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510" r:id="rId7"/>
    <p:sldId id="599" r:id="rId8"/>
    <p:sldId id="276" r:id="rId9"/>
    <p:sldId id="511" r:id="rId10"/>
    <p:sldId id="677" r:id="rId11"/>
    <p:sldId id="678" r:id="rId12"/>
    <p:sldId id="679" r:id="rId13"/>
    <p:sldId id="680" r:id="rId14"/>
    <p:sldId id="681" r:id="rId15"/>
    <p:sldId id="682" r:id="rId16"/>
    <p:sldId id="683" r:id="rId17"/>
    <p:sldId id="684" r:id="rId18"/>
    <p:sldId id="685" r:id="rId19"/>
    <p:sldId id="686" r:id="rId20"/>
    <p:sldId id="687" r:id="rId21"/>
    <p:sldId id="545" r:id="rId22"/>
    <p:sldId id="665" r:id="rId23"/>
    <p:sldId id="688" r:id="rId24"/>
    <p:sldId id="689" r:id="rId25"/>
    <p:sldId id="690" r:id="rId26"/>
    <p:sldId id="561" r:id="rId27"/>
    <p:sldId id="676" r:id="rId28"/>
    <p:sldId id="691" r:id="rId29"/>
    <p:sldId id="692" r:id="rId30"/>
    <p:sldId id="693" r:id="rId31"/>
    <p:sldId id="694" r:id="rId32"/>
    <p:sldId id="695" r:id="rId33"/>
    <p:sldId id="696" r:id="rId34"/>
    <p:sldId id="697" r:id="rId35"/>
    <p:sldId id="698" r:id="rId36"/>
    <p:sldId id="699" r:id="rId37"/>
    <p:sldId id="700" r:id="rId38"/>
    <p:sldId id="702" r:id="rId39"/>
    <p:sldId id="703" r:id="rId40"/>
    <p:sldId id="704" r:id="rId41"/>
    <p:sldId id="705" r:id="rId42"/>
    <p:sldId id="706" r:id="rId43"/>
    <p:sldId id="707" r:id="rId44"/>
    <p:sldId id="708" r:id="rId45"/>
    <p:sldId id="709" r:id="rId46"/>
    <p:sldId id="710" r:id="rId47"/>
    <p:sldId id="711" r:id="rId48"/>
    <p:sldId id="712" r:id="rId49"/>
    <p:sldId id="713" r:id="rId50"/>
    <p:sldId id="714" r:id="rId51"/>
    <p:sldId id="715" r:id="rId52"/>
    <p:sldId id="716" r:id="rId53"/>
    <p:sldId id="717" r:id="rId54"/>
    <p:sldId id="718" r:id="rId55"/>
    <p:sldId id="719" r:id="rId56"/>
    <p:sldId id="720" r:id="rId57"/>
    <p:sldId id="721" r:id="rId58"/>
    <p:sldId id="598"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77"/>
            <p14:sldId id="678"/>
            <p14:sldId id="679"/>
            <p14:sldId id="680"/>
            <p14:sldId id="681"/>
            <p14:sldId id="682"/>
            <p14:sldId id="683"/>
            <p14:sldId id="684"/>
            <p14:sldId id="685"/>
            <p14:sldId id="686"/>
            <p14:sldId id="687"/>
            <p14:sldId id="545"/>
            <p14:sldId id="665"/>
            <p14:sldId id="688"/>
            <p14:sldId id="689"/>
            <p14:sldId id="690"/>
            <p14:sldId id="561"/>
            <p14:sldId id="676"/>
            <p14:sldId id="691"/>
            <p14:sldId id="692"/>
            <p14:sldId id="693"/>
            <p14:sldId id="694"/>
            <p14:sldId id="695"/>
            <p14:sldId id="696"/>
            <p14:sldId id="697"/>
            <p14:sldId id="698"/>
            <p14:sldId id="699"/>
            <p14:sldId id="700"/>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536" autoAdjust="0"/>
    <p:restoredTop sz="93741" autoAdjust="0"/>
  </p:normalViewPr>
  <p:slideViewPr>
    <p:cSldViewPr snapToGrid="0">
      <p:cViewPr varScale="1">
        <p:scale>
          <a:sx n="111" d="100"/>
          <a:sy n="111" d="100"/>
        </p:scale>
        <p:origin x="272"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3/23/26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29679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51838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32584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97998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72258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837688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48747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067921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401292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787301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02114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522063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647870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02251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31634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887576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432017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097981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365502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150680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57894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789388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827583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5450379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848984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01689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892009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929437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717166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9193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707527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06621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308245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961009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9612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950984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3956450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43699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042870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802334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2827046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8352619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00689380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670145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8298125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09820914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3/23/26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الثامنة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تطبيق نظريات إدارة الأزمات على الحالات الواقعية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82070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الثامنة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السابعة موضوع إدارة الأزمات الدولية والثقافية بدءًا من فهم الثقافة المحلية، والتخطيط المسبق، مرورًا بالتواصل الدولي، والاستجابة للأزمات الثقافية، وبناء علاقات دولية مستدامة، وصولًا إلى الأمثلة التطبيقية على إدارة الأزمات الدولية والثقافية.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الثامنة موضوع تطبيق نظريات إدارة الأزمات على الحالات الواقعية؛ إذ نستعرض نظريات إدارة الأزمات الحديثة، والتحديات والفرص في تطبيق نظريات إدارة الأزمات، وأخيرًا نقوم بدراسة حالات واقعية.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899"/>
            <a:ext cx="11301705" cy="22775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3760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93134" y="1329498"/>
            <a:ext cx="61866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تطبيق نظريات إدارة الأزمات على الحالات الواقعية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41410" y="2511179"/>
            <a:ext cx="7949247" cy="523220"/>
          </a:xfrm>
          <a:prstGeom prst="rect">
            <a:avLst/>
          </a:prstGeom>
          <a:noFill/>
        </p:spPr>
        <p:txBody>
          <a:bodyPr wrap="square" rtlCol="0">
            <a:spAutoFit/>
          </a:bodyPr>
          <a:lstStyle/>
          <a:p>
            <a:pPr algn="r" rtl="1"/>
            <a:r>
              <a:rPr lang="ar-EG" sz="2800" b="1" dirty="0">
                <a:latin typeface="Alexandria" charset="0"/>
                <a:cs typeface="Alexandria" charset="0"/>
              </a:rPr>
              <a:t>أولًا:</a:t>
            </a:r>
            <a:r>
              <a:rPr lang="ar-EG" sz="2800" b="1" dirty="0">
                <a:solidFill>
                  <a:srgbClr val="00AEEF"/>
                </a:solidFill>
                <a:latin typeface="Alexandria" charset="0"/>
                <a:cs typeface="Alexandria" charset="0"/>
              </a:rPr>
              <a:t> نظريات إدارة الأزمات</a:t>
            </a:r>
            <a:endParaRPr lang="ar-EG" sz="2800" b="1" dirty="0">
              <a:latin typeface="Alexandria" charset="0"/>
              <a:cs typeface="Alexandria" charset="0"/>
            </a:endParaRPr>
          </a:p>
        </p:txBody>
      </p:sp>
      <p:sp>
        <p:nvSpPr>
          <p:cNvPr id="12" name="TextBox 11">
            <a:extLst>
              <a:ext uri="{FF2B5EF4-FFF2-40B4-BE49-F238E27FC236}">
                <a16:creationId xmlns:a16="http://schemas.microsoft.com/office/drawing/2014/main" id="{C0C0904C-EB10-C00B-15EF-E32B0A1914B4}"/>
              </a:ext>
            </a:extLst>
          </p:cNvPr>
          <p:cNvSpPr txBox="1"/>
          <p:nvPr/>
        </p:nvSpPr>
        <p:spPr>
          <a:xfrm>
            <a:off x="1041409" y="3293326"/>
            <a:ext cx="7949247" cy="954107"/>
          </a:xfrm>
          <a:prstGeom prst="rect">
            <a:avLst/>
          </a:prstGeom>
          <a:noFill/>
        </p:spPr>
        <p:txBody>
          <a:bodyPr wrap="square" rtlCol="0">
            <a:spAutoFit/>
          </a:bodyPr>
          <a:lstStyle/>
          <a:p>
            <a:pPr algn="r" rtl="1"/>
            <a:r>
              <a:rPr lang="ar-EG" sz="2800" b="1" dirty="0">
                <a:latin typeface="Alexandria" charset="0"/>
                <a:cs typeface="Alexandria" charset="0"/>
              </a:rPr>
              <a:t>ثانيًا: </a:t>
            </a:r>
            <a:r>
              <a:rPr lang="ar-EG" sz="2800" b="1" dirty="0">
                <a:solidFill>
                  <a:srgbClr val="00AEEF"/>
                </a:solidFill>
                <a:latin typeface="Alexandria" charset="0"/>
                <a:cs typeface="Alexandria" charset="0"/>
              </a:rPr>
              <a:t>التحديات والفرص في تطبيق نظريات إدارة الأزمات </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51905" y="4506361"/>
            <a:ext cx="7671690" cy="523220"/>
          </a:xfrm>
          <a:prstGeom prst="rect">
            <a:avLst/>
          </a:prstGeom>
          <a:noFill/>
        </p:spPr>
        <p:txBody>
          <a:bodyPr wrap="square" rtlCol="0">
            <a:spAutoFit/>
          </a:bodyPr>
          <a:lstStyle/>
          <a:p>
            <a:pPr algn="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دراسة حالات واقعية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80"/>
            <a:ext cx="3564515" cy="6312120"/>
          </a:xfrm>
          <a:prstGeom prst="rect">
            <a:avLst/>
          </a:prstGeom>
        </p:spPr>
      </p:pic>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نظريات إدارة الأزمات</a:t>
            </a:r>
            <a:endParaRPr lang="ar-EG" sz="28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30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57635" y="920059"/>
            <a:ext cx="10077934" cy="540866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المكونات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1. </a:t>
            </a:r>
            <a:r>
              <a:rPr lang="ar-SA" sz="1800" b="1" kern="0" dirty="0">
                <a:effectLst/>
                <a:latin typeface="Calibri" panose="020F0502020204030204" pitchFamily="34" charset="0"/>
                <a:ea typeface="Times New Roman" panose="02020603050405020304" pitchFamily="18" charset="0"/>
                <a:cs typeface="Alexandria" pitchFamily="2" charset="-78"/>
              </a:rPr>
              <a:t>التقلب</a:t>
            </a:r>
            <a:r>
              <a:rPr lang="en-GB" sz="1800" b="1" kern="0" dirty="0">
                <a:effectLst/>
                <a:latin typeface="Alexandria" pitchFamily="2" charset="-78"/>
                <a:ea typeface="Times New Roman" panose="02020603050405020304" pitchFamily="18" charset="0"/>
                <a:cs typeface="Arial" panose="020B0604020202020204" pitchFamily="34" charset="0"/>
              </a:rPr>
              <a:t> (Volatility)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يشير إلى سرعة التغير وعدم الاستقرار في البيئة المحيطة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سرعة في الاستجابة والتكيف مع التغيرات السريعة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تعزيز المرونة التنظيمية والتخطيط للطوارئ</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2. </a:t>
            </a:r>
            <a:r>
              <a:rPr lang="ar-SA" sz="1800" b="1" kern="0" dirty="0">
                <a:effectLst/>
                <a:latin typeface="Calibri" panose="020F0502020204030204" pitchFamily="34" charset="0"/>
                <a:ea typeface="Times New Roman" panose="02020603050405020304" pitchFamily="18" charset="0"/>
                <a:cs typeface="Alexandria" pitchFamily="2" charset="-78"/>
              </a:rPr>
              <a:t>عدم اليقين</a:t>
            </a:r>
            <a:r>
              <a:rPr lang="en-GB" sz="1800" b="1" kern="0" dirty="0">
                <a:effectLst/>
                <a:latin typeface="Alexandria" pitchFamily="2" charset="-78"/>
                <a:ea typeface="Times New Roman" panose="02020603050405020304" pitchFamily="18" charset="0"/>
                <a:cs typeface="Arial" panose="020B0604020202020204" pitchFamily="34" charset="0"/>
              </a:rPr>
              <a:t> (Uncertainty)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يتعلق بعدم القدرة على التنبؤ بالأحداث والتغيرات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جمع المعلومات والبيانات بشكل مستمر لتقليل الغموض</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التنبؤ والتحليل لتطوير استراتيجيات متعددة السيناريوهات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30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57635" y="920059"/>
            <a:ext cx="10077934" cy="540866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المكونات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3. </a:t>
            </a:r>
            <a:r>
              <a:rPr lang="ar-SA" sz="1800" b="1" kern="0" dirty="0">
                <a:effectLst/>
                <a:latin typeface="Calibri" panose="020F0502020204030204" pitchFamily="34" charset="0"/>
                <a:ea typeface="Times New Roman" panose="02020603050405020304" pitchFamily="18" charset="0"/>
                <a:cs typeface="Alexandria" pitchFamily="2" charset="-78"/>
              </a:rPr>
              <a:t>التعقيد</a:t>
            </a:r>
            <a:r>
              <a:rPr lang="en-GB" sz="1800" b="1" kern="0" dirty="0">
                <a:effectLst/>
                <a:latin typeface="Alexandria" pitchFamily="2" charset="-78"/>
                <a:ea typeface="Times New Roman" panose="02020603050405020304" pitchFamily="18" charset="0"/>
                <a:cs typeface="Arial" panose="020B0604020202020204" pitchFamily="34" charset="0"/>
              </a:rPr>
              <a:t> (Complexity)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يشير إلى تعدد العوامل المؤثرة وترابطها، مما يزيد من صعوبة الفهم والتحليل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إدارة التفاعلات بين العوامل المختلفة بشكل 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تطبيق التفكير النظامي وتحليل الشبكات لفهم العلاقات بين العوامل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4. </a:t>
            </a:r>
            <a:r>
              <a:rPr lang="ar-SA" sz="1800" b="1" kern="0" dirty="0">
                <a:effectLst/>
                <a:latin typeface="Calibri" panose="020F0502020204030204" pitchFamily="34" charset="0"/>
                <a:ea typeface="Times New Roman" panose="02020603050405020304" pitchFamily="18" charset="0"/>
                <a:cs typeface="Alexandria" pitchFamily="2" charset="-78"/>
              </a:rPr>
              <a:t>الغموض</a:t>
            </a:r>
            <a:r>
              <a:rPr lang="en-GB" sz="1800" b="1" kern="0" dirty="0">
                <a:effectLst/>
                <a:latin typeface="Alexandria" pitchFamily="2" charset="-78"/>
                <a:ea typeface="Times New Roman" panose="02020603050405020304" pitchFamily="18" charset="0"/>
                <a:cs typeface="Arial" panose="020B0604020202020204" pitchFamily="34" charset="0"/>
              </a:rPr>
              <a:t> (Ambiguity)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يعني وجود غموض في المعلومات وصعوبة فهم العلاقات السببية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تفسير المعلومات الغامضة واتخاذ قرارات في ظل عدم اليقين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تعزيز القدرة على الابتكار والتجريب لتطوير حلول جديدة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456139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54665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0046" y="47548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920059"/>
            <a:ext cx="11332709" cy="5386090"/>
          </a:xfrm>
          <a:prstGeom prst="rect">
            <a:avLst/>
          </a:prstGeom>
          <a:noFill/>
        </p:spPr>
        <p:txBody>
          <a:bodyPr wrap="square" rtlCol="0">
            <a:spAutoFit/>
          </a:bodyPr>
          <a:lstStyle/>
          <a:p>
            <a:pPr algn="just" rtl="1">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التطبيقات</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يساعد فهم وتطبيق نموذج</a:t>
            </a:r>
            <a:r>
              <a:rPr lang="en-GB" sz="1600" b="1" kern="0" dirty="0">
                <a:effectLst/>
                <a:latin typeface="Alexandria" pitchFamily="2" charset="-78"/>
                <a:ea typeface="Times New Roman" panose="02020603050405020304" pitchFamily="18" charset="0"/>
                <a:cs typeface="Arial" panose="020B0604020202020204" pitchFamily="34" charset="0"/>
              </a:rPr>
              <a:t> VUCA </a:t>
            </a:r>
            <a:r>
              <a:rPr lang="ar-SA" sz="1600" b="1" kern="0" dirty="0">
                <a:effectLst/>
                <a:latin typeface="Calibri" panose="020F0502020204030204" pitchFamily="34" charset="0"/>
                <a:ea typeface="Times New Roman" panose="02020603050405020304" pitchFamily="18" charset="0"/>
                <a:cs typeface="Alexandria" pitchFamily="2" charset="-78"/>
              </a:rPr>
              <a:t>في إعداد المؤسسات للتعامل مع البيئات غير المستقرة والمعقدة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البيئة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يمكن للمؤسسات استخدام نموذج</a:t>
            </a:r>
            <a:r>
              <a:rPr lang="en-GB" sz="1600" kern="0" dirty="0">
                <a:effectLst/>
                <a:latin typeface="Alexandria" pitchFamily="2" charset="-78"/>
                <a:ea typeface="Times New Roman" panose="02020603050405020304" pitchFamily="18" charset="0"/>
                <a:cs typeface="Times New Roman" panose="02020603050405020304" pitchFamily="18" charset="0"/>
              </a:rPr>
              <a:t> VUCA </a:t>
            </a:r>
            <a:r>
              <a:rPr lang="ar-SA" sz="1600" kern="0" dirty="0">
                <a:effectLst/>
                <a:latin typeface="Calibri" panose="020F0502020204030204" pitchFamily="34" charset="0"/>
                <a:ea typeface="Times New Roman" panose="02020603050405020304" pitchFamily="18" charset="0"/>
                <a:cs typeface="Alexandria" pitchFamily="2" charset="-78"/>
              </a:rPr>
              <a:t>لتحليل بيئتها وتحديد العوامل المؤثرة على استقرارها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يساعد النموذج في تطوير استراتيجيات مرنة وقابلة للتكيف مع التغيرات السريعة والتعقيدات المتزايدة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a:t>
            </a:r>
            <a:r>
              <a:rPr lang="ar-SA" sz="1600" b="1" kern="0" dirty="0">
                <a:effectLst/>
                <a:latin typeface="Calibri" panose="020F0502020204030204" pitchFamily="34" charset="0"/>
                <a:ea typeface="Times New Roman" panose="02020603050405020304" pitchFamily="18" charset="0"/>
                <a:cs typeface="Alexandria" pitchFamily="2" charset="-78"/>
              </a:rPr>
              <a:t>يتيح هذا النموذج تطوير استراتيجيات مرنة وقابلة للتكيف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الاستجابة للأزمات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يمكن للمؤسسات تطوير خطط استجابة تتضمن إجراءات سريعة ومرنة لمواجهة الأزمات المفاجئة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الأداء</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تطبيق النموذج يساعد في تحسين أداء المؤسسة من خلال الاستعداد للتغيرات والتكيف معها بفعالية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 </a:t>
            </a:r>
            <a:r>
              <a:rPr lang="ar-SA" sz="1600" b="1" kern="0" dirty="0">
                <a:effectLst/>
                <a:latin typeface="Calibri" panose="020F0502020204030204" pitchFamily="34" charset="0"/>
                <a:ea typeface="Times New Roman" panose="02020603050405020304" pitchFamily="18" charset="0"/>
                <a:cs typeface="Alexandria" pitchFamily="2" charset="-78"/>
              </a:rPr>
              <a:t>يسهم في تحسين الاستجابة للأزمات المتغيرة باستمرار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التنبؤ والتحليل لمراقبة البيئة وتحديد المؤشرات المبكرة للأزمات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التخطيط للطوارئ</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شاملة تتضمن إجراءات محددة لمواجهة مختلف أنواع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بناء القدرات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تعزيز قدرات الموظفين والمؤسسة في مجالات التكيف والمرونة والابتكار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1455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376094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98873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1979" y="1779538"/>
            <a:ext cx="8304501" cy="318786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EG" sz="2000" b="1" kern="0" dirty="0">
                <a:effectLst/>
                <a:latin typeface="Calibri" panose="020F0502020204030204" pitchFamily="34" charset="0"/>
                <a:ea typeface="Times New Roman" panose="02020603050405020304" pitchFamily="18" charset="0"/>
                <a:cs typeface="Alexandria" pitchFamily="2" charset="-78"/>
              </a:rPr>
              <a:t>ال</a:t>
            </a:r>
            <a:r>
              <a:rPr lang="ar-SA" sz="2000" b="1" kern="0" dirty="0">
                <a:effectLst/>
                <a:latin typeface="Calibri" panose="020F0502020204030204" pitchFamily="34" charset="0"/>
                <a:ea typeface="Times New Roman" panose="02020603050405020304" pitchFamily="18" charset="0"/>
                <a:cs typeface="Alexandria" pitchFamily="2" charset="-78"/>
              </a:rPr>
              <a:t>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نموذج</a:t>
            </a:r>
            <a:r>
              <a:rPr lang="en-GB" sz="1800" kern="0" dirty="0">
                <a:effectLst/>
                <a:latin typeface="Alexandria" pitchFamily="2" charset="-78"/>
                <a:ea typeface="Times New Roman" panose="02020603050405020304" pitchFamily="18" charset="0"/>
                <a:cs typeface="Arial" panose="020B0604020202020204" pitchFamily="34" charset="0"/>
              </a:rPr>
              <a:t> VUCA </a:t>
            </a:r>
            <a:r>
              <a:rPr lang="ar-SA" sz="1800" kern="0" dirty="0">
                <a:effectLst/>
                <a:latin typeface="Calibri" panose="020F0502020204030204" pitchFamily="34" charset="0"/>
                <a:ea typeface="Times New Roman" panose="02020603050405020304" pitchFamily="18" charset="0"/>
                <a:cs typeface="Alexandria" pitchFamily="2" charset="-78"/>
              </a:rPr>
              <a:t>يعتبر أداة قوية لتحليل وفهم البيئات المعقدة والمتغيرة.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خلال تطبيق هذا النموذج، يمكن للمؤسسات تطوير استراتيجيات مرنة وقابلة للتكيف، مما يمكنها من تحسين استجابتها للأزمات وتحقيق أداء مستدام في ظل التغيرات المستمرة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284835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92154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19200" y="1580673"/>
            <a:ext cx="10064433" cy="4531562"/>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2.</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الفوضى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Chaos Theory</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المكونات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عدم الاستقرار والتعقيد العالي</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تتصف الأنظمة المعقدة بكونها غير مستقرة وتتفاعل عناصرها بشكل غير خطي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التغيرات الصغيرة يمكن أن تؤدي إلى نتائج كبيرة وغير متوقعة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ما يعرف بـ "تأثير الفراشة"، حيث يمكن لتغير صغير في الشروط الابتدائية أن يؤدي إلى تغيرات كبيرة في النتائج النهائية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تأثير الفراشة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تغير صغير في الشروط الابتدائية يمكن أن يؤدي إلى تغييرات ضخمة في النتائج النهائية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87749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92154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71136" y="1642679"/>
            <a:ext cx="10064433" cy="43161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2.</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الفوضى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Chaos Theory</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التطبيقات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تحليل الأنماط والتغيرات الطفيفة في البيئة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يمكن أن يساعد المؤسسات في التنبؤ بالأزمات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مراقبة العلامات الأولية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العلامات الطفيفة التي قد تشير إلى حدوث 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نماذج رياضية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لتحليل سلوك الأنظمة المعقدة وغير الخطية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النماذج لفهم تطور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واستباقها بإجراءات مناسبة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96510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018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205" y="1904313"/>
            <a:ext cx="8493590" cy="275210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2.</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الفوضى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Chaos Theory</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EG" sz="2000" b="1" kern="0" dirty="0">
                <a:effectLst/>
                <a:latin typeface="Calibri" panose="020F0502020204030204" pitchFamily="34" charset="0"/>
                <a:ea typeface="Times New Roman" panose="02020603050405020304" pitchFamily="18" charset="0"/>
                <a:cs typeface="Alexandria" pitchFamily="2" charset="-78"/>
              </a:rPr>
              <a:t>الخلاصة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نظرية الفوضى تساعد المؤسسات في فهم تعقيدات الأزمات والتنبؤ بها من خلال مراقبة التغيرات الطفيفة وتحليل الأنماط، مما يمكّنها من اتخاذ إجراءات استباقية وفعالة في مواجهة الأزمات</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84513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018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205" y="1904313"/>
            <a:ext cx="8493590" cy="3592843"/>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3.</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التعقيد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Complexity Theory</a:t>
            </a: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تتكون من العديد من العناصر المتفاعلة التي تؤثر على بعضها البعض بطرق غير خطية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العلاقات المعقدة والتفاعلات المتعددة بين العناصر تشكل سلوك النظام ككل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201607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899652"/>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91208" y="1408794"/>
            <a:ext cx="8493590" cy="468545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3.</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التعقيد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Complexity Theory</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وضع استراتيجيات تأخذ بعين الاعتبار التفاعلات المتعددة بين العناصر المختلفة للنظام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التحليل المستمر للعناصر والعلاقات لضمان استجابة فعالة للأزمات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التنسيق بين مختلف عناصر النظام لزيادة الفعالية في مواجهة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قدرة على التكيف السريع مع التغيرات المفاجئة في النظام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99392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8" y="994471"/>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91206" y="1869158"/>
            <a:ext cx="8493590" cy="3295582"/>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4.نموذج </a:t>
            </a:r>
            <a:r>
              <a:rPr lang="en-GB" sz="2400" b="1" kern="0" dirty="0" err="1">
                <a:solidFill>
                  <a:srgbClr val="00B0F0"/>
                </a:solidFill>
                <a:effectLst/>
                <a:latin typeface="Alexandria" pitchFamily="2" charset="-78"/>
                <a:ea typeface="Times New Roman" panose="02020603050405020304" pitchFamily="18" charset="0"/>
                <a:cs typeface="Alexandria" pitchFamily="2" charset="-78"/>
              </a:rPr>
              <a:t>Cynefin</a:t>
            </a:r>
            <a:r>
              <a:rPr lang="en-GB" sz="2400" b="1" kern="0" dirty="0">
                <a:solidFill>
                  <a:srgbClr val="00B0F0"/>
                </a:solidFill>
                <a:effectLst/>
                <a:latin typeface="Alexandria" pitchFamily="2" charset="-78"/>
                <a:ea typeface="Times New Roman" panose="02020603050405020304" pitchFamily="18" charset="0"/>
                <a:cs typeface="Alexandria" pitchFamily="2" charset="-78"/>
              </a:rPr>
              <a:t> Framework</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المكونات</a:t>
            </a:r>
            <a:r>
              <a:rPr lang="en-GB" sz="1800" kern="0" dirty="0">
                <a:effectLst/>
                <a:latin typeface="Alexandria" pitchFamily="2" charset="-78"/>
                <a:ea typeface="Times New Roman" panose="02020603050405020304" pitchFamily="18" charset="0"/>
                <a:cs typeface="Arial" panose="020B0604020202020204" pitchFamily="34" charset="0"/>
              </a:rPr>
              <a:t>: </a:t>
            </a:r>
            <a:endParaRPr lang="ar-EG" sz="1800" kern="0" dirty="0">
              <a:effectLst/>
              <a:latin typeface="Alexandria" pitchFamily="2" charset="-78"/>
              <a:ea typeface="Times New Roman" panose="02020603050405020304" pitchFamily="18" charset="0"/>
              <a:cs typeface="Arial" panose="020B0604020202020204" pitchFamily="34" charset="0"/>
            </a:endParaRPr>
          </a:p>
          <a:p>
            <a:pPr lvl="0" algn="just" rtl="1">
              <a:lnSpc>
                <a:spcPct val="150000"/>
              </a:lnSpc>
              <a:spcBef>
                <a:spcPts val="600"/>
              </a:spcBef>
              <a:spcAft>
                <a:spcPts val="600"/>
              </a:spcAft>
              <a:buSzPts val="1000"/>
              <a:tabLst>
                <a:tab pos="457200" algn="l"/>
              </a:tabLst>
            </a:pPr>
            <a:r>
              <a:rPr lang="ar-SA" sz="1800" kern="0" dirty="0">
                <a:effectLst/>
                <a:latin typeface="Calibri" panose="020F0502020204030204" pitchFamily="34" charset="0"/>
                <a:ea typeface="Times New Roman" panose="02020603050405020304" pitchFamily="18" charset="0"/>
                <a:cs typeface="Alexandria" pitchFamily="2" charset="-78"/>
              </a:rPr>
              <a:t>إطار</a:t>
            </a:r>
            <a:r>
              <a:rPr lang="en-GB" sz="1800" kern="0" dirty="0">
                <a:effectLst/>
                <a:latin typeface="Alexandria" pitchFamily="2" charset="-78"/>
                <a:ea typeface="Times New Roman" panose="02020603050405020304" pitchFamily="18" charset="0"/>
                <a:cs typeface="Arial" panose="020B0604020202020204" pitchFamily="34" charset="0"/>
              </a:rPr>
              <a:t> </a:t>
            </a:r>
            <a:r>
              <a:rPr lang="en-GB" sz="1800" kern="0" dirty="0" err="1">
                <a:effectLst/>
                <a:latin typeface="Alexandria" pitchFamily="2" charset="-78"/>
                <a:ea typeface="Times New Roman" panose="02020603050405020304" pitchFamily="18" charset="0"/>
                <a:cs typeface="Arial" panose="020B0604020202020204" pitchFamily="34" charset="0"/>
              </a:rPr>
              <a:t>Cynefin</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يتضمن خمس مجالات: واضح، معقد، معقد، فوضوي، وفوضى</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تطبيقات</a:t>
            </a:r>
            <a:r>
              <a:rPr lang="en-GB" sz="1800" kern="0" dirty="0">
                <a:effectLst/>
                <a:latin typeface="Alexandria" pitchFamily="2" charset="-78"/>
                <a:ea typeface="Times New Roman" panose="02020603050405020304" pitchFamily="18" charset="0"/>
                <a:cs typeface="Arial" panose="020B0604020202020204" pitchFamily="34" charset="0"/>
              </a:rPr>
              <a:t>: </a:t>
            </a:r>
            <a:endParaRPr lang="ar-EG" sz="1800" kern="0" dirty="0">
              <a:effectLst/>
              <a:latin typeface="Alexandria" pitchFamily="2" charset="-78"/>
              <a:ea typeface="Times New Roman" panose="02020603050405020304" pitchFamily="18" charset="0"/>
              <a:cs typeface="Arial" panose="020B0604020202020204" pitchFamily="34" charset="0"/>
            </a:endParaRPr>
          </a:p>
          <a:p>
            <a:pPr lvl="0" algn="just" rtl="1">
              <a:lnSpc>
                <a:spcPct val="150000"/>
              </a:lnSpc>
              <a:spcBef>
                <a:spcPts val="600"/>
              </a:spcBef>
              <a:spcAft>
                <a:spcPts val="600"/>
              </a:spcAft>
              <a:buSzPts val="1000"/>
              <a:tabLst>
                <a:tab pos="457200" algn="l"/>
              </a:tabLst>
            </a:pPr>
            <a:r>
              <a:rPr lang="ar-SA" sz="1800" kern="0" dirty="0">
                <a:effectLst/>
                <a:latin typeface="Calibri" panose="020F0502020204030204" pitchFamily="34" charset="0"/>
                <a:ea typeface="Times New Roman" panose="02020603050405020304" pitchFamily="18" charset="0"/>
                <a:cs typeface="Alexandria" pitchFamily="2" charset="-78"/>
              </a:rPr>
              <a:t>يساعد هذا الإطار في تصنيف الأزمات وفهم طبيعتها، مما يوجه القادة لاختيار النهج الأنسب للاستجابة، سواء كان ذلك عبر العمليات التقليدية أو عبر الابتكار والتجربة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939227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8" y="994471"/>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91206" y="1646520"/>
            <a:ext cx="8493590" cy="43161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 5.نظرية </a:t>
            </a:r>
            <a:r>
              <a:rPr lang="en-GB" sz="2400" b="1" kern="0" dirty="0">
                <a:solidFill>
                  <a:srgbClr val="00B0F0"/>
                </a:solidFill>
                <a:effectLst/>
                <a:latin typeface="Alexandria" pitchFamily="2" charset="-78"/>
                <a:ea typeface="Times New Roman" panose="02020603050405020304" pitchFamily="18" charset="0"/>
                <a:cs typeface="Alexandria" pitchFamily="2" charset="-78"/>
              </a:rPr>
              <a:t>Black Swan</a:t>
            </a:r>
            <a:r>
              <a:rPr lang="ar-EG" sz="2400" b="1" kern="0">
                <a:solidFill>
                  <a:srgbClr val="00B0F0"/>
                </a:solidFill>
                <a:effectLst/>
                <a:latin typeface="Alexandria" pitchFamily="2" charset="-78"/>
                <a:ea typeface="Times New Roman" panose="02020603050405020304" pitchFamily="18" charset="0"/>
                <a:cs typeface="Alexandria" pitchFamily="2" charset="-78"/>
              </a:rPr>
              <a:t> </a:t>
            </a:r>
            <a:r>
              <a:rPr lang="ar-SA" sz="2400" b="1" kern="0">
                <a:solidFill>
                  <a:srgbClr val="00B0F0"/>
                </a:solidFill>
                <a:effectLst/>
                <a:latin typeface="Alexandria" pitchFamily="2" charset="-78"/>
                <a:ea typeface="Times New Roman" panose="02020603050405020304" pitchFamily="18" charset="0"/>
                <a:cs typeface="Alexandria" pitchFamily="2" charset="-78"/>
              </a:rPr>
              <a:t>البجعة السوداء</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المكونات</a:t>
            </a:r>
            <a:r>
              <a:rPr lang="en-GB" sz="1800" kern="0" dirty="0">
                <a:effectLst/>
                <a:latin typeface="Alexandria" pitchFamily="2" charset="-78"/>
                <a:ea typeface="Times New Roman" panose="02020603050405020304" pitchFamily="18" charset="0"/>
                <a:cs typeface="Arial" panose="020B0604020202020204" pitchFamily="34" charset="0"/>
              </a:rPr>
              <a:t>: </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تتعامل مع الأحداث التي لا يمكن التنبؤ بها وتحدث بشكل نادر للغاية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تتميز هذه الأحداث بتأثيراتها الضخمة وغير المتوقعة على الأنظمة والمؤسسات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تحمل تأثيرات ضخمة تؤدي إلى تغييرات جذرية في النظام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تتطلب استجابة سريعة وفعالة لتقليل الضرر والسيطرة على الوضع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991963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8" y="994471"/>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59859" y="1646520"/>
            <a:ext cx="9307499" cy="43161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 5.نظرية </a:t>
            </a:r>
            <a:r>
              <a:rPr lang="en-GB" sz="2400" b="1" kern="0" dirty="0">
                <a:solidFill>
                  <a:srgbClr val="00B0F0"/>
                </a:solidFill>
                <a:effectLst/>
                <a:latin typeface="Alexandria" pitchFamily="2" charset="-78"/>
                <a:ea typeface="Times New Roman" panose="02020603050405020304" pitchFamily="18" charset="0"/>
                <a:cs typeface="Alexandria" pitchFamily="2" charset="-78"/>
              </a:rPr>
              <a:t>Black Swan</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البجعة السوداء</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التطبيقات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المؤسسات للتعامل مع الأحداث غير المتوقعة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واستراتيجيات مرنة يمكنها التعامل مع الصدمات الكبيرة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الاستعداد لمجموعة واسعة من السيناريوهات غير المتوقعة، بما في ذلك الأحداث النادرة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تستوعب الصدمات الكبيرة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قدرة المؤسسات على التكيف مع التغيرات السريعة وغير المتوقعة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الاستثمار في التدريب والموارد التي تمكن المؤسسة من الصمود أمام الأحداث غير المتوقعة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348716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التحديات والفرص في تطبيق نظريات إدارة الأزمات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927601"/>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92720" y="1573950"/>
            <a:ext cx="10006560" cy="4356449"/>
          </a:xfrm>
          <a:prstGeom prst="rect">
            <a:avLst/>
          </a:prstGeom>
          <a:noFill/>
        </p:spPr>
        <p:txBody>
          <a:bodyPr wrap="square" rtlCol="0">
            <a:spAutoFit/>
          </a:bodyPr>
          <a:lstStyle/>
          <a:p>
            <a:pPr marL="457200" lvl="0" indent="-457200" algn="just" rtl="1">
              <a:lnSpc>
                <a:spcPct val="150000"/>
              </a:lnSpc>
              <a:spcAft>
                <a:spcPts val="600"/>
              </a:spcAft>
              <a:buAutoNum type="arabicPeriod"/>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lvl="0" indent="-285750" algn="just" rtl="1">
              <a:lnSpc>
                <a:spcPct val="150000"/>
              </a:lnSpc>
              <a:spcAft>
                <a:spcPts val="600"/>
              </a:spcAft>
              <a:buFont typeface="Wingdings" panose="05000000000000000000" pitchFamily="2" charset="2"/>
              <a:buChar char="q"/>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انتشار الأخبار الزائفة والشائعات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تتسبب الأخبار الزائفة والشائعات في تضليل الجمهور وزيادة الذعر، مما يعقد استجابة المؤسسة للأزمة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يؤدي انتشار المعلومات الخاطئة إلى تقويض الثقة بين المؤسسة والجمهور، مما يجعل من الصعب توصيل الرسائل الصحيحة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Wingdings" panose="05000000000000000000" pitchFamily="2" charset="2"/>
              <a:buChar char="q"/>
            </a:pPr>
            <a:r>
              <a:rPr lang="ar-SA" sz="1800" b="1" kern="0" dirty="0">
                <a:effectLst/>
                <a:latin typeface="Calibri" panose="020F0502020204030204" pitchFamily="34" charset="0"/>
                <a:ea typeface="Times New Roman" panose="02020603050405020304" pitchFamily="18" charset="0"/>
                <a:cs typeface="Alexandria" pitchFamily="2" charset="-78"/>
              </a:rPr>
              <a:t>سرعة انتشار المعلومات وصعوبة السيطرة عليها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مع تزايد استخدام وسائل التواصل الاجتماعي، تنتشر المعلومات بسرعة كبيرة، مما يجعل من الصعب على المؤسسات السيطرة على القصة أو تصحيح المعلومات الخاطئة في الوقت المناسب</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يؤدي هذا إلى تفاقم الأزمة وزيادة الضغط على المؤسسة للاستجابة بسرعة وفعالية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9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107901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79087" y="2007549"/>
            <a:ext cx="9060386" cy="3141694"/>
          </a:xfrm>
          <a:prstGeom prst="rect">
            <a:avLst/>
          </a:prstGeom>
          <a:noFill/>
        </p:spPr>
        <p:txBody>
          <a:bodyPr wrap="square" rtlCol="0">
            <a:spAutoFit/>
          </a:bodyPr>
          <a:lstStyle/>
          <a:p>
            <a:pPr marL="457200" lvl="0" indent="-457200" algn="just" rtl="1">
              <a:lnSpc>
                <a:spcPct val="150000"/>
              </a:lnSpc>
              <a:spcAft>
                <a:spcPts val="600"/>
              </a:spcAft>
              <a:buAutoNum type="arabicPeriod"/>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Wingdings" panose="05000000000000000000" pitchFamily="2" charset="2"/>
              <a:buChar char="q"/>
            </a:pPr>
            <a:r>
              <a:rPr lang="ar-SA" sz="1800" b="1" kern="0" dirty="0">
                <a:effectLst/>
                <a:latin typeface="Calibri" panose="020F0502020204030204" pitchFamily="34" charset="0"/>
                <a:ea typeface="Times New Roman" panose="02020603050405020304" pitchFamily="18" charset="0"/>
                <a:cs typeface="Alexandria" pitchFamily="2" charset="-78"/>
              </a:rPr>
              <a:t>التأثير على سمعة المؤسسة وصورتها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الأزمات غالبًا ما تؤدي إلى تلف السمعة، خصوصًا إذا تم التعامل معها بشكل غير مناسب. قد يكون من الصعب استعادة السمعة بعد تضررها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قد يتأثر ثقة الجمهور والشركاء في المؤسسة، مما يؤدي إلى خسائر مالية وتراجع في الأداء العام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26630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115974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73122" y="2028080"/>
            <a:ext cx="9060386" cy="3280193"/>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	الفرص:</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Wingdings" panose="05000000000000000000" pitchFamily="2" charset="2"/>
              <a:buChar char="q"/>
            </a:pPr>
            <a:r>
              <a:rPr lang="ar-SA" sz="2200" b="1" kern="0" dirty="0">
                <a:effectLst/>
                <a:latin typeface="Calibri" panose="020F0502020204030204" pitchFamily="34" charset="0"/>
                <a:ea typeface="Times New Roman" panose="02020603050405020304" pitchFamily="18" charset="0"/>
                <a:cs typeface="Alexandria" pitchFamily="2" charset="-78"/>
              </a:rPr>
              <a:t>بناء علاقات قوية مع أصحاب المصلحة</a:t>
            </a:r>
            <a:r>
              <a:rPr lang="en-GB" sz="2200" kern="0" dirty="0">
                <a:effectLst/>
                <a:latin typeface="Alexandria" pitchFamily="2" charset="-78"/>
                <a:ea typeface="Times New Roman" panose="02020603050405020304" pitchFamily="18" charset="0"/>
                <a:cs typeface="Arial" panose="020B0604020202020204" pitchFamily="34" charset="0"/>
              </a:rPr>
              <a:t>:</a:t>
            </a:r>
            <a:endParaRPr lang="en-GB" sz="2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الأزمات توفر فرصة لتعزيز العلاقات مع أصحاب المصلحة من خلال التواصل الفعال والاستجابة السريعة لمخاوفهم واحتياجاتهم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يؤدي هذا إلى تعزيز الثقة وزيادة الولاء بين أصحاب المصلحة والمؤسسة، مما يسهم في دعم طويل الأجل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406082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72730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250520"/>
            <a:ext cx="10375266" cy="4941224"/>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	الفرص:</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تعزيز السمعة من خلال الاستجابة الفعّالة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استجابة فعّالة ومهنية للأزمة يمكن أن تحسن سمعة المؤسسة، حيث يظهر للجمهور أن المؤسسة قادرة على التعامل مع التحديات بطريقة مسؤولة وشفافة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تحسين الصورة العامة للمؤسسة وزيادة الثقة بها، مما يمكن أن يؤدي إلى زيادة في المبيعات أو الدعم العام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الابتكار في استراتيجيات الاستجابة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الأزمات غالبًا ما تجبر المؤسسات على التفكير بطرق جديدة ومبتكرة لحل المشاكل والتعامل مع التحديات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يؤدي هذا إلى تطوير استراتيجيات وتقنيات جديدة في إدارة الأزمات، مما يجعل المؤسسة أكثر مرونة وقدرة على التكيف مع الأزمات المستقبلية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798094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دراسة حالات واقعية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620000"/>
            <a:ext cx="12192000" cy="114826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a:p>
            <a:pPr algn="ctr" rtl="1">
              <a:lnSpc>
                <a:spcPct val="150000"/>
              </a:lnSpc>
            </a:pPr>
            <a:r>
              <a:rPr lang="ar-EG" sz="2000" b="1" dirty="0">
                <a:solidFill>
                  <a:srgbClr val="00AEEF"/>
                </a:solidFill>
                <a:latin typeface="Alexandria" charset="0"/>
                <a:cs typeface="Alexandria" charset="0"/>
              </a:rPr>
              <a:t>أمثلة على استخدام نظريات الفوضى والتعقيد والبجعة السوداء في التعامل مع أزمة بيئية حقيقية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56277" y="2306330"/>
            <a:ext cx="8479445" cy="2972417"/>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أبريل 2010، انفجرت منصة النفط</a:t>
            </a:r>
            <a:r>
              <a:rPr lang="en-GB" sz="1800" kern="0" dirty="0">
                <a:effectLst/>
                <a:latin typeface="Alexandria" pitchFamily="2" charset="-78"/>
                <a:ea typeface="Times New Roman" panose="02020603050405020304" pitchFamily="18" charset="0"/>
                <a:cs typeface="Arial" panose="020B0604020202020204" pitchFamily="34" charset="0"/>
              </a:rPr>
              <a:t> Deepwater Horizon </a:t>
            </a:r>
            <a:r>
              <a:rPr lang="ar-SA" sz="1800" kern="0" dirty="0">
                <a:effectLst/>
                <a:latin typeface="Calibri" panose="020F0502020204030204" pitchFamily="34" charset="0"/>
                <a:ea typeface="Times New Roman" panose="02020603050405020304" pitchFamily="18" charset="0"/>
                <a:cs typeface="Alexandria" pitchFamily="2" charset="-78"/>
              </a:rPr>
              <a:t>التابعة لشركة </a:t>
            </a:r>
            <a:r>
              <a:rPr lang="en-GB" sz="1800" kern="0" dirty="0">
                <a:effectLst/>
                <a:latin typeface="Alexandria" pitchFamily="2" charset="-78"/>
                <a:ea typeface="Times New Roman" panose="02020603050405020304" pitchFamily="18" charset="0"/>
                <a:cs typeface="Arial" panose="020B0604020202020204" pitchFamily="34" charset="0"/>
              </a:rPr>
              <a:t>BP</a:t>
            </a:r>
            <a:r>
              <a:rPr lang="ar-SA" sz="1800" kern="0" dirty="0">
                <a:effectLst/>
                <a:latin typeface="Calibri" panose="020F0502020204030204" pitchFamily="34" charset="0"/>
                <a:ea typeface="Times New Roman" panose="02020603050405020304" pitchFamily="18" charset="0"/>
                <a:cs typeface="Alexandria" pitchFamily="2" charset="-78"/>
              </a:rPr>
              <a:t>، مما أدى إلى تسرب نفطي كبير في خليج المكسيك. كانت هذه الأزمة واحدة من أكبر الكوارث البيئية في تاريخ الولايات المتحدة، وأثرت بشكل كبير على البيئة البحرية والحياة البرية، بالإضافة إلى المجتمعات الساحلية والاقتصادات المحلية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79497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549" y="233829"/>
            <a:ext cx="1208814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9216" y="28175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113986" y="783906"/>
            <a:ext cx="9925266" cy="5478423"/>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1.استخدام نظرية الفوضى</a:t>
            </a:r>
            <a:r>
              <a:rPr lang="ar-EG" sz="2000" b="1" kern="0" dirty="0">
                <a:effectLst/>
                <a:latin typeface="Calibri" panose="020F0502020204030204" pitchFamily="34" charset="0"/>
                <a:ea typeface="Times New Roman" panose="02020603050405020304" pitchFamily="18" charset="0"/>
                <a:cs typeface="Alexandria" pitchFamily="2" charset="-78"/>
              </a:rPr>
              <a:t> </a:t>
            </a:r>
            <a:r>
              <a:rPr lang="en-GB" sz="2000" b="1" kern="0" dirty="0">
                <a:effectLst/>
                <a:latin typeface="Alexandria" pitchFamily="2" charset="-78"/>
                <a:ea typeface="Times New Roman" panose="02020603050405020304" pitchFamily="18" charset="0"/>
                <a:cs typeface="Arial" panose="020B0604020202020204" pitchFamily="34" charset="0"/>
              </a:rPr>
              <a:t> (Chaos Theory)</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المكونات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التطبيقات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مراقبة الأنماط الأولية للتسربات النفطية في المنطقة وفهم تأثير العوامل الصغيرة على انتشار النفط</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تحليل البيانات البيئية مثل تيارات المحيطات، واتجاه الرياح، ودرجات الحرارة لتحديد الاتجاهات المحتملة للنفط المتسرب</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استخدام نماذج رياضية لتحليل سلوك التسرب النفطي وكيفية انتشاره عبر المياه</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تطوير استراتيجيات استباقية لاحتواء التسرب والتقليل من تأثيره على البيئة البحرية والشواطئ</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1259" y="28569"/>
            <a:ext cx="2305141" cy="746936"/>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82367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282565"/>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37523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032387" y="1041061"/>
            <a:ext cx="9919505" cy="5139869"/>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a:t>
            </a:r>
            <a:r>
              <a:rPr lang="ar-EG" b="1" kern="0" dirty="0">
                <a:effectLst/>
                <a:latin typeface="Calibri" panose="020F0502020204030204" pitchFamily="34" charset="0"/>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rial" panose="020B0604020202020204" pitchFamily="34" charset="0"/>
              </a:rPr>
              <a:t> (Complexity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العناصر المؤثرة في الأزمة، بما في ذلك الجهات الفاعلة المختلفة مثل الحكومة الفيدرالية، السلطات المحلية، شركات النفط، والمنظمات البيئية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تنسيق شاملة تجمع بين الجهات الفاعلة لتعزيز الجهود المشتركة في الاستجابة للأزمة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مركز قيادة مشترك لتنسيق الجهود بين مختلف الفرق والوكالات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نظام اتصالات فعال لضمان تدفق المعلومات بشكل سلس وسريع بين جميع الأطراف المعنية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762014"/>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726728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245475"/>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34287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445158" y="1008494"/>
            <a:ext cx="9490411" cy="5062924"/>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ar-EG" sz="1100" kern="100" dirty="0">
              <a:solidFill>
                <a:srgbClr val="009EDE"/>
              </a:solidFill>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شاملة تتضمن سيناريوهات لأحداث غير متوقعة وكارثية مثل التسربات النفطية الكبيرة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التدريب على تنفيذ هذه الخطط بشكل دوري لضمان استعداد الفرق والجهات المعنية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صندوق طوارئ مالي لدعم الجهود الفورية للتعامل مع الأزمة وتقليل التأثيرات الاقتصادية على المجتمعات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الدعم الفني واللوجستي للمناطق المتضررة لضمان استجابة سريعة وفعالة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8516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634313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346842"/>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39021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425615" y="1056039"/>
            <a:ext cx="9340770" cy="5131726"/>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ar-EG" sz="1100" kern="100" dirty="0">
              <a:solidFill>
                <a:srgbClr val="009EDE"/>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حجم التسرب وتأثيره المحتمل على البيئة والمجتمعات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جمع البيانات وتحليلها باستخدام نماذج رياضية ونظم معلومات جغرافية</a:t>
            </a:r>
            <a:r>
              <a:rPr lang="en-GB" sz="1600" kern="0" dirty="0">
                <a:effectLst/>
                <a:latin typeface="Alexandria" pitchFamily="2" charset="-78"/>
                <a:ea typeface="Times New Roman" panose="02020603050405020304" pitchFamily="18" charset="0"/>
                <a:cs typeface="Times New Roman" panose="02020603050405020304" pitchFamily="18" charset="0"/>
              </a:rPr>
              <a:t> (GIS).</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فريق إدارة الأزمة الذي يضم خبراء من مختلف المجالات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الجهود بين الجهات الفاعلة المختلفة مثل الحكومة الفيدرالية، السلطات المحلية، المنظمات البيئية، وشركة</a:t>
            </a:r>
            <a:r>
              <a:rPr lang="en-GB" sz="1600" kern="0" dirty="0">
                <a:effectLst/>
                <a:latin typeface="Alexandria" pitchFamily="2" charset="-78"/>
                <a:ea typeface="Times New Roman" panose="02020603050405020304" pitchFamily="18" charset="0"/>
                <a:cs typeface="Times New Roman" panose="02020603050405020304" pitchFamily="18" charset="0"/>
              </a:rPr>
              <a:t> BP.</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الاحتواء والتنظيف باستخدام التقنيات المتاحة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1"/>
            <a:ext cx="2305141" cy="902984"/>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90389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76964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8802" y="1888129"/>
            <a:ext cx="8494396" cy="2418419"/>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a:t>
            </a:r>
            <a:r>
              <a:rPr lang="en-US"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حرائق الغابات في كندا (2023)</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صيف 2023، شهدت كندا سلسلة من حرائق الغابات الكبيرة التي أثرت على مناطق واسعة في كولومبيا البريطانية وألبرتا، مما تسبب في أضرار كبيرة للبيئة والمجتمعات المحلية. كانت هذه الحرائق نتيجة لمزيج من الظروف المناخية القاسية، والارتفاع الكبير في درجات الحرارة، والرياح القوية، مما جعل السيطرة عليها أكثر تحديًا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8624337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33578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97354" y="32580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284790" y="1040931"/>
            <a:ext cx="9438230" cy="5109091"/>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1.استخدام نظرية الفوضى </a:t>
            </a:r>
            <a:r>
              <a:rPr lang="en-GB" b="1" kern="0" dirty="0">
                <a:effectLst/>
                <a:latin typeface="Alexandria" pitchFamily="2" charset="-78"/>
                <a:ea typeface="Times New Roman" panose="02020603050405020304" pitchFamily="18" charset="0"/>
                <a:cs typeface="Arial" panose="020B0604020202020204" pitchFamily="34" charset="0"/>
              </a:rPr>
              <a:t>(Chaos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تتبع انتشار الحرائق وتحليل كيفية تأثير العوامل البيئية الصغيرة (مثل سرعة الرياح والتغيرات في الرطوبة) على سرعة انتشار النيران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مراقبة تغييرات الطقس وأثرها على اتجاه وتكثيف الحرائق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تنبؤية لتحليل كيفية تطور الحرائق في ظل ظروف متغيرة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استراتيجيات استجابة مرنة تتكيف مع التغيرات غير المتوقعة في مسار الحرائق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8" y="-33318"/>
            <a:ext cx="2305141" cy="816186"/>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63710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1354" y="332365"/>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62225" y="42113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895476" y="1093228"/>
            <a:ext cx="10029710" cy="4893647"/>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b="1" kern="0" dirty="0">
                <a:effectLst/>
                <a:latin typeface="Alexandria" pitchFamily="2" charset="-78"/>
                <a:ea typeface="Times New Roman" panose="02020603050405020304" pitchFamily="18" charset="0"/>
                <a:cs typeface="Arial" panose="020B0604020202020204" pitchFamily="34" charset="0"/>
              </a:rPr>
              <a:t>(Complexity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العناصر المتداخلة مثل فرق الإطفاء، السلطات المحلية، السلطات الفيدرالية، المجتمعات المحلية، والوكالات البيئية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استجابة منسقة تشمل التعاون بين جميع هذه العناصر لتحقيق استجابة فعّالة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مركز قيادة مشترك لإدارة وتنسيق جهود الاستجابة بين مختلف الفرق والجهات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نظام اتصال متقدم لضمان تدفق المعلومات بشكل متزامن بين الفرق الميدانية ومراكز القيادة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5505" y="910"/>
            <a:ext cx="2305141" cy="85561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379249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43814" y="39383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62225" y="41661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192192" y="1125510"/>
            <a:ext cx="9375494" cy="5139869"/>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تغطي سيناريوهات غير متوقعة مثل الحرائق الكبرى التي تتجاوز قدرة الفرق المحلية على التعامل معها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إجراء تدريبات دورية على هذه الخطط لضمان الاستعداد الكامل في حال حدوث أحداث غير 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مالية إضافية لدعم جهود الاستجابة والتعافي من الحرائق الكبرى</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دعم للمتضررين من خلال تقديم المساعدات اللازمة لإعادة بناء المجتمعات والتعافي من الأضرار الاقتصادية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3045" y="1"/>
            <a:ext cx="2305141" cy="78765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333066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65647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80213" y="1442007"/>
            <a:ext cx="8090317" cy="4316118"/>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1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انتشار الحرائق وتأثيراتها الفورية على البيئة والمجتمعات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تحليل بيانات الطقس ونماذج انتشار الحرائق لتوجيه الاستجابة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مشتركة تضم فرق الإطفاء، العسكريين، فرق الإغاثة، والسلطات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الجهود من خلال مركز قيادة مشترك لتوجيه عمليات الإطفاء والإخلاء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521812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581957"/>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14258" y="1342041"/>
            <a:ext cx="9163483" cy="4315220"/>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a:t>
            </a:r>
            <a:r>
              <a:rPr lang="en-US"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1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الإطفاء باستخدام تقنيات متقدمة مثل الطائرات المخصصة لرش المياه أو المواد المثبطة للحريق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عمليات إخلاء للمناطق المتضررة لضمان سلامة السكان وتوفير المساعدات اللازمة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للإعانات المالية للمجتمعات المتضررة ولإعادة بناء البنية التحتية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على تعزيز القدرة على التكيف في المستقبل من خلال تحسين خطط الطوارئ واستراتيجيات إدارة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84384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972341"/>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08963" y="2012041"/>
            <a:ext cx="8200633" cy="2833917"/>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صيف 2024، تعرض شمال شرق الولايات المتحدة لفيضانات غير مسبوقة نتيجة للأمطار الغزيرة والعواصف الاستوائية التي ضربت المنطقة. تسبب هذا في أضرار جسيمة للبنية التحتية، وفقدان الممتلكات، وتدمير بعض المجتمعات المحلية. كانت هذه الفيضانات غير متوقعة من حيث شدتها وتأثيراتها، مما جعل إدارة الأزمة أكثر تحديًا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153683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384914"/>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39953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053296" y="1201499"/>
            <a:ext cx="9884780" cy="4893647"/>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b="1" kern="0" dirty="0">
                <a:effectLst/>
                <a:latin typeface="Alexandria" pitchFamily="2" charset="-78"/>
                <a:ea typeface="Times New Roman" panose="02020603050405020304" pitchFamily="18" charset="0"/>
                <a:cs typeface="Arial" panose="020B0604020202020204" pitchFamily="34" charset="0"/>
              </a:rPr>
              <a:t>(Complexity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العناصر المعنية مثل فرق الإغاثة، السلطات المحلية، الوكالات الفيدرالية، المجتمعات المحلية، وشركات التأمين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استجابة شاملة تشمل جميع الأطراف المعنية لضمان التنسيق الفعّال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مراكز قيادة محلية وفيدرالية تنسق جهود الاستجابة والإغاثة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نظام اتصال فعّال لضمان تبادل المعلومات وتنسيق الإجراءات بين الفرق الميدانية والمراكز العليا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771084"/>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87118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339213"/>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35195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762841" y="1100986"/>
            <a:ext cx="9555147" cy="4893647"/>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شاملة للتعامل مع الفيضانات الكبيرة التي قد تتجاوز قدرة الاستجابة المعتادة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إجراء تدريبات دورية على هذه الخطط لضمان استجابة فعّالة في حال حدوث أحداث غير 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مالية طارئة لدعم عمليات الإغاثة وإعادة البناء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دعم مستمر للمتضررين من خلال البرامج الاجتماعية والتعويضات المالية لمساعدتهم في التعافي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935844"/>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59808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58661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23823" y="1569303"/>
            <a:ext cx="9151266" cy="4316118"/>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تأثير الفيضانات على المناطق المتضررة وتحليل بيانات الطقس ومستوى المياه</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تحليل الفيضانات لتوجيه استراتيجيات الاستجابة والتخطيط</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متعددة التخصصات تشمل فرق الإغاثة، السلطات المحلية، والأطقم الطبية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جهود الاستجابة من خلال مراكز القيادة لضمان تنسيق الفعال بين مختلف الجهات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182985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58661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1" y="1425657"/>
            <a:ext cx="8672563" cy="4685450"/>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الإخلاء للمناطق المهددة وتوفير المأوى والمساعدات الإنسانية للمتضررين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فرق الطوارئ لإزالة الأنقاض وتقديم المساعدة الطبية الطارئة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مالي وإعادة تأهيل للبنية التحتية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لإعادة بناء المجتمعات وتعزيز القدرة على التكيف مع الفيضانات المستقبلية، بما في ذلك تحسين أنظمة الصرف الصحي وتعزيز البنية التحتية الوقائية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55362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86966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11951" y="2004430"/>
            <a:ext cx="8426198" cy="2987806"/>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ea typeface="Times New Roman" panose="02020603050405020304" pitchFamily="18" charset="0"/>
                <a:cs typeface="Alexandria" pitchFamily="2" charset="-78"/>
              </a:rPr>
              <a:t>الخلاصة</a:t>
            </a:r>
            <a:endParaRPr lang="ar-EG" sz="1800" b="1" kern="0" dirty="0">
              <a:effectLst/>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استخدام نظريات الفوضى والتعقيد والبجعة السوداء في إدارة أزمة الفيضانات في شمال شرق الولايات المتحدة يعكس كيفية استجابة المؤسسات للأزمات غير المتوقعة. من خلال تطبيق هذه النظريات، يمكن تحسين استراتيجيات إدارة الأزمات وزيادة فعالية الاستجابة والتعافي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6467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86966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1979" y="2035124"/>
            <a:ext cx="7956314" cy="2787751"/>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22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سبتمبر 2024، ضرب زلزال قوي منطقة المغرب، وخاصة في مدينة مراكش وضواحيها. الزلزال أدى إلى أضرار كبيرة في البنية التحتية، وتسبب في فقدان العديد من الأرواح وتدمير أجزاء واسعة من المباني والطرق. كان هذا الزلزال مفاجئاً من حيث شدته وأثره، مما جعل إدارة الأزمة تتطلب استجابة سريعة وفعالة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044556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33892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24841" y="39599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632030" y="1202580"/>
            <a:ext cx="8692588" cy="4862870"/>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1.استخدام نظرية الفوضى </a:t>
            </a:r>
            <a:r>
              <a:rPr lang="en-GB" b="1" kern="0" dirty="0">
                <a:effectLst/>
                <a:latin typeface="Alexandria" pitchFamily="2" charset="-78"/>
                <a:ea typeface="Times New Roman" panose="02020603050405020304" pitchFamily="18" charset="0"/>
                <a:cs typeface="Arial" panose="020B0604020202020204" pitchFamily="34" charset="0"/>
              </a:rPr>
              <a:t>(Chaos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تتبع التغيرات في حركة الأرض ومراقبة الأنماط الطفيفة التي قد تشير إلى النشاط الزلزالي المحتمل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البيانات الأولية حول شدة الزلزال وأثره على البنية التحتية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نماذج لتحليل سلوك الزلازل وتقدير تأثيرها على المجتمعات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تحديث استراتيجيات الاستجابة بناءً على البيانات المستمرة والتغيرات في الوضع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551" y="1"/>
            <a:ext cx="2305141" cy="82238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17833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384011"/>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44401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908367" y="1167285"/>
            <a:ext cx="9525659" cy="4862870"/>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ar-EG" sz="1100" kern="100" dirty="0">
              <a:solidFill>
                <a:srgbClr val="009EDE"/>
              </a:solidFill>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b="1" kern="0" dirty="0">
                <a:effectLst/>
                <a:latin typeface="Alexandria" pitchFamily="2" charset="-78"/>
                <a:ea typeface="Times New Roman" panose="02020603050405020304" pitchFamily="18" charset="0"/>
                <a:cs typeface="Arial" panose="020B0604020202020204" pitchFamily="34" charset="0"/>
              </a:rPr>
              <a:t>(Complexity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الأطراف المعنية مثل فرق الإغاثة، السلطات المحلية، الوكالات الإنسانية، والمجتمعات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استجابة شاملة تشمل تنسيق الجهود بين جميع الأطراف لضمان فعالية التدخل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مراكز قيادة محلية وفيدرالية تنسق جهود الإغاثة وإعادة البناء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نظام اتصال متطور لضمان تبادل المعلومات والتنسيق بين الفرق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1730" y="-2275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437034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507071"/>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1140" y="45766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908367" y="1202580"/>
            <a:ext cx="9492359" cy="4862870"/>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للتعامل مع الزلازل الكبيرة التي قد تتجاوز قدرة الاستجابة المعتادة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إجراء تدريبات دورية على هذه الخطط لضمان الاستعداد الفعال لمثل هذه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مالية طارئة لدعم جهود الإغاثة وإعادة البناء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دعم مباشر للمتضررين عبر برامج مساعدات اجتماعية وتعويضات مالية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77760"/>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89640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05958" y="1381163"/>
            <a:ext cx="8762035" cy="4099777"/>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solidFill>
                  <a:srgbClr val="009EDE"/>
                </a:solidFill>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تأثير الزلزال على المناطق المتضررة وتحليل البيانات الزلزالية لتوجيه استراتيجيات الاستجابة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تحليل الزلازل لتقدير نطاق الأضرار وتأثيرها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متعددة التخصصات تشمل فرق الإغاثة، السلطات المحلية، الفرق الطبية، والمنظمات الإنسانية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جهود الاستجابة من خلال مراكز القيادة لضمان فعالية التنسيق بين الجهات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1330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91304" y="1508579"/>
            <a:ext cx="9324970" cy="4146841"/>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a:t>
            </a:r>
            <a:r>
              <a:rPr lang="en-US" sz="2200" b="1" kern="0" dirty="0">
                <a:solidFill>
                  <a:srgbClr val="009EDE"/>
                </a:solidFill>
                <a:effectLst/>
                <a:latin typeface="Alexandria" pitchFamily="2" charset="-78"/>
                <a:ea typeface="Times New Roman" panose="02020603050405020304" pitchFamily="18" charset="0"/>
                <a:cs typeface="Alexandria" pitchFamily="2" charset="-78"/>
              </a:rPr>
              <a:t> </a:t>
            </a:r>
            <a:r>
              <a:rPr lang="ar-SA" sz="2200" b="1" kern="0" dirty="0">
                <a:solidFill>
                  <a:srgbClr val="009EDE"/>
                </a:solidFill>
                <a:effectLst/>
                <a:latin typeface="Alexandria" pitchFamily="2" charset="-78"/>
                <a:ea typeface="Times New Roman" panose="02020603050405020304" pitchFamily="18" charset="0"/>
                <a:cs typeface="Alexandria" pitchFamily="2" charset="-78"/>
              </a:rPr>
              <a:t>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الإخلاء للمناطق المهددة وتوفير المأوى والمساعدات الإنسانية للمتضررين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فرق الطوارئ لإزالة الأنقاض وتقديم الرعاية الطبية الطارئة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مالي لإعادة تأهيل البنية التحتية المتضررة وإعادة بناء المنازل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لتحسين البنية التحتية وتعزيز القدرة على التكيف مع الزلازل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521376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2042819"/>
            <a:ext cx="8828763" cy="2525178"/>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a:t>
            </a:r>
            <a:r>
              <a:rPr lang="en-US" sz="2200" b="1" kern="0" dirty="0">
                <a:solidFill>
                  <a:srgbClr val="009EDE"/>
                </a:solidFill>
                <a:effectLst/>
                <a:latin typeface="Alexandria" pitchFamily="2" charset="-78"/>
                <a:ea typeface="Times New Roman" panose="02020603050405020304" pitchFamily="18" charset="0"/>
                <a:cs typeface="Alexandria" pitchFamily="2" charset="-78"/>
              </a:rPr>
              <a:t> </a:t>
            </a:r>
            <a:r>
              <a:rPr lang="ar-SA" sz="2200" b="1" kern="0" dirty="0">
                <a:solidFill>
                  <a:srgbClr val="009EDE"/>
                </a:solidFill>
                <a:effectLst/>
                <a:latin typeface="Alexandria" pitchFamily="2" charset="-78"/>
                <a:ea typeface="Times New Roman" panose="02020603050405020304" pitchFamily="18" charset="0"/>
                <a:cs typeface="Alexandria" pitchFamily="2" charset="-78"/>
              </a:rPr>
              <a:t>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استخدام نظريات الفوضى والتعقيد والبجعة السوداء في إدارة أزمة الزلزال في المغرب يعكس كيفية استجابة المؤسسات للأزمات غير المتوقعة. من خلال تطبيق هذه النظريات، يمكن تحسين استراتيجيات إدارة الأزمات وتعزيز فعالية الاستجابة والتعافي من الكوارث الطبيعية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851589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80247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2054394"/>
            <a:ext cx="8177736" cy="2372252"/>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ar-EG" sz="22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صيف 2024، تعرض السودان لفيضانات واسعة النطاق بسبب الأمطار الغزيرة التي اجتاحت مناطق متعددة، بما في ذلك العاصمة الخرطوم وأجزاء من جنوب السودان. الفيضانات أدت إلى دمار كبير في البنية التحتية، وتسبب في نزوح جماعي للسكان، وأثرت بشكل كبير على الحياة اليومية للعديد من المجتمعات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0221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79477"/>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42596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558828" y="1298326"/>
            <a:ext cx="10147754" cy="4862870"/>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1.استخدام نظرية الفوضى </a:t>
            </a:r>
            <a:r>
              <a:rPr lang="en-GB" b="1" kern="0" dirty="0">
                <a:effectLst/>
                <a:latin typeface="Alexandria" pitchFamily="2" charset="-78"/>
                <a:ea typeface="Times New Roman" panose="02020603050405020304" pitchFamily="18" charset="0"/>
                <a:cs typeface="Arial" panose="020B0604020202020204" pitchFamily="34" charset="0"/>
              </a:rPr>
              <a:t>(Chaos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مراقبة تغيرات الأمطار ومستوى المياه في الأنهار والبحيرات باستخدام تقنيات الاستشعار عن بُعد</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الأنماط السابقة للفيضانات لفهم السلوك المحتمل للفيضانات الحالية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نماذج رياضية لمراقبة تأثير الأمطار وارتفاع المياه، والتنبؤ بالفيضانات بناءً على التغيرات الصغيرة في الظروف البيئية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تحسين النماذج بناءً على بيانات الفيضانات الحالية لتقديم تقديرات دقيقة حول كيفية تطور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3262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95160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42030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62225" y="46516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798653" y="1086131"/>
            <a:ext cx="10359342" cy="5109091"/>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a:t>
            </a:r>
            <a:r>
              <a:rPr lang="en-US" sz="2200" b="1" kern="0" dirty="0">
                <a:solidFill>
                  <a:srgbClr val="009EDE"/>
                </a:solidFill>
                <a:effectLst/>
                <a:latin typeface="Alexandria" pitchFamily="2" charset="-78"/>
                <a:ea typeface="Times New Roman" panose="02020603050405020304" pitchFamily="18" charset="0"/>
                <a:cs typeface="Alexandria" pitchFamily="2" charset="-78"/>
              </a:rPr>
              <a:t> </a:t>
            </a:r>
            <a:r>
              <a:rPr lang="ar-SA" sz="2200" b="1" kern="0" dirty="0">
                <a:solidFill>
                  <a:srgbClr val="009EDE"/>
                </a:solidFill>
                <a:effectLst/>
                <a:latin typeface="Alexandria" pitchFamily="2" charset="-78"/>
                <a:ea typeface="Times New Roman" panose="02020603050405020304" pitchFamily="18" charset="0"/>
                <a:cs typeface="Alexandria" pitchFamily="2" charset="-78"/>
              </a:rPr>
              <a:t>أزمة الفيضانات في السودان (2024)</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sz="1800" b="1" kern="0" dirty="0">
                <a:effectLst/>
                <a:latin typeface="Alexandria" pitchFamily="2" charset="-78"/>
                <a:ea typeface="Times New Roman" panose="02020603050405020304" pitchFamily="18" charset="0"/>
                <a:cs typeface="Arial" panose="020B0604020202020204" pitchFamily="34" charset="0"/>
              </a:rPr>
              <a:t>(Complexity Theory)</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الأطراف المعنية بما في ذلك الوكالات الحكومية، المنظمات غير الحكومية، المجتمعات المحلية، والجهات الدولية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تنسيق جهود الإغاثة وتطوير استراتيجيات استجابة تشمل توفير المساعدات الإنسانية، إصلاح البنية التحتية، وإعادة تأهيل المناطق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مراكز قيادة مشتركة بين السلطات المحلية ومنظمات الإغاثة لمراقبة الوضع واتخاذ قرارات فورية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أنظمة اتصال متقدمة لضمان تبادل المعلومات وتنسيق الجهود بين جميع الأطراف المعنية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187" y="1"/>
            <a:ext cx="2305141" cy="94970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844548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70309"/>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45736" y="39685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311174" y="1193976"/>
            <a:ext cx="10453282" cy="4832092"/>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sz="1600" b="1" kern="0" dirty="0">
                <a:effectLst/>
                <a:latin typeface="Alexandria" pitchFamily="2" charset="-78"/>
                <a:ea typeface="Times New Roman" panose="02020603050405020304" pitchFamily="18" charset="0"/>
                <a:cs typeface="Arial" panose="020B0604020202020204" pitchFamily="34" charset="0"/>
              </a:rPr>
              <a:t>(Black Swan Theory)</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تتناول السيناريوهات غير المتوقعة مثل الفيضانات الكبرى التي قد تتجاوز قدرة الاستجابة المعتادة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تدريبات منتظمة على هذه الخطط لضمان استعداد الفرق للتعامل مع الأزمات غير المتوقعة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طارئة لتلبية احتياجات الفئات الأكثر تأثراً وتعزيز جهود الإغاثة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بيانات الفيضانات لتحسين استراتيجيات إدارة المخاطر والتخفيف من الآثار المحتملة للأزمات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66186"/>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010574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09574"/>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294473"/>
            <a:ext cx="9306388" cy="4269054"/>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تأثير الفيضانات على المناطق المتضررة وتحليل البيانات المناخية لتوجيه استراتيجيات الاستجابة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تحليل الفيضانات لفهم مدى الأضرار وتقديم تقديرات دقيقة حول مستوى الأضرار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متعددة التخصصات تشمل فرق الإغاثة، السلطات المحلية، الفرق الطبية، والمنظمات الإنسانية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الجهود من خلال مراكز القيادة لضمان فعالية الاستجابة وتوزيع الموارد بشكل مناسب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87489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56674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79545" y="53674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endParaRPr lang="en-US"/>
          </a:p>
        </p:txBody>
      </p:sp>
      <p:sp>
        <p:nvSpPr>
          <p:cNvPr id="31" name="TextBox 30"/>
          <p:cNvSpPr txBox="1"/>
          <p:nvPr/>
        </p:nvSpPr>
        <p:spPr>
          <a:xfrm>
            <a:off x="1203425" y="1420338"/>
            <a:ext cx="9398985" cy="4269951"/>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الإخلاء في المناطق المهددة وتوفير المأوى والمساعدات الإنسانية للمتضررين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فرق الطوارئ لإزالة المياه وإعادة بناء البنية التحتية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مالي وإمدادات لإعادة تأهيل المناطق المتضررة وإعادة بناء المنازل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لتحسين البنية التحتية وتعزيز القدرة على التكيف مع الفيضانات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1588" y="81934"/>
            <a:ext cx="2305141" cy="920600"/>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405080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983705"/>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919961"/>
            <a:ext cx="8501789" cy="2525178"/>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تطبيق نظريات الفوضى والتعقيد والبجعة السوداء في إدارة أزمة الفيضانات في السودان يعكس كيفية استخدام هذه النظريات لفهم وتعامل مع الأزمات البيئية الكبيرة. من خلال تحليل الأنماط، تطوير استراتيجيات معقدة، والاستعداد للأحداث النادرة، يمكن للمؤسسات تحسين استجابتها والتعامل بفعالية مع الكوارث الطبيعية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970228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تطبيق نظريات إدارة الأزمات على الحالات الواقعية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197204" y="3106955"/>
            <a:ext cx="2305141" cy="830997"/>
          </a:xfrm>
          <a:prstGeom prst="rect">
            <a:avLst/>
          </a:prstGeom>
          <a:noFill/>
        </p:spPr>
        <p:txBody>
          <a:bodyPr wrap="square" rtlCol="0">
            <a:spAutoFit/>
          </a:bodyPr>
          <a:lstStyle/>
          <a:p>
            <a:pPr algn="ctr" rtl="1"/>
            <a:r>
              <a:rPr lang="ar-EG" sz="2400" b="1" dirty="0">
                <a:latin typeface="Alexandria" charset="0"/>
                <a:cs typeface="Alexandria" charset="0"/>
              </a:rPr>
              <a:t>نظريات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346869" y="2994835"/>
            <a:ext cx="2803954" cy="1569660"/>
          </a:xfrm>
          <a:prstGeom prst="rect">
            <a:avLst/>
          </a:prstGeom>
          <a:noFill/>
        </p:spPr>
        <p:txBody>
          <a:bodyPr wrap="square" rtlCol="0">
            <a:spAutoFit/>
          </a:bodyPr>
          <a:lstStyle/>
          <a:p>
            <a:pPr algn="ctr" rtl="1"/>
            <a:r>
              <a:rPr lang="ar-EG" sz="2400" b="1" dirty="0">
                <a:latin typeface="Alexandria" charset="0"/>
                <a:cs typeface="Alexandria" charset="0"/>
              </a:rPr>
              <a:t>التحديات والفرص في تطبيق نظريات إدارة الأزمات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39296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2D04D5-0075-1B7A-A88B-47A2F3A879EB}"/>
              </a:ext>
            </a:extLst>
          </p:cNvPr>
          <p:cNvSpPr txBox="1"/>
          <p:nvPr/>
        </p:nvSpPr>
        <p:spPr>
          <a:xfrm>
            <a:off x="4909598" y="5714493"/>
            <a:ext cx="2543623" cy="830997"/>
          </a:xfrm>
          <a:prstGeom prst="rect">
            <a:avLst/>
          </a:prstGeom>
          <a:noFill/>
        </p:spPr>
        <p:txBody>
          <a:bodyPr wrap="square" rtlCol="0">
            <a:spAutoFit/>
          </a:bodyPr>
          <a:lstStyle/>
          <a:p>
            <a:pPr algn="ctr" rtl="1"/>
            <a:r>
              <a:rPr lang="ar-EG" sz="2400" b="1" dirty="0">
                <a:latin typeface="Alexandria" charset="0"/>
                <a:cs typeface="Alexandria" charset="0"/>
              </a:rPr>
              <a:t>دراسة حالات واقعية</a:t>
            </a:r>
          </a:p>
        </p:txBody>
      </p:sp>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95F4A25-03BE-4C9E-8C88-9156703C0B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microsoft.com/office/2006/documentManagement/types"/>
    <ds:schemaRef ds:uri="http://purl.org/dc/dcmitype/"/>
    <ds:schemaRef ds:uri="688354b5-287c-4cda-825e-1d7935aea40e"/>
    <ds:schemaRef ds:uri="http://schemas.openxmlformats.org/package/2006/metadata/core-properties"/>
    <ds:schemaRef ds:uri="http://schemas.microsoft.com/office/infopath/2007/PartnerControls"/>
    <ds:schemaRef ds:uri="aca13214-df29-4e3c-a050-857c0bf7bd8e"/>
    <ds:schemaRef ds:uri="http://purl.org/dc/elements/1.1/"/>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6940</TotalTime>
  <Words>4250</Words>
  <Application>Microsoft Macintosh PowerPoint</Application>
  <PresentationFormat>Widescreen</PresentationFormat>
  <Paragraphs>501</Paragraphs>
  <Slides>56</Slides>
  <Notes>51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835</cp:revision>
  <dcterms:created xsi:type="dcterms:W3CDTF">2023-04-29T09:08:00Z</dcterms:created>
  <dcterms:modified xsi:type="dcterms:W3CDTF">2026-03-24T06:47:35Z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