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bookmarkIdSeed="4">
  <p:sldMasterIdLst>
    <p:sldMasterId id="2147483648" r:id="rId1"/>
  </p:sldMasterIdLst>
  <p:notesMasterIdLst>
    <p:notesMasterId r:id="rId41"/>
  </p:notesMasterIdLst>
  <p:sldIdLst>
    <p:sldId id="281" r:id="rId2"/>
    <p:sldId id="299" r:id="rId3"/>
    <p:sldId id="612" r:id="rId4"/>
    <p:sldId id="647" r:id="rId5"/>
    <p:sldId id="648" r:id="rId6"/>
    <p:sldId id="649" r:id="rId7"/>
    <p:sldId id="651" r:id="rId8"/>
    <p:sldId id="652" r:id="rId9"/>
    <p:sldId id="654" r:id="rId10"/>
    <p:sldId id="655" r:id="rId11"/>
    <p:sldId id="656" r:id="rId12"/>
    <p:sldId id="657" r:id="rId13"/>
    <p:sldId id="658" r:id="rId14"/>
    <p:sldId id="659" r:id="rId15"/>
    <p:sldId id="660" r:id="rId16"/>
    <p:sldId id="661" r:id="rId17"/>
    <p:sldId id="662" r:id="rId18"/>
    <p:sldId id="650" r:id="rId19"/>
    <p:sldId id="663" r:id="rId20"/>
    <p:sldId id="664" r:id="rId21"/>
    <p:sldId id="665" r:id="rId22"/>
    <p:sldId id="666" r:id="rId23"/>
    <p:sldId id="667" r:id="rId24"/>
    <p:sldId id="668" r:id="rId25"/>
    <p:sldId id="669" r:id="rId26"/>
    <p:sldId id="670" r:id="rId27"/>
    <p:sldId id="671" r:id="rId28"/>
    <p:sldId id="672" r:id="rId29"/>
    <p:sldId id="673" r:id="rId30"/>
    <p:sldId id="674" r:id="rId31"/>
    <p:sldId id="675" r:id="rId32"/>
    <p:sldId id="676" r:id="rId33"/>
    <p:sldId id="678" r:id="rId34"/>
    <p:sldId id="679" r:id="rId35"/>
    <p:sldId id="680" r:id="rId36"/>
    <p:sldId id="681" r:id="rId37"/>
    <p:sldId id="682" r:id="rId38"/>
    <p:sldId id="683" r:id="rId39"/>
    <p:sldId id="448"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houha" initials="D" lastIdx="2" clrIdx="0">
    <p:extLst>
      <p:ext uri="{19B8F6BF-5375-455C-9EA6-DF929625EA0E}">
        <p15:presenceInfo xmlns:p15="http://schemas.microsoft.com/office/powerpoint/2012/main" userId="30f8364df5d48267"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99"/>
    <a:srgbClr val="660066"/>
    <a:srgbClr val="66FF33"/>
    <a:srgbClr val="996633"/>
    <a:srgbClr val="24A9E1"/>
    <a:srgbClr val="FF9518"/>
    <a:srgbClr val="FF66CC"/>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125E5076-3810-47DD-B79F-674D7AD40C01}" styleName="深色样式 1 - 强调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C4B1156A-380E-4F78-BDF5-A606A8083BF9}" styleName="Medium Style 4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8" d="100"/>
          <a:sy n="88" d="100"/>
        </p:scale>
        <p:origin x="494" y="3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commentAuthors" Target="commentAuthor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39CED96-068A-4274-8614-CE8858D45159}" type="datetimeFigureOut">
              <a:rPr lang="fr-FR" smtClean="0"/>
              <a:t>09/12/2022</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9DBC96-224C-4F47-B1D0-6020CB55D1D9}" type="slidenum">
              <a:rPr lang="fr-FR" smtClean="0"/>
              <a:t>‹#›</a:t>
            </a:fld>
            <a:endParaRPr lang="fr-F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idx="2"/>
          </p:nvPr>
        </p:nvSpPr>
        <p:spPr/>
      </p:sp>
      <p:sp>
        <p:nvSpPr>
          <p:cNvPr id="3" name="Espace réservé du texte 2"/>
          <p:cNvSpPr>
            <a:spLocks noGrp="1"/>
          </p:cNvSpPr>
          <p:nvPr>
            <p:ph type="body" idx="3"/>
          </p:nvPr>
        </p:nvSpPr>
        <p:spPr/>
        <p:txBody>
          <a:bodyPr/>
          <a:lstStyle/>
          <a:p>
            <a:endParaRPr lang="fr-FR"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12/9/2022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12/9/2022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12/9/2022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12/9/2022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12/9/2022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7.xml.rels><?xml version="1.0" encoding="UTF-8" standalone="yes"?>
<Relationships xmlns="http://schemas.openxmlformats.org/package/2006/relationships"><Relationship Id="rId8" Type="http://schemas.openxmlformats.org/officeDocument/2006/relationships/image" Target="../media/image13.emf"/><Relationship Id="rId13" Type="http://schemas.openxmlformats.org/officeDocument/2006/relationships/image" Target="../media/image18.png"/><Relationship Id="rId3" Type="http://schemas.openxmlformats.org/officeDocument/2006/relationships/image" Target="../media/image8.emf"/><Relationship Id="rId7" Type="http://schemas.openxmlformats.org/officeDocument/2006/relationships/image" Target="../media/image12.emf"/><Relationship Id="rId12" Type="http://schemas.openxmlformats.org/officeDocument/2006/relationships/image" Target="../media/image17.png"/><Relationship Id="rId17" Type="http://schemas.openxmlformats.org/officeDocument/2006/relationships/image" Target="../media/image22.png"/><Relationship Id="rId2" Type="http://schemas.openxmlformats.org/officeDocument/2006/relationships/image" Target="../media/image7.png"/><Relationship Id="rId16" Type="http://schemas.openxmlformats.org/officeDocument/2006/relationships/image" Target="../media/image21.png"/><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6.png"/><Relationship Id="rId5" Type="http://schemas.openxmlformats.org/officeDocument/2006/relationships/image" Target="../media/image10.emf"/><Relationship Id="rId15" Type="http://schemas.openxmlformats.org/officeDocument/2006/relationships/image" Target="../media/image20.png"/><Relationship Id="rId10" Type="http://schemas.openxmlformats.org/officeDocument/2006/relationships/image" Target="../media/image15.png"/><Relationship Id="rId4" Type="http://schemas.openxmlformats.org/officeDocument/2006/relationships/image" Target="../media/image9.emf"/><Relationship Id="rId9" Type="http://schemas.openxmlformats.org/officeDocument/2006/relationships/image" Target="../media/image14.png"/><Relationship Id="rId14" Type="http://schemas.openxmlformats.org/officeDocument/2006/relationships/image" Target="../media/image19.png"/></Relationships>
</file>

<file path=ppt/slides/_rels/slide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1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11.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emf"/><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 Id="rId9" Type="http://schemas.openxmlformats.org/officeDocument/2006/relationships/image" Target="../media/image23.jpeg"/></Relationships>
</file>

<file path=ppt/slides/_rels/slide1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1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10" Type="http://schemas.openxmlformats.org/officeDocument/2006/relationships/image" Target="../media/image24.png"/><Relationship Id="rId4" Type="http://schemas.openxmlformats.org/officeDocument/2006/relationships/image" Target="../media/image9.emf"/><Relationship Id="rId9" Type="http://schemas.openxmlformats.org/officeDocument/2006/relationships/image" Target="../media/image14.png"/></Relationships>
</file>

<file path=ppt/slides/_rels/slide1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1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1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1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1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1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2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2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2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2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2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2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2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2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2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29.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emf"/><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3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3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3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3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3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3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3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3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39.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9.emf"/><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 Id="rId9"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75549" y="0"/>
            <a:ext cx="11616451" cy="6680068"/>
          </a:xfrm>
          <a:prstGeom prst="rect">
            <a:avLst/>
          </a:prstGeom>
        </p:spPr>
      </p:pic>
      <p:sp>
        <p:nvSpPr>
          <p:cNvPr id="11" name="Rectangle 10"/>
          <p:cNvSpPr/>
          <p:nvPr/>
        </p:nvSpPr>
        <p:spPr>
          <a:xfrm rot="10800000">
            <a:off x="-79022" y="82127"/>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a:fillRect/>
          </a:stretch>
        </p:blipFill>
        <p:spPr>
          <a:xfrm>
            <a:off x="0" y="4199708"/>
            <a:ext cx="12200709" cy="2688772"/>
          </a:xfrm>
          <a:prstGeom prst="rect">
            <a:avLst/>
          </a:prstGeom>
        </p:spPr>
      </p:pic>
      <p:pic>
        <p:nvPicPr>
          <p:cNvPr id="6" name="Picture 5"/>
          <p:cNvPicPr>
            <a:picLocks noChangeAspect="1"/>
          </p:cNvPicPr>
          <p:nvPr/>
        </p:nvPicPr>
        <p:blipFill>
          <a:blip r:embed="rId5"/>
          <a:stretch>
            <a:fillRect/>
          </a:stretch>
        </p:blipFill>
        <p:spPr>
          <a:xfrm>
            <a:off x="730762" y="4963885"/>
            <a:ext cx="1699476" cy="1524000"/>
          </a:xfrm>
          <a:prstGeom prst="rect">
            <a:avLst/>
          </a:prstGeom>
        </p:spPr>
      </p:pic>
      <p:pic>
        <p:nvPicPr>
          <p:cNvPr id="12" name="Picture 11"/>
          <p:cNvPicPr>
            <a:picLocks noChangeAspect="1"/>
          </p:cNvPicPr>
          <p:nvPr/>
        </p:nvPicPr>
        <p:blipFill>
          <a:blip r:embed="rId6"/>
          <a:stretch>
            <a:fillRect/>
          </a:stretch>
        </p:blipFill>
        <p:spPr>
          <a:xfrm>
            <a:off x="-112889" y="422122"/>
            <a:ext cx="6714451" cy="1972334"/>
          </a:xfrm>
          <a:prstGeom prst="rect">
            <a:avLst/>
          </a:prstGeom>
        </p:spPr>
      </p:pic>
      <p:pic>
        <p:nvPicPr>
          <p:cNvPr id="13" name="Picture 12"/>
          <p:cNvPicPr>
            <a:picLocks noChangeAspect="1"/>
          </p:cNvPicPr>
          <p:nvPr/>
        </p:nvPicPr>
        <p:blipFill>
          <a:blip r:embed="rId7"/>
          <a:stretch>
            <a:fillRect/>
          </a:stretch>
        </p:blipFill>
        <p:spPr>
          <a:xfrm>
            <a:off x="5015865" y="3125470"/>
            <a:ext cx="5258435" cy="2209800"/>
          </a:xfrm>
          <a:prstGeom prst="rect">
            <a:avLst/>
          </a:prstGeom>
        </p:spPr>
      </p:pic>
      <p:sp>
        <p:nvSpPr>
          <p:cNvPr id="14" name="TextBox 13"/>
          <p:cNvSpPr txBox="1"/>
          <p:nvPr/>
        </p:nvSpPr>
        <p:spPr>
          <a:xfrm>
            <a:off x="474133" y="715791"/>
            <a:ext cx="4900295" cy="2091690"/>
          </a:xfrm>
          <a:prstGeom prst="rect">
            <a:avLst/>
          </a:prstGeom>
          <a:noFill/>
        </p:spPr>
        <p:txBody>
          <a:bodyPr wrap="none" rtlCol="0">
            <a:spAutoFit/>
          </a:bodyPr>
          <a:lstStyle/>
          <a:p>
            <a:r>
              <a:rPr lang="en-US" sz="2800" dirty="0" smtClean="0">
                <a:solidFill>
                  <a:schemeClr val="bg1"/>
                </a:solidFill>
                <a:latin typeface="Tajawal Medium" panose="00000600000000000000" pitchFamily="2" charset="-78"/>
                <a:cs typeface="Tajawal Medium" panose="00000600000000000000" pitchFamily="2" charset="-78"/>
              </a:rPr>
              <a:t>Project </a:t>
            </a:r>
            <a:r>
              <a:rPr lang="fr-FR" altLang="en-US" sz="2800" dirty="0" smtClean="0">
                <a:solidFill>
                  <a:schemeClr val="bg1"/>
                </a:solidFill>
                <a:latin typeface="Tajawal Medium" panose="00000600000000000000" pitchFamily="2" charset="-78"/>
                <a:cs typeface="Tajawal Medium" panose="00000600000000000000" pitchFamily="2" charset="-78"/>
              </a:rPr>
              <a:t>Monitoring Course</a:t>
            </a:r>
            <a:endParaRPr lang="en-US" sz="2800" dirty="0" smtClean="0">
              <a:solidFill>
                <a:schemeClr val="bg1"/>
              </a:solidFill>
              <a:latin typeface="Tajawal Medium" panose="00000600000000000000" pitchFamily="2" charset="-78"/>
              <a:cs typeface="Tajawal Medium" panose="00000600000000000000" pitchFamily="2" charset="-78"/>
            </a:endParaRPr>
          </a:p>
          <a:p>
            <a:r>
              <a:rPr lang="en-US" sz="2800" dirty="0" smtClean="0">
                <a:solidFill>
                  <a:srgbClr val="FF0000"/>
                </a:solidFill>
                <a:latin typeface="Tajawal Medium" panose="00000600000000000000" pitchFamily="2" charset="-78"/>
                <a:cs typeface="Tajawal Medium" panose="00000600000000000000" pitchFamily="2" charset="-78"/>
              </a:rPr>
              <a:t>Prepared </a:t>
            </a:r>
            <a:r>
              <a:rPr lang="fr-FR" altLang="en-US" sz="2800" dirty="0" smtClean="0">
                <a:solidFill>
                  <a:srgbClr val="FF0000"/>
                </a:solidFill>
                <a:latin typeface="Tajawal Medium" panose="00000600000000000000" pitchFamily="2" charset="-78"/>
                <a:cs typeface="Tajawal Medium" panose="00000600000000000000" pitchFamily="2" charset="-78"/>
              </a:rPr>
              <a:t>&amp; presented </a:t>
            </a:r>
            <a:r>
              <a:rPr lang="en-US" sz="2800" dirty="0" smtClean="0">
                <a:solidFill>
                  <a:srgbClr val="FF0000"/>
                </a:solidFill>
                <a:latin typeface="Tajawal Medium" panose="00000600000000000000" pitchFamily="2" charset="-78"/>
                <a:cs typeface="Tajawal Medium" panose="00000600000000000000" pitchFamily="2" charset="-78"/>
              </a:rPr>
              <a:t>by</a:t>
            </a:r>
            <a:r>
              <a:rPr lang="fr-FR" altLang="en-US" sz="2800" dirty="0" smtClean="0">
                <a:solidFill>
                  <a:srgbClr val="FF0000"/>
                </a:solidFill>
                <a:latin typeface="Tajawal Medium" panose="00000600000000000000" pitchFamily="2" charset="-78"/>
                <a:cs typeface="Tajawal Medium" panose="00000600000000000000" pitchFamily="2" charset="-78"/>
              </a:rPr>
              <a:t>:</a:t>
            </a:r>
          </a:p>
          <a:p>
            <a:r>
              <a:rPr lang="fr-FR" altLang="en-US" sz="2800" dirty="0" smtClean="0">
                <a:solidFill>
                  <a:srgbClr val="FF0000"/>
                </a:solidFill>
                <a:latin typeface="Tajawal Medium" panose="00000600000000000000" pitchFamily="2" charset="-78"/>
                <a:cs typeface="Tajawal Medium" panose="00000600000000000000" pitchFamily="2" charset="-78"/>
              </a:rPr>
              <a:t>     </a:t>
            </a:r>
            <a:r>
              <a:rPr lang="en-US" sz="2800" dirty="0" smtClean="0">
                <a:solidFill>
                  <a:srgbClr val="FF0000"/>
                </a:solidFill>
                <a:latin typeface="Tajawal Medium" panose="00000600000000000000" pitchFamily="2" charset="-78"/>
                <a:cs typeface="Tajawal Medium" panose="00000600000000000000" pitchFamily="2" charset="-78"/>
              </a:rPr>
              <a:t>Dr. </a:t>
            </a:r>
            <a:r>
              <a:rPr lang="fr-FR" altLang="en-US" sz="2800" dirty="0" smtClean="0">
                <a:solidFill>
                  <a:srgbClr val="FF0000"/>
                </a:solidFill>
                <a:latin typeface="Tajawal Medium" panose="00000600000000000000" pitchFamily="2" charset="-78"/>
                <a:cs typeface="Tajawal Medium" panose="00000600000000000000" pitchFamily="2" charset="-78"/>
              </a:rPr>
              <a:t>Dhouha Melliti</a:t>
            </a:r>
            <a:endParaRPr lang="fr-FR" altLang="en-US" sz="2800" dirty="0" smtClean="0">
              <a:solidFill>
                <a:srgbClr val="C00000"/>
              </a:solidFill>
              <a:latin typeface="Tajawal Medium" panose="00000600000000000000" pitchFamily="2" charset="-78"/>
              <a:cs typeface="Tajawal Medium" panose="00000600000000000000" pitchFamily="2" charset="-78"/>
            </a:endParaRPr>
          </a:p>
          <a:p>
            <a:pPr algn="ctr"/>
            <a:r>
              <a:rPr lang="fr-FR" altLang="en-US" dirty="0" smtClean="0">
                <a:solidFill>
                  <a:srgbClr val="C00000"/>
                </a:solidFill>
                <a:highlight>
                  <a:srgbClr val="00FFFF"/>
                </a:highlight>
                <a:latin typeface="Tajawal Medium" panose="00000600000000000000" pitchFamily="2" charset="-78"/>
                <a:cs typeface="Tajawal Medium" panose="00000600000000000000" pitchFamily="2" charset="-78"/>
              </a:rPr>
              <a:t>2022-2023</a:t>
            </a:r>
            <a:endParaRPr lang="en-US" sz="2800" dirty="0" smtClean="0">
              <a:solidFill>
                <a:srgbClr val="C00000"/>
              </a:solidFill>
              <a:latin typeface="Tajawal Medium" panose="00000600000000000000" pitchFamily="2" charset="-78"/>
              <a:cs typeface="Tajawal Medium" panose="00000600000000000000" pitchFamily="2" charset="-78"/>
            </a:endParaRPr>
          </a:p>
          <a:p>
            <a:endParaRPr lang="en-US" sz="2800" dirty="0" smtClean="0">
              <a:solidFill>
                <a:srgbClr val="C00000"/>
              </a:solidFill>
              <a:latin typeface="Tajawal Medium" panose="00000600000000000000" pitchFamily="2" charset="-78"/>
              <a:cs typeface="Tajawal Medium" panose="00000600000000000000" pitchFamily="2" charset="-78"/>
            </a:endParaRPr>
          </a:p>
        </p:txBody>
      </p:sp>
      <p:sp>
        <p:nvSpPr>
          <p:cNvPr id="5" name="TextBox 15"/>
          <p:cNvSpPr txBox="1"/>
          <p:nvPr/>
        </p:nvSpPr>
        <p:spPr>
          <a:xfrm>
            <a:off x="5232219" y="3575228"/>
            <a:ext cx="4904559" cy="1446550"/>
          </a:xfrm>
          <a:prstGeom prst="rect">
            <a:avLst/>
          </a:prstGeom>
          <a:noFill/>
        </p:spPr>
        <p:txBody>
          <a:bodyPr wrap="squar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rPr>
              <a:t>Lecture 10</a:t>
            </a:r>
            <a:r>
              <a:rPr lang="fr-FR" altLang="en-US" sz="2800" dirty="0" smtClean="0">
                <a:solidFill>
                  <a:schemeClr val="bg1"/>
                </a:solidFill>
                <a:latin typeface="Tajawal Medium" panose="00000600000000000000" pitchFamily="2" charset="-78"/>
                <a:cs typeface="Tajawal Medium" panose="00000600000000000000" pitchFamily="2" charset="-78"/>
              </a:rPr>
              <a:t>:</a:t>
            </a:r>
          </a:p>
          <a:p>
            <a:pPr algn="ctr"/>
            <a:r>
              <a:rPr lang="en-US" sz="3200" b="1" dirty="0" smtClean="0"/>
              <a:t>Evaluation (Part3)</a:t>
            </a:r>
            <a:endParaRPr lang="fr-FR" sz="3200" b="1" dirty="0"/>
          </a:p>
          <a:p>
            <a:pPr algn="ctr"/>
            <a:endParaRPr lang="fr-FR" altLang="en-US" sz="2800" dirty="0" smtClean="0">
              <a:ln>
                <a:solidFill>
                  <a:sysClr val="windowText" lastClr="000000"/>
                </a:solidFill>
              </a:ln>
              <a:solidFill>
                <a:srgbClr val="FF0000"/>
              </a:solidFill>
              <a:latin typeface="Tajawal Medium" panose="00000600000000000000" pitchFamily="2" charset="-78"/>
              <a:cs typeface="Tajawal Medium" panose="00000600000000000000" pitchFamily="2" charset="-78"/>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4" name="Freeform 6"/>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6" name="Freeform 8"/>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pic>
        <p:nvPicPr>
          <p:cNvPr id="2" name="Picture 1"/>
          <p:cNvPicPr>
            <a:picLocks noChangeAspect="1"/>
          </p:cNvPicPr>
          <p:nvPr/>
        </p:nvPicPr>
        <p:blipFill>
          <a:blip r:embed="rId3"/>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964806" y="554566"/>
            <a:ext cx="2923310" cy="5907194"/>
          </a:xfrm>
          <a:prstGeom prst="rect">
            <a:avLst/>
          </a:prstGeom>
        </p:spPr>
      </p:pic>
      <p:sp>
        <p:nvSpPr>
          <p:cNvPr id="7" name="Ruban vers le bas 6"/>
          <p:cNvSpPr/>
          <p:nvPr/>
        </p:nvSpPr>
        <p:spPr>
          <a:xfrm>
            <a:off x="1400175" y="2203450"/>
            <a:ext cx="6496685" cy="2609215"/>
          </a:xfrm>
          <a:prstGeom prst="ribbon">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fr-FR" altLang="en-US"/>
          </a:p>
        </p:txBody>
      </p:sp>
      <p:sp>
        <p:nvSpPr>
          <p:cNvPr id="8" name="Zone de texte 7"/>
          <p:cNvSpPr txBox="1"/>
          <p:nvPr/>
        </p:nvSpPr>
        <p:spPr>
          <a:xfrm>
            <a:off x="3861543" y="2959735"/>
            <a:ext cx="589971" cy="1138773"/>
          </a:xfrm>
          <a:prstGeom prst="rect">
            <a:avLst/>
          </a:prstGeom>
          <a:noFill/>
        </p:spPr>
        <p:txBody>
          <a:bodyPr wrap="square" rtlCol="0">
            <a:spAutoFit/>
          </a:bodyPr>
          <a:lstStyle/>
          <a:p>
            <a:pPr algn="ctr"/>
            <a:r>
              <a:rPr lang="fr-FR" altLang="en-US" sz="2000" b="1" dirty="0" smtClean="0"/>
              <a:t>«</a:t>
            </a:r>
            <a:endParaRPr lang="fr-FR" altLang="en-US" sz="2400" b="1" dirty="0"/>
          </a:p>
          <a:p>
            <a:pPr algn="ctr"/>
            <a:endParaRPr lang="fr-FR" altLang="en-US" sz="2400" i="1" dirty="0">
              <a:latin typeface="Times New Roman" panose="02020603050405020304" charset="0"/>
              <a:cs typeface="Times New Roman" panose="02020603050405020304" charset="0"/>
            </a:endParaRPr>
          </a:p>
          <a:p>
            <a:pPr algn="ctr"/>
            <a:endParaRPr lang="fr-FR" altLang="en-US" sz="2400" i="1" dirty="0">
              <a:latin typeface="Times New Roman" panose="02020603050405020304" charset="0"/>
              <a:cs typeface="Times New Roman" panose="02020603050405020304" charset="0"/>
            </a:endParaRPr>
          </a:p>
        </p:txBody>
      </p:sp>
      <p:sp>
        <p:nvSpPr>
          <p:cNvPr id="12" name="Espace réservé du numéro de diapositive 11"/>
          <p:cNvSpPr>
            <a:spLocks noGrp="1"/>
          </p:cNvSpPr>
          <p:nvPr>
            <p:ph type="sldNum" sz="quarter" idx="12"/>
          </p:nvPr>
        </p:nvSpPr>
        <p:spPr/>
        <p:txBody>
          <a:bodyPr/>
          <a:lstStyle/>
          <a:p>
            <a:fld id="{FDED41F8-FC0F-4085-8150-313B6CF05213}" type="slidenum">
              <a:rPr lang="en-US" smtClean="0"/>
              <a:t>2</a:t>
            </a:fld>
            <a:endParaRPr lang="en-US"/>
          </a:p>
        </p:txBody>
      </p:sp>
      <p:sp>
        <p:nvSpPr>
          <p:cNvPr id="18" name="Rectangle 1"/>
          <p:cNvSpPr>
            <a:spLocks noChangeArrowheads="1"/>
          </p:cNvSpPr>
          <p:nvPr/>
        </p:nvSpPr>
        <p:spPr bwMode="auto">
          <a:xfrm>
            <a:off x="5276886" y="6675827"/>
            <a:ext cx="720843" cy="297525"/>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2696" rIns="0" bIns="-12696"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fr-FR" sz="2100" b="0" i="0" u="none" strike="noStrike" cap="none" normalizeH="0" baseline="0" dirty="0" smtClean="0">
                <a:ln>
                  <a:noFill/>
                </a:ln>
                <a:solidFill>
                  <a:srgbClr val="202124"/>
                </a:solidFill>
                <a:effectLst/>
                <a:latin typeface="inherit"/>
              </a:rPr>
              <a:t>“</a:t>
            </a:r>
            <a:endParaRPr kumimoji="0" lang="fr-FR" altLang="fr-FR" sz="1800" b="1" i="0" u="none" strike="noStrike" cap="none" normalizeH="0" baseline="0" dirty="0" smtClean="0">
              <a:ln>
                <a:noFill/>
              </a:ln>
              <a:solidFill>
                <a:schemeClr val="tx1"/>
              </a:solidFill>
              <a:effectLst/>
              <a:latin typeface="Arial" panose="020B0604020202020204" pitchFamily="34" charset="0"/>
            </a:endParaRPr>
          </a:p>
        </p:txBody>
      </p:sp>
      <p:sp>
        <p:nvSpPr>
          <p:cNvPr id="20" name="Zone de texte 11"/>
          <p:cNvSpPr txBox="1"/>
          <p:nvPr/>
        </p:nvSpPr>
        <p:spPr>
          <a:xfrm>
            <a:off x="1263112" y="384810"/>
            <a:ext cx="6328166" cy="830997"/>
          </a:xfrm>
          <a:prstGeom prst="rect">
            <a:avLst/>
          </a:prstGeom>
          <a:noFill/>
        </p:spPr>
        <p:txBody>
          <a:bodyPr wrap="square" rtlCol="0" anchor="t">
            <a:spAutoFit/>
          </a:bodyPr>
          <a:lstStyle/>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Session5:Evaluation</a:t>
            </a:r>
          </a:p>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(Part3)</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sp>
        <p:nvSpPr>
          <p:cNvPr id="21" name="TextBox 7"/>
          <p:cNvSpPr txBox="1"/>
          <p:nvPr/>
        </p:nvSpPr>
        <p:spPr>
          <a:xfrm>
            <a:off x="-69979" y="459510"/>
            <a:ext cx="2117888"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Lecture10</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6" name="Rectangle 1"/>
          <p:cNvSpPr>
            <a:spLocks noChangeArrowheads="1"/>
          </p:cNvSpPr>
          <p:nvPr/>
        </p:nvSpPr>
        <p:spPr bwMode="auto">
          <a:xfrm>
            <a:off x="2424113" y="2800040"/>
            <a:ext cx="4540601" cy="1754326"/>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lvl="0" algn="ctr"/>
            <a:r>
              <a:rPr lang="fr-FR" altLang="fr-FR" sz="1600" b="1" dirty="0" smtClean="0">
                <a:latin typeface="+mn-lt"/>
              </a:rPr>
              <a:t>« </a:t>
            </a:r>
            <a:r>
              <a:rPr lang="fr-FR" altLang="fr-FR" b="1" dirty="0" smtClean="0">
                <a:latin typeface="+mn-lt"/>
              </a:rPr>
              <a:t> </a:t>
            </a:r>
            <a:r>
              <a:rPr lang="en-US" altLang="fr-FR" b="1" dirty="0" smtClean="0">
                <a:latin typeface="+mn-lt"/>
              </a:rPr>
              <a:t>The </a:t>
            </a:r>
            <a:r>
              <a:rPr lang="en-US" altLang="fr-FR" b="1" dirty="0">
                <a:latin typeface="+mn-lt"/>
              </a:rPr>
              <a:t>passion to create founds the realization project, the passion to love founds the communication project, the passion to play founds the participation project. Separated, these three projects reinforce the repressive unity of </a:t>
            </a:r>
            <a:r>
              <a:rPr lang="en-US" altLang="fr-FR" b="1" dirty="0" err="1" smtClean="0">
                <a:latin typeface="+mn-lt"/>
              </a:rPr>
              <a:t>power.”</a:t>
            </a:r>
            <a:r>
              <a:rPr lang="en-US" altLang="fr-FR" sz="1600" b="1" i="1" dirty="0" err="1" smtClean="0">
                <a:latin typeface="+mn-lt"/>
              </a:rPr>
              <a:t>Boris</a:t>
            </a:r>
            <a:r>
              <a:rPr lang="en-US" altLang="fr-FR" sz="1600" b="1" i="1" dirty="0" smtClean="0">
                <a:latin typeface="+mn-lt"/>
              </a:rPr>
              <a:t> </a:t>
            </a:r>
            <a:r>
              <a:rPr lang="en-US" altLang="fr-FR" sz="1600" b="1" i="1" dirty="0" err="1">
                <a:latin typeface="+mn-lt"/>
              </a:rPr>
              <a:t>Vian</a:t>
            </a:r>
            <a:endParaRPr kumimoji="0" lang="fr-FR" altLang="fr-FR" sz="1050" b="1" i="1" u="none" strike="noStrike" cap="none" normalizeH="0" baseline="0" dirty="0" smtClean="0">
              <a:ln>
                <a:noFill/>
              </a:ln>
              <a:solidFill>
                <a:schemeClr val="tx1"/>
              </a:solidFill>
              <a:effectLst/>
              <a:latin typeface="+mn-lt"/>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86471" y="534172"/>
            <a:ext cx="309371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Lecture9</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3</a:t>
            </a:fld>
            <a:endParaRPr lang="en-US"/>
          </a:p>
        </p:txBody>
      </p:sp>
      <p:sp>
        <p:nvSpPr>
          <p:cNvPr id="12" name="Zone de texte 11"/>
          <p:cNvSpPr txBox="1"/>
          <p:nvPr/>
        </p:nvSpPr>
        <p:spPr>
          <a:xfrm>
            <a:off x="1945341" y="384810"/>
            <a:ext cx="6769275" cy="771637"/>
          </a:xfrm>
          <a:prstGeom prst="rect">
            <a:avLst/>
          </a:prstGeom>
          <a:noFill/>
        </p:spPr>
        <p:txBody>
          <a:bodyPr wrap="square" rtlCol="0" anchor="t">
            <a:spAutoFit/>
          </a:bodyPr>
          <a:lstStyle/>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Session 5:</a:t>
            </a:r>
            <a:r>
              <a:rPr lang="en-US" altLang="en-US" sz="2400" b="1" dirty="0" smtClean="0">
                <a:solidFill>
                  <a:srgbClr val="FF9518"/>
                </a:solidFill>
                <a:latin typeface="Tajawal Medium" panose="00000600000000000000" pitchFamily="2" charset="-78"/>
                <a:cs typeface="Tajawal Medium" panose="00000600000000000000" pitchFamily="2" charset="-78"/>
                <a:sym typeface="+mn-ea"/>
              </a:rPr>
              <a:t>E</a:t>
            </a:r>
            <a:r>
              <a:rPr lang="en-US" sz="2400" b="1" dirty="0" smtClean="0">
                <a:solidFill>
                  <a:srgbClr val="FF9518"/>
                </a:solidFill>
                <a:latin typeface="Tajawal Medium" panose="00000600000000000000" pitchFamily="2" charset="-78"/>
                <a:cs typeface="Tajawal Medium" panose="00000600000000000000" pitchFamily="2" charset="-78"/>
              </a:rPr>
              <a:t>valuation</a:t>
            </a:r>
          </a:p>
          <a:p>
            <a:pPr algn="ctr"/>
            <a:r>
              <a:rPr lang="fr-FR" sz="2000" b="1" dirty="0" smtClean="0">
                <a:solidFill>
                  <a:srgbClr val="FF9518"/>
                </a:solidFill>
                <a:latin typeface="Tajawal Medium" panose="00000600000000000000" pitchFamily="2" charset="-78"/>
                <a:cs typeface="Tajawal Medium" panose="00000600000000000000" pitchFamily="2" charset="-78"/>
                <a:sym typeface="+mn-ea"/>
              </a:rPr>
              <a:t> </a:t>
            </a:r>
            <a:r>
              <a:rPr lang="fr-FR" b="1" dirty="0" smtClean="0">
                <a:solidFill>
                  <a:srgbClr val="FF9518"/>
                </a:solidFill>
                <a:latin typeface="Tajawal Medium" panose="00000600000000000000" pitchFamily="2" charset="-78"/>
                <a:cs typeface="Tajawal Medium" panose="00000600000000000000" pitchFamily="2" charset="-78"/>
                <a:sym typeface="+mn-ea"/>
              </a:rPr>
              <a:t>(</a:t>
            </a:r>
            <a:r>
              <a:rPr lang="fr-FR" altLang="en-US" sz="2000" b="1" dirty="0" smtClean="0">
                <a:solidFill>
                  <a:srgbClr val="FF9518"/>
                </a:solidFill>
                <a:latin typeface="Tajawal Medium" panose="00000600000000000000" pitchFamily="2" charset="-78"/>
                <a:cs typeface="Tajawal Medium" panose="00000600000000000000" pitchFamily="2" charset="-78"/>
                <a:sym typeface="+mn-ea"/>
              </a:rPr>
              <a:t>Part2)</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201478" y="1353199"/>
            <a:ext cx="8340542" cy="3170099"/>
          </a:xfrm>
          <a:prstGeom prst="rect">
            <a:avLst/>
          </a:prstGeom>
        </p:spPr>
        <p:txBody>
          <a:bodyPr wrap="square">
            <a:spAutoFit/>
          </a:bodyPr>
          <a:lstStyle/>
          <a:p>
            <a:pPr marL="285750" indent="-285750">
              <a:buFont typeface="Wingdings" panose="05000000000000000000" pitchFamily="2" charset="2"/>
              <a:buChar char="ü"/>
            </a:pPr>
            <a:endParaRPr lang="en-US" sz="2000" b="1" dirty="0">
              <a:latin typeface="Times New Roman" panose="02020603050405020304" pitchFamily="18" charset="0"/>
              <a:cs typeface="Times New Roman" panose="02020603050405020304" pitchFamily="18" charset="0"/>
            </a:endParaRPr>
          </a:p>
          <a:p>
            <a:pPr marL="285750" indent="-285750" algn="ctr">
              <a:lnSpc>
                <a:spcPct val="150000"/>
              </a:lnSpc>
              <a:buFont typeface="Wingdings" panose="05000000000000000000" pitchFamily="2" charset="2"/>
              <a:buChar char="ü"/>
            </a:pPr>
            <a:r>
              <a:rPr lang="en-US" sz="2400" b="1" dirty="0">
                <a:solidFill>
                  <a:srgbClr val="FF0000"/>
                </a:solidFill>
              </a:rPr>
              <a:t>An overview of chapter </a:t>
            </a:r>
            <a:r>
              <a:rPr lang="en-US" sz="2400" b="1" dirty="0" smtClean="0">
                <a:solidFill>
                  <a:srgbClr val="FF0000"/>
                </a:solidFill>
              </a:rPr>
              <a:t>5</a:t>
            </a:r>
            <a:endParaRPr lang="fr-FR" sz="2400" b="1" dirty="0">
              <a:solidFill>
                <a:srgbClr val="FF0000"/>
              </a:solidFill>
            </a:endParaRPr>
          </a:p>
          <a:p>
            <a:pPr marL="285750" lvl="0" indent="-285750" algn="just">
              <a:lnSpc>
                <a:spcPct val="150000"/>
              </a:lnSpc>
              <a:buFont typeface="Wingdings" panose="05000000000000000000" pitchFamily="2" charset="2"/>
              <a:buChar char="ü"/>
            </a:pPr>
            <a:endParaRPr lang="en-US" sz="2400" b="1" dirty="0">
              <a:solidFill>
                <a:srgbClr val="0070C0"/>
              </a:solidFill>
              <a:latin typeface="Times New Roman" panose="02020603050405020304" pitchFamily="18" charset="0"/>
              <a:cs typeface="Times New Roman" panose="02020603050405020304" pitchFamily="18" charset="0"/>
            </a:endParaRPr>
          </a:p>
          <a:p>
            <a:pPr lvl="0" algn="just">
              <a:lnSpc>
                <a:spcPct val="150000"/>
              </a:lnSpc>
            </a:pPr>
            <a:endParaRPr lang="en-US" sz="2000" b="1" dirty="0" smtClean="0">
              <a:latin typeface="Times New Roman" panose="02020603050405020304" pitchFamily="18" charset="0"/>
              <a:cs typeface="Times New Roman" panose="02020603050405020304" pitchFamily="18" charset="0"/>
            </a:endParaRPr>
          </a:p>
          <a:p>
            <a:pPr lvl="0" algn="just">
              <a:lnSpc>
                <a:spcPct val="150000"/>
              </a:lnSpc>
            </a:pPr>
            <a:endParaRPr lang="en-US" sz="2000" b="1" dirty="0" smtClean="0">
              <a:latin typeface="Times New Roman" panose="02020603050405020304" pitchFamily="18" charset="0"/>
              <a:cs typeface="Times New Roman" panose="02020603050405020304" pitchFamily="18" charset="0"/>
            </a:endParaRPr>
          </a:p>
          <a:p>
            <a:pPr lvl="0" algn="just">
              <a:lnSpc>
                <a:spcPct val="150000"/>
              </a:lnSpc>
            </a:pPr>
            <a:endParaRPr lang="en-US" sz="2000" b="1" dirty="0">
              <a:latin typeface="Times New Roman" panose="02020603050405020304" pitchFamily="18" charset="0"/>
              <a:cs typeface="Times New Roman" panose="02020603050405020304" pitchFamily="18" charset="0"/>
            </a:endParaRPr>
          </a:p>
          <a:p>
            <a:pPr lvl="0" algn="ctr"/>
            <a:endParaRPr lang="en-US" b="1" dirty="0" smtClean="0"/>
          </a:p>
        </p:txBody>
      </p:sp>
      <p:sp>
        <p:nvSpPr>
          <p:cNvPr id="54" name="WordArt 33"/>
          <p:cNvSpPr txBox="1">
            <a:spLocks noChangeArrowheads="1" noChangeShapeType="1"/>
          </p:cNvSpPr>
          <p:nvPr/>
        </p:nvSpPr>
        <p:spPr bwMode="auto">
          <a:xfrm rot="480000">
            <a:off x="912813" y="-1007971"/>
            <a:ext cx="66675" cy="217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fr-FR" sz="800" b="1" i="0" u="none" strike="noStrike" cap="none" normalizeH="0" baseline="0" smtClean="0">
                <a:ln>
                  <a:noFill/>
                </a:ln>
                <a:solidFill>
                  <a:srgbClr val="FF681E"/>
                </a:solidFill>
                <a:effectLst/>
                <a:latin typeface="Arial" panose="020B0604020202020204" pitchFamily="34" charset="0"/>
                <a:ea typeface="SimSun" panose="02010600030101010101" pitchFamily="2" charset="-122"/>
                <a:cs typeface="Arial" panose="020B0604020202020204" pitchFamily="34" charset="0"/>
              </a:rPr>
              <a:t>R</a:t>
            </a:r>
            <a:endParaRPr kumimoji="0" lang="fr-FR" altLang="fr-FR" sz="1800" b="0" i="0" u="none" strike="noStrike" cap="none" normalizeH="0" baseline="0" smtClean="0">
              <a:ln>
                <a:noFill/>
              </a:ln>
              <a:solidFill>
                <a:schemeClr val="tx1"/>
              </a:solidFill>
              <a:effectLst/>
              <a:latin typeface="Arial" panose="020B0604020202020204" pitchFamily="34" charset="0"/>
            </a:endParaRPr>
          </a:p>
        </p:txBody>
      </p:sp>
      <p:sp>
        <p:nvSpPr>
          <p:cNvPr id="55" name="WordArt 34"/>
          <p:cNvSpPr txBox="1">
            <a:spLocks noChangeArrowheads="1" noChangeShapeType="1"/>
          </p:cNvSpPr>
          <p:nvPr/>
        </p:nvSpPr>
        <p:spPr bwMode="auto">
          <a:xfrm rot="1320000">
            <a:off x="984250" y="-987333"/>
            <a:ext cx="66675" cy="217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fr-FR" sz="800" b="1" i="0" u="none" strike="noStrike" cap="none" normalizeH="0" baseline="0" smtClean="0">
                <a:ln>
                  <a:noFill/>
                </a:ln>
                <a:solidFill>
                  <a:srgbClr val="FF681E"/>
                </a:solidFill>
                <a:effectLst/>
                <a:latin typeface="Arial" panose="020B0604020202020204" pitchFamily="34" charset="0"/>
                <a:ea typeface="SimSun" panose="02010600030101010101" pitchFamily="2" charset="-122"/>
                <a:cs typeface="Arial" panose="020B0604020202020204" pitchFamily="34" charset="0"/>
              </a:rPr>
              <a:t>C</a:t>
            </a:r>
            <a:endParaRPr kumimoji="0" lang="fr-FR" altLang="fr-FR" sz="1800" b="0" i="0" u="none" strike="noStrike" cap="none" normalizeH="0" baseline="0" smtClean="0">
              <a:ln>
                <a:noFill/>
              </a:ln>
              <a:solidFill>
                <a:schemeClr val="tx1"/>
              </a:solidFill>
              <a:effectLst/>
              <a:latin typeface="Arial" panose="020B0604020202020204" pitchFamily="34" charset="0"/>
            </a:endParaRPr>
          </a:p>
        </p:txBody>
      </p:sp>
      <p:sp>
        <p:nvSpPr>
          <p:cNvPr id="56" name="WordArt 35"/>
          <p:cNvSpPr txBox="1">
            <a:spLocks noChangeArrowheads="1" noChangeShapeType="1"/>
          </p:cNvSpPr>
          <p:nvPr/>
        </p:nvSpPr>
        <p:spPr bwMode="auto">
          <a:xfrm rot="1980000">
            <a:off x="1047750" y="-953996"/>
            <a:ext cx="60325" cy="217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fr-FR" sz="800" b="1" i="0" u="none" strike="noStrike" cap="none" normalizeH="0" baseline="0" smtClean="0">
                <a:ln>
                  <a:noFill/>
                </a:ln>
                <a:solidFill>
                  <a:srgbClr val="FF681E"/>
                </a:solidFill>
                <a:effectLst/>
                <a:latin typeface="Arial" panose="020B0604020202020204" pitchFamily="34" charset="0"/>
                <a:ea typeface="SimSun" panose="02010600030101010101" pitchFamily="2" charset="-122"/>
                <a:cs typeface="Arial" panose="020B0604020202020204" pitchFamily="34" charset="0"/>
              </a:rPr>
              <a:t>E</a:t>
            </a:r>
            <a:endParaRPr kumimoji="0" lang="fr-FR" altLang="fr-FR" sz="1800" b="0" i="0" u="none" strike="noStrike" cap="none" normalizeH="0" baseline="0" smtClean="0">
              <a:ln>
                <a:noFill/>
              </a:ln>
              <a:solidFill>
                <a:schemeClr val="tx1"/>
              </a:solidFill>
              <a:effectLst/>
              <a:latin typeface="Arial" panose="020B0604020202020204" pitchFamily="34" charset="0"/>
            </a:endParaRPr>
          </a:p>
        </p:txBody>
      </p:sp>
      <p:sp>
        <p:nvSpPr>
          <p:cNvPr id="57" name="WordArt 36"/>
          <p:cNvSpPr txBox="1">
            <a:spLocks noChangeArrowheads="1" noChangeShapeType="1"/>
          </p:cNvSpPr>
          <p:nvPr/>
        </p:nvSpPr>
        <p:spPr bwMode="auto">
          <a:xfrm rot="2700000">
            <a:off x="1015730" y="-915267"/>
            <a:ext cx="206127"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fr-FR" sz="800" b="1" i="0" u="none" strike="noStrike" cap="none" normalizeH="0" baseline="0" smtClean="0">
                <a:ln>
                  <a:noFill/>
                </a:ln>
                <a:solidFill>
                  <a:srgbClr val="FF681E"/>
                </a:solidFill>
                <a:effectLst/>
                <a:latin typeface="Arial" panose="020B0604020202020204" pitchFamily="34" charset="0"/>
                <a:ea typeface="SimSun" panose="02010600030101010101" pitchFamily="2" charset="-122"/>
                <a:cs typeface="Arial" panose="020B0604020202020204" pitchFamily="34" charset="0"/>
              </a:rPr>
              <a:t>S</a:t>
            </a:r>
            <a:endParaRPr kumimoji="0" lang="fr-FR" altLang="fr-FR" sz="1800" b="0" i="0" u="none" strike="noStrike" cap="none" normalizeH="0" baseline="0" smtClean="0">
              <a:ln>
                <a:noFill/>
              </a:ln>
              <a:solidFill>
                <a:schemeClr val="tx1"/>
              </a:solidFill>
              <a:effectLst/>
              <a:latin typeface="Arial" panose="020B0604020202020204" pitchFamily="34" charset="0"/>
            </a:endParaRPr>
          </a:p>
        </p:txBody>
      </p:sp>
      <p:sp>
        <p:nvSpPr>
          <p:cNvPr id="58" name="WordArt 37"/>
          <p:cNvSpPr txBox="1">
            <a:spLocks noChangeArrowheads="1" noChangeShapeType="1"/>
          </p:cNvSpPr>
          <p:nvPr/>
        </p:nvSpPr>
        <p:spPr bwMode="auto">
          <a:xfrm rot="-3420000">
            <a:off x="517436" y="-869707"/>
            <a:ext cx="21688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fr-FR" sz="800" b="1" i="0" u="none" strike="noStrike" cap="none" normalizeH="0" baseline="0" smtClean="0">
                <a:ln>
                  <a:noFill/>
                </a:ln>
                <a:solidFill>
                  <a:srgbClr val="FF681E"/>
                </a:solidFill>
                <a:effectLst/>
                <a:latin typeface="Arial" panose="020B0604020202020204" pitchFamily="34" charset="0"/>
                <a:ea typeface="SimSun" panose="02010600030101010101" pitchFamily="2" charset="-122"/>
                <a:cs typeface="Arial" panose="020B0604020202020204" pitchFamily="34" charset="0"/>
              </a:rPr>
              <a:t>R</a:t>
            </a:r>
            <a:endParaRPr kumimoji="0" lang="fr-FR" altLang="fr-FR" sz="1800" b="0" i="0" u="none" strike="noStrike" cap="none" normalizeH="0" baseline="0" smtClean="0">
              <a:ln>
                <a:noFill/>
              </a:ln>
              <a:solidFill>
                <a:schemeClr val="tx1"/>
              </a:solidFill>
              <a:effectLst/>
              <a:latin typeface="Arial" panose="020B0604020202020204" pitchFamily="34" charset="0"/>
            </a:endParaRPr>
          </a:p>
        </p:txBody>
      </p:sp>
      <p:sp>
        <p:nvSpPr>
          <p:cNvPr id="59" name="WordArt 38"/>
          <p:cNvSpPr txBox="1">
            <a:spLocks noChangeArrowheads="1" noChangeShapeType="1"/>
          </p:cNvSpPr>
          <p:nvPr/>
        </p:nvSpPr>
        <p:spPr bwMode="auto">
          <a:xfrm rot="-2580000">
            <a:off x="633413" y="-919071"/>
            <a:ext cx="57150" cy="217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fr-FR" sz="800" b="1" i="0" u="none" strike="noStrike" cap="none" normalizeH="0" baseline="0" smtClean="0">
                <a:ln>
                  <a:noFill/>
                </a:ln>
                <a:solidFill>
                  <a:srgbClr val="FF681E"/>
                </a:solidFill>
                <a:effectLst/>
                <a:latin typeface="Arial" panose="020B0604020202020204" pitchFamily="34" charset="0"/>
                <a:ea typeface="SimSun" panose="02010600030101010101" pitchFamily="2" charset="-122"/>
                <a:cs typeface="Arial" panose="020B0604020202020204" pitchFamily="34" charset="0"/>
              </a:rPr>
              <a:t>E</a:t>
            </a:r>
            <a:endParaRPr kumimoji="0" lang="fr-FR" altLang="fr-FR" sz="1800" b="0" i="0" u="none" strike="noStrike" cap="none" normalizeH="0" baseline="0" smtClean="0">
              <a:ln>
                <a:noFill/>
              </a:ln>
              <a:solidFill>
                <a:schemeClr val="tx1"/>
              </a:solidFill>
              <a:effectLst/>
              <a:latin typeface="Arial" panose="020B0604020202020204" pitchFamily="34" charset="0"/>
            </a:endParaRPr>
          </a:p>
        </p:txBody>
      </p:sp>
      <p:sp>
        <p:nvSpPr>
          <p:cNvPr id="60" name="WordArt 39"/>
          <p:cNvSpPr txBox="1">
            <a:spLocks noChangeArrowheads="1" noChangeShapeType="1"/>
          </p:cNvSpPr>
          <p:nvPr/>
        </p:nvSpPr>
        <p:spPr bwMode="auto">
          <a:xfrm rot="-1920000">
            <a:off x="684213" y="-958758"/>
            <a:ext cx="57150" cy="217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fr-FR" sz="800" b="1" i="0" u="none" strike="noStrike" cap="none" normalizeH="0" baseline="0" smtClean="0">
                <a:ln>
                  <a:noFill/>
                </a:ln>
                <a:solidFill>
                  <a:srgbClr val="FF681E"/>
                </a:solidFill>
                <a:effectLst/>
                <a:latin typeface="Arial" panose="020B0604020202020204" pitchFamily="34" charset="0"/>
                <a:ea typeface="SimSun" panose="02010600030101010101" pitchFamily="2" charset="-122"/>
                <a:cs typeface="Arial" panose="020B0604020202020204" pitchFamily="34" charset="0"/>
              </a:rPr>
              <a:t>S</a:t>
            </a:r>
            <a:endParaRPr kumimoji="0" lang="fr-FR" altLang="fr-FR" sz="1800" b="0" i="0" u="none" strike="noStrike" cap="none" normalizeH="0" baseline="0" smtClean="0">
              <a:ln>
                <a:noFill/>
              </a:ln>
              <a:solidFill>
                <a:schemeClr val="tx1"/>
              </a:solidFill>
              <a:effectLst/>
              <a:latin typeface="Arial" panose="020B0604020202020204" pitchFamily="34" charset="0"/>
            </a:endParaRPr>
          </a:p>
        </p:txBody>
      </p:sp>
      <p:sp>
        <p:nvSpPr>
          <p:cNvPr id="61" name="WordArt 40"/>
          <p:cNvSpPr txBox="1">
            <a:spLocks noChangeArrowheads="1" noChangeShapeType="1"/>
          </p:cNvSpPr>
          <p:nvPr/>
        </p:nvSpPr>
        <p:spPr bwMode="auto">
          <a:xfrm rot="-1260000">
            <a:off x="739775" y="-992096"/>
            <a:ext cx="80963" cy="217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fr-FR" sz="800" b="1" i="0" u="none" strike="noStrike" cap="none" normalizeH="0" baseline="0" smtClean="0">
                <a:ln>
                  <a:noFill/>
                </a:ln>
                <a:solidFill>
                  <a:srgbClr val="FF681E"/>
                </a:solidFill>
                <a:effectLst/>
                <a:latin typeface="Arial" panose="020B0604020202020204" pitchFamily="34" charset="0"/>
                <a:ea typeface="SimSun" panose="02010600030101010101" pitchFamily="2" charset="-122"/>
                <a:cs typeface="Arial" panose="020B0604020202020204" pitchFamily="34" charset="0"/>
              </a:rPr>
              <a:t>O</a:t>
            </a:r>
            <a:endParaRPr kumimoji="0" lang="fr-FR" altLang="fr-FR" sz="1800" b="0" i="0" u="none" strike="noStrike" cap="none" normalizeH="0" baseline="0" smtClean="0">
              <a:ln>
                <a:noFill/>
              </a:ln>
              <a:solidFill>
                <a:schemeClr val="tx1"/>
              </a:solidFill>
              <a:effectLst/>
              <a:latin typeface="Arial" panose="020B0604020202020204" pitchFamily="34" charset="0"/>
            </a:endParaRPr>
          </a:p>
        </p:txBody>
      </p:sp>
      <p:sp>
        <p:nvSpPr>
          <p:cNvPr id="62" name="WordArt 41"/>
          <p:cNvSpPr txBox="1">
            <a:spLocks noChangeArrowheads="1" noChangeShapeType="1"/>
          </p:cNvSpPr>
          <p:nvPr/>
        </p:nvSpPr>
        <p:spPr bwMode="auto">
          <a:xfrm rot="-240000">
            <a:off x="828675" y="-1011146"/>
            <a:ext cx="76200" cy="217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fr-FR" sz="800" b="1" i="0" u="none" strike="noStrike" cap="none" normalizeH="0" baseline="0" smtClean="0">
                <a:ln>
                  <a:noFill/>
                </a:ln>
                <a:solidFill>
                  <a:srgbClr val="FF681E"/>
                </a:solidFill>
                <a:effectLst/>
                <a:latin typeface="Arial" panose="020B0604020202020204" pitchFamily="34" charset="0"/>
                <a:ea typeface="SimSun" panose="02010600030101010101" pitchFamily="2" charset="-122"/>
                <a:cs typeface="Arial" panose="020B0604020202020204" pitchFamily="34" charset="0"/>
              </a:rPr>
              <a:t>U</a:t>
            </a:r>
            <a:endParaRPr kumimoji="0" lang="fr-FR" altLang="fr-FR" sz="1800" b="0" i="0" u="none" strike="noStrike" cap="none" normalizeH="0" baseline="0" smtClean="0">
              <a:ln>
                <a:noFill/>
              </a:ln>
              <a:solidFill>
                <a:schemeClr val="tx1"/>
              </a:solidFill>
              <a:effectLst/>
              <a:latin typeface="Arial" panose="020B0604020202020204" pitchFamily="34" charset="0"/>
            </a:endParaRPr>
          </a:p>
        </p:txBody>
      </p:sp>
      <p:sp>
        <p:nvSpPr>
          <p:cNvPr id="63" name="Rectangle 37"/>
          <p:cNvSpPr>
            <a:spLocks noChangeArrowheads="1"/>
          </p:cNvSpPr>
          <p:nvPr/>
        </p:nvSpPr>
        <p:spPr bwMode="auto">
          <a:xfrm>
            <a:off x="0" y="-2312896"/>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20460" tIns="45720" rIns="91440" bIns="0" numCol="1" anchor="ctr" anchorCtr="0" compatLnSpc="1">
            <a:prstTxWarp prst="textNoShape">
              <a:avLst/>
            </a:prstTxWarp>
            <a:spAutoFit/>
          </a:bodyPr>
          <a:lstStyle>
            <a:lvl1pPr eaLnBrk="0" fontAlgn="base" hangingPunct="0">
              <a:spcBef>
                <a:spcPct val="0"/>
              </a:spcBef>
              <a:spcAft>
                <a:spcPct val="0"/>
              </a:spcAft>
              <a:tabLst>
                <a:tab pos="912813" algn="l"/>
              </a:tabLst>
              <a:defRPr>
                <a:solidFill>
                  <a:schemeClr val="tx1"/>
                </a:solidFill>
                <a:latin typeface="Arial" panose="020B0604020202020204" pitchFamily="34" charset="0"/>
              </a:defRPr>
            </a:lvl1pPr>
            <a:lvl2pPr eaLnBrk="0" fontAlgn="base" hangingPunct="0">
              <a:spcBef>
                <a:spcPct val="0"/>
              </a:spcBef>
              <a:spcAft>
                <a:spcPct val="0"/>
              </a:spcAft>
              <a:tabLst>
                <a:tab pos="912813" algn="l"/>
              </a:tabLst>
              <a:defRPr>
                <a:solidFill>
                  <a:schemeClr val="tx1"/>
                </a:solidFill>
                <a:latin typeface="Arial" panose="020B0604020202020204" pitchFamily="34" charset="0"/>
              </a:defRPr>
            </a:lvl2pPr>
            <a:lvl3pPr eaLnBrk="0" fontAlgn="base" hangingPunct="0">
              <a:spcBef>
                <a:spcPct val="0"/>
              </a:spcBef>
              <a:spcAft>
                <a:spcPct val="0"/>
              </a:spcAft>
              <a:tabLst>
                <a:tab pos="912813" algn="l"/>
              </a:tabLst>
              <a:defRPr>
                <a:solidFill>
                  <a:schemeClr val="tx1"/>
                </a:solidFill>
                <a:latin typeface="Arial" panose="020B0604020202020204" pitchFamily="34" charset="0"/>
              </a:defRPr>
            </a:lvl3pPr>
            <a:lvl4pPr eaLnBrk="0" fontAlgn="base" hangingPunct="0">
              <a:spcBef>
                <a:spcPct val="0"/>
              </a:spcBef>
              <a:spcAft>
                <a:spcPct val="0"/>
              </a:spcAft>
              <a:tabLst>
                <a:tab pos="912813" algn="l"/>
              </a:tabLst>
              <a:defRPr>
                <a:solidFill>
                  <a:schemeClr val="tx1"/>
                </a:solidFill>
                <a:latin typeface="Arial" panose="020B0604020202020204" pitchFamily="34" charset="0"/>
              </a:defRPr>
            </a:lvl4pPr>
            <a:lvl5pPr eaLnBrk="0" fontAlgn="base" hangingPunct="0">
              <a:spcBef>
                <a:spcPct val="0"/>
              </a:spcBef>
              <a:spcAft>
                <a:spcPct val="0"/>
              </a:spcAft>
              <a:tabLst>
                <a:tab pos="912813" algn="l"/>
              </a:tabLst>
              <a:defRPr>
                <a:solidFill>
                  <a:schemeClr val="tx1"/>
                </a:solidFill>
                <a:latin typeface="Arial" panose="020B0604020202020204" pitchFamily="34" charset="0"/>
              </a:defRPr>
            </a:lvl5pPr>
            <a:lvl6pPr eaLnBrk="0" fontAlgn="base" hangingPunct="0">
              <a:spcBef>
                <a:spcPct val="0"/>
              </a:spcBef>
              <a:spcAft>
                <a:spcPct val="0"/>
              </a:spcAft>
              <a:tabLst>
                <a:tab pos="912813" algn="l"/>
              </a:tabLst>
              <a:defRPr>
                <a:solidFill>
                  <a:schemeClr val="tx1"/>
                </a:solidFill>
                <a:latin typeface="Arial" panose="020B0604020202020204" pitchFamily="34" charset="0"/>
              </a:defRPr>
            </a:lvl6pPr>
            <a:lvl7pPr eaLnBrk="0" fontAlgn="base" hangingPunct="0">
              <a:spcBef>
                <a:spcPct val="0"/>
              </a:spcBef>
              <a:spcAft>
                <a:spcPct val="0"/>
              </a:spcAft>
              <a:tabLst>
                <a:tab pos="912813" algn="l"/>
              </a:tabLst>
              <a:defRPr>
                <a:solidFill>
                  <a:schemeClr val="tx1"/>
                </a:solidFill>
                <a:latin typeface="Arial" panose="020B0604020202020204" pitchFamily="34" charset="0"/>
              </a:defRPr>
            </a:lvl7pPr>
            <a:lvl8pPr eaLnBrk="0" fontAlgn="base" hangingPunct="0">
              <a:spcBef>
                <a:spcPct val="0"/>
              </a:spcBef>
              <a:spcAft>
                <a:spcPct val="0"/>
              </a:spcAft>
              <a:tabLst>
                <a:tab pos="912813" algn="l"/>
              </a:tabLst>
              <a:defRPr>
                <a:solidFill>
                  <a:schemeClr val="tx1"/>
                </a:solidFill>
                <a:latin typeface="Arial" panose="020B0604020202020204" pitchFamily="34" charset="0"/>
              </a:defRPr>
            </a:lvl8pPr>
            <a:lvl9pPr eaLnBrk="0" fontAlgn="base" hangingPunct="0">
              <a:spcBef>
                <a:spcPct val="0"/>
              </a:spcBef>
              <a:spcAft>
                <a:spcPct val="0"/>
              </a:spcAft>
              <a:tabLst>
                <a:tab pos="912813" algn="l"/>
              </a:tabLst>
              <a:defRPr>
                <a:solidFill>
                  <a:schemeClr val="tx1"/>
                </a:solidFill>
                <a:latin typeface="Arial" panose="020B0604020202020204" pitchFamily="34" charset="0"/>
              </a:defRPr>
            </a:lvl9pPr>
          </a:lstStyle>
          <a:p>
            <a:pPr marL="457200" marR="0" lvl="1" indent="0" algn="l" defTabSz="914400" rtl="0" eaLnBrk="0" fontAlgn="base" latinLnBrk="0" hangingPunct="0">
              <a:lnSpc>
                <a:spcPct val="100000"/>
              </a:lnSpc>
              <a:spcBef>
                <a:spcPct val="0"/>
              </a:spcBef>
              <a:spcAft>
                <a:spcPct val="0"/>
              </a:spcAft>
              <a:buClrTx/>
              <a:buSzTx/>
              <a:buFontTx/>
              <a:buAutoNum type="arabicPeriod"/>
              <a:tabLst>
                <a:tab pos="912813" algn="l"/>
              </a:tabLst>
            </a:pPr>
            <a:r>
              <a:rPr kumimoji="0" lang="en-US" altLang="fr-FR" sz="1600" b="0" i="0" u="none" strike="noStrike" cap="none" normalizeH="0" baseline="0" smtClean="0">
                <a:ln>
                  <a:noFill/>
                </a:ln>
                <a:solidFill>
                  <a:srgbClr val="D52A2F"/>
                </a:solidFill>
                <a:effectLst/>
                <a:latin typeface="Times New Roman" panose="02020603050405020304" pitchFamily="18" charset="0"/>
                <a:ea typeface="Tahoma" panose="020B0604030504040204" pitchFamily="34" charset="0"/>
                <a:cs typeface="Times New Roman" panose="02020603050405020304" pitchFamily="18" charset="0"/>
              </a:rPr>
              <a:t>Professional standards and ethical guidelines</a:t>
            </a:r>
            <a:endParaRPr kumimoji="0" lang="fr-FR" altLang="fr-FR" sz="1200" b="0" i="0" u="none" strike="noStrike" cap="none" normalizeH="0" baseline="0" smtClean="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912813" algn="l"/>
              </a:tabLst>
            </a:pPr>
            <a:r>
              <a:rPr kumimoji="0" lang="en-US" altLang="fr-FR" sz="1200" b="0" i="0" u="none" strike="noStrike" cap="none" normalizeH="0" baseline="0" smtClean="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During the different stages of monitoring or evaluation, including for the collection and use of data, M&amp;E practitioners are required to adopt ethical behaviours that prevent them from being influenced by internal and external pressures that may try to change the findings before they are released or to use them in an inappropriate way.</a:t>
            </a:r>
            <a:r>
              <a:rPr kumimoji="0" lang="en-US" altLang="fr-FR" sz="600" b="0" i="0" u="none" strike="noStrike" cap="none" normalizeH="0" baseline="0" smtClean="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2</a:t>
            </a:r>
            <a:endParaRPr kumimoji="0" lang="fr-FR" altLang="fr-FR" sz="1200" b="0" i="0" u="none" strike="noStrike" cap="none" normalizeH="0" baseline="0" smtClean="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endParaRPr>
          </a:p>
          <a:p>
            <a:pPr marL="914400" marR="0" lvl="2" indent="0" algn="l" defTabSz="914400" rtl="0" eaLnBrk="0" fontAlgn="base" latinLnBrk="0" hangingPunct="0">
              <a:lnSpc>
                <a:spcPct val="100000"/>
              </a:lnSpc>
              <a:spcBef>
                <a:spcPct val="0"/>
              </a:spcBef>
              <a:spcAft>
                <a:spcPct val="0"/>
              </a:spcAft>
              <a:buClr>
                <a:srgbClr val="D52A2F"/>
              </a:buClr>
              <a:buSzPct val="100000"/>
              <a:buFontTx/>
              <a:buAutoNum type="arabicPeriod"/>
              <a:tabLst>
                <a:tab pos="912813" algn="l"/>
              </a:tabLst>
            </a:pPr>
            <a:r>
              <a:rPr kumimoji="0" lang="en-US" altLang="fr-FR" sz="1300" b="0" i="0" u="none" strike="noStrike" cap="none" normalizeH="0" baseline="0" smtClean="0">
                <a:ln>
                  <a:noFill/>
                </a:ln>
                <a:solidFill>
                  <a:srgbClr val="D52A2F"/>
                </a:solidFill>
                <a:effectLst/>
                <a:ea typeface="Tahoma" panose="020B0604030504040204" pitchFamily="34" charset="0"/>
              </a:rPr>
              <a:t>Ethical</a:t>
            </a:r>
            <a:r>
              <a:rPr kumimoji="0" lang="en-US" altLang="fr-FR" sz="1300" b="0" i="0" u="none" strike="noStrike" cap="none" normalizeH="0" baseline="0" smtClean="0">
                <a:ln>
                  <a:noFill/>
                </a:ln>
                <a:solidFill>
                  <a:srgbClr val="D52A2F"/>
                </a:solidFill>
                <a:effectLst/>
                <a:latin typeface="Arial" panose="020B0604020202020204" pitchFamily="34" charset="0"/>
                <a:ea typeface="Tahoma" panose="020B0604030504040204" pitchFamily="34" charset="0"/>
              </a:rPr>
              <a:t> behaviour</a:t>
            </a:r>
            <a:endParaRPr kumimoji="0" lang="en-US" altLang="fr-FR" sz="1300" b="0" i="0" u="none" strike="noStrike" cap="none" normalizeH="0" baseline="0" smtClean="0">
              <a:ln>
                <a:noFill/>
              </a:ln>
              <a:solidFill>
                <a:schemeClr val="tx1"/>
              </a:solidFill>
              <a:effectLst/>
              <a:latin typeface="Arial" panose="020B0604020202020204" pitchFamily="34" charset="0"/>
              <a:ea typeface="Tahoma" panose="020B0604030504040204" pitchFamily="34" charset="0"/>
            </a:endParaRPr>
          </a:p>
          <a:p>
            <a:pPr marL="914400" marR="0" lvl="2" indent="0" algn="l" defTabSz="914400" rtl="0" eaLnBrk="0" fontAlgn="base" latinLnBrk="0" hangingPunct="0">
              <a:lnSpc>
                <a:spcPct val="100000"/>
              </a:lnSpc>
              <a:spcBef>
                <a:spcPct val="0"/>
              </a:spcBef>
              <a:spcAft>
                <a:spcPct val="0"/>
              </a:spcAft>
              <a:buClr>
                <a:srgbClr val="D52A2F"/>
              </a:buClr>
              <a:buSzTx/>
              <a:buFontTx/>
              <a:buAutoNum type="arabicPeriod"/>
              <a:tabLst>
                <a:tab pos="912813" algn="l"/>
              </a:tabLst>
            </a:pPr>
            <a:endParaRPr kumimoji="0" lang="en-US" altLang="fr-FR" sz="1800" b="0" i="0" u="none" strike="noStrike" cap="none" normalizeH="0" baseline="0" smtClean="0">
              <a:ln>
                <a:noFill/>
              </a:ln>
              <a:solidFill>
                <a:schemeClr val="tx1"/>
              </a:solidFill>
              <a:effectLst/>
              <a:latin typeface="Arial" panose="020B0604020202020204" pitchFamily="34" charset="0"/>
            </a:endParaRPr>
          </a:p>
        </p:txBody>
      </p:sp>
      <p:sp>
        <p:nvSpPr>
          <p:cNvPr id="64" name="Rectangle 47"/>
          <p:cNvSpPr>
            <a:spLocks noChangeArrowheads="1"/>
          </p:cNvSpPr>
          <p:nvPr/>
        </p:nvSpPr>
        <p:spPr bwMode="auto">
          <a:xfrm>
            <a:off x="531813" y="-1735046"/>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endParaRPr kumimoji="0" lang="en-US" altLang="fr-FR" sz="1200" b="1" i="0" u="none" strike="noStrike" cap="none" normalizeH="0" baseline="0" smtClean="0">
              <a:ln>
                <a:noFill/>
              </a:ln>
              <a:solidFill>
                <a:schemeClr val="tx1"/>
              </a:solidFill>
              <a:effectLst/>
              <a:latin typeface="Trebuchet MS" panose="020B0603020202020204" pitchFamily="34" charset="0"/>
              <a:ea typeface="SimSun" panose="02010600030101010101" pitchFamily="2" charset="-122"/>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fr-FR" sz="1200" b="1" i="0" u="none" strike="noStrike" cap="none" normalizeH="0" baseline="0" smtClean="0">
                <a:ln>
                  <a:noFill/>
                </a:ln>
                <a:solidFill>
                  <a:schemeClr val="tx1"/>
                </a:solidFill>
                <a:effectLst/>
                <a:latin typeface="Trebuchet MS" panose="020B0603020202020204" pitchFamily="34" charset="0"/>
                <a:ea typeface="SimSun" panose="02010600030101010101" pitchFamily="2" charset="-122"/>
                <a:cs typeface="Times New Roman" panose="02020603050405020304" pitchFamily="18" charset="0"/>
              </a:rPr>
              <a:t>Ethics </a:t>
            </a:r>
            <a:r>
              <a:rPr kumimoji="0" lang="en-US" altLang="fr-FR" sz="1200" b="0" i="0" u="none" strike="noStrike" cap="none" normalizeH="0" baseline="0" smtClean="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are a set of values and beliefs that are based on a person’s view of what is right, wrong, good and bad and that influence the decisions people make. They can be dictated by the organization and also by laws in the country in which the M&amp;E practitioners work and what people consider to be ethical in that context.</a:t>
            </a:r>
            <a:endParaRPr kumimoji="0" lang="en-US" altLang="fr-FR" sz="1800" b="0" i="0" u="none" strike="noStrike" cap="none" normalizeH="0" baseline="0" smtClean="0">
              <a:ln>
                <a:noFill/>
              </a:ln>
              <a:solidFill>
                <a:schemeClr val="tx1"/>
              </a:solidFill>
              <a:effectLst/>
              <a:latin typeface="Arial" panose="020B0604020202020204" pitchFamily="34" charset="0"/>
            </a:endParaRPr>
          </a:p>
        </p:txBody>
      </p:sp>
      <p:grpSp>
        <p:nvGrpSpPr>
          <p:cNvPr id="27" name="Group 26"/>
          <p:cNvGrpSpPr>
            <a:grpSpLocks/>
          </p:cNvGrpSpPr>
          <p:nvPr/>
        </p:nvGrpSpPr>
        <p:grpSpPr bwMode="auto">
          <a:xfrm>
            <a:off x="566926" y="2588383"/>
            <a:ext cx="9520518" cy="2488756"/>
            <a:chOff x="1417" y="274"/>
            <a:chExt cx="8948" cy="1643"/>
          </a:xfrm>
        </p:grpSpPr>
        <p:sp>
          <p:nvSpPr>
            <p:cNvPr id="28" name="Freeform 27"/>
            <p:cNvSpPr>
              <a:spLocks/>
            </p:cNvSpPr>
            <p:nvPr/>
          </p:nvSpPr>
          <p:spPr bwMode="auto">
            <a:xfrm>
              <a:off x="1417" y="278"/>
              <a:ext cx="1316" cy="1622"/>
            </a:xfrm>
            <a:custGeom>
              <a:avLst/>
              <a:gdLst>
                <a:gd name="T0" fmla="+- 0 2619 1417"/>
                <a:gd name="T1" fmla="*/ T0 w 1316"/>
                <a:gd name="T2" fmla="+- 0 279 279"/>
                <a:gd name="T3" fmla="*/ 279 h 1622"/>
                <a:gd name="T4" fmla="+- 0 1531 1417"/>
                <a:gd name="T5" fmla="*/ T4 w 1316"/>
                <a:gd name="T6" fmla="+- 0 279 279"/>
                <a:gd name="T7" fmla="*/ 279 h 1622"/>
                <a:gd name="T8" fmla="+- 0 1487 1417"/>
                <a:gd name="T9" fmla="*/ T8 w 1316"/>
                <a:gd name="T10" fmla="+- 0 288 279"/>
                <a:gd name="T11" fmla="*/ 288 h 1622"/>
                <a:gd name="T12" fmla="+- 0 1451 1417"/>
                <a:gd name="T13" fmla="*/ T12 w 1316"/>
                <a:gd name="T14" fmla="+- 0 312 279"/>
                <a:gd name="T15" fmla="*/ 312 h 1622"/>
                <a:gd name="T16" fmla="+- 0 1426 1417"/>
                <a:gd name="T17" fmla="*/ T16 w 1316"/>
                <a:gd name="T18" fmla="+- 0 348 279"/>
                <a:gd name="T19" fmla="*/ 348 h 1622"/>
                <a:gd name="T20" fmla="+- 0 1417 1417"/>
                <a:gd name="T21" fmla="*/ T20 w 1316"/>
                <a:gd name="T22" fmla="+- 0 392 279"/>
                <a:gd name="T23" fmla="*/ 392 h 1622"/>
                <a:gd name="T24" fmla="+- 0 1417 1417"/>
                <a:gd name="T25" fmla="*/ T24 w 1316"/>
                <a:gd name="T26" fmla="+- 0 1787 279"/>
                <a:gd name="T27" fmla="*/ 1787 h 1622"/>
                <a:gd name="T28" fmla="+- 0 1426 1417"/>
                <a:gd name="T29" fmla="*/ T28 w 1316"/>
                <a:gd name="T30" fmla="+- 0 1831 279"/>
                <a:gd name="T31" fmla="*/ 1831 h 1622"/>
                <a:gd name="T32" fmla="+- 0 1451 1417"/>
                <a:gd name="T33" fmla="*/ T32 w 1316"/>
                <a:gd name="T34" fmla="+- 0 1867 279"/>
                <a:gd name="T35" fmla="*/ 1867 h 1622"/>
                <a:gd name="T36" fmla="+- 0 1487 1417"/>
                <a:gd name="T37" fmla="*/ T36 w 1316"/>
                <a:gd name="T38" fmla="+- 0 1891 279"/>
                <a:gd name="T39" fmla="*/ 1891 h 1622"/>
                <a:gd name="T40" fmla="+- 0 1531 1417"/>
                <a:gd name="T41" fmla="*/ T40 w 1316"/>
                <a:gd name="T42" fmla="+- 0 1900 279"/>
                <a:gd name="T43" fmla="*/ 1900 h 1622"/>
                <a:gd name="T44" fmla="+- 0 2619 1417"/>
                <a:gd name="T45" fmla="*/ T44 w 1316"/>
                <a:gd name="T46" fmla="+- 0 1900 279"/>
                <a:gd name="T47" fmla="*/ 1900 h 1622"/>
                <a:gd name="T48" fmla="+- 0 2663 1417"/>
                <a:gd name="T49" fmla="*/ T48 w 1316"/>
                <a:gd name="T50" fmla="+- 0 1891 279"/>
                <a:gd name="T51" fmla="*/ 1891 h 1622"/>
                <a:gd name="T52" fmla="+- 0 2699 1417"/>
                <a:gd name="T53" fmla="*/ T52 w 1316"/>
                <a:gd name="T54" fmla="+- 0 1867 279"/>
                <a:gd name="T55" fmla="*/ 1867 h 1622"/>
                <a:gd name="T56" fmla="+- 0 2724 1417"/>
                <a:gd name="T57" fmla="*/ T56 w 1316"/>
                <a:gd name="T58" fmla="+- 0 1831 279"/>
                <a:gd name="T59" fmla="*/ 1831 h 1622"/>
                <a:gd name="T60" fmla="+- 0 2733 1417"/>
                <a:gd name="T61" fmla="*/ T60 w 1316"/>
                <a:gd name="T62" fmla="+- 0 1787 279"/>
                <a:gd name="T63" fmla="*/ 1787 h 1622"/>
                <a:gd name="T64" fmla="+- 0 2733 1417"/>
                <a:gd name="T65" fmla="*/ T64 w 1316"/>
                <a:gd name="T66" fmla="+- 0 392 279"/>
                <a:gd name="T67" fmla="*/ 392 h 1622"/>
                <a:gd name="T68" fmla="+- 0 2724 1417"/>
                <a:gd name="T69" fmla="*/ T68 w 1316"/>
                <a:gd name="T70" fmla="+- 0 348 279"/>
                <a:gd name="T71" fmla="*/ 348 h 1622"/>
                <a:gd name="T72" fmla="+- 0 2699 1417"/>
                <a:gd name="T73" fmla="*/ T72 w 1316"/>
                <a:gd name="T74" fmla="+- 0 312 279"/>
                <a:gd name="T75" fmla="*/ 312 h 1622"/>
                <a:gd name="T76" fmla="+- 0 2663 1417"/>
                <a:gd name="T77" fmla="*/ T76 w 1316"/>
                <a:gd name="T78" fmla="+- 0 288 279"/>
                <a:gd name="T79" fmla="*/ 288 h 1622"/>
                <a:gd name="T80" fmla="+- 0 2619 1417"/>
                <a:gd name="T81" fmla="*/ T80 w 1316"/>
                <a:gd name="T82" fmla="+- 0 279 279"/>
                <a:gd name="T83" fmla="*/ 279 h 1622"/>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Lst>
              <a:rect l="0" t="0" r="r" b="b"/>
              <a:pathLst>
                <a:path w="1316" h="1622">
                  <a:moveTo>
                    <a:pt x="1202" y="0"/>
                  </a:moveTo>
                  <a:lnTo>
                    <a:pt x="114" y="0"/>
                  </a:lnTo>
                  <a:lnTo>
                    <a:pt x="70" y="9"/>
                  </a:lnTo>
                  <a:lnTo>
                    <a:pt x="34" y="33"/>
                  </a:lnTo>
                  <a:lnTo>
                    <a:pt x="9" y="69"/>
                  </a:lnTo>
                  <a:lnTo>
                    <a:pt x="0" y="113"/>
                  </a:lnTo>
                  <a:lnTo>
                    <a:pt x="0" y="1508"/>
                  </a:lnTo>
                  <a:lnTo>
                    <a:pt x="9" y="1552"/>
                  </a:lnTo>
                  <a:lnTo>
                    <a:pt x="34" y="1588"/>
                  </a:lnTo>
                  <a:lnTo>
                    <a:pt x="70" y="1612"/>
                  </a:lnTo>
                  <a:lnTo>
                    <a:pt x="114" y="1621"/>
                  </a:lnTo>
                  <a:lnTo>
                    <a:pt x="1202" y="1621"/>
                  </a:lnTo>
                  <a:lnTo>
                    <a:pt x="1246" y="1612"/>
                  </a:lnTo>
                  <a:lnTo>
                    <a:pt x="1282" y="1588"/>
                  </a:lnTo>
                  <a:lnTo>
                    <a:pt x="1307" y="1552"/>
                  </a:lnTo>
                  <a:lnTo>
                    <a:pt x="1316" y="1508"/>
                  </a:lnTo>
                  <a:lnTo>
                    <a:pt x="1316" y="113"/>
                  </a:lnTo>
                  <a:lnTo>
                    <a:pt x="1307" y="69"/>
                  </a:lnTo>
                  <a:lnTo>
                    <a:pt x="1282" y="33"/>
                  </a:lnTo>
                  <a:lnTo>
                    <a:pt x="1246" y="9"/>
                  </a:lnTo>
                  <a:lnTo>
                    <a:pt x="1202" y="0"/>
                  </a:lnTo>
                  <a:close/>
                </a:path>
              </a:pathLst>
            </a:custGeom>
            <a:solidFill>
              <a:srgbClr val="55B6B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sp>
          <p:nvSpPr>
            <p:cNvPr id="29" name="Freeform 28"/>
            <p:cNvSpPr>
              <a:spLocks/>
            </p:cNvSpPr>
            <p:nvPr/>
          </p:nvSpPr>
          <p:spPr bwMode="auto">
            <a:xfrm>
              <a:off x="2947" y="278"/>
              <a:ext cx="1316" cy="1622"/>
            </a:xfrm>
            <a:custGeom>
              <a:avLst/>
              <a:gdLst>
                <a:gd name="T0" fmla="+- 0 4150 2948"/>
                <a:gd name="T1" fmla="*/ T0 w 1316"/>
                <a:gd name="T2" fmla="+- 0 279 279"/>
                <a:gd name="T3" fmla="*/ 279 h 1622"/>
                <a:gd name="T4" fmla="+- 0 3061 2948"/>
                <a:gd name="T5" fmla="*/ T4 w 1316"/>
                <a:gd name="T6" fmla="+- 0 279 279"/>
                <a:gd name="T7" fmla="*/ 279 h 1622"/>
                <a:gd name="T8" fmla="+- 0 3017 2948"/>
                <a:gd name="T9" fmla="*/ T8 w 1316"/>
                <a:gd name="T10" fmla="+- 0 288 279"/>
                <a:gd name="T11" fmla="*/ 288 h 1622"/>
                <a:gd name="T12" fmla="+- 0 2981 2948"/>
                <a:gd name="T13" fmla="*/ T12 w 1316"/>
                <a:gd name="T14" fmla="+- 0 312 279"/>
                <a:gd name="T15" fmla="*/ 312 h 1622"/>
                <a:gd name="T16" fmla="+- 0 2957 2948"/>
                <a:gd name="T17" fmla="*/ T16 w 1316"/>
                <a:gd name="T18" fmla="+- 0 348 279"/>
                <a:gd name="T19" fmla="*/ 348 h 1622"/>
                <a:gd name="T20" fmla="+- 0 2948 2948"/>
                <a:gd name="T21" fmla="*/ T20 w 1316"/>
                <a:gd name="T22" fmla="+- 0 392 279"/>
                <a:gd name="T23" fmla="*/ 392 h 1622"/>
                <a:gd name="T24" fmla="+- 0 2948 2948"/>
                <a:gd name="T25" fmla="*/ T24 w 1316"/>
                <a:gd name="T26" fmla="+- 0 1787 279"/>
                <a:gd name="T27" fmla="*/ 1787 h 1622"/>
                <a:gd name="T28" fmla="+- 0 2957 2948"/>
                <a:gd name="T29" fmla="*/ T28 w 1316"/>
                <a:gd name="T30" fmla="+- 0 1831 279"/>
                <a:gd name="T31" fmla="*/ 1831 h 1622"/>
                <a:gd name="T32" fmla="+- 0 2981 2948"/>
                <a:gd name="T33" fmla="*/ T32 w 1316"/>
                <a:gd name="T34" fmla="+- 0 1867 279"/>
                <a:gd name="T35" fmla="*/ 1867 h 1622"/>
                <a:gd name="T36" fmla="+- 0 3017 2948"/>
                <a:gd name="T37" fmla="*/ T36 w 1316"/>
                <a:gd name="T38" fmla="+- 0 1891 279"/>
                <a:gd name="T39" fmla="*/ 1891 h 1622"/>
                <a:gd name="T40" fmla="+- 0 3061 2948"/>
                <a:gd name="T41" fmla="*/ T40 w 1316"/>
                <a:gd name="T42" fmla="+- 0 1900 279"/>
                <a:gd name="T43" fmla="*/ 1900 h 1622"/>
                <a:gd name="T44" fmla="+- 0 4150 2948"/>
                <a:gd name="T45" fmla="*/ T44 w 1316"/>
                <a:gd name="T46" fmla="+- 0 1900 279"/>
                <a:gd name="T47" fmla="*/ 1900 h 1622"/>
                <a:gd name="T48" fmla="+- 0 4194 2948"/>
                <a:gd name="T49" fmla="*/ T48 w 1316"/>
                <a:gd name="T50" fmla="+- 0 1891 279"/>
                <a:gd name="T51" fmla="*/ 1891 h 1622"/>
                <a:gd name="T52" fmla="+- 0 4230 2948"/>
                <a:gd name="T53" fmla="*/ T52 w 1316"/>
                <a:gd name="T54" fmla="+- 0 1867 279"/>
                <a:gd name="T55" fmla="*/ 1867 h 1622"/>
                <a:gd name="T56" fmla="+- 0 4254 2948"/>
                <a:gd name="T57" fmla="*/ T56 w 1316"/>
                <a:gd name="T58" fmla="+- 0 1831 279"/>
                <a:gd name="T59" fmla="*/ 1831 h 1622"/>
                <a:gd name="T60" fmla="+- 0 4263 2948"/>
                <a:gd name="T61" fmla="*/ T60 w 1316"/>
                <a:gd name="T62" fmla="+- 0 1787 279"/>
                <a:gd name="T63" fmla="*/ 1787 h 1622"/>
                <a:gd name="T64" fmla="+- 0 4263 2948"/>
                <a:gd name="T65" fmla="*/ T64 w 1316"/>
                <a:gd name="T66" fmla="+- 0 392 279"/>
                <a:gd name="T67" fmla="*/ 392 h 1622"/>
                <a:gd name="T68" fmla="+- 0 4254 2948"/>
                <a:gd name="T69" fmla="*/ T68 w 1316"/>
                <a:gd name="T70" fmla="+- 0 348 279"/>
                <a:gd name="T71" fmla="*/ 348 h 1622"/>
                <a:gd name="T72" fmla="+- 0 4230 2948"/>
                <a:gd name="T73" fmla="*/ T72 w 1316"/>
                <a:gd name="T74" fmla="+- 0 312 279"/>
                <a:gd name="T75" fmla="*/ 312 h 1622"/>
                <a:gd name="T76" fmla="+- 0 4194 2948"/>
                <a:gd name="T77" fmla="*/ T76 w 1316"/>
                <a:gd name="T78" fmla="+- 0 288 279"/>
                <a:gd name="T79" fmla="*/ 288 h 1622"/>
                <a:gd name="T80" fmla="+- 0 4150 2948"/>
                <a:gd name="T81" fmla="*/ T80 w 1316"/>
                <a:gd name="T82" fmla="+- 0 279 279"/>
                <a:gd name="T83" fmla="*/ 279 h 1622"/>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Lst>
              <a:rect l="0" t="0" r="r" b="b"/>
              <a:pathLst>
                <a:path w="1316" h="1622">
                  <a:moveTo>
                    <a:pt x="1202" y="0"/>
                  </a:moveTo>
                  <a:lnTo>
                    <a:pt x="113" y="0"/>
                  </a:lnTo>
                  <a:lnTo>
                    <a:pt x="69" y="9"/>
                  </a:lnTo>
                  <a:lnTo>
                    <a:pt x="33" y="33"/>
                  </a:lnTo>
                  <a:lnTo>
                    <a:pt x="9" y="69"/>
                  </a:lnTo>
                  <a:lnTo>
                    <a:pt x="0" y="113"/>
                  </a:lnTo>
                  <a:lnTo>
                    <a:pt x="0" y="1508"/>
                  </a:lnTo>
                  <a:lnTo>
                    <a:pt x="9" y="1552"/>
                  </a:lnTo>
                  <a:lnTo>
                    <a:pt x="33" y="1588"/>
                  </a:lnTo>
                  <a:lnTo>
                    <a:pt x="69" y="1612"/>
                  </a:lnTo>
                  <a:lnTo>
                    <a:pt x="113" y="1621"/>
                  </a:lnTo>
                  <a:lnTo>
                    <a:pt x="1202" y="1621"/>
                  </a:lnTo>
                  <a:lnTo>
                    <a:pt x="1246" y="1612"/>
                  </a:lnTo>
                  <a:lnTo>
                    <a:pt x="1282" y="1588"/>
                  </a:lnTo>
                  <a:lnTo>
                    <a:pt x="1306" y="1552"/>
                  </a:lnTo>
                  <a:lnTo>
                    <a:pt x="1315" y="1508"/>
                  </a:lnTo>
                  <a:lnTo>
                    <a:pt x="1315" y="113"/>
                  </a:lnTo>
                  <a:lnTo>
                    <a:pt x="1306" y="69"/>
                  </a:lnTo>
                  <a:lnTo>
                    <a:pt x="1282" y="33"/>
                  </a:lnTo>
                  <a:lnTo>
                    <a:pt x="1246" y="9"/>
                  </a:lnTo>
                  <a:lnTo>
                    <a:pt x="1202" y="0"/>
                  </a:lnTo>
                  <a:close/>
                </a:path>
              </a:pathLst>
            </a:custGeom>
            <a:solidFill>
              <a:srgbClr val="F4B228"/>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cxnSp>
          <p:nvCxnSpPr>
            <p:cNvPr id="30" name="Line 9"/>
            <p:cNvCxnSpPr>
              <a:cxnSpLocks noChangeShapeType="1"/>
            </p:cNvCxnSpPr>
            <p:nvPr/>
          </p:nvCxnSpPr>
          <p:spPr bwMode="auto">
            <a:xfrm>
              <a:off x="2714" y="1017"/>
              <a:ext cx="196" cy="0"/>
            </a:xfrm>
            <a:prstGeom prst="line">
              <a:avLst/>
            </a:prstGeom>
            <a:noFill/>
            <a:ln w="63500">
              <a:solidFill>
                <a:srgbClr val="55B6B2"/>
              </a:solidFill>
              <a:round/>
              <a:headEnd/>
              <a:tailEnd/>
            </a:ln>
            <a:extLst>
              <a:ext uri="{909E8E84-426E-40DD-AFC4-6F175D3DCCD1}">
                <a14:hiddenFill xmlns:a14="http://schemas.microsoft.com/office/drawing/2010/main">
                  <a:noFill/>
                </a14:hiddenFill>
              </a:ext>
            </a:extLst>
          </p:spPr>
        </p:cxnSp>
        <p:sp>
          <p:nvSpPr>
            <p:cNvPr id="31" name="Freeform 30"/>
            <p:cNvSpPr>
              <a:spLocks/>
            </p:cNvSpPr>
            <p:nvPr/>
          </p:nvSpPr>
          <p:spPr bwMode="auto">
            <a:xfrm>
              <a:off x="2825" y="814"/>
              <a:ext cx="218" cy="405"/>
            </a:xfrm>
            <a:custGeom>
              <a:avLst/>
              <a:gdLst>
                <a:gd name="T0" fmla="+- 0 2826 2826"/>
                <a:gd name="T1" fmla="*/ T0 w 218"/>
                <a:gd name="T2" fmla="+- 0 815 815"/>
                <a:gd name="T3" fmla="*/ 815 h 405"/>
                <a:gd name="T4" fmla="+- 0 2826 2826"/>
                <a:gd name="T5" fmla="*/ T4 w 218"/>
                <a:gd name="T6" fmla="+- 0 1219 815"/>
                <a:gd name="T7" fmla="*/ 1219 h 405"/>
                <a:gd name="T8" fmla="+- 0 3043 2826"/>
                <a:gd name="T9" fmla="*/ T8 w 218"/>
                <a:gd name="T10" fmla="+- 0 1017 815"/>
                <a:gd name="T11" fmla="*/ 1017 h 405"/>
                <a:gd name="T12" fmla="+- 0 2826 2826"/>
                <a:gd name="T13" fmla="*/ T12 w 218"/>
                <a:gd name="T14" fmla="+- 0 815 815"/>
                <a:gd name="T15" fmla="*/ 815 h 405"/>
              </a:gdLst>
              <a:ahLst/>
              <a:cxnLst>
                <a:cxn ang="0">
                  <a:pos x="T1" y="T3"/>
                </a:cxn>
                <a:cxn ang="0">
                  <a:pos x="T5" y="T7"/>
                </a:cxn>
                <a:cxn ang="0">
                  <a:pos x="T9" y="T11"/>
                </a:cxn>
                <a:cxn ang="0">
                  <a:pos x="T13" y="T15"/>
                </a:cxn>
              </a:cxnLst>
              <a:rect l="0" t="0" r="r" b="b"/>
              <a:pathLst>
                <a:path w="218" h="405">
                  <a:moveTo>
                    <a:pt x="0" y="0"/>
                  </a:moveTo>
                  <a:lnTo>
                    <a:pt x="0" y="404"/>
                  </a:lnTo>
                  <a:lnTo>
                    <a:pt x="217" y="202"/>
                  </a:lnTo>
                  <a:lnTo>
                    <a:pt x="0" y="0"/>
                  </a:lnTo>
                  <a:close/>
                </a:path>
              </a:pathLst>
            </a:custGeom>
            <a:solidFill>
              <a:srgbClr val="55B6B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cxnSp>
          <p:nvCxnSpPr>
            <p:cNvPr id="32" name="Line 11"/>
            <p:cNvCxnSpPr>
              <a:cxnSpLocks noChangeShapeType="1"/>
            </p:cNvCxnSpPr>
            <p:nvPr/>
          </p:nvCxnSpPr>
          <p:spPr bwMode="auto">
            <a:xfrm>
              <a:off x="4263" y="1017"/>
              <a:ext cx="195" cy="0"/>
            </a:xfrm>
            <a:prstGeom prst="line">
              <a:avLst/>
            </a:prstGeom>
            <a:noFill/>
            <a:ln w="63500">
              <a:solidFill>
                <a:srgbClr val="F4B228"/>
              </a:solidFill>
              <a:round/>
              <a:headEnd/>
              <a:tailEnd/>
            </a:ln>
            <a:extLst>
              <a:ext uri="{909E8E84-426E-40DD-AFC4-6F175D3DCCD1}">
                <a14:hiddenFill xmlns:a14="http://schemas.microsoft.com/office/drawing/2010/main">
                  <a:noFill/>
                </a14:hiddenFill>
              </a:ext>
            </a:extLst>
          </p:spPr>
        </p:cxnSp>
        <p:sp>
          <p:nvSpPr>
            <p:cNvPr id="33" name="Freeform 32"/>
            <p:cNvSpPr>
              <a:spLocks/>
            </p:cNvSpPr>
            <p:nvPr/>
          </p:nvSpPr>
          <p:spPr bwMode="auto">
            <a:xfrm>
              <a:off x="4542" y="295"/>
              <a:ext cx="1265" cy="1622"/>
            </a:xfrm>
            <a:custGeom>
              <a:avLst/>
              <a:gdLst>
                <a:gd name="T0" fmla="+- 0 5683 4532"/>
                <a:gd name="T1" fmla="*/ T0 w 1265"/>
                <a:gd name="T2" fmla="+- 0 279 279"/>
                <a:gd name="T3" fmla="*/ 279 h 1622"/>
                <a:gd name="T4" fmla="+- 0 4645 4532"/>
                <a:gd name="T5" fmla="*/ T4 w 1265"/>
                <a:gd name="T6" fmla="+- 0 279 279"/>
                <a:gd name="T7" fmla="*/ 279 h 1622"/>
                <a:gd name="T8" fmla="+- 0 4601 4532"/>
                <a:gd name="T9" fmla="*/ T8 w 1265"/>
                <a:gd name="T10" fmla="+- 0 288 279"/>
                <a:gd name="T11" fmla="*/ 288 h 1622"/>
                <a:gd name="T12" fmla="+- 0 4565 4532"/>
                <a:gd name="T13" fmla="*/ T12 w 1265"/>
                <a:gd name="T14" fmla="+- 0 312 279"/>
                <a:gd name="T15" fmla="*/ 312 h 1622"/>
                <a:gd name="T16" fmla="+- 0 4541 4532"/>
                <a:gd name="T17" fmla="*/ T16 w 1265"/>
                <a:gd name="T18" fmla="+- 0 348 279"/>
                <a:gd name="T19" fmla="*/ 348 h 1622"/>
                <a:gd name="T20" fmla="+- 0 4532 4532"/>
                <a:gd name="T21" fmla="*/ T20 w 1265"/>
                <a:gd name="T22" fmla="+- 0 392 279"/>
                <a:gd name="T23" fmla="*/ 392 h 1622"/>
                <a:gd name="T24" fmla="+- 0 4532 4532"/>
                <a:gd name="T25" fmla="*/ T24 w 1265"/>
                <a:gd name="T26" fmla="+- 0 1787 279"/>
                <a:gd name="T27" fmla="*/ 1787 h 1622"/>
                <a:gd name="T28" fmla="+- 0 4541 4532"/>
                <a:gd name="T29" fmla="*/ T28 w 1265"/>
                <a:gd name="T30" fmla="+- 0 1831 279"/>
                <a:gd name="T31" fmla="*/ 1831 h 1622"/>
                <a:gd name="T32" fmla="+- 0 4565 4532"/>
                <a:gd name="T33" fmla="*/ T32 w 1265"/>
                <a:gd name="T34" fmla="+- 0 1867 279"/>
                <a:gd name="T35" fmla="*/ 1867 h 1622"/>
                <a:gd name="T36" fmla="+- 0 4601 4532"/>
                <a:gd name="T37" fmla="*/ T36 w 1265"/>
                <a:gd name="T38" fmla="+- 0 1891 279"/>
                <a:gd name="T39" fmla="*/ 1891 h 1622"/>
                <a:gd name="T40" fmla="+- 0 4645 4532"/>
                <a:gd name="T41" fmla="*/ T40 w 1265"/>
                <a:gd name="T42" fmla="+- 0 1900 279"/>
                <a:gd name="T43" fmla="*/ 1900 h 1622"/>
                <a:gd name="T44" fmla="+- 0 5683 4532"/>
                <a:gd name="T45" fmla="*/ T44 w 1265"/>
                <a:gd name="T46" fmla="+- 0 1900 279"/>
                <a:gd name="T47" fmla="*/ 1900 h 1622"/>
                <a:gd name="T48" fmla="+- 0 5727 4532"/>
                <a:gd name="T49" fmla="*/ T48 w 1265"/>
                <a:gd name="T50" fmla="+- 0 1891 279"/>
                <a:gd name="T51" fmla="*/ 1891 h 1622"/>
                <a:gd name="T52" fmla="+- 0 5763 4532"/>
                <a:gd name="T53" fmla="*/ T52 w 1265"/>
                <a:gd name="T54" fmla="+- 0 1867 279"/>
                <a:gd name="T55" fmla="*/ 1867 h 1622"/>
                <a:gd name="T56" fmla="+- 0 5787 4532"/>
                <a:gd name="T57" fmla="*/ T56 w 1265"/>
                <a:gd name="T58" fmla="+- 0 1831 279"/>
                <a:gd name="T59" fmla="*/ 1831 h 1622"/>
                <a:gd name="T60" fmla="+- 0 5796 4532"/>
                <a:gd name="T61" fmla="*/ T60 w 1265"/>
                <a:gd name="T62" fmla="+- 0 1787 279"/>
                <a:gd name="T63" fmla="*/ 1787 h 1622"/>
                <a:gd name="T64" fmla="+- 0 5796 4532"/>
                <a:gd name="T65" fmla="*/ T64 w 1265"/>
                <a:gd name="T66" fmla="+- 0 392 279"/>
                <a:gd name="T67" fmla="*/ 392 h 1622"/>
                <a:gd name="T68" fmla="+- 0 5787 4532"/>
                <a:gd name="T69" fmla="*/ T68 w 1265"/>
                <a:gd name="T70" fmla="+- 0 348 279"/>
                <a:gd name="T71" fmla="*/ 348 h 1622"/>
                <a:gd name="T72" fmla="+- 0 5763 4532"/>
                <a:gd name="T73" fmla="*/ T72 w 1265"/>
                <a:gd name="T74" fmla="+- 0 312 279"/>
                <a:gd name="T75" fmla="*/ 312 h 1622"/>
                <a:gd name="T76" fmla="+- 0 5727 4532"/>
                <a:gd name="T77" fmla="*/ T76 w 1265"/>
                <a:gd name="T78" fmla="+- 0 288 279"/>
                <a:gd name="T79" fmla="*/ 288 h 1622"/>
                <a:gd name="T80" fmla="+- 0 5683 4532"/>
                <a:gd name="T81" fmla="*/ T80 w 1265"/>
                <a:gd name="T82" fmla="+- 0 279 279"/>
                <a:gd name="T83" fmla="*/ 279 h 1622"/>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Lst>
              <a:rect l="0" t="0" r="r" b="b"/>
              <a:pathLst>
                <a:path w="1265" h="1622">
                  <a:moveTo>
                    <a:pt x="1151" y="0"/>
                  </a:moveTo>
                  <a:lnTo>
                    <a:pt x="113" y="0"/>
                  </a:lnTo>
                  <a:lnTo>
                    <a:pt x="69" y="9"/>
                  </a:lnTo>
                  <a:lnTo>
                    <a:pt x="33" y="33"/>
                  </a:lnTo>
                  <a:lnTo>
                    <a:pt x="9" y="69"/>
                  </a:lnTo>
                  <a:lnTo>
                    <a:pt x="0" y="113"/>
                  </a:lnTo>
                  <a:lnTo>
                    <a:pt x="0" y="1508"/>
                  </a:lnTo>
                  <a:lnTo>
                    <a:pt x="9" y="1552"/>
                  </a:lnTo>
                  <a:lnTo>
                    <a:pt x="33" y="1588"/>
                  </a:lnTo>
                  <a:lnTo>
                    <a:pt x="69" y="1612"/>
                  </a:lnTo>
                  <a:lnTo>
                    <a:pt x="113" y="1621"/>
                  </a:lnTo>
                  <a:lnTo>
                    <a:pt x="1151" y="1621"/>
                  </a:lnTo>
                  <a:lnTo>
                    <a:pt x="1195" y="1612"/>
                  </a:lnTo>
                  <a:lnTo>
                    <a:pt x="1231" y="1588"/>
                  </a:lnTo>
                  <a:lnTo>
                    <a:pt x="1255" y="1552"/>
                  </a:lnTo>
                  <a:lnTo>
                    <a:pt x="1264" y="1508"/>
                  </a:lnTo>
                  <a:lnTo>
                    <a:pt x="1264" y="113"/>
                  </a:lnTo>
                  <a:lnTo>
                    <a:pt x="1255" y="69"/>
                  </a:lnTo>
                  <a:lnTo>
                    <a:pt x="1231" y="33"/>
                  </a:lnTo>
                  <a:lnTo>
                    <a:pt x="1195" y="9"/>
                  </a:lnTo>
                  <a:lnTo>
                    <a:pt x="1151" y="0"/>
                  </a:lnTo>
                  <a:close/>
                </a:path>
              </a:pathLst>
            </a:custGeom>
            <a:solidFill>
              <a:srgbClr val="FF681E"/>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sp>
          <p:nvSpPr>
            <p:cNvPr id="34" name="Freeform 33"/>
            <p:cNvSpPr>
              <a:spLocks/>
            </p:cNvSpPr>
            <p:nvPr/>
          </p:nvSpPr>
          <p:spPr bwMode="auto">
            <a:xfrm>
              <a:off x="4374" y="814"/>
              <a:ext cx="218" cy="405"/>
            </a:xfrm>
            <a:custGeom>
              <a:avLst/>
              <a:gdLst>
                <a:gd name="T0" fmla="+- 0 4374 4374"/>
                <a:gd name="T1" fmla="*/ T0 w 218"/>
                <a:gd name="T2" fmla="+- 0 815 815"/>
                <a:gd name="T3" fmla="*/ 815 h 405"/>
                <a:gd name="T4" fmla="+- 0 4374 4374"/>
                <a:gd name="T5" fmla="*/ T4 w 218"/>
                <a:gd name="T6" fmla="+- 0 1219 815"/>
                <a:gd name="T7" fmla="*/ 1219 h 405"/>
                <a:gd name="T8" fmla="+- 0 4592 4374"/>
                <a:gd name="T9" fmla="*/ T8 w 218"/>
                <a:gd name="T10" fmla="+- 0 1017 815"/>
                <a:gd name="T11" fmla="*/ 1017 h 405"/>
                <a:gd name="T12" fmla="+- 0 4374 4374"/>
                <a:gd name="T13" fmla="*/ T12 w 218"/>
                <a:gd name="T14" fmla="+- 0 815 815"/>
                <a:gd name="T15" fmla="*/ 815 h 405"/>
              </a:gdLst>
              <a:ahLst/>
              <a:cxnLst>
                <a:cxn ang="0">
                  <a:pos x="T1" y="T3"/>
                </a:cxn>
                <a:cxn ang="0">
                  <a:pos x="T5" y="T7"/>
                </a:cxn>
                <a:cxn ang="0">
                  <a:pos x="T9" y="T11"/>
                </a:cxn>
                <a:cxn ang="0">
                  <a:pos x="T13" y="T15"/>
                </a:cxn>
              </a:cxnLst>
              <a:rect l="0" t="0" r="r" b="b"/>
              <a:pathLst>
                <a:path w="218" h="405">
                  <a:moveTo>
                    <a:pt x="0" y="0"/>
                  </a:moveTo>
                  <a:lnTo>
                    <a:pt x="0" y="404"/>
                  </a:lnTo>
                  <a:lnTo>
                    <a:pt x="218" y="202"/>
                  </a:lnTo>
                  <a:lnTo>
                    <a:pt x="0" y="0"/>
                  </a:lnTo>
                  <a:close/>
                </a:path>
              </a:pathLst>
            </a:custGeom>
            <a:solidFill>
              <a:srgbClr val="F4B228"/>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cxnSp>
          <p:nvCxnSpPr>
            <p:cNvPr id="35" name="Line 14"/>
            <p:cNvCxnSpPr>
              <a:cxnSpLocks noChangeShapeType="1"/>
            </p:cNvCxnSpPr>
            <p:nvPr/>
          </p:nvCxnSpPr>
          <p:spPr bwMode="auto">
            <a:xfrm>
              <a:off x="5799" y="1017"/>
              <a:ext cx="195" cy="0"/>
            </a:xfrm>
            <a:prstGeom prst="line">
              <a:avLst/>
            </a:prstGeom>
            <a:noFill/>
            <a:ln w="63500">
              <a:solidFill>
                <a:srgbClr val="FF681E"/>
              </a:solidFill>
              <a:round/>
              <a:headEnd/>
              <a:tailEnd/>
            </a:ln>
            <a:extLst>
              <a:ext uri="{909E8E84-426E-40DD-AFC4-6F175D3DCCD1}">
                <a14:hiddenFill xmlns:a14="http://schemas.microsoft.com/office/drawing/2010/main">
                  <a:noFill/>
                </a14:hiddenFill>
              </a:ext>
            </a:extLst>
          </p:spPr>
        </p:cxnSp>
        <p:sp>
          <p:nvSpPr>
            <p:cNvPr id="36" name="Freeform 35"/>
            <p:cNvSpPr>
              <a:spLocks/>
            </p:cNvSpPr>
            <p:nvPr/>
          </p:nvSpPr>
          <p:spPr bwMode="auto">
            <a:xfrm>
              <a:off x="6083" y="278"/>
              <a:ext cx="1265" cy="1622"/>
            </a:xfrm>
            <a:custGeom>
              <a:avLst/>
              <a:gdLst>
                <a:gd name="T0" fmla="+- 0 7234 6083"/>
                <a:gd name="T1" fmla="*/ T0 w 1265"/>
                <a:gd name="T2" fmla="+- 0 279 279"/>
                <a:gd name="T3" fmla="*/ 279 h 1622"/>
                <a:gd name="T4" fmla="+- 0 6197 6083"/>
                <a:gd name="T5" fmla="*/ T4 w 1265"/>
                <a:gd name="T6" fmla="+- 0 279 279"/>
                <a:gd name="T7" fmla="*/ 279 h 1622"/>
                <a:gd name="T8" fmla="+- 0 6153 6083"/>
                <a:gd name="T9" fmla="*/ T8 w 1265"/>
                <a:gd name="T10" fmla="+- 0 288 279"/>
                <a:gd name="T11" fmla="*/ 288 h 1622"/>
                <a:gd name="T12" fmla="+- 0 6117 6083"/>
                <a:gd name="T13" fmla="*/ T12 w 1265"/>
                <a:gd name="T14" fmla="+- 0 312 279"/>
                <a:gd name="T15" fmla="*/ 312 h 1622"/>
                <a:gd name="T16" fmla="+- 0 6092 6083"/>
                <a:gd name="T17" fmla="*/ T16 w 1265"/>
                <a:gd name="T18" fmla="+- 0 348 279"/>
                <a:gd name="T19" fmla="*/ 348 h 1622"/>
                <a:gd name="T20" fmla="+- 0 6083 6083"/>
                <a:gd name="T21" fmla="*/ T20 w 1265"/>
                <a:gd name="T22" fmla="+- 0 392 279"/>
                <a:gd name="T23" fmla="*/ 392 h 1622"/>
                <a:gd name="T24" fmla="+- 0 6083 6083"/>
                <a:gd name="T25" fmla="*/ T24 w 1265"/>
                <a:gd name="T26" fmla="+- 0 1787 279"/>
                <a:gd name="T27" fmla="*/ 1787 h 1622"/>
                <a:gd name="T28" fmla="+- 0 6092 6083"/>
                <a:gd name="T29" fmla="*/ T28 w 1265"/>
                <a:gd name="T30" fmla="+- 0 1831 279"/>
                <a:gd name="T31" fmla="*/ 1831 h 1622"/>
                <a:gd name="T32" fmla="+- 0 6117 6083"/>
                <a:gd name="T33" fmla="*/ T32 w 1265"/>
                <a:gd name="T34" fmla="+- 0 1867 279"/>
                <a:gd name="T35" fmla="*/ 1867 h 1622"/>
                <a:gd name="T36" fmla="+- 0 6153 6083"/>
                <a:gd name="T37" fmla="*/ T36 w 1265"/>
                <a:gd name="T38" fmla="+- 0 1891 279"/>
                <a:gd name="T39" fmla="*/ 1891 h 1622"/>
                <a:gd name="T40" fmla="+- 0 6197 6083"/>
                <a:gd name="T41" fmla="*/ T40 w 1265"/>
                <a:gd name="T42" fmla="+- 0 1900 279"/>
                <a:gd name="T43" fmla="*/ 1900 h 1622"/>
                <a:gd name="T44" fmla="+- 0 7234 6083"/>
                <a:gd name="T45" fmla="*/ T44 w 1265"/>
                <a:gd name="T46" fmla="+- 0 1900 279"/>
                <a:gd name="T47" fmla="*/ 1900 h 1622"/>
                <a:gd name="T48" fmla="+- 0 7278 6083"/>
                <a:gd name="T49" fmla="*/ T48 w 1265"/>
                <a:gd name="T50" fmla="+- 0 1891 279"/>
                <a:gd name="T51" fmla="*/ 1891 h 1622"/>
                <a:gd name="T52" fmla="+- 0 7315 6083"/>
                <a:gd name="T53" fmla="*/ T52 w 1265"/>
                <a:gd name="T54" fmla="+- 0 1867 279"/>
                <a:gd name="T55" fmla="*/ 1867 h 1622"/>
                <a:gd name="T56" fmla="+- 0 7339 6083"/>
                <a:gd name="T57" fmla="*/ T56 w 1265"/>
                <a:gd name="T58" fmla="+- 0 1831 279"/>
                <a:gd name="T59" fmla="*/ 1831 h 1622"/>
                <a:gd name="T60" fmla="+- 0 7348 6083"/>
                <a:gd name="T61" fmla="*/ T60 w 1265"/>
                <a:gd name="T62" fmla="+- 0 1787 279"/>
                <a:gd name="T63" fmla="*/ 1787 h 1622"/>
                <a:gd name="T64" fmla="+- 0 7348 6083"/>
                <a:gd name="T65" fmla="*/ T64 w 1265"/>
                <a:gd name="T66" fmla="+- 0 392 279"/>
                <a:gd name="T67" fmla="*/ 392 h 1622"/>
                <a:gd name="T68" fmla="+- 0 7339 6083"/>
                <a:gd name="T69" fmla="*/ T68 w 1265"/>
                <a:gd name="T70" fmla="+- 0 348 279"/>
                <a:gd name="T71" fmla="*/ 348 h 1622"/>
                <a:gd name="T72" fmla="+- 0 7315 6083"/>
                <a:gd name="T73" fmla="*/ T72 w 1265"/>
                <a:gd name="T74" fmla="+- 0 312 279"/>
                <a:gd name="T75" fmla="*/ 312 h 1622"/>
                <a:gd name="T76" fmla="+- 0 7278 6083"/>
                <a:gd name="T77" fmla="*/ T76 w 1265"/>
                <a:gd name="T78" fmla="+- 0 288 279"/>
                <a:gd name="T79" fmla="*/ 288 h 1622"/>
                <a:gd name="T80" fmla="+- 0 7234 6083"/>
                <a:gd name="T81" fmla="*/ T80 w 1265"/>
                <a:gd name="T82" fmla="+- 0 279 279"/>
                <a:gd name="T83" fmla="*/ 279 h 1622"/>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Lst>
              <a:rect l="0" t="0" r="r" b="b"/>
              <a:pathLst>
                <a:path w="1265" h="1622">
                  <a:moveTo>
                    <a:pt x="1151" y="0"/>
                  </a:moveTo>
                  <a:lnTo>
                    <a:pt x="114" y="0"/>
                  </a:lnTo>
                  <a:lnTo>
                    <a:pt x="70" y="9"/>
                  </a:lnTo>
                  <a:lnTo>
                    <a:pt x="34" y="33"/>
                  </a:lnTo>
                  <a:lnTo>
                    <a:pt x="9" y="69"/>
                  </a:lnTo>
                  <a:lnTo>
                    <a:pt x="0" y="113"/>
                  </a:lnTo>
                  <a:lnTo>
                    <a:pt x="0" y="1508"/>
                  </a:lnTo>
                  <a:lnTo>
                    <a:pt x="9" y="1552"/>
                  </a:lnTo>
                  <a:lnTo>
                    <a:pt x="34" y="1588"/>
                  </a:lnTo>
                  <a:lnTo>
                    <a:pt x="70" y="1612"/>
                  </a:lnTo>
                  <a:lnTo>
                    <a:pt x="114" y="1621"/>
                  </a:lnTo>
                  <a:lnTo>
                    <a:pt x="1151" y="1621"/>
                  </a:lnTo>
                  <a:lnTo>
                    <a:pt x="1195" y="1612"/>
                  </a:lnTo>
                  <a:lnTo>
                    <a:pt x="1232" y="1588"/>
                  </a:lnTo>
                  <a:lnTo>
                    <a:pt x="1256" y="1552"/>
                  </a:lnTo>
                  <a:lnTo>
                    <a:pt x="1265" y="1508"/>
                  </a:lnTo>
                  <a:lnTo>
                    <a:pt x="1265" y="113"/>
                  </a:lnTo>
                  <a:lnTo>
                    <a:pt x="1256" y="69"/>
                  </a:lnTo>
                  <a:lnTo>
                    <a:pt x="1232" y="33"/>
                  </a:lnTo>
                  <a:lnTo>
                    <a:pt x="1195" y="9"/>
                  </a:lnTo>
                  <a:lnTo>
                    <a:pt x="1151" y="0"/>
                  </a:lnTo>
                  <a:close/>
                </a:path>
              </a:pathLst>
            </a:custGeom>
            <a:solidFill>
              <a:srgbClr val="D52A2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sp>
          <p:nvSpPr>
            <p:cNvPr id="37" name="Freeform 36"/>
            <p:cNvSpPr>
              <a:spLocks/>
            </p:cNvSpPr>
            <p:nvPr/>
          </p:nvSpPr>
          <p:spPr bwMode="auto">
            <a:xfrm>
              <a:off x="5910" y="814"/>
              <a:ext cx="218" cy="405"/>
            </a:xfrm>
            <a:custGeom>
              <a:avLst/>
              <a:gdLst>
                <a:gd name="T0" fmla="+- 0 5910 5910"/>
                <a:gd name="T1" fmla="*/ T0 w 218"/>
                <a:gd name="T2" fmla="+- 0 815 815"/>
                <a:gd name="T3" fmla="*/ 815 h 405"/>
                <a:gd name="T4" fmla="+- 0 5910 5910"/>
                <a:gd name="T5" fmla="*/ T4 w 218"/>
                <a:gd name="T6" fmla="+- 0 1219 815"/>
                <a:gd name="T7" fmla="*/ 1219 h 405"/>
                <a:gd name="T8" fmla="+- 0 6128 5910"/>
                <a:gd name="T9" fmla="*/ T8 w 218"/>
                <a:gd name="T10" fmla="+- 0 1017 815"/>
                <a:gd name="T11" fmla="*/ 1017 h 405"/>
                <a:gd name="T12" fmla="+- 0 5910 5910"/>
                <a:gd name="T13" fmla="*/ T12 w 218"/>
                <a:gd name="T14" fmla="+- 0 815 815"/>
                <a:gd name="T15" fmla="*/ 815 h 405"/>
              </a:gdLst>
              <a:ahLst/>
              <a:cxnLst>
                <a:cxn ang="0">
                  <a:pos x="T1" y="T3"/>
                </a:cxn>
                <a:cxn ang="0">
                  <a:pos x="T5" y="T7"/>
                </a:cxn>
                <a:cxn ang="0">
                  <a:pos x="T9" y="T11"/>
                </a:cxn>
                <a:cxn ang="0">
                  <a:pos x="T13" y="T15"/>
                </a:cxn>
              </a:cxnLst>
              <a:rect l="0" t="0" r="r" b="b"/>
              <a:pathLst>
                <a:path w="218" h="405">
                  <a:moveTo>
                    <a:pt x="0" y="0"/>
                  </a:moveTo>
                  <a:lnTo>
                    <a:pt x="0" y="404"/>
                  </a:lnTo>
                  <a:lnTo>
                    <a:pt x="218" y="202"/>
                  </a:lnTo>
                  <a:lnTo>
                    <a:pt x="0" y="0"/>
                  </a:lnTo>
                  <a:close/>
                </a:path>
              </a:pathLst>
            </a:custGeom>
            <a:solidFill>
              <a:srgbClr val="FF681E"/>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sp>
          <p:nvSpPr>
            <p:cNvPr id="38" name="Freeform 37"/>
            <p:cNvSpPr>
              <a:spLocks/>
            </p:cNvSpPr>
            <p:nvPr/>
          </p:nvSpPr>
          <p:spPr bwMode="auto">
            <a:xfrm>
              <a:off x="7582" y="274"/>
              <a:ext cx="1265" cy="1627"/>
            </a:xfrm>
            <a:custGeom>
              <a:avLst/>
              <a:gdLst>
                <a:gd name="T0" fmla="+- 0 8733 7582"/>
                <a:gd name="T1" fmla="*/ T0 w 1265"/>
                <a:gd name="T2" fmla="+- 0 274 274"/>
                <a:gd name="T3" fmla="*/ 274 h 1627"/>
                <a:gd name="T4" fmla="+- 0 7695 7582"/>
                <a:gd name="T5" fmla="*/ T4 w 1265"/>
                <a:gd name="T6" fmla="+- 0 274 274"/>
                <a:gd name="T7" fmla="*/ 274 h 1627"/>
                <a:gd name="T8" fmla="+- 0 7651 7582"/>
                <a:gd name="T9" fmla="*/ T8 w 1265"/>
                <a:gd name="T10" fmla="+- 0 283 274"/>
                <a:gd name="T11" fmla="*/ 283 h 1627"/>
                <a:gd name="T12" fmla="+- 0 7615 7582"/>
                <a:gd name="T13" fmla="*/ T12 w 1265"/>
                <a:gd name="T14" fmla="+- 0 307 274"/>
                <a:gd name="T15" fmla="*/ 307 h 1627"/>
                <a:gd name="T16" fmla="+- 0 7591 7582"/>
                <a:gd name="T17" fmla="*/ T16 w 1265"/>
                <a:gd name="T18" fmla="+- 0 343 274"/>
                <a:gd name="T19" fmla="*/ 343 h 1627"/>
                <a:gd name="T20" fmla="+- 0 7582 7582"/>
                <a:gd name="T21" fmla="*/ T20 w 1265"/>
                <a:gd name="T22" fmla="+- 0 387 274"/>
                <a:gd name="T23" fmla="*/ 387 h 1627"/>
                <a:gd name="T24" fmla="+- 0 7582 7582"/>
                <a:gd name="T25" fmla="*/ T24 w 1265"/>
                <a:gd name="T26" fmla="+- 0 1787 274"/>
                <a:gd name="T27" fmla="*/ 1787 h 1627"/>
                <a:gd name="T28" fmla="+- 0 7591 7582"/>
                <a:gd name="T29" fmla="*/ T28 w 1265"/>
                <a:gd name="T30" fmla="+- 0 1831 274"/>
                <a:gd name="T31" fmla="*/ 1831 h 1627"/>
                <a:gd name="T32" fmla="+- 0 7615 7582"/>
                <a:gd name="T33" fmla="*/ T32 w 1265"/>
                <a:gd name="T34" fmla="+- 0 1867 274"/>
                <a:gd name="T35" fmla="*/ 1867 h 1627"/>
                <a:gd name="T36" fmla="+- 0 7651 7582"/>
                <a:gd name="T37" fmla="*/ T36 w 1265"/>
                <a:gd name="T38" fmla="+- 0 1891 274"/>
                <a:gd name="T39" fmla="*/ 1891 h 1627"/>
                <a:gd name="T40" fmla="+- 0 7695 7582"/>
                <a:gd name="T41" fmla="*/ T40 w 1265"/>
                <a:gd name="T42" fmla="+- 0 1900 274"/>
                <a:gd name="T43" fmla="*/ 1900 h 1627"/>
                <a:gd name="T44" fmla="+- 0 8733 7582"/>
                <a:gd name="T45" fmla="*/ T44 w 1265"/>
                <a:gd name="T46" fmla="+- 0 1900 274"/>
                <a:gd name="T47" fmla="*/ 1900 h 1627"/>
                <a:gd name="T48" fmla="+- 0 8777 7582"/>
                <a:gd name="T49" fmla="*/ T48 w 1265"/>
                <a:gd name="T50" fmla="+- 0 1891 274"/>
                <a:gd name="T51" fmla="*/ 1891 h 1627"/>
                <a:gd name="T52" fmla="+- 0 8813 7582"/>
                <a:gd name="T53" fmla="*/ T52 w 1265"/>
                <a:gd name="T54" fmla="+- 0 1867 274"/>
                <a:gd name="T55" fmla="*/ 1867 h 1627"/>
                <a:gd name="T56" fmla="+- 0 8837 7582"/>
                <a:gd name="T57" fmla="*/ T56 w 1265"/>
                <a:gd name="T58" fmla="+- 0 1831 274"/>
                <a:gd name="T59" fmla="*/ 1831 h 1627"/>
                <a:gd name="T60" fmla="+- 0 8846 7582"/>
                <a:gd name="T61" fmla="*/ T60 w 1265"/>
                <a:gd name="T62" fmla="+- 0 1787 274"/>
                <a:gd name="T63" fmla="*/ 1787 h 1627"/>
                <a:gd name="T64" fmla="+- 0 8846 7582"/>
                <a:gd name="T65" fmla="*/ T64 w 1265"/>
                <a:gd name="T66" fmla="+- 0 387 274"/>
                <a:gd name="T67" fmla="*/ 387 h 1627"/>
                <a:gd name="T68" fmla="+- 0 8837 7582"/>
                <a:gd name="T69" fmla="*/ T68 w 1265"/>
                <a:gd name="T70" fmla="+- 0 343 274"/>
                <a:gd name="T71" fmla="*/ 343 h 1627"/>
                <a:gd name="T72" fmla="+- 0 8813 7582"/>
                <a:gd name="T73" fmla="*/ T72 w 1265"/>
                <a:gd name="T74" fmla="+- 0 307 274"/>
                <a:gd name="T75" fmla="*/ 307 h 1627"/>
                <a:gd name="T76" fmla="+- 0 8777 7582"/>
                <a:gd name="T77" fmla="*/ T76 w 1265"/>
                <a:gd name="T78" fmla="+- 0 283 274"/>
                <a:gd name="T79" fmla="*/ 283 h 1627"/>
                <a:gd name="T80" fmla="+- 0 8733 7582"/>
                <a:gd name="T81" fmla="*/ T80 w 1265"/>
                <a:gd name="T82" fmla="+- 0 274 274"/>
                <a:gd name="T83" fmla="*/ 274 h 1627"/>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Lst>
              <a:rect l="0" t="0" r="r" b="b"/>
              <a:pathLst>
                <a:path w="1265" h="1627">
                  <a:moveTo>
                    <a:pt x="1151" y="0"/>
                  </a:moveTo>
                  <a:lnTo>
                    <a:pt x="113" y="0"/>
                  </a:lnTo>
                  <a:lnTo>
                    <a:pt x="69" y="9"/>
                  </a:lnTo>
                  <a:lnTo>
                    <a:pt x="33" y="33"/>
                  </a:lnTo>
                  <a:lnTo>
                    <a:pt x="9" y="69"/>
                  </a:lnTo>
                  <a:lnTo>
                    <a:pt x="0" y="113"/>
                  </a:lnTo>
                  <a:lnTo>
                    <a:pt x="0" y="1513"/>
                  </a:lnTo>
                  <a:lnTo>
                    <a:pt x="9" y="1557"/>
                  </a:lnTo>
                  <a:lnTo>
                    <a:pt x="33" y="1593"/>
                  </a:lnTo>
                  <a:lnTo>
                    <a:pt x="69" y="1617"/>
                  </a:lnTo>
                  <a:lnTo>
                    <a:pt x="113" y="1626"/>
                  </a:lnTo>
                  <a:lnTo>
                    <a:pt x="1151" y="1626"/>
                  </a:lnTo>
                  <a:lnTo>
                    <a:pt x="1195" y="1617"/>
                  </a:lnTo>
                  <a:lnTo>
                    <a:pt x="1231" y="1593"/>
                  </a:lnTo>
                  <a:lnTo>
                    <a:pt x="1255" y="1557"/>
                  </a:lnTo>
                  <a:lnTo>
                    <a:pt x="1264" y="1513"/>
                  </a:lnTo>
                  <a:lnTo>
                    <a:pt x="1264" y="113"/>
                  </a:lnTo>
                  <a:lnTo>
                    <a:pt x="1255" y="69"/>
                  </a:lnTo>
                  <a:lnTo>
                    <a:pt x="1231" y="33"/>
                  </a:lnTo>
                  <a:lnTo>
                    <a:pt x="1195" y="9"/>
                  </a:lnTo>
                  <a:lnTo>
                    <a:pt x="1151" y="0"/>
                  </a:lnTo>
                  <a:close/>
                </a:path>
              </a:pathLst>
            </a:custGeom>
            <a:solidFill>
              <a:srgbClr val="368DDD"/>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cxnSp>
          <p:nvCxnSpPr>
            <p:cNvPr id="39" name="Line 18"/>
            <p:cNvCxnSpPr>
              <a:cxnSpLocks noChangeShapeType="1"/>
            </p:cNvCxnSpPr>
            <p:nvPr/>
          </p:nvCxnSpPr>
          <p:spPr bwMode="auto">
            <a:xfrm>
              <a:off x="7353" y="1017"/>
              <a:ext cx="196" cy="0"/>
            </a:xfrm>
            <a:prstGeom prst="line">
              <a:avLst/>
            </a:prstGeom>
            <a:noFill/>
            <a:ln w="63500">
              <a:solidFill>
                <a:srgbClr val="D52A2F"/>
              </a:solidFill>
              <a:round/>
              <a:headEnd/>
              <a:tailEnd/>
            </a:ln>
            <a:extLst>
              <a:ext uri="{909E8E84-426E-40DD-AFC4-6F175D3DCCD1}">
                <a14:hiddenFill xmlns:a14="http://schemas.microsoft.com/office/drawing/2010/main">
                  <a:noFill/>
                </a14:hiddenFill>
              </a:ext>
            </a:extLst>
          </p:spPr>
        </p:cxnSp>
        <p:sp>
          <p:nvSpPr>
            <p:cNvPr id="40" name="Freeform 39"/>
            <p:cNvSpPr>
              <a:spLocks/>
            </p:cNvSpPr>
            <p:nvPr/>
          </p:nvSpPr>
          <p:spPr bwMode="auto">
            <a:xfrm>
              <a:off x="7464" y="814"/>
              <a:ext cx="218" cy="405"/>
            </a:xfrm>
            <a:custGeom>
              <a:avLst/>
              <a:gdLst>
                <a:gd name="T0" fmla="+- 0 7465 7465"/>
                <a:gd name="T1" fmla="*/ T0 w 218"/>
                <a:gd name="T2" fmla="+- 0 815 815"/>
                <a:gd name="T3" fmla="*/ 815 h 405"/>
                <a:gd name="T4" fmla="+- 0 7465 7465"/>
                <a:gd name="T5" fmla="*/ T4 w 218"/>
                <a:gd name="T6" fmla="+- 0 1219 815"/>
                <a:gd name="T7" fmla="*/ 1219 h 405"/>
                <a:gd name="T8" fmla="+- 0 7682 7465"/>
                <a:gd name="T9" fmla="*/ T8 w 218"/>
                <a:gd name="T10" fmla="+- 0 1017 815"/>
                <a:gd name="T11" fmla="*/ 1017 h 405"/>
                <a:gd name="T12" fmla="+- 0 7465 7465"/>
                <a:gd name="T13" fmla="*/ T12 w 218"/>
                <a:gd name="T14" fmla="+- 0 815 815"/>
                <a:gd name="T15" fmla="*/ 815 h 405"/>
              </a:gdLst>
              <a:ahLst/>
              <a:cxnLst>
                <a:cxn ang="0">
                  <a:pos x="T1" y="T3"/>
                </a:cxn>
                <a:cxn ang="0">
                  <a:pos x="T5" y="T7"/>
                </a:cxn>
                <a:cxn ang="0">
                  <a:pos x="T9" y="T11"/>
                </a:cxn>
                <a:cxn ang="0">
                  <a:pos x="T13" y="T15"/>
                </a:cxn>
              </a:cxnLst>
              <a:rect l="0" t="0" r="r" b="b"/>
              <a:pathLst>
                <a:path w="218" h="405">
                  <a:moveTo>
                    <a:pt x="0" y="0"/>
                  </a:moveTo>
                  <a:lnTo>
                    <a:pt x="0" y="404"/>
                  </a:lnTo>
                  <a:lnTo>
                    <a:pt x="217" y="202"/>
                  </a:lnTo>
                  <a:lnTo>
                    <a:pt x="0" y="0"/>
                  </a:lnTo>
                  <a:close/>
                </a:path>
              </a:pathLst>
            </a:custGeom>
            <a:solidFill>
              <a:srgbClr val="D52A2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cxnSp>
          <p:nvCxnSpPr>
            <p:cNvPr id="42" name="Line 21"/>
            <p:cNvCxnSpPr>
              <a:cxnSpLocks noChangeShapeType="1"/>
            </p:cNvCxnSpPr>
            <p:nvPr/>
          </p:nvCxnSpPr>
          <p:spPr bwMode="auto">
            <a:xfrm>
              <a:off x="8843" y="1017"/>
              <a:ext cx="195" cy="0"/>
            </a:xfrm>
            <a:prstGeom prst="line">
              <a:avLst/>
            </a:prstGeom>
            <a:noFill/>
            <a:ln w="63500">
              <a:solidFill>
                <a:srgbClr val="368DDD"/>
              </a:solidFill>
              <a:round/>
              <a:headEnd/>
              <a:tailEnd/>
            </a:ln>
            <a:extLst>
              <a:ext uri="{909E8E84-426E-40DD-AFC4-6F175D3DCCD1}">
                <a14:hiddenFill xmlns:a14="http://schemas.microsoft.com/office/drawing/2010/main">
                  <a:noFill/>
                </a14:hiddenFill>
              </a:ext>
            </a:extLst>
          </p:spPr>
        </p:cxnSp>
        <p:sp>
          <p:nvSpPr>
            <p:cNvPr id="44" name="Text Box 23"/>
            <p:cNvSpPr txBox="1">
              <a:spLocks noChangeArrowheads="1"/>
            </p:cNvSpPr>
            <p:nvPr/>
          </p:nvSpPr>
          <p:spPr bwMode="auto">
            <a:xfrm>
              <a:off x="1515" y="493"/>
              <a:ext cx="1045" cy="14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marR="11430" indent="-635" algn="ctr">
                <a:lnSpc>
                  <a:spcPct val="98000"/>
                </a:lnSpc>
                <a:spcAft>
                  <a:spcPts val="0"/>
                </a:spcAft>
              </a:pPr>
              <a:endParaRPr lang="en-US" sz="1100" b="1" dirty="0" smtClean="0">
                <a:solidFill>
                  <a:srgbClr val="FFFFFF"/>
                </a:solidFill>
                <a:latin typeface="Tahoma" panose="020B0604030504040204" pitchFamily="34" charset="0"/>
                <a:ea typeface="Tahoma" panose="020B0604030504040204" pitchFamily="34" charset="0"/>
              </a:endParaRPr>
            </a:p>
            <a:p>
              <a:pPr marR="11430" indent="-635" algn="ctr">
                <a:lnSpc>
                  <a:spcPct val="98000"/>
                </a:lnSpc>
                <a:spcAft>
                  <a:spcPts val="0"/>
                </a:spcAft>
              </a:pPr>
              <a:endParaRPr lang="en-US" sz="1100" b="1" dirty="0">
                <a:solidFill>
                  <a:srgbClr val="FFFFFF"/>
                </a:solidFill>
                <a:latin typeface="Tahoma" panose="020B0604030504040204" pitchFamily="34" charset="0"/>
                <a:ea typeface="Tahoma" panose="020B0604030504040204" pitchFamily="34" charset="0"/>
              </a:endParaRPr>
            </a:p>
            <a:p>
              <a:pPr marR="11430" indent="-635" algn="ctr">
                <a:lnSpc>
                  <a:spcPct val="98000"/>
                </a:lnSpc>
                <a:spcAft>
                  <a:spcPts val="0"/>
                </a:spcAft>
              </a:pPr>
              <a:endParaRPr lang="en-US" sz="1100" b="1" dirty="0" smtClean="0">
                <a:solidFill>
                  <a:srgbClr val="FFFFFF"/>
                </a:solidFill>
                <a:latin typeface="Tahoma" panose="020B0604030504040204" pitchFamily="34" charset="0"/>
                <a:ea typeface="Tahoma" panose="020B0604030504040204" pitchFamily="34" charset="0"/>
              </a:endParaRPr>
            </a:p>
            <a:p>
              <a:pPr marR="11430" indent="-635" algn="ctr">
                <a:lnSpc>
                  <a:spcPct val="98000"/>
                </a:lnSpc>
                <a:spcAft>
                  <a:spcPts val="0"/>
                </a:spcAft>
              </a:pPr>
              <a:r>
                <a:rPr lang="en-US" sz="1600" b="1" dirty="0" smtClean="0">
                  <a:solidFill>
                    <a:srgbClr val="66FF33"/>
                  </a:solidFill>
                  <a:latin typeface="Tahoma" panose="020B0604030504040204" pitchFamily="34" charset="0"/>
                  <a:ea typeface="Tahoma" panose="020B0604030504040204" pitchFamily="34" charset="0"/>
                </a:rPr>
                <a:t>Evaluation </a:t>
              </a:r>
              <a:r>
                <a:rPr lang="en-US" sz="1600" b="1" dirty="0">
                  <a:solidFill>
                    <a:srgbClr val="66FF33"/>
                  </a:solidFill>
                  <a:latin typeface="Tahoma" panose="020B0604030504040204" pitchFamily="34" charset="0"/>
                  <a:ea typeface="Tahoma" panose="020B0604030504040204" pitchFamily="34" charset="0"/>
                </a:rPr>
                <a:t>overview</a:t>
              </a:r>
              <a:endParaRPr lang="fr-FR" sz="1600" b="1" dirty="0">
                <a:solidFill>
                  <a:srgbClr val="66FF33"/>
                </a:solidFill>
                <a:latin typeface="Tahoma" panose="020B0604030504040204" pitchFamily="34" charset="0"/>
                <a:ea typeface="Tahoma" panose="020B0604030504040204" pitchFamily="34" charset="0"/>
              </a:endParaRPr>
            </a:p>
          </p:txBody>
        </p:sp>
        <p:sp>
          <p:nvSpPr>
            <p:cNvPr id="45" name="Text Box 24"/>
            <p:cNvSpPr txBox="1">
              <a:spLocks noChangeArrowheads="1"/>
            </p:cNvSpPr>
            <p:nvPr/>
          </p:nvSpPr>
          <p:spPr bwMode="auto">
            <a:xfrm>
              <a:off x="3075" y="459"/>
              <a:ext cx="1065" cy="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marR="11430" indent="146050" algn="ctr">
                <a:lnSpc>
                  <a:spcPct val="98000"/>
                </a:lnSpc>
              </a:pPr>
              <a:endParaRPr lang="fr-FR" sz="1100" b="1" dirty="0">
                <a:solidFill>
                  <a:srgbClr val="FFFFFF"/>
                </a:solidFill>
                <a:latin typeface="Tahoma" panose="020B0604030504040204" pitchFamily="34" charset="0"/>
                <a:ea typeface="Tahoma" panose="020B0604030504040204" pitchFamily="34" charset="0"/>
              </a:endParaRPr>
            </a:p>
          </p:txBody>
        </p:sp>
        <p:sp>
          <p:nvSpPr>
            <p:cNvPr id="46" name="Text Box 25"/>
            <p:cNvSpPr txBox="1">
              <a:spLocks noChangeArrowheads="1"/>
            </p:cNvSpPr>
            <p:nvPr/>
          </p:nvSpPr>
          <p:spPr bwMode="auto">
            <a:xfrm>
              <a:off x="4606" y="463"/>
              <a:ext cx="1045" cy="1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marR="11430" indent="-12700" algn="ctr">
                <a:lnSpc>
                  <a:spcPct val="98000"/>
                </a:lnSpc>
                <a:spcAft>
                  <a:spcPts val="0"/>
                </a:spcAft>
              </a:pPr>
              <a:endParaRPr lang="fr-FR" sz="1200" b="1" dirty="0">
                <a:effectLst/>
                <a:latin typeface="Tahoma" panose="020B0604030504040204" pitchFamily="34" charset="0"/>
                <a:ea typeface="Tahoma" panose="020B0604030504040204" pitchFamily="34" charset="0"/>
              </a:endParaRPr>
            </a:p>
          </p:txBody>
        </p:sp>
        <p:sp>
          <p:nvSpPr>
            <p:cNvPr id="47" name="Text Box 26"/>
            <p:cNvSpPr txBox="1">
              <a:spLocks noChangeArrowheads="1"/>
            </p:cNvSpPr>
            <p:nvPr/>
          </p:nvSpPr>
          <p:spPr bwMode="auto">
            <a:xfrm>
              <a:off x="6257" y="678"/>
              <a:ext cx="983" cy="6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marR="10160" indent="55880" algn="ctr">
                <a:lnSpc>
                  <a:spcPct val="98000"/>
                </a:lnSpc>
                <a:spcAft>
                  <a:spcPts val="0"/>
                </a:spcAft>
              </a:pPr>
              <a:endParaRPr lang="fr-FR" sz="1200" b="1" dirty="0">
                <a:effectLst/>
                <a:latin typeface="Tahoma" panose="020B0604030504040204" pitchFamily="34" charset="0"/>
                <a:ea typeface="Tahoma" panose="020B0604030504040204" pitchFamily="34" charset="0"/>
              </a:endParaRPr>
            </a:p>
          </p:txBody>
        </p:sp>
        <p:sp>
          <p:nvSpPr>
            <p:cNvPr id="48" name="Text Box 27"/>
            <p:cNvSpPr txBox="1">
              <a:spLocks noChangeArrowheads="1"/>
            </p:cNvSpPr>
            <p:nvPr/>
          </p:nvSpPr>
          <p:spPr bwMode="auto">
            <a:xfrm>
              <a:off x="7870" y="683"/>
              <a:ext cx="684" cy="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marL="120650" indent="-121285">
                <a:lnSpc>
                  <a:spcPct val="98000"/>
                </a:lnSpc>
                <a:spcAft>
                  <a:spcPts val="0"/>
                </a:spcAft>
              </a:pPr>
              <a:endParaRPr lang="fr-FR" sz="1400" b="1" dirty="0">
                <a:effectLst/>
                <a:latin typeface="Tahoma" panose="020B0604030504040204" pitchFamily="34" charset="0"/>
                <a:ea typeface="Tahoma" panose="020B0604030504040204" pitchFamily="34" charset="0"/>
              </a:endParaRPr>
            </a:p>
          </p:txBody>
        </p:sp>
        <p:sp>
          <p:nvSpPr>
            <p:cNvPr id="49" name="Text Box 28"/>
            <p:cNvSpPr txBox="1">
              <a:spLocks noChangeArrowheads="1"/>
            </p:cNvSpPr>
            <p:nvPr/>
          </p:nvSpPr>
          <p:spPr bwMode="auto">
            <a:xfrm>
              <a:off x="9184" y="567"/>
              <a:ext cx="1181" cy="9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marL="71755" indent="-72390">
                <a:lnSpc>
                  <a:spcPct val="98000"/>
                </a:lnSpc>
                <a:spcAft>
                  <a:spcPts val="0"/>
                </a:spcAft>
              </a:pPr>
              <a:endParaRPr lang="en-US" sz="1200" b="1" dirty="0" smtClean="0">
                <a:solidFill>
                  <a:srgbClr val="FFFFFF"/>
                </a:solidFill>
                <a:effectLst/>
                <a:latin typeface="Tahoma" panose="020B0604030504040204" pitchFamily="34" charset="0"/>
                <a:ea typeface="Tahoma" panose="020B0604030504040204" pitchFamily="34" charset="0"/>
              </a:endParaRPr>
            </a:p>
            <a:p>
              <a:pPr marL="71755" indent="-72390">
                <a:lnSpc>
                  <a:spcPct val="98000"/>
                </a:lnSpc>
                <a:spcAft>
                  <a:spcPts val="0"/>
                </a:spcAft>
              </a:pPr>
              <a:endParaRPr lang="en-US" sz="1200" b="1" dirty="0">
                <a:solidFill>
                  <a:srgbClr val="FFFFFF"/>
                </a:solidFill>
                <a:latin typeface="Tahoma" panose="020B0604030504040204" pitchFamily="34" charset="0"/>
                <a:ea typeface="Tahoma" panose="020B0604030504040204" pitchFamily="34" charset="0"/>
              </a:endParaRPr>
            </a:p>
          </p:txBody>
        </p:sp>
      </p:grpSp>
      <p:sp>
        <p:nvSpPr>
          <p:cNvPr id="6" name="Rectangle 5"/>
          <p:cNvSpPr/>
          <p:nvPr/>
        </p:nvSpPr>
        <p:spPr>
          <a:xfrm>
            <a:off x="2329559" y="3244334"/>
            <a:ext cx="1238395" cy="1057469"/>
          </a:xfrm>
          <a:prstGeom prst="rect">
            <a:avLst/>
          </a:prstGeom>
        </p:spPr>
        <p:txBody>
          <a:bodyPr wrap="square">
            <a:spAutoFit/>
          </a:bodyPr>
          <a:lstStyle/>
          <a:p>
            <a:pPr marR="11430" indent="-635" algn="ctr">
              <a:lnSpc>
                <a:spcPct val="98000"/>
              </a:lnSpc>
            </a:pPr>
            <a:r>
              <a:rPr lang="en-US" sz="1600" b="1" dirty="0">
                <a:solidFill>
                  <a:srgbClr val="66FF33"/>
                </a:solidFill>
                <a:latin typeface="Tahoma" panose="020B0604030504040204" pitchFamily="34" charset="0"/>
                <a:ea typeface="Tahoma" panose="020B0604030504040204" pitchFamily="34" charset="0"/>
              </a:rPr>
              <a:t>Planning for evaluation</a:t>
            </a:r>
            <a:endParaRPr lang="fr-FR" sz="1600" b="1" dirty="0">
              <a:solidFill>
                <a:srgbClr val="66FF33"/>
              </a:solidFill>
              <a:latin typeface="Tahoma" panose="020B0604030504040204" pitchFamily="34" charset="0"/>
              <a:ea typeface="Tahoma" panose="020B0604030504040204" pitchFamily="34" charset="0"/>
            </a:endParaRPr>
          </a:p>
        </p:txBody>
      </p:sp>
      <p:sp>
        <p:nvSpPr>
          <p:cNvPr id="8" name="TextBox 7"/>
          <p:cNvSpPr txBox="1"/>
          <p:nvPr/>
        </p:nvSpPr>
        <p:spPr>
          <a:xfrm>
            <a:off x="3939752" y="3219749"/>
            <a:ext cx="1254436" cy="1057469"/>
          </a:xfrm>
          <a:prstGeom prst="rect">
            <a:avLst/>
          </a:prstGeom>
          <a:noFill/>
        </p:spPr>
        <p:txBody>
          <a:bodyPr wrap="square" rtlCol="0">
            <a:spAutoFit/>
          </a:bodyPr>
          <a:lstStyle/>
          <a:p>
            <a:pPr marR="11430" indent="-635" algn="ctr">
              <a:lnSpc>
                <a:spcPct val="98000"/>
              </a:lnSpc>
            </a:pPr>
            <a:r>
              <a:rPr lang="en-US" sz="1600" b="1" dirty="0">
                <a:solidFill>
                  <a:srgbClr val="66FF33"/>
                </a:solidFill>
                <a:latin typeface="Tahoma" panose="020B0604030504040204" pitchFamily="34" charset="0"/>
                <a:ea typeface="Tahoma" panose="020B0604030504040204" pitchFamily="34" charset="0"/>
              </a:rPr>
              <a:t>Undertaking evaluation</a:t>
            </a:r>
            <a:endParaRPr lang="fr-FR" sz="1600" b="1" dirty="0">
              <a:solidFill>
                <a:srgbClr val="66FF33"/>
              </a:solidFill>
              <a:latin typeface="Tahoma" panose="020B0604030504040204" pitchFamily="34" charset="0"/>
              <a:ea typeface="Tahoma" panose="020B0604030504040204" pitchFamily="34" charset="0"/>
            </a:endParaRPr>
          </a:p>
        </p:txBody>
      </p:sp>
      <p:sp>
        <p:nvSpPr>
          <p:cNvPr id="13" name="TextBox 12"/>
          <p:cNvSpPr txBox="1"/>
          <p:nvPr/>
        </p:nvSpPr>
        <p:spPr>
          <a:xfrm>
            <a:off x="5728447" y="3090503"/>
            <a:ext cx="899366" cy="1540037"/>
          </a:xfrm>
          <a:prstGeom prst="rect">
            <a:avLst/>
          </a:prstGeom>
          <a:noFill/>
        </p:spPr>
        <p:txBody>
          <a:bodyPr wrap="square" rtlCol="0">
            <a:spAutoFit/>
          </a:bodyPr>
          <a:lstStyle/>
          <a:p>
            <a:pPr marR="11430" indent="-635" algn="ctr">
              <a:lnSpc>
                <a:spcPct val="98000"/>
              </a:lnSpc>
            </a:pPr>
            <a:r>
              <a:rPr lang="en-US" sz="1600" b="1" dirty="0">
                <a:solidFill>
                  <a:srgbClr val="66FF33"/>
                </a:solidFill>
                <a:latin typeface="Tahoma" panose="020B0604030504040204" pitchFamily="34" charset="0"/>
                <a:ea typeface="Tahoma" panose="020B0604030504040204" pitchFamily="34" charset="0"/>
              </a:rPr>
              <a:t>Follow-up and using evaluation</a:t>
            </a:r>
            <a:endParaRPr lang="fr-FR" sz="1600" b="1" dirty="0">
              <a:solidFill>
                <a:srgbClr val="66FF33"/>
              </a:solidFill>
              <a:latin typeface="Tahoma" panose="020B0604030504040204" pitchFamily="34" charset="0"/>
              <a:ea typeface="Tahoma" panose="020B0604030504040204" pitchFamily="34" charset="0"/>
            </a:endParaRPr>
          </a:p>
        </p:txBody>
      </p:sp>
      <p:sp>
        <p:nvSpPr>
          <p:cNvPr id="15" name="TextBox 14"/>
          <p:cNvSpPr txBox="1"/>
          <p:nvPr/>
        </p:nvSpPr>
        <p:spPr>
          <a:xfrm>
            <a:off x="7209371" y="2663272"/>
            <a:ext cx="1284479" cy="2031325"/>
          </a:xfrm>
          <a:prstGeom prst="rect">
            <a:avLst/>
          </a:prstGeom>
          <a:noFill/>
        </p:spPr>
        <p:txBody>
          <a:bodyPr wrap="square" rtlCol="0">
            <a:spAutoFit/>
          </a:bodyPr>
          <a:lstStyle/>
          <a:p>
            <a:pPr algn="ctr"/>
            <a:endParaRPr lang="en-US" b="1" dirty="0" smtClean="0">
              <a:solidFill>
                <a:srgbClr val="FFFFFF"/>
              </a:solidFill>
              <a:latin typeface="Tahoma" panose="020B0604030504040204" pitchFamily="34" charset="0"/>
              <a:ea typeface="Tahoma" panose="020B0604030504040204" pitchFamily="34" charset="0"/>
            </a:endParaRPr>
          </a:p>
          <a:p>
            <a:pPr algn="ctr"/>
            <a:r>
              <a:rPr lang="en-US" b="1" dirty="0">
                <a:solidFill>
                  <a:srgbClr val="FFFFFF"/>
                </a:solidFill>
                <a:latin typeface="Tahoma" panose="020B0604030504040204" pitchFamily="34" charset="0"/>
                <a:ea typeface="Tahoma" panose="020B0604030504040204" pitchFamily="34" charset="0"/>
              </a:rPr>
              <a:t>Accountability and learning from evaluation</a:t>
            </a:r>
            <a:endParaRPr lang="fr-FR" b="1" dirty="0">
              <a:solidFill>
                <a:srgbClr val="FFFFFF"/>
              </a:solidFill>
              <a:latin typeface="Tahoma" panose="020B0604030504040204" pitchFamily="34" charset="0"/>
              <a:ea typeface="Tahoma" panose="020B0604030504040204" pitchFamily="34" charset="0"/>
            </a:endParaRPr>
          </a:p>
        </p:txBody>
      </p:sp>
    </p:spTree>
    <p:extLst>
      <p:ext uri="{BB962C8B-B14F-4D97-AF65-F5344CB8AC3E}">
        <p14:creationId xmlns:p14="http://schemas.microsoft.com/office/powerpoint/2010/main" val="364368359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193" y="5798876"/>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7"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69979" y="459510"/>
            <a:ext cx="2117888"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Lecture10</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4</a:t>
            </a:fld>
            <a:endParaRPr lang="en-US"/>
          </a:p>
        </p:txBody>
      </p:sp>
      <p:sp>
        <p:nvSpPr>
          <p:cNvPr id="12" name="Zone de texte 11"/>
          <p:cNvSpPr txBox="1"/>
          <p:nvPr/>
        </p:nvSpPr>
        <p:spPr>
          <a:xfrm>
            <a:off x="2157095" y="384810"/>
            <a:ext cx="6251575" cy="1015663"/>
          </a:xfrm>
          <a:prstGeom prst="rect">
            <a:avLst/>
          </a:prstGeom>
          <a:noFill/>
        </p:spPr>
        <p:txBody>
          <a:bodyPr wrap="square" rtlCol="0" anchor="t">
            <a:spAutoFit/>
          </a:bodyPr>
          <a:lstStyle/>
          <a:p>
            <a:pPr algn="ctr"/>
            <a:r>
              <a:rPr lang="en-US" sz="2400" b="1" dirty="0" smtClean="0">
                <a:solidFill>
                  <a:srgbClr val="FF9518"/>
                </a:solidFill>
                <a:latin typeface="Tajawal Medium" panose="00000600000000000000" pitchFamily="2" charset="-78"/>
                <a:cs typeface="Tajawal Medium" panose="00000600000000000000" pitchFamily="2" charset="-78"/>
              </a:rPr>
              <a:t>Session 5: Evaluation</a:t>
            </a:r>
            <a:r>
              <a:rPr lang="fr-FR" sz="2400" b="1" dirty="0" smtClean="0">
                <a:solidFill>
                  <a:srgbClr val="FF9518"/>
                </a:solidFill>
                <a:latin typeface="Tajawal Medium" panose="00000600000000000000" pitchFamily="2" charset="-78"/>
                <a:cs typeface="Tajawal Medium" panose="00000600000000000000" pitchFamily="2" charset="-78"/>
                <a:sym typeface="+mn-ea"/>
              </a:rPr>
              <a:t> </a:t>
            </a:r>
            <a:r>
              <a:rPr lang="fr-FR" sz="2400" b="1" dirty="0">
                <a:solidFill>
                  <a:srgbClr val="FF9518"/>
                </a:solidFill>
                <a:latin typeface="Tajawal Medium" panose="00000600000000000000" pitchFamily="2" charset="-78"/>
                <a:cs typeface="Tajawal Medium" panose="00000600000000000000" pitchFamily="2" charset="-78"/>
                <a:sym typeface="+mn-ea"/>
              </a:rPr>
              <a:t>(</a:t>
            </a:r>
            <a:r>
              <a:rPr lang="fr-FR" altLang="en-US" sz="2800" b="1" dirty="0" smtClean="0">
                <a:solidFill>
                  <a:srgbClr val="FF9518"/>
                </a:solidFill>
                <a:latin typeface="Tajawal Medium" panose="00000600000000000000" pitchFamily="2" charset="-78"/>
                <a:cs typeface="Tajawal Medium" panose="00000600000000000000" pitchFamily="2" charset="-78"/>
                <a:sym typeface="+mn-ea"/>
              </a:rPr>
              <a:t>Part3)</a:t>
            </a: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32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219940" y="1232992"/>
            <a:ext cx="8315730" cy="689932"/>
          </a:xfrm>
          <a:prstGeom prst="rect">
            <a:avLst/>
          </a:prstGeom>
          <a:ln>
            <a:noFill/>
          </a:ln>
        </p:spPr>
        <p:txBody>
          <a:bodyPr wrap="square">
            <a:spAutoFit/>
          </a:bodyPr>
          <a:lstStyle/>
          <a:p>
            <a:pPr marL="685800" lvl="2" algn="ctr">
              <a:spcBef>
                <a:spcPts val="695"/>
              </a:spcBef>
              <a:buClr>
                <a:srgbClr val="FF681E"/>
              </a:buClr>
              <a:buSzPts val="1300"/>
              <a:tabLst>
                <a:tab pos="1289050" algn="l"/>
              </a:tabLst>
            </a:pPr>
            <a:r>
              <a:rPr lang="en-US" sz="1300" dirty="0" smtClean="0">
                <a:latin typeface="Trebuchet MS" panose="020B0603020202020204" pitchFamily="34" charset="0"/>
                <a:ea typeface="Trebuchet MS" panose="020B0603020202020204" pitchFamily="34" charset="0"/>
                <a:cs typeface="Trebuchet MS" panose="020B0603020202020204" pitchFamily="34" charset="0"/>
              </a:rPr>
              <a:t> </a:t>
            </a:r>
            <a:endPar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685800" lvl="2" algn="ctr">
              <a:spcBef>
                <a:spcPts val="695"/>
              </a:spcBef>
              <a:buClr>
                <a:srgbClr val="FF681E"/>
              </a:buClr>
              <a:buSzPts val="1300"/>
              <a:tabLst>
                <a:tab pos="12890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3" name="Rectangle 12"/>
          <p:cNvSpPr/>
          <p:nvPr/>
        </p:nvSpPr>
        <p:spPr>
          <a:xfrm>
            <a:off x="638340" y="1584020"/>
            <a:ext cx="7729672" cy="1477328"/>
          </a:xfrm>
          <a:prstGeom prst="rect">
            <a:avLst/>
          </a:prstGeom>
        </p:spPr>
        <p:txBody>
          <a:bodyPr wrap="square">
            <a:spAutoFit/>
          </a:bodyPr>
          <a:lstStyle/>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fr-FR" dirty="0">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8" name="TextBox 17"/>
          <p:cNvSpPr txBox="1"/>
          <p:nvPr/>
        </p:nvSpPr>
        <p:spPr>
          <a:xfrm>
            <a:off x="185691" y="1250042"/>
            <a:ext cx="8452476" cy="5770811"/>
          </a:xfrm>
          <a:prstGeom prst="rect">
            <a:avLst/>
          </a:prstGeom>
          <a:noFill/>
        </p:spPr>
        <p:txBody>
          <a:bodyPr wrap="square" rtlCol="0">
            <a:spAutoFit/>
          </a:bodyPr>
          <a:lstStyle/>
          <a:p>
            <a:pPr algn="ctr">
              <a:lnSpc>
                <a:spcPct val="150000"/>
              </a:lnSpc>
            </a:pPr>
            <a:r>
              <a:rPr lang="en-US" sz="2000" b="1" dirty="0">
                <a:solidFill>
                  <a:schemeClr val="accent2"/>
                </a:solidFill>
                <a:latin typeface="Times New Roman" panose="02020603050405020304" pitchFamily="18" charset="0"/>
                <a:cs typeface="Times New Roman" panose="02020603050405020304" pitchFamily="18" charset="0"/>
              </a:rPr>
              <a:t>Accountability and learning from evaluation</a:t>
            </a:r>
            <a:endParaRPr lang="fr-FR" sz="2000" b="1" dirty="0">
              <a:solidFill>
                <a:schemeClr val="accent2"/>
              </a:solidFill>
              <a:latin typeface="Times New Roman" panose="02020603050405020304" pitchFamily="18" charset="0"/>
              <a:cs typeface="Times New Roman" panose="02020603050405020304" pitchFamily="18" charset="0"/>
            </a:endParaRPr>
          </a:p>
          <a:p>
            <a:pPr marL="285750" indent="-285750" algn="just">
              <a:lnSpc>
                <a:spcPct val="150000"/>
              </a:lnSpc>
              <a:buFont typeface="Wingdings" panose="05000000000000000000" pitchFamily="2" charset="2"/>
              <a:buChar char="Ø"/>
            </a:pPr>
            <a:r>
              <a:rPr lang="en-US" dirty="0"/>
              <a:t> </a:t>
            </a:r>
            <a:r>
              <a:rPr lang="en-US" sz="1600" b="1" dirty="0">
                <a:latin typeface="Times New Roman" panose="02020603050405020304" pitchFamily="18" charset="0"/>
                <a:cs typeface="Times New Roman" panose="02020603050405020304" pitchFamily="18" charset="0"/>
              </a:rPr>
              <a:t>The benefits of using information derived from evaluations are numerous. Practitioners must effectively apply this information to enhance accountability, improve performance, as well as strengthen decision- making through learning. </a:t>
            </a:r>
            <a:endParaRPr lang="en-US" sz="1600" b="1" dirty="0" smtClean="0">
              <a:latin typeface="Times New Roman" panose="02020603050405020304" pitchFamily="18" charset="0"/>
              <a:cs typeface="Times New Roman" panose="02020603050405020304" pitchFamily="18" charset="0"/>
            </a:endParaRPr>
          </a:p>
          <a:p>
            <a:pPr marL="285750" indent="-285750" algn="just">
              <a:lnSpc>
                <a:spcPct val="150000"/>
              </a:lnSpc>
              <a:buFont typeface="Wingdings" panose="05000000000000000000" pitchFamily="2" charset="2"/>
              <a:buChar char="Ø"/>
            </a:pPr>
            <a:r>
              <a:rPr lang="en-US" sz="1600" b="1" dirty="0" smtClean="0">
                <a:latin typeface="Times New Roman" panose="02020603050405020304" pitchFamily="18" charset="0"/>
                <a:cs typeface="Times New Roman" panose="02020603050405020304" pitchFamily="18" charset="0"/>
              </a:rPr>
              <a:t>Accountability </a:t>
            </a:r>
            <a:r>
              <a:rPr lang="en-US" sz="1600" b="1" dirty="0">
                <a:latin typeface="Times New Roman" panose="02020603050405020304" pitchFamily="18" charset="0"/>
                <a:cs typeface="Times New Roman" panose="02020603050405020304" pitchFamily="18" charset="0"/>
              </a:rPr>
              <a:t>can be defined as “the obligation to demonstrate that work has been conducted in compliance with agreed rules and standards or to report fairly and accurately on performance results vis-à-vis mandated roles and/or plans. This may require a careful, even a legally sound, demonstration that the work is consistent with the contract terms</a:t>
            </a:r>
            <a:r>
              <a:rPr lang="en-US" sz="1600" b="1" dirty="0" smtClean="0">
                <a:latin typeface="Times New Roman" panose="02020603050405020304" pitchFamily="18" charset="0"/>
                <a:cs typeface="Times New Roman" panose="02020603050405020304" pitchFamily="18" charset="0"/>
              </a:rPr>
              <a:t>”.</a:t>
            </a:r>
          </a:p>
          <a:p>
            <a:pPr marL="285750" indent="-285750" algn="just">
              <a:lnSpc>
                <a:spcPct val="150000"/>
              </a:lnSpc>
              <a:buFont typeface="Wingdings" panose="05000000000000000000" pitchFamily="2" charset="2"/>
              <a:buChar char="Ø"/>
            </a:pPr>
            <a:r>
              <a:rPr lang="en-US" sz="1600" b="1" dirty="0" smtClean="0">
                <a:latin typeface="Times New Roman" panose="02020603050405020304" pitchFamily="18" charset="0"/>
                <a:cs typeface="Times New Roman" panose="02020603050405020304" pitchFamily="18" charset="0"/>
              </a:rPr>
              <a:t>Learning</a:t>
            </a:r>
            <a:r>
              <a:rPr lang="en-US" sz="1600" b="1" dirty="0">
                <a:latin typeface="Times New Roman" panose="02020603050405020304" pitchFamily="18" charset="0"/>
                <a:cs typeface="Times New Roman" panose="02020603050405020304" pitchFamily="18" charset="0"/>
              </a:rPr>
              <a:t>, on the other hand, is the process by which individuals or organizations acquire and use skills and knowledge. This section will address the various ways of learning through evaluation and other evaluative approaches and, while the requirements related to accountability in sharing an evaluation report are covered in the previous section, this section will also include accountability considerations for the other evaluative approaches that are discussed.</a:t>
            </a:r>
            <a:endParaRPr lang="fr-FR" sz="1600" b="1" dirty="0">
              <a:latin typeface="Times New Roman" panose="02020603050405020304" pitchFamily="18" charset="0"/>
              <a:cs typeface="Times New Roman" panose="02020603050405020304" pitchFamily="18" charset="0"/>
            </a:endParaRPr>
          </a:p>
          <a:p>
            <a:pPr algn="just">
              <a:lnSpc>
                <a:spcPct val="150000"/>
              </a:lnSpc>
            </a:pPr>
            <a:endParaRPr lang="fr-FR" sz="1600" b="1" dirty="0">
              <a:latin typeface="Times New Roman" panose="02020603050405020304" pitchFamily="18" charset="0"/>
              <a:ea typeface="Trebuchet MS" panose="020B0603020202020204" pitchFamily="34" charset="0"/>
              <a:cs typeface="Times New Roman" panose="02020603050405020304" pitchFamily="18" charset="0"/>
            </a:endParaRPr>
          </a:p>
        </p:txBody>
      </p:sp>
      <p:grpSp>
        <p:nvGrpSpPr>
          <p:cNvPr id="17" name="Group 16"/>
          <p:cNvGrpSpPr>
            <a:grpSpLocks/>
          </p:cNvGrpSpPr>
          <p:nvPr/>
        </p:nvGrpSpPr>
        <p:grpSpPr bwMode="auto">
          <a:xfrm>
            <a:off x="1223480" y="1206767"/>
            <a:ext cx="610994" cy="597946"/>
            <a:chOff x="980" y="1491"/>
            <a:chExt cx="834" cy="834"/>
          </a:xfrm>
        </p:grpSpPr>
        <p:sp>
          <p:nvSpPr>
            <p:cNvPr id="19" name="Freeform 18"/>
            <p:cNvSpPr>
              <a:spLocks/>
            </p:cNvSpPr>
            <p:nvPr/>
          </p:nvSpPr>
          <p:spPr bwMode="auto">
            <a:xfrm>
              <a:off x="980" y="1490"/>
              <a:ext cx="834" cy="834"/>
            </a:xfrm>
            <a:custGeom>
              <a:avLst/>
              <a:gdLst>
                <a:gd name="T0" fmla="+- 0 1397 980"/>
                <a:gd name="T1" fmla="*/ T0 w 834"/>
                <a:gd name="T2" fmla="+- 0 1491 1491"/>
                <a:gd name="T3" fmla="*/ 1491 h 834"/>
                <a:gd name="T4" fmla="+- 0 1322 980"/>
                <a:gd name="T5" fmla="*/ T4 w 834"/>
                <a:gd name="T6" fmla="+- 0 1497 1491"/>
                <a:gd name="T7" fmla="*/ 1497 h 834"/>
                <a:gd name="T8" fmla="+- 0 1252 980"/>
                <a:gd name="T9" fmla="*/ T8 w 834"/>
                <a:gd name="T10" fmla="+- 0 1517 1491"/>
                <a:gd name="T11" fmla="*/ 1517 h 834"/>
                <a:gd name="T12" fmla="+- 0 1187 980"/>
                <a:gd name="T13" fmla="*/ T12 w 834"/>
                <a:gd name="T14" fmla="+- 0 1548 1491"/>
                <a:gd name="T15" fmla="*/ 1548 h 834"/>
                <a:gd name="T16" fmla="+- 0 1129 980"/>
                <a:gd name="T17" fmla="*/ T16 w 834"/>
                <a:gd name="T18" fmla="+- 0 1589 1491"/>
                <a:gd name="T19" fmla="*/ 1589 h 834"/>
                <a:gd name="T20" fmla="+- 0 1078 980"/>
                <a:gd name="T21" fmla="*/ T20 w 834"/>
                <a:gd name="T22" fmla="+- 0 1639 1491"/>
                <a:gd name="T23" fmla="*/ 1639 h 834"/>
                <a:gd name="T24" fmla="+- 0 1037 980"/>
                <a:gd name="T25" fmla="*/ T24 w 834"/>
                <a:gd name="T26" fmla="+- 0 1697 1491"/>
                <a:gd name="T27" fmla="*/ 1697 h 834"/>
                <a:gd name="T28" fmla="+- 0 1006 980"/>
                <a:gd name="T29" fmla="*/ T28 w 834"/>
                <a:gd name="T30" fmla="+- 0 1762 1491"/>
                <a:gd name="T31" fmla="*/ 1762 h 834"/>
                <a:gd name="T32" fmla="+- 0 987 980"/>
                <a:gd name="T33" fmla="*/ T32 w 834"/>
                <a:gd name="T34" fmla="+- 0 1833 1491"/>
                <a:gd name="T35" fmla="*/ 1833 h 834"/>
                <a:gd name="T36" fmla="+- 0 980 980"/>
                <a:gd name="T37" fmla="*/ T36 w 834"/>
                <a:gd name="T38" fmla="+- 0 1908 1491"/>
                <a:gd name="T39" fmla="*/ 1908 h 834"/>
                <a:gd name="T40" fmla="+- 0 987 980"/>
                <a:gd name="T41" fmla="*/ T40 w 834"/>
                <a:gd name="T42" fmla="+- 0 1983 1491"/>
                <a:gd name="T43" fmla="*/ 1983 h 834"/>
                <a:gd name="T44" fmla="+- 0 1006 980"/>
                <a:gd name="T45" fmla="*/ T44 w 834"/>
                <a:gd name="T46" fmla="+- 0 2053 1491"/>
                <a:gd name="T47" fmla="*/ 2053 h 834"/>
                <a:gd name="T48" fmla="+- 0 1037 980"/>
                <a:gd name="T49" fmla="*/ T48 w 834"/>
                <a:gd name="T50" fmla="+- 0 2118 1491"/>
                <a:gd name="T51" fmla="*/ 2118 h 834"/>
                <a:gd name="T52" fmla="+- 0 1078 980"/>
                <a:gd name="T53" fmla="*/ T52 w 834"/>
                <a:gd name="T54" fmla="+- 0 2176 1491"/>
                <a:gd name="T55" fmla="*/ 2176 h 834"/>
                <a:gd name="T56" fmla="+- 0 1129 980"/>
                <a:gd name="T57" fmla="*/ T56 w 834"/>
                <a:gd name="T58" fmla="+- 0 2226 1491"/>
                <a:gd name="T59" fmla="*/ 2226 h 834"/>
                <a:gd name="T60" fmla="+- 0 1187 980"/>
                <a:gd name="T61" fmla="*/ T60 w 834"/>
                <a:gd name="T62" fmla="+- 0 2268 1491"/>
                <a:gd name="T63" fmla="*/ 2268 h 834"/>
                <a:gd name="T64" fmla="+- 0 1252 980"/>
                <a:gd name="T65" fmla="*/ T64 w 834"/>
                <a:gd name="T66" fmla="+- 0 2298 1491"/>
                <a:gd name="T67" fmla="*/ 2298 h 834"/>
                <a:gd name="T68" fmla="+- 0 1322 980"/>
                <a:gd name="T69" fmla="*/ T68 w 834"/>
                <a:gd name="T70" fmla="+- 0 2318 1491"/>
                <a:gd name="T71" fmla="*/ 2318 h 834"/>
                <a:gd name="T72" fmla="+- 0 1397 980"/>
                <a:gd name="T73" fmla="*/ T72 w 834"/>
                <a:gd name="T74" fmla="+- 0 2325 1491"/>
                <a:gd name="T75" fmla="*/ 2325 h 834"/>
                <a:gd name="T76" fmla="+- 0 1472 980"/>
                <a:gd name="T77" fmla="*/ T76 w 834"/>
                <a:gd name="T78" fmla="+- 0 2318 1491"/>
                <a:gd name="T79" fmla="*/ 2318 h 834"/>
                <a:gd name="T80" fmla="+- 0 1543 980"/>
                <a:gd name="T81" fmla="*/ T80 w 834"/>
                <a:gd name="T82" fmla="+- 0 2298 1491"/>
                <a:gd name="T83" fmla="*/ 2298 h 834"/>
                <a:gd name="T84" fmla="+- 0 1608 980"/>
                <a:gd name="T85" fmla="*/ T84 w 834"/>
                <a:gd name="T86" fmla="+- 0 2268 1491"/>
                <a:gd name="T87" fmla="*/ 2268 h 834"/>
                <a:gd name="T88" fmla="+- 0 1666 980"/>
                <a:gd name="T89" fmla="*/ T88 w 834"/>
                <a:gd name="T90" fmla="+- 0 2226 1491"/>
                <a:gd name="T91" fmla="*/ 2226 h 834"/>
                <a:gd name="T92" fmla="+- 0 1716 980"/>
                <a:gd name="T93" fmla="*/ T92 w 834"/>
                <a:gd name="T94" fmla="+- 0 2176 1491"/>
                <a:gd name="T95" fmla="*/ 2176 h 834"/>
                <a:gd name="T96" fmla="+- 0 1757 980"/>
                <a:gd name="T97" fmla="*/ T96 w 834"/>
                <a:gd name="T98" fmla="+- 0 2118 1491"/>
                <a:gd name="T99" fmla="*/ 2118 h 834"/>
                <a:gd name="T100" fmla="+- 0 1788 980"/>
                <a:gd name="T101" fmla="*/ T100 w 834"/>
                <a:gd name="T102" fmla="+- 0 2053 1491"/>
                <a:gd name="T103" fmla="*/ 2053 h 834"/>
                <a:gd name="T104" fmla="+- 0 1808 980"/>
                <a:gd name="T105" fmla="*/ T104 w 834"/>
                <a:gd name="T106" fmla="+- 0 1983 1491"/>
                <a:gd name="T107" fmla="*/ 1983 h 834"/>
                <a:gd name="T108" fmla="+- 0 1814 980"/>
                <a:gd name="T109" fmla="*/ T108 w 834"/>
                <a:gd name="T110" fmla="+- 0 1908 1491"/>
                <a:gd name="T111" fmla="*/ 1908 h 834"/>
                <a:gd name="T112" fmla="+- 0 1808 980"/>
                <a:gd name="T113" fmla="*/ T112 w 834"/>
                <a:gd name="T114" fmla="+- 0 1833 1491"/>
                <a:gd name="T115" fmla="*/ 1833 h 834"/>
                <a:gd name="T116" fmla="+- 0 1788 980"/>
                <a:gd name="T117" fmla="*/ T116 w 834"/>
                <a:gd name="T118" fmla="+- 0 1762 1491"/>
                <a:gd name="T119" fmla="*/ 1762 h 834"/>
                <a:gd name="T120" fmla="+- 0 1757 980"/>
                <a:gd name="T121" fmla="*/ T120 w 834"/>
                <a:gd name="T122" fmla="+- 0 1697 1491"/>
                <a:gd name="T123" fmla="*/ 1697 h 834"/>
                <a:gd name="T124" fmla="+- 0 1716 980"/>
                <a:gd name="T125" fmla="*/ T124 w 834"/>
                <a:gd name="T126" fmla="+- 0 1639 1491"/>
                <a:gd name="T127" fmla="*/ 1639 h 834"/>
                <a:gd name="T128" fmla="+- 0 1666 980"/>
                <a:gd name="T129" fmla="*/ T128 w 834"/>
                <a:gd name="T130" fmla="+- 0 1589 1491"/>
                <a:gd name="T131" fmla="*/ 1589 h 834"/>
                <a:gd name="T132" fmla="+- 0 1608 980"/>
                <a:gd name="T133" fmla="*/ T132 w 834"/>
                <a:gd name="T134" fmla="+- 0 1548 1491"/>
                <a:gd name="T135" fmla="*/ 1548 h 834"/>
                <a:gd name="T136" fmla="+- 0 1543 980"/>
                <a:gd name="T137" fmla="*/ T136 w 834"/>
                <a:gd name="T138" fmla="+- 0 1517 1491"/>
                <a:gd name="T139" fmla="*/ 1517 h 834"/>
                <a:gd name="T140" fmla="+- 0 1472 980"/>
                <a:gd name="T141" fmla="*/ T140 w 834"/>
                <a:gd name="T142" fmla="+- 0 1497 1491"/>
                <a:gd name="T143" fmla="*/ 1497 h 834"/>
                <a:gd name="T144" fmla="+- 0 1397 980"/>
                <a:gd name="T145" fmla="*/ T144 w 834"/>
                <a:gd name="T146" fmla="+- 0 1491 1491"/>
                <a:gd name="T147" fmla="*/ 1491 h 834"/>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Lst>
              <a:rect l="0" t="0" r="r" b="b"/>
              <a:pathLst>
                <a:path w="834" h="834">
                  <a:moveTo>
                    <a:pt x="417" y="0"/>
                  </a:moveTo>
                  <a:lnTo>
                    <a:pt x="342" y="6"/>
                  </a:lnTo>
                  <a:lnTo>
                    <a:pt x="272" y="26"/>
                  </a:lnTo>
                  <a:lnTo>
                    <a:pt x="207" y="57"/>
                  </a:lnTo>
                  <a:lnTo>
                    <a:pt x="149" y="98"/>
                  </a:lnTo>
                  <a:lnTo>
                    <a:pt x="98" y="148"/>
                  </a:lnTo>
                  <a:lnTo>
                    <a:pt x="57" y="206"/>
                  </a:lnTo>
                  <a:lnTo>
                    <a:pt x="26" y="271"/>
                  </a:lnTo>
                  <a:lnTo>
                    <a:pt x="7" y="342"/>
                  </a:lnTo>
                  <a:lnTo>
                    <a:pt x="0" y="417"/>
                  </a:lnTo>
                  <a:lnTo>
                    <a:pt x="7" y="492"/>
                  </a:lnTo>
                  <a:lnTo>
                    <a:pt x="26" y="562"/>
                  </a:lnTo>
                  <a:lnTo>
                    <a:pt x="57" y="627"/>
                  </a:lnTo>
                  <a:lnTo>
                    <a:pt x="98" y="685"/>
                  </a:lnTo>
                  <a:lnTo>
                    <a:pt x="149" y="735"/>
                  </a:lnTo>
                  <a:lnTo>
                    <a:pt x="207" y="777"/>
                  </a:lnTo>
                  <a:lnTo>
                    <a:pt x="272" y="807"/>
                  </a:lnTo>
                  <a:lnTo>
                    <a:pt x="342" y="827"/>
                  </a:lnTo>
                  <a:lnTo>
                    <a:pt x="417" y="834"/>
                  </a:lnTo>
                  <a:lnTo>
                    <a:pt x="492" y="827"/>
                  </a:lnTo>
                  <a:lnTo>
                    <a:pt x="563" y="807"/>
                  </a:lnTo>
                  <a:lnTo>
                    <a:pt x="628" y="777"/>
                  </a:lnTo>
                  <a:lnTo>
                    <a:pt x="686" y="735"/>
                  </a:lnTo>
                  <a:lnTo>
                    <a:pt x="736" y="685"/>
                  </a:lnTo>
                  <a:lnTo>
                    <a:pt x="777" y="627"/>
                  </a:lnTo>
                  <a:lnTo>
                    <a:pt x="808" y="562"/>
                  </a:lnTo>
                  <a:lnTo>
                    <a:pt x="828" y="492"/>
                  </a:lnTo>
                  <a:lnTo>
                    <a:pt x="834" y="417"/>
                  </a:lnTo>
                  <a:lnTo>
                    <a:pt x="828" y="342"/>
                  </a:lnTo>
                  <a:lnTo>
                    <a:pt x="808" y="271"/>
                  </a:lnTo>
                  <a:lnTo>
                    <a:pt x="777" y="206"/>
                  </a:lnTo>
                  <a:lnTo>
                    <a:pt x="736" y="148"/>
                  </a:lnTo>
                  <a:lnTo>
                    <a:pt x="686" y="98"/>
                  </a:lnTo>
                  <a:lnTo>
                    <a:pt x="628" y="57"/>
                  </a:lnTo>
                  <a:lnTo>
                    <a:pt x="563" y="26"/>
                  </a:lnTo>
                  <a:lnTo>
                    <a:pt x="492" y="6"/>
                  </a:lnTo>
                  <a:lnTo>
                    <a:pt x="417" y="0"/>
                  </a:lnTo>
                  <a:close/>
                </a:path>
              </a:pathLst>
            </a:custGeom>
            <a:solidFill>
              <a:srgbClr val="FF681E"/>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sp>
          <p:nvSpPr>
            <p:cNvPr id="21" name="AutoShape 32"/>
            <p:cNvSpPr>
              <a:spLocks/>
            </p:cNvSpPr>
            <p:nvPr/>
          </p:nvSpPr>
          <p:spPr bwMode="auto">
            <a:xfrm>
              <a:off x="1085" y="1593"/>
              <a:ext cx="629" cy="588"/>
            </a:xfrm>
            <a:custGeom>
              <a:avLst/>
              <a:gdLst>
                <a:gd name="T0" fmla="+- 0 1402 1085"/>
                <a:gd name="T1" fmla="*/ T0 w 629"/>
                <a:gd name="T2" fmla="+- 0 1729 1594"/>
                <a:gd name="T3" fmla="*/ 1729 h 588"/>
                <a:gd name="T4" fmla="+- 0 1713 1085"/>
                <a:gd name="T5" fmla="*/ T4 w 629"/>
                <a:gd name="T6" fmla="+- 0 1858 1594"/>
                <a:gd name="T7" fmla="*/ 1858 h 588"/>
                <a:gd name="T8" fmla="+- 0 1675 1085"/>
                <a:gd name="T9" fmla="*/ T8 w 629"/>
                <a:gd name="T10" fmla="+- 0 1910 1594"/>
                <a:gd name="T11" fmla="*/ 1910 h 588"/>
                <a:gd name="T12" fmla="+- 0 1613 1085"/>
                <a:gd name="T13" fmla="*/ T12 w 629"/>
                <a:gd name="T14" fmla="+- 0 1980 1594"/>
                <a:gd name="T15" fmla="*/ 1980 h 588"/>
                <a:gd name="T16" fmla="+- 0 1607 1085"/>
                <a:gd name="T17" fmla="*/ T16 w 629"/>
                <a:gd name="T18" fmla="+- 0 2068 1594"/>
                <a:gd name="T19" fmla="*/ 2068 h 588"/>
                <a:gd name="T20" fmla="+- 0 1550 1085"/>
                <a:gd name="T21" fmla="*/ T20 w 629"/>
                <a:gd name="T22" fmla="+- 0 2066 1594"/>
                <a:gd name="T23" fmla="*/ 2066 h 588"/>
                <a:gd name="T24" fmla="+- 0 1458 1085"/>
                <a:gd name="T25" fmla="*/ T24 w 629"/>
                <a:gd name="T26" fmla="+- 0 2094 1594"/>
                <a:gd name="T27" fmla="*/ 2094 h 588"/>
                <a:gd name="T28" fmla="+- 0 1376 1085"/>
                <a:gd name="T29" fmla="*/ T28 w 629"/>
                <a:gd name="T30" fmla="+- 0 2132 1594"/>
                <a:gd name="T31" fmla="*/ 2132 h 588"/>
                <a:gd name="T32" fmla="+- 0 1289 1085"/>
                <a:gd name="T33" fmla="*/ T32 w 629"/>
                <a:gd name="T34" fmla="+- 0 2072 1594"/>
                <a:gd name="T35" fmla="*/ 2072 h 588"/>
                <a:gd name="T36" fmla="+- 0 1469 1085"/>
                <a:gd name="T37" fmla="*/ T36 w 629"/>
                <a:gd name="T38" fmla="+- 0 2040 1594"/>
                <a:gd name="T39" fmla="*/ 2040 h 588"/>
                <a:gd name="T40" fmla="+- 0 1532 1085"/>
                <a:gd name="T41" fmla="*/ T40 w 629"/>
                <a:gd name="T42" fmla="+- 0 1756 1594"/>
                <a:gd name="T43" fmla="*/ 1756 h 588"/>
                <a:gd name="T44" fmla="+- 0 1506 1085"/>
                <a:gd name="T45" fmla="*/ T44 w 629"/>
                <a:gd name="T46" fmla="+- 0 1764 1594"/>
                <a:gd name="T47" fmla="*/ 1764 h 588"/>
                <a:gd name="T48" fmla="+- 0 1495 1085"/>
                <a:gd name="T49" fmla="*/ T48 w 629"/>
                <a:gd name="T50" fmla="+- 0 2006 1594"/>
                <a:gd name="T51" fmla="*/ 2006 h 588"/>
                <a:gd name="T52" fmla="+- 0 1373 1085"/>
                <a:gd name="T53" fmla="*/ T52 w 629"/>
                <a:gd name="T54" fmla="+- 0 1994 1594"/>
                <a:gd name="T55" fmla="*/ 1994 h 588"/>
                <a:gd name="T56" fmla="+- 0 1499 1085"/>
                <a:gd name="T57" fmla="*/ T56 w 629"/>
                <a:gd name="T58" fmla="+- 0 1938 1594"/>
                <a:gd name="T59" fmla="*/ 1938 h 588"/>
                <a:gd name="T60" fmla="+- 0 1485 1085"/>
                <a:gd name="T61" fmla="*/ T60 w 629"/>
                <a:gd name="T62" fmla="+- 0 1916 1594"/>
                <a:gd name="T63" fmla="*/ 1916 h 588"/>
                <a:gd name="T64" fmla="+- 0 1436 1085"/>
                <a:gd name="T65" fmla="*/ T64 w 629"/>
                <a:gd name="T66" fmla="+- 0 1872 1594"/>
                <a:gd name="T67" fmla="*/ 1872 h 588"/>
                <a:gd name="T68" fmla="+- 0 1379 1085"/>
                <a:gd name="T69" fmla="*/ T68 w 629"/>
                <a:gd name="T70" fmla="+- 0 1958 1594"/>
                <a:gd name="T71" fmla="*/ 1958 h 588"/>
                <a:gd name="T72" fmla="+- 0 1171 1085"/>
                <a:gd name="T73" fmla="*/ T72 w 629"/>
                <a:gd name="T74" fmla="+- 0 2152 1594"/>
                <a:gd name="T75" fmla="*/ 2152 h 588"/>
                <a:gd name="T76" fmla="+- 0 1113 1085"/>
                <a:gd name="T77" fmla="*/ T76 w 629"/>
                <a:gd name="T78" fmla="+- 0 2112 1594"/>
                <a:gd name="T79" fmla="*/ 2112 h 588"/>
                <a:gd name="T80" fmla="+- 0 1240 1085"/>
                <a:gd name="T81" fmla="*/ T80 w 629"/>
                <a:gd name="T82" fmla="+- 0 1992 1594"/>
                <a:gd name="T83" fmla="*/ 1992 h 588"/>
                <a:gd name="T84" fmla="+- 0 1334 1085"/>
                <a:gd name="T85" fmla="*/ T84 w 629"/>
                <a:gd name="T86" fmla="+- 0 1924 1594"/>
                <a:gd name="T87" fmla="*/ 1924 h 588"/>
                <a:gd name="T88" fmla="+- 0 1326 1085"/>
                <a:gd name="T89" fmla="*/ T88 w 629"/>
                <a:gd name="T90" fmla="+- 0 1854 1594"/>
                <a:gd name="T91" fmla="*/ 1854 h 588"/>
                <a:gd name="T92" fmla="+- 0 1493 1085"/>
                <a:gd name="T93" fmla="*/ T92 w 629"/>
                <a:gd name="T94" fmla="+- 0 1884 1594"/>
                <a:gd name="T95" fmla="*/ 1884 h 588"/>
                <a:gd name="T96" fmla="+- 0 1332 1085"/>
                <a:gd name="T97" fmla="*/ T96 w 629"/>
                <a:gd name="T98" fmla="+- 0 1804 1594"/>
                <a:gd name="T99" fmla="*/ 1804 h 588"/>
                <a:gd name="T100" fmla="+- 0 1281 1085"/>
                <a:gd name="T101" fmla="*/ T100 w 629"/>
                <a:gd name="T102" fmla="+- 0 1918 1594"/>
                <a:gd name="T103" fmla="*/ 1918 h 588"/>
                <a:gd name="T104" fmla="+- 0 1248 1085"/>
                <a:gd name="T105" fmla="*/ T104 w 629"/>
                <a:gd name="T106" fmla="+- 0 1862 1594"/>
                <a:gd name="T107" fmla="*/ 1862 h 588"/>
                <a:gd name="T108" fmla="+- 0 1352 1085"/>
                <a:gd name="T109" fmla="*/ T108 w 629"/>
                <a:gd name="T110" fmla="+- 0 1716 1594"/>
                <a:gd name="T111" fmla="*/ 1716 h 588"/>
                <a:gd name="T112" fmla="+- 0 1240 1085"/>
                <a:gd name="T113" fmla="*/ T112 w 629"/>
                <a:gd name="T114" fmla="+- 0 1954 1594"/>
                <a:gd name="T115" fmla="*/ 1954 h 588"/>
                <a:gd name="T116" fmla="+- 0 1181 1085"/>
                <a:gd name="T117" fmla="*/ T116 w 629"/>
                <a:gd name="T118" fmla="+- 0 1932 1594"/>
                <a:gd name="T119" fmla="*/ 1932 h 588"/>
                <a:gd name="T120" fmla="+- 0 1145 1085"/>
                <a:gd name="T121" fmla="*/ T120 w 629"/>
                <a:gd name="T122" fmla="+- 0 1852 1594"/>
                <a:gd name="T123" fmla="*/ 1852 h 588"/>
                <a:gd name="T124" fmla="+- 0 1194 1085"/>
                <a:gd name="T125" fmla="*/ T124 w 629"/>
                <a:gd name="T126" fmla="+- 0 1800 1594"/>
                <a:gd name="T127" fmla="*/ 1800 h 588"/>
                <a:gd name="T128" fmla="+- 0 1189 1085"/>
                <a:gd name="T129" fmla="*/ T128 w 629"/>
                <a:gd name="T130" fmla="+- 0 1714 1594"/>
                <a:gd name="T131" fmla="*/ 1714 h 588"/>
                <a:gd name="T132" fmla="+- 0 1301 1085"/>
                <a:gd name="T133" fmla="*/ T132 w 629"/>
                <a:gd name="T134" fmla="+- 0 1688 1594"/>
                <a:gd name="T135" fmla="*/ 1688 h 588"/>
                <a:gd name="T136" fmla="+- 0 1374 1085"/>
                <a:gd name="T137" fmla="*/ T136 w 629"/>
                <a:gd name="T138" fmla="+- 0 1642 1594"/>
                <a:gd name="T139" fmla="*/ 1642 h 588"/>
                <a:gd name="T140" fmla="+- 0 1440 1085"/>
                <a:gd name="T141" fmla="*/ T140 w 629"/>
                <a:gd name="T142" fmla="+- 0 1636 1594"/>
                <a:gd name="T143" fmla="*/ 1636 h 588"/>
                <a:gd name="T144" fmla="+- 0 1532 1085"/>
                <a:gd name="T145" fmla="*/ T144 w 629"/>
                <a:gd name="T146" fmla="+- 0 1696 1594"/>
                <a:gd name="T147" fmla="*/ 1696 h 588"/>
                <a:gd name="T148" fmla="+- 0 1618 1085"/>
                <a:gd name="T149" fmla="*/ T148 w 629"/>
                <a:gd name="T150" fmla="+- 0 1724 1594"/>
                <a:gd name="T151" fmla="*/ 1724 h 588"/>
                <a:gd name="T152" fmla="+- 0 1628 1085"/>
                <a:gd name="T153" fmla="*/ T152 w 629"/>
                <a:gd name="T154" fmla="+- 0 1818 1594"/>
                <a:gd name="T155" fmla="*/ 1818 h 588"/>
                <a:gd name="T156" fmla="+- 0 1688 1085"/>
                <a:gd name="T157" fmla="*/ T156 w 629"/>
                <a:gd name="T158" fmla="+- 0 1858 1594"/>
                <a:gd name="T159" fmla="*/ 1858 h 588"/>
                <a:gd name="T160" fmla="+- 0 1650 1085"/>
                <a:gd name="T161" fmla="*/ T160 w 629"/>
                <a:gd name="T162" fmla="+- 0 1796 1594"/>
                <a:gd name="T163" fmla="*/ 1796 h 588"/>
                <a:gd name="T164" fmla="+- 0 1655 1085"/>
                <a:gd name="T165" fmla="*/ T164 w 629"/>
                <a:gd name="T166" fmla="+- 0 1714 1594"/>
                <a:gd name="T167" fmla="*/ 1714 h 588"/>
                <a:gd name="T168" fmla="+- 0 1608 1085"/>
                <a:gd name="T169" fmla="*/ T168 w 629"/>
                <a:gd name="T170" fmla="+- 0 1664 1594"/>
                <a:gd name="T171" fmla="*/ 1664 h 588"/>
                <a:gd name="T172" fmla="+- 0 1530 1085"/>
                <a:gd name="T173" fmla="*/ T172 w 629"/>
                <a:gd name="T174" fmla="+- 0 1670 1594"/>
                <a:gd name="T175" fmla="*/ 1670 h 588"/>
                <a:gd name="T176" fmla="+- 0 1458 1085"/>
                <a:gd name="T177" fmla="*/ T176 w 629"/>
                <a:gd name="T178" fmla="+- 0 1616 1594"/>
                <a:gd name="T179" fmla="*/ 1616 h 588"/>
                <a:gd name="T180" fmla="+- 0 1353 1085"/>
                <a:gd name="T181" fmla="*/ T180 w 629"/>
                <a:gd name="T182" fmla="+- 0 1622 1594"/>
                <a:gd name="T183" fmla="*/ 1622 h 588"/>
                <a:gd name="T184" fmla="+- 0 1307 1085"/>
                <a:gd name="T185" fmla="*/ T184 w 629"/>
                <a:gd name="T186" fmla="+- 0 1658 1594"/>
                <a:gd name="T187" fmla="*/ 1658 h 588"/>
                <a:gd name="T188" fmla="+- 0 1211 1085"/>
                <a:gd name="T189" fmla="*/ T188 w 629"/>
                <a:gd name="T190" fmla="+- 0 1658 1594"/>
                <a:gd name="T191" fmla="*/ 1658 h 588"/>
                <a:gd name="T192" fmla="+- 0 1179 1085"/>
                <a:gd name="T193" fmla="*/ T192 w 629"/>
                <a:gd name="T194" fmla="+- 0 1742 1594"/>
                <a:gd name="T195" fmla="*/ 1742 h 588"/>
                <a:gd name="T196" fmla="+- 0 1164 1085"/>
                <a:gd name="T197" fmla="*/ T196 w 629"/>
                <a:gd name="T198" fmla="+- 0 1808 1594"/>
                <a:gd name="T199" fmla="*/ 1808 h 588"/>
                <a:gd name="T200" fmla="+- 0 1100 1085"/>
                <a:gd name="T201" fmla="*/ T200 w 629"/>
                <a:gd name="T202" fmla="+- 0 1922 1594"/>
                <a:gd name="T203" fmla="*/ 1922 h 588"/>
                <a:gd name="T204" fmla="+- 0 1166 1085"/>
                <a:gd name="T205" fmla="*/ T204 w 629"/>
                <a:gd name="T206" fmla="+- 0 1960 1594"/>
                <a:gd name="T207" fmla="*/ 1960 h 588"/>
                <a:gd name="T208" fmla="+- 0 1147 1085"/>
                <a:gd name="T209" fmla="*/ T208 w 629"/>
                <a:gd name="T210" fmla="+- 0 2044 1594"/>
                <a:gd name="T211" fmla="*/ 2044 h 588"/>
                <a:gd name="T212" fmla="+- 0 1085 1085"/>
                <a:gd name="T213" fmla="*/ T212 w 629"/>
                <a:gd name="T214" fmla="+- 0 2136 1594"/>
                <a:gd name="T215" fmla="*/ 2136 h 588"/>
                <a:gd name="T216" fmla="+- 0 1182 1085"/>
                <a:gd name="T217" fmla="*/ T216 w 629"/>
                <a:gd name="T218" fmla="+- 0 2172 1594"/>
                <a:gd name="T219" fmla="*/ 2172 h 588"/>
                <a:gd name="T220" fmla="+- 0 1266 1085"/>
                <a:gd name="T221" fmla="*/ T220 w 629"/>
                <a:gd name="T222" fmla="+- 0 2094 1594"/>
                <a:gd name="T223" fmla="*/ 2094 h 588"/>
                <a:gd name="T224" fmla="+- 0 1336 1085"/>
                <a:gd name="T225" fmla="*/ T224 w 629"/>
                <a:gd name="T226" fmla="+- 0 2112 1594"/>
                <a:gd name="T227" fmla="*/ 2112 h 588"/>
                <a:gd name="T228" fmla="+- 0 1424 1085"/>
                <a:gd name="T229" fmla="*/ T228 w 629"/>
                <a:gd name="T230" fmla="+- 0 2170 1594"/>
                <a:gd name="T231" fmla="*/ 2170 h 588"/>
                <a:gd name="T232" fmla="+- 0 1462 1085"/>
                <a:gd name="T233" fmla="*/ T232 w 629"/>
                <a:gd name="T234" fmla="+- 0 2130 1594"/>
                <a:gd name="T235" fmla="*/ 2130 h 588"/>
                <a:gd name="T236" fmla="+- 0 1524 1085"/>
                <a:gd name="T237" fmla="*/ T236 w 629"/>
                <a:gd name="T238" fmla="+- 0 2094 1594"/>
                <a:gd name="T239" fmla="*/ 2094 h 588"/>
                <a:gd name="T240" fmla="+- 0 1611 1085"/>
                <a:gd name="T241" fmla="*/ T240 w 629"/>
                <a:gd name="T242" fmla="+- 0 2096 1594"/>
                <a:gd name="T243" fmla="*/ 2096 h 588"/>
                <a:gd name="T244" fmla="+- 0 1643 1085"/>
                <a:gd name="T245" fmla="*/ T244 w 629"/>
                <a:gd name="T246" fmla="+- 0 2036 1594"/>
                <a:gd name="T247" fmla="*/ 2036 h 588"/>
                <a:gd name="T248" fmla="+- 0 1645 1085"/>
                <a:gd name="T249" fmla="*/ T248 w 629"/>
                <a:gd name="T250" fmla="+- 0 1974 1594"/>
                <a:gd name="T251" fmla="*/ 1974 h 588"/>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 ang="0">
                  <a:pos x="T149" y="T151"/>
                </a:cxn>
                <a:cxn ang="0">
                  <a:pos x="T153" y="T155"/>
                </a:cxn>
                <a:cxn ang="0">
                  <a:pos x="T157" y="T159"/>
                </a:cxn>
                <a:cxn ang="0">
                  <a:pos x="T161" y="T163"/>
                </a:cxn>
                <a:cxn ang="0">
                  <a:pos x="T165" y="T167"/>
                </a:cxn>
                <a:cxn ang="0">
                  <a:pos x="T169" y="T171"/>
                </a:cxn>
                <a:cxn ang="0">
                  <a:pos x="T173" y="T175"/>
                </a:cxn>
                <a:cxn ang="0">
                  <a:pos x="T177" y="T179"/>
                </a:cxn>
                <a:cxn ang="0">
                  <a:pos x="T181" y="T183"/>
                </a:cxn>
                <a:cxn ang="0">
                  <a:pos x="T185" y="T187"/>
                </a:cxn>
                <a:cxn ang="0">
                  <a:pos x="T189" y="T191"/>
                </a:cxn>
                <a:cxn ang="0">
                  <a:pos x="T193" y="T195"/>
                </a:cxn>
                <a:cxn ang="0">
                  <a:pos x="T197" y="T199"/>
                </a:cxn>
                <a:cxn ang="0">
                  <a:pos x="T201" y="T203"/>
                </a:cxn>
                <a:cxn ang="0">
                  <a:pos x="T205" y="T207"/>
                </a:cxn>
                <a:cxn ang="0">
                  <a:pos x="T209" y="T211"/>
                </a:cxn>
                <a:cxn ang="0">
                  <a:pos x="T213" y="T215"/>
                </a:cxn>
                <a:cxn ang="0">
                  <a:pos x="T217" y="T219"/>
                </a:cxn>
                <a:cxn ang="0">
                  <a:pos x="T221" y="T223"/>
                </a:cxn>
                <a:cxn ang="0">
                  <a:pos x="T225" y="T227"/>
                </a:cxn>
                <a:cxn ang="0">
                  <a:pos x="T229" y="T231"/>
                </a:cxn>
                <a:cxn ang="0">
                  <a:pos x="T233" y="T235"/>
                </a:cxn>
                <a:cxn ang="0">
                  <a:pos x="T237" y="T239"/>
                </a:cxn>
                <a:cxn ang="0">
                  <a:pos x="T241" y="T243"/>
                </a:cxn>
                <a:cxn ang="0">
                  <a:pos x="T245" y="T247"/>
                </a:cxn>
                <a:cxn ang="0">
                  <a:pos x="T249" y="T251"/>
                </a:cxn>
              </a:cxnLst>
              <a:rect l="0" t="0" r="r" b="b"/>
              <a:pathLst>
                <a:path w="629" h="588">
                  <a:moveTo>
                    <a:pt x="338" y="126"/>
                  </a:moveTo>
                  <a:lnTo>
                    <a:pt x="330" y="120"/>
                  </a:lnTo>
                  <a:lnTo>
                    <a:pt x="326" y="115"/>
                  </a:lnTo>
                  <a:lnTo>
                    <a:pt x="318" y="115"/>
                  </a:lnTo>
                  <a:lnTo>
                    <a:pt x="310" y="122"/>
                  </a:lnTo>
                  <a:lnTo>
                    <a:pt x="312" y="129"/>
                  </a:lnTo>
                  <a:lnTo>
                    <a:pt x="317" y="135"/>
                  </a:lnTo>
                  <a:lnTo>
                    <a:pt x="325" y="137"/>
                  </a:lnTo>
                  <a:lnTo>
                    <a:pt x="330" y="131"/>
                  </a:lnTo>
                  <a:lnTo>
                    <a:pt x="338" y="126"/>
                  </a:lnTo>
                  <a:close/>
                  <a:moveTo>
                    <a:pt x="629" y="326"/>
                  </a:moveTo>
                  <a:lnTo>
                    <a:pt x="628" y="318"/>
                  </a:lnTo>
                  <a:lnTo>
                    <a:pt x="628" y="312"/>
                  </a:lnTo>
                  <a:lnTo>
                    <a:pt x="628" y="264"/>
                  </a:lnTo>
                  <a:lnTo>
                    <a:pt x="628" y="254"/>
                  </a:lnTo>
                  <a:lnTo>
                    <a:pt x="625" y="246"/>
                  </a:lnTo>
                  <a:lnTo>
                    <a:pt x="617" y="242"/>
                  </a:lnTo>
                  <a:lnTo>
                    <a:pt x="603" y="238"/>
                  </a:lnTo>
                  <a:lnTo>
                    <a:pt x="603" y="264"/>
                  </a:lnTo>
                  <a:lnTo>
                    <a:pt x="603" y="314"/>
                  </a:lnTo>
                  <a:lnTo>
                    <a:pt x="590" y="316"/>
                  </a:lnTo>
                  <a:lnTo>
                    <a:pt x="578" y="320"/>
                  </a:lnTo>
                  <a:lnTo>
                    <a:pt x="556" y="324"/>
                  </a:lnTo>
                  <a:lnTo>
                    <a:pt x="552" y="328"/>
                  </a:lnTo>
                  <a:lnTo>
                    <a:pt x="549" y="336"/>
                  </a:lnTo>
                  <a:lnTo>
                    <a:pt x="543" y="354"/>
                  </a:lnTo>
                  <a:lnTo>
                    <a:pt x="536" y="370"/>
                  </a:lnTo>
                  <a:lnTo>
                    <a:pt x="528" y="386"/>
                  </a:lnTo>
                  <a:lnTo>
                    <a:pt x="520" y="402"/>
                  </a:lnTo>
                  <a:lnTo>
                    <a:pt x="516" y="410"/>
                  </a:lnTo>
                  <a:lnTo>
                    <a:pt x="515" y="418"/>
                  </a:lnTo>
                  <a:lnTo>
                    <a:pt x="527" y="436"/>
                  </a:lnTo>
                  <a:lnTo>
                    <a:pt x="539" y="446"/>
                  </a:lnTo>
                  <a:lnTo>
                    <a:pt x="536" y="466"/>
                  </a:lnTo>
                  <a:lnTo>
                    <a:pt x="522" y="474"/>
                  </a:lnTo>
                  <a:lnTo>
                    <a:pt x="510" y="486"/>
                  </a:lnTo>
                  <a:lnTo>
                    <a:pt x="507" y="490"/>
                  </a:lnTo>
                  <a:lnTo>
                    <a:pt x="504" y="494"/>
                  </a:lnTo>
                  <a:lnTo>
                    <a:pt x="494" y="488"/>
                  </a:lnTo>
                  <a:lnTo>
                    <a:pt x="484" y="482"/>
                  </a:lnTo>
                  <a:lnTo>
                    <a:pt x="474" y="478"/>
                  </a:lnTo>
                  <a:lnTo>
                    <a:pt x="465" y="472"/>
                  </a:lnTo>
                  <a:lnTo>
                    <a:pt x="460" y="470"/>
                  </a:lnTo>
                  <a:lnTo>
                    <a:pt x="452" y="470"/>
                  </a:lnTo>
                  <a:lnTo>
                    <a:pt x="446" y="472"/>
                  </a:lnTo>
                  <a:lnTo>
                    <a:pt x="428" y="480"/>
                  </a:lnTo>
                  <a:lnTo>
                    <a:pt x="409" y="486"/>
                  </a:lnTo>
                  <a:lnTo>
                    <a:pt x="391" y="494"/>
                  </a:lnTo>
                  <a:lnTo>
                    <a:pt x="373" y="500"/>
                  </a:lnTo>
                  <a:lnTo>
                    <a:pt x="368" y="502"/>
                  </a:lnTo>
                  <a:lnTo>
                    <a:pt x="364" y="508"/>
                  </a:lnTo>
                  <a:lnTo>
                    <a:pt x="360" y="512"/>
                  </a:lnTo>
                  <a:lnTo>
                    <a:pt x="347" y="552"/>
                  </a:lnTo>
                  <a:lnTo>
                    <a:pt x="294" y="552"/>
                  </a:lnTo>
                  <a:lnTo>
                    <a:pt x="291" y="538"/>
                  </a:lnTo>
                  <a:lnTo>
                    <a:pt x="287" y="526"/>
                  </a:lnTo>
                  <a:lnTo>
                    <a:pt x="282" y="506"/>
                  </a:lnTo>
                  <a:lnTo>
                    <a:pt x="277" y="502"/>
                  </a:lnTo>
                  <a:lnTo>
                    <a:pt x="269" y="500"/>
                  </a:lnTo>
                  <a:lnTo>
                    <a:pt x="253" y="494"/>
                  </a:lnTo>
                  <a:lnTo>
                    <a:pt x="238" y="490"/>
                  </a:lnTo>
                  <a:lnTo>
                    <a:pt x="204" y="478"/>
                  </a:lnTo>
                  <a:lnTo>
                    <a:pt x="222" y="462"/>
                  </a:lnTo>
                  <a:lnTo>
                    <a:pt x="230" y="454"/>
                  </a:lnTo>
                  <a:lnTo>
                    <a:pt x="241" y="446"/>
                  </a:lnTo>
                  <a:lnTo>
                    <a:pt x="248" y="446"/>
                  </a:lnTo>
                  <a:lnTo>
                    <a:pt x="251" y="448"/>
                  </a:lnTo>
                  <a:lnTo>
                    <a:pt x="332" y="460"/>
                  </a:lnTo>
                  <a:lnTo>
                    <a:pt x="384" y="446"/>
                  </a:lnTo>
                  <a:lnTo>
                    <a:pt x="407" y="440"/>
                  </a:lnTo>
                  <a:lnTo>
                    <a:pt x="412" y="436"/>
                  </a:lnTo>
                  <a:lnTo>
                    <a:pt x="466" y="394"/>
                  </a:lnTo>
                  <a:lnTo>
                    <a:pt x="501" y="324"/>
                  </a:lnTo>
                  <a:lnTo>
                    <a:pt x="504" y="266"/>
                  </a:lnTo>
                  <a:lnTo>
                    <a:pt x="485" y="208"/>
                  </a:lnTo>
                  <a:lnTo>
                    <a:pt x="447" y="162"/>
                  </a:lnTo>
                  <a:lnTo>
                    <a:pt x="393" y="128"/>
                  </a:lnTo>
                  <a:lnTo>
                    <a:pt x="386" y="126"/>
                  </a:lnTo>
                  <a:lnTo>
                    <a:pt x="377" y="122"/>
                  </a:lnTo>
                  <a:lnTo>
                    <a:pt x="367" y="142"/>
                  </a:lnTo>
                  <a:lnTo>
                    <a:pt x="375" y="146"/>
                  </a:lnTo>
                  <a:lnTo>
                    <a:pt x="384" y="150"/>
                  </a:lnTo>
                  <a:lnTo>
                    <a:pt x="421" y="170"/>
                  </a:lnTo>
                  <a:lnTo>
                    <a:pt x="450" y="198"/>
                  </a:lnTo>
                  <a:lnTo>
                    <a:pt x="469" y="230"/>
                  </a:lnTo>
                  <a:lnTo>
                    <a:pt x="480" y="270"/>
                  </a:lnTo>
                  <a:lnTo>
                    <a:pt x="479" y="312"/>
                  </a:lnTo>
                  <a:lnTo>
                    <a:pt x="468" y="350"/>
                  </a:lnTo>
                  <a:lnTo>
                    <a:pt x="444" y="384"/>
                  </a:lnTo>
                  <a:lnTo>
                    <a:pt x="410" y="412"/>
                  </a:lnTo>
                  <a:lnTo>
                    <a:pt x="375" y="428"/>
                  </a:lnTo>
                  <a:lnTo>
                    <a:pt x="339" y="436"/>
                  </a:lnTo>
                  <a:lnTo>
                    <a:pt x="300" y="436"/>
                  </a:lnTo>
                  <a:lnTo>
                    <a:pt x="260" y="426"/>
                  </a:lnTo>
                  <a:lnTo>
                    <a:pt x="270" y="416"/>
                  </a:lnTo>
                  <a:lnTo>
                    <a:pt x="279" y="408"/>
                  </a:lnTo>
                  <a:lnTo>
                    <a:pt x="288" y="400"/>
                  </a:lnTo>
                  <a:lnTo>
                    <a:pt x="297" y="392"/>
                  </a:lnTo>
                  <a:lnTo>
                    <a:pt x="302" y="390"/>
                  </a:lnTo>
                  <a:lnTo>
                    <a:pt x="317" y="390"/>
                  </a:lnTo>
                  <a:lnTo>
                    <a:pt x="356" y="386"/>
                  </a:lnTo>
                  <a:lnTo>
                    <a:pt x="389" y="370"/>
                  </a:lnTo>
                  <a:lnTo>
                    <a:pt x="391" y="368"/>
                  </a:lnTo>
                  <a:lnTo>
                    <a:pt x="414" y="344"/>
                  </a:lnTo>
                  <a:lnTo>
                    <a:pt x="428" y="312"/>
                  </a:lnTo>
                  <a:lnTo>
                    <a:pt x="432" y="282"/>
                  </a:lnTo>
                  <a:lnTo>
                    <a:pt x="426" y="254"/>
                  </a:lnTo>
                  <a:lnTo>
                    <a:pt x="412" y="228"/>
                  </a:lnTo>
                  <a:lnTo>
                    <a:pt x="408" y="224"/>
                  </a:lnTo>
                  <a:lnTo>
                    <a:pt x="408" y="290"/>
                  </a:lnTo>
                  <a:lnTo>
                    <a:pt x="400" y="322"/>
                  </a:lnTo>
                  <a:lnTo>
                    <a:pt x="380" y="346"/>
                  </a:lnTo>
                  <a:lnTo>
                    <a:pt x="352" y="362"/>
                  </a:lnTo>
                  <a:lnTo>
                    <a:pt x="318" y="368"/>
                  </a:lnTo>
                  <a:lnTo>
                    <a:pt x="320" y="364"/>
                  </a:lnTo>
                  <a:lnTo>
                    <a:pt x="347" y="288"/>
                  </a:lnTo>
                  <a:lnTo>
                    <a:pt x="349" y="282"/>
                  </a:lnTo>
                  <a:lnTo>
                    <a:pt x="351" y="278"/>
                  </a:lnTo>
                  <a:lnTo>
                    <a:pt x="351" y="270"/>
                  </a:lnTo>
                  <a:lnTo>
                    <a:pt x="351" y="266"/>
                  </a:lnTo>
                  <a:lnTo>
                    <a:pt x="345" y="260"/>
                  </a:lnTo>
                  <a:lnTo>
                    <a:pt x="333" y="260"/>
                  </a:lnTo>
                  <a:lnTo>
                    <a:pt x="321" y="264"/>
                  </a:lnTo>
                  <a:lnTo>
                    <a:pt x="321" y="288"/>
                  </a:lnTo>
                  <a:lnTo>
                    <a:pt x="294" y="364"/>
                  </a:lnTo>
                  <a:lnTo>
                    <a:pt x="276" y="356"/>
                  </a:lnTo>
                  <a:lnTo>
                    <a:pt x="270" y="351"/>
                  </a:lnTo>
                  <a:lnTo>
                    <a:pt x="270" y="382"/>
                  </a:lnTo>
                  <a:lnTo>
                    <a:pt x="113" y="530"/>
                  </a:lnTo>
                  <a:lnTo>
                    <a:pt x="94" y="512"/>
                  </a:lnTo>
                  <a:lnTo>
                    <a:pt x="94" y="550"/>
                  </a:lnTo>
                  <a:lnTo>
                    <a:pt x="86" y="558"/>
                  </a:lnTo>
                  <a:lnTo>
                    <a:pt x="76" y="564"/>
                  </a:lnTo>
                  <a:lnTo>
                    <a:pt x="65" y="566"/>
                  </a:lnTo>
                  <a:lnTo>
                    <a:pt x="38" y="562"/>
                  </a:lnTo>
                  <a:lnTo>
                    <a:pt x="29" y="552"/>
                  </a:lnTo>
                  <a:lnTo>
                    <a:pt x="26" y="540"/>
                  </a:lnTo>
                  <a:lnTo>
                    <a:pt x="25" y="528"/>
                  </a:lnTo>
                  <a:lnTo>
                    <a:pt x="28" y="518"/>
                  </a:lnTo>
                  <a:lnTo>
                    <a:pt x="34" y="508"/>
                  </a:lnTo>
                  <a:lnTo>
                    <a:pt x="43" y="500"/>
                  </a:lnTo>
                  <a:lnTo>
                    <a:pt x="94" y="550"/>
                  </a:lnTo>
                  <a:lnTo>
                    <a:pt x="94" y="512"/>
                  </a:lnTo>
                  <a:lnTo>
                    <a:pt x="81" y="500"/>
                  </a:lnTo>
                  <a:lnTo>
                    <a:pt x="64" y="484"/>
                  </a:lnTo>
                  <a:lnTo>
                    <a:pt x="155" y="398"/>
                  </a:lnTo>
                  <a:lnTo>
                    <a:pt x="210" y="346"/>
                  </a:lnTo>
                  <a:lnTo>
                    <a:pt x="220" y="336"/>
                  </a:lnTo>
                  <a:lnTo>
                    <a:pt x="270" y="382"/>
                  </a:lnTo>
                  <a:lnTo>
                    <a:pt x="270" y="351"/>
                  </a:lnTo>
                  <a:lnTo>
                    <a:pt x="261" y="344"/>
                  </a:lnTo>
                  <a:lnTo>
                    <a:pt x="254" y="336"/>
                  </a:lnTo>
                  <a:lnTo>
                    <a:pt x="249" y="330"/>
                  </a:lnTo>
                  <a:lnTo>
                    <a:pt x="240" y="314"/>
                  </a:lnTo>
                  <a:lnTo>
                    <a:pt x="314" y="290"/>
                  </a:lnTo>
                  <a:lnTo>
                    <a:pt x="321" y="288"/>
                  </a:lnTo>
                  <a:lnTo>
                    <a:pt x="321" y="264"/>
                  </a:lnTo>
                  <a:lnTo>
                    <a:pt x="285" y="276"/>
                  </a:lnTo>
                  <a:lnTo>
                    <a:pt x="236" y="290"/>
                  </a:lnTo>
                  <a:lnTo>
                    <a:pt x="241" y="260"/>
                  </a:lnTo>
                  <a:lnTo>
                    <a:pt x="259" y="232"/>
                  </a:lnTo>
                  <a:lnTo>
                    <a:pt x="286" y="214"/>
                  </a:lnTo>
                  <a:lnTo>
                    <a:pt x="318" y="206"/>
                  </a:lnTo>
                  <a:lnTo>
                    <a:pt x="354" y="212"/>
                  </a:lnTo>
                  <a:lnTo>
                    <a:pt x="382" y="230"/>
                  </a:lnTo>
                  <a:lnTo>
                    <a:pt x="401" y="258"/>
                  </a:lnTo>
                  <a:lnTo>
                    <a:pt x="408" y="290"/>
                  </a:lnTo>
                  <a:lnTo>
                    <a:pt x="408" y="224"/>
                  </a:lnTo>
                  <a:lnTo>
                    <a:pt x="389" y="206"/>
                  </a:lnTo>
                  <a:lnTo>
                    <a:pt x="362" y="192"/>
                  </a:lnTo>
                  <a:lnTo>
                    <a:pt x="333" y="184"/>
                  </a:lnTo>
                  <a:lnTo>
                    <a:pt x="304" y="186"/>
                  </a:lnTo>
                  <a:lnTo>
                    <a:pt x="274" y="194"/>
                  </a:lnTo>
                  <a:lnTo>
                    <a:pt x="247" y="210"/>
                  </a:lnTo>
                  <a:lnTo>
                    <a:pt x="228" y="232"/>
                  </a:lnTo>
                  <a:lnTo>
                    <a:pt x="216" y="258"/>
                  </a:lnTo>
                  <a:lnTo>
                    <a:pt x="212" y="288"/>
                  </a:lnTo>
                  <a:lnTo>
                    <a:pt x="212" y="298"/>
                  </a:lnTo>
                  <a:lnTo>
                    <a:pt x="209" y="308"/>
                  </a:lnTo>
                  <a:lnTo>
                    <a:pt x="204" y="318"/>
                  </a:lnTo>
                  <a:lnTo>
                    <a:pt x="196" y="324"/>
                  </a:lnTo>
                  <a:lnTo>
                    <a:pt x="189" y="330"/>
                  </a:lnTo>
                  <a:lnTo>
                    <a:pt x="183" y="338"/>
                  </a:lnTo>
                  <a:lnTo>
                    <a:pt x="176" y="346"/>
                  </a:lnTo>
                  <a:lnTo>
                    <a:pt x="167" y="326"/>
                  </a:lnTo>
                  <a:lnTo>
                    <a:pt x="163" y="306"/>
                  </a:lnTo>
                  <a:lnTo>
                    <a:pt x="162" y="286"/>
                  </a:lnTo>
                  <a:lnTo>
                    <a:pt x="163" y="268"/>
                  </a:lnTo>
                  <a:lnTo>
                    <a:pt x="175" y="228"/>
                  </a:lnTo>
                  <a:lnTo>
                    <a:pt x="195" y="196"/>
                  </a:lnTo>
                  <a:lnTo>
                    <a:pt x="223" y="170"/>
                  </a:lnTo>
                  <a:lnTo>
                    <a:pt x="260" y="150"/>
                  </a:lnTo>
                  <a:lnTo>
                    <a:pt x="268" y="146"/>
                  </a:lnTo>
                  <a:lnTo>
                    <a:pt x="277" y="142"/>
                  </a:lnTo>
                  <a:lnTo>
                    <a:pt x="267" y="122"/>
                  </a:lnTo>
                  <a:lnTo>
                    <a:pt x="259" y="126"/>
                  </a:lnTo>
                  <a:lnTo>
                    <a:pt x="251" y="128"/>
                  </a:lnTo>
                  <a:lnTo>
                    <a:pt x="192" y="166"/>
                  </a:lnTo>
                  <a:lnTo>
                    <a:pt x="153" y="218"/>
                  </a:lnTo>
                  <a:lnTo>
                    <a:pt x="138" y="282"/>
                  </a:lnTo>
                  <a:lnTo>
                    <a:pt x="151" y="348"/>
                  </a:lnTo>
                  <a:lnTo>
                    <a:pt x="155" y="360"/>
                  </a:lnTo>
                  <a:lnTo>
                    <a:pt x="154" y="366"/>
                  </a:lnTo>
                  <a:lnTo>
                    <a:pt x="137" y="378"/>
                  </a:lnTo>
                  <a:lnTo>
                    <a:pt x="119" y="398"/>
                  </a:lnTo>
                  <a:lnTo>
                    <a:pt x="112" y="382"/>
                  </a:lnTo>
                  <a:lnTo>
                    <a:pt x="106" y="368"/>
                  </a:lnTo>
                  <a:lnTo>
                    <a:pt x="101" y="354"/>
                  </a:lnTo>
                  <a:lnTo>
                    <a:pt x="96" y="338"/>
                  </a:lnTo>
                  <a:lnTo>
                    <a:pt x="93" y="328"/>
                  </a:lnTo>
                  <a:lnTo>
                    <a:pt x="88" y="324"/>
                  </a:lnTo>
                  <a:lnTo>
                    <a:pt x="66" y="320"/>
                  </a:lnTo>
                  <a:lnTo>
                    <a:pt x="53" y="316"/>
                  </a:lnTo>
                  <a:lnTo>
                    <a:pt x="40" y="314"/>
                  </a:lnTo>
                  <a:lnTo>
                    <a:pt x="40" y="262"/>
                  </a:lnTo>
                  <a:lnTo>
                    <a:pt x="60" y="258"/>
                  </a:lnTo>
                  <a:lnTo>
                    <a:pt x="71" y="254"/>
                  </a:lnTo>
                  <a:lnTo>
                    <a:pt x="81" y="252"/>
                  </a:lnTo>
                  <a:lnTo>
                    <a:pt x="86" y="250"/>
                  </a:lnTo>
                  <a:lnTo>
                    <a:pt x="92" y="244"/>
                  </a:lnTo>
                  <a:lnTo>
                    <a:pt x="95" y="238"/>
                  </a:lnTo>
                  <a:lnTo>
                    <a:pt x="102" y="222"/>
                  </a:lnTo>
                  <a:lnTo>
                    <a:pt x="109" y="206"/>
                  </a:lnTo>
                  <a:lnTo>
                    <a:pt x="116" y="190"/>
                  </a:lnTo>
                  <a:lnTo>
                    <a:pt x="124" y="174"/>
                  </a:lnTo>
                  <a:lnTo>
                    <a:pt x="128" y="164"/>
                  </a:lnTo>
                  <a:lnTo>
                    <a:pt x="129" y="158"/>
                  </a:lnTo>
                  <a:lnTo>
                    <a:pt x="116" y="140"/>
                  </a:lnTo>
                  <a:lnTo>
                    <a:pt x="110" y="130"/>
                  </a:lnTo>
                  <a:lnTo>
                    <a:pt x="104" y="120"/>
                  </a:lnTo>
                  <a:lnTo>
                    <a:pt x="144" y="84"/>
                  </a:lnTo>
                  <a:lnTo>
                    <a:pt x="153" y="88"/>
                  </a:lnTo>
                  <a:lnTo>
                    <a:pt x="165" y="94"/>
                  </a:lnTo>
                  <a:lnTo>
                    <a:pt x="183" y="106"/>
                  </a:lnTo>
                  <a:lnTo>
                    <a:pt x="190" y="106"/>
                  </a:lnTo>
                  <a:lnTo>
                    <a:pt x="199" y="102"/>
                  </a:lnTo>
                  <a:lnTo>
                    <a:pt x="216" y="94"/>
                  </a:lnTo>
                  <a:lnTo>
                    <a:pt x="242" y="84"/>
                  </a:lnTo>
                  <a:lnTo>
                    <a:pt x="252" y="80"/>
                  </a:lnTo>
                  <a:lnTo>
                    <a:pt x="264" y="76"/>
                  </a:lnTo>
                  <a:lnTo>
                    <a:pt x="270" y="74"/>
                  </a:lnTo>
                  <a:lnTo>
                    <a:pt x="276" y="70"/>
                  </a:lnTo>
                  <a:lnTo>
                    <a:pt x="282" y="66"/>
                  </a:lnTo>
                  <a:lnTo>
                    <a:pt x="289" y="48"/>
                  </a:lnTo>
                  <a:lnTo>
                    <a:pt x="291" y="36"/>
                  </a:lnTo>
                  <a:lnTo>
                    <a:pt x="294" y="24"/>
                  </a:lnTo>
                  <a:lnTo>
                    <a:pt x="318" y="22"/>
                  </a:lnTo>
                  <a:lnTo>
                    <a:pt x="330" y="24"/>
                  </a:lnTo>
                  <a:lnTo>
                    <a:pt x="345" y="24"/>
                  </a:lnTo>
                  <a:lnTo>
                    <a:pt x="350" y="28"/>
                  </a:lnTo>
                  <a:lnTo>
                    <a:pt x="355" y="42"/>
                  </a:lnTo>
                  <a:lnTo>
                    <a:pt x="356" y="52"/>
                  </a:lnTo>
                  <a:lnTo>
                    <a:pt x="362" y="66"/>
                  </a:lnTo>
                  <a:lnTo>
                    <a:pt x="367" y="70"/>
                  </a:lnTo>
                  <a:lnTo>
                    <a:pt x="373" y="72"/>
                  </a:lnTo>
                  <a:lnTo>
                    <a:pt x="410" y="88"/>
                  </a:lnTo>
                  <a:lnTo>
                    <a:pt x="428" y="94"/>
                  </a:lnTo>
                  <a:lnTo>
                    <a:pt x="447" y="102"/>
                  </a:lnTo>
                  <a:lnTo>
                    <a:pt x="453" y="104"/>
                  </a:lnTo>
                  <a:lnTo>
                    <a:pt x="461" y="104"/>
                  </a:lnTo>
                  <a:lnTo>
                    <a:pt x="479" y="96"/>
                  </a:lnTo>
                  <a:lnTo>
                    <a:pt x="490" y="90"/>
                  </a:lnTo>
                  <a:lnTo>
                    <a:pt x="500" y="84"/>
                  </a:lnTo>
                  <a:lnTo>
                    <a:pt x="539" y="120"/>
                  </a:lnTo>
                  <a:lnTo>
                    <a:pt x="533" y="130"/>
                  </a:lnTo>
                  <a:lnTo>
                    <a:pt x="526" y="140"/>
                  </a:lnTo>
                  <a:lnTo>
                    <a:pt x="518" y="156"/>
                  </a:lnTo>
                  <a:lnTo>
                    <a:pt x="518" y="164"/>
                  </a:lnTo>
                  <a:lnTo>
                    <a:pt x="520" y="170"/>
                  </a:lnTo>
                  <a:lnTo>
                    <a:pt x="527" y="188"/>
                  </a:lnTo>
                  <a:lnTo>
                    <a:pt x="535" y="206"/>
                  </a:lnTo>
                  <a:lnTo>
                    <a:pt x="543" y="224"/>
                  </a:lnTo>
                  <a:lnTo>
                    <a:pt x="551" y="240"/>
                  </a:lnTo>
                  <a:lnTo>
                    <a:pt x="553" y="246"/>
                  </a:lnTo>
                  <a:lnTo>
                    <a:pt x="557" y="250"/>
                  </a:lnTo>
                  <a:lnTo>
                    <a:pt x="562" y="252"/>
                  </a:lnTo>
                  <a:lnTo>
                    <a:pt x="572" y="254"/>
                  </a:lnTo>
                  <a:lnTo>
                    <a:pt x="582" y="258"/>
                  </a:lnTo>
                  <a:lnTo>
                    <a:pt x="603" y="264"/>
                  </a:lnTo>
                  <a:lnTo>
                    <a:pt x="603" y="238"/>
                  </a:lnTo>
                  <a:lnTo>
                    <a:pt x="602" y="238"/>
                  </a:lnTo>
                  <a:lnTo>
                    <a:pt x="588" y="236"/>
                  </a:lnTo>
                  <a:lnTo>
                    <a:pt x="577" y="230"/>
                  </a:lnTo>
                  <a:lnTo>
                    <a:pt x="569" y="220"/>
                  </a:lnTo>
                  <a:lnTo>
                    <a:pt x="565" y="208"/>
                  </a:lnTo>
                  <a:lnTo>
                    <a:pt x="565" y="202"/>
                  </a:lnTo>
                  <a:lnTo>
                    <a:pt x="563" y="196"/>
                  </a:lnTo>
                  <a:lnTo>
                    <a:pt x="559" y="192"/>
                  </a:lnTo>
                  <a:lnTo>
                    <a:pt x="549" y="176"/>
                  </a:lnTo>
                  <a:lnTo>
                    <a:pt x="547" y="158"/>
                  </a:lnTo>
                  <a:lnTo>
                    <a:pt x="552" y="142"/>
                  </a:lnTo>
                  <a:lnTo>
                    <a:pt x="564" y="126"/>
                  </a:lnTo>
                  <a:lnTo>
                    <a:pt x="570" y="120"/>
                  </a:lnTo>
                  <a:lnTo>
                    <a:pt x="568" y="112"/>
                  </a:lnTo>
                  <a:lnTo>
                    <a:pt x="561" y="106"/>
                  </a:lnTo>
                  <a:lnTo>
                    <a:pt x="551" y="96"/>
                  </a:lnTo>
                  <a:lnTo>
                    <a:pt x="542" y="88"/>
                  </a:lnTo>
                  <a:lnTo>
                    <a:pt x="537" y="84"/>
                  </a:lnTo>
                  <a:lnTo>
                    <a:pt x="529" y="76"/>
                  </a:lnTo>
                  <a:lnTo>
                    <a:pt x="523" y="70"/>
                  </a:lnTo>
                  <a:lnTo>
                    <a:pt x="512" y="60"/>
                  </a:lnTo>
                  <a:lnTo>
                    <a:pt x="505" y="56"/>
                  </a:lnTo>
                  <a:lnTo>
                    <a:pt x="497" y="58"/>
                  </a:lnTo>
                  <a:lnTo>
                    <a:pt x="485" y="66"/>
                  </a:lnTo>
                  <a:lnTo>
                    <a:pt x="472" y="74"/>
                  </a:lnTo>
                  <a:lnTo>
                    <a:pt x="459" y="76"/>
                  </a:lnTo>
                  <a:lnTo>
                    <a:pt x="445" y="76"/>
                  </a:lnTo>
                  <a:lnTo>
                    <a:pt x="428" y="66"/>
                  </a:lnTo>
                  <a:lnTo>
                    <a:pt x="423" y="64"/>
                  </a:lnTo>
                  <a:lnTo>
                    <a:pt x="419" y="64"/>
                  </a:lnTo>
                  <a:lnTo>
                    <a:pt x="398" y="58"/>
                  </a:lnTo>
                  <a:lnTo>
                    <a:pt x="384" y="48"/>
                  </a:lnTo>
                  <a:lnTo>
                    <a:pt x="375" y="32"/>
                  </a:lnTo>
                  <a:lnTo>
                    <a:pt x="373" y="22"/>
                  </a:lnTo>
                  <a:lnTo>
                    <a:pt x="371" y="14"/>
                  </a:lnTo>
                  <a:lnTo>
                    <a:pt x="370" y="4"/>
                  </a:lnTo>
                  <a:lnTo>
                    <a:pt x="363" y="0"/>
                  </a:lnTo>
                  <a:lnTo>
                    <a:pt x="287" y="0"/>
                  </a:lnTo>
                  <a:lnTo>
                    <a:pt x="277" y="2"/>
                  </a:lnTo>
                  <a:lnTo>
                    <a:pt x="272" y="10"/>
                  </a:lnTo>
                  <a:lnTo>
                    <a:pt x="268" y="28"/>
                  </a:lnTo>
                  <a:lnTo>
                    <a:pt x="265" y="40"/>
                  </a:lnTo>
                  <a:lnTo>
                    <a:pt x="260" y="50"/>
                  </a:lnTo>
                  <a:lnTo>
                    <a:pt x="251" y="56"/>
                  </a:lnTo>
                  <a:lnTo>
                    <a:pt x="238" y="58"/>
                  </a:lnTo>
                  <a:lnTo>
                    <a:pt x="233" y="60"/>
                  </a:lnTo>
                  <a:lnTo>
                    <a:pt x="226" y="62"/>
                  </a:lnTo>
                  <a:lnTo>
                    <a:pt x="222" y="64"/>
                  </a:lnTo>
                  <a:lnTo>
                    <a:pt x="203" y="74"/>
                  </a:lnTo>
                  <a:lnTo>
                    <a:pt x="185" y="76"/>
                  </a:lnTo>
                  <a:lnTo>
                    <a:pt x="168" y="72"/>
                  </a:lnTo>
                  <a:lnTo>
                    <a:pt x="151" y="62"/>
                  </a:lnTo>
                  <a:lnTo>
                    <a:pt x="142" y="54"/>
                  </a:lnTo>
                  <a:lnTo>
                    <a:pt x="134" y="56"/>
                  </a:lnTo>
                  <a:lnTo>
                    <a:pt x="126" y="64"/>
                  </a:lnTo>
                  <a:lnTo>
                    <a:pt x="117" y="72"/>
                  </a:lnTo>
                  <a:lnTo>
                    <a:pt x="109" y="80"/>
                  </a:lnTo>
                  <a:lnTo>
                    <a:pt x="91" y="98"/>
                  </a:lnTo>
                  <a:lnTo>
                    <a:pt x="80" y="108"/>
                  </a:lnTo>
                  <a:lnTo>
                    <a:pt x="76" y="116"/>
                  </a:lnTo>
                  <a:lnTo>
                    <a:pt x="78" y="124"/>
                  </a:lnTo>
                  <a:lnTo>
                    <a:pt x="94" y="148"/>
                  </a:lnTo>
                  <a:lnTo>
                    <a:pt x="98" y="160"/>
                  </a:lnTo>
                  <a:lnTo>
                    <a:pt x="97" y="174"/>
                  </a:lnTo>
                  <a:lnTo>
                    <a:pt x="89" y="186"/>
                  </a:lnTo>
                  <a:lnTo>
                    <a:pt x="87" y="188"/>
                  </a:lnTo>
                  <a:lnTo>
                    <a:pt x="85" y="192"/>
                  </a:lnTo>
                  <a:lnTo>
                    <a:pt x="85" y="194"/>
                  </a:lnTo>
                  <a:lnTo>
                    <a:pt x="79" y="214"/>
                  </a:lnTo>
                  <a:lnTo>
                    <a:pt x="67" y="228"/>
                  </a:lnTo>
                  <a:lnTo>
                    <a:pt x="50" y="238"/>
                  </a:lnTo>
                  <a:lnTo>
                    <a:pt x="29" y="242"/>
                  </a:lnTo>
                  <a:lnTo>
                    <a:pt x="19" y="242"/>
                  </a:lnTo>
                  <a:lnTo>
                    <a:pt x="15" y="248"/>
                  </a:lnTo>
                  <a:lnTo>
                    <a:pt x="15" y="312"/>
                  </a:lnTo>
                  <a:lnTo>
                    <a:pt x="15" y="328"/>
                  </a:lnTo>
                  <a:lnTo>
                    <a:pt x="20" y="332"/>
                  </a:lnTo>
                  <a:lnTo>
                    <a:pt x="41" y="336"/>
                  </a:lnTo>
                  <a:lnTo>
                    <a:pt x="52" y="338"/>
                  </a:lnTo>
                  <a:lnTo>
                    <a:pt x="68" y="344"/>
                  </a:lnTo>
                  <a:lnTo>
                    <a:pt x="73" y="350"/>
                  </a:lnTo>
                  <a:lnTo>
                    <a:pt x="75" y="354"/>
                  </a:lnTo>
                  <a:lnTo>
                    <a:pt x="81" y="366"/>
                  </a:lnTo>
                  <a:lnTo>
                    <a:pt x="86" y="378"/>
                  </a:lnTo>
                  <a:lnTo>
                    <a:pt x="92" y="390"/>
                  </a:lnTo>
                  <a:lnTo>
                    <a:pt x="97" y="402"/>
                  </a:lnTo>
                  <a:lnTo>
                    <a:pt x="101" y="410"/>
                  </a:lnTo>
                  <a:lnTo>
                    <a:pt x="101" y="414"/>
                  </a:lnTo>
                  <a:lnTo>
                    <a:pt x="78" y="434"/>
                  </a:lnTo>
                  <a:lnTo>
                    <a:pt x="62" y="450"/>
                  </a:lnTo>
                  <a:lnTo>
                    <a:pt x="46" y="464"/>
                  </a:lnTo>
                  <a:lnTo>
                    <a:pt x="31" y="480"/>
                  </a:lnTo>
                  <a:lnTo>
                    <a:pt x="22" y="490"/>
                  </a:lnTo>
                  <a:lnTo>
                    <a:pt x="15" y="500"/>
                  </a:lnTo>
                  <a:lnTo>
                    <a:pt x="8" y="510"/>
                  </a:lnTo>
                  <a:lnTo>
                    <a:pt x="0" y="520"/>
                  </a:lnTo>
                  <a:lnTo>
                    <a:pt x="0" y="542"/>
                  </a:lnTo>
                  <a:lnTo>
                    <a:pt x="8" y="558"/>
                  </a:lnTo>
                  <a:lnTo>
                    <a:pt x="19" y="572"/>
                  </a:lnTo>
                  <a:lnTo>
                    <a:pt x="33" y="582"/>
                  </a:lnTo>
                  <a:lnTo>
                    <a:pt x="51" y="588"/>
                  </a:lnTo>
                  <a:lnTo>
                    <a:pt x="73" y="588"/>
                  </a:lnTo>
                  <a:lnTo>
                    <a:pt x="86" y="584"/>
                  </a:lnTo>
                  <a:lnTo>
                    <a:pt x="97" y="578"/>
                  </a:lnTo>
                  <a:lnTo>
                    <a:pt x="108" y="570"/>
                  </a:lnTo>
                  <a:lnTo>
                    <a:pt x="112" y="566"/>
                  </a:lnTo>
                  <a:lnTo>
                    <a:pt x="118" y="560"/>
                  </a:lnTo>
                  <a:lnTo>
                    <a:pt x="134" y="544"/>
                  </a:lnTo>
                  <a:lnTo>
                    <a:pt x="149" y="530"/>
                  </a:lnTo>
                  <a:lnTo>
                    <a:pt x="165" y="516"/>
                  </a:lnTo>
                  <a:lnTo>
                    <a:pt x="181" y="500"/>
                  </a:lnTo>
                  <a:lnTo>
                    <a:pt x="187" y="494"/>
                  </a:lnTo>
                  <a:lnTo>
                    <a:pt x="191" y="494"/>
                  </a:lnTo>
                  <a:lnTo>
                    <a:pt x="199" y="498"/>
                  </a:lnTo>
                  <a:lnTo>
                    <a:pt x="212" y="504"/>
                  </a:lnTo>
                  <a:lnTo>
                    <a:pt x="225" y="508"/>
                  </a:lnTo>
                  <a:lnTo>
                    <a:pt x="238" y="514"/>
                  </a:lnTo>
                  <a:lnTo>
                    <a:pt x="251" y="518"/>
                  </a:lnTo>
                  <a:lnTo>
                    <a:pt x="256" y="522"/>
                  </a:lnTo>
                  <a:lnTo>
                    <a:pt x="261" y="526"/>
                  </a:lnTo>
                  <a:lnTo>
                    <a:pt x="267" y="540"/>
                  </a:lnTo>
                  <a:lnTo>
                    <a:pt x="270" y="552"/>
                  </a:lnTo>
                  <a:lnTo>
                    <a:pt x="274" y="572"/>
                  </a:lnTo>
                  <a:lnTo>
                    <a:pt x="279" y="576"/>
                  </a:lnTo>
                  <a:lnTo>
                    <a:pt x="339" y="576"/>
                  </a:lnTo>
                  <a:lnTo>
                    <a:pt x="356" y="574"/>
                  </a:lnTo>
                  <a:lnTo>
                    <a:pt x="361" y="574"/>
                  </a:lnTo>
                  <a:lnTo>
                    <a:pt x="367" y="568"/>
                  </a:lnTo>
                  <a:lnTo>
                    <a:pt x="374" y="560"/>
                  </a:lnTo>
                  <a:lnTo>
                    <a:pt x="374" y="552"/>
                  </a:lnTo>
                  <a:lnTo>
                    <a:pt x="375" y="548"/>
                  </a:lnTo>
                  <a:lnTo>
                    <a:pt x="377" y="536"/>
                  </a:lnTo>
                  <a:lnTo>
                    <a:pt x="384" y="524"/>
                  </a:lnTo>
                  <a:lnTo>
                    <a:pt x="393" y="518"/>
                  </a:lnTo>
                  <a:lnTo>
                    <a:pt x="408" y="514"/>
                  </a:lnTo>
                  <a:lnTo>
                    <a:pt x="412" y="514"/>
                  </a:lnTo>
                  <a:lnTo>
                    <a:pt x="416" y="512"/>
                  </a:lnTo>
                  <a:lnTo>
                    <a:pt x="419" y="510"/>
                  </a:lnTo>
                  <a:lnTo>
                    <a:pt x="439" y="500"/>
                  </a:lnTo>
                  <a:lnTo>
                    <a:pt x="457" y="498"/>
                  </a:lnTo>
                  <a:lnTo>
                    <a:pt x="476" y="502"/>
                  </a:lnTo>
                  <a:lnTo>
                    <a:pt x="493" y="514"/>
                  </a:lnTo>
                  <a:lnTo>
                    <a:pt x="502" y="522"/>
                  </a:lnTo>
                  <a:lnTo>
                    <a:pt x="509" y="518"/>
                  </a:lnTo>
                  <a:lnTo>
                    <a:pt x="516" y="512"/>
                  </a:lnTo>
                  <a:lnTo>
                    <a:pt x="526" y="502"/>
                  </a:lnTo>
                  <a:lnTo>
                    <a:pt x="530" y="498"/>
                  </a:lnTo>
                  <a:lnTo>
                    <a:pt x="535" y="494"/>
                  </a:lnTo>
                  <a:lnTo>
                    <a:pt x="554" y="476"/>
                  </a:lnTo>
                  <a:lnTo>
                    <a:pt x="564" y="466"/>
                  </a:lnTo>
                  <a:lnTo>
                    <a:pt x="568" y="460"/>
                  </a:lnTo>
                  <a:lnTo>
                    <a:pt x="566" y="452"/>
                  </a:lnTo>
                  <a:lnTo>
                    <a:pt x="558" y="442"/>
                  </a:lnTo>
                  <a:lnTo>
                    <a:pt x="550" y="428"/>
                  </a:lnTo>
                  <a:lnTo>
                    <a:pt x="546" y="416"/>
                  </a:lnTo>
                  <a:lnTo>
                    <a:pt x="547" y="402"/>
                  </a:lnTo>
                  <a:lnTo>
                    <a:pt x="556" y="388"/>
                  </a:lnTo>
                  <a:lnTo>
                    <a:pt x="558" y="386"/>
                  </a:lnTo>
                  <a:lnTo>
                    <a:pt x="560" y="382"/>
                  </a:lnTo>
                  <a:lnTo>
                    <a:pt x="560" y="380"/>
                  </a:lnTo>
                  <a:lnTo>
                    <a:pt x="566" y="360"/>
                  </a:lnTo>
                  <a:lnTo>
                    <a:pt x="577" y="346"/>
                  </a:lnTo>
                  <a:lnTo>
                    <a:pt x="593" y="338"/>
                  </a:lnTo>
                  <a:lnTo>
                    <a:pt x="613" y="334"/>
                  </a:lnTo>
                  <a:lnTo>
                    <a:pt x="624" y="334"/>
                  </a:lnTo>
                  <a:lnTo>
                    <a:pt x="629" y="32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grpSp>
    </p:spTree>
    <p:extLst>
      <p:ext uri="{BB962C8B-B14F-4D97-AF65-F5344CB8AC3E}">
        <p14:creationId xmlns:p14="http://schemas.microsoft.com/office/powerpoint/2010/main" val="212018346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193" y="5798876"/>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7"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69979" y="459510"/>
            <a:ext cx="2117888"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Lecture10</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5</a:t>
            </a:fld>
            <a:endParaRPr lang="en-US"/>
          </a:p>
        </p:txBody>
      </p:sp>
      <p:sp>
        <p:nvSpPr>
          <p:cNvPr id="12" name="Zone de texte 11"/>
          <p:cNvSpPr txBox="1"/>
          <p:nvPr/>
        </p:nvSpPr>
        <p:spPr>
          <a:xfrm>
            <a:off x="2157095" y="384810"/>
            <a:ext cx="6251575" cy="1015663"/>
          </a:xfrm>
          <a:prstGeom prst="rect">
            <a:avLst/>
          </a:prstGeom>
          <a:noFill/>
        </p:spPr>
        <p:txBody>
          <a:bodyPr wrap="square" rtlCol="0" anchor="t">
            <a:spAutoFit/>
          </a:bodyPr>
          <a:lstStyle/>
          <a:p>
            <a:pPr algn="ctr"/>
            <a:r>
              <a:rPr lang="en-US" sz="2400" b="1" dirty="0" smtClean="0">
                <a:solidFill>
                  <a:srgbClr val="FF9518"/>
                </a:solidFill>
                <a:latin typeface="Tajawal Medium" panose="00000600000000000000" pitchFamily="2" charset="-78"/>
                <a:cs typeface="Tajawal Medium" panose="00000600000000000000" pitchFamily="2" charset="-78"/>
              </a:rPr>
              <a:t>Session 5: Evaluation</a:t>
            </a:r>
            <a:r>
              <a:rPr lang="fr-FR" sz="2400" b="1" dirty="0" smtClean="0">
                <a:solidFill>
                  <a:srgbClr val="FF9518"/>
                </a:solidFill>
                <a:latin typeface="Tajawal Medium" panose="00000600000000000000" pitchFamily="2" charset="-78"/>
                <a:cs typeface="Tajawal Medium" panose="00000600000000000000" pitchFamily="2" charset="-78"/>
                <a:sym typeface="+mn-ea"/>
              </a:rPr>
              <a:t> </a:t>
            </a:r>
            <a:r>
              <a:rPr lang="fr-FR" sz="2400" b="1" dirty="0">
                <a:solidFill>
                  <a:srgbClr val="FF9518"/>
                </a:solidFill>
                <a:latin typeface="Tajawal Medium" panose="00000600000000000000" pitchFamily="2" charset="-78"/>
                <a:cs typeface="Tajawal Medium" panose="00000600000000000000" pitchFamily="2" charset="-78"/>
                <a:sym typeface="+mn-ea"/>
              </a:rPr>
              <a:t>(</a:t>
            </a:r>
            <a:r>
              <a:rPr lang="fr-FR" altLang="en-US" sz="2800" b="1" dirty="0" smtClean="0">
                <a:solidFill>
                  <a:srgbClr val="FF9518"/>
                </a:solidFill>
                <a:latin typeface="Tajawal Medium" panose="00000600000000000000" pitchFamily="2" charset="-78"/>
                <a:cs typeface="Tajawal Medium" panose="00000600000000000000" pitchFamily="2" charset="-78"/>
                <a:sym typeface="+mn-ea"/>
              </a:rPr>
              <a:t>Part3)</a:t>
            </a: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32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219940" y="1232992"/>
            <a:ext cx="8315730" cy="689932"/>
          </a:xfrm>
          <a:prstGeom prst="rect">
            <a:avLst/>
          </a:prstGeom>
          <a:ln>
            <a:noFill/>
          </a:ln>
        </p:spPr>
        <p:txBody>
          <a:bodyPr wrap="square">
            <a:spAutoFit/>
          </a:bodyPr>
          <a:lstStyle/>
          <a:p>
            <a:pPr marL="685800" lvl="2" algn="ctr">
              <a:spcBef>
                <a:spcPts val="695"/>
              </a:spcBef>
              <a:buClr>
                <a:srgbClr val="FF681E"/>
              </a:buClr>
              <a:buSzPts val="1300"/>
              <a:tabLst>
                <a:tab pos="1289050" algn="l"/>
              </a:tabLst>
            </a:pPr>
            <a:r>
              <a:rPr lang="en-US" sz="1300" dirty="0" smtClean="0">
                <a:latin typeface="Trebuchet MS" panose="020B0603020202020204" pitchFamily="34" charset="0"/>
                <a:ea typeface="Trebuchet MS" panose="020B0603020202020204" pitchFamily="34" charset="0"/>
                <a:cs typeface="Trebuchet MS" panose="020B0603020202020204" pitchFamily="34" charset="0"/>
              </a:rPr>
              <a:t> </a:t>
            </a:r>
            <a:endPar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685800" lvl="2" algn="ctr">
              <a:spcBef>
                <a:spcPts val="695"/>
              </a:spcBef>
              <a:buClr>
                <a:srgbClr val="FF681E"/>
              </a:buClr>
              <a:buSzPts val="1300"/>
              <a:tabLst>
                <a:tab pos="12890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3" name="Rectangle 12"/>
          <p:cNvSpPr/>
          <p:nvPr/>
        </p:nvSpPr>
        <p:spPr>
          <a:xfrm>
            <a:off x="638340" y="1584020"/>
            <a:ext cx="7729672" cy="1477328"/>
          </a:xfrm>
          <a:prstGeom prst="rect">
            <a:avLst/>
          </a:prstGeom>
        </p:spPr>
        <p:txBody>
          <a:bodyPr wrap="square">
            <a:spAutoFit/>
          </a:bodyPr>
          <a:lstStyle/>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fr-FR" dirty="0">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8" name="Rectangle 35"/>
          <p:cNvSpPr>
            <a:spLocks noChangeArrowheads="1"/>
          </p:cNvSpPr>
          <p:nvPr/>
        </p:nvSpPr>
        <p:spPr bwMode="auto">
          <a:xfrm>
            <a:off x="2810615" y="-1972709"/>
            <a:ext cx="8685395" cy="6405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199772" tIns="161874" rIns="91440" bIns="0" numCol="1" anchor="ctr" anchorCtr="0" compatLnSpc="1">
            <a:prstTxWarp prst="textNoShape">
              <a:avLst/>
            </a:prstTxWarp>
            <a:spAutoFit/>
          </a:bodyPr>
          <a:lstStyle/>
          <a:p>
            <a:pPr marL="914400" marR="0" lvl="2" indent="0" algn="ctr" defTabSz="914400" rtl="0" eaLnBrk="0" fontAlgn="base" latinLnBrk="0" hangingPunct="0">
              <a:lnSpc>
                <a:spcPct val="100000"/>
              </a:lnSpc>
              <a:spcBef>
                <a:spcPct val="0"/>
              </a:spcBef>
              <a:spcAft>
                <a:spcPct val="0"/>
              </a:spcAft>
              <a:buClr>
                <a:srgbClr val="6950A1"/>
              </a:buClr>
              <a:buSzPct val="100000"/>
              <a:buFontTx/>
              <a:buAutoNum type="arabicPeriod"/>
              <a:tabLst/>
            </a:pPr>
            <a:r>
              <a:rPr kumimoji="0" lang="en-US" altLang="fr-FR" sz="1300" b="0" i="0" u="none" strike="noStrike" cap="none" normalizeH="0" baseline="0" smtClean="0">
                <a:ln>
                  <a:noFill/>
                </a:ln>
                <a:solidFill>
                  <a:srgbClr val="6950A1"/>
                </a:solidFill>
                <a:effectLst/>
                <a:latin typeface="Arial" panose="020B0604020202020204" pitchFamily="34" charset="0"/>
                <a:ea typeface="Trebuchet MS" panose="020B0603020202020204" pitchFamily="34" charset="0"/>
                <a:cs typeface="Trebuchet MS" panose="020B0603020202020204" pitchFamily="34" charset="0"/>
              </a:rPr>
              <a:t>Generating knowledge and learning through evaluation</a:t>
            </a:r>
            <a:endParaRPr kumimoji="0" lang="en-US" altLang="fr-FR" sz="1300" b="0" i="0" u="none" strike="noStrike" cap="none" normalizeH="0" baseline="0" smtClean="0">
              <a:ln>
                <a:noFill/>
              </a:ln>
              <a:solidFill>
                <a:schemeClr val="tx1"/>
              </a:solidFill>
              <a:effectLst/>
              <a:latin typeface="Arial" panose="020B0604020202020204" pitchFamily="34" charset="0"/>
              <a:ea typeface="Trebuchet MS" panose="020B0603020202020204" pitchFamily="34" charset="0"/>
              <a:cs typeface="Trebuchet MS" panose="020B0603020202020204" pitchFamily="34" charset="0"/>
            </a:endParaRPr>
          </a:p>
          <a:p>
            <a:pPr marL="914400" marR="0" lvl="2" indent="0" algn="ctr" defTabSz="914400" rtl="0" eaLnBrk="0" fontAlgn="base" latinLnBrk="0" hangingPunct="0">
              <a:lnSpc>
                <a:spcPct val="100000"/>
              </a:lnSpc>
              <a:spcBef>
                <a:spcPct val="0"/>
              </a:spcBef>
              <a:spcAft>
                <a:spcPct val="0"/>
              </a:spcAft>
              <a:buClr>
                <a:srgbClr val="6950A1"/>
              </a:buClr>
              <a:buSzTx/>
              <a:buFontTx/>
              <a:buAutoNum type="arabicPeriod"/>
              <a:tabLst/>
            </a:pPr>
            <a:endParaRPr kumimoji="0" lang="en-US" altLang="fr-FR" sz="1800" b="0" i="0" u="none" strike="noStrike" cap="none" normalizeH="0" baseline="0" smtClean="0">
              <a:ln>
                <a:noFill/>
              </a:ln>
              <a:solidFill>
                <a:schemeClr val="tx1"/>
              </a:solidFill>
              <a:effectLst/>
              <a:latin typeface="Arial" panose="020B0604020202020204" pitchFamily="34" charset="0"/>
            </a:endParaRPr>
          </a:p>
        </p:txBody>
      </p:sp>
      <p:grpSp>
        <p:nvGrpSpPr>
          <p:cNvPr id="22" name="Group 21"/>
          <p:cNvGrpSpPr>
            <a:grpSpLocks/>
          </p:cNvGrpSpPr>
          <p:nvPr/>
        </p:nvGrpSpPr>
        <p:grpSpPr bwMode="auto">
          <a:xfrm>
            <a:off x="1221820" y="3129402"/>
            <a:ext cx="7170544" cy="3270561"/>
            <a:chOff x="1774" y="157"/>
            <a:chExt cx="8356" cy="4984"/>
          </a:xfrm>
        </p:grpSpPr>
        <p:cxnSp>
          <p:nvCxnSpPr>
            <p:cNvPr id="23" name="Line 956"/>
            <p:cNvCxnSpPr>
              <a:cxnSpLocks noChangeShapeType="1"/>
            </p:cNvCxnSpPr>
            <p:nvPr/>
          </p:nvCxnSpPr>
          <p:spPr bwMode="auto">
            <a:xfrm>
              <a:off x="2882" y="1787"/>
              <a:ext cx="1470" cy="1772"/>
            </a:xfrm>
            <a:prstGeom prst="line">
              <a:avLst/>
            </a:prstGeom>
            <a:noFill/>
            <a:ln w="34290">
              <a:solidFill>
                <a:srgbClr val="6950A1"/>
              </a:solidFill>
              <a:round/>
              <a:headEnd/>
              <a:tailEnd/>
            </a:ln>
            <a:extLst>
              <a:ext uri="{909E8E84-426E-40DD-AFC4-6F175D3DCCD1}">
                <a14:hiddenFill xmlns:a14="http://schemas.microsoft.com/office/drawing/2010/main">
                  <a:noFill/>
                </a14:hiddenFill>
              </a:ext>
            </a:extLst>
          </p:spPr>
        </p:cxnSp>
        <p:sp>
          <p:nvSpPr>
            <p:cNvPr id="24" name="Freeform 23"/>
            <p:cNvSpPr>
              <a:spLocks/>
            </p:cNvSpPr>
            <p:nvPr/>
          </p:nvSpPr>
          <p:spPr bwMode="auto">
            <a:xfrm>
              <a:off x="4213" y="3432"/>
              <a:ext cx="214" cy="204"/>
            </a:xfrm>
            <a:custGeom>
              <a:avLst/>
              <a:gdLst>
                <a:gd name="T0" fmla="+- 0 4427 4213"/>
                <a:gd name="T1" fmla="*/ T0 w 214"/>
                <a:gd name="T2" fmla="+- 0 3432 3432"/>
                <a:gd name="T3" fmla="*/ 3432 h 204"/>
                <a:gd name="T4" fmla="+- 0 4213 4213"/>
                <a:gd name="T5" fmla="*/ T4 w 214"/>
                <a:gd name="T6" fmla="+- 0 3609 3432"/>
                <a:gd name="T7" fmla="*/ 3609 h 204"/>
                <a:gd name="T8" fmla="+- 0 4415 4213"/>
                <a:gd name="T9" fmla="*/ T8 w 214"/>
                <a:gd name="T10" fmla="+- 0 3636 3432"/>
                <a:gd name="T11" fmla="*/ 3636 h 204"/>
                <a:gd name="T12" fmla="+- 0 4427 4213"/>
                <a:gd name="T13" fmla="*/ T12 w 214"/>
                <a:gd name="T14" fmla="+- 0 3432 3432"/>
                <a:gd name="T15" fmla="*/ 3432 h 204"/>
              </a:gdLst>
              <a:ahLst/>
              <a:cxnLst>
                <a:cxn ang="0">
                  <a:pos x="T1" y="T3"/>
                </a:cxn>
                <a:cxn ang="0">
                  <a:pos x="T5" y="T7"/>
                </a:cxn>
                <a:cxn ang="0">
                  <a:pos x="T9" y="T11"/>
                </a:cxn>
                <a:cxn ang="0">
                  <a:pos x="T13" y="T15"/>
                </a:cxn>
              </a:cxnLst>
              <a:rect l="0" t="0" r="r" b="b"/>
              <a:pathLst>
                <a:path w="214" h="204">
                  <a:moveTo>
                    <a:pt x="214" y="0"/>
                  </a:moveTo>
                  <a:lnTo>
                    <a:pt x="0" y="177"/>
                  </a:lnTo>
                  <a:lnTo>
                    <a:pt x="202" y="204"/>
                  </a:lnTo>
                  <a:lnTo>
                    <a:pt x="214" y="0"/>
                  </a:lnTo>
                  <a:close/>
                </a:path>
              </a:pathLst>
            </a:custGeom>
            <a:solidFill>
              <a:srgbClr val="6950A1"/>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pPr algn="ctr"/>
              <a:endParaRPr lang="fr-FR"/>
            </a:p>
          </p:txBody>
        </p:sp>
        <p:sp>
          <p:nvSpPr>
            <p:cNvPr id="25" name="Freeform 24"/>
            <p:cNvSpPr>
              <a:spLocks/>
            </p:cNvSpPr>
            <p:nvPr/>
          </p:nvSpPr>
          <p:spPr bwMode="auto">
            <a:xfrm>
              <a:off x="1774" y="395"/>
              <a:ext cx="1684" cy="1684"/>
            </a:xfrm>
            <a:custGeom>
              <a:avLst/>
              <a:gdLst>
                <a:gd name="T0" fmla="+- 0 2540 1775"/>
                <a:gd name="T1" fmla="*/ T0 w 1684"/>
                <a:gd name="T2" fmla="+- 0 399 396"/>
                <a:gd name="T3" fmla="*/ 399 h 1684"/>
                <a:gd name="T4" fmla="+- 0 2393 1775"/>
                <a:gd name="T5" fmla="*/ T4 w 1684"/>
                <a:gd name="T6" fmla="+- 0 426 396"/>
                <a:gd name="T7" fmla="*/ 426 h 1684"/>
                <a:gd name="T8" fmla="+- 0 2256 1775"/>
                <a:gd name="T9" fmla="*/ T8 w 1684"/>
                <a:gd name="T10" fmla="+- 0 477 396"/>
                <a:gd name="T11" fmla="*/ 477 h 1684"/>
                <a:gd name="T12" fmla="+- 0 2131 1775"/>
                <a:gd name="T13" fmla="*/ T12 w 1684"/>
                <a:gd name="T14" fmla="+- 0 550 396"/>
                <a:gd name="T15" fmla="*/ 550 h 1684"/>
                <a:gd name="T16" fmla="+- 0 2022 1775"/>
                <a:gd name="T17" fmla="*/ T16 w 1684"/>
                <a:gd name="T18" fmla="+- 0 642 396"/>
                <a:gd name="T19" fmla="*/ 642 h 1684"/>
                <a:gd name="T20" fmla="+- 0 1929 1775"/>
                <a:gd name="T21" fmla="*/ T20 w 1684"/>
                <a:gd name="T22" fmla="+- 0 752 396"/>
                <a:gd name="T23" fmla="*/ 752 h 1684"/>
                <a:gd name="T24" fmla="+- 0 1856 1775"/>
                <a:gd name="T25" fmla="*/ T24 w 1684"/>
                <a:gd name="T26" fmla="+- 0 877 396"/>
                <a:gd name="T27" fmla="*/ 877 h 1684"/>
                <a:gd name="T28" fmla="+- 0 1805 1775"/>
                <a:gd name="T29" fmla="*/ T28 w 1684"/>
                <a:gd name="T30" fmla="+- 0 1014 396"/>
                <a:gd name="T31" fmla="*/ 1014 h 1684"/>
                <a:gd name="T32" fmla="+- 0 1778 1775"/>
                <a:gd name="T33" fmla="*/ T32 w 1684"/>
                <a:gd name="T34" fmla="+- 0 1161 396"/>
                <a:gd name="T35" fmla="*/ 1161 h 1684"/>
                <a:gd name="T36" fmla="+- 0 1778 1775"/>
                <a:gd name="T37" fmla="*/ T36 w 1684"/>
                <a:gd name="T38" fmla="+- 0 1314 396"/>
                <a:gd name="T39" fmla="*/ 1314 h 1684"/>
                <a:gd name="T40" fmla="+- 0 1805 1775"/>
                <a:gd name="T41" fmla="*/ T40 w 1684"/>
                <a:gd name="T42" fmla="+- 0 1462 396"/>
                <a:gd name="T43" fmla="*/ 1462 h 1684"/>
                <a:gd name="T44" fmla="+- 0 1856 1775"/>
                <a:gd name="T45" fmla="*/ T44 w 1684"/>
                <a:gd name="T46" fmla="+- 0 1599 396"/>
                <a:gd name="T47" fmla="*/ 1599 h 1684"/>
                <a:gd name="T48" fmla="+- 0 1929 1775"/>
                <a:gd name="T49" fmla="*/ T48 w 1684"/>
                <a:gd name="T50" fmla="+- 0 1723 396"/>
                <a:gd name="T51" fmla="*/ 1723 h 1684"/>
                <a:gd name="T52" fmla="+- 0 2022 1775"/>
                <a:gd name="T53" fmla="*/ T52 w 1684"/>
                <a:gd name="T54" fmla="+- 0 1833 396"/>
                <a:gd name="T55" fmla="*/ 1833 h 1684"/>
                <a:gd name="T56" fmla="+- 0 2131 1775"/>
                <a:gd name="T57" fmla="*/ T56 w 1684"/>
                <a:gd name="T58" fmla="+- 0 1926 396"/>
                <a:gd name="T59" fmla="*/ 1926 h 1684"/>
                <a:gd name="T60" fmla="+- 0 2256 1775"/>
                <a:gd name="T61" fmla="*/ T60 w 1684"/>
                <a:gd name="T62" fmla="+- 0 1999 396"/>
                <a:gd name="T63" fmla="*/ 1999 h 1684"/>
                <a:gd name="T64" fmla="+- 0 2393 1775"/>
                <a:gd name="T65" fmla="*/ T64 w 1684"/>
                <a:gd name="T66" fmla="+- 0 2049 396"/>
                <a:gd name="T67" fmla="*/ 2049 h 1684"/>
                <a:gd name="T68" fmla="+- 0 2540 1775"/>
                <a:gd name="T69" fmla="*/ T68 w 1684"/>
                <a:gd name="T70" fmla="+- 0 2076 396"/>
                <a:gd name="T71" fmla="*/ 2076 h 1684"/>
                <a:gd name="T72" fmla="+- 0 2693 1775"/>
                <a:gd name="T73" fmla="*/ T72 w 1684"/>
                <a:gd name="T74" fmla="+- 0 2076 396"/>
                <a:gd name="T75" fmla="*/ 2076 h 1684"/>
                <a:gd name="T76" fmla="+- 0 2841 1775"/>
                <a:gd name="T77" fmla="*/ T76 w 1684"/>
                <a:gd name="T78" fmla="+- 0 2049 396"/>
                <a:gd name="T79" fmla="*/ 2049 h 1684"/>
                <a:gd name="T80" fmla="+- 0 2978 1775"/>
                <a:gd name="T81" fmla="*/ T80 w 1684"/>
                <a:gd name="T82" fmla="+- 0 1999 396"/>
                <a:gd name="T83" fmla="*/ 1999 h 1684"/>
                <a:gd name="T84" fmla="+- 0 3102 1775"/>
                <a:gd name="T85" fmla="*/ T84 w 1684"/>
                <a:gd name="T86" fmla="+- 0 1926 396"/>
                <a:gd name="T87" fmla="*/ 1926 h 1684"/>
                <a:gd name="T88" fmla="+- 0 3212 1775"/>
                <a:gd name="T89" fmla="*/ T88 w 1684"/>
                <a:gd name="T90" fmla="+- 0 1833 396"/>
                <a:gd name="T91" fmla="*/ 1833 h 1684"/>
                <a:gd name="T92" fmla="+- 0 3305 1775"/>
                <a:gd name="T93" fmla="*/ T92 w 1684"/>
                <a:gd name="T94" fmla="+- 0 1723 396"/>
                <a:gd name="T95" fmla="*/ 1723 h 1684"/>
                <a:gd name="T96" fmla="+- 0 3378 1775"/>
                <a:gd name="T97" fmla="*/ T96 w 1684"/>
                <a:gd name="T98" fmla="+- 0 1599 396"/>
                <a:gd name="T99" fmla="*/ 1599 h 1684"/>
                <a:gd name="T100" fmla="+- 0 3429 1775"/>
                <a:gd name="T101" fmla="*/ T100 w 1684"/>
                <a:gd name="T102" fmla="+- 0 1462 396"/>
                <a:gd name="T103" fmla="*/ 1462 h 1684"/>
                <a:gd name="T104" fmla="+- 0 3455 1775"/>
                <a:gd name="T105" fmla="*/ T104 w 1684"/>
                <a:gd name="T106" fmla="+- 0 1314 396"/>
                <a:gd name="T107" fmla="*/ 1314 h 1684"/>
                <a:gd name="T108" fmla="+- 0 3455 1775"/>
                <a:gd name="T109" fmla="*/ T108 w 1684"/>
                <a:gd name="T110" fmla="+- 0 1161 396"/>
                <a:gd name="T111" fmla="*/ 1161 h 1684"/>
                <a:gd name="T112" fmla="+- 0 3429 1775"/>
                <a:gd name="T113" fmla="*/ T112 w 1684"/>
                <a:gd name="T114" fmla="+- 0 1014 396"/>
                <a:gd name="T115" fmla="*/ 1014 h 1684"/>
                <a:gd name="T116" fmla="+- 0 3378 1775"/>
                <a:gd name="T117" fmla="*/ T116 w 1684"/>
                <a:gd name="T118" fmla="+- 0 877 396"/>
                <a:gd name="T119" fmla="*/ 877 h 1684"/>
                <a:gd name="T120" fmla="+- 0 3305 1775"/>
                <a:gd name="T121" fmla="*/ T120 w 1684"/>
                <a:gd name="T122" fmla="+- 0 752 396"/>
                <a:gd name="T123" fmla="*/ 752 h 1684"/>
                <a:gd name="T124" fmla="+- 0 3212 1775"/>
                <a:gd name="T125" fmla="*/ T124 w 1684"/>
                <a:gd name="T126" fmla="+- 0 642 396"/>
                <a:gd name="T127" fmla="*/ 642 h 1684"/>
                <a:gd name="T128" fmla="+- 0 3102 1775"/>
                <a:gd name="T129" fmla="*/ T128 w 1684"/>
                <a:gd name="T130" fmla="+- 0 550 396"/>
                <a:gd name="T131" fmla="*/ 550 h 1684"/>
                <a:gd name="T132" fmla="+- 0 2978 1775"/>
                <a:gd name="T133" fmla="*/ T132 w 1684"/>
                <a:gd name="T134" fmla="+- 0 477 396"/>
                <a:gd name="T135" fmla="*/ 477 h 1684"/>
                <a:gd name="T136" fmla="+- 0 2841 1775"/>
                <a:gd name="T137" fmla="*/ T136 w 1684"/>
                <a:gd name="T138" fmla="+- 0 426 396"/>
                <a:gd name="T139" fmla="*/ 426 h 1684"/>
                <a:gd name="T140" fmla="+- 0 2693 1775"/>
                <a:gd name="T141" fmla="*/ T140 w 1684"/>
                <a:gd name="T142" fmla="+- 0 399 396"/>
                <a:gd name="T143" fmla="*/ 399 h 1684"/>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Lst>
              <a:rect l="0" t="0" r="r" b="b"/>
              <a:pathLst>
                <a:path w="1684" h="1684">
                  <a:moveTo>
                    <a:pt x="842" y="0"/>
                  </a:moveTo>
                  <a:lnTo>
                    <a:pt x="765" y="3"/>
                  </a:lnTo>
                  <a:lnTo>
                    <a:pt x="691" y="13"/>
                  </a:lnTo>
                  <a:lnTo>
                    <a:pt x="618" y="30"/>
                  </a:lnTo>
                  <a:lnTo>
                    <a:pt x="548" y="52"/>
                  </a:lnTo>
                  <a:lnTo>
                    <a:pt x="481" y="81"/>
                  </a:lnTo>
                  <a:lnTo>
                    <a:pt x="417" y="115"/>
                  </a:lnTo>
                  <a:lnTo>
                    <a:pt x="356" y="154"/>
                  </a:lnTo>
                  <a:lnTo>
                    <a:pt x="299" y="198"/>
                  </a:lnTo>
                  <a:lnTo>
                    <a:pt x="247" y="246"/>
                  </a:lnTo>
                  <a:lnTo>
                    <a:pt x="198" y="299"/>
                  </a:lnTo>
                  <a:lnTo>
                    <a:pt x="154" y="356"/>
                  </a:lnTo>
                  <a:lnTo>
                    <a:pt x="115" y="417"/>
                  </a:lnTo>
                  <a:lnTo>
                    <a:pt x="81" y="481"/>
                  </a:lnTo>
                  <a:lnTo>
                    <a:pt x="53" y="548"/>
                  </a:lnTo>
                  <a:lnTo>
                    <a:pt x="30" y="618"/>
                  </a:lnTo>
                  <a:lnTo>
                    <a:pt x="14" y="690"/>
                  </a:lnTo>
                  <a:lnTo>
                    <a:pt x="3" y="765"/>
                  </a:lnTo>
                  <a:lnTo>
                    <a:pt x="0" y="842"/>
                  </a:lnTo>
                  <a:lnTo>
                    <a:pt x="3" y="918"/>
                  </a:lnTo>
                  <a:lnTo>
                    <a:pt x="14" y="993"/>
                  </a:lnTo>
                  <a:lnTo>
                    <a:pt x="30" y="1066"/>
                  </a:lnTo>
                  <a:lnTo>
                    <a:pt x="53" y="1135"/>
                  </a:lnTo>
                  <a:lnTo>
                    <a:pt x="81" y="1203"/>
                  </a:lnTo>
                  <a:lnTo>
                    <a:pt x="115" y="1267"/>
                  </a:lnTo>
                  <a:lnTo>
                    <a:pt x="154" y="1327"/>
                  </a:lnTo>
                  <a:lnTo>
                    <a:pt x="198" y="1384"/>
                  </a:lnTo>
                  <a:lnTo>
                    <a:pt x="247" y="1437"/>
                  </a:lnTo>
                  <a:lnTo>
                    <a:pt x="299" y="1486"/>
                  </a:lnTo>
                  <a:lnTo>
                    <a:pt x="356" y="1530"/>
                  </a:lnTo>
                  <a:lnTo>
                    <a:pt x="417" y="1569"/>
                  </a:lnTo>
                  <a:lnTo>
                    <a:pt x="481" y="1603"/>
                  </a:lnTo>
                  <a:lnTo>
                    <a:pt x="548" y="1631"/>
                  </a:lnTo>
                  <a:lnTo>
                    <a:pt x="618" y="1653"/>
                  </a:lnTo>
                  <a:lnTo>
                    <a:pt x="691" y="1670"/>
                  </a:lnTo>
                  <a:lnTo>
                    <a:pt x="765" y="1680"/>
                  </a:lnTo>
                  <a:lnTo>
                    <a:pt x="842" y="1684"/>
                  </a:lnTo>
                  <a:lnTo>
                    <a:pt x="918" y="1680"/>
                  </a:lnTo>
                  <a:lnTo>
                    <a:pt x="993" y="1670"/>
                  </a:lnTo>
                  <a:lnTo>
                    <a:pt x="1066" y="1653"/>
                  </a:lnTo>
                  <a:lnTo>
                    <a:pt x="1136" y="1631"/>
                  </a:lnTo>
                  <a:lnTo>
                    <a:pt x="1203" y="1603"/>
                  </a:lnTo>
                  <a:lnTo>
                    <a:pt x="1267" y="1569"/>
                  </a:lnTo>
                  <a:lnTo>
                    <a:pt x="1327" y="1530"/>
                  </a:lnTo>
                  <a:lnTo>
                    <a:pt x="1384" y="1486"/>
                  </a:lnTo>
                  <a:lnTo>
                    <a:pt x="1437" y="1437"/>
                  </a:lnTo>
                  <a:lnTo>
                    <a:pt x="1486" y="1384"/>
                  </a:lnTo>
                  <a:lnTo>
                    <a:pt x="1530" y="1327"/>
                  </a:lnTo>
                  <a:lnTo>
                    <a:pt x="1569" y="1267"/>
                  </a:lnTo>
                  <a:lnTo>
                    <a:pt x="1603" y="1203"/>
                  </a:lnTo>
                  <a:lnTo>
                    <a:pt x="1631" y="1135"/>
                  </a:lnTo>
                  <a:lnTo>
                    <a:pt x="1654" y="1066"/>
                  </a:lnTo>
                  <a:lnTo>
                    <a:pt x="1670" y="993"/>
                  </a:lnTo>
                  <a:lnTo>
                    <a:pt x="1680" y="918"/>
                  </a:lnTo>
                  <a:lnTo>
                    <a:pt x="1684" y="842"/>
                  </a:lnTo>
                  <a:lnTo>
                    <a:pt x="1680" y="765"/>
                  </a:lnTo>
                  <a:lnTo>
                    <a:pt x="1670" y="690"/>
                  </a:lnTo>
                  <a:lnTo>
                    <a:pt x="1654" y="618"/>
                  </a:lnTo>
                  <a:lnTo>
                    <a:pt x="1631" y="548"/>
                  </a:lnTo>
                  <a:lnTo>
                    <a:pt x="1603" y="481"/>
                  </a:lnTo>
                  <a:lnTo>
                    <a:pt x="1569" y="417"/>
                  </a:lnTo>
                  <a:lnTo>
                    <a:pt x="1530" y="356"/>
                  </a:lnTo>
                  <a:lnTo>
                    <a:pt x="1486" y="299"/>
                  </a:lnTo>
                  <a:lnTo>
                    <a:pt x="1437" y="246"/>
                  </a:lnTo>
                  <a:lnTo>
                    <a:pt x="1384" y="198"/>
                  </a:lnTo>
                  <a:lnTo>
                    <a:pt x="1327" y="154"/>
                  </a:lnTo>
                  <a:lnTo>
                    <a:pt x="1267" y="115"/>
                  </a:lnTo>
                  <a:lnTo>
                    <a:pt x="1203" y="81"/>
                  </a:lnTo>
                  <a:lnTo>
                    <a:pt x="1136" y="52"/>
                  </a:lnTo>
                  <a:lnTo>
                    <a:pt x="1066" y="30"/>
                  </a:lnTo>
                  <a:lnTo>
                    <a:pt x="993" y="13"/>
                  </a:lnTo>
                  <a:lnTo>
                    <a:pt x="918" y="3"/>
                  </a:lnTo>
                  <a:lnTo>
                    <a:pt x="84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pPr algn="ctr"/>
              <a:endParaRPr lang="fr-FR"/>
            </a:p>
          </p:txBody>
        </p:sp>
        <p:sp>
          <p:nvSpPr>
            <p:cNvPr id="26" name="Freeform 25"/>
            <p:cNvSpPr>
              <a:spLocks/>
            </p:cNvSpPr>
            <p:nvPr/>
          </p:nvSpPr>
          <p:spPr bwMode="auto">
            <a:xfrm>
              <a:off x="1774" y="395"/>
              <a:ext cx="1684" cy="1684"/>
            </a:xfrm>
            <a:custGeom>
              <a:avLst/>
              <a:gdLst>
                <a:gd name="T0" fmla="+- 0 2693 1775"/>
                <a:gd name="T1" fmla="*/ T0 w 1684"/>
                <a:gd name="T2" fmla="+- 0 2076 396"/>
                <a:gd name="T3" fmla="*/ 2076 h 1684"/>
                <a:gd name="T4" fmla="+- 0 2841 1775"/>
                <a:gd name="T5" fmla="*/ T4 w 1684"/>
                <a:gd name="T6" fmla="+- 0 2049 396"/>
                <a:gd name="T7" fmla="*/ 2049 h 1684"/>
                <a:gd name="T8" fmla="+- 0 2978 1775"/>
                <a:gd name="T9" fmla="*/ T8 w 1684"/>
                <a:gd name="T10" fmla="+- 0 1999 396"/>
                <a:gd name="T11" fmla="*/ 1999 h 1684"/>
                <a:gd name="T12" fmla="+- 0 3102 1775"/>
                <a:gd name="T13" fmla="*/ T12 w 1684"/>
                <a:gd name="T14" fmla="+- 0 1926 396"/>
                <a:gd name="T15" fmla="*/ 1926 h 1684"/>
                <a:gd name="T16" fmla="+- 0 3212 1775"/>
                <a:gd name="T17" fmla="*/ T16 w 1684"/>
                <a:gd name="T18" fmla="+- 0 1833 396"/>
                <a:gd name="T19" fmla="*/ 1833 h 1684"/>
                <a:gd name="T20" fmla="+- 0 3305 1775"/>
                <a:gd name="T21" fmla="*/ T20 w 1684"/>
                <a:gd name="T22" fmla="+- 0 1723 396"/>
                <a:gd name="T23" fmla="*/ 1723 h 1684"/>
                <a:gd name="T24" fmla="+- 0 3378 1775"/>
                <a:gd name="T25" fmla="*/ T24 w 1684"/>
                <a:gd name="T26" fmla="+- 0 1599 396"/>
                <a:gd name="T27" fmla="*/ 1599 h 1684"/>
                <a:gd name="T28" fmla="+- 0 3429 1775"/>
                <a:gd name="T29" fmla="*/ T28 w 1684"/>
                <a:gd name="T30" fmla="+- 0 1462 396"/>
                <a:gd name="T31" fmla="*/ 1462 h 1684"/>
                <a:gd name="T32" fmla="+- 0 3455 1775"/>
                <a:gd name="T33" fmla="*/ T32 w 1684"/>
                <a:gd name="T34" fmla="+- 0 1314 396"/>
                <a:gd name="T35" fmla="*/ 1314 h 1684"/>
                <a:gd name="T36" fmla="+- 0 3455 1775"/>
                <a:gd name="T37" fmla="*/ T36 w 1684"/>
                <a:gd name="T38" fmla="+- 0 1161 396"/>
                <a:gd name="T39" fmla="*/ 1161 h 1684"/>
                <a:gd name="T40" fmla="+- 0 3429 1775"/>
                <a:gd name="T41" fmla="*/ T40 w 1684"/>
                <a:gd name="T42" fmla="+- 0 1014 396"/>
                <a:gd name="T43" fmla="*/ 1014 h 1684"/>
                <a:gd name="T44" fmla="+- 0 3378 1775"/>
                <a:gd name="T45" fmla="*/ T44 w 1684"/>
                <a:gd name="T46" fmla="+- 0 877 396"/>
                <a:gd name="T47" fmla="*/ 877 h 1684"/>
                <a:gd name="T48" fmla="+- 0 3305 1775"/>
                <a:gd name="T49" fmla="*/ T48 w 1684"/>
                <a:gd name="T50" fmla="+- 0 752 396"/>
                <a:gd name="T51" fmla="*/ 752 h 1684"/>
                <a:gd name="T52" fmla="+- 0 3212 1775"/>
                <a:gd name="T53" fmla="*/ T52 w 1684"/>
                <a:gd name="T54" fmla="+- 0 642 396"/>
                <a:gd name="T55" fmla="*/ 642 h 1684"/>
                <a:gd name="T56" fmla="+- 0 3102 1775"/>
                <a:gd name="T57" fmla="*/ T56 w 1684"/>
                <a:gd name="T58" fmla="+- 0 550 396"/>
                <a:gd name="T59" fmla="*/ 550 h 1684"/>
                <a:gd name="T60" fmla="+- 0 2978 1775"/>
                <a:gd name="T61" fmla="*/ T60 w 1684"/>
                <a:gd name="T62" fmla="+- 0 477 396"/>
                <a:gd name="T63" fmla="*/ 477 h 1684"/>
                <a:gd name="T64" fmla="+- 0 2841 1775"/>
                <a:gd name="T65" fmla="*/ T64 w 1684"/>
                <a:gd name="T66" fmla="+- 0 426 396"/>
                <a:gd name="T67" fmla="*/ 426 h 1684"/>
                <a:gd name="T68" fmla="+- 0 2693 1775"/>
                <a:gd name="T69" fmla="*/ T68 w 1684"/>
                <a:gd name="T70" fmla="+- 0 399 396"/>
                <a:gd name="T71" fmla="*/ 399 h 1684"/>
                <a:gd name="T72" fmla="+- 0 2540 1775"/>
                <a:gd name="T73" fmla="*/ T72 w 1684"/>
                <a:gd name="T74" fmla="+- 0 399 396"/>
                <a:gd name="T75" fmla="*/ 399 h 1684"/>
                <a:gd name="T76" fmla="+- 0 2393 1775"/>
                <a:gd name="T77" fmla="*/ T76 w 1684"/>
                <a:gd name="T78" fmla="+- 0 426 396"/>
                <a:gd name="T79" fmla="*/ 426 h 1684"/>
                <a:gd name="T80" fmla="+- 0 2256 1775"/>
                <a:gd name="T81" fmla="*/ T80 w 1684"/>
                <a:gd name="T82" fmla="+- 0 477 396"/>
                <a:gd name="T83" fmla="*/ 477 h 1684"/>
                <a:gd name="T84" fmla="+- 0 2131 1775"/>
                <a:gd name="T85" fmla="*/ T84 w 1684"/>
                <a:gd name="T86" fmla="+- 0 550 396"/>
                <a:gd name="T87" fmla="*/ 550 h 1684"/>
                <a:gd name="T88" fmla="+- 0 2022 1775"/>
                <a:gd name="T89" fmla="*/ T88 w 1684"/>
                <a:gd name="T90" fmla="+- 0 642 396"/>
                <a:gd name="T91" fmla="*/ 642 h 1684"/>
                <a:gd name="T92" fmla="+- 0 1929 1775"/>
                <a:gd name="T93" fmla="*/ T92 w 1684"/>
                <a:gd name="T94" fmla="+- 0 752 396"/>
                <a:gd name="T95" fmla="*/ 752 h 1684"/>
                <a:gd name="T96" fmla="+- 0 1856 1775"/>
                <a:gd name="T97" fmla="*/ T96 w 1684"/>
                <a:gd name="T98" fmla="+- 0 877 396"/>
                <a:gd name="T99" fmla="*/ 877 h 1684"/>
                <a:gd name="T100" fmla="+- 0 1805 1775"/>
                <a:gd name="T101" fmla="*/ T100 w 1684"/>
                <a:gd name="T102" fmla="+- 0 1014 396"/>
                <a:gd name="T103" fmla="*/ 1014 h 1684"/>
                <a:gd name="T104" fmla="+- 0 1778 1775"/>
                <a:gd name="T105" fmla="*/ T104 w 1684"/>
                <a:gd name="T106" fmla="+- 0 1161 396"/>
                <a:gd name="T107" fmla="*/ 1161 h 1684"/>
                <a:gd name="T108" fmla="+- 0 1778 1775"/>
                <a:gd name="T109" fmla="*/ T108 w 1684"/>
                <a:gd name="T110" fmla="+- 0 1314 396"/>
                <a:gd name="T111" fmla="*/ 1314 h 1684"/>
                <a:gd name="T112" fmla="+- 0 1805 1775"/>
                <a:gd name="T113" fmla="*/ T112 w 1684"/>
                <a:gd name="T114" fmla="+- 0 1462 396"/>
                <a:gd name="T115" fmla="*/ 1462 h 1684"/>
                <a:gd name="T116" fmla="+- 0 1856 1775"/>
                <a:gd name="T117" fmla="*/ T116 w 1684"/>
                <a:gd name="T118" fmla="+- 0 1599 396"/>
                <a:gd name="T119" fmla="*/ 1599 h 1684"/>
                <a:gd name="T120" fmla="+- 0 1929 1775"/>
                <a:gd name="T121" fmla="*/ T120 w 1684"/>
                <a:gd name="T122" fmla="+- 0 1723 396"/>
                <a:gd name="T123" fmla="*/ 1723 h 1684"/>
                <a:gd name="T124" fmla="+- 0 2022 1775"/>
                <a:gd name="T125" fmla="*/ T124 w 1684"/>
                <a:gd name="T126" fmla="+- 0 1833 396"/>
                <a:gd name="T127" fmla="*/ 1833 h 1684"/>
                <a:gd name="T128" fmla="+- 0 2131 1775"/>
                <a:gd name="T129" fmla="*/ T128 w 1684"/>
                <a:gd name="T130" fmla="+- 0 1926 396"/>
                <a:gd name="T131" fmla="*/ 1926 h 1684"/>
                <a:gd name="T132" fmla="+- 0 2256 1775"/>
                <a:gd name="T133" fmla="*/ T132 w 1684"/>
                <a:gd name="T134" fmla="+- 0 1999 396"/>
                <a:gd name="T135" fmla="*/ 1999 h 1684"/>
                <a:gd name="T136" fmla="+- 0 2393 1775"/>
                <a:gd name="T137" fmla="*/ T136 w 1684"/>
                <a:gd name="T138" fmla="+- 0 2049 396"/>
                <a:gd name="T139" fmla="*/ 2049 h 1684"/>
                <a:gd name="T140" fmla="+- 0 2540 1775"/>
                <a:gd name="T141" fmla="*/ T140 w 1684"/>
                <a:gd name="T142" fmla="+- 0 2076 396"/>
                <a:gd name="T143" fmla="*/ 2076 h 1684"/>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Lst>
              <a:rect l="0" t="0" r="r" b="b"/>
              <a:pathLst>
                <a:path w="1684" h="1684">
                  <a:moveTo>
                    <a:pt x="842" y="1684"/>
                  </a:moveTo>
                  <a:lnTo>
                    <a:pt x="918" y="1680"/>
                  </a:lnTo>
                  <a:lnTo>
                    <a:pt x="993" y="1670"/>
                  </a:lnTo>
                  <a:lnTo>
                    <a:pt x="1066" y="1653"/>
                  </a:lnTo>
                  <a:lnTo>
                    <a:pt x="1136" y="1631"/>
                  </a:lnTo>
                  <a:lnTo>
                    <a:pt x="1203" y="1603"/>
                  </a:lnTo>
                  <a:lnTo>
                    <a:pt x="1267" y="1569"/>
                  </a:lnTo>
                  <a:lnTo>
                    <a:pt x="1327" y="1530"/>
                  </a:lnTo>
                  <a:lnTo>
                    <a:pt x="1384" y="1486"/>
                  </a:lnTo>
                  <a:lnTo>
                    <a:pt x="1437" y="1437"/>
                  </a:lnTo>
                  <a:lnTo>
                    <a:pt x="1486" y="1384"/>
                  </a:lnTo>
                  <a:lnTo>
                    <a:pt x="1530" y="1327"/>
                  </a:lnTo>
                  <a:lnTo>
                    <a:pt x="1569" y="1267"/>
                  </a:lnTo>
                  <a:lnTo>
                    <a:pt x="1603" y="1203"/>
                  </a:lnTo>
                  <a:lnTo>
                    <a:pt x="1631" y="1135"/>
                  </a:lnTo>
                  <a:lnTo>
                    <a:pt x="1654" y="1066"/>
                  </a:lnTo>
                  <a:lnTo>
                    <a:pt x="1670" y="993"/>
                  </a:lnTo>
                  <a:lnTo>
                    <a:pt x="1680" y="918"/>
                  </a:lnTo>
                  <a:lnTo>
                    <a:pt x="1684" y="842"/>
                  </a:lnTo>
                  <a:lnTo>
                    <a:pt x="1680" y="765"/>
                  </a:lnTo>
                  <a:lnTo>
                    <a:pt x="1670" y="690"/>
                  </a:lnTo>
                  <a:lnTo>
                    <a:pt x="1654" y="618"/>
                  </a:lnTo>
                  <a:lnTo>
                    <a:pt x="1631" y="548"/>
                  </a:lnTo>
                  <a:lnTo>
                    <a:pt x="1603" y="481"/>
                  </a:lnTo>
                  <a:lnTo>
                    <a:pt x="1569" y="417"/>
                  </a:lnTo>
                  <a:lnTo>
                    <a:pt x="1530" y="356"/>
                  </a:lnTo>
                  <a:lnTo>
                    <a:pt x="1486" y="299"/>
                  </a:lnTo>
                  <a:lnTo>
                    <a:pt x="1437" y="246"/>
                  </a:lnTo>
                  <a:lnTo>
                    <a:pt x="1384" y="198"/>
                  </a:lnTo>
                  <a:lnTo>
                    <a:pt x="1327" y="154"/>
                  </a:lnTo>
                  <a:lnTo>
                    <a:pt x="1267" y="115"/>
                  </a:lnTo>
                  <a:lnTo>
                    <a:pt x="1203" y="81"/>
                  </a:lnTo>
                  <a:lnTo>
                    <a:pt x="1136" y="52"/>
                  </a:lnTo>
                  <a:lnTo>
                    <a:pt x="1066" y="30"/>
                  </a:lnTo>
                  <a:lnTo>
                    <a:pt x="993" y="13"/>
                  </a:lnTo>
                  <a:lnTo>
                    <a:pt x="918" y="3"/>
                  </a:lnTo>
                  <a:lnTo>
                    <a:pt x="842" y="0"/>
                  </a:lnTo>
                  <a:lnTo>
                    <a:pt x="765" y="3"/>
                  </a:lnTo>
                  <a:lnTo>
                    <a:pt x="691" y="13"/>
                  </a:lnTo>
                  <a:lnTo>
                    <a:pt x="618" y="30"/>
                  </a:lnTo>
                  <a:lnTo>
                    <a:pt x="548" y="52"/>
                  </a:lnTo>
                  <a:lnTo>
                    <a:pt x="481" y="81"/>
                  </a:lnTo>
                  <a:lnTo>
                    <a:pt x="417" y="115"/>
                  </a:lnTo>
                  <a:lnTo>
                    <a:pt x="356" y="154"/>
                  </a:lnTo>
                  <a:lnTo>
                    <a:pt x="299" y="198"/>
                  </a:lnTo>
                  <a:lnTo>
                    <a:pt x="247" y="246"/>
                  </a:lnTo>
                  <a:lnTo>
                    <a:pt x="198" y="299"/>
                  </a:lnTo>
                  <a:lnTo>
                    <a:pt x="154" y="356"/>
                  </a:lnTo>
                  <a:lnTo>
                    <a:pt x="115" y="417"/>
                  </a:lnTo>
                  <a:lnTo>
                    <a:pt x="81" y="481"/>
                  </a:lnTo>
                  <a:lnTo>
                    <a:pt x="53" y="548"/>
                  </a:lnTo>
                  <a:lnTo>
                    <a:pt x="30" y="618"/>
                  </a:lnTo>
                  <a:lnTo>
                    <a:pt x="14" y="690"/>
                  </a:lnTo>
                  <a:lnTo>
                    <a:pt x="3" y="765"/>
                  </a:lnTo>
                  <a:lnTo>
                    <a:pt x="0" y="842"/>
                  </a:lnTo>
                  <a:lnTo>
                    <a:pt x="3" y="918"/>
                  </a:lnTo>
                  <a:lnTo>
                    <a:pt x="14" y="993"/>
                  </a:lnTo>
                  <a:lnTo>
                    <a:pt x="30" y="1066"/>
                  </a:lnTo>
                  <a:lnTo>
                    <a:pt x="53" y="1135"/>
                  </a:lnTo>
                  <a:lnTo>
                    <a:pt x="81" y="1203"/>
                  </a:lnTo>
                  <a:lnTo>
                    <a:pt x="115" y="1267"/>
                  </a:lnTo>
                  <a:lnTo>
                    <a:pt x="154" y="1327"/>
                  </a:lnTo>
                  <a:lnTo>
                    <a:pt x="198" y="1384"/>
                  </a:lnTo>
                  <a:lnTo>
                    <a:pt x="247" y="1437"/>
                  </a:lnTo>
                  <a:lnTo>
                    <a:pt x="299" y="1486"/>
                  </a:lnTo>
                  <a:lnTo>
                    <a:pt x="356" y="1530"/>
                  </a:lnTo>
                  <a:lnTo>
                    <a:pt x="417" y="1569"/>
                  </a:lnTo>
                  <a:lnTo>
                    <a:pt x="481" y="1603"/>
                  </a:lnTo>
                  <a:lnTo>
                    <a:pt x="548" y="1631"/>
                  </a:lnTo>
                  <a:lnTo>
                    <a:pt x="618" y="1653"/>
                  </a:lnTo>
                  <a:lnTo>
                    <a:pt x="691" y="1670"/>
                  </a:lnTo>
                  <a:lnTo>
                    <a:pt x="765" y="1680"/>
                  </a:lnTo>
                  <a:lnTo>
                    <a:pt x="842" y="1684"/>
                  </a:lnTo>
                  <a:close/>
                </a:path>
              </a:pathLst>
            </a:custGeom>
            <a:noFill/>
            <a:ln w="22860">
              <a:solidFill>
                <a:srgbClr val="6950A1"/>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pPr algn="ctr"/>
              <a:endParaRPr lang="fr-FR"/>
            </a:p>
          </p:txBody>
        </p:sp>
        <p:cxnSp>
          <p:nvCxnSpPr>
            <p:cNvPr id="27" name="Line 960"/>
            <p:cNvCxnSpPr>
              <a:cxnSpLocks noChangeShapeType="1"/>
            </p:cNvCxnSpPr>
            <p:nvPr/>
          </p:nvCxnSpPr>
          <p:spPr bwMode="auto">
            <a:xfrm>
              <a:off x="4721" y="1544"/>
              <a:ext cx="313" cy="1560"/>
            </a:xfrm>
            <a:prstGeom prst="line">
              <a:avLst/>
            </a:prstGeom>
            <a:noFill/>
            <a:ln w="34290">
              <a:solidFill>
                <a:srgbClr val="6950A1"/>
              </a:solidFill>
              <a:round/>
              <a:headEnd/>
              <a:tailEnd/>
            </a:ln>
            <a:extLst>
              <a:ext uri="{909E8E84-426E-40DD-AFC4-6F175D3DCCD1}">
                <a14:hiddenFill xmlns:a14="http://schemas.microsoft.com/office/drawing/2010/main">
                  <a:noFill/>
                </a14:hiddenFill>
              </a:ext>
            </a:extLst>
          </p:spPr>
        </p:cxnSp>
        <p:sp>
          <p:nvSpPr>
            <p:cNvPr id="28" name="Freeform 27"/>
            <p:cNvSpPr>
              <a:spLocks/>
            </p:cNvSpPr>
            <p:nvPr/>
          </p:nvSpPr>
          <p:spPr bwMode="auto">
            <a:xfrm>
              <a:off x="4887" y="3028"/>
              <a:ext cx="273" cy="174"/>
            </a:xfrm>
            <a:custGeom>
              <a:avLst/>
              <a:gdLst>
                <a:gd name="T0" fmla="+- 0 5160 4888"/>
                <a:gd name="T1" fmla="*/ T0 w 273"/>
                <a:gd name="T2" fmla="+- 0 3028 3028"/>
                <a:gd name="T3" fmla="*/ 3028 h 174"/>
                <a:gd name="T4" fmla="+- 0 4888 4888"/>
                <a:gd name="T5" fmla="*/ T4 w 273"/>
                <a:gd name="T6" fmla="+- 0 3083 3028"/>
                <a:gd name="T7" fmla="*/ 3083 h 174"/>
                <a:gd name="T8" fmla="+- 0 5053 4888"/>
                <a:gd name="T9" fmla="*/ T8 w 273"/>
                <a:gd name="T10" fmla="+- 0 3202 3028"/>
                <a:gd name="T11" fmla="*/ 3202 h 174"/>
                <a:gd name="T12" fmla="+- 0 5160 4888"/>
                <a:gd name="T13" fmla="*/ T12 w 273"/>
                <a:gd name="T14" fmla="+- 0 3028 3028"/>
                <a:gd name="T15" fmla="*/ 3028 h 174"/>
              </a:gdLst>
              <a:ahLst/>
              <a:cxnLst>
                <a:cxn ang="0">
                  <a:pos x="T1" y="T3"/>
                </a:cxn>
                <a:cxn ang="0">
                  <a:pos x="T5" y="T7"/>
                </a:cxn>
                <a:cxn ang="0">
                  <a:pos x="T9" y="T11"/>
                </a:cxn>
                <a:cxn ang="0">
                  <a:pos x="T13" y="T15"/>
                </a:cxn>
              </a:cxnLst>
              <a:rect l="0" t="0" r="r" b="b"/>
              <a:pathLst>
                <a:path w="273" h="174">
                  <a:moveTo>
                    <a:pt x="272" y="0"/>
                  </a:moveTo>
                  <a:lnTo>
                    <a:pt x="0" y="55"/>
                  </a:lnTo>
                  <a:lnTo>
                    <a:pt x="165" y="174"/>
                  </a:lnTo>
                  <a:lnTo>
                    <a:pt x="272" y="0"/>
                  </a:lnTo>
                  <a:close/>
                </a:path>
              </a:pathLst>
            </a:custGeom>
            <a:solidFill>
              <a:srgbClr val="6950A1"/>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pPr algn="ctr"/>
              <a:endParaRPr lang="fr-FR"/>
            </a:p>
          </p:txBody>
        </p:sp>
        <p:sp>
          <p:nvSpPr>
            <p:cNvPr id="29" name="Freeform 28"/>
            <p:cNvSpPr>
              <a:spLocks/>
            </p:cNvSpPr>
            <p:nvPr/>
          </p:nvSpPr>
          <p:spPr bwMode="auto">
            <a:xfrm>
              <a:off x="3803" y="395"/>
              <a:ext cx="1684" cy="1684"/>
            </a:xfrm>
            <a:custGeom>
              <a:avLst/>
              <a:gdLst>
                <a:gd name="T0" fmla="+- 0 4568 3803"/>
                <a:gd name="T1" fmla="*/ T0 w 1684"/>
                <a:gd name="T2" fmla="+- 0 399 396"/>
                <a:gd name="T3" fmla="*/ 399 h 1684"/>
                <a:gd name="T4" fmla="+- 0 4421 3803"/>
                <a:gd name="T5" fmla="*/ T4 w 1684"/>
                <a:gd name="T6" fmla="+- 0 426 396"/>
                <a:gd name="T7" fmla="*/ 426 h 1684"/>
                <a:gd name="T8" fmla="+- 0 4284 3803"/>
                <a:gd name="T9" fmla="*/ T8 w 1684"/>
                <a:gd name="T10" fmla="+- 0 477 396"/>
                <a:gd name="T11" fmla="*/ 477 h 1684"/>
                <a:gd name="T12" fmla="+- 0 4160 3803"/>
                <a:gd name="T13" fmla="*/ T12 w 1684"/>
                <a:gd name="T14" fmla="+- 0 550 396"/>
                <a:gd name="T15" fmla="*/ 550 h 1684"/>
                <a:gd name="T16" fmla="+- 0 4050 3803"/>
                <a:gd name="T17" fmla="*/ T16 w 1684"/>
                <a:gd name="T18" fmla="+- 0 642 396"/>
                <a:gd name="T19" fmla="*/ 642 h 1684"/>
                <a:gd name="T20" fmla="+- 0 3957 3803"/>
                <a:gd name="T21" fmla="*/ T20 w 1684"/>
                <a:gd name="T22" fmla="+- 0 752 396"/>
                <a:gd name="T23" fmla="*/ 752 h 1684"/>
                <a:gd name="T24" fmla="+- 0 3884 3803"/>
                <a:gd name="T25" fmla="*/ T24 w 1684"/>
                <a:gd name="T26" fmla="+- 0 877 396"/>
                <a:gd name="T27" fmla="*/ 877 h 1684"/>
                <a:gd name="T28" fmla="+- 0 3833 3803"/>
                <a:gd name="T29" fmla="*/ T28 w 1684"/>
                <a:gd name="T30" fmla="+- 0 1014 396"/>
                <a:gd name="T31" fmla="*/ 1014 h 1684"/>
                <a:gd name="T32" fmla="+- 0 3807 3803"/>
                <a:gd name="T33" fmla="*/ T32 w 1684"/>
                <a:gd name="T34" fmla="+- 0 1161 396"/>
                <a:gd name="T35" fmla="*/ 1161 h 1684"/>
                <a:gd name="T36" fmla="+- 0 3807 3803"/>
                <a:gd name="T37" fmla="*/ T36 w 1684"/>
                <a:gd name="T38" fmla="+- 0 1314 396"/>
                <a:gd name="T39" fmla="*/ 1314 h 1684"/>
                <a:gd name="T40" fmla="+- 0 3833 3803"/>
                <a:gd name="T41" fmla="*/ T40 w 1684"/>
                <a:gd name="T42" fmla="+- 0 1462 396"/>
                <a:gd name="T43" fmla="*/ 1462 h 1684"/>
                <a:gd name="T44" fmla="+- 0 3884 3803"/>
                <a:gd name="T45" fmla="*/ T44 w 1684"/>
                <a:gd name="T46" fmla="+- 0 1599 396"/>
                <a:gd name="T47" fmla="*/ 1599 h 1684"/>
                <a:gd name="T48" fmla="+- 0 3957 3803"/>
                <a:gd name="T49" fmla="*/ T48 w 1684"/>
                <a:gd name="T50" fmla="+- 0 1723 396"/>
                <a:gd name="T51" fmla="*/ 1723 h 1684"/>
                <a:gd name="T52" fmla="+- 0 4050 3803"/>
                <a:gd name="T53" fmla="*/ T52 w 1684"/>
                <a:gd name="T54" fmla="+- 0 1833 396"/>
                <a:gd name="T55" fmla="*/ 1833 h 1684"/>
                <a:gd name="T56" fmla="+- 0 4160 3803"/>
                <a:gd name="T57" fmla="*/ T56 w 1684"/>
                <a:gd name="T58" fmla="+- 0 1926 396"/>
                <a:gd name="T59" fmla="*/ 1926 h 1684"/>
                <a:gd name="T60" fmla="+- 0 4284 3803"/>
                <a:gd name="T61" fmla="*/ T60 w 1684"/>
                <a:gd name="T62" fmla="+- 0 1999 396"/>
                <a:gd name="T63" fmla="*/ 1999 h 1684"/>
                <a:gd name="T64" fmla="+- 0 4421 3803"/>
                <a:gd name="T65" fmla="*/ T64 w 1684"/>
                <a:gd name="T66" fmla="+- 0 2049 396"/>
                <a:gd name="T67" fmla="*/ 2049 h 1684"/>
                <a:gd name="T68" fmla="+- 0 4568 3803"/>
                <a:gd name="T69" fmla="*/ T68 w 1684"/>
                <a:gd name="T70" fmla="+- 0 2076 396"/>
                <a:gd name="T71" fmla="*/ 2076 h 1684"/>
                <a:gd name="T72" fmla="+- 0 4722 3803"/>
                <a:gd name="T73" fmla="*/ T72 w 1684"/>
                <a:gd name="T74" fmla="+- 0 2076 396"/>
                <a:gd name="T75" fmla="*/ 2076 h 1684"/>
                <a:gd name="T76" fmla="+- 0 4869 3803"/>
                <a:gd name="T77" fmla="*/ T76 w 1684"/>
                <a:gd name="T78" fmla="+- 0 2049 396"/>
                <a:gd name="T79" fmla="*/ 2049 h 1684"/>
                <a:gd name="T80" fmla="+- 0 5006 3803"/>
                <a:gd name="T81" fmla="*/ T80 w 1684"/>
                <a:gd name="T82" fmla="+- 0 1999 396"/>
                <a:gd name="T83" fmla="*/ 1999 h 1684"/>
                <a:gd name="T84" fmla="+- 0 5131 3803"/>
                <a:gd name="T85" fmla="*/ T84 w 1684"/>
                <a:gd name="T86" fmla="+- 0 1926 396"/>
                <a:gd name="T87" fmla="*/ 1926 h 1684"/>
                <a:gd name="T88" fmla="+- 0 5240 3803"/>
                <a:gd name="T89" fmla="*/ T88 w 1684"/>
                <a:gd name="T90" fmla="+- 0 1833 396"/>
                <a:gd name="T91" fmla="*/ 1833 h 1684"/>
                <a:gd name="T92" fmla="+- 0 5333 3803"/>
                <a:gd name="T93" fmla="*/ T92 w 1684"/>
                <a:gd name="T94" fmla="+- 0 1723 396"/>
                <a:gd name="T95" fmla="*/ 1723 h 1684"/>
                <a:gd name="T96" fmla="+- 0 5406 3803"/>
                <a:gd name="T97" fmla="*/ T96 w 1684"/>
                <a:gd name="T98" fmla="+- 0 1599 396"/>
                <a:gd name="T99" fmla="*/ 1599 h 1684"/>
                <a:gd name="T100" fmla="+- 0 5457 3803"/>
                <a:gd name="T101" fmla="*/ T100 w 1684"/>
                <a:gd name="T102" fmla="+- 0 1462 396"/>
                <a:gd name="T103" fmla="*/ 1462 h 1684"/>
                <a:gd name="T104" fmla="+- 0 5484 3803"/>
                <a:gd name="T105" fmla="*/ T104 w 1684"/>
                <a:gd name="T106" fmla="+- 0 1314 396"/>
                <a:gd name="T107" fmla="*/ 1314 h 1684"/>
                <a:gd name="T108" fmla="+- 0 5484 3803"/>
                <a:gd name="T109" fmla="*/ T108 w 1684"/>
                <a:gd name="T110" fmla="+- 0 1161 396"/>
                <a:gd name="T111" fmla="*/ 1161 h 1684"/>
                <a:gd name="T112" fmla="+- 0 5457 3803"/>
                <a:gd name="T113" fmla="*/ T112 w 1684"/>
                <a:gd name="T114" fmla="+- 0 1014 396"/>
                <a:gd name="T115" fmla="*/ 1014 h 1684"/>
                <a:gd name="T116" fmla="+- 0 5406 3803"/>
                <a:gd name="T117" fmla="*/ T116 w 1684"/>
                <a:gd name="T118" fmla="+- 0 877 396"/>
                <a:gd name="T119" fmla="*/ 877 h 1684"/>
                <a:gd name="T120" fmla="+- 0 5333 3803"/>
                <a:gd name="T121" fmla="*/ T120 w 1684"/>
                <a:gd name="T122" fmla="+- 0 752 396"/>
                <a:gd name="T123" fmla="*/ 752 h 1684"/>
                <a:gd name="T124" fmla="+- 0 5240 3803"/>
                <a:gd name="T125" fmla="*/ T124 w 1684"/>
                <a:gd name="T126" fmla="+- 0 642 396"/>
                <a:gd name="T127" fmla="*/ 642 h 1684"/>
                <a:gd name="T128" fmla="+- 0 5131 3803"/>
                <a:gd name="T129" fmla="*/ T128 w 1684"/>
                <a:gd name="T130" fmla="+- 0 550 396"/>
                <a:gd name="T131" fmla="*/ 550 h 1684"/>
                <a:gd name="T132" fmla="+- 0 5006 3803"/>
                <a:gd name="T133" fmla="*/ T132 w 1684"/>
                <a:gd name="T134" fmla="+- 0 477 396"/>
                <a:gd name="T135" fmla="*/ 477 h 1684"/>
                <a:gd name="T136" fmla="+- 0 4869 3803"/>
                <a:gd name="T137" fmla="*/ T136 w 1684"/>
                <a:gd name="T138" fmla="+- 0 426 396"/>
                <a:gd name="T139" fmla="*/ 426 h 1684"/>
                <a:gd name="T140" fmla="+- 0 4722 3803"/>
                <a:gd name="T141" fmla="*/ T140 w 1684"/>
                <a:gd name="T142" fmla="+- 0 399 396"/>
                <a:gd name="T143" fmla="*/ 399 h 1684"/>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Lst>
              <a:rect l="0" t="0" r="r" b="b"/>
              <a:pathLst>
                <a:path w="1684" h="1684">
                  <a:moveTo>
                    <a:pt x="842" y="0"/>
                  </a:moveTo>
                  <a:lnTo>
                    <a:pt x="765" y="3"/>
                  </a:lnTo>
                  <a:lnTo>
                    <a:pt x="691" y="13"/>
                  </a:lnTo>
                  <a:lnTo>
                    <a:pt x="618" y="30"/>
                  </a:lnTo>
                  <a:lnTo>
                    <a:pt x="548" y="52"/>
                  </a:lnTo>
                  <a:lnTo>
                    <a:pt x="481" y="81"/>
                  </a:lnTo>
                  <a:lnTo>
                    <a:pt x="417" y="115"/>
                  </a:lnTo>
                  <a:lnTo>
                    <a:pt x="357" y="154"/>
                  </a:lnTo>
                  <a:lnTo>
                    <a:pt x="300" y="198"/>
                  </a:lnTo>
                  <a:lnTo>
                    <a:pt x="247" y="246"/>
                  </a:lnTo>
                  <a:lnTo>
                    <a:pt x="198" y="299"/>
                  </a:lnTo>
                  <a:lnTo>
                    <a:pt x="154" y="356"/>
                  </a:lnTo>
                  <a:lnTo>
                    <a:pt x="115" y="417"/>
                  </a:lnTo>
                  <a:lnTo>
                    <a:pt x="81" y="481"/>
                  </a:lnTo>
                  <a:lnTo>
                    <a:pt x="53" y="548"/>
                  </a:lnTo>
                  <a:lnTo>
                    <a:pt x="30" y="618"/>
                  </a:lnTo>
                  <a:lnTo>
                    <a:pt x="14" y="690"/>
                  </a:lnTo>
                  <a:lnTo>
                    <a:pt x="4" y="765"/>
                  </a:lnTo>
                  <a:lnTo>
                    <a:pt x="0" y="842"/>
                  </a:lnTo>
                  <a:lnTo>
                    <a:pt x="4" y="918"/>
                  </a:lnTo>
                  <a:lnTo>
                    <a:pt x="14" y="993"/>
                  </a:lnTo>
                  <a:lnTo>
                    <a:pt x="30" y="1066"/>
                  </a:lnTo>
                  <a:lnTo>
                    <a:pt x="53" y="1135"/>
                  </a:lnTo>
                  <a:lnTo>
                    <a:pt x="81" y="1203"/>
                  </a:lnTo>
                  <a:lnTo>
                    <a:pt x="115" y="1267"/>
                  </a:lnTo>
                  <a:lnTo>
                    <a:pt x="154" y="1327"/>
                  </a:lnTo>
                  <a:lnTo>
                    <a:pt x="198" y="1384"/>
                  </a:lnTo>
                  <a:lnTo>
                    <a:pt x="247" y="1437"/>
                  </a:lnTo>
                  <a:lnTo>
                    <a:pt x="300" y="1486"/>
                  </a:lnTo>
                  <a:lnTo>
                    <a:pt x="357" y="1530"/>
                  </a:lnTo>
                  <a:lnTo>
                    <a:pt x="417" y="1569"/>
                  </a:lnTo>
                  <a:lnTo>
                    <a:pt x="481" y="1603"/>
                  </a:lnTo>
                  <a:lnTo>
                    <a:pt x="548" y="1631"/>
                  </a:lnTo>
                  <a:lnTo>
                    <a:pt x="618" y="1653"/>
                  </a:lnTo>
                  <a:lnTo>
                    <a:pt x="691" y="1670"/>
                  </a:lnTo>
                  <a:lnTo>
                    <a:pt x="765" y="1680"/>
                  </a:lnTo>
                  <a:lnTo>
                    <a:pt x="842" y="1684"/>
                  </a:lnTo>
                  <a:lnTo>
                    <a:pt x="919" y="1680"/>
                  </a:lnTo>
                  <a:lnTo>
                    <a:pt x="993" y="1670"/>
                  </a:lnTo>
                  <a:lnTo>
                    <a:pt x="1066" y="1653"/>
                  </a:lnTo>
                  <a:lnTo>
                    <a:pt x="1136" y="1631"/>
                  </a:lnTo>
                  <a:lnTo>
                    <a:pt x="1203" y="1603"/>
                  </a:lnTo>
                  <a:lnTo>
                    <a:pt x="1267" y="1569"/>
                  </a:lnTo>
                  <a:lnTo>
                    <a:pt x="1328" y="1530"/>
                  </a:lnTo>
                  <a:lnTo>
                    <a:pt x="1384" y="1486"/>
                  </a:lnTo>
                  <a:lnTo>
                    <a:pt x="1437" y="1437"/>
                  </a:lnTo>
                  <a:lnTo>
                    <a:pt x="1486" y="1384"/>
                  </a:lnTo>
                  <a:lnTo>
                    <a:pt x="1530" y="1327"/>
                  </a:lnTo>
                  <a:lnTo>
                    <a:pt x="1569" y="1267"/>
                  </a:lnTo>
                  <a:lnTo>
                    <a:pt x="1603" y="1203"/>
                  </a:lnTo>
                  <a:lnTo>
                    <a:pt x="1631" y="1135"/>
                  </a:lnTo>
                  <a:lnTo>
                    <a:pt x="1654" y="1066"/>
                  </a:lnTo>
                  <a:lnTo>
                    <a:pt x="1670" y="993"/>
                  </a:lnTo>
                  <a:lnTo>
                    <a:pt x="1681" y="918"/>
                  </a:lnTo>
                  <a:lnTo>
                    <a:pt x="1684" y="842"/>
                  </a:lnTo>
                  <a:lnTo>
                    <a:pt x="1681" y="765"/>
                  </a:lnTo>
                  <a:lnTo>
                    <a:pt x="1670" y="690"/>
                  </a:lnTo>
                  <a:lnTo>
                    <a:pt x="1654" y="618"/>
                  </a:lnTo>
                  <a:lnTo>
                    <a:pt x="1631" y="548"/>
                  </a:lnTo>
                  <a:lnTo>
                    <a:pt x="1603" y="481"/>
                  </a:lnTo>
                  <a:lnTo>
                    <a:pt x="1569" y="417"/>
                  </a:lnTo>
                  <a:lnTo>
                    <a:pt x="1530" y="356"/>
                  </a:lnTo>
                  <a:lnTo>
                    <a:pt x="1486" y="299"/>
                  </a:lnTo>
                  <a:lnTo>
                    <a:pt x="1437" y="246"/>
                  </a:lnTo>
                  <a:lnTo>
                    <a:pt x="1384" y="198"/>
                  </a:lnTo>
                  <a:lnTo>
                    <a:pt x="1328" y="154"/>
                  </a:lnTo>
                  <a:lnTo>
                    <a:pt x="1267" y="115"/>
                  </a:lnTo>
                  <a:lnTo>
                    <a:pt x="1203" y="81"/>
                  </a:lnTo>
                  <a:lnTo>
                    <a:pt x="1136" y="52"/>
                  </a:lnTo>
                  <a:lnTo>
                    <a:pt x="1066" y="30"/>
                  </a:lnTo>
                  <a:lnTo>
                    <a:pt x="993" y="13"/>
                  </a:lnTo>
                  <a:lnTo>
                    <a:pt x="919" y="3"/>
                  </a:lnTo>
                  <a:lnTo>
                    <a:pt x="84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pPr algn="ctr"/>
              <a:endParaRPr lang="fr-FR"/>
            </a:p>
          </p:txBody>
        </p:sp>
        <p:sp>
          <p:nvSpPr>
            <p:cNvPr id="30" name="Freeform 29"/>
            <p:cNvSpPr>
              <a:spLocks/>
            </p:cNvSpPr>
            <p:nvPr/>
          </p:nvSpPr>
          <p:spPr bwMode="auto">
            <a:xfrm>
              <a:off x="3803" y="395"/>
              <a:ext cx="1684" cy="1684"/>
            </a:xfrm>
            <a:custGeom>
              <a:avLst/>
              <a:gdLst>
                <a:gd name="T0" fmla="+- 0 4722 3803"/>
                <a:gd name="T1" fmla="*/ T0 w 1684"/>
                <a:gd name="T2" fmla="+- 0 2076 396"/>
                <a:gd name="T3" fmla="*/ 2076 h 1684"/>
                <a:gd name="T4" fmla="+- 0 4869 3803"/>
                <a:gd name="T5" fmla="*/ T4 w 1684"/>
                <a:gd name="T6" fmla="+- 0 2049 396"/>
                <a:gd name="T7" fmla="*/ 2049 h 1684"/>
                <a:gd name="T8" fmla="+- 0 5006 3803"/>
                <a:gd name="T9" fmla="*/ T8 w 1684"/>
                <a:gd name="T10" fmla="+- 0 1999 396"/>
                <a:gd name="T11" fmla="*/ 1999 h 1684"/>
                <a:gd name="T12" fmla="+- 0 5131 3803"/>
                <a:gd name="T13" fmla="*/ T12 w 1684"/>
                <a:gd name="T14" fmla="+- 0 1926 396"/>
                <a:gd name="T15" fmla="*/ 1926 h 1684"/>
                <a:gd name="T16" fmla="+- 0 5240 3803"/>
                <a:gd name="T17" fmla="*/ T16 w 1684"/>
                <a:gd name="T18" fmla="+- 0 1833 396"/>
                <a:gd name="T19" fmla="*/ 1833 h 1684"/>
                <a:gd name="T20" fmla="+- 0 5333 3803"/>
                <a:gd name="T21" fmla="*/ T20 w 1684"/>
                <a:gd name="T22" fmla="+- 0 1723 396"/>
                <a:gd name="T23" fmla="*/ 1723 h 1684"/>
                <a:gd name="T24" fmla="+- 0 5406 3803"/>
                <a:gd name="T25" fmla="*/ T24 w 1684"/>
                <a:gd name="T26" fmla="+- 0 1599 396"/>
                <a:gd name="T27" fmla="*/ 1599 h 1684"/>
                <a:gd name="T28" fmla="+- 0 5457 3803"/>
                <a:gd name="T29" fmla="*/ T28 w 1684"/>
                <a:gd name="T30" fmla="+- 0 1462 396"/>
                <a:gd name="T31" fmla="*/ 1462 h 1684"/>
                <a:gd name="T32" fmla="+- 0 5484 3803"/>
                <a:gd name="T33" fmla="*/ T32 w 1684"/>
                <a:gd name="T34" fmla="+- 0 1314 396"/>
                <a:gd name="T35" fmla="*/ 1314 h 1684"/>
                <a:gd name="T36" fmla="+- 0 5484 3803"/>
                <a:gd name="T37" fmla="*/ T36 w 1684"/>
                <a:gd name="T38" fmla="+- 0 1161 396"/>
                <a:gd name="T39" fmla="*/ 1161 h 1684"/>
                <a:gd name="T40" fmla="+- 0 5457 3803"/>
                <a:gd name="T41" fmla="*/ T40 w 1684"/>
                <a:gd name="T42" fmla="+- 0 1014 396"/>
                <a:gd name="T43" fmla="*/ 1014 h 1684"/>
                <a:gd name="T44" fmla="+- 0 5406 3803"/>
                <a:gd name="T45" fmla="*/ T44 w 1684"/>
                <a:gd name="T46" fmla="+- 0 877 396"/>
                <a:gd name="T47" fmla="*/ 877 h 1684"/>
                <a:gd name="T48" fmla="+- 0 5333 3803"/>
                <a:gd name="T49" fmla="*/ T48 w 1684"/>
                <a:gd name="T50" fmla="+- 0 752 396"/>
                <a:gd name="T51" fmla="*/ 752 h 1684"/>
                <a:gd name="T52" fmla="+- 0 5240 3803"/>
                <a:gd name="T53" fmla="*/ T52 w 1684"/>
                <a:gd name="T54" fmla="+- 0 642 396"/>
                <a:gd name="T55" fmla="*/ 642 h 1684"/>
                <a:gd name="T56" fmla="+- 0 5131 3803"/>
                <a:gd name="T57" fmla="*/ T56 w 1684"/>
                <a:gd name="T58" fmla="+- 0 550 396"/>
                <a:gd name="T59" fmla="*/ 550 h 1684"/>
                <a:gd name="T60" fmla="+- 0 5006 3803"/>
                <a:gd name="T61" fmla="*/ T60 w 1684"/>
                <a:gd name="T62" fmla="+- 0 477 396"/>
                <a:gd name="T63" fmla="*/ 477 h 1684"/>
                <a:gd name="T64" fmla="+- 0 4869 3803"/>
                <a:gd name="T65" fmla="*/ T64 w 1684"/>
                <a:gd name="T66" fmla="+- 0 426 396"/>
                <a:gd name="T67" fmla="*/ 426 h 1684"/>
                <a:gd name="T68" fmla="+- 0 4722 3803"/>
                <a:gd name="T69" fmla="*/ T68 w 1684"/>
                <a:gd name="T70" fmla="+- 0 399 396"/>
                <a:gd name="T71" fmla="*/ 399 h 1684"/>
                <a:gd name="T72" fmla="+- 0 4568 3803"/>
                <a:gd name="T73" fmla="*/ T72 w 1684"/>
                <a:gd name="T74" fmla="+- 0 399 396"/>
                <a:gd name="T75" fmla="*/ 399 h 1684"/>
                <a:gd name="T76" fmla="+- 0 4421 3803"/>
                <a:gd name="T77" fmla="*/ T76 w 1684"/>
                <a:gd name="T78" fmla="+- 0 426 396"/>
                <a:gd name="T79" fmla="*/ 426 h 1684"/>
                <a:gd name="T80" fmla="+- 0 4284 3803"/>
                <a:gd name="T81" fmla="*/ T80 w 1684"/>
                <a:gd name="T82" fmla="+- 0 477 396"/>
                <a:gd name="T83" fmla="*/ 477 h 1684"/>
                <a:gd name="T84" fmla="+- 0 4160 3803"/>
                <a:gd name="T85" fmla="*/ T84 w 1684"/>
                <a:gd name="T86" fmla="+- 0 550 396"/>
                <a:gd name="T87" fmla="*/ 550 h 1684"/>
                <a:gd name="T88" fmla="+- 0 4050 3803"/>
                <a:gd name="T89" fmla="*/ T88 w 1684"/>
                <a:gd name="T90" fmla="+- 0 642 396"/>
                <a:gd name="T91" fmla="*/ 642 h 1684"/>
                <a:gd name="T92" fmla="+- 0 3957 3803"/>
                <a:gd name="T93" fmla="*/ T92 w 1684"/>
                <a:gd name="T94" fmla="+- 0 752 396"/>
                <a:gd name="T95" fmla="*/ 752 h 1684"/>
                <a:gd name="T96" fmla="+- 0 3884 3803"/>
                <a:gd name="T97" fmla="*/ T96 w 1684"/>
                <a:gd name="T98" fmla="+- 0 877 396"/>
                <a:gd name="T99" fmla="*/ 877 h 1684"/>
                <a:gd name="T100" fmla="+- 0 3833 3803"/>
                <a:gd name="T101" fmla="*/ T100 w 1684"/>
                <a:gd name="T102" fmla="+- 0 1014 396"/>
                <a:gd name="T103" fmla="*/ 1014 h 1684"/>
                <a:gd name="T104" fmla="+- 0 3807 3803"/>
                <a:gd name="T105" fmla="*/ T104 w 1684"/>
                <a:gd name="T106" fmla="+- 0 1161 396"/>
                <a:gd name="T107" fmla="*/ 1161 h 1684"/>
                <a:gd name="T108" fmla="+- 0 3807 3803"/>
                <a:gd name="T109" fmla="*/ T108 w 1684"/>
                <a:gd name="T110" fmla="+- 0 1314 396"/>
                <a:gd name="T111" fmla="*/ 1314 h 1684"/>
                <a:gd name="T112" fmla="+- 0 3833 3803"/>
                <a:gd name="T113" fmla="*/ T112 w 1684"/>
                <a:gd name="T114" fmla="+- 0 1462 396"/>
                <a:gd name="T115" fmla="*/ 1462 h 1684"/>
                <a:gd name="T116" fmla="+- 0 3884 3803"/>
                <a:gd name="T117" fmla="*/ T116 w 1684"/>
                <a:gd name="T118" fmla="+- 0 1599 396"/>
                <a:gd name="T119" fmla="*/ 1599 h 1684"/>
                <a:gd name="T120" fmla="+- 0 3957 3803"/>
                <a:gd name="T121" fmla="*/ T120 w 1684"/>
                <a:gd name="T122" fmla="+- 0 1723 396"/>
                <a:gd name="T123" fmla="*/ 1723 h 1684"/>
                <a:gd name="T124" fmla="+- 0 4050 3803"/>
                <a:gd name="T125" fmla="*/ T124 w 1684"/>
                <a:gd name="T126" fmla="+- 0 1833 396"/>
                <a:gd name="T127" fmla="*/ 1833 h 1684"/>
                <a:gd name="T128" fmla="+- 0 4160 3803"/>
                <a:gd name="T129" fmla="*/ T128 w 1684"/>
                <a:gd name="T130" fmla="+- 0 1926 396"/>
                <a:gd name="T131" fmla="*/ 1926 h 1684"/>
                <a:gd name="T132" fmla="+- 0 4284 3803"/>
                <a:gd name="T133" fmla="*/ T132 w 1684"/>
                <a:gd name="T134" fmla="+- 0 1999 396"/>
                <a:gd name="T135" fmla="*/ 1999 h 1684"/>
                <a:gd name="T136" fmla="+- 0 4421 3803"/>
                <a:gd name="T137" fmla="*/ T136 w 1684"/>
                <a:gd name="T138" fmla="+- 0 2049 396"/>
                <a:gd name="T139" fmla="*/ 2049 h 1684"/>
                <a:gd name="T140" fmla="+- 0 4568 3803"/>
                <a:gd name="T141" fmla="*/ T140 w 1684"/>
                <a:gd name="T142" fmla="+- 0 2076 396"/>
                <a:gd name="T143" fmla="*/ 2076 h 1684"/>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Lst>
              <a:rect l="0" t="0" r="r" b="b"/>
              <a:pathLst>
                <a:path w="1684" h="1684">
                  <a:moveTo>
                    <a:pt x="842" y="1684"/>
                  </a:moveTo>
                  <a:lnTo>
                    <a:pt x="919" y="1680"/>
                  </a:lnTo>
                  <a:lnTo>
                    <a:pt x="993" y="1670"/>
                  </a:lnTo>
                  <a:lnTo>
                    <a:pt x="1066" y="1653"/>
                  </a:lnTo>
                  <a:lnTo>
                    <a:pt x="1136" y="1631"/>
                  </a:lnTo>
                  <a:lnTo>
                    <a:pt x="1203" y="1603"/>
                  </a:lnTo>
                  <a:lnTo>
                    <a:pt x="1267" y="1569"/>
                  </a:lnTo>
                  <a:lnTo>
                    <a:pt x="1328" y="1530"/>
                  </a:lnTo>
                  <a:lnTo>
                    <a:pt x="1384" y="1486"/>
                  </a:lnTo>
                  <a:lnTo>
                    <a:pt x="1437" y="1437"/>
                  </a:lnTo>
                  <a:lnTo>
                    <a:pt x="1486" y="1384"/>
                  </a:lnTo>
                  <a:lnTo>
                    <a:pt x="1530" y="1327"/>
                  </a:lnTo>
                  <a:lnTo>
                    <a:pt x="1569" y="1267"/>
                  </a:lnTo>
                  <a:lnTo>
                    <a:pt x="1603" y="1203"/>
                  </a:lnTo>
                  <a:lnTo>
                    <a:pt x="1631" y="1135"/>
                  </a:lnTo>
                  <a:lnTo>
                    <a:pt x="1654" y="1066"/>
                  </a:lnTo>
                  <a:lnTo>
                    <a:pt x="1670" y="993"/>
                  </a:lnTo>
                  <a:lnTo>
                    <a:pt x="1681" y="918"/>
                  </a:lnTo>
                  <a:lnTo>
                    <a:pt x="1684" y="842"/>
                  </a:lnTo>
                  <a:lnTo>
                    <a:pt x="1681" y="765"/>
                  </a:lnTo>
                  <a:lnTo>
                    <a:pt x="1670" y="690"/>
                  </a:lnTo>
                  <a:lnTo>
                    <a:pt x="1654" y="618"/>
                  </a:lnTo>
                  <a:lnTo>
                    <a:pt x="1631" y="548"/>
                  </a:lnTo>
                  <a:lnTo>
                    <a:pt x="1603" y="481"/>
                  </a:lnTo>
                  <a:lnTo>
                    <a:pt x="1569" y="417"/>
                  </a:lnTo>
                  <a:lnTo>
                    <a:pt x="1530" y="356"/>
                  </a:lnTo>
                  <a:lnTo>
                    <a:pt x="1486" y="299"/>
                  </a:lnTo>
                  <a:lnTo>
                    <a:pt x="1437" y="246"/>
                  </a:lnTo>
                  <a:lnTo>
                    <a:pt x="1384" y="198"/>
                  </a:lnTo>
                  <a:lnTo>
                    <a:pt x="1328" y="154"/>
                  </a:lnTo>
                  <a:lnTo>
                    <a:pt x="1267" y="115"/>
                  </a:lnTo>
                  <a:lnTo>
                    <a:pt x="1203" y="81"/>
                  </a:lnTo>
                  <a:lnTo>
                    <a:pt x="1136" y="52"/>
                  </a:lnTo>
                  <a:lnTo>
                    <a:pt x="1066" y="30"/>
                  </a:lnTo>
                  <a:lnTo>
                    <a:pt x="993" y="13"/>
                  </a:lnTo>
                  <a:lnTo>
                    <a:pt x="919" y="3"/>
                  </a:lnTo>
                  <a:lnTo>
                    <a:pt x="842" y="0"/>
                  </a:lnTo>
                  <a:lnTo>
                    <a:pt x="765" y="3"/>
                  </a:lnTo>
                  <a:lnTo>
                    <a:pt x="691" y="13"/>
                  </a:lnTo>
                  <a:lnTo>
                    <a:pt x="618" y="30"/>
                  </a:lnTo>
                  <a:lnTo>
                    <a:pt x="548" y="52"/>
                  </a:lnTo>
                  <a:lnTo>
                    <a:pt x="481" y="81"/>
                  </a:lnTo>
                  <a:lnTo>
                    <a:pt x="417" y="115"/>
                  </a:lnTo>
                  <a:lnTo>
                    <a:pt x="357" y="154"/>
                  </a:lnTo>
                  <a:lnTo>
                    <a:pt x="300" y="198"/>
                  </a:lnTo>
                  <a:lnTo>
                    <a:pt x="247" y="246"/>
                  </a:lnTo>
                  <a:lnTo>
                    <a:pt x="198" y="299"/>
                  </a:lnTo>
                  <a:lnTo>
                    <a:pt x="154" y="356"/>
                  </a:lnTo>
                  <a:lnTo>
                    <a:pt x="115" y="417"/>
                  </a:lnTo>
                  <a:lnTo>
                    <a:pt x="81" y="481"/>
                  </a:lnTo>
                  <a:lnTo>
                    <a:pt x="53" y="548"/>
                  </a:lnTo>
                  <a:lnTo>
                    <a:pt x="30" y="618"/>
                  </a:lnTo>
                  <a:lnTo>
                    <a:pt x="14" y="690"/>
                  </a:lnTo>
                  <a:lnTo>
                    <a:pt x="4" y="765"/>
                  </a:lnTo>
                  <a:lnTo>
                    <a:pt x="0" y="842"/>
                  </a:lnTo>
                  <a:lnTo>
                    <a:pt x="4" y="918"/>
                  </a:lnTo>
                  <a:lnTo>
                    <a:pt x="14" y="993"/>
                  </a:lnTo>
                  <a:lnTo>
                    <a:pt x="30" y="1066"/>
                  </a:lnTo>
                  <a:lnTo>
                    <a:pt x="53" y="1135"/>
                  </a:lnTo>
                  <a:lnTo>
                    <a:pt x="81" y="1203"/>
                  </a:lnTo>
                  <a:lnTo>
                    <a:pt x="115" y="1267"/>
                  </a:lnTo>
                  <a:lnTo>
                    <a:pt x="154" y="1327"/>
                  </a:lnTo>
                  <a:lnTo>
                    <a:pt x="198" y="1384"/>
                  </a:lnTo>
                  <a:lnTo>
                    <a:pt x="247" y="1437"/>
                  </a:lnTo>
                  <a:lnTo>
                    <a:pt x="300" y="1486"/>
                  </a:lnTo>
                  <a:lnTo>
                    <a:pt x="357" y="1530"/>
                  </a:lnTo>
                  <a:lnTo>
                    <a:pt x="417" y="1569"/>
                  </a:lnTo>
                  <a:lnTo>
                    <a:pt x="481" y="1603"/>
                  </a:lnTo>
                  <a:lnTo>
                    <a:pt x="548" y="1631"/>
                  </a:lnTo>
                  <a:lnTo>
                    <a:pt x="618" y="1653"/>
                  </a:lnTo>
                  <a:lnTo>
                    <a:pt x="691" y="1670"/>
                  </a:lnTo>
                  <a:lnTo>
                    <a:pt x="765" y="1680"/>
                  </a:lnTo>
                  <a:lnTo>
                    <a:pt x="842" y="1684"/>
                  </a:lnTo>
                  <a:close/>
                </a:path>
              </a:pathLst>
            </a:custGeom>
            <a:noFill/>
            <a:ln w="22860">
              <a:solidFill>
                <a:srgbClr val="6950A1"/>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pPr algn="ctr"/>
              <a:endParaRPr lang="fr-FR"/>
            </a:p>
          </p:txBody>
        </p:sp>
        <p:cxnSp>
          <p:nvCxnSpPr>
            <p:cNvPr id="31" name="Line 964"/>
            <p:cNvCxnSpPr>
              <a:cxnSpLocks noChangeShapeType="1"/>
            </p:cNvCxnSpPr>
            <p:nvPr/>
          </p:nvCxnSpPr>
          <p:spPr bwMode="auto">
            <a:xfrm flipH="1">
              <a:off x="6157" y="1322"/>
              <a:ext cx="618" cy="1786"/>
            </a:xfrm>
            <a:prstGeom prst="line">
              <a:avLst/>
            </a:prstGeom>
            <a:noFill/>
            <a:ln w="34290">
              <a:solidFill>
                <a:srgbClr val="6950A1"/>
              </a:solidFill>
              <a:round/>
              <a:headEnd/>
              <a:tailEnd/>
            </a:ln>
            <a:extLst>
              <a:ext uri="{909E8E84-426E-40DD-AFC4-6F175D3DCCD1}">
                <a14:hiddenFill xmlns:a14="http://schemas.microsoft.com/office/drawing/2010/main">
                  <a:noFill/>
                </a14:hiddenFill>
              </a:ext>
            </a:extLst>
          </p:spPr>
        </p:cxnSp>
        <p:sp>
          <p:nvSpPr>
            <p:cNvPr id="32" name="Freeform 31"/>
            <p:cNvSpPr>
              <a:spLocks/>
            </p:cNvSpPr>
            <p:nvPr/>
          </p:nvSpPr>
          <p:spPr bwMode="auto">
            <a:xfrm>
              <a:off x="6042" y="3015"/>
              <a:ext cx="263" cy="187"/>
            </a:xfrm>
            <a:custGeom>
              <a:avLst/>
              <a:gdLst>
                <a:gd name="T0" fmla="+- 0 6042 6042"/>
                <a:gd name="T1" fmla="*/ T0 w 263"/>
                <a:gd name="T2" fmla="+- 0 3016 3016"/>
                <a:gd name="T3" fmla="*/ 3016 h 187"/>
                <a:gd name="T4" fmla="+- 0 6125 6042"/>
                <a:gd name="T5" fmla="*/ T4 w 263"/>
                <a:gd name="T6" fmla="+- 0 3202 3016"/>
                <a:gd name="T7" fmla="*/ 3202 h 187"/>
                <a:gd name="T8" fmla="+- 0 6305 6042"/>
                <a:gd name="T9" fmla="*/ T8 w 263"/>
                <a:gd name="T10" fmla="+- 0 3106 3016"/>
                <a:gd name="T11" fmla="*/ 3106 h 187"/>
                <a:gd name="T12" fmla="+- 0 6042 6042"/>
                <a:gd name="T13" fmla="*/ T12 w 263"/>
                <a:gd name="T14" fmla="+- 0 3016 3016"/>
                <a:gd name="T15" fmla="*/ 3016 h 187"/>
              </a:gdLst>
              <a:ahLst/>
              <a:cxnLst>
                <a:cxn ang="0">
                  <a:pos x="T1" y="T3"/>
                </a:cxn>
                <a:cxn ang="0">
                  <a:pos x="T5" y="T7"/>
                </a:cxn>
                <a:cxn ang="0">
                  <a:pos x="T9" y="T11"/>
                </a:cxn>
                <a:cxn ang="0">
                  <a:pos x="T13" y="T15"/>
                </a:cxn>
              </a:cxnLst>
              <a:rect l="0" t="0" r="r" b="b"/>
              <a:pathLst>
                <a:path w="263" h="187">
                  <a:moveTo>
                    <a:pt x="0" y="0"/>
                  </a:moveTo>
                  <a:lnTo>
                    <a:pt x="83" y="186"/>
                  </a:lnTo>
                  <a:lnTo>
                    <a:pt x="263" y="90"/>
                  </a:lnTo>
                  <a:lnTo>
                    <a:pt x="0" y="0"/>
                  </a:lnTo>
                  <a:close/>
                </a:path>
              </a:pathLst>
            </a:custGeom>
            <a:solidFill>
              <a:srgbClr val="6950A1"/>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pPr algn="ctr"/>
              <a:endParaRPr lang="fr-FR"/>
            </a:p>
          </p:txBody>
        </p:sp>
        <p:cxnSp>
          <p:nvCxnSpPr>
            <p:cNvPr id="33" name="Line 966"/>
            <p:cNvCxnSpPr>
              <a:cxnSpLocks noChangeShapeType="1"/>
            </p:cNvCxnSpPr>
            <p:nvPr/>
          </p:nvCxnSpPr>
          <p:spPr bwMode="auto">
            <a:xfrm flipH="1">
              <a:off x="7081" y="1799"/>
              <a:ext cx="1340" cy="1632"/>
            </a:xfrm>
            <a:prstGeom prst="line">
              <a:avLst/>
            </a:prstGeom>
            <a:noFill/>
            <a:ln w="34290">
              <a:solidFill>
                <a:srgbClr val="6950A1"/>
              </a:solidFill>
              <a:round/>
              <a:headEnd/>
              <a:tailEnd/>
            </a:ln>
            <a:extLst>
              <a:ext uri="{909E8E84-426E-40DD-AFC4-6F175D3DCCD1}">
                <a14:hiddenFill xmlns:a14="http://schemas.microsoft.com/office/drawing/2010/main">
                  <a:noFill/>
                </a14:hiddenFill>
              </a:ext>
            </a:extLst>
          </p:spPr>
        </p:cxnSp>
        <p:sp>
          <p:nvSpPr>
            <p:cNvPr id="34" name="Freeform 33"/>
            <p:cNvSpPr>
              <a:spLocks/>
            </p:cNvSpPr>
            <p:nvPr/>
          </p:nvSpPr>
          <p:spPr bwMode="auto">
            <a:xfrm>
              <a:off x="7005" y="3304"/>
              <a:ext cx="215" cy="204"/>
            </a:xfrm>
            <a:custGeom>
              <a:avLst/>
              <a:gdLst>
                <a:gd name="T0" fmla="+- 0 7005 7005"/>
                <a:gd name="T1" fmla="*/ T0 w 215"/>
                <a:gd name="T2" fmla="+- 0 3305 3305"/>
                <a:gd name="T3" fmla="*/ 3305 h 204"/>
                <a:gd name="T4" fmla="+- 0 7018 7005"/>
                <a:gd name="T5" fmla="*/ T4 w 215"/>
                <a:gd name="T6" fmla="+- 0 3508 3305"/>
                <a:gd name="T7" fmla="*/ 3508 h 204"/>
                <a:gd name="T8" fmla="+- 0 7220 7005"/>
                <a:gd name="T9" fmla="*/ T8 w 215"/>
                <a:gd name="T10" fmla="+- 0 3481 3305"/>
                <a:gd name="T11" fmla="*/ 3481 h 204"/>
                <a:gd name="T12" fmla="+- 0 7005 7005"/>
                <a:gd name="T13" fmla="*/ T12 w 215"/>
                <a:gd name="T14" fmla="+- 0 3305 3305"/>
                <a:gd name="T15" fmla="*/ 3305 h 204"/>
              </a:gdLst>
              <a:ahLst/>
              <a:cxnLst>
                <a:cxn ang="0">
                  <a:pos x="T1" y="T3"/>
                </a:cxn>
                <a:cxn ang="0">
                  <a:pos x="T5" y="T7"/>
                </a:cxn>
                <a:cxn ang="0">
                  <a:pos x="T9" y="T11"/>
                </a:cxn>
                <a:cxn ang="0">
                  <a:pos x="T13" y="T15"/>
                </a:cxn>
              </a:cxnLst>
              <a:rect l="0" t="0" r="r" b="b"/>
              <a:pathLst>
                <a:path w="215" h="204">
                  <a:moveTo>
                    <a:pt x="0" y="0"/>
                  </a:moveTo>
                  <a:lnTo>
                    <a:pt x="13" y="203"/>
                  </a:lnTo>
                  <a:lnTo>
                    <a:pt x="215" y="176"/>
                  </a:lnTo>
                  <a:lnTo>
                    <a:pt x="0" y="0"/>
                  </a:lnTo>
                  <a:close/>
                </a:path>
              </a:pathLst>
            </a:custGeom>
            <a:solidFill>
              <a:srgbClr val="6950A1"/>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pPr algn="ctr"/>
              <a:endParaRPr lang="fr-FR"/>
            </a:p>
          </p:txBody>
        </p:sp>
        <p:sp>
          <p:nvSpPr>
            <p:cNvPr id="35" name="Freeform 34"/>
            <p:cNvSpPr>
              <a:spLocks/>
            </p:cNvSpPr>
            <p:nvPr/>
          </p:nvSpPr>
          <p:spPr bwMode="auto">
            <a:xfrm>
              <a:off x="5895" y="395"/>
              <a:ext cx="1684" cy="1684"/>
            </a:xfrm>
            <a:custGeom>
              <a:avLst/>
              <a:gdLst>
                <a:gd name="T0" fmla="+- 0 6660 5895"/>
                <a:gd name="T1" fmla="*/ T0 w 1684"/>
                <a:gd name="T2" fmla="+- 0 399 396"/>
                <a:gd name="T3" fmla="*/ 399 h 1684"/>
                <a:gd name="T4" fmla="+- 0 6513 5895"/>
                <a:gd name="T5" fmla="*/ T4 w 1684"/>
                <a:gd name="T6" fmla="+- 0 426 396"/>
                <a:gd name="T7" fmla="*/ 426 h 1684"/>
                <a:gd name="T8" fmla="+- 0 6376 5895"/>
                <a:gd name="T9" fmla="*/ T8 w 1684"/>
                <a:gd name="T10" fmla="+- 0 477 396"/>
                <a:gd name="T11" fmla="*/ 477 h 1684"/>
                <a:gd name="T12" fmla="+- 0 6251 5895"/>
                <a:gd name="T13" fmla="*/ T12 w 1684"/>
                <a:gd name="T14" fmla="+- 0 550 396"/>
                <a:gd name="T15" fmla="*/ 550 h 1684"/>
                <a:gd name="T16" fmla="+- 0 6142 5895"/>
                <a:gd name="T17" fmla="*/ T16 w 1684"/>
                <a:gd name="T18" fmla="+- 0 642 396"/>
                <a:gd name="T19" fmla="*/ 642 h 1684"/>
                <a:gd name="T20" fmla="+- 0 6049 5895"/>
                <a:gd name="T21" fmla="*/ T20 w 1684"/>
                <a:gd name="T22" fmla="+- 0 752 396"/>
                <a:gd name="T23" fmla="*/ 752 h 1684"/>
                <a:gd name="T24" fmla="+- 0 5976 5895"/>
                <a:gd name="T25" fmla="*/ T24 w 1684"/>
                <a:gd name="T26" fmla="+- 0 877 396"/>
                <a:gd name="T27" fmla="*/ 877 h 1684"/>
                <a:gd name="T28" fmla="+- 0 5925 5895"/>
                <a:gd name="T29" fmla="*/ T28 w 1684"/>
                <a:gd name="T30" fmla="+- 0 1014 396"/>
                <a:gd name="T31" fmla="*/ 1014 h 1684"/>
                <a:gd name="T32" fmla="+- 0 5899 5895"/>
                <a:gd name="T33" fmla="*/ T32 w 1684"/>
                <a:gd name="T34" fmla="+- 0 1161 396"/>
                <a:gd name="T35" fmla="*/ 1161 h 1684"/>
                <a:gd name="T36" fmla="+- 0 5899 5895"/>
                <a:gd name="T37" fmla="*/ T36 w 1684"/>
                <a:gd name="T38" fmla="+- 0 1314 396"/>
                <a:gd name="T39" fmla="*/ 1314 h 1684"/>
                <a:gd name="T40" fmla="+- 0 5925 5895"/>
                <a:gd name="T41" fmla="*/ T40 w 1684"/>
                <a:gd name="T42" fmla="+- 0 1462 396"/>
                <a:gd name="T43" fmla="*/ 1462 h 1684"/>
                <a:gd name="T44" fmla="+- 0 5976 5895"/>
                <a:gd name="T45" fmla="*/ T44 w 1684"/>
                <a:gd name="T46" fmla="+- 0 1599 396"/>
                <a:gd name="T47" fmla="*/ 1599 h 1684"/>
                <a:gd name="T48" fmla="+- 0 6049 5895"/>
                <a:gd name="T49" fmla="*/ T48 w 1684"/>
                <a:gd name="T50" fmla="+- 0 1723 396"/>
                <a:gd name="T51" fmla="*/ 1723 h 1684"/>
                <a:gd name="T52" fmla="+- 0 6142 5895"/>
                <a:gd name="T53" fmla="*/ T52 w 1684"/>
                <a:gd name="T54" fmla="+- 0 1833 396"/>
                <a:gd name="T55" fmla="*/ 1833 h 1684"/>
                <a:gd name="T56" fmla="+- 0 6251 5895"/>
                <a:gd name="T57" fmla="*/ T56 w 1684"/>
                <a:gd name="T58" fmla="+- 0 1926 396"/>
                <a:gd name="T59" fmla="*/ 1926 h 1684"/>
                <a:gd name="T60" fmla="+- 0 6376 5895"/>
                <a:gd name="T61" fmla="*/ T60 w 1684"/>
                <a:gd name="T62" fmla="+- 0 1999 396"/>
                <a:gd name="T63" fmla="*/ 1999 h 1684"/>
                <a:gd name="T64" fmla="+- 0 6513 5895"/>
                <a:gd name="T65" fmla="*/ T64 w 1684"/>
                <a:gd name="T66" fmla="+- 0 2049 396"/>
                <a:gd name="T67" fmla="*/ 2049 h 1684"/>
                <a:gd name="T68" fmla="+- 0 6660 5895"/>
                <a:gd name="T69" fmla="*/ T68 w 1684"/>
                <a:gd name="T70" fmla="+- 0 2076 396"/>
                <a:gd name="T71" fmla="*/ 2076 h 1684"/>
                <a:gd name="T72" fmla="+- 0 6814 5895"/>
                <a:gd name="T73" fmla="*/ T72 w 1684"/>
                <a:gd name="T74" fmla="+- 0 2076 396"/>
                <a:gd name="T75" fmla="*/ 2076 h 1684"/>
                <a:gd name="T76" fmla="+- 0 6961 5895"/>
                <a:gd name="T77" fmla="*/ T76 w 1684"/>
                <a:gd name="T78" fmla="+- 0 2049 396"/>
                <a:gd name="T79" fmla="*/ 2049 h 1684"/>
                <a:gd name="T80" fmla="+- 0 7098 5895"/>
                <a:gd name="T81" fmla="*/ T80 w 1684"/>
                <a:gd name="T82" fmla="+- 0 1999 396"/>
                <a:gd name="T83" fmla="*/ 1999 h 1684"/>
                <a:gd name="T84" fmla="+- 0 7223 5895"/>
                <a:gd name="T85" fmla="*/ T84 w 1684"/>
                <a:gd name="T86" fmla="+- 0 1926 396"/>
                <a:gd name="T87" fmla="*/ 1926 h 1684"/>
                <a:gd name="T88" fmla="+- 0 7332 5895"/>
                <a:gd name="T89" fmla="*/ T88 w 1684"/>
                <a:gd name="T90" fmla="+- 0 1833 396"/>
                <a:gd name="T91" fmla="*/ 1833 h 1684"/>
                <a:gd name="T92" fmla="+- 0 7425 5895"/>
                <a:gd name="T93" fmla="*/ T92 w 1684"/>
                <a:gd name="T94" fmla="+- 0 1723 396"/>
                <a:gd name="T95" fmla="*/ 1723 h 1684"/>
                <a:gd name="T96" fmla="+- 0 7498 5895"/>
                <a:gd name="T97" fmla="*/ T96 w 1684"/>
                <a:gd name="T98" fmla="+- 0 1599 396"/>
                <a:gd name="T99" fmla="*/ 1599 h 1684"/>
                <a:gd name="T100" fmla="+- 0 7549 5895"/>
                <a:gd name="T101" fmla="*/ T100 w 1684"/>
                <a:gd name="T102" fmla="+- 0 1462 396"/>
                <a:gd name="T103" fmla="*/ 1462 h 1684"/>
                <a:gd name="T104" fmla="+- 0 7575 5895"/>
                <a:gd name="T105" fmla="*/ T104 w 1684"/>
                <a:gd name="T106" fmla="+- 0 1314 396"/>
                <a:gd name="T107" fmla="*/ 1314 h 1684"/>
                <a:gd name="T108" fmla="+- 0 7575 5895"/>
                <a:gd name="T109" fmla="*/ T108 w 1684"/>
                <a:gd name="T110" fmla="+- 0 1161 396"/>
                <a:gd name="T111" fmla="*/ 1161 h 1684"/>
                <a:gd name="T112" fmla="+- 0 7549 5895"/>
                <a:gd name="T113" fmla="*/ T112 w 1684"/>
                <a:gd name="T114" fmla="+- 0 1014 396"/>
                <a:gd name="T115" fmla="*/ 1014 h 1684"/>
                <a:gd name="T116" fmla="+- 0 7498 5895"/>
                <a:gd name="T117" fmla="*/ T116 w 1684"/>
                <a:gd name="T118" fmla="+- 0 877 396"/>
                <a:gd name="T119" fmla="*/ 877 h 1684"/>
                <a:gd name="T120" fmla="+- 0 7425 5895"/>
                <a:gd name="T121" fmla="*/ T120 w 1684"/>
                <a:gd name="T122" fmla="+- 0 752 396"/>
                <a:gd name="T123" fmla="*/ 752 h 1684"/>
                <a:gd name="T124" fmla="+- 0 7332 5895"/>
                <a:gd name="T125" fmla="*/ T124 w 1684"/>
                <a:gd name="T126" fmla="+- 0 642 396"/>
                <a:gd name="T127" fmla="*/ 642 h 1684"/>
                <a:gd name="T128" fmla="+- 0 7223 5895"/>
                <a:gd name="T129" fmla="*/ T128 w 1684"/>
                <a:gd name="T130" fmla="+- 0 550 396"/>
                <a:gd name="T131" fmla="*/ 550 h 1684"/>
                <a:gd name="T132" fmla="+- 0 7098 5895"/>
                <a:gd name="T133" fmla="*/ T132 w 1684"/>
                <a:gd name="T134" fmla="+- 0 477 396"/>
                <a:gd name="T135" fmla="*/ 477 h 1684"/>
                <a:gd name="T136" fmla="+- 0 6961 5895"/>
                <a:gd name="T137" fmla="*/ T136 w 1684"/>
                <a:gd name="T138" fmla="+- 0 426 396"/>
                <a:gd name="T139" fmla="*/ 426 h 1684"/>
                <a:gd name="T140" fmla="+- 0 6814 5895"/>
                <a:gd name="T141" fmla="*/ T140 w 1684"/>
                <a:gd name="T142" fmla="+- 0 399 396"/>
                <a:gd name="T143" fmla="*/ 399 h 1684"/>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Lst>
              <a:rect l="0" t="0" r="r" b="b"/>
              <a:pathLst>
                <a:path w="1684" h="1684">
                  <a:moveTo>
                    <a:pt x="842" y="0"/>
                  </a:moveTo>
                  <a:lnTo>
                    <a:pt x="765" y="3"/>
                  </a:lnTo>
                  <a:lnTo>
                    <a:pt x="691" y="13"/>
                  </a:lnTo>
                  <a:lnTo>
                    <a:pt x="618" y="30"/>
                  </a:lnTo>
                  <a:lnTo>
                    <a:pt x="548" y="52"/>
                  </a:lnTo>
                  <a:lnTo>
                    <a:pt x="481" y="81"/>
                  </a:lnTo>
                  <a:lnTo>
                    <a:pt x="417" y="115"/>
                  </a:lnTo>
                  <a:lnTo>
                    <a:pt x="356" y="154"/>
                  </a:lnTo>
                  <a:lnTo>
                    <a:pt x="300" y="198"/>
                  </a:lnTo>
                  <a:lnTo>
                    <a:pt x="247" y="246"/>
                  </a:lnTo>
                  <a:lnTo>
                    <a:pt x="198" y="299"/>
                  </a:lnTo>
                  <a:lnTo>
                    <a:pt x="154" y="356"/>
                  </a:lnTo>
                  <a:lnTo>
                    <a:pt x="115" y="417"/>
                  </a:lnTo>
                  <a:lnTo>
                    <a:pt x="81" y="481"/>
                  </a:lnTo>
                  <a:lnTo>
                    <a:pt x="53" y="548"/>
                  </a:lnTo>
                  <a:lnTo>
                    <a:pt x="30" y="618"/>
                  </a:lnTo>
                  <a:lnTo>
                    <a:pt x="14" y="690"/>
                  </a:lnTo>
                  <a:lnTo>
                    <a:pt x="4" y="765"/>
                  </a:lnTo>
                  <a:lnTo>
                    <a:pt x="0" y="842"/>
                  </a:lnTo>
                  <a:lnTo>
                    <a:pt x="4" y="918"/>
                  </a:lnTo>
                  <a:lnTo>
                    <a:pt x="14" y="993"/>
                  </a:lnTo>
                  <a:lnTo>
                    <a:pt x="30" y="1066"/>
                  </a:lnTo>
                  <a:lnTo>
                    <a:pt x="53" y="1135"/>
                  </a:lnTo>
                  <a:lnTo>
                    <a:pt x="81" y="1203"/>
                  </a:lnTo>
                  <a:lnTo>
                    <a:pt x="115" y="1267"/>
                  </a:lnTo>
                  <a:lnTo>
                    <a:pt x="154" y="1327"/>
                  </a:lnTo>
                  <a:lnTo>
                    <a:pt x="198" y="1384"/>
                  </a:lnTo>
                  <a:lnTo>
                    <a:pt x="247" y="1437"/>
                  </a:lnTo>
                  <a:lnTo>
                    <a:pt x="300" y="1486"/>
                  </a:lnTo>
                  <a:lnTo>
                    <a:pt x="356" y="1530"/>
                  </a:lnTo>
                  <a:lnTo>
                    <a:pt x="417" y="1569"/>
                  </a:lnTo>
                  <a:lnTo>
                    <a:pt x="481" y="1603"/>
                  </a:lnTo>
                  <a:lnTo>
                    <a:pt x="548" y="1631"/>
                  </a:lnTo>
                  <a:lnTo>
                    <a:pt x="618" y="1653"/>
                  </a:lnTo>
                  <a:lnTo>
                    <a:pt x="691" y="1670"/>
                  </a:lnTo>
                  <a:lnTo>
                    <a:pt x="765" y="1680"/>
                  </a:lnTo>
                  <a:lnTo>
                    <a:pt x="842" y="1684"/>
                  </a:lnTo>
                  <a:lnTo>
                    <a:pt x="919" y="1680"/>
                  </a:lnTo>
                  <a:lnTo>
                    <a:pt x="993" y="1670"/>
                  </a:lnTo>
                  <a:lnTo>
                    <a:pt x="1066" y="1653"/>
                  </a:lnTo>
                  <a:lnTo>
                    <a:pt x="1136" y="1631"/>
                  </a:lnTo>
                  <a:lnTo>
                    <a:pt x="1203" y="1603"/>
                  </a:lnTo>
                  <a:lnTo>
                    <a:pt x="1267" y="1569"/>
                  </a:lnTo>
                  <a:lnTo>
                    <a:pt x="1328" y="1530"/>
                  </a:lnTo>
                  <a:lnTo>
                    <a:pt x="1384" y="1486"/>
                  </a:lnTo>
                  <a:lnTo>
                    <a:pt x="1437" y="1437"/>
                  </a:lnTo>
                  <a:lnTo>
                    <a:pt x="1486" y="1384"/>
                  </a:lnTo>
                  <a:lnTo>
                    <a:pt x="1530" y="1327"/>
                  </a:lnTo>
                  <a:lnTo>
                    <a:pt x="1569" y="1267"/>
                  </a:lnTo>
                  <a:lnTo>
                    <a:pt x="1603" y="1203"/>
                  </a:lnTo>
                  <a:lnTo>
                    <a:pt x="1631" y="1135"/>
                  </a:lnTo>
                  <a:lnTo>
                    <a:pt x="1654" y="1066"/>
                  </a:lnTo>
                  <a:lnTo>
                    <a:pt x="1670" y="993"/>
                  </a:lnTo>
                  <a:lnTo>
                    <a:pt x="1680" y="918"/>
                  </a:lnTo>
                  <a:lnTo>
                    <a:pt x="1684" y="842"/>
                  </a:lnTo>
                  <a:lnTo>
                    <a:pt x="1680" y="765"/>
                  </a:lnTo>
                  <a:lnTo>
                    <a:pt x="1670" y="690"/>
                  </a:lnTo>
                  <a:lnTo>
                    <a:pt x="1654" y="618"/>
                  </a:lnTo>
                  <a:lnTo>
                    <a:pt x="1631" y="548"/>
                  </a:lnTo>
                  <a:lnTo>
                    <a:pt x="1603" y="481"/>
                  </a:lnTo>
                  <a:lnTo>
                    <a:pt x="1569" y="417"/>
                  </a:lnTo>
                  <a:lnTo>
                    <a:pt x="1530" y="356"/>
                  </a:lnTo>
                  <a:lnTo>
                    <a:pt x="1486" y="299"/>
                  </a:lnTo>
                  <a:lnTo>
                    <a:pt x="1437" y="246"/>
                  </a:lnTo>
                  <a:lnTo>
                    <a:pt x="1384" y="198"/>
                  </a:lnTo>
                  <a:lnTo>
                    <a:pt x="1328" y="154"/>
                  </a:lnTo>
                  <a:lnTo>
                    <a:pt x="1267" y="115"/>
                  </a:lnTo>
                  <a:lnTo>
                    <a:pt x="1203" y="81"/>
                  </a:lnTo>
                  <a:lnTo>
                    <a:pt x="1136" y="52"/>
                  </a:lnTo>
                  <a:lnTo>
                    <a:pt x="1066" y="30"/>
                  </a:lnTo>
                  <a:lnTo>
                    <a:pt x="993" y="13"/>
                  </a:lnTo>
                  <a:lnTo>
                    <a:pt x="919" y="3"/>
                  </a:lnTo>
                  <a:lnTo>
                    <a:pt x="84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pPr algn="ctr"/>
              <a:endParaRPr lang="fr-FR"/>
            </a:p>
          </p:txBody>
        </p:sp>
        <p:sp>
          <p:nvSpPr>
            <p:cNvPr id="36" name="Freeform 35"/>
            <p:cNvSpPr>
              <a:spLocks/>
            </p:cNvSpPr>
            <p:nvPr/>
          </p:nvSpPr>
          <p:spPr bwMode="auto">
            <a:xfrm>
              <a:off x="5895" y="395"/>
              <a:ext cx="1684" cy="1684"/>
            </a:xfrm>
            <a:custGeom>
              <a:avLst/>
              <a:gdLst>
                <a:gd name="T0" fmla="+- 0 6814 5895"/>
                <a:gd name="T1" fmla="*/ T0 w 1684"/>
                <a:gd name="T2" fmla="+- 0 2076 396"/>
                <a:gd name="T3" fmla="*/ 2076 h 1684"/>
                <a:gd name="T4" fmla="+- 0 6961 5895"/>
                <a:gd name="T5" fmla="*/ T4 w 1684"/>
                <a:gd name="T6" fmla="+- 0 2049 396"/>
                <a:gd name="T7" fmla="*/ 2049 h 1684"/>
                <a:gd name="T8" fmla="+- 0 7098 5895"/>
                <a:gd name="T9" fmla="*/ T8 w 1684"/>
                <a:gd name="T10" fmla="+- 0 1999 396"/>
                <a:gd name="T11" fmla="*/ 1999 h 1684"/>
                <a:gd name="T12" fmla="+- 0 7223 5895"/>
                <a:gd name="T13" fmla="*/ T12 w 1684"/>
                <a:gd name="T14" fmla="+- 0 1926 396"/>
                <a:gd name="T15" fmla="*/ 1926 h 1684"/>
                <a:gd name="T16" fmla="+- 0 7332 5895"/>
                <a:gd name="T17" fmla="*/ T16 w 1684"/>
                <a:gd name="T18" fmla="+- 0 1833 396"/>
                <a:gd name="T19" fmla="*/ 1833 h 1684"/>
                <a:gd name="T20" fmla="+- 0 7425 5895"/>
                <a:gd name="T21" fmla="*/ T20 w 1684"/>
                <a:gd name="T22" fmla="+- 0 1723 396"/>
                <a:gd name="T23" fmla="*/ 1723 h 1684"/>
                <a:gd name="T24" fmla="+- 0 7498 5895"/>
                <a:gd name="T25" fmla="*/ T24 w 1684"/>
                <a:gd name="T26" fmla="+- 0 1599 396"/>
                <a:gd name="T27" fmla="*/ 1599 h 1684"/>
                <a:gd name="T28" fmla="+- 0 7549 5895"/>
                <a:gd name="T29" fmla="*/ T28 w 1684"/>
                <a:gd name="T30" fmla="+- 0 1462 396"/>
                <a:gd name="T31" fmla="*/ 1462 h 1684"/>
                <a:gd name="T32" fmla="+- 0 7575 5895"/>
                <a:gd name="T33" fmla="*/ T32 w 1684"/>
                <a:gd name="T34" fmla="+- 0 1314 396"/>
                <a:gd name="T35" fmla="*/ 1314 h 1684"/>
                <a:gd name="T36" fmla="+- 0 7575 5895"/>
                <a:gd name="T37" fmla="*/ T36 w 1684"/>
                <a:gd name="T38" fmla="+- 0 1161 396"/>
                <a:gd name="T39" fmla="*/ 1161 h 1684"/>
                <a:gd name="T40" fmla="+- 0 7549 5895"/>
                <a:gd name="T41" fmla="*/ T40 w 1684"/>
                <a:gd name="T42" fmla="+- 0 1014 396"/>
                <a:gd name="T43" fmla="*/ 1014 h 1684"/>
                <a:gd name="T44" fmla="+- 0 7498 5895"/>
                <a:gd name="T45" fmla="*/ T44 w 1684"/>
                <a:gd name="T46" fmla="+- 0 877 396"/>
                <a:gd name="T47" fmla="*/ 877 h 1684"/>
                <a:gd name="T48" fmla="+- 0 7425 5895"/>
                <a:gd name="T49" fmla="*/ T48 w 1684"/>
                <a:gd name="T50" fmla="+- 0 752 396"/>
                <a:gd name="T51" fmla="*/ 752 h 1684"/>
                <a:gd name="T52" fmla="+- 0 7332 5895"/>
                <a:gd name="T53" fmla="*/ T52 w 1684"/>
                <a:gd name="T54" fmla="+- 0 642 396"/>
                <a:gd name="T55" fmla="*/ 642 h 1684"/>
                <a:gd name="T56" fmla="+- 0 7223 5895"/>
                <a:gd name="T57" fmla="*/ T56 w 1684"/>
                <a:gd name="T58" fmla="+- 0 550 396"/>
                <a:gd name="T59" fmla="*/ 550 h 1684"/>
                <a:gd name="T60" fmla="+- 0 7098 5895"/>
                <a:gd name="T61" fmla="*/ T60 w 1684"/>
                <a:gd name="T62" fmla="+- 0 477 396"/>
                <a:gd name="T63" fmla="*/ 477 h 1684"/>
                <a:gd name="T64" fmla="+- 0 6961 5895"/>
                <a:gd name="T65" fmla="*/ T64 w 1684"/>
                <a:gd name="T66" fmla="+- 0 426 396"/>
                <a:gd name="T67" fmla="*/ 426 h 1684"/>
                <a:gd name="T68" fmla="+- 0 6814 5895"/>
                <a:gd name="T69" fmla="*/ T68 w 1684"/>
                <a:gd name="T70" fmla="+- 0 399 396"/>
                <a:gd name="T71" fmla="*/ 399 h 1684"/>
                <a:gd name="T72" fmla="+- 0 6660 5895"/>
                <a:gd name="T73" fmla="*/ T72 w 1684"/>
                <a:gd name="T74" fmla="+- 0 399 396"/>
                <a:gd name="T75" fmla="*/ 399 h 1684"/>
                <a:gd name="T76" fmla="+- 0 6513 5895"/>
                <a:gd name="T77" fmla="*/ T76 w 1684"/>
                <a:gd name="T78" fmla="+- 0 426 396"/>
                <a:gd name="T79" fmla="*/ 426 h 1684"/>
                <a:gd name="T80" fmla="+- 0 6376 5895"/>
                <a:gd name="T81" fmla="*/ T80 w 1684"/>
                <a:gd name="T82" fmla="+- 0 477 396"/>
                <a:gd name="T83" fmla="*/ 477 h 1684"/>
                <a:gd name="T84" fmla="+- 0 6251 5895"/>
                <a:gd name="T85" fmla="*/ T84 w 1684"/>
                <a:gd name="T86" fmla="+- 0 550 396"/>
                <a:gd name="T87" fmla="*/ 550 h 1684"/>
                <a:gd name="T88" fmla="+- 0 6142 5895"/>
                <a:gd name="T89" fmla="*/ T88 w 1684"/>
                <a:gd name="T90" fmla="+- 0 642 396"/>
                <a:gd name="T91" fmla="*/ 642 h 1684"/>
                <a:gd name="T92" fmla="+- 0 6049 5895"/>
                <a:gd name="T93" fmla="*/ T92 w 1684"/>
                <a:gd name="T94" fmla="+- 0 752 396"/>
                <a:gd name="T95" fmla="*/ 752 h 1684"/>
                <a:gd name="T96" fmla="+- 0 5976 5895"/>
                <a:gd name="T97" fmla="*/ T96 w 1684"/>
                <a:gd name="T98" fmla="+- 0 877 396"/>
                <a:gd name="T99" fmla="*/ 877 h 1684"/>
                <a:gd name="T100" fmla="+- 0 5925 5895"/>
                <a:gd name="T101" fmla="*/ T100 w 1684"/>
                <a:gd name="T102" fmla="+- 0 1014 396"/>
                <a:gd name="T103" fmla="*/ 1014 h 1684"/>
                <a:gd name="T104" fmla="+- 0 5899 5895"/>
                <a:gd name="T105" fmla="*/ T104 w 1684"/>
                <a:gd name="T106" fmla="+- 0 1161 396"/>
                <a:gd name="T107" fmla="*/ 1161 h 1684"/>
                <a:gd name="T108" fmla="+- 0 5899 5895"/>
                <a:gd name="T109" fmla="*/ T108 w 1684"/>
                <a:gd name="T110" fmla="+- 0 1314 396"/>
                <a:gd name="T111" fmla="*/ 1314 h 1684"/>
                <a:gd name="T112" fmla="+- 0 5925 5895"/>
                <a:gd name="T113" fmla="*/ T112 w 1684"/>
                <a:gd name="T114" fmla="+- 0 1462 396"/>
                <a:gd name="T115" fmla="*/ 1462 h 1684"/>
                <a:gd name="T116" fmla="+- 0 5976 5895"/>
                <a:gd name="T117" fmla="*/ T116 w 1684"/>
                <a:gd name="T118" fmla="+- 0 1599 396"/>
                <a:gd name="T119" fmla="*/ 1599 h 1684"/>
                <a:gd name="T120" fmla="+- 0 6049 5895"/>
                <a:gd name="T121" fmla="*/ T120 w 1684"/>
                <a:gd name="T122" fmla="+- 0 1723 396"/>
                <a:gd name="T123" fmla="*/ 1723 h 1684"/>
                <a:gd name="T124" fmla="+- 0 6142 5895"/>
                <a:gd name="T125" fmla="*/ T124 w 1684"/>
                <a:gd name="T126" fmla="+- 0 1833 396"/>
                <a:gd name="T127" fmla="*/ 1833 h 1684"/>
                <a:gd name="T128" fmla="+- 0 6251 5895"/>
                <a:gd name="T129" fmla="*/ T128 w 1684"/>
                <a:gd name="T130" fmla="+- 0 1926 396"/>
                <a:gd name="T131" fmla="*/ 1926 h 1684"/>
                <a:gd name="T132" fmla="+- 0 6376 5895"/>
                <a:gd name="T133" fmla="*/ T132 w 1684"/>
                <a:gd name="T134" fmla="+- 0 1999 396"/>
                <a:gd name="T135" fmla="*/ 1999 h 1684"/>
                <a:gd name="T136" fmla="+- 0 6513 5895"/>
                <a:gd name="T137" fmla="*/ T136 w 1684"/>
                <a:gd name="T138" fmla="+- 0 2049 396"/>
                <a:gd name="T139" fmla="*/ 2049 h 1684"/>
                <a:gd name="T140" fmla="+- 0 6660 5895"/>
                <a:gd name="T141" fmla="*/ T140 w 1684"/>
                <a:gd name="T142" fmla="+- 0 2076 396"/>
                <a:gd name="T143" fmla="*/ 2076 h 1684"/>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Lst>
              <a:rect l="0" t="0" r="r" b="b"/>
              <a:pathLst>
                <a:path w="1684" h="1684">
                  <a:moveTo>
                    <a:pt x="842" y="1684"/>
                  </a:moveTo>
                  <a:lnTo>
                    <a:pt x="919" y="1680"/>
                  </a:lnTo>
                  <a:lnTo>
                    <a:pt x="993" y="1670"/>
                  </a:lnTo>
                  <a:lnTo>
                    <a:pt x="1066" y="1653"/>
                  </a:lnTo>
                  <a:lnTo>
                    <a:pt x="1136" y="1631"/>
                  </a:lnTo>
                  <a:lnTo>
                    <a:pt x="1203" y="1603"/>
                  </a:lnTo>
                  <a:lnTo>
                    <a:pt x="1267" y="1569"/>
                  </a:lnTo>
                  <a:lnTo>
                    <a:pt x="1328" y="1530"/>
                  </a:lnTo>
                  <a:lnTo>
                    <a:pt x="1384" y="1486"/>
                  </a:lnTo>
                  <a:lnTo>
                    <a:pt x="1437" y="1437"/>
                  </a:lnTo>
                  <a:lnTo>
                    <a:pt x="1486" y="1384"/>
                  </a:lnTo>
                  <a:lnTo>
                    <a:pt x="1530" y="1327"/>
                  </a:lnTo>
                  <a:lnTo>
                    <a:pt x="1569" y="1267"/>
                  </a:lnTo>
                  <a:lnTo>
                    <a:pt x="1603" y="1203"/>
                  </a:lnTo>
                  <a:lnTo>
                    <a:pt x="1631" y="1135"/>
                  </a:lnTo>
                  <a:lnTo>
                    <a:pt x="1654" y="1066"/>
                  </a:lnTo>
                  <a:lnTo>
                    <a:pt x="1670" y="993"/>
                  </a:lnTo>
                  <a:lnTo>
                    <a:pt x="1680" y="918"/>
                  </a:lnTo>
                  <a:lnTo>
                    <a:pt x="1684" y="842"/>
                  </a:lnTo>
                  <a:lnTo>
                    <a:pt x="1680" y="765"/>
                  </a:lnTo>
                  <a:lnTo>
                    <a:pt x="1670" y="690"/>
                  </a:lnTo>
                  <a:lnTo>
                    <a:pt x="1654" y="618"/>
                  </a:lnTo>
                  <a:lnTo>
                    <a:pt x="1631" y="548"/>
                  </a:lnTo>
                  <a:lnTo>
                    <a:pt x="1603" y="481"/>
                  </a:lnTo>
                  <a:lnTo>
                    <a:pt x="1569" y="417"/>
                  </a:lnTo>
                  <a:lnTo>
                    <a:pt x="1530" y="356"/>
                  </a:lnTo>
                  <a:lnTo>
                    <a:pt x="1486" y="299"/>
                  </a:lnTo>
                  <a:lnTo>
                    <a:pt x="1437" y="246"/>
                  </a:lnTo>
                  <a:lnTo>
                    <a:pt x="1384" y="198"/>
                  </a:lnTo>
                  <a:lnTo>
                    <a:pt x="1328" y="154"/>
                  </a:lnTo>
                  <a:lnTo>
                    <a:pt x="1267" y="115"/>
                  </a:lnTo>
                  <a:lnTo>
                    <a:pt x="1203" y="81"/>
                  </a:lnTo>
                  <a:lnTo>
                    <a:pt x="1136" y="52"/>
                  </a:lnTo>
                  <a:lnTo>
                    <a:pt x="1066" y="30"/>
                  </a:lnTo>
                  <a:lnTo>
                    <a:pt x="993" y="13"/>
                  </a:lnTo>
                  <a:lnTo>
                    <a:pt x="919" y="3"/>
                  </a:lnTo>
                  <a:lnTo>
                    <a:pt x="842" y="0"/>
                  </a:lnTo>
                  <a:lnTo>
                    <a:pt x="765" y="3"/>
                  </a:lnTo>
                  <a:lnTo>
                    <a:pt x="691" y="13"/>
                  </a:lnTo>
                  <a:lnTo>
                    <a:pt x="618" y="30"/>
                  </a:lnTo>
                  <a:lnTo>
                    <a:pt x="548" y="52"/>
                  </a:lnTo>
                  <a:lnTo>
                    <a:pt x="481" y="81"/>
                  </a:lnTo>
                  <a:lnTo>
                    <a:pt x="417" y="115"/>
                  </a:lnTo>
                  <a:lnTo>
                    <a:pt x="356" y="154"/>
                  </a:lnTo>
                  <a:lnTo>
                    <a:pt x="300" y="198"/>
                  </a:lnTo>
                  <a:lnTo>
                    <a:pt x="247" y="246"/>
                  </a:lnTo>
                  <a:lnTo>
                    <a:pt x="198" y="299"/>
                  </a:lnTo>
                  <a:lnTo>
                    <a:pt x="154" y="356"/>
                  </a:lnTo>
                  <a:lnTo>
                    <a:pt x="115" y="417"/>
                  </a:lnTo>
                  <a:lnTo>
                    <a:pt x="81" y="481"/>
                  </a:lnTo>
                  <a:lnTo>
                    <a:pt x="53" y="548"/>
                  </a:lnTo>
                  <a:lnTo>
                    <a:pt x="30" y="618"/>
                  </a:lnTo>
                  <a:lnTo>
                    <a:pt x="14" y="690"/>
                  </a:lnTo>
                  <a:lnTo>
                    <a:pt x="4" y="765"/>
                  </a:lnTo>
                  <a:lnTo>
                    <a:pt x="0" y="842"/>
                  </a:lnTo>
                  <a:lnTo>
                    <a:pt x="4" y="918"/>
                  </a:lnTo>
                  <a:lnTo>
                    <a:pt x="14" y="993"/>
                  </a:lnTo>
                  <a:lnTo>
                    <a:pt x="30" y="1066"/>
                  </a:lnTo>
                  <a:lnTo>
                    <a:pt x="53" y="1135"/>
                  </a:lnTo>
                  <a:lnTo>
                    <a:pt x="81" y="1203"/>
                  </a:lnTo>
                  <a:lnTo>
                    <a:pt x="115" y="1267"/>
                  </a:lnTo>
                  <a:lnTo>
                    <a:pt x="154" y="1327"/>
                  </a:lnTo>
                  <a:lnTo>
                    <a:pt x="198" y="1384"/>
                  </a:lnTo>
                  <a:lnTo>
                    <a:pt x="247" y="1437"/>
                  </a:lnTo>
                  <a:lnTo>
                    <a:pt x="300" y="1486"/>
                  </a:lnTo>
                  <a:lnTo>
                    <a:pt x="356" y="1530"/>
                  </a:lnTo>
                  <a:lnTo>
                    <a:pt x="417" y="1569"/>
                  </a:lnTo>
                  <a:lnTo>
                    <a:pt x="481" y="1603"/>
                  </a:lnTo>
                  <a:lnTo>
                    <a:pt x="548" y="1631"/>
                  </a:lnTo>
                  <a:lnTo>
                    <a:pt x="618" y="1653"/>
                  </a:lnTo>
                  <a:lnTo>
                    <a:pt x="691" y="1670"/>
                  </a:lnTo>
                  <a:lnTo>
                    <a:pt x="765" y="1680"/>
                  </a:lnTo>
                  <a:lnTo>
                    <a:pt x="842" y="1684"/>
                  </a:lnTo>
                  <a:close/>
                </a:path>
              </a:pathLst>
            </a:custGeom>
            <a:noFill/>
            <a:ln w="22860">
              <a:solidFill>
                <a:srgbClr val="6950A1"/>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pPr algn="ctr"/>
              <a:endParaRPr lang="fr-FR"/>
            </a:p>
          </p:txBody>
        </p:sp>
        <p:sp>
          <p:nvSpPr>
            <p:cNvPr id="37" name="Freeform 36"/>
            <p:cNvSpPr>
              <a:spLocks/>
            </p:cNvSpPr>
            <p:nvPr/>
          </p:nvSpPr>
          <p:spPr bwMode="auto">
            <a:xfrm>
              <a:off x="7867" y="193"/>
              <a:ext cx="1684" cy="1675"/>
            </a:xfrm>
            <a:custGeom>
              <a:avLst/>
              <a:gdLst>
                <a:gd name="T0" fmla="+- 0 8574 7809"/>
                <a:gd name="T1" fmla="*/ T0 w 1684"/>
                <a:gd name="T2" fmla="+- 0 399 396"/>
                <a:gd name="T3" fmla="*/ 399 h 1684"/>
                <a:gd name="T4" fmla="+- 0 8427 7809"/>
                <a:gd name="T5" fmla="*/ T4 w 1684"/>
                <a:gd name="T6" fmla="+- 0 426 396"/>
                <a:gd name="T7" fmla="*/ 426 h 1684"/>
                <a:gd name="T8" fmla="+- 0 8290 7809"/>
                <a:gd name="T9" fmla="*/ T8 w 1684"/>
                <a:gd name="T10" fmla="+- 0 477 396"/>
                <a:gd name="T11" fmla="*/ 477 h 1684"/>
                <a:gd name="T12" fmla="+- 0 8165 7809"/>
                <a:gd name="T13" fmla="*/ T12 w 1684"/>
                <a:gd name="T14" fmla="+- 0 550 396"/>
                <a:gd name="T15" fmla="*/ 550 h 1684"/>
                <a:gd name="T16" fmla="+- 0 8055 7809"/>
                <a:gd name="T17" fmla="*/ T16 w 1684"/>
                <a:gd name="T18" fmla="+- 0 642 396"/>
                <a:gd name="T19" fmla="*/ 642 h 1684"/>
                <a:gd name="T20" fmla="+- 0 7963 7809"/>
                <a:gd name="T21" fmla="*/ T20 w 1684"/>
                <a:gd name="T22" fmla="+- 0 752 396"/>
                <a:gd name="T23" fmla="*/ 752 h 1684"/>
                <a:gd name="T24" fmla="+- 0 7890 7809"/>
                <a:gd name="T25" fmla="*/ T24 w 1684"/>
                <a:gd name="T26" fmla="+- 0 877 396"/>
                <a:gd name="T27" fmla="*/ 877 h 1684"/>
                <a:gd name="T28" fmla="+- 0 7839 7809"/>
                <a:gd name="T29" fmla="*/ T28 w 1684"/>
                <a:gd name="T30" fmla="+- 0 1014 396"/>
                <a:gd name="T31" fmla="*/ 1014 h 1684"/>
                <a:gd name="T32" fmla="+- 0 7812 7809"/>
                <a:gd name="T33" fmla="*/ T32 w 1684"/>
                <a:gd name="T34" fmla="+- 0 1161 396"/>
                <a:gd name="T35" fmla="*/ 1161 h 1684"/>
                <a:gd name="T36" fmla="+- 0 7812 7809"/>
                <a:gd name="T37" fmla="*/ T36 w 1684"/>
                <a:gd name="T38" fmla="+- 0 1314 396"/>
                <a:gd name="T39" fmla="*/ 1314 h 1684"/>
                <a:gd name="T40" fmla="+- 0 7839 7809"/>
                <a:gd name="T41" fmla="*/ T40 w 1684"/>
                <a:gd name="T42" fmla="+- 0 1462 396"/>
                <a:gd name="T43" fmla="*/ 1462 h 1684"/>
                <a:gd name="T44" fmla="+- 0 7890 7809"/>
                <a:gd name="T45" fmla="*/ T44 w 1684"/>
                <a:gd name="T46" fmla="+- 0 1599 396"/>
                <a:gd name="T47" fmla="*/ 1599 h 1684"/>
                <a:gd name="T48" fmla="+- 0 7963 7809"/>
                <a:gd name="T49" fmla="*/ T48 w 1684"/>
                <a:gd name="T50" fmla="+- 0 1723 396"/>
                <a:gd name="T51" fmla="*/ 1723 h 1684"/>
                <a:gd name="T52" fmla="+- 0 8055 7809"/>
                <a:gd name="T53" fmla="*/ T52 w 1684"/>
                <a:gd name="T54" fmla="+- 0 1833 396"/>
                <a:gd name="T55" fmla="*/ 1833 h 1684"/>
                <a:gd name="T56" fmla="+- 0 8165 7809"/>
                <a:gd name="T57" fmla="*/ T56 w 1684"/>
                <a:gd name="T58" fmla="+- 0 1926 396"/>
                <a:gd name="T59" fmla="*/ 1926 h 1684"/>
                <a:gd name="T60" fmla="+- 0 8290 7809"/>
                <a:gd name="T61" fmla="*/ T60 w 1684"/>
                <a:gd name="T62" fmla="+- 0 1999 396"/>
                <a:gd name="T63" fmla="*/ 1999 h 1684"/>
                <a:gd name="T64" fmla="+- 0 8427 7809"/>
                <a:gd name="T65" fmla="*/ T64 w 1684"/>
                <a:gd name="T66" fmla="+- 0 2049 396"/>
                <a:gd name="T67" fmla="*/ 2049 h 1684"/>
                <a:gd name="T68" fmla="+- 0 8574 7809"/>
                <a:gd name="T69" fmla="*/ T68 w 1684"/>
                <a:gd name="T70" fmla="+- 0 2076 396"/>
                <a:gd name="T71" fmla="*/ 2076 h 1684"/>
                <a:gd name="T72" fmla="+- 0 8727 7809"/>
                <a:gd name="T73" fmla="*/ T72 w 1684"/>
                <a:gd name="T74" fmla="+- 0 2076 396"/>
                <a:gd name="T75" fmla="*/ 2076 h 1684"/>
                <a:gd name="T76" fmla="+- 0 8874 7809"/>
                <a:gd name="T77" fmla="*/ T76 w 1684"/>
                <a:gd name="T78" fmla="+- 0 2049 396"/>
                <a:gd name="T79" fmla="*/ 2049 h 1684"/>
                <a:gd name="T80" fmla="+- 0 9011 7809"/>
                <a:gd name="T81" fmla="*/ T80 w 1684"/>
                <a:gd name="T82" fmla="+- 0 1999 396"/>
                <a:gd name="T83" fmla="*/ 1999 h 1684"/>
                <a:gd name="T84" fmla="+- 0 9136 7809"/>
                <a:gd name="T85" fmla="*/ T84 w 1684"/>
                <a:gd name="T86" fmla="+- 0 1926 396"/>
                <a:gd name="T87" fmla="*/ 1926 h 1684"/>
                <a:gd name="T88" fmla="+- 0 9246 7809"/>
                <a:gd name="T89" fmla="*/ T88 w 1684"/>
                <a:gd name="T90" fmla="+- 0 1833 396"/>
                <a:gd name="T91" fmla="*/ 1833 h 1684"/>
                <a:gd name="T92" fmla="+- 0 9338 7809"/>
                <a:gd name="T93" fmla="*/ T92 w 1684"/>
                <a:gd name="T94" fmla="+- 0 1723 396"/>
                <a:gd name="T95" fmla="*/ 1723 h 1684"/>
                <a:gd name="T96" fmla="+- 0 9411 7809"/>
                <a:gd name="T97" fmla="*/ T96 w 1684"/>
                <a:gd name="T98" fmla="+- 0 1599 396"/>
                <a:gd name="T99" fmla="*/ 1599 h 1684"/>
                <a:gd name="T100" fmla="+- 0 9462 7809"/>
                <a:gd name="T101" fmla="*/ T100 w 1684"/>
                <a:gd name="T102" fmla="+- 0 1462 396"/>
                <a:gd name="T103" fmla="*/ 1462 h 1684"/>
                <a:gd name="T104" fmla="+- 0 9489 7809"/>
                <a:gd name="T105" fmla="*/ T104 w 1684"/>
                <a:gd name="T106" fmla="+- 0 1314 396"/>
                <a:gd name="T107" fmla="*/ 1314 h 1684"/>
                <a:gd name="T108" fmla="+- 0 9489 7809"/>
                <a:gd name="T109" fmla="*/ T108 w 1684"/>
                <a:gd name="T110" fmla="+- 0 1161 396"/>
                <a:gd name="T111" fmla="*/ 1161 h 1684"/>
                <a:gd name="T112" fmla="+- 0 9462 7809"/>
                <a:gd name="T113" fmla="*/ T112 w 1684"/>
                <a:gd name="T114" fmla="+- 0 1014 396"/>
                <a:gd name="T115" fmla="*/ 1014 h 1684"/>
                <a:gd name="T116" fmla="+- 0 9411 7809"/>
                <a:gd name="T117" fmla="*/ T116 w 1684"/>
                <a:gd name="T118" fmla="+- 0 877 396"/>
                <a:gd name="T119" fmla="*/ 877 h 1684"/>
                <a:gd name="T120" fmla="+- 0 9338 7809"/>
                <a:gd name="T121" fmla="*/ T120 w 1684"/>
                <a:gd name="T122" fmla="+- 0 752 396"/>
                <a:gd name="T123" fmla="*/ 752 h 1684"/>
                <a:gd name="T124" fmla="+- 0 9246 7809"/>
                <a:gd name="T125" fmla="*/ T124 w 1684"/>
                <a:gd name="T126" fmla="+- 0 642 396"/>
                <a:gd name="T127" fmla="*/ 642 h 1684"/>
                <a:gd name="T128" fmla="+- 0 9136 7809"/>
                <a:gd name="T129" fmla="*/ T128 w 1684"/>
                <a:gd name="T130" fmla="+- 0 550 396"/>
                <a:gd name="T131" fmla="*/ 550 h 1684"/>
                <a:gd name="T132" fmla="+- 0 9011 7809"/>
                <a:gd name="T133" fmla="*/ T132 w 1684"/>
                <a:gd name="T134" fmla="+- 0 477 396"/>
                <a:gd name="T135" fmla="*/ 477 h 1684"/>
                <a:gd name="T136" fmla="+- 0 8874 7809"/>
                <a:gd name="T137" fmla="*/ T136 w 1684"/>
                <a:gd name="T138" fmla="+- 0 426 396"/>
                <a:gd name="T139" fmla="*/ 426 h 1684"/>
                <a:gd name="T140" fmla="+- 0 8727 7809"/>
                <a:gd name="T141" fmla="*/ T140 w 1684"/>
                <a:gd name="T142" fmla="+- 0 399 396"/>
                <a:gd name="T143" fmla="*/ 399 h 1684"/>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Lst>
              <a:rect l="0" t="0" r="r" b="b"/>
              <a:pathLst>
                <a:path w="1684" h="1684">
                  <a:moveTo>
                    <a:pt x="841" y="0"/>
                  </a:moveTo>
                  <a:lnTo>
                    <a:pt x="765" y="3"/>
                  </a:lnTo>
                  <a:lnTo>
                    <a:pt x="690" y="13"/>
                  </a:lnTo>
                  <a:lnTo>
                    <a:pt x="618" y="30"/>
                  </a:lnTo>
                  <a:lnTo>
                    <a:pt x="548" y="52"/>
                  </a:lnTo>
                  <a:lnTo>
                    <a:pt x="481" y="81"/>
                  </a:lnTo>
                  <a:lnTo>
                    <a:pt x="416" y="115"/>
                  </a:lnTo>
                  <a:lnTo>
                    <a:pt x="356" y="154"/>
                  </a:lnTo>
                  <a:lnTo>
                    <a:pt x="299" y="198"/>
                  </a:lnTo>
                  <a:lnTo>
                    <a:pt x="246" y="246"/>
                  </a:lnTo>
                  <a:lnTo>
                    <a:pt x="198" y="299"/>
                  </a:lnTo>
                  <a:lnTo>
                    <a:pt x="154" y="356"/>
                  </a:lnTo>
                  <a:lnTo>
                    <a:pt x="114" y="417"/>
                  </a:lnTo>
                  <a:lnTo>
                    <a:pt x="81" y="481"/>
                  </a:lnTo>
                  <a:lnTo>
                    <a:pt x="52" y="548"/>
                  </a:lnTo>
                  <a:lnTo>
                    <a:pt x="30" y="618"/>
                  </a:lnTo>
                  <a:lnTo>
                    <a:pt x="13" y="690"/>
                  </a:lnTo>
                  <a:lnTo>
                    <a:pt x="3" y="765"/>
                  </a:lnTo>
                  <a:lnTo>
                    <a:pt x="0" y="842"/>
                  </a:lnTo>
                  <a:lnTo>
                    <a:pt x="3" y="918"/>
                  </a:lnTo>
                  <a:lnTo>
                    <a:pt x="13" y="993"/>
                  </a:lnTo>
                  <a:lnTo>
                    <a:pt x="30" y="1066"/>
                  </a:lnTo>
                  <a:lnTo>
                    <a:pt x="52" y="1135"/>
                  </a:lnTo>
                  <a:lnTo>
                    <a:pt x="81" y="1203"/>
                  </a:lnTo>
                  <a:lnTo>
                    <a:pt x="114" y="1267"/>
                  </a:lnTo>
                  <a:lnTo>
                    <a:pt x="154" y="1327"/>
                  </a:lnTo>
                  <a:lnTo>
                    <a:pt x="198" y="1384"/>
                  </a:lnTo>
                  <a:lnTo>
                    <a:pt x="246" y="1437"/>
                  </a:lnTo>
                  <a:lnTo>
                    <a:pt x="299" y="1486"/>
                  </a:lnTo>
                  <a:lnTo>
                    <a:pt x="356" y="1530"/>
                  </a:lnTo>
                  <a:lnTo>
                    <a:pt x="416" y="1569"/>
                  </a:lnTo>
                  <a:lnTo>
                    <a:pt x="481" y="1603"/>
                  </a:lnTo>
                  <a:lnTo>
                    <a:pt x="548" y="1631"/>
                  </a:lnTo>
                  <a:lnTo>
                    <a:pt x="618" y="1653"/>
                  </a:lnTo>
                  <a:lnTo>
                    <a:pt x="690" y="1670"/>
                  </a:lnTo>
                  <a:lnTo>
                    <a:pt x="765" y="1680"/>
                  </a:lnTo>
                  <a:lnTo>
                    <a:pt x="841" y="1684"/>
                  </a:lnTo>
                  <a:lnTo>
                    <a:pt x="918" y="1680"/>
                  </a:lnTo>
                  <a:lnTo>
                    <a:pt x="993" y="1670"/>
                  </a:lnTo>
                  <a:lnTo>
                    <a:pt x="1065" y="1653"/>
                  </a:lnTo>
                  <a:lnTo>
                    <a:pt x="1135" y="1631"/>
                  </a:lnTo>
                  <a:lnTo>
                    <a:pt x="1202" y="1603"/>
                  </a:lnTo>
                  <a:lnTo>
                    <a:pt x="1266" y="1569"/>
                  </a:lnTo>
                  <a:lnTo>
                    <a:pt x="1327" y="1530"/>
                  </a:lnTo>
                  <a:lnTo>
                    <a:pt x="1384" y="1486"/>
                  </a:lnTo>
                  <a:lnTo>
                    <a:pt x="1437" y="1437"/>
                  </a:lnTo>
                  <a:lnTo>
                    <a:pt x="1485" y="1384"/>
                  </a:lnTo>
                  <a:lnTo>
                    <a:pt x="1529" y="1327"/>
                  </a:lnTo>
                  <a:lnTo>
                    <a:pt x="1568" y="1267"/>
                  </a:lnTo>
                  <a:lnTo>
                    <a:pt x="1602" y="1203"/>
                  </a:lnTo>
                  <a:lnTo>
                    <a:pt x="1631" y="1135"/>
                  </a:lnTo>
                  <a:lnTo>
                    <a:pt x="1653" y="1066"/>
                  </a:lnTo>
                  <a:lnTo>
                    <a:pt x="1670" y="993"/>
                  </a:lnTo>
                  <a:lnTo>
                    <a:pt x="1680" y="918"/>
                  </a:lnTo>
                  <a:lnTo>
                    <a:pt x="1683" y="842"/>
                  </a:lnTo>
                  <a:lnTo>
                    <a:pt x="1680" y="765"/>
                  </a:lnTo>
                  <a:lnTo>
                    <a:pt x="1670" y="690"/>
                  </a:lnTo>
                  <a:lnTo>
                    <a:pt x="1653" y="618"/>
                  </a:lnTo>
                  <a:lnTo>
                    <a:pt x="1631" y="548"/>
                  </a:lnTo>
                  <a:lnTo>
                    <a:pt x="1602" y="481"/>
                  </a:lnTo>
                  <a:lnTo>
                    <a:pt x="1568" y="417"/>
                  </a:lnTo>
                  <a:lnTo>
                    <a:pt x="1529" y="356"/>
                  </a:lnTo>
                  <a:lnTo>
                    <a:pt x="1485" y="299"/>
                  </a:lnTo>
                  <a:lnTo>
                    <a:pt x="1437" y="246"/>
                  </a:lnTo>
                  <a:lnTo>
                    <a:pt x="1384" y="198"/>
                  </a:lnTo>
                  <a:lnTo>
                    <a:pt x="1327" y="154"/>
                  </a:lnTo>
                  <a:lnTo>
                    <a:pt x="1266" y="115"/>
                  </a:lnTo>
                  <a:lnTo>
                    <a:pt x="1202" y="81"/>
                  </a:lnTo>
                  <a:lnTo>
                    <a:pt x="1135" y="52"/>
                  </a:lnTo>
                  <a:lnTo>
                    <a:pt x="1065" y="30"/>
                  </a:lnTo>
                  <a:lnTo>
                    <a:pt x="993" y="13"/>
                  </a:lnTo>
                  <a:lnTo>
                    <a:pt x="918" y="3"/>
                  </a:lnTo>
                  <a:lnTo>
                    <a:pt x="84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pPr algn="ctr"/>
              <a:endParaRPr lang="fr-FR"/>
            </a:p>
          </p:txBody>
        </p:sp>
        <p:sp>
          <p:nvSpPr>
            <p:cNvPr id="38" name="Freeform 37"/>
            <p:cNvSpPr>
              <a:spLocks/>
            </p:cNvSpPr>
            <p:nvPr/>
          </p:nvSpPr>
          <p:spPr bwMode="auto">
            <a:xfrm>
              <a:off x="7808" y="157"/>
              <a:ext cx="1684" cy="1684"/>
            </a:xfrm>
            <a:custGeom>
              <a:avLst/>
              <a:gdLst>
                <a:gd name="T0" fmla="+- 0 8727 7809"/>
                <a:gd name="T1" fmla="*/ T0 w 1684"/>
                <a:gd name="T2" fmla="+- 0 2076 396"/>
                <a:gd name="T3" fmla="*/ 2076 h 1684"/>
                <a:gd name="T4" fmla="+- 0 8874 7809"/>
                <a:gd name="T5" fmla="*/ T4 w 1684"/>
                <a:gd name="T6" fmla="+- 0 2049 396"/>
                <a:gd name="T7" fmla="*/ 2049 h 1684"/>
                <a:gd name="T8" fmla="+- 0 9011 7809"/>
                <a:gd name="T9" fmla="*/ T8 w 1684"/>
                <a:gd name="T10" fmla="+- 0 1999 396"/>
                <a:gd name="T11" fmla="*/ 1999 h 1684"/>
                <a:gd name="T12" fmla="+- 0 9136 7809"/>
                <a:gd name="T13" fmla="*/ T12 w 1684"/>
                <a:gd name="T14" fmla="+- 0 1926 396"/>
                <a:gd name="T15" fmla="*/ 1926 h 1684"/>
                <a:gd name="T16" fmla="+- 0 9246 7809"/>
                <a:gd name="T17" fmla="*/ T16 w 1684"/>
                <a:gd name="T18" fmla="+- 0 1833 396"/>
                <a:gd name="T19" fmla="*/ 1833 h 1684"/>
                <a:gd name="T20" fmla="+- 0 9338 7809"/>
                <a:gd name="T21" fmla="*/ T20 w 1684"/>
                <a:gd name="T22" fmla="+- 0 1723 396"/>
                <a:gd name="T23" fmla="*/ 1723 h 1684"/>
                <a:gd name="T24" fmla="+- 0 9411 7809"/>
                <a:gd name="T25" fmla="*/ T24 w 1684"/>
                <a:gd name="T26" fmla="+- 0 1599 396"/>
                <a:gd name="T27" fmla="*/ 1599 h 1684"/>
                <a:gd name="T28" fmla="+- 0 9462 7809"/>
                <a:gd name="T29" fmla="*/ T28 w 1684"/>
                <a:gd name="T30" fmla="+- 0 1462 396"/>
                <a:gd name="T31" fmla="*/ 1462 h 1684"/>
                <a:gd name="T32" fmla="+- 0 9489 7809"/>
                <a:gd name="T33" fmla="*/ T32 w 1684"/>
                <a:gd name="T34" fmla="+- 0 1314 396"/>
                <a:gd name="T35" fmla="*/ 1314 h 1684"/>
                <a:gd name="T36" fmla="+- 0 9489 7809"/>
                <a:gd name="T37" fmla="*/ T36 w 1684"/>
                <a:gd name="T38" fmla="+- 0 1161 396"/>
                <a:gd name="T39" fmla="*/ 1161 h 1684"/>
                <a:gd name="T40" fmla="+- 0 9462 7809"/>
                <a:gd name="T41" fmla="*/ T40 w 1684"/>
                <a:gd name="T42" fmla="+- 0 1014 396"/>
                <a:gd name="T43" fmla="*/ 1014 h 1684"/>
                <a:gd name="T44" fmla="+- 0 9411 7809"/>
                <a:gd name="T45" fmla="*/ T44 w 1684"/>
                <a:gd name="T46" fmla="+- 0 877 396"/>
                <a:gd name="T47" fmla="*/ 877 h 1684"/>
                <a:gd name="T48" fmla="+- 0 9338 7809"/>
                <a:gd name="T49" fmla="*/ T48 w 1684"/>
                <a:gd name="T50" fmla="+- 0 752 396"/>
                <a:gd name="T51" fmla="*/ 752 h 1684"/>
                <a:gd name="T52" fmla="+- 0 9246 7809"/>
                <a:gd name="T53" fmla="*/ T52 w 1684"/>
                <a:gd name="T54" fmla="+- 0 642 396"/>
                <a:gd name="T55" fmla="*/ 642 h 1684"/>
                <a:gd name="T56" fmla="+- 0 9136 7809"/>
                <a:gd name="T57" fmla="*/ T56 w 1684"/>
                <a:gd name="T58" fmla="+- 0 550 396"/>
                <a:gd name="T59" fmla="*/ 550 h 1684"/>
                <a:gd name="T60" fmla="+- 0 9011 7809"/>
                <a:gd name="T61" fmla="*/ T60 w 1684"/>
                <a:gd name="T62" fmla="+- 0 477 396"/>
                <a:gd name="T63" fmla="*/ 477 h 1684"/>
                <a:gd name="T64" fmla="+- 0 8874 7809"/>
                <a:gd name="T65" fmla="*/ T64 w 1684"/>
                <a:gd name="T66" fmla="+- 0 426 396"/>
                <a:gd name="T67" fmla="*/ 426 h 1684"/>
                <a:gd name="T68" fmla="+- 0 8727 7809"/>
                <a:gd name="T69" fmla="*/ T68 w 1684"/>
                <a:gd name="T70" fmla="+- 0 399 396"/>
                <a:gd name="T71" fmla="*/ 399 h 1684"/>
                <a:gd name="T72" fmla="+- 0 8574 7809"/>
                <a:gd name="T73" fmla="*/ T72 w 1684"/>
                <a:gd name="T74" fmla="+- 0 399 396"/>
                <a:gd name="T75" fmla="*/ 399 h 1684"/>
                <a:gd name="T76" fmla="+- 0 8427 7809"/>
                <a:gd name="T77" fmla="*/ T76 w 1684"/>
                <a:gd name="T78" fmla="+- 0 426 396"/>
                <a:gd name="T79" fmla="*/ 426 h 1684"/>
                <a:gd name="T80" fmla="+- 0 8290 7809"/>
                <a:gd name="T81" fmla="*/ T80 w 1684"/>
                <a:gd name="T82" fmla="+- 0 477 396"/>
                <a:gd name="T83" fmla="*/ 477 h 1684"/>
                <a:gd name="T84" fmla="+- 0 8165 7809"/>
                <a:gd name="T85" fmla="*/ T84 w 1684"/>
                <a:gd name="T86" fmla="+- 0 550 396"/>
                <a:gd name="T87" fmla="*/ 550 h 1684"/>
                <a:gd name="T88" fmla="+- 0 8055 7809"/>
                <a:gd name="T89" fmla="*/ T88 w 1684"/>
                <a:gd name="T90" fmla="+- 0 642 396"/>
                <a:gd name="T91" fmla="*/ 642 h 1684"/>
                <a:gd name="T92" fmla="+- 0 7963 7809"/>
                <a:gd name="T93" fmla="*/ T92 w 1684"/>
                <a:gd name="T94" fmla="+- 0 752 396"/>
                <a:gd name="T95" fmla="*/ 752 h 1684"/>
                <a:gd name="T96" fmla="+- 0 7890 7809"/>
                <a:gd name="T97" fmla="*/ T96 w 1684"/>
                <a:gd name="T98" fmla="+- 0 877 396"/>
                <a:gd name="T99" fmla="*/ 877 h 1684"/>
                <a:gd name="T100" fmla="+- 0 7839 7809"/>
                <a:gd name="T101" fmla="*/ T100 w 1684"/>
                <a:gd name="T102" fmla="+- 0 1014 396"/>
                <a:gd name="T103" fmla="*/ 1014 h 1684"/>
                <a:gd name="T104" fmla="+- 0 7812 7809"/>
                <a:gd name="T105" fmla="*/ T104 w 1684"/>
                <a:gd name="T106" fmla="+- 0 1161 396"/>
                <a:gd name="T107" fmla="*/ 1161 h 1684"/>
                <a:gd name="T108" fmla="+- 0 7812 7809"/>
                <a:gd name="T109" fmla="*/ T108 w 1684"/>
                <a:gd name="T110" fmla="+- 0 1314 396"/>
                <a:gd name="T111" fmla="*/ 1314 h 1684"/>
                <a:gd name="T112" fmla="+- 0 7839 7809"/>
                <a:gd name="T113" fmla="*/ T112 w 1684"/>
                <a:gd name="T114" fmla="+- 0 1462 396"/>
                <a:gd name="T115" fmla="*/ 1462 h 1684"/>
                <a:gd name="T116" fmla="+- 0 7890 7809"/>
                <a:gd name="T117" fmla="*/ T116 w 1684"/>
                <a:gd name="T118" fmla="+- 0 1599 396"/>
                <a:gd name="T119" fmla="*/ 1599 h 1684"/>
                <a:gd name="T120" fmla="+- 0 7963 7809"/>
                <a:gd name="T121" fmla="*/ T120 w 1684"/>
                <a:gd name="T122" fmla="+- 0 1723 396"/>
                <a:gd name="T123" fmla="*/ 1723 h 1684"/>
                <a:gd name="T124" fmla="+- 0 8055 7809"/>
                <a:gd name="T125" fmla="*/ T124 w 1684"/>
                <a:gd name="T126" fmla="+- 0 1833 396"/>
                <a:gd name="T127" fmla="*/ 1833 h 1684"/>
                <a:gd name="T128" fmla="+- 0 8165 7809"/>
                <a:gd name="T129" fmla="*/ T128 w 1684"/>
                <a:gd name="T130" fmla="+- 0 1926 396"/>
                <a:gd name="T131" fmla="*/ 1926 h 1684"/>
                <a:gd name="T132" fmla="+- 0 8290 7809"/>
                <a:gd name="T133" fmla="*/ T132 w 1684"/>
                <a:gd name="T134" fmla="+- 0 1999 396"/>
                <a:gd name="T135" fmla="*/ 1999 h 1684"/>
                <a:gd name="T136" fmla="+- 0 8427 7809"/>
                <a:gd name="T137" fmla="*/ T136 w 1684"/>
                <a:gd name="T138" fmla="+- 0 2049 396"/>
                <a:gd name="T139" fmla="*/ 2049 h 1684"/>
                <a:gd name="T140" fmla="+- 0 8574 7809"/>
                <a:gd name="T141" fmla="*/ T140 w 1684"/>
                <a:gd name="T142" fmla="+- 0 2076 396"/>
                <a:gd name="T143" fmla="*/ 2076 h 1684"/>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Lst>
              <a:rect l="0" t="0" r="r" b="b"/>
              <a:pathLst>
                <a:path w="1684" h="1684">
                  <a:moveTo>
                    <a:pt x="841" y="1684"/>
                  </a:moveTo>
                  <a:lnTo>
                    <a:pt x="918" y="1680"/>
                  </a:lnTo>
                  <a:lnTo>
                    <a:pt x="993" y="1670"/>
                  </a:lnTo>
                  <a:lnTo>
                    <a:pt x="1065" y="1653"/>
                  </a:lnTo>
                  <a:lnTo>
                    <a:pt x="1135" y="1631"/>
                  </a:lnTo>
                  <a:lnTo>
                    <a:pt x="1202" y="1603"/>
                  </a:lnTo>
                  <a:lnTo>
                    <a:pt x="1266" y="1569"/>
                  </a:lnTo>
                  <a:lnTo>
                    <a:pt x="1327" y="1530"/>
                  </a:lnTo>
                  <a:lnTo>
                    <a:pt x="1384" y="1486"/>
                  </a:lnTo>
                  <a:lnTo>
                    <a:pt x="1437" y="1437"/>
                  </a:lnTo>
                  <a:lnTo>
                    <a:pt x="1485" y="1384"/>
                  </a:lnTo>
                  <a:lnTo>
                    <a:pt x="1529" y="1327"/>
                  </a:lnTo>
                  <a:lnTo>
                    <a:pt x="1568" y="1267"/>
                  </a:lnTo>
                  <a:lnTo>
                    <a:pt x="1602" y="1203"/>
                  </a:lnTo>
                  <a:lnTo>
                    <a:pt x="1631" y="1135"/>
                  </a:lnTo>
                  <a:lnTo>
                    <a:pt x="1653" y="1066"/>
                  </a:lnTo>
                  <a:lnTo>
                    <a:pt x="1670" y="993"/>
                  </a:lnTo>
                  <a:lnTo>
                    <a:pt x="1680" y="918"/>
                  </a:lnTo>
                  <a:lnTo>
                    <a:pt x="1683" y="842"/>
                  </a:lnTo>
                  <a:lnTo>
                    <a:pt x="1680" y="765"/>
                  </a:lnTo>
                  <a:lnTo>
                    <a:pt x="1670" y="690"/>
                  </a:lnTo>
                  <a:lnTo>
                    <a:pt x="1653" y="618"/>
                  </a:lnTo>
                  <a:lnTo>
                    <a:pt x="1631" y="548"/>
                  </a:lnTo>
                  <a:lnTo>
                    <a:pt x="1602" y="481"/>
                  </a:lnTo>
                  <a:lnTo>
                    <a:pt x="1568" y="417"/>
                  </a:lnTo>
                  <a:lnTo>
                    <a:pt x="1529" y="356"/>
                  </a:lnTo>
                  <a:lnTo>
                    <a:pt x="1485" y="299"/>
                  </a:lnTo>
                  <a:lnTo>
                    <a:pt x="1437" y="246"/>
                  </a:lnTo>
                  <a:lnTo>
                    <a:pt x="1384" y="198"/>
                  </a:lnTo>
                  <a:lnTo>
                    <a:pt x="1327" y="154"/>
                  </a:lnTo>
                  <a:lnTo>
                    <a:pt x="1266" y="115"/>
                  </a:lnTo>
                  <a:lnTo>
                    <a:pt x="1202" y="81"/>
                  </a:lnTo>
                  <a:lnTo>
                    <a:pt x="1135" y="52"/>
                  </a:lnTo>
                  <a:lnTo>
                    <a:pt x="1065" y="30"/>
                  </a:lnTo>
                  <a:lnTo>
                    <a:pt x="993" y="13"/>
                  </a:lnTo>
                  <a:lnTo>
                    <a:pt x="918" y="3"/>
                  </a:lnTo>
                  <a:lnTo>
                    <a:pt x="841" y="0"/>
                  </a:lnTo>
                  <a:lnTo>
                    <a:pt x="765" y="3"/>
                  </a:lnTo>
                  <a:lnTo>
                    <a:pt x="690" y="13"/>
                  </a:lnTo>
                  <a:lnTo>
                    <a:pt x="618" y="30"/>
                  </a:lnTo>
                  <a:lnTo>
                    <a:pt x="548" y="52"/>
                  </a:lnTo>
                  <a:lnTo>
                    <a:pt x="481" y="81"/>
                  </a:lnTo>
                  <a:lnTo>
                    <a:pt x="416" y="115"/>
                  </a:lnTo>
                  <a:lnTo>
                    <a:pt x="356" y="154"/>
                  </a:lnTo>
                  <a:lnTo>
                    <a:pt x="299" y="198"/>
                  </a:lnTo>
                  <a:lnTo>
                    <a:pt x="246" y="246"/>
                  </a:lnTo>
                  <a:lnTo>
                    <a:pt x="198" y="299"/>
                  </a:lnTo>
                  <a:lnTo>
                    <a:pt x="154" y="356"/>
                  </a:lnTo>
                  <a:lnTo>
                    <a:pt x="114" y="417"/>
                  </a:lnTo>
                  <a:lnTo>
                    <a:pt x="81" y="481"/>
                  </a:lnTo>
                  <a:lnTo>
                    <a:pt x="52" y="548"/>
                  </a:lnTo>
                  <a:lnTo>
                    <a:pt x="30" y="618"/>
                  </a:lnTo>
                  <a:lnTo>
                    <a:pt x="13" y="690"/>
                  </a:lnTo>
                  <a:lnTo>
                    <a:pt x="3" y="765"/>
                  </a:lnTo>
                  <a:lnTo>
                    <a:pt x="0" y="842"/>
                  </a:lnTo>
                  <a:lnTo>
                    <a:pt x="3" y="918"/>
                  </a:lnTo>
                  <a:lnTo>
                    <a:pt x="13" y="993"/>
                  </a:lnTo>
                  <a:lnTo>
                    <a:pt x="30" y="1066"/>
                  </a:lnTo>
                  <a:lnTo>
                    <a:pt x="52" y="1135"/>
                  </a:lnTo>
                  <a:lnTo>
                    <a:pt x="81" y="1203"/>
                  </a:lnTo>
                  <a:lnTo>
                    <a:pt x="114" y="1267"/>
                  </a:lnTo>
                  <a:lnTo>
                    <a:pt x="154" y="1327"/>
                  </a:lnTo>
                  <a:lnTo>
                    <a:pt x="198" y="1384"/>
                  </a:lnTo>
                  <a:lnTo>
                    <a:pt x="246" y="1437"/>
                  </a:lnTo>
                  <a:lnTo>
                    <a:pt x="299" y="1486"/>
                  </a:lnTo>
                  <a:lnTo>
                    <a:pt x="356" y="1530"/>
                  </a:lnTo>
                  <a:lnTo>
                    <a:pt x="416" y="1569"/>
                  </a:lnTo>
                  <a:lnTo>
                    <a:pt x="481" y="1603"/>
                  </a:lnTo>
                  <a:lnTo>
                    <a:pt x="548" y="1631"/>
                  </a:lnTo>
                  <a:lnTo>
                    <a:pt x="618" y="1653"/>
                  </a:lnTo>
                  <a:lnTo>
                    <a:pt x="690" y="1670"/>
                  </a:lnTo>
                  <a:lnTo>
                    <a:pt x="765" y="1680"/>
                  </a:lnTo>
                  <a:lnTo>
                    <a:pt x="841" y="1684"/>
                  </a:lnTo>
                  <a:close/>
                </a:path>
              </a:pathLst>
            </a:custGeom>
            <a:noFill/>
            <a:ln w="22860">
              <a:solidFill>
                <a:srgbClr val="6950A1"/>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pPr algn="ctr"/>
              <a:endParaRPr lang="fr-FR"/>
            </a:p>
          </p:txBody>
        </p:sp>
        <p:sp>
          <p:nvSpPr>
            <p:cNvPr id="39" name="Freeform 38"/>
            <p:cNvSpPr>
              <a:spLocks/>
            </p:cNvSpPr>
            <p:nvPr/>
          </p:nvSpPr>
          <p:spPr bwMode="auto">
            <a:xfrm>
              <a:off x="8446" y="3304"/>
              <a:ext cx="1684" cy="1684"/>
            </a:xfrm>
            <a:custGeom>
              <a:avLst/>
              <a:gdLst>
                <a:gd name="T0" fmla="+- 0 9365 8447"/>
                <a:gd name="T1" fmla="*/ T0 w 1684"/>
                <a:gd name="T2" fmla="+- 0 4984 3304"/>
                <a:gd name="T3" fmla="*/ 4984 h 1684"/>
                <a:gd name="T4" fmla="+- 0 9512 8447"/>
                <a:gd name="T5" fmla="*/ T4 w 1684"/>
                <a:gd name="T6" fmla="+- 0 4958 3304"/>
                <a:gd name="T7" fmla="*/ 4958 h 1684"/>
                <a:gd name="T8" fmla="+- 0 9650 8447"/>
                <a:gd name="T9" fmla="*/ T8 w 1684"/>
                <a:gd name="T10" fmla="+- 0 4907 3304"/>
                <a:gd name="T11" fmla="*/ 4907 h 1684"/>
                <a:gd name="T12" fmla="+- 0 9774 8447"/>
                <a:gd name="T13" fmla="*/ T12 w 1684"/>
                <a:gd name="T14" fmla="+- 0 4834 3304"/>
                <a:gd name="T15" fmla="*/ 4834 h 1684"/>
                <a:gd name="T16" fmla="+- 0 9884 8447"/>
                <a:gd name="T17" fmla="*/ T16 w 1684"/>
                <a:gd name="T18" fmla="+- 0 4741 3304"/>
                <a:gd name="T19" fmla="*/ 4741 h 1684"/>
                <a:gd name="T20" fmla="+- 0 9977 8447"/>
                <a:gd name="T21" fmla="*/ T20 w 1684"/>
                <a:gd name="T22" fmla="+- 0 4631 3304"/>
                <a:gd name="T23" fmla="*/ 4631 h 1684"/>
                <a:gd name="T24" fmla="+- 0 10049 8447"/>
                <a:gd name="T25" fmla="*/ T24 w 1684"/>
                <a:gd name="T26" fmla="+- 0 4507 3304"/>
                <a:gd name="T27" fmla="*/ 4507 h 1684"/>
                <a:gd name="T28" fmla="+- 0 10100 8447"/>
                <a:gd name="T29" fmla="*/ T28 w 1684"/>
                <a:gd name="T30" fmla="+- 0 4370 3304"/>
                <a:gd name="T31" fmla="*/ 4370 h 1684"/>
                <a:gd name="T32" fmla="+- 0 10127 8447"/>
                <a:gd name="T33" fmla="*/ T32 w 1684"/>
                <a:gd name="T34" fmla="+- 0 4223 3304"/>
                <a:gd name="T35" fmla="*/ 4223 h 1684"/>
                <a:gd name="T36" fmla="+- 0 10127 8447"/>
                <a:gd name="T37" fmla="*/ T36 w 1684"/>
                <a:gd name="T38" fmla="+- 0 4069 3304"/>
                <a:gd name="T39" fmla="*/ 4069 h 1684"/>
                <a:gd name="T40" fmla="+- 0 10100 8447"/>
                <a:gd name="T41" fmla="*/ T40 w 1684"/>
                <a:gd name="T42" fmla="+- 0 3922 3304"/>
                <a:gd name="T43" fmla="*/ 3922 h 1684"/>
                <a:gd name="T44" fmla="+- 0 10049 8447"/>
                <a:gd name="T45" fmla="*/ T44 w 1684"/>
                <a:gd name="T46" fmla="+- 0 3785 3304"/>
                <a:gd name="T47" fmla="*/ 3785 h 1684"/>
                <a:gd name="T48" fmla="+- 0 9977 8447"/>
                <a:gd name="T49" fmla="*/ T48 w 1684"/>
                <a:gd name="T50" fmla="+- 0 3660 3304"/>
                <a:gd name="T51" fmla="*/ 3660 h 1684"/>
                <a:gd name="T52" fmla="+- 0 9884 8447"/>
                <a:gd name="T53" fmla="*/ T52 w 1684"/>
                <a:gd name="T54" fmla="+- 0 3551 3304"/>
                <a:gd name="T55" fmla="*/ 3551 h 1684"/>
                <a:gd name="T56" fmla="+- 0 9774 8447"/>
                <a:gd name="T57" fmla="*/ T56 w 1684"/>
                <a:gd name="T58" fmla="+- 0 3458 3304"/>
                <a:gd name="T59" fmla="*/ 3458 h 1684"/>
                <a:gd name="T60" fmla="+- 0 9650 8447"/>
                <a:gd name="T61" fmla="*/ T60 w 1684"/>
                <a:gd name="T62" fmla="+- 0 3385 3304"/>
                <a:gd name="T63" fmla="*/ 3385 h 1684"/>
                <a:gd name="T64" fmla="+- 0 9512 8447"/>
                <a:gd name="T65" fmla="*/ T64 w 1684"/>
                <a:gd name="T66" fmla="+- 0 3334 3304"/>
                <a:gd name="T67" fmla="*/ 3334 h 1684"/>
                <a:gd name="T68" fmla="+- 0 9365 8447"/>
                <a:gd name="T69" fmla="*/ T68 w 1684"/>
                <a:gd name="T70" fmla="+- 0 3308 3304"/>
                <a:gd name="T71" fmla="*/ 3308 h 1684"/>
                <a:gd name="T72" fmla="+- 0 9212 8447"/>
                <a:gd name="T73" fmla="*/ T72 w 1684"/>
                <a:gd name="T74" fmla="+- 0 3308 3304"/>
                <a:gd name="T75" fmla="*/ 3308 h 1684"/>
                <a:gd name="T76" fmla="+- 0 9065 8447"/>
                <a:gd name="T77" fmla="*/ T76 w 1684"/>
                <a:gd name="T78" fmla="+- 0 3334 3304"/>
                <a:gd name="T79" fmla="*/ 3334 h 1684"/>
                <a:gd name="T80" fmla="+- 0 8928 8447"/>
                <a:gd name="T81" fmla="*/ T80 w 1684"/>
                <a:gd name="T82" fmla="+- 0 3385 3304"/>
                <a:gd name="T83" fmla="*/ 3385 h 1684"/>
                <a:gd name="T84" fmla="+- 0 8803 8447"/>
                <a:gd name="T85" fmla="*/ T84 w 1684"/>
                <a:gd name="T86" fmla="+- 0 3458 3304"/>
                <a:gd name="T87" fmla="*/ 3458 h 1684"/>
                <a:gd name="T88" fmla="+- 0 8693 8447"/>
                <a:gd name="T89" fmla="*/ T88 w 1684"/>
                <a:gd name="T90" fmla="+- 0 3551 3304"/>
                <a:gd name="T91" fmla="*/ 3551 h 1684"/>
                <a:gd name="T92" fmla="+- 0 8601 8447"/>
                <a:gd name="T93" fmla="*/ T92 w 1684"/>
                <a:gd name="T94" fmla="+- 0 3660 3304"/>
                <a:gd name="T95" fmla="*/ 3660 h 1684"/>
                <a:gd name="T96" fmla="+- 0 8528 8447"/>
                <a:gd name="T97" fmla="*/ T96 w 1684"/>
                <a:gd name="T98" fmla="+- 0 3785 3304"/>
                <a:gd name="T99" fmla="*/ 3785 h 1684"/>
                <a:gd name="T100" fmla="+- 0 8477 8447"/>
                <a:gd name="T101" fmla="*/ T100 w 1684"/>
                <a:gd name="T102" fmla="+- 0 3922 3304"/>
                <a:gd name="T103" fmla="*/ 3922 h 1684"/>
                <a:gd name="T104" fmla="+- 0 8450 8447"/>
                <a:gd name="T105" fmla="*/ T104 w 1684"/>
                <a:gd name="T106" fmla="+- 0 4069 3304"/>
                <a:gd name="T107" fmla="*/ 4069 h 1684"/>
                <a:gd name="T108" fmla="+- 0 8450 8447"/>
                <a:gd name="T109" fmla="*/ T108 w 1684"/>
                <a:gd name="T110" fmla="+- 0 4223 3304"/>
                <a:gd name="T111" fmla="*/ 4223 h 1684"/>
                <a:gd name="T112" fmla="+- 0 8477 8447"/>
                <a:gd name="T113" fmla="*/ T112 w 1684"/>
                <a:gd name="T114" fmla="+- 0 4370 3304"/>
                <a:gd name="T115" fmla="*/ 4370 h 1684"/>
                <a:gd name="T116" fmla="+- 0 8528 8447"/>
                <a:gd name="T117" fmla="*/ T116 w 1684"/>
                <a:gd name="T118" fmla="+- 0 4507 3304"/>
                <a:gd name="T119" fmla="*/ 4507 h 1684"/>
                <a:gd name="T120" fmla="+- 0 8601 8447"/>
                <a:gd name="T121" fmla="*/ T120 w 1684"/>
                <a:gd name="T122" fmla="+- 0 4631 3304"/>
                <a:gd name="T123" fmla="*/ 4631 h 1684"/>
                <a:gd name="T124" fmla="+- 0 8693 8447"/>
                <a:gd name="T125" fmla="*/ T124 w 1684"/>
                <a:gd name="T126" fmla="+- 0 4741 3304"/>
                <a:gd name="T127" fmla="*/ 4741 h 1684"/>
                <a:gd name="T128" fmla="+- 0 8803 8447"/>
                <a:gd name="T129" fmla="*/ T128 w 1684"/>
                <a:gd name="T130" fmla="+- 0 4834 3304"/>
                <a:gd name="T131" fmla="*/ 4834 h 1684"/>
                <a:gd name="T132" fmla="+- 0 8928 8447"/>
                <a:gd name="T133" fmla="*/ T132 w 1684"/>
                <a:gd name="T134" fmla="+- 0 4907 3304"/>
                <a:gd name="T135" fmla="*/ 4907 h 1684"/>
                <a:gd name="T136" fmla="+- 0 9065 8447"/>
                <a:gd name="T137" fmla="*/ T136 w 1684"/>
                <a:gd name="T138" fmla="+- 0 4958 3304"/>
                <a:gd name="T139" fmla="*/ 4958 h 1684"/>
                <a:gd name="T140" fmla="+- 0 9212 8447"/>
                <a:gd name="T141" fmla="*/ T140 w 1684"/>
                <a:gd name="T142" fmla="+- 0 4984 3304"/>
                <a:gd name="T143" fmla="*/ 4984 h 1684"/>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Lst>
              <a:rect l="0" t="0" r="r" b="b"/>
              <a:pathLst>
                <a:path w="1684" h="1684">
                  <a:moveTo>
                    <a:pt x="842" y="1684"/>
                  </a:moveTo>
                  <a:lnTo>
                    <a:pt x="918" y="1680"/>
                  </a:lnTo>
                  <a:lnTo>
                    <a:pt x="993" y="1670"/>
                  </a:lnTo>
                  <a:lnTo>
                    <a:pt x="1065" y="1654"/>
                  </a:lnTo>
                  <a:lnTo>
                    <a:pt x="1135" y="1631"/>
                  </a:lnTo>
                  <a:lnTo>
                    <a:pt x="1203" y="1603"/>
                  </a:lnTo>
                  <a:lnTo>
                    <a:pt x="1267" y="1569"/>
                  </a:lnTo>
                  <a:lnTo>
                    <a:pt x="1327" y="1530"/>
                  </a:lnTo>
                  <a:lnTo>
                    <a:pt x="1384" y="1486"/>
                  </a:lnTo>
                  <a:lnTo>
                    <a:pt x="1437" y="1437"/>
                  </a:lnTo>
                  <a:lnTo>
                    <a:pt x="1486" y="1384"/>
                  </a:lnTo>
                  <a:lnTo>
                    <a:pt x="1530" y="1327"/>
                  </a:lnTo>
                  <a:lnTo>
                    <a:pt x="1569" y="1267"/>
                  </a:lnTo>
                  <a:lnTo>
                    <a:pt x="1602" y="1203"/>
                  </a:lnTo>
                  <a:lnTo>
                    <a:pt x="1631" y="1136"/>
                  </a:lnTo>
                  <a:lnTo>
                    <a:pt x="1653" y="1066"/>
                  </a:lnTo>
                  <a:lnTo>
                    <a:pt x="1670" y="993"/>
                  </a:lnTo>
                  <a:lnTo>
                    <a:pt x="1680" y="919"/>
                  </a:lnTo>
                  <a:lnTo>
                    <a:pt x="1684" y="842"/>
                  </a:lnTo>
                  <a:lnTo>
                    <a:pt x="1680" y="765"/>
                  </a:lnTo>
                  <a:lnTo>
                    <a:pt x="1670" y="691"/>
                  </a:lnTo>
                  <a:lnTo>
                    <a:pt x="1653" y="618"/>
                  </a:lnTo>
                  <a:lnTo>
                    <a:pt x="1631" y="548"/>
                  </a:lnTo>
                  <a:lnTo>
                    <a:pt x="1602" y="481"/>
                  </a:lnTo>
                  <a:lnTo>
                    <a:pt x="1569" y="417"/>
                  </a:lnTo>
                  <a:lnTo>
                    <a:pt x="1530" y="356"/>
                  </a:lnTo>
                  <a:lnTo>
                    <a:pt x="1486" y="300"/>
                  </a:lnTo>
                  <a:lnTo>
                    <a:pt x="1437" y="247"/>
                  </a:lnTo>
                  <a:lnTo>
                    <a:pt x="1384" y="198"/>
                  </a:lnTo>
                  <a:lnTo>
                    <a:pt x="1327" y="154"/>
                  </a:lnTo>
                  <a:lnTo>
                    <a:pt x="1267" y="115"/>
                  </a:lnTo>
                  <a:lnTo>
                    <a:pt x="1203" y="81"/>
                  </a:lnTo>
                  <a:lnTo>
                    <a:pt x="1135" y="53"/>
                  </a:lnTo>
                  <a:lnTo>
                    <a:pt x="1065" y="30"/>
                  </a:lnTo>
                  <a:lnTo>
                    <a:pt x="993" y="14"/>
                  </a:lnTo>
                  <a:lnTo>
                    <a:pt x="918" y="4"/>
                  </a:lnTo>
                  <a:lnTo>
                    <a:pt x="842" y="0"/>
                  </a:lnTo>
                  <a:lnTo>
                    <a:pt x="765" y="4"/>
                  </a:lnTo>
                  <a:lnTo>
                    <a:pt x="690" y="14"/>
                  </a:lnTo>
                  <a:lnTo>
                    <a:pt x="618" y="30"/>
                  </a:lnTo>
                  <a:lnTo>
                    <a:pt x="548" y="53"/>
                  </a:lnTo>
                  <a:lnTo>
                    <a:pt x="481" y="81"/>
                  </a:lnTo>
                  <a:lnTo>
                    <a:pt x="417" y="115"/>
                  </a:lnTo>
                  <a:lnTo>
                    <a:pt x="356" y="154"/>
                  </a:lnTo>
                  <a:lnTo>
                    <a:pt x="299" y="198"/>
                  </a:lnTo>
                  <a:lnTo>
                    <a:pt x="246" y="247"/>
                  </a:lnTo>
                  <a:lnTo>
                    <a:pt x="198" y="300"/>
                  </a:lnTo>
                  <a:lnTo>
                    <a:pt x="154" y="356"/>
                  </a:lnTo>
                  <a:lnTo>
                    <a:pt x="115" y="417"/>
                  </a:lnTo>
                  <a:lnTo>
                    <a:pt x="81" y="481"/>
                  </a:lnTo>
                  <a:lnTo>
                    <a:pt x="52" y="548"/>
                  </a:lnTo>
                  <a:lnTo>
                    <a:pt x="30" y="618"/>
                  </a:lnTo>
                  <a:lnTo>
                    <a:pt x="13" y="691"/>
                  </a:lnTo>
                  <a:lnTo>
                    <a:pt x="3" y="765"/>
                  </a:lnTo>
                  <a:lnTo>
                    <a:pt x="0" y="842"/>
                  </a:lnTo>
                  <a:lnTo>
                    <a:pt x="3" y="919"/>
                  </a:lnTo>
                  <a:lnTo>
                    <a:pt x="13" y="993"/>
                  </a:lnTo>
                  <a:lnTo>
                    <a:pt x="30" y="1066"/>
                  </a:lnTo>
                  <a:lnTo>
                    <a:pt x="52" y="1136"/>
                  </a:lnTo>
                  <a:lnTo>
                    <a:pt x="81" y="1203"/>
                  </a:lnTo>
                  <a:lnTo>
                    <a:pt x="115" y="1267"/>
                  </a:lnTo>
                  <a:lnTo>
                    <a:pt x="154" y="1327"/>
                  </a:lnTo>
                  <a:lnTo>
                    <a:pt x="198" y="1384"/>
                  </a:lnTo>
                  <a:lnTo>
                    <a:pt x="246" y="1437"/>
                  </a:lnTo>
                  <a:lnTo>
                    <a:pt x="299" y="1486"/>
                  </a:lnTo>
                  <a:lnTo>
                    <a:pt x="356" y="1530"/>
                  </a:lnTo>
                  <a:lnTo>
                    <a:pt x="417" y="1569"/>
                  </a:lnTo>
                  <a:lnTo>
                    <a:pt x="481" y="1603"/>
                  </a:lnTo>
                  <a:lnTo>
                    <a:pt x="548" y="1631"/>
                  </a:lnTo>
                  <a:lnTo>
                    <a:pt x="618" y="1654"/>
                  </a:lnTo>
                  <a:lnTo>
                    <a:pt x="690" y="1670"/>
                  </a:lnTo>
                  <a:lnTo>
                    <a:pt x="765" y="1680"/>
                  </a:lnTo>
                  <a:lnTo>
                    <a:pt x="842" y="1684"/>
                  </a:lnTo>
                  <a:close/>
                </a:path>
              </a:pathLst>
            </a:custGeom>
            <a:noFill/>
            <a:ln w="22860">
              <a:solidFill>
                <a:srgbClr val="6950A1"/>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pPr algn="ctr"/>
              <a:endParaRPr lang="fr-FR"/>
            </a:p>
          </p:txBody>
        </p:sp>
        <p:sp>
          <p:nvSpPr>
            <p:cNvPr id="40" name="Freeform 39"/>
            <p:cNvSpPr>
              <a:spLocks/>
            </p:cNvSpPr>
            <p:nvPr/>
          </p:nvSpPr>
          <p:spPr bwMode="auto">
            <a:xfrm>
              <a:off x="4619" y="3304"/>
              <a:ext cx="2182" cy="1837"/>
            </a:xfrm>
            <a:custGeom>
              <a:avLst/>
              <a:gdLst>
                <a:gd name="T0" fmla="+- 0 6585 4620"/>
                <a:gd name="T1" fmla="*/ T0 w 2182"/>
                <a:gd name="T2" fmla="+- 0 3304 3304"/>
                <a:gd name="T3" fmla="*/ 3304 h 1837"/>
                <a:gd name="T4" fmla="+- 0 4836 4620"/>
                <a:gd name="T5" fmla="*/ T4 w 2182"/>
                <a:gd name="T6" fmla="+- 0 3304 3304"/>
                <a:gd name="T7" fmla="*/ 3304 h 1837"/>
                <a:gd name="T8" fmla="+- 0 4767 4620"/>
                <a:gd name="T9" fmla="*/ T8 w 2182"/>
                <a:gd name="T10" fmla="+- 0 3315 3304"/>
                <a:gd name="T11" fmla="*/ 3315 h 1837"/>
                <a:gd name="T12" fmla="+- 0 4708 4620"/>
                <a:gd name="T13" fmla="*/ T12 w 2182"/>
                <a:gd name="T14" fmla="+- 0 3346 3304"/>
                <a:gd name="T15" fmla="*/ 3346 h 1837"/>
                <a:gd name="T16" fmla="+- 0 4661 4620"/>
                <a:gd name="T17" fmla="*/ T16 w 2182"/>
                <a:gd name="T18" fmla="+- 0 3393 3304"/>
                <a:gd name="T19" fmla="*/ 3393 h 1837"/>
                <a:gd name="T20" fmla="+- 0 4631 4620"/>
                <a:gd name="T21" fmla="*/ T20 w 2182"/>
                <a:gd name="T22" fmla="+- 0 3452 3304"/>
                <a:gd name="T23" fmla="*/ 3452 h 1837"/>
                <a:gd name="T24" fmla="+- 0 4620 4620"/>
                <a:gd name="T25" fmla="*/ T24 w 2182"/>
                <a:gd name="T26" fmla="+- 0 3520 3304"/>
                <a:gd name="T27" fmla="*/ 3520 h 1837"/>
                <a:gd name="T28" fmla="+- 0 4620 4620"/>
                <a:gd name="T29" fmla="*/ T28 w 2182"/>
                <a:gd name="T30" fmla="+- 0 4925 3304"/>
                <a:gd name="T31" fmla="*/ 4925 h 1837"/>
                <a:gd name="T32" fmla="+- 0 4631 4620"/>
                <a:gd name="T33" fmla="*/ T32 w 2182"/>
                <a:gd name="T34" fmla="+- 0 4993 3304"/>
                <a:gd name="T35" fmla="*/ 4993 h 1837"/>
                <a:gd name="T36" fmla="+- 0 4661 4620"/>
                <a:gd name="T37" fmla="*/ T36 w 2182"/>
                <a:gd name="T38" fmla="+- 0 5053 3304"/>
                <a:gd name="T39" fmla="*/ 5053 h 1837"/>
                <a:gd name="T40" fmla="+- 0 4708 4620"/>
                <a:gd name="T41" fmla="*/ T40 w 2182"/>
                <a:gd name="T42" fmla="+- 0 5099 3304"/>
                <a:gd name="T43" fmla="*/ 5099 h 1837"/>
                <a:gd name="T44" fmla="+- 0 4767 4620"/>
                <a:gd name="T45" fmla="*/ T44 w 2182"/>
                <a:gd name="T46" fmla="+- 0 5130 3304"/>
                <a:gd name="T47" fmla="*/ 5130 h 1837"/>
                <a:gd name="T48" fmla="+- 0 4836 4620"/>
                <a:gd name="T49" fmla="*/ T48 w 2182"/>
                <a:gd name="T50" fmla="+- 0 5141 3304"/>
                <a:gd name="T51" fmla="*/ 5141 h 1837"/>
                <a:gd name="T52" fmla="+- 0 6585 4620"/>
                <a:gd name="T53" fmla="*/ T52 w 2182"/>
                <a:gd name="T54" fmla="+- 0 5141 3304"/>
                <a:gd name="T55" fmla="*/ 5141 h 1837"/>
                <a:gd name="T56" fmla="+- 0 6653 4620"/>
                <a:gd name="T57" fmla="*/ T56 w 2182"/>
                <a:gd name="T58" fmla="+- 0 5130 3304"/>
                <a:gd name="T59" fmla="*/ 5130 h 1837"/>
                <a:gd name="T60" fmla="+- 0 6712 4620"/>
                <a:gd name="T61" fmla="*/ T60 w 2182"/>
                <a:gd name="T62" fmla="+- 0 5099 3304"/>
                <a:gd name="T63" fmla="*/ 5099 h 1837"/>
                <a:gd name="T64" fmla="+- 0 6759 4620"/>
                <a:gd name="T65" fmla="*/ T64 w 2182"/>
                <a:gd name="T66" fmla="+- 0 5053 3304"/>
                <a:gd name="T67" fmla="*/ 5053 h 1837"/>
                <a:gd name="T68" fmla="+- 0 6790 4620"/>
                <a:gd name="T69" fmla="*/ T68 w 2182"/>
                <a:gd name="T70" fmla="+- 0 4993 3304"/>
                <a:gd name="T71" fmla="*/ 4993 h 1837"/>
                <a:gd name="T72" fmla="+- 0 6801 4620"/>
                <a:gd name="T73" fmla="*/ T72 w 2182"/>
                <a:gd name="T74" fmla="+- 0 4925 3304"/>
                <a:gd name="T75" fmla="*/ 4925 h 1837"/>
                <a:gd name="T76" fmla="+- 0 6801 4620"/>
                <a:gd name="T77" fmla="*/ T76 w 2182"/>
                <a:gd name="T78" fmla="+- 0 3520 3304"/>
                <a:gd name="T79" fmla="*/ 3520 h 1837"/>
                <a:gd name="T80" fmla="+- 0 6790 4620"/>
                <a:gd name="T81" fmla="*/ T80 w 2182"/>
                <a:gd name="T82" fmla="+- 0 3452 3304"/>
                <a:gd name="T83" fmla="*/ 3452 h 1837"/>
                <a:gd name="T84" fmla="+- 0 6759 4620"/>
                <a:gd name="T85" fmla="*/ T84 w 2182"/>
                <a:gd name="T86" fmla="+- 0 3393 3304"/>
                <a:gd name="T87" fmla="*/ 3393 h 1837"/>
                <a:gd name="T88" fmla="+- 0 6712 4620"/>
                <a:gd name="T89" fmla="*/ T88 w 2182"/>
                <a:gd name="T90" fmla="+- 0 3346 3304"/>
                <a:gd name="T91" fmla="*/ 3346 h 1837"/>
                <a:gd name="T92" fmla="+- 0 6653 4620"/>
                <a:gd name="T93" fmla="*/ T92 w 2182"/>
                <a:gd name="T94" fmla="+- 0 3315 3304"/>
                <a:gd name="T95" fmla="*/ 3315 h 1837"/>
                <a:gd name="T96" fmla="+- 0 6585 4620"/>
                <a:gd name="T97" fmla="*/ T96 w 2182"/>
                <a:gd name="T98" fmla="+- 0 3304 3304"/>
                <a:gd name="T99" fmla="*/ 3304 h 1837"/>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Lst>
              <a:rect l="0" t="0" r="r" b="b"/>
              <a:pathLst>
                <a:path w="2182" h="1837">
                  <a:moveTo>
                    <a:pt x="1965" y="0"/>
                  </a:moveTo>
                  <a:lnTo>
                    <a:pt x="216" y="0"/>
                  </a:lnTo>
                  <a:lnTo>
                    <a:pt x="147" y="11"/>
                  </a:lnTo>
                  <a:lnTo>
                    <a:pt x="88" y="42"/>
                  </a:lnTo>
                  <a:lnTo>
                    <a:pt x="41" y="89"/>
                  </a:lnTo>
                  <a:lnTo>
                    <a:pt x="11" y="148"/>
                  </a:lnTo>
                  <a:lnTo>
                    <a:pt x="0" y="216"/>
                  </a:lnTo>
                  <a:lnTo>
                    <a:pt x="0" y="1621"/>
                  </a:lnTo>
                  <a:lnTo>
                    <a:pt x="11" y="1689"/>
                  </a:lnTo>
                  <a:lnTo>
                    <a:pt x="41" y="1749"/>
                  </a:lnTo>
                  <a:lnTo>
                    <a:pt x="88" y="1795"/>
                  </a:lnTo>
                  <a:lnTo>
                    <a:pt x="147" y="1826"/>
                  </a:lnTo>
                  <a:lnTo>
                    <a:pt x="216" y="1837"/>
                  </a:lnTo>
                  <a:lnTo>
                    <a:pt x="1965" y="1837"/>
                  </a:lnTo>
                  <a:lnTo>
                    <a:pt x="2033" y="1826"/>
                  </a:lnTo>
                  <a:lnTo>
                    <a:pt x="2092" y="1795"/>
                  </a:lnTo>
                  <a:lnTo>
                    <a:pt x="2139" y="1749"/>
                  </a:lnTo>
                  <a:lnTo>
                    <a:pt x="2170" y="1689"/>
                  </a:lnTo>
                  <a:lnTo>
                    <a:pt x="2181" y="1621"/>
                  </a:lnTo>
                  <a:lnTo>
                    <a:pt x="2181" y="216"/>
                  </a:lnTo>
                  <a:lnTo>
                    <a:pt x="2170" y="148"/>
                  </a:lnTo>
                  <a:lnTo>
                    <a:pt x="2139" y="89"/>
                  </a:lnTo>
                  <a:lnTo>
                    <a:pt x="2092" y="42"/>
                  </a:lnTo>
                  <a:lnTo>
                    <a:pt x="2033" y="11"/>
                  </a:lnTo>
                  <a:lnTo>
                    <a:pt x="1965" y="0"/>
                  </a:lnTo>
                  <a:close/>
                </a:path>
              </a:pathLst>
            </a:custGeom>
            <a:solidFill>
              <a:srgbClr val="6950A1"/>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pPr algn="ctr"/>
              <a:endParaRPr lang="fr-FR"/>
            </a:p>
          </p:txBody>
        </p:sp>
        <p:sp>
          <p:nvSpPr>
            <p:cNvPr id="41" name="Rectangle 40"/>
            <p:cNvSpPr>
              <a:spLocks noChangeArrowheads="1"/>
            </p:cNvSpPr>
            <p:nvPr/>
          </p:nvSpPr>
          <p:spPr bwMode="auto">
            <a:xfrm>
              <a:off x="5318" y="3502"/>
              <a:ext cx="780" cy="927"/>
            </a:xfrm>
            <a:prstGeom prst="rect">
              <a:avLst/>
            </a:prstGeom>
            <a:noFill/>
            <a:ln w="45720">
              <a:solidFill>
                <a:srgbClr val="FFFFFF"/>
              </a:solidFill>
              <a:miter lim="800000"/>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pPr algn="ctr"/>
              <a:endParaRPr lang="fr-FR"/>
            </a:p>
          </p:txBody>
        </p:sp>
        <p:cxnSp>
          <p:nvCxnSpPr>
            <p:cNvPr id="42" name="Line 975"/>
            <p:cNvCxnSpPr>
              <a:cxnSpLocks noChangeShapeType="1"/>
            </p:cNvCxnSpPr>
            <p:nvPr/>
          </p:nvCxnSpPr>
          <p:spPr bwMode="auto">
            <a:xfrm>
              <a:off x="5426" y="3669"/>
              <a:ext cx="367" cy="0"/>
            </a:xfrm>
            <a:prstGeom prst="line">
              <a:avLst/>
            </a:prstGeom>
            <a:noFill/>
            <a:ln w="22860">
              <a:solidFill>
                <a:srgbClr val="FFFFFF"/>
              </a:solidFill>
              <a:round/>
              <a:headEnd/>
              <a:tailEnd/>
            </a:ln>
            <a:extLst>
              <a:ext uri="{909E8E84-426E-40DD-AFC4-6F175D3DCCD1}">
                <a14:hiddenFill xmlns:a14="http://schemas.microsoft.com/office/drawing/2010/main">
                  <a:noFill/>
                </a14:hiddenFill>
              </a:ext>
            </a:extLst>
          </p:spPr>
        </p:cxnSp>
        <p:cxnSp>
          <p:nvCxnSpPr>
            <p:cNvPr id="43" name="Line 976"/>
            <p:cNvCxnSpPr>
              <a:cxnSpLocks noChangeShapeType="1"/>
            </p:cNvCxnSpPr>
            <p:nvPr/>
          </p:nvCxnSpPr>
          <p:spPr bwMode="auto">
            <a:xfrm>
              <a:off x="5426" y="3812"/>
              <a:ext cx="367" cy="0"/>
            </a:xfrm>
            <a:prstGeom prst="line">
              <a:avLst/>
            </a:prstGeom>
            <a:noFill/>
            <a:ln w="22860">
              <a:solidFill>
                <a:srgbClr val="FFFFFF"/>
              </a:solidFill>
              <a:round/>
              <a:headEnd/>
              <a:tailEnd/>
            </a:ln>
            <a:extLst>
              <a:ext uri="{909E8E84-426E-40DD-AFC4-6F175D3DCCD1}">
                <a14:hiddenFill xmlns:a14="http://schemas.microsoft.com/office/drawing/2010/main">
                  <a:noFill/>
                </a14:hiddenFill>
              </a:ext>
            </a:extLst>
          </p:spPr>
        </p:cxnSp>
        <p:cxnSp>
          <p:nvCxnSpPr>
            <p:cNvPr id="44" name="Line 977"/>
            <p:cNvCxnSpPr>
              <a:cxnSpLocks noChangeShapeType="1"/>
            </p:cNvCxnSpPr>
            <p:nvPr/>
          </p:nvCxnSpPr>
          <p:spPr bwMode="auto">
            <a:xfrm>
              <a:off x="5426" y="3949"/>
              <a:ext cx="367" cy="0"/>
            </a:xfrm>
            <a:prstGeom prst="line">
              <a:avLst/>
            </a:prstGeom>
            <a:noFill/>
            <a:ln w="22860">
              <a:solidFill>
                <a:srgbClr val="FFFFFF"/>
              </a:solidFill>
              <a:round/>
              <a:headEnd/>
              <a:tailEnd/>
            </a:ln>
            <a:extLst>
              <a:ext uri="{909E8E84-426E-40DD-AFC4-6F175D3DCCD1}">
                <a14:hiddenFill xmlns:a14="http://schemas.microsoft.com/office/drawing/2010/main">
                  <a:noFill/>
                </a14:hiddenFill>
              </a:ext>
            </a:extLst>
          </p:spPr>
        </p:cxnSp>
        <p:cxnSp>
          <p:nvCxnSpPr>
            <p:cNvPr id="45" name="Line 978"/>
            <p:cNvCxnSpPr>
              <a:cxnSpLocks noChangeShapeType="1"/>
            </p:cNvCxnSpPr>
            <p:nvPr/>
          </p:nvCxnSpPr>
          <p:spPr bwMode="auto">
            <a:xfrm>
              <a:off x="5426" y="4082"/>
              <a:ext cx="367" cy="0"/>
            </a:xfrm>
            <a:prstGeom prst="line">
              <a:avLst/>
            </a:prstGeom>
            <a:noFill/>
            <a:ln w="22860">
              <a:solidFill>
                <a:srgbClr val="FFFFFF"/>
              </a:solidFill>
              <a:round/>
              <a:headEnd/>
              <a:tailEnd/>
            </a:ln>
            <a:extLst>
              <a:ext uri="{909E8E84-426E-40DD-AFC4-6F175D3DCCD1}">
                <a14:hiddenFill xmlns:a14="http://schemas.microsoft.com/office/drawing/2010/main">
                  <a:noFill/>
                </a14:hiddenFill>
              </a:ext>
            </a:extLst>
          </p:spPr>
        </p:cxnSp>
        <p:cxnSp>
          <p:nvCxnSpPr>
            <p:cNvPr id="46" name="Line 979"/>
            <p:cNvCxnSpPr>
              <a:cxnSpLocks noChangeShapeType="1"/>
            </p:cNvCxnSpPr>
            <p:nvPr/>
          </p:nvCxnSpPr>
          <p:spPr bwMode="auto">
            <a:xfrm>
              <a:off x="5426" y="4220"/>
              <a:ext cx="367" cy="0"/>
            </a:xfrm>
            <a:prstGeom prst="line">
              <a:avLst/>
            </a:prstGeom>
            <a:noFill/>
            <a:ln w="22860">
              <a:solidFill>
                <a:srgbClr val="FFFFFF"/>
              </a:solidFill>
              <a:round/>
              <a:headEnd/>
              <a:tailEnd/>
            </a:ln>
            <a:extLst>
              <a:ext uri="{909E8E84-426E-40DD-AFC4-6F175D3DCCD1}">
                <a14:hiddenFill xmlns:a14="http://schemas.microsoft.com/office/drawing/2010/main">
                  <a:noFill/>
                </a14:hiddenFill>
              </a:ext>
            </a:extLst>
          </p:spPr>
        </p:cxnSp>
        <p:sp>
          <p:nvSpPr>
            <p:cNvPr id="47" name="AutoShape 980"/>
            <p:cNvSpPr>
              <a:spLocks/>
            </p:cNvSpPr>
            <p:nvPr/>
          </p:nvSpPr>
          <p:spPr bwMode="auto">
            <a:xfrm>
              <a:off x="5905" y="3640"/>
              <a:ext cx="57" cy="600"/>
            </a:xfrm>
            <a:custGeom>
              <a:avLst/>
              <a:gdLst>
                <a:gd name="T0" fmla="+- 0 5961 5905"/>
                <a:gd name="T1" fmla="*/ T0 w 57"/>
                <a:gd name="T2" fmla="+- 0 4189 3641"/>
                <a:gd name="T3" fmla="*/ 4189 h 600"/>
                <a:gd name="T4" fmla="+- 0 5905 5905"/>
                <a:gd name="T5" fmla="*/ T4 w 57"/>
                <a:gd name="T6" fmla="+- 0 4189 3641"/>
                <a:gd name="T7" fmla="*/ 4189 h 600"/>
                <a:gd name="T8" fmla="+- 0 5905 5905"/>
                <a:gd name="T9" fmla="*/ T8 w 57"/>
                <a:gd name="T10" fmla="+- 0 4240 3641"/>
                <a:gd name="T11" fmla="*/ 4240 h 600"/>
                <a:gd name="T12" fmla="+- 0 5961 5905"/>
                <a:gd name="T13" fmla="*/ T12 w 57"/>
                <a:gd name="T14" fmla="+- 0 4240 3641"/>
                <a:gd name="T15" fmla="*/ 4240 h 600"/>
                <a:gd name="T16" fmla="+- 0 5961 5905"/>
                <a:gd name="T17" fmla="*/ T16 w 57"/>
                <a:gd name="T18" fmla="+- 0 4189 3641"/>
                <a:gd name="T19" fmla="*/ 4189 h 600"/>
                <a:gd name="T20" fmla="+- 0 5961 5905"/>
                <a:gd name="T21" fmla="*/ T20 w 57"/>
                <a:gd name="T22" fmla="+- 0 4052 3641"/>
                <a:gd name="T23" fmla="*/ 4052 h 600"/>
                <a:gd name="T24" fmla="+- 0 5905 5905"/>
                <a:gd name="T25" fmla="*/ T24 w 57"/>
                <a:gd name="T26" fmla="+- 0 4052 3641"/>
                <a:gd name="T27" fmla="*/ 4052 h 600"/>
                <a:gd name="T28" fmla="+- 0 5905 5905"/>
                <a:gd name="T29" fmla="*/ T28 w 57"/>
                <a:gd name="T30" fmla="+- 0 4103 3641"/>
                <a:gd name="T31" fmla="*/ 4103 h 600"/>
                <a:gd name="T32" fmla="+- 0 5961 5905"/>
                <a:gd name="T33" fmla="*/ T32 w 57"/>
                <a:gd name="T34" fmla="+- 0 4103 3641"/>
                <a:gd name="T35" fmla="*/ 4103 h 600"/>
                <a:gd name="T36" fmla="+- 0 5961 5905"/>
                <a:gd name="T37" fmla="*/ T36 w 57"/>
                <a:gd name="T38" fmla="+- 0 4052 3641"/>
                <a:gd name="T39" fmla="*/ 4052 h 600"/>
                <a:gd name="T40" fmla="+- 0 5961 5905"/>
                <a:gd name="T41" fmla="*/ T40 w 57"/>
                <a:gd name="T42" fmla="+- 0 3916 3641"/>
                <a:gd name="T43" fmla="*/ 3916 h 600"/>
                <a:gd name="T44" fmla="+- 0 5905 5905"/>
                <a:gd name="T45" fmla="*/ T44 w 57"/>
                <a:gd name="T46" fmla="+- 0 3916 3641"/>
                <a:gd name="T47" fmla="*/ 3916 h 600"/>
                <a:gd name="T48" fmla="+- 0 5905 5905"/>
                <a:gd name="T49" fmla="*/ T48 w 57"/>
                <a:gd name="T50" fmla="+- 0 3967 3641"/>
                <a:gd name="T51" fmla="*/ 3967 h 600"/>
                <a:gd name="T52" fmla="+- 0 5961 5905"/>
                <a:gd name="T53" fmla="*/ T52 w 57"/>
                <a:gd name="T54" fmla="+- 0 3967 3641"/>
                <a:gd name="T55" fmla="*/ 3967 h 600"/>
                <a:gd name="T56" fmla="+- 0 5961 5905"/>
                <a:gd name="T57" fmla="*/ T56 w 57"/>
                <a:gd name="T58" fmla="+- 0 3916 3641"/>
                <a:gd name="T59" fmla="*/ 3916 h 600"/>
                <a:gd name="T60" fmla="+- 0 5961 5905"/>
                <a:gd name="T61" fmla="*/ T60 w 57"/>
                <a:gd name="T62" fmla="+- 0 3776 3641"/>
                <a:gd name="T63" fmla="*/ 3776 h 600"/>
                <a:gd name="T64" fmla="+- 0 5905 5905"/>
                <a:gd name="T65" fmla="*/ T64 w 57"/>
                <a:gd name="T66" fmla="+- 0 3776 3641"/>
                <a:gd name="T67" fmla="*/ 3776 h 600"/>
                <a:gd name="T68" fmla="+- 0 5905 5905"/>
                <a:gd name="T69" fmla="*/ T68 w 57"/>
                <a:gd name="T70" fmla="+- 0 3827 3641"/>
                <a:gd name="T71" fmla="*/ 3827 h 600"/>
                <a:gd name="T72" fmla="+- 0 5961 5905"/>
                <a:gd name="T73" fmla="*/ T72 w 57"/>
                <a:gd name="T74" fmla="+- 0 3827 3641"/>
                <a:gd name="T75" fmla="*/ 3827 h 600"/>
                <a:gd name="T76" fmla="+- 0 5961 5905"/>
                <a:gd name="T77" fmla="*/ T76 w 57"/>
                <a:gd name="T78" fmla="+- 0 3776 3641"/>
                <a:gd name="T79" fmla="*/ 3776 h 600"/>
                <a:gd name="T80" fmla="+- 0 5961 5905"/>
                <a:gd name="T81" fmla="*/ T80 w 57"/>
                <a:gd name="T82" fmla="+- 0 3641 3641"/>
                <a:gd name="T83" fmla="*/ 3641 h 600"/>
                <a:gd name="T84" fmla="+- 0 5905 5905"/>
                <a:gd name="T85" fmla="*/ T84 w 57"/>
                <a:gd name="T86" fmla="+- 0 3641 3641"/>
                <a:gd name="T87" fmla="*/ 3641 h 600"/>
                <a:gd name="T88" fmla="+- 0 5905 5905"/>
                <a:gd name="T89" fmla="*/ T88 w 57"/>
                <a:gd name="T90" fmla="+- 0 3692 3641"/>
                <a:gd name="T91" fmla="*/ 3692 h 600"/>
                <a:gd name="T92" fmla="+- 0 5961 5905"/>
                <a:gd name="T93" fmla="*/ T92 w 57"/>
                <a:gd name="T94" fmla="+- 0 3692 3641"/>
                <a:gd name="T95" fmla="*/ 3692 h 600"/>
                <a:gd name="T96" fmla="+- 0 5961 5905"/>
                <a:gd name="T97" fmla="*/ T96 w 57"/>
                <a:gd name="T98" fmla="+- 0 3641 3641"/>
                <a:gd name="T99" fmla="*/ 3641 h 600"/>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Lst>
              <a:rect l="0" t="0" r="r" b="b"/>
              <a:pathLst>
                <a:path w="57" h="600">
                  <a:moveTo>
                    <a:pt x="56" y="548"/>
                  </a:moveTo>
                  <a:lnTo>
                    <a:pt x="0" y="548"/>
                  </a:lnTo>
                  <a:lnTo>
                    <a:pt x="0" y="599"/>
                  </a:lnTo>
                  <a:lnTo>
                    <a:pt x="56" y="599"/>
                  </a:lnTo>
                  <a:lnTo>
                    <a:pt x="56" y="548"/>
                  </a:lnTo>
                  <a:close/>
                  <a:moveTo>
                    <a:pt x="56" y="411"/>
                  </a:moveTo>
                  <a:lnTo>
                    <a:pt x="0" y="411"/>
                  </a:lnTo>
                  <a:lnTo>
                    <a:pt x="0" y="462"/>
                  </a:lnTo>
                  <a:lnTo>
                    <a:pt x="56" y="462"/>
                  </a:lnTo>
                  <a:lnTo>
                    <a:pt x="56" y="411"/>
                  </a:lnTo>
                  <a:close/>
                  <a:moveTo>
                    <a:pt x="56" y="275"/>
                  </a:moveTo>
                  <a:lnTo>
                    <a:pt x="0" y="275"/>
                  </a:lnTo>
                  <a:lnTo>
                    <a:pt x="0" y="326"/>
                  </a:lnTo>
                  <a:lnTo>
                    <a:pt x="56" y="326"/>
                  </a:lnTo>
                  <a:lnTo>
                    <a:pt x="56" y="275"/>
                  </a:lnTo>
                  <a:close/>
                  <a:moveTo>
                    <a:pt x="56" y="135"/>
                  </a:moveTo>
                  <a:lnTo>
                    <a:pt x="0" y="135"/>
                  </a:lnTo>
                  <a:lnTo>
                    <a:pt x="0" y="186"/>
                  </a:lnTo>
                  <a:lnTo>
                    <a:pt x="56" y="186"/>
                  </a:lnTo>
                  <a:lnTo>
                    <a:pt x="56" y="135"/>
                  </a:lnTo>
                  <a:close/>
                  <a:moveTo>
                    <a:pt x="56" y="0"/>
                  </a:moveTo>
                  <a:lnTo>
                    <a:pt x="0" y="0"/>
                  </a:lnTo>
                  <a:lnTo>
                    <a:pt x="0" y="51"/>
                  </a:lnTo>
                  <a:lnTo>
                    <a:pt x="56" y="51"/>
                  </a:lnTo>
                  <a:lnTo>
                    <a:pt x="56"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pPr algn="ctr"/>
              <a:endParaRPr lang="fr-FR"/>
            </a:p>
          </p:txBody>
        </p:sp>
        <p:cxnSp>
          <p:nvCxnSpPr>
            <p:cNvPr id="48" name="Line 981"/>
            <p:cNvCxnSpPr>
              <a:cxnSpLocks noChangeShapeType="1"/>
            </p:cNvCxnSpPr>
            <p:nvPr/>
          </p:nvCxnSpPr>
          <p:spPr bwMode="auto">
            <a:xfrm flipH="1">
              <a:off x="6891" y="4301"/>
              <a:ext cx="1380" cy="23"/>
            </a:xfrm>
            <a:prstGeom prst="line">
              <a:avLst/>
            </a:prstGeom>
            <a:noFill/>
            <a:ln w="34290">
              <a:solidFill>
                <a:srgbClr val="6950A1"/>
              </a:solidFill>
              <a:round/>
              <a:headEnd/>
              <a:tailEnd/>
            </a:ln>
            <a:extLst>
              <a:ext uri="{909E8E84-426E-40DD-AFC4-6F175D3DCCD1}">
                <a14:hiddenFill xmlns:a14="http://schemas.microsoft.com/office/drawing/2010/main">
                  <a:noFill/>
                </a14:hiddenFill>
              </a:ext>
            </a:extLst>
          </p:spPr>
        </p:cxnSp>
        <p:sp>
          <p:nvSpPr>
            <p:cNvPr id="49" name="Freeform 48"/>
            <p:cNvSpPr>
              <a:spLocks/>
            </p:cNvSpPr>
            <p:nvPr/>
          </p:nvSpPr>
          <p:spPr bwMode="auto">
            <a:xfrm>
              <a:off x="8218" y="4162"/>
              <a:ext cx="152" cy="278"/>
            </a:xfrm>
            <a:custGeom>
              <a:avLst/>
              <a:gdLst>
                <a:gd name="T0" fmla="+- 0 8219 8219"/>
                <a:gd name="T1" fmla="*/ T0 w 152"/>
                <a:gd name="T2" fmla="+- 0 4163 4163"/>
                <a:gd name="T3" fmla="*/ 4163 h 278"/>
                <a:gd name="T4" fmla="+- 0 8223 8219"/>
                <a:gd name="T5" fmla="*/ T4 w 152"/>
                <a:gd name="T6" fmla="+- 0 4440 4163"/>
                <a:gd name="T7" fmla="*/ 4440 h 278"/>
                <a:gd name="T8" fmla="+- 0 8370 8219"/>
                <a:gd name="T9" fmla="*/ T8 w 152"/>
                <a:gd name="T10" fmla="+- 0 4299 4163"/>
                <a:gd name="T11" fmla="*/ 4299 h 278"/>
                <a:gd name="T12" fmla="+- 0 8219 8219"/>
                <a:gd name="T13" fmla="*/ T12 w 152"/>
                <a:gd name="T14" fmla="+- 0 4163 4163"/>
                <a:gd name="T15" fmla="*/ 4163 h 278"/>
              </a:gdLst>
              <a:ahLst/>
              <a:cxnLst>
                <a:cxn ang="0">
                  <a:pos x="T1" y="T3"/>
                </a:cxn>
                <a:cxn ang="0">
                  <a:pos x="T5" y="T7"/>
                </a:cxn>
                <a:cxn ang="0">
                  <a:pos x="T9" y="T11"/>
                </a:cxn>
                <a:cxn ang="0">
                  <a:pos x="T13" y="T15"/>
                </a:cxn>
              </a:cxnLst>
              <a:rect l="0" t="0" r="r" b="b"/>
              <a:pathLst>
                <a:path w="152" h="278">
                  <a:moveTo>
                    <a:pt x="0" y="0"/>
                  </a:moveTo>
                  <a:lnTo>
                    <a:pt x="4" y="277"/>
                  </a:lnTo>
                  <a:lnTo>
                    <a:pt x="151" y="136"/>
                  </a:lnTo>
                  <a:lnTo>
                    <a:pt x="0" y="0"/>
                  </a:lnTo>
                  <a:close/>
                </a:path>
              </a:pathLst>
            </a:custGeom>
            <a:solidFill>
              <a:srgbClr val="6950A1"/>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pPr algn="ctr"/>
              <a:endParaRPr lang="fr-FR"/>
            </a:p>
          </p:txBody>
        </p:sp>
        <p:sp>
          <p:nvSpPr>
            <p:cNvPr id="50" name="Text Box 983"/>
            <p:cNvSpPr txBox="1">
              <a:spLocks noChangeArrowheads="1"/>
            </p:cNvSpPr>
            <p:nvPr/>
          </p:nvSpPr>
          <p:spPr bwMode="auto">
            <a:xfrm>
              <a:off x="1928" y="643"/>
              <a:ext cx="1459" cy="8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indent="51435" algn="ctr">
                <a:lnSpc>
                  <a:spcPct val="101000"/>
                </a:lnSpc>
                <a:spcAft>
                  <a:spcPts val="0"/>
                </a:spcAft>
              </a:pPr>
              <a:r>
                <a:rPr lang="en-US" sz="1600" b="1" spc="-5" dirty="0">
                  <a:solidFill>
                    <a:srgbClr val="6950A1"/>
                  </a:solidFill>
                  <a:effectLst/>
                  <a:latin typeface="Trebuchet MS" panose="020B0603020202020204" pitchFamily="34" charset="0"/>
                  <a:ea typeface="Trebuchet MS" panose="020B0603020202020204" pitchFamily="34" charset="0"/>
                  <a:cs typeface="Trebuchet MS" panose="020B0603020202020204" pitchFamily="34" charset="0"/>
                </a:rPr>
                <a:t>Regular</a:t>
              </a:r>
              <a:r>
                <a:rPr lang="en-US" sz="1600" b="1" spc="-275" dirty="0">
                  <a:solidFill>
                    <a:srgbClr val="6950A1"/>
                  </a:solidFill>
                  <a:effectLst/>
                  <a:latin typeface="Trebuchet MS" panose="020B0603020202020204" pitchFamily="34" charset="0"/>
                  <a:ea typeface="Trebuchet MS" panose="020B0603020202020204" pitchFamily="34" charset="0"/>
                  <a:cs typeface="Trebuchet MS" panose="020B0603020202020204" pitchFamily="34" charset="0"/>
                </a:rPr>
                <a:t> </a:t>
              </a:r>
              <a:r>
                <a:rPr lang="en-US" sz="1600" b="1" dirty="0">
                  <a:solidFill>
                    <a:srgbClr val="6950A1"/>
                  </a:solidFill>
                  <a:effectLst/>
                  <a:latin typeface="Trebuchet MS" panose="020B0603020202020204" pitchFamily="34" charset="0"/>
                  <a:ea typeface="Trebuchet MS" panose="020B0603020202020204" pitchFamily="34" charset="0"/>
                  <a:cs typeface="Trebuchet MS" panose="020B0603020202020204" pitchFamily="34" charset="0"/>
                </a:rPr>
                <a:t>reflection</a:t>
              </a:r>
              <a:endParaRPr lang="fr-FR" sz="2000" b="1" dirty="0">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51" name="Text Box 984"/>
            <p:cNvSpPr txBox="1">
              <a:spLocks noChangeArrowheads="1"/>
            </p:cNvSpPr>
            <p:nvPr/>
          </p:nvSpPr>
          <p:spPr bwMode="auto">
            <a:xfrm>
              <a:off x="3997" y="723"/>
              <a:ext cx="1342" cy="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marR="11430" indent="12065" algn="ctr">
                <a:lnSpc>
                  <a:spcPct val="101000"/>
                </a:lnSpc>
                <a:spcAft>
                  <a:spcPts val="0"/>
                </a:spcAft>
              </a:pPr>
              <a:r>
                <a:rPr lang="en-US" sz="1200" b="1" dirty="0">
                  <a:solidFill>
                    <a:srgbClr val="6950A1"/>
                  </a:solidFill>
                  <a:latin typeface="Trebuchet MS" panose="020B0603020202020204" pitchFamily="34" charset="0"/>
                  <a:ea typeface="Trebuchet MS" panose="020B0603020202020204" pitchFamily="34" charset="0"/>
                  <a:cs typeface="Trebuchet MS" panose="020B0603020202020204" pitchFamily="34" charset="0"/>
                </a:rPr>
                <a:t>Accessibility and regular exchange of information</a:t>
              </a:r>
              <a:endParaRPr lang="fr-FR" sz="1200" b="1" dirty="0">
                <a:solidFill>
                  <a:srgbClr val="6950A1"/>
                </a:solidFill>
                <a:latin typeface="Trebuchet MS" panose="020B0603020202020204" pitchFamily="34" charset="0"/>
                <a:ea typeface="Trebuchet MS" panose="020B0603020202020204" pitchFamily="34" charset="0"/>
                <a:cs typeface="Trebuchet MS" panose="020B0603020202020204" pitchFamily="34" charset="0"/>
              </a:endParaRPr>
            </a:p>
          </p:txBody>
        </p:sp>
        <p:sp>
          <p:nvSpPr>
            <p:cNvPr id="52" name="Text Box 985"/>
            <p:cNvSpPr txBox="1">
              <a:spLocks noChangeArrowheads="1"/>
            </p:cNvSpPr>
            <p:nvPr/>
          </p:nvSpPr>
          <p:spPr bwMode="auto">
            <a:xfrm>
              <a:off x="6020" y="1049"/>
              <a:ext cx="1534" cy="7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gn="ctr">
                <a:spcAft>
                  <a:spcPts val="0"/>
                </a:spcAft>
              </a:pPr>
              <a:r>
                <a:rPr lang="en-US" sz="1400" b="1" dirty="0">
                  <a:solidFill>
                    <a:srgbClr val="6950A1"/>
                  </a:solidFill>
                  <a:effectLst/>
                  <a:latin typeface="Trebuchet MS" panose="020B0603020202020204" pitchFamily="34" charset="0"/>
                  <a:ea typeface="Trebuchet MS" panose="020B0603020202020204" pitchFamily="34" charset="0"/>
                  <a:cs typeface="Trebuchet MS" panose="020B0603020202020204" pitchFamily="34" charset="0"/>
                </a:rPr>
                <a:t>Reporting</a:t>
              </a:r>
              <a:endParaRPr lang="fr-FR" b="1" dirty="0">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53" name="Text Box 986"/>
            <p:cNvSpPr txBox="1">
              <a:spLocks noChangeArrowheads="1"/>
            </p:cNvSpPr>
            <p:nvPr/>
          </p:nvSpPr>
          <p:spPr bwMode="auto">
            <a:xfrm>
              <a:off x="8014" y="479"/>
              <a:ext cx="1313" cy="9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marR="11430" algn="ctr">
                <a:lnSpc>
                  <a:spcPct val="101000"/>
                </a:lnSpc>
                <a:spcAft>
                  <a:spcPts val="0"/>
                </a:spcAft>
              </a:pPr>
              <a:r>
                <a:rPr lang="en-US" sz="1100" b="1" dirty="0">
                  <a:solidFill>
                    <a:srgbClr val="6950A1"/>
                  </a:solidFill>
                  <a:effectLst/>
                  <a:latin typeface="Trebuchet MS" panose="020B0603020202020204" pitchFamily="34" charset="0"/>
                  <a:ea typeface="Trebuchet MS" panose="020B0603020202020204" pitchFamily="34" charset="0"/>
                  <a:cs typeface="Trebuchet MS" panose="020B0603020202020204" pitchFamily="34" charset="0"/>
                </a:rPr>
                <a:t>Exchange of</a:t>
              </a:r>
              <a:r>
                <a:rPr lang="en-US" sz="1100" b="1" spc="5" dirty="0">
                  <a:solidFill>
                    <a:srgbClr val="6950A1"/>
                  </a:solidFill>
                  <a:effectLst/>
                  <a:latin typeface="Trebuchet MS" panose="020B0603020202020204" pitchFamily="34" charset="0"/>
                  <a:ea typeface="Trebuchet MS" panose="020B0603020202020204" pitchFamily="34" charset="0"/>
                  <a:cs typeface="Trebuchet MS" panose="020B0603020202020204" pitchFamily="34" charset="0"/>
                </a:rPr>
                <a:t> </a:t>
              </a:r>
              <a:r>
                <a:rPr lang="en-US" sz="1100" b="1" dirty="0">
                  <a:solidFill>
                    <a:srgbClr val="6950A1"/>
                  </a:solidFill>
                  <a:effectLst/>
                  <a:latin typeface="Trebuchet MS" panose="020B0603020202020204" pitchFamily="34" charset="0"/>
                  <a:ea typeface="Trebuchet MS" panose="020B0603020202020204" pitchFamily="34" charset="0"/>
                  <a:cs typeface="Trebuchet MS" panose="020B0603020202020204" pitchFamily="34" charset="0"/>
                </a:rPr>
                <a:t>knowledge</a:t>
              </a:r>
              <a:r>
                <a:rPr lang="en-US" sz="1100" b="1" spc="5" dirty="0">
                  <a:solidFill>
                    <a:srgbClr val="6950A1"/>
                  </a:solidFill>
                  <a:effectLst/>
                  <a:latin typeface="Trebuchet MS" panose="020B0603020202020204" pitchFamily="34" charset="0"/>
                  <a:ea typeface="Trebuchet MS" panose="020B0603020202020204" pitchFamily="34" charset="0"/>
                  <a:cs typeface="Trebuchet MS" panose="020B0603020202020204" pitchFamily="34" charset="0"/>
                </a:rPr>
                <a:t> </a:t>
              </a:r>
              <a:r>
                <a:rPr lang="en-US" sz="1100" b="1" dirty="0">
                  <a:solidFill>
                    <a:srgbClr val="6950A1"/>
                  </a:solidFill>
                  <a:effectLst/>
                  <a:latin typeface="Trebuchet MS" panose="020B0603020202020204" pitchFamily="34" charset="0"/>
                  <a:ea typeface="Trebuchet MS" panose="020B0603020202020204" pitchFamily="34" charset="0"/>
                  <a:cs typeface="Trebuchet MS" panose="020B0603020202020204" pitchFamily="34" charset="0"/>
                </a:rPr>
                <a:t>products and</a:t>
              </a:r>
              <a:r>
                <a:rPr lang="en-US" sz="1100" b="1" spc="5" dirty="0">
                  <a:solidFill>
                    <a:srgbClr val="6950A1"/>
                  </a:solidFill>
                  <a:effectLst/>
                  <a:latin typeface="Trebuchet MS" panose="020B0603020202020204" pitchFamily="34" charset="0"/>
                  <a:ea typeface="Trebuchet MS" panose="020B0603020202020204" pitchFamily="34" charset="0"/>
                  <a:cs typeface="Trebuchet MS" panose="020B0603020202020204" pitchFamily="34" charset="0"/>
                </a:rPr>
                <a:t> </a:t>
              </a:r>
              <a:r>
                <a:rPr lang="en-US" sz="1100" b="1" dirty="0">
                  <a:solidFill>
                    <a:srgbClr val="6950A1"/>
                  </a:solidFill>
                  <a:effectLst/>
                  <a:latin typeface="Trebuchet MS" panose="020B0603020202020204" pitchFamily="34" charset="0"/>
                  <a:ea typeface="Trebuchet MS" panose="020B0603020202020204" pitchFamily="34" charset="0"/>
                  <a:cs typeface="Trebuchet MS" panose="020B0603020202020204" pitchFamily="34" charset="0"/>
                </a:rPr>
                <a:t>learning</a:t>
              </a:r>
              <a:r>
                <a:rPr lang="en-US" sz="1100" b="1" spc="25" dirty="0">
                  <a:solidFill>
                    <a:srgbClr val="6950A1"/>
                  </a:solidFill>
                  <a:effectLst/>
                  <a:latin typeface="Trebuchet MS" panose="020B0603020202020204" pitchFamily="34" charset="0"/>
                  <a:ea typeface="Trebuchet MS" panose="020B0603020202020204" pitchFamily="34" charset="0"/>
                  <a:cs typeface="Trebuchet MS" panose="020B0603020202020204" pitchFamily="34" charset="0"/>
                </a:rPr>
                <a:t> </a:t>
              </a:r>
              <a:r>
                <a:rPr lang="en-US" sz="1100" b="1" dirty="0">
                  <a:solidFill>
                    <a:srgbClr val="6950A1"/>
                  </a:solidFill>
                  <a:effectLst/>
                  <a:latin typeface="Trebuchet MS" panose="020B0603020202020204" pitchFamily="34" charset="0"/>
                  <a:ea typeface="Trebuchet MS" panose="020B0603020202020204" pitchFamily="34" charset="0"/>
                  <a:cs typeface="Trebuchet MS" panose="020B0603020202020204" pitchFamily="34" charset="0"/>
                </a:rPr>
                <a:t>sessions</a:t>
              </a:r>
              <a:endParaRPr lang="fr-FR" sz="1400" b="1" dirty="0">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54" name="Text Box 987"/>
            <p:cNvSpPr txBox="1">
              <a:spLocks noChangeArrowheads="1"/>
            </p:cNvSpPr>
            <p:nvPr/>
          </p:nvSpPr>
          <p:spPr bwMode="auto">
            <a:xfrm>
              <a:off x="8632" y="3822"/>
              <a:ext cx="1317" cy="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marR="11430" algn="ctr">
                <a:lnSpc>
                  <a:spcPct val="101000"/>
                </a:lnSpc>
                <a:spcAft>
                  <a:spcPts val="0"/>
                </a:spcAft>
              </a:pPr>
              <a:r>
                <a:rPr lang="en-US" sz="1100" b="1" dirty="0">
                  <a:solidFill>
                    <a:srgbClr val="6950A1"/>
                  </a:solidFill>
                  <a:latin typeface="Trebuchet MS" panose="020B0603020202020204" pitchFamily="34" charset="0"/>
                  <a:ea typeface="Trebuchet MS" panose="020B0603020202020204" pitchFamily="34" charset="0"/>
                  <a:cs typeface="Trebuchet MS" panose="020B0603020202020204" pitchFamily="34" charset="0"/>
                </a:rPr>
                <a:t>Organizational learning and planning process</a:t>
              </a:r>
              <a:endParaRPr lang="fr-FR" sz="1100" b="1" dirty="0">
                <a:solidFill>
                  <a:srgbClr val="6950A1"/>
                </a:solidFill>
                <a:latin typeface="Trebuchet MS" panose="020B0603020202020204" pitchFamily="34" charset="0"/>
                <a:ea typeface="Trebuchet MS" panose="020B0603020202020204" pitchFamily="34" charset="0"/>
                <a:cs typeface="Trebuchet MS" panose="020B0603020202020204" pitchFamily="34" charset="0"/>
              </a:endParaRPr>
            </a:p>
          </p:txBody>
        </p:sp>
        <p:sp>
          <p:nvSpPr>
            <p:cNvPr id="55" name="Text Box 988"/>
            <p:cNvSpPr txBox="1">
              <a:spLocks noChangeArrowheads="1"/>
            </p:cNvSpPr>
            <p:nvPr/>
          </p:nvSpPr>
          <p:spPr bwMode="auto">
            <a:xfrm>
              <a:off x="5244" y="4673"/>
              <a:ext cx="939" cy="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gn="ctr">
                <a:spcAft>
                  <a:spcPts val="0"/>
                </a:spcAft>
              </a:pPr>
              <a:r>
                <a:rPr lang="en-US" sz="1000">
                  <a:solidFill>
                    <a:srgbClr val="FFFFFF"/>
                  </a:solidFill>
                  <a:effectLst/>
                  <a:latin typeface="Trebuchet MS" panose="020B0603020202020204" pitchFamily="34" charset="0"/>
                  <a:ea typeface="Trebuchet MS" panose="020B0603020202020204" pitchFamily="34" charset="0"/>
                  <a:cs typeface="Trebuchet MS" panose="020B0603020202020204" pitchFamily="34" charset="0"/>
                </a:rPr>
                <a:t>Information</a:t>
              </a:r>
              <a:endParaRPr lang="fr-FR" sz="1100">
                <a:effectLst/>
                <a:latin typeface="Trebuchet MS" panose="020B0603020202020204" pitchFamily="34" charset="0"/>
                <a:ea typeface="Trebuchet MS" panose="020B0603020202020204" pitchFamily="34" charset="0"/>
                <a:cs typeface="Trebuchet MS" panose="020B0603020202020204" pitchFamily="34" charset="0"/>
              </a:endParaRPr>
            </a:p>
          </p:txBody>
        </p:sp>
      </p:grpSp>
      <p:sp>
        <p:nvSpPr>
          <p:cNvPr id="14" name="Rectangle 42"/>
          <p:cNvSpPr>
            <a:spLocks noChangeArrowheads="1"/>
          </p:cNvSpPr>
          <p:nvPr/>
        </p:nvSpPr>
        <p:spPr bwMode="auto">
          <a:xfrm>
            <a:off x="6864312" y="-1776210"/>
            <a:ext cx="249644"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0" lang="en-US" altLang="fr-FR" sz="1100" b="0" i="0" u="none" strike="noStrike" cap="none" normalizeH="0" baseline="0" smtClean="0">
              <a:ln>
                <a:noFill/>
              </a:ln>
              <a:solidFill>
                <a:schemeClr val="tx1"/>
              </a:solidFill>
              <a:effectLst/>
              <a:latin typeface="Arial" panose="020B0604020202020204" pitchFamily="34" charset="0"/>
              <a:ea typeface="Trebuchet MS" panose="020B0603020202020204" pitchFamily="34" charset="0"/>
              <a:cs typeface="Trebuchet MS" panose="020B060302020202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fr-FR" sz="1100" b="0" i="0" u="none" strike="noStrike" cap="none" normalizeH="0" baseline="0" smtClean="0">
                <a:ln>
                  <a:noFill/>
                </a:ln>
                <a:solidFill>
                  <a:schemeClr val="tx1"/>
                </a:solidFill>
                <a:effectLst/>
                <a:latin typeface="Arial" panose="020B0604020202020204" pitchFamily="34" charset="0"/>
                <a:ea typeface="Trebuchet MS" panose="020B0603020202020204" pitchFamily="34" charset="0"/>
                <a:cs typeface="Trebuchet MS" panose="020B0603020202020204" pitchFamily="34" charset="0"/>
              </a:rPr>
              <a:t/>
            </a:r>
            <a:br>
              <a:rPr kumimoji="0" lang="en-US" altLang="fr-FR" sz="1100" b="0" i="0" u="none" strike="noStrike" cap="none" normalizeH="0" baseline="0" smtClean="0">
                <a:ln>
                  <a:noFill/>
                </a:ln>
                <a:solidFill>
                  <a:schemeClr val="tx1"/>
                </a:solidFill>
                <a:effectLst/>
                <a:latin typeface="Arial" panose="020B0604020202020204" pitchFamily="34" charset="0"/>
                <a:ea typeface="Trebuchet MS" panose="020B0603020202020204" pitchFamily="34" charset="0"/>
                <a:cs typeface="Trebuchet MS" panose="020B0603020202020204" pitchFamily="34" charset="0"/>
              </a:rPr>
            </a:br>
            <a:endParaRPr kumimoji="0" lang="en-US" altLang="fr-FR" sz="1800" b="0" i="0" u="none" strike="noStrike" cap="none" normalizeH="0" baseline="0" smtClean="0">
              <a:ln>
                <a:noFill/>
              </a:ln>
              <a:solidFill>
                <a:schemeClr val="tx1"/>
              </a:solidFill>
              <a:effectLst/>
              <a:latin typeface="Arial" panose="020B0604020202020204" pitchFamily="34" charset="0"/>
            </a:endParaRPr>
          </a:p>
        </p:txBody>
      </p:sp>
      <p:sp>
        <p:nvSpPr>
          <p:cNvPr id="16" name="Rectangle 15"/>
          <p:cNvSpPr/>
          <p:nvPr/>
        </p:nvSpPr>
        <p:spPr>
          <a:xfrm>
            <a:off x="47344" y="1366747"/>
            <a:ext cx="8384297" cy="1804661"/>
          </a:xfrm>
          <a:prstGeom prst="rect">
            <a:avLst/>
          </a:prstGeom>
        </p:spPr>
        <p:txBody>
          <a:bodyPr wrap="square">
            <a:spAutoFit/>
          </a:bodyPr>
          <a:lstStyle/>
          <a:p>
            <a:pPr lvl="2">
              <a:spcBef>
                <a:spcPts val="1270"/>
              </a:spcBef>
              <a:spcAft>
                <a:spcPts val="0"/>
              </a:spcAft>
              <a:buClr>
                <a:srgbClr val="6950A1"/>
              </a:buClr>
              <a:buSzPts val="1300"/>
              <a:tabLst>
                <a:tab pos="1289050" algn="l"/>
              </a:tabLst>
            </a:pPr>
            <a:r>
              <a:rPr lang="en-US" sz="1300" b="1" dirty="0">
                <a:latin typeface="Trebuchet MS" panose="020B0603020202020204" pitchFamily="34" charset="0"/>
                <a:ea typeface="Trebuchet MS" panose="020B0603020202020204" pitchFamily="34" charset="0"/>
                <a:cs typeface="Trebuchet MS" panose="020B0603020202020204" pitchFamily="34" charset="0"/>
              </a:rPr>
              <a:t> </a:t>
            </a:r>
            <a:endParaRPr lang="fr-FR" sz="1300" dirty="0">
              <a:latin typeface="Trebuchet MS" panose="020B0603020202020204" pitchFamily="34" charset="0"/>
              <a:ea typeface="Trebuchet MS" panose="020B0603020202020204" pitchFamily="34" charset="0"/>
              <a:cs typeface="Trebuchet MS" panose="020B0603020202020204" pitchFamily="34" charset="0"/>
            </a:endParaRPr>
          </a:p>
          <a:p>
            <a:pPr marL="1185545" marR="97790" indent="-285750" algn="just">
              <a:lnSpc>
                <a:spcPct val="102000"/>
              </a:lnSpc>
              <a:spcBef>
                <a:spcPts val="990"/>
              </a:spcBef>
              <a:buFont typeface="Wingdings" panose="05000000000000000000" pitchFamily="2" charset="2"/>
              <a:buChar char="ü"/>
            </a:pPr>
            <a:r>
              <a:rPr lang="en-US" sz="1600" b="1" dirty="0">
                <a:solidFill>
                  <a:srgbClr val="C00000"/>
                </a:solidFill>
                <a:latin typeface="Times New Roman" panose="02020603050405020304" pitchFamily="18" charset="0"/>
                <a:cs typeface="Times New Roman" panose="02020603050405020304" pitchFamily="18" charset="0"/>
              </a:rPr>
              <a:t>Knowledge and learning </a:t>
            </a:r>
            <a:r>
              <a:rPr lang="en-US" sz="1600" b="1" dirty="0">
                <a:latin typeface="Times New Roman" panose="02020603050405020304" pitchFamily="18" charset="0"/>
                <a:cs typeface="Times New Roman" panose="02020603050405020304" pitchFamily="18" charset="0"/>
              </a:rPr>
              <a:t>derived from evaluation can feed back into the organizational learning and planning processes through regular reflection, accessibility to the evaluation reports and regular exchange of information through learning sessions. </a:t>
            </a:r>
            <a:endParaRPr lang="en-US" sz="1600" b="1" dirty="0" smtClean="0">
              <a:latin typeface="Times New Roman" panose="02020603050405020304" pitchFamily="18" charset="0"/>
              <a:cs typeface="Times New Roman" panose="02020603050405020304" pitchFamily="18" charset="0"/>
            </a:endParaRPr>
          </a:p>
          <a:p>
            <a:pPr marL="1185545" marR="97790" indent="-285750" algn="just">
              <a:lnSpc>
                <a:spcPct val="102000"/>
              </a:lnSpc>
              <a:spcBef>
                <a:spcPts val="990"/>
              </a:spcBef>
              <a:buFont typeface="Wingdings" panose="05000000000000000000" pitchFamily="2" charset="2"/>
              <a:buChar char="ü"/>
            </a:pPr>
            <a:r>
              <a:rPr lang="en-US" sz="1600" b="1" dirty="0" smtClean="0">
                <a:latin typeface="Times New Roman" panose="02020603050405020304" pitchFamily="18" charset="0"/>
                <a:cs typeface="Times New Roman" panose="02020603050405020304" pitchFamily="18" charset="0"/>
              </a:rPr>
              <a:t>This </a:t>
            </a:r>
            <a:r>
              <a:rPr lang="en-US" sz="1600" b="1" dirty="0">
                <a:latin typeface="Times New Roman" panose="02020603050405020304" pitchFamily="18" charset="0"/>
                <a:cs typeface="Times New Roman" panose="02020603050405020304" pitchFamily="18" charset="0"/>
              </a:rPr>
              <a:t>can be visualized as follows:</a:t>
            </a:r>
            <a:endParaRPr lang="fr-FR" sz="16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011346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193" y="5798876"/>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7"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69979" y="459510"/>
            <a:ext cx="2117888"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Lecture10</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6</a:t>
            </a:fld>
            <a:endParaRPr lang="en-US"/>
          </a:p>
        </p:txBody>
      </p:sp>
      <p:sp>
        <p:nvSpPr>
          <p:cNvPr id="12" name="Zone de texte 11"/>
          <p:cNvSpPr txBox="1"/>
          <p:nvPr/>
        </p:nvSpPr>
        <p:spPr>
          <a:xfrm>
            <a:off x="2157095" y="384810"/>
            <a:ext cx="6251575" cy="1015663"/>
          </a:xfrm>
          <a:prstGeom prst="rect">
            <a:avLst/>
          </a:prstGeom>
          <a:noFill/>
        </p:spPr>
        <p:txBody>
          <a:bodyPr wrap="square" rtlCol="0" anchor="t">
            <a:spAutoFit/>
          </a:bodyPr>
          <a:lstStyle/>
          <a:p>
            <a:pPr algn="ctr"/>
            <a:r>
              <a:rPr lang="en-US" sz="2400" b="1" dirty="0" smtClean="0">
                <a:solidFill>
                  <a:srgbClr val="FF9518"/>
                </a:solidFill>
                <a:latin typeface="Tajawal Medium" panose="00000600000000000000" pitchFamily="2" charset="-78"/>
                <a:cs typeface="Tajawal Medium" panose="00000600000000000000" pitchFamily="2" charset="-78"/>
              </a:rPr>
              <a:t>Session 5: Evaluation</a:t>
            </a:r>
            <a:r>
              <a:rPr lang="fr-FR" sz="2400" b="1" dirty="0" smtClean="0">
                <a:solidFill>
                  <a:srgbClr val="FF9518"/>
                </a:solidFill>
                <a:latin typeface="Tajawal Medium" panose="00000600000000000000" pitchFamily="2" charset="-78"/>
                <a:cs typeface="Tajawal Medium" panose="00000600000000000000" pitchFamily="2" charset="-78"/>
                <a:sym typeface="+mn-ea"/>
              </a:rPr>
              <a:t> </a:t>
            </a:r>
            <a:r>
              <a:rPr lang="fr-FR" sz="2400" b="1" dirty="0">
                <a:solidFill>
                  <a:srgbClr val="FF9518"/>
                </a:solidFill>
                <a:latin typeface="Tajawal Medium" panose="00000600000000000000" pitchFamily="2" charset="-78"/>
                <a:cs typeface="Tajawal Medium" panose="00000600000000000000" pitchFamily="2" charset="-78"/>
                <a:sym typeface="+mn-ea"/>
              </a:rPr>
              <a:t>(</a:t>
            </a:r>
            <a:r>
              <a:rPr lang="fr-FR" altLang="en-US" sz="2800" b="1" dirty="0" smtClean="0">
                <a:solidFill>
                  <a:srgbClr val="FF9518"/>
                </a:solidFill>
                <a:latin typeface="Tajawal Medium" panose="00000600000000000000" pitchFamily="2" charset="-78"/>
                <a:cs typeface="Tajawal Medium" panose="00000600000000000000" pitchFamily="2" charset="-78"/>
                <a:sym typeface="+mn-ea"/>
              </a:rPr>
              <a:t>Part3)</a:t>
            </a: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32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219940" y="1232992"/>
            <a:ext cx="8315730" cy="689932"/>
          </a:xfrm>
          <a:prstGeom prst="rect">
            <a:avLst/>
          </a:prstGeom>
          <a:ln>
            <a:noFill/>
          </a:ln>
        </p:spPr>
        <p:txBody>
          <a:bodyPr wrap="square">
            <a:spAutoFit/>
          </a:bodyPr>
          <a:lstStyle/>
          <a:p>
            <a:pPr marL="685800" lvl="2" algn="ctr">
              <a:spcBef>
                <a:spcPts val="695"/>
              </a:spcBef>
              <a:buClr>
                <a:srgbClr val="FF681E"/>
              </a:buClr>
              <a:buSzPts val="1300"/>
              <a:tabLst>
                <a:tab pos="1289050" algn="l"/>
              </a:tabLst>
            </a:pPr>
            <a:r>
              <a:rPr lang="en-US" sz="1300" dirty="0" smtClean="0">
                <a:latin typeface="Trebuchet MS" panose="020B0603020202020204" pitchFamily="34" charset="0"/>
                <a:ea typeface="Trebuchet MS" panose="020B0603020202020204" pitchFamily="34" charset="0"/>
                <a:cs typeface="Trebuchet MS" panose="020B0603020202020204" pitchFamily="34" charset="0"/>
              </a:rPr>
              <a:t> </a:t>
            </a:r>
            <a:endPar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685800" lvl="2" algn="ctr">
              <a:spcBef>
                <a:spcPts val="695"/>
              </a:spcBef>
              <a:buClr>
                <a:srgbClr val="FF681E"/>
              </a:buClr>
              <a:buSzPts val="1300"/>
              <a:tabLst>
                <a:tab pos="12890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3" name="Rectangle 12"/>
          <p:cNvSpPr/>
          <p:nvPr/>
        </p:nvSpPr>
        <p:spPr>
          <a:xfrm>
            <a:off x="638340" y="1584020"/>
            <a:ext cx="7729672" cy="1477328"/>
          </a:xfrm>
          <a:prstGeom prst="rect">
            <a:avLst/>
          </a:prstGeom>
        </p:spPr>
        <p:txBody>
          <a:bodyPr wrap="square">
            <a:spAutoFit/>
          </a:bodyPr>
          <a:lstStyle/>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fr-FR" dirty="0">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8" name="TextBox 17"/>
          <p:cNvSpPr txBox="1"/>
          <p:nvPr/>
        </p:nvSpPr>
        <p:spPr>
          <a:xfrm>
            <a:off x="185691" y="1624516"/>
            <a:ext cx="8452476" cy="4616648"/>
          </a:xfrm>
          <a:prstGeom prst="rect">
            <a:avLst/>
          </a:prstGeom>
          <a:noFill/>
        </p:spPr>
        <p:txBody>
          <a:bodyPr wrap="square" rtlCol="0">
            <a:spAutoFit/>
          </a:bodyPr>
          <a:lstStyle/>
          <a:p>
            <a:pPr algn="ctr">
              <a:lnSpc>
                <a:spcPct val="150000"/>
              </a:lnSpc>
            </a:pPr>
            <a:r>
              <a:rPr lang="en-US" sz="2000" b="1" dirty="0">
                <a:solidFill>
                  <a:srgbClr val="C00000"/>
                </a:solidFill>
                <a:latin typeface="Times New Roman" panose="02020603050405020304" pitchFamily="18" charset="0"/>
                <a:cs typeface="Times New Roman" panose="02020603050405020304" pitchFamily="18" charset="0"/>
              </a:rPr>
              <a:t>Lessons learned and lessons learning</a:t>
            </a:r>
          </a:p>
          <a:p>
            <a:pPr marL="285750" indent="-285750" algn="just">
              <a:lnSpc>
                <a:spcPct val="150000"/>
              </a:lnSpc>
              <a:buFont typeface="Wingdings" panose="05000000000000000000" pitchFamily="2" charset="2"/>
              <a:buChar char="Ø"/>
            </a:pPr>
            <a:endParaRPr lang="en-US" sz="1600" b="1" dirty="0">
              <a:latin typeface="Times New Roman" panose="02020603050405020304" pitchFamily="18" charset="0"/>
              <a:cs typeface="Times New Roman" panose="02020603050405020304" pitchFamily="18" charset="0"/>
            </a:endParaRPr>
          </a:p>
          <a:p>
            <a:pPr marL="285750" indent="-285750" algn="just">
              <a:lnSpc>
                <a:spcPct val="150000"/>
              </a:lnSpc>
              <a:buFont typeface="Wingdings" panose="05000000000000000000" pitchFamily="2" charset="2"/>
              <a:buChar char="Ø"/>
            </a:pPr>
            <a:r>
              <a:rPr lang="en-US" sz="1600" b="1" u="sng" dirty="0">
                <a:latin typeface="Times New Roman" panose="02020603050405020304" pitchFamily="18" charset="0"/>
                <a:cs typeface="Times New Roman" panose="02020603050405020304" pitchFamily="18" charset="0"/>
              </a:rPr>
              <a:t>Lessons learned </a:t>
            </a:r>
            <a:r>
              <a:rPr lang="en-US" sz="1600" b="1" dirty="0">
                <a:latin typeface="Times New Roman" panose="02020603050405020304" pitchFamily="18" charset="0"/>
                <a:cs typeface="Times New Roman" panose="02020603050405020304" pitchFamily="18" charset="0"/>
              </a:rPr>
              <a:t>can be understood as generalizations based on evaluation experiences with projects, </a:t>
            </a:r>
            <a:r>
              <a:rPr lang="en-US" sz="1600" b="1" dirty="0" smtClean="0">
                <a:latin typeface="Times New Roman" panose="02020603050405020304" pitchFamily="18" charset="0"/>
                <a:cs typeface="Times New Roman" panose="02020603050405020304" pitchFamily="18" charset="0"/>
              </a:rPr>
              <a:t>programs</a:t>
            </a:r>
            <a:r>
              <a:rPr lang="en-US" sz="1600" b="1" dirty="0">
                <a:latin typeface="Times New Roman" panose="02020603050405020304" pitchFamily="18" charset="0"/>
                <a:cs typeface="Times New Roman" panose="02020603050405020304" pitchFamily="18" charset="0"/>
              </a:rPr>
              <a:t>, strategies or policies that abstract from the specific circumstances to broader situations. </a:t>
            </a:r>
            <a:endParaRPr lang="en-US" sz="1600" b="1" dirty="0" smtClean="0">
              <a:latin typeface="Times New Roman" panose="02020603050405020304" pitchFamily="18" charset="0"/>
              <a:cs typeface="Times New Roman" panose="02020603050405020304" pitchFamily="18" charset="0"/>
            </a:endParaRPr>
          </a:p>
          <a:p>
            <a:pPr marL="285750" indent="-285750" algn="just">
              <a:lnSpc>
                <a:spcPct val="150000"/>
              </a:lnSpc>
              <a:buFont typeface="Wingdings" panose="05000000000000000000" pitchFamily="2" charset="2"/>
              <a:buChar char="Ø"/>
            </a:pPr>
            <a:r>
              <a:rPr lang="en-US" sz="1600" b="1" dirty="0" smtClean="0">
                <a:latin typeface="Times New Roman" panose="02020603050405020304" pitchFamily="18" charset="0"/>
                <a:cs typeface="Times New Roman" panose="02020603050405020304" pitchFamily="18" charset="0"/>
              </a:rPr>
              <a:t>Frequently</a:t>
            </a:r>
            <a:r>
              <a:rPr lang="en-US" sz="1600" b="1" dirty="0">
                <a:latin typeface="Times New Roman" panose="02020603050405020304" pitchFamily="18" charset="0"/>
                <a:cs typeface="Times New Roman" panose="02020603050405020304" pitchFamily="18" charset="0"/>
              </a:rPr>
              <a:t>, lessons highlight strengths or weaknesses in preparation, design and implementation that affect performance, outcome and impact. In other words, they are intended to describe the knowledge gained from experiences in well-defined </a:t>
            </a:r>
            <a:r>
              <a:rPr lang="en-US" sz="1600" b="1" dirty="0" smtClean="0">
                <a:latin typeface="Times New Roman" panose="02020603050405020304" pitchFamily="18" charset="0"/>
                <a:cs typeface="Times New Roman" panose="02020603050405020304" pitchFamily="18" charset="0"/>
              </a:rPr>
              <a:t>situations.</a:t>
            </a:r>
          </a:p>
          <a:p>
            <a:pPr marL="285750" indent="-285750" algn="just">
              <a:lnSpc>
                <a:spcPct val="150000"/>
              </a:lnSpc>
              <a:buFont typeface="Wingdings" panose="05000000000000000000" pitchFamily="2" charset="2"/>
              <a:buChar char="Ø"/>
            </a:pPr>
            <a:r>
              <a:rPr lang="en-US" sz="1600" b="1" u="sng" dirty="0" smtClean="0">
                <a:latin typeface="Times New Roman" panose="02020603050405020304" pitchFamily="18" charset="0"/>
                <a:cs typeface="Times New Roman" panose="02020603050405020304" pitchFamily="18" charset="0"/>
              </a:rPr>
              <a:t>Documenting </a:t>
            </a:r>
            <a:r>
              <a:rPr lang="en-US" sz="1600" b="1" u="sng" dirty="0">
                <a:latin typeface="Times New Roman" panose="02020603050405020304" pitchFamily="18" charset="0"/>
                <a:cs typeface="Times New Roman" panose="02020603050405020304" pitchFamily="18" charset="0"/>
              </a:rPr>
              <a:t>lessons learned </a:t>
            </a:r>
            <a:r>
              <a:rPr lang="en-US" sz="1600" b="1" dirty="0">
                <a:latin typeface="Times New Roman" panose="02020603050405020304" pitchFamily="18" charset="0"/>
                <a:cs typeface="Times New Roman" panose="02020603050405020304" pitchFamily="18" charset="0"/>
              </a:rPr>
              <a:t>and incorporating them into other interventions can lead to improving the quality of service delivery. In particular, they can help to avoid practices that may regularly fail to produce results or other common mistakes.</a:t>
            </a:r>
            <a:endParaRPr lang="fr-FR" sz="1600" b="1" dirty="0">
              <a:latin typeface="Times New Roman" panose="02020603050405020304" pitchFamily="18" charset="0"/>
              <a:cs typeface="Times New Roman" panose="02020603050405020304" pitchFamily="18" charset="0"/>
            </a:endParaRPr>
          </a:p>
          <a:p>
            <a:pPr marL="285750" indent="-285750" algn="just">
              <a:lnSpc>
                <a:spcPct val="150000"/>
              </a:lnSpc>
              <a:buFont typeface="Wingdings" panose="05000000000000000000" pitchFamily="2" charset="2"/>
              <a:buChar char="Ø"/>
            </a:pPr>
            <a:endParaRPr lang="fr-FR" sz="16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8891516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193" y="5798876"/>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7"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69979" y="459510"/>
            <a:ext cx="2117888"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Lecture10</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7</a:t>
            </a:fld>
            <a:endParaRPr lang="en-US"/>
          </a:p>
        </p:txBody>
      </p:sp>
      <p:sp>
        <p:nvSpPr>
          <p:cNvPr id="12" name="Zone de texte 11"/>
          <p:cNvSpPr txBox="1"/>
          <p:nvPr/>
        </p:nvSpPr>
        <p:spPr>
          <a:xfrm>
            <a:off x="2157095" y="384810"/>
            <a:ext cx="6251575" cy="1015663"/>
          </a:xfrm>
          <a:prstGeom prst="rect">
            <a:avLst/>
          </a:prstGeom>
          <a:noFill/>
        </p:spPr>
        <p:txBody>
          <a:bodyPr wrap="square" rtlCol="0" anchor="t">
            <a:spAutoFit/>
          </a:bodyPr>
          <a:lstStyle/>
          <a:p>
            <a:pPr algn="ctr"/>
            <a:r>
              <a:rPr lang="en-US" sz="2400" b="1" dirty="0" smtClean="0">
                <a:solidFill>
                  <a:srgbClr val="FF9518"/>
                </a:solidFill>
                <a:latin typeface="Tajawal Medium" panose="00000600000000000000" pitchFamily="2" charset="-78"/>
                <a:cs typeface="Tajawal Medium" panose="00000600000000000000" pitchFamily="2" charset="-78"/>
              </a:rPr>
              <a:t>Session 5: Evaluation</a:t>
            </a:r>
            <a:r>
              <a:rPr lang="fr-FR" sz="2400" b="1" dirty="0" smtClean="0">
                <a:solidFill>
                  <a:srgbClr val="FF9518"/>
                </a:solidFill>
                <a:latin typeface="Tajawal Medium" panose="00000600000000000000" pitchFamily="2" charset="-78"/>
                <a:cs typeface="Tajawal Medium" panose="00000600000000000000" pitchFamily="2" charset="-78"/>
                <a:sym typeface="+mn-ea"/>
              </a:rPr>
              <a:t> </a:t>
            </a:r>
            <a:r>
              <a:rPr lang="fr-FR" sz="2400" b="1" dirty="0">
                <a:solidFill>
                  <a:srgbClr val="FF9518"/>
                </a:solidFill>
                <a:latin typeface="Tajawal Medium" panose="00000600000000000000" pitchFamily="2" charset="-78"/>
                <a:cs typeface="Tajawal Medium" panose="00000600000000000000" pitchFamily="2" charset="-78"/>
                <a:sym typeface="+mn-ea"/>
              </a:rPr>
              <a:t>(</a:t>
            </a:r>
            <a:r>
              <a:rPr lang="fr-FR" altLang="en-US" sz="2800" b="1" dirty="0" smtClean="0">
                <a:solidFill>
                  <a:srgbClr val="FF9518"/>
                </a:solidFill>
                <a:latin typeface="Tajawal Medium" panose="00000600000000000000" pitchFamily="2" charset="-78"/>
                <a:cs typeface="Tajawal Medium" panose="00000600000000000000" pitchFamily="2" charset="-78"/>
                <a:sym typeface="+mn-ea"/>
              </a:rPr>
              <a:t>Part3)</a:t>
            </a: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32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219940" y="1633588"/>
            <a:ext cx="8315730" cy="689932"/>
          </a:xfrm>
          <a:prstGeom prst="rect">
            <a:avLst/>
          </a:prstGeom>
          <a:ln>
            <a:noFill/>
          </a:ln>
        </p:spPr>
        <p:txBody>
          <a:bodyPr wrap="square">
            <a:spAutoFit/>
          </a:bodyPr>
          <a:lstStyle/>
          <a:p>
            <a:pPr marL="685800" lvl="2" algn="ctr">
              <a:spcBef>
                <a:spcPts val="695"/>
              </a:spcBef>
              <a:buClr>
                <a:srgbClr val="FF681E"/>
              </a:buClr>
              <a:buSzPts val="1300"/>
              <a:tabLst>
                <a:tab pos="1289050" algn="l"/>
              </a:tabLst>
            </a:pPr>
            <a:r>
              <a:rPr lang="en-US" sz="1300" dirty="0" smtClean="0">
                <a:latin typeface="Trebuchet MS" panose="020B0603020202020204" pitchFamily="34" charset="0"/>
                <a:ea typeface="Trebuchet MS" panose="020B0603020202020204" pitchFamily="34" charset="0"/>
                <a:cs typeface="Trebuchet MS" panose="020B0603020202020204" pitchFamily="34" charset="0"/>
              </a:rPr>
              <a:t> </a:t>
            </a:r>
            <a:endPar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685800" lvl="2" algn="ctr">
              <a:spcBef>
                <a:spcPts val="695"/>
              </a:spcBef>
              <a:buClr>
                <a:srgbClr val="FF681E"/>
              </a:buClr>
              <a:buSzPts val="1300"/>
              <a:tabLst>
                <a:tab pos="12890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3" name="Rectangle 12"/>
          <p:cNvSpPr/>
          <p:nvPr/>
        </p:nvSpPr>
        <p:spPr>
          <a:xfrm>
            <a:off x="185690" y="1505642"/>
            <a:ext cx="8412326" cy="5309146"/>
          </a:xfrm>
          <a:prstGeom prst="rect">
            <a:avLst/>
          </a:prstGeom>
        </p:spPr>
        <p:txBody>
          <a:bodyPr wrap="square">
            <a:spAutoFit/>
          </a:bodyPr>
          <a:lstStyle/>
          <a:p>
            <a:pPr marL="285750" indent="-285750" algn="just">
              <a:lnSpc>
                <a:spcPct val="150000"/>
              </a:lnSpc>
              <a:buFont typeface="Wingdings" panose="05000000000000000000" pitchFamily="2" charset="2"/>
              <a:buChar char="Ø"/>
            </a:pPr>
            <a:r>
              <a:rPr lang="en-US" sz="1600" b="1" dirty="0">
                <a:latin typeface="Times New Roman" panose="02020603050405020304" pitchFamily="18" charset="0"/>
                <a:cs typeface="Times New Roman" panose="02020603050405020304" pitchFamily="18" charset="0"/>
              </a:rPr>
              <a:t>The following graphic provides an overview of the process of how lessons learned are identified (through implementation and evaluating implementation), how they are developed and, finally, incorporated and used to improve implementation.</a:t>
            </a:r>
            <a:endParaRPr lang="fr-FR" sz="1600" b="1" dirty="0">
              <a:latin typeface="Times New Roman" panose="02020603050405020304" pitchFamily="18" charset="0"/>
              <a:cs typeface="Times New Roman" panose="02020603050405020304" pitchFamily="18" charset="0"/>
            </a:endParaRPr>
          </a:p>
          <a:p>
            <a:pPr algn="ctr">
              <a:lnSpc>
                <a:spcPct val="150000"/>
              </a:lnSpc>
            </a:pPr>
            <a:r>
              <a:rPr lang="en-US" sz="1600" b="1" dirty="0">
                <a:latin typeface="Times New Roman" panose="02020603050405020304" pitchFamily="18" charset="0"/>
                <a:cs typeface="Times New Roman" panose="02020603050405020304" pitchFamily="18" charset="0"/>
              </a:rPr>
              <a:t> </a:t>
            </a:r>
            <a:endParaRPr lang="fr-FR" sz="1600" b="1" dirty="0">
              <a:latin typeface="Times New Roman" panose="02020603050405020304" pitchFamily="18" charset="0"/>
              <a:cs typeface="Times New Roman" panose="02020603050405020304" pitchFamily="18" charset="0"/>
            </a:endParaRPr>
          </a:p>
          <a:p>
            <a:pPr algn="ctr">
              <a:lnSpc>
                <a:spcPct val="150000"/>
              </a:lnSpc>
            </a:pPr>
            <a:r>
              <a:rPr lang="en-US" sz="1600" b="1" dirty="0" smtClean="0">
                <a:solidFill>
                  <a:srgbClr val="C00000"/>
                </a:solidFill>
                <a:latin typeface="Times New Roman" panose="02020603050405020304" pitchFamily="18" charset="0"/>
                <a:cs typeface="Times New Roman" panose="02020603050405020304" pitchFamily="18" charset="0"/>
              </a:rPr>
              <a:t>Lessons </a:t>
            </a:r>
            <a:r>
              <a:rPr lang="en-US" sz="1600" b="1" dirty="0">
                <a:solidFill>
                  <a:srgbClr val="C00000"/>
                </a:solidFill>
                <a:latin typeface="Times New Roman" panose="02020603050405020304" pitchFamily="18" charset="0"/>
                <a:cs typeface="Times New Roman" panose="02020603050405020304" pitchFamily="18" charset="0"/>
              </a:rPr>
              <a:t>learned – Improving </a:t>
            </a:r>
            <a:r>
              <a:rPr lang="en-US" sz="1600" b="1" dirty="0" smtClean="0">
                <a:solidFill>
                  <a:srgbClr val="C00000"/>
                </a:solidFill>
                <a:latin typeface="Times New Roman" panose="02020603050405020304" pitchFamily="18" charset="0"/>
                <a:cs typeface="Times New Roman" panose="02020603050405020304" pitchFamily="18" charset="0"/>
              </a:rPr>
              <a:t>implementation</a:t>
            </a:r>
          </a:p>
          <a:p>
            <a:pPr algn="ctr">
              <a:lnSpc>
                <a:spcPct val="150000"/>
              </a:lnSpc>
            </a:pPr>
            <a:endParaRPr lang="en-US" sz="1600" b="1" dirty="0">
              <a:latin typeface="Times New Roman" panose="02020603050405020304" pitchFamily="18" charset="0"/>
              <a:cs typeface="Times New Roman" panose="02020603050405020304" pitchFamily="18" charset="0"/>
            </a:endParaRPr>
          </a:p>
          <a:p>
            <a:pPr algn="ctr">
              <a:lnSpc>
                <a:spcPct val="150000"/>
              </a:lnSpc>
            </a:pPr>
            <a:endParaRPr lang="en-US" sz="1600" b="1" dirty="0" smtClean="0">
              <a:latin typeface="Times New Roman" panose="02020603050405020304" pitchFamily="18" charset="0"/>
              <a:cs typeface="Times New Roman" panose="02020603050405020304" pitchFamily="18" charset="0"/>
            </a:endParaRPr>
          </a:p>
          <a:p>
            <a:pPr algn="ctr">
              <a:lnSpc>
                <a:spcPct val="150000"/>
              </a:lnSpc>
            </a:pPr>
            <a:endParaRPr lang="en-US" sz="1600" b="1" dirty="0">
              <a:latin typeface="Times New Roman" panose="02020603050405020304" pitchFamily="18" charset="0"/>
              <a:cs typeface="Times New Roman" panose="02020603050405020304" pitchFamily="18" charset="0"/>
            </a:endParaRPr>
          </a:p>
          <a:p>
            <a:pPr algn="ctr">
              <a:lnSpc>
                <a:spcPct val="150000"/>
              </a:lnSpc>
            </a:pPr>
            <a:endParaRPr lang="en-US" sz="1600" b="1" dirty="0" smtClean="0">
              <a:latin typeface="Times New Roman" panose="02020603050405020304" pitchFamily="18" charset="0"/>
              <a:cs typeface="Times New Roman" panose="02020603050405020304" pitchFamily="18" charset="0"/>
            </a:endParaRPr>
          </a:p>
          <a:p>
            <a:pPr algn="ctr">
              <a:lnSpc>
                <a:spcPct val="150000"/>
              </a:lnSpc>
            </a:pPr>
            <a:endParaRPr lang="en-US" sz="1600" b="1" dirty="0">
              <a:latin typeface="Times New Roman" panose="02020603050405020304" pitchFamily="18" charset="0"/>
              <a:cs typeface="Times New Roman" panose="02020603050405020304" pitchFamily="18" charset="0"/>
            </a:endParaRPr>
          </a:p>
          <a:p>
            <a:pPr algn="ctr">
              <a:lnSpc>
                <a:spcPct val="150000"/>
              </a:lnSpc>
            </a:pPr>
            <a:endParaRPr lang="en-US" sz="1600" b="1" dirty="0" smtClean="0">
              <a:latin typeface="Times New Roman" panose="02020603050405020304" pitchFamily="18" charset="0"/>
              <a:cs typeface="Times New Roman" panose="02020603050405020304" pitchFamily="18" charset="0"/>
            </a:endParaRPr>
          </a:p>
          <a:p>
            <a:pPr algn="ctr">
              <a:lnSpc>
                <a:spcPct val="150000"/>
              </a:lnSpc>
            </a:pPr>
            <a:endParaRPr lang="en-US" sz="1600" b="1" dirty="0" smtClean="0">
              <a:latin typeface="Times New Roman" panose="02020603050405020304" pitchFamily="18" charset="0"/>
              <a:cs typeface="Times New Roman" panose="02020603050405020304" pitchFamily="18" charset="0"/>
            </a:endParaRPr>
          </a:p>
          <a:p>
            <a:pPr algn="ctr">
              <a:lnSpc>
                <a:spcPct val="150000"/>
              </a:lnSpc>
            </a:pPr>
            <a:r>
              <a:rPr lang="en-US" sz="1600" b="1" dirty="0">
                <a:solidFill>
                  <a:srgbClr val="FF9518"/>
                </a:solidFill>
                <a:latin typeface="Times New Roman" panose="02020603050405020304" pitchFamily="18" charset="0"/>
                <a:cs typeface="Times New Roman" panose="02020603050405020304" pitchFamily="18" charset="0"/>
              </a:rPr>
              <a:t>Modify/adjust intervention as needed</a:t>
            </a:r>
            <a:endParaRPr lang="fr-FR" sz="1600" b="1" dirty="0">
              <a:solidFill>
                <a:srgbClr val="FF9518"/>
              </a:solidFill>
              <a:latin typeface="Times New Roman" panose="02020603050405020304" pitchFamily="18" charset="0"/>
              <a:cs typeface="Times New Roman" panose="02020603050405020304" pitchFamily="18" charset="0"/>
            </a:endParaRPr>
          </a:p>
          <a:p>
            <a:pPr algn="ctr">
              <a:lnSpc>
                <a:spcPct val="150000"/>
              </a:lnSpc>
            </a:pPr>
            <a:endParaRPr lang="fr-FR" sz="1600" b="1" dirty="0">
              <a:latin typeface="Times New Roman" panose="02020603050405020304" pitchFamily="18" charset="0"/>
              <a:cs typeface="Times New Roman" panose="02020603050405020304" pitchFamily="18" charset="0"/>
            </a:endParaRPr>
          </a:p>
        </p:txBody>
      </p:sp>
      <p:grpSp>
        <p:nvGrpSpPr>
          <p:cNvPr id="43" name="Group 42"/>
          <p:cNvGrpSpPr>
            <a:grpSpLocks/>
          </p:cNvGrpSpPr>
          <p:nvPr/>
        </p:nvGrpSpPr>
        <p:grpSpPr bwMode="auto">
          <a:xfrm>
            <a:off x="1625633" y="3737569"/>
            <a:ext cx="5680766" cy="2071052"/>
            <a:chOff x="1879" y="602"/>
            <a:chExt cx="8147" cy="3115"/>
          </a:xfrm>
        </p:grpSpPr>
        <p:sp>
          <p:nvSpPr>
            <p:cNvPr id="44" name="Freeform 43"/>
            <p:cNvSpPr>
              <a:spLocks/>
            </p:cNvSpPr>
            <p:nvPr/>
          </p:nvSpPr>
          <p:spPr bwMode="auto">
            <a:xfrm>
              <a:off x="1879" y="1034"/>
              <a:ext cx="2230" cy="2230"/>
            </a:xfrm>
            <a:custGeom>
              <a:avLst/>
              <a:gdLst>
                <a:gd name="T0" fmla="+- 0 2918 1879"/>
                <a:gd name="T1" fmla="*/ T0 w 2230"/>
                <a:gd name="T2" fmla="+- 0 1037 1035"/>
                <a:gd name="T3" fmla="*/ 1037 h 2230"/>
                <a:gd name="T4" fmla="+- 0 2769 1879"/>
                <a:gd name="T5" fmla="*/ T4 w 2230"/>
                <a:gd name="T6" fmla="+- 0 1057 1035"/>
                <a:gd name="T7" fmla="*/ 1057 h 2230"/>
                <a:gd name="T8" fmla="+- 0 2628 1879"/>
                <a:gd name="T9" fmla="*/ T8 w 2230"/>
                <a:gd name="T10" fmla="+- 0 1096 1035"/>
                <a:gd name="T11" fmla="*/ 1096 h 2230"/>
                <a:gd name="T12" fmla="+- 0 2494 1879"/>
                <a:gd name="T13" fmla="*/ T12 w 2230"/>
                <a:gd name="T14" fmla="+- 0 1153 1035"/>
                <a:gd name="T15" fmla="*/ 1153 h 2230"/>
                <a:gd name="T16" fmla="+- 0 2371 1879"/>
                <a:gd name="T17" fmla="*/ T16 w 2230"/>
                <a:gd name="T18" fmla="+- 0 1225 1035"/>
                <a:gd name="T19" fmla="*/ 1225 h 2230"/>
                <a:gd name="T20" fmla="+- 0 2258 1879"/>
                <a:gd name="T21" fmla="*/ T20 w 2230"/>
                <a:gd name="T22" fmla="+- 0 1313 1035"/>
                <a:gd name="T23" fmla="*/ 1313 h 2230"/>
                <a:gd name="T24" fmla="+- 0 2157 1879"/>
                <a:gd name="T25" fmla="*/ T24 w 2230"/>
                <a:gd name="T26" fmla="+- 0 1413 1035"/>
                <a:gd name="T27" fmla="*/ 1413 h 2230"/>
                <a:gd name="T28" fmla="+- 0 2069 1879"/>
                <a:gd name="T29" fmla="*/ T28 w 2230"/>
                <a:gd name="T30" fmla="+- 0 1526 1035"/>
                <a:gd name="T31" fmla="*/ 1526 h 2230"/>
                <a:gd name="T32" fmla="+- 0 1997 1879"/>
                <a:gd name="T33" fmla="*/ T32 w 2230"/>
                <a:gd name="T34" fmla="+- 0 1650 1035"/>
                <a:gd name="T35" fmla="*/ 1650 h 2230"/>
                <a:gd name="T36" fmla="+- 0 1941 1879"/>
                <a:gd name="T37" fmla="*/ T36 w 2230"/>
                <a:gd name="T38" fmla="+- 0 1783 1035"/>
                <a:gd name="T39" fmla="*/ 1783 h 2230"/>
                <a:gd name="T40" fmla="+- 0 1902 1879"/>
                <a:gd name="T41" fmla="*/ T40 w 2230"/>
                <a:gd name="T42" fmla="+- 0 1925 1035"/>
                <a:gd name="T43" fmla="*/ 1925 h 2230"/>
                <a:gd name="T44" fmla="+- 0 1882 1879"/>
                <a:gd name="T45" fmla="*/ T44 w 2230"/>
                <a:gd name="T46" fmla="+- 0 2073 1035"/>
                <a:gd name="T47" fmla="*/ 2073 h 2230"/>
                <a:gd name="T48" fmla="+- 0 1882 1879"/>
                <a:gd name="T49" fmla="*/ T48 w 2230"/>
                <a:gd name="T50" fmla="+- 0 2226 1035"/>
                <a:gd name="T51" fmla="*/ 2226 h 2230"/>
                <a:gd name="T52" fmla="+- 0 1902 1879"/>
                <a:gd name="T53" fmla="*/ T52 w 2230"/>
                <a:gd name="T54" fmla="+- 0 2374 1035"/>
                <a:gd name="T55" fmla="*/ 2374 h 2230"/>
                <a:gd name="T56" fmla="+- 0 1941 1879"/>
                <a:gd name="T57" fmla="*/ T56 w 2230"/>
                <a:gd name="T58" fmla="+- 0 2516 1035"/>
                <a:gd name="T59" fmla="*/ 2516 h 2230"/>
                <a:gd name="T60" fmla="+- 0 1997 1879"/>
                <a:gd name="T61" fmla="*/ T60 w 2230"/>
                <a:gd name="T62" fmla="+- 0 2649 1035"/>
                <a:gd name="T63" fmla="*/ 2649 h 2230"/>
                <a:gd name="T64" fmla="+- 0 2069 1879"/>
                <a:gd name="T65" fmla="*/ T64 w 2230"/>
                <a:gd name="T66" fmla="+- 0 2773 1035"/>
                <a:gd name="T67" fmla="*/ 2773 h 2230"/>
                <a:gd name="T68" fmla="+- 0 2157 1879"/>
                <a:gd name="T69" fmla="*/ T68 w 2230"/>
                <a:gd name="T70" fmla="+- 0 2886 1035"/>
                <a:gd name="T71" fmla="*/ 2886 h 2230"/>
                <a:gd name="T72" fmla="+- 0 2258 1879"/>
                <a:gd name="T73" fmla="*/ T72 w 2230"/>
                <a:gd name="T74" fmla="+- 0 2987 1035"/>
                <a:gd name="T75" fmla="*/ 2987 h 2230"/>
                <a:gd name="T76" fmla="+- 0 2371 1879"/>
                <a:gd name="T77" fmla="*/ T76 w 2230"/>
                <a:gd name="T78" fmla="+- 0 3074 1035"/>
                <a:gd name="T79" fmla="*/ 3074 h 2230"/>
                <a:gd name="T80" fmla="+- 0 2494 1879"/>
                <a:gd name="T81" fmla="*/ T80 w 2230"/>
                <a:gd name="T82" fmla="+- 0 3147 1035"/>
                <a:gd name="T83" fmla="*/ 3147 h 2230"/>
                <a:gd name="T84" fmla="+- 0 2628 1879"/>
                <a:gd name="T85" fmla="*/ T84 w 2230"/>
                <a:gd name="T86" fmla="+- 0 3203 1035"/>
                <a:gd name="T87" fmla="*/ 3203 h 2230"/>
                <a:gd name="T88" fmla="+- 0 2769 1879"/>
                <a:gd name="T89" fmla="*/ T88 w 2230"/>
                <a:gd name="T90" fmla="+- 0 3242 1035"/>
                <a:gd name="T91" fmla="*/ 3242 h 2230"/>
                <a:gd name="T92" fmla="+- 0 2918 1879"/>
                <a:gd name="T93" fmla="*/ T92 w 2230"/>
                <a:gd name="T94" fmla="+- 0 3262 1035"/>
                <a:gd name="T95" fmla="*/ 3262 h 2230"/>
                <a:gd name="T96" fmla="+- 0 3070 1879"/>
                <a:gd name="T97" fmla="*/ T96 w 2230"/>
                <a:gd name="T98" fmla="+- 0 3262 1035"/>
                <a:gd name="T99" fmla="*/ 3262 h 2230"/>
                <a:gd name="T100" fmla="+- 0 3219 1879"/>
                <a:gd name="T101" fmla="*/ T100 w 2230"/>
                <a:gd name="T102" fmla="+- 0 3242 1035"/>
                <a:gd name="T103" fmla="*/ 3242 h 2230"/>
                <a:gd name="T104" fmla="+- 0 3360 1879"/>
                <a:gd name="T105" fmla="*/ T104 w 2230"/>
                <a:gd name="T106" fmla="+- 0 3203 1035"/>
                <a:gd name="T107" fmla="*/ 3203 h 2230"/>
                <a:gd name="T108" fmla="+- 0 3493 1879"/>
                <a:gd name="T109" fmla="*/ T108 w 2230"/>
                <a:gd name="T110" fmla="+- 0 3147 1035"/>
                <a:gd name="T111" fmla="*/ 3147 h 2230"/>
                <a:gd name="T112" fmla="+- 0 3617 1879"/>
                <a:gd name="T113" fmla="*/ T112 w 2230"/>
                <a:gd name="T114" fmla="+- 0 3074 1035"/>
                <a:gd name="T115" fmla="*/ 3074 h 2230"/>
                <a:gd name="T116" fmla="+- 0 3730 1879"/>
                <a:gd name="T117" fmla="*/ T116 w 2230"/>
                <a:gd name="T118" fmla="+- 0 2987 1035"/>
                <a:gd name="T119" fmla="*/ 2987 h 2230"/>
                <a:gd name="T120" fmla="+- 0 3831 1879"/>
                <a:gd name="T121" fmla="*/ T120 w 2230"/>
                <a:gd name="T122" fmla="+- 0 2886 1035"/>
                <a:gd name="T123" fmla="*/ 2886 h 2230"/>
                <a:gd name="T124" fmla="+- 0 3918 1879"/>
                <a:gd name="T125" fmla="*/ T124 w 2230"/>
                <a:gd name="T126" fmla="+- 0 2773 1035"/>
                <a:gd name="T127" fmla="*/ 2773 h 2230"/>
                <a:gd name="T128" fmla="+- 0 3991 1879"/>
                <a:gd name="T129" fmla="*/ T128 w 2230"/>
                <a:gd name="T130" fmla="+- 0 2649 1035"/>
                <a:gd name="T131" fmla="*/ 2649 h 2230"/>
                <a:gd name="T132" fmla="+- 0 4047 1879"/>
                <a:gd name="T133" fmla="*/ T132 w 2230"/>
                <a:gd name="T134" fmla="+- 0 2516 1035"/>
                <a:gd name="T135" fmla="*/ 2516 h 2230"/>
                <a:gd name="T136" fmla="+- 0 4086 1879"/>
                <a:gd name="T137" fmla="*/ T136 w 2230"/>
                <a:gd name="T138" fmla="+- 0 2374 1035"/>
                <a:gd name="T139" fmla="*/ 2374 h 2230"/>
                <a:gd name="T140" fmla="+- 0 4106 1879"/>
                <a:gd name="T141" fmla="*/ T140 w 2230"/>
                <a:gd name="T142" fmla="+- 0 2226 1035"/>
                <a:gd name="T143" fmla="*/ 2226 h 2230"/>
                <a:gd name="T144" fmla="+- 0 4106 1879"/>
                <a:gd name="T145" fmla="*/ T144 w 2230"/>
                <a:gd name="T146" fmla="+- 0 2073 1035"/>
                <a:gd name="T147" fmla="*/ 2073 h 2230"/>
                <a:gd name="T148" fmla="+- 0 4086 1879"/>
                <a:gd name="T149" fmla="*/ T148 w 2230"/>
                <a:gd name="T150" fmla="+- 0 1925 1035"/>
                <a:gd name="T151" fmla="*/ 1925 h 2230"/>
                <a:gd name="T152" fmla="+- 0 4047 1879"/>
                <a:gd name="T153" fmla="*/ T152 w 2230"/>
                <a:gd name="T154" fmla="+- 0 1783 1035"/>
                <a:gd name="T155" fmla="*/ 1783 h 2230"/>
                <a:gd name="T156" fmla="+- 0 3991 1879"/>
                <a:gd name="T157" fmla="*/ T156 w 2230"/>
                <a:gd name="T158" fmla="+- 0 1650 1035"/>
                <a:gd name="T159" fmla="*/ 1650 h 2230"/>
                <a:gd name="T160" fmla="+- 0 3918 1879"/>
                <a:gd name="T161" fmla="*/ T160 w 2230"/>
                <a:gd name="T162" fmla="+- 0 1526 1035"/>
                <a:gd name="T163" fmla="*/ 1526 h 2230"/>
                <a:gd name="T164" fmla="+- 0 3831 1879"/>
                <a:gd name="T165" fmla="*/ T164 w 2230"/>
                <a:gd name="T166" fmla="+- 0 1413 1035"/>
                <a:gd name="T167" fmla="*/ 1413 h 2230"/>
                <a:gd name="T168" fmla="+- 0 3730 1879"/>
                <a:gd name="T169" fmla="*/ T168 w 2230"/>
                <a:gd name="T170" fmla="+- 0 1313 1035"/>
                <a:gd name="T171" fmla="*/ 1313 h 2230"/>
                <a:gd name="T172" fmla="+- 0 3617 1879"/>
                <a:gd name="T173" fmla="*/ T172 w 2230"/>
                <a:gd name="T174" fmla="+- 0 1225 1035"/>
                <a:gd name="T175" fmla="*/ 1225 h 2230"/>
                <a:gd name="T176" fmla="+- 0 3493 1879"/>
                <a:gd name="T177" fmla="*/ T176 w 2230"/>
                <a:gd name="T178" fmla="+- 0 1153 1035"/>
                <a:gd name="T179" fmla="*/ 1153 h 2230"/>
                <a:gd name="T180" fmla="+- 0 3360 1879"/>
                <a:gd name="T181" fmla="*/ T180 w 2230"/>
                <a:gd name="T182" fmla="+- 0 1096 1035"/>
                <a:gd name="T183" fmla="*/ 1096 h 2230"/>
                <a:gd name="T184" fmla="+- 0 3219 1879"/>
                <a:gd name="T185" fmla="*/ T184 w 2230"/>
                <a:gd name="T186" fmla="+- 0 1057 1035"/>
                <a:gd name="T187" fmla="*/ 1057 h 2230"/>
                <a:gd name="T188" fmla="+- 0 3070 1879"/>
                <a:gd name="T189" fmla="*/ T188 w 2230"/>
                <a:gd name="T190" fmla="+- 0 1037 1035"/>
                <a:gd name="T191" fmla="*/ 1037 h 2230"/>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 ang="0">
                  <a:pos x="T149" y="T151"/>
                </a:cxn>
                <a:cxn ang="0">
                  <a:pos x="T153" y="T155"/>
                </a:cxn>
                <a:cxn ang="0">
                  <a:pos x="T157" y="T159"/>
                </a:cxn>
                <a:cxn ang="0">
                  <a:pos x="T161" y="T163"/>
                </a:cxn>
                <a:cxn ang="0">
                  <a:pos x="T165" y="T167"/>
                </a:cxn>
                <a:cxn ang="0">
                  <a:pos x="T169" y="T171"/>
                </a:cxn>
                <a:cxn ang="0">
                  <a:pos x="T173" y="T175"/>
                </a:cxn>
                <a:cxn ang="0">
                  <a:pos x="T177" y="T179"/>
                </a:cxn>
                <a:cxn ang="0">
                  <a:pos x="T181" y="T183"/>
                </a:cxn>
                <a:cxn ang="0">
                  <a:pos x="T185" y="T187"/>
                </a:cxn>
                <a:cxn ang="0">
                  <a:pos x="T189" y="T191"/>
                </a:cxn>
              </a:cxnLst>
              <a:rect l="0" t="0" r="r" b="b"/>
              <a:pathLst>
                <a:path w="2230" h="2230">
                  <a:moveTo>
                    <a:pt x="1115" y="0"/>
                  </a:moveTo>
                  <a:lnTo>
                    <a:pt x="1039" y="2"/>
                  </a:lnTo>
                  <a:lnTo>
                    <a:pt x="964" y="10"/>
                  </a:lnTo>
                  <a:lnTo>
                    <a:pt x="890" y="22"/>
                  </a:lnTo>
                  <a:lnTo>
                    <a:pt x="819" y="40"/>
                  </a:lnTo>
                  <a:lnTo>
                    <a:pt x="749" y="61"/>
                  </a:lnTo>
                  <a:lnTo>
                    <a:pt x="681" y="87"/>
                  </a:lnTo>
                  <a:lnTo>
                    <a:pt x="615" y="118"/>
                  </a:lnTo>
                  <a:lnTo>
                    <a:pt x="552" y="152"/>
                  </a:lnTo>
                  <a:lnTo>
                    <a:pt x="492" y="190"/>
                  </a:lnTo>
                  <a:lnTo>
                    <a:pt x="434" y="232"/>
                  </a:lnTo>
                  <a:lnTo>
                    <a:pt x="379" y="278"/>
                  </a:lnTo>
                  <a:lnTo>
                    <a:pt x="327" y="326"/>
                  </a:lnTo>
                  <a:lnTo>
                    <a:pt x="278" y="378"/>
                  </a:lnTo>
                  <a:lnTo>
                    <a:pt x="232" y="433"/>
                  </a:lnTo>
                  <a:lnTo>
                    <a:pt x="190" y="491"/>
                  </a:lnTo>
                  <a:lnTo>
                    <a:pt x="152" y="552"/>
                  </a:lnTo>
                  <a:lnTo>
                    <a:pt x="118" y="615"/>
                  </a:lnTo>
                  <a:lnTo>
                    <a:pt x="88" y="681"/>
                  </a:lnTo>
                  <a:lnTo>
                    <a:pt x="62" y="748"/>
                  </a:lnTo>
                  <a:lnTo>
                    <a:pt x="40" y="818"/>
                  </a:lnTo>
                  <a:lnTo>
                    <a:pt x="23" y="890"/>
                  </a:lnTo>
                  <a:lnTo>
                    <a:pt x="10" y="963"/>
                  </a:lnTo>
                  <a:lnTo>
                    <a:pt x="3" y="1038"/>
                  </a:lnTo>
                  <a:lnTo>
                    <a:pt x="0" y="1115"/>
                  </a:lnTo>
                  <a:lnTo>
                    <a:pt x="3" y="1191"/>
                  </a:lnTo>
                  <a:lnTo>
                    <a:pt x="10" y="1266"/>
                  </a:lnTo>
                  <a:lnTo>
                    <a:pt x="23" y="1339"/>
                  </a:lnTo>
                  <a:lnTo>
                    <a:pt x="40" y="1411"/>
                  </a:lnTo>
                  <a:lnTo>
                    <a:pt x="62" y="1481"/>
                  </a:lnTo>
                  <a:lnTo>
                    <a:pt x="88" y="1549"/>
                  </a:lnTo>
                  <a:lnTo>
                    <a:pt x="118" y="1614"/>
                  </a:lnTo>
                  <a:lnTo>
                    <a:pt x="152" y="1677"/>
                  </a:lnTo>
                  <a:lnTo>
                    <a:pt x="190" y="1738"/>
                  </a:lnTo>
                  <a:lnTo>
                    <a:pt x="232" y="1796"/>
                  </a:lnTo>
                  <a:lnTo>
                    <a:pt x="278" y="1851"/>
                  </a:lnTo>
                  <a:lnTo>
                    <a:pt x="327" y="1903"/>
                  </a:lnTo>
                  <a:lnTo>
                    <a:pt x="379" y="1952"/>
                  </a:lnTo>
                  <a:lnTo>
                    <a:pt x="434" y="1997"/>
                  </a:lnTo>
                  <a:lnTo>
                    <a:pt x="492" y="2039"/>
                  </a:lnTo>
                  <a:lnTo>
                    <a:pt x="552" y="2077"/>
                  </a:lnTo>
                  <a:lnTo>
                    <a:pt x="615" y="2112"/>
                  </a:lnTo>
                  <a:lnTo>
                    <a:pt x="681" y="2142"/>
                  </a:lnTo>
                  <a:lnTo>
                    <a:pt x="749" y="2168"/>
                  </a:lnTo>
                  <a:lnTo>
                    <a:pt x="819" y="2190"/>
                  </a:lnTo>
                  <a:lnTo>
                    <a:pt x="890" y="2207"/>
                  </a:lnTo>
                  <a:lnTo>
                    <a:pt x="964" y="2219"/>
                  </a:lnTo>
                  <a:lnTo>
                    <a:pt x="1039" y="2227"/>
                  </a:lnTo>
                  <a:lnTo>
                    <a:pt x="1115" y="2230"/>
                  </a:lnTo>
                  <a:lnTo>
                    <a:pt x="1191" y="2227"/>
                  </a:lnTo>
                  <a:lnTo>
                    <a:pt x="1266" y="2219"/>
                  </a:lnTo>
                  <a:lnTo>
                    <a:pt x="1340" y="2207"/>
                  </a:lnTo>
                  <a:lnTo>
                    <a:pt x="1411" y="2190"/>
                  </a:lnTo>
                  <a:lnTo>
                    <a:pt x="1481" y="2168"/>
                  </a:lnTo>
                  <a:lnTo>
                    <a:pt x="1549" y="2142"/>
                  </a:lnTo>
                  <a:lnTo>
                    <a:pt x="1614" y="2112"/>
                  </a:lnTo>
                  <a:lnTo>
                    <a:pt x="1678" y="2077"/>
                  </a:lnTo>
                  <a:lnTo>
                    <a:pt x="1738" y="2039"/>
                  </a:lnTo>
                  <a:lnTo>
                    <a:pt x="1796" y="1997"/>
                  </a:lnTo>
                  <a:lnTo>
                    <a:pt x="1851" y="1952"/>
                  </a:lnTo>
                  <a:lnTo>
                    <a:pt x="1903" y="1903"/>
                  </a:lnTo>
                  <a:lnTo>
                    <a:pt x="1952" y="1851"/>
                  </a:lnTo>
                  <a:lnTo>
                    <a:pt x="1997" y="1796"/>
                  </a:lnTo>
                  <a:lnTo>
                    <a:pt x="2039" y="1738"/>
                  </a:lnTo>
                  <a:lnTo>
                    <a:pt x="2078" y="1677"/>
                  </a:lnTo>
                  <a:lnTo>
                    <a:pt x="2112" y="1614"/>
                  </a:lnTo>
                  <a:lnTo>
                    <a:pt x="2142" y="1549"/>
                  </a:lnTo>
                  <a:lnTo>
                    <a:pt x="2168" y="1481"/>
                  </a:lnTo>
                  <a:lnTo>
                    <a:pt x="2190" y="1411"/>
                  </a:lnTo>
                  <a:lnTo>
                    <a:pt x="2207" y="1339"/>
                  </a:lnTo>
                  <a:lnTo>
                    <a:pt x="2220" y="1266"/>
                  </a:lnTo>
                  <a:lnTo>
                    <a:pt x="2227" y="1191"/>
                  </a:lnTo>
                  <a:lnTo>
                    <a:pt x="2230" y="1115"/>
                  </a:lnTo>
                  <a:lnTo>
                    <a:pt x="2227" y="1038"/>
                  </a:lnTo>
                  <a:lnTo>
                    <a:pt x="2220" y="963"/>
                  </a:lnTo>
                  <a:lnTo>
                    <a:pt x="2207" y="890"/>
                  </a:lnTo>
                  <a:lnTo>
                    <a:pt x="2190" y="818"/>
                  </a:lnTo>
                  <a:lnTo>
                    <a:pt x="2168" y="748"/>
                  </a:lnTo>
                  <a:lnTo>
                    <a:pt x="2142" y="681"/>
                  </a:lnTo>
                  <a:lnTo>
                    <a:pt x="2112" y="615"/>
                  </a:lnTo>
                  <a:lnTo>
                    <a:pt x="2078" y="552"/>
                  </a:lnTo>
                  <a:lnTo>
                    <a:pt x="2039" y="491"/>
                  </a:lnTo>
                  <a:lnTo>
                    <a:pt x="1997" y="433"/>
                  </a:lnTo>
                  <a:lnTo>
                    <a:pt x="1952" y="378"/>
                  </a:lnTo>
                  <a:lnTo>
                    <a:pt x="1903" y="326"/>
                  </a:lnTo>
                  <a:lnTo>
                    <a:pt x="1851" y="278"/>
                  </a:lnTo>
                  <a:lnTo>
                    <a:pt x="1796" y="232"/>
                  </a:lnTo>
                  <a:lnTo>
                    <a:pt x="1738" y="190"/>
                  </a:lnTo>
                  <a:lnTo>
                    <a:pt x="1678" y="152"/>
                  </a:lnTo>
                  <a:lnTo>
                    <a:pt x="1614" y="118"/>
                  </a:lnTo>
                  <a:lnTo>
                    <a:pt x="1549" y="87"/>
                  </a:lnTo>
                  <a:lnTo>
                    <a:pt x="1481" y="61"/>
                  </a:lnTo>
                  <a:lnTo>
                    <a:pt x="1411" y="40"/>
                  </a:lnTo>
                  <a:lnTo>
                    <a:pt x="1340" y="22"/>
                  </a:lnTo>
                  <a:lnTo>
                    <a:pt x="1266" y="10"/>
                  </a:lnTo>
                  <a:lnTo>
                    <a:pt x="1191" y="2"/>
                  </a:lnTo>
                  <a:lnTo>
                    <a:pt x="1115" y="0"/>
                  </a:lnTo>
                  <a:close/>
                </a:path>
              </a:pathLst>
            </a:custGeom>
            <a:solidFill>
              <a:srgbClr val="D6D0E8"/>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sp>
          <p:nvSpPr>
            <p:cNvPr id="45" name="Freeform 44"/>
            <p:cNvSpPr>
              <a:spLocks/>
            </p:cNvSpPr>
            <p:nvPr/>
          </p:nvSpPr>
          <p:spPr bwMode="auto">
            <a:xfrm>
              <a:off x="3797" y="1034"/>
              <a:ext cx="2230" cy="2230"/>
            </a:xfrm>
            <a:custGeom>
              <a:avLst/>
              <a:gdLst>
                <a:gd name="T0" fmla="+- 0 4836 3798"/>
                <a:gd name="T1" fmla="*/ T0 w 2230"/>
                <a:gd name="T2" fmla="+- 0 1037 1035"/>
                <a:gd name="T3" fmla="*/ 1037 h 2230"/>
                <a:gd name="T4" fmla="+- 0 4688 3798"/>
                <a:gd name="T5" fmla="*/ T4 w 2230"/>
                <a:gd name="T6" fmla="+- 0 1057 1035"/>
                <a:gd name="T7" fmla="*/ 1057 h 2230"/>
                <a:gd name="T8" fmla="+- 0 4546 3798"/>
                <a:gd name="T9" fmla="*/ T8 w 2230"/>
                <a:gd name="T10" fmla="+- 0 1096 1035"/>
                <a:gd name="T11" fmla="*/ 1096 h 2230"/>
                <a:gd name="T12" fmla="+- 0 4413 3798"/>
                <a:gd name="T13" fmla="*/ T12 w 2230"/>
                <a:gd name="T14" fmla="+- 0 1153 1035"/>
                <a:gd name="T15" fmla="*/ 1153 h 2230"/>
                <a:gd name="T16" fmla="+- 0 4289 3798"/>
                <a:gd name="T17" fmla="*/ T16 w 2230"/>
                <a:gd name="T18" fmla="+- 0 1225 1035"/>
                <a:gd name="T19" fmla="*/ 1225 h 2230"/>
                <a:gd name="T20" fmla="+- 0 4176 3798"/>
                <a:gd name="T21" fmla="*/ T20 w 2230"/>
                <a:gd name="T22" fmla="+- 0 1313 1035"/>
                <a:gd name="T23" fmla="*/ 1313 h 2230"/>
                <a:gd name="T24" fmla="+- 0 4075 3798"/>
                <a:gd name="T25" fmla="*/ T24 w 2230"/>
                <a:gd name="T26" fmla="+- 0 1413 1035"/>
                <a:gd name="T27" fmla="*/ 1413 h 2230"/>
                <a:gd name="T28" fmla="+- 0 3988 3798"/>
                <a:gd name="T29" fmla="*/ T28 w 2230"/>
                <a:gd name="T30" fmla="+- 0 1526 1035"/>
                <a:gd name="T31" fmla="*/ 1526 h 2230"/>
                <a:gd name="T32" fmla="+- 0 3916 3798"/>
                <a:gd name="T33" fmla="*/ T32 w 2230"/>
                <a:gd name="T34" fmla="+- 0 1650 1035"/>
                <a:gd name="T35" fmla="*/ 1650 h 2230"/>
                <a:gd name="T36" fmla="+- 0 3859 3798"/>
                <a:gd name="T37" fmla="*/ T36 w 2230"/>
                <a:gd name="T38" fmla="+- 0 1783 1035"/>
                <a:gd name="T39" fmla="*/ 1783 h 2230"/>
                <a:gd name="T40" fmla="+- 0 3820 3798"/>
                <a:gd name="T41" fmla="*/ T40 w 2230"/>
                <a:gd name="T42" fmla="+- 0 1925 1035"/>
                <a:gd name="T43" fmla="*/ 1925 h 2230"/>
                <a:gd name="T44" fmla="+- 0 3800 3798"/>
                <a:gd name="T45" fmla="*/ T44 w 2230"/>
                <a:gd name="T46" fmla="+- 0 2073 1035"/>
                <a:gd name="T47" fmla="*/ 2073 h 2230"/>
                <a:gd name="T48" fmla="+- 0 3800 3798"/>
                <a:gd name="T49" fmla="*/ T48 w 2230"/>
                <a:gd name="T50" fmla="+- 0 2226 1035"/>
                <a:gd name="T51" fmla="*/ 2226 h 2230"/>
                <a:gd name="T52" fmla="+- 0 3820 3798"/>
                <a:gd name="T53" fmla="*/ T52 w 2230"/>
                <a:gd name="T54" fmla="+- 0 2374 1035"/>
                <a:gd name="T55" fmla="*/ 2374 h 2230"/>
                <a:gd name="T56" fmla="+- 0 3859 3798"/>
                <a:gd name="T57" fmla="*/ T56 w 2230"/>
                <a:gd name="T58" fmla="+- 0 2516 1035"/>
                <a:gd name="T59" fmla="*/ 2516 h 2230"/>
                <a:gd name="T60" fmla="+- 0 3916 3798"/>
                <a:gd name="T61" fmla="*/ T60 w 2230"/>
                <a:gd name="T62" fmla="+- 0 2649 1035"/>
                <a:gd name="T63" fmla="*/ 2649 h 2230"/>
                <a:gd name="T64" fmla="+- 0 3988 3798"/>
                <a:gd name="T65" fmla="*/ T64 w 2230"/>
                <a:gd name="T66" fmla="+- 0 2773 1035"/>
                <a:gd name="T67" fmla="*/ 2773 h 2230"/>
                <a:gd name="T68" fmla="+- 0 4075 3798"/>
                <a:gd name="T69" fmla="*/ T68 w 2230"/>
                <a:gd name="T70" fmla="+- 0 2886 1035"/>
                <a:gd name="T71" fmla="*/ 2886 h 2230"/>
                <a:gd name="T72" fmla="+- 0 4176 3798"/>
                <a:gd name="T73" fmla="*/ T72 w 2230"/>
                <a:gd name="T74" fmla="+- 0 2987 1035"/>
                <a:gd name="T75" fmla="*/ 2987 h 2230"/>
                <a:gd name="T76" fmla="+- 0 4289 3798"/>
                <a:gd name="T77" fmla="*/ T76 w 2230"/>
                <a:gd name="T78" fmla="+- 0 3074 1035"/>
                <a:gd name="T79" fmla="*/ 3074 h 2230"/>
                <a:gd name="T80" fmla="+- 0 4413 3798"/>
                <a:gd name="T81" fmla="*/ T80 w 2230"/>
                <a:gd name="T82" fmla="+- 0 3147 1035"/>
                <a:gd name="T83" fmla="*/ 3147 h 2230"/>
                <a:gd name="T84" fmla="+- 0 4546 3798"/>
                <a:gd name="T85" fmla="*/ T84 w 2230"/>
                <a:gd name="T86" fmla="+- 0 3203 1035"/>
                <a:gd name="T87" fmla="*/ 3203 h 2230"/>
                <a:gd name="T88" fmla="+- 0 4688 3798"/>
                <a:gd name="T89" fmla="*/ T88 w 2230"/>
                <a:gd name="T90" fmla="+- 0 3242 1035"/>
                <a:gd name="T91" fmla="*/ 3242 h 2230"/>
                <a:gd name="T92" fmla="+- 0 4836 3798"/>
                <a:gd name="T93" fmla="*/ T92 w 2230"/>
                <a:gd name="T94" fmla="+- 0 3262 1035"/>
                <a:gd name="T95" fmla="*/ 3262 h 2230"/>
                <a:gd name="T96" fmla="+- 0 4989 3798"/>
                <a:gd name="T97" fmla="*/ T96 w 2230"/>
                <a:gd name="T98" fmla="+- 0 3262 1035"/>
                <a:gd name="T99" fmla="*/ 3262 h 2230"/>
                <a:gd name="T100" fmla="+- 0 5137 3798"/>
                <a:gd name="T101" fmla="*/ T100 w 2230"/>
                <a:gd name="T102" fmla="+- 0 3242 1035"/>
                <a:gd name="T103" fmla="*/ 3242 h 2230"/>
                <a:gd name="T104" fmla="+- 0 5279 3798"/>
                <a:gd name="T105" fmla="*/ T104 w 2230"/>
                <a:gd name="T106" fmla="+- 0 3203 1035"/>
                <a:gd name="T107" fmla="*/ 3203 h 2230"/>
                <a:gd name="T108" fmla="+- 0 5412 3798"/>
                <a:gd name="T109" fmla="*/ T108 w 2230"/>
                <a:gd name="T110" fmla="+- 0 3147 1035"/>
                <a:gd name="T111" fmla="*/ 3147 h 2230"/>
                <a:gd name="T112" fmla="+- 0 5536 3798"/>
                <a:gd name="T113" fmla="*/ T112 w 2230"/>
                <a:gd name="T114" fmla="+- 0 3074 1035"/>
                <a:gd name="T115" fmla="*/ 3074 h 2230"/>
                <a:gd name="T116" fmla="+- 0 5649 3798"/>
                <a:gd name="T117" fmla="*/ T116 w 2230"/>
                <a:gd name="T118" fmla="+- 0 2987 1035"/>
                <a:gd name="T119" fmla="*/ 2987 h 2230"/>
                <a:gd name="T120" fmla="+- 0 5750 3798"/>
                <a:gd name="T121" fmla="*/ T120 w 2230"/>
                <a:gd name="T122" fmla="+- 0 2886 1035"/>
                <a:gd name="T123" fmla="*/ 2886 h 2230"/>
                <a:gd name="T124" fmla="+- 0 5837 3798"/>
                <a:gd name="T125" fmla="*/ T124 w 2230"/>
                <a:gd name="T126" fmla="+- 0 2773 1035"/>
                <a:gd name="T127" fmla="*/ 2773 h 2230"/>
                <a:gd name="T128" fmla="+- 0 5910 3798"/>
                <a:gd name="T129" fmla="*/ T128 w 2230"/>
                <a:gd name="T130" fmla="+- 0 2649 1035"/>
                <a:gd name="T131" fmla="*/ 2649 h 2230"/>
                <a:gd name="T132" fmla="+- 0 5966 3798"/>
                <a:gd name="T133" fmla="*/ T132 w 2230"/>
                <a:gd name="T134" fmla="+- 0 2516 1035"/>
                <a:gd name="T135" fmla="*/ 2516 h 2230"/>
                <a:gd name="T136" fmla="+- 0 6005 3798"/>
                <a:gd name="T137" fmla="*/ T136 w 2230"/>
                <a:gd name="T138" fmla="+- 0 2374 1035"/>
                <a:gd name="T139" fmla="*/ 2374 h 2230"/>
                <a:gd name="T140" fmla="+- 0 6025 3798"/>
                <a:gd name="T141" fmla="*/ T140 w 2230"/>
                <a:gd name="T142" fmla="+- 0 2226 1035"/>
                <a:gd name="T143" fmla="*/ 2226 h 2230"/>
                <a:gd name="T144" fmla="+- 0 6025 3798"/>
                <a:gd name="T145" fmla="*/ T144 w 2230"/>
                <a:gd name="T146" fmla="+- 0 2073 1035"/>
                <a:gd name="T147" fmla="*/ 2073 h 2230"/>
                <a:gd name="T148" fmla="+- 0 6005 3798"/>
                <a:gd name="T149" fmla="*/ T148 w 2230"/>
                <a:gd name="T150" fmla="+- 0 1925 1035"/>
                <a:gd name="T151" fmla="*/ 1925 h 2230"/>
                <a:gd name="T152" fmla="+- 0 5966 3798"/>
                <a:gd name="T153" fmla="*/ T152 w 2230"/>
                <a:gd name="T154" fmla="+- 0 1783 1035"/>
                <a:gd name="T155" fmla="*/ 1783 h 2230"/>
                <a:gd name="T156" fmla="+- 0 5910 3798"/>
                <a:gd name="T157" fmla="*/ T156 w 2230"/>
                <a:gd name="T158" fmla="+- 0 1650 1035"/>
                <a:gd name="T159" fmla="*/ 1650 h 2230"/>
                <a:gd name="T160" fmla="+- 0 5837 3798"/>
                <a:gd name="T161" fmla="*/ T160 w 2230"/>
                <a:gd name="T162" fmla="+- 0 1526 1035"/>
                <a:gd name="T163" fmla="*/ 1526 h 2230"/>
                <a:gd name="T164" fmla="+- 0 5750 3798"/>
                <a:gd name="T165" fmla="*/ T164 w 2230"/>
                <a:gd name="T166" fmla="+- 0 1413 1035"/>
                <a:gd name="T167" fmla="*/ 1413 h 2230"/>
                <a:gd name="T168" fmla="+- 0 5649 3798"/>
                <a:gd name="T169" fmla="*/ T168 w 2230"/>
                <a:gd name="T170" fmla="+- 0 1313 1035"/>
                <a:gd name="T171" fmla="*/ 1313 h 2230"/>
                <a:gd name="T172" fmla="+- 0 5536 3798"/>
                <a:gd name="T173" fmla="*/ T172 w 2230"/>
                <a:gd name="T174" fmla="+- 0 1225 1035"/>
                <a:gd name="T175" fmla="*/ 1225 h 2230"/>
                <a:gd name="T176" fmla="+- 0 5412 3798"/>
                <a:gd name="T177" fmla="*/ T176 w 2230"/>
                <a:gd name="T178" fmla="+- 0 1153 1035"/>
                <a:gd name="T179" fmla="*/ 1153 h 2230"/>
                <a:gd name="T180" fmla="+- 0 5279 3798"/>
                <a:gd name="T181" fmla="*/ T180 w 2230"/>
                <a:gd name="T182" fmla="+- 0 1096 1035"/>
                <a:gd name="T183" fmla="*/ 1096 h 2230"/>
                <a:gd name="T184" fmla="+- 0 5137 3798"/>
                <a:gd name="T185" fmla="*/ T184 w 2230"/>
                <a:gd name="T186" fmla="+- 0 1057 1035"/>
                <a:gd name="T187" fmla="*/ 1057 h 2230"/>
                <a:gd name="T188" fmla="+- 0 4989 3798"/>
                <a:gd name="T189" fmla="*/ T188 w 2230"/>
                <a:gd name="T190" fmla="+- 0 1037 1035"/>
                <a:gd name="T191" fmla="*/ 1037 h 2230"/>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 ang="0">
                  <a:pos x="T149" y="T151"/>
                </a:cxn>
                <a:cxn ang="0">
                  <a:pos x="T153" y="T155"/>
                </a:cxn>
                <a:cxn ang="0">
                  <a:pos x="T157" y="T159"/>
                </a:cxn>
                <a:cxn ang="0">
                  <a:pos x="T161" y="T163"/>
                </a:cxn>
                <a:cxn ang="0">
                  <a:pos x="T165" y="T167"/>
                </a:cxn>
                <a:cxn ang="0">
                  <a:pos x="T169" y="T171"/>
                </a:cxn>
                <a:cxn ang="0">
                  <a:pos x="T173" y="T175"/>
                </a:cxn>
                <a:cxn ang="0">
                  <a:pos x="T177" y="T179"/>
                </a:cxn>
                <a:cxn ang="0">
                  <a:pos x="T181" y="T183"/>
                </a:cxn>
                <a:cxn ang="0">
                  <a:pos x="T185" y="T187"/>
                </a:cxn>
                <a:cxn ang="0">
                  <a:pos x="T189" y="T191"/>
                </a:cxn>
              </a:cxnLst>
              <a:rect l="0" t="0" r="r" b="b"/>
              <a:pathLst>
                <a:path w="2230" h="2230">
                  <a:moveTo>
                    <a:pt x="1115" y="0"/>
                  </a:moveTo>
                  <a:lnTo>
                    <a:pt x="1038" y="2"/>
                  </a:lnTo>
                  <a:lnTo>
                    <a:pt x="963" y="10"/>
                  </a:lnTo>
                  <a:lnTo>
                    <a:pt x="890" y="22"/>
                  </a:lnTo>
                  <a:lnTo>
                    <a:pt x="818" y="40"/>
                  </a:lnTo>
                  <a:lnTo>
                    <a:pt x="748" y="61"/>
                  </a:lnTo>
                  <a:lnTo>
                    <a:pt x="681" y="87"/>
                  </a:lnTo>
                  <a:lnTo>
                    <a:pt x="615" y="118"/>
                  </a:lnTo>
                  <a:lnTo>
                    <a:pt x="552" y="152"/>
                  </a:lnTo>
                  <a:lnTo>
                    <a:pt x="491" y="190"/>
                  </a:lnTo>
                  <a:lnTo>
                    <a:pt x="433" y="232"/>
                  </a:lnTo>
                  <a:lnTo>
                    <a:pt x="378" y="278"/>
                  </a:lnTo>
                  <a:lnTo>
                    <a:pt x="326" y="326"/>
                  </a:lnTo>
                  <a:lnTo>
                    <a:pt x="277" y="378"/>
                  </a:lnTo>
                  <a:lnTo>
                    <a:pt x="232" y="433"/>
                  </a:lnTo>
                  <a:lnTo>
                    <a:pt x="190" y="491"/>
                  </a:lnTo>
                  <a:lnTo>
                    <a:pt x="152" y="552"/>
                  </a:lnTo>
                  <a:lnTo>
                    <a:pt x="118" y="615"/>
                  </a:lnTo>
                  <a:lnTo>
                    <a:pt x="87" y="681"/>
                  </a:lnTo>
                  <a:lnTo>
                    <a:pt x="61" y="748"/>
                  </a:lnTo>
                  <a:lnTo>
                    <a:pt x="40" y="818"/>
                  </a:lnTo>
                  <a:lnTo>
                    <a:pt x="22" y="890"/>
                  </a:lnTo>
                  <a:lnTo>
                    <a:pt x="10" y="963"/>
                  </a:lnTo>
                  <a:lnTo>
                    <a:pt x="2" y="1038"/>
                  </a:lnTo>
                  <a:lnTo>
                    <a:pt x="0" y="1115"/>
                  </a:lnTo>
                  <a:lnTo>
                    <a:pt x="2" y="1191"/>
                  </a:lnTo>
                  <a:lnTo>
                    <a:pt x="10" y="1266"/>
                  </a:lnTo>
                  <a:lnTo>
                    <a:pt x="22" y="1339"/>
                  </a:lnTo>
                  <a:lnTo>
                    <a:pt x="40" y="1411"/>
                  </a:lnTo>
                  <a:lnTo>
                    <a:pt x="61" y="1481"/>
                  </a:lnTo>
                  <a:lnTo>
                    <a:pt x="87" y="1549"/>
                  </a:lnTo>
                  <a:lnTo>
                    <a:pt x="118" y="1614"/>
                  </a:lnTo>
                  <a:lnTo>
                    <a:pt x="152" y="1677"/>
                  </a:lnTo>
                  <a:lnTo>
                    <a:pt x="190" y="1738"/>
                  </a:lnTo>
                  <a:lnTo>
                    <a:pt x="232" y="1796"/>
                  </a:lnTo>
                  <a:lnTo>
                    <a:pt x="277" y="1851"/>
                  </a:lnTo>
                  <a:lnTo>
                    <a:pt x="326" y="1903"/>
                  </a:lnTo>
                  <a:lnTo>
                    <a:pt x="378" y="1952"/>
                  </a:lnTo>
                  <a:lnTo>
                    <a:pt x="433" y="1997"/>
                  </a:lnTo>
                  <a:lnTo>
                    <a:pt x="491" y="2039"/>
                  </a:lnTo>
                  <a:lnTo>
                    <a:pt x="552" y="2077"/>
                  </a:lnTo>
                  <a:lnTo>
                    <a:pt x="615" y="2112"/>
                  </a:lnTo>
                  <a:lnTo>
                    <a:pt x="681" y="2142"/>
                  </a:lnTo>
                  <a:lnTo>
                    <a:pt x="748" y="2168"/>
                  </a:lnTo>
                  <a:lnTo>
                    <a:pt x="818" y="2190"/>
                  </a:lnTo>
                  <a:lnTo>
                    <a:pt x="890" y="2207"/>
                  </a:lnTo>
                  <a:lnTo>
                    <a:pt x="963" y="2219"/>
                  </a:lnTo>
                  <a:lnTo>
                    <a:pt x="1038" y="2227"/>
                  </a:lnTo>
                  <a:lnTo>
                    <a:pt x="1115" y="2230"/>
                  </a:lnTo>
                  <a:lnTo>
                    <a:pt x="1191" y="2227"/>
                  </a:lnTo>
                  <a:lnTo>
                    <a:pt x="1266" y="2219"/>
                  </a:lnTo>
                  <a:lnTo>
                    <a:pt x="1339" y="2207"/>
                  </a:lnTo>
                  <a:lnTo>
                    <a:pt x="1411" y="2190"/>
                  </a:lnTo>
                  <a:lnTo>
                    <a:pt x="1481" y="2168"/>
                  </a:lnTo>
                  <a:lnTo>
                    <a:pt x="1549" y="2142"/>
                  </a:lnTo>
                  <a:lnTo>
                    <a:pt x="1614" y="2112"/>
                  </a:lnTo>
                  <a:lnTo>
                    <a:pt x="1677" y="2077"/>
                  </a:lnTo>
                  <a:lnTo>
                    <a:pt x="1738" y="2039"/>
                  </a:lnTo>
                  <a:lnTo>
                    <a:pt x="1796" y="1997"/>
                  </a:lnTo>
                  <a:lnTo>
                    <a:pt x="1851" y="1952"/>
                  </a:lnTo>
                  <a:lnTo>
                    <a:pt x="1903" y="1903"/>
                  </a:lnTo>
                  <a:lnTo>
                    <a:pt x="1952" y="1851"/>
                  </a:lnTo>
                  <a:lnTo>
                    <a:pt x="1997" y="1796"/>
                  </a:lnTo>
                  <a:lnTo>
                    <a:pt x="2039" y="1738"/>
                  </a:lnTo>
                  <a:lnTo>
                    <a:pt x="2077" y="1677"/>
                  </a:lnTo>
                  <a:lnTo>
                    <a:pt x="2112" y="1614"/>
                  </a:lnTo>
                  <a:lnTo>
                    <a:pt x="2142" y="1549"/>
                  </a:lnTo>
                  <a:lnTo>
                    <a:pt x="2168" y="1481"/>
                  </a:lnTo>
                  <a:lnTo>
                    <a:pt x="2190" y="1411"/>
                  </a:lnTo>
                  <a:lnTo>
                    <a:pt x="2207" y="1339"/>
                  </a:lnTo>
                  <a:lnTo>
                    <a:pt x="2219" y="1266"/>
                  </a:lnTo>
                  <a:lnTo>
                    <a:pt x="2227" y="1191"/>
                  </a:lnTo>
                  <a:lnTo>
                    <a:pt x="2229" y="1115"/>
                  </a:lnTo>
                  <a:lnTo>
                    <a:pt x="2227" y="1038"/>
                  </a:lnTo>
                  <a:lnTo>
                    <a:pt x="2219" y="963"/>
                  </a:lnTo>
                  <a:lnTo>
                    <a:pt x="2207" y="890"/>
                  </a:lnTo>
                  <a:lnTo>
                    <a:pt x="2190" y="818"/>
                  </a:lnTo>
                  <a:lnTo>
                    <a:pt x="2168" y="748"/>
                  </a:lnTo>
                  <a:lnTo>
                    <a:pt x="2142" y="681"/>
                  </a:lnTo>
                  <a:lnTo>
                    <a:pt x="2112" y="615"/>
                  </a:lnTo>
                  <a:lnTo>
                    <a:pt x="2077" y="552"/>
                  </a:lnTo>
                  <a:lnTo>
                    <a:pt x="2039" y="491"/>
                  </a:lnTo>
                  <a:lnTo>
                    <a:pt x="1997" y="433"/>
                  </a:lnTo>
                  <a:lnTo>
                    <a:pt x="1952" y="378"/>
                  </a:lnTo>
                  <a:lnTo>
                    <a:pt x="1903" y="326"/>
                  </a:lnTo>
                  <a:lnTo>
                    <a:pt x="1851" y="278"/>
                  </a:lnTo>
                  <a:lnTo>
                    <a:pt x="1796" y="232"/>
                  </a:lnTo>
                  <a:lnTo>
                    <a:pt x="1738" y="190"/>
                  </a:lnTo>
                  <a:lnTo>
                    <a:pt x="1677" y="152"/>
                  </a:lnTo>
                  <a:lnTo>
                    <a:pt x="1614" y="118"/>
                  </a:lnTo>
                  <a:lnTo>
                    <a:pt x="1549" y="87"/>
                  </a:lnTo>
                  <a:lnTo>
                    <a:pt x="1481" y="61"/>
                  </a:lnTo>
                  <a:lnTo>
                    <a:pt x="1411" y="40"/>
                  </a:lnTo>
                  <a:lnTo>
                    <a:pt x="1339" y="22"/>
                  </a:lnTo>
                  <a:lnTo>
                    <a:pt x="1266" y="10"/>
                  </a:lnTo>
                  <a:lnTo>
                    <a:pt x="1191" y="2"/>
                  </a:lnTo>
                  <a:lnTo>
                    <a:pt x="1115" y="0"/>
                  </a:lnTo>
                  <a:close/>
                </a:path>
              </a:pathLst>
            </a:custGeom>
            <a:solidFill>
              <a:srgbClr val="B5A9D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sp>
          <p:nvSpPr>
            <p:cNvPr id="46" name="Freeform 45"/>
            <p:cNvSpPr>
              <a:spLocks/>
            </p:cNvSpPr>
            <p:nvPr/>
          </p:nvSpPr>
          <p:spPr bwMode="auto">
            <a:xfrm>
              <a:off x="5773" y="1034"/>
              <a:ext cx="2230" cy="2230"/>
            </a:xfrm>
            <a:custGeom>
              <a:avLst/>
              <a:gdLst>
                <a:gd name="T0" fmla="+- 0 6812 5773"/>
                <a:gd name="T1" fmla="*/ T0 w 2230"/>
                <a:gd name="T2" fmla="+- 0 1037 1035"/>
                <a:gd name="T3" fmla="*/ 1037 h 2230"/>
                <a:gd name="T4" fmla="+- 0 6663 5773"/>
                <a:gd name="T5" fmla="*/ T4 w 2230"/>
                <a:gd name="T6" fmla="+- 0 1057 1035"/>
                <a:gd name="T7" fmla="*/ 1057 h 2230"/>
                <a:gd name="T8" fmla="+- 0 6522 5773"/>
                <a:gd name="T9" fmla="*/ T8 w 2230"/>
                <a:gd name="T10" fmla="+- 0 1096 1035"/>
                <a:gd name="T11" fmla="*/ 1096 h 2230"/>
                <a:gd name="T12" fmla="+- 0 6388 5773"/>
                <a:gd name="T13" fmla="*/ T12 w 2230"/>
                <a:gd name="T14" fmla="+- 0 1153 1035"/>
                <a:gd name="T15" fmla="*/ 1153 h 2230"/>
                <a:gd name="T16" fmla="+- 0 6265 5773"/>
                <a:gd name="T17" fmla="*/ T16 w 2230"/>
                <a:gd name="T18" fmla="+- 0 1225 1035"/>
                <a:gd name="T19" fmla="*/ 1225 h 2230"/>
                <a:gd name="T20" fmla="+- 0 6152 5773"/>
                <a:gd name="T21" fmla="*/ T20 w 2230"/>
                <a:gd name="T22" fmla="+- 0 1313 1035"/>
                <a:gd name="T23" fmla="*/ 1313 h 2230"/>
                <a:gd name="T24" fmla="+- 0 6051 5773"/>
                <a:gd name="T25" fmla="*/ T24 w 2230"/>
                <a:gd name="T26" fmla="+- 0 1413 1035"/>
                <a:gd name="T27" fmla="*/ 1413 h 2230"/>
                <a:gd name="T28" fmla="+- 0 5963 5773"/>
                <a:gd name="T29" fmla="*/ T28 w 2230"/>
                <a:gd name="T30" fmla="+- 0 1526 1035"/>
                <a:gd name="T31" fmla="*/ 1526 h 2230"/>
                <a:gd name="T32" fmla="+- 0 5891 5773"/>
                <a:gd name="T33" fmla="*/ T32 w 2230"/>
                <a:gd name="T34" fmla="+- 0 1650 1035"/>
                <a:gd name="T35" fmla="*/ 1650 h 2230"/>
                <a:gd name="T36" fmla="+- 0 5835 5773"/>
                <a:gd name="T37" fmla="*/ T36 w 2230"/>
                <a:gd name="T38" fmla="+- 0 1783 1035"/>
                <a:gd name="T39" fmla="*/ 1783 h 2230"/>
                <a:gd name="T40" fmla="+- 0 5796 5773"/>
                <a:gd name="T41" fmla="*/ T40 w 2230"/>
                <a:gd name="T42" fmla="+- 0 1925 1035"/>
                <a:gd name="T43" fmla="*/ 1925 h 2230"/>
                <a:gd name="T44" fmla="+- 0 5776 5773"/>
                <a:gd name="T45" fmla="*/ T44 w 2230"/>
                <a:gd name="T46" fmla="+- 0 2073 1035"/>
                <a:gd name="T47" fmla="*/ 2073 h 2230"/>
                <a:gd name="T48" fmla="+- 0 5776 5773"/>
                <a:gd name="T49" fmla="*/ T48 w 2230"/>
                <a:gd name="T50" fmla="+- 0 2226 1035"/>
                <a:gd name="T51" fmla="*/ 2226 h 2230"/>
                <a:gd name="T52" fmla="+- 0 5796 5773"/>
                <a:gd name="T53" fmla="*/ T52 w 2230"/>
                <a:gd name="T54" fmla="+- 0 2374 1035"/>
                <a:gd name="T55" fmla="*/ 2374 h 2230"/>
                <a:gd name="T56" fmla="+- 0 5835 5773"/>
                <a:gd name="T57" fmla="*/ T56 w 2230"/>
                <a:gd name="T58" fmla="+- 0 2516 1035"/>
                <a:gd name="T59" fmla="*/ 2516 h 2230"/>
                <a:gd name="T60" fmla="+- 0 5891 5773"/>
                <a:gd name="T61" fmla="*/ T60 w 2230"/>
                <a:gd name="T62" fmla="+- 0 2649 1035"/>
                <a:gd name="T63" fmla="*/ 2649 h 2230"/>
                <a:gd name="T64" fmla="+- 0 5963 5773"/>
                <a:gd name="T65" fmla="*/ T64 w 2230"/>
                <a:gd name="T66" fmla="+- 0 2773 1035"/>
                <a:gd name="T67" fmla="*/ 2773 h 2230"/>
                <a:gd name="T68" fmla="+- 0 6051 5773"/>
                <a:gd name="T69" fmla="*/ T68 w 2230"/>
                <a:gd name="T70" fmla="+- 0 2886 1035"/>
                <a:gd name="T71" fmla="*/ 2886 h 2230"/>
                <a:gd name="T72" fmla="+- 0 6152 5773"/>
                <a:gd name="T73" fmla="*/ T72 w 2230"/>
                <a:gd name="T74" fmla="+- 0 2987 1035"/>
                <a:gd name="T75" fmla="*/ 2987 h 2230"/>
                <a:gd name="T76" fmla="+- 0 6265 5773"/>
                <a:gd name="T77" fmla="*/ T76 w 2230"/>
                <a:gd name="T78" fmla="+- 0 3074 1035"/>
                <a:gd name="T79" fmla="*/ 3074 h 2230"/>
                <a:gd name="T80" fmla="+- 0 6388 5773"/>
                <a:gd name="T81" fmla="*/ T80 w 2230"/>
                <a:gd name="T82" fmla="+- 0 3147 1035"/>
                <a:gd name="T83" fmla="*/ 3147 h 2230"/>
                <a:gd name="T84" fmla="+- 0 6522 5773"/>
                <a:gd name="T85" fmla="*/ T84 w 2230"/>
                <a:gd name="T86" fmla="+- 0 3203 1035"/>
                <a:gd name="T87" fmla="*/ 3203 h 2230"/>
                <a:gd name="T88" fmla="+- 0 6663 5773"/>
                <a:gd name="T89" fmla="*/ T88 w 2230"/>
                <a:gd name="T90" fmla="+- 0 3242 1035"/>
                <a:gd name="T91" fmla="*/ 3242 h 2230"/>
                <a:gd name="T92" fmla="+- 0 6812 5773"/>
                <a:gd name="T93" fmla="*/ T92 w 2230"/>
                <a:gd name="T94" fmla="+- 0 3262 1035"/>
                <a:gd name="T95" fmla="*/ 3262 h 2230"/>
                <a:gd name="T96" fmla="+- 0 6964 5773"/>
                <a:gd name="T97" fmla="*/ T96 w 2230"/>
                <a:gd name="T98" fmla="+- 0 3262 1035"/>
                <a:gd name="T99" fmla="*/ 3262 h 2230"/>
                <a:gd name="T100" fmla="+- 0 7113 5773"/>
                <a:gd name="T101" fmla="*/ T100 w 2230"/>
                <a:gd name="T102" fmla="+- 0 3242 1035"/>
                <a:gd name="T103" fmla="*/ 3242 h 2230"/>
                <a:gd name="T104" fmla="+- 0 7254 5773"/>
                <a:gd name="T105" fmla="*/ T104 w 2230"/>
                <a:gd name="T106" fmla="+- 0 3203 1035"/>
                <a:gd name="T107" fmla="*/ 3203 h 2230"/>
                <a:gd name="T108" fmla="+- 0 7387 5773"/>
                <a:gd name="T109" fmla="*/ T108 w 2230"/>
                <a:gd name="T110" fmla="+- 0 3147 1035"/>
                <a:gd name="T111" fmla="*/ 3147 h 2230"/>
                <a:gd name="T112" fmla="+- 0 7511 5773"/>
                <a:gd name="T113" fmla="*/ T112 w 2230"/>
                <a:gd name="T114" fmla="+- 0 3074 1035"/>
                <a:gd name="T115" fmla="*/ 3074 h 2230"/>
                <a:gd name="T116" fmla="+- 0 7624 5773"/>
                <a:gd name="T117" fmla="*/ T116 w 2230"/>
                <a:gd name="T118" fmla="+- 0 2987 1035"/>
                <a:gd name="T119" fmla="*/ 2987 h 2230"/>
                <a:gd name="T120" fmla="+- 0 7725 5773"/>
                <a:gd name="T121" fmla="*/ T120 w 2230"/>
                <a:gd name="T122" fmla="+- 0 2886 1035"/>
                <a:gd name="T123" fmla="*/ 2886 h 2230"/>
                <a:gd name="T124" fmla="+- 0 7812 5773"/>
                <a:gd name="T125" fmla="*/ T124 w 2230"/>
                <a:gd name="T126" fmla="+- 0 2773 1035"/>
                <a:gd name="T127" fmla="*/ 2773 h 2230"/>
                <a:gd name="T128" fmla="+- 0 7885 5773"/>
                <a:gd name="T129" fmla="*/ T128 w 2230"/>
                <a:gd name="T130" fmla="+- 0 2649 1035"/>
                <a:gd name="T131" fmla="*/ 2649 h 2230"/>
                <a:gd name="T132" fmla="+- 0 7941 5773"/>
                <a:gd name="T133" fmla="*/ T132 w 2230"/>
                <a:gd name="T134" fmla="+- 0 2516 1035"/>
                <a:gd name="T135" fmla="*/ 2516 h 2230"/>
                <a:gd name="T136" fmla="+- 0 7980 5773"/>
                <a:gd name="T137" fmla="*/ T136 w 2230"/>
                <a:gd name="T138" fmla="+- 0 2374 1035"/>
                <a:gd name="T139" fmla="*/ 2374 h 2230"/>
                <a:gd name="T140" fmla="+- 0 8000 5773"/>
                <a:gd name="T141" fmla="*/ T140 w 2230"/>
                <a:gd name="T142" fmla="+- 0 2226 1035"/>
                <a:gd name="T143" fmla="*/ 2226 h 2230"/>
                <a:gd name="T144" fmla="+- 0 8000 5773"/>
                <a:gd name="T145" fmla="*/ T144 w 2230"/>
                <a:gd name="T146" fmla="+- 0 2073 1035"/>
                <a:gd name="T147" fmla="*/ 2073 h 2230"/>
                <a:gd name="T148" fmla="+- 0 7980 5773"/>
                <a:gd name="T149" fmla="*/ T148 w 2230"/>
                <a:gd name="T150" fmla="+- 0 1925 1035"/>
                <a:gd name="T151" fmla="*/ 1925 h 2230"/>
                <a:gd name="T152" fmla="+- 0 7941 5773"/>
                <a:gd name="T153" fmla="*/ T152 w 2230"/>
                <a:gd name="T154" fmla="+- 0 1783 1035"/>
                <a:gd name="T155" fmla="*/ 1783 h 2230"/>
                <a:gd name="T156" fmla="+- 0 7885 5773"/>
                <a:gd name="T157" fmla="*/ T156 w 2230"/>
                <a:gd name="T158" fmla="+- 0 1650 1035"/>
                <a:gd name="T159" fmla="*/ 1650 h 2230"/>
                <a:gd name="T160" fmla="+- 0 7812 5773"/>
                <a:gd name="T161" fmla="*/ T160 w 2230"/>
                <a:gd name="T162" fmla="+- 0 1526 1035"/>
                <a:gd name="T163" fmla="*/ 1526 h 2230"/>
                <a:gd name="T164" fmla="+- 0 7725 5773"/>
                <a:gd name="T165" fmla="*/ T164 w 2230"/>
                <a:gd name="T166" fmla="+- 0 1413 1035"/>
                <a:gd name="T167" fmla="*/ 1413 h 2230"/>
                <a:gd name="T168" fmla="+- 0 7624 5773"/>
                <a:gd name="T169" fmla="*/ T168 w 2230"/>
                <a:gd name="T170" fmla="+- 0 1313 1035"/>
                <a:gd name="T171" fmla="*/ 1313 h 2230"/>
                <a:gd name="T172" fmla="+- 0 7511 5773"/>
                <a:gd name="T173" fmla="*/ T172 w 2230"/>
                <a:gd name="T174" fmla="+- 0 1225 1035"/>
                <a:gd name="T175" fmla="*/ 1225 h 2230"/>
                <a:gd name="T176" fmla="+- 0 7387 5773"/>
                <a:gd name="T177" fmla="*/ T176 w 2230"/>
                <a:gd name="T178" fmla="+- 0 1153 1035"/>
                <a:gd name="T179" fmla="*/ 1153 h 2230"/>
                <a:gd name="T180" fmla="+- 0 7254 5773"/>
                <a:gd name="T181" fmla="*/ T180 w 2230"/>
                <a:gd name="T182" fmla="+- 0 1096 1035"/>
                <a:gd name="T183" fmla="*/ 1096 h 2230"/>
                <a:gd name="T184" fmla="+- 0 7113 5773"/>
                <a:gd name="T185" fmla="*/ T184 w 2230"/>
                <a:gd name="T186" fmla="+- 0 1057 1035"/>
                <a:gd name="T187" fmla="*/ 1057 h 2230"/>
                <a:gd name="T188" fmla="+- 0 6964 5773"/>
                <a:gd name="T189" fmla="*/ T188 w 2230"/>
                <a:gd name="T190" fmla="+- 0 1037 1035"/>
                <a:gd name="T191" fmla="*/ 1037 h 2230"/>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 ang="0">
                  <a:pos x="T149" y="T151"/>
                </a:cxn>
                <a:cxn ang="0">
                  <a:pos x="T153" y="T155"/>
                </a:cxn>
                <a:cxn ang="0">
                  <a:pos x="T157" y="T159"/>
                </a:cxn>
                <a:cxn ang="0">
                  <a:pos x="T161" y="T163"/>
                </a:cxn>
                <a:cxn ang="0">
                  <a:pos x="T165" y="T167"/>
                </a:cxn>
                <a:cxn ang="0">
                  <a:pos x="T169" y="T171"/>
                </a:cxn>
                <a:cxn ang="0">
                  <a:pos x="T173" y="T175"/>
                </a:cxn>
                <a:cxn ang="0">
                  <a:pos x="T177" y="T179"/>
                </a:cxn>
                <a:cxn ang="0">
                  <a:pos x="T181" y="T183"/>
                </a:cxn>
                <a:cxn ang="0">
                  <a:pos x="T185" y="T187"/>
                </a:cxn>
                <a:cxn ang="0">
                  <a:pos x="T189" y="T191"/>
                </a:cxn>
              </a:cxnLst>
              <a:rect l="0" t="0" r="r" b="b"/>
              <a:pathLst>
                <a:path w="2230" h="2230">
                  <a:moveTo>
                    <a:pt x="1115" y="0"/>
                  </a:moveTo>
                  <a:lnTo>
                    <a:pt x="1039" y="2"/>
                  </a:lnTo>
                  <a:lnTo>
                    <a:pt x="964" y="10"/>
                  </a:lnTo>
                  <a:lnTo>
                    <a:pt x="890" y="22"/>
                  </a:lnTo>
                  <a:lnTo>
                    <a:pt x="819" y="40"/>
                  </a:lnTo>
                  <a:lnTo>
                    <a:pt x="749" y="61"/>
                  </a:lnTo>
                  <a:lnTo>
                    <a:pt x="681" y="87"/>
                  </a:lnTo>
                  <a:lnTo>
                    <a:pt x="615" y="118"/>
                  </a:lnTo>
                  <a:lnTo>
                    <a:pt x="552" y="152"/>
                  </a:lnTo>
                  <a:lnTo>
                    <a:pt x="492" y="190"/>
                  </a:lnTo>
                  <a:lnTo>
                    <a:pt x="434" y="232"/>
                  </a:lnTo>
                  <a:lnTo>
                    <a:pt x="379" y="278"/>
                  </a:lnTo>
                  <a:lnTo>
                    <a:pt x="327" y="326"/>
                  </a:lnTo>
                  <a:lnTo>
                    <a:pt x="278" y="378"/>
                  </a:lnTo>
                  <a:lnTo>
                    <a:pt x="232" y="433"/>
                  </a:lnTo>
                  <a:lnTo>
                    <a:pt x="190" y="491"/>
                  </a:lnTo>
                  <a:lnTo>
                    <a:pt x="152" y="552"/>
                  </a:lnTo>
                  <a:lnTo>
                    <a:pt x="118" y="615"/>
                  </a:lnTo>
                  <a:lnTo>
                    <a:pt x="88" y="681"/>
                  </a:lnTo>
                  <a:lnTo>
                    <a:pt x="62" y="748"/>
                  </a:lnTo>
                  <a:lnTo>
                    <a:pt x="40" y="818"/>
                  </a:lnTo>
                  <a:lnTo>
                    <a:pt x="23" y="890"/>
                  </a:lnTo>
                  <a:lnTo>
                    <a:pt x="10" y="963"/>
                  </a:lnTo>
                  <a:lnTo>
                    <a:pt x="3" y="1038"/>
                  </a:lnTo>
                  <a:lnTo>
                    <a:pt x="0" y="1115"/>
                  </a:lnTo>
                  <a:lnTo>
                    <a:pt x="3" y="1191"/>
                  </a:lnTo>
                  <a:lnTo>
                    <a:pt x="10" y="1266"/>
                  </a:lnTo>
                  <a:lnTo>
                    <a:pt x="23" y="1339"/>
                  </a:lnTo>
                  <a:lnTo>
                    <a:pt x="40" y="1411"/>
                  </a:lnTo>
                  <a:lnTo>
                    <a:pt x="62" y="1481"/>
                  </a:lnTo>
                  <a:lnTo>
                    <a:pt x="88" y="1549"/>
                  </a:lnTo>
                  <a:lnTo>
                    <a:pt x="118" y="1614"/>
                  </a:lnTo>
                  <a:lnTo>
                    <a:pt x="152" y="1677"/>
                  </a:lnTo>
                  <a:lnTo>
                    <a:pt x="190" y="1738"/>
                  </a:lnTo>
                  <a:lnTo>
                    <a:pt x="232" y="1796"/>
                  </a:lnTo>
                  <a:lnTo>
                    <a:pt x="278" y="1851"/>
                  </a:lnTo>
                  <a:lnTo>
                    <a:pt x="327" y="1903"/>
                  </a:lnTo>
                  <a:lnTo>
                    <a:pt x="379" y="1952"/>
                  </a:lnTo>
                  <a:lnTo>
                    <a:pt x="434" y="1997"/>
                  </a:lnTo>
                  <a:lnTo>
                    <a:pt x="492" y="2039"/>
                  </a:lnTo>
                  <a:lnTo>
                    <a:pt x="552" y="2077"/>
                  </a:lnTo>
                  <a:lnTo>
                    <a:pt x="615" y="2112"/>
                  </a:lnTo>
                  <a:lnTo>
                    <a:pt x="681" y="2142"/>
                  </a:lnTo>
                  <a:lnTo>
                    <a:pt x="749" y="2168"/>
                  </a:lnTo>
                  <a:lnTo>
                    <a:pt x="819" y="2190"/>
                  </a:lnTo>
                  <a:lnTo>
                    <a:pt x="890" y="2207"/>
                  </a:lnTo>
                  <a:lnTo>
                    <a:pt x="964" y="2219"/>
                  </a:lnTo>
                  <a:lnTo>
                    <a:pt x="1039" y="2227"/>
                  </a:lnTo>
                  <a:lnTo>
                    <a:pt x="1115" y="2230"/>
                  </a:lnTo>
                  <a:lnTo>
                    <a:pt x="1191" y="2227"/>
                  </a:lnTo>
                  <a:lnTo>
                    <a:pt x="1266" y="2219"/>
                  </a:lnTo>
                  <a:lnTo>
                    <a:pt x="1340" y="2207"/>
                  </a:lnTo>
                  <a:lnTo>
                    <a:pt x="1411" y="2190"/>
                  </a:lnTo>
                  <a:lnTo>
                    <a:pt x="1481" y="2168"/>
                  </a:lnTo>
                  <a:lnTo>
                    <a:pt x="1549" y="2142"/>
                  </a:lnTo>
                  <a:lnTo>
                    <a:pt x="1614" y="2112"/>
                  </a:lnTo>
                  <a:lnTo>
                    <a:pt x="1678" y="2077"/>
                  </a:lnTo>
                  <a:lnTo>
                    <a:pt x="1738" y="2039"/>
                  </a:lnTo>
                  <a:lnTo>
                    <a:pt x="1796" y="1997"/>
                  </a:lnTo>
                  <a:lnTo>
                    <a:pt x="1851" y="1952"/>
                  </a:lnTo>
                  <a:lnTo>
                    <a:pt x="1903" y="1903"/>
                  </a:lnTo>
                  <a:lnTo>
                    <a:pt x="1952" y="1851"/>
                  </a:lnTo>
                  <a:lnTo>
                    <a:pt x="1997" y="1796"/>
                  </a:lnTo>
                  <a:lnTo>
                    <a:pt x="2039" y="1738"/>
                  </a:lnTo>
                  <a:lnTo>
                    <a:pt x="2078" y="1677"/>
                  </a:lnTo>
                  <a:lnTo>
                    <a:pt x="2112" y="1614"/>
                  </a:lnTo>
                  <a:lnTo>
                    <a:pt x="2142" y="1549"/>
                  </a:lnTo>
                  <a:lnTo>
                    <a:pt x="2168" y="1481"/>
                  </a:lnTo>
                  <a:lnTo>
                    <a:pt x="2190" y="1411"/>
                  </a:lnTo>
                  <a:lnTo>
                    <a:pt x="2207" y="1339"/>
                  </a:lnTo>
                  <a:lnTo>
                    <a:pt x="2220" y="1266"/>
                  </a:lnTo>
                  <a:lnTo>
                    <a:pt x="2227" y="1191"/>
                  </a:lnTo>
                  <a:lnTo>
                    <a:pt x="2230" y="1115"/>
                  </a:lnTo>
                  <a:lnTo>
                    <a:pt x="2227" y="1038"/>
                  </a:lnTo>
                  <a:lnTo>
                    <a:pt x="2220" y="963"/>
                  </a:lnTo>
                  <a:lnTo>
                    <a:pt x="2207" y="890"/>
                  </a:lnTo>
                  <a:lnTo>
                    <a:pt x="2190" y="818"/>
                  </a:lnTo>
                  <a:lnTo>
                    <a:pt x="2168" y="748"/>
                  </a:lnTo>
                  <a:lnTo>
                    <a:pt x="2142" y="681"/>
                  </a:lnTo>
                  <a:lnTo>
                    <a:pt x="2112" y="615"/>
                  </a:lnTo>
                  <a:lnTo>
                    <a:pt x="2078" y="552"/>
                  </a:lnTo>
                  <a:lnTo>
                    <a:pt x="2039" y="491"/>
                  </a:lnTo>
                  <a:lnTo>
                    <a:pt x="1997" y="433"/>
                  </a:lnTo>
                  <a:lnTo>
                    <a:pt x="1952" y="378"/>
                  </a:lnTo>
                  <a:lnTo>
                    <a:pt x="1903" y="326"/>
                  </a:lnTo>
                  <a:lnTo>
                    <a:pt x="1851" y="278"/>
                  </a:lnTo>
                  <a:lnTo>
                    <a:pt x="1796" y="232"/>
                  </a:lnTo>
                  <a:lnTo>
                    <a:pt x="1738" y="190"/>
                  </a:lnTo>
                  <a:lnTo>
                    <a:pt x="1678" y="152"/>
                  </a:lnTo>
                  <a:lnTo>
                    <a:pt x="1614" y="118"/>
                  </a:lnTo>
                  <a:lnTo>
                    <a:pt x="1549" y="87"/>
                  </a:lnTo>
                  <a:lnTo>
                    <a:pt x="1481" y="61"/>
                  </a:lnTo>
                  <a:lnTo>
                    <a:pt x="1411" y="40"/>
                  </a:lnTo>
                  <a:lnTo>
                    <a:pt x="1340" y="22"/>
                  </a:lnTo>
                  <a:lnTo>
                    <a:pt x="1266" y="10"/>
                  </a:lnTo>
                  <a:lnTo>
                    <a:pt x="1191" y="2"/>
                  </a:lnTo>
                  <a:lnTo>
                    <a:pt x="1115" y="0"/>
                  </a:lnTo>
                  <a:close/>
                </a:path>
              </a:pathLst>
            </a:custGeom>
            <a:solidFill>
              <a:srgbClr val="9888C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sp>
          <p:nvSpPr>
            <p:cNvPr id="47" name="Freeform 46"/>
            <p:cNvSpPr>
              <a:spLocks/>
            </p:cNvSpPr>
            <p:nvPr/>
          </p:nvSpPr>
          <p:spPr bwMode="auto">
            <a:xfrm>
              <a:off x="7796" y="1034"/>
              <a:ext cx="2230" cy="2230"/>
            </a:xfrm>
            <a:custGeom>
              <a:avLst/>
              <a:gdLst>
                <a:gd name="T0" fmla="+- 0 8835 7797"/>
                <a:gd name="T1" fmla="*/ T0 w 2230"/>
                <a:gd name="T2" fmla="+- 0 1037 1035"/>
                <a:gd name="T3" fmla="*/ 1037 h 2230"/>
                <a:gd name="T4" fmla="+- 0 8687 7797"/>
                <a:gd name="T5" fmla="*/ T4 w 2230"/>
                <a:gd name="T6" fmla="+- 0 1057 1035"/>
                <a:gd name="T7" fmla="*/ 1057 h 2230"/>
                <a:gd name="T8" fmla="+- 0 8545 7797"/>
                <a:gd name="T9" fmla="*/ T8 w 2230"/>
                <a:gd name="T10" fmla="+- 0 1096 1035"/>
                <a:gd name="T11" fmla="*/ 1096 h 2230"/>
                <a:gd name="T12" fmla="+- 0 8412 7797"/>
                <a:gd name="T13" fmla="*/ T12 w 2230"/>
                <a:gd name="T14" fmla="+- 0 1153 1035"/>
                <a:gd name="T15" fmla="*/ 1153 h 2230"/>
                <a:gd name="T16" fmla="+- 0 8288 7797"/>
                <a:gd name="T17" fmla="*/ T16 w 2230"/>
                <a:gd name="T18" fmla="+- 0 1225 1035"/>
                <a:gd name="T19" fmla="*/ 1225 h 2230"/>
                <a:gd name="T20" fmla="+- 0 8175 7797"/>
                <a:gd name="T21" fmla="*/ T20 w 2230"/>
                <a:gd name="T22" fmla="+- 0 1313 1035"/>
                <a:gd name="T23" fmla="*/ 1313 h 2230"/>
                <a:gd name="T24" fmla="+- 0 8074 7797"/>
                <a:gd name="T25" fmla="*/ T24 w 2230"/>
                <a:gd name="T26" fmla="+- 0 1413 1035"/>
                <a:gd name="T27" fmla="*/ 1413 h 2230"/>
                <a:gd name="T28" fmla="+- 0 7987 7797"/>
                <a:gd name="T29" fmla="*/ T28 w 2230"/>
                <a:gd name="T30" fmla="+- 0 1526 1035"/>
                <a:gd name="T31" fmla="*/ 1526 h 2230"/>
                <a:gd name="T32" fmla="+- 0 7915 7797"/>
                <a:gd name="T33" fmla="*/ T32 w 2230"/>
                <a:gd name="T34" fmla="+- 0 1650 1035"/>
                <a:gd name="T35" fmla="*/ 1650 h 2230"/>
                <a:gd name="T36" fmla="+- 0 7858 7797"/>
                <a:gd name="T37" fmla="*/ T36 w 2230"/>
                <a:gd name="T38" fmla="+- 0 1783 1035"/>
                <a:gd name="T39" fmla="*/ 1783 h 2230"/>
                <a:gd name="T40" fmla="+- 0 7819 7797"/>
                <a:gd name="T41" fmla="*/ T40 w 2230"/>
                <a:gd name="T42" fmla="+- 0 1925 1035"/>
                <a:gd name="T43" fmla="*/ 1925 h 2230"/>
                <a:gd name="T44" fmla="+- 0 7799 7797"/>
                <a:gd name="T45" fmla="*/ T44 w 2230"/>
                <a:gd name="T46" fmla="+- 0 2073 1035"/>
                <a:gd name="T47" fmla="*/ 2073 h 2230"/>
                <a:gd name="T48" fmla="+- 0 7799 7797"/>
                <a:gd name="T49" fmla="*/ T48 w 2230"/>
                <a:gd name="T50" fmla="+- 0 2226 1035"/>
                <a:gd name="T51" fmla="*/ 2226 h 2230"/>
                <a:gd name="T52" fmla="+- 0 7819 7797"/>
                <a:gd name="T53" fmla="*/ T52 w 2230"/>
                <a:gd name="T54" fmla="+- 0 2374 1035"/>
                <a:gd name="T55" fmla="*/ 2374 h 2230"/>
                <a:gd name="T56" fmla="+- 0 7858 7797"/>
                <a:gd name="T57" fmla="*/ T56 w 2230"/>
                <a:gd name="T58" fmla="+- 0 2516 1035"/>
                <a:gd name="T59" fmla="*/ 2516 h 2230"/>
                <a:gd name="T60" fmla="+- 0 7915 7797"/>
                <a:gd name="T61" fmla="*/ T60 w 2230"/>
                <a:gd name="T62" fmla="+- 0 2649 1035"/>
                <a:gd name="T63" fmla="*/ 2649 h 2230"/>
                <a:gd name="T64" fmla="+- 0 7987 7797"/>
                <a:gd name="T65" fmla="*/ T64 w 2230"/>
                <a:gd name="T66" fmla="+- 0 2773 1035"/>
                <a:gd name="T67" fmla="*/ 2773 h 2230"/>
                <a:gd name="T68" fmla="+- 0 8074 7797"/>
                <a:gd name="T69" fmla="*/ T68 w 2230"/>
                <a:gd name="T70" fmla="+- 0 2886 1035"/>
                <a:gd name="T71" fmla="*/ 2886 h 2230"/>
                <a:gd name="T72" fmla="+- 0 8175 7797"/>
                <a:gd name="T73" fmla="*/ T72 w 2230"/>
                <a:gd name="T74" fmla="+- 0 2987 1035"/>
                <a:gd name="T75" fmla="*/ 2987 h 2230"/>
                <a:gd name="T76" fmla="+- 0 8288 7797"/>
                <a:gd name="T77" fmla="*/ T76 w 2230"/>
                <a:gd name="T78" fmla="+- 0 3074 1035"/>
                <a:gd name="T79" fmla="*/ 3074 h 2230"/>
                <a:gd name="T80" fmla="+- 0 8412 7797"/>
                <a:gd name="T81" fmla="*/ T80 w 2230"/>
                <a:gd name="T82" fmla="+- 0 3147 1035"/>
                <a:gd name="T83" fmla="*/ 3147 h 2230"/>
                <a:gd name="T84" fmla="+- 0 8545 7797"/>
                <a:gd name="T85" fmla="*/ T84 w 2230"/>
                <a:gd name="T86" fmla="+- 0 3203 1035"/>
                <a:gd name="T87" fmla="*/ 3203 h 2230"/>
                <a:gd name="T88" fmla="+- 0 8687 7797"/>
                <a:gd name="T89" fmla="*/ T88 w 2230"/>
                <a:gd name="T90" fmla="+- 0 3242 1035"/>
                <a:gd name="T91" fmla="*/ 3242 h 2230"/>
                <a:gd name="T92" fmla="+- 0 8835 7797"/>
                <a:gd name="T93" fmla="*/ T92 w 2230"/>
                <a:gd name="T94" fmla="+- 0 3262 1035"/>
                <a:gd name="T95" fmla="*/ 3262 h 2230"/>
                <a:gd name="T96" fmla="+- 0 8988 7797"/>
                <a:gd name="T97" fmla="*/ T96 w 2230"/>
                <a:gd name="T98" fmla="+- 0 3262 1035"/>
                <a:gd name="T99" fmla="*/ 3262 h 2230"/>
                <a:gd name="T100" fmla="+- 0 9136 7797"/>
                <a:gd name="T101" fmla="*/ T100 w 2230"/>
                <a:gd name="T102" fmla="+- 0 3242 1035"/>
                <a:gd name="T103" fmla="*/ 3242 h 2230"/>
                <a:gd name="T104" fmla="+- 0 9278 7797"/>
                <a:gd name="T105" fmla="*/ T104 w 2230"/>
                <a:gd name="T106" fmla="+- 0 3203 1035"/>
                <a:gd name="T107" fmla="*/ 3203 h 2230"/>
                <a:gd name="T108" fmla="+- 0 9411 7797"/>
                <a:gd name="T109" fmla="*/ T108 w 2230"/>
                <a:gd name="T110" fmla="+- 0 3147 1035"/>
                <a:gd name="T111" fmla="*/ 3147 h 2230"/>
                <a:gd name="T112" fmla="+- 0 9535 7797"/>
                <a:gd name="T113" fmla="*/ T112 w 2230"/>
                <a:gd name="T114" fmla="+- 0 3074 1035"/>
                <a:gd name="T115" fmla="*/ 3074 h 2230"/>
                <a:gd name="T116" fmla="+- 0 9648 7797"/>
                <a:gd name="T117" fmla="*/ T116 w 2230"/>
                <a:gd name="T118" fmla="+- 0 2987 1035"/>
                <a:gd name="T119" fmla="*/ 2987 h 2230"/>
                <a:gd name="T120" fmla="+- 0 9749 7797"/>
                <a:gd name="T121" fmla="*/ T120 w 2230"/>
                <a:gd name="T122" fmla="+- 0 2886 1035"/>
                <a:gd name="T123" fmla="*/ 2886 h 2230"/>
                <a:gd name="T124" fmla="+- 0 9836 7797"/>
                <a:gd name="T125" fmla="*/ T124 w 2230"/>
                <a:gd name="T126" fmla="+- 0 2773 1035"/>
                <a:gd name="T127" fmla="*/ 2773 h 2230"/>
                <a:gd name="T128" fmla="+- 0 9909 7797"/>
                <a:gd name="T129" fmla="*/ T128 w 2230"/>
                <a:gd name="T130" fmla="+- 0 2649 1035"/>
                <a:gd name="T131" fmla="*/ 2649 h 2230"/>
                <a:gd name="T132" fmla="+- 0 9965 7797"/>
                <a:gd name="T133" fmla="*/ T132 w 2230"/>
                <a:gd name="T134" fmla="+- 0 2516 1035"/>
                <a:gd name="T135" fmla="*/ 2516 h 2230"/>
                <a:gd name="T136" fmla="+- 0 10004 7797"/>
                <a:gd name="T137" fmla="*/ T136 w 2230"/>
                <a:gd name="T138" fmla="+- 0 2374 1035"/>
                <a:gd name="T139" fmla="*/ 2374 h 2230"/>
                <a:gd name="T140" fmla="+- 0 10024 7797"/>
                <a:gd name="T141" fmla="*/ T140 w 2230"/>
                <a:gd name="T142" fmla="+- 0 2226 1035"/>
                <a:gd name="T143" fmla="*/ 2226 h 2230"/>
                <a:gd name="T144" fmla="+- 0 10024 7797"/>
                <a:gd name="T145" fmla="*/ T144 w 2230"/>
                <a:gd name="T146" fmla="+- 0 2073 1035"/>
                <a:gd name="T147" fmla="*/ 2073 h 2230"/>
                <a:gd name="T148" fmla="+- 0 10004 7797"/>
                <a:gd name="T149" fmla="*/ T148 w 2230"/>
                <a:gd name="T150" fmla="+- 0 1925 1035"/>
                <a:gd name="T151" fmla="*/ 1925 h 2230"/>
                <a:gd name="T152" fmla="+- 0 9965 7797"/>
                <a:gd name="T153" fmla="*/ T152 w 2230"/>
                <a:gd name="T154" fmla="+- 0 1783 1035"/>
                <a:gd name="T155" fmla="*/ 1783 h 2230"/>
                <a:gd name="T156" fmla="+- 0 9909 7797"/>
                <a:gd name="T157" fmla="*/ T156 w 2230"/>
                <a:gd name="T158" fmla="+- 0 1650 1035"/>
                <a:gd name="T159" fmla="*/ 1650 h 2230"/>
                <a:gd name="T160" fmla="+- 0 9836 7797"/>
                <a:gd name="T161" fmla="*/ T160 w 2230"/>
                <a:gd name="T162" fmla="+- 0 1526 1035"/>
                <a:gd name="T163" fmla="*/ 1526 h 2230"/>
                <a:gd name="T164" fmla="+- 0 9749 7797"/>
                <a:gd name="T165" fmla="*/ T164 w 2230"/>
                <a:gd name="T166" fmla="+- 0 1413 1035"/>
                <a:gd name="T167" fmla="*/ 1413 h 2230"/>
                <a:gd name="T168" fmla="+- 0 9648 7797"/>
                <a:gd name="T169" fmla="*/ T168 w 2230"/>
                <a:gd name="T170" fmla="+- 0 1313 1035"/>
                <a:gd name="T171" fmla="*/ 1313 h 2230"/>
                <a:gd name="T172" fmla="+- 0 9535 7797"/>
                <a:gd name="T173" fmla="*/ T172 w 2230"/>
                <a:gd name="T174" fmla="+- 0 1225 1035"/>
                <a:gd name="T175" fmla="*/ 1225 h 2230"/>
                <a:gd name="T176" fmla="+- 0 9411 7797"/>
                <a:gd name="T177" fmla="*/ T176 w 2230"/>
                <a:gd name="T178" fmla="+- 0 1153 1035"/>
                <a:gd name="T179" fmla="*/ 1153 h 2230"/>
                <a:gd name="T180" fmla="+- 0 9278 7797"/>
                <a:gd name="T181" fmla="*/ T180 w 2230"/>
                <a:gd name="T182" fmla="+- 0 1096 1035"/>
                <a:gd name="T183" fmla="*/ 1096 h 2230"/>
                <a:gd name="T184" fmla="+- 0 9136 7797"/>
                <a:gd name="T185" fmla="*/ T184 w 2230"/>
                <a:gd name="T186" fmla="+- 0 1057 1035"/>
                <a:gd name="T187" fmla="*/ 1057 h 2230"/>
                <a:gd name="T188" fmla="+- 0 8988 7797"/>
                <a:gd name="T189" fmla="*/ T188 w 2230"/>
                <a:gd name="T190" fmla="+- 0 1037 1035"/>
                <a:gd name="T191" fmla="*/ 1037 h 2230"/>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 ang="0">
                  <a:pos x="T149" y="T151"/>
                </a:cxn>
                <a:cxn ang="0">
                  <a:pos x="T153" y="T155"/>
                </a:cxn>
                <a:cxn ang="0">
                  <a:pos x="T157" y="T159"/>
                </a:cxn>
                <a:cxn ang="0">
                  <a:pos x="T161" y="T163"/>
                </a:cxn>
                <a:cxn ang="0">
                  <a:pos x="T165" y="T167"/>
                </a:cxn>
                <a:cxn ang="0">
                  <a:pos x="T169" y="T171"/>
                </a:cxn>
                <a:cxn ang="0">
                  <a:pos x="T173" y="T175"/>
                </a:cxn>
                <a:cxn ang="0">
                  <a:pos x="T177" y="T179"/>
                </a:cxn>
                <a:cxn ang="0">
                  <a:pos x="T181" y="T183"/>
                </a:cxn>
                <a:cxn ang="0">
                  <a:pos x="T185" y="T187"/>
                </a:cxn>
                <a:cxn ang="0">
                  <a:pos x="T189" y="T191"/>
                </a:cxn>
              </a:cxnLst>
              <a:rect l="0" t="0" r="r" b="b"/>
              <a:pathLst>
                <a:path w="2230" h="2230">
                  <a:moveTo>
                    <a:pt x="1115" y="0"/>
                  </a:moveTo>
                  <a:lnTo>
                    <a:pt x="1038" y="2"/>
                  </a:lnTo>
                  <a:lnTo>
                    <a:pt x="963" y="10"/>
                  </a:lnTo>
                  <a:lnTo>
                    <a:pt x="890" y="22"/>
                  </a:lnTo>
                  <a:lnTo>
                    <a:pt x="818" y="40"/>
                  </a:lnTo>
                  <a:lnTo>
                    <a:pt x="748" y="61"/>
                  </a:lnTo>
                  <a:lnTo>
                    <a:pt x="681" y="87"/>
                  </a:lnTo>
                  <a:lnTo>
                    <a:pt x="615" y="118"/>
                  </a:lnTo>
                  <a:lnTo>
                    <a:pt x="552" y="152"/>
                  </a:lnTo>
                  <a:lnTo>
                    <a:pt x="491" y="190"/>
                  </a:lnTo>
                  <a:lnTo>
                    <a:pt x="433" y="232"/>
                  </a:lnTo>
                  <a:lnTo>
                    <a:pt x="378" y="278"/>
                  </a:lnTo>
                  <a:lnTo>
                    <a:pt x="326" y="326"/>
                  </a:lnTo>
                  <a:lnTo>
                    <a:pt x="277" y="378"/>
                  </a:lnTo>
                  <a:lnTo>
                    <a:pt x="232" y="433"/>
                  </a:lnTo>
                  <a:lnTo>
                    <a:pt x="190" y="491"/>
                  </a:lnTo>
                  <a:lnTo>
                    <a:pt x="152" y="552"/>
                  </a:lnTo>
                  <a:lnTo>
                    <a:pt x="118" y="615"/>
                  </a:lnTo>
                  <a:lnTo>
                    <a:pt x="87" y="681"/>
                  </a:lnTo>
                  <a:lnTo>
                    <a:pt x="61" y="748"/>
                  </a:lnTo>
                  <a:lnTo>
                    <a:pt x="40" y="818"/>
                  </a:lnTo>
                  <a:lnTo>
                    <a:pt x="22" y="890"/>
                  </a:lnTo>
                  <a:lnTo>
                    <a:pt x="10" y="963"/>
                  </a:lnTo>
                  <a:lnTo>
                    <a:pt x="2" y="1038"/>
                  </a:lnTo>
                  <a:lnTo>
                    <a:pt x="0" y="1115"/>
                  </a:lnTo>
                  <a:lnTo>
                    <a:pt x="2" y="1191"/>
                  </a:lnTo>
                  <a:lnTo>
                    <a:pt x="10" y="1266"/>
                  </a:lnTo>
                  <a:lnTo>
                    <a:pt x="22" y="1339"/>
                  </a:lnTo>
                  <a:lnTo>
                    <a:pt x="40" y="1411"/>
                  </a:lnTo>
                  <a:lnTo>
                    <a:pt x="61" y="1481"/>
                  </a:lnTo>
                  <a:lnTo>
                    <a:pt x="87" y="1549"/>
                  </a:lnTo>
                  <a:lnTo>
                    <a:pt x="118" y="1614"/>
                  </a:lnTo>
                  <a:lnTo>
                    <a:pt x="152" y="1677"/>
                  </a:lnTo>
                  <a:lnTo>
                    <a:pt x="190" y="1738"/>
                  </a:lnTo>
                  <a:lnTo>
                    <a:pt x="232" y="1796"/>
                  </a:lnTo>
                  <a:lnTo>
                    <a:pt x="277" y="1851"/>
                  </a:lnTo>
                  <a:lnTo>
                    <a:pt x="326" y="1903"/>
                  </a:lnTo>
                  <a:lnTo>
                    <a:pt x="378" y="1952"/>
                  </a:lnTo>
                  <a:lnTo>
                    <a:pt x="433" y="1997"/>
                  </a:lnTo>
                  <a:lnTo>
                    <a:pt x="491" y="2039"/>
                  </a:lnTo>
                  <a:lnTo>
                    <a:pt x="552" y="2077"/>
                  </a:lnTo>
                  <a:lnTo>
                    <a:pt x="615" y="2112"/>
                  </a:lnTo>
                  <a:lnTo>
                    <a:pt x="681" y="2142"/>
                  </a:lnTo>
                  <a:lnTo>
                    <a:pt x="748" y="2168"/>
                  </a:lnTo>
                  <a:lnTo>
                    <a:pt x="818" y="2190"/>
                  </a:lnTo>
                  <a:lnTo>
                    <a:pt x="890" y="2207"/>
                  </a:lnTo>
                  <a:lnTo>
                    <a:pt x="963" y="2219"/>
                  </a:lnTo>
                  <a:lnTo>
                    <a:pt x="1038" y="2227"/>
                  </a:lnTo>
                  <a:lnTo>
                    <a:pt x="1115" y="2230"/>
                  </a:lnTo>
                  <a:lnTo>
                    <a:pt x="1191" y="2227"/>
                  </a:lnTo>
                  <a:lnTo>
                    <a:pt x="1266" y="2219"/>
                  </a:lnTo>
                  <a:lnTo>
                    <a:pt x="1339" y="2207"/>
                  </a:lnTo>
                  <a:lnTo>
                    <a:pt x="1411" y="2190"/>
                  </a:lnTo>
                  <a:lnTo>
                    <a:pt x="1481" y="2168"/>
                  </a:lnTo>
                  <a:lnTo>
                    <a:pt x="1549" y="2142"/>
                  </a:lnTo>
                  <a:lnTo>
                    <a:pt x="1614" y="2112"/>
                  </a:lnTo>
                  <a:lnTo>
                    <a:pt x="1677" y="2077"/>
                  </a:lnTo>
                  <a:lnTo>
                    <a:pt x="1738" y="2039"/>
                  </a:lnTo>
                  <a:lnTo>
                    <a:pt x="1796" y="1997"/>
                  </a:lnTo>
                  <a:lnTo>
                    <a:pt x="1851" y="1952"/>
                  </a:lnTo>
                  <a:lnTo>
                    <a:pt x="1903" y="1903"/>
                  </a:lnTo>
                  <a:lnTo>
                    <a:pt x="1952" y="1851"/>
                  </a:lnTo>
                  <a:lnTo>
                    <a:pt x="1997" y="1796"/>
                  </a:lnTo>
                  <a:lnTo>
                    <a:pt x="2039" y="1738"/>
                  </a:lnTo>
                  <a:lnTo>
                    <a:pt x="2077" y="1677"/>
                  </a:lnTo>
                  <a:lnTo>
                    <a:pt x="2112" y="1614"/>
                  </a:lnTo>
                  <a:lnTo>
                    <a:pt x="2142" y="1549"/>
                  </a:lnTo>
                  <a:lnTo>
                    <a:pt x="2168" y="1481"/>
                  </a:lnTo>
                  <a:lnTo>
                    <a:pt x="2190" y="1411"/>
                  </a:lnTo>
                  <a:lnTo>
                    <a:pt x="2207" y="1339"/>
                  </a:lnTo>
                  <a:lnTo>
                    <a:pt x="2219" y="1266"/>
                  </a:lnTo>
                  <a:lnTo>
                    <a:pt x="2227" y="1191"/>
                  </a:lnTo>
                  <a:lnTo>
                    <a:pt x="2229" y="1115"/>
                  </a:lnTo>
                  <a:lnTo>
                    <a:pt x="2227" y="1038"/>
                  </a:lnTo>
                  <a:lnTo>
                    <a:pt x="2219" y="963"/>
                  </a:lnTo>
                  <a:lnTo>
                    <a:pt x="2207" y="890"/>
                  </a:lnTo>
                  <a:lnTo>
                    <a:pt x="2190" y="818"/>
                  </a:lnTo>
                  <a:lnTo>
                    <a:pt x="2168" y="748"/>
                  </a:lnTo>
                  <a:lnTo>
                    <a:pt x="2142" y="681"/>
                  </a:lnTo>
                  <a:lnTo>
                    <a:pt x="2112" y="615"/>
                  </a:lnTo>
                  <a:lnTo>
                    <a:pt x="2077" y="552"/>
                  </a:lnTo>
                  <a:lnTo>
                    <a:pt x="2039" y="491"/>
                  </a:lnTo>
                  <a:lnTo>
                    <a:pt x="1997" y="433"/>
                  </a:lnTo>
                  <a:lnTo>
                    <a:pt x="1952" y="378"/>
                  </a:lnTo>
                  <a:lnTo>
                    <a:pt x="1903" y="326"/>
                  </a:lnTo>
                  <a:lnTo>
                    <a:pt x="1851" y="278"/>
                  </a:lnTo>
                  <a:lnTo>
                    <a:pt x="1796" y="232"/>
                  </a:lnTo>
                  <a:lnTo>
                    <a:pt x="1738" y="190"/>
                  </a:lnTo>
                  <a:lnTo>
                    <a:pt x="1677" y="152"/>
                  </a:lnTo>
                  <a:lnTo>
                    <a:pt x="1614" y="118"/>
                  </a:lnTo>
                  <a:lnTo>
                    <a:pt x="1549" y="87"/>
                  </a:lnTo>
                  <a:lnTo>
                    <a:pt x="1481" y="61"/>
                  </a:lnTo>
                  <a:lnTo>
                    <a:pt x="1411" y="40"/>
                  </a:lnTo>
                  <a:lnTo>
                    <a:pt x="1339" y="22"/>
                  </a:lnTo>
                  <a:lnTo>
                    <a:pt x="1266" y="10"/>
                  </a:lnTo>
                  <a:lnTo>
                    <a:pt x="1191" y="2"/>
                  </a:lnTo>
                  <a:lnTo>
                    <a:pt x="1115" y="0"/>
                  </a:lnTo>
                  <a:close/>
                </a:path>
              </a:pathLst>
            </a:custGeom>
            <a:solidFill>
              <a:srgbClr val="6950A1"/>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sp>
          <p:nvSpPr>
            <p:cNvPr id="48" name="Freeform 47"/>
            <p:cNvSpPr>
              <a:spLocks/>
            </p:cNvSpPr>
            <p:nvPr/>
          </p:nvSpPr>
          <p:spPr bwMode="auto">
            <a:xfrm>
              <a:off x="1935" y="602"/>
              <a:ext cx="1890" cy="702"/>
            </a:xfrm>
            <a:custGeom>
              <a:avLst/>
              <a:gdLst>
                <a:gd name="T0" fmla="+- 0 3825 1936"/>
                <a:gd name="T1" fmla="*/ T0 w 1890"/>
                <a:gd name="T2" fmla="+- 0 1121 602"/>
                <a:gd name="T3" fmla="*/ 1121 h 702"/>
                <a:gd name="T4" fmla="+- 0 3803 1936"/>
                <a:gd name="T5" fmla="*/ T4 w 1890"/>
                <a:gd name="T6" fmla="+- 0 1048 602"/>
                <a:gd name="T7" fmla="*/ 1048 h 702"/>
                <a:gd name="T8" fmla="+- 0 3775 1936"/>
                <a:gd name="T9" fmla="*/ T8 w 1890"/>
                <a:gd name="T10" fmla="+- 0 981 602"/>
                <a:gd name="T11" fmla="*/ 981 h 702"/>
                <a:gd name="T12" fmla="+- 0 3741 1936"/>
                <a:gd name="T13" fmla="*/ T12 w 1890"/>
                <a:gd name="T14" fmla="+- 0 919 602"/>
                <a:gd name="T15" fmla="*/ 919 h 702"/>
                <a:gd name="T16" fmla="+- 0 3702 1936"/>
                <a:gd name="T17" fmla="*/ T16 w 1890"/>
                <a:gd name="T18" fmla="+- 0 864 602"/>
                <a:gd name="T19" fmla="*/ 864 h 702"/>
                <a:gd name="T20" fmla="+- 0 3658 1936"/>
                <a:gd name="T21" fmla="*/ T20 w 1890"/>
                <a:gd name="T22" fmla="+- 0 814 602"/>
                <a:gd name="T23" fmla="*/ 814 h 702"/>
                <a:gd name="T24" fmla="+- 0 3610 1936"/>
                <a:gd name="T25" fmla="*/ T24 w 1890"/>
                <a:gd name="T26" fmla="+- 0 770 602"/>
                <a:gd name="T27" fmla="*/ 770 h 702"/>
                <a:gd name="T28" fmla="+- 0 3557 1936"/>
                <a:gd name="T29" fmla="*/ T28 w 1890"/>
                <a:gd name="T30" fmla="+- 0 732 602"/>
                <a:gd name="T31" fmla="*/ 732 h 702"/>
                <a:gd name="T32" fmla="+- 0 3500 1936"/>
                <a:gd name="T33" fmla="*/ T32 w 1890"/>
                <a:gd name="T34" fmla="+- 0 699 602"/>
                <a:gd name="T35" fmla="*/ 699 h 702"/>
                <a:gd name="T36" fmla="+- 0 3440 1936"/>
                <a:gd name="T37" fmla="*/ T36 w 1890"/>
                <a:gd name="T38" fmla="+- 0 670 602"/>
                <a:gd name="T39" fmla="*/ 670 h 702"/>
                <a:gd name="T40" fmla="+- 0 3375 1936"/>
                <a:gd name="T41" fmla="*/ T40 w 1890"/>
                <a:gd name="T42" fmla="+- 0 647 602"/>
                <a:gd name="T43" fmla="*/ 647 h 702"/>
                <a:gd name="T44" fmla="+- 0 3308 1936"/>
                <a:gd name="T45" fmla="*/ T44 w 1890"/>
                <a:gd name="T46" fmla="+- 0 629 602"/>
                <a:gd name="T47" fmla="*/ 629 h 702"/>
                <a:gd name="T48" fmla="+- 0 3237 1936"/>
                <a:gd name="T49" fmla="*/ T48 w 1890"/>
                <a:gd name="T50" fmla="+- 0 616 602"/>
                <a:gd name="T51" fmla="*/ 616 h 702"/>
                <a:gd name="T52" fmla="+- 0 3164 1936"/>
                <a:gd name="T53" fmla="*/ T52 w 1890"/>
                <a:gd name="T54" fmla="+- 0 607 602"/>
                <a:gd name="T55" fmla="*/ 607 h 702"/>
                <a:gd name="T56" fmla="+- 0 3088 1936"/>
                <a:gd name="T57" fmla="*/ T56 w 1890"/>
                <a:gd name="T58" fmla="+- 0 602 602"/>
                <a:gd name="T59" fmla="*/ 602 h 702"/>
                <a:gd name="T60" fmla="+- 0 3010 1936"/>
                <a:gd name="T61" fmla="*/ T60 w 1890"/>
                <a:gd name="T62" fmla="+- 0 602 602"/>
                <a:gd name="T63" fmla="*/ 602 h 702"/>
                <a:gd name="T64" fmla="+- 0 2930 1936"/>
                <a:gd name="T65" fmla="*/ T64 w 1890"/>
                <a:gd name="T66" fmla="+- 0 606 602"/>
                <a:gd name="T67" fmla="*/ 606 h 702"/>
                <a:gd name="T68" fmla="+- 0 2848 1936"/>
                <a:gd name="T69" fmla="*/ T68 w 1890"/>
                <a:gd name="T70" fmla="+- 0 614 602"/>
                <a:gd name="T71" fmla="*/ 614 h 702"/>
                <a:gd name="T72" fmla="+- 0 2765 1936"/>
                <a:gd name="T73" fmla="*/ T72 w 1890"/>
                <a:gd name="T74" fmla="+- 0 626 602"/>
                <a:gd name="T75" fmla="*/ 626 h 702"/>
                <a:gd name="T76" fmla="+- 0 2681 1936"/>
                <a:gd name="T77" fmla="*/ T76 w 1890"/>
                <a:gd name="T78" fmla="+- 0 642 602"/>
                <a:gd name="T79" fmla="*/ 642 h 702"/>
                <a:gd name="T80" fmla="+- 0 2601 1936"/>
                <a:gd name="T81" fmla="*/ T80 w 1890"/>
                <a:gd name="T82" fmla="+- 0 661 602"/>
                <a:gd name="T83" fmla="*/ 661 h 702"/>
                <a:gd name="T84" fmla="+- 0 2525 1936"/>
                <a:gd name="T85" fmla="*/ T84 w 1890"/>
                <a:gd name="T86" fmla="+- 0 686 602"/>
                <a:gd name="T87" fmla="*/ 686 h 702"/>
                <a:gd name="T88" fmla="+- 0 2452 1936"/>
                <a:gd name="T89" fmla="*/ T88 w 1890"/>
                <a:gd name="T90" fmla="+- 0 716 602"/>
                <a:gd name="T91" fmla="*/ 716 h 702"/>
                <a:gd name="T92" fmla="+- 0 2382 1936"/>
                <a:gd name="T93" fmla="*/ T92 w 1890"/>
                <a:gd name="T94" fmla="+- 0 751 602"/>
                <a:gd name="T95" fmla="*/ 751 h 702"/>
                <a:gd name="T96" fmla="+- 0 2317 1936"/>
                <a:gd name="T97" fmla="*/ T96 w 1890"/>
                <a:gd name="T98" fmla="+- 0 791 602"/>
                <a:gd name="T99" fmla="*/ 791 h 702"/>
                <a:gd name="T100" fmla="+- 0 2256 1936"/>
                <a:gd name="T101" fmla="*/ T100 w 1890"/>
                <a:gd name="T102" fmla="+- 0 835 602"/>
                <a:gd name="T103" fmla="*/ 835 h 702"/>
                <a:gd name="T104" fmla="+- 0 2199 1936"/>
                <a:gd name="T105" fmla="*/ T104 w 1890"/>
                <a:gd name="T106" fmla="+- 0 882 602"/>
                <a:gd name="T107" fmla="*/ 882 h 702"/>
                <a:gd name="T108" fmla="+- 0 2146 1936"/>
                <a:gd name="T109" fmla="*/ T108 w 1890"/>
                <a:gd name="T110" fmla="+- 0 934 602"/>
                <a:gd name="T111" fmla="*/ 934 h 702"/>
                <a:gd name="T112" fmla="+- 0 2098 1936"/>
                <a:gd name="T113" fmla="*/ T112 w 1890"/>
                <a:gd name="T114" fmla="+- 0 989 602"/>
                <a:gd name="T115" fmla="*/ 989 h 702"/>
                <a:gd name="T116" fmla="+- 0 2055 1936"/>
                <a:gd name="T117" fmla="*/ T116 w 1890"/>
                <a:gd name="T118" fmla="+- 0 1047 602"/>
                <a:gd name="T119" fmla="*/ 1047 h 702"/>
                <a:gd name="T120" fmla="+- 0 2017 1936"/>
                <a:gd name="T121" fmla="*/ T120 w 1890"/>
                <a:gd name="T122" fmla="+- 0 1107 602"/>
                <a:gd name="T123" fmla="*/ 1107 h 702"/>
                <a:gd name="T124" fmla="+- 0 1985 1936"/>
                <a:gd name="T125" fmla="*/ T124 w 1890"/>
                <a:gd name="T126" fmla="+- 0 1171 602"/>
                <a:gd name="T127" fmla="*/ 1171 h 702"/>
                <a:gd name="T128" fmla="+- 0 1957 1936"/>
                <a:gd name="T129" fmla="*/ T128 w 1890"/>
                <a:gd name="T130" fmla="+- 0 1236 602"/>
                <a:gd name="T131" fmla="*/ 1236 h 702"/>
                <a:gd name="T132" fmla="+- 0 1936 1936"/>
                <a:gd name="T133" fmla="*/ T132 w 1890"/>
                <a:gd name="T134" fmla="+- 0 1304 602"/>
                <a:gd name="T135" fmla="*/ 1304 h 702"/>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Lst>
              <a:rect l="0" t="0" r="r" b="b"/>
              <a:pathLst>
                <a:path w="1890" h="702">
                  <a:moveTo>
                    <a:pt x="1889" y="519"/>
                  </a:moveTo>
                  <a:lnTo>
                    <a:pt x="1867" y="446"/>
                  </a:lnTo>
                  <a:lnTo>
                    <a:pt x="1839" y="379"/>
                  </a:lnTo>
                  <a:lnTo>
                    <a:pt x="1805" y="317"/>
                  </a:lnTo>
                  <a:lnTo>
                    <a:pt x="1766" y="262"/>
                  </a:lnTo>
                  <a:lnTo>
                    <a:pt x="1722" y="212"/>
                  </a:lnTo>
                  <a:lnTo>
                    <a:pt x="1674" y="168"/>
                  </a:lnTo>
                  <a:lnTo>
                    <a:pt x="1621" y="130"/>
                  </a:lnTo>
                  <a:lnTo>
                    <a:pt x="1564" y="97"/>
                  </a:lnTo>
                  <a:lnTo>
                    <a:pt x="1504" y="68"/>
                  </a:lnTo>
                  <a:lnTo>
                    <a:pt x="1439" y="45"/>
                  </a:lnTo>
                  <a:lnTo>
                    <a:pt x="1372" y="27"/>
                  </a:lnTo>
                  <a:lnTo>
                    <a:pt x="1301" y="14"/>
                  </a:lnTo>
                  <a:lnTo>
                    <a:pt x="1228" y="5"/>
                  </a:lnTo>
                  <a:lnTo>
                    <a:pt x="1152" y="0"/>
                  </a:lnTo>
                  <a:lnTo>
                    <a:pt x="1074" y="0"/>
                  </a:lnTo>
                  <a:lnTo>
                    <a:pt x="994" y="4"/>
                  </a:lnTo>
                  <a:lnTo>
                    <a:pt x="912" y="12"/>
                  </a:lnTo>
                  <a:lnTo>
                    <a:pt x="829" y="24"/>
                  </a:lnTo>
                  <a:lnTo>
                    <a:pt x="745" y="40"/>
                  </a:lnTo>
                  <a:lnTo>
                    <a:pt x="665" y="59"/>
                  </a:lnTo>
                  <a:lnTo>
                    <a:pt x="589" y="84"/>
                  </a:lnTo>
                  <a:lnTo>
                    <a:pt x="516" y="114"/>
                  </a:lnTo>
                  <a:lnTo>
                    <a:pt x="446" y="149"/>
                  </a:lnTo>
                  <a:lnTo>
                    <a:pt x="381" y="189"/>
                  </a:lnTo>
                  <a:lnTo>
                    <a:pt x="320" y="233"/>
                  </a:lnTo>
                  <a:lnTo>
                    <a:pt x="263" y="280"/>
                  </a:lnTo>
                  <a:lnTo>
                    <a:pt x="210" y="332"/>
                  </a:lnTo>
                  <a:lnTo>
                    <a:pt x="162" y="387"/>
                  </a:lnTo>
                  <a:lnTo>
                    <a:pt x="119" y="445"/>
                  </a:lnTo>
                  <a:lnTo>
                    <a:pt x="81" y="505"/>
                  </a:lnTo>
                  <a:lnTo>
                    <a:pt x="49" y="569"/>
                  </a:lnTo>
                  <a:lnTo>
                    <a:pt x="21" y="634"/>
                  </a:lnTo>
                  <a:lnTo>
                    <a:pt x="0" y="702"/>
                  </a:lnTo>
                </a:path>
              </a:pathLst>
            </a:custGeom>
            <a:noFill/>
            <a:ln w="54293">
              <a:solidFill>
                <a:srgbClr val="6950A1"/>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fr-FR"/>
            </a:p>
          </p:txBody>
        </p:sp>
        <p:pic>
          <p:nvPicPr>
            <p:cNvPr id="49" name="Picture 48"/>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665" y="948"/>
              <a:ext cx="248" cy="3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0" name="Freeform 49"/>
            <p:cNvSpPr>
              <a:spLocks/>
            </p:cNvSpPr>
            <p:nvPr/>
          </p:nvSpPr>
          <p:spPr bwMode="auto">
            <a:xfrm>
              <a:off x="3952" y="623"/>
              <a:ext cx="1890" cy="702"/>
            </a:xfrm>
            <a:custGeom>
              <a:avLst/>
              <a:gdLst>
                <a:gd name="T0" fmla="+- 0 5842 3953"/>
                <a:gd name="T1" fmla="*/ T0 w 1890"/>
                <a:gd name="T2" fmla="+- 0 1143 624"/>
                <a:gd name="T3" fmla="*/ 1143 h 702"/>
                <a:gd name="T4" fmla="+- 0 5820 3953"/>
                <a:gd name="T5" fmla="*/ T4 w 1890"/>
                <a:gd name="T6" fmla="+- 0 1069 624"/>
                <a:gd name="T7" fmla="*/ 1069 h 702"/>
                <a:gd name="T8" fmla="+- 0 5791 3953"/>
                <a:gd name="T9" fmla="*/ T8 w 1890"/>
                <a:gd name="T10" fmla="+- 0 1002 624"/>
                <a:gd name="T11" fmla="*/ 1002 h 702"/>
                <a:gd name="T12" fmla="+- 0 5758 3953"/>
                <a:gd name="T13" fmla="*/ T12 w 1890"/>
                <a:gd name="T14" fmla="+- 0 941 624"/>
                <a:gd name="T15" fmla="*/ 941 h 702"/>
                <a:gd name="T16" fmla="+- 0 5719 3953"/>
                <a:gd name="T17" fmla="*/ T16 w 1890"/>
                <a:gd name="T18" fmla="+- 0 885 624"/>
                <a:gd name="T19" fmla="*/ 885 h 702"/>
                <a:gd name="T20" fmla="+- 0 5675 3953"/>
                <a:gd name="T21" fmla="*/ T20 w 1890"/>
                <a:gd name="T22" fmla="+- 0 836 624"/>
                <a:gd name="T23" fmla="*/ 836 h 702"/>
                <a:gd name="T24" fmla="+- 0 5627 3953"/>
                <a:gd name="T25" fmla="*/ T24 w 1890"/>
                <a:gd name="T26" fmla="+- 0 792 624"/>
                <a:gd name="T27" fmla="*/ 792 h 702"/>
                <a:gd name="T28" fmla="+- 0 5574 3953"/>
                <a:gd name="T29" fmla="*/ T28 w 1890"/>
                <a:gd name="T30" fmla="+- 0 753 624"/>
                <a:gd name="T31" fmla="*/ 753 h 702"/>
                <a:gd name="T32" fmla="+- 0 5517 3953"/>
                <a:gd name="T33" fmla="*/ T32 w 1890"/>
                <a:gd name="T34" fmla="+- 0 720 624"/>
                <a:gd name="T35" fmla="*/ 720 h 702"/>
                <a:gd name="T36" fmla="+- 0 5456 3953"/>
                <a:gd name="T37" fmla="*/ T36 w 1890"/>
                <a:gd name="T38" fmla="+- 0 692 624"/>
                <a:gd name="T39" fmla="*/ 692 h 702"/>
                <a:gd name="T40" fmla="+- 0 5392 3953"/>
                <a:gd name="T41" fmla="*/ T40 w 1890"/>
                <a:gd name="T42" fmla="+- 0 669 624"/>
                <a:gd name="T43" fmla="*/ 669 h 702"/>
                <a:gd name="T44" fmla="+- 0 5324 3953"/>
                <a:gd name="T45" fmla="*/ T44 w 1890"/>
                <a:gd name="T46" fmla="+- 0 650 624"/>
                <a:gd name="T47" fmla="*/ 650 h 702"/>
                <a:gd name="T48" fmla="+- 0 5254 3953"/>
                <a:gd name="T49" fmla="*/ T48 w 1890"/>
                <a:gd name="T50" fmla="+- 0 637 624"/>
                <a:gd name="T51" fmla="*/ 637 h 702"/>
                <a:gd name="T52" fmla="+- 0 5180 3953"/>
                <a:gd name="T53" fmla="*/ T52 w 1890"/>
                <a:gd name="T54" fmla="+- 0 628 624"/>
                <a:gd name="T55" fmla="*/ 628 h 702"/>
                <a:gd name="T56" fmla="+- 0 5105 3953"/>
                <a:gd name="T57" fmla="*/ T56 w 1890"/>
                <a:gd name="T58" fmla="+- 0 624 624"/>
                <a:gd name="T59" fmla="*/ 624 h 702"/>
                <a:gd name="T60" fmla="+- 0 5027 3953"/>
                <a:gd name="T61" fmla="*/ T60 w 1890"/>
                <a:gd name="T62" fmla="+- 0 624 624"/>
                <a:gd name="T63" fmla="*/ 624 h 702"/>
                <a:gd name="T64" fmla="+- 0 4946 3953"/>
                <a:gd name="T65" fmla="*/ T64 w 1890"/>
                <a:gd name="T66" fmla="+- 0 628 624"/>
                <a:gd name="T67" fmla="*/ 628 h 702"/>
                <a:gd name="T68" fmla="+- 0 4865 3953"/>
                <a:gd name="T69" fmla="*/ T68 w 1890"/>
                <a:gd name="T70" fmla="+- 0 636 624"/>
                <a:gd name="T71" fmla="*/ 636 h 702"/>
                <a:gd name="T72" fmla="+- 0 4782 3953"/>
                <a:gd name="T73" fmla="*/ T72 w 1890"/>
                <a:gd name="T74" fmla="+- 0 648 624"/>
                <a:gd name="T75" fmla="*/ 648 h 702"/>
                <a:gd name="T76" fmla="+- 0 4697 3953"/>
                <a:gd name="T77" fmla="*/ T76 w 1890"/>
                <a:gd name="T78" fmla="+- 0 663 624"/>
                <a:gd name="T79" fmla="*/ 663 h 702"/>
                <a:gd name="T80" fmla="+- 0 4618 3953"/>
                <a:gd name="T81" fmla="*/ T80 w 1890"/>
                <a:gd name="T82" fmla="+- 0 683 624"/>
                <a:gd name="T83" fmla="*/ 683 h 702"/>
                <a:gd name="T84" fmla="+- 0 4541 3953"/>
                <a:gd name="T85" fmla="*/ T84 w 1890"/>
                <a:gd name="T86" fmla="+- 0 708 624"/>
                <a:gd name="T87" fmla="*/ 708 h 702"/>
                <a:gd name="T88" fmla="+- 0 4468 3953"/>
                <a:gd name="T89" fmla="*/ T88 w 1890"/>
                <a:gd name="T90" fmla="+- 0 738 624"/>
                <a:gd name="T91" fmla="*/ 738 h 702"/>
                <a:gd name="T92" fmla="+- 0 4399 3953"/>
                <a:gd name="T93" fmla="*/ T92 w 1890"/>
                <a:gd name="T94" fmla="+- 0 773 624"/>
                <a:gd name="T95" fmla="*/ 773 h 702"/>
                <a:gd name="T96" fmla="+- 0 4334 3953"/>
                <a:gd name="T97" fmla="*/ T96 w 1890"/>
                <a:gd name="T98" fmla="+- 0 812 624"/>
                <a:gd name="T99" fmla="*/ 812 h 702"/>
                <a:gd name="T100" fmla="+- 0 4272 3953"/>
                <a:gd name="T101" fmla="*/ T100 w 1890"/>
                <a:gd name="T102" fmla="+- 0 856 624"/>
                <a:gd name="T103" fmla="*/ 856 h 702"/>
                <a:gd name="T104" fmla="+- 0 4215 3953"/>
                <a:gd name="T105" fmla="*/ T104 w 1890"/>
                <a:gd name="T106" fmla="+- 0 904 624"/>
                <a:gd name="T107" fmla="*/ 904 h 702"/>
                <a:gd name="T108" fmla="+- 0 4163 3953"/>
                <a:gd name="T109" fmla="*/ T108 w 1890"/>
                <a:gd name="T110" fmla="+- 0 955 624"/>
                <a:gd name="T111" fmla="*/ 955 h 702"/>
                <a:gd name="T112" fmla="+- 0 4115 3953"/>
                <a:gd name="T113" fmla="*/ T112 w 1890"/>
                <a:gd name="T114" fmla="+- 0 1010 624"/>
                <a:gd name="T115" fmla="*/ 1010 h 702"/>
                <a:gd name="T116" fmla="+- 0 4072 3953"/>
                <a:gd name="T117" fmla="*/ T116 w 1890"/>
                <a:gd name="T118" fmla="+- 0 1068 624"/>
                <a:gd name="T119" fmla="*/ 1068 h 702"/>
                <a:gd name="T120" fmla="+- 0 4034 3953"/>
                <a:gd name="T121" fmla="*/ T120 w 1890"/>
                <a:gd name="T122" fmla="+- 0 1128 624"/>
                <a:gd name="T123" fmla="*/ 1128 h 702"/>
                <a:gd name="T124" fmla="+- 0 4001 3953"/>
                <a:gd name="T125" fmla="*/ T124 w 1890"/>
                <a:gd name="T126" fmla="+- 0 1192 624"/>
                <a:gd name="T127" fmla="*/ 1192 h 702"/>
                <a:gd name="T128" fmla="+- 0 3974 3953"/>
                <a:gd name="T129" fmla="*/ T128 w 1890"/>
                <a:gd name="T130" fmla="+- 0 1257 624"/>
                <a:gd name="T131" fmla="*/ 1257 h 702"/>
                <a:gd name="T132" fmla="+- 0 3953 3953"/>
                <a:gd name="T133" fmla="*/ T132 w 1890"/>
                <a:gd name="T134" fmla="+- 0 1325 624"/>
                <a:gd name="T135" fmla="*/ 1325 h 702"/>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Lst>
              <a:rect l="0" t="0" r="r" b="b"/>
              <a:pathLst>
                <a:path w="1890" h="702">
                  <a:moveTo>
                    <a:pt x="1889" y="519"/>
                  </a:moveTo>
                  <a:lnTo>
                    <a:pt x="1867" y="445"/>
                  </a:lnTo>
                  <a:lnTo>
                    <a:pt x="1838" y="378"/>
                  </a:lnTo>
                  <a:lnTo>
                    <a:pt x="1805" y="317"/>
                  </a:lnTo>
                  <a:lnTo>
                    <a:pt x="1766" y="261"/>
                  </a:lnTo>
                  <a:lnTo>
                    <a:pt x="1722" y="212"/>
                  </a:lnTo>
                  <a:lnTo>
                    <a:pt x="1674" y="168"/>
                  </a:lnTo>
                  <a:lnTo>
                    <a:pt x="1621" y="129"/>
                  </a:lnTo>
                  <a:lnTo>
                    <a:pt x="1564" y="96"/>
                  </a:lnTo>
                  <a:lnTo>
                    <a:pt x="1503" y="68"/>
                  </a:lnTo>
                  <a:lnTo>
                    <a:pt x="1439" y="45"/>
                  </a:lnTo>
                  <a:lnTo>
                    <a:pt x="1371" y="26"/>
                  </a:lnTo>
                  <a:lnTo>
                    <a:pt x="1301" y="13"/>
                  </a:lnTo>
                  <a:lnTo>
                    <a:pt x="1227" y="4"/>
                  </a:lnTo>
                  <a:lnTo>
                    <a:pt x="1152" y="0"/>
                  </a:lnTo>
                  <a:lnTo>
                    <a:pt x="1074" y="0"/>
                  </a:lnTo>
                  <a:lnTo>
                    <a:pt x="993" y="4"/>
                  </a:lnTo>
                  <a:lnTo>
                    <a:pt x="912" y="12"/>
                  </a:lnTo>
                  <a:lnTo>
                    <a:pt x="829" y="24"/>
                  </a:lnTo>
                  <a:lnTo>
                    <a:pt x="744" y="39"/>
                  </a:lnTo>
                  <a:lnTo>
                    <a:pt x="665" y="59"/>
                  </a:lnTo>
                  <a:lnTo>
                    <a:pt x="588" y="84"/>
                  </a:lnTo>
                  <a:lnTo>
                    <a:pt x="515" y="114"/>
                  </a:lnTo>
                  <a:lnTo>
                    <a:pt x="446" y="149"/>
                  </a:lnTo>
                  <a:lnTo>
                    <a:pt x="381" y="188"/>
                  </a:lnTo>
                  <a:lnTo>
                    <a:pt x="319" y="232"/>
                  </a:lnTo>
                  <a:lnTo>
                    <a:pt x="262" y="280"/>
                  </a:lnTo>
                  <a:lnTo>
                    <a:pt x="210" y="331"/>
                  </a:lnTo>
                  <a:lnTo>
                    <a:pt x="162" y="386"/>
                  </a:lnTo>
                  <a:lnTo>
                    <a:pt x="119" y="444"/>
                  </a:lnTo>
                  <a:lnTo>
                    <a:pt x="81" y="504"/>
                  </a:lnTo>
                  <a:lnTo>
                    <a:pt x="48" y="568"/>
                  </a:lnTo>
                  <a:lnTo>
                    <a:pt x="21" y="633"/>
                  </a:lnTo>
                  <a:lnTo>
                    <a:pt x="0" y="701"/>
                  </a:lnTo>
                </a:path>
              </a:pathLst>
            </a:custGeom>
            <a:noFill/>
            <a:ln w="54293">
              <a:solidFill>
                <a:srgbClr val="6950A1"/>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fr-FR"/>
            </a:p>
          </p:txBody>
        </p:sp>
        <p:pic>
          <p:nvPicPr>
            <p:cNvPr id="51" name="Picture 50"/>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682" y="970"/>
              <a:ext cx="248" cy="3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2" name="Freeform 51"/>
            <p:cNvSpPr>
              <a:spLocks/>
            </p:cNvSpPr>
            <p:nvPr/>
          </p:nvSpPr>
          <p:spPr bwMode="auto">
            <a:xfrm>
              <a:off x="5955" y="644"/>
              <a:ext cx="1890" cy="702"/>
            </a:xfrm>
            <a:custGeom>
              <a:avLst/>
              <a:gdLst>
                <a:gd name="T0" fmla="+- 0 7845 5956"/>
                <a:gd name="T1" fmla="*/ T0 w 1890"/>
                <a:gd name="T2" fmla="+- 0 1163 644"/>
                <a:gd name="T3" fmla="*/ 1163 h 702"/>
                <a:gd name="T4" fmla="+- 0 7822 5956"/>
                <a:gd name="T5" fmla="*/ T4 w 1890"/>
                <a:gd name="T6" fmla="+- 0 1090 644"/>
                <a:gd name="T7" fmla="*/ 1090 h 702"/>
                <a:gd name="T8" fmla="+- 0 7794 5956"/>
                <a:gd name="T9" fmla="*/ T8 w 1890"/>
                <a:gd name="T10" fmla="+- 0 1023 644"/>
                <a:gd name="T11" fmla="*/ 1023 h 702"/>
                <a:gd name="T12" fmla="+- 0 7761 5956"/>
                <a:gd name="T13" fmla="*/ T12 w 1890"/>
                <a:gd name="T14" fmla="+- 0 962 644"/>
                <a:gd name="T15" fmla="*/ 962 h 702"/>
                <a:gd name="T16" fmla="+- 0 7722 5956"/>
                <a:gd name="T17" fmla="*/ T16 w 1890"/>
                <a:gd name="T18" fmla="+- 0 906 644"/>
                <a:gd name="T19" fmla="*/ 906 h 702"/>
                <a:gd name="T20" fmla="+- 0 7678 5956"/>
                <a:gd name="T21" fmla="*/ T20 w 1890"/>
                <a:gd name="T22" fmla="+- 0 857 644"/>
                <a:gd name="T23" fmla="*/ 857 h 702"/>
                <a:gd name="T24" fmla="+- 0 7630 5956"/>
                <a:gd name="T25" fmla="*/ T24 w 1890"/>
                <a:gd name="T26" fmla="+- 0 813 644"/>
                <a:gd name="T27" fmla="*/ 813 h 702"/>
                <a:gd name="T28" fmla="+- 0 7577 5956"/>
                <a:gd name="T29" fmla="*/ T28 w 1890"/>
                <a:gd name="T30" fmla="+- 0 774 644"/>
                <a:gd name="T31" fmla="*/ 774 h 702"/>
                <a:gd name="T32" fmla="+- 0 7520 5956"/>
                <a:gd name="T33" fmla="*/ T32 w 1890"/>
                <a:gd name="T34" fmla="+- 0 741 644"/>
                <a:gd name="T35" fmla="*/ 741 h 702"/>
                <a:gd name="T36" fmla="+- 0 7459 5956"/>
                <a:gd name="T37" fmla="*/ T36 w 1890"/>
                <a:gd name="T38" fmla="+- 0 713 644"/>
                <a:gd name="T39" fmla="*/ 713 h 702"/>
                <a:gd name="T40" fmla="+- 0 7395 5956"/>
                <a:gd name="T41" fmla="*/ T40 w 1890"/>
                <a:gd name="T42" fmla="+- 0 690 644"/>
                <a:gd name="T43" fmla="*/ 690 h 702"/>
                <a:gd name="T44" fmla="+- 0 7327 5956"/>
                <a:gd name="T45" fmla="*/ T44 w 1890"/>
                <a:gd name="T46" fmla="+- 0 671 644"/>
                <a:gd name="T47" fmla="*/ 671 h 702"/>
                <a:gd name="T48" fmla="+- 0 7257 5956"/>
                <a:gd name="T49" fmla="*/ T48 w 1890"/>
                <a:gd name="T50" fmla="+- 0 658 644"/>
                <a:gd name="T51" fmla="*/ 658 h 702"/>
                <a:gd name="T52" fmla="+- 0 7183 5956"/>
                <a:gd name="T53" fmla="*/ T52 w 1890"/>
                <a:gd name="T54" fmla="+- 0 649 644"/>
                <a:gd name="T55" fmla="*/ 649 h 702"/>
                <a:gd name="T56" fmla="+- 0 7107 5956"/>
                <a:gd name="T57" fmla="*/ T56 w 1890"/>
                <a:gd name="T58" fmla="+- 0 645 644"/>
                <a:gd name="T59" fmla="*/ 645 h 702"/>
                <a:gd name="T60" fmla="+- 0 7029 5956"/>
                <a:gd name="T61" fmla="*/ T60 w 1890"/>
                <a:gd name="T62" fmla="+- 0 644 644"/>
                <a:gd name="T63" fmla="*/ 644 h 702"/>
                <a:gd name="T64" fmla="+- 0 6949 5956"/>
                <a:gd name="T65" fmla="*/ T64 w 1890"/>
                <a:gd name="T66" fmla="+- 0 648 644"/>
                <a:gd name="T67" fmla="*/ 648 h 702"/>
                <a:gd name="T68" fmla="+- 0 6868 5956"/>
                <a:gd name="T69" fmla="*/ T68 w 1890"/>
                <a:gd name="T70" fmla="+- 0 657 644"/>
                <a:gd name="T71" fmla="*/ 657 h 702"/>
                <a:gd name="T72" fmla="+- 0 6785 5956"/>
                <a:gd name="T73" fmla="*/ T72 w 1890"/>
                <a:gd name="T74" fmla="+- 0 668 644"/>
                <a:gd name="T75" fmla="*/ 668 h 702"/>
                <a:gd name="T76" fmla="+- 0 6700 5956"/>
                <a:gd name="T77" fmla="*/ T76 w 1890"/>
                <a:gd name="T78" fmla="+- 0 684 644"/>
                <a:gd name="T79" fmla="*/ 684 h 702"/>
                <a:gd name="T80" fmla="+- 0 6621 5956"/>
                <a:gd name="T81" fmla="*/ T80 w 1890"/>
                <a:gd name="T82" fmla="+- 0 704 644"/>
                <a:gd name="T83" fmla="*/ 704 h 702"/>
                <a:gd name="T84" fmla="+- 0 6544 5956"/>
                <a:gd name="T85" fmla="*/ T84 w 1890"/>
                <a:gd name="T86" fmla="+- 0 729 644"/>
                <a:gd name="T87" fmla="*/ 729 h 702"/>
                <a:gd name="T88" fmla="+- 0 6471 5956"/>
                <a:gd name="T89" fmla="*/ T88 w 1890"/>
                <a:gd name="T90" fmla="+- 0 759 644"/>
                <a:gd name="T91" fmla="*/ 759 h 702"/>
                <a:gd name="T92" fmla="+- 0 6402 5956"/>
                <a:gd name="T93" fmla="*/ T92 w 1890"/>
                <a:gd name="T94" fmla="+- 0 794 644"/>
                <a:gd name="T95" fmla="*/ 794 h 702"/>
                <a:gd name="T96" fmla="+- 0 6337 5956"/>
                <a:gd name="T97" fmla="*/ T96 w 1890"/>
                <a:gd name="T98" fmla="+- 0 833 644"/>
                <a:gd name="T99" fmla="*/ 833 h 702"/>
                <a:gd name="T100" fmla="+- 0 6275 5956"/>
                <a:gd name="T101" fmla="*/ T100 w 1890"/>
                <a:gd name="T102" fmla="+- 0 877 644"/>
                <a:gd name="T103" fmla="*/ 877 h 702"/>
                <a:gd name="T104" fmla="+- 0 6218 5956"/>
                <a:gd name="T105" fmla="*/ T104 w 1890"/>
                <a:gd name="T106" fmla="+- 0 924 644"/>
                <a:gd name="T107" fmla="*/ 924 h 702"/>
                <a:gd name="T108" fmla="+- 0 6166 5956"/>
                <a:gd name="T109" fmla="*/ T108 w 1890"/>
                <a:gd name="T110" fmla="+- 0 976 644"/>
                <a:gd name="T111" fmla="*/ 976 h 702"/>
                <a:gd name="T112" fmla="+- 0 6118 5956"/>
                <a:gd name="T113" fmla="*/ T112 w 1890"/>
                <a:gd name="T114" fmla="+- 0 1031 644"/>
                <a:gd name="T115" fmla="*/ 1031 h 702"/>
                <a:gd name="T116" fmla="+- 0 6075 5956"/>
                <a:gd name="T117" fmla="*/ T116 w 1890"/>
                <a:gd name="T118" fmla="+- 0 1089 644"/>
                <a:gd name="T119" fmla="*/ 1089 h 702"/>
                <a:gd name="T120" fmla="+- 0 6037 5956"/>
                <a:gd name="T121" fmla="*/ T120 w 1890"/>
                <a:gd name="T122" fmla="+- 0 1149 644"/>
                <a:gd name="T123" fmla="*/ 1149 h 702"/>
                <a:gd name="T124" fmla="+- 0 6004 5956"/>
                <a:gd name="T125" fmla="*/ T124 w 1890"/>
                <a:gd name="T126" fmla="+- 0 1213 644"/>
                <a:gd name="T127" fmla="*/ 1213 h 702"/>
                <a:gd name="T128" fmla="+- 0 5977 5956"/>
                <a:gd name="T129" fmla="*/ T128 w 1890"/>
                <a:gd name="T130" fmla="+- 0 1278 644"/>
                <a:gd name="T131" fmla="*/ 1278 h 702"/>
                <a:gd name="T132" fmla="+- 0 5956 5956"/>
                <a:gd name="T133" fmla="*/ T132 w 1890"/>
                <a:gd name="T134" fmla="+- 0 1346 644"/>
                <a:gd name="T135" fmla="*/ 1346 h 702"/>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Lst>
              <a:rect l="0" t="0" r="r" b="b"/>
              <a:pathLst>
                <a:path w="1890" h="702">
                  <a:moveTo>
                    <a:pt x="1889" y="519"/>
                  </a:moveTo>
                  <a:lnTo>
                    <a:pt x="1866" y="446"/>
                  </a:lnTo>
                  <a:lnTo>
                    <a:pt x="1838" y="379"/>
                  </a:lnTo>
                  <a:lnTo>
                    <a:pt x="1805" y="318"/>
                  </a:lnTo>
                  <a:lnTo>
                    <a:pt x="1766" y="262"/>
                  </a:lnTo>
                  <a:lnTo>
                    <a:pt x="1722" y="213"/>
                  </a:lnTo>
                  <a:lnTo>
                    <a:pt x="1674" y="169"/>
                  </a:lnTo>
                  <a:lnTo>
                    <a:pt x="1621" y="130"/>
                  </a:lnTo>
                  <a:lnTo>
                    <a:pt x="1564" y="97"/>
                  </a:lnTo>
                  <a:lnTo>
                    <a:pt x="1503" y="69"/>
                  </a:lnTo>
                  <a:lnTo>
                    <a:pt x="1439" y="46"/>
                  </a:lnTo>
                  <a:lnTo>
                    <a:pt x="1371" y="27"/>
                  </a:lnTo>
                  <a:lnTo>
                    <a:pt x="1301" y="14"/>
                  </a:lnTo>
                  <a:lnTo>
                    <a:pt x="1227" y="5"/>
                  </a:lnTo>
                  <a:lnTo>
                    <a:pt x="1151" y="1"/>
                  </a:lnTo>
                  <a:lnTo>
                    <a:pt x="1073" y="0"/>
                  </a:lnTo>
                  <a:lnTo>
                    <a:pt x="993" y="4"/>
                  </a:lnTo>
                  <a:lnTo>
                    <a:pt x="912" y="13"/>
                  </a:lnTo>
                  <a:lnTo>
                    <a:pt x="829" y="24"/>
                  </a:lnTo>
                  <a:lnTo>
                    <a:pt x="744" y="40"/>
                  </a:lnTo>
                  <a:lnTo>
                    <a:pt x="665" y="60"/>
                  </a:lnTo>
                  <a:lnTo>
                    <a:pt x="588" y="85"/>
                  </a:lnTo>
                  <a:lnTo>
                    <a:pt x="515" y="115"/>
                  </a:lnTo>
                  <a:lnTo>
                    <a:pt x="446" y="150"/>
                  </a:lnTo>
                  <a:lnTo>
                    <a:pt x="381" y="189"/>
                  </a:lnTo>
                  <a:lnTo>
                    <a:pt x="319" y="233"/>
                  </a:lnTo>
                  <a:lnTo>
                    <a:pt x="262" y="280"/>
                  </a:lnTo>
                  <a:lnTo>
                    <a:pt x="210" y="332"/>
                  </a:lnTo>
                  <a:lnTo>
                    <a:pt x="162" y="387"/>
                  </a:lnTo>
                  <a:lnTo>
                    <a:pt x="119" y="445"/>
                  </a:lnTo>
                  <a:lnTo>
                    <a:pt x="81" y="505"/>
                  </a:lnTo>
                  <a:lnTo>
                    <a:pt x="48" y="569"/>
                  </a:lnTo>
                  <a:lnTo>
                    <a:pt x="21" y="634"/>
                  </a:lnTo>
                  <a:lnTo>
                    <a:pt x="0" y="702"/>
                  </a:lnTo>
                </a:path>
              </a:pathLst>
            </a:custGeom>
            <a:noFill/>
            <a:ln w="54293">
              <a:solidFill>
                <a:srgbClr val="6950A1"/>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fr-FR"/>
            </a:p>
          </p:txBody>
        </p:sp>
        <p:pic>
          <p:nvPicPr>
            <p:cNvPr id="53" name="Picture 52"/>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685" y="990"/>
              <a:ext cx="248" cy="3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4" name="Freeform 53"/>
            <p:cNvSpPr>
              <a:spLocks/>
            </p:cNvSpPr>
            <p:nvPr/>
          </p:nvSpPr>
          <p:spPr bwMode="auto">
            <a:xfrm>
              <a:off x="7978" y="660"/>
              <a:ext cx="1890" cy="702"/>
            </a:xfrm>
            <a:custGeom>
              <a:avLst/>
              <a:gdLst>
                <a:gd name="T0" fmla="+- 0 9867 7978"/>
                <a:gd name="T1" fmla="*/ T0 w 1890"/>
                <a:gd name="T2" fmla="+- 0 1180 661"/>
                <a:gd name="T3" fmla="*/ 1180 h 702"/>
                <a:gd name="T4" fmla="+- 0 9845 7978"/>
                <a:gd name="T5" fmla="*/ T4 w 1890"/>
                <a:gd name="T6" fmla="+- 0 1106 661"/>
                <a:gd name="T7" fmla="*/ 1106 h 702"/>
                <a:gd name="T8" fmla="+- 0 9817 7978"/>
                <a:gd name="T9" fmla="*/ T8 w 1890"/>
                <a:gd name="T10" fmla="+- 0 1039 661"/>
                <a:gd name="T11" fmla="*/ 1039 h 702"/>
                <a:gd name="T12" fmla="+- 0 9783 7978"/>
                <a:gd name="T13" fmla="*/ T12 w 1890"/>
                <a:gd name="T14" fmla="+- 0 978 661"/>
                <a:gd name="T15" fmla="*/ 978 h 702"/>
                <a:gd name="T16" fmla="+- 0 9744 7978"/>
                <a:gd name="T17" fmla="*/ T16 w 1890"/>
                <a:gd name="T18" fmla="+- 0 922 661"/>
                <a:gd name="T19" fmla="*/ 922 h 702"/>
                <a:gd name="T20" fmla="+- 0 9701 7978"/>
                <a:gd name="T21" fmla="*/ T20 w 1890"/>
                <a:gd name="T22" fmla="+- 0 873 661"/>
                <a:gd name="T23" fmla="*/ 873 h 702"/>
                <a:gd name="T24" fmla="+- 0 9652 7978"/>
                <a:gd name="T25" fmla="*/ T24 w 1890"/>
                <a:gd name="T26" fmla="+- 0 829 661"/>
                <a:gd name="T27" fmla="*/ 829 h 702"/>
                <a:gd name="T28" fmla="+- 0 9599 7978"/>
                <a:gd name="T29" fmla="*/ T28 w 1890"/>
                <a:gd name="T30" fmla="+- 0 790 661"/>
                <a:gd name="T31" fmla="*/ 790 h 702"/>
                <a:gd name="T32" fmla="+- 0 9543 7978"/>
                <a:gd name="T33" fmla="*/ T32 w 1890"/>
                <a:gd name="T34" fmla="+- 0 757 661"/>
                <a:gd name="T35" fmla="*/ 757 h 702"/>
                <a:gd name="T36" fmla="+- 0 9482 7978"/>
                <a:gd name="T37" fmla="*/ T36 w 1890"/>
                <a:gd name="T38" fmla="+- 0 729 661"/>
                <a:gd name="T39" fmla="*/ 729 h 702"/>
                <a:gd name="T40" fmla="+- 0 9418 7978"/>
                <a:gd name="T41" fmla="*/ T40 w 1890"/>
                <a:gd name="T42" fmla="+- 0 706 661"/>
                <a:gd name="T43" fmla="*/ 706 h 702"/>
                <a:gd name="T44" fmla="+- 0 9350 7978"/>
                <a:gd name="T45" fmla="*/ T44 w 1890"/>
                <a:gd name="T46" fmla="+- 0 687 661"/>
                <a:gd name="T47" fmla="*/ 687 h 702"/>
                <a:gd name="T48" fmla="+- 0 9279 7978"/>
                <a:gd name="T49" fmla="*/ T48 w 1890"/>
                <a:gd name="T50" fmla="+- 0 674 661"/>
                <a:gd name="T51" fmla="*/ 674 h 702"/>
                <a:gd name="T52" fmla="+- 0 9206 7978"/>
                <a:gd name="T53" fmla="*/ T52 w 1890"/>
                <a:gd name="T54" fmla="+- 0 665 661"/>
                <a:gd name="T55" fmla="*/ 665 h 702"/>
                <a:gd name="T56" fmla="+- 0 9130 7978"/>
                <a:gd name="T57" fmla="*/ T56 w 1890"/>
                <a:gd name="T58" fmla="+- 0 661 661"/>
                <a:gd name="T59" fmla="*/ 661 h 702"/>
                <a:gd name="T60" fmla="+- 0 9052 7978"/>
                <a:gd name="T61" fmla="*/ T60 w 1890"/>
                <a:gd name="T62" fmla="+- 0 661 661"/>
                <a:gd name="T63" fmla="*/ 661 h 702"/>
                <a:gd name="T64" fmla="+- 0 8972 7978"/>
                <a:gd name="T65" fmla="*/ T64 w 1890"/>
                <a:gd name="T66" fmla="+- 0 665 661"/>
                <a:gd name="T67" fmla="*/ 665 h 702"/>
                <a:gd name="T68" fmla="+- 0 8890 7978"/>
                <a:gd name="T69" fmla="*/ T68 w 1890"/>
                <a:gd name="T70" fmla="+- 0 673 661"/>
                <a:gd name="T71" fmla="*/ 673 h 702"/>
                <a:gd name="T72" fmla="+- 0 8807 7978"/>
                <a:gd name="T73" fmla="*/ T72 w 1890"/>
                <a:gd name="T74" fmla="+- 0 684 661"/>
                <a:gd name="T75" fmla="*/ 684 h 702"/>
                <a:gd name="T76" fmla="+- 0 8723 7978"/>
                <a:gd name="T77" fmla="*/ T76 w 1890"/>
                <a:gd name="T78" fmla="+- 0 700 661"/>
                <a:gd name="T79" fmla="*/ 700 h 702"/>
                <a:gd name="T80" fmla="+- 0 8643 7978"/>
                <a:gd name="T81" fmla="*/ T80 w 1890"/>
                <a:gd name="T82" fmla="+- 0 720 661"/>
                <a:gd name="T83" fmla="*/ 720 h 702"/>
                <a:gd name="T84" fmla="+- 0 8567 7978"/>
                <a:gd name="T85" fmla="*/ T84 w 1890"/>
                <a:gd name="T86" fmla="+- 0 745 661"/>
                <a:gd name="T87" fmla="*/ 745 h 702"/>
                <a:gd name="T88" fmla="+- 0 8494 7978"/>
                <a:gd name="T89" fmla="*/ T88 w 1890"/>
                <a:gd name="T90" fmla="+- 0 775 661"/>
                <a:gd name="T91" fmla="*/ 775 h 702"/>
                <a:gd name="T92" fmla="+- 0 8425 7978"/>
                <a:gd name="T93" fmla="*/ T92 w 1890"/>
                <a:gd name="T94" fmla="+- 0 810 661"/>
                <a:gd name="T95" fmla="*/ 810 h 702"/>
                <a:gd name="T96" fmla="+- 0 8359 7978"/>
                <a:gd name="T97" fmla="*/ T96 w 1890"/>
                <a:gd name="T98" fmla="+- 0 849 661"/>
                <a:gd name="T99" fmla="*/ 849 h 702"/>
                <a:gd name="T100" fmla="+- 0 8298 7978"/>
                <a:gd name="T101" fmla="*/ T100 w 1890"/>
                <a:gd name="T102" fmla="+- 0 893 661"/>
                <a:gd name="T103" fmla="*/ 893 h 702"/>
                <a:gd name="T104" fmla="+- 0 8241 7978"/>
                <a:gd name="T105" fmla="*/ T104 w 1890"/>
                <a:gd name="T106" fmla="+- 0 941 661"/>
                <a:gd name="T107" fmla="*/ 941 h 702"/>
                <a:gd name="T108" fmla="+- 0 8188 7978"/>
                <a:gd name="T109" fmla="*/ T108 w 1890"/>
                <a:gd name="T110" fmla="+- 0 992 661"/>
                <a:gd name="T111" fmla="*/ 992 h 702"/>
                <a:gd name="T112" fmla="+- 0 8141 7978"/>
                <a:gd name="T113" fmla="*/ T112 w 1890"/>
                <a:gd name="T114" fmla="+- 0 1047 661"/>
                <a:gd name="T115" fmla="*/ 1047 h 702"/>
                <a:gd name="T116" fmla="+- 0 8098 7978"/>
                <a:gd name="T117" fmla="*/ T116 w 1890"/>
                <a:gd name="T118" fmla="+- 0 1105 661"/>
                <a:gd name="T119" fmla="*/ 1105 h 702"/>
                <a:gd name="T120" fmla="+- 0 8060 7978"/>
                <a:gd name="T121" fmla="*/ T120 w 1890"/>
                <a:gd name="T122" fmla="+- 0 1166 661"/>
                <a:gd name="T123" fmla="*/ 1166 h 702"/>
                <a:gd name="T124" fmla="+- 0 8027 7978"/>
                <a:gd name="T125" fmla="*/ T124 w 1890"/>
                <a:gd name="T126" fmla="+- 0 1229 661"/>
                <a:gd name="T127" fmla="*/ 1229 h 702"/>
                <a:gd name="T128" fmla="+- 0 8000 7978"/>
                <a:gd name="T129" fmla="*/ T128 w 1890"/>
                <a:gd name="T130" fmla="+- 0 1295 661"/>
                <a:gd name="T131" fmla="*/ 1295 h 702"/>
                <a:gd name="T132" fmla="+- 0 7978 7978"/>
                <a:gd name="T133" fmla="*/ T132 w 1890"/>
                <a:gd name="T134" fmla="+- 0 1362 661"/>
                <a:gd name="T135" fmla="*/ 1362 h 702"/>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Lst>
              <a:rect l="0" t="0" r="r" b="b"/>
              <a:pathLst>
                <a:path w="1890" h="702">
                  <a:moveTo>
                    <a:pt x="1889" y="519"/>
                  </a:moveTo>
                  <a:lnTo>
                    <a:pt x="1867" y="445"/>
                  </a:lnTo>
                  <a:lnTo>
                    <a:pt x="1839" y="378"/>
                  </a:lnTo>
                  <a:lnTo>
                    <a:pt x="1805" y="317"/>
                  </a:lnTo>
                  <a:lnTo>
                    <a:pt x="1766" y="261"/>
                  </a:lnTo>
                  <a:lnTo>
                    <a:pt x="1723" y="212"/>
                  </a:lnTo>
                  <a:lnTo>
                    <a:pt x="1674" y="168"/>
                  </a:lnTo>
                  <a:lnTo>
                    <a:pt x="1621" y="129"/>
                  </a:lnTo>
                  <a:lnTo>
                    <a:pt x="1565" y="96"/>
                  </a:lnTo>
                  <a:lnTo>
                    <a:pt x="1504" y="68"/>
                  </a:lnTo>
                  <a:lnTo>
                    <a:pt x="1440" y="45"/>
                  </a:lnTo>
                  <a:lnTo>
                    <a:pt x="1372" y="26"/>
                  </a:lnTo>
                  <a:lnTo>
                    <a:pt x="1301" y="13"/>
                  </a:lnTo>
                  <a:lnTo>
                    <a:pt x="1228" y="4"/>
                  </a:lnTo>
                  <a:lnTo>
                    <a:pt x="1152" y="0"/>
                  </a:lnTo>
                  <a:lnTo>
                    <a:pt x="1074" y="0"/>
                  </a:lnTo>
                  <a:lnTo>
                    <a:pt x="994" y="4"/>
                  </a:lnTo>
                  <a:lnTo>
                    <a:pt x="912" y="12"/>
                  </a:lnTo>
                  <a:lnTo>
                    <a:pt x="829" y="23"/>
                  </a:lnTo>
                  <a:lnTo>
                    <a:pt x="745" y="39"/>
                  </a:lnTo>
                  <a:lnTo>
                    <a:pt x="665" y="59"/>
                  </a:lnTo>
                  <a:lnTo>
                    <a:pt x="589" y="84"/>
                  </a:lnTo>
                  <a:lnTo>
                    <a:pt x="516" y="114"/>
                  </a:lnTo>
                  <a:lnTo>
                    <a:pt x="447" y="149"/>
                  </a:lnTo>
                  <a:lnTo>
                    <a:pt x="381" y="188"/>
                  </a:lnTo>
                  <a:lnTo>
                    <a:pt x="320" y="232"/>
                  </a:lnTo>
                  <a:lnTo>
                    <a:pt x="263" y="280"/>
                  </a:lnTo>
                  <a:lnTo>
                    <a:pt x="210" y="331"/>
                  </a:lnTo>
                  <a:lnTo>
                    <a:pt x="163" y="386"/>
                  </a:lnTo>
                  <a:lnTo>
                    <a:pt x="120" y="444"/>
                  </a:lnTo>
                  <a:lnTo>
                    <a:pt x="82" y="505"/>
                  </a:lnTo>
                  <a:lnTo>
                    <a:pt x="49" y="568"/>
                  </a:lnTo>
                  <a:lnTo>
                    <a:pt x="22" y="634"/>
                  </a:lnTo>
                  <a:lnTo>
                    <a:pt x="0" y="701"/>
                  </a:lnTo>
                </a:path>
              </a:pathLst>
            </a:custGeom>
            <a:noFill/>
            <a:ln w="54293">
              <a:solidFill>
                <a:srgbClr val="6950A1"/>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fr-FR"/>
            </a:p>
          </p:txBody>
        </p:sp>
        <p:pic>
          <p:nvPicPr>
            <p:cNvPr id="55" name="Picture 54"/>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9707" y="1007"/>
              <a:ext cx="248" cy="3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6" name="Freeform 55"/>
            <p:cNvSpPr>
              <a:spLocks/>
            </p:cNvSpPr>
            <p:nvPr/>
          </p:nvSpPr>
          <p:spPr bwMode="auto">
            <a:xfrm>
              <a:off x="8063" y="3015"/>
              <a:ext cx="1890" cy="702"/>
            </a:xfrm>
            <a:custGeom>
              <a:avLst/>
              <a:gdLst>
                <a:gd name="T0" fmla="+- 0 8063 8063"/>
                <a:gd name="T1" fmla="*/ T0 w 1890"/>
                <a:gd name="T2" fmla="+- 0 3198 3016"/>
                <a:gd name="T3" fmla="*/ 3198 h 702"/>
                <a:gd name="T4" fmla="+- 0 8086 8063"/>
                <a:gd name="T5" fmla="*/ T4 w 1890"/>
                <a:gd name="T6" fmla="+- 0 3271 3016"/>
                <a:gd name="T7" fmla="*/ 3271 h 702"/>
                <a:gd name="T8" fmla="+- 0 8114 8063"/>
                <a:gd name="T9" fmla="*/ T8 w 1890"/>
                <a:gd name="T10" fmla="+- 0 3339 3016"/>
                <a:gd name="T11" fmla="*/ 3339 h 702"/>
                <a:gd name="T12" fmla="+- 0 8147 8063"/>
                <a:gd name="T13" fmla="*/ T12 w 1890"/>
                <a:gd name="T14" fmla="+- 0 3400 3016"/>
                <a:gd name="T15" fmla="*/ 3400 h 702"/>
                <a:gd name="T16" fmla="+- 0 8186 8063"/>
                <a:gd name="T17" fmla="*/ T16 w 1890"/>
                <a:gd name="T18" fmla="+- 0 3455 3016"/>
                <a:gd name="T19" fmla="*/ 3455 h 702"/>
                <a:gd name="T20" fmla="+- 0 8230 8063"/>
                <a:gd name="T21" fmla="*/ T20 w 1890"/>
                <a:gd name="T22" fmla="+- 0 3505 3016"/>
                <a:gd name="T23" fmla="*/ 3505 h 702"/>
                <a:gd name="T24" fmla="+- 0 8278 8063"/>
                <a:gd name="T25" fmla="*/ T24 w 1890"/>
                <a:gd name="T26" fmla="+- 0 3549 3016"/>
                <a:gd name="T27" fmla="*/ 3549 h 702"/>
                <a:gd name="T28" fmla="+- 0 8331 8063"/>
                <a:gd name="T29" fmla="*/ T28 w 1890"/>
                <a:gd name="T30" fmla="+- 0 3588 3016"/>
                <a:gd name="T31" fmla="*/ 3588 h 702"/>
                <a:gd name="T32" fmla="+- 0 8388 8063"/>
                <a:gd name="T33" fmla="*/ T32 w 1890"/>
                <a:gd name="T34" fmla="+- 0 3621 3016"/>
                <a:gd name="T35" fmla="*/ 3621 h 702"/>
                <a:gd name="T36" fmla="+- 0 8449 8063"/>
                <a:gd name="T37" fmla="*/ T36 w 1890"/>
                <a:gd name="T38" fmla="+- 0 3649 3016"/>
                <a:gd name="T39" fmla="*/ 3649 h 702"/>
                <a:gd name="T40" fmla="+- 0 8513 8063"/>
                <a:gd name="T41" fmla="*/ T40 w 1890"/>
                <a:gd name="T42" fmla="+- 0 3672 3016"/>
                <a:gd name="T43" fmla="*/ 3672 h 702"/>
                <a:gd name="T44" fmla="+- 0 8581 8063"/>
                <a:gd name="T45" fmla="*/ T44 w 1890"/>
                <a:gd name="T46" fmla="+- 0 3690 3016"/>
                <a:gd name="T47" fmla="*/ 3690 h 702"/>
                <a:gd name="T48" fmla="+- 0 8651 8063"/>
                <a:gd name="T49" fmla="*/ T48 w 1890"/>
                <a:gd name="T50" fmla="+- 0 3704 3016"/>
                <a:gd name="T51" fmla="*/ 3704 h 702"/>
                <a:gd name="T52" fmla="+- 0 8725 8063"/>
                <a:gd name="T53" fmla="*/ T52 w 1890"/>
                <a:gd name="T54" fmla="+- 0 3713 3016"/>
                <a:gd name="T55" fmla="*/ 3713 h 702"/>
                <a:gd name="T56" fmla="+- 0 8800 8063"/>
                <a:gd name="T57" fmla="*/ T56 w 1890"/>
                <a:gd name="T58" fmla="+- 0 3717 3016"/>
                <a:gd name="T59" fmla="*/ 3717 h 702"/>
                <a:gd name="T60" fmla="+- 0 8879 8063"/>
                <a:gd name="T61" fmla="*/ T60 w 1890"/>
                <a:gd name="T62" fmla="+- 0 3717 3016"/>
                <a:gd name="T63" fmla="*/ 3717 h 702"/>
                <a:gd name="T64" fmla="+- 0 8959 8063"/>
                <a:gd name="T65" fmla="*/ T64 w 1890"/>
                <a:gd name="T66" fmla="+- 0 3713 3016"/>
                <a:gd name="T67" fmla="*/ 3713 h 702"/>
                <a:gd name="T68" fmla="+- 0 9040 8063"/>
                <a:gd name="T69" fmla="*/ T68 w 1890"/>
                <a:gd name="T70" fmla="+- 0 3705 3016"/>
                <a:gd name="T71" fmla="*/ 3705 h 702"/>
                <a:gd name="T72" fmla="+- 0 9123 8063"/>
                <a:gd name="T73" fmla="*/ T72 w 1890"/>
                <a:gd name="T74" fmla="+- 0 3693 3016"/>
                <a:gd name="T75" fmla="*/ 3693 h 702"/>
                <a:gd name="T76" fmla="+- 0 9208 8063"/>
                <a:gd name="T77" fmla="*/ T76 w 1890"/>
                <a:gd name="T78" fmla="+- 0 3678 3016"/>
                <a:gd name="T79" fmla="*/ 3678 h 702"/>
                <a:gd name="T80" fmla="+- 0 9287 8063"/>
                <a:gd name="T81" fmla="*/ T80 w 1890"/>
                <a:gd name="T82" fmla="+- 0 3658 3016"/>
                <a:gd name="T83" fmla="*/ 3658 h 702"/>
                <a:gd name="T84" fmla="+- 0 9364 8063"/>
                <a:gd name="T85" fmla="*/ T84 w 1890"/>
                <a:gd name="T86" fmla="+- 0 3633 3016"/>
                <a:gd name="T87" fmla="*/ 3633 h 702"/>
                <a:gd name="T88" fmla="+- 0 9437 8063"/>
                <a:gd name="T89" fmla="*/ T88 w 1890"/>
                <a:gd name="T90" fmla="+- 0 3603 3016"/>
                <a:gd name="T91" fmla="*/ 3603 h 702"/>
                <a:gd name="T92" fmla="+- 0 9506 8063"/>
                <a:gd name="T93" fmla="*/ T92 w 1890"/>
                <a:gd name="T94" fmla="+- 0 3568 3016"/>
                <a:gd name="T95" fmla="*/ 3568 h 702"/>
                <a:gd name="T96" fmla="+- 0 9571 8063"/>
                <a:gd name="T97" fmla="*/ T96 w 1890"/>
                <a:gd name="T98" fmla="+- 0 3528 3016"/>
                <a:gd name="T99" fmla="*/ 3528 h 702"/>
                <a:gd name="T100" fmla="+- 0 9633 8063"/>
                <a:gd name="T101" fmla="*/ T100 w 1890"/>
                <a:gd name="T102" fmla="+- 0 3485 3016"/>
                <a:gd name="T103" fmla="*/ 3485 h 702"/>
                <a:gd name="T104" fmla="+- 0 9690 8063"/>
                <a:gd name="T105" fmla="*/ T104 w 1890"/>
                <a:gd name="T106" fmla="+- 0 3437 3016"/>
                <a:gd name="T107" fmla="*/ 3437 h 702"/>
                <a:gd name="T108" fmla="+- 0 9742 8063"/>
                <a:gd name="T109" fmla="*/ T108 w 1890"/>
                <a:gd name="T110" fmla="+- 0 3386 3016"/>
                <a:gd name="T111" fmla="*/ 3386 h 702"/>
                <a:gd name="T112" fmla="+- 0 9790 8063"/>
                <a:gd name="T113" fmla="*/ T112 w 1890"/>
                <a:gd name="T114" fmla="+- 0 3331 3016"/>
                <a:gd name="T115" fmla="*/ 3331 h 702"/>
                <a:gd name="T116" fmla="+- 0 9833 8063"/>
                <a:gd name="T117" fmla="*/ T116 w 1890"/>
                <a:gd name="T118" fmla="+- 0 3273 3016"/>
                <a:gd name="T119" fmla="*/ 3273 h 702"/>
                <a:gd name="T120" fmla="+- 0 9871 8063"/>
                <a:gd name="T121" fmla="*/ T120 w 1890"/>
                <a:gd name="T122" fmla="+- 0 3212 3016"/>
                <a:gd name="T123" fmla="*/ 3212 h 702"/>
                <a:gd name="T124" fmla="+- 0 9904 8063"/>
                <a:gd name="T125" fmla="*/ T124 w 1890"/>
                <a:gd name="T126" fmla="+- 0 3149 3016"/>
                <a:gd name="T127" fmla="*/ 3149 h 702"/>
                <a:gd name="T128" fmla="+- 0 9931 8063"/>
                <a:gd name="T129" fmla="*/ T128 w 1890"/>
                <a:gd name="T130" fmla="+- 0 3083 3016"/>
                <a:gd name="T131" fmla="*/ 3083 h 702"/>
                <a:gd name="T132" fmla="+- 0 9952 8063"/>
                <a:gd name="T133" fmla="*/ T132 w 1890"/>
                <a:gd name="T134" fmla="+- 0 3016 3016"/>
                <a:gd name="T135" fmla="*/ 3016 h 702"/>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Lst>
              <a:rect l="0" t="0" r="r" b="b"/>
              <a:pathLst>
                <a:path w="1890" h="702">
                  <a:moveTo>
                    <a:pt x="0" y="182"/>
                  </a:moveTo>
                  <a:lnTo>
                    <a:pt x="23" y="255"/>
                  </a:lnTo>
                  <a:lnTo>
                    <a:pt x="51" y="323"/>
                  </a:lnTo>
                  <a:lnTo>
                    <a:pt x="84" y="384"/>
                  </a:lnTo>
                  <a:lnTo>
                    <a:pt x="123" y="439"/>
                  </a:lnTo>
                  <a:lnTo>
                    <a:pt x="167" y="489"/>
                  </a:lnTo>
                  <a:lnTo>
                    <a:pt x="215" y="533"/>
                  </a:lnTo>
                  <a:lnTo>
                    <a:pt x="268" y="572"/>
                  </a:lnTo>
                  <a:lnTo>
                    <a:pt x="325" y="605"/>
                  </a:lnTo>
                  <a:lnTo>
                    <a:pt x="386" y="633"/>
                  </a:lnTo>
                  <a:lnTo>
                    <a:pt x="450" y="656"/>
                  </a:lnTo>
                  <a:lnTo>
                    <a:pt x="518" y="674"/>
                  </a:lnTo>
                  <a:lnTo>
                    <a:pt x="588" y="688"/>
                  </a:lnTo>
                  <a:lnTo>
                    <a:pt x="662" y="697"/>
                  </a:lnTo>
                  <a:lnTo>
                    <a:pt x="737" y="701"/>
                  </a:lnTo>
                  <a:lnTo>
                    <a:pt x="816" y="701"/>
                  </a:lnTo>
                  <a:lnTo>
                    <a:pt x="896" y="697"/>
                  </a:lnTo>
                  <a:lnTo>
                    <a:pt x="977" y="689"/>
                  </a:lnTo>
                  <a:lnTo>
                    <a:pt x="1060" y="677"/>
                  </a:lnTo>
                  <a:lnTo>
                    <a:pt x="1145" y="662"/>
                  </a:lnTo>
                  <a:lnTo>
                    <a:pt x="1224" y="642"/>
                  </a:lnTo>
                  <a:lnTo>
                    <a:pt x="1301" y="617"/>
                  </a:lnTo>
                  <a:lnTo>
                    <a:pt x="1374" y="587"/>
                  </a:lnTo>
                  <a:lnTo>
                    <a:pt x="1443" y="552"/>
                  </a:lnTo>
                  <a:lnTo>
                    <a:pt x="1508" y="512"/>
                  </a:lnTo>
                  <a:lnTo>
                    <a:pt x="1570" y="469"/>
                  </a:lnTo>
                  <a:lnTo>
                    <a:pt x="1627" y="421"/>
                  </a:lnTo>
                  <a:lnTo>
                    <a:pt x="1679" y="370"/>
                  </a:lnTo>
                  <a:lnTo>
                    <a:pt x="1727" y="315"/>
                  </a:lnTo>
                  <a:lnTo>
                    <a:pt x="1770" y="257"/>
                  </a:lnTo>
                  <a:lnTo>
                    <a:pt x="1808" y="196"/>
                  </a:lnTo>
                  <a:lnTo>
                    <a:pt x="1841" y="133"/>
                  </a:lnTo>
                  <a:lnTo>
                    <a:pt x="1868" y="67"/>
                  </a:lnTo>
                  <a:lnTo>
                    <a:pt x="1889" y="0"/>
                  </a:lnTo>
                </a:path>
              </a:pathLst>
            </a:custGeom>
            <a:noFill/>
            <a:ln w="54293">
              <a:solidFill>
                <a:srgbClr val="6950A1"/>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fr-FR"/>
            </a:p>
          </p:txBody>
        </p:sp>
        <p:pic>
          <p:nvPicPr>
            <p:cNvPr id="57" name="Picture 56"/>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7975" y="2999"/>
              <a:ext cx="248" cy="3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8" name="Freeform 57"/>
            <p:cNvSpPr>
              <a:spLocks/>
            </p:cNvSpPr>
            <p:nvPr/>
          </p:nvSpPr>
          <p:spPr bwMode="auto">
            <a:xfrm>
              <a:off x="6046" y="2994"/>
              <a:ext cx="1890" cy="702"/>
            </a:xfrm>
            <a:custGeom>
              <a:avLst/>
              <a:gdLst>
                <a:gd name="T0" fmla="+- 0 6046 6046"/>
                <a:gd name="T1" fmla="*/ T0 w 1890"/>
                <a:gd name="T2" fmla="+- 0 3177 2994"/>
                <a:gd name="T3" fmla="*/ 3177 h 702"/>
                <a:gd name="T4" fmla="+- 0 6069 6046"/>
                <a:gd name="T5" fmla="*/ T4 w 1890"/>
                <a:gd name="T6" fmla="+- 0 3250 2994"/>
                <a:gd name="T7" fmla="*/ 3250 h 702"/>
                <a:gd name="T8" fmla="+- 0 6097 6046"/>
                <a:gd name="T9" fmla="*/ T8 w 1890"/>
                <a:gd name="T10" fmla="+- 0 3317 2994"/>
                <a:gd name="T11" fmla="*/ 3317 h 702"/>
                <a:gd name="T12" fmla="+- 0 6131 6046"/>
                <a:gd name="T13" fmla="*/ T12 w 1890"/>
                <a:gd name="T14" fmla="+- 0 3379 2994"/>
                <a:gd name="T15" fmla="*/ 3379 h 702"/>
                <a:gd name="T16" fmla="+- 0 6169 6046"/>
                <a:gd name="T17" fmla="*/ T16 w 1890"/>
                <a:gd name="T18" fmla="+- 0 3434 2994"/>
                <a:gd name="T19" fmla="*/ 3434 h 702"/>
                <a:gd name="T20" fmla="+- 0 6213 6046"/>
                <a:gd name="T21" fmla="*/ T20 w 1890"/>
                <a:gd name="T22" fmla="+- 0 3484 2994"/>
                <a:gd name="T23" fmla="*/ 3484 h 702"/>
                <a:gd name="T24" fmla="+- 0 6262 6046"/>
                <a:gd name="T25" fmla="*/ T24 w 1890"/>
                <a:gd name="T26" fmla="+- 0 3528 2994"/>
                <a:gd name="T27" fmla="*/ 3528 h 702"/>
                <a:gd name="T28" fmla="+- 0 6314 6046"/>
                <a:gd name="T29" fmla="*/ T28 w 1890"/>
                <a:gd name="T30" fmla="+- 0 3566 2994"/>
                <a:gd name="T31" fmla="*/ 3566 h 702"/>
                <a:gd name="T32" fmla="+- 0 6371 6046"/>
                <a:gd name="T33" fmla="*/ T32 w 1890"/>
                <a:gd name="T34" fmla="+- 0 3600 2994"/>
                <a:gd name="T35" fmla="*/ 3600 h 702"/>
                <a:gd name="T36" fmla="+- 0 6432 6046"/>
                <a:gd name="T37" fmla="*/ T36 w 1890"/>
                <a:gd name="T38" fmla="+- 0 3628 2994"/>
                <a:gd name="T39" fmla="*/ 3628 h 702"/>
                <a:gd name="T40" fmla="+- 0 6496 6046"/>
                <a:gd name="T41" fmla="*/ T40 w 1890"/>
                <a:gd name="T42" fmla="+- 0 3651 2994"/>
                <a:gd name="T43" fmla="*/ 3651 h 702"/>
                <a:gd name="T44" fmla="+- 0 6564 6046"/>
                <a:gd name="T45" fmla="*/ T44 w 1890"/>
                <a:gd name="T46" fmla="+- 0 3669 2994"/>
                <a:gd name="T47" fmla="*/ 3669 h 702"/>
                <a:gd name="T48" fmla="+- 0 6634 6046"/>
                <a:gd name="T49" fmla="*/ T48 w 1890"/>
                <a:gd name="T50" fmla="+- 0 3682 2994"/>
                <a:gd name="T51" fmla="*/ 3682 h 702"/>
                <a:gd name="T52" fmla="+- 0 6708 6046"/>
                <a:gd name="T53" fmla="*/ T52 w 1890"/>
                <a:gd name="T54" fmla="+- 0 3691 2994"/>
                <a:gd name="T55" fmla="*/ 3691 h 702"/>
                <a:gd name="T56" fmla="+- 0 6784 6046"/>
                <a:gd name="T57" fmla="*/ T56 w 1890"/>
                <a:gd name="T58" fmla="+- 0 3696 2994"/>
                <a:gd name="T59" fmla="*/ 3696 h 702"/>
                <a:gd name="T60" fmla="+- 0 6862 6046"/>
                <a:gd name="T61" fmla="*/ T60 w 1890"/>
                <a:gd name="T62" fmla="+- 0 3696 2994"/>
                <a:gd name="T63" fmla="*/ 3696 h 702"/>
                <a:gd name="T64" fmla="+- 0 6942 6046"/>
                <a:gd name="T65" fmla="*/ T64 w 1890"/>
                <a:gd name="T66" fmla="+- 0 3692 2994"/>
                <a:gd name="T67" fmla="*/ 3692 h 702"/>
                <a:gd name="T68" fmla="+- 0 7023 6046"/>
                <a:gd name="T69" fmla="*/ T68 w 1890"/>
                <a:gd name="T70" fmla="+- 0 3684 2994"/>
                <a:gd name="T71" fmla="*/ 3684 h 702"/>
                <a:gd name="T72" fmla="+- 0 7107 6046"/>
                <a:gd name="T73" fmla="*/ T72 w 1890"/>
                <a:gd name="T74" fmla="+- 0 3672 2994"/>
                <a:gd name="T75" fmla="*/ 3672 h 702"/>
                <a:gd name="T76" fmla="+- 0 7191 6046"/>
                <a:gd name="T77" fmla="*/ T76 w 1890"/>
                <a:gd name="T78" fmla="+- 0 3656 2994"/>
                <a:gd name="T79" fmla="*/ 3656 h 702"/>
                <a:gd name="T80" fmla="+- 0 7270 6046"/>
                <a:gd name="T81" fmla="*/ T80 w 1890"/>
                <a:gd name="T82" fmla="+- 0 3637 2994"/>
                <a:gd name="T83" fmla="*/ 3637 h 702"/>
                <a:gd name="T84" fmla="+- 0 7347 6046"/>
                <a:gd name="T85" fmla="*/ T84 w 1890"/>
                <a:gd name="T86" fmla="+- 0 3612 2994"/>
                <a:gd name="T87" fmla="*/ 3612 h 702"/>
                <a:gd name="T88" fmla="+- 0 7420 6046"/>
                <a:gd name="T89" fmla="*/ T88 w 1890"/>
                <a:gd name="T90" fmla="+- 0 3582 2994"/>
                <a:gd name="T91" fmla="*/ 3582 h 702"/>
                <a:gd name="T92" fmla="+- 0 7489 6046"/>
                <a:gd name="T93" fmla="*/ T92 w 1890"/>
                <a:gd name="T94" fmla="+- 0 3547 2994"/>
                <a:gd name="T95" fmla="*/ 3547 h 702"/>
                <a:gd name="T96" fmla="+- 0 7554 6046"/>
                <a:gd name="T97" fmla="*/ T96 w 1890"/>
                <a:gd name="T98" fmla="+- 0 3507 2994"/>
                <a:gd name="T99" fmla="*/ 3507 h 702"/>
                <a:gd name="T100" fmla="+- 0 7616 6046"/>
                <a:gd name="T101" fmla="*/ T100 w 1890"/>
                <a:gd name="T102" fmla="+- 0 3464 2994"/>
                <a:gd name="T103" fmla="*/ 3464 h 702"/>
                <a:gd name="T104" fmla="+- 0 7673 6046"/>
                <a:gd name="T105" fmla="*/ T104 w 1890"/>
                <a:gd name="T106" fmla="+- 0 3416 2994"/>
                <a:gd name="T107" fmla="*/ 3416 h 702"/>
                <a:gd name="T108" fmla="+- 0 7725 6046"/>
                <a:gd name="T109" fmla="*/ T108 w 1890"/>
                <a:gd name="T110" fmla="+- 0 3364 2994"/>
                <a:gd name="T111" fmla="*/ 3364 h 702"/>
                <a:gd name="T112" fmla="+- 0 7773 6046"/>
                <a:gd name="T113" fmla="*/ T112 w 1890"/>
                <a:gd name="T114" fmla="+- 0 3310 2994"/>
                <a:gd name="T115" fmla="*/ 3310 h 702"/>
                <a:gd name="T116" fmla="+- 0 7816 6046"/>
                <a:gd name="T117" fmla="*/ T116 w 1890"/>
                <a:gd name="T118" fmla="+- 0 3252 2994"/>
                <a:gd name="T119" fmla="*/ 3252 h 702"/>
                <a:gd name="T120" fmla="+- 0 7854 6046"/>
                <a:gd name="T121" fmla="*/ T120 w 1890"/>
                <a:gd name="T122" fmla="+- 0 3191 2994"/>
                <a:gd name="T123" fmla="*/ 3191 h 702"/>
                <a:gd name="T124" fmla="+- 0 7887 6046"/>
                <a:gd name="T125" fmla="*/ T124 w 1890"/>
                <a:gd name="T126" fmla="+- 0 3128 2994"/>
                <a:gd name="T127" fmla="*/ 3128 h 702"/>
                <a:gd name="T128" fmla="+- 0 7914 6046"/>
                <a:gd name="T129" fmla="*/ T128 w 1890"/>
                <a:gd name="T130" fmla="+- 0 3062 2994"/>
                <a:gd name="T131" fmla="*/ 3062 h 702"/>
                <a:gd name="T132" fmla="+- 0 7936 6046"/>
                <a:gd name="T133" fmla="*/ T132 w 1890"/>
                <a:gd name="T134" fmla="+- 0 2994 2994"/>
                <a:gd name="T135" fmla="*/ 2994 h 702"/>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Lst>
              <a:rect l="0" t="0" r="r" b="b"/>
              <a:pathLst>
                <a:path w="1890" h="702">
                  <a:moveTo>
                    <a:pt x="0" y="183"/>
                  </a:moveTo>
                  <a:lnTo>
                    <a:pt x="23" y="256"/>
                  </a:lnTo>
                  <a:lnTo>
                    <a:pt x="51" y="323"/>
                  </a:lnTo>
                  <a:lnTo>
                    <a:pt x="85" y="385"/>
                  </a:lnTo>
                  <a:lnTo>
                    <a:pt x="123" y="440"/>
                  </a:lnTo>
                  <a:lnTo>
                    <a:pt x="167" y="490"/>
                  </a:lnTo>
                  <a:lnTo>
                    <a:pt x="216" y="534"/>
                  </a:lnTo>
                  <a:lnTo>
                    <a:pt x="268" y="572"/>
                  </a:lnTo>
                  <a:lnTo>
                    <a:pt x="325" y="606"/>
                  </a:lnTo>
                  <a:lnTo>
                    <a:pt x="386" y="634"/>
                  </a:lnTo>
                  <a:lnTo>
                    <a:pt x="450" y="657"/>
                  </a:lnTo>
                  <a:lnTo>
                    <a:pt x="518" y="675"/>
                  </a:lnTo>
                  <a:lnTo>
                    <a:pt x="588" y="688"/>
                  </a:lnTo>
                  <a:lnTo>
                    <a:pt x="662" y="697"/>
                  </a:lnTo>
                  <a:lnTo>
                    <a:pt x="738" y="702"/>
                  </a:lnTo>
                  <a:lnTo>
                    <a:pt x="816" y="702"/>
                  </a:lnTo>
                  <a:lnTo>
                    <a:pt x="896" y="698"/>
                  </a:lnTo>
                  <a:lnTo>
                    <a:pt x="977" y="690"/>
                  </a:lnTo>
                  <a:lnTo>
                    <a:pt x="1061" y="678"/>
                  </a:lnTo>
                  <a:lnTo>
                    <a:pt x="1145" y="662"/>
                  </a:lnTo>
                  <a:lnTo>
                    <a:pt x="1224" y="643"/>
                  </a:lnTo>
                  <a:lnTo>
                    <a:pt x="1301" y="618"/>
                  </a:lnTo>
                  <a:lnTo>
                    <a:pt x="1374" y="588"/>
                  </a:lnTo>
                  <a:lnTo>
                    <a:pt x="1443" y="553"/>
                  </a:lnTo>
                  <a:lnTo>
                    <a:pt x="1508" y="513"/>
                  </a:lnTo>
                  <a:lnTo>
                    <a:pt x="1570" y="470"/>
                  </a:lnTo>
                  <a:lnTo>
                    <a:pt x="1627" y="422"/>
                  </a:lnTo>
                  <a:lnTo>
                    <a:pt x="1679" y="370"/>
                  </a:lnTo>
                  <a:lnTo>
                    <a:pt x="1727" y="316"/>
                  </a:lnTo>
                  <a:lnTo>
                    <a:pt x="1770" y="258"/>
                  </a:lnTo>
                  <a:lnTo>
                    <a:pt x="1808" y="197"/>
                  </a:lnTo>
                  <a:lnTo>
                    <a:pt x="1841" y="134"/>
                  </a:lnTo>
                  <a:lnTo>
                    <a:pt x="1868" y="68"/>
                  </a:lnTo>
                  <a:lnTo>
                    <a:pt x="1890" y="0"/>
                  </a:lnTo>
                </a:path>
              </a:pathLst>
            </a:custGeom>
            <a:noFill/>
            <a:ln w="54293">
              <a:solidFill>
                <a:srgbClr val="6950A1"/>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fr-FR"/>
            </a:p>
          </p:txBody>
        </p:sp>
        <p:pic>
          <p:nvPicPr>
            <p:cNvPr id="59" name="Picture 58"/>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5958" y="2978"/>
              <a:ext cx="248" cy="3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0" name="Freeform 59"/>
            <p:cNvSpPr>
              <a:spLocks/>
            </p:cNvSpPr>
            <p:nvPr/>
          </p:nvSpPr>
          <p:spPr bwMode="auto">
            <a:xfrm>
              <a:off x="4043" y="2973"/>
              <a:ext cx="1890" cy="702"/>
            </a:xfrm>
            <a:custGeom>
              <a:avLst/>
              <a:gdLst>
                <a:gd name="T0" fmla="+- 0 4043 4043"/>
                <a:gd name="T1" fmla="*/ T0 w 1890"/>
                <a:gd name="T2" fmla="+- 0 3156 2973"/>
                <a:gd name="T3" fmla="*/ 3156 h 702"/>
                <a:gd name="T4" fmla="+- 0 4066 4043"/>
                <a:gd name="T5" fmla="*/ T4 w 1890"/>
                <a:gd name="T6" fmla="+- 0 3229 2973"/>
                <a:gd name="T7" fmla="*/ 3229 h 702"/>
                <a:gd name="T8" fmla="+- 0 4094 4043"/>
                <a:gd name="T9" fmla="*/ T8 w 1890"/>
                <a:gd name="T10" fmla="+- 0 3297 2973"/>
                <a:gd name="T11" fmla="*/ 3297 h 702"/>
                <a:gd name="T12" fmla="+- 0 4128 4043"/>
                <a:gd name="T13" fmla="*/ T12 w 1890"/>
                <a:gd name="T14" fmla="+- 0 3358 2973"/>
                <a:gd name="T15" fmla="*/ 3358 h 702"/>
                <a:gd name="T16" fmla="+- 0 4167 4043"/>
                <a:gd name="T17" fmla="*/ T16 w 1890"/>
                <a:gd name="T18" fmla="+- 0 3413 2973"/>
                <a:gd name="T19" fmla="*/ 3413 h 702"/>
                <a:gd name="T20" fmla="+- 0 4210 4043"/>
                <a:gd name="T21" fmla="*/ T20 w 1890"/>
                <a:gd name="T22" fmla="+- 0 3463 2973"/>
                <a:gd name="T23" fmla="*/ 3463 h 702"/>
                <a:gd name="T24" fmla="+- 0 4259 4043"/>
                <a:gd name="T25" fmla="*/ T24 w 1890"/>
                <a:gd name="T26" fmla="+- 0 3507 2973"/>
                <a:gd name="T27" fmla="*/ 3507 h 702"/>
                <a:gd name="T28" fmla="+- 0 4311 4043"/>
                <a:gd name="T29" fmla="*/ T28 w 1890"/>
                <a:gd name="T30" fmla="+- 0 3545 2973"/>
                <a:gd name="T31" fmla="*/ 3545 h 702"/>
                <a:gd name="T32" fmla="+- 0 4368 4043"/>
                <a:gd name="T33" fmla="*/ T32 w 1890"/>
                <a:gd name="T34" fmla="+- 0 3579 2973"/>
                <a:gd name="T35" fmla="*/ 3579 h 702"/>
                <a:gd name="T36" fmla="+- 0 4429 4043"/>
                <a:gd name="T37" fmla="*/ T36 w 1890"/>
                <a:gd name="T38" fmla="+- 0 3607 2973"/>
                <a:gd name="T39" fmla="*/ 3607 h 702"/>
                <a:gd name="T40" fmla="+- 0 4493 4043"/>
                <a:gd name="T41" fmla="*/ T40 w 1890"/>
                <a:gd name="T42" fmla="+- 0 3630 2973"/>
                <a:gd name="T43" fmla="*/ 3630 h 702"/>
                <a:gd name="T44" fmla="+- 0 4561 4043"/>
                <a:gd name="T45" fmla="*/ T44 w 1890"/>
                <a:gd name="T46" fmla="+- 0 3648 2973"/>
                <a:gd name="T47" fmla="*/ 3648 h 702"/>
                <a:gd name="T48" fmla="+- 0 4632 4043"/>
                <a:gd name="T49" fmla="*/ T48 w 1890"/>
                <a:gd name="T50" fmla="+- 0 3661 2973"/>
                <a:gd name="T51" fmla="*/ 3661 h 702"/>
                <a:gd name="T52" fmla="+- 0 4705 4043"/>
                <a:gd name="T53" fmla="*/ T52 w 1890"/>
                <a:gd name="T54" fmla="+- 0 3670 2973"/>
                <a:gd name="T55" fmla="*/ 3670 h 702"/>
                <a:gd name="T56" fmla="+- 0 4781 4043"/>
                <a:gd name="T57" fmla="*/ T56 w 1890"/>
                <a:gd name="T58" fmla="+- 0 3675 2973"/>
                <a:gd name="T59" fmla="*/ 3675 h 702"/>
                <a:gd name="T60" fmla="+- 0 4859 4043"/>
                <a:gd name="T61" fmla="*/ T60 w 1890"/>
                <a:gd name="T62" fmla="+- 0 3675 2973"/>
                <a:gd name="T63" fmla="*/ 3675 h 702"/>
                <a:gd name="T64" fmla="+- 0 4939 4043"/>
                <a:gd name="T65" fmla="*/ T64 w 1890"/>
                <a:gd name="T66" fmla="+- 0 3671 2973"/>
                <a:gd name="T67" fmla="*/ 3671 h 702"/>
                <a:gd name="T68" fmla="+- 0 5021 4043"/>
                <a:gd name="T69" fmla="*/ T68 w 1890"/>
                <a:gd name="T70" fmla="+- 0 3663 2973"/>
                <a:gd name="T71" fmla="*/ 3663 h 702"/>
                <a:gd name="T72" fmla="+- 0 5104 4043"/>
                <a:gd name="T73" fmla="*/ T72 w 1890"/>
                <a:gd name="T74" fmla="+- 0 3651 2973"/>
                <a:gd name="T75" fmla="*/ 3651 h 702"/>
                <a:gd name="T76" fmla="+- 0 5188 4043"/>
                <a:gd name="T77" fmla="*/ T76 w 1890"/>
                <a:gd name="T78" fmla="+- 0 3635 2973"/>
                <a:gd name="T79" fmla="*/ 3635 h 702"/>
                <a:gd name="T80" fmla="+- 0 5268 4043"/>
                <a:gd name="T81" fmla="*/ T80 w 1890"/>
                <a:gd name="T82" fmla="+- 0 3616 2973"/>
                <a:gd name="T83" fmla="*/ 3616 h 702"/>
                <a:gd name="T84" fmla="+- 0 5344 4043"/>
                <a:gd name="T85" fmla="*/ T84 w 1890"/>
                <a:gd name="T86" fmla="+- 0 3591 2973"/>
                <a:gd name="T87" fmla="*/ 3591 h 702"/>
                <a:gd name="T88" fmla="+- 0 5417 4043"/>
                <a:gd name="T89" fmla="*/ T88 w 1890"/>
                <a:gd name="T90" fmla="+- 0 3561 2973"/>
                <a:gd name="T91" fmla="*/ 3561 h 702"/>
                <a:gd name="T92" fmla="+- 0 5486 4043"/>
                <a:gd name="T93" fmla="*/ T92 w 1890"/>
                <a:gd name="T94" fmla="+- 0 3526 2973"/>
                <a:gd name="T95" fmla="*/ 3526 h 702"/>
                <a:gd name="T96" fmla="+- 0 5552 4043"/>
                <a:gd name="T97" fmla="*/ T96 w 1890"/>
                <a:gd name="T98" fmla="+- 0 3486 2973"/>
                <a:gd name="T99" fmla="*/ 3486 h 702"/>
                <a:gd name="T100" fmla="+- 0 5613 4043"/>
                <a:gd name="T101" fmla="*/ T100 w 1890"/>
                <a:gd name="T102" fmla="+- 0 3443 2973"/>
                <a:gd name="T103" fmla="*/ 3443 h 702"/>
                <a:gd name="T104" fmla="+- 0 5670 4043"/>
                <a:gd name="T105" fmla="*/ T104 w 1890"/>
                <a:gd name="T106" fmla="+- 0 3395 2973"/>
                <a:gd name="T107" fmla="*/ 3395 h 702"/>
                <a:gd name="T108" fmla="+- 0 5722 4043"/>
                <a:gd name="T109" fmla="*/ T108 w 1890"/>
                <a:gd name="T110" fmla="+- 0 3343 2973"/>
                <a:gd name="T111" fmla="*/ 3343 h 702"/>
                <a:gd name="T112" fmla="+- 0 5770 4043"/>
                <a:gd name="T113" fmla="*/ T112 w 1890"/>
                <a:gd name="T114" fmla="+- 0 3289 2973"/>
                <a:gd name="T115" fmla="*/ 3289 h 702"/>
                <a:gd name="T116" fmla="+- 0 5813 4043"/>
                <a:gd name="T117" fmla="*/ T116 w 1890"/>
                <a:gd name="T118" fmla="+- 0 3231 2973"/>
                <a:gd name="T119" fmla="*/ 3231 h 702"/>
                <a:gd name="T120" fmla="+- 0 5851 4043"/>
                <a:gd name="T121" fmla="*/ T120 w 1890"/>
                <a:gd name="T122" fmla="+- 0 3170 2973"/>
                <a:gd name="T123" fmla="*/ 3170 h 702"/>
                <a:gd name="T124" fmla="+- 0 5884 4043"/>
                <a:gd name="T125" fmla="*/ T124 w 1890"/>
                <a:gd name="T126" fmla="+- 0 3107 2973"/>
                <a:gd name="T127" fmla="*/ 3107 h 702"/>
                <a:gd name="T128" fmla="+- 0 5911 4043"/>
                <a:gd name="T129" fmla="*/ T128 w 1890"/>
                <a:gd name="T130" fmla="+- 0 3041 2973"/>
                <a:gd name="T131" fmla="*/ 3041 h 702"/>
                <a:gd name="T132" fmla="+- 0 5933 4043"/>
                <a:gd name="T133" fmla="*/ T132 w 1890"/>
                <a:gd name="T134" fmla="+- 0 2973 2973"/>
                <a:gd name="T135" fmla="*/ 2973 h 702"/>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Lst>
              <a:rect l="0" t="0" r="r" b="b"/>
              <a:pathLst>
                <a:path w="1890" h="702">
                  <a:moveTo>
                    <a:pt x="0" y="183"/>
                  </a:moveTo>
                  <a:lnTo>
                    <a:pt x="23" y="256"/>
                  </a:lnTo>
                  <a:lnTo>
                    <a:pt x="51" y="324"/>
                  </a:lnTo>
                  <a:lnTo>
                    <a:pt x="85" y="385"/>
                  </a:lnTo>
                  <a:lnTo>
                    <a:pt x="124" y="440"/>
                  </a:lnTo>
                  <a:lnTo>
                    <a:pt x="167" y="490"/>
                  </a:lnTo>
                  <a:lnTo>
                    <a:pt x="216" y="534"/>
                  </a:lnTo>
                  <a:lnTo>
                    <a:pt x="268" y="572"/>
                  </a:lnTo>
                  <a:lnTo>
                    <a:pt x="325" y="606"/>
                  </a:lnTo>
                  <a:lnTo>
                    <a:pt x="386" y="634"/>
                  </a:lnTo>
                  <a:lnTo>
                    <a:pt x="450" y="657"/>
                  </a:lnTo>
                  <a:lnTo>
                    <a:pt x="518" y="675"/>
                  </a:lnTo>
                  <a:lnTo>
                    <a:pt x="589" y="688"/>
                  </a:lnTo>
                  <a:lnTo>
                    <a:pt x="662" y="697"/>
                  </a:lnTo>
                  <a:lnTo>
                    <a:pt x="738" y="702"/>
                  </a:lnTo>
                  <a:lnTo>
                    <a:pt x="816" y="702"/>
                  </a:lnTo>
                  <a:lnTo>
                    <a:pt x="896" y="698"/>
                  </a:lnTo>
                  <a:lnTo>
                    <a:pt x="978" y="690"/>
                  </a:lnTo>
                  <a:lnTo>
                    <a:pt x="1061" y="678"/>
                  </a:lnTo>
                  <a:lnTo>
                    <a:pt x="1145" y="662"/>
                  </a:lnTo>
                  <a:lnTo>
                    <a:pt x="1225" y="643"/>
                  </a:lnTo>
                  <a:lnTo>
                    <a:pt x="1301" y="618"/>
                  </a:lnTo>
                  <a:lnTo>
                    <a:pt x="1374" y="588"/>
                  </a:lnTo>
                  <a:lnTo>
                    <a:pt x="1443" y="553"/>
                  </a:lnTo>
                  <a:lnTo>
                    <a:pt x="1509" y="513"/>
                  </a:lnTo>
                  <a:lnTo>
                    <a:pt x="1570" y="470"/>
                  </a:lnTo>
                  <a:lnTo>
                    <a:pt x="1627" y="422"/>
                  </a:lnTo>
                  <a:lnTo>
                    <a:pt x="1679" y="370"/>
                  </a:lnTo>
                  <a:lnTo>
                    <a:pt x="1727" y="316"/>
                  </a:lnTo>
                  <a:lnTo>
                    <a:pt x="1770" y="258"/>
                  </a:lnTo>
                  <a:lnTo>
                    <a:pt x="1808" y="197"/>
                  </a:lnTo>
                  <a:lnTo>
                    <a:pt x="1841" y="134"/>
                  </a:lnTo>
                  <a:lnTo>
                    <a:pt x="1868" y="68"/>
                  </a:lnTo>
                  <a:lnTo>
                    <a:pt x="1890" y="0"/>
                  </a:lnTo>
                </a:path>
              </a:pathLst>
            </a:custGeom>
            <a:noFill/>
            <a:ln w="54293">
              <a:solidFill>
                <a:srgbClr val="6950A1"/>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fr-FR"/>
            </a:p>
          </p:txBody>
        </p:sp>
        <p:pic>
          <p:nvPicPr>
            <p:cNvPr id="61" name="Picture 60"/>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3955" y="2957"/>
              <a:ext cx="248" cy="3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2" name="Freeform 61"/>
            <p:cNvSpPr>
              <a:spLocks/>
            </p:cNvSpPr>
            <p:nvPr/>
          </p:nvSpPr>
          <p:spPr bwMode="auto">
            <a:xfrm>
              <a:off x="2020" y="2957"/>
              <a:ext cx="1890" cy="702"/>
            </a:xfrm>
            <a:custGeom>
              <a:avLst/>
              <a:gdLst>
                <a:gd name="T0" fmla="+- 0 2021 2021"/>
                <a:gd name="T1" fmla="*/ T0 w 1890"/>
                <a:gd name="T2" fmla="+- 0 3140 2957"/>
                <a:gd name="T3" fmla="*/ 3140 h 702"/>
                <a:gd name="T4" fmla="+- 0 2043 2021"/>
                <a:gd name="T5" fmla="*/ T4 w 1890"/>
                <a:gd name="T6" fmla="+- 0 3213 2957"/>
                <a:gd name="T7" fmla="*/ 3213 h 702"/>
                <a:gd name="T8" fmla="+- 0 2071 2021"/>
                <a:gd name="T9" fmla="*/ T8 w 1890"/>
                <a:gd name="T10" fmla="+- 0 3280 2957"/>
                <a:gd name="T11" fmla="*/ 3280 h 702"/>
                <a:gd name="T12" fmla="+- 0 2105 2021"/>
                <a:gd name="T13" fmla="*/ T12 w 1890"/>
                <a:gd name="T14" fmla="+- 0 3342 2957"/>
                <a:gd name="T15" fmla="*/ 3342 h 702"/>
                <a:gd name="T16" fmla="+- 0 2144 2021"/>
                <a:gd name="T17" fmla="*/ T16 w 1890"/>
                <a:gd name="T18" fmla="+- 0 3397 2957"/>
                <a:gd name="T19" fmla="*/ 3397 h 702"/>
                <a:gd name="T20" fmla="+- 0 2188 2021"/>
                <a:gd name="T21" fmla="*/ T20 w 1890"/>
                <a:gd name="T22" fmla="+- 0 3447 2957"/>
                <a:gd name="T23" fmla="*/ 3447 h 702"/>
                <a:gd name="T24" fmla="+- 0 2236 2021"/>
                <a:gd name="T25" fmla="*/ T24 w 1890"/>
                <a:gd name="T26" fmla="+- 0 3491 2957"/>
                <a:gd name="T27" fmla="*/ 3491 h 702"/>
                <a:gd name="T28" fmla="+- 0 2289 2021"/>
                <a:gd name="T29" fmla="*/ T28 w 1890"/>
                <a:gd name="T30" fmla="+- 0 3529 2957"/>
                <a:gd name="T31" fmla="*/ 3529 h 702"/>
                <a:gd name="T32" fmla="+- 0 2346 2021"/>
                <a:gd name="T33" fmla="*/ T32 w 1890"/>
                <a:gd name="T34" fmla="+- 0 3563 2957"/>
                <a:gd name="T35" fmla="*/ 3563 h 702"/>
                <a:gd name="T36" fmla="+- 0 2406 2021"/>
                <a:gd name="T37" fmla="*/ T36 w 1890"/>
                <a:gd name="T38" fmla="+- 0 3591 2957"/>
                <a:gd name="T39" fmla="*/ 3591 h 702"/>
                <a:gd name="T40" fmla="+- 0 2471 2021"/>
                <a:gd name="T41" fmla="*/ T40 w 1890"/>
                <a:gd name="T42" fmla="+- 0 3614 2957"/>
                <a:gd name="T43" fmla="*/ 3614 h 702"/>
                <a:gd name="T44" fmla="+- 0 2538 2021"/>
                <a:gd name="T45" fmla="*/ T44 w 1890"/>
                <a:gd name="T46" fmla="+- 0 3632 2957"/>
                <a:gd name="T47" fmla="*/ 3632 h 702"/>
                <a:gd name="T48" fmla="+- 0 2609 2021"/>
                <a:gd name="T49" fmla="*/ T48 w 1890"/>
                <a:gd name="T50" fmla="+- 0 3645 2957"/>
                <a:gd name="T51" fmla="*/ 3645 h 702"/>
                <a:gd name="T52" fmla="+- 0 2682 2021"/>
                <a:gd name="T53" fmla="*/ T52 w 1890"/>
                <a:gd name="T54" fmla="+- 0 3654 2957"/>
                <a:gd name="T55" fmla="*/ 3654 h 702"/>
                <a:gd name="T56" fmla="+- 0 2758 2021"/>
                <a:gd name="T57" fmla="*/ T56 w 1890"/>
                <a:gd name="T58" fmla="+- 0 3659 2957"/>
                <a:gd name="T59" fmla="*/ 3659 h 702"/>
                <a:gd name="T60" fmla="+- 0 2836 2021"/>
                <a:gd name="T61" fmla="*/ T60 w 1890"/>
                <a:gd name="T62" fmla="+- 0 3659 2957"/>
                <a:gd name="T63" fmla="*/ 3659 h 702"/>
                <a:gd name="T64" fmla="+- 0 2916 2021"/>
                <a:gd name="T65" fmla="*/ T64 w 1890"/>
                <a:gd name="T66" fmla="+- 0 3655 2957"/>
                <a:gd name="T67" fmla="*/ 3655 h 702"/>
                <a:gd name="T68" fmla="+- 0 2998 2021"/>
                <a:gd name="T69" fmla="*/ T68 w 1890"/>
                <a:gd name="T70" fmla="+- 0 3647 2957"/>
                <a:gd name="T71" fmla="*/ 3647 h 702"/>
                <a:gd name="T72" fmla="+- 0 3081 2021"/>
                <a:gd name="T73" fmla="*/ T72 w 1890"/>
                <a:gd name="T74" fmla="+- 0 3635 2957"/>
                <a:gd name="T75" fmla="*/ 3635 h 702"/>
                <a:gd name="T76" fmla="+- 0 3165 2021"/>
                <a:gd name="T77" fmla="*/ T76 w 1890"/>
                <a:gd name="T78" fmla="+- 0 3619 2957"/>
                <a:gd name="T79" fmla="*/ 3619 h 702"/>
                <a:gd name="T80" fmla="+- 0 3245 2021"/>
                <a:gd name="T81" fmla="*/ T80 w 1890"/>
                <a:gd name="T82" fmla="+- 0 3600 2957"/>
                <a:gd name="T83" fmla="*/ 3600 h 702"/>
                <a:gd name="T84" fmla="+- 0 3321 2021"/>
                <a:gd name="T85" fmla="*/ T84 w 1890"/>
                <a:gd name="T86" fmla="+- 0 3575 2957"/>
                <a:gd name="T87" fmla="*/ 3575 h 702"/>
                <a:gd name="T88" fmla="+- 0 3394 2021"/>
                <a:gd name="T89" fmla="*/ T88 w 1890"/>
                <a:gd name="T90" fmla="+- 0 3545 2957"/>
                <a:gd name="T91" fmla="*/ 3545 h 702"/>
                <a:gd name="T92" fmla="+- 0 3464 2021"/>
                <a:gd name="T93" fmla="*/ T92 w 1890"/>
                <a:gd name="T94" fmla="+- 0 3510 2957"/>
                <a:gd name="T95" fmla="*/ 3510 h 702"/>
                <a:gd name="T96" fmla="+- 0 3529 2021"/>
                <a:gd name="T97" fmla="*/ T96 w 1890"/>
                <a:gd name="T98" fmla="+- 0 3470 2957"/>
                <a:gd name="T99" fmla="*/ 3470 h 702"/>
                <a:gd name="T100" fmla="+- 0 3590 2021"/>
                <a:gd name="T101" fmla="*/ T100 w 1890"/>
                <a:gd name="T102" fmla="+- 0 3426 2957"/>
                <a:gd name="T103" fmla="*/ 3426 h 702"/>
                <a:gd name="T104" fmla="+- 0 3647 2021"/>
                <a:gd name="T105" fmla="*/ T104 w 1890"/>
                <a:gd name="T106" fmla="+- 0 3379 2957"/>
                <a:gd name="T107" fmla="*/ 3379 h 702"/>
                <a:gd name="T108" fmla="+- 0 3700 2021"/>
                <a:gd name="T109" fmla="*/ T108 w 1890"/>
                <a:gd name="T110" fmla="+- 0 3327 2957"/>
                <a:gd name="T111" fmla="*/ 3327 h 702"/>
                <a:gd name="T112" fmla="+- 0 3748 2021"/>
                <a:gd name="T113" fmla="*/ T112 w 1890"/>
                <a:gd name="T114" fmla="+- 0 3272 2957"/>
                <a:gd name="T115" fmla="*/ 3272 h 702"/>
                <a:gd name="T116" fmla="+- 0 3791 2021"/>
                <a:gd name="T117" fmla="*/ T116 w 1890"/>
                <a:gd name="T118" fmla="+- 0 3215 2957"/>
                <a:gd name="T119" fmla="*/ 3215 h 702"/>
                <a:gd name="T120" fmla="+- 0 3829 2021"/>
                <a:gd name="T121" fmla="*/ T120 w 1890"/>
                <a:gd name="T122" fmla="+- 0 3154 2957"/>
                <a:gd name="T123" fmla="*/ 3154 h 702"/>
                <a:gd name="T124" fmla="+- 0 3861 2021"/>
                <a:gd name="T125" fmla="*/ T124 w 1890"/>
                <a:gd name="T126" fmla="+- 0 3090 2957"/>
                <a:gd name="T127" fmla="*/ 3090 h 702"/>
                <a:gd name="T128" fmla="+- 0 3889 2021"/>
                <a:gd name="T129" fmla="*/ T128 w 1890"/>
                <a:gd name="T130" fmla="+- 0 3025 2957"/>
                <a:gd name="T131" fmla="*/ 3025 h 702"/>
                <a:gd name="T132" fmla="+- 0 3910 2021"/>
                <a:gd name="T133" fmla="*/ T132 w 1890"/>
                <a:gd name="T134" fmla="+- 0 2957 2957"/>
                <a:gd name="T135" fmla="*/ 2957 h 702"/>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Lst>
              <a:rect l="0" t="0" r="r" b="b"/>
              <a:pathLst>
                <a:path w="1890" h="702">
                  <a:moveTo>
                    <a:pt x="0" y="183"/>
                  </a:moveTo>
                  <a:lnTo>
                    <a:pt x="22" y="256"/>
                  </a:lnTo>
                  <a:lnTo>
                    <a:pt x="50" y="323"/>
                  </a:lnTo>
                  <a:lnTo>
                    <a:pt x="84" y="385"/>
                  </a:lnTo>
                  <a:lnTo>
                    <a:pt x="123" y="440"/>
                  </a:lnTo>
                  <a:lnTo>
                    <a:pt x="167" y="490"/>
                  </a:lnTo>
                  <a:lnTo>
                    <a:pt x="215" y="534"/>
                  </a:lnTo>
                  <a:lnTo>
                    <a:pt x="268" y="572"/>
                  </a:lnTo>
                  <a:lnTo>
                    <a:pt x="325" y="606"/>
                  </a:lnTo>
                  <a:lnTo>
                    <a:pt x="385" y="634"/>
                  </a:lnTo>
                  <a:lnTo>
                    <a:pt x="450" y="657"/>
                  </a:lnTo>
                  <a:lnTo>
                    <a:pt x="517" y="675"/>
                  </a:lnTo>
                  <a:lnTo>
                    <a:pt x="588" y="688"/>
                  </a:lnTo>
                  <a:lnTo>
                    <a:pt x="661" y="697"/>
                  </a:lnTo>
                  <a:lnTo>
                    <a:pt x="737" y="702"/>
                  </a:lnTo>
                  <a:lnTo>
                    <a:pt x="815" y="702"/>
                  </a:lnTo>
                  <a:lnTo>
                    <a:pt x="895" y="698"/>
                  </a:lnTo>
                  <a:lnTo>
                    <a:pt x="977" y="690"/>
                  </a:lnTo>
                  <a:lnTo>
                    <a:pt x="1060" y="678"/>
                  </a:lnTo>
                  <a:lnTo>
                    <a:pt x="1144" y="662"/>
                  </a:lnTo>
                  <a:lnTo>
                    <a:pt x="1224" y="643"/>
                  </a:lnTo>
                  <a:lnTo>
                    <a:pt x="1300" y="618"/>
                  </a:lnTo>
                  <a:lnTo>
                    <a:pt x="1373" y="588"/>
                  </a:lnTo>
                  <a:lnTo>
                    <a:pt x="1443" y="553"/>
                  </a:lnTo>
                  <a:lnTo>
                    <a:pt x="1508" y="513"/>
                  </a:lnTo>
                  <a:lnTo>
                    <a:pt x="1569" y="469"/>
                  </a:lnTo>
                  <a:lnTo>
                    <a:pt x="1626" y="422"/>
                  </a:lnTo>
                  <a:lnTo>
                    <a:pt x="1679" y="370"/>
                  </a:lnTo>
                  <a:lnTo>
                    <a:pt x="1727" y="315"/>
                  </a:lnTo>
                  <a:lnTo>
                    <a:pt x="1770" y="258"/>
                  </a:lnTo>
                  <a:lnTo>
                    <a:pt x="1808" y="197"/>
                  </a:lnTo>
                  <a:lnTo>
                    <a:pt x="1840" y="133"/>
                  </a:lnTo>
                  <a:lnTo>
                    <a:pt x="1868" y="68"/>
                  </a:lnTo>
                  <a:lnTo>
                    <a:pt x="1889" y="0"/>
                  </a:lnTo>
                </a:path>
              </a:pathLst>
            </a:custGeom>
            <a:noFill/>
            <a:ln w="54293">
              <a:solidFill>
                <a:srgbClr val="6950A1"/>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fr-FR"/>
            </a:p>
          </p:txBody>
        </p:sp>
        <p:pic>
          <p:nvPicPr>
            <p:cNvPr id="63" name="Picture 62"/>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1933" y="2941"/>
              <a:ext cx="248" cy="3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4" name="Rectangle 13"/>
          <p:cNvSpPr/>
          <p:nvPr/>
        </p:nvSpPr>
        <p:spPr>
          <a:xfrm>
            <a:off x="144783" y="4384949"/>
            <a:ext cx="3650906" cy="480131"/>
          </a:xfrm>
          <a:prstGeom prst="rect">
            <a:avLst/>
          </a:prstGeom>
        </p:spPr>
        <p:txBody>
          <a:bodyPr wrap="square">
            <a:spAutoFit/>
          </a:bodyPr>
          <a:lstStyle/>
          <a:p>
            <a:pPr marL="1868170" indent="-374015">
              <a:lnSpc>
                <a:spcPct val="105000"/>
              </a:lnSpc>
              <a:spcAft>
                <a:spcPts val="0"/>
              </a:spcAft>
            </a:pPr>
            <a:endParaRPr lang="en-US" sz="1200" dirty="0" smtClean="0">
              <a:solidFill>
                <a:srgbClr val="6950A1"/>
              </a:solidFill>
              <a:latin typeface="Trebuchet MS" panose="020B0603020202020204" pitchFamily="34" charset="0"/>
              <a:ea typeface="Trebuchet MS" panose="020B0603020202020204" pitchFamily="34" charset="0"/>
              <a:cs typeface="Trebuchet MS" panose="020B0603020202020204" pitchFamily="34" charset="0"/>
            </a:endParaRPr>
          </a:p>
          <a:p>
            <a:pPr marL="1868170" indent="-374015">
              <a:lnSpc>
                <a:spcPct val="105000"/>
              </a:lnSpc>
              <a:spcAft>
                <a:spcPts val="0"/>
              </a:spcAft>
            </a:pPr>
            <a:r>
              <a:rPr lang="en-US" sz="1200" dirty="0">
                <a:solidFill>
                  <a:srgbClr val="6950A1"/>
                </a:solidFill>
                <a:latin typeface="Trebuchet MS" panose="020B0603020202020204" pitchFamily="34" charset="0"/>
                <a:ea typeface="Trebuchet MS" panose="020B0603020202020204" pitchFamily="34" charset="0"/>
                <a:cs typeface="Trebuchet MS" panose="020B0603020202020204" pitchFamily="34" charset="0"/>
              </a:rPr>
              <a:t> </a:t>
            </a:r>
            <a:r>
              <a:rPr lang="en-US" sz="1200" dirty="0" smtClean="0">
                <a:solidFill>
                  <a:srgbClr val="6950A1"/>
                </a:solidFill>
                <a:latin typeface="Trebuchet MS" panose="020B0603020202020204" pitchFamily="34" charset="0"/>
                <a:ea typeface="Trebuchet MS" panose="020B0603020202020204" pitchFamily="34" charset="0"/>
                <a:cs typeface="Trebuchet MS" panose="020B0603020202020204" pitchFamily="34" charset="0"/>
              </a:rPr>
              <a:t>Implementation1</a:t>
            </a:r>
            <a:endParaRPr lang="fr-FR" sz="1200" dirty="0">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16" name="Rectangle 15"/>
          <p:cNvSpPr/>
          <p:nvPr/>
        </p:nvSpPr>
        <p:spPr>
          <a:xfrm>
            <a:off x="2542900" y="4561115"/>
            <a:ext cx="1985554" cy="480131"/>
          </a:xfrm>
          <a:prstGeom prst="rect">
            <a:avLst/>
          </a:prstGeom>
        </p:spPr>
        <p:txBody>
          <a:bodyPr wrap="square">
            <a:spAutoFit/>
          </a:bodyPr>
          <a:lstStyle/>
          <a:p>
            <a:pPr marL="381635" indent="-635" algn="ctr">
              <a:lnSpc>
                <a:spcPct val="105000"/>
              </a:lnSpc>
              <a:spcBef>
                <a:spcPts val="715"/>
              </a:spcBef>
              <a:spcAft>
                <a:spcPts val="0"/>
              </a:spcAft>
            </a:pPr>
            <a:r>
              <a:rPr lang="en-US" sz="1200" dirty="0">
                <a:solidFill>
                  <a:srgbClr val="FFFFFF"/>
                </a:solidFill>
                <a:latin typeface="Trebuchet MS" panose="020B0603020202020204" pitchFamily="34" charset="0"/>
                <a:ea typeface="Trebuchet MS" panose="020B0603020202020204" pitchFamily="34" charset="0"/>
                <a:cs typeface="Trebuchet MS" panose="020B0603020202020204" pitchFamily="34" charset="0"/>
              </a:rPr>
              <a:t>Evaluating</a:t>
            </a:r>
            <a:r>
              <a:rPr lang="en-US" sz="1200" spc="5" dirty="0">
                <a:solidFill>
                  <a:srgbClr val="FFFFFF"/>
                </a:solidFill>
                <a:latin typeface="Trebuchet MS" panose="020B0603020202020204" pitchFamily="34" charset="0"/>
                <a:ea typeface="Trebuchet MS" panose="020B0603020202020204" pitchFamily="34" charset="0"/>
                <a:cs typeface="Trebuchet MS" panose="020B0603020202020204" pitchFamily="34" charset="0"/>
              </a:rPr>
              <a:t> </a:t>
            </a:r>
            <a:r>
              <a:rPr lang="en-US" sz="1200" dirty="0">
                <a:solidFill>
                  <a:srgbClr val="FFFFFF"/>
                </a:solidFill>
                <a:latin typeface="Trebuchet MS" panose="020B0603020202020204" pitchFamily="34" charset="0"/>
                <a:ea typeface="Trebuchet MS" panose="020B0603020202020204" pitchFamily="34" charset="0"/>
                <a:cs typeface="Trebuchet MS" panose="020B0603020202020204" pitchFamily="34" charset="0"/>
              </a:rPr>
              <a:t>implementation</a:t>
            </a:r>
            <a:r>
              <a:rPr lang="en-US" sz="1200" spc="5" dirty="0">
                <a:solidFill>
                  <a:srgbClr val="FFFFFF"/>
                </a:solidFill>
                <a:latin typeface="Trebuchet MS" panose="020B0603020202020204" pitchFamily="34" charset="0"/>
                <a:ea typeface="Trebuchet MS" panose="020B0603020202020204" pitchFamily="34" charset="0"/>
                <a:cs typeface="Trebuchet MS" panose="020B0603020202020204" pitchFamily="34" charset="0"/>
              </a:rPr>
              <a:t> </a:t>
            </a:r>
            <a:r>
              <a:rPr lang="en-US" sz="1200" dirty="0">
                <a:solidFill>
                  <a:srgbClr val="FFFFFF"/>
                </a:solidFill>
                <a:latin typeface="Trebuchet MS" panose="020B0603020202020204" pitchFamily="34" charset="0"/>
                <a:ea typeface="Trebuchet MS" panose="020B0603020202020204" pitchFamily="34" charset="0"/>
                <a:cs typeface="Trebuchet MS" panose="020B0603020202020204" pitchFamily="34" charset="0"/>
              </a:rPr>
              <a:t>2</a:t>
            </a:r>
            <a:endParaRPr lang="fr-FR" sz="1600" dirty="0">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65" name="Rectangle 64"/>
          <p:cNvSpPr/>
          <p:nvPr/>
        </p:nvSpPr>
        <p:spPr>
          <a:xfrm>
            <a:off x="3980050" y="4457449"/>
            <a:ext cx="1898234" cy="617092"/>
          </a:xfrm>
          <a:prstGeom prst="rect">
            <a:avLst/>
          </a:prstGeom>
        </p:spPr>
        <p:txBody>
          <a:bodyPr wrap="square">
            <a:spAutoFit/>
          </a:bodyPr>
          <a:lstStyle/>
          <a:p>
            <a:pPr marL="304165" algn="ctr">
              <a:lnSpc>
                <a:spcPct val="105000"/>
              </a:lnSpc>
              <a:spcBef>
                <a:spcPts val="865"/>
              </a:spcBef>
              <a:spcAft>
                <a:spcPts val="0"/>
              </a:spcAft>
            </a:pPr>
            <a:r>
              <a:rPr lang="en-US" sz="1100" dirty="0" smtClean="0">
                <a:solidFill>
                  <a:srgbClr val="FFFFFF"/>
                </a:solidFill>
                <a:latin typeface="Trebuchet MS" panose="020B0603020202020204" pitchFamily="34" charset="0"/>
                <a:ea typeface="Trebuchet MS" panose="020B0603020202020204" pitchFamily="34" charset="0"/>
                <a:cs typeface="Trebuchet MS" panose="020B0603020202020204" pitchFamily="34" charset="0"/>
              </a:rPr>
              <a:t>Drafting </a:t>
            </a:r>
            <a:r>
              <a:rPr lang="en-US" sz="1100" dirty="0">
                <a:solidFill>
                  <a:srgbClr val="FFFFFF"/>
                </a:solidFill>
                <a:latin typeface="Trebuchet MS" panose="020B0603020202020204" pitchFamily="34" charset="0"/>
                <a:ea typeface="Trebuchet MS" panose="020B0603020202020204" pitchFamily="34" charset="0"/>
                <a:cs typeface="Trebuchet MS" panose="020B0603020202020204" pitchFamily="34" charset="0"/>
              </a:rPr>
              <a:t>and sharing</a:t>
            </a:r>
            <a:r>
              <a:rPr lang="en-US" sz="1100" spc="-260" dirty="0">
                <a:solidFill>
                  <a:srgbClr val="FFFFFF"/>
                </a:solidFill>
                <a:latin typeface="Trebuchet MS" panose="020B0603020202020204" pitchFamily="34" charset="0"/>
                <a:ea typeface="Trebuchet MS" panose="020B0603020202020204" pitchFamily="34" charset="0"/>
                <a:cs typeface="Trebuchet MS" panose="020B0603020202020204" pitchFamily="34" charset="0"/>
              </a:rPr>
              <a:t> </a:t>
            </a:r>
            <a:r>
              <a:rPr lang="en-US" sz="1100" dirty="0">
                <a:solidFill>
                  <a:srgbClr val="FFFFFF"/>
                </a:solidFill>
                <a:latin typeface="Trebuchet MS" panose="020B0603020202020204" pitchFamily="34" charset="0"/>
                <a:ea typeface="Trebuchet MS" panose="020B0603020202020204" pitchFamily="34" charset="0"/>
                <a:cs typeface="Trebuchet MS" panose="020B0603020202020204" pitchFamily="34" charset="0"/>
              </a:rPr>
              <a:t>lessons</a:t>
            </a:r>
            <a:r>
              <a:rPr lang="en-US" sz="1100" spc="-45" dirty="0">
                <a:solidFill>
                  <a:srgbClr val="FFFFFF"/>
                </a:solidFill>
                <a:latin typeface="Trebuchet MS" panose="020B0603020202020204" pitchFamily="34" charset="0"/>
                <a:ea typeface="Trebuchet MS" panose="020B0603020202020204" pitchFamily="34" charset="0"/>
                <a:cs typeface="Trebuchet MS" panose="020B0603020202020204" pitchFamily="34" charset="0"/>
              </a:rPr>
              <a:t> </a:t>
            </a:r>
            <a:r>
              <a:rPr lang="en-US" sz="1100" dirty="0">
                <a:solidFill>
                  <a:srgbClr val="FFFFFF"/>
                </a:solidFill>
                <a:latin typeface="Trebuchet MS" panose="020B0603020202020204" pitchFamily="34" charset="0"/>
                <a:ea typeface="Trebuchet MS" panose="020B0603020202020204" pitchFamily="34" charset="0"/>
                <a:cs typeface="Trebuchet MS" panose="020B0603020202020204" pitchFamily="34" charset="0"/>
              </a:rPr>
              <a:t>learned</a:t>
            </a:r>
            <a:endParaRPr lang="fr-FR" sz="1100" dirty="0">
              <a:latin typeface="Trebuchet MS" panose="020B0603020202020204" pitchFamily="34" charset="0"/>
              <a:ea typeface="Trebuchet MS" panose="020B0603020202020204" pitchFamily="34" charset="0"/>
              <a:cs typeface="Trebuchet MS" panose="020B0603020202020204" pitchFamily="34" charset="0"/>
            </a:endParaRPr>
          </a:p>
          <a:p>
            <a:pPr marL="304800" algn="ctr">
              <a:spcAft>
                <a:spcPts val="0"/>
              </a:spcAft>
            </a:pPr>
            <a:r>
              <a:rPr lang="en-US" sz="1100" dirty="0">
                <a:solidFill>
                  <a:srgbClr val="FFFFFF"/>
                </a:solidFill>
                <a:latin typeface="Trebuchet MS" panose="020B0603020202020204" pitchFamily="34" charset="0"/>
                <a:ea typeface="Trebuchet MS" panose="020B0603020202020204" pitchFamily="34" charset="0"/>
                <a:cs typeface="Trebuchet MS" panose="020B0603020202020204" pitchFamily="34" charset="0"/>
              </a:rPr>
              <a:t>3</a:t>
            </a:r>
            <a:endParaRPr lang="fr-FR" sz="1100" dirty="0">
              <a:solidFill>
                <a:srgbClr val="FFFFFF"/>
              </a:solidFill>
              <a:latin typeface="Trebuchet MS" panose="020B0603020202020204" pitchFamily="34" charset="0"/>
              <a:ea typeface="Trebuchet MS" panose="020B0603020202020204" pitchFamily="34" charset="0"/>
              <a:cs typeface="Trebuchet MS" panose="020B0603020202020204" pitchFamily="34" charset="0"/>
            </a:endParaRPr>
          </a:p>
        </p:txBody>
      </p:sp>
      <p:sp>
        <p:nvSpPr>
          <p:cNvPr id="66" name="Rectangle 65"/>
          <p:cNvSpPr/>
          <p:nvPr/>
        </p:nvSpPr>
        <p:spPr>
          <a:xfrm>
            <a:off x="5855352" y="4163975"/>
            <a:ext cx="1694478" cy="1328056"/>
          </a:xfrm>
          <a:prstGeom prst="rect">
            <a:avLst/>
          </a:prstGeom>
        </p:spPr>
        <p:txBody>
          <a:bodyPr wrap="square">
            <a:spAutoFit/>
          </a:bodyPr>
          <a:lstStyle/>
          <a:p>
            <a:pPr marL="166370" marR="525780" algn="ctr">
              <a:lnSpc>
                <a:spcPct val="105000"/>
              </a:lnSpc>
              <a:spcBef>
                <a:spcPts val="540"/>
              </a:spcBef>
            </a:pPr>
            <a:r>
              <a:rPr lang="en-US" sz="1100" dirty="0">
                <a:solidFill>
                  <a:srgbClr val="FFFFFF"/>
                </a:solidFill>
                <a:latin typeface="Trebuchet MS" panose="020B0603020202020204" pitchFamily="34" charset="0"/>
                <a:ea typeface="Trebuchet MS" panose="020B0603020202020204" pitchFamily="34" charset="0"/>
                <a:cs typeface="Trebuchet MS" panose="020B0603020202020204" pitchFamily="34" charset="0"/>
              </a:rPr>
              <a:t>Incorporating</a:t>
            </a:r>
            <a:r>
              <a:rPr lang="en-US" sz="1100" spc="70" dirty="0">
                <a:solidFill>
                  <a:srgbClr val="FFFFFF"/>
                </a:solidFill>
                <a:latin typeface="Trebuchet MS" panose="020B0603020202020204" pitchFamily="34" charset="0"/>
                <a:ea typeface="Trebuchet MS" panose="020B0603020202020204" pitchFamily="34" charset="0"/>
                <a:cs typeface="Trebuchet MS" panose="020B0603020202020204" pitchFamily="34" charset="0"/>
              </a:rPr>
              <a:t> </a:t>
            </a:r>
            <a:r>
              <a:rPr lang="en-US" sz="1100" dirty="0">
                <a:solidFill>
                  <a:srgbClr val="FFFFFF"/>
                </a:solidFill>
                <a:latin typeface="Trebuchet MS" panose="020B0603020202020204" pitchFamily="34" charset="0"/>
                <a:ea typeface="Trebuchet MS" panose="020B0603020202020204" pitchFamily="34" charset="0"/>
                <a:cs typeface="Trebuchet MS" panose="020B0603020202020204" pitchFamily="34" charset="0"/>
              </a:rPr>
              <a:t>lessons</a:t>
            </a:r>
            <a:r>
              <a:rPr lang="en-US" sz="1100" spc="5" dirty="0">
                <a:solidFill>
                  <a:srgbClr val="FFFFFF"/>
                </a:solidFill>
                <a:latin typeface="Trebuchet MS" panose="020B0603020202020204" pitchFamily="34" charset="0"/>
                <a:ea typeface="Trebuchet MS" panose="020B0603020202020204" pitchFamily="34" charset="0"/>
                <a:cs typeface="Trebuchet MS" panose="020B0603020202020204" pitchFamily="34" charset="0"/>
              </a:rPr>
              <a:t> </a:t>
            </a:r>
            <a:r>
              <a:rPr lang="en-US" sz="1100" dirty="0">
                <a:solidFill>
                  <a:srgbClr val="FFFFFF"/>
                </a:solidFill>
                <a:latin typeface="Trebuchet MS" panose="020B0603020202020204" pitchFamily="34" charset="0"/>
                <a:ea typeface="Trebuchet MS" panose="020B0603020202020204" pitchFamily="34" charset="0"/>
                <a:cs typeface="Trebuchet MS" panose="020B0603020202020204" pitchFamily="34" charset="0"/>
              </a:rPr>
              <a:t>learned and improving implementation</a:t>
            </a:r>
            <a:endParaRPr lang="fr-FR" sz="1100" dirty="0">
              <a:solidFill>
                <a:srgbClr val="FFFFFF"/>
              </a:solidFill>
              <a:latin typeface="Trebuchet MS" panose="020B0603020202020204" pitchFamily="34" charset="0"/>
              <a:ea typeface="Trebuchet MS" panose="020B0603020202020204" pitchFamily="34" charset="0"/>
              <a:cs typeface="Trebuchet MS" panose="020B0603020202020204" pitchFamily="34" charset="0"/>
            </a:endParaRPr>
          </a:p>
          <a:p>
            <a:pPr marR="359410" algn="ctr"/>
            <a:r>
              <a:rPr lang="en-US" sz="1100" dirty="0">
                <a:solidFill>
                  <a:srgbClr val="FFFFFF"/>
                </a:solidFill>
                <a:latin typeface="Trebuchet MS" panose="020B0603020202020204" pitchFamily="34" charset="0"/>
                <a:ea typeface="Trebuchet MS" panose="020B0603020202020204" pitchFamily="34" charset="0"/>
                <a:cs typeface="Trebuchet MS" panose="020B0603020202020204" pitchFamily="34" charset="0"/>
              </a:rPr>
              <a:t>4</a:t>
            </a:r>
            <a:endParaRPr lang="fr-FR" sz="1100" dirty="0">
              <a:solidFill>
                <a:srgbClr val="FFFFFF"/>
              </a:solidFill>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190085374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193" y="5798876"/>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7"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69979" y="459510"/>
            <a:ext cx="2117888"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Lecture10</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8</a:t>
            </a:fld>
            <a:endParaRPr lang="en-US"/>
          </a:p>
        </p:txBody>
      </p:sp>
      <p:sp>
        <p:nvSpPr>
          <p:cNvPr id="12" name="Zone de texte 11"/>
          <p:cNvSpPr txBox="1"/>
          <p:nvPr/>
        </p:nvSpPr>
        <p:spPr>
          <a:xfrm>
            <a:off x="2157095" y="384810"/>
            <a:ext cx="6251575" cy="1015663"/>
          </a:xfrm>
          <a:prstGeom prst="rect">
            <a:avLst/>
          </a:prstGeom>
          <a:noFill/>
        </p:spPr>
        <p:txBody>
          <a:bodyPr wrap="square" rtlCol="0" anchor="t">
            <a:spAutoFit/>
          </a:bodyPr>
          <a:lstStyle/>
          <a:p>
            <a:pPr algn="ctr"/>
            <a:r>
              <a:rPr lang="en-US" sz="2400" b="1" dirty="0" smtClean="0">
                <a:solidFill>
                  <a:srgbClr val="FF9518"/>
                </a:solidFill>
                <a:latin typeface="Tajawal Medium" panose="00000600000000000000" pitchFamily="2" charset="-78"/>
                <a:cs typeface="Tajawal Medium" panose="00000600000000000000" pitchFamily="2" charset="-78"/>
              </a:rPr>
              <a:t>Session 5: Evaluation</a:t>
            </a:r>
            <a:r>
              <a:rPr lang="fr-FR" sz="2400" b="1" dirty="0" smtClean="0">
                <a:solidFill>
                  <a:srgbClr val="FF9518"/>
                </a:solidFill>
                <a:latin typeface="Tajawal Medium" panose="00000600000000000000" pitchFamily="2" charset="-78"/>
                <a:cs typeface="Tajawal Medium" panose="00000600000000000000" pitchFamily="2" charset="-78"/>
                <a:sym typeface="+mn-ea"/>
              </a:rPr>
              <a:t> </a:t>
            </a:r>
            <a:r>
              <a:rPr lang="fr-FR" sz="2400" b="1" dirty="0">
                <a:solidFill>
                  <a:srgbClr val="FF9518"/>
                </a:solidFill>
                <a:latin typeface="Tajawal Medium" panose="00000600000000000000" pitchFamily="2" charset="-78"/>
                <a:cs typeface="Tajawal Medium" panose="00000600000000000000" pitchFamily="2" charset="-78"/>
                <a:sym typeface="+mn-ea"/>
              </a:rPr>
              <a:t>(</a:t>
            </a:r>
            <a:r>
              <a:rPr lang="fr-FR" altLang="en-US" sz="2800" b="1" dirty="0" smtClean="0">
                <a:solidFill>
                  <a:srgbClr val="FF9518"/>
                </a:solidFill>
                <a:latin typeface="Tajawal Medium" panose="00000600000000000000" pitchFamily="2" charset="-78"/>
                <a:cs typeface="Tajawal Medium" panose="00000600000000000000" pitchFamily="2" charset="-78"/>
                <a:sym typeface="+mn-ea"/>
              </a:rPr>
              <a:t>Part3)</a:t>
            </a: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32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191585" y="1230469"/>
            <a:ext cx="8292298" cy="4724370"/>
          </a:xfrm>
          <a:prstGeom prst="rect">
            <a:avLst/>
          </a:prstGeom>
          <a:ln>
            <a:noFill/>
          </a:ln>
        </p:spPr>
        <p:txBody>
          <a:bodyPr wrap="square">
            <a:spAutoFit/>
          </a:bodyPr>
          <a:lstStyle/>
          <a:p>
            <a:pPr marL="685800" lvl="2" algn="ctr">
              <a:spcBef>
                <a:spcPts val="695"/>
              </a:spcBef>
              <a:buClr>
                <a:srgbClr val="FF681E"/>
              </a:buClr>
              <a:buSzPts val="1300"/>
              <a:tabLst>
                <a:tab pos="1289050" algn="l"/>
              </a:tabLst>
            </a:pPr>
            <a:r>
              <a:rPr lang="en-US" sz="1300" dirty="0" smtClean="0">
                <a:latin typeface="Trebuchet MS" panose="020B0603020202020204" pitchFamily="34" charset="0"/>
                <a:ea typeface="Trebuchet MS" panose="020B0603020202020204" pitchFamily="34" charset="0"/>
                <a:cs typeface="Trebuchet MS" panose="020B0603020202020204" pitchFamily="34" charset="0"/>
              </a:rPr>
              <a:t> </a:t>
            </a:r>
            <a:endPar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285750" indent="-285750" algn="just">
              <a:lnSpc>
                <a:spcPct val="150000"/>
              </a:lnSpc>
              <a:buFont typeface="Wingdings" panose="05000000000000000000" pitchFamily="2" charset="2"/>
              <a:buChar char="Ø"/>
            </a:pPr>
            <a:r>
              <a:rPr lang="en-US" sz="1600" b="1" dirty="0">
                <a:latin typeface="Times New Roman" panose="02020603050405020304" pitchFamily="18" charset="0"/>
                <a:cs typeface="Times New Roman" panose="02020603050405020304" pitchFamily="18" charset="0"/>
              </a:rPr>
              <a:t>While lessons learned are generally surfaced through conducting evaluation, lessons learned can also be captured through specific lessons-learning workshops, which bring together various stakeholders to brainstorm on performance and identify the lessons learned from an intervention. This approach can be used as well for interventions at the policy or strategic levels, where stakeholders may be asked to reflect on their approaches to a particular topic or thematic area over </a:t>
            </a:r>
            <a:r>
              <a:rPr lang="en-US" sz="1600" b="1" dirty="0" smtClean="0">
                <a:latin typeface="Times New Roman" panose="02020603050405020304" pitchFamily="18" charset="0"/>
                <a:cs typeface="Times New Roman" panose="02020603050405020304" pitchFamily="18" charset="0"/>
              </a:rPr>
              <a:t>time.</a:t>
            </a:r>
            <a:endParaRPr lang="fr-FR" sz="1600" b="1" dirty="0">
              <a:latin typeface="Times New Roman" panose="02020603050405020304" pitchFamily="18" charset="0"/>
              <a:cs typeface="Times New Roman" panose="02020603050405020304" pitchFamily="18" charset="0"/>
            </a:endParaRPr>
          </a:p>
          <a:p>
            <a:pPr marL="285750" indent="-285750" algn="just">
              <a:lnSpc>
                <a:spcPct val="150000"/>
              </a:lnSpc>
              <a:buFont typeface="Wingdings" panose="05000000000000000000" pitchFamily="2" charset="2"/>
              <a:buChar char="Ø"/>
            </a:pPr>
            <a:r>
              <a:rPr lang="en-US" sz="1600" b="1" dirty="0" smtClean="0">
                <a:latin typeface="Times New Roman" panose="02020603050405020304" pitchFamily="18" charset="0"/>
                <a:cs typeface="Times New Roman" panose="02020603050405020304" pitchFamily="18" charset="0"/>
              </a:rPr>
              <a:t>Another </a:t>
            </a:r>
            <a:r>
              <a:rPr lang="en-US" sz="1600" b="1" dirty="0">
                <a:latin typeface="Times New Roman" panose="02020603050405020304" pitchFamily="18" charset="0"/>
                <a:cs typeface="Times New Roman" panose="02020603050405020304" pitchFamily="18" charset="0"/>
              </a:rPr>
              <a:t>similar concept, in terms of generating knowledge from an evaluation, is the notion of good practices, which can be seen as the identification of a procedure that has proven to produce results in a satisfactory way and that is proposed as a “standard” practice suitable for widespread adoption. A lesson learned with an identified practice that produces such satisfactory results is identified to be worthy of replicating and possibly upscaling, may, over time, become an “emerging good practice”.</a:t>
            </a:r>
            <a:endParaRPr lang="fr-FR" sz="1600" b="1" dirty="0">
              <a:latin typeface="Times New Roman" panose="02020603050405020304" pitchFamily="18" charset="0"/>
              <a:cs typeface="Times New Roman" panose="02020603050405020304" pitchFamily="18" charset="0"/>
            </a:endParaRPr>
          </a:p>
        </p:txBody>
      </p:sp>
      <p:sp>
        <p:nvSpPr>
          <p:cNvPr id="13" name="Rectangle 12"/>
          <p:cNvSpPr/>
          <p:nvPr/>
        </p:nvSpPr>
        <p:spPr>
          <a:xfrm>
            <a:off x="638340" y="1584020"/>
            <a:ext cx="7729672" cy="1477328"/>
          </a:xfrm>
          <a:prstGeom prst="rect">
            <a:avLst/>
          </a:prstGeom>
        </p:spPr>
        <p:txBody>
          <a:bodyPr wrap="square">
            <a:spAutoFit/>
          </a:bodyPr>
          <a:lstStyle/>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fr-FR" dirty="0">
              <a:latin typeface="Times New Roman" panose="02020603050405020304" pitchFamily="18" charset="0"/>
              <a:ea typeface="Trebuchet MS" panose="020B0603020202020204" pitchFamily="34" charset="0"/>
              <a:cs typeface="Times New Roman" panose="02020603050405020304" pitchFamily="18" charset="0"/>
            </a:endParaRPr>
          </a:p>
        </p:txBody>
      </p:sp>
    </p:spTree>
    <p:extLst>
      <p:ext uri="{BB962C8B-B14F-4D97-AF65-F5344CB8AC3E}">
        <p14:creationId xmlns:p14="http://schemas.microsoft.com/office/powerpoint/2010/main" val="201356322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193" y="5798876"/>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7"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69979" y="459510"/>
            <a:ext cx="2117888"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Lecture10</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9</a:t>
            </a:fld>
            <a:endParaRPr lang="en-US"/>
          </a:p>
        </p:txBody>
      </p:sp>
      <p:sp>
        <p:nvSpPr>
          <p:cNvPr id="12" name="Zone de texte 11"/>
          <p:cNvSpPr txBox="1"/>
          <p:nvPr/>
        </p:nvSpPr>
        <p:spPr>
          <a:xfrm>
            <a:off x="2157095" y="384810"/>
            <a:ext cx="6251575" cy="1015663"/>
          </a:xfrm>
          <a:prstGeom prst="rect">
            <a:avLst/>
          </a:prstGeom>
          <a:noFill/>
        </p:spPr>
        <p:txBody>
          <a:bodyPr wrap="square" rtlCol="0" anchor="t">
            <a:spAutoFit/>
          </a:bodyPr>
          <a:lstStyle/>
          <a:p>
            <a:pPr algn="ctr"/>
            <a:r>
              <a:rPr lang="en-US" sz="2400" b="1" dirty="0" smtClean="0">
                <a:solidFill>
                  <a:srgbClr val="FF9518"/>
                </a:solidFill>
                <a:latin typeface="Tajawal Medium" panose="00000600000000000000" pitchFamily="2" charset="-78"/>
                <a:cs typeface="Tajawal Medium" panose="00000600000000000000" pitchFamily="2" charset="-78"/>
              </a:rPr>
              <a:t>Session 5: Evaluation</a:t>
            </a:r>
            <a:r>
              <a:rPr lang="fr-FR" sz="2400" b="1" dirty="0" smtClean="0">
                <a:solidFill>
                  <a:srgbClr val="FF9518"/>
                </a:solidFill>
                <a:latin typeface="Tajawal Medium" panose="00000600000000000000" pitchFamily="2" charset="-78"/>
                <a:cs typeface="Tajawal Medium" panose="00000600000000000000" pitchFamily="2" charset="-78"/>
                <a:sym typeface="+mn-ea"/>
              </a:rPr>
              <a:t> </a:t>
            </a:r>
            <a:r>
              <a:rPr lang="fr-FR" sz="2400" b="1" dirty="0">
                <a:solidFill>
                  <a:srgbClr val="FF9518"/>
                </a:solidFill>
                <a:latin typeface="Tajawal Medium" panose="00000600000000000000" pitchFamily="2" charset="-78"/>
                <a:cs typeface="Tajawal Medium" panose="00000600000000000000" pitchFamily="2" charset="-78"/>
                <a:sym typeface="+mn-ea"/>
              </a:rPr>
              <a:t>(</a:t>
            </a:r>
            <a:r>
              <a:rPr lang="fr-FR" altLang="en-US" sz="2800" b="1" dirty="0" smtClean="0">
                <a:solidFill>
                  <a:srgbClr val="FF9518"/>
                </a:solidFill>
                <a:latin typeface="Tajawal Medium" panose="00000600000000000000" pitchFamily="2" charset="-78"/>
                <a:cs typeface="Tajawal Medium" panose="00000600000000000000" pitchFamily="2" charset="-78"/>
                <a:sym typeface="+mn-ea"/>
              </a:rPr>
              <a:t>Part3)</a:t>
            </a: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32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219940" y="1232992"/>
            <a:ext cx="8315730" cy="689932"/>
          </a:xfrm>
          <a:prstGeom prst="rect">
            <a:avLst/>
          </a:prstGeom>
          <a:ln>
            <a:noFill/>
          </a:ln>
        </p:spPr>
        <p:txBody>
          <a:bodyPr wrap="square">
            <a:spAutoFit/>
          </a:bodyPr>
          <a:lstStyle/>
          <a:p>
            <a:pPr marL="685800" lvl="2" algn="ctr">
              <a:spcBef>
                <a:spcPts val="695"/>
              </a:spcBef>
              <a:buClr>
                <a:srgbClr val="FF681E"/>
              </a:buClr>
              <a:buSzPts val="1300"/>
              <a:tabLst>
                <a:tab pos="1289050" algn="l"/>
              </a:tabLst>
            </a:pPr>
            <a:r>
              <a:rPr lang="en-US" sz="1300" dirty="0" smtClean="0">
                <a:latin typeface="Trebuchet MS" panose="020B0603020202020204" pitchFamily="34" charset="0"/>
                <a:ea typeface="Trebuchet MS" panose="020B0603020202020204" pitchFamily="34" charset="0"/>
                <a:cs typeface="Trebuchet MS" panose="020B0603020202020204" pitchFamily="34" charset="0"/>
              </a:rPr>
              <a:t> </a:t>
            </a:r>
            <a:endPar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685800" lvl="2" algn="ctr">
              <a:spcBef>
                <a:spcPts val="695"/>
              </a:spcBef>
              <a:buClr>
                <a:srgbClr val="FF681E"/>
              </a:buClr>
              <a:buSzPts val="1300"/>
              <a:tabLst>
                <a:tab pos="12890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3" name="Rectangle 12"/>
          <p:cNvSpPr/>
          <p:nvPr/>
        </p:nvSpPr>
        <p:spPr>
          <a:xfrm>
            <a:off x="638340" y="1584020"/>
            <a:ext cx="7729672" cy="1477328"/>
          </a:xfrm>
          <a:prstGeom prst="rect">
            <a:avLst/>
          </a:prstGeom>
        </p:spPr>
        <p:txBody>
          <a:bodyPr wrap="square">
            <a:spAutoFit/>
          </a:bodyPr>
          <a:lstStyle/>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fr-FR" dirty="0">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8" name="TextBox 17"/>
          <p:cNvSpPr txBox="1"/>
          <p:nvPr/>
        </p:nvSpPr>
        <p:spPr>
          <a:xfrm>
            <a:off x="185691" y="1711596"/>
            <a:ext cx="8452476" cy="4924425"/>
          </a:xfrm>
          <a:prstGeom prst="rect">
            <a:avLst/>
          </a:prstGeom>
          <a:noFill/>
        </p:spPr>
        <p:txBody>
          <a:bodyPr wrap="square" rtlCol="0">
            <a:spAutoFit/>
          </a:bodyPr>
          <a:lstStyle/>
          <a:p>
            <a:pPr marL="285750" indent="-285750" algn="just">
              <a:buFont typeface="Wingdings" panose="05000000000000000000" pitchFamily="2" charset="2"/>
              <a:buChar char="v"/>
            </a:pPr>
            <a:r>
              <a:rPr lang="en-US" sz="1600" dirty="0"/>
              <a:t> </a:t>
            </a:r>
            <a:r>
              <a:rPr lang="en-US" sz="1600" b="1" dirty="0">
                <a:latin typeface="Times New Roman" panose="02020603050405020304" pitchFamily="18" charset="0"/>
                <a:cs typeface="Times New Roman" panose="02020603050405020304" pitchFamily="18" charset="0"/>
              </a:rPr>
              <a:t>A</a:t>
            </a:r>
            <a:r>
              <a:rPr lang="en-US" sz="1600" b="1" dirty="0" smtClean="0">
                <a:latin typeface="Times New Roman" panose="02020603050405020304" pitchFamily="18" charset="0"/>
                <a:cs typeface="Times New Roman" panose="02020603050405020304" pitchFamily="18" charset="0"/>
              </a:rPr>
              <a:t> </a:t>
            </a:r>
            <a:r>
              <a:rPr lang="en-US" sz="1600" b="1" dirty="0">
                <a:latin typeface="Times New Roman" panose="02020603050405020304" pitchFamily="18" charset="0"/>
                <a:cs typeface="Times New Roman" panose="02020603050405020304" pitchFamily="18" charset="0"/>
              </a:rPr>
              <a:t>final evaluation report. In particular, they can be incorporated into any evaluation summary documents made available to relevant users</a:t>
            </a:r>
            <a:r>
              <a:rPr lang="en-US" sz="1600" b="1" dirty="0" smtClean="0">
                <a:latin typeface="Times New Roman" panose="02020603050405020304" pitchFamily="18" charset="0"/>
                <a:cs typeface="Times New Roman" panose="02020603050405020304" pitchFamily="18" charset="0"/>
              </a:rPr>
              <a:t>.</a:t>
            </a:r>
          </a:p>
          <a:p>
            <a:pPr algn="just"/>
            <a:endParaRPr lang="en-US" sz="1600" b="1" dirty="0" smtClean="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v"/>
            </a:pPr>
            <a:r>
              <a:rPr lang="en-US" sz="1600" b="1" dirty="0" smtClean="0">
                <a:latin typeface="Times New Roman" panose="02020603050405020304" pitchFamily="18" charset="0"/>
                <a:cs typeface="Times New Roman" panose="02020603050405020304" pitchFamily="18" charset="0"/>
              </a:rPr>
              <a:t> </a:t>
            </a:r>
            <a:r>
              <a:rPr lang="en-US" sz="1600" b="1" dirty="0">
                <a:latin typeface="Times New Roman" panose="02020603050405020304" pitchFamily="18" charset="0"/>
                <a:cs typeface="Times New Roman" panose="02020603050405020304" pitchFamily="18" charset="0"/>
              </a:rPr>
              <a:t>The Evaluation brief template and guidance contains a specific section for the presentation of lessons learned, when required</a:t>
            </a:r>
            <a:r>
              <a:rPr lang="en-US" sz="1600" b="1" dirty="0" smtClean="0">
                <a:latin typeface="Times New Roman" panose="02020603050405020304" pitchFamily="18" charset="0"/>
                <a:cs typeface="Times New Roman" panose="02020603050405020304" pitchFamily="18" charset="0"/>
              </a:rPr>
              <a:t>.</a:t>
            </a:r>
          </a:p>
          <a:p>
            <a:pPr algn="just"/>
            <a:endParaRPr lang="en-US" sz="1600" b="1"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v"/>
            </a:pPr>
            <a:r>
              <a:rPr lang="en-US" sz="1600" b="1" dirty="0">
                <a:latin typeface="Times New Roman" panose="02020603050405020304" pitchFamily="18" charset="0"/>
                <a:cs typeface="Times New Roman" panose="02020603050405020304" pitchFamily="18" charset="0"/>
              </a:rPr>
              <a:t>In some cases, lessons learned may be of particular interest to relevant thematic specialists for their further dissemination and applicability to other similar interventions</a:t>
            </a:r>
            <a:r>
              <a:rPr lang="en-US" sz="1600" b="1" dirty="0" smtClean="0">
                <a:latin typeface="Times New Roman" panose="02020603050405020304" pitchFamily="18" charset="0"/>
                <a:cs typeface="Times New Roman" panose="02020603050405020304" pitchFamily="18" charset="0"/>
              </a:rPr>
              <a:t>.</a:t>
            </a:r>
          </a:p>
          <a:p>
            <a:pPr algn="just"/>
            <a:endParaRPr lang="en-US" sz="1600" b="1" dirty="0" smtClean="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v"/>
            </a:pPr>
            <a:r>
              <a:rPr lang="en-US" sz="1600" b="1" dirty="0" smtClean="0">
                <a:latin typeface="Times New Roman" panose="02020603050405020304" pitchFamily="18" charset="0"/>
                <a:cs typeface="Times New Roman" panose="02020603050405020304" pitchFamily="18" charset="0"/>
              </a:rPr>
              <a:t> </a:t>
            </a:r>
            <a:r>
              <a:rPr lang="en-US" sz="1600" b="1" dirty="0">
                <a:latin typeface="Times New Roman" panose="02020603050405020304" pitchFamily="18" charset="0"/>
                <a:cs typeface="Times New Roman" panose="02020603050405020304" pitchFamily="18" charset="0"/>
              </a:rPr>
              <a:t>The “use” of lessons learned is particularly critical in the development of new interventions, at the project or </a:t>
            </a:r>
            <a:r>
              <a:rPr lang="en-US" sz="1600" b="1" dirty="0" smtClean="0">
                <a:latin typeface="Times New Roman" panose="02020603050405020304" pitchFamily="18" charset="0"/>
                <a:cs typeface="Times New Roman" panose="02020603050405020304" pitchFamily="18" charset="0"/>
              </a:rPr>
              <a:t>program </a:t>
            </a:r>
            <a:r>
              <a:rPr lang="en-US" sz="1600" b="1" dirty="0">
                <a:latin typeface="Times New Roman" panose="02020603050405020304" pitchFamily="18" charset="0"/>
                <a:cs typeface="Times New Roman" panose="02020603050405020304" pitchFamily="18" charset="0"/>
              </a:rPr>
              <a:t>level, as well as in the development of strong strategic and policy guidance to a particular area </a:t>
            </a:r>
            <a:r>
              <a:rPr lang="en-US" sz="1600" b="1" dirty="0" smtClean="0">
                <a:latin typeface="Times New Roman" panose="02020603050405020304" pitchFamily="18" charset="0"/>
                <a:cs typeface="Times New Roman" panose="02020603050405020304" pitchFamily="18" charset="0"/>
              </a:rPr>
              <a:t>of work</a:t>
            </a:r>
            <a:r>
              <a:rPr lang="en-US" sz="1600" b="1" dirty="0">
                <a:latin typeface="Times New Roman" panose="02020603050405020304" pitchFamily="18" charset="0"/>
                <a:cs typeface="Times New Roman" panose="02020603050405020304" pitchFamily="18" charset="0"/>
              </a:rPr>
              <a:t>. </a:t>
            </a:r>
            <a:endParaRPr lang="en-US" sz="1600" b="1" dirty="0" smtClean="0">
              <a:latin typeface="Times New Roman" panose="02020603050405020304" pitchFamily="18" charset="0"/>
              <a:cs typeface="Times New Roman" panose="02020603050405020304" pitchFamily="18" charset="0"/>
            </a:endParaRPr>
          </a:p>
          <a:p>
            <a:pPr algn="just"/>
            <a:endParaRPr lang="en-US" sz="1600" b="1"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v"/>
            </a:pPr>
            <a:r>
              <a:rPr lang="en-US" sz="1600" b="1" dirty="0" smtClean="0">
                <a:latin typeface="Times New Roman" panose="02020603050405020304" pitchFamily="18" charset="0"/>
                <a:cs typeface="Times New Roman" panose="02020603050405020304" pitchFamily="18" charset="0"/>
              </a:rPr>
              <a:t>Therefore</a:t>
            </a:r>
            <a:r>
              <a:rPr lang="en-US" sz="1600" b="1" dirty="0">
                <a:latin typeface="Times New Roman" panose="02020603050405020304" pitchFamily="18" charset="0"/>
                <a:cs typeface="Times New Roman" panose="02020603050405020304" pitchFamily="18" charset="0"/>
              </a:rPr>
              <a:t>, evaluation managers should carefully consider with whom to share lessons learned and identified good practices, in order to best incorporate them into future </a:t>
            </a:r>
            <a:endParaRPr lang="en-US" sz="1600" b="1" dirty="0" smtClean="0">
              <a:latin typeface="Times New Roman" panose="02020603050405020304" pitchFamily="18" charset="0"/>
              <a:cs typeface="Times New Roman" panose="02020603050405020304" pitchFamily="18" charset="0"/>
            </a:endParaRPr>
          </a:p>
          <a:p>
            <a:pPr algn="just">
              <a:lnSpc>
                <a:spcPct val="150000"/>
              </a:lnSpc>
            </a:pPr>
            <a:endParaRPr lang="en-US" sz="1600" b="1" dirty="0">
              <a:latin typeface="Times New Roman" panose="02020603050405020304" pitchFamily="18" charset="0"/>
              <a:cs typeface="Times New Roman" panose="02020603050405020304" pitchFamily="18" charset="0"/>
            </a:endParaRPr>
          </a:p>
          <a:p>
            <a:pPr algn="just">
              <a:lnSpc>
                <a:spcPct val="150000"/>
              </a:lnSpc>
            </a:pPr>
            <a:endParaRPr lang="en-US" sz="1600" b="1" dirty="0" smtClean="0">
              <a:latin typeface="Times New Roman" panose="02020603050405020304" pitchFamily="18" charset="0"/>
              <a:cs typeface="Times New Roman" panose="02020603050405020304" pitchFamily="18" charset="0"/>
            </a:endParaRPr>
          </a:p>
          <a:p>
            <a:pPr algn="just">
              <a:lnSpc>
                <a:spcPct val="150000"/>
              </a:lnSpc>
            </a:pPr>
            <a:endParaRPr lang="fr-FR" sz="16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3015168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193" y="5798876"/>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7"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69979" y="459510"/>
            <a:ext cx="2117888"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Lecture10</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10</a:t>
            </a:fld>
            <a:endParaRPr lang="en-US"/>
          </a:p>
        </p:txBody>
      </p:sp>
      <p:sp>
        <p:nvSpPr>
          <p:cNvPr id="12" name="Zone de texte 11"/>
          <p:cNvSpPr txBox="1"/>
          <p:nvPr/>
        </p:nvSpPr>
        <p:spPr>
          <a:xfrm>
            <a:off x="2157095" y="384810"/>
            <a:ext cx="6251575" cy="1015663"/>
          </a:xfrm>
          <a:prstGeom prst="rect">
            <a:avLst/>
          </a:prstGeom>
          <a:noFill/>
        </p:spPr>
        <p:txBody>
          <a:bodyPr wrap="square" rtlCol="0" anchor="t">
            <a:spAutoFit/>
          </a:bodyPr>
          <a:lstStyle/>
          <a:p>
            <a:pPr algn="ctr"/>
            <a:r>
              <a:rPr lang="en-US" sz="2400" b="1" dirty="0" smtClean="0">
                <a:solidFill>
                  <a:srgbClr val="FF9518"/>
                </a:solidFill>
                <a:latin typeface="Tajawal Medium" panose="00000600000000000000" pitchFamily="2" charset="-78"/>
                <a:cs typeface="Tajawal Medium" panose="00000600000000000000" pitchFamily="2" charset="-78"/>
              </a:rPr>
              <a:t>Session 5: Evaluation</a:t>
            </a:r>
            <a:r>
              <a:rPr lang="fr-FR" sz="2400" b="1" dirty="0" smtClean="0">
                <a:solidFill>
                  <a:srgbClr val="FF9518"/>
                </a:solidFill>
                <a:latin typeface="Tajawal Medium" panose="00000600000000000000" pitchFamily="2" charset="-78"/>
                <a:cs typeface="Tajawal Medium" panose="00000600000000000000" pitchFamily="2" charset="-78"/>
                <a:sym typeface="+mn-ea"/>
              </a:rPr>
              <a:t> </a:t>
            </a:r>
            <a:r>
              <a:rPr lang="fr-FR" sz="2400" b="1" dirty="0">
                <a:solidFill>
                  <a:srgbClr val="FF9518"/>
                </a:solidFill>
                <a:latin typeface="Tajawal Medium" panose="00000600000000000000" pitchFamily="2" charset="-78"/>
                <a:cs typeface="Tajawal Medium" panose="00000600000000000000" pitchFamily="2" charset="-78"/>
                <a:sym typeface="+mn-ea"/>
              </a:rPr>
              <a:t>(</a:t>
            </a:r>
            <a:r>
              <a:rPr lang="fr-FR" altLang="en-US" sz="2800" b="1" dirty="0" smtClean="0">
                <a:solidFill>
                  <a:srgbClr val="FF9518"/>
                </a:solidFill>
                <a:latin typeface="Tajawal Medium" panose="00000600000000000000" pitchFamily="2" charset="-78"/>
                <a:cs typeface="Tajawal Medium" panose="00000600000000000000" pitchFamily="2" charset="-78"/>
                <a:sym typeface="+mn-ea"/>
              </a:rPr>
              <a:t>Part3)</a:t>
            </a: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32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219940" y="1232992"/>
            <a:ext cx="8315730" cy="689932"/>
          </a:xfrm>
          <a:prstGeom prst="rect">
            <a:avLst/>
          </a:prstGeom>
          <a:ln>
            <a:noFill/>
          </a:ln>
        </p:spPr>
        <p:txBody>
          <a:bodyPr wrap="square">
            <a:spAutoFit/>
          </a:bodyPr>
          <a:lstStyle/>
          <a:p>
            <a:pPr marL="685800" lvl="2" algn="ctr">
              <a:spcBef>
                <a:spcPts val="695"/>
              </a:spcBef>
              <a:buClr>
                <a:srgbClr val="FF681E"/>
              </a:buClr>
              <a:buSzPts val="1300"/>
              <a:tabLst>
                <a:tab pos="1289050" algn="l"/>
              </a:tabLst>
            </a:pPr>
            <a:r>
              <a:rPr lang="en-US" sz="1300" dirty="0" smtClean="0">
                <a:latin typeface="Trebuchet MS" panose="020B0603020202020204" pitchFamily="34" charset="0"/>
                <a:ea typeface="Trebuchet MS" panose="020B0603020202020204" pitchFamily="34" charset="0"/>
                <a:cs typeface="Trebuchet MS" panose="020B0603020202020204" pitchFamily="34" charset="0"/>
              </a:rPr>
              <a:t> </a:t>
            </a:r>
            <a:endPar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685800" lvl="2" algn="ctr">
              <a:spcBef>
                <a:spcPts val="695"/>
              </a:spcBef>
              <a:buClr>
                <a:srgbClr val="FF681E"/>
              </a:buClr>
              <a:buSzPts val="1300"/>
              <a:tabLst>
                <a:tab pos="12890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3" name="Rectangle 12"/>
          <p:cNvSpPr/>
          <p:nvPr/>
        </p:nvSpPr>
        <p:spPr>
          <a:xfrm>
            <a:off x="638340" y="1584020"/>
            <a:ext cx="7729672" cy="1477328"/>
          </a:xfrm>
          <a:prstGeom prst="rect">
            <a:avLst/>
          </a:prstGeom>
        </p:spPr>
        <p:txBody>
          <a:bodyPr wrap="square">
            <a:spAutoFit/>
          </a:bodyPr>
          <a:lstStyle/>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fr-FR" dirty="0">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8" name="TextBox 7"/>
          <p:cNvSpPr txBox="1"/>
          <p:nvPr/>
        </p:nvSpPr>
        <p:spPr>
          <a:xfrm>
            <a:off x="688281" y="1570107"/>
            <a:ext cx="7379047" cy="4678204"/>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just"/>
            <a:r>
              <a:rPr lang="en-US" sz="2000" b="1" u="sng" dirty="0" smtClean="0">
                <a:solidFill>
                  <a:srgbClr val="C00000"/>
                </a:solidFill>
                <a:latin typeface="Times New Roman" panose="02020603050405020304" pitchFamily="18" charset="0"/>
                <a:cs typeface="Times New Roman" panose="02020603050405020304" pitchFamily="18" charset="0"/>
              </a:rPr>
              <a:t>Project </a:t>
            </a:r>
            <a:r>
              <a:rPr lang="en-US" sz="2000" b="1" u="sng" dirty="0">
                <a:solidFill>
                  <a:srgbClr val="C00000"/>
                </a:solidFill>
                <a:latin typeface="Times New Roman" panose="02020603050405020304" pitchFamily="18" charset="0"/>
                <a:cs typeface="Times New Roman" panose="02020603050405020304" pitchFamily="18" charset="0"/>
              </a:rPr>
              <a:t>P</a:t>
            </a:r>
            <a:r>
              <a:rPr lang="en-US" sz="2000" b="1" u="sng" dirty="0" smtClean="0">
                <a:solidFill>
                  <a:srgbClr val="C00000"/>
                </a:solidFill>
                <a:latin typeface="Times New Roman" panose="02020603050405020304" pitchFamily="18" charset="0"/>
                <a:cs typeface="Times New Roman" panose="02020603050405020304" pitchFamily="18" charset="0"/>
              </a:rPr>
              <a:t>erformance Review</a:t>
            </a:r>
            <a:endParaRPr lang="en-US" sz="2000" b="1" u="sng" dirty="0">
              <a:solidFill>
                <a:srgbClr val="C00000"/>
              </a:solidFill>
              <a:latin typeface="Times New Roman" panose="02020603050405020304" pitchFamily="18" charset="0"/>
              <a:cs typeface="Times New Roman" panose="02020603050405020304" pitchFamily="18" charset="0"/>
            </a:endParaRPr>
          </a:p>
          <a:p>
            <a:pPr algn="just"/>
            <a:endParaRPr lang="en-US" sz="1600" b="1" dirty="0" smtClean="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en-US" sz="1600" b="1" dirty="0" smtClean="0">
                <a:latin typeface="Times New Roman" panose="02020603050405020304" pitchFamily="18" charset="0"/>
                <a:cs typeface="Times New Roman" panose="02020603050405020304" pitchFamily="18" charset="0"/>
              </a:rPr>
              <a:t>The </a:t>
            </a:r>
            <a:r>
              <a:rPr lang="en-US" sz="1600" b="1" dirty="0">
                <a:latin typeface="Times New Roman" panose="02020603050405020304" pitchFamily="18" charset="0"/>
                <a:cs typeface="Times New Roman" panose="02020603050405020304" pitchFamily="18" charset="0"/>
              </a:rPr>
              <a:t>objective of a PPR is to support field offices in assessing the performance of their interventions, using a constructive, participatory and coordinated approach. The exercise usually takes place during implementation, so that corrective measures can be taken if necessary. </a:t>
            </a:r>
            <a:endParaRPr lang="en-US" sz="1600" b="1" dirty="0" smtClean="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endParaRPr lang="en-US" sz="1600" b="1" dirty="0" smtClean="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en-US" sz="1600" b="1" dirty="0" smtClean="0">
                <a:latin typeface="Times New Roman" panose="02020603050405020304" pitchFamily="18" charset="0"/>
                <a:cs typeface="Times New Roman" panose="02020603050405020304" pitchFamily="18" charset="0"/>
              </a:rPr>
              <a:t>The </a:t>
            </a:r>
            <a:r>
              <a:rPr lang="en-US" sz="1600" b="1" dirty="0">
                <a:latin typeface="Times New Roman" panose="02020603050405020304" pitchFamily="18" charset="0"/>
                <a:cs typeface="Times New Roman" panose="02020603050405020304" pitchFamily="18" charset="0"/>
              </a:rPr>
              <a:t>criteria of relevance, impact and sustainability are briefly </a:t>
            </a:r>
            <a:r>
              <a:rPr lang="en-US" sz="1600" b="1" dirty="0" err="1">
                <a:latin typeface="Times New Roman" panose="02020603050405020304" pitchFamily="18" charset="0"/>
                <a:cs typeface="Times New Roman" panose="02020603050405020304" pitchFamily="18" charset="0"/>
              </a:rPr>
              <a:t>analysed</a:t>
            </a:r>
            <a:r>
              <a:rPr lang="en-US" sz="1600" b="1" dirty="0">
                <a:latin typeface="Times New Roman" panose="02020603050405020304" pitchFamily="18" charset="0"/>
                <a:cs typeface="Times New Roman" panose="02020603050405020304" pitchFamily="18" charset="0"/>
              </a:rPr>
              <a:t> through the PPR, and it may also look at the extent to which the outcomes of an intervention are being achieved or may be achieved due to the activities, as well as outputs </a:t>
            </a:r>
            <a:r>
              <a:rPr lang="en-US" sz="1600" b="1" dirty="0" smtClean="0">
                <a:latin typeface="Times New Roman" panose="02020603050405020304" pitchFamily="18" charset="0"/>
                <a:cs typeface="Times New Roman" panose="02020603050405020304" pitchFamily="18" charset="0"/>
              </a:rPr>
              <a:t>completed.</a:t>
            </a:r>
          </a:p>
          <a:p>
            <a:pPr marL="285750" indent="-285750" algn="just">
              <a:buFont typeface="Wingdings" panose="05000000000000000000" pitchFamily="2" charset="2"/>
              <a:buChar char="Ø"/>
            </a:pPr>
            <a:endParaRPr lang="fr-FR" sz="1600" b="1"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en-US" sz="1600" b="1" dirty="0" smtClean="0">
                <a:latin typeface="Times New Roman" panose="02020603050405020304" pitchFamily="18" charset="0"/>
                <a:cs typeface="Times New Roman" panose="02020603050405020304" pitchFamily="18" charset="0"/>
              </a:rPr>
              <a:t>A </a:t>
            </a:r>
            <a:r>
              <a:rPr lang="en-US" sz="1600" b="1" dirty="0">
                <a:latin typeface="Times New Roman" panose="02020603050405020304" pitchFamily="18" charset="0"/>
                <a:cs typeface="Times New Roman" panose="02020603050405020304" pitchFamily="18" charset="0"/>
              </a:rPr>
              <a:t>PPR also looks at cross-cutting issues, </a:t>
            </a:r>
            <a:r>
              <a:rPr lang="en-US" sz="1600" b="1" dirty="0" smtClean="0">
                <a:latin typeface="Times New Roman" panose="02020603050405020304" pitchFamily="18" charset="0"/>
                <a:cs typeface="Times New Roman" panose="02020603050405020304" pitchFamily="18" charset="0"/>
              </a:rPr>
              <a:t>analyzing </a:t>
            </a:r>
            <a:r>
              <a:rPr lang="en-US" sz="1600" b="1" dirty="0">
                <a:latin typeface="Times New Roman" panose="02020603050405020304" pitchFamily="18" charset="0"/>
                <a:cs typeface="Times New Roman" panose="02020603050405020304" pitchFamily="18" charset="0"/>
              </a:rPr>
              <a:t>the level of accountability to beneficiaries and affected populations, particularly in emergency context, as well as assessing the intervention’s link to global, regional or country strategies.</a:t>
            </a:r>
            <a:endParaRPr lang="fr-FR" sz="1600" b="1" dirty="0">
              <a:latin typeface="Times New Roman" panose="02020603050405020304" pitchFamily="18" charset="0"/>
              <a:cs typeface="Times New Roman" panose="02020603050405020304" pitchFamily="18" charset="0"/>
            </a:endParaRPr>
          </a:p>
          <a:p>
            <a:endParaRPr lang="en-US" b="1" dirty="0" smtClean="0"/>
          </a:p>
          <a:p>
            <a:endParaRPr lang="fr-FR" b="1" dirty="0"/>
          </a:p>
          <a:p>
            <a:endParaRPr lang="fr-FR" dirty="0"/>
          </a:p>
        </p:txBody>
      </p:sp>
    </p:spTree>
    <p:extLst>
      <p:ext uri="{BB962C8B-B14F-4D97-AF65-F5344CB8AC3E}">
        <p14:creationId xmlns:p14="http://schemas.microsoft.com/office/powerpoint/2010/main" val="257773220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14753" y="672140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992869" y="533330"/>
            <a:ext cx="2929497" cy="5907194"/>
          </a:xfrm>
          <a:prstGeom prst="rect">
            <a:avLst/>
          </a:prstGeom>
        </p:spPr>
      </p:pic>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20" name="TextBox 7"/>
          <p:cNvSpPr txBox="1"/>
          <p:nvPr/>
        </p:nvSpPr>
        <p:spPr>
          <a:xfrm>
            <a:off x="-69979" y="459510"/>
            <a:ext cx="2117888"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Lecture10</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11</a:t>
            </a:fld>
            <a:endParaRPr lang="en-US"/>
          </a:p>
        </p:txBody>
      </p:sp>
      <p:sp>
        <p:nvSpPr>
          <p:cNvPr id="12" name="Zone de texte 11"/>
          <p:cNvSpPr txBox="1"/>
          <p:nvPr/>
        </p:nvSpPr>
        <p:spPr>
          <a:xfrm>
            <a:off x="2157095" y="384810"/>
            <a:ext cx="6251575" cy="1015663"/>
          </a:xfrm>
          <a:prstGeom prst="rect">
            <a:avLst/>
          </a:prstGeom>
          <a:noFill/>
        </p:spPr>
        <p:txBody>
          <a:bodyPr wrap="square" rtlCol="0" anchor="t">
            <a:spAutoFit/>
          </a:bodyPr>
          <a:lstStyle/>
          <a:p>
            <a:pPr algn="ctr"/>
            <a:r>
              <a:rPr lang="en-US" sz="2400" b="1" dirty="0" smtClean="0">
                <a:solidFill>
                  <a:srgbClr val="FF9518"/>
                </a:solidFill>
                <a:latin typeface="Tajawal Medium" panose="00000600000000000000" pitchFamily="2" charset="-78"/>
                <a:cs typeface="Tajawal Medium" panose="00000600000000000000" pitchFamily="2" charset="-78"/>
              </a:rPr>
              <a:t>Session 5: Evaluation</a:t>
            </a:r>
            <a:r>
              <a:rPr lang="fr-FR" sz="2400" b="1" dirty="0" smtClean="0">
                <a:solidFill>
                  <a:srgbClr val="FF9518"/>
                </a:solidFill>
                <a:latin typeface="Tajawal Medium" panose="00000600000000000000" pitchFamily="2" charset="-78"/>
                <a:cs typeface="Tajawal Medium" panose="00000600000000000000" pitchFamily="2" charset="-78"/>
                <a:sym typeface="+mn-ea"/>
              </a:rPr>
              <a:t> </a:t>
            </a:r>
            <a:r>
              <a:rPr lang="fr-FR" sz="2400" b="1" dirty="0">
                <a:solidFill>
                  <a:srgbClr val="FF9518"/>
                </a:solidFill>
                <a:latin typeface="Tajawal Medium" panose="00000600000000000000" pitchFamily="2" charset="-78"/>
                <a:cs typeface="Tajawal Medium" panose="00000600000000000000" pitchFamily="2" charset="-78"/>
                <a:sym typeface="+mn-ea"/>
              </a:rPr>
              <a:t>(</a:t>
            </a:r>
            <a:r>
              <a:rPr lang="fr-FR" altLang="en-US" sz="2800" b="1" dirty="0" smtClean="0">
                <a:solidFill>
                  <a:srgbClr val="FF9518"/>
                </a:solidFill>
                <a:latin typeface="Tajawal Medium" panose="00000600000000000000" pitchFamily="2" charset="-78"/>
                <a:cs typeface="Tajawal Medium" panose="00000600000000000000" pitchFamily="2" charset="-78"/>
                <a:sym typeface="+mn-ea"/>
              </a:rPr>
              <a:t>Part3)</a:t>
            </a: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32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8"/>
          <a:stretch>
            <a:fillRect/>
          </a:stretch>
        </p:blipFill>
        <p:spPr>
          <a:xfrm>
            <a:off x="8832229" y="3773834"/>
            <a:ext cx="2591670" cy="2667532"/>
          </a:xfrm>
          <a:prstGeom prst="rect">
            <a:avLst/>
          </a:prstGeom>
        </p:spPr>
      </p:pic>
      <p:sp>
        <p:nvSpPr>
          <p:cNvPr id="6" name="Rectangle 5"/>
          <p:cNvSpPr/>
          <p:nvPr/>
        </p:nvSpPr>
        <p:spPr>
          <a:xfrm>
            <a:off x="307027" y="1537793"/>
            <a:ext cx="8315730" cy="1815882"/>
          </a:xfrm>
          <a:prstGeom prst="rect">
            <a:avLst/>
          </a:prstGeom>
          <a:ln>
            <a:noFill/>
          </a:ln>
        </p:spPr>
        <p:txBody>
          <a:bodyPr wrap="square">
            <a:spAutoFit/>
          </a:bodyPr>
          <a:lstStyle/>
          <a:p>
            <a:pPr marL="285750" indent="-285750">
              <a:buFont typeface="Wingdings" panose="05000000000000000000" pitchFamily="2" charset="2"/>
              <a:buChar char="Ø"/>
            </a:pPr>
            <a:r>
              <a:rPr lang="en-US" sz="1600" b="1" dirty="0">
                <a:solidFill>
                  <a:schemeClr val="dk1"/>
                </a:solidFill>
                <a:latin typeface="Times New Roman" panose="02020603050405020304" pitchFamily="18" charset="0"/>
                <a:cs typeface="Times New Roman" panose="02020603050405020304" pitchFamily="18" charset="0"/>
              </a:rPr>
              <a:t>It is important to note that </a:t>
            </a:r>
            <a:r>
              <a:rPr lang="en-US" sz="1600" b="1" u="sng" dirty="0">
                <a:solidFill>
                  <a:schemeClr val="dk1"/>
                </a:solidFill>
                <a:latin typeface="Times New Roman" panose="02020603050405020304" pitchFamily="18" charset="0"/>
                <a:cs typeface="Times New Roman" panose="02020603050405020304" pitchFamily="18" charset="0"/>
              </a:rPr>
              <a:t>a PPR is not an evaluation</a:t>
            </a:r>
            <a:r>
              <a:rPr lang="en-US" sz="1600" b="1" dirty="0">
                <a:solidFill>
                  <a:schemeClr val="dk1"/>
                </a:solidFill>
                <a:latin typeface="Times New Roman" panose="02020603050405020304" pitchFamily="18" charset="0"/>
                <a:cs typeface="Times New Roman" panose="02020603050405020304" pitchFamily="18" charset="0"/>
              </a:rPr>
              <a:t>, as it is less comprehensive than an evaluation. An evaluation takes more time and preparation, covers issues in greater detail and is able to produce more evidence-based analysis and findings. Further differences between a review and an evaluation can be summarized as follows</a:t>
            </a:r>
            <a:r>
              <a:rPr lang="en-US" sz="1600" b="1" dirty="0" smtClean="0">
                <a:solidFill>
                  <a:schemeClr val="dk1"/>
                </a:solidFill>
                <a:latin typeface="Times New Roman" panose="02020603050405020304" pitchFamily="18" charset="0"/>
                <a:cs typeface="Times New Roman" panose="02020603050405020304" pitchFamily="18" charset="0"/>
              </a:rPr>
              <a:t>:</a:t>
            </a:r>
          </a:p>
          <a:p>
            <a:endParaRPr lang="en-US" sz="1600" b="1" dirty="0">
              <a:solidFill>
                <a:schemeClr val="dk1"/>
              </a:solidFill>
              <a:latin typeface="Times New Roman" panose="02020603050405020304" pitchFamily="18" charset="0"/>
              <a:cs typeface="Times New Roman" panose="02020603050405020304" pitchFamily="18" charset="0"/>
            </a:endParaRPr>
          </a:p>
          <a:p>
            <a:endParaRPr lang="en-US" sz="1600" b="1" dirty="0" smtClean="0">
              <a:solidFill>
                <a:schemeClr val="dk1"/>
              </a:solidFill>
              <a:latin typeface="Times New Roman" panose="02020603050405020304" pitchFamily="18" charset="0"/>
              <a:cs typeface="Times New Roman" panose="02020603050405020304" pitchFamily="18" charset="0"/>
            </a:endParaRPr>
          </a:p>
          <a:p>
            <a:endParaRPr lang="fr-FR" sz="1600" b="1" dirty="0">
              <a:solidFill>
                <a:schemeClr val="dk1"/>
              </a:solidFill>
              <a:latin typeface="Times New Roman" panose="02020603050405020304" pitchFamily="18" charset="0"/>
              <a:cs typeface="Times New Roman" panose="02020603050405020304" pitchFamily="18" charset="0"/>
            </a:endParaRPr>
          </a:p>
        </p:txBody>
      </p:sp>
      <p:sp>
        <p:nvSpPr>
          <p:cNvPr id="13" name="Rectangle 12"/>
          <p:cNvSpPr/>
          <p:nvPr/>
        </p:nvSpPr>
        <p:spPr>
          <a:xfrm>
            <a:off x="638340" y="1584020"/>
            <a:ext cx="7729672" cy="1477328"/>
          </a:xfrm>
          <a:prstGeom prst="rect">
            <a:avLst/>
          </a:prstGeom>
        </p:spPr>
        <p:txBody>
          <a:bodyPr wrap="square">
            <a:spAutoFit/>
          </a:bodyPr>
          <a:lstStyle/>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fr-FR" dirty="0">
              <a:latin typeface="Times New Roman" panose="02020603050405020304" pitchFamily="18" charset="0"/>
              <a:ea typeface="Trebuchet MS" panose="020B0603020202020204" pitchFamily="34" charset="0"/>
              <a:cs typeface="Times New Roman" panose="02020603050405020304" pitchFamily="18" charset="0"/>
            </a:endParaRPr>
          </a:p>
        </p:txBody>
      </p:sp>
      <p:pic>
        <p:nvPicPr>
          <p:cNvPr id="22" name="image33.jpeg"/>
          <p:cNvPicPr/>
          <p:nvPr/>
        </p:nvPicPr>
        <p:blipFill>
          <a:blip r:embed="rId9" cstate="print"/>
          <a:stretch>
            <a:fillRect/>
          </a:stretch>
        </p:blipFill>
        <p:spPr>
          <a:xfrm>
            <a:off x="3274419" y="2848881"/>
            <a:ext cx="2481852" cy="951230"/>
          </a:xfrm>
          <a:prstGeom prst="rect">
            <a:avLst/>
          </a:prstGeom>
        </p:spPr>
      </p:pic>
      <p:graphicFrame>
        <p:nvGraphicFramePr>
          <p:cNvPr id="8" name="Table 7"/>
          <p:cNvGraphicFramePr>
            <a:graphicFrameLocks noGrp="1"/>
          </p:cNvGraphicFramePr>
          <p:nvPr>
            <p:extLst>
              <p:ext uri="{D42A27DB-BD31-4B8C-83A1-F6EECF244321}">
                <p14:modId xmlns:p14="http://schemas.microsoft.com/office/powerpoint/2010/main" val="1349859623"/>
              </p:ext>
            </p:extLst>
          </p:nvPr>
        </p:nvGraphicFramePr>
        <p:xfrm>
          <a:off x="216123" y="3849186"/>
          <a:ext cx="8385042" cy="2900957"/>
        </p:xfrm>
        <a:graphic>
          <a:graphicData uri="http://schemas.openxmlformats.org/drawingml/2006/table">
            <a:tbl>
              <a:tblPr firstRow="1" bandRow="1">
                <a:tableStyleId>{00A15C55-8517-42AA-B614-E9B94910E393}</a:tableStyleId>
              </a:tblPr>
              <a:tblGrid>
                <a:gridCol w="4192521">
                  <a:extLst>
                    <a:ext uri="{9D8B030D-6E8A-4147-A177-3AD203B41FA5}">
                      <a16:colId xmlns:a16="http://schemas.microsoft.com/office/drawing/2014/main" val="3539191374"/>
                    </a:ext>
                  </a:extLst>
                </a:gridCol>
                <a:gridCol w="4192521">
                  <a:extLst>
                    <a:ext uri="{9D8B030D-6E8A-4147-A177-3AD203B41FA5}">
                      <a16:colId xmlns:a16="http://schemas.microsoft.com/office/drawing/2014/main" val="1615381830"/>
                    </a:ext>
                  </a:extLst>
                </a:gridCol>
              </a:tblGrid>
              <a:tr h="371117">
                <a:tc>
                  <a:txBody>
                    <a:bodyPr/>
                    <a:lstStyle/>
                    <a:p>
                      <a:pPr algn="ctr"/>
                      <a:r>
                        <a:rPr lang="fr-FR" dirty="0" smtClean="0"/>
                        <a:t>Evaluation</a:t>
                      </a:r>
                      <a:endParaRPr lang="fr-FR" dirty="0"/>
                    </a:p>
                  </a:txBody>
                  <a:tcPr/>
                </a:tc>
                <a:tc>
                  <a:txBody>
                    <a:bodyPr/>
                    <a:lstStyle/>
                    <a:p>
                      <a:pPr algn="ctr"/>
                      <a:r>
                        <a:rPr lang="fr-FR" dirty="0" err="1" smtClean="0"/>
                        <a:t>Review</a:t>
                      </a:r>
                      <a:endParaRPr lang="fr-FR" dirty="0"/>
                    </a:p>
                  </a:txBody>
                  <a:tcPr/>
                </a:tc>
                <a:extLst>
                  <a:ext uri="{0D108BD9-81ED-4DB2-BD59-A6C34878D82A}">
                    <a16:rowId xmlns:a16="http://schemas.microsoft.com/office/drawing/2014/main" val="127340409"/>
                  </a:ext>
                </a:extLst>
              </a:tr>
              <a:tr h="1824661">
                <a:tc>
                  <a:txBody>
                    <a:bodyPr/>
                    <a:lstStyle/>
                    <a:p>
                      <a:pPr marL="285750" lvl="0" indent="-285750" algn="just">
                        <a:buFont typeface="Arial" panose="020B0604020202020204" pitchFamily="34" charset="0"/>
                        <a:buChar char="•"/>
                      </a:pPr>
                      <a:r>
                        <a:rPr lang="en-US" sz="1600" b="1" kern="1200" dirty="0" smtClean="0">
                          <a:solidFill>
                            <a:schemeClr val="dk1"/>
                          </a:solidFill>
                          <a:latin typeface="Times New Roman" panose="02020603050405020304" pitchFamily="18" charset="0"/>
                          <a:ea typeface="+mn-ea"/>
                          <a:cs typeface="Times New Roman" panose="02020603050405020304" pitchFamily="18" charset="0"/>
                        </a:rPr>
                        <a:t>Is a systematic and objective assessment of an ongoing or completed intervention, and its design, implementation and results;</a:t>
                      </a:r>
                      <a:endParaRPr lang="fr-FR" sz="1600" b="1" kern="1200" dirty="0" smtClean="0">
                        <a:solidFill>
                          <a:schemeClr val="dk1"/>
                        </a:solidFill>
                        <a:latin typeface="Times New Roman" panose="02020603050405020304" pitchFamily="18" charset="0"/>
                        <a:ea typeface="+mn-ea"/>
                        <a:cs typeface="Times New Roman" panose="02020603050405020304" pitchFamily="18" charset="0"/>
                      </a:endParaRPr>
                    </a:p>
                    <a:p>
                      <a:pPr marL="285750" lvl="0" indent="-285750" algn="just">
                        <a:buFont typeface="Arial" panose="020B0604020202020204" pitchFamily="34" charset="0"/>
                        <a:buChar char="•"/>
                      </a:pPr>
                      <a:r>
                        <a:rPr lang="en-US" sz="1600" b="1" kern="1200" dirty="0" smtClean="0">
                          <a:solidFill>
                            <a:schemeClr val="dk1"/>
                          </a:solidFill>
                          <a:latin typeface="Times New Roman" panose="02020603050405020304" pitchFamily="18" charset="0"/>
                          <a:ea typeface="+mn-ea"/>
                          <a:cs typeface="Times New Roman" panose="02020603050405020304" pitchFamily="18" charset="0"/>
                        </a:rPr>
                        <a:t>Aims to determine the relevance and fulfilment of objectives, and development of efficiency, effectiveness, impact and sustainability;</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600" b="1" kern="1200" dirty="0" smtClean="0">
                          <a:solidFill>
                            <a:schemeClr val="dk1"/>
                          </a:solidFill>
                          <a:latin typeface="Times New Roman" panose="02020603050405020304" pitchFamily="18" charset="0"/>
                          <a:ea typeface="+mn-ea"/>
                          <a:cs typeface="Times New Roman" panose="02020603050405020304" pitchFamily="18" charset="0"/>
                        </a:rPr>
                        <a:t>More solid evidence base for accountability and learning.</a:t>
                      </a:r>
                      <a:endParaRPr lang="fr-FR" sz="1600" b="1" kern="1200" dirty="0" smtClean="0">
                        <a:solidFill>
                          <a:schemeClr val="dk1"/>
                        </a:solidFill>
                        <a:latin typeface="Times New Roman" panose="02020603050405020304" pitchFamily="18" charset="0"/>
                        <a:ea typeface="+mn-ea"/>
                        <a:cs typeface="Times New Roman" panose="02020603050405020304" pitchFamily="18" charset="0"/>
                      </a:endParaRPr>
                    </a:p>
                    <a:p>
                      <a:pPr lvl="0"/>
                      <a:endParaRPr lang="fr-FR" sz="1600" b="1" kern="1200" dirty="0">
                        <a:solidFill>
                          <a:schemeClr val="dk1"/>
                        </a:solidFill>
                        <a:latin typeface="Times New Roman" panose="02020603050405020304" pitchFamily="18" charset="0"/>
                        <a:ea typeface="+mn-ea"/>
                        <a:cs typeface="Times New Roman" panose="02020603050405020304" pitchFamily="18" charset="0"/>
                      </a:endParaRPr>
                    </a:p>
                  </a:txBody>
                  <a:tcPr/>
                </a:tc>
                <a:tc>
                  <a:txBody>
                    <a:bodyPr/>
                    <a:lstStyle/>
                    <a:p>
                      <a:pPr marL="285750" lvl="0" indent="-285750" algn="just">
                        <a:buFont typeface="Arial" panose="020B0604020202020204" pitchFamily="34" charset="0"/>
                        <a:buChar char="•"/>
                      </a:pPr>
                      <a:r>
                        <a:rPr lang="en-US" sz="1600" b="1" kern="1200" dirty="0" smtClean="0">
                          <a:solidFill>
                            <a:schemeClr val="dk1"/>
                          </a:solidFill>
                          <a:latin typeface="Times New Roman" panose="02020603050405020304" pitchFamily="18" charset="0"/>
                          <a:ea typeface="+mn-ea"/>
                          <a:cs typeface="Times New Roman" panose="02020603050405020304" pitchFamily="18" charset="0"/>
                        </a:rPr>
                        <a:t>Is an assessment of the performance of an intervention on a periodic or ad hoc basis;</a:t>
                      </a:r>
                    </a:p>
                    <a:p>
                      <a:pPr marL="0" lvl="0" indent="0" algn="just">
                        <a:buFont typeface="Arial" panose="020B0604020202020204" pitchFamily="34" charset="0"/>
                        <a:buNone/>
                      </a:pPr>
                      <a:endParaRPr lang="fr-FR" sz="1600" b="1" kern="1200" dirty="0" smtClean="0">
                        <a:solidFill>
                          <a:schemeClr val="dk1"/>
                        </a:solidFill>
                        <a:latin typeface="Times New Roman" panose="02020603050405020304" pitchFamily="18" charset="0"/>
                        <a:ea typeface="+mn-ea"/>
                        <a:cs typeface="Times New Roman" panose="02020603050405020304" pitchFamily="18" charset="0"/>
                      </a:endParaRPr>
                    </a:p>
                    <a:p>
                      <a:pPr marL="285750" lvl="0" indent="-285750" algn="just">
                        <a:buFont typeface="Arial" panose="020B0604020202020204" pitchFamily="34" charset="0"/>
                        <a:buChar char="•"/>
                      </a:pPr>
                      <a:r>
                        <a:rPr lang="en-US" sz="1600" b="1" kern="1200" dirty="0" smtClean="0">
                          <a:solidFill>
                            <a:schemeClr val="dk1"/>
                          </a:solidFill>
                          <a:latin typeface="Times New Roman" panose="02020603050405020304" pitchFamily="18" charset="0"/>
                          <a:ea typeface="+mn-ea"/>
                          <a:cs typeface="Times New Roman" panose="02020603050405020304" pitchFamily="18" charset="0"/>
                        </a:rPr>
                        <a:t>Reviews are usually less comprehensive and/or in- depth than evaluations;</a:t>
                      </a:r>
                    </a:p>
                    <a:p>
                      <a:pPr marL="0" lvl="0" indent="0" algn="just">
                        <a:buFont typeface="Arial" panose="020B0604020202020204" pitchFamily="34" charset="0"/>
                        <a:buNone/>
                      </a:pPr>
                      <a:endParaRPr lang="fr-FR" sz="1600" b="1" kern="1200" dirty="0" smtClean="0">
                        <a:solidFill>
                          <a:schemeClr val="dk1"/>
                        </a:solidFill>
                        <a:latin typeface="Times New Roman" panose="02020603050405020304" pitchFamily="18" charset="0"/>
                        <a:ea typeface="+mn-ea"/>
                        <a:cs typeface="Times New Roman" panose="02020603050405020304" pitchFamily="18" charset="0"/>
                      </a:endParaRPr>
                    </a:p>
                    <a:p>
                      <a:pPr marL="285750" lvl="0" indent="-285750" algn="just">
                        <a:buFont typeface="Arial" panose="020B0604020202020204" pitchFamily="34" charset="0"/>
                        <a:buChar char="•"/>
                      </a:pPr>
                      <a:r>
                        <a:rPr lang="en-US" sz="1600" b="1" kern="1200" dirty="0" smtClean="0">
                          <a:solidFill>
                            <a:schemeClr val="dk1"/>
                          </a:solidFill>
                          <a:latin typeface="Times New Roman" panose="02020603050405020304" pitchFamily="18" charset="0"/>
                          <a:ea typeface="+mn-ea"/>
                          <a:cs typeface="Times New Roman" panose="02020603050405020304" pitchFamily="18" charset="0"/>
                        </a:rPr>
                        <a:t>Tends to emphasize operational aspects.</a:t>
                      </a:r>
                      <a:endParaRPr lang="fr-FR" sz="1600" b="1" kern="1200" dirty="0" smtClean="0">
                        <a:solidFill>
                          <a:schemeClr val="dk1"/>
                        </a:solidFill>
                        <a:latin typeface="Times New Roman" panose="02020603050405020304" pitchFamily="18" charset="0"/>
                        <a:ea typeface="+mn-ea"/>
                        <a:cs typeface="Times New Roman" panose="02020603050405020304" pitchFamily="18" charset="0"/>
                      </a:endParaRPr>
                    </a:p>
                    <a:p>
                      <a:pPr algn="just"/>
                      <a:endParaRPr lang="fr-FR" sz="1600" b="1" kern="1200" dirty="0">
                        <a:solidFill>
                          <a:schemeClr val="dk1"/>
                        </a:solidFill>
                        <a:latin typeface="Times New Roman" panose="02020603050405020304" pitchFamily="18" charset="0"/>
                        <a:ea typeface="+mn-ea"/>
                        <a:cs typeface="Times New Roman" panose="02020603050405020304" pitchFamily="18" charset="0"/>
                      </a:endParaRPr>
                    </a:p>
                  </a:txBody>
                  <a:tcPr/>
                </a:tc>
                <a:extLst>
                  <a:ext uri="{0D108BD9-81ED-4DB2-BD59-A6C34878D82A}">
                    <a16:rowId xmlns:a16="http://schemas.microsoft.com/office/drawing/2014/main" val="3310370551"/>
                  </a:ext>
                </a:extLst>
              </a:tr>
            </a:tbl>
          </a:graphicData>
        </a:graphic>
      </p:graphicFrame>
    </p:spTree>
    <p:extLst>
      <p:ext uri="{BB962C8B-B14F-4D97-AF65-F5344CB8AC3E}">
        <p14:creationId xmlns:p14="http://schemas.microsoft.com/office/powerpoint/2010/main" val="42587274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193" y="5798876"/>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7"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69979" y="459510"/>
            <a:ext cx="2117888"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Lecture10</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12</a:t>
            </a:fld>
            <a:endParaRPr lang="en-US"/>
          </a:p>
        </p:txBody>
      </p:sp>
      <p:sp>
        <p:nvSpPr>
          <p:cNvPr id="12" name="Zone de texte 11"/>
          <p:cNvSpPr txBox="1"/>
          <p:nvPr/>
        </p:nvSpPr>
        <p:spPr>
          <a:xfrm>
            <a:off x="2157095" y="384810"/>
            <a:ext cx="6251575" cy="1015663"/>
          </a:xfrm>
          <a:prstGeom prst="rect">
            <a:avLst/>
          </a:prstGeom>
          <a:noFill/>
        </p:spPr>
        <p:txBody>
          <a:bodyPr wrap="square" rtlCol="0" anchor="t">
            <a:spAutoFit/>
          </a:bodyPr>
          <a:lstStyle/>
          <a:p>
            <a:pPr algn="ctr"/>
            <a:r>
              <a:rPr lang="en-US" sz="2400" b="1" dirty="0" smtClean="0">
                <a:solidFill>
                  <a:srgbClr val="FF9518"/>
                </a:solidFill>
                <a:latin typeface="Tajawal Medium" panose="00000600000000000000" pitchFamily="2" charset="-78"/>
                <a:cs typeface="Tajawal Medium" panose="00000600000000000000" pitchFamily="2" charset="-78"/>
              </a:rPr>
              <a:t>Session 5: Evaluation</a:t>
            </a:r>
            <a:r>
              <a:rPr lang="fr-FR" sz="2400" b="1" dirty="0" smtClean="0">
                <a:solidFill>
                  <a:srgbClr val="FF9518"/>
                </a:solidFill>
                <a:latin typeface="Tajawal Medium" panose="00000600000000000000" pitchFamily="2" charset="-78"/>
                <a:cs typeface="Tajawal Medium" panose="00000600000000000000" pitchFamily="2" charset="-78"/>
                <a:sym typeface="+mn-ea"/>
              </a:rPr>
              <a:t> </a:t>
            </a:r>
            <a:r>
              <a:rPr lang="fr-FR" sz="2400" b="1" dirty="0">
                <a:solidFill>
                  <a:srgbClr val="FF9518"/>
                </a:solidFill>
                <a:latin typeface="Tajawal Medium" panose="00000600000000000000" pitchFamily="2" charset="-78"/>
                <a:cs typeface="Tajawal Medium" panose="00000600000000000000" pitchFamily="2" charset="-78"/>
                <a:sym typeface="+mn-ea"/>
              </a:rPr>
              <a:t>(</a:t>
            </a:r>
            <a:r>
              <a:rPr lang="fr-FR" altLang="en-US" sz="2800" b="1" dirty="0" smtClean="0">
                <a:solidFill>
                  <a:srgbClr val="FF9518"/>
                </a:solidFill>
                <a:latin typeface="Tajawal Medium" panose="00000600000000000000" pitchFamily="2" charset="-78"/>
                <a:cs typeface="Tajawal Medium" panose="00000600000000000000" pitchFamily="2" charset="-78"/>
                <a:sym typeface="+mn-ea"/>
              </a:rPr>
              <a:t>Part3)</a:t>
            </a: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32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219940" y="1232992"/>
            <a:ext cx="8315730" cy="689932"/>
          </a:xfrm>
          <a:prstGeom prst="rect">
            <a:avLst/>
          </a:prstGeom>
          <a:ln>
            <a:noFill/>
          </a:ln>
        </p:spPr>
        <p:txBody>
          <a:bodyPr wrap="square">
            <a:spAutoFit/>
          </a:bodyPr>
          <a:lstStyle/>
          <a:p>
            <a:pPr marL="685800" lvl="2" algn="ctr">
              <a:spcBef>
                <a:spcPts val="695"/>
              </a:spcBef>
              <a:buClr>
                <a:srgbClr val="FF681E"/>
              </a:buClr>
              <a:buSzPts val="1300"/>
              <a:tabLst>
                <a:tab pos="1289050" algn="l"/>
              </a:tabLst>
            </a:pPr>
            <a:r>
              <a:rPr lang="en-US" sz="1300" dirty="0" smtClean="0">
                <a:latin typeface="Trebuchet MS" panose="020B0603020202020204" pitchFamily="34" charset="0"/>
                <a:ea typeface="Trebuchet MS" panose="020B0603020202020204" pitchFamily="34" charset="0"/>
                <a:cs typeface="Trebuchet MS" panose="020B0603020202020204" pitchFamily="34" charset="0"/>
              </a:rPr>
              <a:t> </a:t>
            </a:r>
            <a:endPar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685800" lvl="2" algn="ctr">
              <a:spcBef>
                <a:spcPts val="695"/>
              </a:spcBef>
              <a:buClr>
                <a:srgbClr val="FF681E"/>
              </a:buClr>
              <a:buSzPts val="1300"/>
              <a:tabLst>
                <a:tab pos="12890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3" name="Rectangle 12"/>
          <p:cNvSpPr/>
          <p:nvPr/>
        </p:nvSpPr>
        <p:spPr>
          <a:xfrm>
            <a:off x="638340" y="1584020"/>
            <a:ext cx="7729672" cy="1477328"/>
          </a:xfrm>
          <a:prstGeom prst="rect">
            <a:avLst/>
          </a:prstGeom>
        </p:spPr>
        <p:txBody>
          <a:bodyPr wrap="square">
            <a:spAutoFit/>
          </a:bodyPr>
          <a:lstStyle/>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fr-FR" dirty="0">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8" name="TextBox 17"/>
          <p:cNvSpPr txBox="1"/>
          <p:nvPr/>
        </p:nvSpPr>
        <p:spPr>
          <a:xfrm>
            <a:off x="185691" y="1624508"/>
            <a:ext cx="8452476" cy="4339650"/>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US" sz="2000" b="1" u="sng" dirty="0">
                <a:solidFill>
                  <a:srgbClr val="C00000"/>
                </a:solidFill>
                <a:latin typeface="Times New Roman" panose="02020603050405020304" pitchFamily="18" charset="0"/>
                <a:cs typeface="Times New Roman" panose="02020603050405020304" pitchFamily="18" charset="0"/>
              </a:rPr>
              <a:t>After-action </a:t>
            </a:r>
            <a:r>
              <a:rPr lang="en-US" sz="2000" b="1" u="sng" dirty="0" smtClean="0">
                <a:solidFill>
                  <a:srgbClr val="C00000"/>
                </a:solidFill>
                <a:latin typeface="Times New Roman" panose="02020603050405020304" pitchFamily="18" charset="0"/>
                <a:cs typeface="Times New Roman" panose="02020603050405020304" pitchFamily="18" charset="0"/>
              </a:rPr>
              <a:t>review</a:t>
            </a:r>
          </a:p>
          <a:p>
            <a:endParaRPr lang="fr-FR" sz="2000" b="1" u="sng" dirty="0">
              <a:solidFill>
                <a:srgbClr val="C00000"/>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en-US" sz="1600" b="1" dirty="0">
                <a:solidFill>
                  <a:schemeClr val="dk1"/>
                </a:solidFill>
                <a:latin typeface="Times New Roman" panose="02020603050405020304" pitchFamily="18" charset="0"/>
                <a:cs typeface="Times New Roman" panose="02020603050405020304" pitchFamily="18" charset="0"/>
              </a:rPr>
              <a:t>An AAR is a structural discussion about an intervention that enables a team to consider and reflect on what happened, why it has happened and how to sustain strengths and improve </a:t>
            </a:r>
            <a:r>
              <a:rPr lang="en-US" sz="1600" b="1" dirty="0" smtClean="0">
                <a:solidFill>
                  <a:schemeClr val="dk1"/>
                </a:solidFill>
                <a:latin typeface="Times New Roman" panose="02020603050405020304" pitchFamily="18" charset="0"/>
                <a:cs typeface="Times New Roman" panose="02020603050405020304" pitchFamily="18" charset="0"/>
              </a:rPr>
              <a:t>weaknesses.</a:t>
            </a:r>
          </a:p>
          <a:p>
            <a:pPr marL="285750" indent="-285750" algn="just">
              <a:buFont typeface="Wingdings" panose="05000000000000000000" pitchFamily="2" charset="2"/>
              <a:buChar char="Ø"/>
            </a:pPr>
            <a:r>
              <a:rPr lang="en-US" sz="1600" b="1" dirty="0" smtClean="0">
                <a:solidFill>
                  <a:schemeClr val="dk1"/>
                </a:solidFill>
                <a:latin typeface="Times New Roman" panose="02020603050405020304" pitchFamily="18" charset="0"/>
                <a:cs typeface="Times New Roman" panose="02020603050405020304" pitchFamily="18" charset="0"/>
              </a:rPr>
              <a:t> </a:t>
            </a:r>
            <a:r>
              <a:rPr lang="en-US" sz="1600" b="1" dirty="0">
                <a:solidFill>
                  <a:schemeClr val="dk1"/>
                </a:solidFill>
                <a:latin typeface="Times New Roman" panose="02020603050405020304" pitchFamily="18" charset="0"/>
                <a:cs typeface="Times New Roman" panose="02020603050405020304" pitchFamily="18" charset="0"/>
              </a:rPr>
              <a:t>It is a facilitated process involving key actors, in which the general principle is to be neutral and objective to ensure that the discussions stay focused on challenges, remain positive and do not evolve into self- justification. </a:t>
            </a:r>
            <a:endParaRPr lang="en-US" sz="1600" b="1" dirty="0" smtClean="0">
              <a:solidFill>
                <a:schemeClr val="dk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en-US" sz="1600" b="1" dirty="0" smtClean="0">
                <a:solidFill>
                  <a:schemeClr val="dk1"/>
                </a:solidFill>
                <a:latin typeface="Times New Roman" panose="02020603050405020304" pitchFamily="18" charset="0"/>
                <a:cs typeface="Times New Roman" panose="02020603050405020304" pitchFamily="18" charset="0"/>
              </a:rPr>
              <a:t>Essentially</a:t>
            </a:r>
            <a:r>
              <a:rPr lang="en-US" sz="1600" b="1" dirty="0">
                <a:solidFill>
                  <a:schemeClr val="dk1"/>
                </a:solidFill>
                <a:latin typeface="Times New Roman" panose="02020603050405020304" pitchFamily="18" charset="0"/>
                <a:cs typeface="Times New Roman" panose="02020603050405020304" pitchFamily="18" charset="0"/>
              </a:rPr>
              <a:t>, the review should focus on questions, such as the following</a:t>
            </a:r>
            <a:r>
              <a:rPr lang="en-US" sz="1600" b="1" dirty="0" smtClean="0">
                <a:solidFill>
                  <a:schemeClr val="dk1"/>
                </a:solidFill>
                <a:latin typeface="Times New Roman" panose="02020603050405020304" pitchFamily="18" charset="0"/>
                <a:cs typeface="Times New Roman" panose="02020603050405020304" pitchFamily="18" charset="0"/>
              </a:rPr>
              <a:t>:</a:t>
            </a:r>
          </a:p>
          <a:p>
            <a:pPr algn="just"/>
            <a:endParaRPr lang="en-US" sz="1600" b="1" dirty="0" smtClean="0">
              <a:solidFill>
                <a:schemeClr val="dk1"/>
              </a:solidFill>
              <a:latin typeface="Times New Roman" panose="02020603050405020304" pitchFamily="18" charset="0"/>
              <a:cs typeface="Times New Roman" panose="02020603050405020304" pitchFamily="18" charset="0"/>
            </a:endParaRPr>
          </a:p>
          <a:p>
            <a:pPr algn="ctr"/>
            <a:r>
              <a:rPr lang="en-US" sz="2000" b="1" dirty="0" smtClean="0">
                <a:solidFill>
                  <a:srgbClr val="996633"/>
                </a:solidFill>
                <a:latin typeface="Times New Roman" panose="02020603050405020304" pitchFamily="18" charset="0"/>
                <a:cs typeface="Times New Roman" panose="02020603050405020304" pitchFamily="18" charset="0"/>
              </a:rPr>
              <a:t> </a:t>
            </a:r>
            <a:r>
              <a:rPr lang="en-US" sz="2000" b="1" dirty="0">
                <a:solidFill>
                  <a:srgbClr val="996633"/>
                </a:solidFill>
                <a:latin typeface="Times New Roman" panose="02020603050405020304" pitchFamily="18" charset="0"/>
                <a:cs typeface="Times New Roman" panose="02020603050405020304" pitchFamily="18" charset="0"/>
              </a:rPr>
              <a:t>“What was expected versus what actually happen(</a:t>
            </a:r>
            <a:r>
              <a:rPr lang="en-US" sz="2000" b="1" dirty="0" err="1">
                <a:solidFill>
                  <a:srgbClr val="996633"/>
                </a:solidFill>
                <a:latin typeface="Times New Roman" panose="02020603050405020304" pitchFamily="18" charset="0"/>
                <a:cs typeface="Times New Roman" panose="02020603050405020304" pitchFamily="18" charset="0"/>
              </a:rPr>
              <a:t>ed</a:t>
            </a:r>
            <a:r>
              <a:rPr lang="en-US" sz="2000" b="1" dirty="0" smtClean="0">
                <a:solidFill>
                  <a:srgbClr val="996633"/>
                </a:solidFill>
                <a:latin typeface="Times New Roman" panose="02020603050405020304" pitchFamily="18" charset="0"/>
                <a:cs typeface="Times New Roman" panose="02020603050405020304" pitchFamily="18" charset="0"/>
              </a:rPr>
              <a:t>)?”</a:t>
            </a:r>
          </a:p>
          <a:p>
            <a:pPr algn="ctr"/>
            <a:r>
              <a:rPr lang="en-US" sz="2000" b="1" dirty="0" smtClean="0">
                <a:solidFill>
                  <a:srgbClr val="996633"/>
                </a:solidFill>
                <a:latin typeface="Times New Roman" panose="02020603050405020304" pitchFamily="18" charset="0"/>
                <a:cs typeface="Times New Roman" panose="02020603050405020304" pitchFamily="18" charset="0"/>
              </a:rPr>
              <a:t>, </a:t>
            </a:r>
            <a:r>
              <a:rPr lang="en-US" sz="2000" b="1" dirty="0">
                <a:solidFill>
                  <a:srgbClr val="996633"/>
                </a:solidFill>
                <a:latin typeface="Times New Roman" panose="02020603050405020304" pitchFamily="18" charset="0"/>
                <a:cs typeface="Times New Roman" panose="02020603050405020304" pitchFamily="18" charset="0"/>
              </a:rPr>
              <a:t>“What went well and why?” </a:t>
            </a:r>
            <a:endParaRPr lang="en-US" sz="2000" b="1" dirty="0" smtClean="0">
              <a:solidFill>
                <a:srgbClr val="996633"/>
              </a:solidFill>
              <a:latin typeface="Times New Roman" panose="02020603050405020304" pitchFamily="18" charset="0"/>
              <a:cs typeface="Times New Roman" panose="02020603050405020304" pitchFamily="18" charset="0"/>
            </a:endParaRPr>
          </a:p>
          <a:p>
            <a:pPr algn="ctr"/>
            <a:r>
              <a:rPr lang="en-US" sz="2000" b="1" dirty="0" smtClean="0">
                <a:solidFill>
                  <a:srgbClr val="996633"/>
                </a:solidFill>
                <a:latin typeface="Times New Roman" panose="02020603050405020304" pitchFamily="18" charset="0"/>
                <a:cs typeface="Times New Roman" panose="02020603050405020304" pitchFamily="18" charset="0"/>
              </a:rPr>
              <a:t>and </a:t>
            </a:r>
            <a:r>
              <a:rPr lang="en-US" sz="2000" b="1" dirty="0">
                <a:solidFill>
                  <a:srgbClr val="996633"/>
                </a:solidFill>
                <a:latin typeface="Times New Roman" panose="02020603050405020304" pitchFamily="18" charset="0"/>
                <a:cs typeface="Times New Roman" panose="02020603050405020304" pitchFamily="18" charset="0"/>
              </a:rPr>
              <a:t>What could have gone better and why?”.</a:t>
            </a:r>
            <a:endParaRPr lang="fr-FR" sz="2000" b="1" dirty="0">
              <a:solidFill>
                <a:srgbClr val="996633"/>
              </a:solidFill>
              <a:latin typeface="Times New Roman" panose="02020603050405020304" pitchFamily="18" charset="0"/>
              <a:cs typeface="Times New Roman" panose="02020603050405020304" pitchFamily="18" charset="0"/>
            </a:endParaRPr>
          </a:p>
          <a:p>
            <a:r>
              <a:rPr lang="en-US" sz="2400" dirty="0">
                <a:solidFill>
                  <a:srgbClr val="996633"/>
                </a:solidFill>
              </a:rPr>
              <a:t> </a:t>
            </a:r>
            <a:endParaRPr lang="fr-FR" sz="2400" dirty="0">
              <a:solidFill>
                <a:srgbClr val="996633"/>
              </a:solidFill>
            </a:endParaRPr>
          </a:p>
          <a:p>
            <a:pPr algn="just">
              <a:lnSpc>
                <a:spcPct val="150000"/>
              </a:lnSpc>
            </a:pPr>
            <a:endParaRPr lang="fr-FR" sz="1600" b="1" dirty="0">
              <a:latin typeface="Times New Roman" panose="02020603050405020304" pitchFamily="18" charset="0"/>
              <a:ea typeface="Trebuchet MS" panose="020B0603020202020204" pitchFamily="34" charset="0"/>
              <a:cs typeface="Times New Roman" panose="02020603050405020304" pitchFamily="18" charset="0"/>
            </a:endParaRPr>
          </a:p>
        </p:txBody>
      </p:sp>
    </p:spTree>
    <p:extLst>
      <p:ext uri="{BB962C8B-B14F-4D97-AF65-F5344CB8AC3E}">
        <p14:creationId xmlns:p14="http://schemas.microsoft.com/office/powerpoint/2010/main" val="205670533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193" y="5798876"/>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7"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69979" y="459510"/>
            <a:ext cx="2117888"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Lecture10</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13</a:t>
            </a:fld>
            <a:endParaRPr lang="en-US"/>
          </a:p>
        </p:txBody>
      </p:sp>
      <p:sp>
        <p:nvSpPr>
          <p:cNvPr id="12" name="Zone de texte 11"/>
          <p:cNvSpPr txBox="1"/>
          <p:nvPr/>
        </p:nvSpPr>
        <p:spPr>
          <a:xfrm>
            <a:off x="2157095" y="384810"/>
            <a:ext cx="6251575" cy="1015663"/>
          </a:xfrm>
          <a:prstGeom prst="rect">
            <a:avLst/>
          </a:prstGeom>
          <a:noFill/>
        </p:spPr>
        <p:txBody>
          <a:bodyPr wrap="square" rtlCol="0" anchor="t">
            <a:spAutoFit/>
          </a:bodyPr>
          <a:lstStyle/>
          <a:p>
            <a:pPr algn="ctr"/>
            <a:r>
              <a:rPr lang="en-US" sz="2400" b="1" dirty="0" smtClean="0">
                <a:solidFill>
                  <a:srgbClr val="FF9518"/>
                </a:solidFill>
                <a:latin typeface="Tajawal Medium" panose="00000600000000000000" pitchFamily="2" charset="-78"/>
                <a:cs typeface="Tajawal Medium" panose="00000600000000000000" pitchFamily="2" charset="-78"/>
              </a:rPr>
              <a:t>Session 5: Evaluation</a:t>
            </a:r>
            <a:r>
              <a:rPr lang="fr-FR" sz="2400" b="1" dirty="0" smtClean="0">
                <a:solidFill>
                  <a:srgbClr val="FF9518"/>
                </a:solidFill>
                <a:latin typeface="Tajawal Medium" panose="00000600000000000000" pitchFamily="2" charset="-78"/>
                <a:cs typeface="Tajawal Medium" panose="00000600000000000000" pitchFamily="2" charset="-78"/>
                <a:sym typeface="+mn-ea"/>
              </a:rPr>
              <a:t> </a:t>
            </a:r>
            <a:r>
              <a:rPr lang="fr-FR" sz="2400" b="1" dirty="0">
                <a:solidFill>
                  <a:srgbClr val="FF9518"/>
                </a:solidFill>
                <a:latin typeface="Tajawal Medium" panose="00000600000000000000" pitchFamily="2" charset="-78"/>
                <a:cs typeface="Tajawal Medium" panose="00000600000000000000" pitchFamily="2" charset="-78"/>
                <a:sym typeface="+mn-ea"/>
              </a:rPr>
              <a:t>(</a:t>
            </a:r>
            <a:r>
              <a:rPr lang="fr-FR" altLang="en-US" sz="2800" b="1" dirty="0" smtClean="0">
                <a:solidFill>
                  <a:srgbClr val="FF9518"/>
                </a:solidFill>
                <a:latin typeface="Tajawal Medium" panose="00000600000000000000" pitchFamily="2" charset="-78"/>
                <a:cs typeface="Tajawal Medium" panose="00000600000000000000" pitchFamily="2" charset="-78"/>
                <a:sym typeface="+mn-ea"/>
              </a:rPr>
              <a:t>Part3)</a:t>
            </a: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32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219940" y="1232992"/>
            <a:ext cx="8315730" cy="689932"/>
          </a:xfrm>
          <a:prstGeom prst="rect">
            <a:avLst/>
          </a:prstGeom>
          <a:ln>
            <a:noFill/>
          </a:ln>
        </p:spPr>
        <p:txBody>
          <a:bodyPr wrap="square">
            <a:spAutoFit/>
          </a:bodyPr>
          <a:lstStyle/>
          <a:p>
            <a:pPr marL="685800" lvl="2" algn="ctr">
              <a:spcBef>
                <a:spcPts val="695"/>
              </a:spcBef>
              <a:buClr>
                <a:srgbClr val="FF681E"/>
              </a:buClr>
              <a:buSzPts val="1300"/>
              <a:tabLst>
                <a:tab pos="1289050" algn="l"/>
              </a:tabLst>
            </a:pPr>
            <a:r>
              <a:rPr lang="en-US" sz="1300" dirty="0" smtClean="0">
                <a:latin typeface="Trebuchet MS" panose="020B0603020202020204" pitchFamily="34" charset="0"/>
                <a:ea typeface="Trebuchet MS" panose="020B0603020202020204" pitchFamily="34" charset="0"/>
                <a:cs typeface="Trebuchet MS" panose="020B0603020202020204" pitchFamily="34" charset="0"/>
              </a:rPr>
              <a:t> </a:t>
            </a:r>
            <a:endPar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685800" lvl="2" algn="ctr">
              <a:spcBef>
                <a:spcPts val="695"/>
              </a:spcBef>
              <a:buClr>
                <a:srgbClr val="FF681E"/>
              </a:buClr>
              <a:buSzPts val="1300"/>
              <a:tabLst>
                <a:tab pos="12890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3" name="Rectangle 12"/>
          <p:cNvSpPr/>
          <p:nvPr/>
        </p:nvSpPr>
        <p:spPr>
          <a:xfrm>
            <a:off x="638340" y="1584020"/>
            <a:ext cx="7729672" cy="1477328"/>
          </a:xfrm>
          <a:prstGeom prst="rect">
            <a:avLst/>
          </a:prstGeom>
        </p:spPr>
        <p:txBody>
          <a:bodyPr wrap="square">
            <a:spAutoFit/>
          </a:bodyPr>
          <a:lstStyle/>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fr-FR" dirty="0">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41" name="Rectangle 40"/>
          <p:cNvSpPr/>
          <p:nvPr/>
        </p:nvSpPr>
        <p:spPr>
          <a:xfrm>
            <a:off x="219941" y="1563576"/>
            <a:ext cx="8315730" cy="7063472"/>
          </a:xfrm>
          <a:prstGeom prst="rect">
            <a:avLst/>
          </a:prstGeom>
        </p:spPr>
        <p:txBody>
          <a:bodyPr wrap="square">
            <a:spAutoFit/>
          </a:bodyPr>
          <a:lstStyle/>
          <a:p>
            <a:pPr marL="2838450">
              <a:spcAft>
                <a:spcPts val="0"/>
              </a:spcAft>
            </a:pPr>
            <a:r>
              <a:rPr lang="en-US" sz="2000" b="1" u="sng" dirty="0" smtClean="0">
                <a:solidFill>
                  <a:srgbClr val="C00000"/>
                </a:solidFill>
                <a:latin typeface="Times New Roman" panose="02020603050405020304" pitchFamily="18" charset="0"/>
                <a:cs typeface="Times New Roman" panose="02020603050405020304" pitchFamily="18" charset="0"/>
              </a:rPr>
              <a:t>After-action </a:t>
            </a:r>
            <a:r>
              <a:rPr lang="en-US" sz="2000" b="1" u="sng" dirty="0">
                <a:solidFill>
                  <a:srgbClr val="C00000"/>
                </a:solidFill>
                <a:latin typeface="Times New Roman" panose="02020603050405020304" pitchFamily="18" charset="0"/>
                <a:cs typeface="Times New Roman" panose="02020603050405020304" pitchFamily="18" charset="0"/>
              </a:rPr>
              <a:t>review </a:t>
            </a:r>
            <a:r>
              <a:rPr lang="en-US" sz="2000" b="1" u="sng" dirty="0" smtClean="0">
                <a:solidFill>
                  <a:srgbClr val="C00000"/>
                </a:solidFill>
                <a:latin typeface="Times New Roman" panose="02020603050405020304" pitchFamily="18" charset="0"/>
                <a:cs typeface="Times New Roman" panose="02020603050405020304" pitchFamily="18" charset="0"/>
              </a:rPr>
              <a:t>steps</a:t>
            </a:r>
          </a:p>
          <a:p>
            <a:pPr marL="2838450">
              <a:spcAft>
                <a:spcPts val="0"/>
              </a:spcAft>
            </a:pPr>
            <a:endParaRPr lang="en-US" sz="2000" b="1" u="sng" dirty="0">
              <a:solidFill>
                <a:srgbClr val="C00000"/>
              </a:solidFill>
              <a:latin typeface="Times New Roman" panose="02020603050405020304" pitchFamily="18" charset="0"/>
              <a:cs typeface="Times New Roman" panose="02020603050405020304" pitchFamily="18" charset="0"/>
            </a:endParaRPr>
          </a:p>
          <a:p>
            <a:pPr marL="2838450">
              <a:spcAft>
                <a:spcPts val="0"/>
              </a:spcAft>
            </a:pPr>
            <a:endParaRPr lang="en-US" sz="2000" b="1" u="sng" dirty="0" smtClean="0">
              <a:solidFill>
                <a:srgbClr val="C00000"/>
              </a:solidFill>
              <a:latin typeface="Times New Roman" panose="02020603050405020304" pitchFamily="18" charset="0"/>
              <a:cs typeface="Times New Roman" panose="02020603050405020304" pitchFamily="18" charset="0"/>
            </a:endParaRPr>
          </a:p>
          <a:p>
            <a:pPr marL="2838450">
              <a:spcAft>
                <a:spcPts val="0"/>
              </a:spcAft>
            </a:pPr>
            <a:endParaRPr lang="en-US" sz="2000" b="1" u="sng" dirty="0">
              <a:solidFill>
                <a:srgbClr val="C00000"/>
              </a:solidFill>
              <a:latin typeface="Times New Roman" panose="02020603050405020304" pitchFamily="18" charset="0"/>
              <a:cs typeface="Times New Roman" panose="02020603050405020304" pitchFamily="18" charset="0"/>
            </a:endParaRPr>
          </a:p>
          <a:p>
            <a:pPr algn="ctr"/>
            <a:r>
              <a:rPr lang="en-US" sz="1100" b="1" dirty="0" smtClean="0">
                <a:solidFill>
                  <a:schemeClr val="dk1"/>
                </a:solidFill>
                <a:latin typeface="Times New Roman" panose="02020603050405020304" pitchFamily="18" charset="0"/>
                <a:cs typeface="Times New Roman" panose="02020603050405020304" pitchFamily="18" charset="0"/>
              </a:rPr>
              <a:t>                                              </a:t>
            </a:r>
          </a:p>
          <a:p>
            <a:pPr algn="r"/>
            <a:r>
              <a:rPr lang="en-US" sz="1200" b="1" dirty="0" smtClean="0">
                <a:solidFill>
                  <a:srgbClr val="996633"/>
                </a:solidFill>
                <a:latin typeface="Times New Roman" panose="02020603050405020304" pitchFamily="18" charset="0"/>
                <a:cs typeface="Times New Roman" panose="02020603050405020304" pitchFamily="18" charset="0"/>
              </a:rPr>
              <a:t>Reconstruct </a:t>
            </a:r>
            <a:r>
              <a:rPr lang="en-US" sz="1100" b="1" dirty="0">
                <a:solidFill>
                  <a:schemeClr val="dk1"/>
                </a:solidFill>
                <a:latin typeface="Times New Roman" panose="02020603050405020304" pitchFamily="18" charset="0"/>
                <a:cs typeface="Times New Roman" panose="02020603050405020304" pitchFamily="18" charset="0"/>
              </a:rPr>
              <a:t>timeline</a:t>
            </a:r>
            <a:endParaRPr lang="fr-FR" sz="1100" b="1" dirty="0">
              <a:solidFill>
                <a:schemeClr val="dk1"/>
              </a:solidFill>
              <a:latin typeface="Times New Roman" panose="02020603050405020304" pitchFamily="18" charset="0"/>
              <a:cs typeface="Times New Roman" panose="02020603050405020304" pitchFamily="18" charset="0"/>
            </a:endParaRPr>
          </a:p>
          <a:p>
            <a:pPr algn="ctr"/>
            <a:r>
              <a:rPr lang="en-US" sz="1100" b="1" dirty="0" smtClean="0">
                <a:solidFill>
                  <a:schemeClr val="dk1"/>
                </a:solidFill>
                <a:latin typeface="Times New Roman" panose="02020603050405020304" pitchFamily="18" charset="0"/>
                <a:cs typeface="Times New Roman" panose="02020603050405020304" pitchFamily="18" charset="0"/>
              </a:rPr>
              <a:t>                                                                                                                                                                                   Timelines of </a:t>
            </a:r>
            <a:r>
              <a:rPr lang="en-US" sz="1100" b="1" dirty="0">
                <a:solidFill>
                  <a:schemeClr val="dk1"/>
                </a:solidFill>
                <a:latin typeface="Times New Roman" panose="02020603050405020304" pitchFamily="18" charset="0"/>
                <a:cs typeface="Times New Roman" panose="02020603050405020304" pitchFamily="18" charset="0"/>
              </a:rPr>
              <a:t>key </a:t>
            </a:r>
            <a:r>
              <a:rPr lang="en-US" sz="1100" b="1" dirty="0" smtClean="0">
                <a:solidFill>
                  <a:schemeClr val="dk1"/>
                </a:solidFill>
                <a:latin typeface="Times New Roman" panose="02020603050405020304" pitchFamily="18" charset="0"/>
                <a:cs typeface="Times New Roman" panose="02020603050405020304" pitchFamily="18" charset="0"/>
              </a:rPr>
              <a:t>events,                                                                                                                                                                          </a:t>
            </a:r>
            <a:r>
              <a:rPr lang="en-US" sz="1200" b="1" dirty="0" smtClean="0">
                <a:solidFill>
                  <a:srgbClr val="996633"/>
                </a:solidFill>
                <a:latin typeface="Times New Roman" panose="02020603050405020304" pitchFamily="18" charset="0"/>
                <a:cs typeface="Times New Roman" panose="02020603050405020304" pitchFamily="18" charset="0"/>
              </a:rPr>
              <a:t>Identify </a:t>
            </a:r>
            <a:r>
              <a:rPr lang="en-US" sz="1100" b="1" dirty="0" smtClean="0">
                <a:solidFill>
                  <a:schemeClr val="dk1"/>
                </a:solidFill>
                <a:latin typeface="Times New Roman" panose="02020603050405020304" pitchFamily="18" charset="0"/>
                <a:cs typeface="Times New Roman" panose="02020603050405020304" pitchFamily="18" charset="0"/>
              </a:rPr>
              <a:t>What could have gone better and why?</a:t>
            </a:r>
            <a:endParaRPr lang="en-US" sz="1100" b="1" u="sng" dirty="0" smtClean="0">
              <a:solidFill>
                <a:srgbClr val="C00000"/>
              </a:solidFill>
              <a:latin typeface="Times New Roman" panose="02020603050405020304" pitchFamily="18" charset="0"/>
              <a:cs typeface="Times New Roman" panose="02020603050405020304" pitchFamily="18" charset="0"/>
            </a:endParaRPr>
          </a:p>
          <a:p>
            <a:r>
              <a:rPr lang="en-US" sz="1200" b="1" dirty="0" smtClean="0">
                <a:solidFill>
                  <a:srgbClr val="996633"/>
                </a:solidFill>
                <a:latin typeface="Times New Roman" panose="02020603050405020304" pitchFamily="18" charset="0"/>
                <a:cs typeface="Times New Roman" panose="02020603050405020304" pitchFamily="18" charset="0"/>
              </a:rPr>
              <a:t>Brainstorm</a:t>
            </a:r>
            <a:r>
              <a:rPr lang="en-US" sz="1100" b="1" dirty="0" smtClean="0">
                <a:solidFill>
                  <a:schemeClr val="dk1"/>
                </a:solidFill>
                <a:latin typeface="Times New Roman" panose="02020603050405020304" pitchFamily="18" charset="0"/>
                <a:cs typeface="Times New Roman" panose="02020603050405020304" pitchFamily="18" charset="0"/>
              </a:rPr>
              <a:t> </a:t>
            </a:r>
            <a:r>
              <a:rPr lang="en-US" sz="1100" b="1" dirty="0">
                <a:solidFill>
                  <a:schemeClr val="dk1"/>
                </a:solidFill>
                <a:latin typeface="Times New Roman" panose="02020603050405020304" pitchFamily="18" charset="0"/>
                <a:cs typeface="Times New Roman" panose="02020603050405020304" pitchFamily="18" charset="0"/>
              </a:rPr>
              <a:t>understanding</a:t>
            </a:r>
            <a:endParaRPr lang="fr-FR" sz="1100" b="1" dirty="0">
              <a:solidFill>
                <a:schemeClr val="dk1"/>
              </a:solidFill>
              <a:latin typeface="Times New Roman" panose="02020603050405020304" pitchFamily="18" charset="0"/>
              <a:cs typeface="Times New Roman" panose="02020603050405020304" pitchFamily="18" charset="0"/>
            </a:endParaRPr>
          </a:p>
          <a:p>
            <a:pPr marL="742950" lvl="1" indent="-285750">
              <a:buFont typeface="Wingdings" panose="05000000000000000000" pitchFamily="2" charset="2"/>
              <a:buChar char="ü"/>
            </a:pPr>
            <a:r>
              <a:rPr lang="en-US" sz="1100" b="1" dirty="0">
                <a:solidFill>
                  <a:schemeClr val="dk1"/>
                </a:solidFill>
                <a:latin typeface="Times New Roman" panose="02020603050405020304" pitchFamily="18" charset="0"/>
                <a:cs typeface="Times New Roman" panose="02020603050405020304" pitchFamily="18" charset="0"/>
              </a:rPr>
              <a:t>Objective</a:t>
            </a:r>
            <a:endParaRPr lang="fr-FR" sz="1100" b="1" dirty="0">
              <a:solidFill>
                <a:schemeClr val="dk1"/>
              </a:solidFill>
              <a:latin typeface="Times New Roman" panose="02020603050405020304" pitchFamily="18" charset="0"/>
              <a:cs typeface="Times New Roman" panose="02020603050405020304" pitchFamily="18" charset="0"/>
            </a:endParaRPr>
          </a:p>
          <a:p>
            <a:pPr marL="742950" lvl="1" indent="-285750">
              <a:buFont typeface="Wingdings" panose="05000000000000000000" pitchFamily="2" charset="2"/>
              <a:buChar char="ü"/>
            </a:pPr>
            <a:r>
              <a:rPr lang="en-US" sz="1100" b="1" dirty="0">
                <a:solidFill>
                  <a:schemeClr val="dk1"/>
                </a:solidFill>
                <a:latin typeface="Times New Roman" panose="02020603050405020304" pitchFamily="18" charset="0"/>
                <a:cs typeface="Times New Roman" panose="02020603050405020304" pitchFamily="18" charset="0"/>
              </a:rPr>
              <a:t>Intent</a:t>
            </a:r>
            <a:endParaRPr lang="fr-FR" sz="1100" b="1" dirty="0">
              <a:solidFill>
                <a:schemeClr val="dk1"/>
              </a:solidFill>
              <a:latin typeface="Times New Roman" panose="02020603050405020304" pitchFamily="18" charset="0"/>
              <a:cs typeface="Times New Roman" panose="02020603050405020304" pitchFamily="18" charset="0"/>
            </a:endParaRPr>
          </a:p>
          <a:p>
            <a:r>
              <a:rPr lang="en-US" dirty="0"/>
              <a:t/>
            </a:r>
            <a:br>
              <a:rPr lang="en-US" dirty="0"/>
            </a:br>
            <a:endParaRPr lang="en-US" sz="3600" b="1" u="sng" dirty="0">
              <a:solidFill>
                <a:srgbClr val="C00000"/>
              </a:solidFill>
              <a:latin typeface="Times New Roman" panose="02020603050405020304" pitchFamily="18" charset="0"/>
              <a:cs typeface="Times New Roman" panose="02020603050405020304" pitchFamily="18" charset="0"/>
            </a:endParaRPr>
          </a:p>
          <a:p>
            <a:pPr marL="2838450">
              <a:spcAft>
                <a:spcPts val="0"/>
              </a:spcAft>
            </a:pPr>
            <a:endParaRPr lang="en-US" sz="2400" b="1" u="sng" dirty="0" smtClean="0">
              <a:solidFill>
                <a:srgbClr val="996633"/>
              </a:solidFill>
              <a:latin typeface="Times New Roman" panose="02020603050405020304" pitchFamily="18" charset="0"/>
              <a:cs typeface="Times New Roman" panose="02020603050405020304" pitchFamily="18" charset="0"/>
            </a:endParaRPr>
          </a:p>
          <a:p>
            <a:r>
              <a:rPr lang="en-US" sz="1200" b="1" dirty="0">
                <a:solidFill>
                  <a:srgbClr val="996633"/>
                </a:solidFill>
                <a:latin typeface="Times New Roman" panose="02020603050405020304" pitchFamily="18" charset="0"/>
                <a:cs typeface="Times New Roman" panose="02020603050405020304" pitchFamily="18" charset="0"/>
              </a:rPr>
              <a:t>Asked to </a:t>
            </a:r>
            <a:r>
              <a:rPr lang="en-US" sz="1200" b="1" dirty="0" smtClean="0">
                <a:solidFill>
                  <a:srgbClr val="996633"/>
                </a:solidFill>
                <a:latin typeface="Times New Roman" panose="02020603050405020304" pitchFamily="18" charset="0"/>
                <a:cs typeface="Times New Roman" panose="02020603050405020304" pitchFamily="18" charset="0"/>
              </a:rPr>
              <a:t>vote</a:t>
            </a:r>
          </a:p>
          <a:p>
            <a:endParaRPr lang="fr-FR" sz="1200" b="1" dirty="0">
              <a:solidFill>
                <a:srgbClr val="996633"/>
              </a:solidFill>
              <a:latin typeface="Times New Roman" panose="02020603050405020304" pitchFamily="18" charset="0"/>
              <a:cs typeface="Times New Roman" panose="02020603050405020304" pitchFamily="18" charset="0"/>
            </a:endParaRPr>
          </a:p>
          <a:p>
            <a:pPr lvl="1"/>
            <a:r>
              <a:rPr lang="en-US" sz="1100" b="1" dirty="0">
                <a:solidFill>
                  <a:schemeClr val="dk1"/>
                </a:solidFill>
                <a:latin typeface="Times New Roman" panose="02020603050405020304" pitchFamily="18" charset="0"/>
                <a:cs typeface="Times New Roman" panose="02020603050405020304" pitchFamily="18" charset="0"/>
              </a:rPr>
              <a:t>The three most important </a:t>
            </a:r>
            <a:r>
              <a:rPr lang="en-US" sz="1100" b="1" dirty="0" smtClean="0">
                <a:solidFill>
                  <a:schemeClr val="dk1"/>
                </a:solidFill>
                <a:latin typeface="Times New Roman" panose="02020603050405020304" pitchFamily="18" charset="0"/>
                <a:cs typeface="Times New Roman" panose="02020603050405020304" pitchFamily="18" charset="0"/>
              </a:rPr>
              <a:t>lessons</a:t>
            </a:r>
            <a:endParaRPr lang="en-US" sz="2000" b="1" u="sng" dirty="0" smtClean="0">
              <a:solidFill>
                <a:srgbClr val="C00000"/>
              </a:solidFill>
              <a:latin typeface="Times New Roman" panose="02020603050405020304" pitchFamily="18" charset="0"/>
              <a:cs typeface="Times New Roman" panose="02020603050405020304" pitchFamily="18" charset="0"/>
            </a:endParaRPr>
          </a:p>
          <a:p>
            <a:pPr algn="r"/>
            <a:r>
              <a:rPr lang="en-US" sz="1200" b="1" dirty="0">
                <a:solidFill>
                  <a:srgbClr val="996633"/>
                </a:solidFill>
                <a:latin typeface="Times New Roman" panose="02020603050405020304" pitchFamily="18" charset="0"/>
                <a:cs typeface="Times New Roman" panose="02020603050405020304" pitchFamily="18" charset="0"/>
              </a:rPr>
              <a:t>Summarize conclusions into lessons learned</a:t>
            </a:r>
            <a:endParaRPr lang="fr-FR" sz="1200" b="1" dirty="0">
              <a:solidFill>
                <a:srgbClr val="996633"/>
              </a:solidFill>
              <a:latin typeface="Times New Roman" panose="02020603050405020304" pitchFamily="18" charset="0"/>
              <a:cs typeface="Times New Roman" panose="02020603050405020304" pitchFamily="18" charset="0"/>
            </a:endParaRPr>
          </a:p>
          <a:p>
            <a:pPr lvl="0" algn="r"/>
            <a:r>
              <a:rPr lang="en-US" sz="1100" b="1" dirty="0">
                <a:solidFill>
                  <a:schemeClr val="dk1"/>
                </a:solidFill>
                <a:latin typeface="Times New Roman" panose="02020603050405020304" pitchFamily="18" charset="0"/>
                <a:cs typeface="Times New Roman" panose="02020603050405020304" pitchFamily="18" charset="0"/>
              </a:rPr>
              <a:t>What could be done better next time?</a:t>
            </a:r>
            <a:endParaRPr lang="fr-FR" sz="1100" b="1" dirty="0">
              <a:solidFill>
                <a:schemeClr val="dk1"/>
              </a:solidFill>
              <a:latin typeface="Times New Roman" panose="02020603050405020304" pitchFamily="18" charset="0"/>
              <a:cs typeface="Times New Roman" panose="02020603050405020304" pitchFamily="18" charset="0"/>
            </a:endParaRPr>
          </a:p>
          <a:p>
            <a:pPr marL="2838450">
              <a:spcAft>
                <a:spcPts val="0"/>
              </a:spcAft>
            </a:pPr>
            <a:endParaRPr lang="en-US" sz="2000" b="1" u="sng" dirty="0">
              <a:solidFill>
                <a:srgbClr val="C00000"/>
              </a:solidFill>
              <a:latin typeface="Times New Roman" panose="02020603050405020304" pitchFamily="18" charset="0"/>
              <a:cs typeface="Times New Roman" panose="02020603050405020304" pitchFamily="18" charset="0"/>
            </a:endParaRPr>
          </a:p>
          <a:p>
            <a:pPr marL="2838450">
              <a:spcAft>
                <a:spcPts val="0"/>
              </a:spcAft>
            </a:pPr>
            <a:endParaRPr lang="en-US" sz="2000" b="1" u="sng" dirty="0" smtClean="0">
              <a:solidFill>
                <a:srgbClr val="C00000"/>
              </a:solidFill>
              <a:latin typeface="Times New Roman" panose="02020603050405020304" pitchFamily="18" charset="0"/>
              <a:cs typeface="Times New Roman" panose="02020603050405020304" pitchFamily="18" charset="0"/>
            </a:endParaRPr>
          </a:p>
          <a:p>
            <a:pPr marL="2838450">
              <a:spcAft>
                <a:spcPts val="0"/>
              </a:spcAft>
            </a:pPr>
            <a:endParaRPr lang="en-US" sz="2000" b="1" u="sng" dirty="0">
              <a:solidFill>
                <a:srgbClr val="C00000"/>
              </a:solidFill>
              <a:latin typeface="Times New Roman" panose="02020603050405020304" pitchFamily="18" charset="0"/>
              <a:cs typeface="Times New Roman" panose="02020603050405020304" pitchFamily="18" charset="0"/>
            </a:endParaRPr>
          </a:p>
          <a:p>
            <a:pPr marL="2838450">
              <a:spcAft>
                <a:spcPts val="0"/>
              </a:spcAft>
            </a:pPr>
            <a:endParaRPr lang="en-US" sz="2000" b="1" u="sng" dirty="0" smtClean="0">
              <a:solidFill>
                <a:srgbClr val="C00000"/>
              </a:solidFill>
              <a:latin typeface="Times New Roman" panose="02020603050405020304" pitchFamily="18" charset="0"/>
              <a:cs typeface="Times New Roman" panose="02020603050405020304" pitchFamily="18" charset="0"/>
            </a:endParaRPr>
          </a:p>
          <a:p>
            <a:pPr marL="2838450">
              <a:spcAft>
                <a:spcPts val="0"/>
              </a:spcAft>
            </a:pPr>
            <a:endParaRPr lang="en-US" sz="2000" b="1" u="sng" dirty="0">
              <a:solidFill>
                <a:srgbClr val="C00000"/>
              </a:solidFill>
              <a:latin typeface="Times New Roman" panose="02020603050405020304" pitchFamily="18" charset="0"/>
              <a:cs typeface="Times New Roman" panose="02020603050405020304" pitchFamily="18" charset="0"/>
            </a:endParaRPr>
          </a:p>
          <a:p>
            <a:pPr marL="2838450">
              <a:spcAft>
                <a:spcPts val="0"/>
              </a:spcAft>
            </a:pPr>
            <a:endParaRPr lang="en-US" sz="2000" b="1" u="sng" dirty="0" smtClean="0">
              <a:solidFill>
                <a:srgbClr val="C00000"/>
              </a:solidFill>
              <a:latin typeface="Times New Roman" panose="02020603050405020304" pitchFamily="18" charset="0"/>
              <a:cs typeface="Times New Roman" panose="02020603050405020304" pitchFamily="18" charset="0"/>
            </a:endParaRPr>
          </a:p>
          <a:p>
            <a:pPr marL="2838450">
              <a:spcAft>
                <a:spcPts val="0"/>
              </a:spcAft>
            </a:pPr>
            <a:endParaRPr lang="fr-FR" sz="2000" b="1" u="sng" dirty="0">
              <a:solidFill>
                <a:srgbClr val="C00000"/>
              </a:solidFill>
              <a:latin typeface="Times New Roman" panose="02020603050405020304" pitchFamily="18" charset="0"/>
              <a:cs typeface="Times New Roman" panose="02020603050405020304" pitchFamily="18" charset="0"/>
            </a:endParaRPr>
          </a:p>
        </p:txBody>
      </p:sp>
      <p:sp>
        <p:nvSpPr>
          <p:cNvPr id="42" name="AutoShape 1057"/>
          <p:cNvSpPr>
            <a:spLocks/>
          </p:cNvSpPr>
          <p:nvPr/>
        </p:nvSpPr>
        <p:spPr bwMode="auto">
          <a:xfrm>
            <a:off x="1070228" y="1907176"/>
            <a:ext cx="784697" cy="955219"/>
          </a:xfrm>
          <a:custGeom>
            <a:avLst/>
            <a:gdLst>
              <a:gd name="T0" fmla="+- 0 2242 2155"/>
              <a:gd name="T1" fmla="*/ T0 w 908"/>
              <a:gd name="T2" fmla="+- 0 528 378"/>
              <a:gd name="T3" fmla="*/ 528 h 1068"/>
              <a:gd name="T4" fmla="+- 0 2161 2155"/>
              <a:gd name="T5" fmla="*/ T4 w 908"/>
              <a:gd name="T6" fmla="+- 0 866 378"/>
              <a:gd name="T7" fmla="*/ 866 h 1068"/>
              <a:gd name="T8" fmla="+- 0 2734 2155"/>
              <a:gd name="T9" fmla="*/ T8 w 908"/>
              <a:gd name="T10" fmla="+- 0 1446 378"/>
              <a:gd name="T11" fmla="*/ 1446 h 1068"/>
              <a:gd name="T12" fmla="+- 0 2911 2155"/>
              <a:gd name="T13" fmla="*/ T12 w 908"/>
              <a:gd name="T14" fmla="+- 0 1242 378"/>
              <a:gd name="T15" fmla="*/ 1242 h 1068"/>
              <a:gd name="T16" fmla="+- 0 3016 2155"/>
              <a:gd name="T17" fmla="*/ T16 w 908"/>
              <a:gd name="T18" fmla="+- 0 1050 378"/>
              <a:gd name="T19" fmla="*/ 1050 h 1068"/>
              <a:gd name="T20" fmla="+- 0 2384 2155"/>
              <a:gd name="T21" fmla="*/ T20 w 908"/>
              <a:gd name="T22" fmla="+- 0 916 378"/>
              <a:gd name="T23" fmla="*/ 916 h 1068"/>
              <a:gd name="T24" fmla="+- 0 2271 2155"/>
              <a:gd name="T25" fmla="*/ T24 w 908"/>
              <a:gd name="T26" fmla="+- 0 810 378"/>
              <a:gd name="T27" fmla="*/ 810 h 1068"/>
              <a:gd name="T28" fmla="+- 0 2273 2155"/>
              <a:gd name="T29" fmla="*/ T28 w 908"/>
              <a:gd name="T30" fmla="+- 0 694 378"/>
              <a:gd name="T31" fmla="*/ 694 h 1068"/>
              <a:gd name="T32" fmla="+- 0 2313 2155"/>
              <a:gd name="T33" fmla="*/ T32 w 908"/>
              <a:gd name="T34" fmla="+- 0 588 378"/>
              <a:gd name="T35" fmla="*/ 588 h 1068"/>
              <a:gd name="T36" fmla="+- 0 2453 2155"/>
              <a:gd name="T37" fmla="*/ T36 w 908"/>
              <a:gd name="T38" fmla="+- 0 516 378"/>
              <a:gd name="T39" fmla="*/ 516 h 1068"/>
              <a:gd name="T40" fmla="+- 0 2820 2155"/>
              <a:gd name="T41" fmla="*/ T40 w 908"/>
              <a:gd name="T42" fmla="+- 0 476 378"/>
              <a:gd name="T43" fmla="*/ 476 h 1068"/>
              <a:gd name="T44" fmla="+- 0 2399 2155"/>
              <a:gd name="T45" fmla="*/ T44 w 908"/>
              <a:gd name="T46" fmla="+- 0 812 378"/>
              <a:gd name="T47" fmla="*/ 812 h 1068"/>
              <a:gd name="T48" fmla="+- 0 2465 2155"/>
              <a:gd name="T49" fmla="*/ T48 w 908"/>
              <a:gd name="T50" fmla="+- 0 872 378"/>
              <a:gd name="T51" fmla="*/ 872 h 1068"/>
              <a:gd name="T52" fmla="+- 0 2492 2155"/>
              <a:gd name="T53" fmla="*/ T52 w 908"/>
              <a:gd name="T54" fmla="+- 0 882 378"/>
              <a:gd name="T55" fmla="*/ 882 h 1068"/>
              <a:gd name="T56" fmla="+- 0 2443 2155"/>
              <a:gd name="T57" fmla="*/ T56 w 908"/>
              <a:gd name="T58" fmla="+- 0 812 378"/>
              <a:gd name="T59" fmla="*/ 812 h 1068"/>
              <a:gd name="T60" fmla="+- 0 2713 2155"/>
              <a:gd name="T61" fmla="*/ T60 w 908"/>
              <a:gd name="T62" fmla="+- 0 536 378"/>
              <a:gd name="T63" fmla="*/ 536 h 1068"/>
              <a:gd name="T64" fmla="+- 0 2819 2155"/>
              <a:gd name="T65" fmla="*/ T64 w 908"/>
              <a:gd name="T66" fmla="+- 0 646 378"/>
              <a:gd name="T67" fmla="*/ 646 h 1068"/>
              <a:gd name="T68" fmla="+- 0 2851 2155"/>
              <a:gd name="T69" fmla="*/ T68 w 908"/>
              <a:gd name="T70" fmla="+- 0 768 378"/>
              <a:gd name="T71" fmla="*/ 768 h 1068"/>
              <a:gd name="T72" fmla="+- 0 2581 2155"/>
              <a:gd name="T73" fmla="*/ T72 w 908"/>
              <a:gd name="T74" fmla="+- 0 844 378"/>
              <a:gd name="T75" fmla="*/ 844 h 1068"/>
              <a:gd name="T76" fmla="+- 0 3049 2155"/>
              <a:gd name="T77" fmla="*/ T76 w 908"/>
              <a:gd name="T78" fmla="+- 0 956 378"/>
              <a:gd name="T79" fmla="*/ 956 h 1068"/>
              <a:gd name="T80" fmla="+- 0 2869 2155"/>
              <a:gd name="T81" fmla="*/ T80 w 908"/>
              <a:gd name="T82" fmla="+- 0 528 378"/>
              <a:gd name="T83" fmla="*/ 528 h 1068"/>
              <a:gd name="T84" fmla="+- 0 2317 2155"/>
              <a:gd name="T85" fmla="*/ T84 w 908"/>
              <a:gd name="T86" fmla="+- 0 660 378"/>
              <a:gd name="T87" fmla="*/ 660 h 1068"/>
              <a:gd name="T88" fmla="+- 0 2346 2155"/>
              <a:gd name="T89" fmla="*/ T88 w 908"/>
              <a:gd name="T90" fmla="+- 0 720 378"/>
              <a:gd name="T91" fmla="*/ 720 h 1068"/>
              <a:gd name="T92" fmla="+- 0 2383 2155"/>
              <a:gd name="T93" fmla="*/ T92 w 908"/>
              <a:gd name="T94" fmla="+- 0 788 378"/>
              <a:gd name="T95" fmla="*/ 788 h 1068"/>
              <a:gd name="T96" fmla="+- 0 2341 2155"/>
              <a:gd name="T97" fmla="*/ T96 w 908"/>
              <a:gd name="T98" fmla="+- 0 826 378"/>
              <a:gd name="T99" fmla="*/ 826 h 1068"/>
              <a:gd name="T100" fmla="+- 0 2363 2155"/>
              <a:gd name="T101" fmla="*/ T100 w 908"/>
              <a:gd name="T102" fmla="+- 0 844 378"/>
              <a:gd name="T103" fmla="*/ 844 h 1068"/>
              <a:gd name="T104" fmla="+- 0 2435 2155"/>
              <a:gd name="T105" fmla="*/ T104 w 908"/>
              <a:gd name="T106" fmla="+- 0 806 378"/>
              <a:gd name="T107" fmla="*/ 806 h 1068"/>
              <a:gd name="T108" fmla="+- 0 2433 2155"/>
              <a:gd name="T109" fmla="*/ T108 w 908"/>
              <a:gd name="T110" fmla="+- 0 754 378"/>
              <a:gd name="T111" fmla="*/ 754 h 1068"/>
              <a:gd name="T112" fmla="+- 0 2388 2155"/>
              <a:gd name="T113" fmla="*/ T112 w 908"/>
              <a:gd name="T114" fmla="+- 0 732 378"/>
              <a:gd name="T115" fmla="*/ 732 h 1068"/>
              <a:gd name="T116" fmla="+- 0 2357 2155"/>
              <a:gd name="T117" fmla="*/ T116 w 908"/>
              <a:gd name="T118" fmla="+- 0 694 378"/>
              <a:gd name="T119" fmla="*/ 694 h 1068"/>
              <a:gd name="T120" fmla="+- 0 2340 2155"/>
              <a:gd name="T121" fmla="*/ T120 w 908"/>
              <a:gd name="T122" fmla="+- 0 644 378"/>
              <a:gd name="T123" fmla="*/ 644 h 1068"/>
              <a:gd name="T124" fmla="+- 0 2637 2155"/>
              <a:gd name="T125" fmla="*/ T124 w 908"/>
              <a:gd name="T126" fmla="+- 0 676 378"/>
              <a:gd name="T127" fmla="*/ 676 h 1068"/>
              <a:gd name="T128" fmla="+- 0 2741 2155"/>
              <a:gd name="T129" fmla="*/ T128 w 908"/>
              <a:gd name="T130" fmla="+- 0 770 378"/>
              <a:gd name="T131" fmla="*/ 770 h 1068"/>
              <a:gd name="T132" fmla="+- 0 2769 2155"/>
              <a:gd name="T133" fmla="*/ T132 w 908"/>
              <a:gd name="T134" fmla="+- 0 782 378"/>
              <a:gd name="T135" fmla="*/ 782 h 1068"/>
              <a:gd name="T136" fmla="+- 0 2734 2155"/>
              <a:gd name="T137" fmla="*/ T136 w 908"/>
              <a:gd name="T138" fmla="+- 0 696 378"/>
              <a:gd name="T139" fmla="*/ 696 h 1068"/>
              <a:gd name="T140" fmla="+- 0 2709 2155"/>
              <a:gd name="T141" fmla="*/ T140 w 908"/>
              <a:gd name="T142" fmla="+- 0 666 378"/>
              <a:gd name="T143" fmla="*/ 666 h 1068"/>
              <a:gd name="T144" fmla="+- 0 2475 2155"/>
              <a:gd name="T145" fmla="*/ T144 w 908"/>
              <a:gd name="T146" fmla="+- 0 634 378"/>
              <a:gd name="T147" fmla="*/ 634 h 1068"/>
              <a:gd name="T148" fmla="+- 0 2522 2155"/>
              <a:gd name="T149" fmla="*/ T148 w 908"/>
              <a:gd name="T150" fmla="+- 0 666 378"/>
              <a:gd name="T151" fmla="*/ 666 h 1068"/>
              <a:gd name="T152" fmla="+- 0 2499 2155"/>
              <a:gd name="T153" fmla="*/ T152 w 908"/>
              <a:gd name="T154" fmla="+- 0 748 378"/>
              <a:gd name="T155" fmla="*/ 748 h 1068"/>
              <a:gd name="T156" fmla="+- 0 2527 2155"/>
              <a:gd name="T157" fmla="*/ T156 w 908"/>
              <a:gd name="T158" fmla="+- 0 764 378"/>
              <a:gd name="T159" fmla="*/ 764 h 1068"/>
              <a:gd name="T160" fmla="+- 0 2607 2155"/>
              <a:gd name="T161" fmla="*/ T160 w 908"/>
              <a:gd name="T162" fmla="+- 0 724 378"/>
              <a:gd name="T163" fmla="*/ 724 h 1068"/>
              <a:gd name="T164" fmla="+- 0 2554 2155"/>
              <a:gd name="T165" fmla="*/ T164 w 908"/>
              <a:gd name="T166" fmla="+- 0 674 378"/>
              <a:gd name="T167" fmla="*/ 674 h 1068"/>
              <a:gd name="T168" fmla="+- 0 2456 2155"/>
              <a:gd name="T169" fmla="*/ T168 w 908"/>
              <a:gd name="T170" fmla="+- 0 754 378"/>
              <a:gd name="T171" fmla="*/ 754 h 1068"/>
              <a:gd name="T172" fmla="+- 0 2419 2155"/>
              <a:gd name="T173" fmla="*/ T172 w 908"/>
              <a:gd name="T174" fmla="+- 0 724 378"/>
              <a:gd name="T175" fmla="*/ 724 h 1068"/>
              <a:gd name="T176" fmla="+- 0 2606 2155"/>
              <a:gd name="T177" fmla="*/ T176 w 908"/>
              <a:gd name="T178" fmla="+- 0 696 378"/>
              <a:gd name="T179" fmla="*/ 696 h 1068"/>
              <a:gd name="T180" fmla="+- 0 2552 2155"/>
              <a:gd name="T181" fmla="*/ T180 w 908"/>
              <a:gd name="T182" fmla="+- 0 712 378"/>
              <a:gd name="T183" fmla="*/ 712 h 1068"/>
              <a:gd name="T184" fmla="+- 0 2399 2155"/>
              <a:gd name="T185" fmla="*/ T184 w 908"/>
              <a:gd name="T186" fmla="+- 0 570 378"/>
              <a:gd name="T187" fmla="*/ 570 h 1068"/>
              <a:gd name="T188" fmla="+- 0 2398 2155"/>
              <a:gd name="T189" fmla="*/ T188 w 908"/>
              <a:gd name="T190" fmla="+- 0 602 378"/>
              <a:gd name="T191" fmla="*/ 602 h 1068"/>
              <a:gd name="T192" fmla="+- 0 2388 2155"/>
              <a:gd name="T193" fmla="*/ T192 w 908"/>
              <a:gd name="T194" fmla="+- 0 646 378"/>
              <a:gd name="T195" fmla="*/ 646 h 1068"/>
              <a:gd name="T196" fmla="+- 0 2391 2155"/>
              <a:gd name="T197" fmla="*/ T196 w 908"/>
              <a:gd name="T198" fmla="+- 0 688 378"/>
              <a:gd name="T199" fmla="*/ 688 h 1068"/>
              <a:gd name="T200" fmla="+- 0 2463 2155"/>
              <a:gd name="T201" fmla="*/ T200 w 908"/>
              <a:gd name="T202" fmla="+- 0 636 378"/>
              <a:gd name="T203" fmla="*/ 636 h 1068"/>
              <a:gd name="T204" fmla="+- 0 2571 2155"/>
              <a:gd name="T205" fmla="*/ T204 w 908"/>
              <a:gd name="T206" fmla="+- 0 622 378"/>
              <a:gd name="T207" fmla="*/ 622 h 1068"/>
              <a:gd name="T208" fmla="+- 0 2419 2155"/>
              <a:gd name="T209" fmla="*/ T208 w 908"/>
              <a:gd name="T210" fmla="+- 0 578 378"/>
              <a:gd name="T211" fmla="*/ 578 h 1068"/>
              <a:gd name="T212" fmla="+- 0 2751 2155"/>
              <a:gd name="T213" fmla="*/ T212 w 908"/>
              <a:gd name="T214" fmla="+- 0 658 378"/>
              <a:gd name="T215" fmla="*/ 658 h 1068"/>
              <a:gd name="T216" fmla="+- 0 2773 2155"/>
              <a:gd name="T217" fmla="*/ T216 w 908"/>
              <a:gd name="T218" fmla="+- 0 646 378"/>
              <a:gd name="T219" fmla="*/ 646 h 1068"/>
              <a:gd name="T220" fmla="+- 0 2679 2155"/>
              <a:gd name="T221" fmla="*/ T220 w 908"/>
              <a:gd name="T222" fmla="+- 0 570 378"/>
              <a:gd name="T223" fmla="*/ 570 h 1068"/>
              <a:gd name="T224" fmla="+- 0 2669 2155"/>
              <a:gd name="T225" fmla="*/ T224 w 908"/>
              <a:gd name="T226" fmla="+- 0 622 378"/>
              <a:gd name="T227" fmla="*/ 622 h 1068"/>
              <a:gd name="T228" fmla="+- 0 2528 2155"/>
              <a:gd name="T229" fmla="*/ T228 w 908"/>
              <a:gd name="T230" fmla="+- 0 538 378"/>
              <a:gd name="T231" fmla="*/ 538 h 1068"/>
              <a:gd name="T232" fmla="+- 0 2508 2155"/>
              <a:gd name="T233" fmla="*/ T232 w 908"/>
              <a:gd name="T234" fmla="+- 0 578 378"/>
              <a:gd name="T235" fmla="*/ 578 h 1068"/>
              <a:gd name="T236" fmla="+- 0 2530 2155"/>
              <a:gd name="T237" fmla="*/ T236 w 908"/>
              <a:gd name="T238" fmla="+- 0 602 378"/>
              <a:gd name="T239" fmla="*/ 602 h 1068"/>
              <a:gd name="T240" fmla="+- 0 2453 2155"/>
              <a:gd name="T241" fmla="*/ T240 w 908"/>
              <a:gd name="T242" fmla="+- 0 516 378"/>
              <a:gd name="T243" fmla="*/ 516 h 1068"/>
              <a:gd name="T244" fmla="+- 0 2515 2155"/>
              <a:gd name="T245" fmla="*/ T244 w 908"/>
              <a:gd name="T246" fmla="+- 0 486 378"/>
              <a:gd name="T247" fmla="*/ 486 h 1068"/>
              <a:gd name="T248" fmla="+- 0 2622 2155"/>
              <a:gd name="T249" fmla="*/ T248 w 908"/>
              <a:gd name="T250" fmla="+- 0 496 378"/>
              <a:gd name="T251" fmla="*/ 496 h 1068"/>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 ang="0">
                <a:pos x="T149" y="T151"/>
              </a:cxn>
              <a:cxn ang="0">
                <a:pos x="T153" y="T155"/>
              </a:cxn>
              <a:cxn ang="0">
                <a:pos x="T157" y="T159"/>
              </a:cxn>
              <a:cxn ang="0">
                <a:pos x="T161" y="T163"/>
              </a:cxn>
              <a:cxn ang="0">
                <a:pos x="T165" y="T167"/>
              </a:cxn>
              <a:cxn ang="0">
                <a:pos x="T169" y="T171"/>
              </a:cxn>
              <a:cxn ang="0">
                <a:pos x="T173" y="T175"/>
              </a:cxn>
              <a:cxn ang="0">
                <a:pos x="T177" y="T179"/>
              </a:cxn>
              <a:cxn ang="0">
                <a:pos x="T181" y="T183"/>
              </a:cxn>
              <a:cxn ang="0">
                <a:pos x="T185" y="T187"/>
              </a:cxn>
              <a:cxn ang="0">
                <a:pos x="T189" y="T191"/>
              </a:cxn>
              <a:cxn ang="0">
                <a:pos x="T193" y="T195"/>
              </a:cxn>
              <a:cxn ang="0">
                <a:pos x="T197" y="T199"/>
              </a:cxn>
              <a:cxn ang="0">
                <a:pos x="T201" y="T203"/>
              </a:cxn>
              <a:cxn ang="0">
                <a:pos x="T205" y="T207"/>
              </a:cxn>
              <a:cxn ang="0">
                <a:pos x="T209" y="T211"/>
              </a:cxn>
              <a:cxn ang="0">
                <a:pos x="T213" y="T215"/>
              </a:cxn>
              <a:cxn ang="0">
                <a:pos x="T217" y="T219"/>
              </a:cxn>
              <a:cxn ang="0">
                <a:pos x="T221" y="T223"/>
              </a:cxn>
              <a:cxn ang="0">
                <a:pos x="T225" y="T227"/>
              </a:cxn>
              <a:cxn ang="0">
                <a:pos x="T229" y="T231"/>
              </a:cxn>
              <a:cxn ang="0">
                <a:pos x="T233" y="T235"/>
              </a:cxn>
              <a:cxn ang="0">
                <a:pos x="T237" y="T239"/>
              </a:cxn>
              <a:cxn ang="0">
                <a:pos x="T241" y="T243"/>
              </a:cxn>
              <a:cxn ang="0">
                <a:pos x="T245" y="T247"/>
              </a:cxn>
              <a:cxn ang="0">
                <a:pos x="T249" y="T251"/>
              </a:cxn>
            </a:cxnLst>
            <a:rect l="0" t="0" r="r" b="b"/>
            <a:pathLst>
              <a:path w="908" h="1068">
                <a:moveTo>
                  <a:pt x="401" y="0"/>
                </a:moveTo>
                <a:lnTo>
                  <a:pt x="330" y="6"/>
                </a:lnTo>
                <a:lnTo>
                  <a:pt x="261" y="26"/>
                </a:lnTo>
                <a:lnTo>
                  <a:pt x="196" y="56"/>
                </a:lnTo>
                <a:lnTo>
                  <a:pt x="137" y="98"/>
                </a:lnTo>
                <a:lnTo>
                  <a:pt x="87" y="150"/>
                </a:lnTo>
                <a:lnTo>
                  <a:pt x="48" y="208"/>
                </a:lnTo>
                <a:lnTo>
                  <a:pt x="20" y="272"/>
                </a:lnTo>
                <a:lnTo>
                  <a:pt x="3" y="342"/>
                </a:lnTo>
                <a:lnTo>
                  <a:pt x="0" y="410"/>
                </a:lnTo>
                <a:lnTo>
                  <a:pt x="0" y="416"/>
                </a:lnTo>
                <a:lnTo>
                  <a:pt x="6" y="488"/>
                </a:lnTo>
                <a:lnTo>
                  <a:pt x="26" y="560"/>
                </a:lnTo>
                <a:lnTo>
                  <a:pt x="58" y="626"/>
                </a:lnTo>
                <a:lnTo>
                  <a:pt x="102" y="684"/>
                </a:lnTo>
                <a:lnTo>
                  <a:pt x="157" y="736"/>
                </a:lnTo>
                <a:lnTo>
                  <a:pt x="157" y="1068"/>
                </a:lnTo>
                <a:lnTo>
                  <a:pt x="579" y="1068"/>
                </a:lnTo>
                <a:lnTo>
                  <a:pt x="579" y="910"/>
                </a:lnTo>
                <a:lnTo>
                  <a:pt x="644" y="910"/>
                </a:lnTo>
                <a:lnTo>
                  <a:pt x="676" y="908"/>
                </a:lnTo>
                <a:lnTo>
                  <a:pt x="705" y="898"/>
                </a:lnTo>
                <a:lnTo>
                  <a:pt x="732" y="884"/>
                </a:lnTo>
                <a:lnTo>
                  <a:pt x="756" y="864"/>
                </a:lnTo>
                <a:lnTo>
                  <a:pt x="776" y="840"/>
                </a:lnTo>
                <a:lnTo>
                  <a:pt x="790" y="812"/>
                </a:lnTo>
                <a:lnTo>
                  <a:pt x="799" y="782"/>
                </a:lnTo>
                <a:lnTo>
                  <a:pt x="802" y="752"/>
                </a:lnTo>
                <a:lnTo>
                  <a:pt x="802" y="672"/>
                </a:lnTo>
                <a:lnTo>
                  <a:pt x="861" y="672"/>
                </a:lnTo>
                <a:lnTo>
                  <a:pt x="885" y="662"/>
                </a:lnTo>
                <a:lnTo>
                  <a:pt x="902" y="642"/>
                </a:lnTo>
                <a:lnTo>
                  <a:pt x="905" y="628"/>
                </a:lnTo>
                <a:lnTo>
                  <a:pt x="253" y="628"/>
                </a:lnTo>
                <a:lnTo>
                  <a:pt x="246" y="570"/>
                </a:lnTo>
                <a:lnTo>
                  <a:pt x="229" y="538"/>
                </a:lnTo>
                <a:lnTo>
                  <a:pt x="210" y="526"/>
                </a:lnTo>
                <a:lnTo>
                  <a:pt x="200" y="522"/>
                </a:lnTo>
                <a:lnTo>
                  <a:pt x="180" y="514"/>
                </a:lnTo>
                <a:lnTo>
                  <a:pt x="155" y="496"/>
                </a:lnTo>
                <a:lnTo>
                  <a:pt x="131" y="468"/>
                </a:lnTo>
                <a:lnTo>
                  <a:pt x="116" y="432"/>
                </a:lnTo>
                <a:lnTo>
                  <a:pt x="114" y="430"/>
                </a:lnTo>
                <a:lnTo>
                  <a:pt x="114" y="422"/>
                </a:lnTo>
                <a:lnTo>
                  <a:pt x="102" y="396"/>
                </a:lnTo>
                <a:lnTo>
                  <a:pt x="98" y="368"/>
                </a:lnTo>
                <a:lnTo>
                  <a:pt x="104" y="340"/>
                </a:lnTo>
                <a:lnTo>
                  <a:pt x="118" y="316"/>
                </a:lnTo>
                <a:lnTo>
                  <a:pt x="116" y="306"/>
                </a:lnTo>
                <a:lnTo>
                  <a:pt x="114" y="298"/>
                </a:lnTo>
                <a:lnTo>
                  <a:pt x="114" y="288"/>
                </a:lnTo>
                <a:lnTo>
                  <a:pt x="120" y="258"/>
                </a:lnTo>
                <a:lnTo>
                  <a:pt x="135" y="230"/>
                </a:lnTo>
                <a:lnTo>
                  <a:pt x="158" y="210"/>
                </a:lnTo>
                <a:lnTo>
                  <a:pt x="188" y="200"/>
                </a:lnTo>
                <a:lnTo>
                  <a:pt x="202" y="174"/>
                </a:lnTo>
                <a:lnTo>
                  <a:pt x="222" y="154"/>
                </a:lnTo>
                <a:lnTo>
                  <a:pt x="247" y="142"/>
                </a:lnTo>
                <a:lnTo>
                  <a:pt x="275" y="138"/>
                </a:lnTo>
                <a:lnTo>
                  <a:pt x="298" y="138"/>
                </a:lnTo>
                <a:lnTo>
                  <a:pt x="309" y="128"/>
                </a:lnTo>
                <a:lnTo>
                  <a:pt x="324" y="118"/>
                </a:lnTo>
                <a:lnTo>
                  <a:pt x="342" y="112"/>
                </a:lnTo>
                <a:lnTo>
                  <a:pt x="360" y="108"/>
                </a:lnTo>
                <a:lnTo>
                  <a:pt x="674" y="108"/>
                </a:lnTo>
                <a:lnTo>
                  <a:pt x="665" y="98"/>
                </a:lnTo>
                <a:lnTo>
                  <a:pt x="606" y="56"/>
                </a:lnTo>
                <a:lnTo>
                  <a:pt x="540" y="26"/>
                </a:lnTo>
                <a:lnTo>
                  <a:pt x="471" y="6"/>
                </a:lnTo>
                <a:lnTo>
                  <a:pt x="401" y="0"/>
                </a:lnTo>
                <a:close/>
                <a:moveTo>
                  <a:pt x="288" y="434"/>
                </a:moveTo>
                <a:lnTo>
                  <a:pt x="244" y="434"/>
                </a:lnTo>
                <a:lnTo>
                  <a:pt x="252" y="442"/>
                </a:lnTo>
                <a:lnTo>
                  <a:pt x="277" y="458"/>
                </a:lnTo>
                <a:lnTo>
                  <a:pt x="286" y="466"/>
                </a:lnTo>
                <a:lnTo>
                  <a:pt x="295" y="472"/>
                </a:lnTo>
                <a:lnTo>
                  <a:pt x="303" y="482"/>
                </a:lnTo>
                <a:lnTo>
                  <a:pt x="310" y="494"/>
                </a:lnTo>
                <a:lnTo>
                  <a:pt x="313" y="512"/>
                </a:lnTo>
                <a:lnTo>
                  <a:pt x="314" y="530"/>
                </a:lnTo>
                <a:lnTo>
                  <a:pt x="315" y="628"/>
                </a:lnTo>
                <a:lnTo>
                  <a:pt x="339" y="628"/>
                </a:lnTo>
                <a:lnTo>
                  <a:pt x="339" y="528"/>
                </a:lnTo>
                <a:lnTo>
                  <a:pt x="337" y="504"/>
                </a:lnTo>
                <a:lnTo>
                  <a:pt x="331" y="482"/>
                </a:lnTo>
                <a:lnTo>
                  <a:pt x="320" y="462"/>
                </a:lnTo>
                <a:lnTo>
                  <a:pt x="311" y="454"/>
                </a:lnTo>
                <a:lnTo>
                  <a:pt x="301" y="444"/>
                </a:lnTo>
                <a:lnTo>
                  <a:pt x="291" y="436"/>
                </a:lnTo>
                <a:lnTo>
                  <a:pt x="288" y="434"/>
                </a:lnTo>
                <a:close/>
                <a:moveTo>
                  <a:pt x="684" y="118"/>
                </a:moveTo>
                <a:lnTo>
                  <a:pt x="488" y="118"/>
                </a:lnTo>
                <a:lnTo>
                  <a:pt x="508" y="120"/>
                </a:lnTo>
                <a:lnTo>
                  <a:pt x="528" y="130"/>
                </a:lnTo>
                <a:lnTo>
                  <a:pt x="545" y="142"/>
                </a:lnTo>
                <a:lnTo>
                  <a:pt x="558" y="158"/>
                </a:lnTo>
                <a:lnTo>
                  <a:pt x="567" y="176"/>
                </a:lnTo>
                <a:lnTo>
                  <a:pt x="572" y="176"/>
                </a:lnTo>
                <a:lnTo>
                  <a:pt x="608" y="184"/>
                </a:lnTo>
                <a:lnTo>
                  <a:pt x="637" y="204"/>
                </a:lnTo>
                <a:lnTo>
                  <a:pt x="656" y="232"/>
                </a:lnTo>
                <a:lnTo>
                  <a:pt x="664" y="268"/>
                </a:lnTo>
                <a:lnTo>
                  <a:pt x="664" y="272"/>
                </a:lnTo>
                <a:lnTo>
                  <a:pt x="685" y="288"/>
                </a:lnTo>
                <a:lnTo>
                  <a:pt x="700" y="308"/>
                </a:lnTo>
                <a:lnTo>
                  <a:pt x="708" y="332"/>
                </a:lnTo>
                <a:lnTo>
                  <a:pt x="710" y="358"/>
                </a:lnTo>
                <a:lnTo>
                  <a:pt x="696" y="390"/>
                </a:lnTo>
                <a:lnTo>
                  <a:pt x="674" y="416"/>
                </a:lnTo>
                <a:lnTo>
                  <a:pt x="644" y="434"/>
                </a:lnTo>
                <a:lnTo>
                  <a:pt x="610" y="438"/>
                </a:lnTo>
                <a:lnTo>
                  <a:pt x="491" y="438"/>
                </a:lnTo>
                <a:lnTo>
                  <a:pt x="455" y="446"/>
                </a:lnTo>
                <a:lnTo>
                  <a:pt x="426" y="466"/>
                </a:lnTo>
                <a:lnTo>
                  <a:pt x="406" y="494"/>
                </a:lnTo>
                <a:lnTo>
                  <a:pt x="399" y="530"/>
                </a:lnTo>
                <a:lnTo>
                  <a:pt x="399" y="628"/>
                </a:lnTo>
                <a:lnTo>
                  <a:pt x="905" y="628"/>
                </a:lnTo>
                <a:lnTo>
                  <a:pt x="907" y="614"/>
                </a:lnTo>
                <a:lnTo>
                  <a:pt x="894" y="578"/>
                </a:lnTo>
                <a:lnTo>
                  <a:pt x="802" y="420"/>
                </a:lnTo>
                <a:lnTo>
                  <a:pt x="802" y="414"/>
                </a:lnTo>
                <a:lnTo>
                  <a:pt x="798" y="342"/>
                </a:lnTo>
                <a:lnTo>
                  <a:pt x="781" y="272"/>
                </a:lnTo>
                <a:lnTo>
                  <a:pt x="753" y="208"/>
                </a:lnTo>
                <a:lnTo>
                  <a:pt x="714" y="150"/>
                </a:lnTo>
                <a:lnTo>
                  <a:pt x="684" y="118"/>
                </a:lnTo>
                <a:close/>
                <a:moveTo>
                  <a:pt x="176" y="262"/>
                </a:moveTo>
                <a:lnTo>
                  <a:pt x="170" y="262"/>
                </a:lnTo>
                <a:lnTo>
                  <a:pt x="162" y="270"/>
                </a:lnTo>
                <a:lnTo>
                  <a:pt x="160" y="276"/>
                </a:lnTo>
                <a:lnTo>
                  <a:pt x="162" y="282"/>
                </a:lnTo>
                <a:lnTo>
                  <a:pt x="165" y="292"/>
                </a:lnTo>
                <a:lnTo>
                  <a:pt x="168" y="304"/>
                </a:lnTo>
                <a:lnTo>
                  <a:pt x="172" y="314"/>
                </a:lnTo>
                <a:lnTo>
                  <a:pt x="177" y="326"/>
                </a:lnTo>
                <a:lnTo>
                  <a:pt x="184" y="334"/>
                </a:lnTo>
                <a:lnTo>
                  <a:pt x="191" y="342"/>
                </a:lnTo>
                <a:lnTo>
                  <a:pt x="200" y="350"/>
                </a:lnTo>
                <a:lnTo>
                  <a:pt x="210" y="356"/>
                </a:lnTo>
                <a:lnTo>
                  <a:pt x="212" y="370"/>
                </a:lnTo>
                <a:lnTo>
                  <a:pt x="216" y="384"/>
                </a:lnTo>
                <a:lnTo>
                  <a:pt x="221" y="398"/>
                </a:lnTo>
                <a:lnTo>
                  <a:pt x="228" y="410"/>
                </a:lnTo>
                <a:lnTo>
                  <a:pt x="220" y="420"/>
                </a:lnTo>
                <a:lnTo>
                  <a:pt x="212" y="426"/>
                </a:lnTo>
                <a:lnTo>
                  <a:pt x="203" y="434"/>
                </a:lnTo>
                <a:lnTo>
                  <a:pt x="193" y="440"/>
                </a:lnTo>
                <a:lnTo>
                  <a:pt x="189" y="442"/>
                </a:lnTo>
                <a:lnTo>
                  <a:pt x="186" y="448"/>
                </a:lnTo>
                <a:lnTo>
                  <a:pt x="185" y="454"/>
                </a:lnTo>
                <a:lnTo>
                  <a:pt x="185" y="458"/>
                </a:lnTo>
                <a:lnTo>
                  <a:pt x="188" y="464"/>
                </a:lnTo>
                <a:lnTo>
                  <a:pt x="198" y="470"/>
                </a:lnTo>
                <a:lnTo>
                  <a:pt x="204" y="470"/>
                </a:lnTo>
                <a:lnTo>
                  <a:pt x="208" y="466"/>
                </a:lnTo>
                <a:lnTo>
                  <a:pt x="218" y="458"/>
                </a:lnTo>
                <a:lnTo>
                  <a:pt x="227" y="450"/>
                </a:lnTo>
                <a:lnTo>
                  <a:pt x="236" y="444"/>
                </a:lnTo>
                <a:lnTo>
                  <a:pt x="244" y="434"/>
                </a:lnTo>
                <a:lnTo>
                  <a:pt x="288" y="434"/>
                </a:lnTo>
                <a:lnTo>
                  <a:pt x="280" y="428"/>
                </a:lnTo>
                <a:lnTo>
                  <a:pt x="269" y="422"/>
                </a:lnTo>
                <a:lnTo>
                  <a:pt x="259" y="414"/>
                </a:lnTo>
                <a:lnTo>
                  <a:pt x="247" y="398"/>
                </a:lnTo>
                <a:lnTo>
                  <a:pt x="241" y="384"/>
                </a:lnTo>
                <a:lnTo>
                  <a:pt x="253" y="380"/>
                </a:lnTo>
                <a:lnTo>
                  <a:pt x="278" y="376"/>
                </a:lnTo>
                <a:lnTo>
                  <a:pt x="301" y="376"/>
                </a:lnTo>
                <a:lnTo>
                  <a:pt x="305" y="372"/>
                </a:lnTo>
                <a:lnTo>
                  <a:pt x="305" y="364"/>
                </a:lnTo>
                <a:lnTo>
                  <a:pt x="307" y="356"/>
                </a:lnTo>
                <a:lnTo>
                  <a:pt x="305" y="354"/>
                </a:lnTo>
                <a:lnTo>
                  <a:pt x="233" y="354"/>
                </a:lnTo>
                <a:lnTo>
                  <a:pt x="233" y="348"/>
                </a:lnTo>
                <a:lnTo>
                  <a:pt x="232" y="346"/>
                </a:lnTo>
                <a:lnTo>
                  <a:pt x="231" y="334"/>
                </a:lnTo>
                <a:lnTo>
                  <a:pt x="233" y="322"/>
                </a:lnTo>
                <a:lnTo>
                  <a:pt x="208" y="322"/>
                </a:lnTo>
                <a:lnTo>
                  <a:pt x="202" y="316"/>
                </a:lnTo>
                <a:lnTo>
                  <a:pt x="201" y="312"/>
                </a:lnTo>
                <a:lnTo>
                  <a:pt x="196" y="302"/>
                </a:lnTo>
                <a:lnTo>
                  <a:pt x="192" y="288"/>
                </a:lnTo>
                <a:lnTo>
                  <a:pt x="190" y="276"/>
                </a:lnTo>
                <a:lnTo>
                  <a:pt x="189" y="270"/>
                </a:lnTo>
                <a:lnTo>
                  <a:pt x="185" y="266"/>
                </a:lnTo>
                <a:lnTo>
                  <a:pt x="181" y="264"/>
                </a:lnTo>
                <a:lnTo>
                  <a:pt x="176" y="262"/>
                </a:lnTo>
                <a:close/>
                <a:moveTo>
                  <a:pt x="497" y="272"/>
                </a:moveTo>
                <a:lnTo>
                  <a:pt x="452" y="272"/>
                </a:lnTo>
                <a:lnTo>
                  <a:pt x="466" y="286"/>
                </a:lnTo>
                <a:lnTo>
                  <a:pt x="482" y="298"/>
                </a:lnTo>
                <a:lnTo>
                  <a:pt x="500" y="308"/>
                </a:lnTo>
                <a:lnTo>
                  <a:pt x="519" y="314"/>
                </a:lnTo>
                <a:lnTo>
                  <a:pt x="544" y="328"/>
                </a:lnTo>
                <a:lnTo>
                  <a:pt x="565" y="346"/>
                </a:lnTo>
                <a:lnTo>
                  <a:pt x="580" y="366"/>
                </a:lnTo>
                <a:lnTo>
                  <a:pt x="586" y="392"/>
                </a:lnTo>
                <a:lnTo>
                  <a:pt x="586" y="398"/>
                </a:lnTo>
                <a:lnTo>
                  <a:pt x="588" y="404"/>
                </a:lnTo>
                <a:lnTo>
                  <a:pt x="592" y="406"/>
                </a:lnTo>
                <a:lnTo>
                  <a:pt x="598" y="410"/>
                </a:lnTo>
                <a:lnTo>
                  <a:pt x="603" y="410"/>
                </a:lnTo>
                <a:lnTo>
                  <a:pt x="614" y="404"/>
                </a:lnTo>
                <a:lnTo>
                  <a:pt x="616" y="398"/>
                </a:lnTo>
                <a:lnTo>
                  <a:pt x="615" y="392"/>
                </a:lnTo>
                <a:lnTo>
                  <a:pt x="612" y="370"/>
                </a:lnTo>
                <a:lnTo>
                  <a:pt x="605" y="350"/>
                </a:lnTo>
                <a:lnTo>
                  <a:pt x="594" y="334"/>
                </a:lnTo>
                <a:lnTo>
                  <a:pt x="579" y="318"/>
                </a:lnTo>
                <a:lnTo>
                  <a:pt x="592" y="316"/>
                </a:lnTo>
                <a:lnTo>
                  <a:pt x="605" y="310"/>
                </a:lnTo>
                <a:lnTo>
                  <a:pt x="616" y="304"/>
                </a:lnTo>
                <a:lnTo>
                  <a:pt x="626" y="294"/>
                </a:lnTo>
                <a:lnTo>
                  <a:pt x="631" y="288"/>
                </a:lnTo>
                <a:lnTo>
                  <a:pt x="554" y="288"/>
                </a:lnTo>
                <a:lnTo>
                  <a:pt x="535" y="286"/>
                </a:lnTo>
                <a:lnTo>
                  <a:pt x="516" y="282"/>
                </a:lnTo>
                <a:lnTo>
                  <a:pt x="499" y="274"/>
                </a:lnTo>
                <a:lnTo>
                  <a:pt x="497" y="272"/>
                </a:lnTo>
                <a:close/>
                <a:moveTo>
                  <a:pt x="496" y="256"/>
                </a:moveTo>
                <a:lnTo>
                  <a:pt x="320" y="256"/>
                </a:lnTo>
                <a:lnTo>
                  <a:pt x="327" y="258"/>
                </a:lnTo>
                <a:lnTo>
                  <a:pt x="337" y="260"/>
                </a:lnTo>
                <a:lnTo>
                  <a:pt x="344" y="262"/>
                </a:lnTo>
                <a:lnTo>
                  <a:pt x="352" y="262"/>
                </a:lnTo>
                <a:lnTo>
                  <a:pt x="361" y="276"/>
                </a:lnTo>
                <a:lnTo>
                  <a:pt x="367" y="288"/>
                </a:lnTo>
                <a:lnTo>
                  <a:pt x="370" y="304"/>
                </a:lnTo>
                <a:lnTo>
                  <a:pt x="371" y="318"/>
                </a:lnTo>
                <a:lnTo>
                  <a:pt x="368" y="334"/>
                </a:lnTo>
                <a:lnTo>
                  <a:pt x="363" y="346"/>
                </a:lnTo>
                <a:lnTo>
                  <a:pt x="355" y="360"/>
                </a:lnTo>
                <a:lnTo>
                  <a:pt x="344" y="370"/>
                </a:lnTo>
                <a:lnTo>
                  <a:pt x="339" y="376"/>
                </a:lnTo>
                <a:lnTo>
                  <a:pt x="337" y="386"/>
                </a:lnTo>
                <a:lnTo>
                  <a:pt x="348" y="398"/>
                </a:lnTo>
                <a:lnTo>
                  <a:pt x="356" y="398"/>
                </a:lnTo>
                <a:lnTo>
                  <a:pt x="363" y="394"/>
                </a:lnTo>
                <a:lnTo>
                  <a:pt x="372" y="386"/>
                </a:lnTo>
                <a:lnTo>
                  <a:pt x="380" y="376"/>
                </a:lnTo>
                <a:lnTo>
                  <a:pt x="385" y="366"/>
                </a:lnTo>
                <a:lnTo>
                  <a:pt x="387" y="366"/>
                </a:lnTo>
                <a:lnTo>
                  <a:pt x="420" y="358"/>
                </a:lnTo>
                <a:lnTo>
                  <a:pt x="437" y="352"/>
                </a:lnTo>
                <a:lnTo>
                  <a:pt x="452" y="346"/>
                </a:lnTo>
                <a:lnTo>
                  <a:pt x="457" y="340"/>
                </a:lnTo>
                <a:lnTo>
                  <a:pt x="459" y="334"/>
                </a:lnTo>
                <a:lnTo>
                  <a:pt x="397" y="334"/>
                </a:lnTo>
                <a:lnTo>
                  <a:pt x="400" y="326"/>
                </a:lnTo>
                <a:lnTo>
                  <a:pt x="400" y="308"/>
                </a:lnTo>
                <a:lnTo>
                  <a:pt x="399" y="296"/>
                </a:lnTo>
                <a:lnTo>
                  <a:pt x="396" y="284"/>
                </a:lnTo>
                <a:lnTo>
                  <a:pt x="392" y="272"/>
                </a:lnTo>
                <a:lnTo>
                  <a:pt x="497" y="272"/>
                </a:lnTo>
                <a:lnTo>
                  <a:pt x="484" y="262"/>
                </a:lnTo>
                <a:lnTo>
                  <a:pt x="496" y="256"/>
                </a:lnTo>
                <a:close/>
                <a:moveTo>
                  <a:pt x="301" y="376"/>
                </a:moveTo>
                <a:lnTo>
                  <a:pt x="278" y="376"/>
                </a:lnTo>
                <a:lnTo>
                  <a:pt x="291" y="378"/>
                </a:lnTo>
                <a:lnTo>
                  <a:pt x="299" y="378"/>
                </a:lnTo>
                <a:lnTo>
                  <a:pt x="301" y="376"/>
                </a:lnTo>
                <a:close/>
                <a:moveTo>
                  <a:pt x="295" y="346"/>
                </a:moveTo>
                <a:lnTo>
                  <a:pt x="264" y="346"/>
                </a:lnTo>
                <a:lnTo>
                  <a:pt x="248" y="348"/>
                </a:lnTo>
                <a:lnTo>
                  <a:pt x="233" y="354"/>
                </a:lnTo>
                <a:lnTo>
                  <a:pt x="305" y="354"/>
                </a:lnTo>
                <a:lnTo>
                  <a:pt x="301" y="350"/>
                </a:lnTo>
                <a:lnTo>
                  <a:pt x="295" y="346"/>
                </a:lnTo>
                <a:close/>
                <a:moveTo>
                  <a:pt x="451" y="318"/>
                </a:moveTo>
                <a:lnTo>
                  <a:pt x="443" y="318"/>
                </a:lnTo>
                <a:lnTo>
                  <a:pt x="436" y="322"/>
                </a:lnTo>
                <a:lnTo>
                  <a:pt x="427" y="326"/>
                </a:lnTo>
                <a:lnTo>
                  <a:pt x="418" y="330"/>
                </a:lnTo>
                <a:lnTo>
                  <a:pt x="408" y="332"/>
                </a:lnTo>
                <a:lnTo>
                  <a:pt x="397" y="334"/>
                </a:lnTo>
                <a:lnTo>
                  <a:pt x="459" y="334"/>
                </a:lnTo>
                <a:lnTo>
                  <a:pt x="460" y="332"/>
                </a:lnTo>
                <a:lnTo>
                  <a:pt x="459" y="328"/>
                </a:lnTo>
                <a:lnTo>
                  <a:pt x="456" y="326"/>
                </a:lnTo>
                <a:lnTo>
                  <a:pt x="451" y="318"/>
                </a:lnTo>
                <a:close/>
                <a:moveTo>
                  <a:pt x="244" y="192"/>
                </a:moveTo>
                <a:lnTo>
                  <a:pt x="239" y="194"/>
                </a:lnTo>
                <a:lnTo>
                  <a:pt x="231" y="202"/>
                </a:lnTo>
                <a:lnTo>
                  <a:pt x="229" y="208"/>
                </a:lnTo>
                <a:lnTo>
                  <a:pt x="232" y="220"/>
                </a:lnTo>
                <a:lnTo>
                  <a:pt x="236" y="224"/>
                </a:lnTo>
                <a:lnTo>
                  <a:pt x="243" y="224"/>
                </a:lnTo>
                <a:lnTo>
                  <a:pt x="253" y="228"/>
                </a:lnTo>
                <a:lnTo>
                  <a:pt x="261" y="236"/>
                </a:lnTo>
                <a:lnTo>
                  <a:pt x="267" y="244"/>
                </a:lnTo>
                <a:lnTo>
                  <a:pt x="267" y="246"/>
                </a:lnTo>
                <a:lnTo>
                  <a:pt x="249" y="256"/>
                </a:lnTo>
                <a:lnTo>
                  <a:pt x="233" y="268"/>
                </a:lnTo>
                <a:lnTo>
                  <a:pt x="221" y="284"/>
                </a:lnTo>
                <a:lnTo>
                  <a:pt x="209" y="308"/>
                </a:lnTo>
                <a:lnTo>
                  <a:pt x="208" y="314"/>
                </a:lnTo>
                <a:lnTo>
                  <a:pt x="208" y="322"/>
                </a:lnTo>
                <a:lnTo>
                  <a:pt x="233" y="322"/>
                </a:lnTo>
                <a:lnTo>
                  <a:pt x="236" y="310"/>
                </a:lnTo>
                <a:lnTo>
                  <a:pt x="247" y="292"/>
                </a:lnTo>
                <a:lnTo>
                  <a:pt x="262" y="278"/>
                </a:lnTo>
                <a:lnTo>
                  <a:pt x="280" y="268"/>
                </a:lnTo>
                <a:lnTo>
                  <a:pt x="299" y="262"/>
                </a:lnTo>
                <a:lnTo>
                  <a:pt x="303" y="260"/>
                </a:lnTo>
                <a:lnTo>
                  <a:pt x="308" y="258"/>
                </a:lnTo>
                <a:lnTo>
                  <a:pt x="315" y="258"/>
                </a:lnTo>
                <a:lnTo>
                  <a:pt x="319" y="256"/>
                </a:lnTo>
                <a:lnTo>
                  <a:pt x="496" y="256"/>
                </a:lnTo>
                <a:lnTo>
                  <a:pt x="500" y="254"/>
                </a:lnTo>
                <a:lnTo>
                  <a:pt x="514" y="244"/>
                </a:lnTo>
                <a:lnTo>
                  <a:pt x="416" y="244"/>
                </a:lnTo>
                <a:lnTo>
                  <a:pt x="364" y="236"/>
                </a:lnTo>
                <a:lnTo>
                  <a:pt x="368" y="232"/>
                </a:lnTo>
                <a:lnTo>
                  <a:pt x="295" y="232"/>
                </a:lnTo>
                <a:lnTo>
                  <a:pt x="287" y="220"/>
                </a:lnTo>
                <a:lnTo>
                  <a:pt x="276" y="208"/>
                </a:lnTo>
                <a:lnTo>
                  <a:pt x="264" y="200"/>
                </a:lnTo>
                <a:lnTo>
                  <a:pt x="249" y="194"/>
                </a:lnTo>
                <a:lnTo>
                  <a:pt x="244" y="192"/>
                </a:lnTo>
                <a:close/>
                <a:moveTo>
                  <a:pt x="618" y="268"/>
                </a:moveTo>
                <a:lnTo>
                  <a:pt x="608" y="270"/>
                </a:lnTo>
                <a:lnTo>
                  <a:pt x="603" y="274"/>
                </a:lnTo>
                <a:lnTo>
                  <a:pt x="596" y="280"/>
                </a:lnTo>
                <a:lnTo>
                  <a:pt x="585" y="284"/>
                </a:lnTo>
                <a:lnTo>
                  <a:pt x="571" y="288"/>
                </a:lnTo>
                <a:lnTo>
                  <a:pt x="631" y="288"/>
                </a:lnTo>
                <a:lnTo>
                  <a:pt x="630" y="278"/>
                </a:lnTo>
                <a:lnTo>
                  <a:pt x="624" y="274"/>
                </a:lnTo>
                <a:lnTo>
                  <a:pt x="618" y="268"/>
                </a:lnTo>
                <a:close/>
                <a:moveTo>
                  <a:pt x="452" y="272"/>
                </a:moveTo>
                <a:lnTo>
                  <a:pt x="392" y="272"/>
                </a:lnTo>
                <a:lnTo>
                  <a:pt x="413" y="274"/>
                </a:lnTo>
                <a:lnTo>
                  <a:pt x="433" y="274"/>
                </a:lnTo>
                <a:lnTo>
                  <a:pt x="452" y="272"/>
                </a:lnTo>
                <a:close/>
                <a:moveTo>
                  <a:pt x="524" y="192"/>
                </a:moveTo>
                <a:lnTo>
                  <a:pt x="515" y="194"/>
                </a:lnTo>
                <a:lnTo>
                  <a:pt x="511" y="200"/>
                </a:lnTo>
                <a:lnTo>
                  <a:pt x="489" y="226"/>
                </a:lnTo>
                <a:lnTo>
                  <a:pt x="457" y="240"/>
                </a:lnTo>
                <a:lnTo>
                  <a:pt x="416" y="244"/>
                </a:lnTo>
                <a:lnTo>
                  <a:pt x="514" y="244"/>
                </a:lnTo>
                <a:lnTo>
                  <a:pt x="526" y="232"/>
                </a:lnTo>
                <a:lnTo>
                  <a:pt x="536" y="216"/>
                </a:lnTo>
                <a:lnTo>
                  <a:pt x="540" y="210"/>
                </a:lnTo>
                <a:lnTo>
                  <a:pt x="537" y="200"/>
                </a:lnTo>
                <a:lnTo>
                  <a:pt x="524" y="192"/>
                </a:lnTo>
                <a:close/>
                <a:moveTo>
                  <a:pt x="373" y="160"/>
                </a:moveTo>
                <a:lnTo>
                  <a:pt x="368" y="160"/>
                </a:lnTo>
                <a:lnTo>
                  <a:pt x="363" y="164"/>
                </a:lnTo>
                <a:lnTo>
                  <a:pt x="357" y="166"/>
                </a:lnTo>
                <a:lnTo>
                  <a:pt x="356" y="172"/>
                </a:lnTo>
                <a:lnTo>
                  <a:pt x="356" y="178"/>
                </a:lnTo>
                <a:lnTo>
                  <a:pt x="353" y="200"/>
                </a:lnTo>
                <a:lnTo>
                  <a:pt x="344" y="214"/>
                </a:lnTo>
                <a:lnTo>
                  <a:pt x="329" y="222"/>
                </a:lnTo>
                <a:lnTo>
                  <a:pt x="304" y="230"/>
                </a:lnTo>
                <a:lnTo>
                  <a:pt x="299" y="232"/>
                </a:lnTo>
                <a:lnTo>
                  <a:pt x="368" y="232"/>
                </a:lnTo>
                <a:lnTo>
                  <a:pt x="375" y="224"/>
                </a:lnTo>
                <a:lnTo>
                  <a:pt x="383" y="208"/>
                </a:lnTo>
                <a:lnTo>
                  <a:pt x="387" y="192"/>
                </a:lnTo>
                <a:lnTo>
                  <a:pt x="387" y="170"/>
                </a:lnTo>
                <a:lnTo>
                  <a:pt x="384" y="164"/>
                </a:lnTo>
                <a:lnTo>
                  <a:pt x="373" y="160"/>
                </a:lnTo>
                <a:close/>
                <a:moveTo>
                  <a:pt x="298" y="138"/>
                </a:moveTo>
                <a:lnTo>
                  <a:pt x="281" y="138"/>
                </a:lnTo>
                <a:lnTo>
                  <a:pt x="289" y="140"/>
                </a:lnTo>
                <a:lnTo>
                  <a:pt x="296" y="140"/>
                </a:lnTo>
                <a:lnTo>
                  <a:pt x="298" y="138"/>
                </a:lnTo>
                <a:close/>
                <a:moveTo>
                  <a:pt x="674" y="108"/>
                </a:moveTo>
                <a:lnTo>
                  <a:pt x="360" y="108"/>
                </a:lnTo>
                <a:lnTo>
                  <a:pt x="379" y="110"/>
                </a:lnTo>
                <a:lnTo>
                  <a:pt x="397" y="114"/>
                </a:lnTo>
                <a:lnTo>
                  <a:pt x="413" y="122"/>
                </a:lnTo>
                <a:lnTo>
                  <a:pt x="428" y="132"/>
                </a:lnTo>
                <a:lnTo>
                  <a:pt x="447" y="124"/>
                </a:lnTo>
                <a:lnTo>
                  <a:pt x="467" y="118"/>
                </a:lnTo>
                <a:lnTo>
                  <a:pt x="684" y="118"/>
                </a:lnTo>
                <a:lnTo>
                  <a:pt x="674" y="108"/>
                </a:lnTo>
                <a:close/>
              </a:path>
            </a:pathLst>
          </a:custGeom>
          <a:solidFill>
            <a:srgbClr val="6950A1"/>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sp>
        <p:nvSpPr>
          <p:cNvPr id="43" name="Freeform 42"/>
          <p:cNvSpPr>
            <a:spLocks/>
          </p:cNvSpPr>
          <p:nvPr/>
        </p:nvSpPr>
        <p:spPr bwMode="auto">
          <a:xfrm>
            <a:off x="2936188" y="2284139"/>
            <a:ext cx="989965" cy="426085"/>
          </a:xfrm>
          <a:custGeom>
            <a:avLst/>
            <a:gdLst>
              <a:gd name="T0" fmla="+- 0 4425 3274"/>
              <a:gd name="T1" fmla="*/ T0 w 1559"/>
              <a:gd name="T2" fmla="+- 0 481 481"/>
              <a:gd name="T3" fmla="*/ 481 h 671"/>
              <a:gd name="T4" fmla="+- 0 4425 3274"/>
              <a:gd name="T5" fmla="*/ T4 w 1559"/>
              <a:gd name="T6" fmla="+- 0 703 481"/>
              <a:gd name="T7" fmla="*/ 703 h 671"/>
              <a:gd name="T8" fmla="+- 0 3274 3274"/>
              <a:gd name="T9" fmla="*/ T8 w 1559"/>
              <a:gd name="T10" fmla="+- 0 703 481"/>
              <a:gd name="T11" fmla="*/ 703 h 671"/>
              <a:gd name="T12" fmla="+- 0 3274 3274"/>
              <a:gd name="T13" fmla="*/ T12 w 1559"/>
              <a:gd name="T14" fmla="+- 0 930 481"/>
              <a:gd name="T15" fmla="*/ 930 h 671"/>
              <a:gd name="T16" fmla="+- 0 4425 3274"/>
              <a:gd name="T17" fmla="*/ T16 w 1559"/>
              <a:gd name="T18" fmla="+- 0 930 481"/>
              <a:gd name="T19" fmla="*/ 930 h 671"/>
              <a:gd name="T20" fmla="+- 0 4425 3274"/>
              <a:gd name="T21" fmla="*/ T20 w 1559"/>
              <a:gd name="T22" fmla="+- 0 1152 481"/>
              <a:gd name="T23" fmla="*/ 1152 h 671"/>
              <a:gd name="T24" fmla="+- 0 4833 3274"/>
              <a:gd name="T25" fmla="*/ T24 w 1559"/>
              <a:gd name="T26" fmla="+- 0 816 481"/>
              <a:gd name="T27" fmla="*/ 816 h 671"/>
              <a:gd name="T28" fmla="+- 0 4425 3274"/>
              <a:gd name="T29" fmla="*/ T28 w 1559"/>
              <a:gd name="T30" fmla="+- 0 481 481"/>
              <a:gd name="T31" fmla="*/ 481 h 671"/>
            </a:gdLst>
            <a:ahLst/>
            <a:cxnLst>
              <a:cxn ang="0">
                <a:pos x="T1" y="T3"/>
              </a:cxn>
              <a:cxn ang="0">
                <a:pos x="T5" y="T7"/>
              </a:cxn>
              <a:cxn ang="0">
                <a:pos x="T9" y="T11"/>
              </a:cxn>
              <a:cxn ang="0">
                <a:pos x="T13" y="T15"/>
              </a:cxn>
              <a:cxn ang="0">
                <a:pos x="T17" y="T19"/>
              </a:cxn>
              <a:cxn ang="0">
                <a:pos x="T21" y="T23"/>
              </a:cxn>
              <a:cxn ang="0">
                <a:pos x="T25" y="T27"/>
              </a:cxn>
              <a:cxn ang="0">
                <a:pos x="T29" y="T31"/>
              </a:cxn>
            </a:cxnLst>
            <a:rect l="0" t="0" r="r" b="b"/>
            <a:pathLst>
              <a:path w="1559" h="671">
                <a:moveTo>
                  <a:pt x="1151" y="0"/>
                </a:moveTo>
                <a:lnTo>
                  <a:pt x="1151" y="222"/>
                </a:lnTo>
                <a:lnTo>
                  <a:pt x="0" y="222"/>
                </a:lnTo>
                <a:lnTo>
                  <a:pt x="0" y="449"/>
                </a:lnTo>
                <a:lnTo>
                  <a:pt x="1151" y="449"/>
                </a:lnTo>
                <a:lnTo>
                  <a:pt x="1151" y="671"/>
                </a:lnTo>
                <a:lnTo>
                  <a:pt x="1559" y="335"/>
                </a:lnTo>
                <a:lnTo>
                  <a:pt x="1151" y="0"/>
                </a:lnTo>
                <a:close/>
              </a:path>
            </a:pathLst>
          </a:custGeom>
          <a:solidFill>
            <a:srgbClr val="A698C9"/>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sp>
        <p:nvSpPr>
          <p:cNvPr id="44" name="AutoShape 1059"/>
          <p:cNvSpPr>
            <a:spLocks/>
          </p:cNvSpPr>
          <p:nvPr/>
        </p:nvSpPr>
        <p:spPr bwMode="auto">
          <a:xfrm>
            <a:off x="4537853" y="2039981"/>
            <a:ext cx="903444" cy="807816"/>
          </a:xfrm>
          <a:custGeom>
            <a:avLst/>
            <a:gdLst>
              <a:gd name="T0" fmla="+- 0 5835 5192"/>
              <a:gd name="T1" fmla="*/ T0 w 1054"/>
              <a:gd name="T2" fmla="+- 0 1103 384"/>
              <a:gd name="T3" fmla="*/ 1103 h 1056"/>
              <a:gd name="T4" fmla="+- 0 5892 5192"/>
              <a:gd name="T5" fmla="*/ T4 w 1054"/>
              <a:gd name="T6" fmla="+- 0 1184 384"/>
              <a:gd name="T7" fmla="*/ 1184 h 1056"/>
              <a:gd name="T8" fmla="+- 0 5905 5192"/>
              <a:gd name="T9" fmla="*/ T8 w 1054"/>
              <a:gd name="T10" fmla="+- 0 1226 384"/>
              <a:gd name="T11" fmla="*/ 1226 h 1056"/>
              <a:gd name="T12" fmla="+- 0 6086 5192"/>
              <a:gd name="T13" fmla="*/ T12 w 1054"/>
              <a:gd name="T14" fmla="+- 0 1411 384"/>
              <a:gd name="T15" fmla="*/ 1411 h 1056"/>
              <a:gd name="T16" fmla="+- 0 6117 5192"/>
              <a:gd name="T17" fmla="*/ T16 w 1054"/>
              <a:gd name="T18" fmla="+- 0 1432 384"/>
              <a:gd name="T19" fmla="*/ 1432 h 1056"/>
              <a:gd name="T20" fmla="+- 0 6153 5192"/>
              <a:gd name="T21" fmla="*/ T20 w 1054"/>
              <a:gd name="T22" fmla="+- 0 1439 384"/>
              <a:gd name="T23" fmla="*/ 1439 h 1056"/>
              <a:gd name="T24" fmla="+- 0 6188 5192"/>
              <a:gd name="T25" fmla="*/ T24 w 1054"/>
              <a:gd name="T26" fmla="+- 0 1432 384"/>
              <a:gd name="T27" fmla="*/ 1432 h 1056"/>
              <a:gd name="T28" fmla="+- 0 6220 5192"/>
              <a:gd name="T29" fmla="*/ T28 w 1054"/>
              <a:gd name="T30" fmla="+- 0 1411 384"/>
              <a:gd name="T31" fmla="*/ 1411 h 1056"/>
              <a:gd name="T32" fmla="+- 0 6245 5192"/>
              <a:gd name="T33" fmla="*/ T32 w 1054"/>
              <a:gd name="T34" fmla="+- 0 1345 384"/>
              <a:gd name="T35" fmla="*/ 1345 h 1056"/>
              <a:gd name="T36" fmla="+- 0 6218 5192"/>
              <a:gd name="T37" fmla="*/ T36 w 1054"/>
              <a:gd name="T38" fmla="+- 0 1279 384"/>
              <a:gd name="T39" fmla="*/ 1279 h 1056"/>
              <a:gd name="T40" fmla="+- 0 6039 5192"/>
              <a:gd name="T41" fmla="*/ T40 w 1054"/>
              <a:gd name="T42" fmla="+- 0 1103 384"/>
              <a:gd name="T43" fmla="*/ 1103 h 1056"/>
              <a:gd name="T44" fmla="+- 0 5521 5192"/>
              <a:gd name="T45" fmla="*/ T44 w 1054"/>
              <a:gd name="T46" fmla="+- 0 391 384"/>
              <a:gd name="T47" fmla="*/ 391 h 1056"/>
              <a:gd name="T48" fmla="+- 0 5391 5192"/>
              <a:gd name="T49" fmla="*/ T48 w 1054"/>
              <a:gd name="T50" fmla="+- 0 439 384"/>
              <a:gd name="T51" fmla="*/ 439 h 1056"/>
              <a:gd name="T52" fmla="+- 0 5286 5192"/>
              <a:gd name="T53" fmla="*/ T52 w 1054"/>
              <a:gd name="T54" fmla="+- 0 527 384"/>
              <a:gd name="T55" fmla="*/ 527 h 1056"/>
              <a:gd name="T56" fmla="+- 0 5217 5192"/>
              <a:gd name="T57" fmla="*/ T56 w 1054"/>
              <a:gd name="T58" fmla="+- 0 645 384"/>
              <a:gd name="T59" fmla="*/ 645 h 1056"/>
              <a:gd name="T60" fmla="+- 0 5192 5192"/>
              <a:gd name="T61" fmla="*/ T60 w 1054"/>
              <a:gd name="T62" fmla="+- 0 785 384"/>
              <a:gd name="T63" fmla="*/ 785 h 1056"/>
              <a:gd name="T64" fmla="+- 0 5217 5192"/>
              <a:gd name="T65" fmla="*/ T64 w 1054"/>
              <a:gd name="T66" fmla="+- 0 924 384"/>
              <a:gd name="T67" fmla="*/ 924 h 1056"/>
              <a:gd name="T68" fmla="+- 0 5286 5192"/>
              <a:gd name="T69" fmla="*/ T68 w 1054"/>
              <a:gd name="T70" fmla="+- 0 1043 384"/>
              <a:gd name="T71" fmla="*/ 1043 h 1056"/>
              <a:gd name="T72" fmla="+- 0 5391 5192"/>
              <a:gd name="T73" fmla="*/ T72 w 1054"/>
              <a:gd name="T74" fmla="+- 0 1131 384"/>
              <a:gd name="T75" fmla="*/ 1131 h 1056"/>
              <a:gd name="T76" fmla="+- 0 5521 5192"/>
              <a:gd name="T77" fmla="*/ T76 w 1054"/>
              <a:gd name="T78" fmla="+- 0 1179 384"/>
              <a:gd name="T79" fmla="*/ 1179 h 1056"/>
              <a:gd name="T80" fmla="+- 0 5659 5192"/>
              <a:gd name="T81" fmla="*/ T80 w 1054"/>
              <a:gd name="T82" fmla="+- 0 1180 384"/>
              <a:gd name="T83" fmla="*/ 1180 h 1056"/>
              <a:gd name="T84" fmla="+- 0 5781 5192"/>
              <a:gd name="T85" fmla="*/ T84 w 1054"/>
              <a:gd name="T86" fmla="+- 0 1138 384"/>
              <a:gd name="T87" fmla="*/ 1138 h 1056"/>
              <a:gd name="T88" fmla="+- 0 5591 5192"/>
              <a:gd name="T89" fmla="*/ T88 w 1054"/>
              <a:gd name="T90" fmla="+- 0 1104 384"/>
              <a:gd name="T91" fmla="*/ 1104 h 1056"/>
              <a:gd name="T92" fmla="+- 0 5450 5192"/>
              <a:gd name="T93" fmla="*/ T92 w 1054"/>
              <a:gd name="T94" fmla="+- 0 1071 384"/>
              <a:gd name="T95" fmla="*/ 1071 h 1056"/>
              <a:gd name="T96" fmla="+- 0 5341 5192"/>
              <a:gd name="T97" fmla="*/ T96 w 1054"/>
              <a:gd name="T98" fmla="+- 0 984 384"/>
              <a:gd name="T99" fmla="*/ 984 h 1056"/>
              <a:gd name="T100" fmla="+- 0 5279 5192"/>
              <a:gd name="T101" fmla="*/ T100 w 1054"/>
              <a:gd name="T102" fmla="+- 0 857 384"/>
              <a:gd name="T103" fmla="*/ 857 h 1056"/>
              <a:gd name="T104" fmla="+- 0 5279 5192"/>
              <a:gd name="T105" fmla="*/ T104 w 1054"/>
              <a:gd name="T106" fmla="+- 0 710 384"/>
              <a:gd name="T107" fmla="*/ 710 h 1056"/>
              <a:gd name="T108" fmla="+- 0 5341 5192"/>
              <a:gd name="T109" fmla="*/ T108 w 1054"/>
              <a:gd name="T110" fmla="+- 0 583 384"/>
              <a:gd name="T111" fmla="*/ 583 h 1056"/>
              <a:gd name="T112" fmla="+- 0 5450 5192"/>
              <a:gd name="T113" fmla="*/ T112 w 1054"/>
              <a:gd name="T114" fmla="+- 0 496 384"/>
              <a:gd name="T115" fmla="*/ 496 h 1056"/>
              <a:gd name="T116" fmla="+- 0 5591 5192"/>
              <a:gd name="T117" fmla="*/ T116 w 1054"/>
              <a:gd name="T118" fmla="+- 0 463 384"/>
              <a:gd name="T119" fmla="*/ 463 h 1056"/>
              <a:gd name="T120" fmla="+- 0 5794 5192"/>
              <a:gd name="T121" fmla="*/ T120 w 1054"/>
              <a:gd name="T122" fmla="+- 0 439 384"/>
              <a:gd name="T123" fmla="*/ 439 h 1056"/>
              <a:gd name="T124" fmla="+- 0 5664 5192"/>
              <a:gd name="T125" fmla="*/ T124 w 1054"/>
              <a:gd name="T126" fmla="+- 0 391 384"/>
              <a:gd name="T127" fmla="*/ 391 h 1056"/>
              <a:gd name="T128" fmla="+- 0 5828 5192"/>
              <a:gd name="T129" fmla="*/ T128 w 1054"/>
              <a:gd name="T130" fmla="+- 0 463 384"/>
              <a:gd name="T131" fmla="*/ 463 h 1056"/>
              <a:gd name="T132" fmla="+- 0 5664 5192"/>
              <a:gd name="T133" fmla="*/ T132 w 1054"/>
              <a:gd name="T134" fmla="+- 0 472 384"/>
              <a:gd name="T135" fmla="*/ 472 h 1056"/>
              <a:gd name="T136" fmla="+- 0 5791 5192"/>
              <a:gd name="T137" fmla="*/ T136 w 1054"/>
              <a:gd name="T138" fmla="+- 0 534 384"/>
              <a:gd name="T139" fmla="*/ 534 h 1056"/>
              <a:gd name="T140" fmla="+- 0 5879 5192"/>
              <a:gd name="T141" fmla="*/ T140 w 1054"/>
              <a:gd name="T142" fmla="+- 0 643 384"/>
              <a:gd name="T143" fmla="*/ 643 h 1056"/>
              <a:gd name="T144" fmla="+- 0 5911 5192"/>
              <a:gd name="T145" fmla="*/ T144 w 1054"/>
              <a:gd name="T146" fmla="+- 0 784 384"/>
              <a:gd name="T147" fmla="*/ 784 h 1056"/>
              <a:gd name="T148" fmla="+- 0 5879 5192"/>
              <a:gd name="T149" fmla="*/ T148 w 1054"/>
              <a:gd name="T150" fmla="+- 0 924 384"/>
              <a:gd name="T151" fmla="*/ 924 h 1056"/>
              <a:gd name="T152" fmla="+- 0 5791 5192"/>
              <a:gd name="T153" fmla="*/ T152 w 1054"/>
              <a:gd name="T154" fmla="+- 0 1033 384"/>
              <a:gd name="T155" fmla="*/ 1033 h 1056"/>
              <a:gd name="T156" fmla="+- 0 5664 5192"/>
              <a:gd name="T157" fmla="*/ T156 w 1054"/>
              <a:gd name="T158" fmla="+- 0 1096 384"/>
              <a:gd name="T159" fmla="*/ 1096 h 1056"/>
              <a:gd name="T160" fmla="+- 0 5833 5192"/>
              <a:gd name="T161" fmla="*/ T160 w 1054"/>
              <a:gd name="T162" fmla="+- 0 1104 384"/>
              <a:gd name="T163" fmla="*/ 1104 h 1056"/>
              <a:gd name="T164" fmla="+- 0 6039 5192"/>
              <a:gd name="T165" fmla="*/ T164 w 1054"/>
              <a:gd name="T166" fmla="+- 0 1103 384"/>
              <a:gd name="T167" fmla="*/ 1103 h 1056"/>
              <a:gd name="T168" fmla="+- 0 6013 5192"/>
              <a:gd name="T169" fmla="*/ T168 w 1054"/>
              <a:gd name="T170" fmla="+- 0 1089 384"/>
              <a:gd name="T171" fmla="*/ 1089 h 1056"/>
              <a:gd name="T172" fmla="+- 0 5969 5192"/>
              <a:gd name="T173" fmla="*/ T172 w 1054"/>
              <a:gd name="T174" fmla="+- 0 1087 384"/>
              <a:gd name="T175" fmla="*/ 1087 h 1056"/>
              <a:gd name="T176" fmla="+- 0 5945 5192"/>
              <a:gd name="T177" fmla="*/ T176 w 1054"/>
              <a:gd name="T178" fmla="+- 0 975 384"/>
              <a:gd name="T179" fmla="*/ 975 h 1056"/>
              <a:gd name="T180" fmla="+- 0 5987 5192"/>
              <a:gd name="T181" fmla="*/ T180 w 1054"/>
              <a:gd name="T182" fmla="+- 0 852 384"/>
              <a:gd name="T183" fmla="*/ 852 h 1056"/>
              <a:gd name="T184" fmla="+- 0 5986 5192"/>
              <a:gd name="T185" fmla="*/ T184 w 1054"/>
              <a:gd name="T186" fmla="+- 0 713 384"/>
              <a:gd name="T187" fmla="*/ 713 h 1056"/>
              <a:gd name="T188" fmla="+- 0 5938 5192"/>
              <a:gd name="T189" fmla="*/ T188 w 1054"/>
              <a:gd name="T190" fmla="+- 0 583 384"/>
              <a:gd name="T191" fmla="*/ 583 h 1056"/>
              <a:gd name="T192" fmla="+- 0 5850 5192"/>
              <a:gd name="T193" fmla="*/ T192 w 1054"/>
              <a:gd name="T194" fmla="+- 0 479 384"/>
              <a:gd name="T195" fmla="*/ 479 h 1056"/>
              <a:gd name="T196" fmla="+- 0 5991 5192"/>
              <a:gd name="T197" fmla="*/ T196 w 1054"/>
              <a:gd name="T198" fmla="+- 0 1085 384"/>
              <a:gd name="T199" fmla="*/ 1085 h 1056"/>
              <a:gd name="T200" fmla="+- 0 6000 5192"/>
              <a:gd name="T201" fmla="*/ T200 w 1054"/>
              <a:gd name="T202" fmla="+- 0 1087 384"/>
              <a:gd name="T203" fmla="*/ 1087 h 1056"/>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 ang="0">
                <a:pos x="T149" y="T151"/>
              </a:cxn>
              <a:cxn ang="0">
                <a:pos x="T153" y="T155"/>
              </a:cxn>
              <a:cxn ang="0">
                <a:pos x="T157" y="T159"/>
              </a:cxn>
              <a:cxn ang="0">
                <a:pos x="T161" y="T163"/>
              </a:cxn>
              <a:cxn ang="0">
                <a:pos x="T165" y="T167"/>
              </a:cxn>
              <a:cxn ang="0">
                <a:pos x="T169" y="T171"/>
              </a:cxn>
              <a:cxn ang="0">
                <a:pos x="T173" y="T175"/>
              </a:cxn>
              <a:cxn ang="0">
                <a:pos x="T177" y="T179"/>
              </a:cxn>
              <a:cxn ang="0">
                <a:pos x="T181" y="T183"/>
              </a:cxn>
              <a:cxn ang="0">
                <a:pos x="T185" y="T187"/>
              </a:cxn>
              <a:cxn ang="0">
                <a:pos x="T189" y="T191"/>
              </a:cxn>
              <a:cxn ang="0">
                <a:pos x="T193" y="T195"/>
              </a:cxn>
              <a:cxn ang="0">
                <a:pos x="T197" y="T199"/>
              </a:cxn>
              <a:cxn ang="0">
                <a:pos x="T201" y="T203"/>
              </a:cxn>
            </a:cxnLst>
            <a:rect l="0" t="0" r="r" b="b"/>
            <a:pathLst>
              <a:path w="1054" h="1056">
                <a:moveTo>
                  <a:pt x="847" y="719"/>
                </a:moveTo>
                <a:lnTo>
                  <a:pt x="643" y="719"/>
                </a:lnTo>
                <a:lnTo>
                  <a:pt x="702" y="777"/>
                </a:lnTo>
                <a:lnTo>
                  <a:pt x="700" y="800"/>
                </a:lnTo>
                <a:lnTo>
                  <a:pt x="704" y="821"/>
                </a:lnTo>
                <a:lnTo>
                  <a:pt x="713" y="842"/>
                </a:lnTo>
                <a:lnTo>
                  <a:pt x="727" y="860"/>
                </a:lnTo>
                <a:lnTo>
                  <a:pt x="894" y="1027"/>
                </a:lnTo>
                <a:lnTo>
                  <a:pt x="909" y="1039"/>
                </a:lnTo>
                <a:lnTo>
                  <a:pt x="925" y="1048"/>
                </a:lnTo>
                <a:lnTo>
                  <a:pt x="943" y="1054"/>
                </a:lnTo>
                <a:lnTo>
                  <a:pt x="961" y="1055"/>
                </a:lnTo>
                <a:lnTo>
                  <a:pt x="979" y="1054"/>
                </a:lnTo>
                <a:lnTo>
                  <a:pt x="996" y="1048"/>
                </a:lnTo>
                <a:lnTo>
                  <a:pt x="1013" y="1039"/>
                </a:lnTo>
                <a:lnTo>
                  <a:pt x="1028" y="1027"/>
                </a:lnTo>
                <a:lnTo>
                  <a:pt x="1047" y="996"/>
                </a:lnTo>
                <a:lnTo>
                  <a:pt x="1053" y="961"/>
                </a:lnTo>
                <a:lnTo>
                  <a:pt x="1047" y="926"/>
                </a:lnTo>
                <a:lnTo>
                  <a:pt x="1026" y="895"/>
                </a:lnTo>
                <a:lnTo>
                  <a:pt x="859" y="728"/>
                </a:lnTo>
                <a:lnTo>
                  <a:pt x="847" y="719"/>
                </a:lnTo>
                <a:close/>
                <a:moveTo>
                  <a:pt x="400" y="0"/>
                </a:moveTo>
                <a:lnTo>
                  <a:pt x="329" y="7"/>
                </a:lnTo>
                <a:lnTo>
                  <a:pt x="261" y="25"/>
                </a:lnTo>
                <a:lnTo>
                  <a:pt x="199" y="55"/>
                </a:lnTo>
                <a:lnTo>
                  <a:pt x="143" y="95"/>
                </a:lnTo>
                <a:lnTo>
                  <a:pt x="94" y="143"/>
                </a:lnTo>
                <a:lnTo>
                  <a:pt x="55" y="199"/>
                </a:lnTo>
                <a:lnTo>
                  <a:pt x="25" y="261"/>
                </a:lnTo>
                <a:lnTo>
                  <a:pt x="6" y="329"/>
                </a:lnTo>
                <a:lnTo>
                  <a:pt x="0" y="401"/>
                </a:lnTo>
                <a:lnTo>
                  <a:pt x="6" y="473"/>
                </a:lnTo>
                <a:lnTo>
                  <a:pt x="25" y="540"/>
                </a:lnTo>
                <a:lnTo>
                  <a:pt x="55" y="603"/>
                </a:lnTo>
                <a:lnTo>
                  <a:pt x="94" y="659"/>
                </a:lnTo>
                <a:lnTo>
                  <a:pt x="143" y="707"/>
                </a:lnTo>
                <a:lnTo>
                  <a:pt x="199" y="747"/>
                </a:lnTo>
                <a:lnTo>
                  <a:pt x="261" y="776"/>
                </a:lnTo>
                <a:lnTo>
                  <a:pt x="329" y="795"/>
                </a:lnTo>
                <a:lnTo>
                  <a:pt x="400" y="802"/>
                </a:lnTo>
                <a:lnTo>
                  <a:pt x="467" y="796"/>
                </a:lnTo>
                <a:lnTo>
                  <a:pt x="530" y="780"/>
                </a:lnTo>
                <a:lnTo>
                  <a:pt x="589" y="754"/>
                </a:lnTo>
                <a:lnTo>
                  <a:pt x="641" y="720"/>
                </a:lnTo>
                <a:lnTo>
                  <a:pt x="399" y="720"/>
                </a:lnTo>
                <a:lnTo>
                  <a:pt x="326" y="712"/>
                </a:lnTo>
                <a:lnTo>
                  <a:pt x="258" y="687"/>
                </a:lnTo>
                <a:lnTo>
                  <a:pt x="199" y="649"/>
                </a:lnTo>
                <a:lnTo>
                  <a:pt x="149" y="600"/>
                </a:lnTo>
                <a:lnTo>
                  <a:pt x="111" y="540"/>
                </a:lnTo>
                <a:lnTo>
                  <a:pt x="87" y="473"/>
                </a:lnTo>
                <a:lnTo>
                  <a:pt x="79" y="400"/>
                </a:lnTo>
                <a:lnTo>
                  <a:pt x="87" y="326"/>
                </a:lnTo>
                <a:lnTo>
                  <a:pt x="111" y="259"/>
                </a:lnTo>
                <a:lnTo>
                  <a:pt x="149" y="199"/>
                </a:lnTo>
                <a:lnTo>
                  <a:pt x="199" y="150"/>
                </a:lnTo>
                <a:lnTo>
                  <a:pt x="258" y="112"/>
                </a:lnTo>
                <a:lnTo>
                  <a:pt x="326" y="88"/>
                </a:lnTo>
                <a:lnTo>
                  <a:pt x="399" y="79"/>
                </a:lnTo>
                <a:lnTo>
                  <a:pt x="636" y="79"/>
                </a:lnTo>
                <a:lnTo>
                  <a:pt x="602" y="55"/>
                </a:lnTo>
                <a:lnTo>
                  <a:pt x="540" y="25"/>
                </a:lnTo>
                <a:lnTo>
                  <a:pt x="472" y="7"/>
                </a:lnTo>
                <a:lnTo>
                  <a:pt x="400" y="0"/>
                </a:lnTo>
                <a:close/>
                <a:moveTo>
                  <a:pt x="636" y="79"/>
                </a:moveTo>
                <a:lnTo>
                  <a:pt x="399" y="79"/>
                </a:lnTo>
                <a:lnTo>
                  <a:pt x="472" y="88"/>
                </a:lnTo>
                <a:lnTo>
                  <a:pt x="539" y="112"/>
                </a:lnTo>
                <a:lnTo>
                  <a:pt x="599" y="150"/>
                </a:lnTo>
                <a:lnTo>
                  <a:pt x="649" y="199"/>
                </a:lnTo>
                <a:lnTo>
                  <a:pt x="687" y="259"/>
                </a:lnTo>
                <a:lnTo>
                  <a:pt x="711" y="326"/>
                </a:lnTo>
                <a:lnTo>
                  <a:pt x="719" y="400"/>
                </a:lnTo>
                <a:lnTo>
                  <a:pt x="711" y="473"/>
                </a:lnTo>
                <a:lnTo>
                  <a:pt x="687" y="540"/>
                </a:lnTo>
                <a:lnTo>
                  <a:pt x="649" y="600"/>
                </a:lnTo>
                <a:lnTo>
                  <a:pt x="599" y="649"/>
                </a:lnTo>
                <a:lnTo>
                  <a:pt x="539" y="687"/>
                </a:lnTo>
                <a:lnTo>
                  <a:pt x="472" y="712"/>
                </a:lnTo>
                <a:lnTo>
                  <a:pt x="399" y="720"/>
                </a:lnTo>
                <a:lnTo>
                  <a:pt x="641" y="720"/>
                </a:lnTo>
                <a:lnTo>
                  <a:pt x="643" y="719"/>
                </a:lnTo>
                <a:lnTo>
                  <a:pt x="847" y="719"/>
                </a:lnTo>
                <a:lnTo>
                  <a:pt x="841" y="714"/>
                </a:lnTo>
                <a:lnTo>
                  <a:pt x="821" y="705"/>
                </a:lnTo>
                <a:lnTo>
                  <a:pt x="808" y="703"/>
                </a:lnTo>
                <a:lnTo>
                  <a:pt x="777" y="703"/>
                </a:lnTo>
                <a:lnTo>
                  <a:pt x="718" y="644"/>
                </a:lnTo>
                <a:lnTo>
                  <a:pt x="753" y="591"/>
                </a:lnTo>
                <a:lnTo>
                  <a:pt x="779" y="531"/>
                </a:lnTo>
                <a:lnTo>
                  <a:pt x="795" y="468"/>
                </a:lnTo>
                <a:lnTo>
                  <a:pt x="801" y="401"/>
                </a:lnTo>
                <a:lnTo>
                  <a:pt x="794" y="329"/>
                </a:lnTo>
                <a:lnTo>
                  <a:pt x="776" y="261"/>
                </a:lnTo>
                <a:lnTo>
                  <a:pt x="746" y="199"/>
                </a:lnTo>
                <a:lnTo>
                  <a:pt x="706" y="143"/>
                </a:lnTo>
                <a:lnTo>
                  <a:pt x="658" y="95"/>
                </a:lnTo>
                <a:lnTo>
                  <a:pt x="636" y="79"/>
                </a:lnTo>
                <a:close/>
                <a:moveTo>
                  <a:pt x="799" y="701"/>
                </a:moveTo>
                <a:lnTo>
                  <a:pt x="777" y="703"/>
                </a:lnTo>
                <a:lnTo>
                  <a:pt x="808" y="703"/>
                </a:lnTo>
                <a:lnTo>
                  <a:pt x="799" y="701"/>
                </a:lnTo>
                <a:close/>
              </a:path>
            </a:pathLst>
          </a:custGeom>
          <a:solidFill>
            <a:srgbClr val="6950A1"/>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sp>
        <p:nvSpPr>
          <p:cNvPr id="45" name="Freeform 44"/>
          <p:cNvSpPr>
            <a:spLocks/>
          </p:cNvSpPr>
          <p:nvPr/>
        </p:nvSpPr>
        <p:spPr bwMode="auto">
          <a:xfrm>
            <a:off x="5836150" y="2231886"/>
            <a:ext cx="989965" cy="426085"/>
          </a:xfrm>
          <a:custGeom>
            <a:avLst/>
            <a:gdLst>
              <a:gd name="T0" fmla="+- 0 7645 6494"/>
              <a:gd name="T1" fmla="*/ T0 w 1559"/>
              <a:gd name="T2" fmla="+- 0 481 481"/>
              <a:gd name="T3" fmla="*/ 481 h 671"/>
              <a:gd name="T4" fmla="+- 0 7645 6494"/>
              <a:gd name="T5" fmla="*/ T4 w 1559"/>
              <a:gd name="T6" fmla="+- 0 703 481"/>
              <a:gd name="T7" fmla="*/ 703 h 671"/>
              <a:gd name="T8" fmla="+- 0 6494 6494"/>
              <a:gd name="T9" fmla="*/ T8 w 1559"/>
              <a:gd name="T10" fmla="+- 0 703 481"/>
              <a:gd name="T11" fmla="*/ 703 h 671"/>
              <a:gd name="T12" fmla="+- 0 6494 6494"/>
              <a:gd name="T13" fmla="*/ T12 w 1559"/>
              <a:gd name="T14" fmla="+- 0 930 481"/>
              <a:gd name="T15" fmla="*/ 930 h 671"/>
              <a:gd name="T16" fmla="+- 0 7645 6494"/>
              <a:gd name="T17" fmla="*/ T16 w 1559"/>
              <a:gd name="T18" fmla="+- 0 930 481"/>
              <a:gd name="T19" fmla="*/ 930 h 671"/>
              <a:gd name="T20" fmla="+- 0 7645 6494"/>
              <a:gd name="T21" fmla="*/ T20 w 1559"/>
              <a:gd name="T22" fmla="+- 0 1152 481"/>
              <a:gd name="T23" fmla="*/ 1152 h 671"/>
              <a:gd name="T24" fmla="+- 0 8053 6494"/>
              <a:gd name="T25" fmla="*/ T24 w 1559"/>
              <a:gd name="T26" fmla="+- 0 816 481"/>
              <a:gd name="T27" fmla="*/ 816 h 671"/>
              <a:gd name="T28" fmla="+- 0 7645 6494"/>
              <a:gd name="T29" fmla="*/ T28 w 1559"/>
              <a:gd name="T30" fmla="+- 0 481 481"/>
              <a:gd name="T31" fmla="*/ 481 h 671"/>
            </a:gdLst>
            <a:ahLst/>
            <a:cxnLst>
              <a:cxn ang="0">
                <a:pos x="T1" y="T3"/>
              </a:cxn>
              <a:cxn ang="0">
                <a:pos x="T5" y="T7"/>
              </a:cxn>
              <a:cxn ang="0">
                <a:pos x="T9" y="T11"/>
              </a:cxn>
              <a:cxn ang="0">
                <a:pos x="T13" y="T15"/>
              </a:cxn>
              <a:cxn ang="0">
                <a:pos x="T17" y="T19"/>
              </a:cxn>
              <a:cxn ang="0">
                <a:pos x="T21" y="T23"/>
              </a:cxn>
              <a:cxn ang="0">
                <a:pos x="T25" y="T27"/>
              </a:cxn>
              <a:cxn ang="0">
                <a:pos x="T29" y="T31"/>
              </a:cxn>
            </a:cxnLst>
            <a:rect l="0" t="0" r="r" b="b"/>
            <a:pathLst>
              <a:path w="1559" h="671">
                <a:moveTo>
                  <a:pt x="1151" y="0"/>
                </a:moveTo>
                <a:lnTo>
                  <a:pt x="1151" y="222"/>
                </a:lnTo>
                <a:lnTo>
                  <a:pt x="0" y="222"/>
                </a:lnTo>
                <a:lnTo>
                  <a:pt x="0" y="449"/>
                </a:lnTo>
                <a:lnTo>
                  <a:pt x="1151" y="449"/>
                </a:lnTo>
                <a:lnTo>
                  <a:pt x="1151" y="671"/>
                </a:lnTo>
                <a:lnTo>
                  <a:pt x="1559" y="335"/>
                </a:lnTo>
                <a:lnTo>
                  <a:pt x="1151" y="0"/>
                </a:lnTo>
                <a:close/>
              </a:path>
            </a:pathLst>
          </a:custGeom>
          <a:solidFill>
            <a:srgbClr val="A698C9"/>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grpSp>
        <p:nvGrpSpPr>
          <p:cNvPr id="46" name="Group 45"/>
          <p:cNvGrpSpPr>
            <a:grpSpLocks/>
          </p:cNvGrpSpPr>
          <p:nvPr/>
        </p:nvGrpSpPr>
        <p:grpSpPr bwMode="auto">
          <a:xfrm>
            <a:off x="7166248" y="1831343"/>
            <a:ext cx="881879" cy="970229"/>
            <a:chOff x="8326" y="391"/>
            <a:chExt cx="908" cy="1041"/>
          </a:xfrm>
        </p:grpSpPr>
        <p:sp>
          <p:nvSpPr>
            <p:cNvPr id="47" name="Freeform 46"/>
            <p:cNvSpPr>
              <a:spLocks/>
            </p:cNvSpPr>
            <p:nvPr/>
          </p:nvSpPr>
          <p:spPr bwMode="auto">
            <a:xfrm>
              <a:off x="8752" y="685"/>
              <a:ext cx="54" cy="54"/>
            </a:xfrm>
            <a:custGeom>
              <a:avLst/>
              <a:gdLst>
                <a:gd name="T0" fmla="+- 0 8794 8752"/>
                <a:gd name="T1" fmla="*/ T0 w 54"/>
                <a:gd name="T2" fmla="+- 0 685 685"/>
                <a:gd name="T3" fmla="*/ 685 h 54"/>
                <a:gd name="T4" fmla="+- 0 8764 8752"/>
                <a:gd name="T5" fmla="*/ T4 w 54"/>
                <a:gd name="T6" fmla="+- 0 685 685"/>
                <a:gd name="T7" fmla="*/ 685 h 54"/>
                <a:gd name="T8" fmla="+- 0 8752 8752"/>
                <a:gd name="T9" fmla="*/ T8 w 54"/>
                <a:gd name="T10" fmla="+- 0 697 685"/>
                <a:gd name="T11" fmla="*/ 697 h 54"/>
                <a:gd name="T12" fmla="+- 0 8752 8752"/>
                <a:gd name="T13" fmla="*/ T12 w 54"/>
                <a:gd name="T14" fmla="+- 0 727 685"/>
                <a:gd name="T15" fmla="*/ 727 h 54"/>
                <a:gd name="T16" fmla="+- 0 8764 8752"/>
                <a:gd name="T17" fmla="*/ T16 w 54"/>
                <a:gd name="T18" fmla="+- 0 739 685"/>
                <a:gd name="T19" fmla="*/ 739 h 54"/>
                <a:gd name="T20" fmla="+- 0 8779 8752"/>
                <a:gd name="T21" fmla="*/ T20 w 54"/>
                <a:gd name="T22" fmla="+- 0 739 685"/>
                <a:gd name="T23" fmla="*/ 739 h 54"/>
                <a:gd name="T24" fmla="+- 0 8794 8752"/>
                <a:gd name="T25" fmla="*/ T24 w 54"/>
                <a:gd name="T26" fmla="+- 0 739 685"/>
                <a:gd name="T27" fmla="*/ 739 h 54"/>
                <a:gd name="T28" fmla="+- 0 8806 8752"/>
                <a:gd name="T29" fmla="*/ T28 w 54"/>
                <a:gd name="T30" fmla="+- 0 727 685"/>
                <a:gd name="T31" fmla="*/ 727 h 54"/>
                <a:gd name="T32" fmla="+- 0 8806 8752"/>
                <a:gd name="T33" fmla="*/ T32 w 54"/>
                <a:gd name="T34" fmla="+- 0 697 685"/>
                <a:gd name="T35" fmla="*/ 697 h 54"/>
                <a:gd name="T36" fmla="+- 0 8794 8752"/>
                <a:gd name="T37" fmla="*/ T36 w 54"/>
                <a:gd name="T38" fmla="+- 0 685 685"/>
                <a:gd name="T39" fmla="*/ 685 h 54"/>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Lst>
              <a:rect l="0" t="0" r="r" b="b"/>
              <a:pathLst>
                <a:path w="54" h="54">
                  <a:moveTo>
                    <a:pt x="42" y="0"/>
                  </a:moveTo>
                  <a:lnTo>
                    <a:pt x="12" y="0"/>
                  </a:lnTo>
                  <a:lnTo>
                    <a:pt x="0" y="12"/>
                  </a:lnTo>
                  <a:lnTo>
                    <a:pt x="0" y="42"/>
                  </a:lnTo>
                  <a:lnTo>
                    <a:pt x="12" y="54"/>
                  </a:lnTo>
                  <a:lnTo>
                    <a:pt x="27" y="54"/>
                  </a:lnTo>
                  <a:lnTo>
                    <a:pt x="42" y="54"/>
                  </a:lnTo>
                  <a:lnTo>
                    <a:pt x="54" y="42"/>
                  </a:lnTo>
                  <a:lnTo>
                    <a:pt x="54" y="12"/>
                  </a:lnTo>
                  <a:lnTo>
                    <a:pt x="42" y="0"/>
                  </a:lnTo>
                  <a:close/>
                </a:path>
              </a:pathLst>
            </a:custGeom>
            <a:solidFill>
              <a:srgbClr val="6950A1"/>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pic>
          <p:nvPicPr>
            <p:cNvPr id="48" name="Picture 47"/>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752" y="778"/>
              <a:ext cx="178" cy="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9" name="AutoShape 1064"/>
            <p:cNvSpPr>
              <a:spLocks/>
            </p:cNvSpPr>
            <p:nvPr/>
          </p:nvSpPr>
          <p:spPr bwMode="auto">
            <a:xfrm>
              <a:off x="8326" y="391"/>
              <a:ext cx="908" cy="1041"/>
            </a:xfrm>
            <a:custGeom>
              <a:avLst/>
              <a:gdLst>
                <a:gd name="T0" fmla="+- 0 8527 8326"/>
                <a:gd name="T1" fmla="*/ T0 w 908"/>
                <a:gd name="T2" fmla="+- 0 939 391"/>
                <a:gd name="T3" fmla="*/ 939 h 1041"/>
                <a:gd name="T4" fmla="+- 0 8497 8326"/>
                <a:gd name="T5" fmla="*/ T4 w 908"/>
                <a:gd name="T6" fmla="+- 0 939 391"/>
                <a:gd name="T7" fmla="*/ 939 h 1041"/>
                <a:gd name="T8" fmla="+- 0 8485 8326"/>
                <a:gd name="T9" fmla="*/ T8 w 908"/>
                <a:gd name="T10" fmla="+- 0 980 391"/>
                <a:gd name="T11" fmla="*/ 980 h 1041"/>
                <a:gd name="T12" fmla="+- 0 8527 8326"/>
                <a:gd name="T13" fmla="*/ T12 w 908"/>
                <a:gd name="T14" fmla="+- 0 992 391"/>
                <a:gd name="T15" fmla="*/ 992 h 1041"/>
                <a:gd name="T16" fmla="+- 0 8539 8326"/>
                <a:gd name="T17" fmla="*/ T16 w 908"/>
                <a:gd name="T18" fmla="+- 0 951 391"/>
                <a:gd name="T19" fmla="*/ 951 h 1041"/>
                <a:gd name="T20" fmla="+- 0 8794 8326"/>
                <a:gd name="T21" fmla="*/ T20 w 908"/>
                <a:gd name="T22" fmla="+- 0 1219 391"/>
                <a:gd name="T23" fmla="*/ 1219 h 1041"/>
                <a:gd name="T24" fmla="+- 0 8764 8326"/>
                <a:gd name="T25" fmla="*/ T24 w 908"/>
                <a:gd name="T26" fmla="+- 0 1219 391"/>
                <a:gd name="T27" fmla="*/ 1219 h 1041"/>
                <a:gd name="T28" fmla="+- 0 8752 8326"/>
                <a:gd name="T29" fmla="*/ T28 w 908"/>
                <a:gd name="T30" fmla="+- 0 1261 391"/>
                <a:gd name="T31" fmla="*/ 1261 h 1041"/>
                <a:gd name="T32" fmla="+- 0 8794 8326"/>
                <a:gd name="T33" fmla="*/ T32 w 908"/>
                <a:gd name="T34" fmla="+- 0 1273 391"/>
                <a:gd name="T35" fmla="*/ 1273 h 1041"/>
                <a:gd name="T36" fmla="+- 0 8806 8326"/>
                <a:gd name="T37" fmla="*/ T36 w 908"/>
                <a:gd name="T38" fmla="+- 0 1231 391"/>
                <a:gd name="T39" fmla="*/ 1231 h 1041"/>
                <a:gd name="T40" fmla="+- 0 9061 8326"/>
                <a:gd name="T41" fmla="*/ T40 w 908"/>
                <a:gd name="T42" fmla="+- 0 939 391"/>
                <a:gd name="T43" fmla="*/ 939 h 1041"/>
                <a:gd name="T44" fmla="+- 0 9019 8326"/>
                <a:gd name="T45" fmla="*/ T44 w 908"/>
                <a:gd name="T46" fmla="+- 0 951 391"/>
                <a:gd name="T47" fmla="*/ 951 h 1041"/>
                <a:gd name="T48" fmla="+- 0 9019 8326"/>
                <a:gd name="T49" fmla="*/ T48 w 908"/>
                <a:gd name="T50" fmla="+- 0 980 391"/>
                <a:gd name="T51" fmla="*/ 980 h 1041"/>
                <a:gd name="T52" fmla="+- 0 9061 8326"/>
                <a:gd name="T53" fmla="*/ T52 w 908"/>
                <a:gd name="T54" fmla="+- 0 992 391"/>
                <a:gd name="T55" fmla="*/ 992 h 1041"/>
                <a:gd name="T56" fmla="+- 0 9073 8326"/>
                <a:gd name="T57" fmla="*/ T56 w 908"/>
                <a:gd name="T58" fmla="+- 0 951 391"/>
                <a:gd name="T59" fmla="*/ 951 h 1041"/>
                <a:gd name="T60" fmla="+- 0 9230 8326"/>
                <a:gd name="T61" fmla="*/ T60 w 908"/>
                <a:gd name="T62" fmla="+- 0 923 391"/>
                <a:gd name="T63" fmla="*/ 923 h 1041"/>
                <a:gd name="T64" fmla="+- 0 9186 8326"/>
                <a:gd name="T65" fmla="*/ T64 w 908"/>
                <a:gd name="T66" fmla="+- 0 778 391"/>
                <a:gd name="T67" fmla="*/ 778 h 1041"/>
                <a:gd name="T68" fmla="+- 0 9153 8326"/>
                <a:gd name="T69" fmla="*/ T68 w 908"/>
                <a:gd name="T70" fmla="+- 0 979 391"/>
                <a:gd name="T71" fmla="*/ 979 h 1041"/>
                <a:gd name="T72" fmla="+- 0 9123 8326"/>
                <a:gd name="T73" fmla="*/ T72 w 908"/>
                <a:gd name="T74" fmla="+- 0 1125 391"/>
                <a:gd name="T75" fmla="*/ 1125 h 1041"/>
                <a:gd name="T76" fmla="+- 0 9043 8326"/>
                <a:gd name="T77" fmla="*/ T76 w 908"/>
                <a:gd name="T78" fmla="+- 0 1244 391"/>
                <a:gd name="T79" fmla="*/ 1244 h 1041"/>
                <a:gd name="T80" fmla="+- 0 8925 8326"/>
                <a:gd name="T81" fmla="*/ T80 w 908"/>
                <a:gd name="T82" fmla="+- 0 1324 391"/>
                <a:gd name="T83" fmla="*/ 1324 h 1041"/>
                <a:gd name="T84" fmla="+- 0 8779 8326"/>
                <a:gd name="T85" fmla="*/ T84 w 908"/>
                <a:gd name="T86" fmla="+- 0 1353 391"/>
                <a:gd name="T87" fmla="*/ 1353 h 1041"/>
                <a:gd name="T88" fmla="+- 0 8633 8326"/>
                <a:gd name="T89" fmla="*/ T88 w 908"/>
                <a:gd name="T90" fmla="+- 0 1324 391"/>
                <a:gd name="T91" fmla="*/ 1324 h 1041"/>
                <a:gd name="T92" fmla="+- 0 8514 8326"/>
                <a:gd name="T93" fmla="*/ T92 w 908"/>
                <a:gd name="T94" fmla="+- 0 1244 391"/>
                <a:gd name="T95" fmla="*/ 1244 h 1041"/>
                <a:gd name="T96" fmla="+- 0 8434 8326"/>
                <a:gd name="T97" fmla="*/ T96 w 908"/>
                <a:gd name="T98" fmla="+- 0 1125 391"/>
                <a:gd name="T99" fmla="*/ 1125 h 1041"/>
                <a:gd name="T100" fmla="+- 0 8405 8326"/>
                <a:gd name="T101" fmla="*/ T100 w 908"/>
                <a:gd name="T102" fmla="+- 0 979 391"/>
                <a:gd name="T103" fmla="*/ 979 h 1041"/>
                <a:gd name="T104" fmla="+- 0 8434 8326"/>
                <a:gd name="T105" fmla="*/ T104 w 908"/>
                <a:gd name="T106" fmla="+- 0 833 391"/>
                <a:gd name="T107" fmla="*/ 833 h 1041"/>
                <a:gd name="T108" fmla="+- 0 8514 8326"/>
                <a:gd name="T109" fmla="*/ T108 w 908"/>
                <a:gd name="T110" fmla="+- 0 714 391"/>
                <a:gd name="T111" fmla="*/ 714 h 1041"/>
                <a:gd name="T112" fmla="+- 0 8633 8326"/>
                <a:gd name="T113" fmla="*/ T112 w 908"/>
                <a:gd name="T114" fmla="+- 0 634 391"/>
                <a:gd name="T115" fmla="*/ 634 h 1041"/>
                <a:gd name="T116" fmla="+- 0 8779 8326"/>
                <a:gd name="T117" fmla="*/ T116 w 908"/>
                <a:gd name="T118" fmla="+- 0 605 391"/>
                <a:gd name="T119" fmla="*/ 605 h 1041"/>
                <a:gd name="T120" fmla="+- 0 8925 8326"/>
                <a:gd name="T121" fmla="*/ T120 w 908"/>
                <a:gd name="T122" fmla="+- 0 634 391"/>
                <a:gd name="T123" fmla="*/ 634 h 1041"/>
                <a:gd name="T124" fmla="+- 0 9043 8326"/>
                <a:gd name="T125" fmla="*/ T124 w 908"/>
                <a:gd name="T126" fmla="+- 0 714 391"/>
                <a:gd name="T127" fmla="*/ 714 h 1041"/>
                <a:gd name="T128" fmla="+- 0 9123 8326"/>
                <a:gd name="T129" fmla="*/ T128 w 908"/>
                <a:gd name="T130" fmla="+- 0 833 391"/>
                <a:gd name="T131" fmla="*/ 833 h 1041"/>
                <a:gd name="T132" fmla="+- 0 9153 8326"/>
                <a:gd name="T133" fmla="*/ T132 w 908"/>
                <a:gd name="T134" fmla="+- 0 979 391"/>
                <a:gd name="T135" fmla="*/ 979 h 1041"/>
                <a:gd name="T136" fmla="+- 0 9147 8326"/>
                <a:gd name="T137" fmla="*/ T136 w 908"/>
                <a:gd name="T138" fmla="+- 0 712 391"/>
                <a:gd name="T139" fmla="*/ 712 h 1041"/>
                <a:gd name="T140" fmla="+- 0 9135 8326"/>
                <a:gd name="T141" fmla="*/ T140 w 908"/>
                <a:gd name="T142" fmla="+- 0 613 391"/>
                <a:gd name="T143" fmla="*/ 613 h 1041"/>
                <a:gd name="T144" fmla="+- 0 9142 8326"/>
                <a:gd name="T145" fmla="*/ T144 w 908"/>
                <a:gd name="T146" fmla="+- 0 602 391"/>
                <a:gd name="T147" fmla="*/ 602 h 1041"/>
                <a:gd name="T148" fmla="+- 0 9146 8326"/>
                <a:gd name="T149" fmla="*/ T148 w 908"/>
                <a:gd name="T150" fmla="+- 0 585 391"/>
                <a:gd name="T151" fmla="*/ 585 h 1041"/>
                <a:gd name="T152" fmla="+- 0 9134 8326"/>
                <a:gd name="T153" fmla="*/ T152 w 908"/>
                <a:gd name="T154" fmla="+- 0 557 391"/>
                <a:gd name="T155" fmla="*/ 557 h 1041"/>
                <a:gd name="T156" fmla="+- 0 9106 8326"/>
                <a:gd name="T157" fmla="*/ T156 w 908"/>
                <a:gd name="T158" fmla="+- 0 545 391"/>
                <a:gd name="T159" fmla="*/ 545 h 1041"/>
                <a:gd name="T160" fmla="+- 0 9078 8326"/>
                <a:gd name="T161" fmla="*/ T160 w 908"/>
                <a:gd name="T162" fmla="+- 0 556 391"/>
                <a:gd name="T163" fmla="*/ 556 h 1041"/>
                <a:gd name="T164" fmla="+- 0 8983 8326"/>
                <a:gd name="T165" fmla="*/ T164 w 908"/>
                <a:gd name="T166" fmla="+- 0 573 391"/>
                <a:gd name="T167" fmla="*/ 573 h 1041"/>
                <a:gd name="T168" fmla="+- 0 8875 8326"/>
                <a:gd name="T169" fmla="*/ T168 w 908"/>
                <a:gd name="T170" fmla="+- 0 535 391"/>
                <a:gd name="T171" fmla="*/ 535 h 1041"/>
                <a:gd name="T172" fmla="+- 0 8819 8326"/>
                <a:gd name="T173" fmla="*/ T172 w 908"/>
                <a:gd name="T174" fmla="+- 0 471 391"/>
                <a:gd name="T175" fmla="*/ 471 h 1041"/>
                <a:gd name="T176" fmla="+- 0 8939 8326"/>
                <a:gd name="T177" fmla="*/ T176 w 908"/>
                <a:gd name="T178" fmla="+- 0 391 391"/>
                <a:gd name="T179" fmla="*/ 391 h 1041"/>
                <a:gd name="T180" fmla="+- 0 8619 8326"/>
                <a:gd name="T181" fmla="*/ T180 w 908"/>
                <a:gd name="T182" fmla="+- 0 471 391"/>
                <a:gd name="T183" fmla="*/ 471 h 1041"/>
                <a:gd name="T184" fmla="+- 0 8739 8326"/>
                <a:gd name="T185" fmla="*/ T184 w 908"/>
                <a:gd name="T186" fmla="+- 0 526 391"/>
                <a:gd name="T187" fmla="*/ 526 h 1041"/>
                <a:gd name="T188" fmla="+- 0 8589 8326"/>
                <a:gd name="T189" fmla="*/ T188 w 908"/>
                <a:gd name="T190" fmla="+- 0 566 391"/>
                <a:gd name="T191" fmla="*/ 566 h 1041"/>
                <a:gd name="T192" fmla="+- 0 8464 8326"/>
                <a:gd name="T193" fmla="*/ T192 w 908"/>
                <a:gd name="T194" fmla="+- 0 651 391"/>
                <a:gd name="T195" fmla="*/ 651 h 1041"/>
                <a:gd name="T196" fmla="+- 0 8375 8326"/>
                <a:gd name="T197" fmla="*/ T196 w 908"/>
                <a:gd name="T198" fmla="+- 0 773 391"/>
                <a:gd name="T199" fmla="*/ 773 h 1041"/>
                <a:gd name="T200" fmla="+- 0 8329 8326"/>
                <a:gd name="T201" fmla="*/ T200 w 908"/>
                <a:gd name="T202" fmla="+- 0 921 391"/>
                <a:gd name="T203" fmla="*/ 921 h 1041"/>
                <a:gd name="T204" fmla="+- 0 8336 8326"/>
                <a:gd name="T205" fmla="*/ T204 w 908"/>
                <a:gd name="T206" fmla="+- 0 1077 391"/>
                <a:gd name="T207" fmla="*/ 1077 h 1041"/>
                <a:gd name="T208" fmla="+- 0 8393 8326"/>
                <a:gd name="T209" fmla="*/ T208 w 908"/>
                <a:gd name="T210" fmla="+- 0 1217 391"/>
                <a:gd name="T211" fmla="*/ 1217 h 1041"/>
                <a:gd name="T212" fmla="+- 0 8493 8326"/>
                <a:gd name="T213" fmla="*/ T212 w 908"/>
                <a:gd name="T214" fmla="+- 0 1331 391"/>
                <a:gd name="T215" fmla="*/ 1331 h 1041"/>
                <a:gd name="T216" fmla="+- 0 8628 8326"/>
                <a:gd name="T217" fmla="*/ T216 w 908"/>
                <a:gd name="T218" fmla="+- 0 1406 391"/>
                <a:gd name="T219" fmla="*/ 1406 h 1041"/>
                <a:gd name="T220" fmla="+- 0 8781 8326"/>
                <a:gd name="T221" fmla="*/ T220 w 908"/>
                <a:gd name="T222" fmla="+- 0 1432 391"/>
                <a:gd name="T223" fmla="*/ 1432 h 1041"/>
                <a:gd name="T224" fmla="+- 0 8930 8326"/>
                <a:gd name="T225" fmla="*/ T224 w 908"/>
                <a:gd name="T226" fmla="+- 0 1407 391"/>
                <a:gd name="T227" fmla="*/ 1407 h 1041"/>
                <a:gd name="T228" fmla="+- 0 9034 8326"/>
                <a:gd name="T229" fmla="*/ T228 w 908"/>
                <a:gd name="T230" fmla="+- 0 1353 391"/>
                <a:gd name="T231" fmla="*/ 1353 h 1041"/>
                <a:gd name="T232" fmla="+- 0 9119 8326"/>
                <a:gd name="T233" fmla="*/ T232 w 908"/>
                <a:gd name="T234" fmla="+- 0 1281 391"/>
                <a:gd name="T235" fmla="*/ 1281 h 1041"/>
                <a:gd name="T236" fmla="+- 0 9202 8326"/>
                <a:gd name="T237" fmla="*/ T236 w 908"/>
                <a:gd name="T238" fmla="+- 0 1148 391"/>
                <a:gd name="T239" fmla="*/ 1148 h 1041"/>
                <a:gd name="T240" fmla="+- 0 9234 8326"/>
                <a:gd name="T241" fmla="*/ T240 w 908"/>
                <a:gd name="T242" fmla="+- 0 998 391"/>
                <a:gd name="T243" fmla="*/ 998 h 1041"/>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 ang="0">
                  <a:pos x="T149" y="T151"/>
                </a:cxn>
                <a:cxn ang="0">
                  <a:pos x="T153" y="T155"/>
                </a:cxn>
                <a:cxn ang="0">
                  <a:pos x="T157" y="T159"/>
                </a:cxn>
                <a:cxn ang="0">
                  <a:pos x="T161" y="T163"/>
                </a:cxn>
                <a:cxn ang="0">
                  <a:pos x="T165" y="T167"/>
                </a:cxn>
                <a:cxn ang="0">
                  <a:pos x="T169" y="T171"/>
                </a:cxn>
                <a:cxn ang="0">
                  <a:pos x="T173" y="T175"/>
                </a:cxn>
                <a:cxn ang="0">
                  <a:pos x="T177" y="T179"/>
                </a:cxn>
                <a:cxn ang="0">
                  <a:pos x="T181" y="T183"/>
                </a:cxn>
                <a:cxn ang="0">
                  <a:pos x="T185" y="T187"/>
                </a:cxn>
                <a:cxn ang="0">
                  <a:pos x="T189" y="T191"/>
                </a:cxn>
                <a:cxn ang="0">
                  <a:pos x="T193" y="T195"/>
                </a:cxn>
                <a:cxn ang="0">
                  <a:pos x="T197" y="T199"/>
                </a:cxn>
                <a:cxn ang="0">
                  <a:pos x="T201" y="T203"/>
                </a:cxn>
                <a:cxn ang="0">
                  <a:pos x="T205" y="T207"/>
                </a:cxn>
                <a:cxn ang="0">
                  <a:pos x="T209" y="T211"/>
                </a:cxn>
                <a:cxn ang="0">
                  <a:pos x="T213" y="T215"/>
                </a:cxn>
                <a:cxn ang="0">
                  <a:pos x="T217" y="T219"/>
                </a:cxn>
                <a:cxn ang="0">
                  <a:pos x="T221" y="T223"/>
                </a:cxn>
                <a:cxn ang="0">
                  <a:pos x="T225" y="T227"/>
                </a:cxn>
                <a:cxn ang="0">
                  <a:pos x="T229" y="T231"/>
                </a:cxn>
                <a:cxn ang="0">
                  <a:pos x="T233" y="T235"/>
                </a:cxn>
                <a:cxn ang="0">
                  <a:pos x="T237" y="T239"/>
                </a:cxn>
                <a:cxn ang="0">
                  <a:pos x="T241" y="T243"/>
                </a:cxn>
              </a:cxnLst>
              <a:rect l="0" t="0" r="r" b="b"/>
              <a:pathLst>
                <a:path w="908" h="1041">
                  <a:moveTo>
                    <a:pt x="213" y="560"/>
                  </a:moveTo>
                  <a:lnTo>
                    <a:pt x="201" y="548"/>
                  </a:lnTo>
                  <a:lnTo>
                    <a:pt x="186" y="548"/>
                  </a:lnTo>
                  <a:lnTo>
                    <a:pt x="171" y="548"/>
                  </a:lnTo>
                  <a:lnTo>
                    <a:pt x="159" y="560"/>
                  </a:lnTo>
                  <a:lnTo>
                    <a:pt x="159" y="589"/>
                  </a:lnTo>
                  <a:lnTo>
                    <a:pt x="171" y="601"/>
                  </a:lnTo>
                  <a:lnTo>
                    <a:pt x="201" y="601"/>
                  </a:lnTo>
                  <a:lnTo>
                    <a:pt x="213" y="589"/>
                  </a:lnTo>
                  <a:lnTo>
                    <a:pt x="213" y="560"/>
                  </a:lnTo>
                  <a:close/>
                  <a:moveTo>
                    <a:pt x="480" y="840"/>
                  </a:moveTo>
                  <a:lnTo>
                    <a:pt x="468" y="828"/>
                  </a:lnTo>
                  <a:lnTo>
                    <a:pt x="453" y="828"/>
                  </a:lnTo>
                  <a:lnTo>
                    <a:pt x="438" y="828"/>
                  </a:lnTo>
                  <a:lnTo>
                    <a:pt x="426" y="840"/>
                  </a:lnTo>
                  <a:lnTo>
                    <a:pt x="426" y="870"/>
                  </a:lnTo>
                  <a:lnTo>
                    <a:pt x="438" y="882"/>
                  </a:lnTo>
                  <a:lnTo>
                    <a:pt x="468" y="882"/>
                  </a:lnTo>
                  <a:lnTo>
                    <a:pt x="480" y="870"/>
                  </a:lnTo>
                  <a:lnTo>
                    <a:pt x="480" y="840"/>
                  </a:lnTo>
                  <a:close/>
                  <a:moveTo>
                    <a:pt x="747" y="560"/>
                  </a:moveTo>
                  <a:lnTo>
                    <a:pt x="735" y="548"/>
                  </a:lnTo>
                  <a:lnTo>
                    <a:pt x="705" y="548"/>
                  </a:lnTo>
                  <a:lnTo>
                    <a:pt x="693" y="560"/>
                  </a:lnTo>
                  <a:lnTo>
                    <a:pt x="693" y="575"/>
                  </a:lnTo>
                  <a:lnTo>
                    <a:pt x="693" y="589"/>
                  </a:lnTo>
                  <a:lnTo>
                    <a:pt x="705" y="601"/>
                  </a:lnTo>
                  <a:lnTo>
                    <a:pt x="735" y="601"/>
                  </a:lnTo>
                  <a:lnTo>
                    <a:pt x="747" y="589"/>
                  </a:lnTo>
                  <a:lnTo>
                    <a:pt x="747" y="560"/>
                  </a:lnTo>
                  <a:close/>
                  <a:moveTo>
                    <a:pt x="908" y="607"/>
                  </a:moveTo>
                  <a:lnTo>
                    <a:pt x="904" y="532"/>
                  </a:lnTo>
                  <a:lnTo>
                    <a:pt x="888" y="458"/>
                  </a:lnTo>
                  <a:lnTo>
                    <a:pt x="860" y="387"/>
                  </a:lnTo>
                  <a:lnTo>
                    <a:pt x="827" y="331"/>
                  </a:lnTo>
                  <a:lnTo>
                    <a:pt x="827" y="588"/>
                  </a:lnTo>
                  <a:lnTo>
                    <a:pt x="819" y="663"/>
                  </a:lnTo>
                  <a:lnTo>
                    <a:pt x="797" y="734"/>
                  </a:lnTo>
                  <a:lnTo>
                    <a:pt x="763" y="797"/>
                  </a:lnTo>
                  <a:lnTo>
                    <a:pt x="717" y="853"/>
                  </a:lnTo>
                  <a:lnTo>
                    <a:pt x="662" y="898"/>
                  </a:lnTo>
                  <a:lnTo>
                    <a:pt x="599" y="933"/>
                  </a:lnTo>
                  <a:lnTo>
                    <a:pt x="528" y="954"/>
                  </a:lnTo>
                  <a:lnTo>
                    <a:pt x="453" y="962"/>
                  </a:lnTo>
                  <a:lnTo>
                    <a:pt x="377" y="954"/>
                  </a:lnTo>
                  <a:lnTo>
                    <a:pt x="307" y="933"/>
                  </a:lnTo>
                  <a:lnTo>
                    <a:pt x="244" y="898"/>
                  </a:lnTo>
                  <a:lnTo>
                    <a:pt x="188" y="853"/>
                  </a:lnTo>
                  <a:lnTo>
                    <a:pt x="143" y="797"/>
                  </a:lnTo>
                  <a:lnTo>
                    <a:pt x="108" y="734"/>
                  </a:lnTo>
                  <a:lnTo>
                    <a:pt x="87" y="663"/>
                  </a:lnTo>
                  <a:lnTo>
                    <a:pt x="79" y="588"/>
                  </a:lnTo>
                  <a:lnTo>
                    <a:pt x="87" y="512"/>
                  </a:lnTo>
                  <a:lnTo>
                    <a:pt x="108" y="442"/>
                  </a:lnTo>
                  <a:lnTo>
                    <a:pt x="143" y="379"/>
                  </a:lnTo>
                  <a:lnTo>
                    <a:pt x="188" y="323"/>
                  </a:lnTo>
                  <a:lnTo>
                    <a:pt x="244" y="278"/>
                  </a:lnTo>
                  <a:lnTo>
                    <a:pt x="307" y="243"/>
                  </a:lnTo>
                  <a:lnTo>
                    <a:pt x="377" y="222"/>
                  </a:lnTo>
                  <a:lnTo>
                    <a:pt x="453" y="214"/>
                  </a:lnTo>
                  <a:lnTo>
                    <a:pt x="528" y="222"/>
                  </a:lnTo>
                  <a:lnTo>
                    <a:pt x="599" y="243"/>
                  </a:lnTo>
                  <a:lnTo>
                    <a:pt x="662" y="278"/>
                  </a:lnTo>
                  <a:lnTo>
                    <a:pt x="717" y="323"/>
                  </a:lnTo>
                  <a:lnTo>
                    <a:pt x="763" y="379"/>
                  </a:lnTo>
                  <a:lnTo>
                    <a:pt x="797" y="442"/>
                  </a:lnTo>
                  <a:lnTo>
                    <a:pt x="819" y="512"/>
                  </a:lnTo>
                  <a:lnTo>
                    <a:pt x="827" y="588"/>
                  </a:lnTo>
                  <a:lnTo>
                    <a:pt x="827" y="331"/>
                  </a:lnTo>
                  <a:lnTo>
                    <a:pt x="821" y="321"/>
                  </a:lnTo>
                  <a:lnTo>
                    <a:pt x="769" y="262"/>
                  </a:lnTo>
                  <a:lnTo>
                    <a:pt x="809" y="222"/>
                  </a:lnTo>
                  <a:lnTo>
                    <a:pt x="814" y="214"/>
                  </a:lnTo>
                  <a:lnTo>
                    <a:pt x="816" y="211"/>
                  </a:lnTo>
                  <a:lnTo>
                    <a:pt x="818" y="209"/>
                  </a:lnTo>
                  <a:lnTo>
                    <a:pt x="820" y="194"/>
                  </a:lnTo>
                  <a:lnTo>
                    <a:pt x="817" y="179"/>
                  </a:lnTo>
                  <a:lnTo>
                    <a:pt x="808" y="166"/>
                  </a:lnTo>
                  <a:lnTo>
                    <a:pt x="795" y="157"/>
                  </a:lnTo>
                  <a:lnTo>
                    <a:pt x="780" y="154"/>
                  </a:lnTo>
                  <a:lnTo>
                    <a:pt x="765" y="157"/>
                  </a:lnTo>
                  <a:lnTo>
                    <a:pt x="752" y="165"/>
                  </a:lnTo>
                  <a:lnTo>
                    <a:pt x="707" y="211"/>
                  </a:lnTo>
                  <a:lnTo>
                    <a:pt x="657" y="182"/>
                  </a:lnTo>
                  <a:lnTo>
                    <a:pt x="604" y="160"/>
                  </a:lnTo>
                  <a:lnTo>
                    <a:pt x="549" y="144"/>
                  </a:lnTo>
                  <a:lnTo>
                    <a:pt x="493" y="137"/>
                  </a:lnTo>
                  <a:lnTo>
                    <a:pt x="493" y="80"/>
                  </a:lnTo>
                  <a:lnTo>
                    <a:pt x="613" y="80"/>
                  </a:lnTo>
                  <a:lnTo>
                    <a:pt x="613" y="0"/>
                  </a:lnTo>
                  <a:lnTo>
                    <a:pt x="293" y="0"/>
                  </a:lnTo>
                  <a:lnTo>
                    <a:pt x="293" y="80"/>
                  </a:lnTo>
                  <a:lnTo>
                    <a:pt x="413" y="80"/>
                  </a:lnTo>
                  <a:lnTo>
                    <a:pt x="413" y="135"/>
                  </a:lnTo>
                  <a:lnTo>
                    <a:pt x="335" y="149"/>
                  </a:lnTo>
                  <a:lnTo>
                    <a:pt x="263" y="175"/>
                  </a:lnTo>
                  <a:lnTo>
                    <a:pt x="197" y="212"/>
                  </a:lnTo>
                  <a:lnTo>
                    <a:pt x="138" y="260"/>
                  </a:lnTo>
                  <a:lnTo>
                    <a:pt x="89" y="317"/>
                  </a:lnTo>
                  <a:lnTo>
                    <a:pt x="49" y="382"/>
                  </a:lnTo>
                  <a:lnTo>
                    <a:pt x="20" y="453"/>
                  </a:lnTo>
                  <a:lnTo>
                    <a:pt x="3" y="530"/>
                  </a:lnTo>
                  <a:lnTo>
                    <a:pt x="0" y="609"/>
                  </a:lnTo>
                  <a:lnTo>
                    <a:pt x="10" y="686"/>
                  </a:lnTo>
                  <a:lnTo>
                    <a:pt x="33" y="759"/>
                  </a:lnTo>
                  <a:lnTo>
                    <a:pt x="67" y="826"/>
                  </a:lnTo>
                  <a:lnTo>
                    <a:pt x="112" y="887"/>
                  </a:lnTo>
                  <a:lnTo>
                    <a:pt x="167" y="940"/>
                  </a:lnTo>
                  <a:lnTo>
                    <a:pt x="230" y="983"/>
                  </a:lnTo>
                  <a:lnTo>
                    <a:pt x="302" y="1015"/>
                  </a:lnTo>
                  <a:lnTo>
                    <a:pt x="378" y="1035"/>
                  </a:lnTo>
                  <a:lnTo>
                    <a:pt x="455" y="1041"/>
                  </a:lnTo>
                  <a:lnTo>
                    <a:pt x="531" y="1035"/>
                  </a:lnTo>
                  <a:lnTo>
                    <a:pt x="604" y="1016"/>
                  </a:lnTo>
                  <a:lnTo>
                    <a:pt x="673" y="985"/>
                  </a:lnTo>
                  <a:lnTo>
                    <a:pt x="708" y="962"/>
                  </a:lnTo>
                  <a:lnTo>
                    <a:pt x="736" y="943"/>
                  </a:lnTo>
                  <a:lnTo>
                    <a:pt x="793" y="890"/>
                  </a:lnTo>
                  <a:lnTo>
                    <a:pt x="840" y="827"/>
                  </a:lnTo>
                  <a:lnTo>
                    <a:pt x="876" y="757"/>
                  </a:lnTo>
                  <a:lnTo>
                    <a:pt x="898" y="683"/>
                  </a:lnTo>
                  <a:lnTo>
                    <a:pt x="908" y="607"/>
                  </a:lnTo>
                  <a:close/>
                </a:path>
              </a:pathLst>
            </a:custGeom>
            <a:solidFill>
              <a:srgbClr val="6950A1"/>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grpSp>
      <p:grpSp>
        <p:nvGrpSpPr>
          <p:cNvPr id="50" name="Group 49"/>
          <p:cNvGrpSpPr>
            <a:grpSpLocks/>
          </p:cNvGrpSpPr>
          <p:nvPr/>
        </p:nvGrpSpPr>
        <p:grpSpPr bwMode="auto">
          <a:xfrm>
            <a:off x="7209293" y="4150636"/>
            <a:ext cx="838835" cy="664210"/>
            <a:chOff x="0" y="0"/>
            <a:chExt cx="1321" cy="1046"/>
          </a:xfrm>
        </p:grpSpPr>
        <p:sp>
          <p:nvSpPr>
            <p:cNvPr id="51" name="Freeform 50"/>
            <p:cNvSpPr>
              <a:spLocks/>
            </p:cNvSpPr>
            <p:nvPr/>
          </p:nvSpPr>
          <p:spPr bwMode="auto">
            <a:xfrm>
              <a:off x="0" y="0"/>
              <a:ext cx="1321" cy="1046"/>
            </a:xfrm>
            <a:custGeom>
              <a:avLst/>
              <a:gdLst>
                <a:gd name="T0" fmla="*/ 1186 w 1321"/>
                <a:gd name="T1" fmla="*/ 0 h 1046"/>
                <a:gd name="T2" fmla="*/ 261 w 1321"/>
                <a:gd name="T3" fmla="*/ 685 h 1046"/>
                <a:gd name="T4" fmla="*/ 129 w 1321"/>
                <a:gd name="T5" fmla="*/ 506 h 1046"/>
                <a:gd name="T6" fmla="*/ 0 w 1321"/>
                <a:gd name="T7" fmla="*/ 1018 h 1046"/>
                <a:gd name="T8" fmla="*/ 528 w 1321"/>
                <a:gd name="T9" fmla="*/ 1045 h 1046"/>
                <a:gd name="T10" fmla="*/ 395 w 1321"/>
                <a:gd name="T11" fmla="*/ 867 h 1046"/>
                <a:gd name="T12" fmla="*/ 1320 w 1321"/>
                <a:gd name="T13" fmla="*/ 182 h 1046"/>
                <a:gd name="T14" fmla="*/ 1186 w 1321"/>
                <a:gd name="T15" fmla="*/ 0 h 10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21" h="1046">
                  <a:moveTo>
                    <a:pt x="1186" y="0"/>
                  </a:moveTo>
                  <a:lnTo>
                    <a:pt x="261" y="685"/>
                  </a:lnTo>
                  <a:lnTo>
                    <a:pt x="129" y="506"/>
                  </a:lnTo>
                  <a:lnTo>
                    <a:pt x="0" y="1018"/>
                  </a:lnTo>
                  <a:lnTo>
                    <a:pt x="528" y="1045"/>
                  </a:lnTo>
                  <a:lnTo>
                    <a:pt x="395" y="867"/>
                  </a:lnTo>
                  <a:lnTo>
                    <a:pt x="1320" y="182"/>
                  </a:lnTo>
                  <a:lnTo>
                    <a:pt x="1186" y="0"/>
                  </a:lnTo>
                  <a:close/>
                </a:path>
              </a:pathLst>
            </a:custGeom>
            <a:solidFill>
              <a:srgbClr val="A698C9"/>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grpSp>
      <p:grpSp>
        <p:nvGrpSpPr>
          <p:cNvPr id="52" name="Group 51"/>
          <p:cNvGrpSpPr>
            <a:grpSpLocks/>
          </p:cNvGrpSpPr>
          <p:nvPr/>
        </p:nvGrpSpPr>
        <p:grpSpPr bwMode="auto">
          <a:xfrm>
            <a:off x="6017623" y="4252746"/>
            <a:ext cx="846365" cy="926136"/>
            <a:chOff x="0" y="0"/>
            <a:chExt cx="828" cy="1068"/>
          </a:xfrm>
        </p:grpSpPr>
        <p:sp>
          <p:nvSpPr>
            <p:cNvPr id="53" name="AutoShape 1070"/>
            <p:cNvSpPr>
              <a:spLocks/>
            </p:cNvSpPr>
            <p:nvPr/>
          </p:nvSpPr>
          <p:spPr bwMode="auto">
            <a:xfrm>
              <a:off x="0" y="0"/>
              <a:ext cx="828" cy="1068"/>
            </a:xfrm>
            <a:custGeom>
              <a:avLst/>
              <a:gdLst>
                <a:gd name="T0" fmla="*/ 440 w 828"/>
                <a:gd name="T1" fmla="*/ 828 h 1068"/>
                <a:gd name="T2" fmla="*/ 174 w 828"/>
                <a:gd name="T3" fmla="*/ 828 h 1068"/>
                <a:gd name="T4" fmla="*/ 174 w 828"/>
                <a:gd name="T5" fmla="*/ 881 h 1068"/>
                <a:gd name="T6" fmla="*/ 440 w 828"/>
                <a:gd name="T7" fmla="*/ 881 h 1068"/>
                <a:gd name="T8" fmla="*/ 440 w 828"/>
                <a:gd name="T9" fmla="*/ 828 h 1068"/>
                <a:gd name="T10" fmla="*/ 440 w 828"/>
                <a:gd name="T11" fmla="*/ 614 h 1068"/>
                <a:gd name="T12" fmla="*/ 174 w 828"/>
                <a:gd name="T13" fmla="*/ 614 h 1068"/>
                <a:gd name="T14" fmla="*/ 174 w 828"/>
                <a:gd name="T15" fmla="*/ 667 h 1068"/>
                <a:gd name="T16" fmla="*/ 440 w 828"/>
                <a:gd name="T17" fmla="*/ 667 h 1068"/>
                <a:gd name="T18" fmla="*/ 440 w 828"/>
                <a:gd name="T19" fmla="*/ 614 h 1068"/>
                <a:gd name="T20" fmla="*/ 440 w 828"/>
                <a:gd name="T21" fmla="*/ 400 h 1068"/>
                <a:gd name="T22" fmla="*/ 174 w 828"/>
                <a:gd name="T23" fmla="*/ 400 h 1068"/>
                <a:gd name="T24" fmla="*/ 174 w 828"/>
                <a:gd name="T25" fmla="*/ 454 h 1068"/>
                <a:gd name="T26" fmla="*/ 440 w 828"/>
                <a:gd name="T27" fmla="*/ 454 h 1068"/>
                <a:gd name="T28" fmla="*/ 440 w 828"/>
                <a:gd name="T29" fmla="*/ 400 h 1068"/>
                <a:gd name="T30" fmla="*/ 440 w 828"/>
                <a:gd name="T31" fmla="*/ 187 h 1068"/>
                <a:gd name="T32" fmla="*/ 174 w 828"/>
                <a:gd name="T33" fmla="*/ 187 h 1068"/>
                <a:gd name="T34" fmla="*/ 174 w 828"/>
                <a:gd name="T35" fmla="*/ 240 h 1068"/>
                <a:gd name="T36" fmla="*/ 440 w 828"/>
                <a:gd name="T37" fmla="*/ 240 h 1068"/>
                <a:gd name="T38" fmla="*/ 440 w 828"/>
                <a:gd name="T39" fmla="*/ 187 h 1068"/>
                <a:gd name="T40" fmla="*/ 654 w 828"/>
                <a:gd name="T41" fmla="*/ 801 h 1068"/>
                <a:gd name="T42" fmla="*/ 547 w 828"/>
                <a:gd name="T43" fmla="*/ 801 h 1068"/>
                <a:gd name="T44" fmla="*/ 547 w 828"/>
                <a:gd name="T45" fmla="*/ 908 h 1068"/>
                <a:gd name="T46" fmla="*/ 654 w 828"/>
                <a:gd name="T47" fmla="*/ 908 h 1068"/>
                <a:gd name="T48" fmla="*/ 654 w 828"/>
                <a:gd name="T49" fmla="*/ 801 h 1068"/>
                <a:gd name="T50" fmla="*/ 654 w 828"/>
                <a:gd name="T51" fmla="*/ 587 h 1068"/>
                <a:gd name="T52" fmla="*/ 547 w 828"/>
                <a:gd name="T53" fmla="*/ 587 h 1068"/>
                <a:gd name="T54" fmla="*/ 547 w 828"/>
                <a:gd name="T55" fmla="*/ 694 h 1068"/>
                <a:gd name="T56" fmla="*/ 654 w 828"/>
                <a:gd name="T57" fmla="*/ 694 h 1068"/>
                <a:gd name="T58" fmla="*/ 654 w 828"/>
                <a:gd name="T59" fmla="*/ 587 h 1068"/>
                <a:gd name="T60" fmla="*/ 654 w 828"/>
                <a:gd name="T61" fmla="*/ 374 h 1068"/>
                <a:gd name="T62" fmla="*/ 547 w 828"/>
                <a:gd name="T63" fmla="*/ 374 h 1068"/>
                <a:gd name="T64" fmla="*/ 547 w 828"/>
                <a:gd name="T65" fmla="*/ 480 h 1068"/>
                <a:gd name="T66" fmla="*/ 654 w 828"/>
                <a:gd name="T67" fmla="*/ 480 h 1068"/>
                <a:gd name="T68" fmla="*/ 654 w 828"/>
                <a:gd name="T69" fmla="*/ 374 h 1068"/>
                <a:gd name="T70" fmla="*/ 654 w 828"/>
                <a:gd name="T71" fmla="*/ 160 h 1068"/>
                <a:gd name="T72" fmla="*/ 547 w 828"/>
                <a:gd name="T73" fmla="*/ 160 h 1068"/>
                <a:gd name="T74" fmla="*/ 547 w 828"/>
                <a:gd name="T75" fmla="*/ 267 h 1068"/>
                <a:gd name="T76" fmla="*/ 654 w 828"/>
                <a:gd name="T77" fmla="*/ 267 h 1068"/>
                <a:gd name="T78" fmla="*/ 654 w 828"/>
                <a:gd name="T79" fmla="*/ 160 h 1068"/>
                <a:gd name="T80" fmla="*/ 828 w 828"/>
                <a:gd name="T81" fmla="*/ 0 h 1068"/>
                <a:gd name="T82" fmla="*/ 0 w 828"/>
                <a:gd name="T83" fmla="*/ 0 h 1068"/>
                <a:gd name="T84" fmla="*/ 0 w 828"/>
                <a:gd name="T85" fmla="*/ 80 h 1068"/>
                <a:gd name="T86" fmla="*/ 0 w 828"/>
                <a:gd name="T87" fmla="*/ 988 h 1068"/>
                <a:gd name="T88" fmla="*/ 0 w 828"/>
                <a:gd name="T89" fmla="*/ 1068 h 1068"/>
                <a:gd name="T90" fmla="*/ 828 w 828"/>
                <a:gd name="T91" fmla="*/ 1068 h 1068"/>
                <a:gd name="T92" fmla="*/ 828 w 828"/>
                <a:gd name="T93" fmla="*/ 988 h 1068"/>
                <a:gd name="T94" fmla="*/ 80 w 828"/>
                <a:gd name="T95" fmla="*/ 988 h 1068"/>
                <a:gd name="T96" fmla="*/ 80 w 828"/>
                <a:gd name="T97" fmla="*/ 80 h 1068"/>
                <a:gd name="T98" fmla="*/ 747 w 828"/>
                <a:gd name="T99" fmla="*/ 80 h 1068"/>
                <a:gd name="T100" fmla="*/ 747 w 828"/>
                <a:gd name="T101" fmla="*/ 988 h 1068"/>
                <a:gd name="T102" fmla="*/ 828 w 828"/>
                <a:gd name="T103" fmla="*/ 988 h 1068"/>
                <a:gd name="T104" fmla="*/ 828 w 828"/>
                <a:gd name="T105" fmla="*/ 80 h 1068"/>
                <a:gd name="T106" fmla="*/ 828 w 828"/>
                <a:gd name="T107" fmla="*/ 80 h 1068"/>
                <a:gd name="T108" fmla="*/ 828 w 828"/>
                <a:gd name="T109" fmla="*/ 0 h 10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828" h="1068">
                  <a:moveTo>
                    <a:pt x="440" y="828"/>
                  </a:moveTo>
                  <a:lnTo>
                    <a:pt x="174" y="828"/>
                  </a:lnTo>
                  <a:lnTo>
                    <a:pt x="174" y="881"/>
                  </a:lnTo>
                  <a:lnTo>
                    <a:pt x="440" y="881"/>
                  </a:lnTo>
                  <a:lnTo>
                    <a:pt x="440" y="828"/>
                  </a:lnTo>
                  <a:close/>
                  <a:moveTo>
                    <a:pt x="440" y="614"/>
                  </a:moveTo>
                  <a:lnTo>
                    <a:pt x="174" y="614"/>
                  </a:lnTo>
                  <a:lnTo>
                    <a:pt x="174" y="667"/>
                  </a:lnTo>
                  <a:lnTo>
                    <a:pt x="440" y="667"/>
                  </a:lnTo>
                  <a:lnTo>
                    <a:pt x="440" y="614"/>
                  </a:lnTo>
                  <a:close/>
                  <a:moveTo>
                    <a:pt x="440" y="400"/>
                  </a:moveTo>
                  <a:lnTo>
                    <a:pt x="174" y="400"/>
                  </a:lnTo>
                  <a:lnTo>
                    <a:pt x="174" y="454"/>
                  </a:lnTo>
                  <a:lnTo>
                    <a:pt x="440" y="454"/>
                  </a:lnTo>
                  <a:lnTo>
                    <a:pt x="440" y="400"/>
                  </a:lnTo>
                  <a:close/>
                  <a:moveTo>
                    <a:pt x="440" y="187"/>
                  </a:moveTo>
                  <a:lnTo>
                    <a:pt x="174" y="187"/>
                  </a:lnTo>
                  <a:lnTo>
                    <a:pt x="174" y="240"/>
                  </a:lnTo>
                  <a:lnTo>
                    <a:pt x="440" y="240"/>
                  </a:lnTo>
                  <a:lnTo>
                    <a:pt x="440" y="187"/>
                  </a:lnTo>
                  <a:close/>
                  <a:moveTo>
                    <a:pt x="654" y="801"/>
                  </a:moveTo>
                  <a:lnTo>
                    <a:pt x="547" y="801"/>
                  </a:lnTo>
                  <a:lnTo>
                    <a:pt x="547" y="908"/>
                  </a:lnTo>
                  <a:lnTo>
                    <a:pt x="654" y="908"/>
                  </a:lnTo>
                  <a:lnTo>
                    <a:pt x="654" y="801"/>
                  </a:lnTo>
                  <a:close/>
                  <a:moveTo>
                    <a:pt x="654" y="587"/>
                  </a:moveTo>
                  <a:lnTo>
                    <a:pt x="547" y="587"/>
                  </a:lnTo>
                  <a:lnTo>
                    <a:pt x="547" y="694"/>
                  </a:lnTo>
                  <a:lnTo>
                    <a:pt x="654" y="694"/>
                  </a:lnTo>
                  <a:lnTo>
                    <a:pt x="654" y="587"/>
                  </a:lnTo>
                  <a:close/>
                  <a:moveTo>
                    <a:pt x="654" y="374"/>
                  </a:moveTo>
                  <a:lnTo>
                    <a:pt x="547" y="374"/>
                  </a:lnTo>
                  <a:lnTo>
                    <a:pt x="547" y="480"/>
                  </a:lnTo>
                  <a:lnTo>
                    <a:pt x="654" y="480"/>
                  </a:lnTo>
                  <a:lnTo>
                    <a:pt x="654" y="374"/>
                  </a:lnTo>
                  <a:close/>
                  <a:moveTo>
                    <a:pt x="654" y="160"/>
                  </a:moveTo>
                  <a:lnTo>
                    <a:pt x="547" y="160"/>
                  </a:lnTo>
                  <a:lnTo>
                    <a:pt x="547" y="267"/>
                  </a:lnTo>
                  <a:lnTo>
                    <a:pt x="654" y="267"/>
                  </a:lnTo>
                  <a:lnTo>
                    <a:pt x="654" y="160"/>
                  </a:lnTo>
                  <a:close/>
                  <a:moveTo>
                    <a:pt x="828" y="0"/>
                  </a:moveTo>
                  <a:lnTo>
                    <a:pt x="0" y="0"/>
                  </a:lnTo>
                  <a:lnTo>
                    <a:pt x="0" y="80"/>
                  </a:lnTo>
                  <a:lnTo>
                    <a:pt x="0" y="988"/>
                  </a:lnTo>
                  <a:lnTo>
                    <a:pt x="0" y="1068"/>
                  </a:lnTo>
                  <a:lnTo>
                    <a:pt x="828" y="1068"/>
                  </a:lnTo>
                  <a:lnTo>
                    <a:pt x="828" y="988"/>
                  </a:lnTo>
                  <a:lnTo>
                    <a:pt x="80" y="988"/>
                  </a:lnTo>
                  <a:lnTo>
                    <a:pt x="80" y="80"/>
                  </a:lnTo>
                  <a:lnTo>
                    <a:pt x="747" y="80"/>
                  </a:lnTo>
                  <a:lnTo>
                    <a:pt x="747" y="988"/>
                  </a:lnTo>
                  <a:lnTo>
                    <a:pt x="828" y="988"/>
                  </a:lnTo>
                  <a:lnTo>
                    <a:pt x="828" y="80"/>
                  </a:lnTo>
                  <a:lnTo>
                    <a:pt x="828" y="0"/>
                  </a:lnTo>
                  <a:close/>
                </a:path>
              </a:pathLst>
            </a:custGeom>
            <a:solidFill>
              <a:srgbClr val="6950A1"/>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grpSp>
      <p:grpSp>
        <p:nvGrpSpPr>
          <p:cNvPr id="54" name="Group 53"/>
          <p:cNvGrpSpPr>
            <a:grpSpLocks/>
          </p:cNvGrpSpPr>
          <p:nvPr/>
        </p:nvGrpSpPr>
        <p:grpSpPr bwMode="auto">
          <a:xfrm>
            <a:off x="3650294" y="4888008"/>
            <a:ext cx="989965" cy="426085"/>
            <a:chOff x="0" y="0"/>
            <a:chExt cx="1559" cy="671"/>
          </a:xfrm>
        </p:grpSpPr>
        <p:sp>
          <p:nvSpPr>
            <p:cNvPr id="55" name="Freeform 54"/>
            <p:cNvSpPr>
              <a:spLocks/>
            </p:cNvSpPr>
            <p:nvPr/>
          </p:nvSpPr>
          <p:spPr bwMode="auto">
            <a:xfrm>
              <a:off x="0" y="0"/>
              <a:ext cx="1559" cy="671"/>
            </a:xfrm>
            <a:custGeom>
              <a:avLst/>
              <a:gdLst>
                <a:gd name="T0" fmla="*/ 408 w 1559"/>
                <a:gd name="T1" fmla="*/ 0 h 671"/>
                <a:gd name="T2" fmla="*/ 0 w 1559"/>
                <a:gd name="T3" fmla="*/ 335 h 671"/>
                <a:gd name="T4" fmla="*/ 408 w 1559"/>
                <a:gd name="T5" fmla="*/ 671 h 671"/>
                <a:gd name="T6" fmla="*/ 408 w 1559"/>
                <a:gd name="T7" fmla="*/ 449 h 671"/>
                <a:gd name="T8" fmla="*/ 1559 w 1559"/>
                <a:gd name="T9" fmla="*/ 449 h 671"/>
                <a:gd name="T10" fmla="*/ 1559 w 1559"/>
                <a:gd name="T11" fmla="*/ 222 h 671"/>
                <a:gd name="T12" fmla="*/ 408 w 1559"/>
                <a:gd name="T13" fmla="*/ 222 h 671"/>
                <a:gd name="T14" fmla="*/ 408 w 1559"/>
                <a:gd name="T15" fmla="*/ 0 h 67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59" h="671">
                  <a:moveTo>
                    <a:pt x="408" y="0"/>
                  </a:moveTo>
                  <a:lnTo>
                    <a:pt x="0" y="335"/>
                  </a:lnTo>
                  <a:lnTo>
                    <a:pt x="408" y="671"/>
                  </a:lnTo>
                  <a:lnTo>
                    <a:pt x="408" y="449"/>
                  </a:lnTo>
                  <a:lnTo>
                    <a:pt x="1559" y="449"/>
                  </a:lnTo>
                  <a:lnTo>
                    <a:pt x="1559" y="222"/>
                  </a:lnTo>
                  <a:lnTo>
                    <a:pt x="408" y="222"/>
                  </a:lnTo>
                  <a:lnTo>
                    <a:pt x="408" y="0"/>
                  </a:lnTo>
                  <a:close/>
                </a:path>
              </a:pathLst>
            </a:custGeom>
            <a:solidFill>
              <a:srgbClr val="A698C9"/>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grpSp>
      <p:grpSp>
        <p:nvGrpSpPr>
          <p:cNvPr id="56" name="Group 55"/>
          <p:cNvGrpSpPr>
            <a:grpSpLocks/>
          </p:cNvGrpSpPr>
          <p:nvPr/>
        </p:nvGrpSpPr>
        <p:grpSpPr bwMode="auto">
          <a:xfrm>
            <a:off x="1626450" y="4392085"/>
            <a:ext cx="773919" cy="1008958"/>
            <a:chOff x="0" y="0"/>
            <a:chExt cx="747" cy="1082"/>
          </a:xfrm>
        </p:grpSpPr>
        <p:sp>
          <p:nvSpPr>
            <p:cNvPr id="57" name="Freeform 56"/>
            <p:cNvSpPr>
              <a:spLocks/>
            </p:cNvSpPr>
            <p:nvPr/>
          </p:nvSpPr>
          <p:spPr bwMode="auto">
            <a:xfrm>
              <a:off x="0" y="0"/>
              <a:ext cx="747" cy="1082"/>
            </a:xfrm>
            <a:custGeom>
              <a:avLst/>
              <a:gdLst>
                <a:gd name="T0" fmla="*/ 330 w 747"/>
                <a:gd name="T1" fmla="*/ 5 h 1082"/>
                <a:gd name="T2" fmla="*/ 298 w 747"/>
                <a:gd name="T3" fmla="*/ 36 h 1082"/>
                <a:gd name="T4" fmla="*/ 294 w 747"/>
                <a:gd name="T5" fmla="*/ 541 h 1082"/>
                <a:gd name="T6" fmla="*/ 274 w 747"/>
                <a:gd name="T7" fmla="*/ 548 h 1082"/>
                <a:gd name="T8" fmla="*/ 267 w 747"/>
                <a:gd name="T9" fmla="*/ 140 h 1082"/>
                <a:gd name="T10" fmla="*/ 249 w 747"/>
                <a:gd name="T11" fmla="*/ 98 h 1082"/>
                <a:gd name="T12" fmla="*/ 207 w 747"/>
                <a:gd name="T13" fmla="*/ 80 h 1082"/>
                <a:gd name="T14" fmla="*/ 164 w 747"/>
                <a:gd name="T15" fmla="*/ 98 h 1082"/>
                <a:gd name="T16" fmla="*/ 147 w 747"/>
                <a:gd name="T17" fmla="*/ 140 h 1082"/>
                <a:gd name="T18" fmla="*/ 140 w 747"/>
                <a:gd name="T19" fmla="*/ 548 h 1082"/>
                <a:gd name="T20" fmla="*/ 120 w 747"/>
                <a:gd name="T21" fmla="*/ 541 h 1082"/>
                <a:gd name="T22" fmla="*/ 115 w 747"/>
                <a:gd name="T23" fmla="*/ 250 h 1082"/>
                <a:gd name="T24" fmla="*/ 84 w 747"/>
                <a:gd name="T25" fmla="*/ 218 h 1082"/>
                <a:gd name="T26" fmla="*/ 37 w 747"/>
                <a:gd name="T27" fmla="*/ 218 h 1082"/>
                <a:gd name="T28" fmla="*/ 5 w 747"/>
                <a:gd name="T29" fmla="*/ 250 h 1082"/>
                <a:gd name="T30" fmla="*/ 0 w 747"/>
                <a:gd name="T31" fmla="*/ 735 h 1082"/>
                <a:gd name="T32" fmla="*/ 38 w 747"/>
                <a:gd name="T33" fmla="*/ 883 h 1082"/>
                <a:gd name="T34" fmla="*/ 96 w 747"/>
                <a:gd name="T35" fmla="*/ 967 h 1082"/>
                <a:gd name="T36" fmla="*/ 107 w 747"/>
                <a:gd name="T37" fmla="*/ 1082 h 1082"/>
                <a:gd name="T38" fmla="*/ 494 w 747"/>
                <a:gd name="T39" fmla="*/ 982 h 1082"/>
                <a:gd name="T40" fmla="*/ 650 w 747"/>
                <a:gd name="T41" fmla="*/ 860 h 1082"/>
                <a:gd name="T42" fmla="*/ 747 w 747"/>
                <a:gd name="T43" fmla="*/ 443 h 1082"/>
                <a:gd name="T44" fmla="*/ 720 w 747"/>
                <a:gd name="T45" fmla="*/ 401 h 1082"/>
                <a:gd name="T46" fmla="*/ 669 w 747"/>
                <a:gd name="T47" fmla="*/ 389 h 1082"/>
                <a:gd name="T48" fmla="*/ 626 w 747"/>
                <a:gd name="T49" fmla="*/ 416 h 1082"/>
                <a:gd name="T50" fmla="*/ 561 w 747"/>
                <a:gd name="T51" fmla="*/ 688 h 1082"/>
                <a:gd name="T52" fmla="*/ 556 w 747"/>
                <a:gd name="T53" fmla="*/ 117 h 1082"/>
                <a:gd name="T54" fmla="*/ 524 w 747"/>
                <a:gd name="T55" fmla="*/ 85 h 1082"/>
                <a:gd name="T56" fmla="*/ 477 w 747"/>
                <a:gd name="T57" fmla="*/ 85 h 1082"/>
                <a:gd name="T58" fmla="*/ 445 w 747"/>
                <a:gd name="T59" fmla="*/ 117 h 1082"/>
                <a:gd name="T60" fmla="*/ 440 w 747"/>
                <a:gd name="T61" fmla="*/ 541 h 1082"/>
                <a:gd name="T62" fmla="*/ 420 w 747"/>
                <a:gd name="T63" fmla="*/ 548 h 1082"/>
                <a:gd name="T64" fmla="*/ 414 w 747"/>
                <a:gd name="T65" fmla="*/ 59 h 1082"/>
                <a:gd name="T66" fmla="*/ 396 w 747"/>
                <a:gd name="T67" fmla="*/ 17 h 1082"/>
                <a:gd name="T68" fmla="*/ 354 w 747"/>
                <a:gd name="T69" fmla="*/ 0 h 10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747" h="1082">
                  <a:moveTo>
                    <a:pt x="354" y="0"/>
                  </a:moveTo>
                  <a:lnTo>
                    <a:pt x="330" y="5"/>
                  </a:lnTo>
                  <a:lnTo>
                    <a:pt x="311" y="17"/>
                  </a:lnTo>
                  <a:lnTo>
                    <a:pt x="298" y="36"/>
                  </a:lnTo>
                  <a:lnTo>
                    <a:pt x="294" y="59"/>
                  </a:lnTo>
                  <a:lnTo>
                    <a:pt x="294" y="541"/>
                  </a:lnTo>
                  <a:lnTo>
                    <a:pt x="287" y="548"/>
                  </a:lnTo>
                  <a:lnTo>
                    <a:pt x="274" y="548"/>
                  </a:lnTo>
                  <a:lnTo>
                    <a:pt x="267" y="541"/>
                  </a:lnTo>
                  <a:lnTo>
                    <a:pt x="267" y="140"/>
                  </a:lnTo>
                  <a:lnTo>
                    <a:pt x="262" y="117"/>
                  </a:lnTo>
                  <a:lnTo>
                    <a:pt x="249" y="98"/>
                  </a:lnTo>
                  <a:lnTo>
                    <a:pt x="230" y="85"/>
                  </a:lnTo>
                  <a:lnTo>
                    <a:pt x="207" y="80"/>
                  </a:lnTo>
                  <a:lnTo>
                    <a:pt x="183" y="85"/>
                  </a:lnTo>
                  <a:lnTo>
                    <a:pt x="164" y="98"/>
                  </a:lnTo>
                  <a:lnTo>
                    <a:pt x="152" y="117"/>
                  </a:lnTo>
                  <a:lnTo>
                    <a:pt x="147" y="140"/>
                  </a:lnTo>
                  <a:lnTo>
                    <a:pt x="147" y="541"/>
                  </a:lnTo>
                  <a:lnTo>
                    <a:pt x="140" y="548"/>
                  </a:lnTo>
                  <a:lnTo>
                    <a:pt x="127" y="548"/>
                  </a:lnTo>
                  <a:lnTo>
                    <a:pt x="120" y="541"/>
                  </a:lnTo>
                  <a:lnTo>
                    <a:pt x="120" y="274"/>
                  </a:lnTo>
                  <a:lnTo>
                    <a:pt x="115" y="250"/>
                  </a:lnTo>
                  <a:lnTo>
                    <a:pt x="103" y="231"/>
                  </a:lnTo>
                  <a:lnTo>
                    <a:pt x="84" y="218"/>
                  </a:lnTo>
                  <a:lnTo>
                    <a:pt x="60" y="214"/>
                  </a:lnTo>
                  <a:lnTo>
                    <a:pt x="37" y="218"/>
                  </a:lnTo>
                  <a:lnTo>
                    <a:pt x="18" y="231"/>
                  </a:lnTo>
                  <a:lnTo>
                    <a:pt x="5" y="250"/>
                  </a:lnTo>
                  <a:lnTo>
                    <a:pt x="0" y="274"/>
                  </a:lnTo>
                  <a:lnTo>
                    <a:pt x="0" y="735"/>
                  </a:lnTo>
                  <a:lnTo>
                    <a:pt x="11" y="823"/>
                  </a:lnTo>
                  <a:lnTo>
                    <a:pt x="38" y="883"/>
                  </a:lnTo>
                  <a:lnTo>
                    <a:pt x="69" y="927"/>
                  </a:lnTo>
                  <a:lnTo>
                    <a:pt x="96" y="967"/>
                  </a:lnTo>
                  <a:lnTo>
                    <a:pt x="107" y="1015"/>
                  </a:lnTo>
                  <a:lnTo>
                    <a:pt x="107" y="1082"/>
                  </a:lnTo>
                  <a:lnTo>
                    <a:pt x="494" y="1082"/>
                  </a:lnTo>
                  <a:lnTo>
                    <a:pt x="494" y="982"/>
                  </a:lnTo>
                  <a:lnTo>
                    <a:pt x="641" y="868"/>
                  </a:lnTo>
                  <a:lnTo>
                    <a:pt x="650" y="860"/>
                  </a:lnTo>
                  <a:lnTo>
                    <a:pt x="746" y="470"/>
                  </a:lnTo>
                  <a:lnTo>
                    <a:pt x="747" y="443"/>
                  </a:lnTo>
                  <a:lnTo>
                    <a:pt x="737" y="420"/>
                  </a:lnTo>
                  <a:lnTo>
                    <a:pt x="720" y="401"/>
                  </a:lnTo>
                  <a:lnTo>
                    <a:pt x="695" y="390"/>
                  </a:lnTo>
                  <a:lnTo>
                    <a:pt x="669" y="389"/>
                  </a:lnTo>
                  <a:lnTo>
                    <a:pt x="645" y="399"/>
                  </a:lnTo>
                  <a:lnTo>
                    <a:pt x="626" y="416"/>
                  </a:lnTo>
                  <a:lnTo>
                    <a:pt x="615" y="441"/>
                  </a:lnTo>
                  <a:lnTo>
                    <a:pt x="561" y="688"/>
                  </a:lnTo>
                  <a:lnTo>
                    <a:pt x="561" y="140"/>
                  </a:lnTo>
                  <a:lnTo>
                    <a:pt x="556" y="117"/>
                  </a:lnTo>
                  <a:lnTo>
                    <a:pt x="543" y="98"/>
                  </a:lnTo>
                  <a:lnTo>
                    <a:pt x="524" y="85"/>
                  </a:lnTo>
                  <a:lnTo>
                    <a:pt x="501" y="80"/>
                  </a:lnTo>
                  <a:lnTo>
                    <a:pt x="477" y="85"/>
                  </a:lnTo>
                  <a:lnTo>
                    <a:pt x="458" y="98"/>
                  </a:lnTo>
                  <a:lnTo>
                    <a:pt x="445" y="117"/>
                  </a:lnTo>
                  <a:lnTo>
                    <a:pt x="440" y="140"/>
                  </a:lnTo>
                  <a:lnTo>
                    <a:pt x="440" y="541"/>
                  </a:lnTo>
                  <a:lnTo>
                    <a:pt x="434" y="548"/>
                  </a:lnTo>
                  <a:lnTo>
                    <a:pt x="420" y="548"/>
                  </a:lnTo>
                  <a:lnTo>
                    <a:pt x="414" y="541"/>
                  </a:lnTo>
                  <a:lnTo>
                    <a:pt x="414" y="59"/>
                  </a:lnTo>
                  <a:lnTo>
                    <a:pt x="409" y="36"/>
                  </a:lnTo>
                  <a:lnTo>
                    <a:pt x="396" y="17"/>
                  </a:lnTo>
                  <a:lnTo>
                    <a:pt x="377" y="5"/>
                  </a:lnTo>
                  <a:lnTo>
                    <a:pt x="354" y="0"/>
                  </a:lnTo>
                  <a:close/>
                </a:path>
              </a:pathLst>
            </a:custGeom>
            <a:solidFill>
              <a:srgbClr val="6950A1"/>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grpSp>
    </p:spTree>
    <p:extLst>
      <p:ext uri="{BB962C8B-B14F-4D97-AF65-F5344CB8AC3E}">
        <p14:creationId xmlns:p14="http://schemas.microsoft.com/office/powerpoint/2010/main" val="201919870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193" y="5798876"/>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7"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69979" y="459510"/>
            <a:ext cx="2117888"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Lecture10</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14</a:t>
            </a:fld>
            <a:endParaRPr lang="en-US"/>
          </a:p>
        </p:txBody>
      </p:sp>
      <p:sp>
        <p:nvSpPr>
          <p:cNvPr id="12" name="Zone de texte 11"/>
          <p:cNvSpPr txBox="1"/>
          <p:nvPr/>
        </p:nvSpPr>
        <p:spPr>
          <a:xfrm>
            <a:off x="2157095" y="384810"/>
            <a:ext cx="6251575" cy="1015663"/>
          </a:xfrm>
          <a:prstGeom prst="rect">
            <a:avLst/>
          </a:prstGeom>
          <a:noFill/>
        </p:spPr>
        <p:txBody>
          <a:bodyPr wrap="square" rtlCol="0" anchor="t">
            <a:spAutoFit/>
          </a:bodyPr>
          <a:lstStyle/>
          <a:p>
            <a:pPr algn="ctr"/>
            <a:r>
              <a:rPr lang="en-US" sz="2400" b="1" dirty="0" smtClean="0">
                <a:solidFill>
                  <a:srgbClr val="FF9518"/>
                </a:solidFill>
                <a:latin typeface="Tajawal Medium" panose="00000600000000000000" pitchFamily="2" charset="-78"/>
                <a:cs typeface="Tajawal Medium" panose="00000600000000000000" pitchFamily="2" charset="-78"/>
              </a:rPr>
              <a:t>Session 5: Evaluation</a:t>
            </a:r>
            <a:r>
              <a:rPr lang="fr-FR" sz="2400" b="1" dirty="0" smtClean="0">
                <a:solidFill>
                  <a:srgbClr val="FF9518"/>
                </a:solidFill>
                <a:latin typeface="Tajawal Medium" panose="00000600000000000000" pitchFamily="2" charset="-78"/>
                <a:cs typeface="Tajawal Medium" panose="00000600000000000000" pitchFamily="2" charset="-78"/>
                <a:sym typeface="+mn-ea"/>
              </a:rPr>
              <a:t> </a:t>
            </a:r>
            <a:r>
              <a:rPr lang="fr-FR" sz="2400" b="1" dirty="0">
                <a:solidFill>
                  <a:srgbClr val="FF9518"/>
                </a:solidFill>
                <a:latin typeface="Tajawal Medium" panose="00000600000000000000" pitchFamily="2" charset="-78"/>
                <a:cs typeface="Tajawal Medium" panose="00000600000000000000" pitchFamily="2" charset="-78"/>
                <a:sym typeface="+mn-ea"/>
              </a:rPr>
              <a:t>(</a:t>
            </a:r>
            <a:r>
              <a:rPr lang="fr-FR" altLang="en-US" sz="2800" b="1" dirty="0" smtClean="0">
                <a:solidFill>
                  <a:srgbClr val="FF9518"/>
                </a:solidFill>
                <a:latin typeface="Tajawal Medium" panose="00000600000000000000" pitchFamily="2" charset="-78"/>
                <a:cs typeface="Tajawal Medium" panose="00000600000000000000" pitchFamily="2" charset="-78"/>
                <a:sym typeface="+mn-ea"/>
              </a:rPr>
              <a:t>Part3)</a:t>
            </a: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32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219940" y="1232992"/>
            <a:ext cx="8315730" cy="689932"/>
          </a:xfrm>
          <a:prstGeom prst="rect">
            <a:avLst/>
          </a:prstGeom>
          <a:ln>
            <a:noFill/>
          </a:ln>
        </p:spPr>
        <p:txBody>
          <a:bodyPr wrap="square">
            <a:spAutoFit/>
          </a:bodyPr>
          <a:lstStyle/>
          <a:p>
            <a:pPr marL="685800" lvl="2" algn="ctr">
              <a:spcBef>
                <a:spcPts val="695"/>
              </a:spcBef>
              <a:buClr>
                <a:srgbClr val="FF681E"/>
              </a:buClr>
              <a:buSzPts val="1300"/>
              <a:tabLst>
                <a:tab pos="1289050" algn="l"/>
              </a:tabLst>
            </a:pPr>
            <a:r>
              <a:rPr lang="en-US" sz="1300" dirty="0" smtClean="0">
                <a:latin typeface="Trebuchet MS" panose="020B0603020202020204" pitchFamily="34" charset="0"/>
                <a:ea typeface="Trebuchet MS" panose="020B0603020202020204" pitchFamily="34" charset="0"/>
                <a:cs typeface="Trebuchet MS" panose="020B0603020202020204" pitchFamily="34" charset="0"/>
              </a:rPr>
              <a:t> </a:t>
            </a:r>
            <a:endPar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685800" lvl="2" algn="ctr">
              <a:spcBef>
                <a:spcPts val="695"/>
              </a:spcBef>
              <a:buClr>
                <a:srgbClr val="FF681E"/>
              </a:buClr>
              <a:buSzPts val="1300"/>
              <a:tabLst>
                <a:tab pos="12890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3" name="Rectangle 12"/>
          <p:cNvSpPr/>
          <p:nvPr/>
        </p:nvSpPr>
        <p:spPr>
          <a:xfrm>
            <a:off x="130614" y="1470807"/>
            <a:ext cx="8529019" cy="4662815"/>
          </a:xfrm>
          <a:prstGeom prst="rect">
            <a:avLst/>
          </a:prstGeom>
        </p:spPr>
        <p:txBody>
          <a:bodyPr wrap="square">
            <a:spAutoFit/>
          </a:bodyPr>
          <a:lstStyle/>
          <a:p>
            <a:pPr marL="285750" indent="-285750" algn="just">
              <a:lnSpc>
                <a:spcPct val="150000"/>
              </a:lnSpc>
              <a:buFont typeface="Wingdings" panose="05000000000000000000" pitchFamily="2" charset="2"/>
              <a:buChar char="Ø"/>
            </a:pPr>
            <a:r>
              <a:rPr lang="en-US" b="1" dirty="0">
                <a:solidFill>
                  <a:schemeClr val="dk1"/>
                </a:solidFill>
                <a:latin typeface="Times New Roman" panose="02020603050405020304" pitchFamily="18" charset="0"/>
                <a:cs typeface="Times New Roman" panose="02020603050405020304" pitchFamily="18" charset="0"/>
              </a:rPr>
              <a:t>As a first step, participants brainstorm on their understanding of the objective(s) or intent of the action and then develop a timeline of what actually happened and has changed over time. The next step is more focused on an analytical approach, as they identify what went well and why, and what could have gone better and why. </a:t>
            </a:r>
            <a:endParaRPr lang="en-US" b="1" dirty="0" smtClean="0">
              <a:solidFill>
                <a:schemeClr val="dk1"/>
              </a:solidFill>
              <a:latin typeface="Times New Roman" panose="02020603050405020304" pitchFamily="18" charset="0"/>
              <a:cs typeface="Times New Roman" panose="02020603050405020304" pitchFamily="18" charset="0"/>
            </a:endParaRPr>
          </a:p>
          <a:p>
            <a:pPr marL="285750" indent="-285750" algn="just">
              <a:lnSpc>
                <a:spcPct val="150000"/>
              </a:lnSpc>
              <a:buFont typeface="Wingdings" panose="05000000000000000000" pitchFamily="2" charset="2"/>
              <a:buChar char="Ø"/>
            </a:pPr>
            <a:r>
              <a:rPr lang="en-US" b="1" dirty="0" smtClean="0">
                <a:solidFill>
                  <a:schemeClr val="dk1"/>
                </a:solidFill>
                <a:latin typeface="Times New Roman" panose="02020603050405020304" pitchFamily="18" charset="0"/>
                <a:cs typeface="Times New Roman" panose="02020603050405020304" pitchFamily="18" charset="0"/>
              </a:rPr>
              <a:t>At </a:t>
            </a:r>
            <a:r>
              <a:rPr lang="en-US" b="1" dirty="0">
                <a:solidFill>
                  <a:schemeClr val="dk1"/>
                </a:solidFill>
                <a:latin typeface="Times New Roman" panose="02020603050405020304" pitchFamily="18" charset="0"/>
                <a:cs typeface="Times New Roman" panose="02020603050405020304" pitchFamily="18" charset="0"/>
              </a:rPr>
              <a:t>the end of the process, conclusions of what could be done better next time are summarized into lessons learned. Participants may be asked to vote for what they regard as the three most important lessons in case of multiple considerations. An AAR discussion is a facilitated process and may not last more than half a day or a day. </a:t>
            </a:r>
            <a:r>
              <a:rPr lang="en-US" b="1" dirty="0">
                <a:solidFill>
                  <a:srgbClr val="FF9518"/>
                </a:solidFill>
                <a:latin typeface="Times New Roman" panose="02020603050405020304" pitchFamily="18" charset="0"/>
                <a:cs typeface="Times New Roman" panose="02020603050405020304" pitchFamily="18" charset="0"/>
              </a:rPr>
              <a:t>Depending on the resources and time available, it can either be formal, with additional preparatory work, or informal</a:t>
            </a:r>
            <a:r>
              <a:rPr lang="en-US" b="1" dirty="0">
                <a:solidFill>
                  <a:schemeClr val="dk1"/>
                </a:solidFill>
                <a:latin typeface="Times New Roman" panose="02020603050405020304" pitchFamily="18" charset="0"/>
                <a:cs typeface="Times New Roman" panose="02020603050405020304" pitchFamily="18" charset="0"/>
              </a:rPr>
              <a:t> as detailed in the box below.</a:t>
            </a:r>
            <a:endParaRPr lang="fr-FR" b="1" dirty="0">
              <a:solidFill>
                <a:schemeClr val="dk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2338222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193" y="5798876"/>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7"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69979" y="459510"/>
            <a:ext cx="2117888"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Lecture10</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15</a:t>
            </a:fld>
            <a:endParaRPr lang="en-US"/>
          </a:p>
        </p:txBody>
      </p:sp>
      <p:sp>
        <p:nvSpPr>
          <p:cNvPr id="12" name="Zone de texte 11"/>
          <p:cNvSpPr txBox="1"/>
          <p:nvPr/>
        </p:nvSpPr>
        <p:spPr>
          <a:xfrm>
            <a:off x="2157095" y="384810"/>
            <a:ext cx="6251575" cy="1015663"/>
          </a:xfrm>
          <a:prstGeom prst="rect">
            <a:avLst/>
          </a:prstGeom>
          <a:noFill/>
        </p:spPr>
        <p:txBody>
          <a:bodyPr wrap="square" rtlCol="0" anchor="t">
            <a:spAutoFit/>
          </a:bodyPr>
          <a:lstStyle/>
          <a:p>
            <a:pPr algn="ctr"/>
            <a:r>
              <a:rPr lang="en-US" sz="2400" b="1" dirty="0" smtClean="0">
                <a:solidFill>
                  <a:srgbClr val="FF9518"/>
                </a:solidFill>
                <a:latin typeface="Tajawal Medium" panose="00000600000000000000" pitchFamily="2" charset="-78"/>
                <a:cs typeface="Tajawal Medium" panose="00000600000000000000" pitchFamily="2" charset="-78"/>
              </a:rPr>
              <a:t>Session 5: Evaluation</a:t>
            </a:r>
            <a:r>
              <a:rPr lang="fr-FR" sz="2400" b="1" dirty="0" smtClean="0">
                <a:solidFill>
                  <a:srgbClr val="FF9518"/>
                </a:solidFill>
                <a:latin typeface="Tajawal Medium" panose="00000600000000000000" pitchFamily="2" charset="-78"/>
                <a:cs typeface="Tajawal Medium" panose="00000600000000000000" pitchFamily="2" charset="-78"/>
                <a:sym typeface="+mn-ea"/>
              </a:rPr>
              <a:t> </a:t>
            </a:r>
            <a:r>
              <a:rPr lang="fr-FR" sz="2400" b="1" dirty="0">
                <a:solidFill>
                  <a:srgbClr val="FF9518"/>
                </a:solidFill>
                <a:latin typeface="Tajawal Medium" panose="00000600000000000000" pitchFamily="2" charset="-78"/>
                <a:cs typeface="Tajawal Medium" panose="00000600000000000000" pitchFamily="2" charset="-78"/>
                <a:sym typeface="+mn-ea"/>
              </a:rPr>
              <a:t>(</a:t>
            </a:r>
            <a:r>
              <a:rPr lang="fr-FR" altLang="en-US" sz="2800" b="1" dirty="0" smtClean="0">
                <a:solidFill>
                  <a:srgbClr val="FF9518"/>
                </a:solidFill>
                <a:latin typeface="Tajawal Medium" panose="00000600000000000000" pitchFamily="2" charset="-78"/>
                <a:cs typeface="Tajawal Medium" panose="00000600000000000000" pitchFamily="2" charset="-78"/>
                <a:sym typeface="+mn-ea"/>
              </a:rPr>
              <a:t>Part3)</a:t>
            </a: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32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219940" y="1232992"/>
            <a:ext cx="8315730" cy="689932"/>
          </a:xfrm>
          <a:prstGeom prst="rect">
            <a:avLst/>
          </a:prstGeom>
          <a:ln>
            <a:noFill/>
          </a:ln>
        </p:spPr>
        <p:txBody>
          <a:bodyPr wrap="square">
            <a:spAutoFit/>
          </a:bodyPr>
          <a:lstStyle/>
          <a:p>
            <a:pPr marL="685800" lvl="2" algn="ctr">
              <a:spcBef>
                <a:spcPts val="695"/>
              </a:spcBef>
              <a:buClr>
                <a:srgbClr val="FF681E"/>
              </a:buClr>
              <a:buSzPts val="1300"/>
              <a:tabLst>
                <a:tab pos="1289050" algn="l"/>
              </a:tabLst>
            </a:pPr>
            <a:r>
              <a:rPr lang="en-US" sz="1300" dirty="0" smtClean="0">
                <a:latin typeface="Trebuchet MS" panose="020B0603020202020204" pitchFamily="34" charset="0"/>
                <a:ea typeface="Trebuchet MS" panose="020B0603020202020204" pitchFamily="34" charset="0"/>
                <a:cs typeface="Trebuchet MS" panose="020B0603020202020204" pitchFamily="34" charset="0"/>
              </a:rPr>
              <a:t> </a:t>
            </a:r>
            <a:endPar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685800" lvl="2" algn="ctr">
              <a:spcBef>
                <a:spcPts val="695"/>
              </a:spcBef>
              <a:buClr>
                <a:srgbClr val="FF681E"/>
              </a:buClr>
              <a:buSzPts val="1300"/>
              <a:tabLst>
                <a:tab pos="12890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3" name="Rectangle 12"/>
          <p:cNvSpPr/>
          <p:nvPr/>
        </p:nvSpPr>
        <p:spPr>
          <a:xfrm>
            <a:off x="638340" y="1584020"/>
            <a:ext cx="7729672" cy="1477328"/>
          </a:xfrm>
          <a:prstGeom prst="rect">
            <a:avLst/>
          </a:prstGeom>
        </p:spPr>
        <p:txBody>
          <a:bodyPr wrap="square">
            <a:spAutoFit/>
          </a:bodyPr>
          <a:lstStyle/>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fr-FR" dirty="0">
              <a:latin typeface="Times New Roman" panose="02020603050405020304" pitchFamily="18" charset="0"/>
              <a:ea typeface="Trebuchet MS" panose="020B0603020202020204" pitchFamily="34" charset="0"/>
              <a:cs typeface="Times New Roman" panose="02020603050405020304" pitchFamily="18" charset="0"/>
            </a:endParaRPr>
          </a:p>
        </p:txBody>
      </p:sp>
      <p:graphicFrame>
        <p:nvGraphicFramePr>
          <p:cNvPr id="8" name="Table 7"/>
          <p:cNvGraphicFramePr>
            <a:graphicFrameLocks noGrp="1"/>
          </p:cNvGraphicFramePr>
          <p:nvPr>
            <p:extLst>
              <p:ext uri="{D42A27DB-BD31-4B8C-83A1-F6EECF244321}">
                <p14:modId xmlns:p14="http://schemas.microsoft.com/office/powerpoint/2010/main" val="1526138537"/>
              </p:ext>
            </p:extLst>
          </p:nvPr>
        </p:nvGraphicFramePr>
        <p:xfrm>
          <a:off x="185690" y="1650735"/>
          <a:ext cx="8182322" cy="3921974"/>
        </p:xfrm>
        <a:graphic>
          <a:graphicData uri="http://schemas.openxmlformats.org/drawingml/2006/table">
            <a:tbl>
              <a:tblPr firstRow="1" firstCol="1" bandRow="1">
                <a:tableStyleId>{5C22544A-7EE6-4342-B048-85BDC9FD1C3A}</a:tableStyleId>
              </a:tblPr>
              <a:tblGrid>
                <a:gridCol w="4111502">
                  <a:extLst>
                    <a:ext uri="{9D8B030D-6E8A-4147-A177-3AD203B41FA5}">
                      <a16:colId xmlns:a16="http://schemas.microsoft.com/office/drawing/2014/main" val="4012448318"/>
                    </a:ext>
                  </a:extLst>
                </a:gridCol>
                <a:gridCol w="4070820">
                  <a:extLst>
                    <a:ext uri="{9D8B030D-6E8A-4147-A177-3AD203B41FA5}">
                      <a16:colId xmlns:a16="http://schemas.microsoft.com/office/drawing/2014/main" val="607019672"/>
                    </a:ext>
                  </a:extLst>
                </a:gridCol>
              </a:tblGrid>
              <a:tr h="442682">
                <a:tc gridSpan="2">
                  <a:txBody>
                    <a:bodyPr/>
                    <a:lstStyle/>
                    <a:p>
                      <a:pPr marL="1904365" marR="1892300" algn="ctr">
                        <a:spcBef>
                          <a:spcPts val="345"/>
                        </a:spcBef>
                        <a:spcAft>
                          <a:spcPts val="0"/>
                        </a:spcAft>
                      </a:pPr>
                      <a:r>
                        <a:rPr lang="en-US" sz="2000" b="1" kern="1200" dirty="0">
                          <a:solidFill>
                            <a:srgbClr val="FFFF00"/>
                          </a:solidFill>
                          <a:effectLst/>
                          <a:latin typeface="+mn-lt"/>
                          <a:ea typeface="+mn-ea"/>
                          <a:cs typeface="+mn-cs"/>
                        </a:rPr>
                        <a:t>Key features of after-action review</a:t>
                      </a:r>
                      <a:endParaRPr lang="fr-FR" sz="2000" b="1" kern="1200" dirty="0">
                        <a:solidFill>
                          <a:srgbClr val="FFFF00"/>
                        </a:solidFill>
                        <a:effectLst/>
                        <a:latin typeface="+mn-lt"/>
                        <a:ea typeface="+mn-ea"/>
                        <a:cs typeface="+mn-cs"/>
                      </a:endParaRPr>
                    </a:p>
                  </a:txBody>
                  <a:tcPr marL="0" marR="0" marT="0" marB="0"/>
                </a:tc>
                <a:tc hMerge="1">
                  <a:txBody>
                    <a:bodyPr/>
                    <a:lstStyle/>
                    <a:p>
                      <a:endParaRPr lang="fr-FR"/>
                    </a:p>
                  </a:txBody>
                  <a:tcPr/>
                </a:tc>
                <a:extLst>
                  <a:ext uri="{0D108BD9-81ED-4DB2-BD59-A6C34878D82A}">
                    <a16:rowId xmlns:a16="http://schemas.microsoft.com/office/drawing/2014/main" val="153889788"/>
                  </a:ext>
                </a:extLst>
              </a:tr>
              <a:tr h="2627459">
                <a:tc>
                  <a:txBody>
                    <a:bodyPr/>
                    <a:lstStyle/>
                    <a:p>
                      <a:pPr marL="995045" marR="1015365" algn="ctr">
                        <a:spcBef>
                          <a:spcPts val="770"/>
                        </a:spcBef>
                        <a:spcAft>
                          <a:spcPts val="0"/>
                        </a:spcAft>
                      </a:pPr>
                      <a:r>
                        <a:rPr lang="en-US" sz="2000" dirty="0">
                          <a:solidFill>
                            <a:srgbClr val="66FF33"/>
                          </a:solidFill>
                          <a:effectLst/>
                        </a:rPr>
                        <a:t>Formal</a:t>
                      </a:r>
                      <a:r>
                        <a:rPr lang="en-US" sz="2000" spc="75" dirty="0">
                          <a:solidFill>
                            <a:srgbClr val="66FF33"/>
                          </a:solidFill>
                          <a:effectLst/>
                        </a:rPr>
                        <a:t> </a:t>
                      </a:r>
                      <a:r>
                        <a:rPr lang="en-US" sz="2000" dirty="0">
                          <a:solidFill>
                            <a:srgbClr val="66FF33"/>
                          </a:solidFill>
                          <a:effectLst/>
                        </a:rPr>
                        <a:t>reviews</a:t>
                      </a:r>
                      <a:endParaRPr lang="fr-FR" sz="2800" dirty="0">
                        <a:solidFill>
                          <a:srgbClr val="66FF33"/>
                        </a:solidFill>
                        <a:effectLst/>
                      </a:endParaRPr>
                    </a:p>
                    <a:p>
                      <a:pPr marL="342900" lvl="0" indent="-342900">
                        <a:spcBef>
                          <a:spcPts val="55"/>
                        </a:spcBef>
                        <a:spcAft>
                          <a:spcPts val="0"/>
                        </a:spcAft>
                        <a:buSzPts val="1000"/>
                        <a:buFont typeface="Trebuchet MS" panose="020B0603020202020204" pitchFamily="34" charset="0"/>
                        <a:buChar char="•"/>
                        <a:tabLst>
                          <a:tab pos="291465" algn="l"/>
                          <a:tab pos="292735" algn="l"/>
                        </a:tabLst>
                      </a:pPr>
                      <a:r>
                        <a:rPr lang="en-US" sz="2000" dirty="0">
                          <a:effectLst/>
                        </a:rPr>
                        <a:t>Are</a:t>
                      </a:r>
                      <a:r>
                        <a:rPr lang="en-US" sz="2000" spc="35" dirty="0">
                          <a:effectLst/>
                        </a:rPr>
                        <a:t> </a:t>
                      </a:r>
                      <a:r>
                        <a:rPr lang="en-US" sz="2000" dirty="0">
                          <a:effectLst/>
                        </a:rPr>
                        <a:t>facilitated</a:t>
                      </a:r>
                      <a:r>
                        <a:rPr lang="en-US" sz="2000" spc="35" dirty="0">
                          <a:effectLst/>
                        </a:rPr>
                        <a:t> </a:t>
                      </a:r>
                      <a:r>
                        <a:rPr lang="en-US" sz="2000" dirty="0">
                          <a:effectLst/>
                        </a:rPr>
                        <a:t>by</a:t>
                      </a:r>
                      <a:r>
                        <a:rPr lang="en-US" sz="2000" spc="35" dirty="0">
                          <a:effectLst/>
                        </a:rPr>
                        <a:t> </a:t>
                      </a:r>
                      <a:r>
                        <a:rPr lang="en-US" sz="2000" dirty="0">
                          <a:effectLst/>
                        </a:rPr>
                        <a:t>an</a:t>
                      </a:r>
                      <a:r>
                        <a:rPr lang="en-US" sz="2000" spc="40" dirty="0">
                          <a:effectLst/>
                        </a:rPr>
                        <a:t> </a:t>
                      </a:r>
                      <a:r>
                        <a:rPr lang="en-US" sz="2000" dirty="0">
                          <a:effectLst/>
                        </a:rPr>
                        <a:t>objective</a:t>
                      </a:r>
                      <a:r>
                        <a:rPr lang="en-US" sz="2000" spc="35" dirty="0">
                          <a:effectLst/>
                        </a:rPr>
                        <a:t> </a:t>
                      </a:r>
                      <a:r>
                        <a:rPr lang="en-US" sz="2000" dirty="0">
                          <a:effectLst/>
                        </a:rPr>
                        <a:t>outsider</a:t>
                      </a:r>
                      <a:endParaRPr lang="fr-FR" sz="2800" dirty="0">
                        <a:effectLst/>
                      </a:endParaRPr>
                    </a:p>
                    <a:p>
                      <a:pPr marL="342900" lvl="0" indent="-342900">
                        <a:spcBef>
                          <a:spcPts val="40"/>
                        </a:spcBef>
                        <a:spcAft>
                          <a:spcPts val="0"/>
                        </a:spcAft>
                        <a:buSzPts val="1000"/>
                        <a:buFont typeface="Trebuchet MS" panose="020B0603020202020204" pitchFamily="34" charset="0"/>
                        <a:buChar char="•"/>
                        <a:tabLst>
                          <a:tab pos="291465" algn="l"/>
                          <a:tab pos="292735" algn="l"/>
                        </a:tabLst>
                      </a:pPr>
                      <a:r>
                        <a:rPr lang="en-US" sz="2000" dirty="0">
                          <a:effectLst/>
                        </a:rPr>
                        <a:t>Take</a:t>
                      </a:r>
                      <a:r>
                        <a:rPr lang="en-US" sz="2000" spc="-45" dirty="0">
                          <a:effectLst/>
                        </a:rPr>
                        <a:t> </a:t>
                      </a:r>
                      <a:r>
                        <a:rPr lang="en-US" sz="2000" dirty="0">
                          <a:effectLst/>
                        </a:rPr>
                        <a:t>more</a:t>
                      </a:r>
                      <a:r>
                        <a:rPr lang="en-US" sz="2000" spc="-45" dirty="0">
                          <a:effectLst/>
                        </a:rPr>
                        <a:t> </a:t>
                      </a:r>
                      <a:r>
                        <a:rPr lang="en-US" sz="2000" dirty="0">
                          <a:effectLst/>
                        </a:rPr>
                        <a:t>time</a:t>
                      </a:r>
                      <a:endParaRPr lang="fr-FR" sz="2800" dirty="0">
                        <a:effectLst/>
                      </a:endParaRPr>
                    </a:p>
                    <a:p>
                      <a:pPr marL="342900" lvl="0" indent="-342900">
                        <a:spcBef>
                          <a:spcPts val="180"/>
                        </a:spcBef>
                        <a:spcAft>
                          <a:spcPts val="0"/>
                        </a:spcAft>
                        <a:buSzPts val="1000"/>
                        <a:buFont typeface="Trebuchet MS" panose="020B0603020202020204" pitchFamily="34" charset="0"/>
                        <a:buChar char="•"/>
                        <a:tabLst>
                          <a:tab pos="291465" algn="l"/>
                          <a:tab pos="292735" algn="l"/>
                        </a:tabLst>
                      </a:pPr>
                      <a:r>
                        <a:rPr lang="en-US" sz="2000" dirty="0">
                          <a:effectLst/>
                        </a:rPr>
                        <a:t>Use</a:t>
                      </a:r>
                      <a:r>
                        <a:rPr lang="en-US" sz="2000" spc="-5" dirty="0">
                          <a:effectLst/>
                        </a:rPr>
                        <a:t> </a:t>
                      </a:r>
                      <a:r>
                        <a:rPr lang="en-US" sz="2000" dirty="0">
                          <a:effectLst/>
                        </a:rPr>
                        <a:t>more complex</a:t>
                      </a:r>
                      <a:r>
                        <a:rPr lang="en-US" sz="2000" spc="-5" dirty="0">
                          <a:effectLst/>
                        </a:rPr>
                        <a:t> </a:t>
                      </a:r>
                      <a:r>
                        <a:rPr lang="en-US" sz="2000" dirty="0">
                          <a:effectLst/>
                        </a:rPr>
                        <a:t>review techniques</a:t>
                      </a:r>
                      <a:r>
                        <a:rPr lang="en-US" sz="2000" spc="-5" dirty="0">
                          <a:effectLst/>
                        </a:rPr>
                        <a:t> </a:t>
                      </a:r>
                      <a:r>
                        <a:rPr lang="en-US" sz="2000" dirty="0">
                          <a:effectLst/>
                        </a:rPr>
                        <a:t>and tools</a:t>
                      </a:r>
                      <a:endParaRPr lang="fr-FR" sz="2800" dirty="0">
                        <a:effectLst/>
                      </a:endParaRPr>
                    </a:p>
                    <a:p>
                      <a:pPr marL="342900" lvl="0" indent="-342900">
                        <a:spcBef>
                          <a:spcPts val="180"/>
                        </a:spcBef>
                        <a:spcAft>
                          <a:spcPts val="0"/>
                        </a:spcAft>
                        <a:buSzPts val="1000"/>
                        <a:buFont typeface="Trebuchet MS" panose="020B0603020202020204" pitchFamily="34" charset="0"/>
                        <a:buChar char="•"/>
                        <a:tabLst>
                          <a:tab pos="291465" algn="l"/>
                          <a:tab pos="292735" algn="l"/>
                        </a:tabLst>
                      </a:pPr>
                      <a:r>
                        <a:rPr lang="en-US" sz="2000" dirty="0">
                          <a:effectLst/>
                        </a:rPr>
                        <a:t>Are</a:t>
                      </a:r>
                      <a:r>
                        <a:rPr lang="en-US" sz="2000" spc="-40" dirty="0">
                          <a:effectLst/>
                        </a:rPr>
                        <a:t> </a:t>
                      </a:r>
                      <a:r>
                        <a:rPr lang="en-US" sz="2000" dirty="0">
                          <a:effectLst/>
                        </a:rPr>
                        <a:t>scheduled</a:t>
                      </a:r>
                      <a:r>
                        <a:rPr lang="en-US" sz="2000" spc="-40" dirty="0">
                          <a:effectLst/>
                        </a:rPr>
                        <a:t> </a:t>
                      </a:r>
                      <a:r>
                        <a:rPr lang="en-US" sz="2000" dirty="0">
                          <a:effectLst/>
                        </a:rPr>
                        <a:t>beforehand</a:t>
                      </a:r>
                      <a:endParaRPr lang="fr-FR" sz="2800" dirty="0">
                        <a:effectLst/>
                      </a:endParaRPr>
                    </a:p>
                    <a:p>
                      <a:pPr marL="342900" marR="153670" lvl="0" indent="-342900">
                        <a:lnSpc>
                          <a:spcPct val="102000"/>
                        </a:lnSpc>
                        <a:spcBef>
                          <a:spcPts val="180"/>
                        </a:spcBef>
                        <a:spcAft>
                          <a:spcPts val="0"/>
                        </a:spcAft>
                        <a:buSzPts val="1000"/>
                        <a:buFont typeface="Trebuchet MS" panose="020B0603020202020204" pitchFamily="34" charset="0"/>
                        <a:buChar char="•"/>
                        <a:tabLst>
                          <a:tab pos="291465" algn="l"/>
                          <a:tab pos="292735" algn="l"/>
                        </a:tabLst>
                      </a:pPr>
                      <a:r>
                        <a:rPr lang="en-US" sz="2000" dirty="0">
                          <a:effectLst/>
                        </a:rPr>
                        <a:t>Are</a:t>
                      </a:r>
                      <a:r>
                        <a:rPr lang="en-US" sz="2000" spc="145" dirty="0">
                          <a:effectLst/>
                        </a:rPr>
                        <a:t> </a:t>
                      </a:r>
                      <a:r>
                        <a:rPr lang="en-US" sz="2000" dirty="0">
                          <a:effectLst/>
                        </a:rPr>
                        <a:t>conducted</a:t>
                      </a:r>
                      <a:r>
                        <a:rPr lang="en-US" sz="2000" spc="145" dirty="0">
                          <a:effectLst/>
                        </a:rPr>
                        <a:t> </a:t>
                      </a:r>
                      <a:r>
                        <a:rPr lang="en-US" sz="2000" dirty="0">
                          <a:effectLst/>
                        </a:rPr>
                        <a:t>in</a:t>
                      </a:r>
                      <a:r>
                        <a:rPr lang="en-US" sz="2000" spc="145" dirty="0">
                          <a:effectLst/>
                        </a:rPr>
                        <a:t> </a:t>
                      </a:r>
                      <a:r>
                        <a:rPr lang="en-US" sz="2000" dirty="0">
                          <a:effectLst/>
                        </a:rPr>
                        <a:t>meetings</a:t>
                      </a:r>
                      <a:r>
                        <a:rPr lang="en-US" sz="2000" spc="145" dirty="0">
                          <a:effectLst/>
                        </a:rPr>
                        <a:t> </a:t>
                      </a:r>
                      <a:r>
                        <a:rPr lang="en-US" sz="2000" dirty="0">
                          <a:effectLst/>
                        </a:rPr>
                        <a:t>or</a:t>
                      </a:r>
                      <a:r>
                        <a:rPr lang="en-US" sz="2000" spc="145" dirty="0">
                          <a:effectLst/>
                        </a:rPr>
                        <a:t> </a:t>
                      </a:r>
                      <a:r>
                        <a:rPr lang="en-US" sz="2000" dirty="0">
                          <a:effectLst/>
                        </a:rPr>
                        <a:t>other</a:t>
                      </a:r>
                      <a:r>
                        <a:rPr lang="en-US" sz="2000" spc="150" dirty="0">
                          <a:effectLst/>
                        </a:rPr>
                        <a:t> </a:t>
                      </a:r>
                      <a:r>
                        <a:rPr lang="en-US" sz="2000" dirty="0">
                          <a:effectLst/>
                        </a:rPr>
                        <a:t>“formal”</a:t>
                      </a:r>
                      <a:r>
                        <a:rPr lang="en-US" sz="2000" spc="-260" dirty="0">
                          <a:effectLst/>
                        </a:rPr>
                        <a:t> </a:t>
                      </a:r>
                      <a:r>
                        <a:rPr lang="en-US" sz="2000" dirty="0">
                          <a:effectLst/>
                        </a:rPr>
                        <a:t>settings</a:t>
                      </a:r>
                      <a:endParaRPr lang="fr-FR" sz="2800" dirty="0">
                        <a:effectLst/>
                      </a:endParaRPr>
                    </a:p>
                    <a:p>
                      <a:pPr marL="342900" lvl="0" indent="-342900">
                        <a:spcBef>
                          <a:spcPts val="150"/>
                        </a:spcBef>
                        <a:spcAft>
                          <a:spcPts val="0"/>
                        </a:spcAft>
                        <a:buSzPts val="1000"/>
                        <a:buFont typeface="Trebuchet MS" panose="020B0603020202020204" pitchFamily="34" charset="0"/>
                        <a:buChar char="•"/>
                        <a:tabLst>
                          <a:tab pos="291465" algn="l"/>
                          <a:tab pos="292735" algn="l"/>
                        </a:tabLst>
                      </a:pPr>
                      <a:r>
                        <a:rPr lang="en-US" sz="2000" dirty="0">
                          <a:effectLst/>
                        </a:rPr>
                        <a:t>Require</a:t>
                      </a:r>
                      <a:r>
                        <a:rPr lang="en-US" sz="2000" spc="-5" dirty="0">
                          <a:effectLst/>
                        </a:rPr>
                        <a:t> </a:t>
                      </a:r>
                      <a:r>
                        <a:rPr lang="en-US" sz="2000" dirty="0">
                          <a:effectLst/>
                        </a:rPr>
                        <a:t>a more standard</a:t>
                      </a:r>
                      <a:r>
                        <a:rPr lang="en-US" sz="2000" spc="-5" dirty="0">
                          <a:effectLst/>
                        </a:rPr>
                        <a:t> </a:t>
                      </a:r>
                      <a:r>
                        <a:rPr lang="en-US" sz="2000" dirty="0">
                          <a:effectLst/>
                        </a:rPr>
                        <a:t>and thorough report</a:t>
                      </a:r>
                      <a:endParaRPr lang="fr-FR" sz="2800" dirty="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tc>
                  <a:txBody>
                    <a:bodyPr/>
                    <a:lstStyle/>
                    <a:p>
                      <a:pPr marL="935990" marR="956310" algn="ctr">
                        <a:spcBef>
                          <a:spcPts val="700"/>
                        </a:spcBef>
                        <a:spcAft>
                          <a:spcPts val="0"/>
                        </a:spcAft>
                      </a:pPr>
                      <a:r>
                        <a:rPr lang="en-US" sz="2000" b="1" kern="1200" dirty="0">
                          <a:solidFill>
                            <a:srgbClr val="FF0000"/>
                          </a:solidFill>
                          <a:effectLst/>
                          <a:latin typeface="+mn-lt"/>
                          <a:ea typeface="+mn-ea"/>
                          <a:cs typeface="+mn-cs"/>
                        </a:rPr>
                        <a:t>Informal reviews</a:t>
                      </a:r>
                      <a:endParaRPr lang="fr-FR" sz="2000" b="1" kern="1200" dirty="0">
                        <a:solidFill>
                          <a:srgbClr val="FF0000"/>
                        </a:solidFill>
                        <a:effectLst/>
                        <a:latin typeface="+mn-lt"/>
                        <a:ea typeface="+mn-ea"/>
                        <a:cs typeface="+mn-cs"/>
                      </a:endParaRPr>
                    </a:p>
                    <a:p>
                      <a:pPr marL="342900" lvl="0" indent="-342900">
                        <a:spcBef>
                          <a:spcPts val="55"/>
                        </a:spcBef>
                        <a:spcAft>
                          <a:spcPts val="0"/>
                        </a:spcAft>
                        <a:buSzPts val="1000"/>
                        <a:buFont typeface="Trebuchet MS" panose="020B0603020202020204" pitchFamily="34" charset="0"/>
                        <a:buChar char="•"/>
                        <a:tabLst>
                          <a:tab pos="278765" algn="l"/>
                          <a:tab pos="280035" algn="l"/>
                        </a:tabLst>
                      </a:pPr>
                      <a:r>
                        <a:rPr lang="en-US" sz="2000" b="1" kern="1200" dirty="0">
                          <a:solidFill>
                            <a:schemeClr val="tx1"/>
                          </a:solidFill>
                          <a:effectLst/>
                          <a:latin typeface="+mn-lt"/>
                          <a:ea typeface="+mn-ea"/>
                          <a:cs typeface="+mn-cs"/>
                        </a:rPr>
                        <a:t>Are conducted by those closest to the activity</a:t>
                      </a:r>
                      <a:endParaRPr lang="fr-FR" sz="2000" b="1" kern="1200" dirty="0">
                        <a:solidFill>
                          <a:schemeClr val="tx1"/>
                        </a:solidFill>
                        <a:effectLst/>
                        <a:latin typeface="+mn-lt"/>
                        <a:ea typeface="+mn-ea"/>
                        <a:cs typeface="+mn-cs"/>
                      </a:endParaRPr>
                    </a:p>
                    <a:p>
                      <a:pPr marL="342900" lvl="0" indent="-342900">
                        <a:spcBef>
                          <a:spcPts val="180"/>
                        </a:spcBef>
                        <a:spcAft>
                          <a:spcPts val="0"/>
                        </a:spcAft>
                        <a:buSzPts val="1000"/>
                        <a:buFont typeface="Trebuchet MS" panose="020B0603020202020204" pitchFamily="34" charset="0"/>
                        <a:buChar char="•"/>
                        <a:tabLst>
                          <a:tab pos="278765" algn="l"/>
                          <a:tab pos="280035" algn="l"/>
                        </a:tabLst>
                      </a:pPr>
                      <a:r>
                        <a:rPr lang="en-US" sz="2000" b="1" kern="1200" dirty="0">
                          <a:solidFill>
                            <a:schemeClr val="tx1"/>
                          </a:solidFill>
                          <a:effectLst/>
                          <a:latin typeface="+mn-lt"/>
                          <a:ea typeface="+mn-ea"/>
                          <a:cs typeface="+mn-cs"/>
                        </a:rPr>
                        <a:t>Take less time</a:t>
                      </a:r>
                      <a:endParaRPr lang="fr-FR" sz="2000" b="1" kern="1200" dirty="0">
                        <a:solidFill>
                          <a:schemeClr val="tx1"/>
                        </a:solidFill>
                        <a:effectLst/>
                        <a:latin typeface="+mn-lt"/>
                        <a:ea typeface="+mn-ea"/>
                        <a:cs typeface="+mn-cs"/>
                      </a:endParaRPr>
                    </a:p>
                    <a:p>
                      <a:pPr marL="342900" lvl="0" indent="-342900">
                        <a:spcBef>
                          <a:spcPts val="180"/>
                        </a:spcBef>
                        <a:spcAft>
                          <a:spcPts val="0"/>
                        </a:spcAft>
                        <a:buSzPts val="1000"/>
                        <a:buFont typeface="Trebuchet MS" panose="020B0603020202020204" pitchFamily="34" charset="0"/>
                        <a:buChar char="•"/>
                        <a:tabLst>
                          <a:tab pos="278765" algn="l"/>
                          <a:tab pos="280035" algn="l"/>
                        </a:tabLst>
                      </a:pPr>
                      <a:r>
                        <a:rPr lang="en-US" sz="2000" b="1" kern="1200" dirty="0">
                          <a:solidFill>
                            <a:schemeClr val="tx1"/>
                          </a:solidFill>
                          <a:effectLst/>
                          <a:latin typeface="+mn-lt"/>
                          <a:ea typeface="+mn-ea"/>
                          <a:cs typeface="+mn-cs"/>
                        </a:rPr>
                        <a:t>Use simple review techniques and tools</a:t>
                      </a:r>
                      <a:endParaRPr lang="fr-FR" sz="2000" b="1" kern="1200" dirty="0">
                        <a:solidFill>
                          <a:schemeClr val="tx1"/>
                        </a:solidFill>
                        <a:effectLst/>
                        <a:latin typeface="+mn-lt"/>
                        <a:ea typeface="+mn-ea"/>
                        <a:cs typeface="+mn-cs"/>
                      </a:endParaRPr>
                    </a:p>
                    <a:p>
                      <a:pPr marL="342900" lvl="0" indent="-342900">
                        <a:spcBef>
                          <a:spcPts val="185"/>
                        </a:spcBef>
                        <a:spcAft>
                          <a:spcPts val="0"/>
                        </a:spcAft>
                        <a:buSzPts val="1000"/>
                        <a:buFont typeface="Trebuchet MS" panose="020B0603020202020204" pitchFamily="34" charset="0"/>
                        <a:buChar char="•"/>
                        <a:tabLst>
                          <a:tab pos="278765" algn="l"/>
                          <a:tab pos="280035" algn="l"/>
                        </a:tabLst>
                      </a:pPr>
                      <a:r>
                        <a:rPr lang="en-US" sz="2000" b="1" kern="1200" dirty="0">
                          <a:solidFill>
                            <a:schemeClr val="tx1"/>
                          </a:solidFill>
                          <a:effectLst/>
                          <a:latin typeface="+mn-lt"/>
                          <a:ea typeface="+mn-ea"/>
                          <a:cs typeface="+mn-cs"/>
                        </a:rPr>
                        <a:t>Are conducted when needed</a:t>
                      </a:r>
                      <a:endParaRPr lang="fr-FR" sz="2000" b="1" kern="1200" dirty="0">
                        <a:solidFill>
                          <a:schemeClr val="tx1"/>
                        </a:solidFill>
                        <a:effectLst/>
                        <a:latin typeface="+mn-lt"/>
                        <a:ea typeface="+mn-ea"/>
                        <a:cs typeface="+mn-cs"/>
                      </a:endParaRPr>
                    </a:p>
                    <a:p>
                      <a:pPr marL="342900" lvl="0" indent="-342900">
                        <a:spcBef>
                          <a:spcPts val="180"/>
                        </a:spcBef>
                        <a:spcAft>
                          <a:spcPts val="0"/>
                        </a:spcAft>
                        <a:buSzPts val="1000"/>
                        <a:buFont typeface="Trebuchet MS" panose="020B0603020202020204" pitchFamily="34" charset="0"/>
                        <a:buChar char="•"/>
                        <a:tabLst>
                          <a:tab pos="278765" algn="l"/>
                          <a:tab pos="280035" algn="l"/>
                        </a:tabLst>
                      </a:pPr>
                      <a:r>
                        <a:rPr lang="en-US" sz="2000" b="1" kern="1200" dirty="0">
                          <a:solidFill>
                            <a:schemeClr val="tx1"/>
                          </a:solidFill>
                          <a:effectLst/>
                          <a:latin typeface="+mn-lt"/>
                          <a:ea typeface="+mn-ea"/>
                          <a:cs typeface="+mn-cs"/>
                        </a:rPr>
                        <a:t>Are held at the event’s site</a:t>
                      </a:r>
                      <a:endParaRPr lang="fr-FR" sz="2000" b="1" kern="1200" dirty="0">
                        <a:solidFill>
                          <a:schemeClr val="tx1"/>
                        </a:solidFill>
                        <a:effectLst/>
                        <a:latin typeface="+mn-lt"/>
                        <a:ea typeface="+mn-ea"/>
                        <a:cs typeface="+mn-cs"/>
                      </a:endParaRPr>
                    </a:p>
                    <a:p>
                      <a:pPr marL="342900" marR="254000" lvl="0" indent="-342900">
                        <a:lnSpc>
                          <a:spcPct val="102000"/>
                        </a:lnSpc>
                        <a:spcBef>
                          <a:spcPts val="180"/>
                        </a:spcBef>
                        <a:spcAft>
                          <a:spcPts val="0"/>
                        </a:spcAft>
                        <a:buSzPts val="1000"/>
                        <a:buFont typeface="Trebuchet MS" panose="020B0603020202020204" pitchFamily="34" charset="0"/>
                        <a:buChar char="•"/>
                        <a:tabLst>
                          <a:tab pos="278765" algn="l"/>
                          <a:tab pos="280035" algn="l"/>
                        </a:tabLst>
                      </a:pPr>
                      <a:r>
                        <a:rPr lang="en-US" sz="2000" b="1" kern="1200" dirty="0">
                          <a:solidFill>
                            <a:schemeClr val="tx1"/>
                          </a:solidFill>
                          <a:effectLst/>
                          <a:latin typeface="+mn-lt"/>
                          <a:ea typeface="+mn-ea"/>
                          <a:cs typeface="+mn-cs"/>
                        </a:rPr>
                        <a:t>Can be covered by a less-comprehensive report</a:t>
                      </a:r>
                      <a:endParaRPr lang="fr-FR" sz="2000" b="1" kern="1200" dirty="0">
                        <a:solidFill>
                          <a:schemeClr val="tx1"/>
                        </a:solidFill>
                        <a:effectLst/>
                        <a:latin typeface="+mn-lt"/>
                        <a:ea typeface="+mn-ea"/>
                        <a:cs typeface="+mn-cs"/>
                      </a:endParaRPr>
                    </a:p>
                  </a:txBody>
                  <a:tcPr marL="0" marR="0" marT="0" marB="0"/>
                </a:tc>
                <a:extLst>
                  <a:ext uri="{0D108BD9-81ED-4DB2-BD59-A6C34878D82A}">
                    <a16:rowId xmlns:a16="http://schemas.microsoft.com/office/drawing/2014/main" val="3045486758"/>
                  </a:ext>
                </a:extLst>
              </a:tr>
            </a:tbl>
          </a:graphicData>
        </a:graphic>
      </p:graphicFrame>
    </p:spTree>
    <p:extLst>
      <p:ext uri="{BB962C8B-B14F-4D97-AF65-F5344CB8AC3E}">
        <p14:creationId xmlns:p14="http://schemas.microsoft.com/office/powerpoint/2010/main" val="135873812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193" y="5798876"/>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7"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69979" y="459510"/>
            <a:ext cx="2117888"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Lecture10</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16</a:t>
            </a:fld>
            <a:endParaRPr lang="en-US"/>
          </a:p>
        </p:txBody>
      </p:sp>
      <p:sp>
        <p:nvSpPr>
          <p:cNvPr id="12" name="Zone de texte 11"/>
          <p:cNvSpPr txBox="1"/>
          <p:nvPr/>
        </p:nvSpPr>
        <p:spPr>
          <a:xfrm>
            <a:off x="2157095" y="384810"/>
            <a:ext cx="6251575" cy="1015663"/>
          </a:xfrm>
          <a:prstGeom prst="rect">
            <a:avLst/>
          </a:prstGeom>
          <a:noFill/>
        </p:spPr>
        <p:txBody>
          <a:bodyPr wrap="square" rtlCol="0" anchor="t">
            <a:spAutoFit/>
          </a:bodyPr>
          <a:lstStyle/>
          <a:p>
            <a:pPr algn="ctr"/>
            <a:r>
              <a:rPr lang="en-US" sz="2400" b="1" dirty="0" smtClean="0">
                <a:solidFill>
                  <a:srgbClr val="FF9518"/>
                </a:solidFill>
                <a:latin typeface="Tajawal Medium" panose="00000600000000000000" pitchFamily="2" charset="-78"/>
                <a:cs typeface="Tajawal Medium" panose="00000600000000000000" pitchFamily="2" charset="-78"/>
              </a:rPr>
              <a:t>Session 5: Evaluation</a:t>
            </a:r>
            <a:r>
              <a:rPr lang="fr-FR" sz="2400" b="1" dirty="0" smtClean="0">
                <a:solidFill>
                  <a:srgbClr val="FF9518"/>
                </a:solidFill>
                <a:latin typeface="Tajawal Medium" panose="00000600000000000000" pitchFamily="2" charset="-78"/>
                <a:cs typeface="Tajawal Medium" panose="00000600000000000000" pitchFamily="2" charset="-78"/>
                <a:sym typeface="+mn-ea"/>
              </a:rPr>
              <a:t> </a:t>
            </a:r>
            <a:r>
              <a:rPr lang="fr-FR" sz="2400" b="1" dirty="0">
                <a:solidFill>
                  <a:srgbClr val="FF9518"/>
                </a:solidFill>
                <a:latin typeface="Tajawal Medium" panose="00000600000000000000" pitchFamily="2" charset="-78"/>
                <a:cs typeface="Tajawal Medium" panose="00000600000000000000" pitchFamily="2" charset="-78"/>
                <a:sym typeface="+mn-ea"/>
              </a:rPr>
              <a:t>(</a:t>
            </a:r>
            <a:r>
              <a:rPr lang="fr-FR" altLang="en-US" sz="2800" b="1" dirty="0" smtClean="0">
                <a:solidFill>
                  <a:srgbClr val="FF9518"/>
                </a:solidFill>
                <a:latin typeface="Tajawal Medium" panose="00000600000000000000" pitchFamily="2" charset="-78"/>
                <a:cs typeface="Tajawal Medium" panose="00000600000000000000" pitchFamily="2" charset="-78"/>
                <a:sym typeface="+mn-ea"/>
              </a:rPr>
              <a:t>Part3)</a:t>
            </a: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32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219940" y="1232992"/>
            <a:ext cx="8315730" cy="689932"/>
          </a:xfrm>
          <a:prstGeom prst="rect">
            <a:avLst/>
          </a:prstGeom>
          <a:ln>
            <a:noFill/>
          </a:ln>
        </p:spPr>
        <p:txBody>
          <a:bodyPr wrap="square">
            <a:spAutoFit/>
          </a:bodyPr>
          <a:lstStyle/>
          <a:p>
            <a:pPr marL="685800" lvl="2" algn="ctr">
              <a:spcBef>
                <a:spcPts val="695"/>
              </a:spcBef>
              <a:buClr>
                <a:srgbClr val="FF681E"/>
              </a:buClr>
              <a:buSzPts val="1300"/>
              <a:tabLst>
                <a:tab pos="1289050" algn="l"/>
              </a:tabLst>
            </a:pPr>
            <a:r>
              <a:rPr lang="en-US" sz="1300" dirty="0" smtClean="0">
                <a:latin typeface="Trebuchet MS" panose="020B0603020202020204" pitchFamily="34" charset="0"/>
                <a:ea typeface="Trebuchet MS" panose="020B0603020202020204" pitchFamily="34" charset="0"/>
                <a:cs typeface="Trebuchet MS" panose="020B0603020202020204" pitchFamily="34" charset="0"/>
              </a:rPr>
              <a:t> </a:t>
            </a:r>
            <a:endPar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685800" lvl="2" algn="ctr">
              <a:spcBef>
                <a:spcPts val="695"/>
              </a:spcBef>
              <a:buClr>
                <a:srgbClr val="FF681E"/>
              </a:buClr>
              <a:buSzPts val="1300"/>
              <a:tabLst>
                <a:tab pos="12890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3" name="Rectangle 12"/>
          <p:cNvSpPr/>
          <p:nvPr/>
        </p:nvSpPr>
        <p:spPr>
          <a:xfrm>
            <a:off x="638340" y="1584020"/>
            <a:ext cx="7729672" cy="1477328"/>
          </a:xfrm>
          <a:prstGeom prst="rect">
            <a:avLst/>
          </a:prstGeom>
        </p:spPr>
        <p:txBody>
          <a:bodyPr wrap="square">
            <a:spAutoFit/>
          </a:bodyPr>
          <a:lstStyle/>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fr-FR" dirty="0">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6" name="Rectangle 15"/>
          <p:cNvSpPr/>
          <p:nvPr/>
        </p:nvSpPr>
        <p:spPr>
          <a:xfrm>
            <a:off x="291254" y="1400473"/>
            <a:ext cx="8117416" cy="8335615"/>
          </a:xfrm>
          <a:prstGeom prst="rect">
            <a:avLst/>
          </a:prstGeom>
        </p:spPr>
        <p:txBody>
          <a:bodyPr wrap="square">
            <a:spAutoFit/>
          </a:bodyPr>
          <a:lstStyle/>
          <a:p>
            <a:pPr marL="899795" algn="ctr">
              <a:spcBef>
                <a:spcPts val="515"/>
              </a:spcBef>
              <a:spcAft>
                <a:spcPts val="0"/>
              </a:spcAft>
            </a:pPr>
            <a:r>
              <a:rPr lang="en-US" sz="2000" b="1" u="sng" dirty="0" err="1">
                <a:solidFill>
                  <a:srgbClr val="C00000"/>
                </a:solidFill>
                <a:latin typeface="Times New Roman" panose="02020603050405020304" pitchFamily="18" charset="0"/>
                <a:cs typeface="Times New Roman" panose="02020603050405020304" pitchFamily="18" charset="0"/>
              </a:rPr>
              <a:t>ther</a:t>
            </a:r>
            <a:r>
              <a:rPr lang="en-US" sz="2000" b="1" u="sng" dirty="0">
                <a:solidFill>
                  <a:srgbClr val="C00000"/>
                </a:solidFill>
                <a:latin typeface="Times New Roman" panose="02020603050405020304" pitchFamily="18" charset="0"/>
                <a:cs typeface="Times New Roman" panose="02020603050405020304" pitchFamily="18" charset="0"/>
              </a:rPr>
              <a:t> examples of evaluative approaches and tools are summarized as </a:t>
            </a:r>
            <a:r>
              <a:rPr lang="en-US" sz="2000" b="1" u="sng" dirty="0" smtClean="0">
                <a:solidFill>
                  <a:srgbClr val="C00000"/>
                </a:solidFill>
                <a:latin typeface="Times New Roman" panose="02020603050405020304" pitchFamily="18" charset="0"/>
                <a:cs typeface="Times New Roman" panose="02020603050405020304" pitchFamily="18" charset="0"/>
              </a:rPr>
              <a:t>follows:</a:t>
            </a:r>
          </a:p>
          <a:p>
            <a:r>
              <a:rPr lang="en-US" dirty="0"/>
              <a:t> </a:t>
            </a:r>
            <a:endParaRPr lang="fr-FR" dirty="0"/>
          </a:p>
          <a:p>
            <a:pPr marL="285750" indent="-285750">
              <a:buFont typeface="Wingdings" panose="05000000000000000000" pitchFamily="2" charset="2"/>
              <a:buChar char="q"/>
            </a:pPr>
            <a:r>
              <a:rPr lang="en-US" b="1" dirty="0" smtClean="0">
                <a:solidFill>
                  <a:srgbClr val="24A9E1"/>
                </a:solidFill>
                <a:latin typeface="Times New Roman" panose="02020603050405020304" pitchFamily="18" charset="0"/>
                <a:cs typeface="Times New Roman" panose="02020603050405020304" pitchFamily="18" charset="0"/>
              </a:rPr>
              <a:t>The </a:t>
            </a:r>
            <a:r>
              <a:rPr lang="en-US" b="1" dirty="0">
                <a:solidFill>
                  <a:srgbClr val="24A9E1"/>
                </a:solidFill>
                <a:latin typeface="Times New Roman" panose="02020603050405020304" pitchFamily="18" charset="0"/>
                <a:cs typeface="Times New Roman" panose="02020603050405020304" pitchFamily="18" charset="0"/>
              </a:rPr>
              <a:t>most significant change (MSC) </a:t>
            </a:r>
            <a:r>
              <a:rPr lang="en-US" b="1" dirty="0">
                <a:solidFill>
                  <a:schemeClr val="dk1"/>
                </a:solidFill>
                <a:latin typeface="Times New Roman" panose="02020603050405020304" pitchFamily="18" charset="0"/>
                <a:cs typeface="Times New Roman" panose="02020603050405020304" pitchFamily="18" charset="0"/>
              </a:rPr>
              <a:t>is a type of participatory tool that requires gathering personal accounts of perceived change(s) and determining which of these accounts is the most significant and why.</a:t>
            </a:r>
            <a:endParaRPr lang="fr-FR" b="1" dirty="0">
              <a:solidFill>
                <a:schemeClr val="dk1"/>
              </a:solidFill>
              <a:latin typeface="Times New Roman" panose="02020603050405020304" pitchFamily="18" charset="0"/>
              <a:cs typeface="Times New Roman" panose="02020603050405020304" pitchFamily="18" charset="0"/>
            </a:endParaRPr>
          </a:p>
          <a:p>
            <a:endParaRPr lang="en-US" b="1" dirty="0">
              <a:solidFill>
                <a:schemeClr val="dk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q"/>
            </a:pPr>
            <a:r>
              <a:rPr lang="en-US" b="1" dirty="0">
                <a:solidFill>
                  <a:srgbClr val="24A9E1"/>
                </a:solidFill>
                <a:latin typeface="Times New Roman" panose="02020603050405020304" pitchFamily="18" charset="0"/>
                <a:cs typeface="Times New Roman" panose="02020603050405020304" pitchFamily="18" charset="0"/>
              </a:rPr>
              <a:t>The Kirkpatrick model </a:t>
            </a:r>
            <a:r>
              <a:rPr lang="en-US" b="1" dirty="0">
                <a:solidFill>
                  <a:schemeClr val="dk1"/>
                </a:solidFill>
                <a:latin typeface="Times New Roman" panose="02020603050405020304" pitchFamily="18" charset="0"/>
                <a:cs typeface="Times New Roman" panose="02020603050405020304" pitchFamily="18" charset="0"/>
              </a:rPr>
              <a:t>is a four-level training evaluation model developed to evaluate trainings. The four levels are as follows</a:t>
            </a:r>
            <a:r>
              <a:rPr lang="en-US" b="1" dirty="0">
                <a:solidFill>
                  <a:schemeClr val="accent2">
                    <a:lumMod val="75000"/>
                  </a:schemeClr>
                </a:solidFill>
                <a:latin typeface="Times New Roman" panose="02020603050405020304" pitchFamily="18" charset="0"/>
                <a:cs typeface="Times New Roman" panose="02020603050405020304" pitchFamily="18" charset="0"/>
              </a:rPr>
              <a:t>: (a) reaction; (b) learning; (c) </a:t>
            </a:r>
            <a:r>
              <a:rPr lang="en-US" b="1" dirty="0" err="1">
                <a:solidFill>
                  <a:schemeClr val="accent2">
                    <a:lumMod val="75000"/>
                  </a:schemeClr>
                </a:solidFill>
                <a:latin typeface="Times New Roman" panose="02020603050405020304" pitchFamily="18" charset="0"/>
                <a:cs typeface="Times New Roman" panose="02020603050405020304" pitchFamily="18" charset="0"/>
              </a:rPr>
              <a:t>behaviour</a:t>
            </a:r>
            <a:r>
              <a:rPr lang="en-US" b="1" dirty="0">
                <a:solidFill>
                  <a:schemeClr val="accent2">
                    <a:lumMod val="75000"/>
                  </a:schemeClr>
                </a:solidFill>
                <a:latin typeface="Times New Roman" panose="02020603050405020304" pitchFamily="18" charset="0"/>
                <a:cs typeface="Times New Roman" panose="02020603050405020304" pitchFamily="18" charset="0"/>
              </a:rPr>
              <a:t>; and (d) results</a:t>
            </a:r>
            <a:r>
              <a:rPr lang="en-US" b="1" dirty="0">
                <a:solidFill>
                  <a:schemeClr val="dk1"/>
                </a:solidFill>
                <a:latin typeface="Times New Roman" panose="02020603050405020304" pitchFamily="18" charset="0"/>
                <a:cs typeface="Times New Roman" panose="02020603050405020304" pitchFamily="18" charset="0"/>
              </a:rPr>
              <a:t>. </a:t>
            </a:r>
            <a:endParaRPr lang="en-US" b="1" dirty="0" smtClean="0">
              <a:solidFill>
                <a:schemeClr val="dk1"/>
              </a:solidFill>
              <a:latin typeface="Times New Roman" panose="02020603050405020304" pitchFamily="18" charset="0"/>
              <a:cs typeface="Times New Roman" panose="02020603050405020304" pitchFamily="18" charset="0"/>
            </a:endParaRPr>
          </a:p>
          <a:p>
            <a:endParaRPr lang="en-US" b="1" dirty="0">
              <a:solidFill>
                <a:schemeClr val="dk1"/>
              </a:solidFill>
              <a:latin typeface="Times New Roman" panose="02020603050405020304" pitchFamily="18" charset="0"/>
              <a:cs typeface="Times New Roman" panose="02020603050405020304" pitchFamily="18" charset="0"/>
            </a:endParaRPr>
          </a:p>
          <a:p>
            <a:pPr lvl="1"/>
            <a:r>
              <a:rPr lang="en-US" b="1" dirty="0" smtClean="0">
                <a:solidFill>
                  <a:schemeClr val="dk1"/>
                </a:solidFill>
                <a:latin typeface="Times New Roman" panose="02020603050405020304" pitchFamily="18" charset="0"/>
                <a:cs typeface="Times New Roman" panose="02020603050405020304" pitchFamily="18" charset="0"/>
              </a:rPr>
              <a:t>This </a:t>
            </a:r>
            <a:r>
              <a:rPr lang="en-US" b="1" dirty="0">
                <a:solidFill>
                  <a:schemeClr val="dk1"/>
                </a:solidFill>
                <a:latin typeface="Times New Roman" panose="02020603050405020304" pitchFamily="18" charset="0"/>
                <a:cs typeface="Times New Roman" panose="02020603050405020304" pitchFamily="18" charset="0"/>
              </a:rPr>
              <a:t>is a commonly used method for assessing the results acquired from a training. A generic post- training completion evaluation form has been developed that can be easily modified as required by interested parties.</a:t>
            </a:r>
          </a:p>
          <a:p>
            <a:endParaRPr lang="fr-FR" b="1" dirty="0">
              <a:solidFill>
                <a:schemeClr val="dk1"/>
              </a:solidFill>
              <a:latin typeface="Times New Roman" panose="02020603050405020304" pitchFamily="18" charset="0"/>
              <a:cs typeface="Times New Roman" panose="02020603050405020304" pitchFamily="18" charset="0"/>
            </a:endParaRPr>
          </a:p>
          <a:p>
            <a:endParaRPr lang="en-US" sz="2000" b="1" u="sng" dirty="0">
              <a:solidFill>
                <a:srgbClr val="C00000"/>
              </a:solidFill>
              <a:latin typeface="Times New Roman" panose="02020603050405020304" pitchFamily="18" charset="0"/>
              <a:cs typeface="Times New Roman" panose="02020603050405020304" pitchFamily="18" charset="0"/>
            </a:endParaRPr>
          </a:p>
          <a:p>
            <a:pPr marL="899795" algn="ctr">
              <a:spcBef>
                <a:spcPts val="515"/>
              </a:spcBef>
              <a:spcAft>
                <a:spcPts val="0"/>
              </a:spcAft>
            </a:pPr>
            <a:endParaRPr lang="en-US" sz="2000" b="1" u="sng" dirty="0" smtClean="0">
              <a:solidFill>
                <a:srgbClr val="C00000"/>
              </a:solidFill>
              <a:latin typeface="Times New Roman" panose="02020603050405020304" pitchFamily="18" charset="0"/>
              <a:cs typeface="Times New Roman" panose="02020603050405020304" pitchFamily="18" charset="0"/>
            </a:endParaRPr>
          </a:p>
          <a:p>
            <a:pPr marL="899795" algn="ctr">
              <a:spcBef>
                <a:spcPts val="515"/>
              </a:spcBef>
              <a:spcAft>
                <a:spcPts val="0"/>
              </a:spcAft>
            </a:pPr>
            <a:endParaRPr lang="en-US" sz="2000" b="1" u="sng" dirty="0">
              <a:solidFill>
                <a:srgbClr val="C00000"/>
              </a:solidFill>
              <a:latin typeface="Times New Roman" panose="02020603050405020304" pitchFamily="18" charset="0"/>
              <a:cs typeface="Times New Roman" panose="02020603050405020304" pitchFamily="18" charset="0"/>
            </a:endParaRPr>
          </a:p>
          <a:p>
            <a:pPr marL="899795" algn="ctr">
              <a:spcBef>
                <a:spcPts val="515"/>
              </a:spcBef>
              <a:spcAft>
                <a:spcPts val="0"/>
              </a:spcAft>
            </a:pPr>
            <a:endParaRPr lang="en-US" sz="2000" b="1" u="sng" dirty="0" smtClean="0">
              <a:solidFill>
                <a:srgbClr val="C00000"/>
              </a:solidFill>
              <a:latin typeface="Times New Roman" panose="02020603050405020304" pitchFamily="18" charset="0"/>
              <a:cs typeface="Times New Roman" panose="02020603050405020304" pitchFamily="18" charset="0"/>
            </a:endParaRPr>
          </a:p>
          <a:p>
            <a:pPr marL="899795" algn="ctr">
              <a:spcBef>
                <a:spcPts val="515"/>
              </a:spcBef>
              <a:spcAft>
                <a:spcPts val="0"/>
              </a:spcAft>
            </a:pPr>
            <a:endParaRPr lang="en-US" sz="2000" b="1" u="sng" dirty="0">
              <a:solidFill>
                <a:srgbClr val="C00000"/>
              </a:solidFill>
              <a:latin typeface="Times New Roman" panose="02020603050405020304" pitchFamily="18" charset="0"/>
              <a:cs typeface="Times New Roman" panose="02020603050405020304" pitchFamily="18" charset="0"/>
            </a:endParaRPr>
          </a:p>
          <a:p>
            <a:pPr marL="899795" algn="ctr">
              <a:spcBef>
                <a:spcPts val="515"/>
              </a:spcBef>
              <a:spcAft>
                <a:spcPts val="0"/>
              </a:spcAft>
            </a:pPr>
            <a:endParaRPr lang="en-US" sz="2000" b="1" u="sng" dirty="0" smtClean="0">
              <a:solidFill>
                <a:srgbClr val="C00000"/>
              </a:solidFill>
              <a:latin typeface="Times New Roman" panose="02020603050405020304" pitchFamily="18" charset="0"/>
              <a:cs typeface="Times New Roman" panose="02020603050405020304" pitchFamily="18" charset="0"/>
            </a:endParaRPr>
          </a:p>
          <a:p>
            <a:pPr marL="899795" algn="ctr">
              <a:spcBef>
                <a:spcPts val="515"/>
              </a:spcBef>
              <a:spcAft>
                <a:spcPts val="0"/>
              </a:spcAft>
            </a:pPr>
            <a:endParaRPr lang="en-US" sz="2000" b="1" u="sng" dirty="0">
              <a:solidFill>
                <a:srgbClr val="C00000"/>
              </a:solidFill>
              <a:latin typeface="Times New Roman" panose="02020603050405020304" pitchFamily="18" charset="0"/>
              <a:cs typeface="Times New Roman" panose="02020603050405020304" pitchFamily="18" charset="0"/>
            </a:endParaRPr>
          </a:p>
          <a:p>
            <a:pPr marL="899795" algn="ctr">
              <a:spcBef>
                <a:spcPts val="515"/>
              </a:spcBef>
              <a:spcAft>
                <a:spcPts val="0"/>
              </a:spcAft>
            </a:pPr>
            <a:endParaRPr lang="en-US" sz="2000" b="1" u="sng" dirty="0" smtClean="0">
              <a:solidFill>
                <a:srgbClr val="C00000"/>
              </a:solidFill>
              <a:latin typeface="Times New Roman" panose="02020603050405020304" pitchFamily="18" charset="0"/>
              <a:cs typeface="Times New Roman" panose="02020603050405020304" pitchFamily="18" charset="0"/>
            </a:endParaRPr>
          </a:p>
          <a:p>
            <a:pPr marL="899795" algn="ctr">
              <a:spcBef>
                <a:spcPts val="515"/>
              </a:spcBef>
              <a:spcAft>
                <a:spcPts val="0"/>
              </a:spcAft>
            </a:pPr>
            <a:endParaRPr lang="en-US" sz="2000" b="1" u="sng" dirty="0">
              <a:solidFill>
                <a:srgbClr val="C00000"/>
              </a:solidFill>
              <a:latin typeface="Times New Roman" panose="02020603050405020304" pitchFamily="18" charset="0"/>
              <a:cs typeface="Times New Roman" panose="02020603050405020304" pitchFamily="18" charset="0"/>
            </a:endParaRPr>
          </a:p>
          <a:p>
            <a:pPr marL="899795" algn="ctr">
              <a:spcBef>
                <a:spcPts val="515"/>
              </a:spcBef>
              <a:spcAft>
                <a:spcPts val="0"/>
              </a:spcAft>
            </a:pPr>
            <a:endParaRPr lang="en-US" sz="2000" b="1" u="sng" dirty="0" smtClean="0">
              <a:solidFill>
                <a:srgbClr val="C00000"/>
              </a:solidFill>
              <a:latin typeface="Times New Roman" panose="02020603050405020304" pitchFamily="18" charset="0"/>
              <a:cs typeface="Times New Roman" panose="02020603050405020304" pitchFamily="18" charset="0"/>
            </a:endParaRPr>
          </a:p>
          <a:p>
            <a:pPr marL="899795" algn="ctr">
              <a:spcBef>
                <a:spcPts val="515"/>
              </a:spcBef>
              <a:spcAft>
                <a:spcPts val="0"/>
              </a:spcAft>
            </a:pPr>
            <a:endParaRPr lang="fr-FR" sz="2000" b="1" u="sng" dirty="0">
              <a:solidFill>
                <a:srgbClr val="C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8018738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193" y="5798876"/>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7"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69979" y="459510"/>
            <a:ext cx="2117888"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Lecture10</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17</a:t>
            </a:fld>
            <a:endParaRPr lang="en-US"/>
          </a:p>
        </p:txBody>
      </p:sp>
      <p:sp>
        <p:nvSpPr>
          <p:cNvPr id="12" name="Zone de texte 11"/>
          <p:cNvSpPr txBox="1"/>
          <p:nvPr/>
        </p:nvSpPr>
        <p:spPr>
          <a:xfrm>
            <a:off x="2157095" y="384810"/>
            <a:ext cx="6251575" cy="1015663"/>
          </a:xfrm>
          <a:prstGeom prst="rect">
            <a:avLst/>
          </a:prstGeom>
          <a:noFill/>
        </p:spPr>
        <p:txBody>
          <a:bodyPr wrap="square" rtlCol="0" anchor="t">
            <a:spAutoFit/>
          </a:bodyPr>
          <a:lstStyle/>
          <a:p>
            <a:pPr algn="ctr"/>
            <a:r>
              <a:rPr lang="en-US" sz="2400" b="1" dirty="0" smtClean="0">
                <a:solidFill>
                  <a:srgbClr val="FF9518"/>
                </a:solidFill>
                <a:latin typeface="Tajawal Medium" panose="00000600000000000000" pitchFamily="2" charset="-78"/>
                <a:cs typeface="Tajawal Medium" panose="00000600000000000000" pitchFamily="2" charset="-78"/>
              </a:rPr>
              <a:t>Session 5: Evaluation</a:t>
            </a:r>
            <a:r>
              <a:rPr lang="fr-FR" sz="2400" b="1" dirty="0" smtClean="0">
                <a:solidFill>
                  <a:srgbClr val="FF9518"/>
                </a:solidFill>
                <a:latin typeface="Tajawal Medium" panose="00000600000000000000" pitchFamily="2" charset="-78"/>
                <a:cs typeface="Tajawal Medium" panose="00000600000000000000" pitchFamily="2" charset="-78"/>
                <a:sym typeface="+mn-ea"/>
              </a:rPr>
              <a:t> </a:t>
            </a:r>
            <a:r>
              <a:rPr lang="fr-FR" sz="2400" b="1" dirty="0">
                <a:solidFill>
                  <a:srgbClr val="FF9518"/>
                </a:solidFill>
                <a:latin typeface="Tajawal Medium" panose="00000600000000000000" pitchFamily="2" charset="-78"/>
                <a:cs typeface="Tajawal Medium" panose="00000600000000000000" pitchFamily="2" charset="-78"/>
                <a:sym typeface="+mn-ea"/>
              </a:rPr>
              <a:t>(</a:t>
            </a:r>
            <a:r>
              <a:rPr lang="fr-FR" altLang="en-US" sz="2800" b="1" dirty="0" smtClean="0">
                <a:solidFill>
                  <a:srgbClr val="FF9518"/>
                </a:solidFill>
                <a:latin typeface="Tajawal Medium" panose="00000600000000000000" pitchFamily="2" charset="-78"/>
                <a:cs typeface="Tajawal Medium" panose="00000600000000000000" pitchFamily="2" charset="-78"/>
                <a:sym typeface="+mn-ea"/>
              </a:rPr>
              <a:t>Part3)</a:t>
            </a: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32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219940" y="1232992"/>
            <a:ext cx="8315730" cy="689932"/>
          </a:xfrm>
          <a:prstGeom prst="rect">
            <a:avLst/>
          </a:prstGeom>
          <a:ln>
            <a:noFill/>
          </a:ln>
        </p:spPr>
        <p:txBody>
          <a:bodyPr wrap="square">
            <a:spAutoFit/>
          </a:bodyPr>
          <a:lstStyle/>
          <a:p>
            <a:pPr marL="685800" lvl="2" algn="ctr">
              <a:spcBef>
                <a:spcPts val="695"/>
              </a:spcBef>
              <a:buClr>
                <a:srgbClr val="FF681E"/>
              </a:buClr>
              <a:buSzPts val="1300"/>
              <a:tabLst>
                <a:tab pos="1289050" algn="l"/>
              </a:tabLst>
            </a:pPr>
            <a:r>
              <a:rPr lang="en-US" sz="1300" dirty="0" smtClean="0">
                <a:latin typeface="Trebuchet MS" panose="020B0603020202020204" pitchFamily="34" charset="0"/>
                <a:ea typeface="Trebuchet MS" panose="020B0603020202020204" pitchFamily="34" charset="0"/>
                <a:cs typeface="Trebuchet MS" panose="020B0603020202020204" pitchFamily="34" charset="0"/>
              </a:rPr>
              <a:t> </a:t>
            </a:r>
            <a:endPar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685800" lvl="2" algn="ctr">
              <a:spcBef>
                <a:spcPts val="695"/>
              </a:spcBef>
              <a:buClr>
                <a:srgbClr val="FF681E"/>
              </a:buClr>
              <a:buSzPts val="1300"/>
              <a:tabLst>
                <a:tab pos="12890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3" name="Rectangle 12"/>
          <p:cNvSpPr/>
          <p:nvPr/>
        </p:nvSpPr>
        <p:spPr>
          <a:xfrm>
            <a:off x="638340" y="1584020"/>
            <a:ext cx="7729672" cy="1477328"/>
          </a:xfrm>
          <a:prstGeom prst="rect">
            <a:avLst/>
          </a:prstGeom>
        </p:spPr>
        <p:txBody>
          <a:bodyPr wrap="square">
            <a:spAutoFit/>
          </a:bodyPr>
          <a:lstStyle/>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fr-FR" dirty="0">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8" name="Rectangle 7"/>
          <p:cNvSpPr/>
          <p:nvPr/>
        </p:nvSpPr>
        <p:spPr>
          <a:xfrm>
            <a:off x="130614" y="1546498"/>
            <a:ext cx="8306761" cy="6496074"/>
          </a:xfrm>
          <a:prstGeom prst="rect">
            <a:avLst/>
          </a:prstGeom>
        </p:spPr>
        <p:txBody>
          <a:bodyPr wrap="square">
            <a:spAutoFit/>
          </a:bodyPr>
          <a:lstStyle/>
          <a:p>
            <a:pPr marL="488315" marR="223520" indent="-285750" algn="just">
              <a:lnSpc>
                <a:spcPct val="102000"/>
              </a:lnSpc>
              <a:spcAft>
                <a:spcPts val="0"/>
              </a:spcAft>
              <a:buFont typeface="Wingdings" panose="05000000000000000000" pitchFamily="2" charset="2"/>
              <a:buChar char="q"/>
            </a:pPr>
            <a:r>
              <a:rPr lang="en-US" b="1" dirty="0">
                <a:solidFill>
                  <a:srgbClr val="24A9E1"/>
                </a:solidFill>
                <a:latin typeface="Times New Roman" panose="02020603050405020304" pitchFamily="18" charset="0"/>
                <a:cs typeface="Times New Roman" panose="02020603050405020304" pitchFamily="18" charset="0"/>
              </a:rPr>
              <a:t>Peer review </a:t>
            </a:r>
            <a:r>
              <a:rPr lang="en-US" b="1" dirty="0">
                <a:latin typeface="Times New Roman" panose="02020603050405020304" pitchFamily="18" charset="0"/>
                <a:cs typeface="Times New Roman" panose="02020603050405020304" pitchFamily="18" charset="0"/>
              </a:rPr>
              <a:t>is a process that can help advise on quality issues and compliance to standards, usually conducted by other specialists from the same field, who are chosen for their knowledge of  the  subject  matter.  This  process  has  been  used,  for  instance,  for  the  review  of implementation of the United Nations System-wide Action Plan (UN-SWAP) for gender equality and the empowerment of women, with the participation of two to three other agencies being mutually reviewed. A peer review mechanism has also been developed by UNEG in partnership with OECD/DAC to review the evaluation policy of UNEG </a:t>
            </a:r>
            <a:r>
              <a:rPr lang="en-US" b="1" dirty="0" smtClean="0">
                <a:latin typeface="Times New Roman" panose="02020603050405020304" pitchFamily="18" charset="0"/>
                <a:cs typeface="Times New Roman" panose="02020603050405020304" pitchFamily="18" charset="0"/>
              </a:rPr>
              <a:t>members.</a:t>
            </a:r>
          </a:p>
          <a:p>
            <a:pPr marL="488315" marR="223520" indent="-285750" algn="just">
              <a:lnSpc>
                <a:spcPct val="102000"/>
              </a:lnSpc>
              <a:spcAft>
                <a:spcPts val="0"/>
              </a:spcAft>
              <a:buFont typeface="Wingdings" panose="05000000000000000000" pitchFamily="2" charset="2"/>
              <a:buChar char="q"/>
            </a:pPr>
            <a:endParaRPr lang="en-US" b="1" dirty="0" smtClean="0">
              <a:latin typeface="Times New Roman" panose="02020603050405020304" pitchFamily="18" charset="0"/>
              <a:cs typeface="Times New Roman" panose="02020603050405020304" pitchFamily="18" charset="0"/>
            </a:endParaRPr>
          </a:p>
          <a:p>
            <a:pPr marL="488315" marR="223520" indent="-285750" algn="just">
              <a:lnSpc>
                <a:spcPct val="102000"/>
              </a:lnSpc>
              <a:spcAft>
                <a:spcPts val="0"/>
              </a:spcAft>
              <a:buFont typeface="Wingdings" panose="05000000000000000000" pitchFamily="2" charset="2"/>
              <a:buChar char="q"/>
            </a:pPr>
            <a:r>
              <a:rPr lang="en-US" b="1" dirty="0" smtClean="0">
                <a:solidFill>
                  <a:srgbClr val="24A9E1"/>
                </a:solidFill>
                <a:latin typeface="Times New Roman" panose="02020603050405020304" pitchFamily="18" charset="0"/>
                <a:cs typeface="Times New Roman" panose="02020603050405020304" pitchFamily="18" charset="0"/>
              </a:rPr>
              <a:t>Outcome </a:t>
            </a:r>
            <a:r>
              <a:rPr lang="en-US" b="1" dirty="0">
                <a:solidFill>
                  <a:srgbClr val="24A9E1"/>
                </a:solidFill>
                <a:latin typeface="Times New Roman" panose="02020603050405020304" pitchFamily="18" charset="0"/>
                <a:cs typeface="Times New Roman" panose="02020603050405020304" pitchFamily="18" charset="0"/>
              </a:rPr>
              <a:t>harvesting </a:t>
            </a:r>
            <a:r>
              <a:rPr lang="en-US" b="1" dirty="0">
                <a:latin typeface="Times New Roman" panose="02020603050405020304" pitchFamily="18" charset="0"/>
                <a:cs typeface="Times New Roman" panose="02020603050405020304" pitchFamily="18" charset="0"/>
              </a:rPr>
              <a:t>is an evaluative approach that can be used to collect data on interventions. As its name suggests, outcome harvesting collects (“harvests”) evidence of occurred changes (outcomes). Once changes are identified, it works backwards to determine whether and how these changes are linked to your intervention.</a:t>
            </a:r>
            <a:endParaRPr lang="fr-FR" b="1" dirty="0">
              <a:latin typeface="Times New Roman" panose="02020603050405020304" pitchFamily="18" charset="0"/>
              <a:cs typeface="Times New Roman" panose="02020603050405020304" pitchFamily="18" charset="0"/>
            </a:endParaRPr>
          </a:p>
          <a:p>
            <a:pPr marL="202565" marR="223520" algn="just">
              <a:lnSpc>
                <a:spcPct val="102000"/>
              </a:lnSpc>
              <a:spcAft>
                <a:spcPts val="0"/>
              </a:spcAft>
            </a:pPr>
            <a:endParaRPr lang="en-US" dirty="0" smtClean="0">
              <a:latin typeface="Trebuchet MS" panose="020B0603020202020204" pitchFamily="34" charset="0"/>
              <a:ea typeface="Trebuchet MS" panose="020B0603020202020204" pitchFamily="34" charset="0"/>
              <a:cs typeface="Trebuchet MS" panose="020B0603020202020204" pitchFamily="34" charset="0"/>
            </a:endParaRPr>
          </a:p>
          <a:p>
            <a:pPr marL="202565" marR="223520" algn="just">
              <a:lnSpc>
                <a:spcPct val="102000"/>
              </a:lnSpc>
              <a:spcAft>
                <a:spcPts val="0"/>
              </a:spcAft>
            </a:pPr>
            <a:endParaRPr lang="en-US" sz="2400" dirty="0">
              <a:effectLst/>
              <a:latin typeface="Trebuchet MS" panose="020B0603020202020204" pitchFamily="34" charset="0"/>
              <a:ea typeface="Trebuchet MS" panose="020B0603020202020204" pitchFamily="34" charset="0"/>
              <a:cs typeface="Trebuchet MS" panose="020B0603020202020204" pitchFamily="34" charset="0"/>
            </a:endParaRPr>
          </a:p>
          <a:p>
            <a:pPr marL="202565" marR="223520" algn="just">
              <a:lnSpc>
                <a:spcPct val="102000"/>
              </a:lnSpc>
              <a:spcAft>
                <a:spcPts val="0"/>
              </a:spcAft>
            </a:pPr>
            <a:endParaRPr lang="en-US" sz="2400" dirty="0" smtClean="0">
              <a:latin typeface="Trebuchet MS" panose="020B0603020202020204" pitchFamily="34" charset="0"/>
              <a:ea typeface="Trebuchet MS" panose="020B0603020202020204" pitchFamily="34" charset="0"/>
              <a:cs typeface="Trebuchet MS" panose="020B0603020202020204" pitchFamily="34" charset="0"/>
            </a:endParaRPr>
          </a:p>
          <a:p>
            <a:pPr marL="202565" marR="223520" algn="just">
              <a:lnSpc>
                <a:spcPct val="102000"/>
              </a:lnSpc>
              <a:spcAft>
                <a:spcPts val="0"/>
              </a:spcAft>
            </a:pPr>
            <a:endParaRPr lang="en-US" sz="2400" dirty="0">
              <a:effectLst/>
              <a:latin typeface="Trebuchet MS" panose="020B0603020202020204" pitchFamily="34" charset="0"/>
              <a:ea typeface="Trebuchet MS" panose="020B0603020202020204" pitchFamily="34" charset="0"/>
              <a:cs typeface="Trebuchet MS" panose="020B0603020202020204" pitchFamily="34" charset="0"/>
            </a:endParaRPr>
          </a:p>
          <a:p>
            <a:pPr marL="202565" marR="223520" algn="just">
              <a:lnSpc>
                <a:spcPct val="102000"/>
              </a:lnSpc>
              <a:spcAft>
                <a:spcPts val="0"/>
              </a:spcAft>
            </a:pPr>
            <a:endParaRPr lang="en-US" sz="2400" dirty="0" smtClean="0">
              <a:latin typeface="Trebuchet MS" panose="020B0603020202020204" pitchFamily="34" charset="0"/>
              <a:ea typeface="Trebuchet MS" panose="020B0603020202020204" pitchFamily="34" charset="0"/>
              <a:cs typeface="Trebuchet MS" panose="020B0603020202020204" pitchFamily="34" charset="0"/>
            </a:endParaRPr>
          </a:p>
          <a:p>
            <a:pPr marL="202565" marR="223520" algn="just">
              <a:lnSpc>
                <a:spcPct val="102000"/>
              </a:lnSpc>
              <a:spcAft>
                <a:spcPts val="0"/>
              </a:spcAft>
            </a:pPr>
            <a:endParaRPr lang="fr-FR" sz="2400"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52687926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193" y="5798876"/>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7"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69979" y="459510"/>
            <a:ext cx="2117888"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Lecture10</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18</a:t>
            </a:fld>
            <a:endParaRPr lang="en-US"/>
          </a:p>
        </p:txBody>
      </p:sp>
      <p:sp>
        <p:nvSpPr>
          <p:cNvPr id="12" name="Zone de texte 11"/>
          <p:cNvSpPr txBox="1"/>
          <p:nvPr/>
        </p:nvSpPr>
        <p:spPr>
          <a:xfrm>
            <a:off x="2157095" y="384810"/>
            <a:ext cx="6251575" cy="1015663"/>
          </a:xfrm>
          <a:prstGeom prst="rect">
            <a:avLst/>
          </a:prstGeom>
          <a:noFill/>
        </p:spPr>
        <p:txBody>
          <a:bodyPr wrap="square" rtlCol="0" anchor="t">
            <a:spAutoFit/>
          </a:bodyPr>
          <a:lstStyle/>
          <a:p>
            <a:pPr algn="ctr"/>
            <a:r>
              <a:rPr lang="en-US" sz="2400" b="1" dirty="0" smtClean="0">
                <a:solidFill>
                  <a:srgbClr val="FF9518"/>
                </a:solidFill>
                <a:latin typeface="Tajawal Medium" panose="00000600000000000000" pitchFamily="2" charset="-78"/>
                <a:cs typeface="Tajawal Medium" panose="00000600000000000000" pitchFamily="2" charset="-78"/>
              </a:rPr>
              <a:t>Session 5: Evaluation</a:t>
            </a:r>
            <a:r>
              <a:rPr lang="fr-FR" sz="2400" b="1" dirty="0" smtClean="0">
                <a:solidFill>
                  <a:srgbClr val="FF9518"/>
                </a:solidFill>
                <a:latin typeface="Tajawal Medium" panose="00000600000000000000" pitchFamily="2" charset="-78"/>
                <a:cs typeface="Tajawal Medium" panose="00000600000000000000" pitchFamily="2" charset="-78"/>
                <a:sym typeface="+mn-ea"/>
              </a:rPr>
              <a:t> </a:t>
            </a:r>
            <a:r>
              <a:rPr lang="fr-FR" sz="2400" b="1" dirty="0">
                <a:solidFill>
                  <a:srgbClr val="FF9518"/>
                </a:solidFill>
                <a:latin typeface="Tajawal Medium" panose="00000600000000000000" pitchFamily="2" charset="-78"/>
                <a:cs typeface="Tajawal Medium" panose="00000600000000000000" pitchFamily="2" charset="-78"/>
                <a:sym typeface="+mn-ea"/>
              </a:rPr>
              <a:t>(</a:t>
            </a:r>
            <a:r>
              <a:rPr lang="fr-FR" altLang="en-US" sz="2800" b="1" dirty="0" smtClean="0">
                <a:solidFill>
                  <a:srgbClr val="FF9518"/>
                </a:solidFill>
                <a:latin typeface="Tajawal Medium" panose="00000600000000000000" pitchFamily="2" charset="-78"/>
                <a:cs typeface="Tajawal Medium" panose="00000600000000000000" pitchFamily="2" charset="-78"/>
                <a:sym typeface="+mn-ea"/>
              </a:rPr>
              <a:t>Part3)</a:t>
            </a: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32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219940" y="1232992"/>
            <a:ext cx="8315730" cy="689932"/>
          </a:xfrm>
          <a:prstGeom prst="rect">
            <a:avLst/>
          </a:prstGeom>
          <a:ln>
            <a:noFill/>
          </a:ln>
        </p:spPr>
        <p:txBody>
          <a:bodyPr wrap="square">
            <a:spAutoFit/>
          </a:bodyPr>
          <a:lstStyle/>
          <a:p>
            <a:pPr marL="685800" lvl="2" algn="ctr">
              <a:spcBef>
                <a:spcPts val="695"/>
              </a:spcBef>
              <a:buClr>
                <a:srgbClr val="FF681E"/>
              </a:buClr>
              <a:buSzPts val="1300"/>
              <a:tabLst>
                <a:tab pos="1289050" algn="l"/>
              </a:tabLst>
            </a:pPr>
            <a:r>
              <a:rPr lang="en-US" sz="1300" dirty="0" smtClean="0">
                <a:latin typeface="Trebuchet MS" panose="020B0603020202020204" pitchFamily="34" charset="0"/>
                <a:ea typeface="Trebuchet MS" panose="020B0603020202020204" pitchFamily="34" charset="0"/>
                <a:cs typeface="Trebuchet MS" panose="020B0603020202020204" pitchFamily="34" charset="0"/>
              </a:rPr>
              <a:t> </a:t>
            </a:r>
            <a:endPar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685800" lvl="2" algn="ctr">
              <a:spcBef>
                <a:spcPts val="695"/>
              </a:spcBef>
              <a:buClr>
                <a:srgbClr val="FF681E"/>
              </a:buClr>
              <a:buSzPts val="1300"/>
              <a:tabLst>
                <a:tab pos="12890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3" name="Rectangle 12"/>
          <p:cNvSpPr/>
          <p:nvPr/>
        </p:nvSpPr>
        <p:spPr>
          <a:xfrm>
            <a:off x="638340" y="1584020"/>
            <a:ext cx="7729672" cy="1477328"/>
          </a:xfrm>
          <a:prstGeom prst="rect">
            <a:avLst/>
          </a:prstGeom>
        </p:spPr>
        <p:txBody>
          <a:bodyPr wrap="square">
            <a:spAutoFit/>
          </a:bodyPr>
          <a:lstStyle/>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fr-FR" dirty="0">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8" name="TextBox 17"/>
          <p:cNvSpPr txBox="1"/>
          <p:nvPr/>
        </p:nvSpPr>
        <p:spPr>
          <a:xfrm>
            <a:off x="185691" y="1250042"/>
            <a:ext cx="8452476" cy="4847481"/>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pPr algn="ctr">
              <a:lnSpc>
                <a:spcPct val="150000"/>
              </a:lnSpc>
            </a:pPr>
            <a:endParaRPr lang="en-US" sz="2000" b="1" dirty="0" smtClean="0">
              <a:solidFill>
                <a:schemeClr val="accent2"/>
              </a:solidFill>
              <a:latin typeface="Times New Roman" panose="02020603050405020304" pitchFamily="18" charset="0"/>
              <a:cs typeface="Times New Roman" panose="02020603050405020304" pitchFamily="18" charset="0"/>
            </a:endParaRPr>
          </a:p>
          <a:p>
            <a:pPr algn="ctr">
              <a:lnSpc>
                <a:spcPct val="150000"/>
              </a:lnSpc>
            </a:pPr>
            <a:r>
              <a:rPr lang="en-US" sz="2000" b="1" dirty="0" smtClean="0">
                <a:solidFill>
                  <a:schemeClr val="accent2"/>
                </a:solidFill>
                <a:latin typeface="Times New Roman" panose="02020603050405020304" pitchFamily="18" charset="0"/>
                <a:cs typeface="Times New Roman" panose="02020603050405020304" pitchFamily="18" charset="0"/>
              </a:rPr>
              <a:t>Incorporating </a:t>
            </a:r>
            <a:r>
              <a:rPr lang="en-US" sz="2000" b="1" dirty="0">
                <a:solidFill>
                  <a:schemeClr val="accent2"/>
                </a:solidFill>
                <a:latin typeface="Times New Roman" panose="02020603050405020304" pitchFamily="18" charset="0"/>
                <a:cs typeface="Times New Roman" panose="02020603050405020304" pitchFamily="18" charset="0"/>
              </a:rPr>
              <a:t>cross-cutting themes in </a:t>
            </a:r>
            <a:r>
              <a:rPr lang="en-US" sz="2000" b="1" dirty="0" smtClean="0">
                <a:solidFill>
                  <a:schemeClr val="accent2"/>
                </a:solidFill>
                <a:latin typeface="Times New Roman" panose="02020603050405020304" pitchFamily="18" charset="0"/>
                <a:cs typeface="Times New Roman" panose="02020603050405020304" pitchFamily="18" charset="0"/>
              </a:rPr>
              <a:t>evaluation</a:t>
            </a:r>
          </a:p>
          <a:p>
            <a:pPr algn="ctr">
              <a:lnSpc>
                <a:spcPct val="150000"/>
              </a:lnSpc>
            </a:pPr>
            <a:endParaRPr lang="en-US" sz="2000" b="1" dirty="0" smtClean="0">
              <a:solidFill>
                <a:schemeClr val="accent2"/>
              </a:solidFill>
              <a:latin typeface="Times New Roman" panose="02020603050405020304" pitchFamily="18" charset="0"/>
              <a:cs typeface="Times New Roman" panose="02020603050405020304" pitchFamily="18" charset="0"/>
            </a:endParaRPr>
          </a:p>
          <a:p>
            <a:pPr marL="285750" indent="-285750" algn="just">
              <a:lnSpc>
                <a:spcPct val="150000"/>
              </a:lnSpc>
              <a:buFont typeface="Wingdings" panose="05000000000000000000" pitchFamily="2" charset="2"/>
              <a:buChar char="Ø"/>
            </a:pPr>
            <a:r>
              <a:rPr lang="en-US" b="1" dirty="0">
                <a:solidFill>
                  <a:srgbClr val="00B050"/>
                </a:solidFill>
                <a:latin typeface="Times New Roman" panose="02020603050405020304" pitchFamily="18" charset="0"/>
                <a:cs typeface="Times New Roman" panose="02020603050405020304" pitchFamily="18" charset="0"/>
              </a:rPr>
              <a:t>Cross-cutting themes </a:t>
            </a:r>
            <a:r>
              <a:rPr lang="en-US" b="1" dirty="0">
                <a:latin typeface="Times New Roman" panose="02020603050405020304" pitchFamily="18" charset="0"/>
                <a:cs typeface="Times New Roman" panose="02020603050405020304" pitchFamily="18" charset="0"/>
              </a:rPr>
              <a:t>can be defined as additional considerations or areas that intersect with an intervention, or that can be easily integrated into it, without losing focus on the main goals of the intervention. Mainstreaming a cross-cutting theme is generally understood as a strategy to make the specific theme, given its importance, an integral dimension of the organization’s design, implementation and M&amp;E of policies and interventions. The inclusion of themes can evolve over time and new themes can be added; they are not necessarily the same for all organizations and not all may be relevant to be considered in an intervention</a:t>
            </a:r>
            <a:r>
              <a:rPr lang="en-US" b="1" dirty="0" smtClean="0">
                <a:latin typeface="Times New Roman" panose="02020603050405020304" pitchFamily="18" charset="0"/>
                <a:cs typeface="Times New Roman" panose="02020603050405020304" pitchFamily="18" charset="0"/>
              </a:rPr>
              <a:t>.</a:t>
            </a:r>
            <a:r>
              <a:rPr lang="en-US" sz="2000" b="1" dirty="0">
                <a:solidFill>
                  <a:schemeClr val="accent2"/>
                </a:solidFill>
                <a:latin typeface="Times New Roman" panose="02020603050405020304" pitchFamily="18" charset="0"/>
                <a:cs typeface="Times New Roman" panose="02020603050405020304" pitchFamily="18" charset="0"/>
              </a:rPr>
              <a:t> </a:t>
            </a:r>
            <a:endParaRPr lang="fr-FR" sz="2000" b="1" dirty="0">
              <a:solidFill>
                <a:schemeClr val="accent2"/>
              </a:solidFill>
              <a:latin typeface="Times New Roman" panose="02020603050405020304" pitchFamily="18" charset="0"/>
              <a:cs typeface="Times New Roman" panose="02020603050405020304" pitchFamily="18" charset="0"/>
            </a:endParaRPr>
          </a:p>
        </p:txBody>
      </p:sp>
      <p:grpSp>
        <p:nvGrpSpPr>
          <p:cNvPr id="17" name="Group 16"/>
          <p:cNvGrpSpPr>
            <a:grpSpLocks/>
          </p:cNvGrpSpPr>
          <p:nvPr/>
        </p:nvGrpSpPr>
        <p:grpSpPr bwMode="auto">
          <a:xfrm>
            <a:off x="1022098" y="1694690"/>
            <a:ext cx="610994" cy="597946"/>
            <a:chOff x="980" y="1491"/>
            <a:chExt cx="834" cy="834"/>
          </a:xfrm>
        </p:grpSpPr>
        <p:sp>
          <p:nvSpPr>
            <p:cNvPr id="19" name="Freeform 18"/>
            <p:cNvSpPr>
              <a:spLocks/>
            </p:cNvSpPr>
            <p:nvPr/>
          </p:nvSpPr>
          <p:spPr bwMode="auto">
            <a:xfrm>
              <a:off x="980" y="1490"/>
              <a:ext cx="834" cy="834"/>
            </a:xfrm>
            <a:custGeom>
              <a:avLst/>
              <a:gdLst>
                <a:gd name="T0" fmla="+- 0 1397 980"/>
                <a:gd name="T1" fmla="*/ T0 w 834"/>
                <a:gd name="T2" fmla="+- 0 1491 1491"/>
                <a:gd name="T3" fmla="*/ 1491 h 834"/>
                <a:gd name="T4" fmla="+- 0 1322 980"/>
                <a:gd name="T5" fmla="*/ T4 w 834"/>
                <a:gd name="T6" fmla="+- 0 1497 1491"/>
                <a:gd name="T7" fmla="*/ 1497 h 834"/>
                <a:gd name="T8" fmla="+- 0 1252 980"/>
                <a:gd name="T9" fmla="*/ T8 w 834"/>
                <a:gd name="T10" fmla="+- 0 1517 1491"/>
                <a:gd name="T11" fmla="*/ 1517 h 834"/>
                <a:gd name="T12" fmla="+- 0 1187 980"/>
                <a:gd name="T13" fmla="*/ T12 w 834"/>
                <a:gd name="T14" fmla="+- 0 1548 1491"/>
                <a:gd name="T15" fmla="*/ 1548 h 834"/>
                <a:gd name="T16" fmla="+- 0 1129 980"/>
                <a:gd name="T17" fmla="*/ T16 w 834"/>
                <a:gd name="T18" fmla="+- 0 1589 1491"/>
                <a:gd name="T19" fmla="*/ 1589 h 834"/>
                <a:gd name="T20" fmla="+- 0 1078 980"/>
                <a:gd name="T21" fmla="*/ T20 w 834"/>
                <a:gd name="T22" fmla="+- 0 1639 1491"/>
                <a:gd name="T23" fmla="*/ 1639 h 834"/>
                <a:gd name="T24" fmla="+- 0 1037 980"/>
                <a:gd name="T25" fmla="*/ T24 w 834"/>
                <a:gd name="T26" fmla="+- 0 1697 1491"/>
                <a:gd name="T27" fmla="*/ 1697 h 834"/>
                <a:gd name="T28" fmla="+- 0 1006 980"/>
                <a:gd name="T29" fmla="*/ T28 w 834"/>
                <a:gd name="T30" fmla="+- 0 1762 1491"/>
                <a:gd name="T31" fmla="*/ 1762 h 834"/>
                <a:gd name="T32" fmla="+- 0 987 980"/>
                <a:gd name="T33" fmla="*/ T32 w 834"/>
                <a:gd name="T34" fmla="+- 0 1833 1491"/>
                <a:gd name="T35" fmla="*/ 1833 h 834"/>
                <a:gd name="T36" fmla="+- 0 980 980"/>
                <a:gd name="T37" fmla="*/ T36 w 834"/>
                <a:gd name="T38" fmla="+- 0 1908 1491"/>
                <a:gd name="T39" fmla="*/ 1908 h 834"/>
                <a:gd name="T40" fmla="+- 0 987 980"/>
                <a:gd name="T41" fmla="*/ T40 w 834"/>
                <a:gd name="T42" fmla="+- 0 1983 1491"/>
                <a:gd name="T43" fmla="*/ 1983 h 834"/>
                <a:gd name="T44" fmla="+- 0 1006 980"/>
                <a:gd name="T45" fmla="*/ T44 w 834"/>
                <a:gd name="T46" fmla="+- 0 2053 1491"/>
                <a:gd name="T47" fmla="*/ 2053 h 834"/>
                <a:gd name="T48" fmla="+- 0 1037 980"/>
                <a:gd name="T49" fmla="*/ T48 w 834"/>
                <a:gd name="T50" fmla="+- 0 2118 1491"/>
                <a:gd name="T51" fmla="*/ 2118 h 834"/>
                <a:gd name="T52" fmla="+- 0 1078 980"/>
                <a:gd name="T53" fmla="*/ T52 w 834"/>
                <a:gd name="T54" fmla="+- 0 2176 1491"/>
                <a:gd name="T55" fmla="*/ 2176 h 834"/>
                <a:gd name="T56" fmla="+- 0 1129 980"/>
                <a:gd name="T57" fmla="*/ T56 w 834"/>
                <a:gd name="T58" fmla="+- 0 2226 1491"/>
                <a:gd name="T59" fmla="*/ 2226 h 834"/>
                <a:gd name="T60" fmla="+- 0 1187 980"/>
                <a:gd name="T61" fmla="*/ T60 w 834"/>
                <a:gd name="T62" fmla="+- 0 2268 1491"/>
                <a:gd name="T63" fmla="*/ 2268 h 834"/>
                <a:gd name="T64" fmla="+- 0 1252 980"/>
                <a:gd name="T65" fmla="*/ T64 w 834"/>
                <a:gd name="T66" fmla="+- 0 2298 1491"/>
                <a:gd name="T67" fmla="*/ 2298 h 834"/>
                <a:gd name="T68" fmla="+- 0 1322 980"/>
                <a:gd name="T69" fmla="*/ T68 w 834"/>
                <a:gd name="T70" fmla="+- 0 2318 1491"/>
                <a:gd name="T71" fmla="*/ 2318 h 834"/>
                <a:gd name="T72" fmla="+- 0 1397 980"/>
                <a:gd name="T73" fmla="*/ T72 w 834"/>
                <a:gd name="T74" fmla="+- 0 2325 1491"/>
                <a:gd name="T75" fmla="*/ 2325 h 834"/>
                <a:gd name="T76" fmla="+- 0 1472 980"/>
                <a:gd name="T77" fmla="*/ T76 w 834"/>
                <a:gd name="T78" fmla="+- 0 2318 1491"/>
                <a:gd name="T79" fmla="*/ 2318 h 834"/>
                <a:gd name="T80" fmla="+- 0 1543 980"/>
                <a:gd name="T81" fmla="*/ T80 w 834"/>
                <a:gd name="T82" fmla="+- 0 2298 1491"/>
                <a:gd name="T83" fmla="*/ 2298 h 834"/>
                <a:gd name="T84" fmla="+- 0 1608 980"/>
                <a:gd name="T85" fmla="*/ T84 w 834"/>
                <a:gd name="T86" fmla="+- 0 2268 1491"/>
                <a:gd name="T87" fmla="*/ 2268 h 834"/>
                <a:gd name="T88" fmla="+- 0 1666 980"/>
                <a:gd name="T89" fmla="*/ T88 w 834"/>
                <a:gd name="T90" fmla="+- 0 2226 1491"/>
                <a:gd name="T91" fmla="*/ 2226 h 834"/>
                <a:gd name="T92" fmla="+- 0 1716 980"/>
                <a:gd name="T93" fmla="*/ T92 w 834"/>
                <a:gd name="T94" fmla="+- 0 2176 1491"/>
                <a:gd name="T95" fmla="*/ 2176 h 834"/>
                <a:gd name="T96" fmla="+- 0 1757 980"/>
                <a:gd name="T97" fmla="*/ T96 w 834"/>
                <a:gd name="T98" fmla="+- 0 2118 1491"/>
                <a:gd name="T99" fmla="*/ 2118 h 834"/>
                <a:gd name="T100" fmla="+- 0 1788 980"/>
                <a:gd name="T101" fmla="*/ T100 w 834"/>
                <a:gd name="T102" fmla="+- 0 2053 1491"/>
                <a:gd name="T103" fmla="*/ 2053 h 834"/>
                <a:gd name="T104" fmla="+- 0 1808 980"/>
                <a:gd name="T105" fmla="*/ T104 w 834"/>
                <a:gd name="T106" fmla="+- 0 1983 1491"/>
                <a:gd name="T107" fmla="*/ 1983 h 834"/>
                <a:gd name="T108" fmla="+- 0 1814 980"/>
                <a:gd name="T109" fmla="*/ T108 w 834"/>
                <a:gd name="T110" fmla="+- 0 1908 1491"/>
                <a:gd name="T111" fmla="*/ 1908 h 834"/>
                <a:gd name="T112" fmla="+- 0 1808 980"/>
                <a:gd name="T113" fmla="*/ T112 w 834"/>
                <a:gd name="T114" fmla="+- 0 1833 1491"/>
                <a:gd name="T115" fmla="*/ 1833 h 834"/>
                <a:gd name="T116" fmla="+- 0 1788 980"/>
                <a:gd name="T117" fmla="*/ T116 w 834"/>
                <a:gd name="T118" fmla="+- 0 1762 1491"/>
                <a:gd name="T119" fmla="*/ 1762 h 834"/>
                <a:gd name="T120" fmla="+- 0 1757 980"/>
                <a:gd name="T121" fmla="*/ T120 w 834"/>
                <a:gd name="T122" fmla="+- 0 1697 1491"/>
                <a:gd name="T123" fmla="*/ 1697 h 834"/>
                <a:gd name="T124" fmla="+- 0 1716 980"/>
                <a:gd name="T125" fmla="*/ T124 w 834"/>
                <a:gd name="T126" fmla="+- 0 1639 1491"/>
                <a:gd name="T127" fmla="*/ 1639 h 834"/>
                <a:gd name="T128" fmla="+- 0 1666 980"/>
                <a:gd name="T129" fmla="*/ T128 w 834"/>
                <a:gd name="T130" fmla="+- 0 1589 1491"/>
                <a:gd name="T131" fmla="*/ 1589 h 834"/>
                <a:gd name="T132" fmla="+- 0 1608 980"/>
                <a:gd name="T133" fmla="*/ T132 w 834"/>
                <a:gd name="T134" fmla="+- 0 1548 1491"/>
                <a:gd name="T135" fmla="*/ 1548 h 834"/>
                <a:gd name="T136" fmla="+- 0 1543 980"/>
                <a:gd name="T137" fmla="*/ T136 w 834"/>
                <a:gd name="T138" fmla="+- 0 1517 1491"/>
                <a:gd name="T139" fmla="*/ 1517 h 834"/>
                <a:gd name="T140" fmla="+- 0 1472 980"/>
                <a:gd name="T141" fmla="*/ T140 w 834"/>
                <a:gd name="T142" fmla="+- 0 1497 1491"/>
                <a:gd name="T143" fmla="*/ 1497 h 834"/>
                <a:gd name="T144" fmla="+- 0 1397 980"/>
                <a:gd name="T145" fmla="*/ T144 w 834"/>
                <a:gd name="T146" fmla="+- 0 1491 1491"/>
                <a:gd name="T147" fmla="*/ 1491 h 834"/>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Lst>
              <a:rect l="0" t="0" r="r" b="b"/>
              <a:pathLst>
                <a:path w="834" h="834">
                  <a:moveTo>
                    <a:pt x="417" y="0"/>
                  </a:moveTo>
                  <a:lnTo>
                    <a:pt x="342" y="6"/>
                  </a:lnTo>
                  <a:lnTo>
                    <a:pt x="272" y="26"/>
                  </a:lnTo>
                  <a:lnTo>
                    <a:pt x="207" y="57"/>
                  </a:lnTo>
                  <a:lnTo>
                    <a:pt x="149" y="98"/>
                  </a:lnTo>
                  <a:lnTo>
                    <a:pt x="98" y="148"/>
                  </a:lnTo>
                  <a:lnTo>
                    <a:pt x="57" y="206"/>
                  </a:lnTo>
                  <a:lnTo>
                    <a:pt x="26" y="271"/>
                  </a:lnTo>
                  <a:lnTo>
                    <a:pt x="7" y="342"/>
                  </a:lnTo>
                  <a:lnTo>
                    <a:pt x="0" y="417"/>
                  </a:lnTo>
                  <a:lnTo>
                    <a:pt x="7" y="492"/>
                  </a:lnTo>
                  <a:lnTo>
                    <a:pt x="26" y="562"/>
                  </a:lnTo>
                  <a:lnTo>
                    <a:pt x="57" y="627"/>
                  </a:lnTo>
                  <a:lnTo>
                    <a:pt x="98" y="685"/>
                  </a:lnTo>
                  <a:lnTo>
                    <a:pt x="149" y="735"/>
                  </a:lnTo>
                  <a:lnTo>
                    <a:pt x="207" y="777"/>
                  </a:lnTo>
                  <a:lnTo>
                    <a:pt x="272" y="807"/>
                  </a:lnTo>
                  <a:lnTo>
                    <a:pt x="342" y="827"/>
                  </a:lnTo>
                  <a:lnTo>
                    <a:pt x="417" y="834"/>
                  </a:lnTo>
                  <a:lnTo>
                    <a:pt x="492" y="827"/>
                  </a:lnTo>
                  <a:lnTo>
                    <a:pt x="563" y="807"/>
                  </a:lnTo>
                  <a:lnTo>
                    <a:pt x="628" y="777"/>
                  </a:lnTo>
                  <a:lnTo>
                    <a:pt x="686" y="735"/>
                  </a:lnTo>
                  <a:lnTo>
                    <a:pt x="736" y="685"/>
                  </a:lnTo>
                  <a:lnTo>
                    <a:pt x="777" y="627"/>
                  </a:lnTo>
                  <a:lnTo>
                    <a:pt x="808" y="562"/>
                  </a:lnTo>
                  <a:lnTo>
                    <a:pt x="828" y="492"/>
                  </a:lnTo>
                  <a:lnTo>
                    <a:pt x="834" y="417"/>
                  </a:lnTo>
                  <a:lnTo>
                    <a:pt x="828" y="342"/>
                  </a:lnTo>
                  <a:lnTo>
                    <a:pt x="808" y="271"/>
                  </a:lnTo>
                  <a:lnTo>
                    <a:pt x="777" y="206"/>
                  </a:lnTo>
                  <a:lnTo>
                    <a:pt x="736" y="148"/>
                  </a:lnTo>
                  <a:lnTo>
                    <a:pt x="686" y="98"/>
                  </a:lnTo>
                  <a:lnTo>
                    <a:pt x="628" y="57"/>
                  </a:lnTo>
                  <a:lnTo>
                    <a:pt x="563" y="26"/>
                  </a:lnTo>
                  <a:lnTo>
                    <a:pt x="492" y="6"/>
                  </a:lnTo>
                  <a:lnTo>
                    <a:pt x="417" y="0"/>
                  </a:lnTo>
                  <a:close/>
                </a:path>
              </a:pathLst>
            </a:custGeom>
            <a:solidFill>
              <a:srgbClr val="FF681E"/>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sp>
          <p:nvSpPr>
            <p:cNvPr id="21" name="AutoShape 32"/>
            <p:cNvSpPr>
              <a:spLocks/>
            </p:cNvSpPr>
            <p:nvPr/>
          </p:nvSpPr>
          <p:spPr bwMode="auto">
            <a:xfrm>
              <a:off x="1085" y="1593"/>
              <a:ext cx="629" cy="588"/>
            </a:xfrm>
            <a:custGeom>
              <a:avLst/>
              <a:gdLst>
                <a:gd name="T0" fmla="+- 0 1402 1085"/>
                <a:gd name="T1" fmla="*/ T0 w 629"/>
                <a:gd name="T2" fmla="+- 0 1729 1594"/>
                <a:gd name="T3" fmla="*/ 1729 h 588"/>
                <a:gd name="T4" fmla="+- 0 1713 1085"/>
                <a:gd name="T5" fmla="*/ T4 w 629"/>
                <a:gd name="T6" fmla="+- 0 1858 1594"/>
                <a:gd name="T7" fmla="*/ 1858 h 588"/>
                <a:gd name="T8" fmla="+- 0 1675 1085"/>
                <a:gd name="T9" fmla="*/ T8 w 629"/>
                <a:gd name="T10" fmla="+- 0 1910 1594"/>
                <a:gd name="T11" fmla="*/ 1910 h 588"/>
                <a:gd name="T12" fmla="+- 0 1613 1085"/>
                <a:gd name="T13" fmla="*/ T12 w 629"/>
                <a:gd name="T14" fmla="+- 0 1980 1594"/>
                <a:gd name="T15" fmla="*/ 1980 h 588"/>
                <a:gd name="T16" fmla="+- 0 1607 1085"/>
                <a:gd name="T17" fmla="*/ T16 w 629"/>
                <a:gd name="T18" fmla="+- 0 2068 1594"/>
                <a:gd name="T19" fmla="*/ 2068 h 588"/>
                <a:gd name="T20" fmla="+- 0 1550 1085"/>
                <a:gd name="T21" fmla="*/ T20 w 629"/>
                <a:gd name="T22" fmla="+- 0 2066 1594"/>
                <a:gd name="T23" fmla="*/ 2066 h 588"/>
                <a:gd name="T24" fmla="+- 0 1458 1085"/>
                <a:gd name="T25" fmla="*/ T24 w 629"/>
                <a:gd name="T26" fmla="+- 0 2094 1594"/>
                <a:gd name="T27" fmla="*/ 2094 h 588"/>
                <a:gd name="T28" fmla="+- 0 1376 1085"/>
                <a:gd name="T29" fmla="*/ T28 w 629"/>
                <a:gd name="T30" fmla="+- 0 2132 1594"/>
                <a:gd name="T31" fmla="*/ 2132 h 588"/>
                <a:gd name="T32" fmla="+- 0 1289 1085"/>
                <a:gd name="T33" fmla="*/ T32 w 629"/>
                <a:gd name="T34" fmla="+- 0 2072 1594"/>
                <a:gd name="T35" fmla="*/ 2072 h 588"/>
                <a:gd name="T36" fmla="+- 0 1469 1085"/>
                <a:gd name="T37" fmla="*/ T36 w 629"/>
                <a:gd name="T38" fmla="+- 0 2040 1594"/>
                <a:gd name="T39" fmla="*/ 2040 h 588"/>
                <a:gd name="T40" fmla="+- 0 1532 1085"/>
                <a:gd name="T41" fmla="*/ T40 w 629"/>
                <a:gd name="T42" fmla="+- 0 1756 1594"/>
                <a:gd name="T43" fmla="*/ 1756 h 588"/>
                <a:gd name="T44" fmla="+- 0 1506 1085"/>
                <a:gd name="T45" fmla="*/ T44 w 629"/>
                <a:gd name="T46" fmla="+- 0 1764 1594"/>
                <a:gd name="T47" fmla="*/ 1764 h 588"/>
                <a:gd name="T48" fmla="+- 0 1495 1085"/>
                <a:gd name="T49" fmla="*/ T48 w 629"/>
                <a:gd name="T50" fmla="+- 0 2006 1594"/>
                <a:gd name="T51" fmla="*/ 2006 h 588"/>
                <a:gd name="T52" fmla="+- 0 1373 1085"/>
                <a:gd name="T53" fmla="*/ T52 w 629"/>
                <a:gd name="T54" fmla="+- 0 1994 1594"/>
                <a:gd name="T55" fmla="*/ 1994 h 588"/>
                <a:gd name="T56" fmla="+- 0 1499 1085"/>
                <a:gd name="T57" fmla="*/ T56 w 629"/>
                <a:gd name="T58" fmla="+- 0 1938 1594"/>
                <a:gd name="T59" fmla="*/ 1938 h 588"/>
                <a:gd name="T60" fmla="+- 0 1485 1085"/>
                <a:gd name="T61" fmla="*/ T60 w 629"/>
                <a:gd name="T62" fmla="+- 0 1916 1594"/>
                <a:gd name="T63" fmla="*/ 1916 h 588"/>
                <a:gd name="T64" fmla="+- 0 1436 1085"/>
                <a:gd name="T65" fmla="*/ T64 w 629"/>
                <a:gd name="T66" fmla="+- 0 1872 1594"/>
                <a:gd name="T67" fmla="*/ 1872 h 588"/>
                <a:gd name="T68" fmla="+- 0 1379 1085"/>
                <a:gd name="T69" fmla="*/ T68 w 629"/>
                <a:gd name="T70" fmla="+- 0 1958 1594"/>
                <a:gd name="T71" fmla="*/ 1958 h 588"/>
                <a:gd name="T72" fmla="+- 0 1171 1085"/>
                <a:gd name="T73" fmla="*/ T72 w 629"/>
                <a:gd name="T74" fmla="+- 0 2152 1594"/>
                <a:gd name="T75" fmla="*/ 2152 h 588"/>
                <a:gd name="T76" fmla="+- 0 1113 1085"/>
                <a:gd name="T77" fmla="*/ T76 w 629"/>
                <a:gd name="T78" fmla="+- 0 2112 1594"/>
                <a:gd name="T79" fmla="*/ 2112 h 588"/>
                <a:gd name="T80" fmla="+- 0 1240 1085"/>
                <a:gd name="T81" fmla="*/ T80 w 629"/>
                <a:gd name="T82" fmla="+- 0 1992 1594"/>
                <a:gd name="T83" fmla="*/ 1992 h 588"/>
                <a:gd name="T84" fmla="+- 0 1334 1085"/>
                <a:gd name="T85" fmla="*/ T84 w 629"/>
                <a:gd name="T86" fmla="+- 0 1924 1594"/>
                <a:gd name="T87" fmla="*/ 1924 h 588"/>
                <a:gd name="T88" fmla="+- 0 1326 1085"/>
                <a:gd name="T89" fmla="*/ T88 w 629"/>
                <a:gd name="T90" fmla="+- 0 1854 1594"/>
                <a:gd name="T91" fmla="*/ 1854 h 588"/>
                <a:gd name="T92" fmla="+- 0 1493 1085"/>
                <a:gd name="T93" fmla="*/ T92 w 629"/>
                <a:gd name="T94" fmla="+- 0 1884 1594"/>
                <a:gd name="T95" fmla="*/ 1884 h 588"/>
                <a:gd name="T96" fmla="+- 0 1332 1085"/>
                <a:gd name="T97" fmla="*/ T96 w 629"/>
                <a:gd name="T98" fmla="+- 0 1804 1594"/>
                <a:gd name="T99" fmla="*/ 1804 h 588"/>
                <a:gd name="T100" fmla="+- 0 1281 1085"/>
                <a:gd name="T101" fmla="*/ T100 w 629"/>
                <a:gd name="T102" fmla="+- 0 1918 1594"/>
                <a:gd name="T103" fmla="*/ 1918 h 588"/>
                <a:gd name="T104" fmla="+- 0 1248 1085"/>
                <a:gd name="T105" fmla="*/ T104 w 629"/>
                <a:gd name="T106" fmla="+- 0 1862 1594"/>
                <a:gd name="T107" fmla="*/ 1862 h 588"/>
                <a:gd name="T108" fmla="+- 0 1352 1085"/>
                <a:gd name="T109" fmla="*/ T108 w 629"/>
                <a:gd name="T110" fmla="+- 0 1716 1594"/>
                <a:gd name="T111" fmla="*/ 1716 h 588"/>
                <a:gd name="T112" fmla="+- 0 1240 1085"/>
                <a:gd name="T113" fmla="*/ T112 w 629"/>
                <a:gd name="T114" fmla="+- 0 1954 1594"/>
                <a:gd name="T115" fmla="*/ 1954 h 588"/>
                <a:gd name="T116" fmla="+- 0 1181 1085"/>
                <a:gd name="T117" fmla="*/ T116 w 629"/>
                <a:gd name="T118" fmla="+- 0 1932 1594"/>
                <a:gd name="T119" fmla="*/ 1932 h 588"/>
                <a:gd name="T120" fmla="+- 0 1145 1085"/>
                <a:gd name="T121" fmla="*/ T120 w 629"/>
                <a:gd name="T122" fmla="+- 0 1852 1594"/>
                <a:gd name="T123" fmla="*/ 1852 h 588"/>
                <a:gd name="T124" fmla="+- 0 1194 1085"/>
                <a:gd name="T125" fmla="*/ T124 w 629"/>
                <a:gd name="T126" fmla="+- 0 1800 1594"/>
                <a:gd name="T127" fmla="*/ 1800 h 588"/>
                <a:gd name="T128" fmla="+- 0 1189 1085"/>
                <a:gd name="T129" fmla="*/ T128 w 629"/>
                <a:gd name="T130" fmla="+- 0 1714 1594"/>
                <a:gd name="T131" fmla="*/ 1714 h 588"/>
                <a:gd name="T132" fmla="+- 0 1301 1085"/>
                <a:gd name="T133" fmla="*/ T132 w 629"/>
                <a:gd name="T134" fmla="+- 0 1688 1594"/>
                <a:gd name="T135" fmla="*/ 1688 h 588"/>
                <a:gd name="T136" fmla="+- 0 1374 1085"/>
                <a:gd name="T137" fmla="*/ T136 w 629"/>
                <a:gd name="T138" fmla="+- 0 1642 1594"/>
                <a:gd name="T139" fmla="*/ 1642 h 588"/>
                <a:gd name="T140" fmla="+- 0 1440 1085"/>
                <a:gd name="T141" fmla="*/ T140 w 629"/>
                <a:gd name="T142" fmla="+- 0 1636 1594"/>
                <a:gd name="T143" fmla="*/ 1636 h 588"/>
                <a:gd name="T144" fmla="+- 0 1532 1085"/>
                <a:gd name="T145" fmla="*/ T144 w 629"/>
                <a:gd name="T146" fmla="+- 0 1696 1594"/>
                <a:gd name="T147" fmla="*/ 1696 h 588"/>
                <a:gd name="T148" fmla="+- 0 1618 1085"/>
                <a:gd name="T149" fmla="*/ T148 w 629"/>
                <a:gd name="T150" fmla="+- 0 1724 1594"/>
                <a:gd name="T151" fmla="*/ 1724 h 588"/>
                <a:gd name="T152" fmla="+- 0 1628 1085"/>
                <a:gd name="T153" fmla="*/ T152 w 629"/>
                <a:gd name="T154" fmla="+- 0 1818 1594"/>
                <a:gd name="T155" fmla="*/ 1818 h 588"/>
                <a:gd name="T156" fmla="+- 0 1688 1085"/>
                <a:gd name="T157" fmla="*/ T156 w 629"/>
                <a:gd name="T158" fmla="+- 0 1858 1594"/>
                <a:gd name="T159" fmla="*/ 1858 h 588"/>
                <a:gd name="T160" fmla="+- 0 1650 1085"/>
                <a:gd name="T161" fmla="*/ T160 w 629"/>
                <a:gd name="T162" fmla="+- 0 1796 1594"/>
                <a:gd name="T163" fmla="*/ 1796 h 588"/>
                <a:gd name="T164" fmla="+- 0 1655 1085"/>
                <a:gd name="T165" fmla="*/ T164 w 629"/>
                <a:gd name="T166" fmla="+- 0 1714 1594"/>
                <a:gd name="T167" fmla="*/ 1714 h 588"/>
                <a:gd name="T168" fmla="+- 0 1608 1085"/>
                <a:gd name="T169" fmla="*/ T168 w 629"/>
                <a:gd name="T170" fmla="+- 0 1664 1594"/>
                <a:gd name="T171" fmla="*/ 1664 h 588"/>
                <a:gd name="T172" fmla="+- 0 1530 1085"/>
                <a:gd name="T173" fmla="*/ T172 w 629"/>
                <a:gd name="T174" fmla="+- 0 1670 1594"/>
                <a:gd name="T175" fmla="*/ 1670 h 588"/>
                <a:gd name="T176" fmla="+- 0 1458 1085"/>
                <a:gd name="T177" fmla="*/ T176 w 629"/>
                <a:gd name="T178" fmla="+- 0 1616 1594"/>
                <a:gd name="T179" fmla="*/ 1616 h 588"/>
                <a:gd name="T180" fmla="+- 0 1353 1085"/>
                <a:gd name="T181" fmla="*/ T180 w 629"/>
                <a:gd name="T182" fmla="+- 0 1622 1594"/>
                <a:gd name="T183" fmla="*/ 1622 h 588"/>
                <a:gd name="T184" fmla="+- 0 1307 1085"/>
                <a:gd name="T185" fmla="*/ T184 w 629"/>
                <a:gd name="T186" fmla="+- 0 1658 1594"/>
                <a:gd name="T187" fmla="*/ 1658 h 588"/>
                <a:gd name="T188" fmla="+- 0 1211 1085"/>
                <a:gd name="T189" fmla="*/ T188 w 629"/>
                <a:gd name="T190" fmla="+- 0 1658 1594"/>
                <a:gd name="T191" fmla="*/ 1658 h 588"/>
                <a:gd name="T192" fmla="+- 0 1179 1085"/>
                <a:gd name="T193" fmla="*/ T192 w 629"/>
                <a:gd name="T194" fmla="+- 0 1742 1594"/>
                <a:gd name="T195" fmla="*/ 1742 h 588"/>
                <a:gd name="T196" fmla="+- 0 1164 1085"/>
                <a:gd name="T197" fmla="*/ T196 w 629"/>
                <a:gd name="T198" fmla="+- 0 1808 1594"/>
                <a:gd name="T199" fmla="*/ 1808 h 588"/>
                <a:gd name="T200" fmla="+- 0 1100 1085"/>
                <a:gd name="T201" fmla="*/ T200 w 629"/>
                <a:gd name="T202" fmla="+- 0 1922 1594"/>
                <a:gd name="T203" fmla="*/ 1922 h 588"/>
                <a:gd name="T204" fmla="+- 0 1166 1085"/>
                <a:gd name="T205" fmla="*/ T204 w 629"/>
                <a:gd name="T206" fmla="+- 0 1960 1594"/>
                <a:gd name="T207" fmla="*/ 1960 h 588"/>
                <a:gd name="T208" fmla="+- 0 1147 1085"/>
                <a:gd name="T209" fmla="*/ T208 w 629"/>
                <a:gd name="T210" fmla="+- 0 2044 1594"/>
                <a:gd name="T211" fmla="*/ 2044 h 588"/>
                <a:gd name="T212" fmla="+- 0 1085 1085"/>
                <a:gd name="T213" fmla="*/ T212 w 629"/>
                <a:gd name="T214" fmla="+- 0 2136 1594"/>
                <a:gd name="T215" fmla="*/ 2136 h 588"/>
                <a:gd name="T216" fmla="+- 0 1182 1085"/>
                <a:gd name="T217" fmla="*/ T216 w 629"/>
                <a:gd name="T218" fmla="+- 0 2172 1594"/>
                <a:gd name="T219" fmla="*/ 2172 h 588"/>
                <a:gd name="T220" fmla="+- 0 1266 1085"/>
                <a:gd name="T221" fmla="*/ T220 w 629"/>
                <a:gd name="T222" fmla="+- 0 2094 1594"/>
                <a:gd name="T223" fmla="*/ 2094 h 588"/>
                <a:gd name="T224" fmla="+- 0 1336 1085"/>
                <a:gd name="T225" fmla="*/ T224 w 629"/>
                <a:gd name="T226" fmla="+- 0 2112 1594"/>
                <a:gd name="T227" fmla="*/ 2112 h 588"/>
                <a:gd name="T228" fmla="+- 0 1424 1085"/>
                <a:gd name="T229" fmla="*/ T228 w 629"/>
                <a:gd name="T230" fmla="+- 0 2170 1594"/>
                <a:gd name="T231" fmla="*/ 2170 h 588"/>
                <a:gd name="T232" fmla="+- 0 1462 1085"/>
                <a:gd name="T233" fmla="*/ T232 w 629"/>
                <a:gd name="T234" fmla="+- 0 2130 1594"/>
                <a:gd name="T235" fmla="*/ 2130 h 588"/>
                <a:gd name="T236" fmla="+- 0 1524 1085"/>
                <a:gd name="T237" fmla="*/ T236 w 629"/>
                <a:gd name="T238" fmla="+- 0 2094 1594"/>
                <a:gd name="T239" fmla="*/ 2094 h 588"/>
                <a:gd name="T240" fmla="+- 0 1611 1085"/>
                <a:gd name="T241" fmla="*/ T240 w 629"/>
                <a:gd name="T242" fmla="+- 0 2096 1594"/>
                <a:gd name="T243" fmla="*/ 2096 h 588"/>
                <a:gd name="T244" fmla="+- 0 1643 1085"/>
                <a:gd name="T245" fmla="*/ T244 w 629"/>
                <a:gd name="T246" fmla="+- 0 2036 1594"/>
                <a:gd name="T247" fmla="*/ 2036 h 588"/>
                <a:gd name="T248" fmla="+- 0 1645 1085"/>
                <a:gd name="T249" fmla="*/ T248 w 629"/>
                <a:gd name="T250" fmla="+- 0 1974 1594"/>
                <a:gd name="T251" fmla="*/ 1974 h 588"/>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 ang="0">
                  <a:pos x="T149" y="T151"/>
                </a:cxn>
                <a:cxn ang="0">
                  <a:pos x="T153" y="T155"/>
                </a:cxn>
                <a:cxn ang="0">
                  <a:pos x="T157" y="T159"/>
                </a:cxn>
                <a:cxn ang="0">
                  <a:pos x="T161" y="T163"/>
                </a:cxn>
                <a:cxn ang="0">
                  <a:pos x="T165" y="T167"/>
                </a:cxn>
                <a:cxn ang="0">
                  <a:pos x="T169" y="T171"/>
                </a:cxn>
                <a:cxn ang="0">
                  <a:pos x="T173" y="T175"/>
                </a:cxn>
                <a:cxn ang="0">
                  <a:pos x="T177" y="T179"/>
                </a:cxn>
                <a:cxn ang="0">
                  <a:pos x="T181" y="T183"/>
                </a:cxn>
                <a:cxn ang="0">
                  <a:pos x="T185" y="T187"/>
                </a:cxn>
                <a:cxn ang="0">
                  <a:pos x="T189" y="T191"/>
                </a:cxn>
                <a:cxn ang="0">
                  <a:pos x="T193" y="T195"/>
                </a:cxn>
                <a:cxn ang="0">
                  <a:pos x="T197" y="T199"/>
                </a:cxn>
                <a:cxn ang="0">
                  <a:pos x="T201" y="T203"/>
                </a:cxn>
                <a:cxn ang="0">
                  <a:pos x="T205" y="T207"/>
                </a:cxn>
                <a:cxn ang="0">
                  <a:pos x="T209" y="T211"/>
                </a:cxn>
                <a:cxn ang="0">
                  <a:pos x="T213" y="T215"/>
                </a:cxn>
                <a:cxn ang="0">
                  <a:pos x="T217" y="T219"/>
                </a:cxn>
                <a:cxn ang="0">
                  <a:pos x="T221" y="T223"/>
                </a:cxn>
                <a:cxn ang="0">
                  <a:pos x="T225" y="T227"/>
                </a:cxn>
                <a:cxn ang="0">
                  <a:pos x="T229" y="T231"/>
                </a:cxn>
                <a:cxn ang="0">
                  <a:pos x="T233" y="T235"/>
                </a:cxn>
                <a:cxn ang="0">
                  <a:pos x="T237" y="T239"/>
                </a:cxn>
                <a:cxn ang="0">
                  <a:pos x="T241" y="T243"/>
                </a:cxn>
                <a:cxn ang="0">
                  <a:pos x="T245" y="T247"/>
                </a:cxn>
                <a:cxn ang="0">
                  <a:pos x="T249" y="T251"/>
                </a:cxn>
              </a:cxnLst>
              <a:rect l="0" t="0" r="r" b="b"/>
              <a:pathLst>
                <a:path w="629" h="588">
                  <a:moveTo>
                    <a:pt x="338" y="126"/>
                  </a:moveTo>
                  <a:lnTo>
                    <a:pt x="330" y="120"/>
                  </a:lnTo>
                  <a:lnTo>
                    <a:pt x="326" y="115"/>
                  </a:lnTo>
                  <a:lnTo>
                    <a:pt x="318" y="115"/>
                  </a:lnTo>
                  <a:lnTo>
                    <a:pt x="310" y="122"/>
                  </a:lnTo>
                  <a:lnTo>
                    <a:pt x="312" y="129"/>
                  </a:lnTo>
                  <a:lnTo>
                    <a:pt x="317" y="135"/>
                  </a:lnTo>
                  <a:lnTo>
                    <a:pt x="325" y="137"/>
                  </a:lnTo>
                  <a:lnTo>
                    <a:pt x="330" y="131"/>
                  </a:lnTo>
                  <a:lnTo>
                    <a:pt x="338" y="126"/>
                  </a:lnTo>
                  <a:close/>
                  <a:moveTo>
                    <a:pt x="629" y="326"/>
                  </a:moveTo>
                  <a:lnTo>
                    <a:pt x="628" y="318"/>
                  </a:lnTo>
                  <a:lnTo>
                    <a:pt x="628" y="312"/>
                  </a:lnTo>
                  <a:lnTo>
                    <a:pt x="628" y="264"/>
                  </a:lnTo>
                  <a:lnTo>
                    <a:pt x="628" y="254"/>
                  </a:lnTo>
                  <a:lnTo>
                    <a:pt x="625" y="246"/>
                  </a:lnTo>
                  <a:lnTo>
                    <a:pt x="617" y="242"/>
                  </a:lnTo>
                  <a:lnTo>
                    <a:pt x="603" y="238"/>
                  </a:lnTo>
                  <a:lnTo>
                    <a:pt x="603" y="264"/>
                  </a:lnTo>
                  <a:lnTo>
                    <a:pt x="603" y="314"/>
                  </a:lnTo>
                  <a:lnTo>
                    <a:pt x="590" y="316"/>
                  </a:lnTo>
                  <a:lnTo>
                    <a:pt x="578" y="320"/>
                  </a:lnTo>
                  <a:lnTo>
                    <a:pt x="556" y="324"/>
                  </a:lnTo>
                  <a:lnTo>
                    <a:pt x="552" y="328"/>
                  </a:lnTo>
                  <a:lnTo>
                    <a:pt x="549" y="336"/>
                  </a:lnTo>
                  <a:lnTo>
                    <a:pt x="543" y="354"/>
                  </a:lnTo>
                  <a:lnTo>
                    <a:pt x="536" y="370"/>
                  </a:lnTo>
                  <a:lnTo>
                    <a:pt x="528" y="386"/>
                  </a:lnTo>
                  <a:lnTo>
                    <a:pt x="520" y="402"/>
                  </a:lnTo>
                  <a:lnTo>
                    <a:pt x="516" y="410"/>
                  </a:lnTo>
                  <a:lnTo>
                    <a:pt x="515" y="418"/>
                  </a:lnTo>
                  <a:lnTo>
                    <a:pt x="527" y="436"/>
                  </a:lnTo>
                  <a:lnTo>
                    <a:pt x="539" y="446"/>
                  </a:lnTo>
                  <a:lnTo>
                    <a:pt x="536" y="466"/>
                  </a:lnTo>
                  <a:lnTo>
                    <a:pt x="522" y="474"/>
                  </a:lnTo>
                  <a:lnTo>
                    <a:pt x="510" y="486"/>
                  </a:lnTo>
                  <a:lnTo>
                    <a:pt x="507" y="490"/>
                  </a:lnTo>
                  <a:lnTo>
                    <a:pt x="504" y="494"/>
                  </a:lnTo>
                  <a:lnTo>
                    <a:pt x="494" y="488"/>
                  </a:lnTo>
                  <a:lnTo>
                    <a:pt x="484" y="482"/>
                  </a:lnTo>
                  <a:lnTo>
                    <a:pt x="474" y="478"/>
                  </a:lnTo>
                  <a:lnTo>
                    <a:pt x="465" y="472"/>
                  </a:lnTo>
                  <a:lnTo>
                    <a:pt x="460" y="470"/>
                  </a:lnTo>
                  <a:lnTo>
                    <a:pt x="452" y="470"/>
                  </a:lnTo>
                  <a:lnTo>
                    <a:pt x="446" y="472"/>
                  </a:lnTo>
                  <a:lnTo>
                    <a:pt x="428" y="480"/>
                  </a:lnTo>
                  <a:lnTo>
                    <a:pt x="409" y="486"/>
                  </a:lnTo>
                  <a:lnTo>
                    <a:pt x="391" y="494"/>
                  </a:lnTo>
                  <a:lnTo>
                    <a:pt x="373" y="500"/>
                  </a:lnTo>
                  <a:lnTo>
                    <a:pt x="368" y="502"/>
                  </a:lnTo>
                  <a:lnTo>
                    <a:pt x="364" y="508"/>
                  </a:lnTo>
                  <a:lnTo>
                    <a:pt x="360" y="512"/>
                  </a:lnTo>
                  <a:lnTo>
                    <a:pt x="347" y="552"/>
                  </a:lnTo>
                  <a:lnTo>
                    <a:pt x="294" y="552"/>
                  </a:lnTo>
                  <a:lnTo>
                    <a:pt x="291" y="538"/>
                  </a:lnTo>
                  <a:lnTo>
                    <a:pt x="287" y="526"/>
                  </a:lnTo>
                  <a:lnTo>
                    <a:pt x="282" y="506"/>
                  </a:lnTo>
                  <a:lnTo>
                    <a:pt x="277" y="502"/>
                  </a:lnTo>
                  <a:lnTo>
                    <a:pt x="269" y="500"/>
                  </a:lnTo>
                  <a:lnTo>
                    <a:pt x="253" y="494"/>
                  </a:lnTo>
                  <a:lnTo>
                    <a:pt x="238" y="490"/>
                  </a:lnTo>
                  <a:lnTo>
                    <a:pt x="204" y="478"/>
                  </a:lnTo>
                  <a:lnTo>
                    <a:pt x="222" y="462"/>
                  </a:lnTo>
                  <a:lnTo>
                    <a:pt x="230" y="454"/>
                  </a:lnTo>
                  <a:lnTo>
                    <a:pt x="241" y="446"/>
                  </a:lnTo>
                  <a:lnTo>
                    <a:pt x="248" y="446"/>
                  </a:lnTo>
                  <a:lnTo>
                    <a:pt x="251" y="448"/>
                  </a:lnTo>
                  <a:lnTo>
                    <a:pt x="332" y="460"/>
                  </a:lnTo>
                  <a:lnTo>
                    <a:pt x="384" y="446"/>
                  </a:lnTo>
                  <a:lnTo>
                    <a:pt x="407" y="440"/>
                  </a:lnTo>
                  <a:lnTo>
                    <a:pt x="412" y="436"/>
                  </a:lnTo>
                  <a:lnTo>
                    <a:pt x="466" y="394"/>
                  </a:lnTo>
                  <a:lnTo>
                    <a:pt x="501" y="324"/>
                  </a:lnTo>
                  <a:lnTo>
                    <a:pt x="504" y="266"/>
                  </a:lnTo>
                  <a:lnTo>
                    <a:pt x="485" y="208"/>
                  </a:lnTo>
                  <a:lnTo>
                    <a:pt x="447" y="162"/>
                  </a:lnTo>
                  <a:lnTo>
                    <a:pt x="393" y="128"/>
                  </a:lnTo>
                  <a:lnTo>
                    <a:pt x="386" y="126"/>
                  </a:lnTo>
                  <a:lnTo>
                    <a:pt x="377" y="122"/>
                  </a:lnTo>
                  <a:lnTo>
                    <a:pt x="367" y="142"/>
                  </a:lnTo>
                  <a:lnTo>
                    <a:pt x="375" y="146"/>
                  </a:lnTo>
                  <a:lnTo>
                    <a:pt x="384" y="150"/>
                  </a:lnTo>
                  <a:lnTo>
                    <a:pt x="421" y="170"/>
                  </a:lnTo>
                  <a:lnTo>
                    <a:pt x="450" y="198"/>
                  </a:lnTo>
                  <a:lnTo>
                    <a:pt x="469" y="230"/>
                  </a:lnTo>
                  <a:lnTo>
                    <a:pt x="480" y="270"/>
                  </a:lnTo>
                  <a:lnTo>
                    <a:pt x="479" y="312"/>
                  </a:lnTo>
                  <a:lnTo>
                    <a:pt x="468" y="350"/>
                  </a:lnTo>
                  <a:lnTo>
                    <a:pt x="444" y="384"/>
                  </a:lnTo>
                  <a:lnTo>
                    <a:pt x="410" y="412"/>
                  </a:lnTo>
                  <a:lnTo>
                    <a:pt x="375" y="428"/>
                  </a:lnTo>
                  <a:lnTo>
                    <a:pt x="339" y="436"/>
                  </a:lnTo>
                  <a:lnTo>
                    <a:pt x="300" y="436"/>
                  </a:lnTo>
                  <a:lnTo>
                    <a:pt x="260" y="426"/>
                  </a:lnTo>
                  <a:lnTo>
                    <a:pt x="270" y="416"/>
                  </a:lnTo>
                  <a:lnTo>
                    <a:pt x="279" y="408"/>
                  </a:lnTo>
                  <a:lnTo>
                    <a:pt x="288" y="400"/>
                  </a:lnTo>
                  <a:lnTo>
                    <a:pt x="297" y="392"/>
                  </a:lnTo>
                  <a:lnTo>
                    <a:pt x="302" y="390"/>
                  </a:lnTo>
                  <a:lnTo>
                    <a:pt x="317" y="390"/>
                  </a:lnTo>
                  <a:lnTo>
                    <a:pt x="356" y="386"/>
                  </a:lnTo>
                  <a:lnTo>
                    <a:pt x="389" y="370"/>
                  </a:lnTo>
                  <a:lnTo>
                    <a:pt x="391" y="368"/>
                  </a:lnTo>
                  <a:lnTo>
                    <a:pt x="414" y="344"/>
                  </a:lnTo>
                  <a:lnTo>
                    <a:pt x="428" y="312"/>
                  </a:lnTo>
                  <a:lnTo>
                    <a:pt x="432" y="282"/>
                  </a:lnTo>
                  <a:lnTo>
                    <a:pt x="426" y="254"/>
                  </a:lnTo>
                  <a:lnTo>
                    <a:pt x="412" y="228"/>
                  </a:lnTo>
                  <a:lnTo>
                    <a:pt x="408" y="224"/>
                  </a:lnTo>
                  <a:lnTo>
                    <a:pt x="408" y="290"/>
                  </a:lnTo>
                  <a:lnTo>
                    <a:pt x="400" y="322"/>
                  </a:lnTo>
                  <a:lnTo>
                    <a:pt x="380" y="346"/>
                  </a:lnTo>
                  <a:lnTo>
                    <a:pt x="352" y="362"/>
                  </a:lnTo>
                  <a:lnTo>
                    <a:pt x="318" y="368"/>
                  </a:lnTo>
                  <a:lnTo>
                    <a:pt x="320" y="364"/>
                  </a:lnTo>
                  <a:lnTo>
                    <a:pt x="347" y="288"/>
                  </a:lnTo>
                  <a:lnTo>
                    <a:pt x="349" y="282"/>
                  </a:lnTo>
                  <a:lnTo>
                    <a:pt x="351" y="278"/>
                  </a:lnTo>
                  <a:lnTo>
                    <a:pt x="351" y="270"/>
                  </a:lnTo>
                  <a:lnTo>
                    <a:pt x="351" y="266"/>
                  </a:lnTo>
                  <a:lnTo>
                    <a:pt x="345" y="260"/>
                  </a:lnTo>
                  <a:lnTo>
                    <a:pt x="333" y="260"/>
                  </a:lnTo>
                  <a:lnTo>
                    <a:pt x="321" y="264"/>
                  </a:lnTo>
                  <a:lnTo>
                    <a:pt x="321" y="288"/>
                  </a:lnTo>
                  <a:lnTo>
                    <a:pt x="294" y="364"/>
                  </a:lnTo>
                  <a:lnTo>
                    <a:pt x="276" y="356"/>
                  </a:lnTo>
                  <a:lnTo>
                    <a:pt x="270" y="351"/>
                  </a:lnTo>
                  <a:lnTo>
                    <a:pt x="270" y="382"/>
                  </a:lnTo>
                  <a:lnTo>
                    <a:pt x="113" y="530"/>
                  </a:lnTo>
                  <a:lnTo>
                    <a:pt x="94" y="512"/>
                  </a:lnTo>
                  <a:lnTo>
                    <a:pt x="94" y="550"/>
                  </a:lnTo>
                  <a:lnTo>
                    <a:pt x="86" y="558"/>
                  </a:lnTo>
                  <a:lnTo>
                    <a:pt x="76" y="564"/>
                  </a:lnTo>
                  <a:lnTo>
                    <a:pt x="65" y="566"/>
                  </a:lnTo>
                  <a:lnTo>
                    <a:pt x="38" y="562"/>
                  </a:lnTo>
                  <a:lnTo>
                    <a:pt x="29" y="552"/>
                  </a:lnTo>
                  <a:lnTo>
                    <a:pt x="26" y="540"/>
                  </a:lnTo>
                  <a:lnTo>
                    <a:pt x="25" y="528"/>
                  </a:lnTo>
                  <a:lnTo>
                    <a:pt x="28" y="518"/>
                  </a:lnTo>
                  <a:lnTo>
                    <a:pt x="34" y="508"/>
                  </a:lnTo>
                  <a:lnTo>
                    <a:pt x="43" y="500"/>
                  </a:lnTo>
                  <a:lnTo>
                    <a:pt x="94" y="550"/>
                  </a:lnTo>
                  <a:lnTo>
                    <a:pt x="94" y="512"/>
                  </a:lnTo>
                  <a:lnTo>
                    <a:pt x="81" y="500"/>
                  </a:lnTo>
                  <a:lnTo>
                    <a:pt x="64" y="484"/>
                  </a:lnTo>
                  <a:lnTo>
                    <a:pt x="155" y="398"/>
                  </a:lnTo>
                  <a:lnTo>
                    <a:pt x="210" y="346"/>
                  </a:lnTo>
                  <a:lnTo>
                    <a:pt x="220" y="336"/>
                  </a:lnTo>
                  <a:lnTo>
                    <a:pt x="270" y="382"/>
                  </a:lnTo>
                  <a:lnTo>
                    <a:pt x="270" y="351"/>
                  </a:lnTo>
                  <a:lnTo>
                    <a:pt x="261" y="344"/>
                  </a:lnTo>
                  <a:lnTo>
                    <a:pt x="254" y="336"/>
                  </a:lnTo>
                  <a:lnTo>
                    <a:pt x="249" y="330"/>
                  </a:lnTo>
                  <a:lnTo>
                    <a:pt x="240" y="314"/>
                  </a:lnTo>
                  <a:lnTo>
                    <a:pt x="314" y="290"/>
                  </a:lnTo>
                  <a:lnTo>
                    <a:pt x="321" y="288"/>
                  </a:lnTo>
                  <a:lnTo>
                    <a:pt x="321" y="264"/>
                  </a:lnTo>
                  <a:lnTo>
                    <a:pt x="285" y="276"/>
                  </a:lnTo>
                  <a:lnTo>
                    <a:pt x="236" y="290"/>
                  </a:lnTo>
                  <a:lnTo>
                    <a:pt x="241" y="260"/>
                  </a:lnTo>
                  <a:lnTo>
                    <a:pt x="259" y="232"/>
                  </a:lnTo>
                  <a:lnTo>
                    <a:pt x="286" y="214"/>
                  </a:lnTo>
                  <a:lnTo>
                    <a:pt x="318" y="206"/>
                  </a:lnTo>
                  <a:lnTo>
                    <a:pt x="354" y="212"/>
                  </a:lnTo>
                  <a:lnTo>
                    <a:pt x="382" y="230"/>
                  </a:lnTo>
                  <a:lnTo>
                    <a:pt x="401" y="258"/>
                  </a:lnTo>
                  <a:lnTo>
                    <a:pt x="408" y="290"/>
                  </a:lnTo>
                  <a:lnTo>
                    <a:pt x="408" y="224"/>
                  </a:lnTo>
                  <a:lnTo>
                    <a:pt x="389" y="206"/>
                  </a:lnTo>
                  <a:lnTo>
                    <a:pt x="362" y="192"/>
                  </a:lnTo>
                  <a:lnTo>
                    <a:pt x="333" y="184"/>
                  </a:lnTo>
                  <a:lnTo>
                    <a:pt x="304" y="186"/>
                  </a:lnTo>
                  <a:lnTo>
                    <a:pt x="274" y="194"/>
                  </a:lnTo>
                  <a:lnTo>
                    <a:pt x="247" y="210"/>
                  </a:lnTo>
                  <a:lnTo>
                    <a:pt x="228" y="232"/>
                  </a:lnTo>
                  <a:lnTo>
                    <a:pt x="216" y="258"/>
                  </a:lnTo>
                  <a:lnTo>
                    <a:pt x="212" y="288"/>
                  </a:lnTo>
                  <a:lnTo>
                    <a:pt x="212" y="298"/>
                  </a:lnTo>
                  <a:lnTo>
                    <a:pt x="209" y="308"/>
                  </a:lnTo>
                  <a:lnTo>
                    <a:pt x="204" y="318"/>
                  </a:lnTo>
                  <a:lnTo>
                    <a:pt x="196" y="324"/>
                  </a:lnTo>
                  <a:lnTo>
                    <a:pt x="189" y="330"/>
                  </a:lnTo>
                  <a:lnTo>
                    <a:pt x="183" y="338"/>
                  </a:lnTo>
                  <a:lnTo>
                    <a:pt x="176" y="346"/>
                  </a:lnTo>
                  <a:lnTo>
                    <a:pt x="167" y="326"/>
                  </a:lnTo>
                  <a:lnTo>
                    <a:pt x="163" y="306"/>
                  </a:lnTo>
                  <a:lnTo>
                    <a:pt x="162" y="286"/>
                  </a:lnTo>
                  <a:lnTo>
                    <a:pt x="163" y="268"/>
                  </a:lnTo>
                  <a:lnTo>
                    <a:pt x="175" y="228"/>
                  </a:lnTo>
                  <a:lnTo>
                    <a:pt x="195" y="196"/>
                  </a:lnTo>
                  <a:lnTo>
                    <a:pt x="223" y="170"/>
                  </a:lnTo>
                  <a:lnTo>
                    <a:pt x="260" y="150"/>
                  </a:lnTo>
                  <a:lnTo>
                    <a:pt x="268" y="146"/>
                  </a:lnTo>
                  <a:lnTo>
                    <a:pt x="277" y="142"/>
                  </a:lnTo>
                  <a:lnTo>
                    <a:pt x="267" y="122"/>
                  </a:lnTo>
                  <a:lnTo>
                    <a:pt x="259" y="126"/>
                  </a:lnTo>
                  <a:lnTo>
                    <a:pt x="251" y="128"/>
                  </a:lnTo>
                  <a:lnTo>
                    <a:pt x="192" y="166"/>
                  </a:lnTo>
                  <a:lnTo>
                    <a:pt x="153" y="218"/>
                  </a:lnTo>
                  <a:lnTo>
                    <a:pt x="138" y="282"/>
                  </a:lnTo>
                  <a:lnTo>
                    <a:pt x="151" y="348"/>
                  </a:lnTo>
                  <a:lnTo>
                    <a:pt x="155" y="360"/>
                  </a:lnTo>
                  <a:lnTo>
                    <a:pt x="154" y="366"/>
                  </a:lnTo>
                  <a:lnTo>
                    <a:pt x="137" y="378"/>
                  </a:lnTo>
                  <a:lnTo>
                    <a:pt x="119" y="398"/>
                  </a:lnTo>
                  <a:lnTo>
                    <a:pt x="112" y="382"/>
                  </a:lnTo>
                  <a:lnTo>
                    <a:pt x="106" y="368"/>
                  </a:lnTo>
                  <a:lnTo>
                    <a:pt x="101" y="354"/>
                  </a:lnTo>
                  <a:lnTo>
                    <a:pt x="96" y="338"/>
                  </a:lnTo>
                  <a:lnTo>
                    <a:pt x="93" y="328"/>
                  </a:lnTo>
                  <a:lnTo>
                    <a:pt x="88" y="324"/>
                  </a:lnTo>
                  <a:lnTo>
                    <a:pt x="66" y="320"/>
                  </a:lnTo>
                  <a:lnTo>
                    <a:pt x="53" y="316"/>
                  </a:lnTo>
                  <a:lnTo>
                    <a:pt x="40" y="314"/>
                  </a:lnTo>
                  <a:lnTo>
                    <a:pt x="40" y="262"/>
                  </a:lnTo>
                  <a:lnTo>
                    <a:pt x="60" y="258"/>
                  </a:lnTo>
                  <a:lnTo>
                    <a:pt x="71" y="254"/>
                  </a:lnTo>
                  <a:lnTo>
                    <a:pt x="81" y="252"/>
                  </a:lnTo>
                  <a:lnTo>
                    <a:pt x="86" y="250"/>
                  </a:lnTo>
                  <a:lnTo>
                    <a:pt x="92" y="244"/>
                  </a:lnTo>
                  <a:lnTo>
                    <a:pt x="95" y="238"/>
                  </a:lnTo>
                  <a:lnTo>
                    <a:pt x="102" y="222"/>
                  </a:lnTo>
                  <a:lnTo>
                    <a:pt x="109" y="206"/>
                  </a:lnTo>
                  <a:lnTo>
                    <a:pt x="116" y="190"/>
                  </a:lnTo>
                  <a:lnTo>
                    <a:pt x="124" y="174"/>
                  </a:lnTo>
                  <a:lnTo>
                    <a:pt x="128" y="164"/>
                  </a:lnTo>
                  <a:lnTo>
                    <a:pt x="129" y="158"/>
                  </a:lnTo>
                  <a:lnTo>
                    <a:pt x="116" y="140"/>
                  </a:lnTo>
                  <a:lnTo>
                    <a:pt x="110" y="130"/>
                  </a:lnTo>
                  <a:lnTo>
                    <a:pt x="104" y="120"/>
                  </a:lnTo>
                  <a:lnTo>
                    <a:pt x="144" y="84"/>
                  </a:lnTo>
                  <a:lnTo>
                    <a:pt x="153" y="88"/>
                  </a:lnTo>
                  <a:lnTo>
                    <a:pt x="165" y="94"/>
                  </a:lnTo>
                  <a:lnTo>
                    <a:pt x="183" y="106"/>
                  </a:lnTo>
                  <a:lnTo>
                    <a:pt x="190" y="106"/>
                  </a:lnTo>
                  <a:lnTo>
                    <a:pt x="199" y="102"/>
                  </a:lnTo>
                  <a:lnTo>
                    <a:pt x="216" y="94"/>
                  </a:lnTo>
                  <a:lnTo>
                    <a:pt x="242" y="84"/>
                  </a:lnTo>
                  <a:lnTo>
                    <a:pt x="252" y="80"/>
                  </a:lnTo>
                  <a:lnTo>
                    <a:pt x="264" y="76"/>
                  </a:lnTo>
                  <a:lnTo>
                    <a:pt x="270" y="74"/>
                  </a:lnTo>
                  <a:lnTo>
                    <a:pt x="276" y="70"/>
                  </a:lnTo>
                  <a:lnTo>
                    <a:pt x="282" y="66"/>
                  </a:lnTo>
                  <a:lnTo>
                    <a:pt x="289" y="48"/>
                  </a:lnTo>
                  <a:lnTo>
                    <a:pt x="291" y="36"/>
                  </a:lnTo>
                  <a:lnTo>
                    <a:pt x="294" y="24"/>
                  </a:lnTo>
                  <a:lnTo>
                    <a:pt x="318" y="22"/>
                  </a:lnTo>
                  <a:lnTo>
                    <a:pt x="330" y="24"/>
                  </a:lnTo>
                  <a:lnTo>
                    <a:pt x="345" y="24"/>
                  </a:lnTo>
                  <a:lnTo>
                    <a:pt x="350" y="28"/>
                  </a:lnTo>
                  <a:lnTo>
                    <a:pt x="355" y="42"/>
                  </a:lnTo>
                  <a:lnTo>
                    <a:pt x="356" y="52"/>
                  </a:lnTo>
                  <a:lnTo>
                    <a:pt x="362" y="66"/>
                  </a:lnTo>
                  <a:lnTo>
                    <a:pt x="367" y="70"/>
                  </a:lnTo>
                  <a:lnTo>
                    <a:pt x="373" y="72"/>
                  </a:lnTo>
                  <a:lnTo>
                    <a:pt x="410" y="88"/>
                  </a:lnTo>
                  <a:lnTo>
                    <a:pt x="428" y="94"/>
                  </a:lnTo>
                  <a:lnTo>
                    <a:pt x="447" y="102"/>
                  </a:lnTo>
                  <a:lnTo>
                    <a:pt x="453" y="104"/>
                  </a:lnTo>
                  <a:lnTo>
                    <a:pt x="461" y="104"/>
                  </a:lnTo>
                  <a:lnTo>
                    <a:pt x="479" y="96"/>
                  </a:lnTo>
                  <a:lnTo>
                    <a:pt x="490" y="90"/>
                  </a:lnTo>
                  <a:lnTo>
                    <a:pt x="500" y="84"/>
                  </a:lnTo>
                  <a:lnTo>
                    <a:pt x="539" y="120"/>
                  </a:lnTo>
                  <a:lnTo>
                    <a:pt x="533" y="130"/>
                  </a:lnTo>
                  <a:lnTo>
                    <a:pt x="526" y="140"/>
                  </a:lnTo>
                  <a:lnTo>
                    <a:pt x="518" y="156"/>
                  </a:lnTo>
                  <a:lnTo>
                    <a:pt x="518" y="164"/>
                  </a:lnTo>
                  <a:lnTo>
                    <a:pt x="520" y="170"/>
                  </a:lnTo>
                  <a:lnTo>
                    <a:pt x="527" y="188"/>
                  </a:lnTo>
                  <a:lnTo>
                    <a:pt x="535" y="206"/>
                  </a:lnTo>
                  <a:lnTo>
                    <a:pt x="543" y="224"/>
                  </a:lnTo>
                  <a:lnTo>
                    <a:pt x="551" y="240"/>
                  </a:lnTo>
                  <a:lnTo>
                    <a:pt x="553" y="246"/>
                  </a:lnTo>
                  <a:lnTo>
                    <a:pt x="557" y="250"/>
                  </a:lnTo>
                  <a:lnTo>
                    <a:pt x="562" y="252"/>
                  </a:lnTo>
                  <a:lnTo>
                    <a:pt x="572" y="254"/>
                  </a:lnTo>
                  <a:lnTo>
                    <a:pt x="582" y="258"/>
                  </a:lnTo>
                  <a:lnTo>
                    <a:pt x="603" y="264"/>
                  </a:lnTo>
                  <a:lnTo>
                    <a:pt x="603" y="238"/>
                  </a:lnTo>
                  <a:lnTo>
                    <a:pt x="602" y="238"/>
                  </a:lnTo>
                  <a:lnTo>
                    <a:pt x="588" y="236"/>
                  </a:lnTo>
                  <a:lnTo>
                    <a:pt x="577" y="230"/>
                  </a:lnTo>
                  <a:lnTo>
                    <a:pt x="569" y="220"/>
                  </a:lnTo>
                  <a:lnTo>
                    <a:pt x="565" y="208"/>
                  </a:lnTo>
                  <a:lnTo>
                    <a:pt x="565" y="202"/>
                  </a:lnTo>
                  <a:lnTo>
                    <a:pt x="563" y="196"/>
                  </a:lnTo>
                  <a:lnTo>
                    <a:pt x="559" y="192"/>
                  </a:lnTo>
                  <a:lnTo>
                    <a:pt x="549" y="176"/>
                  </a:lnTo>
                  <a:lnTo>
                    <a:pt x="547" y="158"/>
                  </a:lnTo>
                  <a:lnTo>
                    <a:pt x="552" y="142"/>
                  </a:lnTo>
                  <a:lnTo>
                    <a:pt x="564" y="126"/>
                  </a:lnTo>
                  <a:lnTo>
                    <a:pt x="570" y="120"/>
                  </a:lnTo>
                  <a:lnTo>
                    <a:pt x="568" y="112"/>
                  </a:lnTo>
                  <a:lnTo>
                    <a:pt x="561" y="106"/>
                  </a:lnTo>
                  <a:lnTo>
                    <a:pt x="551" y="96"/>
                  </a:lnTo>
                  <a:lnTo>
                    <a:pt x="542" y="88"/>
                  </a:lnTo>
                  <a:lnTo>
                    <a:pt x="537" y="84"/>
                  </a:lnTo>
                  <a:lnTo>
                    <a:pt x="529" y="76"/>
                  </a:lnTo>
                  <a:lnTo>
                    <a:pt x="523" y="70"/>
                  </a:lnTo>
                  <a:lnTo>
                    <a:pt x="512" y="60"/>
                  </a:lnTo>
                  <a:lnTo>
                    <a:pt x="505" y="56"/>
                  </a:lnTo>
                  <a:lnTo>
                    <a:pt x="497" y="58"/>
                  </a:lnTo>
                  <a:lnTo>
                    <a:pt x="485" y="66"/>
                  </a:lnTo>
                  <a:lnTo>
                    <a:pt x="472" y="74"/>
                  </a:lnTo>
                  <a:lnTo>
                    <a:pt x="459" y="76"/>
                  </a:lnTo>
                  <a:lnTo>
                    <a:pt x="445" y="76"/>
                  </a:lnTo>
                  <a:lnTo>
                    <a:pt x="428" y="66"/>
                  </a:lnTo>
                  <a:lnTo>
                    <a:pt x="423" y="64"/>
                  </a:lnTo>
                  <a:lnTo>
                    <a:pt x="419" y="64"/>
                  </a:lnTo>
                  <a:lnTo>
                    <a:pt x="398" y="58"/>
                  </a:lnTo>
                  <a:lnTo>
                    <a:pt x="384" y="48"/>
                  </a:lnTo>
                  <a:lnTo>
                    <a:pt x="375" y="32"/>
                  </a:lnTo>
                  <a:lnTo>
                    <a:pt x="373" y="22"/>
                  </a:lnTo>
                  <a:lnTo>
                    <a:pt x="371" y="14"/>
                  </a:lnTo>
                  <a:lnTo>
                    <a:pt x="370" y="4"/>
                  </a:lnTo>
                  <a:lnTo>
                    <a:pt x="363" y="0"/>
                  </a:lnTo>
                  <a:lnTo>
                    <a:pt x="287" y="0"/>
                  </a:lnTo>
                  <a:lnTo>
                    <a:pt x="277" y="2"/>
                  </a:lnTo>
                  <a:lnTo>
                    <a:pt x="272" y="10"/>
                  </a:lnTo>
                  <a:lnTo>
                    <a:pt x="268" y="28"/>
                  </a:lnTo>
                  <a:lnTo>
                    <a:pt x="265" y="40"/>
                  </a:lnTo>
                  <a:lnTo>
                    <a:pt x="260" y="50"/>
                  </a:lnTo>
                  <a:lnTo>
                    <a:pt x="251" y="56"/>
                  </a:lnTo>
                  <a:lnTo>
                    <a:pt x="238" y="58"/>
                  </a:lnTo>
                  <a:lnTo>
                    <a:pt x="233" y="60"/>
                  </a:lnTo>
                  <a:lnTo>
                    <a:pt x="226" y="62"/>
                  </a:lnTo>
                  <a:lnTo>
                    <a:pt x="222" y="64"/>
                  </a:lnTo>
                  <a:lnTo>
                    <a:pt x="203" y="74"/>
                  </a:lnTo>
                  <a:lnTo>
                    <a:pt x="185" y="76"/>
                  </a:lnTo>
                  <a:lnTo>
                    <a:pt x="168" y="72"/>
                  </a:lnTo>
                  <a:lnTo>
                    <a:pt x="151" y="62"/>
                  </a:lnTo>
                  <a:lnTo>
                    <a:pt x="142" y="54"/>
                  </a:lnTo>
                  <a:lnTo>
                    <a:pt x="134" y="56"/>
                  </a:lnTo>
                  <a:lnTo>
                    <a:pt x="126" y="64"/>
                  </a:lnTo>
                  <a:lnTo>
                    <a:pt x="117" y="72"/>
                  </a:lnTo>
                  <a:lnTo>
                    <a:pt x="109" y="80"/>
                  </a:lnTo>
                  <a:lnTo>
                    <a:pt x="91" y="98"/>
                  </a:lnTo>
                  <a:lnTo>
                    <a:pt x="80" y="108"/>
                  </a:lnTo>
                  <a:lnTo>
                    <a:pt x="76" y="116"/>
                  </a:lnTo>
                  <a:lnTo>
                    <a:pt x="78" y="124"/>
                  </a:lnTo>
                  <a:lnTo>
                    <a:pt x="94" y="148"/>
                  </a:lnTo>
                  <a:lnTo>
                    <a:pt x="98" y="160"/>
                  </a:lnTo>
                  <a:lnTo>
                    <a:pt x="97" y="174"/>
                  </a:lnTo>
                  <a:lnTo>
                    <a:pt x="89" y="186"/>
                  </a:lnTo>
                  <a:lnTo>
                    <a:pt x="87" y="188"/>
                  </a:lnTo>
                  <a:lnTo>
                    <a:pt x="85" y="192"/>
                  </a:lnTo>
                  <a:lnTo>
                    <a:pt x="85" y="194"/>
                  </a:lnTo>
                  <a:lnTo>
                    <a:pt x="79" y="214"/>
                  </a:lnTo>
                  <a:lnTo>
                    <a:pt x="67" y="228"/>
                  </a:lnTo>
                  <a:lnTo>
                    <a:pt x="50" y="238"/>
                  </a:lnTo>
                  <a:lnTo>
                    <a:pt x="29" y="242"/>
                  </a:lnTo>
                  <a:lnTo>
                    <a:pt x="19" y="242"/>
                  </a:lnTo>
                  <a:lnTo>
                    <a:pt x="15" y="248"/>
                  </a:lnTo>
                  <a:lnTo>
                    <a:pt x="15" y="312"/>
                  </a:lnTo>
                  <a:lnTo>
                    <a:pt x="15" y="328"/>
                  </a:lnTo>
                  <a:lnTo>
                    <a:pt x="20" y="332"/>
                  </a:lnTo>
                  <a:lnTo>
                    <a:pt x="41" y="336"/>
                  </a:lnTo>
                  <a:lnTo>
                    <a:pt x="52" y="338"/>
                  </a:lnTo>
                  <a:lnTo>
                    <a:pt x="68" y="344"/>
                  </a:lnTo>
                  <a:lnTo>
                    <a:pt x="73" y="350"/>
                  </a:lnTo>
                  <a:lnTo>
                    <a:pt x="75" y="354"/>
                  </a:lnTo>
                  <a:lnTo>
                    <a:pt x="81" y="366"/>
                  </a:lnTo>
                  <a:lnTo>
                    <a:pt x="86" y="378"/>
                  </a:lnTo>
                  <a:lnTo>
                    <a:pt x="92" y="390"/>
                  </a:lnTo>
                  <a:lnTo>
                    <a:pt x="97" y="402"/>
                  </a:lnTo>
                  <a:lnTo>
                    <a:pt x="101" y="410"/>
                  </a:lnTo>
                  <a:lnTo>
                    <a:pt x="101" y="414"/>
                  </a:lnTo>
                  <a:lnTo>
                    <a:pt x="78" y="434"/>
                  </a:lnTo>
                  <a:lnTo>
                    <a:pt x="62" y="450"/>
                  </a:lnTo>
                  <a:lnTo>
                    <a:pt x="46" y="464"/>
                  </a:lnTo>
                  <a:lnTo>
                    <a:pt x="31" y="480"/>
                  </a:lnTo>
                  <a:lnTo>
                    <a:pt x="22" y="490"/>
                  </a:lnTo>
                  <a:lnTo>
                    <a:pt x="15" y="500"/>
                  </a:lnTo>
                  <a:lnTo>
                    <a:pt x="8" y="510"/>
                  </a:lnTo>
                  <a:lnTo>
                    <a:pt x="0" y="520"/>
                  </a:lnTo>
                  <a:lnTo>
                    <a:pt x="0" y="542"/>
                  </a:lnTo>
                  <a:lnTo>
                    <a:pt x="8" y="558"/>
                  </a:lnTo>
                  <a:lnTo>
                    <a:pt x="19" y="572"/>
                  </a:lnTo>
                  <a:lnTo>
                    <a:pt x="33" y="582"/>
                  </a:lnTo>
                  <a:lnTo>
                    <a:pt x="51" y="588"/>
                  </a:lnTo>
                  <a:lnTo>
                    <a:pt x="73" y="588"/>
                  </a:lnTo>
                  <a:lnTo>
                    <a:pt x="86" y="584"/>
                  </a:lnTo>
                  <a:lnTo>
                    <a:pt x="97" y="578"/>
                  </a:lnTo>
                  <a:lnTo>
                    <a:pt x="108" y="570"/>
                  </a:lnTo>
                  <a:lnTo>
                    <a:pt x="112" y="566"/>
                  </a:lnTo>
                  <a:lnTo>
                    <a:pt x="118" y="560"/>
                  </a:lnTo>
                  <a:lnTo>
                    <a:pt x="134" y="544"/>
                  </a:lnTo>
                  <a:lnTo>
                    <a:pt x="149" y="530"/>
                  </a:lnTo>
                  <a:lnTo>
                    <a:pt x="165" y="516"/>
                  </a:lnTo>
                  <a:lnTo>
                    <a:pt x="181" y="500"/>
                  </a:lnTo>
                  <a:lnTo>
                    <a:pt x="187" y="494"/>
                  </a:lnTo>
                  <a:lnTo>
                    <a:pt x="191" y="494"/>
                  </a:lnTo>
                  <a:lnTo>
                    <a:pt x="199" y="498"/>
                  </a:lnTo>
                  <a:lnTo>
                    <a:pt x="212" y="504"/>
                  </a:lnTo>
                  <a:lnTo>
                    <a:pt x="225" y="508"/>
                  </a:lnTo>
                  <a:lnTo>
                    <a:pt x="238" y="514"/>
                  </a:lnTo>
                  <a:lnTo>
                    <a:pt x="251" y="518"/>
                  </a:lnTo>
                  <a:lnTo>
                    <a:pt x="256" y="522"/>
                  </a:lnTo>
                  <a:lnTo>
                    <a:pt x="261" y="526"/>
                  </a:lnTo>
                  <a:lnTo>
                    <a:pt x="267" y="540"/>
                  </a:lnTo>
                  <a:lnTo>
                    <a:pt x="270" y="552"/>
                  </a:lnTo>
                  <a:lnTo>
                    <a:pt x="274" y="572"/>
                  </a:lnTo>
                  <a:lnTo>
                    <a:pt x="279" y="576"/>
                  </a:lnTo>
                  <a:lnTo>
                    <a:pt x="339" y="576"/>
                  </a:lnTo>
                  <a:lnTo>
                    <a:pt x="356" y="574"/>
                  </a:lnTo>
                  <a:lnTo>
                    <a:pt x="361" y="574"/>
                  </a:lnTo>
                  <a:lnTo>
                    <a:pt x="367" y="568"/>
                  </a:lnTo>
                  <a:lnTo>
                    <a:pt x="374" y="560"/>
                  </a:lnTo>
                  <a:lnTo>
                    <a:pt x="374" y="552"/>
                  </a:lnTo>
                  <a:lnTo>
                    <a:pt x="375" y="548"/>
                  </a:lnTo>
                  <a:lnTo>
                    <a:pt x="377" y="536"/>
                  </a:lnTo>
                  <a:lnTo>
                    <a:pt x="384" y="524"/>
                  </a:lnTo>
                  <a:lnTo>
                    <a:pt x="393" y="518"/>
                  </a:lnTo>
                  <a:lnTo>
                    <a:pt x="408" y="514"/>
                  </a:lnTo>
                  <a:lnTo>
                    <a:pt x="412" y="514"/>
                  </a:lnTo>
                  <a:lnTo>
                    <a:pt x="416" y="512"/>
                  </a:lnTo>
                  <a:lnTo>
                    <a:pt x="419" y="510"/>
                  </a:lnTo>
                  <a:lnTo>
                    <a:pt x="439" y="500"/>
                  </a:lnTo>
                  <a:lnTo>
                    <a:pt x="457" y="498"/>
                  </a:lnTo>
                  <a:lnTo>
                    <a:pt x="476" y="502"/>
                  </a:lnTo>
                  <a:lnTo>
                    <a:pt x="493" y="514"/>
                  </a:lnTo>
                  <a:lnTo>
                    <a:pt x="502" y="522"/>
                  </a:lnTo>
                  <a:lnTo>
                    <a:pt x="509" y="518"/>
                  </a:lnTo>
                  <a:lnTo>
                    <a:pt x="516" y="512"/>
                  </a:lnTo>
                  <a:lnTo>
                    <a:pt x="526" y="502"/>
                  </a:lnTo>
                  <a:lnTo>
                    <a:pt x="530" y="498"/>
                  </a:lnTo>
                  <a:lnTo>
                    <a:pt x="535" y="494"/>
                  </a:lnTo>
                  <a:lnTo>
                    <a:pt x="554" y="476"/>
                  </a:lnTo>
                  <a:lnTo>
                    <a:pt x="564" y="466"/>
                  </a:lnTo>
                  <a:lnTo>
                    <a:pt x="568" y="460"/>
                  </a:lnTo>
                  <a:lnTo>
                    <a:pt x="566" y="452"/>
                  </a:lnTo>
                  <a:lnTo>
                    <a:pt x="558" y="442"/>
                  </a:lnTo>
                  <a:lnTo>
                    <a:pt x="550" y="428"/>
                  </a:lnTo>
                  <a:lnTo>
                    <a:pt x="546" y="416"/>
                  </a:lnTo>
                  <a:lnTo>
                    <a:pt x="547" y="402"/>
                  </a:lnTo>
                  <a:lnTo>
                    <a:pt x="556" y="388"/>
                  </a:lnTo>
                  <a:lnTo>
                    <a:pt x="558" y="386"/>
                  </a:lnTo>
                  <a:lnTo>
                    <a:pt x="560" y="382"/>
                  </a:lnTo>
                  <a:lnTo>
                    <a:pt x="560" y="380"/>
                  </a:lnTo>
                  <a:lnTo>
                    <a:pt x="566" y="360"/>
                  </a:lnTo>
                  <a:lnTo>
                    <a:pt x="577" y="346"/>
                  </a:lnTo>
                  <a:lnTo>
                    <a:pt x="593" y="338"/>
                  </a:lnTo>
                  <a:lnTo>
                    <a:pt x="613" y="334"/>
                  </a:lnTo>
                  <a:lnTo>
                    <a:pt x="624" y="334"/>
                  </a:lnTo>
                  <a:lnTo>
                    <a:pt x="629" y="32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grpSp>
    </p:spTree>
    <p:extLst>
      <p:ext uri="{BB962C8B-B14F-4D97-AF65-F5344CB8AC3E}">
        <p14:creationId xmlns:p14="http://schemas.microsoft.com/office/powerpoint/2010/main" val="366003521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193" y="5798876"/>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7"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69979" y="459510"/>
            <a:ext cx="2117888"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Lecture10</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19</a:t>
            </a:fld>
            <a:endParaRPr lang="en-US"/>
          </a:p>
        </p:txBody>
      </p:sp>
      <p:sp>
        <p:nvSpPr>
          <p:cNvPr id="12" name="Zone de texte 11"/>
          <p:cNvSpPr txBox="1"/>
          <p:nvPr/>
        </p:nvSpPr>
        <p:spPr>
          <a:xfrm>
            <a:off x="2157095" y="384810"/>
            <a:ext cx="6251575" cy="1015663"/>
          </a:xfrm>
          <a:prstGeom prst="rect">
            <a:avLst/>
          </a:prstGeom>
          <a:noFill/>
        </p:spPr>
        <p:txBody>
          <a:bodyPr wrap="square" rtlCol="0" anchor="t">
            <a:spAutoFit/>
          </a:bodyPr>
          <a:lstStyle/>
          <a:p>
            <a:pPr algn="ctr"/>
            <a:r>
              <a:rPr lang="en-US" sz="2400" b="1" dirty="0" smtClean="0">
                <a:solidFill>
                  <a:srgbClr val="FF9518"/>
                </a:solidFill>
                <a:latin typeface="Tajawal Medium" panose="00000600000000000000" pitchFamily="2" charset="-78"/>
                <a:cs typeface="Tajawal Medium" panose="00000600000000000000" pitchFamily="2" charset="-78"/>
              </a:rPr>
              <a:t>Session 5: Evaluation</a:t>
            </a:r>
            <a:r>
              <a:rPr lang="fr-FR" sz="2400" b="1" dirty="0" smtClean="0">
                <a:solidFill>
                  <a:srgbClr val="FF9518"/>
                </a:solidFill>
                <a:latin typeface="Tajawal Medium" panose="00000600000000000000" pitchFamily="2" charset="-78"/>
                <a:cs typeface="Tajawal Medium" panose="00000600000000000000" pitchFamily="2" charset="-78"/>
                <a:sym typeface="+mn-ea"/>
              </a:rPr>
              <a:t> </a:t>
            </a:r>
            <a:r>
              <a:rPr lang="fr-FR" sz="2400" b="1" dirty="0">
                <a:solidFill>
                  <a:srgbClr val="FF9518"/>
                </a:solidFill>
                <a:latin typeface="Tajawal Medium" panose="00000600000000000000" pitchFamily="2" charset="-78"/>
                <a:cs typeface="Tajawal Medium" panose="00000600000000000000" pitchFamily="2" charset="-78"/>
                <a:sym typeface="+mn-ea"/>
              </a:rPr>
              <a:t>(</a:t>
            </a:r>
            <a:r>
              <a:rPr lang="fr-FR" altLang="en-US" sz="2800" b="1" dirty="0" smtClean="0">
                <a:solidFill>
                  <a:srgbClr val="FF9518"/>
                </a:solidFill>
                <a:latin typeface="Tajawal Medium" panose="00000600000000000000" pitchFamily="2" charset="-78"/>
                <a:cs typeface="Tajawal Medium" panose="00000600000000000000" pitchFamily="2" charset="-78"/>
                <a:sym typeface="+mn-ea"/>
              </a:rPr>
              <a:t>Part3)</a:t>
            </a: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32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219940" y="1232992"/>
            <a:ext cx="8315730" cy="689932"/>
          </a:xfrm>
          <a:prstGeom prst="rect">
            <a:avLst/>
          </a:prstGeom>
          <a:ln>
            <a:noFill/>
          </a:ln>
        </p:spPr>
        <p:txBody>
          <a:bodyPr wrap="square">
            <a:spAutoFit/>
          </a:bodyPr>
          <a:lstStyle/>
          <a:p>
            <a:pPr marL="685800" lvl="2" algn="ctr">
              <a:spcBef>
                <a:spcPts val="695"/>
              </a:spcBef>
              <a:buClr>
                <a:srgbClr val="FF681E"/>
              </a:buClr>
              <a:buSzPts val="1300"/>
              <a:tabLst>
                <a:tab pos="1289050" algn="l"/>
              </a:tabLst>
            </a:pPr>
            <a:r>
              <a:rPr lang="en-US" sz="1300" dirty="0" smtClean="0">
                <a:latin typeface="Trebuchet MS" panose="020B0603020202020204" pitchFamily="34" charset="0"/>
                <a:ea typeface="Trebuchet MS" panose="020B0603020202020204" pitchFamily="34" charset="0"/>
                <a:cs typeface="Trebuchet MS" panose="020B0603020202020204" pitchFamily="34" charset="0"/>
              </a:rPr>
              <a:t> </a:t>
            </a:r>
            <a:endPar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685800" lvl="2" algn="ctr">
              <a:spcBef>
                <a:spcPts val="695"/>
              </a:spcBef>
              <a:buClr>
                <a:srgbClr val="FF681E"/>
              </a:buClr>
              <a:buSzPts val="1300"/>
              <a:tabLst>
                <a:tab pos="12890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3" name="Rectangle 12"/>
          <p:cNvSpPr/>
          <p:nvPr/>
        </p:nvSpPr>
        <p:spPr>
          <a:xfrm>
            <a:off x="638340" y="1584020"/>
            <a:ext cx="7729672" cy="1477328"/>
          </a:xfrm>
          <a:prstGeom prst="rect">
            <a:avLst/>
          </a:prstGeom>
        </p:spPr>
        <p:txBody>
          <a:bodyPr wrap="square">
            <a:spAutoFit/>
          </a:bodyPr>
          <a:lstStyle/>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fr-FR" dirty="0">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8" name="TextBox 17"/>
          <p:cNvSpPr txBox="1"/>
          <p:nvPr/>
        </p:nvSpPr>
        <p:spPr>
          <a:xfrm>
            <a:off x="185691" y="1520009"/>
            <a:ext cx="8452476" cy="4478149"/>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pPr algn="ctr">
              <a:lnSpc>
                <a:spcPct val="150000"/>
              </a:lnSpc>
            </a:pPr>
            <a:endParaRPr lang="en-US" sz="2000" b="1" dirty="0" smtClean="0">
              <a:solidFill>
                <a:schemeClr val="accent2"/>
              </a:solidFill>
              <a:latin typeface="Times New Roman" panose="02020603050405020304" pitchFamily="18" charset="0"/>
              <a:cs typeface="Times New Roman" panose="02020603050405020304" pitchFamily="18" charset="0"/>
            </a:endParaRPr>
          </a:p>
          <a:p>
            <a:pPr algn="ctr">
              <a:lnSpc>
                <a:spcPct val="150000"/>
              </a:lnSpc>
            </a:pPr>
            <a:r>
              <a:rPr lang="en-US" sz="2000" b="1" dirty="0" smtClean="0">
                <a:solidFill>
                  <a:schemeClr val="accent2"/>
                </a:solidFill>
                <a:latin typeface="Times New Roman" panose="02020603050405020304" pitchFamily="18" charset="0"/>
                <a:cs typeface="Times New Roman" panose="02020603050405020304" pitchFamily="18" charset="0"/>
              </a:rPr>
              <a:t>Incorporating </a:t>
            </a:r>
            <a:r>
              <a:rPr lang="en-US" sz="2000" b="1" dirty="0">
                <a:solidFill>
                  <a:schemeClr val="accent2"/>
                </a:solidFill>
                <a:latin typeface="Times New Roman" panose="02020603050405020304" pitchFamily="18" charset="0"/>
                <a:cs typeface="Times New Roman" panose="02020603050405020304" pitchFamily="18" charset="0"/>
              </a:rPr>
              <a:t>cross-cutting themes in </a:t>
            </a:r>
            <a:r>
              <a:rPr lang="en-US" sz="2000" b="1" dirty="0" smtClean="0">
                <a:solidFill>
                  <a:schemeClr val="accent2"/>
                </a:solidFill>
                <a:latin typeface="Times New Roman" panose="02020603050405020304" pitchFamily="18" charset="0"/>
                <a:cs typeface="Times New Roman" panose="02020603050405020304" pitchFamily="18" charset="0"/>
              </a:rPr>
              <a:t>evaluation (1/</a:t>
            </a:r>
          </a:p>
          <a:p>
            <a:pPr algn="ctr">
              <a:lnSpc>
                <a:spcPct val="150000"/>
              </a:lnSpc>
            </a:pPr>
            <a:r>
              <a:rPr lang="en-US" sz="2000" b="1" dirty="0">
                <a:solidFill>
                  <a:srgbClr val="00B050"/>
                </a:solidFill>
                <a:latin typeface="Times New Roman" panose="02020603050405020304" pitchFamily="18" charset="0"/>
                <a:cs typeface="Times New Roman" panose="02020603050405020304" pitchFamily="18" charset="0"/>
              </a:rPr>
              <a:t>Rights-based </a:t>
            </a:r>
            <a:r>
              <a:rPr lang="en-US" sz="2000" b="1" dirty="0" smtClean="0">
                <a:solidFill>
                  <a:srgbClr val="00B050"/>
                </a:solidFill>
                <a:latin typeface="Times New Roman" panose="02020603050405020304" pitchFamily="18" charset="0"/>
                <a:cs typeface="Times New Roman" panose="02020603050405020304" pitchFamily="18" charset="0"/>
              </a:rPr>
              <a:t>approach</a:t>
            </a:r>
          </a:p>
          <a:p>
            <a:pPr algn="ctr">
              <a:lnSpc>
                <a:spcPct val="150000"/>
              </a:lnSpc>
            </a:pPr>
            <a:endParaRPr lang="en-US" sz="2000" b="1" dirty="0">
              <a:solidFill>
                <a:srgbClr val="00B050"/>
              </a:solidFill>
              <a:latin typeface="Times New Roman" panose="02020603050405020304" pitchFamily="18" charset="0"/>
              <a:cs typeface="Times New Roman" panose="02020603050405020304" pitchFamily="18" charset="0"/>
            </a:endParaRPr>
          </a:p>
          <a:p>
            <a:pPr marL="285750" indent="-285750" algn="just">
              <a:lnSpc>
                <a:spcPct val="150000"/>
              </a:lnSpc>
              <a:buFont typeface="Wingdings" panose="05000000000000000000" pitchFamily="2" charset="2"/>
              <a:buChar char="ü"/>
            </a:pPr>
            <a:r>
              <a:rPr lang="en-US" b="1" dirty="0">
                <a:latin typeface="Times New Roman" panose="02020603050405020304" pitchFamily="18" charset="0"/>
                <a:cs typeface="Times New Roman" panose="02020603050405020304" pitchFamily="18" charset="0"/>
              </a:rPr>
              <a:t>RBA is a conceptual framework and methodological tool for developing policies and practices. RBA is the conscious and systematic integration of rights, norms and standards derived from international law into programming</a:t>
            </a:r>
            <a:r>
              <a:rPr lang="en-US" b="1" dirty="0" smtClean="0">
                <a:latin typeface="Times New Roman" panose="02020603050405020304" pitchFamily="18" charset="0"/>
                <a:cs typeface="Times New Roman" panose="02020603050405020304" pitchFamily="18" charset="0"/>
              </a:rPr>
              <a:t>,</a:t>
            </a:r>
          </a:p>
          <a:p>
            <a:pPr marL="285750" indent="-285750" algn="just">
              <a:lnSpc>
                <a:spcPct val="150000"/>
              </a:lnSpc>
              <a:buFont typeface="Wingdings" panose="05000000000000000000" pitchFamily="2" charset="2"/>
              <a:buChar char="ü"/>
            </a:pPr>
            <a:r>
              <a:rPr lang="en-US" b="1"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An RBA to migration programming aims to empower rights holders and strengthen the capacity of duty bearers to fulfil their obligations to protect rights </a:t>
            </a:r>
            <a:r>
              <a:rPr lang="en-US" b="1" dirty="0" smtClean="0">
                <a:latin typeface="Times New Roman" panose="02020603050405020304" pitchFamily="18" charset="0"/>
                <a:cs typeface="Times New Roman" panose="02020603050405020304" pitchFamily="18" charset="0"/>
              </a:rPr>
              <a:t>holders.</a:t>
            </a:r>
            <a:r>
              <a:rPr lang="en-US" sz="2000" b="1" dirty="0" smtClean="0">
                <a:solidFill>
                  <a:schemeClr val="accent2"/>
                </a:solidFill>
                <a:latin typeface="Times New Roman" panose="02020603050405020304" pitchFamily="18" charset="0"/>
                <a:cs typeface="Times New Roman" panose="02020603050405020304" pitchFamily="18" charset="0"/>
              </a:rPr>
              <a:t> </a:t>
            </a:r>
            <a:r>
              <a:rPr lang="en-US" sz="2000" b="1" dirty="0">
                <a:solidFill>
                  <a:schemeClr val="accent2"/>
                </a:solidFill>
                <a:latin typeface="Times New Roman" panose="02020603050405020304" pitchFamily="18" charset="0"/>
                <a:cs typeface="Times New Roman" panose="02020603050405020304" pitchFamily="18" charset="0"/>
              </a:rPr>
              <a:t> </a:t>
            </a:r>
            <a:endParaRPr lang="fr-FR" sz="2000" b="1" dirty="0">
              <a:solidFill>
                <a:schemeClr val="accent2"/>
              </a:solidFill>
              <a:latin typeface="Times New Roman" panose="02020603050405020304" pitchFamily="18" charset="0"/>
              <a:cs typeface="Times New Roman" panose="02020603050405020304" pitchFamily="18" charset="0"/>
            </a:endParaRPr>
          </a:p>
        </p:txBody>
      </p:sp>
      <p:grpSp>
        <p:nvGrpSpPr>
          <p:cNvPr id="17" name="Group 16"/>
          <p:cNvGrpSpPr>
            <a:grpSpLocks/>
          </p:cNvGrpSpPr>
          <p:nvPr/>
        </p:nvGrpSpPr>
        <p:grpSpPr bwMode="auto">
          <a:xfrm>
            <a:off x="853439" y="1694690"/>
            <a:ext cx="709983" cy="597946"/>
            <a:chOff x="980" y="1491"/>
            <a:chExt cx="834" cy="834"/>
          </a:xfrm>
        </p:grpSpPr>
        <p:sp>
          <p:nvSpPr>
            <p:cNvPr id="19" name="Freeform 18"/>
            <p:cNvSpPr>
              <a:spLocks/>
            </p:cNvSpPr>
            <p:nvPr/>
          </p:nvSpPr>
          <p:spPr bwMode="auto">
            <a:xfrm>
              <a:off x="980" y="1490"/>
              <a:ext cx="834" cy="834"/>
            </a:xfrm>
            <a:custGeom>
              <a:avLst/>
              <a:gdLst>
                <a:gd name="T0" fmla="+- 0 1397 980"/>
                <a:gd name="T1" fmla="*/ T0 w 834"/>
                <a:gd name="T2" fmla="+- 0 1491 1491"/>
                <a:gd name="T3" fmla="*/ 1491 h 834"/>
                <a:gd name="T4" fmla="+- 0 1322 980"/>
                <a:gd name="T5" fmla="*/ T4 w 834"/>
                <a:gd name="T6" fmla="+- 0 1497 1491"/>
                <a:gd name="T7" fmla="*/ 1497 h 834"/>
                <a:gd name="T8" fmla="+- 0 1252 980"/>
                <a:gd name="T9" fmla="*/ T8 w 834"/>
                <a:gd name="T10" fmla="+- 0 1517 1491"/>
                <a:gd name="T11" fmla="*/ 1517 h 834"/>
                <a:gd name="T12" fmla="+- 0 1187 980"/>
                <a:gd name="T13" fmla="*/ T12 w 834"/>
                <a:gd name="T14" fmla="+- 0 1548 1491"/>
                <a:gd name="T15" fmla="*/ 1548 h 834"/>
                <a:gd name="T16" fmla="+- 0 1129 980"/>
                <a:gd name="T17" fmla="*/ T16 w 834"/>
                <a:gd name="T18" fmla="+- 0 1589 1491"/>
                <a:gd name="T19" fmla="*/ 1589 h 834"/>
                <a:gd name="T20" fmla="+- 0 1078 980"/>
                <a:gd name="T21" fmla="*/ T20 w 834"/>
                <a:gd name="T22" fmla="+- 0 1639 1491"/>
                <a:gd name="T23" fmla="*/ 1639 h 834"/>
                <a:gd name="T24" fmla="+- 0 1037 980"/>
                <a:gd name="T25" fmla="*/ T24 w 834"/>
                <a:gd name="T26" fmla="+- 0 1697 1491"/>
                <a:gd name="T27" fmla="*/ 1697 h 834"/>
                <a:gd name="T28" fmla="+- 0 1006 980"/>
                <a:gd name="T29" fmla="*/ T28 w 834"/>
                <a:gd name="T30" fmla="+- 0 1762 1491"/>
                <a:gd name="T31" fmla="*/ 1762 h 834"/>
                <a:gd name="T32" fmla="+- 0 987 980"/>
                <a:gd name="T33" fmla="*/ T32 w 834"/>
                <a:gd name="T34" fmla="+- 0 1833 1491"/>
                <a:gd name="T35" fmla="*/ 1833 h 834"/>
                <a:gd name="T36" fmla="+- 0 980 980"/>
                <a:gd name="T37" fmla="*/ T36 w 834"/>
                <a:gd name="T38" fmla="+- 0 1908 1491"/>
                <a:gd name="T39" fmla="*/ 1908 h 834"/>
                <a:gd name="T40" fmla="+- 0 987 980"/>
                <a:gd name="T41" fmla="*/ T40 w 834"/>
                <a:gd name="T42" fmla="+- 0 1983 1491"/>
                <a:gd name="T43" fmla="*/ 1983 h 834"/>
                <a:gd name="T44" fmla="+- 0 1006 980"/>
                <a:gd name="T45" fmla="*/ T44 w 834"/>
                <a:gd name="T46" fmla="+- 0 2053 1491"/>
                <a:gd name="T47" fmla="*/ 2053 h 834"/>
                <a:gd name="T48" fmla="+- 0 1037 980"/>
                <a:gd name="T49" fmla="*/ T48 w 834"/>
                <a:gd name="T50" fmla="+- 0 2118 1491"/>
                <a:gd name="T51" fmla="*/ 2118 h 834"/>
                <a:gd name="T52" fmla="+- 0 1078 980"/>
                <a:gd name="T53" fmla="*/ T52 w 834"/>
                <a:gd name="T54" fmla="+- 0 2176 1491"/>
                <a:gd name="T55" fmla="*/ 2176 h 834"/>
                <a:gd name="T56" fmla="+- 0 1129 980"/>
                <a:gd name="T57" fmla="*/ T56 w 834"/>
                <a:gd name="T58" fmla="+- 0 2226 1491"/>
                <a:gd name="T59" fmla="*/ 2226 h 834"/>
                <a:gd name="T60" fmla="+- 0 1187 980"/>
                <a:gd name="T61" fmla="*/ T60 w 834"/>
                <a:gd name="T62" fmla="+- 0 2268 1491"/>
                <a:gd name="T63" fmla="*/ 2268 h 834"/>
                <a:gd name="T64" fmla="+- 0 1252 980"/>
                <a:gd name="T65" fmla="*/ T64 w 834"/>
                <a:gd name="T66" fmla="+- 0 2298 1491"/>
                <a:gd name="T67" fmla="*/ 2298 h 834"/>
                <a:gd name="T68" fmla="+- 0 1322 980"/>
                <a:gd name="T69" fmla="*/ T68 w 834"/>
                <a:gd name="T70" fmla="+- 0 2318 1491"/>
                <a:gd name="T71" fmla="*/ 2318 h 834"/>
                <a:gd name="T72" fmla="+- 0 1397 980"/>
                <a:gd name="T73" fmla="*/ T72 w 834"/>
                <a:gd name="T74" fmla="+- 0 2325 1491"/>
                <a:gd name="T75" fmla="*/ 2325 h 834"/>
                <a:gd name="T76" fmla="+- 0 1472 980"/>
                <a:gd name="T77" fmla="*/ T76 w 834"/>
                <a:gd name="T78" fmla="+- 0 2318 1491"/>
                <a:gd name="T79" fmla="*/ 2318 h 834"/>
                <a:gd name="T80" fmla="+- 0 1543 980"/>
                <a:gd name="T81" fmla="*/ T80 w 834"/>
                <a:gd name="T82" fmla="+- 0 2298 1491"/>
                <a:gd name="T83" fmla="*/ 2298 h 834"/>
                <a:gd name="T84" fmla="+- 0 1608 980"/>
                <a:gd name="T85" fmla="*/ T84 w 834"/>
                <a:gd name="T86" fmla="+- 0 2268 1491"/>
                <a:gd name="T87" fmla="*/ 2268 h 834"/>
                <a:gd name="T88" fmla="+- 0 1666 980"/>
                <a:gd name="T89" fmla="*/ T88 w 834"/>
                <a:gd name="T90" fmla="+- 0 2226 1491"/>
                <a:gd name="T91" fmla="*/ 2226 h 834"/>
                <a:gd name="T92" fmla="+- 0 1716 980"/>
                <a:gd name="T93" fmla="*/ T92 w 834"/>
                <a:gd name="T94" fmla="+- 0 2176 1491"/>
                <a:gd name="T95" fmla="*/ 2176 h 834"/>
                <a:gd name="T96" fmla="+- 0 1757 980"/>
                <a:gd name="T97" fmla="*/ T96 w 834"/>
                <a:gd name="T98" fmla="+- 0 2118 1491"/>
                <a:gd name="T99" fmla="*/ 2118 h 834"/>
                <a:gd name="T100" fmla="+- 0 1788 980"/>
                <a:gd name="T101" fmla="*/ T100 w 834"/>
                <a:gd name="T102" fmla="+- 0 2053 1491"/>
                <a:gd name="T103" fmla="*/ 2053 h 834"/>
                <a:gd name="T104" fmla="+- 0 1808 980"/>
                <a:gd name="T105" fmla="*/ T104 w 834"/>
                <a:gd name="T106" fmla="+- 0 1983 1491"/>
                <a:gd name="T107" fmla="*/ 1983 h 834"/>
                <a:gd name="T108" fmla="+- 0 1814 980"/>
                <a:gd name="T109" fmla="*/ T108 w 834"/>
                <a:gd name="T110" fmla="+- 0 1908 1491"/>
                <a:gd name="T111" fmla="*/ 1908 h 834"/>
                <a:gd name="T112" fmla="+- 0 1808 980"/>
                <a:gd name="T113" fmla="*/ T112 w 834"/>
                <a:gd name="T114" fmla="+- 0 1833 1491"/>
                <a:gd name="T115" fmla="*/ 1833 h 834"/>
                <a:gd name="T116" fmla="+- 0 1788 980"/>
                <a:gd name="T117" fmla="*/ T116 w 834"/>
                <a:gd name="T118" fmla="+- 0 1762 1491"/>
                <a:gd name="T119" fmla="*/ 1762 h 834"/>
                <a:gd name="T120" fmla="+- 0 1757 980"/>
                <a:gd name="T121" fmla="*/ T120 w 834"/>
                <a:gd name="T122" fmla="+- 0 1697 1491"/>
                <a:gd name="T123" fmla="*/ 1697 h 834"/>
                <a:gd name="T124" fmla="+- 0 1716 980"/>
                <a:gd name="T125" fmla="*/ T124 w 834"/>
                <a:gd name="T126" fmla="+- 0 1639 1491"/>
                <a:gd name="T127" fmla="*/ 1639 h 834"/>
                <a:gd name="T128" fmla="+- 0 1666 980"/>
                <a:gd name="T129" fmla="*/ T128 w 834"/>
                <a:gd name="T130" fmla="+- 0 1589 1491"/>
                <a:gd name="T131" fmla="*/ 1589 h 834"/>
                <a:gd name="T132" fmla="+- 0 1608 980"/>
                <a:gd name="T133" fmla="*/ T132 w 834"/>
                <a:gd name="T134" fmla="+- 0 1548 1491"/>
                <a:gd name="T135" fmla="*/ 1548 h 834"/>
                <a:gd name="T136" fmla="+- 0 1543 980"/>
                <a:gd name="T137" fmla="*/ T136 w 834"/>
                <a:gd name="T138" fmla="+- 0 1517 1491"/>
                <a:gd name="T139" fmla="*/ 1517 h 834"/>
                <a:gd name="T140" fmla="+- 0 1472 980"/>
                <a:gd name="T141" fmla="*/ T140 w 834"/>
                <a:gd name="T142" fmla="+- 0 1497 1491"/>
                <a:gd name="T143" fmla="*/ 1497 h 834"/>
                <a:gd name="T144" fmla="+- 0 1397 980"/>
                <a:gd name="T145" fmla="*/ T144 w 834"/>
                <a:gd name="T146" fmla="+- 0 1491 1491"/>
                <a:gd name="T147" fmla="*/ 1491 h 834"/>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Lst>
              <a:rect l="0" t="0" r="r" b="b"/>
              <a:pathLst>
                <a:path w="834" h="834">
                  <a:moveTo>
                    <a:pt x="417" y="0"/>
                  </a:moveTo>
                  <a:lnTo>
                    <a:pt x="342" y="6"/>
                  </a:lnTo>
                  <a:lnTo>
                    <a:pt x="272" y="26"/>
                  </a:lnTo>
                  <a:lnTo>
                    <a:pt x="207" y="57"/>
                  </a:lnTo>
                  <a:lnTo>
                    <a:pt x="149" y="98"/>
                  </a:lnTo>
                  <a:lnTo>
                    <a:pt x="98" y="148"/>
                  </a:lnTo>
                  <a:lnTo>
                    <a:pt x="57" y="206"/>
                  </a:lnTo>
                  <a:lnTo>
                    <a:pt x="26" y="271"/>
                  </a:lnTo>
                  <a:lnTo>
                    <a:pt x="7" y="342"/>
                  </a:lnTo>
                  <a:lnTo>
                    <a:pt x="0" y="417"/>
                  </a:lnTo>
                  <a:lnTo>
                    <a:pt x="7" y="492"/>
                  </a:lnTo>
                  <a:lnTo>
                    <a:pt x="26" y="562"/>
                  </a:lnTo>
                  <a:lnTo>
                    <a:pt x="57" y="627"/>
                  </a:lnTo>
                  <a:lnTo>
                    <a:pt x="98" y="685"/>
                  </a:lnTo>
                  <a:lnTo>
                    <a:pt x="149" y="735"/>
                  </a:lnTo>
                  <a:lnTo>
                    <a:pt x="207" y="777"/>
                  </a:lnTo>
                  <a:lnTo>
                    <a:pt x="272" y="807"/>
                  </a:lnTo>
                  <a:lnTo>
                    <a:pt x="342" y="827"/>
                  </a:lnTo>
                  <a:lnTo>
                    <a:pt x="417" y="834"/>
                  </a:lnTo>
                  <a:lnTo>
                    <a:pt x="492" y="827"/>
                  </a:lnTo>
                  <a:lnTo>
                    <a:pt x="563" y="807"/>
                  </a:lnTo>
                  <a:lnTo>
                    <a:pt x="628" y="777"/>
                  </a:lnTo>
                  <a:lnTo>
                    <a:pt x="686" y="735"/>
                  </a:lnTo>
                  <a:lnTo>
                    <a:pt x="736" y="685"/>
                  </a:lnTo>
                  <a:lnTo>
                    <a:pt x="777" y="627"/>
                  </a:lnTo>
                  <a:lnTo>
                    <a:pt x="808" y="562"/>
                  </a:lnTo>
                  <a:lnTo>
                    <a:pt x="828" y="492"/>
                  </a:lnTo>
                  <a:lnTo>
                    <a:pt x="834" y="417"/>
                  </a:lnTo>
                  <a:lnTo>
                    <a:pt x="828" y="342"/>
                  </a:lnTo>
                  <a:lnTo>
                    <a:pt x="808" y="271"/>
                  </a:lnTo>
                  <a:lnTo>
                    <a:pt x="777" y="206"/>
                  </a:lnTo>
                  <a:lnTo>
                    <a:pt x="736" y="148"/>
                  </a:lnTo>
                  <a:lnTo>
                    <a:pt x="686" y="98"/>
                  </a:lnTo>
                  <a:lnTo>
                    <a:pt x="628" y="57"/>
                  </a:lnTo>
                  <a:lnTo>
                    <a:pt x="563" y="26"/>
                  </a:lnTo>
                  <a:lnTo>
                    <a:pt x="492" y="6"/>
                  </a:lnTo>
                  <a:lnTo>
                    <a:pt x="417" y="0"/>
                  </a:lnTo>
                  <a:close/>
                </a:path>
              </a:pathLst>
            </a:custGeom>
            <a:solidFill>
              <a:srgbClr val="FF681E"/>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sp>
          <p:nvSpPr>
            <p:cNvPr id="21" name="AutoShape 32"/>
            <p:cNvSpPr>
              <a:spLocks/>
            </p:cNvSpPr>
            <p:nvPr/>
          </p:nvSpPr>
          <p:spPr bwMode="auto">
            <a:xfrm>
              <a:off x="1085" y="1593"/>
              <a:ext cx="629" cy="588"/>
            </a:xfrm>
            <a:custGeom>
              <a:avLst/>
              <a:gdLst>
                <a:gd name="T0" fmla="+- 0 1402 1085"/>
                <a:gd name="T1" fmla="*/ T0 w 629"/>
                <a:gd name="T2" fmla="+- 0 1729 1594"/>
                <a:gd name="T3" fmla="*/ 1729 h 588"/>
                <a:gd name="T4" fmla="+- 0 1713 1085"/>
                <a:gd name="T5" fmla="*/ T4 w 629"/>
                <a:gd name="T6" fmla="+- 0 1858 1594"/>
                <a:gd name="T7" fmla="*/ 1858 h 588"/>
                <a:gd name="T8" fmla="+- 0 1675 1085"/>
                <a:gd name="T9" fmla="*/ T8 w 629"/>
                <a:gd name="T10" fmla="+- 0 1910 1594"/>
                <a:gd name="T11" fmla="*/ 1910 h 588"/>
                <a:gd name="T12" fmla="+- 0 1613 1085"/>
                <a:gd name="T13" fmla="*/ T12 w 629"/>
                <a:gd name="T14" fmla="+- 0 1980 1594"/>
                <a:gd name="T15" fmla="*/ 1980 h 588"/>
                <a:gd name="T16" fmla="+- 0 1607 1085"/>
                <a:gd name="T17" fmla="*/ T16 w 629"/>
                <a:gd name="T18" fmla="+- 0 2068 1594"/>
                <a:gd name="T19" fmla="*/ 2068 h 588"/>
                <a:gd name="T20" fmla="+- 0 1550 1085"/>
                <a:gd name="T21" fmla="*/ T20 w 629"/>
                <a:gd name="T22" fmla="+- 0 2066 1594"/>
                <a:gd name="T23" fmla="*/ 2066 h 588"/>
                <a:gd name="T24" fmla="+- 0 1458 1085"/>
                <a:gd name="T25" fmla="*/ T24 w 629"/>
                <a:gd name="T26" fmla="+- 0 2094 1594"/>
                <a:gd name="T27" fmla="*/ 2094 h 588"/>
                <a:gd name="T28" fmla="+- 0 1376 1085"/>
                <a:gd name="T29" fmla="*/ T28 w 629"/>
                <a:gd name="T30" fmla="+- 0 2132 1594"/>
                <a:gd name="T31" fmla="*/ 2132 h 588"/>
                <a:gd name="T32" fmla="+- 0 1289 1085"/>
                <a:gd name="T33" fmla="*/ T32 w 629"/>
                <a:gd name="T34" fmla="+- 0 2072 1594"/>
                <a:gd name="T35" fmla="*/ 2072 h 588"/>
                <a:gd name="T36" fmla="+- 0 1469 1085"/>
                <a:gd name="T37" fmla="*/ T36 w 629"/>
                <a:gd name="T38" fmla="+- 0 2040 1594"/>
                <a:gd name="T39" fmla="*/ 2040 h 588"/>
                <a:gd name="T40" fmla="+- 0 1532 1085"/>
                <a:gd name="T41" fmla="*/ T40 w 629"/>
                <a:gd name="T42" fmla="+- 0 1756 1594"/>
                <a:gd name="T43" fmla="*/ 1756 h 588"/>
                <a:gd name="T44" fmla="+- 0 1506 1085"/>
                <a:gd name="T45" fmla="*/ T44 w 629"/>
                <a:gd name="T46" fmla="+- 0 1764 1594"/>
                <a:gd name="T47" fmla="*/ 1764 h 588"/>
                <a:gd name="T48" fmla="+- 0 1495 1085"/>
                <a:gd name="T49" fmla="*/ T48 w 629"/>
                <a:gd name="T50" fmla="+- 0 2006 1594"/>
                <a:gd name="T51" fmla="*/ 2006 h 588"/>
                <a:gd name="T52" fmla="+- 0 1373 1085"/>
                <a:gd name="T53" fmla="*/ T52 w 629"/>
                <a:gd name="T54" fmla="+- 0 1994 1594"/>
                <a:gd name="T55" fmla="*/ 1994 h 588"/>
                <a:gd name="T56" fmla="+- 0 1499 1085"/>
                <a:gd name="T57" fmla="*/ T56 w 629"/>
                <a:gd name="T58" fmla="+- 0 1938 1594"/>
                <a:gd name="T59" fmla="*/ 1938 h 588"/>
                <a:gd name="T60" fmla="+- 0 1485 1085"/>
                <a:gd name="T61" fmla="*/ T60 w 629"/>
                <a:gd name="T62" fmla="+- 0 1916 1594"/>
                <a:gd name="T63" fmla="*/ 1916 h 588"/>
                <a:gd name="T64" fmla="+- 0 1436 1085"/>
                <a:gd name="T65" fmla="*/ T64 w 629"/>
                <a:gd name="T66" fmla="+- 0 1872 1594"/>
                <a:gd name="T67" fmla="*/ 1872 h 588"/>
                <a:gd name="T68" fmla="+- 0 1379 1085"/>
                <a:gd name="T69" fmla="*/ T68 w 629"/>
                <a:gd name="T70" fmla="+- 0 1958 1594"/>
                <a:gd name="T71" fmla="*/ 1958 h 588"/>
                <a:gd name="T72" fmla="+- 0 1171 1085"/>
                <a:gd name="T73" fmla="*/ T72 w 629"/>
                <a:gd name="T74" fmla="+- 0 2152 1594"/>
                <a:gd name="T75" fmla="*/ 2152 h 588"/>
                <a:gd name="T76" fmla="+- 0 1113 1085"/>
                <a:gd name="T77" fmla="*/ T76 w 629"/>
                <a:gd name="T78" fmla="+- 0 2112 1594"/>
                <a:gd name="T79" fmla="*/ 2112 h 588"/>
                <a:gd name="T80" fmla="+- 0 1240 1085"/>
                <a:gd name="T81" fmla="*/ T80 w 629"/>
                <a:gd name="T82" fmla="+- 0 1992 1594"/>
                <a:gd name="T83" fmla="*/ 1992 h 588"/>
                <a:gd name="T84" fmla="+- 0 1334 1085"/>
                <a:gd name="T85" fmla="*/ T84 w 629"/>
                <a:gd name="T86" fmla="+- 0 1924 1594"/>
                <a:gd name="T87" fmla="*/ 1924 h 588"/>
                <a:gd name="T88" fmla="+- 0 1326 1085"/>
                <a:gd name="T89" fmla="*/ T88 w 629"/>
                <a:gd name="T90" fmla="+- 0 1854 1594"/>
                <a:gd name="T91" fmla="*/ 1854 h 588"/>
                <a:gd name="T92" fmla="+- 0 1493 1085"/>
                <a:gd name="T93" fmla="*/ T92 w 629"/>
                <a:gd name="T94" fmla="+- 0 1884 1594"/>
                <a:gd name="T95" fmla="*/ 1884 h 588"/>
                <a:gd name="T96" fmla="+- 0 1332 1085"/>
                <a:gd name="T97" fmla="*/ T96 w 629"/>
                <a:gd name="T98" fmla="+- 0 1804 1594"/>
                <a:gd name="T99" fmla="*/ 1804 h 588"/>
                <a:gd name="T100" fmla="+- 0 1281 1085"/>
                <a:gd name="T101" fmla="*/ T100 w 629"/>
                <a:gd name="T102" fmla="+- 0 1918 1594"/>
                <a:gd name="T103" fmla="*/ 1918 h 588"/>
                <a:gd name="T104" fmla="+- 0 1248 1085"/>
                <a:gd name="T105" fmla="*/ T104 w 629"/>
                <a:gd name="T106" fmla="+- 0 1862 1594"/>
                <a:gd name="T107" fmla="*/ 1862 h 588"/>
                <a:gd name="T108" fmla="+- 0 1352 1085"/>
                <a:gd name="T109" fmla="*/ T108 w 629"/>
                <a:gd name="T110" fmla="+- 0 1716 1594"/>
                <a:gd name="T111" fmla="*/ 1716 h 588"/>
                <a:gd name="T112" fmla="+- 0 1240 1085"/>
                <a:gd name="T113" fmla="*/ T112 w 629"/>
                <a:gd name="T114" fmla="+- 0 1954 1594"/>
                <a:gd name="T115" fmla="*/ 1954 h 588"/>
                <a:gd name="T116" fmla="+- 0 1181 1085"/>
                <a:gd name="T117" fmla="*/ T116 w 629"/>
                <a:gd name="T118" fmla="+- 0 1932 1594"/>
                <a:gd name="T119" fmla="*/ 1932 h 588"/>
                <a:gd name="T120" fmla="+- 0 1145 1085"/>
                <a:gd name="T121" fmla="*/ T120 w 629"/>
                <a:gd name="T122" fmla="+- 0 1852 1594"/>
                <a:gd name="T123" fmla="*/ 1852 h 588"/>
                <a:gd name="T124" fmla="+- 0 1194 1085"/>
                <a:gd name="T125" fmla="*/ T124 w 629"/>
                <a:gd name="T126" fmla="+- 0 1800 1594"/>
                <a:gd name="T127" fmla="*/ 1800 h 588"/>
                <a:gd name="T128" fmla="+- 0 1189 1085"/>
                <a:gd name="T129" fmla="*/ T128 w 629"/>
                <a:gd name="T130" fmla="+- 0 1714 1594"/>
                <a:gd name="T131" fmla="*/ 1714 h 588"/>
                <a:gd name="T132" fmla="+- 0 1301 1085"/>
                <a:gd name="T133" fmla="*/ T132 w 629"/>
                <a:gd name="T134" fmla="+- 0 1688 1594"/>
                <a:gd name="T135" fmla="*/ 1688 h 588"/>
                <a:gd name="T136" fmla="+- 0 1374 1085"/>
                <a:gd name="T137" fmla="*/ T136 w 629"/>
                <a:gd name="T138" fmla="+- 0 1642 1594"/>
                <a:gd name="T139" fmla="*/ 1642 h 588"/>
                <a:gd name="T140" fmla="+- 0 1440 1085"/>
                <a:gd name="T141" fmla="*/ T140 w 629"/>
                <a:gd name="T142" fmla="+- 0 1636 1594"/>
                <a:gd name="T143" fmla="*/ 1636 h 588"/>
                <a:gd name="T144" fmla="+- 0 1532 1085"/>
                <a:gd name="T145" fmla="*/ T144 w 629"/>
                <a:gd name="T146" fmla="+- 0 1696 1594"/>
                <a:gd name="T147" fmla="*/ 1696 h 588"/>
                <a:gd name="T148" fmla="+- 0 1618 1085"/>
                <a:gd name="T149" fmla="*/ T148 w 629"/>
                <a:gd name="T150" fmla="+- 0 1724 1594"/>
                <a:gd name="T151" fmla="*/ 1724 h 588"/>
                <a:gd name="T152" fmla="+- 0 1628 1085"/>
                <a:gd name="T153" fmla="*/ T152 w 629"/>
                <a:gd name="T154" fmla="+- 0 1818 1594"/>
                <a:gd name="T155" fmla="*/ 1818 h 588"/>
                <a:gd name="T156" fmla="+- 0 1688 1085"/>
                <a:gd name="T157" fmla="*/ T156 w 629"/>
                <a:gd name="T158" fmla="+- 0 1858 1594"/>
                <a:gd name="T159" fmla="*/ 1858 h 588"/>
                <a:gd name="T160" fmla="+- 0 1650 1085"/>
                <a:gd name="T161" fmla="*/ T160 w 629"/>
                <a:gd name="T162" fmla="+- 0 1796 1594"/>
                <a:gd name="T163" fmla="*/ 1796 h 588"/>
                <a:gd name="T164" fmla="+- 0 1655 1085"/>
                <a:gd name="T165" fmla="*/ T164 w 629"/>
                <a:gd name="T166" fmla="+- 0 1714 1594"/>
                <a:gd name="T167" fmla="*/ 1714 h 588"/>
                <a:gd name="T168" fmla="+- 0 1608 1085"/>
                <a:gd name="T169" fmla="*/ T168 w 629"/>
                <a:gd name="T170" fmla="+- 0 1664 1594"/>
                <a:gd name="T171" fmla="*/ 1664 h 588"/>
                <a:gd name="T172" fmla="+- 0 1530 1085"/>
                <a:gd name="T173" fmla="*/ T172 w 629"/>
                <a:gd name="T174" fmla="+- 0 1670 1594"/>
                <a:gd name="T175" fmla="*/ 1670 h 588"/>
                <a:gd name="T176" fmla="+- 0 1458 1085"/>
                <a:gd name="T177" fmla="*/ T176 w 629"/>
                <a:gd name="T178" fmla="+- 0 1616 1594"/>
                <a:gd name="T179" fmla="*/ 1616 h 588"/>
                <a:gd name="T180" fmla="+- 0 1353 1085"/>
                <a:gd name="T181" fmla="*/ T180 w 629"/>
                <a:gd name="T182" fmla="+- 0 1622 1594"/>
                <a:gd name="T183" fmla="*/ 1622 h 588"/>
                <a:gd name="T184" fmla="+- 0 1307 1085"/>
                <a:gd name="T185" fmla="*/ T184 w 629"/>
                <a:gd name="T186" fmla="+- 0 1658 1594"/>
                <a:gd name="T187" fmla="*/ 1658 h 588"/>
                <a:gd name="T188" fmla="+- 0 1211 1085"/>
                <a:gd name="T189" fmla="*/ T188 w 629"/>
                <a:gd name="T190" fmla="+- 0 1658 1594"/>
                <a:gd name="T191" fmla="*/ 1658 h 588"/>
                <a:gd name="T192" fmla="+- 0 1179 1085"/>
                <a:gd name="T193" fmla="*/ T192 w 629"/>
                <a:gd name="T194" fmla="+- 0 1742 1594"/>
                <a:gd name="T195" fmla="*/ 1742 h 588"/>
                <a:gd name="T196" fmla="+- 0 1164 1085"/>
                <a:gd name="T197" fmla="*/ T196 w 629"/>
                <a:gd name="T198" fmla="+- 0 1808 1594"/>
                <a:gd name="T199" fmla="*/ 1808 h 588"/>
                <a:gd name="T200" fmla="+- 0 1100 1085"/>
                <a:gd name="T201" fmla="*/ T200 w 629"/>
                <a:gd name="T202" fmla="+- 0 1922 1594"/>
                <a:gd name="T203" fmla="*/ 1922 h 588"/>
                <a:gd name="T204" fmla="+- 0 1166 1085"/>
                <a:gd name="T205" fmla="*/ T204 w 629"/>
                <a:gd name="T206" fmla="+- 0 1960 1594"/>
                <a:gd name="T207" fmla="*/ 1960 h 588"/>
                <a:gd name="T208" fmla="+- 0 1147 1085"/>
                <a:gd name="T209" fmla="*/ T208 w 629"/>
                <a:gd name="T210" fmla="+- 0 2044 1594"/>
                <a:gd name="T211" fmla="*/ 2044 h 588"/>
                <a:gd name="T212" fmla="+- 0 1085 1085"/>
                <a:gd name="T213" fmla="*/ T212 w 629"/>
                <a:gd name="T214" fmla="+- 0 2136 1594"/>
                <a:gd name="T215" fmla="*/ 2136 h 588"/>
                <a:gd name="T216" fmla="+- 0 1182 1085"/>
                <a:gd name="T217" fmla="*/ T216 w 629"/>
                <a:gd name="T218" fmla="+- 0 2172 1594"/>
                <a:gd name="T219" fmla="*/ 2172 h 588"/>
                <a:gd name="T220" fmla="+- 0 1266 1085"/>
                <a:gd name="T221" fmla="*/ T220 w 629"/>
                <a:gd name="T222" fmla="+- 0 2094 1594"/>
                <a:gd name="T223" fmla="*/ 2094 h 588"/>
                <a:gd name="T224" fmla="+- 0 1336 1085"/>
                <a:gd name="T225" fmla="*/ T224 w 629"/>
                <a:gd name="T226" fmla="+- 0 2112 1594"/>
                <a:gd name="T227" fmla="*/ 2112 h 588"/>
                <a:gd name="T228" fmla="+- 0 1424 1085"/>
                <a:gd name="T229" fmla="*/ T228 w 629"/>
                <a:gd name="T230" fmla="+- 0 2170 1594"/>
                <a:gd name="T231" fmla="*/ 2170 h 588"/>
                <a:gd name="T232" fmla="+- 0 1462 1085"/>
                <a:gd name="T233" fmla="*/ T232 w 629"/>
                <a:gd name="T234" fmla="+- 0 2130 1594"/>
                <a:gd name="T235" fmla="*/ 2130 h 588"/>
                <a:gd name="T236" fmla="+- 0 1524 1085"/>
                <a:gd name="T237" fmla="*/ T236 w 629"/>
                <a:gd name="T238" fmla="+- 0 2094 1594"/>
                <a:gd name="T239" fmla="*/ 2094 h 588"/>
                <a:gd name="T240" fmla="+- 0 1611 1085"/>
                <a:gd name="T241" fmla="*/ T240 w 629"/>
                <a:gd name="T242" fmla="+- 0 2096 1594"/>
                <a:gd name="T243" fmla="*/ 2096 h 588"/>
                <a:gd name="T244" fmla="+- 0 1643 1085"/>
                <a:gd name="T245" fmla="*/ T244 w 629"/>
                <a:gd name="T246" fmla="+- 0 2036 1594"/>
                <a:gd name="T247" fmla="*/ 2036 h 588"/>
                <a:gd name="T248" fmla="+- 0 1645 1085"/>
                <a:gd name="T249" fmla="*/ T248 w 629"/>
                <a:gd name="T250" fmla="+- 0 1974 1594"/>
                <a:gd name="T251" fmla="*/ 1974 h 588"/>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 ang="0">
                  <a:pos x="T149" y="T151"/>
                </a:cxn>
                <a:cxn ang="0">
                  <a:pos x="T153" y="T155"/>
                </a:cxn>
                <a:cxn ang="0">
                  <a:pos x="T157" y="T159"/>
                </a:cxn>
                <a:cxn ang="0">
                  <a:pos x="T161" y="T163"/>
                </a:cxn>
                <a:cxn ang="0">
                  <a:pos x="T165" y="T167"/>
                </a:cxn>
                <a:cxn ang="0">
                  <a:pos x="T169" y="T171"/>
                </a:cxn>
                <a:cxn ang="0">
                  <a:pos x="T173" y="T175"/>
                </a:cxn>
                <a:cxn ang="0">
                  <a:pos x="T177" y="T179"/>
                </a:cxn>
                <a:cxn ang="0">
                  <a:pos x="T181" y="T183"/>
                </a:cxn>
                <a:cxn ang="0">
                  <a:pos x="T185" y="T187"/>
                </a:cxn>
                <a:cxn ang="0">
                  <a:pos x="T189" y="T191"/>
                </a:cxn>
                <a:cxn ang="0">
                  <a:pos x="T193" y="T195"/>
                </a:cxn>
                <a:cxn ang="0">
                  <a:pos x="T197" y="T199"/>
                </a:cxn>
                <a:cxn ang="0">
                  <a:pos x="T201" y="T203"/>
                </a:cxn>
                <a:cxn ang="0">
                  <a:pos x="T205" y="T207"/>
                </a:cxn>
                <a:cxn ang="0">
                  <a:pos x="T209" y="T211"/>
                </a:cxn>
                <a:cxn ang="0">
                  <a:pos x="T213" y="T215"/>
                </a:cxn>
                <a:cxn ang="0">
                  <a:pos x="T217" y="T219"/>
                </a:cxn>
                <a:cxn ang="0">
                  <a:pos x="T221" y="T223"/>
                </a:cxn>
                <a:cxn ang="0">
                  <a:pos x="T225" y="T227"/>
                </a:cxn>
                <a:cxn ang="0">
                  <a:pos x="T229" y="T231"/>
                </a:cxn>
                <a:cxn ang="0">
                  <a:pos x="T233" y="T235"/>
                </a:cxn>
                <a:cxn ang="0">
                  <a:pos x="T237" y="T239"/>
                </a:cxn>
                <a:cxn ang="0">
                  <a:pos x="T241" y="T243"/>
                </a:cxn>
                <a:cxn ang="0">
                  <a:pos x="T245" y="T247"/>
                </a:cxn>
                <a:cxn ang="0">
                  <a:pos x="T249" y="T251"/>
                </a:cxn>
              </a:cxnLst>
              <a:rect l="0" t="0" r="r" b="b"/>
              <a:pathLst>
                <a:path w="629" h="588">
                  <a:moveTo>
                    <a:pt x="338" y="126"/>
                  </a:moveTo>
                  <a:lnTo>
                    <a:pt x="330" y="120"/>
                  </a:lnTo>
                  <a:lnTo>
                    <a:pt x="326" y="115"/>
                  </a:lnTo>
                  <a:lnTo>
                    <a:pt x="318" y="115"/>
                  </a:lnTo>
                  <a:lnTo>
                    <a:pt x="310" y="122"/>
                  </a:lnTo>
                  <a:lnTo>
                    <a:pt x="312" y="129"/>
                  </a:lnTo>
                  <a:lnTo>
                    <a:pt x="317" y="135"/>
                  </a:lnTo>
                  <a:lnTo>
                    <a:pt x="325" y="137"/>
                  </a:lnTo>
                  <a:lnTo>
                    <a:pt x="330" y="131"/>
                  </a:lnTo>
                  <a:lnTo>
                    <a:pt x="338" y="126"/>
                  </a:lnTo>
                  <a:close/>
                  <a:moveTo>
                    <a:pt x="629" y="326"/>
                  </a:moveTo>
                  <a:lnTo>
                    <a:pt x="628" y="318"/>
                  </a:lnTo>
                  <a:lnTo>
                    <a:pt x="628" y="312"/>
                  </a:lnTo>
                  <a:lnTo>
                    <a:pt x="628" y="264"/>
                  </a:lnTo>
                  <a:lnTo>
                    <a:pt x="628" y="254"/>
                  </a:lnTo>
                  <a:lnTo>
                    <a:pt x="625" y="246"/>
                  </a:lnTo>
                  <a:lnTo>
                    <a:pt x="617" y="242"/>
                  </a:lnTo>
                  <a:lnTo>
                    <a:pt x="603" y="238"/>
                  </a:lnTo>
                  <a:lnTo>
                    <a:pt x="603" y="264"/>
                  </a:lnTo>
                  <a:lnTo>
                    <a:pt x="603" y="314"/>
                  </a:lnTo>
                  <a:lnTo>
                    <a:pt x="590" y="316"/>
                  </a:lnTo>
                  <a:lnTo>
                    <a:pt x="578" y="320"/>
                  </a:lnTo>
                  <a:lnTo>
                    <a:pt x="556" y="324"/>
                  </a:lnTo>
                  <a:lnTo>
                    <a:pt x="552" y="328"/>
                  </a:lnTo>
                  <a:lnTo>
                    <a:pt x="549" y="336"/>
                  </a:lnTo>
                  <a:lnTo>
                    <a:pt x="543" y="354"/>
                  </a:lnTo>
                  <a:lnTo>
                    <a:pt x="536" y="370"/>
                  </a:lnTo>
                  <a:lnTo>
                    <a:pt x="528" y="386"/>
                  </a:lnTo>
                  <a:lnTo>
                    <a:pt x="520" y="402"/>
                  </a:lnTo>
                  <a:lnTo>
                    <a:pt x="516" y="410"/>
                  </a:lnTo>
                  <a:lnTo>
                    <a:pt x="515" y="418"/>
                  </a:lnTo>
                  <a:lnTo>
                    <a:pt x="527" y="436"/>
                  </a:lnTo>
                  <a:lnTo>
                    <a:pt x="539" y="446"/>
                  </a:lnTo>
                  <a:lnTo>
                    <a:pt x="536" y="466"/>
                  </a:lnTo>
                  <a:lnTo>
                    <a:pt x="522" y="474"/>
                  </a:lnTo>
                  <a:lnTo>
                    <a:pt x="510" y="486"/>
                  </a:lnTo>
                  <a:lnTo>
                    <a:pt x="507" y="490"/>
                  </a:lnTo>
                  <a:lnTo>
                    <a:pt x="504" y="494"/>
                  </a:lnTo>
                  <a:lnTo>
                    <a:pt x="494" y="488"/>
                  </a:lnTo>
                  <a:lnTo>
                    <a:pt x="484" y="482"/>
                  </a:lnTo>
                  <a:lnTo>
                    <a:pt x="474" y="478"/>
                  </a:lnTo>
                  <a:lnTo>
                    <a:pt x="465" y="472"/>
                  </a:lnTo>
                  <a:lnTo>
                    <a:pt x="460" y="470"/>
                  </a:lnTo>
                  <a:lnTo>
                    <a:pt x="452" y="470"/>
                  </a:lnTo>
                  <a:lnTo>
                    <a:pt x="446" y="472"/>
                  </a:lnTo>
                  <a:lnTo>
                    <a:pt x="428" y="480"/>
                  </a:lnTo>
                  <a:lnTo>
                    <a:pt x="409" y="486"/>
                  </a:lnTo>
                  <a:lnTo>
                    <a:pt x="391" y="494"/>
                  </a:lnTo>
                  <a:lnTo>
                    <a:pt x="373" y="500"/>
                  </a:lnTo>
                  <a:lnTo>
                    <a:pt x="368" y="502"/>
                  </a:lnTo>
                  <a:lnTo>
                    <a:pt x="364" y="508"/>
                  </a:lnTo>
                  <a:lnTo>
                    <a:pt x="360" y="512"/>
                  </a:lnTo>
                  <a:lnTo>
                    <a:pt x="347" y="552"/>
                  </a:lnTo>
                  <a:lnTo>
                    <a:pt x="294" y="552"/>
                  </a:lnTo>
                  <a:lnTo>
                    <a:pt x="291" y="538"/>
                  </a:lnTo>
                  <a:lnTo>
                    <a:pt x="287" y="526"/>
                  </a:lnTo>
                  <a:lnTo>
                    <a:pt x="282" y="506"/>
                  </a:lnTo>
                  <a:lnTo>
                    <a:pt x="277" y="502"/>
                  </a:lnTo>
                  <a:lnTo>
                    <a:pt x="269" y="500"/>
                  </a:lnTo>
                  <a:lnTo>
                    <a:pt x="253" y="494"/>
                  </a:lnTo>
                  <a:lnTo>
                    <a:pt x="238" y="490"/>
                  </a:lnTo>
                  <a:lnTo>
                    <a:pt x="204" y="478"/>
                  </a:lnTo>
                  <a:lnTo>
                    <a:pt x="222" y="462"/>
                  </a:lnTo>
                  <a:lnTo>
                    <a:pt x="230" y="454"/>
                  </a:lnTo>
                  <a:lnTo>
                    <a:pt x="241" y="446"/>
                  </a:lnTo>
                  <a:lnTo>
                    <a:pt x="248" y="446"/>
                  </a:lnTo>
                  <a:lnTo>
                    <a:pt x="251" y="448"/>
                  </a:lnTo>
                  <a:lnTo>
                    <a:pt x="332" y="460"/>
                  </a:lnTo>
                  <a:lnTo>
                    <a:pt x="384" y="446"/>
                  </a:lnTo>
                  <a:lnTo>
                    <a:pt x="407" y="440"/>
                  </a:lnTo>
                  <a:lnTo>
                    <a:pt x="412" y="436"/>
                  </a:lnTo>
                  <a:lnTo>
                    <a:pt x="466" y="394"/>
                  </a:lnTo>
                  <a:lnTo>
                    <a:pt x="501" y="324"/>
                  </a:lnTo>
                  <a:lnTo>
                    <a:pt x="504" y="266"/>
                  </a:lnTo>
                  <a:lnTo>
                    <a:pt x="485" y="208"/>
                  </a:lnTo>
                  <a:lnTo>
                    <a:pt x="447" y="162"/>
                  </a:lnTo>
                  <a:lnTo>
                    <a:pt x="393" y="128"/>
                  </a:lnTo>
                  <a:lnTo>
                    <a:pt x="386" y="126"/>
                  </a:lnTo>
                  <a:lnTo>
                    <a:pt x="377" y="122"/>
                  </a:lnTo>
                  <a:lnTo>
                    <a:pt x="367" y="142"/>
                  </a:lnTo>
                  <a:lnTo>
                    <a:pt x="375" y="146"/>
                  </a:lnTo>
                  <a:lnTo>
                    <a:pt x="384" y="150"/>
                  </a:lnTo>
                  <a:lnTo>
                    <a:pt x="421" y="170"/>
                  </a:lnTo>
                  <a:lnTo>
                    <a:pt x="450" y="198"/>
                  </a:lnTo>
                  <a:lnTo>
                    <a:pt x="469" y="230"/>
                  </a:lnTo>
                  <a:lnTo>
                    <a:pt x="480" y="270"/>
                  </a:lnTo>
                  <a:lnTo>
                    <a:pt x="479" y="312"/>
                  </a:lnTo>
                  <a:lnTo>
                    <a:pt x="468" y="350"/>
                  </a:lnTo>
                  <a:lnTo>
                    <a:pt x="444" y="384"/>
                  </a:lnTo>
                  <a:lnTo>
                    <a:pt x="410" y="412"/>
                  </a:lnTo>
                  <a:lnTo>
                    <a:pt x="375" y="428"/>
                  </a:lnTo>
                  <a:lnTo>
                    <a:pt x="339" y="436"/>
                  </a:lnTo>
                  <a:lnTo>
                    <a:pt x="300" y="436"/>
                  </a:lnTo>
                  <a:lnTo>
                    <a:pt x="260" y="426"/>
                  </a:lnTo>
                  <a:lnTo>
                    <a:pt x="270" y="416"/>
                  </a:lnTo>
                  <a:lnTo>
                    <a:pt x="279" y="408"/>
                  </a:lnTo>
                  <a:lnTo>
                    <a:pt x="288" y="400"/>
                  </a:lnTo>
                  <a:lnTo>
                    <a:pt x="297" y="392"/>
                  </a:lnTo>
                  <a:lnTo>
                    <a:pt x="302" y="390"/>
                  </a:lnTo>
                  <a:lnTo>
                    <a:pt x="317" y="390"/>
                  </a:lnTo>
                  <a:lnTo>
                    <a:pt x="356" y="386"/>
                  </a:lnTo>
                  <a:lnTo>
                    <a:pt x="389" y="370"/>
                  </a:lnTo>
                  <a:lnTo>
                    <a:pt x="391" y="368"/>
                  </a:lnTo>
                  <a:lnTo>
                    <a:pt x="414" y="344"/>
                  </a:lnTo>
                  <a:lnTo>
                    <a:pt x="428" y="312"/>
                  </a:lnTo>
                  <a:lnTo>
                    <a:pt x="432" y="282"/>
                  </a:lnTo>
                  <a:lnTo>
                    <a:pt x="426" y="254"/>
                  </a:lnTo>
                  <a:lnTo>
                    <a:pt x="412" y="228"/>
                  </a:lnTo>
                  <a:lnTo>
                    <a:pt x="408" y="224"/>
                  </a:lnTo>
                  <a:lnTo>
                    <a:pt x="408" y="290"/>
                  </a:lnTo>
                  <a:lnTo>
                    <a:pt x="400" y="322"/>
                  </a:lnTo>
                  <a:lnTo>
                    <a:pt x="380" y="346"/>
                  </a:lnTo>
                  <a:lnTo>
                    <a:pt x="352" y="362"/>
                  </a:lnTo>
                  <a:lnTo>
                    <a:pt x="318" y="368"/>
                  </a:lnTo>
                  <a:lnTo>
                    <a:pt x="320" y="364"/>
                  </a:lnTo>
                  <a:lnTo>
                    <a:pt x="347" y="288"/>
                  </a:lnTo>
                  <a:lnTo>
                    <a:pt x="349" y="282"/>
                  </a:lnTo>
                  <a:lnTo>
                    <a:pt x="351" y="278"/>
                  </a:lnTo>
                  <a:lnTo>
                    <a:pt x="351" y="270"/>
                  </a:lnTo>
                  <a:lnTo>
                    <a:pt x="351" y="266"/>
                  </a:lnTo>
                  <a:lnTo>
                    <a:pt x="345" y="260"/>
                  </a:lnTo>
                  <a:lnTo>
                    <a:pt x="333" y="260"/>
                  </a:lnTo>
                  <a:lnTo>
                    <a:pt x="321" y="264"/>
                  </a:lnTo>
                  <a:lnTo>
                    <a:pt x="321" y="288"/>
                  </a:lnTo>
                  <a:lnTo>
                    <a:pt x="294" y="364"/>
                  </a:lnTo>
                  <a:lnTo>
                    <a:pt x="276" y="356"/>
                  </a:lnTo>
                  <a:lnTo>
                    <a:pt x="270" y="351"/>
                  </a:lnTo>
                  <a:lnTo>
                    <a:pt x="270" y="382"/>
                  </a:lnTo>
                  <a:lnTo>
                    <a:pt x="113" y="530"/>
                  </a:lnTo>
                  <a:lnTo>
                    <a:pt x="94" y="512"/>
                  </a:lnTo>
                  <a:lnTo>
                    <a:pt x="94" y="550"/>
                  </a:lnTo>
                  <a:lnTo>
                    <a:pt x="86" y="558"/>
                  </a:lnTo>
                  <a:lnTo>
                    <a:pt x="76" y="564"/>
                  </a:lnTo>
                  <a:lnTo>
                    <a:pt x="65" y="566"/>
                  </a:lnTo>
                  <a:lnTo>
                    <a:pt x="38" y="562"/>
                  </a:lnTo>
                  <a:lnTo>
                    <a:pt x="29" y="552"/>
                  </a:lnTo>
                  <a:lnTo>
                    <a:pt x="26" y="540"/>
                  </a:lnTo>
                  <a:lnTo>
                    <a:pt x="25" y="528"/>
                  </a:lnTo>
                  <a:lnTo>
                    <a:pt x="28" y="518"/>
                  </a:lnTo>
                  <a:lnTo>
                    <a:pt x="34" y="508"/>
                  </a:lnTo>
                  <a:lnTo>
                    <a:pt x="43" y="500"/>
                  </a:lnTo>
                  <a:lnTo>
                    <a:pt x="94" y="550"/>
                  </a:lnTo>
                  <a:lnTo>
                    <a:pt x="94" y="512"/>
                  </a:lnTo>
                  <a:lnTo>
                    <a:pt x="81" y="500"/>
                  </a:lnTo>
                  <a:lnTo>
                    <a:pt x="64" y="484"/>
                  </a:lnTo>
                  <a:lnTo>
                    <a:pt x="155" y="398"/>
                  </a:lnTo>
                  <a:lnTo>
                    <a:pt x="210" y="346"/>
                  </a:lnTo>
                  <a:lnTo>
                    <a:pt x="220" y="336"/>
                  </a:lnTo>
                  <a:lnTo>
                    <a:pt x="270" y="382"/>
                  </a:lnTo>
                  <a:lnTo>
                    <a:pt x="270" y="351"/>
                  </a:lnTo>
                  <a:lnTo>
                    <a:pt x="261" y="344"/>
                  </a:lnTo>
                  <a:lnTo>
                    <a:pt x="254" y="336"/>
                  </a:lnTo>
                  <a:lnTo>
                    <a:pt x="249" y="330"/>
                  </a:lnTo>
                  <a:lnTo>
                    <a:pt x="240" y="314"/>
                  </a:lnTo>
                  <a:lnTo>
                    <a:pt x="314" y="290"/>
                  </a:lnTo>
                  <a:lnTo>
                    <a:pt x="321" y="288"/>
                  </a:lnTo>
                  <a:lnTo>
                    <a:pt x="321" y="264"/>
                  </a:lnTo>
                  <a:lnTo>
                    <a:pt x="285" y="276"/>
                  </a:lnTo>
                  <a:lnTo>
                    <a:pt x="236" y="290"/>
                  </a:lnTo>
                  <a:lnTo>
                    <a:pt x="241" y="260"/>
                  </a:lnTo>
                  <a:lnTo>
                    <a:pt x="259" y="232"/>
                  </a:lnTo>
                  <a:lnTo>
                    <a:pt x="286" y="214"/>
                  </a:lnTo>
                  <a:lnTo>
                    <a:pt x="318" y="206"/>
                  </a:lnTo>
                  <a:lnTo>
                    <a:pt x="354" y="212"/>
                  </a:lnTo>
                  <a:lnTo>
                    <a:pt x="382" y="230"/>
                  </a:lnTo>
                  <a:lnTo>
                    <a:pt x="401" y="258"/>
                  </a:lnTo>
                  <a:lnTo>
                    <a:pt x="408" y="290"/>
                  </a:lnTo>
                  <a:lnTo>
                    <a:pt x="408" y="224"/>
                  </a:lnTo>
                  <a:lnTo>
                    <a:pt x="389" y="206"/>
                  </a:lnTo>
                  <a:lnTo>
                    <a:pt x="362" y="192"/>
                  </a:lnTo>
                  <a:lnTo>
                    <a:pt x="333" y="184"/>
                  </a:lnTo>
                  <a:lnTo>
                    <a:pt x="304" y="186"/>
                  </a:lnTo>
                  <a:lnTo>
                    <a:pt x="274" y="194"/>
                  </a:lnTo>
                  <a:lnTo>
                    <a:pt x="247" y="210"/>
                  </a:lnTo>
                  <a:lnTo>
                    <a:pt x="228" y="232"/>
                  </a:lnTo>
                  <a:lnTo>
                    <a:pt x="216" y="258"/>
                  </a:lnTo>
                  <a:lnTo>
                    <a:pt x="212" y="288"/>
                  </a:lnTo>
                  <a:lnTo>
                    <a:pt x="212" y="298"/>
                  </a:lnTo>
                  <a:lnTo>
                    <a:pt x="209" y="308"/>
                  </a:lnTo>
                  <a:lnTo>
                    <a:pt x="204" y="318"/>
                  </a:lnTo>
                  <a:lnTo>
                    <a:pt x="196" y="324"/>
                  </a:lnTo>
                  <a:lnTo>
                    <a:pt x="189" y="330"/>
                  </a:lnTo>
                  <a:lnTo>
                    <a:pt x="183" y="338"/>
                  </a:lnTo>
                  <a:lnTo>
                    <a:pt x="176" y="346"/>
                  </a:lnTo>
                  <a:lnTo>
                    <a:pt x="167" y="326"/>
                  </a:lnTo>
                  <a:lnTo>
                    <a:pt x="163" y="306"/>
                  </a:lnTo>
                  <a:lnTo>
                    <a:pt x="162" y="286"/>
                  </a:lnTo>
                  <a:lnTo>
                    <a:pt x="163" y="268"/>
                  </a:lnTo>
                  <a:lnTo>
                    <a:pt x="175" y="228"/>
                  </a:lnTo>
                  <a:lnTo>
                    <a:pt x="195" y="196"/>
                  </a:lnTo>
                  <a:lnTo>
                    <a:pt x="223" y="170"/>
                  </a:lnTo>
                  <a:lnTo>
                    <a:pt x="260" y="150"/>
                  </a:lnTo>
                  <a:lnTo>
                    <a:pt x="268" y="146"/>
                  </a:lnTo>
                  <a:lnTo>
                    <a:pt x="277" y="142"/>
                  </a:lnTo>
                  <a:lnTo>
                    <a:pt x="267" y="122"/>
                  </a:lnTo>
                  <a:lnTo>
                    <a:pt x="259" y="126"/>
                  </a:lnTo>
                  <a:lnTo>
                    <a:pt x="251" y="128"/>
                  </a:lnTo>
                  <a:lnTo>
                    <a:pt x="192" y="166"/>
                  </a:lnTo>
                  <a:lnTo>
                    <a:pt x="153" y="218"/>
                  </a:lnTo>
                  <a:lnTo>
                    <a:pt x="138" y="282"/>
                  </a:lnTo>
                  <a:lnTo>
                    <a:pt x="151" y="348"/>
                  </a:lnTo>
                  <a:lnTo>
                    <a:pt x="155" y="360"/>
                  </a:lnTo>
                  <a:lnTo>
                    <a:pt x="154" y="366"/>
                  </a:lnTo>
                  <a:lnTo>
                    <a:pt x="137" y="378"/>
                  </a:lnTo>
                  <a:lnTo>
                    <a:pt x="119" y="398"/>
                  </a:lnTo>
                  <a:lnTo>
                    <a:pt x="112" y="382"/>
                  </a:lnTo>
                  <a:lnTo>
                    <a:pt x="106" y="368"/>
                  </a:lnTo>
                  <a:lnTo>
                    <a:pt x="101" y="354"/>
                  </a:lnTo>
                  <a:lnTo>
                    <a:pt x="96" y="338"/>
                  </a:lnTo>
                  <a:lnTo>
                    <a:pt x="93" y="328"/>
                  </a:lnTo>
                  <a:lnTo>
                    <a:pt x="88" y="324"/>
                  </a:lnTo>
                  <a:lnTo>
                    <a:pt x="66" y="320"/>
                  </a:lnTo>
                  <a:lnTo>
                    <a:pt x="53" y="316"/>
                  </a:lnTo>
                  <a:lnTo>
                    <a:pt x="40" y="314"/>
                  </a:lnTo>
                  <a:lnTo>
                    <a:pt x="40" y="262"/>
                  </a:lnTo>
                  <a:lnTo>
                    <a:pt x="60" y="258"/>
                  </a:lnTo>
                  <a:lnTo>
                    <a:pt x="71" y="254"/>
                  </a:lnTo>
                  <a:lnTo>
                    <a:pt x="81" y="252"/>
                  </a:lnTo>
                  <a:lnTo>
                    <a:pt x="86" y="250"/>
                  </a:lnTo>
                  <a:lnTo>
                    <a:pt x="92" y="244"/>
                  </a:lnTo>
                  <a:lnTo>
                    <a:pt x="95" y="238"/>
                  </a:lnTo>
                  <a:lnTo>
                    <a:pt x="102" y="222"/>
                  </a:lnTo>
                  <a:lnTo>
                    <a:pt x="109" y="206"/>
                  </a:lnTo>
                  <a:lnTo>
                    <a:pt x="116" y="190"/>
                  </a:lnTo>
                  <a:lnTo>
                    <a:pt x="124" y="174"/>
                  </a:lnTo>
                  <a:lnTo>
                    <a:pt x="128" y="164"/>
                  </a:lnTo>
                  <a:lnTo>
                    <a:pt x="129" y="158"/>
                  </a:lnTo>
                  <a:lnTo>
                    <a:pt x="116" y="140"/>
                  </a:lnTo>
                  <a:lnTo>
                    <a:pt x="110" y="130"/>
                  </a:lnTo>
                  <a:lnTo>
                    <a:pt x="104" y="120"/>
                  </a:lnTo>
                  <a:lnTo>
                    <a:pt x="144" y="84"/>
                  </a:lnTo>
                  <a:lnTo>
                    <a:pt x="153" y="88"/>
                  </a:lnTo>
                  <a:lnTo>
                    <a:pt x="165" y="94"/>
                  </a:lnTo>
                  <a:lnTo>
                    <a:pt x="183" y="106"/>
                  </a:lnTo>
                  <a:lnTo>
                    <a:pt x="190" y="106"/>
                  </a:lnTo>
                  <a:lnTo>
                    <a:pt x="199" y="102"/>
                  </a:lnTo>
                  <a:lnTo>
                    <a:pt x="216" y="94"/>
                  </a:lnTo>
                  <a:lnTo>
                    <a:pt x="242" y="84"/>
                  </a:lnTo>
                  <a:lnTo>
                    <a:pt x="252" y="80"/>
                  </a:lnTo>
                  <a:lnTo>
                    <a:pt x="264" y="76"/>
                  </a:lnTo>
                  <a:lnTo>
                    <a:pt x="270" y="74"/>
                  </a:lnTo>
                  <a:lnTo>
                    <a:pt x="276" y="70"/>
                  </a:lnTo>
                  <a:lnTo>
                    <a:pt x="282" y="66"/>
                  </a:lnTo>
                  <a:lnTo>
                    <a:pt x="289" y="48"/>
                  </a:lnTo>
                  <a:lnTo>
                    <a:pt x="291" y="36"/>
                  </a:lnTo>
                  <a:lnTo>
                    <a:pt x="294" y="24"/>
                  </a:lnTo>
                  <a:lnTo>
                    <a:pt x="318" y="22"/>
                  </a:lnTo>
                  <a:lnTo>
                    <a:pt x="330" y="24"/>
                  </a:lnTo>
                  <a:lnTo>
                    <a:pt x="345" y="24"/>
                  </a:lnTo>
                  <a:lnTo>
                    <a:pt x="350" y="28"/>
                  </a:lnTo>
                  <a:lnTo>
                    <a:pt x="355" y="42"/>
                  </a:lnTo>
                  <a:lnTo>
                    <a:pt x="356" y="52"/>
                  </a:lnTo>
                  <a:lnTo>
                    <a:pt x="362" y="66"/>
                  </a:lnTo>
                  <a:lnTo>
                    <a:pt x="367" y="70"/>
                  </a:lnTo>
                  <a:lnTo>
                    <a:pt x="373" y="72"/>
                  </a:lnTo>
                  <a:lnTo>
                    <a:pt x="410" y="88"/>
                  </a:lnTo>
                  <a:lnTo>
                    <a:pt x="428" y="94"/>
                  </a:lnTo>
                  <a:lnTo>
                    <a:pt x="447" y="102"/>
                  </a:lnTo>
                  <a:lnTo>
                    <a:pt x="453" y="104"/>
                  </a:lnTo>
                  <a:lnTo>
                    <a:pt x="461" y="104"/>
                  </a:lnTo>
                  <a:lnTo>
                    <a:pt x="479" y="96"/>
                  </a:lnTo>
                  <a:lnTo>
                    <a:pt x="490" y="90"/>
                  </a:lnTo>
                  <a:lnTo>
                    <a:pt x="500" y="84"/>
                  </a:lnTo>
                  <a:lnTo>
                    <a:pt x="539" y="120"/>
                  </a:lnTo>
                  <a:lnTo>
                    <a:pt x="533" y="130"/>
                  </a:lnTo>
                  <a:lnTo>
                    <a:pt x="526" y="140"/>
                  </a:lnTo>
                  <a:lnTo>
                    <a:pt x="518" y="156"/>
                  </a:lnTo>
                  <a:lnTo>
                    <a:pt x="518" y="164"/>
                  </a:lnTo>
                  <a:lnTo>
                    <a:pt x="520" y="170"/>
                  </a:lnTo>
                  <a:lnTo>
                    <a:pt x="527" y="188"/>
                  </a:lnTo>
                  <a:lnTo>
                    <a:pt x="535" y="206"/>
                  </a:lnTo>
                  <a:lnTo>
                    <a:pt x="543" y="224"/>
                  </a:lnTo>
                  <a:lnTo>
                    <a:pt x="551" y="240"/>
                  </a:lnTo>
                  <a:lnTo>
                    <a:pt x="553" y="246"/>
                  </a:lnTo>
                  <a:lnTo>
                    <a:pt x="557" y="250"/>
                  </a:lnTo>
                  <a:lnTo>
                    <a:pt x="562" y="252"/>
                  </a:lnTo>
                  <a:lnTo>
                    <a:pt x="572" y="254"/>
                  </a:lnTo>
                  <a:lnTo>
                    <a:pt x="582" y="258"/>
                  </a:lnTo>
                  <a:lnTo>
                    <a:pt x="603" y="264"/>
                  </a:lnTo>
                  <a:lnTo>
                    <a:pt x="603" y="238"/>
                  </a:lnTo>
                  <a:lnTo>
                    <a:pt x="602" y="238"/>
                  </a:lnTo>
                  <a:lnTo>
                    <a:pt x="588" y="236"/>
                  </a:lnTo>
                  <a:lnTo>
                    <a:pt x="577" y="230"/>
                  </a:lnTo>
                  <a:lnTo>
                    <a:pt x="569" y="220"/>
                  </a:lnTo>
                  <a:lnTo>
                    <a:pt x="565" y="208"/>
                  </a:lnTo>
                  <a:lnTo>
                    <a:pt x="565" y="202"/>
                  </a:lnTo>
                  <a:lnTo>
                    <a:pt x="563" y="196"/>
                  </a:lnTo>
                  <a:lnTo>
                    <a:pt x="559" y="192"/>
                  </a:lnTo>
                  <a:lnTo>
                    <a:pt x="549" y="176"/>
                  </a:lnTo>
                  <a:lnTo>
                    <a:pt x="547" y="158"/>
                  </a:lnTo>
                  <a:lnTo>
                    <a:pt x="552" y="142"/>
                  </a:lnTo>
                  <a:lnTo>
                    <a:pt x="564" y="126"/>
                  </a:lnTo>
                  <a:lnTo>
                    <a:pt x="570" y="120"/>
                  </a:lnTo>
                  <a:lnTo>
                    <a:pt x="568" y="112"/>
                  </a:lnTo>
                  <a:lnTo>
                    <a:pt x="561" y="106"/>
                  </a:lnTo>
                  <a:lnTo>
                    <a:pt x="551" y="96"/>
                  </a:lnTo>
                  <a:lnTo>
                    <a:pt x="542" y="88"/>
                  </a:lnTo>
                  <a:lnTo>
                    <a:pt x="537" y="84"/>
                  </a:lnTo>
                  <a:lnTo>
                    <a:pt x="529" y="76"/>
                  </a:lnTo>
                  <a:lnTo>
                    <a:pt x="523" y="70"/>
                  </a:lnTo>
                  <a:lnTo>
                    <a:pt x="512" y="60"/>
                  </a:lnTo>
                  <a:lnTo>
                    <a:pt x="505" y="56"/>
                  </a:lnTo>
                  <a:lnTo>
                    <a:pt x="497" y="58"/>
                  </a:lnTo>
                  <a:lnTo>
                    <a:pt x="485" y="66"/>
                  </a:lnTo>
                  <a:lnTo>
                    <a:pt x="472" y="74"/>
                  </a:lnTo>
                  <a:lnTo>
                    <a:pt x="459" y="76"/>
                  </a:lnTo>
                  <a:lnTo>
                    <a:pt x="445" y="76"/>
                  </a:lnTo>
                  <a:lnTo>
                    <a:pt x="428" y="66"/>
                  </a:lnTo>
                  <a:lnTo>
                    <a:pt x="423" y="64"/>
                  </a:lnTo>
                  <a:lnTo>
                    <a:pt x="419" y="64"/>
                  </a:lnTo>
                  <a:lnTo>
                    <a:pt x="398" y="58"/>
                  </a:lnTo>
                  <a:lnTo>
                    <a:pt x="384" y="48"/>
                  </a:lnTo>
                  <a:lnTo>
                    <a:pt x="375" y="32"/>
                  </a:lnTo>
                  <a:lnTo>
                    <a:pt x="373" y="22"/>
                  </a:lnTo>
                  <a:lnTo>
                    <a:pt x="371" y="14"/>
                  </a:lnTo>
                  <a:lnTo>
                    <a:pt x="370" y="4"/>
                  </a:lnTo>
                  <a:lnTo>
                    <a:pt x="363" y="0"/>
                  </a:lnTo>
                  <a:lnTo>
                    <a:pt x="287" y="0"/>
                  </a:lnTo>
                  <a:lnTo>
                    <a:pt x="277" y="2"/>
                  </a:lnTo>
                  <a:lnTo>
                    <a:pt x="272" y="10"/>
                  </a:lnTo>
                  <a:lnTo>
                    <a:pt x="268" y="28"/>
                  </a:lnTo>
                  <a:lnTo>
                    <a:pt x="265" y="40"/>
                  </a:lnTo>
                  <a:lnTo>
                    <a:pt x="260" y="50"/>
                  </a:lnTo>
                  <a:lnTo>
                    <a:pt x="251" y="56"/>
                  </a:lnTo>
                  <a:lnTo>
                    <a:pt x="238" y="58"/>
                  </a:lnTo>
                  <a:lnTo>
                    <a:pt x="233" y="60"/>
                  </a:lnTo>
                  <a:lnTo>
                    <a:pt x="226" y="62"/>
                  </a:lnTo>
                  <a:lnTo>
                    <a:pt x="222" y="64"/>
                  </a:lnTo>
                  <a:lnTo>
                    <a:pt x="203" y="74"/>
                  </a:lnTo>
                  <a:lnTo>
                    <a:pt x="185" y="76"/>
                  </a:lnTo>
                  <a:lnTo>
                    <a:pt x="168" y="72"/>
                  </a:lnTo>
                  <a:lnTo>
                    <a:pt x="151" y="62"/>
                  </a:lnTo>
                  <a:lnTo>
                    <a:pt x="142" y="54"/>
                  </a:lnTo>
                  <a:lnTo>
                    <a:pt x="134" y="56"/>
                  </a:lnTo>
                  <a:lnTo>
                    <a:pt x="126" y="64"/>
                  </a:lnTo>
                  <a:lnTo>
                    <a:pt x="117" y="72"/>
                  </a:lnTo>
                  <a:lnTo>
                    <a:pt x="109" y="80"/>
                  </a:lnTo>
                  <a:lnTo>
                    <a:pt x="91" y="98"/>
                  </a:lnTo>
                  <a:lnTo>
                    <a:pt x="80" y="108"/>
                  </a:lnTo>
                  <a:lnTo>
                    <a:pt x="76" y="116"/>
                  </a:lnTo>
                  <a:lnTo>
                    <a:pt x="78" y="124"/>
                  </a:lnTo>
                  <a:lnTo>
                    <a:pt x="94" y="148"/>
                  </a:lnTo>
                  <a:lnTo>
                    <a:pt x="98" y="160"/>
                  </a:lnTo>
                  <a:lnTo>
                    <a:pt x="97" y="174"/>
                  </a:lnTo>
                  <a:lnTo>
                    <a:pt x="89" y="186"/>
                  </a:lnTo>
                  <a:lnTo>
                    <a:pt x="87" y="188"/>
                  </a:lnTo>
                  <a:lnTo>
                    <a:pt x="85" y="192"/>
                  </a:lnTo>
                  <a:lnTo>
                    <a:pt x="85" y="194"/>
                  </a:lnTo>
                  <a:lnTo>
                    <a:pt x="79" y="214"/>
                  </a:lnTo>
                  <a:lnTo>
                    <a:pt x="67" y="228"/>
                  </a:lnTo>
                  <a:lnTo>
                    <a:pt x="50" y="238"/>
                  </a:lnTo>
                  <a:lnTo>
                    <a:pt x="29" y="242"/>
                  </a:lnTo>
                  <a:lnTo>
                    <a:pt x="19" y="242"/>
                  </a:lnTo>
                  <a:lnTo>
                    <a:pt x="15" y="248"/>
                  </a:lnTo>
                  <a:lnTo>
                    <a:pt x="15" y="312"/>
                  </a:lnTo>
                  <a:lnTo>
                    <a:pt x="15" y="328"/>
                  </a:lnTo>
                  <a:lnTo>
                    <a:pt x="20" y="332"/>
                  </a:lnTo>
                  <a:lnTo>
                    <a:pt x="41" y="336"/>
                  </a:lnTo>
                  <a:lnTo>
                    <a:pt x="52" y="338"/>
                  </a:lnTo>
                  <a:lnTo>
                    <a:pt x="68" y="344"/>
                  </a:lnTo>
                  <a:lnTo>
                    <a:pt x="73" y="350"/>
                  </a:lnTo>
                  <a:lnTo>
                    <a:pt x="75" y="354"/>
                  </a:lnTo>
                  <a:lnTo>
                    <a:pt x="81" y="366"/>
                  </a:lnTo>
                  <a:lnTo>
                    <a:pt x="86" y="378"/>
                  </a:lnTo>
                  <a:lnTo>
                    <a:pt x="92" y="390"/>
                  </a:lnTo>
                  <a:lnTo>
                    <a:pt x="97" y="402"/>
                  </a:lnTo>
                  <a:lnTo>
                    <a:pt x="101" y="410"/>
                  </a:lnTo>
                  <a:lnTo>
                    <a:pt x="101" y="414"/>
                  </a:lnTo>
                  <a:lnTo>
                    <a:pt x="78" y="434"/>
                  </a:lnTo>
                  <a:lnTo>
                    <a:pt x="62" y="450"/>
                  </a:lnTo>
                  <a:lnTo>
                    <a:pt x="46" y="464"/>
                  </a:lnTo>
                  <a:lnTo>
                    <a:pt x="31" y="480"/>
                  </a:lnTo>
                  <a:lnTo>
                    <a:pt x="22" y="490"/>
                  </a:lnTo>
                  <a:lnTo>
                    <a:pt x="15" y="500"/>
                  </a:lnTo>
                  <a:lnTo>
                    <a:pt x="8" y="510"/>
                  </a:lnTo>
                  <a:lnTo>
                    <a:pt x="0" y="520"/>
                  </a:lnTo>
                  <a:lnTo>
                    <a:pt x="0" y="542"/>
                  </a:lnTo>
                  <a:lnTo>
                    <a:pt x="8" y="558"/>
                  </a:lnTo>
                  <a:lnTo>
                    <a:pt x="19" y="572"/>
                  </a:lnTo>
                  <a:lnTo>
                    <a:pt x="33" y="582"/>
                  </a:lnTo>
                  <a:lnTo>
                    <a:pt x="51" y="588"/>
                  </a:lnTo>
                  <a:lnTo>
                    <a:pt x="73" y="588"/>
                  </a:lnTo>
                  <a:lnTo>
                    <a:pt x="86" y="584"/>
                  </a:lnTo>
                  <a:lnTo>
                    <a:pt x="97" y="578"/>
                  </a:lnTo>
                  <a:lnTo>
                    <a:pt x="108" y="570"/>
                  </a:lnTo>
                  <a:lnTo>
                    <a:pt x="112" y="566"/>
                  </a:lnTo>
                  <a:lnTo>
                    <a:pt x="118" y="560"/>
                  </a:lnTo>
                  <a:lnTo>
                    <a:pt x="134" y="544"/>
                  </a:lnTo>
                  <a:lnTo>
                    <a:pt x="149" y="530"/>
                  </a:lnTo>
                  <a:lnTo>
                    <a:pt x="165" y="516"/>
                  </a:lnTo>
                  <a:lnTo>
                    <a:pt x="181" y="500"/>
                  </a:lnTo>
                  <a:lnTo>
                    <a:pt x="187" y="494"/>
                  </a:lnTo>
                  <a:lnTo>
                    <a:pt x="191" y="494"/>
                  </a:lnTo>
                  <a:lnTo>
                    <a:pt x="199" y="498"/>
                  </a:lnTo>
                  <a:lnTo>
                    <a:pt x="212" y="504"/>
                  </a:lnTo>
                  <a:lnTo>
                    <a:pt x="225" y="508"/>
                  </a:lnTo>
                  <a:lnTo>
                    <a:pt x="238" y="514"/>
                  </a:lnTo>
                  <a:lnTo>
                    <a:pt x="251" y="518"/>
                  </a:lnTo>
                  <a:lnTo>
                    <a:pt x="256" y="522"/>
                  </a:lnTo>
                  <a:lnTo>
                    <a:pt x="261" y="526"/>
                  </a:lnTo>
                  <a:lnTo>
                    <a:pt x="267" y="540"/>
                  </a:lnTo>
                  <a:lnTo>
                    <a:pt x="270" y="552"/>
                  </a:lnTo>
                  <a:lnTo>
                    <a:pt x="274" y="572"/>
                  </a:lnTo>
                  <a:lnTo>
                    <a:pt x="279" y="576"/>
                  </a:lnTo>
                  <a:lnTo>
                    <a:pt x="339" y="576"/>
                  </a:lnTo>
                  <a:lnTo>
                    <a:pt x="356" y="574"/>
                  </a:lnTo>
                  <a:lnTo>
                    <a:pt x="361" y="574"/>
                  </a:lnTo>
                  <a:lnTo>
                    <a:pt x="367" y="568"/>
                  </a:lnTo>
                  <a:lnTo>
                    <a:pt x="374" y="560"/>
                  </a:lnTo>
                  <a:lnTo>
                    <a:pt x="374" y="552"/>
                  </a:lnTo>
                  <a:lnTo>
                    <a:pt x="375" y="548"/>
                  </a:lnTo>
                  <a:lnTo>
                    <a:pt x="377" y="536"/>
                  </a:lnTo>
                  <a:lnTo>
                    <a:pt x="384" y="524"/>
                  </a:lnTo>
                  <a:lnTo>
                    <a:pt x="393" y="518"/>
                  </a:lnTo>
                  <a:lnTo>
                    <a:pt x="408" y="514"/>
                  </a:lnTo>
                  <a:lnTo>
                    <a:pt x="412" y="514"/>
                  </a:lnTo>
                  <a:lnTo>
                    <a:pt x="416" y="512"/>
                  </a:lnTo>
                  <a:lnTo>
                    <a:pt x="419" y="510"/>
                  </a:lnTo>
                  <a:lnTo>
                    <a:pt x="439" y="500"/>
                  </a:lnTo>
                  <a:lnTo>
                    <a:pt x="457" y="498"/>
                  </a:lnTo>
                  <a:lnTo>
                    <a:pt x="476" y="502"/>
                  </a:lnTo>
                  <a:lnTo>
                    <a:pt x="493" y="514"/>
                  </a:lnTo>
                  <a:lnTo>
                    <a:pt x="502" y="522"/>
                  </a:lnTo>
                  <a:lnTo>
                    <a:pt x="509" y="518"/>
                  </a:lnTo>
                  <a:lnTo>
                    <a:pt x="516" y="512"/>
                  </a:lnTo>
                  <a:lnTo>
                    <a:pt x="526" y="502"/>
                  </a:lnTo>
                  <a:lnTo>
                    <a:pt x="530" y="498"/>
                  </a:lnTo>
                  <a:lnTo>
                    <a:pt x="535" y="494"/>
                  </a:lnTo>
                  <a:lnTo>
                    <a:pt x="554" y="476"/>
                  </a:lnTo>
                  <a:lnTo>
                    <a:pt x="564" y="466"/>
                  </a:lnTo>
                  <a:lnTo>
                    <a:pt x="568" y="460"/>
                  </a:lnTo>
                  <a:lnTo>
                    <a:pt x="566" y="452"/>
                  </a:lnTo>
                  <a:lnTo>
                    <a:pt x="558" y="442"/>
                  </a:lnTo>
                  <a:lnTo>
                    <a:pt x="550" y="428"/>
                  </a:lnTo>
                  <a:lnTo>
                    <a:pt x="546" y="416"/>
                  </a:lnTo>
                  <a:lnTo>
                    <a:pt x="547" y="402"/>
                  </a:lnTo>
                  <a:lnTo>
                    <a:pt x="556" y="388"/>
                  </a:lnTo>
                  <a:lnTo>
                    <a:pt x="558" y="386"/>
                  </a:lnTo>
                  <a:lnTo>
                    <a:pt x="560" y="382"/>
                  </a:lnTo>
                  <a:lnTo>
                    <a:pt x="560" y="380"/>
                  </a:lnTo>
                  <a:lnTo>
                    <a:pt x="566" y="360"/>
                  </a:lnTo>
                  <a:lnTo>
                    <a:pt x="577" y="346"/>
                  </a:lnTo>
                  <a:lnTo>
                    <a:pt x="593" y="338"/>
                  </a:lnTo>
                  <a:lnTo>
                    <a:pt x="613" y="334"/>
                  </a:lnTo>
                  <a:lnTo>
                    <a:pt x="624" y="334"/>
                  </a:lnTo>
                  <a:lnTo>
                    <a:pt x="629" y="32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grpSp>
    </p:spTree>
    <p:extLst>
      <p:ext uri="{BB962C8B-B14F-4D97-AF65-F5344CB8AC3E}">
        <p14:creationId xmlns:p14="http://schemas.microsoft.com/office/powerpoint/2010/main" val="141247440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193" y="5798876"/>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7"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69979" y="459510"/>
            <a:ext cx="2117888"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Lecture10</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20</a:t>
            </a:fld>
            <a:endParaRPr lang="en-US"/>
          </a:p>
        </p:txBody>
      </p:sp>
      <p:sp>
        <p:nvSpPr>
          <p:cNvPr id="12" name="Zone de texte 11"/>
          <p:cNvSpPr txBox="1"/>
          <p:nvPr/>
        </p:nvSpPr>
        <p:spPr>
          <a:xfrm>
            <a:off x="2157095" y="384810"/>
            <a:ext cx="6251575" cy="1015663"/>
          </a:xfrm>
          <a:prstGeom prst="rect">
            <a:avLst/>
          </a:prstGeom>
          <a:noFill/>
        </p:spPr>
        <p:txBody>
          <a:bodyPr wrap="square" rtlCol="0" anchor="t">
            <a:spAutoFit/>
          </a:bodyPr>
          <a:lstStyle/>
          <a:p>
            <a:pPr algn="ctr"/>
            <a:r>
              <a:rPr lang="en-US" sz="2400" b="1" dirty="0" smtClean="0">
                <a:solidFill>
                  <a:srgbClr val="FF9518"/>
                </a:solidFill>
                <a:latin typeface="Tajawal Medium" panose="00000600000000000000" pitchFamily="2" charset="-78"/>
                <a:cs typeface="Tajawal Medium" panose="00000600000000000000" pitchFamily="2" charset="-78"/>
              </a:rPr>
              <a:t>Session 5: Evaluation</a:t>
            </a:r>
            <a:r>
              <a:rPr lang="fr-FR" sz="2400" b="1" dirty="0" smtClean="0">
                <a:solidFill>
                  <a:srgbClr val="FF9518"/>
                </a:solidFill>
                <a:latin typeface="Tajawal Medium" panose="00000600000000000000" pitchFamily="2" charset="-78"/>
                <a:cs typeface="Tajawal Medium" panose="00000600000000000000" pitchFamily="2" charset="-78"/>
                <a:sym typeface="+mn-ea"/>
              </a:rPr>
              <a:t> </a:t>
            </a:r>
            <a:r>
              <a:rPr lang="fr-FR" sz="2400" b="1" dirty="0">
                <a:solidFill>
                  <a:srgbClr val="FF9518"/>
                </a:solidFill>
                <a:latin typeface="Tajawal Medium" panose="00000600000000000000" pitchFamily="2" charset="-78"/>
                <a:cs typeface="Tajawal Medium" panose="00000600000000000000" pitchFamily="2" charset="-78"/>
                <a:sym typeface="+mn-ea"/>
              </a:rPr>
              <a:t>(</a:t>
            </a:r>
            <a:r>
              <a:rPr lang="fr-FR" altLang="en-US" sz="2800" b="1" dirty="0" smtClean="0">
                <a:solidFill>
                  <a:srgbClr val="FF9518"/>
                </a:solidFill>
                <a:latin typeface="Tajawal Medium" panose="00000600000000000000" pitchFamily="2" charset="-78"/>
                <a:cs typeface="Tajawal Medium" panose="00000600000000000000" pitchFamily="2" charset="-78"/>
                <a:sym typeface="+mn-ea"/>
              </a:rPr>
              <a:t>Part3)</a:t>
            </a: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32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219940" y="1232992"/>
            <a:ext cx="8315730" cy="689932"/>
          </a:xfrm>
          <a:prstGeom prst="rect">
            <a:avLst/>
          </a:prstGeom>
          <a:ln>
            <a:noFill/>
          </a:ln>
        </p:spPr>
        <p:txBody>
          <a:bodyPr wrap="square">
            <a:spAutoFit/>
          </a:bodyPr>
          <a:lstStyle/>
          <a:p>
            <a:pPr marL="685800" lvl="2" algn="ctr">
              <a:spcBef>
                <a:spcPts val="695"/>
              </a:spcBef>
              <a:buClr>
                <a:srgbClr val="FF681E"/>
              </a:buClr>
              <a:buSzPts val="1300"/>
              <a:tabLst>
                <a:tab pos="1289050" algn="l"/>
              </a:tabLst>
            </a:pPr>
            <a:r>
              <a:rPr lang="en-US" sz="1300" dirty="0" smtClean="0">
                <a:latin typeface="Trebuchet MS" panose="020B0603020202020204" pitchFamily="34" charset="0"/>
                <a:ea typeface="Trebuchet MS" panose="020B0603020202020204" pitchFamily="34" charset="0"/>
                <a:cs typeface="Trebuchet MS" panose="020B0603020202020204" pitchFamily="34" charset="0"/>
              </a:rPr>
              <a:t> </a:t>
            </a:r>
            <a:endPar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685800" lvl="2" algn="ctr">
              <a:spcBef>
                <a:spcPts val="695"/>
              </a:spcBef>
              <a:buClr>
                <a:srgbClr val="FF681E"/>
              </a:buClr>
              <a:buSzPts val="1300"/>
              <a:tabLst>
                <a:tab pos="12890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3" name="Rectangle 12"/>
          <p:cNvSpPr/>
          <p:nvPr/>
        </p:nvSpPr>
        <p:spPr>
          <a:xfrm>
            <a:off x="638340" y="1584020"/>
            <a:ext cx="7729672" cy="1477328"/>
          </a:xfrm>
          <a:prstGeom prst="rect">
            <a:avLst/>
          </a:prstGeom>
        </p:spPr>
        <p:txBody>
          <a:bodyPr wrap="square">
            <a:spAutoFit/>
          </a:bodyPr>
          <a:lstStyle/>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fr-FR" dirty="0">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8" name="TextBox 17"/>
          <p:cNvSpPr txBox="1"/>
          <p:nvPr/>
        </p:nvSpPr>
        <p:spPr>
          <a:xfrm>
            <a:off x="185691" y="1250042"/>
            <a:ext cx="8452476" cy="4662815"/>
          </a:xfrm>
          <a:prstGeom prst="rect">
            <a:avLst/>
          </a:prstGeom>
          <a:noFill/>
        </p:spPr>
        <p:txBody>
          <a:bodyPr wrap="square" rtlCol="0">
            <a:spAutoFit/>
          </a:bodyPr>
          <a:lstStyle/>
          <a:p>
            <a:pPr algn="ctr">
              <a:lnSpc>
                <a:spcPct val="150000"/>
              </a:lnSpc>
            </a:pPr>
            <a:endParaRPr lang="en-US" sz="2000" b="1" dirty="0" smtClean="0">
              <a:solidFill>
                <a:schemeClr val="accent2"/>
              </a:solidFill>
              <a:latin typeface="Times New Roman" panose="02020603050405020304" pitchFamily="18" charset="0"/>
              <a:cs typeface="Times New Roman" panose="02020603050405020304" pitchFamily="18" charset="0"/>
            </a:endParaRPr>
          </a:p>
          <a:p>
            <a:pPr algn="ctr">
              <a:lnSpc>
                <a:spcPct val="150000"/>
              </a:lnSpc>
            </a:pPr>
            <a:r>
              <a:rPr lang="en-US" b="1" dirty="0" smtClean="0">
                <a:latin typeface="Times New Roman" panose="02020603050405020304" pitchFamily="18" charset="0"/>
                <a:cs typeface="Times New Roman" panose="02020603050405020304" pitchFamily="18" charset="0"/>
              </a:rPr>
              <a:t>.</a:t>
            </a:r>
            <a:endParaRPr lang="en-US" b="1" dirty="0">
              <a:latin typeface="Times New Roman" panose="02020603050405020304" pitchFamily="18" charset="0"/>
              <a:cs typeface="Times New Roman" panose="02020603050405020304" pitchFamily="18" charset="0"/>
            </a:endParaRPr>
          </a:p>
          <a:p>
            <a:pPr algn="ctr">
              <a:lnSpc>
                <a:spcPct val="150000"/>
              </a:lnSpc>
            </a:pPr>
            <a:endParaRPr lang="en-US" sz="2000" b="1" dirty="0">
              <a:solidFill>
                <a:schemeClr val="accent2"/>
              </a:solidFill>
              <a:latin typeface="Times New Roman" panose="02020603050405020304" pitchFamily="18" charset="0"/>
              <a:cs typeface="Times New Roman" panose="02020603050405020304" pitchFamily="18" charset="0"/>
            </a:endParaRPr>
          </a:p>
          <a:p>
            <a:pPr algn="ctr">
              <a:lnSpc>
                <a:spcPct val="150000"/>
              </a:lnSpc>
            </a:pPr>
            <a:endParaRPr lang="en-US" sz="2000" b="1" dirty="0" smtClean="0">
              <a:solidFill>
                <a:schemeClr val="accent2"/>
              </a:solidFill>
              <a:latin typeface="Times New Roman" panose="02020603050405020304" pitchFamily="18" charset="0"/>
              <a:cs typeface="Times New Roman" panose="02020603050405020304" pitchFamily="18" charset="0"/>
            </a:endParaRPr>
          </a:p>
          <a:p>
            <a:pPr algn="ctr">
              <a:lnSpc>
                <a:spcPct val="150000"/>
              </a:lnSpc>
            </a:pPr>
            <a:endParaRPr lang="en-US" sz="2000" b="1" dirty="0">
              <a:solidFill>
                <a:schemeClr val="accent2"/>
              </a:solidFill>
              <a:latin typeface="Times New Roman" panose="02020603050405020304" pitchFamily="18" charset="0"/>
              <a:cs typeface="Times New Roman" panose="02020603050405020304" pitchFamily="18" charset="0"/>
            </a:endParaRPr>
          </a:p>
          <a:p>
            <a:pPr algn="ctr">
              <a:lnSpc>
                <a:spcPct val="150000"/>
              </a:lnSpc>
            </a:pPr>
            <a:endParaRPr lang="en-US" sz="2000" b="1" dirty="0" smtClean="0">
              <a:solidFill>
                <a:schemeClr val="accent2"/>
              </a:solidFill>
              <a:latin typeface="Times New Roman" panose="02020603050405020304" pitchFamily="18" charset="0"/>
              <a:cs typeface="Times New Roman" panose="02020603050405020304" pitchFamily="18" charset="0"/>
            </a:endParaRPr>
          </a:p>
          <a:p>
            <a:pPr algn="ctr">
              <a:lnSpc>
                <a:spcPct val="150000"/>
              </a:lnSpc>
            </a:pPr>
            <a:endParaRPr lang="en-US" sz="2000" b="1" dirty="0">
              <a:solidFill>
                <a:schemeClr val="accent2"/>
              </a:solidFill>
              <a:latin typeface="Times New Roman" panose="02020603050405020304" pitchFamily="18" charset="0"/>
              <a:cs typeface="Times New Roman" panose="02020603050405020304" pitchFamily="18" charset="0"/>
            </a:endParaRPr>
          </a:p>
          <a:p>
            <a:pPr algn="ctr">
              <a:lnSpc>
                <a:spcPct val="150000"/>
              </a:lnSpc>
            </a:pPr>
            <a:endParaRPr lang="en-US" sz="2000" b="1" dirty="0" smtClean="0">
              <a:solidFill>
                <a:schemeClr val="accent2"/>
              </a:solidFill>
              <a:latin typeface="Times New Roman" panose="02020603050405020304" pitchFamily="18" charset="0"/>
              <a:cs typeface="Times New Roman" panose="02020603050405020304" pitchFamily="18" charset="0"/>
            </a:endParaRPr>
          </a:p>
          <a:p>
            <a:pPr algn="ctr">
              <a:lnSpc>
                <a:spcPct val="150000"/>
              </a:lnSpc>
            </a:pPr>
            <a:endParaRPr lang="en-US" sz="2000" b="1" dirty="0">
              <a:solidFill>
                <a:schemeClr val="accent2"/>
              </a:solidFill>
              <a:latin typeface="Times New Roman" panose="02020603050405020304" pitchFamily="18" charset="0"/>
              <a:cs typeface="Times New Roman" panose="02020603050405020304" pitchFamily="18" charset="0"/>
            </a:endParaRPr>
          </a:p>
          <a:p>
            <a:pPr algn="ctr">
              <a:lnSpc>
                <a:spcPct val="150000"/>
              </a:lnSpc>
            </a:pPr>
            <a:r>
              <a:rPr lang="en-US" sz="2000" b="1" dirty="0" smtClean="0">
                <a:solidFill>
                  <a:schemeClr val="accent2"/>
                </a:solidFill>
                <a:latin typeface="Times New Roman" panose="02020603050405020304" pitchFamily="18" charset="0"/>
                <a:cs typeface="Times New Roman" panose="02020603050405020304" pitchFamily="18" charset="0"/>
              </a:rPr>
              <a:t> </a:t>
            </a:r>
            <a:r>
              <a:rPr lang="en-US" sz="2000" b="1" dirty="0">
                <a:solidFill>
                  <a:schemeClr val="accent2"/>
                </a:solidFill>
                <a:latin typeface="Times New Roman" panose="02020603050405020304" pitchFamily="18" charset="0"/>
                <a:cs typeface="Times New Roman" panose="02020603050405020304" pitchFamily="18" charset="0"/>
              </a:rPr>
              <a:t> </a:t>
            </a:r>
            <a:endParaRPr lang="fr-FR" sz="2000" b="1" dirty="0">
              <a:solidFill>
                <a:schemeClr val="accent2"/>
              </a:solidFill>
              <a:latin typeface="Times New Roman" panose="02020603050405020304" pitchFamily="18" charset="0"/>
              <a:cs typeface="Times New Roman" panose="02020603050405020304" pitchFamily="18" charset="0"/>
            </a:endParaRPr>
          </a:p>
        </p:txBody>
      </p:sp>
      <p:sp>
        <p:nvSpPr>
          <p:cNvPr id="8" name="Rectangle 7"/>
          <p:cNvSpPr/>
          <p:nvPr/>
        </p:nvSpPr>
        <p:spPr>
          <a:xfrm>
            <a:off x="185691" y="1481871"/>
            <a:ext cx="8412325" cy="4626908"/>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marL="285750" marR="215900" indent="-285750" algn="just">
              <a:lnSpc>
                <a:spcPct val="150000"/>
              </a:lnSpc>
              <a:spcBef>
                <a:spcPts val="785"/>
              </a:spcBef>
              <a:spcAft>
                <a:spcPts val="0"/>
              </a:spcAft>
              <a:buFont typeface="Wingdings" panose="05000000000000000000" pitchFamily="2" charset="2"/>
              <a:buChar char="ü"/>
            </a:pPr>
            <a:r>
              <a:rPr lang="en-US" b="1" dirty="0">
                <a:latin typeface="Times New Roman" panose="02020603050405020304" pitchFamily="18" charset="0"/>
                <a:cs typeface="Times New Roman" panose="02020603050405020304" pitchFamily="18" charset="0"/>
              </a:rPr>
              <a:t>Although there is no universal understanding of how to apply an RBA to interventions in practice, it generally includes the following attributes that can be applied </a:t>
            </a:r>
            <a:r>
              <a:rPr lang="en-US" b="1" dirty="0" smtClean="0">
                <a:latin typeface="Times New Roman" panose="02020603050405020304" pitchFamily="18" charset="0"/>
                <a:cs typeface="Times New Roman" panose="02020603050405020304" pitchFamily="18" charset="0"/>
              </a:rPr>
              <a:t>:</a:t>
            </a:r>
          </a:p>
          <a:p>
            <a:pPr marR="215900" algn="just">
              <a:lnSpc>
                <a:spcPct val="150000"/>
              </a:lnSpc>
              <a:spcBef>
                <a:spcPts val="785"/>
              </a:spcBef>
              <a:spcAft>
                <a:spcPts val="0"/>
              </a:spcAft>
            </a:pPr>
            <a:endParaRPr lang="fr-FR" b="1" dirty="0">
              <a:latin typeface="Times New Roman" panose="02020603050405020304" pitchFamily="18" charset="0"/>
              <a:cs typeface="Times New Roman" panose="02020603050405020304" pitchFamily="18" charset="0"/>
            </a:endParaRPr>
          </a:p>
          <a:p>
            <a:pPr marL="285750" marR="220345" lvl="0" indent="-285750" algn="ctr">
              <a:spcAft>
                <a:spcPts val="0"/>
              </a:spcAft>
              <a:buSzPts val="1000"/>
              <a:buFont typeface="Wingdings" panose="05000000000000000000" pitchFamily="2" charset="2"/>
              <a:buChar char="v"/>
              <a:tabLst>
                <a:tab pos="453390" algn="l"/>
                <a:tab pos="454660" algn="l"/>
              </a:tabLst>
            </a:pPr>
            <a:r>
              <a:rPr lang="en-US" b="1" dirty="0">
                <a:solidFill>
                  <a:srgbClr val="7030A0"/>
                </a:solidFill>
                <a:latin typeface="Times New Roman" panose="02020603050405020304" pitchFamily="18" charset="0"/>
                <a:cs typeface="Times New Roman" panose="02020603050405020304" pitchFamily="18" charset="0"/>
              </a:rPr>
              <a:t>Identification of the rights holders, their entitlements, and duty bearers’ obligations to respect, protect and fulfil those </a:t>
            </a:r>
            <a:r>
              <a:rPr lang="en-US" b="1" dirty="0" smtClean="0">
                <a:solidFill>
                  <a:srgbClr val="7030A0"/>
                </a:solidFill>
                <a:latin typeface="Times New Roman" panose="02020603050405020304" pitchFamily="18" charset="0"/>
                <a:cs typeface="Times New Roman" panose="02020603050405020304" pitchFamily="18" charset="0"/>
              </a:rPr>
              <a:t>entitlements;</a:t>
            </a:r>
            <a:endParaRPr lang="fr-FR" b="1" dirty="0">
              <a:solidFill>
                <a:srgbClr val="7030A0"/>
              </a:solidFill>
              <a:latin typeface="Times New Roman" panose="02020603050405020304" pitchFamily="18" charset="0"/>
              <a:cs typeface="Times New Roman" panose="02020603050405020304" pitchFamily="18" charset="0"/>
            </a:endParaRPr>
          </a:p>
          <a:p>
            <a:pPr marL="285750" marR="220345" lvl="0" indent="-285750" algn="ctr">
              <a:spcAft>
                <a:spcPts val="0"/>
              </a:spcAft>
              <a:buSzPts val="1000"/>
              <a:buFont typeface="Wingdings" panose="05000000000000000000" pitchFamily="2" charset="2"/>
              <a:buChar char="v"/>
              <a:tabLst>
                <a:tab pos="453390" algn="l"/>
                <a:tab pos="454660" algn="l"/>
              </a:tabLst>
            </a:pPr>
            <a:r>
              <a:rPr lang="en-US" b="1" dirty="0" smtClean="0">
                <a:solidFill>
                  <a:srgbClr val="7030A0"/>
                </a:solidFill>
                <a:latin typeface="Times New Roman" panose="02020603050405020304" pitchFamily="18" charset="0"/>
                <a:cs typeface="Times New Roman" panose="02020603050405020304" pitchFamily="18" charset="0"/>
              </a:rPr>
              <a:t>Assessment </a:t>
            </a:r>
            <a:r>
              <a:rPr lang="en-US" b="1" dirty="0">
                <a:solidFill>
                  <a:srgbClr val="7030A0"/>
                </a:solidFill>
                <a:latin typeface="Times New Roman" panose="02020603050405020304" pitchFamily="18" charset="0"/>
                <a:cs typeface="Times New Roman" panose="02020603050405020304" pitchFamily="18" charset="0"/>
              </a:rPr>
              <a:t>of whether rights are being respected, protected and fulfilled and, if they are not, an analysis of the underlying causes and a strategy for </a:t>
            </a:r>
            <a:r>
              <a:rPr lang="en-US" b="1" dirty="0" smtClean="0">
                <a:solidFill>
                  <a:srgbClr val="7030A0"/>
                </a:solidFill>
                <a:latin typeface="Times New Roman" panose="02020603050405020304" pitchFamily="18" charset="0"/>
                <a:cs typeface="Times New Roman" panose="02020603050405020304" pitchFamily="18" charset="0"/>
              </a:rPr>
              <a:t>correcting;</a:t>
            </a:r>
            <a:endParaRPr lang="fr-FR" b="1" dirty="0">
              <a:solidFill>
                <a:srgbClr val="7030A0"/>
              </a:solidFill>
              <a:latin typeface="Times New Roman" panose="02020603050405020304" pitchFamily="18" charset="0"/>
              <a:cs typeface="Times New Roman" panose="02020603050405020304" pitchFamily="18" charset="0"/>
            </a:endParaRPr>
          </a:p>
          <a:p>
            <a:pPr marL="285750" marR="220345" lvl="0" indent="-285750" algn="ctr">
              <a:spcAft>
                <a:spcPts val="0"/>
              </a:spcAft>
              <a:buSzPts val="1000"/>
              <a:buFont typeface="Wingdings" panose="05000000000000000000" pitchFamily="2" charset="2"/>
              <a:buChar char="v"/>
              <a:tabLst>
                <a:tab pos="453390" algn="l"/>
                <a:tab pos="454660" algn="l"/>
              </a:tabLst>
            </a:pPr>
            <a:r>
              <a:rPr lang="en-US" b="1" dirty="0" smtClean="0">
                <a:solidFill>
                  <a:srgbClr val="7030A0"/>
                </a:solidFill>
                <a:latin typeface="Times New Roman" panose="02020603050405020304" pitchFamily="18" charset="0"/>
                <a:cs typeface="Times New Roman" panose="02020603050405020304" pitchFamily="18" charset="0"/>
              </a:rPr>
              <a:t>Capacity-building </a:t>
            </a:r>
            <a:r>
              <a:rPr lang="en-US" b="1" dirty="0">
                <a:solidFill>
                  <a:srgbClr val="7030A0"/>
                </a:solidFill>
                <a:latin typeface="Times New Roman" panose="02020603050405020304" pitchFamily="18" charset="0"/>
                <a:cs typeface="Times New Roman" panose="02020603050405020304" pitchFamily="18" charset="0"/>
              </a:rPr>
              <a:t>for rights holders to be aware of and enjoy their rights and of duty bearers to meet their </a:t>
            </a:r>
            <a:r>
              <a:rPr lang="en-US" b="1" dirty="0" smtClean="0">
                <a:solidFill>
                  <a:srgbClr val="7030A0"/>
                </a:solidFill>
                <a:latin typeface="Times New Roman" panose="02020603050405020304" pitchFamily="18" charset="0"/>
                <a:cs typeface="Times New Roman" panose="02020603050405020304" pitchFamily="18" charset="0"/>
              </a:rPr>
              <a:t>obligations;</a:t>
            </a:r>
            <a:endParaRPr lang="fr-FR" b="1" dirty="0">
              <a:solidFill>
                <a:srgbClr val="7030A0"/>
              </a:solidFill>
              <a:latin typeface="Times New Roman" panose="02020603050405020304" pitchFamily="18" charset="0"/>
              <a:cs typeface="Times New Roman" panose="02020603050405020304" pitchFamily="18" charset="0"/>
            </a:endParaRPr>
          </a:p>
          <a:p>
            <a:pPr marL="285750" marR="220345" lvl="0" indent="-285750" algn="ctr">
              <a:spcAft>
                <a:spcPts val="0"/>
              </a:spcAft>
              <a:buSzPts val="1000"/>
              <a:buFont typeface="Wingdings" panose="05000000000000000000" pitchFamily="2" charset="2"/>
              <a:buChar char="v"/>
              <a:tabLst>
                <a:tab pos="453390" algn="l"/>
                <a:tab pos="454660" algn="l"/>
              </a:tabLst>
            </a:pPr>
            <a:r>
              <a:rPr lang="en-US" b="1" dirty="0" smtClean="0">
                <a:solidFill>
                  <a:srgbClr val="7030A0"/>
                </a:solidFill>
                <a:latin typeface="Times New Roman" panose="02020603050405020304" pitchFamily="18" charset="0"/>
                <a:cs typeface="Times New Roman" panose="02020603050405020304" pitchFamily="18" charset="0"/>
              </a:rPr>
              <a:t>Ensuring </a:t>
            </a:r>
            <a:r>
              <a:rPr lang="en-US" b="1" dirty="0">
                <a:solidFill>
                  <a:srgbClr val="7030A0"/>
                </a:solidFill>
                <a:latin typeface="Times New Roman" panose="02020603050405020304" pitchFamily="18" charset="0"/>
                <a:cs typeface="Times New Roman" panose="02020603050405020304" pitchFamily="18" charset="0"/>
              </a:rPr>
              <a:t>that rights principles (such as non-discrimination, participation and accountability) are integrated into the project, strategy and policy developed and during the implementation process.</a:t>
            </a:r>
            <a:endParaRPr lang="fr-FR" b="1" dirty="0">
              <a:solidFill>
                <a:srgbClr val="7030A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3815735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193" y="5798876"/>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7"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69979" y="459510"/>
            <a:ext cx="2117888"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Lecture10</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21</a:t>
            </a:fld>
            <a:endParaRPr lang="en-US"/>
          </a:p>
        </p:txBody>
      </p:sp>
      <p:sp>
        <p:nvSpPr>
          <p:cNvPr id="12" name="Zone de texte 11"/>
          <p:cNvSpPr txBox="1"/>
          <p:nvPr/>
        </p:nvSpPr>
        <p:spPr>
          <a:xfrm>
            <a:off x="2157095" y="384810"/>
            <a:ext cx="6251575" cy="1015663"/>
          </a:xfrm>
          <a:prstGeom prst="rect">
            <a:avLst/>
          </a:prstGeom>
          <a:noFill/>
        </p:spPr>
        <p:txBody>
          <a:bodyPr wrap="square" rtlCol="0" anchor="t">
            <a:spAutoFit/>
          </a:bodyPr>
          <a:lstStyle/>
          <a:p>
            <a:pPr algn="ctr"/>
            <a:r>
              <a:rPr lang="en-US" sz="2400" b="1" dirty="0" smtClean="0">
                <a:solidFill>
                  <a:srgbClr val="FF9518"/>
                </a:solidFill>
                <a:latin typeface="Tajawal Medium" panose="00000600000000000000" pitchFamily="2" charset="-78"/>
                <a:cs typeface="Tajawal Medium" panose="00000600000000000000" pitchFamily="2" charset="-78"/>
              </a:rPr>
              <a:t>Session 5: Evaluation</a:t>
            </a:r>
            <a:r>
              <a:rPr lang="fr-FR" sz="2400" b="1" dirty="0" smtClean="0">
                <a:solidFill>
                  <a:srgbClr val="FF9518"/>
                </a:solidFill>
                <a:latin typeface="Tajawal Medium" panose="00000600000000000000" pitchFamily="2" charset="-78"/>
                <a:cs typeface="Tajawal Medium" panose="00000600000000000000" pitchFamily="2" charset="-78"/>
                <a:sym typeface="+mn-ea"/>
              </a:rPr>
              <a:t> </a:t>
            </a:r>
            <a:r>
              <a:rPr lang="fr-FR" sz="2400" b="1" dirty="0">
                <a:solidFill>
                  <a:srgbClr val="FF9518"/>
                </a:solidFill>
                <a:latin typeface="Tajawal Medium" panose="00000600000000000000" pitchFamily="2" charset="-78"/>
                <a:cs typeface="Tajawal Medium" panose="00000600000000000000" pitchFamily="2" charset="-78"/>
                <a:sym typeface="+mn-ea"/>
              </a:rPr>
              <a:t>(</a:t>
            </a:r>
            <a:r>
              <a:rPr lang="fr-FR" altLang="en-US" sz="2800" b="1" dirty="0" smtClean="0">
                <a:solidFill>
                  <a:srgbClr val="FF9518"/>
                </a:solidFill>
                <a:latin typeface="Tajawal Medium" panose="00000600000000000000" pitchFamily="2" charset="-78"/>
                <a:cs typeface="Tajawal Medium" panose="00000600000000000000" pitchFamily="2" charset="-78"/>
                <a:sym typeface="+mn-ea"/>
              </a:rPr>
              <a:t>Part3)</a:t>
            </a: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32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219940" y="1232992"/>
            <a:ext cx="8315730" cy="689932"/>
          </a:xfrm>
          <a:prstGeom prst="rect">
            <a:avLst/>
          </a:prstGeom>
          <a:ln>
            <a:noFill/>
          </a:ln>
        </p:spPr>
        <p:txBody>
          <a:bodyPr wrap="square">
            <a:spAutoFit/>
          </a:bodyPr>
          <a:lstStyle/>
          <a:p>
            <a:pPr marL="685800" lvl="2" algn="ctr">
              <a:spcBef>
                <a:spcPts val="695"/>
              </a:spcBef>
              <a:buClr>
                <a:srgbClr val="FF681E"/>
              </a:buClr>
              <a:buSzPts val="1300"/>
              <a:tabLst>
                <a:tab pos="1289050" algn="l"/>
              </a:tabLst>
            </a:pPr>
            <a:r>
              <a:rPr lang="en-US" sz="1300" dirty="0" smtClean="0">
                <a:latin typeface="Trebuchet MS" panose="020B0603020202020204" pitchFamily="34" charset="0"/>
                <a:ea typeface="Trebuchet MS" panose="020B0603020202020204" pitchFamily="34" charset="0"/>
                <a:cs typeface="Trebuchet MS" panose="020B0603020202020204" pitchFamily="34" charset="0"/>
              </a:rPr>
              <a:t> </a:t>
            </a:r>
            <a:endPar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685800" lvl="2" algn="ctr">
              <a:spcBef>
                <a:spcPts val="695"/>
              </a:spcBef>
              <a:buClr>
                <a:srgbClr val="FF681E"/>
              </a:buClr>
              <a:buSzPts val="1300"/>
              <a:tabLst>
                <a:tab pos="12890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3" name="Rectangle 12"/>
          <p:cNvSpPr/>
          <p:nvPr/>
        </p:nvSpPr>
        <p:spPr>
          <a:xfrm>
            <a:off x="638340" y="1584020"/>
            <a:ext cx="7729672" cy="1477328"/>
          </a:xfrm>
          <a:prstGeom prst="rect">
            <a:avLst/>
          </a:prstGeom>
        </p:spPr>
        <p:txBody>
          <a:bodyPr wrap="square">
            <a:spAutoFit/>
          </a:bodyPr>
          <a:lstStyle/>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fr-FR" dirty="0">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8" name="TextBox 17"/>
          <p:cNvSpPr txBox="1"/>
          <p:nvPr/>
        </p:nvSpPr>
        <p:spPr>
          <a:xfrm>
            <a:off x="185691" y="1250042"/>
            <a:ext cx="8452476" cy="4191981"/>
          </a:xfrm>
          <a:prstGeom prst="rect">
            <a:avLst/>
          </a:prstGeom>
          <a:noFill/>
        </p:spPr>
        <p:txBody>
          <a:bodyPr wrap="square" rtlCol="0">
            <a:spAutoFit/>
          </a:bodyPr>
          <a:lstStyle/>
          <a:p>
            <a:pPr algn="ctr">
              <a:lnSpc>
                <a:spcPct val="150000"/>
              </a:lnSpc>
            </a:pPr>
            <a:endParaRPr lang="en-US" sz="2000" b="1" dirty="0" smtClean="0">
              <a:solidFill>
                <a:schemeClr val="accent2"/>
              </a:solidFill>
              <a:latin typeface="Times New Roman" panose="02020603050405020304" pitchFamily="18" charset="0"/>
              <a:cs typeface="Times New Roman" panose="02020603050405020304" pitchFamily="18" charset="0"/>
            </a:endParaRPr>
          </a:p>
          <a:p>
            <a:pPr algn="ctr">
              <a:lnSpc>
                <a:spcPct val="150000"/>
              </a:lnSpc>
            </a:pPr>
            <a:endParaRPr lang="en-US" sz="2000" b="1" dirty="0">
              <a:solidFill>
                <a:schemeClr val="accent2"/>
              </a:solidFill>
              <a:latin typeface="Times New Roman" panose="02020603050405020304" pitchFamily="18" charset="0"/>
              <a:cs typeface="Times New Roman" panose="02020603050405020304" pitchFamily="18" charset="0"/>
            </a:endParaRPr>
          </a:p>
          <a:p>
            <a:pPr algn="ctr">
              <a:lnSpc>
                <a:spcPct val="150000"/>
              </a:lnSpc>
            </a:pPr>
            <a:endParaRPr lang="en-US" sz="2000" b="1" dirty="0" smtClean="0">
              <a:solidFill>
                <a:schemeClr val="accent2"/>
              </a:solidFill>
              <a:latin typeface="Times New Roman" panose="02020603050405020304" pitchFamily="18" charset="0"/>
              <a:cs typeface="Times New Roman" panose="02020603050405020304" pitchFamily="18" charset="0"/>
            </a:endParaRPr>
          </a:p>
          <a:p>
            <a:pPr algn="ctr">
              <a:lnSpc>
                <a:spcPct val="150000"/>
              </a:lnSpc>
            </a:pPr>
            <a:endParaRPr lang="en-US" sz="2000" b="1" dirty="0">
              <a:solidFill>
                <a:schemeClr val="accent2"/>
              </a:solidFill>
              <a:latin typeface="Times New Roman" panose="02020603050405020304" pitchFamily="18" charset="0"/>
              <a:cs typeface="Times New Roman" panose="02020603050405020304" pitchFamily="18" charset="0"/>
            </a:endParaRPr>
          </a:p>
          <a:p>
            <a:pPr algn="ctr">
              <a:lnSpc>
                <a:spcPct val="150000"/>
              </a:lnSpc>
            </a:pPr>
            <a:endParaRPr lang="en-US" sz="2000" b="1" dirty="0" smtClean="0">
              <a:solidFill>
                <a:schemeClr val="accent2"/>
              </a:solidFill>
              <a:latin typeface="Times New Roman" panose="02020603050405020304" pitchFamily="18" charset="0"/>
              <a:cs typeface="Times New Roman" panose="02020603050405020304" pitchFamily="18" charset="0"/>
            </a:endParaRPr>
          </a:p>
          <a:p>
            <a:pPr algn="ctr">
              <a:lnSpc>
                <a:spcPct val="150000"/>
              </a:lnSpc>
            </a:pPr>
            <a:endParaRPr lang="en-US" sz="2000" b="1" dirty="0">
              <a:solidFill>
                <a:schemeClr val="accent2"/>
              </a:solidFill>
              <a:latin typeface="Times New Roman" panose="02020603050405020304" pitchFamily="18" charset="0"/>
              <a:cs typeface="Times New Roman" panose="02020603050405020304" pitchFamily="18" charset="0"/>
            </a:endParaRPr>
          </a:p>
          <a:p>
            <a:pPr algn="ctr">
              <a:lnSpc>
                <a:spcPct val="150000"/>
              </a:lnSpc>
            </a:pPr>
            <a:endParaRPr lang="en-US" sz="2000" b="1" dirty="0" smtClean="0">
              <a:solidFill>
                <a:schemeClr val="accent2"/>
              </a:solidFill>
              <a:latin typeface="Times New Roman" panose="02020603050405020304" pitchFamily="18" charset="0"/>
              <a:cs typeface="Times New Roman" panose="02020603050405020304" pitchFamily="18" charset="0"/>
            </a:endParaRPr>
          </a:p>
          <a:p>
            <a:pPr algn="ctr">
              <a:lnSpc>
                <a:spcPct val="150000"/>
              </a:lnSpc>
            </a:pPr>
            <a:endParaRPr lang="en-US" sz="2000" b="1" dirty="0">
              <a:solidFill>
                <a:schemeClr val="accent2"/>
              </a:solidFill>
              <a:latin typeface="Times New Roman" panose="02020603050405020304" pitchFamily="18" charset="0"/>
              <a:cs typeface="Times New Roman" panose="02020603050405020304" pitchFamily="18" charset="0"/>
            </a:endParaRPr>
          </a:p>
          <a:p>
            <a:pPr algn="ctr">
              <a:lnSpc>
                <a:spcPct val="150000"/>
              </a:lnSpc>
            </a:pPr>
            <a:r>
              <a:rPr lang="en-US" sz="2000" b="1" dirty="0" smtClean="0">
                <a:solidFill>
                  <a:schemeClr val="accent2"/>
                </a:solidFill>
                <a:latin typeface="Times New Roman" panose="02020603050405020304" pitchFamily="18" charset="0"/>
                <a:cs typeface="Times New Roman" panose="02020603050405020304" pitchFamily="18" charset="0"/>
              </a:rPr>
              <a:t> </a:t>
            </a:r>
            <a:r>
              <a:rPr lang="en-US" sz="2000" b="1" dirty="0">
                <a:solidFill>
                  <a:schemeClr val="accent2"/>
                </a:solidFill>
                <a:latin typeface="Times New Roman" panose="02020603050405020304" pitchFamily="18" charset="0"/>
                <a:cs typeface="Times New Roman" panose="02020603050405020304" pitchFamily="18" charset="0"/>
              </a:rPr>
              <a:t> </a:t>
            </a:r>
            <a:endParaRPr lang="fr-FR" sz="2000" b="1" dirty="0">
              <a:solidFill>
                <a:schemeClr val="accent2"/>
              </a:solidFill>
              <a:latin typeface="Times New Roman" panose="02020603050405020304" pitchFamily="18" charset="0"/>
              <a:cs typeface="Times New Roman" panose="02020603050405020304" pitchFamily="18" charset="0"/>
            </a:endParaRPr>
          </a:p>
        </p:txBody>
      </p:sp>
      <p:sp>
        <p:nvSpPr>
          <p:cNvPr id="8" name="Rectangle 7"/>
          <p:cNvSpPr/>
          <p:nvPr/>
        </p:nvSpPr>
        <p:spPr>
          <a:xfrm>
            <a:off x="243836" y="1566952"/>
            <a:ext cx="8193540" cy="4403770"/>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ctr">
              <a:lnSpc>
                <a:spcPct val="150000"/>
              </a:lnSpc>
              <a:spcBef>
                <a:spcPts val="505"/>
              </a:spcBef>
              <a:spcAft>
                <a:spcPts val="0"/>
              </a:spcAft>
            </a:pPr>
            <a:r>
              <a:rPr lang="en-US" sz="2000" b="1" dirty="0">
                <a:solidFill>
                  <a:srgbClr val="00B050"/>
                </a:solidFill>
                <a:latin typeface="Times New Roman" panose="02020603050405020304" pitchFamily="18" charset="0"/>
                <a:cs typeface="Times New Roman" panose="02020603050405020304" pitchFamily="18" charset="0"/>
              </a:rPr>
              <a:t>How to monitor and evaluate rights-based </a:t>
            </a:r>
            <a:r>
              <a:rPr lang="en-US" sz="2000" b="1" dirty="0" smtClean="0">
                <a:solidFill>
                  <a:srgbClr val="00B050"/>
                </a:solidFill>
                <a:latin typeface="Times New Roman" panose="02020603050405020304" pitchFamily="18" charset="0"/>
                <a:cs typeface="Times New Roman" panose="02020603050405020304" pitchFamily="18" charset="0"/>
              </a:rPr>
              <a:t>approach?</a:t>
            </a:r>
            <a:endParaRPr lang="fr-FR" sz="2000" b="1" dirty="0">
              <a:solidFill>
                <a:srgbClr val="00B050"/>
              </a:solidFill>
              <a:latin typeface="Times New Roman" panose="02020603050405020304" pitchFamily="18" charset="0"/>
              <a:cs typeface="Times New Roman" panose="02020603050405020304" pitchFamily="18" charset="0"/>
            </a:endParaRPr>
          </a:p>
          <a:p>
            <a:pPr algn="ctr">
              <a:lnSpc>
                <a:spcPct val="150000"/>
              </a:lnSpc>
              <a:spcBef>
                <a:spcPts val="505"/>
              </a:spcBef>
              <a:spcAft>
                <a:spcPts val="0"/>
              </a:spcAft>
            </a:pPr>
            <a:r>
              <a:rPr lang="en-US" sz="2000" b="1" dirty="0">
                <a:solidFill>
                  <a:srgbClr val="00B050"/>
                </a:solidFill>
                <a:latin typeface="Times New Roman" panose="02020603050405020304" pitchFamily="18" charset="0"/>
                <a:cs typeface="Times New Roman" panose="02020603050405020304" pitchFamily="18" charset="0"/>
              </a:rPr>
              <a:t> </a:t>
            </a:r>
            <a:endParaRPr lang="fr-FR" sz="2000" b="1" dirty="0">
              <a:solidFill>
                <a:srgbClr val="00B050"/>
              </a:solidFill>
              <a:latin typeface="Times New Roman" panose="02020603050405020304" pitchFamily="18" charset="0"/>
              <a:cs typeface="Times New Roman" panose="02020603050405020304" pitchFamily="18" charset="0"/>
            </a:endParaRPr>
          </a:p>
          <a:p>
            <a:pPr marL="285750" indent="-285750" algn="just">
              <a:lnSpc>
                <a:spcPct val="15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When considered as a cross-cutting theme, an RBA would require measuring the process of programming and its adherence to rights principles. </a:t>
            </a:r>
            <a:endParaRPr lang="en-US" b="1" dirty="0" smtClean="0">
              <a:latin typeface="Times New Roman" panose="02020603050405020304" pitchFamily="18" charset="0"/>
              <a:cs typeface="Times New Roman" panose="02020603050405020304" pitchFamily="18" charset="0"/>
            </a:endParaRPr>
          </a:p>
          <a:p>
            <a:pPr marL="285750" indent="-285750" algn="just">
              <a:lnSpc>
                <a:spcPct val="15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These </a:t>
            </a:r>
            <a:r>
              <a:rPr lang="en-US" b="1" dirty="0">
                <a:latin typeface="Times New Roman" panose="02020603050405020304" pitchFamily="18" charset="0"/>
                <a:cs typeface="Times New Roman" panose="02020603050405020304" pitchFamily="18" charset="0"/>
              </a:rPr>
              <a:t>principles can be incorporated into a results matrix and monitored accordingly, or they can be measured without being set out in the matrix by using a monitoring tool</a:t>
            </a:r>
            <a:r>
              <a:rPr lang="en-US" b="1" dirty="0" smtClean="0">
                <a:latin typeface="Times New Roman" panose="02020603050405020304" pitchFamily="18" charset="0"/>
                <a:cs typeface="Times New Roman" panose="02020603050405020304" pitchFamily="18" charset="0"/>
              </a:rPr>
              <a:t>.</a:t>
            </a:r>
          </a:p>
          <a:p>
            <a:pPr marL="285750" indent="-285750" algn="just">
              <a:lnSpc>
                <a:spcPct val="15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Lastly, RBA can and should be included in an evaluation; an evaluation should assess rights issues even if the projects themselves do not have a specific rights-based objective or outcome.</a:t>
            </a:r>
            <a:endParaRPr lang="fr-FR"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8681056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193" y="5798876"/>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7"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69979" y="459510"/>
            <a:ext cx="2117888"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Lecture10</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22</a:t>
            </a:fld>
            <a:endParaRPr lang="en-US"/>
          </a:p>
        </p:txBody>
      </p:sp>
      <p:sp>
        <p:nvSpPr>
          <p:cNvPr id="12" name="Zone de texte 11"/>
          <p:cNvSpPr txBox="1"/>
          <p:nvPr/>
        </p:nvSpPr>
        <p:spPr>
          <a:xfrm>
            <a:off x="2157095" y="384810"/>
            <a:ext cx="6251575" cy="1015663"/>
          </a:xfrm>
          <a:prstGeom prst="rect">
            <a:avLst/>
          </a:prstGeom>
          <a:noFill/>
        </p:spPr>
        <p:txBody>
          <a:bodyPr wrap="square" rtlCol="0" anchor="t">
            <a:spAutoFit/>
          </a:bodyPr>
          <a:lstStyle/>
          <a:p>
            <a:pPr algn="ctr"/>
            <a:r>
              <a:rPr lang="en-US" sz="2400" b="1" dirty="0" smtClean="0">
                <a:solidFill>
                  <a:srgbClr val="FF9518"/>
                </a:solidFill>
                <a:latin typeface="Tajawal Medium" panose="00000600000000000000" pitchFamily="2" charset="-78"/>
                <a:cs typeface="Tajawal Medium" panose="00000600000000000000" pitchFamily="2" charset="-78"/>
              </a:rPr>
              <a:t>Session 5: Evaluation</a:t>
            </a:r>
            <a:r>
              <a:rPr lang="fr-FR" sz="2400" b="1" dirty="0" smtClean="0">
                <a:solidFill>
                  <a:srgbClr val="FF9518"/>
                </a:solidFill>
                <a:latin typeface="Tajawal Medium" panose="00000600000000000000" pitchFamily="2" charset="-78"/>
                <a:cs typeface="Tajawal Medium" panose="00000600000000000000" pitchFamily="2" charset="-78"/>
                <a:sym typeface="+mn-ea"/>
              </a:rPr>
              <a:t> </a:t>
            </a:r>
            <a:r>
              <a:rPr lang="fr-FR" sz="2400" b="1" dirty="0">
                <a:solidFill>
                  <a:srgbClr val="FF9518"/>
                </a:solidFill>
                <a:latin typeface="Tajawal Medium" panose="00000600000000000000" pitchFamily="2" charset="-78"/>
                <a:cs typeface="Tajawal Medium" panose="00000600000000000000" pitchFamily="2" charset="-78"/>
                <a:sym typeface="+mn-ea"/>
              </a:rPr>
              <a:t>(</a:t>
            </a:r>
            <a:r>
              <a:rPr lang="fr-FR" altLang="en-US" sz="2800" b="1" dirty="0" smtClean="0">
                <a:solidFill>
                  <a:srgbClr val="FF9518"/>
                </a:solidFill>
                <a:latin typeface="Tajawal Medium" panose="00000600000000000000" pitchFamily="2" charset="-78"/>
                <a:cs typeface="Tajawal Medium" panose="00000600000000000000" pitchFamily="2" charset="-78"/>
                <a:sym typeface="+mn-ea"/>
              </a:rPr>
              <a:t>Part3)</a:t>
            </a: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32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219940" y="1232992"/>
            <a:ext cx="8315730" cy="689932"/>
          </a:xfrm>
          <a:prstGeom prst="rect">
            <a:avLst/>
          </a:prstGeom>
          <a:ln>
            <a:noFill/>
          </a:ln>
        </p:spPr>
        <p:txBody>
          <a:bodyPr wrap="square">
            <a:spAutoFit/>
          </a:bodyPr>
          <a:lstStyle/>
          <a:p>
            <a:pPr marL="685800" lvl="2" algn="ctr">
              <a:spcBef>
                <a:spcPts val="695"/>
              </a:spcBef>
              <a:buClr>
                <a:srgbClr val="FF681E"/>
              </a:buClr>
              <a:buSzPts val="1300"/>
              <a:tabLst>
                <a:tab pos="1289050" algn="l"/>
              </a:tabLst>
            </a:pPr>
            <a:r>
              <a:rPr lang="en-US" sz="1300" dirty="0" smtClean="0">
                <a:latin typeface="Trebuchet MS" panose="020B0603020202020204" pitchFamily="34" charset="0"/>
                <a:ea typeface="Trebuchet MS" panose="020B0603020202020204" pitchFamily="34" charset="0"/>
                <a:cs typeface="Trebuchet MS" panose="020B0603020202020204" pitchFamily="34" charset="0"/>
              </a:rPr>
              <a:t> </a:t>
            </a:r>
            <a:endPar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685800" lvl="2" algn="ctr">
              <a:spcBef>
                <a:spcPts val="695"/>
              </a:spcBef>
              <a:buClr>
                <a:srgbClr val="FF681E"/>
              </a:buClr>
              <a:buSzPts val="1300"/>
              <a:tabLst>
                <a:tab pos="12890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3" name="Rectangle 12"/>
          <p:cNvSpPr/>
          <p:nvPr/>
        </p:nvSpPr>
        <p:spPr>
          <a:xfrm>
            <a:off x="638340" y="1584020"/>
            <a:ext cx="7729672" cy="1477328"/>
          </a:xfrm>
          <a:prstGeom prst="rect">
            <a:avLst/>
          </a:prstGeom>
        </p:spPr>
        <p:txBody>
          <a:bodyPr wrap="square">
            <a:spAutoFit/>
          </a:bodyPr>
          <a:lstStyle/>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fr-FR" dirty="0">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8" name="TextBox 17"/>
          <p:cNvSpPr txBox="1"/>
          <p:nvPr/>
        </p:nvSpPr>
        <p:spPr>
          <a:xfrm>
            <a:off x="185691" y="1798681"/>
            <a:ext cx="8452476" cy="3693319"/>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pPr marL="285750" indent="-285750" algn="just">
              <a:lnSpc>
                <a:spcPct val="150000"/>
              </a:lnSpc>
              <a:buFont typeface="Wingdings" panose="05000000000000000000" pitchFamily="2" charset="2"/>
              <a:buChar char="Ø"/>
            </a:pPr>
            <a:r>
              <a:rPr lang="en-US" b="1" dirty="0">
                <a:solidFill>
                  <a:schemeClr val="dk1"/>
                </a:solidFill>
                <a:latin typeface="Times New Roman" panose="02020603050405020304" pitchFamily="18" charset="0"/>
                <a:cs typeface="Times New Roman" panose="02020603050405020304" pitchFamily="18" charset="0"/>
              </a:rPr>
              <a:t>The following are some questions that can be asked during both monitoring and evaluation processes </a:t>
            </a:r>
            <a:r>
              <a:rPr lang="en-US" b="1" u="sng" dirty="0">
                <a:solidFill>
                  <a:srgbClr val="000099"/>
                </a:solidFill>
                <a:latin typeface="Times New Roman" panose="02020603050405020304" pitchFamily="18" charset="0"/>
                <a:cs typeface="Times New Roman" panose="02020603050405020304" pitchFamily="18" charset="0"/>
              </a:rPr>
              <a:t>to ensure that an RBA perspective is covered</a:t>
            </a:r>
            <a:r>
              <a:rPr lang="en-US" b="1" dirty="0" smtClean="0">
                <a:solidFill>
                  <a:schemeClr val="dk1"/>
                </a:solidFill>
                <a:latin typeface="Times New Roman" panose="02020603050405020304" pitchFamily="18" charset="0"/>
                <a:cs typeface="Times New Roman" panose="02020603050405020304" pitchFamily="18" charset="0"/>
              </a:rPr>
              <a:t>:</a:t>
            </a:r>
          </a:p>
          <a:p>
            <a:pPr algn="just">
              <a:lnSpc>
                <a:spcPct val="150000"/>
              </a:lnSpc>
            </a:pPr>
            <a:endParaRPr lang="fr-FR" b="1" dirty="0">
              <a:solidFill>
                <a:schemeClr val="dk1"/>
              </a:solidFill>
              <a:latin typeface="Times New Roman" panose="02020603050405020304" pitchFamily="18" charset="0"/>
              <a:cs typeface="Times New Roman" panose="02020603050405020304" pitchFamily="18" charset="0"/>
            </a:endParaRPr>
          </a:p>
          <a:p>
            <a:pPr>
              <a:lnSpc>
                <a:spcPct val="150000"/>
              </a:lnSpc>
            </a:pPr>
            <a:r>
              <a:rPr lang="en-US" b="1" i="1" u="sng" dirty="0" smtClean="0">
                <a:solidFill>
                  <a:srgbClr val="C00000"/>
                </a:solidFill>
                <a:latin typeface="Times New Roman" panose="02020603050405020304" pitchFamily="18" charset="0"/>
                <a:cs typeface="Times New Roman" panose="02020603050405020304" pitchFamily="18" charset="0"/>
              </a:rPr>
              <a:t>Participation</a:t>
            </a:r>
            <a:endParaRPr lang="fr-FR" b="1" i="1" u="sng" dirty="0">
              <a:solidFill>
                <a:srgbClr val="C00000"/>
              </a:solidFill>
              <a:latin typeface="Times New Roman" panose="02020603050405020304" pitchFamily="18" charset="0"/>
              <a:cs typeface="Times New Roman" panose="02020603050405020304" pitchFamily="18" charset="0"/>
            </a:endParaRPr>
          </a:p>
          <a:p>
            <a:pPr lvl="1" algn="just"/>
            <a:r>
              <a:rPr lang="en-US" b="1" dirty="0">
                <a:solidFill>
                  <a:schemeClr val="dk1"/>
                </a:solidFill>
                <a:latin typeface="Times New Roman" panose="02020603050405020304" pitchFamily="18" charset="0"/>
                <a:cs typeface="Times New Roman" panose="02020603050405020304" pitchFamily="18" charset="0"/>
              </a:rPr>
              <a:t>Have the various stakeholders (including both rights holders and duty bearers) been involved in planning and designing the M&amp;E of the project and determining the type of data to collect?</a:t>
            </a:r>
            <a:endParaRPr lang="fr-FR" b="1" dirty="0">
              <a:solidFill>
                <a:schemeClr val="dk1"/>
              </a:solidFill>
              <a:latin typeface="Times New Roman" panose="02020603050405020304" pitchFamily="18" charset="0"/>
              <a:cs typeface="Times New Roman" panose="02020603050405020304" pitchFamily="18" charset="0"/>
            </a:endParaRPr>
          </a:p>
          <a:p>
            <a:pPr lvl="1" algn="just"/>
            <a:r>
              <a:rPr lang="en-US" b="1" dirty="0">
                <a:solidFill>
                  <a:schemeClr val="dk1"/>
                </a:solidFill>
                <a:latin typeface="Times New Roman" panose="02020603050405020304" pitchFamily="18" charset="0"/>
                <a:cs typeface="Times New Roman" panose="02020603050405020304" pitchFamily="18" charset="0"/>
              </a:rPr>
              <a:t>Are other individuals or groups, such as local civil society groups or NGOs, involved?</a:t>
            </a:r>
            <a:endParaRPr lang="fr-FR" b="1" dirty="0">
              <a:solidFill>
                <a:schemeClr val="dk1"/>
              </a:solidFill>
              <a:latin typeface="Times New Roman" panose="02020603050405020304" pitchFamily="18" charset="0"/>
              <a:cs typeface="Times New Roman" panose="02020603050405020304" pitchFamily="18" charset="0"/>
            </a:endParaRPr>
          </a:p>
          <a:p>
            <a:pPr lvl="1" algn="just"/>
            <a:r>
              <a:rPr lang="en-US" b="1" dirty="0">
                <a:solidFill>
                  <a:schemeClr val="dk1"/>
                </a:solidFill>
                <a:latin typeface="Times New Roman" panose="02020603050405020304" pitchFamily="18" charset="0"/>
                <a:cs typeface="Times New Roman" panose="02020603050405020304" pitchFamily="18" charset="0"/>
              </a:rPr>
              <a:t>Are key groups, particularly the most marginalized groups of rights holders, included and/or involved in the M&amp;E process?</a:t>
            </a:r>
            <a:endParaRPr lang="fr-FR" b="1" dirty="0">
              <a:solidFill>
                <a:schemeClr val="dk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8163995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193" y="5798876"/>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7"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69979" y="459510"/>
            <a:ext cx="2117888"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Lecture10</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23</a:t>
            </a:fld>
            <a:endParaRPr lang="en-US"/>
          </a:p>
        </p:txBody>
      </p:sp>
      <p:sp>
        <p:nvSpPr>
          <p:cNvPr id="12" name="Zone de texte 11"/>
          <p:cNvSpPr txBox="1"/>
          <p:nvPr/>
        </p:nvSpPr>
        <p:spPr>
          <a:xfrm>
            <a:off x="2157095" y="384810"/>
            <a:ext cx="6251575" cy="1015663"/>
          </a:xfrm>
          <a:prstGeom prst="rect">
            <a:avLst/>
          </a:prstGeom>
          <a:noFill/>
        </p:spPr>
        <p:txBody>
          <a:bodyPr wrap="square" rtlCol="0" anchor="t">
            <a:spAutoFit/>
          </a:bodyPr>
          <a:lstStyle/>
          <a:p>
            <a:pPr algn="ctr"/>
            <a:r>
              <a:rPr lang="en-US" sz="2400" b="1" dirty="0" smtClean="0">
                <a:solidFill>
                  <a:srgbClr val="FF9518"/>
                </a:solidFill>
                <a:latin typeface="Tajawal Medium" panose="00000600000000000000" pitchFamily="2" charset="-78"/>
                <a:cs typeface="Tajawal Medium" panose="00000600000000000000" pitchFamily="2" charset="-78"/>
              </a:rPr>
              <a:t>Session 5: Evaluation</a:t>
            </a:r>
            <a:r>
              <a:rPr lang="fr-FR" sz="2400" b="1" dirty="0" smtClean="0">
                <a:solidFill>
                  <a:srgbClr val="FF9518"/>
                </a:solidFill>
                <a:latin typeface="Tajawal Medium" panose="00000600000000000000" pitchFamily="2" charset="-78"/>
                <a:cs typeface="Tajawal Medium" panose="00000600000000000000" pitchFamily="2" charset="-78"/>
                <a:sym typeface="+mn-ea"/>
              </a:rPr>
              <a:t> </a:t>
            </a:r>
            <a:r>
              <a:rPr lang="fr-FR" sz="2400" b="1" dirty="0">
                <a:solidFill>
                  <a:srgbClr val="FF9518"/>
                </a:solidFill>
                <a:latin typeface="Tajawal Medium" panose="00000600000000000000" pitchFamily="2" charset="-78"/>
                <a:cs typeface="Tajawal Medium" panose="00000600000000000000" pitchFamily="2" charset="-78"/>
                <a:sym typeface="+mn-ea"/>
              </a:rPr>
              <a:t>(</a:t>
            </a:r>
            <a:r>
              <a:rPr lang="fr-FR" altLang="en-US" sz="2800" b="1" dirty="0" smtClean="0">
                <a:solidFill>
                  <a:srgbClr val="FF9518"/>
                </a:solidFill>
                <a:latin typeface="Tajawal Medium" panose="00000600000000000000" pitchFamily="2" charset="-78"/>
                <a:cs typeface="Tajawal Medium" panose="00000600000000000000" pitchFamily="2" charset="-78"/>
                <a:sym typeface="+mn-ea"/>
              </a:rPr>
              <a:t>Part3)</a:t>
            </a: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32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219940" y="1232992"/>
            <a:ext cx="8315730" cy="689932"/>
          </a:xfrm>
          <a:prstGeom prst="rect">
            <a:avLst/>
          </a:prstGeom>
          <a:ln>
            <a:noFill/>
          </a:ln>
        </p:spPr>
        <p:txBody>
          <a:bodyPr wrap="square">
            <a:spAutoFit/>
          </a:bodyPr>
          <a:lstStyle/>
          <a:p>
            <a:pPr marL="685800" lvl="2" algn="ctr">
              <a:spcBef>
                <a:spcPts val="695"/>
              </a:spcBef>
              <a:buClr>
                <a:srgbClr val="FF681E"/>
              </a:buClr>
              <a:buSzPts val="1300"/>
              <a:tabLst>
                <a:tab pos="1289050" algn="l"/>
              </a:tabLst>
            </a:pPr>
            <a:r>
              <a:rPr lang="en-US" sz="1300" dirty="0" smtClean="0">
                <a:latin typeface="Trebuchet MS" panose="020B0603020202020204" pitchFamily="34" charset="0"/>
                <a:ea typeface="Trebuchet MS" panose="020B0603020202020204" pitchFamily="34" charset="0"/>
                <a:cs typeface="Trebuchet MS" panose="020B0603020202020204" pitchFamily="34" charset="0"/>
              </a:rPr>
              <a:t> </a:t>
            </a:r>
            <a:endPar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685800" lvl="2" algn="ctr">
              <a:spcBef>
                <a:spcPts val="695"/>
              </a:spcBef>
              <a:buClr>
                <a:srgbClr val="FF681E"/>
              </a:buClr>
              <a:buSzPts val="1300"/>
              <a:tabLst>
                <a:tab pos="12890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3" name="Rectangle 12"/>
          <p:cNvSpPr/>
          <p:nvPr/>
        </p:nvSpPr>
        <p:spPr>
          <a:xfrm>
            <a:off x="638340" y="1584020"/>
            <a:ext cx="7729672" cy="1477328"/>
          </a:xfrm>
          <a:prstGeom prst="rect">
            <a:avLst/>
          </a:prstGeom>
        </p:spPr>
        <p:txBody>
          <a:bodyPr wrap="square">
            <a:spAutoFit/>
          </a:bodyPr>
          <a:lstStyle/>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fr-FR" dirty="0">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8" name="TextBox 17"/>
          <p:cNvSpPr txBox="1"/>
          <p:nvPr/>
        </p:nvSpPr>
        <p:spPr>
          <a:xfrm>
            <a:off x="185691" y="1903184"/>
            <a:ext cx="8452476" cy="4247317"/>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en-US" b="1" i="1" u="sng" dirty="0">
                <a:solidFill>
                  <a:srgbClr val="C00000"/>
                </a:solidFill>
                <a:latin typeface="Times New Roman" panose="02020603050405020304" pitchFamily="18" charset="0"/>
                <a:cs typeface="Times New Roman" panose="02020603050405020304" pitchFamily="18" charset="0"/>
              </a:rPr>
              <a:t>Equality and non-discrimination</a:t>
            </a:r>
            <a:endParaRPr lang="fr-FR" b="1" i="1" u="sng" dirty="0">
              <a:solidFill>
                <a:srgbClr val="C00000"/>
              </a:solidFill>
              <a:latin typeface="Times New Roman" panose="02020603050405020304" pitchFamily="18" charset="0"/>
              <a:cs typeface="Times New Roman" panose="02020603050405020304" pitchFamily="18" charset="0"/>
            </a:endParaRPr>
          </a:p>
          <a:p>
            <a:pPr lvl="1" algn="just"/>
            <a:r>
              <a:rPr lang="en-US" b="1" dirty="0">
                <a:solidFill>
                  <a:schemeClr val="dk1"/>
                </a:solidFill>
                <a:latin typeface="Times New Roman" panose="02020603050405020304" pitchFamily="18" charset="0"/>
                <a:cs typeface="Times New Roman" panose="02020603050405020304" pitchFamily="18" charset="0"/>
              </a:rPr>
              <a:t>Is the M&amp;E process explicitly designed to detect or measure discrimination against particular groups throughout its objectives and outcomes?</a:t>
            </a:r>
            <a:endParaRPr lang="fr-FR" b="1" dirty="0">
              <a:solidFill>
                <a:schemeClr val="dk1"/>
              </a:solidFill>
              <a:latin typeface="Times New Roman" panose="02020603050405020304" pitchFamily="18" charset="0"/>
              <a:cs typeface="Times New Roman" panose="02020603050405020304" pitchFamily="18" charset="0"/>
            </a:endParaRPr>
          </a:p>
          <a:p>
            <a:pPr lvl="1" algn="just"/>
            <a:r>
              <a:rPr lang="en-US" b="1" dirty="0">
                <a:solidFill>
                  <a:schemeClr val="dk1"/>
                </a:solidFill>
                <a:latin typeface="Times New Roman" panose="02020603050405020304" pitchFamily="18" charset="0"/>
                <a:cs typeface="Times New Roman" panose="02020603050405020304" pitchFamily="18" charset="0"/>
              </a:rPr>
              <a:t>Is the data collected appropriately disaggregated, such as by age, disability, ethnicity, sex, nationality and migration status, to track any gaps in considering equality and discrimination throughout intervention outputs and outcomes?</a:t>
            </a:r>
            <a:endParaRPr lang="fr-FR" b="1" dirty="0">
              <a:solidFill>
                <a:schemeClr val="dk1"/>
              </a:solidFill>
              <a:latin typeface="Times New Roman" panose="02020603050405020304" pitchFamily="18" charset="0"/>
              <a:cs typeface="Times New Roman" panose="02020603050405020304" pitchFamily="18" charset="0"/>
            </a:endParaRPr>
          </a:p>
          <a:p>
            <a:pPr lvl="1" algn="just"/>
            <a:r>
              <a:rPr lang="en-US" b="1" dirty="0">
                <a:solidFill>
                  <a:schemeClr val="dk1"/>
                </a:solidFill>
                <a:latin typeface="Times New Roman" panose="02020603050405020304" pitchFamily="18" charset="0"/>
                <a:cs typeface="Times New Roman" panose="02020603050405020304" pitchFamily="18" charset="0"/>
              </a:rPr>
              <a:t> </a:t>
            </a:r>
            <a:endParaRPr lang="fr-FR" b="1" dirty="0">
              <a:solidFill>
                <a:schemeClr val="dk1"/>
              </a:solidFill>
              <a:latin typeface="Times New Roman" panose="02020603050405020304" pitchFamily="18" charset="0"/>
              <a:cs typeface="Times New Roman" panose="02020603050405020304" pitchFamily="18" charset="0"/>
            </a:endParaRPr>
          </a:p>
          <a:p>
            <a:r>
              <a:rPr lang="en-US" b="1" i="1" u="sng" dirty="0">
                <a:solidFill>
                  <a:srgbClr val="C00000"/>
                </a:solidFill>
                <a:latin typeface="Times New Roman" panose="02020603050405020304" pitchFamily="18" charset="0"/>
                <a:cs typeface="Times New Roman" panose="02020603050405020304" pitchFamily="18" charset="0"/>
              </a:rPr>
              <a:t>Accountability, transparency and rule of law</a:t>
            </a:r>
            <a:endParaRPr lang="fr-FR" b="1" i="1" u="sng" dirty="0">
              <a:solidFill>
                <a:srgbClr val="C00000"/>
              </a:solidFill>
              <a:latin typeface="Times New Roman" panose="02020603050405020304" pitchFamily="18" charset="0"/>
              <a:cs typeface="Times New Roman" panose="02020603050405020304" pitchFamily="18" charset="0"/>
            </a:endParaRPr>
          </a:p>
          <a:p>
            <a:pPr lvl="1" algn="just"/>
            <a:r>
              <a:rPr lang="en-US" b="1" dirty="0">
                <a:solidFill>
                  <a:schemeClr val="dk1"/>
                </a:solidFill>
                <a:latin typeface="Times New Roman" panose="02020603050405020304" pitchFamily="18" charset="0"/>
                <a:cs typeface="Times New Roman" panose="02020603050405020304" pitchFamily="18" charset="0"/>
              </a:rPr>
              <a:t>Are the M&amp;E processes directly linked to any rights such as measuring the realization of specific rights?</a:t>
            </a:r>
            <a:endParaRPr lang="fr-FR" b="1" dirty="0">
              <a:solidFill>
                <a:schemeClr val="dk1"/>
              </a:solidFill>
              <a:latin typeface="Times New Roman" panose="02020603050405020304" pitchFamily="18" charset="0"/>
              <a:cs typeface="Times New Roman" panose="02020603050405020304" pitchFamily="18" charset="0"/>
            </a:endParaRPr>
          </a:p>
          <a:p>
            <a:pPr lvl="1" algn="just"/>
            <a:r>
              <a:rPr lang="en-US" b="1" dirty="0">
                <a:solidFill>
                  <a:schemeClr val="dk1"/>
                </a:solidFill>
                <a:latin typeface="Times New Roman" panose="02020603050405020304" pitchFamily="18" charset="0"/>
                <a:cs typeface="Times New Roman" panose="02020603050405020304" pitchFamily="18" charset="0"/>
              </a:rPr>
              <a:t>Do the M&amp;E processes account for any form of complaint mechanisms and how are received complaints dealt with?</a:t>
            </a:r>
            <a:endParaRPr lang="fr-FR" b="1" dirty="0">
              <a:solidFill>
                <a:schemeClr val="dk1"/>
              </a:solidFill>
              <a:latin typeface="Times New Roman" panose="02020603050405020304" pitchFamily="18" charset="0"/>
              <a:cs typeface="Times New Roman" panose="02020603050405020304" pitchFamily="18" charset="0"/>
            </a:endParaRPr>
          </a:p>
          <a:p>
            <a:pPr lvl="1" algn="just"/>
            <a:r>
              <a:rPr lang="en-US" b="1" dirty="0">
                <a:solidFill>
                  <a:schemeClr val="dk1"/>
                </a:solidFill>
                <a:latin typeface="Times New Roman" panose="02020603050405020304" pitchFamily="18" charset="0"/>
                <a:cs typeface="Times New Roman" panose="02020603050405020304" pitchFamily="18" charset="0"/>
              </a:rPr>
              <a:t>Are the findings from the M&amp;E shared publicly in a transparent manner?</a:t>
            </a:r>
            <a:endParaRPr lang="fr-FR" b="1" dirty="0">
              <a:solidFill>
                <a:schemeClr val="dk1"/>
              </a:solidFill>
              <a:latin typeface="Times New Roman" panose="02020603050405020304" pitchFamily="18" charset="0"/>
              <a:cs typeface="Times New Roman" panose="02020603050405020304" pitchFamily="18" charset="0"/>
            </a:endParaRPr>
          </a:p>
          <a:p>
            <a:pPr lvl="1" algn="just"/>
            <a:r>
              <a:rPr lang="en-US" b="1" dirty="0">
                <a:solidFill>
                  <a:schemeClr val="dk1"/>
                </a:solidFill>
                <a:latin typeface="Times New Roman" panose="02020603050405020304" pitchFamily="18" charset="0"/>
                <a:cs typeface="Times New Roman" panose="02020603050405020304" pitchFamily="18" charset="0"/>
              </a:rPr>
              <a:t>Are the findings from the M&amp;E used to promote changes in law or policy of the State?</a:t>
            </a:r>
            <a:endParaRPr lang="fr-FR" b="1" dirty="0">
              <a:solidFill>
                <a:schemeClr val="dk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807867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193" y="5798876"/>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7"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69979" y="459510"/>
            <a:ext cx="2117888"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Lecture10</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24</a:t>
            </a:fld>
            <a:endParaRPr lang="en-US"/>
          </a:p>
        </p:txBody>
      </p:sp>
      <p:sp>
        <p:nvSpPr>
          <p:cNvPr id="12" name="Zone de texte 11"/>
          <p:cNvSpPr txBox="1"/>
          <p:nvPr/>
        </p:nvSpPr>
        <p:spPr>
          <a:xfrm>
            <a:off x="2157095" y="384810"/>
            <a:ext cx="6251575" cy="1015663"/>
          </a:xfrm>
          <a:prstGeom prst="rect">
            <a:avLst/>
          </a:prstGeom>
          <a:noFill/>
        </p:spPr>
        <p:txBody>
          <a:bodyPr wrap="square" rtlCol="0" anchor="t">
            <a:spAutoFit/>
          </a:bodyPr>
          <a:lstStyle/>
          <a:p>
            <a:pPr algn="ctr"/>
            <a:r>
              <a:rPr lang="en-US" sz="2400" b="1" dirty="0" smtClean="0">
                <a:solidFill>
                  <a:srgbClr val="FF9518"/>
                </a:solidFill>
                <a:latin typeface="Tajawal Medium" panose="00000600000000000000" pitchFamily="2" charset="-78"/>
                <a:cs typeface="Tajawal Medium" panose="00000600000000000000" pitchFamily="2" charset="-78"/>
              </a:rPr>
              <a:t>Session 5: Evaluation</a:t>
            </a:r>
            <a:r>
              <a:rPr lang="fr-FR" sz="2400" b="1" dirty="0" smtClean="0">
                <a:solidFill>
                  <a:srgbClr val="FF9518"/>
                </a:solidFill>
                <a:latin typeface="Tajawal Medium" panose="00000600000000000000" pitchFamily="2" charset="-78"/>
                <a:cs typeface="Tajawal Medium" panose="00000600000000000000" pitchFamily="2" charset="-78"/>
                <a:sym typeface="+mn-ea"/>
              </a:rPr>
              <a:t> </a:t>
            </a:r>
            <a:r>
              <a:rPr lang="fr-FR" sz="2400" b="1" dirty="0">
                <a:solidFill>
                  <a:srgbClr val="FF9518"/>
                </a:solidFill>
                <a:latin typeface="Tajawal Medium" panose="00000600000000000000" pitchFamily="2" charset="-78"/>
                <a:cs typeface="Tajawal Medium" panose="00000600000000000000" pitchFamily="2" charset="-78"/>
                <a:sym typeface="+mn-ea"/>
              </a:rPr>
              <a:t>(</a:t>
            </a:r>
            <a:r>
              <a:rPr lang="fr-FR" altLang="en-US" sz="2800" b="1" dirty="0" smtClean="0">
                <a:solidFill>
                  <a:srgbClr val="FF9518"/>
                </a:solidFill>
                <a:latin typeface="Tajawal Medium" panose="00000600000000000000" pitchFamily="2" charset="-78"/>
                <a:cs typeface="Tajawal Medium" panose="00000600000000000000" pitchFamily="2" charset="-78"/>
                <a:sym typeface="+mn-ea"/>
              </a:rPr>
              <a:t>Part3)</a:t>
            </a: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32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219940" y="1232992"/>
            <a:ext cx="8315730" cy="689932"/>
          </a:xfrm>
          <a:prstGeom prst="rect">
            <a:avLst/>
          </a:prstGeom>
          <a:ln>
            <a:noFill/>
          </a:ln>
        </p:spPr>
        <p:txBody>
          <a:bodyPr wrap="square">
            <a:spAutoFit/>
          </a:bodyPr>
          <a:lstStyle/>
          <a:p>
            <a:pPr marL="685800" lvl="2" algn="ctr">
              <a:spcBef>
                <a:spcPts val="695"/>
              </a:spcBef>
              <a:buClr>
                <a:srgbClr val="FF681E"/>
              </a:buClr>
              <a:buSzPts val="1300"/>
              <a:tabLst>
                <a:tab pos="1289050" algn="l"/>
              </a:tabLst>
            </a:pPr>
            <a:r>
              <a:rPr lang="en-US" sz="1300" dirty="0" smtClean="0">
                <a:latin typeface="Trebuchet MS" panose="020B0603020202020204" pitchFamily="34" charset="0"/>
                <a:ea typeface="Trebuchet MS" panose="020B0603020202020204" pitchFamily="34" charset="0"/>
                <a:cs typeface="Trebuchet MS" panose="020B0603020202020204" pitchFamily="34" charset="0"/>
              </a:rPr>
              <a:t> </a:t>
            </a:r>
            <a:endPar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685800" lvl="2" algn="ctr">
              <a:spcBef>
                <a:spcPts val="695"/>
              </a:spcBef>
              <a:buClr>
                <a:srgbClr val="FF681E"/>
              </a:buClr>
              <a:buSzPts val="1300"/>
              <a:tabLst>
                <a:tab pos="12890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3" name="Rectangle 12"/>
          <p:cNvSpPr/>
          <p:nvPr/>
        </p:nvSpPr>
        <p:spPr>
          <a:xfrm>
            <a:off x="638340" y="1584020"/>
            <a:ext cx="7729672" cy="1477328"/>
          </a:xfrm>
          <a:prstGeom prst="rect">
            <a:avLst/>
          </a:prstGeom>
        </p:spPr>
        <p:txBody>
          <a:bodyPr wrap="square">
            <a:spAutoFit/>
          </a:bodyPr>
          <a:lstStyle/>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fr-FR" dirty="0">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8" name="TextBox 17"/>
          <p:cNvSpPr txBox="1"/>
          <p:nvPr/>
        </p:nvSpPr>
        <p:spPr>
          <a:xfrm>
            <a:off x="185691" y="1702889"/>
            <a:ext cx="8452476" cy="3785652"/>
          </a:xfrm>
          <a:prstGeom prst="rect">
            <a:avLst/>
          </a:prstGeom>
          <a:noFill/>
        </p:spPr>
        <p:txBody>
          <a:bodyPr wrap="square" rtlCol="0">
            <a:spAutoFit/>
          </a:bodyPr>
          <a:lstStyle/>
          <a:p>
            <a:pPr algn="ctr">
              <a:lnSpc>
                <a:spcPct val="150000"/>
              </a:lnSpc>
            </a:pPr>
            <a:endParaRPr lang="en-US" sz="2000" b="1" dirty="0" smtClean="0">
              <a:solidFill>
                <a:schemeClr val="accent2"/>
              </a:solidFill>
              <a:latin typeface="Times New Roman" panose="02020603050405020304" pitchFamily="18" charset="0"/>
              <a:cs typeface="Times New Roman" panose="02020603050405020304" pitchFamily="18" charset="0"/>
            </a:endParaRPr>
          </a:p>
          <a:p>
            <a:pPr algn="ctr">
              <a:lnSpc>
                <a:spcPct val="150000"/>
              </a:lnSpc>
            </a:pPr>
            <a:endParaRPr lang="en-US" sz="2000" b="1" dirty="0" smtClean="0">
              <a:solidFill>
                <a:schemeClr val="accent2"/>
              </a:solidFill>
              <a:latin typeface="Times New Roman" panose="02020603050405020304" pitchFamily="18" charset="0"/>
              <a:cs typeface="Times New Roman" panose="02020603050405020304" pitchFamily="18" charset="0"/>
            </a:endParaRPr>
          </a:p>
          <a:p>
            <a:pPr algn="ctr">
              <a:lnSpc>
                <a:spcPct val="150000"/>
              </a:lnSpc>
            </a:pPr>
            <a:endParaRPr lang="en-US" sz="2000" b="1" dirty="0">
              <a:solidFill>
                <a:schemeClr val="accent2"/>
              </a:solidFill>
              <a:latin typeface="Times New Roman" panose="02020603050405020304" pitchFamily="18" charset="0"/>
              <a:cs typeface="Times New Roman" panose="02020603050405020304" pitchFamily="18" charset="0"/>
            </a:endParaRPr>
          </a:p>
          <a:p>
            <a:pPr algn="ctr">
              <a:lnSpc>
                <a:spcPct val="150000"/>
              </a:lnSpc>
            </a:pPr>
            <a:endParaRPr lang="en-US" sz="2000" b="1" dirty="0" smtClean="0">
              <a:solidFill>
                <a:schemeClr val="accent2"/>
              </a:solidFill>
              <a:latin typeface="Times New Roman" panose="02020603050405020304" pitchFamily="18" charset="0"/>
              <a:cs typeface="Times New Roman" panose="02020603050405020304" pitchFamily="18" charset="0"/>
            </a:endParaRPr>
          </a:p>
          <a:p>
            <a:pPr algn="ctr">
              <a:lnSpc>
                <a:spcPct val="150000"/>
              </a:lnSpc>
            </a:pPr>
            <a:endParaRPr lang="en-US" sz="2000" b="1" dirty="0">
              <a:solidFill>
                <a:schemeClr val="accent2"/>
              </a:solidFill>
              <a:latin typeface="Times New Roman" panose="02020603050405020304" pitchFamily="18" charset="0"/>
              <a:cs typeface="Times New Roman" panose="02020603050405020304" pitchFamily="18" charset="0"/>
            </a:endParaRPr>
          </a:p>
          <a:p>
            <a:pPr algn="ctr">
              <a:lnSpc>
                <a:spcPct val="150000"/>
              </a:lnSpc>
            </a:pPr>
            <a:endParaRPr lang="en-US" sz="2000" b="1" dirty="0" smtClean="0">
              <a:solidFill>
                <a:schemeClr val="accent2"/>
              </a:solidFill>
              <a:latin typeface="Times New Roman" panose="02020603050405020304" pitchFamily="18" charset="0"/>
              <a:cs typeface="Times New Roman" panose="02020603050405020304" pitchFamily="18" charset="0"/>
            </a:endParaRPr>
          </a:p>
          <a:p>
            <a:pPr algn="ctr">
              <a:lnSpc>
                <a:spcPct val="150000"/>
              </a:lnSpc>
            </a:pPr>
            <a:endParaRPr lang="en-US" sz="2000" b="1" dirty="0">
              <a:solidFill>
                <a:schemeClr val="accent2"/>
              </a:solidFill>
              <a:latin typeface="Times New Roman" panose="02020603050405020304" pitchFamily="18" charset="0"/>
              <a:cs typeface="Times New Roman" panose="02020603050405020304" pitchFamily="18" charset="0"/>
            </a:endParaRPr>
          </a:p>
          <a:p>
            <a:pPr algn="ctr">
              <a:lnSpc>
                <a:spcPct val="150000"/>
              </a:lnSpc>
            </a:pPr>
            <a:r>
              <a:rPr lang="en-US" sz="2000" b="1" dirty="0" smtClean="0">
                <a:solidFill>
                  <a:schemeClr val="accent2"/>
                </a:solidFill>
                <a:latin typeface="Times New Roman" panose="02020603050405020304" pitchFamily="18" charset="0"/>
                <a:cs typeface="Times New Roman" panose="02020603050405020304" pitchFamily="18" charset="0"/>
              </a:rPr>
              <a:t> </a:t>
            </a:r>
            <a:r>
              <a:rPr lang="en-US" sz="2000" b="1" dirty="0">
                <a:solidFill>
                  <a:schemeClr val="accent2"/>
                </a:solidFill>
                <a:latin typeface="Times New Roman" panose="02020603050405020304" pitchFamily="18" charset="0"/>
                <a:cs typeface="Times New Roman" panose="02020603050405020304" pitchFamily="18" charset="0"/>
              </a:rPr>
              <a:t> </a:t>
            </a:r>
            <a:endParaRPr lang="fr-FR" sz="2000" b="1" dirty="0">
              <a:solidFill>
                <a:schemeClr val="accent2"/>
              </a:solidFill>
              <a:latin typeface="Times New Roman" panose="02020603050405020304" pitchFamily="18" charset="0"/>
              <a:cs typeface="Times New Roman" panose="02020603050405020304" pitchFamily="18" charset="0"/>
            </a:endParaRPr>
          </a:p>
        </p:txBody>
      </p:sp>
      <p:sp>
        <p:nvSpPr>
          <p:cNvPr id="8" name="Rectangle 7"/>
          <p:cNvSpPr/>
          <p:nvPr/>
        </p:nvSpPr>
        <p:spPr>
          <a:xfrm>
            <a:off x="219940" y="1797448"/>
            <a:ext cx="8315730" cy="3799758"/>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marL="203200" marR="218440">
              <a:lnSpc>
                <a:spcPct val="102000"/>
              </a:lnSpc>
              <a:spcBef>
                <a:spcPts val="5"/>
              </a:spcBef>
              <a:spcAft>
                <a:spcPts val="0"/>
              </a:spcAft>
            </a:pPr>
            <a:r>
              <a:rPr lang="en-US" b="1" dirty="0">
                <a:solidFill>
                  <a:schemeClr val="dk1"/>
                </a:solidFill>
                <a:latin typeface="Times New Roman" panose="02020603050405020304" pitchFamily="18" charset="0"/>
                <a:cs typeface="Times New Roman" panose="02020603050405020304" pitchFamily="18" charset="0"/>
              </a:rPr>
              <a:t>During the evaluation, the evaluator should also consider the following tips for ensuring that RBA is integrated in the evaluation process:</a:t>
            </a:r>
            <a:endParaRPr lang="fr-FR" b="1" dirty="0">
              <a:solidFill>
                <a:schemeClr val="dk1"/>
              </a:solidFill>
              <a:latin typeface="Times New Roman" panose="02020603050405020304" pitchFamily="18" charset="0"/>
              <a:cs typeface="Times New Roman" panose="02020603050405020304" pitchFamily="18" charset="0"/>
            </a:endParaRPr>
          </a:p>
          <a:p>
            <a:pPr>
              <a:spcBef>
                <a:spcPts val="45"/>
              </a:spcBef>
              <a:spcAft>
                <a:spcPts val="0"/>
              </a:spcAft>
            </a:pPr>
            <a:r>
              <a:rPr lang="en-US" b="1" dirty="0">
                <a:solidFill>
                  <a:schemeClr val="dk1"/>
                </a:solidFill>
                <a:latin typeface="Times New Roman" panose="02020603050405020304" pitchFamily="18" charset="0"/>
                <a:cs typeface="Times New Roman" panose="02020603050405020304" pitchFamily="18" charset="0"/>
              </a:rPr>
              <a:t> </a:t>
            </a:r>
            <a:endParaRPr lang="fr-FR" b="1" u="sng" dirty="0">
              <a:solidFill>
                <a:srgbClr val="000099"/>
              </a:solidFill>
              <a:latin typeface="Times New Roman" panose="02020603050405020304" pitchFamily="18" charset="0"/>
              <a:cs typeface="Times New Roman" panose="02020603050405020304" pitchFamily="18" charset="0"/>
            </a:endParaRPr>
          </a:p>
          <a:p>
            <a:pPr marL="342900" marR="222885" lvl="0" indent="-342900" algn="just">
              <a:lnSpc>
                <a:spcPct val="102000"/>
              </a:lnSpc>
              <a:spcAft>
                <a:spcPts val="0"/>
              </a:spcAft>
              <a:buSzPts val="1000"/>
              <a:buFont typeface="Trebuchet MS" panose="020B0603020202020204" pitchFamily="34" charset="0"/>
              <a:buAutoNum type="alphaLcParenBoth"/>
              <a:tabLst>
                <a:tab pos="457835" algn="l"/>
              </a:tabLst>
            </a:pPr>
            <a:r>
              <a:rPr lang="en-US" b="1" u="sng" dirty="0">
                <a:solidFill>
                  <a:srgbClr val="000099"/>
                </a:solidFill>
                <a:latin typeface="Times New Roman" panose="02020603050405020304" pitchFamily="18" charset="0"/>
                <a:cs typeface="Times New Roman" panose="02020603050405020304" pitchFamily="18" charset="0"/>
              </a:rPr>
              <a:t>Include mechanisms </a:t>
            </a:r>
            <a:r>
              <a:rPr lang="en-US" b="1" dirty="0">
                <a:solidFill>
                  <a:schemeClr val="dk1"/>
                </a:solidFill>
                <a:latin typeface="Times New Roman" panose="02020603050405020304" pitchFamily="18" charset="0"/>
                <a:cs typeface="Times New Roman" panose="02020603050405020304" pitchFamily="18" charset="0"/>
              </a:rPr>
              <a:t>to ensure that the most marginalized groups of rights holders are/were involved in the evaluation.</a:t>
            </a:r>
            <a:endParaRPr lang="fr-FR" b="1" dirty="0">
              <a:solidFill>
                <a:schemeClr val="dk1"/>
              </a:solidFill>
              <a:latin typeface="Times New Roman" panose="02020603050405020304" pitchFamily="18" charset="0"/>
              <a:cs typeface="Times New Roman" panose="02020603050405020304" pitchFamily="18" charset="0"/>
            </a:endParaRPr>
          </a:p>
          <a:p>
            <a:pPr marL="342900" marR="223520" lvl="0" indent="-342900" algn="just">
              <a:lnSpc>
                <a:spcPct val="102000"/>
              </a:lnSpc>
              <a:spcBef>
                <a:spcPts val="150"/>
              </a:spcBef>
              <a:spcAft>
                <a:spcPts val="0"/>
              </a:spcAft>
              <a:buSzPts val="1000"/>
              <a:buFont typeface="Trebuchet MS" panose="020B0603020202020204" pitchFamily="34" charset="0"/>
              <a:buAutoNum type="alphaLcParenBoth"/>
              <a:tabLst>
                <a:tab pos="457835" algn="l"/>
              </a:tabLst>
            </a:pPr>
            <a:r>
              <a:rPr lang="en-US" b="1" u="sng" dirty="0">
                <a:solidFill>
                  <a:srgbClr val="000099"/>
                </a:solidFill>
                <a:latin typeface="Times New Roman" panose="02020603050405020304" pitchFamily="18" charset="0"/>
                <a:cs typeface="Times New Roman" panose="02020603050405020304" pitchFamily="18" charset="0"/>
              </a:rPr>
              <a:t>As an evaluator, ask yourself: </a:t>
            </a:r>
            <a:r>
              <a:rPr lang="en-US" b="1" dirty="0">
                <a:solidFill>
                  <a:schemeClr val="dk1"/>
                </a:solidFill>
                <a:latin typeface="Times New Roman" panose="02020603050405020304" pitchFamily="18" charset="0"/>
                <a:cs typeface="Times New Roman" panose="02020603050405020304" pitchFamily="18" charset="0"/>
              </a:rPr>
              <a:t>Were all stakeholders included and how will the evaluation explicitly detect or measure discrimination against particular groups? For example, the evaluation may be designed to detect any form of discriminatory practices that may have occurred during the implementation of the project or as a result of the project</a:t>
            </a:r>
            <a:r>
              <a:rPr lang="en-US" b="1" dirty="0" smtClean="0">
                <a:solidFill>
                  <a:schemeClr val="dk1"/>
                </a:solidFill>
                <a:latin typeface="Times New Roman" panose="02020603050405020304" pitchFamily="18" charset="0"/>
                <a:cs typeface="Times New Roman" panose="02020603050405020304" pitchFamily="18" charset="0"/>
              </a:rPr>
              <a:t>.</a:t>
            </a:r>
          </a:p>
          <a:p>
            <a:pPr marL="342900" marR="223520" lvl="0" indent="-342900" algn="just">
              <a:lnSpc>
                <a:spcPct val="102000"/>
              </a:lnSpc>
              <a:spcBef>
                <a:spcPts val="150"/>
              </a:spcBef>
              <a:spcAft>
                <a:spcPts val="0"/>
              </a:spcAft>
              <a:buSzPts val="1000"/>
              <a:buFont typeface="Trebuchet MS" panose="020B0603020202020204" pitchFamily="34" charset="0"/>
              <a:buAutoNum type="alphaLcParenBoth"/>
              <a:tabLst>
                <a:tab pos="457835" algn="l"/>
              </a:tabLst>
            </a:pPr>
            <a:endParaRPr lang="fr-FR" b="1" dirty="0">
              <a:solidFill>
                <a:schemeClr val="dk1"/>
              </a:solidFill>
              <a:latin typeface="Times New Roman" panose="02020603050405020304" pitchFamily="18" charset="0"/>
              <a:cs typeface="Times New Roman" panose="02020603050405020304" pitchFamily="18" charset="0"/>
            </a:endParaRPr>
          </a:p>
          <a:p>
            <a:pPr algn="ctr"/>
            <a:r>
              <a:rPr lang="en-US" b="1" dirty="0">
                <a:solidFill>
                  <a:srgbClr val="000099"/>
                </a:solidFill>
                <a:latin typeface="Times New Roman" panose="02020603050405020304" pitchFamily="18" charset="0"/>
                <a:cs typeface="Times New Roman" panose="02020603050405020304" pitchFamily="18" charset="0"/>
              </a:rPr>
              <a:t>Identify channels to field any form of complaints that may be received during the evaluation.</a:t>
            </a:r>
            <a:endParaRPr lang="fr-FR" b="1" dirty="0">
              <a:solidFill>
                <a:srgbClr val="000099"/>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4008454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193" y="5798876"/>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7"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69979" y="459510"/>
            <a:ext cx="2117888"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Lecture10</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25</a:t>
            </a:fld>
            <a:endParaRPr lang="en-US"/>
          </a:p>
        </p:txBody>
      </p:sp>
      <p:sp>
        <p:nvSpPr>
          <p:cNvPr id="12" name="Zone de texte 11"/>
          <p:cNvSpPr txBox="1"/>
          <p:nvPr/>
        </p:nvSpPr>
        <p:spPr>
          <a:xfrm>
            <a:off x="2157095" y="384810"/>
            <a:ext cx="6251575" cy="1015663"/>
          </a:xfrm>
          <a:prstGeom prst="rect">
            <a:avLst/>
          </a:prstGeom>
          <a:noFill/>
        </p:spPr>
        <p:txBody>
          <a:bodyPr wrap="square" rtlCol="0" anchor="t">
            <a:spAutoFit/>
          </a:bodyPr>
          <a:lstStyle/>
          <a:p>
            <a:pPr algn="ctr"/>
            <a:r>
              <a:rPr lang="en-US" sz="2400" b="1" dirty="0" smtClean="0">
                <a:solidFill>
                  <a:srgbClr val="FF9518"/>
                </a:solidFill>
                <a:latin typeface="Tajawal Medium" panose="00000600000000000000" pitchFamily="2" charset="-78"/>
                <a:cs typeface="Tajawal Medium" panose="00000600000000000000" pitchFamily="2" charset="-78"/>
              </a:rPr>
              <a:t>Session 5: Evaluation</a:t>
            </a:r>
            <a:r>
              <a:rPr lang="fr-FR" sz="2400" b="1" dirty="0" smtClean="0">
                <a:solidFill>
                  <a:srgbClr val="FF9518"/>
                </a:solidFill>
                <a:latin typeface="Tajawal Medium" panose="00000600000000000000" pitchFamily="2" charset="-78"/>
                <a:cs typeface="Tajawal Medium" panose="00000600000000000000" pitchFamily="2" charset="-78"/>
                <a:sym typeface="+mn-ea"/>
              </a:rPr>
              <a:t> </a:t>
            </a:r>
            <a:r>
              <a:rPr lang="fr-FR" sz="2400" b="1" dirty="0">
                <a:solidFill>
                  <a:srgbClr val="FF9518"/>
                </a:solidFill>
                <a:latin typeface="Tajawal Medium" panose="00000600000000000000" pitchFamily="2" charset="-78"/>
                <a:cs typeface="Tajawal Medium" panose="00000600000000000000" pitchFamily="2" charset="-78"/>
                <a:sym typeface="+mn-ea"/>
              </a:rPr>
              <a:t>(</a:t>
            </a:r>
            <a:r>
              <a:rPr lang="fr-FR" altLang="en-US" sz="2800" b="1" dirty="0" smtClean="0">
                <a:solidFill>
                  <a:srgbClr val="FF9518"/>
                </a:solidFill>
                <a:latin typeface="Tajawal Medium" panose="00000600000000000000" pitchFamily="2" charset="-78"/>
                <a:cs typeface="Tajawal Medium" panose="00000600000000000000" pitchFamily="2" charset="-78"/>
                <a:sym typeface="+mn-ea"/>
              </a:rPr>
              <a:t>Part3)</a:t>
            </a: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32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219940" y="1232992"/>
            <a:ext cx="8315730" cy="689932"/>
          </a:xfrm>
          <a:prstGeom prst="rect">
            <a:avLst/>
          </a:prstGeom>
          <a:ln>
            <a:noFill/>
          </a:ln>
        </p:spPr>
        <p:txBody>
          <a:bodyPr wrap="square">
            <a:spAutoFit/>
          </a:bodyPr>
          <a:lstStyle/>
          <a:p>
            <a:pPr marL="685800" lvl="2" algn="ctr">
              <a:spcBef>
                <a:spcPts val="695"/>
              </a:spcBef>
              <a:buClr>
                <a:srgbClr val="FF681E"/>
              </a:buClr>
              <a:buSzPts val="1300"/>
              <a:tabLst>
                <a:tab pos="1289050" algn="l"/>
              </a:tabLst>
            </a:pPr>
            <a:r>
              <a:rPr lang="en-US" sz="1300" dirty="0" smtClean="0">
                <a:latin typeface="Trebuchet MS" panose="020B0603020202020204" pitchFamily="34" charset="0"/>
                <a:ea typeface="Trebuchet MS" panose="020B0603020202020204" pitchFamily="34" charset="0"/>
                <a:cs typeface="Trebuchet MS" panose="020B0603020202020204" pitchFamily="34" charset="0"/>
              </a:rPr>
              <a:t> </a:t>
            </a:r>
            <a:endPar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685800" lvl="2" algn="ctr">
              <a:spcBef>
                <a:spcPts val="695"/>
              </a:spcBef>
              <a:buClr>
                <a:srgbClr val="FF681E"/>
              </a:buClr>
              <a:buSzPts val="1300"/>
              <a:tabLst>
                <a:tab pos="12890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3" name="Rectangle 12"/>
          <p:cNvSpPr/>
          <p:nvPr/>
        </p:nvSpPr>
        <p:spPr>
          <a:xfrm>
            <a:off x="638340" y="1584020"/>
            <a:ext cx="7729672" cy="1477328"/>
          </a:xfrm>
          <a:prstGeom prst="rect">
            <a:avLst/>
          </a:prstGeom>
        </p:spPr>
        <p:txBody>
          <a:bodyPr wrap="square">
            <a:spAutoFit/>
          </a:bodyPr>
          <a:lstStyle/>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fr-FR" dirty="0">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8" name="TextBox 17"/>
          <p:cNvSpPr txBox="1"/>
          <p:nvPr/>
        </p:nvSpPr>
        <p:spPr>
          <a:xfrm>
            <a:off x="185691" y="1702889"/>
            <a:ext cx="8452476" cy="4431983"/>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pPr algn="ctr">
              <a:lnSpc>
                <a:spcPct val="150000"/>
              </a:lnSpc>
            </a:pPr>
            <a:endParaRPr lang="en-US" sz="2000" b="1" dirty="0" smtClean="0">
              <a:solidFill>
                <a:schemeClr val="accent2"/>
              </a:solidFill>
              <a:latin typeface="Times New Roman" panose="02020603050405020304" pitchFamily="18" charset="0"/>
              <a:cs typeface="Times New Roman" panose="02020603050405020304" pitchFamily="18" charset="0"/>
            </a:endParaRPr>
          </a:p>
          <a:p>
            <a:pPr lvl="1" algn="ctr">
              <a:lnSpc>
                <a:spcPct val="150000"/>
              </a:lnSpc>
            </a:pPr>
            <a:r>
              <a:rPr lang="en-US" sz="2000" b="1" dirty="0">
                <a:solidFill>
                  <a:srgbClr val="00B050"/>
                </a:solidFill>
                <a:latin typeface="Times New Roman" panose="02020603050405020304" pitchFamily="18" charset="0"/>
                <a:cs typeface="Times New Roman" panose="02020603050405020304" pitchFamily="18" charset="0"/>
              </a:rPr>
              <a:t>Protection mainstreaming </a:t>
            </a:r>
            <a:endParaRPr lang="en-US" sz="2000" b="1" dirty="0" smtClean="0">
              <a:solidFill>
                <a:srgbClr val="00B050"/>
              </a:solidFill>
              <a:latin typeface="Times New Roman" panose="02020603050405020304" pitchFamily="18" charset="0"/>
              <a:cs typeface="Times New Roman" panose="02020603050405020304" pitchFamily="18" charset="0"/>
            </a:endParaRPr>
          </a:p>
          <a:p>
            <a:pPr lvl="1" algn="ctr">
              <a:lnSpc>
                <a:spcPct val="150000"/>
              </a:lnSpc>
            </a:pPr>
            <a:endParaRPr lang="en-US" sz="2000" b="1" dirty="0" smtClean="0">
              <a:solidFill>
                <a:srgbClr val="00B050"/>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Wingdings" panose="05000000000000000000" pitchFamily="2" charset="2"/>
              <a:buChar char="Ø"/>
            </a:pPr>
            <a:r>
              <a:rPr lang="en-US" b="1" dirty="0">
                <a:solidFill>
                  <a:schemeClr val="dk1"/>
                </a:solidFill>
                <a:latin typeface="Times New Roman" panose="02020603050405020304" pitchFamily="18" charset="0"/>
                <a:cs typeface="Times New Roman" panose="02020603050405020304" pitchFamily="18" charset="0"/>
              </a:rPr>
              <a:t>I</a:t>
            </a:r>
            <a:r>
              <a:rPr lang="en-US" b="1" dirty="0" smtClean="0">
                <a:solidFill>
                  <a:schemeClr val="dk1"/>
                </a:solidFill>
                <a:latin typeface="Times New Roman" panose="02020603050405020304" pitchFamily="18" charset="0"/>
                <a:cs typeface="Times New Roman" panose="02020603050405020304" pitchFamily="18" charset="0"/>
              </a:rPr>
              <a:t>s </a:t>
            </a:r>
            <a:r>
              <a:rPr lang="en-US" b="1" dirty="0">
                <a:solidFill>
                  <a:schemeClr val="dk1"/>
                </a:solidFill>
                <a:latin typeface="Times New Roman" panose="02020603050405020304" pitchFamily="18" charset="0"/>
                <a:cs typeface="Times New Roman" panose="02020603050405020304" pitchFamily="18" charset="0"/>
              </a:rPr>
              <a:t>defined as “the inclusion of humanitarian protection principles into the crisis response by ensuring that any response is provided in a way that avoids any unintended negative effects (do no harm</a:t>
            </a:r>
            <a:r>
              <a:rPr lang="en-US" b="1" dirty="0" smtClean="0">
                <a:solidFill>
                  <a:schemeClr val="dk1"/>
                </a:solidFill>
                <a:latin typeface="Times New Roman" panose="02020603050405020304" pitchFamily="18" charset="0"/>
                <a:cs typeface="Times New Roman" panose="02020603050405020304" pitchFamily="18" charset="0"/>
              </a:rPr>
              <a:t>),</a:t>
            </a:r>
          </a:p>
          <a:p>
            <a:pPr marL="742950" lvl="1" indent="-285750" algn="just">
              <a:lnSpc>
                <a:spcPct val="150000"/>
              </a:lnSpc>
              <a:buFont typeface="Wingdings" panose="05000000000000000000" pitchFamily="2" charset="2"/>
              <a:buChar char="Ø"/>
            </a:pPr>
            <a:r>
              <a:rPr lang="en-US" b="1" dirty="0" smtClean="0">
                <a:solidFill>
                  <a:schemeClr val="dk1"/>
                </a:solidFill>
                <a:latin typeface="Times New Roman" panose="02020603050405020304" pitchFamily="18" charset="0"/>
                <a:cs typeface="Times New Roman" panose="02020603050405020304" pitchFamily="18" charset="0"/>
              </a:rPr>
              <a:t> </a:t>
            </a:r>
            <a:r>
              <a:rPr lang="en-US" b="1" dirty="0">
                <a:solidFill>
                  <a:schemeClr val="dk1"/>
                </a:solidFill>
                <a:latin typeface="Times New Roman" panose="02020603050405020304" pitchFamily="18" charset="0"/>
                <a:cs typeface="Times New Roman" panose="02020603050405020304" pitchFamily="18" charset="0"/>
              </a:rPr>
              <a:t>I</a:t>
            </a:r>
            <a:r>
              <a:rPr lang="en-US" b="1" dirty="0" smtClean="0">
                <a:solidFill>
                  <a:schemeClr val="dk1"/>
                </a:solidFill>
                <a:latin typeface="Times New Roman" panose="02020603050405020304" pitchFamily="18" charset="0"/>
                <a:cs typeface="Times New Roman" panose="02020603050405020304" pitchFamily="18" charset="0"/>
              </a:rPr>
              <a:t>s </a:t>
            </a:r>
            <a:r>
              <a:rPr lang="en-US" b="1" dirty="0">
                <a:solidFill>
                  <a:schemeClr val="dk1"/>
                </a:solidFill>
                <a:latin typeface="Times New Roman" panose="02020603050405020304" pitchFamily="18" charset="0"/>
                <a:cs typeface="Times New Roman" panose="02020603050405020304" pitchFamily="18" charset="0"/>
              </a:rPr>
              <a:t>delivered according to needs, prioritizes safety and dignity, is grounded on participation and empowerment of local capacities and ultimately holds humanitarian actors accountable vis-à-vis affected individuals and communities</a:t>
            </a:r>
            <a:r>
              <a:rPr lang="en-US" b="1" dirty="0" smtClean="0">
                <a:solidFill>
                  <a:schemeClr val="dk1"/>
                </a:solidFill>
                <a:latin typeface="Times New Roman" panose="02020603050405020304" pitchFamily="18" charset="0"/>
                <a:cs typeface="Times New Roman" panose="02020603050405020304" pitchFamily="18" charset="0"/>
              </a:rPr>
              <a:t>”.</a:t>
            </a:r>
            <a:r>
              <a:rPr lang="en-US" sz="2000" b="1" dirty="0" smtClean="0">
                <a:solidFill>
                  <a:schemeClr val="accent2"/>
                </a:solidFill>
                <a:latin typeface="Times New Roman" panose="02020603050405020304" pitchFamily="18" charset="0"/>
                <a:cs typeface="Times New Roman" panose="02020603050405020304" pitchFamily="18" charset="0"/>
              </a:rPr>
              <a:t> </a:t>
            </a:r>
            <a:r>
              <a:rPr lang="en-US" sz="2000" b="1" dirty="0">
                <a:solidFill>
                  <a:schemeClr val="accent2"/>
                </a:solidFill>
                <a:latin typeface="Times New Roman" panose="02020603050405020304" pitchFamily="18" charset="0"/>
                <a:cs typeface="Times New Roman" panose="02020603050405020304" pitchFamily="18" charset="0"/>
              </a:rPr>
              <a:t> </a:t>
            </a:r>
            <a:endParaRPr lang="fr-FR" sz="2000" b="1" dirty="0">
              <a:solidFill>
                <a:schemeClr val="accent2"/>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6641069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193" y="5798876"/>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7"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69979" y="459510"/>
            <a:ext cx="2117888"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Lecture10</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26</a:t>
            </a:fld>
            <a:endParaRPr lang="en-US"/>
          </a:p>
        </p:txBody>
      </p:sp>
      <p:sp>
        <p:nvSpPr>
          <p:cNvPr id="12" name="Zone de texte 11"/>
          <p:cNvSpPr txBox="1"/>
          <p:nvPr/>
        </p:nvSpPr>
        <p:spPr>
          <a:xfrm>
            <a:off x="2157095" y="384810"/>
            <a:ext cx="6251575" cy="1015663"/>
          </a:xfrm>
          <a:prstGeom prst="rect">
            <a:avLst/>
          </a:prstGeom>
          <a:noFill/>
        </p:spPr>
        <p:txBody>
          <a:bodyPr wrap="square" rtlCol="0" anchor="t">
            <a:spAutoFit/>
          </a:bodyPr>
          <a:lstStyle/>
          <a:p>
            <a:pPr algn="ctr"/>
            <a:r>
              <a:rPr lang="en-US" sz="2400" b="1" dirty="0" smtClean="0">
                <a:solidFill>
                  <a:srgbClr val="FF9518"/>
                </a:solidFill>
                <a:latin typeface="Tajawal Medium" panose="00000600000000000000" pitchFamily="2" charset="-78"/>
                <a:cs typeface="Tajawal Medium" panose="00000600000000000000" pitchFamily="2" charset="-78"/>
              </a:rPr>
              <a:t>Session 5: Evaluation</a:t>
            </a:r>
            <a:r>
              <a:rPr lang="fr-FR" sz="2400" b="1" dirty="0" smtClean="0">
                <a:solidFill>
                  <a:srgbClr val="FF9518"/>
                </a:solidFill>
                <a:latin typeface="Tajawal Medium" panose="00000600000000000000" pitchFamily="2" charset="-78"/>
                <a:cs typeface="Tajawal Medium" panose="00000600000000000000" pitchFamily="2" charset="-78"/>
                <a:sym typeface="+mn-ea"/>
              </a:rPr>
              <a:t> </a:t>
            </a:r>
            <a:r>
              <a:rPr lang="fr-FR" sz="2400" b="1" dirty="0">
                <a:solidFill>
                  <a:srgbClr val="FF9518"/>
                </a:solidFill>
                <a:latin typeface="Tajawal Medium" panose="00000600000000000000" pitchFamily="2" charset="-78"/>
                <a:cs typeface="Tajawal Medium" panose="00000600000000000000" pitchFamily="2" charset="-78"/>
                <a:sym typeface="+mn-ea"/>
              </a:rPr>
              <a:t>(</a:t>
            </a:r>
            <a:r>
              <a:rPr lang="fr-FR" altLang="en-US" sz="2800" b="1" dirty="0" smtClean="0">
                <a:solidFill>
                  <a:srgbClr val="FF9518"/>
                </a:solidFill>
                <a:latin typeface="Tajawal Medium" panose="00000600000000000000" pitchFamily="2" charset="-78"/>
                <a:cs typeface="Tajawal Medium" panose="00000600000000000000" pitchFamily="2" charset="-78"/>
                <a:sym typeface="+mn-ea"/>
              </a:rPr>
              <a:t>Part3)</a:t>
            </a: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32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219940" y="1232992"/>
            <a:ext cx="8315730" cy="689932"/>
          </a:xfrm>
          <a:prstGeom prst="rect">
            <a:avLst/>
          </a:prstGeom>
          <a:ln>
            <a:noFill/>
          </a:ln>
        </p:spPr>
        <p:txBody>
          <a:bodyPr wrap="square">
            <a:spAutoFit/>
          </a:bodyPr>
          <a:lstStyle/>
          <a:p>
            <a:pPr marL="685800" lvl="2" algn="ctr">
              <a:spcBef>
                <a:spcPts val="695"/>
              </a:spcBef>
              <a:buClr>
                <a:srgbClr val="FF681E"/>
              </a:buClr>
              <a:buSzPts val="1300"/>
              <a:tabLst>
                <a:tab pos="1289050" algn="l"/>
              </a:tabLst>
            </a:pPr>
            <a:r>
              <a:rPr lang="en-US" sz="1300" dirty="0" smtClean="0">
                <a:latin typeface="Trebuchet MS" panose="020B0603020202020204" pitchFamily="34" charset="0"/>
                <a:ea typeface="Trebuchet MS" panose="020B0603020202020204" pitchFamily="34" charset="0"/>
                <a:cs typeface="Trebuchet MS" panose="020B0603020202020204" pitchFamily="34" charset="0"/>
              </a:rPr>
              <a:t> </a:t>
            </a:r>
            <a:endPar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685800" lvl="2" algn="ctr">
              <a:spcBef>
                <a:spcPts val="695"/>
              </a:spcBef>
              <a:buClr>
                <a:srgbClr val="FF681E"/>
              </a:buClr>
              <a:buSzPts val="1300"/>
              <a:tabLst>
                <a:tab pos="12890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3" name="Rectangle 12"/>
          <p:cNvSpPr/>
          <p:nvPr/>
        </p:nvSpPr>
        <p:spPr>
          <a:xfrm>
            <a:off x="638340" y="1584020"/>
            <a:ext cx="7729672" cy="1477328"/>
          </a:xfrm>
          <a:prstGeom prst="rect">
            <a:avLst/>
          </a:prstGeom>
        </p:spPr>
        <p:txBody>
          <a:bodyPr wrap="square">
            <a:spAutoFit/>
          </a:bodyPr>
          <a:lstStyle/>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fr-FR" dirty="0">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8" name="TextBox 17"/>
          <p:cNvSpPr txBox="1"/>
          <p:nvPr/>
        </p:nvSpPr>
        <p:spPr>
          <a:xfrm>
            <a:off x="185691" y="1334638"/>
            <a:ext cx="8452476" cy="5734903"/>
          </a:xfrm>
          <a:prstGeom prst="rect">
            <a:avLst/>
          </a:prstGeom>
          <a:noFill/>
        </p:spPr>
        <p:txBody>
          <a:bodyPr wrap="square" rtlCol="0">
            <a:spAutoFit/>
          </a:bodyPr>
          <a:lstStyle/>
          <a:p>
            <a:pPr marL="742950" lvl="1" indent="-285750" algn="ctr">
              <a:lnSpc>
                <a:spcPct val="150000"/>
              </a:lnSpc>
              <a:spcBef>
                <a:spcPts val="845"/>
              </a:spcBef>
              <a:spcAft>
                <a:spcPts val="0"/>
              </a:spcAft>
              <a:buFont typeface="Wingdings" panose="05000000000000000000" pitchFamily="2" charset="2"/>
              <a:buChar char="Ø"/>
            </a:pPr>
            <a:r>
              <a:rPr lang="en-US" sz="1600" b="1" dirty="0" smtClean="0">
                <a:solidFill>
                  <a:schemeClr val="dk1"/>
                </a:solidFill>
                <a:latin typeface="Times New Roman" panose="02020603050405020304" pitchFamily="18" charset="0"/>
                <a:cs typeface="Times New Roman" panose="02020603050405020304" pitchFamily="18" charset="0"/>
              </a:rPr>
              <a:t>The following </a:t>
            </a:r>
            <a:r>
              <a:rPr lang="en-US" sz="1600" b="1" dirty="0">
                <a:solidFill>
                  <a:schemeClr val="dk1"/>
                </a:solidFill>
                <a:latin typeface="Times New Roman" panose="02020603050405020304" pitchFamily="18" charset="0"/>
                <a:cs typeface="Times New Roman" panose="02020603050405020304" pitchFamily="18" charset="0"/>
              </a:rPr>
              <a:t>are some questions that can be considered for both the monitoring and evaluation of protection as a cross-cutting theme and to ensure adherence to the protection principles</a:t>
            </a:r>
            <a:r>
              <a:rPr lang="en-US" sz="1600" b="1" dirty="0" smtClean="0">
                <a:solidFill>
                  <a:schemeClr val="dk1"/>
                </a:solidFill>
                <a:latin typeface="Times New Roman" panose="02020603050405020304" pitchFamily="18" charset="0"/>
                <a:cs typeface="Times New Roman" panose="02020603050405020304" pitchFamily="18" charset="0"/>
              </a:rPr>
              <a:t>:</a:t>
            </a:r>
            <a:endParaRPr lang="fr-FR" sz="1400" b="1" dirty="0">
              <a:solidFill>
                <a:schemeClr val="dk1"/>
              </a:solidFill>
              <a:latin typeface="Times New Roman" panose="02020603050405020304" pitchFamily="18" charset="0"/>
              <a:cs typeface="Times New Roman" panose="02020603050405020304" pitchFamily="18" charset="0"/>
            </a:endParaRPr>
          </a:p>
          <a:p>
            <a:pPr marL="742950" marR="330200" lvl="1" indent="-285750" algn="ctr">
              <a:lnSpc>
                <a:spcPct val="150000"/>
              </a:lnSpc>
              <a:spcAft>
                <a:spcPts val="0"/>
              </a:spcAft>
              <a:buSzPts val="1000"/>
              <a:buFont typeface="Wingdings" panose="05000000000000000000" pitchFamily="2" charset="2"/>
              <a:buChar char="ü"/>
              <a:tabLst>
                <a:tab pos="1363345" algn="l"/>
                <a:tab pos="1363980" algn="l"/>
              </a:tabLst>
            </a:pPr>
            <a:r>
              <a:rPr lang="en-US" sz="1600" b="1" dirty="0">
                <a:solidFill>
                  <a:srgbClr val="996633"/>
                </a:solidFill>
                <a:latin typeface="Times New Roman" panose="02020603050405020304" pitchFamily="18" charset="0"/>
                <a:cs typeface="Times New Roman" panose="02020603050405020304" pitchFamily="18" charset="0"/>
              </a:rPr>
              <a:t>Are monitoring processes designed to ensure that access to humanitarian assistance by all groups is being regularly monitored?</a:t>
            </a:r>
            <a:endParaRPr lang="fr-FR" sz="1600" b="1" dirty="0">
              <a:solidFill>
                <a:srgbClr val="996633"/>
              </a:solidFill>
              <a:latin typeface="Times New Roman" panose="02020603050405020304" pitchFamily="18" charset="0"/>
              <a:cs typeface="Times New Roman" panose="02020603050405020304" pitchFamily="18" charset="0"/>
            </a:endParaRPr>
          </a:p>
          <a:p>
            <a:pPr marL="742950" marR="329565" lvl="1" indent="-285750" algn="ctr">
              <a:lnSpc>
                <a:spcPct val="150000"/>
              </a:lnSpc>
              <a:spcBef>
                <a:spcPts val="150"/>
              </a:spcBef>
              <a:spcAft>
                <a:spcPts val="0"/>
              </a:spcAft>
              <a:buSzPts val="1000"/>
              <a:buFont typeface="Wingdings" panose="05000000000000000000" pitchFamily="2" charset="2"/>
              <a:buChar char="ü"/>
              <a:tabLst>
                <a:tab pos="1363345" algn="l"/>
                <a:tab pos="1363980" algn="l"/>
              </a:tabLst>
            </a:pPr>
            <a:r>
              <a:rPr lang="en-US" sz="1600" b="1" dirty="0">
                <a:solidFill>
                  <a:srgbClr val="996633"/>
                </a:solidFill>
                <a:latin typeface="Times New Roman" panose="02020603050405020304" pitchFamily="18" charset="0"/>
                <a:cs typeface="Times New Roman" panose="02020603050405020304" pitchFamily="18" charset="0"/>
              </a:rPr>
              <a:t>Are procedures in place to mitigate risks resulting from unintended consequences of </a:t>
            </a:r>
            <a:r>
              <a:rPr lang="en-US" sz="1600" b="1" dirty="0" smtClean="0">
                <a:solidFill>
                  <a:srgbClr val="996633"/>
                </a:solidFill>
                <a:latin typeface="Times New Roman" panose="02020603050405020304" pitchFamily="18" charset="0"/>
                <a:cs typeface="Times New Roman" panose="02020603050405020304" pitchFamily="18" charset="0"/>
              </a:rPr>
              <a:t>activities </a:t>
            </a:r>
            <a:r>
              <a:rPr lang="en-US" sz="1600" b="1" dirty="0">
                <a:solidFill>
                  <a:srgbClr val="996633"/>
                </a:solidFill>
                <a:latin typeface="Times New Roman" panose="02020603050405020304" pitchFamily="18" charset="0"/>
                <a:cs typeface="Times New Roman" panose="02020603050405020304" pitchFamily="18" charset="0"/>
              </a:rPr>
              <a:t>on protection issues?</a:t>
            </a:r>
            <a:endParaRPr lang="fr-FR" sz="1600" b="1" dirty="0">
              <a:solidFill>
                <a:srgbClr val="996633"/>
              </a:solidFill>
              <a:latin typeface="Times New Roman" panose="02020603050405020304" pitchFamily="18" charset="0"/>
              <a:cs typeface="Times New Roman" panose="02020603050405020304" pitchFamily="18" charset="0"/>
            </a:endParaRPr>
          </a:p>
          <a:p>
            <a:pPr marL="742950" marR="328930" lvl="1" indent="-285750" algn="ctr">
              <a:lnSpc>
                <a:spcPct val="150000"/>
              </a:lnSpc>
              <a:spcBef>
                <a:spcPts val="150"/>
              </a:spcBef>
              <a:spcAft>
                <a:spcPts val="0"/>
              </a:spcAft>
              <a:buSzPts val="1000"/>
              <a:buFont typeface="Wingdings" panose="05000000000000000000" pitchFamily="2" charset="2"/>
              <a:buChar char="ü"/>
              <a:tabLst>
                <a:tab pos="1363345" algn="l"/>
                <a:tab pos="1363980" algn="l"/>
              </a:tabLst>
            </a:pPr>
            <a:r>
              <a:rPr lang="en-US" sz="1600" b="1" dirty="0">
                <a:solidFill>
                  <a:srgbClr val="996633"/>
                </a:solidFill>
                <a:latin typeface="Times New Roman" panose="02020603050405020304" pitchFamily="18" charset="0"/>
                <a:cs typeface="Times New Roman" panose="02020603050405020304" pitchFamily="18" charset="0"/>
              </a:rPr>
              <a:t>While providing assistance, is the safety and security of beneficiaries taken into consideration? If barriers to services and assistance are identified, are measures being taken to mitigate these barriers?</a:t>
            </a:r>
            <a:endParaRPr lang="fr-FR" sz="1600" b="1" dirty="0">
              <a:solidFill>
                <a:srgbClr val="996633"/>
              </a:solidFill>
              <a:latin typeface="Times New Roman" panose="02020603050405020304" pitchFamily="18" charset="0"/>
              <a:cs typeface="Times New Roman" panose="02020603050405020304" pitchFamily="18" charset="0"/>
            </a:endParaRPr>
          </a:p>
          <a:p>
            <a:pPr marL="742950" lvl="1" indent="-285750" algn="ctr">
              <a:lnSpc>
                <a:spcPct val="150000"/>
              </a:lnSpc>
              <a:spcBef>
                <a:spcPts val="150"/>
              </a:spcBef>
              <a:spcAft>
                <a:spcPts val="0"/>
              </a:spcAft>
              <a:buSzPts val="1000"/>
              <a:buFont typeface="Wingdings" panose="05000000000000000000" pitchFamily="2" charset="2"/>
              <a:buChar char="ü"/>
              <a:tabLst>
                <a:tab pos="1363345" algn="l"/>
                <a:tab pos="1363980" algn="l"/>
              </a:tabLst>
            </a:pPr>
            <a:r>
              <a:rPr lang="en-US" sz="1600" b="1" dirty="0">
                <a:solidFill>
                  <a:srgbClr val="996633"/>
                </a:solidFill>
                <a:latin typeface="Times New Roman" panose="02020603050405020304" pitchFamily="18" charset="0"/>
                <a:cs typeface="Times New Roman" panose="02020603050405020304" pitchFamily="18" charset="0"/>
              </a:rPr>
              <a:t>Have procedures for informed consent been established and are they being used appropriately?</a:t>
            </a:r>
            <a:endParaRPr lang="fr-FR" sz="1600" b="1" dirty="0">
              <a:solidFill>
                <a:srgbClr val="996633"/>
              </a:solidFill>
              <a:latin typeface="Times New Roman" panose="02020603050405020304" pitchFamily="18" charset="0"/>
              <a:cs typeface="Times New Roman" panose="02020603050405020304" pitchFamily="18" charset="0"/>
            </a:endParaRPr>
          </a:p>
          <a:p>
            <a:pPr marL="742950" marR="330200" lvl="1" indent="-285750" algn="ctr">
              <a:lnSpc>
                <a:spcPct val="150000"/>
              </a:lnSpc>
              <a:spcBef>
                <a:spcPts val="185"/>
              </a:spcBef>
              <a:spcAft>
                <a:spcPts val="0"/>
              </a:spcAft>
              <a:buSzPts val="1000"/>
              <a:buFont typeface="Wingdings" panose="05000000000000000000" pitchFamily="2" charset="2"/>
              <a:buChar char="ü"/>
              <a:tabLst>
                <a:tab pos="1363345" algn="l"/>
                <a:tab pos="1363980" algn="l"/>
              </a:tabLst>
            </a:pPr>
            <a:r>
              <a:rPr lang="en-US" sz="1600" b="1" dirty="0">
                <a:solidFill>
                  <a:srgbClr val="996633"/>
                </a:solidFill>
                <a:latin typeface="Times New Roman" panose="02020603050405020304" pitchFamily="18" charset="0"/>
                <a:cs typeface="Times New Roman" panose="02020603050405020304" pitchFamily="18" charset="0"/>
              </a:rPr>
              <a:t>Are all affected population and beneficiary groups and subgroups (such as boys, girls, men and women, abled and disabled, marginalized) being involved in monitoring and/or the evaluation </a:t>
            </a:r>
            <a:r>
              <a:rPr lang="en-US" sz="1400" b="1" dirty="0">
                <a:solidFill>
                  <a:srgbClr val="996633"/>
                </a:solidFill>
                <a:latin typeface="Times New Roman" panose="02020603050405020304" pitchFamily="18" charset="0"/>
                <a:cs typeface="Times New Roman" panose="02020603050405020304" pitchFamily="18" charset="0"/>
              </a:rPr>
              <a:t>processes?</a:t>
            </a:r>
            <a:endParaRPr lang="fr-FR" sz="1400" b="1" dirty="0">
              <a:solidFill>
                <a:srgbClr val="996633"/>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4327373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193" y="5798876"/>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7"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69979" y="459510"/>
            <a:ext cx="2117888"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Lecture10</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27</a:t>
            </a:fld>
            <a:endParaRPr lang="en-US"/>
          </a:p>
        </p:txBody>
      </p:sp>
      <p:sp>
        <p:nvSpPr>
          <p:cNvPr id="12" name="Zone de texte 11"/>
          <p:cNvSpPr txBox="1"/>
          <p:nvPr/>
        </p:nvSpPr>
        <p:spPr>
          <a:xfrm>
            <a:off x="2157095" y="384810"/>
            <a:ext cx="6251575" cy="1015663"/>
          </a:xfrm>
          <a:prstGeom prst="rect">
            <a:avLst/>
          </a:prstGeom>
          <a:noFill/>
        </p:spPr>
        <p:txBody>
          <a:bodyPr wrap="square" rtlCol="0" anchor="t">
            <a:spAutoFit/>
          </a:bodyPr>
          <a:lstStyle/>
          <a:p>
            <a:pPr algn="ctr"/>
            <a:r>
              <a:rPr lang="en-US" sz="2400" b="1" dirty="0" smtClean="0">
                <a:solidFill>
                  <a:srgbClr val="FF9518"/>
                </a:solidFill>
                <a:latin typeface="Tajawal Medium" panose="00000600000000000000" pitchFamily="2" charset="-78"/>
                <a:cs typeface="Tajawal Medium" panose="00000600000000000000" pitchFamily="2" charset="-78"/>
              </a:rPr>
              <a:t>Session 5: Evaluation</a:t>
            </a:r>
            <a:r>
              <a:rPr lang="fr-FR" sz="2400" b="1" dirty="0" smtClean="0">
                <a:solidFill>
                  <a:srgbClr val="FF9518"/>
                </a:solidFill>
                <a:latin typeface="Tajawal Medium" panose="00000600000000000000" pitchFamily="2" charset="-78"/>
                <a:cs typeface="Tajawal Medium" panose="00000600000000000000" pitchFamily="2" charset="-78"/>
                <a:sym typeface="+mn-ea"/>
              </a:rPr>
              <a:t> </a:t>
            </a:r>
            <a:r>
              <a:rPr lang="fr-FR" sz="2400" b="1" dirty="0">
                <a:solidFill>
                  <a:srgbClr val="FF9518"/>
                </a:solidFill>
                <a:latin typeface="Tajawal Medium" panose="00000600000000000000" pitchFamily="2" charset="-78"/>
                <a:cs typeface="Tajawal Medium" panose="00000600000000000000" pitchFamily="2" charset="-78"/>
                <a:sym typeface="+mn-ea"/>
              </a:rPr>
              <a:t>(</a:t>
            </a:r>
            <a:r>
              <a:rPr lang="fr-FR" altLang="en-US" sz="2800" b="1" dirty="0" smtClean="0">
                <a:solidFill>
                  <a:srgbClr val="FF9518"/>
                </a:solidFill>
                <a:latin typeface="Tajawal Medium" panose="00000600000000000000" pitchFamily="2" charset="-78"/>
                <a:cs typeface="Tajawal Medium" panose="00000600000000000000" pitchFamily="2" charset="-78"/>
                <a:sym typeface="+mn-ea"/>
              </a:rPr>
              <a:t>Part3)</a:t>
            </a: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32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219940" y="1232992"/>
            <a:ext cx="8315730" cy="689932"/>
          </a:xfrm>
          <a:prstGeom prst="rect">
            <a:avLst/>
          </a:prstGeom>
          <a:ln>
            <a:noFill/>
          </a:ln>
        </p:spPr>
        <p:txBody>
          <a:bodyPr wrap="square">
            <a:spAutoFit/>
          </a:bodyPr>
          <a:lstStyle/>
          <a:p>
            <a:pPr marL="685800" lvl="2" algn="ctr">
              <a:spcBef>
                <a:spcPts val="695"/>
              </a:spcBef>
              <a:buClr>
                <a:srgbClr val="FF681E"/>
              </a:buClr>
              <a:buSzPts val="1300"/>
              <a:tabLst>
                <a:tab pos="1289050" algn="l"/>
              </a:tabLst>
            </a:pPr>
            <a:r>
              <a:rPr lang="en-US" sz="1300" dirty="0" smtClean="0">
                <a:latin typeface="Trebuchet MS" panose="020B0603020202020204" pitchFamily="34" charset="0"/>
                <a:ea typeface="Trebuchet MS" panose="020B0603020202020204" pitchFamily="34" charset="0"/>
                <a:cs typeface="Trebuchet MS" panose="020B0603020202020204" pitchFamily="34" charset="0"/>
              </a:rPr>
              <a:t> </a:t>
            </a:r>
            <a:endPar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685800" lvl="2" algn="ctr">
              <a:spcBef>
                <a:spcPts val="695"/>
              </a:spcBef>
              <a:buClr>
                <a:srgbClr val="FF681E"/>
              </a:buClr>
              <a:buSzPts val="1300"/>
              <a:tabLst>
                <a:tab pos="12890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3" name="Rectangle 12"/>
          <p:cNvSpPr/>
          <p:nvPr/>
        </p:nvSpPr>
        <p:spPr>
          <a:xfrm>
            <a:off x="638340" y="1584020"/>
            <a:ext cx="7729672" cy="1477328"/>
          </a:xfrm>
          <a:prstGeom prst="rect">
            <a:avLst/>
          </a:prstGeom>
        </p:spPr>
        <p:txBody>
          <a:bodyPr wrap="square">
            <a:spAutoFit/>
          </a:bodyPr>
          <a:lstStyle/>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fr-FR" dirty="0">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8" name="TextBox 17"/>
          <p:cNvSpPr txBox="1"/>
          <p:nvPr/>
        </p:nvSpPr>
        <p:spPr>
          <a:xfrm>
            <a:off x="130614" y="1250037"/>
            <a:ext cx="8673018" cy="5632311"/>
          </a:xfrm>
          <a:prstGeom prst="rect">
            <a:avLst/>
          </a:prstGeom>
          <a:noFill/>
        </p:spPr>
        <p:txBody>
          <a:bodyPr wrap="square" rtlCol="0">
            <a:spAutoFit/>
          </a:bodyPr>
          <a:lstStyle/>
          <a:p>
            <a:pPr marL="742950" lvl="1" indent="-285750" algn="ctr">
              <a:buFont typeface="Wingdings" panose="05000000000000000000" pitchFamily="2" charset="2"/>
              <a:buChar char="ü"/>
            </a:pPr>
            <a:r>
              <a:rPr lang="en-US" b="1" dirty="0">
                <a:solidFill>
                  <a:srgbClr val="996633"/>
                </a:solidFill>
                <a:latin typeface="Times New Roman" panose="02020603050405020304" pitchFamily="18" charset="0"/>
                <a:cs typeface="Times New Roman" panose="02020603050405020304" pitchFamily="18" charset="0"/>
              </a:rPr>
              <a:t>Is specific attention being given to access services by different beneficiary groups and subgroups and in different project </a:t>
            </a:r>
            <a:r>
              <a:rPr lang="en-US" b="1">
                <a:solidFill>
                  <a:srgbClr val="996633"/>
                </a:solidFill>
                <a:latin typeface="Times New Roman" panose="02020603050405020304" pitchFamily="18" charset="0"/>
                <a:cs typeface="Times New Roman" panose="02020603050405020304" pitchFamily="18" charset="0"/>
              </a:rPr>
              <a:t>locations</a:t>
            </a:r>
            <a:r>
              <a:rPr lang="en-US" b="1" smtClean="0">
                <a:solidFill>
                  <a:srgbClr val="996633"/>
                </a:solidFill>
                <a:latin typeface="Times New Roman" panose="02020603050405020304" pitchFamily="18" charset="0"/>
                <a:cs typeface="Times New Roman" panose="02020603050405020304" pitchFamily="18" charset="0"/>
              </a:rPr>
              <a:t>?</a:t>
            </a:r>
          </a:p>
          <a:p>
            <a:pPr marL="742950" lvl="1" indent="-285750" algn="ctr">
              <a:buFont typeface="Wingdings" panose="05000000000000000000" pitchFamily="2" charset="2"/>
              <a:buChar char="ü"/>
            </a:pPr>
            <a:endParaRPr lang="en-US" b="1" dirty="0">
              <a:solidFill>
                <a:srgbClr val="996633"/>
              </a:solidFill>
              <a:latin typeface="Times New Roman" panose="02020603050405020304" pitchFamily="18" charset="0"/>
              <a:cs typeface="Times New Roman" panose="02020603050405020304" pitchFamily="18" charset="0"/>
            </a:endParaRPr>
          </a:p>
          <a:p>
            <a:pPr marL="742950" lvl="1" indent="-285750" algn="ctr">
              <a:buFont typeface="Wingdings" panose="05000000000000000000" pitchFamily="2" charset="2"/>
              <a:buChar char="ü"/>
            </a:pPr>
            <a:endParaRPr lang="fr-FR" b="1" dirty="0">
              <a:solidFill>
                <a:srgbClr val="996633"/>
              </a:solidFill>
              <a:latin typeface="Times New Roman" panose="02020603050405020304" pitchFamily="18" charset="0"/>
              <a:cs typeface="Times New Roman" panose="02020603050405020304" pitchFamily="18" charset="0"/>
            </a:endParaRPr>
          </a:p>
          <a:p>
            <a:pPr marL="742950" lvl="1" indent="-285750" algn="ctr">
              <a:buFont typeface="Wingdings" panose="05000000000000000000" pitchFamily="2" charset="2"/>
              <a:buChar char="ü"/>
            </a:pPr>
            <a:r>
              <a:rPr lang="en-US" b="1" dirty="0">
                <a:solidFill>
                  <a:srgbClr val="996633"/>
                </a:solidFill>
                <a:latin typeface="Times New Roman" panose="02020603050405020304" pitchFamily="18" charset="0"/>
                <a:cs typeface="Times New Roman" panose="02020603050405020304" pitchFamily="18" charset="0"/>
              </a:rPr>
              <a:t>Are referral pathways for protection incidents established and in use</a:t>
            </a:r>
            <a:r>
              <a:rPr lang="en-US" b="1" dirty="0" smtClean="0">
                <a:solidFill>
                  <a:srgbClr val="996633"/>
                </a:solidFill>
                <a:latin typeface="Times New Roman" panose="02020603050405020304" pitchFamily="18" charset="0"/>
                <a:cs typeface="Times New Roman" panose="02020603050405020304" pitchFamily="18" charset="0"/>
              </a:rPr>
              <a:t>?</a:t>
            </a:r>
          </a:p>
          <a:p>
            <a:pPr marL="742950" lvl="1" indent="-285750" algn="ctr">
              <a:buFont typeface="Wingdings" panose="05000000000000000000" pitchFamily="2" charset="2"/>
              <a:buChar char="ü"/>
            </a:pPr>
            <a:endParaRPr lang="fr-FR" b="1" dirty="0">
              <a:solidFill>
                <a:srgbClr val="996633"/>
              </a:solidFill>
              <a:latin typeface="Times New Roman" panose="02020603050405020304" pitchFamily="18" charset="0"/>
              <a:cs typeface="Times New Roman" panose="02020603050405020304" pitchFamily="18" charset="0"/>
            </a:endParaRPr>
          </a:p>
          <a:p>
            <a:pPr marL="742950" lvl="1" indent="-285750" algn="ctr">
              <a:buFont typeface="Wingdings" panose="05000000000000000000" pitchFamily="2" charset="2"/>
              <a:buChar char="ü"/>
            </a:pPr>
            <a:r>
              <a:rPr lang="en-US" b="1" dirty="0">
                <a:solidFill>
                  <a:srgbClr val="996633"/>
                </a:solidFill>
                <a:latin typeface="Times New Roman" panose="02020603050405020304" pitchFamily="18" charset="0"/>
                <a:cs typeface="Times New Roman" panose="02020603050405020304" pitchFamily="18" charset="0"/>
              </a:rPr>
              <a:t>Is sensitive data being managed appropriately and in line with the </a:t>
            </a:r>
            <a:r>
              <a:rPr lang="en-US" b="1" dirty="0" smtClean="0">
                <a:solidFill>
                  <a:srgbClr val="996633"/>
                </a:solidFill>
                <a:latin typeface="Times New Roman" panose="02020603050405020304" pitchFamily="18" charset="0"/>
                <a:cs typeface="Times New Roman" panose="02020603050405020304" pitchFamily="18" charset="0"/>
              </a:rPr>
              <a:t>Data </a:t>
            </a:r>
            <a:r>
              <a:rPr lang="en-US" b="1" dirty="0">
                <a:solidFill>
                  <a:srgbClr val="996633"/>
                </a:solidFill>
                <a:latin typeface="Times New Roman" panose="02020603050405020304" pitchFamily="18" charset="0"/>
                <a:cs typeface="Times New Roman" panose="02020603050405020304" pitchFamily="18" charset="0"/>
              </a:rPr>
              <a:t>Protection Principles</a:t>
            </a:r>
            <a:r>
              <a:rPr lang="en-US" b="1" dirty="0" smtClean="0">
                <a:solidFill>
                  <a:srgbClr val="996633"/>
                </a:solidFill>
                <a:latin typeface="Times New Roman" panose="02020603050405020304" pitchFamily="18" charset="0"/>
                <a:cs typeface="Times New Roman" panose="02020603050405020304" pitchFamily="18" charset="0"/>
              </a:rPr>
              <a:t>?</a:t>
            </a:r>
          </a:p>
          <a:p>
            <a:pPr marL="742950" lvl="1" indent="-285750" algn="ctr">
              <a:buFont typeface="Wingdings" panose="05000000000000000000" pitchFamily="2" charset="2"/>
              <a:buChar char="ü"/>
            </a:pPr>
            <a:endParaRPr lang="fr-FR" b="1" dirty="0">
              <a:solidFill>
                <a:srgbClr val="996633"/>
              </a:solidFill>
              <a:latin typeface="Times New Roman" panose="02020603050405020304" pitchFamily="18" charset="0"/>
              <a:cs typeface="Times New Roman" panose="02020603050405020304" pitchFamily="18" charset="0"/>
            </a:endParaRPr>
          </a:p>
          <a:p>
            <a:pPr marL="742950" lvl="1" indent="-285750" algn="ctr">
              <a:buFont typeface="Wingdings" panose="05000000000000000000" pitchFamily="2" charset="2"/>
              <a:buChar char="ü"/>
            </a:pPr>
            <a:r>
              <a:rPr lang="en-US" b="1" dirty="0">
                <a:solidFill>
                  <a:srgbClr val="996633"/>
                </a:solidFill>
                <a:latin typeface="Times New Roman" panose="02020603050405020304" pitchFamily="18" charset="0"/>
                <a:cs typeface="Times New Roman" panose="02020603050405020304" pitchFamily="18" charset="0"/>
              </a:rPr>
              <a:t>Is feedback from affected populations and beneficiaries regularly collected and used to improve programming to better suit their </a:t>
            </a:r>
            <a:r>
              <a:rPr lang="en-US" b="1" dirty="0" smtClean="0">
                <a:solidFill>
                  <a:srgbClr val="996633"/>
                </a:solidFill>
                <a:latin typeface="Times New Roman" panose="02020603050405020304" pitchFamily="18" charset="0"/>
                <a:cs typeface="Times New Roman" panose="02020603050405020304" pitchFamily="18" charset="0"/>
              </a:rPr>
              <a:t>needs?</a:t>
            </a:r>
            <a:endParaRPr lang="fr-FR" b="1" dirty="0">
              <a:solidFill>
                <a:srgbClr val="996633"/>
              </a:solidFill>
              <a:latin typeface="Times New Roman" panose="02020603050405020304" pitchFamily="18" charset="0"/>
              <a:cs typeface="Times New Roman" panose="02020603050405020304" pitchFamily="18" charset="0"/>
            </a:endParaRPr>
          </a:p>
          <a:p>
            <a:pPr marL="742950" lvl="1" indent="-285750" algn="ctr">
              <a:buFont typeface="Wingdings" panose="05000000000000000000" pitchFamily="2" charset="2"/>
              <a:buChar char="ü"/>
            </a:pPr>
            <a:r>
              <a:rPr lang="en-US" b="1" dirty="0" smtClean="0">
                <a:solidFill>
                  <a:srgbClr val="996633"/>
                </a:solidFill>
                <a:latin typeface="Times New Roman" panose="02020603050405020304" pitchFamily="18" charset="0"/>
                <a:cs typeface="Times New Roman" panose="02020603050405020304" pitchFamily="18" charset="0"/>
              </a:rPr>
              <a:t>Are </a:t>
            </a:r>
            <a:r>
              <a:rPr lang="en-US" b="1" dirty="0">
                <a:solidFill>
                  <a:srgbClr val="996633"/>
                </a:solidFill>
                <a:latin typeface="Times New Roman" panose="02020603050405020304" pitchFamily="18" charset="0"/>
                <a:cs typeface="Times New Roman" panose="02020603050405020304" pitchFamily="18" charset="0"/>
              </a:rPr>
              <a:t>self-protection capacities being utilized within the framework of the </a:t>
            </a:r>
            <a:r>
              <a:rPr lang="en-US" b="1" dirty="0" smtClean="0">
                <a:solidFill>
                  <a:srgbClr val="996633"/>
                </a:solidFill>
                <a:latin typeface="Times New Roman" panose="02020603050405020304" pitchFamily="18" charset="0"/>
                <a:cs typeface="Times New Roman" panose="02020603050405020304" pitchFamily="18" charset="0"/>
              </a:rPr>
              <a:t>project?</a:t>
            </a:r>
          </a:p>
          <a:p>
            <a:pPr marL="742950" lvl="1" indent="-285750" algn="ctr">
              <a:buFont typeface="Wingdings" panose="05000000000000000000" pitchFamily="2" charset="2"/>
              <a:buChar char="ü"/>
            </a:pPr>
            <a:endParaRPr lang="fr-FR" b="1" dirty="0">
              <a:solidFill>
                <a:srgbClr val="996633"/>
              </a:solidFill>
              <a:latin typeface="Times New Roman" panose="02020603050405020304" pitchFamily="18" charset="0"/>
              <a:cs typeface="Times New Roman" panose="02020603050405020304" pitchFamily="18" charset="0"/>
            </a:endParaRPr>
          </a:p>
          <a:p>
            <a:pPr marL="742950" lvl="1" indent="-285750" algn="ctr">
              <a:buFont typeface="Wingdings" panose="05000000000000000000" pitchFamily="2" charset="2"/>
              <a:buChar char="ü"/>
            </a:pPr>
            <a:r>
              <a:rPr lang="en-US" b="1" dirty="0" smtClean="0">
                <a:solidFill>
                  <a:srgbClr val="996633"/>
                </a:solidFill>
                <a:latin typeface="Times New Roman" panose="02020603050405020304" pitchFamily="18" charset="0"/>
                <a:cs typeface="Times New Roman" panose="02020603050405020304" pitchFamily="18" charset="0"/>
              </a:rPr>
              <a:t>Are </a:t>
            </a:r>
            <a:r>
              <a:rPr lang="en-US" b="1" dirty="0">
                <a:solidFill>
                  <a:srgbClr val="996633"/>
                </a:solidFill>
                <a:latin typeface="Times New Roman" panose="02020603050405020304" pitchFamily="18" charset="0"/>
                <a:cs typeface="Times New Roman" panose="02020603050405020304" pitchFamily="18" charset="0"/>
              </a:rPr>
              <a:t>State and local actors regularly consulted and involved in the implementation of protection </a:t>
            </a:r>
            <a:r>
              <a:rPr lang="en-US" b="1" dirty="0" smtClean="0">
                <a:solidFill>
                  <a:srgbClr val="996633"/>
                </a:solidFill>
                <a:latin typeface="Times New Roman" panose="02020603050405020304" pitchFamily="18" charset="0"/>
                <a:cs typeface="Times New Roman" panose="02020603050405020304" pitchFamily="18" charset="0"/>
              </a:rPr>
              <a:t>measures?</a:t>
            </a:r>
          </a:p>
          <a:p>
            <a:pPr marL="742950" lvl="1" indent="-285750" algn="ctr">
              <a:buFont typeface="Wingdings" panose="05000000000000000000" pitchFamily="2" charset="2"/>
              <a:buChar char="ü"/>
            </a:pPr>
            <a:endParaRPr lang="fr-FR" b="1" dirty="0">
              <a:solidFill>
                <a:srgbClr val="996633"/>
              </a:solidFill>
              <a:latin typeface="Times New Roman" panose="02020603050405020304" pitchFamily="18" charset="0"/>
              <a:cs typeface="Times New Roman" panose="02020603050405020304" pitchFamily="18" charset="0"/>
            </a:endParaRPr>
          </a:p>
          <a:p>
            <a:pPr marL="742950" lvl="1" indent="-285750" algn="ctr">
              <a:buFont typeface="Wingdings" panose="05000000000000000000" pitchFamily="2" charset="2"/>
              <a:buChar char="ü"/>
            </a:pPr>
            <a:r>
              <a:rPr lang="en-US" b="1" dirty="0" smtClean="0">
                <a:solidFill>
                  <a:srgbClr val="996633"/>
                </a:solidFill>
                <a:latin typeface="Times New Roman" panose="02020603050405020304" pitchFamily="18" charset="0"/>
                <a:cs typeface="Times New Roman" panose="02020603050405020304" pitchFamily="18" charset="0"/>
              </a:rPr>
              <a:t>What </a:t>
            </a:r>
            <a:r>
              <a:rPr lang="en-US" b="1" dirty="0">
                <a:solidFill>
                  <a:srgbClr val="996633"/>
                </a:solidFill>
                <a:latin typeface="Times New Roman" panose="02020603050405020304" pitchFamily="18" charset="0"/>
                <a:cs typeface="Times New Roman" panose="02020603050405020304" pitchFamily="18" charset="0"/>
              </a:rPr>
              <a:t>impact has been achieved after the introduction of protection mainstreaming considerations during the project design, implementation and monitoring?</a:t>
            </a:r>
            <a:endParaRPr lang="fr-FR" b="1" dirty="0">
              <a:solidFill>
                <a:srgbClr val="996633"/>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5166177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193" y="5798876"/>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7"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69979" y="459510"/>
            <a:ext cx="2117888"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Lecture10</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28</a:t>
            </a:fld>
            <a:endParaRPr lang="en-US"/>
          </a:p>
        </p:txBody>
      </p:sp>
      <p:sp>
        <p:nvSpPr>
          <p:cNvPr id="12" name="Zone de texte 11"/>
          <p:cNvSpPr txBox="1"/>
          <p:nvPr/>
        </p:nvSpPr>
        <p:spPr>
          <a:xfrm>
            <a:off x="2157095" y="384810"/>
            <a:ext cx="6251575" cy="1015663"/>
          </a:xfrm>
          <a:prstGeom prst="rect">
            <a:avLst/>
          </a:prstGeom>
          <a:noFill/>
        </p:spPr>
        <p:txBody>
          <a:bodyPr wrap="square" rtlCol="0" anchor="t">
            <a:spAutoFit/>
          </a:bodyPr>
          <a:lstStyle/>
          <a:p>
            <a:pPr algn="ctr"/>
            <a:r>
              <a:rPr lang="en-US" sz="2400" b="1" dirty="0" smtClean="0">
                <a:solidFill>
                  <a:srgbClr val="FF9518"/>
                </a:solidFill>
                <a:latin typeface="Tajawal Medium" panose="00000600000000000000" pitchFamily="2" charset="-78"/>
                <a:cs typeface="Tajawal Medium" panose="00000600000000000000" pitchFamily="2" charset="-78"/>
              </a:rPr>
              <a:t>Session 5: Evaluation</a:t>
            </a:r>
            <a:r>
              <a:rPr lang="fr-FR" sz="2400" b="1" dirty="0" smtClean="0">
                <a:solidFill>
                  <a:srgbClr val="FF9518"/>
                </a:solidFill>
                <a:latin typeface="Tajawal Medium" panose="00000600000000000000" pitchFamily="2" charset="-78"/>
                <a:cs typeface="Tajawal Medium" panose="00000600000000000000" pitchFamily="2" charset="-78"/>
                <a:sym typeface="+mn-ea"/>
              </a:rPr>
              <a:t> </a:t>
            </a:r>
            <a:r>
              <a:rPr lang="fr-FR" sz="2400" b="1" dirty="0">
                <a:solidFill>
                  <a:srgbClr val="FF9518"/>
                </a:solidFill>
                <a:latin typeface="Tajawal Medium" panose="00000600000000000000" pitchFamily="2" charset="-78"/>
                <a:cs typeface="Tajawal Medium" panose="00000600000000000000" pitchFamily="2" charset="-78"/>
                <a:sym typeface="+mn-ea"/>
              </a:rPr>
              <a:t>(</a:t>
            </a:r>
            <a:r>
              <a:rPr lang="fr-FR" altLang="en-US" sz="2800" b="1" dirty="0" smtClean="0">
                <a:solidFill>
                  <a:srgbClr val="FF9518"/>
                </a:solidFill>
                <a:latin typeface="Tajawal Medium" panose="00000600000000000000" pitchFamily="2" charset="-78"/>
                <a:cs typeface="Tajawal Medium" panose="00000600000000000000" pitchFamily="2" charset="-78"/>
                <a:sym typeface="+mn-ea"/>
              </a:rPr>
              <a:t>Part3)</a:t>
            </a: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32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219940" y="1232992"/>
            <a:ext cx="8315730" cy="689932"/>
          </a:xfrm>
          <a:prstGeom prst="rect">
            <a:avLst/>
          </a:prstGeom>
          <a:ln>
            <a:noFill/>
          </a:ln>
        </p:spPr>
        <p:txBody>
          <a:bodyPr wrap="square">
            <a:spAutoFit/>
          </a:bodyPr>
          <a:lstStyle/>
          <a:p>
            <a:pPr marL="685800" lvl="2" algn="ctr">
              <a:spcBef>
                <a:spcPts val="695"/>
              </a:spcBef>
              <a:buClr>
                <a:srgbClr val="FF681E"/>
              </a:buClr>
              <a:buSzPts val="1300"/>
              <a:tabLst>
                <a:tab pos="1289050" algn="l"/>
              </a:tabLst>
            </a:pPr>
            <a:r>
              <a:rPr lang="en-US" sz="1300" dirty="0" smtClean="0">
                <a:latin typeface="Trebuchet MS" panose="020B0603020202020204" pitchFamily="34" charset="0"/>
                <a:ea typeface="Trebuchet MS" panose="020B0603020202020204" pitchFamily="34" charset="0"/>
                <a:cs typeface="Trebuchet MS" panose="020B0603020202020204" pitchFamily="34" charset="0"/>
              </a:rPr>
              <a:t> </a:t>
            </a:r>
            <a:endPar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685800" lvl="2" algn="ctr">
              <a:spcBef>
                <a:spcPts val="695"/>
              </a:spcBef>
              <a:buClr>
                <a:srgbClr val="FF681E"/>
              </a:buClr>
              <a:buSzPts val="1300"/>
              <a:tabLst>
                <a:tab pos="12890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3" name="Rectangle 12"/>
          <p:cNvSpPr/>
          <p:nvPr/>
        </p:nvSpPr>
        <p:spPr>
          <a:xfrm>
            <a:off x="638340" y="1584020"/>
            <a:ext cx="7729672" cy="1477328"/>
          </a:xfrm>
          <a:prstGeom prst="rect">
            <a:avLst/>
          </a:prstGeom>
        </p:spPr>
        <p:txBody>
          <a:bodyPr wrap="square">
            <a:spAutoFit/>
          </a:bodyPr>
          <a:lstStyle/>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fr-FR" dirty="0">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8" name="TextBox 17"/>
          <p:cNvSpPr txBox="1"/>
          <p:nvPr/>
        </p:nvSpPr>
        <p:spPr>
          <a:xfrm>
            <a:off x="190559" y="2113218"/>
            <a:ext cx="8452476" cy="3416320"/>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en-US" b="1" dirty="0">
                <a:solidFill>
                  <a:schemeClr val="dk1"/>
                </a:solidFill>
                <a:latin typeface="Times New Roman" panose="02020603050405020304" pitchFamily="18" charset="0"/>
                <a:cs typeface="Times New Roman" panose="02020603050405020304" pitchFamily="18" charset="0"/>
              </a:rPr>
              <a:t>Below are some key tips for including protection mainstreaming into evaluation:</a:t>
            </a:r>
            <a:endParaRPr lang="fr-FR" b="1" dirty="0">
              <a:solidFill>
                <a:schemeClr val="dk1"/>
              </a:solidFill>
              <a:latin typeface="Times New Roman" panose="02020603050405020304" pitchFamily="18" charset="0"/>
              <a:cs typeface="Times New Roman" panose="02020603050405020304" pitchFamily="18" charset="0"/>
            </a:endParaRPr>
          </a:p>
          <a:p>
            <a:r>
              <a:rPr lang="en-US" b="1" dirty="0">
                <a:solidFill>
                  <a:schemeClr val="dk1"/>
                </a:solidFill>
                <a:latin typeface="Times New Roman" panose="02020603050405020304" pitchFamily="18" charset="0"/>
                <a:cs typeface="Times New Roman" panose="02020603050405020304" pitchFamily="18" charset="0"/>
              </a:rPr>
              <a:t> </a:t>
            </a:r>
            <a:endParaRPr lang="fr-FR" b="1" dirty="0">
              <a:solidFill>
                <a:schemeClr val="dk1"/>
              </a:solidFill>
              <a:latin typeface="Times New Roman" panose="02020603050405020304" pitchFamily="18" charset="0"/>
              <a:cs typeface="Times New Roman" panose="02020603050405020304" pitchFamily="18" charset="0"/>
            </a:endParaRPr>
          </a:p>
          <a:p>
            <a:pPr marL="742950" lvl="1" indent="-285750" algn="ctr">
              <a:buFont typeface="Wingdings" panose="05000000000000000000" pitchFamily="2" charset="2"/>
              <a:buChar char="v"/>
            </a:pPr>
            <a:r>
              <a:rPr lang="en-US" sz="2000" b="1" dirty="0">
                <a:solidFill>
                  <a:srgbClr val="660066"/>
                </a:solidFill>
                <a:latin typeface="Times New Roman" panose="02020603050405020304" pitchFamily="18" charset="0"/>
                <a:cs typeface="Times New Roman" panose="02020603050405020304" pitchFamily="18" charset="0"/>
              </a:rPr>
              <a:t>Consider a participatory evaluation approach to ensure inclusion of all beneficiary </a:t>
            </a:r>
            <a:r>
              <a:rPr lang="en-US" sz="2000" b="1" dirty="0" smtClean="0">
                <a:solidFill>
                  <a:srgbClr val="660066"/>
                </a:solidFill>
                <a:latin typeface="Times New Roman" panose="02020603050405020304" pitchFamily="18" charset="0"/>
                <a:cs typeface="Times New Roman" panose="02020603050405020304" pitchFamily="18" charset="0"/>
              </a:rPr>
              <a:t>groups.</a:t>
            </a:r>
          </a:p>
          <a:p>
            <a:pPr marL="742950" lvl="1" indent="-285750" algn="ctr">
              <a:buFont typeface="Wingdings" panose="05000000000000000000" pitchFamily="2" charset="2"/>
              <a:buChar char="v"/>
            </a:pPr>
            <a:endParaRPr lang="en-US" sz="2000" b="1" dirty="0" smtClean="0">
              <a:solidFill>
                <a:srgbClr val="660066"/>
              </a:solidFill>
              <a:latin typeface="Times New Roman" panose="02020603050405020304" pitchFamily="18" charset="0"/>
              <a:cs typeface="Times New Roman" panose="02020603050405020304" pitchFamily="18" charset="0"/>
            </a:endParaRPr>
          </a:p>
          <a:p>
            <a:pPr marL="742950" lvl="1" indent="-285750" algn="ctr">
              <a:buFont typeface="Wingdings" panose="05000000000000000000" pitchFamily="2" charset="2"/>
              <a:buChar char="v"/>
            </a:pPr>
            <a:r>
              <a:rPr lang="en-US" sz="2000" b="1" dirty="0" smtClean="0">
                <a:solidFill>
                  <a:srgbClr val="660066"/>
                </a:solidFill>
                <a:latin typeface="Times New Roman" panose="02020603050405020304" pitchFamily="18" charset="0"/>
                <a:cs typeface="Times New Roman" panose="02020603050405020304" pitchFamily="18" charset="0"/>
              </a:rPr>
              <a:t>Consider </a:t>
            </a:r>
            <a:r>
              <a:rPr lang="en-US" sz="2000" b="1" dirty="0">
                <a:solidFill>
                  <a:srgbClr val="660066"/>
                </a:solidFill>
                <a:latin typeface="Times New Roman" panose="02020603050405020304" pitchFamily="18" charset="0"/>
                <a:cs typeface="Times New Roman" panose="02020603050405020304" pitchFamily="18" charset="0"/>
              </a:rPr>
              <a:t>how evaluation findings could be used to improve future actions, propose course correctors and ensure that findings that are deemed to be of interest to the larger community are </a:t>
            </a:r>
            <a:r>
              <a:rPr lang="en-US" sz="2000" b="1" dirty="0" smtClean="0">
                <a:solidFill>
                  <a:srgbClr val="660066"/>
                </a:solidFill>
                <a:latin typeface="Times New Roman" panose="02020603050405020304" pitchFamily="18" charset="0"/>
                <a:cs typeface="Times New Roman" panose="02020603050405020304" pitchFamily="18" charset="0"/>
              </a:rPr>
              <a:t>shared.</a:t>
            </a:r>
          </a:p>
          <a:p>
            <a:pPr marL="742950" lvl="1" indent="-285750" algn="ctr">
              <a:buFont typeface="Wingdings" panose="05000000000000000000" pitchFamily="2" charset="2"/>
              <a:buChar char="v"/>
            </a:pPr>
            <a:endParaRPr lang="en-US" sz="2000" b="1" dirty="0" smtClean="0">
              <a:solidFill>
                <a:srgbClr val="660066"/>
              </a:solidFill>
              <a:latin typeface="Times New Roman" panose="02020603050405020304" pitchFamily="18" charset="0"/>
              <a:cs typeface="Times New Roman" panose="02020603050405020304" pitchFamily="18" charset="0"/>
            </a:endParaRPr>
          </a:p>
          <a:p>
            <a:pPr marL="742950" lvl="1" indent="-285750" algn="ctr">
              <a:buFont typeface="Wingdings" panose="05000000000000000000" pitchFamily="2" charset="2"/>
              <a:buChar char="v"/>
            </a:pPr>
            <a:r>
              <a:rPr lang="en-US" sz="2000" b="1" dirty="0" smtClean="0">
                <a:solidFill>
                  <a:srgbClr val="660066"/>
                </a:solidFill>
                <a:latin typeface="Times New Roman" panose="02020603050405020304" pitchFamily="18" charset="0"/>
                <a:cs typeface="Times New Roman" panose="02020603050405020304" pitchFamily="18" charset="0"/>
              </a:rPr>
              <a:t>Consider </a:t>
            </a:r>
            <a:r>
              <a:rPr lang="en-US" sz="2000" b="1" dirty="0">
                <a:solidFill>
                  <a:srgbClr val="660066"/>
                </a:solidFill>
                <a:latin typeface="Times New Roman" panose="02020603050405020304" pitchFamily="18" charset="0"/>
                <a:cs typeface="Times New Roman" panose="02020603050405020304" pitchFamily="18" charset="0"/>
              </a:rPr>
              <a:t>to which extent and how protection should be further integrated into intervention activities as a cross-cutting issue</a:t>
            </a:r>
            <a:endParaRPr lang="fr-FR" sz="2000" b="1" dirty="0">
              <a:solidFill>
                <a:srgbClr val="66006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8297292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14753" y="672140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992869" y="533330"/>
            <a:ext cx="2929497" cy="5907194"/>
          </a:xfrm>
          <a:prstGeom prst="rect">
            <a:avLst/>
          </a:prstGeom>
        </p:spPr>
      </p:pic>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20" name="TextBox 7"/>
          <p:cNvSpPr txBox="1"/>
          <p:nvPr/>
        </p:nvSpPr>
        <p:spPr>
          <a:xfrm>
            <a:off x="-69979" y="459510"/>
            <a:ext cx="2117888"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Lecture10</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29</a:t>
            </a:fld>
            <a:endParaRPr lang="en-US"/>
          </a:p>
        </p:txBody>
      </p:sp>
      <p:sp>
        <p:nvSpPr>
          <p:cNvPr id="12" name="Zone de texte 11"/>
          <p:cNvSpPr txBox="1"/>
          <p:nvPr/>
        </p:nvSpPr>
        <p:spPr>
          <a:xfrm>
            <a:off x="2157095" y="384810"/>
            <a:ext cx="6251575" cy="1015663"/>
          </a:xfrm>
          <a:prstGeom prst="rect">
            <a:avLst/>
          </a:prstGeom>
          <a:noFill/>
        </p:spPr>
        <p:txBody>
          <a:bodyPr wrap="square" rtlCol="0" anchor="t">
            <a:spAutoFit/>
          </a:bodyPr>
          <a:lstStyle/>
          <a:p>
            <a:pPr algn="ctr"/>
            <a:r>
              <a:rPr lang="en-US" sz="2400" b="1" dirty="0" smtClean="0">
                <a:solidFill>
                  <a:srgbClr val="FF9518"/>
                </a:solidFill>
                <a:latin typeface="Tajawal Medium" panose="00000600000000000000" pitchFamily="2" charset="-78"/>
                <a:cs typeface="Tajawal Medium" panose="00000600000000000000" pitchFamily="2" charset="-78"/>
              </a:rPr>
              <a:t>Session 5: Evaluation</a:t>
            </a:r>
            <a:r>
              <a:rPr lang="fr-FR" sz="2400" b="1" dirty="0" smtClean="0">
                <a:solidFill>
                  <a:srgbClr val="FF9518"/>
                </a:solidFill>
                <a:latin typeface="Tajawal Medium" panose="00000600000000000000" pitchFamily="2" charset="-78"/>
                <a:cs typeface="Tajawal Medium" panose="00000600000000000000" pitchFamily="2" charset="-78"/>
                <a:sym typeface="+mn-ea"/>
              </a:rPr>
              <a:t> </a:t>
            </a:r>
            <a:r>
              <a:rPr lang="fr-FR" sz="2400" b="1" dirty="0">
                <a:solidFill>
                  <a:srgbClr val="FF9518"/>
                </a:solidFill>
                <a:latin typeface="Tajawal Medium" panose="00000600000000000000" pitchFamily="2" charset="-78"/>
                <a:cs typeface="Tajawal Medium" panose="00000600000000000000" pitchFamily="2" charset="-78"/>
                <a:sym typeface="+mn-ea"/>
              </a:rPr>
              <a:t>(</a:t>
            </a:r>
            <a:r>
              <a:rPr lang="fr-FR" altLang="en-US" sz="2800" b="1" dirty="0" smtClean="0">
                <a:solidFill>
                  <a:srgbClr val="FF9518"/>
                </a:solidFill>
                <a:latin typeface="Tajawal Medium" panose="00000600000000000000" pitchFamily="2" charset="-78"/>
                <a:cs typeface="Tajawal Medium" panose="00000600000000000000" pitchFamily="2" charset="-78"/>
                <a:sym typeface="+mn-ea"/>
              </a:rPr>
              <a:t>Part3)</a:t>
            </a: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32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8"/>
          <a:stretch>
            <a:fillRect/>
          </a:stretch>
        </p:blipFill>
        <p:spPr>
          <a:xfrm>
            <a:off x="8832229" y="3773834"/>
            <a:ext cx="2591670" cy="2667532"/>
          </a:xfrm>
          <a:prstGeom prst="rect">
            <a:avLst/>
          </a:prstGeom>
        </p:spPr>
      </p:pic>
      <p:sp>
        <p:nvSpPr>
          <p:cNvPr id="6" name="Rectangle 5"/>
          <p:cNvSpPr/>
          <p:nvPr/>
        </p:nvSpPr>
        <p:spPr>
          <a:xfrm>
            <a:off x="219940" y="1232992"/>
            <a:ext cx="8315730" cy="689932"/>
          </a:xfrm>
          <a:prstGeom prst="rect">
            <a:avLst/>
          </a:prstGeom>
          <a:ln>
            <a:noFill/>
          </a:ln>
        </p:spPr>
        <p:txBody>
          <a:bodyPr wrap="square">
            <a:spAutoFit/>
          </a:bodyPr>
          <a:lstStyle/>
          <a:p>
            <a:pPr marL="685800" lvl="2" algn="ctr">
              <a:spcBef>
                <a:spcPts val="695"/>
              </a:spcBef>
              <a:buClr>
                <a:srgbClr val="FF681E"/>
              </a:buClr>
              <a:buSzPts val="1300"/>
              <a:tabLst>
                <a:tab pos="1289050" algn="l"/>
              </a:tabLst>
            </a:pPr>
            <a:r>
              <a:rPr lang="en-US" sz="1300" dirty="0" smtClean="0">
                <a:latin typeface="Trebuchet MS" panose="020B0603020202020204" pitchFamily="34" charset="0"/>
                <a:ea typeface="Trebuchet MS" panose="020B0603020202020204" pitchFamily="34" charset="0"/>
                <a:cs typeface="Trebuchet MS" panose="020B0603020202020204" pitchFamily="34" charset="0"/>
              </a:rPr>
              <a:t> </a:t>
            </a:r>
            <a:endPar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685800" lvl="2" algn="ctr">
              <a:spcBef>
                <a:spcPts val="695"/>
              </a:spcBef>
              <a:buClr>
                <a:srgbClr val="FF681E"/>
              </a:buClr>
              <a:buSzPts val="1300"/>
              <a:tabLst>
                <a:tab pos="12890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3" name="Rectangle 12"/>
          <p:cNvSpPr/>
          <p:nvPr/>
        </p:nvSpPr>
        <p:spPr>
          <a:xfrm>
            <a:off x="638340" y="1584020"/>
            <a:ext cx="7729672" cy="1477328"/>
          </a:xfrm>
          <a:prstGeom prst="rect">
            <a:avLst/>
          </a:prstGeom>
        </p:spPr>
        <p:txBody>
          <a:bodyPr wrap="square">
            <a:spAutoFit/>
          </a:bodyPr>
          <a:lstStyle/>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fr-FR" dirty="0">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8" name="TextBox 17"/>
          <p:cNvSpPr txBox="1"/>
          <p:nvPr/>
        </p:nvSpPr>
        <p:spPr>
          <a:xfrm>
            <a:off x="195179" y="1261657"/>
            <a:ext cx="8443727" cy="5724644"/>
          </a:xfrm>
          <a:prstGeom prst="rect">
            <a:avLst/>
          </a:prstGeom>
          <a:noFill/>
        </p:spPr>
        <p:txBody>
          <a:bodyPr wrap="square" rtlCol="0">
            <a:spAutoFit/>
          </a:bodyPr>
          <a:lstStyle/>
          <a:p>
            <a:pPr lvl="1" algn="ctr">
              <a:lnSpc>
                <a:spcPct val="150000"/>
              </a:lnSpc>
            </a:pPr>
            <a:r>
              <a:rPr lang="en-US" sz="2000" b="1" dirty="0">
                <a:solidFill>
                  <a:srgbClr val="00B050"/>
                </a:solidFill>
                <a:latin typeface="Times New Roman" panose="02020603050405020304" pitchFamily="18" charset="0"/>
                <a:cs typeface="Times New Roman" panose="02020603050405020304" pitchFamily="18" charset="0"/>
              </a:rPr>
              <a:t>Environmental sensitivity and </a:t>
            </a:r>
            <a:r>
              <a:rPr lang="en-US" sz="2000" b="1" dirty="0" smtClean="0">
                <a:solidFill>
                  <a:srgbClr val="00B050"/>
                </a:solidFill>
                <a:latin typeface="Times New Roman" panose="02020603050405020304" pitchFamily="18" charset="0"/>
                <a:cs typeface="Times New Roman" panose="02020603050405020304" pitchFamily="18" charset="0"/>
              </a:rPr>
              <a:t>sustainability</a:t>
            </a:r>
          </a:p>
          <a:p>
            <a:pPr lvl="1" algn="ctr">
              <a:lnSpc>
                <a:spcPct val="150000"/>
              </a:lnSpc>
            </a:pPr>
            <a:endParaRPr lang="en-US" sz="2000" b="1" u="sng" dirty="0" smtClean="0">
              <a:solidFill>
                <a:srgbClr val="C00000"/>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en-US" b="1" u="sng" dirty="0">
                <a:solidFill>
                  <a:srgbClr val="C00000"/>
                </a:solidFill>
                <a:latin typeface="Times New Roman" panose="02020603050405020304" pitchFamily="18" charset="0"/>
                <a:cs typeface="Times New Roman" panose="02020603050405020304" pitchFamily="18" charset="0"/>
              </a:rPr>
              <a:t>Environmental sensitivity </a:t>
            </a:r>
            <a:r>
              <a:rPr lang="en-US" b="1" dirty="0">
                <a:latin typeface="Times New Roman" panose="02020603050405020304" pitchFamily="18" charset="0"/>
                <a:cs typeface="Times New Roman" panose="02020603050405020304" pitchFamily="18" charset="0"/>
              </a:rPr>
              <a:t>must be addressed by all </a:t>
            </a:r>
            <a:r>
              <a:rPr lang="en-US" b="1" dirty="0" smtClean="0">
                <a:latin typeface="Times New Roman" panose="02020603050405020304" pitchFamily="18" charset="0"/>
                <a:cs typeface="Times New Roman" panose="02020603050405020304" pitchFamily="18" charset="0"/>
              </a:rPr>
              <a:t>interventions </a:t>
            </a:r>
            <a:r>
              <a:rPr lang="en-US" b="1" dirty="0">
                <a:latin typeface="Times New Roman" panose="02020603050405020304" pitchFamily="18" charset="0"/>
                <a:cs typeface="Times New Roman" panose="02020603050405020304" pitchFamily="18" charset="0"/>
              </a:rPr>
              <a:t>that should safeguard the </a:t>
            </a:r>
            <a:r>
              <a:rPr lang="en-US" b="1" dirty="0" smtClean="0">
                <a:latin typeface="Times New Roman" panose="02020603050405020304" pitchFamily="18" charset="0"/>
                <a:cs typeface="Times New Roman" panose="02020603050405020304" pitchFamily="18" charset="0"/>
              </a:rPr>
              <a:t>environment. </a:t>
            </a:r>
            <a:r>
              <a:rPr lang="en-US" b="1" dirty="0">
                <a:latin typeface="Times New Roman" panose="02020603050405020304" pitchFamily="18" charset="0"/>
                <a:cs typeface="Times New Roman" panose="02020603050405020304" pitchFamily="18" charset="0"/>
              </a:rPr>
              <a:t>I</a:t>
            </a:r>
            <a:r>
              <a:rPr lang="en-US" b="1" dirty="0" smtClean="0">
                <a:latin typeface="Times New Roman" panose="02020603050405020304" pitchFamily="18" charset="0"/>
                <a:cs typeface="Times New Roman" panose="02020603050405020304" pitchFamily="18" charset="0"/>
              </a:rPr>
              <a:t>ntervention should not </a:t>
            </a:r>
            <a:r>
              <a:rPr lang="en-US" b="1" u="sng" dirty="0">
                <a:latin typeface="Times New Roman" panose="02020603050405020304" pitchFamily="18" charset="0"/>
                <a:cs typeface="Times New Roman" panose="02020603050405020304" pitchFamily="18" charset="0"/>
              </a:rPr>
              <a:t>have a direct negative impact on the environment</a:t>
            </a:r>
            <a:r>
              <a:rPr lang="en-US" b="1" dirty="0">
                <a:latin typeface="Times New Roman" panose="02020603050405020304" pitchFamily="18" charset="0"/>
                <a:cs typeface="Times New Roman" panose="02020603050405020304" pitchFamily="18" charset="0"/>
              </a:rPr>
              <a:t>, and all possible measures should be taken to prevent harm to biodiversity and ecosystems, such as the destruction or contamination of natural </a:t>
            </a:r>
            <a:r>
              <a:rPr lang="en-US" b="1" dirty="0" smtClean="0">
                <a:latin typeface="Times New Roman" panose="02020603050405020304" pitchFamily="18" charset="0"/>
                <a:cs typeface="Times New Roman" panose="02020603050405020304" pitchFamily="18" charset="0"/>
              </a:rPr>
              <a:t>resources.</a:t>
            </a:r>
            <a:endParaRPr lang="fr-FR" b="1"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en-US" b="1" u="sng" dirty="0" smtClean="0">
                <a:solidFill>
                  <a:srgbClr val="C00000"/>
                </a:solidFill>
                <a:latin typeface="Times New Roman" panose="02020603050405020304" pitchFamily="18" charset="0"/>
                <a:cs typeface="Times New Roman" panose="02020603050405020304" pitchFamily="18" charset="0"/>
              </a:rPr>
              <a:t>Environmental </a:t>
            </a:r>
            <a:r>
              <a:rPr lang="en-US" b="1" u="sng" dirty="0">
                <a:solidFill>
                  <a:srgbClr val="C00000"/>
                </a:solidFill>
                <a:latin typeface="Times New Roman" panose="02020603050405020304" pitchFamily="18" charset="0"/>
                <a:cs typeface="Times New Roman" panose="02020603050405020304" pitchFamily="18" charset="0"/>
              </a:rPr>
              <a:t>sustainability </a:t>
            </a:r>
            <a:r>
              <a:rPr lang="en-US" b="1" dirty="0">
                <a:latin typeface="Times New Roman" panose="02020603050405020304" pitchFamily="18" charset="0"/>
                <a:cs typeface="Times New Roman" panose="02020603050405020304" pitchFamily="18" charset="0"/>
              </a:rPr>
              <a:t>is about addressing human needs without jeopardizing the ability of future generations to meet their needs and preventing irreversible damage to the world. Where sufficient resources and expertise are available, </a:t>
            </a:r>
            <a:r>
              <a:rPr lang="en-US" b="1" dirty="0" smtClean="0">
                <a:latin typeface="Times New Roman" panose="02020603050405020304" pitchFamily="18" charset="0"/>
                <a:cs typeface="Times New Roman" panose="02020603050405020304" pitchFamily="18" charset="0"/>
              </a:rPr>
              <a:t>projects </a:t>
            </a:r>
            <a:r>
              <a:rPr lang="en-US" b="1" dirty="0">
                <a:latin typeface="Times New Roman" panose="02020603050405020304" pitchFamily="18" charset="0"/>
                <a:cs typeface="Times New Roman" panose="02020603050405020304" pitchFamily="18" charset="0"/>
              </a:rPr>
              <a:t>should strive towards environmental </a:t>
            </a:r>
            <a:r>
              <a:rPr lang="en-US" b="1" dirty="0" smtClean="0">
                <a:latin typeface="Times New Roman" panose="02020603050405020304" pitchFamily="18" charset="0"/>
                <a:cs typeface="Times New Roman" panose="02020603050405020304" pitchFamily="18" charset="0"/>
              </a:rPr>
              <a:t>sustainability.</a:t>
            </a:r>
          </a:p>
          <a:p>
            <a:pPr marL="285750" indent="-285750" algn="just">
              <a:buFont typeface="Wingdings" panose="05000000000000000000" pitchFamily="2" charset="2"/>
              <a:buChar char="Ø"/>
            </a:pPr>
            <a:r>
              <a:rPr lang="en-US" b="1" u="sng" dirty="0" smtClean="0">
                <a:solidFill>
                  <a:srgbClr val="C00000"/>
                </a:solidFill>
                <a:latin typeface="Times New Roman" panose="02020603050405020304" pitchFamily="18" charset="0"/>
                <a:cs typeface="Times New Roman" panose="02020603050405020304" pitchFamily="18" charset="0"/>
              </a:rPr>
              <a:t>Environmental </a:t>
            </a:r>
            <a:r>
              <a:rPr lang="en-US" b="1" u="sng" dirty="0">
                <a:solidFill>
                  <a:srgbClr val="C00000"/>
                </a:solidFill>
                <a:latin typeface="Times New Roman" panose="02020603050405020304" pitchFamily="18" charset="0"/>
                <a:cs typeface="Times New Roman" panose="02020603050405020304" pitchFamily="18" charset="0"/>
              </a:rPr>
              <a:t>issues </a:t>
            </a:r>
            <a:r>
              <a:rPr lang="en-US" b="1" dirty="0">
                <a:latin typeface="Times New Roman" panose="02020603050405020304" pitchFamily="18" charset="0"/>
                <a:cs typeface="Times New Roman" panose="02020603050405020304" pitchFamily="18" charset="0"/>
              </a:rPr>
              <a:t>should be identified and </a:t>
            </a:r>
            <a:r>
              <a:rPr lang="en-US" b="1" dirty="0" smtClean="0">
                <a:latin typeface="Times New Roman" panose="02020603050405020304" pitchFamily="18" charset="0"/>
                <a:cs typeface="Times New Roman" panose="02020603050405020304" pitchFamily="18" charset="0"/>
              </a:rPr>
              <a:t>analyzed </a:t>
            </a:r>
            <a:r>
              <a:rPr lang="en-US" b="1" dirty="0">
                <a:latin typeface="Times New Roman" panose="02020603050405020304" pitchFamily="18" charset="0"/>
                <a:cs typeface="Times New Roman" panose="02020603050405020304" pitchFamily="18" charset="0"/>
              </a:rPr>
              <a:t>throughout the intervention as part of the initial risk analysis, as well as addressed as a part of the risk management plan where environmental risks are </a:t>
            </a:r>
            <a:r>
              <a:rPr lang="en-US" b="1" dirty="0" smtClean="0">
                <a:latin typeface="Times New Roman" panose="02020603050405020304" pitchFamily="18" charset="0"/>
                <a:cs typeface="Times New Roman" panose="02020603050405020304" pitchFamily="18" charset="0"/>
              </a:rPr>
              <a:t>inevitable.</a:t>
            </a:r>
          </a:p>
          <a:p>
            <a:pPr marL="285750" indent="-285750" algn="just">
              <a:buFont typeface="Wingdings" panose="05000000000000000000" pitchFamily="2" charset="2"/>
              <a:buChar char="Ø"/>
            </a:pPr>
            <a:endParaRPr lang="fr-FR" b="1" dirty="0">
              <a:latin typeface="Times New Roman" panose="02020603050405020304" pitchFamily="18" charset="0"/>
              <a:cs typeface="Times New Roman" panose="02020603050405020304" pitchFamily="18" charset="0"/>
            </a:endParaRPr>
          </a:p>
          <a:p>
            <a:pPr algn="ctr"/>
            <a:r>
              <a:rPr lang="en-US" b="1" dirty="0">
                <a:solidFill>
                  <a:srgbClr val="C00000"/>
                </a:solidFill>
                <a:latin typeface="Times New Roman" panose="02020603050405020304" pitchFamily="18" charset="0"/>
                <a:cs typeface="Times New Roman" panose="02020603050405020304" pitchFamily="18" charset="0"/>
              </a:rPr>
              <a:t>Mainstreaming environmental sustainability </a:t>
            </a:r>
            <a:r>
              <a:rPr lang="en-US" b="1" dirty="0">
                <a:latin typeface="Times New Roman" panose="02020603050405020304" pitchFamily="18" charset="0"/>
                <a:cs typeface="Times New Roman" panose="02020603050405020304" pitchFamily="18" charset="0"/>
              </a:rPr>
              <a:t>“</a:t>
            </a:r>
            <a:r>
              <a:rPr lang="en-US" b="1" dirty="0">
                <a:solidFill>
                  <a:srgbClr val="C00000"/>
                </a:solidFill>
                <a:latin typeface="Times New Roman" panose="02020603050405020304" pitchFamily="18" charset="0"/>
                <a:cs typeface="Times New Roman" panose="02020603050405020304" pitchFamily="18" charset="0"/>
              </a:rPr>
              <a:t>requires integrating the principles of sustainable management, protection, conservation, maintenance and rehabilitation of natural habitats and their associated biodiversity and ecosystem functions</a:t>
            </a:r>
            <a:r>
              <a:rPr lang="en-US" b="1" dirty="0">
                <a:latin typeface="Times New Roman" panose="02020603050405020304" pitchFamily="18" charset="0"/>
                <a:cs typeface="Times New Roman" panose="02020603050405020304" pitchFamily="18" charset="0"/>
              </a:rPr>
              <a:t>.”</a:t>
            </a:r>
          </a:p>
          <a:p>
            <a:pPr algn="just"/>
            <a:endParaRPr lang="fr-FR"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5743357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193" y="5798876"/>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7"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69979" y="459510"/>
            <a:ext cx="2117888"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Lecture10</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30</a:t>
            </a:fld>
            <a:endParaRPr lang="en-US"/>
          </a:p>
        </p:txBody>
      </p:sp>
      <p:sp>
        <p:nvSpPr>
          <p:cNvPr id="12" name="Zone de texte 11"/>
          <p:cNvSpPr txBox="1"/>
          <p:nvPr/>
        </p:nvSpPr>
        <p:spPr>
          <a:xfrm>
            <a:off x="2157095" y="384810"/>
            <a:ext cx="6251575" cy="1015663"/>
          </a:xfrm>
          <a:prstGeom prst="rect">
            <a:avLst/>
          </a:prstGeom>
          <a:noFill/>
        </p:spPr>
        <p:txBody>
          <a:bodyPr wrap="square" rtlCol="0" anchor="t">
            <a:spAutoFit/>
          </a:bodyPr>
          <a:lstStyle/>
          <a:p>
            <a:pPr algn="ctr"/>
            <a:r>
              <a:rPr lang="en-US" sz="2400" b="1" dirty="0" smtClean="0">
                <a:solidFill>
                  <a:srgbClr val="FF9518"/>
                </a:solidFill>
                <a:latin typeface="Tajawal Medium" panose="00000600000000000000" pitchFamily="2" charset="-78"/>
                <a:cs typeface="Tajawal Medium" panose="00000600000000000000" pitchFamily="2" charset="-78"/>
              </a:rPr>
              <a:t>Session 5: Evaluation</a:t>
            </a:r>
            <a:r>
              <a:rPr lang="fr-FR" sz="2400" b="1" dirty="0" smtClean="0">
                <a:solidFill>
                  <a:srgbClr val="FF9518"/>
                </a:solidFill>
                <a:latin typeface="Tajawal Medium" panose="00000600000000000000" pitchFamily="2" charset="-78"/>
                <a:cs typeface="Tajawal Medium" panose="00000600000000000000" pitchFamily="2" charset="-78"/>
                <a:sym typeface="+mn-ea"/>
              </a:rPr>
              <a:t> </a:t>
            </a:r>
            <a:r>
              <a:rPr lang="fr-FR" sz="2400" b="1" dirty="0">
                <a:solidFill>
                  <a:srgbClr val="FF9518"/>
                </a:solidFill>
                <a:latin typeface="Tajawal Medium" panose="00000600000000000000" pitchFamily="2" charset="-78"/>
                <a:cs typeface="Tajawal Medium" panose="00000600000000000000" pitchFamily="2" charset="-78"/>
                <a:sym typeface="+mn-ea"/>
              </a:rPr>
              <a:t>(</a:t>
            </a:r>
            <a:r>
              <a:rPr lang="fr-FR" altLang="en-US" sz="2800" b="1" dirty="0" smtClean="0">
                <a:solidFill>
                  <a:srgbClr val="FF9518"/>
                </a:solidFill>
                <a:latin typeface="Tajawal Medium" panose="00000600000000000000" pitchFamily="2" charset="-78"/>
                <a:cs typeface="Tajawal Medium" panose="00000600000000000000" pitchFamily="2" charset="-78"/>
                <a:sym typeface="+mn-ea"/>
              </a:rPr>
              <a:t>Part3)</a:t>
            </a: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32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219940" y="1232992"/>
            <a:ext cx="8315730" cy="689932"/>
          </a:xfrm>
          <a:prstGeom prst="rect">
            <a:avLst/>
          </a:prstGeom>
          <a:ln>
            <a:noFill/>
          </a:ln>
        </p:spPr>
        <p:txBody>
          <a:bodyPr wrap="square">
            <a:spAutoFit/>
          </a:bodyPr>
          <a:lstStyle/>
          <a:p>
            <a:pPr marL="685800" lvl="2" algn="ctr">
              <a:spcBef>
                <a:spcPts val="695"/>
              </a:spcBef>
              <a:buClr>
                <a:srgbClr val="FF681E"/>
              </a:buClr>
              <a:buSzPts val="1300"/>
              <a:tabLst>
                <a:tab pos="1289050" algn="l"/>
              </a:tabLst>
            </a:pPr>
            <a:r>
              <a:rPr lang="en-US" sz="1300" dirty="0" smtClean="0">
                <a:latin typeface="Trebuchet MS" panose="020B0603020202020204" pitchFamily="34" charset="0"/>
                <a:ea typeface="Trebuchet MS" panose="020B0603020202020204" pitchFamily="34" charset="0"/>
                <a:cs typeface="Trebuchet MS" panose="020B0603020202020204" pitchFamily="34" charset="0"/>
              </a:rPr>
              <a:t> </a:t>
            </a:r>
            <a:endPar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685800" lvl="2" algn="ctr">
              <a:spcBef>
                <a:spcPts val="695"/>
              </a:spcBef>
              <a:buClr>
                <a:srgbClr val="FF681E"/>
              </a:buClr>
              <a:buSzPts val="1300"/>
              <a:tabLst>
                <a:tab pos="12890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3" name="Rectangle 12"/>
          <p:cNvSpPr/>
          <p:nvPr/>
        </p:nvSpPr>
        <p:spPr>
          <a:xfrm>
            <a:off x="638340" y="1584020"/>
            <a:ext cx="7729672" cy="1477328"/>
          </a:xfrm>
          <a:prstGeom prst="rect">
            <a:avLst/>
          </a:prstGeom>
        </p:spPr>
        <p:txBody>
          <a:bodyPr wrap="square">
            <a:spAutoFit/>
          </a:bodyPr>
          <a:lstStyle/>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fr-FR" dirty="0">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8" name="TextBox 17"/>
          <p:cNvSpPr txBox="1"/>
          <p:nvPr/>
        </p:nvSpPr>
        <p:spPr>
          <a:xfrm>
            <a:off x="221540" y="2287978"/>
            <a:ext cx="8452476" cy="3139321"/>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en-US" b="1" u="sng" dirty="0">
                <a:solidFill>
                  <a:srgbClr val="C00000"/>
                </a:solidFill>
                <a:latin typeface="Times New Roman" panose="02020603050405020304" pitchFamily="18" charset="0"/>
                <a:cs typeface="Times New Roman" panose="02020603050405020304" pitchFamily="18" charset="0"/>
              </a:rPr>
              <a:t>How to monitor and evaluate environmental considerations</a:t>
            </a:r>
            <a:endParaRPr lang="fr-FR" b="1" u="sng" dirty="0">
              <a:solidFill>
                <a:srgbClr val="C00000"/>
              </a:solidFill>
              <a:latin typeface="Times New Roman" panose="02020603050405020304" pitchFamily="18" charset="0"/>
              <a:cs typeface="Times New Roman" panose="02020603050405020304" pitchFamily="18" charset="0"/>
            </a:endParaRPr>
          </a:p>
          <a:p>
            <a:r>
              <a:rPr lang="en-US" dirty="0"/>
              <a:t> </a:t>
            </a:r>
            <a:endParaRPr lang="fr-FR" dirty="0"/>
          </a:p>
          <a:p>
            <a:pPr algn="just">
              <a:lnSpc>
                <a:spcPct val="150000"/>
              </a:lnSpc>
            </a:pPr>
            <a:r>
              <a:rPr lang="en-US" b="1" dirty="0">
                <a:latin typeface="Times New Roman" panose="02020603050405020304" pitchFamily="18" charset="0"/>
                <a:cs typeface="Times New Roman" panose="02020603050405020304" pitchFamily="18" charset="0"/>
              </a:rPr>
              <a:t>When interventions are not specifically designed to address environmental issues – such as </a:t>
            </a:r>
            <a:r>
              <a:rPr lang="en-US" b="1" dirty="0" smtClean="0">
                <a:latin typeface="Times New Roman" panose="02020603050405020304" pitchFamily="18" charset="0"/>
                <a:cs typeface="Times New Roman" panose="02020603050405020304" pitchFamily="18" charset="0"/>
              </a:rPr>
              <a:t> programs </a:t>
            </a:r>
            <a:r>
              <a:rPr lang="en-US" b="1" dirty="0">
                <a:latin typeface="Times New Roman" panose="02020603050405020304" pitchFamily="18" charset="0"/>
                <a:cs typeface="Times New Roman" panose="02020603050405020304" pitchFamily="18" charset="0"/>
              </a:rPr>
              <a:t>addressing disaster preparedness and disaster risk reduction to prevent forced migration that results from environmental factors, or those for relocation of populations from zones affected by environmental degradations – there are various elements that can be taken into account for monitoring and evaluating the inclusion of environmental sensibility and sustainability as a cross-cutting issue.</a:t>
            </a:r>
            <a:endParaRPr lang="fr-FR"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5117558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193" y="5798876"/>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7"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69979" y="459510"/>
            <a:ext cx="2117888"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Lecture10</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31</a:t>
            </a:fld>
            <a:endParaRPr lang="en-US"/>
          </a:p>
        </p:txBody>
      </p:sp>
      <p:sp>
        <p:nvSpPr>
          <p:cNvPr id="12" name="Zone de texte 11"/>
          <p:cNvSpPr txBox="1"/>
          <p:nvPr/>
        </p:nvSpPr>
        <p:spPr>
          <a:xfrm>
            <a:off x="2157095" y="384810"/>
            <a:ext cx="6251575" cy="1015663"/>
          </a:xfrm>
          <a:prstGeom prst="rect">
            <a:avLst/>
          </a:prstGeom>
          <a:noFill/>
        </p:spPr>
        <p:txBody>
          <a:bodyPr wrap="square" rtlCol="0" anchor="t">
            <a:spAutoFit/>
          </a:bodyPr>
          <a:lstStyle/>
          <a:p>
            <a:pPr algn="ctr"/>
            <a:r>
              <a:rPr lang="en-US" sz="2400" b="1" dirty="0" smtClean="0">
                <a:solidFill>
                  <a:srgbClr val="FF9518"/>
                </a:solidFill>
                <a:latin typeface="Tajawal Medium" panose="00000600000000000000" pitchFamily="2" charset="-78"/>
                <a:cs typeface="Tajawal Medium" panose="00000600000000000000" pitchFamily="2" charset="-78"/>
              </a:rPr>
              <a:t>Session 5: Evaluation</a:t>
            </a:r>
            <a:r>
              <a:rPr lang="fr-FR" sz="2400" b="1" dirty="0" smtClean="0">
                <a:solidFill>
                  <a:srgbClr val="FF9518"/>
                </a:solidFill>
                <a:latin typeface="Tajawal Medium" panose="00000600000000000000" pitchFamily="2" charset="-78"/>
                <a:cs typeface="Tajawal Medium" panose="00000600000000000000" pitchFamily="2" charset="-78"/>
                <a:sym typeface="+mn-ea"/>
              </a:rPr>
              <a:t> </a:t>
            </a:r>
            <a:r>
              <a:rPr lang="fr-FR" sz="2400" b="1" dirty="0">
                <a:solidFill>
                  <a:srgbClr val="FF9518"/>
                </a:solidFill>
                <a:latin typeface="Tajawal Medium" panose="00000600000000000000" pitchFamily="2" charset="-78"/>
                <a:cs typeface="Tajawal Medium" panose="00000600000000000000" pitchFamily="2" charset="-78"/>
                <a:sym typeface="+mn-ea"/>
              </a:rPr>
              <a:t>(</a:t>
            </a:r>
            <a:r>
              <a:rPr lang="fr-FR" altLang="en-US" sz="2800" b="1" dirty="0" smtClean="0">
                <a:solidFill>
                  <a:srgbClr val="FF9518"/>
                </a:solidFill>
                <a:latin typeface="Tajawal Medium" panose="00000600000000000000" pitchFamily="2" charset="-78"/>
                <a:cs typeface="Tajawal Medium" panose="00000600000000000000" pitchFamily="2" charset="-78"/>
                <a:sym typeface="+mn-ea"/>
              </a:rPr>
              <a:t>Part3)</a:t>
            </a: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32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219940" y="1232992"/>
            <a:ext cx="8315730" cy="689932"/>
          </a:xfrm>
          <a:prstGeom prst="rect">
            <a:avLst/>
          </a:prstGeom>
          <a:ln>
            <a:noFill/>
          </a:ln>
        </p:spPr>
        <p:txBody>
          <a:bodyPr wrap="square">
            <a:spAutoFit/>
          </a:bodyPr>
          <a:lstStyle/>
          <a:p>
            <a:pPr marL="685800" lvl="2" algn="ctr">
              <a:spcBef>
                <a:spcPts val="695"/>
              </a:spcBef>
              <a:buClr>
                <a:srgbClr val="FF681E"/>
              </a:buClr>
              <a:buSzPts val="1300"/>
              <a:tabLst>
                <a:tab pos="1289050" algn="l"/>
              </a:tabLst>
            </a:pPr>
            <a:r>
              <a:rPr lang="en-US" sz="1300" dirty="0" smtClean="0">
                <a:latin typeface="Trebuchet MS" panose="020B0603020202020204" pitchFamily="34" charset="0"/>
                <a:ea typeface="Trebuchet MS" panose="020B0603020202020204" pitchFamily="34" charset="0"/>
                <a:cs typeface="Trebuchet MS" panose="020B0603020202020204" pitchFamily="34" charset="0"/>
              </a:rPr>
              <a:t> </a:t>
            </a:r>
            <a:endPar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685800" lvl="2" algn="ctr">
              <a:spcBef>
                <a:spcPts val="695"/>
              </a:spcBef>
              <a:buClr>
                <a:srgbClr val="FF681E"/>
              </a:buClr>
              <a:buSzPts val="1300"/>
              <a:tabLst>
                <a:tab pos="12890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3" name="Rectangle 12"/>
          <p:cNvSpPr/>
          <p:nvPr/>
        </p:nvSpPr>
        <p:spPr>
          <a:xfrm>
            <a:off x="638340" y="1584020"/>
            <a:ext cx="7729672" cy="1477328"/>
          </a:xfrm>
          <a:prstGeom prst="rect">
            <a:avLst/>
          </a:prstGeom>
        </p:spPr>
        <p:txBody>
          <a:bodyPr wrap="square">
            <a:spAutoFit/>
          </a:bodyPr>
          <a:lstStyle/>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fr-FR" dirty="0">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8" name="TextBox 17"/>
          <p:cNvSpPr txBox="1"/>
          <p:nvPr/>
        </p:nvSpPr>
        <p:spPr>
          <a:xfrm>
            <a:off x="185691" y="1250042"/>
            <a:ext cx="8452476" cy="4662815"/>
          </a:xfrm>
          <a:prstGeom prst="rect">
            <a:avLst/>
          </a:prstGeom>
          <a:noFill/>
        </p:spPr>
        <p:txBody>
          <a:bodyPr wrap="square" rtlCol="0">
            <a:spAutoFit/>
          </a:bodyPr>
          <a:lstStyle/>
          <a:p>
            <a:pPr algn="ctr">
              <a:lnSpc>
                <a:spcPct val="150000"/>
              </a:lnSpc>
            </a:pPr>
            <a:endParaRPr lang="en-US" sz="2000" b="1" dirty="0" smtClean="0">
              <a:solidFill>
                <a:schemeClr val="accent2"/>
              </a:solidFill>
              <a:latin typeface="Times New Roman" panose="02020603050405020304" pitchFamily="18" charset="0"/>
              <a:cs typeface="Times New Roman" panose="02020603050405020304" pitchFamily="18" charset="0"/>
            </a:endParaRPr>
          </a:p>
          <a:p>
            <a:pPr algn="ctr">
              <a:lnSpc>
                <a:spcPct val="150000"/>
              </a:lnSpc>
            </a:pPr>
            <a:endParaRPr lang="en-US" b="1" dirty="0">
              <a:latin typeface="Times New Roman" panose="02020603050405020304" pitchFamily="18" charset="0"/>
              <a:cs typeface="Times New Roman" panose="02020603050405020304" pitchFamily="18" charset="0"/>
            </a:endParaRPr>
          </a:p>
          <a:p>
            <a:pPr algn="ctr">
              <a:lnSpc>
                <a:spcPct val="150000"/>
              </a:lnSpc>
            </a:pPr>
            <a:endParaRPr lang="en-US" sz="2000" b="1" dirty="0">
              <a:solidFill>
                <a:schemeClr val="accent2"/>
              </a:solidFill>
              <a:latin typeface="Times New Roman" panose="02020603050405020304" pitchFamily="18" charset="0"/>
              <a:cs typeface="Times New Roman" panose="02020603050405020304" pitchFamily="18" charset="0"/>
            </a:endParaRPr>
          </a:p>
          <a:p>
            <a:pPr algn="ctr">
              <a:lnSpc>
                <a:spcPct val="150000"/>
              </a:lnSpc>
            </a:pPr>
            <a:endParaRPr lang="en-US" sz="2000" b="1" dirty="0" smtClean="0">
              <a:solidFill>
                <a:schemeClr val="accent2"/>
              </a:solidFill>
              <a:latin typeface="Times New Roman" panose="02020603050405020304" pitchFamily="18" charset="0"/>
              <a:cs typeface="Times New Roman" panose="02020603050405020304" pitchFamily="18" charset="0"/>
            </a:endParaRPr>
          </a:p>
          <a:p>
            <a:pPr algn="ctr">
              <a:lnSpc>
                <a:spcPct val="150000"/>
              </a:lnSpc>
            </a:pPr>
            <a:endParaRPr lang="en-US" sz="2000" b="1" dirty="0">
              <a:solidFill>
                <a:schemeClr val="accent2"/>
              </a:solidFill>
              <a:latin typeface="Times New Roman" panose="02020603050405020304" pitchFamily="18" charset="0"/>
              <a:cs typeface="Times New Roman" panose="02020603050405020304" pitchFamily="18" charset="0"/>
            </a:endParaRPr>
          </a:p>
          <a:p>
            <a:pPr algn="ctr">
              <a:lnSpc>
                <a:spcPct val="150000"/>
              </a:lnSpc>
            </a:pPr>
            <a:endParaRPr lang="en-US" sz="2000" b="1" dirty="0" smtClean="0">
              <a:solidFill>
                <a:schemeClr val="accent2"/>
              </a:solidFill>
              <a:latin typeface="Times New Roman" panose="02020603050405020304" pitchFamily="18" charset="0"/>
              <a:cs typeface="Times New Roman" panose="02020603050405020304" pitchFamily="18" charset="0"/>
            </a:endParaRPr>
          </a:p>
          <a:p>
            <a:pPr algn="ctr">
              <a:lnSpc>
                <a:spcPct val="150000"/>
              </a:lnSpc>
            </a:pPr>
            <a:endParaRPr lang="en-US" sz="2000" b="1" dirty="0">
              <a:solidFill>
                <a:schemeClr val="accent2"/>
              </a:solidFill>
              <a:latin typeface="Times New Roman" panose="02020603050405020304" pitchFamily="18" charset="0"/>
              <a:cs typeface="Times New Roman" panose="02020603050405020304" pitchFamily="18" charset="0"/>
            </a:endParaRPr>
          </a:p>
          <a:p>
            <a:pPr algn="ctr">
              <a:lnSpc>
                <a:spcPct val="150000"/>
              </a:lnSpc>
            </a:pPr>
            <a:endParaRPr lang="en-US" sz="2000" b="1" dirty="0" smtClean="0">
              <a:solidFill>
                <a:schemeClr val="accent2"/>
              </a:solidFill>
              <a:latin typeface="Times New Roman" panose="02020603050405020304" pitchFamily="18" charset="0"/>
              <a:cs typeface="Times New Roman" panose="02020603050405020304" pitchFamily="18" charset="0"/>
            </a:endParaRPr>
          </a:p>
          <a:p>
            <a:pPr algn="ctr">
              <a:lnSpc>
                <a:spcPct val="150000"/>
              </a:lnSpc>
            </a:pPr>
            <a:endParaRPr lang="en-US" sz="2000" b="1" dirty="0">
              <a:solidFill>
                <a:schemeClr val="accent2"/>
              </a:solidFill>
              <a:latin typeface="Times New Roman" panose="02020603050405020304" pitchFamily="18" charset="0"/>
              <a:cs typeface="Times New Roman" panose="02020603050405020304" pitchFamily="18" charset="0"/>
            </a:endParaRPr>
          </a:p>
          <a:p>
            <a:pPr algn="ctr">
              <a:lnSpc>
                <a:spcPct val="150000"/>
              </a:lnSpc>
            </a:pPr>
            <a:r>
              <a:rPr lang="en-US" sz="2000" b="1" dirty="0" smtClean="0">
                <a:solidFill>
                  <a:schemeClr val="accent2"/>
                </a:solidFill>
                <a:latin typeface="Times New Roman" panose="02020603050405020304" pitchFamily="18" charset="0"/>
                <a:cs typeface="Times New Roman" panose="02020603050405020304" pitchFamily="18" charset="0"/>
              </a:rPr>
              <a:t> </a:t>
            </a:r>
            <a:r>
              <a:rPr lang="en-US" sz="2000" b="1" dirty="0">
                <a:solidFill>
                  <a:schemeClr val="accent2"/>
                </a:solidFill>
                <a:latin typeface="Times New Roman" panose="02020603050405020304" pitchFamily="18" charset="0"/>
                <a:cs typeface="Times New Roman" panose="02020603050405020304" pitchFamily="18" charset="0"/>
              </a:rPr>
              <a:t> </a:t>
            </a:r>
            <a:endParaRPr lang="fr-FR" sz="2000" b="1" dirty="0">
              <a:solidFill>
                <a:schemeClr val="accent2"/>
              </a:solidFill>
              <a:latin typeface="Times New Roman" panose="02020603050405020304" pitchFamily="18" charset="0"/>
              <a:cs typeface="Times New Roman" panose="02020603050405020304" pitchFamily="18" charset="0"/>
            </a:endParaRPr>
          </a:p>
        </p:txBody>
      </p:sp>
      <p:graphicFrame>
        <p:nvGraphicFramePr>
          <p:cNvPr id="8" name="Table 7"/>
          <p:cNvGraphicFramePr>
            <a:graphicFrameLocks noGrp="1"/>
          </p:cNvGraphicFramePr>
          <p:nvPr>
            <p:extLst>
              <p:ext uri="{D42A27DB-BD31-4B8C-83A1-F6EECF244321}">
                <p14:modId xmlns:p14="http://schemas.microsoft.com/office/powerpoint/2010/main" val="3930864262"/>
              </p:ext>
            </p:extLst>
          </p:nvPr>
        </p:nvGraphicFramePr>
        <p:xfrm>
          <a:off x="489711" y="1296729"/>
          <a:ext cx="8237398" cy="5711000"/>
        </p:xfrm>
        <a:graphic>
          <a:graphicData uri="http://schemas.openxmlformats.org/drawingml/2006/table">
            <a:tbl>
              <a:tblPr firstRow="1" firstCol="1" bandRow="1">
                <a:tableStyleId>{5C22544A-7EE6-4342-B048-85BDC9FD1C3A}</a:tableStyleId>
              </a:tblPr>
              <a:tblGrid>
                <a:gridCol w="4103139">
                  <a:extLst>
                    <a:ext uri="{9D8B030D-6E8A-4147-A177-3AD203B41FA5}">
                      <a16:colId xmlns:a16="http://schemas.microsoft.com/office/drawing/2014/main" val="997493346"/>
                    </a:ext>
                  </a:extLst>
                </a:gridCol>
                <a:gridCol w="4134259">
                  <a:extLst>
                    <a:ext uri="{9D8B030D-6E8A-4147-A177-3AD203B41FA5}">
                      <a16:colId xmlns:a16="http://schemas.microsoft.com/office/drawing/2014/main" val="3296137150"/>
                    </a:ext>
                  </a:extLst>
                </a:gridCol>
              </a:tblGrid>
              <a:tr h="484012">
                <a:tc>
                  <a:txBody>
                    <a:bodyPr/>
                    <a:lstStyle/>
                    <a:p>
                      <a:pPr marL="855345" marR="840105" algn="ctr">
                        <a:spcBef>
                          <a:spcPts val="775"/>
                        </a:spcBef>
                        <a:spcAft>
                          <a:spcPts val="0"/>
                        </a:spcAft>
                      </a:pPr>
                      <a:r>
                        <a:rPr lang="en-US" sz="1600" b="1" kern="1200" dirty="0">
                          <a:solidFill>
                            <a:srgbClr val="66FF33"/>
                          </a:solidFill>
                          <a:effectLst/>
                          <a:latin typeface="+mn-lt"/>
                          <a:ea typeface="+mn-ea"/>
                          <a:cs typeface="+mn-cs"/>
                        </a:rPr>
                        <a:t>Considerations</a:t>
                      </a:r>
                      <a:endParaRPr lang="fr-FR" sz="1600" b="1" kern="1200" dirty="0">
                        <a:solidFill>
                          <a:srgbClr val="66FF33"/>
                        </a:solidFill>
                        <a:effectLst/>
                        <a:latin typeface="+mn-lt"/>
                        <a:ea typeface="+mn-ea"/>
                        <a:cs typeface="+mn-cs"/>
                      </a:endParaRPr>
                    </a:p>
                  </a:txBody>
                  <a:tcPr marL="0" marR="0" marT="0" marB="0"/>
                </a:tc>
                <a:tc>
                  <a:txBody>
                    <a:bodyPr/>
                    <a:lstStyle/>
                    <a:p>
                      <a:pPr marL="850265" marR="150495" indent="-596265">
                        <a:spcBef>
                          <a:spcPts val="175"/>
                        </a:spcBef>
                        <a:spcAft>
                          <a:spcPts val="0"/>
                        </a:spcAft>
                      </a:pPr>
                      <a:r>
                        <a:rPr lang="en-US" sz="1600" b="1" kern="1200" dirty="0">
                          <a:solidFill>
                            <a:srgbClr val="66FF33"/>
                          </a:solidFill>
                          <a:effectLst/>
                          <a:latin typeface="+mn-lt"/>
                          <a:ea typeface="+mn-ea"/>
                          <a:cs typeface="+mn-cs"/>
                        </a:rPr>
                        <a:t>Monitoring or evaluating in the context of an intervention</a:t>
                      </a:r>
                      <a:endParaRPr lang="fr-FR" sz="1600" b="1" kern="1200" dirty="0">
                        <a:solidFill>
                          <a:srgbClr val="66FF33"/>
                        </a:solidFill>
                        <a:effectLst/>
                        <a:latin typeface="+mn-lt"/>
                        <a:ea typeface="+mn-ea"/>
                        <a:cs typeface="+mn-cs"/>
                      </a:endParaRPr>
                    </a:p>
                  </a:txBody>
                  <a:tcPr marL="0" marR="0" marT="0" marB="0"/>
                </a:tc>
                <a:extLst>
                  <a:ext uri="{0D108BD9-81ED-4DB2-BD59-A6C34878D82A}">
                    <a16:rowId xmlns:a16="http://schemas.microsoft.com/office/drawing/2014/main" val="931068790"/>
                  </a:ext>
                </a:extLst>
              </a:tr>
              <a:tr h="978927">
                <a:tc>
                  <a:txBody>
                    <a:bodyPr/>
                    <a:lstStyle/>
                    <a:p>
                      <a:pPr marL="90170" marR="76200" algn="ctr">
                        <a:lnSpc>
                          <a:spcPct val="102000"/>
                        </a:lnSpc>
                        <a:spcBef>
                          <a:spcPts val="140"/>
                        </a:spcBef>
                        <a:spcAft>
                          <a:spcPts val="0"/>
                        </a:spcAft>
                      </a:pPr>
                      <a:r>
                        <a:rPr lang="en-US" sz="1600" b="1" kern="1200" dirty="0">
                          <a:solidFill>
                            <a:schemeClr val="lt1"/>
                          </a:solidFill>
                          <a:effectLst/>
                          <a:latin typeface="+mn-lt"/>
                          <a:ea typeface="+mn-ea"/>
                          <a:cs typeface="+mn-cs"/>
                        </a:rPr>
                        <a:t>Environmental factors have always been a cause of migration.</a:t>
                      </a:r>
                      <a:endParaRPr lang="fr-FR" sz="1600" b="1" kern="1200" dirty="0">
                        <a:solidFill>
                          <a:schemeClr val="lt1"/>
                        </a:solidFill>
                        <a:effectLst/>
                        <a:latin typeface="+mn-lt"/>
                        <a:ea typeface="+mn-ea"/>
                        <a:cs typeface="+mn-cs"/>
                      </a:endParaRPr>
                    </a:p>
                  </a:txBody>
                  <a:tcPr marL="0" marR="0" marT="0" marB="0"/>
                </a:tc>
                <a:tc>
                  <a:txBody>
                    <a:bodyPr/>
                    <a:lstStyle/>
                    <a:p>
                      <a:pPr marL="93345" marR="73660" algn="ctr">
                        <a:lnSpc>
                          <a:spcPct val="102000"/>
                        </a:lnSpc>
                        <a:spcBef>
                          <a:spcPts val="140"/>
                        </a:spcBef>
                        <a:spcAft>
                          <a:spcPts val="0"/>
                        </a:spcAft>
                      </a:pPr>
                      <a:r>
                        <a:rPr lang="en-US" sz="1600" b="1" kern="1200" dirty="0">
                          <a:solidFill>
                            <a:schemeClr val="tx1"/>
                          </a:solidFill>
                          <a:effectLst/>
                          <a:latin typeface="+mn-lt"/>
                          <a:ea typeface="+mn-ea"/>
                          <a:cs typeface="+mn-cs"/>
                        </a:rPr>
                        <a:t>Ensure that environmental factors are included in the rationales of interventions whenever relevant and how the intervention mitigates this.</a:t>
                      </a:r>
                      <a:endParaRPr lang="fr-FR" sz="1600" b="1" kern="1200" dirty="0">
                        <a:solidFill>
                          <a:schemeClr val="tx1"/>
                        </a:solidFill>
                        <a:effectLst/>
                        <a:latin typeface="+mn-lt"/>
                        <a:ea typeface="+mn-ea"/>
                        <a:cs typeface="+mn-cs"/>
                      </a:endParaRPr>
                    </a:p>
                  </a:txBody>
                  <a:tcPr marL="0" marR="0" marT="0" marB="0"/>
                </a:tc>
                <a:extLst>
                  <a:ext uri="{0D108BD9-81ED-4DB2-BD59-A6C34878D82A}">
                    <a16:rowId xmlns:a16="http://schemas.microsoft.com/office/drawing/2014/main" val="1742523201"/>
                  </a:ext>
                </a:extLst>
              </a:tr>
              <a:tr h="1472644">
                <a:tc>
                  <a:txBody>
                    <a:bodyPr/>
                    <a:lstStyle/>
                    <a:p>
                      <a:pPr marL="90170" marR="80010" algn="ctr">
                        <a:lnSpc>
                          <a:spcPct val="102000"/>
                        </a:lnSpc>
                        <a:spcBef>
                          <a:spcPts val="140"/>
                        </a:spcBef>
                        <a:spcAft>
                          <a:spcPts val="0"/>
                        </a:spcAft>
                      </a:pPr>
                      <a:r>
                        <a:rPr lang="en-US" sz="1600" b="1" kern="1200" dirty="0">
                          <a:solidFill>
                            <a:schemeClr val="lt1"/>
                          </a:solidFill>
                          <a:effectLst/>
                          <a:latin typeface="+mn-lt"/>
                          <a:ea typeface="+mn-ea"/>
                          <a:cs typeface="+mn-cs"/>
                        </a:rPr>
                        <a:t>It is often difficult to isolate the environmental and climatic factors from socioeconomic factors, but an increasing number of studies show that environmental challenges are clearly a factor that impact the decision to move or to stay.</a:t>
                      </a:r>
                      <a:endParaRPr lang="fr-FR" sz="1600" b="1" kern="1200" dirty="0">
                        <a:solidFill>
                          <a:schemeClr val="lt1"/>
                        </a:solidFill>
                        <a:effectLst/>
                        <a:latin typeface="+mn-lt"/>
                        <a:ea typeface="+mn-ea"/>
                        <a:cs typeface="+mn-cs"/>
                      </a:endParaRPr>
                    </a:p>
                  </a:txBody>
                  <a:tcPr marL="0" marR="0" marT="0" marB="0"/>
                </a:tc>
                <a:tc>
                  <a:txBody>
                    <a:bodyPr/>
                    <a:lstStyle/>
                    <a:p>
                      <a:pPr marL="93345" marR="73660" algn="ctr">
                        <a:lnSpc>
                          <a:spcPct val="102000"/>
                        </a:lnSpc>
                        <a:spcBef>
                          <a:spcPts val="140"/>
                        </a:spcBef>
                        <a:spcAft>
                          <a:spcPts val="0"/>
                        </a:spcAft>
                      </a:pPr>
                      <a:r>
                        <a:rPr lang="en-US" sz="1600" b="1" kern="1200" dirty="0">
                          <a:solidFill>
                            <a:schemeClr val="tx1"/>
                          </a:solidFill>
                          <a:effectLst/>
                          <a:latin typeface="+mn-lt"/>
                          <a:ea typeface="+mn-ea"/>
                          <a:cs typeface="+mn-cs"/>
                        </a:rPr>
                        <a:t>When relevant and feasible, these factors should be identified and how the intervention indirectly address them as a cross-cutting theme. The linkage of these factors may often be explained in a </a:t>
                      </a:r>
                      <a:r>
                        <a:rPr lang="en-US" sz="1600" b="1" kern="1200" dirty="0" err="1">
                          <a:solidFill>
                            <a:schemeClr val="tx1"/>
                          </a:solidFill>
                          <a:effectLst/>
                          <a:latin typeface="+mn-lt"/>
                          <a:ea typeface="+mn-ea"/>
                          <a:cs typeface="+mn-cs"/>
                        </a:rPr>
                        <a:t>ToC</a:t>
                      </a:r>
                      <a:r>
                        <a:rPr lang="en-US" sz="1600" b="1" kern="1200" dirty="0">
                          <a:solidFill>
                            <a:schemeClr val="tx1"/>
                          </a:solidFill>
                          <a:effectLst/>
                          <a:latin typeface="+mn-lt"/>
                          <a:ea typeface="+mn-ea"/>
                          <a:cs typeface="+mn-cs"/>
                        </a:rPr>
                        <a:t>.</a:t>
                      </a:r>
                      <a:endParaRPr lang="fr-FR" sz="1600" b="1" kern="1200" dirty="0">
                        <a:solidFill>
                          <a:schemeClr val="tx1"/>
                        </a:solidFill>
                        <a:effectLst/>
                        <a:latin typeface="+mn-lt"/>
                        <a:ea typeface="+mn-ea"/>
                        <a:cs typeface="+mn-cs"/>
                      </a:endParaRPr>
                    </a:p>
                  </a:txBody>
                  <a:tcPr marL="0" marR="0" marT="0" marB="0"/>
                </a:tc>
                <a:extLst>
                  <a:ext uri="{0D108BD9-81ED-4DB2-BD59-A6C34878D82A}">
                    <a16:rowId xmlns:a16="http://schemas.microsoft.com/office/drawing/2014/main" val="666734111"/>
                  </a:ext>
                </a:extLst>
              </a:tr>
              <a:tr h="1225785">
                <a:tc>
                  <a:txBody>
                    <a:bodyPr/>
                    <a:lstStyle/>
                    <a:p>
                      <a:pPr marL="90170" marR="80010" algn="ctr">
                        <a:lnSpc>
                          <a:spcPct val="102000"/>
                        </a:lnSpc>
                        <a:spcBef>
                          <a:spcPts val="140"/>
                        </a:spcBef>
                        <a:spcAft>
                          <a:spcPts val="0"/>
                        </a:spcAft>
                      </a:pPr>
                      <a:r>
                        <a:rPr lang="en-US" sz="1600" b="1" kern="1200" dirty="0">
                          <a:solidFill>
                            <a:schemeClr val="lt1"/>
                          </a:solidFill>
                          <a:effectLst/>
                          <a:latin typeface="+mn-lt"/>
                          <a:ea typeface="+mn-ea"/>
                          <a:cs typeface="+mn-cs"/>
                        </a:rPr>
                        <a:t>Climate change is expected to have major impacts on human mobility as the movement of people is and will continue to be affected by natural disasters and environmental degradation.</a:t>
                      </a:r>
                      <a:endParaRPr lang="fr-FR" sz="1600" b="1" kern="1200" dirty="0">
                        <a:solidFill>
                          <a:schemeClr val="lt1"/>
                        </a:solidFill>
                        <a:effectLst/>
                        <a:latin typeface="+mn-lt"/>
                        <a:ea typeface="+mn-ea"/>
                        <a:cs typeface="+mn-cs"/>
                      </a:endParaRPr>
                    </a:p>
                  </a:txBody>
                  <a:tcPr marL="0" marR="0" marT="0" marB="0"/>
                </a:tc>
                <a:tc>
                  <a:txBody>
                    <a:bodyPr/>
                    <a:lstStyle/>
                    <a:p>
                      <a:pPr marL="93345" marR="73660" algn="ctr">
                        <a:lnSpc>
                          <a:spcPct val="102000"/>
                        </a:lnSpc>
                        <a:spcBef>
                          <a:spcPts val="140"/>
                        </a:spcBef>
                        <a:spcAft>
                          <a:spcPts val="0"/>
                        </a:spcAft>
                      </a:pPr>
                      <a:r>
                        <a:rPr lang="en-US" sz="1600" b="1" kern="1200" dirty="0">
                          <a:solidFill>
                            <a:schemeClr val="tx1"/>
                          </a:solidFill>
                          <a:effectLst/>
                          <a:latin typeface="+mn-lt"/>
                          <a:ea typeface="+mn-ea"/>
                          <a:cs typeface="+mn-cs"/>
                        </a:rPr>
                        <a:t>As a cross-cutting theme in interventions dealing with mobility, the role and impact of the environment should be identified, if not specifically addressed by an objective and outcome.</a:t>
                      </a:r>
                      <a:endParaRPr lang="fr-FR" sz="1600" b="1" kern="1200" dirty="0">
                        <a:solidFill>
                          <a:schemeClr val="tx1"/>
                        </a:solidFill>
                        <a:effectLst/>
                        <a:latin typeface="+mn-lt"/>
                        <a:ea typeface="+mn-ea"/>
                        <a:cs typeface="+mn-cs"/>
                      </a:endParaRPr>
                    </a:p>
                  </a:txBody>
                  <a:tcPr marL="0" marR="0" marT="0" marB="0"/>
                </a:tc>
                <a:extLst>
                  <a:ext uri="{0D108BD9-81ED-4DB2-BD59-A6C34878D82A}">
                    <a16:rowId xmlns:a16="http://schemas.microsoft.com/office/drawing/2014/main" val="3359983985"/>
                  </a:ext>
                </a:extLst>
              </a:tr>
              <a:tr h="1472644">
                <a:tc>
                  <a:txBody>
                    <a:bodyPr/>
                    <a:lstStyle/>
                    <a:p>
                      <a:pPr marL="90170" marR="80010" algn="ctr">
                        <a:lnSpc>
                          <a:spcPct val="102000"/>
                        </a:lnSpc>
                        <a:spcBef>
                          <a:spcPts val="140"/>
                        </a:spcBef>
                        <a:spcAft>
                          <a:spcPts val="0"/>
                        </a:spcAft>
                      </a:pPr>
                      <a:r>
                        <a:rPr lang="en-US" sz="1600" b="1" kern="1200" dirty="0">
                          <a:solidFill>
                            <a:schemeClr val="lt1"/>
                          </a:solidFill>
                          <a:effectLst/>
                          <a:latin typeface="+mn-lt"/>
                          <a:ea typeface="+mn-ea"/>
                          <a:cs typeface="+mn-cs"/>
                        </a:rPr>
                        <a:t>Environmental migration may take many complex forms: forced and voluntary, temporary and permanent, internal and international.</a:t>
                      </a:r>
                      <a:endParaRPr lang="fr-FR" sz="1600" b="1" kern="1200" dirty="0">
                        <a:solidFill>
                          <a:schemeClr val="lt1"/>
                        </a:solidFill>
                        <a:effectLst/>
                        <a:latin typeface="+mn-lt"/>
                        <a:ea typeface="+mn-ea"/>
                        <a:cs typeface="+mn-cs"/>
                      </a:endParaRPr>
                    </a:p>
                  </a:txBody>
                  <a:tcPr marL="0" marR="0" marT="0" marB="0"/>
                </a:tc>
                <a:tc>
                  <a:txBody>
                    <a:bodyPr/>
                    <a:lstStyle/>
                    <a:p>
                      <a:pPr marL="93345" marR="73660" algn="ctr">
                        <a:lnSpc>
                          <a:spcPct val="102000"/>
                        </a:lnSpc>
                        <a:spcBef>
                          <a:spcPts val="140"/>
                        </a:spcBef>
                        <a:spcAft>
                          <a:spcPts val="0"/>
                        </a:spcAft>
                      </a:pPr>
                      <a:r>
                        <a:rPr lang="en-US" sz="1600" b="1" kern="1200" dirty="0">
                          <a:solidFill>
                            <a:schemeClr val="tx1"/>
                          </a:solidFill>
                          <a:effectLst/>
                          <a:latin typeface="+mn-lt"/>
                          <a:ea typeface="+mn-ea"/>
                          <a:cs typeface="+mn-cs"/>
                        </a:rPr>
                        <a:t>When examining the role and impact of the environment on IOM interventions dealing with migration, it could be relevant to identify if it can be categorized as “environmental migration” and if the intervention addresses it properly.</a:t>
                      </a:r>
                      <a:endParaRPr lang="fr-FR" sz="1600" b="1" kern="1200" dirty="0">
                        <a:solidFill>
                          <a:schemeClr val="tx1"/>
                        </a:solidFill>
                        <a:effectLst/>
                        <a:latin typeface="+mn-lt"/>
                        <a:ea typeface="+mn-ea"/>
                        <a:cs typeface="+mn-cs"/>
                      </a:endParaRPr>
                    </a:p>
                  </a:txBody>
                  <a:tcPr marL="0" marR="0" marT="0" marB="0"/>
                </a:tc>
                <a:extLst>
                  <a:ext uri="{0D108BD9-81ED-4DB2-BD59-A6C34878D82A}">
                    <a16:rowId xmlns:a16="http://schemas.microsoft.com/office/drawing/2014/main" val="1541760814"/>
                  </a:ext>
                </a:extLst>
              </a:tr>
            </a:tbl>
          </a:graphicData>
        </a:graphic>
      </p:graphicFrame>
    </p:spTree>
    <p:extLst>
      <p:ext uri="{BB962C8B-B14F-4D97-AF65-F5344CB8AC3E}">
        <p14:creationId xmlns:p14="http://schemas.microsoft.com/office/powerpoint/2010/main" val="2324992957"/>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193" y="5798876"/>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7"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69979" y="459510"/>
            <a:ext cx="2117888"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Lecture10</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32</a:t>
            </a:fld>
            <a:endParaRPr lang="en-US"/>
          </a:p>
        </p:txBody>
      </p:sp>
      <p:sp>
        <p:nvSpPr>
          <p:cNvPr id="12" name="Zone de texte 11"/>
          <p:cNvSpPr txBox="1"/>
          <p:nvPr/>
        </p:nvSpPr>
        <p:spPr>
          <a:xfrm>
            <a:off x="2157095" y="384810"/>
            <a:ext cx="6251575" cy="1015663"/>
          </a:xfrm>
          <a:prstGeom prst="rect">
            <a:avLst/>
          </a:prstGeom>
          <a:noFill/>
        </p:spPr>
        <p:txBody>
          <a:bodyPr wrap="square" rtlCol="0" anchor="t">
            <a:spAutoFit/>
          </a:bodyPr>
          <a:lstStyle/>
          <a:p>
            <a:pPr algn="ctr"/>
            <a:r>
              <a:rPr lang="en-US" sz="2400" b="1" dirty="0" smtClean="0">
                <a:solidFill>
                  <a:srgbClr val="FF9518"/>
                </a:solidFill>
                <a:latin typeface="Tajawal Medium" panose="00000600000000000000" pitchFamily="2" charset="-78"/>
                <a:cs typeface="Tajawal Medium" panose="00000600000000000000" pitchFamily="2" charset="-78"/>
              </a:rPr>
              <a:t>Session 5: Evaluation</a:t>
            </a:r>
            <a:r>
              <a:rPr lang="fr-FR" sz="2400" b="1" dirty="0" smtClean="0">
                <a:solidFill>
                  <a:srgbClr val="FF9518"/>
                </a:solidFill>
                <a:latin typeface="Tajawal Medium" panose="00000600000000000000" pitchFamily="2" charset="-78"/>
                <a:cs typeface="Tajawal Medium" panose="00000600000000000000" pitchFamily="2" charset="-78"/>
                <a:sym typeface="+mn-ea"/>
              </a:rPr>
              <a:t> </a:t>
            </a:r>
            <a:r>
              <a:rPr lang="fr-FR" sz="2400" b="1" dirty="0">
                <a:solidFill>
                  <a:srgbClr val="FF9518"/>
                </a:solidFill>
                <a:latin typeface="Tajawal Medium" panose="00000600000000000000" pitchFamily="2" charset="-78"/>
                <a:cs typeface="Tajawal Medium" panose="00000600000000000000" pitchFamily="2" charset="-78"/>
                <a:sym typeface="+mn-ea"/>
              </a:rPr>
              <a:t>(</a:t>
            </a:r>
            <a:r>
              <a:rPr lang="fr-FR" altLang="en-US" sz="2800" b="1" dirty="0" smtClean="0">
                <a:solidFill>
                  <a:srgbClr val="FF9518"/>
                </a:solidFill>
                <a:latin typeface="Tajawal Medium" panose="00000600000000000000" pitchFamily="2" charset="-78"/>
                <a:cs typeface="Tajawal Medium" panose="00000600000000000000" pitchFamily="2" charset="-78"/>
                <a:sym typeface="+mn-ea"/>
              </a:rPr>
              <a:t>Part3)</a:t>
            </a: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32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219940" y="1232992"/>
            <a:ext cx="8315730" cy="689932"/>
          </a:xfrm>
          <a:prstGeom prst="rect">
            <a:avLst/>
          </a:prstGeom>
          <a:ln>
            <a:noFill/>
          </a:ln>
        </p:spPr>
        <p:txBody>
          <a:bodyPr wrap="square">
            <a:spAutoFit/>
          </a:bodyPr>
          <a:lstStyle/>
          <a:p>
            <a:pPr marL="685800" lvl="2" algn="ctr">
              <a:spcBef>
                <a:spcPts val="695"/>
              </a:spcBef>
              <a:buClr>
                <a:srgbClr val="FF681E"/>
              </a:buClr>
              <a:buSzPts val="1300"/>
              <a:tabLst>
                <a:tab pos="1289050" algn="l"/>
              </a:tabLst>
            </a:pPr>
            <a:r>
              <a:rPr lang="en-US" sz="1300" dirty="0" smtClean="0">
                <a:latin typeface="Trebuchet MS" panose="020B0603020202020204" pitchFamily="34" charset="0"/>
                <a:ea typeface="Trebuchet MS" panose="020B0603020202020204" pitchFamily="34" charset="0"/>
                <a:cs typeface="Trebuchet MS" panose="020B0603020202020204" pitchFamily="34" charset="0"/>
              </a:rPr>
              <a:t> </a:t>
            </a:r>
            <a:endPar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685800" lvl="2" algn="ctr">
              <a:spcBef>
                <a:spcPts val="695"/>
              </a:spcBef>
              <a:buClr>
                <a:srgbClr val="FF681E"/>
              </a:buClr>
              <a:buSzPts val="1300"/>
              <a:tabLst>
                <a:tab pos="12890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3" name="Rectangle 12"/>
          <p:cNvSpPr/>
          <p:nvPr/>
        </p:nvSpPr>
        <p:spPr>
          <a:xfrm>
            <a:off x="638340" y="1584020"/>
            <a:ext cx="7729672" cy="1477328"/>
          </a:xfrm>
          <a:prstGeom prst="rect">
            <a:avLst/>
          </a:prstGeom>
        </p:spPr>
        <p:txBody>
          <a:bodyPr wrap="square">
            <a:spAutoFit/>
          </a:bodyPr>
          <a:lstStyle/>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fr-FR" dirty="0">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8" name="TextBox 17"/>
          <p:cNvSpPr txBox="1"/>
          <p:nvPr/>
        </p:nvSpPr>
        <p:spPr>
          <a:xfrm>
            <a:off x="185691" y="1624514"/>
            <a:ext cx="8452476" cy="4924425"/>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en-US" b="1" dirty="0">
                <a:solidFill>
                  <a:schemeClr val="dk1"/>
                </a:solidFill>
                <a:latin typeface="Times New Roman" panose="02020603050405020304" pitchFamily="18" charset="0"/>
                <a:cs typeface="Times New Roman" panose="02020603050405020304" pitchFamily="18" charset="0"/>
              </a:rPr>
              <a:t>The following are a series of questions that could be included in the evaluation </a:t>
            </a:r>
            <a:r>
              <a:rPr lang="en-US" b="1" dirty="0" err="1">
                <a:solidFill>
                  <a:schemeClr val="dk1"/>
                </a:solidFill>
                <a:latin typeface="Times New Roman" panose="02020603050405020304" pitchFamily="18" charset="0"/>
                <a:cs typeface="Times New Roman" panose="02020603050405020304" pitchFamily="18" charset="0"/>
              </a:rPr>
              <a:t>ToR</a:t>
            </a:r>
            <a:r>
              <a:rPr lang="en-US" b="1" dirty="0">
                <a:solidFill>
                  <a:schemeClr val="dk1"/>
                </a:solidFill>
                <a:latin typeface="Times New Roman" panose="02020603050405020304" pitchFamily="18" charset="0"/>
                <a:cs typeface="Times New Roman" panose="02020603050405020304" pitchFamily="18" charset="0"/>
              </a:rPr>
              <a:t> to ensure that environmental sensitivity and sustainability were properly integrated.</a:t>
            </a:r>
            <a:endParaRPr lang="fr-FR" b="1" dirty="0">
              <a:solidFill>
                <a:schemeClr val="dk1"/>
              </a:solidFill>
              <a:latin typeface="Times New Roman" panose="02020603050405020304" pitchFamily="18" charset="0"/>
              <a:cs typeface="Times New Roman" panose="02020603050405020304" pitchFamily="18" charset="0"/>
            </a:endParaRPr>
          </a:p>
          <a:p>
            <a:r>
              <a:rPr lang="en-US" b="1" dirty="0">
                <a:solidFill>
                  <a:schemeClr val="dk1"/>
                </a:solidFill>
                <a:latin typeface="Times New Roman" panose="02020603050405020304" pitchFamily="18" charset="0"/>
                <a:cs typeface="Times New Roman" panose="02020603050405020304" pitchFamily="18" charset="0"/>
              </a:rPr>
              <a:t> </a:t>
            </a:r>
            <a:endParaRPr lang="fr-FR" b="1" dirty="0">
              <a:solidFill>
                <a:schemeClr val="dk1"/>
              </a:solidFill>
              <a:latin typeface="Times New Roman" panose="02020603050405020304" pitchFamily="18" charset="0"/>
              <a:cs typeface="Times New Roman" panose="02020603050405020304" pitchFamily="18" charset="0"/>
            </a:endParaRPr>
          </a:p>
          <a:p>
            <a:pPr marL="285750" lvl="0" indent="-285750" algn="ctr">
              <a:buFont typeface="Wingdings" panose="05000000000000000000" pitchFamily="2" charset="2"/>
              <a:buChar char="§"/>
            </a:pPr>
            <a:r>
              <a:rPr lang="en-US" sz="1600" b="1" dirty="0">
                <a:solidFill>
                  <a:srgbClr val="660066"/>
                </a:solidFill>
                <a:latin typeface="Times New Roman" panose="02020603050405020304" pitchFamily="18" charset="0"/>
                <a:cs typeface="Times New Roman" panose="02020603050405020304" pitchFamily="18" charset="0"/>
              </a:rPr>
              <a:t>Would it have been relevant to conduct an environmental impact assessment for this intervention?</a:t>
            </a:r>
            <a:endParaRPr lang="fr-FR" sz="1600" b="1" dirty="0">
              <a:solidFill>
                <a:srgbClr val="660066"/>
              </a:solidFill>
              <a:latin typeface="Times New Roman" panose="02020603050405020304" pitchFamily="18" charset="0"/>
              <a:cs typeface="Times New Roman" panose="02020603050405020304" pitchFamily="18" charset="0"/>
            </a:endParaRPr>
          </a:p>
          <a:p>
            <a:pPr marL="285750" lvl="0" indent="-285750" algn="ctr">
              <a:buFont typeface="Wingdings" panose="05000000000000000000" pitchFamily="2" charset="2"/>
              <a:buChar char="§"/>
            </a:pPr>
            <a:r>
              <a:rPr lang="en-US" sz="1600" b="1" dirty="0">
                <a:solidFill>
                  <a:srgbClr val="660066"/>
                </a:solidFill>
                <a:latin typeface="Times New Roman" panose="02020603050405020304" pitchFamily="18" charset="0"/>
                <a:cs typeface="Times New Roman" panose="02020603050405020304" pitchFamily="18" charset="0"/>
              </a:rPr>
              <a:t>Was the project successfully implemented without any negative impact on the environment that could have affected human well-being?</a:t>
            </a:r>
            <a:endParaRPr lang="fr-FR" sz="1600" b="1" dirty="0">
              <a:solidFill>
                <a:srgbClr val="660066"/>
              </a:solidFill>
              <a:latin typeface="Times New Roman" panose="02020603050405020304" pitchFamily="18" charset="0"/>
              <a:cs typeface="Times New Roman" panose="02020603050405020304" pitchFamily="18" charset="0"/>
            </a:endParaRPr>
          </a:p>
          <a:p>
            <a:pPr marL="285750" lvl="0" indent="-285750" algn="ctr">
              <a:buFont typeface="Wingdings" panose="05000000000000000000" pitchFamily="2" charset="2"/>
              <a:buChar char="§"/>
            </a:pPr>
            <a:r>
              <a:rPr lang="en-US" sz="1600" b="1" dirty="0">
                <a:solidFill>
                  <a:srgbClr val="660066"/>
                </a:solidFill>
                <a:latin typeface="Times New Roman" panose="02020603050405020304" pitchFamily="18" charset="0"/>
                <a:cs typeface="Times New Roman" panose="02020603050405020304" pitchFamily="18" charset="0"/>
              </a:rPr>
              <a:t>Has environmental damage been caused or likely to be caused by the project? What kind of environmental impact mitigation measures have been taken?</a:t>
            </a:r>
            <a:endParaRPr lang="fr-FR" sz="1600" b="1" dirty="0">
              <a:solidFill>
                <a:srgbClr val="660066"/>
              </a:solidFill>
              <a:latin typeface="Times New Roman" panose="02020603050405020304" pitchFamily="18" charset="0"/>
              <a:cs typeface="Times New Roman" panose="02020603050405020304" pitchFamily="18" charset="0"/>
            </a:endParaRPr>
          </a:p>
          <a:p>
            <a:pPr marL="285750" lvl="0" indent="-285750" algn="ctr">
              <a:buFont typeface="Wingdings" panose="05000000000000000000" pitchFamily="2" charset="2"/>
              <a:buChar char="§"/>
            </a:pPr>
            <a:r>
              <a:rPr lang="en-US" sz="1600" b="1" dirty="0">
                <a:solidFill>
                  <a:srgbClr val="660066"/>
                </a:solidFill>
                <a:latin typeface="Times New Roman" panose="02020603050405020304" pitchFamily="18" charset="0"/>
                <a:cs typeface="Times New Roman" panose="02020603050405020304" pitchFamily="18" charset="0"/>
              </a:rPr>
              <a:t>Were appropriate environmental practices followed in project implementation?</a:t>
            </a:r>
            <a:endParaRPr lang="fr-FR" sz="1600" b="1" dirty="0">
              <a:solidFill>
                <a:srgbClr val="660066"/>
              </a:solidFill>
              <a:latin typeface="Times New Roman" panose="02020603050405020304" pitchFamily="18" charset="0"/>
              <a:cs typeface="Times New Roman" panose="02020603050405020304" pitchFamily="18" charset="0"/>
            </a:endParaRPr>
          </a:p>
          <a:p>
            <a:pPr lvl="0" algn="ctr"/>
            <a:r>
              <a:rPr lang="en-US" sz="1600" b="1" dirty="0">
                <a:solidFill>
                  <a:srgbClr val="660066"/>
                </a:solidFill>
                <a:latin typeface="Times New Roman" panose="02020603050405020304" pitchFamily="18" charset="0"/>
                <a:cs typeface="Times New Roman" panose="02020603050405020304" pitchFamily="18" charset="0"/>
              </a:rPr>
              <a:t>Does the project respect successful environmental practices identified </a:t>
            </a:r>
            <a:r>
              <a:rPr lang="en-US" sz="1600" b="1" dirty="0" smtClean="0">
                <a:solidFill>
                  <a:srgbClr val="660066"/>
                </a:solidFill>
                <a:latin typeface="Times New Roman" panose="02020603050405020304" pitchFamily="18" charset="0"/>
                <a:cs typeface="Times New Roman" panose="02020603050405020304" pitchFamily="18" charset="0"/>
              </a:rPr>
              <a:t>?</a:t>
            </a:r>
            <a:endParaRPr lang="fr-FR" sz="1600" b="1" dirty="0">
              <a:solidFill>
                <a:srgbClr val="660066"/>
              </a:solidFill>
              <a:latin typeface="Times New Roman" panose="02020603050405020304" pitchFamily="18" charset="0"/>
              <a:cs typeface="Times New Roman" panose="02020603050405020304" pitchFamily="18" charset="0"/>
            </a:endParaRPr>
          </a:p>
          <a:p>
            <a:pPr marL="285750" lvl="0" indent="-285750" algn="ctr">
              <a:buFont typeface="Wingdings" panose="05000000000000000000" pitchFamily="2" charset="2"/>
              <a:buChar char="§"/>
            </a:pPr>
            <a:r>
              <a:rPr lang="en-US" sz="1600" b="1" dirty="0">
                <a:solidFill>
                  <a:srgbClr val="660066"/>
                </a:solidFill>
                <a:latin typeface="Times New Roman" panose="02020603050405020304" pitchFamily="18" charset="0"/>
                <a:cs typeface="Times New Roman" panose="02020603050405020304" pitchFamily="18" charset="0"/>
              </a:rPr>
              <a:t>What are the existing capacities (within project, project partners and project context) dealing with critical risks that could affect project effectiveness such as climate risks or risks of natural disasters?</a:t>
            </a:r>
            <a:endParaRPr lang="fr-FR" sz="1600" b="1" dirty="0">
              <a:solidFill>
                <a:srgbClr val="660066"/>
              </a:solidFill>
              <a:latin typeface="Times New Roman" panose="02020603050405020304" pitchFamily="18" charset="0"/>
              <a:cs typeface="Times New Roman" panose="02020603050405020304" pitchFamily="18" charset="0"/>
            </a:endParaRPr>
          </a:p>
          <a:p>
            <a:pPr marL="285750" lvl="0" indent="-285750" algn="ctr">
              <a:buFont typeface="Wingdings" panose="05000000000000000000" pitchFamily="2" charset="2"/>
              <a:buChar char="§"/>
            </a:pPr>
            <a:r>
              <a:rPr lang="en-US" sz="1600" b="1" dirty="0">
                <a:solidFill>
                  <a:srgbClr val="660066"/>
                </a:solidFill>
                <a:latin typeface="Times New Roman" panose="02020603050405020304" pitchFamily="18" charset="0"/>
                <a:cs typeface="Times New Roman" panose="02020603050405020304" pitchFamily="18" charset="0"/>
              </a:rPr>
              <a:t>Will the achievement of project results and objectives likely to generate increased pressure on fragile ecosystems (such as natural forests, wetlands, coral reefs and mangroves) and scarce natural resources (such as surface and groundwater, timber and soil)?</a:t>
            </a:r>
            <a:endParaRPr lang="fr-FR" sz="1600" b="1" dirty="0">
              <a:solidFill>
                <a:srgbClr val="660066"/>
              </a:solidFill>
              <a:latin typeface="Times New Roman" panose="02020603050405020304" pitchFamily="18" charset="0"/>
              <a:cs typeface="Times New Roman" panose="02020603050405020304" pitchFamily="18" charset="0"/>
            </a:endParaRPr>
          </a:p>
          <a:p>
            <a:pPr marL="285750" lvl="0" indent="-285750" algn="ctr">
              <a:buFont typeface="Wingdings" panose="05000000000000000000" pitchFamily="2" charset="2"/>
              <a:buChar char="§"/>
            </a:pPr>
            <a:r>
              <a:rPr lang="en-US" sz="1600" b="1" dirty="0">
                <a:solidFill>
                  <a:srgbClr val="660066"/>
                </a:solidFill>
                <a:latin typeface="Times New Roman" panose="02020603050405020304" pitchFamily="18" charset="0"/>
                <a:cs typeface="Times New Roman" panose="02020603050405020304" pitchFamily="18" charset="0"/>
              </a:rPr>
              <a:t>Did the intervention bring relevant benefits and innovation for environmental sensitivity and sustainability?</a:t>
            </a:r>
            <a:endParaRPr lang="fr-FR" sz="1600" b="1" dirty="0">
              <a:solidFill>
                <a:srgbClr val="66006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55457975"/>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193" y="5798876"/>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7"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69979" y="459510"/>
            <a:ext cx="2117888"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Lecture10</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33</a:t>
            </a:fld>
            <a:endParaRPr lang="en-US"/>
          </a:p>
        </p:txBody>
      </p:sp>
      <p:sp>
        <p:nvSpPr>
          <p:cNvPr id="12" name="Zone de texte 11"/>
          <p:cNvSpPr txBox="1"/>
          <p:nvPr/>
        </p:nvSpPr>
        <p:spPr>
          <a:xfrm>
            <a:off x="2157095" y="384810"/>
            <a:ext cx="6251575" cy="1015663"/>
          </a:xfrm>
          <a:prstGeom prst="rect">
            <a:avLst/>
          </a:prstGeom>
          <a:noFill/>
        </p:spPr>
        <p:txBody>
          <a:bodyPr wrap="square" rtlCol="0" anchor="t">
            <a:spAutoFit/>
          </a:bodyPr>
          <a:lstStyle/>
          <a:p>
            <a:pPr algn="ctr"/>
            <a:r>
              <a:rPr lang="en-US" sz="2400" b="1" dirty="0" smtClean="0">
                <a:solidFill>
                  <a:srgbClr val="FF9518"/>
                </a:solidFill>
                <a:latin typeface="Tajawal Medium" panose="00000600000000000000" pitchFamily="2" charset="-78"/>
                <a:cs typeface="Tajawal Medium" panose="00000600000000000000" pitchFamily="2" charset="-78"/>
              </a:rPr>
              <a:t>Session 5: Evaluation</a:t>
            </a:r>
            <a:r>
              <a:rPr lang="fr-FR" sz="2400" b="1" dirty="0" smtClean="0">
                <a:solidFill>
                  <a:srgbClr val="FF9518"/>
                </a:solidFill>
                <a:latin typeface="Tajawal Medium" panose="00000600000000000000" pitchFamily="2" charset="-78"/>
                <a:cs typeface="Tajawal Medium" panose="00000600000000000000" pitchFamily="2" charset="-78"/>
                <a:sym typeface="+mn-ea"/>
              </a:rPr>
              <a:t> </a:t>
            </a:r>
            <a:r>
              <a:rPr lang="fr-FR" sz="2400" b="1" dirty="0">
                <a:solidFill>
                  <a:srgbClr val="FF9518"/>
                </a:solidFill>
                <a:latin typeface="Tajawal Medium" panose="00000600000000000000" pitchFamily="2" charset="-78"/>
                <a:cs typeface="Tajawal Medium" panose="00000600000000000000" pitchFamily="2" charset="-78"/>
                <a:sym typeface="+mn-ea"/>
              </a:rPr>
              <a:t>(</a:t>
            </a:r>
            <a:r>
              <a:rPr lang="fr-FR" altLang="en-US" sz="2800" b="1" dirty="0" smtClean="0">
                <a:solidFill>
                  <a:srgbClr val="FF9518"/>
                </a:solidFill>
                <a:latin typeface="Tajawal Medium" panose="00000600000000000000" pitchFamily="2" charset="-78"/>
                <a:cs typeface="Tajawal Medium" panose="00000600000000000000" pitchFamily="2" charset="-78"/>
                <a:sym typeface="+mn-ea"/>
              </a:rPr>
              <a:t>Part3)</a:t>
            </a: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32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219940" y="1232992"/>
            <a:ext cx="8315730" cy="689932"/>
          </a:xfrm>
          <a:prstGeom prst="rect">
            <a:avLst/>
          </a:prstGeom>
          <a:ln>
            <a:noFill/>
          </a:ln>
        </p:spPr>
        <p:txBody>
          <a:bodyPr wrap="square">
            <a:spAutoFit/>
          </a:bodyPr>
          <a:lstStyle/>
          <a:p>
            <a:pPr marL="685800" lvl="2" algn="ctr">
              <a:spcBef>
                <a:spcPts val="695"/>
              </a:spcBef>
              <a:buClr>
                <a:srgbClr val="FF681E"/>
              </a:buClr>
              <a:buSzPts val="1300"/>
              <a:tabLst>
                <a:tab pos="1289050" algn="l"/>
              </a:tabLst>
            </a:pPr>
            <a:r>
              <a:rPr lang="en-US" sz="1300" dirty="0" smtClean="0">
                <a:latin typeface="Trebuchet MS" panose="020B0603020202020204" pitchFamily="34" charset="0"/>
                <a:ea typeface="Trebuchet MS" panose="020B0603020202020204" pitchFamily="34" charset="0"/>
                <a:cs typeface="Trebuchet MS" panose="020B0603020202020204" pitchFamily="34" charset="0"/>
              </a:rPr>
              <a:t> </a:t>
            </a:r>
            <a:endPar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685800" lvl="2" algn="ctr">
              <a:spcBef>
                <a:spcPts val="695"/>
              </a:spcBef>
              <a:buClr>
                <a:srgbClr val="FF681E"/>
              </a:buClr>
              <a:buSzPts val="1300"/>
              <a:tabLst>
                <a:tab pos="12890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3" name="Rectangle 12"/>
          <p:cNvSpPr/>
          <p:nvPr/>
        </p:nvSpPr>
        <p:spPr>
          <a:xfrm>
            <a:off x="638340" y="1584020"/>
            <a:ext cx="7729672" cy="1477328"/>
          </a:xfrm>
          <a:prstGeom prst="rect">
            <a:avLst/>
          </a:prstGeom>
        </p:spPr>
        <p:txBody>
          <a:bodyPr wrap="square">
            <a:spAutoFit/>
          </a:bodyPr>
          <a:lstStyle/>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fr-FR" dirty="0">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8" name="TextBox 17"/>
          <p:cNvSpPr txBox="1"/>
          <p:nvPr/>
        </p:nvSpPr>
        <p:spPr>
          <a:xfrm>
            <a:off x="185691" y="1250042"/>
            <a:ext cx="8452476" cy="8032968"/>
          </a:xfrm>
          <a:prstGeom prst="rect">
            <a:avLst/>
          </a:prstGeom>
          <a:noFill/>
        </p:spPr>
        <p:txBody>
          <a:bodyPr wrap="square" rtlCol="0">
            <a:spAutoFit/>
          </a:bodyPr>
          <a:lstStyle/>
          <a:p>
            <a:pPr algn="ctr">
              <a:lnSpc>
                <a:spcPct val="150000"/>
              </a:lnSpc>
            </a:pPr>
            <a:endParaRPr lang="en-US" sz="2000" b="1" dirty="0" smtClean="0">
              <a:solidFill>
                <a:schemeClr val="accent2"/>
              </a:solidFill>
              <a:latin typeface="Times New Roman" panose="02020603050405020304" pitchFamily="18" charset="0"/>
              <a:cs typeface="Times New Roman" panose="02020603050405020304" pitchFamily="18" charset="0"/>
            </a:endParaRPr>
          </a:p>
          <a:p>
            <a:pPr algn="ctr">
              <a:lnSpc>
                <a:spcPct val="150000"/>
              </a:lnSpc>
            </a:pPr>
            <a:r>
              <a:rPr lang="en-US" sz="2000" b="1" dirty="0" smtClean="0">
                <a:solidFill>
                  <a:schemeClr val="accent2"/>
                </a:solidFill>
                <a:latin typeface="Times New Roman" panose="02020603050405020304" pitchFamily="18" charset="0"/>
                <a:cs typeface="Times New Roman" panose="02020603050405020304" pitchFamily="18" charset="0"/>
              </a:rPr>
              <a:t>Evaluative </a:t>
            </a:r>
            <a:r>
              <a:rPr lang="en-US" sz="2000" b="1" dirty="0">
                <a:solidFill>
                  <a:schemeClr val="accent2"/>
                </a:solidFill>
                <a:latin typeface="Times New Roman" panose="02020603050405020304" pitchFamily="18" charset="0"/>
                <a:cs typeface="Times New Roman" panose="02020603050405020304" pitchFamily="18" charset="0"/>
              </a:rPr>
              <a:t>approaches: Most significant change</a:t>
            </a:r>
          </a:p>
          <a:p>
            <a:pPr algn="just">
              <a:lnSpc>
                <a:spcPct val="150000"/>
              </a:lnSpc>
            </a:pPr>
            <a:endParaRPr lang="en-US" sz="2000" b="1" dirty="0">
              <a:solidFill>
                <a:schemeClr val="accent2"/>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en-US" b="1" dirty="0">
                <a:solidFill>
                  <a:schemeClr val="dk1"/>
                </a:solidFill>
                <a:latin typeface="Times New Roman" panose="02020603050405020304" pitchFamily="18" charset="0"/>
                <a:cs typeface="Times New Roman" panose="02020603050405020304" pitchFamily="18" charset="0"/>
              </a:rPr>
              <a:t>A most significant change (MSC) is a type of participatory monitoring and </a:t>
            </a:r>
            <a:r>
              <a:rPr lang="en-US" b="1" dirty="0" smtClean="0">
                <a:solidFill>
                  <a:schemeClr val="dk1"/>
                </a:solidFill>
                <a:latin typeface="Times New Roman" panose="02020603050405020304" pitchFamily="18" charset="0"/>
                <a:cs typeface="Times New Roman" panose="02020603050405020304" pitchFamily="18" charset="0"/>
              </a:rPr>
              <a:t>evaluation. </a:t>
            </a:r>
            <a:r>
              <a:rPr lang="en-US" b="1" dirty="0">
                <a:solidFill>
                  <a:schemeClr val="dk1"/>
                </a:solidFill>
                <a:latin typeface="Times New Roman" panose="02020603050405020304" pitchFamily="18" charset="0"/>
                <a:cs typeface="Times New Roman" panose="02020603050405020304" pitchFamily="18" charset="0"/>
              </a:rPr>
              <a:t>It involves gathering personal account of change and determining which of these accounts is the most significant and why. It is participatory because it involves multiple stakeholders in deciding what type of change to record and </a:t>
            </a:r>
            <a:r>
              <a:rPr lang="en-US" b="1" dirty="0" smtClean="0">
                <a:solidFill>
                  <a:schemeClr val="dk1"/>
                </a:solidFill>
                <a:latin typeface="Times New Roman" panose="02020603050405020304" pitchFamily="18" charset="0"/>
                <a:cs typeface="Times New Roman" panose="02020603050405020304" pitchFamily="18" charset="0"/>
              </a:rPr>
              <a:t>analyze.</a:t>
            </a:r>
          </a:p>
          <a:p>
            <a:pPr marL="285750" indent="-285750" algn="just">
              <a:buFont typeface="Wingdings" panose="05000000000000000000" pitchFamily="2" charset="2"/>
              <a:buChar char="Ø"/>
            </a:pPr>
            <a:r>
              <a:rPr lang="en-US" b="1" dirty="0" smtClean="0">
                <a:solidFill>
                  <a:schemeClr val="dk1"/>
                </a:solidFill>
                <a:latin typeface="Times New Roman" panose="02020603050405020304" pitchFamily="18" charset="0"/>
                <a:cs typeface="Times New Roman" panose="02020603050405020304" pitchFamily="18" charset="0"/>
              </a:rPr>
              <a:t>It </a:t>
            </a:r>
            <a:r>
              <a:rPr lang="en-US" b="1" dirty="0">
                <a:solidFill>
                  <a:schemeClr val="dk1"/>
                </a:solidFill>
                <a:latin typeface="Times New Roman" panose="02020603050405020304" pitchFamily="18" charset="0"/>
                <a:cs typeface="Times New Roman" panose="02020603050405020304" pitchFamily="18" charset="0"/>
              </a:rPr>
              <a:t>is also a form of monitoring, because gathering of data occurs throughout the implementation cycle and provides information for decision makers</a:t>
            </a:r>
            <a:r>
              <a:rPr lang="en-US" b="1" dirty="0" smtClean="0">
                <a:solidFill>
                  <a:schemeClr val="dk1"/>
                </a:solidFill>
                <a:latin typeface="Times New Roman" panose="02020603050405020304" pitchFamily="18" charset="0"/>
                <a:cs typeface="Times New Roman" panose="02020603050405020304" pitchFamily="18" charset="0"/>
              </a:rPr>
              <a:t>.</a:t>
            </a:r>
          </a:p>
          <a:p>
            <a:pPr algn="just"/>
            <a:endParaRPr lang="en-US" b="1" dirty="0" smtClean="0">
              <a:solidFill>
                <a:schemeClr val="dk1"/>
              </a:solidFill>
              <a:latin typeface="Times New Roman" panose="02020603050405020304" pitchFamily="18" charset="0"/>
              <a:cs typeface="Times New Roman" panose="02020603050405020304" pitchFamily="18" charset="0"/>
            </a:endParaRPr>
          </a:p>
          <a:p>
            <a:pPr algn="ctr"/>
            <a:r>
              <a:rPr lang="en-US" b="1" dirty="0" smtClean="0">
                <a:solidFill>
                  <a:schemeClr val="dk1"/>
                </a:solidFill>
                <a:latin typeface="Times New Roman" panose="02020603050405020304" pitchFamily="18" charset="0"/>
                <a:cs typeface="Times New Roman" panose="02020603050405020304" pitchFamily="18" charset="0"/>
              </a:rPr>
              <a:t> </a:t>
            </a:r>
            <a:r>
              <a:rPr lang="en-US" b="1" dirty="0">
                <a:solidFill>
                  <a:srgbClr val="660066"/>
                </a:solidFill>
                <a:latin typeface="Times New Roman" panose="02020603050405020304" pitchFamily="18" charset="0"/>
                <a:cs typeface="Times New Roman" panose="02020603050405020304" pitchFamily="18" charset="0"/>
              </a:rPr>
              <a:t>Finally, MSC is a form of evaluation, because it provides information on higher-level results, such as outcomes and impact, which can be useful to assess implementation performance as a whole.</a:t>
            </a:r>
            <a:endParaRPr lang="fr-FR" b="1" dirty="0">
              <a:solidFill>
                <a:srgbClr val="660066"/>
              </a:solidFill>
              <a:latin typeface="Times New Roman" panose="02020603050405020304" pitchFamily="18" charset="0"/>
              <a:cs typeface="Times New Roman" panose="02020603050405020304" pitchFamily="18" charset="0"/>
            </a:endParaRPr>
          </a:p>
          <a:p>
            <a:r>
              <a:rPr lang="en-US" dirty="0"/>
              <a:t> </a:t>
            </a:r>
            <a:endParaRPr lang="fr-FR" dirty="0"/>
          </a:p>
          <a:p>
            <a:pPr>
              <a:lnSpc>
                <a:spcPct val="150000"/>
              </a:lnSpc>
            </a:pPr>
            <a:endParaRPr lang="en-US" sz="2000" b="1" dirty="0" smtClean="0">
              <a:solidFill>
                <a:schemeClr val="accent2"/>
              </a:solidFill>
              <a:latin typeface="Times New Roman" panose="02020603050405020304" pitchFamily="18" charset="0"/>
              <a:cs typeface="Times New Roman" panose="02020603050405020304" pitchFamily="18" charset="0"/>
            </a:endParaRPr>
          </a:p>
          <a:p>
            <a:pPr algn="ctr">
              <a:lnSpc>
                <a:spcPct val="150000"/>
              </a:lnSpc>
            </a:pPr>
            <a:endParaRPr lang="en-US" sz="2000" b="1" dirty="0">
              <a:solidFill>
                <a:schemeClr val="accent2"/>
              </a:solidFill>
              <a:latin typeface="Times New Roman" panose="02020603050405020304" pitchFamily="18" charset="0"/>
              <a:cs typeface="Times New Roman" panose="02020603050405020304" pitchFamily="18" charset="0"/>
            </a:endParaRPr>
          </a:p>
          <a:p>
            <a:pPr algn="ctr">
              <a:lnSpc>
                <a:spcPct val="150000"/>
              </a:lnSpc>
            </a:pPr>
            <a:endParaRPr lang="en-US" sz="2000" b="1" dirty="0" smtClean="0">
              <a:solidFill>
                <a:schemeClr val="accent2"/>
              </a:solidFill>
              <a:latin typeface="Times New Roman" panose="02020603050405020304" pitchFamily="18" charset="0"/>
              <a:cs typeface="Times New Roman" panose="02020603050405020304" pitchFamily="18" charset="0"/>
            </a:endParaRPr>
          </a:p>
          <a:p>
            <a:pPr algn="ctr">
              <a:lnSpc>
                <a:spcPct val="150000"/>
              </a:lnSpc>
            </a:pPr>
            <a:endParaRPr lang="en-US" sz="2000" b="1" dirty="0">
              <a:solidFill>
                <a:schemeClr val="accent2"/>
              </a:solidFill>
              <a:latin typeface="Times New Roman" panose="02020603050405020304" pitchFamily="18" charset="0"/>
              <a:cs typeface="Times New Roman" panose="02020603050405020304" pitchFamily="18" charset="0"/>
            </a:endParaRPr>
          </a:p>
          <a:p>
            <a:pPr algn="ctr">
              <a:lnSpc>
                <a:spcPct val="150000"/>
              </a:lnSpc>
            </a:pPr>
            <a:endParaRPr lang="en-US" sz="2000" b="1" dirty="0" smtClean="0">
              <a:solidFill>
                <a:schemeClr val="accent2"/>
              </a:solidFill>
              <a:latin typeface="Times New Roman" panose="02020603050405020304" pitchFamily="18" charset="0"/>
              <a:cs typeface="Times New Roman" panose="02020603050405020304" pitchFamily="18" charset="0"/>
            </a:endParaRPr>
          </a:p>
          <a:p>
            <a:pPr algn="ctr">
              <a:lnSpc>
                <a:spcPct val="150000"/>
              </a:lnSpc>
            </a:pPr>
            <a:endParaRPr lang="en-US" sz="2000" b="1" dirty="0">
              <a:solidFill>
                <a:schemeClr val="accent2"/>
              </a:solidFill>
              <a:latin typeface="Times New Roman" panose="02020603050405020304" pitchFamily="18" charset="0"/>
              <a:cs typeface="Times New Roman" panose="02020603050405020304" pitchFamily="18" charset="0"/>
            </a:endParaRPr>
          </a:p>
          <a:p>
            <a:pPr algn="ctr">
              <a:lnSpc>
                <a:spcPct val="150000"/>
              </a:lnSpc>
            </a:pPr>
            <a:r>
              <a:rPr lang="en-US" sz="2000" b="1" dirty="0" smtClean="0">
                <a:solidFill>
                  <a:schemeClr val="accent2"/>
                </a:solidFill>
                <a:latin typeface="Times New Roman" panose="02020603050405020304" pitchFamily="18" charset="0"/>
                <a:cs typeface="Times New Roman" panose="02020603050405020304" pitchFamily="18" charset="0"/>
              </a:rPr>
              <a:t> </a:t>
            </a:r>
            <a:r>
              <a:rPr lang="en-US" sz="2000" b="1" dirty="0">
                <a:solidFill>
                  <a:schemeClr val="accent2"/>
                </a:solidFill>
                <a:latin typeface="Times New Roman" panose="02020603050405020304" pitchFamily="18" charset="0"/>
                <a:cs typeface="Times New Roman" panose="02020603050405020304" pitchFamily="18" charset="0"/>
              </a:rPr>
              <a:t> </a:t>
            </a:r>
            <a:endParaRPr lang="fr-FR" sz="2000" b="1" dirty="0">
              <a:solidFill>
                <a:schemeClr val="accent2"/>
              </a:solidFill>
              <a:latin typeface="Times New Roman" panose="02020603050405020304" pitchFamily="18" charset="0"/>
              <a:cs typeface="Times New Roman" panose="02020603050405020304" pitchFamily="18" charset="0"/>
            </a:endParaRPr>
          </a:p>
        </p:txBody>
      </p:sp>
      <p:grpSp>
        <p:nvGrpSpPr>
          <p:cNvPr id="17" name="Group 16"/>
          <p:cNvGrpSpPr>
            <a:grpSpLocks/>
          </p:cNvGrpSpPr>
          <p:nvPr/>
        </p:nvGrpSpPr>
        <p:grpSpPr bwMode="auto">
          <a:xfrm>
            <a:off x="1022098" y="1694690"/>
            <a:ext cx="610994" cy="597946"/>
            <a:chOff x="980" y="1491"/>
            <a:chExt cx="834" cy="834"/>
          </a:xfrm>
        </p:grpSpPr>
        <p:sp>
          <p:nvSpPr>
            <p:cNvPr id="19" name="Freeform 18"/>
            <p:cNvSpPr>
              <a:spLocks/>
            </p:cNvSpPr>
            <p:nvPr/>
          </p:nvSpPr>
          <p:spPr bwMode="auto">
            <a:xfrm>
              <a:off x="980" y="1490"/>
              <a:ext cx="834" cy="834"/>
            </a:xfrm>
            <a:custGeom>
              <a:avLst/>
              <a:gdLst>
                <a:gd name="T0" fmla="+- 0 1397 980"/>
                <a:gd name="T1" fmla="*/ T0 w 834"/>
                <a:gd name="T2" fmla="+- 0 1491 1491"/>
                <a:gd name="T3" fmla="*/ 1491 h 834"/>
                <a:gd name="T4" fmla="+- 0 1322 980"/>
                <a:gd name="T5" fmla="*/ T4 w 834"/>
                <a:gd name="T6" fmla="+- 0 1497 1491"/>
                <a:gd name="T7" fmla="*/ 1497 h 834"/>
                <a:gd name="T8" fmla="+- 0 1252 980"/>
                <a:gd name="T9" fmla="*/ T8 w 834"/>
                <a:gd name="T10" fmla="+- 0 1517 1491"/>
                <a:gd name="T11" fmla="*/ 1517 h 834"/>
                <a:gd name="T12" fmla="+- 0 1187 980"/>
                <a:gd name="T13" fmla="*/ T12 w 834"/>
                <a:gd name="T14" fmla="+- 0 1548 1491"/>
                <a:gd name="T15" fmla="*/ 1548 h 834"/>
                <a:gd name="T16" fmla="+- 0 1129 980"/>
                <a:gd name="T17" fmla="*/ T16 w 834"/>
                <a:gd name="T18" fmla="+- 0 1589 1491"/>
                <a:gd name="T19" fmla="*/ 1589 h 834"/>
                <a:gd name="T20" fmla="+- 0 1078 980"/>
                <a:gd name="T21" fmla="*/ T20 w 834"/>
                <a:gd name="T22" fmla="+- 0 1639 1491"/>
                <a:gd name="T23" fmla="*/ 1639 h 834"/>
                <a:gd name="T24" fmla="+- 0 1037 980"/>
                <a:gd name="T25" fmla="*/ T24 w 834"/>
                <a:gd name="T26" fmla="+- 0 1697 1491"/>
                <a:gd name="T27" fmla="*/ 1697 h 834"/>
                <a:gd name="T28" fmla="+- 0 1006 980"/>
                <a:gd name="T29" fmla="*/ T28 w 834"/>
                <a:gd name="T30" fmla="+- 0 1762 1491"/>
                <a:gd name="T31" fmla="*/ 1762 h 834"/>
                <a:gd name="T32" fmla="+- 0 987 980"/>
                <a:gd name="T33" fmla="*/ T32 w 834"/>
                <a:gd name="T34" fmla="+- 0 1833 1491"/>
                <a:gd name="T35" fmla="*/ 1833 h 834"/>
                <a:gd name="T36" fmla="+- 0 980 980"/>
                <a:gd name="T37" fmla="*/ T36 w 834"/>
                <a:gd name="T38" fmla="+- 0 1908 1491"/>
                <a:gd name="T39" fmla="*/ 1908 h 834"/>
                <a:gd name="T40" fmla="+- 0 987 980"/>
                <a:gd name="T41" fmla="*/ T40 w 834"/>
                <a:gd name="T42" fmla="+- 0 1983 1491"/>
                <a:gd name="T43" fmla="*/ 1983 h 834"/>
                <a:gd name="T44" fmla="+- 0 1006 980"/>
                <a:gd name="T45" fmla="*/ T44 w 834"/>
                <a:gd name="T46" fmla="+- 0 2053 1491"/>
                <a:gd name="T47" fmla="*/ 2053 h 834"/>
                <a:gd name="T48" fmla="+- 0 1037 980"/>
                <a:gd name="T49" fmla="*/ T48 w 834"/>
                <a:gd name="T50" fmla="+- 0 2118 1491"/>
                <a:gd name="T51" fmla="*/ 2118 h 834"/>
                <a:gd name="T52" fmla="+- 0 1078 980"/>
                <a:gd name="T53" fmla="*/ T52 w 834"/>
                <a:gd name="T54" fmla="+- 0 2176 1491"/>
                <a:gd name="T55" fmla="*/ 2176 h 834"/>
                <a:gd name="T56" fmla="+- 0 1129 980"/>
                <a:gd name="T57" fmla="*/ T56 w 834"/>
                <a:gd name="T58" fmla="+- 0 2226 1491"/>
                <a:gd name="T59" fmla="*/ 2226 h 834"/>
                <a:gd name="T60" fmla="+- 0 1187 980"/>
                <a:gd name="T61" fmla="*/ T60 w 834"/>
                <a:gd name="T62" fmla="+- 0 2268 1491"/>
                <a:gd name="T63" fmla="*/ 2268 h 834"/>
                <a:gd name="T64" fmla="+- 0 1252 980"/>
                <a:gd name="T65" fmla="*/ T64 w 834"/>
                <a:gd name="T66" fmla="+- 0 2298 1491"/>
                <a:gd name="T67" fmla="*/ 2298 h 834"/>
                <a:gd name="T68" fmla="+- 0 1322 980"/>
                <a:gd name="T69" fmla="*/ T68 w 834"/>
                <a:gd name="T70" fmla="+- 0 2318 1491"/>
                <a:gd name="T71" fmla="*/ 2318 h 834"/>
                <a:gd name="T72" fmla="+- 0 1397 980"/>
                <a:gd name="T73" fmla="*/ T72 w 834"/>
                <a:gd name="T74" fmla="+- 0 2325 1491"/>
                <a:gd name="T75" fmla="*/ 2325 h 834"/>
                <a:gd name="T76" fmla="+- 0 1472 980"/>
                <a:gd name="T77" fmla="*/ T76 w 834"/>
                <a:gd name="T78" fmla="+- 0 2318 1491"/>
                <a:gd name="T79" fmla="*/ 2318 h 834"/>
                <a:gd name="T80" fmla="+- 0 1543 980"/>
                <a:gd name="T81" fmla="*/ T80 w 834"/>
                <a:gd name="T82" fmla="+- 0 2298 1491"/>
                <a:gd name="T83" fmla="*/ 2298 h 834"/>
                <a:gd name="T84" fmla="+- 0 1608 980"/>
                <a:gd name="T85" fmla="*/ T84 w 834"/>
                <a:gd name="T86" fmla="+- 0 2268 1491"/>
                <a:gd name="T87" fmla="*/ 2268 h 834"/>
                <a:gd name="T88" fmla="+- 0 1666 980"/>
                <a:gd name="T89" fmla="*/ T88 w 834"/>
                <a:gd name="T90" fmla="+- 0 2226 1491"/>
                <a:gd name="T91" fmla="*/ 2226 h 834"/>
                <a:gd name="T92" fmla="+- 0 1716 980"/>
                <a:gd name="T93" fmla="*/ T92 w 834"/>
                <a:gd name="T94" fmla="+- 0 2176 1491"/>
                <a:gd name="T95" fmla="*/ 2176 h 834"/>
                <a:gd name="T96" fmla="+- 0 1757 980"/>
                <a:gd name="T97" fmla="*/ T96 w 834"/>
                <a:gd name="T98" fmla="+- 0 2118 1491"/>
                <a:gd name="T99" fmla="*/ 2118 h 834"/>
                <a:gd name="T100" fmla="+- 0 1788 980"/>
                <a:gd name="T101" fmla="*/ T100 w 834"/>
                <a:gd name="T102" fmla="+- 0 2053 1491"/>
                <a:gd name="T103" fmla="*/ 2053 h 834"/>
                <a:gd name="T104" fmla="+- 0 1808 980"/>
                <a:gd name="T105" fmla="*/ T104 w 834"/>
                <a:gd name="T106" fmla="+- 0 1983 1491"/>
                <a:gd name="T107" fmla="*/ 1983 h 834"/>
                <a:gd name="T108" fmla="+- 0 1814 980"/>
                <a:gd name="T109" fmla="*/ T108 w 834"/>
                <a:gd name="T110" fmla="+- 0 1908 1491"/>
                <a:gd name="T111" fmla="*/ 1908 h 834"/>
                <a:gd name="T112" fmla="+- 0 1808 980"/>
                <a:gd name="T113" fmla="*/ T112 w 834"/>
                <a:gd name="T114" fmla="+- 0 1833 1491"/>
                <a:gd name="T115" fmla="*/ 1833 h 834"/>
                <a:gd name="T116" fmla="+- 0 1788 980"/>
                <a:gd name="T117" fmla="*/ T116 w 834"/>
                <a:gd name="T118" fmla="+- 0 1762 1491"/>
                <a:gd name="T119" fmla="*/ 1762 h 834"/>
                <a:gd name="T120" fmla="+- 0 1757 980"/>
                <a:gd name="T121" fmla="*/ T120 w 834"/>
                <a:gd name="T122" fmla="+- 0 1697 1491"/>
                <a:gd name="T123" fmla="*/ 1697 h 834"/>
                <a:gd name="T124" fmla="+- 0 1716 980"/>
                <a:gd name="T125" fmla="*/ T124 w 834"/>
                <a:gd name="T126" fmla="+- 0 1639 1491"/>
                <a:gd name="T127" fmla="*/ 1639 h 834"/>
                <a:gd name="T128" fmla="+- 0 1666 980"/>
                <a:gd name="T129" fmla="*/ T128 w 834"/>
                <a:gd name="T130" fmla="+- 0 1589 1491"/>
                <a:gd name="T131" fmla="*/ 1589 h 834"/>
                <a:gd name="T132" fmla="+- 0 1608 980"/>
                <a:gd name="T133" fmla="*/ T132 w 834"/>
                <a:gd name="T134" fmla="+- 0 1548 1491"/>
                <a:gd name="T135" fmla="*/ 1548 h 834"/>
                <a:gd name="T136" fmla="+- 0 1543 980"/>
                <a:gd name="T137" fmla="*/ T136 w 834"/>
                <a:gd name="T138" fmla="+- 0 1517 1491"/>
                <a:gd name="T139" fmla="*/ 1517 h 834"/>
                <a:gd name="T140" fmla="+- 0 1472 980"/>
                <a:gd name="T141" fmla="*/ T140 w 834"/>
                <a:gd name="T142" fmla="+- 0 1497 1491"/>
                <a:gd name="T143" fmla="*/ 1497 h 834"/>
                <a:gd name="T144" fmla="+- 0 1397 980"/>
                <a:gd name="T145" fmla="*/ T144 w 834"/>
                <a:gd name="T146" fmla="+- 0 1491 1491"/>
                <a:gd name="T147" fmla="*/ 1491 h 834"/>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Lst>
              <a:rect l="0" t="0" r="r" b="b"/>
              <a:pathLst>
                <a:path w="834" h="834">
                  <a:moveTo>
                    <a:pt x="417" y="0"/>
                  </a:moveTo>
                  <a:lnTo>
                    <a:pt x="342" y="6"/>
                  </a:lnTo>
                  <a:lnTo>
                    <a:pt x="272" y="26"/>
                  </a:lnTo>
                  <a:lnTo>
                    <a:pt x="207" y="57"/>
                  </a:lnTo>
                  <a:lnTo>
                    <a:pt x="149" y="98"/>
                  </a:lnTo>
                  <a:lnTo>
                    <a:pt x="98" y="148"/>
                  </a:lnTo>
                  <a:lnTo>
                    <a:pt x="57" y="206"/>
                  </a:lnTo>
                  <a:lnTo>
                    <a:pt x="26" y="271"/>
                  </a:lnTo>
                  <a:lnTo>
                    <a:pt x="7" y="342"/>
                  </a:lnTo>
                  <a:lnTo>
                    <a:pt x="0" y="417"/>
                  </a:lnTo>
                  <a:lnTo>
                    <a:pt x="7" y="492"/>
                  </a:lnTo>
                  <a:lnTo>
                    <a:pt x="26" y="562"/>
                  </a:lnTo>
                  <a:lnTo>
                    <a:pt x="57" y="627"/>
                  </a:lnTo>
                  <a:lnTo>
                    <a:pt x="98" y="685"/>
                  </a:lnTo>
                  <a:lnTo>
                    <a:pt x="149" y="735"/>
                  </a:lnTo>
                  <a:lnTo>
                    <a:pt x="207" y="777"/>
                  </a:lnTo>
                  <a:lnTo>
                    <a:pt x="272" y="807"/>
                  </a:lnTo>
                  <a:lnTo>
                    <a:pt x="342" y="827"/>
                  </a:lnTo>
                  <a:lnTo>
                    <a:pt x="417" y="834"/>
                  </a:lnTo>
                  <a:lnTo>
                    <a:pt x="492" y="827"/>
                  </a:lnTo>
                  <a:lnTo>
                    <a:pt x="563" y="807"/>
                  </a:lnTo>
                  <a:lnTo>
                    <a:pt x="628" y="777"/>
                  </a:lnTo>
                  <a:lnTo>
                    <a:pt x="686" y="735"/>
                  </a:lnTo>
                  <a:lnTo>
                    <a:pt x="736" y="685"/>
                  </a:lnTo>
                  <a:lnTo>
                    <a:pt x="777" y="627"/>
                  </a:lnTo>
                  <a:lnTo>
                    <a:pt x="808" y="562"/>
                  </a:lnTo>
                  <a:lnTo>
                    <a:pt x="828" y="492"/>
                  </a:lnTo>
                  <a:lnTo>
                    <a:pt x="834" y="417"/>
                  </a:lnTo>
                  <a:lnTo>
                    <a:pt x="828" y="342"/>
                  </a:lnTo>
                  <a:lnTo>
                    <a:pt x="808" y="271"/>
                  </a:lnTo>
                  <a:lnTo>
                    <a:pt x="777" y="206"/>
                  </a:lnTo>
                  <a:lnTo>
                    <a:pt x="736" y="148"/>
                  </a:lnTo>
                  <a:lnTo>
                    <a:pt x="686" y="98"/>
                  </a:lnTo>
                  <a:lnTo>
                    <a:pt x="628" y="57"/>
                  </a:lnTo>
                  <a:lnTo>
                    <a:pt x="563" y="26"/>
                  </a:lnTo>
                  <a:lnTo>
                    <a:pt x="492" y="6"/>
                  </a:lnTo>
                  <a:lnTo>
                    <a:pt x="417" y="0"/>
                  </a:lnTo>
                  <a:close/>
                </a:path>
              </a:pathLst>
            </a:custGeom>
            <a:solidFill>
              <a:srgbClr val="FF681E"/>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sp>
          <p:nvSpPr>
            <p:cNvPr id="21" name="AutoShape 32"/>
            <p:cNvSpPr>
              <a:spLocks/>
            </p:cNvSpPr>
            <p:nvPr/>
          </p:nvSpPr>
          <p:spPr bwMode="auto">
            <a:xfrm>
              <a:off x="1085" y="1593"/>
              <a:ext cx="629" cy="588"/>
            </a:xfrm>
            <a:custGeom>
              <a:avLst/>
              <a:gdLst>
                <a:gd name="T0" fmla="+- 0 1402 1085"/>
                <a:gd name="T1" fmla="*/ T0 w 629"/>
                <a:gd name="T2" fmla="+- 0 1729 1594"/>
                <a:gd name="T3" fmla="*/ 1729 h 588"/>
                <a:gd name="T4" fmla="+- 0 1713 1085"/>
                <a:gd name="T5" fmla="*/ T4 w 629"/>
                <a:gd name="T6" fmla="+- 0 1858 1594"/>
                <a:gd name="T7" fmla="*/ 1858 h 588"/>
                <a:gd name="T8" fmla="+- 0 1675 1085"/>
                <a:gd name="T9" fmla="*/ T8 w 629"/>
                <a:gd name="T10" fmla="+- 0 1910 1594"/>
                <a:gd name="T11" fmla="*/ 1910 h 588"/>
                <a:gd name="T12" fmla="+- 0 1613 1085"/>
                <a:gd name="T13" fmla="*/ T12 w 629"/>
                <a:gd name="T14" fmla="+- 0 1980 1594"/>
                <a:gd name="T15" fmla="*/ 1980 h 588"/>
                <a:gd name="T16" fmla="+- 0 1607 1085"/>
                <a:gd name="T17" fmla="*/ T16 w 629"/>
                <a:gd name="T18" fmla="+- 0 2068 1594"/>
                <a:gd name="T19" fmla="*/ 2068 h 588"/>
                <a:gd name="T20" fmla="+- 0 1550 1085"/>
                <a:gd name="T21" fmla="*/ T20 w 629"/>
                <a:gd name="T22" fmla="+- 0 2066 1594"/>
                <a:gd name="T23" fmla="*/ 2066 h 588"/>
                <a:gd name="T24" fmla="+- 0 1458 1085"/>
                <a:gd name="T25" fmla="*/ T24 w 629"/>
                <a:gd name="T26" fmla="+- 0 2094 1594"/>
                <a:gd name="T27" fmla="*/ 2094 h 588"/>
                <a:gd name="T28" fmla="+- 0 1376 1085"/>
                <a:gd name="T29" fmla="*/ T28 w 629"/>
                <a:gd name="T30" fmla="+- 0 2132 1594"/>
                <a:gd name="T31" fmla="*/ 2132 h 588"/>
                <a:gd name="T32" fmla="+- 0 1289 1085"/>
                <a:gd name="T33" fmla="*/ T32 w 629"/>
                <a:gd name="T34" fmla="+- 0 2072 1594"/>
                <a:gd name="T35" fmla="*/ 2072 h 588"/>
                <a:gd name="T36" fmla="+- 0 1469 1085"/>
                <a:gd name="T37" fmla="*/ T36 w 629"/>
                <a:gd name="T38" fmla="+- 0 2040 1594"/>
                <a:gd name="T39" fmla="*/ 2040 h 588"/>
                <a:gd name="T40" fmla="+- 0 1532 1085"/>
                <a:gd name="T41" fmla="*/ T40 w 629"/>
                <a:gd name="T42" fmla="+- 0 1756 1594"/>
                <a:gd name="T43" fmla="*/ 1756 h 588"/>
                <a:gd name="T44" fmla="+- 0 1506 1085"/>
                <a:gd name="T45" fmla="*/ T44 w 629"/>
                <a:gd name="T46" fmla="+- 0 1764 1594"/>
                <a:gd name="T47" fmla="*/ 1764 h 588"/>
                <a:gd name="T48" fmla="+- 0 1495 1085"/>
                <a:gd name="T49" fmla="*/ T48 w 629"/>
                <a:gd name="T50" fmla="+- 0 2006 1594"/>
                <a:gd name="T51" fmla="*/ 2006 h 588"/>
                <a:gd name="T52" fmla="+- 0 1373 1085"/>
                <a:gd name="T53" fmla="*/ T52 w 629"/>
                <a:gd name="T54" fmla="+- 0 1994 1594"/>
                <a:gd name="T55" fmla="*/ 1994 h 588"/>
                <a:gd name="T56" fmla="+- 0 1499 1085"/>
                <a:gd name="T57" fmla="*/ T56 w 629"/>
                <a:gd name="T58" fmla="+- 0 1938 1594"/>
                <a:gd name="T59" fmla="*/ 1938 h 588"/>
                <a:gd name="T60" fmla="+- 0 1485 1085"/>
                <a:gd name="T61" fmla="*/ T60 w 629"/>
                <a:gd name="T62" fmla="+- 0 1916 1594"/>
                <a:gd name="T63" fmla="*/ 1916 h 588"/>
                <a:gd name="T64" fmla="+- 0 1436 1085"/>
                <a:gd name="T65" fmla="*/ T64 w 629"/>
                <a:gd name="T66" fmla="+- 0 1872 1594"/>
                <a:gd name="T67" fmla="*/ 1872 h 588"/>
                <a:gd name="T68" fmla="+- 0 1379 1085"/>
                <a:gd name="T69" fmla="*/ T68 w 629"/>
                <a:gd name="T70" fmla="+- 0 1958 1594"/>
                <a:gd name="T71" fmla="*/ 1958 h 588"/>
                <a:gd name="T72" fmla="+- 0 1171 1085"/>
                <a:gd name="T73" fmla="*/ T72 w 629"/>
                <a:gd name="T74" fmla="+- 0 2152 1594"/>
                <a:gd name="T75" fmla="*/ 2152 h 588"/>
                <a:gd name="T76" fmla="+- 0 1113 1085"/>
                <a:gd name="T77" fmla="*/ T76 w 629"/>
                <a:gd name="T78" fmla="+- 0 2112 1594"/>
                <a:gd name="T79" fmla="*/ 2112 h 588"/>
                <a:gd name="T80" fmla="+- 0 1240 1085"/>
                <a:gd name="T81" fmla="*/ T80 w 629"/>
                <a:gd name="T82" fmla="+- 0 1992 1594"/>
                <a:gd name="T83" fmla="*/ 1992 h 588"/>
                <a:gd name="T84" fmla="+- 0 1334 1085"/>
                <a:gd name="T85" fmla="*/ T84 w 629"/>
                <a:gd name="T86" fmla="+- 0 1924 1594"/>
                <a:gd name="T87" fmla="*/ 1924 h 588"/>
                <a:gd name="T88" fmla="+- 0 1326 1085"/>
                <a:gd name="T89" fmla="*/ T88 w 629"/>
                <a:gd name="T90" fmla="+- 0 1854 1594"/>
                <a:gd name="T91" fmla="*/ 1854 h 588"/>
                <a:gd name="T92" fmla="+- 0 1493 1085"/>
                <a:gd name="T93" fmla="*/ T92 w 629"/>
                <a:gd name="T94" fmla="+- 0 1884 1594"/>
                <a:gd name="T95" fmla="*/ 1884 h 588"/>
                <a:gd name="T96" fmla="+- 0 1332 1085"/>
                <a:gd name="T97" fmla="*/ T96 w 629"/>
                <a:gd name="T98" fmla="+- 0 1804 1594"/>
                <a:gd name="T99" fmla="*/ 1804 h 588"/>
                <a:gd name="T100" fmla="+- 0 1281 1085"/>
                <a:gd name="T101" fmla="*/ T100 w 629"/>
                <a:gd name="T102" fmla="+- 0 1918 1594"/>
                <a:gd name="T103" fmla="*/ 1918 h 588"/>
                <a:gd name="T104" fmla="+- 0 1248 1085"/>
                <a:gd name="T105" fmla="*/ T104 w 629"/>
                <a:gd name="T106" fmla="+- 0 1862 1594"/>
                <a:gd name="T107" fmla="*/ 1862 h 588"/>
                <a:gd name="T108" fmla="+- 0 1352 1085"/>
                <a:gd name="T109" fmla="*/ T108 w 629"/>
                <a:gd name="T110" fmla="+- 0 1716 1594"/>
                <a:gd name="T111" fmla="*/ 1716 h 588"/>
                <a:gd name="T112" fmla="+- 0 1240 1085"/>
                <a:gd name="T113" fmla="*/ T112 w 629"/>
                <a:gd name="T114" fmla="+- 0 1954 1594"/>
                <a:gd name="T115" fmla="*/ 1954 h 588"/>
                <a:gd name="T116" fmla="+- 0 1181 1085"/>
                <a:gd name="T117" fmla="*/ T116 w 629"/>
                <a:gd name="T118" fmla="+- 0 1932 1594"/>
                <a:gd name="T119" fmla="*/ 1932 h 588"/>
                <a:gd name="T120" fmla="+- 0 1145 1085"/>
                <a:gd name="T121" fmla="*/ T120 w 629"/>
                <a:gd name="T122" fmla="+- 0 1852 1594"/>
                <a:gd name="T123" fmla="*/ 1852 h 588"/>
                <a:gd name="T124" fmla="+- 0 1194 1085"/>
                <a:gd name="T125" fmla="*/ T124 w 629"/>
                <a:gd name="T126" fmla="+- 0 1800 1594"/>
                <a:gd name="T127" fmla="*/ 1800 h 588"/>
                <a:gd name="T128" fmla="+- 0 1189 1085"/>
                <a:gd name="T129" fmla="*/ T128 w 629"/>
                <a:gd name="T130" fmla="+- 0 1714 1594"/>
                <a:gd name="T131" fmla="*/ 1714 h 588"/>
                <a:gd name="T132" fmla="+- 0 1301 1085"/>
                <a:gd name="T133" fmla="*/ T132 w 629"/>
                <a:gd name="T134" fmla="+- 0 1688 1594"/>
                <a:gd name="T135" fmla="*/ 1688 h 588"/>
                <a:gd name="T136" fmla="+- 0 1374 1085"/>
                <a:gd name="T137" fmla="*/ T136 w 629"/>
                <a:gd name="T138" fmla="+- 0 1642 1594"/>
                <a:gd name="T139" fmla="*/ 1642 h 588"/>
                <a:gd name="T140" fmla="+- 0 1440 1085"/>
                <a:gd name="T141" fmla="*/ T140 w 629"/>
                <a:gd name="T142" fmla="+- 0 1636 1594"/>
                <a:gd name="T143" fmla="*/ 1636 h 588"/>
                <a:gd name="T144" fmla="+- 0 1532 1085"/>
                <a:gd name="T145" fmla="*/ T144 w 629"/>
                <a:gd name="T146" fmla="+- 0 1696 1594"/>
                <a:gd name="T147" fmla="*/ 1696 h 588"/>
                <a:gd name="T148" fmla="+- 0 1618 1085"/>
                <a:gd name="T149" fmla="*/ T148 w 629"/>
                <a:gd name="T150" fmla="+- 0 1724 1594"/>
                <a:gd name="T151" fmla="*/ 1724 h 588"/>
                <a:gd name="T152" fmla="+- 0 1628 1085"/>
                <a:gd name="T153" fmla="*/ T152 w 629"/>
                <a:gd name="T154" fmla="+- 0 1818 1594"/>
                <a:gd name="T155" fmla="*/ 1818 h 588"/>
                <a:gd name="T156" fmla="+- 0 1688 1085"/>
                <a:gd name="T157" fmla="*/ T156 w 629"/>
                <a:gd name="T158" fmla="+- 0 1858 1594"/>
                <a:gd name="T159" fmla="*/ 1858 h 588"/>
                <a:gd name="T160" fmla="+- 0 1650 1085"/>
                <a:gd name="T161" fmla="*/ T160 w 629"/>
                <a:gd name="T162" fmla="+- 0 1796 1594"/>
                <a:gd name="T163" fmla="*/ 1796 h 588"/>
                <a:gd name="T164" fmla="+- 0 1655 1085"/>
                <a:gd name="T165" fmla="*/ T164 w 629"/>
                <a:gd name="T166" fmla="+- 0 1714 1594"/>
                <a:gd name="T167" fmla="*/ 1714 h 588"/>
                <a:gd name="T168" fmla="+- 0 1608 1085"/>
                <a:gd name="T169" fmla="*/ T168 w 629"/>
                <a:gd name="T170" fmla="+- 0 1664 1594"/>
                <a:gd name="T171" fmla="*/ 1664 h 588"/>
                <a:gd name="T172" fmla="+- 0 1530 1085"/>
                <a:gd name="T173" fmla="*/ T172 w 629"/>
                <a:gd name="T174" fmla="+- 0 1670 1594"/>
                <a:gd name="T175" fmla="*/ 1670 h 588"/>
                <a:gd name="T176" fmla="+- 0 1458 1085"/>
                <a:gd name="T177" fmla="*/ T176 w 629"/>
                <a:gd name="T178" fmla="+- 0 1616 1594"/>
                <a:gd name="T179" fmla="*/ 1616 h 588"/>
                <a:gd name="T180" fmla="+- 0 1353 1085"/>
                <a:gd name="T181" fmla="*/ T180 w 629"/>
                <a:gd name="T182" fmla="+- 0 1622 1594"/>
                <a:gd name="T183" fmla="*/ 1622 h 588"/>
                <a:gd name="T184" fmla="+- 0 1307 1085"/>
                <a:gd name="T185" fmla="*/ T184 w 629"/>
                <a:gd name="T186" fmla="+- 0 1658 1594"/>
                <a:gd name="T187" fmla="*/ 1658 h 588"/>
                <a:gd name="T188" fmla="+- 0 1211 1085"/>
                <a:gd name="T189" fmla="*/ T188 w 629"/>
                <a:gd name="T190" fmla="+- 0 1658 1594"/>
                <a:gd name="T191" fmla="*/ 1658 h 588"/>
                <a:gd name="T192" fmla="+- 0 1179 1085"/>
                <a:gd name="T193" fmla="*/ T192 w 629"/>
                <a:gd name="T194" fmla="+- 0 1742 1594"/>
                <a:gd name="T195" fmla="*/ 1742 h 588"/>
                <a:gd name="T196" fmla="+- 0 1164 1085"/>
                <a:gd name="T197" fmla="*/ T196 w 629"/>
                <a:gd name="T198" fmla="+- 0 1808 1594"/>
                <a:gd name="T199" fmla="*/ 1808 h 588"/>
                <a:gd name="T200" fmla="+- 0 1100 1085"/>
                <a:gd name="T201" fmla="*/ T200 w 629"/>
                <a:gd name="T202" fmla="+- 0 1922 1594"/>
                <a:gd name="T203" fmla="*/ 1922 h 588"/>
                <a:gd name="T204" fmla="+- 0 1166 1085"/>
                <a:gd name="T205" fmla="*/ T204 w 629"/>
                <a:gd name="T206" fmla="+- 0 1960 1594"/>
                <a:gd name="T207" fmla="*/ 1960 h 588"/>
                <a:gd name="T208" fmla="+- 0 1147 1085"/>
                <a:gd name="T209" fmla="*/ T208 w 629"/>
                <a:gd name="T210" fmla="+- 0 2044 1594"/>
                <a:gd name="T211" fmla="*/ 2044 h 588"/>
                <a:gd name="T212" fmla="+- 0 1085 1085"/>
                <a:gd name="T213" fmla="*/ T212 w 629"/>
                <a:gd name="T214" fmla="+- 0 2136 1594"/>
                <a:gd name="T215" fmla="*/ 2136 h 588"/>
                <a:gd name="T216" fmla="+- 0 1182 1085"/>
                <a:gd name="T217" fmla="*/ T216 w 629"/>
                <a:gd name="T218" fmla="+- 0 2172 1594"/>
                <a:gd name="T219" fmla="*/ 2172 h 588"/>
                <a:gd name="T220" fmla="+- 0 1266 1085"/>
                <a:gd name="T221" fmla="*/ T220 w 629"/>
                <a:gd name="T222" fmla="+- 0 2094 1594"/>
                <a:gd name="T223" fmla="*/ 2094 h 588"/>
                <a:gd name="T224" fmla="+- 0 1336 1085"/>
                <a:gd name="T225" fmla="*/ T224 w 629"/>
                <a:gd name="T226" fmla="+- 0 2112 1594"/>
                <a:gd name="T227" fmla="*/ 2112 h 588"/>
                <a:gd name="T228" fmla="+- 0 1424 1085"/>
                <a:gd name="T229" fmla="*/ T228 w 629"/>
                <a:gd name="T230" fmla="+- 0 2170 1594"/>
                <a:gd name="T231" fmla="*/ 2170 h 588"/>
                <a:gd name="T232" fmla="+- 0 1462 1085"/>
                <a:gd name="T233" fmla="*/ T232 w 629"/>
                <a:gd name="T234" fmla="+- 0 2130 1594"/>
                <a:gd name="T235" fmla="*/ 2130 h 588"/>
                <a:gd name="T236" fmla="+- 0 1524 1085"/>
                <a:gd name="T237" fmla="*/ T236 w 629"/>
                <a:gd name="T238" fmla="+- 0 2094 1594"/>
                <a:gd name="T239" fmla="*/ 2094 h 588"/>
                <a:gd name="T240" fmla="+- 0 1611 1085"/>
                <a:gd name="T241" fmla="*/ T240 w 629"/>
                <a:gd name="T242" fmla="+- 0 2096 1594"/>
                <a:gd name="T243" fmla="*/ 2096 h 588"/>
                <a:gd name="T244" fmla="+- 0 1643 1085"/>
                <a:gd name="T245" fmla="*/ T244 w 629"/>
                <a:gd name="T246" fmla="+- 0 2036 1594"/>
                <a:gd name="T247" fmla="*/ 2036 h 588"/>
                <a:gd name="T248" fmla="+- 0 1645 1085"/>
                <a:gd name="T249" fmla="*/ T248 w 629"/>
                <a:gd name="T250" fmla="+- 0 1974 1594"/>
                <a:gd name="T251" fmla="*/ 1974 h 588"/>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 ang="0">
                  <a:pos x="T149" y="T151"/>
                </a:cxn>
                <a:cxn ang="0">
                  <a:pos x="T153" y="T155"/>
                </a:cxn>
                <a:cxn ang="0">
                  <a:pos x="T157" y="T159"/>
                </a:cxn>
                <a:cxn ang="0">
                  <a:pos x="T161" y="T163"/>
                </a:cxn>
                <a:cxn ang="0">
                  <a:pos x="T165" y="T167"/>
                </a:cxn>
                <a:cxn ang="0">
                  <a:pos x="T169" y="T171"/>
                </a:cxn>
                <a:cxn ang="0">
                  <a:pos x="T173" y="T175"/>
                </a:cxn>
                <a:cxn ang="0">
                  <a:pos x="T177" y="T179"/>
                </a:cxn>
                <a:cxn ang="0">
                  <a:pos x="T181" y="T183"/>
                </a:cxn>
                <a:cxn ang="0">
                  <a:pos x="T185" y="T187"/>
                </a:cxn>
                <a:cxn ang="0">
                  <a:pos x="T189" y="T191"/>
                </a:cxn>
                <a:cxn ang="0">
                  <a:pos x="T193" y="T195"/>
                </a:cxn>
                <a:cxn ang="0">
                  <a:pos x="T197" y="T199"/>
                </a:cxn>
                <a:cxn ang="0">
                  <a:pos x="T201" y="T203"/>
                </a:cxn>
                <a:cxn ang="0">
                  <a:pos x="T205" y="T207"/>
                </a:cxn>
                <a:cxn ang="0">
                  <a:pos x="T209" y="T211"/>
                </a:cxn>
                <a:cxn ang="0">
                  <a:pos x="T213" y="T215"/>
                </a:cxn>
                <a:cxn ang="0">
                  <a:pos x="T217" y="T219"/>
                </a:cxn>
                <a:cxn ang="0">
                  <a:pos x="T221" y="T223"/>
                </a:cxn>
                <a:cxn ang="0">
                  <a:pos x="T225" y="T227"/>
                </a:cxn>
                <a:cxn ang="0">
                  <a:pos x="T229" y="T231"/>
                </a:cxn>
                <a:cxn ang="0">
                  <a:pos x="T233" y="T235"/>
                </a:cxn>
                <a:cxn ang="0">
                  <a:pos x="T237" y="T239"/>
                </a:cxn>
                <a:cxn ang="0">
                  <a:pos x="T241" y="T243"/>
                </a:cxn>
                <a:cxn ang="0">
                  <a:pos x="T245" y="T247"/>
                </a:cxn>
                <a:cxn ang="0">
                  <a:pos x="T249" y="T251"/>
                </a:cxn>
              </a:cxnLst>
              <a:rect l="0" t="0" r="r" b="b"/>
              <a:pathLst>
                <a:path w="629" h="588">
                  <a:moveTo>
                    <a:pt x="338" y="126"/>
                  </a:moveTo>
                  <a:lnTo>
                    <a:pt x="330" y="120"/>
                  </a:lnTo>
                  <a:lnTo>
                    <a:pt x="326" y="115"/>
                  </a:lnTo>
                  <a:lnTo>
                    <a:pt x="318" y="115"/>
                  </a:lnTo>
                  <a:lnTo>
                    <a:pt x="310" y="122"/>
                  </a:lnTo>
                  <a:lnTo>
                    <a:pt x="312" y="129"/>
                  </a:lnTo>
                  <a:lnTo>
                    <a:pt x="317" y="135"/>
                  </a:lnTo>
                  <a:lnTo>
                    <a:pt x="325" y="137"/>
                  </a:lnTo>
                  <a:lnTo>
                    <a:pt x="330" y="131"/>
                  </a:lnTo>
                  <a:lnTo>
                    <a:pt x="338" y="126"/>
                  </a:lnTo>
                  <a:close/>
                  <a:moveTo>
                    <a:pt x="629" y="326"/>
                  </a:moveTo>
                  <a:lnTo>
                    <a:pt x="628" y="318"/>
                  </a:lnTo>
                  <a:lnTo>
                    <a:pt x="628" y="312"/>
                  </a:lnTo>
                  <a:lnTo>
                    <a:pt x="628" y="264"/>
                  </a:lnTo>
                  <a:lnTo>
                    <a:pt x="628" y="254"/>
                  </a:lnTo>
                  <a:lnTo>
                    <a:pt x="625" y="246"/>
                  </a:lnTo>
                  <a:lnTo>
                    <a:pt x="617" y="242"/>
                  </a:lnTo>
                  <a:lnTo>
                    <a:pt x="603" y="238"/>
                  </a:lnTo>
                  <a:lnTo>
                    <a:pt x="603" y="264"/>
                  </a:lnTo>
                  <a:lnTo>
                    <a:pt x="603" y="314"/>
                  </a:lnTo>
                  <a:lnTo>
                    <a:pt x="590" y="316"/>
                  </a:lnTo>
                  <a:lnTo>
                    <a:pt x="578" y="320"/>
                  </a:lnTo>
                  <a:lnTo>
                    <a:pt x="556" y="324"/>
                  </a:lnTo>
                  <a:lnTo>
                    <a:pt x="552" y="328"/>
                  </a:lnTo>
                  <a:lnTo>
                    <a:pt x="549" y="336"/>
                  </a:lnTo>
                  <a:lnTo>
                    <a:pt x="543" y="354"/>
                  </a:lnTo>
                  <a:lnTo>
                    <a:pt x="536" y="370"/>
                  </a:lnTo>
                  <a:lnTo>
                    <a:pt x="528" y="386"/>
                  </a:lnTo>
                  <a:lnTo>
                    <a:pt x="520" y="402"/>
                  </a:lnTo>
                  <a:lnTo>
                    <a:pt x="516" y="410"/>
                  </a:lnTo>
                  <a:lnTo>
                    <a:pt x="515" y="418"/>
                  </a:lnTo>
                  <a:lnTo>
                    <a:pt x="527" y="436"/>
                  </a:lnTo>
                  <a:lnTo>
                    <a:pt x="539" y="446"/>
                  </a:lnTo>
                  <a:lnTo>
                    <a:pt x="536" y="466"/>
                  </a:lnTo>
                  <a:lnTo>
                    <a:pt x="522" y="474"/>
                  </a:lnTo>
                  <a:lnTo>
                    <a:pt x="510" y="486"/>
                  </a:lnTo>
                  <a:lnTo>
                    <a:pt x="507" y="490"/>
                  </a:lnTo>
                  <a:lnTo>
                    <a:pt x="504" y="494"/>
                  </a:lnTo>
                  <a:lnTo>
                    <a:pt x="494" y="488"/>
                  </a:lnTo>
                  <a:lnTo>
                    <a:pt x="484" y="482"/>
                  </a:lnTo>
                  <a:lnTo>
                    <a:pt x="474" y="478"/>
                  </a:lnTo>
                  <a:lnTo>
                    <a:pt x="465" y="472"/>
                  </a:lnTo>
                  <a:lnTo>
                    <a:pt x="460" y="470"/>
                  </a:lnTo>
                  <a:lnTo>
                    <a:pt x="452" y="470"/>
                  </a:lnTo>
                  <a:lnTo>
                    <a:pt x="446" y="472"/>
                  </a:lnTo>
                  <a:lnTo>
                    <a:pt x="428" y="480"/>
                  </a:lnTo>
                  <a:lnTo>
                    <a:pt x="409" y="486"/>
                  </a:lnTo>
                  <a:lnTo>
                    <a:pt x="391" y="494"/>
                  </a:lnTo>
                  <a:lnTo>
                    <a:pt x="373" y="500"/>
                  </a:lnTo>
                  <a:lnTo>
                    <a:pt x="368" y="502"/>
                  </a:lnTo>
                  <a:lnTo>
                    <a:pt x="364" y="508"/>
                  </a:lnTo>
                  <a:lnTo>
                    <a:pt x="360" y="512"/>
                  </a:lnTo>
                  <a:lnTo>
                    <a:pt x="347" y="552"/>
                  </a:lnTo>
                  <a:lnTo>
                    <a:pt x="294" y="552"/>
                  </a:lnTo>
                  <a:lnTo>
                    <a:pt x="291" y="538"/>
                  </a:lnTo>
                  <a:lnTo>
                    <a:pt x="287" y="526"/>
                  </a:lnTo>
                  <a:lnTo>
                    <a:pt x="282" y="506"/>
                  </a:lnTo>
                  <a:lnTo>
                    <a:pt x="277" y="502"/>
                  </a:lnTo>
                  <a:lnTo>
                    <a:pt x="269" y="500"/>
                  </a:lnTo>
                  <a:lnTo>
                    <a:pt x="253" y="494"/>
                  </a:lnTo>
                  <a:lnTo>
                    <a:pt x="238" y="490"/>
                  </a:lnTo>
                  <a:lnTo>
                    <a:pt x="204" y="478"/>
                  </a:lnTo>
                  <a:lnTo>
                    <a:pt x="222" y="462"/>
                  </a:lnTo>
                  <a:lnTo>
                    <a:pt x="230" y="454"/>
                  </a:lnTo>
                  <a:lnTo>
                    <a:pt x="241" y="446"/>
                  </a:lnTo>
                  <a:lnTo>
                    <a:pt x="248" y="446"/>
                  </a:lnTo>
                  <a:lnTo>
                    <a:pt x="251" y="448"/>
                  </a:lnTo>
                  <a:lnTo>
                    <a:pt x="332" y="460"/>
                  </a:lnTo>
                  <a:lnTo>
                    <a:pt x="384" y="446"/>
                  </a:lnTo>
                  <a:lnTo>
                    <a:pt x="407" y="440"/>
                  </a:lnTo>
                  <a:lnTo>
                    <a:pt x="412" y="436"/>
                  </a:lnTo>
                  <a:lnTo>
                    <a:pt x="466" y="394"/>
                  </a:lnTo>
                  <a:lnTo>
                    <a:pt x="501" y="324"/>
                  </a:lnTo>
                  <a:lnTo>
                    <a:pt x="504" y="266"/>
                  </a:lnTo>
                  <a:lnTo>
                    <a:pt x="485" y="208"/>
                  </a:lnTo>
                  <a:lnTo>
                    <a:pt x="447" y="162"/>
                  </a:lnTo>
                  <a:lnTo>
                    <a:pt x="393" y="128"/>
                  </a:lnTo>
                  <a:lnTo>
                    <a:pt x="386" y="126"/>
                  </a:lnTo>
                  <a:lnTo>
                    <a:pt x="377" y="122"/>
                  </a:lnTo>
                  <a:lnTo>
                    <a:pt x="367" y="142"/>
                  </a:lnTo>
                  <a:lnTo>
                    <a:pt x="375" y="146"/>
                  </a:lnTo>
                  <a:lnTo>
                    <a:pt x="384" y="150"/>
                  </a:lnTo>
                  <a:lnTo>
                    <a:pt x="421" y="170"/>
                  </a:lnTo>
                  <a:lnTo>
                    <a:pt x="450" y="198"/>
                  </a:lnTo>
                  <a:lnTo>
                    <a:pt x="469" y="230"/>
                  </a:lnTo>
                  <a:lnTo>
                    <a:pt x="480" y="270"/>
                  </a:lnTo>
                  <a:lnTo>
                    <a:pt x="479" y="312"/>
                  </a:lnTo>
                  <a:lnTo>
                    <a:pt x="468" y="350"/>
                  </a:lnTo>
                  <a:lnTo>
                    <a:pt x="444" y="384"/>
                  </a:lnTo>
                  <a:lnTo>
                    <a:pt x="410" y="412"/>
                  </a:lnTo>
                  <a:lnTo>
                    <a:pt x="375" y="428"/>
                  </a:lnTo>
                  <a:lnTo>
                    <a:pt x="339" y="436"/>
                  </a:lnTo>
                  <a:lnTo>
                    <a:pt x="300" y="436"/>
                  </a:lnTo>
                  <a:lnTo>
                    <a:pt x="260" y="426"/>
                  </a:lnTo>
                  <a:lnTo>
                    <a:pt x="270" y="416"/>
                  </a:lnTo>
                  <a:lnTo>
                    <a:pt x="279" y="408"/>
                  </a:lnTo>
                  <a:lnTo>
                    <a:pt x="288" y="400"/>
                  </a:lnTo>
                  <a:lnTo>
                    <a:pt x="297" y="392"/>
                  </a:lnTo>
                  <a:lnTo>
                    <a:pt x="302" y="390"/>
                  </a:lnTo>
                  <a:lnTo>
                    <a:pt x="317" y="390"/>
                  </a:lnTo>
                  <a:lnTo>
                    <a:pt x="356" y="386"/>
                  </a:lnTo>
                  <a:lnTo>
                    <a:pt x="389" y="370"/>
                  </a:lnTo>
                  <a:lnTo>
                    <a:pt x="391" y="368"/>
                  </a:lnTo>
                  <a:lnTo>
                    <a:pt x="414" y="344"/>
                  </a:lnTo>
                  <a:lnTo>
                    <a:pt x="428" y="312"/>
                  </a:lnTo>
                  <a:lnTo>
                    <a:pt x="432" y="282"/>
                  </a:lnTo>
                  <a:lnTo>
                    <a:pt x="426" y="254"/>
                  </a:lnTo>
                  <a:lnTo>
                    <a:pt x="412" y="228"/>
                  </a:lnTo>
                  <a:lnTo>
                    <a:pt x="408" y="224"/>
                  </a:lnTo>
                  <a:lnTo>
                    <a:pt x="408" y="290"/>
                  </a:lnTo>
                  <a:lnTo>
                    <a:pt x="400" y="322"/>
                  </a:lnTo>
                  <a:lnTo>
                    <a:pt x="380" y="346"/>
                  </a:lnTo>
                  <a:lnTo>
                    <a:pt x="352" y="362"/>
                  </a:lnTo>
                  <a:lnTo>
                    <a:pt x="318" y="368"/>
                  </a:lnTo>
                  <a:lnTo>
                    <a:pt x="320" y="364"/>
                  </a:lnTo>
                  <a:lnTo>
                    <a:pt x="347" y="288"/>
                  </a:lnTo>
                  <a:lnTo>
                    <a:pt x="349" y="282"/>
                  </a:lnTo>
                  <a:lnTo>
                    <a:pt x="351" y="278"/>
                  </a:lnTo>
                  <a:lnTo>
                    <a:pt x="351" y="270"/>
                  </a:lnTo>
                  <a:lnTo>
                    <a:pt x="351" y="266"/>
                  </a:lnTo>
                  <a:lnTo>
                    <a:pt x="345" y="260"/>
                  </a:lnTo>
                  <a:lnTo>
                    <a:pt x="333" y="260"/>
                  </a:lnTo>
                  <a:lnTo>
                    <a:pt x="321" y="264"/>
                  </a:lnTo>
                  <a:lnTo>
                    <a:pt x="321" y="288"/>
                  </a:lnTo>
                  <a:lnTo>
                    <a:pt x="294" y="364"/>
                  </a:lnTo>
                  <a:lnTo>
                    <a:pt x="276" y="356"/>
                  </a:lnTo>
                  <a:lnTo>
                    <a:pt x="270" y="351"/>
                  </a:lnTo>
                  <a:lnTo>
                    <a:pt x="270" y="382"/>
                  </a:lnTo>
                  <a:lnTo>
                    <a:pt x="113" y="530"/>
                  </a:lnTo>
                  <a:lnTo>
                    <a:pt x="94" y="512"/>
                  </a:lnTo>
                  <a:lnTo>
                    <a:pt x="94" y="550"/>
                  </a:lnTo>
                  <a:lnTo>
                    <a:pt x="86" y="558"/>
                  </a:lnTo>
                  <a:lnTo>
                    <a:pt x="76" y="564"/>
                  </a:lnTo>
                  <a:lnTo>
                    <a:pt x="65" y="566"/>
                  </a:lnTo>
                  <a:lnTo>
                    <a:pt x="38" y="562"/>
                  </a:lnTo>
                  <a:lnTo>
                    <a:pt x="29" y="552"/>
                  </a:lnTo>
                  <a:lnTo>
                    <a:pt x="26" y="540"/>
                  </a:lnTo>
                  <a:lnTo>
                    <a:pt x="25" y="528"/>
                  </a:lnTo>
                  <a:lnTo>
                    <a:pt x="28" y="518"/>
                  </a:lnTo>
                  <a:lnTo>
                    <a:pt x="34" y="508"/>
                  </a:lnTo>
                  <a:lnTo>
                    <a:pt x="43" y="500"/>
                  </a:lnTo>
                  <a:lnTo>
                    <a:pt x="94" y="550"/>
                  </a:lnTo>
                  <a:lnTo>
                    <a:pt x="94" y="512"/>
                  </a:lnTo>
                  <a:lnTo>
                    <a:pt x="81" y="500"/>
                  </a:lnTo>
                  <a:lnTo>
                    <a:pt x="64" y="484"/>
                  </a:lnTo>
                  <a:lnTo>
                    <a:pt x="155" y="398"/>
                  </a:lnTo>
                  <a:lnTo>
                    <a:pt x="210" y="346"/>
                  </a:lnTo>
                  <a:lnTo>
                    <a:pt x="220" y="336"/>
                  </a:lnTo>
                  <a:lnTo>
                    <a:pt x="270" y="382"/>
                  </a:lnTo>
                  <a:lnTo>
                    <a:pt x="270" y="351"/>
                  </a:lnTo>
                  <a:lnTo>
                    <a:pt x="261" y="344"/>
                  </a:lnTo>
                  <a:lnTo>
                    <a:pt x="254" y="336"/>
                  </a:lnTo>
                  <a:lnTo>
                    <a:pt x="249" y="330"/>
                  </a:lnTo>
                  <a:lnTo>
                    <a:pt x="240" y="314"/>
                  </a:lnTo>
                  <a:lnTo>
                    <a:pt x="314" y="290"/>
                  </a:lnTo>
                  <a:lnTo>
                    <a:pt x="321" y="288"/>
                  </a:lnTo>
                  <a:lnTo>
                    <a:pt x="321" y="264"/>
                  </a:lnTo>
                  <a:lnTo>
                    <a:pt x="285" y="276"/>
                  </a:lnTo>
                  <a:lnTo>
                    <a:pt x="236" y="290"/>
                  </a:lnTo>
                  <a:lnTo>
                    <a:pt x="241" y="260"/>
                  </a:lnTo>
                  <a:lnTo>
                    <a:pt x="259" y="232"/>
                  </a:lnTo>
                  <a:lnTo>
                    <a:pt x="286" y="214"/>
                  </a:lnTo>
                  <a:lnTo>
                    <a:pt x="318" y="206"/>
                  </a:lnTo>
                  <a:lnTo>
                    <a:pt x="354" y="212"/>
                  </a:lnTo>
                  <a:lnTo>
                    <a:pt x="382" y="230"/>
                  </a:lnTo>
                  <a:lnTo>
                    <a:pt x="401" y="258"/>
                  </a:lnTo>
                  <a:lnTo>
                    <a:pt x="408" y="290"/>
                  </a:lnTo>
                  <a:lnTo>
                    <a:pt x="408" y="224"/>
                  </a:lnTo>
                  <a:lnTo>
                    <a:pt x="389" y="206"/>
                  </a:lnTo>
                  <a:lnTo>
                    <a:pt x="362" y="192"/>
                  </a:lnTo>
                  <a:lnTo>
                    <a:pt x="333" y="184"/>
                  </a:lnTo>
                  <a:lnTo>
                    <a:pt x="304" y="186"/>
                  </a:lnTo>
                  <a:lnTo>
                    <a:pt x="274" y="194"/>
                  </a:lnTo>
                  <a:lnTo>
                    <a:pt x="247" y="210"/>
                  </a:lnTo>
                  <a:lnTo>
                    <a:pt x="228" y="232"/>
                  </a:lnTo>
                  <a:lnTo>
                    <a:pt x="216" y="258"/>
                  </a:lnTo>
                  <a:lnTo>
                    <a:pt x="212" y="288"/>
                  </a:lnTo>
                  <a:lnTo>
                    <a:pt x="212" y="298"/>
                  </a:lnTo>
                  <a:lnTo>
                    <a:pt x="209" y="308"/>
                  </a:lnTo>
                  <a:lnTo>
                    <a:pt x="204" y="318"/>
                  </a:lnTo>
                  <a:lnTo>
                    <a:pt x="196" y="324"/>
                  </a:lnTo>
                  <a:lnTo>
                    <a:pt x="189" y="330"/>
                  </a:lnTo>
                  <a:lnTo>
                    <a:pt x="183" y="338"/>
                  </a:lnTo>
                  <a:lnTo>
                    <a:pt x="176" y="346"/>
                  </a:lnTo>
                  <a:lnTo>
                    <a:pt x="167" y="326"/>
                  </a:lnTo>
                  <a:lnTo>
                    <a:pt x="163" y="306"/>
                  </a:lnTo>
                  <a:lnTo>
                    <a:pt x="162" y="286"/>
                  </a:lnTo>
                  <a:lnTo>
                    <a:pt x="163" y="268"/>
                  </a:lnTo>
                  <a:lnTo>
                    <a:pt x="175" y="228"/>
                  </a:lnTo>
                  <a:lnTo>
                    <a:pt x="195" y="196"/>
                  </a:lnTo>
                  <a:lnTo>
                    <a:pt x="223" y="170"/>
                  </a:lnTo>
                  <a:lnTo>
                    <a:pt x="260" y="150"/>
                  </a:lnTo>
                  <a:lnTo>
                    <a:pt x="268" y="146"/>
                  </a:lnTo>
                  <a:lnTo>
                    <a:pt x="277" y="142"/>
                  </a:lnTo>
                  <a:lnTo>
                    <a:pt x="267" y="122"/>
                  </a:lnTo>
                  <a:lnTo>
                    <a:pt x="259" y="126"/>
                  </a:lnTo>
                  <a:lnTo>
                    <a:pt x="251" y="128"/>
                  </a:lnTo>
                  <a:lnTo>
                    <a:pt x="192" y="166"/>
                  </a:lnTo>
                  <a:lnTo>
                    <a:pt x="153" y="218"/>
                  </a:lnTo>
                  <a:lnTo>
                    <a:pt x="138" y="282"/>
                  </a:lnTo>
                  <a:lnTo>
                    <a:pt x="151" y="348"/>
                  </a:lnTo>
                  <a:lnTo>
                    <a:pt x="155" y="360"/>
                  </a:lnTo>
                  <a:lnTo>
                    <a:pt x="154" y="366"/>
                  </a:lnTo>
                  <a:lnTo>
                    <a:pt x="137" y="378"/>
                  </a:lnTo>
                  <a:lnTo>
                    <a:pt x="119" y="398"/>
                  </a:lnTo>
                  <a:lnTo>
                    <a:pt x="112" y="382"/>
                  </a:lnTo>
                  <a:lnTo>
                    <a:pt x="106" y="368"/>
                  </a:lnTo>
                  <a:lnTo>
                    <a:pt x="101" y="354"/>
                  </a:lnTo>
                  <a:lnTo>
                    <a:pt x="96" y="338"/>
                  </a:lnTo>
                  <a:lnTo>
                    <a:pt x="93" y="328"/>
                  </a:lnTo>
                  <a:lnTo>
                    <a:pt x="88" y="324"/>
                  </a:lnTo>
                  <a:lnTo>
                    <a:pt x="66" y="320"/>
                  </a:lnTo>
                  <a:lnTo>
                    <a:pt x="53" y="316"/>
                  </a:lnTo>
                  <a:lnTo>
                    <a:pt x="40" y="314"/>
                  </a:lnTo>
                  <a:lnTo>
                    <a:pt x="40" y="262"/>
                  </a:lnTo>
                  <a:lnTo>
                    <a:pt x="60" y="258"/>
                  </a:lnTo>
                  <a:lnTo>
                    <a:pt x="71" y="254"/>
                  </a:lnTo>
                  <a:lnTo>
                    <a:pt x="81" y="252"/>
                  </a:lnTo>
                  <a:lnTo>
                    <a:pt x="86" y="250"/>
                  </a:lnTo>
                  <a:lnTo>
                    <a:pt x="92" y="244"/>
                  </a:lnTo>
                  <a:lnTo>
                    <a:pt x="95" y="238"/>
                  </a:lnTo>
                  <a:lnTo>
                    <a:pt x="102" y="222"/>
                  </a:lnTo>
                  <a:lnTo>
                    <a:pt x="109" y="206"/>
                  </a:lnTo>
                  <a:lnTo>
                    <a:pt x="116" y="190"/>
                  </a:lnTo>
                  <a:lnTo>
                    <a:pt x="124" y="174"/>
                  </a:lnTo>
                  <a:lnTo>
                    <a:pt x="128" y="164"/>
                  </a:lnTo>
                  <a:lnTo>
                    <a:pt x="129" y="158"/>
                  </a:lnTo>
                  <a:lnTo>
                    <a:pt x="116" y="140"/>
                  </a:lnTo>
                  <a:lnTo>
                    <a:pt x="110" y="130"/>
                  </a:lnTo>
                  <a:lnTo>
                    <a:pt x="104" y="120"/>
                  </a:lnTo>
                  <a:lnTo>
                    <a:pt x="144" y="84"/>
                  </a:lnTo>
                  <a:lnTo>
                    <a:pt x="153" y="88"/>
                  </a:lnTo>
                  <a:lnTo>
                    <a:pt x="165" y="94"/>
                  </a:lnTo>
                  <a:lnTo>
                    <a:pt x="183" y="106"/>
                  </a:lnTo>
                  <a:lnTo>
                    <a:pt x="190" y="106"/>
                  </a:lnTo>
                  <a:lnTo>
                    <a:pt x="199" y="102"/>
                  </a:lnTo>
                  <a:lnTo>
                    <a:pt x="216" y="94"/>
                  </a:lnTo>
                  <a:lnTo>
                    <a:pt x="242" y="84"/>
                  </a:lnTo>
                  <a:lnTo>
                    <a:pt x="252" y="80"/>
                  </a:lnTo>
                  <a:lnTo>
                    <a:pt x="264" y="76"/>
                  </a:lnTo>
                  <a:lnTo>
                    <a:pt x="270" y="74"/>
                  </a:lnTo>
                  <a:lnTo>
                    <a:pt x="276" y="70"/>
                  </a:lnTo>
                  <a:lnTo>
                    <a:pt x="282" y="66"/>
                  </a:lnTo>
                  <a:lnTo>
                    <a:pt x="289" y="48"/>
                  </a:lnTo>
                  <a:lnTo>
                    <a:pt x="291" y="36"/>
                  </a:lnTo>
                  <a:lnTo>
                    <a:pt x="294" y="24"/>
                  </a:lnTo>
                  <a:lnTo>
                    <a:pt x="318" y="22"/>
                  </a:lnTo>
                  <a:lnTo>
                    <a:pt x="330" y="24"/>
                  </a:lnTo>
                  <a:lnTo>
                    <a:pt x="345" y="24"/>
                  </a:lnTo>
                  <a:lnTo>
                    <a:pt x="350" y="28"/>
                  </a:lnTo>
                  <a:lnTo>
                    <a:pt x="355" y="42"/>
                  </a:lnTo>
                  <a:lnTo>
                    <a:pt x="356" y="52"/>
                  </a:lnTo>
                  <a:lnTo>
                    <a:pt x="362" y="66"/>
                  </a:lnTo>
                  <a:lnTo>
                    <a:pt x="367" y="70"/>
                  </a:lnTo>
                  <a:lnTo>
                    <a:pt x="373" y="72"/>
                  </a:lnTo>
                  <a:lnTo>
                    <a:pt x="410" y="88"/>
                  </a:lnTo>
                  <a:lnTo>
                    <a:pt x="428" y="94"/>
                  </a:lnTo>
                  <a:lnTo>
                    <a:pt x="447" y="102"/>
                  </a:lnTo>
                  <a:lnTo>
                    <a:pt x="453" y="104"/>
                  </a:lnTo>
                  <a:lnTo>
                    <a:pt x="461" y="104"/>
                  </a:lnTo>
                  <a:lnTo>
                    <a:pt x="479" y="96"/>
                  </a:lnTo>
                  <a:lnTo>
                    <a:pt x="490" y="90"/>
                  </a:lnTo>
                  <a:lnTo>
                    <a:pt x="500" y="84"/>
                  </a:lnTo>
                  <a:lnTo>
                    <a:pt x="539" y="120"/>
                  </a:lnTo>
                  <a:lnTo>
                    <a:pt x="533" y="130"/>
                  </a:lnTo>
                  <a:lnTo>
                    <a:pt x="526" y="140"/>
                  </a:lnTo>
                  <a:lnTo>
                    <a:pt x="518" y="156"/>
                  </a:lnTo>
                  <a:lnTo>
                    <a:pt x="518" y="164"/>
                  </a:lnTo>
                  <a:lnTo>
                    <a:pt x="520" y="170"/>
                  </a:lnTo>
                  <a:lnTo>
                    <a:pt x="527" y="188"/>
                  </a:lnTo>
                  <a:lnTo>
                    <a:pt x="535" y="206"/>
                  </a:lnTo>
                  <a:lnTo>
                    <a:pt x="543" y="224"/>
                  </a:lnTo>
                  <a:lnTo>
                    <a:pt x="551" y="240"/>
                  </a:lnTo>
                  <a:lnTo>
                    <a:pt x="553" y="246"/>
                  </a:lnTo>
                  <a:lnTo>
                    <a:pt x="557" y="250"/>
                  </a:lnTo>
                  <a:lnTo>
                    <a:pt x="562" y="252"/>
                  </a:lnTo>
                  <a:lnTo>
                    <a:pt x="572" y="254"/>
                  </a:lnTo>
                  <a:lnTo>
                    <a:pt x="582" y="258"/>
                  </a:lnTo>
                  <a:lnTo>
                    <a:pt x="603" y="264"/>
                  </a:lnTo>
                  <a:lnTo>
                    <a:pt x="603" y="238"/>
                  </a:lnTo>
                  <a:lnTo>
                    <a:pt x="602" y="238"/>
                  </a:lnTo>
                  <a:lnTo>
                    <a:pt x="588" y="236"/>
                  </a:lnTo>
                  <a:lnTo>
                    <a:pt x="577" y="230"/>
                  </a:lnTo>
                  <a:lnTo>
                    <a:pt x="569" y="220"/>
                  </a:lnTo>
                  <a:lnTo>
                    <a:pt x="565" y="208"/>
                  </a:lnTo>
                  <a:lnTo>
                    <a:pt x="565" y="202"/>
                  </a:lnTo>
                  <a:lnTo>
                    <a:pt x="563" y="196"/>
                  </a:lnTo>
                  <a:lnTo>
                    <a:pt x="559" y="192"/>
                  </a:lnTo>
                  <a:lnTo>
                    <a:pt x="549" y="176"/>
                  </a:lnTo>
                  <a:lnTo>
                    <a:pt x="547" y="158"/>
                  </a:lnTo>
                  <a:lnTo>
                    <a:pt x="552" y="142"/>
                  </a:lnTo>
                  <a:lnTo>
                    <a:pt x="564" y="126"/>
                  </a:lnTo>
                  <a:lnTo>
                    <a:pt x="570" y="120"/>
                  </a:lnTo>
                  <a:lnTo>
                    <a:pt x="568" y="112"/>
                  </a:lnTo>
                  <a:lnTo>
                    <a:pt x="561" y="106"/>
                  </a:lnTo>
                  <a:lnTo>
                    <a:pt x="551" y="96"/>
                  </a:lnTo>
                  <a:lnTo>
                    <a:pt x="542" y="88"/>
                  </a:lnTo>
                  <a:lnTo>
                    <a:pt x="537" y="84"/>
                  </a:lnTo>
                  <a:lnTo>
                    <a:pt x="529" y="76"/>
                  </a:lnTo>
                  <a:lnTo>
                    <a:pt x="523" y="70"/>
                  </a:lnTo>
                  <a:lnTo>
                    <a:pt x="512" y="60"/>
                  </a:lnTo>
                  <a:lnTo>
                    <a:pt x="505" y="56"/>
                  </a:lnTo>
                  <a:lnTo>
                    <a:pt x="497" y="58"/>
                  </a:lnTo>
                  <a:lnTo>
                    <a:pt x="485" y="66"/>
                  </a:lnTo>
                  <a:lnTo>
                    <a:pt x="472" y="74"/>
                  </a:lnTo>
                  <a:lnTo>
                    <a:pt x="459" y="76"/>
                  </a:lnTo>
                  <a:lnTo>
                    <a:pt x="445" y="76"/>
                  </a:lnTo>
                  <a:lnTo>
                    <a:pt x="428" y="66"/>
                  </a:lnTo>
                  <a:lnTo>
                    <a:pt x="423" y="64"/>
                  </a:lnTo>
                  <a:lnTo>
                    <a:pt x="419" y="64"/>
                  </a:lnTo>
                  <a:lnTo>
                    <a:pt x="398" y="58"/>
                  </a:lnTo>
                  <a:lnTo>
                    <a:pt x="384" y="48"/>
                  </a:lnTo>
                  <a:lnTo>
                    <a:pt x="375" y="32"/>
                  </a:lnTo>
                  <a:lnTo>
                    <a:pt x="373" y="22"/>
                  </a:lnTo>
                  <a:lnTo>
                    <a:pt x="371" y="14"/>
                  </a:lnTo>
                  <a:lnTo>
                    <a:pt x="370" y="4"/>
                  </a:lnTo>
                  <a:lnTo>
                    <a:pt x="363" y="0"/>
                  </a:lnTo>
                  <a:lnTo>
                    <a:pt x="287" y="0"/>
                  </a:lnTo>
                  <a:lnTo>
                    <a:pt x="277" y="2"/>
                  </a:lnTo>
                  <a:lnTo>
                    <a:pt x="272" y="10"/>
                  </a:lnTo>
                  <a:lnTo>
                    <a:pt x="268" y="28"/>
                  </a:lnTo>
                  <a:lnTo>
                    <a:pt x="265" y="40"/>
                  </a:lnTo>
                  <a:lnTo>
                    <a:pt x="260" y="50"/>
                  </a:lnTo>
                  <a:lnTo>
                    <a:pt x="251" y="56"/>
                  </a:lnTo>
                  <a:lnTo>
                    <a:pt x="238" y="58"/>
                  </a:lnTo>
                  <a:lnTo>
                    <a:pt x="233" y="60"/>
                  </a:lnTo>
                  <a:lnTo>
                    <a:pt x="226" y="62"/>
                  </a:lnTo>
                  <a:lnTo>
                    <a:pt x="222" y="64"/>
                  </a:lnTo>
                  <a:lnTo>
                    <a:pt x="203" y="74"/>
                  </a:lnTo>
                  <a:lnTo>
                    <a:pt x="185" y="76"/>
                  </a:lnTo>
                  <a:lnTo>
                    <a:pt x="168" y="72"/>
                  </a:lnTo>
                  <a:lnTo>
                    <a:pt x="151" y="62"/>
                  </a:lnTo>
                  <a:lnTo>
                    <a:pt x="142" y="54"/>
                  </a:lnTo>
                  <a:lnTo>
                    <a:pt x="134" y="56"/>
                  </a:lnTo>
                  <a:lnTo>
                    <a:pt x="126" y="64"/>
                  </a:lnTo>
                  <a:lnTo>
                    <a:pt x="117" y="72"/>
                  </a:lnTo>
                  <a:lnTo>
                    <a:pt x="109" y="80"/>
                  </a:lnTo>
                  <a:lnTo>
                    <a:pt x="91" y="98"/>
                  </a:lnTo>
                  <a:lnTo>
                    <a:pt x="80" y="108"/>
                  </a:lnTo>
                  <a:lnTo>
                    <a:pt x="76" y="116"/>
                  </a:lnTo>
                  <a:lnTo>
                    <a:pt x="78" y="124"/>
                  </a:lnTo>
                  <a:lnTo>
                    <a:pt x="94" y="148"/>
                  </a:lnTo>
                  <a:lnTo>
                    <a:pt x="98" y="160"/>
                  </a:lnTo>
                  <a:lnTo>
                    <a:pt x="97" y="174"/>
                  </a:lnTo>
                  <a:lnTo>
                    <a:pt x="89" y="186"/>
                  </a:lnTo>
                  <a:lnTo>
                    <a:pt x="87" y="188"/>
                  </a:lnTo>
                  <a:lnTo>
                    <a:pt x="85" y="192"/>
                  </a:lnTo>
                  <a:lnTo>
                    <a:pt x="85" y="194"/>
                  </a:lnTo>
                  <a:lnTo>
                    <a:pt x="79" y="214"/>
                  </a:lnTo>
                  <a:lnTo>
                    <a:pt x="67" y="228"/>
                  </a:lnTo>
                  <a:lnTo>
                    <a:pt x="50" y="238"/>
                  </a:lnTo>
                  <a:lnTo>
                    <a:pt x="29" y="242"/>
                  </a:lnTo>
                  <a:lnTo>
                    <a:pt x="19" y="242"/>
                  </a:lnTo>
                  <a:lnTo>
                    <a:pt x="15" y="248"/>
                  </a:lnTo>
                  <a:lnTo>
                    <a:pt x="15" y="312"/>
                  </a:lnTo>
                  <a:lnTo>
                    <a:pt x="15" y="328"/>
                  </a:lnTo>
                  <a:lnTo>
                    <a:pt x="20" y="332"/>
                  </a:lnTo>
                  <a:lnTo>
                    <a:pt x="41" y="336"/>
                  </a:lnTo>
                  <a:lnTo>
                    <a:pt x="52" y="338"/>
                  </a:lnTo>
                  <a:lnTo>
                    <a:pt x="68" y="344"/>
                  </a:lnTo>
                  <a:lnTo>
                    <a:pt x="73" y="350"/>
                  </a:lnTo>
                  <a:lnTo>
                    <a:pt x="75" y="354"/>
                  </a:lnTo>
                  <a:lnTo>
                    <a:pt x="81" y="366"/>
                  </a:lnTo>
                  <a:lnTo>
                    <a:pt x="86" y="378"/>
                  </a:lnTo>
                  <a:lnTo>
                    <a:pt x="92" y="390"/>
                  </a:lnTo>
                  <a:lnTo>
                    <a:pt x="97" y="402"/>
                  </a:lnTo>
                  <a:lnTo>
                    <a:pt x="101" y="410"/>
                  </a:lnTo>
                  <a:lnTo>
                    <a:pt x="101" y="414"/>
                  </a:lnTo>
                  <a:lnTo>
                    <a:pt x="78" y="434"/>
                  </a:lnTo>
                  <a:lnTo>
                    <a:pt x="62" y="450"/>
                  </a:lnTo>
                  <a:lnTo>
                    <a:pt x="46" y="464"/>
                  </a:lnTo>
                  <a:lnTo>
                    <a:pt x="31" y="480"/>
                  </a:lnTo>
                  <a:lnTo>
                    <a:pt x="22" y="490"/>
                  </a:lnTo>
                  <a:lnTo>
                    <a:pt x="15" y="500"/>
                  </a:lnTo>
                  <a:lnTo>
                    <a:pt x="8" y="510"/>
                  </a:lnTo>
                  <a:lnTo>
                    <a:pt x="0" y="520"/>
                  </a:lnTo>
                  <a:lnTo>
                    <a:pt x="0" y="542"/>
                  </a:lnTo>
                  <a:lnTo>
                    <a:pt x="8" y="558"/>
                  </a:lnTo>
                  <a:lnTo>
                    <a:pt x="19" y="572"/>
                  </a:lnTo>
                  <a:lnTo>
                    <a:pt x="33" y="582"/>
                  </a:lnTo>
                  <a:lnTo>
                    <a:pt x="51" y="588"/>
                  </a:lnTo>
                  <a:lnTo>
                    <a:pt x="73" y="588"/>
                  </a:lnTo>
                  <a:lnTo>
                    <a:pt x="86" y="584"/>
                  </a:lnTo>
                  <a:lnTo>
                    <a:pt x="97" y="578"/>
                  </a:lnTo>
                  <a:lnTo>
                    <a:pt x="108" y="570"/>
                  </a:lnTo>
                  <a:lnTo>
                    <a:pt x="112" y="566"/>
                  </a:lnTo>
                  <a:lnTo>
                    <a:pt x="118" y="560"/>
                  </a:lnTo>
                  <a:lnTo>
                    <a:pt x="134" y="544"/>
                  </a:lnTo>
                  <a:lnTo>
                    <a:pt x="149" y="530"/>
                  </a:lnTo>
                  <a:lnTo>
                    <a:pt x="165" y="516"/>
                  </a:lnTo>
                  <a:lnTo>
                    <a:pt x="181" y="500"/>
                  </a:lnTo>
                  <a:lnTo>
                    <a:pt x="187" y="494"/>
                  </a:lnTo>
                  <a:lnTo>
                    <a:pt x="191" y="494"/>
                  </a:lnTo>
                  <a:lnTo>
                    <a:pt x="199" y="498"/>
                  </a:lnTo>
                  <a:lnTo>
                    <a:pt x="212" y="504"/>
                  </a:lnTo>
                  <a:lnTo>
                    <a:pt x="225" y="508"/>
                  </a:lnTo>
                  <a:lnTo>
                    <a:pt x="238" y="514"/>
                  </a:lnTo>
                  <a:lnTo>
                    <a:pt x="251" y="518"/>
                  </a:lnTo>
                  <a:lnTo>
                    <a:pt x="256" y="522"/>
                  </a:lnTo>
                  <a:lnTo>
                    <a:pt x="261" y="526"/>
                  </a:lnTo>
                  <a:lnTo>
                    <a:pt x="267" y="540"/>
                  </a:lnTo>
                  <a:lnTo>
                    <a:pt x="270" y="552"/>
                  </a:lnTo>
                  <a:lnTo>
                    <a:pt x="274" y="572"/>
                  </a:lnTo>
                  <a:lnTo>
                    <a:pt x="279" y="576"/>
                  </a:lnTo>
                  <a:lnTo>
                    <a:pt x="339" y="576"/>
                  </a:lnTo>
                  <a:lnTo>
                    <a:pt x="356" y="574"/>
                  </a:lnTo>
                  <a:lnTo>
                    <a:pt x="361" y="574"/>
                  </a:lnTo>
                  <a:lnTo>
                    <a:pt x="367" y="568"/>
                  </a:lnTo>
                  <a:lnTo>
                    <a:pt x="374" y="560"/>
                  </a:lnTo>
                  <a:lnTo>
                    <a:pt x="374" y="552"/>
                  </a:lnTo>
                  <a:lnTo>
                    <a:pt x="375" y="548"/>
                  </a:lnTo>
                  <a:lnTo>
                    <a:pt x="377" y="536"/>
                  </a:lnTo>
                  <a:lnTo>
                    <a:pt x="384" y="524"/>
                  </a:lnTo>
                  <a:lnTo>
                    <a:pt x="393" y="518"/>
                  </a:lnTo>
                  <a:lnTo>
                    <a:pt x="408" y="514"/>
                  </a:lnTo>
                  <a:lnTo>
                    <a:pt x="412" y="514"/>
                  </a:lnTo>
                  <a:lnTo>
                    <a:pt x="416" y="512"/>
                  </a:lnTo>
                  <a:lnTo>
                    <a:pt x="419" y="510"/>
                  </a:lnTo>
                  <a:lnTo>
                    <a:pt x="439" y="500"/>
                  </a:lnTo>
                  <a:lnTo>
                    <a:pt x="457" y="498"/>
                  </a:lnTo>
                  <a:lnTo>
                    <a:pt x="476" y="502"/>
                  </a:lnTo>
                  <a:lnTo>
                    <a:pt x="493" y="514"/>
                  </a:lnTo>
                  <a:lnTo>
                    <a:pt x="502" y="522"/>
                  </a:lnTo>
                  <a:lnTo>
                    <a:pt x="509" y="518"/>
                  </a:lnTo>
                  <a:lnTo>
                    <a:pt x="516" y="512"/>
                  </a:lnTo>
                  <a:lnTo>
                    <a:pt x="526" y="502"/>
                  </a:lnTo>
                  <a:lnTo>
                    <a:pt x="530" y="498"/>
                  </a:lnTo>
                  <a:lnTo>
                    <a:pt x="535" y="494"/>
                  </a:lnTo>
                  <a:lnTo>
                    <a:pt x="554" y="476"/>
                  </a:lnTo>
                  <a:lnTo>
                    <a:pt x="564" y="466"/>
                  </a:lnTo>
                  <a:lnTo>
                    <a:pt x="568" y="460"/>
                  </a:lnTo>
                  <a:lnTo>
                    <a:pt x="566" y="452"/>
                  </a:lnTo>
                  <a:lnTo>
                    <a:pt x="558" y="442"/>
                  </a:lnTo>
                  <a:lnTo>
                    <a:pt x="550" y="428"/>
                  </a:lnTo>
                  <a:lnTo>
                    <a:pt x="546" y="416"/>
                  </a:lnTo>
                  <a:lnTo>
                    <a:pt x="547" y="402"/>
                  </a:lnTo>
                  <a:lnTo>
                    <a:pt x="556" y="388"/>
                  </a:lnTo>
                  <a:lnTo>
                    <a:pt x="558" y="386"/>
                  </a:lnTo>
                  <a:lnTo>
                    <a:pt x="560" y="382"/>
                  </a:lnTo>
                  <a:lnTo>
                    <a:pt x="560" y="380"/>
                  </a:lnTo>
                  <a:lnTo>
                    <a:pt x="566" y="360"/>
                  </a:lnTo>
                  <a:lnTo>
                    <a:pt x="577" y="346"/>
                  </a:lnTo>
                  <a:lnTo>
                    <a:pt x="593" y="338"/>
                  </a:lnTo>
                  <a:lnTo>
                    <a:pt x="613" y="334"/>
                  </a:lnTo>
                  <a:lnTo>
                    <a:pt x="624" y="334"/>
                  </a:lnTo>
                  <a:lnTo>
                    <a:pt x="629" y="32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grpSp>
    </p:spTree>
    <p:extLst>
      <p:ext uri="{BB962C8B-B14F-4D97-AF65-F5344CB8AC3E}">
        <p14:creationId xmlns:p14="http://schemas.microsoft.com/office/powerpoint/2010/main" val="148419590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193" y="5798876"/>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7"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69979" y="459510"/>
            <a:ext cx="2117888"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Lecture10</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34</a:t>
            </a:fld>
            <a:endParaRPr lang="en-US"/>
          </a:p>
        </p:txBody>
      </p:sp>
      <p:sp>
        <p:nvSpPr>
          <p:cNvPr id="12" name="Zone de texte 11"/>
          <p:cNvSpPr txBox="1"/>
          <p:nvPr/>
        </p:nvSpPr>
        <p:spPr>
          <a:xfrm>
            <a:off x="2157095" y="384810"/>
            <a:ext cx="6251575" cy="1015663"/>
          </a:xfrm>
          <a:prstGeom prst="rect">
            <a:avLst/>
          </a:prstGeom>
          <a:noFill/>
        </p:spPr>
        <p:txBody>
          <a:bodyPr wrap="square" rtlCol="0" anchor="t">
            <a:spAutoFit/>
          </a:bodyPr>
          <a:lstStyle/>
          <a:p>
            <a:pPr algn="ctr"/>
            <a:r>
              <a:rPr lang="en-US" sz="2400" b="1" dirty="0" smtClean="0">
                <a:solidFill>
                  <a:srgbClr val="FF9518"/>
                </a:solidFill>
                <a:latin typeface="Tajawal Medium" panose="00000600000000000000" pitchFamily="2" charset="-78"/>
                <a:cs typeface="Tajawal Medium" panose="00000600000000000000" pitchFamily="2" charset="-78"/>
              </a:rPr>
              <a:t>Session 5: Evaluation</a:t>
            </a:r>
            <a:r>
              <a:rPr lang="fr-FR" sz="2400" b="1" dirty="0" smtClean="0">
                <a:solidFill>
                  <a:srgbClr val="FF9518"/>
                </a:solidFill>
                <a:latin typeface="Tajawal Medium" panose="00000600000000000000" pitchFamily="2" charset="-78"/>
                <a:cs typeface="Tajawal Medium" panose="00000600000000000000" pitchFamily="2" charset="-78"/>
                <a:sym typeface="+mn-ea"/>
              </a:rPr>
              <a:t> </a:t>
            </a:r>
            <a:r>
              <a:rPr lang="fr-FR" sz="2400" b="1" dirty="0">
                <a:solidFill>
                  <a:srgbClr val="FF9518"/>
                </a:solidFill>
                <a:latin typeface="Tajawal Medium" panose="00000600000000000000" pitchFamily="2" charset="-78"/>
                <a:cs typeface="Tajawal Medium" panose="00000600000000000000" pitchFamily="2" charset="-78"/>
                <a:sym typeface="+mn-ea"/>
              </a:rPr>
              <a:t>(</a:t>
            </a:r>
            <a:r>
              <a:rPr lang="fr-FR" altLang="en-US" sz="2800" b="1" dirty="0" smtClean="0">
                <a:solidFill>
                  <a:srgbClr val="FF9518"/>
                </a:solidFill>
                <a:latin typeface="Tajawal Medium" panose="00000600000000000000" pitchFamily="2" charset="-78"/>
                <a:cs typeface="Tajawal Medium" panose="00000600000000000000" pitchFamily="2" charset="-78"/>
                <a:sym typeface="+mn-ea"/>
              </a:rPr>
              <a:t>Part3)</a:t>
            </a: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32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219940" y="1232992"/>
            <a:ext cx="8315730" cy="689932"/>
          </a:xfrm>
          <a:prstGeom prst="rect">
            <a:avLst/>
          </a:prstGeom>
          <a:ln>
            <a:noFill/>
          </a:ln>
        </p:spPr>
        <p:txBody>
          <a:bodyPr wrap="square">
            <a:spAutoFit/>
          </a:bodyPr>
          <a:lstStyle/>
          <a:p>
            <a:pPr marL="685800" lvl="2" algn="ctr">
              <a:spcBef>
                <a:spcPts val="695"/>
              </a:spcBef>
              <a:buClr>
                <a:srgbClr val="FF681E"/>
              </a:buClr>
              <a:buSzPts val="1300"/>
              <a:tabLst>
                <a:tab pos="1289050" algn="l"/>
              </a:tabLst>
            </a:pPr>
            <a:r>
              <a:rPr lang="en-US" sz="1300" dirty="0" smtClean="0">
                <a:latin typeface="Trebuchet MS" panose="020B0603020202020204" pitchFamily="34" charset="0"/>
                <a:ea typeface="Trebuchet MS" panose="020B0603020202020204" pitchFamily="34" charset="0"/>
                <a:cs typeface="Trebuchet MS" panose="020B0603020202020204" pitchFamily="34" charset="0"/>
              </a:rPr>
              <a:t> </a:t>
            </a:r>
            <a:endPar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685800" lvl="2" algn="ctr">
              <a:spcBef>
                <a:spcPts val="695"/>
              </a:spcBef>
              <a:buClr>
                <a:srgbClr val="FF681E"/>
              </a:buClr>
              <a:buSzPts val="1300"/>
              <a:tabLst>
                <a:tab pos="12890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3" name="Rectangle 12"/>
          <p:cNvSpPr/>
          <p:nvPr/>
        </p:nvSpPr>
        <p:spPr>
          <a:xfrm>
            <a:off x="638340" y="1584020"/>
            <a:ext cx="7729672" cy="1477328"/>
          </a:xfrm>
          <a:prstGeom prst="rect">
            <a:avLst/>
          </a:prstGeom>
        </p:spPr>
        <p:txBody>
          <a:bodyPr wrap="square">
            <a:spAutoFit/>
          </a:bodyPr>
          <a:lstStyle/>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fr-FR" dirty="0">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8" name="TextBox 17"/>
          <p:cNvSpPr txBox="1"/>
          <p:nvPr/>
        </p:nvSpPr>
        <p:spPr>
          <a:xfrm>
            <a:off x="185691" y="1250042"/>
            <a:ext cx="8452476" cy="8494633"/>
          </a:xfrm>
          <a:prstGeom prst="rect">
            <a:avLst/>
          </a:prstGeom>
          <a:noFill/>
        </p:spPr>
        <p:txBody>
          <a:bodyPr wrap="square" rtlCol="0">
            <a:spAutoFit/>
          </a:bodyPr>
          <a:lstStyle/>
          <a:p>
            <a:pPr algn="ctr">
              <a:lnSpc>
                <a:spcPct val="150000"/>
              </a:lnSpc>
            </a:pPr>
            <a:endParaRPr lang="en-US" sz="2000" b="1" dirty="0" smtClean="0">
              <a:solidFill>
                <a:schemeClr val="accent2"/>
              </a:solidFill>
              <a:latin typeface="Times New Roman" panose="02020603050405020304" pitchFamily="18" charset="0"/>
              <a:cs typeface="Times New Roman" panose="02020603050405020304" pitchFamily="18" charset="0"/>
            </a:endParaRPr>
          </a:p>
          <a:p>
            <a:pPr algn="ctr">
              <a:lnSpc>
                <a:spcPct val="150000"/>
              </a:lnSpc>
            </a:pPr>
            <a:r>
              <a:rPr lang="en-US" sz="2000" b="1" dirty="0" smtClean="0">
                <a:solidFill>
                  <a:schemeClr val="accent2"/>
                </a:solidFill>
                <a:latin typeface="Times New Roman" panose="02020603050405020304" pitchFamily="18" charset="0"/>
                <a:cs typeface="Times New Roman" panose="02020603050405020304" pitchFamily="18" charset="0"/>
              </a:rPr>
              <a:t>Incorporating </a:t>
            </a:r>
            <a:r>
              <a:rPr lang="en-US" sz="2000" b="1" dirty="0">
                <a:solidFill>
                  <a:schemeClr val="accent2"/>
                </a:solidFill>
                <a:latin typeface="Times New Roman" panose="02020603050405020304" pitchFamily="18" charset="0"/>
                <a:cs typeface="Times New Roman" panose="02020603050405020304" pitchFamily="18" charset="0"/>
              </a:rPr>
              <a:t>cross-cutting themes in </a:t>
            </a:r>
            <a:r>
              <a:rPr lang="en-US" sz="2000" b="1" dirty="0" smtClean="0">
                <a:solidFill>
                  <a:schemeClr val="accent2"/>
                </a:solidFill>
                <a:latin typeface="Times New Roman" panose="02020603050405020304" pitchFamily="18" charset="0"/>
                <a:cs typeface="Times New Roman" panose="02020603050405020304" pitchFamily="18" charset="0"/>
              </a:rPr>
              <a:t>evaluation</a:t>
            </a:r>
          </a:p>
          <a:p>
            <a:pPr algn="ctr">
              <a:lnSpc>
                <a:spcPct val="150000"/>
              </a:lnSpc>
            </a:pPr>
            <a:endParaRPr lang="en-US" sz="2000" b="1" dirty="0" smtClean="0">
              <a:solidFill>
                <a:schemeClr val="accent2"/>
              </a:solidFill>
              <a:latin typeface="Times New Roman" panose="02020603050405020304" pitchFamily="18" charset="0"/>
              <a:cs typeface="Times New Roman" panose="02020603050405020304" pitchFamily="18" charset="0"/>
            </a:endParaRPr>
          </a:p>
          <a:p>
            <a:pPr marL="285750" indent="-285750" algn="just">
              <a:lnSpc>
                <a:spcPct val="150000"/>
              </a:lnSpc>
              <a:buFont typeface="Wingdings" panose="05000000000000000000" pitchFamily="2" charset="2"/>
              <a:buChar char="Ø"/>
            </a:pPr>
            <a:r>
              <a:rPr lang="en-US" b="1" dirty="0">
                <a:solidFill>
                  <a:srgbClr val="00B050"/>
                </a:solidFill>
                <a:latin typeface="Times New Roman" panose="02020603050405020304" pitchFamily="18" charset="0"/>
                <a:cs typeface="Times New Roman" panose="02020603050405020304" pitchFamily="18" charset="0"/>
              </a:rPr>
              <a:t>Cross-cutting themes </a:t>
            </a:r>
            <a:r>
              <a:rPr lang="en-US" b="1" dirty="0">
                <a:latin typeface="Times New Roman" panose="02020603050405020304" pitchFamily="18" charset="0"/>
                <a:cs typeface="Times New Roman" panose="02020603050405020304" pitchFamily="18" charset="0"/>
              </a:rPr>
              <a:t>can be defined as additional considerations or areas that intersect with an intervention, or that can be easily integrated into it, without losing focus on the main goals of the intervention. Mainstreaming a cross-cutting theme is generally understood as a strategy to make the specific theme, given its importance, an integral dimension of the organization’s design, implementation and M&amp;E of policies and interventions. The inclusion of themes can evolve over time and new themes can be added; they are not necessarily the same for all organizations and not all may be relevant to be considered in an intervention.</a:t>
            </a:r>
          </a:p>
          <a:p>
            <a:pPr algn="ctr">
              <a:lnSpc>
                <a:spcPct val="150000"/>
              </a:lnSpc>
            </a:pPr>
            <a:endParaRPr lang="en-US" sz="2000" b="1" dirty="0">
              <a:solidFill>
                <a:schemeClr val="accent2"/>
              </a:solidFill>
              <a:latin typeface="Times New Roman" panose="02020603050405020304" pitchFamily="18" charset="0"/>
              <a:cs typeface="Times New Roman" panose="02020603050405020304" pitchFamily="18" charset="0"/>
            </a:endParaRPr>
          </a:p>
          <a:p>
            <a:pPr algn="ctr">
              <a:lnSpc>
                <a:spcPct val="150000"/>
              </a:lnSpc>
            </a:pPr>
            <a:endParaRPr lang="en-US" sz="2000" b="1" dirty="0" smtClean="0">
              <a:solidFill>
                <a:schemeClr val="accent2"/>
              </a:solidFill>
              <a:latin typeface="Times New Roman" panose="02020603050405020304" pitchFamily="18" charset="0"/>
              <a:cs typeface="Times New Roman" panose="02020603050405020304" pitchFamily="18" charset="0"/>
            </a:endParaRPr>
          </a:p>
          <a:p>
            <a:pPr algn="ctr">
              <a:lnSpc>
                <a:spcPct val="150000"/>
              </a:lnSpc>
            </a:pPr>
            <a:endParaRPr lang="en-US" sz="2000" b="1" dirty="0">
              <a:solidFill>
                <a:schemeClr val="accent2"/>
              </a:solidFill>
              <a:latin typeface="Times New Roman" panose="02020603050405020304" pitchFamily="18" charset="0"/>
              <a:cs typeface="Times New Roman" panose="02020603050405020304" pitchFamily="18" charset="0"/>
            </a:endParaRPr>
          </a:p>
          <a:p>
            <a:pPr algn="ctr">
              <a:lnSpc>
                <a:spcPct val="150000"/>
              </a:lnSpc>
            </a:pPr>
            <a:endParaRPr lang="en-US" sz="2000" b="1" dirty="0" smtClean="0">
              <a:solidFill>
                <a:schemeClr val="accent2"/>
              </a:solidFill>
              <a:latin typeface="Times New Roman" panose="02020603050405020304" pitchFamily="18" charset="0"/>
              <a:cs typeface="Times New Roman" panose="02020603050405020304" pitchFamily="18" charset="0"/>
            </a:endParaRPr>
          </a:p>
          <a:p>
            <a:pPr algn="ctr">
              <a:lnSpc>
                <a:spcPct val="150000"/>
              </a:lnSpc>
            </a:pPr>
            <a:endParaRPr lang="en-US" sz="2000" b="1" dirty="0">
              <a:solidFill>
                <a:schemeClr val="accent2"/>
              </a:solidFill>
              <a:latin typeface="Times New Roman" panose="02020603050405020304" pitchFamily="18" charset="0"/>
              <a:cs typeface="Times New Roman" panose="02020603050405020304" pitchFamily="18" charset="0"/>
            </a:endParaRPr>
          </a:p>
          <a:p>
            <a:pPr algn="ctr">
              <a:lnSpc>
                <a:spcPct val="150000"/>
              </a:lnSpc>
            </a:pPr>
            <a:endParaRPr lang="en-US" sz="2000" b="1" dirty="0" smtClean="0">
              <a:solidFill>
                <a:schemeClr val="accent2"/>
              </a:solidFill>
              <a:latin typeface="Times New Roman" panose="02020603050405020304" pitchFamily="18" charset="0"/>
              <a:cs typeface="Times New Roman" panose="02020603050405020304" pitchFamily="18" charset="0"/>
            </a:endParaRPr>
          </a:p>
          <a:p>
            <a:pPr algn="ctr">
              <a:lnSpc>
                <a:spcPct val="150000"/>
              </a:lnSpc>
            </a:pPr>
            <a:endParaRPr lang="en-US" sz="2000" b="1" dirty="0">
              <a:solidFill>
                <a:schemeClr val="accent2"/>
              </a:solidFill>
              <a:latin typeface="Times New Roman" panose="02020603050405020304" pitchFamily="18" charset="0"/>
              <a:cs typeface="Times New Roman" panose="02020603050405020304" pitchFamily="18" charset="0"/>
            </a:endParaRPr>
          </a:p>
          <a:p>
            <a:pPr algn="ctr">
              <a:lnSpc>
                <a:spcPct val="150000"/>
              </a:lnSpc>
            </a:pPr>
            <a:r>
              <a:rPr lang="en-US" sz="2000" b="1" dirty="0" smtClean="0">
                <a:solidFill>
                  <a:schemeClr val="accent2"/>
                </a:solidFill>
                <a:latin typeface="Times New Roman" panose="02020603050405020304" pitchFamily="18" charset="0"/>
                <a:cs typeface="Times New Roman" panose="02020603050405020304" pitchFamily="18" charset="0"/>
              </a:rPr>
              <a:t> </a:t>
            </a:r>
            <a:r>
              <a:rPr lang="en-US" sz="2000" b="1" dirty="0">
                <a:solidFill>
                  <a:schemeClr val="accent2"/>
                </a:solidFill>
                <a:latin typeface="Times New Roman" panose="02020603050405020304" pitchFamily="18" charset="0"/>
                <a:cs typeface="Times New Roman" panose="02020603050405020304" pitchFamily="18" charset="0"/>
              </a:rPr>
              <a:t> </a:t>
            </a:r>
            <a:endParaRPr lang="fr-FR" sz="2000" b="1" dirty="0">
              <a:solidFill>
                <a:schemeClr val="accent2"/>
              </a:solidFill>
              <a:latin typeface="Times New Roman" panose="02020603050405020304" pitchFamily="18" charset="0"/>
              <a:cs typeface="Times New Roman" panose="02020603050405020304" pitchFamily="18" charset="0"/>
            </a:endParaRPr>
          </a:p>
        </p:txBody>
      </p:sp>
      <p:grpSp>
        <p:nvGrpSpPr>
          <p:cNvPr id="17" name="Group 16"/>
          <p:cNvGrpSpPr>
            <a:grpSpLocks/>
          </p:cNvGrpSpPr>
          <p:nvPr/>
        </p:nvGrpSpPr>
        <p:grpSpPr bwMode="auto">
          <a:xfrm>
            <a:off x="1022098" y="1694690"/>
            <a:ext cx="610994" cy="597946"/>
            <a:chOff x="980" y="1491"/>
            <a:chExt cx="834" cy="834"/>
          </a:xfrm>
        </p:grpSpPr>
        <p:sp>
          <p:nvSpPr>
            <p:cNvPr id="19" name="Freeform 18"/>
            <p:cNvSpPr>
              <a:spLocks/>
            </p:cNvSpPr>
            <p:nvPr/>
          </p:nvSpPr>
          <p:spPr bwMode="auto">
            <a:xfrm>
              <a:off x="980" y="1490"/>
              <a:ext cx="834" cy="834"/>
            </a:xfrm>
            <a:custGeom>
              <a:avLst/>
              <a:gdLst>
                <a:gd name="T0" fmla="+- 0 1397 980"/>
                <a:gd name="T1" fmla="*/ T0 w 834"/>
                <a:gd name="T2" fmla="+- 0 1491 1491"/>
                <a:gd name="T3" fmla="*/ 1491 h 834"/>
                <a:gd name="T4" fmla="+- 0 1322 980"/>
                <a:gd name="T5" fmla="*/ T4 w 834"/>
                <a:gd name="T6" fmla="+- 0 1497 1491"/>
                <a:gd name="T7" fmla="*/ 1497 h 834"/>
                <a:gd name="T8" fmla="+- 0 1252 980"/>
                <a:gd name="T9" fmla="*/ T8 w 834"/>
                <a:gd name="T10" fmla="+- 0 1517 1491"/>
                <a:gd name="T11" fmla="*/ 1517 h 834"/>
                <a:gd name="T12" fmla="+- 0 1187 980"/>
                <a:gd name="T13" fmla="*/ T12 w 834"/>
                <a:gd name="T14" fmla="+- 0 1548 1491"/>
                <a:gd name="T15" fmla="*/ 1548 h 834"/>
                <a:gd name="T16" fmla="+- 0 1129 980"/>
                <a:gd name="T17" fmla="*/ T16 w 834"/>
                <a:gd name="T18" fmla="+- 0 1589 1491"/>
                <a:gd name="T19" fmla="*/ 1589 h 834"/>
                <a:gd name="T20" fmla="+- 0 1078 980"/>
                <a:gd name="T21" fmla="*/ T20 w 834"/>
                <a:gd name="T22" fmla="+- 0 1639 1491"/>
                <a:gd name="T23" fmla="*/ 1639 h 834"/>
                <a:gd name="T24" fmla="+- 0 1037 980"/>
                <a:gd name="T25" fmla="*/ T24 w 834"/>
                <a:gd name="T26" fmla="+- 0 1697 1491"/>
                <a:gd name="T27" fmla="*/ 1697 h 834"/>
                <a:gd name="T28" fmla="+- 0 1006 980"/>
                <a:gd name="T29" fmla="*/ T28 w 834"/>
                <a:gd name="T30" fmla="+- 0 1762 1491"/>
                <a:gd name="T31" fmla="*/ 1762 h 834"/>
                <a:gd name="T32" fmla="+- 0 987 980"/>
                <a:gd name="T33" fmla="*/ T32 w 834"/>
                <a:gd name="T34" fmla="+- 0 1833 1491"/>
                <a:gd name="T35" fmla="*/ 1833 h 834"/>
                <a:gd name="T36" fmla="+- 0 980 980"/>
                <a:gd name="T37" fmla="*/ T36 w 834"/>
                <a:gd name="T38" fmla="+- 0 1908 1491"/>
                <a:gd name="T39" fmla="*/ 1908 h 834"/>
                <a:gd name="T40" fmla="+- 0 987 980"/>
                <a:gd name="T41" fmla="*/ T40 w 834"/>
                <a:gd name="T42" fmla="+- 0 1983 1491"/>
                <a:gd name="T43" fmla="*/ 1983 h 834"/>
                <a:gd name="T44" fmla="+- 0 1006 980"/>
                <a:gd name="T45" fmla="*/ T44 w 834"/>
                <a:gd name="T46" fmla="+- 0 2053 1491"/>
                <a:gd name="T47" fmla="*/ 2053 h 834"/>
                <a:gd name="T48" fmla="+- 0 1037 980"/>
                <a:gd name="T49" fmla="*/ T48 w 834"/>
                <a:gd name="T50" fmla="+- 0 2118 1491"/>
                <a:gd name="T51" fmla="*/ 2118 h 834"/>
                <a:gd name="T52" fmla="+- 0 1078 980"/>
                <a:gd name="T53" fmla="*/ T52 w 834"/>
                <a:gd name="T54" fmla="+- 0 2176 1491"/>
                <a:gd name="T55" fmla="*/ 2176 h 834"/>
                <a:gd name="T56" fmla="+- 0 1129 980"/>
                <a:gd name="T57" fmla="*/ T56 w 834"/>
                <a:gd name="T58" fmla="+- 0 2226 1491"/>
                <a:gd name="T59" fmla="*/ 2226 h 834"/>
                <a:gd name="T60" fmla="+- 0 1187 980"/>
                <a:gd name="T61" fmla="*/ T60 w 834"/>
                <a:gd name="T62" fmla="+- 0 2268 1491"/>
                <a:gd name="T63" fmla="*/ 2268 h 834"/>
                <a:gd name="T64" fmla="+- 0 1252 980"/>
                <a:gd name="T65" fmla="*/ T64 w 834"/>
                <a:gd name="T66" fmla="+- 0 2298 1491"/>
                <a:gd name="T67" fmla="*/ 2298 h 834"/>
                <a:gd name="T68" fmla="+- 0 1322 980"/>
                <a:gd name="T69" fmla="*/ T68 w 834"/>
                <a:gd name="T70" fmla="+- 0 2318 1491"/>
                <a:gd name="T71" fmla="*/ 2318 h 834"/>
                <a:gd name="T72" fmla="+- 0 1397 980"/>
                <a:gd name="T73" fmla="*/ T72 w 834"/>
                <a:gd name="T74" fmla="+- 0 2325 1491"/>
                <a:gd name="T75" fmla="*/ 2325 h 834"/>
                <a:gd name="T76" fmla="+- 0 1472 980"/>
                <a:gd name="T77" fmla="*/ T76 w 834"/>
                <a:gd name="T78" fmla="+- 0 2318 1491"/>
                <a:gd name="T79" fmla="*/ 2318 h 834"/>
                <a:gd name="T80" fmla="+- 0 1543 980"/>
                <a:gd name="T81" fmla="*/ T80 w 834"/>
                <a:gd name="T82" fmla="+- 0 2298 1491"/>
                <a:gd name="T83" fmla="*/ 2298 h 834"/>
                <a:gd name="T84" fmla="+- 0 1608 980"/>
                <a:gd name="T85" fmla="*/ T84 w 834"/>
                <a:gd name="T86" fmla="+- 0 2268 1491"/>
                <a:gd name="T87" fmla="*/ 2268 h 834"/>
                <a:gd name="T88" fmla="+- 0 1666 980"/>
                <a:gd name="T89" fmla="*/ T88 w 834"/>
                <a:gd name="T90" fmla="+- 0 2226 1491"/>
                <a:gd name="T91" fmla="*/ 2226 h 834"/>
                <a:gd name="T92" fmla="+- 0 1716 980"/>
                <a:gd name="T93" fmla="*/ T92 w 834"/>
                <a:gd name="T94" fmla="+- 0 2176 1491"/>
                <a:gd name="T95" fmla="*/ 2176 h 834"/>
                <a:gd name="T96" fmla="+- 0 1757 980"/>
                <a:gd name="T97" fmla="*/ T96 w 834"/>
                <a:gd name="T98" fmla="+- 0 2118 1491"/>
                <a:gd name="T99" fmla="*/ 2118 h 834"/>
                <a:gd name="T100" fmla="+- 0 1788 980"/>
                <a:gd name="T101" fmla="*/ T100 w 834"/>
                <a:gd name="T102" fmla="+- 0 2053 1491"/>
                <a:gd name="T103" fmla="*/ 2053 h 834"/>
                <a:gd name="T104" fmla="+- 0 1808 980"/>
                <a:gd name="T105" fmla="*/ T104 w 834"/>
                <a:gd name="T106" fmla="+- 0 1983 1491"/>
                <a:gd name="T107" fmla="*/ 1983 h 834"/>
                <a:gd name="T108" fmla="+- 0 1814 980"/>
                <a:gd name="T109" fmla="*/ T108 w 834"/>
                <a:gd name="T110" fmla="+- 0 1908 1491"/>
                <a:gd name="T111" fmla="*/ 1908 h 834"/>
                <a:gd name="T112" fmla="+- 0 1808 980"/>
                <a:gd name="T113" fmla="*/ T112 w 834"/>
                <a:gd name="T114" fmla="+- 0 1833 1491"/>
                <a:gd name="T115" fmla="*/ 1833 h 834"/>
                <a:gd name="T116" fmla="+- 0 1788 980"/>
                <a:gd name="T117" fmla="*/ T116 w 834"/>
                <a:gd name="T118" fmla="+- 0 1762 1491"/>
                <a:gd name="T119" fmla="*/ 1762 h 834"/>
                <a:gd name="T120" fmla="+- 0 1757 980"/>
                <a:gd name="T121" fmla="*/ T120 w 834"/>
                <a:gd name="T122" fmla="+- 0 1697 1491"/>
                <a:gd name="T123" fmla="*/ 1697 h 834"/>
                <a:gd name="T124" fmla="+- 0 1716 980"/>
                <a:gd name="T125" fmla="*/ T124 w 834"/>
                <a:gd name="T126" fmla="+- 0 1639 1491"/>
                <a:gd name="T127" fmla="*/ 1639 h 834"/>
                <a:gd name="T128" fmla="+- 0 1666 980"/>
                <a:gd name="T129" fmla="*/ T128 w 834"/>
                <a:gd name="T130" fmla="+- 0 1589 1491"/>
                <a:gd name="T131" fmla="*/ 1589 h 834"/>
                <a:gd name="T132" fmla="+- 0 1608 980"/>
                <a:gd name="T133" fmla="*/ T132 w 834"/>
                <a:gd name="T134" fmla="+- 0 1548 1491"/>
                <a:gd name="T135" fmla="*/ 1548 h 834"/>
                <a:gd name="T136" fmla="+- 0 1543 980"/>
                <a:gd name="T137" fmla="*/ T136 w 834"/>
                <a:gd name="T138" fmla="+- 0 1517 1491"/>
                <a:gd name="T139" fmla="*/ 1517 h 834"/>
                <a:gd name="T140" fmla="+- 0 1472 980"/>
                <a:gd name="T141" fmla="*/ T140 w 834"/>
                <a:gd name="T142" fmla="+- 0 1497 1491"/>
                <a:gd name="T143" fmla="*/ 1497 h 834"/>
                <a:gd name="T144" fmla="+- 0 1397 980"/>
                <a:gd name="T145" fmla="*/ T144 w 834"/>
                <a:gd name="T146" fmla="+- 0 1491 1491"/>
                <a:gd name="T147" fmla="*/ 1491 h 834"/>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Lst>
              <a:rect l="0" t="0" r="r" b="b"/>
              <a:pathLst>
                <a:path w="834" h="834">
                  <a:moveTo>
                    <a:pt x="417" y="0"/>
                  </a:moveTo>
                  <a:lnTo>
                    <a:pt x="342" y="6"/>
                  </a:lnTo>
                  <a:lnTo>
                    <a:pt x="272" y="26"/>
                  </a:lnTo>
                  <a:lnTo>
                    <a:pt x="207" y="57"/>
                  </a:lnTo>
                  <a:lnTo>
                    <a:pt x="149" y="98"/>
                  </a:lnTo>
                  <a:lnTo>
                    <a:pt x="98" y="148"/>
                  </a:lnTo>
                  <a:lnTo>
                    <a:pt x="57" y="206"/>
                  </a:lnTo>
                  <a:lnTo>
                    <a:pt x="26" y="271"/>
                  </a:lnTo>
                  <a:lnTo>
                    <a:pt x="7" y="342"/>
                  </a:lnTo>
                  <a:lnTo>
                    <a:pt x="0" y="417"/>
                  </a:lnTo>
                  <a:lnTo>
                    <a:pt x="7" y="492"/>
                  </a:lnTo>
                  <a:lnTo>
                    <a:pt x="26" y="562"/>
                  </a:lnTo>
                  <a:lnTo>
                    <a:pt x="57" y="627"/>
                  </a:lnTo>
                  <a:lnTo>
                    <a:pt x="98" y="685"/>
                  </a:lnTo>
                  <a:lnTo>
                    <a:pt x="149" y="735"/>
                  </a:lnTo>
                  <a:lnTo>
                    <a:pt x="207" y="777"/>
                  </a:lnTo>
                  <a:lnTo>
                    <a:pt x="272" y="807"/>
                  </a:lnTo>
                  <a:lnTo>
                    <a:pt x="342" y="827"/>
                  </a:lnTo>
                  <a:lnTo>
                    <a:pt x="417" y="834"/>
                  </a:lnTo>
                  <a:lnTo>
                    <a:pt x="492" y="827"/>
                  </a:lnTo>
                  <a:lnTo>
                    <a:pt x="563" y="807"/>
                  </a:lnTo>
                  <a:lnTo>
                    <a:pt x="628" y="777"/>
                  </a:lnTo>
                  <a:lnTo>
                    <a:pt x="686" y="735"/>
                  </a:lnTo>
                  <a:lnTo>
                    <a:pt x="736" y="685"/>
                  </a:lnTo>
                  <a:lnTo>
                    <a:pt x="777" y="627"/>
                  </a:lnTo>
                  <a:lnTo>
                    <a:pt x="808" y="562"/>
                  </a:lnTo>
                  <a:lnTo>
                    <a:pt x="828" y="492"/>
                  </a:lnTo>
                  <a:lnTo>
                    <a:pt x="834" y="417"/>
                  </a:lnTo>
                  <a:lnTo>
                    <a:pt x="828" y="342"/>
                  </a:lnTo>
                  <a:lnTo>
                    <a:pt x="808" y="271"/>
                  </a:lnTo>
                  <a:lnTo>
                    <a:pt x="777" y="206"/>
                  </a:lnTo>
                  <a:lnTo>
                    <a:pt x="736" y="148"/>
                  </a:lnTo>
                  <a:lnTo>
                    <a:pt x="686" y="98"/>
                  </a:lnTo>
                  <a:lnTo>
                    <a:pt x="628" y="57"/>
                  </a:lnTo>
                  <a:lnTo>
                    <a:pt x="563" y="26"/>
                  </a:lnTo>
                  <a:lnTo>
                    <a:pt x="492" y="6"/>
                  </a:lnTo>
                  <a:lnTo>
                    <a:pt x="417" y="0"/>
                  </a:lnTo>
                  <a:close/>
                </a:path>
              </a:pathLst>
            </a:custGeom>
            <a:solidFill>
              <a:srgbClr val="FF681E"/>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sp>
          <p:nvSpPr>
            <p:cNvPr id="21" name="AutoShape 32"/>
            <p:cNvSpPr>
              <a:spLocks/>
            </p:cNvSpPr>
            <p:nvPr/>
          </p:nvSpPr>
          <p:spPr bwMode="auto">
            <a:xfrm>
              <a:off x="1085" y="1593"/>
              <a:ext cx="629" cy="588"/>
            </a:xfrm>
            <a:custGeom>
              <a:avLst/>
              <a:gdLst>
                <a:gd name="T0" fmla="+- 0 1402 1085"/>
                <a:gd name="T1" fmla="*/ T0 w 629"/>
                <a:gd name="T2" fmla="+- 0 1729 1594"/>
                <a:gd name="T3" fmla="*/ 1729 h 588"/>
                <a:gd name="T4" fmla="+- 0 1713 1085"/>
                <a:gd name="T5" fmla="*/ T4 w 629"/>
                <a:gd name="T6" fmla="+- 0 1858 1594"/>
                <a:gd name="T7" fmla="*/ 1858 h 588"/>
                <a:gd name="T8" fmla="+- 0 1675 1085"/>
                <a:gd name="T9" fmla="*/ T8 w 629"/>
                <a:gd name="T10" fmla="+- 0 1910 1594"/>
                <a:gd name="T11" fmla="*/ 1910 h 588"/>
                <a:gd name="T12" fmla="+- 0 1613 1085"/>
                <a:gd name="T13" fmla="*/ T12 w 629"/>
                <a:gd name="T14" fmla="+- 0 1980 1594"/>
                <a:gd name="T15" fmla="*/ 1980 h 588"/>
                <a:gd name="T16" fmla="+- 0 1607 1085"/>
                <a:gd name="T17" fmla="*/ T16 w 629"/>
                <a:gd name="T18" fmla="+- 0 2068 1594"/>
                <a:gd name="T19" fmla="*/ 2068 h 588"/>
                <a:gd name="T20" fmla="+- 0 1550 1085"/>
                <a:gd name="T21" fmla="*/ T20 w 629"/>
                <a:gd name="T22" fmla="+- 0 2066 1594"/>
                <a:gd name="T23" fmla="*/ 2066 h 588"/>
                <a:gd name="T24" fmla="+- 0 1458 1085"/>
                <a:gd name="T25" fmla="*/ T24 w 629"/>
                <a:gd name="T26" fmla="+- 0 2094 1594"/>
                <a:gd name="T27" fmla="*/ 2094 h 588"/>
                <a:gd name="T28" fmla="+- 0 1376 1085"/>
                <a:gd name="T29" fmla="*/ T28 w 629"/>
                <a:gd name="T30" fmla="+- 0 2132 1594"/>
                <a:gd name="T31" fmla="*/ 2132 h 588"/>
                <a:gd name="T32" fmla="+- 0 1289 1085"/>
                <a:gd name="T33" fmla="*/ T32 w 629"/>
                <a:gd name="T34" fmla="+- 0 2072 1594"/>
                <a:gd name="T35" fmla="*/ 2072 h 588"/>
                <a:gd name="T36" fmla="+- 0 1469 1085"/>
                <a:gd name="T37" fmla="*/ T36 w 629"/>
                <a:gd name="T38" fmla="+- 0 2040 1594"/>
                <a:gd name="T39" fmla="*/ 2040 h 588"/>
                <a:gd name="T40" fmla="+- 0 1532 1085"/>
                <a:gd name="T41" fmla="*/ T40 w 629"/>
                <a:gd name="T42" fmla="+- 0 1756 1594"/>
                <a:gd name="T43" fmla="*/ 1756 h 588"/>
                <a:gd name="T44" fmla="+- 0 1506 1085"/>
                <a:gd name="T45" fmla="*/ T44 w 629"/>
                <a:gd name="T46" fmla="+- 0 1764 1594"/>
                <a:gd name="T47" fmla="*/ 1764 h 588"/>
                <a:gd name="T48" fmla="+- 0 1495 1085"/>
                <a:gd name="T49" fmla="*/ T48 w 629"/>
                <a:gd name="T50" fmla="+- 0 2006 1594"/>
                <a:gd name="T51" fmla="*/ 2006 h 588"/>
                <a:gd name="T52" fmla="+- 0 1373 1085"/>
                <a:gd name="T53" fmla="*/ T52 w 629"/>
                <a:gd name="T54" fmla="+- 0 1994 1594"/>
                <a:gd name="T55" fmla="*/ 1994 h 588"/>
                <a:gd name="T56" fmla="+- 0 1499 1085"/>
                <a:gd name="T57" fmla="*/ T56 w 629"/>
                <a:gd name="T58" fmla="+- 0 1938 1594"/>
                <a:gd name="T59" fmla="*/ 1938 h 588"/>
                <a:gd name="T60" fmla="+- 0 1485 1085"/>
                <a:gd name="T61" fmla="*/ T60 w 629"/>
                <a:gd name="T62" fmla="+- 0 1916 1594"/>
                <a:gd name="T63" fmla="*/ 1916 h 588"/>
                <a:gd name="T64" fmla="+- 0 1436 1085"/>
                <a:gd name="T65" fmla="*/ T64 w 629"/>
                <a:gd name="T66" fmla="+- 0 1872 1594"/>
                <a:gd name="T67" fmla="*/ 1872 h 588"/>
                <a:gd name="T68" fmla="+- 0 1379 1085"/>
                <a:gd name="T69" fmla="*/ T68 w 629"/>
                <a:gd name="T70" fmla="+- 0 1958 1594"/>
                <a:gd name="T71" fmla="*/ 1958 h 588"/>
                <a:gd name="T72" fmla="+- 0 1171 1085"/>
                <a:gd name="T73" fmla="*/ T72 w 629"/>
                <a:gd name="T74" fmla="+- 0 2152 1594"/>
                <a:gd name="T75" fmla="*/ 2152 h 588"/>
                <a:gd name="T76" fmla="+- 0 1113 1085"/>
                <a:gd name="T77" fmla="*/ T76 w 629"/>
                <a:gd name="T78" fmla="+- 0 2112 1594"/>
                <a:gd name="T79" fmla="*/ 2112 h 588"/>
                <a:gd name="T80" fmla="+- 0 1240 1085"/>
                <a:gd name="T81" fmla="*/ T80 w 629"/>
                <a:gd name="T82" fmla="+- 0 1992 1594"/>
                <a:gd name="T83" fmla="*/ 1992 h 588"/>
                <a:gd name="T84" fmla="+- 0 1334 1085"/>
                <a:gd name="T85" fmla="*/ T84 w 629"/>
                <a:gd name="T86" fmla="+- 0 1924 1594"/>
                <a:gd name="T87" fmla="*/ 1924 h 588"/>
                <a:gd name="T88" fmla="+- 0 1326 1085"/>
                <a:gd name="T89" fmla="*/ T88 w 629"/>
                <a:gd name="T90" fmla="+- 0 1854 1594"/>
                <a:gd name="T91" fmla="*/ 1854 h 588"/>
                <a:gd name="T92" fmla="+- 0 1493 1085"/>
                <a:gd name="T93" fmla="*/ T92 w 629"/>
                <a:gd name="T94" fmla="+- 0 1884 1594"/>
                <a:gd name="T95" fmla="*/ 1884 h 588"/>
                <a:gd name="T96" fmla="+- 0 1332 1085"/>
                <a:gd name="T97" fmla="*/ T96 w 629"/>
                <a:gd name="T98" fmla="+- 0 1804 1594"/>
                <a:gd name="T99" fmla="*/ 1804 h 588"/>
                <a:gd name="T100" fmla="+- 0 1281 1085"/>
                <a:gd name="T101" fmla="*/ T100 w 629"/>
                <a:gd name="T102" fmla="+- 0 1918 1594"/>
                <a:gd name="T103" fmla="*/ 1918 h 588"/>
                <a:gd name="T104" fmla="+- 0 1248 1085"/>
                <a:gd name="T105" fmla="*/ T104 w 629"/>
                <a:gd name="T106" fmla="+- 0 1862 1594"/>
                <a:gd name="T107" fmla="*/ 1862 h 588"/>
                <a:gd name="T108" fmla="+- 0 1352 1085"/>
                <a:gd name="T109" fmla="*/ T108 w 629"/>
                <a:gd name="T110" fmla="+- 0 1716 1594"/>
                <a:gd name="T111" fmla="*/ 1716 h 588"/>
                <a:gd name="T112" fmla="+- 0 1240 1085"/>
                <a:gd name="T113" fmla="*/ T112 w 629"/>
                <a:gd name="T114" fmla="+- 0 1954 1594"/>
                <a:gd name="T115" fmla="*/ 1954 h 588"/>
                <a:gd name="T116" fmla="+- 0 1181 1085"/>
                <a:gd name="T117" fmla="*/ T116 w 629"/>
                <a:gd name="T118" fmla="+- 0 1932 1594"/>
                <a:gd name="T119" fmla="*/ 1932 h 588"/>
                <a:gd name="T120" fmla="+- 0 1145 1085"/>
                <a:gd name="T121" fmla="*/ T120 w 629"/>
                <a:gd name="T122" fmla="+- 0 1852 1594"/>
                <a:gd name="T123" fmla="*/ 1852 h 588"/>
                <a:gd name="T124" fmla="+- 0 1194 1085"/>
                <a:gd name="T125" fmla="*/ T124 w 629"/>
                <a:gd name="T126" fmla="+- 0 1800 1594"/>
                <a:gd name="T127" fmla="*/ 1800 h 588"/>
                <a:gd name="T128" fmla="+- 0 1189 1085"/>
                <a:gd name="T129" fmla="*/ T128 w 629"/>
                <a:gd name="T130" fmla="+- 0 1714 1594"/>
                <a:gd name="T131" fmla="*/ 1714 h 588"/>
                <a:gd name="T132" fmla="+- 0 1301 1085"/>
                <a:gd name="T133" fmla="*/ T132 w 629"/>
                <a:gd name="T134" fmla="+- 0 1688 1594"/>
                <a:gd name="T135" fmla="*/ 1688 h 588"/>
                <a:gd name="T136" fmla="+- 0 1374 1085"/>
                <a:gd name="T137" fmla="*/ T136 w 629"/>
                <a:gd name="T138" fmla="+- 0 1642 1594"/>
                <a:gd name="T139" fmla="*/ 1642 h 588"/>
                <a:gd name="T140" fmla="+- 0 1440 1085"/>
                <a:gd name="T141" fmla="*/ T140 w 629"/>
                <a:gd name="T142" fmla="+- 0 1636 1594"/>
                <a:gd name="T143" fmla="*/ 1636 h 588"/>
                <a:gd name="T144" fmla="+- 0 1532 1085"/>
                <a:gd name="T145" fmla="*/ T144 w 629"/>
                <a:gd name="T146" fmla="+- 0 1696 1594"/>
                <a:gd name="T147" fmla="*/ 1696 h 588"/>
                <a:gd name="T148" fmla="+- 0 1618 1085"/>
                <a:gd name="T149" fmla="*/ T148 w 629"/>
                <a:gd name="T150" fmla="+- 0 1724 1594"/>
                <a:gd name="T151" fmla="*/ 1724 h 588"/>
                <a:gd name="T152" fmla="+- 0 1628 1085"/>
                <a:gd name="T153" fmla="*/ T152 w 629"/>
                <a:gd name="T154" fmla="+- 0 1818 1594"/>
                <a:gd name="T155" fmla="*/ 1818 h 588"/>
                <a:gd name="T156" fmla="+- 0 1688 1085"/>
                <a:gd name="T157" fmla="*/ T156 w 629"/>
                <a:gd name="T158" fmla="+- 0 1858 1594"/>
                <a:gd name="T159" fmla="*/ 1858 h 588"/>
                <a:gd name="T160" fmla="+- 0 1650 1085"/>
                <a:gd name="T161" fmla="*/ T160 w 629"/>
                <a:gd name="T162" fmla="+- 0 1796 1594"/>
                <a:gd name="T163" fmla="*/ 1796 h 588"/>
                <a:gd name="T164" fmla="+- 0 1655 1085"/>
                <a:gd name="T165" fmla="*/ T164 w 629"/>
                <a:gd name="T166" fmla="+- 0 1714 1594"/>
                <a:gd name="T167" fmla="*/ 1714 h 588"/>
                <a:gd name="T168" fmla="+- 0 1608 1085"/>
                <a:gd name="T169" fmla="*/ T168 w 629"/>
                <a:gd name="T170" fmla="+- 0 1664 1594"/>
                <a:gd name="T171" fmla="*/ 1664 h 588"/>
                <a:gd name="T172" fmla="+- 0 1530 1085"/>
                <a:gd name="T173" fmla="*/ T172 w 629"/>
                <a:gd name="T174" fmla="+- 0 1670 1594"/>
                <a:gd name="T175" fmla="*/ 1670 h 588"/>
                <a:gd name="T176" fmla="+- 0 1458 1085"/>
                <a:gd name="T177" fmla="*/ T176 w 629"/>
                <a:gd name="T178" fmla="+- 0 1616 1594"/>
                <a:gd name="T179" fmla="*/ 1616 h 588"/>
                <a:gd name="T180" fmla="+- 0 1353 1085"/>
                <a:gd name="T181" fmla="*/ T180 w 629"/>
                <a:gd name="T182" fmla="+- 0 1622 1594"/>
                <a:gd name="T183" fmla="*/ 1622 h 588"/>
                <a:gd name="T184" fmla="+- 0 1307 1085"/>
                <a:gd name="T185" fmla="*/ T184 w 629"/>
                <a:gd name="T186" fmla="+- 0 1658 1594"/>
                <a:gd name="T187" fmla="*/ 1658 h 588"/>
                <a:gd name="T188" fmla="+- 0 1211 1085"/>
                <a:gd name="T189" fmla="*/ T188 w 629"/>
                <a:gd name="T190" fmla="+- 0 1658 1594"/>
                <a:gd name="T191" fmla="*/ 1658 h 588"/>
                <a:gd name="T192" fmla="+- 0 1179 1085"/>
                <a:gd name="T193" fmla="*/ T192 w 629"/>
                <a:gd name="T194" fmla="+- 0 1742 1594"/>
                <a:gd name="T195" fmla="*/ 1742 h 588"/>
                <a:gd name="T196" fmla="+- 0 1164 1085"/>
                <a:gd name="T197" fmla="*/ T196 w 629"/>
                <a:gd name="T198" fmla="+- 0 1808 1594"/>
                <a:gd name="T199" fmla="*/ 1808 h 588"/>
                <a:gd name="T200" fmla="+- 0 1100 1085"/>
                <a:gd name="T201" fmla="*/ T200 w 629"/>
                <a:gd name="T202" fmla="+- 0 1922 1594"/>
                <a:gd name="T203" fmla="*/ 1922 h 588"/>
                <a:gd name="T204" fmla="+- 0 1166 1085"/>
                <a:gd name="T205" fmla="*/ T204 w 629"/>
                <a:gd name="T206" fmla="+- 0 1960 1594"/>
                <a:gd name="T207" fmla="*/ 1960 h 588"/>
                <a:gd name="T208" fmla="+- 0 1147 1085"/>
                <a:gd name="T209" fmla="*/ T208 w 629"/>
                <a:gd name="T210" fmla="+- 0 2044 1594"/>
                <a:gd name="T211" fmla="*/ 2044 h 588"/>
                <a:gd name="T212" fmla="+- 0 1085 1085"/>
                <a:gd name="T213" fmla="*/ T212 w 629"/>
                <a:gd name="T214" fmla="+- 0 2136 1594"/>
                <a:gd name="T215" fmla="*/ 2136 h 588"/>
                <a:gd name="T216" fmla="+- 0 1182 1085"/>
                <a:gd name="T217" fmla="*/ T216 w 629"/>
                <a:gd name="T218" fmla="+- 0 2172 1594"/>
                <a:gd name="T219" fmla="*/ 2172 h 588"/>
                <a:gd name="T220" fmla="+- 0 1266 1085"/>
                <a:gd name="T221" fmla="*/ T220 w 629"/>
                <a:gd name="T222" fmla="+- 0 2094 1594"/>
                <a:gd name="T223" fmla="*/ 2094 h 588"/>
                <a:gd name="T224" fmla="+- 0 1336 1085"/>
                <a:gd name="T225" fmla="*/ T224 w 629"/>
                <a:gd name="T226" fmla="+- 0 2112 1594"/>
                <a:gd name="T227" fmla="*/ 2112 h 588"/>
                <a:gd name="T228" fmla="+- 0 1424 1085"/>
                <a:gd name="T229" fmla="*/ T228 w 629"/>
                <a:gd name="T230" fmla="+- 0 2170 1594"/>
                <a:gd name="T231" fmla="*/ 2170 h 588"/>
                <a:gd name="T232" fmla="+- 0 1462 1085"/>
                <a:gd name="T233" fmla="*/ T232 w 629"/>
                <a:gd name="T234" fmla="+- 0 2130 1594"/>
                <a:gd name="T235" fmla="*/ 2130 h 588"/>
                <a:gd name="T236" fmla="+- 0 1524 1085"/>
                <a:gd name="T237" fmla="*/ T236 w 629"/>
                <a:gd name="T238" fmla="+- 0 2094 1594"/>
                <a:gd name="T239" fmla="*/ 2094 h 588"/>
                <a:gd name="T240" fmla="+- 0 1611 1085"/>
                <a:gd name="T241" fmla="*/ T240 w 629"/>
                <a:gd name="T242" fmla="+- 0 2096 1594"/>
                <a:gd name="T243" fmla="*/ 2096 h 588"/>
                <a:gd name="T244" fmla="+- 0 1643 1085"/>
                <a:gd name="T245" fmla="*/ T244 w 629"/>
                <a:gd name="T246" fmla="+- 0 2036 1594"/>
                <a:gd name="T247" fmla="*/ 2036 h 588"/>
                <a:gd name="T248" fmla="+- 0 1645 1085"/>
                <a:gd name="T249" fmla="*/ T248 w 629"/>
                <a:gd name="T250" fmla="+- 0 1974 1594"/>
                <a:gd name="T251" fmla="*/ 1974 h 588"/>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 ang="0">
                  <a:pos x="T149" y="T151"/>
                </a:cxn>
                <a:cxn ang="0">
                  <a:pos x="T153" y="T155"/>
                </a:cxn>
                <a:cxn ang="0">
                  <a:pos x="T157" y="T159"/>
                </a:cxn>
                <a:cxn ang="0">
                  <a:pos x="T161" y="T163"/>
                </a:cxn>
                <a:cxn ang="0">
                  <a:pos x="T165" y="T167"/>
                </a:cxn>
                <a:cxn ang="0">
                  <a:pos x="T169" y="T171"/>
                </a:cxn>
                <a:cxn ang="0">
                  <a:pos x="T173" y="T175"/>
                </a:cxn>
                <a:cxn ang="0">
                  <a:pos x="T177" y="T179"/>
                </a:cxn>
                <a:cxn ang="0">
                  <a:pos x="T181" y="T183"/>
                </a:cxn>
                <a:cxn ang="0">
                  <a:pos x="T185" y="T187"/>
                </a:cxn>
                <a:cxn ang="0">
                  <a:pos x="T189" y="T191"/>
                </a:cxn>
                <a:cxn ang="0">
                  <a:pos x="T193" y="T195"/>
                </a:cxn>
                <a:cxn ang="0">
                  <a:pos x="T197" y="T199"/>
                </a:cxn>
                <a:cxn ang="0">
                  <a:pos x="T201" y="T203"/>
                </a:cxn>
                <a:cxn ang="0">
                  <a:pos x="T205" y="T207"/>
                </a:cxn>
                <a:cxn ang="0">
                  <a:pos x="T209" y="T211"/>
                </a:cxn>
                <a:cxn ang="0">
                  <a:pos x="T213" y="T215"/>
                </a:cxn>
                <a:cxn ang="0">
                  <a:pos x="T217" y="T219"/>
                </a:cxn>
                <a:cxn ang="0">
                  <a:pos x="T221" y="T223"/>
                </a:cxn>
                <a:cxn ang="0">
                  <a:pos x="T225" y="T227"/>
                </a:cxn>
                <a:cxn ang="0">
                  <a:pos x="T229" y="T231"/>
                </a:cxn>
                <a:cxn ang="0">
                  <a:pos x="T233" y="T235"/>
                </a:cxn>
                <a:cxn ang="0">
                  <a:pos x="T237" y="T239"/>
                </a:cxn>
                <a:cxn ang="0">
                  <a:pos x="T241" y="T243"/>
                </a:cxn>
                <a:cxn ang="0">
                  <a:pos x="T245" y="T247"/>
                </a:cxn>
                <a:cxn ang="0">
                  <a:pos x="T249" y="T251"/>
                </a:cxn>
              </a:cxnLst>
              <a:rect l="0" t="0" r="r" b="b"/>
              <a:pathLst>
                <a:path w="629" h="588">
                  <a:moveTo>
                    <a:pt x="338" y="126"/>
                  </a:moveTo>
                  <a:lnTo>
                    <a:pt x="330" y="120"/>
                  </a:lnTo>
                  <a:lnTo>
                    <a:pt x="326" y="115"/>
                  </a:lnTo>
                  <a:lnTo>
                    <a:pt x="318" y="115"/>
                  </a:lnTo>
                  <a:lnTo>
                    <a:pt x="310" y="122"/>
                  </a:lnTo>
                  <a:lnTo>
                    <a:pt x="312" y="129"/>
                  </a:lnTo>
                  <a:lnTo>
                    <a:pt x="317" y="135"/>
                  </a:lnTo>
                  <a:lnTo>
                    <a:pt x="325" y="137"/>
                  </a:lnTo>
                  <a:lnTo>
                    <a:pt x="330" y="131"/>
                  </a:lnTo>
                  <a:lnTo>
                    <a:pt x="338" y="126"/>
                  </a:lnTo>
                  <a:close/>
                  <a:moveTo>
                    <a:pt x="629" y="326"/>
                  </a:moveTo>
                  <a:lnTo>
                    <a:pt x="628" y="318"/>
                  </a:lnTo>
                  <a:lnTo>
                    <a:pt x="628" y="312"/>
                  </a:lnTo>
                  <a:lnTo>
                    <a:pt x="628" y="264"/>
                  </a:lnTo>
                  <a:lnTo>
                    <a:pt x="628" y="254"/>
                  </a:lnTo>
                  <a:lnTo>
                    <a:pt x="625" y="246"/>
                  </a:lnTo>
                  <a:lnTo>
                    <a:pt x="617" y="242"/>
                  </a:lnTo>
                  <a:lnTo>
                    <a:pt x="603" y="238"/>
                  </a:lnTo>
                  <a:lnTo>
                    <a:pt x="603" y="264"/>
                  </a:lnTo>
                  <a:lnTo>
                    <a:pt x="603" y="314"/>
                  </a:lnTo>
                  <a:lnTo>
                    <a:pt x="590" y="316"/>
                  </a:lnTo>
                  <a:lnTo>
                    <a:pt x="578" y="320"/>
                  </a:lnTo>
                  <a:lnTo>
                    <a:pt x="556" y="324"/>
                  </a:lnTo>
                  <a:lnTo>
                    <a:pt x="552" y="328"/>
                  </a:lnTo>
                  <a:lnTo>
                    <a:pt x="549" y="336"/>
                  </a:lnTo>
                  <a:lnTo>
                    <a:pt x="543" y="354"/>
                  </a:lnTo>
                  <a:lnTo>
                    <a:pt x="536" y="370"/>
                  </a:lnTo>
                  <a:lnTo>
                    <a:pt x="528" y="386"/>
                  </a:lnTo>
                  <a:lnTo>
                    <a:pt x="520" y="402"/>
                  </a:lnTo>
                  <a:lnTo>
                    <a:pt x="516" y="410"/>
                  </a:lnTo>
                  <a:lnTo>
                    <a:pt x="515" y="418"/>
                  </a:lnTo>
                  <a:lnTo>
                    <a:pt x="527" y="436"/>
                  </a:lnTo>
                  <a:lnTo>
                    <a:pt x="539" y="446"/>
                  </a:lnTo>
                  <a:lnTo>
                    <a:pt x="536" y="466"/>
                  </a:lnTo>
                  <a:lnTo>
                    <a:pt x="522" y="474"/>
                  </a:lnTo>
                  <a:lnTo>
                    <a:pt x="510" y="486"/>
                  </a:lnTo>
                  <a:lnTo>
                    <a:pt x="507" y="490"/>
                  </a:lnTo>
                  <a:lnTo>
                    <a:pt x="504" y="494"/>
                  </a:lnTo>
                  <a:lnTo>
                    <a:pt x="494" y="488"/>
                  </a:lnTo>
                  <a:lnTo>
                    <a:pt x="484" y="482"/>
                  </a:lnTo>
                  <a:lnTo>
                    <a:pt x="474" y="478"/>
                  </a:lnTo>
                  <a:lnTo>
                    <a:pt x="465" y="472"/>
                  </a:lnTo>
                  <a:lnTo>
                    <a:pt x="460" y="470"/>
                  </a:lnTo>
                  <a:lnTo>
                    <a:pt x="452" y="470"/>
                  </a:lnTo>
                  <a:lnTo>
                    <a:pt x="446" y="472"/>
                  </a:lnTo>
                  <a:lnTo>
                    <a:pt x="428" y="480"/>
                  </a:lnTo>
                  <a:lnTo>
                    <a:pt x="409" y="486"/>
                  </a:lnTo>
                  <a:lnTo>
                    <a:pt x="391" y="494"/>
                  </a:lnTo>
                  <a:lnTo>
                    <a:pt x="373" y="500"/>
                  </a:lnTo>
                  <a:lnTo>
                    <a:pt x="368" y="502"/>
                  </a:lnTo>
                  <a:lnTo>
                    <a:pt x="364" y="508"/>
                  </a:lnTo>
                  <a:lnTo>
                    <a:pt x="360" y="512"/>
                  </a:lnTo>
                  <a:lnTo>
                    <a:pt x="347" y="552"/>
                  </a:lnTo>
                  <a:lnTo>
                    <a:pt x="294" y="552"/>
                  </a:lnTo>
                  <a:lnTo>
                    <a:pt x="291" y="538"/>
                  </a:lnTo>
                  <a:lnTo>
                    <a:pt x="287" y="526"/>
                  </a:lnTo>
                  <a:lnTo>
                    <a:pt x="282" y="506"/>
                  </a:lnTo>
                  <a:lnTo>
                    <a:pt x="277" y="502"/>
                  </a:lnTo>
                  <a:lnTo>
                    <a:pt x="269" y="500"/>
                  </a:lnTo>
                  <a:lnTo>
                    <a:pt x="253" y="494"/>
                  </a:lnTo>
                  <a:lnTo>
                    <a:pt x="238" y="490"/>
                  </a:lnTo>
                  <a:lnTo>
                    <a:pt x="204" y="478"/>
                  </a:lnTo>
                  <a:lnTo>
                    <a:pt x="222" y="462"/>
                  </a:lnTo>
                  <a:lnTo>
                    <a:pt x="230" y="454"/>
                  </a:lnTo>
                  <a:lnTo>
                    <a:pt x="241" y="446"/>
                  </a:lnTo>
                  <a:lnTo>
                    <a:pt x="248" y="446"/>
                  </a:lnTo>
                  <a:lnTo>
                    <a:pt x="251" y="448"/>
                  </a:lnTo>
                  <a:lnTo>
                    <a:pt x="332" y="460"/>
                  </a:lnTo>
                  <a:lnTo>
                    <a:pt x="384" y="446"/>
                  </a:lnTo>
                  <a:lnTo>
                    <a:pt x="407" y="440"/>
                  </a:lnTo>
                  <a:lnTo>
                    <a:pt x="412" y="436"/>
                  </a:lnTo>
                  <a:lnTo>
                    <a:pt x="466" y="394"/>
                  </a:lnTo>
                  <a:lnTo>
                    <a:pt x="501" y="324"/>
                  </a:lnTo>
                  <a:lnTo>
                    <a:pt x="504" y="266"/>
                  </a:lnTo>
                  <a:lnTo>
                    <a:pt x="485" y="208"/>
                  </a:lnTo>
                  <a:lnTo>
                    <a:pt x="447" y="162"/>
                  </a:lnTo>
                  <a:lnTo>
                    <a:pt x="393" y="128"/>
                  </a:lnTo>
                  <a:lnTo>
                    <a:pt x="386" y="126"/>
                  </a:lnTo>
                  <a:lnTo>
                    <a:pt x="377" y="122"/>
                  </a:lnTo>
                  <a:lnTo>
                    <a:pt x="367" y="142"/>
                  </a:lnTo>
                  <a:lnTo>
                    <a:pt x="375" y="146"/>
                  </a:lnTo>
                  <a:lnTo>
                    <a:pt x="384" y="150"/>
                  </a:lnTo>
                  <a:lnTo>
                    <a:pt x="421" y="170"/>
                  </a:lnTo>
                  <a:lnTo>
                    <a:pt x="450" y="198"/>
                  </a:lnTo>
                  <a:lnTo>
                    <a:pt x="469" y="230"/>
                  </a:lnTo>
                  <a:lnTo>
                    <a:pt x="480" y="270"/>
                  </a:lnTo>
                  <a:lnTo>
                    <a:pt x="479" y="312"/>
                  </a:lnTo>
                  <a:lnTo>
                    <a:pt x="468" y="350"/>
                  </a:lnTo>
                  <a:lnTo>
                    <a:pt x="444" y="384"/>
                  </a:lnTo>
                  <a:lnTo>
                    <a:pt x="410" y="412"/>
                  </a:lnTo>
                  <a:lnTo>
                    <a:pt x="375" y="428"/>
                  </a:lnTo>
                  <a:lnTo>
                    <a:pt x="339" y="436"/>
                  </a:lnTo>
                  <a:lnTo>
                    <a:pt x="300" y="436"/>
                  </a:lnTo>
                  <a:lnTo>
                    <a:pt x="260" y="426"/>
                  </a:lnTo>
                  <a:lnTo>
                    <a:pt x="270" y="416"/>
                  </a:lnTo>
                  <a:lnTo>
                    <a:pt x="279" y="408"/>
                  </a:lnTo>
                  <a:lnTo>
                    <a:pt x="288" y="400"/>
                  </a:lnTo>
                  <a:lnTo>
                    <a:pt x="297" y="392"/>
                  </a:lnTo>
                  <a:lnTo>
                    <a:pt x="302" y="390"/>
                  </a:lnTo>
                  <a:lnTo>
                    <a:pt x="317" y="390"/>
                  </a:lnTo>
                  <a:lnTo>
                    <a:pt x="356" y="386"/>
                  </a:lnTo>
                  <a:lnTo>
                    <a:pt x="389" y="370"/>
                  </a:lnTo>
                  <a:lnTo>
                    <a:pt x="391" y="368"/>
                  </a:lnTo>
                  <a:lnTo>
                    <a:pt x="414" y="344"/>
                  </a:lnTo>
                  <a:lnTo>
                    <a:pt x="428" y="312"/>
                  </a:lnTo>
                  <a:lnTo>
                    <a:pt x="432" y="282"/>
                  </a:lnTo>
                  <a:lnTo>
                    <a:pt x="426" y="254"/>
                  </a:lnTo>
                  <a:lnTo>
                    <a:pt x="412" y="228"/>
                  </a:lnTo>
                  <a:lnTo>
                    <a:pt x="408" y="224"/>
                  </a:lnTo>
                  <a:lnTo>
                    <a:pt x="408" y="290"/>
                  </a:lnTo>
                  <a:lnTo>
                    <a:pt x="400" y="322"/>
                  </a:lnTo>
                  <a:lnTo>
                    <a:pt x="380" y="346"/>
                  </a:lnTo>
                  <a:lnTo>
                    <a:pt x="352" y="362"/>
                  </a:lnTo>
                  <a:lnTo>
                    <a:pt x="318" y="368"/>
                  </a:lnTo>
                  <a:lnTo>
                    <a:pt x="320" y="364"/>
                  </a:lnTo>
                  <a:lnTo>
                    <a:pt x="347" y="288"/>
                  </a:lnTo>
                  <a:lnTo>
                    <a:pt x="349" y="282"/>
                  </a:lnTo>
                  <a:lnTo>
                    <a:pt x="351" y="278"/>
                  </a:lnTo>
                  <a:lnTo>
                    <a:pt x="351" y="270"/>
                  </a:lnTo>
                  <a:lnTo>
                    <a:pt x="351" y="266"/>
                  </a:lnTo>
                  <a:lnTo>
                    <a:pt x="345" y="260"/>
                  </a:lnTo>
                  <a:lnTo>
                    <a:pt x="333" y="260"/>
                  </a:lnTo>
                  <a:lnTo>
                    <a:pt x="321" y="264"/>
                  </a:lnTo>
                  <a:lnTo>
                    <a:pt x="321" y="288"/>
                  </a:lnTo>
                  <a:lnTo>
                    <a:pt x="294" y="364"/>
                  </a:lnTo>
                  <a:lnTo>
                    <a:pt x="276" y="356"/>
                  </a:lnTo>
                  <a:lnTo>
                    <a:pt x="270" y="351"/>
                  </a:lnTo>
                  <a:lnTo>
                    <a:pt x="270" y="382"/>
                  </a:lnTo>
                  <a:lnTo>
                    <a:pt x="113" y="530"/>
                  </a:lnTo>
                  <a:lnTo>
                    <a:pt x="94" y="512"/>
                  </a:lnTo>
                  <a:lnTo>
                    <a:pt x="94" y="550"/>
                  </a:lnTo>
                  <a:lnTo>
                    <a:pt x="86" y="558"/>
                  </a:lnTo>
                  <a:lnTo>
                    <a:pt x="76" y="564"/>
                  </a:lnTo>
                  <a:lnTo>
                    <a:pt x="65" y="566"/>
                  </a:lnTo>
                  <a:lnTo>
                    <a:pt x="38" y="562"/>
                  </a:lnTo>
                  <a:lnTo>
                    <a:pt x="29" y="552"/>
                  </a:lnTo>
                  <a:lnTo>
                    <a:pt x="26" y="540"/>
                  </a:lnTo>
                  <a:lnTo>
                    <a:pt x="25" y="528"/>
                  </a:lnTo>
                  <a:lnTo>
                    <a:pt x="28" y="518"/>
                  </a:lnTo>
                  <a:lnTo>
                    <a:pt x="34" y="508"/>
                  </a:lnTo>
                  <a:lnTo>
                    <a:pt x="43" y="500"/>
                  </a:lnTo>
                  <a:lnTo>
                    <a:pt x="94" y="550"/>
                  </a:lnTo>
                  <a:lnTo>
                    <a:pt x="94" y="512"/>
                  </a:lnTo>
                  <a:lnTo>
                    <a:pt x="81" y="500"/>
                  </a:lnTo>
                  <a:lnTo>
                    <a:pt x="64" y="484"/>
                  </a:lnTo>
                  <a:lnTo>
                    <a:pt x="155" y="398"/>
                  </a:lnTo>
                  <a:lnTo>
                    <a:pt x="210" y="346"/>
                  </a:lnTo>
                  <a:lnTo>
                    <a:pt x="220" y="336"/>
                  </a:lnTo>
                  <a:lnTo>
                    <a:pt x="270" y="382"/>
                  </a:lnTo>
                  <a:lnTo>
                    <a:pt x="270" y="351"/>
                  </a:lnTo>
                  <a:lnTo>
                    <a:pt x="261" y="344"/>
                  </a:lnTo>
                  <a:lnTo>
                    <a:pt x="254" y="336"/>
                  </a:lnTo>
                  <a:lnTo>
                    <a:pt x="249" y="330"/>
                  </a:lnTo>
                  <a:lnTo>
                    <a:pt x="240" y="314"/>
                  </a:lnTo>
                  <a:lnTo>
                    <a:pt x="314" y="290"/>
                  </a:lnTo>
                  <a:lnTo>
                    <a:pt x="321" y="288"/>
                  </a:lnTo>
                  <a:lnTo>
                    <a:pt x="321" y="264"/>
                  </a:lnTo>
                  <a:lnTo>
                    <a:pt x="285" y="276"/>
                  </a:lnTo>
                  <a:lnTo>
                    <a:pt x="236" y="290"/>
                  </a:lnTo>
                  <a:lnTo>
                    <a:pt x="241" y="260"/>
                  </a:lnTo>
                  <a:lnTo>
                    <a:pt x="259" y="232"/>
                  </a:lnTo>
                  <a:lnTo>
                    <a:pt x="286" y="214"/>
                  </a:lnTo>
                  <a:lnTo>
                    <a:pt x="318" y="206"/>
                  </a:lnTo>
                  <a:lnTo>
                    <a:pt x="354" y="212"/>
                  </a:lnTo>
                  <a:lnTo>
                    <a:pt x="382" y="230"/>
                  </a:lnTo>
                  <a:lnTo>
                    <a:pt x="401" y="258"/>
                  </a:lnTo>
                  <a:lnTo>
                    <a:pt x="408" y="290"/>
                  </a:lnTo>
                  <a:lnTo>
                    <a:pt x="408" y="224"/>
                  </a:lnTo>
                  <a:lnTo>
                    <a:pt x="389" y="206"/>
                  </a:lnTo>
                  <a:lnTo>
                    <a:pt x="362" y="192"/>
                  </a:lnTo>
                  <a:lnTo>
                    <a:pt x="333" y="184"/>
                  </a:lnTo>
                  <a:lnTo>
                    <a:pt x="304" y="186"/>
                  </a:lnTo>
                  <a:lnTo>
                    <a:pt x="274" y="194"/>
                  </a:lnTo>
                  <a:lnTo>
                    <a:pt x="247" y="210"/>
                  </a:lnTo>
                  <a:lnTo>
                    <a:pt x="228" y="232"/>
                  </a:lnTo>
                  <a:lnTo>
                    <a:pt x="216" y="258"/>
                  </a:lnTo>
                  <a:lnTo>
                    <a:pt x="212" y="288"/>
                  </a:lnTo>
                  <a:lnTo>
                    <a:pt x="212" y="298"/>
                  </a:lnTo>
                  <a:lnTo>
                    <a:pt x="209" y="308"/>
                  </a:lnTo>
                  <a:lnTo>
                    <a:pt x="204" y="318"/>
                  </a:lnTo>
                  <a:lnTo>
                    <a:pt x="196" y="324"/>
                  </a:lnTo>
                  <a:lnTo>
                    <a:pt x="189" y="330"/>
                  </a:lnTo>
                  <a:lnTo>
                    <a:pt x="183" y="338"/>
                  </a:lnTo>
                  <a:lnTo>
                    <a:pt x="176" y="346"/>
                  </a:lnTo>
                  <a:lnTo>
                    <a:pt x="167" y="326"/>
                  </a:lnTo>
                  <a:lnTo>
                    <a:pt x="163" y="306"/>
                  </a:lnTo>
                  <a:lnTo>
                    <a:pt x="162" y="286"/>
                  </a:lnTo>
                  <a:lnTo>
                    <a:pt x="163" y="268"/>
                  </a:lnTo>
                  <a:lnTo>
                    <a:pt x="175" y="228"/>
                  </a:lnTo>
                  <a:lnTo>
                    <a:pt x="195" y="196"/>
                  </a:lnTo>
                  <a:lnTo>
                    <a:pt x="223" y="170"/>
                  </a:lnTo>
                  <a:lnTo>
                    <a:pt x="260" y="150"/>
                  </a:lnTo>
                  <a:lnTo>
                    <a:pt x="268" y="146"/>
                  </a:lnTo>
                  <a:lnTo>
                    <a:pt x="277" y="142"/>
                  </a:lnTo>
                  <a:lnTo>
                    <a:pt x="267" y="122"/>
                  </a:lnTo>
                  <a:lnTo>
                    <a:pt x="259" y="126"/>
                  </a:lnTo>
                  <a:lnTo>
                    <a:pt x="251" y="128"/>
                  </a:lnTo>
                  <a:lnTo>
                    <a:pt x="192" y="166"/>
                  </a:lnTo>
                  <a:lnTo>
                    <a:pt x="153" y="218"/>
                  </a:lnTo>
                  <a:lnTo>
                    <a:pt x="138" y="282"/>
                  </a:lnTo>
                  <a:lnTo>
                    <a:pt x="151" y="348"/>
                  </a:lnTo>
                  <a:lnTo>
                    <a:pt x="155" y="360"/>
                  </a:lnTo>
                  <a:lnTo>
                    <a:pt x="154" y="366"/>
                  </a:lnTo>
                  <a:lnTo>
                    <a:pt x="137" y="378"/>
                  </a:lnTo>
                  <a:lnTo>
                    <a:pt x="119" y="398"/>
                  </a:lnTo>
                  <a:lnTo>
                    <a:pt x="112" y="382"/>
                  </a:lnTo>
                  <a:lnTo>
                    <a:pt x="106" y="368"/>
                  </a:lnTo>
                  <a:lnTo>
                    <a:pt x="101" y="354"/>
                  </a:lnTo>
                  <a:lnTo>
                    <a:pt x="96" y="338"/>
                  </a:lnTo>
                  <a:lnTo>
                    <a:pt x="93" y="328"/>
                  </a:lnTo>
                  <a:lnTo>
                    <a:pt x="88" y="324"/>
                  </a:lnTo>
                  <a:lnTo>
                    <a:pt x="66" y="320"/>
                  </a:lnTo>
                  <a:lnTo>
                    <a:pt x="53" y="316"/>
                  </a:lnTo>
                  <a:lnTo>
                    <a:pt x="40" y="314"/>
                  </a:lnTo>
                  <a:lnTo>
                    <a:pt x="40" y="262"/>
                  </a:lnTo>
                  <a:lnTo>
                    <a:pt x="60" y="258"/>
                  </a:lnTo>
                  <a:lnTo>
                    <a:pt x="71" y="254"/>
                  </a:lnTo>
                  <a:lnTo>
                    <a:pt x="81" y="252"/>
                  </a:lnTo>
                  <a:lnTo>
                    <a:pt x="86" y="250"/>
                  </a:lnTo>
                  <a:lnTo>
                    <a:pt x="92" y="244"/>
                  </a:lnTo>
                  <a:lnTo>
                    <a:pt x="95" y="238"/>
                  </a:lnTo>
                  <a:lnTo>
                    <a:pt x="102" y="222"/>
                  </a:lnTo>
                  <a:lnTo>
                    <a:pt x="109" y="206"/>
                  </a:lnTo>
                  <a:lnTo>
                    <a:pt x="116" y="190"/>
                  </a:lnTo>
                  <a:lnTo>
                    <a:pt x="124" y="174"/>
                  </a:lnTo>
                  <a:lnTo>
                    <a:pt x="128" y="164"/>
                  </a:lnTo>
                  <a:lnTo>
                    <a:pt x="129" y="158"/>
                  </a:lnTo>
                  <a:lnTo>
                    <a:pt x="116" y="140"/>
                  </a:lnTo>
                  <a:lnTo>
                    <a:pt x="110" y="130"/>
                  </a:lnTo>
                  <a:lnTo>
                    <a:pt x="104" y="120"/>
                  </a:lnTo>
                  <a:lnTo>
                    <a:pt x="144" y="84"/>
                  </a:lnTo>
                  <a:lnTo>
                    <a:pt x="153" y="88"/>
                  </a:lnTo>
                  <a:lnTo>
                    <a:pt x="165" y="94"/>
                  </a:lnTo>
                  <a:lnTo>
                    <a:pt x="183" y="106"/>
                  </a:lnTo>
                  <a:lnTo>
                    <a:pt x="190" y="106"/>
                  </a:lnTo>
                  <a:lnTo>
                    <a:pt x="199" y="102"/>
                  </a:lnTo>
                  <a:lnTo>
                    <a:pt x="216" y="94"/>
                  </a:lnTo>
                  <a:lnTo>
                    <a:pt x="242" y="84"/>
                  </a:lnTo>
                  <a:lnTo>
                    <a:pt x="252" y="80"/>
                  </a:lnTo>
                  <a:lnTo>
                    <a:pt x="264" y="76"/>
                  </a:lnTo>
                  <a:lnTo>
                    <a:pt x="270" y="74"/>
                  </a:lnTo>
                  <a:lnTo>
                    <a:pt x="276" y="70"/>
                  </a:lnTo>
                  <a:lnTo>
                    <a:pt x="282" y="66"/>
                  </a:lnTo>
                  <a:lnTo>
                    <a:pt x="289" y="48"/>
                  </a:lnTo>
                  <a:lnTo>
                    <a:pt x="291" y="36"/>
                  </a:lnTo>
                  <a:lnTo>
                    <a:pt x="294" y="24"/>
                  </a:lnTo>
                  <a:lnTo>
                    <a:pt x="318" y="22"/>
                  </a:lnTo>
                  <a:lnTo>
                    <a:pt x="330" y="24"/>
                  </a:lnTo>
                  <a:lnTo>
                    <a:pt x="345" y="24"/>
                  </a:lnTo>
                  <a:lnTo>
                    <a:pt x="350" y="28"/>
                  </a:lnTo>
                  <a:lnTo>
                    <a:pt x="355" y="42"/>
                  </a:lnTo>
                  <a:lnTo>
                    <a:pt x="356" y="52"/>
                  </a:lnTo>
                  <a:lnTo>
                    <a:pt x="362" y="66"/>
                  </a:lnTo>
                  <a:lnTo>
                    <a:pt x="367" y="70"/>
                  </a:lnTo>
                  <a:lnTo>
                    <a:pt x="373" y="72"/>
                  </a:lnTo>
                  <a:lnTo>
                    <a:pt x="410" y="88"/>
                  </a:lnTo>
                  <a:lnTo>
                    <a:pt x="428" y="94"/>
                  </a:lnTo>
                  <a:lnTo>
                    <a:pt x="447" y="102"/>
                  </a:lnTo>
                  <a:lnTo>
                    <a:pt x="453" y="104"/>
                  </a:lnTo>
                  <a:lnTo>
                    <a:pt x="461" y="104"/>
                  </a:lnTo>
                  <a:lnTo>
                    <a:pt x="479" y="96"/>
                  </a:lnTo>
                  <a:lnTo>
                    <a:pt x="490" y="90"/>
                  </a:lnTo>
                  <a:lnTo>
                    <a:pt x="500" y="84"/>
                  </a:lnTo>
                  <a:lnTo>
                    <a:pt x="539" y="120"/>
                  </a:lnTo>
                  <a:lnTo>
                    <a:pt x="533" y="130"/>
                  </a:lnTo>
                  <a:lnTo>
                    <a:pt x="526" y="140"/>
                  </a:lnTo>
                  <a:lnTo>
                    <a:pt x="518" y="156"/>
                  </a:lnTo>
                  <a:lnTo>
                    <a:pt x="518" y="164"/>
                  </a:lnTo>
                  <a:lnTo>
                    <a:pt x="520" y="170"/>
                  </a:lnTo>
                  <a:lnTo>
                    <a:pt x="527" y="188"/>
                  </a:lnTo>
                  <a:lnTo>
                    <a:pt x="535" y="206"/>
                  </a:lnTo>
                  <a:lnTo>
                    <a:pt x="543" y="224"/>
                  </a:lnTo>
                  <a:lnTo>
                    <a:pt x="551" y="240"/>
                  </a:lnTo>
                  <a:lnTo>
                    <a:pt x="553" y="246"/>
                  </a:lnTo>
                  <a:lnTo>
                    <a:pt x="557" y="250"/>
                  </a:lnTo>
                  <a:lnTo>
                    <a:pt x="562" y="252"/>
                  </a:lnTo>
                  <a:lnTo>
                    <a:pt x="572" y="254"/>
                  </a:lnTo>
                  <a:lnTo>
                    <a:pt x="582" y="258"/>
                  </a:lnTo>
                  <a:lnTo>
                    <a:pt x="603" y="264"/>
                  </a:lnTo>
                  <a:lnTo>
                    <a:pt x="603" y="238"/>
                  </a:lnTo>
                  <a:lnTo>
                    <a:pt x="602" y="238"/>
                  </a:lnTo>
                  <a:lnTo>
                    <a:pt x="588" y="236"/>
                  </a:lnTo>
                  <a:lnTo>
                    <a:pt x="577" y="230"/>
                  </a:lnTo>
                  <a:lnTo>
                    <a:pt x="569" y="220"/>
                  </a:lnTo>
                  <a:lnTo>
                    <a:pt x="565" y="208"/>
                  </a:lnTo>
                  <a:lnTo>
                    <a:pt x="565" y="202"/>
                  </a:lnTo>
                  <a:lnTo>
                    <a:pt x="563" y="196"/>
                  </a:lnTo>
                  <a:lnTo>
                    <a:pt x="559" y="192"/>
                  </a:lnTo>
                  <a:lnTo>
                    <a:pt x="549" y="176"/>
                  </a:lnTo>
                  <a:lnTo>
                    <a:pt x="547" y="158"/>
                  </a:lnTo>
                  <a:lnTo>
                    <a:pt x="552" y="142"/>
                  </a:lnTo>
                  <a:lnTo>
                    <a:pt x="564" y="126"/>
                  </a:lnTo>
                  <a:lnTo>
                    <a:pt x="570" y="120"/>
                  </a:lnTo>
                  <a:lnTo>
                    <a:pt x="568" y="112"/>
                  </a:lnTo>
                  <a:lnTo>
                    <a:pt x="561" y="106"/>
                  </a:lnTo>
                  <a:lnTo>
                    <a:pt x="551" y="96"/>
                  </a:lnTo>
                  <a:lnTo>
                    <a:pt x="542" y="88"/>
                  </a:lnTo>
                  <a:lnTo>
                    <a:pt x="537" y="84"/>
                  </a:lnTo>
                  <a:lnTo>
                    <a:pt x="529" y="76"/>
                  </a:lnTo>
                  <a:lnTo>
                    <a:pt x="523" y="70"/>
                  </a:lnTo>
                  <a:lnTo>
                    <a:pt x="512" y="60"/>
                  </a:lnTo>
                  <a:lnTo>
                    <a:pt x="505" y="56"/>
                  </a:lnTo>
                  <a:lnTo>
                    <a:pt x="497" y="58"/>
                  </a:lnTo>
                  <a:lnTo>
                    <a:pt x="485" y="66"/>
                  </a:lnTo>
                  <a:lnTo>
                    <a:pt x="472" y="74"/>
                  </a:lnTo>
                  <a:lnTo>
                    <a:pt x="459" y="76"/>
                  </a:lnTo>
                  <a:lnTo>
                    <a:pt x="445" y="76"/>
                  </a:lnTo>
                  <a:lnTo>
                    <a:pt x="428" y="66"/>
                  </a:lnTo>
                  <a:lnTo>
                    <a:pt x="423" y="64"/>
                  </a:lnTo>
                  <a:lnTo>
                    <a:pt x="419" y="64"/>
                  </a:lnTo>
                  <a:lnTo>
                    <a:pt x="398" y="58"/>
                  </a:lnTo>
                  <a:lnTo>
                    <a:pt x="384" y="48"/>
                  </a:lnTo>
                  <a:lnTo>
                    <a:pt x="375" y="32"/>
                  </a:lnTo>
                  <a:lnTo>
                    <a:pt x="373" y="22"/>
                  </a:lnTo>
                  <a:lnTo>
                    <a:pt x="371" y="14"/>
                  </a:lnTo>
                  <a:lnTo>
                    <a:pt x="370" y="4"/>
                  </a:lnTo>
                  <a:lnTo>
                    <a:pt x="363" y="0"/>
                  </a:lnTo>
                  <a:lnTo>
                    <a:pt x="287" y="0"/>
                  </a:lnTo>
                  <a:lnTo>
                    <a:pt x="277" y="2"/>
                  </a:lnTo>
                  <a:lnTo>
                    <a:pt x="272" y="10"/>
                  </a:lnTo>
                  <a:lnTo>
                    <a:pt x="268" y="28"/>
                  </a:lnTo>
                  <a:lnTo>
                    <a:pt x="265" y="40"/>
                  </a:lnTo>
                  <a:lnTo>
                    <a:pt x="260" y="50"/>
                  </a:lnTo>
                  <a:lnTo>
                    <a:pt x="251" y="56"/>
                  </a:lnTo>
                  <a:lnTo>
                    <a:pt x="238" y="58"/>
                  </a:lnTo>
                  <a:lnTo>
                    <a:pt x="233" y="60"/>
                  </a:lnTo>
                  <a:lnTo>
                    <a:pt x="226" y="62"/>
                  </a:lnTo>
                  <a:lnTo>
                    <a:pt x="222" y="64"/>
                  </a:lnTo>
                  <a:lnTo>
                    <a:pt x="203" y="74"/>
                  </a:lnTo>
                  <a:lnTo>
                    <a:pt x="185" y="76"/>
                  </a:lnTo>
                  <a:lnTo>
                    <a:pt x="168" y="72"/>
                  </a:lnTo>
                  <a:lnTo>
                    <a:pt x="151" y="62"/>
                  </a:lnTo>
                  <a:lnTo>
                    <a:pt x="142" y="54"/>
                  </a:lnTo>
                  <a:lnTo>
                    <a:pt x="134" y="56"/>
                  </a:lnTo>
                  <a:lnTo>
                    <a:pt x="126" y="64"/>
                  </a:lnTo>
                  <a:lnTo>
                    <a:pt x="117" y="72"/>
                  </a:lnTo>
                  <a:lnTo>
                    <a:pt x="109" y="80"/>
                  </a:lnTo>
                  <a:lnTo>
                    <a:pt x="91" y="98"/>
                  </a:lnTo>
                  <a:lnTo>
                    <a:pt x="80" y="108"/>
                  </a:lnTo>
                  <a:lnTo>
                    <a:pt x="76" y="116"/>
                  </a:lnTo>
                  <a:lnTo>
                    <a:pt x="78" y="124"/>
                  </a:lnTo>
                  <a:lnTo>
                    <a:pt x="94" y="148"/>
                  </a:lnTo>
                  <a:lnTo>
                    <a:pt x="98" y="160"/>
                  </a:lnTo>
                  <a:lnTo>
                    <a:pt x="97" y="174"/>
                  </a:lnTo>
                  <a:lnTo>
                    <a:pt x="89" y="186"/>
                  </a:lnTo>
                  <a:lnTo>
                    <a:pt x="87" y="188"/>
                  </a:lnTo>
                  <a:lnTo>
                    <a:pt x="85" y="192"/>
                  </a:lnTo>
                  <a:lnTo>
                    <a:pt x="85" y="194"/>
                  </a:lnTo>
                  <a:lnTo>
                    <a:pt x="79" y="214"/>
                  </a:lnTo>
                  <a:lnTo>
                    <a:pt x="67" y="228"/>
                  </a:lnTo>
                  <a:lnTo>
                    <a:pt x="50" y="238"/>
                  </a:lnTo>
                  <a:lnTo>
                    <a:pt x="29" y="242"/>
                  </a:lnTo>
                  <a:lnTo>
                    <a:pt x="19" y="242"/>
                  </a:lnTo>
                  <a:lnTo>
                    <a:pt x="15" y="248"/>
                  </a:lnTo>
                  <a:lnTo>
                    <a:pt x="15" y="312"/>
                  </a:lnTo>
                  <a:lnTo>
                    <a:pt x="15" y="328"/>
                  </a:lnTo>
                  <a:lnTo>
                    <a:pt x="20" y="332"/>
                  </a:lnTo>
                  <a:lnTo>
                    <a:pt x="41" y="336"/>
                  </a:lnTo>
                  <a:lnTo>
                    <a:pt x="52" y="338"/>
                  </a:lnTo>
                  <a:lnTo>
                    <a:pt x="68" y="344"/>
                  </a:lnTo>
                  <a:lnTo>
                    <a:pt x="73" y="350"/>
                  </a:lnTo>
                  <a:lnTo>
                    <a:pt x="75" y="354"/>
                  </a:lnTo>
                  <a:lnTo>
                    <a:pt x="81" y="366"/>
                  </a:lnTo>
                  <a:lnTo>
                    <a:pt x="86" y="378"/>
                  </a:lnTo>
                  <a:lnTo>
                    <a:pt x="92" y="390"/>
                  </a:lnTo>
                  <a:lnTo>
                    <a:pt x="97" y="402"/>
                  </a:lnTo>
                  <a:lnTo>
                    <a:pt x="101" y="410"/>
                  </a:lnTo>
                  <a:lnTo>
                    <a:pt x="101" y="414"/>
                  </a:lnTo>
                  <a:lnTo>
                    <a:pt x="78" y="434"/>
                  </a:lnTo>
                  <a:lnTo>
                    <a:pt x="62" y="450"/>
                  </a:lnTo>
                  <a:lnTo>
                    <a:pt x="46" y="464"/>
                  </a:lnTo>
                  <a:lnTo>
                    <a:pt x="31" y="480"/>
                  </a:lnTo>
                  <a:lnTo>
                    <a:pt x="22" y="490"/>
                  </a:lnTo>
                  <a:lnTo>
                    <a:pt x="15" y="500"/>
                  </a:lnTo>
                  <a:lnTo>
                    <a:pt x="8" y="510"/>
                  </a:lnTo>
                  <a:lnTo>
                    <a:pt x="0" y="520"/>
                  </a:lnTo>
                  <a:lnTo>
                    <a:pt x="0" y="542"/>
                  </a:lnTo>
                  <a:lnTo>
                    <a:pt x="8" y="558"/>
                  </a:lnTo>
                  <a:lnTo>
                    <a:pt x="19" y="572"/>
                  </a:lnTo>
                  <a:lnTo>
                    <a:pt x="33" y="582"/>
                  </a:lnTo>
                  <a:lnTo>
                    <a:pt x="51" y="588"/>
                  </a:lnTo>
                  <a:lnTo>
                    <a:pt x="73" y="588"/>
                  </a:lnTo>
                  <a:lnTo>
                    <a:pt x="86" y="584"/>
                  </a:lnTo>
                  <a:lnTo>
                    <a:pt x="97" y="578"/>
                  </a:lnTo>
                  <a:lnTo>
                    <a:pt x="108" y="570"/>
                  </a:lnTo>
                  <a:lnTo>
                    <a:pt x="112" y="566"/>
                  </a:lnTo>
                  <a:lnTo>
                    <a:pt x="118" y="560"/>
                  </a:lnTo>
                  <a:lnTo>
                    <a:pt x="134" y="544"/>
                  </a:lnTo>
                  <a:lnTo>
                    <a:pt x="149" y="530"/>
                  </a:lnTo>
                  <a:lnTo>
                    <a:pt x="165" y="516"/>
                  </a:lnTo>
                  <a:lnTo>
                    <a:pt x="181" y="500"/>
                  </a:lnTo>
                  <a:lnTo>
                    <a:pt x="187" y="494"/>
                  </a:lnTo>
                  <a:lnTo>
                    <a:pt x="191" y="494"/>
                  </a:lnTo>
                  <a:lnTo>
                    <a:pt x="199" y="498"/>
                  </a:lnTo>
                  <a:lnTo>
                    <a:pt x="212" y="504"/>
                  </a:lnTo>
                  <a:lnTo>
                    <a:pt x="225" y="508"/>
                  </a:lnTo>
                  <a:lnTo>
                    <a:pt x="238" y="514"/>
                  </a:lnTo>
                  <a:lnTo>
                    <a:pt x="251" y="518"/>
                  </a:lnTo>
                  <a:lnTo>
                    <a:pt x="256" y="522"/>
                  </a:lnTo>
                  <a:lnTo>
                    <a:pt x="261" y="526"/>
                  </a:lnTo>
                  <a:lnTo>
                    <a:pt x="267" y="540"/>
                  </a:lnTo>
                  <a:lnTo>
                    <a:pt x="270" y="552"/>
                  </a:lnTo>
                  <a:lnTo>
                    <a:pt x="274" y="572"/>
                  </a:lnTo>
                  <a:lnTo>
                    <a:pt x="279" y="576"/>
                  </a:lnTo>
                  <a:lnTo>
                    <a:pt x="339" y="576"/>
                  </a:lnTo>
                  <a:lnTo>
                    <a:pt x="356" y="574"/>
                  </a:lnTo>
                  <a:lnTo>
                    <a:pt x="361" y="574"/>
                  </a:lnTo>
                  <a:lnTo>
                    <a:pt x="367" y="568"/>
                  </a:lnTo>
                  <a:lnTo>
                    <a:pt x="374" y="560"/>
                  </a:lnTo>
                  <a:lnTo>
                    <a:pt x="374" y="552"/>
                  </a:lnTo>
                  <a:lnTo>
                    <a:pt x="375" y="548"/>
                  </a:lnTo>
                  <a:lnTo>
                    <a:pt x="377" y="536"/>
                  </a:lnTo>
                  <a:lnTo>
                    <a:pt x="384" y="524"/>
                  </a:lnTo>
                  <a:lnTo>
                    <a:pt x="393" y="518"/>
                  </a:lnTo>
                  <a:lnTo>
                    <a:pt x="408" y="514"/>
                  </a:lnTo>
                  <a:lnTo>
                    <a:pt x="412" y="514"/>
                  </a:lnTo>
                  <a:lnTo>
                    <a:pt x="416" y="512"/>
                  </a:lnTo>
                  <a:lnTo>
                    <a:pt x="419" y="510"/>
                  </a:lnTo>
                  <a:lnTo>
                    <a:pt x="439" y="500"/>
                  </a:lnTo>
                  <a:lnTo>
                    <a:pt x="457" y="498"/>
                  </a:lnTo>
                  <a:lnTo>
                    <a:pt x="476" y="502"/>
                  </a:lnTo>
                  <a:lnTo>
                    <a:pt x="493" y="514"/>
                  </a:lnTo>
                  <a:lnTo>
                    <a:pt x="502" y="522"/>
                  </a:lnTo>
                  <a:lnTo>
                    <a:pt x="509" y="518"/>
                  </a:lnTo>
                  <a:lnTo>
                    <a:pt x="516" y="512"/>
                  </a:lnTo>
                  <a:lnTo>
                    <a:pt x="526" y="502"/>
                  </a:lnTo>
                  <a:lnTo>
                    <a:pt x="530" y="498"/>
                  </a:lnTo>
                  <a:lnTo>
                    <a:pt x="535" y="494"/>
                  </a:lnTo>
                  <a:lnTo>
                    <a:pt x="554" y="476"/>
                  </a:lnTo>
                  <a:lnTo>
                    <a:pt x="564" y="466"/>
                  </a:lnTo>
                  <a:lnTo>
                    <a:pt x="568" y="460"/>
                  </a:lnTo>
                  <a:lnTo>
                    <a:pt x="566" y="452"/>
                  </a:lnTo>
                  <a:lnTo>
                    <a:pt x="558" y="442"/>
                  </a:lnTo>
                  <a:lnTo>
                    <a:pt x="550" y="428"/>
                  </a:lnTo>
                  <a:lnTo>
                    <a:pt x="546" y="416"/>
                  </a:lnTo>
                  <a:lnTo>
                    <a:pt x="547" y="402"/>
                  </a:lnTo>
                  <a:lnTo>
                    <a:pt x="556" y="388"/>
                  </a:lnTo>
                  <a:lnTo>
                    <a:pt x="558" y="386"/>
                  </a:lnTo>
                  <a:lnTo>
                    <a:pt x="560" y="382"/>
                  </a:lnTo>
                  <a:lnTo>
                    <a:pt x="560" y="380"/>
                  </a:lnTo>
                  <a:lnTo>
                    <a:pt x="566" y="360"/>
                  </a:lnTo>
                  <a:lnTo>
                    <a:pt x="577" y="346"/>
                  </a:lnTo>
                  <a:lnTo>
                    <a:pt x="593" y="338"/>
                  </a:lnTo>
                  <a:lnTo>
                    <a:pt x="613" y="334"/>
                  </a:lnTo>
                  <a:lnTo>
                    <a:pt x="624" y="334"/>
                  </a:lnTo>
                  <a:lnTo>
                    <a:pt x="629" y="32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grpSp>
    </p:spTree>
    <p:extLst>
      <p:ext uri="{BB962C8B-B14F-4D97-AF65-F5344CB8AC3E}">
        <p14:creationId xmlns:p14="http://schemas.microsoft.com/office/powerpoint/2010/main" val="124899000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193" y="5798876"/>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7"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69979" y="459510"/>
            <a:ext cx="2117888"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Lecture10</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35</a:t>
            </a:fld>
            <a:endParaRPr lang="en-US"/>
          </a:p>
        </p:txBody>
      </p:sp>
      <p:sp>
        <p:nvSpPr>
          <p:cNvPr id="12" name="Zone de texte 11"/>
          <p:cNvSpPr txBox="1"/>
          <p:nvPr/>
        </p:nvSpPr>
        <p:spPr>
          <a:xfrm>
            <a:off x="2157095" y="384810"/>
            <a:ext cx="6251575" cy="1015663"/>
          </a:xfrm>
          <a:prstGeom prst="rect">
            <a:avLst/>
          </a:prstGeom>
          <a:noFill/>
        </p:spPr>
        <p:txBody>
          <a:bodyPr wrap="square" rtlCol="0" anchor="t">
            <a:spAutoFit/>
          </a:bodyPr>
          <a:lstStyle/>
          <a:p>
            <a:pPr algn="ctr"/>
            <a:r>
              <a:rPr lang="en-US" sz="2400" b="1" dirty="0" smtClean="0">
                <a:solidFill>
                  <a:srgbClr val="FF9518"/>
                </a:solidFill>
                <a:latin typeface="Tajawal Medium" panose="00000600000000000000" pitchFamily="2" charset="-78"/>
                <a:cs typeface="Tajawal Medium" panose="00000600000000000000" pitchFamily="2" charset="-78"/>
              </a:rPr>
              <a:t>Session 5: Evaluation</a:t>
            </a:r>
            <a:r>
              <a:rPr lang="fr-FR" sz="2400" b="1" dirty="0" smtClean="0">
                <a:solidFill>
                  <a:srgbClr val="FF9518"/>
                </a:solidFill>
                <a:latin typeface="Tajawal Medium" panose="00000600000000000000" pitchFamily="2" charset="-78"/>
                <a:cs typeface="Tajawal Medium" panose="00000600000000000000" pitchFamily="2" charset="-78"/>
                <a:sym typeface="+mn-ea"/>
              </a:rPr>
              <a:t> </a:t>
            </a:r>
            <a:r>
              <a:rPr lang="fr-FR" sz="2400" b="1" dirty="0">
                <a:solidFill>
                  <a:srgbClr val="FF9518"/>
                </a:solidFill>
                <a:latin typeface="Tajawal Medium" panose="00000600000000000000" pitchFamily="2" charset="-78"/>
                <a:cs typeface="Tajawal Medium" panose="00000600000000000000" pitchFamily="2" charset="-78"/>
                <a:sym typeface="+mn-ea"/>
              </a:rPr>
              <a:t>(</a:t>
            </a:r>
            <a:r>
              <a:rPr lang="fr-FR" altLang="en-US" sz="2800" b="1" dirty="0" smtClean="0">
                <a:solidFill>
                  <a:srgbClr val="FF9518"/>
                </a:solidFill>
                <a:latin typeface="Tajawal Medium" panose="00000600000000000000" pitchFamily="2" charset="-78"/>
                <a:cs typeface="Tajawal Medium" panose="00000600000000000000" pitchFamily="2" charset="-78"/>
                <a:sym typeface="+mn-ea"/>
              </a:rPr>
              <a:t>Part3)</a:t>
            </a: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32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219940" y="1232992"/>
            <a:ext cx="8315730" cy="689932"/>
          </a:xfrm>
          <a:prstGeom prst="rect">
            <a:avLst/>
          </a:prstGeom>
          <a:ln>
            <a:noFill/>
          </a:ln>
        </p:spPr>
        <p:txBody>
          <a:bodyPr wrap="square">
            <a:spAutoFit/>
          </a:bodyPr>
          <a:lstStyle/>
          <a:p>
            <a:pPr marL="685800" lvl="2" algn="ctr">
              <a:spcBef>
                <a:spcPts val="695"/>
              </a:spcBef>
              <a:buClr>
                <a:srgbClr val="FF681E"/>
              </a:buClr>
              <a:buSzPts val="1300"/>
              <a:tabLst>
                <a:tab pos="1289050" algn="l"/>
              </a:tabLst>
            </a:pPr>
            <a:r>
              <a:rPr lang="en-US" sz="1300" dirty="0" smtClean="0">
                <a:latin typeface="Trebuchet MS" panose="020B0603020202020204" pitchFamily="34" charset="0"/>
                <a:ea typeface="Trebuchet MS" panose="020B0603020202020204" pitchFamily="34" charset="0"/>
                <a:cs typeface="Trebuchet MS" panose="020B0603020202020204" pitchFamily="34" charset="0"/>
              </a:rPr>
              <a:t> </a:t>
            </a:r>
            <a:endPar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685800" lvl="2" algn="ctr">
              <a:spcBef>
                <a:spcPts val="695"/>
              </a:spcBef>
              <a:buClr>
                <a:srgbClr val="FF681E"/>
              </a:buClr>
              <a:buSzPts val="1300"/>
              <a:tabLst>
                <a:tab pos="12890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3" name="Rectangle 12"/>
          <p:cNvSpPr/>
          <p:nvPr/>
        </p:nvSpPr>
        <p:spPr>
          <a:xfrm>
            <a:off x="638340" y="1584020"/>
            <a:ext cx="7729672" cy="1477328"/>
          </a:xfrm>
          <a:prstGeom prst="rect">
            <a:avLst/>
          </a:prstGeom>
        </p:spPr>
        <p:txBody>
          <a:bodyPr wrap="square">
            <a:spAutoFit/>
          </a:bodyPr>
          <a:lstStyle/>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fr-FR" dirty="0">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8" name="TextBox 17"/>
          <p:cNvSpPr txBox="1"/>
          <p:nvPr/>
        </p:nvSpPr>
        <p:spPr>
          <a:xfrm>
            <a:off x="185691" y="1250042"/>
            <a:ext cx="8452476" cy="4662815"/>
          </a:xfrm>
          <a:prstGeom prst="rect">
            <a:avLst/>
          </a:prstGeom>
          <a:noFill/>
        </p:spPr>
        <p:txBody>
          <a:bodyPr wrap="square" rtlCol="0">
            <a:spAutoFit/>
          </a:bodyPr>
          <a:lstStyle/>
          <a:p>
            <a:pPr algn="ctr">
              <a:lnSpc>
                <a:spcPct val="150000"/>
              </a:lnSpc>
            </a:pPr>
            <a:endParaRPr lang="en-US" b="1" dirty="0">
              <a:latin typeface="Times New Roman" panose="02020603050405020304" pitchFamily="18" charset="0"/>
              <a:cs typeface="Times New Roman" panose="02020603050405020304" pitchFamily="18" charset="0"/>
            </a:endParaRPr>
          </a:p>
          <a:p>
            <a:pPr algn="ctr"/>
            <a:r>
              <a:rPr lang="en-US" b="1" dirty="0">
                <a:solidFill>
                  <a:srgbClr val="C00000"/>
                </a:solidFill>
                <a:latin typeface="Times New Roman" panose="02020603050405020304" pitchFamily="18" charset="0"/>
                <a:cs typeface="Times New Roman" panose="02020603050405020304" pitchFamily="18" charset="0"/>
              </a:rPr>
              <a:t>The following are a series of questions that could be included in the evaluation </a:t>
            </a:r>
            <a:r>
              <a:rPr lang="en-US" b="1" dirty="0" err="1">
                <a:solidFill>
                  <a:srgbClr val="C00000"/>
                </a:solidFill>
                <a:latin typeface="Times New Roman" panose="02020603050405020304" pitchFamily="18" charset="0"/>
                <a:cs typeface="Times New Roman" panose="02020603050405020304" pitchFamily="18" charset="0"/>
              </a:rPr>
              <a:t>ToR</a:t>
            </a:r>
            <a:r>
              <a:rPr lang="en-US" b="1" dirty="0">
                <a:solidFill>
                  <a:srgbClr val="C00000"/>
                </a:solidFill>
                <a:latin typeface="Times New Roman" panose="02020603050405020304" pitchFamily="18" charset="0"/>
                <a:cs typeface="Times New Roman" panose="02020603050405020304" pitchFamily="18" charset="0"/>
              </a:rPr>
              <a:t> to ensure that environmental sensitivity and sustainability were properly integrated</a:t>
            </a:r>
            <a:r>
              <a:rPr lang="en-US" b="1" dirty="0">
                <a:latin typeface="Times New Roman" panose="02020603050405020304" pitchFamily="18" charset="0"/>
                <a:cs typeface="Times New Roman" panose="02020603050405020304" pitchFamily="18" charset="0"/>
              </a:rPr>
              <a:t>.</a:t>
            </a:r>
            <a:endParaRPr lang="fr-FR" b="1" dirty="0">
              <a:latin typeface="Times New Roman" panose="02020603050405020304" pitchFamily="18" charset="0"/>
              <a:cs typeface="Times New Roman" panose="02020603050405020304" pitchFamily="18" charset="0"/>
            </a:endParaRPr>
          </a:p>
          <a:p>
            <a:pPr algn="ctr"/>
            <a:endParaRPr lang="en-US" b="1" dirty="0" smtClean="0">
              <a:latin typeface="Times New Roman" panose="02020603050405020304" pitchFamily="18" charset="0"/>
              <a:cs typeface="Times New Roman" panose="02020603050405020304" pitchFamily="18" charset="0"/>
            </a:endParaRPr>
          </a:p>
          <a:p>
            <a:pPr algn="ctr"/>
            <a:r>
              <a:rPr lang="en-US" b="1" dirty="0">
                <a:latin typeface="Times New Roman" panose="02020603050405020304" pitchFamily="18" charset="0"/>
                <a:cs typeface="Times New Roman" panose="02020603050405020304" pitchFamily="18" charset="0"/>
              </a:rPr>
              <a:t> </a:t>
            </a:r>
            <a:endParaRPr lang="fr-FR" b="1" dirty="0">
              <a:latin typeface="Times New Roman" panose="02020603050405020304" pitchFamily="18" charset="0"/>
              <a:cs typeface="Times New Roman" panose="02020603050405020304" pitchFamily="18" charset="0"/>
            </a:endParaRPr>
          </a:p>
          <a:p>
            <a:pPr lvl="0" algn="ctr"/>
            <a:r>
              <a:rPr lang="en-US" b="1" dirty="0">
                <a:solidFill>
                  <a:srgbClr val="000099"/>
                </a:solidFill>
                <a:latin typeface="Times New Roman" panose="02020603050405020304" pitchFamily="18" charset="0"/>
                <a:cs typeface="Times New Roman" panose="02020603050405020304" pitchFamily="18" charset="0"/>
              </a:rPr>
              <a:t>Would it have been relevant to conduct an environmental impact assessment for this intervention?</a:t>
            </a:r>
            <a:endParaRPr lang="fr-FR" b="1" dirty="0">
              <a:solidFill>
                <a:srgbClr val="000099"/>
              </a:solidFill>
              <a:latin typeface="Times New Roman" panose="02020603050405020304" pitchFamily="18" charset="0"/>
              <a:cs typeface="Times New Roman" panose="02020603050405020304" pitchFamily="18" charset="0"/>
            </a:endParaRPr>
          </a:p>
          <a:p>
            <a:pPr lvl="0" algn="ctr"/>
            <a:r>
              <a:rPr lang="en-US" b="1" dirty="0">
                <a:solidFill>
                  <a:srgbClr val="000099"/>
                </a:solidFill>
                <a:latin typeface="Times New Roman" panose="02020603050405020304" pitchFamily="18" charset="0"/>
                <a:cs typeface="Times New Roman" panose="02020603050405020304" pitchFamily="18" charset="0"/>
              </a:rPr>
              <a:t>Was the project successfully implemented without any negative impact on the environment that could have affected human well-being?</a:t>
            </a:r>
            <a:endParaRPr lang="fr-FR" b="1" dirty="0">
              <a:solidFill>
                <a:srgbClr val="000099"/>
              </a:solidFill>
              <a:latin typeface="Times New Roman" panose="02020603050405020304" pitchFamily="18" charset="0"/>
              <a:cs typeface="Times New Roman" panose="02020603050405020304" pitchFamily="18" charset="0"/>
            </a:endParaRPr>
          </a:p>
          <a:p>
            <a:pPr lvl="0" algn="ctr"/>
            <a:r>
              <a:rPr lang="en-US" b="1" dirty="0">
                <a:solidFill>
                  <a:srgbClr val="000099"/>
                </a:solidFill>
                <a:latin typeface="Times New Roman" panose="02020603050405020304" pitchFamily="18" charset="0"/>
                <a:cs typeface="Times New Roman" panose="02020603050405020304" pitchFamily="18" charset="0"/>
              </a:rPr>
              <a:t>Has environmental damage been caused or likely to be caused by the project? What kind of environmental impact mitigation measures have been taken?</a:t>
            </a:r>
            <a:endParaRPr lang="fr-FR" b="1" dirty="0">
              <a:solidFill>
                <a:srgbClr val="000099"/>
              </a:solidFill>
              <a:latin typeface="Times New Roman" panose="02020603050405020304" pitchFamily="18" charset="0"/>
              <a:cs typeface="Times New Roman" panose="02020603050405020304" pitchFamily="18" charset="0"/>
            </a:endParaRPr>
          </a:p>
          <a:p>
            <a:pPr lvl="0" algn="ctr"/>
            <a:r>
              <a:rPr lang="en-US" b="1" dirty="0">
                <a:solidFill>
                  <a:srgbClr val="000099"/>
                </a:solidFill>
                <a:latin typeface="Times New Roman" panose="02020603050405020304" pitchFamily="18" charset="0"/>
                <a:cs typeface="Times New Roman" panose="02020603050405020304" pitchFamily="18" charset="0"/>
              </a:rPr>
              <a:t>Were appropriate environmental practices followed in project implementation?</a:t>
            </a:r>
            <a:endParaRPr lang="fr-FR" b="1" dirty="0">
              <a:solidFill>
                <a:srgbClr val="000099"/>
              </a:solidFill>
              <a:latin typeface="Times New Roman" panose="02020603050405020304" pitchFamily="18" charset="0"/>
              <a:cs typeface="Times New Roman" panose="02020603050405020304" pitchFamily="18" charset="0"/>
            </a:endParaRPr>
          </a:p>
          <a:p>
            <a:pPr lvl="0" algn="ctr"/>
            <a:r>
              <a:rPr lang="en-US" b="1" dirty="0">
                <a:solidFill>
                  <a:srgbClr val="000099"/>
                </a:solidFill>
                <a:latin typeface="Times New Roman" panose="02020603050405020304" pitchFamily="18" charset="0"/>
                <a:cs typeface="Times New Roman" panose="02020603050405020304" pitchFamily="18" charset="0"/>
              </a:rPr>
              <a:t>Does the project respect successful environmental practices identified </a:t>
            </a:r>
            <a:r>
              <a:rPr lang="en-US" b="1" dirty="0" smtClean="0">
                <a:solidFill>
                  <a:srgbClr val="000099"/>
                </a:solidFill>
                <a:latin typeface="Times New Roman" panose="02020603050405020304" pitchFamily="18" charset="0"/>
                <a:cs typeface="Times New Roman" panose="02020603050405020304" pitchFamily="18" charset="0"/>
              </a:rPr>
              <a:t>in project?</a:t>
            </a:r>
            <a:endParaRPr lang="fr-FR" b="1" dirty="0">
              <a:solidFill>
                <a:srgbClr val="000099"/>
              </a:solidFill>
              <a:latin typeface="Times New Roman" panose="02020603050405020304" pitchFamily="18" charset="0"/>
              <a:cs typeface="Times New Roman" panose="02020603050405020304" pitchFamily="18" charset="0"/>
            </a:endParaRPr>
          </a:p>
          <a:p>
            <a:pPr lvl="0" algn="ctr"/>
            <a:r>
              <a:rPr lang="en-US" b="1" dirty="0">
                <a:solidFill>
                  <a:srgbClr val="000099"/>
                </a:solidFill>
                <a:latin typeface="Times New Roman" panose="02020603050405020304" pitchFamily="18" charset="0"/>
                <a:cs typeface="Times New Roman" panose="02020603050405020304" pitchFamily="18" charset="0"/>
              </a:rPr>
              <a:t>What are the existing capacities (within project, project partners and project context) dealing with critical risks that could affect project effectiveness such as climate risks or risks of natural disasters</a:t>
            </a:r>
            <a:r>
              <a:rPr lang="en-US" b="1" dirty="0" smtClean="0">
                <a:solidFill>
                  <a:srgbClr val="000099"/>
                </a:solidFill>
                <a:latin typeface="Times New Roman" panose="02020603050405020304" pitchFamily="18" charset="0"/>
                <a:cs typeface="Times New Roman" panose="02020603050405020304" pitchFamily="18" charset="0"/>
              </a:rPr>
              <a:t>?</a:t>
            </a:r>
            <a:endParaRPr lang="fr-FR" b="1" dirty="0">
              <a:solidFill>
                <a:srgbClr val="000099"/>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3871827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193" y="5798876"/>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7"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69979" y="459510"/>
            <a:ext cx="2117888"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Lecture10</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36</a:t>
            </a:fld>
            <a:endParaRPr lang="en-US"/>
          </a:p>
        </p:txBody>
      </p:sp>
      <p:sp>
        <p:nvSpPr>
          <p:cNvPr id="12" name="Zone de texte 11"/>
          <p:cNvSpPr txBox="1"/>
          <p:nvPr/>
        </p:nvSpPr>
        <p:spPr>
          <a:xfrm>
            <a:off x="2157095" y="384810"/>
            <a:ext cx="6251575" cy="1015663"/>
          </a:xfrm>
          <a:prstGeom prst="rect">
            <a:avLst/>
          </a:prstGeom>
          <a:noFill/>
        </p:spPr>
        <p:txBody>
          <a:bodyPr wrap="square" rtlCol="0" anchor="t">
            <a:spAutoFit/>
          </a:bodyPr>
          <a:lstStyle/>
          <a:p>
            <a:pPr algn="ctr"/>
            <a:r>
              <a:rPr lang="en-US" sz="2400" b="1" dirty="0" smtClean="0">
                <a:solidFill>
                  <a:srgbClr val="FF9518"/>
                </a:solidFill>
                <a:latin typeface="Tajawal Medium" panose="00000600000000000000" pitchFamily="2" charset="-78"/>
                <a:cs typeface="Tajawal Medium" panose="00000600000000000000" pitchFamily="2" charset="-78"/>
              </a:rPr>
              <a:t>Session 5: Evaluation</a:t>
            </a:r>
            <a:r>
              <a:rPr lang="fr-FR" sz="2400" b="1" dirty="0" smtClean="0">
                <a:solidFill>
                  <a:srgbClr val="FF9518"/>
                </a:solidFill>
                <a:latin typeface="Tajawal Medium" panose="00000600000000000000" pitchFamily="2" charset="-78"/>
                <a:cs typeface="Tajawal Medium" panose="00000600000000000000" pitchFamily="2" charset="-78"/>
                <a:sym typeface="+mn-ea"/>
              </a:rPr>
              <a:t> </a:t>
            </a:r>
            <a:r>
              <a:rPr lang="fr-FR" sz="2400" b="1" dirty="0">
                <a:solidFill>
                  <a:srgbClr val="FF9518"/>
                </a:solidFill>
                <a:latin typeface="Tajawal Medium" panose="00000600000000000000" pitchFamily="2" charset="-78"/>
                <a:cs typeface="Tajawal Medium" panose="00000600000000000000" pitchFamily="2" charset="-78"/>
                <a:sym typeface="+mn-ea"/>
              </a:rPr>
              <a:t>(</a:t>
            </a:r>
            <a:r>
              <a:rPr lang="fr-FR" altLang="en-US" sz="2800" b="1" dirty="0" smtClean="0">
                <a:solidFill>
                  <a:srgbClr val="FF9518"/>
                </a:solidFill>
                <a:latin typeface="Tajawal Medium" panose="00000600000000000000" pitchFamily="2" charset="-78"/>
                <a:cs typeface="Tajawal Medium" panose="00000600000000000000" pitchFamily="2" charset="-78"/>
                <a:sym typeface="+mn-ea"/>
              </a:rPr>
              <a:t>Part3)</a:t>
            </a: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32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219940" y="1232992"/>
            <a:ext cx="8315730" cy="689932"/>
          </a:xfrm>
          <a:prstGeom prst="rect">
            <a:avLst/>
          </a:prstGeom>
          <a:ln>
            <a:noFill/>
          </a:ln>
        </p:spPr>
        <p:txBody>
          <a:bodyPr wrap="square">
            <a:spAutoFit/>
          </a:bodyPr>
          <a:lstStyle/>
          <a:p>
            <a:pPr marL="685800" lvl="2" algn="ctr">
              <a:spcBef>
                <a:spcPts val="695"/>
              </a:spcBef>
              <a:buClr>
                <a:srgbClr val="FF681E"/>
              </a:buClr>
              <a:buSzPts val="1300"/>
              <a:tabLst>
                <a:tab pos="1289050" algn="l"/>
              </a:tabLst>
            </a:pPr>
            <a:r>
              <a:rPr lang="en-US" sz="1300" dirty="0" smtClean="0">
                <a:latin typeface="Trebuchet MS" panose="020B0603020202020204" pitchFamily="34" charset="0"/>
                <a:ea typeface="Trebuchet MS" panose="020B0603020202020204" pitchFamily="34" charset="0"/>
                <a:cs typeface="Trebuchet MS" panose="020B0603020202020204" pitchFamily="34" charset="0"/>
              </a:rPr>
              <a:t> </a:t>
            </a:r>
            <a:endPar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685800" lvl="2" algn="ctr">
              <a:spcBef>
                <a:spcPts val="695"/>
              </a:spcBef>
              <a:buClr>
                <a:srgbClr val="FF681E"/>
              </a:buClr>
              <a:buSzPts val="1300"/>
              <a:tabLst>
                <a:tab pos="12890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3" name="Rectangle 12"/>
          <p:cNvSpPr/>
          <p:nvPr/>
        </p:nvSpPr>
        <p:spPr>
          <a:xfrm>
            <a:off x="638340" y="1584020"/>
            <a:ext cx="7729672" cy="1477328"/>
          </a:xfrm>
          <a:prstGeom prst="rect">
            <a:avLst/>
          </a:prstGeom>
        </p:spPr>
        <p:txBody>
          <a:bodyPr wrap="square">
            <a:spAutoFit/>
          </a:bodyPr>
          <a:lstStyle/>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fr-FR" dirty="0">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8" name="TextBox 17"/>
          <p:cNvSpPr txBox="1"/>
          <p:nvPr/>
        </p:nvSpPr>
        <p:spPr>
          <a:xfrm>
            <a:off x="185691" y="1250042"/>
            <a:ext cx="8452476" cy="4555093"/>
          </a:xfrm>
          <a:prstGeom prst="rect">
            <a:avLst/>
          </a:prstGeom>
          <a:noFill/>
        </p:spPr>
        <p:txBody>
          <a:bodyPr wrap="square" rtlCol="0">
            <a:spAutoFit/>
          </a:bodyPr>
          <a:lstStyle/>
          <a:p>
            <a:pPr algn="ctr">
              <a:lnSpc>
                <a:spcPct val="150000"/>
              </a:lnSpc>
            </a:pPr>
            <a:r>
              <a:rPr lang="en-US" sz="2000" b="1" dirty="0">
                <a:solidFill>
                  <a:schemeClr val="accent2"/>
                </a:solidFill>
                <a:latin typeface="Times New Roman" panose="02020603050405020304" pitchFamily="18" charset="0"/>
                <a:cs typeface="Times New Roman" panose="02020603050405020304" pitchFamily="18" charset="0"/>
              </a:rPr>
              <a:t>Evaluative approaches: the most important change</a:t>
            </a:r>
          </a:p>
          <a:p>
            <a:pPr algn="just"/>
            <a:endParaRPr lang="en-US" sz="2000" b="1" dirty="0">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The most important change is the type of participatory monitoring and evaluation. It involves collecting the personal account of the change and determining which of these accounts is the most important and why. It is participatory because it involves multiple stakeholders in determining the type of change to be recorded and </a:t>
            </a:r>
            <a:r>
              <a:rPr lang="en-US" sz="2000" b="1" dirty="0" smtClean="0">
                <a:latin typeface="Times New Roman" panose="02020603050405020304" pitchFamily="18" charset="0"/>
                <a:cs typeface="Times New Roman" panose="02020603050405020304" pitchFamily="18" charset="0"/>
              </a:rPr>
              <a:t>analyzed.</a:t>
            </a:r>
          </a:p>
          <a:p>
            <a:pPr marL="342900" indent="-342900" algn="just">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It </a:t>
            </a:r>
            <a:r>
              <a:rPr lang="en-US" sz="2000" b="1" dirty="0">
                <a:latin typeface="Times New Roman" panose="02020603050405020304" pitchFamily="18" charset="0"/>
                <a:cs typeface="Times New Roman" panose="02020603050405020304" pitchFamily="18" charset="0"/>
              </a:rPr>
              <a:t>is also a form of monitoring, because data collection takes place throughout the implementation cycle and provides information to decision </a:t>
            </a:r>
            <a:r>
              <a:rPr lang="en-US" sz="2000" b="1" dirty="0" smtClean="0">
                <a:latin typeface="Times New Roman" panose="02020603050405020304" pitchFamily="18" charset="0"/>
                <a:cs typeface="Times New Roman" panose="02020603050405020304" pitchFamily="18" charset="0"/>
              </a:rPr>
              <a:t>makers.</a:t>
            </a:r>
          </a:p>
          <a:p>
            <a:pPr marL="342900" indent="-342900" algn="just">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Finally</a:t>
            </a:r>
            <a:r>
              <a:rPr lang="en-US" sz="2000" b="1" dirty="0">
                <a:latin typeface="Times New Roman" panose="02020603050405020304" pitchFamily="18" charset="0"/>
                <a:cs typeface="Times New Roman" panose="02020603050405020304" pitchFamily="18" charset="0"/>
              </a:rPr>
              <a:t>, one of the most important changes is in the form of evaluation, as it provides information on higher-level outcomes, such as outcomes and impact, that can be useful for assessing implementation performance as a whole.</a:t>
            </a:r>
            <a:endParaRPr lang="fr-FR" sz="2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67653781"/>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193" y="5798876"/>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7"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69979" y="459510"/>
            <a:ext cx="2117888"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Lecture10</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37</a:t>
            </a:fld>
            <a:endParaRPr lang="en-US"/>
          </a:p>
        </p:txBody>
      </p:sp>
      <p:sp>
        <p:nvSpPr>
          <p:cNvPr id="12" name="Zone de texte 11"/>
          <p:cNvSpPr txBox="1"/>
          <p:nvPr/>
        </p:nvSpPr>
        <p:spPr>
          <a:xfrm>
            <a:off x="2157095" y="384810"/>
            <a:ext cx="6251575" cy="1015663"/>
          </a:xfrm>
          <a:prstGeom prst="rect">
            <a:avLst/>
          </a:prstGeom>
          <a:noFill/>
        </p:spPr>
        <p:txBody>
          <a:bodyPr wrap="square" rtlCol="0" anchor="t">
            <a:spAutoFit/>
          </a:bodyPr>
          <a:lstStyle/>
          <a:p>
            <a:pPr algn="ctr"/>
            <a:r>
              <a:rPr lang="en-US" sz="2400" b="1" dirty="0" smtClean="0">
                <a:solidFill>
                  <a:srgbClr val="FF9518"/>
                </a:solidFill>
                <a:latin typeface="Tajawal Medium" panose="00000600000000000000" pitchFamily="2" charset="-78"/>
                <a:cs typeface="Tajawal Medium" panose="00000600000000000000" pitchFamily="2" charset="-78"/>
              </a:rPr>
              <a:t>Session 5: Evaluation</a:t>
            </a:r>
            <a:r>
              <a:rPr lang="fr-FR" sz="2400" b="1" dirty="0" smtClean="0">
                <a:solidFill>
                  <a:srgbClr val="FF9518"/>
                </a:solidFill>
                <a:latin typeface="Tajawal Medium" panose="00000600000000000000" pitchFamily="2" charset="-78"/>
                <a:cs typeface="Tajawal Medium" panose="00000600000000000000" pitchFamily="2" charset="-78"/>
                <a:sym typeface="+mn-ea"/>
              </a:rPr>
              <a:t> </a:t>
            </a:r>
            <a:r>
              <a:rPr lang="fr-FR" sz="2400" b="1" dirty="0">
                <a:solidFill>
                  <a:srgbClr val="FF9518"/>
                </a:solidFill>
                <a:latin typeface="Tajawal Medium" panose="00000600000000000000" pitchFamily="2" charset="-78"/>
                <a:cs typeface="Tajawal Medium" panose="00000600000000000000" pitchFamily="2" charset="-78"/>
                <a:sym typeface="+mn-ea"/>
              </a:rPr>
              <a:t>(</a:t>
            </a:r>
            <a:r>
              <a:rPr lang="fr-FR" altLang="en-US" sz="2800" b="1" dirty="0" smtClean="0">
                <a:solidFill>
                  <a:srgbClr val="FF9518"/>
                </a:solidFill>
                <a:latin typeface="Tajawal Medium" panose="00000600000000000000" pitchFamily="2" charset="-78"/>
                <a:cs typeface="Tajawal Medium" panose="00000600000000000000" pitchFamily="2" charset="-78"/>
                <a:sym typeface="+mn-ea"/>
              </a:rPr>
              <a:t>Part3)</a:t>
            </a: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32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219940" y="1232992"/>
            <a:ext cx="8315730" cy="689932"/>
          </a:xfrm>
          <a:prstGeom prst="rect">
            <a:avLst/>
          </a:prstGeom>
          <a:ln>
            <a:noFill/>
          </a:ln>
        </p:spPr>
        <p:txBody>
          <a:bodyPr wrap="square">
            <a:spAutoFit/>
          </a:bodyPr>
          <a:lstStyle/>
          <a:p>
            <a:pPr marL="685800" lvl="2" algn="ctr">
              <a:spcBef>
                <a:spcPts val="695"/>
              </a:spcBef>
              <a:buClr>
                <a:srgbClr val="FF681E"/>
              </a:buClr>
              <a:buSzPts val="1300"/>
              <a:tabLst>
                <a:tab pos="1289050" algn="l"/>
              </a:tabLst>
            </a:pPr>
            <a:r>
              <a:rPr lang="en-US" sz="1300" dirty="0" smtClean="0">
                <a:latin typeface="Trebuchet MS" panose="020B0603020202020204" pitchFamily="34" charset="0"/>
                <a:ea typeface="Trebuchet MS" panose="020B0603020202020204" pitchFamily="34" charset="0"/>
                <a:cs typeface="Trebuchet MS" panose="020B0603020202020204" pitchFamily="34" charset="0"/>
              </a:rPr>
              <a:t> </a:t>
            </a:r>
            <a:endPar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685800" lvl="2" algn="ctr">
              <a:spcBef>
                <a:spcPts val="695"/>
              </a:spcBef>
              <a:buClr>
                <a:srgbClr val="FF681E"/>
              </a:buClr>
              <a:buSzPts val="1300"/>
              <a:tabLst>
                <a:tab pos="12890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3" name="Rectangle 12"/>
          <p:cNvSpPr/>
          <p:nvPr/>
        </p:nvSpPr>
        <p:spPr>
          <a:xfrm>
            <a:off x="638340" y="1584020"/>
            <a:ext cx="7729672" cy="1477328"/>
          </a:xfrm>
          <a:prstGeom prst="rect">
            <a:avLst/>
          </a:prstGeom>
        </p:spPr>
        <p:txBody>
          <a:bodyPr wrap="square">
            <a:spAutoFit/>
          </a:bodyPr>
          <a:lstStyle/>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fr-FR" dirty="0">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8" name="TextBox 17"/>
          <p:cNvSpPr txBox="1"/>
          <p:nvPr/>
        </p:nvSpPr>
        <p:spPr>
          <a:xfrm>
            <a:off x="185691" y="1250042"/>
            <a:ext cx="8452476" cy="4662815"/>
          </a:xfrm>
          <a:prstGeom prst="rect">
            <a:avLst/>
          </a:prstGeom>
          <a:noFill/>
        </p:spPr>
        <p:txBody>
          <a:bodyPr wrap="square" rtlCol="0">
            <a:spAutoFit/>
          </a:bodyPr>
          <a:lstStyle/>
          <a:p>
            <a:pPr algn="ctr">
              <a:lnSpc>
                <a:spcPct val="150000"/>
              </a:lnSpc>
            </a:pPr>
            <a:endParaRPr lang="en-US" sz="2000" b="1" dirty="0" smtClean="0">
              <a:solidFill>
                <a:schemeClr val="accent2"/>
              </a:solidFill>
              <a:latin typeface="Times New Roman" panose="02020603050405020304" pitchFamily="18" charset="0"/>
              <a:cs typeface="Times New Roman" panose="02020603050405020304" pitchFamily="18" charset="0"/>
            </a:endParaRPr>
          </a:p>
          <a:p>
            <a:pPr algn="ctr">
              <a:lnSpc>
                <a:spcPct val="150000"/>
              </a:lnSpc>
            </a:pPr>
            <a:r>
              <a:rPr lang="en-US" b="1" dirty="0" smtClean="0">
                <a:latin typeface="Times New Roman" panose="02020603050405020304" pitchFamily="18" charset="0"/>
                <a:cs typeface="Times New Roman" panose="02020603050405020304" pitchFamily="18" charset="0"/>
              </a:rPr>
              <a:t>.</a:t>
            </a:r>
            <a:endParaRPr lang="en-US" b="1" dirty="0">
              <a:latin typeface="Times New Roman" panose="02020603050405020304" pitchFamily="18" charset="0"/>
              <a:cs typeface="Times New Roman" panose="02020603050405020304" pitchFamily="18" charset="0"/>
            </a:endParaRPr>
          </a:p>
          <a:p>
            <a:pPr algn="ctr">
              <a:lnSpc>
                <a:spcPct val="150000"/>
              </a:lnSpc>
            </a:pPr>
            <a:endParaRPr lang="en-US" sz="2000" b="1" dirty="0">
              <a:solidFill>
                <a:schemeClr val="accent2"/>
              </a:solidFill>
              <a:latin typeface="Times New Roman" panose="02020603050405020304" pitchFamily="18" charset="0"/>
              <a:cs typeface="Times New Roman" panose="02020603050405020304" pitchFamily="18" charset="0"/>
            </a:endParaRPr>
          </a:p>
          <a:p>
            <a:pPr algn="ctr">
              <a:lnSpc>
                <a:spcPct val="150000"/>
              </a:lnSpc>
            </a:pPr>
            <a:endParaRPr lang="en-US" sz="2000" b="1" dirty="0" smtClean="0">
              <a:solidFill>
                <a:schemeClr val="accent2"/>
              </a:solidFill>
              <a:latin typeface="Times New Roman" panose="02020603050405020304" pitchFamily="18" charset="0"/>
              <a:cs typeface="Times New Roman" panose="02020603050405020304" pitchFamily="18" charset="0"/>
            </a:endParaRPr>
          </a:p>
          <a:p>
            <a:pPr algn="ctr">
              <a:lnSpc>
                <a:spcPct val="150000"/>
              </a:lnSpc>
            </a:pPr>
            <a:endParaRPr lang="en-US" sz="2000" b="1" dirty="0">
              <a:solidFill>
                <a:schemeClr val="accent2"/>
              </a:solidFill>
              <a:latin typeface="Times New Roman" panose="02020603050405020304" pitchFamily="18" charset="0"/>
              <a:cs typeface="Times New Roman" panose="02020603050405020304" pitchFamily="18" charset="0"/>
            </a:endParaRPr>
          </a:p>
          <a:p>
            <a:pPr algn="ctr">
              <a:lnSpc>
                <a:spcPct val="150000"/>
              </a:lnSpc>
            </a:pPr>
            <a:endParaRPr lang="en-US" sz="2000" b="1" dirty="0" smtClean="0">
              <a:solidFill>
                <a:schemeClr val="accent2"/>
              </a:solidFill>
              <a:latin typeface="Times New Roman" panose="02020603050405020304" pitchFamily="18" charset="0"/>
              <a:cs typeface="Times New Roman" panose="02020603050405020304" pitchFamily="18" charset="0"/>
            </a:endParaRPr>
          </a:p>
          <a:p>
            <a:pPr algn="ctr">
              <a:lnSpc>
                <a:spcPct val="150000"/>
              </a:lnSpc>
            </a:pPr>
            <a:endParaRPr lang="en-US" sz="2000" b="1" dirty="0">
              <a:solidFill>
                <a:schemeClr val="accent2"/>
              </a:solidFill>
              <a:latin typeface="Times New Roman" panose="02020603050405020304" pitchFamily="18" charset="0"/>
              <a:cs typeface="Times New Roman" panose="02020603050405020304" pitchFamily="18" charset="0"/>
            </a:endParaRPr>
          </a:p>
          <a:p>
            <a:pPr algn="ctr">
              <a:lnSpc>
                <a:spcPct val="150000"/>
              </a:lnSpc>
            </a:pPr>
            <a:endParaRPr lang="en-US" sz="2000" b="1" dirty="0" smtClean="0">
              <a:solidFill>
                <a:schemeClr val="accent2"/>
              </a:solidFill>
              <a:latin typeface="Times New Roman" panose="02020603050405020304" pitchFamily="18" charset="0"/>
              <a:cs typeface="Times New Roman" panose="02020603050405020304" pitchFamily="18" charset="0"/>
            </a:endParaRPr>
          </a:p>
          <a:p>
            <a:pPr algn="ctr">
              <a:lnSpc>
                <a:spcPct val="150000"/>
              </a:lnSpc>
            </a:pPr>
            <a:endParaRPr lang="en-US" sz="2000" b="1" dirty="0">
              <a:solidFill>
                <a:schemeClr val="accent2"/>
              </a:solidFill>
              <a:latin typeface="Times New Roman" panose="02020603050405020304" pitchFamily="18" charset="0"/>
              <a:cs typeface="Times New Roman" panose="02020603050405020304" pitchFamily="18" charset="0"/>
            </a:endParaRPr>
          </a:p>
          <a:p>
            <a:pPr algn="ctr">
              <a:lnSpc>
                <a:spcPct val="150000"/>
              </a:lnSpc>
            </a:pPr>
            <a:r>
              <a:rPr lang="en-US" sz="2000" b="1" dirty="0" smtClean="0">
                <a:solidFill>
                  <a:schemeClr val="accent2"/>
                </a:solidFill>
                <a:latin typeface="Times New Roman" panose="02020603050405020304" pitchFamily="18" charset="0"/>
                <a:cs typeface="Times New Roman" panose="02020603050405020304" pitchFamily="18" charset="0"/>
              </a:rPr>
              <a:t> </a:t>
            </a:r>
            <a:r>
              <a:rPr lang="en-US" sz="2000" b="1" dirty="0">
                <a:solidFill>
                  <a:schemeClr val="accent2"/>
                </a:solidFill>
                <a:latin typeface="Times New Roman" panose="02020603050405020304" pitchFamily="18" charset="0"/>
                <a:cs typeface="Times New Roman" panose="02020603050405020304" pitchFamily="18" charset="0"/>
              </a:rPr>
              <a:t> </a:t>
            </a:r>
            <a:endParaRPr lang="fr-FR" sz="2000" b="1" dirty="0">
              <a:solidFill>
                <a:schemeClr val="accent2"/>
              </a:solidFill>
              <a:latin typeface="Times New Roman" panose="02020603050405020304" pitchFamily="18" charset="0"/>
              <a:cs typeface="Times New Roman" panose="02020603050405020304" pitchFamily="18" charset="0"/>
            </a:endParaRPr>
          </a:p>
        </p:txBody>
      </p:sp>
      <p:sp>
        <p:nvSpPr>
          <p:cNvPr id="8" name="Rectangle 7"/>
          <p:cNvSpPr/>
          <p:nvPr/>
        </p:nvSpPr>
        <p:spPr>
          <a:xfrm>
            <a:off x="185690" y="1366084"/>
            <a:ext cx="8522576" cy="5337359"/>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marL="342900" indent="-342900" algn="ctr">
              <a:spcAft>
                <a:spcPts val="0"/>
              </a:spcAft>
              <a:buFont typeface="Wingdings" panose="05000000000000000000" pitchFamily="2" charset="2"/>
              <a:buChar char="Ø"/>
            </a:pPr>
            <a:r>
              <a:rPr lang="en-US" sz="2000" b="1" u="sng" dirty="0">
                <a:solidFill>
                  <a:srgbClr val="C00000"/>
                </a:solidFill>
                <a:latin typeface="Times New Roman" panose="02020603050405020304" pitchFamily="18" charset="0"/>
                <a:cs typeface="Times New Roman" panose="02020603050405020304" pitchFamily="18" charset="0"/>
              </a:rPr>
              <a:t>When to use it</a:t>
            </a:r>
            <a:endParaRPr lang="fr-FR" sz="2000" b="1" u="sng" dirty="0">
              <a:solidFill>
                <a:srgbClr val="C00000"/>
              </a:solidFill>
              <a:latin typeface="Times New Roman" panose="02020603050405020304" pitchFamily="18" charset="0"/>
              <a:cs typeface="Times New Roman" panose="02020603050405020304" pitchFamily="18" charset="0"/>
            </a:endParaRPr>
          </a:p>
          <a:p>
            <a:pPr algn="just">
              <a:spcBef>
                <a:spcPts val="55"/>
              </a:spcBef>
              <a:spcAft>
                <a:spcPts val="0"/>
              </a:spcAft>
            </a:pPr>
            <a:r>
              <a:rPr lang="en-US" sz="2000" b="1" dirty="0">
                <a:latin typeface="Times New Roman" panose="02020603050405020304" pitchFamily="18" charset="0"/>
                <a:cs typeface="Times New Roman" panose="02020603050405020304" pitchFamily="18" charset="0"/>
              </a:rPr>
              <a:t> </a:t>
            </a:r>
            <a:endParaRPr lang="fr-FR" sz="2000" b="1" dirty="0">
              <a:latin typeface="Times New Roman" panose="02020603050405020304" pitchFamily="18" charset="0"/>
              <a:cs typeface="Times New Roman" panose="02020603050405020304" pitchFamily="18" charset="0"/>
            </a:endParaRPr>
          </a:p>
          <a:p>
            <a:pPr marR="97790" algn="just">
              <a:spcAft>
                <a:spcPts val="0"/>
              </a:spcAft>
            </a:pPr>
            <a:r>
              <a:rPr lang="en-US" sz="2000" b="1" dirty="0">
                <a:latin typeface="Times New Roman" panose="02020603050405020304" pitchFamily="18" charset="0"/>
                <a:cs typeface="Times New Roman" panose="02020603050405020304" pitchFamily="18" charset="0"/>
              </a:rPr>
              <a:t>MSC had different names, one of which is “monitoring-without-indicators” or “story approach”, as it does not make use of performance indicators and the answer to how change occurred is formulated in a story. </a:t>
            </a:r>
            <a:r>
              <a:rPr lang="en-US" sz="2000" b="1" dirty="0">
                <a:latin typeface="Times New Roman" panose="02020603050405020304" pitchFamily="18" charset="0"/>
                <a:cs typeface="Times New Roman" panose="02020603050405020304" pitchFamily="18" charset="0"/>
              </a:rPr>
              <a:t>In this sense, MSC is very helpful instrument in explaining how and when change comes about, which makes it useful to support the development of a Theory of Change</a:t>
            </a:r>
            <a:r>
              <a:rPr lang="en-US" sz="2000" b="1" dirty="0" smtClean="0">
                <a:latin typeface="Times New Roman" panose="02020603050405020304" pitchFamily="18" charset="0"/>
                <a:cs typeface="Times New Roman" panose="02020603050405020304" pitchFamily="18" charset="0"/>
              </a:rPr>
              <a:t>.</a:t>
            </a:r>
          </a:p>
          <a:p>
            <a:pPr marL="342900" marR="97790" indent="-342900" algn="ctr">
              <a:buFont typeface="Wingdings" panose="05000000000000000000" pitchFamily="2" charset="2"/>
              <a:buChar char="Ø"/>
            </a:pPr>
            <a:r>
              <a:rPr lang="en-US" sz="2000" b="1" u="sng" dirty="0">
                <a:solidFill>
                  <a:srgbClr val="C00000"/>
                </a:solidFill>
                <a:latin typeface="Times New Roman" panose="02020603050405020304" pitchFamily="18" charset="0"/>
                <a:cs typeface="Times New Roman" panose="02020603050405020304" pitchFamily="18" charset="0"/>
              </a:rPr>
              <a:t>How it is done</a:t>
            </a:r>
            <a:endParaRPr lang="fr-FR" sz="2000" b="1" u="sng" dirty="0">
              <a:solidFill>
                <a:srgbClr val="C00000"/>
              </a:solidFill>
              <a:latin typeface="Times New Roman" panose="02020603050405020304" pitchFamily="18" charset="0"/>
              <a:cs typeface="Times New Roman" panose="02020603050405020304" pitchFamily="18" charset="0"/>
            </a:endParaRPr>
          </a:p>
          <a:p>
            <a:pPr lvl="0"/>
            <a:r>
              <a:rPr lang="en-US" sz="2000" b="1" dirty="0">
                <a:latin typeface="Times New Roman" panose="02020603050405020304" pitchFamily="18" charset="0"/>
                <a:cs typeface="Times New Roman" panose="02020603050405020304" pitchFamily="18" charset="0"/>
              </a:rPr>
              <a:t>Scholars may disagree on the number of steps in using MSC, but in essence, these can be summarized into three basic steps:</a:t>
            </a:r>
            <a:endParaRPr lang="fr-FR" sz="2000" b="1" dirty="0">
              <a:latin typeface="Times New Roman" panose="02020603050405020304" pitchFamily="18" charset="0"/>
              <a:cs typeface="Times New Roman" panose="02020603050405020304" pitchFamily="18" charset="0"/>
            </a:endParaRPr>
          </a:p>
          <a:p>
            <a:pPr lvl="0"/>
            <a:r>
              <a:rPr lang="en-US" sz="2000" b="1" dirty="0">
                <a:latin typeface="Times New Roman" panose="02020603050405020304" pitchFamily="18" charset="0"/>
                <a:cs typeface="Times New Roman" panose="02020603050405020304" pitchFamily="18" charset="0"/>
              </a:rPr>
              <a:t>Panels of key stakeholders at different hierarchical levels (such as field staff, </a:t>
            </a:r>
            <a:r>
              <a:rPr lang="en-US" sz="2000" b="1" dirty="0" err="1">
                <a:latin typeface="Times New Roman" panose="02020603050405020304" pitchFamily="18" charset="0"/>
                <a:cs typeface="Times New Roman" panose="02020603050405020304" pitchFamily="18" charset="0"/>
              </a:rPr>
              <a:t>programme</a:t>
            </a:r>
            <a:r>
              <a:rPr lang="en-US" sz="2000" b="1" dirty="0">
                <a:latin typeface="Times New Roman" panose="02020603050405020304" pitchFamily="18" charset="0"/>
                <a:cs typeface="Times New Roman" panose="02020603050405020304" pitchFamily="18" charset="0"/>
              </a:rPr>
              <a:t> staff, managers and donors) decide together on what type of significant change accounts/stories should be collected. </a:t>
            </a:r>
            <a:r>
              <a:rPr lang="en-US" sz="2000" b="1" dirty="0">
                <a:latin typeface="Times New Roman" panose="02020603050405020304" pitchFamily="18" charset="0"/>
                <a:cs typeface="Times New Roman" panose="02020603050405020304" pitchFamily="18" charset="0"/>
              </a:rPr>
              <a:t>As these stories come from the field, key stakeholders identify general domains of change and the frequency to be monitored, such as changes in people’s lives for example</a:t>
            </a:r>
            <a:r>
              <a:rPr lang="en-US" sz="2000" b="1" dirty="0" smtClean="0">
                <a:latin typeface="Times New Roman" panose="02020603050405020304" pitchFamily="18" charset="0"/>
                <a:cs typeface="Times New Roman" panose="02020603050405020304" pitchFamily="18" charset="0"/>
              </a:rPr>
              <a:t>.</a:t>
            </a:r>
            <a:endParaRPr lang="fr-FR" sz="2000" b="1" dirty="0">
              <a:latin typeface="Times New Roman" panose="02020603050405020304" pitchFamily="18" charset="0"/>
              <a:cs typeface="Times New Roman" panose="02020603050405020304" pitchFamily="18" charset="0"/>
            </a:endParaRPr>
          </a:p>
          <a:p>
            <a:pPr algn="just">
              <a:spcBef>
                <a:spcPts val="10"/>
              </a:spcBef>
              <a:spcAft>
                <a:spcPts val="0"/>
              </a:spcAft>
            </a:pPr>
            <a:endParaRPr lang="fr-FR" sz="2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15181822"/>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193" y="5798876"/>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7"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69979" y="459510"/>
            <a:ext cx="2117888"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Lecture10</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38</a:t>
            </a:fld>
            <a:endParaRPr lang="en-US"/>
          </a:p>
        </p:txBody>
      </p:sp>
      <p:sp>
        <p:nvSpPr>
          <p:cNvPr id="12" name="Zone de texte 11"/>
          <p:cNvSpPr txBox="1"/>
          <p:nvPr/>
        </p:nvSpPr>
        <p:spPr>
          <a:xfrm>
            <a:off x="2157095" y="384810"/>
            <a:ext cx="6251575" cy="1015663"/>
          </a:xfrm>
          <a:prstGeom prst="rect">
            <a:avLst/>
          </a:prstGeom>
          <a:noFill/>
        </p:spPr>
        <p:txBody>
          <a:bodyPr wrap="square" rtlCol="0" anchor="t">
            <a:spAutoFit/>
          </a:bodyPr>
          <a:lstStyle/>
          <a:p>
            <a:pPr algn="ctr"/>
            <a:r>
              <a:rPr lang="en-US" sz="2400" b="1" dirty="0" smtClean="0">
                <a:solidFill>
                  <a:srgbClr val="FF9518"/>
                </a:solidFill>
                <a:latin typeface="Tajawal Medium" panose="00000600000000000000" pitchFamily="2" charset="-78"/>
                <a:cs typeface="Tajawal Medium" panose="00000600000000000000" pitchFamily="2" charset="-78"/>
              </a:rPr>
              <a:t>Session 5: Evaluation</a:t>
            </a:r>
            <a:r>
              <a:rPr lang="fr-FR" sz="2400" b="1" dirty="0" smtClean="0">
                <a:solidFill>
                  <a:srgbClr val="FF9518"/>
                </a:solidFill>
                <a:latin typeface="Tajawal Medium" panose="00000600000000000000" pitchFamily="2" charset="-78"/>
                <a:cs typeface="Tajawal Medium" panose="00000600000000000000" pitchFamily="2" charset="-78"/>
                <a:sym typeface="+mn-ea"/>
              </a:rPr>
              <a:t> </a:t>
            </a:r>
            <a:r>
              <a:rPr lang="fr-FR" sz="2400" b="1" dirty="0">
                <a:solidFill>
                  <a:srgbClr val="FF9518"/>
                </a:solidFill>
                <a:latin typeface="Tajawal Medium" panose="00000600000000000000" pitchFamily="2" charset="-78"/>
                <a:cs typeface="Tajawal Medium" panose="00000600000000000000" pitchFamily="2" charset="-78"/>
                <a:sym typeface="+mn-ea"/>
              </a:rPr>
              <a:t>(</a:t>
            </a:r>
            <a:r>
              <a:rPr lang="fr-FR" altLang="en-US" sz="2800" b="1" dirty="0" smtClean="0">
                <a:solidFill>
                  <a:srgbClr val="FF9518"/>
                </a:solidFill>
                <a:latin typeface="Tajawal Medium" panose="00000600000000000000" pitchFamily="2" charset="-78"/>
                <a:cs typeface="Tajawal Medium" panose="00000600000000000000" pitchFamily="2" charset="-78"/>
                <a:sym typeface="+mn-ea"/>
              </a:rPr>
              <a:t>Part3)</a:t>
            </a: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32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219940" y="1232992"/>
            <a:ext cx="8315730" cy="689932"/>
          </a:xfrm>
          <a:prstGeom prst="rect">
            <a:avLst/>
          </a:prstGeom>
          <a:ln>
            <a:noFill/>
          </a:ln>
        </p:spPr>
        <p:txBody>
          <a:bodyPr wrap="square">
            <a:spAutoFit/>
          </a:bodyPr>
          <a:lstStyle/>
          <a:p>
            <a:pPr marL="685800" lvl="2" algn="ctr">
              <a:spcBef>
                <a:spcPts val="695"/>
              </a:spcBef>
              <a:buClr>
                <a:srgbClr val="FF681E"/>
              </a:buClr>
              <a:buSzPts val="1300"/>
              <a:tabLst>
                <a:tab pos="1289050" algn="l"/>
              </a:tabLst>
            </a:pPr>
            <a:r>
              <a:rPr lang="en-US" sz="1300" dirty="0" smtClean="0">
                <a:latin typeface="Trebuchet MS" panose="020B0603020202020204" pitchFamily="34" charset="0"/>
                <a:ea typeface="Trebuchet MS" panose="020B0603020202020204" pitchFamily="34" charset="0"/>
                <a:cs typeface="Trebuchet MS" panose="020B0603020202020204" pitchFamily="34" charset="0"/>
              </a:rPr>
              <a:t> </a:t>
            </a:r>
            <a:endPar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685800" lvl="2" algn="ctr">
              <a:spcBef>
                <a:spcPts val="695"/>
              </a:spcBef>
              <a:buClr>
                <a:srgbClr val="FF681E"/>
              </a:buClr>
              <a:buSzPts val="1300"/>
              <a:tabLst>
                <a:tab pos="12890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3" name="Rectangle 12"/>
          <p:cNvSpPr/>
          <p:nvPr/>
        </p:nvSpPr>
        <p:spPr>
          <a:xfrm>
            <a:off x="638340" y="1584020"/>
            <a:ext cx="7729672" cy="1477328"/>
          </a:xfrm>
          <a:prstGeom prst="rect">
            <a:avLst/>
          </a:prstGeom>
        </p:spPr>
        <p:txBody>
          <a:bodyPr wrap="square">
            <a:spAutoFit/>
          </a:bodyPr>
          <a:lstStyle/>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fr-FR" dirty="0">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8" name="TextBox 17"/>
          <p:cNvSpPr txBox="1"/>
          <p:nvPr/>
        </p:nvSpPr>
        <p:spPr>
          <a:xfrm>
            <a:off x="185691" y="1563552"/>
            <a:ext cx="8452476" cy="4401205"/>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2000" b="1" dirty="0">
                <a:solidFill>
                  <a:srgbClr val="C00000"/>
                </a:solidFill>
                <a:latin typeface="Times New Roman" panose="02020603050405020304" pitchFamily="18" charset="0"/>
                <a:cs typeface="Times New Roman" panose="02020603050405020304" pitchFamily="18" charset="0"/>
              </a:rPr>
              <a:t>The most significant change is identified at each level along with a detailed explanation of the selection criteria.</a:t>
            </a:r>
          </a:p>
          <a:p>
            <a:pPr algn="ctr"/>
            <a:r>
              <a:rPr lang="en-US" sz="2000" b="1" dirty="0">
                <a:solidFill>
                  <a:srgbClr val="C00000"/>
                </a:solidFill>
                <a:latin typeface="Times New Roman" panose="02020603050405020304" pitchFamily="18" charset="0"/>
                <a:cs typeface="Times New Roman" panose="02020603050405020304" pitchFamily="18" charset="0"/>
              </a:rPr>
              <a:t>Stories are shared, values and selection criteria are discussed with stakeholders and in this way contribute to learning.</a:t>
            </a:r>
          </a:p>
          <a:p>
            <a:pPr algn="ctr"/>
            <a:endParaRPr lang="en-US" sz="2000" b="1" dirty="0">
              <a:solidFill>
                <a:srgbClr val="C00000"/>
              </a:solidFill>
              <a:latin typeface="Times New Roman" panose="02020603050405020304" pitchFamily="18" charset="0"/>
              <a:cs typeface="Times New Roman" panose="02020603050405020304" pitchFamily="18" charset="0"/>
            </a:endParaRPr>
          </a:p>
          <a:p>
            <a:pPr algn="ctr"/>
            <a:r>
              <a:rPr lang="en-US" sz="2000" b="1" dirty="0">
                <a:solidFill>
                  <a:srgbClr val="C00000"/>
                </a:solidFill>
                <a:latin typeface="Times New Roman" panose="02020603050405020304" pitchFamily="18" charset="0"/>
                <a:cs typeface="Times New Roman" panose="02020603050405020304" pitchFamily="18" charset="0"/>
              </a:rPr>
              <a:t>Points of strength and weakness</a:t>
            </a:r>
          </a:p>
          <a:p>
            <a:pPr algn="ctr"/>
            <a:endParaRPr lang="en-US" sz="2000" b="1" dirty="0">
              <a:solidFill>
                <a:srgbClr val="C00000"/>
              </a:solidFill>
              <a:latin typeface="Times New Roman" panose="02020603050405020304" pitchFamily="18" charset="0"/>
              <a:cs typeface="Times New Roman" panose="02020603050405020304" pitchFamily="18" charset="0"/>
            </a:endParaRPr>
          </a:p>
          <a:p>
            <a:pPr algn="ctr"/>
            <a:r>
              <a:rPr lang="en-US" sz="2000" b="1" dirty="0">
                <a:solidFill>
                  <a:srgbClr val="C00000"/>
                </a:solidFill>
                <a:latin typeface="Times New Roman" panose="02020603050405020304" pitchFamily="18" charset="0"/>
                <a:cs typeface="Times New Roman" panose="02020603050405020304" pitchFamily="18" charset="0"/>
              </a:rPr>
              <a:t>As it provides information about unintended/intended impact, but also helps articulate the values held by various stakeholders in terms of what success looks like. Note that MSC by itself is not sufficient for an impact analysis, as it does not adequately explain why change occurred and provides information about extremes, rather than the usual experience. One of its limitations is that it is time consuming and requires thorough follow-up and multiple meetings with stakeholders.</a:t>
            </a:r>
            <a:endParaRPr lang="fr-FR" sz="2000" b="1" dirty="0">
              <a:solidFill>
                <a:srgbClr val="C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78738792"/>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47685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654943" y="533330"/>
            <a:ext cx="3267424" cy="5907194"/>
          </a:xfrm>
          <a:prstGeom prst="rect">
            <a:avLst/>
          </a:prstGeom>
        </p:spPr>
      </p:pic>
      <p:sp>
        <p:nvSpPr>
          <p:cNvPr id="6" name="Zone de texte 5"/>
          <p:cNvSpPr txBox="1"/>
          <p:nvPr/>
        </p:nvSpPr>
        <p:spPr>
          <a:xfrm>
            <a:off x="265430" y="1739265"/>
            <a:ext cx="7998460" cy="398780"/>
          </a:xfrm>
          <a:prstGeom prst="rect">
            <a:avLst/>
          </a:prstGeom>
          <a:noFill/>
        </p:spPr>
        <p:txBody>
          <a:bodyPr wrap="square" rtlCol="0">
            <a:spAutoFit/>
          </a:bodyPr>
          <a:lstStyle/>
          <a:p>
            <a:r>
              <a:rPr lang="fr-FR" altLang="en-US" sz="2000" b="1">
                <a:gradFill>
                  <a:gsLst>
                    <a:gs pos="0">
                      <a:srgbClr val="14CD68"/>
                    </a:gs>
                    <a:gs pos="100000">
                      <a:srgbClr val="035C7D"/>
                    </a:gs>
                  </a:gsLst>
                  <a:lin scaled="0"/>
                </a:gradFill>
              </a:rPr>
              <a:t> </a:t>
            </a:r>
            <a:endParaRPr lang="fr-FR" altLang="en-US" sz="2000" b="1">
              <a:solidFill>
                <a:schemeClr val="tx1"/>
              </a:solidFill>
              <a:latin typeface="Times New Roman" panose="02020603050405020304" charset="0"/>
              <a:cs typeface="Times New Roman" panose="02020603050405020304" charset="0"/>
            </a:endParaRPr>
          </a:p>
        </p:txBody>
      </p:sp>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8" name="Espace réservé du numéro de diapositive 7"/>
          <p:cNvSpPr>
            <a:spLocks noGrp="1"/>
          </p:cNvSpPr>
          <p:nvPr>
            <p:ph type="sldNum" sz="quarter" idx="12"/>
          </p:nvPr>
        </p:nvSpPr>
        <p:spPr/>
        <p:txBody>
          <a:bodyPr/>
          <a:lstStyle/>
          <a:p>
            <a:fld id="{FDED41F8-FC0F-4085-8150-313B6CF05213}" type="slidenum">
              <a:rPr lang="en-US" smtClean="0"/>
              <a:t>39</a:t>
            </a:fld>
            <a:endParaRPr lang="en-US"/>
          </a:p>
        </p:txBody>
      </p:sp>
      <p:sp>
        <p:nvSpPr>
          <p:cNvPr id="13" name="Espace réservé du pied de page 12"/>
          <p:cNvSpPr>
            <a:spLocks noGrp="1"/>
          </p:cNvSpPr>
          <p:nvPr>
            <p:ph type="ftr" sz="quarter" idx="11"/>
          </p:nvPr>
        </p:nvSpPr>
        <p:spPr/>
        <p:txBody>
          <a:bodyPr/>
          <a:lstStyle/>
          <a:p>
            <a:endParaRPr lang="en-US"/>
          </a:p>
        </p:txBody>
      </p:sp>
      <p:sp>
        <p:nvSpPr>
          <p:cNvPr id="52231" name="object 7"/>
          <p:cNvSpPr/>
          <p:nvPr/>
        </p:nvSpPr>
        <p:spPr>
          <a:xfrm>
            <a:off x="584835" y="1551940"/>
            <a:ext cx="7454900" cy="4232910"/>
          </a:xfrm>
          <a:prstGeom prst="rect">
            <a:avLst/>
          </a:prstGeom>
          <a:blipFill rotWithShape="1">
            <a:blip r:embed="rId8"/>
            <a:stretch>
              <a:fillRect/>
            </a:stretch>
          </a:blipFill>
          <a:ln w="9525">
            <a:noFill/>
          </a:ln>
        </p:spPr>
        <p:txBody>
          <a:bodyPr lIns="0" tIns="0" rIns="0" bIns="0"/>
          <a:lstStyle/>
          <a:p>
            <a:endParaRPr lang="fr-FR" altLang="fr-FR" dirty="0">
              <a:latin typeface="Calibri" panose="020F0502020204030204" charset="0"/>
            </a:endParaRPr>
          </a:p>
        </p:txBody>
      </p:sp>
      <p:pic>
        <p:nvPicPr>
          <p:cNvPr id="15" name="Picture 1"/>
          <p:cNvPicPr>
            <a:picLocks noChangeAspect="1"/>
          </p:cNvPicPr>
          <p:nvPr/>
        </p:nvPicPr>
        <p:blipFill>
          <a:blip r:embed="rId9"/>
          <a:stretch>
            <a:fillRect/>
          </a:stretch>
        </p:blipFill>
        <p:spPr>
          <a:xfrm>
            <a:off x="131040" y="5503264"/>
            <a:ext cx="1222425" cy="1096206"/>
          </a:xfrm>
          <a:prstGeom prst="rect">
            <a:avLst/>
          </a:prstGeom>
        </p:spPr>
      </p:pic>
      <p:sp>
        <p:nvSpPr>
          <p:cNvPr id="2" name="Rectangle 1"/>
          <p:cNvSpPr/>
          <p:nvPr/>
        </p:nvSpPr>
        <p:spPr>
          <a:xfrm>
            <a:off x="130615" y="399527"/>
            <a:ext cx="1842118" cy="461665"/>
          </a:xfrm>
          <a:prstGeom prst="rect">
            <a:avLst/>
          </a:prstGeom>
        </p:spPr>
        <p:txBody>
          <a:bodyPr wrap="square">
            <a:spAutoFit/>
          </a:bodyPr>
          <a:lstStyle/>
          <a:p>
            <a:pPr algn="ctr"/>
            <a:r>
              <a:rPr lang="fr-FR" altLang="en-US" sz="2400" b="1" dirty="0" smtClean="0">
                <a:solidFill>
                  <a:schemeClr val="bg1"/>
                </a:solidFill>
                <a:latin typeface="Tajawal Medium" panose="00000600000000000000" pitchFamily="2" charset="-78"/>
                <a:cs typeface="Tajawal Medium" panose="00000600000000000000" pitchFamily="2" charset="-78"/>
                <a:sym typeface="+mn-ea"/>
              </a:rPr>
              <a:t>Lecture9</a:t>
            </a:r>
            <a:endParaRPr lang="en-US" sz="2400" b="1" dirty="0">
              <a:solidFill>
                <a:srgbClr val="FF9518"/>
              </a:solidFill>
              <a:latin typeface="Tajawal Medium" panose="00000600000000000000" pitchFamily="2" charset="-78"/>
              <a:cs typeface="Tajawal Medium" panose="00000600000000000000" pitchFamily="2" charset="-78"/>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29555</TotalTime>
  <Words>4947</Words>
  <Application>Microsoft Office PowerPoint</Application>
  <PresentationFormat>Widescreen</PresentationFormat>
  <Paragraphs>634</Paragraphs>
  <Slides>39</Slides>
  <Notes>1</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39</vt:i4>
      </vt:variant>
    </vt:vector>
  </HeadingPairs>
  <TitlesOfParts>
    <vt:vector size="50" baseType="lpstr">
      <vt:lpstr>SimSun</vt:lpstr>
      <vt:lpstr>Arial</vt:lpstr>
      <vt:lpstr>Calibri</vt:lpstr>
      <vt:lpstr>Calibri Light</vt:lpstr>
      <vt:lpstr>inherit</vt:lpstr>
      <vt:lpstr>Tahoma</vt:lpstr>
      <vt:lpstr>Tajawal Medium</vt:lpstr>
      <vt:lpstr>Times New Roman</vt:lpstr>
      <vt:lpstr>Trebuchet MS</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Dhouha</cp:lastModifiedBy>
  <cp:revision>432</cp:revision>
  <dcterms:created xsi:type="dcterms:W3CDTF">2021-08-03T13:03:00Z</dcterms:created>
  <dcterms:modified xsi:type="dcterms:W3CDTF">2022-12-09T21:32:51Z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352AFC1A6749434A997FC3A80215F5BD</vt:lpwstr>
  </property>
  <property fmtid="{D5CDD505-2E9C-101B-9397-08002B2CF9AE}" pid="3" name="KSOProductBuildVer">
    <vt:lpwstr>1036-11.2.0.11341</vt:lpwstr>
  </property>
</Properties>
</file>