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4"/>
  </p:sldMasterIdLst>
  <p:notesMasterIdLst>
    <p:notesMasterId r:id="rId45"/>
  </p:notesMasterIdLst>
  <p:sldIdLst>
    <p:sldId id="480" r:id="rId5"/>
    <p:sldId id="655" r:id="rId6"/>
    <p:sldId id="651" r:id="rId7"/>
    <p:sldId id="487" r:id="rId8"/>
    <p:sldId id="272" r:id="rId9"/>
    <p:sldId id="652" r:id="rId10"/>
    <p:sldId id="269" r:id="rId11"/>
    <p:sldId id="653" r:id="rId12"/>
    <p:sldId id="654" r:id="rId13"/>
    <p:sldId id="257" r:id="rId14"/>
    <p:sldId id="656" r:id="rId15"/>
    <p:sldId id="657" r:id="rId16"/>
    <p:sldId id="658" r:id="rId17"/>
    <p:sldId id="659" r:id="rId18"/>
    <p:sldId id="660" r:id="rId19"/>
    <p:sldId id="258" r:id="rId20"/>
    <p:sldId id="259" r:id="rId21"/>
    <p:sldId id="260" r:id="rId22"/>
    <p:sldId id="482" r:id="rId23"/>
    <p:sldId id="488" r:id="rId24"/>
    <p:sldId id="661" r:id="rId25"/>
    <p:sldId id="662" r:id="rId26"/>
    <p:sldId id="663" r:id="rId27"/>
    <p:sldId id="664" r:id="rId28"/>
    <p:sldId id="665" r:id="rId29"/>
    <p:sldId id="666" r:id="rId30"/>
    <p:sldId id="667" r:id="rId31"/>
    <p:sldId id="489" r:id="rId32"/>
    <p:sldId id="670" r:id="rId33"/>
    <p:sldId id="668" r:id="rId34"/>
    <p:sldId id="669" r:id="rId35"/>
    <p:sldId id="671" r:id="rId36"/>
    <p:sldId id="271" r:id="rId37"/>
    <p:sldId id="483" r:id="rId38"/>
    <p:sldId id="673" r:id="rId39"/>
    <p:sldId id="484" r:id="rId40"/>
    <p:sldId id="490" r:id="rId41"/>
    <p:sldId id="672" r:id="rId42"/>
    <p:sldId id="273" r:id="rId43"/>
    <p:sldId id="48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80090" autoAdjust="0"/>
  </p:normalViewPr>
  <p:slideViewPr>
    <p:cSldViewPr snapToGrid="0">
      <p:cViewPr varScale="1">
        <p:scale>
          <a:sx n="101" d="100"/>
          <a:sy n="101" d="100"/>
        </p:scale>
        <p:origin x="870" y="11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34210C7-725C-0ADB-6E0B-414AD92072A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28BFE201-E403-5AA1-2491-FEEC3F13F256}"/>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D33F8B98-94F3-4193-A637-B638294B041A}" type="datetimeFigureOut">
              <a:rPr lang="en-US"/>
              <a:pPr>
                <a:defRPr/>
              </a:pPr>
              <a:t>2026-01-29</a:t>
            </a:fld>
            <a:endParaRPr lang="en-US"/>
          </a:p>
        </p:txBody>
      </p:sp>
      <p:sp>
        <p:nvSpPr>
          <p:cNvPr id="4" name="Slide Image Placeholder 3">
            <a:extLst>
              <a:ext uri="{FF2B5EF4-FFF2-40B4-BE49-F238E27FC236}">
                <a16:creationId xmlns:a16="http://schemas.microsoft.com/office/drawing/2014/main" id="{843C072D-1FFE-D050-B05A-67E53AFF4AD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62AD75E9-9901-8D6A-5BB2-DF650FCAF077}"/>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8B67D57C-FA87-24D4-16B6-7D516219EB1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0F474024-E0AF-9189-58D2-C0C9B8526E59}"/>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30CFB642-6CD0-4AFB-B628-3C28DD8F1FCD}" type="slidenum">
              <a:rPr lang="en-US"/>
              <a:pPr>
                <a:defRPr/>
              </a:pPr>
              <a:t>‹#›</a:t>
            </a:fld>
            <a:endParaRPr lang="en-US"/>
          </a:p>
        </p:txBody>
      </p:sp>
    </p:spTree>
    <p:extLst>
      <p:ext uri="{BB962C8B-B14F-4D97-AF65-F5344CB8AC3E}">
        <p14:creationId xmlns:p14="http://schemas.microsoft.com/office/powerpoint/2010/main" val="318883272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848768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B7BE607D-C498-BDE0-9C70-34F3AAB1EFF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Notes Placeholder 2">
            <a:extLst>
              <a:ext uri="{FF2B5EF4-FFF2-40B4-BE49-F238E27FC236}">
                <a16:creationId xmlns:a16="http://schemas.microsoft.com/office/drawing/2014/main" id="{4C3A3B6A-1C04-8A56-CB54-B056E2EFC21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US" altLang="en-US"/>
          </a:p>
        </p:txBody>
      </p:sp>
      <p:sp>
        <p:nvSpPr>
          <p:cNvPr id="10244" name="Slide Number Placeholder 3">
            <a:extLst>
              <a:ext uri="{FF2B5EF4-FFF2-40B4-BE49-F238E27FC236}">
                <a16:creationId xmlns:a16="http://schemas.microsoft.com/office/drawing/2014/main" id="{31640DB2-E6D7-DB7A-FC92-3763505896C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2583212B-C453-46FF-9C78-1B59DA203035}" type="slidenum">
              <a:rPr lang="en-US" altLang="en-US"/>
              <a:pPr fontAlgn="base">
                <a:spcBef>
                  <a:spcPct val="0"/>
                </a:spcBef>
                <a:spcAft>
                  <a:spcPct val="0"/>
                </a:spcAft>
              </a:pPr>
              <a:t>16</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25</a:t>
            </a:fld>
            <a:endParaRPr lang="en-US"/>
          </a:p>
        </p:txBody>
      </p:sp>
    </p:spTree>
    <p:extLst>
      <p:ext uri="{BB962C8B-B14F-4D97-AF65-F5344CB8AC3E}">
        <p14:creationId xmlns:p14="http://schemas.microsoft.com/office/powerpoint/2010/main" val="19570237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28</a:t>
            </a:fld>
            <a:endParaRPr lang="en-US"/>
          </a:p>
        </p:txBody>
      </p:sp>
    </p:spTree>
    <p:extLst>
      <p:ext uri="{BB962C8B-B14F-4D97-AF65-F5344CB8AC3E}">
        <p14:creationId xmlns:p14="http://schemas.microsoft.com/office/powerpoint/2010/main" val="12638816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29</a:t>
            </a:fld>
            <a:endParaRPr lang="en-US"/>
          </a:p>
        </p:txBody>
      </p:sp>
    </p:spTree>
    <p:extLst>
      <p:ext uri="{BB962C8B-B14F-4D97-AF65-F5344CB8AC3E}">
        <p14:creationId xmlns:p14="http://schemas.microsoft.com/office/powerpoint/2010/main" val="34486254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30</a:t>
            </a:fld>
            <a:endParaRPr lang="en-US"/>
          </a:p>
        </p:txBody>
      </p:sp>
    </p:spTree>
    <p:extLst>
      <p:ext uri="{BB962C8B-B14F-4D97-AF65-F5344CB8AC3E}">
        <p14:creationId xmlns:p14="http://schemas.microsoft.com/office/powerpoint/2010/main" val="28841982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31</a:t>
            </a:fld>
            <a:endParaRPr lang="en-US"/>
          </a:p>
        </p:txBody>
      </p:sp>
    </p:spTree>
    <p:extLst>
      <p:ext uri="{BB962C8B-B14F-4D97-AF65-F5344CB8AC3E}">
        <p14:creationId xmlns:p14="http://schemas.microsoft.com/office/powerpoint/2010/main" val="30087453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32</a:t>
            </a:fld>
            <a:endParaRPr lang="en-US"/>
          </a:p>
        </p:txBody>
      </p:sp>
    </p:spTree>
    <p:extLst>
      <p:ext uri="{BB962C8B-B14F-4D97-AF65-F5344CB8AC3E}">
        <p14:creationId xmlns:p14="http://schemas.microsoft.com/office/powerpoint/2010/main" val="869536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30CFB642-6CD0-4AFB-B628-3C28DD8F1FCD}" type="slidenum">
              <a:rPr lang="en-US" smtClean="0"/>
              <a:pPr>
                <a:defRPr/>
              </a:pPr>
              <a:t>36</a:t>
            </a:fld>
            <a:endParaRPr lang="en-US"/>
          </a:p>
        </p:txBody>
      </p:sp>
    </p:spTree>
    <p:extLst>
      <p:ext uri="{BB962C8B-B14F-4D97-AF65-F5344CB8AC3E}">
        <p14:creationId xmlns:p14="http://schemas.microsoft.com/office/powerpoint/2010/main" val="39306487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B0570A73-4BAE-443F-9BDD-32D50BB49839}"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endParaRPr lang="en-US" dirty="0"/>
          </a:p>
        </p:txBody>
      </p:sp>
      <p:sp>
        <p:nvSpPr>
          <p:cNvPr id="6" name="Slide Number Placeholder 5"/>
          <p:cNvSpPr>
            <a:spLocks noGrp="1"/>
          </p:cNvSpPr>
          <p:nvPr>
            <p:ph type="sldNum" sz="quarter" idx="12"/>
          </p:nvPr>
        </p:nvSpPr>
        <p:spPr/>
        <p:txBody>
          <a:bodyPr/>
          <a:lstStyle/>
          <a:p>
            <a:pPr>
              <a:defRPr/>
            </a:pPr>
            <a:fld id="{B6060003-DA91-4EB5-94C4-41C6DCC8726B}" type="slidenum">
              <a:rPr lang="en-US" smtClean="0"/>
              <a:pPr>
                <a:defRPr/>
              </a:pPr>
              <a:t>‹#›</a:t>
            </a:fld>
            <a:endParaRPr lang="en-US"/>
          </a:p>
        </p:txBody>
      </p:sp>
    </p:spTree>
    <p:extLst>
      <p:ext uri="{BB962C8B-B14F-4D97-AF65-F5344CB8AC3E}">
        <p14:creationId xmlns:p14="http://schemas.microsoft.com/office/powerpoint/2010/main" val="368621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8853D781-BA47-43E6-A5BB-FBFAE9EC1B84}"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1C5B44AF-89FE-4842-AE16-1F8F5AD7AA6C}" type="slidenum">
              <a:rPr lang="en-US" smtClean="0"/>
              <a:pPr>
                <a:defRPr/>
              </a:pPr>
              <a:t>‹#›</a:t>
            </a:fld>
            <a:endParaRPr lang="en-US"/>
          </a:p>
        </p:txBody>
      </p:sp>
    </p:spTree>
    <p:extLst>
      <p:ext uri="{BB962C8B-B14F-4D97-AF65-F5344CB8AC3E}">
        <p14:creationId xmlns:p14="http://schemas.microsoft.com/office/powerpoint/2010/main" val="2504133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724C4515-1F57-4E0C-A297-58C77C04886C}"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DB2490F1-B1FC-4294-88FC-76BF595B8E95}" type="slidenum">
              <a:rPr lang="en-US" smtClean="0"/>
              <a:pPr>
                <a:defRPr/>
              </a:pPr>
              <a:t>‹#›</a:t>
            </a:fld>
            <a:endParaRPr lang="en-US"/>
          </a:p>
        </p:txBody>
      </p:sp>
    </p:spTree>
    <p:extLst>
      <p:ext uri="{BB962C8B-B14F-4D97-AF65-F5344CB8AC3E}">
        <p14:creationId xmlns:p14="http://schemas.microsoft.com/office/powerpoint/2010/main" val="2256990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24059592-A15B-4BFB-8271-113A6013DEE2}" type="datetimeFigureOut">
              <a:rPr lang="en-US" smtClean="0"/>
              <a:pPr>
                <a:defRPr/>
              </a:pPr>
              <a:t>2026-01-29</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4B6E532F-6AAA-4629-A609-22A4A227F95B}" type="slidenum">
              <a:rPr lang="en-US" smtClean="0"/>
              <a:pPr>
                <a:defRPr/>
              </a:pPr>
              <a:t>‹#›</a:t>
            </a:fld>
            <a:endParaRPr lang="en-US"/>
          </a:p>
        </p:txBody>
      </p:sp>
    </p:spTree>
    <p:extLst>
      <p:ext uri="{BB962C8B-B14F-4D97-AF65-F5344CB8AC3E}">
        <p14:creationId xmlns:p14="http://schemas.microsoft.com/office/powerpoint/2010/main" val="4213578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56D3D63A-890D-4F9E-8104-32CEB82F68CC}" type="datetimeFigureOut">
              <a:rPr lang="en-US" smtClean="0"/>
              <a:pPr>
                <a:defRPr/>
              </a:pPr>
              <a:t>2026-01-29</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75AD6BE9-2F59-403A-8F83-72EF93A1979A}" type="slidenum">
              <a:rPr lang="en-US" smtClean="0"/>
              <a:pPr>
                <a:defRPr/>
              </a:pPr>
              <a:t>‹#›</a:t>
            </a:fld>
            <a:endParaRPr lang="en-US"/>
          </a:p>
        </p:txBody>
      </p:sp>
    </p:spTree>
    <p:extLst>
      <p:ext uri="{BB962C8B-B14F-4D97-AF65-F5344CB8AC3E}">
        <p14:creationId xmlns:p14="http://schemas.microsoft.com/office/powerpoint/2010/main" val="29657277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2026-01-29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DCF4577E-320E-450A-BD94-A6BB63CC64C0}" type="slidenum">
              <a:rPr lang="en-US" smtClean="0"/>
              <a:pPr>
                <a:defRPr/>
              </a:pPr>
              <a:t>‹#›</a:t>
            </a:fld>
            <a:endParaRPr lang="en-US"/>
          </a:p>
        </p:txBody>
      </p:sp>
    </p:spTree>
    <p:extLst>
      <p:ext uri="{BB962C8B-B14F-4D97-AF65-F5344CB8AC3E}">
        <p14:creationId xmlns:p14="http://schemas.microsoft.com/office/powerpoint/2010/main" val="31583321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F804AAF-6152-4E1C-8912-67086E5DC72F}" type="datetimeFigureOut">
              <a:rPr lang="en-US" smtClean="0"/>
              <a:pPr>
                <a:defRPr/>
              </a:pPr>
              <a:t>2026-01-29</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68C2D6A6-0AB6-4A34-8CEA-C3D7BF2EBFE0}" type="slidenum">
              <a:rPr lang="en-US" smtClean="0"/>
              <a:pPr>
                <a:defRPr/>
              </a:pPr>
              <a:t>‹#›</a:t>
            </a:fld>
            <a:endParaRPr lang="en-US"/>
          </a:p>
        </p:txBody>
      </p:sp>
    </p:spTree>
    <p:extLst>
      <p:ext uri="{BB962C8B-B14F-4D97-AF65-F5344CB8AC3E}">
        <p14:creationId xmlns:p14="http://schemas.microsoft.com/office/powerpoint/2010/main" val="1856787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9E07EA14-D766-4432-B60D-B94AC329E19D}" type="datetimeFigureOut">
              <a:rPr lang="en-US" smtClean="0"/>
              <a:pPr>
                <a:defRPr/>
              </a:pPr>
              <a:t>2026-01-29</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FF0CB0EF-5530-4E60-B27B-ADD4853B537D}" type="slidenum">
              <a:rPr lang="en-US" smtClean="0"/>
              <a:pPr>
                <a:defRPr/>
              </a:pPr>
              <a:t>‹#›</a:t>
            </a:fld>
            <a:endParaRPr lang="en-US"/>
          </a:p>
        </p:txBody>
      </p:sp>
    </p:spTree>
    <p:extLst>
      <p:ext uri="{BB962C8B-B14F-4D97-AF65-F5344CB8AC3E}">
        <p14:creationId xmlns:p14="http://schemas.microsoft.com/office/powerpoint/2010/main" val="1411980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0522E95C-25DB-46AD-81E5-E1493010BC1F}" type="datetimeFigureOut">
              <a:rPr lang="en-US" smtClean="0"/>
              <a:pPr>
                <a:defRPr/>
              </a:pPr>
              <a:t>2026-01-29</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25046F6F-E42D-4B7B-ADBB-D4D5BEDBACB2}" type="slidenum">
              <a:rPr lang="en-US" smtClean="0"/>
              <a:pPr>
                <a:defRPr/>
              </a:pPr>
              <a:t>‹#›</a:t>
            </a:fld>
            <a:endParaRPr lang="en-US"/>
          </a:p>
        </p:txBody>
      </p:sp>
    </p:spTree>
    <p:extLst>
      <p:ext uri="{BB962C8B-B14F-4D97-AF65-F5344CB8AC3E}">
        <p14:creationId xmlns:p14="http://schemas.microsoft.com/office/powerpoint/2010/main" val="1216358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46066DC4-6009-4709-9AA5-B695C1F8498F}"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7B94988D-0265-4A3E-959D-9914A9ED760F}" type="slidenum">
              <a:rPr lang="en-US" smtClean="0"/>
              <a:pPr>
                <a:defRPr/>
              </a:pPr>
              <a:t>‹#›</a:t>
            </a:fld>
            <a:endParaRPr lang="en-US"/>
          </a:p>
        </p:txBody>
      </p:sp>
    </p:spTree>
    <p:extLst>
      <p:ext uri="{BB962C8B-B14F-4D97-AF65-F5344CB8AC3E}">
        <p14:creationId xmlns:p14="http://schemas.microsoft.com/office/powerpoint/2010/main" val="2135929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DA3FFCC-07AD-4087-A29D-47D0012E1D02}" type="datetimeFigureOut">
              <a:rPr lang="en-US" smtClean="0"/>
              <a:pPr>
                <a:defRPr/>
              </a:pPr>
              <a:t>2026-01-29</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5E063C39-77FA-4A24-9994-6C9D48AF60E4}" type="slidenum">
              <a:rPr lang="en-US" smtClean="0"/>
              <a:pPr>
                <a:defRPr/>
              </a:pPr>
              <a:t>‹#›</a:t>
            </a:fld>
            <a:endParaRPr lang="en-US"/>
          </a:p>
        </p:txBody>
      </p:sp>
    </p:spTree>
    <p:extLst>
      <p:ext uri="{BB962C8B-B14F-4D97-AF65-F5344CB8AC3E}">
        <p14:creationId xmlns:p14="http://schemas.microsoft.com/office/powerpoint/2010/main" val="4000942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2753004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248387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455436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509315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4660556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55477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4342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2026-01-29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E1D258-2AE3-234A-9D95-D82F96BF2DA3}"/>
              </a:ext>
            </a:extLst>
          </p:cNvPr>
          <p:cNvSpPr txBox="1"/>
          <p:nvPr userDrawn="1"/>
        </p:nvSpPr>
        <p:spPr>
          <a:xfrm>
            <a:off x="8737600" y="6321365"/>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8" name="Graphic 21">
            <a:extLst>
              <a:ext uri="{FF2B5EF4-FFF2-40B4-BE49-F238E27FC236}">
                <a16:creationId xmlns:a16="http://schemas.microsoft.com/office/drawing/2014/main" id="{93E60570-F454-B14A-985E-22345B566E9D}"/>
              </a:ext>
            </a:extLst>
          </p:cNvPr>
          <p:cNvPicPr>
            <a:picLocks noChangeAspect="1"/>
          </p:cNvPicPr>
          <p:nvPr userDrawn="1"/>
        </p:nvPicPr>
        <p:blipFill rotWithShape="1">
          <a:blip r:embed="rId2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56718" y="459405"/>
            <a:ext cx="1790402" cy="835995"/>
          </a:xfrm>
          <a:prstGeom prst="rect">
            <a:avLst/>
          </a:prstGeom>
        </p:spPr>
      </p:pic>
    </p:spTree>
    <p:extLst>
      <p:ext uri="{BB962C8B-B14F-4D97-AF65-F5344CB8AC3E}">
        <p14:creationId xmlns:p14="http://schemas.microsoft.com/office/powerpoint/2010/main" val="4128982793"/>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9" r:id="rId16"/>
    <p:sldLayoutId id="2147483720" r:id="rId17"/>
    <p:sldLayoutId id="2147483667" r:id="rId18"/>
    <p:sldLayoutId id="2147483701"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Sumaya</a:t>
            </a:r>
            <a:r>
              <a:rPr lang="en-US" sz="2000" dirty="0">
                <a:latin typeface="Alexandria" charset="0"/>
                <a:cs typeface="Alexandria" charset="0"/>
              </a:rPr>
              <a:t> </a:t>
            </a:r>
            <a:r>
              <a:rPr lang="en-US" sz="2000" dirty="0" err="1">
                <a:latin typeface="Alexandria" charset="0"/>
                <a:cs typeface="Alexandria" charset="0"/>
              </a:rPr>
              <a:t>Alkubaisi</a:t>
            </a:r>
            <a:endParaRPr lang="en-US" sz="2000" dirty="0">
              <a:latin typeface="Alexandria" charset="0"/>
              <a:cs typeface="Alexandria" charset="0"/>
            </a:endParaRPr>
          </a:p>
        </p:txBody>
      </p:sp>
      <p:sp>
        <p:nvSpPr>
          <p:cNvPr id="31" name="TextBox 30"/>
          <p:cNvSpPr txBox="1"/>
          <p:nvPr/>
        </p:nvSpPr>
        <p:spPr>
          <a:xfrm>
            <a:off x="339174" y="2454217"/>
            <a:ext cx="5715255"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Concepts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a:t>
            </a:r>
          </a:p>
        </p:txBody>
      </p:sp>
      <p:sp>
        <p:nvSpPr>
          <p:cNvPr id="46" name="TextBox 45"/>
          <p:cNvSpPr txBox="1"/>
          <p:nvPr/>
        </p:nvSpPr>
        <p:spPr>
          <a:xfrm>
            <a:off x="329269" y="5104240"/>
            <a:ext cx="2630144" cy="707886"/>
          </a:xfrm>
          <a:prstGeom prst="rect">
            <a:avLst/>
          </a:prstGeom>
          <a:noFill/>
        </p:spPr>
        <p:txBody>
          <a:bodyPr wrap="none" rtlCol="0">
            <a:spAutoFit/>
          </a:bodyPr>
          <a:lstStyle/>
          <a:p>
            <a:r>
              <a:rPr lang="en-US" sz="2000" dirty="0">
                <a:latin typeface="Alexandria" charset="0"/>
                <a:cs typeface="Alexandria" charset="0"/>
              </a:rPr>
              <a:t>FNT625 </a:t>
            </a:r>
          </a:p>
          <a:p>
            <a:r>
              <a:rPr lang="en-US" sz="2000" dirty="0">
                <a:latin typeface="Alexandria" charset="0"/>
                <a:cs typeface="Alexandria" charset="0"/>
              </a:rPr>
              <a:t>Cybersecurity Concepts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613852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a:lnSpc>
                <a:spcPct val="80000"/>
              </a:lnSpc>
              <a:buFont typeface="Arial" panose="020B0604020202020204" pitchFamily="34" charset="0"/>
              <a:defRPr/>
            </a:pPr>
            <a:r>
              <a:rPr lang="en-US" altLang="en-US" sz="40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762000" y="1491175"/>
            <a:ext cx="10515600" cy="4945429"/>
          </a:xfrm>
        </p:spPr>
        <p:txBody>
          <a:bodyPr rtlCol="0">
            <a:normAutofit lnSpcReduction="10000"/>
          </a:bodyPr>
          <a:lstStyle/>
          <a:p>
            <a:pPr marL="0" indent="0" fontAlgn="auto">
              <a:lnSpc>
                <a:spcPct val="100000"/>
              </a:lnSpc>
              <a:spcAft>
                <a:spcPts val="0"/>
              </a:spcAft>
              <a:buFont typeface="Arial" panose="020B0604020202020204" pitchFamily="34" charset="0"/>
              <a:buNone/>
              <a:defRPr/>
            </a:pPr>
            <a:r>
              <a:rPr lang="en-US" sz="2600" dirty="0">
                <a:solidFill>
                  <a:prstClr val="black"/>
                </a:solidFill>
                <a:latin typeface="Alexandria" charset="0"/>
              </a:rPr>
              <a:t>Introduction</a:t>
            </a:r>
          </a:p>
          <a:p>
            <a:pPr lvl="1" fontAlgn="auto">
              <a:lnSpc>
                <a:spcPct val="100000"/>
              </a:lnSpc>
              <a:spcAft>
                <a:spcPts val="0"/>
              </a:spcAft>
              <a:defRPr/>
            </a:pPr>
            <a:r>
              <a:rPr lang="en-US" sz="2600" dirty="0">
                <a:solidFill>
                  <a:prstClr val="black"/>
                </a:solidFill>
                <a:latin typeface="Alexandria" charset="0"/>
              </a:rPr>
              <a:t>a. Welcome &amp; Overview </a:t>
            </a:r>
          </a:p>
          <a:p>
            <a:pPr lvl="1" fontAlgn="auto">
              <a:spcAft>
                <a:spcPts val="0"/>
              </a:spcAft>
              <a:defRPr/>
            </a:pPr>
            <a:r>
              <a:rPr lang="en-US" sz="2600" dirty="0">
                <a:solidFill>
                  <a:prstClr val="black"/>
                </a:solidFill>
                <a:latin typeface="Alexandria" charset="0"/>
              </a:rPr>
              <a:t>b. Brief on the Cybersecurity concepts</a:t>
            </a:r>
          </a:p>
          <a:p>
            <a:pPr marL="0" indent="0" fontAlgn="auto">
              <a:spcAft>
                <a:spcPts val="0"/>
              </a:spcAft>
              <a:buFont typeface="Arial" panose="020B0604020202020204" pitchFamily="34" charset="0"/>
              <a:buNone/>
              <a:defRPr/>
            </a:pPr>
            <a:endParaRPr lang="en-US" sz="2600" dirty="0">
              <a:solidFill>
                <a:prstClr val="black"/>
              </a:solidFill>
              <a:latin typeface="Alexandria" charset="0"/>
            </a:endParaRPr>
          </a:p>
          <a:p>
            <a:pPr marL="0" indent="0" fontAlgn="auto">
              <a:spcAft>
                <a:spcPts val="0"/>
              </a:spcAft>
              <a:buFont typeface="Arial" panose="020B0604020202020204" pitchFamily="34" charset="0"/>
              <a:buNone/>
              <a:defRPr/>
            </a:pPr>
            <a:r>
              <a:rPr lang="en-US" sz="2600" dirty="0">
                <a:solidFill>
                  <a:prstClr val="black"/>
                </a:solidFill>
                <a:latin typeface="Alexandria" charset="0"/>
              </a:rPr>
              <a:t>Chapter Overviews</a:t>
            </a:r>
          </a:p>
          <a:p>
            <a:pPr lvl="1" fontAlgn="auto">
              <a:lnSpc>
                <a:spcPct val="124000"/>
              </a:lnSpc>
              <a:spcAft>
                <a:spcPts val="0"/>
              </a:spcAft>
              <a:defRPr/>
            </a:pPr>
            <a:r>
              <a:rPr lang="en-US" sz="2600" b="1" dirty="0">
                <a:solidFill>
                  <a:prstClr val="black"/>
                </a:solidFill>
                <a:latin typeface="Alexandria" charset="0"/>
              </a:rPr>
              <a:t>a. Chapter 1: </a:t>
            </a:r>
            <a:r>
              <a:rPr lang="en-GB" sz="2600" b="1" dirty="0">
                <a:solidFill>
                  <a:prstClr val="black"/>
                </a:solidFill>
                <a:latin typeface="Alexandria" charset="0"/>
              </a:rPr>
              <a:t>Introduction to Cybersecurity</a:t>
            </a:r>
            <a:r>
              <a:rPr lang="en-US" sz="2600" b="1" dirty="0">
                <a:solidFill>
                  <a:prstClr val="black"/>
                </a:solidFill>
                <a:latin typeface="Alexandria" charset="0"/>
              </a:rPr>
              <a:t> </a:t>
            </a:r>
            <a:r>
              <a:rPr lang="en-US" sz="2600" dirty="0">
                <a:solidFill>
                  <a:prstClr val="black"/>
                </a:solidFill>
                <a:latin typeface="Alexandria" charset="0"/>
              </a:rPr>
              <a:t>- introduces the fundamentals of cybersecurity in fintech, covering core principles (CIA triad), major threats, protective measures, and regulatory frameworks. It also explores key technologies and emerging trends like AI, zero trust, and privacy vs transparency.</a:t>
            </a:r>
          </a:p>
        </p:txBody>
      </p:sp>
    </p:spTree>
    <p:extLst>
      <p:ext uri="{BB962C8B-B14F-4D97-AF65-F5344CB8AC3E}">
        <p14:creationId xmlns:p14="http://schemas.microsoft.com/office/powerpoint/2010/main" val="32308363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pPr>
              <a:lnSpc>
                <a:spcPct val="80000"/>
              </a:lnSpc>
              <a:buFont typeface="Arial" panose="020B0604020202020204" pitchFamily="34" charset="0"/>
              <a:defRPr/>
            </a:pPr>
            <a:r>
              <a:rPr lang="en-US" altLang="en-US" sz="4000"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762000" y="1491175"/>
            <a:ext cx="10515600" cy="4945429"/>
          </a:xfrm>
        </p:spPr>
        <p:txBody>
          <a:bodyPr rtlCol="0">
            <a:normAutofit lnSpcReduction="10000"/>
          </a:bodyPr>
          <a:lstStyle/>
          <a:p>
            <a:pPr lvl="1">
              <a:lnSpc>
                <a:spcPct val="124000"/>
              </a:lnSpc>
              <a:defRPr/>
            </a:pPr>
            <a:r>
              <a:rPr lang="en-US" sz="2600" b="1" dirty="0">
                <a:solidFill>
                  <a:prstClr val="black"/>
                </a:solidFill>
                <a:latin typeface="Alexandria" charset="0"/>
              </a:rPr>
              <a:t>b. Chapter 2: Introduction to Network and Network Security  </a:t>
            </a:r>
            <a:r>
              <a:rPr lang="en-US" sz="2600" dirty="0">
                <a:solidFill>
                  <a:prstClr val="black"/>
                </a:solidFill>
                <a:latin typeface="Alexandria" charset="0"/>
              </a:rPr>
              <a:t>- introduces computer networks and how they enable communication. It explains key network security principles, common attacks, and defenses in fintech.  </a:t>
            </a:r>
          </a:p>
          <a:p>
            <a:pPr lvl="1">
              <a:lnSpc>
                <a:spcPct val="124000"/>
              </a:lnSpc>
              <a:defRPr/>
            </a:pPr>
            <a:endParaRPr lang="en-US" sz="2600" dirty="0">
              <a:solidFill>
                <a:prstClr val="black"/>
              </a:solidFill>
              <a:latin typeface="Alexandria" charset="0"/>
            </a:endParaRPr>
          </a:p>
          <a:p>
            <a:pPr lvl="1">
              <a:lnSpc>
                <a:spcPct val="124000"/>
              </a:lnSpc>
              <a:defRPr/>
            </a:pPr>
            <a:r>
              <a:rPr lang="en-US" sz="2800" b="1" dirty="0">
                <a:solidFill>
                  <a:prstClr val="black"/>
                </a:solidFill>
                <a:latin typeface="Alexandria" charset="0"/>
              </a:rPr>
              <a:t>c. Chapter 3: Classical Encryption Techniques </a:t>
            </a:r>
            <a:r>
              <a:rPr lang="en-US" sz="2800" dirty="0">
                <a:solidFill>
                  <a:prstClr val="black"/>
                </a:solidFill>
                <a:latin typeface="Alexandria" charset="0"/>
              </a:rPr>
              <a:t>- explores classical encryption methods such as substitution and transposition ciphers. It highlights their historical importance and how they form the basis of modern cryptography.</a:t>
            </a:r>
          </a:p>
          <a:p>
            <a:pPr lvl="1">
              <a:lnSpc>
                <a:spcPct val="124000"/>
              </a:lnSpc>
              <a:defRPr/>
            </a:pPr>
            <a:endParaRPr lang="en-US" sz="2600" dirty="0">
              <a:solidFill>
                <a:prstClr val="black"/>
              </a:solidFill>
              <a:latin typeface="Alexandria" charset="0"/>
            </a:endParaRPr>
          </a:p>
        </p:txBody>
      </p:sp>
    </p:spTree>
    <p:extLst>
      <p:ext uri="{BB962C8B-B14F-4D97-AF65-F5344CB8AC3E}">
        <p14:creationId xmlns:p14="http://schemas.microsoft.com/office/powerpoint/2010/main" val="24759408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3F5E93E-116B-F11A-322E-A4539ECB6A68}"/>
              </a:ext>
            </a:extLst>
          </p:cNvPr>
          <p:cNvSpPr>
            <a:spLocks noGrp="1" noChangeArrowheads="1"/>
          </p:cNvSpPr>
          <p:nvPr>
            <p:ph type="title"/>
          </p:nvPr>
        </p:nvSpPr>
        <p:spPr/>
        <p:txBody>
          <a:bodyPr>
            <a:normAutofit/>
          </a:bodyPr>
          <a:lstStyle/>
          <a:p>
            <a:r>
              <a:rPr lang="en-US" altLang="en-US" dirty="0">
                <a:solidFill>
                  <a:prstClr val="black"/>
                </a:solidFill>
                <a:latin typeface="Alexandria" charset="0"/>
                <a:ea typeface="+mn-ea"/>
                <a:cs typeface="+mn-cs"/>
              </a:rPr>
              <a:t>Agenda</a:t>
            </a:r>
          </a:p>
        </p:txBody>
      </p:sp>
      <p:sp>
        <p:nvSpPr>
          <p:cNvPr id="3" name="Content Placeholder 2">
            <a:extLst>
              <a:ext uri="{FF2B5EF4-FFF2-40B4-BE49-F238E27FC236}">
                <a16:creationId xmlns:a16="http://schemas.microsoft.com/office/drawing/2014/main" id="{5D30D4B4-1758-294B-5F39-4B458EA40F63}"/>
              </a:ext>
            </a:extLst>
          </p:cNvPr>
          <p:cNvSpPr>
            <a:spLocks noGrp="1"/>
          </p:cNvSpPr>
          <p:nvPr>
            <p:ph idx="1"/>
          </p:nvPr>
        </p:nvSpPr>
        <p:spPr>
          <a:xfrm>
            <a:off x="838200" y="1547446"/>
            <a:ext cx="10515600" cy="4945429"/>
          </a:xfrm>
        </p:spPr>
        <p:txBody>
          <a:bodyPr rtlCol="0">
            <a:normAutofit/>
          </a:bodyPr>
          <a:lstStyle/>
          <a:p>
            <a:pPr lvl="1">
              <a:lnSpc>
                <a:spcPct val="124000"/>
              </a:lnSpc>
              <a:defRPr/>
            </a:pPr>
            <a:r>
              <a:rPr lang="en-US" sz="2600" b="1" dirty="0">
                <a:solidFill>
                  <a:prstClr val="black"/>
                </a:solidFill>
                <a:latin typeface="Alexandria" charset="0"/>
              </a:rPr>
              <a:t>d. Chapter 4:</a:t>
            </a:r>
            <a:r>
              <a:rPr lang="en-GB" sz="2600" b="1" dirty="0">
                <a:solidFill>
                  <a:prstClr val="black"/>
                </a:solidFill>
                <a:latin typeface="Alexandria" charset="0"/>
              </a:rPr>
              <a:t> Block Cipher and DES(Feistel Cipher) </a:t>
            </a:r>
            <a:r>
              <a:rPr lang="en-GB" sz="2600" dirty="0">
                <a:solidFill>
                  <a:prstClr val="black"/>
                </a:solidFill>
                <a:latin typeface="Alexandria" charset="0"/>
              </a:rPr>
              <a:t>-</a:t>
            </a:r>
            <a:r>
              <a:rPr lang="en-US" sz="2600" dirty="0">
                <a:solidFill>
                  <a:prstClr val="black"/>
                </a:solidFill>
                <a:latin typeface="Alexandria" charset="0"/>
              </a:rPr>
              <a:t> Introduces block cipher principles with a focus on DES as a foundational algorithm. Explains structure, operation, and its role in modern encryption evolution.</a:t>
            </a:r>
          </a:p>
          <a:p>
            <a:pPr marL="457200" lvl="1" indent="0">
              <a:lnSpc>
                <a:spcPct val="124000"/>
              </a:lnSpc>
              <a:buNone/>
              <a:defRPr/>
            </a:pPr>
            <a:endParaRPr lang="en-US" sz="2600" dirty="0">
              <a:solidFill>
                <a:prstClr val="black"/>
              </a:solidFill>
              <a:latin typeface="Alexandria" charset="0"/>
            </a:endParaRPr>
          </a:p>
          <a:p>
            <a:pPr lvl="1">
              <a:lnSpc>
                <a:spcPct val="124000"/>
              </a:lnSpc>
              <a:defRPr/>
            </a:pPr>
            <a:r>
              <a:rPr lang="en-US" sz="2600" b="1" dirty="0">
                <a:solidFill>
                  <a:prstClr val="black"/>
                </a:solidFill>
                <a:latin typeface="Alexandria" charset="0"/>
              </a:rPr>
              <a:t>e. Chapter 5: Block Cipher and DES(Attacks on DES) </a:t>
            </a:r>
            <a:r>
              <a:rPr lang="en-US" sz="2600" dirty="0">
                <a:solidFill>
                  <a:prstClr val="black"/>
                </a:solidFill>
                <a:latin typeface="Alexandria" charset="0"/>
              </a:rPr>
              <a:t>- Explains how block ciphers work with DES as a case study. Discusses known attacks on DES and why stronger algorithms are needed.</a:t>
            </a:r>
          </a:p>
        </p:txBody>
      </p:sp>
    </p:spTree>
    <p:extLst>
      <p:ext uri="{BB962C8B-B14F-4D97-AF65-F5344CB8AC3E}">
        <p14:creationId xmlns:p14="http://schemas.microsoft.com/office/powerpoint/2010/main" val="419925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t>Agenda</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a:xfrm>
            <a:off x="838200" y="1600542"/>
            <a:ext cx="10515600" cy="4351338"/>
          </a:xfrm>
        </p:spPr>
        <p:txBody>
          <a:bodyPr>
            <a:normAutofit fontScale="92500" lnSpcReduction="10000"/>
          </a:bodyPr>
          <a:lstStyle/>
          <a:p>
            <a:pPr marL="457200" lvl="1" indent="0">
              <a:buNone/>
            </a:pPr>
            <a:endParaRPr lang="en-US" altLang="en-US" dirty="0">
              <a:latin typeface="Söhne"/>
            </a:endParaRPr>
          </a:p>
          <a:p>
            <a:pPr lvl="1">
              <a:lnSpc>
                <a:spcPct val="124000"/>
              </a:lnSpc>
              <a:defRPr/>
            </a:pPr>
            <a:r>
              <a:rPr lang="en-US" sz="2600" b="1" dirty="0">
                <a:solidFill>
                  <a:prstClr val="black"/>
                </a:solidFill>
                <a:latin typeface="Alexandria" charset="0"/>
              </a:rPr>
              <a:t>f. </a:t>
            </a:r>
            <a:r>
              <a:rPr lang="en-US" altLang="en-US" sz="2600" b="1" dirty="0">
                <a:solidFill>
                  <a:prstClr val="black"/>
                </a:solidFill>
                <a:latin typeface="Alexandria" charset="0"/>
              </a:rPr>
              <a:t>Chapter 6: Finite Fields (Fields and Modular Arithmetic) </a:t>
            </a:r>
            <a:r>
              <a:rPr lang="en-US" altLang="en-US" sz="2600" dirty="0">
                <a:solidFill>
                  <a:prstClr val="black"/>
                </a:solidFill>
                <a:latin typeface="Alexandria" charset="0"/>
              </a:rPr>
              <a:t>- Introduces the math behind modern cryptography, focusing on finite fields and modular arithmetic. Shows how these concepts support encryption algorithms. </a:t>
            </a:r>
            <a:endParaRPr lang="en-US" sz="2600" dirty="0">
              <a:solidFill>
                <a:prstClr val="black"/>
              </a:solidFill>
              <a:latin typeface="Alexandria" charset="0"/>
            </a:endParaRPr>
          </a:p>
          <a:p>
            <a:pPr lvl="1">
              <a:lnSpc>
                <a:spcPct val="124000"/>
              </a:lnSpc>
              <a:defRPr/>
            </a:pPr>
            <a:endParaRPr lang="en-US" altLang="en-US" sz="2600" dirty="0">
              <a:solidFill>
                <a:prstClr val="black"/>
              </a:solidFill>
              <a:latin typeface="Alexandria" charset="0"/>
            </a:endParaRPr>
          </a:p>
          <a:p>
            <a:pPr lvl="1">
              <a:lnSpc>
                <a:spcPct val="124000"/>
              </a:lnSpc>
              <a:defRPr/>
            </a:pPr>
            <a:r>
              <a:rPr lang="en-US" altLang="en-US" sz="2600" b="1" dirty="0">
                <a:solidFill>
                  <a:prstClr val="black"/>
                </a:solidFill>
                <a:latin typeface="Alexandria" charset="0"/>
              </a:rPr>
              <a:t>g. Chapter 7: Advanced Encryption Standard (AES)</a:t>
            </a:r>
            <a:r>
              <a:rPr lang="en-US" altLang="en-US" sz="2600" dirty="0">
                <a:solidFill>
                  <a:prstClr val="black"/>
                </a:solidFill>
                <a:latin typeface="Alexandria" charset="0"/>
              </a:rPr>
              <a:t> - Covers AES design, structure, and operation as today’s global standard. Highlights why it replaced DES and its role in protecting fintech data.</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D7174AC0-28F4-61B0-36FE-F056BF41A540}"/>
              </a:ext>
            </a:extLst>
          </p:cNvPr>
          <p:cNvSpPr>
            <a:spLocks noGrp="1" noChangeArrowheads="1"/>
          </p:cNvSpPr>
          <p:nvPr>
            <p:ph type="title"/>
          </p:nvPr>
        </p:nvSpPr>
        <p:spPr/>
        <p:txBody>
          <a:bodyPr/>
          <a:lstStyle/>
          <a:p>
            <a:r>
              <a:rPr lang="en-US" altLang="en-US" dirty="0"/>
              <a:t>Agenda</a:t>
            </a:r>
          </a:p>
        </p:txBody>
      </p:sp>
      <p:sp>
        <p:nvSpPr>
          <p:cNvPr id="5123" name="Content Placeholder 2">
            <a:extLst>
              <a:ext uri="{FF2B5EF4-FFF2-40B4-BE49-F238E27FC236}">
                <a16:creationId xmlns:a16="http://schemas.microsoft.com/office/drawing/2014/main" id="{0B317717-19C8-CB7B-1C52-237F083389F1}"/>
              </a:ext>
            </a:extLst>
          </p:cNvPr>
          <p:cNvSpPr>
            <a:spLocks noGrp="1" noChangeArrowheads="1"/>
          </p:cNvSpPr>
          <p:nvPr>
            <p:ph idx="1"/>
          </p:nvPr>
        </p:nvSpPr>
        <p:spPr>
          <a:xfrm>
            <a:off x="838200" y="1477108"/>
            <a:ext cx="10515600" cy="4811150"/>
          </a:xfrm>
        </p:spPr>
        <p:txBody>
          <a:bodyPr>
            <a:normAutofit fontScale="85000" lnSpcReduction="10000"/>
          </a:bodyPr>
          <a:lstStyle/>
          <a:p>
            <a:pPr marL="457200" lvl="1" indent="0">
              <a:buNone/>
            </a:pPr>
            <a:endParaRPr lang="en-US" altLang="en-US" dirty="0">
              <a:latin typeface="Söhne"/>
            </a:endParaRPr>
          </a:p>
          <a:p>
            <a:pPr lvl="1">
              <a:lnSpc>
                <a:spcPct val="124000"/>
              </a:lnSpc>
              <a:defRPr/>
            </a:pPr>
            <a:r>
              <a:rPr lang="en-US" altLang="en-US" sz="2600" b="1" dirty="0">
                <a:solidFill>
                  <a:prstClr val="black"/>
                </a:solidFill>
                <a:latin typeface="Alexandria" charset="0"/>
              </a:rPr>
              <a:t>h. Chapter 8: Public Key Cryptography (RSA) </a:t>
            </a:r>
            <a:r>
              <a:rPr lang="en-US" altLang="en-US" sz="2600" dirty="0">
                <a:solidFill>
                  <a:prstClr val="black"/>
                </a:solidFill>
                <a:latin typeface="Alexandria" charset="0"/>
              </a:rPr>
              <a:t>- Explains RSA for secure communication, digital signatures, and key exchange.</a:t>
            </a:r>
          </a:p>
          <a:p>
            <a:pPr lvl="1">
              <a:lnSpc>
                <a:spcPct val="124000"/>
              </a:lnSpc>
              <a:defRPr/>
            </a:pPr>
            <a:endParaRPr lang="en-US" altLang="en-US" sz="2600" dirty="0">
              <a:solidFill>
                <a:prstClr val="black"/>
              </a:solidFill>
              <a:latin typeface="Alexandria" charset="0"/>
            </a:endParaRPr>
          </a:p>
          <a:p>
            <a:pPr lvl="1">
              <a:lnSpc>
                <a:spcPct val="124000"/>
              </a:lnSpc>
              <a:defRPr/>
            </a:pPr>
            <a:r>
              <a:rPr lang="en-US" altLang="en-US" sz="2600" b="1" dirty="0">
                <a:solidFill>
                  <a:prstClr val="black"/>
                </a:solidFill>
                <a:latin typeface="Alexandria" charset="0"/>
              </a:rPr>
              <a:t>i. Chapter 9: Message Authentication and Hashing </a:t>
            </a:r>
            <a:r>
              <a:rPr lang="en-US" altLang="en-US" sz="2600" dirty="0">
                <a:solidFill>
                  <a:prstClr val="black"/>
                </a:solidFill>
                <a:latin typeface="Alexandria" charset="0"/>
              </a:rPr>
              <a:t>- Shows how hashing and MACs protect data integrity and prevent tampering.</a:t>
            </a:r>
          </a:p>
          <a:p>
            <a:pPr lvl="1">
              <a:lnSpc>
                <a:spcPct val="124000"/>
              </a:lnSpc>
              <a:defRPr/>
            </a:pPr>
            <a:endParaRPr lang="en-US" altLang="en-US" sz="2600" dirty="0">
              <a:solidFill>
                <a:prstClr val="black"/>
              </a:solidFill>
              <a:latin typeface="Alexandria" charset="0"/>
            </a:endParaRPr>
          </a:p>
          <a:p>
            <a:pPr lvl="1">
              <a:lnSpc>
                <a:spcPct val="124000"/>
              </a:lnSpc>
              <a:defRPr/>
            </a:pPr>
            <a:r>
              <a:rPr lang="en-US" altLang="en-US" sz="2600" b="1" dirty="0">
                <a:solidFill>
                  <a:prstClr val="black"/>
                </a:solidFill>
                <a:latin typeface="Alexandria" charset="0"/>
              </a:rPr>
              <a:t>j. Chapter 10: Introduction to Cloud Computing </a:t>
            </a:r>
            <a:r>
              <a:rPr lang="en-US" altLang="en-US" sz="2600" dirty="0">
                <a:solidFill>
                  <a:prstClr val="black"/>
                </a:solidFill>
                <a:latin typeface="Alexandria" charset="0"/>
              </a:rPr>
              <a:t>- Explains cloud basics and key security issues in fintech systems.</a:t>
            </a:r>
          </a:p>
          <a:p>
            <a:pPr marL="457200" lvl="1" indent="0">
              <a:lnSpc>
                <a:spcPct val="124000"/>
              </a:lnSpc>
              <a:buNone/>
              <a:defRPr/>
            </a:pPr>
            <a:endParaRPr lang="en-US" altLang="en-US" sz="2600" dirty="0">
              <a:solidFill>
                <a:prstClr val="black"/>
              </a:solidFill>
              <a:latin typeface="Alexandria" charset="0"/>
            </a:endParaRPr>
          </a:p>
          <a:p>
            <a:pPr marL="457200" lvl="1" indent="0">
              <a:lnSpc>
                <a:spcPct val="124000"/>
              </a:lnSpc>
              <a:buNone/>
              <a:defRPr/>
            </a:pPr>
            <a:r>
              <a:rPr lang="en-US" altLang="en-US" sz="3000" dirty="0">
                <a:solidFill>
                  <a:prstClr val="black"/>
                </a:solidFill>
                <a:latin typeface="Alexandria" charset="0"/>
              </a:rPr>
              <a:t>Closing Remarks</a:t>
            </a:r>
          </a:p>
        </p:txBody>
      </p:sp>
    </p:spTree>
    <p:extLst>
      <p:ext uri="{BB962C8B-B14F-4D97-AF65-F5344CB8AC3E}">
        <p14:creationId xmlns:p14="http://schemas.microsoft.com/office/powerpoint/2010/main" val="617180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22201" y="342674"/>
            <a:ext cx="4934537" cy="1558925"/>
          </a:xfrm>
        </p:spPr>
        <p:txBody>
          <a:bodyPr>
            <a:noAutofit/>
          </a:bodyPr>
          <a:lstStyle/>
          <a:p>
            <a:pPr>
              <a:lnSpc>
                <a:spcPct val="114000"/>
              </a:lnSpc>
              <a:spcBef>
                <a:spcPts val="1000"/>
              </a:spcBef>
            </a:pPr>
            <a:r>
              <a:rPr lang="en-US" altLang="en-US"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1702191"/>
            <a:ext cx="11219657" cy="4511626"/>
          </a:xfrm>
        </p:spPr>
        <p:txBody>
          <a:bodyPr anchor="ctr">
            <a:noAutofit/>
          </a:bodyPr>
          <a:lstStyle/>
          <a:p>
            <a:pPr>
              <a:lnSpc>
                <a:spcPct val="114000"/>
              </a:lnSpc>
            </a:pPr>
            <a:r>
              <a:rPr lang="en-US" altLang="en-US" sz="2400" dirty="0">
                <a:solidFill>
                  <a:prstClr val="black"/>
                </a:solidFill>
                <a:latin typeface="Alexandria" charset="0"/>
              </a:rPr>
              <a:t>This course aims to provide students with a solid foundation in Cybersecurity Fundamentals, focusing </a:t>
            </a:r>
            <a:r>
              <a:rPr lang="en-US" altLang="en-US" sz="2400" dirty="0" err="1">
                <a:solidFill>
                  <a:prstClr val="black"/>
                </a:solidFill>
                <a:latin typeface="Alexandria" charset="0"/>
              </a:rPr>
              <a:t>onthe</a:t>
            </a:r>
            <a:r>
              <a:rPr lang="en-US" altLang="en-US" sz="2400" dirty="0">
                <a:solidFill>
                  <a:prstClr val="black"/>
                </a:solidFill>
                <a:latin typeface="Alexandria" charset="0"/>
              </a:rPr>
              <a:t> protection of computer systems, networks, and data against the growing landscape of digital threats. </a:t>
            </a:r>
          </a:p>
          <a:p>
            <a:pPr>
              <a:lnSpc>
                <a:spcPct val="114000"/>
              </a:lnSpc>
            </a:pPr>
            <a:endParaRPr lang="en-US" altLang="en-US" sz="2400" dirty="0">
              <a:solidFill>
                <a:prstClr val="black"/>
              </a:solidFill>
              <a:latin typeface="Alexandria" charset="0"/>
            </a:endParaRPr>
          </a:p>
          <a:p>
            <a:pPr>
              <a:lnSpc>
                <a:spcPct val="114000"/>
              </a:lnSpc>
            </a:pPr>
            <a:r>
              <a:rPr lang="en-US" altLang="en-US" sz="2400" dirty="0">
                <a:solidFill>
                  <a:prstClr val="black"/>
                </a:solidFill>
                <a:latin typeface="Alexandria" charset="0"/>
              </a:rPr>
              <a:t>The course covers core cybersecurity concepts, starting with network security and communication protocols, progressing through classical and modern cryptographic techniques, and extending to data integrity, authentication, and cloud security concepts.</a:t>
            </a:r>
          </a:p>
        </p:txBody>
      </p:sp>
      <p:pic>
        <p:nvPicPr>
          <p:cNvPr id="5" name="Graphic 21">
            <a:extLst>
              <a:ext uri="{FF2B5EF4-FFF2-40B4-BE49-F238E27FC236}">
                <a16:creationId xmlns:a16="http://schemas.microsoft.com/office/drawing/2014/main" id="{98422A5F-96A3-384F-9314-4FB2213CC7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
        <p:nvSpPr>
          <p:cNvPr id="7" name="TextBox 6">
            <a:extLst>
              <a:ext uri="{FF2B5EF4-FFF2-40B4-BE49-F238E27FC236}">
                <a16:creationId xmlns:a16="http://schemas.microsoft.com/office/drawing/2014/main" id="{6CE62296-5F01-CA40-AADD-56F62F02DB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5314364" cy="1558925"/>
          </a:xfrm>
        </p:spPr>
        <p:txBody>
          <a:bodyPr>
            <a:noAutofit/>
          </a:bodyPr>
          <a:lstStyle/>
          <a:p>
            <a:pPr>
              <a:lnSpc>
                <a:spcPct val="114000"/>
              </a:lnSpc>
              <a:spcBef>
                <a:spcPts val="1000"/>
              </a:spcBef>
            </a:pPr>
            <a:r>
              <a:rPr lang="en-US" altLang="en-US"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2244273"/>
            <a:ext cx="11219657" cy="3969544"/>
          </a:xfrm>
        </p:spPr>
        <p:txBody>
          <a:bodyPr anchor="ctr">
            <a:noAutofit/>
          </a:bodyPr>
          <a:lstStyle/>
          <a:p>
            <a:pPr>
              <a:lnSpc>
                <a:spcPct val="114000"/>
              </a:lnSpc>
            </a:pPr>
            <a:r>
              <a:rPr lang="en-US" altLang="en-US" sz="2400" dirty="0">
                <a:solidFill>
                  <a:prstClr val="black"/>
                </a:solidFill>
                <a:latin typeface="Alexandria" charset="0"/>
              </a:rPr>
              <a:t>The course emphasizes both conceptual understanding and practical awareness of cybersecurity. Students will explore common cyber attacks, threat models, and defense mechanisms used in modern digital environments, with particular attention to sensitive domains such as the financial sector.</a:t>
            </a:r>
          </a:p>
          <a:p>
            <a:pPr>
              <a:lnSpc>
                <a:spcPct val="114000"/>
              </a:lnSpc>
            </a:pPr>
            <a:endParaRPr lang="en-US" altLang="en-US" sz="2400" dirty="0">
              <a:solidFill>
                <a:prstClr val="black"/>
              </a:solidFill>
              <a:latin typeface="Alexandria" charset="0"/>
            </a:endParaRPr>
          </a:p>
          <a:p>
            <a:pPr>
              <a:lnSpc>
                <a:spcPct val="114000"/>
              </a:lnSpc>
            </a:pPr>
            <a:r>
              <a:rPr lang="en-US" altLang="en-US" sz="2400" dirty="0">
                <a:solidFill>
                  <a:prstClr val="black"/>
                </a:solidFill>
                <a:latin typeface="Alexandria" charset="0"/>
              </a:rPr>
              <a:t>The course also includes optional hands-on exercises using the Python programming language to demonstrate, at a conceptual level, how cryptographic and hashing algorithms operate. These activities are designed to bridge theory and practice without requiring advanced programming experience.</a:t>
            </a:r>
          </a:p>
        </p:txBody>
      </p:sp>
      <p:pic>
        <p:nvPicPr>
          <p:cNvPr id="5" name="Graphic 21">
            <a:extLst>
              <a:ext uri="{FF2B5EF4-FFF2-40B4-BE49-F238E27FC236}">
                <a16:creationId xmlns:a16="http://schemas.microsoft.com/office/drawing/2014/main" id="{98422A5F-96A3-384F-9314-4FB2213CC7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
        <p:nvSpPr>
          <p:cNvPr id="7" name="TextBox 6">
            <a:extLst>
              <a:ext uri="{FF2B5EF4-FFF2-40B4-BE49-F238E27FC236}">
                <a16:creationId xmlns:a16="http://schemas.microsoft.com/office/drawing/2014/main" id="{6CE62296-5F01-CA40-AADD-56F62F02DB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ustDataLst>
      <p:tags r:id="rId1"/>
    </p:custDataLst>
    <p:extLst>
      <p:ext uri="{BB962C8B-B14F-4D97-AF65-F5344CB8AC3E}">
        <p14:creationId xmlns:p14="http://schemas.microsoft.com/office/powerpoint/2010/main" val="39407297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Slide Background" descr="&quot;&quot;">
            <a:extLst>
              <a:ext uri="{FF2B5EF4-FFF2-40B4-BE49-F238E27FC236}">
                <a16:creationId xmlns:a16="http://schemas.microsoft.com/office/drawing/2014/main" id="{D92A6453-F001-68F1-4DA2-3E870454053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9" name="Title 1">
            <a:extLst>
              <a:ext uri="{FF2B5EF4-FFF2-40B4-BE49-F238E27FC236}">
                <a16:creationId xmlns:a16="http://schemas.microsoft.com/office/drawing/2014/main" id="{AEF4EB69-0070-0646-6905-0D40A51FFF5B}"/>
              </a:ext>
            </a:extLst>
          </p:cNvPr>
          <p:cNvSpPr>
            <a:spLocks noGrp="1" noChangeArrowheads="1"/>
          </p:cNvSpPr>
          <p:nvPr>
            <p:ph type="title"/>
          </p:nvPr>
        </p:nvSpPr>
        <p:spPr>
          <a:xfrm>
            <a:off x="608134" y="574370"/>
            <a:ext cx="5314364" cy="1558925"/>
          </a:xfrm>
        </p:spPr>
        <p:txBody>
          <a:bodyPr>
            <a:noAutofit/>
          </a:bodyPr>
          <a:lstStyle/>
          <a:p>
            <a:pPr>
              <a:lnSpc>
                <a:spcPct val="114000"/>
              </a:lnSpc>
              <a:spcBef>
                <a:spcPts val="1000"/>
              </a:spcBef>
            </a:pPr>
            <a:r>
              <a:rPr lang="en-US" altLang="en-US" dirty="0">
                <a:solidFill>
                  <a:prstClr val="black"/>
                </a:solidFill>
                <a:latin typeface="Alexandria" charset="0"/>
                <a:ea typeface="+mn-ea"/>
                <a:cs typeface="+mn-cs"/>
              </a:rPr>
              <a:t>Course Description</a:t>
            </a:r>
          </a:p>
        </p:txBody>
      </p:sp>
      <p:sp>
        <p:nvSpPr>
          <p:cNvPr id="3" name="Content Placeholder 2">
            <a:extLst>
              <a:ext uri="{FF2B5EF4-FFF2-40B4-BE49-F238E27FC236}">
                <a16:creationId xmlns:a16="http://schemas.microsoft.com/office/drawing/2014/main" id="{5596C8EA-B55B-BEF5-6173-BEE21FD680DC}"/>
              </a:ext>
            </a:extLst>
          </p:cNvPr>
          <p:cNvSpPr>
            <a:spLocks noGrp="1" noChangeArrowheads="1"/>
          </p:cNvSpPr>
          <p:nvPr>
            <p:ph idx="1"/>
          </p:nvPr>
        </p:nvSpPr>
        <p:spPr>
          <a:xfrm>
            <a:off x="486171" y="1729609"/>
            <a:ext cx="11219657" cy="3969544"/>
          </a:xfrm>
        </p:spPr>
        <p:txBody>
          <a:bodyPr anchor="ctr">
            <a:noAutofit/>
          </a:bodyPr>
          <a:lstStyle/>
          <a:p>
            <a:pPr>
              <a:lnSpc>
                <a:spcPct val="114000"/>
              </a:lnSpc>
            </a:pPr>
            <a:r>
              <a:rPr lang="en-US" altLang="en-US" sz="2400" dirty="0">
                <a:solidFill>
                  <a:prstClr val="black"/>
                </a:solidFill>
                <a:latin typeface="Alexandria" charset="0"/>
              </a:rPr>
              <a:t>By the end of the course, students will be able to understand key cybersecurity challenges, assess basic security risks, and comprehend the fundamental principles behind secure systems in contemporary digital environments.</a:t>
            </a:r>
          </a:p>
        </p:txBody>
      </p:sp>
      <p:pic>
        <p:nvPicPr>
          <p:cNvPr id="5" name="Graphic 21">
            <a:extLst>
              <a:ext uri="{FF2B5EF4-FFF2-40B4-BE49-F238E27FC236}">
                <a16:creationId xmlns:a16="http://schemas.microsoft.com/office/drawing/2014/main" id="{98422A5F-96A3-384F-9314-4FB2213CC7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
        <p:nvSpPr>
          <p:cNvPr id="7" name="TextBox 6">
            <a:extLst>
              <a:ext uri="{FF2B5EF4-FFF2-40B4-BE49-F238E27FC236}">
                <a16:creationId xmlns:a16="http://schemas.microsoft.com/office/drawing/2014/main" id="{6CE62296-5F01-CA40-AADD-56F62F02DB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ustDataLst>
      <p:tags r:id="rId1"/>
    </p:custDataLst>
    <p:extLst>
      <p:ext uri="{BB962C8B-B14F-4D97-AF65-F5344CB8AC3E}">
        <p14:creationId xmlns:p14="http://schemas.microsoft.com/office/powerpoint/2010/main" val="12147149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837870" y="465005"/>
            <a:ext cx="7399607" cy="1560743"/>
          </a:xfrm>
        </p:spPr>
        <p:txBody>
          <a:bodyPr>
            <a:normAutofit fontScale="90000"/>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837870" y="1572230"/>
            <a:ext cx="9670696" cy="4572000"/>
          </a:xfrm>
        </p:spPr>
        <p:txBody>
          <a:bodyPr rtlCol="0" anchor="ctr">
            <a:normAutofit/>
          </a:bodyPr>
          <a:lstStyle/>
          <a:p>
            <a:pPr marL="0" indent="0" fontAlgn="auto">
              <a:lnSpc>
                <a:spcPct val="114000"/>
              </a:lnSpc>
              <a:spcBef>
                <a:spcPts val="600"/>
              </a:spcBef>
              <a:spcAft>
                <a:spcPts val="600"/>
              </a:spcAft>
              <a:buNone/>
              <a:defRPr/>
            </a:pPr>
            <a:r>
              <a:rPr lang="en-US" sz="2400" dirty="0">
                <a:solidFill>
                  <a:prstClr val="black"/>
                </a:solidFill>
                <a:latin typeface="Alexandria" charset="0"/>
              </a:rPr>
              <a:t>Cybersecurity is the discipline focused on protecting computer systems, networks, applications, and digital data from cyber threats that may lead to:</a:t>
            </a:r>
          </a:p>
          <a:p>
            <a:pPr fontAlgn="auto">
              <a:lnSpc>
                <a:spcPct val="114000"/>
              </a:lnSpc>
              <a:spcBef>
                <a:spcPts val="600"/>
              </a:spcBef>
              <a:spcAft>
                <a:spcPts val="600"/>
              </a:spcAft>
              <a:defRPr/>
            </a:pPr>
            <a:r>
              <a:rPr lang="en-US" sz="2400" dirty="0">
                <a:solidFill>
                  <a:prstClr val="black"/>
                </a:solidFill>
                <a:latin typeface="Alexandria" charset="0"/>
              </a:rPr>
              <a:t>Information theft</a:t>
            </a:r>
          </a:p>
          <a:p>
            <a:pPr fontAlgn="auto">
              <a:lnSpc>
                <a:spcPct val="114000"/>
              </a:lnSpc>
              <a:spcBef>
                <a:spcPts val="600"/>
              </a:spcBef>
              <a:spcAft>
                <a:spcPts val="600"/>
              </a:spcAft>
              <a:defRPr/>
            </a:pPr>
            <a:r>
              <a:rPr lang="en-US" sz="2400" dirty="0">
                <a:solidFill>
                  <a:prstClr val="black"/>
                </a:solidFill>
                <a:latin typeface="Alexandria" charset="0"/>
              </a:rPr>
              <a:t>Service disruption</a:t>
            </a:r>
          </a:p>
          <a:p>
            <a:pPr fontAlgn="auto">
              <a:lnSpc>
                <a:spcPct val="114000"/>
              </a:lnSpc>
              <a:spcBef>
                <a:spcPts val="600"/>
              </a:spcBef>
              <a:spcAft>
                <a:spcPts val="600"/>
              </a:spcAft>
              <a:defRPr/>
            </a:pPr>
            <a:r>
              <a:rPr lang="en-US" sz="2400" dirty="0">
                <a:solidFill>
                  <a:prstClr val="black"/>
                </a:solidFill>
                <a:latin typeface="Alexandria" charset="0"/>
              </a:rPr>
              <a:t>Financial losses</a:t>
            </a:r>
          </a:p>
          <a:p>
            <a:pPr fontAlgn="auto">
              <a:lnSpc>
                <a:spcPct val="114000"/>
              </a:lnSpc>
              <a:spcBef>
                <a:spcPts val="600"/>
              </a:spcBef>
              <a:spcAft>
                <a:spcPts val="600"/>
              </a:spcAft>
              <a:defRPr/>
            </a:pPr>
            <a:r>
              <a:rPr lang="en-US" sz="2400" dirty="0">
                <a:solidFill>
                  <a:prstClr val="black"/>
                </a:solidFill>
                <a:latin typeface="Alexandria" charset="0"/>
              </a:rPr>
              <a:t>Privacy violations</a:t>
            </a: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1598" y="436869"/>
            <a:ext cx="7399607" cy="1560743"/>
          </a:xfrm>
        </p:spPr>
        <p:txBody>
          <a:bodyPr>
            <a:normAutofit fontScale="90000"/>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725328" y="1601137"/>
            <a:ext cx="9670696" cy="4572000"/>
          </a:xfrm>
        </p:spPr>
        <p:txBody>
          <a:bodyPr rtlCol="0" anchor="ctr">
            <a:normAutofit lnSpcReduction="10000"/>
          </a:bodyPr>
          <a:lstStyle/>
          <a:p>
            <a:pPr marL="0" indent="0" fontAlgn="auto">
              <a:lnSpc>
                <a:spcPct val="114000"/>
              </a:lnSpc>
              <a:spcBef>
                <a:spcPts val="600"/>
              </a:spcBef>
              <a:spcAft>
                <a:spcPts val="600"/>
              </a:spcAft>
              <a:buNone/>
              <a:defRPr/>
            </a:pPr>
            <a:r>
              <a:rPr lang="en-US" sz="2400" dirty="0">
                <a:solidFill>
                  <a:prstClr val="black"/>
                </a:solidFill>
                <a:latin typeface="Alexandria" charset="0"/>
              </a:rPr>
              <a:t>With the rapid digital transformation and the increasing reliance on information systems, digital data has become a valuable asset, especially in:</a:t>
            </a:r>
          </a:p>
          <a:p>
            <a:pPr>
              <a:lnSpc>
                <a:spcPct val="114000"/>
              </a:lnSpc>
              <a:spcBef>
                <a:spcPts val="600"/>
              </a:spcBef>
              <a:spcAft>
                <a:spcPts val="600"/>
              </a:spcAft>
              <a:defRPr/>
            </a:pPr>
            <a:r>
              <a:rPr lang="en-US" sz="2400" dirty="0">
                <a:solidFill>
                  <a:prstClr val="black"/>
                </a:solidFill>
                <a:latin typeface="Alexandria" charset="0"/>
              </a:rPr>
              <a:t>Banks and financial institutions</a:t>
            </a:r>
          </a:p>
          <a:p>
            <a:pPr>
              <a:lnSpc>
                <a:spcPct val="114000"/>
              </a:lnSpc>
              <a:spcBef>
                <a:spcPts val="600"/>
              </a:spcBef>
              <a:spcAft>
                <a:spcPts val="600"/>
              </a:spcAft>
              <a:defRPr/>
            </a:pPr>
            <a:r>
              <a:rPr lang="en-US" sz="2400" dirty="0">
                <a:solidFill>
                  <a:prstClr val="black"/>
                </a:solidFill>
                <a:latin typeface="Alexandria" charset="0"/>
              </a:rPr>
              <a:t>Government systems</a:t>
            </a:r>
          </a:p>
          <a:p>
            <a:pPr>
              <a:lnSpc>
                <a:spcPct val="114000"/>
              </a:lnSpc>
              <a:spcBef>
                <a:spcPts val="600"/>
              </a:spcBef>
              <a:spcAft>
                <a:spcPts val="600"/>
              </a:spcAft>
              <a:defRPr/>
            </a:pPr>
            <a:r>
              <a:rPr lang="en-US" sz="2400" dirty="0">
                <a:solidFill>
                  <a:prstClr val="black"/>
                </a:solidFill>
                <a:latin typeface="Alexandria" charset="0"/>
              </a:rPr>
              <a:t>Technology companies</a:t>
            </a:r>
          </a:p>
          <a:p>
            <a:pPr>
              <a:lnSpc>
                <a:spcPct val="114000"/>
              </a:lnSpc>
              <a:spcBef>
                <a:spcPts val="600"/>
              </a:spcBef>
              <a:spcAft>
                <a:spcPts val="600"/>
              </a:spcAft>
              <a:defRPr/>
            </a:pPr>
            <a:r>
              <a:rPr lang="en-US" sz="2400" dirty="0">
                <a:solidFill>
                  <a:prstClr val="black"/>
                </a:solidFill>
                <a:latin typeface="Alexandria" charset="0"/>
              </a:rPr>
              <a:t>Individual users</a:t>
            </a:r>
          </a:p>
          <a:p>
            <a:pPr marL="0" indent="0" fontAlgn="auto">
              <a:lnSpc>
                <a:spcPct val="114000"/>
              </a:lnSpc>
              <a:spcBef>
                <a:spcPts val="600"/>
              </a:spcBef>
              <a:spcAft>
                <a:spcPts val="600"/>
              </a:spcAft>
              <a:buNone/>
              <a:defRPr/>
            </a:pPr>
            <a:r>
              <a:rPr lang="en-US" sz="2400" dirty="0">
                <a:solidFill>
                  <a:prstClr val="black"/>
                </a:solidFill>
                <a:latin typeface="Alexandria" charset="0"/>
              </a:rPr>
              <a:t>A single security breach can result in serious consequences at the level of individuals, organizations, or even nations.</a:t>
            </a: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extLst>
      <p:ext uri="{BB962C8B-B14F-4D97-AF65-F5344CB8AC3E}">
        <p14:creationId xmlns:p14="http://schemas.microsoft.com/office/powerpoint/2010/main" val="3996023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1598" y="436869"/>
            <a:ext cx="7399607" cy="1560743"/>
          </a:xfrm>
        </p:spPr>
        <p:txBody>
          <a:bodyPr>
            <a:normAutofit fontScale="90000"/>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725328" y="1601137"/>
            <a:ext cx="9670696" cy="4572000"/>
          </a:xfrm>
        </p:spPr>
        <p:txBody>
          <a:bodyPr rtlCol="0" anchor="ctr">
            <a:normAutofit lnSpcReduction="10000"/>
          </a:bodyPr>
          <a:lstStyle/>
          <a:p>
            <a:pPr marL="0" indent="0" fontAlgn="auto">
              <a:lnSpc>
                <a:spcPct val="114000"/>
              </a:lnSpc>
              <a:spcBef>
                <a:spcPts val="600"/>
              </a:spcBef>
              <a:spcAft>
                <a:spcPts val="600"/>
              </a:spcAft>
              <a:buNone/>
              <a:defRPr/>
            </a:pPr>
            <a:endParaRPr lang="en-US" sz="2400" dirty="0">
              <a:solidFill>
                <a:prstClr val="black"/>
              </a:solidFill>
              <a:latin typeface="Alexandria" charset="0"/>
            </a:endParaRPr>
          </a:p>
          <a:p>
            <a:pPr marL="0" indent="0" fontAlgn="auto">
              <a:lnSpc>
                <a:spcPct val="114000"/>
              </a:lnSpc>
              <a:spcBef>
                <a:spcPts val="600"/>
              </a:spcBef>
              <a:spcAft>
                <a:spcPts val="600"/>
              </a:spcAft>
              <a:buNone/>
              <a:defRPr/>
            </a:pPr>
            <a:r>
              <a:rPr lang="en-US" sz="2400" b="1" dirty="0">
                <a:solidFill>
                  <a:prstClr val="black"/>
                </a:solidFill>
                <a:latin typeface="Alexandria" charset="0"/>
              </a:rPr>
              <a:t>The Three Pillars of Cybersecurity (People – Process – Technology)</a:t>
            </a:r>
          </a:p>
          <a:p>
            <a:pPr marL="0" indent="0" fontAlgn="auto">
              <a:lnSpc>
                <a:spcPct val="114000"/>
              </a:lnSpc>
              <a:spcBef>
                <a:spcPts val="600"/>
              </a:spcBef>
              <a:spcAft>
                <a:spcPts val="600"/>
              </a:spcAft>
              <a:buNone/>
              <a:defRPr/>
            </a:pPr>
            <a:r>
              <a:rPr lang="en-US" sz="2400" dirty="0">
                <a:solidFill>
                  <a:prstClr val="black"/>
                </a:solidFill>
                <a:latin typeface="Alexandria" charset="0"/>
              </a:rPr>
              <a:t>Cybersecurity does not rely on technology alone; it is built on three interconnected pillars:</a:t>
            </a:r>
          </a:p>
          <a:p>
            <a:pPr>
              <a:lnSpc>
                <a:spcPct val="114000"/>
              </a:lnSpc>
              <a:spcBef>
                <a:spcPts val="600"/>
              </a:spcBef>
              <a:spcAft>
                <a:spcPts val="600"/>
              </a:spcAft>
              <a:defRPr/>
            </a:pPr>
            <a:r>
              <a:rPr lang="en-US" sz="2400" b="1" dirty="0">
                <a:solidFill>
                  <a:prstClr val="black"/>
                </a:solidFill>
                <a:latin typeface="Alexandria" charset="0"/>
              </a:rPr>
              <a:t>People:</a:t>
            </a:r>
          </a:p>
          <a:p>
            <a:pPr marL="0" indent="0" fontAlgn="auto">
              <a:lnSpc>
                <a:spcPct val="114000"/>
              </a:lnSpc>
              <a:spcBef>
                <a:spcPts val="600"/>
              </a:spcBef>
              <a:spcAft>
                <a:spcPts val="600"/>
              </a:spcAft>
              <a:buNone/>
              <a:defRPr/>
            </a:pPr>
            <a:r>
              <a:rPr lang="en-US" sz="2400" dirty="0">
                <a:solidFill>
                  <a:prstClr val="black"/>
                </a:solidFill>
                <a:latin typeface="Alexandria" charset="0"/>
              </a:rPr>
              <a:t>User awareness and security training</a:t>
            </a:r>
          </a:p>
          <a:p>
            <a:pPr marL="0" indent="0" fontAlgn="auto">
              <a:lnSpc>
                <a:spcPct val="114000"/>
              </a:lnSpc>
              <a:spcBef>
                <a:spcPts val="600"/>
              </a:spcBef>
              <a:spcAft>
                <a:spcPts val="600"/>
              </a:spcAft>
              <a:buNone/>
              <a:defRPr/>
            </a:pPr>
            <a:r>
              <a:rPr lang="en-US" sz="2400" dirty="0">
                <a:solidFill>
                  <a:prstClr val="black"/>
                </a:solidFill>
                <a:latin typeface="Alexandria" charset="0"/>
              </a:rPr>
              <a:t>Ability to recognize phishing and social engineering attacks</a:t>
            </a:r>
          </a:p>
          <a:p>
            <a:pPr marL="0" indent="0" fontAlgn="auto">
              <a:lnSpc>
                <a:spcPct val="114000"/>
              </a:lnSpc>
              <a:spcBef>
                <a:spcPts val="600"/>
              </a:spcBef>
              <a:spcAft>
                <a:spcPts val="600"/>
              </a:spcAft>
              <a:buNone/>
              <a:defRPr/>
            </a:pPr>
            <a:r>
              <a:rPr lang="en-US" sz="2400" dirty="0">
                <a:solidFill>
                  <a:prstClr val="black"/>
                </a:solidFill>
                <a:latin typeface="Alexandria" charset="0"/>
              </a:rPr>
              <a:t>Compliance with security policies</a:t>
            </a:r>
          </a:p>
          <a:p>
            <a:pPr marL="0" indent="0" fontAlgn="auto">
              <a:lnSpc>
                <a:spcPct val="114000"/>
              </a:lnSpc>
              <a:spcBef>
                <a:spcPts val="600"/>
              </a:spcBef>
              <a:spcAft>
                <a:spcPts val="600"/>
              </a:spcAft>
              <a:buNone/>
              <a:defRPr/>
            </a:pPr>
            <a:endParaRPr lang="en-US" sz="2400" dirty="0">
              <a:solidFill>
                <a:prstClr val="black"/>
              </a:solidFill>
              <a:latin typeface="Alexandria" charset="0"/>
            </a:endParaRP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extLst>
      <p:ext uri="{BB962C8B-B14F-4D97-AF65-F5344CB8AC3E}">
        <p14:creationId xmlns:p14="http://schemas.microsoft.com/office/powerpoint/2010/main" val="2765509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1598" y="436869"/>
            <a:ext cx="7399607" cy="1560743"/>
          </a:xfrm>
        </p:spPr>
        <p:txBody>
          <a:bodyPr>
            <a:normAutofit fontScale="90000"/>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725328" y="1601137"/>
            <a:ext cx="9670696" cy="4572000"/>
          </a:xfrm>
        </p:spPr>
        <p:txBody>
          <a:bodyPr rtlCol="0" anchor="ctr">
            <a:normAutofit/>
          </a:bodyPr>
          <a:lstStyle/>
          <a:p>
            <a:pPr marL="0" indent="0" fontAlgn="auto">
              <a:lnSpc>
                <a:spcPct val="114000"/>
              </a:lnSpc>
              <a:spcBef>
                <a:spcPts val="600"/>
              </a:spcBef>
              <a:spcAft>
                <a:spcPts val="600"/>
              </a:spcAft>
              <a:buNone/>
              <a:defRPr/>
            </a:pPr>
            <a:endParaRPr lang="en-US" sz="2400" dirty="0">
              <a:solidFill>
                <a:prstClr val="black"/>
              </a:solidFill>
              <a:latin typeface="Alexandria" charset="0"/>
            </a:endParaRPr>
          </a:p>
          <a:p>
            <a:pPr marL="0" indent="0" fontAlgn="auto">
              <a:lnSpc>
                <a:spcPct val="114000"/>
              </a:lnSpc>
              <a:spcBef>
                <a:spcPts val="600"/>
              </a:spcBef>
              <a:spcAft>
                <a:spcPts val="600"/>
              </a:spcAft>
              <a:buNone/>
              <a:defRPr/>
            </a:pPr>
            <a:r>
              <a:rPr lang="en-US" sz="2400" b="1" dirty="0">
                <a:solidFill>
                  <a:prstClr val="black"/>
                </a:solidFill>
                <a:latin typeface="Alexandria" charset="0"/>
              </a:rPr>
              <a:t>The Three Pillars of Cybersecurity (People – Process – Technology)</a:t>
            </a:r>
          </a:p>
          <a:p>
            <a:pPr>
              <a:lnSpc>
                <a:spcPct val="114000"/>
              </a:lnSpc>
              <a:spcBef>
                <a:spcPts val="600"/>
              </a:spcBef>
              <a:spcAft>
                <a:spcPts val="600"/>
              </a:spcAft>
              <a:defRPr/>
            </a:pPr>
            <a:r>
              <a:rPr lang="en-US" sz="2400" b="1" dirty="0">
                <a:solidFill>
                  <a:prstClr val="black"/>
                </a:solidFill>
                <a:latin typeface="Alexandria" charset="0"/>
              </a:rPr>
              <a:t>Processes: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Password and access management policies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Incident response and recovery procedures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Risk management and security governance</a:t>
            </a:r>
          </a:p>
          <a:p>
            <a:pPr marL="0" indent="0" fontAlgn="auto">
              <a:lnSpc>
                <a:spcPct val="114000"/>
              </a:lnSpc>
              <a:spcBef>
                <a:spcPts val="600"/>
              </a:spcBef>
              <a:spcAft>
                <a:spcPts val="600"/>
              </a:spcAft>
              <a:buNone/>
              <a:defRPr/>
            </a:pPr>
            <a:endParaRPr lang="en-US" sz="2400" dirty="0">
              <a:solidFill>
                <a:prstClr val="black"/>
              </a:solidFill>
              <a:latin typeface="Alexandria" charset="0"/>
            </a:endParaRP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extLst>
      <p:ext uri="{BB962C8B-B14F-4D97-AF65-F5344CB8AC3E}">
        <p14:creationId xmlns:p14="http://schemas.microsoft.com/office/powerpoint/2010/main" val="18546280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1598" y="436869"/>
            <a:ext cx="7399607" cy="1560743"/>
          </a:xfrm>
        </p:spPr>
        <p:txBody>
          <a:bodyPr>
            <a:normAutofit fontScale="90000"/>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725328" y="1601137"/>
            <a:ext cx="9670696" cy="4572000"/>
          </a:xfrm>
        </p:spPr>
        <p:txBody>
          <a:bodyPr rtlCol="0" anchor="ctr">
            <a:normAutofit/>
          </a:bodyPr>
          <a:lstStyle/>
          <a:p>
            <a:pPr marL="0" indent="0" fontAlgn="auto">
              <a:lnSpc>
                <a:spcPct val="114000"/>
              </a:lnSpc>
              <a:spcBef>
                <a:spcPts val="600"/>
              </a:spcBef>
              <a:spcAft>
                <a:spcPts val="600"/>
              </a:spcAft>
              <a:buNone/>
              <a:defRPr/>
            </a:pPr>
            <a:r>
              <a:rPr lang="en-US" sz="2400" b="1" dirty="0">
                <a:solidFill>
                  <a:prstClr val="black"/>
                </a:solidFill>
                <a:latin typeface="Alexandria" charset="0"/>
              </a:rPr>
              <a:t>The Three Pillars of Cybersecurity (People – Process – Technology)</a:t>
            </a:r>
          </a:p>
          <a:p>
            <a:pPr>
              <a:lnSpc>
                <a:spcPct val="114000"/>
              </a:lnSpc>
              <a:spcBef>
                <a:spcPts val="600"/>
              </a:spcBef>
              <a:spcAft>
                <a:spcPts val="600"/>
              </a:spcAft>
              <a:defRPr/>
            </a:pPr>
            <a:r>
              <a:rPr lang="en-US" sz="2400" b="1" dirty="0">
                <a:solidFill>
                  <a:prstClr val="black"/>
                </a:solidFill>
                <a:latin typeface="Alexandria" charset="0"/>
              </a:rPr>
              <a:t>Technology:</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Firewalls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Intrusion Detection and Prevention Systems (IDS/IPS)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Encryption mechanisms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Security monitoring tools</a:t>
            </a: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extLst>
      <p:ext uri="{BB962C8B-B14F-4D97-AF65-F5344CB8AC3E}">
        <p14:creationId xmlns:p14="http://schemas.microsoft.com/office/powerpoint/2010/main" val="595864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descr="&quot;&quot;">
            <a:extLst>
              <a:ext uri="{FF2B5EF4-FFF2-40B4-BE49-F238E27FC236}">
                <a16:creationId xmlns:a16="http://schemas.microsoft.com/office/drawing/2014/main" id="{B998CB4A-CF91-93EA-CEFA-41E45F73DBDD}"/>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bg1"/>
              </a:solidFill>
            </a:endParaRPr>
          </a:p>
        </p:txBody>
      </p:sp>
      <p:sp>
        <p:nvSpPr>
          <p:cNvPr id="8195" name="Title 1">
            <a:extLst>
              <a:ext uri="{FF2B5EF4-FFF2-40B4-BE49-F238E27FC236}">
                <a16:creationId xmlns:a16="http://schemas.microsoft.com/office/drawing/2014/main" id="{FC0C0ACC-E2E2-7727-920D-0D3D65076E23}"/>
              </a:ext>
            </a:extLst>
          </p:cNvPr>
          <p:cNvSpPr>
            <a:spLocks noGrp="1" noChangeArrowheads="1"/>
          </p:cNvSpPr>
          <p:nvPr>
            <p:ph type="title"/>
          </p:nvPr>
        </p:nvSpPr>
        <p:spPr>
          <a:xfrm>
            <a:off x="781598" y="436869"/>
            <a:ext cx="7399607" cy="1560743"/>
          </a:xfrm>
        </p:spPr>
        <p:txBody>
          <a:bodyPr>
            <a:normAutofit fontScale="90000"/>
          </a:bodyPr>
          <a:lstStyle/>
          <a:p>
            <a:pPr>
              <a:lnSpc>
                <a:spcPct val="114000"/>
              </a:lnSpc>
              <a:spcBef>
                <a:spcPts val="600"/>
              </a:spcBef>
              <a:spcAft>
                <a:spcPts val="600"/>
              </a:spcAft>
              <a:defRPr/>
            </a:pPr>
            <a:r>
              <a:rPr lang="en-US" altLang="en-US" dirty="0">
                <a:solidFill>
                  <a:prstClr val="black"/>
                </a:solidFill>
                <a:latin typeface="Alexandria" charset="0"/>
                <a:ea typeface="+mn-ea"/>
                <a:cs typeface="+mn-cs"/>
              </a:rPr>
              <a:t>Introduction to Cybersecurity</a:t>
            </a:r>
          </a:p>
        </p:txBody>
      </p:sp>
      <p:sp>
        <p:nvSpPr>
          <p:cNvPr id="3" name="Content Placeholder 2">
            <a:extLst>
              <a:ext uri="{FF2B5EF4-FFF2-40B4-BE49-F238E27FC236}">
                <a16:creationId xmlns:a16="http://schemas.microsoft.com/office/drawing/2014/main" id="{8CB7DE79-F16D-86DB-F298-C55AD0A70F90}"/>
              </a:ext>
            </a:extLst>
          </p:cNvPr>
          <p:cNvSpPr>
            <a:spLocks noGrp="1"/>
          </p:cNvSpPr>
          <p:nvPr>
            <p:ph idx="1"/>
          </p:nvPr>
        </p:nvSpPr>
        <p:spPr>
          <a:xfrm>
            <a:off x="725328" y="1601137"/>
            <a:ext cx="9670696" cy="4572000"/>
          </a:xfrm>
        </p:spPr>
        <p:txBody>
          <a:bodyPr rtlCol="0" anchor="ctr">
            <a:normAutofit/>
          </a:bodyPr>
          <a:lstStyle/>
          <a:p>
            <a:pPr marL="0" indent="0" fontAlgn="auto">
              <a:lnSpc>
                <a:spcPct val="114000"/>
              </a:lnSpc>
              <a:spcBef>
                <a:spcPts val="600"/>
              </a:spcBef>
              <a:spcAft>
                <a:spcPts val="600"/>
              </a:spcAft>
              <a:buNone/>
              <a:defRPr/>
            </a:pPr>
            <a:r>
              <a:rPr lang="en-US" sz="2400" b="1" dirty="0">
                <a:solidFill>
                  <a:prstClr val="black"/>
                </a:solidFill>
                <a:latin typeface="Alexandria" charset="0"/>
              </a:rPr>
              <a:t>Common Cyber Threats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Phishing: Fraudulent messages designed to steal login credentials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Malware: Malicious software that damages or compromises systems</a:t>
            </a:r>
          </a:p>
          <a:p>
            <a:pPr fontAlgn="auto">
              <a:lnSpc>
                <a:spcPct val="114000"/>
              </a:lnSpc>
              <a:spcBef>
                <a:spcPts val="600"/>
              </a:spcBef>
              <a:spcAft>
                <a:spcPts val="600"/>
              </a:spcAft>
              <a:buFont typeface="Courier New" panose="02070309020205020404" pitchFamily="49" charset="0"/>
              <a:buChar char="o"/>
              <a:defRPr/>
            </a:pPr>
            <a:r>
              <a:rPr lang="en-US" sz="2400" dirty="0">
                <a:solidFill>
                  <a:prstClr val="black"/>
                </a:solidFill>
                <a:latin typeface="Alexandria" charset="0"/>
              </a:rPr>
              <a:t>Ransomware: Encrypts data and demands payment to restore access</a:t>
            </a:r>
          </a:p>
          <a:p>
            <a:pPr fontAlgn="auto">
              <a:lnSpc>
                <a:spcPct val="114000"/>
              </a:lnSpc>
              <a:spcBef>
                <a:spcPts val="600"/>
              </a:spcBef>
              <a:spcAft>
                <a:spcPts val="600"/>
              </a:spcAft>
              <a:buFont typeface="Courier New" panose="02070309020205020404" pitchFamily="49" charset="0"/>
              <a:buChar char="o"/>
              <a:defRPr/>
            </a:pPr>
            <a:endParaRPr lang="en-US" sz="2400" dirty="0">
              <a:solidFill>
                <a:prstClr val="black"/>
              </a:solidFill>
              <a:latin typeface="Alexandria" charset="0"/>
            </a:endParaRPr>
          </a:p>
        </p:txBody>
      </p:sp>
      <p:sp>
        <p:nvSpPr>
          <p:cNvPr id="7" name="TextBox 6">
            <a:extLst>
              <a:ext uri="{FF2B5EF4-FFF2-40B4-BE49-F238E27FC236}">
                <a16:creationId xmlns:a16="http://schemas.microsoft.com/office/drawing/2014/main" id="{E3E102F4-6816-D14D-AA1A-C1487B7CA94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9" name="Graphic 21">
            <a:extLst>
              <a:ext uri="{FF2B5EF4-FFF2-40B4-BE49-F238E27FC236}">
                <a16:creationId xmlns:a16="http://schemas.microsoft.com/office/drawing/2014/main" id="{C623CD89-D470-EE47-898C-B53716E9B7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13145" y="260638"/>
            <a:ext cx="1874995" cy="875494"/>
          </a:xfrm>
          <a:prstGeom prst="rect">
            <a:avLst/>
          </a:prstGeom>
        </p:spPr>
      </p:pic>
    </p:spTree>
    <p:extLst>
      <p:ext uri="{BB962C8B-B14F-4D97-AF65-F5344CB8AC3E}">
        <p14:creationId xmlns:p14="http://schemas.microsoft.com/office/powerpoint/2010/main" val="22496286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descr="&quot;&quot;">
            <a:extLst>
              <a:ext uri="{FF2B5EF4-FFF2-40B4-BE49-F238E27FC236}">
                <a16:creationId xmlns:a16="http://schemas.microsoft.com/office/drawing/2014/main" id="{B4A9350A-4060-4933-A087-62635D66D2B2}"/>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chemeClr val="tx1"/>
              </a:solidFill>
            </a:endParaRPr>
          </a:p>
        </p:txBody>
      </p:sp>
      <p:sp>
        <p:nvSpPr>
          <p:cNvPr id="2" name="Title 1">
            <a:extLst>
              <a:ext uri="{FF2B5EF4-FFF2-40B4-BE49-F238E27FC236}">
                <a16:creationId xmlns:a16="http://schemas.microsoft.com/office/drawing/2014/main" id="{96653165-F948-D7CB-B01B-3D8B7346B821}"/>
              </a:ext>
            </a:extLst>
          </p:cNvPr>
          <p:cNvSpPr>
            <a:spLocks noGrp="1"/>
          </p:cNvSpPr>
          <p:nvPr>
            <p:ph type="title"/>
          </p:nvPr>
        </p:nvSpPr>
        <p:spPr>
          <a:xfrm>
            <a:off x="536575" y="533405"/>
            <a:ext cx="6516688" cy="1462084"/>
          </a:xfrm>
        </p:spPr>
        <p:txBody>
          <a:bodyPr rtlCol="0" anchor="b">
            <a:normAutofit fontScale="90000"/>
          </a:bodyPr>
          <a:lstStyle/>
          <a:p>
            <a:pPr>
              <a:spcBef>
                <a:spcPts val="1000"/>
              </a:spcBef>
              <a:defRPr/>
            </a:pPr>
            <a:r>
              <a:rPr lang="en-US" dirty="0">
                <a:solidFill>
                  <a:prstClr val="black"/>
                </a:solidFill>
                <a:latin typeface="Alexandria" charset="0"/>
                <a:ea typeface="+mn-ea"/>
                <a:cs typeface="+mn-cs"/>
              </a:rPr>
              <a:t>Introduction to Network and Network Security</a:t>
            </a:r>
          </a:p>
        </p:txBody>
      </p:sp>
      <p:sp>
        <p:nvSpPr>
          <p:cNvPr id="3" name="Content Placeholder 2">
            <a:extLst>
              <a:ext uri="{FF2B5EF4-FFF2-40B4-BE49-F238E27FC236}">
                <a16:creationId xmlns:a16="http://schemas.microsoft.com/office/drawing/2014/main" id="{403FDB3A-F7F0-58B0-965C-075174EFAC1A}"/>
              </a:ext>
            </a:extLst>
          </p:cNvPr>
          <p:cNvSpPr>
            <a:spLocks noGrp="1"/>
          </p:cNvSpPr>
          <p:nvPr>
            <p:ph idx="1"/>
          </p:nvPr>
        </p:nvSpPr>
        <p:spPr>
          <a:xfrm>
            <a:off x="660400" y="2289175"/>
            <a:ext cx="6772275" cy="3711575"/>
          </a:xfrm>
        </p:spPr>
        <p:txBody>
          <a:bodyPr rtlCol="0">
            <a:normAutofit/>
          </a:bodyPr>
          <a:lstStyle/>
          <a:p>
            <a:pPr>
              <a:defRPr/>
            </a:pPr>
            <a:r>
              <a:rPr lang="en-US" dirty="0">
                <a:solidFill>
                  <a:prstClr val="black"/>
                </a:solidFill>
                <a:latin typeface="Alexandria" charset="0"/>
              </a:rPr>
              <a:t>Computer networks enable communication between systems through structured models (e.g., TCP/IP, OSI).</a:t>
            </a:r>
          </a:p>
          <a:p>
            <a:pPr>
              <a:defRPr/>
            </a:pPr>
            <a:br>
              <a:rPr lang="en-US" dirty="0">
                <a:solidFill>
                  <a:prstClr val="black"/>
                </a:solidFill>
                <a:latin typeface="Alexandria" charset="0"/>
              </a:rPr>
            </a:br>
            <a:r>
              <a:rPr lang="en-US" dirty="0">
                <a:solidFill>
                  <a:prstClr val="black"/>
                </a:solidFill>
                <a:latin typeface="Alexandria" charset="0"/>
              </a:rPr>
              <a:t>Network security applies firewalls, IDS/IPS, VPNs, and secure protocols to protect data in transit.</a:t>
            </a:r>
          </a:p>
        </p:txBody>
      </p:sp>
      <p:cxnSp>
        <p:nvCxnSpPr>
          <p:cNvPr id="14" name="Straight Connector 13" descr="&quot;&quot;">
            <a:extLst>
              <a:ext uri="{FF2B5EF4-FFF2-40B4-BE49-F238E27FC236}">
                <a16:creationId xmlns:a16="http://schemas.microsoft.com/office/drawing/2014/main" id="{31F13F94-53DB-B97A-A678-0BEE118212CB}"/>
              </a:ext>
            </a:extLst>
          </p:cNvPr>
          <p:cNvCxnSpPr>
            <a:cxnSpLocks noGrp="1" noRot="1" noChangeAspect="1" noMove="1" noResize="1" noEditPoints="1" noAdjustHandles="1" noChangeArrowheads="1" noChangeShapeType="1"/>
          </p:cNvCxnSpPr>
          <p:nvPr/>
        </p:nvCxnSpPr>
        <p:spPr>
          <a:xfrm>
            <a:off x="11828463" y="0"/>
            <a:ext cx="0" cy="685800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Background" descr="&quot;&quot;">
            <a:extLst>
              <a:ext uri="{FF2B5EF4-FFF2-40B4-BE49-F238E27FC236}">
                <a16:creationId xmlns:a16="http://schemas.microsoft.com/office/drawing/2014/main" id="{C88413DE-AE7A-913A-B17D-B78102432AB9}"/>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1269" name="Title 1">
            <a:extLst>
              <a:ext uri="{FF2B5EF4-FFF2-40B4-BE49-F238E27FC236}">
                <a16:creationId xmlns:a16="http://schemas.microsoft.com/office/drawing/2014/main" id="{5492678B-7972-B637-37C9-B6CD71B66CE3}"/>
              </a:ext>
            </a:extLst>
          </p:cNvPr>
          <p:cNvSpPr>
            <a:spLocks noGrp="1" noChangeArrowheads="1"/>
          </p:cNvSpPr>
          <p:nvPr>
            <p:ph type="title"/>
          </p:nvPr>
        </p:nvSpPr>
        <p:spPr>
          <a:xfrm>
            <a:off x="649287" y="566738"/>
            <a:ext cx="8719796" cy="1558925"/>
          </a:xfrm>
        </p:spPr>
        <p:txBody>
          <a:bodyPr>
            <a:noAutofit/>
          </a:bodyPr>
          <a:lstStyle/>
          <a:p>
            <a:pPr>
              <a:spcBef>
                <a:spcPts val="1000"/>
              </a:spcBef>
            </a:pPr>
            <a:r>
              <a:rPr lang="en-US" altLang="en-US" dirty="0">
                <a:solidFill>
                  <a:prstClr val="black"/>
                </a:solidFill>
                <a:latin typeface="Alexandria" charset="0"/>
                <a:ea typeface="+mn-ea"/>
                <a:cs typeface="+mn-cs"/>
              </a:rPr>
              <a:t>Classical Encryption Techniques</a:t>
            </a:r>
          </a:p>
        </p:txBody>
      </p:sp>
      <p:sp>
        <p:nvSpPr>
          <p:cNvPr id="3" name="Content Placeholder 2">
            <a:extLst>
              <a:ext uri="{FF2B5EF4-FFF2-40B4-BE49-F238E27FC236}">
                <a16:creationId xmlns:a16="http://schemas.microsoft.com/office/drawing/2014/main" id="{1DD52008-7DCC-7B13-D9AC-86FEC9E3EFB9}"/>
              </a:ext>
            </a:extLst>
          </p:cNvPr>
          <p:cNvSpPr>
            <a:spLocks noGrp="1"/>
          </p:cNvSpPr>
          <p:nvPr>
            <p:ph idx="1"/>
          </p:nvPr>
        </p:nvSpPr>
        <p:spPr>
          <a:xfrm>
            <a:off x="922167" y="2378882"/>
            <a:ext cx="6572250" cy="3497263"/>
          </a:xfrm>
        </p:spPr>
        <p:txBody>
          <a:bodyPr rtlCol="0" anchor="ctr">
            <a:normAutofit fontScale="92500"/>
          </a:bodyPr>
          <a:lstStyle/>
          <a:p>
            <a:r>
              <a:rPr lang="en-US" dirty="0">
                <a:solidFill>
                  <a:prstClr val="black"/>
                </a:solidFill>
                <a:latin typeface="Alexandria" charset="0"/>
              </a:rPr>
              <a:t>Early encryption methods include substitution (e.g., Caesar cipher) and transposition methods of ciphers.</a:t>
            </a:r>
            <a:br>
              <a:rPr lang="en-US" dirty="0">
                <a:solidFill>
                  <a:prstClr val="black"/>
                </a:solidFill>
                <a:latin typeface="Alexandria" charset="0"/>
              </a:rPr>
            </a:br>
            <a:endParaRPr lang="en-US" dirty="0">
              <a:solidFill>
                <a:prstClr val="black"/>
              </a:solidFill>
              <a:latin typeface="Alexandria" charset="0"/>
            </a:endParaRPr>
          </a:p>
          <a:p>
            <a:r>
              <a:rPr lang="en-US" dirty="0">
                <a:solidFill>
                  <a:prstClr val="black"/>
                </a:solidFill>
                <a:latin typeface="Alexandria" charset="0"/>
              </a:rPr>
              <a:t>Though simple and breakable today, they laid the foundation for modern cryptography.</a:t>
            </a:r>
            <a:endParaRPr lang="ar-SA" dirty="0">
              <a:solidFill>
                <a:prstClr val="black"/>
              </a:solidFill>
              <a:latin typeface="Alexandria" charset="0"/>
            </a:endParaRPr>
          </a:p>
          <a:p>
            <a:r>
              <a:rPr lang="en-US" dirty="0">
                <a:solidFill>
                  <a:prstClr val="black"/>
                </a:solidFill>
                <a:latin typeface="Alexandria" charset="0"/>
              </a:rPr>
              <a:t>Caesar cipher example: </a:t>
            </a:r>
            <a:r>
              <a:rPr lang="en-US" b="1" dirty="0"/>
              <a:t>BANK → EDQN</a:t>
            </a:r>
            <a:r>
              <a:rPr lang="en-US" dirty="0"/>
              <a:t> </a:t>
            </a:r>
            <a:endParaRPr lang="en-US" dirty="0">
              <a:solidFill>
                <a:prstClr val="black"/>
              </a:solidFill>
              <a:latin typeface="Alexandria" charset="0"/>
            </a:endParaRPr>
          </a:p>
          <a:p>
            <a:pPr fontAlgn="auto">
              <a:lnSpc>
                <a:spcPct val="124000"/>
              </a:lnSpc>
              <a:spcAft>
                <a:spcPts val="600"/>
              </a:spcAft>
              <a:defRPr/>
            </a:pPr>
            <a:endParaRPr lang="en-US"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E6E576B3-B3FC-8CDF-1D2E-9E3735F286DD}"/>
              </a:ext>
            </a:extLst>
          </p:cNvPr>
          <p:cNvSpPr>
            <a:spLocks noGrp="1" noChangeArrowheads="1"/>
          </p:cNvSpPr>
          <p:nvPr>
            <p:ph type="title"/>
          </p:nvPr>
        </p:nvSpPr>
        <p:spPr>
          <a:xfrm>
            <a:off x="838199" y="603397"/>
            <a:ext cx="8080717" cy="1325563"/>
          </a:xfrm>
        </p:spPr>
        <p:txBody>
          <a:bodyPr>
            <a:normAutofit/>
          </a:bodyPr>
          <a:lstStyle/>
          <a:p>
            <a:pPr>
              <a:spcBef>
                <a:spcPts val="1000"/>
              </a:spcBef>
              <a:buFont typeface="Arial" panose="020B0604020202020204" pitchFamily="34" charset="0"/>
            </a:pPr>
            <a:r>
              <a:rPr lang="en-US" dirty="0">
                <a:solidFill>
                  <a:prstClr val="black"/>
                </a:solidFill>
                <a:latin typeface="Alexandria" charset="0"/>
                <a:ea typeface="+mn-ea"/>
                <a:cs typeface="+mn-cs"/>
              </a:rPr>
              <a:t>Block Cipher and DES (Feistel Cipher)</a:t>
            </a:r>
            <a:endParaRPr lang="en-US" altLang="en-US" dirty="0">
              <a:solidFill>
                <a:prstClr val="black"/>
              </a:solidFill>
              <a:latin typeface="Alexandria" charset="0"/>
              <a:ea typeface="+mn-ea"/>
              <a:cs typeface="+mn-cs"/>
            </a:endParaRPr>
          </a:p>
        </p:txBody>
      </p:sp>
      <p:sp>
        <p:nvSpPr>
          <p:cNvPr id="2" name="Content Placeholder 1">
            <a:extLst>
              <a:ext uri="{FF2B5EF4-FFF2-40B4-BE49-F238E27FC236}">
                <a16:creationId xmlns:a16="http://schemas.microsoft.com/office/drawing/2014/main" id="{BB14D8E1-CC95-F641-A62B-B6CB2BDF4E20}"/>
              </a:ext>
            </a:extLst>
          </p:cNvPr>
          <p:cNvSpPr>
            <a:spLocks noGrp="1"/>
          </p:cNvSpPr>
          <p:nvPr>
            <p:ph idx="1"/>
          </p:nvPr>
        </p:nvSpPr>
        <p:spPr>
          <a:xfrm>
            <a:off x="838200" y="2050713"/>
            <a:ext cx="10515600" cy="4351338"/>
          </a:xfrm>
        </p:spPr>
        <p:txBody>
          <a:bodyPr/>
          <a:lstStyle/>
          <a:p>
            <a:r>
              <a:rPr lang="en-US" dirty="0">
                <a:solidFill>
                  <a:prstClr val="black"/>
                </a:solidFill>
                <a:latin typeface="Alexandria" charset="0"/>
              </a:rPr>
              <a:t>Block cipher encrypts data in fixed-size blocks (e.g., 64 or 128 bits) using a secret key.</a:t>
            </a:r>
          </a:p>
          <a:p>
            <a:pPr marL="0" indent="0">
              <a:buNone/>
            </a:pPr>
            <a:endParaRPr lang="en-US" dirty="0">
              <a:solidFill>
                <a:prstClr val="black"/>
              </a:solidFill>
              <a:latin typeface="Alexandria" charset="0"/>
            </a:endParaRPr>
          </a:p>
          <a:p>
            <a:r>
              <a:rPr lang="en-US" dirty="0">
                <a:solidFill>
                  <a:prstClr val="black"/>
                </a:solidFill>
                <a:latin typeface="Alexandria" charset="0"/>
              </a:rPr>
              <a:t>DES (Data Encryption Standard) introduced the Feistel structure, dividing data into halves and applying round functions.</a:t>
            </a:r>
            <a:br>
              <a:rPr lang="en-US" dirty="0">
                <a:solidFill>
                  <a:prstClr val="black"/>
                </a:solidFill>
                <a:latin typeface="Alexandria" charset="0"/>
              </a:rPr>
            </a:br>
            <a:endParaRPr lang="en-US" dirty="0">
              <a:solidFill>
                <a:prstClr val="black"/>
              </a:solidFill>
              <a:latin typeface="Alexandria" charset="0"/>
            </a:endParaRPr>
          </a:p>
          <a:p>
            <a:r>
              <a:rPr lang="en-US" dirty="0">
                <a:solidFill>
                  <a:prstClr val="black"/>
                </a:solidFill>
                <a:latin typeface="Alexandria" charset="0"/>
              </a:rPr>
              <a:t>This design influenced modern block ciphers despite DES now being insecure.</a:t>
            </a:r>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p:txBody>
          <a:bodyPr>
            <a:normAutofit/>
          </a:bodyPr>
          <a:lstStyle/>
          <a:p>
            <a:r>
              <a:rPr lang="en-US" altLang="en-US" sz="4000" dirty="0">
                <a:solidFill>
                  <a:prstClr val="black"/>
                </a:solidFill>
                <a:latin typeface="Alexandria" charset="0"/>
                <a:ea typeface="+mn-ea"/>
                <a:cs typeface="+mn-cs"/>
              </a:rPr>
              <a:t>Block Cipher and DES (Attacks on DES)</a:t>
            </a:r>
          </a:p>
        </p:txBody>
      </p:sp>
      <p:sp>
        <p:nvSpPr>
          <p:cNvPr id="2" name="Rectangle 1">
            <a:extLst>
              <a:ext uri="{FF2B5EF4-FFF2-40B4-BE49-F238E27FC236}">
                <a16:creationId xmlns:a16="http://schemas.microsoft.com/office/drawing/2014/main" id="{208D46F3-4280-7340-8FD4-FD62334204ED}"/>
              </a:ext>
            </a:extLst>
          </p:cNvPr>
          <p:cNvSpPr/>
          <p:nvPr/>
        </p:nvSpPr>
        <p:spPr>
          <a:xfrm>
            <a:off x="994117" y="1830730"/>
            <a:ext cx="8023274" cy="4524315"/>
          </a:xfrm>
          <a:prstGeom prst="rect">
            <a:avLst/>
          </a:prstGeom>
        </p:spPr>
        <p:txBody>
          <a:bodyPr wrap="square">
            <a:spAutoFit/>
          </a:bodyPr>
          <a:lstStyle/>
          <a:p>
            <a:pPr marL="571500" indent="-571500">
              <a:buFont typeface="Arial" panose="020B0604020202020204" pitchFamily="34" charset="0"/>
              <a:buChar char="•"/>
            </a:pPr>
            <a:r>
              <a:rPr lang="en-US" sz="3200" dirty="0">
                <a:solidFill>
                  <a:prstClr val="black"/>
                </a:solidFill>
                <a:latin typeface="Alexandria" charset="0"/>
              </a:rPr>
              <a:t>DES’s short 56-bit key made it vulnerable to brute force and differential/linear cryptanalysis.</a:t>
            </a:r>
            <a:br>
              <a:rPr lang="en-US" sz="3200" dirty="0">
                <a:solidFill>
                  <a:prstClr val="black"/>
                </a:solidFill>
                <a:latin typeface="Alexandria" charset="0"/>
              </a:rPr>
            </a:br>
            <a:endParaRPr lang="en-US" sz="3200" dirty="0">
              <a:solidFill>
                <a:prstClr val="black"/>
              </a:solidFill>
              <a:latin typeface="Alexandria" charset="0"/>
            </a:endParaRPr>
          </a:p>
          <a:p>
            <a:pPr marL="571500" indent="-571500">
              <a:buFont typeface="Arial" panose="020B0604020202020204" pitchFamily="34" charset="0"/>
              <a:buChar char="•"/>
            </a:pPr>
            <a:r>
              <a:rPr lang="en-US" sz="3200" dirty="0">
                <a:solidFill>
                  <a:prstClr val="black"/>
                </a:solidFill>
                <a:latin typeface="Alexandria" charset="0"/>
              </a:rPr>
              <a:t>Its weaknesses led to the adoption of stronger algorithms like AES.</a:t>
            </a:r>
          </a:p>
          <a:p>
            <a:pPr marL="571500" indent="-571500">
              <a:buFont typeface="Arial" panose="020B0604020202020204" pitchFamily="34" charset="0"/>
              <a:buChar char="•"/>
            </a:pPr>
            <a:endParaRPr lang="en-US" sz="3200" dirty="0">
              <a:solidFill>
                <a:prstClr val="black"/>
              </a:solidFill>
              <a:latin typeface="Alexandria" charset="0"/>
            </a:endParaRPr>
          </a:p>
          <a:p>
            <a:pPr marL="571500" indent="-571500">
              <a:buFont typeface="Arial" panose="020B0604020202020204" pitchFamily="34" charset="0"/>
              <a:buChar char="•"/>
            </a:pPr>
            <a:r>
              <a:rPr lang="en-US" sz="3200" dirty="0">
                <a:solidFill>
                  <a:prstClr val="black"/>
                </a:solidFill>
                <a:latin typeface="Alexandria" charset="0"/>
              </a:rPr>
              <a:t>it’s studied to understand the evolution of encryption.</a:t>
            </a:r>
          </a:p>
        </p:txBody>
      </p:sp>
    </p:spTree>
    <p:extLst>
      <p:ext uri="{BB962C8B-B14F-4D97-AF65-F5344CB8AC3E}">
        <p14:creationId xmlns:p14="http://schemas.microsoft.com/office/powerpoint/2010/main" val="4073995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273219"/>
            <a:ext cx="8782930" cy="3046988"/>
          </a:xfrm>
          <a:prstGeom prst="rect">
            <a:avLst/>
          </a:prstGeom>
        </p:spPr>
        <p:txBody>
          <a:bodyPr wrap="square">
            <a:spAutoFit/>
          </a:bodyPr>
          <a:lstStyle/>
          <a:p>
            <a:r>
              <a:rPr lang="en-US" sz="3200" dirty="0">
                <a:solidFill>
                  <a:prstClr val="black"/>
                </a:solidFill>
                <a:latin typeface="Alexandria" charset="0"/>
              </a:rPr>
              <a:t>Why Do We Need Mathematics in Cryptography?</a:t>
            </a:r>
          </a:p>
          <a:p>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Modern cryptography does not depend on hiding algorithms; instead, it relies on strong mathematical foundations that make breaking encryption computationally infeasible.</a:t>
            </a:r>
          </a:p>
        </p:txBody>
      </p:sp>
    </p:spTree>
    <p:extLst>
      <p:ext uri="{BB962C8B-B14F-4D97-AF65-F5344CB8AC3E}">
        <p14:creationId xmlns:p14="http://schemas.microsoft.com/office/powerpoint/2010/main" val="8531006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020000"/>
            <a:ext cx="8782930" cy="3046988"/>
          </a:xfrm>
          <a:prstGeom prst="rect">
            <a:avLst/>
          </a:prstGeom>
        </p:spPr>
        <p:txBody>
          <a:bodyPr wrap="square">
            <a:spAutoFit/>
          </a:bodyPr>
          <a:lstStyle/>
          <a:p>
            <a:r>
              <a:rPr lang="en-US" sz="3200" dirty="0">
                <a:solidFill>
                  <a:prstClr val="black"/>
                </a:solidFill>
                <a:latin typeface="Alexandria" charset="0"/>
              </a:rPr>
              <a:t>What is Modular Arithmetic?</a:t>
            </a:r>
          </a:p>
          <a:p>
            <a:pPr marL="457200" indent="-457200">
              <a:buFont typeface="Arial" panose="020B0604020202020204" pitchFamily="34" charset="0"/>
              <a:buChar char="•"/>
            </a:pPr>
            <a:r>
              <a:rPr lang="en-US" sz="3200" dirty="0">
                <a:solidFill>
                  <a:prstClr val="black"/>
                </a:solidFill>
                <a:latin typeface="Alexandria" charset="0"/>
              </a:rPr>
              <a:t>Modular arithmetic is a system of arithmetic where numbers “wrap around” after reaching a certain value (the modulus).</a:t>
            </a:r>
          </a:p>
          <a:p>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Simple example: </a:t>
            </a:r>
            <a:r>
              <a:rPr lang="en-US" sz="3200" dirty="0"/>
              <a:t>17 mod 5 = 2</a:t>
            </a:r>
            <a:endParaRPr lang="en-US" sz="3200" dirty="0">
              <a:solidFill>
                <a:prstClr val="black"/>
              </a:solidFill>
              <a:latin typeface="Alexandria" charset="0"/>
            </a:endParaRPr>
          </a:p>
        </p:txBody>
      </p:sp>
    </p:spTree>
    <p:extLst>
      <p:ext uri="{BB962C8B-B14F-4D97-AF65-F5344CB8AC3E}">
        <p14:creationId xmlns:p14="http://schemas.microsoft.com/office/powerpoint/2010/main" val="8961085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146612"/>
            <a:ext cx="8782930" cy="2554545"/>
          </a:xfrm>
          <a:prstGeom prst="rect">
            <a:avLst/>
          </a:prstGeom>
        </p:spPr>
        <p:txBody>
          <a:bodyPr wrap="square">
            <a:spAutoFit/>
          </a:bodyPr>
          <a:lstStyle/>
          <a:p>
            <a:r>
              <a:rPr lang="en-US" sz="3200" dirty="0">
                <a:solidFill>
                  <a:prstClr val="black"/>
                </a:solidFill>
                <a:latin typeface="Alexandria" charset="0"/>
              </a:rPr>
              <a:t>What is Modular Arithmetic?</a:t>
            </a:r>
          </a:p>
          <a:p>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It is widely used in cryptography because it is:</a:t>
            </a:r>
          </a:p>
          <a:p>
            <a:pPr marL="457200" indent="-457200">
              <a:buFont typeface="Courier New" panose="02070309020205020404" pitchFamily="49" charset="0"/>
              <a:buChar char="o"/>
            </a:pPr>
            <a:r>
              <a:rPr lang="en-US" sz="3200" dirty="0">
                <a:solidFill>
                  <a:prstClr val="black"/>
                </a:solidFill>
                <a:latin typeface="Alexandria" charset="0"/>
              </a:rPr>
              <a:t>Efficient to compute</a:t>
            </a:r>
          </a:p>
          <a:p>
            <a:pPr marL="457200" indent="-457200">
              <a:buFont typeface="Courier New" panose="02070309020205020404" pitchFamily="49" charset="0"/>
              <a:buChar char="o"/>
            </a:pPr>
            <a:r>
              <a:rPr lang="en-US" sz="3200" dirty="0">
                <a:solidFill>
                  <a:prstClr val="black"/>
                </a:solidFill>
                <a:latin typeface="Alexandria" charset="0"/>
              </a:rPr>
              <a:t>Difficult to reverse without the correct key</a:t>
            </a:r>
          </a:p>
        </p:txBody>
      </p:sp>
    </p:spTree>
    <p:extLst>
      <p:ext uri="{BB962C8B-B14F-4D97-AF65-F5344CB8AC3E}">
        <p14:creationId xmlns:p14="http://schemas.microsoft.com/office/powerpoint/2010/main" val="26518828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020000"/>
            <a:ext cx="8782930" cy="3046988"/>
          </a:xfrm>
          <a:prstGeom prst="rect">
            <a:avLst/>
          </a:prstGeom>
        </p:spPr>
        <p:txBody>
          <a:bodyPr wrap="square">
            <a:spAutoFit/>
          </a:bodyPr>
          <a:lstStyle/>
          <a:p>
            <a:r>
              <a:rPr lang="en-US" sz="3200" dirty="0">
                <a:solidFill>
                  <a:prstClr val="black"/>
                </a:solidFill>
                <a:latin typeface="Alexandria" charset="0"/>
              </a:rPr>
              <a:t>What Are Finite Fields?</a:t>
            </a:r>
          </a:p>
          <a:p>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Finite fields are mathematical structures that contain a limited number of elements, where arithmetic operations (addition, multiplication, etc.) follow specific rules.</a:t>
            </a:r>
          </a:p>
        </p:txBody>
      </p:sp>
    </p:spTree>
    <p:extLst>
      <p:ext uri="{BB962C8B-B14F-4D97-AF65-F5344CB8AC3E}">
        <p14:creationId xmlns:p14="http://schemas.microsoft.com/office/powerpoint/2010/main" val="37365249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020000"/>
            <a:ext cx="8782930" cy="3539430"/>
          </a:xfrm>
          <a:prstGeom prst="rect">
            <a:avLst/>
          </a:prstGeom>
        </p:spPr>
        <p:txBody>
          <a:bodyPr wrap="square">
            <a:spAutoFit/>
          </a:bodyPr>
          <a:lstStyle/>
          <a:p>
            <a:r>
              <a:rPr lang="en-US" sz="3200" dirty="0">
                <a:solidFill>
                  <a:prstClr val="black"/>
                </a:solidFill>
                <a:latin typeface="Alexandria" charset="0"/>
              </a:rPr>
              <a:t>What Are Finite Fields?</a:t>
            </a:r>
          </a:p>
          <a:p>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They are essential because they:</a:t>
            </a:r>
          </a:p>
          <a:p>
            <a:pPr marL="457200" indent="-457200">
              <a:buFont typeface="Courier New" panose="02070309020205020404" pitchFamily="49" charset="0"/>
              <a:buChar char="o"/>
            </a:pPr>
            <a:r>
              <a:rPr lang="en-US" sz="3200" dirty="0">
                <a:solidFill>
                  <a:prstClr val="black"/>
                </a:solidFill>
                <a:latin typeface="Alexandria" charset="0"/>
              </a:rPr>
              <a:t>Guarantee well-defined and consistent results</a:t>
            </a:r>
          </a:p>
          <a:p>
            <a:pPr marL="457200" indent="-457200">
              <a:buFont typeface="Courier New" panose="02070309020205020404" pitchFamily="49" charset="0"/>
              <a:buChar char="o"/>
            </a:pPr>
            <a:r>
              <a:rPr lang="en-US" sz="3200" dirty="0">
                <a:solidFill>
                  <a:prstClr val="black"/>
                </a:solidFill>
                <a:latin typeface="Alexandria" charset="0"/>
              </a:rPr>
              <a:t>Prevent computational ambiguity</a:t>
            </a:r>
          </a:p>
          <a:p>
            <a:pPr marL="457200" indent="-457200">
              <a:buFont typeface="Courier New" panose="02070309020205020404" pitchFamily="49" charset="0"/>
              <a:buChar char="o"/>
            </a:pPr>
            <a:r>
              <a:rPr lang="en-US" sz="3200" dirty="0">
                <a:solidFill>
                  <a:prstClr val="black"/>
                </a:solidFill>
                <a:latin typeface="Alexandria" charset="0"/>
              </a:rPr>
              <a:t>Provide the mathematical structure needed for secure encryption</a:t>
            </a:r>
          </a:p>
        </p:txBody>
      </p:sp>
    </p:spTree>
    <p:extLst>
      <p:ext uri="{BB962C8B-B14F-4D97-AF65-F5344CB8AC3E}">
        <p14:creationId xmlns:p14="http://schemas.microsoft.com/office/powerpoint/2010/main" val="12778688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1837120"/>
            <a:ext cx="8782930" cy="3939540"/>
          </a:xfrm>
          <a:prstGeom prst="rect">
            <a:avLst/>
          </a:prstGeom>
        </p:spPr>
        <p:txBody>
          <a:bodyPr wrap="square">
            <a:spAutoFit/>
          </a:bodyPr>
          <a:lstStyle/>
          <a:p>
            <a:r>
              <a:rPr lang="en-US" sz="3200" b="1" dirty="0">
                <a:solidFill>
                  <a:prstClr val="black"/>
                </a:solidFill>
                <a:latin typeface="Alexandria" charset="0"/>
              </a:rPr>
              <a:t>Role in Modern Cryptography</a:t>
            </a:r>
          </a:p>
          <a:p>
            <a:endParaRPr lang="en-US" sz="3200" dirty="0">
              <a:solidFill>
                <a:prstClr val="black"/>
              </a:solidFill>
              <a:latin typeface="Alexandria" charset="0"/>
            </a:endParaRPr>
          </a:p>
          <a:p>
            <a:r>
              <a:rPr lang="en-US" sz="3200" dirty="0">
                <a:solidFill>
                  <a:prstClr val="black"/>
                </a:solidFill>
                <a:latin typeface="Alexandria" charset="0"/>
              </a:rPr>
              <a:t>Finite fields and modular arithmetic form the mathematical backbone of many cryptographic algorithms, including:</a:t>
            </a:r>
          </a:p>
          <a:p>
            <a:pPr marL="457200" indent="-457200">
              <a:buFont typeface="Arial" panose="020B0604020202020204" pitchFamily="34" charset="0"/>
              <a:buChar char="•"/>
            </a:pPr>
            <a:r>
              <a:rPr lang="en-US" sz="3000" dirty="0">
                <a:solidFill>
                  <a:prstClr val="black"/>
                </a:solidFill>
                <a:latin typeface="Alexandria" charset="0"/>
              </a:rPr>
              <a:t>AES: Based on operations in the finite field GF(2^8)</a:t>
            </a:r>
          </a:p>
          <a:p>
            <a:pPr marL="457200" indent="-457200">
              <a:buFont typeface="Arial" panose="020B0604020202020204" pitchFamily="34" charset="0"/>
              <a:buChar char="•"/>
            </a:pPr>
            <a:r>
              <a:rPr lang="en-US" sz="3000" dirty="0">
                <a:solidFill>
                  <a:prstClr val="black"/>
                </a:solidFill>
                <a:latin typeface="Alexandria" charset="0"/>
              </a:rPr>
              <a:t>RSA: Relies on modular arithmetic with very large prime numbers</a:t>
            </a:r>
          </a:p>
        </p:txBody>
      </p:sp>
    </p:spTree>
    <p:extLst>
      <p:ext uri="{BB962C8B-B14F-4D97-AF65-F5344CB8AC3E}">
        <p14:creationId xmlns:p14="http://schemas.microsoft.com/office/powerpoint/2010/main" val="35565575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020000"/>
            <a:ext cx="8782930" cy="3539430"/>
          </a:xfrm>
          <a:prstGeom prst="rect">
            <a:avLst/>
          </a:prstGeom>
        </p:spPr>
        <p:txBody>
          <a:bodyPr wrap="square">
            <a:spAutoFit/>
          </a:bodyPr>
          <a:lstStyle/>
          <a:p>
            <a:r>
              <a:rPr lang="en-US" sz="3200" dirty="0">
                <a:solidFill>
                  <a:prstClr val="black"/>
                </a:solidFill>
                <a:latin typeface="Alexandria" charset="0"/>
              </a:rPr>
              <a:t>Why Is This Important?</a:t>
            </a:r>
          </a:p>
          <a:p>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To understand how and why cryptographic algorithms work</a:t>
            </a:r>
          </a:p>
          <a:p>
            <a:pPr marL="457200" indent="-457200">
              <a:buFont typeface="Arial" panose="020B0604020202020204" pitchFamily="34" charset="0"/>
              <a:buChar char="•"/>
            </a:pPr>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To distinguish between strong and weak encryption schemes</a:t>
            </a:r>
          </a:p>
        </p:txBody>
      </p:sp>
    </p:spTree>
    <p:extLst>
      <p:ext uri="{BB962C8B-B14F-4D97-AF65-F5344CB8AC3E}">
        <p14:creationId xmlns:p14="http://schemas.microsoft.com/office/powerpoint/2010/main" val="10041402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94437"/>
            <a:ext cx="10515600" cy="1325563"/>
          </a:xfrm>
        </p:spPr>
        <p:txBody>
          <a:bodyPr>
            <a:normAutofit/>
          </a:bodyPr>
          <a:lstStyle/>
          <a:p>
            <a:r>
              <a:rPr lang="en-US" altLang="en-US" sz="4000" dirty="0">
                <a:solidFill>
                  <a:prstClr val="black"/>
                </a:solidFill>
                <a:latin typeface="Alexandria" charset="0"/>
                <a:ea typeface="+mn-ea"/>
                <a:cs typeface="+mn-cs"/>
              </a:rPr>
              <a:t>Finite Fields (Fields and Modular Arithmetic)</a:t>
            </a:r>
          </a:p>
        </p:txBody>
      </p:sp>
      <p:sp>
        <p:nvSpPr>
          <p:cNvPr id="2" name="Rectangle 1">
            <a:extLst>
              <a:ext uri="{FF2B5EF4-FFF2-40B4-BE49-F238E27FC236}">
                <a16:creationId xmlns:a16="http://schemas.microsoft.com/office/drawing/2014/main" id="{208D46F3-4280-7340-8FD4-FD62334204ED}"/>
              </a:ext>
            </a:extLst>
          </p:cNvPr>
          <p:cNvSpPr/>
          <p:nvPr/>
        </p:nvSpPr>
        <p:spPr>
          <a:xfrm>
            <a:off x="1191064" y="2020000"/>
            <a:ext cx="8782930" cy="4031873"/>
          </a:xfrm>
          <a:prstGeom prst="rect">
            <a:avLst/>
          </a:prstGeom>
        </p:spPr>
        <p:txBody>
          <a:bodyPr wrap="square">
            <a:spAutoFit/>
          </a:bodyPr>
          <a:lstStyle/>
          <a:p>
            <a:r>
              <a:rPr lang="en-US" sz="3200" dirty="0">
                <a:solidFill>
                  <a:prstClr val="black"/>
                </a:solidFill>
                <a:latin typeface="Alexandria" charset="0"/>
              </a:rPr>
              <a:t>Why Is This Important?</a:t>
            </a:r>
          </a:p>
          <a:p>
            <a:pPr marL="457200" indent="-457200">
              <a:buFont typeface="Arial" panose="020B0604020202020204" pitchFamily="34" charset="0"/>
              <a:buChar char="•"/>
            </a:pPr>
            <a:endParaRPr lang="en-US" sz="3200" dirty="0">
              <a:solidFill>
                <a:prstClr val="black"/>
              </a:solidFill>
              <a:latin typeface="Alexandria" charset="0"/>
            </a:endParaRPr>
          </a:p>
          <a:p>
            <a:pPr marL="457200" indent="-457200">
              <a:buFont typeface="Arial" panose="020B0604020202020204" pitchFamily="34" charset="0"/>
              <a:buChar char="•"/>
            </a:pPr>
            <a:r>
              <a:rPr lang="en-US" sz="3200" dirty="0">
                <a:solidFill>
                  <a:prstClr val="black"/>
                </a:solidFill>
                <a:latin typeface="Alexandria" charset="0"/>
              </a:rPr>
              <a:t>To build a solid foundation for advanced cryptography topics</a:t>
            </a:r>
          </a:p>
          <a:p>
            <a:endParaRPr lang="en-US" sz="3200" dirty="0">
              <a:solidFill>
                <a:prstClr val="black"/>
              </a:solidFill>
              <a:latin typeface="Alexandria" charset="0"/>
            </a:endParaRPr>
          </a:p>
          <a:p>
            <a:r>
              <a:rPr lang="en-US" sz="3200" dirty="0">
                <a:solidFill>
                  <a:prstClr val="black"/>
                </a:solidFill>
                <a:latin typeface="Alexandria" charset="0"/>
              </a:rPr>
              <a:t>The goal here is not deep mathematical detail, but rather a conceptual understanding of the principles behind modern encryption.</a:t>
            </a:r>
          </a:p>
        </p:txBody>
      </p:sp>
    </p:spTree>
    <p:extLst>
      <p:ext uri="{BB962C8B-B14F-4D97-AF65-F5344CB8AC3E}">
        <p14:creationId xmlns:p14="http://schemas.microsoft.com/office/powerpoint/2010/main" val="1319136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008185" y="2138796"/>
            <a:ext cx="7952935" cy="2062103"/>
          </a:xfrm>
          <a:prstGeom prst="rect">
            <a:avLst/>
          </a:prstGeom>
        </p:spPr>
        <p:txBody>
          <a:bodyPr wrap="square">
            <a:spAutoFit/>
          </a:bodyPr>
          <a:lstStyle/>
          <a:p>
            <a:pPr marL="457200" indent="-457200">
              <a:buFont typeface="Arial" panose="020B0604020202020204" pitchFamily="34" charset="0"/>
              <a:buChar char="•"/>
            </a:pPr>
            <a:r>
              <a:rPr lang="en-US" sz="3200" dirty="0">
                <a:solidFill>
                  <a:prstClr val="black"/>
                </a:solidFill>
                <a:latin typeface="Alexandria" charset="0"/>
              </a:rPr>
              <a:t>AES is the global standard for symmetric data encryption and is widely used in modern systems to protect sensitive information.</a:t>
            </a:r>
          </a:p>
        </p:txBody>
      </p:sp>
    </p:spTree>
    <p:extLst>
      <p:ext uri="{BB962C8B-B14F-4D97-AF65-F5344CB8AC3E}">
        <p14:creationId xmlns:p14="http://schemas.microsoft.com/office/powerpoint/2010/main" val="2530753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008185" y="2138796"/>
            <a:ext cx="8979878" cy="2554545"/>
          </a:xfrm>
          <a:prstGeom prst="rect">
            <a:avLst/>
          </a:prstGeom>
        </p:spPr>
        <p:txBody>
          <a:bodyPr wrap="square">
            <a:spAutoFit/>
          </a:bodyPr>
          <a:lstStyle/>
          <a:p>
            <a:pPr marL="457200" indent="-457200">
              <a:buFont typeface="Arial" panose="020B0604020202020204" pitchFamily="34" charset="0"/>
              <a:buChar char="•"/>
            </a:pPr>
            <a:r>
              <a:rPr lang="en-US" sz="3200" dirty="0">
                <a:solidFill>
                  <a:prstClr val="black"/>
                </a:solidFill>
                <a:latin typeface="Alexandria" charset="0"/>
              </a:rPr>
              <a:t>AES is based on a Substitution–Permutation Network (SPN) structure, where data passes through multiple rounds of substitution, permutation, and mixing operations to enhance security.</a:t>
            </a:r>
          </a:p>
        </p:txBody>
      </p:sp>
    </p:spTree>
    <p:extLst>
      <p:ext uri="{BB962C8B-B14F-4D97-AF65-F5344CB8AC3E}">
        <p14:creationId xmlns:p14="http://schemas.microsoft.com/office/powerpoint/2010/main" val="3060072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092590" y="2241262"/>
            <a:ext cx="8023274" cy="4031873"/>
          </a:xfrm>
          <a:prstGeom prst="rect">
            <a:avLst/>
          </a:prstGeom>
        </p:spPr>
        <p:txBody>
          <a:bodyPr wrap="square">
            <a:spAutoFit/>
          </a:bodyPr>
          <a:lstStyle/>
          <a:p>
            <a:pPr marL="457200" indent="-457200">
              <a:buFont typeface="Arial" panose="020B0604020202020204" pitchFamily="34" charset="0"/>
              <a:buChar char="•"/>
            </a:pPr>
            <a:r>
              <a:rPr lang="en-US" sz="3200" dirty="0">
                <a:solidFill>
                  <a:prstClr val="black"/>
                </a:solidFill>
                <a:latin typeface="Alexandria" charset="0"/>
              </a:rPr>
              <a:t>AES supports different key sizes: </a:t>
            </a:r>
          </a:p>
          <a:p>
            <a:pPr marL="457200" indent="-457200">
              <a:buFont typeface="Courier New" panose="02070309020205020404" pitchFamily="49" charset="0"/>
              <a:buChar char="o"/>
            </a:pPr>
            <a:r>
              <a:rPr lang="en-US" sz="3200" dirty="0">
                <a:solidFill>
                  <a:prstClr val="black"/>
                </a:solidFill>
                <a:latin typeface="Alexandria" charset="0"/>
              </a:rPr>
              <a:t>128, </a:t>
            </a:r>
          </a:p>
          <a:p>
            <a:pPr marL="457200" indent="-457200">
              <a:buFont typeface="Courier New" panose="02070309020205020404" pitchFamily="49" charset="0"/>
              <a:buChar char="o"/>
            </a:pPr>
            <a:r>
              <a:rPr lang="en-US" sz="3200" dirty="0">
                <a:solidFill>
                  <a:prstClr val="black"/>
                </a:solidFill>
                <a:latin typeface="Alexandria" charset="0"/>
              </a:rPr>
              <a:t>192, </a:t>
            </a:r>
          </a:p>
          <a:p>
            <a:pPr marL="457200" indent="-457200">
              <a:buFont typeface="Courier New" panose="02070309020205020404" pitchFamily="49" charset="0"/>
              <a:buChar char="o"/>
            </a:pPr>
            <a:r>
              <a:rPr lang="en-US" sz="3200" dirty="0">
                <a:solidFill>
                  <a:prstClr val="black"/>
                </a:solidFill>
                <a:latin typeface="Alexandria" charset="0"/>
              </a:rPr>
              <a:t>and 256 bits </a:t>
            </a:r>
          </a:p>
          <a:p>
            <a:endParaRPr lang="en-US" sz="3200" dirty="0">
              <a:solidFill>
                <a:prstClr val="black"/>
              </a:solidFill>
              <a:latin typeface="Alexandria" charset="0"/>
            </a:endParaRPr>
          </a:p>
          <a:p>
            <a:r>
              <a:rPr lang="en-US" sz="3200" dirty="0">
                <a:solidFill>
                  <a:prstClr val="black"/>
                </a:solidFill>
                <a:latin typeface="Alexandria" charset="0"/>
              </a:rPr>
              <a:t>with larger key sizes providing higher security levels.</a:t>
            </a:r>
          </a:p>
          <a:p>
            <a:endParaRPr lang="en-US" sz="3200" dirty="0">
              <a:solidFill>
                <a:prstClr val="black"/>
              </a:solidFill>
              <a:latin typeface="Alexandria" charset="0"/>
            </a:endParaRPr>
          </a:p>
        </p:txBody>
      </p:sp>
    </p:spTree>
    <p:extLst>
      <p:ext uri="{BB962C8B-B14F-4D97-AF65-F5344CB8AC3E}">
        <p14:creationId xmlns:p14="http://schemas.microsoft.com/office/powerpoint/2010/main" val="13711238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205132" y="2410073"/>
            <a:ext cx="8023274" cy="3046988"/>
          </a:xfrm>
          <a:prstGeom prst="rect">
            <a:avLst/>
          </a:prstGeom>
        </p:spPr>
        <p:txBody>
          <a:bodyPr wrap="square">
            <a:spAutoFit/>
          </a:bodyPr>
          <a:lstStyle/>
          <a:p>
            <a:r>
              <a:rPr lang="en-US" sz="3200" dirty="0">
                <a:solidFill>
                  <a:prstClr val="black"/>
                </a:solidFill>
                <a:latin typeface="Alexandria" charset="0"/>
              </a:rPr>
              <a:t>AES is commonly used in practical applications such as:</a:t>
            </a:r>
          </a:p>
          <a:p>
            <a:pPr marL="457200" indent="-457200">
              <a:buFont typeface="Arial" panose="020B0604020202020204" pitchFamily="34" charset="0"/>
              <a:buChar char="•"/>
            </a:pPr>
            <a:r>
              <a:rPr lang="en-US" sz="3200" dirty="0">
                <a:solidFill>
                  <a:prstClr val="black"/>
                </a:solidFill>
                <a:latin typeface="Alexandria" charset="0"/>
              </a:rPr>
              <a:t>Encrypting data stored in databases</a:t>
            </a:r>
          </a:p>
          <a:p>
            <a:pPr marL="457200" indent="-457200">
              <a:buFont typeface="Arial" panose="020B0604020202020204" pitchFamily="34" charset="0"/>
              <a:buChar char="•"/>
            </a:pPr>
            <a:r>
              <a:rPr lang="en-US" sz="3200" dirty="0">
                <a:solidFill>
                  <a:prstClr val="black"/>
                </a:solidFill>
                <a:latin typeface="Alexandria" charset="0"/>
              </a:rPr>
              <a:t>Securing network communications (TLS/SSL)</a:t>
            </a:r>
          </a:p>
          <a:p>
            <a:pPr marL="457200" indent="-457200">
              <a:buFont typeface="Arial" panose="020B0604020202020204" pitchFamily="34" charset="0"/>
              <a:buChar char="•"/>
            </a:pPr>
            <a:r>
              <a:rPr lang="en-US" sz="3200" dirty="0">
                <a:solidFill>
                  <a:prstClr val="black"/>
                </a:solidFill>
                <a:latin typeface="Alexandria" charset="0"/>
              </a:rPr>
              <a:t>Protecting data in financial systems and banking applications</a:t>
            </a:r>
          </a:p>
        </p:txBody>
      </p:sp>
    </p:spTree>
    <p:extLst>
      <p:ext uri="{BB962C8B-B14F-4D97-AF65-F5344CB8AC3E}">
        <p14:creationId xmlns:p14="http://schemas.microsoft.com/office/powerpoint/2010/main" val="29257356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descr="&quot;&quot;">
            <a:extLst>
              <a:ext uri="{FF2B5EF4-FFF2-40B4-BE49-F238E27FC236}">
                <a16:creationId xmlns:a16="http://schemas.microsoft.com/office/drawing/2014/main" id="{2EA406A6-5C33-E22E-1263-BF9122B505D0}"/>
              </a:ext>
            </a:extLst>
          </p:cNvPr>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chemeClr val="tx1"/>
              </a:solidFill>
            </a:endParaRPr>
          </a:p>
        </p:txBody>
      </p:sp>
      <p:sp>
        <p:nvSpPr>
          <p:cNvPr id="5" name="Title 1">
            <a:extLst>
              <a:ext uri="{FF2B5EF4-FFF2-40B4-BE49-F238E27FC236}">
                <a16:creationId xmlns:a16="http://schemas.microsoft.com/office/drawing/2014/main" id="{74A03BCC-8239-1B6C-F6EA-4F64761BBAE7}"/>
              </a:ext>
            </a:extLst>
          </p:cNvPr>
          <p:cNvSpPr>
            <a:spLocks noGrp="1" noChangeArrowheads="1"/>
          </p:cNvSpPr>
          <p:nvPr>
            <p:ph type="title"/>
          </p:nvPr>
        </p:nvSpPr>
        <p:spPr>
          <a:xfrm>
            <a:off x="838200" y="618345"/>
            <a:ext cx="10515600" cy="1325563"/>
          </a:xfrm>
        </p:spPr>
        <p:txBody>
          <a:bodyPr>
            <a:normAutofit/>
          </a:bodyPr>
          <a:lstStyle/>
          <a:p>
            <a:r>
              <a:rPr lang="en-US" altLang="en-US" sz="4000" dirty="0">
                <a:solidFill>
                  <a:prstClr val="black"/>
                </a:solidFill>
                <a:latin typeface="Alexandria" charset="0"/>
                <a:ea typeface="+mn-ea"/>
                <a:cs typeface="+mn-cs"/>
              </a:rPr>
              <a:t>Advanced Encryption Standard (AES)</a:t>
            </a:r>
          </a:p>
        </p:txBody>
      </p:sp>
      <p:sp>
        <p:nvSpPr>
          <p:cNvPr id="2" name="Rectangle 1">
            <a:extLst>
              <a:ext uri="{FF2B5EF4-FFF2-40B4-BE49-F238E27FC236}">
                <a16:creationId xmlns:a16="http://schemas.microsoft.com/office/drawing/2014/main" id="{208D46F3-4280-7340-8FD4-FD62334204ED}"/>
              </a:ext>
            </a:extLst>
          </p:cNvPr>
          <p:cNvSpPr/>
          <p:nvPr/>
        </p:nvSpPr>
        <p:spPr>
          <a:xfrm>
            <a:off x="1205132" y="2410073"/>
            <a:ext cx="8023274" cy="2062103"/>
          </a:xfrm>
          <a:prstGeom prst="rect">
            <a:avLst/>
          </a:prstGeom>
        </p:spPr>
        <p:txBody>
          <a:bodyPr wrap="square">
            <a:spAutoFit/>
          </a:bodyPr>
          <a:lstStyle/>
          <a:p>
            <a:pPr marL="457200" indent="-457200">
              <a:buFont typeface="Arial" panose="020B0604020202020204" pitchFamily="34" charset="0"/>
              <a:buChar char="•"/>
            </a:pPr>
            <a:r>
              <a:rPr lang="en-US" sz="3200" dirty="0">
                <a:solidFill>
                  <a:prstClr val="black"/>
                </a:solidFill>
                <a:latin typeface="Alexandria" charset="0"/>
              </a:rPr>
              <a:t>AES is known for its high efficiency, making it suitable for both software and hardware implementations, and it remains secure when used with proper configurations.</a:t>
            </a:r>
          </a:p>
        </p:txBody>
      </p:sp>
    </p:spTree>
    <p:extLst>
      <p:ext uri="{BB962C8B-B14F-4D97-AF65-F5344CB8AC3E}">
        <p14:creationId xmlns:p14="http://schemas.microsoft.com/office/powerpoint/2010/main" val="1778573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descr="&quot;&quot;">
            <a:extLst>
              <a:ext uri="{FF2B5EF4-FFF2-40B4-BE49-F238E27FC236}">
                <a16:creationId xmlns:a16="http://schemas.microsoft.com/office/drawing/2014/main" id="{929B06C5-F21E-DD8B-9165-66B5CCB7E31E}"/>
              </a:ext>
            </a:extLst>
          </p:cNvPr>
          <p:cNvSpPr>
            <a:spLocks noGrp="1" noRot="1" noChangeAspect="1" noMove="1" noResize="1" noEditPoints="1" noAdjustHandles="1" noChangeArrowheads="1" noChangeShapeType="1" noTextEdit="1"/>
          </p:cNvSpPr>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6388" name="Title 1">
            <a:extLst>
              <a:ext uri="{FF2B5EF4-FFF2-40B4-BE49-F238E27FC236}">
                <a16:creationId xmlns:a16="http://schemas.microsoft.com/office/drawing/2014/main" id="{D77C1C87-240F-93D6-6342-62AAC2DA8055}"/>
              </a:ext>
            </a:extLst>
          </p:cNvPr>
          <p:cNvSpPr>
            <a:spLocks noGrp="1" noChangeArrowheads="1"/>
          </p:cNvSpPr>
          <p:nvPr>
            <p:ph type="title"/>
          </p:nvPr>
        </p:nvSpPr>
        <p:spPr>
          <a:xfrm>
            <a:off x="804863" y="1243013"/>
            <a:ext cx="6890165" cy="1090611"/>
          </a:xfrm>
        </p:spPr>
        <p:txBody>
          <a:bodyPr>
            <a:normAutofit fontScale="90000"/>
          </a:bodyPr>
          <a:lstStyle/>
          <a:p>
            <a:pPr>
              <a:spcBef>
                <a:spcPts val="1000"/>
              </a:spcBef>
            </a:pPr>
            <a:r>
              <a:rPr lang="en-US" altLang="en-US" sz="4000" dirty="0">
                <a:solidFill>
                  <a:prstClr val="black"/>
                </a:solidFill>
                <a:latin typeface="Alexandria" charset="0"/>
                <a:ea typeface="+mn-ea"/>
                <a:cs typeface="+mn-cs"/>
              </a:rPr>
              <a:t>Public Key Cryptography (RSA)</a:t>
            </a:r>
          </a:p>
        </p:txBody>
      </p:sp>
      <p:sp>
        <p:nvSpPr>
          <p:cNvPr id="16390" name="Content Placeholder 2">
            <a:extLst>
              <a:ext uri="{FF2B5EF4-FFF2-40B4-BE49-F238E27FC236}">
                <a16:creationId xmlns:a16="http://schemas.microsoft.com/office/drawing/2014/main" id="{044AC80B-95DC-1839-B532-B5529A77094E}"/>
              </a:ext>
            </a:extLst>
          </p:cNvPr>
          <p:cNvSpPr>
            <a:spLocks noGrp="1" noChangeArrowheads="1"/>
          </p:cNvSpPr>
          <p:nvPr>
            <p:ph idx="1"/>
          </p:nvPr>
        </p:nvSpPr>
        <p:spPr>
          <a:xfrm>
            <a:off x="804863" y="2333624"/>
            <a:ext cx="10087229" cy="3431921"/>
          </a:xfrm>
        </p:spPr>
        <p:txBody>
          <a:bodyPr anchor="ctr">
            <a:normAutofit/>
          </a:bodyPr>
          <a:lstStyle/>
          <a:p>
            <a:r>
              <a:rPr lang="en-US" altLang="en-US" sz="3200" dirty="0">
                <a:solidFill>
                  <a:prstClr val="black"/>
                </a:solidFill>
                <a:latin typeface="Alexandria" charset="0"/>
              </a:rPr>
              <a:t>RSA introduced asymmetric cryptography: public keys for encryption, private keys for decryption.</a:t>
            </a:r>
            <a:br>
              <a:rPr lang="en-US" altLang="en-US" sz="3200" dirty="0">
                <a:solidFill>
                  <a:prstClr val="black"/>
                </a:solidFill>
                <a:latin typeface="Alexandria" charset="0"/>
              </a:rPr>
            </a:br>
            <a:endParaRPr lang="en-US" altLang="en-US" sz="3200" dirty="0">
              <a:solidFill>
                <a:prstClr val="black"/>
              </a:solidFill>
              <a:latin typeface="Alexandria" charset="0"/>
            </a:endParaRPr>
          </a:p>
          <a:p>
            <a:r>
              <a:rPr lang="en-US" altLang="en-US" sz="3200" dirty="0">
                <a:solidFill>
                  <a:prstClr val="black"/>
                </a:solidFill>
                <a:latin typeface="Alexandria" charset="0"/>
              </a:rPr>
              <a:t>It enables secure communication, digital signatures, and key exchange in fintech.</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A6E47DB6-7B4C-044F-5B28-4B0C7F2785BA}"/>
              </a:ext>
            </a:extLst>
          </p:cNvPr>
          <p:cNvSpPr>
            <a:spLocks noGrp="1" noChangeArrowheads="1"/>
          </p:cNvSpPr>
          <p:nvPr>
            <p:ph type="title"/>
          </p:nvPr>
        </p:nvSpPr>
        <p:spPr>
          <a:xfrm>
            <a:off x="765175" y="655638"/>
            <a:ext cx="8540750" cy="1454150"/>
          </a:xfrm>
        </p:spPr>
        <p:txBody>
          <a:bodyPr>
            <a:normAutofit fontScale="90000"/>
          </a:bodyPr>
          <a:lstStyle/>
          <a:p>
            <a:pPr>
              <a:lnSpc>
                <a:spcPct val="124000"/>
              </a:lnSpc>
              <a:spcBef>
                <a:spcPts val="1000"/>
              </a:spcBef>
              <a:spcAft>
                <a:spcPts val="1200"/>
              </a:spcAft>
            </a:pPr>
            <a:r>
              <a:rPr lang="en-US" altLang="en-US" sz="4000" dirty="0">
                <a:solidFill>
                  <a:prstClr val="black"/>
                </a:solidFill>
                <a:latin typeface="Alexandria" charset="0"/>
                <a:ea typeface="+mn-ea"/>
                <a:cs typeface="+mn-cs"/>
              </a:rPr>
              <a:t>Message Authentication and Hashing</a:t>
            </a:r>
          </a:p>
        </p:txBody>
      </p:sp>
      <p:sp>
        <p:nvSpPr>
          <p:cNvPr id="5" name="Content Placeholder 2">
            <a:extLst>
              <a:ext uri="{FF2B5EF4-FFF2-40B4-BE49-F238E27FC236}">
                <a16:creationId xmlns:a16="http://schemas.microsoft.com/office/drawing/2014/main" id="{94C8955A-869D-A162-BFEC-B029C6AEB639}"/>
              </a:ext>
            </a:extLst>
          </p:cNvPr>
          <p:cNvSpPr>
            <a:spLocks noGrp="1" noChangeArrowheads="1"/>
          </p:cNvSpPr>
          <p:nvPr>
            <p:ph idx="1"/>
          </p:nvPr>
        </p:nvSpPr>
        <p:spPr>
          <a:xfrm>
            <a:off x="765175" y="1969111"/>
            <a:ext cx="8543925" cy="3640137"/>
          </a:xfrm>
          <a:noFill/>
        </p:spPr>
        <p:txBody>
          <a:bodyPr anchor="ctr"/>
          <a:lstStyle/>
          <a:p>
            <a:pPr>
              <a:lnSpc>
                <a:spcPct val="124000"/>
              </a:lnSpc>
              <a:spcAft>
                <a:spcPts val="1200"/>
              </a:spcAft>
            </a:pPr>
            <a:r>
              <a:rPr lang="en-US" altLang="en-US" sz="3200" dirty="0">
                <a:solidFill>
                  <a:prstClr val="black"/>
                </a:solidFill>
                <a:latin typeface="Alexandria" charset="0"/>
              </a:rPr>
              <a:t>Hash functions and MACs provide data integrity and authenticity.</a:t>
            </a:r>
          </a:p>
          <a:p>
            <a:pPr>
              <a:lnSpc>
                <a:spcPct val="124000"/>
              </a:lnSpc>
              <a:spcAft>
                <a:spcPts val="1200"/>
              </a:spcAft>
            </a:pPr>
            <a:r>
              <a:rPr lang="en-US" altLang="en-US" sz="3200" dirty="0">
                <a:solidFill>
                  <a:prstClr val="black"/>
                </a:solidFill>
                <a:latin typeface="Alexandria" charset="0"/>
              </a:rPr>
              <a:t>They are used in digital signatures, password storage, and blockchain.</a:t>
            </a:r>
          </a:p>
        </p:txBody>
      </p:sp>
    </p:spTree>
    <p:extLst>
      <p:ext uri="{BB962C8B-B14F-4D97-AF65-F5344CB8AC3E}">
        <p14:creationId xmlns:p14="http://schemas.microsoft.com/office/powerpoint/2010/main" val="12832405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99195" y="2109387"/>
            <a:ext cx="8439151" cy="2708434"/>
          </a:xfrm>
          <a:prstGeom prst="rect">
            <a:avLst/>
          </a:prstGeom>
          <a:noFill/>
        </p:spPr>
        <p:txBody>
          <a:bodyPr wrap="square">
            <a:spAutoFit/>
          </a:bodyPr>
          <a:lstStyle/>
          <a:p>
            <a:r>
              <a:rPr lang="en-US" sz="3400" dirty="0">
                <a:solidFill>
                  <a:prstClr val="black"/>
                </a:solidFill>
                <a:latin typeface="Alexandria" charset="0"/>
              </a:rPr>
              <a:t>This chapter is an overview about cloud computing and its role in modern fintech.</a:t>
            </a:r>
          </a:p>
          <a:p>
            <a:r>
              <a:rPr lang="en-US" sz="3400" dirty="0">
                <a:solidFill>
                  <a:prstClr val="black"/>
                </a:solidFill>
                <a:latin typeface="Alexandria" charset="0"/>
              </a:rPr>
              <a:t>Cloud computing means using internet-based services (like servers, storage, and applications) instead of local computers.</a:t>
            </a:r>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dirty="0">
                <a:solidFill>
                  <a:prstClr val="black"/>
                </a:solidFill>
                <a:latin typeface="Alexandria" charset="0"/>
              </a:rPr>
              <a:t>Introduction to Cloud Computing</a:t>
            </a:r>
          </a:p>
        </p:txBody>
      </p:sp>
      <p:pic>
        <p:nvPicPr>
          <p:cNvPr id="4" name="Graphic 6" descr="Cloud Computing">
            <a:extLst>
              <a:ext uri="{FF2B5EF4-FFF2-40B4-BE49-F238E27FC236}">
                <a16:creationId xmlns:a16="http://schemas.microsoft.com/office/drawing/2014/main" id="{7E34A0FD-72CF-0344-A353-DDDFC927D56B}"/>
              </a:ext>
            </a:extLst>
          </p:cNvPr>
          <p:cNvPicPr>
            <a:picLocks noChangeAspect="1"/>
          </p:cNvPicPr>
          <p:nvPr/>
        </p:nvPicPr>
        <p:blipFill>
          <a:blip r:embed="rId2"/>
          <a:stretch>
            <a:fillRect/>
          </a:stretch>
        </p:blipFill>
        <p:spPr>
          <a:xfrm>
            <a:off x="9439422" y="3615396"/>
            <a:ext cx="2025750" cy="2025750"/>
          </a:xfrm>
          <a:prstGeom prst="rect">
            <a:avLst/>
          </a:prstGeom>
        </p:spPr>
      </p:pic>
    </p:spTree>
    <p:extLst>
      <p:ext uri="{BB962C8B-B14F-4D97-AF65-F5344CB8AC3E}">
        <p14:creationId xmlns:p14="http://schemas.microsoft.com/office/powerpoint/2010/main" val="228310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599195" y="2109387"/>
            <a:ext cx="8439151" cy="3231654"/>
          </a:xfrm>
          <a:prstGeom prst="rect">
            <a:avLst/>
          </a:prstGeom>
          <a:noFill/>
        </p:spPr>
        <p:txBody>
          <a:bodyPr wrap="square">
            <a:spAutoFit/>
          </a:bodyPr>
          <a:lstStyle/>
          <a:p>
            <a:endParaRPr lang="en-US" sz="3400" dirty="0">
              <a:solidFill>
                <a:prstClr val="black"/>
              </a:solidFill>
              <a:latin typeface="Alexandria" charset="0"/>
            </a:endParaRPr>
          </a:p>
          <a:p>
            <a:r>
              <a:rPr lang="en-US" sz="3400" dirty="0">
                <a:solidFill>
                  <a:prstClr val="black"/>
                </a:solidFill>
                <a:latin typeface="Alexandria" charset="0"/>
              </a:rPr>
              <a:t>Why we use it?</a:t>
            </a:r>
          </a:p>
          <a:p>
            <a:r>
              <a:rPr lang="en-US" sz="3400" dirty="0">
                <a:solidFill>
                  <a:prstClr val="black"/>
                </a:solidFill>
                <a:latin typeface="Alexandria" charset="0"/>
              </a:rPr>
              <a:t> It offers scalability, flexibility, and cost savings — fintech apps can grow fast without buying expensive hardware.</a:t>
            </a:r>
          </a:p>
          <a:p>
            <a:endParaRPr lang="en-US" sz="3400" dirty="0"/>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dirty="0">
                <a:solidFill>
                  <a:prstClr val="black"/>
                </a:solidFill>
                <a:latin typeface="Alexandria" charset="0"/>
              </a:rPr>
              <a:t>Introduction to Cloud Computing</a:t>
            </a:r>
          </a:p>
        </p:txBody>
      </p:sp>
      <p:pic>
        <p:nvPicPr>
          <p:cNvPr id="4" name="Graphic 6" descr="Cloud Computing">
            <a:extLst>
              <a:ext uri="{FF2B5EF4-FFF2-40B4-BE49-F238E27FC236}">
                <a16:creationId xmlns:a16="http://schemas.microsoft.com/office/drawing/2014/main" id="{7E34A0FD-72CF-0344-A353-DDDFC927D56B}"/>
              </a:ext>
            </a:extLst>
          </p:cNvPr>
          <p:cNvPicPr>
            <a:picLocks noChangeAspect="1"/>
          </p:cNvPicPr>
          <p:nvPr/>
        </p:nvPicPr>
        <p:blipFill>
          <a:blip r:embed="rId3"/>
          <a:stretch>
            <a:fillRect/>
          </a:stretch>
        </p:blipFill>
        <p:spPr>
          <a:xfrm>
            <a:off x="9439422" y="3615396"/>
            <a:ext cx="2025750" cy="2025750"/>
          </a:xfrm>
          <a:prstGeom prst="rect">
            <a:avLst/>
          </a:prstGeom>
        </p:spPr>
      </p:pic>
    </p:spTree>
    <p:extLst>
      <p:ext uri="{BB962C8B-B14F-4D97-AF65-F5344CB8AC3E}">
        <p14:creationId xmlns:p14="http://schemas.microsoft.com/office/powerpoint/2010/main" val="6242009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739137" y="2165658"/>
            <a:ext cx="8439151" cy="3754874"/>
          </a:xfrm>
          <a:prstGeom prst="rect">
            <a:avLst/>
          </a:prstGeom>
          <a:noFill/>
        </p:spPr>
        <p:txBody>
          <a:bodyPr wrap="square">
            <a:spAutoFit/>
          </a:bodyPr>
          <a:lstStyle/>
          <a:p>
            <a:r>
              <a:rPr lang="en-US" sz="3400" dirty="0">
                <a:solidFill>
                  <a:prstClr val="black"/>
                </a:solidFill>
                <a:latin typeface="Alexandria" charset="0"/>
              </a:rPr>
              <a:t>Main models:</a:t>
            </a:r>
          </a:p>
          <a:p>
            <a:pPr lvl="1"/>
            <a:r>
              <a:rPr lang="en-US" sz="3400" b="1" dirty="0">
                <a:solidFill>
                  <a:prstClr val="black"/>
                </a:solidFill>
                <a:latin typeface="Alexandria" charset="0"/>
              </a:rPr>
              <a:t>IaaS (Infrastructure as a Service): </a:t>
            </a:r>
            <a:r>
              <a:rPr lang="en-US" sz="3400" dirty="0">
                <a:solidFill>
                  <a:prstClr val="black"/>
                </a:solidFill>
                <a:latin typeface="Alexandria" charset="0"/>
              </a:rPr>
              <a:t>rent servers/storage.</a:t>
            </a:r>
          </a:p>
          <a:p>
            <a:pPr lvl="1"/>
            <a:r>
              <a:rPr lang="en-US" sz="3400" b="1" dirty="0">
                <a:solidFill>
                  <a:prstClr val="black"/>
                </a:solidFill>
                <a:latin typeface="Alexandria" charset="0"/>
              </a:rPr>
              <a:t>PaaS (Platform as a Service): </a:t>
            </a:r>
            <a:r>
              <a:rPr lang="en-US" sz="3400" dirty="0">
                <a:solidFill>
                  <a:prstClr val="black"/>
                </a:solidFill>
                <a:latin typeface="Alexandria" charset="0"/>
              </a:rPr>
              <a:t>rent tools for building apps.</a:t>
            </a:r>
          </a:p>
          <a:p>
            <a:pPr lvl="1"/>
            <a:r>
              <a:rPr lang="en-US" sz="3400" b="1" dirty="0">
                <a:solidFill>
                  <a:prstClr val="black"/>
                </a:solidFill>
                <a:latin typeface="Alexandria" charset="0"/>
              </a:rPr>
              <a:t>SaaS (Software as a Service): </a:t>
            </a:r>
            <a:r>
              <a:rPr lang="en-US" sz="3400" dirty="0">
                <a:solidFill>
                  <a:prstClr val="black"/>
                </a:solidFill>
                <a:latin typeface="Alexandria" charset="0"/>
              </a:rPr>
              <a:t>use ready-made apps (e.g., online banking platforms).</a:t>
            </a:r>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dirty="0"/>
              <a:t>Introduction to Cloud Computing</a:t>
            </a:r>
          </a:p>
        </p:txBody>
      </p:sp>
      <p:pic>
        <p:nvPicPr>
          <p:cNvPr id="4" name="Graphic 6" descr="Cloud Computing">
            <a:extLst>
              <a:ext uri="{FF2B5EF4-FFF2-40B4-BE49-F238E27FC236}">
                <a16:creationId xmlns:a16="http://schemas.microsoft.com/office/drawing/2014/main" id="{12E38408-F8EA-FE4A-A019-1D30CAB03CB4}"/>
              </a:ext>
            </a:extLst>
          </p:cNvPr>
          <p:cNvPicPr>
            <a:picLocks noChangeAspect="1"/>
          </p:cNvPicPr>
          <p:nvPr/>
        </p:nvPicPr>
        <p:blipFill>
          <a:blip r:embed="rId2"/>
          <a:stretch>
            <a:fillRect/>
          </a:stretch>
        </p:blipFill>
        <p:spPr>
          <a:xfrm>
            <a:off x="9254342" y="3699802"/>
            <a:ext cx="2010435" cy="2010435"/>
          </a:xfrm>
          <a:prstGeom prst="rect">
            <a:avLst/>
          </a:prstGeom>
        </p:spPr>
      </p:pic>
    </p:spTree>
    <p:extLst>
      <p:ext uri="{BB962C8B-B14F-4D97-AF65-F5344CB8AC3E}">
        <p14:creationId xmlns:p14="http://schemas.microsoft.com/office/powerpoint/2010/main" val="10673778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5F32575-A416-A25A-C8BD-4EBFC0CE2B03}"/>
              </a:ext>
            </a:extLst>
          </p:cNvPr>
          <p:cNvSpPr txBox="1"/>
          <p:nvPr/>
        </p:nvSpPr>
        <p:spPr>
          <a:xfrm>
            <a:off x="739137" y="2165658"/>
            <a:ext cx="8439151" cy="3754874"/>
          </a:xfrm>
          <a:prstGeom prst="rect">
            <a:avLst/>
          </a:prstGeom>
          <a:noFill/>
        </p:spPr>
        <p:txBody>
          <a:bodyPr wrap="square">
            <a:spAutoFit/>
          </a:bodyPr>
          <a:lstStyle/>
          <a:p>
            <a:r>
              <a:rPr lang="en-US" sz="3400" b="1" dirty="0">
                <a:solidFill>
                  <a:prstClr val="black"/>
                </a:solidFill>
                <a:latin typeface="Alexandria" charset="0"/>
              </a:rPr>
              <a:t>Security concerns: </a:t>
            </a:r>
            <a:r>
              <a:rPr lang="en-US" sz="3400" dirty="0">
                <a:solidFill>
                  <a:prstClr val="black"/>
                </a:solidFill>
                <a:latin typeface="Alexandria" charset="0"/>
              </a:rPr>
              <a:t>Protecting sensitive financial data, managing access, and ensuring compliance with regulations.</a:t>
            </a:r>
          </a:p>
          <a:p>
            <a:r>
              <a:rPr lang="en-US" sz="3400" dirty="0">
                <a:solidFill>
                  <a:prstClr val="black"/>
                </a:solidFill>
                <a:latin typeface="Alexandria" charset="0"/>
              </a:rPr>
              <a:t>Today: Almost all fintech companies rely on cloud services (AWS, Azure, Google Cloud) — making cloud security a core part of cybersecurity.</a:t>
            </a:r>
          </a:p>
        </p:txBody>
      </p:sp>
      <p:sp>
        <p:nvSpPr>
          <p:cNvPr id="7" name="TextBox 6">
            <a:extLst>
              <a:ext uri="{FF2B5EF4-FFF2-40B4-BE49-F238E27FC236}">
                <a16:creationId xmlns:a16="http://schemas.microsoft.com/office/drawing/2014/main" id="{F31B8206-0899-B361-B721-8965A5D34482}"/>
              </a:ext>
            </a:extLst>
          </p:cNvPr>
          <p:cNvSpPr txBox="1"/>
          <p:nvPr/>
        </p:nvSpPr>
        <p:spPr>
          <a:xfrm>
            <a:off x="371474" y="812822"/>
            <a:ext cx="7758113" cy="707886"/>
          </a:xfrm>
          <a:prstGeom prst="rect">
            <a:avLst/>
          </a:prstGeom>
          <a:noFill/>
        </p:spPr>
        <p:txBody>
          <a:bodyPr wrap="square">
            <a:spAutoFit/>
          </a:bodyPr>
          <a:lstStyle/>
          <a:p>
            <a:r>
              <a:rPr lang="en-US" altLang="en-US" sz="4000" dirty="0"/>
              <a:t>Introduction to Cloud Computing</a:t>
            </a:r>
          </a:p>
        </p:txBody>
      </p:sp>
      <p:pic>
        <p:nvPicPr>
          <p:cNvPr id="4" name="Graphic 6" descr="Cloud Computing">
            <a:extLst>
              <a:ext uri="{FF2B5EF4-FFF2-40B4-BE49-F238E27FC236}">
                <a16:creationId xmlns:a16="http://schemas.microsoft.com/office/drawing/2014/main" id="{12E38408-F8EA-FE4A-A019-1D30CAB03CB4}"/>
              </a:ext>
            </a:extLst>
          </p:cNvPr>
          <p:cNvPicPr>
            <a:picLocks noChangeAspect="1"/>
          </p:cNvPicPr>
          <p:nvPr/>
        </p:nvPicPr>
        <p:blipFill>
          <a:blip r:embed="rId2"/>
          <a:stretch>
            <a:fillRect/>
          </a:stretch>
        </p:blipFill>
        <p:spPr>
          <a:xfrm>
            <a:off x="9254342" y="3699802"/>
            <a:ext cx="2010435" cy="2010435"/>
          </a:xfrm>
          <a:prstGeom prst="rect">
            <a:avLst/>
          </a:prstGeom>
        </p:spPr>
      </p:pic>
    </p:spTree>
    <p:extLst>
      <p:ext uri="{BB962C8B-B14F-4D97-AF65-F5344CB8AC3E}">
        <p14:creationId xmlns:p14="http://schemas.microsoft.com/office/powerpoint/2010/main" val="20660696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BF3322CB-BAF7-91AF-FE73-E8A6C1BA828E}"/>
              </a:ext>
            </a:extLst>
          </p:cNvPr>
          <p:cNvSpPr>
            <a:spLocks noGrp="1" noChangeArrowheads="1"/>
          </p:cNvSpPr>
          <p:nvPr>
            <p:ph type="title"/>
          </p:nvPr>
        </p:nvSpPr>
        <p:spPr/>
        <p:txBody>
          <a:bodyPr>
            <a:normAutofit/>
          </a:bodyPr>
          <a:lstStyle/>
          <a:p>
            <a:pPr marL="457200" lvl="1" algn="l" rtl="0">
              <a:lnSpc>
                <a:spcPct val="200000"/>
              </a:lnSpc>
              <a:spcBef>
                <a:spcPts val="500"/>
              </a:spcBef>
            </a:pPr>
            <a:r>
              <a:rPr lang="en-US" altLang="en-US" sz="4000" kern="1200" dirty="0">
                <a:solidFill>
                  <a:prstClr val="black"/>
                </a:solidFill>
                <a:latin typeface="Alexandria" charset="0"/>
                <a:ea typeface="+mn-ea"/>
                <a:cs typeface="+mn-cs"/>
              </a:rPr>
              <a:t>Closing Remarks</a:t>
            </a:r>
          </a:p>
        </p:txBody>
      </p:sp>
      <p:sp>
        <p:nvSpPr>
          <p:cNvPr id="20483" name="Content Placeholder 2">
            <a:extLst>
              <a:ext uri="{FF2B5EF4-FFF2-40B4-BE49-F238E27FC236}">
                <a16:creationId xmlns:a16="http://schemas.microsoft.com/office/drawing/2014/main" id="{68CC6633-A2A3-E4F0-F4DC-60587202E91C}"/>
              </a:ext>
            </a:extLst>
          </p:cNvPr>
          <p:cNvSpPr>
            <a:spLocks noGrp="1" noChangeArrowheads="1"/>
          </p:cNvSpPr>
          <p:nvPr>
            <p:ph idx="1"/>
          </p:nvPr>
        </p:nvSpPr>
        <p:spPr/>
        <p:txBody>
          <a:bodyPr>
            <a:normAutofit/>
          </a:bodyPr>
          <a:lstStyle/>
          <a:p>
            <a:pPr marL="457200" lvl="1" indent="0">
              <a:lnSpc>
                <a:spcPct val="200000"/>
              </a:lnSpc>
              <a:buNone/>
            </a:pPr>
            <a:r>
              <a:rPr lang="en-US" altLang="en-US" dirty="0">
                <a:solidFill>
                  <a:prstClr val="black"/>
                </a:solidFill>
                <a:latin typeface="Alexandria" charset="0"/>
              </a:rPr>
              <a:t>"Over the coming weeks, we’ll explore key cybersecurity concepts, from network security to encryption techniques, and learn how to apply them in real scenarios. Stay curious, ask questions, and engage actively — this course is designed to build both your knowledge and your practical skills."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7" name="image10.jpeg">
            <a:extLst>
              <a:ext uri="{FF2B5EF4-FFF2-40B4-BE49-F238E27FC236}">
                <a16:creationId xmlns:a16="http://schemas.microsoft.com/office/drawing/2014/main" id="{A28BE230-D93C-E640-A892-4FB70D3D784A}"/>
              </a:ext>
            </a:extLst>
          </p:cNvPr>
          <p:cNvPicPr/>
          <p:nvPr/>
        </p:nvPicPr>
        <p:blipFill>
          <a:blip r:embed="rId3" cstate="print"/>
          <a:stretch>
            <a:fillRect/>
          </a:stretch>
        </p:blipFill>
        <p:spPr>
          <a:xfrm>
            <a:off x="773723" y="659302"/>
            <a:ext cx="4572000" cy="5052181"/>
          </a:xfrm>
          <a:prstGeom prst="rect">
            <a:avLst/>
          </a:prstGeom>
        </p:spPr>
      </p:pic>
      <p:sp>
        <p:nvSpPr>
          <p:cNvPr id="3" name="TextBox 2">
            <a:extLst>
              <a:ext uri="{FF2B5EF4-FFF2-40B4-BE49-F238E27FC236}">
                <a16:creationId xmlns:a16="http://schemas.microsoft.com/office/drawing/2014/main" id="{342B7F2E-3881-654C-898B-2AED290852AE}"/>
              </a:ext>
            </a:extLst>
          </p:cNvPr>
          <p:cNvSpPr txBox="1"/>
          <p:nvPr/>
        </p:nvSpPr>
        <p:spPr>
          <a:xfrm>
            <a:off x="5894364" y="2267598"/>
            <a:ext cx="2961452" cy="1151084"/>
          </a:xfrm>
          <a:prstGeom prst="rect">
            <a:avLst/>
          </a:prstGeom>
          <a:noFill/>
        </p:spPr>
        <p:txBody>
          <a:bodyPr wrap="none" rtlCol="0">
            <a:spAutoFit/>
          </a:bodyPr>
          <a:lstStyle/>
          <a:p>
            <a:pPr lvl="1">
              <a:lnSpc>
                <a:spcPct val="200000"/>
              </a:lnSpc>
              <a:spcBef>
                <a:spcPts val="500"/>
              </a:spcBef>
            </a:pPr>
            <a:r>
              <a:rPr lang="en-US" sz="4000" dirty="0">
                <a:solidFill>
                  <a:prstClr val="black"/>
                </a:solidFill>
                <a:latin typeface="Alexandria" charset="0"/>
              </a:rPr>
              <a:t>Thank you!</a:t>
            </a:r>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7|3.1|3.9"/>
</p:tagLst>
</file>

<file path=ppt/tags/tag2.xml><?xml version="1.0" encoding="utf-8"?>
<p:tagLst xmlns:a="http://schemas.openxmlformats.org/drawingml/2006/main" xmlns:r="http://schemas.openxmlformats.org/officeDocument/2006/relationships" xmlns:p="http://schemas.openxmlformats.org/presentationml/2006/main">
  <p:tag name="TIMING" val="|3.7|3.1|3.9"/>
</p:tagLst>
</file>

<file path=ppt/tags/tag3.xml><?xml version="1.0" encoding="utf-8"?>
<p:tagLst xmlns:a="http://schemas.openxmlformats.org/drawingml/2006/main" xmlns:r="http://schemas.openxmlformats.org/officeDocument/2006/relationships" xmlns:p="http://schemas.openxmlformats.org/presentationml/2006/main">
  <p:tag name="TIMING" val="|3.7|3.1|3.9"/>
</p:tagLst>
</file>

<file path=ppt/theme/theme1.xml><?xml version="1.0" encoding="utf-8"?>
<a:theme xmlns:a="http://schemas.openxmlformats.org/drawingml/2006/main" name="ThemeMidocea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Midocean" id="{287B35FA-9EAD-7F4D-8049-0CFD1E79B479}" vid="{6EFCDA38-2FC0-E74B-B35B-99DDF38C09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BFCB2D-C3FF-4ECF-B723-56B1DECD043E}">
  <ds:schemaRefs>
    <ds:schemaRef ds:uri="http://schemas.microsoft.com/sharepoint/v3/contenttype/forms"/>
  </ds:schemaRefs>
</ds:datastoreItem>
</file>

<file path=customXml/itemProps2.xml><?xml version="1.0" encoding="utf-8"?>
<ds:datastoreItem xmlns:ds="http://schemas.openxmlformats.org/officeDocument/2006/customXml" ds:itemID="{1EBE65D5-AFFC-43FE-924C-0A1F4A08AD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B428E81-016E-4B78-81BA-5A17CB3E045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ThemeMidocean</Template>
  <TotalTime>2664</TotalTime>
  <Words>1847</Words>
  <Application>Microsoft Office PowerPoint</Application>
  <PresentationFormat>Widescreen</PresentationFormat>
  <Paragraphs>207</Paragraphs>
  <Slides>40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Courier New</vt:lpstr>
      <vt:lpstr>Söhne</vt:lpstr>
      <vt:lpstr>Times New Roman</vt:lpstr>
      <vt:lpstr>ThemeMidocean</vt:lpstr>
      <vt:lpstr>PowerPoint Presentation</vt:lpstr>
      <vt:lpstr>Agenda</vt:lpstr>
      <vt:lpstr>Agenda</vt:lpstr>
      <vt:lpstr>Agenda</vt:lpstr>
      <vt:lpstr>Agenda</vt:lpstr>
      <vt:lpstr>Agenda</vt:lpstr>
      <vt:lpstr>Course Description</vt:lpstr>
      <vt:lpstr>Course Description</vt:lpstr>
      <vt:lpstr>Course Description</vt:lpstr>
      <vt:lpstr>Introduction to Cybersecurity</vt:lpstr>
      <vt:lpstr>Introduction to Cybersecurity</vt:lpstr>
      <vt:lpstr>Introduction to Cybersecurity</vt:lpstr>
      <vt:lpstr>Introduction to Cybersecurity</vt:lpstr>
      <vt:lpstr>Introduction to Cybersecurity</vt:lpstr>
      <vt:lpstr>Introduction to Cybersecurity</vt:lpstr>
      <vt:lpstr>Introduction to Network and Network Security</vt:lpstr>
      <vt:lpstr>Classical Encryption Techniques</vt:lpstr>
      <vt:lpstr>Block Cipher and DES (Feistel Cipher)</vt:lpstr>
      <vt:lpstr>Block Cipher and DES (Attacks on DES)</vt:lpstr>
      <vt:lpstr>Finite Fields (Fields and Modular Arithmetic)</vt:lpstr>
      <vt:lpstr>Finite Fields (Fields and Modular Arithmetic)</vt:lpstr>
      <vt:lpstr>Finite Fields (Fields and Modular Arithmetic)</vt:lpstr>
      <vt:lpstr>Finite Fields (Fields and Modular Arithmetic)</vt:lpstr>
      <vt:lpstr>Finite Fields (Fields and Modular Arithmetic)</vt:lpstr>
      <vt:lpstr>Finite Fields (Fields and Modular Arithmetic)</vt:lpstr>
      <vt:lpstr>Finite Fields (Fields and Modular Arithmetic)</vt:lpstr>
      <vt:lpstr>Finite Fields (Fields and Modular Arithmetic)</vt:lpstr>
      <vt:lpstr>Advanced Encryption Standard (AES)</vt:lpstr>
      <vt:lpstr>Advanced Encryption Standard (AES)</vt:lpstr>
      <vt:lpstr>Advanced Encryption Standard (AES)</vt:lpstr>
      <vt:lpstr>Advanced Encryption Standard (AES)</vt:lpstr>
      <vt:lpstr>Advanced Encryption Standard (AES)</vt:lpstr>
      <vt:lpstr>Public Key Cryptography (RSA)</vt:lpstr>
      <vt:lpstr>Message Authentication and Hashing</vt:lpstr>
      <vt:lpstr>PowerPoint Presentation</vt:lpstr>
      <vt:lpstr>PowerPoint Presentation</vt:lpstr>
      <vt:lpstr>PowerPoint Presentation</vt:lpstr>
      <vt:lpstr>PowerPoint Presentation</vt:lpstr>
      <vt:lpstr>Closing Remarks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Ramy Elbadry</cp:lastModifiedBy>
  <cp:revision>88</cp:revision>
  <cp:lastPrinted>2025-10-02T18:01:37Z</cp:lastPrinted>
  <dcterms:created xsi:type="dcterms:W3CDTF">2023-09-20T05:57:41Z</dcterms:created>
  <dcterms:modified xsi:type="dcterms:W3CDTF">2026-01-29T20:58:49Z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