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FC412-E015-9F66-750F-4369E236C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B0ACCE-2340-3E00-002A-0B2B8C219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41E9E-6B92-456F-A363-700E600CE614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B588B3-C79F-DBDD-D867-B2B6EAE99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9771B8-C549-DDF3-B423-EBC0C23E7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01C58-B072-45C3-AFE4-42A7D14ABA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491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F7A64E-A3C6-346D-1386-5F32C36C6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B9834B-15E0-C40D-B160-34A0F8076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4DD13-C425-735D-CDC9-748A909736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041E9E-6B92-456F-A363-700E600CE614}" type="datetimeFigureOut">
              <a:rPr lang="en-US" smtClean="0"/>
              <a:t>10/4/2024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8EF92B-DB73-0DE6-927F-58EB1F2E7F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517148-DAB8-66BB-9CFC-4FA700BB3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E01C58-B072-45C3-AFE4-42A7D14ABA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285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F743F0-2064-FA6F-7521-24CCEBBA8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29B090-9DF2-7CAA-FC8A-647FF08E7B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497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E4249-35BC-F48D-EF04-C50526DBF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7BAA87-7856-EE57-CB41-614EA87887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482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903283-45DA-36F9-0E4C-2F94A9580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Introduction to</a:t>
            </a:r>
            <a:b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Reinforcement Learning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070048-D314-8730-45C7-269C9DA97C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693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349F48-9020-8834-9195-0D239586E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the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5B123E-8A8A-0169-5ED8-556075C6CB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540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47B77C-9014-6CEE-7327-56368F370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What is Reinforcement Learning?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868C5C-B69E-6F5C-AE57-5DC7FB4D07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73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0064BD-AFF6-2148-7854-0514CAC6E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Machine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ACCE7F-2163-65B3-B210-42C2AE5B3B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31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E24A52-43EC-82B5-44CE-5A84F9F6E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/>
              <a:t>Machine Learning Areas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6BC89B-CC40-18D4-8C7F-CE06983360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867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B74B35-2992-963C-087C-35EB0AD71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/>
              <a:t>Supervised Learning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786637-561A-2854-CA11-B22AE0E92F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7987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662DEE-9207-6B33-82AF-DBEFED032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/>
              <a:t>Steps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0BB695-58A2-5440-0C03-B9521FF3A1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9531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5BDA0C-87EF-029E-23BC-81B443882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4006" algn="l">
              <a:spcBef>
                <a:spcPts val="110"/>
              </a:spcBef>
            </a:pPr>
            <a:r>
              <a:rPr lang="en-US" sz="4400"/>
              <a:t>Unsupervised Learning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9588AD-361D-2327-0D9D-934690023A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411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ED5DCF-63F9-F975-D34C-4E683D2C7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4006">
              <a:spcBef>
                <a:spcPts val="110"/>
              </a:spcBef>
            </a:pPr>
            <a:r>
              <a:rPr lang="en-US" sz="4400"/>
              <a:t>Unsupervised Learning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42C564-02D3-CFA8-AA00-8D353BFCAF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819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8D95ED-6049-3DA9-07AA-5522D06BE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Reinforcement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46D5E8-D5DD-C7BE-758E-8193819FED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0868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00A57E-A24A-E27E-C939-218663115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59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What</a:t>
            </a:r>
            <a:r>
              <a:rPr lang="en-US" sz="3264" spc="42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3264" spc="-59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is</a:t>
            </a:r>
            <a:r>
              <a:rPr lang="en-US" sz="3264" spc="51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3264" spc="-42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reinforcement</a:t>
            </a:r>
            <a:r>
              <a:rPr lang="en-US" sz="3264" spc="51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 </a:t>
            </a:r>
            <a:r>
              <a:rPr lang="en-US" sz="3264" spc="-25">
                <a:solidFill>
                  <a:srgbClr val="3333B2"/>
                </a:solidFill>
                <a:latin typeface="Georgia" panose="02040502050405020303" pitchFamily="18" charset="0"/>
                <a:cs typeface="Georgia"/>
              </a:rPr>
              <a:t>learning?</a:t>
            </a:r>
            <a:endParaRPr lang="en-US" sz="3264" dirty="0">
              <a:latin typeface="Georgia" panose="02040502050405020303" pitchFamily="18" charset="0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1DDF92-77AE-2E00-5CC1-103DB44F92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036033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CE3AB9-6861-1DA6-5D84-C2C011E48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AF10A0-60A7-092F-9983-91A784D119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937681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D5A397-A60F-F918-4436-C9F1D8680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C1B273-EBFA-9761-3374-10E4338D5A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272697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28BCBE-1A2C-DC3A-99DE-FF38A628D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75">
                <a:solidFill>
                  <a:srgbClr val="3333B2"/>
                </a:solidFill>
                <a:latin typeface="Georgia"/>
                <a:cs typeface="Georgia"/>
              </a:rPr>
              <a:t>Examp</a:t>
            </a:r>
            <a:r>
              <a:rPr lang="en-US" sz="3264" spc="-59">
                <a:solidFill>
                  <a:srgbClr val="3333B2"/>
                </a:solidFill>
                <a:latin typeface="Georgia"/>
                <a:cs typeface="Georgia"/>
              </a:rPr>
              <a:t>l</a:t>
            </a:r>
            <a:r>
              <a:rPr lang="en-US" sz="3264" spc="-42">
                <a:solidFill>
                  <a:srgbClr val="3333B2"/>
                </a:solidFill>
                <a:latin typeface="Georgia"/>
                <a:cs typeface="Georgia"/>
              </a:rPr>
              <a:t>es</a:t>
            </a:r>
            <a:r>
              <a:rPr lang="en-US" sz="3264" spc="7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75">
                <a:solidFill>
                  <a:srgbClr val="3333B2"/>
                </a:solidFill>
                <a:latin typeface="Georgia"/>
                <a:cs typeface="Georgia"/>
              </a:rPr>
              <a:t>o</a:t>
            </a:r>
            <a:r>
              <a:rPr lang="en-US" sz="3264" spc="-17">
                <a:solidFill>
                  <a:srgbClr val="3333B2"/>
                </a:solidFill>
                <a:latin typeface="Georgia"/>
                <a:cs typeface="Georgia"/>
              </a:rPr>
              <a:t>f</a:t>
            </a:r>
            <a:r>
              <a:rPr lang="en-US" sz="3264" spc="7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177">
                <a:solidFill>
                  <a:srgbClr val="3333B2"/>
                </a:solidFill>
                <a:latin typeface="Georgia"/>
                <a:cs typeface="Georgia"/>
              </a:rPr>
              <a:t>RL</a:t>
            </a:r>
            <a:r>
              <a:rPr lang="en-US" sz="3264" spc="7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51">
                <a:solidFill>
                  <a:srgbClr val="3333B2"/>
                </a:solidFill>
                <a:latin typeface="Georgia"/>
                <a:cs typeface="Georgia"/>
              </a:rPr>
              <a:t>pro</a:t>
            </a:r>
            <a:r>
              <a:rPr lang="en-US" sz="3264" spc="-126">
                <a:solidFill>
                  <a:srgbClr val="3333B2"/>
                </a:solidFill>
                <a:latin typeface="Georgia"/>
                <a:cs typeface="Georgia"/>
              </a:rPr>
              <a:t>b</a:t>
            </a:r>
            <a:r>
              <a:rPr lang="en-US" sz="3264" spc="-42">
                <a:solidFill>
                  <a:srgbClr val="3333B2"/>
                </a:solidFill>
                <a:latin typeface="Georgia"/>
                <a:cs typeface="Georgia"/>
              </a:rPr>
              <a:t>l</a:t>
            </a:r>
            <a:r>
              <a:rPr lang="en-US" sz="3264" spc="-59">
                <a:solidFill>
                  <a:srgbClr val="3333B2"/>
                </a:solidFill>
                <a:latin typeface="Georgia"/>
                <a:cs typeface="Georgia"/>
              </a:rPr>
              <a:t>ems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77DC31-59EF-B048-E7F9-C93511387C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881356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0412A0-0F46-3890-528F-213A23C9D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59">
                <a:solidFill>
                  <a:srgbClr val="3333B2"/>
                </a:solidFill>
                <a:latin typeface="Georgia"/>
                <a:cs typeface="Georgia"/>
              </a:rPr>
              <a:t>What</a:t>
            </a:r>
            <a:r>
              <a:rPr lang="en-US" sz="3264" spc="42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59">
                <a:solidFill>
                  <a:srgbClr val="3333B2"/>
                </a:solidFill>
                <a:latin typeface="Georgia"/>
                <a:cs typeface="Georgia"/>
              </a:rPr>
              <a:t>is</a:t>
            </a:r>
            <a:r>
              <a:rPr lang="en-US" sz="3264" spc="51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42">
                <a:solidFill>
                  <a:srgbClr val="3333B2"/>
                </a:solidFill>
                <a:latin typeface="Georgia"/>
                <a:cs typeface="Georgia"/>
              </a:rPr>
              <a:t>reinforcement</a:t>
            </a:r>
            <a:r>
              <a:rPr lang="en-US" sz="3264" spc="51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25">
                <a:solidFill>
                  <a:srgbClr val="3333B2"/>
                </a:solidFill>
                <a:latin typeface="Georgia"/>
                <a:cs typeface="Georgia"/>
              </a:rPr>
              <a:t>learning?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918773-163D-DCB2-EDCF-9ADA9793F6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772151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6CC867-4020-EA95-C817-AD3534F04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2902" spc="-42">
                <a:solidFill>
                  <a:srgbClr val="3333B2"/>
                </a:solidFill>
                <a:latin typeface="Georgia"/>
                <a:cs typeface="Georgia"/>
              </a:rPr>
              <a:t>Atari</a:t>
            </a:r>
            <a:r>
              <a:rPr lang="en-US" sz="2902" spc="84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2902" spc="-51">
                <a:solidFill>
                  <a:srgbClr val="3333B2"/>
                </a:solidFill>
                <a:latin typeface="Georgia"/>
                <a:cs typeface="Georgia"/>
              </a:rPr>
              <a:t>Example:</a:t>
            </a:r>
            <a:r>
              <a:rPr lang="en-US" sz="2902" spc="191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2902" spc="-59">
                <a:solidFill>
                  <a:srgbClr val="3333B2"/>
                </a:solidFill>
                <a:latin typeface="Georgia"/>
                <a:cs typeface="Georgia"/>
              </a:rPr>
              <a:t>Reinforcement</a:t>
            </a:r>
            <a:r>
              <a:rPr lang="en-US" sz="2902" spc="92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2902" spc="-51">
                <a:solidFill>
                  <a:srgbClr val="3333B2"/>
                </a:solidFill>
                <a:latin typeface="Georgia"/>
                <a:cs typeface="Georgia"/>
              </a:rPr>
              <a:t>Learning</a:t>
            </a:r>
            <a:endParaRPr lang="en-US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B820D9-E930-B4D7-457F-A42F9C2714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914177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F524B4-E5FF-CB69-3F04-59952FF13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2902" spc="-34">
                <a:solidFill>
                  <a:srgbClr val="3333B2"/>
                </a:solidFill>
                <a:latin typeface="Georgia"/>
                <a:cs typeface="Georgia"/>
              </a:rPr>
              <a:t>Agent</a:t>
            </a:r>
            <a:r>
              <a:rPr lang="en-US" sz="2902" spc="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2902" spc="-34">
                <a:solidFill>
                  <a:srgbClr val="3333B2"/>
                </a:solidFill>
                <a:latin typeface="Georgia"/>
                <a:cs typeface="Georgia"/>
              </a:rPr>
              <a:t>and</a:t>
            </a:r>
            <a:r>
              <a:rPr lang="en-US" sz="2902" spc="34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2902" spc="-67">
                <a:solidFill>
                  <a:srgbClr val="3333B2"/>
                </a:solidFill>
                <a:latin typeface="Georgia"/>
                <a:cs typeface="Georgia"/>
              </a:rPr>
              <a:t>Environment</a:t>
            </a:r>
            <a:endParaRPr lang="en-US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7F8F82-FD20-84E4-120F-D7752498AC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23010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F06299-747F-65E1-8A97-0D48667FA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/>
                <a:cs typeface="Georgia"/>
              </a:rPr>
              <a:t>R</a:t>
            </a:r>
            <a:r>
              <a:rPr lang="en-US" sz="3264" spc="25">
                <a:solidFill>
                  <a:srgbClr val="3333B2"/>
                </a:solidFill>
                <a:latin typeface="Georgia"/>
                <a:cs typeface="Georgia"/>
              </a:rPr>
              <a:t>e</a:t>
            </a:r>
            <a:r>
              <a:rPr lang="en-US" sz="3264" spc="17">
                <a:solidFill>
                  <a:srgbClr val="3333B2"/>
                </a:solidFill>
                <a:latin typeface="Georgia"/>
                <a:cs typeface="Georgia"/>
              </a:rPr>
              <a:t>w</a:t>
            </a:r>
            <a:r>
              <a:rPr lang="en-US" sz="3264" spc="-51">
                <a:solidFill>
                  <a:srgbClr val="3333B2"/>
                </a:solidFill>
                <a:latin typeface="Georgia"/>
                <a:cs typeface="Georgia"/>
              </a:rPr>
              <a:t>ards</a:t>
            </a:r>
            <a:endParaRPr lang="en-US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84FD96-E34C-3110-831F-9FEB3C87E9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712522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A35456-6DDA-B29B-CB73-33A82C649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 algn="ctr">
              <a:spcBef>
                <a:spcPts val="151"/>
              </a:spcBef>
            </a:pPr>
            <a:r>
              <a:rPr lang="en-US" sz="3264" spc="-319">
                <a:solidFill>
                  <a:srgbClr val="3333B2"/>
                </a:solidFill>
                <a:latin typeface="Georgia"/>
                <a:cs typeface="Georgia"/>
              </a:rPr>
              <a:t>V</a:t>
            </a:r>
            <a:r>
              <a:rPr lang="en-US" sz="3264" spc="-42">
                <a:solidFill>
                  <a:srgbClr val="3333B2"/>
                </a:solidFill>
                <a:latin typeface="Georgia"/>
                <a:cs typeface="Georgia"/>
              </a:rPr>
              <a:t>a</a:t>
            </a:r>
            <a:r>
              <a:rPr lang="en-US" sz="3264" spc="-17">
                <a:solidFill>
                  <a:srgbClr val="3333B2"/>
                </a:solidFill>
                <a:latin typeface="Georgia"/>
                <a:cs typeface="Georgia"/>
              </a:rPr>
              <a:t>l</a:t>
            </a:r>
            <a:r>
              <a:rPr lang="en-US" sz="3264" spc="-59">
                <a:solidFill>
                  <a:srgbClr val="3333B2"/>
                </a:solidFill>
                <a:latin typeface="Georgia"/>
                <a:cs typeface="Georgia"/>
              </a:rPr>
              <a:t>u</a:t>
            </a:r>
            <a:r>
              <a:rPr lang="en-US" sz="3264" spc="-42">
                <a:solidFill>
                  <a:srgbClr val="3333B2"/>
                </a:solidFill>
                <a:latin typeface="Georgia"/>
                <a:cs typeface="Georgia"/>
              </a:rPr>
              <a:t>es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49B7A4-A21A-5822-BBDD-9F6EE1D2FB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05175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929526-D1F1-CE7E-9283-0944D1EDA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51">
                <a:solidFill>
                  <a:srgbClr val="3333B2"/>
                </a:solidFill>
                <a:latin typeface="Georgia"/>
                <a:cs typeface="Georgia"/>
              </a:rPr>
              <a:t>Maximizing</a:t>
            </a:r>
            <a:r>
              <a:rPr lang="en-US" sz="3264" spc="67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34">
                <a:solidFill>
                  <a:srgbClr val="3333B2"/>
                </a:solidFill>
                <a:latin typeface="Georgia"/>
                <a:cs typeface="Georgia"/>
              </a:rPr>
              <a:t>value</a:t>
            </a:r>
            <a:r>
              <a:rPr lang="en-US" sz="3264" spc="67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34">
                <a:solidFill>
                  <a:srgbClr val="3333B2"/>
                </a:solidFill>
                <a:latin typeface="Georgia"/>
                <a:cs typeface="Georgia"/>
              </a:rPr>
              <a:t>by</a:t>
            </a:r>
            <a:r>
              <a:rPr lang="en-US" sz="3264" spc="67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34">
                <a:solidFill>
                  <a:srgbClr val="3333B2"/>
                </a:solidFill>
                <a:latin typeface="Georgia"/>
                <a:cs typeface="Georgia"/>
              </a:rPr>
              <a:t>taking</a:t>
            </a:r>
            <a:r>
              <a:rPr lang="en-US" sz="3264" spc="67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51">
                <a:solidFill>
                  <a:srgbClr val="3333B2"/>
                </a:solidFill>
                <a:latin typeface="Georgia"/>
                <a:cs typeface="Georgia"/>
              </a:rPr>
              <a:t>actions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27BE01-EF5E-D4F8-1B29-57AF094D3F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309128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DEDDE0-F715-F6F7-A66C-4B6A1A8CD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59">
                <a:solidFill>
                  <a:srgbClr val="3333B2"/>
                </a:solidFill>
                <a:latin typeface="Georgia"/>
                <a:cs typeface="Georgia"/>
              </a:rPr>
              <a:t>Action</a:t>
            </a:r>
            <a:r>
              <a:rPr lang="en-US" sz="3264" spc="-8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42">
                <a:solidFill>
                  <a:srgbClr val="3333B2"/>
                </a:solidFill>
                <a:latin typeface="Georgia"/>
                <a:cs typeface="Georgia"/>
              </a:rPr>
              <a:t>values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5F6708-2B57-985E-C0E2-07AA1207A7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906547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C74DF8-3B6C-B0BA-5E7C-68893699C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5">
                <a:solidFill>
                  <a:srgbClr val="3333B2"/>
                </a:solidFill>
                <a:latin typeface="Georgia"/>
                <a:cs typeface="Georgia"/>
              </a:rPr>
              <a:t>Core</a:t>
            </a:r>
            <a:r>
              <a:rPr lang="en-US" sz="3264" spc="-8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51">
                <a:solidFill>
                  <a:srgbClr val="3333B2"/>
                </a:solidFill>
                <a:latin typeface="Georgia"/>
                <a:cs typeface="Georgia"/>
              </a:rPr>
              <a:t>concepts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888DCB-274F-4BA7-F4C7-170F3ECA5D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268851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2EDD31-F43C-FF3D-9D13-B63ACEBCD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DB7FF5-E0CE-FCB2-51AB-9E3931695C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239343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04846B-621F-9EBF-8FD4-0224DFF10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67">
                <a:solidFill>
                  <a:srgbClr val="3333B2"/>
                </a:solidFill>
                <a:latin typeface="Georgia"/>
                <a:cs typeface="Georgia"/>
              </a:rPr>
              <a:t>Environment</a:t>
            </a:r>
            <a:r>
              <a:rPr lang="en-US" sz="3264" spc="-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8">
                <a:solidFill>
                  <a:srgbClr val="3333B2"/>
                </a:solidFill>
                <a:latin typeface="Georgia"/>
                <a:cs typeface="Georgia"/>
              </a:rPr>
              <a:t>State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C3B4E7-5DC8-D53D-EC35-8E75D0A5E1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034535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59DBB5-BF01-BD72-9B3B-8F72E74A7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34">
                <a:solidFill>
                  <a:srgbClr val="3333B2"/>
                </a:solidFill>
                <a:latin typeface="Georgia"/>
                <a:cs typeface="Georgia"/>
              </a:rPr>
              <a:t>Agent</a:t>
            </a:r>
            <a:r>
              <a:rPr lang="en-US" sz="3264" spc="-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8">
                <a:solidFill>
                  <a:srgbClr val="3333B2"/>
                </a:solidFill>
                <a:latin typeface="Georgia"/>
                <a:cs typeface="Georgia"/>
              </a:rPr>
              <a:t>State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B00051-ADDE-6991-C501-7C3C71DD4F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450881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404C55-FFDC-BCFC-050F-7FCF6132D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42">
                <a:solidFill>
                  <a:srgbClr val="3333B2"/>
                </a:solidFill>
                <a:latin typeface="Georgia"/>
                <a:cs typeface="Georgia"/>
              </a:rPr>
              <a:t>Fully</a:t>
            </a:r>
            <a:r>
              <a:rPr lang="en-US" sz="3264" spc="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51">
                <a:solidFill>
                  <a:srgbClr val="3333B2"/>
                </a:solidFill>
                <a:latin typeface="Georgia"/>
                <a:cs typeface="Georgia"/>
              </a:rPr>
              <a:t>Observable</a:t>
            </a:r>
            <a:r>
              <a:rPr lang="en-US" sz="3264" spc="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67">
                <a:solidFill>
                  <a:srgbClr val="3333B2"/>
                </a:solidFill>
                <a:latin typeface="Georgia"/>
                <a:cs typeface="Georgia"/>
              </a:rPr>
              <a:t>Environments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EF3592-EDD2-BD23-F477-D38BA9293C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291197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0A0ABA-DB1B-E8B0-FDB0-FC39A66BD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2902" spc="-67">
                <a:solidFill>
                  <a:srgbClr val="3333B2"/>
                </a:solidFill>
                <a:latin typeface="Georgia"/>
                <a:cs typeface="Georgia"/>
              </a:rPr>
              <a:t>Markov</a:t>
            </a:r>
            <a:r>
              <a:rPr lang="en-US" sz="2902" spc="7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2902" spc="-51">
                <a:solidFill>
                  <a:srgbClr val="3333B2"/>
                </a:solidFill>
                <a:latin typeface="Georgia"/>
                <a:cs typeface="Georgia"/>
              </a:rPr>
              <a:t>decision</a:t>
            </a:r>
            <a:r>
              <a:rPr lang="en-US" sz="2902" spc="7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2902" spc="-51">
                <a:solidFill>
                  <a:srgbClr val="3333B2"/>
                </a:solidFill>
                <a:latin typeface="Georgia"/>
                <a:cs typeface="Georgia"/>
              </a:rPr>
              <a:t>processes</a:t>
            </a:r>
            <a:endParaRPr lang="en-US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0EAF38-16B6-EAAD-467E-FC0F4D255E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591948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D06D2A-36F8-F303-42EF-270287E03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59">
                <a:solidFill>
                  <a:srgbClr val="3333B2"/>
                </a:solidFill>
                <a:latin typeface="Georgia"/>
                <a:cs typeface="Georgia"/>
              </a:rPr>
              <a:t>Partially</a:t>
            </a:r>
            <a:r>
              <a:rPr lang="en-US" sz="3264" spc="51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51">
                <a:solidFill>
                  <a:srgbClr val="3333B2"/>
                </a:solidFill>
                <a:latin typeface="Georgia"/>
                <a:cs typeface="Georgia"/>
              </a:rPr>
              <a:t>Observable</a:t>
            </a:r>
            <a:r>
              <a:rPr lang="en-US" sz="3264" spc="59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67">
                <a:solidFill>
                  <a:srgbClr val="3333B2"/>
                </a:solidFill>
                <a:latin typeface="Georgia"/>
                <a:cs typeface="Georgia"/>
              </a:rPr>
              <a:t>Environments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0DD8BB-6E0C-3468-5276-9F037A933E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334910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9DC405-1F65-FD42-8932-64AA09FF2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34">
                <a:solidFill>
                  <a:srgbClr val="3333B2"/>
                </a:solidFill>
                <a:latin typeface="Georgia"/>
                <a:cs typeface="Georgia"/>
              </a:rPr>
              <a:t>Agent</a:t>
            </a:r>
            <a:r>
              <a:rPr lang="en-US" sz="3264" spc="-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8">
                <a:solidFill>
                  <a:srgbClr val="3333B2"/>
                </a:solidFill>
                <a:latin typeface="Georgia"/>
                <a:cs typeface="Georgia"/>
              </a:rPr>
              <a:t>State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F18198-EA11-E13D-5C2C-ED2683247E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628804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D943A4-7B3C-7FE2-498D-1AFC5A9EF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1AA0C3-204C-666E-73AF-F6DCF03E59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460828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311F6F-9FD6-A723-0EF8-0856D47A1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D03996-4C9F-1F53-57EF-BB9E25E40E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361348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6528A0-2B37-CBF7-C2B7-304582646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FDE680-4FC2-E3BB-38A1-EDC44DCB18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377274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B55C04-382A-EA94-4D46-95ECE9B2F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5399C9-4704-95D9-998A-A381D8F64A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143502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DFB10B-5ABA-E315-5D98-E05EFCA38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83799E-79D9-F003-CF35-BF3B95657B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757677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C264C8-8B10-CEAF-3548-D4F3A5AA4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59">
                <a:solidFill>
                  <a:srgbClr val="3333B2"/>
                </a:solidFill>
                <a:latin typeface="Georgia"/>
                <a:cs typeface="Georgia"/>
              </a:rPr>
              <a:t>Partially</a:t>
            </a:r>
            <a:r>
              <a:rPr lang="en-US" sz="3264" spc="51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51">
                <a:solidFill>
                  <a:srgbClr val="3333B2"/>
                </a:solidFill>
                <a:latin typeface="Georgia"/>
                <a:cs typeface="Georgia"/>
              </a:rPr>
              <a:t>Observable</a:t>
            </a:r>
            <a:r>
              <a:rPr lang="en-US" sz="3264" spc="59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67">
                <a:solidFill>
                  <a:srgbClr val="3333B2"/>
                </a:solidFill>
                <a:latin typeface="Georgia"/>
                <a:cs typeface="Georgia"/>
              </a:rPr>
              <a:t>Environments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474B95-91B0-A7B6-96B7-F21385F22D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901038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0238C7-42AA-EAB7-75BA-765023A9C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5AD8A3-C801-0340-3950-FC988AA28E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295348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E9C383-3BDE-3752-5A04-F07DCD51B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52">
                <a:solidFill>
                  <a:srgbClr val="3333B2"/>
                </a:solidFill>
                <a:latin typeface="Georgia"/>
                <a:cs typeface="Georgia"/>
              </a:rPr>
              <a:t>P</a:t>
            </a:r>
            <a:r>
              <a:rPr lang="en-US" sz="3264" spc="-25">
                <a:solidFill>
                  <a:srgbClr val="3333B2"/>
                </a:solidFill>
                <a:latin typeface="Georgia"/>
                <a:cs typeface="Georgia"/>
              </a:rPr>
              <a:t>ol</a:t>
            </a:r>
            <a:r>
              <a:rPr lang="en-US" sz="3264" spc="-51">
                <a:solidFill>
                  <a:srgbClr val="3333B2"/>
                </a:solidFill>
                <a:latin typeface="Georgia"/>
                <a:cs typeface="Georgia"/>
              </a:rPr>
              <a:t>i</a:t>
            </a:r>
            <a:r>
              <a:rPr lang="en-US" sz="3264" spc="-17">
                <a:solidFill>
                  <a:srgbClr val="3333B2"/>
                </a:solidFill>
                <a:latin typeface="Georgia"/>
                <a:cs typeface="Georgia"/>
              </a:rPr>
              <a:t>cy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122257-162C-E7CA-F5CE-CDAFA86B01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367095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68FA31-4978-15D7-DAF7-730947A08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17E22B-C453-5785-456D-4E8EB82E60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108335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3EB49F-02C7-47F3-4D35-F3085D3AC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/>
                <a:cs typeface="Georgia"/>
              </a:rPr>
              <a:t>Value</a:t>
            </a:r>
            <a:r>
              <a:rPr lang="en-US" sz="3264" spc="-34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67">
                <a:solidFill>
                  <a:srgbClr val="3333B2"/>
                </a:solidFill>
                <a:latin typeface="Georgia"/>
                <a:cs typeface="Georgia"/>
              </a:rPr>
              <a:t>Function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88F8E6-7CAD-0D77-1223-8127391D81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357486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B7BEB6-FBCE-EF89-7959-941721E40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84">
                <a:solidFill>
                  <a:srgbClr val="3333B2"/>
                </a:solidFill>
                <a:latin typeface="Georgia"/>
                <a:cs typeface="Georgia"/>
              </a:rPr>
              <a:t>Value</a:t>
            </a:r>
            <a:r>
              <a:rPr lang="en-US" sz="3264" spc="-34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67">
                <a:solidFill>
                  <a:srgbClr val="3333B2"/>
                </a:solidFill>
                <a:latin typeface="Georgia"/>
                <a:cs typeface="Georgia"/>
              </a:rPr>
              <a:t>Function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434867-8DFE-A1D7-0F9F-F0D936E074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516506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B6CE01-9F1B-41ED-C4BE-B1B29074E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EECBA2-D262-B910-94DA-5FF6118178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868722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066436-45A6-2B17-204D-B8D34CB31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42">
                <a:solidFill>
                  <a:srgbClr val="3333B2"/>
                </a:solidFill>
                <a:latin typeface="Georgia"/>
                <a:cs typeface="Georgia"/>
              </a:rPr>
              <a:t>Model</a:t>
            </a:r>
            <a:endParaRPr lang="en-US" sz="2353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287E15-0A9D-CA36-632B-B8F4A8BC9E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428911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97749C-9396-7B48-7395-3B6A56E4D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2902" spc="-25">
                <a:solidFill>
                  <a:srgbClr val="3333B2"/>
                </a:solidFill>
                <a:latin typeface="Georgia"/>
                <a:cs typeface="Georgia"/>
              </a:rPr>
              <a:t>Maze </a:t>
            </a:r>
            <a:r>
              <a:rPr lang="en-US" sz="2902" spc="-59">
                <a:solidFill>
                  <a:srgbClr val="3333B2"/>
                </a:solidFill>
                <a:latin typeface="Georgia"/>
                <a:cs typeface="Georgia"/>
              </a:rPr>
              <a:t>Example</a:t>
            </a:r>
            <a:endParaRPr lang="en-US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F1CFB2-6EAF-BB54-1FBF-19D8ACB946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716109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59B0EA-E562-C02F-4906-C385A6F7A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AB0757-7B62-8114-48E9-E98F95F974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799247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6766E2-3943-47D8-F9F7-51BE57630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91B734-040B-E019-73CE-B0969DD44C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632311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FD8C61-46CD-19B4-F0AC-A0207B612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5">
                <a:solidFill>
                  <a:srgbClr val="3333B2"/>
                </a:solidFill>
                <a:latin typeface="Georgia"/>
                <a:cs typeface="Georgia"/>
              </a:rPr>
              <a:t>Maze</a:t>
            </a:r>
            <a:r>
              <a:rPr lang="en-US" sz="3264" spc="25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51">
                <a:solidFill>
                  <a:srgbClr val="3333B2"/>
                </a:solidFill>
                <a:latin typeface="Georgia"/>
                <a:cs typeface="Georgia"/>
              </a:rPr>
              <a:t>Example:</a:t>
            </a:r>
            <a:r>
              <a:rPr lang="en-US" sz="3264" spc="143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3264" spc="-42">
                <a:solidFill>
                  <a:srgbClr val="3333B2"/>
                </a:solidFill>
                <a:latin typeface="Georgia"/>
                <a:cs typeface="Georgia"/>
              </a:rPr>
              <a:t>Model</a:t>
            </a:r>
            <a:endParaRPr lang="en-US" sz="3264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050128-CA3A-FC83-73E9-8E8995CD0C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995624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A5DB4B-FC3C-C5D6-D620-811416D6E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2902" spc="-34">
                <a:solidFill>
                  <a:srgbClr val="3333B2"/>
                </a:solidFill>
                <a:latin typeface="Georgia"/>
                <a:cs typeface="Georgia"/>
              </a:rPr>
              <a:t>Agent </a:t>
            </a:r>
            <a:r>
              <a:rPr lang="en-US" sz="2902" spc="-25">
                <a:solidFill>
                  <a:srgbClr val="3333B2"/>
                </a:solidFill>
                <a:latin typeface="Georgia"/>
                <a:cs typeface="Georgia"/>
              </a:rPr>
              <a:t>Categories</a:t>
            </a:r>
            <a:endParaRPr lang="en-US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B9A040-1DA2-6AAD-8077-C30C19A197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355525"/>
      </p:ext>
    </p:extLst>
  </p:cSld>
  <p:clrMapOvr>
    <a:masterClrMapping/>
  </p:clrMapOvr>
  <p:transition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2905C4-33F9-C9B4-2072-6DDA6320A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087F14-724A-FEB5-9F20-48081728B6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586166"/>
      </p:ext>
    </p:extLst>
  </p:cSld>
  <p:clrMapOvr>
    <a:masterClrMapping/>
  </p:clrMapOvr>
  <p:transition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3A6D6E-0F00-1129-3292-0E3618E8D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2902" spc="-51">
                <a:solidFill>
                  <a:srgbClr val="3333B2"/>
                </a:solidFill>
                <a:latin typeface="Georgia"/>
                <a:cs typeface="Georgia"/>
              </a:rPr>
              <a:t>Learning</a:t>
            </a:r>
            <a:r>
              <a:rPr lang="en-US" sz="2902" spc="67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2902" spc="-34">
                <a:solidFill>
                  <a:srgbClr val="3333B2"/>
                </a:solidFill>
                <a:latin typeface="Georgia"/>
                <a:cs typeface="Georgia"/>
              </a:rPr>
              <a:t>Agent</a:t>
            </a:r>
            <a:r>
              <a:rPr lang="en-US" sz="2902" spc="67">
                <a:solidFill>
                  <a:srgbClr val="3333B2"/>
                </a:solidFill>
                <a:latin typeface="Georgia"/>
                <a:cs typeface="Georgia"/>
              </a:rPr>
              <a:t> </a:t>
            </a:r>
            <a:r>
              <a:rPr lang="en-US" sz="2902" spc="-59">
                <a:solidFill>
                  <a:srgbClr val="3333B2"/>
                </a:solidFill>
                <a:latin typeface="Georgia"/>
                <a:cs typeface="Georgia"/>
              </a:rPr>
              <a:t>Components</a:t>
            </a:r>
            <a:endParaRPr lang="en-US" sz="2902" dirty="0">
              <a:latin typeface="Georgia"/>
              <a:cs typeface="Georg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FF2AA4-617C-54CF-B6F8-387DD2E19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684256"/>
      </p:ext>
    </p:extLst>
  </p:cSld>
  <p:clrMapOvr>
    <a:masterClrMapping/>
  </p:clrMapOvr>
  <p:transition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9F1AE8-57A0-4EF8-E562-D0BF055CE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DE74CC-ECF4-B1B4-79B1-9F364F53B9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065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Widescreen</PresentationFormat>
  <Paragraphs>35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8" baseType="lpstr">
      <vt:lpstr>Andalus</vt:lpstr>
      <vt:lpstr>Aptos</vt:lpstr>
      <vt:lpstr>Aptos Display</vt:lpstr>
      <vt:lpstr>Arial</vt:lpstr>
      <vt:lpstr>Georgia</vt:lpstr>
      <vt:lpstr>Office Theme</vt:lpstr>
      <vt:lpstr>PowerPoint Presentation</vt:lpstr>
      <vt:lpstr>PowerPoint Presentation</vt:lpstr>
      <vt:lpstr>Introduction to Reinforcement Learning</vt:lpstr>
      <vt:lpstr>The objectives of the lecture is to:</vt:lpstr>
      <vt:lpstr>What is Reinforcement Learning?</vt:lpstr>
      <vt:lpstr>Machine Learning</vt:lpstr>
      <vt:lpstr>Machine Learning Areas</vt:lpstr>
      <vt:lpstr>Supervised Learning</vt:lpstr>
      <vt:lpstr>Steps</vt:lpstr>
      <vt:lpstr>Unsupervised Learning</vt:lpstr>
      <vt:lpstr>Unsupervised Learning</vt:lpstr>
      <vt:lpstr>Reinforcement Learning</vt:lpstr>
      <vt:lpstr>What is reinforcement learning?</vt:lpstr>
      <vt:lpstr>PowerPoint Presentation</vt:lpstr>
      <vt:lpstr>PowerPoint Presentation</vt:lpstr>
      <vt:lpstr>Examples of RL problems</vt:lpstr>
      <vt:lpstr>What is reinforcement learning?</vt:lpstr>
      <vt:lpstr>Atari Example: Reinforcement Learning</vt:lpstr>
      <vt:lpstr>Agent and Environment</vt:lpstr>
      <vt:lpstr>Rewards</vt:lpstr>
      <vt:lpstr>Values</vt:lpstr>
      <vt:lpstr>Maximizing value by taking actions</vt:lpstr>
      <vt:lpstr>Action values</vt:lpstr>
      <vt:lpstr>Core concepts</vt:lpstr>
      <vt:lpstr>PowerPoint Presentation</vt:lpstr>
      <vt:lpstr>Environment State</vt:lpstr>
      <vt:lpstr>Agent State</vt:lpstr>
      <vt:lpstr>Fully Observable Environments</vt:lpstr>
      <vt:lpstr>Markov decision processes</vt:lpstr>
      <vt:lpstr>Partially Observable Environments</vt:lpstr>
      <vt:lpstr>Agent State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Partially Observable Environments</vt:lpstr>
      <vt:lpstr>PowerPoint Presentation</vt:lpstr>
      <vt:lpstr>Policy</vt:lpstr>
      <vt:lpstr>PowerPoint Presentation</vt:lpstr>
      <vt:lpstr>Value Function</vt:lpstr>
      <vt:lpstr>Value Function</vt:lpstr>
      <vt:lpstr>PowerPoint Presentation</vt:lpstr>
      <vt:lpstr>Model</vt:lpstr>
      <vt:lpstr>Maze Example</vt:lpstr>
      <vt:lpstr>PowerPoint Presentation</vt:lpstr>
      <vt:lpstr>PowerPoint Presentation</vt:lpstr>
      <vt:lpstr>Maze Example: Model</vt:lpstr>
      <vt:lpstr>Agent Categories</vt:lpstr>
      <vt:lpstr>PowerPoint Presentation</vt:lpstr>
      <vt:lpstr>Learning Agent Components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2024-10-04T17:57:41Z</dcterms:created>
  <dcterms:modified xsi:type="dcterms:W3CDTF">2024-10-04T17:57:41Z</dcterms:modified>
</cp:coreProperties>
</file>