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480" r:id="rId2"/>
    <p:sldId id="303" r:id="rId3"/>
    <p:sldId id="271" r:id="rId4"/>
    <p:sldId id="313" r:id="rId5"/>
    <p:sldId id="276" r:id="rId6"/>
    <p:sldId id="490" r:id="rId7"/>
    <p:sldId id="491" r:id="rId8"/>
    <p:sldId id="492" r:id="rId9"/>
    <p:sldId id="493" r:id="rId10"/>
    <p:sldId id="489" r:id="rId11"/>
    <p:sldId id="494" r:id="rId12"/>
    <p:sldId id="495" r:id="rId13"/>
    <p:sldId id="256" r:id="rId14"/>
    <p:sldId id="496" r:id="rId15"/>
    <p:sldId id="497" r:id="rId16"/>
    <p:sldId id="498" r:id="rId17"/>
    <p:sldId id="499" r:id="rId18"/>
    <p:sldId id="500" r:id="rId19"/>
    <p:sldId id="501" r:id="rId20"/>
    <p:sldId id="502" r:id="rId21"/>
    <p:sldId id="503" r:id="rId22"/>
    <p:sldId id="306" r:id="rId23"/>
    <p:sldId id="504" r:id="rId24"/>
    <p:sldId id="505" r:id="rId25"/>
    <p:sldId id="506" r:id="rId26"/>
    <p:sldId id="507" r:id="rId27"/>
    <p:sldId id="508" r:id="rId28"/>
    <p:sldId id="509" r:id="rId29"/>
    <p:sldId id="510" r:id="rId30"/>
    <p:sldId id="511" r:id="rId31"/>
    <p:sldId id="512" r:id="rId32"/>
    <p:sldId id="349" r:id="rId3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271"/>
            <p14:sldId id="313"/>
            <p14:sldId id="276"/>
            <p14:sldId id="490"/>
            <p14:sldId id="491"/>
            <p14:sldId id="492"/>
            <p14:sldId id="493"/>
            <p14:sldId id="489"/>
            <p14:sldId id="494"/>
            <p14:sldId id="495"/>
            <p14:sldId id="256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306"/>
            <p14:sldId id="504"/>
            <p14:sldId id="505"/>
            <p14:sldId id="506"/>
            <p14:sldId id="507"/>
            <p14:sldId id="508"/>
            <p14:sldId id="509"/>
            <p14:sldId id="510"/>
            <p14:sldId id="511"/>
            <p14:sldId id="51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showAnimation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472C4"/>
    <a:srgbClr val="000000"/>
    <a:srgbClr val="669BBC"/>
    <a:srgbClr val="2D3956"/>
    <a:srgbClr val="8E5A6D"/>
    <a:srgbClr val="FAC748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87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12/1/2023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 userDrawn="1"/>
        </p:nvSpPr>
        <p:spPr>
          <a:xfrm flipV="1">
            <a:off x="-124683" y="603769"/>
            <a:ext cx="975269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9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628010" y="122531"/>
            <a:ext cx="2470340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.png"/><Relationship Id="rId5" Type="http://schemas.openxmlformats.org/officeDocument/2006/relationships/image" Target="../media/image6.sv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6.svg"/><Relationship Id="rId5" Type="http://schemas.openxmlformats.org/officeDocument/2006/relationships/image" Target="../media/image6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Galal Elmasry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650170" y="2424037"/>
            <a:ext cx="3243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law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9" y="5888093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MGM412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849424" y="2785710"/>
            <a:ext cx="324319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law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522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MGM412</a:t>
            </a:r>
            <a:endParaRPr lang="en-US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Galal Elmasry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=""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4172" y="672613"/>
            <a:ext cx="1562100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FFBC9732-D32E-DCF9-3982-D4B68F971747}"/>
              </a:ext>
            </a:extLst>
          </p:cNvPr>
          <p:cNvSpPr/>
          <p:nvPr/>
        </p:nvSpPr>
        <p:spPr>
          <a:xfrm>
            <a:off x="44172" y="2064989"/>
            <a:ext cx="12147828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800" b="1" u="sng" dirty="0">
                <a:solidFill>
                  <a:srgbClr val="0070C0"/>
                </a:solidFill>
                <a:latin typeface="Times New Roman" panose="02020603050405020304" pitchFamily="18" charset="0"/>
              </a:rPr>
              <a:t>The most important main themes of the lecture:</a:t>
            </a:r>
          </a:p>
          <a:p>
            <a:pPr algn="just"/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</a:rPr>
              <a:t>1- Credit transactions.</a:t>
            </a:r>
            <a:endParaRPr lang="en-US" sz="2400" dirty="0" smtClean="0">
              <a:solidFill>
                <a:srgbClr val="0070C0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</a:rPr>
              <a:t>2- Business property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</a:rPr>
              <a:t>3-Trade 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marks.</a:t>
            </a:r>
            <a:endParaRPr lang="en-US" sz="2400" dirty="0">
              <a:solidFill>
                <a:srgbClr val="0070C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1749288" y="672613"/>
            <a:ext cx="77657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 9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:Credit transactions and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intellectual property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rights: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44172" y="658046"/>
            <a:ext cx="15621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3B5688-FE98-684A-8FDB-4023CCDDD82C}"/>
              </a:ext>
            </a:extLst>
          </p:cNvPr>
          <p:cNvSpPr txBox="1"/>
          <p:nvPr/>
        </p:nvSpPr>
        <p:spPr>
          <a:xfrm>
            <a:off x="185142" y="927973"/>
            <a:ext cx="94261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0D19C38-D110-EE5A-C35B-B7A999B6858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51513" y="708094"/>
            <a:ext cx="5062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1-Credit transactions: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169409" y="2335206"/>
            <a:ext cx="11853182" cy="31560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-When a loan is made, one person lends money to another. The person who has taken 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the loan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is known as a debtor because he is in debt and must repay the debt. The 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person who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has given the loan has provided credit and is therefore known as a creditor. Credit 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is given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not only when a loan is made, but whenever the payment of a debt is agreed to 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be postponed.</a:t>
            </a:r>
          </a:p>
          <a:p>
            <a:pPr algn="just">
              <a:lnSpc>
                <a:spcPct val="120000"/>
              </a:lnSpc>
            </a:pP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- We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have considered the essential nature of a loan but now we need to consider loans </a:t>
            </a:r>
            <a:r>
              <a:rPr lang="en-US" sz="2400" b="1" dirty="0" smtClean="0">
                <a:solidFill>
                  <a:srgbClr val="0070C0"/>
                </a:solidFill>
                <a:latin typeface="Times New Roman" panose="02020603050405020304" pitchFamily="18" charset="0"/>
              </a:rPr>
              <a:t>in more </a:t>
            </a:r>
            <a:r>
              <a:rPr lang="en-US" sz="2400" b="1" dirty="0">
                <a:solidFill>
                  <a:srgbClr val="0070C0"/>
                </a:solidFill>
                <a:latin typeface="Times New Roman" panose="02020603050405020304" pitchFamily="18" charset="0"/>
              </a:rPr>
              <a:t>detail, as well as other ways in which businesses might be granted credit.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0" y="-36526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49795" y="0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185750" y="18248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9050" y="1865698"/>
            <a:ext cx="1187440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46852" y="829860"/>
            <a:ext cx="678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1-Credit transactions: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5837" y="6996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1312" y="1865698"/>
            <a:ext cx="11661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1-Loans: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 A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loan is the most fundamental form of credit. If a loan is made a creditor lends money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to a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debtor so that the debtor can buy goods or services. The debtor agrees to repay the money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,  with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interest, over a period of time.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-The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creditor is generally not connected with the transaction he is financing. A bank,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for example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, may lend money to enable a business to buy new machinery. The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contract between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the business and the supplier of the machinery is nothing to do with the bank.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The bank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merely lends the money.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-Creditors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are, however, likely to want security for the money they lend. In this context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,  security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means something given, or promised, to ensure that the debt is repaid.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If the debtor is a company or an LLP, the creditor will probably register a charge over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the company’s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assets.</a:t>
            </a:r>
            <a:endParaRPr lang="en-US" sz="2400" dirty="0" smtClean="0">
              <a:solidFill>
                <a:srgbClr val="2D3956"/>
              </a:solidFill>
              <a:latin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9050" y="1865698"/>
            <a:ext cx="1187440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46852" y="829860"/>
            <a:ext cx="678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1-Credit transactions: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5837" y="6996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1312" y="1865698"/>
            <a:ext cx="11661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1-Loans: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-Essentially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a charge is a mortgage over some of the company’s property. If the charge is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a floating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charge (see p. 320) the company will be free to continue to use the property but if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it does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not repay the debt as agreed, the bank can order the sale of the assets over which it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has a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charge and take what it is owed. To preserve the rights granted, a charge holder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should register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the charge with the Registrar of Companies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 If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the debtor is a partnership or a sole trader, the creditor may take a mortgage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of property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. The property mortgaged does not need to be business property; it might well bethe house of the sole trader or of one of the partners. If the loan is not repaid, the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creditor will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be able to repossess the property (sell it and take the amount still owed). Where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an individual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or a partnership gives goods as security for a loan, but retains possession of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the goods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, the security interest must be registered under the Bills of Sale Act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1878.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5241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9050" y="1865698"/>
            <a:ext cx="1187440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46852" y="829860"/>
            <a:ext cx="678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1-Credit transactions: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5837" y="6996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1312" y="1865698"/>
            <a:ext cx="1166184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1-Loans: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-If the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documents relating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to the security interest are not attested and registered, within seven days, the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security becomes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unenforceable. Registration requires a detailed inventory of the goods given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as security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. For this reason individuals and partnerships cannot grant the equivalent of a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floating charge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where a class of assets, both present and future, are given as security for a loan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 Future rights can be given as security. David Bowie famously gave future earnings from all of his songs as security for a very large loan.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009646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9050" y="1865698"/>
            <a:ext cx="1187440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46852" y="829860"/>
            <a:ext cx="678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1-Credit transactions: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5837" y="6996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1312" y="1865698"/>
            <a:ext cx="1166184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2-Hire-purchase</a:t>
            </a:r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:</a:t>
            </a:r>
            <a:endParaRPr lang="en-US" sz="2400" b="1" u="sng" dirty="0" smtClean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-Under a hire-purchase agreement a creditor hires goods for a fixed period, and has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an option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to buy the goods for a token sum at the end of that period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-A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person who takes goods on hire-purchase has been given credit. The credit consists of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the difference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between what the customer would have had to pay to buy the goods, and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the amount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he actually paid by way of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deposit.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 Usually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, a third party finances the deal, although the customer might not be aware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of this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. If the finance is provided by a third party, the hire-purchase agreement takes the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form of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a triangular transaction as shown below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(i) The dealer sells the goods to the finance company.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(ii) The finance company makes the hire-purchase agreement with the customer.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(iii) The dealer may be regarded as the agent of the finance company, as explained below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21671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09050" y="1865698"/>
            <a:ext cx="11874403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46852" y="829860"/>
            <a:ext cx="678511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1-Credit transactions: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75837" y="69969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91312" y="1865698"/>
            <a:ext cx="1166184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2-Hire-purchase</a:t>
            </a:r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:</a:t>
            </a:r>
            <a:endParaRPr lang="en-US" sz="2400" b="1" u="sng" dirty="0" smtClean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-Hire-purchase presents difficulties when the goods do not match the description given to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them by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the dealer. It would seem that the customer has no rights. His contract was not with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the dealer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but with the finance company, which did not make the description. However, as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long as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the hire-purchase agreement is a regulated agreement, s. 56 of the Consumer Credit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Act will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make the dealer the agent of the finance company. This agency relates only to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misrepresentations and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breach of descriptive terms made by the dealer before the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hire-purchase agreement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was made. The effect of this will be that the finance company is liable for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any misrepresentation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or breach of term as to description even though these were made by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the dealer.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18833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09052" y="1964267"/>
            <a:ext cx="11744282" cy="443649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02B31E-7905-011C-84CF-EEAEA8E33539}"/>
              </a:ext>
            </a:extLst>
          </p:cNvPr>
          <p:cNvSpPr txBox="1"/>
          <p:nvPr/>
        </p:nvSpPr>
        <p:spPr>
          <a:xfrm>
            <a:off x="109051" y="1910174"/>
            <a:ext cx="1174428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3-Conditional </a:t>
            </a:r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sales:</a:t>
            </a:r>
            <a:endParaRPr lang="en-US" sz="2400" b="1" u="sng" dirty="0" smtClean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lvl="0"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-A conditional sale is an agreement to sell under which ownership of the goods stays with</a:t>
            </a:r>
          </a:p>
          <a:p>
            <a:pPr lvl="0"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the seller until the buyer has paid the full price for the goods. The buyer usually takes</a:t>
            </a:r>
          </a:p>
          <a:p>
            <a:pPr lvl="0"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immediate possession of the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goods.</a:t>
            </a:r>
          </a:p>
          <a:p>
            <a:pPr lvl="0"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-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Conditional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sales often involve a triangular transaction. So, in our example, the garage might</a:t>
            </a:r>
          </a:p>
          <a:p>
            <a:pPr lvl="0"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sell the car to a finance company and the finance company then make a conditional sale to</a:t>
            </a:r>
          </a:p>
          <a:p>
            <a:pPr lvl="0"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the florist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  <a:p>
            <a:pPr lvl="0"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-Where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the goods are to be paid for by instalments, a conditional sale is very similar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to hire-purchase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. The essential difference is that in hire-purchase the buyer does not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commit himself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to completing the payments.</a:t>
            </a:r>
            <a:endParaRPr lang="en-US" sz="2400" dirty="0" smtClean="0">
              <a:solidFill>
                <a:srgbClr val="2D3956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28731" y="746916"/>
            <a:ext cx="5976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1-Credit transactions: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61200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351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09052" y="1964267"/>
            <a:ext cx="11744282" cy="443649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02B31E-7905-011C-84CF-EEAEA8E33539}"/>
              </a:ext>
            </a:extLst>
          </p:cNvPr>
          <p:cNvSpPr txBox="1"/>
          <p:nvPr/>
        </p:nvSpPr>
        <p:spPr>
          <a:xfrm>
            <a:off x="109051" y="1910174"/>
            <a:ext cx="1174428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4-Credit </a:t>
            </a:r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sales:</a:t>
            </a:r>
            <a:endParaRPr lang="en-US" sz="2400" b="1" u="sng" dirty="0" smtClean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lvl="0"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-Under a credit sale, ownership of the goods passes to the buyer immediately, and the seller</a:t>
            </a:r>
          </a:p>
          <a:p>
            <a:pPr lvl="0"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extends credit to the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buyer.</a:t>
            </a:r>
          </a:p>
          <a:p>
            <a:pPr lvl="0"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-Credit sales are commonly used where the goods supplied have a low second-hand value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,  there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being no point in the seller retaining ownership if the goods are worth very little.</a:t>
            </a:r>
          </a:p>
          <a:p>
            <a:pPr lvl="0"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-The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Sale of Goods Act applies to credit sales. The Consumer Credit Act will apply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to credit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sales if the agreement is a regulated agreement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  <a:p>
            <a:pPr lvl="0"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5- Hire </a:t>
            </a:r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and rental </a:t>
            </a:r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agreements:</a:t>
            </a:r>
          </a:p>
          <a:p>
            <a:pPr lvl="0"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-A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person who rents goods to another gives possession of the goods in return for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regular payments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. He does not sell or agree to sell the goods. Hire is very similar, but is usually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for a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shorter period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  SGA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1979 does not apply to rental agreements, but SGSA 1982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does.  The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Consumer Credit Act applies to both hire and rental agreements if the agreement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is a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regulated agreement.</a:t>
            </a:r>
            <a:endParaRPr lang="en-US" sz="2400" dirty="0" smtClean="0">
              <a:solidFill>
                <a:srgbClr val="2D3956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28731" y="746916"/>
            <a:ext cx="5976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1-Credit transactions: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61200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35616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995E94FF-98B8-EC32-6A4F-5A7B41A22586}"/>
              </a:ext>
            </a:extLst>
          </p:cNvPr>
          <p:cNvSpPr/>
          <p:nvPr/>
        </p:nvSpPr>
        <p:spPr>
          <a:xfrm>
            <a:off x="109052" y="1964267"/>
            <a:ext cx="11744282" cy="4436498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3AFF27D-76F2-4464-F1D9-0E91274BD43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302B31E-7905-011C-84CF-EEAEA8E33539}"/>
              </a:ext>
            </a:extLst>
          </p:cNvPr>
          <p:cNvSpPr txBox="1"/>
          <p:nvPr/>
        </p:nvSpPr>
        <p:spPr>
          <a:xfrm>
            <a:off x="109051" y="1910174"/>
            <a:ext cx="1174428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6- Pledge: </a:t>
            </a:r>
            <a:endParaRPr lang="en-US" sz="2400" b="1" u="sng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lvl="0"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 Goods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are pledged when possession of them is given to a lender as security for a loan.</a:t>
            </a:r>
          </a:p>
          <a:p>
            <a:pPr lvl="0"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When the debtor repays the loan, he is given the goods back. If the debtor does not repay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, the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creditor can eventually sell the goods and take what he is owed from the </a:t>
            </a:r>
            <a:r>
              <a:rPr lang="en-US" sz="2400" dirty="0" err="1" smtClean="0">
                <a:solidFill>
                  <a:srgbClr val="2D3956"/>
                </a:solidFill>
                <a:latin typeface="Times New Roman" panose="02020603050405020304" pitchFamily="18" charset="0"/>
              </a:rPr>
              <a:t>proceeds.Easily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transportable goods of high value are suitable to pledge, often to a pawnbroker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28731" y="746916"/>
            <a:ext cx="59767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1-Credit transactions: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0" y="612000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567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41889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7785" y="1751243"/>
            <a:ext cx="1108315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17785" y="1728530"/>
            <a:ext cx="1094915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1-Legal </a:t>
            </a:r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concepts of </a:t>
            </a:r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property:</a:t>
            </a:r>
            <a:endParaRPr lang="en-US" sz="2400" b="1" u="sng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 The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common law categorises all property as either real property or personal property.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Real property is made up of all freehold interests in land. Personal property is made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up of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all other property, including leases of land. Although leases of land are classed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as personal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property rather than as real property, the reasons for this are historical.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Most businesses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would regard freehold and leasehold interests in land as much the same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type of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property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Personal property is classed as either chattels real or chattels personal. Chattels real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consist of leases of land. Chattels personal consist of all the remaining types of personal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property. Chattels personal are divided into things in possession, things in action and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intellectual property rights. Things in possession are movable things of which physical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possession can be taken, for example machines or books. </a:t>
            </a:r>
            <a:endParaRPr lang="en-US" sz="2400" dirty="0" smtClean="0">
              <a:solidFill>
                <a:srgbClr val="2D3956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173420" y="554054"/>
            <a:ext cx="945840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0348" y="737893"/>
            <a:ext cx="5908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property: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4310" y="707045"/>
            <a:ext cx="1404457" cy="94216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41889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7785" y="1751243"/>
            <a:ext cx="1108315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17785" y="1728530"/>
            <a:ext cx="1094915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1-Legal </a:t>
            </a:r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concepts of </a:t>
            </a:r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property:</a:t>
            </a:r>
            <a:endParaRPr lang="en-US" sz="2400" b="1" u="sng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-Things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in action are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intangible rights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which can be enforced only by taking legal action, for example debts.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Intellectual property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rights, such as copyright or patents, are a separate class of intangible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property rights.</a:t>
            </a:r>
          </a:p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2-Copyright: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The law relating to copyright is governed by the Copyright, Designs and Patents Act 1988.</a:t>
            </a:r>
          </a:p>
          <a:p>
            <a:pPr algn="just"/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Section 1(1) CDPA 1988 defines copyright as a property right in either: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(a) original literary, dramatic, musical or artistic works;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(b) sound recordings, films, broadcasts or cable programmes; or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(c) the typographical arrangements of published editions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173420" y="554054"/>
            <a:ext cx="945840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0348" y="737893"/>
            <a:ext cx="5908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property: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4310" y="707045"/>
            <a:ext cx="1404457" cy="94216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595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41889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7785" y="1751243"/>
            <a:ext cx="1108315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17785" y="1728530"/>
            <a:ext cx="1094915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-Typography is the art of planning and setting out type so that a work can be printed.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Most readers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of a book would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recognize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that the author or publisher had copyright in the words.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-However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, they might not realise that copyright also exists in the typographical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arrangement of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the book, that is to say in the way in which the words appear on the page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Copyright protects the way in which ideas are expressed, rather than the ideas themselves.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In University of London Press Ltd v University Tutorial Press Ltd (1916)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it was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decided that mathematics exams which drew on the stock of knowledge common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to mathematicians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were literary works. The ideas were not new, but the precise way in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which they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were expressed was new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173420" y="554054"/>
            <a:ext cx="945840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0348" y="737893"/>
            <a:ext cx="5908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property: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4310" y="707045"/>
            <a:ext cx="1404457" cy="94216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318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41889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7785" y="1751243"/>
            <a:ext cx="1108315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17785" y="1728530"/>
            <a:ext cx="10949153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-It is not essential that the work must have taken a long time to complete, but very small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numbers of words will not be governed by copyright.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 A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street directory has been held to be a literary work, because it presented information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in an original way. It is therefore plain that a literary work does not have to be what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most people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would regard as a work of literature.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-A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musical work is defined as a work consisting of music, exclusive of any words or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action intended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to be sung, spoken or performed with the music. A dramatic work is not defined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,  but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includes a work of dance or mime as well as the more obvious example of a script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for a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play.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173420" y="554054"/>
            <a:ext cx="945840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0348" y="737893"/>
            <a:ext cx="5908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property: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4310" y="707045"/>
            <a:ext cx="1404457" cy="94216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276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41889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7785" y="1751243"/>
            <a:ext cx="1108315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17785" y="1728530"/>
            <a:ext cx="1094915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3-Acquiring </a:t>
            </a:r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copyright: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Section 3(2) CDPA 1988 provides that copyright does not exist in a literary, dramatic or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musical work until it is recorded, in writing or otherwise. As soon as it is recorded, it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does exist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without the need for any formal application process. The recording of the work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does not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need to be done by the author or with the author’s permission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4-Authorship </a:t>
            </a:r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and ownership of </a:t>
            </a:r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copyright: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The Act defines the author of a work as the person who created it. However, where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a literary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, dramatic, musical or artistic work, or a film, is made by an employee in the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course of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his employment, the employer is the first owner of any copyright in the work subject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to any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agreement to the contrary.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173420" y="554054"/>
            <a:ext cx="945840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0348" y="737893"/>
            <a:ext cx="5908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property: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4310" y="707045"/>
            <a:ext cx="1404457" cy="94216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161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41889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7785" y="1751243"/>
            <a:ext cx="1108315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17785" y="1728530"/>
            <a:ext cx="1094915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5-Duration </a:t>
            </a:r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of copyright: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-Copyright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exists for different lengths of time, depending upon the type of work concerned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  As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regards the copyright in literary, dramatic, musical or artistic works, the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copyright finishes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at the end of 70 years from the end of the calendar year in which the author dies.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-Copyright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in a sound recording finishes 50 years from the end of the calendar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year in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which it is released. Pop stars of the 1950s and 1960s have indicated that they intend to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challenge this 50-year time period to see if they can get it lengthened. If a sound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recording is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not released, it expires 50 years from the end of the calendar year in which it was made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173420" y="554054"/>
            <a:ext cx="945840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0348" y="737893"/>
            <a:ext cx="5908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property: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4310" y="707045"/>
            <a:ext cx="1404457" cy="94216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5907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41889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7785" y="1751243"/>
            <a:ext cx="1108315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17785" y="1728530"/>
            <a:ext cx="1094915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5-Duration </a:t>
            </a:r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of copyright: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-The copyright in films expires 70 years from the end of the calendar year in which the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death occurs of the last to die of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: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(i) the principal director;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(ii) the author of the screenplay;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(iii) the author of the dialogue; or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(iv) the composer of music specially created for and used in the film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 Copyright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in broadcast or cable programmes expires at the end of the period of 50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years from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the end of the calendar year in which the broadcast was made or the programme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was included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in a cable programme service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-Copyright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in typographical arrangements of published editions expires at the end of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25 years from the end of the calendar year in which the edition was first published.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173420" y="554054"/>
            <a:ext cx="945840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0348" y="737893"/>
            <a:ext cx="5908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property: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4310" y="707045"/>
            <a:ext cx="1404457" cy="94216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126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41889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7785" y="1751243"/>
            <a:ext cx="1108315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17785" y="1728530"/>
            <a:ext cx="10949153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6-Rights </a:t>
            </a:r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of copyright owners:</a:t>
            </a:r>
          </a:p>
          <a:p>
            <a:pPr algn="just"/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-Section 16(1) CDPA 1988 gives the copyright owner the exclusive right to: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(a) copy the work; (b) issue copies of the work to the public;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(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c) rent or lend the work to the public; (d) perform, show or play the work in public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;</a:t>
            </a:r>
            <a:endParaRPr lang="en-US" sz="2400" dirty="0">
              <a:solidFill>
                <a:srgbClr val="2D3956"/>
              </a:solidFill>
              <a:latin typeface="Times New Roman" panose="02020603050405020304" pitchFamily="18" charset="0"/>
            </a:endParaRP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(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e) broadcast the work or include it in a cable programme service;</a:t>
            </a:r>
          </a:p>
          <a:p>
            <a:pPr algn="just"/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(f) make an adaptation of the work or do any of the above in relation to an adaptation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-If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any person does any of the acts listed above, without the permission of the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copyright holder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, or authorises anyone else to do this, copyright in the work is infringed. It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is important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to remember that what is protected is not an idea, but the way in which an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idea is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expressed. It is also important to realise that infringement does not need to be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intentional and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can be committed unknowingly.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173420" y="554054"/>
            <a:ext cx="945840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0348" y="737893"/>
            <a:ext cx="5908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property: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4310" y="707045"/>
            <a:ext cx="1404457" cy="94216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2950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063578" y="141889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17785" y="1751243"/>
            <a:ext cx="11083159" cy="42876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417785" y="1728530"/>
            <a:ext cx="10949153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b="1" u="sng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6-Rights </a:t>
            </a:r>
            <a:r>
              <a:rPr lang="en-US" sz="2400" b="1" u="sng" dirty="0">
                <a:solidFill>
                  <a:srgbClr val="2D3956"/>
                </a:solidFill>
                <a:latin typeface="Times New Roman" panose="02020603050405020304" pitchFamily="18" charset="0"/>
              </a:rPr>
              <a:t>of copyright owners: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 Copying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the work can be done by storing the work electronically, for example by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downloading material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onto a computer. Making a video recording of a film would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infringe copyright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. Copyright can be infringed by renting the work for commercial gain. Lending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of the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work to the public can also infringe copyright, even if no commercial advantage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is gained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 Secondary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infringement is committed not by copying the work, but by exploiting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it commercially.</a:t>
            </a:r>
          </a:p>
          <a:p>
            <a:pPr algn="just"/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- Fair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dealing with a literary work (other than a database), or a dramatic, musical </a:t>
            </a:r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</a:rPr>
              <a:t>or artistic </a:t>
            </a:r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</a:rPr>
              <a:t>work for the purposes of research or private study does not infringe copyright.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4348071-CE82-4950-9337-A8B929809A72}"/>
              </a:ext>
            </a:extLst>
          </p:cNvPr>
          <p:cNvSpPr txBox="1"/>
          <p:nvPr/>
        </p:nvSpPr>
        <p:spPr>
          <a:xfrm>
            <a:off x="4328048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DB57316-93DF-55FF-871F-F7A63A9FF2F0}"/>
              </a:ext>
            </a:extLst>
          </p:cNvPr>
          <p:cNvSpPr/>
          <p:nvPr/>
        </p:nvSpPr>
        <p:spPr>
          <a:xfrm flipV="1">
            <a:off x="173420" y="554054"/>
            <a:ext cx="9458403" cy="457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120348" y="737893"/>
            <a:ext cx="590873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property: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24310" y="707045"/>
            <a:ext cx="1404457" cy="942162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09051" y="651572"/>
            <a:ext cx="13712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94951" y="939770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944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44517" y="1641229"/>
            <a:ext cx="11902966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5955" y="1537074"/>
            <a:ext cx="119115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7-Remedies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for 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infringement:</a:t>
            </a:r>
          </a:p>
          <a:p>
            <a:pPr algn="just">
              <a:lnSpc>
                <a:spcPct val="12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-Damages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and an injunction to prevent future breaches of copyright are the usual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remedies for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infringement. An owner of copyright may also apply for a court order that a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person hands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over an infringing copy of a work in his possession. An infringer may also be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ordered to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hand over profits made from exploiting the copyright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8-Moral rights:</a:t>
            </a:r>
          </a:p>
          <a:p>
            <a:pPr algn="just">
              <a:lnSpc>
                <a:spcPct val="12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-Authors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are given several moral rights in respect of their works. These are not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economic rights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but if these rights are infringed then a remedy for breach of statutory duty will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be available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Damages are therefore available. An injunction will be the appropriate remedy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to prevent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derogatory treatment of the work.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120347" y="733289"/>
            <a:ext cx="6612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property: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0" y="56103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0" y="576421"/>
            <a:ext cx="1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135954" y="8717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44517" y="1641229"/>
            <a:ext cx="11902966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5955" y="1537074"/>
            <a:ext cx="11911528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9-Criminal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offences:</a:t>
            </a:r>
          </a:p>
          <a:p>
            <a:pPr algn="just">
              <a:lnSpc>
                <a:spcPct val="120000"/>
              </a:lnSpc>
            </a:pP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Various criminal offences are created in relation to articles which are, and which 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the defendant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knows or has reason to believe are, infringements of copyright. These 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offences relate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to: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(i) making copies of the work for sale or hire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; (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ii) importing them for business purposes;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(iii) possessing them for business purposes with a view to committing a copyright infringement;</a:t>
            </a:r>
          </a:p>
          <a:p>
            <a:pPr algn="just">
              <a:lnSpc>
                <a:spcPct val="12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And  (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iv) selling, exhibiting or distributing them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10-Patents: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-Patents can be taken out only in respect of inventions which are capable of having an industrial application. A patent must be applied for and is not easily granted. Patent law is governed by the Patents Act 1977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120347" y="733289"/>
            <a:ext cx="6612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property: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0" y="56103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0" y="576421"/>
            <a:ext cx="1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135954" y="8717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46037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44517" y="1641229"/>
            <a:ext cx="11902966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5955" y="1537074"/>
            <a:ext cx="11911528" cy="40811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10-Patents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-Patents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have two purposes: they encourage innovation by granting monopoly rights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in respect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of inventions, while at the same time making technological advances public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11-Patentable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inventions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</a:pP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Section 1(1) of the Patents Act 1977 provides that a patent can only be granted for 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an invention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if: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(i) the invention is new; and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(ii) it involves an inventive step; and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(iii) it is capable of industrial application.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120347" y="733289"/>
            <a:ext cx="6612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property: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0" y="56103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0" y="576421"/>
            <a:ext cx="1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135954" y="8717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644902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44517" y="1641229"/>
            <a:ext cx="11902966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5955" y="1537074"/>
            <a:ext cx="119115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11-Patentable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inventions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PA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1977 does not define what an invention is, but s. 1(2) provides that the 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following matters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are not inventions and that there can therefore be no patenting of them: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(a) discoveries, scientific theories or mathematical methods;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(b) aesthetic creations and literary, dramatic, musical or artistic work (because these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are covered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by copyright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); (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c) ways of performing a mental act, playing a game, or doing business,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(d) a program for a computer;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or  (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e) the presentation of information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An invention can be regarded as new only if it does not form part of the state of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prior knowledge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which includes all matters that have at any time before the date of the invention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been made available to the public in any way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  <a:endParaRPr lang="en-US" sz="2400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120347" y="733289"/>
            <a:ext cx="6612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property: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0" y="56103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0" y="576421"/>
            <a:ext cx="1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135954" y="8717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434214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44517" y="1641229"/>
            <a:ext cx="11902966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5955" y="1537074"/>
            <a:ext cx="11911528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11-Patentable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inventions</a:t>
            </a: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:</a:t>
            </a:r>
          </a:p>
          <a:p>
            <a:pPr algn="just">
              <a:lnSpc>
                <a:spcPct val="12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-A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step can be regarded as an inventive step only if it was not obvious to a person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who was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skilled in the relevant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field.</a:t>
            </a:r>
          </a:p>
          <a:p>
            <a:pPr algn="just">
              <a:lnSpc>
                <a:spcPct val="12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-An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invention is capable of having industrial application if it can be made or used in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any kind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of industry, including agriculture. Almost every new invention will be regarded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as having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an industrial application. There is no requirement that it can be put to an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immediate industrial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use. New methods of surgery, therapy or diagnosis which are to be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practised on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humans or animals cannot be taken to be of industrial application.</a:t>
            </a:r>
          </a:p>
          <a:p>
            <a:pPr algn="just">
              <a:lnSpc>
                <a:spcPct val="12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Patents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can apply not only to new items, but also to the way an existing item is used,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or to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the way in which an existing item is produced. For example, a new way of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manufacturing paper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could be patentable.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120347" y="733289"/>
            <a:ext cx="6612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2-Business property: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0" y="56103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0" y="576421"/>
            <a:ext cx="1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135954" y="8717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287213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44517" y="1641229"/>
            <a:ext cx="11902966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5955" y="1537074"/>
            <a:ext cx="119115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1-Meaning of trade marks and registration of trade marks:</a:t>
            </a:r>
            <a:endParaRPr lang="en-US" sz="2400" b="1" u="sng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-The Trade Marks Act 1994 governs the law on trade marks. A trade mark is given a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wide definition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as a ‘sign’, and can consist of almost any visual representation, including a letter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,  word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drawing or shape. The only two requirements are that the sign should be capable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of being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reproduced graphically and that it should be capable of distinguishing one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person’s products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from another person’s. A mark which has no distinctive character cannot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be registered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as a trade mark, but it is possible to register a shape.</a:t>
            </a:r>
          </a:p>
          <a:p>
            <a:pPr algn="just">
              <a:lnSpc>
                <a:spcPct val="12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The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rights given by TMA 1994 are only conferred once the trade mark, which is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 property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right, is registered. As regards an unregistered trade mark an action for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passing off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may lie, but TMA 1994 will provide no remedies.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120347" y="733289"/>
            <a:ext cx="6612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3-Trade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marks: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0" y="56103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0" y="576421"/>
            <a:ext cx="1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135954" y="8717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757845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44517" y="1641229"/>
            <a:ext cx="11902966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5955" y="1537074"/>
            <a:ext cx="1191152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2-Effect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of registered trade mark:</a:t>
            </a:r>
            <a:endParaRPr lang="en-US" sz="2400" b="1" u="sng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-The proprietor of a registered trade mark is given exclusive rights in the trade mark. If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the trade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mark is used in the United Kingdom without his consent, these rights are infringed.</a:t>
            </a:r>
          </a:p>
          <a:p>
            <a:pPr algn="just">
              <a:lnSpc>
                <a:spcPct val="120000"/>
              </a:lnSpc>
            </a:pP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A sign can be used in various ways, including by: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(i) fixing it onto a package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;  (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ii) putting goods under the sign;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(iii) importing or exporting under the sign;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or  (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iv) using the sign on business paper or in advertising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-Trade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marks are not infringed by a person using his own name and address, as long as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the use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is in accordance with honest practices in industrial or commercial matters. This is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an objective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test and is not the same as asking whether or not the defendant acted honestly.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120347" y="733289"/>
            <a:ext cx="6612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3-Trade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marks: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0" y="56103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0" y="576421"/>
            <a:ext cx="1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135954" y="8717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881546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44517" y="1641229"/>
            <a:ext cx="11902966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5955" y="1537074"/>
            <a:ext cx="11911528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2-Effect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of registered trade mark:</a:t>
            </a:r>
            <a:endParaRPr lang="en-US" sz="2400" b="1" u="sng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-An action for infringement is brought by the owner of the trade mark, and all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remedies which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would be available in respect of any other property right are available. In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addition the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court may: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(i) order offending signs to be erased or removed;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(ii) order infringing goods, materials or articles to be delivered up to the owner; and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(iii) order that these may be destroyed or forfeited to such person as the court thinks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fit.</a:t>
            </a:r>
          </a:p>
          <a:p>
            <a:pPr algn="just">
              <a:lnSpc>
                <a:spcPct val="12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If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 groundless threat of infringement proceedings is made the victim may apply to a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court for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 declaration that the threats are unjustifiable, or for damages or for an injunction.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 registered trade mark is personal property which can be co-owned or assigned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to another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. Licences permitting their use may be granted to others.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120347" y="733289"/>
            <a:ext cx="6612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3-Trade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marks: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0" y="56103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0" y="576421"/>
            <a:ext cx="1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135954" y="8717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164749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44517" y="1641229"/>
            <a:ext cx="11902966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5955" y="1537074"/>
            <a:ext cx="11911528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3-Procedure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for registration:</a:t>
            </a:r>
            <a:endParaRPr lang="en-US" sz="2400" b="1" u="sng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-An application for registration of a trade mark has to include a statement of the goods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or services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to which the trade mark is to apply, and a representation of the trade mark itself.</a:t>
            </a:r>
          </a:p>
          <a:p>
            <a:pPr algn="just">
              <a:lnSpc>
                <a:spcPct val="12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-A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system of classification exists under which the applicant applies for registration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into one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of more than 42 classes of goods and services. Where the registrar decides that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the application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for registration has been accepted, he publishes this in the Trade Marks Journal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Initially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, trade marks are registered for a ten-year period from the date of registration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 Registration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may be renewed for further periods of ten years if the proprietor pays the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appropriate fee.</a:t>
            </a:r>
          </a:p>
          <a:p>
            <a:pPr algn="just">
              <a:lnSpc>
                <a:spcPct val="120000"/>
              </a:lnSpc>
            </a:pP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- Damages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or an injunction are the usual remedies for infringement, but destruction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of offending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goods or erasure of offending signs can also be ordered.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120347" y="733289"/>
            <a:ext cx="6612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3-Trade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marks: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0" y="56103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0" y="576421"/>
            <a:ext cx="1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135954" y="8717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338792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44517" y="1641229"/>
            <a:ext cx="11902966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5955" y="1537074"/>
            <a:ext cx="11911528" cy="44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4-Breach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of confidence:</a:t>
            </a:r>
            <a:endParaRPr lang="en-US" sz="2400" b="1" u="sng" dirty="0" smtClean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-Article 8 of the European Convention on Human Rights gives the right to respect for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 person’s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private and family life, home and correspondence. The Human Rights Act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1998 came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into force in 2000. It did not create a new tort of invasion of privacy but it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did strengthen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the law of breach of confidence. However, Art. 10 of the Convention gives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the right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to freedom of expression, and so freedom of the press has to be weighed against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the right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to privacy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.</a:t>
            </a:r>
          </a:p>
          <a:p>
            <a:pPr algn="just">
              <a:lnSpc>
                <a:spcPct val="120000"/>
              </a:lnSpc>
            </a:pPr>
            <a:r>
              <a:rPr lang="en-US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5- Suing </a:t>
            </a:r>
            <a:r>
              <a:rPr lang="en-US" sz="2400" b="1" u="sng" dirty="0">
                <a:solidFill>
                  <a:srgbClr val="000000"/>
                </a:solidFill>
                <a:latin typeface="Times New Roman" panose="02020603050405020304" pitchFamily="18" charset="0"/>
              </a:rPr>
              <a:t>for breach of privacy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A person bringing a claim for breach of privacy will need to prove three things:</a:t>
            </a:r>
          </a:p>
          <a:p>
            <a:pPr algn="just">
              <a:lnSpc>
                <a:spcPct val="120000"/>
              </a:lnSpc>
            </a:pP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(i) that the information disclosed was confidential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;  (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ii) that there was an obligation of confidence; </a:t>
            </a:r>
            <a:r>
              <a:rPr lang="en-US" sz="2400" dirty="0" smtClean="0">
                <a:solidFill>
                  <a:srgbClr val="000000"/>
                </a:solidFill>
                <a:latin typeface="Times New Roman" panose="02020603050405020304" pitchFamily="18" charset="0"/>
              </a:rPr>
              <a:t>and  (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iii) that there </a:t>
            </a:r>
            <a:r>
              <a:rPr lang="en-US" sz="2400">
                <a:solidFill>
                  <a:srgbClr val="000000"/>
                </a:solidFill>
                <a:latin typeface="Times New Roman" panose="02020603050405020304" pitchFamily="18" charset="0"/>
              </a:rPr>
              <a:t>was </a:t>
            </a:r>
            <a:r>
              <a:rPr lang="en-US" sz="2400" smtClean="0">
                <a:solidFill>
                  <a:srgbClr val="000000"/>
                </a:solidFill>
                <a:latin typeface="Times New Roman" panose="02020603050405020304" pitchFamily="18" charset="0"/>
              </a:rPr>
              <a:t>unauthorized 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</a:rPr>
              <a:t>use of the information.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2120347" y="733289"/>
            <a:ext cx="66128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3-Trade 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marks: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0" y="561033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0" y="576421"/>
            <a:ext cx="109100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  <a:p>
            <a:pPr algn="ctr"/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135954" y="871788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8187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5" y="694028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7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2619</TotalTime>
  <Words>4150</Words>
  <Application>Microsoft Office PowerPoint</Application>
  <PresentationFormat>Widescreen</PresentationFormat>
  <Paragraphs>285</Paragraphs>
  <Slides>32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8" baseType="lpstr"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HP</cp:lastModifiedBy>
  <cp:revision>679</cp:revision>
  <dcterms:created xsi:type="dcterms:W3CDTF">2023-04-29T09:08:23Z</dcterms:created>
  <dcterms:modified xsi:type="dcterms:W3CDTF">2023-12-01T21:43:04Z</dcterms:modified>
</cp:coreProperties>
</file>