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57" r:id="rId5"/>
    <p:sldId id="262" r:id="rId6"/>
    <p:sldId id="263" r:id="rId7"/>
    <p:sldId id="266" r:id="rId8"/>
    <p:sldId id="264" r:id="rId9"/>
    <p:sldId id="265" r:id="rId10"/>
    <p:sldId id="267" r:id="rId11"/>
    <p:sldId id="268" r:id="rId12"/>
    <p:sldId id="269" r:id="rId13"/>
    <p:sldId id="271" r:id="rId14"/>
    <p:sldId id="270" r:id="rId15"/>
    <p:sldId id="272" r:id="rId16"/>
    <p:sldId id="2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120" d="100"/>
          <a:sy n="120" d="100"/>
        </p:scale>
        <p:origin x="200" y="2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1/26/23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1/26/23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1/26/23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1/26/23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7096099" y="3111412"/>
            <a:ext cx="2684517" cy="1077218"/>
          </a:xfrm>
          <a:prstGeom prst="rect">
            <a:avLst/>
          </a:prstGeom>
          <a:noFill/>
        </p:spPr>
        <p:txBody>
          <a:bodyPr wrap="none" rtlCol="0">
            <a:spAutoFit/>
          </a:bodyPr>
          <a:lstStyle/>
          <a:p>
            <a:r>
              <a:rPr lang="en-US" sz="3200" b="1" dirty="0">
                <a:solidFill>
                  <a:schemeClr val="bg1"/>
                </a:solidFill>
                <a:latin typeface="Al-Jazeera-Arabic-Regular" pitchFamily="2" charset="-78"/>
                <a:cs typeface="Al-Jazeera-Arabic-Regular" pitchFamily="2" charset="-78"/>
              </a:rPr>
              <a:t>DGM 113</a:t>
            </a:r>
          </a:p>
          <a:p>
            <a:r>
              <a:rPr lang="en-US" sz="3200" b="1" dirty="0">
                <a:solidFill>
                  <a:schemeClr val="bg1"/>
                </a:solidFill>
                <a:latin typeface="Al-Jazeera-Arabic-Regular" pitchFamily="2" charset="-78"/>
                <a:cs typeface="Al-Jazeera-Arabic-Regular" pitchFamily="2" charset="-78"/>
              </a:rPr>
              <a:t>Intro Lecture</a:t>
            </a:r>
            <a:endParaRPr lang="en-US" sz="3200" b="1" dirty="0">
              <a:solidFill>
                <a:srgbClr val="FF9518"/>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15649" y="548660"/>
            <a:ext cx="3656771"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مقدمة عن أستاذ المقرر</a:t>
            </a:r>
            <a:endParaRPr lang="en-US" sz="2800" b="1" dirty="0">
              <a:solidFill>
                <a:srgbClr val="FF9518"/>
              </a:solidFill>
              <a:latin typeface="Al-Jazeera-Arabic-Bold" pitchFamily="2" charset="-78"/>
              <a:cs typeface="Al-Jazeera-Arabic-Bold" pitchFamily="2" charset="-78"/>
            </a:endParaRPr>
          </a:p>
        </p:txBody>
      </p:sp>
      <p:sp>
        <p:nvSpPr>
          <p:cNvPr id="8" name="TextBox 7"/>
          <p:cNvSpPr txBox="1"/>
          <p:nvPr/>
        </p:nvSpPr>
        <p:spPr>
          <a:xfrm>
            <a:off x="332128" y="236724"/>
            <a:ext cx="1364476" cy="954107"/>
          </a:xfrm>
          <a:prstGeom prst="rect">
            <a:avLst/>
          </a:prstGeom>
          <a:noFill/>
        </p:spPr>
        <p:txBody>
          <a:bodyPr wrap="none" rtlCol="0">
            <a:spAutoFit/>
          </a:bodyPr>
          <a:lstStyle/>
          <a:p>
            <a:pPr algn="ctr"/>
            <a:r>
              <a:rPr lang="en-US" sz="2800" b="1" dirty="0">
                <a:solidFill>
                  <a:schemeClr val="bg1"/>
                </a:solidFill>
                <a:latin typeface="Al-Jazeera-Arabic-Bold" pitchFamily="2" charset="-78"/>
                <a:cs typeface="Al-Jazeera-Arabic-Bold" pitchFamily="2" charset="-78"/>
              </a:rPr>
              <a:t>Intro</a:t>
            </a:r>
          </a:p>
          <a:p>
            <a:pPr algn="ctr"/>
            <a:r>
              <a:rPr lang="en-US" sz="2800" b="1" dirty="0">
                <a:solidFill>
                  <a:schemeClr val="bg1"/>
                </a:solidFill>
                <a:latin typeface="Al-Jazeera-Arabic-Bold" pitchFamily="2" charset="-78"/>
                <a:cs typeface="Al-Jazeera-Arabic-Bold" pitchFamily="2" charset="-78"/>
              </a:rPr>
              <a:t>lecture</a:t>
            </a:r>
            <a:endParaRPr lang="en-US" sz="2800" b="1" dirty="0">
              <a:solidFill>
                <a:srgbClr val="FF9518"/>
              </a:solidFill>
              <a:latin typeface="Al-Jazeera-Arabic-Bold" pitchFamily="2" charset="-78"/>
              <a:cs typeface="Al-Jazeera-Arabic-Bold"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734198" y="1586472"/>
            <a:ext cx="7785783" cy="4199035"/>
          </a:xfrm>
          <a:prstGeom prst="rect">
            <a:avLst/>
          </a:prstGeom>
          <a:noFill/>
        </p:spPr>
        <p:txBody>
          <a:bodyPr wrap="square" rtlCol="0">
            <a:spAutoFit/>
          </a:bodyPr>
          <a:lstStyle/>
          <a:p>
            <a:pPr indent="274320" algn="just" rtl="1">
              <a:lnSpc>
                <a:spcPct val="150000"/>
              </a:lnSpc>
              <a:spcAft>
                <a:spcPts val="600"/>
              </a:spcAft>
            </a:pPr>
            <a:r>
              <a:rPr lang="ar-SA" sz="2000" dirty="0">
                <a:effectLst/>
                <a:latin typeface="Al-Jazeera-Arabic-Regular" pitchFamily="2" charset="-78"/>
                <a:ea typeface="Times New Roman" panose="02020603050405020304" pitchFamily="18" charset="0"/>
                <a:cs typeface="Al-Jazeera-Arabic-Regular" pitchFamily="2" charset="-78"/>
              </a:rPr>
              <a:t>مدرس الإعلام الرقمي والوسائط المتعددة، ولديه خلفية تطبيقية للوسائط المتعددة منذ حصوله على بكالوريوس الإعلام قسم الوسائط المتعددة ثم حصل على دبلوم الوسائط المتعددة المهنية من منحة معهد تكنولوجيا المعلومات في مصر. له بخبرة طويلة كمصمم جرافيك في قنوات وشبكات تلفزيونية محلية وأجنبية إلى جانب وظيفته ودراساته الأكاديمية. كانت أبحاثه لنيل درجة الدكتوراه تدور حول استخدام الواقع المعزز في القنوات التلفزيونية من خلال الأنظمة التي تدعم الأستوديوهات الافتراضية والرسومات المباشرة على الهواء، كما كان لديه رؤية حول استخدام الهولوجرام في العروض المباشرة داخل استديو التليفزيون</a:t>
            </a:r>
            <a:endParaRPr lang="en-EG" sz="2000" dirty="0">
              <a:effectLst/>
              <a:latin typeface="Al-Jazeera-Arabic-Regular" pitchFamily="2" charset="-78"/>
              <a:ea typeface="Times New Roman" panose="02020603050405020304" pitchFamily="18" charset="0"/>
              <a:cs typeface="Al-Jazeera-Arabic-Regular" pitchFamily="2" charset="-78"/>
            </a:endParaRPr>
          </a:p>
        </p:txBody>
      </p:sp>
      <p:pic>
        <p:nvPicPr>
          <p:cNvPr id="5" name="Picture 4"/>
          <p:cNvPicPr>
            <a:picLocks noChangeAspect="1"/>
          </p:cNvPicPr>
          <p:nvPr/>
        </p:nvPicPr>
        <p:blipFill rotWithShape="1">
          <a:blip r:embed="rId8">
            <a:extLst>
              <a:ext uri="{28A0092B-C50C-407E-A947-70E740481C1C}">
                <a14:useLocalDpi xmlns:a14="http://schemas.microsoft.com/office/drawing/2010/main" val="0"/>
              </a:ext>
            </a:extLst>
          </a:blip>
          <a:srcRect l="12908" r="12881" b="784"/>
          <a:stretch/>
        </p:blipFill>
        <p:spPr>
          <a:xfrm>
            <a:off x="8708267" y="545637"/>
            <a:ext cx="3179850" cy="5748868"/>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716246" y="545637"/>
            <a:ext cx="3656770"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Bold" pitchFamily="2" charset="-78"/>
                <a:cs typeface="Al-Jazeera-Arabic-Bold" pitchFamily="2" charset="-78"/>
              </a:rPr>
              <a:t>مقدمة عن أستاذ المقرر</a:t>
            </a:r>
            <a:endParaRPr lang="en-US" sz="2800" b="1" dirty="0">
              <a:solidFill>
                <a:srgbClr val="FF9518"/>
              </a:solidFill>
              <a:latin typeface="Al-Jazeera-Arabic-Bold" pitchFamily="2" charset="-78"/>
              <a:cs typeface="Al-Jazeera-Arabic-Bold" pitchFamily="2" charset="-78"/>
            </a:endParaRPr>
          </a:p>
        </p:txBody>
      </p:sp>
      <p:sp>
        <p:nvSpPr>
          <p:cNvPr id="8" name="TextBox 7"/>
          <p:cNvSpPr txBox="1"/>
          <p:nvPr/>
        </p:nvSpPr>
        <p:spPr>
          <a:xfrm>
            <a:off x="334536" y="265904"/>
            <a:ext cx="1364476" cy="954107"/>
          </a:xfrm>
          <a:prstGeom prst="rect">
            <a:avLst/>
          </a:prstGeom>
          <a:noFill/>
        </p:spPr>
        <p:txBody>
          <a:bodyPr wrap="none" rtlCol="0">
            <a:spAutoFit/>
          </a:bodyPr>
          <a:lstStyle/>
          <a:p>
            <a:pPr algn="ctr"/>
            <a:r>
              <a:rPr lang="en-US" sz="2800" b="1" dirty="0">
                <a:solidFill>
                  <a:schemeClr val="bg1"/>
                </a:solidFill>
                <a:latin typeface="Al-Jazeera-Arabic-Bold" pitchFamily="2" charset="-78"/>
                <a:cs typeface="Al-Jazeera-Arabic-Bold" pitchFamily="2" charset="-78"/>
              </a:rPr>
              <a:t>Intro</a:t>
            </a:r>
          </a:p>
          <a:p>
            <a:pPr algn="ctr"/>
            <a:r>
              <a:rPr lang="en-US" sz="2800" b="1" dirty="0">
                <a:solidFill>
                  <a:schemeClr val="bg1"/>
                </a:solidFill>
                <a:latin typeface="Al-Jazeera-Arabic-Bold" pitchFamily="2" charset="-78"/>
                <a:cs typeface="Al-Jazeera-Arabic-Bold" pitchFamily="2" charset="-78"/>
              </a:rPr>
              <a:t>lecture</a:t>
            </a:r>
            <a:endParaRPr lang="en-US" sz="2800" b="1" dirty="0">
              <a:solidFill>
                <a:srgbClr val="FF9518"/>
              </a:solidFill>
              <a:latin typeface="Al-Jazeera-Arabic-Bold" pitchFamily="2" charset="-78"/>
              <a:cs typeface="Al-Jazeera-Arabic-Bold"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51740" y="1653401"/>
            <a:ext cx="7785783" cy="4275979"/>
          </a:xfrm>
          <a:prstGeom prst="rect">
            <a:avLst/>
          </a:prstGeom>
          <a:noFill/>
        </p:spPr>
        <p:txBody>
          <a:bodyPr wrap="square" rtlCol="0">
            <a:spAutoFit/>
          </a:bodyPr>
          <a:lstStyle/>
          <a:p>
            <a:pPr indent="274320" algn="just" rtl="1">
              <a:lnSpc>
                <a:spcPct val="150000"/>
              </a:lnSpc>
              <a:spcAft>
                <a:spcPts val="600"/>
              </a:spcAft>
            </a:pPr>
            <a:r>
              <a:rPr lang="ar-SA" sz="2000" dirty="0">
                <a:latin typeface="Al-Jazeera-Arabic-Regular" pitchFamily="2" charset="-78"/>
                <a:ea typeface="Times New Roman" panose="02020603050405020304" pitchFamily="18" charset="0"/>
                <a:cs typeface="Al-Jazeera-Arabic-Regular" pitchFamily="2" charset="-78"/>
              </a:rPr>
              <a:t>و</a:t>
            </a:r>
            <a:r>
              <a:rPr lang="ar-SA" sz="2000" dirty="0">
                <a:effectLst/>
                <a:latin typeface="Al-Jazeera-Arabic-Regular" pitchFamily="2" charset="-78"/>
                <a:ea typeface="Times New Roman" panose="02020603050405020304" pitchFamily="18" charset="0"/>
                <a:cs typeface="Al-Jazeera-Arabic-Regular" pitchFamily="2" charset="-78"/>
              </a:rPr>
              <a:t>يركز جورج أبحاثه على الدراسات البينية بين المحتوى الاتصالي وتقنيات الاتصال الحديثة، كما نشر كتابًا بعنوان "الإعلان التليفزيوني والمؤثرات البصرية بين الإبهار والتوظيف</a:t>
            </a:r>
            <a:r>
              <a:rPr lang="en-US" sz="2000" dirty="0">
                <a:effectLst/>
                <a:latin typeface="Al-Jazeera-Arabic-Regular" pitchFamily="2" charset="-78"/>
                <a:ea typeface="Times New Roman" panose="02020603050405020304" pitchFamily="18" charset="0"/>
                <a:cs typeface="Al-Jazeera-Arabic-Regular" pitchFamily="2" charset="-78"/>
              </a:rPr>
              <a:t>"</a:t>
            </a:r>
            <a:r>
              <a:rPr lang="ar-SA" sz="2000" dirty="0">
                <a:effectLst/>
                <a:latin typeface="Al-Jazeera-Arabic-Regular" pitchFamily="2" charset="-78"/>
                <a:ea typeface="Times New Roman" panose="02020603050405020304" pitchFamily="18" charset="0"/>
                <a:cs typeface="Al-Jazeera-Arabic-Regular" pitchFamily="2" charset="-78"/>
              </a:rPr>
              <a:t>، الذي </a:t>
            </a:r>
            <a:r>
              <a:rPr lang="ar-SA" sz="2000" dirty="0">
                <a:latin typeface="Al-Jazeera-Arabic-Regular" pitchFamily="2" charset="-78"/>
                <a:ea typeface="Times New Roman" panose="02020603050405020304" pitchFamily="18" charset="0"/>
                <a:cs typeface="Al-Jazeera-Arabic-Regular" pitchFamily="2" charset="-78"/>
              </a:rPr>
              <a:t>يدرس </a:t>
            </a:r>
            <a:r>
              <a:rPr lang="ar-SA" sz="2000" dirty="0">
                <a:effectLst/>
                <a:latin typeface="Al-Jazeera-Arabic-Regular" pitchFamily="2" charset="-78"/>
                <a:ea typeface="Times New Roman" panose="02020603050405020304" pitchFamily="18" charset="0"/>
                <a:cs typeface="Al-Jazeera-Arabic-Regular" pitchFamily="2" charset="-78"/>
              </a:rPr>
              <a:t>استخدام الوسائط المتعددة في تحسين الصورة التلفزيونية.</a:t>
            </a:r>
            <a:endParaRPr lang="en-US" sz="2000" dirty="0">
              <a:effectLst/>
              <a:latin typeface="Al-Jazeera-Arabic-Regular" pitchFamily="2" charset="-78"/>
              <a:ea typeface="Times New Roman" panose="02020603050405020304" pitchFamily="18" charset="0"/>
              <a:cs typeface="Al-Jazeera-Arabic-Regular" pitchFamily="2" charset="-78"/>
            </a:endParaRPr>
          </a:p>
          <a:p>
            <a:pPr indent="274320" algn="just" rtl="1">
              <a:lnSpc>
                <a:spcPct val="150000"/>
              </a:lnSpc>
              <a:spcAft>
                <a:spcPts val="600"/>
              </a:spcAft>
            </a:pPr>
            <a:r>
              <a:rPr lang="ar-SA" sz="2000" dirty="0">
                <a:effectLst/>
                <a:latin typeface="Al-Jazeera-Arabic-Regular" pitchFamily="2" charset="-78"/>
                <a:ea typeface="Times New Roman" panose="02020603050405020304" pitchFamily="18" charset="0"/>
                <a:cs typeface="Al-Jazeera-Arabic-Regular" pitchFamily="2" charset="-78"/>
              </a:rPr>
              <a:t>جورج محاضر في العديد من الجامعات والمعاهد، حيث يقوم بتدريس أساسيات الوسائط المتعددة، وتكنولوجيا الاتصال، وتقنيات الرسوم المتحركة، والمونتاج، والمؤثرات البصرية وتصميم المجسمات ثلاثية الأبعاد، كما أنه يتمتع بخلفية جيدة في مجال تكنولوجيا المعلومات، ويعمل مؤخرًا في التسويق الرقمي بشكل مكثف.</a:t>
            </a:r>
            <a:endParaRPr lang="en-EG" dirty="0">
              <a:effectLst/>
              <a:latin typeface="Al-Jazeera-Arabic-Regular" pitchFamily="2" charset="-78"/>
              <a:ea typeface="Times New Roman" panose="02020603050405020304" pitchFamily="18" charset="0"/>
              <a:cs typeface="Al-Jazeera-Arabic-Regular" pitchFamily="2" charset="-78"/>
            </a:endParaRPr>
          </a:p>
        </p:txBody>
      </p:sp>
      <p:pic>
        <p:nvPicPr>
          <p:cNvPr id="5" name="Picture 4"/>
          <p:cNvPicPr>
            <a:picLocks noChangeAspect="1"/>
          </p:cNvPicPr>
          <p:nvPr/>
        </p:nvPicPr>
        <p:blipFill rotWithShape="1">
          <a:blip r:embed="rId8">
            <a:extLst>
              <a:ext uri="{28A0092B-C50C-407E-A947-70E740481C1C}">
                <a14:useLocalDpi xmlns:a14="http://schemas.microsoft.com/office/drawing/2010/main" val="0"/>
              </a:ext>
            </a:extLst>
          </a:blip>
          <a:srcRect l="12908" r="12881" b="784"/>
          <a:stretch/>
        </p:blipFill>
        <p:spPr>
          <a:xfrm>
            <a:off x="8708267" y="545637"/>
            <a:ext cx="3179850" cy="5748868"/>
          </a:xfrm>
          <a:prstGeom prst="rect">
            <a:avLst/>
          </a:prstGeom>
        </p:spPr>
      </p:pic>
    </p:spTree>
    <p:extLst>
      <p:ext uri="{BB962C8B-B14F-4D97-AF65-F5344CB8AC3E}">
        <p14:creationId xmlns:p14="http://schemas.microsoft.com/office/powerpoint/2010/main" val="38738483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70" y="-117909"/>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71974" y="4288121"/>
            <a:ext cx="6714451" cy="1972334"/>
          </a:xfrm>
          <a:prstGeom prst="rect">
            <a:avLst/>
          </a:prstGeom>
        </p:spPr>
      </p:pic>
      <p:sp>
        <p:nvSpPr>
          <p:cNvPr id="14" name="TextBox 13"/>
          <p:cNvSpPr txBox="1"/>
          <p:nvPr/>
        </p:nvSpPr>
        <p:spPr>
          <a:xfrm>
            <a:off x="730762" y="4812623"/>
            <a:ext cx="4618572" cy="923330"/>
          </a:xfrm>
          <a:prstGeom prst="rect">
            <a:avLst/>
          </a:prstGeom>
          <a:noFill/>
        </p:spPr>
        <p:txBody>
          <a:bodyPr wrap="none" rtlCol="0">
            <a:spAutoFit/>
          </a:bodyPr>
          <a:lstStyle/>
          <a:p>
            <a:pPr marL="0" algn="r" defTabSz="914400" rtl="1" eaLnBrk="1" latinLnBrk="0" hangingPunct="1"/>
            <a:r>
              <a:rPr lang="ar-SA" sz="5400" b="1" dirty="0">
                <a:solidFill>
                  <a:schemeClr val="bg1"/>
                </a:solidFill>
                <a:latin typeface="Al-Jazeera-Arabic-Regular" pitchFamily="2" charset="-78"/>
                <a:cs typeface="Al-Jazeera-Arabic-Regular" pitchFamily="2" charset="-78"/>
              </a:rPr>
              <a:t>موضوعات المقرر</a:t>
            </a:r>
            <a:endParaRPr lang="en-US" sz="5400" b="1" dirty="0">
              <a:solidFill>
                <a:srgbClr val="FF9518"/>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637808"/>
            <a:ext cx="6968831" cy="461665"/>
          </a:xfrm>
          <a:prstGeom prst="rect">
            <a:avLst/>
          </a:prstGeom>
          <a:noFill/>
        </p:spPr>
        <p:txBody>
          <a:bodyPr wrap="none" rtlCol="0">
            <a:spAutoFit/>
          </a:bodyPr>
          <a:lstStyle/>
          <a:p>
            <a:r>
              <a:rPr lang="ar-EG" sz="2400" b="1" dirty="0">
                <a:solidFill>
                  <a:schemeClr val="bg1"/>
                </a:solidFill>
                <a:latin typeface="Al-Jazeera-Arabic-Regular" pitchFamily="2" charset="-78"/>
                <a:cs typeface="Al-Jazeera-Arabic-Regular" pitchFamily="2" charset="-78"/>
              </a:rPr>
              <a:t> مفهوم النظام الاتصالي </a:t>
            </a:r>
            <a:r>
              <a:rPr lang="en-US" sz="2400" b="1" dirty="0">
                <a:solidFill>
                  <a:schemeClr val="bg1"/>
                </a:solidFill>
                <a:latin typeface="Al-Jazeera-Arabic-Regular" pitchFamily="2" charset="-78"/>
                <a:cs typeface="Al-Jazeera-Arabic-Regular" pitchFamily="2" charset="-78"/>
              </a:rPr>
              <a:t>Communication Eco</a:t>
            </a:r>
            <a:r>
              <a:rPr lang="ar-SA" sz="2400" b="1" dirty="0">
                <a:solidFill>
                  <a:schemeClr val="bg1"/>
                </a:solidFill>
                <a:latin typeface="Al-Jazeera-Arabic-Regular" pitchFamily="2" charset="-78"/>
                <a:cs typeface="Al-Jazeera-Arabic-Regular" pitchFamily="2" charset="-78"/>
              </a:rPr>
              <a:t> </a:t>
            </a:r>
            <a:r>
              <a:rPr lang="en-US" sz="2400" b="1" dirty="0">
                <a:solidFill>
                  <a:schemeClr val="bg1"/>
                </a:solidFill>
                <a:latin typeface="Al-Jazeera-Arabic-Regular" pitchFamily="2" charset="-78"/>
                <a:cs typeface="Al-Jazeera-Arabic-Regular" pitchFamily="2" charset="-78"/>
              </a:rPr>
              <a:t>System</a:t>
            </a:r>
            <a:endParaRPr lang="en-US" sz="24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495180" y="1868029"/>
            <a:ext cx="9666288" cy="2942857"/>
          </a:xfrm>
          <a:prstGeom prst="rect">
            <a:avLst/>
          </a:prstGeom>
          <a:noFill/>
        </p:spPr>
        <p:txBody>
          <a:bodyPr wrap="square" rtlCol="0">
            <a:spAutoFit/>
          </a:bodyPr>
          <a:lstStyle/>
          <a:p>
            <a:pPr marL="457200" indent="-457200" algn="r"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تعريف تكنولوجيا الاتصال</a:t>
            </a:r>
          </a:p>
          <a:p>
            <a:pPr marL="457200" indent="-457200" algn="r"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مفهوم النظام الاتصالي </a:t>
            </a:r>
            <a:r>
              <a:rPr lang="en-US" sz="2400" dirty="0">
                <a:latin typeface="Al-Jazeera-Arabic-Regular" pitchFamily="2" charset="-78"/>
                <a:cs typeface="Al-Jazeera-Arabic-Regular" pitchFamily="2" charset="-78"/>
              </a:rPr>
              <a:t>Communication ecosystem</a:t>
            </a:r>
            <a:endParaRPr lang="ar-SA" sz="2400" dirty="0">
              <a:latin typeface="Al-Jazeera-Arabic-Regular" pitchFamily="2" charset="-78"/>
              <a:cs typeface="Al-Jazeera-Arabic-Regular" pitchFamily="2" charset="-78"/>
            </a:endParaRPr>
          </a:p>
          <a:p>
            <a:pPr marL="457200" indent="-457200" algn="r"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عناصر النظام الاتصالي</a:t>
            </a:r>
            <a:endParaRPr lang="en-US" sz="2400" dirty="0">
              <a:latin typeface="Al-Jazeera-Arabic-Regular" pitchFamily="2" charset="-78"/>
              <a:cs typeface="Al-Jazeera-Arabic-Regular" pitchFamily="2" charset="-78"/>
            </a:endParaRPr>
          </a:p>
          <a:p>
            <a:pPr marL="457200" indent="-457200" algn="r" rtl="1">
              <a:lnSpc>
                <a:spcPct val="200000"/>
              </a:lnSpc>
              <a:buFont typeface="Arial" panose="020B0604020202020204" pitchFamily="34" charset="0"/>
              <a:buChar char="•"/>
            </a:pPr>
            <a:r>
              <a:rPr lang="ar-SA" sz="2400" dirty="0">
                <a:latin typeface="Al-Jazeera-Arabic-Regular" pitchFamily="2" charset="-78"/>
                <a:cs typeface="Al-Jazeera-Arabic-Regular" pitchFamily="2" charset="-78"/>
              </a:rPr>
              <a:t>جوجل كمثال للنظام الاتصالي</a:t>
            </a:r>
          </a:p>
        </p:txBody>
      </p:sp>
    </p:spTree>
    <p:extLst>
      <p:ext uri="{BB962C8B-B14F-4D97-AF65-F5344CB8AC3E}">
        <p14:creationId xmlns:p14="http://schemas.microsoft.com/office/powerpoint/2010/main" val="2100226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2552" y="601546"/>
            <a:ext cx="5283819" cy="523220"/>
          </a:xfrm>
          <a:prstGeom prst="rect">
            <a:avLst/>
          </a:prstGeom>
          <a:noFill/>
        </p:spPr>
        <p:txBody>
          <a:bodyPr wrap="none" rtlCol="0">
            <a:spAutoFit/>
          </a:bodyPr>
          <a:lstStyle/>
          <a:p>
            <a:pPr algn="ctr" rtl="1"/>
            <a:r>
              <a:rPr lang="ar-SA" sz="2800" b="1" dirty="0">
                <a:solidFill>
                  <a:schemeClr val="bg1"/>
                </a:solidFill>
                <a:effectLst/>
                <a:latin typeface="Al-Jazeera-Arabic-Bold" pitchFamily="2" charset="-78"/>
                <a:ea typeface="Calibri" panose="020F0502020204030204" pitchFamily="34" charset="0"/>
                <a:cs typeface="Al-Jazeera-Arabic-Bold" pitchFamily="2" charset="-78"/>
              </a:rPr>
              <a:t>نظريات خاصة بتبني المستحدثات</a:t>
            </a:r>
            <a:endParaRPr lang="en-US" sz="3600" b="1" dirty="0">
              <a:solidFill>
                <a:schemeClr val="bg1"/>
              </a:solidFill>
              <a:latin typeface="Al-Jazeera-Arabic-Bold" pitchFamily="2" charset="-78"/>
              <a:cs typeface="Al-Jazeera-Arabic-Bold" pitchFamily="2" charset="-78"/>
            </a:endParaRPr>
          </a:p>
        </p:txBody>
      </p:sp>
      <p:sp>
        <p:nvSpPr>
          <p:cNvPr id="8" name="TextBox 7"/>
          <p:cNvSpPr txBox="1"/>
          <p:nvPr/>
        </p:nvSpPr>
        <p:spPr>
          <a:xfrm>
            <a:off x="178091" y="543490"/>
            <a:ext cx="1707070"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2</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654742" y="2153690"/>
            <a:ext cx="9666288" cy="2677656"/>
          </a:xfrm>
          <a:prstGeom prst="rect">
            <a:avLst/>
          </a:prstGeom>
          <a:noFill/>
        </p:spPr>
        <p:txBody>
          <a:bodyPr wrap="square" rtlCol="0">
            <a:spAutoFit/>
          </a:bodyPr>
          <a:lstStyle/>
          <a:p>
            <a:pPr marL="342900" indent="-342900" algn="r" rtl="1">
              <a:buFont typeface="Arial" panose="020B0604020202020204" pitchFamily="34" charset="0"/>
              <a:buChar char="•"/>
            </a:pPr>
            <a:r>
              <a:rPr lang="en-US" sz="2400" dirty="0">
                <a:effectLst/>
                <a:latin typeface="Al-Jazeera-Arabic-Regular" pitchFamily="2" charset="-78"/>
                <a:cs typeface="Al-Jazeera-Arabic-Regular" pitchFamily="2" charset="-78"/>
              </a:rPr>
              <a:t>Diffusion of Innovations</a:t>
            </a:r>
            <a:r>
              <a:rPr lang="ar-SA" sz="2400" dirty="0">
                <a:effectLst/>
                <a:latin typeface="Al-Jazeera-Arabic-Regular" pitchFamily="2" charset="-78"/>
                <a:cs typeface="Al-Jazeera-Arabic-Regular" pitchFamily="2" charset="-78"/>
              </a:rPr>
              <a:t> نظرية انتشار المستحدثات</a:t>
            </a:r>
          </a:p>
          <a:p>
            <a:pPr marL="342900" indent="-342900" algn="r" rtl="1">
              <a:buFont typeface="Arial" panose="020B0604020202020204" pitchFamily="34" charset="0"/>
              <a:buChar char="•"/>
            </a:pPr>
            <a:endParaRPr lang="ar-SA" sz="2400" dirty="0">
              <a:latin typeface="Al-Jazeera-Arabic-Regular" pitchFamily="2" charset="-78"/>
              <a:cs typeface="Al-Jazeera-Arabic-Regular" pitchFamily="2" charset="-78"/>
            </a:endParaRPr>
          </a:p>
          <a:p>
            <a:pPr marL="342900" indent="-342900" algn="r" rtl="1">
              <a:buFont typeface="Arial" panose="020B0604020202020204" pitchFamily="34" charset="0"/>
              <a:buChar char="•"/>
            </a:pPr>
            <a:endParaRPr lang="ar-SA" sz="2400" dirty="0">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en-US" sz="2400" dirty="0">
                <a:effectLst/>
                <a:latin typeface="Al-Jazeera-Arabic-Regular" pitchFamily="2" charset="-78"/>
                <a:cs typeface="Al-Jazeera-Arabic-Regular" pitchFamily="2" charset="-78"/>
              </a:rPr>
              <a:t>Critical Mass Theory</a:t>
            </a:r>
            <a:r>
              <a:rPr lang="ar-SA" sz="2400" dirty="0">
                <a:effectLst/>
                <a:latin typeface="Al-Jazeera-Arabic-Regular" pitchFamily="2" charset="-78"/>
                <a:cs typeface="Al-Jazeera-Arabic-Regular" pitchFamily="2" charset="-78"/>
              </a:rPr>
              <a:t> نظرية الكتلة الحرجة</a:t>
            </a:r>
            <a:endParaRPr lang="en-US" sz="2400" dirty="0">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endParaRPr lang="ar-SA" sz="2400" dirty="0">
              <a:latin typeface="Al-Jazeera-Arabic-Regular" pitchFamily="2" charset="-78"/>
              <a:cs typeface="Al-Jazeera-Arabic-Regular" pitchFamily="2" charset="-78"/>
            </a:endParaRPr>
          </a:p>
          <a:p>
            <a:pPr marL="342900" indent="-342900" algn="r" rtl="1">
              <a:buFont typeface="Arial" panose="020B0604020202020204" pitchFamily="34" charset="0"/>
              <a:buChar char="•"/>
            </a:pPr>
            <a:endParaRPr lang="en-US" sz="2400" dirty="0">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en-US" sz="2400" dirty="0">
                <a:effectLst/>
                <a:latin typeface="Al-Jazeera-Arabic-Regular" pitchFamily="2" charset="-78"/>
                <a:cs typeface="Al-Jazeera-Arabic-Regular" pitchFamily="2" charset="-78"/>
              </a:rPr>
              <a:t> Information Richness Theory</a:t>
            </a:r>
            <a:r>
              <a:rPr lang="ar-SA" sz="2400" dirty="0">
                <a:latin typeface="Al-Jazeera-Arabic-Regular" pitchFamily="2" charset="-78"/>
                <a:cs typeface="Al-Jazeera-Arabic-Regular" pitchFamily="2" charset="-78"/>
              </a:rPr>
              <a:t>نظرية ثراء الوسيلة</a:t>
            </a:r>
            <a:r>
              <a:rPr lang="ar-SA" sz="2400" dirty="0">
                <a:effectLst/>
                <a:latin typeface="Al-Jazeera-Arabic-Regular" pitchFamily="2" charset="-78"/>
                <a:cs typeface="Al-Jazeera-Arabic-Regular" pitchFamily="2" charset="-78"/>
              </a:rPr>
              <a:t> </a:t>
            </a:r>
            <a:endParaRPr lang="en-US" sz="2400" dirty="0">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092232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593605" y="587032"/>
            <a:ext cx="4161716" cy="523220"/>
          </a:xfrm>
          <a:prstGeom prst="rect">
            <a:avLst/>
          </a:prstGeom>
          <a:noFill/>
        </p:spPr>
        <p:txBody>
          <a:bodyPr wrap="none" rtlCol="0">
            <a:spAutoFit/>
          </a:bodyPr>
          <a:lstStyle/>
          <a:p>
            <a:pPr algn="ctr" rtl="1"/>
            <a:r>
              <a:rPr lang="ar-SA" sz="2800" b="1" dirty="0">
                <a:solidFill>
                  <a:schemeClr val="bg1"/>
                </a:solidFill>
                <a:effectLst/>
                <a:latin typeface="Al-Jazeera-Arabic-Bold" pitchFamily="2" charset="-78"/>
                <a:ea typeface="Calibri" panose="020F0502020204030204" pitchFamily="34" charset="0"/>
                <a:cs typeface="Al-Jazeera-Arabic-Bold" pitchFamily="2" charset="-78"/>
              </a:rPr>
              <a:t>تاريخ وتطور </a:t>
            </a:r>
            <a:r>
              <a:rPr lang="ar-SA" sz="2800" b="1" dirty="0">
                <a:solidFill>
                  <a:schemeClr val="bg1"/>
                </a:solidFill>
                <a:latin typeface="Al-Jazeera-Arabic-Bold" pitchFamily="2" charset="-78"/>
                <a:ea typeface="Calibri" panose="020F0502020204030204" pitchFamily="34" charset="0"/>
                <a:cs typeface="Al-Jazeera-Arabic-Bold" pitchFamily="2" charset="-78"/>
              </a:rPr>
              <a:t>وسائل الاتصال</a:t>
            </a:r>
            <a:endParaRPr lang="en-US" sz="4800" b="1" dirty="0">
              <a:solidFill>
                <a:schemeClr val="bg1"/>
              </a:solidFill>
              <a:latin typeface="Al-Jazeera-Arabic-Bold" pitchFamily="2" charset="-78"/>
              <a:cs typeface="Al-Jazeera-Arabic-Bold" pitchFamily="2" charset="-78"/>
            </a:endParaRPr>
          </a:p>
        </p:txBody>
      </p:sp>
      <p:sp>
        <p:nvSpPr>
          <p:cNvPr id="8" name="TextBox 7"/>
          <p:cNvSpPr txBox="1"/>
          <p:nvPr/>
        </p:nvSpPr>
        <p:spPr>
          <a:xfrm>
            <a:off x="184503" y="543490"/>
            <a:ext cx="1694246"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3</a:t>
            </a:r>
            <a:endParaRPr lang="en-US" sz="2800" b="1" dirty="0">
              <a:solidFill>
                <a:srgbClr val="FF9518"/>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14E9D948-7C79-2048-89D1-CACC6018A8E5}"/>
              </a:ext>
            </a:extLst>
          </p:cNvPr>
          <p:cNvSpPr txBox="1"/>
          <p:nvPr/>
        </p:nvSpPr>
        <p:spPr>
          <a:xfrm>
            <a:off x="1262952" y="2237361"/>
            <a:ext cx="9666288" cy="2204193"/>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تطور المطبوعات الورقية</a:t>
            </a:r>
          </a:p>
          <a:p>
            <a:pPr marL="342900" indent="-34290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تطور الكتب والصحف والمجلات</a:t>
            </a:r>
          </a:p>
          <a:p>
            <a:pPr marL="342900" indent="-34290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تاريخ وتطور التليفون</a:t>
            </a:r>
          </a:p>
        </p:txBody>
      </p:sp>
    </p:spTree>
    <p:extLst>
      <p:ext uri="{BB962C8B-B14F-4D97-AF65-F5344CB8AC3E}">
        <p14:creationId xmlns:p14="http://schemas.microsoft.com/office/powerpoint/2010/main" val="2023298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450137" y="587032"/>
            <a:ext cx="4448654" cy="523220"/>
          </a:xfrm>
          <a:prstGeom prst="rect">
            <a:avLst/>
          </a:prstGeom>
          <a:noFill/>
        </p:spPr>
        <p:txBody>
          <a:bodyPr wrap="none" rtlCol="0">
            <a:spAutoFit/>
          </a:bodyPr>
          <a:lstStyle/>
          <a:p>
            <a:pPr algn="ctr" rtl="1"/>
            <a:r>
              <a:rPr lang="ar-SA" sz="2800" b="1" dirty="0">
                <a:solidFill>
                  <a:schemeClr val="bg1"/>
                </a:solidFill>
                <a:effectLst/>
                <a:latin typeface="Al-Jazeera-Arabic-Bold" pitchFamily="2" charset="-78"/>
                <a:ea typeface="Calibri" panose="020F0502020204030204" pitchFamily="34" charset="0"/>
                <a:cs typeface="Al-Jazeera-Arabic-Bold" pitchFamily="2" charset="-78"/>
              </a:rPr>
              <a:t>تاريخ وتطور </a:t>
            </a:r>
            <a:r>
              <a:rPr lang="ar-SA" sz="2800" b="1" dirty="0">
                <a:solidFill>
                  <a:schemeClr val="bg1"/>
                </a:solidFill>
                <a:latin typeface="Al-Jazeera-Arabic-Bold" pitchFamily="2" charset="-78"/>
                <a:ea typeface="Calibri" panose="020F0502020204030204" pitchFamily="34" charset="0"/>
                <a:cs typeface="Al-Jazeera-Arabic-Bold" pitchFamily="2" charset="-78"/>
              </a:rPr>
              <a:t>وسائل الاتصال ٢</a:t>
            </a:r>
            <a:endParaRPr lang="en-US" sz="4800" b="1" dirty="0">
              <a:solidFill>
                <a:schemeClr val="bg1"/>
              </a:solidFill>
              <a:latin typeface="Al-Jazeera-Arabic-Bold" pitchFamily="2" charset="-78"/>
              <a:cs typeface="Al-Jazeera-Arabic-Bold" pitchFamily="2" charset="-78"/>
            </a:endParaRPr>
          </a:p>
        </p:txBody>
      </p:sp>
      <p:sp>
        <p:nvSpPr>
          <p:cNvPr id="8" name="TextBox 7"/>
          <p:cNvSpPr txBox="1"/>
          <p:nvPr/>
        </p:nvSpPr>
        <p:spPr>
          <a:xfrm>
            <a:off x="139395" y="543490"/>
            <a:ext cx="1784463"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4</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390447" y="2056191"/>
            <a:ext cx="9666288" cy="2942857"/>
          </a:xfrm>
          <a:prstGeom prst="rect">
            <a:avLst/>
          </a:prstGeom>
          <a:noFill/>
        </p:spPr>
        <p:txBody>
          <a:bodyPr wrap="square" rtlCol="0">
            <a:spAutoFit/>
          </a:bodyPr>
          <a:lstStyle/>
          <a:p>
            <a:pPr marL="342900" indent="-34290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تاريخ وتطور الراديو</a:t>
            </a:r>
          </a:p>
          <a:p>
            <a:pPr marL="342900" indent="-34290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تاريخ وتطور الرسوم المتحركة</a:t>
            </a:r>
          </a:p>
          <a:p>
            <a:pPr marL="342900" indent="-34290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تاريخ وتطور التليفزيون</a:t>
            </a:r>
          </a:p>
          <a:p>
            <a:pPr marL="342900" indent="-342900" algn="r" rtl="1">
              <a:lnSpc>
                <a:spcPct val="200000"/>
              </a:lnSpc>
              <a:buFont typeface="Arial" panose="020B0604020202020204" pitchFamily="34" charset="0"/>
              <a:buChar char="•"/>
            </a:pPr>
            <a:endParaRPr lang="ar-SA" sz="2400" dirty="0">
              <a:solidFill>
                <a:srgbClr val="0A1F6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2037382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317889" y="587032"/>
            <a:ext cx="4713150" cy="584775"/>
          </a:xfrm>
          <a:prstGeom prst="rect">
            <a:avLst/>
          </a:prstGeom>
          <a:noFill/>
        </p:spPr>
        <p:txBody>
          <a:bodyPr wrap="none" rtlCol="0">
            <a:spAutoFit/>
          </a:bodyPr>
          <a:lstStyle/>
          <a:p>
            <a:pPr algn="ctr" rtl="1"/>
            <a:r>
              <a:rPr lang="ar-SA" sz="3200" b="1" dirty="0">
                <a:solidFill>
                  <a:schemeClr val="bg1"/>
                </a:solidFill>
                <a:effectLst/>
                <a:latin typeface="Al-Jazeera-Arabic-Bold" pitchFamily="2" charset="-78"/>
                <a:ea typeface="Calibri" panose="020F0502020204030204" pitchFamily="34" charset="0"/>
                <a:cs typeface="Al-Jazeera-Arabic-Bold" pitchFamily="2" charset="-78"/>
              </a:rPr>
              <a:t>البث الإذاعي والتليفزيوني</a:t>
            </a:r>
            <a:endParaRPr lang="en-US" sz="6000" b="1" dirty="0">
              <a:solidFill>
                <a:schemeClr val="bg1"/>
              </a:solidFill>
              <a:latin typeface="Al-Jazeera-Arabic-Bold" pitchFamily="2" charset="-78"/>
              <a:cs typeface="Al-Jazeera-Arabic-Bold" pitchFamily="2" charset="-78"/>
            </a:endParaRPr>
          </a:p>
        </p:txBody>
      </p:sp>
      <p:sp>
        <p:nvSpPr>
          <p:cNvPr id="8" name="TextBox 7"/>
          <p:cNvSpPr txBox="1"/>
          <p:nvPr/>
        </p:nvSpPr>
        <p:spPr>
          <a:xfrm>
            <a:off x="177290" y="543490"/>
            <a:ext cx="1708673"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5</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1262856" y="2212974"/>
            <a:ext cx="9666288" cy="1465529"/>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تطور المعايير القياسية للبث التليفزيوني</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كيف تنتقل الصورة التليفزيونية من المحطة إلى المنزل (البث الأرضي)</a:t>
            </a:r>
          </a:p>
        </p:txBody>
      </p:sp>
    </p:spTree>
    <p:extLst>
      <p:ext uri="{BB962C8B-B14F-4D97-AF65-F5344CB8AC3E}">
        <p14:creationId xmlns:p14="http://schemas.microsoft.com/office/powerpoint/2010/main" val="42693063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6764" y="458359"/>
            <a:ext cx="7048725" cy="830997"/>
          </a:xfrm>
          <a:prstGeom prst="rect">
            <a:avLst/>
          </a:prstGeom>
          <a:noFill/>
        </p:spPr>
        <p:txBody>
          <a:bodyPr wrap="none" rtlCol="0">
            <a:spAutoFit/>
          </a:bodyPr>
          <a:lstStyle/>
          <a:p>
            <a:pPr algn="ctr" rtl="1"/>
            <a:r>
              <a:rPr lang="ar-SA" sz="2400" b="1" dirty="0">
                <a:solidFill>
                  <a:schemeClr val="bg1"/>
                </a:solidFill>
                <a:effectLst/>
                <a:latin typeface="Al-Jazeera-Arabic-Bold" pitchFamily="2" charset="-78"/>
                <a:ea typeface="Calibri" panose="020F0502020204030204" pitchFamily="34" charset="0"/>
                <a:cs typeface="Al-Jazeera-Arabic-Bold" pitchFamily="2" charset="-78"/>
              </a:rPr>
              <a:t>تكنولوجيا الأقمار الصناعية واستخداماتها في الترفيه </a:t>
            </a:r>
          </a:p>
          <a:p>
            <a:pPr algn="ctr" rtl="1"/>
            <a:r>
              <a:rPr lang="ar-SA" sz="2400" b="1" dirty="0">
                <a:solidFill>
                  <a:schemeClr val="bg1"/>
                </a:solidFill>
                <a:effectLst/>
                <a:latin typeface="Al-Jazeera-Arabic-Bold" pitchFamily="2" charset="-78"/>
                <a:ea typeface="Calibri" panose="020F0502020204030204" pitchFamily="34" charset="0"/>
                <a:cs typeface="Al-Jazeera-Arabic-Bold" pitchFamily="2" charset="-78"/>
              </a:rPr>
              <a:t>ومعلومات تفصيلية عن النايل سات</a:t>
            </a:r>
            <a:endParaRPr lang="en-US" sz="4800" b="1" dirty="0">
              <a:solidFill>
                <a:schemeClr val="bg1"/>
              </a:solidFill>
              <a:latin typeface="Al-Jazeera-Arabic-Bold" pitchFamily="2" charset="-78"/>
              <a:cs typeface="Al-Jazeera-Arabic-Bold" pitchFamily="2" charset="-78"/>
            </a:endParaRPr>
          </a:p>
        </p:txBody>
      </p:sp>
      <p:sp>
        <p:nvSpPr>
          <p:cNvPr id="8" name="TextBox 7"/>
          <p:cNvSpPr txBox="1"/>
          <p:nvPr/>
        </p:nvSpPr>
        <p:spPr>
          <a:xfrm>
            <a:off x="182901" y="543490"/>
            <a:ext cx="169745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6</a:t>
            </a:r>
            <a:endParaRPr lang="en-US" sz="2800" b="1" dirty="0">
              <a:solidFill>
                <a:srgbClr val="FF9518"/>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E1651F61-368F-344E-B801-83CA7AEFC251}"/>
              </a:ext>
            </a:extLst>
          </p:cNvPr>
          <p:cNvSpPr txBox="1"/>
          <p:nvPr/>
        </p:nvSpPr>
        <p:spPr>
          <a:xfrm>
            <a:off x="1262856" y="1799509"/>
            <a:ext cx="9666288" cy="2942857"/>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البث التليفزيوني الفضائي</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أهمية الأقمار الصناعية</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استخدامات الأقمار الصناعية وطريقة نقلها للبيانات والمعلومات</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معلومات تفصيلية عن النايل سات</a:t>
            </a:r>
          </a:p>
        </p:txBody>
      </p:sp>
    </p:spTree>
    <p:extLst>
      <p:ext uri="{BB962C8B-B14F-4D97-AF65-F5344CB8AC3E}">
        <p14:creationId xmlns:p14="http://schemas.microsoft.com/office/powerpoint/2010/main" val="22596311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181632" y="601546"/>
            <a:ext cx="4985660" cy="523220"/>
          </a:xfrm>
          <a:prstGeom prst="rect">
            <a:avLst/>
          </a:prstGeom>
          <a:noFill/>
        </p:spPr>
        <p:txBody>
          <a:bodyPr wrap="none" rtlCol="0">
            <a:spAutoFit/>
          </a:bodyPr>
          <a:lstStyle/>
          <a:p>
            <a:pPr algn="ctr" rtl="1"/>
            <a:r>
              <a:rPr lang="ar-SA" sz="2800" b="1" dirty="0">
                <a:solidFill>
                  <a:schemeClr val="bg1"/>
                </a:solidFill>
                <a:effectLst/>
                <a:latin typeface="Al-Jazeera-Arabic-Bold" pitchFamily="2" charset="-78"/>
                <a:ea typeface="Calibri" panose="020F0502020204030204" pitchFamily="34" charset="0"/>
                <a:cs typeface="Al-Jazeera-Arabic-Bold" pitchFamily="2" charset="-78"/>
              </a:rPr>
              <a:t>النظام التماثلي والتحول الرقمي</a:t>
            </a:r>
            <a:endParaRPr lang="en-US" sz="7200" b="1" dirty="0">
              <a:solidFill>
                <a:schemeClr val="bg1"/>
              </a:solidFill>
              <a:latin typeface="Al-Jazeera-Arabic-Bold" pitchFamily="2" charset="-78"/>
              <a:cs typeface="Al-Jazeera-Arabic-Bold" pitchFamily="2" charset="-78"/>
            </a:endParaRPr>
          </a:p>
        </p:txBody>
      </p:sp>
      <p:sp>
        <p:nvSpPr>
          <p:cNvPr id="8" name="TextBox 7"/>
          <p:cNvSpPr txBox="1"/>
          <p:nvPr/>
        </p:nvSpPr>
        <p:spPr>
          <a:xfrm>
            <a:off x="182901" y="543490"/>
            <a:ext cx="169745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7</a:t>
            </a:r>
            <a:endParaRPr lang="en-US" sz="2800" b="1" dirty="0">
              <a:solidFill>
                <a:srgbClr val="FF9518"/>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F319C863-8287-F94D-91E6-B523968949A7}"/>
              </a:ext>
            </a:extLst>
          </p:cNvPr>
          <p:cNvSpPr txBox="1"/>
          <p:nvPr/>
        </p:nvSpPr>
        <p:spPr>
          <a:xfrm>
            <a:off x="1262856" y="1914442"/>
            <a:ext cx="9666288" cy="2942857"/>
          </a:xfrm>
          <a:prstGeom prst="rect">
            <a:avLst/>
          </a:prstGeom>
          <a:noFill/>
        </p:spPr>
        <p:txBody>
          <a:bodyPr wrap="square" rtlCol="0">
            <a:spAutoFit/>
          </a:bodyPr>
          <a:lstStyle/>
          <a:p>
            <a:pPr marL="457200" indent="-45720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النظام التماثلي </a:t>
            </a:r>
            <a:r>
              <a:rPr lang="en-US" sz="2400" dirty="0">
                <a:solidFill>
                  <a:srgbClr val="0A1F61"/>
                </a:solidFill>
                <a:latin typeface="Al-Jazeera-Arabic-Regular" pitchFamily="2" charset="-78"/>
                <a:cs typeface="Al-Jazeera-Arabic-Regular" pitchFamily="2" charset="-78"/>
              </a:rPr>
              <a:t>Analog System</a:t>
            </a:r>
            <a:endParaRPr lang="ar-SA" sz="2400" dirty="0">
              <a:solidFill>
                <a:srgbClr val="0A1F61"/>
              </a:solidFill>
              <a:latin typeface="Al-Jazeera-Arabic-Regular" pitchFamily="2" charset="-78"/>
              <a:cs typeface="Al-Jazeera-Arabic-Regular" pitchFamily="2" charset="-78"/>
            </a:endParaRPr>
          </a:p>
          <a:p>
            <a:pPr marL="457200" indent="-45720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النظام الرقمي</a:t>
            </a:r>
            <a:r>
              <a:rPr lang="en-US" sz="2400" dirty="0">
                <a:solidFill>
                  <a:srgbClr val="0A1F61"/>
                </a:solidFill>
                <a:latin typeface="Al-Jazeera-Arabic-Regular" pitchFamily="2" charset="-78"/>
                <a:cs typeface="Al-Jazeera-Arabic-Regular" pitchFamily="2" charset="-78"/>
              </a:rPr>
              <a:t>  Digital System </a:t>
            </a:r>
            <a:endParaRPr lang="ar-SA" sz="2400" dirty="0">
              <a:solidFill>
                <a:srgbClr val="0A1F61"/>
              </a:solidFill>
              <a:latin typeface="Al-Jazeera-Arabic-Regular" pitchFamily="2" charset="-78"/>
              <a:cs typeface="Al-Jazeera-Arabic-Regular" pitchFamily="2" charset="-78"/>
            </a:endParaRPr>
          </a:p>
          <a:p>
            <a:pPr marL="457200" indent="-45720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الفرق بين النظام التماثلي والرقمي</a:t>
            </a:r>
            <a:endParaRPr lang="en-US" sz="2400" dirty="0">
              <a:solidFill>
                <a:srgbClr val="0A1F61"/>
              </a:solidFill>
              <a:latin typeface="Al-Jazeera-Arabic-Regular" pitchFamily="2" charset="-78"/>
              <a:cs typeface="Al-Jazeera-Arabic-Regular" pitchFamily="2" charset="-78"/>
            </a:endParaRPr>
          </a:p>
          <a:p>
            <a:pPr marL="457200" indent="-45720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دور النظام الرقمي في ظهور مفهوم الوسائط المتعددة</a:t>
            </a:r>
            <a:endParaRPr lang="en-US" sz="2400" dirty="0">
              <a:solidFill>
                <a:srgbClr val="0A1F6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5154618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951074" y="567320"/>
            <a:ext cx="3446777" cy="584775"/>
          </a:xfrm>
          <a:prstGeom prst="rect">
            <a:avLst/>
          </a:prstGeom>
          <a:noFill/>
        </p:spPr>
        <p:txBody>
          <a:bodyPr wrap="none" rtlCol="0">
            <a:spAutoFit/>
          </a:bodyPr>
          <a:lstStyle/>
          <a:p>
            <a:pPr algn="ctr" rtl="1"/>
            <a:r>
              <a:rPr lang="ar-SA" sz="3200" b="1" dirty="0">
                <a:solidFill>
                  <a:schemeClr val="bg1"/>
                </a:solidFill>
                <a:effectLst/>
                <a:latin typeface="Al-Jazeera-Arabic-Bold" pitchFamily="2" charset="-78"/>
                <a:ea typeface="Calibri" panose="020F0502020204030204" pitchFamily="34" charset="0"/>
                <a:cs typeface="Al-Jazeera-Arabic-Bold" pitchFamily="2" charset="-78"/>
              </a:rPr>
              <a:t>الكمبيوتر والإنترنت</a:t>
            </a:r>
            <a:endParaRPr lang="en-US" sz="7200" b="1" dirty="0">
              <a:solidFill>
                <a:schemeClr val="bg1"/>
              </a:solidFill>
              <a:latin typeface="Al-Jazeera-Arabic-Bold" pitchFamily="2" charset="-78"/>
              <a:cs typeface="Al-Jazeera-Arabic-Bold" pitchFamily="2" charset="-78"/>
            </a:endParaRPr>
          </a:p>
        </p:txBody>
      </p:sp>
      <p:sp>
        <p:nvSpPr>
          <p:cNvPr id="8" name="TextBox 7"/>
          <p:cNvSpPr txBox="1"/>
          <p:nvPr/>
        </p:nvSpPr>
        <p:spPr>
          <a:xfrm>
            <a:off x="182099" y="543490"/>
            <a:ext cx="169905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8</a:t>
            </a:r>
            <a:endParaRPr lang="en-US" sz="2800" b="1" dirty="0">
              <a:solidFill>
                <a:srgbClr val="FF9518"/>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7C001577-CE50-1140-9170-02C23B052B1E}"/>
              </a:ext>
            </a:extLst>
          </p:cNvPr>
          <p:cNvSpPr txBox="1"/>
          <p:nvPr/>
        </p:nvSpPr>
        <p:spPr>
          <a:xfrm>
            <a:off x="1262856" y="1850627"/>
            <a:ext cx="9666288" cy="2942857"/>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طريقة عمل الكمبيوتر</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الأجزاء الأساسية في جهاز الكمبيوتر</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شبكات الإنترنت وكيفية عملها</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التوصيلات السلكية واللاسلكية وأنواعها</a:t>
            </a:r>
          </a:p>
        </p:txBody>
      </p:sp>
    </p:spTree>
    <p:extLst>
      <p:ext uri="{BB962C8B-B14F-4D97-AF65-F5344CB8AC3E}">
        <p14:creationId xmlns:p14="http://schemas.microsoft.com/office/powerpoint/2010/main" val="3464738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280224" y="601546"/>
            <a:ext cx="4788490" cy="584775"/>
          </a:xfrm>
          <a:prstGeom prst="rect">
            <a:avLst/>
          </a:prstGeom>
          <a:noFill/>
        </p:spPr>
        <p:txBody>
          <a:bodyPr wrap="none" rtlCol="0">
            <a:spAutoFit/>
          </a:bodyPr>
          <a:lstStyle/>
          <a:p>
            <a:pPr algn="ctr" rtl="1"/>
            <a:r>
              <a:rPr lang="ar-SA" sz="32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الهواتف الذكية والبث عبر الإنترنت</a:t>
            </a:r>
          </a:p>
        </p:txBody>
      </p:sp>
      <p:sp>
        <p:nvSpPr>
          <p:cNvPr id="8" name="TextBox 7"/>
          <p:cNvSpPr txBox="1"/>
          <p:nvPr/>
        </p:nvSpPr>
        <p:spPr>
          <a:xfrm>
            <a:off x="182901" y="543490"/>
            <a:ext cx="1697451"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9</a:t>
            </a:r>
            <a:endParaRPr lang="en-US" sz="2800" b="1" dirty="0">
              <a:solidFill>
                <a:srgbClr val="FF9518"/>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C3C8B411-6F70-EB4D-8F57-C5D3F1F5C8E1}"/>
              </a:ext>
            </a:extLst>
          </p:cNvPr>
          <p:cNvSpPr txBox="1"/>
          <p:nvPr/>
        </p:nvSpPr>
        <p:spPr>
          <a:xfrm>
            <a:off x="1464874" y="2284896"/>
            <a:ext cx="9666288" cy="2201949"/>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مفهوم الهواتف المحمولة</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كيف تعمل الهواتف المحمولة؟</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البث عبر الإنترنت </a:t>
            </a:r>
            <a:r>
              <a:rPr lang="en-US" sz="2400" dirty="0">
                <a:solidFill>
                  <a:srgbClr val="0A1F61"/>
                </a:solidFill>
                <a:latin typeface="Al-Jazeera-Arabic-Regular" pitchFamily="2" charset="-78"/>
                <a:cs typeface="Al-Jazeera-Arabic-Regular" pitchFamily="2" charset="-78"/>
              </a:rPr>
              <a:t>Live streaming</a:t>
            </a:r>
            <a:endParaRPr lang="ar-SA" sz="2400" dirty="0">
              <a:solidFill>
                <a:srgbClr val="0A1F6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27357743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619033"/>
            <a:ext cx="6686446" cy="523220"/>
          </a:xfrm>
          <a:prstGeom prst="rect">
            <a:avLst/>
          </a:prstGeom>
          <a:noFill/>
        </p:spPr>
        <p:txBody>
          <a:bodyPr wrap="none" rtlCol="0">
            <a:spAutoFit/>
          </a:bodyPr>
          <a:lstStyle/>
          <a:p>
            <a:pPr algn="ctr" rtl="1"/>
            <a:r>
              <a:rPr lang="ar-SA"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تكنولوجيا الواقع الافتراضي والواقع المعزز </a:t>
            </a:r>
            <a:r>
              <a:rPr lang="ar-SA" sz="2800" b="1"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والهولوجرام</a:t>
            </a:r>
            <a:endParaRPr lang="ar-SA" sz="2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TextBox 7"/>
          <p:cNvSpPr txBox="1"/>
          <p:nvPr/>
        </p:nvSpPr>
        <p:spPr>
          <a:xfrm>
            <a:off x="118780" y="543490"/>
            <a:ext cx="1825692"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10</a:t>
            </a:r>
            <a:endParaRPr lang="en-US" sz="2800" b="1" dirty="0">
              <a:solidFill>
                <a:srgbClr val="FF9518"/>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1262856" y="2212974"/>
            <a:ext cx="9666288" cy="2204193"/>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تكنولوجيا الواقع الافتراضي واستخداماته وأمثلته</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تكنولوجيا الواقع المعزز واستخداماته وأمثلته</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تقنية العرض </a:t>
            </a:r>
            <a:r>
              <a:rPr lang="ar-SA" sz="2400" dirty="0" err="1">
                <a:solidFill>
                  <a:srgbClr val="0A1F61"/>
                </a:solidFill>
                <a:latin typeface="Al-Jazeera-Arabic-Regular" pitchFamily="2" charset="-78"/>
                <a:cs typeface="Al-Jazeera-Arabic-Regular" pitchFamily="2" charset="-78"/>
              </a:rPr>
              <a:t>الهولوجرامي</a:t>
            </a:r>
            <a:endParaRPr lang="ar-SA" sz="2400" dirty="0">
              <a:solidFill>
                <a:srgbClr val="0A1F6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29582305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4402065" y="619033"/>
            <a:ext cx="2763898" cy="523220"/>
          </a:xfrm>
          <a:prstGeom prst="rect">
            <a:avLst/>
          </a:prstGeom>
          <a:noFill/>
        </p:spPr>
        <p:txBody>
          <a:bodyPr wrap="none" rtlCol="0">
            <a:spAutoFit/>
          </a:bodyPr>
          <a:lstStyle/>
          <a:p>
            <a:pPr algn="ctr" rtl="1"/>
            <a:r>
              <a:rPr lang="ar-SA" sz="2800" b="1" dirty="0">
                <a:solidFill>
                  <a:schemeClr val="bg1"/>
                </a:solidFill>
                <a:effectLst/>
                <a:latin typeface="Al-Jazeera-Arabic-Bold" pitchFamily="2" charset="-78"/>
                <a:ea typeface="Calibri" panose="020F0502020204030204" pitchFamily="34" charset="0"/>
                <a:cs typeface="Al-Jazeera-Arabic-Bold" pitchFamily="2" charset="-78"/>
              </a:rPr>
              <a:t>مراجعــــــــــــة</a:t>
            </a:r>
          </a:p>
        </p:txBody>
      </p:sp>
      <p:sp>
        <p:nvSpPr>
          <p:cNvPr id="8" name="TextBox 7"/>
          <p:cNvSpPr txBox="1"/>
          <p:nvPr/>
        </p:nvSpPr>
        <p:spPr>
          <a:xfrm>
            <a:off x="160458" y="543490"/>
            <a:ext cx="1742336"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١١</a:t>
            </a:r>
            <a:endParaRPr lang="en-US" sz="2800" b="1" dirty="0">
              <a:solidFill>
                <a:srgbClr val="FF9518"/>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1262856" y="2212974"/>
            <a:ext cx="9666288" cy="1465529"/>
          </a:xfrm>
          <a:prstGeom prst="rect">
            <a:avLst/>
          </a:prstGeom>
          <a:noFill/>
        </p:spPr>
        <p:txBody>
          <a:bodyPr wrap="square" rtlCol="0">
            <a:spAutoFit/>
          </a:bodyPr>
          <a:lstStyle/>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مراجعة المنهج ومعرفة طريقة الامتحان النهائي</a:t>
            </a:r>
          </a:p>
          <a:p>
            <a:pPr marL="285750" indent="-285750" algn="r" rtl="1">
              <a:lnSpc>
                <a:spcPct val="200000"/>
              </a:lnSpc>
              <a:buFont typeface="Arial" panose="020B0604020202020204" pitchFamily="34" charset="0"/>
              <a:buChar char="•"/>
            </a:pPr>
            <a:r>
              <a:rPr lang="ar-SA" sz="2400" dirty="0">
                <a:solidFill>
                  <a:srgbClr val="0A1F61"/>
                </a:solidFill>
                <a:latin typeface="Al-Jazeera-Arabic-Regular" pitchFamily="2" charset="-78"/>
                <a:cs typeface="Al-Jazeera-Arabic-Regular" pitchFamily="2" charset="-78"/>
              </a:rPr>
              <a:t>استقبال أسئلة الطلبة واستفساراتهم عن المنهج</a:t>
            </a:r>
          </a:p>
        </p:txBody>
      </p:sp>
    </p:spTree>
    <p:extLst>
      <p:ext uri="{BB962C8B-B14F-4D97-AF65-F5344CB8AC3E}">
        <p14:creationId xmlns:p14="http://schemas.microsoft.com/office/powerpoint/2010/main" val="29310936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7096099" y="3111412"/>
            <a:ext cx="2684517" cy="1077218"/>
          </a:xfrm>
          <a:prstGeom prst="rect">
            <a:avLst/>
          </a:prstGeom>
          <a:noFill/>
        </p:spPr>
        <p:txBody>
          <a:bodyPr wrap="none" rtlCol="0">
            <a:spAutoFit/>
          </a:bodyPr>
          <a:lstStyle/>
          <a:p>
            <a:r>
              <a:rPr lang="en-US" sz="3200" b="1" dirty="0">
                <a:solidFill>
                  <a:schemeClr val="bg1"/>
                </a:solidFill>
                <a:latin typeface="Al-Jazeera-Arabic-Regular" pitchFamily="2" charset="-78"/>
                <a:cs typeface="Al-Jazeera-Arabic-Regular" pitchFamily="2" charset="-78"/>
              </a:rPr>
              <a:t>DGM 113</a:t>
            </a:r>
          </a:p>
          <a:p>
            <a:r>
              <a:rPr lang="en-US" sz="3200" b="1" dirty="0">
                <a:solidFill>
                  <a:schemeClr val="bg1"/>
                </a:solidFill>
                <a:latin typeface="Al-Jazeera-Arabic-Regular" pitchFamily="2" charset="-78"/>
                <a:cs typeface="Al-Jazeera-Arabic-Regular" pitchFamily="2" charset="-78"/>
              </a:rPr>
              <a:t>Intro Lecture</a:t>
            </a:r>
            <a:endParaRPr lang="en-US" sz="3200" b="1" dirty="0">
              <a:solidFill>
                <a:srgbClr val="FF9518"/>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481230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568</TotalTime>
  <Words>453</Words>
  <Application>Microsoft Macintosh PowerPoint</Application>
  <PresentationFormat>Widescreen</PresentationFormat>
  <Paragraphs>80</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Al-Jazeera-Arabic-Bold</vt:lpstr>
      <vt:lpstr>Al-Jazeera-Arabic-Regular</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george latif</cp:lastModifiedBy>
  <cp:revision>15</cp:revision>
  <dcterms:created xsi:type="dcterms:W3CDTF">2021-08-03T13:03:26Z</dcterms:created>
  <dcterms:modified xsi:type="dcterms:W3CDTF">2023-01-26T18:57:11Z</dcterms:modified>
</cp:coreProperties>
</file>