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8"/>
  </p:notesMasterIdLst>
  <p:sldIdLst>
    <p:sldId id="598" r:id="rId2"/>
    <p:sldId id="600" r:id="rId3"/>
    <p:sldId id="601" r:id="rId4"/>
    <p:sldId id="659" r:id="rId5"/>
    <p:sldId id="671" r:id="rId6"/>
    <p:sldId id="603" r:id="rId7"/>
    <p:sldId id="672" r:id="rId8"/>
    <p:sldId id="660" r:id="rId9"/>
    <p:sldId id="661" r:id="rId10"/>
    <p:sldId id="662" r:id="rId11"/>
    <p:sldId id="663" r:id="rId12"/>
    <p:sldId id="664" r:id="rId13"/>
    <p:sldId id="665" r:id="rId14"/>
    <p:sldId id="666" r:id="rId15"/>
    <p:sldId id="667" r:id="rId16"/>
    <p:sldId id="668" r:id="rId17"/>
    <p:sldId id="669" r:id="rId18"/>
    <p:sldId id="670" r:id="rId19"/>
    <p:sldId id="658" r:id="rId20"/>
    <p:sldId id="604" r:id="rId21"/>
    <p:sldId id="606" r:id="rId22"/>
    <p:sldId id="605" r:id="rId23"/>
    <p:sldId id="607" r:id="rId24"/>
    <p:sldId id="608" r:id="rId25"/>
    <p:sldId id="609" r:id="rId26"/>
    <p:sldId id="610" r:id="rId27"/>
    <p:sldId id="611" r:id="rId28"/>
    <p:sldId id="612" r:id="rId29"/>
    <p:sldId id="613" r:id="rId30"/>
    <p:sldId id="614" r:id="rId31"/>
    <p:sldId id="615" r:id="rId32"/>
    <p:sldId id="616" r:id="rId33"/>
    <p:sldId id="617" r:id="rId34"/>
    <p:sldId id="618" r:id="rId35"/>
    <p:sldId id="619" r:id="rId36"/>
    <p:sldId id="620" r:id="rId37"/>
    <p:sldId id="621" r:id="rId38"/>
    <p:sldId id="622" r:id="rId39"/>
    <p:sldId id="623" r:id="rId40"/>
    <p:sldId id="624" r:id="rId41"/>
    <p:sldId id="625" r:id="rId42"/>
    <p:sldId id="626" r:id="rId43"/>
    <p:sldId id="627" r:id="rId44"/>
    <p:sldId id="628" r:id="rId45"/>
    <p:sldId id="629" r:id="rId46"/>
    <p:sldId id="630" r:id="rId47"/>
    <p:sldId id="631" r:id="rId48"/>
    <p:sldId id="632" r:id="rId49"/>
    <p:sldId id="633" r:id="rId50"/>
    <p:sldId id="634" r:id="rId51"/>
    <p:sldId id="636" r:id="rId52"/>
    <p:sldId id="635" r:id="rId53"/>
    <p:sldId id="637" r:id="rId54"/>
    <p:sldId id="638" r:id="rId55"/>
    <p:sldId id="639" r:id="rId56"/>
    <p:sldId id="640" r:id="rId57"/>
    <p:sldId id="641" r:id="rId58"/>
    <p:sldId id="642" r:id="rId59"/>
    <p:sldId id="643" r:id="rId60"/>
    <p:sldId id="644" r:id="rId61"/>
    <p:sldId id="645" r:id="rId62"/>
    <p:sldId id="646" r:id="rId63"/>
    <p:sldId id="647" r:id="rId64"/>
    <p:sldId id="648" r:id="rId65"/>
    <p:sldId id="649" r:id="rId66"/>
    <p:sldId id="650" r:id="rId67"/>
    <p:sldId id="651" r:id="rId68"/>
    <p:sldId id="652" r:id="rId69"/>
    <p:sldId id="653" r:id="rId70"/>
    <p:sldId id="654" r:id="rId71"/>
    <p:sldId id="655" r:id="rId72"/>
    <p:sldId id="656" r:id="rId73"/>
    <p:sldId id="657" r:id="rId74"/>
    <p:sldId id="590" r:id="rId75"/>
    <p:sldId id="591" r:id="rId76"/>
    <p:sldId id="602"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8200"/>
    <a:srgbClr val="24A9E1"/>
    <a:srgbClr val="FF9518"/>
    <a:srgbClr val="0A1F61"/>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332623-F33F-4638-9B6D-E98A22911CC4}" v="3" dt="2025-02-18T22:26:06.1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56" autoAdjust="0"/>
    <p:restoredTop sz="94660"/>
  </p:normalViewPr>
  <p:slideViewPr>
    <p:cSldViewPr snapToGrid="0">
      <p:cViewPr varScale="1">
        <p:scale>
          <a:sx n="55" d="100"/>
          <a:sy n="55" d="100"/>
        </p:scale>
        <p:origin x="204"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microsoft.com/office/2015/10/relationships/revisionInfo" Target="revisionInfo.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B4332623-F33F-4638-9B6D-E98A22911CC4}"/>
    <pc:docChg chg="undo custSel addSld delSld modSld sldOrd">
      <pc:chgData name="kiki tokki" userId="6b4e99cb2147362f" providerId="LiveId" clId="{B4332623-F33F-4638-9B6D-E98A22911CC4}" dt="2025-02-19T18:15:47.539" v="32" actId="1035"/>
      <pc:docMkLst>
        <pc:docMk/>
      </pc:docMkLst>
      <pc:sldChg chg="add del">
        <pc:chgData name="kiki tokki" userId="6b4e99cb2147362f" providerId="LiveId" clId="{B4332623-F33F-4638-9B6D-E98A22911CC4}" dt="2025-02-18T22:26:09.416" v="12" actId="47"/>
        <pc:sldMkLst>
          <pc:docMk/>
          <pc:sldMk cId="1851639047" sldId="383"/>
        </pc:sldMkLst>
      </pc:sldChg>
      <pc:sldChg chg="modSp mod">
        <pc:chgData name="kiki tokki" userId="6b4e99cb2147362f" providerId="LiveId" clId="{B4332623-F33F-4638-9B6D-E98A22911CC4}" dt="2025-02-19T17:37:37.793" v="23" actId="207"/>
        <pc:sldMkLst>
          <pc:docMk/>
          <pc:sldMk cId="574457253" sldId="607"/>
        </pc:sldMkLst>
        <pc:spChg chg="mod">
          <ac:chgData name="kiki tokki" userId="6b4e99cb2147362f" providerId="LiveId" clId="{B4332623-F33F-4638-9B6D-E98A22911CC4}" dt="2025-02-19T17:37:37.793" v="23" actId="207"/>
          <ac:spMkLst>
            <pc:docMk/>
            <pc:sldMk cId="574457253" sldId="607"/>
            <ac:spMk id="4" creationId="{301F4063-C068-ABBD-9988-8D319B951084}"/>
          </ac:spMkLst>
        </pc:spChg>
      </pc:sldChg>
      <pc:sldChg chg="modSp mod">
        <pc:chgData name="kiki tokki" userId="6b4e99cb2147362f" providerId="LiveId" clId="{B4332623-F33F-4638-9B6D-E98A22911CC4}" dt="2025-02-19T17:40:03.497" v="28" actId="207"/>
        <pc:sldMkLst>
          <pc:docMk/>
          <pc:sldMk cId="1889962305" sldId="610"/>
        </pc:sldMkLst>
        <pc:spChg chg="mod">
          <ac:chgData name="kiki tokki" userId="6b4e99cb2147362f" providerId="LiveId" clId="{B4332623-F33F-4638-9B6D-E98A22911CC4}" dt="2025-02-19T17:40:03.497" v="28" actId="207"/>
          <ac:spMkLst>
            <pc:docMk/>
            <pc:sldMk cId="1889962305" sldId="610"/>
            <ac:spMk id="2" creationId="{257723F2-94C3-419E-D749-FEA02F82273A}"/>
          </ac:spMkLst>
        </pc:spChg>
      </pc:sldChg>
      <pc:sldChg chg="addSp delSp modSp mod ord">
        <pc:chgData name="kiki tokki" userId="6b4e99cb2147362f" providerId="LiveId" clId="{B4332623-F33F-4638-9B6D-E98A22911CC4}" dt="2025-02-18T22:26:44.646" v="22" actId="1035"/>
        <pc:sldMkLst>
          <pc:docMk/>
          <pc:sldMk cId="660491296" sldId="659"/>
        </pc:sldMkLst>
        <pc:spChg chg="add del mod">
          <ac:chgData name="kiki tokki" userId="6b4e99cb2147362f" providerId="LiveId" clId="{B4332623-F33F-4638-9B6D-E98A22911CC4}" dt="2025-02-18T22:26:33.071" v="15" actId="478"/>
          <ac:spMkLst>
            <pc:docMk/>
            <pc:sldMk cId="660491296" sldId="659"/>
            <ac:spMk id="2" creationId="{B84B7A0D-A1CF-9829-AB6B-D04CE905F812}"/>
          </ac:spMkLst>
        </pc:spChg>
        <pc:spChg chg="del">
          <ac:chgData name="kiki tokki" userId="6b4e99cb2147362f" providerId="LiveId" clId="{B4332623-F33F-4638-9B6D-E98A22911CC4}" dt="2025-02-18T22:25:54.286" v="8" actId="478"/>
          <ac:spMkLst>
            <pc:docMk/>
            <pc:sldMk cId="660491296" sldId="659"/>
            <ac:spMk id="3" creationId="{F95A0B4F-0108-DA18-1FFC-F74DA2A950C0}"/>
          </ac:spMkLst>
        </pc:spChg>
        <pc:spChg chg="del">
          <ac:chgData name="kiki tokki" userId="6b4e99cb2147362f" providerId="LiveId" clId="{B4332623-F33F-4638-9B6D-E98A22911CC4}" dt="2025-02-18T22:25:58.693" v="10" actId="478"/>
          <ac:spMkLst>
            <pc:docMk/>
            <pc:sldMk cId="660491296" sldId="659"/>
            <ac:spMk id="4" creationId="{3845C02D-CDD0-E62F-CBB7-EC49A37D95AC}"/>
          </ac:spMkLst>
        </pc:spChg>
        <pc:spChg chg="del">
          <ac:chgData name="kiki tokki" userId="6b4e99cb2147362f" providerId="LiveId" clId="{B4332623-F33F-4638-9B6D-E98A22911CC4}" dt="2025-02-18T22:25:51.686" v="7" actId="478"/>
          <ac:spMkLst>
            <pc:docMk/>
            <pc:sldMk cId="660491296" sldId="659"/>
            <ac:spMk id="10" creationId="{B190E4CB-B433-FA15-B64F-6EAE748EA20B}"/>
          </ac:spMkLst>
        </pc:spChg>
        <pc:picChg chg="del">
          <ac:chgData name="kiki tokki" userId="6b4e99cb2147362f" providerId="LiveId" clId="{B4332623-F33F-4638-9B6D-E98A22911CC4}" dt="2025-02-18T22:25:56.407" v="9" actId="478"/>
          <ac:picMkLst>
            <pc:docMk/>
            <pc:sldMk cId="660491296" sldId="659"/>
            <ac:picMk id="5" creationId="{1DBEA88E-28F4-EE62-D564-5A30D5D30A78}"/>
          </ac:picMkLst>
        </pc:picChg>
        <pc:picChg chg="add mod">
          <ac:chgData name="kiki tokki" userId="6b4e99cb2147362f" providerId="LiveId" clId="{B4332623-F33F-4638-9B6D-E98A22911CC4}" dt="2025-02-18T22:26:44.646" v="22" actId="1035"/>
          <ac:picMkLst>
            <pc:docMk/>
            <pc:sldMk cId="660491296" sldId="659"/>
            <ac:picMk id="6" creationId="{8A14A26D-AB22-09E2-98CE-B62A5860A5F3}"/>
          </ac:picMkLst>
        </pc:picChg>
      </pc:sldChg>
      <pc:sldChg chg="modSp mod">
        <pc:chgData name="kiki tokki" userId="6b4e99cb2147362f" providerId="LiveId" clId="{B4332623-F33F-4638-9B6D-E98A22911CC4}" dt="2025-02-19T18:15:47.539" v="32" actId="1035"/>
        <pc:sldMkLst>
          <pc:docMk/>
          <pc:sldMk cId="3581978581" sldId="664"/>
        </pc:sldMkLst>
        <pc:picChg chg="mod">
          <ac:chgData name="kiki tokki" userId="6b4e99cb2147362f" providerId="LiveId" clId="{B4332623-F33F-4638-9B6D-E98A22911CC4}" dt="2025-02-19T18:15:47.539" v="32" actId="1035"/>
          <ac:picMkLst>
            <pc:docMk/>
            <pc:sldMk cId="3581978581" sldId="664"/>
            <ac:picMk id="5" creationId="{EC59ADDD-35C6-7AD7-EC6A-7FE6A8E3B9E2}"/>
          </ac:picMkLst>
        </pc:picChg>
      </pc:sldChg>
      <pc:sldChg chg="add setBg">
        <pc:chgData name="kiki tokki" userId="6b4e99cb2147362f" providerId="LiveId" clId="{B4332623-F33F-4638-9B6D-E98A22911CC4}" dt="2025-02-18T22:25:09.011" v="0"/>
        <pc:sldMkLst>
          <pc:docMk/>
          <pc:sldMk cId="1918848927" sldId="671"/>
        </pc:sldMkLst>
      </pc:sldChg>
      <pc:sldChg chg="add">
        <pc:chgData name="kiki tokki" userId="6b4e99cb2147362f" providerId="LiveId" clId="{B4332623-F33F-4638-9B6D-E98A22911CC4}" dt="2025-02-18T22:25:45.823" v="4" actId="2890"/>
        <pc:sldMkLst>
          <pc:docMk/>
          <pc:sldMk cId="769842060" sldId="672"/>
        </pc:sldMkLst>
      </pc:sldChg>
      <pc:sldChg chg="new del">
        <pc:chgData name="kiki tokki" userId="6b4e99cb2147362f" providerId="LiveId" clId="{B4332623-F33F-4638-9B6D-E98A22911CC4}" dt="2025-02-18T22:25:23.517" v="2" actId="680"/>
        <pc:sldMkLst>
          <pc:docMk/>
          <pc:sldMk cId="3113266023" sldId="672"/>
        </pc:sldMkLst>
      </pc:sldChg>
      <pc:sldMasterChg chg="delSldLayout">
        <pc:chgData name="kiki tokki" userId="6b4e99cb2147362f" providerId="LiveId" clId="{B4332623-F33F-4638-9B6D-E98A22911CC4}" dt="2025-02-18T22:26:09.416" v="12" actId="47"/>
        <pc:sldMasterMkLst>
          <pc:docMk/>
          <pc:sldMasterMk cId="2955245419" sldId="2147483648"/>
        </pc:sldMasterMkLst>
        <pc:sldLayoutChg chg="del">
          <pc:chgData name="kiki tokki" userId="6b4e99cb2147362f" providerId="LiveId" clId="{B4332623-F33F-4638-9B6D-E98A22911CC4}" dt="2025-02-18T22:26:09.416" v="12" actId="47"/>
          <pc:sldLayoutMkLst>
            <pc:docMk/>
            <pc:sldMasterMk cId="2955245419" sldId="2147483648"/>
            <pc:sldLayoutMk cId="565671198" sldId="2147483662"/>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145C6D-4CAB-4E86-BDB4-49D78ED8ACF4}" type="doc">
      <dgm:prSet loTypeId="urn:microsoft.com/office/officeart/2008/layout/RadialCluster" loCatId="relationship" qsTypeId="urn:microsoft.com/office/officeart/2005/8/quickstyle/simple1" qsCatId="simple" csTypeId="urn:microsoft.com/office/officeart/2005/8/colors/colorful1" csCatId="colorful" phldr="1"/>
      <dgm:spPr/>
      <dgm:t>
        <a:bodyPr/>
        <a:lstStyle/>
        <a:p>
          <a:pPr rtl="1"/>
          <a:endParaRPr lang="ar-SA"/>
        </a:p>
      </dgm:t>
    </dgm:pt>
    <dgm:pt modelId="{680D7A4D-B0DC-4F33-8182-324DDB7EA2F7}">
      <dgm:prSet phldrT="[Text]" custT="1"/>
      <dgm:spPr/>
      <dgm:t>
        <a:bodyPr/>
        <a:lstStyle/>
        <a:p>
          <a:pPr rtl="0"/>
          <a:r>
            <a:rPr lang="en-US" b="1" dirty="0"/>
            <a:t>Success</a:t>
          </a:r>
          <a:endParaRPr lang="ar-SA" b="1" dirty="0"/>
        </a:p>
      </dgm:t>
    </dgm:pt>
    <dgm:pt modelId="{F7420D15-4F9B-4D49-B087-C99DC6A330EB}" type="parTrans" cxnId="{2D3EA6F3-32D0-419F-93B5-8590EA185005}">
      <dgm:prSet/>
      <dgm:spPr/>
      <dgm:t>
        <a:bodyPr/>
        <a:lstStyle/>
        <a:p>
          <a:pPr rtl="1"/>
          <a:endParaRPr lang="ar-SA"/>
        </a:p>
      </dgm:t>
    </dgm:pt>
    <dgm:pt modelId="{EF04F7FA-89B4-4585-AC9B-452A8B3B38C9}" type="sibTrans" cxnId="{2D3EA6F3-32D0-419F-93B5-8590EA185005}">
      <dgm:prSet/>
      <dgm:spPr/>
      <dgm:t>
        <a:bodyPr/>
        <a:lstStyle/>
        <a:p>
          <a:pPr rtl="1"/>
          <a:endParaRPr lang="ar-SA"/>
        </a:p>
      </dgm:t>
    </dgm:pt>
    <dgm:pt modelId="{8FC2D891-B4BF-476F-B468-9CF7C4186796}">
      <dgm:prSet phldrT="[Text]"/>
      <dgm:spPr/>
      <dgm:t>
        <a:bodyPr/>
        <a:lstStyle/>
        <a:p>
          <a:pPr rtl="1"/>
          <a:r>
            <a:rPr lang="en-US" b="1" dirty="0"/>
            <a:t>Strong will</a:t>
          </a:r>
          <a:endParaRPr lang="ar-SA" b="1" dirty="0"/>
        </a:p>
      </dgm:t>
    </dgm:pt>
    <dgm:pt modelId="{5DBA14F4-C844-4475-882F-269A57A10730}" type="parTrans" cxnId="{687D5A14-A004-43AC-B2C6-8E1EE1D1CBC2}">
      <dgm:prSet/>
      <dgm:spPr/>
      <dgm:t>
        <a:bodyPr/>
        <a:lstStyle/>
        <a:p>
          <a:pPr rtl="1"/>
          <a:endParaRPr lang="ar-SA"/>
        </a:p>
      </dgm:t>
    </dgm:pt>
    <dgm:pt modelId="{EDB5E120-9D56-4D8F-860E-7EF72779BF17}" type="sibTrans" cxnId="{687D5A14-A004-43AC-B2C6-8E1EE1D1CBC2}">
      <dgm:prSet/>
      <dgm:spPr/>
      <dgm:t>
        <a:bodyPr/>
        <a:lstStyle/>
        <a:p>
          <a:pPr rtl="1"/>
          <a:endParaRPr lang="ar-SA"/>
        </a:p>
      </dgm:t>
    </dgm:pt>
    <dgm:pt modelId="{CA3EB2F9-EDD3-40F0-AC74-D5FB9AF3BAE8}">
      <dgm:prSet phldrT="[Text]"/>
      <dgm:spPr/>
      <dgm:t>
        <a:bodyPr/>
        <a:lstStyle/>
        <a:p>
          <a:pPr rtl="1"/>
          <a:r>
            <a:rPr lang="en-US" b="1" dirty="0"/>
            <a:t>vision</a:t>
          </a:r>
          <a:endParaRPr lang="ar-SA" b="1" dirty="0"/>
        </a:p>
      </dgm:t>
    </dgm:pt>
    <dgm:pt modelId="{A41766C1-A003-46D9-8798-6EA6E9F66387}" type="parTrans" cxnId="{792F1D1F-AD1B-462A-ABC9-FE4F8BE0AE61}">
      <dgm:prSet/>
      <dgm:spPr/>
      <dgm:t>
        <a:bodyPr/>
        <a:lstStyle/>
        <a:p>
          <a:pPr rtl="1"/>
          <a:endParaRPr lang="ar-SA"/>
        </a:p>
      </dgm:t>
    </dgm:pt>
    <dgm:pt modelId="{6D43F207-8383-4CC7-A22A-4508912CE989}" type="sibTrans" cxnId="{792F1D1F-AD1B-462A-ABC9-FE4F8BE0AE61}">
      <dgm:prSet/>
      <dgm:spPr/>
      <dgm:t>
        <a:bodyPr/>
        <a:lstStyle/>
        <a:p>
          <a:pPr rtl="1"/>
          <a:endParaRPr lang="ar-SA"/>
        </a:p>
      </dgm:t>
    </dgm:pt>
    <dgm:pt modelId="{65C12BC4-F09B-4827-B258-9CD7E16D8DCE}">
      <dgm:prSet phldrT="[Text]"/>
      <dgm:spPr/>
      <dgm:t>
        <a:bodyPr/>
        <a:lstStyle/>
        <a:p>
          <a:pPr rtl="1"/>
          <a:r>
            <a:rPr lang="en-US" b="1" dirty="0"/>
            <a:t>Facing challenges</a:t>
          </a:r>
          <a:endParaRPr lang="ar-SA" b="1" dirty="0"/>
        </a:p>
      </dgm:t>
    </dgm:pt>
    <dgm:pt modelId="{B8D2A610-C4D7-4DB1-B2B9-733910EFC749}" type="parTrans" cxnId="{8466F75D-454E-42AB-B684-C6BEF25BF1EA}">
      <dgm:prSet/>
      <dgm:spPr/>
      <dgm:t>
        <a:bodyPr/>
        <a:lstStyle/>
        <a:p>
          <a:pPr rtl="1"/>
          <a:endParaRPr lang="ar-SA"/>
        </a:p>
      </dgm:t>
    </dgm:pt>
    <dgm:pt modelId="{EF9F5608-05C0-4313-9CAE-1B9FFAF2E30F}" type="sibTrans" cxnId="{8466F75D-454E-42AB-B684-C6BEF25BF1EA}">
      <dgm:prSet/>
      <dgm:spPr/>
      <dgm:t>
        <a:bodyPr/>
        <a:lstStyle/>
        <a:p>
          <a:pPr rtl="1"/>
          <a:endParaRPr lang="ar-SA"/>
        </a:p>
      </dgm:t>
    </dgm:pt>
    <dgm:pt modelId="{158ACDBF-436A-4CF9-88DA-441A9540A477}">
      <dgm:prSet/>
      <dgm:spPr/>
      <dgm:t>
        <a:bodyPr/>
        <a:lstStyle/>
        <a:p>
          <a:pPr rtl="1"/>
          <a:r>
            <a:rPr lang="en-US" b="1" dirty="0"/>
            <a:t>Flexibility</a:t>
          </a:r>
          <a:endParaRPr lang="ar-SA" b="1" dirty="0"/>
        </a:p>
      </dgm:t>
    </dgm:pt>
    <dgm:pt modelId="{A972C093-2202-447B-BE7A-5F536223040B}" type="parTrans" cxnId="{CD8C1689-0FC5-40D6-A19B-8A2F5F59AA2F}">
      <dgm:prSet/>
      <dgm:spPr/>
      <dgm:t>
        <a:bodyPr/>
        <a:lstStyle/>
        <a:p>
          <a:pPr rtl="1"/>
          <a:endParaRPr lang="ar-SA"/>
        </a:p>
      </dgm:t>
    </dgm:pt>
    <dgm:pt modelId="{C478B872-DA9B-4036-AEC3-C8B4E7BB9D8C}" type="sibTrans" cxnId="{CD8C1689-0FC5-40D6-A19B-8A2F5F59AA2F}">
      <dgm:prSet/>
      <dgm:spPr/>
      <dgm:t>
        <a:bodyPr/>
        <a:lstStyle/>
        <a:p>
          <a:pPr rtl="1"/>
          <a:endParaRPr lang="ar-SA"/>
        </a:p>
      </dgm:t>
    </dgm:pt>
    <dgm:pt modelId="{A05DD443-A827-4BD8-84CB-86642D4083A2}" type="pres">
      <dgm:prSet presAssocID="{EB145C6D-4CAB-4E86-BDB4-49D78ED8ACF4}" presName="Name0" presStyleCnt="0">
        <dgm:presLayoutVars>
          <dgm:chMax val="1"/>
          <dgm:chPref val="1"/>
          <dgm:dir/>
          <dgm:animOne val="branch"/>
          <dgm:animLvl val="lvl"/>
        </dgm:presLayoutVars>
      </dgm:prSet>
      <dgm:spPr/>
    </dgm:pt>
    <dgm:pt modelId="{BB8CA50C-E9C3-4D65-99C8-F132666A6142}" type="pres">
      <dgm:prSet presAssocID="{680D7A4D-B0DC-4F33-8182-324DDB7EA2F7}" presName="singleCycle" presStyleCnt="0"/>
      <dgm:spPr/>
    </dgm:pt>
    <dgm:pt modelId="{68CF5F35-3977-4DB2-A4DF-3B8B9F31D87A}" type="pres">
      <dgm:prSet presAssocID="{680D7A4D-B0DC-4F33-8182-324DDB7EA2F7}" presName="singleCenter" presStyleLbl="node1" presStyleIdx="0" presStyleCnt="5" custScaleX="197090" custScaleY="133333">
        <dgm:presLayoutVars>
          <dgm:chMax val="7"/>
          <dgm:chPref val="7"/>
        </dgm:presLayoutVars>
      </dgm:prSet>
      <dgm:spPr/>
    </dgm:pt>
    <dgm:pt modelId="{C6F8CABE-8863-4BEF-AEFF-7654FA8CE702}" type="pres">
      <dgm:prSet presAssocID="{5DBA14F4-C844-4475-882F-269A57A10730}" presName="Name56" presStyleLbl="parChTrans1D2" presStyleIdx="0" presStyleCnt="4"/>
      <dgm:spPr/>
    </dgm:pt>
    <dgm:pt modelId="{777B2728-3AC7-4655-B05F-4555F72F2B86}" type="pres">
      <dgm:prSet presAssocID="{8FC2D891-B4BF-476F-B468-9CF7C4186796}" presName="text0" presStyleLbl="node1" presStyleIdx="1" presStyleCnt="5" custScaleX="243307">
        <dgm:presLayoutVars>
          <dgm:bulletEnabled val="1"/>
        </dgm:presLayoutVars>
      </dgm:prSet>
      <dgm:spPr/>
    </dgm:pt>
    <dgm:pt modelId="{06F4922C-3C86-4205-A4A1-8CB687223FA9}" type="pres">
      <dgm:prSet presAssocID="{A41766C1-A003-46D9-8798-6EA6E9F66387}" presName="Name56" presStyleLbl="parChTrans1D2" presStyleIdx="1" presStyleCnt="4"/>
      <dgm:spPr/>
    </dgm:pt>
    <dgm:pt modelId="{DF2939C2-D3B9-49D4-8255-D01426EF8EAF}" type="pres">
      <dgm:prSet presAssocID="{CA3EB2F9-EDD3-40F0-AC74-D5FB9AF3BAE8}" presName="text0" presStyleLbl="node1" presStyleIdx="2" presStyleCnt="5" custScaleX="194138" custRadScaleRad="144192">
        <dgm:presLayoutVars>
          <dgm:bulletEnabled val="1"/>
        </dgm:presLayoutVars>
      </dgm:prSet>
      <dgm:spPr/>
    </dgm:pt>
    <dgm:pt modelId="{D4FD170E-58DB-4FC6-B0EF-D784F81182EE}" type="pres">
      <dgm:prSet presAssocID="{B8D2A610-C4D7-4DB1-B2B9-733910EFC749}" presName="Name56" presStyleLbl="parChTrans1D2" presStyleIdx="2" presStyleCnt="4"/>
      <dgm:spPr/>
    </dgm:pt>
    <dgm:pt modelId="{9B97A9B8-B295-430C-86A1-079C2AE34B03}" type="pres">
      <dgm:prSet presAssocID="{65C12BC4-F09B-4827-B258-9CD7E16D8DCE}" presName="text0" presStyleLbl="node1" presStyleIdx="3" presStyleCnt="5" custScaleX="219932">
        <dgm:presLayoutVars>
          <dgm:bulletEnabled val="1"/>
        </dgm:presLayoutVars>
      </dgm:prSet>
      <dgm:spPr/>
    </dgm:pt>
    <dgm:pt modelId="{B12C4121-DC05-4F90-8052-3B8B6FCDE887}" type="pres">
      <dgm:prSet presAssocID="{A972C093-2202-447B-BE7A-5F536223040B}" presName="Name56" presStyleLbl="parChTrans1D2" presStyleIdx="3" presStyleCnt="4"/>
      <dgm:spPr/>
    </dgm:pt>
    <dgm:pt modelId="{C243CBC1-64AC-4F06-9573-379AA101D1EF}" type="pres">
      <dgm:prSet presAssocID="{158ACDBF-436A-4CF9-88DA-441A9540A477}" presName="text0" presStyleLbl="node1" presStyleIdx="4" presStyleCnt="5" custScaleX="207720" custRadScaleRad="148505">
        <dgm:presLayoutVars>
          <dgm:bulletEnabled val="1"/>
        </dgm:presLayoutVars>
      </dgm:prSet>
      <dgm:spPr/>
    </dgm:pt>
  </dgm:ptLst>
  <dgm:cxnLst>
    <dgm:cxn modelId="{687D5A14-A004-43AC-B2C6-8E1EE1D1CBC2}" srcId="{680D7A4D-B0DC-4F33-8182-324DDB7EA2F7}" destId="{8FC2D891-B4BF-476F-B468-9CF7C4186796}" srcOrd="0" destOrd="0" parTransId="{5DBA14F4-C844-4475-882F-269A57A10730}" sibTransId="{EDB5E120-9D56-4D8F-860E-7EF72779BF17}"/>
    <dgm:cxn modelId="{1A27591A-08A9-4843-A73F-2F4F056B1BD5}" type="presOf" srcId="{5DBA14F4-C844-4475-882F-269A57A10730}" destId="{C6F8CABE-8863-4BEF-AEFF-7654FA8CE702}" srcOrd="0" destOrd="0" presId="urn:microsoft.com/office/officeart/2008/layout/RadialCluster"/>
    <dgm:cxn modelId="{792F1D1F-AD1B-462A-ABC9-FE4F8BE0AE61}" srcId="{680D7A4D-B0DC-4F33-8182-324DDB7EA2F7}" destId="{CA3EB2F9-EDD3-40F0-AC74-D5FB9AF3BAE8}" srcOrd="1" destOrd="0" parTransId="{A41766C1-A003-46D9-8798-6EA6E9F66387}" sibTransId="{6D43F207-8383-4CC7-A22A-4508912CE989}"/>
    <dgm:cxn modelId="{069CCE2F-44CD-4FCC-BEDD-E4814D933A1A}" type="presOf" srcId="{A972C093-2202-447B-BE7A-5F536223040B}" destId="{B12C4121-DC05-4F90-8052-3B8B6FCDE887}" srcOrd="0" destOrd="0" presId="urn:microsoft.com/office/officeart/2008/layout/RadialCluster"/>
    <dgm:cxn modelId="{88EC635B-7973-45AA-9E4E-88B93FF96B1E}" type="presOf" srcId="{158ACDBF-436A-4CF9-88DA-441A9540A477}" destId="{C243CBC1-64AC-4F06-9573-379AA101D1EF}" srcOrd="0" destOrd="0" presId="urn:microsoft.com/office/officeart/2008/layout/RadialCluster"/>
    <dgm:cxn modelId="{8466F75D-454E-42AB-B684-C6BEF25BF1EA}" srcId="{680D7A4D-B0DC-4F33-8182-324DDB7EA2F7}" destId="{65C12BC4-F09B-4827-B258-9CD7E16D8DCE}" srcOrd="2" destOrd="0" parTransId="{B8D2A610-C4D7-4DB1-B2B9-733910EFC749}" sibTransId="{EF9F5608-05C0-4313-9CAE-1B9FFAF2E30F}"/>
    <dgm:cxn modelId="{84A40845-2F72-4886-943D-5ABB7D06865D}" type="presOf" srcId="{CA3EB2F9-EDD3-40F0-AC74-D5FB9AF3BAE8}" destId="{DF2939C2-D3B9-49D4-8255-D01426EF8EAF}" srcOrd="0" destOrd="0" presId="urn:microsoft.com/office/officeart/2008/layout/RadialCluster"/>
    <dgm:cxn modelId="{05521D6C-6F7E-4D47-B35E-0FFD79AF4F2D}" type="presOf" srcId="{8FC2D891-B4BF-476F-B468-9CF7C4186796}" destId="{777B2728-3AC7-4655-B05F-4555F72F2B86}" srcOrd="0" destOrd="0" presId="urn:microsoft.com/office/officeart/2008/layout/RadialCluster"/>
    <dgm:cxn modelId="{72CFD350-4381-43C5-BEBC-9B9E412DD4E6}" type="presOf" srcId="{B8D2A610-C4D7-4DB1-B2B9-733910EFC749}" destId="{D4FD170E-58DB-4FC6-B0EF-D784F81182EE}" srcOrd="0" destOrd="0" presId="urn:microsoft.com/office/officeart/2008/layout/RadialCluster"/>
    <dgm:cxn modelId="{CD8C1689-0FC5-40D6-A19B-8A2F5F59AA2F}" srcId="{680D7A4D-B0DC-4F33-8182-324DDB7EA2F7}" destId="{158ACDBF-436A-4CF9-88DA-441A9540A477}" srcOrd="3" destOrd="0" parTransId="{A972C093-2202-447B-BE7A-5F536223040B}" sibTransId="{C478B872-DA9B-4036-AEC3-C8B4E7BB9D8C}"/>
    <dgm:cxn modelId="{97CCF2AC-D649-4C0F-839B-DC7C55298BDA}" type="presOf" srcId="{EB145C6D-4CAB-4E86-BDB4-49D78ED8ACF4}" destId="{A05DD443-A827-4BD8-84CB-86642D4083A2}" srcOrd="0" destOrd="0" presId="urn:microsoft.com/office/officeart/2008/layout/RadialCluster"/>
    <dgm:cxn modelId="{1D0E8FB2-257E-4066-A268-FFF69F2589C6}" type="presOf" srcId="{A41766C1-A003-46D9-8798-6EA6E9F66387}" destId="{06F4922C-3C86-4205-A4A1-8CB687223FA9}" srcOrd="0" destOrd="0" presId="urn:microsoft.com/office/officeart/2008/layout/RadialCluster"/>
    <dgm:cxn modelId="{701117ED-75E4-4468-9A6F-79A58456AE24}" type="presOf" srcId="{65C12BC4-F09B-4827-B258-9CD7E16D8DCE}" destId="{9B97A9B8-B295-430C-86A1-079C2AE34B03}" srcOrd="0" destOrd="0" presId="urn:microsoft.com/office/officeart/2008/layout/RadialCluster"/>
    <dgm:cxn modelId="{2D3EA6F3-32D0-419F-93B5-8590EA185005}" srcId="{EB145C6D-4CAB-4E86-BDB4-49D78ED8ACF4}" destId="{680D7A4D-B0DC-4F33-8182-324DDB7EA2F7}" srcOrd="0" destOrd="0" parTransId="{F7420D15-4F9B-4D49-B087-C99DC6A330EB}" sibTransId="{EF04F7FA-89B4-4585-AC9B-452A8B3B38C9}"/>
    <dgm:cxn modelId="{4FF0EEFC-B53A-43F0-8560-28C3B0BA95EA}" type="presOf" srcId="{680D7A4D-B0DC-4F33-8182-324DDB7EA2F7}" destId="{68CF5F35-3977-4DB2-A4DF-3B8B9F31D87A}" srcOrd="0" destOrd="0" presId="urn:microsoft.com/office/officeart/2008/layout/RadialCluster"/>
    <dgm:cxn modelId="{9216BF41-84C8-4495-9057-98AAA10AA8DF}" type="presParOf" srcId="{A05DD443-A827-4BD8-84CB-86642D4083A2}" destId="{BB8CA50C-E9C3-4D65-99C8-F132666A6142}" srcOrd="0" destOrd="0" presId="urn:microsoft.com/office/officeart/2008/layout/RadialCluster"/>
    <dgm:cxn modelId="{D30792FB-BF77-4134-8C59-84B873682F84}" type="presParOf" srcId="{BB8CA50C-E9C3-4D65-99C8-F132666A6142}" destId="{68CF5F35-3977-4DB2-A4DF-3B8B9F31D87A}" srcOrd="0" destOrd="0" presId="urn:microsoft.com/office/officeart/2008/layout/RadialCluster"/>
    <dgm:cxn modelId="{F6FB58DF-1DBC-4433-8ED8-E691FA6EBCC1}" type="presParOf" srcId="{BB8CA50C-E9C3-4D65-99C8-F132666A6142}" destId="{C6F8CABE-8863-4BEF-AEFF-7654FA8CE702}" srcOrd="1" destOrd="0" presId="urn:microsoft.com/office/officeart/2008/layout/RadialCluster"/>
    <dgm:cxn modelId="{6FDA08AF-5DAA-454D-AD99-1A09A76B3ACF}" type="presParOf" srcId="{BB8CA50C-E9C3-4D65-99C8-F132666A6142}" destId="{777B2728-3AC7-4655-B05F-4555F72F2B86}" srcOrd="2" destOrd="0" presId="urn:microsoft.com/office/officeart/2008/layout/RadialCluster"/>
    <dgm:cxn modelId="{4A1030B6-1847-4342-A856-3883DE43BCA0}" type="presParOf" srcId="{BB8CA50C-E9C3-4D65-99C8-F132666A6142}" destId="{06F4922C-3C86-4205-A4A1-8CB687223FA9}" srcOrd="3" destOrd="0" presId="urn:microsoft.com/office/officeart/2008/layout/RadialCluster"/>
    <dgm:cxn modelId="{3CF4DBAC-B43E-49C1-826B-77067CC74830}" type="presParOf" srcId="{BB8CA50C-E9C3-4D65-99C8-F132666A6142}" destId="{DF2939C2-D3B9-49D4-8255-D01426EF8EAF}" srcOrd="4" destOrd="0" presId="urn:microsoft.com/office/officeart/2008/layout/RadialCluster"/>
    <dgm:cxn modelId="{419B224C-2B8D-42F9-8D2D-33260E7EB59D}" type="presParOf" srcId="{BB8CA50C-E9C3-4D65-99C8-F132666A6142}" destId="{D4FD170E-58DB-4FC6-B0EF-D784F81182EE}" srcOrd="5" destOrd="0" presId="urn:microsoft.com/office/officeart/2008/layout/RadialCluster"/>
    <dgm:cxn modelId="{513383BF-BDA6-47B3-97A2-41629E0407B2}" type="presParOf" srcId="{BB8CA50C-E9C3-4D65-99C8-F132666A6142}" destId="{9B97A9B8-B295-430C-86A1-079C2AE34B03}" srcOrd="6" destOrd="0" presId="urn:microsoft.com/office/officeart/2008/layout/RadialCluster"/>
    <dgm:cxn modelId="{801B8971-D12C-4655-A36E-C990200ECBF5}" type="presParOf" srcId="{BB8CA50C-E9C3-4D65-99C8-F132666A6142}" destId="{B12C4121-DC05-4F90-8052-3B8B6FCDE887}" srcOrd="7" destOrd="0" presId="urn:microsoft.com/office/officeart/2008/layout/RadialCluster"/>
    <dgm:cxn modelId="{50C84A3A-4B70-4913-9AAB-7DAAA7C8B449}" type="presParOf" srcId="{BB8CA50C-E9C3-4D65-99C8-F132666A6142}" destId="{C243CBC1-64AC-4F06-9573-379AA101D1EF}" srcOrd="8"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F5F35-3977-4DB2-A4DF-3B8B9F31D87A}">
      <dsp:nvSpPr>
        <dsp:cNvPr id="0" name=""/>
        <dsp:cNvSpPr/>
      </dsp:nvSpPr>
      <dsp:spPr>
        <a:xfrm>
          <a:off x="1905006" y="1166188"/>
          <a:ext cx="2298437" cy="155491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600200" rtl="0">
            <a:lnSpc>
              <a:spcPct val="90000"/>
            </a:lnSpc>
            <a:spcBef>
              <a:spcPct val="0"/>
            </a:spcBef>
            <a:spcAft>
              <a:spcPct val="35000"/>
            </a:spcAft>
            <a:buNone/>
          </a:pPr>
          <a:r>
            <a:rPr lang="en-US" sz="3600" b="1" kern="1200" dirty="0"/>
            <a:t>Success</a:t>
          </a:r>
          <a:endParaRPr lang="ar-SA" sz="3600" b="1" kern="1200" dirty="0"/>
        </a:p>
      </dsp:txBody>
      <dsp:txXfrm>
        <a:off x="1980910" y="1242092"/>
        <a:ext cx="2146629" cy="1403103"/>
      </dsp:txXfrm>
    </dsp:sp>
    <dsp:sp modelId="{C6F8CABE-8863-4BEF-AEFF-7654FA8CE702}">
      <dsp:nvSpPr>
        <dsp:cNvPr id="0" name=""/>
        <dsp:cNvSpPr/>
      </dsp:nvSpPr>
      <dsp:spPr>
        <a:xfrm rot="16200000">
          <a:off x="2861970" y="973933"/>
          <a:ext cx="384509" cy="0"/>
        </a:xfrm>
        <a:custGeom>
          <a:avLst/>
          <a:gdLst/>
          <a:ahLst/>
          <a:cxnLst/>
          <a:rect l="0" t="0" r="0" b="0"/>
          <a:pathLst>
            <a:path>
              <a:moveTo>
                <a:pt x="0" y="0"/>
              </a:moveTo>
              <a:lnTo>
                <a:pt x="38450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7B2728-3AC7-4655-B05F-4555F72F2B86}">
      <dsp:nvSpPr>
        <dsp:cNvPr id="0" name=""/>
        <dsp:cNvSpPr/>
      </dsp:nvSpPr>
      <dsp:spPr>
        <a:xfrm>
          <a:off x="2103691" y="334"/>
          <a:ext cx="1901067" cy="78134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rtl="1">
            <a:lnSpc>
              <a:spcPct val="90000"/>
            </a:lnSpc>
            <a:spcBef>
              <a:spcPct val="0"/>
            </a:spcBef>
            <a:spcAft>
              <a:spcPct val="35000"/>
            </a:spcAft>
            <a:buNone/>
          </a:pPr>
          <a:r>
            <a:rPr lang="en-US" sz="2800" b="1" kern="1200" dirty="0"/>
            <a:t>Strong will</a:t>
          </a:r>
          <a:endParaRPr lang="ar-SA" sz="2800" b="1" kern="1200" dirty="0"/>
        </a:p>
      </dsp:txBody>
      <dsp:txXfrm>
        <a:off x="2141833" y="38476"/>
        <a:ext cx="1824783" cy="705061"/>
      </dsp:txXfrm>
    </dsp:sp>
    <dsp:sp modelId="{06F4922C-3C86-4205-A4A1-8CB687223FA9}">
      <dsp:nvSpPr>
        <dsp:cNvPr id="0" name=""/>
        <dsp:cNvSpPr/>
      </dsp:nvSpPr>
      <dsp:spPr>
        <a:xfrm>
          <a:off x="4203444" y="1943644"/>
          <a:ext cx="331117" cy="0"/>
        </a:xfrm>
        <a:custGeom>
          <a:avLst/>
          <a:gdLst/>
          <a:ahLst/>
          <a:cxnLst/>
          <a:rect l="0" t="0" r="0" b="0"/>
          <a:pathLst>
            <a:path>
              <a:moveTo>
                <a:pt x="0" y="0"/>
              </a:moveTo>
              <a:lnTo>
                <a:pt x="33111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2939C2-D3B9-49D4-8255-D01426EF8EAF}">
      <dsp:nvSpPr>
        <dsp:cNvPr id="0" name=""/>
        <dsp:cNvSpPr/>
      </dsp:nvSpPr>
      <dsp:spPr>
        <a:xfrm>
          <a:off x="4534561" y="1552971"/>
          <a:ext cx="1516887" cy="78134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360" tIns="86360" rIns="86360" bIns="86360" numCol="1" spcCol="1270" anchor="ctr" anchorCtr="0">
          <a:noAutofit/>
        </a:bodyPr>
        <a:lstStyle/>
        <a:p>
          <a:pPr marL="0" lvl="0" indent="0" algn="ctr" defTabSz="1511300" rtl="1">
            <a:lnSpc>
              <a:spcPct val="90000"/>
            </a:lnSpc>
            <a:spcBef>
              <a:spcPct val="0"/>
            </a:spcBef>
            <a:spcAft>
              <a:spcPct val="35000"/>
            </a:spcAft>
            <a:buNone/>
          </a:pPr>
          <a:r>
            <a:rPr lang="en-US" sz="3400" b="1" kern="1200" dirty="0"/>
            <a:t>vision</a:t>
          </a:r>
          <a:endParaRPr lang="ar-SA" sz="3400" b="1" kern="1200" dirty="0"/>
        </a:p>
      </dsp:txBody>
      <dsp:txXfrm>
        <a:off x="4572703" y="1591113"/>
        <a:ext cx="1440603" cy="705061"/>
      </dsp:txXfrm>
    </dsp:sp>
    <dsp:sp modelId="{D4FD170E-58DB-4FC6-B0EF-D784F81182EE}">
      <dsp:nvSpPr>
        <dsp:cNvPr id="0" name=""/>
        <dsp:cNvSpPr/>
      </dsp:nvSpPr>
      <dsp:spPr>
        <a:xfrm rot="5400000">
          <a:off x="2861970" y="2913355"/>
          <a:ext cx="384509" cy="0"/>
        </a:xfrm>
        <a:custGeom>
          <a:avLst/>
          <a:gdLst/>
          <a:ahLst/>
          <a:cxnLst/>
          <a:rect l="0" t="0" r="0" b="0"/>
          <a:pathLst>
            <a:path>
              <a:moveTo>
                <a:pt x="0" y="0"/>
              </a:moveTo>
              <a:lnTo>
                <a:pt x="38450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97A9B8-B295-430C-86A1-079C2AE34B03}">
      <dsp:nvSpPr>
        <dsp:cNvPr id="0" name=""/>
        <dsp:cNvSpPr/>
      </dsp:nvSpPr>
      <dsp:spPr>
        <a:xfrm>
          <a:off x="2195011" y="3105609"/>
          <a:ext cx="1718427" cy="78134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933450" rtl="1">
            <a:lnSpc>
              <a:spcPct val="90000"/>
            </a:lnSpc>
            <a:spcBef>
              <a:spcPct val="0"/>
            </a:spcBef>
            <a:spcAft>
              <a:spcPct val="35000"/>
            </a:spcAft>
            <a:buNone/>
          </a:pPr>
          <a:r>
            <a:rPr lang="en-US" sz="2100" b="1" kern="1200" dirty="0"/>
            <a:t>Facing challenges</a:t>
          </a:r>
          <a:endParaRPr lang="ar-SA" sz="2100" b="1" kern="1200" dirty="0"/>
        </a:p>
      </dsp:txBody>
      <dsp:txXfrm>
        <a:off x="2233153" y="3143751"/>
        <a:ext cx="1642143" cy="705061"/>
      </dsp:txXfrm>
    </dsp:sp>
    <dsp:sp modelId="{B12C4121-DC05-4F90-8052-3B8B6FCDE887}">
      <dsp:nvSpPr>
        <dsp:cNvPr id="0" name=""/>
        <dsp:cNvSpPr/>
      </dsp:nvSpPr>
      <dsp:spPr>
        <a:xfrm rot="10800000">
          <a:off x="1623010" y="1943644"/>
          <a:ext cx="281996" cy="0"/>
        </a:xfrm>
        <a:custGeom>
          <a:avLst/>
          <a:gdLst/>
          <a:ahLst/>
          <a:cxnLst/>
          <a:rect l="0" t="0" r="0" b="0"/>
          <a:pathLst>
            <a:path>
              <a:moveTo>
                <a:pt x="0" y="0"/>
              </a:moveTo>
              <a:lnTo>
                <a:pt x="281996"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43CBC1-64AC-4F06-9573-379AA101D1EF}">
      <dsp:nvSpPr>
        <dsp:cNvPr id="0" name=""/>
        <dsp:cNvSpPr/>
      </dsp:nvSpPr>
      <dsp:spPr>
        <a:xfrm>
          <a:off x="0" y="1552971"/>
          <a:ext cx="1623010" cy="781345"/>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200150" rtl="1">
            <a:lnSpc>
              <a:spcPct val="90000"/>
            </a:lnSpc>
            <a:spcBef>
              <a:spcPct val="0"/>
            </a:spcBef>
            <a:spcAft>
              <a:spcPct val="35000"/>
            </a:spcAft>
            <a:buNone/>
          </a:pPr>
          <a:r>
            <a:rPr lang="en-US" sz="2700" b="1" kern="1200" dirty="0"/>
            <a:t>Flexibility</a:t>
          </a:r>
          <a:endParaRPr lang="ar-SA" sz="2700" b="1" kern="1200" dirty="0"/>
        </a:p>
      </dsp:txBody>
      <dsp:txXfrm>
        <a:off x="38142" y="1591113"/>
        <a:ext cx="1546726" cy="705061"/>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1165089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75</a:t>
            </a:fld>
            <a:endParaRPr lang="en-US"/>
          </a:p>
        </p:txBody>
      </p:sp>
    </p:spTree>
    <p:extLst>
      <p:ext uri="{BB962C8B-B14F-4D97-AF65-F5344CB8AC3E}">
        <p14:creationId xmlns:p14="http://schemas.microsoft.com/office/powerpoint/2010/main" val="3595876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575323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6967826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12.jpg"/><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6.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1.png"/></Relationships>
</file>

<file path=ppt/slides/_rels/slide4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24.gif"/></Relationships>
</file>

<file path=ppt/slides/_rels/slide7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7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14" name="TextBox 13"/>
          <p:cNvSpPr txBox="1"/>
          <p:nvPr/>
        </p:nvSpPr>
        <p:spPr>
          <a:xfrm>
            <a:off x="188383" y="5907670"/>
            <a:ext cx="3069815" cy="400110"/>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Vision and Communication</a:t>
            </a:r>
          </a:p>
        </p:txBody>
      </p:sp>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2</a:t>
            </a:r>
          </a:p>
        </p:txBody>
      </p:sp>
    </p:spTree>
    <p:extLst>
      <p:ext uri="{BB962C8B-B14F-4D97-AF65-F5344CB8AC3E}">
        <p14:creationId xmlns:p14="http://schemas.microsoft.com/office/powerpoint/2010/main" val="2682324857"/>
      </p:ext>
    </p:extLst>
  </p:cSld>
  <p:clrMapOvr>
    <a:masterClrMapping/>
  </p:clrMapOvr>
  <mc:AlternateContent xmlns:mc="http://schemas.openxmlformats.org/markup-compatibility/2006" xmlns:p14="http://schemas.microsoft.com/office/powerpoint/2010/main">
    <mc:Choice Requires="p14">
      <p:transition spd="med" p14:dur="700" advTm="16000">
        <p:fade/>
      </p:transition>
    </mc:Choice>
    <mc:Fallback xmlns="">
      <p:transition spd="med" advTm="16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343298" y="748762"/>
            <a:ext cx="784870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p:txBody>
      </p:sp>
      <p:sp>
        <p:nvSpPr>
          <p:cNvPr id="5" name="TextBox 4">
            <a:extLst>
              <a:ext uri="{FF2B5EF4-FFF2-40B4-BE49-F238E27FC236}">
                <a16:creationId xmlns:a16="http://schemas.microsoft.com/office/drawing/2014/main" id="{1B0D37CC-888B-C49D-E260-3D7FA697D68C}"/>
              </a:ext>
            </a:extLst>
          </p:cNvPr>
          <p:cNvSpPr txBox="1"/>
          <p:nvPr/>
        </p:nvSpPr>
        <p:spPr>
          <a:xfrm>
            <a:off x="4981011" y="1401474"/>
            <a:ext cx="6357112" cy="4707764"/>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Know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Definition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1270707350"/>
      </p:ext>
    </p:extLst>
  </p:cSld>
  <p:clrMapOvr>
    <a:masterClrMapping/>
  </p:clrMapOvr>
  <mc:AlternateContent xmlns:mc="http://schemas.openxmlformats.org/markup-compatibility/2006" xmlns:p14="http://schemas.microsoft.com/office/powerpoint/2010/main">
    <mc:Choice Requires="p14">
      <p:transition spd="med" p14:dur="700" advTm="32000">
        <p:fade/>
      </p:transition>
    </mc:Choice>
    <mc:Fallback xmlns="">
      <p:transition spd="med" advTm="3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4" name="TextBox 3">
            <a:extLst>
              <a:ext uri="{FF2B5EF4-FFF2-40B4-BE49-F238E27FC236}">
                <a16:creationId xmlns:a16="http://schemas.microsoft.com/office/drawing/2014/main" id="{505D4A7D-04D4-2828-6813-8CBA18D2D50C}"/>
              </a:ext>
            </a:extLst>
          </p:cNvPr>
          <p:cNvSpPr txBox="1"/>
          <p:nvPr/>
        </p:nvSpPr>
        <p:spPr>
          <a:xfrm>
            <a:off x="4774119" y="1305366"/>
            <a:ext cx="6684960" cy="452431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gain more followers, members, and support for your organization by learning how to develop and communicate your organization’s vision.</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understand people’s needs and be prepared to act on those needs to boost morale and successfully reach your organization’s goals.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influence an audience successfully by using our overview of some general ideas behind the science of persuasion.</a:t>
            </a:r>
          </a:p>
        </p:txBody>
      </p:sp>
    </p:spTree>
    <p:extLst>
      <p:ext uri="{BB962C8B-B14F-4D97-AF65-F5344CB8AC3E}">
        <p14:creationId xmlns:p14="http://schemas.microsoft.com/office/powerpoint/2010/main" val="4238698172"/>
      </p:ext>
    </p:extLst>
  </p:cSld>
  <p:clrMapOvr>
    <a:masterClrMapping/>
  </p:clrMapOvr>
  <mc:AlternateContent xmlns:mc="http://schemas.openxmlformats.org/markup-compatibility/2006" xmlns:p14="http://schemas.microsoft.com/office/powerpoint/2010/main">
    <mc:Choice Requires="p14">
      <p:transition spd="med" p14:dur="700" advTm="31000">
        <p:fade/>
      </p:transition>
    </mc:Choice>
    <mc:Fallback xmlns="">
      <p:transition spd="med" advTm="31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22042-42B5-2C1B-F336-11AD4B6FA647}"/>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2B88B79-D593-EADD-2205-15DE3A3771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F338FE89-A7AD-E208-A899-86C1F542F46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pic>
        <p:nvPicPr>
          <p:cNvPr id="6" name="Picture 5">
            <a:extLst>
              <a:ext uri="{FF2B5EF4-FFF2-40B4-BE49-F238E27FC236}">
                <a16:creationId xmlns:a16="http://schemas.microsoft.com/office/drawing/2014/main" id="{8A14A26D-AB22-09E2-98CE-B62A5860A5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76835" y="14619"/>
            <a:ext cx="6838329" cy="6838329"/>
          </a:xfrm>
          <a:prstGeom prst="rect">
            <a:avLst/>
          </a:prstGeom>
        </p:spPr>
      </p:pic>
    </p:spTree>
    <p:extLst>
      <p:ext uri="{BB962C8B-B14F-4D97-AF65-F5344CB8AC3E}">
        <p14:creationId xmlns:p14="http://schemas.microsoft.com/office/powerpoint/2010/main" val="660491296"/>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D14F9-7BC6-9408-91B4-5263545C3A9F}"/>
            </a:ext>
          </a:extLst>
        </p:cNvPr>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4DCBFD02-FC21-4E5B-4875-6D7BD75571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A6F52366-3D5C-2146-35CA-264FF9D44C4E}"/>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6" name="TextBox 5">
            <a:extLst>
              <a:ext uri="{FF2B5EF4-FFF2-40B4-BE49-F238E27FC236}">
                <a16:creationId xmlns:a16="http://schemas.microsoft.com/office/drawing/2014/main" id="{010D6908-2153-F676-0EFE-E00CBE17D1B3}"/>
              </a:ext>
            </a:extLst>
          </p:cNvPr>
          <p:cNvSpPr txBox="1"/>
          <p:nvPr/>
        </p:nvSpPr>
        <p:spPr>
          <a:xfrm>
            <a:off x="4181355" y="2657316"/>
            <a:ext cx="6640974" cy="584775"/>
          </a:xfrm>
          <a:prstGeom prst="rect">
            <a:avLst/>
          </a:prstGeom>
          <a:noFill/>
        </p:spPr>
        <p:txBody>
          <a:bodyPr wrap="square">
            <a:spAutoFit/>
          </a:bodyPr>
          <a:lstStyle/>
          <a:p>
            <a:r>
              <a:rPr lang="en-US" sz="3200" b="1" dirty="0">
                <a:solidFill>
                  <a:schemeClr val="accent1">
                    <a:lumMod val="75000"/>
                  </a:schemeClr>
                </a:solidFill>
              </a:rPr>
              <a:t>Jack Ma Life Story ( CEO of Alibaba)</a:t>
            </a:r>
          </a:p>
        </p:txBody>
      </p:sp>
      <p:pic>
        <p:nvPicPr>
          <p:cNvPr id="3074" name="Picture 2" descr="Video Icon Gif">
            <a:extLst>
              <a:ext uri="{FF2B5EF4-FFF2-40B4-BE49-F238E27FC236}">
                <a16:creationId xmlns:a16="http://schemas.microsoft.com/office/drawing/2014/main" id="{06713C5F-AAC0-9377-0216-90E33E61667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570" t="29088" r="26861" b="28582"/>
          <a:stretch/>
        </p:blipFill>
        <p:spPr bwMode="auto">
          <a:xfrm>
            <a:off x="5382228" y="3615910"/>
            <a:ext cx="3472406" cy="2419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8848927"/>
      </p:ext>
    </p:extLst>
  </p:cSld>
  <p:clrMapOvr>
    <a:masterClrMapping/>
  </p:clrMapOvr>
  <mc:AlternateContent xmlns:mc="http://schemas.openxmlformats.org/markup-compatibility/2006" xmlns:p14="http://schemas.microsoft.com/office/powerpoint/2010/main">
    <mc:Choice Requires="p14">
      <p:transition spd="slow" p14:dur="2000" advTm="46000"/>
    </mc:Choice>
    <mc:Fallback xmlns="">
      <p:transition spd="slow" advTm="46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D7796CE-0830-D57E-2131-863A9B2127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AE69A16F-23A4-E79A-850A-3F55D840472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2" name="TextBox 1">
            <a:extLst>
              <a:ext uri="{FF2B5EF4-FFF2-40B4-BE49-F238E27FC236}">
                <a16:creationId xmlns:a16="http://schemas.microsoft.com/office/drawing/2014/main" id="{3340398B-8DAB-D239-1BB9-A162D0F5C5C2}"/>
              </a:ext>
            </a:extLst>
          </p:cNvPr>
          <p:cNvSpPr txBox="1"/>
          <p:nvPr/>
        </p:nvSpPr>
        <p:spPr>
          <a:xfrm>
            <a:off x="2511030" y="2836977"/>
            <a:ext cx="6867728"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Amani </a:t>
            </a:r>
            <a:r>
              <a:rPr lang="en-US" sz="3200" b="1" dirty="0" err="1">
                <a:solidFill>
                  <a:srgbClr val="0A1F61"/>
                </a:solidFill>
                <a:latin typeface="Tajawal ExtraBold" panose="00000800000000000000" pitchFamily="2" charset="-78"/>
                <a:cs typeface="Tajawal ExtraBold" panose="00000800000000000000" pitchFamily="2" charset="-78"/>
              </a:rPr>
              <a:t>ElTunsi</a:t>
            </a:r>
            <a:endParaRPr lang="en-US" sz="3200" b="1" dirty="0">
              <a:solidFill>
                <a:srgbClr val="0A1F61"/>
              </a:solidFill>
              <a:latin typeface="Tajawal ExtraBold" panose="00000800000000000000" pitchFamily="2" charset="-78"/>
              <a:cs typeface="Tajawal ExtraBold" panose="00000800000000000000" pitchFamily="2" charset="-78"/>
            </a:endParaRPr>
          </a:p>
        </p:txBody>
      </p:sp>
      <p:sp>
        <p:nvSpPr>
          <p:cNvPr id="3" name="Rectangle: Rounded Corners 2">
            <a:extLst>
              <a:ext uri="{FF2B5EF4-FFF2-40B4-BE49-F238E27FC236}">
                <a16:creationId xmlns:a16="http://schemas.microsoft.com/office/drawing/2014/main" id="{5A8C012A-6D7A-5C58-1AE4-B41177F5C2CD}"/>
              </a:ext>
            </a:extLst>
          </p:cNvPr>
          <p:cNvSpPr/>
          <p:nvPr/>
        </p:nvSpPr>
        <p:spPr>
          <a:xfrm>
            <a:off x="3750622" y="2038112"/>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Case Study</a:t>
            </a:r>
            <a:endParaRPr lang="en-US" b="1" dirty="0">
              <a:solidFill>
                <a:srgbClr val="0A1F61"/>
              </a:solidFill>
            </a:endParaRPr>
          </a:p>
        </p:txBody>
      </p:sp>
      <p:pic>
        <p:nvPicPr>
          <p:cNvPr id="6" name="Picture 5" descr="Logo&#10;&#10;Description automatically generated">
            <a:extLst>
              <a:ext uri="{FF2B5EF4-FFF2-40B4-BE49-F238E27FC236}">
                <a16:creationId xmlns:a16="http://schemas.microsoft.com/office/drawing/2014/main" id="{FBE33AE2-E3B2-47A2-542E-CF1452864D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22125" y="3878411"/>
            <a:ext cx="2947745" cy="1942482"/>
          </a:xfrm>
          <a:prstGeom prst="rect">
            <a:avLst/>
          </a:prstGeom>
        </p:spPr>
      </p:pic>
      <p:sp>
        <p:nvSpPr>
          <p:cNvPr id="10" name="Explosion: 8 Points 9">
            <a:extLst>
              <a:ext uri="{FF2B5EF4-FFF2-40B4-BE49-F238E27FC236}">
                <a16:creationId xmlns:a16="http://schemas.microsoft.com/office/drawing/2014/main" id="{A0DB7C46-2646-ABF8-9674-025887A70237}"/>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18502239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E3875-DF47-5B39-0464-6FF46363C6E2}"/>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8B42010B-0F98-006E-3A20-FE962962C9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C0A9E446-ED0F-96A4-0DD8-0E7829098A6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Rectangle: Rounded Corners 2">
            <a:extLst>
              <a:ext uri="{FF2B5EF4-FFF2-40B4-BE49-F238E27FC236}">
                <a16:creationId xmlns:a16="http://schemas.microsoft.com/office/drawing/2014/main" id="{4DEC7DCC-6B19-57FA-04E1-CA0F19B5443F}"/>
              </a:ext>
            </a:extLst>
          </p:cNvPr>
          <p:cNvSpPr/>
          <p:nvPr/>
        </p:nvSpPr>
        <p:spPr>
          <a:xfrm>
            <a:off x="3750622" y="2038112"/>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Case Study</a:t>
            </a:r>
            <a:endParaRPr lang="en-US" b="1" dirty="0">
              <a:solidFill>
                <a:srgbClr val="0A1F61"/>
              </a:solidFill>
            </a:endParaRPr>
          </a:p>
        </p:txBody>
      </p:sp>
      <p:sp>
        <p:nvSpPr>
          <p:cNvPr id="4" name="TextBox 3">
            <a:extLst>
              <a:ext uri="{FF2B5EF4-FFF2-40B4-BE49-F238E27FC236}">
                <a16:creationId xmlns:a16="http://schemas.microsoft.com/office/drawing/2014/main" id="{F875725A-842F-38F3-521B-C72F753CED8D}"/>
              </a:ext>
            </a:extLst>
          </p:cNvPr>
          <p:cNvSpPr txBox="1"/>
          <p:nvPr/>
        </p:nvSpPr>
        <p:spPr>
          <a:xfrm>
            <a:off x="3599789" y="2811540"/>
            <a:ext cx="5179893" cy="316317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Entrepreneur: </a:t>
            </a:r>
          </a:p>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Amani </a:t>
            </a:r>
            <a:r>
              <a:rPr lang="en-US" sz="3200" b="1" dirty="0" err="1">
                <a:solidFill>
                  <a:srgbClr val="0A1F61"/>
                </a:solidFill>
                <a:latin typeface="Tajawal ExtraBold" panose="00000800000000000000" pitchFamily="2" charset="-78"/>
                <a:cs typeface="Tajawal ExtraBold" panose="00000800000000000000" pitchFamily="2" charset="-78"/>
              </a:rPr>
              <a:t>ElTunsi</a:t>
            </a:r>
            <a:r>
              <a:rPr lang="en-US" sz="3200" b="1" dirty="0">
                <a:solidFill>
                  <a:srgbClr val="0A1F61"/>
                </a:solidFill>
                <a:latin typeface="Tajawal ExtraBold" panose="00000800000000000000" pitchFamily="2" charset="-78"/>
                <a:cs typeface="Tajawal ExtraBold" panose="00000800000000000000" pitchFamily="2" charset="-78"/>
              </a:rPr>
              <a:t> </a:t>
            </a:r>
            <a:br>
              <a:rPr lang="en-US" sz="3200" b="1" dirty="0">
                <a:solidFill>
                  <a:srgbClr val="0A1F61"/>
                </a:solidFill>
                <a:latin typeface="Tajawal ExtraBold" panose="00000800000000000000" pitchFamily="2" charset="-78"/>
                <a:cs typeface="Tajawal ExtraBold" panose="00000800000000000000" pitchFamily="2" charset="-78"/>
              </a:rPr>
            </a:br>
            <a:r>
              <a:rPr lang="en-US" sz="2400" b="1" dirty="0">
                <a:solidFill>
                  <a:srgbClr val="0A1F61"/>
                </a:solidFill>
                <a:latin typeface="Tajawal ExtraBold" panose="00000800000000000000" pitchFamily="2" charset="-78"/>
                <a:cs typeface="Tajawal ExtraBold" panose="00000800000000000000" pitchFamily="2" charset="-78"/>
              </a:rPr>
              <a:t>The owner of Banat9Bas online radio station and </a:t>
            </a:r>
            <a:r>
              <a:rPr lang="en-US" sz="2400" b="1" dirty="0" err="1">
                <a:solidFill>
                  <a:srgbClr val="0A1F61"/>
                </a:solidFill>
                <a:latin typeface="Tajawal ExtraBold" panose="00000800000000000000" pitchFamily="2" charset="-78"/>
                <a:cs typeface="Tajawal ExtraBold" panose="00000800000000000000" pitchFamily="2" charset="-78"/>
              </a:rPr>
              <a:t>Shababooks</a:t>
            </a:r>
            <a:r>
              <a:rPr lang="en-US" sz="2400" b="1" dirty="0">
                <a:solidFill>
                  <a:srgbClr val="0A1F61"/>
                </a:solidFill>
                <a:latin typeface="Tajawal ExtraBold" panose="00000800000000000000" pitchFamily="2" charset="-78"/>
                <a:cs typeface="Tajawal ExtraBold" panose="00000800000000000000" pitchFamily="2" charset="-78"/>
              </a:rPr>
              <a:t> publishing house</a:t>
            </a:r>
            <a:endParaRPr lang="en-US" sz="3200" b="1" dirty="0">
              <a:solidFill>
                <a:srgbClr val="0A1F61"/>
              </a:solidFill>
              <a:latin typeface="Tajawal ExtraBold" panose="00000800000000000000" pitchFamily="2" charset="-78"/>
              <a:cs typeface="Tajawal ExtraBold" panose="00000800000000000000" pitchFamily="2" charset="-78"/>
            </a:endParaRPr>
          </a:p>
        </p:txBody>
      </p:sp>
      <p:pic>
        <p:nvPicPr>
          <p:cNvPr id="5" name="Picture 2" descr="65448_10150112436824783_516204782_7646820_5507916_a">
            <a:extLst>
              <a:ext uri="{FF2B5EF4-FFF2-40B4-BE49-F238E27FC236}">
                <a16:creationId xmlns:a16="http://schemas.microsoft.com/office/drawing/2014/main" id="{A06B2305-7DA1-4553-0242-79328351CDEF}"/>
              </a:ext>
            </a:extLst>
          </p:cNvPr>
          <p:cNvPicPr>
            <a:picLocks noChangeAspect="1" noChangeArrowheads="1"/>
          </p:cNvPicPr>
          <p:nvPr/>
        </p:nvPicPr>
        <p:blipFill>
          <a:blip r:embed="rId3" cstate="print"/>
          <a:srcRect t="8504"/>
          <a:stretch/>
        </p:blipFill>
        <p:spPr bwMode="auto">
          <a:xfrm>
            <a:off x="226548" y="2229886"/>
            <a:ext cx="3373241" cy="4628114"/>
          </a:xfrm>
          <a:prstGeom prst="rect">
            <a:avLst/>
          </a:prstGeom>
          <a:noFill/>
          <a:ln w="9525">
            <a:noFill/>
            <a:miter lim="800000"/>
            <a:headEnd/>
            <a:tailEnd/>
          </a:ln>
        </p:spPr>
      </p:pic>
      <p:sp>
        <p:nvSpPr>
          <p:cNvPr id="10" name="Explosion: 8 Points 9">
            <a:extLst>
              <a:ext uri="{FF2B5EF4-FFF2-40B4-BE49-F238E27FC236}">
                <a16:creationId xmlns:a16="http://schemas.microsoft.com/office/drawing/2014/main" id="{1A5707E0-01D6-0991-A1FA-174B490FD645}"/>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76984206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86BB2-D8FD-C311-3C21-0E6C1B46300F}"/>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FDB48E1-3543-B1DF-F2EE-5C1FB847A1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749C7DE9-FA90-0D4E-EE1E-1FD93167252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2" name="TextBox 1">
            <a:extLst>
              <a:ext uri="{FF2B5EF4-FFF2-40B4-BE49-F238E27FC236}">
                <a16:creationId xmlns:a16="http://schemas.microsoft.com/office/drawing/2014/main" id="{EC3C358B-EEA9-8EA8-75EE-8F8DA8DE2BD9}"/>
              </a:ext>
            </a:extLst>
          </p:cNvPr>
          <p:cNvSpPr txBox="1"/>
          <p:nvPr/>
        </p:nvSpPr>
        <p:spPr>
          <a:xfrm>
            <a:off x="638175" y="1947414"/>
            <a:ext cx="10847069"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C00000"/>
                </a:solidFill>
              </a:rPr>
              <a:t>Background</a:t>
            </a:r>
          </a:p>
          <a:p>
            <a:pPr algn="just"/>
            <a:r>
              <a:rPr lang="en-US" sz="2000" b="1" dirty="0">
                <a:solidFill>
                  <a:srgbClr val="0A1F61"/>
                </a:solidFill>
                <a:latin typeface="Tajawal ExtraBold" panose="00000800000000000000" pitchFamily="2" charset="-78"/>
                <a:cs typeface="Tajawal ExtraBold" panose="00000800000000000000" pitchFamily="2" charset="-78"/>
              </a:rPr>
              <a:t>Amani  </a:t>
            </a:r>
            <a:r>
              <a:rPr lang="en-US" sz="2000" b="1" dirty="0" err="1">
                <a:solidFill>
                  <a:srgbClr val="0A1F61"/>
                </a:solidFill>
                <a:latin typeface="Tajawal ExtraBold" panose="00000800000000000000" pitchFamily="2" charset="-78"/>
                <a:cs typeface="Tajawal ExtraBold" panose="00000800000000000000" pitchFamily="2" charset="-78"/>
              </a:rPr>
              <a:t>ElTunsi</a:t>
            </a:r>
            <a:r>
              <a:rPr lang="en-US" sz="2000" b="1" dirty="0">
                <a:solidFill>
                  <a:srgbClr val="0A1F61"/>
                </a:solidFill>
                <a:latin typeface="Tajawal ExtraBold" panose="00000800000000000000" pitchFamily="2" charset="-78"/>
                <a:cs typeface="Tajawal ExtraBold" panose="00000800000000000000" pitchFamily="2" charset="-78"/>
              </a:rPr>
              <a:t> graduated from computer science in 2004.</a:t>
            </a:r>
          </a:p>
          <a:p>
            <a:pPr algn="just"/>
            <a:r>
              <a:rPr lang="en-US" sz="2000" b="1" dirty="0">
                <a:solidFill>
                  <a:srgbClr val="0A1F61"/>
                </a:solidFill>
                <a:latin typeface="Tajawal ExtraBold" panose="00000800000000000000" pitchFamily="2" charset="-78"/>
                <a:cs typeface="Tajawal ExtraBold" panose="00000800000000000000" pitchFamily="2" charset="-78"/>
              </a:rPr>
              <a:t>She worked in advertisements designing since 2000 (before her graduation).</a:t>
            </a:r>
          </a:p>
          <a:p>
            <a:pPr algn="just"/>
            <a:r>
              <a:rPr lang="en-US" sz="2000" b="1" dirty="0">
                <a:solidFill>
                  <a:srgbClr val="0A1F61"/>
                </a:solidFill>
                <a:latin typeface="Tajawal ExtraBold" panose="00000800000000000000" pitchFamily="2" charset="-78"/>
                <a:cs typeface="Tajawal ExtraBold" panose="00000800000000000000" pitchFamily="2" charset="-78"/>
              </a:rPr>
              <a:t>She said that : "However, I got good grades in my study; I preferred to be designer than programmer. After 2004, I worked as advertisements designer and art director in magazines.“</a:t>
            </a:r>
          </a:p>
          <a:p>
            <a:pPr algn="just"/>
            <a:r>
              <a:rPr lang="en-US" sz="2200" b="1" dirty="0">
                <a:solidFill>
                  <a:srgbClr val="C00000"/>
                </a:solidFill>
              </a:rPr>
              <a:t>The idea</a:t>
            </a:r>
          </a:p>
          <a:p>
            <a:pPr algn="just"/>
            <a:r>
              <a:rPr lang="en-US" sz="2000" b="1" dirty="0">
                <a:solidFill>
                  <a:srgbClr val="0A1F61"/>
                </a:solidFill>
                <a:latin typeface="Tajawal ExtraBold" panose="00000800000000000000" pitchFamily="2" charset="-78"/>
                <a:cs typeface="Tajawal ExtraBold" panose="00000800000000000000" pitchFamily="2" charset="-78"/>
              </a:rPr>
              <a:t> Although the readers of the magazine, that Amani  worked in , were asking the magazine to discuss some issues, the owner ignored it in order to focus on issues that bring ads.</a:t>
            </a:r>
          </a:p>
          <a:p>
            <a:pPr algn="just"/>
            <a:r>
              <a:rPr lang="en-US" sz="2000" b="1" dirty="0">
                <a:solidFill>
                  <a:srgbClr val="0A1F61"/>
                </a:solidFill>
                <a:latin typeface="Tajawal ExtraBold" panose="00000800000000000000" pitchFamily="2" charset="-78"/>
                <a:cs typeface="Tajawal ExtraBold" panose="00000800000000000000" pitchFamily="2" charset="-78"/>
              </a:rPr>
              <a:t>Because Amani was caring about women issues, when she was listening to international online radio stations, she asked herself : "can I make something to girls in Egypt to be listened in the entire world?" </a:t>
            </a:r>
          </a:p>
        </p:txBody>
      </p:sp>
      <p:sp>
        <p:nvSpPr>
          <p:cNvPr id="11" name="Explosion: 8 Points 10">
            <a:extLst>
              <a:ext uri="{FF2B5EF4-FFF2-40B4-BE49-F238E27FC236}">
                <a16:creationId xmlns:a16="http://schemas.microsoft.com/office/drawing/2014/main" id="{A745841B-71BD-D88D-B543-FCF0C5AB21E1}"/>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pic>
        <p:nvPicPr>
          <p:cNvPr id="12" name="Picture 11" descr="Logo&#10;&#10;Description automatically generated">
            <a:extLst>
              <a:ext uri="{FF2B5EF4-FFF2-40B4-BE49-F238E27FC236}">
                <a16:creationId xmlns:a16="http://schemas.microsoft.com/office/drawing/2014/main" id="{D2CDDA89-4038-30EE-B72D-D483C9AFD6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2755438033"/>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75B58-E869-1604-E7F9-78BDC184D5C2}"/>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ED3178B-0396-6EB2-0668-BFC7AD1F19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6F1D2DB5-DF77-3CC5-13B7-7F54C40700A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0F5C09F8-0E7A-E90D-2730-8FEEF476B92A}"/>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
        <p:nvSpPr>
          <p:cNvPr id="3" name="TextBox 2">
            <a:extLst>
              <a:ext uri="{FF2B5EF4-FFF2-40B4-BE49-F238E27FC236}">
                <a16:creationId xmlns:a16="http://schemas.microsoft.com/office/drawing/2014/main" id="{4EC57378-ADB7-18E8-118A-C8C4F0933DB8}"/>
              </a:ext>
            </a:extLst>
          </p:cNvPr>
          <p:cNvSpPr txBox="1"/>
          <p:nvPr/>
        </p:nvSpPr>
        <p:spPr>
          <a:xfrm>
            <a:off x="611106" y="2037032"/>
            <a:ext cx="10807464" cy="4093428"/>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C00000"/>
                </a:solidFill>
              </a:rPr>
              <a:t>Banat 9 bas station</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Amani aimed through the station to gather girls to express themselves and their problems. Amani said that: “girls should have the chance to find others who can reply them and suggest solutions. At this time, I felt I want to do something to girls. So, I decided to make online radio station.”</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Amani aimed to target women in Arab countries even who are living outside their country.</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started designing the station's website in May 2004 and called all her friends in the magazine -that she worked at- and they supported the idea.</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launched the station's website in June 2004 and she got 15 thousands visitors and listeners by launching the first program.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Then the famous Egyptian talk show El Bait </a:t>
            </a:r>
            <a:r>
              <a:rPr lang="en-US" sz="2000" b="1" dirty="0" err="1">
                <a:solidFill>
                  <a:srgbClr val="0A1F61"/>
                </a:solidFill>
                <a:latin typeface="Tajawal ExtraBold" panose="00000800000000000000" pitchFamily="2" charset="-78"/>
                <a:cs typeface="Tajawal ExtraBold" panose="00000800000000000000" pitchFamily="2" charset="-78"/>
              </a:rPr>
              <a:t>Baitak</a:t>
            </a:r>
            <a:r>
              <a:rPr lang="en-US" sz="2000" b="1" dirty="0">
                <a:solidFill>
                  <a:srgbClr val="0A1F61"/>
                </a:solidFill>
                <a:latin typeface="Tajawal ExtraBold" panose="00000800000000000000" pitchFamily="2" charset="-78"/>
                <a:cs typeface="Tajawal ExtraBold" panose="00000800000000000000" pitchFamily="2" charset="-78"/>
              </a:rPr>
              <a:t> interviewed the station team; most of the team was Amani’s friends from the magazine that she worked at. </a:t>
            </a:r>
          </a:p>
        </p:txBody>
      </p:sp>
      <p:pic>
        <p:nvPicPr>
          <p:cNvPr id="4" name="Picture 3">
            <a:extLst>
              <a:ext uri="{FF2B5EF4-FFF2-40B4-BE49-F238E27FC236}">
                <a16:creationId xmlns:a16="http://schemas.microsoft.com/office/drawing/2014/main" id="{78948FE6-31A7-C538-2A5E-4698DA6D506C}"/>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00462" y="1028320"/>
            <a:ext cx="1409063" cy="1409063"/>
          </a:xfrm>
          <a:prstGeom prst="rect">
            <a:avLst/>
          </a:prstGeom>
        </p:spPr>
      </p:pic>
      <p:pic>
        <p:nvPicPr>
          <p:cNvPr id="5" name="Picture 4" descr="Logo&#10;&#10;Description automatically generated">
            <a:extLst>
              <a:ext uri="{FF2B5EF4-FFF2-40B4-BE49-F238E27FC236}">
                <a16:creationId xmlns:a16="http://schemas.microsoft.com/office/drawing/2014/main" id="{0FB20A85-01C9-F2CF-37A7-D7623094E59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3651296658"/>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88F08-9691-E4F1-D8F0-B6D9B8B8655D}"/>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C8707B1-3C7F-3829-BFE8-8DE4F8E645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FC6098E9-E757-84EE-6E57-FC1C28B70EB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3FC6EEF1-809A-0D8C-D552-EA9817FFF67F}"/>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
        <p:nvSpPr>
          <p:cNvPr id="2" name="TextBox 1">
            <a:extLst>
              <a:ext uri="{FF2B5EF4-FFF2-40B4-BE49-F238E27FC236}">
                <a16:creationId xmlns:a16="http://schemas.microsoft.com/office/drawing/2014/main" id="{A6491A85-3031-AFDB-F8BD-C6DF21CF030C}"/>
              </a:ext>
            </a:extLst>
          </p:cNvPr>
          <p:cNvSpPr txBox="1"/>
          <p:nvPr/>
        </p:nvSpPr>
        <p:spPr>
          <a:xfrm>
            <a:off x="798728" y="2149769"/>
            <a:ext cx="10698606" cy="3847207"/>
          </a:xfrm>
          <a:prstGeom prst="rect">
            <a:avLst/>
          </a:prstGeom>
          <a:noFill/>
        </p:spPr>
        <p:txBody>
          <a:bodyPr wrap="square" rtlCol="0">
            <a:spAutoFit/>
          </a:bodyPr>
          <a:lstStyle/>
          <a:p>
            <a:pPr algn="just"/>
            <a:r>
              <a:rPr lang="en-US" sz="2800" b="1" dirty="0">
                <a:solidFill>
                  <a:srgbClr val="C00000"/>
                </a:solidFill>
              </a:rPr>
              <a:t>Challenges</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magazine's owner fired Amani from the magazine after watching her with most of her stuff in El Bait </a:t>
            </a:r>
            <a:r>
              <a:rPr lang="en-US" sz="2000" b="1" dirty="0" err="1">
                <a:solidFill>
                  <a:srgbClr val="0A1F61"/>
                </a:solidFill>
                <a:latin typeface="Tajawal ExtraBold" panose="00000800000000000000" pitchFamily="2" charset="-78"/>
                <a:cs typeface="Tajawal ExtraBold" panose="00000800000000000000" pitchFamily="2" charset="-78"/>
              </a:rPr>
              <a:t>Baitak</a:t>
            </a:r>
            <a:r>
              <a:rPr lang="en-US" sz="2000" b="1" dirty="0">
                <a:solidFill>
                  <a:srgbClr val="0A1F61"/>
                </a:solidFill>
                <a:latin typeface="Tajawal ExtraBold" panose="00000800000000000000" pitchFamily="2" charset="-78"/>
                <a:cs typeface="Tajawal ExtraBold" panose="00000800000000000000" pitchFamily="2" charset="-78"/>
              </a:rPr>
              <a:t> TV show.</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Amani said in sorrow “What happened affected me too much.”</a:t>
            </a:r>
          </a:p>
          <a:p>
            <a:pPr algn="just"/>
            <a:r>
              <a:rPr lang="en-US" sz="2400" b="1" dirty="0">
                <a:solidFill>
                  <a:srgbClr val="C00000"/>
                </a:solidFill>
                <a:cs typeface="Tajawal ExtraBold" panose="00000800000000000000" pitchFamily="2" charset="-78"/>
              </a:rPr>
              <a:t>Financial </a:t>
            </a:r>
            <a:r>
              <a:rPr lang="en-US" sz="2400" b="1" dirty="0">
                <a:solidFill>
                  <a:srgbClr val="C00000"/>
                </a:solidFill>
              </a:rPr>
              <a:t>Challenges</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took a loan from the bank then sold her car and bought a smaller one.</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 2009 , she lost the advertisers due to the global economic crisis happened.</a:t>
            </a:r>
          </a:p>
          <a:p>
            <a:pPr algn="just"/>
            <a:r>
              <a:rPr lang="en-US" sz="2400" b="1" dirty="0">
                <a:solidFill>
                  <a:srgbClr val="C00000"/>
                </a:solidFill>
                <a:cs typeface="Tajawal ExtraBold" panose="00000800000000000000" pitchFamily="2" charset="-78"/>
              </a:rPr>
              <a:t>Technical </a:t>
            </a:r>
            <a:r>
              <a:rPr lang="en-US" sz="2400" b="1" dirty="0">
                <a:solidFill>
                  <a:srgbClr val="C00000"/>
                </a:solidFill>
              </a:rPr>
              <a:t>Challenges</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when the money was finished, the live streaming of the broadcast stopped because, it is expensive. She said: "It was the most dramatic sad moment."</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5" name="Picture 4" descr="Logo&#10;&#10;Description automatically generated">
            <a:extLst>
              <a:ext uri="{FF2B5EF4-FFF2-40B4-BE49-F238E27FC236}">
                <a16:creationId xmlns:a16="http://schemas.microsoft.com/office/drawing/2014/main" id="{FA358DDD-FAE1-6385-F397-BB94BCF7A02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2188172442"/>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0B16B-77B2-35A2-85F1-6EF7608771A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22E23C46-11FA-5F79-13DE-BC77AC12FF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066EECB1-0DB4-9C87-EEEA-FCFBD21C44D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673D4032-8EF6-C6FB-3C1A-9D56ACCF47B6}"/>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
        <p:nvSpPr>
          <p:cNvPr id="3" name="TextBox 2">
            <a:extLst>
              <a:ext uri="{FF2B5EF4-FFF2-40B4-BE49-F238E27FC236}">
                <a16:creationId xmlns:a16="http://schemas.microsoft.com/office/drawing/2014/main" id="{AF3645E0-3B53-C278-5C6C-56332CB0B04A}"/>
              </a:ext>
            </a:extLst>
          </p:cNvPr>
          <p:cNvSpPr txBox="1"/>
          <p:nvPr/>
        </p:nvSpPr>
        <p:spPr>
          <a:xfrm>
            <a:off x="1245515" y="2319547"/>
            <a:ext cx="9533101" cy="3262432"/>
          </a:xfrm>
          <a:prstGeom prst="rect">
            <a:avLst/>
          </a:prstGeom>
          <a:noFill/>
        </p:spPr>
        <p:txBody>
          <a:bodyPr wrap="square" rtlCol="0">
            <a:spAutoFit/>
          </a:bodyPr>
          <a:lstStyle/>
          <a:p>
            <a:pPr algn="just"/>
            <a:r>
              <a:rPr lang="en-US" sz="2800" b="1" dirty="0">
                <a:solidFill>
                  <a:srgbClr val="C00000"/>
                </a:solidFill>
              </a:rPr>
              <a:t>Turning Point</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meeting with Mostafa Fathy, the managing editor of the magazine that she was fired from, is a turning point in her life. </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found that he also was fired from the magazine because, he wrote a book and wanted to publish it. </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t>
            </a:r>
            <a:r>
              <a:rPr lang="en-US" sz="2000" b="1" dirty="0">
                <a:solidFill>
                  <a:srgbClr val="C00000"/>
                </a:solidFill>
                <a:latin typeface="Tajawal ExtraBold" panose="00000800000000000000" pitchFamily="2" charset="-78"/>
                <a:cs typeface="Tajawal ExtraBold" panose="00000800000000000000" pitchFamily="2" charset="-78"/>
              </a:rPr>
              <a:t>Because he is creative, he was fired</a:t>
            </a:r>
            <a:r>
              <a:rPr lang="en-US" sz="2000" b="1" dirty="0">
                <a:solidFill>
                  <a:srgbClr val="0A1F61"/>
                </a:solidFill>
                <a:latin typeface="Tajawal ExtraBold" panose="00000800000000000000" pitchFamily="2" charset="-78"/>
                <a:cs typeface="Tajawal ExtraBold" panose="00000800000000000000" pitchFamily="2" charset="-78"/>
              </a:rPr>
              <a:t>," said Amani sarcastically</a:t>
            </a:r>
            <a:r>
              <a:rPr lang="ar-EG"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 </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4" name="Picture 3" descr="Contented smile cartoon alarm clock">
            <a:extLst>
              <a:ext uri="{FF2B5EF4-FFF2-40B4-BE49-F238E27FC236}">
                <a16:creationId xmlns:a16="http://schemas.microsoft.com/office/drawing/2014/main" id="{5CB9310B-3CC7-9D63-DA13-52B84E4FDF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18763" y="4226400"/>
            <a:ext cx="1259853" cy="1259853"/>
          </a:xfrm>
          <a:prstGeom prst="rect">
            <a:avLst/>
          </a:prstGeom>
        </p:spPr>
      </p:pic>
      <p:pic>
        <p:nvPicPr>
          <p:cNvPr id="5" name="Picture 4" descr="Logo&#10;&#10;Description automatically generated">
            <a:extLst>
              <a:ext uri="{FF2B5EF4-FFF2-40B4-BE49-F238E27FC236}">
                <a16:creationId xmlns:a16="http://schemas.microsoft.com/office/drawing/2014/main" id="{D8F0BBE7-AAF9-6791-3D4F-EA6C22C066F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240097356"/>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4014E-3E07-5455-4A25-CDC92CB59935}"/>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E2357E13-47F7-C882-B8F4-1681EBC6F9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5C5B3EE9-6A69-18F1-5534-741B2E4A30E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C5C9B0D6-BE05-4509-B30F-FE5D33841D95}"/>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
        <p:nvSpPr>
          <p:cNvPr id="2" name="TextBox 1">
            <a:extLst>
              <a:ext uri="{FF2B5EF4-FFF2-40B4-BE49-F238E27FC236}">
                <a16:creationId xmlns:a16="http://schemas.microsoft.com/office/drawing/2014/main" id="{24FF9295-8F6C-2FE3-43B1-84D8644D9580}"/>
              </a:ext>
            </a:extLst>
          </p:cNvPr>
          <p:cNvSpPr txBox="1"/>
          <p:nvPr/>
        </p:nvSpPr>
        <p:spPr>
          <a:xfrm>
            <a:off x="671692" y="2369818"/>
            <a:ext cx="10744555" cy="3724096"/>
          </a:xfrm>
          <a:prstGeom prst="rect">
            <a:avLst/>
          </a:prstGeom>
          <a:noFill/>
        </p:spPr>
        <p:txBody>
          <a:bodyPr wrap="square" rtlCol="0">
            <a:spAutoFit/>
          </a:bodyPr>
          <a:lstStyle/>
          <a:p>
            <a:pPr algn="just"/>
            <a:r>
              <a:rPr lang="en-US" sz="2800" b="1" dirty="0">
                <a:solidFill>
                  <a:srgbClr val="C00000"/>
                </a:solidFill>
              </a:rPr>
              <a:t>Turning Point</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decided to establish youth book publishing house. She called it </a:t>
            </a:r>
            <a:r>
              <a:rPr lang="en-US" sz="2000" b="1" dirty="0" err="1">
                <a:solidFill>
                  <a:srgbClr val="0A1F61"/>
                </a:solidFill>
                <a:latin typeface="Tajawal ExtraBold" panose="00000800000000000000" pitchFamily="2" charset="-78"/>
                <a:cs typeface="Tajawal ExtraBold" panose="00000800000000000000" pitchFamily="2" charset="-78"/>
              </a:rPr>
              <a:t>ShabaBooks</a:t>
            </a:r>
            <a:r>
              <a:rPr lang="en-US" sz="2000" b="1" dirty="0">
                <a:solidFill>
                  <a:srgbClr val="0A1F61"/>
                </a:solidFill>
                <a:latin typeface="Tajawal ExtraBold" panose="00000800000000000000" pitchFamily="2" charset="-78"/>
                <a:cs typeface="Tajawal ExtraBold" panose="00000800000000000000" pitchFamily="2" charset="-78"/>
              </a:rPr>
              <a:t> , and this is referring to books published by and to youth.</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suffered to find a printing house that accepts to print the book.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After printing it, the bookstores refused to buy the book so; she was disappointed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decided to market the book on the station’s website.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Then, she received many orders and delivered it by herself.</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Many people asked about the book in the bookstores which push book stores to ask for buying it.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admired the idea of publishing books because she got money supported her station. </a:t>
            </a:r>
          </a:p>
        </p:txBody>
      </p:sp>
      <p:pic>
        <p:nvPicPr>
          <p:cNvPr id="5" name="Picture 4">
            <a:extLst>
              <a:ext uri="{FF2B5EF4-FFF2-40B4-BE49-F238E27FC236}">
                <a16:creationId xmlns:a16="http://schemas.microsoft.com/office/drawing/2014/main" id="{EC59ADDD-35C6-7AD7-EC6A-7FE6A8E3B9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1761" y="1693591"/>
            <a:ext cx="3384682" cy="1259854"/>
          </a:xfrm>
          <a:prstGeom prst="rect">
            <a:avLst/>
          </a:prstGeom>
        </p:spPr>
      </p:pic>
      <p:pic>
        <p:nvPicPr>
          <p:cNvPr id="11" name="Picture 10" descr="Logo&#10;&#10;Description automatically generated">
            <a:extLst>
              <a:ext uri="{FF2B5EF4-FFF2-40B4-BE49-F238E27FC236}">
                <a16:creationId xmlns:a16="http://schemas.microsoft.com/office/drawing/2014/main" id="{43E2233B-4A45-62FA-C0F9-CCEB0052EFD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3581978581"/>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44115-4D5B-64D7-2756-13FAC578E8CD}"/>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A05217B9-B9DE-A23F-510B-D32F59AA75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E4DD6DAA-95BC-0ED2-B8B0-F2C38FF95DC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4EC49F38-91F6-04C2-C8FC-A8C1D973FCF1}"/>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pic>
        <p:nvPicPr>
          <p:cNvPr id="5" name="Picture 4">
            <a:extLst>
              <a:ext uri="{FF2B5EF4-FFF2-40B4-BE49-F238E27FC236}">
                <a16:creationId xmlns:a16="http://schemas.microsoft.com/office/drawing/2014/main" id="{A9B2F1E7-2391-F0C1-BD6E-C5BFBCAAC9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1761" y="1739891"/>
            <a:ext cx="3384682" cy="1259854"/>
          </a:xfrm>
          <a:prstGeom prst="rect">
            <a:avLst/>
          </a:prstGeom>
        </p:spPr>
      </p:pic>
      <p:sp>
        <p:nvSpPr>
          <p:cNvPr id="3" name="TextBox 2">
            <a:extLst>
              <a:ext uri="{FF2B5EF4-FFF2-40B4-BE49-F238E27FC236}">
                <a16:creationId xmlns:a16="http://schemas.microsoft.com/office/drawing/2014/main" id="{D0CDFA36-4FF9-6F89-2746-F62D5312590A}"/>
              </a:ext>
            </a:extLst>
          </p:cNvPr>
          <p:cNvSpPr txBox="1"/>
          <p:nvPr/>
        </p:nvSpPr>
        <p:spPr>
          <a:xfrm>
            <a:off x="862347" y="3017708"/>
            <a:ext cx="2680953" cy="1200329"/>
          </a:xfrm>
          <a:prstGeom prst="rect">
            <a:avLst/>
          </a:prstGeom>
          <a:noFill/>
        </p:spPr>
        <p:txBody>
          <a:bodyPr wrap="square" rtlCol="0">
            <a:spAutoFit/>
          </a:bodyPr>
          <a:lstStyle/>
          <a:p>
            <a:pPr algn="just"/>
            <a:r>
              <a:rPr lang="en-US" sz="3600" b="1" dirty="0">
                <a:solidFill>
                  <a:srgbClr val="C00000"/>
                </a:solidFill>
              </a:rPr>
              <a:t>Amani wrote two books: </a:t>
            </a:r>
          </a:p>
        </p:txBody>
      </p:sp>
      <p:pic>
        <p:nvPicPr>
          <p:cNvPr id="4" name="Picture 3">
            <a:extLst>
              <a:ext uri="{FF2B5EF4-FFF2-40B4-BE49-F238E27FC236}">
                <a16:creationId xmlns:a16="http://schemas.microsoft.com/office/drawing/2014/main" id="{E6409494-EFBC-7793-735C-89A72B72E6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24754" y="2729476"/>
            <a:ext cx="3317349" cy="2749184"/>
          </a:xfrm>
          <a:prstGeom prst="rect">
            <a:avLst/>
          </a:prstGeom>
        </p:spPr>
      </p:pic>
      <p:pic>
        <p:nvPicPr>
          <p:cNvPr id="11" name="Picture 10">
            <a:extLst>
              <a:ext uri="{FF2B5EF4-FFF2-40B4-BE49-F238E27FC236}">
                <a16:creationId xmlns:a16="http://schemas.microsoft.com/office/drawing/2014/main" id="{055C278B-B7FF-64FC-0683-CDB16E3774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28628" y="2708594"/>
            <a:ext cx="2792415" cy="3181232"/>
          </a:xfrm>
          <a:prstGeom prst="rect">
            <a:avLst/>
          </a:prstGeom>
        </p:spPr>
      </p:pic>
      <p:sp>
        <p:nvSpPr>
          <p:cNvPr id="12" name="TextBox 11">
            <a:extLst>
              <a:ext uri="{FF2B5EF4-FFF2-40B4-BE49-F238E27FC236}">
                <a16:creationId xmlns:a16="http://schemas.microsoft.com/office/drawing/2014/main" id="{8FFB87AE-E0CE-0759-1FD0-2BDDBC9FD42B}"/>
              </a:ext>
            </a:extLst>
          </p:cNvPr>
          <p:cNvSpPr txBox="1"/>
          <p:nvPr/>
        </p:nvSpPr>
        <p:spPr>
          <a:xfrm>
            <a:off x="4561963" y="5478661"/>
            <a:ext cx="2993127" cy="646331"/>
          </a:xfrm>
          <a:prstGeom prst="rect">
            <a:avLst/>
          </a:prstGeom>
          <a:noFill/>
        </p:spPr>
        <p:txBody>
          <a:bodyPr wrap="square" rtlCol="1">
            <a:spAutoFit/>
          </a:bodyPr>
          <a:lstStyle/>
          <a:p>
            <a:pPr algn="ctr" rtl="0"/>
            <a:r>
              <a:rPr lang="en-US" sz="1800" b="1" dirty="0"/>
              <a:t>This book translated into </a:t>
            </a:r>
          </a:p>
          <a:p>
            <a:pPr algn="ctr" rtl="0"/>
            <a:r>
              <a:rPr lang="en-US" sz="1800" b="1" dirty="0"/>
              <a:t>English and German</a:t>
            </a:r>
            <a:endParaRPr lang="ar-SA" sz="1800" b="1" dirty="0"/>
          </a:p>
        </p:txBody>
      </p:sp>
      <p:pic>
        <p:nvPicPr>
          <p:cNvPr id="13" name="Picture 12" descr="Logo&#10;&#10;Description automatically generated">
            <a:extLst>
              <a:ext uri="{FF2B5EF4-FFF2-40B4-BE49-F238E27FC236}">
                <a16:creationId xmlns:a16="http://schemas.microsoft.com/office/drawing/2014/main" id="{0BD3EEDC-7BAA-F405-F57E-9FC6AA586FB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31544823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CF92D-B3CB-E5B6-3D65-88768B8FEB5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EAE0844E-6447-D704-F87D-A254C83256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4A01EFB7-324A-F867-CA75-9C5115D6178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E1642897-ACC6-D66D-5986-84FDF98B1B33}"/>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
        <p:nvSpPr>
          <p:cNvPr id="2" name="TextBox 1">
            <a:extLst>
              <a:ext uri="{FF2B5EF4-FFF2-40B4-BE49-F238E27FC236}">
                <a16:creationId xmlns:a16="http://schemas.microsoft.com/office/drawing/2014/main" id="{A8A3FB5B-E9F5-5C67-0219-3BAA4577E174}"/>
              </a:ext>
            </a:extLst>
          </p:cNvPr>
          <p:cNvSpPr txBox="1"/>
          <p:nvPr/>
        </p:nvSpPr>
        <p:spPr>
          <a:xfrm>
            <a:off x="783702" y="2120877"/>
            <a:ext cx="9533101" cy="3908762"/>
          </a:xfrm>
          <a:prstGeom prst="rect">
            <a:avLst/>
          </a:prstGeom>
          <a:noFill/>
        </p:spPr>
        <p:txBody>
          <a:bodyPr wrap="square" rtlCol="0">
            <a:spAutoFit/>
          </a:bodyPr>
          <a:lstStyle/>
          <a:p>
            <a:pPr algn="just"/>
            <a:r>
              <a:rPr lang="en-US" sz="3600" b="1" dirty="0">
                <a:solidFill>
                  <a:srgbClr val="C00000"/>
                </a:solidFill>
              </a:rPr>
              <a:t>Awards</a:t>
            </a:r>
          </a:p>
          <a:p>
            <a:pPr marL="457200" indent="-457200" algn="just">
              <a:buFont typeface="Wingdings" panose="05000000000000000000" pitchFamily="2" charset="2"/>
              <a:buChar char="ü"/>
            </a:pPr>
            <a:r>
              <a:rPr lang="en-US" sz="2800" b="1" dirty="0">
                <a:solidFill>
                  <a:srgbClr val="002060"/>
                </a:solidFill>
              </a:rPr>
              <a:t>May 2010, the BMW Foundation Young Leaders Award.</a:t>
            </a:r>
          </a:p>
          <a:p>
            <a:pPr marL="457200" indent="-457200" algn="just">
              <a:buFont typeface="Wingdings" panose="05000000000000000000" pitchFamily="2" charset="2"/>
              <a:buChar char="ü"/>
            </a:pPr>
            <a:r>
              <a:rPr lang="en-US" sz="2800" b="1" dirty="0">
                <a:solidFill>
                  <a:srgbClr val="002060"/>
                </a:solidFill>
              </a:rPr>
              <a:t>Nov. 2010, the designation of the smallest publisher in the Middle East by the European Union.</a:t>
            </a:r>
          </a:p>
          <a:p>
            <a:pPr marL="457200" indent="-457200" algn="just">
              <a:buFont typeface="Wingdings" panose="05000000000000000000" pitchFamily="2" charset="2"/>
              <a:buChar char="ü"/>
            </a:pPr>
            <a:r>
              <a:rPr lang="en-US" sz="2800" b="1" dirty="0">
                <a:solidFill>
                  <a:srgbClr val="002060"/>
                </a:solidFill>
              </a:rPr>
              <a:t>September 2011, World Summit Youth Award (WSYA) under the category of power to women. </a:t>
            </a:r>
          </a:p>
          <a:p>
            <a:pPr lvl="1" algn="just"/>
            <a:r>
              <a:rPr lang="en-US" sz="2400" b="1" dirty="0">
                <a:solidFill>
                  <a:srgbClr val="002060"/>
                </a:solidFill>
              </a:rPr>
              <a:t>Amani said proudly: </a:t>
            </a:r>
            <a:r>
              <a:rPr lang="en-US" sz="2400" b="1" i="1" dirty="0">
                <a:solidFill>
                  <a:srgbClr val="C00000"/>
                </a:solidFill>
              </a:rPr>
              <a:t>"There were 999 people from the world nominated to (WSYA) award and only four were the winners I was one of them."</a:t>
            </a:r>
          </a:p>
        </p:txBody>
      </p:sp>
      <p:pic>
        <p:nvPicPr>
          <p:cNvPr id="14" name="Picture 13" descr="A gold trophy with a laurel wreath&#10;&#10;AI-generated content may be incorrect.">
            <a:extLst>
              <a:ext uri="{FF2B5EF4-FFF2-40B4-BE49-F238E27FC236}">
                <a16:creationId xmlns:a16="http://schemas.microsoft.com/office/drawing/2014/main" id="{F12EDB19-C7B5-FD3D-4AC5-147242C500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6292" y="1569872"/>
            <a:ext cx="3143250" cy="3143250"/>
          </a:xfrm>
          <a:prstGeom prst="rect">
            <a:avLst/>
          </a:prstGeom>
        </p:spPr>
      </p:pic>
      <p:pic>
        <p:nvPicPr>
          <p:cNvPr id="15" name="Picture 14" descr="Logo&#10;&#10;Description automatically generated">
            <a:extLst>
              <a:ext uri="{FF2B5EF4-FFF2-40B4-BE49-F238E27FC236}">
                <a16:creationId xmlns:a16="http://schemas.microsoft.com/office/drawing/2014/main" id="{7F279852-AE3F-60A9-4A49-46068E7CE4B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1796771316"/>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91C4-2720-0BFA-D6F1-70A53052B843}"/>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A495285B-8822-01B7-281C-CBCBB1760A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D540241B-0FE1-A720-EA32-BDF8A71D6DB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00167063-042D-4176-272E-FE0C72D09C51}"/>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
        <p:nvSpPr>
          <p:cNvPr id="3" name="TextBox 2">
            <a:extLst>
              <a:ext uri="{FF2B5EF4-FFF2-40B4-BE49-F238E27FC236}">
                <a16:creationId xmlns:a16="http://schemas.microsoft.com/office/drawing/2014/main" id="{492967BE-B7C4-2C6D-0BBA-D3573F58F021}"/>
              </a:ext>
            </a:extLst>
          </p:cNvPr>
          <p:cNvSpPr txBox="1"/>
          <p:nvPr/>
        </p:nvSpPr>
        <p:spPr>
          <a:xfrm>
            <a:off x="929473" y="2120877"/>
            <a:ext cx="9533101" cy="1938992"/>
          </a:xfrm>
          <a:prstGeom prst="rect">
            <a:avLst/>
          </a:prstGeom>
          <a:noFill/>
        </p:spPr>
        <p:txBody>
          <a:bodyPr wrap="square" rtlCol="0">
            <a:spAutoFit/>
          </a:bodyPr>
          <a:lstStyle/>
          <a:p>
            <a:pPr algn="just"/>
            <a:r>
              <a:rPr lang="en-US" sz="3600" b="1" dirty="0">
                <a:solidFill>
                  <a:srgbClr val="C00000"/>
                </a:solidFill>
              </a:rPr>
              <a:t> Success</a:t>
            </a:r>
          </a:p>
          <a:p>
            <a:pPr marL="457200" indent="-457200" algn="just">
              <a:buFont typeface="Wingdings" panose="05000000000000000000" pitchFamily="2" charset="2"/>
              <a:buChar char="ü"/>
            </a:pPr>
            <a:r>
              <a:rPr lang="en-US" sz="2800" b="1" dirty="0" err="1">
                <a:solidFill>
                  <a:srgbClr val="002060"/>
                </a:solidFill>
              </a:rPr>
              <a:t>Amany</a:t>
            </a:r>
            <a:r>
              <a:rPr lang="en-US" sz="2800" b="1" dirty="0">
                <a:solidFill>
                  <a:srgbClr val="002060"/>
                </a:solidFill>
              </a:rPr>
              <a:t> </a:t>
            </a:r>
            <a:r>
              <a:rPr lang="en-US" sz="2800" b="1" dirty="0" err="1">
                <a:solidFill>
                  <a:srgbClr val="002060"/>
                </a:solidFill>
              </a:rPr>
              <a:t>ElTunsi</a:t>
            </a:r>
            <a:r>
              <a:rPr lang="en-US" sz="2800" b="1" dirty="0">
                <a:solidFill>
                  <a:srgbClr val="002060"/>
                </a:solidFill>
              </a:rPr>
              <a:t> said that:</a:t>
            </a:r>
          </a:p>
          <a:p>
            <a:pPr algn="just"/>
            <a:r>
              <a:rPr lang="en-US" sz="2800" b="1" i="1" dirty="0">
                <a:solidFill>
                  <a:srgbClr val="C00000"/>
                </a:solidFill>
              </a:rPr>
              <a:t>"I see my success secret lies in my insistence to succeed and hating failure."</a:t>
            </a:r>
          </a:p>
        </p:txBody>
      </p:sp>
      <p:pic>
        <p:nvPicPr>
          <p:cNvPr id="4" name="Content Placeholder 3">
            <a:extLst>
              <a:ext uri="{FF2B5EF4-FFF2-40B4-BE49-F238E27FC236}">
                <a16:creationId xmlns:a16="http://schemas.microsoft.com/office/drawing/2014/main" id="{35490B3B-4DD6-29F9-3CD6-8A671C7E0E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33951" y="3597501"/>
            <a:ext cx="2427369" cy="2193406"/>
          </a:xfrm>
          <a:prstGeom prst="rect">
            <a:avLst/>
          </a:prstGeom>
        </p:spPr>
      </p:pic>
      <p:pic>
        <p:nvPicPr>
          <p:cNvPr id="5" name="Picture 4" descr="Logo&#10;&#10;Description automatically generated">
            <a:extLst>
              <a:ext uri="{FF2B5EF4-FFF2-40B4-BE49-F238E27FC236}">
                <a16:creationId xmlns:a16="http://schemas.microsoft.com/office/drawing/2014/main" id="{DB16B3F5-FA1D-5FF0-3ED3-543F589A602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3271488954"/>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20895-0BF8-4CF9-3394-849CB7A544C1}"/>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ABE3F4C3-31A8-5BA4-3E85-345A4C0202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F1C12535-A79F-CC22-A15D-7054BC79E7F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8CDC6922-0248-047C-76CB-F741C703E9ED}"/>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
        <p:nvSpPr>
          <p:cNvPr id="2" name="TextBox 1">
            <a:extLst>
              <a:ext uri="{FF2B5EF4-FFF2-40B4-BE49-F238E27FC236}">
                <a16:creationId xmlns:a16="http://schemas.microsoft.com/office/drawing/2014/main" id="{F10DCB3E-5D3D-9B35-E990-3515580B40B0}"/>
              </a:ext>
            </a:extLst>
          </p:cNvPr>
          <p:cNvSpPr txBox="1"/>
          <p:nvPr/>
        </p:nvSpPr>
        <p:spPr>
          <a:xfrm>
            <a:off x="929473" y="2094833"/>
            <a:ext cx="9533101" cy="1077218"/>
          </a:xfrm>
          <a:prstGeom prst="rect">
            <a:avLst/>
          </a:prstGeom>
          <a:noFill/>
        </p:spPr>
        <p:txBody>
          <a:bodyPr wrap="square" rtlCol="0">
            <a:spAutoFit/>
          </a:bodyPr>
          <a:lstStyle/>
          <a:p>
            <a:pPr algn="just"/>
            <a:r>
              <a:rPr lang="en-US" sz="3600" b="1" dirty="0">
                <a:solidFill>
                  <a:srgbClr val="C00000"/>
                </a:solidFill>
              </a:rPr>
              <a:t> Conclusion</a:t>
            </a:r>
          </a:p>
          <a:p>
            <a:pPr marL="457200" indent="-457200" algn="just">
              <a:buFont typeface="Wingdings" panose="05000000000000000000" pitchFamily="2" charset="2"/>
              <a:buChar char="ü"/>
            </a:pPr>
            <a:r>
              <a:rPr lang="en-US" sz="2800" b="1" dirty="0">
                <a:solidFill>
                  <a:srgbClr val="002060"/>
                </a:solidFill>
              </a:rPr>
              <a:t>Finally, Amani achieved success:</a:t>
            </a:r>
          </a:p>
        </p:txBody>
      </p:sp>
      <p:graphicFrame>
        <p:nvGraphicFramePr>
          <p:cNvPr id="5" name="Diagram 4">
            <a:extLst>
              <a:ext uri="{FF2B5EF4-FFF2-40B4-BE49-F238E27FC236}">
                <a16:creationId xmlns:a16="http://schemas.microsoft.com/office/drawing/2014/main" id="{6DA0A0FD-D0D2-E76E-0899-E324A2D27717}"/>
              </a:ext>
            </a:extLst>
          </p:cNvPr>
          <p:cNvGraphicFramePr/>
          <p:nvPr/>
        </p:nvGraphicFramePr>
        <p:xfrm>
          <a:off x="5341656" y="2097588"/>
          <a:ext cx="6055390" cy="38872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descr="Logo&#10;&#10;Description automatically generated">
            <a:extLst>
              <a:ext uri="{FF2B5EF4-FFF2-40B4-BE49-F238E27FC236}">
                <a16:creationId xmlns:a16="http://schemas.microsoft.com/office/drawing/2014/main" id="{3E916E69-4235-8048-D785-EFCC69039DF8}"/>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379199424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E5F9F-07FD-926C-421D-6B144892681D}"/>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EEEACCFC-A36F-232B-6F5D-19CD66A06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870ADC62-7499-6F46-CF46-B6B564E420A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191ABB3B-1017-01FD-E3A2-44C21F5628E0}"/>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
        <p:nvSpPr>
          <p:cNvPr id="3" name="TextBox 2">
            <a:extLst>
              <a:ext uri="{FF2B5EF4-FFF2-40B4-BE49-F238E27FC236}">
                <a16:creationId xmlns:a16="http://schemas.microsoft.com/office/drawing/2014/main" id="{C3B967BD-544C-6E27-44C6-9DE3F0479682}"/>
              </a:ext>
            </a:extLst>
          </p:cNvPr>
          <p:cNvSpPr txBox="1"/>
          <p:nvPr/>
        </p:nvSpPr>
        <p:spPr>
          <a:xfrm>
            <a:off x="1262210" y="2143591"/>
            <a:ext cx="10195133" cy="646331"/>
          </a:xfrm>
          <a:prstGeom prst="rect">
            <a:avLst/>
          </a:prstGeom>
          <a:noFill/>
        </p:spPr>
        <p:txBody>
          <a:bodyPr wrap="square" rtlCol="0">
            <a:spAutoFit/>
          </a:bodyPr>
          <a:lstStyle/>
          <a:p>
            <a:pPr algn="just"/>
            <a:r>
              <a:rPr lang="en-US" sz="3600" b="1" dirty="0">
                <a:solidFill>
                  <a:srgbClr val="C00000"/>
                </a:solidFill>
              </a:rPr>
              <a:t>What’s your expectations about her success now?</a:t>
            </a:r>
          </a:p>
        </p:txBody>
      </p:sp>
      <p:pic>
        <p:nvPicPr>
          <p:cNvPr id="4" name="Picture 3" descr="A picture containing vector graphics&#10;&#10;Description automatically generated">
            <a:extLst>
              <a:ext uri="{FF2B5EF4-FFF2-40B4-BE49-F238E27FC236}">
                <a16:creationId xmlns:a16="http://schemas.microsoft.com/office/drawing/2014/main" id="{6EA51F96-BBBC-5AA9-8721-5DD2EFB8F20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656" t="2554" r="24776" b="10130"/>
          <a:stretch/>
        </p:blipFill>
        <p:spPr>
          <a:xfrm>
            <a:off x="4949477" y="2693533"/>
            <a:ext cx="2228563" cy="3266718"/>
          </a:xfrm>
          <a:prstGeom prst="rect">
            <a:avLst/>
          </a:prstGeom>
        </p:spPr>
      </p:pic>
      <p:pic>
        <p:nvPicPr>
          <p:cNvPr id="11" name="Picture 10" descr="Logo&#10;&#10;Description automatically generated">
            <a:extLst>
              <a:ext uri="{FF2B5EF4-FFF2-40B4-BE49-F238E27FC236}">
                <a16:creationId xmlns:a16="http://schemas.microsoft.com/office/drawing/2014/main" id="{E5DDA868-9DC9-F221-EDDE-4F7ADC52061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Tree>
    <p:extLst>
      <p:ext uri="{BB962C8B-B14F-4D97-AF65-F5344CB8AC3E}">
        <p14:creationId xmlns:p14="http://schemas.microsoft.com/office/powerpoint/2010/main" val="3877440271"/>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F6AD7-5997-9904-82AB-ECE4A9F2EE5D}"/>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013A8366-D5BA-C46D-012F-81E9C13693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44C218EA-8650-DBDB-E540-0E23ED33DB2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8" name="Explosion: 8 Points 7">
            <a:extLst>
              <a:ext uri="{FF2B5EF4-FFF2-40B4-BE49-F238E27FC236}">
                <a16:creationId xmlns:a16="http://schemas.microsoft.com/office/drawing/2014/main" id="{0380159E-7468-B970-1395-00AE574BD338}"/>
              </a:ext>
            </a:extLst>
          </p:cNvPr>
          <p:cNvSpPr/>
          <p:nvPr/>
        </p:nvSpPr>
        <p:spPr>
          <a:xfrm>
            <a:off x="13119" y="0"/>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pic>
        <p:nvPicPr>
          <p:cNvPr id="10" name="Picture 9" descr="Logo&#10;&#10;Description automatically generated">
            <a:extLst>
              <a:ext uri="{FF2B5EF4-FFF2-40B4-BE49-F238E27FC236}">
                <a16:creationId xmlns:a16="http://schemas.microsoft.com/office/drawing/2014/main" id="{FBBB89C6-1481-10F7-4797-1AB9E8E9DFC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6298"/>
          <a:stretch/>
        </p:blipFill>
        <p:spPr>
          <a:xfrm>
            <a:off x="5208226" y="360866"/>
            <a:ext cx="1409064" cy="1259853"/>
          </a:xfrm>
          <a:prstGeom prst="rect">
            <a:avLst/>
          </a:prstGeom>
        </p:spPr>
      </p:pic>
      <p:sp>
        <p:nvSpPr>
          <p:cNvPr id="3" name="TextBox 2">
            <a:extLst>
              <a:ext uri="{FF2B5EF4-FFF2-40B4-BE49-F238E27FC236}">
                <a16:creationId xmlns:a16="http://schemas.microsoft.com/office/drawing/2014/main" id="{FD57833D-BB4B-8F1A-4239-7AA70ECAE129}"/>
              </a:ext>
            </a:extLst>
          </p:cNvPr>
          <p:cNvSpPr txBox="1"/>
          <p:nvPr/>
        </p:nvSpPr>
        <p:spPr>
          <a:xfrm>
            <a:off x="2229697" y="1628447"/>
            <a:ext cx="10195133" cy="584775"/>
          </a:xfrm>
          <a:prstGeom prst="rect">
            <a:avLst/>
          </a:prstGeom>
          <a:noFill/>
        </p:spPr>
        <p:txBody>
          <a:bodyPr wrap="square" rtlCol="0">
            <a:spAutoFit/>
          </a:bodyPr>
          <a:lstStyle/>
          <a:p>
            <a:pPr algn="just"/>
            <a:r>
              <a:rPr lang="en-US" sz="3200" b="1" dirty="0">
                <a:solidFill>
                  <a:srgbClr val="C00000"/>
                </a:solidFill>
              </a:rPr>
              <a:t>What’s your expectations about her success now?</a:t>
            </a:r>
          </a:p>
        </p:txBody>
      </p:sp>
      <p:sp>
        <p:nvSpPr>
          <p:cNvPr id="2" name="TextBox 1">
            <a:extLst>
              <a:ext uri="{FF2B5EF4-FFF2-40B4-BE49-F238E27FC236}">
                <a16:creationId xmlns:a16="http://schemas.microsoft.com/office/drawing/2014/main" id="{3ECF63AD-F5CF-2867-3359-D0FB815646ED}"/>
              </a:ext>
            </a:extLst>
          </p:cNvPr>
          <p:cNvSpPr txBox="1"/>
          <p:nvPr/>
        </p:nvSpPr>
        <p:spPr>
          <a:xfrm>
            <a:off x="737172" y="2049455"/>
            <a:ext cx="10351173" cy="830997"/>
          </a:xfrm>
          <a:prstGeom prst="rect">
            <a:avLst/>
          </a:prstGeom>
          <a:noFill/>
        </p:spPr>
        <p:txBody>
          <a:bodyPr wrap="square">
            <a:spAutoFit/>
          </a:bodyPr>
          <a:lstStyle/>
          <a:p>
            <a:pPr algn="just" rtl="1"/>
            <a:r>
              <a:rPr lang="ar-EG" sz="2400" b="1" i="0" dirty="0">
                <a:solidFill>
                  <a:srgbClr val="222222"/>
                </a:solidFill>
                <a:effectLst/>
                <a:latin typeface="Droid Arabic Naskh"/>
              </a:rPr>
              <a:t>أماني التونسي، مؤلفة وكاتبة مصرية، كتبت سيناريو فيلم بين بحرين عام 2018، وسيناريو وحوار فيلم قصة حب عام 2019، وسيناريو وحوار فيلم توأم روحي عام 2020.</a:t>
            </a:r>
            <a:endParaRPr lang="en-US" sz="2400" b="1" dirty="0"/>
          </a:p>
        </p:txBody>
      </p:sp>
      <p:pic>
        <p:nvPicPr>
          <p:cNvPr id="5" name="Picture 4">
            <a:extLst>
              <a:ext uri="{FF2B5EF4-FFF2-40B4-BE49-F238E27FC236}">
                <a16:creationId xmlns:a16="http://schemas.microsoft.com/office/drawing/2014/main" id="{163E0826-0C05-439B-5FE2-F10BB63E5899}"/>
              </a:ext>
            </a:extLst>
          </p:cNvPr>
          <p:cNvPicPr>
            <a:picLocks noChangeAspect="1"/>
          </p:cNvPicPr>
          <p:nvPr/>
        </p:nvPicPr>
        <p:blipFill rotWithShape="1">
          <a:blip r:embed="rId4"/>
          <a:srcRect l="12696" t="25705" r="25833" b="14843"/>
          <a:stretch/>
        </p:blipFill>
        <p:spPr>
          <a:xfrm>
            <a:off x="3895506" y="2766152"/>
            <a:ext cx="7494440" cy="4077304"/>
          </a:xfrm>
          <a:prstGeom prst="rect">
            <a:avLst/>
          </a:prstGeom>
        </p:spPr>
      </p:pic>
      <p:pic>
        <p:nvPicPr>
          <p:cNvPr id="11" name="Picture 10">
            <a:extLst>
              <a:ext uri="{FF2B5EF4-FFF2-40B4-BE49-F238E27FC236}">
                <a16:creationId xmlns:a16="http://schemas.microsoft.com/office/drawing/2014/main" id="{235311B4-F96C-DDD9-FCC7-646CBD9EB9D0}"/>
              </a:ext>
            </a:extLst>
          </p:cNvPr>
          <p:cNvPicPr>
            <a:picLocks noChangeAspect="1"/>
          </p:cNvPicPr>
          <p:nvPr/>
        </p:nvPicPr>
        <p:blipFill rotWithShape="1">
          <a:blip r:embed="rId5"/>
          <a:srcRect l="55500" t="33756" r="25167" b="40335"/>
          <a:stretch/>
        </p:blipFill>
        <p:spPr>
          <a:xfrm>
            <a:off x="1608347" y="3850892"/>
            <a:ext cx="2357120" cy="1776849"/>
          </a:xfrm>
          <a:prstGeom prst="rect">
            <a:avLst/>
          </a:prstGeom>
        </p:spPr>
      </p:pic>
      <p:sp>
        <p:nvSpPr>
          <p:cNvPr id="12" name="Explosion: 8 Points 11">
            <a:extLst>
              <a:ext uri="{FF2B5EF4-FFF2-40B4-BE49-F238E27FC236}">
                <a16:creationId xmlns:a16="http://schemas.microsoft.com/office/drawing/2014/main" id="{B9F3570B-856D-8A4C-18C0-B6BE238D0C97}"/>
              </a:ext>
            </a:extLst>
          </p:cNvPr>
          <p:cNvSpPr/>
          <p:nvPr/>
        </p:nvSpPr>
        <p:spPr>
          <a:xfrm rot="20919418">
            <a:off x="361569" y="2628585"/>
            <a:ext cx="2014565" cy="1610200"/>
          </a:xfrm>
          <a:prstGeom prst="irregularSeal1">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Influence Audience</a:t>
            </a:r>
          </a:p>
        </p:txBody>
      </p:sp>
    </p:spTree>
    <p:extLst>
      <p:ext uri="{BB962C8B-B14F-4D97-AF65-F5344CB8AC3E}">
        <p14:creationId xmlns:p14="http://schemas.microsoft.com/office/powerpoint/2010/main" val="3649811374"/>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C6376-C4FC-5770-B11B-86CFFF42393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8ABA9091-2002-7AFC-403D-E44C5609DE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DC197437-F533-BEDA-D972-02F0905E24A7}"/>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E0ABE970-DD45-C869-4823-FD358CAD4F43}"/>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7B636DF7-AE75-44ED-791C-83314F6EA326}"/>
              </a:ext>
            </a:extLst>
          </p:cNvPr>
          <p:cNvSpPr txBox="1"/>
          <p:nvPr/>
        </p:nvSpPr>
        <p:spPr>
          <a:xfrm>
            <a:off x="329524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Are you a Leader?</a:t>
            </a:r>
          </a:p>
        </p:txBody>
      </p:sp>
      <p:sp>
        <p:nvSpPr>
          <p:cNvPr id="9" name="TextBox 8">
            <a:extLst>
              <a:ext uri="{FF2B5EF4-FFF2-40B4-BE49-F238E27FC236}">
                <a16:creationId xmlns:a16="http://schemas.microsoft.com/office/drawing/2014/main" id="{74CD1E26-7383-F794-8B9D-9E2E4AFDFBF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169274332"/>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F8C64BE-5E34-234D-C0A2-1DADADA48A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73162AE-ABC7-CAC5-6FD8-BB5BD2E482D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7" name="TextBox 6"/>
          <p:cNvSpPr txBox="1"/>
          <p:nvPr/>
        </p:nvSpPr>
        <p:spPr>
          <a:xfrm>
            <a:off x="2490357" y="1139291"/>
            <a:ext cx="332174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Are you a Leader?</a:t>
            </a:r>
          </a:p>
        </p:txBody>
      </p:sp>
      <p:sp>
        <p:nvSpPr>
          <p:cNvPr id="3" name="TextBox 2">
            <a:extLst>
              <a:ext uri="{FF2B5EF4-FFF2-40B4-BE49-F238E27FC236}">
                <a16:creationId xmlns:a16="http://schemas.microsoft.com/office/drawing/2014/main" id="{0C62D7DD-3BDA-1B1C-F3EF-A0607C9FE0E4}"/>
              </a:ext>
            </a:extLst>
          </p:cNvPr>
          <p:cNvSpPr txBox="1"/>
          <p:nvPr/>
        </p:nvSpPr>
        <p:spPr>
          <a:xfrm>
            <a:off x="119325" y="2122894"/>
            <a:ext cx="7143881" cy="2978508"/>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Are you someone who:</a:t>
            </a:r>
          </a:p>
          <a:p>
            <a:pPr marL="1431925" lvl="1" indent="-457200">
              <a:lnSpc>
                <a:spcPct val="150000"/>
              </a:lnSpc>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Wants to improve your community?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Has something to contribute?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Doesn't wait around for someone else to get the job done?</a:t>
            </a:r>
          </a:p>
        </p:txBody>
      </p:sp>
      <p:pic>
        <p:nvPicPr>
          <p:cNvPr id="4" name="Picture 3">
            <a:extLst>
              <a:ext uri="{FF2B5EF4-FFF2-40B4-BE49-F238E27FC236}">
                <a16:creationId xmlns:a16="http://schemas.microsoft.com/office/drawing/2014/main" id="{91444DFE-B227-ACB5-9F98-4D8CE159C00A}"/>
              </a:ext>
            </a:extLst>
          </p:cNvPr>
          <p:cNvPicPr>
            <a:picLocks noChangeAspect="1"/>
          </p:cNvPicPr>
          <p:nvPr/>
        </p:nvPicPr>
        <p:blipFill>
          <a:blip r:embed="rId3">
            <a:extLst>
              <a:ext uri="{28A0092B-C50C-407E-A947-70E740481C1C}">
                <a14:useLocalDpi xmlns:a14="http://schemas.microsoft.com/office/drawing/2010/main" val="0"/>
              </a:ext>
            </a:extLst>
          </a:blip>
          <a:srcRect r="9614"/>
          <a:stretch/>
        </p:blipFill>
        <p:spPr>
          <a:xfrm>
            <a:off x="7052427" y="2646795"/>
            <a:ext cx="4181576" cy="2599575"/>
          </a:xfrm>
          <a:prstGeom prst="rect">
            <a:avLst/>
          </a:prstGeom>
        </p:spPr>
      </p:pic>
    </p:spTree>
    <p:extLst>
      <p:ext uri="{BB962C8B-B14F-4D97-AF65-F5344CB8AC3E}">
        <p14:creationId xmlns:p14="http://schemas.microsoft.com/office/powerpoint/2010/main" val="156871780"/>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7C7F3-2DA5-2D10-604A-9486DD63237D}"/>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69C57B2E-E20F-93A6-5124-8FCD5C00C3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15BCF4F7-FCE2-BEEF-E0A0-B2512B76F2F7}"/>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201F3BA-B188-A5EB-DD68-D67CD897D902}"/>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78E2C17C-167C-C682-A5F3-10C6E87A55C5}"/>
              </a:ext>
            </a:extLst>
          </p:cNvPr>
          <p:cNvSpPr txBox="1"/>
          <p:nvPr/>
        </p:nvSpPr>
        <p:spPr>
          <a:xfrm>
            <a:off x="329524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How to Be a Leader?</a:t>
            </a:r>
          </a:p>
        </p:txBody>
      </p:sp>
      <p:sp>
        <p:nvSpPr>
          <p:cNvPr id="9" name="TextBox 8">
            <a:extLst>
              <a:ext uri="{FF2B5EF4-FFF2-40B4-BE49-F238E27FC236}">
                <a16:creationId xmlns:a16="http://schemas.microsoft.com/office/drawing/2014/main" id="{2126A749-76B1-4A76-2562-A56B16F5545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766772685"/>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1AE0F-13EA-C3A7-C172-1D2F1F4696A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39CCE56-F489-050F-519F-09F7C1AA8E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1CFFE24-2D0B-1E66-40B7-2D2417526B2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7" name="TextBox 6">
            <a:extLst>
              <a:ext uri="{FF2B5EF4-FFF2-40B4-BE49-F238E27FC236}">
                <a16:creationId xmlns:a16="http://schemas.microsoft.com/office/drawing/2014/main" id="{082F6D24-4651-9336-6742-0ECEFE65EB32}"/>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a:extLst>
              <a:ext uri="{FF2B5EF4-FFF2-40B4-BE49-F238E27FC236}">
                <a16:creationId xmlns:a16="http://schemas.microsoft.com/office/drawing/2014/main" id="{4D7F6D69-3447-4FF5-4F53-CE2E77ED921C}"/>
              </a:ext>
            </a:extLst>
          </p:cNvPr>
          <p:cNvSpPr txBox="1"/>
          <p:nvPr/>
        </p:nvSpPr>
        <p:spPr>
          <a:xfrm>
            <a:off x="1124907" y="2045950"/>
            <a:ext cx="10442246" cy="3055452"/>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you be a community leader? </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make a difference.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grow.</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fill the need for community leaders.</a:t>
            </a:r>
          </a:p>
        </p:txBody>
      </p:sp>
    </p:spTree>
    <p:extLst>
      <p:ext uri="{BB962C8B-B14F-4D97-AF65-F5344CB8AC3E}">
        <p14:creationId xmlns:p14="http://schemas.microsoft.com/office/powerpoint/2010/main" val="419781153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B20DE-ADE9-167F-2D33-FE44CD98C35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8FED9B3-9CFA-5129-BCA6-4BC816C7C4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4DF828C-95DB-9DAC-3F67-08FE7369F0E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TextBox 2">
            <a:extLst>
              <a:ext uri="{FF2B5EF4-FFF2-40B4-BE49-F238E27FC236}">
                <a16:creationId xmlns:a16="http://schemas.microsoft.com/office/drawing/2014/main" id="{6B31BA55-07E6-C85B-A692-FBA192C986E3}"/>
              </a:ext>
            </a:extLst>
          </p:cNvPr>
          <p:cNvSpPr txBox="1"/>
          <p:nvPr/>
        </p:nvSpPr>
        <p:spPr>
          <a:xfrm>
            <a:off x="651889" y="2186456"/>
            <a:ext cx="4338047" cy="523220"/>
          </a:xfrm>
          <a:prstGeom prst="rect">
            <a:avLst/>
          </a:prstGeom>
          <a:noFill/>
        </p:spPr>
        <p:txBody>
          <a:bodyPr wrap="none" rtlCol="0">
            <a:spAutoFit/>
          </a:bodyPr>
          <a:lstStyle/>
          <a:p>
            <a:r>
              <a:rPr lang="en-US" sz="2800" b="1" dirty="0">
                <a:solidFill>
                  <a:schemeClr val="accent1">
                    <a:lumMod val="75000"/>
                  </a:schemeClr>
                </a:solidFill>
                <a:latin typeface="Tajawal Medium" panose="00000600000000000000" pitchFamily="2" charset="-78"/>
                <a:cs typeface="Tajawal Medium" panose="00000600000000000000" pitchFamily="2" charset="-78"/>
              </a:rPr>
              <a:t>When should you Lead?</a:t>
            </a:r>
          </a:p>
        </p:txBody>
      </p:sp>
      <p:sp>
        <p:nvSpPr>
          <p:cNvPr id="4" name="TextBox 3">
            <a:extLst>
              <a:ext uri="{FF2B5EF4-FFF2-40B4-BE49-F238E27FC236}">
                <a16:creationId xmlns:a16="http://schemas.microsoft.com/office/drawing/2014/main" id="{301F4063-C068-ABBD-9988-8D319B951084}"/>
              </a:ext>
            </a:extLst>
          </p:cNvPr>
          <p:cNvSpPr txBox="1"/>
          <p:nvPr/>
        </p:nvSpPr>
        <p:spPr>
          <a:xfrm>
            <a:off x="829157" y="2989978"/>
            <a:ext cx="10442246" cy="3046988"/>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you </a:t>
            </a:r>
            <a:r>
              <a:rPr lang="en-US" sz="2400" b="1" dirty="0">
                <a:solidFill>
                  <a:srgbClr val="FF0000"/>
                </a:solidFill>
                <a:latin typeface="Tajawal ExtraBold" panose="00000800000000000000" pitchFamily="2" charset="-78"/>
                <a:cs typeface="Tajawal ExtraBold" panose="00000800000000000000" pitchFamily="2" charset="-78"/>
              </a:rPr>
              <a:t>take initiative </a:t>
            </a: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improve a situation</a:t>
            </a:r>
            <a:r>
              <a:rPr lang="en-US" sz="2400" b="1" dirty="0">
                <a:solidFill>
                  <a:srgbClr val="0A1F61"/>
                </a:solidFill>
                <a:latin typeface="Tajawal ExtraBold" panose="00000800000000000000" pitchFamily="2" charset="-78"/>
                <a:cs typeface="Tajawal ExtraBold" panose="00000800000000000000" pitchFamily="2" charset="-78"/>
              </a:rPr>
              <a:t>, you will almost always delight, relieve, and surprise people.</a:t>
            </a:r>
          </a:p>
          <a:p>
            <a:pPr marL="974725" indent="-4572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You don't have to take over someone's leadership role in order to help things go well. </a:t>
            </a:r>
            <a:r>
              <a:rPr lang="en-US" sz="2400" b="1" dirty="0">
                <a:solidFill>
                  <a:srgbClr val="0A1F61"/>
                </a:solidFill>
                <a:latin typeface="Tajawal ExtraBold" panose="00000800000000000000" pitchFamily="2" charset="-78"/>
                <a:cs typeface="Tajawal ExtraBold" panose="00000800000000000000" pitchFamily="2" charset="-78"/>
              </a:rPr>
              <a:t>In fact, one way of helping a group function better is by supporting the official leader. You can do this by </a:t>
            </a:r>
            <a:r>
              <a:rPr lang="en-US" sz="2400" b="1" dirty="0">
                <a:solidFill>
                  <a:srgbClr val="FF0000"/>
                </a:solidFill>
                <a:latin typeface="Tajawal ExtraBold" panose="00000800000000000000" pitchFamily="2" charset="-78"/>
                <a:cs typeface="Tajawal ExtraBold" panose="00000800000000000000" pitchFamily="2" charset="-78"/>
              </a:rPr>
              <a:t>organizing others to help with the work</a:t>
            </a:r>
            <a:r>
              <a:rPr lang="en-US" sz="2400" b="1" dirty="0">
                <a:solidFill>
                  <a:srgbClr val="0A1F61"/>
                </a:solidFill>
                <a:latin typeface="Tajawal ExtraBold" panose="00000800000000000000" pitchFamily="2" charset="-78"/>
                <a:cs typeface="Tajawal ExtraBold" panose="00000800000000000000" pitchFamily="2" charset="-78"/>
              </a:rPr>
              <a:t>, by </a:t>
            </a:r>
            <a:r>
              <a:rPr lang="en-US" sz="2400" b="1" dirty="0">
                <a:solidFill>
                  <a:srgbClr val="FF0000"/>
                </a:solidFill>
                <a:latin typeface="Tajawal ExtraBold" panose="00000800000000000000" pitchFamily="2" charset="-78"/>
                <a:cs typeface="Tajawal ExtraBold" panose="00000800000000000000" pitchFamily="2" charset="-78"/>
              </a:rPr>
              <a:t>listening to the leader</a:t>
            </a:r>
            <a:r>
              <a:rPr lang="en-US" sz="2400" b="1" dirty="0">
                <a:solidFill>
                  <a:srgbClr val="0A1F61"/>
                </a:solidFill>
                <a:latin typeface="Tajawal ExtraBold" panose="00000800000000000000" pitchFamily="2" charset="-78"/>
                <a:cs typeface="Tajawal ExtraBold" panose="00000800000000000000" pitchFamily="2" charset="-78"/>
              </a:rPr>
              <a:t>, and by </a:t>
            </a:r>
            <a:r>
              <a:rPr lang="en-US" sz="2400" b="1" dirty="0">
                <a:solidFill>
                  <a:srgbClr val="FF0000"/>
                </a:solidFill>
                <a:latin typeface="Tajawal ExtraBold" panose="00000800000000000000" pitchFamily="2" charset="-78"/>
                <a:cs typeface="Tajawal ExtraBold" panose="00000800000000000000" pitchFamily="2" charset="-78"/>
              </a:rPr>
              <a:t>encouraging the leader when she or he feels discouraged</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5" name="Title 1">
            <a:extLst>
              <a:ext uri="{FF2B5EF4-FFF2-40B4-BE49-F238E27FC236}">
                <a16:creationId xmlns:a16="http://schemas.microsoft.com/office/drawing/2014/main" id="{7098CEB6-13A6-81C1-54CD-D9C0AFE561D4}"/>
              </a:ext>
            </a:extLst>
          </p:cNvPr>
          <p:cNvSpPr txBox="1">
            <a:spLocks/>
          </p:cNvSpPr>
          <p:nvPr/>
        </p:nvSpPr>
        <p:spPr>
          <a:xfrm>
            <a:off x="5047086" y="2002832"/>
            <a:ext cx="6167268" cy="913327"/>
          </a:xfrm>
          <a:prstGeom prst="rect">
            <a:avLst/>
          </a:prstGeom>
          <a:solidFill>
            <a:schemeClr val="accent1">
              <a:lumMod val="50000"/>
            </a:schemeClr>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You can </a:t>
            </a:r>
            <a:r>
              <a:rPr lang="en-US" altLang="en-US" sz="5400" b="1" i="1" dirty="0">
                <a:ln w="10160">
                  <a:solidFill>
                    <a:schemeClr val="accent5"/>
                  </a:solidFill>
                  <a:prstDash val="solid"/>
                </a:ln>
                <a:solidFill>
                  <a:srgbClr val="FFFFFF"/>
                </a:solidFill>
                <a:effectLst>
                  <a:outerShdw blurRad="38100" dist="22860" dir="5400000" algn="tl" rotWithShape="0">
                    <a:srgbClr val="000000">
                      <a:alpha val="30000"/>
                    </a:srgbClr>
                  </a:outerShdw>
                </a:effectLst>
              </a:rPr>
              <a:t>always</a:t>
            </a: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lead</a:t>
            </a:r>
          </a:p>
        </p:txBody>
      </p:sp>
      <p:sp>
        <p:nvSpPr>
          <p:cNvPr id="6" name="TextBox 5">
            <a:extLst>
              <a:ext uri="{FF2B5EF4-FFF2-40B4-BE49-F238E27FC236}">
                <a16:creationId xmlns:a16="http://schemas.microsoft.com/office/drawing/2014/main" id="{81B4DCA2-1BF7-A357-1549-2D6200C68CA2}"/>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Tree>
    <p:extLst>
      <p:ext uri="{BB962C8B-B14F-4D97-AF65-F5344CB8AC3E}">
        <p14:creationId xmlns:p14="http://schemas.microsoft.com/office/powerpoint/2010/main" val="574457253"/>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44545-F30C-83CE-B8DB-CA38F80B1CE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8D03358-FDE6-3D20-CEAC-199D6335DF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4142D33-3122-EAA7-DEA8-6130D141A1B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TextBox 2">
            <a:extLst>
              <a:ext uri="{FF2B5EF4-FFF2-40B4-BE49-F238E27FC236}">
                <a16:creationId xmlns:a16="http://schemas.microsoft.com/office/drawing/2014/main" id="{37645A39-E2F4-16B6-0265-6A81DF953D9E}"/>
              </a:ext>
            </a:extLst>
          </p:cNvPr>
          <p:cNvSpPr txBox="1"/>
          <p:nvPr/>
        </p:nvSpPr>
        <p:spPr>
          <a:xfrm>
            <a:off x="2490357" y="1756599"/>
            <a:ext cx="5993949" cy="523220"/>
          </a:xfrm>
          <a:prstGeom prst="rect">
            <a:avLst/>
          </a:prstGeom>
          <a:noFill/>
        </p:spPr>
        <p:txBody>
          <a:bodyPr wrap="none" rtlCol="0">
            <a:spAutoFit/>
          </a:bodyPr>
          <a:lstStyle/>
          <a:p>
            <a:r>
              <a:rPr lang="en-US" sz="2800" b="1" dirty="0">
                <a:solidFill>
                  <a:schemeClr val="accent1">
                    <a:lumMod val="75000"/>
                  </a:schemeClr>
                </a:solidFill>
                <a:latin typeface="Tajawal Medium" panose="00000600000000000000" pitchFamily="2" charset="-78"/>
                <a:cs typeface="Tajawal Medium" panose="00000600000000000000" pitchFamily="2" charset="-78"/>
              </a:rPr>
              <a:t>How do people learn how to lead?</a:t>
            </a:r>
          </a:p>
        </p:txBody>
      </p:sp>
      <p:sp>
        <p:nvSpPr>
          <p:cNvPr id="2" name="TextBox 1">
            <a:extLst>
              <a:ext uri="{FF2B5EF4-FFF2-40B4-BE49-F238E27FC236}">
                <a16:creationId xmlns:a16="http://schemas.microsoft.com/office/drawing/2014/main" id="{45CBD521-85A2-2CF8-3827-847FC867CAD3}"/>
              </a:ext>
            </a:extLst>
          </p:cNvPr>
          <p:cNvSpPr txBox="1"/>
          <p:nvPr/>
        </p:nvSpPr>
        <p:spPr>
          <a:xfrm>
            <a:off x="708660" y="2279819"/>
            <a:ext cx="10584180" cy="3785652"/>
          </a:xfrm>
          <a:prstGeom prst="rect">
            <a:avLst/>
          </a:prstGeom>
          <a:noFill/>
        </p:spPr>
        <p:txBody>
          <a:bodyPr wrap="square" rtlCol="0">
            <a:spAutoFit/>
          </a:bodyPr>
          <a:lstStyle/>
          <a:p>
            <a:pPr marL="800100" indent="-457200" algn="just">
              <a:lnSpc>
                <a:spcPts val="24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Even the people who seem to do it naturally had to learn the skills of leadership. They might have learned by watching their parents, teachers,…... They might have been given a lot of responsibility when they were young and might have been expected to take charge. </a:t>
            </a:r>
          </a:p>
          <a:p>
            <a:pPr marL="800100" indent="-457200" algn="just">
              <a:lnSpc>
                <a:spcPts val="24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You can become a leader by:</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Jumping in and practicing</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Observing others lead</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Finding a mentor</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Taking a class or workshop</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Reading books about leaders and leadership</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Remembering that people who are now successful leaders, once weren't leaders at all</a:t>
            </a:r>
          </a:p>
        </p:txBody>
      </p:sp>
      <p:sp>
        <p:nvSpPr>
          <p:cNvPr id="6" name="TextBox 5">
            <a:extLst>
              <a:ext uri="{FF2B5EF4-FFF2-40B4-BE49-F238E27FC236}">
                <a16:creationId xmlns:a16="http://schemas.microsoft.com/office/drawing/2014/main" id="{F8C38923-C3E9-322A-6076-8CBF66C606DC}"/>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Tree>
    <p:extLst>
      <p:ext uri="{BB962C8B-B14F-4D97-AF65-F5344CB8AC3E}">
        <p14:creationId xmlns:p14="http://schemas.microsoft.com/office/powerpoint/2010/main" val="359365989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5A628-05CC-4FF0-756D-A608D6722F48}"/>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B1AD8A9-0B84-DF6D-4365-6B8979D50E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53C7657-89CC-A5A6-DD88-B5F75F65F39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4" name="TextBox 3">
            <a:extLst>
              <a:ext uri="{FF2B5EF4-FFF2-40B4-BE49-F238E27FC236}">
                <a16:creationId xmlns:a16="http://schemas.microsoft.com/office/drawing/2014/main" id="{719B30D7-2F4D-AB63-1732-74F7316F1BA5}"/>
              </a:ext>
            </a:extLst>
          </p:cNvPr>
          <p:cNvSpPr txBox="1"/>
          <p:nvPr/>
        </p:nvSpPr>
        <p:spPr>
          <a:xfrm>
            <a:off x="1889760" y="1699449"/>
            <a:ext cx="9494520" cy="4401205"/>
          </a:xfrm>
          <a:prstGeom prst="rect">
            <a:avLst/>
          </a:prstGeom>
          <a:noFill/>
        </p:spPr>
        <p:txBody>
          <a:bodyPr wrap="square" rtlCol="0">
            <a:spAutoFit/>
          </a:bodyPr>
          <a:lstStyle/>
          <a:p>
            <a:pPr marL="571500" lvl="1" indent="-165100" algn="just">
              <a:lnSpc>
                <a:spcPts val="24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Dream big</a:t>
            </a:r>
          </a:p>
          <a:p>
            <a:pPr marL="863600" lvl="3"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Maybe you didn't think that day dreaming was part of being a leader. Young people often have big hopes and dreams for what they can do to improve their worlds. </a:t>
            </a:r>
          </a:p>
          <a:p>
            <a:pPr marL="571500" lvl="1" indent="-165100" algn="just">
              <a:lnSpc>
                <a:spcPts val="24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Listen to people</a:t>
            </a:r>
          </a:p>
          <a:p>
            <a:pPr marL="863600" lvl="3"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Listen to what people have to say. You need their thoughts and input. They will grow in confidence and become more engaged if they know their opinions are valued.</a:t>
            </a:r>
          </a:p>
          <a:p>
            <a:pPr marL="571500" lvl="1" indent="-165100" algn="just">
              <a:lnSpc>
                <a:spcPts val="24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Take responsibility</a:t>
            </a:r>
          </a:p>
          <a:p>
            <a:pPr marL="863600" lvl="3"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You have to make a decision to lead and view yourself as a community leader. No one else can contribute what you can. You have a point of view that no one else has. You have a set of skills that is unique. Your corner of the world will be different if you decide to act on its behalf.</a:t>
            </a:r>
          </a:p>
        </p:txBody>
      </p:sp>
      <p:sp>
        <p:nvSpPr>
          <p:cNvPr id="5" name="TextBox 4">
            <a:extLst>
              <a:ext uri="{FF2B5EF4-FFF2-40B4-BE49-F238E27FC236}">
                <a16:creationId xmlns:a16="http://schemas.microsoft.com/office/drawing/2014/main" id="{A2CF36B9-5A27-F097-7D04-66D5D0AF676D}"/>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Tree>
    <p:extLst>
      <p:ext uri="{BB962C8B-B14F-4D97-AF65-F5344CB8AC3E}">
        <p14:creationId xmlns:p14="http://schemas.microsoft.com/office/powerpoint/2010/main" val="299997274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5AD41-5F18-D4C1-D2C8-2BB871DA8BE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003CE9B-7901-B155-E2B4-7EC1CB9A55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306A1B7-90E3-9A16-3F55-835DFB53754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F75DAF0D-3182-7A7A-276F-0D42FFE797C3}"/>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a:extLst>
              <a:ext uri="{FF2B5EF4-FFF2-40B4-BE49-F238E27FC236}">
                <a16:creationId xmlns:a16="http://schemas.microsoft.com/office/drawing/2014/main" id="{257723F2-94C3-419E-D749-FEA02F82273A}"/>
              </a:ext>
            </a:extLst>
          </p:cNvPr>
          <p:cNvSpPr txBox="1"/>
          <p:nvPr/>
        </p:nvSpPr>
        <p:spPr>
          <a:xfrm>
            <a:off x="1421768" y="1700510"/>
            <a:ext cx="9645325" cy="4401205"/>
          </a:xfrm>
          <a:prstGeom prst="rect">
            <a:avLst/>
          </a:prstGeom>
          <a:noFill/>
        </p:spPr>
        <p:txBody>
          <a:bodyPr wrap="square" rtlCol="0">
            <a:spAutoFit/>
          </a:bodyPr>
          <a:lstStyle/>
          <a:p>
            <a:pPr marL="1139825" lvl="1" indent="-165100" algn="just">
              <a:lnSpc>
                <a:spcPts val="21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Set goals</a:t>
            </a:r>
          </a:p>
          <a:p>
            <a:pPr marL="1485900" lvl="2" algn="just">
              <a:lnSpc>
                <a:spcPts val="2100"/>
              </a:lnSpc>
            </a:pPr>
            <a:r>
              <a:rPr lang="en-US" sz="2000" b="1" dirty="0">
                <a:solidFill>
                  <a:srgbClr val="0A1F61"/>
                </a:solidFill>
                <a:latin typeface="Tajawal ExtraBold" panose="00000800000000000000" pitchFamily="2" charset="-78"/>
                <a:cs typeface="Tajawal ExtraBold" panose="00000800000000000000" pitchFamily="2" charset="-78"/>
              </a:rPr>
              <a:t>Give your </a:t>
            </a:r>
            <a:r>
              <a:rPr lang="en-US" sz="2000" b="1" dirty="0">
                <a:solidFill>
                  <a:srgbClr val="FF0000"/>
                </a:solidFill>
                <a:latin typeface="Tajawal ExtraBold" panose="00000800000000000000" pitchFamily="2" charset="-78"/>
                <a:cs typeface="Tajawal ExtraBold" panose="00000800000000000000" pitchFamily="2" charset="-78"/>
              </a:rPr>
              <a:t>vision</a:t>
            </a:r>
            <a:r>
              <a:rPr lang="en-US" sz="2000" b="1" dirty="0">
                <a:solidFill>
                  <a:srgbClr val="0A1F61"/>
                </a:solidFill>
                <a:latin typeface="Tajawal ExtraBold" panose="00000800000000000000" pitchFamily="2" charset="-78"/>
                <a:cs typeface="Tajawal ExtraBold" panose="00000800000000000000" pitchFamily="2" charset="-78"/>
              </a:rPr>
              <a:t> a sharper image. Turn up the focus. Set some </a:t>
            </a:r>
            <a:r>
              <a:rPr lang="en-US" sz="2000" b="1" dirty="0">
                <a:solidFill>
                  <a:srgbClr val="FF0000"/>
                </a:solidFill>
                <a:latin typeface="Tajawal ExtraBold" panose="00000800000000000000" pitchFamily="2" charset="-78"/>
                <a:cs typeface="Tajawal ExtraBold" panose="00000800000000000000" pitchFamily="2" charset="-78"/>
              </a:rPr>
              <a:t>long-term and short-term goals</a:t>
            </a:r>
            <a:r>
              <a:rPr lang="en-US" sz="2000" b="1" dirty="0">
                <a:solidFill>
                  <a:srgbClr val="0A1F61"/>
                </a:solidFill>
                <a:latin typeface="Tajawal ExtraBold" panose="00000800000000000000" pitchFamily="2" charset="-78"/>
                <a:cs typeface="Tajawal ExtraBold" panose="00000800000000000000" pitchFamily="2" charset="-78"/>
              </a:rPr>
              <a:t>. That is how you carve a real path to your vision.</a:t>
            </a:r>
          </a:p>
          <a:p>
            <a:pPr marL="1139825" lvl="1" indent="-165100" algn="just">
              <a:lnSpc>
                <a:spcPts val="21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Think about individuals</a:t>
            </a:r>
          </a:p>
          <a:p>
            <a:pPr marL="1431925" lvl="2" algn="just">
              <a:lnSpc>
                <a:spcPts val="2100"/>
              </a:lnSpc>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a:t>
            </a:r>
            <a:r>
              <a:rPr lang="en-US" sz="2000" b="1" dirty="0">
                <a:solidFill>
                  <a:srgbClr val="FF0000"/>
                </a:solidFill>
                <a:latin typeface="Tajawal ExtraBold" panose="00000800000000000000" pitchFamily="2" charset="-78"/>
                <a:cs typeface="Tajawal ExtraBold" panose="00000800000000000000" pitchFamily="2" charset="-78"/>
              </a:rPr>
              <a:t>individuals </a:t>
            </a:r>
            <a:r>
              <a:rPr lang="en-US" sz="2000" b="1" dirty="0">
                <a:solidFill>
                  <a:srgbClr val="0A1F61"/>
                </a:solidFill>
                <a:latin typeface="Tajawal ExtraBold" panose="00000800000000000000" pitchFamily="2" charset="-78"/>
                <a:cs typeface="Tajawal ExtraBold" panose="00000800000000000000" pitchFamily="2" charset="-78"/>
              </a:rPr>
              <a:t>whose </a:t>
            </a:r>
            <a:r>
              <a:rPr lang="en-US" sz="2000" b="1" dirty="0">
                <a:solidFill>
                  <a:srgbClr val="FF0000"/>
                </a:solidFill>
                <a:latin typeface="Tajawal ExtraBold" panose="00000800000000000000" pitchFamily="2" charset="-78"/>
                <a:cs typeface="Tajawal ExtraBold" panose="00000800000000000000" pitchFamily="2" charset="-78"/>
              </a:rPr>
              <a:t>talents</a:t>
            </a:r>
            <a:r>
              <a:rPr lang="en-US" sz="2000" b="1" dirty="0">
                <a:solidFill>
                  <a:srgbClr val="0A1F61"/>
                </a:solidFill>
                <a:latin typeface="Tajawal ExtraBold" panose="00000800000000000000" pitchFamily="2" charset="-78"/>
                <a:cs typeface="Tajawal ExtraBold" panose="00000800000000000000" pitchFamily="2" charset="-78"/>
              </a:rPr>
              <a:t> are not being well used? Is someone acting in a way that is divisive or is draining the group of its energy? Is there a person who needs some help learning how to work in a team?</a:t>
            </a:r>
          </a:p>
          <a:p>
            <a:pPr marL="1139825" lvl="1" indent="-165100" algn="just">
              <a:lnSpc>
                <a:spcPts val="21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Think about the group as a whole</a:t>
            </a:r>
          </a:p>
          <a:p>
            <a:pPr marL="1431925" lvl="2" algn="just">
              <a:lnSpc>
                <a:spcPts val="2100"/>
              </a:lnSpc>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group cohesive? Do people in the group have a shared vision? Is there trust and a sense of mutual support? Does the group need some </a:t>
            </a:r>
            <a:r>
              <a:rPr lang="en-US" sz="2000" b="1" dirty="0">
                <a:solidFill>
                  <a:srgbClr val="FF0000"/>
                </a:solidFill>
                <a:latin typeface="Tajawal ExtraBold" panose="00000800000000000000" pitchFamily="2" charset="-78"/>
                <a:cs typeface="Tajawal ExtraBold" panose="00000800000000000000" pitchFamily="2" charset="-78"/>
              </a:rPr>
              <a:t>training</a:t>
            </a:r>
            <a:r>
              <a:rPr lang="en-US" sz="2000" b="1" dirty="0">
                <a:solidFill>
                  <a:srgbClr val="0A1F61"/>
                </a:solidFill>
                <a:latin typeface="Tajawal ExtraBold" panose="00000800000000000000" pitchFamily="2" charset="-78"/>
                <a:cs typeface="Tajawal ExtraBold" panose="00000800000000000000" pitchFamily="2" charset="-78"/>
              </a:rPr>
              <a:t> to help it function better? Are there some policies the group needs to strengthen it?</a:t>
            </a:r>
          </a:p>
        </p:txBody>
      </p:sp>
    </p:spTree>
    <p:extLst>
      <p:ext uri="{BB962C8B-B14F-4D97-AF65-F5344CB8AC3E}">
        <p14:creationId xmlns:p14="http://schemas.microsoft.com/office/powerpoint/2010/main" val="188996230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F17D4-2324-E110-3464-F0267DC3EAB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74E4AFA-4D9C-7CF8-1522-47BDFFDC5C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D21506A-79DA-890C-836A-D8558E6C4FA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B68DA224-77BF-3782-A0AA-D1D4F7EE30CA}"/>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9" name="TextBox 8"/>
          <p:cNvSpPr txBox="1"/>
          <p:nvPr/>
        </p:nvSpPr>
        <p:spPr>
          <a:xfrm>
            <a:off x="1387797" y="1630869"/>
            <a:ext cx="9942186" cy="4462760"/>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Propose programs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Groups need direction and policies to keep them moving towards their goals. You don't have to be a dictator to make proposals. You can make proposals, then listen to people's responses and then make appropriate changes. Someone needs to take responsibility for moving the whole group forward.</a:t>
            </a:r>
          </a:p>
          <a:p>
            <a:pPr marL="1139825" lvl="1" indent="-165100" algn="just">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Get the work done </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This includes getting others to help and making sure that all the bases are covered so that the job gets done right.</a:t>
            </a:r>
          </a:p>
          <a:p>
            <a:pPr marL="1139825" lvl="1" indent="-165100" algn="just">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Recruit and teach others to become leaders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One of the central and long-term jobs of a community leader is to develop other leaders. Developing leaders is how we build a strong community of individuals that can work together to achieve goals. It is the basis for how a democracy works.</a:t>
            </a:r>
          </a:p>
        </p:txBody>
      </p:sp>
    </p:spTree>
    <p:extLst>
      <p:ext uri="{BB962C8B-B14F-4D97-AF65-F5344CB8AC3E}">
        <p14:creationId xmlns:p14="http://schemas.microsoft.com/office/powerpoint/2010/main" val="327863859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FA9FA-2828-D0EB-8F89-A8F70B3EA6B6}"/>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7C6588D-813F-177C-3408-4B1B2CE408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8BF46CA-CA3E-11D9-9010-DA911F9581A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FBD2966-6B8C-4C16-5B80-41816961E671}"/>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p:cNvSpPr txBox="1"/>
          <p:nvPr/>
        </p:nvSpPr>
        <p:spPr>
          <a:xfrm>
            <a:off x="792190" y="2208301"/>
            <a:ext cx="10442246" cy="3416320"/>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Leadership development </a:t>
            </a:r>
            <a:r>
              <a:rPr lang="en-US" sz="2400" b="1" dirty="0">
                <a:solidFill>
                  <a:srgbClr val="0A1F61"/>
                </a:solidFill>
                <a:latin typeface="Tajawal ExtraBold" panose="00000800000000000000" pitchFamily="2" charset="-78"/>
                <a:cs typeface="Tajawal ExtraBold" panose="00000800000000000000" pitchFamily="2" charset="-78"/>
              </a:rPr>
              <a:t>is a long-term investment. Often community leaders have to put the development of other leaders ahead of achieving short-term goals. </a:t>
            </a:r>
          </a:p>
          <a:p>
            <a:pPr marL="1431925" lvl="2" algn="just"/>
            <a:endParaRPr lang="en-US" sz="2400" b="1" dirty="0">
              <a:solidFill>
                <a:srgbClr val="0A1F61"/>
              </a:solidFill>
              <a:latin typeface="Tajawal ExtraBold" panose="00000800000000000000" pitchFamily="2" charset="-78"/>
              <a:cs typeface="Tajawal ExtraBold" panose="00000800000000000000" pitchFamily="2" charset="-78"/>
            </a:endParaRPr>
          </a:p>
          <a:p>
            <a:pPr marL="1597025" lvl="2"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For example, it may be more important to take the risk of letting a relatively </a:t>
            </a:r>
            <a:r>
              <a:rPr lang="en-US" sz="2400" b="1" dirty="0">
                <a:solidFill>
                  <a:srgbClr val="C00000"/>
                </a:solidFill>
                <a:latin typeface="Tajawal ExtraBold" panose="00000800000000000000" pitchFamily="2" charset="-78"/>
                <a:cs typeface="Tajawal ExtraBold" panose="00000800000000000000" pitchFamily="2" charset="-78"/>
              </a:rPr>
              <a:t>inexperienced person chair a small meeting and acquire new skills</a:t>
            </a:r>
            <a:r>
              <a:rPr lang="en-US" sz="2400" b="1" dirty="0">
                <a:solidFill>
                  <a:srgbClr val="0A1F61"/>
                </a:solidFill>
                <a:latin typeface="Tajawal ExtraBold" panose="00000800000000000000" pitchFamily="2" charset="-78"/>
                <a:cs typeface="Tajawal ExtraBold" panose="00000800000000000000" pitchFamily="2" charset="-78"/>
              </a:rPr>
              <a:t>. If the meeting gets messy, perhaps that is not so bad. Leadership development is not a tidy endeavor.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5314324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E4333-953B-817E-7AA3-87FEDB656A5A}"/>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B3139A38-429E-9E29-8834-2EDE5326E0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0F3DE2DD-6A42-89B7-64DB-A4DB310C1ED9}"/>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5800408-3D83-7076-0620-D9E36EA32673}"/>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14780B75-94CC-EC97-1882-978F1C20209A}"/>
              </a:ext>
            </a:extLst>
          </p:cNvPr>
          <p:cNvSpPr txBox="1"/>
          <p:nvPr/>
        </p:nvSpPr>
        <p:spPr>
          <a:xfrm>
            <a:off x="329524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Leader’s Qualities</a:t>
            </a:r>
          </a:p>
        </p:txBody>
      </p:sp>
      <p:sp>
        <p:nvSpPr>
          <p:cNvPr id="9" name="TextBox 8">
            <a:extLst>
              <a:ext uri="{FF2B5EF4-FFF2-40B4-BE49-F238E27FC236}">
                <a16:creationId xmlns:a16="http://schemas.microsoft.com/office/drawing/2014/main" id="{786A1703-F31A-832D-3CB6-7B37C74B422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3401909211"/>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82838-ECAD-39FE-0CE0-E1D675EEC52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E120622-E36E-F8A7-EA57-261A5F9BD4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67E91E4-7A27-EE66-8C17-050DE0D70BF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F2A565C2-4E27-4E1A-2E73-1549A01E4081}"/>
              </a:ext>
            </a:extLst>
          </p:cNvPr>
          <p:cNvSpPr txBox="1"/>
          <p:nvPr/>
        </p:nvSpPr>
        <p:spPr>
          <a:xfrm>
            <a:off x="2490357" y="1139291"/>
            <a:ext cx="54617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Qualities of successful leaders</a:t>
            </a:r>
          </a:p>
        </p:txBody>
      </p:sp>
      <p:sp>
        <p:nvSpPr>
          <p:cNvPr id="3" name="TextBox 2">
            <a:extLst>
              <a:ext uri="{FF2B5EF4-FFF2-40B4-BE49-F238E27FC236}">
                <a16:creationId xmlns:a16="http://schemas.microsoft.com/office/drawing/2014/main" id="{FCA485F6-74B5-E7B0-DBFA-FC5B813A745B}"/>
              </a:ext>
            </a:extLst>
          </p:cNvPr>
          <p:cNvSpPr txBox="1"/>
          <p:nvPr/>
        </p:nvSpPr>
        <p:spPr>
          <a:xfrm>
            <a:off x="2383638" y="1756599"/>
            <a:ext cx="5343327" cy="389048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Integrity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Courage</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Commitment</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Care for others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Creativity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Flexibility</a:t>
            </a:r>
          </a:p>
        </p:txBody>
      </p:sp>
      <p:sp>
        <p:nvSpPr>
          <p:cNvPr id="2" name="TextBox 1">
            <a:extLst>
              <a:ext uri="{FF2B5EF4-FFF2-40B4-BE49-F238E27FC236}">
                <a16:creationId xmlns:a16="http://schemas.microsoft.com/office/drawing/2014/main" id="{417FBE8F-2FA9-576D-E036-C5B5DD1668ED}"/>
              </a:ext>
            </a:extLst>
          </p:cNvPr>
          <p:cNvSpPr txBox="1"/>
          <p:nvPr/>
        </p:nvSpPr>
        <p:spPr>
          <a:xfrm>
            <a:off x="6179189" y="1957134"/>
            <a:ext cx="1772920" cy="3489417"/>
          </a:xfrm>
          <a:prstGeom prst="rect">
            <a:avLst/>
          </a:prstGeom>
          <a:noFill/>
        </p:spPr>
        <p:txBody>
          <a:bodyPr wrap="square">
            <a:spAutoFit/>
          </a:bodyPr>
          <a:lstStyle/>
          <a:p>
            <a:pPr algn="r" rtl="1">
              <a:lnSpc>
                <a:spcPts val="4500"/>
              </a:lnSpc>
            </a:pPr>
            <a:r>
              <a:rPr lang="en-US" sz="2400" b="1" dirty="0" err="1">
                <a:solidFill>
                  <a:srgbClr val="C00000"/>
                </a:solidFill>
              </a:rPr>
              <a:t>نزاهة</a:t>
            </a:r>
            <a:endParaRPr lang="en-US" sz="2400" b="1" dirty="0">
              <a:solidFill>
                <a:srgbClr val="C00000"/>
              </a:solidFill>
            </a:endParaRPr>
          </a:p>
          <a:p>
            <a:pPr algn="r" rtl="1">
              <a:lnSpc>
                <a:spcPts val="4500"/>
              </a:lnSpc>
            </a:pPr>
            <a:r>
              <a:rPr lang="en-US" sz="2400" b="1" dirty="0" err="1">
                <a:solidFill>
                  <a:srgbClr val="C00000"/>
                </a:solidFill>
              </a:rPr>
              <a:t>شجاعة</a:t>
            </a:r>
            <a:endParaRPr lang="en-US" sz="2400" b="1" dirty="0">
              <a:solidFill>
                <a:srgbClr val="C00000"/>
              </a:solidFill>
            </a:endParaRPr>
          </a:p>
          <a:p>
            <a:pPr algn="r" rtl="1">
              <a:lnSpc>
                <a:spcPts val="4500"/>
              </a:lnSpc>
            </a:pPr>
            <a:r>
              <a:rPr lang="en-US" sz="2400" b="1" dirty="0" err="1">
                <a:solidFill>
                  <a:srgbClr val="C00000"/>
                </a:solidFill>
              </a:rPr>
              <a:t>التزام</a:t>
            </a:r>
            <a:endParaRPr lang="en-US" sz="2400" b="1" dirty="0">
              <a:solidFill>
                <a:srgbClr val="C00000"/>
              </a:solidFill>
            </a:endParaRPr>
          </a:p>
          <a:p>
            <a:pPr algn="r" rtl="1">
              <a:lnSpc>
                <a:spcPts val="4500"/>
              </a:lnSpc>
            </a:pPr>
            <a:r>
              <a:rPr lang="en-US" sz="2400" b="1" dirty="0" err="1">
                <a:solidFill>
                  <a:srgbClr val="C00000"/>
                </a:solidFill>
              </a:rPr>
              <a:t>رعاية</a:t>
            </a:r>
            <a:r>
              <a:rPr lang="en-US" sz="2400" b="1" dirty="0">
                <a:solidFill>
                  <a:srgbClr val="C00000"/>
                </a:solidFill>
              </a:rPr>
              <a:t> </a:t>
            </a:r>
            <a:r>
              <a:rPr lang="en-US" sz="2400" b="1" dirty="0" err="1">
                <a:solidFill>
                  <a:srgbClr val="C00000"/>
                </a:solidFill>
              </a:rPr>
              <a:t>الآخرين</a:t>
            </a:r>
            <a:endParaRPr lang="en-US" sz="2400" b="1" dirty="0">
              <a:solidFill>
                <a:srgbClr val="C00000"/>
              </a:solidFill>
            </a:endParaRPr>
          </a:p>
          <a:p>
            <a:pPr algn="r" rtl="1">
              <a:lnSpc>
                <a:spcPts val="4500"/>
              </a:lnSpc>
            </a:pPr>
            <a:r>
              <a:rPr lang="en-US" sz="2400" b="1" dirty="0" err="1">
                <a:solidFill>
                  <a:srgbClr val="C00000"/>
                </a:solidFill>
              </a:rPr>
              <a:t>إِبداع</a:t>
            </a:r>
            <a:endParaRPr lang="en-US" sz="2400" b="1" dirty="0">
              <a:solidFill>
                <a:srgbClr val="C00000"/>
              </a:solidFill>
            </a:endParaRPr>
          </a:p>
          <a:p>
            <a:pPr algn="r" rtl="1">
              <a:lnSpc>
                <a:spcPts val="4500"/>
              </a:lnSpc>
            </a:pPr>
            <a:r>
              <a:rPr lang="en-US" sz="2400" b="1" dirty="0" err="1">
                <a:solidFill>
                  <a:srgbClr val="C00000"/>
                </a:solidFill>
              </a:rPr>
              <a:t>المرونة</a:t>
            </a:r>
            <a:endParaRPr lang="en-US" sz="2400" b="1" dirty="0">
              <a:solidFill>
                <a:srgbClr val="C00000"/>
              </a:solidFill>
            </a:endParaRPr>
          </a:p>
        </p:txBody>
      </p:sp>
    </p:spTree>
    <p:extLst>
      <p:ext uri="{BB962C8B-B14F-4D97-AF65-F5344CB8AC3E}">
        <p14:creationId xmlns:p14="http://schemas.microsoft.com/office/powerpoint/2010/main" val="338013501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B4307-344F-72F6-3F89-C07E45212EF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ECC35E6-D5CC-CE97-1FBA-2A20FF981A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F3BAA3F-049F-9DBF-D706-B3FCF8A6368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C94C855-35BA-D1AB-C0AE-B7A069EAEA45}"/>
              </a:ext>
            </a:extLst>
          </p:cNvPr>
          <p:cNvSpPr txBox="1"/>
          <p:nvPr/>
        </p:nvSpPr>
        <p:spPr>
          <a:xfrm>
            <a:off x="2490357" y="1139291"/>
            <a:ext cx="54617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Qualities of successful leaders</a:t>
            </a:r>
          </a:p>
        </p:txBody>
      </p:sp>
      <p:sp>
        <p:nvSpPr>
          <p:cNvPr id="9" name="TextBox 8"/>
          <p:cNvSpPr txBox="1"/>
          <p:nvPr/>
        </p:nvSpPr>
        <p:spPr>
          <a:xfrm>
            <a:off x="537210" y="2085421"/>
            <a:ext cx="10778491" cy="3926716"/>
          </a:xfrm>
          <a:prstGeom prst="rect">
            <a:avLst/>
          </a:prstGeom>
          <a:noFill/>
        </p:spPr>
        <p:txBody>
          <a:bodyPr wrap="square" rtlCol="0">
            <a:spAutoFit/>
          </a:bodyPr>
          <a:lstStyle/>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Integrity: To trust you, people have to know that you say what you believe and act accordingly. If people trust you, they may follow you to the ends of the earth.</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Courage: Leadership means that you show others the way through the dark, scary, forest. Go ahead and speak the truth--even when it's not popular.</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Commitment: You have to stick with a task through the good times and the bad. Your commitment will serve as a model.</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Ability to care about others: People will follow you if they know you care about them and about others. The greater your ability to care about all types of people, the more confidence they will have in you.</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Creativity and flexibility: Every situation will call for a different response. Be ready to change and come up with new solutions.</a:t>
            </a:r>
          </a:p>
        </p:txBody>
      </p:sp>
    </p:spTree>
    <p:extLst>
      <p:ext uri="{BB962C8B-B14F-4D97-AF65-F5344CB8AC3E}">
        <p14:creationId xmlns:p14="http://schemas.microsoft.com/office/powerpoint/2010/main" val="266951483"/>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3DCC9-76F8-1734-6EC6-F8F8FDC155E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F7C28F5-F534-3D44-E43A-7E6996B935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DDDD23A-961D-18F3-DD59-79B2E0EB2EE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1FF3EEC4-0B40-F85C-D9CC-9CD3FB1DA78F}"/>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a:extLst>
              <a:ext uri="{FF2B5EF4-FFF2-40B4-BE49-F238E27FC236}">
                <a16:creationId xmlns:a16="http://schemas.microsoft.com/office/drawing/2014/main" id="{E9FAA75D-BB9B-1D95-E6A7-083BA22B1F74}"/>
              </a:ext>
            </a:extLst>
          </p:cNvPr>
          <p:cNvSpPr txBox="1"/>
          <p:nvPr/>
        </p:nvSpPr>
        <p:spPr>
          <a:xfrm>
            <a:off x="660705" y="2110394"/>
            <a:ext cx="10676518" cy="3908762"/>
          </a:xfrm>
          <a:prstGeom prst="rect">
            <a:avLst/>
          </a:prstGeom>
          <a:noFill/>
        </p:spPr>
        <p:txBody>
          <a:bodyPr wrap="square" rtlCol="0">
            <a:spAutoFit/>
          </a:bodyPr>
          <a:lstStyle/>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If you are going to be a leader, it is necessary to dream big for yourself and for what you want to accomplish.</a:t>
            </a:r>
          </a:p>
          <a:p>
            <a:pPr marL="517525" algn="just"/>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Lili </a:t>
            </a:r>
            <a:r>
              <a:rPr lang="en-US" sz="2800" b="1" dirty="0" err="1">
                <a:solidFill>
                  <a:srgbClr val="0A1F61"/>
                </a:solidFill>
                <a:latin typeface="Tajawal ExtraBold" panose="00000800000000000000" pitchFamily="2" charset="-78"/>
                <a:cs typeface="Tajawal ExtraBold" panose="00000800000000000000" pitchFamily="2" charset="-78"/>
              </a:rPr>
              <a:t>Fini</a:t>
            </a:r>
            <a:r>
              <a:rPr lang="en-US" sz="2800" b="1" dirty="0">
                <a:solidFill>
                  <a:srgbClr val="0A1F61"/>
                </a:solidFill>
                <a:latin typeface="Tajawal ExtraBold" panose="00000800000000000000" pitchFamily="2" charset="-78"/>
                <a:cs typeface="Tajawal ExtraBold" panose="00000800000000000000" pitchFamily="2" charset="-78"/>
              </a:rPr>
              <a:t> Zanuck, a film director and producer, said, </a:t>
            </a:r>
            <a:r>
              <a:rPr lang="en-US" sz="2800" i="1" dirty="0">
                <a:solidFill>
                  <a:srgbClr val="0A1F61"/>
                </a:solidFill>
                <a:latin typeface="Tajawal ExtraBold" panose="00000800000000000000" pitchFamily="2" charset="-78"/>
                <a:cs typeface="Tajawal ExtraBold" panose="00000800000000000000" pitchFamily="2" charset="-78"/>
              </a:rPr>
              <a:t>"Nothing happens without a dream. The daydreaming mind will wander to something greater than the conscious mind could ever have imagined. The more you visualize your dream, the more you understand it. That's how you begin. Soon you're on the road to realizing your dream."</a:t>
            </a:r>
          </a:p>
        </p:txBody>
      </p:sp>
      <p:sp>
        <p:nvSpPr>
          <p:cNvPr id="3" name="Speech Bubble: Rectangle with Corners Rounded 2">
            <a:extLst>
              <a:ext uri="{FF2B5EF4-FFF2-40B4-BE49-F238E27FC236}">
                <a16:creationId xmlns:a16="http://schemas.microsoft.com/office/drawing/2014/main" id="{109AE765-0BA2-A5F8-BD63-68E3656DDD30}"/>
              </a:ext>
            </a:extLst>
          </p:cNvPr>
          <p:cNvSpPr/>
          <p:nvPr/>
        </p:nvSpPr>
        <p:spPr>
          <a:xfrm>
            <a:off x="-36948" y="3088492"/>
            <a:ext cx="1446028" cy="1977656"/>
          </a:xfrm>
          <a:prstGeom prst="wedgeRoundRectCallout">
            <a:avLst>
              <a:gd name="adj1" fmla="val 99755"/>
              <a:gd name="adj2" fmla="val -26747"/>
              <a:gd name="adj3" fmla="val 16667"/>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9F6DAA0-5DFE-BB91-310B-5257A464D9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95" y="3207047"/>
            <a:ext cx="1321832" cy="1762443"/>
          </a:xfrm>
          <a:prstGeom prst="rect">
            <a:avLst/>
          </a:prstGeom>
        </p:spPr>
      </p:pic>
      <p:sp>
        <p:nvSpPr>
          <p:cNvPr id="6" name="TextBox 5">
            <a:extLst>
              <a:ext uri="{FF2B5EF4-FFF2-40B4-BE49-F238E27FC236}">
                <a16:creationId xmlns:a16="http://schemas.microsoft.com/office/drawing/2014/main" id="{C3FFF986-A158-37D8-A99E-BE5E894CDA0B}"/>
              </a:ext>
            </a:extLst>
          </p:cNvPr>
          <p:cNvSpPr txBox="1"/>
          <p:nvPr/>
        </p:nvSpPr>
        <p:spPr>
          <a:xfrm>
            <a:off x="651776" y="6003172"/>
            <a:ext cx="10685483" cy="830997"/>
          </a:xfrm>
          <a:prstGeom prst="rect">
            <a:avLst/>
          </a:prstGeom>
          <a:noFill/>
        </p:spPr>
        <p:txBody>
          <a:bodyPr wrap="square">
            <a:spAutoFit/>
          </a:bodyPr>
          <a:lstStyle/>
          <a:p>
            <a:pPr algn="just" rtl="1"/>
            <a:r>
              <a:rPr lang="en-US" sz="2400" b="1" dirty="0">
                <a:solidFill>
                  <a:srgbClr val="C00000"/>
                </a:solidFill>
              </a:rPr>
              <a:t>"</a:t>
            </a:r>
            <a:r>
              <a:rPr lang="en-US" sz="2400" b="1" dirty="0" err="1">
                <a:solidFill>
                  <a:srgbClr val="C00000"/>
                </a:solidFill>
              </a:rPr>
              <a:t>لا</a:t>
            </a:r>
            <a:r>
              <a:rPr lang="en-US" sz="2400" b="1" dirty="0">
                <a:solidFill>
                  <a:srgbClr val="C00000"/>
                </a:solidFill>
              </a:rPr>
              <a:t> </a:t>
            </a:r>
            <a:r>
              <a:rPr lang="en-US" sz="2400" b="1" dirty="0" err="1">
                <a:solidFill>
                  <a:srgbClr val="C00000"/>
                </a:solidFill>
              </a:rPr>
              <a:t>شيء</a:t>
            </a:r>
            <a:r>
              <a:rPr lang="en-US" sz="2400" b="1" dirty="0">
                <a:solidFill>
                  <a:srgbClr val="C00000"/>
                </a:solidFill>
              </a:rPr>
              <a:t> </a:t>
            </a:r>
            <a:r>
              <a:rPr lang="en-US" sz="2400" b="1" dirty="0" err="1">
                <a:solidFill>
                  <a:srgbClr val="C00000"/>
                </a:solidFill>
              </a:rPr>
              <a:t>يحدث</a:t>
            </a:r>
            <a:r>
              <a:rPr lang="en-US" sz="2400" b="1" dirty="0">
                <a:solidFill>
                  <a:srgbClr val="C00000"/>
                </a:solidFill>
              </a:rPr>
              <a:t> </a:t>
            </a:r>
            <a:r>
              <a:rPr lang="en-US" sz="2400" b="1" dirty="0" err="1">
                <a:solidFill>
                  <a:srgbClr val="C00000"/>
                </a:solidFill>
              </a:rPr>
              <a:t>بدون</a:t>
            </a:r>
            <a:r>
              <a:rPr lang="en-US" sz="2400" b="1" dirty="0">
                <a:solidFill>
                  <a:srgbClr val="C00000"/>
                </a:solidFill>
              </a:rPr>
              <a:t> </a:t>
            </a:r>
            <a:r>
              <a:rPr lang="en-US" sz="2400" b="1" dirty="0" err="1">
                <a:solidFill>
                  <a:srgbClr val="C00000"/>
                </a:solidFill>
              </a:rPr>
              <a:t>حلم</a:t>
            </a:r>
            <a:r>
              <a:rPr lang="en-US" sz="2400" b="1" dirty="0">
                <a:solidFill>
                  <a:srgbClr val="C00000"/>
                </a:solidFill>
              </a:rPr>
              <a:t>. </a:t>
            </a:r>
            <a:r>
              <a:rPr lang="en-US" sz="2400" b="1" dirty="0" err="1">
                <a:solidFill>
                  <a:srgbClr val="C00000"/>
                </a:solidFill>
              </a:rPr>
              <a:t>سوف</a:t>
            </a:r>
            <a:r>
              <a:rPr lang="en-US" sz="2400" b="1" dirty="0">
                <a:solidFill>
                  <a:srgbClr val="C00000"/>
                </a:solidFill>
              </a:rPr>
              <a:t> </a:t>
            </a:r>
            <a:r>
              <a:rPr lang="en-US" sz="2400" b="1" dirty="0" err="1">
                <a:solidFill>
                  <a:srgbClr val="C00000"/>
                </a:solidFill>
              </a:rPr>
              <a:t>يهيم</a:t>
            </a:r>
            <a:r>
              <a:rPr lang="en-US" sz="2400" b="1" dirty="0">
                <a:solidFill>
                  <a:srgbClr val="C00000"/>
                </a:solidFill>
              </a:rPr>
              <a:t> </a:t>
            </a:r>
            <a:r>
              <a:rPr lang="en-US" sz="2400" b="1" dirty="0" err="1">
                <a:solidFill>
                  <a:srgbClr val="C00000"/>
                </a:solidFill>
              </a:rPr>
              <a:t>العقل</a:t>
            </a:r>
            <a:r>
              <a:rPr lang="en-US" sz="2400" b="1" dirty="0">
                <a:solidFill>
                  <a:srgbClr val="C00000"/>
                </a:solidFill>
              </a:rPr>
              <a:t> </a:t>
            </a:r>
            <a:r>
              <a:rPr lang="en-US" sz="2400" b="1" dirty="0" err="1">
                <a:solidFill>
                  <a:srgbClr val="C00000"/>
                </a:solidFill>
              </a:rPr>
              <a:t>الحالم</a:t>
            </a:r>
            <a:r>
              <a:rPr lang="en-US" sz="2400" b="1" dirty="0">
                <a:solidFill>
                  <a:srgbClr val="C00000"/>
                </a:solidFill>
              </a:rPr>
              <a:t> إلى </a:t>
            </a:r>
            <a:r>
              <a:rPr lang="en-US" sz="2400" b="1" dirty="0" err="1">
                <a:solidFill>
                  <a:srgbClr val="C00000"/>
                </a:solidFill>
              </a:rPr>
              <a:t>شيء</a:t>
            </a:r>
            <a:r>
              <a:rPr lang="en-US" sz="2400" b="1" dirty="0">
                <a:solidFill>
                  <a:srgbClr val="C00000"/>
                </a:solidFill>
              </a:rPr>
              <a:t> </a:t>
            </a:r>
            <a:r>
              <a:rPr lang="en-US" sz="2400" b="1" dirty="0" err="1">
                <a:solidFill>
                  <a:srgbClr val="C00000"/>
                </a:solidFill>
              </a:rPr>
              <a:t>أعظم</a:t>
            </a:r>
            <a:r>
              <a:rPr lang="en-US" sz="2400" b="1" dirty="0">
                <a:solidFill>
                  <a:srgbClr val="C00000"/>
                </a:solidFill>
              </a:rPr>
              <a:t> </a:t>
            </a:r>
            <a:r>
              <a:rPr lang="en-US" sz="2400" b="1" dirty="0" err="1">
                <a:solidFill>
                  <a:srgbClr val="C00000"/>
                </a:solidFill>
              </a:rPr>
              <a:t>مما</a:t>
            </a:r>
            <a:r>
              <a:rPr lang="en-US" sz="2400" b="1" dirty="0">
                <a:solidFill>
                  <a:srgbClr val="C00000"/>
                </a:solidFill>
              </a:rPr>
              <a:t> </a:t>
            </a:r>
            <a:r>
              <a:rPr lang="en-US" sz="2400" b="1" dirty="0" err="1">
                <a:solidFill>
                  <a:srgbClr val="C00000"/>
                </a:solidFill>
              </a:rPr>
              <a:t>يمكن</a:t>
            </a:r>
            <a:r>
              <a:rPr lang="en-US" sz="2400" b="1" dirty="0">
                <a:solidFill>
                  <a:srgbClr val="C00000"/>
                </a:solidFill>
              </a:rPr>
              <a:t> أن </a:t>
            </a:r>
            <a:r>
              <a:rPr lang="en-US" sz="2400" b="1" dirty="0" err="1">
                <a:solidFill>
                  <a:srgbClr val="C00000"/>
                </a:solidFill>
              </a:rPr>
              <a:t>يتخيله</a:t>
            </a:r>
            <a:r>
              <a:rPr lang="en-US" sz="2400" b="1" dirty="0">
                <a:solidFill>
                  <a:srgbClr val="C00000"/>
                </a:solidFill>
              </a:rPr>
              <a:t> </a:t>
            </a:r>
            <a:r>
              <a:rPr lang="en-US" sz="2400" b="1" dirty="0" err="1">
                <a:solidFill>
                  <a:srgbClr val="C00000"/>
                </a:solidFill>
              </a:rPr>
              <a:t>العقل</a:t>
            </a:r>
            <a:r>
              <a:rPr lang="en-US" sz="2400" b="1" dirty="0">
                <a:solidFill>
                  <a:srgbClr val="C00000"/>
                </a:solidFill>
              </a:rPr>
              <a:t> </a:t>
            </a:r>
            <a:r>
              <a:rPr lang="en-US" sz="2400" b="1" dirty="0" err="1">
                <a:solidFill>
                  <a:srgbClr val="C00000"/>
                </a:solidFill>
              </a:rPr>
              <a:t>الواعي</a:t>
            </a:r>
            <a:r>
              <a:rPr lang="en-US" sz="2400" b="1" dirty="0">
                <a:solidFill>
                  <a:srgbClr val="C00000"/>
                </a:solidFill>
              </a:rPr>
              <a:t>. </a:t>
            </a:r>
            <a:r>
              <a:rPr lang="en-US" sz="2400" b="1" dirty="0" err="1">
                <a:solidFill>
                  <a:srgbClr val="C00000"/>
                </a:solidFill>
              </a:rPr>
              <a:t>كلما</a:t>
            </a:r>
            <a:r>
              <a:rPr lang="en-US" sz="2400" b="1" dirty="0">
                <a:solidFill>
                  <a:srgbClr val="C00000"/>
                </a:solidFill>
              </a:rPr>
              <a:t> </a:t>
            </a:r>
            <a:r>
              <a:rPr lang="en-US" sz="2400" b="1" dirty="0" err="1">
                <a:solidFill>
                  <a:srgbClr val="C00000"/>
                </a:solidFill>
              </a:rPr>
              <a:t>تصورت</a:t>
            </a:r>
            <a:r>
              <a:rPr lang="en-US" sz="2400" b="1" dirty="0">
                <a:solidFill>
                  <a:srgbClr val="C00000"/>
                </a:solidFill>
              </a:rPr>
              <a:t> </a:t>
            </a:r>
            <a:r>
              <a:rPr lang="en-US" sz="2400" b="1" dirty="0" err="1">
                <a:solidFill>
                  <a:srgbClr val="C00000"/>
                </a:solidFill>
              </a:rPr>
              <a:t>حلمك</a:t>
            </a:r>
            <a:r>
              <a:rPr lang="en-US" sz="2400" b="1" dirty="0">
                <a:solidFill>
                  <a:srgbClr val="C00000"/>
                </a:solidFill>
              </a:rPr>
              <a:t> </a:t>
            </a:r>
            <a:r>
              <a:rPr lang="en-US" sz="2400" b="1" dirty="0" err="1">
                <a:solidFill>
                  <a:srgbClr val="C00000"/>
                </a:solidFill>
              </a:rPr>
              <a:t>أكثر</a:t>
            </a:r>
            <a:r>
              <a:rPr lang="en-US" sz="2400" b="1" dirty="0">
                <a:solidFill>
                  <a:srgbClr val="C00000"/>
                </a:solidFill>
              </a:rPr>
              <a:t>، </a:t>
            </a:r>
            <a:r>
              <a:rPr lang="en-US" sz="2400" b="1" dirty="0" err="1">
                <a:solidFill>
                  <a:srgbClr val="C00000"/>
                </a:solidFill>
              </a:rPr>
              <a:t>كلما</a:t>
            </a:r>
            <a:r>
              <a:rPr lang="en-US" sz="2400" b="1" dirty="0">
                <a:solidFill>
                  <a:srgbClr val="C00000"/>
                </a:solidFill>
              </a:rPr>
              <a:t> </a:t>
            </a:r>
            <a:r>
              <a:rPr lang="en-US" sz="2400" b="1" dirty="0" err="1">
                <a:solidFill>
                  <a:srgbClr val="C00000"/>
                </a:solidFill>
              </a:rPr>
              <a:t>فهمته</a:t>
            </a:r>
            <a:r>
              <a:rPr lang="en-US" sz="2400" b="1" dirty="0">
                <a:solidFill>
                  <a:srgbClr val="C00000"/>
                </a:solidFill>
              </a:rPr>
              <a:t> </a:t>
            </a:r>
            <a:r>
              <a:rPr lang="en-US" sz="2400" b="1" dirty="0" err="1">
                <a:solidFill>
                  <a:srgbClr val="C00000"/>
                </a:solidFill>
              </a:rPr>
              <a:t>أكثر</a:t>
            </a:r>
            <a:r>
              <a:rPr lang="en-US" sz="2400" b="1" dirty="0">
                <a:solidFill>
                  <a:srgbClr val="C00000"/>
                </a:solidFill>
              </a:rPr>
              <a:t>. </a:t>
            </a:r>
            <a:r>
              <a:rPr lang="en-US" sz="2400" b="1" dirty="0" err="1">
                <a:solidFill>
                  <a:srgbClr val="C00000"/>
                </a:solidFill>
              </a:rPr>
              <a:t>هكذا</a:t>
            </a:r>
            <a:r>
              <a:rPr lang="en-US" sz="2400" b="1" dirty="0">
                <a:solidFill>
                  <a:srgbClr val="C00000"/>
                </a:solidFill>
              </a:rPr>
              <a:t> </a:t>
            </a:r>
            <a:r>
              <a:rPr lang="en-US" sz="2400" b="1" dirty="0" err="1">
                <a:solidFill>
                  <a:srgbClr val="C00000"/>
                </a:solidFill>
              </a:rPr>
              <a:t>تبدأ</a:t>
            </a:r>
            <a:r>
              <a:rPr lang="en-US" sz="2400" b="1" dirty="0">
                <a:solidFill>
                  <a:srgbClr val="C00000"/>
                </a:solidFill>
              </a:rPr>
              <a:t>. </a:t>
            </a:r>
            <a:r>
              <a:rPr lang="en-US" sz="2400" b="1" dirty="0" err="1">
                <a:solidFill>
                  <a:srgbClr val="C00000"/>
                </a:solidFill>
              </a:rPr>
              <a:t>وسرعان</a:t>
            </a:r>
            <a:r>
              <a:rPr lang="en-US" sz="2400" b="1" dirty="0">
                <a:solidFill>
                  <a:srgbClr val="C00000"/>
                </a:solidFill>
              </a:rPr>
              <a:t> </a:t>
            </a:r>
            <a:r>
              <a:rPr lang="en-US" sz="2400" b="1" dirty="0" err="1">
                <a:solidFill>
                  <a:srgbClr val="C00000"/>
                </a:solidFill>
              </a:rPr>
              <a:t>ما</a:t>
            </a:r>
            <a:r>
              <a:rPr lang="en-US" sz="2400" b="1" dirty="0">
                <a:solidFill>
                  <a:srgbClr val="C00000"/>
                </a:solidFill>
              </a:rPr>
              <a:t> تكون على </a:t>
            </a:r>
            <a:r>
              <a:rPr lang="en-US" sz="2400" b="1" dirty="0" err="1">
                <a:solidFill>
                  <a:srgbClr val="C00000"/>
                </a:solidFill>
              </a:rPr>
              <a:t>الطريق</a:t>
            </a:r>
            <a:r>
              <a:rPr lang="en-US" sz="2400" b="1" dirty="0">
                <a:solidFill>
                  <a:srgbClr val="C00000"/>
                </a:solidFill>
              </a:rPr>
              <a:t> إلى </a:t>
            </a:r>
            <a:r>
              <a:rPr lang="en-US" sz="2400" b="1" dirty="0" err="1">
                <a:solidFill>
                  <a:srgbClr val="C00000"/>
                </a:solidFill>
              </a:rPr>
              <a:t>تحقيق</a:t>
            </a:r>
            <a:r>
              <a:rPr lang="en-US" sz="2400" b="1" dirty="0">
                <a:solidFill>
                  <a:srgbClr val="C00000"/>
                </a:solidFill>
              </a:rPr>
              <a:t> </a:t>
            </a:r>
            <a:r>
              <a:rPr lang="en-US" sz="2400" b="1" dirty="0" err="1">
                <a:solidFill>
                  <a:srgbClr val="C00000"/>
                </a:solidFill>
              </a:rPr>
              <a:t>حلمك</a:t>
            </a:r>
            <a:r>
              <a:rPr lang="en-US" sz="2400" b="1" dirty="0">
                <a:solidFill>
                  <a:srgbClr val="C00000"/>
                </a:solidFill>
              </a:rPr>
              <a:t>."</a:t>
            </a:r>
          </a:p>
        </p:txBody>
      </p:sp>
    </p:spTree>
    <p:extLst>
      <p:ext uri="{BB962C8B-B14F-4D97-AF65-F5344CB8AC3E}">
        <p14:creationId xmlns:p14="http://schemas.microsoft.com/office/powerpoint/2010/main" val="31168702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84F77-9A31-7C1F-E04C-CED3BDD855F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955EC1FF-740D-4D4D-1F00-CF15A016D7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E82043EF-2FA2-2A1A-2485-FB19B515DD24}"/>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58343F96-3216-19D8-389D-A8879C6CA52B}"/>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C83D2081-3116-F78D-220A-7E4240BB9C9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pic>
        <p:nvPicPr>
          <p:cNvPr id="2" name="Picture 1" descr="Logo&#10;&#10;Description automatically generated">
            <a:extLst>
              <a:ext uri="{FF2B5EF4-FFF2-40B4-BE49-F238E27FC236}">
                <a16:creationId xmlns:a16="http://schemas.microsoft.com/office/drawing/2014/main" id="{489B0EC4-57BF-F9E8-E7B9-71634C4D80A6}"/>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440166" y="1887404"/>
            <a:ext cx="5669782" cy="3990109"/>
          </a:xfrm>
          <a:prstGeom prst="rect">
            <a:avLst/>
          </a:prstGeom>
        </p:spPr>
      </p:pic>
    </p:spTree>
    <p:extLst>
      <p:ext uri="{BB962C8B-B14F-4D97-AF65-F5344CB8AC3E}">
        <p14:creationId xmlns:p14="http://schemas.microsoft.com/office/powerpoint/2010/main" val="1836783273"/>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A8433-2E4A-DF8D-D120-171E8087B20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F4C20C6-C875-0296-6E14-16EA80A272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CCB4603-1E22-0EDB-8B23-469B1D5D551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76761159-6A2A-E1C8-26B3-CB21D233BAAC}"/>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3" name="TextBox 2">
            <a:extLst>
              <a:ext uri="{FF2B5EF4-FFF2-40B4-BE49-F238E27FC236}">
                <a16:creationId xmlns:a16="http://schemas.microsoft.com/office/drawing/2014/main" id="{00C56048-670B-2D77-371B-16C65218BE18}"/>
              </a:ext>
            </a:extLst>
          </p:cNvPr>
          <p:cNvSpPr txBox="1"/>
          <p:nvPr/>
        </p:nvSpPr>
        <p:spPr>
          <a:xfrm>
            <a:off x="834389" y="2196779"/>
            <a:ext cx="10232703" cy="332398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chemeClr val="accent1">
                    <a:lumMod val="75000"/>
                  </a:schemeClr>
                </a:solidFill>
                <a:latin typeface="Tajawal ExtraBold" panose="00000800000000000000" pitchFamily="2" charset="-78"/>
                <a:cs typeface="Tajawal ExtraBold" panose="00000800000000000000" pitchFamily="2" charset="-78"/>
              </a:rPr>
              <a:t>Try these exercises:</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Interview a young person. Ask him or her what they would do to change the world if they could. Ask them what they wish were different.</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Try to remember when you were a teenager. What did you want to change in the world?</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Put aside practical considerations and fears. Brainstorm a list of dreams you would like to see come true.</a:t>
            </a:r>
            <a:endParaRPr lang="en-US" sz="2400"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6366833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57007-6798-3FDF-EA8D-398BF18B000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B07C607-DDCF-145E-3162-2C5D801B92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E597147E-AD1B-465C-CA1C-B80B4AB420D7}"/>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C8243D6-4275-1364-3635-C077C3DAF962}"/>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8AD5EBA5-B9FD-6E29-E687-E0C09E1B19A5}"/>
              </a:ext>
            </a:extLst>
          </p:cNvPr>
          <p:cNvSpPr txBox="1"/>
          <p:nvPr/>
        </p:nvSpPr>
        <p:spPr>
          <a:xfrm>
            <a:off x="320380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Developing a Vision</a:t>
            </a:r>
          </a:p>
        </p:txBody>
      </p:sp>
      <p:sp>
        <p:nvSpPr>
          <p:cNvPr id="9" name="TextBox 8">
            <a:extLst>
              <a:ext uri="{FF2B5EF4-FFF2-40B4-BE49-F238E27FC236}">
                <a16:creationId xmlns:a16="http://schemas.microsoft.com/office/drawing/2014/main" id="{EB9F2DC0-C25C-70A6-A377-8094D7D2BB4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2952620696"/>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2BA10-1618-1866-14C4-300A01BFB938}"/>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931210E-806B-8F7B-35CA-B4909BB4F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54F6903-1AB0-A6C0-5240-D6D686FE401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0B9A745A-342F-D5A4-B1D9-FC0755D48434}"/>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a:extLst>
              <a:ext uri="{FF2B5EF4-FFF2-40B4-BE49-F238E27FC236}">
                <a16:creationId xmlns:a16="http://schemas.microsoft.com/office/drawing/2014/main" id="{9C59A5B6-6832-7EDA-3460-C992583B1C8A}"/>
              </a:ext>
            </a:extLst>
          </p:cNvPr>
          <p:cNvSpPr txBox="1"/>
          <p:nvPr/>
        </p:nvSpPr>
        <p:spPr>
          <a:xfrm>
            <a:off x="928213" y="2046058"/>
            <a:ext cx="10335573" cy="3977499"/>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What is a vision?</a:t>
            </a:r>
          </a:p>
          <a:p>
            <a:pPr marL="1431925" lvl="1" indent="-4572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is a statement that communicates how you would like things to be. </a:t>
            </a:r>
          </a:p>
          <a:p>
            <a:pPr marL="1431925" lvl="1" indent="-4572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 vision is your big picture of the way things ought to be. It is your billboard image of what you are working towards.</a:t>
            </a:r>
          </a:p>
          <a:p>
            <a:pPr marL="974725" indent="-457200" algn="just">
              <a:lnSpc>
                <a:spcPts val="34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What is the vision process?</a:t>
            </a:r>
          </a:p>
          <a:p>
            <a:pPr marL="1139825" lvl="1" indent="-1651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172300439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B34AC-C6A2-C293-9D21-F6C7183E720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A0CB5EE-A300-38B3-41AA-B1C2BA3F45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FA70742-FEDA-1361-E174-BCA0AD5AC3A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30CFEE5-35ED-255D-E67B-94CDB66AA473}"/>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3" name="TextBox 2">
            <a:extLst>
              <a:ext uri="{FF2B5EF4-FFF2-40B4-BE49-F238E27FC236}">
                <a16:creationId xmlns:a16="http://schemas.microsoft.com/office/drawing/2014/main" id="{1AE365EE-3838-4464-BD57-0312881D360F}"/>
              </a:ext>
            </a:extLst>
          </p:cNvPr>
          <p:cNvSpPr txBox="1"/>
          <p:nvPr/>
        </p:nvSpPr>
        <p:spPr>
          <a:xfrm>
            <a:off x="993957" y="2217834"/>
            <a:ext cx="10442246" cy="307084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Why do you need to communicate a vision to others? </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People have to know what direction you’re going in before they will follow you.</a:t>
            </a:r>
          </a:p>
          <a:p>
            <a:pPr marL="974725" indent="-457200">
              <a:lnSpc>
                <a:spcPct val="2000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When do you need to communicate your vision?</a:t>
            </a:r>
          </a:p>
          <a:p>
            <a:pPr marL="1139825" lvl="1" indent="-1651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All the time.</a:t>
            </a:r>
          </a:p>
        </p:txBody>
      </p:sp>
    </p:spTree>
    <p:extLst>
      <p:ext uri="{BB962C8B-B14F-4D97-AF65-F5344CB8AC3E}">
        <p14:creationId xmlns:p14="http://schemas.microsoft.com/office/powerpoint/2010/main" val="202158213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CCD29-BFAE-89A6-5969-768DEC89418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95F9126-FD06-3C0E-C438-8CAACBC9AA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1B547BC-87C7-D843-890F-6EDD23B07A1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44CA3E47-6C74-8B0B-5302-3AF9622A1E9B}"/>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1565457" y="2034954"/>
            <a:ext cx="8504373" cy="344017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How do you create a vision?</a:t>
            </a:r>
            <a:endParaRPr lang="en-US" sz="2400" b="1" dirty="0">
              <a:solidFill>
                <a:schemeClr val="accent1">
                  <a:lumMod val="75000"/>
                </a:schemeClr>
              </a:solidFill>
              <a:latin typeface="Tajawal ExtraBold" panose="00000800000000000000" pitchFamily="2" charset="-78"/>
              <a:cs typeface="Tajawal ExtraBold" panose="00000800000000000000" pitchFamily="2" charset="-78"/>
            </a:endParaRP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Dream big</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Brainstorm many ideas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Clarify your vision</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Trust your hunches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without limits</a:t>
            </a:r>
          </a:p>
        </p:txBody>
      </p:sp>
      <p:sp>
        <p:nvSpPr>
          <p:cNvPr id="2" name="TextBox 1">
            <a:extLst>
              <a:ext uri="{FF2B5EF4-FFF2-40B4-BE49-F238E27FC236}">
                <a16:creationId xmlns:a16="http://schemas.microsoft.com/office/drawing/2014/main" id="{43AE137C-021C-E4E8-1532-DE7947963EED}"/>
              </a:ext>
            </a:extLst>
          </p:cNvPr>
          <p:cNvSpPr txBox="1"/>
          <p:nvPr/>
        </p:nvSpPr>
        <p:spPr>
          <a:xfrm>
            <a:off x="6573520" y="2534733"/>
            <a:ext cx="1870004" cy="2782941"/>
          </a:xfrm>
          <a:prstGeom prst="rect">
            <a:avLst/>
          </a:prstGeom>
          <a:noFill/>
        </p:spPr>
        <p:txBody>
          <a:bodyPr wrap="square">
            <a:spAutoFit/>
          </a:bodyPr>
          <a:lstStyle/>
          <a:p>
            <a:pPr algn="r" rtl="1">
              <a:lnSpc>
                <a:spcPct val="200000"/>
              </a:lnSpc>
            </a:pPr>
            <a:r>
              <a:rPr lang="en-US" b="1" dirty="0" err="1">
                <a:solidFill>
                  <a:srgbClr val="C00000"/>
                </a:solidFill>
              </a:rPr>
              <a:t>إطمح</a:t>
            </a:r>
            <a:r>
              <a:rPr lang="en-US" b="1" dirty="0">
                <a:solidFill>
                  <a:srgbClr val="C00000"/>
                </a:solidFill>
              </a:rPr>
              <a:t> </a:t>
            </a:r>
            <a:r>
              <a:rPr lang="en-US" b="1" dirty="0" err="1">
                <a:solidFill>
                  <a:srgbClr val="C00000"/>
                </a:solidFill>
              </a:rPr>
              <a:t>للكثير</a:t>
            </a:r>
            <a:endParaRPr lang="en-US" b="1" dirty="0">
              <a:solidFill>
                <a:srgbClr val="C00000"/>
              </a:solidFill>
            </a:endParaRPr>
          </a:p>
          <a:p>
            <a:pPr algn="r" rtl="1">
              <a:lnSpc>
                <a:spcPct val="200000"/>
              </a:lnSpc>
            </a:pPr>
            <a:r>
              <a:rPr lang="en-US" b="1" dirty="0" err="1">
                <a:solidFill>
                  <a:srgbClr val="C00000"/>
                </a:solidFill>
              </a:rPr>
              <a:t>طرح</a:t>
            </a:r>
            <a:r>
              <a:rPr lang="en-US" b="1" dirty="0">
                <a:solidFill>
                  <a:srgbClr val="C00000"/>
                </a:solidFill>
              </a:rPr>
              <a:t> </a:t>
            </a:r>
            <a:r>
              <a:rPr lang="en-US" b="1" dirty="0" err="1">
                <a:solidFill>
                  <a:srgbClr val="C00000"/>
                </a:solidFill>
              </a:rPr>
              <a:t>العديد</a:t>
            </a:r>
            <a:r>
              <a:rPr lang="en-US" b="1" dirty="0">
                <a:solidFill>
                  <a:srgbClr val="C00000"/>
                </a:solidFill>
              </a:rPr>
              <a:t> من </a:t>
            </a:r>
            <a:r>
              <a:rPr lang="en-US" b="1" dirty="0" err="1">
                <a:solidFill>
                  <a:srgbClr val="C00000"/>
                </a:solidFill>
              </a:rPr>
              <a:t>الأفكار</a:t>
            </a:r>
            <a:endParaRPr lang="en-US" b="1" dirty="0">
              <a:solidFill>
                <a:srgbClr val="C00000"/>
              </a:solidFill>
            </a:endParaRPr>
          </a:p>
          <a:p>
            <a:pPr algn="r" rtl="1">
              <a:lnSpc>
                <a:spcPct val="200000"/>
              </a:lnSpc>
            </a:pPr>
            <a:r>
              <a:rPr lang="en-US" b="1" dirty="0" err="1">
                <a:solidFill>
                  <a:srgbClr val="C00000"/>
                </a:solidFill>
              </a:rPr>
              <a:t>وضح</a:t>
            </a:r>
            <a:r>
              <a:rPr lang="en-US" b="1" dirty="0">
                <a:solidFill>
                  <a:srgbClr val="C00000"/>
                </a:solidFill>
              </a:rPr>
              <a:t> </a:t>
            </a:r>
            <a:r>
              <a:rPr lang="en-US" b="1" dirty="0" err="1">
                <a:solidFill>
                  <a:srgbClr val="C00000"/>
                </a:solidFill>
              </a:rPr>
              <a:t>رؤيتك</a:t>
            </a:r>
            <a:endParaRPr lang="en-US" b="1" dirty="0">
              <a:solidFill>
                <a:srgbClr val="C00000"/>
              </a:solidFill>
            </a:endParaRPr>
          </a:p>
          <a:p>
            <a:pPr algn="r" rtl="1">
              <a:lnSpc>
                <a:spcPct val="200000"/>
              </a:lnSpc>
            </a:pPr>
            <a:r>
              <a:rPr lang="en-US" b="1" dirty="0" err="1">
                <a:solidFill>
                  <a:srgbClr val="C00000"/>
                </a:solidFill>
              </a:rPr>
              <a:t>ثق</a:t>
            </a:r>
            <a:r>
              <a:rPr lang="en-US" b="1" dirty="0">
                <a:solidFill>
                  <a:srgbClr val="C00000"/>
                </a:solidFill>
              </a:rPr>
              <a:t> </a:t>
            </a:r>
            <a:r>
              <a:rPr lang="en-US" b="1" dirty="0" err="1">
                <a:solidFill>
                  <a:srgbClr val="C00000"/>
                </a:solidFill>
              </a:rPr>
              <a:t>بحدسك</a:t>
            </a:r>
            <a:endParaRPr lang="en-US" b="1" dirty="0">
              <a:solidFill>
                <a:srgbClr val="C00000"/>
              </a:solidFill>
            </a:endParaRPr>
          </a:p>
          <a:p>
            <a:pPr algn="r" rtl="1">
              <a:lnSpc>
                <a:spcPct val="200000"/>
              </a:lnSpc>
            </a:pPr>
            <a:r>
              <a:rPr lang="en-US" b="1" dirty="0" err="1">
                <a:solidFill>
                  <a:srgbClr val="C00000"/>
                </a:solidFill>
              </a:rPr>
              <a:t>فكر</a:t>
            </a:r>
            <a:r>
              <a:rPr lang="en-US" b="1" dirty="0">
                <a:solidFill>
                  <a:srgbClr val="C00000"/>
                </a:solidFill>
              </a:rPr>
              <a:t> </a:t>
            </a:r>
            <a:r>
              <a:rPr lang="en-US" b="1" dirty="0" err="1">
                <a:solidFill>
                  <a:srgbClr val="C00000"/>
                </a:solidFill>
              </a:rPr>
              <a:t>بلا</a:t>
            </a:r>
            <a:r>
              <a:rPr lang="en-US" b="1" dirty="0">
                <a:solidFill>
                  <a:srgbClr val="C00000"/>
                </a:solidFill>
              </a:rPr>
              <a:t> </a:t>
            </a:r>
            <a:r>
              <a:rPr lang="en-US" b="1" dirty="0" err="1">
                <a:solidFill>
                  <a:srgbClr val="C00000"/>
                </a:solidFill>
              </a:rPr>
              <a:t>حدود</a:t>
            </a:r>
            <a:endParaRPr lang="en-US" b="1" dirty="0">
              <a:solidFill>
                <a:srgbClr val="C00000"/>
              </a:solidFill>
            </a:endParaRPr>
          </a:p>
        </p:txBody>
      </p:sp>
    </p:spTree>
    <p:extLst>
      <p:ext uri="{BB962C8B-B14F-4D97-AF65-F5344CB8AC3E}">
        <p14:creationId xmlns:p14="http://schemas.microsoft.com/office/powerpoint/2010/main" val="213817852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8F7E0-A278-6D5F-E63B-20D108319584}"/>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E9ECDD42-98D6-E581-D441-DF44146E65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E322A895-7494-629E-189B-50DA39E17F82}"/>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10FBE41A-A025-80BE-A37F-D0EDBC617ABA}"/>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52EA0C65-B0C0-B0F7-E8C5-3E58D6853E7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pic>
        <p:nvPicPr>
          <p:cNvPr id="2" name="Picture 1" descr="Logo&#10;&#10;Description automatically generated">
            <a:extLst>
              <a:ext uri="{FF2B5EF4-FFF2-40B4-BE49-F238E27FC236}">
                <a16:creationId xmlns:a16="http://schemas.microsoft.com/office/drawing/2014/main" id="{9AC0A64F-35DE-8704-7A27-029F32E57872}"/>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440166" y="1887404"/>
            <a:ext cx="5669782" cy="3990109"/>
          </a:xfrm>
          <a:prstGeom prst="rect">
            <a:avLst/>
          </a:prstGeom>
        </p:spPr>
      </p:pic>
    </p:spTree>
    <p:extLst>
      <p:ext uri="{BB962C8B-B14F-4D97-AF65-F5344CB8AC3E}">
        <p14:creationId xmlns:p14="http://schemas.microsoft.com/office/powerpoint/2010/main" val="1371764153"/>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5133D-8744-F7EB-3325-4E12FDEEC7D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13D22E1-B1F5-4A45-29FF-D163E203F7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3BB0397-7DC7-58E7-2DFB-09A4F67D386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B4E2C98-721F-1401-5A50-F56E71A8653C}"/>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p:cNvSpPr txBox="1"/>
          <p:nvPr/>
        </p:nvSpPr>
        <p:spPr>
          <a:xfrm>
            <a:off x="1354392" y="1811101"/>
            <a:ext cx="10007028" cy="424731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chemeClr val="accent1">
                    <a:lumMod val="75000"/>
                  </a:schemeClr>
                </a:solidFill>
                <a:latin typeface="Tajawal ExtraBold" panose="00000800000000000000" pitchFamily="2" charset="-78"/>
                <a:cs typeface="Tajawal ExtraBold" panose="00000800000000000000" pitchFamily="2" charset="-78"/>
              </a:rPr>
              <a:t>Exercise</a:t>
            </a:r>
            <a:endParaRPr lang="en-US" sz="2400" b="1" dirty="0">
              <a:solidFill>
                <a:schemeClr val="accent1">
                  <a:lumMod val="75000"/>
                </a:schemeClr>
              </a:solidFill>
              <a:latin typeface="Tajawal ExtraBold" panose="00000800000000000000" pitchFamily="2" charset="-78"/>
              <a:cs typeface="Tajawal ExtraBold" panose="00000800000000000000" pitchFamily="2" charset="-78"/>
            </a:endParaRPr>
          </a:p>
          <a:p>
            <a:pPr marL="914400"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do you envision for yourself in the next five years?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How do you want to grow?</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work?</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family life or friendships?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where you live?</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fun and recreation?</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yourself as a leader?</a:t>
            </a:r>
          </a:p>
          <a:p>
            <a:pPr marL="855663" lvl="1" indent="-344488"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vision for your own life is simply a picture of where you want to be </a:t>
            </a:r>
            <a:r>
              <a:rPr lang="en-US" sz="2000" b="1" dirty="0">
                <a:solidFill>
                  <a:schemeClr val="accent1">
                    <a:lumMod val="75000"/>
                  </a:schemeClr>
                </a:solidFill>
                <a:latin typeface="Tajawal ExtraBold" panose="00000800000000000000" pitchFamily="2" charset="-78"/>
                <a:cs typeface="Tajawal ExtraBold" panose="00000800000000000000" pitchFamily="2" charset="-78"/>
              </a:rPr>
              <a:t>in the future. And </a:t>
            </a:r>
            <a:r>
              <a:rPr lang="en-US" sz="2000" b="1" dirty="0">
                <a:solidFill>
                  <a:srgbClr val="C00000"/>
                </a:solidFill>
                <a:latin typeface="Tajawal ExtraBold" panose="00000800000000000000" pitchFamily="2" charset="-78"/>
                <a:cs typeface="Tajawal ExtraBold" panose="00000800000000000000" pitchFamily="2" charset="-78"/>
              </a:rPr>
              <a:t>a vision </a:t>
            </a:r>
            <a:r>
              <a:rPr lang="en-US" sz="2000" b="1" dirty="0">
                <a:solidFill>
                  <a:schemeClr val="accent1">
                    <a:lumMod val="75000"/>
                  </a:schemeClr>
                </a:solidFill>
                <a:latin typeface="Tajawal ExtraBold" panose="00000800000000000000" pitchFamily="2" charset="-78"/>
                <a:cs typeface="Tajawal ExtraBold" panose="00000800000000000000" pitchFamily="2" charset="-78"/>
              </a:rPr>
              <a:t>for your community, group, or organization is simply </a:t>
            </a:r>
            <a:r>
              <a:rPr lang="en-US" sz="2000" b="1" dirty="0">
                <a:solidFill>
                  <a:srgbClr val="C00000"/>
                </a:solidFill>
                <a:latin typeface="Tajawal ExtraBold" panose="00000800000000000000" pitchFamily="2" charset="-78"/>
                <a:cs typeface="Tajawal ExtraBold" panose="00000800000000000000" pitchFamily="2" charset="-78"/>
              </a:rPr>
              <a:t>your picture of where you want that group to be in the future</a:t>
            </a:r>
            <a:r>
              <a:rPr lang="en-US" sz="2000" b="1" dirty="0">
                <a:solidFill>
                  <a:schemeClr val="accent1">
                    <a:lumMod val="75000"/>
                  </a:schemeClr>
                </a:solidFill>
                <a:latin typeface="Tajawal ExtraBold" panose="00000800000000000000" pitchFamily="2" charset="-78"/>
                <a:cs typeface="Tajawal ExtraBold" panose="00000800000000000000" pitchFamily="2" charset="-78"/>
              </a:rPr>
              <a:t>.</a:t>
            </a:r>
          </a:p>
        </p:txBody>
      </p:sp>
      <p:sp>
        <p:nvSpPr>
          <p:cNvPr id="3" name="TextBox 2">
            <a:extLst>
              <a:ext uri="{FF2B5EF4-FFF2-40B4-BE49-F238E27FC236}">
                <a16:creationId xmlns:a16="http://schemas.microsoft.com/office/drawing/2014/main" id="{16E4E2CD-904E-691A-CBD6-A377D4063CD1}"/>
              </a:ext>
            </a:extLst>
          </p:cNvPr>
          <p:cNvSpPr txBox="1"/>
          <p:nvPr/>
        </p:nvSpPr>
        <p:spPr>
          <a:xfrm>
            <a:off x="4480960" y="2249028"/>
            <a:ext cx="968478" cy="369332"/>
          </a:xfrm>
          <a:prstGeom prst="rect">
            <a:avLst/>
          </a:prstGeom>
          <a:noFill/>
        </p:spPr>
        <p:txBody>
          <a:bodyPr wrap="square">
            <a:spAutoFit/>
          </a:bodyPr>
          <a:lstStyle/>
          <a:p>
            <a:r>
              <a:rPr lang="ar-EG" dirty="0">
                <a:effectLst/>
                <a:latin typeface="Segoe UI Web (Arabic)"/>
              </a:rPr>
              <a:t>تصور</a:t>
            </a:r>
          </a:p>
        </p:txBody>
      </p:sp>
    </p:spTree>
    <p:extLst>
      <p:ext uri="{BB962C8B-B14F-4D97-AF65-F5344CB8AC3E}">
        <p14:creationId xmlns:p14="http://schemas.microsoft.com/office/powerpoint/2010/main" val="3363793528"/>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5AB2D-37F0-6377-62B2-5E84D0A5FBF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0148902-E6B8-46F6-DC91-C874283068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454BD628-3652-9205-3567-C8EFD6CFBCA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C470DA6-CB97-41D9-F2E0-8D19768D5F18}"/>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887935" y="1943514"/>
            <a:ext cx="10442246"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Help people take ownership of a vision</a:t>
            </a:r>
          </a:p>
          <a:p>
            <a:pPr marL="974725" indent="-457200">
              <a:lnSpc>
                <a:spcPct val="1500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As a leader</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chemeClr val="accent1">
                    <a:lumMod val="75000"/>
                  </a:schemeClr>
                </a:solidFill>
                <a:latin typeface="Tajawal ExtraBold" panose="00000800000000000000" pitchFamily="2" charset="-78"/>
                <a:cs typeface="Tajawal ExtraBold" panose="00000800000000000000" pitchFamily="2" charset="-78"/>
              </a:rPr>
              <a:t>you have to help people take your vision and make it their own.</a:t>
            </a:r>
            <a:r>
              <a:rPr lang="en-US" sz="2400" b="1" dirty="0">
                <a:solidFill>
                  <a:srgbClr val="0A1F61"/>
                </a:solidFill>
                <a:latin typeface="Tajawal ExtraBold" panose="00000800000000000000" pitchFamily="2" charset="-78"/>
                <a:cs typeface="Tajawal ExtraBold" panose="00000800000000000000" pitchFamily="2" charset="-78"/>
              </a:rPr>
              <a:t> This is an important step in bringing people together to work toward </a:t>
            </a:r>
            <a:r>
              <a:rPr lang="en-US" sz="2400" b="1" dirty="0">
                <a:solidFill>
                  <a:schemeClr val="accent1">
                    <a:lumMod val="75000"/>
                  </a:schemeClr>
                </a:solidFill>
                <a:latin typeface="Tajawal ExtraBold" panose="00000800000000000000" pitchFamily="2" charset="-78"/>
                <a:cs typeface="Tajawal ExtraBold" panose="00000800000000000000" pitchFamily="2" charset="-78"/>
              </a:rPr>
              <a:t>a common goal</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nSpc>
                <a:spcPct val="1500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Members of a group need to have a shared vision </a:t>
            </a:r>
            <a:r>
              <a:rPr lang="en-US" sz="2400" b="1" dirty="0">
                <a:solidFill>
                  <a:srgbClr val="0A1F61"/>
                </a:solidFill>
                <a:latin typeface="Tajawal ExtraBold" panose="00000800000000000000" pitchFamily="2" charset="-78"/>
                <a:cs typeface="Tajawal ExtraBold" panose="00000800000000000000" pitchFamily="2" charset="-78"/>
              </a:rPr>
              <a:t>and a sense of ownership in order </a:t>
            </a:r>
            <a:r>
              <a:rPr lang="en-US" sz="2400" b="1" dirty="0">
                <a:solidFill>
                  <a:srgbClr val="C00000"/>
                </a:solidFill>
                <a:latin typeface="Tajawal ExtraBold" panose="00000800000000000000" pitchFamily="2" charset="-78"/>
                <a:cs typeface="Tajawal ExtraBold" panose="00000800000000000000" pitchFamily="2" charset="-78"/>
              </a:rPr>
              <a:t>to be committed to the group</a:t>
            </a:r>
            <a:r>
              <a:rPr lang="en-US" sz="2400" b="1" dirty="0">
                <a:solidFill>
                  <a:srgbClr val="0A1F61"/>
                </a:solidFill>
                <a:latin typeface="Tajawal ExtraBold" panose="00000800000000000000" pitchFamily="2" charset="-78"/>
                <a:cs typeface="Tajawal ExtraBold" panose="00000800000000000000" pitchFamily="2" charset="-78"/>
              </a:rPr>
              <a:t>. That is key in helping people stay with a group for a long time.</a:t>
            </a:r>
          </a:p>
        </p:txBody>
      </p:sp>
    </p:spTree>
    <p:extLst>
      <p:ext uri="{BB962C8B-B14F-4D97-AF65-F5344CB8AC3E}">
        <p14:creationId xmlns:p14="http://schemas.microsoft.com/office/powerpoint/2010/main" val="162204004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018B8-3856-EFAE-E511-4A850A52FE91}"/>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FE618370-134C-F9A7-2F71-36579B22A6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1E8280CF-9955-0273-9307-299DFF776590}"/>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C6C2457-0215-18BD-3810-8D93761BE352}"/>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ADDF4A8C-4B63-F86B-50D6-383A1997EAC9}"/>
              </a:ext>
            </a:extLst>
          </p:cNvPr>
          <p:cNvSpPr txBox="1"/>
          <p:nvPr/>
        </p:nvSpPr>
        <p:spPr>
          <a:xfrm>
            <a:off x="3016099" y="3062042"/>
            <a:ext cx="6510395"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Understanding People's Needs</a:t>
            </a:r>
          </a:p>
        </p:txBody>
      </p:sp>
      <p:sp>
        <p:nvSpPr>
          <p:cNvPr id="9" name="TextBox 8">
            <a:extLst>
              <a:ext uri="{FF2B5EF4-FFF2-40B4-BE49-F238E27FC236}">
                <a16:creationId xmlns:a16="http://schemas.microsoft.com/office/drawing/2014/main" id="{96077B5B-01D2-E683-DA32-DDDE27AA64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4293464674"/>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396DE-632F-CB4D-9392-11553415393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13C7208-892A-7F50-69B4-16651B1F3C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1CE4133-01F3-FC26-5BAE-D1F23AD13BF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9DFF333-2538-2EC5-8B89-551686E6CA9C}"/>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p:cNvSpPr txBox="1"/>
          <p:nvPr/>
        </p:nvSpPr>
        <p:spPr>
          <a:xfrm>
            <a:off x="1828347" y="1400901"/>
            <a:ext cx="10035993" cy="4532779"/>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Kinds of needs:</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Large-scope community needs.</a:t>
            </a:r>
            <a:r>
              <a:rPr lang="ar-EG" sz="2400" b="1" dirty="0">
                <a:solidFill>
                  <a:srgbClr val="0A1F61"/>
                </a:solidFill>
                <a:latin typeface="Tajawal ExtraBold" panose="00000800000000000000" pitchFamily="2" charset="-78"/>
                <a:cs typeface="Tajawal ExtraBold" panose="00000800000000000000" pitchFamily="2" charset="-78"/>
              </a:rPr>
              <a:t> احتياجات المجتمع واسعة النطاق</a:t>
            </a:r>
            <a:r>
              <a:rPr lang="en-US" sz="2400" b="1" dirty="0">
                <a:solidFill>
                  <a:srgbClr val="0A1F61"/>
                </a:solidFill>
                <a:latin typeface="Tajawal ExtraBold" panose="00000800000000000000" pitchFamily="2" charset="-78"/>
                <a:cs typeface="Tajawal ExtraBold" panose="00000800000000000000" pitchFamily="2" charset="-78"/>
              </a:rPr>
              <a:t> </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Root or causal needs. </a:t>
            </a:r>
            <a:r>
              <a:rPr lang="en-US" sz="2000" b="1" dirty="0">
                <a:solidFill>
                  <a:srgbClr val="0A1F61"/>
                </a:solidFill>
                <a:latin typeface="Tajawal ExtraBold" panose="00000800000000000000" pitchFamily="2" charset="-78"/>
                <a:cs typeface="Tajawal ExtraBold" panose="00000800000000000000" pitchFamily="2" charset="-78"/>
              </a:rPr>
              <a:t>("real needs“, basic facts and knowledge)</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Informational needs. </a:t>
            </a:r>
            <a:r>
              <a:rPr lang="en-US" sz="2000" b="1" dirty="0">
                <a:solidFill>
                  <a:srgbClr val="0A1F61"/>
                </a:solidFill>
                <a:latin typeface="Tajawal ExtraBold" panose="00000800000000000000" pitchFamily="2" charset="-78"/>
                <a:cs typeface="Tajawal ExtraBold" panose="00000800000000000000" pitchFamily="2" charset="-78"/>
              </a:rPr>
              <a:t>(basic facts and knowledge)</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Physical needs. </a:t>
            </a:r>
            <a:r>
              <a:rPr lang="en-US" sz="2000" b="1" dirty="0">
                <a:solidFill>
                  <a:srgbClr val="0A1F61"/>
                </a:solidFill>
                <a:latin typeface="Tajawal ExtraBold" panose="00000800000000000000" pitchFamily="2" charset="-78"/>
                <a:cs typeface="Tajawal ExtraBold" panose="00000800000000000000" pitchFamily="2" charset="-78"/>
              </a:rPr>
              <a:t>(money for the organization, volunteers,…)</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needs. </a:t>
            </a:r>
            <a:r>
              <a:rPr lang="en-US" sz="2000" b="1" dirty="0">
                <a:solidFill>
                  <a:srgbClr val="0A1F61"/>
                </a:solidFill>
                <a:latin typeface="Tajawal ExtraBold" panose="00000800000000000000" pitchFamily="2" charset="-78"/>
                <a:cs typeface="Tajawal ExtraBold" panose="00000800000000000000" pitchFamily="2" charset="-78"/>
              </a:rPr>
              <a:t>(appreciation, understanding, personal caring, etc.)</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EA043310-9AB7-C2A4-C6F1-A2E14B428606}"/>
              </a:ext>
            </a:extLst>
          </p:cNvPr>
          <p:cNvSpPr txBox="1"/>
          <p:nvPr/>
        </p:nvSpPr>
        <p:spPr>
          <a:xfrm>
            <a:off x="2971800" y="3027934"/>
            <a:ext cx="2443480" cy="369332"/>
          </a:xfrm>
          <a:prstGeom prst="rect">
            <a:avLst/>
          </a:prstGeom>
          <a:noFill/>
        </p:spPr>
        <p:txBody>
          <a:bodyPr wrap="square">
            <a:spAutoFit/>
          </a:bodyPr>
          <a:lstStyle/>
          <a:p>
            <a:pPr algn="r" rtl="1"/>
            <a:r>
              <a:rPr lang="en-US" dirty="0" err="1"/>
              <a:t>الاحتياجات</a:t>
            </a:r>
            <a:r>
              <a:rPr lang="en-US" dirty="0"/>
              <a:t> </a:t>
            </a:r>
            <a:r>
              <a:rPr lang="en-US" dirty="0" err="1"/>
              <a:t>الجذرية</a:t>
            </a:r>
            <a:r>
              <a:rPr lang="en-US" dirty="0"/>
              <a:t> أو </a:t>
            </a:r>
            <a:r>
              <a:rPr lang="en-US" dirty="0" err="1"/>
              <a:t>السببية</a:t>
            </a:r>
            <a:endParaRPr lang="en-US" dirty="0"/>
          </a:p>
        </p:txBody>
      </p:sp>
      <p:sp>
        <p:nvSpPr>
          <p:cNvPr id="4" name="TextBox 3">
            <a:extLst>
              <a:ext uri="{FF2B5EF4-FFF2-40B4-BE49-F238E27FC236}">
                <a16:creationId xmlns:a16="http://schemas.microsoft.com/office/drawing/2014/main" id="{D2F644FE-EB98-2D45-E400-0ABEF4B1FC33}"/>
              </a:ext>
            </a:extLst>
          </p:cNvPr>
          <p:cNvSpPr txBox="1"/>
          <p:nvPr/>
        </p:nvSpPr>
        <p:spPr>
          <a:xfrm>
            <a:off x="3119120" y="3787373"/>
            <a:ext cx="6228080" cy="369332"/>
          </a:xfrm>
          <a:prstGeom prst="rect">
            <a:avLst/>
          </a:prstGeom>
          <a:noFill/>
        </p:spPr>
        <p:txBody>
          <a:bodyPr wrap="square">
            <a:spAutoFit/>
          </a:bodyPr>
          <a:lstStyle/>
          <a:p>
            <a:r>
              <a:rPr lang="en-US" dirty="0" err="1"/>
              <a:t>الاحتياجات</a:t>
            </a:r>
            <a:r>
              <a:rPr lang="en-US" dirty="0"/>
              <a:t> </a:t>
            </a:r>
            <a:r>
              <a:rPr lang="en-US" dirty="0" err="1"/>
              <a:t>المعلوماتية</a:t>
            </a:r>
            <a:endParaRPr lang="en-US" dirty="0"/>
          </a:p>
        </p:txBody>
      </p:sp>
      <p:sp>
        <p:nvSpPr>
          <p:cNvPr id="6" name="TextBox 5">
            <a:extLst>
              <a:ext uri="{FF2B5EF4-FFF2-40B4-BE49-F238E27FC236}">
                <a16:creationId xmlns:a16="http://schemas.microsoft.com/office/drawing/2014/main" id="{F502B1DC-8177-F011-EA3C-0DBA66765D54}"/>
              </a:ext>
            </a:extLst>
          </p:cNvPr>
          <p:cNvSpPr txBox="1"/>
          <p:nvPr/>
        </p:nvSpPr>
        <p:spPr>
          <a:xfrm>
            <a:off x="2971800" y="4432154"/>
            <a:ext cx="6228080" cy="369332"/>
          </a:xfrm>
          <a:prstGeom prst="rect">
            <a:avLst/>
          </a:prstGeom>
          <a:noFill/>
        </p:spPr>
        <p:txBody>
          <a:bodyPr wrap="square">
            <a:spAutoFit/>
          </a:bodyPr>
          <a:lstStyle/>
          <a:p>
            <a:r>
              <a:rPr lang="en-US" dirty="0" err="1"/>
              <a:t>الاحتياجات</a:t>
            </a:r>
            <a:r>
              <a:rPr lang="en-US" dirty="0"/>
              <a:t> </a:t>
            </a:r>
            <a:r>
              <a:rPr lang="en-US" dirty="0" err="1"/>
              <a:t>المادية</a:t>
            </a:r>
            <a:endParaRPr lang="en-US" dirty="0"/>
          </a:p>
        </p:txBody>
      </p:sp>
      <p:sp>
        <p:nvSpPr>
          <p:cNvPr id="7" name="TextBox 6">
            <a:extLst>
              <a:ext uri="{FF2B5EF4-FFF2-40B4-BE49-F238E27FC236}">
                <a16:creationId xmlns:a16="http://schemas.microsoft.com/office/drawing/2014/main" id="{FF7EE1A7-D09A-0584-6E0D-E0A7BAAB1913}"/>
              </a:ext>
            </a:extLst>
          </p:cNvPr>
          <p:cNvSpPr txBox="1"/>
          <p:nvPr/>
        </p:nvSpPr>
        <p:spPr>
          <a:xfrm>
            <a:off x="2787537" y="5195663"/>
            <a:ext cx="6228080" cy="369332"/>
          </a:xfrm>
          <a:prstGeom prst="rect">
            <a:avLst/>
          </a:prstGeom>
          <a:noFill/>
        </p:spPr>
        <p:txBody>
          <a:bodyPr wrap="square">
            <a:spAutoFit/>
          </a:bodyPr>
          <a:lstStyle/>
          <a:p>
            <a:r>
              <a:rPr lang="en-US" dirty="0" err="1"/>
              <a:t>الاحتياجات</a:t>
            </a:r>
            <a:r>
              <a:rPr lang="en-US" dirty="0"/>
              <a:t> </a:t>
            </a:r>
            <a:r>
              <a:rPr lang="en-US" dirty="0" err="1"/>
              <a:t>الشخصية</a:t>
            </a:r>
            <a:endParaRPr lang="en-US" dirty="0"/>
          </a:p>
        </p:txBody>
      </p:sp>
    </p:spTree>
    <p:extLst>
      <p:ext uri="{BB962C8B-B14F-4D97-AF65-F5344CB8AC3E}">
        <p14:creationId xmlns:p14="http://schemas.microsoft.com/office/powerpoint/2010/main" val="2855044613"/>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36BAD-A909-DFFB-8464-EB4C6F402E9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AF242CA-96B7-4F68-BD17-6D7E8D618C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42B9164-44F7-CDA5-2220-E08DBCBA719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4395A2A-E0D6-8526-B7E0-528A85FE8580}"/>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662487" y="2088163"/>
            <a:ext cx="10442246" cy="36305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keep the group moving forward towards shared and desired goals.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strengthen connections with the group and increase the likelihood of success .</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keep morale high.</a:t>
            </a:r>
            <a:r>
              <a:rPr lang="ar-EG" sz="2000" b="1" dirty="0">
                <a:solidFill>
                  <a:srgbClr val="0A1F61"/>
                </a:solidFill>
                <a:latin typeface="Tajawal ExtraBold" panose="00000800000000000000" pitchFamily="2" charset="-78"/>
                <a:cs typeface="Tajawal ExtraBold" panose="00000800000000000000" pitchFamily="2" charset="-78"/>
              </a:rPr>
              <a:t> إبقاء الروح المعنوية عالية</a:t>
            </a:r>
            <a:endParaRPr lang="en-US" sz="2200" b="1" dirty="0">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273381639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53C9E-2898-9B22-3DE9-4E1C0058993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08E62FB-5078-E41F-A088-C8A2A064C5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6E39850-5588-C3CB-AE98-3548BD68A59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989EFE0-F73E-2752-2B60-9CA616F10FF2}"/>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p:cNvSpPr txBox="1"/>
          <p:nvPr/>
        </p:nvSpPr>
        <p:spPr>
          <a:xfrm>
            <a:off x="1880084" y="1760634"/>
            <a:ext cx="8761246" cy="413837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Understanding people's needs: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Ask people their needs.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Maintain good relationships.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Do your research.</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Make connections.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Be accessible.</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Institutionalize the process of getting feedback. </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275096544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Influencing People</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2446430774"/>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67334-FB72-EC39-5E8C-3A76938A2E1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69A5D47-9913-B44C-C63E-2A5E6277E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B6390A3-3774-B6F6-DEF0-0BBDF6C7323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7845A529-46C9-F96C-B989-AF4D9E2D32AF}"/>
              </a:ext>
            </a:extLst>
          </p:cNvPr>
          <p:cNvSpPr txBox="1"/>
          <p:nvPr/>
        </p:nvSpPr>
        <p:spPr>
          <a:xfrm>
            <a:off x="2490357" y="1139291"/>
            <a:ext cx="3379451"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Influencing People</a:t>
            </a:r>
          </a:p>
        </p:txBody>
      </p:sp>
      <p:sp>
        <p:nvSpPr>
          <p:cNvPr id="3" name="TextBox 2">
            <a:extLst>
              <a:ext uri="{FF2B5EF4-FFF2-40B4-BE49-F238E27FC236}">
                <a16:creationId xmlns:a16="http://schemas.microsoft.com/office/drawing/2014/main" id="{B477895F-E071-9C1A-C3B1-1AE9B6B7431D}"/>
              </a:ext>
            </a:extLst>
          </p:cNvPr>
          <p:cNvSpPr txBox="1"/>
          <p:nvPr/>
        </p:nvSpPr>
        <p:spPr>
          <a:xfrm>
            <a:off x="1865205" y="1756599"/>
            <a:ext cx="6971417" cy="4086503"/>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p:txBody>
      </p:sp>
      <p:pic>
        <p:nvPicPr>
          <p:cNvPr id="4" name="Picture 3"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9430" y="3486150"/>
            <a:ext cx="3319734" cy="2489801"/>
          </a:xfrm>
          <a:prstGeom prst="rect">
            <a:avLst/>
          </a:prstGeom>
        </p:spPr>
      </p:pic>
    </p:spTree>
    <p:extLst>
      <p:ext uri="{BB962C8B-B14F-4D97-AF65-F5344CB8AC3E}">
        <p14:creationId xmlns:p14="http://schemas.microsoft.com/office/powerpoint/2010/main" val="422325513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5214C-FF64-A71F-D5E1-92DA9CA9817E}"/>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27211051-C582-7B5E-6426-4EBF2B7CAF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A6341A75-24C4-0191-DCC0-7049D9317ED0}"/>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3F3FA2A-3C9F-F213-88E4-4E9B4FB71F27}"/>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F00BBDB3-4B31-F453-7349-FAF8A570E4A9}"/>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Communication</a:t>
            </a:r>
          </a:p>
        </p:txBody>
      </p:sp>
      <p:sp>
        <p:nvSpPr>
          <p:cNvPr id="9" name="TextBox 8">
            <a:extLst>
              <a:ext uri="{FF2B5EF4-FFF2-40B4-BE49-F238E27FC236}">
                <a16:creationId xmlns:a16="http://schemas.microsoft.com/office/drawing/2014/main" id="{EB5448CC-609D-81C0-049D-3DD5F7FAE57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3759114741"/>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1EC4E-20C2-F172-89D7-3E871415582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CD97430-C630-126A-E360-2C6C14146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69A4AE5-6168-4D22-CCD2-529E3DE6C96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7EA8A617-0A6D-6FEA-8288-CF6B636663F9}"/>
              </a:ext>
            </a:extLst>
          </p:cNvPr>
          <p:cNvSpPr txBox="1"/>
          <p:nvPr/>
        </p:nvSpPr>
        <p:spPr>
          <a:xfrm>
            <a:off x="2490357" y="1139291"/>
            <a:ext cx="290015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Communication</a:t>
            </a:r>
          </a:p>
        </p:txBody>
      </p:sp>
      <p:sp>
        <p:nvSpPr>
          <p:cNvPr id="2" name="TextBox 1">
            <a:extLst>
              <a:ext uri="{FF2B5EF4-FFF2-40B4-BE49-F238E27FC236}">
                <a16:creationId xmlns:a16="http://schemas.microsoft.com/office/drawing/2014/main" id="{8CF7FED9-EBB4-7D8F-225A-C1BE44296E39}"/>
              </a:ext>
            </a:extLst>
          </p:cNvPr>
          <p:cNvSpPr txBox="1"/>
          <p:nvPr/>
        </p:nvSpPr>
        <p:spPr>
          <a:xfrm>
            <a:off x="844178" y="2111606"/>
            <a:ext cx="10355913" cy="3809504"/>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Communication = sending ideas and opinions from one person to another.</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communicate by…talking, writing, moving bodies or eye contact.</a:t>
            </a:r>
          </a:p>
          <a:p>
            <a:pPr marL="974725" lvl="1"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8458094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5C74E-7898-E831-3839-4E942191C88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295EE29C-5E44-BC89-F9CB-CAFF3F8497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E659B3C-E7F4-762F-AC0F-50ADA264E9D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AFD5EE6-2327-56DE-0FFE-75A3D5BE6049}"/>
              </a:ext>
            </a:extLst>
          </p:cNvPr>
          <p:cNvSpPr txBox="1"/>
          <p:nvPr/>
        </p:nvSpPr>
        <p:spPr>
          <a:xfrm>
            <a:off x="2490357" y="1139291"/>
            <a:ext cx="290015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Communication</a:t>
            </a:r>
          </a:p>
        </p:txBody>
      </p:sp>
      <p:sp>
        <p:nvSpPr>
          <p:cNvPr id="9" name="TextBox 8"/>
          <p:cNvSpPr txBox="1"/>
          <p:nvPr/>
        </p:nvSpPr>
        <p:spPr>
          <a:xfrm>
            <a:off x="350163" y="1913971"/>
            <a:ext cx="10965538" cy="409221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is important for all beings that lead community life and form relationship. </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is essential for development of the society. We attain cultural, social and economic prosperity</a:t>
            </a:r>
            <a:r>
              <a:rPr lang="ar-EG"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0A1F61"/>
                </a:solidFill>
                <a:latin typeface="Tajawal ExtraBold" panose="00000800000000000000" pitchFamily="2" charset="-78"/>
                <a:cs typeface="Tajawal ExtraBold" panose="00000800000000000000" pitchFamily="2" charset="-78"/>
              </a:rPr>
              <a:t>by sharing out experiences. </a:t>
            </a:r>
          </a:p>
          <a:p>
            <a:pPr marL="517525" algn="ctr">
              <a:lnSpc>
                <a:spcPct val="150000"/>
              </a:lnSpc>
            </a:pPr>
            <a:r>
              <a:rPr lang="en-US" sz="2200" b="1" i="1" dirty="0">
                <a:solidFill>
                  <a:schemeClr val="accent1">
                    <a:lumMod val="75000"/>
                  </a:schemeClr>
                </a:solidFill>
                <a:latin typeface="Tajawal ExtraBold" panose="00000800000000000000" pitchFamily="2" charset="-78"/>
                <a:cs typeface="Tajawal ExtraBold" panose="00000800000000000000" pitchFamily="2" charset="-78"/>
              </a:rPr>
              <a:t>How can we share experience without better communication?</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Personal enjoyment is communication based. Communication helps us interact with our surroundings, thus create positive relationships, share love and build up friendship to enjoy life.</a:t>
            </a:r>
          </a:p>
        </p:txBody>
      </p:sp>
      <p:sp>
        <p:nvSpPr>
          <p:cNvPr id="2" name="TextBox 1">
            <a:extLst>
              <a:ext uri="{FF2B5EF4-FFF2-40B4-BE49-F238E27FC236}">
                <a16:creationId xmlns:a16="http://schemas.microsoft.com/office/drawing/2014/main" id="{B4B80185-DF2E-6B1B-06A0-4332CD532FB2}"/>
              </a:ext>
            </a:extLst>
          </p:cNvPr>
          <p:cNvSpPr txBox="1"/>
          <p:nvPr/>
        </p:nvSpPr>
        <p:spPr>
          <a:xfrm>
            <a:off x="2511280" y="1626853"/>
            <a:ext cx="4628190" cy="461665"/>
          </a:xfrm>
          <a:prstGeom prst="rect">
            <a:avLst/>
          </a:prstGeom>
          <a:noFill/>
        </p:spPr>
        <p:txBody>
          <a:bodyPr wrap="none" rtlCol="0">
            <a:spAutoFit/>
          </a:bodyPr>
          <a:lstStyle/>
          <a:p>
            <a:r>
              <a:rPr lang="en-US" sz="2400" b="1" dirty="0">
                <a:solidFill>
                  <a:schemeClr val="accent1">
                    <a:lumMod val="75000"/>
                  </a:schemeClr>
                </a:solidFill>
                <a:latin typeface="Tajawal Medium" panose="00000600000000000000" pitchFamily="2" charset="-78"/>
                <a:cs typeface="Tajawal Medium" panose="00000600000000000000" pitchFamily="2" charset="-78"/>
              </a:rPr>
              <a:t>Importance of Communication</a:t>
            </a:r>
          </a:p>
        </p:txBody>
      </p:sp>
    </p:spTree>
    <p:extLst>
      <p:ext uri="{BB962C8B-B14F-4D97-AF65-F5344CB8AC3E}">
        <p14:creationId xmlns:p14="http://schemas.microsoft.com/office/powerpoint/2010/main" val="188438560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43C6B-6A60-EE8A-7CB2-77D5A2AB963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1E88283-D929-B5D0-34C7-5118DD8CCB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08B6C35-FC53-FF2D-0D04-4042292653CE}"/>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36842BE5-E8BB-8E97-4740-151DF0E80FDD}"/>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425F8E77-A766-84F4-34A0-FDDDA13F7A98}"/>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Elements of Communication</a:t>
            </a:r>
          </a:p>
        </p:txBody>
      </p:sp>
      <p:sp>
        <p:nvSpPr>
          <p:cNvPr id="9" name="TextBox 8">
            <a:extLst>
              <a:ext uri="{FF2B5EF4-FFF2-40B4-BE49-F238E27FC236}">
                <a16:creationId xmlns:a16="http://schemas.microsoft.com/office/drawing/2014/main" id="{CF13B47F-ACA8-9063-AE93-D341704D02C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279364828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F0A70-6E8C-8961-E621-F169EC4FFA9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3D2104E-987E-1FC8-B85D-B32A7883BD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96822F23-9B83-BA3B-55C5-22F873AAC15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F8C0AFC-54E9-FA1C-00AA-74CFD910737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5FF37012-1D16-4C9F-8715-B95090BCD77D}"/>
              </a:ext>
            </a:extLst>
          </p:cNvPr>
          <p:cNvSpPr txBox="1"/>
          <p:nvPr/>
        </p:nvSpPr>
        <p:spPr>
          <a:xfrm>
            <a:off x="876300" y="2085191"/>
            <a:ext cx="2412979"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3" name="Picture 2">
            <a:extLst>
              <a:ext uri="{FF2B5EF4-FFF2-40B4-BE49-F238E27FC236}">
                <a16:creationId xmlns:a16="http://schemas.microsoft.com/office/drawing/2014/main" id="{CA984279-9ADC-80B2-B008-25F631C37F4A}"/>
              </a:ext>
            </a:extLst>
          </p:cNvPr>
          <p:cNvPicPr>
            <a:picLocks noChangeAspect="1"/>
          </p:cNvPicPr>
          <p:nvPr/>
        </p:nvPicPr>
        <p:blipFill rotWithShape="1">
          <a:blip r:embed="rId3">
            <a:extLst>
              <a:ext uri="{28A0092B-C50C-407E-A947-70E740481C1C}">
                <a14:useLocalDpi xmlns:a14="http://schemas.microsoft.com/office/drawing/2010/main" val="0"/>
              </a:ext>
            </a:extLst>
          </a:blip>
          <a:srcRect b="8182"/>
          <a:stretch/>
        </p:blipFill>
        <p:spPr>
          <a:xfrm>
            <a:off x="3373937" y="2035372"/>
            <a:ext cx="7941763" cy="3683337"/>
          </a:xfrm>
          <a:prstGeom prst="rect">
            <a:avLst/>
          </a:prstGeom>
        </p:spPr>
      </p:pic>
    </p:spTree>
    <p:extLst>
      <p:ext uri="{BB962C8B-B14F-4D97-AF65-F5344CB8AC3E}">
        <p14:creationId xmlns:p14="http://schemas.microsoft.com/office/powerpoint/2010/main" val="129781191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9379F-2D6A-3E33-609E-2F0DA7F9734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963936B-0732-2C9C-C9CD-36B51E5737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11E0734-93EE-8903-6EA9-F68FAAC7DA0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5E2E37F-15EB-8D7A-9921-3CE16AF39E9D}"/>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p:cNvSpPr txBox="1"/>
          <p:nvPr/>
        </p:nvSpPr>
        <p:spPr>
          <a:xfrm>
            <a:off x="1251511" y="1917593"/>
            <a:ext cx="9915599" cy="4092211"/>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A) Sender: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Sender may be a person or persons who create or formulate the message to be sent to the receiver. Being the primary source of the message, sender is also termed as source.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mass media, for example, news reporter is the sender or source as he/she constructs the message (news story).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a musical performance, the singer is the sender as his message is enjoyed by the audience.</a:t>
            </a:r>
          </a:p>
        </p:txBody>
      </p:sp>
    </p:spTree>
    <p:extLst>
      <p:ext uri="{BB962C8B-B14F-4D97-AF65-F5344CB8AC3E}">
        <p14:creationId xmlns:p14="http://schemas.microsoft.com/office/powerpoint/2010/main" val="63768493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4CED8-A45E-F3AF-DD41-F02731FA1DC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5DEBBAD-EE45-8DF8-9F31-57DD6F8789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3B6FFB8-1FE0-1D30-4D7E-076C7939568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40BC8AC-AD05-BB72-B3C3-B59CBA3BB72E}"/>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1124907" y="2111890"/>
            <a:ext cx="10305093" cy="3782510"/>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A) Sender:</a:t>
            </a:r>
          </a:p>
          <a:p>
            <a:pPr marL="342900" indent="-342900" algn="just">
              <a:lnSpc>
                <a:spcPts val="288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Sender is a critical component in communication as his/her social background, personality status, education etc., influence the quality of the message he/she creates. The message is created from the idea generated in the mind of the sender. The idea generation process is called encoding.</a:t>
            </a:r>
          </a:p>
          <a:p>
            <a:pPr marL="342900" indent="-342900" algn="just">
              <a:lnSpc>
                <a:spcPts val="288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source/sender has three functions:</a:t>
            </a:r>
          </a:p>
          <a:p>
            <a:pPr lvl="1" algn="just">
              <a:lnSpc>
                <a:spcPts val="2880"/>
              </a:lnSpc>
            </a:pPr>
            <a:r>
              <a:rPr lang="en-US" sz="2200" b="1" dirty="0">
                <a:solidFill>
                  <a:srgbClr val="0A1F61"/>
                </a:solidFill>
                <a:latin typeface="Tajawal ExtraBold" panose="00000800000000000000" pitchFamily="2" charset="-78"/>
                <a:cs typeface="Tajawal ExtraBold" panose="00000800000000000000" pitchFamily="2" charset="-78"/>
              </a:rPr>
              <a:t>a) To decide what is to be communicated</a:t>
            </a:r>
          </a:p>
          <a:p>
            <a:pPr lvl="1" algn="just">
              <a:lnSpc>
                <a:spcPts val="2880"/>
              </a:lnSpc>
            </a:pPr>
            <a:r>
              <a:rPr lang="en-US" sz="2200" b="1" dirty="0">
                <a:solidFill>
                  <a:srgbClr val="0A1F61"/>
                </a:solidFill>
                <a:latin typeface="Tajawal ExtraBold" panose="00000800000000000000" pitchFamily="2" charset="-78"/>
                <a:cs typeface="Tajawal ExtraBold" panose="00000800000000000000" pitchFamily="2" charset="-78"/>
              </a:rPr>
              <a:t>b) Encoding (Put the idea in such a way that the receiver understands it)</a:t>
            </a:r>
          </a:p>
          <a:p>
            <a:pPr lvl="1" algn="just">
              <a:lnSpc>
                <a:spcPts val="2880"/>
              </a:lnSpc>
            </a:pPr>
            <a:r>
              <a:rPr lang="en-US" sz="2200" b="1" dirty="0">
                <a:solidFill>
                  <a:srgbClr val="0A1F61"/>
                </a:solidFill>
                <a:latin typeface="Tajawal ExtraBold" panose="00000800000000000000" pitchFamily="2" charset="-78"/>
                <a:cs typeface="Tajawal ExtraBold" panose="00000800000000000000" pitchFamily="2" charset="-78"/>
              </a:rPr>
              <a:t>c) Transmitting the message to the receiver</a:t>
            </a:r>
          </a:p>
        </p:txBody>
      </p:sp>
    </p:spTree>
    <p:extLst>
      <p:ext uri="{BB962C8B-B14F-4D97-AF65-F5344CB8AC3E}">
        <p14:creationId xmlns:p14="http://schemas.microsoft.com/office/powerpoint/2010/main" val="222342488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D0014-0A0F-7532-CED4-E5574E1CDCB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EE26BC6-6226-7D71-755C-8159E7A374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6EEC22E-6CA8-D140-EC0E-B3B4950CFB9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E45907B-F549-8090-D45E-9D920850975B}"/>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p:cNvSpPr txBox="1"/>
          <p:nvPr/>
        </p:nvSpPr>
        <p:spPr>
          <a:xfrm>
            <a:off x="878686" y="2072987"/>
            <a:ext cx="10434628" cy="3907545"/>
          </a:xfrm>
          <a:prstGeom prst="rect">
            <a:avLst/>
          </a:prstGeom>
          <a:noFill/>
        </p:spPr>
        <p:txBody>
          <a:bodyPr wrap="square" rtlCol="0">
            <a:spAutoFit/>
          </a:bodyPr>
          <a:lstStyle/>
          <a:p>
            <a:pPr algn="just">
              <a:lnSpc>
                <a:spcPts val="3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B) Message:</a:t>
            </a:r>
          </a:p>
          <a:p>
            <a:pPr marL="342900" indent="-342900" algn="just">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message is any verbal or non-verbal method that produces meaning in the mind of the receiver. Simply, it is the meaning transferred from sender’s mind to receiver’s mind. This happens mainly in two ways: verbal and non-verbal methods.</a:t>
            </a:r>
          </a:p>
          <a:p>
            <a:pPr marL="342900" indent="-342900" algn="just">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Verbal message means written or oral messages. They are composed of words. Example: A newspaper report or a lecture by a teacher.</a:t>
            </a:r>
          </a:p>
          <a:p>
            <a:pPr marL="342900" indent="-342900" algn="just">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Non-verbal messages are those communicated through our behavior, movements, actions, clothes, style of conversation, pitch of the sound etc.</a:t>
            </a:r>
          </a:p>
        </p:txBody>
      </p:sp>
    </p:spTree>
    <p:extLst>
      <p:ext uri="{BB962C8B-B14F-4D97-AF65-F5344CB8AC3E}">
        <p14:creationId xmlns:p14="http://schemas.microsoft.com/office/powerpoint/2010/main" val="3386667568"/>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B60C7-E155-6317-52E0-9D106192316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8BAD1A5-1122-1561-6DE2-20116DD5EA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6E6CB33-ECBE-E816-6A34-490A1D8B0B0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92D588D-A538-CEF0-4D3B-4BF6859DB48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804867" y="1996629"/>
            <a:ext cx="10453683" cy="3847207"/>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B) Message:</a:t>
            </a:r>
          </a:p>
          <a:p>
            <a:pPr marL="342900" lvl="3" indent="-342900" algn="just">
              <a:spcBef>
                <a:spcPts val="600"/>
              </a:spcBef>
            </a:pPr>
            <a:r>
              <a:rPr lang="en-US" sz="2400" b="1" dirty="0">
                <a:solidFill>
                  <a:srgbClr val="0A1F61"/>
                </a:solidFill>
                <a:latin typeface="Book Antiqua" panose="02040602050305030304" pitchFamily="18" charset="0"/>
              </a:rPr>
              <a:t>What is fundamental in message construction is </a:t>
            </a:r>
            <a:r>
              <a:rPr lang="en-US" sz="2400" b="1" u="sng" dirty="0">
                <a:solidFill>
                  <a:schemeClr val="accent1">
                    <a:lumMod val="75000"/>
                  </a:schemeClr>
                </a:solidFill>
                <a:latin typeface="Book Antiqua" panose="02040602050305030304" pitchFamily="18" charset="0"/>
              </a:rPr>
              <a:t>the agreement between sender and receiver in the code used for it</a:t>
            </a:r>
            <a:r>
              <a:rPr lang="en-US" sz="2400" b="1" dirty="0">
                <a:latin typeface="Book Antiqua" panose="02040602050305030304" pitchFamily="18" charset="0"/>
              </a:rPr>
              <a:t>. </a:t>
            </a:r>
          </a:p>
          <a:p>
            <a:pPr marL="2628900" lvl="8" indent="-342900" algn="just">
              <a:spcBef>
                <a:spcPts val="600"/>
              </a:spcBef>
            </a:pPr>
            <a:endParaRPr lang="en-US" sz="1600" b="1" dirty="0">
              <a:latin typeface="Book Antiqua" panose="02040602050305030304" pitchFamily="18" charset="0"/>
            </a:endParaRPr>
          </a:p>
          <a:p>
            <a:pPr marL="2286000" lvl="8" indent="-284163" algn="just">
              <a:spcBef>
                <a:spcPts val="600"/>
              </a:spcBef>
            </a:pPr>
            <a:r>
              <a:rPr lang="en-US" sz="2400" b="1" dirty="0">
                <a:solidFill>
                  <a:srgbClr val="0A1F61"/>
                </a:solidFill>
                <a:latin typeface="Book Antiqua" panose="02040602050305030304" pitchFamily="18" charset="0"/>
              </a:rPr>
              <a:t>What is the Code?</a:t>
            </a:r>
          </a:p>
          <a:p>
            <a:pPr marL="2286000" lvl="8" indent="-284163">
              <a:spcBef>
                <a:spcPts val="600"/>
              </a:spcBef>
              <a:buNone/>
            </a:pPr>
            <a:r>
              <a:rPr lang="en-US" sz="2400" b="1" dirty="0">
                <a:solidFill>
                  <a:srgbClr val="0A1F61"/>
                </a:solidFill>
                <a:latin typeface="Book Antiqua" panose="02040602050305030304" pitchFamily="18" charset="0"/>
              </a:rPr>
              <a:t>Symbols of the </a:t>
            </a:r>
            <a:r>
              <a:rPr lang="en-US" sz="2400" b="1" u="sng" dirty="0">
                <a:solidFill>
                  <a:srgbClr val="0A1F61"/>
                </a:solidFill>
                <a:effectLst>
                  <a:outerShdw blurRad="38100" dist="38100" dir="2700000" algn="tl">
                    <a:srgbClr val="000000">
                      <a:alpha val="43137"/>
                    </a:srgbClr>
                  </a:outerShdw>
                </a:effectLst>
                <a:latin typeface="Book Antiqua" panose="02040602050305030304" pitchFamily="18" charset="0"/>
              </a:rPr>
              <a:t>Language</a:t>
            </a:r>
            <a:r>
              <a:rPr lang="en-US" sz="2400" b="1" dirty="0">
                <a:solidFill>
                  <a:srgbClr val="0A1F61"/>
                </a:solidFill>
                <a:latin typeface="Book Antiqua" panose="02040602050305030304" pitchFamily="18" charset="0"/>
              </a:rPr>
              <a:t> used in the message</a:t>
            </a:r>
          </a:p>
          <a:p>
            <a:pPr marL="2286000" lvl="8" indent="0">
              <a:spcBef>
                <a:spcPts val="600"/>
              </a:spcBef>
              <a:buNone/>
            </a:pPr>
            <a:endParaRPr lang="en-US" sz="1400" b="1" dirty="0">
              <a:latin typeface="Book Antiqua" panose="02040602050305030304" pitchFamily="18" charset="0"/>
            </a:endParaRPr>
          </a:p>
          <a:p>
            <a:pPr marL="460375" lvl="8" indent="-457200">
              <a:spcBef>
                <a:spcPts val="600"/>
              </a:spcBef>
              <a:buFont typeface="Wingdings" panose="05000000000000000000" pitchFamily="2" charset="2"/>
              <a:buChar char="§"/>
            </a:pPr>
            <a:r>
              <a:rPr lang="en-US" sz="2400" b="1" dirty="0">
                <a:latin typeface="Book Antiqua" panose="02040602050305030304" pitchFamily="18" charset="0"/>
              </a:rPr>
              <a:t>If the receiver cannot identify the language or meaning of the message, the communication will be defective.</a:t>
            </a:r>
          </a:p>
        </p:txBody>
      </p:sp>
    </p:spTree>
    <p:extLst>
      <p:ext uri="{BB962C8B-B14F-4D97-AF65-F5344CB8AC3E}">
        <p14:creationId xmlns:p14="http://schemas.microsoft.com/office/powerpoint/2010/main" val="272933400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E4162-9E1A-5A83-BE3F-1EA550193C4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D6C88BA-F6F1-A6CF-E658-2646F25649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E76DC39-C1F5-C1F6-6D80-33177B20B16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6364E9E-BC47-FC88-8225-1743190DB4A6}"/>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p:cNvSpPr txBox="1"/>
          <p:nvPr/>
        </p:nvSpPr>
        <p:spPr>
          <a:xfrm>
            <a:off x="815821" y="1993981"/>
            <a:ext cx="10560358" cy="4078104"/>
          </a:xfrm>
          <a:prstGeom prst="rect">
            <a:avLst/>
          </a:prstGeom>
          <a:noFill/>
        </p:spPr>
        <p:txBody>
          <a:bodyPr wrap="square" rtlCol="0">
            <a:spAutoFit/>
          </a:bodyPr>
          <a:lstStyle/>
          <a:p>
            <a:pPr algn="just">
              <a:lnSpc>
                <a:spcPts val="35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C) Channel:</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channel means medium by which sender transmits the message to the receiver. Our five senses such hearing, touching, smelling , tasting , seeing are basic natural channels of human communication. Communication can be classified based on five basic natural channels.  They are:</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Tactile communication: Communication by touch or taste</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Olfactory communication: communication by smell</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Audio communication: Communication through sound waves</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Visual communication: Communication through visual elements.</a:t>
            </a:r>
          </a:p>
        </p:txBody>
      </p:sp>
    </p:spTree>
    <p:extLst>
      <p:ext uri="{BB962C8B-B14F-4D97-AF65-F5344CB8AC3E}">
        <p14:creationId xmlns:p14="http://schemas.microsoft.com/office/powerpoint/2010/main" val="85712494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E53B7-92EC-73E1-2A06-926AA626D1E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AF8E391-F01C-BD09-540A-DD9B653651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D0ACE59-FBE1-E524-AC25-FC8EC4C8245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86DE5825-F747-68C5-E3D7-7A2F611A034F}"/>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B675B058-9103-BAE2-4296-9473D37E3745}"/>
              </a:ext>
            </a:extLst>
          </p:cNvPr>
          <p:cNvSpPr txBox="1"/>
          <p:nvPr/>
        </p:nvSpPr>
        <p:spPr>
          <a:xfrm>
            <a:off x="815821" y="1993981"/>
            <a:ext cx="10560358" cy="3525389"/>
          </a:xfrm>
          <a:prstGeom prst="rect">
            <a:avLst/>
          </a:prstGeom>
          <a:noFill/>
        </p:spPr>
        <p:txBody>
          <a:bodyPr wrap="square" rtlCol="0">
            <a:spAutoFit/>
          </a:bodyPr>
          <a:lstStyle/>
          <a:p>
            <a:pPr algn="just">
              <a:lnSpc>
                <a:spcPts val="35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C) Channel:</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We use any technically developed medium (like television, newspaper, books </a:t>
            </a:r>
            <a:r>
              <a:rPr lang="en-US" sz="2200" b="1" dirty="0" err="1">
                <a:solidFill>
                  <a:srgbClr val="0A1F61"/>
                </a:solidFill>
                <a:latin typeface="Tajawal ExtraBold" panose="00000800000000000000" pitchFamily="2" charset="-78"/>
                <a:cs typeface="Tajawal ExtraBold" panose="00000800000000000000" pitchFamily="2" charset="-78"/>
              </a:rPr>
              <a:t>etc</a:t>
            </a:r>
            <a:r>
              <a:rPr lang="en-US" sz="2200" b="1" dirty="0">
                <a:solidFill>
                  <a:srgbClr val="0A1F61"/>
                </a:solidFill>
                <a:latin typeface="Tajawal ExtraBold" panose="00000800000000000000" pitchFamily="2" charset="-78"/>
                <a:cs typeface="Tajawal ExtraBold" panose="00000800000000000000" pitchFamily="2" charset="-78"/>
              </a:rPr>
              <a:t>) with the help of one or more of these five senses.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Similarly, sender uses one or more channels to maximize the communication effect.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For example: multimedia classroom where teacher uses projector, blackboard, lecture, gestures etc. simultaneously.</a:t>
            </a:r>
          </a:p>
        </p:txBody>
      </p:sp>
    </p:spTree>
    <p:extLst>
      <p:ext uri="{BB962C8B-B14F-4D97-AF65-F5344CB8AC3E}">
        <p14:creationId xmlns:p14="http://schemas.microsoft.com/office/powerpoint/2010/main" val="3939573830"/>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AE11C-6DE5-6824-A12F-DFA3B78E456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E988701-856B-4809-4151-7095AAD0E6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4294CA5-A8BA-A6C8-4187-2AB809EDA38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1247E5D-F57A-4040-65C3-E053207BA362}"/>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0037A498-621A-9142-5506-2C2F06DE7981}"/>
              </a:ext>
            </a:extLst>
          </p:cNvPr>
          <p:cNvSpPr txBox="1"/>
          <p:nvPr/>
        </p:nvSpPr>
        <p:spPr>
          <a:xfrm>
            <a:off x="881073" y="1959691"/>
            <a:ext cx="10446058" cy="4046044"/>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D) Receiver:</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Idea receiving end in communication process is called receiver. A person or thing may be at the receiving end. The receiver’s role is as important as a sender’s role. As in the case of a sender, receiver has also three roles to play:</a:t>
            </a:r>
            <a:endParaRPr lang="en-US" sz="2000" b="1" dirty="0">
              <a:solidFill>
                <a:srgbClr val="0A1F61"/>
              </a:solidFill>
              <a:latin typeface="Tajawal ExtraBold" panose="00000800000000000000" pitchFamily="2" charset="-78"/>
              <a:cs typeface="Tajawal ExtraBold" panose="00000800000000000000" pitchFamily="2" charset="-78"/>
            </a:endParaRP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receive the message</a:t>
            </a: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decode the message</a:t>
            </a:r>
          </a:p>
          <a:p>
            <a:pPr marL="800100" lvl="1" indent="-342900" algn="just">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Decoding</a:t>
            </a:r>
            <a:r>
              <a:rPr lang="en-US" sz="2000" b="1" dirty="0">
                <a:solidFill>
                  <a:srgbClr val="0A1F61"/>
                </a:solidFill>
                <a:latin typeface="Tajawal ExtraBold" panose="00000800000000000000" pitchFamily="2" charset="-78"/>
                <a:cs typeface="Tajawal ExtraBold" panose="00000800000000000000" pitchFamily="2" charset="-78"/>
              </a:rPr>
              <a:t> is the process of extracting a message from a code and interprets it. For this, sender and receiver should have knowledge about the code (for example: language) used in communication.</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  To respond to the message through feedback</a:t>
            </a:r>
          </a:p>
        </p:txBody>
      </p:sp>
    </p:spTree>
    <p:extLst>
      <p:ext uri="{BB962C8B-B14F-4D97-AF65-F5344CB8AC3E}">
        <p14:creationId xmlns:p14="http://schemas.microsoft.com/office/powerpoint/2010/main" val="860466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F4F8A-467B-D28D-0F53-3D598CD0C10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84B3B33-4A28-363D-BEC5-48B25D7A00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9254540-735E-BF53-8111-DD20C8CEB72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E298D91-1C5D-D240-BA1D-F7AC78FE1C0F}"/>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40F24137-A663-CB93-BFBE-FA259B8C4582}"/>
              </a:ext>
            </a:extLst>
          </p:cNvPr>
          <p:cNvSpPr txBox="1"/>
          <p:nvPr/>
        </p:nvSpPr>
        <p:spPr>
          <a:xfrm>
            <a:off x="881073" y="2176861"/>
            <a:ext cx="10446058" cy="3122714"/>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D) Receiver: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may be audience watching movies, persons listening to music, students hearing a lecture or a computer getting E-mail from a remote server.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fails or remains faulty when message is rejected or misinterpreted by the receiver.</a:t>
            </a:r>
          </a:p>
        </p:txBody>
      </p:sp>
    </p:spTree>
    <p:extLst>
      <p:ext uri="{BB962C8B-B14F-4D97-AF65-F5344CB8AC3E}">
        <p14:creationId xmlns:p14="http://schemas.microsoft.com/office/powerpoint/2010/main" val="146877841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8848B-C52D-55DB-4682-44DE9B654DD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4E88FEA-1B76-9B5D-DC20-762829CE6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C224AB19-AAE2-50CE-3CC5-5E959BF3FBE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2A72F27-5049-2A3E-1E6B-1949C8A03C98}"/>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76C5DF22-D4D8-E958-DFB5-2BE98CD8DCD2}"/>
              </a:ext>
            </a:extLst>
          </p:cNvPr>
          <p:cNvSpPr txBox="1"/>
          <p:nvPr/>
        </p:nvSpPr>
        <p:spPr>
          <a:xfrm>
            <a:off x="932567" y="1963619"/>
            <a:ext cx="10326865" cy="4083875"/>
          </a:xfrm>
          <a:prstGeom prst="rect">
            <a:avLst/>
          </a:prstGeom>
          <a:noFill/>
        </p:spPr>
        <p:txBody>
          <a:bodyPr wrap="square" rtlCol="0">
            <a:spAutoFit/>
          </a:bodyPr>
          <a:lstStyle/>
          <a:p>
            <a:pPr algn="just">
              <a:lnSpc>
                <a:spcPts val="35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Feedback:</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Information or message that is fed back to the source is called feedback. If you get clapping for your singing, clapping is the feedback. Questions raised by students in a classroom for more information is another example for feedback.</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originated either from the sources’ own message is called self feedback.</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Example: When you talk to somebody, you hear yourself and evaluate your tone, pitch etc.</a:t>
            </a:r>
          </a:p>
        </p:txBody>
      </p:sp>
    </p:spTree>
    <p:extLst>
      <p:ext uri="{BB962C8B-B14F-4D97-AF65-F5344CB8AC3E}">
        <p14:creationId xmlns:p14="http://schemas.microsoft.com/office/powerpoint/2010/main" val="93142210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E22B9-0154-9744-962C-1A5058A9928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46A6E71-27DC-B6D6-E18C-5FC07B477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929B288-45A0-CCA2-8A66-4D4AFDE266C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0218765-78A0-B1BA-AD79-421D8E796999}"/>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1B6474CD-6DED-3D5A-1319-B1230BCB00C9}"/>
              </a:ext>
            </a:extLst>
          </p:cNvPr>
          <p:cNvSpPr txBox="1"/>
          <p:nvPr/>
        </p:nvSpPr>
        <p:spPr>
          <a:xfrm>
            <a:off x="932567" y="1997909"/>
            <a:ext cx="10326865" cy="4032579"/>
          </a:xfrm>
          <a:prstGeom prst="rect">
            <a:avLst/>
          </a:prstGeom>
          <a:noFill/>
        </p:spPr>
        <p:txBody>
          <a:bodyPr wrap="square" rtlCol="0">
            <a:spAutoFit/>
          </a:bodyPr>
          <a:lstStyle/>
          <a:p>
            <a:pPr algn="just">
              <a:lnSpc>
                <a:spcPts val="31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Feedback:</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Sometimes you may think that you could have sharpened or softened your tone or pitch or text, because of your own feedback.</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Another type of feedback is that originated from the receiver. It may be in the form of questions, applauses, puzzled look etc.</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may be negative or positive, immediate or delayed.</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indication to the sender that the message was not received well is called </a:t>
            </a:r>
            <a:r>
              <a:rPr lang="en-US" sz="2200" b="1" u="sng" dirty="0">
                <a:solidFill>
                  <a:srgbClr val="EE8200"/>
                </a:solidFill>
                <a:latin typeface="Tajawal ExtraBold" panose="00000800000000000000" pitchFamily="2" charset="-78"/>
                <a:cs typeface="Tajawal ExtraBold" panose="00000800000000000000" pitchFamily="2" charset="-78"/>
              </a:rPr>
              <a:t>negative feedback. </a:t>
            </a:r>
          </a:p>
          <a:p>
            <a:pPr marL="342900" indent="-342900" algn="just">
              <a:lnSpc>
                <a:spcPts val="3100"/>
              </a:lnSpc>
              <a:buFont typeface="Wingdings" panose="05000000000000000000" pitchFamily="2" charset="2"/>
              <a:buChar char="§"/>
            </a:pP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Looks of indifference, rejection or boredom may be considered as negative feedback.</a:t>
            </a:r>
          </a:p>
        </p:txBody>
      </p:sp>
    </p:spTree>
    <p:extLst>
      <p:ext uri="{BB962C8B-B14F-4D97-AF65-F5344CB8AC3E}">
        <p14:creationId xmlns:p14="http://schemas.microsoft.com/office/powerpoint/2010/main" val="98953255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FE3E2-11A9-1822-9E05-8B292155A54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4DF9128-C1F3-4FA7-B71F-D1E04D70FA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CACFA049-88FD-8CD9-6E3D-2D17AD30418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4720D76-4C2A-EB7E-C58E-648DC214400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66DA7A74-ECF8-3FD1-3E82-A5145020B52C}"/>
              </a:ext>
            </a:extLst>
          </p:cNvPr>
          <p:cNvSpPr txBox="1"/>
          <p:nvPr/>
        </p:nvSpPr>
        <p:spPr>
          <a:xfrm>
            <a:off x="932567" y="1997909"/>
            <a:ext cx="10326865" cy="3859454"/>
          </a:xfrm>
          <a:prstGeom prst="rect">
            <a:avLst/>
          </a:prstGeom>
          <a:noFill/>
        </p:spPr>
        <p:txBody>
          <a:bodyPr wrap="square" rtlCol="0">
            <a:spAutoFit/>
          </a:bodyPr>
          <a:lstStyle/>
          <a:p>
            <a:pPr algn="just">
              <a:lnSpc>
                <a:spcPts val="33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Feedback:</a:t>
            </a:r>
          </a:p>
          <a:p>
            <a:pPr marL="342900" indent="-342900" algn="just">
              <a:lnSpc>
                <a:spcPts val="33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favorable responses like acceptance, applauses etc.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are </a:t>
            </a:r>
            <a:r>
              <a:rPr lang="en-US" sz="2200" b="1" dirty="0">
                <a:solidFill>
                  <a:srgbClr val="EE8200"/>
                </a:solidFill>
                <a:latin typeface="Tajawal ExtraBold" panose="00000800000000000000" pitchFamily="2" charset="-78"/>
                <a:cs typeface="Tajawal ExtraBold" panose="00000800000000000000" pitchFamily="2" charset="-78"/>
              </a:rPr>
              <a:t>positive feedback</a:t>
            </a:r>
            <a:r>
              <a:rPr lang="en-US" sz="2200" b="1"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ts val="33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at the time of the communication itself or just after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it is </a:t>
            </a:r>
            <a:r>
              <a:rPr lang="en-US" sz="2200" b="1" dirty="0">
                <a:solidFill>
                  <a:srgbClr val="EE8200"/>
                </a:solidFill>
                <a:latin typeface="Tajawal ExtraBold" panose="00000800000000000000" pitchFamily="2" charset="-78"/>
                <a:cs typeface="Tajawal ExtraBold" panose="00000800000000000000" pitchFamily="2" charset="-78"/>
              </a:rPr>
              <a:t>immediate feedback</a:t>
            </a:r>
            <a:r>
              <a:rPr lang="en-US" sz="2200" b="1" dirty="0">
                <a:solidFill>
                  <a:srgbClr val="0A1F61"/>
                </a:solidFill>
                <a:latin typeface="Tajawal ExtraBold" panose="00000800000000000000" pitchFamily="2" charset="-78"/>
                <a:cs typeface="Tajawal ExtraBold" panose="00000800000000000000" pitchFamily="2" charset="-78"/>
              </a:rPr>
              <a:t>.</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Applauses a singer gets during the performance.</a:t>
            </a:r>
          </a:p>
          <a:p>
            <a:pPr marL="342900" indent="-342900" algn="just">
              <a:lnSpc>
                <a:spcPts val="33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response relatively much after the communication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is </a:t>
            </a:r>
            <a:r>
              <a:rPr lang="en-US" sz="2200" b="1" dirty="0">
                <a:solidFill>
                  <a:srgbClr val="EE8200"/>
                </a:solidFill>
                <a:latin typeface="Tajawal ExtraBold" panose="00000800000000000000" pitchFamily="2" charset="-78"/>
                <a:cs typeface="Tajawal ExtraBold" panose="00000800000000000000" pitchFamily="2" charset="-78"/>
              </a:rPr>
              <a:t>delayed feedback</a:t>
            </a:r>
            <a:r>
              <a:rPr lang="en-US" sz="2200" b="1" dirty="0">
                <a:solidFill>
                  <a:srgbClr val="0A1F61"/>
                </a:solidFill>
                <a:latin typeface="Tajawal ExtraBold" panose="00000800000000000000" pitchFamily="2" charset="-78"/>
                <a:cs typeface="Tajawal ExtraBold" panose="00000800000000000000" pitchFamily="2" charset="-78"/>
              </a:rPr>
              <a:t>.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Letters to the Editor.</a:t>
            </a:r>
          </a:p>
        </p:txBody>
      </p:sp>
    </p:spTree>
    <p:extLst>
      <p:ext uri="{BB962C8B-B14F-4D97-AF65-F5344CB8AC3E}">
        <p14:creationId xmlns:p14="http://schemas.microsoft.com/office/powerpoint/2010/main" val="121780631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9823E-E47E-CF15-0EEE-406309C1D90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D26A91D-1D30-828C-BC9B-1A7EC3F59D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5FE2F6E-A641-7402-F244-2C1B1B80AEE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9DAD33F0-FF83-D46D-79DD-2BAD7B42D54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B799D454-A114-77D8-5B05-694C055BEBD2}"/>
              </a:ext>
            </a:extLst>
          </p:cNvPr>
          <p:cNvSpPr txBox="1"/>
          <p:nvPr/>
        </p:nvSpPr>
        <p:spPr>
          <a:xfrm>
            <a:off x="1107286" y="1993981"/>
            <a:ext cx="10185554" cy="4150047"/>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F) Noise:</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or communication barrier is any thing that distorts message. Noise may originate in any of the components of communication like source, message, channel, context, receiver etc.</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present when there is difference between the message sent and received.</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Communication is not possible without noise, but its effects may be reduced through various methods such as using good grammar, clear voice, simple language, quality signal etc.</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of different types depending on the nature and reasons of the distortion.</a:t>
            </a:r>
          </a:p>
        </p:txBody>
      </p:sp>
    </p:spTree>
    <p:extLst>
      <p:ext uri="{BB962C8B-B14F-4D97-AF65-F5344CB8AC3E}">
        <p14:creationId xmlns:p14="http://schemas.microsoft.com/office/powerpoint/2010/main" val="210675598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604EC-76DD-C569-271A-C21EABBBDA4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9389799-6C2C-F3A2-EE06-A8BE0AC42D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E188E8C-53EB-FEDA-4057-2184E2FBBB9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3B2A1ED-0516-8C95-A49D-7F62510D5F68}"/>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8E66B031-5C39-41A7-E677-BAEEB495B1E9}"/>
              </a:ext>
            </a:extLst>
          </p:cNvPr>
          <p:cNvSpPr txBox="1"/>
          <p:nvPr/>
        </p:nvSpPr>
        <p:spPr>
          <a:xfrm>
            <a:off x="2490357" y="1829604"/>
            <a:ext cx="5202033" cy="435440"/>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F) Noise:  There are four types</a:t>
            </a:r>
          </a:p>
        </p:txBody>
      </p:sp>
      <p:graphicFrame>
        <p:nvGraphicFramePr>
          <p:cNvPr id="2" name="Table 6">
            <a:extLst>
              <a:ext uri="{FF2B5EF4-FFF2-40B4-BE49-F238E27FC236}">
                <a16:creationId xmlns:a16="http://schemas.microsoft.com/office/drawing/2014/main" id="{8C70DB32-CCCF-DD8E-42E0-D22B751321EB}"/>
              </a:ext>
            </a:extLst>
          </p:cNvPr>
          <p:cNvGraphicFramePr>
            <a:graphicFrameLocks noGrp="1"/>
          </p:cNvGraphicFramePr>
          <p:nvPr>
            <p:extLst>
              <p:ext uri="{D42A27DB-BD31-4B8C-83A1-F6EECF244321}">
                <p14:modId xmlns:p14="http://schemas.microsoft.com/office/powerpoint/2010/main" val="2501719714"/>
              </p:ext>
            </p:extLst>
          </p:nvPr>
        </p:nvGraphicFramePr>
        <p:xfrm>
          <a:off x="725646" y="2431826"/>
          <a:ext cx="10612916" cy="3436157"/>
        </p:xfrm>
        <a:graphic>
          <a:graphicData uri="http://schemas.openxmlformats.org/drawingml/2006/table">
            <a:tbl>
              <a:tblPr firstRow="1" bandRow="1">
                <a:tableStyleId>{69CF1AB2-1976-4502-BF36-3FF5EA218861}</a:tableStyleId>
              </a:tblPr>
              <a:tblGrid>
                <a:gridCol w="2653229">
                  <a:extLst>
                    <a:ext uri="{9D8B030D-6E8A-4147-A177-3AD203B41FA5}">
                      <a16:colId xmlns:a16="http://schemas.microsoft.com/office/drawing/2014/main" val="3323634545"/>
                    </a:ext>
                  </a:extLst>
                </a:gridCol>
                <a:gridCol w="2653229">
                  <a:extLst>
                    <a:ext uri="{9D8B030D-6E8A-4147-A177-3AD203B41FA5}">
                      <a16:colId xmlns:a16="http://schemas.microsoft.com/office/drawing/2014/main" val="3158055310"/>
                    </a:ext>
                  </a:extLst>
                </a:gridCol>
                <a:gridCol w="2653229">
                  <a:extLst>
                    <a:ext uri="{9D8B030D-6E8A-4147-A177-3AD203B41FA5}">
                      <a16:colId xmlns:a16="http://schemas.microsoft.com/office/drawing/2014/main" val="3535208616"/>
                    </a:ext>
                  </a:extLst>
                </a:gridCol>
                <a:gridCol w="2653229">
                  <a:extLst>
                    <a:ext uri="{9D8B030D-6E8A-4147-A177-3AD203B41FA5}">
                      <a16:colId xmlns:a16="http://schemas.microsoft.com/office/drawing/2014/main" val="1130261840"/>
                    </a:ext>
                  </a:extLst>
                </a:gridCol>
              </a:tblGrid>
              <a:tr h="704484">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dirty="0">
                          <a:solidFill>
                            <a:srgbClr val="EE8200"/>
                          </a:solidFill>
                          <a:latin typeface="Book Antiqua" panose="02040602050305030304" pitchFamily="18" charset="0"/>
                        </a:rPr>
                        <a:t>Psychological noise</a:t>
                      </a:r>
                      <a:endParaRPr lang="en-US" sz="2000" u="none" dirty="0">
                        <a:solidFill>
                          <a:srgbClr val="EE8200"/>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Semantic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Contextual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Channel noise (Static/Technical) </a:t>
                      </a:r>
                    </a:p>
                  </a:txBody>
                  <a:tcPr/>
                </a:tc>
                <a:extLst>
                  <a:ext uri="{0D108BD9-81ED-4DB2-BD59-A6C34878D82A}">
                    <a16:rowId xmlns:a16="http://schemas.microsoft.com/office/drawing/2014/main" val="2528808177"/>
                  </a:ext>
                </a:extLst>
              </a:tr>
              <a:tr h="126863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latin typeface="Book Antiqua" panose="02040602050305030304" pitchFamily="18" charset="0"/>
                        </a:rPr>
                        <a:t>Any communication error due to the psychological reasons.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Language related problems in 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If communication takes place in inappropriate time or place, message is not conveyed well.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Medium related communication barrier. </a:t>
                      </a:r>
                    </a:p>
                  </a:txBody>
                  <a:tcPr/>
                </a:tc>
                <a:extLst>
                  <a:ext uri="{0D108BD9-81ED-4DB2-BD59-A6C34878D82A}">
                    <a16:rowId xmlns:a16="http://schemas.microsoft.com/office/drawing/2014/main" val="3466679799"/>
                  </a:ext>
                </a:extLst>
              </a:tr>
              <a:tr h="140255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A fearful audience can’t enjoy the musical program.</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grammar, complex sentence structure, rare vocabulary etc.</a:t>
                      </a:r>
                    </a:p>
                    <a:p>
                      <a:pPr algn="ctr"/>
                      <a:endParaRPr lang="en-US" sz="1800" dirty="0">
                        <a:solidFill>
                          <a:schemeClr val="accent1">
                            <a:lumMod val="75000"/>
                          </a:schemeClr>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Wishing compliments during a funeral function. Or An outdoor meeting at noon in a hot summer.</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signal affecting picture clarity of television.</a:t>
                      </a:r>
                    </a:p>
                    <a:p>
                      <a:pPr algn="ctr"/>
                      <a:endParaRPr lang="en-US" sz="1800" dirty="0">
                        <a:solidFill>
                          <a:schemeClr val="accent1">
                            <a:lumMod val="75000"/>
                          </a:schemeClr>
                        </a:solidFill>
                      </a:endParaRPr>
                    </a:p>
                  </a:txBody>
                  <a:tcPr/>
                </a:tc>
                <a:extLst>
                  <a:ext uri="{0D108BD9-81ED-4DB2-BD59-A6C34878D82A}">
                    <a16:rowId xmlns:a16="http://schemas.microsoft.com/office/drawing/2014/main" val="948668087"/>
                  </a:ext>
                </a:extLst>
              </a:tr>
            </a:tbl>
          </a:graphicData>
        </a:graphic>
      </p:graphicFrame>
      <p:sp>
        <p:nvSpPr>
          <p:cNvPr id="4" name="TextBox 3">
            <a:extLst>
              <a:ext uri="{FF2B5EF4-FFF2-40B4-BE49-F238E27FC236}">
                <a16:creationId xmlns:a16="http://schemas.microsoft.com/office/drawing/2014/main" id="{856233D6-DEA6-D1BA-1077-EB2964C51B0F}"/>
              </a:ext>
            </a:extLst>
          </p:cNvPr>
          <p:cNvSpPr txBox="1"/>
          <p:nvPr/>
        </p:nvSpPr>
        <p:spPr>
          <a:xfrm>
            <a:off x="8232140" y="2109568"/>
            <a:ext cx="2575560" cy="369332"/>
          </a:xfrm>
          <a:prstGeom prst="rect">
            <a:avLst/>
          </a:prstGeom>
          <a:noFill/>
        </p:spPr>
        <p:txBody>
          <a:bodyPr wrap="square">
            <a:spAutoFit/>
          </a:bodyPr>
          <a:lstStyle/>
          <a:p>
            <a:pPr algn="r" rtl="1"/>
            <a:r>
              <a:rPr lang="ar-EG" b="1" dirty="0"/>
              <a:t>تشويش</a:t>
            </a:r>
            <a:r>
              <a:rPr lang="en-US" b="1" dirty="0"/>
              <a:t> </a:t>
            </a:r>
            <a:r>
              <a:rPr lang="en-US" b="1" dirty="0" err="1"/>
              <a:t>القناة</a:t>
            </a:r>
            <a:r>
              <a:rPr lang="en-US" b="1" dirty="0"/>
              <a:t>/</a:t>
            </a:r>
            <a:r>
              <a:rPr lang="en-US" b="1" dirty="0" err="1"/>
              <a:t>تقني</a:t>
            </a:r>
            <a:endParaRPr lang="en-US" b="1" dirty="0"/>
          </a:p>
        </p:txBody>
      </p:sp>
      <p:sp>
        <p:nvSpPr>
          <p:cNvPr id="6" name="TextBox 5">
            <a:extLst>
              <a:ext uri="{FF2B5EF4-FFF2-40B4-BE49-F238E27FC236}">
                <a16:creationId xmlns:a16="http://schemas.microsoft.com/office/drawing/2014/main" id="{FA7A809F-1652-C282-FA3B-F7959B505980}"/>
              </a:ext>
            </a:extLst>
          </p:cNvPr>
          <p:cNvSpPr txBox="1"/>
          <p:nvPr/>
        </p:nvSpPr>
        <p:spPr>
          <a:xfrm>
            <a:off x="6461685" y="2755605"/>
            <a:ext cx="1509714" cy="369331"/>
          </a:xfrm>
          <a:prstGeom prst="rect">
            <a:avLst/>
          </a:prstGeom>
          <a:noFill/>
        </p:spPr>
        <p:txBody>
          <a:bodyPr wrap="square">
            <a:spAutoFit/>
          </a:bodyPr>
          <a:lstStyle/>
          <a:p>
            <a:pPr algn="r" rtl="1"/>
            <a:r>
              <a:rPr lang="ar-EG" b="1" dirty="0"/>
              <a:t>تشويش</a:t>
            </a:r>
            <a:r>
              <a:rPr lang="en-US" b="1" dirty="0"/>
              <a:t> </a:t>
            </a:r>
            <a:r>
              <a:rPr lang="ar-EG" b="1" dirty="0"/>
              <a:t>سياقي</a:t>
            </a:r>
            <a:endParaRPr lang="en-US" b="1" dirty="0"/>
          </a:p>
        </p:txBody>
      </p:sp>
      <p:sp>
        <p:nvSpPr>
          <p:cNvPr id="7" name="TextBox 6">
            <a:extLst>
              <a:ext uri="{FF2B5EF4-FFF2-40B4-BE49-F238E27FC236}">
                <a16:creationId xmlns:a16="http://schemas.microsoft.com/office/drawing/2014/main" id="{95E605CC-8965-3D20-19DE-4BF584B07964}"/>
              </a:ext>
            </a:extLst>
          </p:cNvPr>
          <p:cNvSpPr txBox="1"/>
          <p:nvPr/>
        </p:nvSpPr>
        <p:spPr>
          <a:xfrm>
            <a:off x="3761784" y="2711224"/>
            <a:ext cx="1509713" cy="369332"/>
          </a:xfrm>
          <a:prstGeom prst="rect">
            <a:avLst/>
          </a:prstGeom>
          <a:noFill/>
        </p:spPr>
        <p:txBody>
          <a:bodyPr wrap="square">
            <a:spAutoFit/>
          </a:bodyPr>
          <a:lstStyle/>
          <a:p>
            <a:pPr algn="r" rtl="1"/>
            <a:r>
              <a:rPr lang="ar-EG" b="1" dirty="0"/>
              <a:t>تشويش</a:t>
            </a:r>
            <a:r>
              <a:rPr lang="en-US" b="1" dirty="0"/>
              <a:t> </a:t>
            </a:r>
            <a:r>
              <a:rPr lang="ar-EG" b="1" dirty="0"/>
              <a:t>دلالي</a:t>
            </a:r>
            <a:endParaRPr lang="en-US" b="1" dirty="0"/>
          </a:p>
        </p:txBody>
      </p:sp>
      <p:sp>
        <p:nvSpPr>
          <p:cNvPr id="8" name="TextBox 7">
            <a:extLst>
              <a:ext uri="{FF2B5EF4-FFF2-40B4-BE49-F238E27FC236}">
                <a16:creationId xmlns:a16="http://schemas.microsoft.com/office/drawing/2014/main" id="{D06CB890-12BA-DF54-E1B6-DF5501B4FD5E}"/>
              </a:ext>
            </a:extLst>
          </p:cNvPr>
          <p:cNvSpPr txBox="1"/>
          <p:nvPr/>
        </p:nvSpPr>
        <p:spPr>
          <a:xfrm>
            <a:off x="1061883" y="2711224"/>
            <a:ext cx="1509713" cy="369332"/>
          </a:xfrm>
          <a:prstGeom prst="rect">
            <a:avLst/>
          </a:prstGeom>
          <a:noFill/>
        </p:spPr>
        <p:txBody>
          <a:bodyPr wrap="square">
            <a:spAutoFit/>
          </a:bodyPr>
          <a:lstStyle/>
          <a:p>
            <a:pPr algn="r" rtl="1"/>
            <a:r>
              <a:rPr lang="ar-EG" b="1" dirty="0"/>
              <a:t>تشويش</a:t>
            </a:r>
            <a:r>
              <a:rPr lang="en-US" b="1" dirty="0"/>
              <a:t> </a:t>
            </a:r>
            <a:r>
              <a:rPr lang="ar-EG" b="1" dirty="0"/>
              <a:t>نفسي</a:t>
            </a:r>
            <a:endParaRPr lang="en-US" b="1" dirty="0"/>
          </a:p>
        </p:txBody>
      </p:sp>
    </p:spTree>
    <p:extLst>
      <p:ext uri="{BB962C8B-B14F-4D97-AF65-F5344CB8AC3E}">
        <p14:creationId xmlns:p14="http://schemas.microsoft.com/office/powerpoint/2010/main" val="356815154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A11B8-4126-C3C8-BF48-AC4015454D6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A19E733-BC0C-FBD7-BDAB-C1817F4636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7693E6E-9519-3B8A-06D8-D3CCF792455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A8C4208A-76FD-1A98-A5AB-93379AF6FA67}"/>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698192" y="1961965"/>
            <a:ext cx="10711543" cy="4138377"/>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Context: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takes place in a context. At times it is noticeable and at other times not.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other </a:t>
            </a:r>
            <a:r>
              <a:rPr lang="en-US" sz="2200" b="1" dirty="0">
                <a:solidFill>
                  <a:srgbClr val="C00000"/>
                </a:solidFill>
                <a:latin typeface="Tajawal ExtraBold" panose="00000800000000000000" pitchFamily="2" charset="-78"/>
                <a:cs typeface="Tajawal ExtraBold" panose="00000800000000000000" pitchFamily="2" charset="-78"/>
              </a:rPr>
              <a:t>words, time, place, culture, physical and social condition </a:t>
            </a:r>
            <a:r>
              <a:rPr lang="en-US" sz="2200" b="1" dirty="0">
                <a:solidFill>
                  <a:srgbClr val="0A1F61"/>
                </a:solidFill>
                <a:latin typeface="Tajawal ExtraBold" panose="00000800000000000000" pitchFamily="2" charset="-78"/>
                <a:cs typeface="Tajawal ExtraBold" panose="00000800000000000000" pitchFamily="2" charset="-78"/>
              </a:rPr>
              <a:t>and psychology of the participants are important in determining communication effect. If we try to interpret a message out of its context, we may get an entirely different meaning which may result in communication error.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Rules and roles are two important factors related to communication context.</a:t>
            </a:r>
          </a:p>
        </p:txBody>
      </p:sp>
    </p:spTree>
    <p:extLst>
      <p:ext uri="{BB962C8B-B14F-4D97-AF65-F5344CB8AC3E}">
        <p14:creationId xmlns:p14="http://schemas.microsoft.com/office/powerpoint/2010/main" val="201878868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BC978-93A8-7ACE-88C2-CC583F9452E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A58143C-89F2-A9B2-EC29-0A34439D1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41ABCFA5-4A20-0ADD-49F7-0ED8768A3B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43CC6E7-F6B9-017A-F521-843E54285C9F}"/>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0838F799-7403-DC83-3110-4D033BADDE2D}"/>
              </a:ext>
            </a:extLst>
          </p:cNvPr>
          <p:cNvSpPr txBox="1"/>
          <p:nvPr/>
        </p:nvSpPr>
        <p:spPr>
          <a:xfrm>
            <a:off x="842543" y="1963619"/>
            <a:ext cx="10552633" cy="4099905"/>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G) Effect: </a:t>
            </a:r>
          </a:p>
          <a:p>
            <a:pPr marL="342900" lvl="3" indent="-342900" algn="just">
              <a:spcBef>
                <a:spcPts val="600"/>
              </a:spcBef>
            </a:pPr>
            <a:r>
              <a:rPr lang="en-US" sz="2800" b="1" dirty="0">
                <a:solidFill>
                  <a:srgbClr val="EE8200"/>
                </a:solidFill>
                <a:latin typeface="Book Antiqua" panose="02040602050305030304" pitchFamily="18" charset="0"/>
              </a:rPr>
              <a:t>Why do we communicate?</a:t>
            </a:r>
            <a:r>
              <a:rPr lang="en-US" sz="2400" b="1" dirty="0">
                <a:solidFill>
                  <a:srgbClr val="EE8200"/>
                </a:solidFill>
                <a:latin typeface="Book Antiqua" panose="02040602050305030304" pitchFamily="18" charset="0"/>
              </a:rPr>
              <a:t> </a:t>
            </a:r>
            <a:r>
              <a:rPr lang="en-US" sz="2400" b="1" dirty="0">
                <a:latin typeface="Book Antiqua" panose="02040602050305030304" pitchFamily="18" charset="0"/>
              </a:rPr>
              <a:t>It is a fundamental question. </a:t>
            </a:r>
          </a:p>
          <a:p>
            <a:pPr marL="0" lvl="3" indent="0" algn="just">
              <a:spcBef>
                <a:spcPts val="600"/>
              </a:spcBef>
              <a:buNone/>
            </a:pPr>
            <a:r>
              <a:rPr lang="en-US" sz="2400" b="1" dirty="0">
                <a:solidFill>
                  <a:schemeClr val="accent5">
                    <a:lumMod val="75000"/>
                  </a:schemeClr>
                </a:solidFill>
                <a:latin typeface="Book Antiqua" panose="02040602050305030304" pitchFamily="18" charset="0"/>
              </a:rPr>
              <a:t>		To make some effect on the receiver is the answer. </a:t>
            </a:r>
          </a:p>
          <a:p>
            <a:pPr marL="0" lvl="3" indent="0" algn="just">
              <a:spcBef>
                <a:spcPts val="600"/>
              </a:spcBef>
              <a:buNone/>
            </a:pPr>
            <a:endParaRPr lang="en-US" sz="1100" b="1" dirty="0">
              <a:solidFill>
                <a:schemeClr val="accent5">
                  <a:lumMod val="75000"/>
                </a:schemeClr>
              </a:solidFill>
              <a:latin typeface="Book Antiqua" panose="02040602050305030304" pitchFamily="18" charset="0"/>
            </a:endParaRPr>
          </a:p>
          <a:p>
            <a:pPr marL="914400" lvl="5" indent="0">
              <a:spcBef>
                <a:spcPts val="600"/>
              </a:spcBef>
              <a:buNone/>
            </a:pPr>
            <a:r>
              <a:rPr lang="en-US" sz="2800" b="1" dirty="0">
                <a:solidFill>
                  <a:srgbClr val="00B050"/>
                </a:solidFill>
                <a:effectLst>
                  <a:outerShdw blurRad="38100" dist="38100" dir="2700000" algn="tl">
                    <a:srgbClr val="000000">
                      <a:alpha val="43137"/>
                    </a:srgbClr>
                  </a:outerShdw>
                </a:effectLst>
                <a:latin typeface="Book Antiqua" panose="02040602050305030304" pitchFamily="18" charset="0"/>
              </a:rPr>
              <a:t>Effect</a:t>
            </a:r>
            <a:r>
              <a:rPr lang="en-US" sz="2800" b="1" dirty="0">
                <a:solidFill>
                  <a:srgbClr val="00B050"/>
                </a:solidFill>
                <a:latin typeface="Book Antiqua" panose="02040602050305030304" pitchFamily="18" charset="0"/>
              </a:rPr>
              <a:t> is consequence or </a:t>
            </a:r>
            <a:r>
              <a:rPr lang="en-US" sz="2800" b="1" dirty="0">
                <a:solidFill>
                  <a:srgbClr val="00B050"/>
                </a:solidFill>
                <a:effectLst>
                  <a:outerShdw blurRad="38100" dist="38100" dir="2700000" algn="tl">
                    <a:srgbClr val="000000">
                      <a:alpha val="43137"/>
                    </a:srgbClr>
                  </a:outerShdw>
                </a:effectLst>
                <a:latin typeface="Book Antiqua" panose="02040602050305030304" pitchFamily="18" charset="0"/>
              </a:rPr>
              <a:t>result</a:t>
            </a:r>
            <a:r>
              <a:rPr lang="en-US" sz="2800" b="1" dirty="0">
                <a:solidFill>
                  <a:srgbClr val="00B050"/>
                </a:solidFill>
                <a:latin typeface="Book Antiqua" panose="02040602050305030304" pitchFamily="18" charset="0"/>
              </a:rPr>
              <a:t> of communication. </a:t>
            </a:r>
          </a:p>
          <a:p>
            <a:pPr algn="just">
              <a:lnSpc>
                <a:spcPct val="150000"/>
              </a:lnSpc>
            </a:pPr>
            <a:endParaRPr lang="en-US" sz="11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Every communication act makes some effect on the person/s.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Effect may be positive or negative.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Communication is said to be successful when we achieve the intended effect.</a:t>
            </a:r>
          </a:p>
        </p:txBody>
      </p:sp>
      <p:sp>
        <p:nvSpPr>
          <p:cNvPr id="3" name="Arrow: Bent-Up 2">
            <a:extLst>
              <a:ext uri="{FF2B5EF4-FFF2-40B4-BE49-F238E27FC236}">
                <a16:creationId xmlns:a16="http://schemas.microsoft.com/office/drawing/2014/main" id="{658A2B81-C45C-1373-1EA7-CEDC820D1680}"/>
              </a:ext>
            </a:extLst>
          </p:cNvPr>
          <p:cNvSpPr/>
          <p:nvPr/>
        </p:nvSpPr>
        <p:spPr>
          <a:xfrm rot="5400000">
            <a:off x="2163729" y="2962278"/>
            <a:ext cx="401323" cy="456724"/>
          </a:xfrm>
          <a:prstGeom prst="bentUp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7D8E260-DE0E-CFFC-08AD-E702EA803E7A}"/>
              </a:ext>
            </a:extLst>
          </p:cNvPr>
          <p:cNvSpPr txBox="1"/>
          <p:nvPr/>
        </p:nvSpPr>
        <p:spPr>
          <a:xfrm>
            <a:off x="5946839" y="4173591"/>
            <a:ext cx="3160948" cy="461665"/>
          </a:xfrm>
          <a:prstGeom prst="rect">
            <a:avLst/>
          </a:prstGeom>
          <a:noFill/>
        </p:spPr>
        <p:txBody>
          <a:bodyPr wrap="square">
            <a:spAutoFit/>
          </a:bodyPr>
          <a:lstStyle/>
          <a:p>
            <a:pPr algn="r" rtl="1"/>
            <a:r>
              <a:rPr lang="en-US" sz="2400" b="1" dirty="0" err="1">
                <a:solidFill>
                  <a:srgbClr val="C00000"/>
                </a:solidFill>
              </a:rPr>
              <a:t>التأثير</a:t>
            </a:r>
            <a:r>
              <a:rPr lang="en-US" sz="2400" b="1" dirty="0">
                <a:solidFill>
                  <a:srgbClr val="C00000"/>
                </a:solidFill>
              </a:rPr>
              <a:t> </a:t>
            </a:r>
            <a:r>
              <a:rPr lang="en-US" sz="2400" b="1" dirty="0" err="1">
                <a:solidFill>
                  <a:srgbClr val="C00000"/>
                </a:solidFill>
              </a:rPr>
              <a:t>هو</a:t>
            </a:r>
            <a:r>
              <a:rPr lang="en-US" sz="2400" b="1" dirty="0">
                <a:solidFill>
                  <a:srgbClr val="C00000"/>
                </a:solidFill>
              </a:rPr>
              <a:t> </a:t>
            </a:r>
            <a:r>
              <a:rPr lang="en-US" sz="2400" b="1" dirty="0" err="1">
                <a:solidFill>
                  <a:srgbClr val="C00000"/>
                </a:solidFill>
              </a:rPr>
              <a:t>نتيجة</a:t>
            </a:r>
            <a:r>
              <a:rPr lang="en-US" sz="2400" b="1" dirty="0">
                <a:solidFill>
                  <a:srgbClr val="C00000"/>
                </a:solidFill>
              </a:rPr>
              <a:t> </a:t>
            </a:r>
            <a:r>
              <a:rPr lang="en-US" sz="2400" b="1" dirty="0" err="1">
                <a:solidFill>
                  <a:srgbClr val="C00000"/>
                </a:solidFill>
              </a:rPr>
              <a:t>للاتصال</a:t>
            </a:r>
            <a:r>
              <a:rPr lang="en-US" sz="2400" b="1" dirty="0">
                <a:solidFill>
                  <a:srgbClr val="C00000"/>
                </a:solidFill>
              </a:rPr>
              <a:t>.</a:t>
            </a:r>
          </a:p>
        </p:txBody>
      </p:sp>
    </p:spTree>
    <p:extLst>
      <p:ext uri="{BB962C8B-B14F-4D97-AF65-F5344CB8AC3E}">
        <p14:creationId xmlns:p14="http://schemas.microsoft.com/office/powerpoint/2010/main" val="358210482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05BEE-EF73-397F-534E-3A9D025E733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9B7D64E-47D0-E396-8607-9DDE1D2A79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0AB4D4C-CF60-8749-3F41-66750D2D41F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9F63E6E-3C6B-8011-4709-105991E1F932}"/>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4C02CD2B-659B-4236-DEE7-A50EF807BBED}"/>
              </a:ext>
            </a:extLst>
          </p:cNvPr>
          <p:cNvSpPr txBox="1"/>
          <p:nvPr/>
        </p:nvSpPr>
        <p:spPr>
          <a:xfrm>
            <a:off x="2490357" y="1829604"/>
            <a:ext cx="7579473" cy="435440"/>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4" name="Table 6">
            <a:extLst>
              <a:ext uri="{FF2B5EF4-FFF2-40B4-BE49-F238E27FC236}">
                <a16:creationId xmlns:a16="http://schemas.microsoft.com/office/drawing/2014/main" id="{66BA1DEC-DB5B-529C-749F-147F44D67706}"/>
              </a:ext>
            </a:extLst>
          </p:cNvPr>
          <p:cNvGraphicFramePr>
            <a:graphicFrameLocks noGrp="1"/>
          </p:cNvGraphicFramePr>
          <p:nvPr>
            <p:extLst>
              <p:ext uri="{D42A27DB-BD31-4B8C-83A1-F6EECF244321}">
                <p14:modId xmlns:p14="http://schemas.microsoft.com/office/powerpoint/2010/main" val="1285227947"/>
              </p:ext>
            </p:extLst>
          </p:nvPr>
        </p:nvGraphicFramePr>
        <p:xfrm>
          <a:off x="856509" y="2333624"/>
          <a:ext cx="10333461" cy="3531779"/>
        </p:xfrm>
        <a:graphic>
          <a:graphicData uri="http://schemas.openxmlformats.org/drawingml/2006/table">
            <a:tbl>
              <a:tblPr firstRow="1" bandRow="1">
                <a:tableStyleId>{69CF1AB2-1976-4502-BF36-3FF5EA218861}</a:tableStyleId>
              </a:tblPr>
              <a:tblGrid>
                <a:gridCol w="3444487">
                  <a:extLst>
                    <a:ext uri="{9D8B030D-6E8A-4147-A177-3AD203B41FA5}">
                      <a16:colId xmlns:a16="http://schemas.microsoft.com/office/drawing/2014/main" val="3323634545"/>
                    </a:ext>
                  </a:extLst>
                </a:gridCol>
                <a:gridCol w="3444487">
                  <a:extLst>
                    <a:ext uri="{9D8B030D-6E8A-4147-A177-3AD203B41FA5}">
                      <a16:colId xmlns:a16="http://schemas.microsoft.com/office/drawing/2014/main" val="3158055310"/>
                    </a:ext>
                  </a:extLst>
                </a:gridCol>
                <a:gridCol w="3444487">
                  <a:extLst>
                    <a:ext uri="{9D8B030D-6E8A-4147-A177-3AD203B41FA5}">
                      <a16:colId xmlns:a16="http://schemas.microsoft.com/office/drawing/2014/main" val="3535208616"/>
                    </a:ext>
                  </a:extLst>
                </a:gridCol>
              </a:tblGrid>
              <a:tr h="599467">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dirty="0">
                          <a:solidFill>
                            <a:srgbClr val="EE8200"/>
                          </a:solidFill>
                          <a:latin typeface="Book Antiqua" panose="02040602050305030304" pitchFamily="18" charset="0"/>
                        </a:rPr>
                        <a:t>Cognitive effects</a:t>
                      </a:r>
                      <a:endParaRPr lang="ar-EG" sz="2000" b="1" u="none" dirty="0">
                        <a:solidFill>
                          <a:srgbClr val="EE82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000" b="1" u="none" dirty="0">
                          <a:solidFill>
                            <a:srgbClr val="EE8200"/>
                          </a:solidFill>
                          <a:latin typeface="Book Antiqua" panose="02040602050305030304" pitchFamily="18" charset="0"/>
                        </a:rPr>
                        <a:t>تأثيرات إدراكية</a:t>
                      </a:r>
                      <a:endParaRPr lang="en-US" sz="2000" u="none" dirty="0">
                        <a:solidFill>
                          <a:srgbClr val="EE8200"/>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Affective effects </a:t>
                      </a:r>
                      <a:endParaRPr lang="ar-EG" sz="2000" b="1" u="none" kern="1200" dirty="0">
                        <a:solidFill>
                          <a:srgbClr val="EE82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000" b="1" u="none" kern="1200" dirty="0">
                          <a:solidFill>
                            <a:srgbClr val="EE8200"/>
                          </a:solidFill>
                          <a:latin typeface="Book Antiqua" panose="02040602050305030304" pitchFamily="18" charset="0"/>
                          <a:ea typeface="+mn-ea"/>
                          <a:cs typeface="+mn-cs"/>
                        </a:rPr>
                        <a:t>تأثيرات عاطفية</a:t>
                      </a:r>
                      <a:endParaRPr lang="en-US" sz="2000" b="1" u="none" kern="1200" dirty="0">
                        <a:solidFill>
                          <a:srgbClr val="EE82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Behavioral effects</a:t>
                      </a:r>
                      <a:endParaRPr lang="ar-EG" sz="2000" b="1" u="none" kern="1200" dirty="0">
                        <a:solidFill>
                          <a:srgbClr val="EE82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000" b="1" u="none" kern="1200" dirty="0">
                          <a:solidFill>
                            <a:srgbClr val="EE8200"/>
                          </a:solidFill>
                          <a:latin typeface="Book Antiqua" panose="02040602050305030304" pitchFamily="18" charset="0"/>
                          <a:ea typeface="+mn-ea"/>
                          <a:cs typeface="+mn-cs"/>
                        </a:rPr>
                        <a:t>تأثيرات سلوكية</a:t>
                      </a:r>
                      <a:endParaRPr lang="en-US" sz="2000" b="1" u="none" kern="1200" dirty="0">
                        <a:solidFill>
                          <a:srgbClr val="EE82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12074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164201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spTree>
    <p:extLst>
      <p:ext uri="{BB962C8B-B14F-4D97-AF65-F5344CB8AC3E}">
        <p14:creationId xmlns:p14="http://schemas.microsoft.com/office/powerpoint/2010/main" val="221003523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FB24E-5B79-8077-EB45-1A4BC424B276}"/>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46C89A8-E67E-2C26-C974-4623393E68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4346E6AF-789D-3D1E-0D21-24E7AEF9D67F}"/>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A61D81D2-9466-1499-D86D-E95A9ED386D8}"/>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5052320D-62EC-28D2-CCD7-B5A4BCDA1CA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2" name="TextBox 1">
            <a:extLst>
              <a:ext uri="{FF2B5EF4-FFF2-40B4-BE49-F238E27FC236}">
                <a16:creationId xmlns:a16="http://schemas.microsoft.com/office/drawing/2014/main" id="{EB441A1F-F723-08DA-4D8E-7902181D4A1B}"/>
              </a:ext>
            </a:extLst>
          </p:cNvPr>
          <p:cNvSpPr txBox="1"/>
          <p:nvPr/>
        </p:nvSpPr>
        <p:spPr>
          <a:xfrm>
            <a:off x="2438163" y="2259114"/>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3" name="Picture 2">
            <a:extLst>
              <a:ext uri="{FF2B5EF4-FFF2-40B4-BE49-F238E27FC236}">
                <a16:creationId xmlns:a16="http://schemas.microsoft.com/office/drawing/2014/main" id="{3B629D0A-F731-A786-A890-462D2DAA4AAD}"/>
              </a:ext>
            </a:extLst>
          </p:cNvPr>
          <p:cNvPicPr>
            <a:picLocks noChangeAspect="1"/>
          </p:cNvPicPr>
          <p:nvPr/>
        </p:nvPicPr>
        <p:blipFill>
          <a:blip r:embed="rId4">
            <a:extLst>
              <a:ext uri="{28A0092B-C50C-407E-A947-70E740481C1C}">
                <a14:useLocalDpi xmlns:a14="http://schemas.microsoft.com/office/drawing/2010/main" val="0"/>
              </a:ext>
            </a:extLst>
          </a:blip>
          <a:srcRect l="10141" r="13622"/>
          <a:stretch/>
        </p:blipFill>
        <p:spPr>
          <a:xfrm>
            <a:off x="3880031" y="3157259"/>
            <a:ext cx="5052060" cy="2854249"/>
          </a:xfrm>
          <a:prstGeom prst="rect">
            <a:avLst/>
          </a:prstGeom>
        </p:spPr>
      </p:pic>
    </p:spTree>
    <p:extLst>
      <p:ext uri="{BB962C8B-B14F-4D97-AF65-F5344CB8AC3E}">
        <p14:creationId xmlns:p14="http://schemas.microsoft.com/office/powerpoint/2010/main" val="336763057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87C66-3A94-060F-F59D-6D78B08DE55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EAB3662-BC84-99A6-CFD5-FFBFC54C32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E44784C-079B-96A8-8300-D257769EAF6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72EC72B-1A99-C39F-6582-7EE95F2675E0}"/>
              </a:ext>
            </a:extLst>
          </p:cNvPr>
          <p:cNvSpPr txBox="1"/>
          <p:nvPr/>
        </p:nvSpPr>
        <p:spPr>
          <a:xfrm>
            <a:off x="2490357" y="1139291"/>
            <a:ext cx="51026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Self-Assessment</a:t>
            </a:r>
          </a:p>
        </p:txBody>
      </p:sp>
      <p:sp>
        <p:nvSpPr>
          <p:cNvPr id="4" name="TextBox 3">
            <a:extLst>
              <a:ext uri="{FF2B5EF4-FFF2-40B4-BE49-F238E27FC236}">
                <a16:creationId xmlns:a16="http://schemas.microsoft.com/office/drawing/2014/main" id="{397251CA-4520-015E-A9A9-DA16DDDE7114}"/>
              </a:ext>
            </a:extLst>
          </p:cNvPr>
          <p:cNvSpPr txBox="1"/>
          <p:nvPr/>
        </p:nvSpPr>
        <p:spPr>
          <a:xfrm>
            <a:off x="882125" y="1942395"/>
            <a:ext cx="10427749" cy="3682226"/>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succeed as a managerial leader, a person needs a flexible style: an ability to be open to others and a willingness to listen. Where do you stand on being flexible? Test yourself by answering often, sometimes, or rarely to the following questions.</a:t>
            </a:r>
          </a:p>
        </p:txBody>
      </p:sp>
    </p:spTree>
    <p:extLst>
      <p:ext uri="{BB962C8B-B14F-4D97-AF65-F5344CB8AC3E}">
        <p14:creationId xmlns:p14="http://schemas.microsoft.com/office/powerpoint/2010/main" val="280944146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DA518-3910-3ADC-7B29-2E638CFDE214}"/>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F6B90A9-8A84-E7EA-8F5B-5A455E392D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A7B1B88-DEB1-40FF-754C-103740D8E2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0E28930-3640-1682-79E7-DF4B28E62ED4}"/>
              </a:ext>
            </a:extLst>
          </p:cNvPr>
          <p:cNvSpPr txBox="1"/>
          <p:nvPr/>
        </p:nvSpPr>
        <p:spPr>
          <a:xfrm>
            <a:off x="2490357" y="1139291"/>
            <a:ext cx="51026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Self-Assessment</a:t>
            </a:r>
          </a:p>
        </p:txBody>
      </p:sp>
      <p:sp>
        <p:nvSpPr>
          <p:cNvPr id="4" name="TextBox 3">
            <a:extLst>
              <a:ext uri="{FF2B5EF4-FFF2-40B4-BE49-F238E27FC236}">
                <a16:creationId xmlns:a16="http://schemas.microsoft.com/office/drawing/2014/main" id="{145A6CCC-F823-7A70-5FB9-2579B8F05FE9}"/>
              </a:ext>
            </a:extLst>
          </p:cNvPr>
          <p:cNvSpPr txBox="1"/>
          <p:nvPr/>
        </p:nvSpPr>
        <p:spPr>
          <a:xfrm>
            <a:off x="882125" y="1942395"/>
            <a:ext cx="10427749" cy="3785652"/>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8 Statements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dirty="0">
                <a:solidFill>
                  <a:srgbClr val="0A1F61"/>
                </a:solidFill>
                <a:cs typeface="Tajawal ExtraBold" panose="00000800000000000000" pitchFamily="2" charset="-78"/>
              </a:rPr>
              <a:t>If you answered "rarely" to seven to eight questions, you are unusually adaptable. If you answered "sometimes" to at least five questions, you are on the right track, but more flexibility would benefit your leadership. If you answered "often" to more than four questions, you have a long way to go to improve your flexibility and adaptability. You are also brutally honest about your faults, which could be an asset.</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7323579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FA812-500E-048C-1606-D1A5A678A73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1174FDF-C1DF-FA61-0F1D-AD3751E3F7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89EA665-5B4D-6966-E098-EC81F1C9F75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C019DB12-EA47-A978-437A-FC3C0D678C8A}"/>
              </a:ext>
            </a:extLst>
          </p:cNvPr>
          <p:cNvSpPr txBox="1"/>
          <p:nvPr/>
        </p:nvSpPr>
        <p:spPr>
          <a:xfrm>
            <a:off x="2490357" y="1139291"/>
            <a:ext cx="51026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Self-Assessment</a:t>
            </a:r>
          </a:p>
        </p:txBody>
      </p:sp>
      <p:sp>
        <p:nvSpPr>
          <p:cNvPr id="4" name="TextBox 3">
            <a:extLst>
              <a:ext uri="{FF2B5EF4-FFF2-40B4-BE49-F238E27FC236}">
                <a16:creationId xmlns:a16="http://schemas.microsoft.com/office/drawing/2014/main" id="{1AF783E4-1D73-6087-A12D-4824D806A7FA}"/>
              </a:ext>
            </a:extLst>
          </p:cNvPr>
          <p:cNvSpPr txBox="1"/>
          <p:nvPr/>
        </p:nvSpPr>
        <p:spPr>
          <a:xfrm>
            <a:off x="2490357" y="1400901"/>
            <a:ext cx="3141235" cy="727571"/>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p:txBody>
      </p:sp>
      <p:sp>
        <p:nvSpPr>
          <p:cNvPr id="9" name="TextBox 8"/>
          <p:cNvSpPr txBox="1"/>
          <p:nvPr/>
        </p:nvSpPr>
        <p:spPr>
          <a:xfrm>
            <a:off x="767181" y="2102975"/>
            <a:ext cx="10427749" cy="4093428"/>
          </a:xfrm>
          <a:prstGeom prst="rect">
            <a:avLst/>
          </a:prstGeom>
          <a:noFill/>
        </p:spPr>
        <p:txBody>
          <a:bodyPr wrap="square" rtlCol="0">
            <a:spAutoFit/>
          </a:bodyPr>
          <a:lstStyle/>
          <a:p>
            <a:pPr algn="just"/>
            <a:r>
              <a:rPr lang="en-US" sz="2600" b="1" dirty="0">
                <a:solidFill>
                  <a:srgbClr val="EE8200"/>
                </a:solidFill>
                <a:cs typeface="Tajawal ExtraBold" panose="00000800000000000000" pitchFamily="2" charset="-78"/>
              </a:rPr>
              <a:t>Scale Statements</a:t>
            </a:r>
          </a:p>
          <a:p>
            <a:pPr marL="457200" indent="-457200" algn="just">
              <a:buFontTx/>
              <a:buAutoNum type="arabicPeriod"/>
            </a:pPr>
            <a:r>
              <a:rPr lang="en-US" sz="2600" b="1" dirty="0">
                <a:solidFill>
                  <a:srgbClr val="0A1F61"/>
                </a:solidFill>
                <a:cs typeface="Tajawal ExtraBold" panose="00000800000000000000" pitchFamily="2" charset="-78"/>
              </a:rPr>
              <a:t>Do you tend to seek out only those people who agree with your analysis of issues?</a:t>
            </a:r>
            <a:r>
              <a:rPr lang="ar-EG" sz="2600" dirty="0">
                <a:effectLst/>
                <a:latin typeface="Segoe UI Web (Arabic)"/>
              </a:rPr>
              <a:t> هل تميل إلى البحث فقط عن الأشخاص الذين يتفقون مع تحليلك للقضايا؟</a:t>
            </a:r>
            <a:endParaRPr lang="en-US" sz="2600" b="1" dirty="0">
              <a:solidFill>
                <a:srgbClr val="0A1F61"/>
              </a:solidFill>
              <a:cs typeface="Tajawal ExtraBold" panose="00000800000000000000" pitchFamily="2" charset="-78"/>
            </a:endParaRPr>
          </a:p>
          <a:p>
            <a:pPr marL="457200" indent="-457200" algn="just">
              <a:buFontTx/>
              <a:buAutoNum type="arabicPeriod"/>
            </a:pPr>
            <a:r>
              <a:rPr lang="en-US" sz="2600" b="1" dirty="0">
                <a:solidFill>
                  <a:srgbClr val="0A1F61"/>
                </a:solidFill>
                <a:cs typeface="Tajawal ExtraBold" panose="00000800000000000000" pitchFamily="2" charset="-78"/>
              </a:rPr>
              <a:t>Do you ignore most of the advice from coworkers about process improvements?</a:t>
            </a:r>
            <a:r>
              <a:rPr lang="ar-EG" sz="2600" dirty="0">
                <a:effectLst/>
                <a:latin typeface="Segoe UI Web (Arabic)"/>
              </a:rPr>
              <a:t> هل تتجاهل معظم النصائح من زملاء العمل حول تحسينات العملية؟</a:t>
            </a:r>
            <a:endParaRPr lang="en-US" sz="2600" b="1" dirty="0">
              <a:solidFill>
                <a:srgbClr val="0A1F61"/>
              </a:solidFill>
              <a:cs typeface="Tajawal ExtraBold" panose="00000800000000000000" pitchFamily="2" charset="-78"/>
            </a:endParaRPr>
          </a:p>
          <a:p>
            <a:pPr marL="457200" indent="-457200" algn="just">
              <a:buFontTx/>
              <a:buAutoNum type="arabicPeriod"/>
            </a:pPr>
            <a:r>
              <a:rPr lang="en-US" sz="2600" b="1" dirty="0">
                <a:solidFill>
                  <a:srgbClr val="0A1F61"/>
                </a:solidFill>
                <a:cs typeface="Tajawal ExtraBold" panose="00000800000000000000" pitchFamily="2" charset="-78"/>
              </a:rPr>
              <a:t>Do your team members go along with what you say just to avoid an argument?</a:t>
            </a:r>
            <a:r>
              <a:rPr lang="ar-EG" sz="2600" dirty="0">
                <a:effectLst/>
                <a:latin typeface="Segoe UI Web (Arabic)"/>
              </a:rPr>
              <a:t> هل يوافق أعضاء فريقك على ما تقوله فقط لتجنب الجدال؟</a:t>
            </a:r>
            <a:endParaRPr lang="en-US" sz="2600" b="1" dirty="0">
              <a:solidFill>
                <a:srgbClr val="0A1F61"/>
              </a:solidFill>
              <a:cs typeface="Tajawal ExtraBold" panose="00000800000000000000" pitchFamily="2" charset="-78"/>
            </a:endParaRPr>
          </a:p>
          <a:p>
            <a:r>
              <a:rPr lang="en-US" sz="2600" b="1" dirty="0">
                <a:solidFill>
                  <a:srgbClr val="0A1F61"/>
                </a:solidFill>
                <a:cs typeface="Tajawal ExtraBold" panose="00000800000000000000" pitchFamily="2" charset="-78"/>
              </a:rPr>
              <a:t>4.   Have people referred to you as "rigid" or "close-minded" on several occasions?</a:t>
            </a:r>
            <a:r>
              <a:rPr lang="ar-EG" sz="2600" dirty="0">
                <a:effectLst/>
                <a:latin typeface="Segoe UI Web (Arabic)"/>
              </a:rPr>
              <a:t> هل أشار إليك الناس على أنك "</a:t>
            </a:r>
            <a:r>
              <a:rPr lang="ar-EG" sz="2600" dirty="0"/>
              <a:t> صارم </a:t>
            </a:r>
            <a:r>
              <a:rPr lang="ar-EG" sz="2600" dirty="0">
                <a:effectLst/>
                <a:latin typeface="Segoe UI Web (Arabic)"/>
              </a:rPr>
              <a:t>" أو "منغلق الذهن" في عدة مناسبات</a:t>
            </a:r>
            <a:endParaRPr lang="en-US" sz="26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6515392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09434-2951-E43E-EA0C-C38A98CD5C4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67D69807-28F3-D256-1743-57B0478FA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AC231B9-D9F0-F1D9-450C-9996EC1DBAA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B7A873C-D3DD-1245-DE41-ED0756E1BA14}"/>
              </a:ext>
            </a:extLst>
          </p:cNvPr>
          <p:cNvSpPr txBox="1"/>
          <p:nvPr/>
        </p:nvSpPr>
        <p:spPr>
          <a:xfrm>
            <a:off x="2490357" y="1139291"/>
            <a:ext cx="5102679" cy="523220"/>
          </a:xfrm>
          <a:prstGeom prst="rect">
            <a:avLst/>
          </a:prstGeom>
          <a:noFill/>
        </p:spPr>
        <p:txBody>
          <a:bodyPr wrap="none" rtlCol="0">
            <a:spAutoFit/>
          </a:bodyPr>
          <a:lstStyle/>
          <a:p>
            <a:r>
              <a:rPr lang="en-US" sz="2800" b="1">
                <a:solidFill>
                  <a:srgbClr val="FF8C01"/>
                </a:solidFill>
                <a:latin typeface="Tajawal Medium" panose="00000600000000000000" pitchFamily="2" charset="-78"/>
                <a:cs typeface="Tajawal Medium" panose="00000600000000000000" pitchFamily="2" charset="-78"/>
              </a:rPr>
              <a:t>Leadership Self-Assessment</a:t>
            </a:r>
            <a:endParaRPr lang="en-US" sz="2800" b="1" dirty="0">
              <a:solidFill>
                <a:srgbClr val="FF8C0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D8B9F507-CA96-CCE2-33AC-35A85D6E3145}"/>
              </a:ext>
            </a:extLst>
          </p:cNvPr>
          <p:cNvSpPr txBox="1"/>
          <p:nvPr/>
        </p:nvSpPr>
        <p:spPr>
          <a:xfrm>
            <a:off x="2490357" y="1400901"/>
            <a:ext cx="3141235" cy="727571"/>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p:txBody>
      </p:sp>
      <p:sp>
        <p:nvSpPr>
          <p:cNvPr id="9" name="TextBox 8">
            <a:extLst>
              <a:ext uri="{FF2B5EF4-FFF2-40B4-BE49-F238E27FC236}">
                <a16:creationId xmlns:a16="http://schemas.microsoft.com/office/drawing/2014/main" id="{3807E592-8EB6-77F1-B2B8-7B10AC1129E3}"/>
              </a:ext>
            </a:extLst>
          </p:cNvPr>
          <p:cNvSpPr txBox="1"/>
          <p:nvPr/>
        </p:nvSpPr>
        <p:spPr>
          <a:xfrm>
            <a:off x="537211" y="2102975"/>
            <a:ext cx="10984230" cy="3847207"/>
          </a:xfrm>
          <a:prstGeom prst="rect">
            <a:avLst/>
          </a:prstGeom>
          <a:noFill/>
        </p:spPr>
        <p:txBody>
          <a:bodyPr wrap="square" rtlCol="0">
            <a:spAutoFit/>
          </a:bodyPr>
          <a:lstStyle/>
          <a:p>
            <a:pPr algn="just"/>
            <a:r>
              <a:rPr lang="en-US" sz="2800" b="1" dirty="0">
                <a:solidFill>
                  <a:srgbClr val="EE8200"/>
                </a:solidFill>
                <a:cs typeface="Tajawal ExtraBold" panose="00000800000000000000" pitchFamily="2" charset="-78"/>
              </a:rPr>
              <a:t>Scale Statements</a:t>
            </a:r>
            <a:endParaRPr lang="en-US" sz="2000" b="1" dirty="0">
              <a:solidFill>
                <a:srgbClr val="EE8200"/>
              </a:solidFill>
              <a:cs typeface="Tajawal ExtraBold" panose="00000800000000000000" pitchFamily="2" charset="-78"/>
            </a:endParaRPr>
          </a:p>
          <a:p>
            <a:pPr marL="514350" indent="-514350" algn="just">
              <a:buFont typeface="+mj-lt"/>
              <a:buAutoNum type="arabicPeriod" startAt="5"/>
            </a:pPr>
            <a:r>
              <a:rPr lang="en-US" sz="2400" b="1" dirty="0">
                <a:solidFill>
                  <a:srgbClr val="0A1F61"/>
                </a:solidFill>
                <a:cs typeface="Tajawal ExtraBold" panose="00000800000000000000" pitchFamily="2" charset="-78"/>
              </a:rPr>
              <a:t>When presented with a new method, do you immediately look for a flaw?</a:t>
            </a:r>
            <a:r>
              <a:rPr lang="ar-EG" sz="2400" dirty="0">
                <a:effectLst/>
                <a:latin typeface="Segoe UI Web (Arabic)"/>
              </a:rPr>
              <a:t> عند تقديم طريقة جديدة ، هل تبحث على الفور عن عيب؟</a:t>
            </a:r>
            <a:endParaRPr lang="en-US" sz="2400" b="1" dirty="0">
              <a:solidFill>
                <a:srgbClr val="0A1F61"/>
              </a:solidFill>
              <a:cs typeface="Tajawal ExtraBold" panose="00000800000000000000" pitchFamily="2" charset="-78"/>
            </a:endParaRPr>
          </a:p>
          <a:p>
            <a:pPr marL="514350" indent="-514350" algn="just">
              <a:buFont typeface="+mj-lt"/>
              <a:buAutoNum type="arabicPeriod" startAt="5"/>
            </a:pPr>
            <a:r>
              <a:rPr lang="en-US" sz="2400" b="1" dirty="0">
                <a:solidFill>
                  <a:srgbClr val="0A1F61"/>
                </a:solidFill>
                <a:cs typeface="Tajawal ExtraBold" panose="00000800000000000000" pitchFamily="2" charset="-78"/>
              </a:rPr>
              <a:t>Do you make up your mind early on with respect to an issue, and then hold firmly to your opinion?</a:t>
            </a:r>
            <a:r>
              <a:rPr lang="ar-EG" sz="2400" dirty="0">
                <a:effectLst/>
                <a:latin typeface="Segoe UI Web (Arabic)"/>
              </a:rPr>
              <a:t> هل تتخذ قرارك في وقت مبكر فيما يتعلق بقضية ما ، ثم تتمسك برأيك بحزم؟</a:t>
            </a:r>
            <a:endParaRPr lang="en-US" sz="2400" b="1" dirty="0">
              <a:solidFill>
                <a:srgbClr val="0A1F61"/>
              </a:solidFill>
              <a:cs typeface="Tajawal ExtraBold" panose="00000800000000000000" pitchFamily="2" charset="-78"/>
            </a:endParaRPr>
          </a:p>
          <a:p>
            <a:pPr marL="514350" indent="-514350" algn="just">
              <a:buFont typeface="+mj-lt"/>
              <a:buAutoNum type="arabicPeriod" startAt="5"/>
            </a:pPr>
            <a:r>
              <a:rPr lang="en-US" sz="2400" b="1" dirty="0">
                <a:solidFill>
                  <a:srgbClr val="0A1F61"/>
                </a:solidFill>
                <a:cs typeface="Tajawal ExtraBold" panose="00000800000000000000" pitchFamily="2" charset="-78"/>
              </a:rPr>
              <a:t>When people disagree with you, do you tend to belittle them or become argumentative?</a:t>
            </a:r>
            <a:r>
              <a:rPr lang="ar-EG" sz="2400" dirty="0">
                <a:effectLst/>
                <a:latin typeface="Segoe UI Web (Arabic)"/>
              </a:rPr>
              <a:t> عندما يختلف الناس معك ، هل تميل إلى التقليل من شأنهم أو تصبح جدليا؟</a:t>
            </a:r>
            <a:endParaRPr lang="en-US" sz="2400" b="1" dirty="0">
              <a:solidFill>
                <a:srgbClr val="0A1F61"/>
              </a:solidFill>
              <a:cs typeface="Tajawal ExtraBold" panose="00000800000000000000" pitchFamily="2" charset="-78"/>
            </a:endParaRPr>
          </a:p>
          <a:p>
            <a:pPr marL="514350" indent="-514350" algn="just">
              <a:buFont typeface="+mj-lt"/>
              <a:buAutoNum type="arabicPeriod" startAt="5"/>
            </a:pPr>
            <a:r>
              <a:rPr lang="en-US" sz="2400" b="1" dirty="0">
                <a:solidFill>
                  <a:srgbClr val="0A1F61"/>
                </a:solidFill>
                <a:cs typeface="Tajawal ExtraBold" panose="00000800000000000000" pitchFamily="2" charset="-78"/>
              </a:rPr>
              <a:t>Do you often feel you are the only person in the group who really understands the problem?</a:t>
            </a:r>
            <a:r>
              <a:rPr lang="ar-EG" sz="2400" dirty="0">
                <a:effectLst/>
                <a:latin typeface="Segoe UI Web (Arabic)"/>
              </a:rPr>
              <a:t> هل تشعر في كثير من الأحيان أنك الشخص الوحيد في المجموعة الذي يفهم المشكلة حقا؟</a:t>
            </a:r>
          </a:p>
        </p:txBody>
      </p:sp>
    </p:spTree>
    <p:extLst>
      <p:ext uri="{BB962C8B-B14F-4D97-AF65-F5344CB8AC3E}">
        <p14:creationId xmlns:p14="http://schemas.microsoft.com/office/powerpoint/2010/main" val="348799336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9BF8C-E63D-5734-6056-06FC56137D24}"/>
            </a:ext>
          </a:extLst>
        </p:cNvPr>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CA004FBB-8894-09F7-2C9E-1ABBE2550A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F9439D1B-1B9B-2D45-F2FA-02DE19329410}"/>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11" name="TextBox 10">
            <a:extLst>
              <a:ext uri="{FF2B5EF4-FFF2-40B4-BE49-F238E27FC236}">
                <a16:creationId xmlns:a16="http://schemas.microsoft.com/office/drawing/2014/main" id="{F6376377-93FB-C1F5-59AE-A43FF9323357}"/>
              </a:ext>
            </a:extLst>
          </p:cNvPr>
          <p:cNvSpPr txBox="1"/>
          <p:nvPr/>
        </p:nvSpPr>
        <p:spPr>
          <a:xfrm>
            <a:off x="4106154" y="1312929"/>
            <a:ext cx="3323346" cy="577850"/>
          </a:xfrm>
          <a:prstGeom prst="rect">
            <a:avLst/>
          </a:prstGeom>
          <a:noFill/>
        </p:spPr>
        <p:txBody>
          <a:bodyPr wrap="square" rtlCol="0">
            <a:spAutoFit/>
          </a:bodyPr>
          <a:lstStyle/>
          <a:p>
            <a:pPr algn="just">
              <a:lnSpc>
                <a:spcPct val="150000"/>
              </a:lnSpc>
            </a:pPr>
            <a:r>
              <a:rPr lang="en-US" sz="2400" b="1" dirty="0">
                <a:solidFill>
                  <a:srgbClr val="FF8C01"/>
                </a:solidFill>
                <a:latin typeface="Tajawal ExtraBold" panose="00000800000000000000" pitchFamily="2" charset="-78"/>
                <a:cs typeface="Tajawal ExtraBold" panose="00000800000000000000" pitchFamily="2" charset="-78"/>
              </a:rPr>
              <a:t>	Conclusion</a:t>
            </a:r>
          </a:p>
        </p:txBody>
      </p:sp>
      <p:sp>
        <p:nvSpPr>
          <p:cNvPr id="6" name="TextBox 5">
            <a:extLst>
              <a:ext uri="{FF2B5EF4-FFF2-40B4-BE49-F238E27FC236}">
                <a16:creationId xmlns:a16="http://schemas.microsoft.com/office/drawing/2014/main" id="{C5D60EC5-797B-04E9-609C-4743A0886F7B}"/>
              </a:ext>
            </a:extLst>
          </p:cNvPr>
          <p:cNvSpPr txBox="1"/>
          <p:nvPr/>
        </p:nvSpPr>
        <p:spPr>
          <a:xfrm>
            <a:off x="5074476" y="2016309"/>
            <a:ext cx="6609174" cy="4415376"/>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000" b="1" dirty="0">
                <a:solidFill>
                  <a:srgbClr val="0A1F61"/>
                </a:solidFill>
                <a:latin typeface="Tajawal ExtraBold" panose="00000800000000000000" pitchFamily="2" charset="-78"/>
                <a:cs typeface="Tajawal ExtraBold" panose="00000800000000000000" pitchFamily="2" charset="-78"/>
              </a:rPr>
              <a:t>Definition</a:t>
            </a:r>
          </a:p>
          <a:p>
            <a:pPr marL="688975" lvl="2" indent="-285750" algn="just">
              <a:lnSpc>
                <a:spcPct val="150000"/>
              </a:lnSpc>
              <a:buFont typeface="Wingdings" panose="05000000000000000000" pitchFamily="2" charset="2"/>
              <a:buChar char="q"/>
              <a:tabLst>
                <a:tab pos="914400" algn="l"/>
              </a:tabLst>
            </a:pPr>
            <a:r>
              <a:rPr lang="en-US" sz="20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3198342005"/>
      </p:ext>
    </p:extLst>
  </p:cSld>
  <p:clrMapOvr>
    <a:masterClrMapping/>
  </p:clrMapOvr>
  <mc:AlternateContent xmlns:mc="http://schemas.openxmlformats.org/markup-compatibility/2006" xmlns:p14="http://schemas.microsoft.com/office/powerpoint/2010/main">
    <mc:Choice Requires="p14">
      <p:transition spd="med" p14:dur="700" advTm="46000">
        <p:fade/>
      </p:transition>
    </mc:Choice>
    <mc:Fallback xmlns="">
      <p:transition spd="med" advTm="46000">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026E9-0882-83F5-535C-9E0418EE367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TextBox 2">
            <a:extLst>
              <a:ext uri="{FF2B5EF4-FFF2-40B4-BE49-F238E27FC236}">
                <a16:creationId xmlns:a16="http://schemas.microsoft.com/office/drawing/2014/main" id="{BAF943AB-D9B1-996B-6465-9279C73544F7}"/>
              </a:ext>
            </a:extLst>
          </p:cNvPr>
          <p:cNvSpPr txBox="1"/>
          <p:nvPr/>
        </p:nvSpPr>
        <p:spPr>
          <a:xfrm>
            <a:off x="3385474" y="2403389"/>
            <a:ext cx="8295986" cy="3785652"/>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Abou Oaf, M. (2011). Introduction to Mass Communication Course; AUC. </a:t>
            </a:r>
          </a:p>
          <a:p>
            <a:pPr marL="742950" lvl="1" indent="-285750">
              <a:buFont typeface="Wingdings" panose="05000000000000000000" pitchFamily="2" charset="2"/>
              <a:buChar char="§"/>
            </a:pPr>
            <a:r>
              <a:rPr lang="en-US" sz="2000" dirty="0" err="1">
                <a:effectLst/>
                <a:latin typeface="Times New Roman" panose="02020603050405020304" pitchFamily="18" charset="0"/>
                <a:ea typeface="Times New Roman" panose="02020603050405020304" pitchFamily="18" charset="0"/>
              </a:rPr>
              <a:t>Biagi</a:t>
            </a:r>
            <a:r>
              <a:rPr lang="en-US" sz="2000" dirty="0">
                <a:effectLst/>
                <a:latin typeface="Times New Roman" panose="02020603050405020304" pitchFamily="18" charset="0"/>
                <a:ea typeface="Times New Roman" panose="02020603050405020304" pitchFamily="18" charset="0"/>
              </a:rPr>
              <a:t>, Shirley. ‘Media Impact: An Introduction to Mass Communication,’ 7</a:t>
            </a:r>
            <a:r>
              <a:rPr lang="en-US" sz="2000" baseline="30000" dirty="0">
                <a:effectLst/>
                <a:latin typeface="Times New Roman" panose="02020603050405020304" pitchFamily="18" charset="0"/>
                <a:ea typeface="Times New Roman" panose="02020603050405020304" pitchFamily="18" charset="0"/>
              </a:rPr>
              <a:t>th</a:t>
            </a:r>
            <a:r>
              <a:rPr lang="en-US" sz="2000" dirty="0">
                <a:effectLst/>
                <a:latin typeface="Times New Roman" panose="02020603050405020304" pitchFamily="18" charset="0"/>
                <a:ea typeface="Times New Roman" panose="02020603050405020304" pitchFamily="18" charset="0"/>
              </a:rPr>
              <a:t> ed.</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a:effectLst/>
              </a:rPr>
              <a:t>Waggoner, D. (n.d.). </a:t>
            </a:r>
            <a:r>
              <a:rPr lang="en-US" sz="2000" i="1" dirty="0">
                <a:effectLst/>
              </a:rPr>
              <a:t>Leadership &amp; Executive coaching</a:t>
            </a:r>
            <a:r>
              <a:rPr lang="en-US" sz="2000" dirty="0">
                <a:effectLst/>
              </a:rPr>
              <a:t>. Garfinkle Executive Coaching. Retrieved January 31, 2023, from https://garfinkleexecutivecoaching.com/leadership-coaching-that-makes-an-impact </a:t>
            </a:r>
          </a:p>
        </p:txBody>
      </p:sp>
    </p:spTree>
    <p:extLst>
      <p:ext uri="{BB962C8B-B14F-4D97-AF65-F5344CB8AC3E}">
        <p14:creationId xmlns:p14="http://schemas.microsoft.com/office/powerpoint/2010/main" val="3658336670"/>
      </p:ext>
    </p:extLst>
  </p:cSld>
  <p:clrMapOvr>
    <a:masterClrMapping/>
  </p:clrMapOvr>
  <mc:AlternateContent xmlns:mc="http://schemas.openxmlformats.org/markup-compatibility/2006" xmlns:p14="http://schemas.microsoft.com/office/powerpoint/2010/main">
    <mc:Choice Requires="p14">
      <p:transition spd="med" p14:dur="700" advTm="13180">
        <p:fade/>
      </p:transition>
    </mc:Choice>
    <mc:Fallback xmlns="">
      <p:transition spd="med" advTm="13180">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46715158"/>
      </p:ext>
    </p:extLst>
  </p:cSld>
  <p:clrMapOvr>
    <a:masterClrMapping/>
  </p:clrMapOvr>
  <mc:AlternateContent xmlns:mc="http://schemas.openxmlformats.org/markup-compatibility/2006" xmlns:p14="http://schemas.microsoft.com/office/powerpoint/2010/main">
    <mc:Choice Requires="p14">
      <p:transition spd="med" p14:dur="700" advTm="11000">
        <p:fade/>
      </p:transition>
    </mc:Choice>
    <mc:Fallback xmlns="">
      <p:transition spd="med" advTm="11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4153</TotalTime>
  <Words>5037</Words>
  <Application>Microsoft Office PowerPoint</Application>
  <PresentationFormat>Widescreen</PresentationFormat>
  <Paragraphs>526</Paragraphs>
  <Slides>76</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76</vt:i4>
      </vt:variant>
    </vt:vector>
  </HeadingPairs>
  <TitlesOfParts>
    <vt:vector size="89" baseType="lpstr">
      <vt:lpstr>Alexandria</vt:lpstr>
      <vt:lpstr>Arial</vt:lpstr>
      <vt:lpstr>Book Antiqua</vt:lpstr>
      <vt:lpstr>Calibri</vt:lpstr>
      <vt:lpstr>Calibri Light</vt:lpstr>
      <vt:lpstr>Droid Arabic Naskh</vt:lpstr>
      <vt:lpstr>Roboto Light</vt:lpstr>
      <vt:lpstr>Segoe UI Web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106</cp:revision>
  <dcterms:created xsi:type="dcterms:W3CDTF">2021-08-03T13:03:26Z</dcterms:created>
  <dcterms:modified xsi:type="dcterms:W3CDTF">2025-02-19T18:15:55Z</dcterms:modified>
</cp:coreProperties>
</file>