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6"/>
  </p:notesMasterIdLst>
  <p:sldIdLst>
    <p:sldId id="480" r:id="rId5"/>
    <p:sldId id="303" r:id="rId6"/>
    <p:sldId id="496" r:id="rId7"/>
    <p:sldId id="313" r:id="rId8"/>
    <p:sldId id="276" r:id="rId9"/>
    <p:sldId id="256" r:id="rId10"/>
    <p:sldId id="497" r:id="rId11"/>
    <p:sldId id="306" r:id="rId12"/>
    <p:sldId id="498" r:id="rId13"/>
    <p:sldId id="499" r:id="rId14"/>
    <p:sldId id="500" r:id="rId15"/>
    <p:sldId id="501" r:id="rId16"/>
    <p:sldId id="502" r:id="rId17"/>
    <p:sldId id="503" r:id="rId18"/>
    <p:sldId id="504" r:id="rId19"/>
    <p:sldId id="505" r:id="rId20"/>
    <p:sldId id="507" r:id="rId21"/>
    <p:sldId id="506" r:id="rId22"/>
    <p:sldId id="508" r:id="rId23"/>
    <p:sldId id="509" r:id="rId24"/>
    <p:sldId id="51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313"/>
            <p14:sldId id="276"/>
            <p14:sldId id="256"/>
            <p14:sldId id="497"/>
            <p14:sldId id="306"/>
            <p14:sldId id="498"/>
            <p14:sldId id="499"/>
            <p14:sldId id="500"/>
            <p14:sldId id="501"/>
            <p14:sldId id="502"/>
            <p14:sldId id="503"/>
            <p14:sldId id="504"/>
            <p14:sldId id="505"/>
            <p14:sldId id="507"/>
            <p14:sldId id="506"/>
            <p14:sldId id="508"/>
            <p14:sldId id="509"/>
            <p14:sldId id="51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91"/>
    <p:restoredTop sz="93814" autoAdjust="0"/>
  </p:normalViewPr>
  <p:slideViewPr>
    <p:cSldViewPr snapToGrid="0">
      <p:cViewPr varScale="1">
        <p:scale>
          <a:sx n="111" d="100"/>
          <a:sy n="111" d="100"/>
        </p:scale>
        <p:origin x="832"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369332"/>
          </a:xfrm>
          <a:prstGeom prst="rect">
            <a:avLst/>
          </a:prstGeom>
          <a:noFill/>
        </p:spPr>
        <p:txBody>
          <a:bodyPr wrap="square" rtlCol="0">
            <a:spAutoFit/>
          </a:bodyPr>
          <a:lstStyle/>
          <a:p>
            <a:pPr algn="r"/>
            <a:r>
              <a:rPr lang="ar-SA" b="1" dirty="0">
                <a:latin typeface="Alexandria" charset="0"/>
                <a:cs typeface="Alexandria" charset="0"/>
              </a:rPr>
              <a:t>المحاضر: </a:t>
            </a: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التمهيدية</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28033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Public Relations Ethics</a:t>
            </a:r>
          </a:p>
        </p:txBody>
      </p:sp>
      <p:sp>
        <p:nvSpPr>
          <p:cNvPr id="11" name="TextBox 10"/>
          <p:cNvSpPr txBox="1"/>
          <p:nvPr/>
        </p:nvSpPr>
        <p:spPr>
          <a:xfrm>
            <a:off x="6427376" y="4216760"/>
            <a:ext cx="939681" cy="369332"/>
          </a:xfrm>
          <a:prstGeom prst="rect">
            <a:avLst/>
          </a:prstGeom>
          <a:noFill/>
        </p:spPr>
        <p:txBody>
          <a:bodyPr wrap="none" rtlCol="0">
            <a:spAutoFit/>
          </a:bodyPr>
          <a:lstStyle/>
          <a:p>
            <a:r>
              <a:rPr lang="en-US" b="1" dirty="0"/>
              <a:t>PRL637 </a:t>
            </a:r>
          </a:p>
        </p:txBody>
      </p:sp>
      <p:sp>
        <p:nvSpPr>
          <p:cNvPr id="12" name="TextBox 11"/>
          <p:cNvSpPr txBox="1"/>
          <p:nvPr/>
        </p:nvSpPr>
        <p:spPr>
          <a:xfrm flipH="1">
            <a:off x="6384737" y="3555151"/>
            <a:ext cx="4245161" cy="369332"/>
          </a:xfrm>
          <a:prstGeom prst="rect">
            <a:avLst/>
          </a:prstGeom>
          <a:noFill/>
        </p:spPr>
        <p:txBody>
          <a:bodyPr wrap="square" rtlCol="0">
            <a:spAutoFit/>
          </a:bodyPr>
          <a:lstStyle/>
          <a:p>
            <a:r>
              <a:rPr lang="en-US" b="1" dirty="0">
                <a:latin typeface="Alexandria" charset="0"/>
                <a:cs typeface="Alexandria" charset="0"/>
              </a:rPr>
              <a:t>Prepared By; Dr. Inas Abdel Hamid</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F7E50E23-E28B-4949-B49F-539AF8F9398E}"/>
              </a:ext>
            </a:extLst>
          </p:cNvPr>
          <p:cNvSpPr/>
          <p:nvPr/>
        </p:nvSpPr>
        <p:spPr>
          <a:xfrm>
            <a:off x="6427376" y="5215003"/>
            <a:ext cx="26768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b="1" dirty="0" err="1">
                <a:solidFill>
                  <a:schemeClr val="bg1"/>
                </a:solidFill>
                <a:latin typeface="Alexandria" charset="0"/>
                <a:cs typeface="Alexandria" charset="0"/>
              </a:rPr>
              <a:t>ا</a:t>
            </a:r>
            <a:r>
              <a:rPr lang="ar-SA" b="1" dirty="0">
                <a:solidFill>
                  <a:schemeClr val="bg1"/>
                </a:solidFill>
                <a:latin typeface="Alexandria" charset="0"/>
                <a:cs typeface="Alexandria" charset="0"/>
              </a:rPr>
              <a:t>لمحاضرة التمهيدية</a:t>
            </a:r>
            <a:endParaRPr lang="en-US" b="1" dirty="0">
              <a:solidFill>
                <a:schemeClr val="bg1"/>
              </a:solidFill>
              <a:latin typeface="Alexandria" charset="0"/>
              <a:cs typeface="Alexandria"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0163" y="1259391"/>
            <a:ext cx="4749377" cy="523220"/>
          </a:xfrm>
          <a:prstGeom prst="rect">
            <a:avLst/>
          </a:prstGeom>
          <a:noFill/>
        </p:spPr>
        <p:txBody>
          <a:bodyPr wrap="square" rtlCol="0">
            <a:spAutoFit/>
          </a:bodyPr>
          <a:lstStyle/>
          <a:p>
            <a:pPr algn="ctr" rtl="1"/>
            <a:r>
              <a:rPr lang="ar-SA" sz="2800" b="1" dirty="0">
                <a:solidFill>
                  <a:srgbClr val="00B0F0"/>
                </a:solidFill>
                <a:latin typeface="Alexandria" charset="0"/>
                <a:cs typeface="Alexandria" charset="0"/>
              </a:rPr>
              <a:t> </a:t>
            </a:r>
            <a:r>
              <a:rPr lang="ar-SA" sz="2000" b="1" dirty="0">
                <a:solidFill>
                  <a:srgbClr val="00B0F0"/>
                </a:solidFill>
                <a:latin typeface="Alexandria" charset="0"/>
                <a:cs typeface="Alexandria" charset="0"/>
              </a:rPr>
              <a:t>محاضرة تمهيدية</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DE8DCB7-ACB8-F34C-A435-53F185B074E7}"/>
              </a:ext>
            </a:extLst>
          </p:cNvPr>
          <p:cNvSpPr txBox="1"/>
          <p:nvPr/>
        </p:nvSpPr>
        <p:spPr>
          <a:xfrm>
            <a:off x="1127760" y="4843453"/>
            <a:ext cx="4962959" cy="1897379"/>
          </a:xfrm>
          <a:prstGeom prst="rect">
            <a:avLst/>
          </a:prstGeom>
          <a:noFill/>
        </p:spPr>
        <p:txBody>
          <a:bodyPr wrap="square" rtlCol="0">
            <a:spAutoFit/>
          </a:bodyPr>
          <a:lstStyle/>
          <a:p>
            <a:pPr algn="r">
              <a:lnSpc>
                <a:spcPct val="150000"/>
              </a:lnSpc>
            </a:pPr>
            <a:r>
              <a:rPr lang="ar-SA" sz="1600" b="1" dirty="0">
                <a:latin typeface="Alexandria" pitchFamily="2" charset="-78"/>
                <a:cs typeface="Alexandria" pitchFamily="2" charset="-78"/>
              </a:rPr>
              <a:t>تهدف المحاضرة التمهيدية إلى:</a:t>
            </a:r>
          </a:p>
          <a:p>
            <a:pPr algn="r">
              <a:lnSpc>
                <a:spcPct val="150000"/>
              </a:lnSpc>
            </a:pPr>
            <a:r>
              <a:rPr lang="ar-SA" sz="1600" dirty="0">
                <a:latin typeface="Alexandria" pitchFamily="2" charset="-78"/>
                <a:cs typeface="Alexandria" pitchFamily="2" charset="-78"/>
              </a:rPr>
              <a:t> - التعريف بالمحاضر. </a:t>
            </a:r>
          </a:p>
          <a:p>
            <a:pPr algn="r">
              <a:lnSpc>
                <a:spcPct val="150000"/>
              </a:lnSpc>
            </a:pPr>
            <a:r>
              <a:rPr lang="ar-SA" sz="1600" dirty="0">
                <a:latin typeface="Alexandria" pitchFamily="2" charset="-78"/>
                <a:cs typeface="Alexandria" pitchFamily="2" charset="-78"/>
              </a:rPr>
              <a:t>- شرح محتويات المقرر.</a:t>
            </a:r>
          </a:p>
          <a:p>
            <a:pPr algn="r">
              <a:lnSpc>
                <a:spcPct val="150000"/>
              </a:lnSpc>
            </a:pPr>
            <a:r>
              <a:rPr lang="ar-SA" sz="1600" dirty="0">
                <a:latin typeface="Alexandria" pitchFamily="2" charset="-78"/>
                <a:cs typeface="Alexandria" pitchFamily="2" charset="-78"/>
              </a:rPr>
              <a:t>- توضيح أساليب التعليم والتعلم. </a:t>
            </a:r>
          </a:p>
          <a:p>
            <a:pPr algn="r">
              <a:lnSpc>
                <a:spcPct val="150000"/>
              </a:lnSpc>
            </a:pPr>
            <a:r>
              <a:rPr lang="ar-SA" sz="1600" dirty="0">
                <a:latin typeface="Alexandria" pitchFamily="2" charset="-78"/>
                <a:cs typeface="Alexandria" pitchFamily="2" charset="-78"/>
              </a:rPr>
              <a:t>- عرض طرق التقييم خلال الترم الدراسي.</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212450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75367" y="1227214"/>
            <a:ext cx="4113898" cy="400110"/>
          </a:xfrm>
          <a:prstGeom prst="rect">
            <a:avLst/>
          </a:prstGeom>
          <a:noFill/>
        </p:spPr>
        <p:txBody>
          <a:bodyPr wrap="square" rtlCol="0">
            <a:spAutoFit/>
          </a:bodyPr>
          <a:lstStyle/>
          <a:p>
            <a:pPr algn="ctr"/>
            <a:r>
              <a:rPr lang="ar-SA" sz="2000" b="1" dirty="0">
                <a:solidFill>
                  <a:srgbClr val="00B0F0"/>
                </a:solidFill>
                <a:latin typeface="Alexandria" charset="0"/>
                <a:cs typeface="Alexandria" charset="0"/>
              </a:rPr>
              <a:t>التعريف بالمحاضر</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71187" y="2025135"/>
            <a:ext cx="3597279" cy="3374706"/>
          </a:xfrm>
          <a:prstGeom prst="rect">
            <a:avLst/>
          </a:prstGeom>
          <a:noFill/>
        </p:spPr>
        <p:txBody>
          <a:bodyPr wrap="square" rtlCol="0">
            <a:spAutoFit/>
          </a:bodyPr>
          <a:lstStyle/>
          <a:p>
            <a:pPr algn="r" rtl="1">
              <a:lnSpc>
                <a:spcPct val="150000"/>
              </a:lnSpc>
            </a:pPr>
            <a:r>
              <a:rPr lang="ar-SA" sz="1600" b="1" dirty="0">
                <a:latin typeface="Alexandria" charset="0"/>
                <a:cs typeface="Alexandria" charset="0"/>
              </a:rPr>
              <a:t>حالياً أشغل : </a:t>
            </a:r>
          </a:p>
          <a:p>
            <a:pPr marL="285750" indent="-285750" algn="r" rtl="1">
              <a:lnSpc>
                <a:spcPct val="150000"/>
              </a:lnSpc>
              <a:buFontTx/>
              <a:buChar char="-"/>
            </a:pPr>
            <a:r>
              <a:rPr lang="ar-SA" sz="1600" dirty="0">
                <a:latin typeface="Alexandria" charset="0"/>
                <a:cs typeface="Alexandria" charset="0"/>
              </a:rPr>
              <a:t>أستاذ العلاقات العامة بكلية الإعلام – جامعة الأهرام الكندية  .</a:t>
            </a:r>
          </a:p>
          <a:p>
            <a:pPr marL="285750" indent="-285750" algn="r" rtl="1">
              <a:lnSpc>
                <a:spcPct val="150000"/>
              </a:lnSpc>
              <a:buFontTx/>
              <a:buChar char="-"/>
            </a:pPr>
            <a:r>
              <a:rPr lang="ar-SA" sz="1600" dirty="0">
                <a:latin typeface="Alexandria" charset="0"/>
                <a:cs typeface="Alexandria" charset="0"/>
              </a:rPr>
              <a:t>وكيل الكلية لشئون الدراسات العليا.</a:t>
            </a:r>
          </a:p>
          <a:p>
            <a:pPr marL="285750" indent="-285750" algn="r" rtl="1">
              <a:lnSpc>
                <a:spcPct val="150000"/>
              </a:lnSpc>
              <a:buFontTx/>
              <a:buChar char="-"/>
            </a:pPr>
            <a:r>
              <a:rPr lang="ar-SA" sz="1600" dirty="0">
                <a:latin typeface="Alexandria" charset="0"/>
                <a:cs typeface="Alexandria" charset="0"/>
              </a:rPr>
              <a:t>مدير تحرير المجلة العربية لبحوث الإعلام والاتصال .</a:t>
            </a:r>
          </a:p>
          <a:p>
            <a:pPr algn="r">
              <a:lnSpc>
                <a:spcPct val="150000"/>
              </a:lnSpc>
            </a:pPr>
            <a:endParaRPr lang="en-US" sz="1600" dirty="0">
              <a:latin typeface="Alexandria" charset="0"/>
              <a:cs typeface="Alexandria" charset="0"/>
            </a:endParaRPr>
          </a:p>
          <a:p>
            <a:pPr>
              <a:lnSpc>
                <a:spcPct val="150000"/>
              </a:lnSpc>
            </a:pPr>
            <a:endParaRPr lang="en-US" sz="1600" dirty="0">
              <a:latin typeface="Alexandria" charset="0"/>
              <a:cs typeface="Alexandria" charset="0"/>
            </a:endParaRPr>
          </a:p>
          <a:p>
            <a:pPr>
              <a:lnSpc>
                <a:spcPct val="150000"/>
              </a:lnSpc>
            </a:pPr>
            <a:endParaRPr lang="en-US" sz="1600" dirty="0">
              <a:latin typeface="Alexandria" charset="0"/>
              <a:cs typeface="Alexandria" charset="0"/>
            </a:endParaRPr>
          </a:p>
        </p:txBody>
      </p:sp>
      <p:sp>
        <p:nvSpPr>
          <p:cNvPr id="32" name="Rectangle 31"/>
          <p:cNvSpPr/>
          <p:nvPr/>
        </p:nvSpPr>
        <p:spPr>
          <a:xfrm>
            <a:off x="3386536" y="1335074"/>
            <a:ext cx="1497697"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3" name="TextBox 32"/>
          <p:cNvSpPr txBox="1"/>
          <p:nvPr/>
        </p:nvSpPr>
        <p:spPr>
          <a:xfrm>
            <a:off x="3437433" y="1358645"/>
            <a:ext cx="1091009"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محاضرة</a:t>
            </a:r>
            <a:endParaRPr lang="en-US" b="1" dirty="0">
              <a:solidFill>
                <a:schemeClr val="bg1"/>
              </a:solidFill>
              <a:latin typeface="Alexandria" charset="0"/>
              <a:cs typeface="Alexandria" charset="0"/>
            </a:endParaRPr>
          </a:p>
        </p:txBody>
      </p:sp>
      <p:sp>
        <p:nvSpPr>
          <p:cNvPr id="34" name="TextBox 33"/>
          <p:cNvSpPr txBox="1"/>
          <p:nvPr/>
        </p:nvSpPr>
        <p:spPr>
          <a:xfrm>
            <a:off x="3437433" y="1788632"/>
            <a:ext cx="1346440"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تمهيدية</a:t>
            </a:r>
            <a:endParaRPr lang="en-US"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1B6B54C6-C545-1340-99B5-71E9214016C0}"/>
              </a:ext>
            </a:extLst>
          </p:cNvPr>
          <p:cNvSpPr txBox="1"/>
          <p:nvPr/>
        </p:nvSpPr>
        <p:spPr>
          <a:xfrm>
            <a:off x="7019362" y="2043099"/>
            <a:ext cx="5068778" cy="4113370"/>
          </a:xfrm>
          <a:prstGeom prst="rect">
            <a:avLst/>
          </a:prstGeom>
          <a:noFill/>
        </p:spPr>
        <p:txBody>
          <a:bodyPr wrap="square" rtlCol="0">
            <a:spAutoFit/>
          </a:bodyPr>
          <a:lstStyle/>
          <a:p>
            <a:pPr marL="285750" indent="-285750" algn="r" rtl="1">
              <a:lnSpc>
                <a:spcPct val="150000"/>
              </a:lnSpc>
              <a:buFontTx/>
              <a:buChar char="-"/>
            </a:pPr>
            <a:r>
              <a:rPr lang="ar-SA" sz="1600" dirty="0">
                <a:latin typeface="Alexandria" charset="0"/>
                <a:cs typeface="Alexandria" charset="0"/>
              </a:rPr>
              <a:t>تخرجت من كلية  الإعلام بجامعة القاهرة – قسم العلاقات العامة والاعلان .</a:t>
            </a:r>
          </a:p>
          <a:p>
            <a:pPr marL="285750" indent="-285750" algn="r" rtl="1">
              <a:lnSpc>
                <a:spcPct val="150000"/>
              </a:lnSpc>
              <a:buFontTx/>
              <a:buChar char="-"/>
            </a:pPr>
            <a:r>
              <a:rPr lang="ar-SA" sz="1600" dirty="0">
                <a:latin typeface="Alexandria" charset="0"/>
                <a:cs typeface="Alexandria" charset="0"/>
              </a:rPr>
              <a:t>حاصلة على درجتي الماجستير والدكتوراه في مجال العلاقات العامة .</a:t>
            </a:r>
          </a:p>
          <a:p>
            <a:pPr marL="285750" indent="-285750" algn="r" rtl="1">
              <a:lnSpc>
                <a:spcPct val="150000"/>
              </a:lnSpc>
              <a:buFontTx/>
              <a:buChar char="-"/>
            </a:pPr>
            <a:r>
              <a:rPr lang="ar-SA" sz="1600" dirty="0">
                <a:latin typeface="Alexandria" charset="0"/>
                <a:cs typeface="Alexandria" charset="0"/>
              </a:rPr>
              <a:t>نشرت عددا كبيرا من البحوث في  مجالات : العلاقات العامة – الاتصال السياسي – الاتصالات التسويقية المتكاملة – اتصالات التنمية المستدامة – الإعلام ودعم ريادة الأعمال – التسويق.</a:t>
            </a:r>
          </a:p>
          <a:p>
            <a:pPr marL="285750" indent="-285750" algn="r" rtl="1">
              <a:lnSpc>
                <a:spcPct val="150000"/>
              </a:lnSpc>
              <a:buFontTx/>
              <a:buChar char="-"/>
            </a:pPr>
            <a:r>
              <a:rPr lang="ar-SA" sz="1600" dirty="0">
                <a:latin typeface="Alexandria" charset="0"/>
                <a:cs typeface="Alexandria" charset="0"/>
              </a:rPr>
              <a:t>أشرفت على العديد من رسائل الماجستير والدكتوراه  وناقشت عددا كبيرا منها في مختلف الجامعات المصرية. </a:t>
            </a:r>
          </a:p>
        </p:txBody>
      </p:sp>
      <p:sp>
        <p:nvSpPr>
          <p:cNvPr id="7" name="TextBox 6">
            <a:extLst>
              <a:ext uri="{FF2B5EF4-FFF2-40B4-BE49-F238E27FC236}">
                <a16:creationId xmlns:a16="http://schemas.microsoft.com/office/drawing/2014/main" id="{ED0139AA-E390-834C-81D3-A43E2DF0173D}"/>
              </a:ext>
            </a:extLst>
          </p:cNvPr>
          <p:cNvSpPr txBox="1"/>
          <p:nvPr/>
        </p:nvSpPr>
        <p:spPr>
          <a:xfrm>
            <a:off x="6570920" y="1642137"/>
            <a:ext cx="3387467" cy="338554"/>
          </a:xfrm>
          <a:prstGeom prst="rect">
            <a:avLst/>
          </a:prstGeom>
          <a:noFill/>
        </p:spPr>
        <p:txBody>
          <a:bodyPr wrap="none" rtlCol="0">
            <a:spAutoFit/>
          </a:bodyPr>
          <a:lstStyle/>
          <a:p>
            <a:pPr algn="r" rtl="1"/>
            <a:r>
              <a:rPr lang="ar-SA" sz="1600" b="1" dirty="0">
                <a:latin typeface="Alexandria" charset="0"/>
                <a:cs typeface="Alexandria" charset="0"/>
              </a:rPr>
              <a:t> د. ايناس عبد الحميد محمد </a:t>
            </a:r>
            <a:r>
              <a:rPr lang="ar-SA" sz="1600" b="1" dirty="0" err="1">
                <a:latin typeface="Alexandria" charset="0"/>
                <a:cs typeface="Alexandria" charset="0"/>
              </a:rPr>
              <a:t>الخريبي</a:t>
            </a:r>
            <a:endParaRPr lang="en-US" sz="1600" b="1" dirty="0">
              <a:latin typeface="Alexandria"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6159500" y="1192480"/>
            <a:ext cx="3902032" cy="400110"/>
          </a:xfrm>
          <a:prstGeom prst="rect">
            <a:avLst/>
          </a:prstGeom>
          <a:noFill/>
        </p:spPr>
        <p:txBody>
          <a:bodyPr wrap="square" rtlCol="0">
            <a:spAutoFit/>
          </a:bodyPr>
          <a:lstStyle/>
          <a:p>
            <a:pPr algn="r" rtl="1"/>
            <a:r>
              <a:rPr lang="ar-SA" sz="2000" b="1" dirty="0">
                <a:latin typeface="Alexandria" charset="0"/>
                <a:cs typeface="Alexandria" charset="0"/>
              </a:rPr>
              <a:t>وصف المادة:</a:t>
            </a:r>
            <a:endParaRPr lang="en-US" sz="2000" b="1" dirty="0">
              <a:latin typeface="Alexandria" charset="0"/>
              <a:cs typeface="Alexandria" charset="0"/>
            </a:endParaRPr>
          </a:p>
        </p:txBody>
      </p:sp>
      <p:sp>
        <p:nvSpPr>
          <p:cNvPr id="5" name="Rectangle 4"/>
          <p:cNvSpPr/>
          <p:nvPr/>
        </p:nvSpPr>
        <p:spPr>
          <a:xfrm>
            <a:off x="942308" y="935396"/>
            <a:ext cx="160017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153148" y="1077572"/>
            <a:ext cx="1245663"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محاضرة</a:t>
            </a:r>
            <a:endParaRPr lang="en-US" b="1" dirty="0">
              <a:solidFill>
                <a:schemeClr val="bg1"/>
              </a:solidFill>
              <a:latin typeface="Alexandria" charset="0"/>
              <a:cs typeface="Alexandria" charset="0"/>
            </a:endParaRPr>
          </a:p>
        </p:txBody>
      </p:sp>
      <p:sp>
        <p:nvSpPr>
          <p:cNvPr id="10" name="TextBox 9"/>
          <p:cNvSpPr txBox="1"/>
          <p:nvPr/>
        </p:nvSpPr>
        <p:spPr>
          <a:xfrm>
            <a:off x="1109573" y="1522076"/>
            <a:ext cx="1245663"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تمهيدية</a:t>
            </a:r>
            <a:endParaRPr lang="en-US" b="1" dirty="0">
              <a:solidFill>
                <a:schemeClr val="bg1"/>
              </a:solidFill>
              <a:latin typeface="Alexandria" charset="0"/>
              <a:cs typeface="Alexandria" charset="0"/>
            </a:endParaRPr>
          </a:p>
        </p:txBody>
      </p:sp>
      <p:sp>
        <p:nvSpPr>
          <p:cNvPr id="48" name="TextBox 47"/>
          <p:cNvSpPr txBox="1"/>
          <p:nvPr/>
        </p:nvSpPr>
        <p:spPr>
          <a:xfrm>
            <a:off x="617280" y="1714513"/>
            <a:ext cx="10812719" cy="3959482"/>
          </a:xfrm>
          <a:prstGeom prst="rect">
            <a:avLst/>
          </a:prstGeom>
          <a:noFill/>
        </p:spPr>
        <p:txBody>
          <a:bodyPr wrap="square" rtlCol="0">
            <a:spAutoFit/>
          </a:bodyPr>
          <a:lstStyle/>
          <a:p>
            <a:pPr algn="just" rtl="1">
              <a:lnSpc>
                <a:spcPct val="200000"/>
              </a:lnSpc>
            </a:pPr>
            <a:r>
              <a:rPr lang="ar-SA" sz="1600" b="1" dirty="0">
                <a:latin typeface="Alexandria" charset="0"/>
                <a:cs typeface="Alexandria" charset="0"/>
              </a:rPr>
              <a:t>يتناول هذا المقرر:</a:t>
            </a:r>
            <a:endParaRPr lang="en-US" sz="1600" b="1" dirty="0">
              <a:latin typeface="Alexandria" charset="0"/>
              <a:cs typeface="Alexandria" charset="0"/>
            </a:endParaRPr>
          </a:p>
          <a:p>
            <a:pPr algn="just" rtl="1">
              <a:lnSpc>
                <a:spcPct val="200000"/>
              </a:lnSpc>
            </a:pPr>
            <a:r>
              <a:rPr lang="ar-SA" sz="1600" dirty="0">
                <a:latin typeface="Alexandria" pitchFamily="2" charset="-78"/>
                <a:cs typeface="Alexandria" pitchFamily="2" charset="-78"/>
              </a:rPr>
              <a:t>المبادئ والتحديات الأخلاقية التي يواجهها ممارسو العلاقات العامة في اتصالاتهم مع جماهيرهم المتنوعة، وذلك من خلال عرض المفاهيم والمصطلحات ذات الصلة بالعلاقات العامة وممارساتها، وتحديد سمات وأدوار ممارسي العلاقات العامة، وأهمية اتباعهم لأخلاقيات المهنة لترسيخ مصداقية المؤسسة لدى جماهيرها المتنوعة ووسائل الاعلام.</a:t>
            </a:r>
          </a:p>
          <a:p>
            <a:pPr algn="just" rtl="1">
              <a:lnSpc>
                <a:spcPct val="200000"/>
              </a:lnSpc>
            </a:pPr>
            <a:endParaRPr lang="en-US"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كما يكتسب الدارس من خلال المحاضرات والحلقات النقاشية القدرة على تحليل أنشطة وحملات العلاقات العامة المتنوعة وتقييم درجة اتباعها لأخلاقيات المهنة.</a:t>
            </a:r>
            <a:endParaRPr lang="en-US" sz="1600" dirty="0">
              <a:latin typeface="Alexandria" pitchFamily="2" charset="-78"/>
              <a:cs typeface="Alexandria" pitchFamily="2" charset="-78"/>
            </a:endParaRPr>
          </a:p>
          <a:p>
            <a:pPr>
              <a:lnSpc>
                <a:spcPct val="200000"/>
              </a:lnSpc>
            </a:pPr>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852486"/>
            <a:ext cx="35560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13994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1181062" y="1468531"/>
            <a:ext cx="9345749" cy="3476016"/>
          </a:xfrm>
          <a:prstGeom prst="rect">
            <a:avLst/>
          </a:prstGeom>
          <a:noFill/>
        </p:spPr>
        <p:txBody>
          <a:bodyPr wrap="square" rtlCol="0">
            <a:spAutoFit/>
          </a:bodyPr>
          <a:lstStyle/>
          <a:p>
            <a:pPr algn="just" rtl="1">
              <a:lnSpc>
                <a:spcPct val="200000"/>
              </a:lnSpc>
            </a:pPr>
            <a:r>
              <a:rPr lang="ar-SA" sz="1400" b="1" dirty="0">
                <a:latin typeface="Alexandria" pitchFamily="2" charset="-78"/>
                <a:cs typeface="Alexandria" pitchFamily="2" charset="-78"/>
              </a:rPr>
              <a:t>يتوقع من الطالب بعد الانتهاء من دراسة هذا المساق أن يكون قادراً على تحقيق الأهداف التالية: </a:t>
            </a:r>
            <a:endParaRPr lang="en-US" sz="14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400" dirty="0">
                <a:latin typeface="Alexandria" pitchFamily="2" charset="-78"/>
                <a:cs typeface="Alexandria" pitchFamily="2" charset="-78"/>
              </a:rPr>
              <a:t>تعريف مفهوم أخلاقيات العلاقات العامة والمصطلحات المرتبطة به.</a:t>
            </a:r>
            <a:endParaRPr lang="en-US" sz="14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400" dirty="0">
                <a:latin typeface="Alexandria" pitchFamily="2" charset="-78"/>
                <a:cs typeface="Alexandria" pitchFamily="2" charset="-78"/>
              </a:rPr>
              <a:t>المعرفة بأدوار العلاقات العامة وكيف يمكن الالتزام بأخلاقيات المهنة في تنفيذها. </a:t>
            </a:r>
            <a:endParaRPr lang="en-US" sz="14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400" dirty="0">
                <a:latin typeface="Alexandria" pitchFamily="2" charset="-78"/>
                <a:cs typeface="Alexandria" pitchFamily="2" charset="-78"/>
              </a:rPr>
              <a:t>تحديد المعايير المرتبطة بأخلاقيات العلاقات العامة.</a:t>
            </a:r>
            <a:endParaRPr lang="en-US" sz="14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400" dirty="0">
                <a:latin typeface="Alexandria" pitchFamily="2" charset="-78"/>
                <a:cs typeface="Alexandria" pitchFamily="2" charset="-78"/>
              </a:rPr>
              <a:t>التمييز بين أدوات ممارسة العلاقات العامة في عصري الاتصال التقليدي والعصر الرقمي وتحديات الممارسة الأخلاقية في كل منهما.</a:t>
            </a:r>
            <a:endParaRPr lang="en-US" sz="14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400" dirty="0">
                <a:latin typeface="Alexandria" pitchFamily="2" charset="-78"/>
                <a:cs typeface="Alexandria" pitchFamily="2" charset="-78"/>
              </a:rPr>
              <a:t>توضيح أهمية تحقيق التكامل بين الممارسة الأخلاقية للعلاقات العامة في بيئة المؤسسة الداخلية وبيئتها الخارجية.</a:t>
            </a:r>
            <a:endParaRPr lang="en-US" sz="14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06702BF-8D85-9044-9D65-6D22D2EA7129}"/>
              </a:ext>
            </a:extLst>
          </p:cNvPr>
          <p:cNvSpPr txBox="1"/>
          <p:nvPr/>
        </p:nvSpPr>
        <p:spPr>
          <a:xfrm>
            <a:off x="8335090" y="907851"/>
            <a:ext cx="3556000" cy="400110"/>
          </a:xfrm>
          <a:prstGeom prst="rect">
            <a:avLst/>
          </a:prstGeom>
          <a:noFill/>
        </p:spPr>
        <p:txBody>
          <a:bodyPr wrap="square" rtlCol="0">
            <a:spAutoFit/>
          </a:bodyPr>
          <a:lstStyle/>
          <a:p>
            <a:pPr marL="0" algn="r" defTabSz="914400" rtl="1" eaLnBrk="1" latinLnBrk="0" hangingPunct="1"/>
            <a:r>
              <a:rPr lang="ar-SA" sz="2000" b="1" dirty="0">
                <a:latin typeface="Alexandria" pitchFamily="2" charset="-78"/>
                <a:cs typeface="Alexandria" pitchFamily="2" charset="-78"/>
              </a:rPr>
              <a:t>الأهداف ونتاجات التعلم:</a:t>
            </a:r>
            <a:endParaRPr lang="en-US" sz="2000" b="1" dirty="0">
              <a:latin typeface="Alexandria" pitchFamily="2" charset="-78"/>
              <a:cs typeface="Alexandria"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893213"/>
            <a:ext cx="3403655" cy="50119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13994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1181062" y="1468531"/>
            <a:ext cx="9345750" cy="3906903"/>
          </a:xfrm>
          <a:prstGeom prst="rect">
            <a:avLst/>
          </a:prstGeom>
          <a:noFill/>
        </p:spPr>
        <p:txBody>
          <a:bodyPr wrap="square" rtlCol="0">
            <a:spAutoFit/>
          </a:bodyPr>
          <a:lstStyle/>
          <a:p>
            <a:pPr algn="just" rtl="1">
              <a:lnSpc>
                <a:spcPct val="200000"/>
              </a:lnSpc>
            </a:pPr>
            <a:r>
              <a:rPr lang="ar-SA" sz="1400" b="1" dirty="0">
                <a:latin typeface="Alexandria" pitchFamily="2" charset="-78"/>
                <a:cs typeface="Alexandria" pitchFamily="2" charset="-78"/>
              </a:rPr>
              <a:t>يتوقع من الطالب بعد الانتهاء من دراسة هذا المساق أن يكون قادراً على تحقيق الأهداف التالية: </a:t>
            </a:r>
            <a:endParaRPr lang="en-US" sz="14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400" dirty="0">
                <a:latin typeface="Alexandria" pitchFamily="2" charset="-78"/>
                <a:cs typeface="Alexandria" pitchFamily="2" charset="-78"/>
              </a:rPr>
              <a:t>ادراك ماهية العلاقات العامة الدولية ومعايير الممارسات الأخلاقية.</a:t>
            </a:r>
            <a:endParaRPr lang="en-US" sz="14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en-US" sz="1400" dirty="0">
                <a:latin typeface="Alexandria" pitchFamily="2" charset="-78"/>
                <a:cs typeface="Alexandria" pitchFamily="2" charset="-78"/>
              </a:rPr>
              <a:t> </a:t>
            </a:r>
            <a:r>
              <a:rPr lang="ar-SA" sz="1400" dirty="0">
                <a:latin typeface="Alexandria" pitchFamily="2" charset="-78"/>
                <a:cs typeface="Alexandria" pitchFamily="2" charset="-78"/>
              </a:rPr>
              <a:t>مناقشة تحديات الالتزام بأخلاقيات العلاقات العامة في العصر الرقمي. </a:t>
            </a:r>
            <a:endParaRPr lang="en-US" sz="14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400" dirty="0">
                <a:latin typeface="Alexandria" pitchFamily="2" charset="-78"/>
                <a:cs typeface="Alexandria" pitchFamily="2" charset="-78"/>
              </a:rPr>
              <a:t>استكشاف العلاقة بين الممارسات الأخلاقية للعلاقات العامة ودعم الاستدامة على مستوى المؤسسات ووسائل الاتصال والمجتمع. </a:t>
            </a:r>
            <a:endParaRPr lang="en-US" sz="14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400" dirty="0">
                <a:latin typeface="Alexandria" pitchFamily="2" charset="-78"/>
                <a:cs typeface="Alexandria" pitchFamily="2" charset="-78"/>
              </a:rPr>
              <a:t>تحليل المهارات اللازمة لممارسي العلاقات العامة بمعايير أخلاقية.</a:t>
            </a:r>
            <a:endParaRPr lang="en-US" sz="1400" dirty="0">
              <a:latin typeface="Alexandria" pitchFamily="2" charset="-78"/>
              <a:cs typeface="Alexandria" pitchFamily="2" charset="-78"/>
            </a:endParaRPr>
          </a:p>
          <a:p>
            <a:pPr marL="285750" lvl="0" indent="-285750" algn="just" rtl="1">
              <a:lnSpc>
                <a:spcPct val="200000"/>
              </a:lnSpc>
              <a:buFont typeface="Wingdings" pitchFamily="2" charset="2"/>
              <a:buChar char="ü"/>
            </a:pPr>
            <a:r>
              <a:rPr lang="ar-SA" sz="1400" dirty="0">
                <a:latin typeface="Alexandria" pitchFamily="2" charset="-78"/>
                <a:cs typeface="Alexandria" pitchFamily="2" charset="-78"/>
              </a:rPr>
              <a:t>الوعي بأخلاقيات تخطيط وتنفيذ حملات العلاقات العامة.</a:t>
            </a:r>
            <a:endParaRPr lang="en-US" sz="1400" dirty="0">
              <a:latin typeface="Alexandria" pitchFamily="2" charset="-78"/>
              <a:cs typeface="Alexandria" pitchFamily="2" charset="-78"/>
            </a:endParaRPr>
          </a:p>
          <a:p>
            <a:pPr marL="285750" indent="-285750" algn="just" rtl="1">
              <a:lnSpc>
                <a:spcPct val="200000"/>
              </a:lnSpc>
              <a:buFont typeface="Wingdings" pitchFamily="2" charset="2"/>
              <a:buChar char="ü"/>
            </a:pPr>
            <a:r>
              <a:rPr lang="ar-SA" sz="1400" dirty="0">
                <a:latin typeface="Alexandria" pitchFamily="2" charset="-78"/>
                <a:cs typeface="Alexandria" pitchFamily="2" charset="-78"/>
              </a:rPr>
              <a:t>توقع أزمات وأحداث استثنائية لممارسات العلاقات العامة واستراتيجيات ادارتها بمعايير أخلاقية.</a:t>
            </a:r>
            <a:endParaRPr lang="en-US" sz="1400" dirty="0">
              <a:solidFill>
                <a:srgbClr val="2D3956"/>
              </a:solidFill>
              <a:latin typeface="Alexandria" pitchFamily="2" charset="-78"/>
              <a:cs typeface="Alexandria" pitchFamily="2" charset="-78"/>
            </a:endParaRPr>
          </a:p>
          <a:p>
            <a:pPr algn="just" rtl="1">
              <a:lnSpc>
                <a:spcPct val="200000"/>
              </a:lnSpc>
            </a:pPr>
            <a:endParaRPr lang="en-US" sz="14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6BA04B5-515A-D446-87A1-0315ACCBDF20}"/>
              </a:ext>
            </a:extLst>
          </p:cNvPr>
          <p:cNvSpPr txBox="1"/>
          <p:nvPr/>
        </p:nvSpPr>
        <p:spPr>
          <a:xfrm>
            <a:off x="8283756" y="933516"/>
            <a:ext cx="3556000" cy="400110"/>
          </a:xfrm>
          <a:prstGeom prst="rect">
            <a:avLst/>
          </a:prstGeom>
          <a:noFill/>
        </p:spPr>
        <p:txBody>
          <a:bodyPr wrap="square" rtlCol="0">
            <a:spAutoFit/>
          </a:bodyPr>
          <a:lstStyle/>
          <a:p>
            <a:pPr marL="0" algn="r" defTabSz="914400" rtl="1" eaLnBrk="1" latinLnBrk="0" hangingPunct="1"/>
            <a:r>
              <a:rPr lang="ar-SA" sz="2000" b="1" dirty="0">
                <a:latin typeface="Alexandria" pitchFamily="2" charset="-78"/>
                <a:cs typeface="Alexandria" pitchFamily="2" charset="-78"/>
              </a:rPr>
              <a:t>الأهداف ونتاجات التعلم:</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503901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66354" y="2166345"/>
            <a:ext cx="4222539" cy="1158715"/>
          </a:xfrm>
          <a:prstGeom prst="rect">
            <a:avLst/>
          </a:prstGeom>
        </p:spPr>
        <p:txBody>
          <a:bodyPr wrap="square">
            <a:spAutoFit/>
          </a:bodyPr>
          <a:lstStyle/>
          <a:p>
            <a:pPr algn="r" rtl="1">
              <a:lnSpc>
                <a:spcPct val="150000"/>
              </a:lnSpc>
            </a:pPr>
            <a:r>
              <a:rPr lang="ar-SA" sz="1600" b="1" dirty="0">
                <a:solidFill>
                  <a:srgbClr val="00AEEF"/>
                </a:solidFill>
                <a:latin typeface="Alexandria" pitchFamily="2" charset="-78"/>
                <a:cs typeface="Alexandria" pitchFamily="2" charset="-78"/>
              </a:rPr>
              <a:t>محاضرة تمهيدية</a:t>
            </a:r>
            <a:r>
              <a:rPr lang="ar-SA" sz="1600" dirty="0">
                <a:latin typeface="Alexandria" pitchFamily="2" charset="-78"/>
                <a:cs typeface="Alexandria" pitchFamily="2" charset="-78"/>
              </a:rPr>
              <a:t>: </a:t>
            </a:r>
          </a:p>
          <a:p>
            <a:pPr algn="r" rtl="1">
              <a:lnSpc>
                <a:spcPct val="150000"/>
              </a:lnSpc>
            </a:pPr>
            <a:r>
              <a:rPr lang="ar-SA" sz="1600" dirty="0">
                <a:latin typeface="Alexandria" pitchFamily="2" charset="-78"/>
                <a:cs typeface="Alexandria" pitchFamily="2" charset="-78"/>
              </a:rPr>
              <a:t>التعريف بالمحاضر والمقرر – توضيح أساليب التعليم والتعلم والتقييم خلال الترم الدراسي.</a:t>
            </a:r>
            <a:r>
              <a:rPr lang="en-US" sz="1600" dirty="0">
                <a:latin typeface="Alexandria" pitchFamily="2" charset="-78"/>
                <a:cs typeface="Alexandria" pitchFamily="2" charset="-78"/>
              </a:rPr>
              <a:t> </a:t>
            </a:r>
          </a:p>
        </p:txBody>
      </p:sp>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705281" y="3987606"/>
            <a:ext cx="107815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الأول</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l</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المحاضرة </a:t>
            </a:r>
            <a:endParaRPr lang="en-US" sz="1400" b="1" dirty="0">
              <a:solidFill>
                <a:schemeClr val="bg1"/>
              </a:solidFill>
              <a:latin typeface="Alexandria" charset="0"/>
              <a:cs typeface="Alexandria" charset="0"/>
            </a:endParaRPr>
          </a:p>
        </p:txBody>
      </p:sp>
      <p:sp>
        <p:nvSpPr>
          <p:cNvPr id="23" name="TextBox 22"/>
          <p:cNvSpPr txBox="1"/>
          <p:nvPr/>
        </p:nvSpPr>
        <p:spPr>
          <a:xfrm>
            <a:off x="5705281" y="3987606"/>
            <a:ext cx="1078150"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الأولي</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F27B3890-F73A-BB44-9FFB-789FD85EB3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7541" y="1071339"/>
            <a:ext cx="3871286" cy="3554835"/>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133854" y="2174726"/>
            <a:ext cx="2729472" cy="1158651"/>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مقدمة في أخلاقيات العلاقات العامة</a:t>
            </a:r>
            <a:endParaRPr lang="en-US" sz="1600" b="1" dirty="0">
              <a:latin typeface="Alexandria" pitchFamily="2" charset="-78"/>
              <a:cs typeface="Alexandria" pitchFamily="2" charset="-78"/>
            </a:endParaRPr>
          </a:p>
          <a:p>
            <a:pPr algn="ctr">
              <a:lnSpc>
                <a:spcPct val="150000"/>
              </a:lnSpc>
            </a:pPr>
            <a:endParaRPr lang="en-US"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D3DFEB92-F7FD-2642-ABF2-328F9CD73847}"/>
              </a:ext>
            </a:extLst>
          </p:cNvPr>
          <p:cNvSpPr txBox="1"/>
          <p:nvPr/>
        </p:nvSpPr>
        <p:spPr>
          <a:xfrm>
            <a:off x="4470402" y="1563661"/>
            <a:ext cx="1575501" cy="1025409"/>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مراجعة لمهام وأدوار العلاقات العامة. </a:t>
            </a:r>
            <a:endParaRPr lang="en-US" sz="14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1F02AC56-D4C2-1648-97B1-C2B2987F2903}"/>
              </a:ext>
            </a:extLst>
          </p:cNvPr>
          <p:cNvSpPr txBox="1"/>
          <p:nvPr/>
        </p:nvSpPr>
        <p:spPr>
          <a:xfrm>
            <a:off x="4165600" y="3015087"/>
            <a:ext cx="1494971" cy="1994841"/>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تعريف مفهوم الممارسة الأخلاقية للعلاقات العامة.</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49F19F74-2513-7B4A-8FB7-DFA5899FB0F4}"/>
              </a:ext>
            </a:extLst>
          </p:cNvPr>
          <p:cNvSpPr txBox="1"/>
          <p:nvPr/>
        </p:nvSpPr>
        <p:spPr>
          <a:xfrm>
            <a:off x="2521460" y="4431693"/>
            <a:ext cx="2137630" cy="1348511"/>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أهمية الممارسات الأخلاقية في بناء ثقة الجمهور والحفاظ عليها. </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72CAA59C-5CC4-5048-9AAC-ACCFF5C89E1C}"/>
              </a:ext>
            </a:extLst>
          </p:cNvPr>
          <p:cNvSpPr txBox="1"/>
          <p:nvPr/>
        </p:nvSpPr>
        <p:spPr>
          <a:xfrm>
            <a:off x="1133855" y="3987606"/>
            <a:ext cx="1617377" cy="1671676"/>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مناقشة المبادئ والقيم الرئيسية</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 لأخلاقيات ممارسة العلاقات العامة.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86358146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l</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المحاضرة </a:t>
            </a:r>
            <a:endParaRPr lang="en-US" sz="1400" b="1" dirty="0">
              <a:solidFill>
                <a:schemeClr val="bg1"/>
              </a:solidFill>
              <a:latin typeface="Alexandria" charset="0"/>
              <a:cs typeface="Alexandria" charset="0"/>
            </a:endParaRPr>
          </a:p>
        </p:txBody>
      </p:sp>
      <p:sp>
        <p:nvSpPr>
          <p:cNvPr id="23" name="TextBox 22"/>
          <p:cNvSpPr txBox="1"/>
          <p:nvPr/>
        </p:nvSpPr>
        <p:spPr>
          <a:xfrm>
            <a:off x="5705281" y="3987606"/>
            <a:ext cx="1078150"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الثانية</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333001" y="1365088"/>
            <a:ext cx="4458977" cy="1158651"/>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المبادئ والمعايير الأساسية للممارسات الأخلاقية للعلاقات العامة: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pic>
        <p:nvPicPr>
          <p:cNvPr id="20" name="Picture 19">
            <a:extLst>
              <a:ext uri="{FF2B5EF4-FFF2-40B4-BE49-F238E27FC236}">
                <a16:creationId xmlns:a16="http://schemas.microsoft.com/office/drawing/2014/main" id="{9D14C251-09ED-0248-853C-6F317C5B2186}"/>
              </a:ext>
            </a:extLst>
          </p:cNvPr>
          <p:cNvPicPr>
            <a:picLocks noChangeAspect="1"/>
          </p:cNvPicPr>
          <p:nvPr/>
        </p:nvPicPr>
        <p:blipFill rotWithShape="1">
          <a:blip r:embed="rId4">
            <a:extLst>
              <a:ext uri="{28A0092B-C50C-407E-A947-70E740481C1C}">
                <a14:useLocalDpi xmlns:a14="http://schemas.microsoft.com/office/drawing/2010/main" val="0"/>
              </a:ext>
            </a:extLst>
          </a:blip>
          <a:srcRect b="28848"/>
          <a:stretch/>
        </p:blipFill>
        <p:spPr>
          <a:xfrm>
            <a:off x="1885786" y="2345390"/>
            <a:ext cx="3781188" cy="2519139"/>
          </a:xfrm>
          <a:prstGeom prst="rect">
            <a:avLst/>
          </a:prstGeom>
        </p:spPr>
      </p:pic>
      <p:sp>
        <p:nvSpPr>
          <p:cNvPr id="6" name="TextBox 5">
            <a:extLst>
              <a:ext uri="{FF2B5EF4-FFF2-40B4-BE49-F238E27FC236}">
                <a16:creationId xmlns:a16="http://schemas.microsoft.com/office/drawing/2014/main" id="{ACAE7748-0351-B241-8347-4A44FDB33023}"/>
              </a:ext>
            </a:extLst>
          </p:cNvPr>
          <p:cNvSpPr txBox="1"/>
          <p:nvPr/>
        </p:nvSpPr>
        <p:spPr>
          <a:xfrm>
            <a:off x="1728066" y="2473162"/>
            <a:ext cx="2909771" cy="584775"/>
          </a:xfrm>
          <a:prstGeom prst="rect">
            <a:avLst/>
          </a:prstGeom>
          <a:noFill/>
        </p:spPr>
        <p:txBody>
          <a:bodyPr wrap="none" rtlCol="0">
            <a:spAutoFit/>
          </a:bodyPr>
          <a:lstStyle/>
          <a:p>
            <a:r>
              <a:rPr lang="ar-SA" sz="1600" dirty="0">
                <a:latin typeface="Alexandria" pitchFamily="2" charset="-78"/>
                <a:cs typeface="Alexandria" pitchFamily="2" charset="-78"/>
              </a:rPr>
              <a:t>الصدق والشفافية والمحاسبة </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4C2F5187-4D0F-9445-994B-E52A766F4BE3}"/>
              </a:ext>
            </a:extLst>
          </p:cNvPr>
          <p:cNvSpPr txBox="1"/>
          <p:nvPr/>
        </p:nvSpPr>
        <p:spPr>
          <a:xfrm>
            <a:off x="1199970" y="3471449"/>
            <a:ext cx="3057247" cy="830997"/>
          </a:xfrm>
          <a:prstGeom prst="rect">
            <a:avLst/>
          </a:prstGeom>
          <a:noFill/>
        </p:spPr>
        <p:txBody>
          <a:bodyPr wrap="none" rtlCol="0">
            <a:spAutoFit/>
          </a:bodyPr>
          <a:lstStyle/>
          <a:p>
            <a:r>
              <a:rPr lang="ar-SA" sz="1600" dirty="0">
                <a:latin typeface="Alexandria" pitchFamily="2" charset="-78"/>
                <a:cs typeface="Alexandria" pitchFamily="2" charset="-78"/>
              </a:rPr>
              <a:t>العدالة والدقة واحترام الجماهير </a:t>
            </a:r>
          </a:p>
          <a:p>
            <a:pPr algn="r"/>
            <a:r>
              <a:rPr lang="ar-SA" sz="1600" dirty="0">
                <a:latin typeface="Alexandria" pitchFamily="2" charset="-78"/>
                <a:cs typeface="Alexandria" pitchFamily="2" charset="-78"/>
              </a:rPr>
              <a:t>المتنوعة</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AEAC15E-F992-A047-8E99-FC3692F72405}"/>
              </a:ext>
            </a:extLst>
          </p:cNvPr>
          <p:cNvSpPr txBox="1"/>
          <p:nvPr/>
        </p:nvSpPr>
        <p:spPr>
          <a:xfrm>
            <a:off x="1569347" y="5038722"/>
            <a:ext cx="4222631" cy="338554"/>
          </a:xfrm>
          <a:prstGeom prst="rect">
            <a:avLst/>
          </a:prstGeom>
          <a:noFill/>
        </p:spPr>
        <p:txBody>
          <a:bodyPr wrap="none" rtlCol="0">
            <a:spAutoFit/>
          </a:bodyPr>
          <a:lstStyle/>
          <a:p>
            <a:r>
              <a:rPr lang="ar-SA" sz="1600" dirty="0">
                <a:latin typeface="Alexandria" pitchFamily="2" charset="-78"/>
                <a:cs typeface="Alexandria" pitchFamily="2" charset="-78"/>
              </a:rPr>
              <a:t>تجنب تضارب المصالح والمعلومات المضللة.</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71225764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المحاضرة</a:t>
            </a:r>
            <a:endParaRPr lang="en-US" sz="1400" b="1" dirty="0">
              <a:solidFill>
                <a:schemeClr val="bg1"/>
              </a:solidFill>
              <a:latin typeface="Alexandria" charset="0"/>
              <a:cs typeface="Alexandria" charset="0"/>
            </a:endParaRPr>
          </a:p>
        </p:txBody>
      </p:sp>
      <p:sp>
        <p:nvSpPr>
          <p:cNvPr id="23" name="TextBox 22"/>
          <p:cNvSpPr txBox="1"/>
          <p:nvPr/>
        </p:nvSpPr>
        <p:spPr>
          <a:xfrm>
            <a:off x="5705281" y="3987606"/>
            <a:ext cx="1078150"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الثالثة</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229622"/>
            <a:ext cx="5654312" cy="912429"/>
          </a:xfrm>
          <a:prstGeom prst="rect">
            <a:avLst/>
          </a:prstGeom>
          <a:noFill/>
        </p:spPr>
        <p:txBody>
          <a:bodyPr wrap="square" rtlCol="0">
            <a:spAutoFit/>
          </a:bodyPr>
          <a:lstStyle/>
          <a:p>
            <a:pPr algn="r" rtl="1"/>
            <a:r>
              <a:rPr lang="ar-EG" sz="1600" b="1" dirty="0">
                <a:latin typeface="Alexandria" pitchFamily="2" charset="-78"/>
                <a:cs typeface="Alexandria" pitchFamily="2" charset="-78"/>
              </a:rPr>
              <a:t>الممارسات الأخلاقية للعلاقات العامة في البيئة الداخلية والبيئة الخارجية للمؤسسة: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6A6009B-51ED-6347-B881-44335BA154CC}"/>
              </a:ext>
            </a:extLst>
          </p:cNvPr>
          <p:cNvSpPr txBox="1"/>
          <p:nvPr/>
        </p:nvSpPr>
        <p:spPr>
          <a:xfrm>
            <a:off x="0" y="1896535"/>
            <a:ext cx="5592831" cy="4944367"/>
          </a:xfrm>
          <a:prstGeom prst="rect">
            <a:avLst/>
          </a:prstGeom>
          <a:noFill/>
        </p:spPr>
        <p:txBody>
          <a:bodyPr wrap="square" rtlCol="0">
            <a:spAutoFit/>
          </a:bodyPr>
          <a:lstStyle/>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إدارة توقعات العملاء والصراعات المحتملة.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الموازنة بين مصالح العملاء ومصالح المؤسسة. والمسؤلية المجتمعة.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إدارة العلاقات مع العاملين وحل الخلافات.</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الحفاظ على سرية المعلومات.</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EG" sz="1600" dirty="0">
                <a:latin typeface="Alexandria" pitchFamily="2" charset="-78"/>
                <a:cs typeface="Alexandria" pitchFamily="2" charset="-78"/>
              </a:rPr>
              <a:t>رصد مخالفات الممارسات غير الأخلاقية داخل المؤسسة.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ü"/>
            </a:pPr>
            <a:r>
              <a:rPr lang="ar-SA" sz="1600" dirty="0">
                <a:latin typeface="Alexandria" pitchFamily="2" charset="-78"/>
                <a:cs typeface="Alexandria" pitchFamily="2" charset="-78"/>
              </a:rPr>
              <a:t>أهمية التكامل بين الممارسة الأخلاقية للعلاقات العامة في بيئة المؤسسة الداخلية وبيئتها الخارجية.</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ü"/>
            </a:pPr>
            <a:r>
              <a:rPr lang="ar-EG" sz="1600" dirty="0">
                <a:latin typeface="Alexandria" pitchFamily="2" charset="-78"/>
                <a:cs typeface="Alexandria" pitchFamily="2" charset="-78"/>
              </a:rPr>
              <a:t>رصد التحديات التي تواجه الممارسة الأخلاقية للعلاقات العامة في البيئة الداخلية والخارجية للمؤسسة.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2003599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المحاضرة </a:t>
            </a:r>
            <a:endParaRPr lang="en-US" sz="1400" b="1" dirty="0">
              <a:solidFill>
                <a:schemeClr val="bg1"/>
              </a:solidFill>
              <a:latin typeface="Alexandria" charset="0"/>
              <a:cs typeface="Alexandria" charset="0"/>
            </a:endParaRPr>
          </a:p>
        </p:txBody>
      </p:sp>
      <p:sp>
        <p:nvSpPr>
          <p:cNvPr id="23" name="TextBox 22"/>
          <p:cNvSpPr txBox="1"/>
          <p:nvPr/>
        </p:nvSpPr>
        <p:spPr>
          <a:xfrm>
            <a:off x="5705281" y="3987606"/>
            <a:ext cx="1078150"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الرابعة</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94"/>
          </a:xfrm>
          <a:prstGeom prst="rect">
            <a:avLst/>
          </a:prstGeom>
          <a:noFill/>
        </p:spPr>
        <p:txBody>
          <a:bodyPr wrap="square" rtlCol="0">
            <a:spAutoFit/>
          </a:bodyPr>
          <a:lstStyle/>
          <a:p>
            <a:pPr algn="r" rtl="1"/>
            <a:r>
              <a:rPr lang="ar-EG" sz="1600" b="1" dirty="0">
                <a:latin typeface="Alexandria" pitchFamily="2" charset="-78"/>
                <a:cs typeface="Alexandria" pitchFamily="2" charset="-78"/>
              </a:rPr>
              <a:t>ألممارسات الأخلاقية للعلاقات العامة في العصر الرقمي: </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CC5A609-2188-A148-BE5B-A729EBE6A4A7}"/>
              </a:ext>
            </a:extLst>
          </p:cNvPr>
          <p:cNvSpPr txBox="1"/>
          <p:nvPr/>
        </p:nvSpPr>
        <p:spPr>
          <a:xfrm>
            <a:off x="0" y="2623624"/>
            <a:ext cx="5592831" cy="2974597"/>
          </a:xfrm>
          <a:prstGeom prst="rect">
            <a:avLst/>
          </a:prstGeom>
          <a:noFill/>
        </p:spPr>
        <p:txBody>
          <a:bodyPr wrap="square" rtlCol="0">
            <a:spAutoFit/>
          </a:bodyPr>
          <a:lstStyle/>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أهم القيم المرتبطة بأخلاقيات ممارسة العلاقات العامة في العصر الرقمي.</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إدارة السمعة وتصحيح المعلومات المضللة.</a:t>
            </a:r>
            <a:endParaRPr lang="en-US" sz="1600" dirty="0">
              <a:latin typeface="Alexandria" pitchFamily="2" charset="-78"/>
              <a:cs typeface="Alexandria" pitchFamily="2" charset="-78"/>
            </a:endParaRPr>
          </a:p>
          <a:p>
            <a:pPr marL="285750" lvl="0" indent="-285750" algn="r" rtl="1">
              <a:lnSpc>
                <a:spcPct val="200000"/>
              </a:lnSpc>
              <a:buFont typeface="Wingdings" pitchFamily="2" charset="2"/>
              <a:buChar char="v"/>
            </a:pPr>
            <a:r>
              <a:rPr lang="ar-EG" sz="1600" dirty="0">
                <a:latin typeface="Alexandria" pitchFamily="2" charset="-78"/>
                <a:cs typeface="Alexandria" pitchFamily="2" charset="-78"/>
              </a:rPr>
              <a:t>الاستخدام المسئول لمنصات التواصل الاجتماعي.</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v"/>
            </a:pPr>
            <a:r>
              <a:rPr lang="ar-EG" sz="1600" dirty="0">
                <a:latin typeface="Alexandria" pitchFamily="2" charset="-78"/>
                <a:cs typeface="Alexandria" pitchFamily="2" charset="-78"/>
              </a:rPr>
              <a:t>تحديات الممارسة الأخلاقية للعلاقات العامة في العصر الرقمي.</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150339696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المحاضرة </a:t>
            </a:r>
            <a:endParaRPr lang="en-US" sz="1400" b="1" dirty="0">
              <a:solidFill>
                <a:schemeClr val="bg1"/>
              </a:solidFill>
              <a:latin typeface="Alexandria" charset="0"/>
              <a:cs typeface="Alexandria" charset="0"/>
            </a:endParaRPr>
          </a:p>
        </p:txBody>
      </p:sp>
      <p:sp>
        <p:nvSpPr>
          <p:cNvPr id="23" name="TextBox 22"/>
          <p:cNvSpPr txBox="1"/>
          <p:nvPr/>
        </p:nvSpPr>
        <p:spPr>
          <a:xfrm>
            <a:off x="5753976" y="3999250"/>
            <a:ext cx="1078150"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الخامسة</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94"/>
          </a:xfrm>
          <a:prstGeom prst="rect">
            <a:avLst/>
          </a:prstGeom>
          <a:noFill/>
        </p:spPr>
        <p:txBody>
          <a:bodyPr wrap="square" rtlCol="0">
            <a:spAutoFit/>
          </a:bodyPr>
          <a:lstStyle/>
          <a:p>
            <a:pPr algn="r" rtl="1"/>
            <a:r>
              <a:rPr lang="ar-EG" sz="1600" b="1" dirty="0">
                <a:latin typeface="Alexandria" pitchFamily="2" charset="-78"/>
                <a:cs typeface="Alexandria" pitchFamily="2" charset="-78"/>
              </a:rPr>
              <a:t>الممارسات الأخلاقية في بناء علاقات مع الاعلام:</a:t>
            </a:r>
            <a:endParaRPr lang="en-US" sz="1600" dirty="0">
              <a:latin typeface="Alexandria" pitchFamily="2" charset="-78"/>
              <a:cs typeface="Alexandria" pitchFamily="2" charset="-78"/>
            </a:endParaRPr>
          </a:p>
          <a:p>
            <a:pPr algn="r">
              <a:lnSpc>
                <a:spcPct val="150000"/>
              </a:lnSpc>
            </a:pPr>
            <a:endParaRPr lang="en-US" sz="1600"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F71F897C-B9A5-6B4E-B28B-D0A1BCB51F3C}"/>
              </a:ext>
            </a:extLst>
          </p:cNvPr>
          <p:cNvPicPr>
            <a:picLocks noChangeAspect="1"/>
          </p:cNvPicPr>
          <p:nvPr/>
        </p:nvPicPr>
        <p:blipFill rotWithShape="1">
          <a:blip r:embed="rId4">
            <a:extLst>
              <a:ext uri="{28A0092B-C50C-407E-A947-70E740481C1C}">
                <a14:useLocalDpi xmlns:a14="http://schemas.microsoft.com/office/drawing/2010/main" val="0"/>
              </a:ext>
            </a:extLst>
          </a:blip>
          <a:srcRect l="-1" r="350" b="29679"/>
          <a:stretch/>
        </p:blipFill>
        <p:spPr>
          <a:xfrm>
            <a:off x="1868556" y="2413667"/>
            <a:ext cx="3520861" cy="2496263"/>
          </a:xfrm>
          <a:prstGeom prst="rect">
            <a:avLst/>
          </a:prstGeom>
        </p:spPr>
      </p:pic>
      <p:sp>
        <p:nvSpPr>
          <p:cNvPr id="2" name="TextBox 1">
            <a:extLst>
              <a:ext uri="{FF2B5EF4-FFF2-40B4-BE49-F238E27FC236}">
                <a16:creationId xmlns:a16="http://schemas.microsoft.com/office/drawing/2014/main" id="{D6171218-6408-444F-A5B0-599068395538}"/>
              </a:ext>
            </a:extLst>
          </p:cNvPr>
          <p:cNvSpPr txBox="1"/>
          <p:nvPr/>
        </p:nvSpPr>
        <p:spPr>
          <a:xfrm>
            <a:off x="1333001" y="2432951"/>
            <a:ext cx="3374706" cy="584775"/>
          </a:xfrm>
          <a:prstGeom prst="rect">
            <a:avLst/>
          </a:prstGeom>
          <a:noFill/>
        </p:spPr>
        <p:txBody>
          <a:bodyPr wrap="none" rtlCol="0">
            <a:spAutoFit/>
          </a:bodyPr>
          <a:lstStyle/>
          <a:p>
            <a:pPr algn="r"/>
            <a:r>
              <a:rPr lang="ar-EG" sz="1600" dirty="0">
                <a:latin typeface="Alexandria" pitchFamily="2" charset="-78"/>
                <a:cs typeface="Alexandria" pitchFamily="2" charset="-78"/>
              </a:rPr>
              <a:t>الشفافية والافصاح عن المعلومات.</a:t>
            </a:r>
            <a:endParaRPr lang="en-US" sz="1600" dirty="0">
              <a:latin typeface="Alexandria" pitchFamily="2" charset="-78"/>
              <a:cs typeface="Alexandria" pitchFamily="2" charset="-78"/>
            </a:endParaRPr>
          </a:p>
          <a:p>
            <a:pPr algn="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7554D351-11E5-FF4D-A5E9-80B4D307C5BD}"/>
              </a:ext>
            </a:extLst>
          </p:cNvPr>
          <p:cNvSpPr txBox="1"/>
          <p:nvPr/>
        </p:nvSpPr>
        <p:spPr>
          <a:xfrm>
            <a:off x="79513" y="3505024"/>
            <a:ext cx="4047903" cy="584775"/>
          </a:xfrm>
          <a:prstGeom prst="rect">
            <a:avLst/>
          </a:prstGeom>
          <a:noFill/>
        </p:spPr>
        <p:txBody>
          <a:bodyPr wrap="none" rtlCol="0">
            <a:spAutoFit/>
          </a:bodyPr>
          <a:lstStyle/>
          <a:p>
            <a:r>
              <a:rPr lang="ar-EG" sz="1600" dirty="0">
                <a:latin typeface="Alexandria" pitchFamily="2" charset="-78"/>
                <a:cs typeface="Alexandria" pitchFamily="2" charset="-78"/>
              </a:rPr>
              <a:t>بناء علاقات تتسم بالثقة مع وسائل الاعلام.</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872D8682-D4F6-C342-9792-0C949E2AA76D}"/>
              </a:ext>
            </a:extLst>
          </p:cNvPr>
          <p:cNvSpPr txBox="1"/>
          <p:nvPr/>
        </p:nvSpPr>
        <p:spPr>
          <a:xfrm>
            <a:off x="-2174" y="5101928"/>
            <a:ext cx="5153975" cy="789383"/>
          </a:xfrm>
          <a:prstGeom prst="rect">
            <a:avLst/>
          </a:prstGeom>
          <a:noFill/>
        </p:spPr>
        <p:txBody>
          <a:bodyPr wrap="none" rtlCol="0">
            <a:spAutoFit/>
          </a:bodyPr>
          <a:lstStyle/>
          <a:p>
            <a:pPr algn="r" rtl="1">
              <a:lnSpc>
                <a:spcPct val="150000"/>
              </a:lnSpc>
            </a:pPr>
            <a:r>
              <a:rPr lang="ar-SA" sz="1600" dirty="0">
                <a:latin typeface="Alexandria" pitchFamily="2" charset="-78"/>
                <a:cs typeface="Alexandria" pitchFamily="2" charset="-78"/>
              </a:rPr>
              <a:t>الممارسات الأخلاقية عند دعم الأفراد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من المشاهير والشخصيات البارزة والمرشحين السياسيين.</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220462931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المحاضرة </a:t>
            </a:r>
            <a:endParaRPr lang="en-US" sz="1400" b="1" dirty="0">
              <a:solidFill>
                <a:schemeClr val="bg1"/>
              </a:solidFill>
              <a:latin typeface="Alexandria" charset="0"/>
              <a:cs typeface="Alexandria" charset="0"/>
            </a:endParaRPr>
          </a:p>
        </p:txBody>
      </p:sp>
      <p:sp>
        <p:nvSpPr>
          <p:cNvPr id="23" name="TextBox 22"/>
          <p:cNvSpPr txBox="1"/>
          <p:nvPr/>
        </p:nvSpPr>
        <p:spPr>
          <a:xfrm>
            <a:off x="5705281" y="3987606"/>
            <a:ext cx="1078150"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السادسة</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1158715"/>
          </a:xfrm>
          <a:prstGeom prst="rect">
            <a:avLst/>
          </a:prstGeom>
          <a:noFill/>
        </p:spPr>
        <p:txBody>
          <a:bodyPr wrap="square" rtlCol="0">
            <a:spAutoFit/>
          </a:bodyPr>
          <a:lstStyle/>
          <a:p>
            <a:pPr algn="r" rtl="1">
              <a:lnSpc>
                <a:spcPct val="150000"/>
              </a:lnSpc>
            </a:pPr>
            <a:r>
              <a:rPr lang="ar-EG" sz="1600" b="1" dirty="0">
                <a:latin typeface="Alexandria" pitchFamily="2" charset="-78"/>
                <a:cs typeface="Alexandria" pitchFamily="2" charset="-78"/>
              </a:rPr>
              <a:t>استراتيجيات إدارة اتصالات الأزمات والخلافات بمعايير أخلاقية: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EBBBD64A-39A2-6240-830A-6BE8DC380375}"/>
              </a:ext>
            </a:extLst>
          </p:cNvPr>
          <p:cNvPicPr>
            <a:picLocks noChangeAspect="1"/>
          </p:cNvPicPr>
          <p:nvPr/>
        </p:nvPicPr>
        <p:blipFill rotWithShape="1">
          <a:blip r:embed="rId4">
            <a:extLst>
              <a:ext uri="{28A0092B-C50C-407E-A947-70E740481C1C}">
                <a14:useLocalDpi xmlns:a14="http://schemas.microsoft.com/office/drawing/2010/main" val="0"/>
              </a:ext>
            </a:extLst>
          </a:blip>
          <a:srcRect r="50217" b="-711"/>
          <a:stretch/>
        </p:blipFill>
        <p:spPr>
          <a:xfrm>
            <a:off x="1534829" y="2454599"/>
            <a:ext cx="3104904" cy="1438631"/>
          </a:xfrm>
          <a:prstGeom prst="rect">
            <a:avLst/>
          </a:prstGeom>
        </p:spPr>
      </p:pic>
      <p:sp>
        <p:nvSpPr>
          <p:cNvPr id="2" name="TextBox 1">
            <a:extLst>
              <a:ext uri="{FF2B5EF4-FFF2-40B4-BE49-F238E27FC236}">
                <a16:creationId xmlns:a16="http://schemas.microsoft.com/office/drawing/2014/main" id="{602AB243-6B81-A847-82A5-A56717F16963}"/>
              </a:ext>
            </a:extLst>
          </p:cNvPr>
          <p:cNvSpPr txBox="1"/>
          <p:nvPr/>
        </p:nvSpPr>
        <p:spPr>
          <a:xfrm>
            <a:off x="3175458" y="3699128"/>
            <a:ext cx="2286001" cy="2266711"/>
          </a:xfrm>
          <a:prstGeom prst="rect">
            <a:avLst/>
          </a:prstGeom>
          <a:noFill/>
        </p:spPr>
        <p:txBody>
          <a:bodyPr wrap="square" rtlCol="0">
            <a:spAutoFit/>
          </a:bodyPr>
          <a:lstStyle/>
          <a:p>
            <a:pPr algn="r" rtl="1">
              <a:lnSpc>
                <a:spcPct val="150000"/>
              </a:lnSpc>
            </a:pPr>
            <a:r>
              <a:rPr lang="ar-EG" sz="1600" dirty="0">
                <a:latin typeface="Alexandria" pitchFamily="2" charset="-78"/>
                <a:cs typeface="Alexandria" pitchFamily="2" charset="-78"/>
              </a:rPr>
              <a:t>الاستراتيجيات الاتصالية </a:t>
            </a:r>
            <a:endParaRPr lang="en-US"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للعلاقات العامة</a:t>
            </a:r>
            <a:endParaRPr lang="en-US"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 في إدارة الأزمات والخلافات بمعايير أخلاقية.</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ED463AAC-C337-834B-ACD9-2B7EE615D5B3}"/>
              </a:ext>
            </a:extLst>
          </p:cNvPr>
          <p:cNvSpPr txBox="1"/>
          <p:nvPr/>
        </p:nvSpPr>
        <p:spPr>
          <a:xfrm>
            <a:off x="714023" y="3636866"/>
            <a:ext cx="2388810" cy="1528047"/>
          </a:xfrm>
          <a:prstGeom prst="rect">
            <a:avLst/>
          </a:prstGeom>
          <a:noFill/>
        </p:spPr>
        <p:txBody>
          <a:bodyPr wrap="square" rtlCol="0">
            <a:spAutoFit/>
          </a:bodyPr>
          <a:lstStyle/>
          <a:p>
            <a:pPr algn="r" rtl="1">
              <a:lnSpc>
                <a:spcPct val="150000"/>
              </a:lnSpc>
            </a:pPr>
            <a:r>
              <a:rPr lang="ar-EG" sz="1600" dirty="0">
                <a:latin typeface="Alexandria" pitchFamily="2" charset="-78"/>
                <a:cs typeface="Alexandria" pitchFamily="2" charset="-78"/>
              </a:rPr>
              <a:t>توفير المعلومات </a:t>
            </a:r>
            <a:endParaRPr lang="en-US"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ومراعاة الموازنة</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بين مصلحة المؤسسة وجماهيرها.</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64671221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المحاضرة</a:t>
            </a:r>
            <a:endParaRPr lang="en-US" sz="1400" b="1" dirty="0">
              <a:solidFill>
                <a:schemeClr val="bg1"/>
              </a:solidFill>
              <a:latin typeface="Alexandria" charset="0"/>
              <a:cs typeface="Alexandria" charset="0"/>
            </a:endParaRPr>
          </a:p>
        </p:txBody>
      </p:sp>
      <p:sp>
        <p:nvSpPr>
          <p:cNvPr id="23" name="TextBox 22"/>
          <p:cNvSpPr txBox="1"/>
          <p:nvPr/>
        </p:nvSpPr>
        <p:spPr>
          <a:xfrm>
            <a:off x="5705281" y="3987606"/>
            <a:ext cx="1078150"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السابعة</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94"/>
          </a:xfrm>
          <a:prstGeom prst="rect">
            <a:avLst/>
          </a:prstGeom>
          <a:noFill/>
        </p:spPr>
        <p:txBody>
          <a:bodyPr wrap="square" rtlCol="0">
            <a:spAutoFit/>
          </a:bodyPr>
          <a:lstStyle/>
          <a:p>
            <a:pPr algn="r" rtl="1"/>
            <a:r>
              <a:rPr lang="ar-SA" sz="1600" b="1" dirty="0">
                <a:latin typeface="Alexandria" pitchFamily="2" charset="-78"/>
                <a:cs typeface="Alexandria" pitchFamily="2" charset="-78"/>
              </a:rPr>
              <a:t>الممارسات الأخلاقية للعلاقات العامة في أنماط مختلفة من المؤسسات:</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grpSp>
        <p:nvGrpSpPr>
          <p:cNvPr id="11" name="Google Shape;8814;p58">
            <a:extLst>
              <a:ext uri="{FF2B5EF4-FFF2-40B4-BE49-F238E27FC236}">
                <a16:creationId xmlns:a16="http://schemas.microsoft.com/office/drawing/2014/main" id="{104503A9-B220-6049-B373-60866959A3E7}"/>
              </a:ext>
            </a:extLst>
          </p:cNvPr>
          <p:cNvGrpSpPr/>
          <p:nvPr/>
        </p:nvGrpSpPr>
        <p:grpSpPr>
          <a:xfrm>
            <a:off x="5160848" y="2487852"/>
            <a:ext cx="442295" cy="441103"/>
            <a:chOff x="3859600" y="3591950"/>
            <a:chExt cx="296975" cy="296175"/>
          </a:xfrm>
        </p:grpSpPr>
        <p:sp>
          <p:nvSpPr>
            <p:cNvPr id="12" name="Google Shape;8815;p58">
              <a:extLst>
                <a:ext uri="{FF2B5EF4-FFF2-40B4-BE49-F238E27FC236}">
                  <a16:creationId xmlns:a16="http://schemas.microsoft.com/office/drawing/2014/main" id="{A103DF63-2539-994B-ADF6-FBE8282A1D6D}"/>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816;p58">
              <a:extLst>
                <a:ext uri="{FF2B5EF4-FFF2-40B4-BE49-F238E27FC236}">
                  <a16:creationId xmlns:a16="http://schemas.microsoft.com/office/drawing/2014/main" id="{FD61675C-9098-9C4D-A434-A3EA20B3C3A3}"/>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817;p58">
              <a:extLst>
                <a:ext uri="{FF2B5EF4-FFF2-40B4-BE49-F238E27FC236}">
                  <a16:creationId xmlns:a16="http://schemas.microsoft.com/office/drawing/2014/main" id="{E397D72C-DA42-B34E-8ED2-095B0A63841A}"/>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5" name="Google Shape;8814;p58">
            <a:extLst>
              <a:ext uri="{FF2B5EF4-FFF2-40B4-BE49-F238E27FC236}">
                <a16:creationId xmlns:a16="http://schemas.microsoft.com/office/drawing/2014/main" id="{DA551629-9D34-0148-96EF-59F608A80352}"/>
              </a:ext>
            </a:extLst>
          </p:cNvPr>
          <p:cNvGrpSpPr/>
          <p:nvPr/>
        </p:nvGrpSpPr>
        <p:grpSpPr>
          <a:xfrm>
            <a:off x="5139064" y="3492709"/>
            <a:ext cx="442295" cy="441103"/>
            <a:chOff x="3859600" y="3591950"/>
            <a:chExt cx="296975" cy="296175"/>
          </a:xfrm>
        </p:grpSpPr>
        <p:sp>
          <p:nvSpPr>
            <p:cNvPr id="16" name="Google Shape;8815;p58">
              <a:extLst>
                <a:ext uri="{FF2B5EF4-FFF2-40B4-BE49-F238E27FC236}">
                  <a16:creationId xmlns:a16="http://schemas.microsoft.com/office/drawing/2014/main" id="{2920FE00-C0B7-CB42-9EAF-5E07ED1C72D8}"/>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816;p58">
              <a:extLst>
                <a:ext uri="{FF2B5EF4-FFF2-40B4-BE49-F238E27FC236}">
                  <a16:creationId xmlns:a16="http://schemas.microsoft.com/office/drawing/2014/main" id="{427B0F8C-59E6-FF48-BB35-2452B2E37FD3}"/>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817;p58">
              <a:extLst>
                <a:ext uri="{FF2B5EF4-FFF2-40B4-BE49-F238E27FC236}">
                  <a16:creationId xmlns:a16="http://schemas.microsoft.com/office/drawing/2014/main" id="{5A0B454F-6E6E-EF4E-B879-11CD67CBBDEF}"/>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 name="TextBox 1">
            <a:extLst>
              <a:ext uri="{FF2B5EF4-FFF2-40B4-BE49-F238E27FC236}">
                <a16:creationId xmlns:a16="http://schemas.microsoft.com/office/drawing/2014/main" id="{DABC0701-B3C3-F34D-8F90-AEFA91B3BD72}"/>
              </a:ext>
            </a:extLst>
          </p:cNvPr>
          <p:cNvSpPr txBox="1"/>
          <p:nvPr/>
        </p:nvSpPr>
        <p:spPr>
          <a:xfrm>
            <a:off x="432815" y="2557584"/>
            <a:ext cx="4726038"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العلاقات العامة في المؤسسات غير الهادفة للربح .</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grpSp>
        <p:nvGrpSpPr>
          <p:cNvPr id="22" name="Google Shape;8814;p58">
            <a:extLst>
              <a:ext uri="{FF2B5EF4-FFF2-40B4-BE49-F238E27FC236}">
                <a16:creationId xmlns:a16="http://schemas.microsoft.com/office/drawing/2014/main" id="{278D16FA-F0A5-3C48-822C-EA38039412FB}"/>
              </a:ext>
            </a:extLst>
          </p:cNvPr>
          <p:cNvGrpSpPr/>
          <p:nvPr/>
        </p:nvGrpSpPr>
        <p:grpSpPr>
          <a:xfrm>
            <a:off x="5156006" y="4440975"/>
            <a:ext cx="442295" cy="441103"/>
            <a:chOff x="3859600" y="3591950"/>
            <a:chExt cx="296975" cy="296175"/>
          </a:xfrm>
        </p:grpSpPr>
        <p:sp>
          <p:nvSpPr>
            <p:cNvPr id="24" name="Google Shape;8815;p58">
              <a:extLst>
                <a:ext uri="{FF2B5EF4-FFF2-40B4-BE49-F238E27FC236}">
                  <a16:creationId xmlns:a16="http://schemas.microsoft.com/office/drawing/2014/main" id="{A3AAA067-7B91-4341-9C10-7009D2E207FF}"/>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5" name="Google Shape;8816;p58">
              <a:extLst>
                <a:ext uri="{FF2B5EF4-FFF2-40B4-BE49-F238E27FC236}">
                  <a16:creationId xmlns:a16="http://schemas.microsoft.com/office/drawing/2014/main" id="{1EC28005-4FA8-1846-9A49-A48BB0C34EF2}"/>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8817;p58">
              <a:extLst>
                <a:ext uri="{FF2B5EF4-FFF2-40B4-BE49-F238E27FC236}">
                  <a16:creationId xmlns:a16="http://schemas.microsoft.com/office/drawing/2014/main" id="{97AC4173-F49A-F041-ACF7-F33E1ED197EE}"/>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6" name="TextBox 5">
            <a:extLst>
              <a:ext uri="{FF2B5EF4-FFF2-40B4-BE49-F238E27FC236}">
                <a16:creationId xmlns:a16="http://schemas.microsoft.com/office/drawing/2014/main" id="{55627CB3-7814-044B-A839-88B3AF3E5C28}"/>
              </a:ext>
            </a:extLst>
          </p:cNvPr>
          <p:cNvSpPr txBox="1"/>
          <p:nvPr/>
        </p:nvSpPr>
        <p:spPr>
          <a:xfrm>
            <a:off x="116158" y="3454400"/>
            <a:ext cx="4990533"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العلاقات العامة الدولية ومعايير الممارسات الأخلاقية.</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F720337-74C0-134E-8701-D44DBE635622}"/>
              </a:ext>
            </a:extLst>
          </p:cNvPr>
          <p:cNvSpPr txBox="1"/>
          <p:nvPr/>
        </p:nvSpPr>
        <p:spPr>
          <a:xfrm>
            <a:off x="999082" y="4402670"/>
            <a:ext cx="4158511"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الحساسية الثقافية والاعتبارات الأخلاقية في </a:t>
            </a:r>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العلاقات العامة الدولية.</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286724691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878588"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895620"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الثامنة</a:t>
            </a:r>
            <a:endParaRPr lang="en-US" sz="1400" b="1" dirty="0">
              <a:solidFill>
                <a:schemeClr val="bg1"/>
              </a:solidFill>
              <a:latin typeface="Alexandria" charset="0"/>
              <a:cs typeface="Alexandria" charset="0"/>
            </a:endParaRPr>
          </a:p>
        </p:txBody>
      </p:sp>
      <p:sp>
        <p:nvSpPr>
          <p:cNvPr id="23" name="TextBox 22"/>
          <p:cNvSpPr txBox="1"/>
          <p:nvPr/>
        </p:nvSpPr>
        <p:spPr>
          <a:xfrm>
            <a:off x="5908478" y="3987606"/>
            <a:ext cx="1078150"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الثامنة</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264224"/>
            <a:ext cx="4458977" cy="338554"/>
          </a:xfrm>
          <a:prstGeom prst="rect">
            <a:avLst/>
          </a:prstGeom>
          <a:noFill/>
        </p:spPr>
        <p:txBody>
          <a:bodyPr wrap="square" rtlCol="0">
            <a:spAutoFit/>
          </a:bodyPr>
          <a:lstStyle/>
          <a:p>
            <a:pPr algn="r" rtl="1"/>
            <a:r>
              <a:rPr lang="ar-EG" sz="1600" b="1" dirty="0">
                <a:latin typeface="Alexandria" pitchFamily="2" charset="-78"/>
                <a:cs typeface="Alexandria" pitchFamily="2" charset="-78"/>
              </a:rPr>
              <a:t>العلاقات العامة في المؤسسات لحكومية:</a:t>
            </a:r>
            <a:r>
              <a:rPr lang="en-US" sz="1600" b="1" dirty="0">
                <a:latin typeface="Alexandria" pitchFamily="2" charset="-78"/>
                <a:cs typeface="Alexandria" pitchFamily="2" charset="-78"/>
              </a:rPr>
              <a:t> </a:t>
            </a:r>
          </a:p>
        </p:txBody>
      </p:sp>
      <p:sp>
        <p:nvSpPr>
          <p:cNvPr id="2" name="TextBox 1">
            <a:extLst>
              <a:ext uri="{FF2B5EF4-FFF2-40B4-BE49-F238E27FC236}">
                <a16:creationId xmlns:a16="http://schemas.microsoft.com/office/drawing/2014/main" id="{F260F532-41AC-1245-8E6E-8E799C430DC1}"/>
              </a:ext>
            </a:extLst>
          </p:cNvPr>
          <p:cNvSpPr txBox="1"/>
          <p:nvPr/>
        </p:nvSpPr>
        <p:spPr>
          <a:xfrm>
            <a:off x="53244" y="1653546"/>
            <a:ext cx="5764719" cy="2974597"/>
          </a:xfrm>
          <a:prstGeom prst="rect">
            <a:avLst/>
          </a:prstGeom>
          <a:noFill/>
        </p:spPr>
        <p:txBody>
          <a:bodyPr wrap="none" rtlCol="0">
            <a:spAutoFit/>
          </a:bodyPr>
          <a:lstStyle/>
          <a:p>
            <a:pPr marL="285750" indent="-285750" algn="r" rtl="1">
              <a:lnSpc>
                <a:spcPct val="200000"/>
              </a:lnSpc>
              <a:buFont typeface="Wingdings" pitchFamily="2" charset="2"/>
              <a:buChar char="q"/>
            </a:pPr>
            <a:r>
              <a:rPr lang="ar-EG" sz="1600" dirty="0">
                <a:latin typeface="Alexandria" pitchFamily="2" charset="-78"/>
                <a:cs typeface="Alexandria" pitchFamily="2" charset="-78"/>
              </a:rPr>
              <a:t>معايير ومبادئ الممارسات الأخلاقية للعلاقات العامة. </a:t>
            </a:r>
            <a:endParaRPr lang="en-US" sz="1600" dirty="0">
              <a:latin typeface="Alexandria" pitchFamily="2" charset="-78"/>
              <a:cs typeface="Alexandria" pitchFamily="2" charset="-78"/>
            </a:endParaRPr>
          </a:p>
          <a:p>
            <a:pPr algn="r" rtl="1">
              <a:lnSpc>
                <a:spcPct val="200000"/>
              </a:lnSpc>
            </a:pPr>
            <a:r>
              <a:rPr lang="ar-EG" sz="1600" dirty="0">
                <a:latin typeface="Alexandria" pitchFamily="2" charset="-78"/>
                <a:cs typeface="Alexandria" pitchFamily="2" charset="-78"/>
              </a:rPr>
              <a:t>في المؤسسات الحكومية قي تواصلها مع جماهيرها المتنوعة.</a:t>
            </a: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q"/>
            </a:pPr>
            <a:endParaRPr lang="en-US" sz="1600" dirty="0">
              <a:latin typeface="Alexandria" pitchFamily="2" charset="-78"/>
              <a:cs typeface="Alexandria" pitchFamily="2" charset="-78"/>
            </a:endParaRPr>
          </a:p>
          <a:p>
            <a:pPr marL="285750" indent="-285750" algn="r" rtl="1">
              <a:lnSpc>
                <a:spcPct val="200000"/>
              </a:lnSpc>
              <a:buFont typeface="Wingdings" pitchFamily="2" charset="2"/>
              <a:buChar char="q"/>
            </a:pPr>
            <a:r>
              <a:rPr lang="ar-EG" sz="1600" dirty="0">
                <a:latin typeface="Alexandria" pitchFamily="2" charset="-78"/>
                <a:cs typeface="Alexandria" pitchFamily="2" charset="-78"/>
              </a:rPr>
              <a:t>التحديات التي تواجه الممارسات الأخلاقية للعلاقات العامة</a:t>
            </a:r>
          </a:p>
          <a:p>
            <a:pPr algn="r" rtl="1">
              <a:lnSpc>
                <a:spcPct val="200000"/>
              </a:lnSpc>
            </a:pPr>
            <a:r>
              <a:rPr lang="ar-EG" sz="1600" dirty="0">
                <a:latin typeface="Alexandria" pitchFamily="2" charset="-78"/>
                <a:cs typeface="Alexandria" pitchFamily="2" charset="-78"/>
              </a:rPr>
              <a:t>     في المؤسسات الحكومية.</a:t>
            </a:r>
            <a:r>
              <a:rPr lang="en-US" sz="1600" dirty="0">
                <a:latin typeface="Alexandria" pitchFamily="2" charset="-78"/>
                <a:cs typeface="Alexandria" pitchFamily="2" charset="-78"/>
              </a:rPr>
              <a:t> </a:t>
            </a:r>
          </a:p>
          <a:p>
            <a:pPr marL="285750" indent="-285750" algn="r" rtl="1">
              <a:lnSpc>
                <a:spcPct val="200000"/>
              </a:lnSpc>
              <a:buFont typeface="Wingdings" pitchFamily="2" charset="2"/>
              <a:buChar char="q"/>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61513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384800" y="3505024"/>
            <a:ext cx="1447326"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523091"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المحاضرة</a:t>
            </a:r>
            <a:endParaRPr lang="en-US" sz="1400" b="1" dirty="0">
              <a:solidFill>
                <a:schemeClr val="bg1"/>
              </a:solidFill>
              <a:latin typeface="Alexandria" charset="0"/>
              <a:cs typeface="Alexandria" charset="0"/>
            </a:endParaRPr>
          </a:p>
        </p:txBody>
      </p:sp>
      <p:sp>
        <p:nvSpPr>
          <p:cNvPr id="23" name="TextBox 22"/>
          <p:cNvSpPr txBox="1"/>
          <p:nvPr/>
        </p:nvSpPr>
        <p:spPr>
          <a:xfrm>
            <a:off x="5435599" y="3970673"/>
            <a:ext cx="1398631"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التاسعة</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433558"/>
            <a:ext cx="5654312" cy="1158651"/>
          </a:xfrm>
          <a:prstGeom prst="rect">
            <a:avLst/>
          </a:prstGeom>
          <a:noFill/>
        </p:spPr>
        <p:txBody>
          <a:bodyPr wrap="square" rtlCol="0">
            <a:spAutoFit/>
          </a:bodyPr>
          <a:lstStyle/>
          <a:p>
            <a:pPr marL="285750" lvl="0" indent="-285750" algn="r" rtl="1">
              <a:lnSpc>
                <a:spcPct val="150000"/>
              </a:lnSpc>
              <a:buFont typeface="Wingdings" pitchFamily="2" charset="2"/>
              <a:buChar char="v"/>
            </a:pPr>
            <a:r>
              <a:rPr lang="ar-SA" sz="1600" b="1" dirty="0">
                <a:latin typeface="Alexandria" pitchFamily="2" charset="-78"/>
                <a:cs typeface="Alexandria" pitchFamily="2" charset="-78"/>
              </a:rPr>
              <a:t>حملات العلاقات العامة والممارسات الأخلاقية في اعدادها وتنفيذها.</a:t>
            </a:r>
            <a:endParaRPr lang="en-US" sz="1600" b="1" dirty="0">
              <a:latin typeface="Alexandria" pitchFamily="2" charset="-78"/>
              <a:cs typeface="Alexandria" pitchFamily="2" charset="-78"/>
            </a:endParaRPr>
          </a:p>
          <a:p>
            <a:pPr marL="285750" indent="-285750" algn="r">
              <a:lnSpc>
                <a:spcPct val="150000"/>
              </a:lnSpc>
              <a:buFont typeface="Wingdings" pitchFamily="2" charset="2"/>
              <a:buChar char="v"/>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24FA8FA-82CD-B34D-AD6D-7B5E182260BF}"/>
              </a:ext>
            </a:extLst>
          </p:cNvPr>
          <p:cNvSpPr txBox="1"/>
          <p:nvPr/>
        </p:nvSpPr>
        <p:spPr>
          <a:xfrm>
            <a:off x="769303" y="2336800"/>
            <a:ext cx="4934364" cy="789319"/>
          </a:xfrm>
          <a:prstGeom prst="rect">
            <a:avLst/>
          </a:prstGeom>
          <a:noFill/>
        </p:spPr>
        <p:txBody>
          <a:bodyPr wrap="none" rtlCol="0">
            <a:spAutoFit/>
          </a:bodyPr>
          <a:lstStyle/>
          <a:p>
            <a:pPr marL="285750" indent="-285750" algn="r" rtl="1">
              <a:lnSpc>
                <a:spcPct val="150000"/>
              </a:lnSpc>
              <a:buFont typeface="Wingdings" pitchFamily="2" charset="2"/>
              <a:buChar char="v"/>
            </a:pPr>
            <a:r>
              <a:rPr lang="ar-SA" sz="1600" b="1" dirty="0">
                <a:latin typeface="Alexandria" pitchFamily="2" charset="-78"/>
                <a:cs typeface="Alexandria" pitchFamily="2" charset="-78"/>
              </a:rPr>
              <a:t>تحليل المهارات اللازمة لممارسي العلاقات العامة </a:t>
            </a:r>
            <a:endParaRPr lang="en-US" sz="1600" b="1"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     بمعايير أخلاقية.</a:t>
            </a:r>
            <a:r>
              <a:rPr lang="en-US" sz="1600" b="1" dirty="0">
                <a:latin typeface="Alexandria" pitchFamily="2" charset="-78"/>
                <a:cs typeface="Alexandria" pitchFamily="2" charset="-78"/>
              </a:rPr>
              <a:t> </a:t>
            </a:r>
          </a:p>
        </p:txBody>
      </p:sp>
    </p:spTree>
    <p:extLst>
      <p:ext uri="{BB962C8B-B14F-4D97-AF65-F5344CB8AC3E}">
        <p14:creationId xmlns:p14="http://schemas.microsoft.com/office/powerpoint/2010/main" val="101372361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المحاضرة</a:t>
            </a:r>
            <a:endParaRPr lang="en-US" sz="1400" b="1" dirty="0">
              <a:solidFill>
                <a:schemeClr val="bg1"/>
              </a:solidFill>
              <a:latin typeface="Alexandria" charset="0"/>
              <a:cs typeface="Alexandria" charset="0"/>
            </a:endParaRPr>
          </a:p>
        </p:txBody>
      </p:sp>
      <p:sp>
        <p:nvSpPr>
          <p:cNvPr id="23" name="TextBox 22"/>
          <p:cNvSpPr txBox="1"/>
          <p:nvPr/>
        </p:nvSpPr>
        <p:spPr>
          <a:xfrm>
            <a:off x="5705281" y="3987606"/>
            <a:ext cx="1078150"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العاشرة</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912429"/>
          </a:xfrm>
          <a:prstGeom prst="rect">
            <a:avLst/>
          </a:prstGeom>
          <a:noFill/>
        </p:spPr>
        <p:txBody>
          <a:bodyPr wrap="square" rtlCol="0">
            <a:spAutoFit/>
          </a:bodyPr>
          <a:lstStyle/>
          <a:p>
            <a:pPr algn="r" rtl="1"/>
            <a:r>
              <a:rPr lang="ar-SA" sz="1600" b="1" dirty="0">
                <a:latin typeface="Alexandria" pitchFamily="2" charset="-78"/>
                <a:cs typeface="Alexandria" pitchFamily="2" charset="-78"/>
              </a:rPr>
              <a:t>اتجاهات حديثة في الممارسات الأخلاقية للعلاقات العامة:</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2557A4C7-6048-A44B-A2B5-FB9C01394A9E}"/>
              </a:ext>
            </a:extLst>
          </p:cNvPr>
          <p:cNvPicPr>
            <a:picLocks noChangeAspect="1"/>
          </p:cNvPicPr>
          <p:nvPr/>
        </p:nvPicPr>
        <p:blipFill rotWithShape="1">
          <a:blip r:embed="rId4">
            <a:extLst>
              <a:ext uri="{28A0092B-C50C-407E-A947-70E740481C1C}">
                <a14:useLocalDpi xmlns:a14="http://schemas.microsoft.com/office/drawing/2010/main" val="0"/>
              </a:ext>
            </a:extLst>
          </a:blip>
          <a:srcRect l="-1" t="62156" r="-2108"/>
          <a:stretch/>
        </p:blipFill>
        <p:spPr>
          <a:xfrm>
            <a:off x="-237066" y="2353650"/>
            <a:ext cx="3546099" cy="1230606"/>
          </a:xfrm>
          <a:prstGeom prst="rect">
            <a:avLst/>
          </a:prstGeom>
        </p:spPr>
      </p:pic>
      <p:sp>
        <p:nvSpPr>
          <p:cNvPr id="2" name="TextBox 1">
            <a:extLst>
              <a:ext uri="{FF2B5EF4-FFF2-40B4-BE49-F238E27FC236}">
                <a16:creationId xmlns:a16="http://schemas.microsoft.com/office/drawing/2014/main" id="{F80970C8-1D68-4A47-8FAE-34536FE0E6E2}"/>
              </a:ext>
            </a:extLst>
          </p:cNvPr>
          <p:cNvSpPr txBox="1"/>
          <p:nvPr/>
        </p:nvSpPr>
        <p:spPr>
          <a:xfrm>
            <a:off x="660401" y="2743200"/>
            <a:ext cx="4931158" cy="338554"/>
          </a:xfrm>
          <a:prstGeom prst="rect">
            <a:avLst/>
          </a:prstGeom>
          <a:noFill/>
        </p:spPr>
        <p:txBody>
          <a:bodyPr wrap="none" rtlCol="0">
            <a:spAutoFit/>
          </a:bodyPr>
          <a:lstStyle/>
          <a:p>
            <a:pPr algn="r" rtl="1"/>
            <a:r>
              <a:rPr lang="ar-SA" sz="1600" dirty="0">
                <a:latin typeface="Alexandria" pitchFamily="2" charset="-78"/>
                <a:cs typeface="Alexandria" pitchFamily="2" charset="-78"/>
              </a:rPr>
              <a:t>ممارسات العلاقات العامة في دعم جهود الاستدامة. </a:t>
            </a:r>
            <a:endParaRPr lang="en-US" sz="1600" dirty="0">
              <a:latin typeface="Alexandria" pitchFamily="2" charset="-78"/>
              <a:cs typeface="Alexandria" pitchFamily="2" charset="-78"/>
            </a:endParaRPr>
          </a:p>
        </p:txBody>
      </p:sp>
      <p:pic>
        <p:nvPicPr>
          <p:cNvPr id="14" name="Picture 13">
            <a:extLst>
              <a:ext uri="{FF2B5EF4-FFF2-40B4-BE49-F238E27FC236}">
                <a16:creationId xmlns:a16="http://schemas.microsoft.com/office/drawing/2014/main" id="{FC557CAC-3C9B-6840-BC26-37D1FA3726FF}"/>
              </a:ext>
            </a:extLst>
          </p:cNvPr>
          <p:cNvPicPr>
            <a:picLocks noChangeAspect="1"/>
          </p:cNvPicPr>
          <p:nvPr/>
        </p:nvPicPr>
        <p:blipFill rotWithShape="1">
          <a:blip r:embed="rId4">
            <a:extLst>
              <a:ext uri="{28A0092B-C50C-407E-A947-70E740481C1C}">
                <a14:useLocalDpi xmlns:a14="http://schemas.microsoft.com/office/drawing/2010/main" val="0"/>
              </a:ext>
            </a:extLst>
          </a:blip>
          <a:srcRect l="-1" r="-3104" b="64150"/>
          <a:stretch/>
        </p:blipFill>
        <p:spPr>
          <a:xfrm>
            <a:off x="-332866" y="3421715"/>
            <a:ext cx="3580668" cy="1165778"/>
          </a:xfrm>
          <a:prstGeom prst="rect">
            <a:avLst/>
          </a:prstGeom>
        </p:spPr>
      </p:pic>
      <p:sp>
        <p:nvSpPr>
          <p:cNvPr id="6" name="TextBox 5">
            <a:extLst>
              <a:ext uri="{FF2B5EF4-FFF2-40B4-BE49-F238E27FC236}">
                <a16:creationId xmlns:a16="http://schemas.microsoft.com/office/drawing/2014/main" id="{620CE824-DFF6-C54A-B330-15717C70C716}"/>
              </a:ext>
            </a:extLst>
          </p:cNvPr>
          <p:cNvSpPr txBox="1"/>
          <p:nvPr/>
        </p:nvSpPr>
        <p:spPr>
          <a:xfrm>
            <a:off x="334508" y="4639733"/>
            <a:ext cx="5942717" cy="584775"/>
          </a:xfrm>
          <a:prstGeom prst="rect">
            <a:avLst/>
          </a:prstGeom>
          <a:noFill/>
        </p:spPr>
        <p:txBody>
          <a:bodyPr wrap="none" rtlCol="0">
            <a:spAutoFit/>
          </a:bodyPr>
          <a:lstStyle/>
          <a:p>
            <a:pPr algn="r" rtl="1"/>
            <a:r>
              <a:rPr lang="ar-SA" sz="1600" dirty="0">
                <a:latin typeface="Alexandria" pitchFamily="2" charset="-78"/>
                <a:cs typeface="Alexandria" pitchFamily="2" charset="-78"/>
              </a:rPr>
              <a:t>استراتيجيات القيادة الأخلاقية لبناء الثقة داخل مجموعات العمل.</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D60CF8CC-2F28-5444-A266-7759832F369D}"/>
              </a:ext>
            </a:extLst>
          </p:cNvPr>
          <p:cNvSpPr txBox="1"/>
          <p:nvPr/>
        </p:nvSpPr>
        <p:spPr>
          <a:xfrm>
            <a:off x="409713" y="6290767"/>
            <a:ext cx="3013967" cy="338554"/>
          </a:xfrm>
          <a:prstGeom prst="rect">
            <a:avLst/>
          </a:prstGeom>
          <a:noFill/>
        </p:spPr>
        <p:txBody>
          <a:bodyPr wrap="none" rtlCol="0">
            <a:spAutoFit/>
          </a:bodyPr>
          <a:lstStyle/>
          <a:p>
            <a:pPr algn="r" rtl="1"/>
            <a:r>
              <a:rPr lang="ar-SA" sz="1600" dirty="0">
                <a:latin typeface="Alexandria" pitchFamily="2" charset="-78"/>
                <a:cs typeface="Alexandria" pitchFamily="2" charset="-78"/>
              </a:rPr>
              <a:t>القيادة بالقدوة في المنظمات.</a:t>
            </a:r>
            <a:r>
              <a:rPr lang="en-US" sz="1600" dirty="0">
                <a:latin typeface="Alexandria" pitchFamily="2" charset="-78"/>
                <a:cs typeface="Alexandria" pitchFamily="2" charset="-78"/>
              </a:rPr>
              <a:t> </a:t>
            </a:r>
          </a:p>
        </p:txBody>
      </p:sp>
      <p:pic>
        <p:nvPicPr>
          <p:cNvPr id="20" name="Picture 19">
            <a:extLst>
              <a:ext uri="{FF2B5EF4-FFF2-40B4-BE49-F238E27FC236}">
                <a16:creationId xmlns:a16="http://schemas.microsoft.com/office/drawing/2014/main" id="{1CEAFC1F-5C33-2745-A2A0-56784210807B}"/>
              </a:ext>
            </a:extLst>
          </p:cNvPr>
          <p:cNvPicPr>
            <a:picLocks noChangeAspect="1"/>
          </p:cNvPicPr>
          <p:nvPr/>
        </p:nvPicPr>
        <p:blipFill rotWithShape="1">
          <a:blip r:embed="rId4">
            <a:extLst>
              <a:ext uri="{28A0092B-C50C-407E-A947-70E740481C1C}">
                <a14:useLocalDpi xmlns:a14="http://schemas.microsoft.com/office/drawing/2010/main" val="0"/>
              </a:ext>
            </a:extLst>
          </a:blip>
          <a:srcRect t="46943" r="2922" b="38234"/>
          <a:stretch/>
        </p:blipFill>
        <p:spPr>
          <a:xfrm>
            <a:off x="-374199" y="5681706"/>
            <a:ext cx="3371406" cy="482025"/>
          </a:xfrm>
          <a:prstGeom prst="rect">
            <a:avLst/>
          </a:prstGeom>
        </p:spPr>
      </p:pic>
    </p:spTree>
    <p:extLst>
      <p:ext uri="{BB962C8B-B14F-4D97-AF65-F5344CB8AC3E}">
        <p14:creationId xmlns:p14="http://schemas.microsoft.com/office/powerpoint/2010/main" val="185045039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414290" y="3505024"/>
            <a:ext cx="1417836"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556956"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الأسبوع </a:t>
            </a:r>
            <a:endParaRPr lang="en-US" b="1" dirty="0">
              <a:solidFill>
                <a:schemeClr val="bg1"/>
              </a:solidFill>
              <a:latin typeface="Alexandria" charset="0"/>
              <a:cs typeface="Alexandria" charset="0"/>
            </a:endParaRPr>
          </a:p>
        </p:txBody>
      </p:sp>
      <p:sp>
        <p:nvSpPr>
          <p:cNvPr id="23" name="TextBox 22"/>
          <p:cNvSpPr txBox="1"/>
          <p:nvPr/>
        </p:nvSpPr>
        <p:spPr>
          <a:xfrm>
            <a:off x="5414290" y="3953740"/>
            <a:ext cx="1369141"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الثاني عشر</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1815882"/>
          </a:xfrm>
          <a:prstGeom prst="rect">
            <a:avLst/>
          </a:prstGeom>
          <a:noFill/>
        </p:spPr>
        <p:txBody>
          <a:bodyPr wrap="square" rtlCol="0">
            <a:spAutoFit/>
          </a:bodyPr>
          <a:lstStyle/>
          <a:p>
            <a:pPr algn="r" rtl="1"/>
            <a:r>
              <a:rPr lang="ar-SA" sz="1600" b="1" dirty="0">
                <a:latin typeface="Alexandria" pitchFamily="2" charset="-78"/>
                <a:cs typeface="Alexandria" pitchFamily="2" charset="-78"/>
              </a:rPr>
              <a:t>حلقة نقاش</a:t>
            </a: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a:p>
            <a:pPr marL="285750" lvl="0" indent="-285750" algn="r" rtl="1">
              <a:buFont typeface="Wingdings" pitchFamily="2" charset="2"/>
              <a:buChar char="v"/>
            </a:pPr>
            <a:r>
              <a:rPr lang="ar-SA" sz="1600" dirty="0">
                <a:latin typeface="Alexandria" pitchFamily="2" charset="-78"/>
                <a:cs typeface="Alexandria" pitchFamily="2" charset="-78"/>
              </a:rPr>
              <a:t>مراجعة المفاهيم الأساسية والمبادئ الأخلاقية التي تم تناولها خلال المقرر.</a:t>
            </a:r>
          </a:p>
          <a:p>
            <a:pPr lvl="0" algn="r" rtl="1"/>
            <a:endParaRPr lang="en-US" sz="1600" dirty="0">
              <a:latin typeface="Alexandria" pitchFamily="2" charset="-78"/>
              <a:cs typeface="Alexandria" pitchFamily="2" charset="-78"/>
            </a:endParaRPr>
          </a:p>
          <a:p>
            <a:pPr lvl="0" algn="r" rtl="1"/>
            <a:endParaRPr lang="en-US" sz="1600" dirty="0">
              <a:latin typeface="Alexandria" pitchFamily="2" charset="-78"/>
              <a:cs typeface="Alexandria" pitchFamily="2" charset="-78"/>
            </a:endParaRPr>
          </a:p>
          <a:p>
            <a:pPr marL="285750" indent="-285750" algn="r" rtl="1">
              <a:buFont typeface="Wingdings" pitchFamily="2" charset="2"/>
              <a:buChar char="v"/>
            </a:pPr>
            <a:r>
              <a:rPr lang="ar-SA" sz="1600" dirty="0">
                <a:latin typeface="Alexandria" pitchFamily="2" charset="-78"/>
                <a:cs typeface="Alexandria" pitchFamily="2" charset="-78"/>
              </a:rPr>
              <a:t>مناقشة نتائج التعلم.</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158722698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18" name="Rectangle 17"/>
          <p:cNvSpPr/>
          <p:nvPr/>
        </p:nvSpPr>
        <p:spPr>
          <a:xfrm>
            <a:off x="5469467" y="3505024"/>
            <a:ext cx="1362659"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556957" y="3528595"/>
            <a:ext cx="1091009" cy="307777"/>
          </a:xfrm>
          <a:prstGeom prst="rect">
            <a:avLst/>
          </a:prstGeom>
          <a:noFill/>
        </p:spPr>
        <p:txBody>
          <a:bodyPr wrap="square" rtlCol="0">
            <a:spAutoFit/>
          </a:bodyPr>
          <a:lstStyle/>
          <a:p>
            <a:pPr marL="0" algn="ctr" defTabSz="914400" rtl="1" eaLnBrk="1" latinLnBrk="0" hangingPunct="1"/>
            <a:r>
              <a:rPr lang="ar-SA" sz="1400" b="1" dirty="0">
                <a:solidFill>
                  <a:schemeClr val="bg1"/>
                </a:solidFill>
                <a:latin typeface="Alexandria" charset="0"/>
                <a:cs typeface="Alexandria" charset="0"/>
              </a:rPr>
              <a:t>الأسبوع </a:t>
            </a:r>
            <a:endParaRPr lang="en-US" sz="1400" b="1" dirty="0">
              <a:solidFill>
                <a:schemeClr val="bg1"/>
              </a:solidFill>
              <a:latin typeface="Alexandria" charset="0"/>
              <a:cs typeface="Alexandria" charset="0"/>
            </a:endParaRPr>
          </a:p>
        </p:txBody>
      </p:sp>
      <p:sp>
        <p:nvSpPr>
          <p:cNvPr id="23" name="TextBox 22"/>
          <p:cNvSpPr txBox="1"/>
          <p:nvPr/>
        </p:nvSpPr>
        <p:spPr>
          <a:xfrm>
            <a:off x="5469467" y="4004539"/>
            <a:ext cx="1313964" cy="338554"/>
          </a:xfrm>
          <a:prstGeom prst="rect">
            <a:avLst/>
          </a:prstGeom>
          <a:noFill/>
        </p:spPr>
        <p:txBody>
          <a:bodyPr wrap="square" rtlCol="0">
            <a:spAutoFit/>
          </a:bodyPr>
          <a:lstStyle/>
          <a:p>
            <a:pPr marL="0" algn="ctr" defTabSz="914400" rtl="1" eaLnBrk="1" latinLnBrk="0" hangingPunct="1"/>
            <a:r>
              <a:rPr lang="ar-SA" sz="1600" b="1" dirty="0">
                <a:solidFill>
                  <a:schemeClr val="bg1"/>
                </a:solidFill>
                <a:latin typeface="Alexandria" charset="0"/>
                <a:cs typeface="Alexandria" charset="0"/>
              </a:rPr>
              <a:t>الثالث عشر</a:t>
            </a:r>
            <a:endParaRPr lang="en-US" sz="1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769046" y="2265739"/>
            <a:ext cx="4458977" cy="369332"/>
          </a:xfrm>
          <a:prstGeom prst="rect">
            <a:avLst/>
          </a:prstGeom>
          <a:noFill/>
        </p:spPr>
        <p:txBody>
          <a:bodyPr wrap="square" rtlCol="0">
            <a:spAutoFit/>
          </a:bodyPr>
          <a:lstStyle/>
          <a:p>
            <a:pPr algn="ctr" rtl="1"/>
            <a:r>
              <a:rPr lang="ar-SA" b="1" dirty="0">
                <a:latin typeface="Alexandria" pitchFamily="2" charset="-78"/>
                <a:cs typeface="Alexandria" pitchFamily="2" charset="-78"/>
              </a:rPr>
              <a:t>الاختبار النهائي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57959128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المادة الدراسية والجدول الزمني لها:</a:t>
            </a:r>
            <a:endParaRPr lang="en-US" b="1" dirty="0">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769046" y="2265739"/>
            <a:ext cx="4458977" cy="584775"/>
          </a:xfrm>
          <a:prstGeom prst="rect">
            <a:avLst/>
          </a:prstGeom>
          <a:noFill/>
        </p:spPr>
        <p:txBody>
          <a:bodyPr wrap="square" rtlCol="0">
            <a:spAutoFit/>
          </a:bodyPr>
          <a:lstStyle/>
          <a:p>
            <a:pPr algn="ctr" rtl="1"/>
            <a:r>
              <a:rPr lang="ar-SA" sz="1600" b="1" dirty="0">
                <a:latin typeface="Alexandria" pitchFamily="2" charset="-78"/>
                <a:cs typeface="Alexandria" pitchFamily="2" charset="-78"/>
              </a:rPr>
              <a:t>أساليب التعليم والتعلم والتقييم خلال الترم الدراسي:</a:t>
            </a: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E1C3490A-D622-B44E-9098-C50118F48210}"/>
              </a:ext>
            </a:extLst>
          </p:cNvPr>
          <p:cNvSpPr txBox="1"/>
          <p:nvPr/>
        </p:nvSpPr>
        <p:spPr>
          <a:xfrm>
            <a:off x="245259" y="4385734"/>
            <a:ext cx="8363252" cy="1323439"/>
          </a:xfrm>
          <a:prstGeom prst="rect">
            <a:avLst/>
          </a:prstGeom>
          <a:noFill/>
        </p:spPr>
        <p:txBody>
          <a:bodyPr wrap="none" rtlCol="0">
            <a:spAutoFit/>
          </a:bodyPr>
          <a:lstStyle/>
          <a:p>
            <a:pPr marL="0" algn="r" defTabSz="914400" rtl="1" eaLnBrk="1" latinLnBrk="0" hangingPunct="1"/>
            <a:r>
              <a:rPr lang="ar-SA" sz="1600" dirty="0">
                <a:latin typeface="Alexandria" pitchFamily="2" charset="-78"/>
                <a:cs typeface="Alexandria" pitchFamily="2" charset="-78"/>
              </a:rPr>
              <a:t>- الشرح مع عرض الأمثلة التي تتفسر المحتوى. </a:t>
            </a:r>
          </a:p>
          <a:p>
            <a:pPr marL="0" algn="r" defTabSz="914400" rtl="1" eaLnBrk="1" latinLnBrk="0" hangingPunct="1"/>
            <a:endParaRPr lang="ar-SA" sz="1600" dirty="0">
              <a:latin typeface="Alexandria" pitchFamily="2" charset="-78"/>
              <a:cs typeface="Alexandria" pitchFamily="2" charset="-78"/>
            </a:endParaRPr>
          </a:p>
          <a:p>
            <a:pPr marL="285750" indent="-285750" algn="r" defTabSz="914400" rtl="1" eaLnBrk="1" latinLnBrk="0" hangingPunct="1">
              <a:buFontTx/>
              <a:buChar char="-"/>
            </a:pPr>
            <a:r>
              <a:rPr lang="ar-SA" sz="1600" dirty="0">
                <a:latin typeface="Alexandria" pitchFamily="2" charset="-78"/>
                <a:cs typeface="Alexandria" pitchFamily="2" charset="-78"/>
              </a:rPr>
              <a:t>حلقة نقاشية كل أسبوع للمناقشة والاجابة على الاستفسارات وعرض الصور والفيديوهات.</a:t>
            </a:r>
          </a:p>
          <a:p>
            <a:pPr marL="285750" indent="-285750" algn="r" defTabSz="914400" rtl="1" eaLnBrk="1" latinLnBrk="0" hangingPunct="1">
              <a:buFontTx/>
              <a:buChar char="-"/>
            </a:pPr>
            <a:endParaRPr lang="ar-SA" sz="1600" dirty="0">
              <a:latin typeface="Alexandria" pitchFamily="2" charset="-78"/>
              <a:cs typeface="Alexandria" pitchFamily="2" charset="-78"/>
            </a:endParaRPr>
          </a:p>
          <a:p>
            <a:pPr marL="285750" indent="-285750" algn="r" defTabSz="914400" rtl="1" eaLnBrk="1" latinLnBrk="0" hangingPunct="1">
              <a:buFontTx/>
              <a:buChar char="-"/>
            </a:pPr>
            <a:r>
              <a:rPr lang="ar-SA" sz="1600">
                <a:latin typeface="Alexandria" pitchFamily="2" charset="-78"/>
                <a:cs typeface="Alexandria" pitchFamily="2" charset="-78"/>
              </a:rPr>
              <a:t>اختبار </a:t>
            </a:r>
            <a:r>
              <a:rPr lang="ar-SA" sz="1600" dirty="0">
                <a:latin typeface="Alexandria" pitchFamily="2" charset="-78"/>
                <a:cs typeface="Alexandria" pitchFamily="2" charset="-78"/>
              </a:rPr>
              <a:t>قصير مع نهاية كل محاضرة للتأكد من الفهم الكامل للمحتوى.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33205508"/>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4605E5F8-CE1A-4B05-BB54-187B742820BE}"/>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6401</TotalTime>
  <Words>982</Words>
  <Application>Microsoft Macintosh PowerPoint</Application>
  <PresentationFormat>Widescreen</PresentationFormat>
  <Paragraphs>163</Paragraphs>
  <Slides>21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101</cp:revision>
  <cp:lastPrinted>2024-05-23T18:39:08Z</cp:lastPrinted>
  <dcterms:created xsi:type="dcterms:W3CDTF">2023-04-29T09:08:00Z</dcterms:created>
  <dcterms:modified xsi:type="dcterms:W3CDTF">2026-05-29T07:59:39Z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