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0"/>
  </p:notesMasterIdLst>
  <p:sldIdLst>
    <p:sldId id="256" r:id="rId2"/>
    <p:sldId id="394" r:id="rId3"/>
    <p:sldId id="395" r:id="rId4"/>
    <p:sldId id="260" r:id="rId5"/>
    <p:sldId id="259" r:id="rId6"/>
    <p:sldId id="269" r:id="rId7"/>
    <p:sldId id="396" r:id="rId8"/>
    <p:sldId id="393" r:id="rId9"/>
  </p:sldIdLst>
  <p:sldSz cx="12192000" cy="6858000"/>
  <p:notesSz cx="6858000" cy="9144000"/>
  <p:embeddedFontLst>
    <p:embeddedFont>
      <p:font typeface="Calibri" panose="020F0502020204030204" pitchFamily="34" charset="0"/>
      <p:regular r:id="rId11"/>
      <p:bold r:id="rId12"/>
      <p:italic r:id="rId13"/>
      <p:boldItalic r:id="rId14"/>
    </p:embeddedFont>
    <p:embeddedFont>
      <p:font typeface="Tajawal ExtraBold" panose="020B0604020202020204" charset="-78"/>
      <p:bold r:id="rId15"/>
    </p:embeddedFont>
    <p:embeddedFont>
      <p:font typeface="Tajawal Medium" panose="00000600000000000000" charset="-78"/>
      <p:regular r:id="rId16"/>
      <p:bold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3" Type="http://schemas.openxmlformats.org/officeDocument/2006/relationships/slide" Target="slides/slide2.xml"/><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57" Type="http://schemas.openxmlformats.org/officeDocument/2006/relationships/viewProps" Target="viewProp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5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969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57524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5269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emf"/><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mn-lt"/>
                <a:ea typeface="Tajawal Medium"/>
                <a:cs typeface="Tajawal Medium"/>
                <a:sym typeface="Tajawal Medium"/>
              </a:rPr>
              <a:t>Critical Thinking</a:t>
            </a:r>
            <a:endParaRPr lang="en-US" sz="2800" dirty="0">
              <a:solidFill>
                <a:srgbClr val="FF9518"/>
              </a:solidFill>
              <a:latin typeface="+mn-lt"/>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mn-lt"/>
                <a:ea typeface="Tajawal Medium"/>
                <a:cs typeface="Tajawal Medium"/>
                <a:sym typeface="Tajawal Medium"/>
              </a:rPr>
              <a:t>Prepared by Dr. Ahmed </a:t>
            </a:r>
            <a:r>
              <a:rPr lang="en-US" sz="2800" dirty="0" err="1">
                <a:solidFill>
                  <a:srgbClr val="24A9E1"/>
                </a:solidFill>
                <a:latin typeface="+mn-lt"/>
                <a:ea typeface="Tajawal Medium"/>
                <a:cs typeface="Tajawal Medium"/>
                <a:sym typeface="Tajawal Medium"/>
              </a:rPr>
              <a:t>Alqarni</a:t>
            </a:r>
            <a:endParaRPr dirty="0">
              <a:latin typeface="+mn-lt"/>
            </a:endParaRPr>
          </a:p>
          <a:p>
            <a:pPr marL="0" marR="0" lvl="0" indent="0" algn="l" rtl="0">
              <a:spcBef>
                <a:spcPts val="0"/>
              </a:spcBef>
              <a:spcAft>
                <a:spcPts val="0"/>
              </a:spcAft>
              <a:buNone/>
            </a:pPr>
            <a:endParaRPr sz="2800" dirty="0">
              <a:solidFill>
                <a:srgbClr val="FF9518"/>
              </a:solidFill>
              <a:latin typeface="+mn-lt"/>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mn-lt"/>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mn-lt"/>
                <a:ea typeface="Tajawal Medium"/>
                <a:cs typeface="Tajawal Medium"/>
                <a:sym typeface="Tajawal Medium"/>
              </a:rPr>
              <a:t>Critical Thinking</a:t>
            </a:r>
            <a:endParaRPr lang="en-US" sz="2800" dirty="0">
              <a:solidFill>
                <a:srgbClr val="FF9518"/>
              </a:solidFill>
              <a:latin typeface="+mn-lt"/>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2856" y="1610200"/>
            <a:ext cx="9666288" cy="286228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b="1" dirty="0">
                <a:solidFill>
                  <a:srgbClr val="0A1F61"/>
                </a:solidFill>
                <a:latin typeface="+mn-lt"/>
                <a:ea typeface="Tajawal ExtraBold"/>
                <a:cs typeface="Tajawal ExtraBold"/>
                <a:sym typeface="Tajawal ExtraBold"/>
              </a:rPr>
              <a:t>This course is designed to improve a student's ability to analyze and evaluate the kinds of arguments and theories commonly met with in everyday life. The course also helps students improve their own arguments and presentations by showing them how to draw sound conclusions from available evidence and how to construct well-reasoned cases to support these conclusions.</a:t>
            </a:r>
          </a:p>
          <a:p>
            <a:pPr marL="0" marR="0" lvl="0" indent="0" algn="l" rtl="0">
              <a:lnSpc>
                <a:spcPct val="150000"/>
              </a:lnSpc>
              <a:spcBef>
                <a:spcPts val="0"/>
              </a:spcBef>
              <a:spcAft>
                <a:spcPts val="0"/>
              </a:spcAft>
              <a:buNone/>
            </a:pPr>
            <a:endParaRPr lang="en-US" sz="2000" b="1" dirty="0">
              <a:solidFill>
                <a:srgbClr val="0A1F61"/>
              </a:solidFill>
              <a:latin typeface="Tajawal ExtraBold"/>
              <a:ea typeface="Tajawal ExtraBold"/>
              <a:cs typeface="Tajawal ExtraBold"/>
              <a:sym typeface="Tajawal ExtraBold"/>
            </a:endParaRPr>
          </a:p>
        </p:txBody>
      </p:sp>
      <p:sp>
        <p:nvSpPr>
          <p:cNvPr id="10" name="TextBox 9">
            <a:extLst>
              <a:ext uri="{FF2B5EF4-FFF2-40B4-BE49-F238E27FC236}">
                <a16:creationId xmlns:a16="http://schemas.microsoft.com/office/drawing/2014/main"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About the course: </a:t>
            </a:r>
            <a:endParaRPr lang="ar-SA" sz="3200" b="1" dirty="0">
              <a:solidFill>
                <a:schemeClr val="bg1"/>
              </a:solidFill>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3671014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2856" y="1610200"/>
            <a:ext cx="9666288" cy="424727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US" sz="2000" b="1" dirty="0">
                <a:solidFill>
                  <a:srgbClr val="0A1F61"/>
                </a:solidFill>
                <a:latin typeface="+mn-lt"/>
                <a:ea typeface="Tajawal ExtraBold"/>
                <a:cs typeface="Tajawal ExtraBold"/>
                <a:sym typeface="Tajawal ExtraBold"/>
              </a:rPr>
              <a:t>▪Demonstrate an understanding of the nature of critical and analytical thinking</a:t>
            </a:r>
          </a:p>
          <a:p>
            <a:pPr marL="0" marR="0" lvl="0" indent="0" algn="l" rtl="0">
              <a:lnSpc>
                <a:spcPct val="150000"/>
              </a:lnSpc>
              <a:spcBef>
                <a:spcPts val="0"/>
              </a:spcBef>
              <a:spcAft>
                <a:spcPts val="0"/>
              </a:spcAft>
              <a:buNone/>
            </a:pPr>
            <a:r>
              <a:rPr lang="en-US" sz="2000" b="1" dirty="0">
                <a:solidFill>
                  <a:srgbClr val="0A1F61"/>
                </a:solidFill>
                <a:latin typeface="+mn-lt"/>
                <a:ea typeface="Tajawal ExtraBold"/>
                <a:cs typeface="Tajawal ExtraBold"/>
                <a:sym typeface="Tajawal ExtraBold"/>
              </a:rPr>
              <a:t>▪Create well-written answers and opinions about a variety of topics using critical thinking skills and models</a:t>
            </a:r>
          </a:p>
          <a:p>
            <a:pPr marL="0" marR="0" lvl="0" indent="0" algn="l" rtl="0">
              <a:lnSpc>
                <a:spcPct val="150000"/>
              </a:lnSpc>
              <a:spcBef>
                <a:spcPts val="0"/>
              </a:spcBef>
              <a:spcAft>
                <a:spcPts val="0"/>
              </a:spcAft>
              <a:buNone/>
            </a:pPr>
            <a:r>
              <a:rPr lang="en-US" sz="2000" b="1" dirty="0">
                <a:solidFill>
                  <a:srgbClr val="0A1F61"/>
                </a:solidFill>
                <a:latin typeface="+mn-lt"/>
                <a:ea typeface="Tajawal ExtraBold"/>
                <a:cs typeface="Tajawal ExtraBold"/>
                <a:sym typeface="Tajawal ExtraBold"/>
              </a:rPr>
              <a:t>▪Detect errors in reasoning and explain how the reasoning is in error</a:t>
            </a:r>
          </a:p>
          <a:p>
            <a:pPr marL="0" marR="0" lvl="0" indent="0" algn="l" rtl="0">
              <a:lnSpc>
                <a:spcPct val="150000"/>
              </a:lnSpc>
              <a:spcBef>
                <a:spcPts val="0"/>
              </a:spcBef>
              <a:spcAft>
                <a:spcPts val="0"/>
              </a:spcAft>
              <a:buNone/>
            </a:pPr>
            <a:r>
              <a:rPr lang="en-US" sz="2000" b="1" dirty="0">
                <a:solidFill>
                  <a:srgbClr val="0A1F61"/>
                </a:solidFill>
                <a:latin typeface="+mn-lt"/>
                <a:ea typeface="Tajawal ExtraBold"/>
                <a:cs typeface="Tajawal ExtraBold"/>
                <a:sym typeface="Tajawal ExtraBold"/>
              </a:rPr>
              <a:t>▪Evaluate evidence and make appropriate inferences from that evidence</a:t>
            </a:r>
          </a:p>
          <a:p>
            <a:pPr marL="0" marR="0" lvl="0" indent="0" algn="l" rtl="0">
              <a:lnSpc>
                <a:spcPct val="150000"/>
              </a:lnSpc>
              <a:spcBef>
                <a:spcPts val="0"/>
              </a:spcBef>
              <a:spcAft>
                <a:spcPts val="0"/>
              </a:spcAft>
              <a:buNone/>
            </a:pPr>
            <a:r>
              <a:rPr lang="en-US" sz="2000" b="1" dirty="0">
                <a:solidFill>
                  <a:srgbClr val="0A1F61"/>
                </a:solidFill>
                <a:latin typeface="+mn-lt"/>
                <a:ea typeface="Tajawal ExtraBold"/>
                <a:cs typeface="Tajawal ExtraBold"/>
                <a:sym typeface="Tajawal ExtraBold"/>
              </a:rPr>
              <a:t>▪Experience group dynamics through collaborative learning activities during the semester.</a:t>
            </a:r>
          </a:p>
          <a:p>
            <a:pPr marL="0" marR="0" lvl="0" indent="0" algn="l" rtl="0">
              <a:lnSpc>
                <a:spcPct val="150000"/>
              </a:lnSpc>
              <a:spcBef>
                <a:spcPts val="0"/>
              </a:spcBef>
              <a:spcAft>
                <a:spcPts val="0"/>
              </a:spcAft>
              <a:buNone/>
            </a:pPr>
            <a:r>
              <a:rPr lang="en-US" sz="2000" b="1" dirty="0">
                <a:solidFill>
                  <a:srgbClr val="0A1F61"/>
                </a:solidFill>
                <a:latin typeface="+mn-lt"/>
                <a:ea typeface="Tajawal ExtraBold"/>
                <a:cs typeface="Tajawal ExtraBold"/>
                <a:sym typeface="Tajawal ExtraBold"/>
              </a:rPr>
              <a:t>▪Analyze and interpret data.</a:t>
            </a: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p:txBody>
      </p:sp>
      <p:sp>
        <p:nvSpPr>
          <p:cNvPr id="10" name="TextBox 9">
            <a:extLst>
              <a:ext uri="{FF2B5EF4-FFF2-40B4-BE49-F238E27FC236}">
                <a16:creationId xmlns:a16="http://schemas.microsoft.com/office/drawing/2014/main"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Course Objectives: </a:t>
            </a:r>
            <a:endParaRPr lang="ar-SA" sz="3200" b="1" dirty="0">
              <a:solidFill>
                <a:schemeClr val="bg1"/>
              </a:solidFill>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4232930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874165" y="1205118"/>
            <a:ext cx="9666288" cy="4708941"/>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Introduction: critical thinking and argument </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Basic logical concepts</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The language </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Logical fallacies </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Analyzing argument </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Evaluating arguments and truth claims</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Categorical and propositional logics</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Inductive reasoning </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Finding, evaluating, and using sources </a:t>
            </a:r>
          </a:p>
          <a:p>
            <a:pPr marL="342900" marR="0" lvl="0" indent="-342900" algn="l" rtl="0">
              <a:lnSpc>
                <a:spcPct val="150000"/>
              </a:lnSpc>
              <a:spcBef>
                <a:spcPts val="0"/>
              </a:spcBef>
              <a:spcAft>
                <a:spcPts val="0"/>
              </a:spcAft>
              <a:buFont typeface="Wingdings" panose="05000000000000000000" pitchFamily="2" charset="2"/>
              <a:buChar char="§"/>
            </a:pPr>
            <a:r>
              <a:rPr lang="en-US" sz="2000" b="1" dirty="0">
                <a:solidFill>
                  <a:srgbClr val="0A1F61"/>
                </a:solidFill>
                <a:latin typeface="+mn-lt"/>
                <a:ea typeface="Tajawal ExtraBold"/>
                <a:cs typeface="Tajawal ExtraBold"/>
                <a:sym typeface="Tajawal ExtraBold"/>
              </a:rPr>
              <a:t>Writing argumentative essay </a:t>
            </a:r>
          </a:p>
        </p:txBody>
      </p:sp>
      <p:sp>
        <p:nvSpPr>
          <p:cNvPr id="10" name="TextBox 9">
            <a:extLst>
              <a:ext uri="{FF2B5EF4-FFF2-40B4-BE49-F238E27FC236}">
                <a16:creationId xmlns:a16="http://schemas.microsoft.com/office/drawing/2014/main"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Topics: </a:t>
            </a:r>
            <a:endParaRPr lang="ar-SA" sz="3200" b="1" dirty="0">
              <a:solidFill>
                <a:schemeClr val="bg1"/>
              </a:solidFill>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754749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1"/>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153886" y="2190709"/>
            <a:ext cx="10386374" cy="3046948"/>
          </a:xfrm>
          <a:prstGeom prst="rect">
            <a:avLst/>
          </a:prstGeom>
          <a:noFill/>
          <a:ln>
            <a:noFill/>
          </a:ln>
        </p:spPr>
        <p:txBody>
          <a:bodyPr spcFirstLastPara="1" wrap="square" lIns="91425" tIns="45700" rIns="91425" bIns="45700" anchor="t" anchorCtr="0">
            <a:spAutoFit/>
          </a:bodyPr>
          <a:lstStyle/>
          <a:p>
            <a:r>
              <a:rPr lang="en-US" sz="3200" dirty="0">
                <a:solidFill>
                  <a:srgbClr val="002060"/>
                </a:solidFill>
              </a:rPr>
              <a:t>The main material and reference for this course will be mainly based on: </a:t>
            </a:r>
          </a:p>
          <a:p>
            <a:endParaRPr lang="en-US" sz="3200" dirty="0">
              <a:solidFill>
                <a:srgbClr val="002060"/>
              </a:solidFill>
            </a:endParaRPr>
          </a:p>
          <a:p>
            <a:r>
              <a:rPr lang="en-US" sz="3200" dirty="0">
                <a:solidFill>
                  <a:srgbClr val="002060"/>
                </a:solidFill>
              </a:rPr>
              <a:t>Textbook: Critical Thinking, Fourth Edition, Gregory </a:t>
            </a:r>
            <a:r>
              <a:rPr lang="en-US" sz="3200" dirty="0" err="1">
                <a:solidFill>
                  <a:srgbClr val="002060"/>
                </a:solidFill>
              </a:rPr>
              <a:t>Bassham</a:t>
            </a:r>
            <a:r>
              <a:rPr lang="en-US" sz="3200" dirty="0">
                <a:solidFill>
                  <a:srgbClr val="002060"/>
                </a:solidFill>
              </a:rPr>
              <a:t>; William Irwin; Henry Nardone;  &amp; James M. Wallace</a:t>
            </a:r>
            <a:endParaRPr lang="en-US" sz="1800" dirty="0">
              <a:solidFill>
                <a:srgbClr val="002060"/>
              </a:solidFill>
              <a:latin typeface="Tajawal ExtraBold"/>
              <a:ea typeface="Tajawal ExtraBold"/>
              <a:cs typeface="Tajawal ExtraBold"/>
              <a:sym typeface="Tajawal ExtraBold"/>
            </a:endParaRPr>
          </a:p>
        </p:txBody>
      </p:sp>
      <p:sp>
        <p:nvSpPr>
          <p:cNvPr id="11" name="TextBox 10">
            <a:extLst>
              <a:ext uri="{FF2B5EF4-FFF2-40B4-BE49-F238E27FC236}">
                <a16:creationId xmlns:a16="http://schemas.microsoft.com/office/drawing/2014/main" id="{5D87A11F-C44E-4CCC-B84F-9813EA234879}"/>
              </a:ext>
            </a:extLst>
          </p:cNvPr>
          <p:cNvSpPr txBox="1"/>
          <p:nvPr/>
        </p:nvSpPr>
        <p:spPr>
          <a:xfrm>
            <a:off x="2824955" y="236724"/>
            <a:ext cx="6223000" cy="1077218"/>
          </a:xfrm>
          <a:prstGeom prst="rect">
            <a:avLst/>
          </a:prstGeom>
          <a:noFill/>
        </p:spPr>
        <p:txBody>
          <a:bodyPr wrap="square">
            <a:spAutoFit/>
          </a:bodyPr>
          <a:lstStyle/>
          <a:p>
            <a:br>
              <a:rPr lang="en-US" sz="3200" dirty="0">
                <a:solidFill>
                  <a:schemeClr val="bg1"/>
                </a:solidFill>
              </a:rPr>
            </a:br>
            <a:r>
              <a:rPr lang="en-US" sz="3200" dirty="0">
                <a:solidFill>
                  <a:schemeClr val="bg1"/>
                </a:solidFill>
              </a:rPr>
              <a:t>Textbook: </a:t>
            </a:r>
            <a:endParaRPr lang="ar-SA" sz="3200" dirty="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30628"/>
            <a:ext cx="9533101" cy="1610200"/>
          </a:xfrm>
          <a:prstGeom prst="rect">
            <a:avLst/>
          </a:prstGeom>
        </p:spPr>
      </p:pic>
      <p:pic>
        <p:nvPicPr>
          <p:cNvPr id="6146" name="Picture 2" descr="D:\ربيع 2023\السادة اعضاء هيئة التدريس\79dcea84-f0bd-4553-9190-d0fec362226c.jfif"/>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6699"/>
          <a:stretch/>
        </p:blipFill>
        <p:spPr bwMode="auto">
          <a:xfrm>
            <a:off x="2766935" y="1301069"/>
            <a:ext cx="5707205" cy="464817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AD42377-CD68-FFF4-D140-96A805F08432}"/>
              </a:ext>
            </a:extLst>
          </p:cNvPr>
          <p:cNvSpPr txBox="1"/>
          <p:nvPr/>
        </p:nvSpPr>
        <p:spPr>
          <a:xfrm>
            <a:off x="4087586" y="431332"/>
            <a:ext cx="6281056" cy="646331"/>
          </a:xfrm>
          <a:prstGeom prst="rect">
            <a:avLst/>
          </a:prstGeom>
          <a:noFill/>
        </p:spPr>
        <p:txBody>
          <a:bodyPr wrap="square">
            <a:spAutoFit/>
          </a:bodyPr>
          <a:lstStyle/>
          <a:p>
            <a:r>
              <a:rPr lang="ar-SA" sz="3600" b="1" dirty="0">
                <a:solidFill>
                  <a:schemeClr val="bg1"/>
                </a:solidFill>
              </a:rPr>
              <a:t>توزيع الدرجات</a:t>
            </a:r>
            <a:endParaRPr lang="en-US" sz="3600" b="1" dirty="0"/>
          </a:p>
        </p:txBody>
      </p:sp>
    </p:spTree>
    <p:extLst>
      <p:ext uri="{BB962C8B-B14F-4D97-AF65-F5344CB8AC3E}">
        <p14:creationId xmlns:p14="http://schemas.microsoft.com/office/powerpoint/2010/main" val="3592494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30914"/>
            <a:ext cx="9533101" cy="1610200"/>
          </a:xfrm>
          <a:prstGeom prst="rect">
            <a:avLst/>
          </a:prstGeom>
        </p:spPr>
      </p:pic>
      <p:sp>
        <p:nvSpPr>
          <p:cNvPr id="10" name="TextBox 9">
            <a:extLst>
              <a:ext uri="{FF2B5EF4-FFF2-40B4-BE49-F238E27FC236}">
                <a16:creationId xmlns:a16="http://schemas.microsoft.com/office/drawing/2014/main" id="{19F694FE-85AD-2255-57D9-143B2C6679FE}"/>
              </a:ext>
            </a:extLst>
          </p:cNvPr>
          <p:cNvSpPr txBox="1"/>
          <p:nvPr/>
        </p:nvSpPr>
        <p:spPr>
          <a:xfrm>
            <a:off x="3200400" y="380752"/>
            <a:ext cx="6226628" cy="646331"/>
          </a:xfrm>
          <a:prstGeom prst="rect">
            <a:avLst/>
          </a:prstGeom>
          <a:noFill/>
        </p:spPr>
        <p:txBody>
          <a:bodyPr wrap="square">
            <a:spAutoFit/>
          </a:bodyPr>
          <a:lstStyle/>
          <a:p>
            <a:r>
              <a:rPr lang="ar-SA" sz="3600" b="1" dirty="0">
                <a:solidFill>
                  <a:schemeClr val="bg1"/>
                </a:solidFill>
              </a:rPr>
              <a:t>مخطط الأسابيع الدراسية</a:t>
            </a:r>
            <a:r>
              <a:rPr lang="en-US" sz="3600" b="1" dirty="0">
                <a:solidFill>
                  <a:schemeClr val="bg1"/>
                </a:solidFill>
              </a:rPr>
              <a:t> </a:t>
            </a:r>
            <a:endParaRPr lang="en-US" sz="3600" b="1" dirty="0"/>
          </a:p>
        </p:txBody>
      </p:sp>
    </p:spTree>
    <p:extLst>
      <p:ext uri="{BB962C8B-B14F-4D97-AF65-F5344CB8AC3E}">
        <p14:creationId xmlns:p14="http://schemas.microsoft.com/office/powerpoint/2010/main" val="2061492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F62E9878-9A0B-41A7-BCB0-F9879B8A9682}"/>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90170A2-4E27-4093-A3B0-B64736310985}"/>
              </a:ext>
            </a:extLst>
          </p:cNvPr>
          <p:cNvSpPr txBox="1">
            <a:spLocks/>
          </p:cNvSpPr>
          <p:nvPr/>
        </p:nvSpPr>
        <p:spPr>
          <a:xfrm>
            <a:off x="617220" y="271213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9000" b="1" dirty="0"/>
              <a:t>Thank you </a:t>
            </a:r>
            <a:endParaRPr lang="ar-SA" sz="9000" b="1" dirty="0"/>
          </a:p>
        </p:txBody>
      </p:sp>
    </p:spTree>
    <p:extLst>
      <p:ext uri="{BB962C8B-B14F-4D97-AF65-F5344CB8AC3E}">
        <p14:creationId xmlns:p14="http://schemas.microsoft.com/office/powerpoint/2010/main" val="343118916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2288</TotalTime>
  <Words>238</Words>
  <Application>Microsoft Office PowerPoint</Application>
  <PresentationFormat>Widescreen</PresentationFormat>
  <Paragraphs>37</Paragraphs>
  <Slides>8</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Calibri</vt:lpstr>
      <vt:lpstr>Tajawal Medium</vt:lpstr>
      <vt:lpstr>Arial</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Mohammed</cp:lastModifiedBy>
  <cp:revision>15</cp:revision>
  <dcterms:created xsi:type="dcterms:W3CDTF">2021-08-03T13:03:26Z</dcterms:created>
  <dcterms:modified xsi:type="dcterms:W3CDTF">2023-01-22T09:43:39Z</dcterms:modified>
</cp:coreProperties>
</file>