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notesSlides/notesSlide3.xml" ContentType="application/vnd.openxmlformats-officedocument.presentationml.notesSlide+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notesSlides/notesSlide4.xml" ContentType="application/vnd.openxmlformats-officedocument.presentationml.notesSlide+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notesSlides/notesSlide5.xml" ContentType="application/vnd.openxmlformats-officedocument.presentationml.notesSlide+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0"/>
  </p:notesMasterIdLst>
  <p:sldIdLst>
    <p:sldId id="480" r:id="rId5"/>
    <p:sldId id="260" r:id="rId6"/>
    <p:sldId id="559" r:id="rId7"/>
    <p:sldId id="498" r:id="rId8"/>
    <p:sldId id="296" r:id="rId9"/>
    <p:sldId id="341" r:id="rId10"/>
    <p:sldId id="641" r:id="rId11"/>
    <p:sldId id="606" r:id="rId12"/>
    <p:sldId id="611" r:id="rId13"/>
    <p:sldId id="610" r:id="rId14"/>
    <p:sldId id="609" r:id="rId15"/>
    <p:sldId id="608" r:id="rId16"/>
    <p:sldId id="607" r:id="rId17"/>
    <p:sldId id="612" r:id="rId18"/>
    <p:sldId id="613" r:id="rId19"/>
    <p:sldId id="615" r:id="rId20"/>
    <p:sldId id="621" r:id="rId21"/>
    <p:sldId id="622" r:id="rId22"/>
    <p:sldId id="619" r:id="rId23"/>
    <p:sldId id="620" r:id="rId24"/>
    <p:sldId id="617" r:id="rId25"/>
    <p:sldId id="616" r:id="rId26"/>
    <p:sldId id="618" r:id="rId27"/>
    <p:sldId id="614" r:id="rId28"/>
    <p:sldId id="625" r:id="rId29"/>
    <p:sldId id="626" r:id="rId30"/>
    <p:sldId id="627" r:id="rId31"/>
    <p:sldId id="628" r:id="rId32"/>
    <p:sldId id="623" r:id="rId33"/>
    <p:sldId id="629" r:id="rId34"/>
    <p:sldId id="630" r:id="rId35"/>
    <p:sldId id="633" r:id="rId36"/>
    <p:sldId id="634" r:id="rId37"/>
    <p:sldId id="635" r:id="rId38"/>
    <p:sldId id="632" r:id="rId39"/>
    <p:sldId id="631" r:id="rId40"/>
    <p:sldId id="639" r:id="rId41"/>
    <p:sldId id="640" r:id="rId42"/>
    <p:sldId id="638" r:id="rId43"/>
    <p:sldId id="624" r:id="rId44"/>
    <p:sldId id="642" r:id="rId45"/>
    <p:sldId id="646" r:id="rId46"/>
    <p:sldId id="645" r:id="rId47"/>
    <p:sldId id="558" r:id="rId48"/>
    <p:sldId id="313"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60"/>
            <p14:sldId id="559"/>
            <p14:sldId id="498"/>
            <p14:sldId id="296"/>
            <p14:sldId id="341"/>
            <p14:sldId id="641"/>
            <p14:sldId id="606"/>
            <p14:sldId id="611"/>
            <p14:sldId id="610"/>
            <p14:sldId id="609"/>
            <p14:sldId id="608"/>
            <p14:sldId id="607"/>
            <p14:sldId id="612"/>
            <p14:sldId id="613"/>
            <p14:sldId id="615"/>
            <p14:sldId id="621"/>
            <p14:sldId id="622"/>
            <p14:sldId id="619"/>
            <p14:sldId id="620"/>
            <p14:sldId id="617"/>
            <p14:sldId id="616"/>
            <p14:sldId id="618"/>
            <p14:sldId id="614"/>
            <p14:sldId id="625"/>
            <p14:sldId id="626"/>
            <p14:sldId id="627"/>
            <p14:sldId id="628"/>
            <p14:sldId id="623"/>
            <p14:sldId id="629"/>
            <p14:sldId id="630"/>
            <p14:sldId id="633"/>
            <p14:sldId id="634"/>
            <p14:sldId id="635"/>
            <p14:sldId id="632"/>
            <p14:sldId id="631"/>
            <p14:sldId id="639"/>
            <p14:sldId id="640"/>
            <p14:sldId id="638"/>
            <p14:sldId id="624"/>
            <p14:sldId id="642"/>
            <p14:sldId id="646"/>
            <p14:sldId id="645"/>
            <p14:sldId id="558"/>
            <p14:sldId id="313"/>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2D3956"/>
    <a:srgbClr val="852F4A"/>
    <a:srgbClr val="203E5F"/>
    <a:srgbClr val="000000"/>
    <a:srgbClr val="00AEEF"/>
    <a:srgbClr val="FFD200"/>
    <a:srgbClr val="F58221"/>
    <a:srgbClr val="669BBC"/>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71" autoAdjust="0"/>
    <p:restoredTop sz="93738" autoAdjust="0"/>
  </p:normalViewPr>
  <p:slideViewPr>
    <p:cSldViewPr snapToGrid="0">
      <p:cViewPr varScale="1">
        <p:scale>
          <a:sx n="74" d="100"/>
          <a:sy n="74" d="100"/>
        </p:scale>
        <p:origin x="965" y="6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192781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6519332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8831180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42673507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8" name="Rectangle: Rounded Corners 7">
            <a:extLst>
              <a:ext uri="{FF2B5EF4-FFF2-40B4-BE49-F238E27FC236}">
                <a16:creationId xmlns:a16="http://schemas.microsoft.com/office/drawing/2014/main" id="{D53B7B4A-424B-41AE-A35C-615D6A5FCC4D}"/>
              </a:ext>
            </a:extLst>
          </p:cNvPr>
          <p:cNvSpPr/>
          <p:nvPr userDrawn="1"/>
        </p:nvSpPr>
        <p:spPr>
          <a:xfrm>
            <a:off x="10225669" y="78059"/>
            <a:ext cx="1427356" cy="785093"/>
          </a:xfrm>
          <a:prstGeom prst="roundRect">
            <a:avLst/>
          </a:prstGeom>
        </p:spPr>
        <p:style>
          <a:lnRef idx="1">
            <a:schemeClr val="accent5"/>
          </a:lnRef>
          <a:fillRef idx="2">
            <a:schemeClr val="accent5"/>
          </a:fillRef>
          <a:effectRef idx="1">
            <a:schemeClr val="accent5"/>
          </a:effectRef>
          <a:fontRef idx="minor">
            <a:schemeClr val="dk1"/>
          </a:fontRef>
        </p:style>
        <p:txBody>
          <a:bodyPr rtlCol="1" anchor="ctr"/>
          <a:lstStyle/>
          <a:p>
            <a:pPr algn="ctr"/>
            <a:r>
              <a:rPr lang="en-US" b="1" dirty="0">
                <a:latin typeface="Arial Black" panose="020B0A04020102020204" pitchFamily="34" charset="0"/>
              </a:rPr>
              <a:t>Chapter 3</a:t>
            </a:r>
            <a:endParaRPr lang="ar-EG" b="1" dirty="0">
              <a:latin typeface="Arial Black" panose="020B0A04020102020204" pitchFamily="34"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en-US"/>
              <a:t>Lecture 0 - Overview</a:t>
            </a:r>
            <a:endParaRPr lang="en-US" dirty="0"/>
          </a:p>
        </p:txBody>
      </p:sp>
      <p:sp>
        <p:nvSpPr>
          <p:cNvPr id="4"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dirty="0">
                <a:solidFill>
                  <a:schemeClr val="bg1"/>
                </a:solidFill>
              </a:rPr>
              <a:t>www.midocean.ae</a:t>
            </a:r>
          </a:p>
        </p:txBody>
      </p:sp>
      <p:sp>
        <p:nvSpPr>
          <p:cNvPr id="5"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 Principles of Management Information Systems</a:t>
            </a:r>
          </a:p>
        </p:txBody>
      </p:sp>
    </p:spTree>
    <p:extLst>
      <p:ext uri="{BB962C8B-B14F-4D97-AF65-F5344CB8AC3E}">
        <p14:creationId xmlns:p14="http://schemas.microsoft.com/office/powerpoint/2010/main" val="467913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1002244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8" name="Rectangle: Rounded Corners 7">
            <a:extLst>
              <a:ext uri="{FF2B5EF4-FFF2-40B4-BE49-F238E27FC236}">
                <a16:creationId xmlns:a16="http://schemas.microsoft.com/office/drawing/2014/main" id="{2BE1E352-52D4-44A5-A41B-006CE70750EC}"/>
              </a:ext>
            </a:extLst>
          </p:cNvPr>
          <p:cNvSpPr/>
          <p:nvPr userDrawn="1"/>
        </p:nvSpPr>
        <p:spPr>
          <a:xfrm>
            <a:off x="10225669" y="78059"/>
            <a:ext cx="1427356" cy="785093"/>
          </a:xfrm>
          <a:prstGeom prst="roundRect">
            <a:avLst/>
          </a:prstGeom>
        </p:spPr>
        <p:style>
          <a:lnRef idx="1">
            <a:schemeClr val="accent5"/>
          </a:lnRef>
          <a:fillRef idx="2">
            <a:schemeClr val="accent5"/>
          </a:fillRef>
          <a:effectRef idx="1">
            <a:schemeClr val="accent5"/>
          </a:effectRef>
          <a:fontRef idx="minor">
            <a:schemeClr val="dk1"/>
          </a:fontRef>
        </p:style>
        <p:txBody>
          <a:bodyPr rtlCol="1" anchor="ctr"/>
          <a:lstStyle/>
          <a:p>
            <a:pPr algn="ctr"/>
            <a:r>
              <a:rPr lang="en-US" b="1" dirty="0">
                <a:latin typeface="Arial Black" panose="020B0A04020102020204" pitchFamily="34" charset="0"/>
              </a:rPr>
              <a:t>Chapter 3</a:t>
            </a:r>
            <a:endParaRPr lang="ar-EG" b="1" dirty="0">
              <a:latin typeface="Arial Black" panose="020B0A04020102020204" pitchFamily="34" charset="0"/>
            </a:endParaRPr>
          </a:p>
        </p:txBody>
      </p:sp>
      <p:pic>
        <p:nvPicPr>
          <p:cNvPr id="9" name="Graphic 21">
            <a:extLst>
              <a:ext uri="{FF2B5EF4-FFF2-40B4-BE49-F238E27FC236}">
                <a16:creationId xmlns:a16="http://schemas.microsoft.com/office/drawing/2014/main" id="{A746F64A-D3B6-4376-BEC2-0FE776A1D1A7}"/>
              </a:ext>
            </a:extLst>
          </p:cNvPr>
          <p:cNvPicPr>
            <a:picLocks noChangeAspect="1"/>
          </p:cNvPicPr>
          <p:nvPr userDrawn="1"/>
        </p:nvPicPr>
        <p:blipFill rotWithShape="1">
          <a:blip r:embed="rId1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3"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1.xml"/><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3.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4.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5.xml"/><Relationship Id="rId5" Type="http://schemas.openxmlformats.org/officeDocument/2006/relationships/image" Target="../media/image14.png"/><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6.xml"/><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7.xml"/><Relationship Id="rId4" Type="http://schemas.openxmlformats.org/officeDocument/2006/relationships/image" Target="../media/image16.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8.xml"/><Relationship Id="rId6" Type="http://schemas.openxmlformats.org/officeDocument/2006/relationships/image" Target="../media/image18.emf"/><Relationship Id="rId5" Type="http://schemas.openxmlformats.org/officeDocument/2006/relationships/image" Target="../media/image17.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9.xml"/><Relationship Id="rId5" Type="http://schemas.openxmlformats.org/officeDocument/2006/relationships/image" Target="../media/image20.emf"/><Relationship Id="rId4" Type="http://schemas.openxmlformats.org/officeDocument/2006/relationships/image" Target="../media/image19.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10.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11.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12.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13.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14.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15.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tags" Target="../tags/tag16.xml"/><Relationship Id="rId4" Type="http://schemas.openxmlformats.org/officeDocument/2006/relationships/image" Target="../media/image2.png"/></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17.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18.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19.xml"/><Relationship Id="rId4" Type="http://schemas.openxmlformats.org/officeDocument/2006/relationships/image" Target="../media/image21.png"/></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20.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21.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22.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23.xml"/><Relationship Id="rId4" Type="http://schemas.openxmlformats.org/officeDocument/2006/relationships/image" Target="../media/image22.emf"/></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24.xml"/><Relationship Id="rId4" Type="http://schemas.openxmlformats.org/officeDocument/2006/relationships/image" Target="../media/image23.emf"/></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xml"/><Relationship Id="rId1" Type="http://schemas.openxmlformats.org/officeDocument/2006/relationships/tags" Target="../tags/tag25.xml"/><Relationship Id="rId4" Type="http://schemas.openxmlformats.org/officeDocument/2006/relationships/image" Target="../media/image2.png"/></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26.xml"/><Relationship Id="rId4" Type="http://schemas.openxmlformats.org/officeDocument/2006/relationships/image" Target="../media/image24.emf"/></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27.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28.xm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29.xm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30.xm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31.xml"/><Relationship Id="rId4" Type="http://schemas.openxmlformats.org/officeDocument/2006/relationships/image" Target="../media/image25.emf"/></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32.xml"/><Relationship Id="rId4" Type="http://schemas.openxmlformats.org/officeDocument/2006/relationships/image" Target="../media/image26.png"/></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33.xm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34.xml"/><Relationship Id="rId5" Type="http://schemas.openxmlformats.org/officeDocument/2006/relationships/hyperlink" Target="https://www.thwink.org/sustain/glossary/CausalChain.htm" TargetMode="External"/><Relationship Id="rId4" Type="http://schemas.openxmlformats.org/officeDocument/2006/relationships/image" Target="../media/image27.png"/></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2.xml"/><Relationship Id="rId1" Type="http://schemas.openxmlformats.org/officeDocument/2006/relationships/tags" Target="../tags/tag35.xml"/><Relationship Id="rId5" Type="http://schemas.openxmlformats.org/officeDocument/2006/relationships/image" Target="../media/image28.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D02A399-3A8D-D862-806D-32A6234C6292}"/>
              </a:ext>
            </a:extLst>
          </p:cNvPr>
          <p:cNvSpPr/>
          <p:nvPr/>
        </p:nvSpPr>
        <p:spPr>
          <a:xfrm>
            <a:off x="10110355" y="0"/>
            <a:ext cx="2081645" cy="935182"/>
          </a:xfrm>
          <a:prstGeom prst="rect">
            <a:avLst/>
          </a:prstGeom>
          <a:solidFill>
            <a:schemeClr val="bg1">
              <a:lumMod val="95000"/>
            </a:schemeClr>
          </a:solidFill>
          <a:ln>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p:cNvSpPr/>
          <p:nvPr/>
        </p:nvSpPr>
        <p:spPr>
          <a:xfrm>
            <a:off x="6784508" y="737755"/>
            <a:ext cx="5507937" cy="559433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76594" y="1566018"/>
            <a:ext cx="6096000" cy="1493358"/>
          </a:xfrm>
          <a:prstGeom prst="rect">
            <a:avLst/>
          </a:prstGeom>
          <a:noFill/>
        </p:spPr>
        <p:txBody>
          <a:bodyPr wrap="square" rtlCol="0">
            <a:spAutoFit/>
          </a:bodyPr>
          <a:lstStyle>
            <a:defPPr>
              <a:defRPr lang="en-US"/>
            </a:defPPr>
            <a:lvl1pPr>
              <a:defRPr sz="4400" b="1">
                <a:solidFill>
                  <a:srgbClr val="00B0F0"/>
                </a:solidFill>
                <a:latin typeface="Alexandria" charset="0"/>
                <a:cs typeface="Alexandria" charset="0"/>
              </a:defRPr>
            </a:lvl1pPr>
          </a:lstStyle>
          <a:p>
            <a:pPr algn="ctr">
              <a:lnSpc>
                <a:spcPct val="150000"/>
              </a:lnSpc>
            </a:pPr>
            <a:r>
              <a:rPr lang="en-US" sz="3200" dirty="0">
                <a:solidFill>
                  <a:schemeClr val="accent3">
                    <a:lumMod val="75000"/>
                  </a:schemeClr>
                </a:solidFill>
                <a:effectLst>
                  <a:outerShdw blurRad="38100" dist="38100" dir="2700000" algn="tl">
                    <a:srgbClr val="000000">
                      <a:alpha val="43137"/>
                    </a:srgbClr>
                  </a:outerShdw>
                </a:effectLst>
                <a:latin typeface="+mj-lt"/>
              </a:rPr>
              <a:t>Strategic And Operational Risk Management</a:t>
            </a:r>
          </a:p>
        </p:txBody>
      </p:sp>
      <p:sp>
        <p:nvSpPr>
          <p:cNvPr id="46" name="TextBox 45"/>
          <p:cNvSpPr txBox="1"/>
          <p:nvPr/>
        </p:nvSpPr>
        <p:spPr>
          <a:xfrm>
            <a:off x="2743157" y="3453844"/>
            <a:ext cx="1362874" cy="461665"/>
          </a:xfrm>
          <a:prstGeom prst="rect">
            <a:avLst/>
          </a:prstGeom>
          <a:noFill/>
        </p:spPr>
        <p:txBody>
          <a:bodyPr wrap="none" rtlCol="0">
            <a:spAutoFit/>
          </a:bodyPr>
          <a:lstStyle/>
          <a:p>
            <a:r>
              <a:rPr lang="en-US" sz="2400" b="1" u="sng" dirty="0">
                <a:solidFill>
                  <a:srgbClr val="002060"/>
                </a:solidFill>
                <a:latin typeface="Times New Roman" panose="02020603050405020304" pitchFamily="18" charset="0"/>
                <a:cs typeface="Times New Roman" panose="02020603050405020304" pitchFamily="18" charset="0"/>
              </a:rPr>
              <a:t>PMG630</a:t>
            </a:r>
            <a:endParaRPr lang="en-US" sz="2400" dirty="0">
              <a:latin typeface="Alexandria" charset="0"/>
              <a:cs typeface="Alexandria" charset="0"/>
            </a:endParaRPr>
          </a:p>
        </p:txBody>
      </p:sp>
      <p:sp>
        <p:nvSpPr>
          <p:cNvPr id="2" name="TextBox 1">
            <a:extLst>
              <a:ext uri="{FF2B5EF4-FFF2-40B4-BE49-F238E27FC236}">
                <a16:creationId xmlns:a16="http://schemas.microsoft.com/office/drawing/2014/main" id="{B064ED9D-F779-462F-3C99-D88E66A2D776}"/>
              </a:ext>
            </a:extLst>
          </p:cNvPr>
          <p:cNvSpPr txBox="1"/>
          <p:nvPr/>
        </p:nvSpPr>
        <p:spPr>
          <a:xfrm>
            <a:off x="1469540" y="4331222"/>
            <a:ext cx="3910107" cy="1138773"/>
          </a:xfrm>
          <a:prstGeom prst="rect">
            <a:avLst/>
          </a:prstGeom>
          <a:noFill/>
        </p:spPr>
        <p:txBody>
          <a:bodyPr wrap="square" rtlCol="0">
            <a:spAutoFit/>
          </a:bodyPr>
          <a:lstStyle/>
          <a:p>
            <a:pPr algn="ctr"/>
            <a:r>
              <a:rPr lang="en-US" sz="2000" b="1" u="sng"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Prepared by</a:t>
            </a:r>
          </a:p>
          <a:p>
            <a:pPr algn="ctr"/>
            <a:endParaRPr lang="en-US" sz="2400" b="1" u="sng" dirty="0">
              <a:solidFill>
                <a:srgbClr val="002060"/>
              </a:solidFill>
              <a:latin typeface="Times New Roman" panose="02020603050405020304" pitchFamily="18" charset="0"/>
              <a:cs typeface="Times New Roman" panose="02020603050405020304" pitchFamily="18" charset="0"/>
            </a:endParaRPr>
          </a:p>
          <a:p>
            <a:pPr algn="ctr"/>
            <a:r>
              <a:rPr lang="en-US" sz="24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Dr. Ayman Hassan </a:t>
            </a:r>
          </a:p>
        </p:txBody>
      </p:sp>
      <p:pic>
        <p:nvPicPr>
          <p:cNvPr id="3" name="Picture 2">
            <a:extLst>
              <a:ext uri="{FF2B5EF4-FFF2-40B4-BE49-F238E27FC236}">
                <a16:creationId xmlns:a16="http://schemas.microsoft.com/office/drawing/2014/main" id="{3EF5EBD3-EFAC-9CAD-F85C-8AA1711C43E5}"/>
              </a:ext>
            </a:extLst>
          </p:cNvPr>
          <p:cNvPicPr>
            <a:picLocks noChangeAspect="1"/>
          </p:cNvPicPr>
          <p:nvPr/>
        </p:nvPicPr>
        <p:blipFill>
          <a:blip r:embed="rId3"/>
          <a:stretch>
            <a:fillRect/>
          </a:stretch>
        </p:blipFill>
        <p:spPr>
          <a:xfrm>
            <a:off x="7723430" y="1628363"/>
            <a:ext cx="3519533" cy="3726233"/>
          </a:xfrm>
          <a:prstGeom prst="rect">
            <a:avLst/>
          </a:prstGeom>
        </p:spPr>
      </p:pic>
      <p:sp>
        <p:nvSpPr>
          <p:cNvPr id="10" name="Rectangle: Rounded Corners 9">
            <a:extLst>
              <a:ext uri="{FF2B5EF4-FFF2-40B4-BE49-F238E27FC236}">
                <a16:creationId xmlns:a16="http://schemas.microsoft.com/office/drawing/2014/main" id="{B87213F1-FB5E-4867-A48F-D68F67D7FD62}"/>
              </a:ext>
            </a:extLst>
          </p:cNvPr>
          <p:cNvSpPr/>
          <p:nvPr/>
        </p:nvSpPr>
        <p:spPr>
          <a:xfrm>
            <a:off x="25817" y="5597193"/>
            <a:ext cx="10210494" cy="707061"/>
          </a:xfrm>
          <a:prstGeom prst="roundRect">
            <a:avLst>
              <a:gd name="adj" fmla="val 47829"/>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r>
              <a:rPr lang="en-US" sz="2000" b="1" dirty="0">
                <a:solidFill>
                  <a:schemeClr val="bg1"/>
                </a:solidFill>
                <a:cs typeface="Alexandria" charset="0"/>
              </a:rPr>
              <a:t>	Lecture .</a:t>
            </a:r>
            <a:r>
              <a:rPr lang="en-GB" sz="2000" b="1" dirty="0">
                <a:solidFill>
                  <a:schemeClr val="bg1"/>
                </a:solidFill>
                <a:cs typeface="Alexandria" charset="0"/>
              </a:rPr>
              <a:t>6 </a:t>
            </a:r>
            <a:r>
              <a:rPr lang="en-US" sz="2000" b="1" dirty="0">
                <a:solidFill>
                  <a:schemeClr val="bg1"/>
                </a:solidFill>
                <a:cs typeface="Alexandria" charset="0"/>
              </a:rPr>
              <a:t>“</a:t>
            </a:r>
            <a:r>
              <a:rPr lang="en-US" sz="2000" b="1" u="sng" dirty="0">
                <a:solidFill>
                  <a:schemeClr val="bg1"/>
                </a:solidFill>
              </a:rPr>
              <a:t>Tools and Techniques</a:t>
            </a:r>
            <a:r>
              <a:rPr lang="en-US" sz="2000" dirty="0"/>
              <a:t>” fault Tree analysis</a:t>
            </a:r>
            <a:r>
              <a:rPr lang="en-US" sz="2000" b="1" dirty="0"/>
              <a:t>,… FTA</a:t>
            </a:r>
            <a:endParaRPr lang="en-US" sz="2000" b="1" dirty="0">
              <a:solidFill>
                <a:srgbClr val="C00000"/>
              </a:solidFill>
            </a:endParaRPr>
          </a:p>
        </p:txBody>
      </p:sp>
    </p:spTree>
  </p:cSld>
  <p:clrMapOvr>
    <a:masterClrMapping/>
  </p:clrMapOvr>
  <mc:AlternateContent xmlns:mc="http://schemas.openxmlformats.org/markup-compatibility/2006" xmlns:p14="http://schemas.microsoft.com/office/powerpoint/2010/main">
    <mc:Choice Requires="p14">
      <p:transition spd="slow" p14:dur="2000" advTm="1140"/>
    </mc:Choice>
    <mc:Fallback xmlns="">
      <p:transition spd="slow" advTm="114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12859"/>
            <a:ext cx="12191999" cy="6488575"/>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 y="-43541"/>
            <a:ext cx="5155894" cy="5441806"/>
          </a:xfrm>
        </p:spPr>
      </p:pic>
      <p:sp>
        <p:nvSpPr>
          <p:cNvPr id="11" name="TextBox 10">
            <a:extLst>
              <a:ext uri="{FF2B5EF4-FFF2-40B4-BE49-F238E27FC236}">
                <a16:creationId xmlns:a16="http://schemas.microsoft.com/office/drawing/2014/main" id="{781F72BC-06B8-4FB5-F2D5-D8EA1BFF812E}"/>
              </a:ext>
            </a:extLst>
          </p:cNvPr>
          <p:cNvSpPr txBox="1"/>
          <p:nvPr/>
        </p:nvSpPr>
        <p:spPr>
          <a:xfrm>
            <a:off x="3152129" y="3769849"/>
            <a:ext cx="184731" cy="954107"/>
          </a:xfrm>
          <a:prstGeom prst="rect">
            <a:avLst/>
          </a:prstGeom>
          <a:noFill/>
        </p:spPr>
        <p:txBody>
          <a:bodyPr wrap="none" rtlCol="0">
            <a:spAutoFit/>
          </a:bodyPr>
          <a:lstStyle/>
          <a:p>
            <a:endParaRPr lang="en-US" sz="2800" dirty="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4" name="Rectangle: Rounded Corners 3">
            <a:extLst>
              <a:ext uri="{FF2B5EF4-FFF2-40B4-BE49-F238E27FC236}">
                <a16:creationId xmlns:a16="http://schemas.microsoft.com/office/drawing/2014/main" id="{FCDA150F-2CFB-43F4-8758-B75C8CC01876}"/>
              </a:ext>
            </a:extLst>
          </p:cNvPr>
          <p:cNvSpPr/>
          <p:nvPr/>
        </p:nvSpPr>
        <p:spPr>
          <a:xfrm>
            <a:off x="6773643" y="1337474"/>
            <a:ext cx="1771172" cy="1166001"/>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800" b="1" dirty="0"/>
              <a:t>Chapter 3</a:t>
            </a:r>
            <a:endParaRPr lang="ar-EG" sz="2800" b="1" dirty="0"/>
          </a:p>
        </p:txBody>
      </p:sp>
      <p:sp>
        <p:nvSpPr>
          <p:cNvPr id="13" name="TextBox 12">
            <a:extLst>
              <a:ext uri="{FF2B5EF4-FFF2-40B4-BE49-F238E27FC236}">
                <a16:creationId xmlns:a16="http://schemas.microsoft.com/office/drawing/2014/main" id="{7974BFC8-102A-402D-A5D1-3FE2C3F34DF5}"/>
              </a:ext>
            </a:extLst>
          </p:cNvPr>
          <p:cNvSpPr txBox="1"/>
          <p:nvPr/>
        </p:nvSpPr>
        <p:spPr>
          <a:xfrm>
            <a:off x="4175393" y="2858463"/>
            <a:ext cx="7028761" cy="1384995"/>
          </a:xfrm>
          <a:prstGeom prst="rect">
            <a:avLst/>
          </a:prstGeom>
          <a:noFill/>
        </p:spPr>
        <p:txBody>
          <a:bodyPr wrap="square">
            <a:spAutoFit/>
          </a:bodyPr>
          <a:lstStyle/>
          <a:p>
            <a:pPr algn="ctr"/>
            <a:r>
              <a:rPr lang="en-US" sz="3600" b="1" u="sng" dirty="0">
                <a:solidFill>
                  <a:srgbClr val="002060"/>
                </a:solidFill>
              </a:rPr>
              <a:t>Tools and Techniques</a:t>
            </a:r>
            <a:endParaRPr lang="en-GB" sz="3600" b="1" u="sng" dirty="0">
              <a:solidFill>
                <a:srgbClr val="002060"/>
              </a:solidFill>
            </a:endParaRPr>
          </a:p>
          <a:p>
            <a:pPr algn="ctr"/>
            <a:r>
              <a:rPr lang="en-US" sz="2400" dirty="0"/>
              <a:t>fault Tree analysis</a:t>
            </a:r>
          </a:p>
          <a:p>
            <a:pPr algn="ctr"/>
            <a:r>
              <a:rPr lang="en-US" sz="2400" dirty="0">
                <a:solidFill>
                  <a:srgbClr val="002060"/>
                </a:solidFill>
              </a:rPr>
              <a:t>FTA</a:t>
            </a:r>
            <a:endParaRPr lang="ar-EG" sz="4400" dirty="0">
              <a:solidFill>
                <a:srgbClr val="002060"/>
              </a:solidFill>
            </a:endParaRPr>
          </a:p>
        </p:txBody>
      </p:sp>
      <p:sp>
        <p:nvSpPr>
          <p:cNvPr id="14" name="TextBox 13">
            <a:extLst>
              <a:ext uri="{FF2B5EF4-FFF2-40B4-BE49-F238E27FC236}">
                <a16:creationId xmlns:a16="http://schemas.microsoft.com/office/drawing/2014/main" id="{476BD393-E453-4457-816C-05700D834722}"/>
              </a:ext>
            </a:extLst>
          </p:cNvPr>
          <p:cNvSpPr txBox="1"/>
          <p:nvPr/>
        </p:nvSpPr>
        <p:spPr>
          <a:xfrm>
            <a:off x="5762872" y="4399125"/>
            <a:ext cx="3910107" cy="1384995"/>
          </a:xfrm>
          <a:prstGeom prst="rect">
            <a:avLst/>
          </a:prstGeom>
          <a:noFill/>
        </p:spPr>
        <p:txBody>
          <a:bodyPr wrap="square" rtlCol="0">
            <a:spAutoFit/>
          </a:bodyPr>
          <a:lstStyle/>
          <a:p>
            <a:pPr algn="ctr"/>
            <a:r>
              <a:rPr lang="en-US" sz="2800" b="1" u="sng" dirty="0">
                <a:solidFill>
                  <a:srgbClr val="C00000"/>
                </a:solidFill>
                <a:latin typeface="Segoe Script" panose="030B0504020000000003" pitchFamily="66" charset="0"/>
                <a:cs typeface="Times New Roman" panose="02020603050405020304" pitchFamily="18" charset="0"/>
              </a:rPr>
              <a:t>Prepared by</a:t>
            </a:r>
          </a:p>
          <a:p>
            <a:pPr algn="ctr"/>
            <a:endParaRPr lang="en-US" sz="2800" b="1" u="sng" dirty="0">
              <a:solidFill>
                <a:srgbClr val="C00000"/>
              </a:solidFill>
              <a:latin typeface="Segoe Script" panose="030B0504020000000003" pitchFamily="66" charset="0"/>
              <a:cs typeface="Times New Roman" panose="02020603050405020304" pitchFamily="18" charset="0"/>
            </a:endParaRPr>
          </a:p>
          <a:p>
            <a:pPr algn="ctr"/>
            <a:r>
              <a:rPr lang="en-US" sz="2800" b="1" dirty="0">
                <a:solidFill>
                  <a:srgbClr val="C00000"/>
                </a:solidFill>
                <a:latin typeface="Segoe Script" panose="030B0504020000000003" pitchFamily="66" charset="0"/>
                <a:cs typeface="Times New Roman" panose="02020603050405020304" pitchFamily="18" charset="0"/>
              </a:rPr>
              <a:t>Dr. Ayman Hassan </a:t>
            </a:r>
          </a:p>
        </p:txBody>
      </p:sp>
    </p:spTree>
    <p:extLst>
      <p:ext uri="{BB962C8B-B14F-4D97-AF65-F5344CB8AC3E}">
        <p14:creationId xmlns:p14="http://schemas.microsoft.com/office/powerpoint/2010/main" val="3666184360"/>
      </p:ext>
    </p:extLst>
  </p:cSld>
  <p:clrMapOvr>
    <a:masterClrMapping/>
  </p:clrMapOvr>
  <mc:AlternateContent xmlns:mc="http://schemas.openxmlformats.org/markup-compatibility/2006" xmlns:p14="http://schemas.microsoft.com/office/powerpoint/2010/main">
    <mc:Choice Requires="p14">
      <p:transition spd="slow" p14:dur="2000" advTm="640"/>
    </mc:Choice>
    <mc:Fallback xmlns="">
      <p:transition spd="slow" advTm="64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2167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descr="ref, 1"/>
          <p:cNvSpPr/>
          <p:nvPr/>
        </p:nvSpPr>
        <p:spPr>
          <a:xfrm>
            <a:off x="180431" y="1034821"/>
            <a:ext cx="11851920"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r</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itle 1">
            <a:extLst>
              <a:ext uri="{FF2B5EF4-FFF2-40B4-BE49-F238E27FC236}">
                <a16:creationId xmlns:a16="http://schemas.microsoft.com/office/drawing/2014/main" id="{9EF735D8-3FB7-4F60-8C1C-0F1298D2E41F}"/>
              </a:ext>
            </a:extLst>
          </p:cNvPr>
          <p:cNvSpPr txBox="1">
            <a:spLocks/>
          </p:cNvSpPr>
          <p:nvPr/>
        </p:nvSpPr>
        <p:spPr>
          <a:xfrm>
            <a:off x="2364059" y="145629"/>
            <a:ext cx="6900566"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3000" b="1" kern="100" dirty="0">
                <a:latin typeface="Times New Roman" panose="02020603050405020304" pitchFamily="18" charset="0"/>
                <a:ea typeface="+mn-ea"/>
              </a:rPr>
              <a:t>Important note, 1</a:t>
            </a:r>
            <a:endParaRPr lang="en-US" sz="3000" b="1" i="1" u="sng" kern="100" dirty="0">
              <a:solidFill>
                <a:srgbClr val="002060"/>
              </a:solidFill>
              <a:latin typeface="Times New Roman" panose="02020603050405020304" pitchFamily="18" charset="0"/>
              <a:ea typeface="+mn-ea"/>
            </a:endParaRPr>
          </a:p>
        </p:txBody>
      </p:sp>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pic>
        <p:nvPicPr>
          <p:cNvPr id="6" name="Picture 5">
            <a:extLst>
              <a:ext uri="{FF2B5EF4-FFF2-40B4-BE49-F238E27FC236}">
                <a16:creationId xmlns:a16="http://schemas.microsoft.com/office/drawing/2014/main" id="{E9764506-6112-4818-9465-C4240483D0D4}"/>
              </a:ext>
            </a:extLst>
          </p:cNvPr>
          <p:cNvPicPr>
            <a:picLocks noChangeAspect="1"/>
          </p:cNvPicPr>
          <p:nvPr/>
        </p:nvPicPr>
        <p:blipFill>
          <a:blip r:embed="rId4"/>
          <a:stretch>
            <a:fillRect/>
          </a:stretch>
        </p:blipFill>
        <p:spPr>
          <a:xfrm>
            <a:off x="7833613" y="1880851"/>
            <a:ext cx="2492414" cy="3780446"/>
          </a:xfrm>
          <a:prstGeom prst="rect">
            <a:avLst/>
          </a:prstGeom>
        </p:spPr>
      </p:pic>
      <p:pic>
        <p:nvPicPr>
          <p:cNvPr id="8" name="Picture 7">
            <a:extLst>
              <a:ext uri="{FF2B5EF4-FFF2-40B4-BE49-F238E27FC236}">
                <a16:creationId xmlns:a16="http://schemas.microsoft.com/office/drawing/2014/main" id="{2F04804E-7614-4088-8FD8-7AA52FFBE56E}"/>
              </a:ext>
            </a:extLst>
          </p:cNvPr>
          <p:cNvPicPr>
            <a:picLocks noChangeAspect="1"/>
          </p:cNvPicPr>
          <p:nvPr/>
        </p:nvPicPr>
        <p:blipFill>
          <a:blip r:embed="rId5"/>
          <a:stretch>
            <a:fillRect/>
          </a:stretch>
        </p:blipFill>
        <p:spPr>
          <a:xfrm>
            <a:off x="2130833" y="1932570"/>
            <a:ext cx="2492414" cy="3780446"/>
          </a:xfrm>
          <a:prstGeom prst="rect">
            <a:avLst/>
          </a:prstGeom>
        </p:spPr>
      </p:pic>
      <p:sp>
        <p:nvSpPr>
          <p:cNvPr id="9" name="Rectangle 8">
            <a:extLst>
              <a:ext uri="{FF2B5EF4-FFF2-40B4-BE49-F238E27FC236}">
                <a16:creationId xmlns:a16="http://schemas.microsoft.com/office/drawing/2014/main" id="{226E05A1-E068-48B5-99AC-3BBEB379002F}"/>
              </a:ext>
            </a:extLst>
          </p:cNvPr>
          <p:cNvSpPr/>
          <p:nvPr/>
        </p:nvSpPr>
        <p:spPr>
          <a:xfrm>
            <a:off x="2364059" y="5905154"/>
            <a:ext cx="2041686" cy="33054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a:t>REF, 1</a:t>
            </a:r>
            <a:endParaRPr lang="ar-EG" dirty="0"/>
          </a:p>
        </p:txBody>
      </p:sp>
      <p:sp>
        <p:nvSpPr>
          <p:cNvPr id="15" name="Rectangle 14">
            <a:extLst>
              <a:ext uri="{FF2B5EF4-FFF2-40B4-BE49-F238E27FC236}">
                <a16:creationId xmlns:a16="http://schemas.microsoft.com/office/drawing/2014/main" id="{8106E5FA-0F1D-4999-AC9C-FFFBC223DE96}"/>
              </a:ext>
            </a:extLst>
          </p:cNvPr>
          <p:cNvSpPr/>
          <p:nvPr/>
        </p:nvSpPr>
        <p:spPr>
          <a:xfrm>
            <a:off x="8058977" y="5861810"/>
            <a:ext cx="2041686" cy="33054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a:t>REF,2</a:t>
            </a:r>
            <a:endParaRPr lang="ar-EG" dirty="0"/>
          </a:p>
        </p:txBody>
      </p:sp>
    </p:spTree>
    <p:custDataLst>
      <p:tags r:id="rId1"/>
    </p:custDataLst>
    <p:extLst>
      <p:ext uri="{BB962C8B-B14F-4D97-AF65-F5344CB8AC3E}">
        <p14:creationId xmlns:p14="http://schemas.microsoft.com/office/powerpoint/2010/main" val="3070944615"/>
      </p:ext>
    </p:extLst>
  </p:cSld>
  <p:clrMapOvr>
    <a:masterClrMapping/>
  </p:clrMapOvr>
  <mc:AlternateContent xmlns:mc="http://schemas.openxmlformats.org/markup-compatibility/2006" xmlns:p14="http://schemas.microsoft.com/office/powerpoint/2010/main">
    <mc:Choice Requires="p14">
      <p:transition spd="slow" p14:dur="2000" advTm="172"/>
    </mc:Choice>
    <mc:Fallback xmlns="">
      <p:transition spd="slow" advTm="172"/>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0089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59649" y="1015191"/>
            <a:ext cx="11871658"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itle 1">
            <a:extLst>
              <a:ext uri="{FF2B5EF4-FFF2-40B4-BE49-F238E27FC236}">
                <a16:creationId xmlns:a16="http://schemas.microsoft.com/office/drawing/2014/main" id="{9EF735D8-3FB7-4F60-8C1C-0F1298D2E41F}"/>
              </a:ext>
            </a:extLst>
          </p:cNvPr>
          <p:cNvSpPr txBox="1">
            <a:spLocks/>
          </p:cNvSpPr>
          <p:nvPr/>
        </p:nvSpPr>
        <p:spPr>
          <a:xfrm>
            <a:off x="2364059" y="145629"/>
            <a:ext cx="6900566"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3000" b="1" kern="100" dirty="0">
                <a:latin typeface="Times New Roman" panose="02020603050405020304" pitchFamily="18" charset="0"/>
                <a:ea typeface="+mn-ea"/>
              </a:rPr>
              <a:t>Lecture No.</a:t>
            </a:r>
            <a:r>
              <a:rPr lang="en-GB" sz="3000" b="1" kern="100" dirty="0">
                <a:latin typeface="Times New Roman" panose="02020603050405020304" pitchFamily="18" charset="0"/>
                <a:ea typeface="+mn-ea"/>
              </a:rPr>
              <a:t>6</a:t>
            </a:r>
            <a:r>
              <a:rPr lang="en-US" sz="3000" b="1" kern="100" dirty="0">
                <a:latin typeface="Times New Roman" panose="02020603050405020304" pitchFamily="18" charset="0"/>
                <a:ea typeface="+mn-ea"/>
              </a:rPr>
              <a:t>, </a:t>
            </a:r>
            <a:r>
              <a:rPr lang="en-US" sz="2400" b="1" u="sng" kern="100" dirty="0">
                <a:solidFill>
                  <a:srgbClr val="002060"/>
                </a:solidFill>
                <a:effectLst>
                  <a:outerShdw blurRad="38100" dist="38100" dir="2700000" algn="tl">
                    <a:srgbClr val="000000">
                      <a:alpha val="43137"/>
                    </a:srgbClr>
                  </a:outerShdw>
                </a:effectLst>
                <a:latin typeface="Times New Roman" panose="02020603050405020304" pitchFamily="18" charset="0"/>
                <a:ea typeface="+mn-ea"/>
              </a:rPr>
              <a:t>The Content</a:t>
            </a:r>
            <a:endParaRPr lang="en-US" sz="3000" b="1" u="sng" kern="100" dirty="0">
              <a:solidFill>
                <a:srgbClr val="002060"/>
              </a:solidFill>
              <a:effectLst>
                <a:outerShdw blurRad="38100" dist="38100" dir="2700000" algn="tl">
                  <a:srgbClr val="000000">
                    <a:alpha val="43137"/>
                  </a:srgbClr>
                </a:outerShdw>
              </a:effectLst>
              <a:latin typeface="Times New Roman" panose="02020603050405020304" pitchFamily="18" charset="0"/>
              <a:ea typeface="+mn-ea"/>
            </a:endParaRPr>
          </a:p>
        </p:txBody>
      </p:sp>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sp>
        <p:nvSpPr>
          <p:cNvPr id="10" name="TextBox 9">
            <a:extLst>
              <a:ext uri="{FF2B5EF4-FFF2-40B4-BE49-F238E27FC236}">
                <a16:creationId xmlns:a16="http://schemas.microsoft.com/office/drawing/2014/main" id="{1C080FFD-C305-4AA9-B7A6-E89CBF8235EB}"/>
              </a:ext>
            </a:extLst>
          </p:cNvPr>
          <p:cNvSpPr txBox="1"/>
          <p:nvPr/>
        </p:nvSpPr>
        <p:spPr>
          <a:xfrm>
            <a:off x="367990" y="1047938"/>
            <a:ext cx="11074582" cy="5632311"/>
          </a:xfrm>
          <a:prstGeom prst="rect">
            <a:avLst/>
          </a:prstGeom>
          <a:noFill/>
        </p:spPr>
        <p:txBody>
          <a:bodyPr wrap="square">
            <a:spAutoFit/>
          </a:bodyPr>
          <a:lstStyle/>
          <a:p>
            <a:pPr marL="971550" indent="-514350">
              <a:lnSpc>
                <a:spcPct val="150000"/>
              </a:lnSpc>
              <a:buClr>
                <a:srgbClr val="852F4A"/>
              </a:buClr>
              <a:buSzPct val="90000"/>
              <a:buFont typeface="+mj-lt"/>
              <a:buAutoNum type="arabicPeriod"/>
            </a:pPr>
            <a:r>
              <a:rPr lang="en-US" sz="2400" b="1" kern="100" dirty="0">
                <a:cs typeface="+mj-cs"/>
              </a:rPr>
              <a:t>Summary of the previous lecture  </a:t>
            </a:r>
          </a:p>
          <a:p>
            <a:pPr marL="971550" indent="-514350">
              <a:lnSpc>
                <a:spcPct val="150000"/>
              </a:lnSpc>
              <a:buClr>
                <a:srgbClr val="852F4A"/>
              </a:buClr>
              <a:buSzPct val="90000"/>
              <a:buFont typeface="+mj-lt"/>
              <a:buAutoNum type="arabicPeriod"/>
            </a:pPr>
            <a:r>
              <a:rPr lang="en-US" sz="2400" b="1" kern="100" dirty="0">
                <a:cs typeface="+mj-cs"/>
              </a:rPr>
              <a:t>Introduction</a:t>
            </a:r>
            <a:endParaRPr lang="en-GB" sz="2400" b="1" kern="100" dirty="0">
              <a:cs typeface="+mj-cs"/>
            </a:endParaRPr>
          </a:p>
          <a:p>
            <a:pPr marL="971550" indent="-514350">
              <a:lnSpc>
                <a:spcPct val="150000"/>
              </a:lnSpc>
              <a:buClr>
                <a:srgbClr val="852F4A"/>
              </a:buClr>
              <a:buSzPct val="90000"/>
              <a:buFont typeface="+mj-lt"/>
              <a:buAutoNum type="arabicPeriod"/>
            </a:pPr>
            <a:r>
              <a:rPr lang="en-GB" sz="2400" b="1" kern="100" dirty="0">
                <a:cs typeface="+mj-cs"/>
              </a:rPr>
              <a:t>What is </a:t>
            </a:r>
            <a:r>
              <a:rPr lang="en-US" sz="2400" b="1" dirty="0">
                <a:solidFill>
                  <a:srgbClr val="FF0000"/>
                </a:solidFill>
              </a:rPr>
              <a:t>F</a:t>
            </a:r>
            <a:r>
              <a:rPr lang="en-US" sz="2400" b="1" dirty="0"/>
              <a:t>ault </a:t>
            </a:r>
            <a:r>
              <a:rPr lang="en-US" sz="2400" b="1" dirty="0">
                <a:solidFill>
                  <a:srgbClr val="FF0000"/>
                </a:solidFill>
              </a:rPr>
              <a:t>T</a:t>
            </a:r>
            <a:r>
              <a:rPr lang="en-US" sz="2400" b="1" dirty="0"/>
              <a:t>ree </a:t>
            </a:r>
            <a:r>
              <a:rPr lang="en-US" sz="2400" b="1" dirty="0">
                <a:solidFill>
                  <a:srgbClr val="FF0000"/>
                </a:solidFill>
              </a:rPr>
              <a:t>A</a:t>
            </a:r>
            <a:r>
              <a:rPr lang="en-US" sz="2400" b="1" dirty="0"/>
              <a:t>nalysis</a:t>
            </a:r>
            <a:r>
              <a:rPr lang="en-GB" sz="2400" b="1" dirty="0"/>
              <a:t> </a:t>
            </a:r>
          </a:p>
          <a:p>
            <a:pPr marL="971550" indent="-514350">
              <a:lnSpc>
                <a:spcPct val="150000"/>
              </a:lnSpc>
              <a:buClr>
                <a:srgbClr val="852F4A"/>
              </a:buClr>
              <a:buSzPct val="90000"/>
              <a:buFont typeface="+mj-lt"/>
              <a:buAutoNum type="arabicPeriod"/>
            </a:pPr>
            <a:r>
              <a:rPr lang="en-GB" sz="2400" b="1" kern="100" dirty="0">
                <a:cs typeface="+mj-cs"/>
              </a:rPr>
              <a:t>Where and when to use FTA</a:t>
            </a:r>
          </a:p>
          <a:p>
            <a:pPr marL="971550" indent="-514350">
              <a:lnSpc>
                <a:spcPct val="150000"/>
              </a:lnSpc>
              <a:buClr>
                <a:srgbClr val="852F4A"/>
              </a:buClr>
              <a:buSzPct val="90000"/>
              <a:buFont typeface="+mj-lt"/>
              <a:buAutoNum type="arabicPeriod"/>
            </a:pPr>
            <a:r>
              <a:rPr lang="en-GB" sz="2400" b="1" kern="100" dirty="0">
                <a:cs typeface="+mj-cs"/>
              </a:rPr>
              <a:t>FTA </a:t>
            </a:r>
            <a:r>
              <a:rPr lang="en-GB" sz="2400" b="1" kern="100" dirty="0" err="1">
                <a:cs typeface="+mj-cs"/>
              </a:rPr>
              <a:t>formate</a:t>
            </a:r>
            <a:endParaRPr lang="en-GB" sz="2400" b="1" kern="100" dirty="0">
              <a:cs typeface="+mj-cs"/>
            </a:endParaRPr>
          </a:p>
          <a:p>
            <a:pPr marL="971550" indent="-514350">
              <a:lnSpc>
                <a:spcPct val="150000"/>
              </a:lnSpc>
              <a:buClr>
                <a:srgbClr val="852F4A"/>
              </a:buClr>
              <a:buSzPct val="90000"/>
              <a:buFont typeface="+mj-lt"/>
              <a:buAutoNum type="arabicPeriod"/>
            </a:pPr>
            <a:r>
              <a:rPr lang="en-US" sz="2400" b="1" dirty="0"/>
              <a:t>Standard Symbols in FTA</a:t>
            </a:r>
          </a:p>
          <a:p>
            <a:pPr marL="971550" indent="-514350">
              <a:lnSpc>
                <a:spcPct val="150000"/>
              </a:lnSpc>
              <a:buClr>
                <a:srgbClr val="852F4A"/>
              </a:buClr>
              <a:buSzPct val="90000"/>
              <a:buFont typeface="+mj-lt"/>
              <a:buAutoNum type="arabicPeriod"/>
            </a:pPr>
            <a:r>
              <a:rPr lang="en-US" sz="2400" b="1" dirty="0"/>
              <a:t>Generalized Steps for FTA</a:t>
            </a:r>
            <a:endParaRPr lang="ar-EG" sz="2400" b="1" dirty="0"/>
          </a:p>
          <a:p>
            <a:pPr marL="971550" indent="-514350">
              <a:lnSpc>
                <a:spcPct val="150000"/>
              </a:lnSpc>
              <a:buClr>
                <a:srgbClr val="852F4A"/>
              </a:buClr>
              <a:buSzPct val="90000"/>
              <a:buFont typeface="+mj-lt"/>
              <a:buAutoNum type="arabicPeriod"/>
            </a:pPr>
            <a:r>
              <a:rPr lang="en-GB" sz="2400" b="1" dirty="0"/>
              <a:t>Example</a:t>
            </a:r>
          </a:p>
          <a:p>
            <a:pPr marL="971550" indent="-514350">
              <a:lnSpc>
                <a:spcPct val="150000"/>
              </a:lnSpc>
              <a:buClr>
                <a:srgbClr val="852F4A"/>
              </a:buClr>
              <a:buSzPct val="90000"/>
              <a:buFont typeface="+mj-lt"/>
              <a:buAutoNum type="arabicPeriod"/>
            </a:pPr>
            <a:r>
              <a:rPr lang="en-US" sz="2400" b="1" kern="100" dirty="0">
                <a:cs typeface="+mj-cs"/>
              </a:rPr>
              <a:t>Summery</a:t>
            </a:r>
          </a:p>
          <a:p>
            <a:pPr marL="971550" indent="-514350">
              <a:lnSpc>
                <a:spcPct val="150000"/>
              </a:lnSpc>
              <a:buClr>
                <a:srgbClr val="852F4A"/>
              </a:buClr>
              <a:buSzPct val="90000"/>
              <a:buFont typeface="+mj-lt"/>
              <a:buAutoNum type="arabicPeriod"/>
            </a:pPr>
            <a:r>
              <a:rPr lang="en-US" sz="2400" b="1" dirty="0"/>
              <a:t>10. References &amp; Resources</a:t>
            </a:r>
          </a:p>
        </p:txBody>
      </p:sp>
    </p:spTree>
    <p:custDataLst>
      <p:tags r:id="rId1"/>
    </p:custDataLst>
    <p:extLst>
      <p:ext uri="{BB962C8B-B14F-4D97-AF65-F5344CB8AC3E}">
        <p14:creationId xmlns:p14="http://schemas.microsoft.com/office/powerpoint/2010/main" val="2147915977"/>
      </p:ext>
    </p:extLst>
  </p:cSld>
  <p:clrMapOvr>
    <a:masterClrMapping/>
  </p:clrMapOvr>
  <mc:AlternateContent xmlns:mc="http://schemas.openxmlformats.org/markup-compatibility/2006" xmlns:p14="http://schemas.microsoft.com/office/powerpoint/2010/main">
    <mc:Choice Requires="p14">
      <p:transition spd="slow" p14:dur="2000" advTm="1604"/>
    </mc:Choice>
    <mc:Fallback xmlns="">
      <p:transition spd="slow" advTm="160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additive="base">
                                        <p:cTn id="7"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xEl>
                                              <p:pRg st="1" end="1"/>
                                            </p:txEl>
                                          </p:spTgt>
                                        </p:tgtEl>
                                        <p:attrNameLst>
                                          <p:attrName>style.visibility</p:attrName>
                                        </p:attrNameLst>
                                      </p:cBhvr>
                                      <p:to>
                                        <p:strVal val="visible"/>
                                      </p:to>
                                    </p:set>
                                    <p:anim calcmode="lin" valueType="num">
                                      <p:cBhvr additive="base">
                                        <p:cTn id="13"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
                                            <p:txEl>
                                              <p:pRg st="2" end="2"/>
                                            </p:txEl>
                                          </p:spTgt>
                                        </p:tgtEl>
                                        <p:attrNameLst>
                                          <p:attrName>style.visibility</p:attrName>
                                        </p:attrNameLst>
                                      </p:cBhvr>
                                      <p:to>
                                        <p:strVal val="visible"/>
                                      </p:to>
                                    </p:set>
                                    <p:anim calcmode="lin" valueType="num">
                                      <p:cBhvr additive="base">
                                        <p:cTn id="19" dur="500" fill="hold"/>
                                        <p:tgtEl>
                                          <p:spTgt spid="1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
                                            <p:txEl>
                                              <p:pRg st="3" end="3"/>
                                            </p:txEl>
                                          </p:spTgt>
                                        </p:tgtEl>
                                        <p:attrNameLst>
                                          <p:attrName>style.visibility</p:attrName>
                                        </p:attrNameLst>
                                      </p:cBhvr>
                                      <p:to>
                                        <p:strVal val="visible"/>
                                      </p:to>
                                    </p:set>
                                    <p:anim calcmode="lin" valueType="num">
                                      <p:cBhvr additive="base">
                                        <p:cTn id="25" dur="500" fill="hold"/>
                                        <p:tgtEl>
                                          <p:spTgt spid="10">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0">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0">
                                            <p:txEl>
                                              <p:pRg st="4" end="4"/>
                                            </p:txEl>
                                          </p:spTgt>
                                        </p:tgtEl>
                                        <p:attrNameLst>
                                          <p:attrName>style.visibility</p:attrName>
                                        </p:attrNameLst>
                                      </p:cBhvr>
                                      <p:to>
                                        <p:strVal val="visible"/>
                                      </p:to>
                                    </p:set>
                                    <p:anim calcmode="lin" valueType="num">
                                      <p:cBhvr additive="base">
                                        <p:cTn id="31" dur="500" fill="hold"/>
                                        <p:tgtEl>
                                          <p:spTgt spid="10">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0">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0">
                                            <p:txEl>
                                              <p:pRg st="5" end="5"/>
                                            </p:txEl>
                                          </p:spTgt>
                                        </p:tgtEl>
                                        <p:attrNameLst>
                                          <p:attrName>style.visibility</p:attrName>
                                        </p:attrNameLst>
                                      </p:cBhvr>
                                      <p:to>
                                        <p:strVal val="visible"/>
                                      </p:to>
                                    </p:set>
                                    <p:anim calcmode="lin" valueType="num">
                                      <p:cBhvr additive="base">
                                        <p:cTn id="37" dur="500" fill="hold"/>
                                        <p:tgtEl>
                                          <p:spTgt spid="10">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0">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0">
                                            <p:txEl>
                                              <p:pRg st="6" end="6"/>
                                            </p:txEl>
                                          </p:spTgt>
                                        </p:tgtEl>
                                        <p:attrNameLst>
                                          <p:attrName>style.visibility</p:attrName>
                                        </p:attrNameLst>
                                      </p:cBhvr>
                                      <p:to>
                                        <p:strVal val="visible"/>
                                      </p:to>
                                    </p:set>
                                    <p:anim calcmode="lin" valueType="num">
                                      <p:cBhvr additive="base">
                                        <p:cTn id="43" dur="500" fill="hold"/>
                                        <p:tgtEl>
                                          <p:spTgt spid="10">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0">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10">
                                            <p:txEl>
                                              <p:pRg st="7" end="7"/>
                                            </p:txEl>
                                          </p:spTgt>
                                        </p:tgtEl>
                                        <p:attrNameLst>
                                          <p:attrName>style.visibility</p:attrName>
                                        </p:attrNameLst>
                                      </p:cBhvr>
                                      <p:to>
                                        <p:strVal val="visible"/>
                                      </p:to>
                                    </p:set>
                                    <p:anim calcmode="lin" valueType="num">
                                      <p:cBhvr additive="base">
                                        <p:cTn id="49" dur="500" fill="hold"/>
                                        <p:tgtEl>
                                          <p:spTgt spid="10">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10">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10">
                                            <p:txEl>
                                              <p:pRg st="8" end="8"/>
                                            </p:txEl>
                                          </p:spTgt>
                                        </p:tgtEl>
                                        <p:attrNameLst>
                                          <p:attrName>style.visibility</p:attrName>
                                        </p:attrNameLst>
                                      </p:cBhvr>
                                      <p:to>
                                        <p:strVal val="visible"/>
                                      </p:to>
                                    </p:set>
                                    <p:anim calcmode="lin" valueType="num">
                                      <p:cBhvr additive="base">
                                        <p:cTn id="55" dur="500" fill="hold"/>
                                        <p:tgtEl>
                                          <p:spTgt spid="10">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10">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166255" y="1064707"/>
            <a:ext cx="11860118"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pic>
        <p:nvPicPr>
          <p:cNvPr id="5" name="Picture 4"/>
          <p:cNvPicPr>
            <a:picLocks noChangeAspect="1"/>
          </p:cNvPicPr>
          <p:nvPr/>
        </p:nvPicPr>
        <p:blipFill>
          <a:blip r:embed="rId2"/>
          <a:stretch>
            <a:fillRect/>
          </a:stretch>
        </p:blipFill>
        <p:spPr>
          <a:xfrm>
            <a:off x="8899295" y="1870364"/>
            <a:ext cx="3012777" cy="4393533"/>
          </a:xfrm>
          <a:prstGeom prst="rect">
            <a:avLst/>
          </a:prstGeom>
        </p:spPr>
      </p:pic>
      <p:sp>
        <p:nvSpPr>
          <p:cNvPr id="13" name="Rectangle 12"/>
          <p:cNvSpPr/>
          <p:nvPr/>
        </p:nvSpPr>
        <p:spPr>
          <a:xfrm>
            <a:off x="3216926" y="171206"/>
            <a:ext cx="5845296" cy="584775"/>
          </a:xfrm>
          <a:prstGeom prst="rect">
            <a:avLst/>
          </a:prstGeom>
        </p:spPr>
        <p:txBody>
          <a:bodyPr wrap="square">
            <a:spAutoFit/>
          </a:bodyPr>
          <a:lstStyle/>
          <a:p>
            <a:r>
              <a:rPr lang="en-US" sz="3200" b="1" dirty="0">
                <a:solidFill>
                  <a:srgbClr val="FF0000"/>
                </a:solidFill>
              </a:rPr>
              <a:t>F</a:t>
            </a:r>
            <a:r>
              <a:rPr lang="en-US" sz="3200" b="1" dirty="0"/>
              <a:t>ault </a:t>
            </a:r>
            <a:r>
              <a:rPr lang="en-US" sz="3200" b="1" dirty="0">
                <a:solidFill>
                  <a:srgbClr val="FF0000"/>
                </a:solidFill>
              </a:rPr>
              <a:t>T</a:t>
            </a:r>
            <a:r>
              <a:rPr lang="en-US" sz="3200" b="1" dirty="0"/>
              <a:t>ree </a:t>
            </a:r>
            <a:r>
              <a:rPr lang="en-US" sz="3200" b="1" dirty="0">
                <a:solidFill>
                  <a:srgbClr val="FF0000"/>
                </a:solidFill>
              </a:rPr>
              <a:t>A</a:t>
            </a:r>
            <a:r>
              <a:rPr lang="en-US" sz="3200" b="1" dirty="0"/>
              <a:t>nalysis</a:t>
            </a:r>
            <a:r>
              <a:rPr lang="en-GB" sz="3200" b="1" dirty="0"/>
              <a:t> “ </a:t>
            </a:r>
            <a:r>
              <a:rPr lang="en-GB" sz="3200" b="1" dirty="0">
                <a:solidFill>
                  <a:srgbClr val="FF0000"/>
                </a:solidFill>
              </a:rPr>
              <a:t>FTA</a:t>
            </a:r>
            <a:r>
              <a:rPr lang="en-GB" sz="3200" b="1" dirty="0"/>
              <a:t> “</a:t>
            </a:r>
          </a:p>
        </p:txBody>
      </p:sp>
      <p:sp>
        <p:nvSpPr>
          <p:cNvPr id="14" name="Rectangle 13"/>
          <p:cNvSpPr/>
          <p:nvPr/>
        </p:nvSpPr>
        <p:spPr>
          <a:xfrm>
            <a:off x="541013" y="2150117"/>
            <a:ext cx="7276874" cy="3970318"/>
          </a:xfrm>
          <a:prstGeom prst="rect">
            <a:avLst/>
          </a:prstGeom>
        </p:spPr>
        <p:txBody>
          <a:bodyPr wrap="square">
            <a:spAutoFit/>
          </a:bodyPr>
          <a:lstStyle/>
          <a:p>
            <a:pPr marL="342900" indent="-342900">
              <a:lnSpc>
                <a:spcPct val="150000"/>
              </a:lnSpc>
              <a:buFont typeface="Wingdings" panose="05000000000000000000" pitchFamily="2" charset="2"/>
              <a:buChar char="§"/>
            </a:pPr>
            <a:r>
              <a:rPr lang="en-GB" sz="2400" dirty="0"/>
              <a:t>It is a deductive top-down model technique used to analysis how a failure can occur. </a:t>
            </a:r>
          </a:p>
          <a:p>
            <a:pPr marL="342900" indent="-342900">
              <a:lnSpc>
                <a:spcPct val="150000"/>
              </a:lnSpc>
              <a:buFont typeface="Wingdings" panose="05000000000000000000" pitchFamily="2" charset="2"/>
              <a:buChar char="§"/>
            </a:pPr>
            <a:r>
              <a:rPr lang="en-GB" sz="2400" dirty="0"/>
              <a:t>It maps out causal chain of events by connecting hazards and events that can bring about a total or partial system failure. </a:t>
            </a:r>
          </a:p>
          <a:p>
            <a:pPr marL="342900" indent="-342900">
              <a:lnSpc>
                <a:spcPct val="150000"/>
              </a:lnSpc>
              <a:buFont typeface="Wingdings" panose="05000000000000000000" pitchFamily="2" charset="2"/>
              <a:buChar char="§"/>
            </a:pPr>
            <a:r>
              <a:rPr lang="en-GB" sz="2400" dirty="0"/>
              <a:t>Unlike other risk tools that examine single events or single hazards at a time.</a:t>
            </a:r>
          </a:p>
        </p:txBody>
      </p:sp>
      <p:pic>
        <p:nvPicPr>
          <p:cNvPr id="15" name="Picture 14"/>
          <p:cNvPicPr>
            <a:picLocks noChangeAspect="1"/>
          </p:cNvPicPr>
          <p:nvPr/>
        </p:nvPicPr>
        <p:blipFill>
          <a:blip r:embed="rId3"/>
          <a:stretch>
            <a:fillRect/>
          </a:stretch>
        </p:blipFill>
        <p:spPr>
          <a:xfrm>
            <a:off x="2630697" y="1131201"/>
            <a:ext cx="6268598" cy="86929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600988184"/>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AC4A9F31-B538-4621-ACBC-28EAE42D1020}"/>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0A6D0FA0-CBCA-49C4-8779-C0183F8F3398}"/>
              </a:ext>
            </a:extLst>
          </p:cNvPr>
          <p:cNvSpPr/>
          <p:nvPr/>
        </p:nvSpPr>
        <p:spPr>
          <a:xfrm>
            <a:off x="72736" y="1055758"/>
            <a:ext cx="11989116"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p:cNvSpPr/>
          <p:nvPr/>
        </p:nvSpPr>
        <p:spPr>
          <a:xfrm>
            <a:off x="408929" y="1945143"/>
            <a:ext cx="11361107" cy="2395849"/>
          </a:xfrm>
          <a:prstGeom prst="rect">
            <a:avLst/>
          </a:prstGeom>
        </p:spPr>
        <p:txBody>
          <a:bodyPr wrap="square">
            <a:spAutoFit/>
          </a:bodyPr>
          <a:lstStyle/>
          <a:p>
            <a:pPr marL="457200" indent="-457200" algn="just">
              <a:lnSpc>
                <a:spcPct val="150000"/>
              </a:lnSpc>
              <a:spcAft>
                <a:spcPts val="1200"/>
              </a:spcAft>
              <a:buFont typeface="Wingdings" panose="05000000000000000000" pitchFamily="2" charset="2"/>
              <a:buChar char="§"/>
              <a:defRPr/>
            </a:pPr>
            <a:r>
              <a:rPr lang="en-GB" sz="2400" dirty="0">
                <a:solidFill>
                  <a:prstClr val="black"/>
                </a:solidFill>
              </a:rPr>
              <a:t>Fault tree analysis is able to analyze the relationships between more than one event together and identify combined effects.</a:t>
            </a:r>
          </a:p>
          <a:p>
            <a:pPr marL="457200" indent="-457200" algn="just">
              <a:lnSpc>
                <a:spcPct val="150000"/>
              </a:lnSpc>
              <a:spcAft>
                <a:spcPts val="1200"/>
              </a:spcAft>
              <a:buFont typeface="Wingdings" panose="05000000000000000000" pitchFamily="2" charset="2"/>
              <a:buChar char="§"/>
              <a:defRPr/>
            </a:pPr>
            <a:r>
              <a:rPr lang="en-GB" sz="2400" dirty="0">
                <a:solidFill>
                  <a:prstClr val="black"/>
                </a:solidFill>
              </a:rPr>
              <a:t>Hence, fault tree analysis is widely used in reliability and safety engineering to understand how systems fail.</a:t>
            </a:r>
            <a:endParaRPr lang="en-US" sz="2400" dirty="0">
              <a:solidFill>
                <a:prstClr val="black"/>
              </a:solidFill>
            </a:endParaRPr>
          </a:p>
        </p:txBody>
      </p:sp>
      <p:sp>
        <p:nvSpPr>
          <p:cNvPr id="11" name="TextBox 10">
            <a:extLst>
              <a:ext uri="{FF2B5EF4-FFF2-40B4-BE49-F238E27FC236}">
                <a16:creationId xmlns:a16="http://schemas.microsoft.com/office/drawing/2014/main" id="{E343D44C-8107-4A21-901F-8E50DE1B079C}"/>
              </a:ext>
            </a:extLst>
          </p:cNvPr>
          <p:cNvSpPr txBox="1"/>
          <p:nvPr/>
        </p:nvSpPr>
        <p:spPr>
          <a:xfrm>
            <a:off x="2561995" y="351118"/>
            <a:ext cx="6350651" cy="523220"/>
          </a:xfrm>
          <a:prstGeom prst="rect">
            <a:avLst/>
          </a:prstGeom>
          <a:noFill/>
        </p:spPr>
        <p:txBody>
          <a:bodyPr wrap="square">
            <a:spAutoFit/>
          </a:bodyPr>
          <a:lstStyle/>
          <a:p>
            <a:pPr algn="ctr"/>
            <a:r>
              <a:rPr lang="en-US" sz="2800" b="1" dirty="0"/>
              <a:t>What is </a:t>
            </a:r>
            <a:r>
              <a:rPr lang="en-GB" sz="2800" b="1" dirty="0">
                <a:solidFill>
                  <a:prstClr val="black"/>
                </a:solidFill>
              </a:rPr>
              <a:t>Fault tree analysis </a:t>
            </a:r>
            <a:r>
              <a:rPr lang="en-US" sz="2800" b="1" dirty="0"/>
              <a:t>?</a:t>
            </a:r>
            <a:endParaRPr lang="ar-EG" sz="2800" b="1" dirty="0"/>
          </a:p>
        </p:txBody>
      </p:sp>
      <p:sp>
        <p:nvSpPr>
          <p:cNvPr id="4" name="Rectangle 3"/>
          <p:cNvSpPr/>
          <p:nvPr/>
        </p:nvSpPr>
        <p:spPr>
          <a:xfrm>
            <a:off x="4296060" y="1133199"/>
            <a:ext cx="3122393" cy="523220"/>
          </a:xfrm>
          <a:prstGeom prst="rect">
            <a:avLst/>
          </a:prstGeom>
        </p:spPr>
        <p:txBody>
          <a:bodyPr wrap="none">
            <a:spAutoFit/>
          </a:bodyPr>
          <a:lstStyle/>
          <a:p>
            <a:r>
              <a:rPr lang="en-GB" sz="2800" b="1" dirty="0">
                <a:solidFill>
                  <a:srgbClr val="FF0000"/>
                </a:solidFill>
              </a:rPr>
              <a:t>F</a:t>
            </a:r>
            <a:r>
              <a:rPr lang="en-GB" sz="2800" dirty="0">
                <a:solidFill>
                  <a:prstClr val="black"/>
                </a:solidFill>
              </a:rPr>
              <a:t>ault </a:t>
            </a:r>
            <a:r>
              <a:rPr lang="en-GB" sz="2800" b="1" dirty="0">
                <a:solidFill>
                  <a:srgbClr val="FF0000"/>
                </a:solidFill>
              </a:rPr>
              <a:t>T</a:t>
            </a:r>
            <a:r>
              <a:rPr lang="en-GB" sz="2800" dirty="0">
                <a:solidFill>
                  <a:prstClr val="black"/>
                </a:solidFill>
              </a:rPr>
              <a:t>ree </a:t>
            </a:r>
            <a:r>
              <a:rPr lang="en-GB" sz="2800" b="1" dirty="0">
                <a:solidFill>
                  <a:srgbClr val="FF0000"/>
                </a:solidFill>
              </a:rPr>
              <a:t>A</a:t>
            </a:r>
            <a:r>
              <a:rPr lang="en-GB" sz="2800" dirty="0">
                <a:solidFill>
                  <a:prstClr val="black"/>
                </a:solidFill>
              </a:rPr>
              <a:t>nalysis </a:t>
            </a:r>
            <a:endParaRPr lang="en-GB" sz="2800" dirty="0"/>
          </a:p>
        </p:txBody>
      </p:sp>
    </p:spTree>
    <p:extLst>
      <p:ext uri="{BB962C8B-B14F-4D97-AF65-F5344CB8AC3E}">
        <p14:creationId xmlns:p14="http://schemas.microsoft.com/office/powerpoint/2010/main" val="1526116887"/>
      </p:ext>
    </p:extLst>
  </p:cSld>
  <p:clrMapOvr>
    <a:masterClrMapping/>
  </p:clrMapOvr>
  <mc:AlternateContent xmlns:mc="http://schemas.openxmlformats.org/markup-compatibility/2006" xmlns:p14="http://schemas.microsoft.com/office/powerpoint/2010/main">
    <mc:Choice Requires="p14">
      <p:transition spd="slow" p14:dur="2000" advTm="32"/>
    </mc:Choice>
    <mc:Fallback xmlns="">
      <p:transition spd="slow" advTm="3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descr="ref, 1"/>
          <p:cNvSpPr/>
          <p:nvPr/>
        </p:nvSpPr>
        <p:spPr>
          <a:xfrm>
            <a:off x="470647" y="1020717"/>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r</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sp>
        <p:nvSpPr>
          <p:cNvPr id="3" name="Rectangle 2"/>
          <p:cNvSpPr/>
          <p:nvPr/>
        </p:nvSpPr>
        <p:spPr>
          <a:xfrm>
            <a:off x="4949131" y="264391"/>
            <a:ext cx="2245679" cy="523220"/>
          </a:xfrm>
          <a:prstGeom prst="rect">
            <a:avLst/>
          </a:prstGeom>
        </p:spPr>
        <p:txBody>
          <a:bodyPr wrap="none">
            <a:spAutoFit/>
          </a:bodyPr>
          <a:lstStyle/>
          <a:p>
            <a:r>
              <a:rPr lang="en-GB" sz="2800" b="1" dirty="0"/>
              <a:t>Types of FTA</a:t>
            </a:r>
          </a:p>
        </p:txBody>
      </p:sp>
      <p:sp>
        <p:nvSpPr>
          <p:cNvPr id="4" name="Rectangle 3"/>
          <p:cNvSpPr/>
          <p:nvPr/>
        </p:nvSpPr>
        <p:spPr>
          <a:xfrm>
            <a:off x="4178276" y="1072084"/>
            <a:ext cx="3531864" cy="461665"/>
          </a:xfrm>
          <a:prstGeom prst="rect">
            <a:avLst/>
          </a:prstGeom>
        </p:spPr>
        <p:txBody>
          <a:bodyPr wrap="none">
            <a:spAutoFit/>
          </a:bodyPr>
          <a:lstStyle/>
          <a:p>
            <a:r>
              <a:rPr lang="en-GB" sz="2400" b="1" u="sng" dirty="0"/>
              <a:t>There are 2 Types of FTA</a:t>
            </a:r>
          </a:p>
        </p:txBody>
      </p:sp>
      <p:sp>
        <p:nvSpPr>
          <p:cNvPr id="6" name="Right Brace 5"/>
          <p:cNvSpPr/>
          <p:nvPr/>
        </p:nvSpPr>
        <p:spPr>
          <a:xfrm rot="16200000">
            <a:off x="5500902" y="-207145"/>
            <a:ext cx="1142135" cy="4939663"/>
          </a:xfrm>
          <a:prstGeom prst="rightBrace">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en-GB"/>
          </a:p>
        </p:txBody>
      </p:sp>
      <p:sp>
        <p:nvSpPr>
          <p:cNvPr id="7" name="Rectangle 6"/>
          <p:cNvSpPr/>
          <p:nvPr/>
        </p:nvSpPr>
        <p:spPr>
          <a:xfrm>
            <a:off x="7194810" y="2833754"/>
            <a:ext cx="2731388" cy="1022150"/>
          </a:xfrm>
          <a:prstGeom prst="rect">
            <a:avLst/>
          </a:prstGeom>
        </p:spPr>
        <p:style>
          <a:lnRef idx="2">
            <a:schemeClr val="accent6"/>
          </a:lnRef>
          <a:fillRef idx="1001">
            <a:schemeClr val="lt2"/>
          </a:fillRef>
          <a:effectRef idx="0">
            <a:schemeClr val="accent6"/>
          </a:effectRef>
          <a:fontRef idx="minor">
            <a:schemeClr val="dk1"/>
          </a:fontRef>
        </p:style>
        <p:txBody>
          <a:bodyPr rtlCol="0" anchor="ctr"/>
          <a:lstStyle/>
          <a:p>
            <a:pPr algn="ctr"/>
            <a:r>
              <a:rPr lang="en-GB" sz="2400" b="1" dirty="0"/>
              <a:t>Reactive FTA</a:t>
            </a:r>
          </a:p>
        </p:txBody>
      </p:sp>
      <p:sp>
        <p:nvSpPr>
          <p:cNvPr id="11" name="Rectangle 10"/>
          <p:cNvSpPr/>
          <p:nvPr/>
        </p:nvSpPr>
        <p:spPr>
          <a:xfrm>
            <a:off x="2395844" y="2837936"/>
            <a:ext cx="2731388" cy="1022150"/>
          </a:xfrm>
          <a:prstGeom prst="rect">
            <a:avLst/>
          </a:prstGeom>
        </p:spPr>
        <p:style>
          <a:lnRef idx="2">
            <a:schemeClr val="accent6"/>
          </a:lnRef>
          <a:fillRef idx="1001">
            <a:schemeClr val="lt2"/>
          </a:fillRef>
          <a:effectRef idx="0">
            <a:schemeClr val="accent6"/>
          </a:effectRef>
          <a:fontRef idx="minor">
            <a:schemeClr val="dk1"/>
          </a:fontRef>
        </p:style>
        <p:txBody>
          <a:bodyPr rtlCol="0" anchor="ctr"/>
          <a:lstStyle/>
          <a:p>
            <a:pPr algn="ctr"/>
            <a:r>
              <a:rPr lang="en-GB" sz="2400" b="1" dirty="0"/>
              <a:t> Proactive FTA</a:t>
            </a:r>
          </a:p>
        </p:txBody>
      </p:sp>
      <p:sp>
        <p:nvSpPr>
          <p:cNvPr id="8" name="Rectangle 7"/>
          <p:cNvSpPr/>
          <p:nvPr/>
        </p:nvSpPr>
        <p:spPr>
          <a:xfrm>
            <a:off x="983794" y="4190924"/>
            <a:ext cx="4744976" cy="1323439"/>
          </a:xfrm>
          <a:prstGeom prst="rect">
            <a:avLst/>
          </a:prstGeom>
        </p:spPr>
        <p:txBody>
          <a:bodyPr wrap="square">
            <a:spAutoFit/>
          </a:bodyPr>
          <a:lstStyle/>
          <a:p>
            <a:pPr marL="342900" indent="-342900">
              <a:buFont typeface="Wingdings" panose="05000000000000000000" pitchFamily="2" charset="2"/>
              <a:buChar char="§"/>
            </a:pPr>
            <a:r>
              <a:rPr lang="en-GB" sz="2000" dirty="0">
                <a:latin typeface="+mj-lt"/>
              </a:rPr>
              <a:t>FTA during system design development</a:t>
            </a:r>
          </a:p>
          <a:p>
            <a:pPr marL="342900" indent="-342900">
              <a:buFont typeface="Wingdings" panose="05000000000000000000" pitchFamily="2" charset="2"/>
              <a:buChar char="§"/>
            </a:pPr>
            <a:r>
              <a:rPr lang="en-GB" sz="2000" dirty="0">
                <a:latin typeface="+mj-lt"/>
              </a:rPr>
              <a:t> Improve design by mitigating weak links in the design</a:t>
            </a:r>
          </a:p>
          <a:p>
            <a:pPr marL="342900" indent="-342900">
              <a:buFont typeface="Wingdings" panose="05000000000000000000" pitchFamily="2" charset="2"/>
              <a:buChar char="§"/>
            </a:pPr>
            <a:r>
              <a:rPr lang="en-GB" sz="2000" dirty="0">
                <a:latin typeface="+mj-lt"/>
              </a:rPr>
              <a:t>Prevent undesired events and mishaps</a:t>
            </a:r>
          </a:p>
        </p:txBody>
      </p:sp>
      <p:sp>
        <p:nvSpPr>
          <p:cNvPr id="9" name="Rectangle 8"/>
          <p:cNvSpPr/>
          <p:nvPr/>
        </p:nvSpPr>
        <p:spPr>
          <a:xfrm>
            <a:off x="6436449" y="4298399"/>
            <a:ext cx="4778722" cy="1200329"/>
          </a:xfrm>
          <a:prstGeom prst="rect">
            <a:avLst/>
          </a:prstGeom>
        </p:spPr>
        <p:txBody>
          <a:bodyPr wrap="square">
            <a:spAutoFit/>
          </a:bodyPr>
          <a:lstStyle/>
          <a:p>
            <a:pPr marL="285750" indent="-285750">
              <a:buFont typeface="Wingdings" panose="05000000000000000000" pitchFamily="2" charset="2"/>
              <a:buChar char="§"/>
            </a:pPr>
            <a:r>
              <a:rPr lang="en-GB" dirty="0">
                <a:latin typeface="CIDFont+F1"/>
              </a:rPr>
              <a:t>FTA during system operation</a:t>
            </a:r>
          </a:p>
          <a:p>
            <a:pPr marL="285750" indent="-285750">
              <a:buFont typeface="Wingdings" panose="05000000000000000000" pitchFamily="2" charset="2"/>
              <a:buChar char="§"/>
            </a:pPr>
            <a:r>
              <a:rPr lang="en-GB" dirty="0">
                <a:latin typeface="CIDFont+F1"/>
              </a:rPr>
              <a:t>Find root causes of a mishap/accident</a:t>
            </a:r>
          </a:p>
          <a:p>
            <a:pPr marL="285750" indent="-285750">
              <a:buFont typeface="Wingdings" panose="05000000000000000000" pitchFamily="2" charset="2"/>
              <a:buChar char="§"/>
            </a:pPr>
            <a:r>
              <a:rPr lang="en-GB" dirty="0">
                <a:latin typeface="CIDFont+F1"/>
              </a:rPr>
              <a:t>Modify the design to prevent future similar accidents</a:t>
            </a:r>
            <a:endParaRPr lang="en-GB" dirty="0"/>
          </a:p>
        </p:txBody>
      </p:sp>
    </p:spTree>
    <p:custDataLst>
      <p:tags r:id="rId1"/>
    </p:custDataLst>
    <p:extLst>
      <p:ext uri="{BB962C8B-B14F-4D97-AF65-F5344CB8AC3E}">
        <p14:creationId xmlns:p14="http://schemas.microsoft.com/office/powerpoint/2010/main" val="2819110763"/>
      </p:ext>
    </p:extLst>
  </p:cSld>
  <p:clrMapOvr>
    <a:masterClrMapping/>
  </p:clrMapOvr>
  <mc:AlternateContent xmlns:mc="http://schemas.openxmlformats.org/markup-compatibility/2006" xmlns:p14="http://schemas.microsoft.com/office/powerpoint/2010/main">
    <mc:Choice Requires="p14">
      <p:transition spd="slow" p14:dur="2000" advTm="64"/>
    </mc:Choice>
    <mc:Fallback xmlns="">
      <p:transition spd="slow" advTm="6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79BEDF6-5B12-4B76-827B-9E56C340CC5E}"/>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530724F-29FF-4753-86C8-888DE4F3D8EB}"/>
              </a:ext>
            </a:extLst>
          </p:cNvPr>
          <p:cNvSpPr/>
          <p:nvPr/>
        </p:nvSpPr>
        <p:spPr>
          <a:xfrm>
            <a:off x="155864" y="1075098"/>
            <a:ext cx="11876736"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2" name="Rectangle 1"/>
          <p:cNvSpPr/>
          <p:nvPr/>
        </p:nvSpPr>
        <p:spPr>
          <a:xfrm>
            <a:off x="5207820" y="321247"/>
            <a:ext cx="1679691" cy="523220"/>
          </a:xfrm>
          <a:prstGeom prst="rect">
            <a:avLst/>
          </a:prstGeom>
        </p:spPr>
        <p:txBody>
          <a:bodyPr wrap="none">
            <a:spAutoFit/>
          </a:bodyPr>
          <a:lstStyle/>
          <a:p>
            <a:r>
              <a:rPr lang="en-GB" sz="2800" b="1" dirty="0"/>
              <a:t>History, 1</a:t>
            </a:r>
          </a:p>
        </p:txBody>
      </p:sp>
      <p:sp>
        <p:nvSpPr>
          <p:cNvPr id="3" name="Rectangle 2"/>
          <p:cNvSpPr/>
          <p:nvPr/>
        </p:nvSpPr>
        <p:spPr>
          <a:xfrm>
            <a:off x="521465" y="952279"/>
            <a:ext cx="8677058" cy="5170646"/>
          </a:xfrm>
          <a:prstGeom prst="rect">
            <a:avLst/>
          </a:prstGeom>
        </p:spPr>
        <p:txBody>
          <a:bodyPr wrap="square">
            <a:spAutoFit/>
          </a:bodyPr>
          <a:lstStyle/>
          <a:p>
            <a:pPr marL="342900" indent="-342900">
              <a:lnSpc>
                <a:spcPct val="200000"/>
              </a:lnSpc>
              <a:buFont typeface="Wingdings" panose="05000000000000000000" pitchFamily="2" charset="2"/>
              <a:buChar char="Ø"/>
            </a:pPr>
            <a:r>
              <a:rPr lang="en-GB" sz="2400" dirty="0"/>
              <a:t>Fault tree analysis was first used by Bell Telephone Laboratories in connection with the safety analysis of the Minuteman missile launch control system in 1962</a:t>
            </a:r>
          </a:p>
          <a:p>
            <a:pPr marL="342900" indent="-342900">
              <a:lnSpc>
                <a:spcPct val="200000"/>
              </a:lnSpc>
              <a:buFont typeface="Wingdings" panose="05000000000000000000" pitchFamily="2" charset="2"/>
              <a:buChar char="Ø"/>
            </a:pPr>
            <a:r>
              <a:rPr lang="en-GB" sz="2400" dirty="0"/>
              <a:t> Technique improved by Boeing Company  </a:t>
            </a:r>
          </a:p>
          <a:p>
            <a:pPr marL="342900" indent="-342900">
              <a:lnSpc>
                <a:spcPct val="150000"/>
              </a:lnSpc>
              <a:buFont typeface="Wingdings" panose="05000000000000000000" pitchFamily="2" charset="2"/>
              <a:buChar char="Ø"/>
            </a:pPr>
            <a:r>
              <a:rPr lang="en-GB" sz="2400" dirty="0"/>
              <a:t>Extensively used and extended during the Reactor safety study </a:t>
            </a:r>
            <a:r>
              <a:rPr lang="en-GB" sz="2000" b="1" dirty="0">
                <a:solidFill>
                  <a:srgbClr val="C00000"/>
                </a:solidFill>
              </a:rPr>
              <a:t>(WASH  1400)</a:t>
            </a:r>
          </a:p>
          <a:p>
            <a:pPr marL="342900" indent="-342900">
              <a:lnSpc>
                <a:spcPct val="150000"/>
              </a:lnSpc>
              <a:buFont typeface="Wingdings" panose="05000000000000000000" pitchFamily="2" charset="2"/>
              <a:buChar char="Ø"/>
            </a:pPr>
            <a:r>
              <a:rPr lang="en-GB" sz="2400" dirty="0"/>
              <a:t>The National Aeronautics and Space Administration (NASA) adopted fault tree technology in the 1960s</a:t>
            </a:r>
          </a:p>
        </p:txBody>
      </p:sp>
      <p:pic>
        <p:nvPicPr>
          <p:cNvPr id="5" name="Picture 4"/>
          <p:cNvPicPr>
            <a:picLocks noChangeAspect="1"/>
          </p:cNvPicPr>
          <p:nvPr/>
        </p:nvPicPr>
        <p:blipFill>
          <a:blip r:embed="rId2"/>
          <a:stretch>
            <a:fillRect/>
          </a:stretch>
        </p:blipFill>
        <p:spPr>
          <a:xfrm>
            <a:off x="9264625" y="1410160"/>
            <a:ext cx="2192917" cy="2148288"/>
          </a:xfrm>
          <a:prstGeom prst="rect">
            <a:avLst/>
          </a:prstGeom>
        </p:spPr>
      </p:pic>
      <p:pic>
        <p:nvPicPr>
          <p:cNvPr id="2052" name="Picture 4" descr="The Boeing Company unleashes new executive performance metrics to improve  product safety"/>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264625" y="3851527"/>
            <a:ext cx="2350376" cy="20203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5854618"/>
      </p:ext>
    </p:extLst>
  </p:cSld>
  <p:clrMapOvr>
    <a:masterClrMapping/>
  </p:clrMapOvr>
  <mc:AlternateContent xmlns:mc="http://schemas.openxmlformats.org/markup-compatibility/2006" xmlns:p14="http://schemas.microsoft.com/office/powerpoint/2010/main">
    <mc:Choice Requires="p14">
      <p:transition spd="slow" p14:dur="2000" advTm="341"/>
    </mc:Choice>
    <mc:Fallback xmlns="">
      <p:transition spd="slow" advTm="341"/>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79BEDF6-5B12-4B76-827B-9E56C340CC5E}"/>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530724F-29FF-4753-86C8-888DE4F3D8EB}"/>
              </a:ext>
            </a:extLst>
          </p:cNvPr>
          <p:cNvSpPr/>
          <p:nvPr/>
        </p:nvSpPr>
        <p:spPr>
          <a:xfrm>
            <a:off x="124691" y="1064707"/>
            <a:ext cx="11912073"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2" name="Rectangle 1"/>
          <p:cNvSpPr/>
          <p:nvPr/>
        </p:nvSpPr>
        <p:spPr>
          <a:xfrm>
            <a:off x="451694" y="1121284"/>
            <a:ext cx="8615188" cy="5078313"/>
          </a:xfrm>
          <a:prstGeom prst="rect">
            <a:avLst/>
          </a:prstGeom>
        </p:spPr>
        <p:txBody>
          <a:bodyPr wrap="square">
            <a:spAutoFit/>
          </a:bodyPr>
          <a:lstStyle/>
          <a:p>
            <a:pPr>
              <a:lnSpc>
                <a:spcPct val="150000"/>
              </a:lnSpc>
            </a:pPr>
            <a:r>
              <a:rPr lang="en-GB" sz="2400" dirty="0"/>
              <a:t>While the fault tree approach was becoming popular, John Garrick completed his Ph.D. dissertation at the University of California Los Angeles based on his work for the AEC contractor, Holmes &amp; </a:t>
            </a:r>
            <a:r>
              <a:rPr lang="en-GB" sz="2400" dirty="0" err="1"/>
              <a:t>Narver</a:t>
            </a:r>
            <a:r>
              <a:rPr lang="en-GB" sz="2400" dirty="0"/>
              <a:t>. </a:t>
            </a:r>
          </a:p>
          <a:p>
            <a:pPr>
              <a:lnSpc>
                <a:spcPct val="150000"/>
              </a:lnSpc>
            </a:pPr>
            <a:r>
              <a:rPr lang="en-GB" sz="2000" dirty="0"/>
              <a:t>He developed a fairly sophisticated fault tree approach specifically for a nuclear reactor. </a:t>
            </a:r>
          </a:p>
          <a:p>
            <a:pPr>
              <a:lnSpc>
                <a:spcPct val="150000"/>
              </a:lnSpc>
            </a:pPr>
            <a:r>
              <a:rPr lang="en-GB" sz="2000" dirty="0" err="1"/>
              <a:t>Dr.Garrick’s</a:t>
            </a:r>
            <a:r>
              <a:rPr lang="en-GB" sz="2000" dirty="0"/>
              <a:t> fault tree is an example of the state of the art beginning to move forward with the development of methodologies that GE did not have in the 1950s. An example of Garrick’s fault trees (on page 18) shows what </a:t>
            </a:r>
            <a:r>
              <a:rPr lang="en-GB" sz="2000" dirty="0" err="1"/>
              <a:t>Dr.</a:t>
            </a:r>
            <a:r>
              <a:rPr lang="en-GB" sz="2000" dirty="0"/>
              <a:t> </a:t>
            </a:r>
            <a:r>
              <a:rPr lang="en-GB" sz="2000" dirty="0" err="1"/>
              <a:t>Wellock</a:t>
            </a:r>
            <a:r>
              <a:rPr lang="en-GB" sz="2000" dirty="0"/>
              <a:t> called “a fairly sophisticated fault tree approach for that time.”</a:t>
            </a:r>
          </a:p>
        </p:txBody>
      </p:sp>
      <p:sp>
        <p:nvSpPr>
          <p:cNvPr id="11" name="Rectangle 10"/>
          <p:cNvSpPr/>
          <p:nvPr/>
        </p:nvSpPr>
        <p:spPr>
          <a:xfrm>
            <a:off x="5207820" y="321247"/>
            <a:ext cx="1679691" cy="523220"/>
          </a:xfrm>
          <a:prstGeom prst="rect">
            <a:avLst/>
          </a:prstGeom>
        </p:spPr>
        <p:txBody>
          <a:bodyPr wrap="none">
            <a:spAutoFit/>
          </a:bodyPr>
          <a:lstStyle/>
          <a:p>
            <a:r>
              <a:rPr lang="en-GB" sz="2800" b="1" dirty="0"/>
              <a:t>History, 2</a:t>
            </a:r>
          </a:p>
        </p:txBody>
      </p:sp>
      <p:pic>
        <p:nvPicPr>
          <p:cNvPr id="3" name="Picture 2"/>
          <p:cNvPicPr>
            <a:picLocks noChangeAspect="1"/>
          </p:cNvPicPr>
          <p:nvPr/>
        </p:nvPicPr>
        <p:blipFill>
          <a:blip r:embed="rId2"/>
          <a:stretch>
            <a:fillRect/>
          </a:stretch>
        </p:blipFill>
        <p:spPr>
          <a:xfrm>
            <a:off x="8912646" y="1492678"/>
            <a:ext cx="2715428" cy="3615024"/>
          </a:xfrm>
          <a:prstGeom prst="rect">
            <a:avLst/>
          </a:prstGeom>
        </p:spPr>
      </p:pic>
    </p:spTree>
    <p:extLst>
      <p:ext uri="{BB962C8B-B14F-4D97-AF65-F5344CB8AC3E}">
        <p14:creationId xmlns:p14="http://schemas.microsoft.com/office/powerpoint/2010/main" val="2106491474"/>
      </p:ext>
    </p:extLst>
  </p:cSld>
  <p:clrMapOvr>
    <a:masterClrMapping/>
  </p:clrMapOvr>
  <mc:AlternateContent xmlns:mc="http://schemas.openxmlformats.org/markup-compatibility/2006" xmlns:p14="http://schemas.microsoft.com/office/powerpoint/2010/main">
    <mc:Choice Requires="p14">
      <p:transition spd="slow" p14:dur="2000" advTm="169"/>
    </mc:Choice>
    <mc:Fallback xmlns="">
      <p:transition spd="slow" advTm="16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79BEDF6-5B12-4B76-827B-9E56C340CC5E}"/>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530724F-29FF-4753-86C8-888DE4F3D8EB}"/>
              </a:ext>
            </a:extLst>
          </p:cNvPr>
          <p:cNvSpPr/>
          <p:nvPr/>
        </p:nvSpPr>
        <p:spPr>
          <a:xfrm>
            <a:off x="135082" y="1095880"/>
            <a:ext cx="11932855"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2" name="Rectangle 1"/>
          <p:cNvSpPr/>
          <p:nvPr/>
        </p:nvSpPr>
        <p:spPr>
          <a:xfrm>
            <a:off x="462707" y="1447202"/>
            <a:ext cx="11082969" cy="4524315"/>
          </a:xfrm>
          <a:prstGeom prst="rect">
            <a:avLst/>
          </a:prstGeom>
        </p:spPr>
        <p:txBody>
          <a:bodyPr wrap="square">
            <a:spAutoFit/>
          </a:bodyPr>
          <a:lstStyle/>
          <a:p>
            <a:pPr marL="342900" indent="-342900">
              <a:lnSpc>
                <a:spcPct val="150000"/>
              </a:lnSpc>
              <a:buFont typeface="Wingdings" panose="05000000000000000000" pitchFamily="2" charset="2"/>
              <a:buChar char="§"/>
            </a:pPr>
            <a:r>
              <a:rPr lang="en-GB" sz="2400" dirty="0"/>
              <a:t>Fault tree analysis is useful in understanding and managing larger, more complex systems.</a:t>
            </a:r>
          </a:p>
          <a:p>
            <a:pPr marL="342900" indent="-342900">
              <a:lnSpc>
                <a:spcPct val="150000"/>
              </a:lnSpc>
              <a:buFont typeface="Wingdings" panose="05000000000000000000" pitchFamily="2" charset="2"/>
              <a:buChar char="§"/>
            </a:pPr>
            <a:r>
              <a:rPr lang="en-GB" sz="2400" dirty="0"/>
              <a:t>It can be used to demonstrate compliance with system safety and reliability requirements or support the design of a more robust system.</a:t>
            </a:r>
          </a:p>
          <a:p>
            <a:pPr marL="342900" indent="-342900">
              <a:lnSpc>
                <a:spcPct val="150000"/>
              </a:lnSpc>
              <a:buFont typeface="Wingdings" panose="05000000000000000000" pitchFamily="2" charset="2"/>
              <a:buChar char="§"/>
            </a:pPr>
            <a:r>
              <a:rPr lang="en-GB" sz="2400" dirty="0"/>
              <a:t>It is useful for developing system or product specifications and for showing important contributors and paths to system failure.</a:t>
            </a:r>
          </a:p>
          <a:p>
            <a:pPr marL="342900" indent="-342900">
              <a:lnSpc>
                <a:spcPct val="150000"/>
              </a:lnSpc>
              <a:buFont typeface="Wingdings" panose="05000000000000000000" pitchFamily="2" charset="2"/>
              <a:buChar char="§"/>
            </a:pPr>
            <a:r>
              <a:rPr lang="en-GB" sz="2400" dirty="0"/>
              <a:t>Fault tree analysis can extend the analysis of other risk tools such as FMEA, HAZOP and CCA.</a:t>
            </a:r>
          </a:p>
        </p:txBody>
      </p:sp>
      <p:sp>
        <p:nvSpPr>
          <p:cNvPr id="3" name="Rectangle 2"/>
          <p:cNvSpPr/>
          <p:nvPr/>
        </p:nvSpPr>
        <p:spPr>
          <a:xfrm>
            <a:off x="2622016" y="306514"/>
            <a:ext cx="7513503" cy="523220"/>
          </a:xfrm>
          <a:prstGeom prst="rect">
            <a:avLst/>
          </a:prstGeom>
        </p:spPr>
        <p:txBody>
          <a:bodyPr wrap="square">
            <a:spAutoFit/>
          </a:bodyPr>
          <a:lstStyle/>
          <a:p>
            <a:pPr algn="ctr"/>
            <a:r>
              <a:rPr lang="en-GB" sz="2800" b="1" dirty="0">
                <a:solidFill>
                  <a:srgbClr val="3C4043"/>
                </a:solidFill>
                <a:latin typeface="Roboto"/>
              </a:rPr>
              <a:t>Where and when to use FTA. 1</a:t>
            </a:r>
            <a:endParaRPr lang="en-GB" sz="2800" b="1" dirty="0"/>
          </a:p>
        </p:txBody>
      </p:sp>
    </p:spTree>
    <p:extLst>
      <p:ext uri="{BB962C8B-B14F-4D97-AF65-F5344CB8AC3E}">
        <p14:creationId xmlns:p14="http://schemas.microsoft.com/office/powerpoint/2010/main" val="2964862451"/>
      </p:ext>
    </p:extLst>
  </p:cSld>
  <p:clrMapOvr>
    <a:masterClrMapping/>
  </p:clrMapOvr>
  <mc:AlternateContent xmlns:mc="http://schemas.openxmlformats.org/markup-compatibility/2006" xmlns:p14="http://schemas.microsoft.com/office/powerpoint/2010/main">
    <mc:Choice Requires="p14">
      <p:transition spd="slow" p14:dur="2000" advTm="262"/>
    </mc:Choice>
    <mc:Fallback xmlns="">
      <p:transition spd="slow" advTm="262"/>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79BEDF6-5B12-4B76-827B-9E56C340CC5E}"/>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530724F-29FF-4753-86C8-888DE4F3D8EB}"/>
              </a:ext>
            </a:extLst>
          </p:cNvPr>
          <p:cNvSpPr/>
          <p:nvPr/>
        </p:nvSpPr>
        <p:spPr>
          <a:xfrm>
            <a:off x="83127" y="1095880"/>
            <a:ext cx="11953637"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2" name="Rectangle 1"/>
          <p:cNvSpPr/>
          <p:nvPr/>
        </p:nvSpPr>
        <p:spPr>
          <a:xfrm>
            <a:off x="572877" y="1217211"/>
            <a:ext cx="11215171" cy="5078313"/>
          </a:xfrm>
          <a:prstGeom prst="rect">
            <a:avLst/>
          </a:prstGeom>
        </p:spPr>
        <p:txBody>
          <a:bodyPr wrap="square">
            <a:spAutoFit/>
          </a:bodyPr>
          <a:lstStyle/>
          <a:p>
            <a:pPr>
              <a:lnSpc>
                <a:spcPct val="150000"/>
              </a:lnSpc>
            </a:pPr>
            <a:r>
              <a:rPr lang="en-GB" sz="2400" dirty="0">
                <a:latin typeface="+mj-lt"/>
              </a:rPr>
              <a:t>Fault trees show graphically the interaction of failures and other events in a system.</a:t>
            </a:r>
          </a:p>
          <a:p>
            <a:pPr>
              <a:lnSpc>
                <a:spcPct val="150000"/>
              </a:lnSpc>
            </a:pPr>
            <a:r>
              <a:rPr lang="en-GB" sz="2400" dirty="0">
                <a:latin typeface="+mj-lt"/>
              </a:rPr>
              <a:t>Basic events are depicted at the bottom of the fault tree and are linked via logic symbols</a:t>
            </a:r>
          </a:p>
          <a:p>
            <a:pPr>
              <a:lnSpc>
                <a:spcPct val="150000"/>
              </a:lnSpc>
            </a:pPr>
            <a:r>
              <a:rPr lang="en-GB" sz="2400" dirty="0">
                <a:latin typeface="+mj-lt"/>
              </a:rPr>
              <a:t>(known as gates) to one or more of the top (TOP) events. </a:t>
            </a:r>
          </a:p>
          <a:p>
            <a:pPr>
              <a:lnSpc>
                <a:spcPct val="150000"/>
              </a:lnSpc>
            </a:pPr>
            <a:r>
              <a:rPr lang="en-GB" sz="2400" dirty="0">
                <a:latin typeface="+mj-lt"/>
              </a:rPr>
              <a:t>These TOP events represent hazards or system failure modes for which predicted reliability or availability data is required. Typical TOP events might be:</a:t>
            </a:r>
          </a:p>
          <a:p>
            <a:pPr>
              <a:lnSpc>
                <a:spcPct val="150000"/>
              </a:lnSpc>
            </a:pPr>
            <a:r>
              <a:rPr lang="en-GB" sz="2400" dirty="0">
                <a:latin typeface="+mj-lt"/>
              </a:rPr>
              <a:t>• Total loss of production</a:t>
            </a:r>
          </a:p>
          <a:p>
            <a:pPr>
              <a:lnSpc>
                <a:spcPct val="150000"/>
              </a:lnSpc>
            </a:pPr>
            <a:r>
              <a:rPr lang="en-GB" sz="2400" dirty="0">
                <a:latin typeface="+mj-lt"/>
              </a:rPr>
              <a:t>• Explosion</a:t>
            </a:r>
          </a:p>
          <a:p>
            <a:pPr>
              <a:lnSpc>
                <a:spcPct val="150000"/>
              </a:lnSpc>
            </a:pPr>
            <a:r>
              <a:rPr lang="en-GB" sz="2400" dirty="0">
                <a:latin typeface="+mj-lt"/>
              </a:rPr>
              <a:t>• Toxic emission</a:t>
            </a:r>
          </a:p>
          <a:p>
            <a:pPr>
              <a:lnSpc>
                <a:spcPct val="150000"/>
              </a:lnSpc>
            </a:pPr>
            <a:r>
              <a:rPr lang="en-GB" sz="2400" dirty="0">
                <a:latin typeface="+mj-lt"/>
              </a:rPr>
              <a:t>• Safety system unavailable</a:t>
            </a:r>
          </a:p>
        </p:txBody>
      </p:sp>
      <p:sp>
        <p:nvSpPr>
          <p:cNvPr id="11" name="Rectangle 10"/>
          <p:cNvSpPr/>
          <p:nvPr/>
        </p:nvSpPr>
        <p:spPr>
          <a:xfrm>
            <a:off x="2622016" y="306514"/>
            <a:ext cx="7513503" cy="523220"/>
          </a:xfrm>
          <a:prstGeom prst="rect">
            <a:avLst/>
          </a:prstGeom>
        </p:spPr>
        <p:txBody>
          <a:bodyPr wrap="square">
            <a:spAutoFit/>
          </a:bodyPr>
          <a:lstStyle/>
          <a:p>
            <a:pPr algn="ctr"/>
            <a:r>
              <a:rPr lang="en-GB" sz="2800" b="1" dirty="0">
                <a:solidFill>
                  <a:srgbClr val="3C4043"/>
                </a:solidFill>
                <a:latin typeface="Roboto"/>
              </a:rPr>
              <a:t>Where and when to use FTA. 2</a:t>
            </a:r>
            <a:endParaRPr lang="en-GB" sz="2800" b="1" dirty="0"/>
          </a:p>
        </p:txBody>
      </p:sp>
    </p:spTree>
    <p:extLst>
      <p:ext uri="{BB962C8B-B14F-4D97-AF65-F5344CB8AC3E}">
        <p14:creationId xmlns:p14="http://schemas.microsoft.com/office/powerpoint/2010/main" val="2328435618"/>
      </p:ext>
    </p:extLst>
  </p:cSld>
  <p:clrMapOvr>
    <a:masterClrMapping/>
  </p:clrMapOvr>
  <mc:AlternateContent xmlns:mc="http://schemas.openxmlformats.org/markup-compatibility/2006" xmlns:p14="http://schemas.microsoft.com/office/powerpoint/2010/main">
    <mc:Choice Requires="p14">
      <p:transition spd="slow" p14:dur="2000" advTm="55"/>
    </mc:Choice>
    <mc:Fallback xmlns="">
      <p:transition spd="slow" advTm="55"/>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79BEDF6-5B12-4B76-827B-9E56C340CC5E}"/>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530724F-29FF-4753-86C8-888DE4F3D8EB}"/>
              </a:ext>
            </a:extLst>
          </p:cNvPr>
          <p:cNvSpPr/>
          <p:nvPr/>
        </p:nvSpPr>
        <p:spPr>
          <a:xfrm>
            <a:off x="93518" y="1085489"/>
            <a:ext cx="11953637"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2" name="Rectangle 1"/>
          <p:cNvSpPr/>
          <p:nvPr/>
        </p:nvSpPr>
        <p:spPr>
          <a:xfrm>
            <a:off x="259773" y="1439989"/>
            <a:ext cx="11482372" cy="4806957"/>
          </a:xfrm>
          <a:prstGeom prst="rect">
            <a:avLst/>
          </a:prstGeom>
        </p:spPr>
        <p:txBody>
          <a:bodyPr wrap="square">
            <a:spAutoFit/>
          </a:bodyPr>
          <a:lstStyle/>
          <a:p>
            <a:pPr marL="342900" indent="-342900">
              <a:lnSpc>
                <a:spcPct val="150000"/>
              </a:lnSpc>
              <a:buFont typeface="Arial" panose="020B0604020202020204" pitchFamily="34" charset="0"/>
              <a:buChar char="•"/>
            </a:pPr>
            <a:r>
              <a:rPr lang="en-GB" sz="2300" dirty="0"/>
              <a:t>As indicated, the fault tree begins at the end, so to speak. </a:t>
            </a:r>
          </a:p>
          <a:p>
            <a:pPr marL="342900" indent="-342900">
              <a:lnSpc>
                <a:spcPct val="150000"/>
              </a:lnSpc>
              <a:buFont typeface="Arial" panose="020B0604020202020204" pitchFamily="34" charset="0"/>
              <a:buChar char="•"/>
            </a:pPr>
            <a:r>
              <a:rPr lang="en-GB" sz="2300" dirty="0"/>
              <a:t>This top-down approach starts by supposing that an accident takes place. </a:t>
            </a:r>
          </a:p>
          <a:p>
            <a:pPr marL="342900" indent="-342900">
              <a:lnSpc>
                <a:spcPct val="150000"/>
              </a:lnSpc>
              <a:buFont typeface="Arial" panose="020B0604020202020204" pitchFamily="34" charset="0"/>
              <a:buChar char="•"/>
            </a:pPr>
            <a:r>
              <a:rPr lang="en-GB" sz="2300" dirty="0"/>
              <a:t>It then considers the possible direct causes that could lead to this accident. </a:t>
            </a:r>
          </a:p>
          <a:p>
            <a:pPr marL="342900" indent="-342900">
              <a:lnSpc>
                <a:spcPct val="150000"/>
              </a:lnSpc>
              <a:buFont typeface="Wingdings" panose="05000000000000000000" pitchFamily="2" charset="2"/>
              <a:buChar char="§"/>
            </a:pPr>
            <a:r>
              <a:rPr lang="en-GB" sz="2300" dirty="0"/>
              <a:t>Next it looks for the origins of these causes.</a:t>
            </a:r>
          </a:p>
          <a:p>
            <a:pPr marL="342900" indent="-342900">
              <a:lnSpc>
                <a:spcPct val="150000"/>
              </a:lnSpc>
              <a:buFont typeface="Wingdings" panose="05000000000000000000" pitchFamily="2" charset="2"/>
              <a:buChar char="§"/>
            </a:pPr>
            <a:r>
              <a:rPr lang="en-GB" sz="2300" dirty="0"/>
              <a:t>Finally, it looks for ways to avoid these origins and causes. </a:t>
            </a:r>
          </a:p>
          <a:p>
            <a:pPr marL="342900" indent="-342900">
              <a:lnSpc>
                <a:spcPct val="150000"/>
              </a:lnSpc>
              <a:buFont typeface="Arial" panose="020B0604020202020204" pitchFamily="34" charset="0"/>
              <a:buChar char="•"/>
            </a:pPr>
            <a:r>
              <a:rPr lang="en-GB" sz="2300" dirty="0"/>
              <a:t>The resulting diagram resembles a tree, thus the name.</a:t>
            </a:r>
          </a:p>
          <a:p>
            <a:pPr marL="342900" indent="-342900">
              <a:lnSpc>
                <a:spcPct val="150000"/>
              </a:lnSpc>
              <a:buFont typeface="Arial" panose="020B0604020202020204" pitchFamily="34" charset="0"/>
              <a:buChar char="•"/>
            </a:pPr>
            <a:r>
              <a:rPr lang="en-GB" sz="2300" dirty="0"/>
              <a:t>Fault trees can also be used to model success paths as well. </a:t>
            </a:r>
          </a:p>
          <a:p>
            <a:pPr marL="342900" indent="-342900">
              <a:lnSpc>
                <a:spcPct val="150000"/>
              </a:lnSpc>
              <a:buFont typeface="Wingdings" panose="05000000000000000000" pitchFamily="2" charset="2"/>
              <a:buChar char="§"/>
            </a:pPr>
            <a:r>
              <a:rPr lang="en-GB" sz="2300" dirty="0"/>
              <a:t>In this regard they are modelled with the success at the top, and the basic events are the entry-level success that put the system on the path to success.</a:t>
            </a:r>
          </a:p>
        </p:txBody>
      </p:sp>
      <p:sp>
        <p:nvSpPr>
          <p:cNvPr id="11" name="Rectangle 10"/>
          <p:cNvSpPr/>
          <p:nvPr/>
        </p:nvSpPr>
        <p:spPr>
          <a:xfrm>
            <a:off x="2622016" y="306514"/>
            <a:ext cx="7513503" cy="523220"/>
          </a:xfrm>
          <a:prstGeom prst="rect">
            <a:avLst/>
          </a:prstGeom>
        </p:spPr>
        <p:txBody>
          <a:bodyPr wrap="square">
            <a:spAutoFit/>
          </a:bodyPr>
          <a:lstStyle/>
          <a:p>
            <a:pPr algn="ctr"/>
            <a:r>
              <a:rPr lang="en-GB" sz="2800" b="1" dirty="0">
                <a:solidFill>
                  <a:srgbClr val="3C4043"/>
                </a:solidFill>
                <a:latin typeface="+mj-lt"/>
              </a:rPr>
              <a:t>Where and when to use FTA. 3</a:t>
            </a:r>
            <a:endParaRPr lang="en-GB" sz="2800" b="1" dirty="0">
              <a:latin typeface="+mj-lt"/>
            </a:endParaRPr>
          </a:p>
        </p:txBody>
      </p:sp>
    </p:spTree>
    <p:extLst>
      <p:ext uri="{BB962C8B-B14F-4D97-AF65-F5344CB8AC3E}">
        <p14:creationId xmlns:p14="http://schemas.microsoft.com/office/powerpoint/2010/main" val="2052557365"/>
      </p:ext>
    </p:extLst>
  </p:cSld>
  <p:clrMapOvr>
    <a:masterClrMapping/>
  </p:clrMapOvr>
  <mc:AlternateContent xmlns:mc="http://schemas.openxmlformats.org/markup-compatibility/2006" xmlns:p14="http://schemas.microsoft.com/office/powerpoint/2010/main">
    <mc:Choice Requires="p14">
      <p:transition spd="slow" p14:dur="2000" advTm="460"/>
    </mc:Choice>
    <mc:Fallback xmlns="">
      <p:transition spd="slow" advTm="46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79BEDF6-5B12-4B76-827B-9E56C340CC5E}"/>
              </a:ext>
            </a:extLst>
          </p:cNvPr>
          <p:cNvSpPr/>
          <p:nvPr/>
        </p:nvSpPr>
        <p:spPr>
          <a:xfrm>
            <a:off x="8061509" y="93206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530724F-29FF-4753-86C8-888DE4F3D8EB}"/>
              </a:ext>
            </a:extLst>
          </p:cNvPr>
          <p:cNvSpPr/>
          <p:nvPr/>
        </p:nvSpPr>
        <p:spPr>
          <a:xfrm>
            <a:off x="93518" y="1054316"/>
            <a:ext cx="11943246"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2" name="Rectangle 1"/>
          <p:cNvSpPr/>
          <p:nvPr/>
        </p:nvSpPr>
        <p:spPr>
          <a:xfrm>
            <a:off x="197426" y="1398861"/>
            <a:ext cx="11689773" cy="4602029"/>
          </a:xfrm>
          <a:prstGeom prst="rect">
            <a:avLst/>
          </a:prstGeom>
        </p:spPr>
        <p:txBody>
          <a:bodyPr wrap="square">
            <a:spAutoFit/>
          </a:bodyPr>
          <a:lstStyle/>
          <a:p>
            <a:pPr marL="342900" indent="-342900">
              <a:lnSpc>
                <a:spcPct val="150000"/>
              </a:lnSpc>
              <a:buFont typeface="Arial" panose="020B0604020202020204" pitchFamily="34" charset="0"/>
              <a:buChar char="•"/>
            </a:pPr>
            <a:r>
              <a:rPr lang="en-GB" sz="2200" dirty="0"/>
              <a:t>The goal of fault tree construction is to model the system conditions that can result in the undesired event. </a:t>
            </a:r>
          </a:p>
          <a:p>
            <a:pPr marL="342900" indent="-342900">
              <a:lnSpc>
                <a:spcPct val="150000"/>
              </a:lnSpc>
              <a:buFont typeface="Arial" panose="020B0604020202020204" pitchFamily="34" charset="0"/>
              <a:buChar char="•"/>
            </a:pPr>
            <a:r>
              <a:rPr lang="en-GB" sz="2200" dirty="0"/>
              <a:t>The analyst must acquire a thorough understanding of the system before beginning the analysis. </a:t>
            </a:r>
          </a:p>
          <a:p>
            <a:pPr marL="342900" indent="-342900">
              <a:lnSpc>
                <a:spcPct val="150000"/>
              </a:lnSpc>
              <a:buFont typeface="Arial" panose="020B0604020202020204" pitchFamily="34" charset="0"/>
              <a:buChar char="•"/>
            </a:pPr>
            <a:r>
              <a:rPr lang="en-GB" sz="2200" dirty="0"/>
              <a:t>A system description should be part of the analysis documentation. The analysis must be bounded, both spatially and temporally, in order to define a beginning and endpoint for the analysis.</a:t>
            </a:r>
          </a:p>
          <a:p>
            <a:pPr marL="342900" indent="-342900">
              <a:lnSpc>
                <a:spcPct val="150000"/>
              </a:lnSpc>
              <a:buFont typeface="Arial" panose="020B0604020202020204" pitchFamily="34" charset="0"/>
              <a:buChar char="•"/>
            </a:pPr>
            <a:r>
              <a:rPr lang="en-GB" sz="2200" dirty="0"/>
              <a:t>The fault tree is a model that depicts graphically and logically represents the various combinations of possible events, both fault and normal, occurring in a system, leading to the TOP event. </a:t>
            </a:r>
          </a:p>
          <a:p>
            <a:pPr marL="342900" indent="-342900">
              <a:lnSpc>
                <a:spcPct val="150000"/>
              </a:lnSpc>
              <a:buFont typeface="Arial" panose="020B0604020202020204" pitchFamily="34" charset="0"/>
              <a:buChar char="•"/>
            </a:pPr>
            <a:r>
              <a:rPr lang="en-GB" sz="2200" dirty="0"/>
              <a:t>The term “event” denotes a dynamic change of state that occurs to a system element. System elements include hardware, software, human, and environmental factors.</a:t>
            </a:r>
          </a:p>
        </p:txBody>
      </p:sp>
      <p:sp>
        <p:nvSpPr>
          <p:cNvPr id="3" name="Rectangle 2"/>
          <p:cNvSpPr/>
          <p:nvPr/>
        </p:nvSpPr>
        <p:spPr>
          <a:xfrm>
            <a:off x="4038600" y="158490"/>
            <a:ext cx="3944157" cy="661207"/>
          </a:xfrm>
          <a:prstGeom prst="rect">
            <a:avLst/>
          </a:prstGeom>
        </p:spPr>
        <p:txBody>
          <a:bodyPr wrap="none">
            <a:spAutoFit/>
          </a:bodyPr>
          <a:lstStyle/>
          <a:p>
            <a:pPr>
              <a:lnSpc>
                <a:spcPct val="150000"/>
              </a:lnSpc>
            </a:pPr>
            <a:r>
              <a:rPr lang="en-GB" sz="2800" b="1" dirty="0"/>
              <a:t>Fault Tree Construction </a:t>
            </a:r>
          </a:p>
        </p:txBody>
      </p:sp>
    </p:spTree>
    <p:extLst>
      <p:ext uri="{BB962C8B-B14F-4D97-AF65-F5344CB8AC3E}">
        <p14:creationId xmlns:p14="http://schemas.microsoft.com/office/powerpoint/2010/main" val="3445383383"/>
      </p:ext>
    </p:extLst>
  </p:cSld>
  <p:clrMapOvr>
    <a:masterClrMapping/>
  </p:clrMapOvr>
  <mc:AlternateContent xmlns:mc="http://schemas.openxmlformats.org/markup-compatibility/2006" xmlns:p14="http://schemas.microsoft.com/office/powerpoint/2010/main">
    <mc:Choice Requires="p14">
      <p:transition spd="slow" p14:dur="2000" advTm="48"/>
    </mc:Choice>
    <mc:Fallback xmlns="">
      <p:transition spd="slow" advTm="48"/>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descr="ref, 1"/>
          <p:cNvSpPr/>
          <p:nvPr/>
        </p:nvSpPr>
        <p:spPr>
          <a:xfrm>
            <a:off x="180431" y="1055603"/>
            <a:ext cx="11883093"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r</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sp>
        <p:nvSpPr>
          <p:cNvPr id="3" name="Rectangle 2"/>
          <p:cNvSpPr/>
          <p:nvPr/>
        </p:nvSpPr>
        <p:spPr>
          <a:xfrm>
            <a:off x="508277" y="1163027"/>
            <a:ext cx="11164728" cy="5019836"/>
          </a:xfrm>
          <a:prstGeom prst="rect">
            <a:avLst/>
          </a:prstGeom>
        </p:spPr>
        <p:txBody>
          <a:bodyPr wrap="square">
            <a:spAutoFit/>
          </a:bodyPr>
          <a:lstStyle/>
          <a:p>
            <a:pPr marL="342900" indent="-342900" algn="just">
              <a:lnSpc>
                <a:spcPct val="150000"/>
              </a:lnSpc>
              <a:spcBef>
                <a:spcPts val="1000"/>
              </a:spcBef>
              <a:buFont typeface="Wingdings" panose="05000000000000000000" pitchFamily="2" charset="2"/>
              <a:buChar char="§"/>
              <a:defRPr/>
            </a:pPr>
            <a:r>
              <a:rPr lang="en-US" sz="2400" dirty="0">
                <a:solidFill>
                  <a:prstClr val="black"/>
                </a:solidFill>
              </a:rPr>
              <a:t>FTA uses graphical methods or diagrams to represent failure events that can occur and show connections that define pathways </a:t>
            </a:r>
            <a:r>
              <a:rPr lang="ar-EG" sz="2400" dirty="0">
                <a:solidFill>
                  <a:prstClr val="black"/>
                </a:solidFill>
                <a:cs typeface="Arial" panose="020B0604020202020204" pitchFamily="34" charset="0"/>
              </a:rPr>
              <a:t>مسارات</a:t>
            </a:r>
            <a:r>
              <a:rPr lang="en-GB" sz="2400" dirty="0">
                <a:solidFill>
                  <a:prstClr val="black"/>
                </a:solidFill>
                <a:cs typeface="Arial" panose="020B0604020202020204" pitchFamily="34" charset="0"/>
              </a:rPr>
              <a:t> </a:t>
            </a:r>
            <a:r>
              <a:rPr lang="en-US" sz="2400" dirty="0">
                <a:solidFill>
                  <a:prstClr val="black"/>
                </a:solidFill>
              </a:rPr>
              <a:t>to system failure. </a:t>
            </a:r>
          </a:p>
          <a:p>
            <a:pPr marL="342900" indent="-342900" algn="just">
              <a:lnSpc>
                <a:spcPct val="150000"/>
              </a:lnSpc>
              <a:spcBef>
                <a:spcPts val="1000"/>
              </a:spcBef>
              <a:buFont typeface="Wingdings" panose="05000000000000000000" pitchFamily="2" charset="2"/>
              <a:buChar char="§"/>
              <a:defRPr/>
            </a:pPr>
            <a:r>
              <a:rPr lang="en-US" sz="2400" dirty="0">
                <a:solidFill>
                  <a:prstClr val="black"/>
                </a:solidFill>
              </a:rPr>
              <a:t>Failure events in FTA like FMEA are described as risk events. </a:t>
            </a:r>
          </a:p>
          <a:p>
            <a:pPr marL="342900" indent="-342900" algn="just">
              <a:lnSpc>
                <a:spcPct val="90000"/>
              </a:lnSpc>
              <a:spcBef>
                <a:spcPts val="1000"/>
              </a:spcBef>
              <a:buFont typeface="Wingdings" panose="05000000000000000000" pitchFamily="2" charset="2"/>
              <a:buChar char="§"/>
              <a:defRPr/>
            </a:pPr>
            <a:r>
              <a:rPr lang="en-US" sz="2400" dirty="0">
                <a:solidFill>
                  <a:prstClr val="black"/>
                </a:solidFill>
              </a:rPr>
              <a:t>Risk events can be conceived by asking the question What can go wrong?</a:t>
            </a: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GB" sz="2400" b="0" i="0" u="none" strike="noStrike" kern="1200" cap="none" spc="0" normalizeH="0" baseline="0" noProof="0" dirty="0">
                <a:ln>
                  <a:noFill/>
                </a:ln>
                <a:solidFill>
                  <a:prstClr val="black"/>
                </a:solidFill>
                <a:effectLst/>
                <a:uLnTx/>
                <a:uFillTx/>
                <a:latin typeface="Times New Roman"/>
                <a:ea typeface="+mn-ea"/>
                <a:cs typeface="Times New Roman"/>
              </a:rPr>
              <a:t>The top event represents the state of the system taken to be the top risk event. </a:t>
            </a: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GB" sz="2400" b="0" i="0" u="none" strike="noStrike" kern="1200" cap="none" spc="0" normalizeH="0" baseline="0" noProof="0" dirty="0">
                <a:ln>
                  <a:noFill/>
                </a:ln>
                <a:solidFill>
                  <a:prstClr val="black"/>
                </a:solidFill>
                <a:effectLst/>
                <a:uLnTx/>
                <a:uFillTx/>
                <a:latin typeface="Times New Roman"/>
                <a:ea typeface="+mn-ea"/>
                <a:cs typeface="Times New Roman"/>
              </a:rPr>
              <a:t>Often it refers to a state of total system failure. </a:t>
            </a: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GB" sz="2400" b="0" i="0" u="none" strike="noStrike" kern="1200" cap="none" spc="0" normalizeH="0" baseline="0" noProof="0" dirty="0">
                <a:ln>
                  <a:noFill/>
                </a:ln>
                <a:solidFill>
                  <a:prstClr val="black"/>
                </a:solidFill>
                <a:effectLst/>
                <a:uLnTx/>
                <a:uFillTx/>
                <a:latin typeface="Times New Roman"/>
                <a:ea typeface="+mn-ea"/>
                <a:cs typeface="Times New Roman"/>
              </a:rPr>
              <a:t>Intermediate events represent events that may lead up to the top event. </a:t>
            </a: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GB" sz="2400" b="0" i="0" u="none" strike="noStrike" kern="1200" cap="none" spc="0" normalizeH="0" baseline="0" noProof="0" dirty="0">
                <a:ln>
                  <a:noFill/>
                </a:ln>
                <a:solidFill>
                  <a:prstClr val="black"/>
                </a:solidFill>
                <a:effectLst/>
                <a:uLnTx/>
                <a:uFillTx/>
                <a:latin typeface="Times New Roman"/>
                <a:ea typeface="+mn-ea"/>
                <a:cs typeface="Times New Roman"/>
              </a:rPr>
              <a:t>It can refer to subsystem failures or risk events that can cause the top event to occur. </a:t>
            </a:r>
          </a:p>
          <a:p>
            <a:pPr marL="342900" indent="-342900" algn="just">
              <a:lnSpc>
                <a:spcPct val="90000"/>
              </a:lnSpc>
              <a:spcBef>
                <a:spcPts val="1000"/>
              </a:spcBef>
              <a:buFont typeface="Wingdings" panose="05000000000000000000" pitchFamily="2" charset="2"/>
              <a:buChar char="§"/>
              <a:defRPr/>
            </a:pPr>
            <a:endParaRPr lang="en-US" sz="2400" dirty="0">
              <a:solidFill>
                <a:prstClr val="black"/>
              </a:solidFill>
            </a:endParaRPr>
          </a:p>
        </p:txBody>
      </p:sp>
      <p:sp>
        <p:nvSpPr>
          <p:cNvPr id="8" name="Title 1"/>
          <p:cNvSpPr txBox="1">
            <a:spLocks/>
          </p:cNvSpPr>
          <p:nvPr/>
        </p:nvSpPr>
        <p:spPr>
          <a:xfrm>
            <a:off x="3084722" y="223414"/>
            <a:ext cx="5244514" cy="655264"/>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200" b="1" dirty="0"/>
              <a:t>FTA Format </a:t>
            </a:r>
          </a:p>
        </p:txBody>
      </p:sp>
    </p:spTree>
    <p:custDataLst>
      <p:tags r:id="rId1"/>
    </p:custDataLst>
    <p:extLst>
      <p:ext uri="{BB962C8B-B14F-4D97-AF65-F5344CB8AC3E}">
        <p14:creationId xmlns:p14="http://schemas.microsoft.com/office/powerpoint/2010/main" val="4051819903"/>
      </p:ext>
    </p:extLst>
  </p:cSld>
  <p:clrMapOvr>
    <a:masterClrMapping/>
  </p:clrMapOvr>
  <mc:AlternateContent xmlns:mc="http://schemas.openxmlformats.org/markup-compatibility/2006" xmlns:p14="http://schemas.microsoft.com/office/powerpoint/2010/main">
    <mc:Choice Requires="p14">
      <p:transition spd="slow" p14:dur="2000" advTm="414"/>
    </mc:Choice>
    <mc:Fallback xmlns="">
      <p:transition spd="slow" advTm="414"/>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descr="ref, 1"/>
          <p:cNvSpPr/>
          <p:nvPr/>
        </p:nvSpPr>
        <p:spPr>
          <a:xfrm>
            <a:off x="93518" y="1065994"/>
            <a:ext cx="11970006"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r</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sp>
        <p:nvSpPr>
          <p:cNvPr id="10" name="Title 1"/>
          <p:cNvSpPr txBox="1">
            <a:spLocks/>
          </p:cNvSpPr>
          <p:nvPr/>
        </p:nvSpPr>
        <p:spPr>
          <a:xfrm>
            <a:off x="3628324" y="198369"/>
            <a:ext cx="5134345" cy="655264"/>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b="1" dirty="0"/>
              <a:t>Standard Symbols in FTA</a:t>
            </a:r>
          </a:p>
        </p:txBody>
      </p:sp>
      <p:sp>
        <p:nvSpPr>
          <p:cNvPr id="6" name="Rectangle 5"/>
          <p:cNvSpPr/>
          <p:nvPr/>
        </p:nvSpPr>
        <p:spPr>
          <a:xfrm>
            <a:off x="4183727" y="1087800"/>
            <a:ext cx="4023537" cy="461665"/>
          </a:xfrm>
          <a:prstGeom prst="rect">
            <a:avLst/>
          </a:prstGeom>
        </p:spPr>
        <p:txBody>
          <a:bodyPr wrap="none">
            <a:spAutoFit/>
          </a:bodyPr>
          <a:lstStyle/>
          <a:p>
            <a:r>
              <a:rPr lang="en-GB" sz="2400" b="1" dirty="0"/>
              <a:t>Common Fault Tree Symbols</a:t>
            </a:r>
          </a:p>
        </p:txBody>
      </p:sp>
      <p:pic>
        <p:nvPicPr>
          <p:cNvPr id="7" name="Picture 6"/>
          <p:cNvPicPr>
            <a:picLocks noChangeAspect="1"/>
          </p:cNvPicPr>
          <p:nvPr/>
        </p:nvPicPr>
        <p:blipFill>
          <a:blip r:embed="rId4"/>
          <a:stretch>
            <a:fillRect/>
          </a:stretch>
        </p:blipFill>
        <p:spPr>
          <a:xfrm>
            <a:off x="2390659" y="2048819"/>
            <a:ext cx="7433565" cy="1202038"/>
          </a:xfrm>
          <a:prstGeom prst="rect">
            <a:avLst/>
          </a:prstGeom>
        </p:spPr>
      </p:pic>
      <p:pic>
        <p:nvPicPr>
          <p:cNvPr id="9" name="Picture 8"/>
          <p:cNvPicPr>
            <a:picLocks noChangeAspect="1"/>
          </p:cNvPicPr>
          <p:nvPr/>
        </p:nvPicPr>
        <p:blipFill>
          <a:blip r:embed="rId5"/>
          <a:stretch>
            <a:fillRect/>
          </a:stretch>
        </p:blipFill>
        <p:spPr>
          <a:xfrm>
            <a:off x="2564866" y="3373926"/>
            <a:ext cx="7438452" cy="3054408"/>
          </a:xfrm>
          <a:prstGeom prst="rect">
            <a:avLst/>
          </a:prstGeom>
        </p:spPr>
      </p:pic>
    </p:spTree>
    <p:custDataLst>
      <p:tags r:id="rId1"/>
    </p:custDataLst>
    <p:extLst>
      <p:ext uri="{BB962C8B-B14F-4D97-AF65-F5344CB8AC3E}">
        <p14:creationId xmlns:p14="http://schemas.microsoft.com/office/powerpoint/2010/main" val="2617557906"/>
      </p:ext>
    </p:extLst>
  </p:cSld>
  <p:clrMapOvr>
    <a:masterClrMapping/>
  </p:clrMapOvr>
  <mc:AlternateContent xmlns:mc="http://schemas.openxmlformats.org/markup-compatibility/2006" xmlns:p14="http://schemas.microsoft.com/office/powerpoint/2010/main">
    <mc:Choice Requires="p14">
      <p:transition spd="slow" p14:dur="2000" advTm="86"/>
    </mc:Choice>
    <mc:Fallback xmlns="">
      <p:transition spd="slow" advTm="86"/>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descr="ref, 1"/>
          <p:cNvSpPr/>
          <p:nvPr/>
        </p:nvSpPr>
        <p:spPr>
          <a:xfrm>
            <a:off x="180431" y="1065994"/>
            <a:ext cx="11851920"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r</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sp>
        <p:nvSpPr>
          <p:cNvPr id="7" name="Title 1"/>
          <p:cNvSpPr txBox="1">
            <a:spLocks/>
          </p:cNvSpPr>
          <p:nvPr/>
        </p:nvSpPr>
        <p:spPr>
          <a:xfrm>
            <a:off x="3628324" y="198369"/>
            <a:ext cx="4433185" cy="655264"/>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b="1" dirty="0"/>
              <a:t>Standard Symbols in FTA</a:t>
            </a:r>
          </a:p>
        </p:txBody>
      </p:sp>
      <p:pic>
        <p:nvPicPr>
          <p:cNvPr id="3" name="Picture 2"/>
          <p:cNvPicPr>
            <a:picLocks noChangeAspect="1"/>
          </p:cNvPicPr>
          <p:nvPr/>
        </p:nvPicPr>
        <p:blipFill>
          <a:blip r:embed="rId4"/>
          <a:stretch>
            <a:fillRect/>
          </a:stretch>
        </p:blipFill>
        <p:spPr>
          <a:xfrm>
            <a:off x="2030947" y="1440144"/>
            <a:ext cx="8622363" cy="4898743"/>
          </a:xfrm>
          <a:prstGeom prst="rect">
            <a:avLst/>
          </a:prstGeom>
        </p:spPr>
      </p:pic>
    </p:spTree>
    <p:custDataLst>
      <p:tags r:id="rId1"/>
    </p:custDataLst>
    <p:extLst>
      <p:ext uri="{BB962C8B-B14F-4D97-AF65-F5344CB8AC3E}">
        <p14:creationId xmlns:p14="http://schemas.microsoft.com/office/powerpoint/2010/main" val="2560811318"/>
      </p:ext>
    </p:extLst>
  </p:cSld>
  <p:clrMapOvr>
    <a:masterClrMapping/>
  </p:clrMapOvr>
  <mc:AlternateContent xmlns:mc="http://schemas.openxmlformats.org/markup-compatibility/2006" xmlns:p14="http://schemas.microsoft.com/office/powerpoint/2010/main">
    <mc:Choice Requires="p14">
      <p:transition spd="slow" p14:dur="2000" advTm="391"/>
    </mc:Choice>
    <mc:Fallback xmlns="">
      <p:transition spd="slow" advTm="391"/>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descr="ref, 1"/>
          <p:cNvSpPr/>
          <p:nvPr/>
        </p:nvSpPr>
        <p:spPr>
          <a:xfrm>
            <a:off x="180431" y="1086776"/>
            <a:ext cx="11841529"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r</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pic>
        <p:nvPicPr>
          <p:cNvPr id="7" name="Content Placeholder 3">
            <a:extLst>
              <a:ext uri="{FF2B5EF4-FFF2-40B4-BE49-F238E27FC236}">
                <a16:creationId xmlns:a16="http://schemas.microsoft.com/office/drawing/2014/main" id="{FA5D8C04-768A-4134-9EB0-93454ED89461}"/>
              </a:ext>
            </a:extLst>
          </p:cNvPr>
          <p:cNvPicPr>
            <a:picLocks noChangeAspect="1"/>
          </p:cNvPicPr>
          <p:nvPr/>
        </p:nvPicPr>
        <p:blipFill>
          <a:blip r:embed="rId4"/>
          <a:stretch>
            <a:fillRect/>
          </a:stretch>
        </p:blipFill>
        <p:spPr>
          <a:xfrm>
            <a:off x="964504" y="2000765"/>
            <a:ext cx="10045874" cy="3390385"/>
          </a:xfrm>
          <a:prstGeom prst="rect">
            <a:avLst/>
          </a:prstGeom>
        </p:spPr>
      </p:pic>
      <p:sp>
        <p:nvSpPr>
          <p:cNvPr id="8" name="Title 1"/>
          <p:cNvSpPr txBox="1">
            <a:spLocks/>
          </p:cNvSpPr>
          <p:nvPr/>
        </p:nvSpPr>
        <p:spPr>
          <a:xfrm>
            <a:off x="3628324" y="198369"/>
            <a:ext cx="4433185" cy="655264"/>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b="1" dirty="0"/>
              <a:t>Standard Symbols in FTA</a:t>
            </a:r>
          </a:p>
        </p:txBody>
      </p:sp>
    </p:spTree>
    <p:custDataLst>
      <p:tags r:id="rId1"/>
    </p:custDataLst>
    <p:extLst>
      <p:ext uri="{BB962C8B-B14F-4D97-AF65-F5344CB8AC3E}">
        <p14:creationId xmlns:p14="http://schemas.microsoft.com/office/powerpoint/2010/main" val="1634363389"/>
      </p:ext>
    </p:extLst>
  </p:cSld>
  <p:clrMapOvr>
    <a:masterClrMapping/>
  </p:clrMapOvr>
  <mc:AlternateContent xmlns:mc="http://schemas.openxmlformats.org/markup-compatibility/2006" xmlns:p14="http://schemas.microsoft.com/office/powerpoint/2010/main">
    <mc:Choice Requires="p14">
      <p:transition spd="slow" p14:dur="2000" advTm="1094"/>
    </mc:Choice>
    <mc:Fallback xmlns="">
      <p:transition spd="slow" advTm="109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descr="ref, 1"/>
          <p:cNvSpPr/>
          <p:nvPr/>
        </p:nvSpPr>
        <p:spPr>
          <a:xfrm>
            <a:off x="72736" y="1076385"/>
            <a:ext cx="11970006"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r</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pic>
        <p:nvPicPr>
          <p:cNvPr id="3" name="Picture 2"/>
          <p:cNvPicPr>
            <a:picLocks noChangeAspect="1"/>
          </p:cNvPicPr>
          <p:nvPr/>
        </p:nvPicPr>
        <p:blipFill>
          <a:blip r:embed="rId5"/>
          <a:stretch>
            <a:fillRect/>
          </a:stretch>
        </p:blipFill>
        <p:spPr>
          <a:xfrm>
            <a:off x="7636148" y="1166705"/>
            <a:ext cx="4244677" cy="5018105"/>
          </a:xfrm>
          <a:prstGeom prst="rect">
            <a:avLst/>
          </a:prstGeom>
        </p:spPr>
      </p:pic>
      <p:sp>
        <p:nvSpPr>
          <p:cNvPr id="4" name="Rectangle 3"/>
          <p:cNvSpPr/>
          <p:nvPr/>
        </p:nvSpPr>
        <p:spPr>
          <a:xfrm>
            <a:off x="3689137" y="295168"/>
            <a:ext cx="5012719" cy="461665"/>
          </a:xfrm>
          <a:prstGeom prst="rect">
            <a:avLst/>
          </a:prstGeom>
        </p:spPr>
        <p:txBody>
          <a:bodyPr wrap="none">
            <a:spAutoFit/>
          </a:bodyPr>
          <a:lstStyle/>
          <a:p>
            <a:r>
              <a:rPr lang="en-GB" sz="2400" b="1" dirty="0">
                <a:latin typeface="TimesLTStd-Roman"/>
              </a:rPr>
              <a:t>Switches representing AND gate.</a:t>
            </a:r>
            <a:endParaRPr lang="en-GB" sz="2400" b="1" dirty="0"/>
          </a:p>
        </p:txBody>
      </p:sp>
      <p:pic>
        <p:nvPicPr>
          <p:cNvPr id="6" name="Picture 5"/>
          <p:cNvPicPr>
            <a:picLocks noChangeAspect="1"/>
          </p:cNvPicPr>
          <p:nvPr/>
        </p:nvPicPr>
        <p:blipFill>
          <a:blip r:embed="rId6"/>
          <a:stretch>
            <a:fillRect/>
          </a:stretch>
        </p:blipFill>
        <p:spPr>
          <a:xfrm>
            <a:off x="1784733" y="1440144"/>
            <a:ext cx="5720671" cy="4465009"/>
          </a:xfrm>
          <a:prstGeom prst="rect">
            <a:avLst/>
          </a:prstGeom>
        </p:spPr>
      </p:pic>
    </p:spTree>
    <p:custDataLst>
      <p:tags r:id="rId1"/>
    </p:custDataLst>
    <p:extLst>
      <p:ext uri="{BB962C8B-B14F-4D97-AF65-F5344CB8AC3E}">
        <p14:creationId xmlns:p14="http://schemas.microsoft.com/office/powerpoint/2010/main" val="1609477909"/>
      </p:ext>
    </p:extLst>
  </p:cSld>
  <p:clrMapOvr>
    <a:masterClrMapping/>
  </p:clrMapOvr>
  <mc:AlternateContent xmlns:mc="http://schemas.openxmlformats.org/markup-compatibility/2006" xmlns:p14="http://schemas.microsoft.com/office/powerpoint/2010/main">
    <mc:Choice Requires="p14">
      <p:transition spd="slow" p14:dur="2000" advTm="158"/>
    </mc:Choice>
    <mc:Fallback xmlns="">
      <p:transition spd="slow" advTm="158"/>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descr="ref, 1"/>
          <p:cNvSpPr/>
          <p:nvPr/>
        </p:nvSpPr>
        <p:spPr>
          <a:xfrm>
            <a:off x="103909" y="1086776"/>
            <a:ext cx="1194922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r</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pic>
        <p:nvPicPr>
          <p:cNvPr id="3" name="Picture 2"/>
          <p:cNvPicPr>
            <a:picLocks noChangeAspect="1"/>
          </p:cNvPicPr>
          <p:nvPr/>
        </p:nvPicPr>
        <p:blipFill>
          <a:blip r:embed="rId4"/>
          <a:stretch>
            <a:fillRect/>
          </a:stretch>
        </p:blipFill>
        <p:spPr>
          <a:xfrm>
            <a:off x="7725738" y="1183677"/>
            <a:ext cx="4196972" cy="4886875"/>
          </a:xfrm>
          <a:prstGeom prst="rect">
            <a:avLst/>
          </a:prstGeom>
        </p:spPr>
      </p:pic>
      <p:sp>
        <p:nvSpPr>
          <p:cNvPr id="4" name="Rectangle 3"/>
          <p:cNvSpPr/>
          <p:nvPr/>
        </p:nvSpPr>
        <p:spPr>
          <a:xfrm>
            <a:off x="3879258" y="334535"/>
            <a:ext cx="4817344" cy="461665"/>
          </a:xfrm>
          <a:prstGeom prst="rect">
            <a:avLst/>
          </a:prstGeom>
        </p:spPr>
        <p:txBody>
          <a:bodyPr wrap="none">
            <a:spAutoFit/>
          </a:bodyPr>
          <a:lstStyle/>
          <a:p>
            <a:r>
              <a:rPr lang="en-GB" sz="2400" b="1" dirty="0">
                <a:latin typeface="TimesLTStd-Roman"/>
              </a:rPr>
              <a:t>Switches representing OR gate.</a:t>
            </a:r>
            <a:endParaRPr lang="en-GB" sz="2400" b="1" dirty="0"/>
          </a:p>
        </p:txBody>
      </p:sp>
      <p:pic>
        <p:nvPicPr>
          <p:cNvPr id="6" name="Picture 5"/>
          <p:cNvPicPr>
            <a:picLocks noChangeAspect="1"/>
          </p:cNvPicPr>
          <p:nvPr/>
        </p:nvPicPr>
        <p:blipFill>
          <a:blip r:embed="rId5"/>
          <a:stretch>
            <a:fillRect/>
          </a:stretch>
        </p:blipFill>
        <p:spPr>
          <a:xfrm>
            <a:off x="1288973" y="1332143"/>
            <a:ext cx="5883007" cy="5112723"/>
          </a:xfrm>
          <a:prstGeom prst="rect">
            <a:avLst/>
          </a:prstGeom>
        </p:spPr>
      </p:pic>
    </p:spTree>
    <p:custDataLst>
      <p:tags r:id="rId1"/>
    </p:custDataLst>
    <p:extLst>
      <p:ext uri="{BB962C8B-B14F-4D97-AF65-F5344CB8AC3E}">
        <p14:creationId xmlns:p14="http://schemas.microsoft.com/office/powerpoint/2010/main" val="757853878"/>
      </p:ext>
    </p:extLst>
  </p:cSld>
  <p:clrMapOvr>
    <a:masterClrMapping/>
  </p:clrMapOvr>
  <mc:AlternateContent xmlns:mc="http://schemas.openxmlformats.org/markup-compatibility/2006" xmlns:p14="http://schemas.microsoft.com/office/powerpoint/2010/main">
    <mc:Choice Requires="p14">
      <p:transition spd="slow" p14:dur="2000" advTm="469"/>
    </mc:Choice>
    <mc:Fallback xmlns="">
      <p:transition spd="slow" advTm="469"/>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descr="ref, 1"/>
          <p:cNvSpPr/>
          <p:nvPr/>
        </p:nvSpPr>
        <p:spPr>
          <a:xfrm>
            <a:off x="93518" y="1055603"/>
            <a:ext cx="11959615"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r</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sp>
        <p:nvSpPr>
          <p:cNvPr id="3" name="Rectangle 2"/>
          <p:cNvSpPr/>
          <p:nvPr/>
        </p:nvSpPr>
        <p:spPr>
          <a:xfrm>
            <a:off x="3229097" y="169130"/>
            <a:ext cx="4729693" cy="661207"/>
          </a:xfrm>
          <a:prstGeom prst="rect">
            <a:avLst/>
          </a:prstGeom>
        </p:spPr>
        <p:txBody>
          <a:bodyPr wrap="none">
            <a:spAutoFit/>
          </a:bodyPr>
          <a:lstStyle/>
          <a:p>
            <a:pPr marL="457200" algn="ctr">
              <a:lnSpc>
                <a:spcPct val="150000"/>
              </a:lnSpc>
              <a:buClr>
                <a:srgbClr val="852F4A"/>
              </a:buClr>
              <a:buSzPct val="90000"/>
            </a:pPr>
            <a:r>
              <a:rPr lang="en-US" sz="2800" b="1" dirty="0"/>
              <a:t>Generalized Steps for FTA</a:t>
            </a:r>
          </a:p>
        </p:txBody>
      </p:sp>
      <p:sp>
        <p:nvSpPr>
          <p:cNvPr id="8" name="Content Placeholder 2">
            <a:extLst>
              <a:ext uri="{FF2B5EF4-FFF2-40B4-BE49-F238E27FC236}">
                <a16:creationId xmlns:a16="http://schemas.microsoft.com/office/drawing/2014/main" id="{5BCEF65D-AB32-4412-B4BD-B0DB9516DECB}"/>
              </a:ext>
            </a:extLst>
          </p:cNvPr>
          <p:cNvSpPr txBox="1">
            <a:spLocks/>
          </p:cNvSpPr>
          <p:nvPr/>
        </p:nvSpPr>
        <p:spPr>
          <a:xfrm>
            <a:off x="363682" y="1617458"/>
            <a:ext cx="11565081"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gn="just">
              <a:buFont typeface="+mj-lt"/>
              <a:buAutoNum type="arabicPeriod"/>
            </a:pPr>
            <a:r>
              <a:rPr lang="en-US" sz="2400" dirty="0">
                <a:solidFill>
                  <a:prstClr val="black"/>
                </a:solidFill>
                <a:latin typeface="+mj-lt"/>
              </a:rPr>
              <a:t>Define the system to be analyzed.</a:t>
            </a:r>
          </a:p>
          <a:p>
            <a:pPr marL="514350" indent="-514350" algn="just">
              <a:buFont typeface="+mj-lt"/>
              <a:buAutoNum type="arabicPeriod"/>
            </a:pPr>
            <a:r>
              <a:rPr lang="en-US" sz="2400" dirty="0">
                <a:solidFill>
                  <a:prstClr val="black"/>
                </a:solidFill>
                <a:latin typeface="+mj-lt"/>
              </a:rPr>
              <a:t>Describe the top-level risk event (e.g., system failure).</a:t>
            </a:r>
          </a:p>
          <a:p>
            <a:pPr marL="514350" indent="-514350" algn="just">
              <a:buFont typeface="+mj-lt"/>
              <a:buAutoNum type="arabicPeriod"/>
            </a:pPr>
            <a:r>
              <a:rPr lang="en-US" sz="2400" dirty="0">
                <a:solidFill>
                  <a:prstClr val="black"/>
                </a:solidFill>
                <a:latin typeface="+mj-lt"/>
              </a:rPr>
              <a:t>Describe intermediate events (e.g., subsystems failure) that con-tribute to the top-level event and connect them with logic gates as appropriate.</a:t>
            </a:r>
          </a:p>
          <a:p>
            <a:pPr marL="514350" indent="-514350" algn="just">
              <a:buFont typeface="+mj-lt"/>
              <a:buAutoNum type="arabicPeriod"/>
            </a:pPr>
            <a:r>
              <a:rPr lang="en-US" sz="2400" dirty="0">
                <a:solidFill>
                  <a:prstClr val="black"/>
                </a:solidFill>
                <a:latin typeface="+mj-lt"/>
              </a:rPr>
              <a:t>Identify sublevel events that contribute to intermediate events and connect same level events with logic gates as appropriate.</a:t>
            </a:r>
          </a:p>
          <a:p>
            <a:pPr marL="514350" indent="-514350" algn="just">
              <a:lnSpc>
                <a:spcPct val="160000"/>
              </a:lnSpc>
              <a:buFont typeface="+mj-lt"/>
              <a:buAutoNum type="arabicPeriod"/>
            </a:pPr>
            <a:r>
              <a:rPr lang="en-US" sz="2400" dirty="0">
                <a:solidFill>
                  <a:prstClr val="black"/>
                </a:solidFill>
                <a:latin typeface="+mj-lt"/>
              </a:rPr>
              <a:t>Repeat (4) until the underlying contributory events are regarded as root causes (basic events).</a:t>
            </a:r>
          </a:p>
          <a:p>
            <a:pPr marL="514350" indent="-514350" algn="just">
              <a:buFont typeface="+mj-lt"/>
              <a:buAutoNum type="arabicPeriod"/>
            </a:pPr>
            <a:r>
              <a:rPr lang="en-US" sz="2400" dirty="0">
                <a:solidFill>
                  <a:prstClr val="black"/>
                </a:solidFill>
                <a:latin typeface="+mj-lt"/>
              </a:rPr>
              <a:t>Identify critical events and pathways to failure.</a:t>
            </a:r>
          </a:p>
        </p:txBody>
      </p:sp>
    </p:spTree>
    <p:custDataLst>
      <p:tags r:id="rId1"/>
    </p:custDataLst>
    <p:extLst>
      <p:ext uri="{BB962C8B-B14F-4D97-AF65-F5344CB8AC3E}">
        <p14:creationId xmlns:p14="http://schemas.microsoft.com/office/powerpoint/2010/main" val="3222922002"/>
      </p:ext>
    </p:extLst>
  </p:cSld>
  <p:clrMapOvr>
    <a:masterClrMapping/>
  </p:clrMapOvr>
  <mc:AlternateContent xmlns:mc="http://schemas.openxmlformats.org/markup-compatibility/2006" xmlns:p14="http://schemas.microsoft.com/office/powerpoint/2010/main">
    <mc:Choice Requires="p14">
      <p:transition spd="slow" p14:dur="2000" advTm="69"/>
    </mc:Choice>
    <mc:Fallback xmlns="">
      <p:transition spd="slow" advTm="69"/>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descr="ref, 1"/>
          <p:cNvSpPr/>
          <p:nvPr/>
        </p:nvSpPr>
        <p:spPr>
          <a:xfrm>
            <a:off x="180431" y="1065994"/>
            <a:ext cx="11831138"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r</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sp>
        <p:nvSpPr>
          <p:cNvPr id="3" name="Rectangle 2"/>
          <p:cNvSpPr/>
          <p:nvPr/>
        </p:nvSpPr>
        <p:spPr>
          <a:xfrm>
            <a:off x="470647" y="1099024"/>
            <a:ext cx="11306384" cy="5565947"/>
          </a:xfrm>
          <a:prstGeom prst="rect">
            <a:avLst/>
          </a:prstGeom>
        </p:spPr>
        <p:txBody>
          <a:bodyPr wrap="square">
            <a:spAutoFit/>
          </a:bodyPr>
          <a:lstStyle/>
          <a:p>
            <a:pPr algn="just">
              <a:lnSpc>
                <a:spcPct val="150000"/>
              </a:lnSpc>
            </a:pPr>
            <a:r>
              <a:rPr lang="en-GB" sz="2400" dirty="0">
                <a:solidFill>
                  <a:prstClr val="black"/>
                </a:solidFill>
                <a:latin typeface="+mj-lt"/>
              </a:rPr>
              <a:t>A top event and boundary conditions must be determined when defining the problem.</a:t>
            </a:r>
          </a:p>
          <a:p>
            <a:pPr algn="just">
              <a:lnSpc>
                <a:spcPct val="150000"/>
              </a:lnSpc>
            </a:pPr>
            <a:r>
              <a:rPr lang="en-GB" sz="2400" dirty="0">
                <a:solidFill>
                  <a:prstClr val="black"/>
                </a:solidFill>
                <a:latin typeface="+mj-lt"/>
              </a:rPr>
              <a:t>Boundary conditions include:</a:t>
            </a:r>
          </a:p>
          <a:p>
            <a:pPr algn="just">
              <a:lnSpc>
                <a:spcPct val="150000"/>
              </a:lnSpc>
            </a:pPr>
            <a:r>
              <a:rPr lang="en-GB" sz="2400" dirty="0">
                <a:solidFill>
                  <a:prstClr val="black"/>
                </a:solidFill>
                <a:latin typeface="+mj-lt"/>
              </a:rPr>
              <a:t>• System physical boundaries</a:t>
            </a:r>
          </a:p>
          <a:p>
            <a:pPr algn="just">
              <a:lnSpc>
                <a:spcPct val="150000"/>
              </a:lnSpc>
            </a:pPr>
            <a:r>
              <a:rPr lang="en-GB" sz="2400" dirty="0">
                <a:solidFill>
                  <a:prstClr val="black"/>
                </a:solidFill>
                <a:latin typeface="+mj-lt"/>
              </a:rPr>
              <a:t>• Level of resolution</a:t>
            </a:r>
          </a:p>
          <a:p>
            <a:pPr algn="just">
              <a:lnSpc>
                <a:spcPct val="150000"/>
              </a:lnSpc>
            </a:pPr>
            <a:r>
              <a:rPr lang="en-GB" sz="2400" dirty="0">
                <a:solidFill>
                  <a:prstClr val="black"/>
                </a:solidFill>
                <a:latin typeface="+mj-lt"/>
              </a:rPr>
              <a:t>• Initial conditions</a:t>
            </a:r>
          </a:p>
          <a:p>
            <a:pPr algn="just">
              <a:lnSpc>
                <a:spcPct val="150000"/>
              </a:lnSpc>
            </a:pPr>
            <a:r>
              <a:rPr lang="en-GB" sz="2400" dirty="0">
                <a:solidFill>
                  <a:prstClr val="black"/>
                </a:solidFill>
                <a:latin typeface="+mj-lt"/>
              </a:rPr>
              <a:t>• Not allowed events</a:t>
            </a:r>
          </a:p>
          <a:p>
            <a:pPr algn="just">
              <a:lnSpc>
                <a:spcPct val="150000"/>
              </a:lnSpc>
            </a:pPr>
            <a:r>
              <a:rPr lang="en-GB" sz="2400" dirty="0">
                <a:solidFill>
                  <a:prstClr val="black"/>
                </a:solidFill>
                <a:latin typeface="+mj-lt"/>
              </a:rPr>
              <a:t>• Existing conditions</a:t>
            </a:r>
          </a:p>
          <a:p>
            <a:pPr algn="just">
              <a:lnSpc>
                <a:spcPct val="150000"/>
              </a:lnSpc>
            </a:pPr>
            <a:r>
              <a:rPr lang="en-GB" sz="2400" dirty="0">
                <a:solidFill>
                  <a:prstClr val="black"/>
                </a:solidFill>
                <a:latin typeface="+mj-lt"/>
              </a:rPr>
              <a:t>• Other assumptions</a:t>
            </a:r>
          </a:p>
          <a:p>
            <a:pPr algn="just">
              <a:lnSpc>
                <a:spcPct val="150000"/>
              </a:lnSpc>
            </a:pPr>
            <a:r>
              <a:rPr lang="en-GB" sz="2400" dirty="0">
                <a:solidFill>
                  <a:prstClr val="black"/>
                </a:solidFill>
                <a:latin typeface="+mj-lt"/>
              </a:rPr>
              <a:t>Top events should be precisely defined for the system being evaluated. A poorly defined top event can lead to an inefficient analysis.</a:t>
            </a:r>
            <a:endParaRPr lang="en-US" sz="2400" dirty="0">
              <a:solidFill>
                <a:prstClr val="black"/>
              </a:solidFill>
              <a:latin typeface="+mj-lt"/>
            </a:endParaRPr>
          </a:p>
        </p:txBody>
      </p:sp>
      <p:sp>
        <p:nvSpPr>
          <p:cNvPr id="4" name="Rectangle 3"/>
          <p:cNvSpPr/>
          <p:nvPr/>
        </p:nvSpPr>
        <p:spPr>
          <a:xfrm>
            <a:off x="3574779" y="361087"/>
            <a:ext cx="4580485" cy="523220"/>
          </a:xfrm>
          <a:prstGeom prst="rect">
            <a:avLst/>
          </a:prstGeom>
        </p:spPr>
        <p:txBody>
          <a:bodyPr wrap="none">
            <a:spAutoFit/>
          </a:bodyPr>
          <a:lstStyle/>
          <a:p>
            <a:r>
              <a:rPr lang="en-US" sz="2800" b="1" dirty="0">
                <a:solidFill>
                  <a:prstClr val="black"/>
                </a:solidFill>
                <a:latin typeface="Calibri" panose="020F0502020204030204"/>
              </a:rPr>
              <a:t>Step 1: </a:t>
            </a:r>
            <a:r>
              <a:rPr lang="en-GB" sz="2800" b="1" dirty="0">
                <a:solidFill>
                  <a:prstClr val="black"/>
                </a:solidFill>
              </a:rPr>
              <a:t>Defining the Problem</a:t>
            </a:r>
            <a:endParaRPr lang="en-GB" sz="2800" b="1" dirty="0"/>
          </a:p>
        </p:txBody>
      </p:sp>
    </p:spTree>
    <p:custDataLst>
      <p:tags r:id="rId1"/>
    </p:custDataLst>
    <p:extLst>
      <p:ext uri="{BB962C8B-B14F-4D97-AF65-F5344CB8AC3E}">
        <p14:creationId xmlns:p14="http://schemas.microsoft.com/office/powerpoint/2010/main" val="1247000712"/>
      </p:ext>
    </p:extLst>
  </p:cSld>
  <p:clrMapOvr>
    <a:masterClrMapping/>
  </p:clrMapOvr>
  <mc:AlternateContent xmlns:mc="http://schemas.openxmlformats.org/markup-compatibility/2006" xmlns:p14="http://schemas.microsoft.com/office/powerpoint/2010/main">
    <mc:Choice Requires="p14">
      <p:transition spd="slow" p14:dur="2000" advTm="382"/>
    </mc:Choice>
    <mc:Fallback xmlns="">
      <p:transition spd="slow" advTm="382"/>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descr="ref, 1"/>
          <p:cNvSpPr/>
          <p:nvPr/>
        </p:nvSpPr>
        <p:spPr>
          <a:xfrm>
            <a:off x="103909" y="1091259"/>
            <a:ext cx="1194317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r</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sp>
        <p:nvSpPr>
          <p:cNvPr id="3" name="Rectangle 2"/>
          <p:cNvSpPr/>
          <p:nvPr/>
        </p:nvSpPr>
        <p:spPr>
          <a:xfrm>
            <a:off x="643928" y="1582285"/>
            <a:ext cx="10903996" cy="4411785"/>
          </a:xfrm>
          <a:prstGeom prst="rect">
            <a:avLst/>
          </a:prstGeom>
        </p:spPr>
        <p:txBody>
          <a:bodyPr wrap="square">
            <a:spAutoFit/>
          </a:bodyPr>
          <a:lstStyle/>
          <a:p>
            <a:pPr>
              <a:lnSpc>
                <a:spcPct val="200000"/>
              </a:lnSpc>
            </a:pPr>
            <a:r>
              <a:rPr lang="en-GB" sz="2400" dirty="0"/>
              <a:t>Construction begins at the top event and continues, level by level, until all fault events have been broken into their basic events. Several basic rules have been developed to promote consistency and completeness in the fault tree construction process. </a:t>
            </a:r>
          </a:p>
          <a:p>
            <a:pPr>
              <a:lnSpc>
                <a:spcPct val="200000"/>
              </a:lnSpc>
            </a:pPr>
            <a:r>
              <a:rPr lang="en-GB" sz="2400" dirty="0"/>
              <a:t>These rules, as listed in Table 14.4, are used to ensure systematic fault tree construction (excerpted from Guidelines for Hazard Evaluation Procedures, Center for Chemical Process Safety of the American Institute of Chemical Engineers ).</a:t>
            </a:r>
          </a:p>
        </p:txBody>
      </p:sp>
      <p:sp>
        <p:nvSpPr>
          <p:cNvPr id="4" name="Rectangle 3"/>
          <p:cNvSpPr/>
          <p:nvPr/>
        </p:nvSpPr>
        <p:spPr>
          <a:xfrm>
            <a:off x="3409093" y="244761"/>
            <a:ext cx="5572808" cy="523220"/>
          </a:xfrm>
          <a:prstGeom prst="rect">
            <a:avLst/>
          </a:prstGeom>
        </p:spPr>
        <p:txBody>
          <a:bodyPr wrap="none">
            <a:spAutoFit/>
          </a:bodyPr>
          <a:lstStyle/>
          <a:p>
            <a:r>
              <a:rPr lang="en-GB" sz="2800" b="1" dirty="0"/>
              <a:t>Step2 . Constructing the Fault Tree</a:t>
            </a:r>
          </a:p>
        </p:txBody>
      </p:sp>
    </p:spTree>
    <p:custDataLst>
      <p:tags r:id="rId1"/>
    </p:custDataLst>
    <p:extLst>
      <p:ext uri="{BB962C8B-B14F-4D97-AF65-F5344CB8AC3E}">
        <p14:creationId xmlns:p14="http://schemas.microsoft.com/office/powerpoint/2010/main" val="3565432607"/>
      </p:ext>
    </p:extLst>
  </p:cSld>
  <p:clrMapOvr>
    <a:masterClrMapping/>
  </p:clrMapOvr>
  <mc:AlternateContent xmlns:mc="http://schemas.openxmlformats.org/markup-compatibility/2006" xmlns:p14="http://schemas.microsoft.com/office/powerpoint/2010/main">
    <mc:Choice Requires="p14">
      <p:transition spd="slow" p14:dur="2000" advTm="64"/>
    </mc:Choice>
    <mc:Fallback xmlns="">
      <p:transition spd="slow" advTm="64"/>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descr="ref, 1"/>
          <p:cNvSpPr/>
          <p:nvPr/>
        </p:nvSpPr>
        <p:spPr>
          <a:xfrm>
            <a:off x="180431" y="1086776"/>
            <a:ext cx="11862311"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r</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sp>
        <p:nvSpPr>
          <p:cNvPr id="4" name="Rectangle 3"/>
          <p:cNvSpPr/>
          <p:nvPr/>
        </p:nvSpPr>
        <p:spPr>
          <a:xfrm>
            <a:off x="3491506" y="356087"/>
            <a:ext cx="5773119" cy="523220"/>
          </a:xfrm>
          <a:prstGeom prst="rect">
            <a:avLst/>
          </a:prstGeom>
        </p:spPr>
        <p:txBody>
          <a:bodyPr wrap="none">
            <a:spAutoFit/>
          </a:bodyPr>
          <a:lstStyle/>
          <a:p>
            <a:r>
              <a:rPr lang="en-GB" sz="2800" b="1" dirty="0">
                <a:latin typeface="+mj-lt"/>
              </a:rPr>
              <a:t>Rules for Constructing Fault Trees.1</a:t>
            </a:r>
          </a:p>
        </p:txBody>
      </p:sp>
      <p:sp>
        <p:nvSpPr>
          <p:cNvPr id="6" name="Rectangle 5"/>
          <p:cNvSpPr/>
          <p:nvPr/>
        </p:nvSpPr>
        <p:spPr>
          <a:xfrm>
            <a:off x="661012" y="1440144"/>
            <a:ext cx="11219813" cy="3970318"/>
          </a:xfrm>
          <a:prstGeom prst="rect">
            <a:avLst/>
          </a:prstGeom>
        </p:spPr>
        <p:txBody>
          <a:bodyPr wrap="square">
            <a:spAutoFit/>
          </a:bodyPr>
          <a:lstStyle/>
          <a:p>
            <a:pPr marL="342900" indent="-342900">
              <a:lnSpc>
                <a:spcPct val="150000"/>
              </a:lnSpc>
              <a:buFont typeface="+mj-lt"/>
              <a:buAutoNum type="arabicPeriod"/>
            </a:pPr>
            <a:r>
              <a:rPr lang="en-GB" sz="2400" dirty="0"/>
              <a:t>Fault tree statements </a:t>
            </a:r>
          </a:p>
          <a:p>
            <a:pPr>
              <a:lnSpc>
                <a:spcPct val="150000"/>
              </a:lnSpc>
            </a:pPr>
            <a:r>
              <a:rPr lang="en-GB" sz="2400" dirty="0"/>
              <a:t>Write the statements that are entered in the event boxes and circles as malfunctions. </a:t>
            </a:r>
          </a:p>
          <a:p>
            <a:pPr>
              <a:lnSpc>
                <a:spcPct val="150000"/>
              </a:lnSpc>
            </a:pPr>
            <a:r>
              <a:rPr lang="en-GB" sz="2400" dirty="0"/>
              <a:t>State precisely a description of the component and the failure mode of the component. </a:t>
            </a:r>
          </a:p>
          <a:p>
            <a:pPr>
              <a:lnSpc>
                <a:spcPct val="150000"/>
              </a:lnSpc>
            </a:pPr>
            <a:r>
              <a:rPr lang="en-GB" sz="2400" dirty="0"/>
              <a:t>The “where” and “what” portions specify the equipment and its relevant failed state. </a:t>
            </a:r>
          </a:p>
          <a:p>
            <a:pPr>
              <a:lnSpc>
                <a:spcPct val="150000"/>
              </a:lnSpc>
            </a:pPr>
            <a:r>
              <a:rPr lang="en-GB" sz="2400" dirty="0"/>
              <a:t>The “why” condition describes the state of the system with respect to the equipment, thus telling why the equipment state is considered a fault. </a:t>
            </a:r>
          </a:p>
          <a:p>
            <a:pPr>
              <a:lnSpc>
                <a:spcPct val="150000"/>
              </a:lnSpc>
            </a:pPr>
            <a:r>
              <a:rPr lang="en-GB" sz="2400" dirty="0"/>
              <a:t>Resist the temptation to abbreviate during construction</a:t>
            </a:r>
          </a:p>
        </p:txBody>
      </p:sp>
    </p:spTree>
    <p:custDataLst>
      <p:tags r:id="rId1"/>
    </p:custDataLst>
    <p:extLst>
      <p:ext uri="{BB962C8B-B14F-4D97-AF65-F5344CB8AC3E}">
        <p14:creationId xmlns:p14="http://schemas.microsoft.com/office/powerpoint/2010/main" val="2593864931"/>
      </p:ext>
    </p:extLst>
  </p:cSld>
  <p:clrMapOvr>
    <a:masterClrMapping/>
  </p:clrMapOvr>
  <mc:AlternateContent xmlns:mc="http://schemas.openxmlformats.org/markup-compatibility/2006" xmlns:p14="http://schemas.microsoft.com/office/powerpoint/2010/main">
    <mc:Choice Requires="p14">
      <p:transition spd="slow" p14:dur="2000" advTm="406"/>
    </mc:Choice>
    <mc:Fallback xmlns="">
      <p:transition spd="slow" advTm="406"/>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descr="ref, 1"/>
          <p:cNvSpPr/>
          <p:nvPr/>
        </p:nvSpPr>
        <p:spPr>
          <a:xfrm>
            <a:off x="72736" y="1065994"/>
            <a:ext cx="11938833"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r</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sp>
        <p:nvSpPr>
          <p:cNvPr id="7" name="Rectangle 6"/>
          <p:cNvSpPr/>
          <p:nvPr/>
        </p:nvSpPr>
        <p:spPr>
          <a:xfrm>
            <a:off x="3491506" y="356087"/>
            <a:ext cx="5773119" cy="523220"/>
          </a:xfrm>
          <a:prstGeom prst="rect">
            <a:avLst/>
          </a:prstGeom>
        </p:spPr>
        <p:txBody>
          <a:bodyPr wrap="none">
            <a:spAutoFit/>
          </a:bodyPr>
          <a:lstStyle/>
          <a:p>
            <a:r>
              <a:rPr lang="en-GB" sz="2800" b="1" dirty="0">
                <a:latin typeface="+mj-lt"/>
              </a:rPr>
              <a:t>Rules for Constructing Fault Trees.2</a:t>
            </a:r>
          </a:p>
        </p:txBody>
      </p:sp>
      <p:sp>
        <p:nvSpPr>
          <p:cNvPr id="3" name="Rectangle 2"/>
          <p:cNvSpPr/>
          <p:nvPr/>
        </p:nvSpPr>
        <p:spPr>
          <a:xfrm>
            <a:off x="558048" y="1266784"/>
            <a:ext cx="11274897" cy="3416320"/>
          </a:xfrm>
          <a:prstGeom prst="rect">
            <a:avLst/>
          </a:prstGeom>
        </p:spPr>
        <p:txBody>
          <a:bodyPr wrap="square">
            <a:spAutoFit/>
          </a:bodyPr>
          <a:lstStyle/>
          <a:p>
            <a:pPr>
              <a:lnSpc>
                <a:spcPct val="150000"/>
              </a:lnSpc>
            </a:pPr>
            <a:r>
              <a:rPr lang="en-GB" sz="2400" b="1" u="sng" dirty="0"/>
              <a:t>2. Fault event evaluation </a:t>
            </a:r>
          </a:p>
          <a:p>
            <a:pPr>
              <a:lnSpc>
                <a:spcPct val="150000"/>
              </a:lnSpc>
            </a:pPr>
            <a:r>
              <a:rPr lang="en-GB" sz="2400" dirty="0"/>
              <a:t>When evaluating a fault event, ask the question “Can this fault consist of an equipment failure?” </a:t>
            </a:r>
          </a:p>
          <a:p>
            <a:pPr>
              <a:lnSpc>
                <a:spcPct val="150000"/>
              </a:lnSpc>
            </a:pPr>
            <a:r>
              <a:rPr lang="en-GB" sz="2400" dirty="0"/>
              <a:t>If the answer is yes, classify the fault event as a “state-of-equipment” fault. </a:t>
            </a:r>
          </a:p>
          <a:p>
            <a:pPr>
              <a:lnSpc>
                <a:spcPct val="150000"/>
              </a:lnSpc>
            </a:pPr>
            <a:r>
              <a:rPr lang="en-GB" sz="2400" dirty="0"/>
              <a:t>If the answer is no, classify the fault event as a “state-of-system” fault. </a:t>
            </a:r>
          </a:p>
          <a:p>
            <a:pPr>
              <a:lnSpc>
                <a:spcPct val="150000"/>
              </a:lnSpc>
            </a:pPr>
            <a:r>
              <a:rPr lang="en-GB" sz="2400" dirty="0"/>
              <a:t>This classification aids in the continued development of the fault event</a:t>
            </a:r>
          </a:p>
        </p:txBody>
      </p:sp>
    </p:spTree>
    <p:custDataLst>
      <p:tags r:id="rId1"/>
    </p:custDataLst>
    <p:extLst>
      <p:ext uri="{BB962C8B-B14F-4D97-AF65-F5344CB8AC3E}">
        <p14:creationId xmlns:p14="http://schemas.microsoft.com/office/powerpoint/2010/main" val="3322307077"/>
      </p:ext>
    </p:extLst>
  </p:cSld>
  <p:clrMapOvr>
    <a:masterClrMapping/>
  </p:clrMapOvr>
  <mc:AlternateContent xmlns:mc="http://schemas.openxmlformats.org/markup-compatibility/2006" xmlns:p14="http://schemas.microsoft.com/office/powerpoint/2010/main">
    <mc:Choice Requires="p14">
      <p:transition spd="slow" p14:dur="2000" advTm="191"/>
    </mc:Choice>
    <mc:Fallback xmlns="">
      <p:transition spd="slow" advTm="191"/>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descr="ref, 1"/>
          <p:cNvSpPr/>
          <p:nvPr/>
        </p:nvSpPr>
        <p:spPr>
          <a:xfrm>
            <a:off x="72736" y="1065994"/>
            <a:ext cx="11938833"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r</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sp>
        <p:nvSpPr>
          <p:cNvPr id="7" name="Rectangle 6"/>
          <p:cNvSpPr/>
          <p:nvPr/>
        </p:nvSpPr>
        <p:spPr>
          <a:xfrm>
            <a:off x="3227101" y="264391"/>
            <a:ext cx="5773119" cy="523220"/>
          </a:xfrm>
          <a:prstGeom prst="rect">
            <a:avLst/>
          </a:prstGeom>
        </p:spPr>
        <p:txBody>
          <a:bodyPr wrap="none">
            <a:spAutoFit/>
          </a:bodyPr>
          <a:lstStyle/>
          <a:p>
            <a:r>
              <a:rPr lang="en-GB" sz="2800" b="1" dirty="0">
                <a:latin typeface="+mj-lt"/>
              </a:rPr>
              <a:t>Rules for Constructing Fault Trees.3</a:t>
            </a:r>
          </a:p>
        </p:txBody>
      </p:sp>
      <p:sp>
        <p:nvSpPr>
          <p:cNvPr id="3" name="Rectangle 2"/>
          <p:cNvSpPr/>
          <p:nvPr/>
        </p:nvSpPr>
        <p:spPr>
          <a:xfrm>
            <a:off x="500566" y="1257040"/>
            <a:ext cx="11226187" cy="5078313"/>
          </a:xfrm>
          <a:prstGeom prst="rect">
            <a:avLst/>
          </a:prstGeom>
        </p:spPr>
        <p:txBody>
          <a:bodyPr wrap="square">
            <a:spAutoFit/>
          </a:bodyPr>
          <a:lstStyle/>
          <a:p>
            <a:pPr>
              <a:lnSpc>
                <a:spcPct val="150000"/>
              </a:lnSpc>
            </a:pPr>
            <a:r>
              <a:rPr lang="en-GB" sz="2400" b="1" u="sng" dirty="0"/>
              <a:t>3- No miracles </a:t>
            </a:r>
          </a:p>
          <a:p>
            <a:pPr>
              <a:lnSpc>
                <a:spcPct val="150000"/>
              </a:lnSpc>
            </a:pPr>
            <a:r>
              <a:rPr lang="en-GB" sz="2400" dirty="0"/>
              <a:t>If the normal functioning of equipment propagates a fault sequence, assume that the equipment functions normally. Never assume that the miraculous and totally unexpected failure of some equipment interrupts or prevents an accident from occurring</a:t>
            </a:r>
          </a:p>
          <a:p>
            <a:pPr>
              <a:lnSpc>
                <a:spcPct val="150000"/>
              </a:lnSpc>
            </a:pPr>
            <a:r>
              <a:rPr lang="en-GB" sz="2400" b="1" u="sng" dirty="0"/>
              <a:t>4- Complete each gate </a:t>
            </a:r>
          </a:p>
          <a:p>
            <a:pPr>
              <a:lnSpc>
                <a:spcPct val="150000"/>
              </a:lnSpc>
            </a:pPr>
            <a:r>
              <a:rPr lang="en-GB" sz="2400" dirty="0"/>
              <a:t>All inputs to a particular gate should be completely defined before further analysis of any other gate. For simple models, the fault tree should be completed in levels, and each level should be completed before beginning the next level. This rule may be unwieldy when constructing a large fault tree</a:t>
            </a:r>
          </a:p>
        </p:txBody>
      </p:sp>
    </p:spTree>
    <p:custDataLst>
      <p:tags r:id="rId1"/>
    </p:custDataLst>
    <p:extLst>
      <p:ext uri="{BB962C8B-B14F-4D97-AF65-F5344CB8AC3E}">
        <p14:creationId xmlns:p14="http://schemas.microsoft.com/office/powerpoint/2010/main" val="1175970986"/>
      </p:ext>
    </p:extLst>
  </p:cSld>
  <p:clrMapOvr>
    <a:masterClrMapping/>
  </p:clrMapOvr>
  <mc:AlternateContent xmlns:mc="http://schemas.openxmlformats.org/markup-compatibility/2006" xmlns:p14="http://schemas.microsoft.com/office/powerpoint/2010/main">
    <mc:Choice Requires="p14">
      <p:transition spd="slow" p14:dur="2000" advTm="244"/>
    </mc:Choice>
    <mc:Fallback xmlns="">
      <p:transition spd="slow" advTm="24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descr="ref, 1"/>
          <p:cNvSpPr/>
          <p:nvPr/>
        </p:nvSpPr>
        <p:spPr>
          <a:xfrm>
            <a:off x="83127" y="1076385"/>
            <a:ext cx="1194922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r</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sp>
        <p:nvSpPr>
          <p:cNvPr id="3" name="Rectangle 2"/>
          <p:cNvSpPr/>
          <p:nvPr/>
        </p:nvSpPr>
        <p:spPr>
          <a:xfrm>
            <a:off x="631979" y="1625796"/>
            <a:ext cx="11127036" cy="2795958"/>
          </a:xfrm>
          <a:prstGeom prst="rect">
            <a:avLst/>
          </a:prstGeom>
        </p:spPr>
        <p:txBody>
          <a:bodyPr wrap="square">
            <a:spAutoFit/>
          </a:bodyPr>
          <a:lstStyle/>
          <a:p>
            <a:pPr>
              <a:lnSpc>
                <a:spcPct val="150000"/>
              </a:lnSpc>
            </a:pPr>
            <a:r>
              <a:rPr lang="en-GB" sz="2400" b="1" u="sng" dirty="0"/>
              <a:t>5- No gate to gate </a:t>
            </a:r>
          </a:p>
          <a:p>
            <a:pPr>
              <a:lnSpc>
                <a:spcPct val="150000"/>
              </a:lnSpc>
            </a:pPr>
            <a:r>
              <a:rPr lang="en-GB" sz="2400" dirty="0"/>
              <a:t>Gate inputs should be properly defined fault events; that is, gates should never be directly connected to other gates. </a:t>
            </a:r>
          </a:p>
          <a:p>
            <a:pPr>
              <a:lnSpc>
                <a:spcPct val="150000"/>
              </a:lnSpc>
            </a:pPr>
            <a:r>
              <a:rPr lang="en-GB" sz="2400" dirty="0"/>
              <a:t>Shortcutting the fault tree development leads to confusion because the outputs of the gate are not specified.</a:t>
            </a:r>
          </a:p>
        </p:txBody>
      </p:sp>
      <p:sp>
        <p:nvSpPr>
          <p:cNvPr id="8" name="Rectangle 7"/>
          <p:cNvSpPr/>
          <p:nvPr/>
        </p:nvSpPr>
        <p:spPr>
          <a:xfrm>
            <a:off x="3227101" y="264391"/>
            <a:ext cx="5773119" cy="523220"/>
          </a:xfrm>
          <a:prstGeom prst="rect">
            <a:avLst/>
          </a:prstGeom>
        </p:spPr>
        <p:txBody>
          <a:bodyPr wrap="none">
            <a:spAutoFit/>
          </a:bodyPr>
          <a:lstStyle/>
          <a:p>
            <a:r>
              <a:rPr lang="en-GB" sz="2800" b="1" dirty="0">
                <a:latin typeface="+mj-lt"/>
              </a:rPr>
              <a:t>Rules for Constructing Fault Trees.4</a:t>
            </a:r>
          </a:p>
        </p:txBody>
      </p:sp>
    </p:spTree>
    <p:custDataLst>
      <p:tags r:id="rId1"/>
    </p:custDataLst>
    <p:extLst>
      <p:ext uri="{BB962C8B-B14F-4D97-AF65-F5344CB8AC3E}">
        <p14:creationId xmlns:p14="http://schemas.microsoft.com/office/powerpoint/2010/main" val="3885142529"/>
      </p:ext>
    </p:extLst>
  </p:cSld>
  <p:clrMapOvr>
    <a:masterClrMapping/>
  </p:clrMapOvr>
  <mc:AlternateContent xmlns:mc="http://schemas.openxmlformats.org/markup-compatibility/2006" xmlns:p14="http://schemas.microsoft.com/office/powerpoint/2010/main">
    <mc:Choice Requires="p14">
      <p:transition spd="slow" p14:dur="2000" advTm="446"/>
    </mc:Choice>
    <mc:Fallback xmlns="">
      <p:transition spd="slow" advTm="446"/>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descr="ref, 1"/>
          <p:cNvSpPr/>
          <p:nvPr/>
        </p:nvSpPr>
        <p:spPr>
          <a:xfrm>
            <a:off x="93518" y="1065994"/>
            <a:ext cx="1194922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r</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sp>
        <p:nvSpPr>
          <p:cNvPr id="3" name="Rectangle 2"/>
          <p:cNvSpPr/>
          <p:nvPr/>
        </p:nvSpPr>
        <p:spPr>
          <a:xfrm>
            <a:off x="4077277" y="244761"/>
            <a:ext cx="3984232" cy="523220"/>
          </a:xfrm>
          <a:prstGeom prst="rect">
            <a:avLst/>
          </a:prstGeom>
        </p:spPr>
        <p:txBody>
          <a:bodyPr wrap="none">
            <a:spAutoFit/>
          </a:bodyPr>
          <a:lstStyle/>
          <a:p>
            <a:r>
              <a:rPr lang="en-GB" sz="2800" b="1" dirty="0"/>
              <a:t>Analysing the Fault Tree</a:t>
            </a:r>
            <a:endParaRPr lang="en-GB" sz="2800" dirty="0"/>
          </a:p>
        </p:txBody>
      </p:sp>
      <p:sp>
        <p:nvSpPr>
          <p:cNvPr id="4" name="Rectangle 3"/>
          <p:cNvSpPr/>
          <p:nvPr/>
        </p:nvSpPr>
        <p:spPr>
          <a:xfrm>
            <a:off x="438453" y="1303933"/>
            <a:ext cx="11410177" cy="4457952"/>
          </a:xfrm>
          <a:prstGeom prst="rect">
            <a:avLst/>
          </a:prstGeom>
        </p:spPr>
        <p:txBody>
          <a:bodyPr wrap="square">
            <a:spAutoFit/>
          </a:bodyPr>
          <a:lstStyle/>
          <a:p>
            <a:pPr>
              <a:lnSpc>
                <a:spcPct val="150000"/>
              </a:lnSpc>
            </a:pPr>
            <a:r>
              <a:rPr lang="en-GB" sz="2400" dirty="0"/>
              <a:t>Many times, it is difficult to identify all of the possible combinations of failures that may lead to an accident by directly looking at the fault tree. </a:t>
            </a:r>
          </a:p>
          <a:p>
            <a:pPr>
              <a:lnSpc>
                <a:spcPct val="150000"/>
              </a:lnSpc>
            </a:pPr>
            <a:r>
              <a:rPr lang="en-GB" sz="2400" dirty="0"/>
              <a:t>One method for determining these failure paths is the development of “minimal cut sets.” Minimal cut sets are all of the combinations of failures that can result in the top event. </a:t>
            </a:r>
          </a:p>
          <a:p>
            <a:pPr>
              <a:lnSpc>
                <a:spcPct val="150000"/>
              </a:lnSpc>
            </a:pPr>
            <a:r>
              <a:rPr lang="en-GB" sz="2400" dirty="0"/>
              <a:t>The cut sets are useful for ranking the ways the accident may occur and are useful for quantifying the events, if the data is available. </a:t>
            </a:r>
          </a:p>
          <a:p>
            <a:pPr>
              <a:lnSpc>
                <a:spcPct val="150000"/>
              </a:lnSpc>
            </a:pPr>
            <a:r>
              <a:rPr lang="en-GB" sz="2400" dirty="0"/>
              <a:t>Large fault trees require computer analysis to derive the minimal cut sets, but some basic steps can be applied for simpler fault trees:</a:t>
            </a:r>
          </a:p>
        </p:txBody>
      </p:sp>
    </p:spTree>
    <p:custDataLst>
      <p:tags r:id="rId1"/>
    </p:custDataLst>
    <p:extLst>
      <p:ext uri="{BB962C8B-B14F-4D97-AF65-F5344CB8AC3E}">
        <p14:creationId xmlns:p14="http://schemas.microsoft.com/office/powerpoint/2010/main" val="3893339584"/>
      </p:ext>
    </p:extLst>
  </p:cSld>
  <p:clrMapOvr>
    <a:masterClrMapping/>
  </p:clrMapOvr>
  <mc:AlternateContent xmlns:mc="http://schemas.openxmlformats.org/markup-compatibility/2006" xmlns:p14="http://schemas.microsoft.com/office/powerpoint/2010/main">
    <mc:Choice Requires="p14">
      <p:transition spd="slow" p14:dur="2000" advTm="52"/>
    </mc:Choice>
    <mc:Fallback xmlns="">
      <p:transition spd="slow" advTm="52"/>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descr="ref, 1"/>
          <p:cNvSpPr/>
          <p:nvPr/>
        </p:nvSpPr>
        <p:spPr>
          <a:xfrm>
            <a:off x="180431" y="1076385"/>
            <a:ext cx="11851920"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r</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sp>
        <p:nvSpPr>
          <p:cNvPr id="3" name="Rectangle 2"/>
          <p:cNvSpPr/>
          <p:nvPr/>
        </p:nvSpPr>
        <p:spPr>
          <a:xfrm>
            <a:off x="470647" y="1280682"/>
            <a:ext cx="11295367" cy="5011949"/>
          </a:xfrm>
          <a:prstGeom prst="rect">
            <a:avLst/>
          </a:prstGeom>
        </p:spPr>
        <p:txBody>
          <a:bodyPr wrap="square">
            <a:spAutoFit/>
          </a:bodyPr>
          <a:lstStyle/>
          <a:p>
            <a:pPr marL="342900" indent="-342900">
              <a:lnSpc>
                <a:spcPct val="150000"/>
              </a:lnSpc>
              <a:buFont typeface="Wingdings" panose="05000000000000000000" pitchFamily="2" charset="2"/>
              <a:buChar char="§"/>
            </a:pPr>
            <a:r>
              <a:rPr lang="en-GB" sz="2400" dirty="0"/>
              <a:t>Uniquely identify all gates and events in the fault tree. </a:t>
            </a:r>
          </a:p>
          <a:p>
            <a:pPr marL="342900" indent="-342900">
              <a:lnSpc>
                <a:spcPct val="150000"/>
              </a:lnSpc>
              <a:buFont typeface="Wingdings" panose="05000000000000000000" pitchFamily="2" charset="2"/>
              <a:buChar char="§"/>
            </a:pPr>
            <a:r>
              <a:rPr lang="en-GB" sz="2400" dirty="0"/>
              <a:t>If a basic event appears more than once, it must be labeled with the same identifier each time.</a:t>
            </a:r>
          </a:p>
          <a:p>
            <a:pPr marL="342900" indent="-342900">
              <a:lnSpc>
                <a:spcPct val="150000"/>
              </a:lnSpc>
              <a:buFont typeface="Wingdings" panose="05000000000000000000" pitchFamily="2" charset="2"/>
              <a:buChar char="§"/>
            </a:pPr>
            <a:r>
              <a:rPr lang="en-GB" sz="2400" dirty="0"/>
              <a:t>Resolve all gates into basic events. Gates are resolved by placing them in a matrix with their events.</a:t>
            </a:r>
          </a:p>
          <a:p>
            <a:pPr marL="342900" indent="-342900">
              <a:lnSpc>
                <a:spcPct val="150000"/>
              </a:lnSpc>
              <a:buFont typeface="Wingdings" panose="05000000000000000000" pitchFamily="2" charset="2"/>
              <a:buChar char="§"/>
            </a:pPr>
            <a:r>
              <a:rPr lang="en-GB" sz="2400" dirty="0"/>
              <a:t>Remove duplicate events within each set of basic events identified.</a:t>
            </a:r>
          </a:p>
          <a:p>
            <a:pPr marL="342900" indent="-342900">
              <a:lnSpc>
                <a:spcPct val="150000"/>
              </a:lnSpc>
              <a:buFont typeface="Wingdings" panose="05000000000000000000" pitchFamily="2" charset="2"/>
              <a:buChar char="§"/>
            </a:pPr>
            <a:r>
              <a:rPr lang="en-GB" sz="2400" dirty="0"/>
              <a:t>Delete all supersets that appear in the sets of basic events.</a:t>
            </a:r>
          </a:p>
          <a:p>
            <a:pPr marL="342900" indent="-342900">
              <a:lnSpc>
                <a:spcPct val="150000"/>
              </a:lnSpc>
              <a:buFont typeface="Wingdings" panose="05000000000000000000" pitchFamily="2" charset="2"/>
              <a:buChar char="§"/>
            </a:pPr>
            <a:r>
              <a:rPr lang="en-GB" sz="2400" dirty="0"/>
              <a:t>By evaluating the minimal cut sets, an analyst may efficiently evaluate areas for improved system safety.</a:t>
            </a:r>
          </a:p>
        </p:txBody>
      </p:sp>
      <p:sp>
        <p:nvSpPr>
          <p:cNvPr id="8" name="Rectangle 7"/>
          <p:cNvSpPr/>
          <p:nvPr/>
        </p:nvSpPr>
        <p:spPr>
          <a:xfrm>
            <a:off x="4077277" y="244761"/>
            <a:ext cx="3984232" cy="523220"/>
          </a:xfrm>
          <a:prstGeom prst="rect">
            <a:avLst/>
          </a:prstGeom>
        </p:spPr>
        <p:txBody>
          <a:bodyPr wrap="none">
            <a:spAutoFit/>
          </a:bodyPr>
          <a:lstStyle/>
          <a:p>
            <a:r>
              <a:rPr lang="en-GB" sz="2800" b="1" dirty="0"/>
              <a:t>Analysing the Fault Tree</a:t>
            </a:r>
            <a:endParaRPr lang="en-GB" sz="2800" dirty="0"/>
          </a:p>
        </p:txBody>
      </p:sp>
    </p:spTree>
    <p:custDataLst>
      <p:tags r:id="rId1"/>
    </p:custDataLst>
    <p:extLst>
      <p:ext uri="{BB962C8B-B14F-4D97-AF65-F5344CB8AC3E}">
        <p14:creationId xmlns:p14="http://schemas.microsoft.com/office/powerpoint/2010/main" val="2817541385"/>
      </p:ext>
    </p:extLst>
  </p:cSld>
  <p:clrMapOvr>
    <a:masterClrMapping/>
  </p:clrMapOvr>
  <mc:AlternateContent xmlns:mc="http://schemas.openxmlformats.org/markup-compatibility/2006" xmlns:p14="http://schemas.microsoft.com/office/powerpoint/2010/main">
    <mc:Choice Requires="p14">
      <p:transition spd="slow" p14:dur="2000" advTm="355"/>
    </mc:Choice>
    <mc:Fallback xmlns="">
      <p:transition spd="slow" advTm="355"/>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descr="ref, 1"/>
          <p:cNvSpPr/>
          <p:nvPr/>
        </p:nvSpPr>
        <p:spPr>
          <a:xfrm>
            <a:off x="83127" y="1076385"/>
            <a:ext cx="11959615"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r</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sp>
        <p:nvSpPr>
          <p:cNvPr id="3" name="Rectangle 2"/>
          <p:cNvSpPr/>
          <p:nvPr/>
        </p:nvSpPr>
        <p:spPr>
          <a:xfrm>
            <a:off x="3841079" y="264391"/>
            <a:ext cx="4017446" cy="523220"/>
          </a:xfrm>
          <a:prstGeom prst="rect">
            <a:avLst/>
          </a:prstGeom>
        </p:spPr>
        <p:txBody>
          <a:bodyPr wrap="none">
            <a:spAutoFit/>
          </a:bodyPr>
          <a:lstStyle/>
          <a:p>
            <a:r>
              <a:rPr lang="en-GB" sz="2800" b="1" dirty="0">
                <a:latin typeface="+mj-lt"/>
              </a:rPr>
              <a:t>Documenting the Results</a:t>
            </a:r>
            <a:endParaRPr lang="en-GB" sz="2800" dirty="0">
              <a:latin typeface="+mj-lt"/>
            </a:endParaRPr>
          </a:p>
        </p:txBody>
      </p:sp>
      <p:sp>
        <p:nvSpPr>
          <p:cNvPr id="4" name="Rectangle 3"/>
          <p:cNvSpPr/>
          <p:nvPr/>
        </p:nvSpPr>
        <p:spPr>
          <a:xfrm>
            <a:off x="490409" y="1175088"/>
            <a:ext cx="6812506" cy="3970318"/>
          </a:xfrm>
          <a:prstGeom prst="rect">
            <a:avLst/>
          </a:prstGeom>
        </p:spPr>
        <p:txBody>
          <a:bodyPr wrap="square">
            <a:spAutoFit/>
          </a:bodyPr>
          <a:lstStyle/>
          <a:p>
            <a:pPr>
              <a:lnSpc>
                <a:spcPct val="150000"/>
              </a:lnSpc>
            </a:pPr>
            <a:r>
              <a:rPr lang="en-GB" sz="2400" dirty="0"/>
              <a:t>The analyst should provide a description of the system. </a:t>
            </a:r>
          </a:p>
          <a:p>
            <a:pPr>
              <a:lnSpc>
                <a:spcPct val="150000"/>
              </a:lnSpc>
            </a:pPr>
            <a:r>
              <a:rPr lang="en-GB" sz="2400" dirty="0"/>
              <a:t>There should be a discussion of the problem definition, a list of the assumptions, the fault tree model(s), lists of minimal cut sets, and an evaluation of the significance of the minimal cut sets. </a:t>
            </a:r>
          </a:p>
          <a:p>
            <a:pPr>
              <a:lnSpc>
                <a:spcPct val="150000"/>
              </a:lnSpc>
            </a:pPr>
            <a:r>
              <a:rPr lang="en-GB" sz="2400" dirty="0"/>
              <a:t>Any recommendations should also be presented.</a:t>
            </a:r>
          </a:p>
        </p:txBody>
      </p:sp>
      <p:pic>
        <p:nvPicPr>
          <p:cNvPr id="6" name="Picture 5"/>
          <p:cNvPicPr>
            <a:picLocks noChangeAspect="1"/>
          </p:cNvPicPr>
          <p:nvPr/>
        </p:nvPicPr>
        <p:blipFill>
          <a:blip r:embed="rId4"/>
          <a:stretch>
            <a:fillRect/>
          </a:stretch>
        </p:blipFill>
        <p:spPr>
          <a:xfrm>
            <a:off x="8104615" y="2167446"/>
            <a:ext cx="3639365" cy="2536755"/>
          </a:xfrm>
          <a:prstGeom prst="rect">
            <a:avLst/>
          </a:prstGeom>
        </p:spPr>
      </p:pic>
    </p:spTree>
    <p:custDataLst>
      <p:tags r:id="rId1"/>
    </p:custDataLst>
    <p:extLst>
      <p:ext uri="{BB962C8B-B14F-4D97-AF65-F5344CB8AC3E}">
        <p14:creationId xmlns:p14="http://schemas.microsoft.com/office/powerpoint/2010/main" val="3107102047"/>
      </p:ext>
    </p:extLst>
  </p:cSld>
  <p:clrMapOvr>
    <a:masterClrMapping/>
  </p:clrMapOvr>
  <mc:AlternateContent xmlns:mc="http://schemas.openxmlformats.org/markup-compatibility/2006" xmlns:p14="http://schemas.microsoft.com/office/powerpoint/2010/main">
    <mc:Choice Requires="p14">
      <p:transition spd="slow" p14:dur="2000" advTm="46"/>
    </mc:Choice>
    <mc:Fallback xmlns="">
      <p:transition spd="slow" advTm="46"/>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descr="ref, 1"/>
          <p:cNvSpPr/>
          <p:nvPr/>
        </p:nvSpPr>
        <p:spPr>
          <a:xfrm>
            <a:off x="103909" y="1076385"/>
            <a:ext cx="1192844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r</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sp>
        <p:nvSpPr>
          <p:cNvPr id="3" name="Rectangle 2"/>
          <p:cNvSpPr/>
          <p:nvPr/>
        </p:nvSpPr>
        <p:spPr>
          <a:xfrm>
            <a:off x="3640214" y="329783"/>
            <a:ext cx="5240409" cy="523220"/>
          </a:xfrm>
          <a:prstGeom prst="rect">
            <a:avLst/>
          </a:prstGeom>
        </p:spPr>
        <p:txBody>
          <a:bodyPr wrap="none">
            <a:spAutoFit/>
          </a:bodyPr>
          <a:lstStyle/>
          <a:p>
            <a:r>
              <a:rPr lang="en-GB" sz="2800" b="1" dirty="0">
                <a:latin typeface="+mj-lt"/>
              </a:rPr>
              <a:t>Example of Fault Tree Analysis.1</a:t>
            </a:r>
          </a:p>
        </p:txBody>
      </p:sp>
      <p:sp>
        <p:nvSpPr>
          <p:cNvPr id="4" name="Rectangle 3"/>
          <p:cNvSpPr/>
          <p:nvPr/>
        </p:nvSpPr>
        <p:spPr>
          <a:xfrm>
            <a:off x="604436" y="1240480"/>
            <a:ext cx="11182121" cy="3970318"/>
          </a:xfrm>
          <a:prstGeom prst="rect">
            <a:avLst/>
          </a:prstGeom>
        </p:spPr>
        <p:txBody>
          <a:bodyPr wrap="square">
            <a:spAutoFit/>
          </a:bodyPr>
          <a:lstStyle/>
          <a:p>
            <a:pPr>
              <a:lnSpc>
                <a:spcPct val="150000"/>
              </a:lnSpc>
            </a:pPr>
            <a:r>
              <a:rPr lang="en-GB" sz="2400" dirty="0"/>
              <a:t>The following example will show the fundamentals of FTA.</a:t>
            </a:r>
          </a:p>
          <a:p>
            <a:pPr>
              <a:lnSpc>
                <a:spcPct val="150000"/>
              </a:lnSpc>
            </a:pPr>
            <a:r>
              <a:rPr lang="en-GB" sz="2400" dirty="0"/>
              <a:t>We will start with analyzing a simple cooling system flushing procedure. </a:t>
            </a:r>
          </a:p>
          <a:p>
            <a:pPr>
              <a:lnSpc>
                <a:spcPct val="150000"/>
              </a:lnSpc>
            </a:pPr>
            <a:r>
              <a:rPr lang="en-GB" sz="2400" dirty="0"/>
              <a:t>we will use FTA at this point.</a:t>
            </a:r>
          </a:p>
          <a:p>
            <a:pPr>
              <a:lnSpc>
                <a:spcPct val="150000"/>
              </a:lnSpc>
            </a:pPr>
            <a:r>
              <a:rPr lang="en-GB" sz="2400" dirty="0"/>
              <a:t>The procedure reads as follows:</a:t>
            </a:r>
          </a:p>
          <a:p>
            <a:pPr>
              <a:lnSpc>
                <a:spcPct val="150000"/>
              </a:lnSpc>
            </a:pPr>
            <a:r>
              <a:rPr lang="en-GB" sz="2400" b="1" u="sng" dirty="0"/>
              <a:t>Warning – Cooling system must be below 100 ∘F prior to draining</a:t>
            </a:r>
          </a:p>
          <a:p>
            <a:pPr>
              <a:lnSpc>
                <a:spcPct val="150000"/>
              </a:lnSpc>
            </a:pPr>
            <a:r>
              <a:rPr lang="en-GB" sz="2400" dirty="0"/>
              <a:t>1. Begin with the engine cold and ignition off.</a:t>
            </a:r>
          </a:p>
          <a:p>
            <a:pPr>
              <a:lnSpc>
                <a:spcPct val="150000"/>
              </a:lnSpc>
            </a:pPr>
            <a:r>
              <a:rPr lang="en-GB" sz="2400" dirty="0"/>
              <a:t>2. Remove the radiator pressure cap.</a:t>
            </a:r>
          </a:p>
        </p:txBody>
      </p:sp>
    </p:spTree>
    <p:custDataLst>
      <p:tags r:id="rId1"/>
    </p:custDataLst>
    <p:extLst>
      <p:ext uri="{BB962C8B-B14F-4D97-AF65-F5344CB8AC3E}">
        <p14:creationId xmlns:p14="http://schemas.microsoft.com/office/powerpoint/2010/main" val="204658117"/>
      </p:ext>
    </p:extLst>
  </p:cSld>
  <p:clrMapOvr>
    <a:masterClrMapping/>
  </p:clrMapOvr>
  <mc:AlternateContent xmlns:mc="http://schemas.openxmlformats.org/markup-compatibility/2006" xmlns:p14="http://schemas.microsoft.com/office/powerpoint/2010/main">
    <mc:Choice Requires="p14">
      <p:transition spd="slow" p14:dur="2000" advTm="374"/>
    </mc:Choice>
    <mc:Fallback xmlns="">
      <p:transition spd="slow" advTm="374"/>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descr="ref, 1"/>
          <p:cNvSpPr/>
          <p:nvPr/>
        </p:nvSpPr>
        <p:spPr>
          <a:xfrm>
            <a:off x="180431" y="1077537"/>
            <a:ext cx="11868001"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r</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sp>
        <p:nvSpPr>
          <p:cNvPr id="7" name="Rectangle 6"/>
          <p:cNvSpPr/>
          <p:nvPr/>
        </p:nvSpPr>
        <p:spPr>
          <a:xfrm>
            <a:off x="3640214" y="329783"/>
            <a:ext cx="5240409" cy="523220"/>
          </a:xfrm>
          <a:prstGeom prst="rect">
            <a:avLst/>
          </a:prstGeom>
        </p:spPr>
        <p:txBody>
          <a:bodyPr wrap="none">
            <a:spAutoFit/>
          </a:bodyPr>
          <a:lstStyle/>
          <a:p>
            <a:r>
              <a:rPr lang="en-GB" sz="2800" b="1" dirty="0">
                <a:latin typeface="+mj-lt"/>
              </a:rPr>
              <a:t>Example of Fault Tree Analysis.2</a:t>
            </a:r>
          </a:p>
        </p:txBody>
      </p:sp>
      <p:sp>
        <p:nvSpPr>
          <p:cNvPr id="3" name="Rectangle 2"/>
          <p:cNvSpPr/>
          <p:nvPr/>
        </p:nvSpPr>
        <p:spPr>
          <a:xfrm>
            <a:off x="386467" y="1176091"/>
            <a:ext cx="11521192" cy="5444054"/>
          </a:xfrm>
          <a:prstGeom prst="rect">
            <a:avLst/>
          </a:prstGeom>
        </p:spPr>
        <p:txBody>
          <a:bodyPr wrap="square">
            <a:spAutoFit/>
          </a:bodyPr>
          <a:lstStyle/>
          <a:p>
            <a:pPr>
              <a:lnSpc>
                <a:spcPct val="150000"/>
              </a:lnSpc>
            </a:pPr>
            <a:r>
              <a:rPr lang="en-GB" b="1" dirty="0"/>
              <a:t>Open the petcock at the bottom of the radiator and drain the coolant into a bucket.</a:t>
            </a:r>
          </a:p>
          <a:p>
            <a:pPr>
              <a:lnSpc>
                <a:spcPct val="150000"/>
              </a:lnSpc>
            </a:pPr>
            <a:r>
              <a:rPr lang="en-GB" b="1" dirty="0"/>
              <a:t>4. Close the petcock and fill the radiator with water.</a:t>
            </a:r>
          </a:p>
          <a:p>
            <a:pPr>
              <a:lnSpc>
                <a:spcPct val="150000"/>
              </a:lnSpc>
            </a:pPr>
            <a:r>
              <a:rPr lang="en-GB" b="1" dirty="0"/>
              <a:t>5. Start the engine and turn the heater control to hot. Add cooling system cleaner and idle the engine for 30 minutes (or as per the instructions on container).</a:t>
            </a:r>
          </a:p>
          <a:p>
            <a:pPr>
              <a:lnSpc>
                <a:spcPct val="150000"/>
              </a:lnSpc>
            </a:pPr>
            <a:r>
              <a:rPr lang="en-GB" b="1" dirty="0"/>
              <a:t>Warning – Cooling system must be below 100 ∘F prior to draining.</a:t>
            </a:r>
          </a:p>
          <a:p>
            <a:pPr>
              <a:lnSpc>
                <a:spcPct val="150000"/>
              </a:lnSpc>
            </a:pPr>
            <a:r>
              <a:rPr lang="en-GB" b="1" dirty="0"/>
              <a:t>6. Stop the engine and allow it to cool for five minutes. Drain the system.</a:t>
            </a:r>
          </a:p>
          <a:p>
            <a:pPr>
              <a:lnSpc>
                <a:spcPct val="150000"/>
              </a:lnSpc>
            </a:pPr>
            <a:r>
              <a:rPr lang="en-GB" b="1" dirty="0"/>
              <a:t>7. Close the petcock, fill the radiator with water, and let the engine idle for five minutes.</a:t>
            </a:r>
          </a:p>
          <a:p>
            <a:pPr>
              <a:lnSpc>
                <a:spcPct val="150000"/>
              </a:lnSpc>
            </a:pPr>
            <a:r>
              <a:rPr lang="en-GB" b="1" dirty="0"/>
              <a:t>8. Open petcock and drain the water.</a:t>
            </a:r>
          </a:p>
          <a:p>
            <a:pPr>
              <a:lnSpc>
                <a:spcPct val="150000"/>
              </a:lnSpc>
            </a:pPr>
            <a:r>
              <a:rPr lang="en-GB" b="1" dirty="0"/>
              <a:t>9. Repeat Step 6–8.</a:t>
            </a:r>
          </a:p>
          <a:p>
            <a:pPr>
              <a:lnSpc>
                <a:spcPct val="150000"/>
              </a:lnSpc>
            </a:pPr>
            <a:r>
              <a:rPr lang="en-GB" b="1" dirty="0"/>
              <a:t>10. Close the petcock.</a:t>
            </a:r>
          </a:p>
          <a:p>
            <a:pPr>
              <a:lnSpc>
                <a:spcPct val="150000"/>
              </a:lnSpc>
            </a:pPr>
            <a:r>
              <a:rPr lang="en-GB" b="1" dirty="0"/>
              <a:t>11. Fill cooling system with 50/50 mixture of water and nontoxic antifreeze/ coolant.</a:t>
            </a:r>
          </a:p>
          <a:p>
            <a:pPr>
              <a:lnSpc>
                <a:spcPct val="150000"/>
              </a:lnSpc>
            </a:pPr>
            <a:r>
              <a:rPr lang="en-GB" b="1" dirty="0"/>
              <a:t>The first step will be to determine the credible top events. </a:t>
            </a:r>
            <a:endParaRPr lang="ar-EG" b="1" dirty="0"/>
          </a:p>
          <a:p>
            <a:pPr>
              <a:lnSpc>
                <a:spcPct val="150000"/>
              </a:lnSpc>
            </a:pPr>
            <a:r>
              <a:rPr lang="en-GB" b="1" dirty="0"/>
              <a:t>In this case it will be:</a:t>
            </a:r>
            <a:r>
              <a:rPr lang="en-US" b="1" dirty="0"/>
              <a:t> </a:t>
            </a:r>
            <a:r>
              <a:rPr lang="en-GB" b="1" dirty="0"/>
              <a:t>Mechanic is Burned - Cooling Flushing Failed</a:t>
            </a:r>
          </a:p>
        </p:txBody>
      </p:sp>
    </p:spTree>
    <p:custDataLst>
      <p:tags r:id="rId1"/>
    </p:custDataLst>
    <p:extLst>
      <p:ext uri="{BB962C8B-B14F-4D97-AF65-F5344CB8AC3E}">
        <p14:creationId xmlns:p14="http://schemas.microsoft.com/office/powerpoint/2010/main" val="255088201"/>
      </p:ext>
    </p:extLst>
  </p:cSld>
  <p:clrMapOvr>
    <a:masterClrMapping/>
  </p:clrMapOvr>
  <mc:AlternateContent xmlns:mc="http://schemas.openxmlformats.org/markup-compatibility/2006" xmlns:p14="http://schemas.microsoft.com/office/powerpoint/2010/main">
    <mc:Choice Requires="p14">
      <p:transition spd="slow" p14:dur="2000" advTm="34"/>
    </mc:Choice>
    <mc:Fallback xmlns="">
      <p:transition spd="slow" advTm="3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descr="ref, 1"/>
          <p:cNvSpPr/>
          <p:nvPr/>
        </p:nvSpPr>
        <p:spPr>
          <a:xfrm>
            <a:off x="93518" y="1076385"/>
            <a:ext cx="11938833"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r</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sp>
        <p:nvSpPr>
          <p:cNvPr id="3" name="Rectangle 2"/>
          <p:cNvSpPr/>
          <p:nvPr/>
        </p:nvSpPr>
        <p:spPr>
          <a:xfrm>
            <a:off x="628478" y="1779970"/>
            <a:ext cx="11263879" cy="2934458"/>
          </a:xfrm>
          <a:prstGeom prst="rect">
            <a:avLst/>
          </a:prstGeom>
        </p:spPr>
        <p:txBody>
          <a:bodyPr wrap="square">
            <a:spAutoFit/>
          </a:bodyPr>
          <a:lstStyle/>
          <a:p>
            <a:pPr>
              <a:lnSpc>
                <a:spcPct val="200000"/>
              </a:lnSpc>
            </a:pPr>
            <a:r>
              <a:rPr lang="en-GB" sz="2400" dirty="0"/>
              <a:t>In fact, the “Mechanic is Burned” top event can be grouped under the “Cooling Flushing Failed” top event because if the mechanic were burned, then the task would fail in a sense.</a:t>
            </a:r>
          </a:p>
          <a:p>
            <a:pPr>
              <a:lnSpc>
                <a:spcPct val="200000"/>
              </a:lnSpc>
            </a:pPr>
            <a:r>
              <a:rPr lang="en-GB" sz="2400" dirty="0"/>
              <a:t>From the procedure we can identify several basic events. These are shown in Table 14.5, along with their credibility.</a:t>
            </a:r>
          </a:p>
        </p:txBody>
      </p:sp>
      <p:sp>
        <p:nvSpPr>
          <p:cNvPr id="8" name="Rectangle 7"/>
          <p:cNvSpPr/>
          <p:nvPr/>
        </p:nvSpPr>
        <p:spPr>
          <a:xfrm>
            <a:off x="3640214" y="329783"/>
            <a:ext cx="5240409" cy="523220"/>
          </a:xfrm>
          <a:prstGeom prst="rect">
            <a:avLst/>
          </a:prstGeom>
        </p:spPr>
        <p:txBody>
          <a:bodyPr wrap="none">
            <a:spAutoFit/>
          </a:bodyPr>
          <a:lstStyle/>
          <a:p>
            <a:r>
              <a:rPr lang="en-GB" sz="2800" b="1" dirty="0">
                <a:latin typeface="+mj-lt"/>
              </a:rPr>
              <a:t>Example of Fault Tree Analysis.3</a:t>
            </a:r>
          </a:p>
        </p:txBody>
      </p:sp>
    </p:spTree>
    <p:custDataLst>
      <p:tags r:id="rId1"/>
    </p:custDataLst>
    <p:extLst>
      <p:ext uri="{BB962C8B-B14F-4D97-AF65-F5344CB8AC3E}">
        <p14:creationId xmlns:p14="http://schemas.microsoft.com/office/powerpoint/2010/main" val="3838537689"/>
      </p:ext>
    </p:extLst>
  </p:cSld>
  <p:clrMapOvr>
    <a:masterClrMapping/>
  </p:clrMapOvr>
  <mc:AlternateContent xmlns:mc="http://schemas.openxmlformats.org/markup-compatibility/2006" xmlns:p14="http://schemas.microsoft.com/office/powerpoint/2010/main">
    <mc:Choice Requires="p14">
      <p:transition spd="slow" p14:dur="2000" advTm="58"/>
    </mc:Choice>
    <mc:Fallback xmlns="">
      <p:transition spd="slow" advTm="58"/>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descr="ref, 1"/>
          <p:cNvSpPr/>
          <p:nvPr/>
        </p:nvSpPr>
        <p:spPr>
          <a:xfrm>
            <a:off x="103909" y="1076385"/>
            <a:ext cx="11907660"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r</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pic>
        <p:nvPicPr>
          <p:cNvPr id="3" name="Picture 2"/>
          <p:cNvPicPr>
            <a:picLocks noChangeAspect="1"/>
          </p:cNvPicPr>
          <p:nvPr/>
        </p:nvPicPr>
        <p:blipFill>
          <a:blip r:embed="rId4"/>
          <a:stretch>
            <a:fillRect/>
          </a:stretch>
        </p:blipFill>
        <p:spPr>
          <a:xfrm>
            <a:off x="1278137" y="1155869"/>
            <a:ext cx="9639759" cy="5024594"/>
          </a:xfrm>
          <a:prstGeom prst="rect">
            <a:avLst/>
          </a:prstGeom>
        </p:spPr>
      </p:pic>
      <p:sp>
        <p:nvSpPr>
          <p:cNvPr id="8" name="Rectangle 7"/>
          <p:cNvSpPr/>
          <p:nvPr/>
        </p:nvSpPr>
        <p:spPr>
          <a:xfrm>
            <a:off x="3640214" y="329783"/>
            <a:ext cx="5240409" cy="523220"/>
          </a:xfrm>
          <a:prstGeom prst="rect">
            <a:avLst/>
          </a:prstGeom>
        </p:spPr>
        <p:txBody>
          <a:bodyPr wrap="none">
            <a:spAutoFit/>
          </a:bodyPr>
          <a:lstStyle/>
          <a:p>
            <a:r>
              <a:rPr lang="en-GB" sz="2800" b="1" dirty="0">
                <a:latin typeface="+mj-lt"/>
              </a:rPr>
              <a:t>Example of Fault Tree Analysis.4</a:t>
            </a:r>
          </a:p>
        </p:txBody>
      </p:sp>
    </p:spTree>
    <p:custDataLst>
      <p:tags r:id="rId1"/>
    </p:custDataLst>
    <p:extLst>
      <p:ext uri="{BB962C8B-B14F-4D97-AF65-F5344CB8AC3E}">
        <p14:creationId xmlns:p14="http://schemas.microsoft.com/office/powerpoint/2010/main" val="2492143813"/>
      </p:ext>
    </p:extLst>
  </p:cSld>
  <p:clrMapOvr>
    <a:masterClrMapping/>
  </p:clrMapOvr>
  <mc:AlternateContent xmlns:mc="http://schemas.openxmlformats.org/markup-compatibility/2006" xmlns:p14="http://schemas.microsoft.com/office/powerpoint/2010/main">
    <mc:Choice Requires="p14">
      <p:transition spd="slow" p14:dur="2000" advTm="304"/>
    </mc:Choice>
    <mc:Fallback xmlns="">
      <p:transition spd="slow" advTm="304"/>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descr="ref, 1"/>
          <p:cNvSpPr/>
          <p:nvPr/>
        </p:nvSpPr>
        <p:spPr>
          <a:xfrm>
            <a:off x="114300" y="1076385"/>
            <a:ext cx="11918051"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r</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pic>
        <p:nvPicPr>
          <p:cNvPr id="3" name="Picture 2"/>
          <p:cNvPicPr>
            <a:picLocks noChangeAspect="1"/>
          </p:cNvPicPr>
          <p:nvPr/>
        </p:nvPicPr>
        <p:blipFill>
          <a:blip r:embed="rId4"/>
          <a:stretch>
            <a:fillRect/>
          </a:stretch>
        </p:blipFill>
        <p:spPr>
          <a:xfrm>
            <a:off x="1608462" y="1302978"/>
            <a:ext cx="8747392" cy="4756296"/>
          </a:xfrm>
          <a:prstGeom prst="rect">
            <a:avLst/>
          </a:prstGeom>
        </p:spPr>
      </p:pic>
      <p:sp>
        <p:nvSpPr>
          <p:cNvPr id="8" name="Rectangle 7"/>
          <p:cNvSpPr/>
          <p:nvPr/>
        </p:nvSpPr>
        <p:spPr>
          <a:xfrm>
            <a:off x="3640214" y="329783"/>
            <a:ext cx="5240409" cy="523220"/>
          </a:xfrm>
          <a:prstGeom prst="rect">
            <a:avLst/>
          </a:prstGeom>
        </p:spPr>
        <p:txBody>
          <a:bodyPr wrap="none">
            <a:spAutoFit/>
          </a:bodyPr>
          <a:lstStyle/>
          <a:p>
            <a:r>
              <a:rPr lang="en-GB" sz="2800" b="1" dirty="0">
                <a:latin typeface="+mj-lt"/>
              </a:rPr>
              <a:t>Example of Fault Tree Analysis.5</a:t>
            </a:r>
          </a:p>
        </p:txBody>
      </p:sp>
    </p:spTree>
    <p:custDataLst>
      <p:tags r:id="rId1"/>
    </p:custDataLst>
    <p:extLst>
      <p:ext uri="{BB962C8B-B14F-4D97-AF65-F5344CB8AC3E}">
        <p14:creationId xmlns:p14="http://schemas.microsoft.com/office/powerpoint/2010/main" val="2970684688"/>
      </p:ext>
    </p:extLst>
  </p:cSld>
  <p:clrMapOvr>
    <a:masterClrMapping/>
  </p:clrMapOvr>
  <mc:AlternateContent xmlns:mc="http://schemas.openxmlformats.org/markup-compatibility/2006" xmlns:p14="http://schemas.microsoft.com/office/powerpoint/2010/main">
    <mc:Choice Requires="p14">
      <p:transition spd="slow" p14:dur="2000" advTm="132"/>
    </mc:Choice>
    <mc:Fallback xmlns="">
      <p:transition spd="slow" advTm="132"/>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descr="ref, 1"/>
          <p:cNvSpPr/>
          <p:nvPr/>
        </p:nvSpPr>
        <p:spPr>
          <a:xfrm>
            <a:off x="93518" y="1076385"/>
            <a:ext cx="11918051"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r</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sp>
        <p:nvSpPr>
          <p:cNvPr id="3" name="Rectangle 2"/>
          <p:cNvSpPr/>
          <p:nvPr/>
        </p:nvSpPr>
        <p:spPr>
          <a:xfrm>
            <a:off x="676046" y="1697206"/>
            <a:ext cx="11038901" cy="3785652"/>
          </a:xfrm>
          <a:prstGeom prst="rect">
            <a:avLst/>
          </a:prstGeom>
        </p:spPr>
        <p:txBody>
          <a:bodyPr wrap="square">
            <a:spAutoFit/>
          </a:bodyPr>
          <a:lstStyle/>
          <a:p>
            <a:pPr>
              <a:lnSpc>
                <a:spcPct val="200000"/>
              </a:lnSpc>
            </a:pPr>
            <a:r>
              <a:rPr lang="en-GB" sz="2400" dirty="0"/>
              <a:t>Once done assessing the credibility of the failures, we next construct the fault tree.</a:t>
            </a:r>
          </a:p>
          <a:p>
            <a:pPr>
              <a:lnSpc>
                <a:spcPct val="200000"/>
              </a:lnSpc>
            </a:pPr>
            <a:r>
              <a:rPr lang="en-GB" sz="2400" dirty="0"/>
              <a:t>We will not include errors that were deemed to be credible. Our top event will be the Cooling Flushing Failed. </a:t>
            </a:r>
          </a:p>
          <a:p>
            <a:pPr>
              <a:lnSpc>
                <a:spcPct val="200000"/>
              </a:lnSpc>
            </a:pPr>
            <a:r>
              <a:rPr lang="en-GB" sz="2400" dirty="0"/>
              <a:t>All the basic events will be entry points into the tree. </a:t>
            </a:r>
          </a:p>
          <a:p>
            <a:pPr>
              <a:lnSpc>
                <a:spcPct val="200000"/>
              </a:lnSpc>
            </a:pPr>
            <a:r>
              <a:rPr lang="en-GB" sz="2400" dirty="0"/>
              <a:t>The tree is shown in Figure 14.3. as following </a:t>
            </a:r>
          </a:p>
        </p:txBody>
      </p:sp>
      <p:sp>
        <p:nvSpPr>
          <p:cNvPr id="8" name="Rectangle 7"/>
          <p:cNvSpPr/>
          <p:nvPr/>
        </p:nvSpPr>
        <p:spPr>
          <a:xfrm>
            <a:off x="3640214" y="329783"/>
            <a:ext cx="5240409" cy="523220"/>
          </a:xfrm>
          <a:prstGeom prst="rect">
            <a:avLst/>
          </a:prstGeom>
        </p:spPr>
        <p:txBody>
          <a:bodyPr wrap="none">
            <a:spAutoFit/>
          </a:bodyPr>
          <a:lstStyle/>
          <a:p>
            <a:r>
              <a:rPr lang="en-GB" sz="2800" b="1" dirty="0">
                <a:latin typeface="+mj-lt"/>
              </a:rPr>
              <a:t>Example of Fault Tree Analysis.6</a:t>
            </a:r>
          </a:p>
        </p:txBody>
      </p:sp>
    </p:spTree>
    <p:custDataLst>
      <p:tags r:id="rId1"/>
    </p:custDataLst>
    <p:extLst>
      <p:ext uri="{BB962C8B-B14F-4D97-AF65-F5344CB8AC3E}">
        <p14:creationId xmlns:p14="http://schemas.microsoft.com/office/powerpoint/2010/main" val="774124452"/>
      </p:ext>
    </p:extLst>
  </p:cSld>
  <p:clrMapOvr>
    <a:masterClrMapping/>
  </p:clrMapOvr>
  <mc:AlternateContent xmlns:mc="http://schemas.openxmlformats.org/markup-compatibility/2006" xmlns:p14="http://schemas.microsoft.com/office/powerpoint/2010/main">
    <mc:Choice Requires="p14">
      <p:transition spd="slow" p14:dur="2000" advTm="229"/>
    </mc:Choice>
    <mc:Fallback xmlns="">
      <p:transition spd="slow" advTm="229"/>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33934" y="943706"/>
            <a:ext cx="4128422" cy="55801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descr="ref, 1"/>
          <p:cNvSpPr/>
          <p:nvPr/>
        </p:nvSpPr>
        <p:spPr>
          <a:xfrm>
            <a:off x="149258" y="1064704"/>
            <a:ext cx="11831138"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r</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pic>
        <p:nvPicPr>
          <p:cNvPr id="3" name="Picture 2"/>
          <p:cNvPicPr>
            <a:picLocks noChangeAspect="1"/>
          </p:cNvPicPr>
          <p:nvPr/>
        </p:nvPicPr>
        <p:blipFill>
          <a:blip r:embed="rId4"/>
          <a:stretch>
            <a:fillRect/>
          </a:stretch>
        </p:blipFill>
        <p:spPr>
          <a:xfrm>
            <a:off x="4164376" y="1430224"/>
            <a:ext cx="7436386" cy="4589406"/>
          </a:xfrm>
          <a:prstGeom prst="rect">
            <a:avLst/>
          </a:prstGeom>
        </p:spPr>
      </p:pic>
      <p:sp>
        <p:nvSpPr>
          <p:cNvPr id="4" name="Rectangle 3"/>
          <p:cNvSpPr/>
          <p:nvPr/>
        </p:nvSpPr>
        <p:spPr>
          <a:xfrm>
            <a:off x="3964876" y="372393"/>
            <a:ext cx="3679149" cy="523220"/>
          </a:xfrm>
          <a:prstGeom prst="rect">
            <a:avLst/>
          </a:prstGeom>
        </p:spPr>
        <p:txBody>
          <a:bodyPr wrap="none">
            <a:spAutoFit/>
          </a:bodyPr>
          <a:lstStyle/>
          <a:p>
            <a:r>
              <a:rPr lang="en-GB" sz="2800" b="1" dirty="0">
                <a:latin typeface="+mj-lt"/>
              </a:rPr>
              <a:t>construct the fault tree</a:t>
            </a:r>
          </a:p>
        </p:txBody>
      </p:sp>
      <p:sp>
        <p:nvSpPr>
          <p:cNvPr id="6" name="Rectangle 5"/>
          <p:cNvSpPr/>
          <p:nvPr/>
        </p:nvSpPr>
        <p:spPr>
          <a:xfrm>
            <a:off x="602850" y="1518360"/>
            <a:ext cx="4079319" cy="1200329"/>
          </a:xfrm>
          <a:prstGeom prst="rect">
            <a:avLst/>
          </a:prstGeom>
        </p:spPr>
        <p:txBody>
          <a:bodyPr wrap="square">
            <a:spAutoFit/>
          </a:bodyPr>
          <a:lstStyle/>
          <a:p>
            <a:pPr algn="r" rtl="1"/>
            <a:r>
              <a:rPr lang="ar-EG" dirty="0">
                <a:solidFill>
                  <a:srgbClr val="3C4043"/>
                </a:solidFill>
                <a:latin typeface="Roboto"/>
              </a:rPr>
              <a:t>لاحظ أننا لم نتمكن من بناء شجرة الأخطاء إلا باستخدام بوابة </a:t>
            </a:r>
            <a:r>
              <a:rPr lang="en-GB" dirty="0">
                <a:solidFill>
                  <a:srgbClr val="3C4043"/>
                </a:solidFill>
                <a:latin typeface="Roboto"/>
              </a:rPr>
              <a:t> OR </a:t>
            </a:r>
            <a:r>
              <a:rPr lang="ar-EG" dirty="0">
                <a:solidFill>
                  <a:srgbClr val="3C4043"/>
                </a:solidFill>
                <a:latin typeface="Roboto"/>
              </a:rPr>
              <a:t>والأحداث الأساسية. وذلك لأن حالة واحدة فقط من حالات الفشل الموثوقة يمكن أن تؤدي إلى الفشل من المهمة.</a:t>
            </a:r>
            <a:endParaRPr lang="en-GB" dirty="0"/>
          </a:p>
        </p:txBody>
      </p:sp>
      <p:sp>
        <p:nvSpPr>
          <p:cNvPr id="7" name="Rectangle 6"/>
          <p:cNvSpPr/>
          <p:nvPr/>
        </p:nvSpPr>
        <p:spPr>
          <a:xfrm>
            <a:off x="473726" y="3428466"/>
            <a:ext cx="3955055" cy="1754326"/>
          </a:xfrm>
          <a:prstGeom prst="rect">
            <a:avLst/>
          </a:prstGeom>
        </p:spPr>
        <p:txBody>
          <a:bodyPr wrap="square">
            <a:spAutoFit/>
          </a:bodyPr>
          <a:lstStyle/>
          <a:p>
            <a:pPr marL="285750" indent="-285750">
              <a:buFont typeface="Wingdings" panose="05000000000000000000" pitchFamily="2" charset="2"/>
              <a:buChar char="q"/>
            </a:pPr>
            <a:r>
              <a:rPr lang="en-GB" dirty="0"/>
              <a:t>Notice that we were able to build the fault tree only using an OR gate and the basic events. </a:t>
            </a:r>
          </a:p>
          <a:p>
            <a:pPr marL="285750" indent="-285750">
              <a:buFont typeface="Wingdings" panose="05000000000000000000" pitchFamily="2" charset="2"/>
              <a:buChar char="v"/>
            </a:pPr>
            <a:r>
              <a:rPr lang="en-GB" dirty="0"/>
              <a:t>That is because only one of the credible failures can lead to the failure of the task.</a:t>
            </a:r>
          </a:p>
        </p:txBody>
      </p:sp>
    </p:spTree>
    <p:custDataLst>
      <p:tags r:id="rId1"/>
    </p:custDataLst>
    <p:extLst>
      <p:ext uri="{BB962C8B-B14F-4D97-AF65-F5344CB8AC3E}">
        <p14:creationId xmlns:p14="http://schemas.microsoft.com/office/powerpoint/2010/main" val="2922619003"/>
      </p:ext>
    </p:extLst>
  </p:cSld>
  <p:clrMapOvr>
    <a:masterClrMapping/>
  </p:clrMapOvr>
  <mc:AlternateContent xmlns:mc="http://schemas.openxmlformats.org/markup-compatibility/2006" xmlns:p14="http://schemas.microsoft.com/office/powerpoint/2010/main">
    <mc:Choice Requires="p14">
      <p:transition spd="slow" p14:dur="2000" advTm="128"/>
    </mc:Choice>
    <mc:Fallback xmlns="">
      <p:transition spd="slow" advTm="128"/>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descr="ref, 1"/>
          <p:cNvSpPr/>
          <p:nvPr/>
        </p:nvSpPr>
        <p:spPr>
          <a:xfrm>
            <a:off x="83127" y="1086776"/>
            <a:ext cx="1192844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r</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sp>
        <p:nvSpPr>
          <p:cNvPr id="3" name="Rectangle 2"/>
          <p:cNvSpPr/>
          <p:nvPr/>
        </p:nvSpPr>
        <p:spPr>
          <a:xfrm>
            <a:off x="5010500" y="368037"/>
            <a:ext cx="2400016" cy="523220"/>
          </a:xfrm>
          <a:prstGeom prst="rect">
            <a:avLst/>
          </a:prstGeom>
        </p:spPr>
        <p:txBody>
          <a:bodyPr wrap="none">
            <a:spAutoFit/>
          </a:bodyPr>
          <a:lstStyle/>
          <a:p>
            <a:r>
              <a:rPr lang="en-GB" sz="2800" b="1" dirty="0"/>
              <a:t>FTA Coverage</a:t>
            </a:r>
          </a:p>
        </p:txBody>
      </p:sp>
      <p:sp>
        <p:nvSpPr>
          <p:cNvPr id="4" name="Rectangle 3"/>
          <p:cNvSpPr/>
          <p:nvPr/>
        </p:nvSpPr>
        <p:spPr>
          <a:xfrm>
            <a:off x="921745" y="1310154"/>
            <a:ext cx="4212681" cy="1938992"/>
          </a:xfrm>
          <a:prstGeom prst="rect">
            <a:avLst/>
          </a:prstGeom>
          <a:solidFill>
            <a:schemeClr val="bg1">
              <a:lumMod val="95000"/>
            </a:schemeClr>
          </a:solidFill>
        </p:spPr>
        <p:txBody>
          <a:bodyPr wrap="square">
            <a:spAutoFit/>
          </a:bodyPr>
          <a:lstStyle/>
          <a:p>
            <a:r>
              <a:rPr lang="en-GB" sz="2400" dirty="0"/>
              <a:t>Hardware</a:t>
            </a:r>
          </a:p>
          <a:p>
            <a:r>
              <a:rPr lang="en-GB" sz="2400" dirty="0"/>
              <a:t> System level</a:t>
            </a:r>
          </a:p>
          <a:p>
            <a:r>
              <a:rPr lang="en-GB" sz="2400" dirty="0"/>
              <a:t> Subsystem level</a:t>
            </a:r>
          </a:p>
          <a:p>
            <a:r>
              <a:rPr lang="en-GB" sz="2400" dirty="0"/>
              <a:t> Component level</a:t>
            </a:r>
          </a:p>
          <a:p>
            <a:r>
              <a:rPr lang="en-GB" sz="2400" dirty="0"/>
              <a:t> Environmental effects</a:t>
            </a:r>
          </a:p>
        </p:txBody>
      </p:sp>
      <p:sp>
        <p:nvSpPr>
          <p:cNvPr id="6" name="Rectangle 5"/>
          <p:cNvSpPr/>
          <p:nvPr/>
        </p:nvSpPr>
        <p:spPr>
          <a:xfrm>
            <a:off x="921745" y="3467285"/>
            <a:ext cx="4212681" cy="1200329"/>
          </a:xfrm>
          <a:prstGeom prst="rect">
            <a:avLst/>
          </a:prstGeom>
          <a:solidFill>
            <a:schemeClr val="bg1">
              <a:lumMod val="95000"/>
            </a:schemeClr>
          </a:solidFill>
        </p:spPr>
        <p:txBody>
          <a:bodyPr wrap="square">
            <a:spAutoFit/>
          </a:bodyPr>
          <a:lstStyle/>
          <a:p>
            <a:r>
              <a:rPr lang="en-GB" sz="2400" dirty="0"/>
              <a:t> Software</a:t>
            </a:r>
          </a:p>
          <a:p>
            <a:r>
              <a:rPr lang="en-GB" sz="2400" dirty="0"/>
              <a:t> System level control</a:t>
            </a:r>
          </a:p>
          <a:p>
            <a:r>
              <a:rPr lang="en-GB" sz="2400" dirty="0"/>
              <a:t> Hardware/software interface</a:t>
            </a:r>
          </a:p>
        </p:txBody>
      </p:sp>
      <p:sp>
        <p:nvSpPr>
          <p:cNvPr id="7" name="Rectangle 6"/>
          <p:cNvSpPr/>
          <p:nvPr/>
        </p:nvSpPr>
        <p:spPr>
          <a:xfrm>
            <a:off x="6577575" y="1398749"/>
            <a:ext cx="4593527" cy="1569660"/>
          </a:xfrm>
          <a:prstGeom prst="rect">
            <a:avLst/>
          </a:prstGeom>
          <a:solidFill>
            <a:schemeClr val="bg1">
              <a:lumMod val="95000"/>
            </a:schemeClr>
          </a:solidFill>
        </p:spPr>
        <p:txBody>
          <a:bodyPr wrap="square">
            <a:spAutoFit/>
          </a:bodyPr>
          <a:lstStyle/>
          <a:p>
            <a:r>
              <a:rPr lang="en-GB" sz="2400" dirty="0"/>
              <a:t> Human Interaction</a:t>
            </a:r>
          </a:p>
          <a:p>
            <a:r>
              <a:rPr lang="en-GB" sz="2400" dirty="0"/>
              <a:t> Human error</a:t>
            </a:r>
          </a:p>
          <a:p>
            <a:r>
              <a:rPr lang="en-GB" sz="2400" dirty="0"/>
              <a:t> Human performance</a:t>
            </a:r>
          </a:p>
          <a:p>
            <a:r>
              <a:rPr lang="en-GB" sz="2400" dirty="0"/>
              <a:t> Organizational structures</a:t>
            </a:r>
          </a:p>
        </p:txBody>
      </p:sp>
      <p:sp>
        <p:nvSpPr>
          <p:cNvPr id="8" name="Rectangle 7"/>
          <p:cNvSpPr/>
          <p:nvPr/>
        </p:nvSpPr>
        <p:spPr>
          <a:xfrm>
            <a:off x="6476170" y="3467285"/>
            <a:ext cx="4694933" cy="830997"/>
          </a:xfrm>
          <a:prstGeom prst="rect">
            <a:avLst/>
          </a:prstGeom>
          <a:solidFill>
            <a:schemeClr val="bg1">
              <a:lumMod val="95000"/>
            </a:schemeClr>
          </a:solidFill>
        </p:spPr>
        <p:txBody>
          <a:bodyPr wrap="square">
            <a:spAutoFit/>
          </a:bodyPr>
          <a:lstStyle/>
          <a:p>
            <a:r>
              <a:rPr lang="en-GB" sz="2400" dirty="0"/>
              <a:t> Procedures</a:t>
            </a:r>
          </a:p>
          <a:p>
            <a:r>
              <a:rPr lang="en-GB" sz="2400" dirty="0"/>
              <a:t> Operation, maintenance, assembly</a:t>
            </a:r>
          </a:p>
        </p:txBody>
      </p:sp>
      <p:sp>
        <p:nvSpPr>
          <p:cNvPr id="9" name="Rectangle 8"/>
          <p:cNvSpPr/>
          <p:nvPr/>
        </p:nvSpPr>
        <p:spPr>
          <a:xfrm>
            <a:off x="921745" y="4952101"/>
            <a:ext cx="4212681" cy="1569660"/>
          </a:xfrm>
          <a:prstGeom prst="rect">
            <a:avLst/>
          </a:prstGeom>
          <a:solidFill>
            <a:schemeClr val="bg1">
              <a:lumMod val="95000"/>
            </a:schemeClr>
          </a:solidFill>
        </p:spPr>
        <p:txBody>
          <a:bodyPr wrap="square">
            <a:spAutoFit/>
          </a:bodyPr>
          <a:lstStyle/>
          <a:p>
            <a:r>
              <a:rPr lang="en-GB" sz="2400" dirty="0"/>
              <a:t> System Events</a:t>
            </a:r>
          </a:p>
          <a:p>
            <a:r>
              <a:rPr lang="en-GB" sz="2400" dirty="0"/>
              <a:t> Failures Events</a:t>
            </a:r>
          </a:p>
          <a:p>
            <a:r>
              <a:rPr lang="en-GB" sz="2400" dirty="0"/>
              <a:t> Normal Events</a:t>
            </a:r>
          </a:p>
          <a:p>
            <a:r>
              <a:rPr lang="en-GB" sz="2400" dirty="0"/>
              <a:t> Environmental Events</a:t>
            </a:r>
          </a:p>
        </p:txBody>
      </p:sp>
    </p:spTree>
    <p:custDataLst>
      <p:tags r:id="rId1"/>
    </p:custDataLst>
    <p:extLst>
      <p:ext uri="{BB962C8B-B14F-4D97-AF65-F5344CB8AC3E}">
        <p14:creationId xmlns:p14="http://schemas.microsoft.com/office/powerpoint/2010/main" val="3805646316"/>
      </p:ext>
    </p:extLst>
  </p:cSld>
  <p:clrMapOvr>
    <a:masterClrMapping/>
  </p:clrMapOvr>
  <mc:AlternateContent xmlns:mc="http://schemas.openxmlformats.org/markup-compatibility/2006" xmlns:p14="http://schemas.microsoft.com/office/powerpoint/2010/main">
    <mc:Choice Requires="p14">
      <p:transition spd="slow" p14:dur="2000" advTm="330"/>
    </mc:Choice>
    <mc:Fallback xmlns="">
      <p:transition spd="slow" advTm="33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descr="ref, 1"/>
          <p:cNvSpPr/>
          <p:nvPr/>
        </p:nvSpPr>
        <p:spPr>
          <a:xfrm>
            <a:off x="180431" y="1065994"/>
            <a:ext cx="1189348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r</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sp>
        <p:nvSpPr>
          <p:cNvPr id="3" name="Rectangle 2"/>
          <p:cNvSpPr/>
          <p:nvPr/>
        </p:nvSpPr>
        <p:spPr>
          <a:xfrm>
            <a:off x="4986704" y="264391"/>
            <a:ext cx="2417585" cy="523220"/>
          </a:xfrm>
          <a:prstGeom prst="rect">
            <a:avLst/>
          </a:prstGeom>
        </p:spPr>
        <p:txBody>
          <a:bodyPr wrap="none">
            <a:spAutoFit/>
          </a:bodyPr>
          <a:lstStyle/>
          <a:p>
            <a:r>
              <a:rPr lang="en-GB" sz="2800" b="1" dirty="0"/>
              <a:t>FTA Strengths</a:t>
            </a:r>
          </a:p>
        </p:txBody>
      </p:sp>
      <p:sp>
        <p:nvSpPr>
          <p:cNvPr id="4" name="Rectangle 3"/>
          <p:cNvSpPr/>
          <p:nvPr/>
        </p:nvSpPr>
        <p:spPr>
          <a:xfrm>
            <a:off x="869356" y="1097331"/>
            <a:ext cx="9783955" cy="4893647"/>
          </a:xfrm>
          <a:prstGeom prst="rect">
            <a:avLst/>
          </a:prstGeom>
        </p:spPr>
        <p:txBody>
          <a:bodyPr wrap="square">
            <a:spAutoFit/>
          </a:bodyPr>
          <a:lstStyle/>
          <a:p>
            <a:pPr marL="342900" indent="-342900">
              <a:buFont typeface="Wingdings" panose="05000000000000000000" pitchFamily="2" charset="2"/>
              <a:buChar char="ü"/>
            </a:pPr>
            <a:r>
              <a:rPr lang="en-GB" sz="2400" dirty="0"/>
              <a:t>Visual model -- cause/effect relationships</a:t>
            </a:r>
          </a:p>
          <a:p>
            <a:pPr marL="342900" indent="-342900">
              <a:buFont typeface="Wingdings" panose="05000000000000000000" pitchFamily="2" charset="2"/>
              <a:buChar char="ü"/>
            </a:pPr>
            <a:r>
              <a:rPr lang="en-GB" sz="2400" dirty="0"/>
              <a:t>Easy to learn, do and follow</a:t>
            </a:r>
          </a:p>
          <a:p>
            <a:pPr marL="342900" indent="-342900">
              <a:buFont typeface="Wingdings" panose="05000000000000000000" pitchFamily="2" charset="2"/>
              <a:buChar char="ü"/>
            </a:pPr>
            <a:r>
              <a:rPr lang="en-GB" sz="2400" dirty="0"/>
              <a:t>Models complex system relationships in an understandable manner</a:t>
            </a:r>
          </a:p>
          <a:p>
            <a:pPr marL="342900" indent="-342900">
              <a:buFont typeface="Wingdings" panose="05000000000000000000" pitchFamily="2" charset="2"/>
              <a:buChar char="ü"/>
            </a:pPr>
            <a:r>
              <a:rPr lang="en-GB" sz="2400" dirty="0"/>
              <a:t>Follows paths across system boundaries</a:t>
            </a:r>
          </a:p>
          <a:p>
            <a:pPr marL="342900" indent="-342900">
              <a:buFont typeface="Wingdings" panose="05000000000000000000" pitchFamily="2" charset="2"/>
              <a:buChar char="ü"/>
            </a:pPr>
            <a:r>
              <a:rPr lang="en-GB" sz="2400" dirty="0"/>
              <a:t>Combines hardware, software, environment and human interaction</a:t>
            </a:r>
          </a:p>
          <a:p>
            <a:pPr marL="342900" indent="-342900">
              <a:buFont typeface="Wingdings" panose="05000000000000000000" pitchFamily="2" charset="2"/>
              <a:buChar char="ü"/>
            </a:pPr>
            <a:r>
              <a:rPr lang="en-GB" sz="2400" dirty="0"/>
              <a:t>Interface analysis - contractors, subsystems</a:t>
            </a:r>
          </a:p>
          <a:p>
            <a:pPr marL="342900" indent="-342900">
              <a:buFont typeface="Wingdings" panose="05000000000000000000" pitchFamily="2" charset="2"/>
              <a:buChar char="ü"/>
            </a:pPr>
            <a:r>
              <a:rPr lang="en-GB" sz="2400" dirty="0"/>
              <a:t>Probability model</a:t>
            </a:r>
          </a:p>
          <a:p>
            <a:pPr marL="342900" indent="-342900">
              <a:buFont typeface="Wingdings" panose="05000000000000000000" pitchFamily="2" charset="2"/>
              <a:buChar char="ü"/>
            </a:pPr>
            <a:r>
              <a:rPr lang="en-GB" sz="2400" dirty="0"/>
              <a:t>Scientifically sound</a:t>
            </a:r>
          </a:p>
          <a:p>
            <a:pPr marL="342900" indent="-342900">
              <a:buFont typeface="Wingdings" panose="05000000000000000000" pitchFamily="2" charset="2"/>
              <a:buChar char="ü"/>
            </a:pPr>
            <a:r>
              <a:rPr lang="en-GB" sz="2400" dirty="0"/>
              <a:t>Boolean Algebra, Logic, Probability, Reliability</a:t>
            </a:r>
          </a:p>
          <a:p>
            <a:pPr marL="342900" indent="-342900">
              <a:buFont typeface="Wingdings" panose="05000000000000000000" pitchFamily="2" charset="2"/>
              <a:buChar char="ü"/>
            </a:pPr>
            <a:r>
              <a:rPr lang="en-GB" sz="2400" dirty="0"/>
              <a:t>Physics, Chemistry and Engineering</a:t>
            </a:r>
          </a:p>
          <a:p>
            <a:pPr marL="342900" indent="-342900">
              <a:buFont typeface="Wingdings" panose="05000000000000000000" pitchFamily="2" charset="2"/>
              <a:buChar char="ü"/>
            </a:pPr>
            <a:r>
              <a:rPr lang="en-GB" sz="2400" dirty="0"/>
              <a:t>Commercial software is available</a:t>
            </a:r>
          </a:p>
          <a:p>
            <a:pPr marL="342900" indent="-342900">
              <a:buFont typeface="Wingdings" panose="05000000000000000000" pitchFamily="2" charset="2"/>
              <a:buChar char="ü"/>
            </a:pPr>
            <a:r>
              <a:rPr lang="en-GB" sz="2400" dirty="0"/>
              <a:t>FT’s can provide value despite incomplete information</a:t>
            </a:r>
          </a:p>
          <a:p>
            <a:pPr marL="342900" indent="-342900">
              <a:buFont typeface="Wingdings" panose="05000000000000000000" pitchFamily="2" charset="2"/>
              <a:buChar char="ü"/>
            </a:pPr>
            <a:r>
              <a:rPr lang="en-GB" sz="2400" dirty="0"/>
              <a:t>Proven Technique</a:t>
            </a:r>
          </a:p>
        </p:txBody>
      </p:sp>
    </p:spTree>
    <p:custDataLst>
      <p:tags r:id="rId1"/>
    </p:custDataLst>
    <p:extLst>
      <p:ext uri="{BB962C8B-B14F-4D97-AF65-F5344CB8AC3E}">
        <p14:creationId xmlns:p14="http://schemas.microsoft.com/office/powerpoint/2010/main" val="1475056831"/>
      </p:ext>
    </p:extLst>
  </p:cSld>
  <p:clrMapOvr>
    <a:masterClrMapping/>
  </p:clrMapOvr>
  <mc:AlternateContent xmlns:mc="http://schemas.openxmlformats.org/markup-compatibility/2006" xmlns:p14="http://schemas.microsoft.com/office/powerpoint/2010/main">
    <mc:Choice Requires="p14">
      <p:transition spd="slow" p14:dur="2000" advTm="45"/>
    </mc:Choice>
    <mc:Fallback xmlns="">
      <p:transition spd="slow" advTm="45"/>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descr="ref, 1"/>
          <p:cNvSpPr/>
          <p:nvPr/>
        </p:nvSpPr>
        <p:spPr>
          <a:xfrm>
            <a:off x="103909" y="1076385"/>
            <a:ext cx="11907660"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r</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sp>
        <p:nvSpPr>
          <p:cNvPr id="3" name="Rectangle 2"/>
          <p:cNvSpPr/>
          <p:nvPr/>
        </p:nvSpPr>
        <p:spPr>
          <a:xfrm>
            <a:off x="2910014" y="287488"/>
            <a:ext cx="6745629" cy="523220"/>
          </a:xfrm>
          <a:prstGeom prst="rect">
            <a:avLst/>
          </a:prstGeom>
        </p:spPr>
        <p:txBody>
          <a:bodyPr wrap="none">
            <a:spAutoFit/>
          </a:bodyPr>
          <a:lstStyle/>
          <a:p>
            <a:r>
              <a:rPr lang="en-GB" sz="2800" dirty="0"/>
              <a:t>What the differences between </a:t>
            </a:r>
            <a:r>
              <a:rPr lang="en-GB" sz="2800" b="1" dirty="0"/>
              <a:t>Failure / Fault</a:t>
            </a:r>
          </a:p>
        </p:txBody>
      </p:sp>
      <p:sp>
        <p:nvSpPr>
          <p:cNvPr id="4" name="Rectangle 3"/>
          <p:cNvSpPr/>
          <p:nvPr/>
        </p:nvSpPr>
        <p:spPr>
          <a:xfrm>
            <a:off x="616945" y="3105833"/>
            <a:ext cx="10994833" cy="646331"/>
          </a:xfrm>
          <a:prstGeom prst="rect">
            <a:avLst/>
          </a:prstGeom>
          <a:solidFill>
            <a:srgbClr val="002060"/>
          </a:solidFill>
        </p:spPr>
        <p:txBody>
          <a:bodyPr wrap="square">
            <a:spAutoFit/>
          </a:bodyPr>
          <a:lstStyle/>
          <a:p>
            <a:pPr algn="ctr"/>
            <a:r>
              <a:rPr lang="en-GB" sz="3600" b="1" dirty="0">
                <a:solidFill>
                  <a:schemeClr val="bg1"/>
                </a:solidFill>
                <a:latin typeface="+mj-lt"/>
              </a:rPr>
              <a:t>All failures are faults, but not all faults are failures</a:t>
            </a:r>
          </a:p>
        </p:txBody>
      </p:sp>
      <p:sp>
        <p:nvSpPr>
          <p:cNvPr id="9" name="Rectangle 8"/>
          <p:cNvSpPr/>
          <p:nvPr/>
        </p:nvSpPr>
        <p:spPr>
          <a:xfrm>
            <a:off x="616944" y="4038033"/>
            <a:ext cx="10994833" cy="646331"/>
          </a:xfrm>
          <a:prstGeom prst="rect">
            <a:avLst/>
          </a:prstGeom>
          <a:solidFill>
            <a:schemeClr val="bg1"/>
          </a:solidFill>
        </p:spPr>
        <p:txBody>
          <a:bodyPr wrap="square">
            <a:spAutoFit/>
          </a:bodyPr>
          <a:lstStyle/>
          <a:p>
            <a:pPr algn="ctr"/>
            <a:r>
              <a:rPr lang="ar-EG" sz="3600" b="1" dirty="0">
                <a:solidFill>
                  <a:srgbClr val="002060"/>
                </a:solidFill>
                <a:latin typeface="+mj-lt"/>
              </a:rPr>
              <a:t>كل فشل خطأ ، لكن ليس كل خطأ فشل</a:t>
            </a:r>
            <a:endParaRPr lang="en-GB" sz="3600" b="1" dirty="0">
              <a:solidFill>
                <a:srgbClr val="002060"/>
              </a:solidFill>
              <a:latin typeface="+mj-lt"/>
            </a:endParaRPr>
          </a:p>
        </p:txBody>
      </p:sp>
    </p:spTree>
    <p:custDataLst>
      <p:tags r:id="rId1"/>
    </p:custDataLst>
    <p:extLst>
      <p:ext uri="{BB962C8B-B14F-4D97-AF65-F5344CB8AC3E}">
        <p14:creationId xmlns:p14="http://schemas.microsoft.com/office/powerpoint/2010/main" val="4273337512"/>
      </p:ext>
    </p:extLst>
  </p:cSld>
  <p:clrMapOvr>
    <a:masterClrMapping/>
  </p:clrMapOvr>
  <mc:AlternateContent xmlns:mc="http://schemas.openxmlformats.org/markup-compatibility/2006" xmlns:p14="http://schemas.microsoft.com/office/powerpoint/2010/main">
    <mc:Choice Requires="p14">
      <p:transition spd="slow" p14:dur="2000" advTm="58"/>
    </mc:Choice>
    <mc:Fallback xmlns="">
      <p:transition spd="slow" advTm="58"/>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descr="ref, 1"/>
          <p:cNvSpPr/>
          <p:nvPr/>
        </p:nvSpPr>
        <p:spPr>
          <a:xfrm>
            <a:off x="72736" y="1076385"/>
            <a:ext cx="11938833"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r</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sp>
        <p:nvSpPr>
          <p:cNvPr id="3" name="Rectangle 2"/>
          <p:cNvSpPr/>
          <p:nvPr/>
        </p:nvSpPr>
        <p:spPr>
          <a:xfrm>
            <a:off x="470647" y="1589457"/>
            <a:ext cx="11410177" cy="4524315"/>
          </a:xfrm>
          <a:prstGeom prst="rect">
            <a:avLst/>
          </a:prstGeom>
        </p:spPr>
        <p:txBody>
          <a:bodyPr wrap="square">
            <a:spAutoFit/>
          </a:bodyPr>
          <a:lstStyle/>
          <a:p>
            <a:r>
              <a:rPr lang="en-GB" sz="2400" b="1" u="sng" dirty="0"/>
              <a:t>Failure </a:t>
            </a:r>
            <a:r>
              <a:rPr lang="ar-EG" sz="2400" b="1" u="sng" dirty="0"/>
              <a:t>فشل</a:t>
            </a:r>
            <a:endParaRPr lang="en-GB" sz="2400" b="1" u="sng" dirty="0"/>
          </a:p>
          <a:p>
            <a:endParaRPr lang="en-GB" sz="2400" b="1" u="sng" dirty="0"/>
          </a:p>
          <a:p>
            <a:pPr marL="342900" indent="-342900">
              <a:buFont typeface="Wingdings" panose="05000000000000000000" pitchFamily="2" charset="2"/>
              <a:buChar char="§"/>
            </a:pPr>
            <a:r>
              <a:rPr lang="en-GB" sz="2100" b="1" dirty="0"/>
              <a:t>The occurrence of a basic component failure.</a:t>
            </a:r>
          </a:p>
          <a:p>
            <a:pPr marL="342900" indent="-342900">
              <a:buFont typeface="Wingdings" panose="05000000000000000000" pitchFamily="2" charset="2"/>
              <a:buChar char="§"/>
            </a:pPr>
            <a:r>
              <a:rPr lang="en-GB" sz="2100" b="1" dirty="0"/>
              <a:t>The result of an internal inherent failure mechanism, thereby requiring no further breakdown.</a:t>
            </a:r>
          </a:p>
          <a:p>
            <a:pPr marL="342900" indent="-342900">
              <a:buFont typeface="Wingdings" panose="05000000000000000000" pitchFamily="2" charset="2"/>
              <a:buChar char="§"/>
            </a:pPr>
            <a:r>
              <a:rPr lang="en-GB" sz="2100" b="1" dirty="0"/>
              <a:t>Example - Resistor R77 Fails in the Open Circuit Mode.</a:t>
            </a:r>
          </a:p>
          <a:p>
            <a:endParaRPr lang="en-GB" sz="2400" dirty="0"/>
          </a:p>
          <a:p>
            <a:r>
              <a:rPr lang="en-GB" sz="2400" b="1" u="sng" dirty="0"/>
              <a:t>Fault</a:t>
            </a:r>
            <a:r>
              <a:rPr lang="ar-EG" sz="2400" b="1" u="sng" dirty="0"/>
              <a:t> </a:t>
            </a:r>
            <a:r>
              <a:rPr lang="en-GB" sz="2400" b="1" u="sng" dirty="0"/>
              <a:t> </a:t>
            </a:r>
            <a:r>
              <a:rPr lang="ar-EG" sz="2400" b="1" u="sng" dirty="0"/>
              <a:t>خطأ</a:t>
            </a:r>
            <a:endParaRPr lang="en-GB" sz="2400" b="1" u="sng" dirty="0"/>
          </a:p>
          <a:p>
            <a:endParaRPr lang="en-GB" sz="2400" b="1" u="sng" dirty="0"/>
          </a:p>
          <a:p>
            <a:pPr marL="342900" indent="-342900">
              <a:buFont typeface="Wingdings" panose="05000000000000000000" pitchFamily="2" charset="2"/>
              <a:buChar char="§"/>
            </a:pPr>
            <a:r>
              <a:rPr lang="en-GB" sz="2100" b="1" dirty="0"/>
              <a:t>The occurrence or existence of an undesired state for a component, subsystem or system.</a:t>
            </a:r>
          </a:p>
          <a:p>
            <a:pPr marL="342900" indent="-342900">
              <a:buFont typeface="Wingdings" panose="05000000000000000000" pitchFamily="2" charset="2"/>
              <a:buChar char="§"/>
            </a:pPr>
            <a:r>
              <a:rPr lang="en-GB" sz="2100" b="1" dirty="0"/>
              <a:t>The result of a failure or chain of faults/failures; can be further broken down.</a:t>
            </a:r>
          </a:p>
          <a:p>
            <a:pPr marL="342900" indent="-342900">
              <a:buFont typeface="Wingdings" panose="05000000000000000000" pitchFamily="2" charset="2"/>
              <a:buChar char="§"/>
            </a:pPr>
            <a:r>
              <a:rPr lang="en-GB" sz="2100" b="1" dirty="0"/>
              <a:t>The component operates correctly, except at the wrong time, because it was commanded to do so.</a:t>
            </a:r>
          </a:p>
          <a:p>
            <a:pPr marL="342900" indent="-342900">
              <a:buFont typeface="Wingdings" panose="05000000000000000000" pitchFamily="2" charset="2"/>
              <a:buChar char="§"/>
            </a:pPr>
            <a:r>
              <a:rPr lang="en-GB" sz="2100" b="1" dirty="0"/>
              <a:t>Example – The light is failed off because the switch failed open, thereby removing power.</a:t>
            </a:r>
          </a:p>
        </p:txBody>
      </p:sp>
      <p:sp>
        <p:nvSpPr>
          <p:cNvPr id="8" name="Rectangle 7"/>
          <p:cNvSpPr/>
          <p:nvPr/>
        </p:nvSpPr>
        <p:spPr>
          <a:xfrm>
            <a:off x="2910014" y="287488"/>
            <a:ext cx="6745629" cy="523220"/>
          </a:xfrm>
          <a:prstGeom prst="rect">
            <a:avLst/>
          </a:prstGeom>
        </p:spPr>
        <p:txBody>
          <a:bodyPr wrap="none">
            <a:spAutoFit/>
          </a:bodyPr>
          <a:lstStyle/>
          <a:p>
            <a:r>
              <a:rPr lang="en-GB" sz="2800" dirty="0"/>
              <a:t>What the differences between </a:t>
            </a:r>
            <a:r>
              <a:rPr lang="en-GB" sz="2800" b="1" dirty="0"/>
              <a:t>Failure / Fault</a:t>
            </a:r>
          </a:p>
        </p:txBody>
      </p:sp>
    </p:spTree>
    <p:custDataLst>
      <p:tags r:id="rId1"/>
    </p:custDataLst>
    <p:extLst>
      <p:ext uri="{BB962C8B-B14F-4D97-AF65-F5344CB8AC3E}">
        <p14:creationId xmlns:p14="http://schemas.microsoft.com/office/powerpoint/2010/main" val="525216752"/>
      </p:ext>
    </p:extLst>
  </p:cSld>
  <p:clrMapOvr>
    <a:masterClrMapping/>
  </p:clrMapOvr>
  <mc:AlternateContent xmlns:mc="http://schemas.openxmlformats.org/markup-compatibility/2006" xmlns:p14="http://schemas.microsoft.com/office/powerpoint/2010/main">
    <mc:Choice Requires="p14">
      <p:transition spd="slow" p14:dur="2000" advTm="303"/>
    </mc:Choice>
    <mc:Fallback xmlns="">
      <p:transition spd="slow" advTm="303"/>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descr="ref, 1"/>
          <p:cNvSpPr/>
          <p:nvPr/>
        </p:nvSpPr>
        <p:spPr>
          <a:xfrm>
            <a:off x="103909" y="1076385"/>
            <a:ext cx="11907660"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r</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pic>
        <p:nvPicPr>
          <p:cNvPr id="4" name="Picture 3"/>
          <p:cNvPicPr>
            <a:picLocks noChangeAspect="1"/>
          </p:cNvPicPr>
          <p:nvPr/>
        </p:nvPicPr>
        <p:blipFill>
          <a:blip r:embed="rId4"/>
          <a:stretch>
            <a:fillRect/>
          </a:stretch>
        </p:blipFill>
        <p:spPr>
          <a:xfrm>
            <a:off x="2115239" y="1175499"/>
            <a:ext cx="7260115" cy="5302419"/>
          </a:xfrm>
          <a:prstGeom prst="rect">
            <a:avLst/>
          </a:prstGeom>
        </p:spPr>
      </p:pic>
      <p:sp>
        <p:nvSpPr>
          <p:cNvPr id="6" name="Rectangle 5"/>
          <p:cNvSpPr/>
          <p:nvPr/>
        </p:nvSpPr>
        <p:spPr>
          <a:xfrm>
            <a:off x="3881676" y="336869"/>
            <a:ext cx="3980449" cy="523220"/>
          </a:xfrm>
          <a:prstGeom prst="rect">
            <a:avLst/>
          </a:prstGeom>
        </p:spPr>
        <p:txBody>
          <a:bodyPr wrap="none">
            <a:spAutoFit/>
          </a:bodyPr>
          <a:lstStyle/>
          <a:p>
            <a:r>
              <a:rPr lang="en-GB" sz="2800" b="1" dirty="0"/>
              <a:t>FT Construction Process</a:t>
            </a:r>
          </a:p>
        </p:txBody>
      </p:sp>
    </p:spTree>
    <p:custDataLst>
      <p:tags r:id="rId1"/>
    </p:custDataLst>
    <p:extLst>
      <p:ext uri="{BB962C8B-B14F-4D97-AF65-F5344CB8AC3E}">
        <p14:creationId xmlns:p14="http://schemas.microsoft.com/office/powerpoint/2010/main" val="3235553966"/>
      </p:ext>
    </p:extLst>
  </p:cSld>
  <p:clrMapOvr>
    <a:masterClrMapping/>
  </p:clrMapOvr>
  <mc:AlternateContent xmlns:mc="http://schemas.openxmlformats.org/markup-compatibility/2006" xmlns:p14="http://schemas.microsoft.com/office/powerpoint/2010/main">
    <mc:Choice Requires="p14">
      <p:transition spd="slow" p14:dur="2000" advTm="125"/>
    </mc:Choice>
    <mc:Fallback xmlns="">
      <p:transition spd="slow" advTm="125"/>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descr="ref, 1"/>
          <p:cNvSpPr/>
          <p:nvPr/>
        </p:nvSpPr>
        <p:spPr>
          <a:xfrm>
            <a:off x="103909" y="1086776"/>
            <a:ext cx="11907660"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r</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sp>
        <p:nvSpPr>
          <p:cNvPr id="4" name="Rectangle 3"/>
          <p:cNvSpPr/>
          <p:nvPr/>
        </p:nvSpPr>
        <p:spPr>
          <a:xfrm>
            <a:off x="5151685" y="354496"/>
            <a:ext cx="1385251" cy="523220"/>
          </a:xfrm>
          <a:prstGeom prst="rect">
            <a:avLst/>
          </a:prstGeom>
        </p:spPr>
        <p:txBody>
          <a:bodyPr wrap="none">
            <a:spAutoFit/>
          </a:bodyPr>
          <a:lstStyle/>
          <a:p>
            <a:r>
              <a:rPr lang="en-GB" sz="2800" b="1" dirty="0"/>
              <a:t>For you</a:t>
            </a:r>
          </a:p>
        </p:txBody>
      </p:sp>
      <p:pic>
        <p:nvPicPr>
          <p:cNvPr id="9" name="Picture 8" descr="The image shows a fault tree diagram represetend with symbols and lines. The diagram shows the illustration of a pump or motor assembly not having any flow and the possible root causes."/>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85572" y="1366838"/>
            <a:ext cx="7220288" cy="5055996"/>
          </a:xfrm>
          <a:prstGeom prst="rect">
            <a:avLst/>
          </a:prstGeom>
          <a:noFill/>
          <a:ln>
            <a:noFill/>
          </a:ln>
        </p:spPr>
      </p:pic>
    </p:spTree>
    <p:custDataLst>
      <p:tags r:id="rId1"/>
    </p:custDataLst>
    <p:extLst>
      <p:ext uri="{BB962C8B-B14F-4D97-AF65-F5344CB8AC3E}">
        <p14:creationId xmlns:p14="http://schemas.microsoft.com/office/powerpoint/2010/main" val="3423728001"/>
      </p:ext>
    </p:extLst>
  </p:cSld>
  <p:clrMapOvr>
    <a:masterClrMapping/>
  </p:clrMapOvr>
  <mc:AlternateContent xmlns:mc="http://schemas.openxmlformats.org/markup-compatibility/2006" xmlns:p14="http://schemas.microsoft.com/office/powerpoint/2010/main">
    <mc:Choice Requires="p14">
      <p:transition spd="slow" p14:dur="2000" advTm="241"/>
    </mc:Choice>
    <mc:Fallback xmlns="">
      <p:transition spd="slow" advTm="241"/>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descr="ref, 1"/>
          <p:cNvSpPr/>
          <p:nvPr/>
        </p:nvSpPr>
        <p:spPr>
          <a:xfrm>
            <a:off x="103909" y="1086776"/>
            <a:ext cx="11918051"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r</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sp>
        <p:nvSpPr>
          <p:cNvPr id="3" name="Rectangle 2"/>
          <p:cNvSpPr/>
          <p:nvPr/>
        </p:nvSpPr>
        <p:spPr>
          <a:xfrm>
            <a:off x="672029" y="2136339"/>
            <a:ext cx="11116019" cy="2308324"/>
          </a:xfrm>
          <a:prstGeom prst="rect">
            <a:avLst/>
          </a:prstGeom>
        </p:spPr>
        <p:txBody>
          <a:bodyPr wrap="square">
            <a:spAutoFit/>
          </a:bodyPr>
          <a:lstStyle/>
          <a:p>
            <a:pPr marL="342900" indent="-342900">
              <a:buFont typeface="Arial" panose="020B0604020202020204" pitchFamily="34" charset="0"/>
              <a:buChar char="•"/>
            </a:pPr>
            <a:r>
              <a:rPr lang="en-GB" sz="2400" dirty="0"/>
              <a:t>The FTA technique has proven to be a very rigorous and valuable tool for analyzing complex systems. </a:t>
            </a:r>
          </a:p>
          <a:p>
            <a:pPr marL="342900" indent="-342900">
              <a:buFont typeface="Arial" panose="020B0604020202020204" pitchFamily="34" charset="0"/>
              <a:buChar char="•"/>
            </a:pPr>
            <a:r>
              <a:rPr lang="en-GB" sz="2400" dirty="0"/>
              <a:t>Strengths include an ability to analyze down to a great level of detail, a simple presentation, and a systematic method for analysis. </a:t>
            </a:r>
          </a:p>
          <a:p>
            <a:pPr marL="342900" indent="-342900">
              <a:buFont typeface="Arial" panose="020B0604020202020204" pitchFamily="34" charset="0"/>
              <a:buChar char="•"/>
            </a:pPr>
            <a:r>
              <a:rPr lang="en-GB" sz="2400" dirty="0"/>
              <a:t>Fault trees are used in a variety of disciplines and can model many types of systems.</a:t>
            </a:r>
          </a:p>
          <a:p>
            <a:pPr marL="342900" indent="-342900">
              <a:buFont typeface="Arial" panose="020B0604020202020204" pitchFamily="34" charset="0"/>
              <a:buChar char="•"/>
            </a:pPr>
            <a:r>
              <a:rPr lang="en-GB" sz="2400" dirty="0"/>
              <a:t>FTA is used in conjunction with other techniques to analyze complex systems.</a:t>
            </a:r>
          </a:p>
        </p:txBody>
      </p:sp>
      <p:sp>
        <p:nvSpPr>
          <p:cNvPr id="4" name="Rectangle 3"/>
          <p:cNvSpPr/>
          <p:nvPr/>
        </p:nvSpPr>
        <p:spPr>
          <a:xfrm>
            <a:off x="5151685" y="354496"/>
            <a:ext cx="2087623" cy="523220"/>
          </a:xfrm>
          <a:prstGeom prst="rect">
            <a:avLst/>
          </a:prstGeom>
        </p:spPr>
        <p:txBody>
          <a:bodyPr wrap="none">
            <a:spAutoFit/>
          </a:bodyPr>
          <a:lstStyle/>
          <a:p>
            <a:r>
              <a:rPr lang="en-GB" sz="2800" b="1" dirty="0"/>
              <a:t>SUMMARY</a:t>
            </a:r>
          </a:p>
        </p:txBody>
      </p:sp>
    </p:spTree>
    <p:custDataLst>
      <p:tags r:id="rId1"/>
    </p:custDataLst>
    <p:extLst>
      <p:ext uri="{BB962C8B-B14F-4D97-AF65-F5344CB8AC3E}">
        <p14:creationId xmlns:p14="http://schemas.microsoft.com/office/powerpoint/2010/main" val="2518277275"/>
      </p:ext>
    </p:extLst>
  </p:cSld>
  <p:clrMapOvr>
    <a:masterClrMapping/>
  </p:clrMapOvr>
  <mc:AlternateContent xmlns:mc="http://schemas.openxmlformats.org/markup-compatibility/2006" xmlns:p14="http://schemas.microsoft.com/office/powerpoint/2010/main">
    <mc:Choice Requires="p14">
      <p:transition spd="slow" p14:dur="2000" advTm="39"/>
    </mc:Choice>
    <mc:Fallback xmlns="">
      <p:transition spd="slow" advTm="39"/>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93518" y="1087928"/>
            <a:ext cx="11907660"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itle 1">
            <a:extLst>
              <a:ext uri="{FF2B5EF4-FFF2-40B4-BE49-F238E27FC236}">
                <a16:creationId xmlns:a16="http://schemas.microsoft.com/office/drawing/2014/main" id="{B32758B3-891C-4551-8966-FBF2903F557B}"/>
              </a:ext>
            </a:extLst>
          </p:cNvPr>
          <p:cNvSpPr txBox="1">
            <a:spLocks/>
          </p:cNvSpPr>
          <p:nvPr/>
        </p:nvSpPr>
        <p:spPr>
          <a:xfrm>
            <a:off x="2082090" y="258981"/>
            <a:ext cx="7182535"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10000"/>
              </a:lnSpc>
            </a:pPr>
            <a:r>
              <a:rPr lang="en-US" sz="3200" b="1" dirty="0">
                <a:latin typeface="+mn-lt"/>
              </a:rPr>
              <a:t>10. References &amp; Resources</a:t>
            </a:r>
          </a:p>
        </p:txBody>
      </p:sp>
      <p:pic>
        <p:nvPicPr>
          <p:cNvPr id="9" name="Picture 8">
            <a:extLst>
              <a:ext uri="{FF2B5EF4-FFF2-40B4-BE49-F238E27FC236}">
                <a16:creationId xmlns:a16="http://schemas.microsoft.com/office/drawing/2014/main" id="{1F3B2C98-25E7-469A-9244-26C231380069}"/>
              </a:ext>
            </a:extLst>
          </p:cNvPr>
          <p:cNvPicPr>
            <a:picLocks noChangeAspect="1"/>
          </p:cNvPicPr>
          <p:nvPr/>
        </p:nvPicPr>
        <p:blipFill>
          <a:blip r:embed="rId4"/>
          <a:stretch>
            <a:fillRect/>
          </a:stretch>
        </p:blipFill>
        <p:spPr>
          <a:xfrm>
            <a:off x="7636089" y="1155869"/>
            <a:ext cx="3437072" cy="4943333"/>
          </a:xfrm>
          <a:prstGeom prst="rect">
            <a:avLst/>
          </a:prstGeom>
        </p:spPr>
      </p:pic>
      <p:sp>
        <p:nvSpPr>
          <p:cNvPr id="13" name="TextBox 12">
            <a:extLst>
              <a:ext uri="{FF2B5EF4-FFF2-40B4-BE49-F238E27FC236}">
                <a16:creationId xmlns:a16="http://schemas.microsoft.com/office/drawing/2014/main" id="{D84BD7F6-6D35-4921-AE2E-984626D08525}"/>
              </a:ext>
            </a:extLst>
          </p:cNvPr>
          <p:cNvSpPr txBox="1"/>
          <p:nvPr/>
        </p:nvSpPr>
        <p:spPr>
          <a:xfrm>
            <a:off x="603811" y="1736192"/>
            <a:ext cx="6283712" cy="369332"/>
          </a:xfrm>
          <a:prstGeom prst="rect">
            <a:avLst/>
          </a:prstGeom>
          <a:noFill/>
        </p:spPr>
        <p:txBody>
          <a:bodyPr wrap="square">
            <a:spAutoFit/>
          </a:bodyPr>
          <a:lstStyle/>
          <a:p>
            <a:pPr marL="285750" indent="-285750">
              <a:buFont typeface="Wingdings" panose="05000000000000000000" pitchFamily="2" charset="2"/>
              <a:buChar char="q"/>
            </a:pPr>
            <a:r>
              <a:rPr lang="en-US" dirty="0">
                <a:hlinkClick r:id="rId5"/>
              </a:rPr>
              <a:t>Causal Chain - Tool/Concept/Definition (thwink.org)</a:t>
            </a:r>
            <a:endParaRPr lang="ar-EG" dirty="0"/>
          </a:p>
        </p:txBody>
      </p:sp>
      <p:sp>
        <p:nvSpPr>
          <p:cNvPr id="4" name="Rectangle 3"/>
          <p:cNvSpPr/>
          <p:nvPr/>
        </p:nvSpPr>
        <p:spPr>
          <a:xfrm>
            <a:off x="460154" y="2476351"/>
            <a:ext cx="6096000" cy="923330"/>
          </a:xfrm>
          <a:prstGeom prst="rect">
            <a:avLst/>
          </a:prstGeom>
        </p:spPr>
        <p:txBody>
          <a:bodyPr>
            <a:spAutoFit/>
          </a:bodyPr>
          <a:lstStyle/>
          <a:p>
            <a:pPr marL="285750" indent="-285750">
              <a:buFont typeface="Wingdings" panose="05000000000000000000" pitchFamily="2" charset="2"/>
              <a:buChar char="§"/>
            </a:pPr>
            <a:r>
              <a:rPr lang="en-GB" dirty="0">
                <a:latin typeface="CIDFont+F1"/>
              </a:rPr>
              <a:t>Clifton A. Ericson II</a:t>
            </a:r>
          </a:p>
          <a:p>
            <a:pPr marL="285750" indent="-285750">
              <a:buFont typeface="Wingdings" panose="05000000000000000000" pitchFamily="2" charset="2"/>
              <a:buChar char="§"/>
            </a:pPr>
            <a:r>
              <a:rPr lang="en-GB" dirty="0">
                <a:latin typeface="CIDFont+F1"/>
              </a:rPr>
              <a:t>Design Safety Solutions LLC</a:t>
            </a:r>
          </a:p>
          <a:p>
            <a:pPr marL="285750" indent="-285750">
              <a:buFont typeface="Wingdings" panose="05000000000000000000" pitchFamily="2" charset="2"/>
              <a:buChar char="§"/>
            </a:pPr>
            <a:r>
              <a:rPr lang="en-GB" dirty="0">
                <a:latin typeface="CIDFont+F1"/>
              </a:rPr>
              <a:t>cliftonericson@cs.com</a:t>
            </a:r>
            <a:endParaRPr lang="en-GB" dirty="0"/>
          </a:p>
        </p:txBody>
      </p:sp>
      <p:sp>
        <p:nvSpPr>
          <p:cNvPr id="6" name="Rectangle 5"/>
          <p:cNvSpPr/>
          <p:nvPr/>
        </p:nvSpPr>
        <p:spPr>
          <a:xfrm>
            <a:off x="451692" y="3627535"/>
            <a:ext cx="7006035" cy="1077218"/>
          </a:xfrm>
          <a:prstGeom prst="rect">
            <a:avLst/>
          </a:prstGeom>
        </p:spPr>
        <p:txBody>
          <a:bodyPr wrap="square">
            <a:spAutoFit/>
          </a:bodyPr>
          <a:lstStyle/>
          <a:p>
            <a:pPr marL="285750" indent="-285750">
              <a:buFont typeface="Wingdings" panose="05000000000000000000" pitchFamily="2" charset="2"/>
              <a:buChar char="§"/>
            </a:pPr>
            <a:r>
              <a:rPr lang="en-GB" sz="1600" dirty="0">
                <a:latin typeface="TimesLTStd-Italic"/>
              </a:rPr>
              <a:t>Risk Assessment: Tools, Techniques, and Their Applications</a:t>
            </a:r>
            <a:r>
              <a:rPr lang="en-GB" sz="1600" dirty="0">
                <a:latin typeface="TimesLTStd-Roman"/>
              </a:rPr>
              <a:t>, Second Edition. Lee T. </a:t>
            </a:r>
            <a:r>
              <a:rPr lang="en-GB" sz="1600" dirty="0" err="1">
                <a:latin typeface="TimesLTStd-Roman"/>
              </a:rPr>
              <a:t>Ostrom</a:t>
            </a:r>
            <a:r>
              <a:rPr lang="en-GB" sz="1600" dirty="0">
                <a:latin typeface="TimesLTStd-Roman"/>
              </a:rPr>
              <a:t> and Cheryl </a:t>
            </a:r>
            <a:r>
              <a:rPr lang="en-GB" sz="1600" dirty="0" err="1">
                <a:latin typeface="TimesLTStd-Roman"/>
              </a:rPr>
              <a:t>A.Wilhelmsen</a:t>
            </a:r>
            <a:r>
              <a:rPr lang="en-GB" sz="1600" dirty="0">
                <a:latin typeface="TimesLTStd-Roman"/>
              </a:rPr>
              <a:t>. © 2019 John Wiley &amp; Sons, Inc. Published 2019 by John Wiley &amp; Sons, Inc.</a:t>
            </a:r>
          </a:p>
          <a:p>
            <a:pPr marL="285750" indent="-285750">
              <a:buFont typeface="Wingdings" panose="05000000000000000000" pitchFamily="2" charset="2"/>
              <a:buChar char="§"/>
            </a:pPr>
            <a:r>
              <a:rPr lang="en-GB" sz="1600" dirty="0">
                <a:latin typeface="TimesLTStd-Roman"/>
              </a:rPr>
              <a:t>Companion website: www.wiley.com/go/Ostrom/RiskAssessment_2e</a:t>
            </a:r>
            <a:endParaRPr lang="en-GB" sz="1600" dirty="0"/>
          </a:p>
        </p:txBody>
      </p:sp>
    </p:spTree>
    <p:custDataLst>
      <p:tags r:id="rId1"/>
    </p:custDataLst>
    <p:extLst>
      <p:ext uri="{BB962C8B-B14F-4D97-AF65-F5344CB8AC3E}">
        <p14:creationId xmlns:p14="http://schemas.microsoft.com/office/powerpoint/2010/main" val="15149610"/>
      </p:ext>
    </p:extLst>
  </p:cSld>
  <p:clrMapOvr>
    <a:masterClrMapping/>
  </p:clrMapOvr>
  <mc:AlternateContent xmlns:mc="http://schemas.openxmlformats.org/markup-compatibility/2006" xmlns:p14="http://schemas.microsoft.com/office/powerpoint/2010/main">
    <mc:Choice Requires="p14">
      <p:transition spd="slow" p14:dur="2000" advTm="53"/>
    </mc:Choice>
    <mc:Fallback xmlns="">
      <p:transition spd="slow" advTm="53"/>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76897" y="80234"/>
            <a:ext cx="2305141" cy="1076343"/>
          </a:xfrm>
          <a:prstGeom prst="rect">
            <a:avLst/>
          </a:prstGeom>
        </p:spPr>
      </p:pic>
      <p:pic>
        <p:nvPicPr>
          <p:cNvPr id="4" name="Picture 3">
            <a:extLst>
              <a:ext uri="{FF2B5EF4-FFF2-40B4-BE49-F238E27FC236}">
                <a16:creationId xmlns:a16="http://schemas.microsoft.com/office/drawing/2014/main" id="{F7F3056C-9497-3E46-0303-F62CA378E0F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48630" y="1326018"/>
            <a:ext cx="8076691" cy="4843001"/>
          </a:xfrm>
          <a:prstGeom prst="rect">
            <a:avLst/>
          </a:prstGeom>
        </p:spPr>
      </p:pic>
      <p:sp>
        <p:nvSpPr>
          <p:cNvPr id="7" name="TextBox 6">
            <a:extLst>
              <a:ext uri="{FF2B5EF4-FFF2-40B4-BE49-F238E27FC236}">
                <a16:creationId xmlns:a16="http://schemas.microsoft.com/office/drawing/2014/main" id="{9FB95A0A-FC35-EC89-8043-10188DD91326}"/>
              </a:ext>
            </a:extLst>
          </p:cNvPr>
          <p:cNvSpPr txBox="1"/>
          <p:nvPr/>
        </p:nvSpPr>
        <p:spPr>
          <a:xfrm>
            <a:off x="3389063" y="4383936"/>
            <a:ext cx="4684420" cy="1077218"/>
          </a:xfrm>
          <a:prstGeom prst="rect">
            <a:avLst/>
          </a:prstGeom>
          <a:noFill/>
        </p:spPr>
        <p:txBody>
          <a:bodyPr wrap="square" rtlCol="1">
            <a:spAutoFit/>
          </a:bodyPr>
          <a:lstStyle/>
          <a:p>
            <a:pPr algn="ctr"/>
            <a:r>
              <a:rPr lang="en-US" sz="3200" b="1" dirty="0">
                <a:latin typeface="Ink Free" panose="03080402000500000000" pitchFamily="66" charset="0"/>
              </a:rPr>
              <a:t>My Best Wishes …</a:t>
            </a:r>
          </a:p>
          <a:p>
            <a:pPr algn="ctr"/>
            <a:r>
              <a:rPr lang="en-US" sz="3200" b="1" dirty="0">
                <a:latin typeface="Ink Free" panose="03080402000500000000" pitchFamily="66" charset="0"/>
              </a:rPr>
              <a:t>* Dr. Ayman Hassan *</a:t>
            </a:r>
            <a:endParaRPr lang="ar-EG" sz="3200" b="1" dirty="0">
              <a:latin typeface="Ink Free" panose="03080402000500000000" pitchFamily="66" charset="0"/>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4617"/>
    </mc:Choice>
    <mc:Fallback xmlns="">
      <p:transition spd="slow" advTm="461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4"/>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1" presetClass="path" presetSubtype="0" accel="50000" decel="50000" fill="hold" grpId="0" nodeType="clickEffect">
                                  <p:stCondLst>
                                    <p:cond delay="0"/>
                                  </p:stCondLst>
                                  <p:childTnLst>
                                    <p:animMotion origin="layout" path="M 0 0 C 0.069 0 0.125 0.056 0.125 0.125 C 0.125 0.194 0.069 0.25 0 0.25 C -0.069 0.25 -0.125 0.194 -0.125 0.125 C -0.125 0.056 -0.069 0 0 0 Z" pathEditMode="relative" ptsTypes="">
                                      <p:cBhvr>
                                        <p:cTn id="10" dur="2000" fill="hold"/>
                                        <p:tgtEl>
                                          <p:spTgt spid="7"/>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tags/tag1.xml><?xml version="1.0" encoding="utf-8"?>
<p:tagLst xmlns:a="http://schemas.openxmlformats.org/drawingml/2006/main" xmlns:r="http://schemas.openxmlformats.org/officeDocument/2006/relationships" xmlns:p="http://schemas.openxmlformats.org/presentationml/2006/main">
  <p:tag name="TIMING" val="|11.9|8.5|13.4|12.6|32.4|16.6|8.2|15.3|13.3|23.9|4|12.9|24.9"/>
</p:tagLst>
</file>

<file path=ppt/tags/tag2.xml><?xml version="1.0" encoding="utf-8"?>
<p:tagLst xmlns:a="http://schemas.openxmlformats.org/drawingml/2006/main" xmlns:r="http://schemas.openxmlformats.org/officeDocument/2006/relationships" xmlns:p="http://schemas.openxmlformats.org/presentationml/2006/main">
  <p:tag name="TIMING" val="|0.1|0.4|0|0|0.3|0|0|0|0.3"/>
</p:tagLst>
</file>

<file path=ppt/tags/tag3.xml><?xml version="1.0" encoding="utf-8"?>
<p:tagLst xmlns:a="http://schemas.openxmlformats.org/drawingml/2006/main" xmlns:r="http://schemas.openxmlformats.org/officeDocument/2006/relationships" xmlns:p="http://schemas.openxmlformats.org/presentationml/2006/main">
  <p:tag name="TIMING" val="|11.9|8.5|13.4|12.6|32.4|16.6|8.2|15.3|13.3|23.9|4|12.9|24.9"/>
</p:tagLst>
</file>

<file path=ppt/tags/tag4.xml><?xml version="1.0" encoding="utf-8"?>
<p:tagLst xmlns:a="http://schemas.openxmlformats.org/drawingml/2006/main" xmlns:r="http://schemas.openxmlformats.org/officeDocument/2006/relationships" xmlns:p="http://schemas.openxmlformats.org/presentationml/2006/main">
  <p:tag name="TIMING" val="|11.9|8.5|13.4|12.6|32.4|16.6|8.2|15.3|13.3|23.9|4|12.9|24.9"/>
</p:tagLst>
</file>

<file path=ppt/tags/tag5.xml><?xml version="1.0" encoding="utf-8"?>
<p:tagLst xmlns:a="http://schemas.openxmlformats.org/drawingml/2006/main" xmlns:r="http://schemas.openxmlformats.org/officeDocument/2006/relationships" xmlns:p="http://schemas.openxmlformats.org/presentationml/2006/main">
  <p:tag name="TIMING" val="|11.9|8.5|13.4|12.6|32.4|16.6|8.2|15.3|13.3|23.9|4|12.9|24.9"/>
</p:tagLst>
</file>

<file path=ppt/tags/tag6.xml><?xml version="1.0" encoding="utf-8"?>
<p:tagLst xmlns:a="http://schemas.openxmlformats.org/drawingml/2006/main" xmlns:r="http://schemas.openxmlformats.org/officeDocument/2006/relationships" xmlns:p="http://schemas.openxmlformats.org/presentationml/2006/main">
  <p:tag name="TIMING" val="|11.9|8.5|13.4|12.6|32.4|16.6|8.2|15.3|13.3|23.9|4|12.9|24.9"/>
</p:tagLst>
</file>

<file path=ppt/tags/tag7.xml><?xml version="1.0" encoding="utf-8"?>
<p:tagLst xmlns:a="http://schemas.openxmlformats.org/drawingml/2006/main" xmlns:r="http://schemas.openxmlformats.org/officeDocument/2006/relationships" xmlns:p="http://schemas.openxmlformats.org/presentationml/2006/main">
  <p:tag name="TIMING" val="|11.9|8.5|13.4|12.6|32.4|16.6|8.2|15.3|13.3|23.9|4|12.9|24.9"/>
</p:tagLst>
</file>

<file path=ppt/tags/tag8.xml><?xml version="1.0" encoding="utf-8"?>
<p:tagLst xmlns:a="http://schemas.openxmlformats.org/drawingml/2006/main" xmlns:r="http://schemas.openxmlformats.org/officeDocument/2006/relationships" xmlns:p="http://schemas.openxmlformats.org/presentationml/2006/main">
  <p:tag name="TIMING" val="|11.9|8.5|13.4|12.6|32.4|16.6|8.2|15.3|13.3|23.9|4|12.9|24.9"/>
</p:tagLst>
</file>

<file path=ppt/tags/tag9.xml><?xml version="1.0" encoding="utf-8"?>
<p:tagLst xmlns:a="http://schemas.openxmlformats.org/drawingml/2006/main" xmlns:r="http://schemas.openxmlformats.org/officeDocument/2006/relationships" xmlns:p="http://schemas.openxmlformats.org/presentationml/2006/main">
  <p:tag name="TIMING" val="|11.9|8.5|13.4|12.6|32.4|16.6|8.2|15.3|13.3|23.9|4|12.9|24.9"/>
</p:tagLst>
</file>

<file path=ppt/tags/tag10.xml><?xml version="1.0" encoding="utf-8"?>
<p:tagLst xmlns:a="http://schemas.openxmlformats.org/drawingml/2006/main" xmlns:r="http://schemas.openxmlformats.org/officeDocument/2006/relationships" xmlns:p="http://schemas.openxmlformats.org/presentationml/2006/main">
  <p:tag name="TIMING" val="|11.9|8.5|13.4|12.6|32.4|16.6|8.2|15.3|13.3|23.9|4|12.9|24.9"/>
</p:tagLst>
</file>

<file path=ppt/tags/tag11.xml><?xml version="1.0" encoding="utf-8"?>
<p:tagLst xmlns:a="http://schemas.openxmlformats.org/drawingml/2006/main" xmlns:r="http://schemas.openxmlformats.org/officeDocument/2006/relationships" xmlns:p="http://schemas.openxmlformats.org/presentationml/2006/main">
  <p:tag name="TIMING" val="|11.9|8.5|13.4|12.6|32.4|16.6|8.2|15.3|13.3|23.9|4|12.9|24.9"/>
</p:tagLst>
</file>

<file path=ppt/tags/tag12.xml><?xml version="1.0" encoding="utf-8"?>
<p:tagLst xmlns:a="http://schemas.openxmlformats.org/drawingml/2006/main" xmlns:r="http://schemas.openxmlformats.org/officeDocument/2006/relationships" xmlns:p="http://schemas.openxmlformats.org/presentationml/2006/main">
  <p:tag name="TIMING" val="|11.9|8.5|13.4|12.6|32.4|16.6|8.2|15.3|13.3|23.9|4|12.9|24.9"/>
</p:tagLst>
</file>

<file path=ppt/tags/tag13.xml><?xml version="1.0" encoding="utf-8"?>
<p:tagLst xmlns:a="http://schemas.openxmlformats.org/drawingml/2006/main" xmlns:r="http://schemas.openxmlformats.org/officeDocument/2006/relationships" xmlns:p="http://schemas.openxmlformats.org/presentationml/2006/main">
  <p:tag name="TIMING" val="|11.9|8.5|13.4|12.6|32.4|16.6|8.2|15.3|13.3|23.9|4|12.9|24.9"/>
</p:tagLst>
</file>

<file path=ppt/tags/tag14.xml><?xml version="1.0" encoding="utf-8"?>
<p:tagLst xmlns:a="http://schemas.openxmlformats.org/drawingml/2006/main" xmlns:r="http://schemas.openxmlformats.org/officeDocument/2006/relationships" xmlns:p="http://schemas.openxmlformats.org/presentationml/2006/main">
  <p:tag name="TIMING" val="|11.9|8.5|13.4|12.6|32.4|16.6|8.2|15.3|13.3|23.9|4|12.9|24.9"/>
</p:tagLst>
</file>

<file path=ppt/tags/tag15.xml><?xml version="1.0" encoding="utf-8"?>
<p:tagLst xmlns:a="http://schemas.openxmlformats.org/drawingml/2006/main" xmlns:r="http://schemas.openxmlformats.org/officeDocument/2006/relationships" xmlns:p="http://schemas.openxmlformats.org/presentationml/2006/main">
  <p:tag name="TIMING" val="|11.9|8.5|13.4|12.6|32.4|16.6|8.2|15.3|13.3|23.9|4|12.9|24.9"/>
</p:tagLst>
</file>

<file path=ppt/tags/tag16.xml><?xml version="1.0" encoding="utf-8"?>
<p:tagLst xmlns:a="http://schemas.openxmlformats.org/drawingml/2006/main" xmlns:r="http://schemas.openxmlformats.org/officeDocument/2006/relationships" xmlns:p="http://schemas.openxmlformats.org/presentationml/2006/main">
  <p:tag name="TIMING" val="|11.9|8.5|13.4|12.6|32.4|16.6|8.2|15.3|13.3|23.9|4|12.9|24.9"/>
</p:tagLst>
</file>

<file path=ppt/tags/tag17.xml><?xml version="1.0" encoding="utf-8"?>
<p:tagLst xmlns:a="http://schemas.openxmlformats.org/drawingml/2006/main" xmlns:r="http://schemas.openxmlformats.org/officeDocument/2006/relationships" xmlns:p="http://schemas.openxmlformats.org/presentationml/2006/main">
  <p:tag name="TIMING" val="|11.9|8.5|13.4|12.6|32.4|16.6|8.2|15.3|13.3|23.9|4|12.9|24.9"/>
</p:tagLst>
</file>

<file path=ppt/tags/tag18.xml><?xml version="1.0" encoding="utf-8"?>
<p:tagLst xmlns:a="http://schemas.openxmlformats.org/drawingml/2006/main" xmlns:r="http://schemas.openxmlformats.org/officeDocument/2006/relationships" xmlns:p="http://schemas.openxmlformats.org/presentationml/2006/main">
  <p:tag name="TIMING" val="|11.9|8.5|13.4|12.6|32.4|16.6|8.2|15.3|13.3|23.9|4|12.9|24.9"/>
</p:tagLst>
</file>

<file path=ppt/tags/tag19.xml><?xml version="1.0" encoding="utf-8"?>
<p:tagLst xmlns:a="http://schemas.openxmlformats.org/drawingml/2006/main" xmlns:r="http://schemas.openxmlformats.org/officeDocument/2006/relationships" xmlns:p="http://schemas.openxmlformats.org/presentationml/2006/main">
  <p:tag name="TIMING" val="|11.9|8.5|13.4|12.6|32.4|16.6|8.2|15.3|13.3|23.9|4|12.9|24.9"/>
</p:tagLst>
</file>

<file path=ppt/tags/tag20.xml><?xml version="1.0" encoding="utf-8"?>
<p:tagLst xmlns:a="http://schemas.openxmlformats.org/drawingml/2006/main" xmlns:r="http://schemas.openxmlformats.org/officeDocument/2006/relationships" xmlns:p="http://schemas.openxmlformats.org/presentationml/2006/main">
  <p:tag name="TIMING" val="|11.9|8.5|13.4|12.6|32.4|16.6|8.2|15.3|13.3|23.9|4|12.9|24.9"/>
</p:tagLst>
</file>

<file path=ppt/tags/tag21.xml><?xml version="1.0" encoding="utf-8"?>
<p:tagLst xmlns:a="http://schemas.openxmlformats.org/drawingml/2006/main" xmlns:r="http://schemas.openxmlformats.org/officeDocument/2006/relationships" xmlns:p="http://schemas.openxmlformats.org/presentationml/2006/main">
  <p:tag name="TIMING" val="|11.9|8.5|13.4|12.6|32.4|16.6|8.2|15.3|13.3|23.9|4|12.9|24.9"/>
</p:tagLst>
</file>

<file path=ppt/tags/tag22.xml><?xml version="1.0" encoding="utf-8"?>
<p:tagLst xmlns:a="http://schemas.openxmlformats.org/drawingml/2006/main" xmlns:r="http://schemas.openxmlformats.org/officeDocument/2006/relationships" xmlns:p="http://schemas.openxmlformats.org/presentationml/2006/main">
  <p:tag name="TIMING" val="|11.9|8.5|13.4|12.6|32.4|16.6|8.2|15.3|13.3|23.9|4|12.9|24.9"/>
</p:tagLst>
</file>

<file path=ppt/tags/tag23.xml><?xml version="1.0" encoding="utf-8"?>
<p:tagLst xmlns:a="http://schemas.openxmlformats.org/drawingml/2006/main" xmlns:r="http://schemas.openxmlformats.org/officeDocument/2006/relationships" xmlns:p="http://schemas.openxmlformats.org/presentationml/2006/main">
  <p:tag name="TIMING" val="|11.9|8.5|13.4|12.6|32.4|16.6|8.2|15.3|13.3|23.9|4|12.9|24.9"/>
</p:tagLst>
</file>

<file path=ppt/tags/tag24.xml><?xml version="1.0" encoding="utf-8"?>
<p:tagLst xmlns:a="http://schemas.openxmlformats.org/drawingml/2006/main" xmlns:r="http://schemas.openxmlformats.org/officeDocument/2006/relationships" xmlns:p="http://schemas.openxmlformats.org/presentationml/2006/main">
  <p:tag name="TIMING" val="|11.9|8.5|13.4|12.6|32.4|16.6|8.2|15.3|13.3|23.9|4|12.9|24.9"/>
</p:tagLst>
</file>

<file path=ppt/tags/tag25.xml><?xml version="1.0" encoding="utf-8"?>
<p:tagLst xmlns:a="http://schemas.openxmlformats.org/drawingml/2006/main" xmlns:r="http://schemas.openxmlformats.org/officeDocument/2006/relationships" xmlns:p="http://schemas.openxmlformats.org/presentationml/2006/main">
  <p:tag name="TIMING" val="|11.9|8.5|13.4|12.6|32.4|16.6|8.2|15.3|13.3|23.9|4|12.9|24.9"/>
</p:tagLst>
</file>

<file path=ppt/tags/tag26.xml><?xml version="1.0" encoding="utf-8"?>
<p:tagLst xmlns:a="http://schemas.openxmlformats.org/drawingml/2006/main" xmlns:r="http://schemas.openxmlformats.org/officeDocument/2006/relationships" xmlns:p="http://schemas.openxmlformats.org/presentationml/2006/main">
  <p:tag name="TIMING" val="|11.9|8.5|13.4|12.6|32.4|16.6|8.2|15.3|13.3|23.9|4|12.9|24.9"/>
</p:tagLst>
</file>

<file path=ppt/tags/tag27.xml><?xml version="1.0" encoding="utf-8"?>
<p:tagLst xmlns:a="http://schemas.openxmlformats.org/drawingml/2006/main" xmlns:r="http://schemas.openxmlformats.org/officeDocument/2006/relationships" xmlns:p="http://schemas.openxmlformats.org/presentationml/2006/main">
  <p:tag name="TIMING" val="|11.9|8.5|13.4|12.6|32.4|16.6|8.2|15.3|13.3|23.9|4|12.9|24.9"/>
</p:tagLst>
</file>

<file path=ppt/tags/tag28.xml><?xml version="1.0" encoding="utf-8"?>
<p:tagLst xmlns:a="http://schemas.openxmlformats.org/drawingml/2006/main" xmlns:r="http://schemas.openxmlformats.org/officeDocument/2006/relationships" xmlns:p="http://schemas.openxmlformats.org/presentationml/2006/main">
  <p:tag name="TIMING" val="|11.9|8.5|13.4|12.6|32.4|16.6|8.2|15.3|13.3|23.9|4|12.9|24.9"/>
</p:tagLst>
</file>

<file path=ppt/tags/tag29.xml><?xml version="1.0" encoding="utf-8"?>
<p:tagLst xmlns:a="http://schemas.openxmlformats.org/drawingml/2006/main" xmlns:r="http://schemas.openxmlformats.org/officeDocument/2006/relationships" xmlns:p="http://schemas.openxmlformats.org/presentationml/2006/main">
  <p:tag name="TIMING" val="|11.9|8.5|13.4|12.6|32.4|16.6|8.2|15.3|13.3|23.9|4|12.9|24.9"/>
</p:tagLst>
</file>

<file path=ppt/tags/tag30.xml><?xml version="1.0" encoding="utf-8"?>
<p:tagLst xmlns:a="http://schemas.openxmlformats.org/drawingml/2006/main" xmlns:r="http://schemas.openxmlformats.org/officeDocument/2006/relationships" xmlns:p="http://schemas.openxmlformats.org/presentationml/2006/main">
  <p:tag name="TIMING" val="|11.9|8.5|13.4|12.6|32.4|16.6|8.2|15.3|13.3|23.9|4|12.9|24.9"/>
</p:tagLst>
</file>

<file path=ppt/tags/tag31.xml><?xml version="1.0" encoding="utf-8"?>
<p:tagLst xmlns:a="http://schemas.openxmlformats.org/drawingml/2006/main" xmlns:r="http://schemas.openxmlformats.org/officeDocument/2006/relationships" xmlns:p="http://schemas.openxmlformats.org/presentationml/2006/main">
  <p:tag name="TIMING" val="|11.9|8.5|13.4|12.6|32.4|16.6|8.2|15.3|13.3|23.9|4|12.9|24.9"/>
</p:tagLst>
</file>

<file path=ppt/tags/tag32.xml><?xml version="1.0" encoding="utf-8"?>
<p:tagLst xmlns:a="http://schemas.openxmlformats.org/drawingml/2006/main" xmlns:r="http://schemas.openxmlformats.org/officeDocument/2006/relationships" xmlns:p="http://schemas.openxmlformats.org/presentationml/2006/main">
  <p:tag name="TIMING" val="|11.9|8.5|13.4|12.6|32.4|16.6|8.2|15.3|13.3|23.9|4|12.9|24.9"/>
</p:tagLst>
</file>

<file path=ppt/tags/tag33.xml><?xml version="1.0" encoding="utf-8"?>
<p:tagLst xmlns:a="http://schemas.openxmlformats.org/drawingml/2006/main" xmlns:r="http://schemas.openxmlformats.org/officeDocument/2006/relationships" xmlns:p="http://schemas.openxmlformats.org/presentationml/2006/main">
  <p:tag name="TIMING" val="|11.9|8.5|13.4|12.6|32.4|16.6|8.2|15.3|13.3|23.9|4|12.9|24.9"/>
</p:tagLst>
</file>

<file path=ppt/tags/tag34.xml><?xml version="1.0" encoding="utf-8"?>
<p:tagLst xmlns:a="http://schemas.openxmlformats.org/drawingml/2006/main" xmlns:r="http://schemas.openxmlformats.org/officeDocument/2006/relationships" xmlns:p="http://schemas.openxmlformats.org/presentationml/2006/main">
  <p:tag name="TIMING" val="|1.8|4"/>
</p:tagLst>
</file>

<file path=ppt/tags/tag35.xml><?xml version="1.0" encoding="utf-8"?>
<p:tagLst xmlns:a="http://schemas.openxmlformats.org/drawingml/2006/main" xmlns:r="http://schemas.openxmlformats.org/officeDocument/2006/relationships" xmlns:p="http://schemas.openxmlformats.org/presentationml/2006/main">
  <p:tag name="TIMING" val="|0.1|0"/>
</p:tagLst>
</file>

<file path=ppt/theme/theme1.xml><?xml version="1.0" encoding="utf-8"?>
<a:theme xmlns:a="http://schemas.openxmlformats.org/drawingml/2006/main" name="Office Theme">
  <a:themeElements>
    <a:clrScheme name="Violet II">
      <a:dk1>
        <a:sysClr val="windowText" lastClr="000000"/>
      </a:dk1>
      <a:lt1>
        <a:sysClr val="window" lastClr="FFFFFF"/>
      </a:lt1>
      <a:dk2>
        <a:srgbClr val="632E62"/>
      </a:dk2>
      <a:lt2>
        <a:srgbClr val="EAE5EB"/>
      </a:lt2>
      <a:accent1>
        <a:srgbClr val="92278F"/>
      </a:accent1>
      <a:accent2>
        <a:srgbClr val="9B57D3"/>
      </a:accent2>
      <a:accent3>
        <a:srgbClr val="755DD9"/>
      </a:accent3>
      <a:accent4>
        <a:srgbClr val="665EB8"/>
      </a:accent4>
      <a:accent5>
        <a:srgbClr val="45A5ED"/>
      </a:accent5>
      <a:accent6>
        <a:srgbClr val="5982DB"/>
      </a:accent6>
      <a:hlink>
        <a:srgbClr val="0066FF"/>
      </a:hlink>
      <a:folHlink>
        <a:srgbClr val="666699"/>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purl.org/dc/terms/"/>
    <ds:schemaRef ds:uri="http://schemas.microsoft.com/office/2006/documentManagement/types"/>
    <ds:schemaRef ds:uri="http://schemas.microsoft.com/office/infopath/2007/PartnerControls"/>
    <ds:schemaRef ds:uri="http://schemas.microsoft.com/office/2006/metadata/properties"/>
    <ds:schemaRef ds:uri="http://schemas.openxmlformats.org/package/2006/metadata/core-properties"/>
    <ds:schemaRef ds:uri="http://purl.org/dc/elements/1.1/"/>
    <ds:schemaRef ds:uri="http://purl.org/dc/dcmitype/"/>
    <ds:schemaRef ds:uri="688354b5-287c-4cda-825e-1d7935aea40e"/>
    <ds:schemaRef ds:uri="aca13214-df29-4e3c-a050-857c0bf7bd8e"/>
    <ds:schemaRef ds:uri="http://www.w3.org/XML/1998/namespace"/>
  </ds:schemaRefs>
</ds:datastoreItem>
</file>

<file path=customXml/itemProps3.xml><?xml version="1.0" encoding="utf-8"?>
<ds:datastoreItem xmlns:ds="http://schemas.openxmlformats.org/officeDocument/2006/customXml" ds:itemID="{77B3F4D9-A1A6-4A43-A7F6-F9DBF31B4354}"/>
</file>

<file path=docProps/app.xml><?xml version="1.0" encoding="utf-8"?>
<Properties xmlns="http://schemas.openxmlformats.org/officeDocument/2006/extended-properties" xmlns:vt="http://schemas.openxmlformats.org/officeDocument/2006/docPropsVTypes">
  <TotalTime>6721</TotalTime>
  <Words>2894</Words>
  <Application>Microsoft Office PowerPoint</Application>
  <PresentationFormat>Widescreen</PresentationFormat>
  <Paragraphs>308</Paragraphs>
  <Slides>45</Slides>
  <Notes>6</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45</vt:i4>
      </vt:variant>
    </vt:vector>
  </HeadingPairs>
  <TitlesOfParts>
    <vt:vector size="58" baseType="lpstr">
      <vt:lpstr>Alexandria</vt:lpstr>
      <vt:lpstr>Arial</vt:lpstr>
      <vt:lpstr>Arial Black</vt:lpstr>
      <vt:lpstr>Calibri</vt:lpstr>
      <vt:lpstr>CIDFont+F1</vt:lpstr>
      <vt:lpstr>Ink Free</vt:lpstr>
      <vt:lpstr>Roboto</vt:lpstr>
      <vt:lpstr>Segoe Script</vt:lpstr>
      <vt:lpstr>Times New Roman</vt:lpstr>
      <vt:lpstr>TimesLTStd-Italic</vt:lpstr>
      <vt:lpstr>TimesLTStd-Roman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ABE</cp:lastModifiedBy>
  <cp:revision>926</cp:revision>
  <dcterms:created xsi:type="dcterms:W3CDTF">2023-04-29T09:08:00Z</dcterms:created>
  <dcterms:modified xsi:type="dcterms:W3CDTF">2026-05-26T20:43:11Z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