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41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السادسة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a:t>
            </a:r>
            <a:r>
              <a:rPr lang="ar-EG" sz="2800" b="1" dirty="0">
                <a:solidFill>
                  <a:schemeClr val="bg1"/>
                </a:solidFill>
                <a:latin typeface="Dubai" panose="020B0503030403030204" pitchFamily="34" charset="-78"/>
                <a:ea typeface="Times New Roman" panose="02020603050405020304" pitchFamily="18" charset="0"/>
                <a:cs typeface="Dubai" panose="020B0503030403030204" pitchFamily="34" charset="-78"/>
              </a:rPr>
              <a:t> </a:t>
            </a: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إدارة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10" name="TextBox 9">
            <a:extLst>
              <a:ext uri="{FF2B5EF4-FFF2-40B4-BE49-F238E27FC236}">
                <a16:creationId xmlns:a16="http://schemas.microsoft.com/office/drawing/2014/main" id="{3C70C490-8F93-4FBE-9DE7-8A971545BF43}"/>
              </a:ext>
            </a:extLst>
          </p:cNvPr>
          <p:cNvSpPr txBox="1"/>
          <p:nvPr/>
        </p:nvSpPr>
        <p:spPr>
          <a:xfrm>
            <a:off x="5195835" y="1795772"/>
            <a:ext cx="6093618" cy="490904"/>
          </a:xfrm>
          <a:prstGeom prst="rect">
            <a:avLst/>
          </a:prstGeom>
          <a:noFill/>
        </p:spPr>
        <p:txBody>
          <a:bodyPr wrap="square">
            <a:spAutoFit/>
          </a:bodyPr>
          <a:lstStyle/>
          <a:p>
            <a:pPr marL="34290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النشر والإعلان</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E7012810-9E8F-412B-AC6A-8712BAC9C0A7}"/>
              </a:ext>
            </a:extLst>
          </p:cNvPr>
          <p:cNvSpPr txBox="1"/>
          <p:nvPr/>
        </p:nvSpPr>
        <p:spPr>
          <a:xfrm>
            <a:off x="5195835" y="2253433"/>
            <a:ext cx="6093618" cy="490904"/>
          </a:xfrm>
          <a:prstGeom prst="rect">
            <a:avLst/>
          </a:prstGeom>
          <a:noFill/>
        </p:spPr>
        <p:txBody>
          <a:bodyPr wrap="square">
            <a:spAutoFit/>
          </a:bodyPr>
          <a:lstStyle/>
          <a:p>
            <a:pPr marL="342900" marR="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التواتر الزمني للاجتماعات والندوات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itle 1">
            <a:extLst>
              <a:ext uri="{FF2B5EF4-FFF2-40B4-BE49-F238E27FC236}">
                <a16:creationId xmlns:a16="http://schemas.microsoft.com/office/drawing/2014/main" id="{DEA8F9C9-8170-4F64-B2C3-CBF4A61D3800}"/>
              </a:ext>
            </a:extLst>
          </p:cNvPr>
          <p:cNvSpPr txBox="1">
            <a:spLocks/>
          </p:cNvSpPr>
          <p:nvPr/>
        </p:nvSpPr>
        <p:spPr>
          <a:xfrm>
            <a:off x="4576764" y="2760467"/>
            <a:ext cx="6712689" cy="8157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المسائل النمطية التي تناولتها الاجتماعات والندوات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Title 1">
            <a:extLst>
              <a:ext uri="{FF2B5EF4-FFF2-40B4-BE49-F238E27FC236}">
                <a16:creationId xmlns:a16="http://schemas.microsoft.com/office/drawing/2014/main" id="{52FF59FE-66B4-4BA2-B724-38CA2E7855F5}"/>
              </a:ext>
            </a:extLst>
          </p:cNvPr>
          <p:cNvSpPr txBox="1">
            <a:spLocks/>
          </p:cNvSpPr>
          <p:nvPr/>
        </p:nvSpPr>
        <p:spPr>
          <a:xfrm>
            <a:off x="3554945" y="3749805"/>
            <a:ext cx="7734508" cy="97522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 إدارة العالقات العامة وموقعها في الهيكل التنظيمي</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itle 1">
            <a:extLst>
              <a:ext uri="{FF2B5EF4-FFF2-40B4-BE49-F238E27FC236}">
                <a16:creationId xmlns:a16="http://schemas.microsoft.com/office/drawing/2014/main" id="{D689E36E-435D-4923-95A9-4168D6BF8F16}"/>
              </a:ext>
            </a:extLst>
          </p:cNvPr>
          <p:cNvSpPr txBox="1">
            <a:spLocks/>
          </p:cNvSpPr>
          <p:nvPr/>
        </p:nvSpPr>
        <p:spPr>
          <a:xfrm>
            <a:off x="4193302" y="3224491"/>
            <a:ext cx="7031631" cy="46719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indent="-342900" algn="r" rtl="1">
              <a:lnSpc>
                <a:spcPct val="107000"/>
              </a:lnSpc>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التنظيم الداخلي للإدارة العلاقات العامة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5572" y="1022349"/>
            <a:ext cx="1770531" cy="2504287"/>
          </a:xfrm>
          <a:prstGeom prst="rect">
            <a:avLst/>
          </a:prstGeom>
        </p:spPr>
      </p:pic>
      <p:sp>
        <p:nvSpPr>
          <p:cNvPr id="9" name="Rectangle 8">
            <a:extLst>
              <a:ext uri="{FF2B5EF4-FFF2-40B4-BE49-F238E27FC236}">
                <a16:creationId xmlns:a16="http://schemas.microsoft.com/office/drawing/2014/main" id="{D2674539-4DAE-4BF3-A7A6-9D9D9729DE15}"/>
              </a:ext>
            </a:extLst>
          </p:cNvPr>
          <p:cNvSpPr/>
          <p:nvPr/>
        </p:nvSpPr>
        <p:spPr>
          <a:xfrm>
            <a:off x="4772026" y="1492572"/>
            <a:ext cx="6867278" cy="147540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يكفي تنفيذ الاجتماع أو الندوة وإعداد التقرير النهائي دون إعـلان نتائجها، فوظيفة العلاقات العامة في الأصل هي وظيفة إعلامية تتوقـف على تحقيق الاتصال ذي الاتجاهين بينهمـا وبـين جماهيرهـا،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3DA35829-8AD7-47BF-9084-8482FAF8D0F4}"/>
              </a:ext>
            </a:extLst>
          </p:cNvPr>
          <p:cNvSpPr txBox="1"/>
          <p:nvPr/>
        </p:nvSpPr>
        <p:spPr>
          <a:xfrm>
            <a:off x="8509920" y="813307"/>
            <a:ext cx="3129383" cy="685124"/>
          </a:xfrm>
          <a:prstGeom prst="rect">
            <a:avLst/>
          </a:prstGeom>
          <a:noFill/>
        </p:spPr>
        <p:txBody>
          <a:bodyPr wrap="non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 النشر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TextBox 12">
            <a:extLst>
              <a:ext uri="{FF2B5EF4-FFF2-40B4-BE49-F238E27FC236}">
                <a16:creationId xmlns:a16="http://schemas.microsoft.com/office/drawing/2014/main" id="{8A4A3582-3C74-49E3-A857-7070A5B74BDA}"/>
              </a:ext>
            </a:extLst>
          </p:cNvPr>
          <p:cNvSpPr txBox="1"/>
          <p:nvPr/>
        </p:nvSpPr>
        <p:spPr>
          <a:xfrm>
            <a:off x="1540644" y="2832710"/>
            <a:ext cx="10186987" cy="3659976"/>
          </a:xfrm>
          <a:prstGeom prst="rect">
            <a:avLst/>
          </a:prstGeom>
          <a:noFill/>
        </p:spPr>
        <p:txBody>
          <a:bodyPr wrap="square" rtlCol="0">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ويجـب ملاحظة حقيقة هامة من الناحية العملية فيما يتعلـق بنـشاطات العلاقـات العامة، هذه الحقيقة هي أن وظيفة العلاقات العامة ليست وظيفـة ترفيهيـة لجماهير المنظمة تقتصر على عقد الاجتماعات والندوات المصحوبة بإقامة والولائم والحفلات، وإنما تستهدف تحقيـق الفهـم المتبـادل والتواصـل الاجتماعي الذي يتم عن طريق تحقيق الأهداف الرسمية للمنظمة.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لهذا فإن عقد الاجتماعات أو الندوات وإعداد التقـارير النهائيـة دون نشرها على جميع الجماهير المتعاملة مع المنظمة أمر في غايـة الأهميـة وذلك لاطلاع الجماهير على الوسائل والتدابير التي تتخذها المنظمة لبنـاء سمعتها الطيبة وللاحتفال بهذه السمعة في أذهان وعواطف جماهيرها التي تقدم لهم السلع والخدمات التي يحتاجونها للعيش في حياة أفـضل ورفـاه مستديم.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22" y="1236278"/>
            <a:ext cx="3328988" cy="4708611"/>
          </a:xfrm>
          <a:prstGeom prst="rect">
            <a:avLst/>
          </a:prstGeom>
        </p:spPr>
      </p:pic>
      <p:sp>
        <p:nvSpPr>
          <p:cNvPr id="7" name="TextBox 6">
            <a:extLst>
              <a:ext uri="{FF2B5EF4-FFF2-40B4-BE49-F238E27FC236}">
                <a16:creationId xmlns:a16="http://schemas.microsoft.com/office/drawing/2014/main" id="{2BB5A822-6D13-4AC7-815E-9E16D24A9588}"/>
              </a:ext>
            </a:extLst>
          </p:cNvPr>
          <p:cNvSpPr txBox="1"/>
          <p:nvPr/>
        </p:nvSpPr>
        <p:spPr>
          <a:xfrm>
            <a:off x="3447310" y="1769251"/>
            <a:ext cx="8433515"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النشر والإعلان يعينان تعميم التقرير النهائي بإحدى وسائل النشر والإعلام المتيسرة، فقد يتم ذلك بنشر مقتطفات رئيـسية منـه إذاعيـاً أو تلفزيونياً أو سينمائياً، وكذلك بنشر نصوص مطولة مختـارة منـه فـي الصحف المحلية أو الدولية بحسب الضرورة، كما يتم النـشر والإعـلان بطباعة التقرير بوسائل الطباعة المعروفة كالرونيو (أي طباعـة التقريـر النهائي) لا غنى عنه في جميـع الأحـوال، أمـا النـشر الإذاعـي أو التلفزيوني أو السينمائي أو الصحفي فيعتبر وسيلة إضافية مساعدة للنـشر عن طريق الطباعة.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903" y="1539371"/>
            <a:ext cx="3103689" cy="4389942"/>
          </a:xfrm>
          <a:prstGeom prst="rect">
            <a:avLst/>
          </a:prstGeom>
        </p:spPr>
      </p:pic>
      <p:sp>
        <p:nvSpPr>
          <p:cNvPr id="8" name="TextBox 7">
            <a:extLst>
              <a:ext uri="{FF2B5EF4-FFF2-40B4-BE49-F238E27FC236}">
                <a16:creationId xmlns:a16="http://schemas.microsoft.com/office/drawing/2014/main" id="{F543C0BF-D223-4A3E-BAFF-67BD01434649}"/>
              </a:ext>
            </a:extLst>
          </p:cNvPr>
          <p:cNvSpPr txBox="1"/>
          <p:nvPr/>
        </p:nvSpPr>
        <p:spPr>
          <a:xfrm>
            <a:off x="2950602" y="679826"/>
            <a:ext cx="8736542" cy="1200329"/>
          </a:xfrm>
          <a:prstGeom prst="rect">
            <a:avLst/>
          </a:prstGeom>
          <a:noFill/>
        </p:spPr>
        <p:txBody>
          <a:bodyPr wrap="square" rtlCol="0">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وعند طباعة التقرير النهائي بإحدى وسائل الطباعة المذكورة </a:t>
            </a:r>
            <a:r>
              <a:rPr lang="ar-EG" sz="2800" dirty="0">
                <a:solidFill>
                  <a:srgbClr val="FFFFFF"/>
                </a:solidFill>
                <a:latin typeface="Dubai" panose="020B0503030403030204" pitchFamily="34" charset="-78"/>
                <a:ea typeface="Calibri" panose="020F0502020204030204" pitchFamily="34" charset="0"/>
                <a:cs typeface="Dubai" panose="020B0503030403030204" pitchFamily="34" charset="-78"/>
              </a:rPr>
              <a:t>يجـب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ملاحظة الأمور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BCFE868A-3C35-4A73-8C3B-55F6BA617C12}"/>
              </a:ext>
            </a:extLst>
          </p:cNvPr>
          <p:cNvSpPr txBox="1"/>
          <p:nvPr/>
        </p:nvSpPr>
        <p:spPr>
          <a:xfrm>
            <a:off x="4186238" y="2006482"/>
            <a:ext cx="7500906" cy="4549322"/>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طباعة التقرير بحسب حجمه وبحسب بتـوفر إمكانـات الطباعـة المتيسرة، وقد يتخذ استناداً إلى حجمه شكل الكراس الـصغير أو المجلة أو الكتيب الصغير أو الكتاب الكامل.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حالة كون التقرير هاماً ومطولاً يجـب ملاحظـة المتطلبـات التالية عند طبعه: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تغليفه بغلاف يحتوي على العنـوان الخـاص بالمؤسـسة الراعية للاجتماع مع عنوان الاجتمـاع وذكـر مؤسـسة الطباعة وعنوانها وسنة الطباعة.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 مقدمة مناسبة تكتب غالباً مـن قبـل الـرئيس الأعلـى للمؤسسة الراعية للاجتماع أو الندوة.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042" y="1223838"/>
            <a:ext cx="3629216" cy="5133262"/>
          </a:xfrm>
          <a:prstGeom prst="rect">
            <a:avLst/>
          </a:prstGeom>
        </p:spPr>
      </p:pic>
      <p:sp>
        <p:nvSpPr>
          <p:cNvPr id="8" name="TextBox 7">
            <a:extLst>
              <a:ext uri="{FF2B5EF4-FFF2-40B4-BE49-F238E27FC236}">
                <a16:creationId xmlns:a16="http://schemas.microsoft.com/office/drawing/2014/main" id="{D80DB0A8-E192-409F-B120-30BD56F2B063}"/>
              </a:ext>
            </a:extLst>
          </p:cNvPr>
          <p:cNvSpPr txBox="1"/>
          <p:nvPr/>
        </p:nvSpPr>
        <p:spPr>
          <a:xfrm>
            <a:off x="3886199" y="1751057"/>
            <a:ext cx="7994625" cy="36272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تعزيــز التقريــر بالرســوم والبيانــات والإيــضاحية والمخططات والإحصائيات والخطوط البيانية بقـدر مـا تدعو الضرورة إليه.</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كشاف تحليلي للمواضيع والأشخاص والمواقع الهامة مـع ذكر الصفحات الواردة فيه لتسهيل الرجوع إليها.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 المصادر المعتمدة في إعداد بعض النقـاط الـواردة فـي التقرير (إن دعت الضرورة إلى ذلك).</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 جدول بالمحتويات (في حالة تعدد المواضيع التي يـشملها التقرير).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8" name="TextBox 7">
            <a:extLst>
              <a:ext uri="{FF2B5EF4-FFF2-40B4-BE49-F238E27FC236}">
                <a16:creationId xmlns:a16="http://schemas.microsoft.com/office/drawing/2014/main" id="{E3B7ECC6-6DC9-44A0-8B74-AA05755237B1}"/>
              </a:ext>
            </a:extLst>
          </p:cNvPr>
          <p:cNvSpPr txBox="1"/>
          <p:nvPr/>
        </p:nvSpPr>
        <p:spPr>
          <a:xfrm>
            <a:off x="4113429" y="1960000"/>
            <a:ext cx="7767396" cy="2858475"/>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توزيع التقرير على المنظمات الفرعية للمؤسسة الراعية للاجتماع أو الندوة وعلى المؤسسات التي يعنيها الأمـر علـى الـصعيدين القطري والدولي (إن كان ذلك ضرورياً ) وكذلك يجـب توزيعـه على المشاركين في الاجتماع والمنظمات التي يعملـون فيهـا... وأخيراً من الضروري توزيعه على الجماهير المتنوعة للمنظمـة، أما إذا كان موضوع الاجتماع أو الندوة يتعلق بالمصلحة العامـة فمن الضروري آنذاك توزيعه على الجمهور العامة للمجتمع ككل.</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31899"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AAC3B89-E294-44CA-B436-4DDFF0E40CEB}"/>
              </a:ext>
            </a:extLst>
          </p:cNvPr>
          <p:cNvSpPr txBox="1"/>
          <p:nvPr/>
        </p:nvSpPr>
        <p:spPr>
          <a:xfrm>
            <a:off x="4186238" y="995658"/>
            <a:ext cx="7825331" cy="6239209"/>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التواتر الزمني للاجتماعات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قد تعقد الاجتماعات بإحدى الأشكال التالية من حيث تواترها الزمنـي وتوقيتها:</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الاجتماعات اليومية أو الأسبوعية أو الشهرية وذلك في المـسائل الروتينية (الأسلوبية) التي تتعلق بالوظائف المعتادة للمؤسسة.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الاجتماعات الدورية وهي (الفصلية أو النصف سنوية أو السنوية ) وذلك فيما يتعلق بالسياسة العامة والخاصة للمؤسسة مـن أمـور تخطيطية ومالية وإدارية وغيرها، وهي مـسائل كبـرى تتعلـق بفترات زمنية طويلة نسبياً.</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الاجتماعات الطارئة وهي التي تعقد في المسائل الهامـة الكبـرى غير الموقوتة بفترات زمنية متواترة... مثال ذلك حصول مواقف فجائية غير متوقعة تؤثر تأثيراً ملحوظاً على أهـداف المؤسـسة كتوقف الإنتاج لعطل في الآلات أو حدوث خسارة مالية أو ماديـة أو بشرية مفاجئة.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solidFill>
                <a:srgbClr val="2D3956"/>
              </a:solidFill>
              <a:latin typeface="Dubai" panose="020B0503030403030204" pitchFamily="34" charset="-78"/>
              <a:cs typeface="Dubai" panose="020B0503030403030204" pitchFamily="34" charset="-78"/>
            </a:endParaRPr>
          </a:p>
        </p:txBody>
      </p:sp>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903" y="1539371"/>
            <a:ext cx="3103689" cy="4389942"/>
          </a:xfrm>
          <a:prstGeom prst="rect">
            <a:avLst/>
          </a:prstGeom>
        </p:spPr>
      </p:pic>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47" y="1098501"/>
            <a:ext cx="3743516" cy="5294931"/>
          </a:xfrm>
          <a:prstGeom prst="rect">
            <a:avLst/>
          </a:prstGeom>
        </p:spPr>
      </p:pic>
      <p:sp>
        <p:nvSpPr>
          <p:cNvPr id="8" name="Title 1">
            <a:extLst>
              <a:ext uri="{FF2B5EF4-FFF2-40B4-BE49-F238E27FC236}">
                <a16:creationId xmlns:a16="http://schemas.microsoft.com/office/drawing/2014/main" id="{0503D6F2-89FB-48E4-8A9A-7DB6BBD6DC49}"/>
              </a:ext>
            </a:extLst>
          </p:cNvPr>
          <p:cNvSpPr txBox="1">
            <a:spLocks/>
          </p:cNvSpPr>
          <p:nvPr/>
        </p:nvSpPr>
        <p:spPr>
          <a:xfrm>
            <a:off x="316706" y="984843"/>
            <a:ext cx="115585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المسائل النمطية التي تناولتها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24E9170E-E50A-4E93-8BB6-2FCDD7665E53}"/>
              </a:ext>
            </a:extLst>
          </p:cNvPr>
          <p:cNvSpPr txBox="1">
            <a:spLocks/>
          </p:cNvSpPr>
          <p:nvPr/>
        </p:nvSpPr>
        <p:spPr>
          <a:xfrm>
            <a:off x="3982637" y="1965493"/>
            <a:ext cx="789265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المسائل والموضوعات التي قد تطرح في الاجتماعات والنـدوات في قطاع الأعمال كثيرة ومتنوعة لا تقع تحـت حـصر، فقـد تتنـاول المشكلات والمسائل التخطيطية والمادية والبشرية والمالية والفنيـة التـي تتسبب عن تغير الظروف المحيطة بالمؤسسة من ظـروف، سياسـية أو اقتصادية أو اجتماعية.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وإذا نظرنا إلى قطاع الأعمال ونشاطاته المتخصصة، قد تظهر لنـا بعض المسائل النمطية التي تؤلف في أغلب الأحيان موضـوعات مألوفـة تدعو إلى عقد الاجتماعات والندوات، ومن هذه المسائل على سبيل المثال 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مسائل صناعية تتعلق بسلعة أو سلع معينة مـن حيـث الإنتـاج والتسويق والإعلان والنشر والدعاية.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8" name="Content Placeholder 2">
            <a:extLst>
              <a:ext uri="{FF2B5EF4-FFF2-40B4-BE49-F238E27FC236}">
                <a16:creationId xmlns:a16="http://schemas.microsoft.com/office/drawing/2014/main" id="{49AFAA73-11A7-4BF4-9E29-C4414AAE6A0E}"/>
              </a:ext>
            </a:extLst>
          </p:cNvPr>
          <p:cNvSpPr txBox="1">
            <a:spLocks/>
          </p:cNvSpPr>
          <p:nvPr/>
        </p:nvSpPr>
        <p:spPr>
          <a:xfrm>
            <a:off x="1227113" y="1253331"/>
            <a:ext cx="106537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مسائل تجارية تتعلق بالتصدير والاستيراد أو النقل.... الخ.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مسائل خدمية تتعلق بمختلف الخدمات الاجتماعية أو الثقافيـة أو الخيرية. إن الضرورة الأساسية التي تدعوا إلى عقد الاجتماعات والندوات في هذه المسائل المارة الذكر هي الحاجة إلى خلق فهم متبادل ونقـاط التقـاء ذهنية وتعاطفية بين المؤسسة وبين جماهيرها المتنوعة، ويتوقف خلق هذه الفهم المتبادل ونقاط الالتقاء هذه علـى مهـارة وواقعيـة أداء مـسؤولي العلاقات العامة لوظيفتهم الحساسة هذه، وعلى مدى إدراكهـم لمكونـات النفس البشرية وردود الفعل الذهنية والنفسية لجماهير مؤسـستهم، كمـا يتوقف نجاح أداء وظيفة العلاقات العامة إلى درجة ملحوظة على اللطـف والدماثة وحسن العلاقة التي يتحلى بها موظفو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48157"/>
            <a:ext cx="2967882" cy="4197854"/>
          </a:xfrm>
          <a:prstGeom prst="rect">
            <a:avLst/>
          </a:prstGeom>
        </p:spPr>
      </p:pic>
      <p:sp>
        <p:nvSpPr>
          <p:cNvPr id="7" name="Title 1">
            <a:extLst>
              <a:ext uri="{FF2B5EF4-FFF2-40B4-BE49-F238E27FC236}">
                <a16:creationId xmlns:a16="http://schemas.microsoft.com/office/drawing/2014/main" id="{BC22EB43-160D-4F6C-820D-4347B6AB4649}"/>
              </a:ext>
            </a:extLst>
          </p:cNvPr>
          <p:cNvSpPr txBox="1">
            <a:spLocks/>
          </p:cNvSpPr>
          <p:nvPr/>
        </p:nvSpPr>
        <p:spPr>
          <a:xfrm>
            <a:off x="1365225" y="79903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المبحث الثالث: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4C090A77-C9B8-479A-9459-870F32A4877D}"/>
              </a:ext>
            </a:extLst>
          </p:cNvPr>
          <p:cNvSpPr txBox="1">
            <a:spLocks/>
          </p:cNvSpPr>
          <p:nvPr/>
        </p:nvSpPr>
        <p:spPr>
          <a:xfrm>
            <a:off x="3571875" y="1928497"/>
            <a:ext cx="83089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أنواع التنظيم الداخلي: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يجمع الباحثون على أن العلاقات العامة، هي عمـل تـضطلع بـه الإدارة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function management a is it</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ولكن ما المقصود بذلك ؟ هل يعني أن العلاقات العامة عمل يومي تقوم بـه الإدارة العليـا كالرؤسـاء ومديري الإدارات ؟ أن أنه عمل يوكل إلى إدارة معنية هي إدارة العلاقات العامة ؟ أم تعني أن يكون مدير إدارة العلاقات العامة شخصاً فـي مـستوى الإدارة العليا ؟ أو قريباً منها جداً ؟ وتختلف الآراء في ذلك كثيرا، فمـنهم من يرى أنها يجب أن تكون جزءاً لا يتجزأ من عمل أي مدير أو رئـيس خلال اليوم،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251347" y="649065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1476022-60E7-48C8-9289-2381BF4B5C06}"/>
              </a:ext>
            </a:extLst>
          </p:cNvPr>
          <p:cNvSpPr txBox="1"/>
          <p:nvPr/>
        </p:nvSpPr>
        <p:spPr>
          <a:xfrm>
            <a:off x="4309449" y="1538739"/>
            <a:ext cx="7501169" cy="3780522"/>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ومنهم من يرى أنها عمل استشاري يقـوم به أخصائيون متخصصون في الإعـلام والإعـلان لمـساعدة الإدارات الرئيسية في المؤسسة على أداء عملها، ومنهم من يرى إنها عمل تقوم به إدارة منفصلة من إدارات المؤسسة تماثل تماماً إدارات التـسويق والماليـة والإدارة القانونية وغيرها من الإدارات الرئيسية، ومنهم من يـرى أنهـا عمل يمكن أن يوكل إلى مكتب خبرة خاص في العلاقات العامة ليـضطلع به نيابة عن المؤسسة نظير دفع رسوم مالية يتفق عليها. وهناك أربعة أنواع من التنظيم الداخلي التي يمكن أن تنظم بموجبـه العلاقات العامة، وفيما يلي نناقش خصائص ومزايا وعيوب هذه الأنواع.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2013221"/>
            <a:ext cx="7501168" cy="10609856"/>
          </a:xfrm>
          <a:prstGeom prst="rect">
            <a:avLst/>
          </a:prstGeom>
        </p:spPr>
      </p:pic>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8" name="Title 1">
            <a:extLst>
              <a:ext uri="{FF2B5EF4-FFF2-40B4-BE49-F238E27FC236}">
                <a16:creationId xmlns:a16="http://schemas.microsoft.com/office/drawing/2014/main" id="{7C910C85-38E3-49E4-9719-19CF8AC5CEEC}"/>
              </a:ext>
            </a:extLst>
          </p:cNvPr>
          <p:cNvSpPr txBox="1">
            <a:spLocks/>
          </p:cNvSpPr>
          <p:nvPr/>
        </p:nvSpPr>
        <p:spPr>
          <a:xfrm>
            <a:off x="1117122" y="91211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تنظيم العلاقات العامة كعمل فرعي للإداريين: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A3DD8FE7-917E-44DA-AD2E-6A467055418A}"/>
              </a:ext>
            </a:extLst>
          </p:cNvPr>
          <p:cNvSpPr txBox="1">
            <a:spLocks/>
          </p:cNvSpPr>
          <p:nvPr/>
        </p:nvSpPr>
        <p:spPr>
          <a:xfrm>
            <a:off x="4200525" y="1657827"/>
            <a:ext cx="76803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بعض المؤسسات تعالج العلاقات العامة دون أن تـستفيد مـن علـم وأساليب العلاقات العامة الحديثة، فتوكل نشاطاتها لأحد المـسئولين فـي الجهاز الإداري غالباً ما يكون ذلك المسئول هو المدير التنظيمي للمؤسسة ويقوم بأعباء العلاقات العامة، كلما سمحت الفرصة، للاتـصال بالعـالم الخارجي، ولا شك أن مثل هذا التنظيم هو تنظم بدائي جداً، إذ أن الوقـت الذي يمنحه المدير لنشاط العلاقات العامة، قليل والمهارة التي يـستخدمها تظل محدودة وقاصرة، وغالباً ما تكون المؤسسات التي تسلك هذا الاتجاه في العلاقات العامة هي مؤسسات صغيرة للغايـة لا تحتمـل قيـام إدارة متخصصة للعلاقات العامة، ولذلك فإن العلاقات العامة في هـذه الحالـة تكون هامشية ونشاطاتها نادر أو منعدمة.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81722" y="487096"/>
            <a:ext cx="7501168" cy="10609856"/>
          </a:xfrm>
          <a:prstGeom prst="rect">
            <a:avLst/>
          </a:prstGeom>
        </p:spPr>
      </p:pic>
      <p:sp>
        <p:nvSpPr>
          <p:cNvPr id="7" name="Title 1">
            <a:extLst>
              <a:ext uri="{FF2B5EF4-FFF2-40B4-BE49-F238E27FC236}">
                <a16:creationId xmlns:a16="http://schemas.microsoft.com/office/drawing/2014/main" id="{76604227-E025-41A7-B534-9FEFEBEFE523}"/>
              </a:ext>
            </a:extLst>
          </p:cNvPr>
          <p:cNvSpPr txBox="1">
            <a:spLocks/>
          </p:cNvSpPr>
          <p:nvPr/>
        </p:nvSpPr>
        <p:spPr>
          <a:xfrm>
            <a:off x="978356" y="79111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تنظيم العلاقات العامة تحت إدارة متخصصة: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3EE7100A-007B-4BDD-9AF7-C2D2ACB0F222}"/>
              </a:ext>
            </a:extLst>
          </p:cNvPr>
          <p:cNvSpPr txBox="1">
            <a:spLocks/>
          </p:cNvSpPr>
          <p:nvPr/>
        </p:nvSpPr>
        <p:spPr>
          <a:xfrm>
            <a:off x="1209675" y="181219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معظم المنظمات الكبيرة التي تتعامل مع جماهير متنوعـة فـإن اختصاص العلاقات العامة يوكل إلى إدارة متخصصة في علـم العلاقـات العامة ومبادئه وفنونه الاتصالية، وهذا يدل على مدى الأهمية التي تمنحها الإدارة للعلاقات العامة، ومثل هذا التنظيم هو المعروف والممـارس فـي أغلب المؤسسات _ حكومية كانت أو في القطاع الخاص _ وربما تكـون إدارة العلاقات العامة في هذه الحالة إدارة مستقلة بنفسها أو جزءاً هاماً من إدارة أخرى كإدارة الشؤون الإدارية مثلاً.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89A5D745-799B-4B35-9D22-BCE3988E5EE1}"/>
              </a:ext>
            </a:extLst>
          </p:cNvPr>
          <p:cNvSpPr txBox="1">
            <a:spLocks/>
          </p:cNvSpPr>
          <p:nvPr/>
        </p:nvSpPr>
        <p:spPr>
          <a:xfrm>
            <a:off x="1068996" y="82222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الإدارة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2C1E1048-9B56-4408-B670-9E2AAD93A2CB}"/>
              </a:ext>
            </a:extLst>
          </p:cNvPr>
          <p:cNvSpPr txBox="1"/>
          <p:nvPr/>
        </p:nvSpPr>
        <p:spPr>
          <a:xfrm>
            <a:off x="1643064" y="1412045"/>
            <a:ext cx="10193860" cy="5441233"/>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ثلاثة مزايا لإيكال مسؤولية العلاقـات العامـة لإدارة داخليـة بالمؤسسة وهي:</a:t>
            </a:r>
            <a:endParaRPr lang="en-US"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الإلمام بما يجري في المؤسسة:</a:t>
            </a:r>
            <a:endParaRPr lang="en-US"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خبراء العلاقات العامة الداخليين لديهم المعرفة الكاملـة بـدواخل الأمور في المؤسسة، فهم يعرفون الموظفين المسؤولية والأقسام المختلفة ونشاطات المؤسسة المختلفة، الأمر الذي يمكنهم مـن اسـتيعاب عملهـم استيعاباً كاملاً وإبراز نشاطات المؤسسة بصورة طيبـة، كمـا أن الإدارة الداخلية للعلاقات العامة تستطيع أن تقوي صلتها بأجهزة الإعلام المختلفـة من صحف وإذاعة وأن تمدهم بالمعلومات والأرقام والإحـصائيات التـي تحتاج إليها أجهزة الإعلام المختلفة بصورة سريعة وكاملة، وهذه النقطـة الأخيرة على جانب كبير من الأهمية لأن الـصحافة إذا افتقـدت الجهـة الرسمية التي تعطيها المعلومات المطلوبة عن المؤسسة فإنها سـتلجأ إلـى طرقها الخاصة والشخصية لأخذ المعلومات المطلوبة عن المؤسسة، ولهذا الأسلوب خطورته البالغة على المؤسسة إذ ربما تكون مصادر الـصحف تلك مغرضة أو غير نزيهة.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1" name="Title 1">
            <a:extLst>
              <a:ext uri="{FF2B5EF4-FFF2-40B4-BE49-F238E27FC236}">
                <a16:creationId xmlns:a16="http://schemas.microsoft.com/office/drawing/2014/main" id="{91134DE7-41F7-43C8-B965-A4DA3369B8FD}"/>
              </a:ext>
            </a:extLst>
          </p:cNvPr>
          <p:cNvSpPr txBox="1">
            <a:spLocks/>
          </p:cNvSpPr>
          <p:nvPr/>
        </p:nvSpPr>
        <p:spPr>
          <a:xfrm>
            <a:off x="1365225" y="9340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أهمية الإدارة الداخلية وقت الأزمات: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919F5C3B-9B01-422A-8FBC-DF1B557DFC67}"/>
              </a:ext>
            </a:extLst>
          </p:cNvPr>
          <p:cNvSpPr txBox="1">
            <a:spLocks/>
          </p:cNvSpPr>
          <p:nvPr/>
        </p:nvSpPr>
        <p:spPr>
          <a:xfrm>
            <a:off x="4478059" y="1959929"/>
            <a:ext cx="7380873" cy="26384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على الرغم من أن قسماً كبيراً من نشاط العلاقات العامـة يمكـن أن يخطط كعمل يومي عادي إلا أن هناك ظروفاً طارئة تتطلب اتصالاً عاجلاً أو عملاً معيناً، ولذلك فوجود إدارة متخصصة للعلاقات العامـة داخليـاً يسهل من توفير المعلومة في حينها ومتابعة الأحداث حتى نهايتها، وهـذا عمل لا يسهل إنجازه في غياب الإدارة المتخصـصة الداخليـة للعلاقـات العامة وإيكال عملها إلى مستشار خارجي.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11" name="Title 1">
            <a:extLst>
              <a:ext uri="{FF2B5EF4-FFF2-40B4-BE49-F238E27FC236}">
                <a16:creationId xmlns:a16="http://schemas.microsoft.com/office/drawing/2014/main" id="{25955182-FE75-414C-8740-DFEA012F31E0}"/>
              </a:ext>
            </a:extLst>
          </p:cNvPr>
          <p:cNvSpPr txBox="1">
            <a:spLocks/>
          </p:cNvSpPr>
          <p:nvPr/>
        </p:nvSpPr>
        <p:spPr>
          <a:xfrm>
            <a:off x="1365225" y="113657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الإدارة تعمل كفريق متعاون مع الإدارة الأخرى:</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C5F958D8-B41A-47F1-84D8-6C0041B02DAF}"/>
              </a:ext>
            </a:extLst>
          </p:cNvPr>
          <p:cNvSpPr txBox="1">
            <a:spLocks/>
          </p:cNvSpPr>
          <p:nvPr/>
        </p:nvSpPr>
        <p:spPr>
          <a:xfrm>
            <a:off x="4611159" y="1941293"/>
            <a:ext cx="71797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مجرد قيام إدارة متخصصة للعلاقات العامة يعني موظفيهـا قـد أصبحوا جزءاً من المؤسسة ويعملون مـع الإدارات الأخـرى وكفريـق متعاون، ومجرد وجودهم داخل المؤسسة من شأنه أن يولد الثقة ويوثـق من صلات العمل بينهم وبين المديرين ورؤساء الإدارات الأخرى.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8" name="Title 1">
            <a:extLst>
              <a:ext uri="{FF2B5EF4-FFF2-40B4-BE49-F238E27FC236}">
                <a16:creationId xmlns:a16="http://schemas.microsoft.com/office/drawing/2014/main" id="{C129DC94-D15F-4095-9F57-55920A38B050}"/>
              </a:ext>
            </a:extLst>
          </p:cNvPr>
          <p:cNvSpPr txBox="1">
            <a:spLocks/>
          </p:cNvSpPr>
          <p:nvPr/>
        </p:nvSpPr>
        <p:spPr>
          <a:xfrm>
            <a:off x="1495969" y="91275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عيوب الأخذ بنظام الإدارة الداخلية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AADC4E06-51A5-4879-AD74-AD5862AD978B}"/>
              </a:ext>
            </a:extLst>
          </p:cNvPr>
          <p:cNvSpPr txBox="1">
            <a:spLocks/>
          </p:cNvSpPr>
          <p:nvPr/>
        </p:nvSpPr>
        <p:spPr>
          <a:xfrm>
            <a:off x="4557713" y="1731202"/>
            <a:ext cx="729088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وجود أداة العلاقات العامـة بـين الإدارات الأخـرى واخـتلاط أعضائها مع أعضاء الإدارات الأخرى وتوالد الألفـة وروح الزمالـة بينهم من شأنه أن يقلل من أهمية الإدارة ويجعـل الإدارات الأخـرى تستخف بها وبأعبائها.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العلاقات العامة كمهنة جديدة لا تزال غير مفهومة لدى كثير مـن الناس وإن أعبائها غير محددة بشكل قطعي، الأمر الذي قد يجعلهـا مستودعاً توكل إليها الإدارة العليا أي عمـل لا تجـد فـي الإدارات الأخرى حماساً لإنجازه، وقد لا يتعلق ذلك العمـل أساسـاً بطبيعـة العلاقات العامة أو فلسفتها.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itle 1">
            <a:extLst>
              <a:ext uri="{FF2B5EF4-FFF2-40B4-BE49-F238E27FC236}">
                <a16:creationId xmlns:a16="http://schemas.microsoft.com/office/drawing/2014/main" id="{83138164-6AF8-4073-990D-B25C186890F7}"/>
              </a:ext>
            </a:extLst>
          </p:cNvPr>
          <p:cNvSpPr txBox="1">
            <a:spLocks/>
          </p:cNvSpPr>
          <p:nvPr/>
        </p:nvSpPr>
        <p:spPr>
          <a:xfrm>
            <a:off x="1365225" y="95579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العلاقات العامة تحت إدارة مستشار 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DABE9D78-0977-4159-8810-138609C09B99}"/>
              </a:ext>
            </a:extLst>
          </p:cNvPr>
          <p:cNvSpPr txBox="1">
            <a:spLocks/>
          </p:cNvSpPr>
          <p:nvPr/>
        </p:nvSpPr>
        <p:spPr>
          <a:xfrm>
            <a:off x="4863128" y="1669605"/>
            <a:ext cx="701769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تقوم بعض المؤسسات الكبرى بتفويض بعض مكاتـب المستـشارين الخارجين في العلاقات العامة أو شركات الإعـلان للاضـطلاع بأعمـال العلاقات العامة نيابة عنها، وتوقع معها عقداً بذلك لعدة سنوات، إذ يعتقد بعض الإداريين أن هذه المكاتب الاستشارية المتخصصة فـي العلاقـات العامة قد اكتسبت خبرة طويلة ومهارات متعددة في فنون العلاقات العامـة والاتصال وأنها يمكن أن تؤدي المهمة بشكل أفـضل بكثيـر مـن الإدارة الداخلية وهناك أمثلة كثيرة لمؤسسات حكومية وخاصـة فـي الولايـات المتحدة الأمريكية قامت بمثل هذه الإجراء بنجاح.</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194" y="1172202"/>
            <a:ext cx="3428058" cy="4848741"/>
          </a:xfrm>
          <a:prstGeom prst="rect">
            <a:avLst/>
          </a:prstGeom>
        </p:spPr>
      </p:pic>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itle 1">
            <a:extLst>
              <a:ext uri="{FF2B5EF4-FFF2-40B4-BE49-F238E27FC236}">
                <a16:creationId xmlns:a16="http://schemas.microsoft.com/office/drawing/2014/main" id="{1E0B4E35-0619-42BE-9C00-4E53D91F2873}"/>
              </a:ext>
            </a:extLst>
          </p:cNvPr>
          <p:cNvSpPr txBox="1">
            <a:spLocks/>
          </p:cNvSpPr>
          <p:nvPr/>
        </p:nvSpPr>
        <p:spPr>
          <a:xfrm>
            <a:off x="1396476" y="85305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الاستعانة بالمستشار الخارجي: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DDA3DB38-CEBD-48C2-A60D-0F52D2E367E2}"/>
              </a:ext>
            </a:extLst>
          </p:cNvPr>
          <p:cNvSpPr txBox="1">
            <a:spLocks/>
          </p:cNvSpPr>
          <p:nvPr/>
        </p:nvSpPr>
        <p:spPr>
          <a:xfrm>
            <a:off x="4614863" y="1442824"/>
            <a:ext cx="73967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أربع مزايا للمستشار الخارجي في العلاقات العامة نلخصها في الآتي:</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الموضوعية:</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المستشار الخارجي ليس عضواً في المؤسسة وهذه ميزة في حـد ذاتها، لأن المستشار في هذه الحالة يكون موضوعياً في نظرته لمـشاكل العلاقات العامة، ويقدم نصيحته للإدارة العليـا بالمؤسـسة بكـل تجـرد وإخلاص دون أن يتأثر كثيراً بآراء الإدارة العليا، وهذه الوضعية تتيح له أن يذكر الحقائق الصعبة للإدارة كما هي لا كما تتمناها الإدارة أن تكـون في حين أن رئيس إدارة العلاقات العامة الداخلي قد لا يتوفر له هذا المناخ الصافي لذكر الحقائق بالموضوعية الكاملة وتقبل الإدارة العليا لها بـنفس راضية.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31885"/>
            <a:ext cx="3792014" cy="5363526"/>
          </a:xfrm>
          <a:prstGeom prst="rect">
            <a:avLst/>
          </a:prstGeom>
        </p:spPr>
      </p:pic>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B97DB2A3-2A88-4DD0-A77F-F03446C9B7E9}"/>
              </a:ext>
            </a:extLst>
          </p:cNvPr>
          <p:cNvSpPr txBox="1">
            <a:spLocks/>
          </p:cNvSpPr>
          <p:nvPr/>
        </p:nvSpPr>
        <p:spPr>
          <a:xfrm>
            <a:off x="1365225" y="83910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الخبرة الواسعة في مجال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4E930400-DC51-45DD-AD50-252587A19113}"/>
              </a:ext>
            </a:extLst>
          </p:cNvPr>
          <p:cNvSpPr txBox="1">
            <a:spLocks/>
          </p:cNvSpPr>
          <p:nvPr/>
        </p:nvSpPr>
        <p:spPr>
          <a:xfrm>
            <a:off x="5043488" y="1847909"/>
            <a:ext cx="67468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مكاتب المستشارين الاقتصاديين مكاتب متخصصة وواسعة الخبرة في مجال الاستشارات، وكلما طال عمر المستشار العملـي كلمـا زادت وتنوعت خبرته الإدارية والفنية، وكلما طال عمر المستشار العملي كلمـا زادت ونوعت خبرته الإدارية والفنية، وكلما أمكنه تقـديم بـرامج فـي العلاقات العامة تعالج المشاكل التي تواجهها المؤسسة وجماهيرها بـشكل حاسم. كما أن العاملين لديه هم خبراء في مجالات مختلفة كالإعلام والوسائل السمعية والبصرية والتصوير والإخراج وغيرها، تمكنه من معرفة أجهزة الإعلام وخبراتها مما يسهل عليه مهمة الإعلان والنـشر فـي الـصحف والإذاعة والتلفزيون والسينما.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251" y="299817"/>
            <a:ext cx="5034237" cy="7120561"/>
          </a:xfrm>
          <a:prstGeom prst="rect">
            <a:avLst/>
          </a:prstGeom>
        </p:spPr>
      </p:pic>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0" y="2401231"/>
            <a:ext cx="3013249" cy="4262023"/>
          </a:xfrm>
          <a:prstGeom prst="rect">
            <a:avLst/>
          </a:prstGeom>
        </p:spPr>
      </p:pic>
      <p:sp>
        <p:nvSpPr>
          <p:cNvPr id="9" name="Title 1">
            <a:extLst>
              <a:ext uri="{FF2B5EF4-FFF2-40B4-BE49-F238E27FC236}">
                <a16:creationId xmlns:a16="http://schemas.microsoft.com/office/drawing/2014/main" id="{5607EDB5-C406-488E-BCE5-5BAE1B96BD30}"/>
              </a:ext>
            </a:extLst>
          </p:cNvPr>
          <p:cNvSpPr txBox="1">
            <a:spLocks/>
          </p:cNvSpPr>
          <p:nvPr/>
        </p:nvSpPr>
        <p:spPr>
          <a:xfrm>
            <a:off x="1291364" y="81644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المرونة: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9B887CA4-44FB-41B6-9297-5A81262920F5}"/>
              </a:ext>
            </a:extLst>
          </p:cNvPr>
          <p:cNvSpPr txBox="1">
            <a:spLocks/>
          </p:cNvSpPr>
          <p:nvPr/>
        </p:nvSpPr>
        <p:spPr>
          <a:xfrm>
            <a:off x="1506487" y="1720190"/>
            <a:ext cx="10382250" cy="2403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تتمتع مكاتب المستشارين في العلاقات العامـة بتـوفر الإمكانيـات وسرعة تحريك الفنيين والمعدات حسبما يقتضي الموقف من ميزانية عميل قديم إلى ميزانية عميل جديد دون عناء.</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970" y="3089612"/>
            <a:ext cx="2186208" cy="3092231"/>
          </a:xfrm>
          <a:prstGeom prst="rect">
            <a:avLst/>
          </a:prstGeom>
        </p:spPr>
      </p:pic>
      <p:sp>
        <p:nvSpPr>
          <p:cNvPr id="9" name="Title 1">
            <a:extLst>
              <a:ext uri="{FF2B5EF4-FFF2-40B4-BE49-F238E27FC236}">
                <a16:creationId xmlns:a16="http://schemas.microsoft.com/office/drawing/2014/main" id="{2A3E1E9B-B81A-4A94-BD8E-3B47368476E6}"/>
              </a:ext>
            </a:extLst>
          </p:cNvPr>
          <p:cNvSpPr txBox="1">
            <a:spLocks/>
          </p:cNvSpPr>
          <p:nvPr/>
        </p:nvSpPr>
        <p:spPr>
          <a:xfrm>
            <a:off x="1081088" y="86130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قلة التكاليف:</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7A1C8501-CFF6-4094-BBEC-825F5E06DA9B}"/>
              </a:ext>
            </a:extLst>
          </p:cNvPr>
          <p:cNvSpPr txBox="1">
            <a:spLocks/>
          </p:cNvSpPr>
          <p:nvPr/>
        </p:nvSpPr>
        <p:spPr>
          <a:xfrm>
            <a:off x="1495969" y="145995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مستشار العلاقات العامة لا يشكل عبئاً مالياً كبير على المؤسـسة لأنه ليس موظفاً مستديماً على ميزانيتها، وإنما يتقاضى راتبـاً أو مكافـأة مقطوعة كلما قام بأداء نشاط معين في مجال العلاقات العامة، وهذا ممـا يوفر على المؤسسة أموال كثيرة كانت ستصرفها لو كان لديها قسم خاص أو إدارة كاملة للعلاقات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80431" y="859893"/>
            <a:ext cx="3676924" cy="5200741"/>
          </a:xfrm>
          <a:prstGeom prst="rect">
            <a:avLst/>
          </a:prstGeom>
        </p:spPr>
      </p:pic>
      <p:sp>
        <p:nvSpPr>
          <p:cNvPr id="8" name="Title 1">
            <a:extLst>
              <a:ext uri="{FF2B5EF4-FFF2-40B4-BE49-F238E27FC236}">
                <a16:creationId xmlns:a16="http://schemas.microsoft.com/office/drawing/2014/main" id="{BC3A1B90-B996-4B17-A9F0-692017D0930A}"/>
              </a:ext>
            </a:extLst>
          </p:cNvPr>
          <p:cNvSpPr txBox="1">
            <a:spLocks/>
          </p:cNvSpPr>
          <p:nvPr/>
        </p:nvSpPr>
        <p:spPr>
          <a:xfrm>
            <a:off x="1056551" y="85989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عيوب المستشار الخارجي: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06742BCB-8C0C-439C-AB6C-4BB1994E3C78}"/>
              </a:ext>
            </a:extLst>
          </p:cNvPr>
          <p:cNvSpPr txBox="1">
            <a:spLocks/>
          </p:cNvSpPr>
          <p:nvPr/>
        </p:nvSpPr>
        <p:spPr>
          <a:xfrm>
            <a:off x="3957637" y="1522674"/>
            <a:ext cx="792318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المستشار الخارجي قد يتعرض إلى مواقف قد يفقد فيهـا تعـاون العاملين في المؤسسة فلا يجد المعلومات التي يطلبهـا أو إذا وجـدها فلن تكون بنفس السرعة، والجودة التي يريدها لها، وقـد يـستعجل الإداريون في المؤسسة نتائج برامج العلاقات العامـة التـي قـدمها المستشار الخارجي، ويضيقون ذرعاً إذا لم تأت تلك البرامج بالنتائج المرجوة سريعاً.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المستشار الخارجي رغم موضوعيته وخبرته الطويلة قـد تفـوت عليه بعض جزئيات المواقف الداخلية، والتي تكون في متنـاول يـد الخبراء المحليين في العلاقات العامة الذين يعايشونها، وبذلك ربمـا تأتي نصائحه واستشارته مبتورة أو ناقصة في بعض الأحيـان لقلـة المعلومات أو لعدم تقويمه للموقف تقويماً دقيقاً.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786AADC-5CCF-4788-BFD0-37FDB4AA6B00}"/>
              </a:ext>
            </a:extLst>
          </p:cNvPr>
          <p:cNvSpPr txBox="1">
            <a:spLocks/>
          </p:cNvSpPr>
          <p:nvPr/>
        </p:nvSpPr>
        <p:spPr>
          <a:xfrm>
            <a:off x="93638" y="720802"/>
            <a:ext cx="117871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العلاقات العامة تحت إدارة داخلية بالتعاون مع مستشار 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CF0700ED-FE0B-46B0-89DF-2EDCBBF653B9}"/>
              </a:ext>
            </a:extLst>
          </p:cNvPr>
          <p:cNvSpPr txBox="1">
            <a:spLocks/>
          </p:cNvSpPr>
          <p:nvPr/>
        </p:nvSpPr>
        <p:spPr>
          <a:xfrm>
            <a:off x="1828800" y="1466983"/>
            <a:ext cx="10086975" cy="41179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على الرغم من أن كثيراً من المؤسسات الكبيرة لهـا إدارات داخليـة متخصصة في العلاقات العامة إلا أنها تحتفظ بصلة قويـة مـع مستـشار خارجي في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مزايا المزج بين الإدارة الداخلية والمستشار الخارجي:</a:t>
            </a:r>
            <a:endParaRPr lang="en-US"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كثير من المزايا والفوائد من وجود إدارة داخلية للعلاقات العامـة تخطط وتنفذ برامج العلاقات العامة لكنها في الوقت نفسه تستعين بمستشار خارجي كلما كانت ضرورة ملحة لـذلك، فـإن هـذا المخرج يكسب المؤسسة التوازن ويضمن سلامة البـرامج مـن النواحي الإدارية والفنية، كما أنه يقصر عمـل المستـشار علـى البرامج الكبيرة ويترك للإدارة الداخلية الاضطلاع بالمهام اليومية والعادية.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اقتران الإدارة الداخلية بمستشار خارجي سيكسبها وزناً وثقـلاً أمام الإدارات الأخرى بالمؤسسة، فإذا تقدم مدير العلاقات العامة برأي أو اقتراح لبرنامج معين للإدارة وهو مـسنود مـن جانـب المستشار الخارجي فسيكون لرأيه وزن واعتبار زائد لـدى إدارة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0" name="Title 1">
            <a:extLst>
              <a:ext uri="{FF2B5EF4-FFF2-40B4-BE49-F238E27FC236}">
                <a16:creationId xmlns:a16="http://schemas.microsoft.com/office/drawing/2014/main" id="{B0E3458C-0525-491E-B10E-11A134DF8487}"/>
              </a:ext>
            </a:extLst>
          </p:cNvPr>
          <p:cNvSpPr txBox="1">
            <a:spLocks/>
          </p:cNvSpPr>
          <p:nvPr/>
        </p:nvSpPr>
        <p:spPr>
          <a:xfrm>
            <a:off x="-311175" y="776381"/>
            <a:ext cx="121920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 إدارة العلاقات العامة وموقعها في الهيكل التنظيمي: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70802F96-7E1D-40FE-932D-6839288DB7EA}"/>
              </a:ext>
            </a:extLst>
          </p:cNvPr>
          <p:cNvSpPr txBox="1">
            <a:spLocks/>
          </p:cNvSpPr>
          <p:nvPr/>
        </p:nvSpPr>
        <p:spPr>
          <a:xfrm>
            <a:off x="4381138" y="1439162"/>
            <a:ext cx="763043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موسوعة "دواير" لعام ١٩٨٧ وهي أكبر دليل يحتوي على قائمـة بأكبر الشركات الأمريكية والاتحادات التجارية في مجال التجارة والبنـوك والتأمين على الحياة والمواصلات والخدمات الضرورية، وعددها ٢٤٠٠ شركة ٣٠٠ اتحاد تجاري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Association Trade</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في هذا الدليل دراسـة عن كيف تنظم هذه الشركات عمليات العلاقات العامة فيها. وقد أتضح أن %٨٠ من هذه الشركات لديها إدارات كاملة للعلاقـات العامة وأن %٣٠ من هذه الشركات والاتحادات التجارية نظمت علاقتهـا تحت عنوان: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العامـة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Relations Public</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وأن %٢٠ منهـا تـسميها الشؤون العامة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Affairs Public</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وأن %٨ منها تسميها العلاقات العامـة والإعلان </a:t>
            </a:r>
            <a:r>
              <a:rPr lang="en-US"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Avertising</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en-US"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and.R.P</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أما بقية الشركات فهي تستخدم أسـماء أخرى متنوعة.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60187" y="1479188"/>
            <a:ext cx="6389335" cy="9037249"/>
          </a:xfrm>
          <a:prstGeom prst="rect">
            <a:avLst/>
          </a:prstGeom>
        </p:spPr>
      </p:pic>
      <p:sp>
        <p:nvSpPr>
          <p:cNvPr id="11" name="Content Placeholder 2">
            <a:extLst>
              <a:ext uri="{FF2B5EF4-FFF2-40B4-BE49-F238E27FC236}">
                <a16:creationId xmlns:a16="http://schemas.microsoft.com/office/drawing/2014/main" id="{6E0FE6CF-6D80-40BE-94E4-0A08473982D5}"/>
              </a:ext>
            </a:extLst>
          </p:cNvPr>
          <p:cNvSpPr txBox="1">
            <a:spLocks/>
          </p:cNvSpPr>
          <p:nvPr/>
        </p:nvSpPr>
        <p:spPr>
          <a:xfrm>
            <a:off x="1234480" y="1889487"/>
            <a:ext cx="10515600" cy="3489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يستطيع الباحث أن يدرك الأهمية التي تمنحها المؤسـسة للعلاقـات العامة من المكانة التي تضعها فيها في الهيكل التنظيمـي، ومـن مكانـة المسؤول الذي توكل إليه أمر إداراتها، فإذا كـان مـدير إدارة العلاقـات العامة مسؤولاً مسؤولية مباشرة أمام الرئيس الأعلى للمؤسسة، سواء كان ذلك الرئيس الأعلى هو رئيس مجلس الإدارة أو المدير التنفيذي فإنه مـن المؤكد أن العلاقات العامة تحظى باهتمام وفير من جانـب الإدارة العليـا بالمؤسسة، وإذا كانت تحت مسؤولية موظف في وسط الـسلم الإداري أو في أدناه فإن ذلك مؤشر واضح على عدم أهمية العلاقات العامة في تلـك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4159045"/>
            <a:ext cx="2429902" cy="3436920"/>
          </a:xfrm>
          <a:prstGeom prst="rect">
            <a:avLst/>
          </a:prstGeom>
        </p:spPr>
      </p:pic>
      <p:sp>
        <p:nvSpPr>
          <p:cNvPr id="10" name="Content Placeholder 2">
            <a:extLst>
              <a:ext uri="{FF2B5EF4-FFF2-40B4-BE49-F238E27FC236}">
                <a16:creationId xmlns:a16="http://schemas.microsoft.com/office/drawing/2014/main" id="{C69DAA93-2397-448F-8103-50205370BAE3}"/>
              </a:ext>
            </a:extLst>
          </p:cNvPr>
          <p:cNvSpPr txBox="1">
            <a:spLocks/>
          </p:cNvSpPr>
          <p:nvPr/>
        </p:nvSpPr>
        <p:spPr>
          <a:xfrm>
            <a:off x="1095375" y="1616356"/>
            <a:ext cx="10515600" cy="36171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والأمر الذي ندعو له هو التأكيد على أن تكون العلاقات العامة هـي المسئولية المباشرة للإدارة العليا في أي مؤسسة من المؤسسات، وذلك: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لأن النشاطات والوظائف التي تضطلع بها إدارة العلاقات العامـة ذات ارتباط وثيق بالإدارة العليا لأنها تؤثر علـى جميـع إدارات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ولأن العلاقات العامة لا تعمل بقـوة وتـأثير إلا إذا كانـت ذات وضعية مؤثرة على قرارات الإدارة العليا، ولن يتأتي لهـا هـذا الوضع إلا إذا كانت، قريبة جداً من الرئيس الأعلى في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0" name="TextBox 9">
            <a:extLst>
              <a:ext uri="{FF2B5EF4-FFF2-40B4-BE49-F238E27FC236}">
                <a16:creationId xmlns:a16="http://schemas.microsoft.com/office/drawing/2014/main" id="{2C7CACDE-EADD-4BE3-A001-1A82A6EF780C}"/>
              </a:ext>
            </a:extLst>
          </p:cNvPr>
          <p:cNvSpPr txBox="1"/>
          <p:nvPr/>
        </p:nvSpPr>
        <p:spPr>
          <a:xfrm>
            <a:off x="5229225" y="1155869"/>
            <a:ext cx="6497617" cy="4401205"/>
          </a:xfrm>
          <a:prstGeom prst="rect">
            <a:avLst/>
          </a:prstGeom>
          <a:noFill/>
        </p:spPr>
        <p:txBody>
          <a:bodyPr wrap="square">
            <a:spAutoFit/>
          </a:bodyPr>
          <a:lstStyle/>
          <a:p>
            <a:pPr marL="0" indent="0" algn="just" rtl="1">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نجد أن المؤسسة التي تؤمن بدور الاتصال والعلاقات العامة كوظيفة أساسية للتسيير الفعال تخصص مصلحة أو قسما خاصا تطلق عليه عـادة تسميات عدة: كمصلحة العلاقات العامة، قسم الاتصال، كما تكلف موظفـا أو أكثر يقوم بمهام إعداد وتنفيذ برامج العلاقات العامة وأنشطتها، وإعـداد إستراتيجية عمل لتنفيذ هذه البرامج، وذلك بهدف تكـوين وبنـاء صـورة حسنة، وعلاقات طيبة وكسب ثقة الجماهير التي تتعامل مع هذه المؤسسة، وتطلق عليه هو أيضا عدة ألقاب: كـالمكلف بالعلاقـات العامـة، عـون العلاقــات العامــة، مستــشار العلاقــات العامــة، ضابط العلاقات العامة بالنسبة لمن يشتغل في السلك العسكري.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Title 1">
            <a:extLst>
              <a:ext uri="{FF2B5EF4-FFF2-40B4-BE49-F238E27FC236}">
                <a16:creationId xmlns:a16="http://schemas.microsoft.com/office/drawing/2014/main" id="{9C323058-CD34-4FA5-9BB9-7893EF6C21E7}"/>
              </a:ext>
            </a:extLst>
          </p:cNvPr>
          <p:cNvSpPr txBox="1">
            <a:spLocks/>
          </p:cNvSpPr>
          <p:nvPr/>
        </p:nvSpPr>
        <p:spPr>
          <a:xfrm>
            <a:off x="1333001" y="90986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الفرع الأول: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C8874099-6BA6-44AC-B8C8-BA9EBF80B989}"/>
              </a:ext>
            </a:extLst>
          </p:cNvPr>
          <p:cNvSpPr txBox="1"/>
          <p:nvPr/>
        </p:nvSpPr>
        <p:spPr>
          <a:xfrm>
            <a:off x="5057775" y="1781427"/>
            <a:ext cx="6953794" cy="2008883"/>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تعد العلاقات العامة نشاط اتصالي إداري علمي، وهـذا بغـرض أن يكون الجهاز القائم على العلاقات العامة جهازا قادرا على تحقيق الأهداف المطلوبة منه، من خلال الأنشطة الثلاثة: الاتصالية، الإدارية، العلمية.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59435" y="6382309"/>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469975"/>
            <a:ext cx="3391444" cy="4796949"/>
          </a:xfrm>
          <a:prstGeom prst="rect">
            <a:avLst/>
          </a:prstGeom>
        </p:spPr>
      </p:pic>
      <p:sp>
        <p:nvSpPr>
          <p:cNvPr id="10" name="Title 1">
            <a:extLst>
              <a:ext uri="{FF2B5EF4-FFF2-40B4-BE49-F238E27FC236}">
                <a16:creationId xmlns:a16="http://schemas.microsoft.com/office/drawing/2014/main" id="{379798A3-009D-4D72-B051-0956C5338BAF}"/>
              </a:ext>
            </a:extLst>
          </p:cNvPr>
          <p:cNvSpPr txBox="1">
            <a:spLocks/>
          </p:cNvSpPr>
          <p:nvPr/>
        </p:nvSpPr>
        <p:spPr>
          <a:xfrm>
            <a:off x="1152286" y="87131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مفهوم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0E6ACA63-C3F8-462D-8CD2-14841566F116}"/>
              </a:ext>
            </a:extLst>
          </p:cNvPr>
          <p:cNvSpPr txBox="1">
            <a:spLocks/>
          </p:cNvSpPr>
          <p:nvPr/>
        </p:nvSpPr>
        <p:spPr>
          <a:xfrm>
            <a:off x="3914776" y="1648042"/>
            <a:ext cx="792456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هي تلك الوحدات التنظيمية التي تقوم بمختلـف الأعمـال المتعلقـة بالعلاقات العامة، وطبيعة العلاقات. وخطوط الاتصال بين تلك الوحـدات، والتنظيم الجيد هنا يحقق المزايا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الاستفادة من التخصص.</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التحديد الواضح للاختـصاصات والمـسؤوليات لمـا يمنـع حـدوث التضارب، أو الازدواجية في نشاطات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التكامل والتنسيق بين أنشطة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281" y="1639331"/>
            <a:ext cx="3351546" cy="4740517"/>
          </a:xfrm>
          <a:prstGeom prst="rect">
            <a:avLst/>
          </a:prstGeom>
        </p:spPr>
      </p:pic>
      <p:sp>
        <p:nvSpPr>
          <p:cNvPr id="11" name="Title 1">
            <a:extLst>
              <a:ext uri="{FF2B5EF4-FFF2-40B4-BE49-F238E27FC236}">
                <a16:creationId xmlns:a16="http://schemas.microsoft.com/office/drawing/2014/main" id="{3680EE90-85B5-48A3-BFCB-CF63BEEF268F}"/>
              </a:ext>
            </a:extLst>
          </p:cNvPr>
          <p:cNvSpPr txBox="1">
            <a:spLocks/>
          </p:cNvSpPr>
          <p:nvPr/>
        </p:nvSpPr>
        <p:spPr>
          <a:xfrm>
            <a:off x="1333001" y="79465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الخطة الإجرائية لتنظيم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3DBBE11B-CFDF-488D-B118-30527E630837}"/>
              </a:ext>
            </a:extLst>
          </p:cNvPr>
          <p:cNvSpPr txBox="1">
            <a:spLocks/>
          </p:cNvSpPr>
          <p:nvPr/>
        </p:nvSpPr>
        <p:spPr>
          <a:xfrm>
            <a:off x="3814763" y="1540227"/>
            <a:ext cx="7994817" cy="45386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التنظيم الداخلي لإدارة العلاقات العامة يجب أن يـتم فـي إطـار الخطة الإجرائية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حصر الأنشطة وكافة الأعمال التي تأخذ طابع العلاقات العامة بنـاءا على معايير عملية، يستطيع بها المنظم التمييز بـين مـا هـو نـشاط للعلاقات العامة، وبين ما هو نشاط آخر، وهذا يبرز أن يكـون مفهـوم العلاقات العامة ينطوي على مضامين وتوجهات واضحة للمنظم.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تجميع الأنشطة والأعمال ذات الطبيعة المتجانسة في مجموعة واحـدة متخصصة داخل النشاط العام للعلاقات العامة، ممـا يمكـن أن يكـون أساسا علميا يمكن الاعتماد عليه، في إنشاء الأقسام الوظيفية فيما بعـد، وبصورة تساعد على معرفة وتحديد نوع المؤهلات (العلمية والعملية )، والمهارات الواجب توافرها.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603" y="1155869"/>
            <a:ext cx="2783359" cy="3936859"/>
          </a:xfrm>
          <a:prstGeom prst="rect">
            <a:avLst/>
          </a:prstGeom>
        </p:spPr>
      </p:pic>
      <p:sp>
        <p:nvSpPr>
          <p:cNvPr id="10" name="TextBox 9">
            <a:extLst>
              <a:ext uri="{FF2B5EF4-FFF2-40B4-BE49-F238E27FC236}">
                <a16:creationId xmlns:a16="http://schemas.microsoft.com/office/drawing/2014/main" id="{7DFFD45D-04EA-4CBC-882B-8AAED682D0E8}"/>
              </a:ext>
            </a:extLst>
          </p:cNvPr>
          <p:cNvSpPr txBox="1"/>
          <p:nvPr/>
        </p:nvSpPr>
        <p:spPr>
          <a:xfrm>
            <a:off x="3879010" y="731366"/>
            <a:ext cx="8132559" cy="533864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إنشاء ( وحدات إدارية فرعية ) داخل نطاق العلاقات العامة بحيث يـتم إنشاء قسم لكل مجموعة نشاط متخصصة. وإعطاء كـل قـسم الاسـم الوظيفي المناسب الذي يتفق مع طبيعة ونوع الواجبات والمـسؤوليات الموكلة إليه، ويجب مراعاة عدم التكرار والازدواجيـة عنـد تجميـع الأعمال، بحيث لا يكون العمل الواحد مسؤولية أكثر من قسم.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تعيين الأفراد المناسبين في كل قسم وظيفي بوضع الشخص المناسـب في المكان المناسب.  تحديد السلطات الوظيفية حسب حجم المسؤولية على عاتقه، وهنـا يجب الاحتكام إلى توازن السلطة والمسؤولية، فالسلطة يجب أن تمـنح فقط لمراكز اتخاذ القرار ( مراكز المسؤولية الوظيفية )، ومما لا شـك فيه أنه لا سلطة في غياب المسؤولية، ولا مسؤولية في غياب السلطة.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p>
        </p:txBody>
      </p:sp>
      <p:sp>
        <p:nvSpPr>
          <p:cNvPr id="12" name="Content Placeholder 2">
            <a:extLst>
              <a:ext uri="{FF2B5EF4-FFF2-40B4-BE49-F238E27FC236}">
                <a16:creationId xmlns:a16="http://schemas.microsoft.com/office/drawing/2014/main" id="{DF8054F9-036F-4A47-8EEF-C299EA7B2AB1}"/>
              </a:ext>
            </a:extLst>
          </p:cNvPr>
          <p:cNvSpPr txBox="1">
            <a:spLocks/>
          </p:cNvSpPr>
          <p:nvPr/>
        </p:nvSpPr>
        <p:spPr>
          <a:xfrm>
            <a:off x="1214438" y="5495339"/>
            <a:ext cx="10977562" cy="19946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تحديد العلاقات الوظيفية بين الأقسام الوظيفية التابعة للعلاقات العامة، وبينها وبين الأقسام في الوحدات الإدارية الأخرى في المؤسسة، كمـا تحدد هذه العلاقات بين إدارة العلاقات العامة وغيرهـا مـن الإدارات الأخرى.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878" y="1155869"/>
            <a:ext cx="3478434" cy="4919993"/>
          </a:xfrm>
          <a:prstGeom prst="rect">
            <a:avLst/>
          </a:prstGeom>
        </p:spPr>
      </p:pic>
      <p:sp>
        <p:nvSpPr>
          <p:cNvPr id="9" name="Title 1">
            <a:extLst>
              <a:ext uri="{FF2B5EF4-FFF2-40B4-BE49-F238E27FC236}">
                <a16:creationId xmlns:a16="http://schemas.microsoft.com/office/drawing/2014/main" id="{BC119739-0BF3-4CD6-819B-2BE452707740}"/>
              </a:ext>
            </a:extLst>
          </p:cNvPr>
          <p:cNvSpPr txBox="1">
            <a:spLocks/>
          </p:cNvSpPr>
          <p:nvPr/>
        </p:nvSpPr>
        <p:spPr>
          <a:xfrm>
            <a:off x="1333001" y="89495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متطلبات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19CC3998-A817-40E6-ACDF-E66E5CD8F6AD}"/>
              </a:ext>
            </a:extLst>
          </p:cNvPr>
          <p:cNvSpPr txBox="1">
            <a:spLocks/>
          </p:cNvSpPr>
          <p:nvPr/>
        </p:nvSpPr>
        <p:spPr>
          <a:xfrm>
            <a:off x="4412374" y="1440196"/>
            <a:ext cx="743622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إن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أي تنظيم لإدارة العلاقات العامة مهما كانت تسميت (إدارة أو قـسم أو جهاز أو غير ذلك)، يجب أن يراعي 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جهاز يتبع الإدارة العليا في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نشاط اتصالي يجب أن تـسمح لـه مرونـة التنظـيم بالحركة، والاتصال المباشر بجمهورها الداخلي والخارجي.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طبيعة أنشطته الاتصالية مختلفة، وتحتاج إلى مهارات متعددة وإلـى كوادر ماهرة في الاتصال والعلاقات الإنسانية لتنفيذه.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طبيعة أنشطتها في التنبؤ والتخطيط والتعرف علـى طبيعـة الجمهـور وسمعة الشركة وصورتها، تحتاج إلى قسم للبحوث والتخطيط.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88178128-D274-4697-A65A-3B797B7AE51C}"/>
              </a:ext>
            </a:extLst>
          </p:cNvPr>
          <p:cNvSpPr txBox="1">
            <a:spLocks/>
          </p:cNvSpPr>
          <p:nvPr/>
        </p:nvSpPr>
        <p:spPr>
          <a:xfrm>
            <a:off x="1495969" y="866721"/>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وبناءا على هذا فإن البناء التنظيمي لجهاز العلاقات العامة يجـب أن يشمل أقساما أو موظفين مختصين بما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83A69AC2-203E-4F69-8170-C369E3D0B35F}"/>
              </a:ext>
            </a:extLst>
          </p:cNvPr>
          <p:cNvSpPr txBox="1">
            <a:spLocks/>
          </p:cNvSpPr>
          <p:nvPr/>
        </p:nvSpPr>
        <p:spPr>
          <a:xfrm>
            <a:off x="1495969" y="194129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قسم البحوث والتخطيط: وتكون اختصاصاته القيام بدراسة اتجاهـات الرأي العام،والتعرف على اتجاهات الجمهور نحو المؤسسة ومنتجاتها، وشكاويهم واحتياجاتهم،والتخط يط لحملات وبرامج العلاقـات العامـة، وجمع المعلومات اللازمة.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 ـ قسم الاتصال الخارجي: ومسؤولية الإشراف على برامج العلاقـات العامة في الاتصال بالمؤسسات الإعلامية، مثل: الـصحافة، الإذاعـة، والتلفزيون، وتكون مسؤولياتهم إصدار النـشرات والإشـراف علـى مطبوعات المؤسسة وكتبها السنوية، وكذلك توفير المعلومات الصحفية والبيانات اللازمة للتعريف بالمؤسسة وأنشطتها، وإعداد نشرات يوميـة أو أسبوعية لما ينشر في الصحافة، ويعبر عن اتجاهات ومعلومات تهم المؤسسة في وضعها الراهن وفي مستقبلها. وكذلك تكون مهمـة هـذا القسم تنظيم المؤتمرات الصحفية لمـسؤولي المؤسـسة، وكـذلك مـن مسؤولياته القيام بالمعارض وتنظيم المؤتمرات والمشاركة بهـا باسـم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10" name="TextBox 9">
            <a:extLst>
              <a:ext uri="{FF2B5EF4-FFF2-40B4-BE49-F238E27FC236}">
                <a16:creationId xmlns:a16="http://schemas.microsoft.com/office/drawing/2014/main" id="{1E27CE05-AB11-41DD-AC92-A27F6AD00BC3}"/>
              </a:ext>
            </a:extLst>
          </p:cNvPr>
          <p:cNvSpPr txBox="1"/>
          <p:nvPr/>
        </p:nvSpPr>
        <p:spPr>
          <a:xfrm>
            <a:off x="5486400" y="1817578"/>
            <a:ext cx="5497116" cy="3108543"/>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قسم الاتصال الداخلي: ومسؤوليته تعزيز انتماء العاملين بالمؤسـسة، وذلك من خـلال الإشـراف علـى خـدمات اجتماعية ورياضية، ورحلات ترفيهية، وحفلات فنية، وكـذلك العمـل على زيادة وعي المستخدمين، وذلك مـن خـلال بـرامج، نـدوات، محاضرات، معارض داخلية، وإصدار نشرة أو مجلة داخلية.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sz="2800" dirty="0"/>
          </a:p>
        </p:txBody>
      </p:sp>
    </p:spTree>
    <p:extLst>
      <p:ext uri="{BB962C8B-B14F-4D97-AF65-F5344CB8AC3E}">
        <p14:creationId xmlns:p14="http://schemas.microsoft.com/office/powerpoint/2010/main" val="4157889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66797" y="2709622"/>
            <a:ext cx="4941686" cy="6989654"/>
          </a:xfrm>
          <a:prstGeom prst="rect">
            <a:avLst/>
          </a:prstGeom>
        </p:spPr>
      </p:pic>
      <p:sp>
        <p:nvSpPr>
          <p:cNvPr id="8" name="Title 1">
            <a:extLst>
              <a:ext uri="{FF2B5EF4-FFF2-40B4-BE49-F238E27FC236}">
                <a16:creationId xmlns:a16="http://schemas.microsoft.com/office/drawing/2014/main" id="{6D3084CC-43BE-4FE6-89E8-E2F8D7BF48E2}"/>
              </a:ext>
            </a:extLst>
          </p:cNvPr>
          <p:cNvSpPr txBox="1">
            <a:spLocks/>
          </p:cNvSpPr>
          <p:nvPr/>
        </p:nvSpPr>
        <p:spPr>
          <a:xfrm>
            <a:off x="1495969" y="72127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أهمية تنظيم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BCF2E1F6-9D55-40F4-ACCF-037B130E41FA}"/>
              </a:ext>
            </a:extLst>
          </p:cNvPr>
          <p:cNvSpPr txBox="1">
            <a:spLocks/>
          </p:cNvSpPr>
          <p:nvPr/>
        </p:nvSpPr>
        <p:spPr>
          <a:xfrm>
            <a:off x="41250" y="1384059"/>
            <a:ext cx="1183957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تتمثل فيما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تجنب الإسراف، وذلك بالاستغلال الجيد للإمكانيات المتاحة والحـصول على أقصى إنتاجية منها.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الوصول إلى الهدف بأقصى طريـق ممكـن دون الإخـلال بالمبـادئ الإنسانية والقيم الأخلاقية.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إيجاد روح التعاون ووحدة الهدف بين العاملين فـي ميـدان العلاقـات العامة، وتحقيق الانسجام والتنسيق والتكامل بين تخصصاتهم وخبراتهم ومهارتهم، بما يزيد من احتمال الوصول إلى الأهداف المحـددة بقـدر كبير من الفعالية.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جميع المسؤوليات المتعددة ذات الطبيعـة الواحـدة فـي إدارة واحـدة متناسقة النشاط، بحيث يسهل الربط بين أجزائها، بما يحقـق انتظـام العمل وانسيابه بسهولة ويسر.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تحديد الاختصاصات والصلاحيات والمسؤوليات، بحيث يعرف كل فرد واجباته فتسير العلاقات الوظيفية والاجتماعية بأقل قـدر مـن التنـافر والاحتكاك.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867133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3505" y="-575412"/>
            <a:ext cx="6179365" cy="8740262"/>
          </a:xfrm>
          <a:prstGeom prst="rect">
            <a:avLst/>
          </a:prstGeom>
        </p:spPr>
      </p:pic>
      <p:sp>
        <p:nvSpPr>
          <p:cNvPr id="8" name="Title 1">
            <a:extLst>
              <a:ext uri="{FF2B5EF4-FFF2-40B4-BE49-F238E27FC236}">
                <a16:creationId xmlns:a16="http://schemas.microsoft.com/office/drawing/2014/main" id="{6E6CF77A-556F-433E-A98C-7D44F54C35A6}"/>
              </a:ext>
            </a:extLst>
          </p:cNvPr>
          <p:cNvSpPr txBox="1">
            <a:spLocks/>
          </p:cNvSpPr>
          <p:nvPr/>
        </p:nvSpPr>
        <p:spPr>
          <a:xfrm>
            <a:off x="1333001" y="79397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أهداف تنظيم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F69B965D-781B-4D7B-93E0-AFCD4655C0D5}"/>
              </a:ext>
            </a:extLst>
          </p:cNvPr>
          <p:cNvSpPr txBox="1">
            <a:spLocks/>
          </p:cNvSpPr>
          <p:nvPr/>
        </p:nvSpPr>
        <p:spPr>
          <a:xfrm>
            <a:off x="5372099" y="1712685"/>
            <a:ext cx="654638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بهدف التنظيم في أي مؤسسة إلى توفير الظروف الملائمة لإنجاز العمل على وجه أكمل، تقوم الإدارة في العادة بالعمل على تحقيـق الأهـداف الأربعة التالية في مجال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تحديد الأهداف الاجتماعية للعميل أو مساعدته على تحديدها.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اكتشاف التناقضات بين هذه الأهداف، وبين تلك العناصر من المجتمـع الذي يعتمد عليها العميل.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محاولة التكييف بين سياسة العميل وأعماله وبين المجتمع.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إرشاد الزبون إلى الطرق والوسائل التي يستطيع بها أن يجعل سياسـته وأعماله مفهومة لدى الجمهور.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569039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10" name="Title 1">
            <a:extLst>
              <a:ext uri="{FF2B5EF4-FFF2-40B4-BE49-F238E27FC236}">
                <a16:creationId xmlns:a16="http://schemas.microsoft.com/office/drawing/2014/main" id="{C9A0AE69-B5C3-44E8-B8C1-3AAF89BF79D5}"/>
              </a:ext>
            </a:extLst>
          </p:cNvPr>
          <p:cNvSpPr txBox="1">
            <a:spLocks/>
          </p:cNvSpPr>
          <p:nvPr/>
        </p:nvSpPr>
        <p:spPr>
          <a:xfrm>
            <a:off x="-265133" y="913106"/>
            <a:ext cx="11991975"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العوامل المؤثرة على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E745049E-CC02-4A76-A029-FBE773A9AE36}"/>
              </a:ext>
            </a:extLst>
          </p:cNvPr>
          <p:cNvSpPr txBox="1">
            <a:spLocks/>
          </p:cNvSpPr>
          <p:nvPr/>
        </p:nvSpPr>
        <p:spPr>
          <a:xfrm>
            <a:off x="1054553" y="19340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حجم المؤسسة أو الهيئة.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 ـ حجم ميزانية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نظرة الإدارة العليا على إدارة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٤ ـ خلفية مدير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248426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1102</TotalTime>
  <Words>3726</Words>
  <Application>Microsoft Office PowerPoint</Application>
  <PresentationFormat>Widescreen</PresentationFormat>
  <Paragraphs>167</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74</cp:revision>
  <dcterms:created xsi:type="dcterms:W3CDTF">2023-04-29T09:08:23Z</dcterms:created>
  <dcterms:modified xsi:type="dcterms:W3CDTF">2024-01-19T18:28:13Z</dcterms:modified>
</cp:coreProperties>
</file>