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0.xml" ContentType="application/vnd.openxmlformats-officedocument.presentationml.slide+xml"/>
  <Override PartName="/ppt/slides/slide44.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18.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19.xml" ContentType="application/vnd.openxmlformats-officedocument.presentationml.slide+xml"/>
  <Override PartName="/ppt/slides/slide11.xml" ContentType="application/vnd.openxmlformats-officedocument.presentationml.slide+xml"/>
  <Override PartName="/ppt/slides/slide9.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10.xml" ContentType="application/vnd.openxmlformats-officedocument.presentationml.slide+xml"/>
  <Override PartName="/ppt/slides/slide6.xml" ContentType="application/vnd.openxmlformats-officedocument.presentationml.slide+xml"/>
  <Override PartName="/ppt/slides/slide8.xml" ContentType="application/vnd.openxmlformats-officedocument.presentationml.slide+xml"/>
  <Override PartName="/ppt/slides/slide5.xml" ContentType="application/vnd.openxmlformats-officedocument.presentationml.slide+xml"/>
  <Override PartName="/ppt/slides/slide7.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22.xml" ContentType="application/vnd.openxmlformats-officedocument.presentationml.slideLayout+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21.xml" ContentType="application/vnd.openxmlformats-officedocument.presentationml.slideLayout+xml"/>
  <Override PartName="/ppt/theme/theme2.xml" ContentType="application/vnd.openxmlformats-officedocument.theme+xml"/>
  <Override PartName="/ppt/notesMasters/notesMaster1.xml" ContentType="application/vnd.openxmlformats-officedocument.presentationml.notesMaster+xml"/>
  <Override PartName="/ppt/theme/theme1.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8" r:id="rId1"/>
  </p:sldMasterIdLst>
  <p:notesMasterIdLst>
    <p:notesMasterId r:id="rId48"/>
  </p:notesMasterIdLst>
  <p:sldIdLst>
    <p:sldId id="480" r:id="rId2"/>
    <p:sldId id="303" r:id="rId3"/>
    <p:sldId id="271" r:id="rId4"/>
    <p:sldId id="481" r:id="rId5"/>
    <p:sldId id="484" r:id="rId6"/>
    <p:sldId id="482" r:id="rId7"/>
    <p:sldId id="483" r:id="rId8"/>
    <p:sldId id="485" r:id="rId9"/>
    <p:sldId id="488" r:id="rId10"/>
    <p:sldId id="486" r:id="rId11"/>
    <p:sldId id="487" r:id="rId12"/>
    <p:sldId id="489" r:id="rId13"/>
    <p:sldId id="490" r:id="rId14"/>
    <p:sldId id="491" r:id="rId15"/>
    <p:sldId id="492" r:id="rId16"/>
    <p:sldId id="493" r:id="rId17"/>
    <p:sldId id="495" r:id="rId18"/>
    <p:sldId id="494" r:id="rId19"/>
    <p:sldId id="496" r:id="rId20"/>
    <p:sldId id="497" r:id="rId21"/>
    <p:sldId id="498" r:id="rId22"/>
    <p:sldId id="499" r:id="rId23"/>
    <p:sldId id="500" r:id="rId24"/>
    <p:sldId id="501" r:id="rId25"/>
    <p:sldId id="502" r:id="rId26"/>
    <p:sldId id="503" r:id="rId27"/>
    <p:sldId id="504" r:id="rId28"/>
    <p:sldId id="505" r:id="rId29"/>
    <p:sldId id="506" r:id="rId30"/>
    <p:sldId id="507" r:id="rId31"/>
    <p:sldId id="522" r:id="rId32"/>
    <p:sldId id="508" r:id="rId33"/>
    <p:sldId id="509" r:id="rId34"/>
    <p:sldId id="523" r:id="rId35"/>
    <p:sldId id="521" r:id="rId36"/>
    <p:sldId id="510" r:id="rId37"/>
    <p:sldId id="511" r:id="rId38"/>
    <p:sldId id="512" r:id="rId39"/>
    <p:sldId id="513" r:id="rId40"/>
    <p:sldId id="520" r:id="rId41"/>
    <p:sldId id="515" r:id="rId42"/>
    <p:sldId id="516" r:id="rId43"/>
    <p:sldId id="517" r:id="rId44"/>
    <p:sldId id="518" r:id="rId45"/>
    <p:sldId id="524"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481"/>
            <p14:sldId id="484"/>
            <p14:sldId id="482"/>
            <p14:sldId id="483"/>
            <p14:sldId id="485"/>
            <p14:sldId id="488"/>
            <p14:sldId id="486"/>
            <p14:sldId id="487"/>
            <p14:sldId id="489"/>
            <p14:sldId id="490"/>
            <p14:sldId id="491"/>
            <p14:sldId id="492"/>
            <p14:sldId id="493"/>
            <p14:sldId id="495"/>
            <p14:sldId id="494"/>
            <p14:sldId id="496"/>
            <p14:sldId id="497"/>
            <p14:sldId id="498"/>
            <p14:sldId id="499"/>
            <p14:sldId id="500"/>
            <p14:sldId id="501"/>
            <p14:sldId id="502"/>
            <p14:sldId id="503"/>
            <p14:sldId id="504"/>
            <p14:sldId id="505"/>
            <p14:sldId id="506"/>
            <p14:sldId id="507"/>
            <p14:sldId id="522"/>
            <p14:sldId id="508"/>
            <p14:sldId id="509"/>
            <p14:sldId id="523"/>
            <p14:sldId id="521"/>
            <p14:sldId id="510"/>
            <p14:sldId id="511"/>
            <p14:sldId id="512"/>
            <p14:sldId id="513"/>
            <p14:sldId id="520"/>
            <p14:sldId id="515"/>
            <p14:sldId id="516"/>
            <p14:sldId id="517"/>
            <p14:sldId id="518"/>
            <p14:sldId id="52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5" d="100"/>
          <a:sy n="65" d="100"/>
        </p:scale>
        <p:origin x="672" y="32"/>
      </p:cViewPr>
      <p:guideLst>
        <p:guide orient="horz" pos="2160"/>
        <p:guide pos="3840"/>
      </p:guideLst>
    </p:cSldViewPr>
  </p:slideViewPr>
  <p:notesTextViewPr>
    <p:cViewPr>
      <p:scale>
        <a:sx n="1" d="1"/>
        <a:sy n="1" d="1"/>
      </p:scale>
      <p:origin x="0" y="0"/>
    </p:cViewPr>
  </p:notesTextViewPr>
  <p:sorterViewPr>
    <p:cViewPr>
      <p:scale>
        <a:sx n="100" d="100"/>
        <a:sy n="100" d="100"/>
      </p:scale>
      <p:origin x="0" y="1286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55"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986104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55136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68324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333488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178762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801631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038443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76825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001248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311444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48158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65239801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439191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4768437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56579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hf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190851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hf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3612955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019650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hf hdr="0" ftr="0" dt="0"/>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0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596495104"/>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60" r:id="rId19"/>
    <p:sldLayoutId id="2147483662" r:id="rId20"/>
    <p:sldLayoutId id="2147483664" r:id="rId21"/>
    <p:sldLayoutId id="2147483667" r:id="rId22"/>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6.pn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7.xml"/><Relationship Id="rId6"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 xmlns:a16="http://schemas.microsoft.com/office/drawing/2014/main" id="{3DCC2A7E-4E6F-BB97-13D0-0AA6AB2F93D5}"/>
              </a:ext>
            </a:extLst>
          </p:cNvPr>
          <p:cNvSpPr/>
          <p:nvPr/>
        </p:nvSpPr>
        <p:spPr>
          <a:xfrm>
            <a:off x="6054430" y="312516"/>
            <a:ext cx="5774898" cy="654548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 xmlns:a16="http://schemas.microsoft.com/office/drawing/2014/main" id="{1BBD67B8-DB49-942C-018D-7F74C671F260}"/>
              </a:ext>
            </a:extLst>
          </p:cNvPr>
          <p:cNvSpPr txBox="1"/>
          <p:nvPr/>
        </p:nvSpPr>
        <p:spPr>
          <a:xfrm>
            <a:off x="601884" y="3794396"/>
            <a:ext cx="5389775" cy="1261884"/>
          </a:xfrm>
          <a:prstGeom prst="rect">
            <a:avLst/>
          </a:prstGeom>
          <a:noFill/>
        </p:spPr>
        <p:txBody>
          <a:bodyPr wrap="square" rtlCol="0">
            <a:spAutoFit/>
          </a:bodyPr>
          <a:lstStyle/>
          <a:p>
            <a:pPr algn="ctr"/>
            <a:r>
              <a:rPr lang="ar-EG" sz="2800" b="1" dirty="0" smtClean="0">
                <a:solidFill>
                  <a:srgbClr val="FF0000"/>
                </a:solidFill>
                <a:latin typeface="Alexandria" pitchFamily="2" charset="-78"/>
                <a:cs typeface="Alexandria" pitchFamily="2" charset="-78"/>
              </a:rPr>
              <a:t>مقرر الحكومة الرقمية </a:t>
            </a:r>
          </a:p>
          <a:p>
            <a:pPr algn="ctr"/>
            <a:r>
              <a:rPr lang="en-US" sz="2400" dirty="0" smtClean="0">
                <a:latin typeface="Alexandria" pitchFamily="2" charset="-78"/>
                <a:cs typeface="Alexandria" pitchFamily="2" charset="-78"/>
              </a:rPr>
              <a:t>LAW625</a:t>
            </a:r>
          </a:p>
          <a:p>
            <a:pPr algn="ctr"/>
            <a:endParaRPr lang="en-US" sz="2400" dirty="0">
              <a:solidFill>
                <a:schemeClr val="bg1"/>
              </a:solidFill>
              <a:latin typeface="Alexandria" pitchFamily="2" charset="-78"/>
              <a:cs typeface="Alexandria" pitchFamily="2" charset="-78"/>
            </a:endParaRPr>
          </a:p>
        </p:txBody>
      </p:sp>
      <p:sp>
        <p:nvSpPr>
          <p:cNvPr id="31" name="TextBox 30">
            <a:extLst>
              <a:ext uri="{FF2B5EF4-FFF2-40B4-BE49-F238E27FC236}">
                <a16:creationId xmlns="" xmlns:a16="http://schemas.microsoft.com/office/drawing/2014/main" id="{16E4CC76-2D0D-6204-3FBC-B0856D8E8836}"/>
              </a:ext>
            </a:extLst>
          </p:cNvPr>
          <p:cNvSpPr txBox="1"/>
          <p:nvPr/>
        </p:nvSpPr>
        <p:spPr>
          <a:xfrm>
            <a:off x="1108643" y="1937901"/>
            <a:ext cx="4759721" cy="1200329"/>
          </a:xfrm>
          <a:prstGeom prst="rect">
            <a:avLst/>
          </a:prstGeom>
          <a:noFill/>
        </p:spPr>
        <p:txBody>
          <a:bodyPr wrap="square" rtlCol="0">
            <a:spAutoFit/>
          </a:bodyPr>
          <a:lstStyle/>
          <a:p>
            <a:r>
              <a:rPr lang="ar-EG" sz="2800" b="1" dirty="0" smtClean="0">
                <a:solidFill>
                  <a:srgbClr val="00B0F0"/>
                </a:solidFill>
                <a:latin typeface="Alexandria" pitchFamily="2" charset="-78"/>
                <a:cs typeface="Alexandria" pitchFamily="2" charset="-78"/>
              </a:rPr>
              <a:t>ماجستير القانون الرقمي </a:t>
            </a:r>
            <a:endParaRPr lang="ar-EG" sz="2800" b="1" dirty="0">
              <a:solidFill>
                <a:srgbClr val="00B0F0"/>
              </a:solidFill>
              <a:latin typeface="Alexandria" pitchFamily="2" charset="-78"/>
              <a:cs typeface="Alexandria" pitchFamily="2" charset="-78"/>
            </a:endParaRPr>
          </a:p>
          <a:p>
            <a:r>
              <a:rPr lang="ar-EG" sz="4400" b="1" dirty="0" smtClean="0">
                <a:solidFill>
                  <a:srgbClr val="00B0F0"/>
                </a:solidFill>
                <a:latin typeface="Alexandria" pitchFamily="2" charset="-78"/>
                <a:cs typeface="Alexandria" pitchFamily="2" charset="-78"/>
              </a:rPr>
              <a:t> </a:t>
            </a:r>
            <a:endParaRPr lang="en-US" sz="4400" b="1" dirty="0">
              <a:solidFill>
                <a:srgbClr val="00B0F0"/>
              </a:solidFill>
              <a:latin typeface="Alexandria" pitchFamily="2" charset="-78"/>
              <a:cs typeface="Alexandria" pitchFamily="2" charset="-78"/>
            </a:endParaRPr>
          </a:p>
        </p:txBody>
      </p:sp>
      <p:sp>
        <p:nvSpPr>
          <p:cNvPr id="14" name="Oval 13">
            <a:extLst>
              <a:ext uri="{FF2B5EF4-FFF2-40B4-BE49-F238E27FC236}">
                <a16:creationId xmlns="" xmlns:a16="http://schemas.microsoft.com/office/drawing/2014/main" id="{46F3C90B-EB3F-EA91-08C5-03400C278827}"/>
              </a:ext>
            </a:extLst>
          </p:cNvPr>
          <p:cNvSpPr/>
          <p:nvPr/>
        </p:nvSpPr>
        <p:spPr>
          <a:xfrm>
            <a:off x="6200343" y="648181"/>
            <a:ext cx="5628985" cy="5787343"/>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4"/>
          <a:stretch>
            <a:fillRect/>
          </a:stretch>
        </p:blipFill>
        <p:spPr>
          <a:xfrm>
            <a:off x="339955" y="312516"/>
            <a:ext cx="2956816" cy="138391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16221"/>
    </mc:Choice>
    <mc:Fallback xmlns="">
      <p:transition spd="slow" advTm="16221"/>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1"/>
            <a:ext cx="12284596" cy="565440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8283797" y="1849285"/>
            <a:ext cx="3483646" cy="1261884"/>
          </a:xfrm>
          <a:prstGeom prst="rect">
            <a:avLst/>
          </a:prstGeom>
          <a:noFill/>
        </p:spPr>
        <p:txBody>
          <a:bodyPr wrap="none" rtlCol="0">
            <a:spAutoFit/>
          </a:bodyPr>
          <a:lstStyle/>
          <a:p>
            <a:r>
              <a:rPr lang="ar-EG" sz="3200" b="1" dirty="0" smtClean="0">
                <a:solidFill>
                  <a:srgbClr val="00B0F0"/>
                </a:solidFill>
                <a:latin typeface="Alexandria" pitchFamily="2" charset="-78"/>
                <a:cs typeface="Alexandria" pitchFamily="2" charset="-78"/>
              </a:rPr>
              <a:t>الحكومة الرقمية</a:t>
            </a:r>
          </a:p>
          <a:p>
            <a:endParaRPr lang="ar-EG" sz="4400" b="1" dirty="0" smtClean="0">
              <a:solidFill>
                <a:srgbClr val="00B0F0"/>
              </a:solidFill>
              <a:latin typeface="Alexandria" pitchFamily="2" charset="-78"/>
              <a:cs typeface="Alexandria" pitchFamily="2" charset="-78"/>
            </a:endParaRP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5856791" y="3148314"/>
            <a:ext cx="5104434" cy="1654238"/>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smtClean="0">
                <a:solidFill>
                  <a:schemeClr val="tx1"/>
                </a:solidFill>
                <a:latin typeface="Alexandria" pitchFamily="2" charset="-78"/>
                <a:cs typeface="Alexandria" pitchFamily="2" charset="-78"/>
              </a:rPr>
              <a:t>المحاضرة التاسعة</a:t>
            </a:r>
          </a:p>
          <a:p>
            <a:pPr algn="ctr"/>
            <a:r>
              <a:rPr lang="ar-EG" sz="2400" b="1" dirty="0" smtClean="0">
                <a:solidFill>
                  <a:schemeClr val="tx1"/>
                </a:solidFill>
                <a:latin typeface="Alexandria" pitchFamily="2" charset="-78"/>
                <a:cs typeface="Alexandria" pitchFamily="2" charset="-78"/>
              </a:rPr>
              <a:t>العقد الإداري الالكتروني</a:t>
            </a:r>
            <a:endParaRPr lang="en-US" sz="2400" b="1" dirty="0">
              <a:solidFill>
                <a:schemeClr val="tx1"/>
              </a:solidFill>
              <a:latin typeface="Alexandria" pitchFamily="2" charset="-78"/>
              <a:cs typeface="Alexandria" pitchFamily="2" charset="-78"/>
            </a:endParaRP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2870522" y="4802552"/>
            <a:ext cx="4502551" cy="707886"/>
          </a:xfrm>
          <a:prstGeom prst="rect">
            <a:avLst/>
          </a:prstGeom>
          <a:noFill/>
        </p:spPr>
        <p:txBody>
          <a:bodyPr wrap="square" rtlCol="0">
            <a:spAutoFit/>
          </a:bodyPr>
          <a:lstStyle/>
          <a:p>
            <a:r>
              <a:rPr lang="en-US" sz="2000" dirty="0">
                <a:solidFill>
                  <a:schemeClr val="accent1">
                    <a:lumMod val="50000"/>
                  </a:schemeClr>
                </a:solidFill>
                <a:latin typeface="Alexandria" pitchFamily="2" charset="-78"/>
                <a:cs typeface="Alexandria" pitchFamily="2" charset="-78"/>
              </a:rPr>
              <a:t>Prepared by Dr</a:t>
            </a:r>
            <a:r>
              <a:rPr lang="en-US" sz="2000" dirty="0" smtClean="0">
                <a:solidFill>
                  <a:schemeClr val="accent1">
                    <a:lumMod val="50000"/>
                  </a:schemeClr>
                </a:solidFill>
                <a:latin typeface="Alexandria" pitchFamily="2" charset="-78"/>
                <a:cs typeface="Alexandria" pitchFamily="2" charset="-78"/>
              </a:rPr>
              <a:t>. </a:t>
            </a:r>
            <a:r>
              <a:rPr lang="en-US" sz="2000" dirty="0" err="1" smtClean="0">
                <a:solidFill>
                  <a:schemeClr val="accent1">
                    <a:lumMod val="50000"/>
                  </a:schemeClr>
                </a:solidFill>
                <a:latin typeface="Alexandria" pitchFamily="2" charset="-78"/>
                <a:cs typeface="Alexandria" pitchFamily="2" charset="-78"/>
              </a:rPr>
              <a:t>Haytham</a:t>
            </a:r>
            <a:r>
              <a:rPr lang="en-US" sz="2000" dirty="0" smtClean="0">
                <a:solidFill>
                  <a:schemeClr val="accent1">
                    <a:lumMod val="50000"/>
                  </a:schemeClr>
                </a:solidFill>
                <a:latin typeface="Alexandria" pitchFamily="2" charset="-78"/>
                <a:cs typeface="Alexandria" pitchFamily="2" charset="-78"/>
              </a:rPr>
              <a:t> </a:t>
            </a:r>
            <a:r>
              <a:rPr lang="en-US" sz="2000" dirty="0" err="1" smtClean="0">
                <a:solidFill>
                  <a:schemeClr val="accent1">
                    <a:lumMod val="50000"/>
                  </a:schemeClr>
                </a:solidFill>
                <a:latin typeface="Alexandria" pitchFamily="2" charset="-78"/>
                <a:cs typeface="Alexandria" pitchFamily="2" charset="-78"/>
              </a:rPr>
              <a:t>Eissa</a:t>
            </a:r>
            <a:r>
              <a:rPr lang="en-US" sz="2000" dirty="0" smtClean="0">
                <a:solidFill>
                  <a:schemeClr val="accent1">
                    <a:lumMod val="50000"/>
                  </a:schemeClr>
                </a:solidFill>
                <a:latin typeface="Alexandria" pitchFamily="2" charset="-78"/>
                <a:cs typeface="Alexandria" pitchFamily="2" charset="-78"/>
              </a:rPr>
              <a:t> </a:t>
            </a:r>
            <a:r>
              <a:rPr lang="en-US" sz="2000" dirty="0" err="1" smtClean="0">
                <a:solidFill>
                  <a:schemeClr val="accent1">
                    <a:lumMod val="50000"/>
                  </a:schemeClr>
                </a:solidFill>
                <a:latin typeface="Alexandria" pitchFamily="2" charset="-78"/>
                <a:cs typeface="Alexandria" pitchFamily="2" charset="-78"/>
              </a:rPr>
              <a:t>Manaa</a:t>
            </a:r>
            <a:r>
              <a:rPr lang="en-US" sz="2000" dirty="0">
                <a:solidFill>
                  <a:schemeClr val="accent1">
                    <a:lumMod val="50000"/>
                  </a:schemeClr>
                </a:solidFill>
                <a:latin typeface="Alexandria" pitchFamily="2" charset="-78"/>
                <a:cs typeface="Alexandria" pitchFamily="2" charset="-78"/>
              </a:rPr>
              <a:t>	</a:t>
            </a:r>
          </a:p>
        </p:txBody>
      </p:sp>
      <p:sp>
        <p:nvSpPr>
          <p:cNvPr id="3" name="TextBox 2">
            <a:extLst>
              <a:ext uri="{FF2B5EF4-FFF2-40B4-BE49-F238E27FC236}">
                <a16:creationId xmlns="" xmlns:a16="http://schemas.microsoft.com/office/drawing/2014/main" id="{75DD345E-3E3C-C8BD-7DE1-6E42EB52FC9F}"/>
              </a:ext>
            </a:extLst>
          </p:cNvPr>
          <p:cNvSpPr txBox="1"/>
          <p:nvPr/>
        </p:nvSpPr>
        <p:spPr>
          <a:xfrm>
            <a:off x="8750300" y="6464359"/>
            <a:ext cx="2616200" cy="307777"/>
          </a:xfrm>
          <a:prstGeom prst="rect">
            <a:avLst/>
          </a:prstGeom>
          <a:noFill/>
        </p:spPr>
        <p:txBody>
          <a:bodyPr wrap="square" rtlCol="0">
            <a:spAutoFit/>
          </a:bodyPr>
          <a:lstStyle/>
          <a:p>
            <a:pPr algn="ctr"/>
            <a:r>
              <a:rPr lang="en-US" sz="1400" b="1" dirty="0" smtClean="0">
                <a:latin typeface="Alexandria" pitchFamily="2" charset="-78"/>
                <a:cs typeface="Alexandria" pitchFamily="2" charset="-78"/>
              </a:rPr>
              <a:t>www.midocean.</a:t>
            </a:r>
            <a:r>
              <a:rPr lang="en-GB" sz="1400" b="1" dirty="0" err="1" smtClean="0">
                <a:latin typeface="Alexandria" pitchFamily="2" charset="-78"/>
                <a:cs typeface="Alexandria" pitchFamily="2" charset="-78"/>
              </a:rPr>
              <a:t>edu</a:t>
            </a:r>
            <a:r>
              <a:rPr lang="en-GB" sz="1400" b="1" dirty="0" smtClean="0">
                <a:latin typeface="Alexandria" pitchFamily="2" charset="-78"/>
                <a:cs typeface="Alexandria" pitchFamily="2" charset="-78"/>
              </a:rPr>
              <a:t>.</a:t>
            </a:r>
            <a:r>
              <a:rPr lang="en-US" sz="1400" b="1" dirty="0" smtClean="0">
                <a:latin typeface="Alexandria" pitchFamily="2" charset="-78"/>
                <a:cs typeface="Alexandria" pitchFamily="2" charset="-78"/>
              </a:rPr>
              <a:t>km</a:t>
            </a:r>
            <a:endParaRPr lang="en-US" sz="1400" b="1" dirty="0">
              <a:latin typeface="Alexandria" pitchFamily="2" charset="-78"/>
              <a:cs typeface="Alexandria" pitchFamily="2" charset="-78"/>
            </a:endParaRPr>
          </a:p>
        </p:txBody>
      </p:sp>
      <p:pic>
        <p:nvPicPr>
          <p:cNvPr id="4" name="Picture 3"/>
          <p:cNvPicPr>
            <a:picLocks noChangeAspect="1"/>
          </p:cNvPicPr>
          <p:nvPr/>
        </p:nvPicPr>
        <p:blipFill>
          <a:blip r:embed="rId4"/>
          <a:stretch>
            <a:fillRect/>
          </a:stretch>
        </p:blipFill>
        <p:spPr>
          <a:xfrm>
            <a:off x="8810627" y="465373"/>
            <a:ext cx="2956816" cy="1383912"/>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66817"/>
    </mc:Choice>
    <mc:Fallback xmlns="">
      <p:transition spd="slow" advTm="66817"/>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388962" y="1123950"/>
            <a:ext cx="9675278" cy="4488913"/>
          </a:xfrm>
        </p:spPr>
      </p:pic>
      <p:sp>
        <p:nvSpPr>
          <p:cNvPr id="6" name="Rectangle 5">
            <a:extLst>
              <a:ext uri="{FF2B5EF4-FFF2-40B4-BE49-F238E27FC236}">
                <a16:creationId xmlns="" xmlns:a16="http://schemas.microsoft.com/office/drawing/2014/main"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 xmlns:a16="http://schemas.microsoft.com/office/drawing/2014/main" id="{FFBC9732-D32E-DCF9-3982-D4B68F971747}"/>
              </a:ext>
            </a:extLst>
          </p:cNvPr>
          <p:cNvSpPr/>
          <p:nvPr/>
        </p:nvSpPr>
        <p:spPr>
          <a:xfrm>
            <a:off x="196769" y="4884389"/>
            <a:ext cx="5925425" cy="1643527"/>
          </a:xfrm>
          <a:prstGeom prst="rect">
            <a:avLst/>
          </a:prstGeom>
          <a:noFill/>
        </p:spPr>
        <p:txBody>
          <a:bodyPr wrap="square">
            <a:spAutoFit/>
          </a:bodyPr>
          <a:lstStyle/>
          <a:p>
            <a:pPr algn="r">
              <a:lnSpc>
                <a:spcPct val="120000"/>
              </a:lnSpc>
            </a:pPr>
            <a:r>
              <a:rPr lang="ar-EG" sz="2800" b="1" dirty="0" smtClean="0">
                <a:latin typeface="Alexandria" pitchFamily="2" charset="-78"/>
                <a:cs typeface="Alexandria" pitchFamily="2" charset="-78"/>
              </a:rPr>
              <a:t>ماهية العقد الإداري الالكتروني</a:t>
            </a:r>
          </a:p>
          <a:p>
            <a:pPr algn="r">
              <a:lnSpc>
                <a:spcPct val="120000"/>
              </a:lnSpc>
            </a:pPr>
            <a:endParaRPr lang="ar-EG" sz="2800" b="1" dirty="0" smtClean="0">
              <a:solidFill>
                <a:schemeClr val="bg1"/>
              </a:solidFill>
              <a:latin typeface="Alexandria" pitchFamily="2" charset="-78"/>
              <a:cs typeface="Alexandria" pitchFamily="2" charset="-78"/>
            </a:endParaRPr>
          </a:p>
          <a:p>
            <a:pPr algn="r">
              <a:lnSpc>
                <a:spcPct val="120000"/>
              </a:lnSpc>
            </a:pPr>
            <a:r>
              <a:rPr lang="ar-EG" sz="2800" b="1" dirty="0" smtClean="0">
                <a:solidFill>
                  <a:schemeClr val="bg1"/>
                </a:solidFill>
                <a:latin typeface="Alexandria" pitchFamily="2" charset="-78"/>
                <a:cs typeface="Alexandria" pitchFamily="2" charset="-78"/>
              </a:rPr>
              <a:t> </a:t>
            </a: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301339" y="1259391"/>
            <a:ext cx="3748142" cy="584775"/>
          </a:xfrm>
          <a:prstGeom prst="rect">
            <a:avLst/>
          </a:prstGeom>
          <a:noFill/>
        </p:spPr>
        <p:txBody>
          <a:bodyPr wrap="none" rtlCol="0">
            <a:spAutoFit/>
          </a:bodyPr>
          <a:lstStyle/>
          <a:p>
            <a:r>
              <a:rPr lang="ar-EG" sz="3200" b="1" dirty="0" smtClean="0">
                <a:solidFill>
                  <a:srgbClr val="FF0000"/>
                </a:solidFill>
                <a:latin typeface="Alexandria" pitchFamily="2" charset="-78"/>
                <a:cs typeface="Alexandria" pitchFamily="2" charset="-78"/>
              </a:rPr>
              <a:t>موضوع المحاضرة</a:t>
            </a:r>
            <a:endParaRPr lang="en-US" sz="3200" b="1" dirty="0">
              <a:solidFill>
                <a:srgbClr val="FF0000"/>
              </a:solidFill>
              <a:latin typeface="Alexandria" pitchFamily="2" charset="-78"/>
              <a:cs typeface="Alexandria" pitchFamily="2" charset="-78"/>
            </a:endParaRPr>
          </a:p>
        </p:txBody>
      </p:sp>
      <p:sp>
        <p:nvSpPr>
          <p:cNvPr id="7" name="TextBox 6">
            <a:extLst>
              <a:ext uri="{FF2B5EF4-FFF2-40B4-BE49-F238E27FC236}">
                <a16:creationId xmlns="" xmlns:a16="http://schemas.microsoft.com/office/drawing/2014/main" id="{20D19C38-D110-EE5A-C35B-B7A999B68582}"/>
              </a:ext>
            </a:extLst>
          </p:cNvPr>
          <p:cNvSpPr txBox="1"/>
          <p:nvPr/>
        </p:nvSpPr>
        <p:spPr>
          <a:xfrm>
            <a:off x="6301339" y="6396020"/>
            <a:ext cx="2616200" cy="307777"/>
          </a:xfrm>
          <a:prstGeom prst="rect">
            <a:avLst/>
          </a:prstGeom>
          <a:noFill/>
        </p:spPr>
        <p:txBody>
          <a:bodyPr wrap="square" rtlCol="0">
            <a:spAutoFit/>
          </a:bodyPr>
          <a:lstStyle/>
          <a:p>
            <a:pPr algn="ctr"/>
            <a:r>
              <a:rPr lang="en-US" sz="1400" b="1" dirty="0" smtClean="0">
                <a:latin typeface="Alexandria" pitchFamily="2" charset="-78"/>
                <a:cs typeface="Alexandria" pitchFamily="2" charset="-78"/>
              </a:rPr>
              <a:t>www.midocean.edu.km</a:t>
            </a:r>
            <a:endParaRPr lang="en-US" sz="1400" b="1" dirty="0">
              <a:latin typeface="Alexandria" pitchFamily="2" charset="-78"/>
              <a:cs typeface="Alexandria" pitchFamily="2" charset="-78"/>
            </a:endParaRPr>
          </a:p>
        </p:txBody>
      </p:sp>
      <p:pic>
        <p:nvPicPr>
          <p:cNvPr id="3" name="Picture 2"/>
          <p:cNvPicPr>
            <a:picLocks noChangeAspect="1"/>
          </p:cNvPicPr>
          <p:nvPr/>
        </p:nvPicPr>
        <p:blipFill>
          <a:blip r:embed="rId3"/>
          <a:stretch>
            <a:fillRect/>
          </a:stretch>
        </p:blipFill>
        <p:spPr>
          <a:xfrm>
            <a:off x="9028759" y="203733"/>
            <a:ext cx="2956816" cy="1383912"/>
          </a:xfrm>
          <a:prstGeom prst="rect">
            <a:avLst/>
          </a:prstGeom>
        </p:spPr>
      </p:pic>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31670"/>
    </mc:Choice>
    <mc:Fallback xmlns="">
      <p:transition spd="slow" advTm="3167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867711" y="1805651"/>
            <a:ext cx="8521429" cy="3583472"/>
          </a:xfrm>
        </p:spPr>
        <p:txBody>
          <a:bodyPr>
            <a:normAutofit/>
          </a:bodyPr>
          <a:lstStyle/>
          <a:p>
            <a:pPr marL="0" indent="0" algn="just" rtl="1">
              <a:lnSpc>
                <a:spcPct val="150000"/>
              </a:lnSpc>
              <a:buNone/>
            </a:pPr>
            <a:r>
              <a:rPr lang="ar-EG" dirty="0" smtClean="0">
                <a:latin typeface="Alexandria" pitchFamily="2" charset="-78"/>
                <a:cs typeface="Alexandria" pitchFamily="2" charset="-78"/>
              </a:rPr>
              <a:t>تحدثنا في السابق عن القرارات الإدارية الالكترونية، وكيف أنها تعبر عن الإرادة المنفردة للإدارة في إحداث أثر قانوني معين على النحو الذي وضحناه من قبل.</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4</a:t>
            </a:fld>
            <a:endParaRPr lang="en-US"/>
          </a:p>
        </p:txBody>
      </p:sp>
      <p:pic>
        <p:nvPicPr>
          <p:cNvPr id="7" name="Picture 6"/>
          <p:cNvPicPr>
            <a:picLocks noChangeAspect="1"/>
          </p:cNvPicPr>
          <p:nvPr/>
        </p:nvPicPr>
        <p:blipFill>
          <a:blip r:embed="rId2"/>
          <a:stretch>
            <a:fillRect/>
          </a:stretch>
        </p:blipFill>
        <p:spPr>
          <a:xfrm>
            <a:off x="8714484" y="421739"/>
            <a:ext cx="2956816" cy="1383912"/>
          </a:xfrm>
          <a:prstGeom prst="rect">
            <a:avLst/>
          </a:prstGeom>
        </p:spPr>
      </p:pic>
    </p:spTree>
    <p:extLst>
      <p:ext uri="{BB962C8B-B14F-4D97-AF65-F5344CB8AC3E}">
        <p14:creationId xmlns:p14="http://schemas.microsoft.com/office/powerpoint/2010/main" val="3886263778"/>
      </p:ext>
    </p:extLst>
  </p:cSld>
  <p:clrMapOvr>
    <a:masterClrMapping/>
  </p:clrMapOvr>
  <mc:AlternateContent xmlns:mc="http://schemas.openxmlformats.org/markup-compatibility/2006" xmlns:p14="http://schemas.microsoft.com/office/powerpoint/2010/main">
    <mc:Choice Requires="p14">
      <p:transition spd="slow" p14:dur="2000" advTm="53421"/>
    </mc:Choice>
    <mc:Fallback xmlns="">
      <p:transition spd="slow" advTm="53421"/>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500132" y="1388962"/>
            <a:ext cx="8287473" cy="3750197"/>
          </a:xfrm>
        </p:spPr>
        <p:txBody>
          <a:bodyPr>
            <a:normAutofit fontScale="85000" lnSpcReduction="10000"/>
          </a:bodyPr>
          <a:lstStyle/>
          <a:p>
            <a:pPr marL="0" indent="0" algn="just" rtl="1">
              <a:lnSpc>
                <a:spcPct val="150000"/>
              </a:lnSpc>
              <a:buNone/>
            </a:pPr>
            <a:r>
              <a:rPr lang="ar-EG" dirty="0" smtClean="0">
                <a:latin typeface="Alexandria" pitchFamily="2" charset="-78"/>
                <a:cs typeface="Alexandria" pitchFamily="2" charset="-78"/>
              </a:rPr>
              <a:t>وقلنا أن هناك أعمال قانونية لا تتخذها الإدارة بإرادتها المنفردة ولكن بالاشتراك مع إرادة أخرى، وهي العقود الإدارية.</a:t>
            </a:r>
          </a:p>
          <a:p>
            <a:pPr marL="0" indent="0" algn="just" rtl="1">
              <a:lnSpc>
                <a:spcPct val="150000"/>
              </a:lnSpc>
              <a:buNone/>
            </a:pPr>
            <a:r>
              <a:rPr lang="ar-EG" dirty="0" smtClean="0">
                <a:latin typeface="Alexandria" pitchFamily="2" charset="-78"/>
                <a:cs typeface="Alexandria" pitchFamily="2" charset="-78"/>
              </a:rPr>
              <a:t>وقد كانت العقود الإدارية وليدة حقيقة أن تحقيق الصالح العام من خلال إشباع الحاجات العامة للمواطنين يقتضي دخول الإدارة في عقود مع أطراف أخرى للوصول إلى هذا الهدف.</a:t>
            </a:r>
          </a:p>
          <a:p>
            <a:pPr marL="0" indent="0" algn="r">
              <a:lnSpc>
                <a:spcPct val="150000"/>
              </a:lnSpc>
              <a:buNone/>
            </a:pPr>
            <a:endParaRPr lang="ar-EG" dirty="0" smtClean="0">
              <a:solidFill>
                <a:schemeClr val="bg1"/>
              </a:solidFill>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5</a:t>
            </a:fld>
            <a:endParaRPr lang="en-US"/>
          </a:p>
        </p:txBody>
      </p:sp>
      <p:pic>
        <p:nvPicPr>
          <p:cNvPr id="7" name="Picture 6"/>
          <p:cNvPicPr>
            <a:picLocks noChangeAspect="1"/>
          </p:cNvPicPr>
          <p:nvPr/>
        </p:nvPicPr>
        <p:blipFill>
          <a:blip r:embed="rId2"/>
          <a:stretch>
            <a:fillRect/>
          </a:stretch>
        </p:blipFill>
        <p:spPr>
          <a:xfrm>
            <a:off x="8610600" y="5050"/>
            <a:ext cx="2956816" cy="1383912"/>
          </a:xfrm>
          <a:prstGeom prst="rect">
            <a:avLst/>
          </a:prstGeom>
        </p:spPr>
      </p:pic>
    </p:spTree>
    <p:extLst>
      <p:ext uri="{BB962C8B-B14F-4D97-AF65-F5344CB8AC3E}">
        <p14:creationId xmlns:p14="http://schemas.microsoft.com/office/powerpoint/2010/main" val="126646033"/>
      </p:ext>
    </p:extLst>
  </p:cSld>
  <p:clrMapOvr>
    <a:masterClrMapping/>
  </p:clrMapOvr>
  <mc:AlternateContent xmlns:mc="http://schemas.openxmlformats.org/markup-compatibility/2006" xmlns:p14="http://schemas.microsoft.com/office/powerpoint/2010/main">
    <mc:Choice Requires="p14">
      <p:transition spd="slow" p14:dur="2000" advTm="95361"/>
    </mc:Choice>
    <mc:Fallback xmlns="">
      <p:transition spd="slow" advTm="95361"/>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095017" y="2314937"/>
            <a:ext cx="7882359" cy="3078866"/>
          </a:xfrm>
        </p:spPr>
        <p:txBody>
          <a:bodyPr>
            <a:normAutofit lnSpcReduction="10000"/>
          </a:bodyPr>
          <a:lstStyle/>
          <a:p>
            <a:pPr marL="0" indent="0" algn="just" rtl="1">
              <a:lnSpc>
                <a:spcPct val="150000"/>
              </a:lnSpc>
              <a:buNone/>
            </a:pPr>
            <a:r>
              <a:rPr lang="ar-EG" dirty="0" smtClean="0">
                <a:latin typeface="Alexandria" pitchFamily="2" charset="-78"/>
                <a:cs typeface="Alexandria" pitchFamily="2" charset="-78"/>
              </a:rPr>
              <a:t>وعلى الرغم من ذلك فقد تختار الإدارة التنازل عن امتيازات السلطة العامة والدخول في العقد كشخص عادي على قدم المساواة مع الطرف الآخر، بحيث لا تعلو إرادتها على إرادته كما هو الحال في علاقات القانون الخاص.</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6</a:t>
            </a:fld>
            <a:endParaRPr lang="en-US"/>
          </a:p>
        </p:txBody>
      </p:sp>
      <p:pic>
        <p:nvPicPr>
          <p:cNvPr id="7" name="Picture 6"/>
          <p:cNvPicPr>
            <a:picLocks noChangeAspect="1"/>
          </p:cNvPicPr>
          <p:nvPr/>
        </p:nvPicPr>
        <p:blipFill>
          <a:blip r:embed="rId2"/>
          <a:stretch>
            <a:fillRect/>
          </a:stretch>
        </p:blipFill>
        <p:spPr>
          <a:xfrm>
            <a:off x="8917218" y="314857"/>
            <a:ext cx="2956816" cy="1383912"/>
          </a:xfrm>
          <a:prstGeom prst="rect">
            <a:avLst/>
          </a:prstGeom>
        </p:spPr>
      </p:pic>
    </p:spTree>
    <p:extLst>
      <p:ext uri="{BB962C8B-B14F-4D97-AF65-F5344CB8AC3E}">
        <p14:creationId xmlns:p14="http://schemas.microsoft.com/office/powerpoint/2010/main" val="2475422790"/>
      </p:ext>
    </p:extLst>
  </p:cSld>
  <p:clrMapOvr>
    <a:masterClrMapping/>
  </p:clrMapOvr>
  <mc:AlternateContent xmlns:mc="http://schemas.openxmlformats.org/markup-compatibility/2006" xmlns:p14="http://schemas.microsoft.com/office/powerpoint/2010/main">
    <mc:Choice Requires="p14">
      <p:transition spd="slow" p14:dur="2000" advTm="113177"/>
    </mc:Choice>
    <mc:Fallback xmlns="">
      <p:transition spd="slow" advTm="113177"/>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222338" y="1805651"/>
            <a:ext cx="7697166" cy="3206187"/>
          </a:xfrm>
        </p:spPr>
        <p:txBody>
          <a:bodyPr/>
          <a:lstStyle/>
          <a:p>
            <a:pPr marL="0" indent="0" algn="just" rtl="1">
              <a:lnSpc>
                <a:spcPct val="150000"/>
              </a:lnSpc>
              <a:buNone/>
            </a:pPr>
            <a:r>
              <a:rPr lang="ar-EG" dirty="0" smtClean="0">
                <a:latin typeface="Alexandria" pitchFamily="2" charset="-78"/>
                <a:cs typeface="Alexandria" pitchFamily="2" charset="-78"/>
              </a:rPr>
              <a:t> وهنا تخضع هذه العلاقة إلى القانون الخاص، على الرغم من وجود الدولة طرفا فيها، ولا تعد العقود الناتجة عن ذلك عقودا إدارية بالمعنى الذي سنوضحه لاحقا.</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7</a:t>
            </a:fld>
            <a:endParaRPr lang="en-US"/>
          </a:p>
        </p:txBody>
      </p:sp>
      <p:pic>
        <p:nvPicPr>
          <p:cNvPr id="7" name="Picture 6"/>
          <p:cNvPicPr>
            <a:picLocks noChangeAspect="1"/>
          </p:cNvPicPr>
          <p:nvPr/>
        </p:nvPicPr>
        <p:blipFill>
          <a:blip r:embed="rId2"/>
          <a:stretch>
            <a:fillRect/>
          </a:stretch>
        </p:blipFill>
        <p:spPr>
          <a:xfrm>
            <a:off x="8936673" y="421739"/>
            <a:ext cx="2956816" cy="1383912"/>
          </a:xfrm>
          <a:prstGeom prst="rect">
            <a:avLst/>
          </a:prstGeom>
        </p:spPr>
      </p:pic>
    </p:spTree>
    <p:extLst>
      <p:ext uri="{BB962C8B-B14F-4D97-AF65-F5344CB8AC3E}">
        <p14:creationId xmlns:p14="http://schemas.microsoft.com/office/powerpoint/2010/main" val="2732254774"/>
      </p:ext>
    </p:extLst>
  </p:cSld>
  <p:clrMapOvr>
    <a:masterClrMapping/>
  </p:clrMapOvr>
  <mc:AlternateContent xmlns:mc="http://schemas.openxmlformats.org/markup-compatibility/2006" xmlns:p14="http://schemas.microsoft.com/office/powerpoint/2010/main">
    <mc:Choice Requires="p14">
      <p:transition spd="slow" p14:dur="2000" advTm="39154"/>
    </mc:Choice>
    <mc:Fallback xmlns="">
      <p:transition spd="slow" advTm="39154"/>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979271" y="1898247"/>
            <a:ext cx="7517817" cy="3009419"/>
          </a:xfrm>
        </p:spPr>
        <p:txBody>
          <a:bodyPr>
            <a:normAutofit/>
          </a:bodyPr>
          <a:lstStyle/>
          <a:p>
            <a:pPr marL="0" indent="0" algn="just" rtl="1">
              <a:lnSpc>
                <a:spcPct val="150000"/>
              </a:lnSpc>
              <a:buNone/>
            </a:pPr>
            <a:r>
              <a:rPr lang="ar-EG" dirty="0" smtClean="0">
                <a:latin typeface="Alexandria" pitchFamily="2" charset="-78"/>
                <a:cs typeface="Alexandria" pitchFamily="2" charset="-78"/>
              </a:rPr>
              <a:t>وقد استفادت الإدارة من المزايا التي تقدمها وسائل تكنولوجيا المعلومات والاتصالات في إبرام العقود الإدارية وتنفيذها، إلا أن ذلك كان له تأثير على الجوانب القانونية المختلفة لها.</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8</a:t>
            </a:fld>
            <a:endParaRPr lang="en-US"/>
          </a:p>
        </p:txBody>
      </p:sp>
      <p:pic>
        <p:nvPicPr>
          <p:cNvPr id="7" name="Picture 6"/>
          <p:cNvPicPr>
            <a:picLocks noChangeAspect="1"/>
          </p:cNvPicPr>
          <p:nvPr/>
        </p:nvPicPr>
        <p:blipFill>
          <a:blip r:embed="rId2"/>
          <a:stretch>
            <a:fillRect/>
          </a:stretch>
        </p:blipFill>
        <p:spPr>
          <a:xfrm>
            <a:off x="9019284" y="285674"/>
            <a:ext cx="2956816" cy="1383912"/>
          </a:xfrm>
          <a:prstGeom prst="rect">
            <a:avLst/>
          </a:prstGeom>
        </p:spPr>
      </p:pic>
    </p:spTree>
    <p:extLst>
      <p:ext uri="{BB962C8B-B14F-4D97-AF65-F5344CB8AC3E}">
        <p14:creationId xmlns:p14="http://schemas.microsoft.com/office/powerpoint/2010/main" val="1023902879"/>
      </p:ext>
    </p:extLst>
  </p:cSld>
  <p:clrMapOvr>
    <a:masterClrMapping/>
  </p:clrMapOvr>
  <mc:AlternateContent xmlns:mc="http://schemas.openxmlformats.org/markup-compatibility/2006" xmlns:p14="http://schemas.microsoft.com/office/powerpoint/2010/main">
    <mc:Choice Requires="p14">
      <p:transition spd="slow" p14:dur="2000" advTm="104616"/>
    </mc:Choice>
    <mc:Fallback xmlns="">
      <p:transition spd="slow" advTm="104616"/>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747777" y="2025570"/>
            <a:ext cx="7940233" cy="2789498"/>
          </a:xfrm>
        </p:spPr>
        <p:txBody>
          <a:bodyPr>
            <a:normAutofit fontScale="85000" lnSpcReduction="10000"/>
          </a:bodyPr>
          <a:lstStyle/>
          <a:p>
            <a:pPr marL="0" lvl="0" indent="0" algn="just" rtl="1">
              <a:lnSpc>
                <a:spcPct val="150000"/>
              </a:lnSpc>
              <a:buNone/>
            </a:pPr>
            <a:r>
              <a:rPr lang="ar-EG" dirty="0" smtClean="0">
                <a:cs typeface="Alexandria" pitchFamily="2" charset="-78"/>
              </a:rPr>
              <a:t>ونبين ذلك بتوضيح ماهية العقود الإدارية الالكترونية في البداية ثم نكمل في محاضرة أخرى بقية الجوانب القانونية.</a:t>
            </a:r>
          </a:p>
          <a:p>
            <a:pPr marL="0" lvl="0" indent="0" algn="just" rtl="1">
              <a:lnSpc>
                <a:spcPct val="150000"/>
              </a:lnSpc>
              <a:buNone/>
            </a:pPr>
            <a:r>
              <a:rPr lang="ar-EG" dirty="0" smtClean="0">
                <a:cs typeface="Alexandria" pitchFamily="2" charset="-78"/>
              </a:rPr>
              <a:t>وبالتالي تقتصر هذه المحاضرة على موضوع ماهية العقود الإدارية الالكترونية.</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9</a:t>
            </a:fld>
            <a:endParaRPr lang="en-US"/>
          </a:p>
        </p:txBody>
      </p:sp>
      <p:pic>
        <p:nvPicPr>
          <p:cNvPr id="7" name="Picture 6"/>
          <p:cNvPicPr>
            <a:picLocks noChangeAspect="1"/>
          </p:cNvPicPr>
          <p:nvPr/>
        </p:nvPicPr>
        <p:blipFill>
          <a:blip r:embed="rId2"/>
          <a:stretch>
            <a:fillRect/>
          </a:stretch>
        </p:blipFill>
        <p:spPr>
          <a:xfrm>
            <a:off x="8839397" y="334312"/>
            <a:ext cx="2956816" cy="1383912"/>
          </a:xfrm>
          <a:prstGeom prst="rect">
            <a:avLst/>
          </a:prstGeom>
        </p:spPr>
      </p:pic>
    </p:spTree>
    <p:extLst>
      <p:ext uri="{BB962C8B-B14F-4D97-AF65-F5344CB8AC3E}">
        <p14:creationId xmlns:p14="http://schemas.microsoft.com/office/powerpoint/2010/main" val="2213295364"/>
      </p:ext>
    </p:extLst>
  </p:cSld>
  <p:clrMapOvr>
    <a:masterClrMapping/>
  </p:clrMapOvr>
  <mc:AlternateContent xmlns:mc="http://schemas.openxmlformats.org/markup-compatibility/2006" xmlns:p14="http://schemas.microsoft.com/office/powerpoint/2010/main">
    <mc:Choice Requires="p14">
      <p:transition spd="slow" p14:dur="2000" advTm="19202"/>
    </mc:Choice>
    <mc:Fallback xmlns="">
      <p:transition spd="slow" advTm="19202"/>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129742" y="1875100"/>
            <a:ext cx="7627716" cy="3553427"/>
          </a:xfrm>
        </p:spPr>
        <p:txBody>
          <a:bodyPr>
            <a:normAutofit/>
          </a:bodyPr>
          <a:lstStyle/>
          <a:p>
            <a:pPr marL="0" indent="0" algn="just" rtl="1">
              <a:lnSpc>
                <a:spcPct val="150000"/>
              </a:lnSpc>
              <a:buNone/>
            </a:pPr>
            <a:r>
              <a:rPr lang="ar-EG" dirty="0" smtClean="0">
                <a:cs typeface="Alexandria" pitchFamily="2" charset="-78"/>
              </a:rPr>
              <a:t>ونتناول ذلك على النحو التالي:</a:t>
            </a:r>
          </a:p>
          <a:p>
            <a:pPr marL="0" indent="0" algn="just" rtl="1">
              <a:lnSpc>
                <a:spcPct val="150000"/>
              </a:lnSpc>
              <a:buNone/>
            </a:pPr>
            <a:r>
              <a:rPr lang="ar-EG" dirty="0" smtClean="0">
                <a:cs typeface="Alexandria" pitchFamily="2" charset="-78"/>
              </a:rPr>
              <a:t>أولا: تعريف العقود الإدارية الالكترونية </a:t>
            </a:r>
          </a:p>
          <a:p>
            <a:pPr marL="0" indent="0" algn="just" rtl="1">
              <a:lnSpc>
                <a:spcPct val="150000"/>
              </a:lnSpc>
              <a:buNone/>
            </a:pPr>
            <a:r>
              <a:rPr lang="ar-EG" dirty="0" smtClean="0">
                <a:cs typeface="Alexandria" pitchFamily="2" charset="-78"/>
              </a:rPr>
              <a:t>ثانيا: خصائص العقود الإدارية الالكترونية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10</a:t>
            </a:fld>
            <a:endParaRPr lang="en-US"/>
          </a:p>
        </p:txBody>
      </p:sp>
      <p:pic>
        <p:nvPicPr>
          <p:cNvPr id="7" name="Picture 6"/>
          <p:cNvPicPr>
            <a:picLocks noChangeAspect="1"/>
          </p:cNvPicPr>
          <p:nvPr/>
        </p:nvPicPr>
        <p:blipFill>
          <a:blip r:embed="rId2"/>
          <a:stretch>
            <a:fillRect/>
          </a:stretch>
        </p:blipFill>
        <p:spPr>
          <a:xfrm>
            <a:off x="8810214" y="120304"/>
            <a:ext cx="2956816" cy="1383912"/>
          </a:xfrm>
          <a:prstGeom prst="rect">
            <a:avLst/>
          </a:prstGeom>
        </p:spPr>
      </p:pic>
    </p:spTree>
    <p:extLst>
      <p:ext uri="{BB962C8B-B14F-4D97-AF65-F5344CB8AC3E}">
        <p14:creationId xmlns:p14="http://schemas.microsoft.com/office/powerpoint/2010/main" val="284141663"/>
      </p:ext>
    </p:extLst>
  </p:cSld>
  <p:clrMapOvr>
    <a:masterClrMapping/>
  </p:clrMapOvr>
  <mc:AlternateContent xmlns:mc="http://schemas.openxmlformats.org/markup-compatibility/2006" xmlns:p14="http://schemas.microsoft.com/office/powerpoint/2010/main">
    <mc:Choice Requires="p14">
      <p:transition spd="slow" p14:dur="2000" advTm="40466"/>
    </mc:Choice>
    <mc:Fallback xmlns="">
      <p:transition spd="slow" advTm="40466"/>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78743" y="1227268"/>
            <a:ext cx="10515600" cy="1325563"/>
          </a:xfrm>
        </p:spPr>
        <p:txBody>
          <a:bodyPr/>
          <a:lstStyle/>
          <a:p>
            <a:pPr algn="ctr"/>
            <a:r>
              <a:rPr lang="ar-EG" dirty="0" smtClean="0">
                <a:cs typeface="Alexandria" pitchFamily="2" charset="-78"/>
              </a:rPr>
              <a:t>أولا: تعريف العقود الإدارية الالكترونية</a:t>
            </a:r>
            <a:endParaRPr lang="ar-EG" dirty="0">
              <a:cs typeface="Alexandria" pitchFamily="2" charset="-78"/>
            </a:endParaRPr>
          </a:p>
        </p:txBody>
      </p:sp>
      <p:sp>
        <p:nvSpPr>
          <p:cNvPr id="3" name="عنصر نائب للمحتوى 2"/>
          <p:cNvSpPr>
            <a:spLocks noGrp="1"/>
          </p:cNvSpPr>
          <p:nvPr>
            <p:ph idx="1"/>
          </p:nvPr>
        </p:nvSpPr>
        <p:spPr>
          <a:xfrm>
            <a:off x="2352370" y="2601470"/>
            <a:ext cx="7836059" cy="3657602"/>
          </a:xfrm>
        </p:spPr>
        <p:txBody>
          <a:bodyPr>
            <a:normAutofit fontScale="92500"/>
          </a:bodyPr>
          <a:lstStyle/>
          <a:p>
            <a:pPr marL="0" indent="0" algn="just" rtl="1">
              <a:lnSpc>
                <a:spcPct val="150000"/>
              </a:lnSpc>
              <a:buNone/>
            </a:pPr>
            <a:r>
              <a:rPr lang="ar-EG" dirty="0" smtClean="0">
                <a:latin typeface="Alexandria" pitchFamily="2" charset="-78"/>
                <a:cs typeface="Alexandria" pitchFamily="2" charset="-78"/>
              </a:rPr>
              <a:t>يقتضي تعريف العقود الإدارية الالكترونية توضيح تعريف العقود بوجه عام والعقود الإلكترونية أيضا في بداية الأمر، فهي تستند إلى النظرية العامة للعقود ومدى وتأثرها بوسائل تقنيات المعلومات والاتصالات، كما تستند بطبيعة الحالة إلى نظرية العقود الإدارية في القانون الإداري.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11</a:t>
            </a:fld>
            <a:endParaRPr lang="en-US"/>
          </a:p>
        </p:txBody>
      </p:sp>
      <p:pic>
        <p:nvPicPr>
          <p:cNvPr id="7" name="Picture 6"/>
          <p:cNvPicPr>
            <a:picLocks noChangeAspect="1"/>
          </p:cNvPicPr>
          <p:nvPr/>
        </p:nvPicPr>
        <p:blipFill>
          <a:blip r:embed="rId2"/>
          <a:stretch>
            <a:fillRect/>
          </a:stretch>
        </p:blipFill>
        <p:spPr>
          <a:xfrm>
            <a:off x="8888034" y="91120"/>
            <a:ext cx="2956816" cy="1383912"/>
          </a:xfrm>
          <a:prstGeom prst="rect">
            <a:avLst/>
          </a:prstGeom>
        </p:spPr>
      </p:pic>
    </p:spTree>
    <p:extLst>
      <p:ext uri="{BB962C8B-B14F-4D97-AF65-F5344CB8AC3E}">
        <p14:creationId xmlns:p14="http://schemas.microsoft.com/office/powerpoint/2010/main" val="1923790213"/>
      </p:ext>
    </p:extLst>
  </p:cSld>
  <p:clrMapOvr>
    <a:masterClrMapping/>
  </p:clrMapOvr>
  <mc:AlternateContent xmlns:mc="http://schemas.openxmlformats.org/markup-compatibility/2006" xmlns:p14="http://schemas.microsoft.com/office/powerpoint/2010/main">
    <mc:Choice Requires="p14">
      <p:transition spd="slow" p14:dur="2000" advTm="130329"/>
    </mc:Choice>
    <mc:Fallback xmlns="">
      <p:transition spd="slow" advTm="130329"/>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944548" y="1851950"/>
            <a:ext cx="7986530" cy="3483980"/>
          </a:xfrm>
        </p:spPr>
        <p:txBody>
          <a:bodyPr>
            <a:normAutofit fontScale="85000" lnSpcReduction="20000"/>
          </a:bodyPr>
          <a:lstStyle/>
          <a:p>
            <a:pPr marL="0" indent="0" algn="just" rtl="1">
              <a:lnSpc>
                <a:spcPct val="150000"/>
              </a:lnSpc>
              <a:buNone/>
            </a:pPr>
            <a:r>
              <a:rPr lang="ar-EG" u="sng" dirty="0">
                <a:latin typeface="Alexandria" pitchFamily="2" charset="-78"/>
                <a:cs typeface="Alexandria" pitchFamily="2" charset="-78"/>
              </a:rPr>
              <a:t> </a:t>
            </a:r>
            <a:r>
              <a:rPr lang="ar-EG" u="sng" dirty="0" smtClean="0">
                <a:latin typeface="Alexandria" pitchFamily="2" charset="-78"/>
                <a:cs typeface="Alexandria" pitchFamily="2" charset="-78"/>
              </a:rPr>
              <a:t>1-العقد بوجه عام: </a:t>
            </a:r>
          </a:p>
          <a:p>
            <a:pPr marL="0" indent="0" algn="just" rtl="1">
              <a:lnSpc>
                <a:spcPct val="150000"/>
              </a:lnSpc>
              <a:buNone/>
            </a:pPr>
            <a:r>
              <a:rPr lang="ar-EG" dirty="0" smtClean="0">
                <a:latin typeface="Alexandria" pitchFamily="2" charset="-78"/>
                <a:cs typeface="Alexandria" pitchFamily="2" charset="-78"/>
              </a:rPr>
              <a:t>يعرف العقد بوجه عام بأنه: تطابق إرادتين على إحداث أثر قانوني معين.</a:t>
            </a:r>
          </a:p>
          <a:p>
            <a:pPr marL="0" indent="0" algn="just" rtl="1">
              <a:lnSpc>
                <a:spcPct val="150000"/>
              </a:lnSpc>
              <a:buNone/>
            </a:pPr>
            <a:r>
              <a:rPr lang="ar-EG" dirty="0" smtClean="0">
                <a:latin typeface="Alexandria" pitchFamily="2" charset="-78"/>
                <a:cs typeface="Alexandria" pitchFamily="2" charset="-78"/>
              </a:rPr>
              <a:t>والأثر القانوني قد يكون إنشاء الالتزام أو تعديله أو نقله أو إنهاؤه.</a:t>
            </a:r>
            <a:endParaRPr lang="ar-EG" dirty="0">
              <a:latin typeface="Alexandria" pitchFamily="2" charset="-78"/>
              <a:cs typeface="Alexandria" pitchFamily="2" charset="-78"/>
            </a:endParaRPr>
          </a:p>
          <a:p>
            <a:pPr marL="0" indent="0" algn="just" rtl="1">
              <a:lnSpc>
                <a:spcPct val="150000"/>
              </a:lnSpc>
              <a:buNone/>
            </a:pPr>
            <a:r>
              <a:rPr lang="ar-EG" dirty="0" smtClean="0">
                <a:solidFill>
                  <a:schemeClr val="bg1"/>
                </a:solidFill>
                <a:latin typeface="Alexandria" pitchFamily="2" charset="-78"/>
                <a:cs typeface="Alexandria" pitchFamily="2" charset="-78"/>
              </a:rPr>
              <a:t>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12</a:t>
            </a:fld>
            <a:endParaRPr lang="en-US"/>
          </a:p>
        </p:txBody>
      </p:sp>
      <p:pic>
        <p:nvPicPr>
          <p:cNvPr id="7" name="Picture 6"/>
          <p:cNvPicPr>
            <a:picLocks noChangeAspect="1"/>
          </p:cNvPicPr>
          <p:nvPr/>
        </p:nvPicPr>
        <p:blipFill>
          <a:blip r:embed="rId2"/>
          <a:stretch>
            <a:fillRect/>
          </a:stretch>
        </p:blipFill>
        <p:spPr>
          <a:xfrm>
            <a:off x="9019284" y="382950"/>
            <a:ext cx="2956816" cy="1383912"/>
          </a:xfrm>
          <a:prstGeom prst="rect">
            <a:avLst/>
          </a:prstGeom>
        </p:spPr>
      </p:pic>
    </p:spTree>
    <p:extLst>
      <p:ext uri="{BB962C8B-B14F-4D97-AF65-F5344CB8AC3E}">
        <p14:creationId xmlns:p14="http://schemas.microsoft.com/office/powerpoint/2010/main" val="259768672"/>
      </p:ext>
    </p:extLst>
  </p:cSld>
  <p:clrMapOvr>
    <a:masterClrMapping/>
  </p:clrMapOvr>
  <mc:AlternateContent xmlns:mc="http://schemas.openxmlformats.org/markup-compatibility/2006" xmlns:p14="http://schemas.microsoft.com/office/powerpoint/2010/main">
    <mc:Choice Requires="p14">
      <p:transition spd="slow" p14:dur="2000" advTm="60452"/>
    </mc:Choice>
    <mc:Fallback xmlns="">
      <p:transition spd="slow" advTm="60452"/>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724628" y="2048719"/>
            <a:ext cx="7905509" cy="3240911"/>
          </a:xfrm>
        </p:spPr>
        <p:txBody>
          <a:bodyPr>
            <a:normAutofit fontScale="92500"/>
          </a:bodyPr>
          <a:lstStyle/>
          <a:p>
            <a:pPr marL="0" indent="0" algn="just" rtl="1">
              <a:lnSpc>
                <a:spcPct val="150000"/>
              </a:lnSpc>
              <a:buNone/>
            </a:pPr>
            <a:r>
              <a:rPr lang="ar-EG" b="1" u="sng" dirty="0" smtClean="0">
                <a:latin typeface="Alexandria" pitchFamily="2" charset="-78"/>
                <a:cs typeface="Alexandria" pitchFamily="2" charset="-78"/>
              </a:rPr>
              <a:t>2-العقد الالكتروني: </a:t>
            </a:r>
          </a:p>
          <a:p>
            <a:pPr marL="0" indent="0" algn="just" rtl="1">
              <a:lnSpc>
                <a:spcPct val="150000"/>
              </a:lnSpc>
              <a:buNone/>
            </a:pPr>
            <a:r>
              <a:rPr lang="ar-EG" dirty="0" smtClean="0">
                <a:latin typeface="Alexandria" pitchFamily="2" charset="-78"/>
                <a:cs typeface="Alexandria" pitchFamily="2" charset="-78"/>
              </a:rPr>
              <a:t>عرف قانون التعاملات الالكترونية السعودي التعاملات الإلكترونية بوجه سواء العقود أو غيرها، في المادة 1/10 بأنها: أي تبادل أو تراسل أو تعاقد أو أي إجراء آخر يبرم أو ينفذ بشكل كلي أو جزئي بوسيلة الكترونية.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13</a:t>
            </a:fld>
            <a:endParaRPr lang="en-US"/>
          </a:p>
        </p:txBody>
      </p:sp>
      <p:pic>
        <p:nvPicPr>
          <p:cNvPr id="7" name="Picture 6"/>
          <p:cNvPicPr>
            <a:picLocks noChangeAspect="1"/>
          </p:cNvPicPr>
          <p:nvPr/>
        </p:nvPicPr>
        <p:blipFill>
          <a:blip r:embed="rId2"/>
          <a:stretch>
            <a:fillRect/>
          </a:stretch>
        </p:blipFill>
        <p:spPr>
          <a:xfrm>
            <a:off x="9131227" y="290043"/>
            <a:ext cx="2956816" cy="1383912"/>
          </a:xfrm>
          <a:prstGeom prst="rect">
            <a:avLst/>
          </a:prstGeom>
        </p:spPr>
      </p:pic>
    </p:spTree>
    <p:extLst>
      <p:ext uri="{BB962C8B-B14F-4D97-AF65-F5344CB8AC3E}">
        <p14:creationId xmlns:p14="http://schemas.microsoft.com/office/powerpoint/2010/main" val="3605201899"/>
      </p:ext>
    </p:extLst>
  </p:cSld>
  <p:clrMapOvr>
    <a:masterClrMapping/>
  </p:clrMapOvr>
  <mc:AlternateContent xmlns:mc="http://schemas.openxmlformats.org/markup-compatibility/2006" xmlns:p14="http://schemas.microsoft.com/office/powerpoint/2010/main">
    <mc:Choice Requires="p14">
      <p:transition spd="slow" p14:dur="2000" advTm="66453"/>
    </mc:Choice>
    <mc:Fallback xmlns="">
      <p:transition spd="slow" advTm="66453"/>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476982" y="1944548"/>
            <a:ext cx="7326775" cy="3229336"/>
          </a:xfrm>
        </p:spPr>
        <p:txBody>
          <a:bodyPr>
            <a:normAutofit/>
          </a:bodyPr>
          <a:lstStyle/>
          <a:p>
            <a:pPr marL="0" indent="0" algn="just" rtl="1">
              <a:lnSpc>
                <a:spcPct val="150000"/>
              </a:lnSpc>
              <a:buNone/>
            </a:pPr>
            <a:r>
              <a:rPr lang="ar-EG" dirty="0" smtClean="0">
                <a:latin typeface="Alexandria" pitchFamily="2" charset="-78"/>
                <a:cs typeface="Alexandria" pitchFamily="2" charset="-78"/>
              </a:rPr>
              <a:t>وقد عرف مصطلح الكتروني في ذات المادة وذلك في الفقرة التاسعة بأنه: تقنية استعمال وسائل كهربائية، أو كهرومغناطيسية أو بصرية أو أي شكل آخر من وسائل التقنية المشابهة</a:t>
            </a:r>
            <a:r>
              <a:rPr lang="ar-EG" dirty="0" smtClean="0">
                <a:solidFill>
                  <a:schemeClr val="bg1"/>
                </a:solidFill>
                <a:latin typeface="Alexandria" pitchFamily="2" charset="-78"/>
                <a:cs typeface="Alexandria" pitchFamily="2" charset="-78"/>
              </a:rPr>
              <a:t>.</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14</a:t>
            </a:fld>
            <a:endParaRPr lang="en-US"/>
          </a:p>
        </p:txBody>
      </p:sp>
      <p:pic>
        <p:nvPicPr>
          <p:cNvPr id="7" name="Picture 6"/>
          <p:cNvPicPr>
            <a:picLocks noChangeAspect="1"/>
          </p:cNvPicPr>
          <p:nvPr/>
        </p:nvPicPr>
        <p:blipFill>
          <a:blip r:embed="rId2"/>
          <a:stretch>
            <a:fillRect/>
          </a:stretch>
        </p:blipFill>
        <p:spPr>
          <a:xfrm>
            <a:off x="9019284" y="168942"/>
            <a:ext cx="2956816" cy="1383912"/>
          </a:xfrm>
          <a:prstGeom prst="rect">
            <a:avLst/>
          </a:prstGeom>
        </p:spPr>
      </p:pic>
    </p:spTree>
    <p:extLst>
      <p:ext uri="{BB962C8B-B14F-4D97-AF65-F5344CB8AC3E}">
        <p14:creationId xmlns:p14="http://schemas.microsoft.com/office/powerpoint/2010/main" val="3185910944"/>
      </p:ext>
    </p:extLst>
  </p:cSld>
  <p:clrMapOvr>
    <a:masterClrMapping/>
  </p:clrMapOvr>
  <mc:AlternateContent xmlns:mc="http://schemas.openxmlformats.org/markup-compatibility/2006" xmlns:p14="http://schemas.microsoft.com/office/powerpoint/2010/main">
    <mc:Choice Requires="p14">
      <p:transition spd="slow" p14:dur="2000" advTm="48800"/>
    </mc:Choice>
    <mc:Fallback xmlns="">
      <p:transition spd="slow" advTm="4880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013995" y="1875099"/>
            <a:ext cx="7824486" cy="3530278"/>
          </a:xfrm>
        </p:spPr>
        <p:txBody>
          <a:bodyPr>
            <a:normAutofit fontScale="92500" lnSpcReduction="10000"/>
          </a:bodyPr>
          <a:lstStyle/>
          <a:p>
            <a:pPr marL="0" indent="0" algn="just" rtl="1">
              <a:lnSpc>
                <a:spcPct val="150000"/>
              </a:lnSpc>
              <a:buNone/>
            </a:pPr>
            <a:r>
              <a:rPr lang="ar-EG" dirty="0" smtClean="0">
                <a:latin typeface="Alexandria" pitchFamily="2" charset="-78"/>
                <a:cs typeface="Alexandria" pitchFamily="2" charset="-78"/>
              </a:rPr>
              <a:t>كما عرف أيضا قانون المعاملات الالكترونية وخدمات الثقة الإماراتي، المعاملات الالكترونية بوجه عام في المادة الأولى بأنها: أي معاملة يتم إبرامها أو تنفيذها أو توفيرها أو إصدارها كليا أو جزئيا بشكل إلكتروني، وتشمل العقود والاتفاقيات وغيرها من المعاملات والخدمات الأخرى.</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15</a:t>
            </a:fld>
            <a:endParaRPr lang="en-US"/>
          </a:p>
        </p:txBody>
      </p:sp>
      <p:pic>
        <p:nvPicPr>
          <p:cNvPr id="7" name="Picture 6"/>
          <p:cNvPicPr>
            <a:picLocks noChangeAspect="1"/>
          </p:cNvPicPr>
          <p:nvPr/>
        </p:nvPicPr>
        <p:blipFill>
          <a:blip r:embed="rId2"/>
          <a:stretch>
            <a:fillRect/>
          </a:stretch>
        </p:blipFill>
        <p:spPr>
          <a:xfrm>
            <a:off x="9092315" y="100848"/>
            <a:ext cx="2956816" cy="1383912"/>
          </a:xfrm>
          <a:prstGeom prst="rect">
            <a:avLst/>
          </a:prstGeom>
        </p:spPr>
      </p:pic>
    </p:spTree>
    <p:extLst>
      <p:ext uri="{BB962C8B-B14F-4D97-AF65-F5344CB8AC3E}">
        <p14:creationId xmlns:p14="http://schemas.microsoft.com/office/powerpoint/2010/main" val="2443977928"/>
      </p:ext>
    </p:extLst>
  </p:cSld>
  <p:clrMapOvr>
    <a:masterClrMapping/>
  </p:clrMapOvr>
  <mc:AlternateContent xmlns:mc="http://schemas.openxmlformats.org/markup-compatibility/2006" xmlns:p14="http://schemas.microsoft.com/office/powerpoint/2010/main">
    <mc:Choice Requires="p14">
      <p:transition spd="slow" p14:dur="2000" advTm="43819"/>
    </mc:Choice>
    <mc:Fallback xmlns="">
      <p:transition spd="slow" advTm="43819"/>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430684" y="2384385"/>
            <a:ext cx="7326774" cy="2696901"/>
          </a:xfrm>
        </p:spPr>
        <p:txBody>
          <a:bodyPr>
            <a:normAutofit/>
          </a:bodyPr>
          <a:lstStyle/>
          <a:p>
            <a:pPr marL="0" indent="0" algn="just" rtl="1">
              <a:lnSpc>
                <a:spcPct val="150000"/>
              </a:lnSpc>
              <a:buNone/>
            </a:pPr>
            <a:r>
              <a:rPr lang="ar-EG" dirty="0" smtClean="0">
                <a:latin typeface="Alexandria" pitchFamily="2" charset="-78"/>
                <a:cs typeface="Alexandria" pitchFamily="2" charset="-78"/>
              </a:rPr>
              <a:t>وقد عرف مصطلح الكتروني في ذات المادة بأنه: كهرومغناطيسي أو كهروضوئي أو رقمي أو ضوئي أو ما شابه ذلك.</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16</a:t>
            </a:fld>
            <a:endParaRPr lang="en-US"/>
          </a:p>
        </p:txBody>
      </p:sp>
      <p:pic>
        <p:nvPicPr>
          <p:cNvPr id="7" name="Picture 6"/>
          <p:cNvPicPr>
            <a:picLocks noChangeAspect="1"/>
          </p:cNvPicPr>
          <p:nvPr/>
        </p:nvPicPr>
        <p:blipFill>
          <a:blip r:embed="rId2"/>
          <a:stretch>
            <a:fillRect/>
          </a:stretch>
        </p:blipFill>
        <p:spPr>
          <a:xfrm>
            <a:off x="9102043" y="217580"/>
            <a:ext cx="2956816" cy="1383912"/>
          </a:xfrm>
          <a:prstGeom prst="rect">
            <a:avLst/>
          </a:prstGeom>
        </p:spPr>
      </p:pic>
    </p:spTree>
    <p:extLst>
      <p:ext uri="{BB962C8B-B14F-4D97-AF65-F5344CB8AC3E}">
        <p14:creationId xmlns:p14="http://schemas.microsoft.com/office/powerpoint/2010/main" val="4103845114"/>
      </p:ext>
    </p:extLst>
  </p:cSld>
  <p:clrMapOvr>
    <a:masterClrMapping/>
  </p:clrMapOvr>
  <mc:AlternateContent xmlns:mc="http://schemas.openxmlformats.org/markup-compatibility/2006" xmlns:p14="http://schemas.microsoft.com/office/powerpoint/2010/main">
    <mc:Choice Requires="p14">
      <p:transition spd="slow" p14:dur="2000" advTm="81011"/>
    </mc:Choice>
    <mc:Fallback xmlns="">
      <p:transition spd="slow" advTm="81011"/>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893670" y="1990846"/>
            <a:ext cx="6748041" cy="2789498"/>
          </a:xfrm>
        </p:spPr>
        <p:txBody>
          <a:bodyPr>
            <a:normAutofit/>
          </a:bodyPr>
          <a:lstStyle/>
          <a:p>
            <a:pPr marL="0" indent="0" algn="just" rtl="1">
              <a:lnSpc>
                <a:spcPct val="150000"/>
              </a:lnSpc>
              <a:buNone/>
            </a:pPr>
            <a:r>
              <a:rPr lang="ar-EG" dirty="0" smtClean="0">
                <a:latin typeface="Alexandria" pitchFamily="2" charset="-78"/>
                <a:cs typeface="Alexandria" pitchFamily="2" charset="-78"/>
              </a:rPr>
              <a:t>  ونعرف العقد الالكتروني بأنه: اتفاق بين طرفين على إحداث أثر قانوني معين، يبرم أو ينفذ كليا أو جزئيا عن طريق وسائل تقنيات المعلومات والاتصالات.</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17</a:t>
            </a:fld>
            <a:endParaRPr lang="en-US"/>
          </a:p>
        </p:txBody>
      </p:sp>
      <p:pic>
        <p:nvPicPr>
          <p:cNvPr id="7" name="Picture 6"/>
          <p:cNvPicPr>
            <a:picLocks noChangeAspect="1"/>
          </p:cNvPicPr>
          <p:nvPr/>
        </p:nvPicPr>
        <p:blipFill>
          <a:blip r:embed="rId2"/>
          <a:stretch>
            <a:fillRect/>
          </a:stretch>
        </p:blipFill>
        <p:spPr>
          <a:xfrm>
            <a:off x="9019284" y="414840"/>
            <a:ext cx="2956816" cy="1383912"/>
          </a:xfrm>
          <a:prstGeom prst="rect">
            <a:avLst/>
          </a:prstGeom>
        </p:spPr>
      </p:pic>
    </p:spTree>
    <p:extLst>
      <p:ext uri="{BB962C8B-B14F-4D97-AF65-F5344CB8AC3E}">
        <p14:creationId xmlns:p14="http://schemas.microsoft.com/office/powerpoint/2010/main" val="658053460"/>
      </p:ext>
    </p:extLst>
  </p:cSld>
  <p:clrMapOvr>
    <a:masterClrMapping/>
  </p:clrMapOvr>
  <mc:AlternateContent xmlns:mc="http://schemas.openxmlformats.org/markup-compatibility/2006" xmlns:p14="http://schemas.microsoft.com/office/powerpoint/2010/main">
    <mc:Choice Requires="p14">
      <p:transition spd="slow" p14:dur="2000" advTm="63297"/>
    </mc:Choice>
    <mc:Fallback xmlns="">
      <p:transition spd="slow" advTm="63297"/>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795924" y="1591764"/>
            <a:ext cx="8530541" cy="3784921"/>
          </a:xfrm>
        </p:spPr>
        <p:txBody>
          <a:bodyPr>
            <a:normAutofit/>
          </a:bodyPr>
          <a:lstStyle/>
          <a:p>
            <a:pPr marL="0" indent="0" algn="just" rtl="1">
              <a:lnSpc>
                <a:spcPct val="150000"/>
              </a:lnSpc>
              <a:buNone/>
            </a:pPr>
            <a:endParaRPr lang="ar-EG" dirty="0" smtClean="0">
              <a:solidFill>
                <a:schemeClr val="bg1"/>
              </a:solidFill>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ويتم هذا العقد أو ينفذ عن طريق التفاعل بين:</a:t>
            </a:r>
          </a:p>
          <a:p>
            <a:pPr marL="0" indent="0" algn="just" rtl="1">
              <a:lnSpc>
                <a:spcPct val="150000"/>
              </a:lnSpc>
              <a:buNone/>
            </a:pPr>
            <a:r>
              <a:rPr lang="ar-EG" dirty="0" smtClean="0">
                <a:latin typeface="Alexandria" pitchFamily="2" charset="-78"/>
                <a:cs typeface="Alexandria" pitchFamily="2" charset="-78"/>
              </a:rPr>
              <a:t>(أ)- شخصين (كل طرف يستخدم وسائل تقنية المعلومات والاتصالات في إبرام العقد أو تنفيذه كليا أو جزئيا)</a:t>
            </a:r>
          </a:p>
          <a:p>
            <a:pPr marL="0" indent="0" algn="just" rtl="1">
              <a:lnSpc>
                <a:spcPct val="150000"/>
              </a:lnSpc>
              <a:buNone/>
            </a:pPr>
            <a:endParaRPr lang="ar-EG" dirty="0">
              <a:solidFill>
                <a:schemeClr val="bg1"/>
              </a:solidFill>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18</a:t>
            </a:fld>
            <a:endParaRPr lang="en-US"/>
          </a:p>
        </p:txBody>
      </p:sp>
      <p:pic>
        <p:nvPicPr>
          <p:cNvPr id="7" name="Picture 6"/>
          <p:cNvPicPr>
            <a:picLocks noChangeAspect="1"/>
          </p:cNvPicPr>
          <p:nvPr/>
        </p:nvPicPr>
        <p:blipFill>
          <a:blip r:embed="rId2"/>
          <a:stretch>
            <a:fillRect/>
          </a:stretch>
        </p:blipFill>
        <p:spPr>
          <a:xfrm>
            <a:off x="9092315" y="207852"/>
            <a:ext cx="2956816" cy="1383912"/>
          </a:xfrm>
          <a:prstGeom prst="rect">
            <a:avLst/>
          </a:prstGeom>
        </p:spPr>
      </p:pic>
    </p:spTree>
    <p:extLst>
      <p:ext uri="{BB962C8B-B14F-4D97-AF65-F5344CB8AC3E}">
        <p14:creationId xmlns:p14="http://schemas.microsoft.com/office/powerpoint/2010/main" val="2882136120"/>
      </p:ext>
    </p:extLst>
  </p:cSld>
  <p:clrMapOvr>
    <a:masterClrMapping/>
  </p:clrMapOvr>
  <mc:AlternateContent xmlns:mc="http://schemas.openxmlformats.org/markup-compatibility/2006" xmlns:p14="http://schemas.microsoft.com/office/powerpoint/2010/main">
    <mc:Choice Requires="p14">
      <p:transition spd="slow" p14:dur="2000" advTm="168489"/>
    </mc:Choice>
    <mc:Fallback xmlns="">
      <p:transition spd="slow" advTm="168489"/>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898249" y="1770927"/>
            <a:ext cx="7928657" cy="3970116"/>
          </a:xfrm>
        </p:spPr>
        <p:txBody>
          <a:bodyPr>
            <a:normAutofit fontScale="92500"/>
          </a:bodyPr>
          <a:lstStyle/>
          <a:p>
            <a:pPr marL="0" indent="0" algn="just" rtl="1">
              <a:lnSpc>
                <a:spcPct val="150000"/>
              </a:lnSpc>
              <a:buNone/>
            </a:pPr>
            <a:r>
              <a:rPr lang="ar-EG" dirty="0" smtClean="0">
                <a:latin typeface="Alexandria" pitchFamily="2" charset="-78"/>
                <a:cs typeface="Alexandria" pitchFamily="2" charset="-78"/>
              </a:rPr>
              <a:t>(ب)-شخص ونظام معلوماتي مؤتمت:</a:t>
            </a:r>
          </a:p>
          <a:p>
            <a:pPr marL="0" indent="0" algn="just" rtl="1">
              <a:lnSpc>
                <a:spcPct val="150000"/>
              </a:lnSpc>
              <a:buNone/>
            </a:pPr>
            <a:r>
              <a:rPr lang="ar-EG" dirty="0" smtClean="0">
                <a:latin typeface="Alexandria" pitchFamily="2" charset="-78"/>
                <a:cs typeface="Alexandria" pitchFamily="2" charset="-78"/>
              </a:rPr>
              <a:t>يعرف قانون المعاملات الالكترونية وخدمات الثقة الإماراتي في المادة الأولى نظام المعلومات الالكتروني بأنه: مجموعة برامج معلوماتية ووسائل تقنية المعلومات المعدة لإنشاء أو لمعاجلة وإدارة وتخزين وتبادل المعلومات الإلكترونية أو ما شابه ذلك.</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19</a:t>
            </a:fld>
            <a:endParaRPr lang="en-US"/>
          </a:p>
        </p:txBody>
      </p:sp>
      <p:pic>
        <p:nvPicPr>
          <p:cNvPr id="7" name="Picture 6"/>
          <p:cNvPicPr>
            <a:picLocks noChangeAspect="1"/>
          </p:cNvPicPr>
          <p:nvPr/>
        </p:nvPicPr>
        <p:blipFill>
          <a:blip r:embed="rId2"/>
          <a:stretch>
            <a:fillRect/>
          </a:stretch>
        </p:blipFill>
        <p:spPr>
          <a:xfrm>
            <a:off x="8714484" y="394771"/>
            <a:ext cx="2956816" cy="1383912"/>
          </a:xfrm>
          <a:prstGeom prst="rect">
            <a:avLst/>
          </a:prstGeom>
        </p:spPr>
      </p:pic>
    </p:spTree>
    <p:extLst>
      <p:ext uri="{BB962C8B-B14F-4D97-AF65-F5344CB8AC3E}">
        <p14:creationId xmlns:p14="http://schemas.microsoft.com/office/powerpoint/2010/main" val="3495611741"/>
      </p:ext>
    </p:extLst>
  </p:cSld>
  <p:clrMapOvr>
    <a:masterClrMapping/>
  </p:clrMapOvr>
  <mc:AlternateContent xmlns:mc="http://schemas.openxmlformats.org/markup-compatibility/2006" xmlns:p14="http://schemas.microsoft.com/office/powerpoint/2010/main">
    <mc:Choice Requires="p14">
      <p:transition spd="slow" p14:dur="2000" advTm="151077"/>
    </mc:Choice>
    <mc:Fallback xmlns="">
      <p:transition spd="slow" advTm="151077"/>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013995" y="1863525"/>
            <a:ext cx="7326775" cy="3761772"/>
          </a:xfrm>
        </p:spPr>
        <p:txBody>
          <a:bodyPr>
            <a:normAutofit fontScale="92500" lnSpcReduction="10000"/>
          </a:bodyPr>
          <a:lstStyle/>
          <a:p>
            <a:pPr marL="0" indent="0" algn="just" rtl="1">
              <a:lnSpc>
                <a:spcPct val="150000"/>
              </a:lnSpc>
              <a:buNone/>
            </a:pPr>
            <a:endParaRPr lang="ar-EG" dirty="0" smtClean="0">
              <a:solidFill>
                <a:schemeClr val="bg1"/>
              </a:solidFill>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وقد عرف أيضا الوسيط الالكتروني المؤتمت في ذات المادة بأنه: نظام معلومات إلكتروني يعمل تلقائيا بشكل مستقل، كليا أو جزئيا، دون تدخل من أي شخص طبيعي في الوقت الذي يتم فيه العمل أو الاستجابة له.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20</a:t>
            </a:fld>
            <a:endParaRPr lang="en-US"/>
          </a:p>
        </p:txBody>
      </p:sp>
      <p:pic>
        <p:nvPicPr>
          <p:cNvPr id="7" name="Picture 6"/>
          <p:cNvPicPr>
            <a:picLocks noChangeAspect="1"/>
          </p:cNvPicPr>
          <p:nvPr/>
        </p:nvPicPr>
        <p:blipFill>
          <a:blip r:embed="rId2"/>
          <a:stretch>
            <a:fillRect/>
          </a:stretch>
        </p:blipFill>
        <p:spPr>
          <a:xfrm>
            <a:off x="9019284" y="114087"/>
            <a:ext cx="2956816" cy="1383912"/>
          </a:xfrm>
          <a:prstGeom prst="rect">
            <a:avLst/>
          </a:prstGeom>
        </p:spPr>
      </p:pic>
    </p:spTree>
    <p:extLst>
      <p:ext uri="{BB962C8B-B14F-4D97-AF65-F5344CB8AC3E}">
        <p14:creationId xmlns:p14="http://schemas.microsoft.com/office/powerpoint/2010/main" val="3970582274"/>
      </p:ext>
    </p:extLst>
  </p:cSld>
  <p:clrMapOvr>
    <a:masterClrMapping/>
  </p:clrMapOvr>
  <mc:AlternateContent xmlns:mc="http://schemas.openxmlformats.org/markup-compatibility/2006" xmlns:p14="http://schemas.microsoft.com/office/powerpoint/2010/main">
    <mc:Choice Requires="p14">
      <p:transition spd="slow" p14:dur="2000" advTm="85742"/>
    </mc:Choice>
    <mc:Fallback xmlns="">
      <p:transition spd="slow" advTm="85742"/>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083443" y="2500132"/>
            <a:ext cx="6898511" cy="3333510"/>
          </a:xfrm>
        </p:spPr>
        <p:txBody>
          <a:bodyPr>
            <a:normAutofit fontScale="85000" lnSpcReduction="10000"/>
          </a:bodyPr>
          <a:lstStyle/>
          <a:p>
            <a:pPr marL="0" indent="0" algn="just" rtl="1">
              <a:lnSpc>
                <a:spcPct val="150000"/>
              </a:lnSpc>
              <a:buNone/>
            </a:pPr>
            <a:r>
              <a:rPr lang="ar-EG" dirty="0" smtClean="0">
                <a:latin typeface="Alexandria" pitchFamily="2" charset="-78"/>
                <a:cs typeface="Alexandria" pitchFamily="2" charset="-78"/>
              </a:rPr>
              <a:t>والتعاقد عن طريق تفاعل هذا النوع من الأنظمة بالمعنى الموضح يطلق عليه التعاقد المؤتمت.</a:t>
            </a:r>
          </a:p>
          <a:p>
            <a:pPr marL="0" indent="0" algn="just" rtl="1">
              <a:lnSpc>
                <a:spcPct val="150000"/>
              </a:lnSpc>
              <a:buNone/>
            </a:pPr>
            <a:r>
              <a:rPr lang="ar-EG" dirty="0" smtClean="0">
                <a:latin typeface="Alexandria" pitchFamily="2" charset="-78"/>
                <a:cs typeface="Alexandria" pitchFamily="2" charset="-78"/>
              </a:rPr>
              <a:t>وفي هذا السياق قد عرف قانون المعاملات الالكترونية الأمريكي الموحد </a:t>
            </a:r>
            <a:r>
              <a:rPr lang="en-US" dirty="0" smtClean="0">
                <a:latin typeface="Alexandria" pitchFamily="2" charset="-78"/>
                <a:cs typeface="Alexandria" pitchFamily="2" charset="-78"/>
              </a:rPr>
              <a:t>UETA</a:t>
            </a:r>
            <a:r>
              <a:rPr lang="ar-EG" dirty="0" smtClean="0">
                <a:latin typeface="Alexandria" pitchFamily="2" charset="-78"/>
                <a:cs typeface="Alexandria" pitchFamily="2" charset="-78"/>
              </a:rPr>
              <a:t> المعاملة المؤتمتة </a:t>
            </a:r>
            <a:r>
              <a:rPr lang="en-US" dirty="0">
                <a:latin typeface="Alexandria" pitchFamily="2" charset="-78"/>
                <a:cs typeface="Alexandria" pitchFamily="2" charset="-78"/>
              </a:rPr>
              <a:t>Automated </a:t>
            </a:r>
            <a:r>
              <a:rPr lang="en-US" dirty="0" smtClean="0">
                <a:latin typeface="Alexandria" pitchFamily="2" charset="-78"/>
                <a:cs typeface="Alexandria" pitchFamily="2" charset="-78"/>
              </a:rPr>
              <a:t>transaction</a:t>
            </a:r>
            <a:r>
              <a:rPr lang="ar-EG" dirty="0" smtClean="0">
                <a:latin typeface="Alexandria" pitchFamily="2" charset="-78"/>
                <a:cs typeface="Alexandria" pitchFamily="2" charset="-78"/>
              </a:rPr>
              <a:t> في المادة  الثانية بأنها: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21</a:t>
            </a:fld>
            <a:endParaRPr lang="en-US"/>
          </a:p>
        </p:txBody>
      </p:sp>
      <p:pic>
        <p:nvPicPr>
          <p:cNvPr id="7" name="Picture 6"/>
          <p:cNvPicPr>
            <a:picLocks noChangeAspect="1"/>
          </p:cNvPicPr>
          <p:nvPr/>
        </p:nvPicPr>
        <p:blipFill>
          <a:blip r:embed="rId2"/>
          <a:stretch>
            <a:fillRect/>
          </a:stretch>
        </p:blipFill>
        <p:spPr>
          <a:xfrm>
            <a:off x="8839397" y="412133"/>
            <a:ext cx="2956816" cy="1383912"/>
          </a:xfrm>
          <a:prstGeom prst="rect">
            <a:avLst/>
          </a:prstGeom>
        </p:spPr>
      </p:pic>
    </p:spTree>
    <p:extLst>
      <p:ext uri="{BB962C8B-B14F-4D97-AF65-F5344CB8AC3E}">
        <p14:creationId xmlns:p14="http://schemas.microsoft.com/office/powerpoint/2010/main" val="1524933799"/>
      </p:ext>
    </p:extLst>
  </p:cSld>
  <p:clrMapOvr>
    <a:masterClrMapping/>
  </p:clrMapOvr>
  <mc:AlternateContent xmlns:mc="http://schemas.openxmlformats.org/markup-compatibility/2006" xmlns:p14="http://schemas.microsoft.com/office/powerpoint/2010/main">
    <mc:Choice Requires="p14">
      <p:transition spd="slow" p14:dur="2000" advTm="49452"/>
    </mc:Choice>
    <mc:Fallback xmlns="">
      <p:transition spd="slow" advTm="49452"/>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583762" y="1782255"/>
            <a:ext cx="7870784" cy="3414531"/>
          </a:xfrm>
        </p:spPr>
        <p:txBody>
          <a:bodyPr>
            <a:normAutofit fontScale="85000" lnSpcReduction="10000"/>
          </a:bodyPr>
          <a:lstStyle/>
          <a:p>
            <a:pPr marL="0" indent="0" algn="just" rtl="1">
              <a:lnSpc>
                <a:spcPct val="150000"/>
              </a:lnSpc>
              <a:buNone/>
            </a:pPr>
            <a:r>
              <a:rPr lang="ar-EG" dirty="0" smtClean="0">
                <a:latin typeface="Alexandria" pitchFamily="2" charset="-78"/>
                <a:cs typeface="Alexandria" pitchFamily="2" charset="-78"/>
              </a:rPr>
              <a:t>معاملة </a:t>
            </a:r>
            <a:r>
              <a:rPr lang="ar-EG" dirty="0">
                <a:latin typeface="Alexandria" pitchFamily="2" charset="-78"/>
                <a:cs typeface="Alexandria" pitchFamily="2" charset="-78"/>
              </a:rPr>
              <a:t>يتم إجراؤها أو تنفيذها، كليًا أو جزئيًا، بالوسائل الإلكترونية أو السجلات الإلكترونية، حيث لا تتم مراجعة تصرفات أو سجلات أحد الطرفين أو كليهما من قبل </a:t>
            </a:r>
            <a:r>
              <a:rPr lang="ar-EG" dirty="0" smtClean="0">
                <a:latin typeface="Alexandria" pitchFamily="2" charset="-78"/>
                <a:cs typeface="Alexandria" pitchFamily="2" charset="-78"/>
              </a:rPr>
              <a:t>فرد..»</a:t>
            </a:r>
          </a:p>
          <a:p>
            <a:pPr marL="0" indent="0" algn="just" rtl="1">
              <a:lnSpc>
                <a:spcPct val="150000"/>
              </a:lnSpc>
              <a:buNone/>
            </a:pPr>
            <a:endParaRPr lang="ar-EG" dirty="0" smtClean="0">
              <a:solidFill>
                <a:schemeClr val="bg1"/>
              </a:solidFill>
              <a:latin typeface="Alexandria" pitchFamily="2" charset="-78"/>
              <a:cs typeface="Alexandria" pitchFamily="2" charset="-78"/>
            </a:endParaRPr>
          </a:p>
          <a:p>
            <a:pPr marL="0" indent="0" algn="just" rtl="1">
              <a:lnSpc>
                <a:spcPct val="150000"/>
              </a:lnSpc>
              <a:buNone/>
            </a:pPr>
            <a:r>
              <a:rPr lang="ar-EG" dirty="0" smtClean="0">
                <a:solidFill>
                  <a:schemeClr val="bg1"/>
                </a:solidFill>
                <a:latin typeface="Alexandria" pitchFamily="2" charset="-78"/>
                <a:cs typeface="Alexandria" pitchFamily="2" charset="-78"/>
              </a:rPr>
              <a:t>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22</a:t>
            </a:fld>
            <a:endParaRPr lang="en-US"/>
          </a:p>
        </p:txBody>
      </p:sp>
      <p:pic>
        <p:nvPicPr>
          <p:cNvPr id="7" name="Picture 6"/>
          <p:cNvPicPr>
            <a:picLocks noChangeAspect="1"/>
          </p:cNvPicPr>
          <p:nvPr/>
        </p:nvPicPr>
        <p:blipFill>
          <a:blip r:embed="rId2"/>
          <a:stretch>
            <a:fillRect/>
          </a:stretch>
        </p:blipFill>
        <p:spPr>
          <a:xfrm>
            <a:off x="8849124" y="285674"/>
            <a:ext cx="2956816" cy="1383912"/>
          </a:xfrm>
          <a:prstGeom prst="rect">
            <a:avLst/>
          </a:prstGeom>
        </p:spPr>
      </p:pic>
    </p:spTree>
    <p:extLst>
      <p:ext uri="{BB962C8B-B14F-4D97-AF65-F5344CB8AC3E}">
        <p14:creationId xmlns:p14="http://schemas.microsoft.com/office/powerpoint/2010/main" val="242021655"/>
      </p:ext>
    </p:extLst>
  </p:cSld>
  <p:clrMapOvr>
    <a:masterClrMapping/>
  </p:clrMapOvr>
  <mc:AlternateContent xmlns:mc="http://schemas.openxmlformats.org/markup-compatibility/2006" xmlns:p14="http://schemas.microsoft.com/office/powerpoint/2010/main">
    <mc:Choice Requires="p14">
      <p:transition spd="slow" p14:dur="2000" advTm="36965"/>
    </mc:Choice>
    <mc:Fallback xmlns="">
      <p:transition spd="slow" advTm="36965"/>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083443" y="2037144"/>
            <a:ext cx="7413645" cy="3067291"/>
          </a:xfrm>
        </p:spPr>
        <p:txBody>
          <a:bodyPr>
            <a:normAutofit fontScale="92500"/>
          </a:bodyPr>
          <a:lstStyle/>
          <a:p>
            <a:pPr marL="0" indent="0" algn="just" rtl="1">
              <a:lnSpc>
                <a:spcPct val="150000"/>
              </a:lnSpc>
              <a:buNone/>
            </a:pPr>
            <a:r>
              <a:rPr lang="ar-EG" dirty="0" smtClean="0">
                <a:latin typeface="Alexandria" pitchFamily="2" charset="-78"/>
                <a:cs typeface="Alexandria" pitchFamily="2" charset="-78"/>
              </a:rPr>
              <a:t>ويطلق أيضا على النظام المعلوماتي المؤتمت في سياق المعاملات الالكترونية مصطلح الوكيل الالكتروني </a:t>
            </a:r>
            <a:r>
              <a:rPr lang="en-US" dirty="0" smtClean="0">
                <a:latin typeface="Alexandria" pitchFamily="2" charset="-78"/>
                <a:cs typeface="Alexandria" pitchFamily="2" charset="-78"/>
              </a:rPr>
              <a:t>Electronic agent</a:t>
            </a:r>
            <a:r>
              <a:rPr lang="ar-EG" dirty="0" smtClean="0">
                <a:latin typeface="Alexandria" pitchFamily="2" charset="-78"/>
                <a:cs typeface="Alexandria" pitchFamily="2" charset="-78"/>
              </a:rPr>
              <a:t>، ويعرفه قانون المعاملات الالكترونية الموحد في المادة الثانية بأنه:</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23</a:t>
            </a:fld>
            <a:endParaRPr lang="en-US"/>
          </a:p>
        </p:txBody>
      </p:sp>
      <p:pic>
        <p:nvPicPr>
          <p:cNvPr id="7" name="Picture 6"/>
          <p:cNvPicPr>
            <a:picLocks noChangeAspect="1"/>
          </p:cNvPicPr>
          <p:nvPr/>
        </p:nvPicPr>
        <p:blipFill>
          <a:blip r:embed="rId2"/>
          <a:stretch>
            <a:fillRect/>
          </a:stretch>
        </p:blipFill>
        <p:spPr>
          <a:xfrm>
            <a:off x="9019284" y="266219"/>
            <a:ext cx="2956816" cy="1383912"/>
          </a:xfrm>
          <a:prstGeom prst="rect">
            <a:avLst/>
          </a:prstGeom>
        </p:spPr>
      </p:pic>
    </p:spTree>
    <p:extLst>
      <p:ext uri="{BB962C8B-B14F-4D97-AF65-F5344CB8AC3E}">
        <p14:creationId xmlns:p14="http://schemas.microsoft.com/office/powerpoint/2010/main" val="1443019762"/>
      </p:ext>
    </p:extLst>
  </p:cSld>
  <p:clrMapOvr>
    <a:masterClrMapping/>
  </p:clrMapOvr>
  <mc:AlternateContent xmlns:mc="http://schemas.openxmlformats.org/markup-compatibility/2006" xmlns:p14="http://schemas.microsoft.com/office/powerpoint/2010/main">
    <mc:Choice Requires="p14">
      <p:transition spd="slow" p14:dur="2000" advTm="36631"/>
    </mc:Choice>
    <mc:Fallback xmlns="">
      <p:transition spd="slow" advTm="36631"/>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909823" y="2164466"/>
            <a:ext cx="7720314" cy="3345084"/>
          </a:xfrm>
        </p:spPr>
        <p:txBody>
          <a:bodyPr>
            <a:normAutofit fontScale="92500" lnSpcReduction="20000"/>
          </a:bodyPr>
          <a:lstStyle/>
          <a:p>
            <a:pPr marL="0" indent="0" algn="just" rtl="1">
              <a:lnSpc>
                <a:spcPct val="150000"/>
              </a:lnSpc>
              <a:buNone/>
            </a:pPr>
            <a:r>
              <a:rPr lang="ar-EG" dirty="0">
                <a:latin typeface="Alexandria" pitchFamily="2" charset="-78"/>
                <a:cs typeface="Alexandria" pitchFamily="2" charset="-78"/>
              </a:rPr>
              <a:t>برنامج كمبيوتر أو وسيلة إلكترونية أو آلية أخرى تستخدم بشكل مستقل لبدء إجراء أو الرد على السجلات الإلكترونية أو الأداء كليًا أو جزئيًا، دون مراجعة أو اتخاذ إجراء من </a:t>
            </a:r>
            <a:r>
              <a:rPr lang="ar-EG" dirty="0" smtClean="0">
                <a:latin typeface="Alexandria" pitchFamily="2" charset="-78"/>
                <a:cs typeface="Alexandria" pitchFamily="2" charset="-78"/>
              </a:rPr>
              <a:t>قبل فرد.</a:t>
            </a:r>
          </a:p>
          <a:p>
            <a:pPr marL="0" indent="0" algn="just" rtl="1">
              <a:lnSpc>
                <a:spcPct val="150000"/>
              </a:lnSpc>
              <a:buNone/>
            </a:pPr>
            <a:r>
              <a:rPr lang="ar-EG" dirty="0" smtClean="0">
                <a:latin typeface="Alexandria" pitchFamily="2" charset="-78"/>
                <a:cs typeface="Alexandria" pitchFamily="2" charset="-78"/>
              </a:rPr>
              <a:t>السجل الالكتروني هو أي سجل يتم إنشاؤه أو إرساله أو استقباله أو تخزينه بالوسائل الالكترونية.</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24</a:t>
            </a:fld>
            <a:endParaRPr lang="en-US"/>
          </a:p>
        </p:txBody>
      </p:sp>
      <p:pic>
        <p:nvPicPr>
          <p:cNvPr id="7" name="Picture 6"/>
          <p:cNvPicPr>
            <a:picLocks noChangeAspect="1"/>
          </p:cNvPicPr>
          <p:nvPr/>
        </p:nvPicPr>
        <p:blipFill>
          <a:blip r:embed="rId2"/>
          <a:stretch>
            <a:fillRect/>
          </a:stretch>
        </p:blipFill>
        <p:spPr>
          <a:xfrm>
            <a:off x="9019284" y="357154"/>
            <a:ext cx="2956816" cy="1383912"/>
          </a:xfrm>
          <a:prstGeom prst="rect">
            <a:avLst/>
          </a:prstGeom>
        </p:spPr>
      </p:pic>
    </p:spTree>
    <p:extLst>
      <p:ext uri="{BB962C8B-B14F-4D97-AF65-F5344CB8AC3E}">
        <p14:creationId xmlns:p14="http://schemas.microsoft.com/office/powerpoint/2010/main" val="2652798462"/>
      </p:ext>
    </p:extLst>
  </p:cSld>
  <p:clrMapOvr>
    <a:masterClrMapping/>
  </p:clrMapOvr>
  <mc:AlternateContent xmlns:mc="http://schemas.openxmlformats.org/markup-compatibility/2006" xmlns:p14="http://schemas.microsoft.com/office/powerpoint/2010/main">
    <mc:Choice Requires="p14">
      <p:transition spd="slow" p14:dur="2000" advTm="70685"/>
    </mc:Choice>
    <mc:Fallback xmlns="">
      <p:transition spd="slow" advTm="70685"/>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r>
              <a:rPr lang="ar-EG" dirty="0" smtClean="0">
                <a:solidFill>
                  <a:schemeClr val="bg1"/>
                </a:solidFill>
                <a:cs typeface="Alexandria" pitchFamily="2" charset="-78"/>
              </a:rPr>
              <a:t/>
            </a:r>
            <a:br>
              <a:rPr lang="ar-EG" dirty="0" smtClean="0">
                <a:solidFill>
                  <a:schemeClr val="bg1"/>
                </a:solidFill>
                <a:cs typeface="Alexandria" pitchFamily="2" charset="-78"/>
              </a:rPr>
            </a:br>
            <a:endParaRPr lang="en-US" dirty="0">
              <a:solidFill>
                <a:schemeClr val="bg1"/>
              </a:solidFill>
            </a:endParaRPr>
          </a:p>
        </p:txBody>
      </p:sp>
      <p:sp>
        <p:nvSpPr>
          <p:cNvPr id="3" name="عنصر نائب للمحتوى 2"/>
          <p:cNvSpPr>
            <a:spLocks noGrp="1"/>
          </p:cNvSpPr>
          <p:nvPr>
            <p:ph idx="1"/>
          </p:nvPr>
        </p:nvSpPr>
        <p:spPr>
          <a:xfrm>
            <a:off x="2002420" y="1898248"/>
            <a:ext cx="8102279" cy="3460830"/>
          </a:xfrm>
        </p:spPr>
        <p:txBody>
          <a:bodyPr>
            <a:normAutofit fontScale="92500" lnSpcReduction="10000"/>
          </a:bodyPr>
          <a:lstStyle/>
          <a:p>
            <a:pPr marL="0" indent="0" algn="just" rtl="1">
              <a:lnSpc>
                <a:spcPct val="150000"/>
              </a:lnSpc>
              <a:buNone/>
            </a:pPr>
            <a:r>
              <a:rPr lang="ar-EG" dirty="0" smtClean="0">
                <a:latin typeface="Alexandria" pitchFamily="2" charset="-78"/>
                <a:cs typeface="Alexandria" pitchFamily="2" charset="-78"/>
              </a:rPr>
              <a:t>ومن الجدير بالذكر أن التفاعل بين شخص ونظام معلوماتي مؤتمت يُنتج بطبيعة الحال عقودا مؤتمته بصورة جزئية، أي من جانب النظام، حيث يعبر الشخص في المقابل عن إرادته بصورة طبيعية أو يتخذ الإجراءات اللازمة لتكوين العقد أو تنفيذه بصورة عادية بنفسه وليس عن طريق النظام المعلوماتي.</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25</a:t>
            </a:fld>
            <a:endParaRPr lang="en-US"/>
          </a:p>
        </p:txBody>
      </p:sp>
      <p:pic>
        <p:nvPicPr>
          <p:cNvPr id="7" name="Picture 6"/>
          <p:cNvPicPr>
            <a:picLocks noChangeAspect="1"/>
          </p:cNvPicPr>
          <p:nvPr/>
        </p:nvPicPr>
        <p:blipFill>
          <a:blip r:embed="rId2"/>
          <a:stretch>
            <a:fillRect/>
          </a:stretch>
        </p:blipFill>
        <p:spPr>
          <a:xfrm>
            <a:off x="8819941" y="335950"/>
            <a:ext cx="2956816" cy="1383912"/>
          </a:xfrm>
          <a:prstGeom prst="rect">
            <a:avLst/>
          </a:prstGeom>
        </p:spPr>
      </p:pic>
    </p:spTree>
    <p:extLst>
      <p:ext uri="{BB962C8B-B14F-4D97-AF65-F5344CB8AC3E}">
        <p14:creationId xmlns:p14="http://schemas.microsoft.com/office/powerpoint/2010/main" val="3284554821"/>
      </p:ext>
    </p:extLst>
  </p:cSld>
  <p:clrMapOvr>
    <a:masterClrMapping/>
  </p:clrMapOvr>
  <mc:AlternateContent xmlns:mc="http://schemas.openxmlformats.org/markup-compatibility/2006" xmlns:p14="http://schemas.microsoft.com/office/powerpoint/2010/main">
    <mc:Choice Requires="p14">
      <p:transition spd="slow" p14:dur="2000" advTm="62564"/>
    </mc:Choice>
    <mc:Fallback xmlns="">
      <p:transition spd="slow" advTm="62564"/>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967696" y="2002421"/>
            <a:ext cx="8339296" cy="3379808"/>
          </a:xfrm>
        </p:spPr>
        <p:txBody>
          <a:bodyPr>
            <a:normAutofit lnSpcReduction="10000"/>
          </a:bodyPr>
          <a:lstStyle/>
          <a:p>
            <a:pPr marL="0" indent="0" algn="just" rtl="1">
              <a:lnSpc>
                <a:spcPct val="150000"/>
              </a:lnSpc>
              <a:buNone/>
            </a:pPr>
            <a:r>
              <a:rPr lang="ar-EG" dirty="0" smtClean="0">
                <a:latin typeface="Alexandria" pitchFamily="2" charset="-78"/>
                <a:cs typeface="Alexandria" pitchFamily="2" charset="-78"/>
              </a:rPr>
              <a:t>(ج)-التفاعل بين نظامين: </a:t>
            </a:r>
          </a:p>
          <a:p>
            <a:pPr marL="0" indent="0" algn="just" rtl="1">
              <a:lnSpc>
                <a:spcPct val="150000"/>
              </a:lnSpc>
              <a:buNone/>
            </a:pPr>
            <a:r>
              <a:rPr lang="ar-EG" dirty="0" smtClean="0">
                <a:latin typeface="Alexandria" pitchFamily="2" charset="-78"/>
                <a:cs typeface="Alexandria" pitchFamily="2" charset="-78"/>
              </a:rPr>
              <a:t> هنا يقوم بالإجراءات اللازمة لتكوين العقد أو تنفيذه النظام المعلوماتي الخاص بكل طرف، ويطلق على هذه الصورة التعاقد المؤتمت الكلي، أي من الطرفين.</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26</a:t>
            </a:fld>
            <a:endParaRPr lang="en-US"/>
          </a:p>
        </p:txBody>
      </p:sp>
      <p:pic>
        <p:nvPicPr>
          <p:cNvPr id="7" name="Picture 6"/>
          <p:cNvPicPr>
            <a:picLocks noChangeAspect="1"/>
          </p:cNvPicPr>
          <p:nvPr/>
        </p:nvPicPr>
        <p:blipFill>
          <a:blip r:embed="rId2"/>
          <a:stretch>
            <a:fillRect/>
          </a:stretch>
        </p:blipFill>
        <p:spPr>
          <a:xfrm>
            <a:off x="9019284" y="266219"/>
            <a:ext cx="2956816" cy="1383912"/>
          </a:xfrm>
          <a:prstGeom prst="rect">
            <a:avLst/>
          </a:prstGeom>
        </p:spPr>
      </p:pic>
    </p:spTree>
    <p:extLst>
      <p:ext uri="{BB962C8B-B14F-4D97-AF65-F5344CB8AC3E}">
        <p14:creationId xmlns:p14="http://schemas.microsoft.com/office/powerpoint/2010/main" val="2596560528"/>
      </p:ext>
    </p:extLst>
  </p:cSld>
  <p:clrMapOvr>
    <a:masterClrMapping/>
  </p:clrMapOvr>
  <mc:AlternateContent xmlns:mc="http://schemas.openxmlformats.org/markup-compatibility/2006" xmlns:p14="http://schemas.microsoft.com/office/powerpoint/2010/main">
    <mc:Choice Requires="p14">
      <p:transition spd="slow" p14:dur="2000" advTm="81876"/>
    </mc:Choice>
    <mc:Fallback xmlns="">
      <p:transition spd="slow" advTm="81876"/>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909822" y="1863524"/>
            <a:ext cx="7824487" cy="3565003"/>
          </a:xfrm>
        </p:spPr>
        <p:txBody>
          <a:bodyPr>
            <a:normAutofit/>
          </a:bodyPr>
          <a:lstStyle/>
          <a:p>
            <a:pPr marL="0" indent="0" algn="just" rtl="1">
              <a:lnSpc>
                <a:spcPct val="150000"/>
              </a:lnSpc>
              <a:buNone/>
            </a:pPr>
            <a:r>
              <a:rPr lang="ar-EG" dirty="0" smtClean="0">
                <a:latin typeface="Alexandria" pitchFamily="2" charset="-78"/>
                <a:cs typeface="Alexandria" pitchFamily="2" charset="-78"/>
              </a:rPr>
              <a:t>(د)-تفاعل الأنظمة الذكية (سواء مع شخص أو مع نظام ذكي أو مؤتمت آخر): </a:t>
            </a:r>
          </a:p>
          <a:p>
            <a:pPr marL="0" indent="0" algn="just" rtl="1">
              <a:lnSpc>
                <a:spcPct val="150000"/>
              </a:lnSpc>
              <a:buNone/>
            </a:pPr>
            <a:r>
              <a:rPr lang="ar-EG" dirty="0" smtClean="0">
                <a:latin typeface="Alexandria" pitchFamily="2" charset="-78"/>
                <a:cs typeface="Alexandria" pitchFamily="2" charset="-78"/>
              </a:rPr>
              <a:t>هنا يجب أن نميز بين الأنظمة الذكية والأنظمة المؤتمتة، قد تحدثنا عن الأخيرة في النقطة السابقة ووضحنا معناها.</a:t>
            </a:r>
            <a:endParaRPr lang="en-US" dirty="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27</a:t>
            </a:fld>
            <a:endParaRPr lang="en-US"/>
          </a:p>
        </p:txBody>
      </p:sp>
      <p:pic>
        <p:nvPicPr>
          <p:cNvPr id="7" name="Picture 6"/>
          <p:cNvPicPr>
            <a:picLocks noChangeAspect="1"/>
          </p:cNvPicPr>
          <p:nvPr/>
        </p:nvPicPr>
        <p:blipFill>
          <a:blip r:embed="rId2"/>
          <a:stretch>
            <a:fillRect/>
          </a:stretch>
        </p:blipFill>
        <p:spPr>
          <a:xfrm>
            <a:off x="8936673" y="243745"/>
            <a:ext cx="2956816" cy="1383912"/>
          </a:xfrm>
          <a:prstGeom prst="rect">
            <a:avLst/>
          </a:prstGeom>
        </p:spPr>
      </p:pic>
    </p:spTree>
    <p:extLst>
      <p:ext uri="{BB962C8B-B14F-4D97-AF65-F5344CB8AC3E}">
        <p14:creationId xmlns:p14="http://schemas.microsoft.com/office/powerpoint/2010/main" val="52439381"/>
      </p:ext>
    </p:extLst>
  </p:cSld>
  <p:clrMapOvr>
    <a:masterClrMapping/>
  </p:clrMapOvr>
  <mc:AlternateContent xmlns:mc="http://schemas.openxmlformats.org/markup-compatibility/2006" xmlns:p14="http://schemas.microsoft.com/office/powerpoint/2010/main">
    <mc:Choice Requires="p14">
      <p:transition spd="slow" p14:dur="2000" advTm="117314"/>
    </mc:Choice>
    <mc:Fallback xmlns="">
      <p:transition spd="slow" advTm="117314"/>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152890" y="1817226"/>
            <a:ext cx="7344198" cy="2801073"/>
          </a:xfrm>
        </p:spPr>
        <p:txBody>
          <a:bodyPr>
            <a:normAutofit fontScale="92500" lnSpcReduction="20000"/>
          </a:bodyPr>
          <a:lstStyle/>
          <a:p>
            <a:pPr marL="0" indent="0" algn="just" rtl="1">
              <a:lnSpc>
                <a:spcPct val="150000"/>
              </a:lnSpc>
              <a:buNone/>
            </a:pPr>
            <a:r>
              <a:rPr lang="ar-EG" dirty="0">
                <a:latin typeface="Alexandria" pitchFamily="2" charset="-78"/>
                <a:cs typeface="Alexandria" pitchFamily="2" charset="-78"/>
              </a:rPr>
              <a:t>فالأنظمة </a:t>
            </a:r>
            <a:r>
              <a:rPr lang="ar-EG" dirty="0" smtClean="0">
                <a:latin typeface="Alexandria" pitchFamily="2" charset="-78"/>
                <a:cs typeface="Alexandria" pitchFamily="2" charset="-78"/>
              </a:rPr>
              <a:t>المؤتمتة الآلية </a:t>
            </a:r>
            <a:r>
              <a:rPr lang="en-US" dirty="0">
                <a:latin typeface="Alexandria" pitchFamily="2" charset="-78"/>
                <a:cs typeface="Alexandria" pitchFamily="2" charset="-78"/>
              </a:rPr>
              <a:t>Automated </a:t>
            </a:r>
            <a:r>
              <a:rPr lang="en-US" dirty="0" smtClean="0">
                <a:latin typeface="Alexandria" pitchFamily="2" charset="-78"/>
                <a:cs typeface="Alexandria" pitchFamily="2" charset="-78"/>
              </a:rPr>
              <a:t>systems </a:t>
            </a:r>
            <a:r>
              <a:rPr lang="ar-EG" dirty="0" smtClean="0">
                <a:latin typeface="Alexandria" pitchFamily="2" charset="-78"/>
                <a:cs typeface="Alexandria" pitchFamily="2" charset="-78"/>
              </a:rPr>
              <a:t> هي </a:t>
            </a:r>
            <a:r>
              <a:rPr lang="ar-EG" dirty="0">
                <a:latin typeface="Alexandria" pitchFamily="2" charset="-78"/>
                <a:cs typeface="Alexandria" pitchFamily="2" charset="-78"/>
              </a:rPr>
              <a:t>تلك الأنظمة التي تقوم بالعمل المطلوب منها وتحقيق الأهداف المنوطة بها، بشكل تلقائي دون تدخل شخصي من </a:t>
            </a:r>
            <a:r>
              <a:rPr lang="ar-EG" dirty="0" smtClean="0">
                <a:latin typeface="Alexandria" pitchFamily="2" charset="-78"/>
                <a:cs typeface="Alexandria" pitchFamily="2" charset="-78"/>
              </a:rPr>
              <a:t>مستخدمها</a:t>
            </a:r>
            <a:r>
              <a:rPr lang="ar-EG" dirty="0">
                <a:latin typeface="Alexandria" pitchFamily="2" charset="-78"/>
                <a:cs typeface="Alexandria" pitchFamily="2" charset="-78"/>
              </a:rPr>
              <a:t>،</a:t>
            </a:r>
            <a:r>
              <a:rPr lang="ar-EG" dirty="0" smtClean="0">
                <a:latin typeface="Alexandria" pitchFamily="2" charset="-78"/>
                <a:cs typeface="Alexandria" pitchFamily="2" charset="-78"/>
              </a:rPr>
              <a:t> </a:t>
            </a:r>
            <a:r>
              <a:rPr lang="ar-EG" dirty="0">
                <a:latin typeface="Alexandria" pitchFamily="2" charset="-78"/>
                <a:cs typeface="Alexandria" pitchFamily="2" charset="-78"/>
              </a:rPr>
              <a:t>صاحبها أو من تعمل </a:t>
            </a:r>
            <a:r>
              <a:rPr lang="ar-EG" dirty="0" smtClean="0">
                <a:latin typeface="Alexandria" pitchFamily="2" charset="-78"/>
                <a:cs typeface="Alexandria" pitchFamily="2" charset="-78"/>
              </a:rPr>
              <a:t>لصالحه</a:t>
            </a:r>
            <a:r>
              <a:rPr lang="en-US" dirty="0">
                <a:latin typeface="Alexandria" pitchFamily="2" charset="-78"/>
                <a:cs typeface="Alexandria" pitchFamily="2" charset="-78"/>
              </a:rPr>
              <a:t>.</a:t>
            </a:r>
            <a:endParaRPr lang="ar-EG" dirty="0" smtClean="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28</a:t>
            </a:fld>
            <a:endParaRPr lang="en-US"/>
          </a:p>
        </p:txBody>
      </p:sp>
      <p:pic>
        <p:nvPicPr>
          <p:cNvPr id="7" name="Picture 6"/>
          <p:cNvPicPr>
            <a:picLocks noChangeAspect="1"/>
          </p:cNvPicPr>
          <p:nvPr/>
        </p:nvPicPr>
        <p:blipFill>
          <a:blip r:embed="rId2"/>
          <a:stretch>
            <a:fillRect/>
          </a:stretch>
        </p:blipFill>
        <p:spPr>
          <a:xfrm>
            <a:off x="8868580" y="256245"/>
            <a:ext cx="2956816" cy="1383912"/>
          </a:xfrm>
          <a:prstGeom prst="rect">
            <a:avLst/>
          </a:prstGeom>
        </p:spPr>
      </p:pic>
    </p:spTree>
    <p:extLst>
      <p:ext uri="{BB962C8B-B14F-4D97-AF65-F5344CB8AC3E}">
        <p14:creationId xmlns:p14="http://schemas.microsoft.com/office/powerpoint/2010/main" val="3025075219"/>
      </p:ext>
    </p:extLst>
  </p:cSld>
  <p:clrMapOvr>
    <a:masterClrMapping/>
  </p:clrMapOvr>
  <mc:AlternateContent xmlns:mc="http://schemas.openxmlformats.org/markup-compatibility/2006" xmlns:p14="http://schemas.microsoft.com/office/powerpoint/2010/main">
    <mc:Choice Requires="p14">
      <p:transition spd="slow" p14:dur="2000" advTm="145615"/>
    </mc:Choice>
    <mc:Fallback xmlns="">
      <p:transition spd="slow" advTm="145615"/>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782499" y="1805651"/>
            <a:ext cx="7928660" cy="3923817"/>
          </a:xfrm>
        </p:spPr>
        <p:txBody>
          <a:bodyPr>
            <a:normAutofit fontScale="92500"/>
          </a:bodyPr>
          <a:lstStyle/>
          <a:p>
            <a:pPr marL="0" indent="0" algn="just" rtl="1">
              <a:lnSpc>
                <a:spcPct val="150000"/>
              </a:lnSpc>
              <a:buNone/>
            </a:pPr>
            <a:r>
              <a:rPr lang="ar-EG" dirty="0" smtClean="0">
                <a:latin typeface="Alexandria" pitchFamily="2" charset="-78"/>
                <a:cs typeface="Alexandria" pitchFamily="2" charset="-78"/>
              </a:rPr>
              <a:t>وبالتالي تتمتع الأنظمة المؤتمتة بصفة الآلية أو التشغيل الآلي </a:t>
            </a:r>
            <a:r>
              <a:rPr lang="en-US" dirty="0">
                <a:latin typeface="Alexandria" pitchFamily="2" charset="-78"/>
                <a:cs typeface="Alexandria" pitchFamily="2" charset="-78"/>
              </a:rPr>
              <a:t>Automation </a:t>
            </a:r>
            <a:r>
              <a:rPr lang="ar-EG" dirty="0" smtClean="0">
                <a:latin typeface="Alexandria" pitchFamily="2" charset="-78"/>
                <a:cs typeface="Alexandria" pitchFamily="2" charset="-78"/>
              </a:rPr>
              <a:t>، أما الأنظمة الذكية تتمتع بصفة الاستقلالية </a:t>
            </a:r>
            <a:r>
              <a:rPr lang="en-US" dirty="0" smtClean="0">
                <a:latin typeface="Alexandria" pitchFamily="2" charset="-78"/>
                <a:cs typeface="Alexandria" pitchFamily="2" charset="-78"/>
              </a:rPr>
              <a:t>Autonomous</a:t>
            </a:r>
            <a:r>
              <a:rPr lang="ar-EG" dirty="0" smtClean="0">
                <a:latin typeface="Alexandria" pitchFamily="2" charset="-78"/>
                <a:cs typeface="Alexandria" pitchFamily="2" charset="-78"/>
              </a:rPr>
              <a:t> وهي معنى </a:t>
            </a:r>
            <a:r>
              <a:rPr lang="ar-EG" dirty="0">
                <a:latin typeface="Alexandria" pitchFamily="2" charset="-78"/>
                <a:cs typeface="Alexandria" pitchFamily="2" charset="-78"/>
              </a:rPr>
              <a:t>أبعد وأعمق من مجرد التشغيل الآلي أو التلقائي، وإن كانت </a:t>
            </a:r>
            <a:r>
              <a:rPr lang="ar-EG" dirty="0" smtClean="0">
                <a:latin typeface="Alexandria" pitchFamily="2" charset="-78"/>
                <a:cs typeface="Alexandria" pitchFamily="2" charset="-78"/>
              </a:rPr>
              <a:t>تحمله بين </a:t>
            </a:r>
            <a:r>
              <a:rPr lang="ar-EG" dirty="0">
                <a:latin typeface="Alexandria" pitchFamily="2" charset="-78"/>
                <a:cs typeface="Alexandria" pitchFamily="2" charset="-78"/>
              </a:rPr>
              <a:t>طياتها، بطبيعة الحال، كضرورة من ضرورات الذكاء الذي تتسم به تلك </a:t>
            </a:r>
            <a:r>
              <a:rPr lang="ar-EG" dirty="0" smtClean="0">
                <a:latin typeface="Alexandria" pitchFamily="2" charset="-78"/>
                <a:cs typeface="Alexandria" pitchFamily="2" charset="-78"/>
              </a:rPr>
              <a:t>الأنظمة.</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29</a:t>
            </a:fld>
            <a:endParaRPr lang="en-US"/>
          </a:p>
        </p:txBody>
      </p:sp>
      <p:pic>
        <p:nvPicPr>
          <p:cNvPr id="7" name="Picture 6"/>
          <p:cNvPicPr>
            <a:picLocks noChangeAspect="1"/>
          </p:cNvPicPr>
          <p:nvPr/>
        </p:nvPicPr>
        <p:blipFill>
          <a:blip r:embed="rId2"/>
          <a:stretch>
            <a:fillRect/>
          </a:stretch>
        </p:blipFill>
        <p:spPr>
          <a:xfrm>
            <a:off x="8714484" y="285674"/>
            <a:ext cx="2956816" cy="1383912"/>
          </a:xfrm>
          <a:prstGeom prst="rect">
            <a:avLst/>
          </a:prstGeom>
        </p:spPr>
      </p:pic>
    </p:spTree>
    <p:extLst>
      <p:ext uri="{BB962C8B-B14F-4D97-AF65-F5344CB8AC3E}">
        <p14:creationId xmlns:p14="http://schemas.microsoft.com/office/powerpoint/2010/main" val="2630652691"/>
      </p:ext>
    </p:extLst>
  </p:cSld>
  <p:clrMapOvr>
    <a:masterClrMapping/>
  </p:clrMapOvr>
  <mc:AlternateContent xmlns:mc="http://schemas.openxmlformats.org/markup-compatibility/2006" xmlns:p14="http://schemas.microsoft.com/office/powerpoint/2010/main">
    <mc:Choice Requires="p14">
      <p:transition spd="slow" p14:dur="2000" advTm="189304"/>
    </mc:Choice>
    <mc:Fallback xmlns="">
      <p:transition spd="slow" advTm="189304"/>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118167" y="1794077"/>
            <a:ext cx="7176304" cy="3588151"/>
          </a:xfrm>
        </p:spPr>
        <p:txBody>
          <a:bodyPr>
            <a:normAutofit/>
          </a:bodyPr>
          <a:lstStyle/>
          <a:p>
            <a:pPr marL="0" indent="0" algn="just" rtl="1">
              <a:lnSpc>
                <a:spcPct val="150000"/>
              </a:lnSpc>
              <a:buNone/>
            </a:pPr>
            <a:endParaRPr lang="ar-EG" dirty="0" smtClean="0">
              <a:solidFill>
                <a:schemeClr val="bg1"/>
              </a:solidFill>
              <a:latin typeface="Alexandria" pitchFamily="2" charset="-78"/>
              <a:cs typeface="Alexandria" pitchFamily="2" charset="-78"/>
            </a:endParaRPr>
          </a:p>
          <a:p>
            <a:pPr marL="0" indent="0" algn="just" rtl="1">
              <a:lnSpc>
                <a:spcPct val="150000"/>
              </a:lnSpc>
              <a:buNone/>
            </a:pPr>
            <a:r>
              <a:rPr lang="ar-EG" dirty="0" err="1" smtClean="0">
                <a:latin typeface="Alexandria" pitchFamily="2" charset="-78"/>
                <a:cs typeface="Alexandria" pitchFamily="2" charset="-78"/>
              </a:rPr>
              <a:t>فهى</a:t>
            </a:r>
            <a:r>
              <a:rPr lang="ar-EG" dirty="0" smtClean="0">
                <a:latin typeface="Alexandria" pitchFamily="2" charset="-78"/>
                <a:cs typeface="Alexandria" pitchFamily="2" charset="-78"/>
              </a:rPr>
              <a:t> </a:t>
            </a:r>
            <a:r>
              <a:rPr lang="ar-EG" dirty="0">
                <a:latin typeface="Alexandria" pitchFamily="2" charset="-78"/>
                <a:cs typeface="Alexandria" pitchFamily="2" charset="-78"/>
              </a:rPr>
              <a:t>تقوم بالسلوك الذكي الذى لا يحتاج إلى برمجة حرفية أو صريحة سابقة، ومن ثم تتحقق النتيجة بقدر من </a:t>
            </a:r>
            <a:r>
              <a:rPr lang="ar-EG" dirty="0" smtClean="0">
                <a:latin typeface="Alexandria" pitchFamily="2" charset="-78"/>
                <a:cs typeface="Alexandria" pitchFamily="2" charset="-78"/>
              </a:rPr>
              <a:t>الاستقلالية.</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30</a:t>
            </a:fld>
            <a:endParaRPr lang="en-US"/>
          </a:p>
        </p:txBody>
      </p:sp>
      <p:pic>
        <p:nvPicPr>
          <p:cNvPr id="7" name="Picture 6"/>
          <p:cNvPicPr>
            <a:picLocks noChangeAspect="1"/>
          </p:cNvPicPr>
          <p:nvPr/>
        </p:nvPicPr>
        <p:blipFill>
          <a:blip r:embed="rId2"/>
          <a:stretch>
            <a:fillRect/>
          </a:stretch>
        </p:blipFill>
        <p:spPr>
          <a:xfrm>
            <a:off x="9019284" y="127999"/>
            <a:ext cx="2956816" cy="1383912"/>
          </a:xfrm>
          <a:prstGeom prst="rect">
            <a:avLst/>
          </a:prstGeom>
        </p:spPr>
      </p:pic>
    </p:spTree>
    <p:extLst>
      <p:ext uri="{BB962C8B-B14F-4D97-AF65-F5344CB8AC3E}">
        <p14:creationId xmlns:p14="http://schemas.microsoft.com/office/powerpoint/2010/main" val="3466894437"/>
      </p:ext>
    </p:extLst>
  </p:cSld>
  <p:clrMapOvr>
    <a:masterClrMapping/>
  </p:clrMapOvr>
  <mc:AlternateContent xmlns:mc="http://schemas.openxmlformats.org/markup-compatibility/2006" xmlns:p14="http://schemas.microsoft.com/office/powerpoint/2010/main">
    <mc:Choice Requires="p14">
      <p:transition spd="slow" p14:dur="2000" advTm="88439"/>
    </mc:Choice>
    <mc:Fallback xmlns="">
      <p:transition spd="slow" advTm="88439"/>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129741" y="1875100"/>
            <a:ext cx="8322198" cy="3773346"/>
          </a:xfrm>
        </p:spPr>
        <p:txBody>
          <a:bodyPr>
            <a:normAutofit lnSpcReduction="10000"/>
          </a:bodyPr>
          <a:lstStyle/>
          <a:p>
            <a:pPr marL="0" indent="0" algn="just" rtl="1">
              <a:lnSpc>
                <a:spcPct val="150000"/>
              </a:lnSpc>
              <a:buNone/>
            </a:pPr>
            <a:r>
              <a:rPr lang="ar-EG" dirty="0" smtClean="0">
                <a:latin typeface="Alexandria" pitchFamily="2" charset="-78"/>
                <a:cs typeface="Alexandria" pitchFamily="2" charset="-78"/>
              </a:rPr>
              <a:t>ذلك أن سلوك </a:t>
            </a:r>
            <a:r>
              <a:rPr lang="ar-EG" dirty="0">
                <a:latin typeface="Alexandria" pitchFamily="2" charset="-78"/>
                <a:cs typeface="Alexandria" pitchFamily="2" charset="-78"/>
              </a:rPr>
              <a:t>الأنظمة الذكية </a:t>
            </a:r>
            <a:r>
              <a:rPr lang="ar-EG" dirty="0" smtClean="0">
                <a:latin typeface="Alexandria" pitchFamily="2" charset="-78"/>
                <a:cs typeface="Alexandria" pitchFamily="2" charset="-78"/>
              </a:rPr>
              <a:t>ليس </a:t>
            </a:r>
            <a:r>
              <a:rPr lang="ar-EG" dirty="0">
                <a:latin typeface="Alexandria" pitchFamily="2" charset="-78"/>
                <a:cs typeface="Alexandria" pitchFamily="2" charset="-78"/>
              </a:rPr>
              <a:t>مجرد سلوك آلي محدد من قبل مبرمج </a:t>
            </a:r>
            <a:r>
              <a:rPr lang="ar-EG" dirty="0" smtClean="0">
                <a:latin typeface="Alexandria" pitchFamily="2" charset="-78"/>
                <a:cs typeface="Alexandria" pitchFamily="2" charset="-78"/>
              </a:rPr>
              <a:t>النظام </a:t>
            </a:r>
            <a:r>
              <a:rPr lang="ar-EG" dirty="0">
                <a:latin typeface="Alexandria" pitchFamily="2" charset="-78"/>
                <a:cs typeface="Alexandria" pitchFamily="2" charset="-78"/>
              </a:rPr>
              <a:t>لا يستطيع تجاوزه إلا عند حدوث </a:t>
            </a:r>
            <a:r>
              <a:rPr lang="ar-EG" dirty="0" smtClean="0">
                <a:latin typeface="Alexandria" pitchFamily="2" charset="-78"/>
                <a:cs typeface="Alexandria" pitchFamily="2" charset="-78"/>
              </a:rPr>
              <a:t>الأخطاء </a:t>
            </a:r>
            <a:r>
              <a:rPr lang="ar-EG" dirty="0">
                <a:latin typeface="Alexandria" pitchFamily="2" charset="-78"/>
                <a:cs typeface="Alexandria" pitchFamily="2" charset="-78"/>
              </a:rPr>
              <a:t>كما هو الحال في الأنظمة </a:t>
            </a:r>
            <a:r>
              <a:rPr lang="ar-EG" dirty="0" smtClean="0">
                <a:latin typeface="Alexandria" pitchFamily="2" charset="-78"/>
                <a:cs typeface="Alexandria" pitchFamily="2" charset="-78"/>
              </a:rPr>
              <a:t>المؤتمتة، فهو يعمل بصورة مستقلة ويستجيب للأحداث التي لم يبرمج عليها ويتخذ القرارات الملاءمة في البيئة المتغيرة. </a:t>
            </a:r>
            <a:endParaRPr lang="en-US" dirty="0">
              <a:latin typeface="Alexandria" pitchFamily="2" charset="-78"/>
              <a:cs typeface="Alexandria" pitchFamily="2" charset="-78"/>
            </a:endParaRPr>
          </a:p>
        </p:txBody>
      </p:sp>
      <p:sp>
        <p:nvSpPr>
          <p:cNvPr id="4" name="عنصر نائب لرقم الشريحة 3"/>
          <p:cNvSpPr>
            <a:spLocks noGrp="1"/>
          </p:cNvSpPr>
          <p:nvPr>
            <p:ph type="sldNum" sz="quarter" idx="12"/>
          </p:nvPr>
        </p:nvSpPr>
        <p:spPr/>
        <p:txBody>
          <a:bodyPr/>
          <a:lstStyle/>
          <a:p>
            <a:fld id="{F7542ADD-394E-41F3-B704-951748884AEE}" type="slidenum">
              <a:rPr lang="en-US" smtClean="0"/>
              <a:t>31</a:t>
            </a:fld>
            <a:endParaRPr lang="en-US"/>
          </a:p>
        </p:txBody>
      </p:sp>
      <p:pic>
        <p:nvPicPr>
          <p:cNvPr id="7" name="Picture 6"/>
          <p:cNvPicPr>
            <a:picLocks noChangeAspect="1"/>
          </p:cNvPicPr>
          <p:nvPr/>
        </p:nvPicPr>
        <p:blipFill>
          <a:blip r:embed="rId2"/>
          <a:stretch>
            <a:fillRect/>
          </a:stretch>
        </p:blipFill>
        <p:spPr>
          <a:xfrm>
            <a:off x="9019284" y="227307"/>
            <a:ext cx="2956816" cy="1383912"/>
          </a:xfrm>
          <a:prstGeom prst="rect">
            <a:avLst/>
          </a:prstGeom>
        </p:spPr>
      </p:pic>
    </p:spTree>
    <p:extLst>
      <p:ext uri="{BB962C8B-B14F-4D97-AF65-F5344CB8AC3E}">
        <p14:creationId xmlns:p14="http://schemas.microsoft.com/office/powerpoint/2010/main" val="1893572373"/>
      </p:ext>
    </p:extLst>
  </p:cSld>
  <p:clrMapOvr>
    <a:masterClrMapping/>
  </p:clrMapOvr>
  <mc:AlternateContent xmlns:mc="http://schemas.openxmlformats.org/markup-compatibility/2006" xmlns:p14="http://schemas.microsoft.com/office/powerpoint/2010/main">
    <mc:Choice Requires="p14">
      <p:transition spd="slow" p14:dur="2000" advTm="177553"/>
    </mc:Choice>
    <mc:Fallback xmlns="">
      <p:transition spd="slow" advTm="177553"/>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fontScale="90000"/>
          </a:bodyPr>
          <a:lstStyle/>
          <a:p>
            <a:pPr algn="ctr"/>
            <a:r>
              <a:rPr lang="ar-EG" dirty="0" smtClean="0">
                <a:solidFill>
                  <a:schemeClr val="bg1"/>
                </a:solidFill>
                <a:cs typeface="Alexandria" pitchFamily="2" charset="-78"/>
              </a:rPr>
              <a:t/>
            </a:r>
            <a:br>
              <a:rPr lang="ar-EG" dirty="0" smtClean="0">
                <a:solidFill>
                  <a:schemeClr val="bg1"/>
                </a:solidFill>
                <a:cs typeface="Alexandria" pitchFamily="2" charset="-78"/>
              </a:rPr>
            </a:br>
            <a:r>
              <a:rPr lang="ar-EG" dirty="0">
                <a:solidFill>
                  <a:schemeClr val="bg1"/>
                </a:solidFill>
                <a:cs typeface="Alexandria" pitchFamily="2" charset="-78"/>
              </a:rPr>
              <a:t/>
            </a:r>
            <a:br>
              <a:rPr lang="ar-EG" dirty="0">
                <a:solidFill>
                  <a:schemeClr val="bg1"/>
                </a:solidFill>
                <a:cs typeface="Alexandria" pitchFamily="2" charset="-78"/>
              </a:rPr>
            </a:br>
            <a:r>
              <a:rPr lang="ar-EG" dirty="0" smtClean="0">
                <a:solidFill>
                  <a:schemeClr val="bg1"/>
                </a:solidFill>
                <a:cs typeface="Alexandria" pitchFamily="2" charset="-78"/>
              </a:rPr>
              <a:t> </a:t>
            </a:r>
            <a:endParaRPr lang="en-US" dirty="0">
              <a:solidFill>
                <a:schemeClr val="bg1"/>
              </a:solidFill>
            </a:endParaRPr>
          </a:p>
        </p:txBody>
      </p:sp>
      <p:sp>
        <p:nvSpPr>
          <p:cNvPr id="3" name="عنصر نائب للمحتوى 2"/>
          <p:cNvSpPr>
            <a:spLocks noGrp="1"/>
          </p:cNvSpPr>
          <p:nvPr>
            <p:ph idx="1"/>
          </p:nvPr>
        </p:nvSpPr>
        <p:spPr>
          <a:xfrm>
            <a:off x="1504709" y="2106591"/>
            <a:ext cx="9410218" cy="4166885"/>
          </a:xfrm>
        </p:spPr>
        <p:txBody>
          <a:bodyPr>
            <a:normAutofit fontScale="85000" lnSpcReduction="20000"/>
          </a:bodyPr>
          <a:lstStyle/>
          <a:p>
            <a:pPr marL="0" indent="0" algn="just" rtl="1">
              <a:lnSpc>
                <a:spcPct val="150000"/>
              </a:lnSpc>
              <a:buNone/>
            </a:pPr>
            <a:r>
              <a:rPr lang="ar-EG" b="1" u="sng" dirty="0" smtClean="0">
                <a:latin typeface="Alexandria" pitchFamily="2" charset="-78"/>
                <a:cs typeface="Alexandria" pitchFamily="2" charset="-78"/>
              </a:rPr>
              <a:t>3-العقد الإداري:</a:t>
            </a:r>
          </a:p>
          <a:p>
            <a:pPr marL="0" indent="0" algn="just" rtl="1">
              <a:lnSpc>
                <a:spcPct val="150000"/>
              </a:lnSpc>
              <a:buNone/>
            </a:pPr>
            <a:r>
              <a:rPr lang="ar-EG" dirty="0" smtClean="0">
                <a:latin typeface="Alexandria" pitchFamily="2" charset="-78"/>
                <a:cs typeface="Alexandria" pitchFamily="2" charset="-78"/>
              </a:rPr>
              <a:t>العقد الإداري وفقا لما استقر عليه قضاء مجلس الدولة الفرنسي هو</a:t>
            </a:r>
            <a:r>
              <a:rPr lang="ar-EG" dirty="0">
                <a:latin typeface="Alexandria" pitchFamily="2" charset="-78"/>
                <a:cs typeface="Alexandria" pitchFamily="2" charset="-78"/>
              </a:rPr>
              <a:t>: هو كل اتفاق يبرمه </a:t>
            </a:r>
            <a:r>
              <a:rPr lang="ar-EG" dirty="0" smtClean="0">
                <a:latin typeface="Alexandria" pitchFamily="2" charset="-78"/>
                <a:cs typeface="Alexandria" pitchFamily="2" charset="-78"/>
              </a:rPr>
              <a:t>أحد الأشخاص </a:t>
            </a:r>
            <a:r>
              <a:rPr lang="ar-EG" dirty="0">
                <a:latin typeface="Alexandria" pitchFamily="2" charset="-78"/>
                <a:cs typeface="Alexandria" pitchFamily="2" charset="-78"/>
              </a:rPr>
              <a:t>المعنوية العامة بغرض تسيير مرفق </a:t>
            </a:r>
            <a:r>
              <a:rPr lang="ar-EG" dirty="0" smtClean="0">
                <a:latin typeface="Alexandria" pitchFamily="2" charset="-78"/>
                <a:cs typeface="Alexandria" pitchFamily="2" charset="-78"/>
              </a:rPr>
              <a:t>عـام، على </a:t>
            </a:r>
            <a:r>
              <a:rPr lang="ar-EG" dirty="0">
                <a:latin typeface="Alexandria" pitchFamily="2" charset="-78"/>
                <a:cs typeface="Alexandria" pitchFamily="2" charset="-78"/>
              </a:rPr>
              <a:t>أن تظهر في الاتفاق نية الشخص المعنوي العام في الأخذ بوسائل </a:t>
            </a:r>
            <a:r>
              <a:rPr lang="ar-EG" dirty="0" smtClean="0">
                <a:latin typeface="Alexandria" pitchFamily="2" charset="-78"/>
                <a:cs typeface="Alexandria" pitchFamily="2" charset="-78"/>
              </a:rPr>
              <a:t>وأحكام القانون </a:t>
            </a:r>
            <a:r>
              <a:rPr lang="ar-EG" dirty="0">
                <a:latin typeface="Alexandria" pitchFamily="2" charset="-78"/>
                <a:cs typeface="Alexandria" pitchFamily="2" charset="-78"/>
              </a:rPr>
              <a:t>العام، إما بتضمين الاتفاق شروطاً غير مألوفـة فـي عقـود </a:t>
            </a:r>
            <a:r>
              <a:rPr lang="ar-EG" dirty="0" smtClean="0">
                <a:latin typeface="Alexandria" pitchFamily="2" charset="-78"/>
                <a:cs typeface="Alexandria" pitchFamily="2" charset="-78"/>
              </a:rPr>
              <a:t>القـانون الخاص</a:t>
            </a:r>
            <a:r>
              <a:rPr lang="ar-EG" dirty="0">
                <a:latin typeface="Alexandria" pitchFamily="2" charset="-78"/>
                <a:cs typeface="Alexandria" pitchFamily="2" charset="-78"/>
              </a:rPr>
              <a:t>، أو بالسماح للمتعاقد معها- وهو أحد أشـخاص القـانون الخـاص </a:t>
            </a:r>
            <a:r>
              <a:rPr lang="ar-EG" dirty="0" smtClean="0">
                <a:latin typeface="Alexandria" pitchFamily="2" charset="-78"/>
                <a:cs typeface="Alexandria" pitchFamily="2" charset="-78"/>
              </a:rPr>
              <a:t>– بالاشتراك </a:t>
            </a:r>
            <a:r>
              <a:rPr lang="ar-EG" dirty="0">
                <a:latin typeface="Alexandria" pitchFamily="2" charset="-78"/>
                <a:cs typeface="Alexandria" pitchFamily="2" charset="-78"/>
              </a:rPr>
              <a:t>مباشرة في تسيير المرفق العام".</a:t>
            </a:r>
            <a:r>
              <a:rPr lang="ar-EG" b="1" u="sng" dirty="0" smtClean="0">
                <a:latin typeface="Alexandria" pitchFamily="2" charset="-78"/>
                <a:cs typeface="Alexandria" pitchFamily="2" charset="-78"/>
              </a:rPr>
              <a:t>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32</a:t>
            </a:fld>
            <a:endParaRPr lang="en-US"/>
          </a:p>
        </p:txBody>
      </p:sp>
      <p:pic>
        <p:nvPicPr>
          <p:cNvPr id="7" name="Picture 6"/>
          <p:cNvPicPr>
            <a:picLocks noChangeAspect="1"/>
          </p:cNvPicPr>
          <p:nvPr/>
        </p:nvPicPr>
        <p:blipFill>
          <a:blip r:embed="rId2"/>
          <a:stretch>
            <a:fillRect/>
          </a:stretch>
        </p:blipFill>
        <p:spPr>
          <a:xfrm>
            <a:off x="8714484" y="306776"/>
            <a:ext cx="2956816" cy="1383912"/>
          </a:xfrm>
          <a:prstGeom prst="rect">
            <a:avLst/>
          </a:prstGeom>
        </p:spPr>
      </p:pic>
    </p:spTree>
    <p:extLst>
      <p:ext uri="{BB962C8B-B14F-4D97-AF65-F5344CB8AC3E}">
        <p14:creationId xmlns:p14="http://schemas.microsoft.com/office/powerpoint/2010/main" val="928695839"/>
      </p:ext>
    </p:extLst>
  </p:cSld>
  <p:clrMapOvr>
    <a:masterClrMapping/>
  </p:clrMapOvr>
  <mc:AlternateContent xmlns:mc="http://schemas.openxmlformats.org/markup-compatibility/2006" xmlns:p14="http://schemas.microsoft.com/office/powerpoint/2010/main">
    <mc:Choice Requires="p14">
      <p:transition spd="slow" p14:dur="2000" advTm="100813"/>
    </mc:Choice>
    <mc:Fallback xmlns="">
      <p:transition spd="slow" advTm="100813"/>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632029" y="2095018"/>
            <a:ext cx="8542117" cy="3900668"/>
          </a:xfrm>
        </p:spPr>
        <p:txBody>
          <a:bodyPr>
            <a:normAutofit fontScale="77500" lnSpcReduction="20000"/>
          </a:bodyPr>
          <a:lstStyle/>
          <a:p>
            <a:pPr marL="0" indent="0" algn="just" rtl="1">
              <a:lnSpc>
                <a:spcPct val="150000"/>
              </a:lnSpc>
              <a:buNone/>
            </a:pPr>
            <a:r>
              <a:rPr lang="ar-EG" dirty="0" smtClean="0">
                <a:latin typeface="Alexandria" pitchFamily="2" charset="-78"/>
                <a:cs typeface="Alexandria" pitchFamily="2" charset="-78"/>
              </a:rPr>
              <a:t>وهو ذات المعنى الذي استقر عليه قضاء مجلس الدولة المصري أيضا.</a:t>
            </a:r>
          </a:p>
          <a:p>
            <a:pPr marL="0" indent="0" algn="just" rtl="1">
              <a:lnSpc>
                <a:spcPct val="150000"/>
              </a:lnSpc>
              <a:buNone/>
            </a:pPr>
            <a:r>
              <a:rPr lang="ar-EG" dirty="0">
                <a:latin typeface="Alexandria" pitchFamily="2" charset="-78"/>
                <a:cs typeface="Alexandria" pitchFamily="2" charset="-78"/>
              </a:rPr>
              <a:t>ويعرفه بعض الفقه بأنه: "</a:t>
            </a:r>
            <a:r>
              <a:rPr lang="ar-EG" dirty="0" smtClean="0">
                <a:latin typeface="Alexandria" pitchFamily="2" charset="-78"/>
                <a:cs typeface="Alexandria" pitchFamily="2" charset="-78"/>
              </a:rPr>
              <a:t>ذلك العقد الذي يبرمه </a:t>
            </a:r>
            <a:r>
              <a:rPr lang="ar-EG" dirty="0">
                <a:latin typeface="Alexandria" pitchFamily="2" charset="-78"/>
                <a:cs typeface="Alexandria" pitchFamily="2" charset="-78"/>
              </a:rPr>
              <a:t>شخص معنوي عام بقصد تسيير مرفق عام أو تنظيمه، وتظهر فيه </a:t>
            </a:r>
            <a:r>
              <a:rPr lang="ar-EG" dirty="0" smtClean="0">
                <a:latin typeface="Alexandria" pitchFamily="2" charset="-78"/>
                <a:cs typeface="Alexandria" pitchFamily="2" charset="-78"/>
              </a:rPr>
              <a:t>نيـة الإدارة </a:t>
            </a:r>
            <a:r>
              <a:rPr lang="ar-EG" dirty="0">
                <a:latin typeface="Alexandria" pitchFamily="2" charset="-78"/>
                <a:cs typeface="Alexandria" pitchFamily="2" charset="-78"/>
              </a:rPr>
              <a:t>في الأخذ بأحكام القانون العام، وآية ذلك أن يتـضمن العقـد </a:t>
            </a:r>
            <a:r>
              <a:rPr lang="ar-EG" dirty="0" smtClean="0">
                <a:latin typeface="Alexandria" pitchFamily="2" charset="-78"/>
                <a:cs typeface="Alexandria" pitchFamily="2" charset="-78"/>
              </a:rPr>
              <a:t>شـروطاً استثنائية </a:t>
            </a:r>
            <a:r>
              <a:rPr lang="ar-EG" dirty="0">
                <a:latin typeface="Alexandria" pitchFamily="2" charset="-78"/>
                <a:cs typeface="Alexandria" pitchFamily="2" charset="-78"/>
              </a:rPr>
              <a:t>وغير مألوفة في القانون الخاص، أو </a:t>
            </a:r>
            <a:r>
              <a:rPr lang="ar-EG" dirty="0" smtClean="0">
                <a:latin typeface="Alexandria" pitchFamily="2" charset="-78"/>
                <a:cs typeface="Alexandria" pitchFamily="2" charset="-78"/>
              </a:rPr>
              <a:t>أن يخول </a:t>
            </a:r>
            <a:r>
              <a:rPr lang="ar-EG" dirty="0">
                <a:latin typeface="Alexandria" pitchFamily="2" charset="-78"/>
                <a:cs typeface="Alexandria" pitchFamily="2" charset="-78"/>
              </a:rPr>
              <a:t>المتعاقـد مـع </a:t>
            </a:r>
            <a:r>
              <a:rPr lang="ar-EG" dirty="0" smtClean="0">
                <a:latin typeface="Alexandria" pitchFamily="2" charset="-78"/>
                <a:cs typeface="Alexandria" pitchFamily="2" charset="-78"/>
              </a:rPr>
              <a:t>الإدارة الاشتراك </a:t>
            </a:r>
            <a:r>
              <a:rPr lang="ar-EG" dirty="0">
                <a:latin typeface="Alexandria" pitchFamily="2" charset="-78"/>
                <a:cs typeface="Alexandria" pitchFamily="2" charset="-78"/>
              </a:rPr>
              <a:t>مباشرة في تسيير المرفق العام".</a:t>
            </a:r>
            <a:endParaRPr lang="ar-EG" dirty="0" smtClean="0">
              <a:latin typeface="Alexandria" pitchFamily="2" charset="-78"/>
              <a:cs typeface="Alexandria" pitchFamily="2" charset="-78"/>
            </a:endParaRPr>
          </a:p>
          <a:p>
            <a:pPr marL="0" indent="0" algn="just" rtl="1">
              <a:lnSpc>
                <a:spcPct val="150000"/>
              </a:lnSpc>
              <a:buNone/>
            </a:pPr>
            <a:r>
              <a:rPr lang="ar-EG" u="sng" dirty="0" smtClean="0">
                <a:solidFill>
                  <a:schemeClr val="bg1"/>
                </a:solidFill>
                <a:latin typeface="Alexandria" pitchFamily="2" charset="-78"/>
                <a:cs typeface="Alexandria" pitchFamily="2" charset="-78"/>
              </a:rPr>
              <a:t> </a:t>
            </a:r>
            <a:endParaRPr lang="en-US" u="sng" dirty="0">
              <a:solidFill>
                <a:schemeClr val="bg1"/>
              </a:solidFill>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33</a:t>
            </a:fld>
            <a:endParaRPr lang="en-US"/>
          </a:p>
        </p:txBody>
      </p:sp>
      <p:pic>
        <p:nvPicPr>
          <p:cNvPr id="7" name="Picture 6"/>
          <p:cNvPicPr>
            <a:picLocks noChangeAspect="1"/>
          </p:cNvPicPr>
          <p:nvPr/>
        </p:nvPicPr>
        <p:blipFill>
          <a:blip r:embed="rId2"/>
          <a:stretch>
            <a:fillRect/>
          </a:stretch>
        </p:blipFill>
        <p:spPr>
          <a:xfrm>
            <a:off x="9076048" y="266219"/>
            <a:ext cx="2956816" cy="1383912"/>
          </a:xfrm>
          <a:prstGeom prst="rect">
            <a:avLst/>
          </a:prstGeom>
        </p:spPr>
      </p:pic>
    </p:spTree>
    <p:extLst>
      <p:ext uri="{BB962C8B-B14F-4D97-AF65-F5344CB8AC3E}">
        <p14:creationId xmlns:p14="http://schemas.microsoft.com/office/powerpoint/2010/main" val="2871193901"/>
      </p:ext>
    </p:extLst>
  </p:cSld>
  <p:clrMapOvr>
    <a:masterClrMapping/>
  </p:clrMapOvr>
  <mc:AlternateContent xmlns:mc="http://schemas.openxmlformats.org/markup-compatibility/2006" xmlns:p14="http://schemas.microsoft.com/office/powerpoint/2010/main">
    <mc:Choice Requires="p14">
      <p:transition spd="slow" p14:dur="2000" advTm="75609"/>
    </mc:Choice>
    <mc:Fallback xmlns="">
      <p:transition spd="slow" advTm="75609"/>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388962" y="1825625"/>
            <a:ext cx="9456516" cy="3683924"/>
          </a:xfrm>
        </p:spPr>
        <p:txBody>
          <a:bodyPr>
            <a:normAutofit fontScale="85000" lnSpcReduction="10000"/>
          </a:bodyPr>
          <a:lstStyle/>
          <a:p>
            <a:pPr marL="0" indent="0" algn="just" rtl="1">
              <a:lnSpc>
                <a:spcPct val="160000"/>
              </a:lnSpc>
              <a:buNone/>
            </a:pPr>
            <a:r>
              <a:rPr lang="ar-EG" dirty="0" smtClean="0">
                <a:latin typeface="Alexandria" pitchFamily="2" charset="-78"/>
                <a:cs typeface="Alexandria" pitchFamily="2" charset="-78"/>
              </a:rPr>
              <a:t>ولا تعد الكتابة ركنا في العقد إلا إذا اشترط القانون ذلك، فالأصل هو الرضائية، وفي هذا الشأن قضت المحكمة الإدارية العليا في مصر: أن </a:t>
            </a:r>
            <a:r>
              <a:rPr lang="ar-EG" dirty="0">
                <a:latin typeface="Alexandria" pitchFamily="2" charset="-78"/>
                <a:cs typeface="Alexandria" pitchFamily="2" charset="-78"/>
              </a:rPr>
              <a:t>عدم تحرير </a:t>
            </a:r>
            <a:r>
              <a:rPr lang="ar-EG" dirty="0" smtClean="0">
                <a:latin typeface="Alexandria" pitchFamily="2" charset="-78"/>
                <a:cs typeface="Alexandria" pitchFamily="2" charset="-78"/>
              </a:rPr>
              <a:t>عقد إداري </a:t>
            </a:r>
            <a:r>
              <a:rPr lang="ar-EG" dirty="0">
                <a:latin typeface="Alexandria" pitchFamily="2" charset="-78"/>
                <a:cs typeface="Alexandria" pitchFamily="2" charset="-78"/>
              </a:rPr>
              <a:t>لا يعني عدم وجود علاقة تعاقدية، لأن الوثائق المتبادلة بين </a:t>
            </a:r>
            <a:r>
              <a:rPr lang="ar-EG" dirty="0" smtClean="0">
                <a:latin typeface="Alexandria" pitchFamily="2" charset="-78"/>
                <a:cs typeface="Alexandria" pitchFamily="2" charset="-78"/>
              </a:rPr>
              <a:t>الطـرفين، تدل </a:t>
            </a:r>
            <a:r>
              <a:rPr lang="ar-EG" dirty="0">
                <a:latin typeface="Alexandria" pitchFamily="2" charset="-78"/>
                <a:cs typeface="Alexandria" pitchFamily="2" charset="-78"/>
              </a:rPr>
              <a:t>على قيام هذه الرابطة التعاقدية، حيث ان العقد المقدم من الشركة </a:t>
            </a:r>
            <a:r>
              <a:rPr lang="ar-EG" dirty="0" smtClean="0">
                <a:latin typeface="Alexandria" pitchFamily="2" charset="-78"/>
                <a:cs typeface="Alexandria" pitchFamily="2" charset="-78"/>
              </a:rPr>
              <a:t>والشروط الواردة </a:t>
            </a:r>
            <a:r>
              <a:rPr lang="ar-EG" dirty="0">
                <a:latin typeface="Alexandria" pitchFamily="2" charset="-78"/>
                <a:cs typeface="Alexandria" pitchFamily="2" charset="-78"/>
              </a:rPr>
              <a:t>في الاعتماد المستندي المفتوح </a:t>
            </a:r>
            <a:r>
              <a:rPr lang="ar-EG" dirty="0" smtClean="0">
                <a:latin typeface="Alexandria" pitchFamily="2" charset="-78"/>
                <a:cs typeface="Alexandria" pitchFamily="2" charset="-78"/>
              </a:rPr>
              <a:t> لصالحها </a:t>
            </a:r>
            <a:r>
              <a:rPr lang="ar-EG" dirty="0">
                <a:latin typeface="Alexandria" pitchFamily="2" charset="-78"/>
                <a:cs typeface="Alexandria" pitchFamily="2" charset="-78"/>
              </a:rPr>
              <a:t>تعتبر، بمثابة عقد إداري </a:t>
            </a:r>
            <a:r>
              <a:rPr lang="ar-EG" dirty="0" smtClean="0">
                <a:latin typeface="Alexandria" pitchFamily="2" charset="-78"/>
                <a:cs typeface="Alexandria" pitchFamily="2" charset="-78"/>
              </a:rPr>
              <a:t>ملزم للطرفين.</a:t>
            </a:r>
            <a:endParaRPr lang="ar-EG" dirty="0">
              <a:latin typeface="Alexandria" pitchFamily="2" charset="-78"/>
              <a:cs typeface="Alexandria" pitchFamily="2" charset="-78"/>
            </a:endParaRPr>
          </a:p>
        </p:txBody>
      </p:sp>
      <p:sp>
        <p:nvSpPr>
          <p:cNvPr id="4" name="عنصر نائب لرقم الشريحة 3"/>
          <p:cNvSpPr>
            <a:spLocks noGrp="1"/>
          </p:cNvSpPr>
          <p:nvPr>
            <p:ph type="sldNum" sz="quarter" idx="12"/>
          </p:nvPr>
        </p:nvSpPr>
        <p:spPr/>
        <p:txBody>
          <a:bodyPr/>
          <a:lstStyle/>
          <a:p>
            <a:fld id="{F7542ADD-394E-41F3-B704-951748884AEE}" type="slidenum">
              <a:rPr lang="en-US" smtClean="0"/>
              <a:t>34</a:t>
            </a:fld>
            <a:endParaRPr lang="en-US"/>
          </a:p>
        </p:txBody>
      </p:sp>
      <p:pic>
        <p:nvPicPr>
          <p:cNvPr id="7" name="Picture 6"/>
          <p:cNvPicPr>
            <a:picLocks noChangeAspect="1"/>
          </p:cNvPicPr>
          <p:nvPr/>
        </p:nvPicPr>
        <p:blipFill>
          <a:blip r:embed="rId2"/>
          <a:stretch>
            <a:fillRect/>
          </a:stretch>
        </p:blipFill>
        <p:spPr>
          <a:xfrm>
            <a:off x="8610600" y="286868"/>
            <a:ext cx="2956816" cy="1383912"/>
          </a:xfrm>
          <a:prstGeom prst="rect">
            <a:avLst/>
          </a:prstGeom>
        </p:spPr>
      </p:pic>
    </p:spTree>
    <p:extLst>
      <p:ext uri="{BB962C8B-B14F-4D97-AF65-F5344CB8AC3E}">
        <p14:creationId xmlns:p14="http://schemas.microsoft.com/office/powerpoint/2010/main" val="1818094649"/>
      </p:ext>
    </p:extLst>
  </p:cSld>
  <p:clrMapOvr>
    <a:masterClrMapping/>
  </p:clrMapOvr>
  <mc:AlternateContent xmlns:mc="http://schemas.openxmlformats.org/markup-compatibility/2006" xmlns:p14="http://schemas.microsoft.com/office/powerpoint/2010/main">
    <mc:Choice Requires="p14">
      <p:transition spd="slow" p14:dur="2000" advTm="187168"/>
    </mc:Choice>
    <mc:Fallback xmlns="">
      <p:transition spd="slow" advTm="187168"/>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245488" y="2060293"/>
            <a:ext cx="7118431" cy="3287211"/>
          </a:xfrm>
        </p:spPr>
        <p:txBody>
          <a:bodyPr>
            <a:normAutofit fontScale="92500"/>
          </a:bodyPr>
          <a:lstStyle/>
          <a:p>
            <a:pPr marL="0" lvl="0" indent="0" algn="just" rtl="1">
              <a:lnSpc>
                <a:spcPct val="150000"/>
              </a:lnSpc>
              <a:buNone/>
            </a:pPr>
            <a:r>
              <a:rPr lang="ar-EG" dirty="0" smtClean="0">
                <a:cs typeface="Alexandria" pitchFamily="2" charset="-78"/>
              </a:rPr>
              <a:t>ولا يختلف العقد الإداري الالكتروني عن العقد الإداري التقليدي في جوهره، حيث يتركز الاختلاف بينهما فقط في وسيلة الإبرام أم التنفيذ، حيث يبرم العقد الإداري او ينفذ كليا أو جزئيا من خلال وسائل تقنية المعلومات والاتصالات.</a:t>
            </a:r>
            <a:endParaRPr lang="en-US" dirty="0"/>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35</a:t>
            </a:fld>
            <a:endParaRPr lang="en-US"/>
          </a:p>
        </p:txBody>
      </p:sp>
      <p:pic>
        <p:nvPicPr>
          <p:cNvPr id="7" name="Picture 6"/>
          <p:cNvPicPr>
            <a:picLocks noChangeAspect="1"/>
          </p:cNvPicPr>
          <p:nvPr/>
        </p:nvPicPr>
        <p:blipFill>
          <a:blip r:embed="rId2"/>
          <a:stretch>
            <a:fillRect/>
          </a:stretch>
        </p:blipFill>
        <p:spPr>
          <a:xfrm>
            <a:off x="8849124" y="359491"/>
            <a:ext cx="2956816" cy="1383912"/>
          </a:xfrm>
          <a:prstGeom prst="rect">
            <a:avLst/>
          </a:prstGeom>
        </p:spPr>
      </p:pic>
    </p:spTree>
    <p:extLst>
      <p:ext uri="{BB962C8B-B14F-4D97-AF65-F5344CB8AC3E}">
        <p14:creationId xmlns:p14="http://schemas.microsoft.com/office/powerpoint/2010/main" val="1607483704"/>
      </p:ext>
    </p:extLst>
  </p:cSld>
  <p:clrMapOvr>
    <a:masterClrMapping/>
  </p:clrMapOvr>
  <mc:AlternateContent xmlns:mc="http://schemas.openxmlformats.org/markup-compatibility/2006" xmlns:p14="http://schemas.microsoft.com/office/powerpoint/2010/main">
    <mc:Choice Requires="p14">
      <p:transition spd="slow" p14:dur="2000" advTm="113418"/>
    </mc:Choice>
    <mc:Fallback xmlns="">
      <p:transition spd="slow" advTm="113418"/>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106592" y="1967696"/>
            <a:ext cx="7523546" cy="3634452"/>
          </a:xfrm>
        </p:spPr>
        <p:txBody>
          <a:bodyPr>
            <a:normAutofit/>
          </a:bodyPr>
          <a:lstStyle/>
          <a:p>
            <a:pPr marL="0" indent="0" algn="just" rtl="1">
              <a:lnSpc>
                <a:spcPct val="150000"/>
              </a:lnSpc>
              <a:buNone/>
            </a:pPr>
            <a:r>
              <a:rPr lang="ar-EG" dirty="0" smtClean="0">
                <a:latin typeface="Alexandria" pitchFamily="2" charset="-78"/>
                <a:cs typeface="Alexandria" pitchFamily="2" charset="-78"/>
              </a:rPr>
              <a:t>لذا يعرف البعض العقد الإداري الالكتروني بأنه: العقد الذي يبرمه شخص معنوي عام بوسائل إلكترونية كليا أو جزئيا بقصد تسيير مرفق عام أو تنظيمه، وتظهر فيه نية الإدارة في الأخذ بأحكام القانون العام.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36</a:t>
            </a:fld>
            <a:endParaRPr lang="en-US"/>
          </a:p>
        </p:txBody>
      </p:sp>
      <p:pic>
        <p:nvPicPr>
          <p:cNvPr id="7" name="Picture 6"/>
          <p:cNvPicPr>
            <a:picLocks noChangeAspect="1"/>
          </p:cNvPicPr>
          <p:nvPr/>
        </p:nvPicPr>
        <p:blipFill>
          <a:blip r:embed="rId2"/>
          <a:stretch>
            <a:fillRect/>
          </a:stretch>
        </p:blipFill>
        <p:spPr>
          <a:xfrm>
            <a:off x="8714484" y="521538"/>
            <a:ext cx="2956816" cy="1383912"/>
          </a:xfrm>
          <a:prstGeom prst="rect">
            <a:avLst/>
          </a:prstGeom>
        </p:spPr>
      </p:pic>
    </p:spTree>
    <p:extLst>
      <p:ext uri="{BB962C8B-B14F-4D97-AF65-F5344CB8AC3E}">
        <p14:creationId xmlns:p14="http://schemas.microsoft.com/office/powerpoint/2010/main" val="1322081625"/>
      </p:ext>
    </p:extLst>
  </p:cSld>
  <p:clrMapOvr>
    <a:masterClrMapping/>
  </p:clrMapOvr>
  <mc:AlternateContent xmlns:mc="http://schemas.openxmlformats.org/markup-compatibility/2006" xmlns:p14="http://schemas.microsoft.com/office/powerpoint/2010/main">
    <mc:Choice Requires="p14">
      <p:transition spd="slow" p14:dur="2000" advTm="61004"/>
    </mc:Choice>
    <mc:Fallback xmlns="">
      <p:transition spd="slow" advTm="61004"/>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82558" y="987695"/>
            <a:ext cx="10515600" cy="1325563"/>
          </a:xfrm>
        </p:spPr>
        <p:txBody>
          <a:bodyPr>
            <a:normAutofit fontScale="90000"/>
          </a:bodyPr>
          <a:lstStyle/>
          <a:p>
            <a:pPr algn="ctr"/>
            <a:r>
              <a:rPr lang="ar-EG" dirty="0" smtClean="0">
                <a:cs typeface="Alexandria" pitchFamily="2" charset="-78"/>
              </a:rPr>
              <a:t/>
            </a:r>
            <a:br>
              <a:rPr lang="ar-EG" dirty="0" smtClean="0">
                <a:cs typeface="Alexandria" pitchFamily="2" charset="-78"/>
              </a:rPr>
            </a:br>
            <a:r>
              <a:rPr lang="ar-EG" dirty="0" smtClean="0">
                <a:cs typeface="Alexandria" pitchFamily="2" charset="-78"/>
              </a:rPr>
              <a:t/>
            </a:r>
            <a:br>
              <a:rPr lang="ar-EG" dirty="0" smtClean="0">
                <a:cs typeface="Alexandria" pitchFamily="2" charset="-78"/>
              </a:rPr>
            </a:br>
            <a:r>
              <a:rPr lang="ar-EG" dirty="0" smtClean="0">
                <a:cs typeface="Alexandria" pitchFamily="2" charset="-78"/>
              </a:rPr>
              <a:t>ثانيا: خصائص العقد الإداري الالكتروني</a:t>
            </a:r>
            <a:endParaRPr lang="en-US" dirty="0"/>
          </a:p>
        </p:txBody>
      </p:sp>
      <p:sp>
        <p:nvSpPr>
          <p:cNvPr id="3" name="عنصر نائب للمحتوى 2"/>
          <p:cNvSpPr>
            <a:spLocks noGrp="1"/>
          </p:cNvSpPr>
          <p:nvPr>
            <p:ph idx="1"/>
          </p:nvPr>
        </p:nvSpPr>
        <p:spPr>
          <a:xfrm>
            <a:off x="2010136" y="2930485"/>
            <a:ext cx="8171727" cy="3102015"/>
          </a:xfrm>
        </p:spPr>
        <p:txBody>
          <a:bodyPr>
            <a:normAutofit lnSpcReduction="10000"/>
          </a:bodyPr>
          <a:lstStyle/>
          <a:p>
            <a:pPr marL="0" indent="0" algn="just" rtl="1">
              <a:lnSpc>
                <a:spcPct val="150000"/>
              </a:lnSpc>
              <a:buNone/>
            </a:pPr>
            <a:r>
              <a:rPr lang="ar-EG" dirty="0" smtClean="0">
                <a:latin typeface="Alexandria" pitchFamily="2" charset="-78"/>
                <a:cs typeface="Alexandria" pitchFamily="2" charset="-78"/>
              </a:rPr>
              <a:t>يتميز العقد الإداري بوجه عام بعدد من الخصائص التي تميزه عن عقود القانون الخاص، ويتميز بهذه الخصائص أيضا العقد الإداري الالكتروني، بالإضافة إلى أنه يبرم أو ينفذ كليا أو جزئيا بوسائل تقنية المعلومات والاتصالات (الطابع الرقمي).</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37</a:t>
            </a:fld>
            <a:endParaRPr lang="en-US"/>
          </a:p>
        </p:txBody>
      </p:sp>
      <p:pic>
        <p:nvPicPr>
          <p:cNvPr id="7" name="Picture 6"/>
          <p:cNvPicPr>
            <a:picLocks noChangeAspect="1"/>
          </p:cNvPicPr>
          <p:nvPr/>
        </p:nvPicPr>
        <p:blipFill>
          <a:blip r:embed="rId2"/>
          <a:stretch>
            <a:fillRect/>
          </a:stretch>
        </p:blipFill>
        <p:spPr>
          <a:xfrm>
            <a:off x="8610600" y="133814"/>
            <a:ext cx="2956816" cy="1383912"/>
          </a:xfrm>
          <a:prstGeom prst="rect">
            <a:avLst/>
          </a:prstGeom>
        </p:spPr>
      </p:pic>
    </p:spTree>
    <p:extLst>
      <p:ext uri="{BB962C8B-B14F-4D97-AF65-F5344CB8AC3E}">
        <p14:creationId xmlns:p14="http://schemas.microsoft.com/office/powerpoint/2010/main" val="3540725073"/>
      </p:ext>
    </p:extLst>
  </p:cSld>
  <p:clrMapOvr>
    <a:masterClrMapping/>
  </p:clrMapOvr>
  <mc:AlternateContent xmlns:mc="http://schemas.openxmlformats.org/markup-compatibility/2006" xmlns:p14="http://schemas.microsoft.com/office/powerpoint/2010/main">
    <mc:Choice Requires="p14">
      <p:transition spd="slow" p14:dur="2000" advTm="171410"/>
    </mc:Choice>
    <mc:Fallback xmlns="">
      <p:transition spd="slow" advTm="171410"/>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729205" y="1817225"/>
            <a:ext cx="9959751" cy="3981691"/>
          </a:xfrm>
        </p:spPr>
        <p:txBody>
          <a:bodyPr>
            <a:normAutofit fontScale="85000" lnSpcReduction="10000"/>
          </a:bodyPr>
          <a:lstStyle/>
          <a:p>
            <a:pPr marL="0" indent="0" algn="just" rtl="1">
              <a:lnSpc>
                <a:spcPct val="150000"/>
              </a:lnSpc>
              <a:buNone/>
            </a:pPr>
            <a:r>
              <a:rPr lang="ar-EG" dirty="0" smtClean="0">
                <a:latin typeface="Alexandria" pitchFamily="2" charset="-78"/>
                <a:cs typeface="Alexandria" pitchFamily="2" charset="-78"/>
              </a:rPr>
              <a:t>وهناك ثلاث خصائص أو عناصر تقليدية في العقود الإدارية العادية تميزها عن عقود القانون الخاص، وهي: </a:t>
            </a:r>
          </a:p>
          <a:p>
            <a:pPr marL="0" indent="0" algn="just" rtl="1">
              <a:lnSpc>
                <a:spcPct val="150000"/>
              </a:lnSpc>
              <a:buNone/>
            </a:pPr>
            <a:r>
              <a:rPr lang="ar-EG" dirty="0" smtClean="0">
                <a:latin typeface="Alexandria" pitchFamily="2" charset="-78"/>
                <a:cs typeface="Alexandria" pitchFamily="2" charset="-78"/>
              </a:rPr>
              <a:t>1-أن تكون الإدارة طرفا في العقد (شخص من أشخاص القانون العام)</a:t>
            </a:r>
          </a:p>
          <a:p>
            <a:pPr marL="0" indent="0" algn="just" rtl="1">
              <a:lnSpc>
                <a:spcPct val="150000"/>
              </a:lnSpc>
              <a:buNone/>
            </a:pPr>
            <a:r>
              <a:rPr lang="ar-EG" dirty="0" smtClean="0">
                <a:latin typeface="Alexandria" pitchFamily="2" charset="-78"/>
                <a:cs typeface="Alexandria" pitchFamily="2" charset="-78"/>
              </a:rPr>
              <a:t>2-أن يتصل العقد بنشاط مرفق عام </a:t>
            </a:r>
          </a:p>
          <a:p>
            <a:pPr marL="0" indent="0" algn="just" rtl="1">
              <a:lnSpc>
                <a:spcPct val="150000"/>
              </a:lnSpc>
              <a:buNone/>
            </a:pPr>
            <a:r>
              <a:rPr lang="ar-EG" dirty="0" smtClean="0">
                <a:latin typeface="Alexandria" pitchFamily="2" charset="-78"/>
                <a:cs typeface="Alexandria" pitchFamily="2" charset="-78"/>
              </a:rPr>
              <a:t>3-أن يتضمن العقد شروطا استثنائية غير مألوفة في مجال القانون الخاص</a:t>
            </a:r>
          </a:p>
          <a:p>
            <a:pPr marL="0" indent="0" algn="just" rtl="1">
              <a:lnSpc>
                <a:spcPct val="150000"/>
              </a:lnSpc>
              <a:buNone/>
            </a:pPr>
            <a:r>
              <a:rPr lang="ar-EG" dirty="0" smtClean="0">
                <a:solidFill>
                  <a:schemeClr val="bg1"/>
                </a:solidFill>
                <a:latin typeface="Alexandria" pitchFamily="2" charset="-78"/>
                <a:cs typeface="Alexandria" pitchFamily="2" charset="-78"/>
              </a:rPr>
              <a:t> </a:t>
            </a:r>
            <a:endParaRPr lang="en-US" dirty="0">
              <a:solidFill>
                <a:schemeClr val="bg1"/>
              </a:solidFill>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38</a:t>
            </a:fld>
            <a:endParaRPr lang="en-US"/>
          </a:p>
        </p:txBody>
      </p:sp>
      <p:pic>
        <p:nvPicPr>
          <p:cNvPr id="7" name="Picture 6"/>
          <p:cNvPicPr>
            <a:picLocks noChangeAspect="1"/>
          </p:cNvPicPr>
          <p:nvPr/>
        </p:nvPicPr>
        <p:blipFill>
          <a:blip r:embed="rId2"/>
          <a:stretch>
            <a:fillRect/>
          </a:stretch>
        </p:blipFill>
        <p:spPr>
          <a:xfrm>
            <a:off x="8839396" y="275946"/>
            <a:ext cx="2956816" cy="1383912"/>
          </a:xfrm>
          <a:prstGeom prst="rect">
            <a:avLst/>
          </a:prstGeom>
        </p:spPr>
      </p:pic>
    </p:spTree>
    <p:extLst>
      <p:ext uri="{BB962C8B-B14F-4D97-AF65-F5344CB8AC3E}">
        <p14:creationId xmlns:p14="http://schemas.microsoft.com/office/powerpoint/2010/main" val="2200230455"/>
      </p:ext>
    </p:extLst>
  </p:cSld>
  <p:clrMapOvr>
    <a:masterClrMapping/>
  </p:clrMapOvr>
  <mc:AlternateContent xmlns:mc="http://schemas.openxmlformats.org/markup-compatibility/2006" xmlns:p14="http://schemas.microsoft.com/office/powerpoint/2010/main">
    <mc:Choice Requires="p14">
      <p:transition spd="slow" p14:dur="2000" advTm="129605"/>
    </mc:Choice>
    <mc:Fallback xmlns="">
      <p:transition spd="slow" advTm="129605"/>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750445" y="1201703"/>
            <a:ext cx="10515600" cy="1325563"/>
          </a:xfrm>
        </p:spPr>
        <p:txBody>
          <a:bodyPr>
            <a:noAutofit/>
          </a:bodyPr>
          <a:lstStyle/>
          <a:p>
            <a:pPr algn="ctr"/>
            <a:r>
              <a:rPr lang="ar-EG" sz="3200" dirty="0" smtClean="0">
                <a:cs typeface="Alexandria" pitchFamily="2" charset="-78"/>
              </a:rPr>
              <a:t/>
            </a:r>
            <a:br>
              <a:rPr lang="ar-EG" sz="3200" dirty="0" smtClean="0">
                <a:cs typeface="Alexandria" pitchFamily="2" charset="-78"/>
              </a:rPr>
            </a:br>
            <a:r>
              <a:rPr lang="ar-EG" sz="3200" dirty="0">
                <a:cs typeface="Alexandria" pitchFamily="2" charset="-78"/>
              </a:rPr>
              <a:t/>
            </a:r>
            <a:br>
              <a:rPr lang="ar-EG" sz="3200" dirty="0">
                <a:cs typeface="Alexandria" pitchFamily="2" charset="-78"/>
              </a:rPr>
            </a:br>
            <a:r>
              <a:rPr lang="ar-EG" sz="3200" dirty="0" smtClean="0">
                <a:cs typeface="Alexandria" pitchFamily="2" charset="-78"/>
              </a:rPr>
              <a:t>1-أن </a:t>
            </a:r>
            <a:r>
              <a:rPr lang="ar-EG" sz="3200" dirty="0">
                <a:cs typeface="Alexandria" pitchFamily="2" charset="-78"/>
              </a:rPr>
              <a:t>تكون الإدارة طرفا في العقد (شخص من أشخاص القانون العام)</a:t>
            </a:r>
          </a:p>
        </p:txBody>
      </p:sp>
      <p:sp>
        <p:nvSpPr>
          <p:cNvPr id="3" name="عنصر نائب للمحتوى 2"/>
          <p:cNvSpPr>
            <a:spLocks noGrp="1"/>
          </p:cNvSpPr>
          <p:nvPr>
            <p:ph idx="1"/>
          </p:nvPr>
        </p:nvSpPr>
        <p:spPr>
          <a:xfrm>
            <a:off x="2107577" y="3172818"/>
            <a:ext cx="7801336" cy="3044142"/>
          </a:xfrm>
        </p:spPr>
        <p:txBody>
          <a:bodyPr>
            <a:normAutofit/>
          </a:bodyPr>
          <a:lstStyle/>
          <a:p>
            <a:pPr marL="0" indent="0" algn="just" rtl="1">
              <a:lnSpc>
                <a:spcPct val="150000"/>
              </a:lnSpc>
              <a:buNone/>
            </a:pPr>
            <a:r>
              <a:rPr lang="ar-EG" dirty="0" smtClean="0">
                <a:latin typeface="Alexandria" pitchFamily="2" charset="-78"/>
                <a:cs typeface="Alexandria" pitchFamily="2" charset="-78"/>
              </a:rPr>
              <a:t>لا يمكن أن يوصف عقد بأنه إداري إلا إذا كان أحد أطرافه على الأقل شخص من اشخاص القانون العام، الدولة، المحافظة أو غير ذلك من الأشخاص المعنوية العامة.</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39</a:t>
            </a:fld>
            <a:endParaRPr lang="en-US"/>
          </a:p>
        </p:txBody>
      </p:sp>
      <p:pic>
        <p:nvPicPr>
          <p:cNvPr id="7" name="Picture 6"/>
          <p:cNvPicPr>
            <a:picLocks noChangeAspect="1"/>
          </p:cNvPicPr>
          <p:nvPr/>
        </p:nvPicPr>
        <p:blipFill>
          <a:blip r:embed="rId2"/>
          <a:stretch>
            <a:fillRect/>
          </a:stretch>
        </p:blipFill>
        <p:spPr>
          <a:xfrm>
            <a:off x="8858852" y="186971"/>
            <a:ext cx="2956816" cy="1383912"/>
          </a:xfrm>
          <a:prstGeom prst="rect">
            <a:avLst/>
          </a:prstGeom>
        </p:spPr>
      </p:pic>
    </p:spTree>
    <p:extLst>
      <p:ext uri="{BB962C8B-B14F-4D97-AF65-F5344CB8AC3E}">
        <p14:creationId xmlns:p14="http://schemas.microsoft.com/office/powerpoint/2010/main" val="2574295778"/>
      </p:ext>
    </p:extLst>
  </p:cSld>
  <p:clrMapOvr>
    <a:masterClrMapping/>
  </p:clrMapOvr>
  <mc:AlternateContent xmlns:mc="http://schemas.openxmlformats.org/markup-compatibility/2006" xmlns:p14="http://schemas.microsoft.com/office/powerpoint/2010/main">
    <mc:Choice Requires="p14">
      <p:transition spd="slow" p14:dur="2000" advTm="137746"/>
    </mc:Choice>
    <mc:Fallback xmlns="">
      <p:transition spd="slow" advTm="137746"/>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129743" y="2025571"/>
            <a:ext cx="8264324" cy="3831220"/>
          </a:xfrm>
        </p:spPr>
        <p:txBody>
          <a:bodyPr>
            <a:normAutofit fontScale="92500" lnSpcReduction="20000"/>
          </a:bodyPr>
          <a:lstStyle/>
          <a:p>
            <a:pPr marL="0" indent="0" algn="just" rtl="1">
              <a:lnSpc>
                <a:spcPct val="150000"/>
              </a:lnSpc>
              <a:buNone/>
            </a:pPr>
            <a:r>
              <a:rPr lang="ar-EG" dirty="0" smtClean="0">
                <a:latin typeface="Alexandria" pitchFamily="2" charset="-78"/>
                <a:cs typeface="Alexandria" pitchFamily="2" charset="-78"/>
              </a:rPr>
              <a:t>وإذا لم يكن أحد أطراف العقد من أشخاص القانون العام فإنه يخضع للقانون الخاص. </a:t>
            </a:r>
          </a:p>
          <a:p>
            <a:pPr marL="0" indent="0" algn="just" rtl="1">
              <a:lnSpc>
                <a:spcPct val="150000"/>
              </a:lnSpc>
              <a:buNone/>
            </a:pPr>
            <a:r>
              <a:rPr lang="ar-EG" dirty="0" smtClean="0">
                <a:latin typeface="Alexandria" pitchFamily="2" charset="-78"/>
                <a:cs typeface="Alexandria" pitchFamily="2" charset="-78"/>
              </a:rPr>
              <a:t>لكن يشترط أن يبرم الشخص المعنوي العام العقد بوصفه سلطة عامة وليس شخص عادي، لأنه قد تختار الإدارة التخلي عن هذا الوصف وتتعامل على قدم المساواة مع الطرف الآخر، فهنا لا يقع العقد ضمن فئة العقود الإدارية.</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40</a:t>
            </a:fld>
            <a:endParaRPr lang="en-US"/>
          </a:p>
        </p:txBody>
      </p:sp>
      <p:pic>
        <p:nvPicPr>
          <p:cNvPr id="7" name="Picture 6"/>
          <p:cNvPicPr>
            <a:picLocks noChangeAspect="1"/>
          </p:cNvPicPr>
          <p:nvPr/>
        </p:nvPicPr>
        <p:blipFill>
          <a:blip r:embed="rId2"/>
          <a:stretch>
            <a:fillRect/>
          </a:stretch>
        </p:blipFill>
        <p:spPr>
          <a:xfrm>
            <a:off x="8610600" y="246763"/>
            <a:ext cx="2956816" cy="1383912"/>
          </a:xfrm>
          <a:prstGeom prst="rect">
            <a:avLst/>
          </a:prstGeom>
        </p:spPr>
      </p:pic>
    </p:spTree>
    <p:extLst>
      <p:ext uri="{BB962C8B-B14F-4D97-AF65-F5344CB8AC3E}">
        <p14:creationId xmlns:p14="http://schemas.microsoft.com/office/powerpoint/2010/main" val="314602440"/>
      </p:ext>
    </p:extLst>
  </p:cSld>
  <p:clrMapOvr>
    <a:masterClrMapping/>
  </p:clrMapOvr>
  <mc:AlternateContent xmlns:mc="http://schemas.openxmlformats.org/markup-compatibility/2006" xmlns:p14="http://schemas.microsoft.com/office/powerpoint/2010/main">
    <mc:Choice Requires="p14">
      <p:transition spd="slow" p14:dur="2000" advTm="94825"/>
    </mc:Choice>
    <mc:Fallback xmlns="">
      <p:transition spd="slow" advTm="94825"/>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245489" y="2037143"/>
            <a:ext cx="7048982" cy="2858947"/>
          </a:xfrm>
        </p:spPr>
        <p:txBody>
          <a:bodyPr>
            <a:normAutofit/>
          </a:bodyPr>
          <a:lstStyle/>
          <a:p>
            <a:pPr marL="0" indent="0" algn="just" rtl="1">
              <a:lnSpc>
                <a:spcPct val="150000"/>
              </a:lnSpc>
              <a:buNone/>
            </a:pPr>
            <a:endParaRPr lang="ar-EG" dirty="0" smtClean="0">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كما يجب أن تستمر للشخص المعنوي العام هذه الصفة حتى نهاية العقد، وإلا تحول إلى عقد من عقود الخاص.</a:t>
            </a:r>
            <a:endParaRPr lang="ar-EG" dirty="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41</a:t>
            </a:fld>
            <a:endParaRPr lang="en-US" dirty="0"/>
          </a:p>
        </p:txBody>
      </p:sp>
      <p:pic>
        <p:nvPicPr>
          <p:cNvPr id="7" name="Picture 6"/>
          <p:cNvPicPr>
            <a:picLocks noChangeAspect="1"/>
          </p:cNvPicPr>
          <p:nvPr/>
        </p:nvPicPr>
        <p:blipFill>
          <a:blip r:embed="rId2"/>
          <a:stretch>
            <a:fillRect/>
          </a:stretch>
        </p:blipFill>
        <p:spPr>
          <a:xfrm>
            <a:off x="9092316" y="227307"/>
            <a:ext cx="2956816" cy="1383912"/>
          </a:xfrm>
          <a:prstGeom prst="rect">
            <a:avLst/>
          </a:prstGeom>
        </p:spPr>
      </p:pic>
    </p:spTree>
    <p:extLst>
      <p:ext uri="{BB962C8B-B14F-4D97-AF65-F5344CB8AC3E}">
        <p14:creationId xmlns:p14="http://schemas.microsoft.com/office/powerpoint/2010/main" val="2666372089"/>
      </p:ext>
    </p:extLst>
  </p:cSld>
  <p:clrMapOvr>
    <a:masterClrMapping/>
  </p:clrMapOvr>
  <mc:AlternateContent xmlns:mc="http://schemas.openxmlformats.org/markup-compatibility/2006" xmlns:p14="http://schemas.microsoft.com/office/powerpoint/2010/main">
    <mc:Choice Requires="p14">
      <p:transition spd="slow" p14:dur="2000" advTm="58765"/>
    </mc:Choice>
    <mc:Fallback xmlns="">
      <p:transition spd="slow" advTm="58765"/>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838200" y="841433"/>
            <a:ext cx="10515600" cy="1325563"/>
          </a:xfrm>
        </p:spPr>
        <p:txBody>
          <a:bodyPr>
            <a:normAutofit fontScale="90000"/>
          </a:bodyPr>
          <a:lstStyle/>
          <a:p>
            <a:pPr algn="ctr"/>
            <a:r>
              <a:rPr lang="ar-EG" dirty="0" smtClean="0">
                <a:cs typeface="Alexandria" pitchFamily="2" charset="-78"/>
              </a:rPr>
              <a:t/>
            </a:r>
            <a:br>
              <a:rPr lang="ar-EG" dirty="0" smtClean="0">
                <a:cs typeface="Alexandria" pitchFamily="2" charset="-78"/>
              </a:rPr>
            </a:br>
            <a:r>
              <a:rPr lang="ar-EG" dirty="0">
                <a:cs typeface="Alexandria" pitchFamily="2" charset="-78"/>
              </a:rPr>
              <a:t/>
            </a:r>
            <a:br>
              <a:rPr lang="ar-EG" dirty="0">
                <a:cs typeface="Alexandria" pitchFamily="2" charset="-78"/>
              </a:rPr>
            </a:br>
            <a:r>
              <a:rPr lang="ar-EG" dirty="0" smtClean="0">
                <a:cs typeface="Alexandria" pitchFamily="2" charset="-78"/>
              </a:rPr>
              <a:t>2-أن يتصل العقد بنشاط مرفق عام</a:t>
            </a:r>
            <a:endParaRPr lang="en-US" dirty="0"/>
          </a:p>
        </p:txBody>
      </p:sp>
      <p:sp>
        <p:nvSpPr>
          <p:cNvPr id="3" name="عنصر نائب للمحتوى 2"/>
          <p:cNvSpPr>
            <a:spLocks noGrp="1"/>
          </p:cNvSpPr>
          <p:nvPr>
            <p:ph idx="1"/>
          </p:nvPr>
        </p:nvSpPr>
        <p:spPr>
          <a:xfrm>
            <a:off x="2638032" y="3022062"/>
            <a:ext cx="6915935" cy="2858947"/>
          </a:xfrm>
        </p:spPr>
        <p:txBody>
          <a:bodyPr>
            <a:normAutofit fontScale="92500" lnSpcReduction="20000"/>
          </a:bodyPr>
          <a:lstStyle/>
          <a:p>
            <a:pPr marL="0" indent="0" algn="just" rtl="1">
              <a:lnSpc>
                <a:spcPct val="150000"/>
              </a:lnSpc>
              <a:buNone/>
            </a:pPr>
            <a:r>
              <a:rPr lang="ar-EG" dirty="0" smtClean="0">
                <a:latin typeface="Alexandria" pitchFamily="2" charset="-78"/>
                <a:cs typeface="Alexandria" pitchFamily="2" charset="-78"/>
              </a:rPr>
              <a:t>وفقا للمحكمة الإدارية العليا المصرية يحدث هذا الاتصال عندما يتعلق العقد بتنظيم المرفق العام أو تسييره بغية خدمة أغراضه وتحقيق احتياجاته.</a:t>
            </a:r>
          </a:p>
          <a:p>
            <a:pPr marL="0" indent="0" algn="just" rtl="1">
              <a:lnSpc>
                <a:spcPct val="150000"/>
              </a:lnSpc>
              <a:buNone/>
            </a:pPr>
            <a:r>
              <a:rPr lang="ar-EG" dirty="0" smtClean="0">
                <a:solidFill>
                  <a:schemeClr val="bg1"/>
                </a:solidFill>
                <a:latin typeface="Alexandria" pitchFamily="2" charset="-78"/>
                <a:cs typeface="Alexandria" pitchFamily="2" charset="-78"/>
              </a:rPr>
              <a:t>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42</a:t>
            </a:fld>
            <a:endParaRPr lang="en-US"/>
          </a:p>
        </p:txBody>
      </p:sp>
      <p:pic>
        <p:nvPicPr>
          <p:cNvPr id="7" name="Picture 6"/>
          <p:cNvPicPr>
            <a:picLocks noChangeAspect="1"/>
          </p:cNvPicPr>
          <p:nvPr/>
        </p:nvPicPr>
        <p:blipFill>
          <a:blip r:embed="rId2"/>
          <a:stretch>
            <a:fillRect/>
          </a:stretch>
        </p:blipFill>
        <p:spPr>
          <a:xfrm>
            <a:off x="9066166" y="120303"/>
            <a:ext cx="2956816" cy="1383912"/>
          </a:xfrm>
          <a:prstGeom prst="rect">
            <a:avLst/>
          </a:prstGeom>
        </p:spPr>
      </p:pic>
    </p:spTree>
    <p:extLst>
      <p:ext uri="{BB962C8B-B14F-4D97-AF65-F5344CB8AC3E}">
        <p14:creationId xmlns:p14="http://schemas.microsoft.com/office/powerpoint/2010/main" val="135148755"/>
      </p:ext>
    </p:extLst>
  </p:cSld>
  <p:clrMapOvr>
    <a:masterClrMapping/>
  </p:clrMapOvr>
  <mc:AlternateContent xmlns:mc="http://schemas.openxmlformats.org/markup-compatibility/2006" xmlns:p14="http://schemas.microsoft.com/office/powerpoint/2010/main">
    <mc:Choice Requires="p14">
      <p:transition spd="slow" p14:dur="2000" advTm="86854"/>
    </mc:Choice>
    <mc:Fallback xmlns="">
      <p:transition spd="slow" advTm="86854"/>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72830" y="691956"/>
            <a:ext cx="10515600" cy="1325563"/>
          </a:xfrm>
        </p:spPr>
        <p:txBody>
          <a:bodyPr>
            <a:noAutofit/>
          </a:bodyPr>
          <a:lstStyle/>
          <a:p>
            <a:pPr algn="ctr"/>
            <a:r>
              <a:rPr lang="ar-EG" sz="3200" dirty="0" smtClean="0">
                <a:cs typeface="Alexandria" pitchFamily="2" charset="-78"/>
              </a:rPr>
              <a:t/>
            </a:r>
            <a:br>
              <a:rPr lang="ar-EG" sz="3200" dirty="0" smtClean="0">
                <a:cs typeface="Alexandria" pitchFamily="2" charset="-78"/>
              </a:rPr>
            </a:br>
            <a:r>
              <a:rPr lang="ar-EG" sz="3200" dirty="0">
                <a:cs typeface="Alexandria" pitchFamily="2" charset="-78"/>
              </a:rPr>
              <a:t/>
            </a:r>
            <a:br>
              <a:rPr lang="ar-EG" sz="3200" dirty="0">
                <a:cs typeface="Alexandria" pitchFamily="2" charset="-78"/>
              </a:rPr>
            </a:br>
            <a:r>
              <a:rPr lang="ar-EG" sz="3200" dirty="0" smtClean="0">
                <a:cs typeface="Alexandria" pitchFamily="2" charset="-78"/>
              </a:rPr>
              <a:t/>
            </a:r>
            <a:br>
              <a:rPr lang="ar-EG" sz="3200" dirty="0" smtClean="0">
                <a:cs typeface="Alexandria" pitchFamily="2" charset="-78"/>
              </a:rPr>
            </a:br>
            <a:r>
              <a:rPr lang="ar-EG" sz="3200" dirty="0" smtClean="0">
                <a:cs typeface="Alexandria" pitchFamily="2" charset="-78"/>
              </a:rPr>
              <a:t>3-أن </a:t>
            </a:r>
            <a:r>
              <a:rPr lang="ar-EG" sz="3200" dirty="0">
                <a:cs typeface="Alexandria" pitchFamily="2" charset="-78"/>
              </a:rPr>
              <a:t>يتضمن العقد شروطا استثنائية غير مألوفة في مجال القانون الخاص</a:t>
            </a:r>
            <a:br>
              <a:rPr lang="ar-EG" sz="3200" dirty="0">
                <a:cs typeface="Alexandria" pitchFamily="2" charset="-78"/>
              </a:rPr>
            </a:br>
            <a:r>
              <a:rPr lang="ar-EG" sz="3200" dirty="0">
                <a:cs typeface="Alexandria" pitchFamily="2" charset="-78"/>
              </a:rPr>
              <a:t>                                                  </a:t>
            </a:r>
            <a:endParaRPr lang="en-US" sz="3200" dirty="0"/>
          </a:p>
        </p:txBody>
      </p:sp>
      <p:sp>
        <p:nvSpPr>
          <p:cNvPr id="3" name="عنصر نائب للمحتوى 2"/>
          <p:cNvSpPr>
            <a:spLocks noGrp="1"/>
          </p:cNvSpPr>
          <p:nvPr>
            <p:ph idx="1"/>
          </p:nvPr>
        </p:nvSpPr>
        <p:spPr>
          <a:xfrm>
            <a:off x="2460769" y="2913593"/>
            <a:ext cx="7581418" cy="3171463"/>
          </a:xfrm>
        </p:spPr>
        <p:txBody>
          <a:bodyPr>
            <a:normAutofit fontScale="85000" lnSpcReduction="10000"/>
          </a:bodyPr>
          <a:lstStyle/>
          <a:p>
            <a:pPr marL="0" indent="0" algn="just" rtl="1">
              <a:lnSpc>
                <a:spcPct val="150000"/>
              </a:lnSpc>
              <a:buNone/>
            </a:pPr>
            <a:r>
              <a:rPr lang="ar-EG" dirty="0" smtClean="0">
                <a:latin typeface="Alexandria" pitchFamily="2" charset="-78"/>
                <a:cs typeface="Alexandria" pitchFamily="2" charset="-78"/>
              </a:rPr>
              <a:t>العنصر الجوهري الذي يميز العقد الإداري هو أخذ الإدارة بأساليب القانون العام وذلك بوضع شروط استثنائية في العقد غير مألوفة في عقود القانون الخاص.</a:t>
            </a:r>
          </a:p>
          <a:p>
            <a:pPr marL="0" indent="0" algn="just" rtl="1">
              <a:lnSpc>
                <a:spcPct val="150000"/>
              </a:lnSpc>
              <a:buNone/>
            </a:pPr>
            <a:r>
              <a:rPr lang="ar-EG" dirty="0" smtClean="0">
                <a:latin typeface="Alexandria" pitchFamily="2" charset="-78"/>
                <a:cs typeface="Alexandria" pitchFamily="2" charset="-78"/>
              </a:rPr>
              <a:t>ومن الأمثلة على ذلك حق الإدارة في تعديل شروط العقد بإرادتها،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43</a:t>
            </a:fld>
            <a:endParaRPr lang="en-US"/>
          </a:p>
        </p:txBody>
      </p:sp>
      <p:pic>
        <p:nvPicPr>
          <p:cNvPr id="7" name="Picture 6"/>
          <p:cNvPicPr>
            <a:picLocks noChangeAspect="1"/>
          </p:cNvPicPr>
          <p:nvPr/>
        </p:nvPicPr>
        <p:blipFill>
          <a:blip r:embed="rId2"/>
          <a:stretch>
            <a:fillRect/>
          </a:stretch>
        </p:blipFill>
        <p:spPr>
          <a:xfrm>
            <a:off x="9140954" y="77298"/>
            <a:ext cx="2956816" cy="1383912"/>
          </a:xfrm>
          <a:prstGeom prst="rect">
            <a:avLst/>
          </a:prstGeom>
        </p:spPr>
      </p:pic>
    </p:spTree>
    <p:extLst>
      <p:ext uri="{BB962C8B-B14F-4D97-AF65-F5344CB8AC3E}">
        <p14:creationId xmlns:p14="http://schemas.microsoft.com/office/powerpoint/2010/main" val="2520766814"/>
      </p:ext>
    </p:extLst>
  </p:cSld>
  <p:clrMapOvr>
    <a:masterClrMapping/>
  </p:clrMapOvr>
  <mc:AlternateContent xmlns:mc="http://schemas.openxmlformats.org/markup-compatibility/2006" xmlns:p14="http://schemas.microsoft.com/office/powerpoint/2010/main">
    <mc:Choice Requires="p14">
      <p:transition spd="slow" p14:dur="2000" advTm="140574"/>
    </mc:Choice>
    <mc:Fallback xmlns="">
      <p:transition spd="slow" advTm="140574"/>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944546" y="1979273"/>
            <a:ext cx="7558065" cy="2939968"/>
          </a:xfrm>
        </p:spPr>
        <p:txBody>
          <a:bodyPr>
            <a:normAutofit/>
          </a:bodyPr>
          <a:lstStyle/>
          <a:p>
            <a:pPr marL="0" indent="0" algn="just" rtl="1">
              <a:lnSpc>
                <a:spcPct val="150000"/>
              </a:lnSpc>
              <a:buNone/>
            </a:pPr>
            <a:r>
              <a:rPr lang="ar-EG" dirty="0" smtClean="0">
                <a:latin typeface="Alexandria" pitchFamily="2" charset="-78"/>
                <a:cs typeface="Alexandria" pitchFamily="2" charset="-78"/>
              </a:rPr>
              <a:t>وحق الإدارة في الإشراف على تنفيذ العقد وكذلك الحق في وقف العقد مؤقتا أو فسخه بالإرادة المنفردة، وقد يعطي العقد للمتعاقد مع الإدارة بعض امتيازات السلطة العامة.</a:t>
            </a:r>
            <a:endParaRPr lang="en-US" dirty="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44</a:t>
            </a:fld>
            <a:endParaRPr lang="en-US"/>
          </a:p>
        </p:txBody>
      </p:sp>
      <p:pic>
        <p:nvPicPr>
          <p:cNvPr id="7" name="Picture 6"/>
          <p:cNvPicPr>
            <a:picLocks noChangeAspect="1"/>
          </p:cNvPicPr>
          <p:nvPr/>
        </p:nvPicPr>
        <p:blipFill>
          <a:blip r:embed="rId2"/>
          <a:stretch>
            <a:fillRect/>
          </a:stretch>
        </p:blipFill>
        <p:spPr>
          <a:xfrm>
            <a:off x="8714484" y="275946"/>
            <a:ext cx="2956816" cy="1383912"/>
          </a:xfrm>
          <a:prstGeom prst="rect">
            <a:avLst/>
          </a:prstGeom>
        </p:spPr>
      </p:pic>
    </p:spTree>
    <p:extLst>
      <p:ext uri="{BB962C8B-B14F-4D97-AF65-F5344CB8AC3E}">
        <p14:creationId xmlns:p14="http://schemas.microsoft.com/office/powerpoint/2010/main" val="1332169172"/>
      </p:ext>
    </p:extLst>
  </p:cSld>
  <p:clrMapOvr>
    <a:masterClrMapping/>
  </p:clrMapOvr>
  <mc:AlternateContent xmlns:mc="http://schemas.openxmlformats.org/markup-compatibility/2006" xmlns:p14="http://schemas.microsoft.com/office/powerpoint/2010/main">
    <mc:Choice Requires="p14">
      <p:transition spd="slow" p14:dur="2000" advTm="102664"/>
    </mc:Choice>
    <mc:Fallback xmlns="">
      <p:transition spd="slow" advTm="102664"/>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850900" y="721130"/>
            <a:ext cx="10515600" cy="1325563"/>
          </a:xfrm>
        </p:spPr>
        <p:txBody>
          <a:bodyPr/>
          <a:lstStyle/>
          <a:p>
            <a:pPr algn="ctr"/>
            <a:r>
              <a:rPr lang="ar-EG" dirty="0" smtClean="0">
                <a:cs typeface="Alexandria" pitchFamily="2" charset="-78"/>
              </a:rPr>
              <a:t>4-الطابع الرقمي</a:t>
            </a:r>
            <a:endParaRPr lang="en-US" dirty="0"/>
          </a:p>
        </p:txBody>
      </p:sp>
      <p:sp>
        <p:nvSpPr>
          <p:cNvPr id="3" name="عنصر نائب للمحتوى 2"/>
          <p:cNvSpPr>
            <a:spLocks noGrp="1"/>
          </p:cNvSpPr>
          <p:nvPr>
            <p:ph idx="1"/>
          </p:nvPr>
        </p:nvSpPr>
        <p:spPr>
          <a:xfrm>
            <a:off x="1694727" y="2767823"/>
            <a:ext cx="8287473" cy="2997843"/>
          </a:xfrm>
        </p:spPr>
        <p:txBody>
          <a:bodyPr/>
          <a:lstStyle/>
          <a:p>
            <a:pPr marL="0" indent="0" algn="just" rtl="1">
              <a:lnSpc>
                <a:spcPct val="150000"/>
              </a:lnSpc>
              <a:buNone/>
            </a:pPr>
            <a:r>
              <a:rPr lang="ar-EG" dirty="0" smtClean="0">
                <a:cs typeface="Alexandria" pitchFamily="2" charset="-78"/>
              </a:rPr>
              <a:t>إن ما يميز العقد الإداري الالكتروني عن العقد الإداري التقليدي هو اعتماد الادارة في إبرام أو تنفيذ الأول على أساليب تكنولوجيا المعلومات والاتصالات.</a:t>
            </a:r>
            <a:endParaRPr lang="en-US" dirty="0"/>
          </a:p>
        </p:txBody>
      </p:sp>
      <p:sp>
        <p:nvSpPr>
          <p:cNvPr id="4" name="عنصر نائب لرقم الشريحة 3"/>
          <p:cNvSpPr>
            <a:spLocks noGrp="1"/>
          </p:cNvSpPr>
          <p:nvPr>
            <p:ph type="sldNum" sz="quarter" idx="12"/>
          </p:nvPr>
        </p:nvSpPr>
        <p:spPr/>
        <p:txBody>
          <a:bodyPr/>
          <a:lstStyle/>
          <a:p>
            <a:fld id="{F7542ADD-394E-41F3-B704-951748884AEE}" type="slidenum">
              <a:rPr lang="en-US" smtClean="0"/>
              <a:t>45</a:t>
            </a:fld>
            <a:endParaRPr lang="en-US"/>
          </a:p>
        </p:txBody>
      </p:sp>
      <p:pic>
        <p:nvPicPr>
          <p:cNvPr id="7" name="Picture 6"/>
          <p:cNvPicPr>
            <a:picLocks noChangeAspect="1"/>
          </p:cNvPicPr>
          <p:nvPr/>
        </p:nvPicPr>
        <p:blipFill>
          <a:blip r:embed="rId2"/>
          <a:stretch>
            <a:fillRect/>
          </a:stretch>
        </p:blipFill>
        <p:spPr>
          <a:xfrm>
            <a:off x="9235184" y="0"/>
            <a:ext cx="2956816" cy="1383912"/>
          </a:xfrm>
          <a:prstGeom prst="rect">
            <a:avLst/>
          </a:prstGeom>
        </p:spPr>
      </p:pic>
    </p:spTree>
    <p:extLst>
      <p:ext uri="{BB962C8B-B14F-4D97-AF65-F5344CB8AC3E}">
        <p14:creationId xmlns:p14="http://schemas.microsoft.com/office/powerpoint/2010/main" val="3723361568"/>
      </p:ext>
    </p:extLst>
  </p:cSld>
  <p:clrMapOvr>
    <a:masterClrMapping/>
  </p:clrMapOvr>
  <mc:AlternateContent xmlns:mc="http://schemas.openxmlformats.org/markup-compatibility/2006" xmlns:p14="http://schemas.microsoft.com/office/powerpoint/2010/main">
    <mc:Choice Requires="p14">
      <p:transition spd="slow" p14:dur="2000" advTm="801126"/>
    </mc:Choice>
    <mc:Fallback xmlns="">
      <p:transition spd="slow" advTm="801126"/>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6" name="Rectangle 5">
            <a:extLst>
              <a:ext uri="{FF2B5EF4-FFF2-40B4-BE49-F238E27FC236}">
                <a16:creationId xmlns=""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050" name="Picture 2"/>
          <p:cNvPicPr>
            <a:picLocks noChangeAspect="1" noChangeArrowheads="1"/>
          </p:cNvPicPr>
          <p:nvPr/>
        </p:nvPicPr>
        <p:blipFill>
          <a:blip r:embed="rId7">
            <a:duotone>
              <a:prstClr val="black"/>
              <a:schemeClr val="accent5">
                <a:tint val="45000"/>
                <a:satMod val="400000"/>
              </a:schemeClr>
            </a:duotone>
            <a:extLst>
              <a:ext uri="{28A0092B-C50C-407E-A947-70E740481C1C}">
                <a14:useLocalDpi xmlns:a14="http://schemas.microsoft.com/office/drawing/2010/main" val="0"/>
              </a:ext>
            </a:extLst>
          </a:blip>
          <a:srcRect/>
          <a:stretch>
            <a:fillRect/>
          </a:stretch>
        </p:blipFill>
        <p:spPr bwMode="auto">
          <a:xfrm>
            <a:off x="3722688" y="2974694"/>
            <a:ext cx="4743450" cy="13877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p:cNvPicPr>
          <p:nvPr/>
        </p:nvPicPr>
        <p:blipFill>
          <a:blip r:embed="rId8"/>
          <a:stretch>
            <a:fillRect/>
          </a:stretch>
        </p:blipFill>
        <p:spPr>
          <a:xfrm>
            <a:off x="9150682" y="139759"/>
            <a:ext cx="2956816" cy="1383912"/>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14931"/>
    </mc:Choice>
    <mc:Fallback xmlns="">
      <p:transition spd="slow" advTm="14931"/>
    </mc:Fallback>
  </mc:AlternateContent>
  <p:timing>
    <p:tnLst>
      <p:par>
        <p:cTn id="1" dur="indefinite" restart="never" nodeType="tmRoot"/>
      </p:par>
    </p:tnLst>
  </p:timing>
</p:sld>
</file>

<file path=ppt/theme/theme1.xml><?xml version="1.0" encoding="utf-8"?>
<a:theme xmlns:a="http://schemas.openxmlformats.org/drawingml/2006/main" name="202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2024" id="{F4E9B020-F857-4984-87D4-CDC2032A1507}" vid="{518D7A3B-2651-42B0-99AB-B4EF026B508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3958E81-30CF-49DC-B43C-31A175BF8D46}"/>
</file>

<file path=customXml/itemProps2.xml><?xml version="1.0" encoding="utf-8"?>
<ds:datastoreItem xmlns:ds="http://schemas.openxmlformats.org/officeDocument/2006/customXml" ds:itemID="{62007B5C-CCEB-40C5-8729-82159DA5AF4C}"/>
</file>

<file path=customXml/itemProps3.xml><?xml version="1.0" encoding="utf-8"?>
<ds:datastoreItem xmlns:ds="http://schemas.openxmlformats.org/officeDocument/2006/customXml" ds:itemID="{13371C76-7603-4BB7-92DD-896DC7342264}"/>
</file>

<file path=docProps/app.xml><?xml version="1.0" encoding="utf-8"?>
<Properties xmlns="http://schemas.openxmlformats.org/officeDocument/2006/extended-properties" xmlns:vt="http://schemas.openxmlformats.org/officeDocument/2006/docPropsVTypes">
  <Template>2024</Template>
  <TotalTime>8552</TotalTime>
  <Words>1666</Words>
  <Application>Microsoft Office PowerPoint</Application>
  <PresentationFormat>Widescreen</PresentationFormat>
  <Paragraphs>139</Paragraphs>
  <Slides>46</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46</vt:i4>
      </vt:variant>
    </vt:vector>
  </HeadingPairs>
  <TitlesOfParts>
    <vt:vector size="52" baseType="lpstr">
      <vt:lpstr>Alexandria</vt:lpstr>
      <vt:lpstr>Arial</vt:lpstr>
      <vt:lpstr>Calibri</vt:lpstr>
      <vt:lpstr>Calibri Light</vt:lpstr>
      <vt:lpstr>Roboto Light</vt:lpstr>
      <vt:lpstr>2024</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أولا: تعريف العقود الإدارية الالكترونية</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vt:lpstr>
      <vt:lpstr>PowerPoint Presentation</vt:lpstr>
      <vt:lpstr>PowerPoint Presentation</vt:lpstr>
      <vt:lpstr>PowerPoint Presentation</vt:lpstr>
      <vt:lpstr>PowerPoint Presentation</vt:lpstr>
      <vt:lpstr>PowerPoint Presentation</vt:lpstr>
      <vt:lpstr>PowerPoint Presentation</vt:lpstr>
      <vt:lpstr>   </vt:lpstr>
      <vt:lpstr>PowerPoint Presentation</vt:lpstr>
      <vt:lpstr>PowerPoint Presentation</vt:lpstr>
      <vt:lpstr>PowerPoint Presentation</vt:lpstr>
      <vt:lpstr>PowerPoint Presentation</vt:lpstr>
      <vt:lpstr>  ثانيا: خصائص العقد الإداري الالكتروني</vt:lpstr>
      <vt:lpstr>PowerPoint Presentation</vt:lpstr>
      <vt:lpstr>  1-أن تكون الإدارة طرفا في العقد (شخص من أشخاص القانون العام)</vt:lpstr>
      <vt:lpstr>PowerPoint Presentation</vt:lpstr>
      <vt:lpstr>PowerPoint Presentation</vt:lpstr>
      <vt:lpstr>  2-أن يتصل العقد بنشاط مرفق عام</vt:lpstr>
      <vt:lpstr>   3-أن يتضمن العقد شروطا استثنائية غير مألوفة في مجال القانون الخاص                                                   </vt:lpstr>
      <vt:lpstr>PowerPoint Presentation</vt:lpstr>
      <vt:lpstr>4-الطابع الرقمي</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ALSAAD</cp:lastModifiedBy>
  <cp:revision>1183</cp:revision>
  <dcterms:created xsi:type="dcterms:W3CDTF">2023-04-29T09:08:23Z</dcterms:created>
  <dcterms:modified xsi:type="dcterms:W3CDTF">2024-08-07T19:22:25Z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