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8"/>
  </p:notesMasterIdLst>
  <p:sldIdLst>
    <p:sldId id="480" r:id="rId5"/>
    <p:sldId id="303" r:id="rId6"/>
    <p:sldId id="612" r:id="rId7"/>
    <p:sldId id="532" r:id="rId8"/>
    <p:sldId id="386" r:id="rId9"/>
    <p:sldId id="387" r:id="rId10"/>
    <p:sldId id="388" r:id="rId11"/>
    <p:sldId id="389" r:id="rId12"/>
    <p:sldId id="390" r:id="rId13"/>
    <p:sldId id="391" r:id="rId14"/>
    <p:sldId id="392" r:id="rId15"/>
    <p:sldId id="393" r:id="rId16"/>
    <p:sldId id="395" r:id="rId17"/>
    <p:sldId id="396" r:id="rId18"/>
    <p:sldId id="447" r:id="rId19"/>
    <p:sldId id="397" r:id="rId20"/>
    <p:sldId id="398" r:id="rId21"/>
    <p:sldId id="399" r:id="rId22"/>
    <p:sldId id="400" r:id="rId23"/>
    <p:sldId id="401" r:id="rId24"/>
    <p:sldId id="402" r:id="rId25"/>
    <p:sldId id="403" r:id="rId26"/>
    <p:sldId id="560" r:id="rId27"/>
    <p:sldId id="561" r:id="rId28"/>
    <p:sldId id="562" r:id="rId29"/>
    <p:sldId id="563" r:id="rId30"/>
    <p:sldId id="448" r:id="rId31"/>
    <p:sldId id="613" r:id="rId32"/>
    <p:sldId id="427" r:id="rId33"/>
    <p:sldId id="614" r:id="rId34"/>
    <p:sldId id="434" r:id="rId35"/>
    <p:sldId id="615" r:id="rId36"/>
    <p:sldId id="616" r:id="rId37"/>
    <p:sldId id="617" r:id="rId38"/>
    <p:sldId id="618" r:id="rId39"/>
    <p:sldId id="449" r:id="rId40"/>
    <p:sldId id="404" r:id="rId41"/>
    <p:sldId id="405" r:id="rId42"/>
    <p:sldId id="406" r:id="rId43"/>
    <p:sldId id="407" r:id="rId44"/>
    <p:sldId id="408" r:id="rId45"/>
    <p:sldId id="619" r:id="rId46"/>
    <p:sldId id="437" r:id="rId47"/>
    <p:sldId id="450" r:id="rId48"/>
    <p:sldId id="436" r:id="rId49"/>
    <p:sldId id="620" r:id="rId50"/>
    <p:sldId id="621" r:id="rId51"/>
    <p:sldId id="622" r:id="rId52"/>
    <p:sldId id="623" r:id="rId53"/>
    <p:sldId id="624" r:id="rId54"/>
    <p:sldId id="625" r:id="rId55"/>
    <p:sldId id="626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2"/>
            <p14:sldId id="532"/>
            <p14:sldId id="386"/>
            <p14:sldId id="387"/>
            <p14:sldId id="388"/>
            <p14:sldId id="389"/>
            <p14:sldId id="390"/>
            <p14:sldId id="391"/>
            <p14:sldId id="392"/>
            <p14:sldId id="393"/>
            <p14:sldId id="395"/>
            <p14:sldId id="396"/>
            <p14:sldId id="447"/>
            <p14:sldId id="397"/>
            <p14:sldId id="398"/>
            <p14:sldId id="399"/>
            <p14:sldId id="400"/>
            <p14:sldId id="401"/>
            <p14:sldId id="402"/>
            <p14:sldId id="403"/>
            <p14:sldId id="560"/>
            <p14:sldId id="561"/>
            <p14:sldId id="562"/>
            <p14:sldId id="563"/>
            <p14:sldId id="448"/>
            <p14:sldId id="613"/>
            <p14:sldId id="427"/>
            <p14:sldId id="614"/>
            <p14:sldId id="434"/>
            <p14:sldId id="615"/>
            <p14:sldId id="616"/>
            <p14:sldId id="617"/>
            <p14:sldId id="618"/>
            <p14:sldId id="449"/>
            <p14:sldId id="404"/>
            <p14:sldId id="405"/>
            <p14:sldId id="406"/>
            <p14:sldId id="407"/>
            <p14:sldId id="408"/>
            <p14:sldId id="619"/>
            <p14:sldId id="437"/>
            <p14:sldId id="450"/>
            <p14:sldId id="436"/>
            <p14:sldId id="620"/>
            <p14:sldId id="621"/>
            <p14:sldId id="622"/>
            <p14:sldId id="623"/>
            <p14:sldId id="624"/>
            <p14:sldId id="625"/>
            <p14:sldId id="6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57E1AA-3B5C-7144-BCE2-DB2BE2D704A0}" type="slidenum">
              <a:rPr lang="en-US"/>
              <a:pPr/>
              <a:t>5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223D22-0F96-2447-8062-54A2324D8AD1}" type="slidenum">
              <a:rPr lang="en-US"/>
              <a:pPr/>
              <a:t>6</a:t>
            </a:fld>
            <a:endParaRPr 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AAF750-AC54-8649-86DE-2549480B55BA}" type="slidenum">
              <a:rPr lang="en-US"/>
              <a:pPr/>
              <a:t>7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4D5933-64A4-6347-B6F5-7474C2DA1EC7}" type="slidenum">
              <a:rPr lang="en-US"/>
              <a:pPr/>
              <a:t>8</a:t>
            </a:fld>
            <a:endParaRPr lang="en-US"/>
          </a:p>
        </p:txBody>
      </p:sp>
      <p:sp>
        <p:nvSpPr>
          <p:cNvPr id="7065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B5D5E7-7ECC-C547-B760-70A49FF3CCB1}" type="slidenum">
              <a:rPr lang="en-US"/>
              <a:pPr/>
              <a:t>9</a:t>
            </a:fld>
            <a:endParaRPr lang="en-US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C90346-8C42-B949-9ED1-59E585D457E3}" type="slidenum">
              <a:rPr lang="en-US"/>
              <a:pPr/>
              <a:t>10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C90346-8C42-B949-9ED1-59E585D457E3}" type="slidenum">
              <a:rPr lang="en-US"/>
              <a:pPr/>
              <a:t>11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1DC5F2-6B6E-FD48-8039-2DB790B32523}" type="slidenum">
              <a:rPr lang="en-US"/>
              <a:pPr/>
              <a:t>12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1DC5F2-6B6E-FD48-8039-2DB790B32523}" type="slidenum">
              <a:rPr lang="en-US"/>
              <a:pPr/>
              <a:t>13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1DC5F2-6B6E-FD48-8039-2DB790B32523}" type="slidenum">
              <a:rPr lang="en-US"/>
              <a:pPr/>
              <a:t>14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15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1A37D4-2F67-9A41-B61D-68722A521FD4}" type="slidenum">
              <a:rPr lang="en-US"/>
              <a:pPr/>
              <a:t>16</a:t>
            </a:fld>
            <a:endParaRPr lang="en-US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51B35A-A25C-A94E-9FD5-654338FF1842}" type="slidenum">
              <a:rPr lang="en-US"/>
              <a:pPr/>
              <a:t>17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CDB1FB-B553-8842-96AB-B949BC658A96}" type="slidenum">
              <a:rPr lang="en-US"/>
              <a:pPr/>
              <a:t>18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B2B866-E83E-5A43-8CC5-7901D97D29F5}" type="slidenum">
              <a:rPr lang="en-US"/>
              <a:pPr/>
              <a:t>19</a:t>
            </a:fld>
            <a:endParaRPr lang="en-US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8F4263-5B2E-CA40-9150-52BFC1C4104E}" type="slidenum">
              <a:rPr lang="en-US"/>
              <a:pPr/>
              <a:t>20</a:t>
            </a:fld>
            <a:endParaRPr lang="en-US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ABB749-D528-AD4D-9574-3C4930FCBF69}" type="slidenum">
              <a:rPr lang="en-US"/>
              <a:pPr/>
              <a:t>21</a:t>
            </a:fld>
            <a:endParaRPr lang="en-US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85F8AA-3268-C048-AE98-290B11BD1BCF}" type="slidenum">
              <a:rPr lang="en-US"/>
              <a:pPr/>
              <a:t>22</a:t>
            </a:fld>
            <a:endParaRPr lang="en-US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DA7D60-81B6-1445-80B8-DE5A6AFB51DE}" type="slidenum">
              <a:rPr lang="en-US"/>
              <a:pPr/>
              <a:t>23</a:t>
            </a:fld>
            <a:endParaRPr lang="en-US"/>
          </a:p>
        </p:txBody>
      </p:sp>
      <p:sp>
        <p:nvSpPr>
          <p:cNvPr id="123907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4F729A-4249-1742-AADD-33BB3B70F773}" type="slidenum">
              <a:rPr lang="en-US"/>
              <a:pPr/>
              <a:t>24</a:t>
            </a:fld>
            <a:endParaRPr lang="en-US"/>
          </a:p>
        </p:txBody>
      </p:sp>
      <p:sp>
        <p:nvSpPr>
          <p:cNvPr id="12595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859A4C-9875-4B42-BF3D-1C5A14F9F2BD}" type="slidenum">
              <a:rPr lang="en-US"/>
              <a:pPr/>
              <a:t>25</a:t>
            </a:fld>
            <a:endParaRPr lang="en-US"/>
          </a:p>
        </p:txBody>
      </p:sp>
      <p:sp>
        <p:nvSpPr>
          <p:cNvPr id="1280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E7A258-057A-1F47-A835-7E9E58AEF94B}" type="slidenum">
              <a:rPr lang="en-US"/>
              <a:pPr/>
              <a:t>26</a:t>
            </a:fld>
            <a:endParaRPr lang="en-US"/>
          </a:p>
        </p:txBody>
      </p:sp>
      <p:sp>
        <p:nvSpPr>
          <p:cNvPr id="1300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27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E30983-8456-3646-A731-6FFF29DE70A4}" type="slidenum">
              <a:rPr lang="en-US"/>
              <a:pPr/>
              <a:t>28</a:t>
            </a:fld>
            <a:endParaRPr lang="en-US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8AC387-3E46-1143-BAAD-D9B1D56CD6CB}" type="slidenum">
              <a:rPr lang="en-US"/>
              <a:pPr/>
              <a:t>29</a:t>
            </a:fld>
            <a:endParaRPr lang="en-US"/>
          </a:p>
        </p:txBody>
      </p:sp>
      <p:sp>
        <p:nvSpPr>
          <p:cNvPr id="134147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C2B776-986B-2545-8075-7FDAA4407823}" type="slidenum">
              <a:rPr lang="en-US"/>
              <a:pPr/>
              <a:t>30</a:t>
            </a:fld>
            <a:endParaRPr lang="en-US"/>
          </a:p>
        </p:txBody>
      </p:sp>
      <p:sp>
        <p:nvSpPr>
          <p:cNvPr id="1361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3EBD86-0A01-3B4B-B540-6B90BD60E5F2}" type="slidenum">
              <a:rPr lang="en-US"/>
              <a:pPr/>
              <a:t>32</a:t>
            </a:fld>
            <a:endParaRPr lang="en-US"/>
          </a:p>
        </p:txBody>
      </p:sp>
      <p:sp>
        <p:nvSpPr>
          <p:cNvPr id="13824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7E7037-918C-AD43-B18B-F7E97BD73A15}" type="slidenum">
              <a:rPr lang="en-US"/>
              <a:pPr/>
              <a:t>33</a:t>
            </a:fld>
            <a:endParaRPr lang="en-US"/>
          </a:p>
        </p:txBody>
      </p:sp>
      <p:sp>
        <p:nvSpPr>
          <p:cNvPr id="14029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9A74BD-9984-AD46-A37E-56B3C0F9FC15}" type="slidenum">
              <a:rPr lang="en-US"/>
              <a:pPr/>
              <a:t>34</a:t>
            </a:fld>
            <a:endParaRPr lang="en-US"/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73864A-ADC2-1B43-A5CC-41DA2E2D0DBB}" type="slidenum">
              <a:rPr lang="en-US"/>
              <a:pPr/>
              <a:t>35</a:t>
            </a:fld>
            <a:endParaRPr lang="en-US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36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D3ED4E-DB9F-744D-9849-EACE796ACD8F}" type="slidenum">
              <a:rPr lang="en-US"/>
              <a:pPr/>
              <a:t>37</a:t>
            </a:fld>
            <a:endParaRPr lang="en-US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E80086-1B83-2040-8086-B47A972B7777}" type="slidenum">
              <a:rPr lang="en-US"/>
              <a:pPr/>
              <a:t>38</a:t>
            </a:fld>
            <a:endParaRPr lang="en-US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0D5628-1D87-E04A-B86B-0EF3EEC2AD53}" type="slidenum">
              <a:rPr lang="en-US"/>
              <a:pPr/>
              <a:t>39</a:t>
            </a:fld>
            <a:endParaRPr lang="en-US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9AE968-BC95-3747-90B0-3E8B9B166255}" type="slidenum">
              <a:rPr lang="en-US"/>
              <a:pPr/>
              <a:t>40</a:t>
            </a:fld>
            <a:endParaRPr lang="en-US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976AF8-D263-4B45-97F7-441DF3B68CF6}" type="slidenum">
              <a:rPr lang="en-US"/>
              <a:pPr/>
              <a:t>41</a:t>
            </a:fld>
            <a:endParaRPr lang="en-US"/>
          </a:p>
        </p:txBody>
      </p:sp>
      <p:sp>
        <p:nvSpPr>
          <p:cNvPr id="10547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D138486-EADF-6047-899A-01D4ECB9C2CD}" type="slidenum">
              <a:rPr lang="en-US" sz="1200">
                <a:latin typeface="Calibri" charset="0"/>
              </a:rPr>
              <a:pPr eaLnBrk="1" hangingPunct="1"/>
              <a:t>42</a:t>
            </a:fld>
            <a:endParaRPr lang="en-US" sz="1200">
              <a:latin typeface="Calibri" charset="0"/>
            </a:endParaRPr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44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D138486-EADF-6047-899A-01D4ECB9C2CD}" type="slidenum">
              <a:rPr lang="en-US" sz="1200">
                <a:latin typeface="Calibri" charset="0"/>
              </a:rPr>
              <a:pPr eaLnBrk="1" hangingPunct="1"/>
              <a:t>45</a:t>
            </a:fld>
            <a:endParaRPr lang="en-US" sz="1200">
              <a:latin typeface="Calibri" charset="0"/>
            </a:endParaRPr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0714BF-B725-3A42-9963-355062504B2E}" type="slidenum">
              <a:rPr lang="en-US"/>
              <a:pPr/>
              <a:t>46</a:t>
            </a:fld>
            <a:endParaRPr lang="en-US"/>
          </a:p>
        </p:txBody>
      </p:sp>
      <p:sp>
        <p:nvSpPr>
          <p:cNvPr id="11161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7CB46A-BDA9-BF4B-8B31-B0B558F3313A}" type="slidenum">
              <a:rPr lang="en-US"/>
              <a:pPr/>
              <a:t>47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281DC2A-315A-1A4F-89A0-2FADEFC62277}" type="slidenum">
              <a:rPr lang="en-US" sz="1200">
                <a:latin typeface="Calibri" charset="0"/>
              </a:rPr>
              <a:pPr eaLnBrk="1" hangingPunct="1"/>
              <a:t>48</a:t>
            </a:fld>
            <a:endParaRPr lang="en-US" sz="1200">
              <a:latin typeface="Calibri" charset="0"/>
            </a:endParaRPr>
          </a:p>
        </p:txBody>
      </p:sp>
      <p:sp>
        <p:nvSpPr>
          <p:cNvPr id="7373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80DD158-683E-CA43-8AEA-0C7A6F3C7159}" type="slidenum">
              <a:rPr lang="en-US" sz="1200">
                <a:latin typeface="Calibri" charset="0"/>
              </a:rPr>
              <a:pPr eaLnBrk="1" hangingPunct="1"/>
              <a:t>49</a:t>
            </a:fld>
            <a:endParaRPr lang="en-US" sz="1200">
              <a:latin typeface="Calibri" charset="0"/>
            </a:endParaRPr>
          </a:p>
        </p:txBody>
      </p:sp>
      <p:sp>
        <p:nvSpPr>
          <p:cNvPr id="7577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1C26481-6374-7A4A-85A2-FE0A76AD0611}" type="slidenum">
              <a:rPr lang="en-US" sz="1200">
                <a:latin typeface="Calibri" charset="0"/>
              </a:rPr>
              <a:pPr eaLnBrk="1" hangingPunct="1"/>
              <a:t>50</a:t>
            </a:fld>
            <a:endParaRPr lang="en-US" sz="1200">
              <a:latin typeface="Calibri" charset="0"/>
            </a:endParaRPr>
          </a:p>
        </p:txBody>
      </p:sp>
      <p:sp>
        <p:nvSpPr>
          <p:cNvPr id="7782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48DC6ED-55DD-354E-B142-4C651FCA36AE}" type="slidenum">
              <a:rPr lang="en-US" sz="1200">
                <a:latin typeface="Calibri" charset="0"/>
              </a:rPr>
              <a:pPr eaLnBrk="1" hangingPunct="1"/>
              <a:t>51</a:t>
            </a:fld>
            <a:endParaRPr lang="en-US" sz="1200">
              <a:latin typeface="Calibri" charset="0"/>
            </a:endParaRPr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r>
              <a:rPr lang="en-US" sz="2400" dirty="0">
                <a:latin typeface="Calibri" charset="0"/>
              </a:rPr>
              <a:t>C(want to) went from 608 to 238, </a:t>
            </a:r>
            <a:r>
              <a:rPr lang="en-US" dirty="0">
                <a:latin typeface="Calibri" charset="0"/>
              </a:rPr>
              <a:t> </a:t>
            </a:r>
            <a:r>
              <a:rPr lang="en-US" sz="2400" dirty="0">
                <a:latin typeface="Calibri" charset="0"/>
              </a:rPr>
              <a:t>P(</a:t>
            </a:r>
            <a:r>
              <a:rPr lang="en-US" sz="2400" dirty="0" err="1">
                <a:latin typeface="Calibri" charset="0"/>
              </a:rPr>
              <a:t>to|want</a:t>
            </a:r>
            <a:r>
              <a:rPr lang="en-US" sz="2400" dirty="0">
                <a:latin typeface="Calibri" charset="0"/>
              </a:rPr>
              <a:t>) from .66 to .26!</a:t>
            </a:r>
          </a:p>
          <a:p>
            <a:pPr eaLnBrk="1" hangingPunct="1"/>
            <a:r>
              <a:rPr lang="en-US" sz="2400" dirty="0">
                <a:latin typeface="Calibri" charset="0"/>
              </a:rPr>
              <a:t>Discount d= c*/c</a:t>
            </a:r>
          </a:p>
          <a:p>
            <a:pPr lvl="1" eaLnBrk="1" hangingPunct="1"/>
            <a:r>
              <a:rPr lang="en-US" sz="2000" dirty="0">
                <a:latin typeface="Calibri" charset="0"/>
              </a:rPr>
              <a:t>d for “</a:t>
            </a:r>
            <a:r>
              <a:rPr lang="en-US" sz="2000" dirty="0" err="1">
                <a:latin typeface="Calibri" charset="0"/>
              </a:rPr>
              <a:t>chinese</a:t>
            </a:r>
            <a:r>
              <a:rPr lang="en-US" sz="2000" dirty="0">
                <a:latin typeface="Calibri" charset="0"/>
              </a:rPr>
              <a:t> food” =.10!!!   A 10x reduction</a:t>
            </a:r>
          </a:p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FC8D75-8A9A-0B40-A7CB-F4679CC4E3D2}" type="slidenum">
              <a:rPr lang="en-US"/>
              <a:pPr/>
              <a:t>52</a:t>
            </a:fld>
            <a:endParaRPr lang="en-US"/>
          </a:p>
        </p:txBody>
      </p:sp>
      <p:sp>
        <p:nvSpPr>
          <p:cNvPr id="11981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13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14.e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0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eech.sri.com/projects/srilm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3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googleresearch.blogspot.com/2006/08/all-our-n-gram-are-belong-to-you.html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0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307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Language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(AI615)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60" y="59789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98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 Modeling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F619-E88E-2A34-FC02-BB47B205C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AC933BC-45E6-C19D-4264-FD2916CE8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D7C2D-C36F-DFDD-67CD-54ACD78BFE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517AB1-2690-6B1F-8090-8FA9DD9959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92DAD0F-486E-21BF-DD76-B66CED66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6D6DF1B4-B606-316A-AA7C-6FEE93B79AF5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5F489-5CD3-94BE-70A4-F59798DF2C19}"/>
              </a:ext>
            </a:extLst>
          </p:cNvPr>
          <p:cNvSpPr txBox="1"/>
          <p:nvPr/>
        </p:nvSpPr>
        <p:spPr>
          <a:xfrm>
            <a:off x="180431" y="2566585"/>
            <a:ext cx="11485543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Language Modeling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and explain Estimating N-gram Probabilities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Evaluation and Perplexity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Smoothing: Add-one (Laplace) smoothing</a:t>
            </a:r>
          </a:p>
        </p:txBody>
      </p:sp>
    </p:spTree>
    <p:extLst>
      <p:ext uri="{BB962C8B-B14F-4D97-AF65-F5344CB8AC3E}">
        <p14:creationId xmlns:p14="http://schemas.microsoft.com/office/powerpoint/2010/main" val="332820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9DE8C-1CBC-BAD0-F4C0-A67009C52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FBA5E08-EACA-8807-5BE6-F8A951F947E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0CAE6A-86B2-4D20-D4C6-3490C23D25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38A185E-2262-76DF-6B4A-FD84AC1A2B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1DB476-9DDF-F6D1-1231-8841887F3447}"/>
              </a:ext>
            </a:extLst>
          </p:cNvPr>
          <p:cNvSpPr txBox="1"/>
          <p:nvPr/>
        </p:nvSpPr>
        <p:spPr>
          <a:xfrm>
            <a:off x="1151869" y="2886672"/>
            <a:ext cx="9888262" cy="542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21437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1200" cap="none" spc="0" normalizeH="0" baseline="0" noProof="0" dirty="0">
                <a:ln>
                  <a:noFill/>
                </a:ln>
                <a:solidFill>
                  <a:srgbClr val="004B89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Introduction to Language Models</a:t>
            </a:r>
            <a:endParaRPr kumimoji="0" lang="en-US" altLang="en-US" sz="4200" b="1" i="0" u="none" strike="noStrike" kern="1200" cap="none" spc="0" normalizeH="0" baseline="0" noProof="0" dirty="0">
              <a:ln>
                <a:noFill/>
              </a:ln>
              <a:solidFill>
                <a:srgbClr val="004B89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1643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Probabilistic Language Modeling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1815160" y="2734327"/>
            <a:ext cx="8803991" cy="3533712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968" dirty="0">
                <a:latin typeface="Calibri" charset="0"/>
              </a:rPr>
              <a:t>Goal: compute the probability of a sentence or sequence of words:</a:t>
            </a:r>
          </a:p>
          <a:p>
            <a:pPr lvl="1" eaLnBrk="1" hangingPunct="1">
              <a:buNone/>
            </a:pPr>
            <a:r>
              <a:rPr lang="en-US" sz="2968" dirty="0">
                <a:latin typeface="Calibri" charset="0"/>
              </a:rPr>
              <a:t>     </a:t>
            </a:r>
            <a:r>
              <a:rPr lang="en-US" dirty="0">
                <a:latin typeface="Calibri" charset="0"/>
              </a:rPr>
              <a:t>P(W) = P(w</a:t>
            </a:r>
            <a:r>
              <a:rPr lang="en-US" baseline="-25000" dirty="0">
                <a:latin typeface="Calibri" charset="0"/>
              </a:rPr>
              <a:t>1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2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3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4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5</a:t>
            </a:r>
            <a:r>
              <a:rPr lang="en-US" dirty="0">
                <a:latin typeface="Calibri" charset="0"/>
              </a:rPr>
              <a:t>…</a:t>
            </a:r>
            <a:r>
              <a:rPr lang="en-US" dirty="0" err="1">
                <a:latin typeface="Calibri" charset="0"/>
              </a:rPr>
              <a:t>w</a:t>
            </a:r>
            <a:r>
              <a:rPr lang="en-US" baseline="-25000" dirty="0" err="1">
                <a:latin typeface="Calibri" charset="0"/>
              </a:rPr>
              <a:t>n</a:t>
            </a:r>
            <a:r>
              <a:rPr lang="en-US" dirty="0">
                <a:latin typeface="Calibri" charset="0"/>
              </a:rPr>
              <a:t>)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Related task: probability of an upcoming word:</a:t>
            </a:r>
          </a:p>
          <a:p>
            <a:pPr lvl="1" eaLnBrk="1" hangingPunct="1">
              <a:buNone/>
            </a:pPr>
            <a:r>
              <a:rPr lang="en-US" dirty="0">
                <a:latin typeface="Calibri" charset="0"/>
              </a:rPr>
              <a:t>      P(w</a:t>
            </a:r>
            <a:r>
              <a:rPr lang="en-US" baseline="-25000" dirty="0">
                <a:latin typeface="Calibri" charset="0"/>
              </a:rPr>
              <a:t>5</a:t>
            </a:r>
            <a:r>
              <a:rPr lang="en-US" dirty="0">
                <a:latin typeface="Calibri" charset="0"/>
              </a:rPr>
              <a:t>|w</a:t>
            </a:r>
            <a:r>
              <a:rPr lang="en-US" baseline="-25000" dirty="0">
                <a:latin typeface="Calibri" charset="0"/>
              </a:rPr>
              <a:t>1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2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3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4</a:t>
            </a:r>
            <a:r>
              <a:rPr lang="en-US" dirty="0">
                <a:latin typeface="Calibri" charset="0"/>
              </a:rPr>
              <a:t>)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A model that computes either of these:</a:t>
            </a:r>
          </a:p>
          <a:p>
            <a:pPr lvl="1" eaLnBrk="1" hangingPunct="1">
              <a:buNone/>
            </a:pPr>
            <a:r>
              <a:rPr lang="en-US" dirty="0">
                <a:latin typeface="Calibri" charset="0"/>
              </a:rPr>
              <a:t>          P(W)     or     P(w</a:t>
            </a:r>
            <a:r>
              <a:rPr lang="en-US" baseline="-25000" dirty="0">
                <a:latin typeface="Calibri" charset="0"/>
              </a:rPr>
              <a:t>n</a:t>
            </a:r>
            <a:r>
              <a:rPr lang="en-US" dirty="0">
                <a:latin typeface="Calibri" charset="0"/>
              </a:rPr>
              <a:t>|w</a:t>
            </a:r>
            <a:r>
              <a:rPr lang="en-US" baseline="-25000" dirty="0">
                <a:latin typeface="Calibri" charset="0"/>
              </a:rPr>
              <a:t>1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2</a:t>
            </a:r>
            <a:r>
              <a:rPr lang="en-US" dirty="0">
                <a:latin typeface="Calibri" charset="0"/>
              </a:rPr>
              <a:t>…w</a:t>
            </a:r>
            <a:r>
              <a:rPr lang="en-US" baseline="-25000" dirty="0">
                <a:latin typeface="Calibri" charset="0"/>
              </a:rPr>
              <a:t>n-1</a:t>
            </a:r>
            <a:r>
              <a:rPr lang="en-US" dirty="0">
                <a:latin typeface="Calibri" charset="0"/>
              </a:rPr>
              <a:t>)       </a:t>
            </a:r>
          </a:p>
          <a:p>
            <a:pPr lvl="1" eaLnBrk="1" hangingPunct="1">
              <a:buNone/>
            </a:pPr>
            <a:endParaRPr lang="en-US" dirty="0">
              <a:latin typeface="Calibri" charset="0"/>
            </a:endParaRPr>
          </a:p>
          <a:p>
            <a:pPr lvl="1" eaLnBrk="1" hangingPunct="1">
              <a:buNone/>
            </a:pPr>
            <a:r>
              <a:rPr lang="en-US" dirty="0">
                <a:latin typeface="Calibri" charset="0"/>
              </a:rPr>
              <a:t>  </a:t>
            </a:r>
            <a:r>
              <a:rPr lang="en-US" sz="2544" dirty="0">
                <a:latin typeface="Calibri" charset="0"/>
              </a:rPr>
              <a:t> is called a </a:t>
            </a:r>
            <a:r>
              <a:rPr lang="en-US" sz="2544" b="1" dirty="0">
                <a:solidFill>
                  <a:srgbClr val="A50021"/>
                </a:solidFill>
                <a:latin typeface="Calibri" charset="0"/>
              </a:rPr>
              <a:t>language model</a:t>
            </a:r>
            <a:r>
              <a:rPr lang="en-US" sz="2544" dirty="0">
                <a:latin typeface="Calibri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23D3E-491B-2F06-3CDC-EFBEB1BC13F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F9E768-885D-CE09-A4D2-9E38A5739E1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A7B6D2-4E3D-1D8C-23E1-3034EBF7B8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7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69809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How to compute P(W)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430309"/>
            <a:ext cx="10515600" cy="4351338"/>
          </a:xfrm>
        </p:spPr>
        <p:txBody>
          <a:bodyPr/>
          <a:lstStyle/>
          <a:p>
            <a:pPr eaLnBrk="1" hangingPunct="1"/>
            <a:r>
              <a:rPr lang="en-US">
                <a:latin typeface="Calibri" charset="0"/>
              </a:rPr>
              <a:t>How to compute this joint probability:</a:t>
            </a:r>
          </a:p>
          <a:p>
            <a:pPr eaLnBrk="1" hangingPunct="1"/>
            <a:endParaRPr lang="en-US">
              <a:latin typeface="Calibri" charset="0"/>
            </a:endParaRPr>
          </a:p>
          <a:p>
            <a:pPr lvl="1" eaLnBrk="1" hangingPunct="1"/>
            <a:r>
              <a:rPr lang="en-US" sz="2968">
                <a:latin typeface="Calibri" charset="0"/>
              </a:rPr>
              <a:t>P(its, water, is, so, transparent, that)</a:t>
            </a:r>
          </a:p>
          <a:p>
            <a:pPr lvl="1" eaLnBrk="1" hangingPunct="1"/>
            <a:endParaRPr lang="en-US">
              <a:latin typeface="Calibri" charset="0"/>
            </a:endParaRPr>
          </a:p>
          <a:p>
            <a:pPr eaLnBrk="1" hangingPunct="1"/>
            <a:r>
              <a:rPr lang="en-US">
                <a:latin typeface="Calibri" charset="0"/>
              </a:rPr>
              <a:t>Intuition: let’s rely on the Chain Rule of Probability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D49ADE-BCEC-BF87-6382-855851095F3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3483B3-642C-0687-1A9C-EA5FFB6F877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B19D8C-166F-AAB6-5276-7E2AFC532B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53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60090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Reminder: The Chain Rule</a:t>
            </a:r>
          </a:p>
        </p:txBody>
      </p:sp>
      <p:sp>
        <p:nvSpPr>
          <p:cNvPr id="67589" name="Rectangle 3"/>
          <p:cNvSpPr>
            <a:spLocks noGrp="1" noChangeArrowheads="1"/>
          </p:cNvSpPr>
          <p:nvPr>
            <p:ph idx="1"/>
          </p:nvPr>
        </p:nvSpPr>
        <p:spPr>
          <a:xfrm>
            <a:off x="1734390" y="2431636"/>
            <a:ext cx="8884762" cy="3876987"/>
          </a:xfrm>
        </p:spPr>
        <p:txBody>
          <a:bodyPr/>
          <a:lstStyle/>
          <a:p>
            <a:pPr eaLnBrk="1" hangingPunct="1"/>
            <a:r>
              <a:rPr lang="en-US" sz="2968" dirty="0">
                <a:latin typeface="Calibri" charset="0"/>
              </a:rPr>
              <a:t>Recall the definition of conditional probabilities</a:t>
            </a:r>
            <a:endParaRPr lang="en-US" sz="3816" dirty="0">
              <a:latin typeface="Calibri" charset="0"/>
            </a:endParaRPr>
          </a:p>
          <a:p>
            <a:pPr marL="484613" lvl="1" indent="0">
              <a:buNone/>
            </a:pPr>
            <a:r>
              <a:rPr lang="en-US" sz="2544" b="1" dirty="0">
                <a:latin typeface="Calibri" charset="0"/>
              </a:rPr>
              <a:t>p(B|A) = P(A,B)/P(A)</a:t>
            </a:r>
            <a:r>
              <a:rPr lang="en-US" sz="3816" dirty="0">
                <a:latin typeface="Calibri" charset="0"/>
              </a:rPr>
              <a:t>	</a:t>
            </a:r>
            <a:r>
              <a:rPr lang="en-US" dirty="0">
                <a:latin typeface="Calibri" charset="0"/>
              </a:rPr>
              <a:t>Rewriting:   </a:t>
            </a:r>
            <a:r>
              <a:rPr lang="en-US" sz="2544" b="1" dirty="0">
                <a:latin typeface="Calibri" charset="0"/>
              </a:rPr>
              <a:t>P(A,B) = P(A)P(B|A)</a:t>
            </a:r>
          </a:p>
          <a:p>
            <a:pPr marL="484613" lvl="1" indent="0">
              <a:buNone/>
            </a:pPr>
            <a:endParaRPr lang="en-US" dirty="0">
              <a:latin typeface="Calibri" charset="0"/>
            </a:endParaRPr>
          </a:p>
          <a:p>
            <a:r>
              <a:rPr lang="en-US" sz="2968" dirty="0">
                <a:latin typeface="Calibri" charset="0"/>
              </a:rPr>
              <a:t>More variables:</a:t>
            </a:r>
          </a:p>
          <a:p>
            <a:pPr marL="484613" lvl="1" indent="0">
              <a:buNone/>
            </a:pPr>
            <a:r>
              <a:rPr lang="en-US" sz="2544" dirty="0">
                <a:latin typeface="Calibri" charset="0"/>
              </a:rPr>
              <a:t> P(A,B,C,D) = P(A)P(B|A)P(C|A,B)P(D|A,B,C)</a:t>
            </a:r>
            <a:endParaRPr lang="en-US" sz="3391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The Chain Rule in General</a:t>
            </a:r>
          </a:p>
          <a:p>
            <a:pPr eaLnBrk="1" hangingPunct="1">
              <a:buNone/>
            </a:pPr>
            <a:r>
              <a:rPr lang="en-US" sz="2968" dirty="0">
                <a:latin typeface="Calibri" charset="0"/>
              </a:rPr>
              <a:t>  P(x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,x</a:t>
            </a:r>
            <a:r>
              <a:rPr lang="en-US" sz="2968" baseline="-25000" dirty="0">
                <a:latin typeface="Calibri" charset="0"/>
              </a:rPr>
              <a:t>2</a:t>
            </a:r>
            <a:r>
              <a:rPr lang="en-US" sz="2968" dirty="0">
                <a:latin typeface="Calibri" charset="0"/>
              </a:rPr>
              <a:t>,x</a:t>
            </a:r>
            <a:r>
              <a:rPr lang="en-US" sz="2968" baseline="-25000" dirty="0">
                <a:latin typeface="Calibri" charset="0"/>
              </a:rPr>
              <a:t>3</a:t>
            </a:r>
            <a:r>
              <a:rPr lang="en-US" sz="2968" dirty="0">
                <a:latin typeface="Calibri" charset="0"/>
              </a:rPr>
              <a:t>,…,</a:t>
            </a:r>
            <a:r>
              <a:rPr lang="en-US" sz="2968" dirty="0" err="1">
                <a:latin typeface="Calibri" charset="0"/>
              </a:rPr>
              <a:t>x</a:t>
            </a:r>
            <a:r>
              <a:rPr lang="en-US" sz="2968" baseline="-25000" dirty="0" err="1">
                <a:latin typeface="Calibri" charset="0"/>
              </a:rPr>
              <a:t>n</a:t>
            </a:r>
            <a:r>
              <a:rPr lang="en-US" sz="2968" dirty="0">
                <a:latin typeface="Calibri" charset="0"/>
              </a:rPr>
              <a:t>) = P(x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)P(x</a:t>
            </a:r>
            <a:r>
              <a:rPr lang="en-US" sz="2968" baseline="-25000" dirty="0">
                <a:latin typeface="Calibri" charset="0"/>
              </a:rPr>
              <a:t>2</a:t>
            </a:r>
            <a:r>
              <a:rPr lang="en-US" sz="2968" dirty="0">
                <a:latin typeface="Calibri" charset="0"/>
              </a:rPr>
              <a:t>|x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)P(x</a:t>
            </a:r>
            <a:r>
              <a:rPr lang="en-US" sz="2968" baseline="-25000" dirty="0">
                <a:latin typeface="Calibri" charset="0"/>
              </a:rPr>
              <a:t>3</a:t>
            </a:r>
            <a:r>
              <a:rPr lang="en-US" sz="2968" dirty="0">
                <a:latin typeface="Calibri" charset="0"/>
              </a:rPr>
              <a:t>|x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,x</a:t>
            </a:r>
            <a:r>
              <a:rPr lang="en-US" sz="2968" baseline="-25000" dirty="0">
                <a:latin typeface="Calibri" charset="0"/>
              </a:rPr>
              <a:t>2</a:t>
            </a:r>
            <a:r>
              <a:rPr lang="en-US" sz="2968" dirty="0">
                <a:latin typeface="Calibri" charset="0"/>
              </a:rPr>
              <a:t>)…P(x</a:t>
            </a:r>
            <a:r>
              <a:rPr lang="en-US" sz="2968" baseline="-25000" dirty="0">
                <a:latin typeface="Calibri" charset="0"/>
              </a:rPr>
              <a:t>n</a:t>
            </a:r>
            <a:r>
              <a:rPr lang="en-US" sz="2968" dirty="0">
                <a:latin typeface="Calibri" charset="0"/>
              </a:rPr>
              <a:t>|x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,…,x</a:t>
            </a:r>
            <a:r>
              <a:rPr lang="en-US" sz="2968" baseline="-25000" dirty="0">
                <a:latin typeface="Calibri" charset="0"/>
              </a:rPr>
              <a:t>n-1</a:t>
            </a:r>
            <a:r>
              <a:rPr lang="en-US" sz="2968" dirty="0">
                <a:latin typeface="Calibri" charset="0"/>
              </a:rPr>
              <a:t>)</a:t>
            </a:r>
          </a:p>
          <a:p>
            <a:pPr eaLnBrk="1" hangingPunct="1">
              <a:buFont typeface="Wingdings" charset="2"/>
              <a:buNone/>
            </a:pPr>
            <a:endParaRPr lang="en-US" dirty="0">
              <a:latin typeface="Calibri" charset="0"/>
              <a:sym typeface="Symbol" charset="2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C1D482-E0C4-C570-1B47-0DFE1F8A1B6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2984BC-62EB-501A-9B3A-7102CBC83C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51054E4-F96B-62B5-BF28-DBD5E1164E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14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122089" y="1617596"/>
            <a:ext cx="7996286" cy="72120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816" dirty="0"/>
              <a:t>The Chain Rule applied to compute joint probability of words in sentence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2122089" y="2506072"/>
            <a:ext cx="8658604" cy="3634675"/>
          </a:xfrm>
        </p:spPr>
        <p:txBody>
          <a:bodyPr>
            <a:normAutofit fontScale="92500"/>
          </a:bodyPr>
          <a:lstStyle/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>
              <a:buNone/>
            </a:pPr>
            <a:endParaRPr lang="en-US" dirty="0">
              <a:latin typeface="Calibri" charset="0"/>
            </a:endParaRPr>
          </a:p>
          <a:p>
            <a:pPr eaLnBrk="1" hangingPunct="1">
              <a:buNone/>
            </a:pPr>
            <a:endParaRPr lang="en-US" sz="2968" dirty="0">
              <a:latin typeface="Calibri" charset="0"/>
            </a:endParaRPr>
          </a:p>
          <a:p>
            <a:pPr eaLnBrk="1" hangingPunct="1">
              <a:buNone/>
            </a:pPr>
            <a:endParaRPr lang="en-US" sz="2968" dirty="0">
              <a:latin typeface="Calibri" charset="0"/>
            </a:endParaRPr>
          </a:p>
          <a:p>
            <a:pPr eaLnBrk="1" hangingPunct="1">
              <a:buNone/>
            </a:pPr>
            <a:r>
              <a:rPr lang="en-US" sz="2968" dirty="0">
                <a:latin typeface="Calibri" charset="0"/>
              </a:rPr>
              <a:t>P(“its water is so transparent”) =</a:t>
            </a:r>
          </a:p>
          <a:p>
            <a:pPr eaLnBrk="1" hangingPunct="1">
              <a:buFont typeface="Times" charset="0"/>
              <a:buNone/>
            </a:pPr>
            <a:r>
              <a:rPr lang="en-US" dirty="0">
                <a:latin typeface="Calibri" charset="0"/>
              </a:rPr>
              <a:t>	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P(its) ×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water|its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) × 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is|its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water) </a:t>
            </a:r>
          </a:p>
          <a:p>
            <a:pPr eaLnBrk="1" hangingPunct="1">
              <a:buFont typeface="Times" charset="0"/>
              <a:buNone/>
            </a:pP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        × 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so|its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water is) × 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transparent|its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water is so)</a:t>
            </a: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1718084"/>
              </p:ext>
            </p:extLst>
          </p:nvPr>
        </p:nvGraphicFramePr>
        <p:xfrm>
          <a:off x="2623094" y="3152357"/>
          <a:ext cx="6945813" cy="103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87600" imgH="355600" progId="Equation.3">
                  <p:embed/>
                </p:oleObj>
              </mc:Choice>
              <mc:Fallback>
                <p:oleObj name="Equation" r:id="rId3" imgW="2387600" imgH="355600" progId="Equation.3">
                  <p:embed/>
                  <p:pic>
                    <p:nvPicPr>
                      <p:cNvPr id="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3094" y="3152357"/>
                        <a:ext cx="6945813" cy="103791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BED661C-7B10-46D8-8E9B-C314D38E958A}"/>
              </a:ext>
            </a:extLst>
          </p:cNvPr>
          <p:cNvSpPr txBox="1"/>
          <p:nvPr/>
        </p:nvSpPr>
        <p:spPr>
          <a:xfrm>
            <a:off x="4036192" y="3157005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6EA74-ED07-45E3-BF09-386F3612BECB}"/>
              </a:ext>
            </a:extLst>
          </p:cNvPr>
          <p:cNvSpPr txBox="1"/>
          <p:nvPr/>
        </p:nvSpPr>
        <p:spPr>
          <a:xfrm>
            <a:off x="8223881" y="3208426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9E5654B-D841-A4BD-79D8-5F3D57501F2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74DBAC-501E-BDAE-62C7-0FA5ADD8E5C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470EA3-2936-5B35-36B4-DF6E6E42F6C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62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8634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How to estimate these probabilities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046845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Calibri" charset="0"/>
              </a:rPr>
              <a:t>Could we just count and divide?</a:t>
            </a: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r>
              <a:rPr lang="en-US" sz="2756" dirty="0">
                <a:latin typeface="Calibri" charset="0"/>
              </a:rPr>
              <a:t>No!  Too many possible sentences!</a:t>
            </a:r>
          </a:p>
          <a:p>
            <a:pPr eaLnBrk="1" hangingPunct="1"/>
            <a:r>
              <a:rPr lang="en-US" sz="2756" dirty="0">
                <a:latin typeface="Calibri" charset="0"/>
              </a:rPr>
              <a:t>We’ll never see enough data for estimating these</a:t>
            </a:r>
          </a:p>
          <a:p>
            <a:pPr eaLnBrk="1" hangingPunct="1"/>
            <a:endParaRPr lang="en-US" dirty="0">
              <a:latin typeface="Calibri" charset="0"/>
            </a:endParaRPr>
          </a:p>
          <a:p>
            <a:pPr lvl="1" eaLnBrk="1" hangingPunct="1"/>
            <a:endParaRPr lang="en-US" dirty="0">
              <a:latin typeface="Calibri" charset="0"/>
            </a:endParaRP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3540350"/>
              </p:ext>
            </p:extLst>
          </p:nvPr>
        </p:nvGraphicFramePr>
        <p:xfrm>
          <a:off x="2784407" y="2842515"/>
          <a:ext cx="6380874" cy="21140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578100" imgH="850900" progId="Equation.3">
                  <p:embed/>
                </p:oleObj>
              </mc:Choice>
              <mc:Fallback>
                <p:oleObj name="Equation" r:id="rId3" imgW="2578100" imgH="850900" progId="Equation.3">
                  <p:embed/>
                  <p:pic>
                    <p:nvPicPr>
                      <p:cNvPr id="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4407" y="2842515"/>
                        <a:ext cx="6380874" cy="2114076"/>
                      </a:xfrm>
                      <a:prstGeom prst="rect">
                        <a:avLst/>
                      </a:prstGeom>
                      <a:noFill/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555AEB2D-0B3D-0A6F-C87E-10A308B361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B9C14C-DE19-F85F-B607-16F54D4390C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AEC37DF-67A9-907D-35F9-822D8616E8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14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1005884"/>
            <a:ext cx="7915515" cy="787513"/>
          </a:xfrm>
        </p:spPr>
        <p:txBody>
          <a:bodyPr/>
          <a:lstStyle/>
          <a:p>
            <a:pPr eaLnBrk="1" hangingPunct="1"/>
            <a:r>
              <a:rPr lang="en-US"/>
              <a:t>Markov Assumption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1562114" y="2303689"/>
            <a:ext cx="7996286" cy="3634675"/>
          </a:xfrm>
        </p:spPr>
        <p:txBody>
          <a:bodyPr/>
          <a:lstStyle/>
          <a:p>
            <a:pPr eaLnBrk="1" hangingPunct="1"/>
            <a:r>
              <a:rPr lang="en-US" sz="3816" dirty="0">
                <a:latin typeface="Calibri" charset="0"/>
              </a:rPr>
              <a:t>Simplifying assumption:</a:t>
            </a:r>
          </a:p>
          <a:p>
            <a:pPr marL="484613" lvl="1" indent="0">
              <a:buNone/>
            </a:pPr>
            <a:endParaRPr lang="en-US" sz="3816" dirty="0">
              <a:latin typeface="Calibri" charset="0"/>
            </a:endParaRPr>
          </a:p>
          <a:p>
            <a:pPr marL="484613" lvl="1" indent="0">
              <a:buNone/>
            </a:pPr>
            <a:endParaRPr lang="en-US" sz="3391" dirty="0">
              <a:solidFill>
                <a:srgbClr val="A50021"/>
              </a:solidFill>
              <a:latin typeface="Calibri" charset="0"/>
            </a:endParaRPr>
          </a:p>
          <a:p>
            <a:pPr eaLnBrk="1" hangingPunct="1"/>
            <a:r>
              <a:rPr lang="en-US" sz="3816" dirty="0">
                <a:latin typeface="Calibri" charset="0"/>
              </a:rPr>
              <a:t>Or maybe</a:t>
            </a: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>
              <a:buFont typeface="Wingdings" charset="2"/>
              <a:buNone/>
            </a:pPr>
            <a:endParaRPr lang="en-US" dirty="0">
              <a:latin typeface="Calibri" charset="0"/>
            </a:endParaRP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1734389" y="3322474"/>
          <a:ext cx="8157827" cy="1075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187700" imgH="419100" progId="Equation.3">
                  <p:embed/>
                </p:oleObj>
              </mc:Choice>
              <mc:Fallback>
                <p:oleObj name="Equation" r:id="rId3" imgW="3187700" imgH="419100" progId="Equation.3">
                  <p:embed/>
                  <p:pic>
                    <p:nvPicPr>
                      <p:cNvPr id="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4389" y="3322474"/>
                        <a:ext cx="8157827" cy="1075773"/>
                      </a:xfrm>
                      <a:prstGeom prst="rect">
                        <a:avLst/>
                      </a:prstGeom>
                      <a:noFill/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/>
        </p:nvGraphicFramePr>
        <p:xfrm>
          <a:off x="1492078" y="5136133"/>
          <a:ext cx="9450156" cy="1018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898900" imgH="419100" progId="Equation.3">
                  <p:embed/>
                </p:oleObj>
              </mc:Choice>
              <mc:Fallback>
                <p:oleObj name="Equation" r:id="rId5" imgW="3898900" imgH="419100" progId="Equation.3">
                  <p:embed/>
                  <p:pic>
                    <p:nvPicPr>
                      <p:cNvPr id="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2078" y="5136133"/>
                        <a:ext cx="9450156" cy="1018874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96D3384B-080E-DAB8-2973-46750640527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68D5DD-891E-4D88-5515-D80A02A0DA2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D265036-AB03-3327-936C-98605C0CCF0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66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936872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Markov Assumption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1734389" y="2249135"/>
            <a:ext cx="9120342" cy="4525963"/>
          </a:xfrm>
        </p:spPr>
        <p:txBody>
          <a:bodyPr/>
          <a:lstStyle/>
          <a:p>
            <a:endParaRPr lang="en-US" sz="3816" dirty="0"/>
          </a:p>
          <a:p>
            <a:endParaRPr lang="en-US" sz="3391" dirty="0"/>
          </a:p>
          <a:p>
            <a:r>
              <a:rPr lang="en-US" sz="3391" dirty="0"/>
              <a:t>In other words, we approximate each component in the product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sz="3816" dirty="0">
              <a:latin typeface="Calibri" charset="0"/>
            </a:endParaRPr>
          </a:p>
          <a:p>
            <a:pPr lvl="1" eaLnBrk="1" hangingPunct="1"/>
            <a:endParaRPr lang="en-US" sz="3816" dirty="0">
              <a:solidFill>
                <a:srgbClr val="A50021"/>
              </a:solidFill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>
              <a:buFont typeface="Wingdings" charset="2"/>
              <a:buNone/>
            </a:pPr>
            <a:endParaRPr lang="en-US" dirty="0">
              <a:latin typeface="Calibri" charset="0"/>
            </a:endParaRP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342921"/>
              </p:ext>
            </p:extLst>
          </p:nvPr>
        </p:nvGraphicFramePr>
        <p:xfrm>
          <a:off x="2138244" y="2532684"/>
          <a:ext cx="7530173" cy="115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36800" imgH="355600" progId="Equation.3">
                  <p:embed/>
                </p:oleObj>
              </mc:Choice>
              <mc:Fallback>
                <p:oleObj name="Equation" r:id="rId3" imgW="2336800" imgH="355600" progId="Equation.3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8244" y="2532684"/>
                        <a:ext cx="7530173" cy="115266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2981507"/>
              </p:ext>
            </p:extLst>
          </p:nvPr>
        </p:nvGraphicFramePr>
        <p:xfrm>
          <a:off x="1821892" y="5370264"/>
          <a:ext cx="9120342" cy="668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438400" imgH="177800" progId="Equation.3">
                  <p:embed/>
                </p:oleObj>
              </mc:Choice>
              <mc:Fallback>
                <p:oleObj name="Equation" r:id="rId5" imgW="2438400" imgH="177800" progId="Equation.3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1892" y="5370264"/>
                        <a:ext cx="9120342" cy="668039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5ABA3C3-0729-408B-A786-8C8C7E5C096B}"/>
              </a:ext>
            </a:extLst>
          </p:cNvPr>
          <p:cNvSpPr txBox="1"/>
          <p:nvPr/>
        </p:nvSpPr>
        <p:spPr>
          <a:xfrm>
            <a:off x="3698729" y="2684273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92DCBE-31E5-42AB-A336-FED58D0E9859}"/>
              </a:ext>
            </a:extLst>
          </p:cNvPr>
          <p:cNvSpPr txBox="1"/>
          <p:nvPr/>
        </p:nvSpPr>
        <p:spPr>
          <a:xfrm>
            <a:off x="8182097" y="2683331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18F5D5-FB24-45E0-894D-F23DB41CF771}"/>
              </a:ext>
            </a:extLst>
          </p:cNvPr>
          <p:cNvSpPr txBox="1"/>
          <p:nvPr/>
        </p:nvSpPr>
        <p:spPr>
          <a:xfrm>
            <a:off x="4527924" y="5396155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498F01-CAB5-4DD6-BB77-C257E0340BB2}"/>
              </a:ext>
            </a:extLst>
          </p:cNvPr>
          <p:cNvSpPr txBox="1"/>
          <p:nvPr/>
        </p:nvSpPr>
        <p:spPr>
          <a:xfrm>
            <a:off x="9198935" y="5394739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2A393C-1CE4-8FB6-A116-58198F75C00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053EF3-DE56-01F8-CC89-D3D701A44E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E6C1877-F371-1200-1EF1-65672CD26A8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689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2"/>
          <p:cNvSpPr>
            <a:spLocks noChangeArrowheads="1"/>
          </p:cNvSpPr>
          <p:nvPr/>
        </p:nvSpPr>
        <p:spPr bwMode="auto">
          <a:xfrm>
            <a:off x="1976702" y="2278019"/>
            <a:ext cx="8238597" cy="327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</p:txBody>
      </p:sp>
      <p:sp>
        <p:nvSpPr>
          <p:cNvPr id="77829" name="Rectangle 4"/>
          <p:cNvSpPr>
            <a:spLocks noGrp="1" noChangeArrowheads="1"/>
          </p:cNvSpPr>
          <p:nvPr>
            <p:ph type="title"/>
          </p:nvPr>
        </p:nvSpPr>
        <p:spPr>
          <a:xfrm>
            <a:off x="2703637" y="844342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Simplest case: Unigram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76701" y="3663171"/>
            <a:ext cx="8561680" cy="2441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20" dirty="0">
                <a:latin typeface="Courier"/>
                <a:cs typeface="Courier"/>
              </a:rPr>
              <a:t>fifth, an, of, futures, the, an, incorporated, a, a, the, inflation, most, dollars, quarter, in, is, mass</a:t>
            </a:r>
          </a:p>
          <a:p>
            <a:endParaRPr lang="en-US" sz="2120" dirty="0">
              <a:latin typeface="Courier"/>
              <a:cs typeface="Courier"/>
            </a:endParaRPr>
          </a:p>
          <a:p>
            <a:r>
              <a:rPr lang="en-US" sz="2120" dirty="0">
                <a:latin typeface="Courier"/>
                <a:cs typeface="Courier"/>
              </a:rPr>
              <a:t>thrift, did, eighty, said, hard, 'm, </a:t>
            </a:r>
            <a:r>
              <a:rPr lang="en-US" sz="2120" dirty="0" err="1">
                <a:latin typeface="Courier"/>
                <a:cs typeface="Courier"/>
              </a:rPr>
              <a:t>july</a:t>
            </a:r>
            <a:r>
              <a:rPr lang="en-US" sz="2120" dirty="0">
                <a:latin typeface="Courier"/>
                <a:cs typeface="Courier"/>
              </a:rPr>
              <a:t>, bullish</a:t>
            </a:r>
          </a:p>
          <a:p>
            <a:endParaRPr lang="en-US" sz="2544" dirty="0">
              <a:latin typeface="Courier"/>
              <a:cs typeface="Courier"/>
            </a:endParaRPr>
          </a:p>
          <a:p>
            <a:r>
              <a:rPr lang="en-US" sz="2120" dirty="0">
                <a:latin typeface="Courier"/>
                <a:cs typeface="Courier"/>
              </a:rPr>
              <a:t>that, or, limited, the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92079" y="3085663"/>
            <a:ext cx="7217873" cy="4185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20" dirty="0">
                <a:latin typeface="Calibri"/>
                <a:cs typeface="Calibri"/>
              </a:rPr>
              <a:t>Some automatically generated sentences from a unigram model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/>
        </p:nvGraphicFramePr>
        <p:xfrm>
          <a:off x="3107490" y="1894359"/>
          <a:ext cx="4927004" cy="1110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87500" imgH="355600" progId="Equation.3">
                  <p:embed/>
                </p:oleObj>
              </mc:Choice>
              <mc:Fallback>
                <p:oleObj name="Equation" r:id="rId4" imgW="1587500" imgH="355600" progId="Equation.3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7490" y="1894359"/>
                        <a:ext cx="4927004" cy="1110196"/>
                      </a:xfrm>
                      <a:prstGeom prst="rect">
                        <a:avLst/>
                      </a:prstGeom>
                      <a:noFill/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6DBF5E0-866F-43B5-8C05-C24631CD8380}"/>
              </a:ext>
            </a:extLst>
          </p:cNvPr>
          <p:cNvSpPr txBox="1"/>
          <p:nvPr/>
        </p:nvSpPr>
        <p:spPr>
          <a:xfrm>
            <a:off x="4576123" y="1902084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77FA8D8-193D-A92B-74D6-5CE8AA731D5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295DF5-C8F4-6794-791B-41EA03F6ED3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69E9D55-0CB5-3342-2A39-247D8871D3F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0073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2"/>
          <p:cNvSpPr>
            <a:spLocks noChangeArrowheads="1"/>
          </p:cNvSpPr>
          <p:nvPr/>
        </p:nvSpPr>
        <p:spPr bwMode="auto">
          <a:xfrm>
            <a:off x="2057472" y="2581398"/>
            <a:ext cx="8238597" cy="387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r>
              <a:rPr lang="en-US" sz="2544" dirty="0">
                <a:latin typeface="Calibri"/>
                <a:cs typeface="Calibri"/>
              </a:rPr>
              <a:t>Condition on the previous word:</a:t>
            </a: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</a:pPr>
            <a:endParaRPr lang="en-US" sz="2544" dirty="0"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</a:pPr>
            <a:endParaRPr lang="en-US" sz="2544" dirty="0">
              <a:latin typeface="Tahoma" charset="0"/>
            </a:endParaRPr>
          </a:p>
          <a:p>
            <a:pPr marL="848073" lvl="1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 dirty="0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 dirty="0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 dirty="0">
              <a:solidFill>
                <a:srgbClr val="5400A8"/>
              </a:solidFill>
              <a:latin typeface="Tahoma" charset="0"/>
            </a:endParaRPr>
          </a:p>
        </p:txBody>
      </p:sp>
      <p:sp>
        <p:nvSpPr>
          <p:cNvPr id="77829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91081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Bigram model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92078" y="4193339"/>
            <a:ext cx="9127074" cy="2441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8" dirty="0" err="1">
                <a:latin typeface="Courier"/>
                <a:cs typeface="Courier"/>
              </a:rPr>
              <a:t>texaco</a:t>
            </a:r>
            <a:r>
              <a:rPr lang="en-US" sz="1908" dirty="0">
                <a:latin typeface="Courier"/>
                <a:cs typeface="Courier"/>
              </a:rPr>
              <a:t>, rose, one, in, this, issue, is, pursuing, growth, in, a, boiler, house, said, </a:t>
            </a:r>
            <a:r>
              <a:rPr lang="en-US" sz="1908" dirty="0" err="1">
                <a:latin typeface="Courier"/>
                <a:cs typeface="Courier"/>
              </a:rPr>
              <a:t>mr.</a:t>
            </a:r>
            <a:r>
              <a:rPr lang="en-US" sz="1908" dirty="0">
                <a:latin typeface="Courier"/>
                <a:cs typeface="Courier"/>
              </a:rPr>
              <a:t>, </a:t>
            </a:r>
            <a:r>
              <a:rPr lang="en-US" sz="1908" dirty="0" err="1">
                <a:latin typeface="Courier"/>
                <a:cs typeface="Courier"/>
              </a:rPr>
              <a:t>gurria</a:t>
            </a:r>
            <a:r>
              <a:rPr lang="en-US" sz="1908" dirty="0">
                <a:latin typeface="Courier"/>
                <a:cs typeface="Courier"/>
              </a:rPr>
              <a:t>, </a:t>
            </a:r>
            <a:r>
              <a:rPr lang="en-US" sz="1908" dirty="0" err="1">
                <a:latin typeface="Courier"/>
                <a:cs typeface="Courier"/>
              </a:rPr>
              <a:t>mexico</a:t>
            </a:r>
            <a:r>
              <a:rPr lang="en-US" sz="1908" dirty="0">
                <a:latin typeface="Courier"/>
                <a:cs typeface="Courier"/>
              </a:rPr>
              <a:t>, 's, motion, control, proposal, without, permission, from, five, hundred, fifty, five, yen</a:t>
            </a:r>
          </a:p>
          <a:p>
            <a:endParaRPr lang="en-US" sz="1908" dirty="0">
              <a:latin typeface="Courier"/>
              <a:cs typeface="Courier"/>
            </a:endParaRPr>
          </a:p>
          <a:p>
            <a:r>
              <a:rPr lang="en-US" sz="1908" dirty="0">
                <a:latin typeface="Courier"/>
                <a:cs typeface="Courier"/>
              </a:rPr>
              <a:t>outside, new, car, parking, lot, of, the, agreement, reached</a:t>
            </a:r>
          </a:p>
          <a:p>
            <a:endParaRPr lang="en-US" sz="1908" dirty="0">
              <a:latin typeface="Courier"/>
              <a:cs typeface="Courier"/>
            </a:endParaRPr>
          </a:p>
          <a:p>
            <a:r>
              <a:rPr lang="en-US" sz="1908" dirty="0">
                <a:latin typeface="Courier"/>
                <a:cs typeface="Courier"/>
              </a:rPr>
              <a:t>this, would, be, a, record, </a:t>
            </a:r>
            <a:r>
              <a:rPr lang="en-US" sz="1908" dirty="0" err="1">
                <a:latin typeface="Courier"/>
                <a:cs typeface="Courier"/>
              </a:rPr>
              <a:t>november</a:t>
            </a:r>
            <a:endParaRPr lang="en-US" sz="1908" dirty="0">
              <a:latin typeface="Courier"/>
              <a:cs typeface="Courier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6352390"/>
              </p:ext>
            </p:extLst>
          </p:nvPr>
        </p:nvGraphicFramePr>
        <p:xfrm>
          <a:off x="2057473" y="3247756"/>
          <a:ext cx="7149877" cy="6323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019300" imgH="177800" progId="Equation.3">
                  <p:embed/>
                </p:oleObj>
              </mc:Choice>
              <mc:Fallback>
                <p:oleObj name="Equation" r:id="rId4" imgW="2019300" imgH="177800" progId="Equation.3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73" y="3247756"/>
                        <a:ext cx="7149877" cy="632324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A3DBFD7-05A9-4996-8596-BE194383CCA0}"/>
              </a:ext>
            </a:extLst>
          </p:cNvPr>
          <p:cNvSpPr txBox="1"/>
          <p:nvPr/>
        </p:nvSpPr>
        <p:spPr>
          <a:xfrm>
            <a:off x="4605048" y="3283394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03E85E9-5FC6-EBF6-0C6F-04ADD35FF65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865EB9-8B11-4A0B-B5B2-C9140A3D5F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876FBB9-595D-D4BB-3DB7-BACC1E359B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28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468361"/>
            <a:ext cx="10515600" cy="1325563"/>
          </a:xfrm>
        </p:spPr>
        <p:txBody>
          <a:bodyPr/>
          <a:lstStyle/>
          <a:p>
            <a:r>
              <a:rPr lang="en-US"/>
              <a:t>N-gram models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19013" y="2239907"/>
            <a:ext cx="8400138" cy="3876987"/>
          </a:xfrm>
        </p:spPr>
        <p:txBody>
          <a:bodyPr/>
          <a:lstStyle/>
          <a:p>
            <a:r>
              <a:rPr lang="en-US" sz="2968" dirty="0"/>
              <a:t>We can extend to trigrams, 4-grams, 5-grams</a:t>
            </a:r>
          </a:p>
          <a:p>
            <a:r>
              <a:rPr lang="en-US" sz="2968" dirty="0"/>
              <a:t>In general this is an insufficient model of language</a:t>
            </a:r>
          </a:p>
          <a:p>
            <a:pPr lvl="1"/>
            <a:r>
              <a:rPr lang="en-US" sz="2544" dirty="0"/>
              <a:t>because language has </a:t>
            </a:r>
            <a:r>
              <a:rPr lang="en-US" sz="2544" b="1" dirty="0">
                <a:solidFill>
                  <a:srgbClr val="008000"/>
                </a:solidFill>
              </a:rPr>
              <a:t>long-distance dependencies</a:t>
            </a:r>
            <a:r>
              <a:rPr lang="en-US" sz="2544" dirty="0"/>
              <a:t>:</a:t>
            </a:r>
          </a:p>
          <a:p>
            <a:pPr marL="484613" lvl="1" indent="0">
              <a:buNone/>
            </a:pPr>
            <a:endParaRPr lang="en-US" sz="848" dirty="0"/>
          </a:p>
          <a:p>
            <a:pPr marL="484613" lvl="1" indent="0">
              <a:buNone/>
            </a:pPr>
            <a:r>
              <a:rPr lang="en-US" sz="2544" dirty="0"/>
              <a:t>“The computer which I had just put into the machine room on the fifth floor crashed.”</a:t>
            </a:r>
          </a:p>
          <a:p>
            <a:pPr lvl="1"/>
            <a:endParaRPr lang="en-US" sz="848" dirty="0"/>
          </a:p>
          <a:p>
            <a:r>
              <a:rPr lang="en-US" sz="2968" dirty="0"/>
              <a:t>But we can often get away with N-gram models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F7B882-81A6-1FE8-6F98-2DCC61CCCEB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F69C98-6180-26E2-6128-01C38A33FC9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E157254-37D8-F5E8-3EC6-7230A55C94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4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2734575" y="1716208"/>
            <a:ext cx="7356654" cy="4107327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 marL="0" indent="0">
              <a:spcAft>
                <a:spcPts val="636"/>
              </a:spcAft>
              <a:buNone/>
            </a:pPr>
            <a:r>
              <a:rPr lang="en-US" sz="4353" dirty="0">
                <a:solidFill>
                  <a:srgbClr val="A50021"/>
                </a:solidFill>
                <a:latin typeface="Calibri" charset="0"/>
              </a:rPr>
              <a:t>Estimating N-gram Probabilities</a:t>
            </a: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76972F-C93D-78C7-420E-A9E479BC417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3A6D52-374B-1C56-D3CA-CF1793CAC42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71806C4-FDF3-8B7A-DFFB-FBA42833E7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24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20531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Estimating bigram probabilities</a:t>
            </a:r>
          </a:p>
        </p:txBody>
      </p:sp>
      <p:sp>
        <p:nvSpPr>
          <p:cNvPr id="79878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681031"/>
            <a:ext cx="10515600" cy="4351338"/>
          </a:xfrm>
        </p:spPr>
        <p:txBody>
          <a:bodyPr/>
          <a:lstStyle/>
          <a:p>
            <a:pPr eaLnBrk="1" hangingPunct="1"/>
            <a:r>
              <a:rPr lang="en-US">
                <a:latin typeface="Calibri" charset="0"/>
              </a:rPr>
              <a:t>The Maximum Likelihood Estimate</a:t>
            </a:r>
          </a:p>
        </p:txBody>
      </p:sp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3276283"/>
              </p:ext>
            </p:extLst>
          </p:nvPr>
        </p:nvGraphicFramePr>
        <p:xfrm>
          <a:off x="3107490" y="3663875"/>
          <a:ext cx="5734710" cy="1328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752600" imgH="406400" progId="Equation.3">
                  <p:embed/>
                </p:oleObj>
              </mc:Choice>
              <mc:Fallback>
                <p:oleObj name="Equation" r:id="rId3" imgW="1752600" imgH="406400" progId="Equation.3">
                  <p:embed/>
                  <p:pic>
                    <p:nvPicPr>
                      <p:cNvPr id="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7490" y="3663875"/>
                        <a:ext cx="5734710" cy="13289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7915985"/>
              </p:ext>
            </p:extLst>
          </p:nvPr>
        </p:nvGraphicFramePr>
        <p:xfrm>
          <a:off x="3486288" y="5602369"/>
          <a:ext cx="4862998" cy="1328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85900" imgH="406400" progId="Equation.3">
                  <p:embed/>
                </p:oleObj>
              </mc:Choice>
              <mc:Fallback>
                <p:oleObj name="Equation" r:id="rId5" imgW="1485900" imgH="406400" progId="Equation.3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6288" y="5602369"/>
                        <a:ext cx="4862998" cy="13289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022FC204-E234-399E-C080-AB8968456C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DF4B38-2F8F-5B54-5679-781D83FACF1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DB02F61-4BA6-90F3-1EFC-CC7666859F3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695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78628" y="1087603"/>
            <a:ext cx="7834744" cy="730721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An example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5369065" y="2756103"/>
            <a:ext cx="5734710" cy="16154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544" dirty="0">
                <a:latin typeface="Calibri" charset="0"/>
              </a:rPr>
              <a:t>&lt;s&gt; I am Sam &lt;/s&gt;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544" dirty="0">
                <a:latin typeface="Calibri" charset="0"/>
              </a:rPr>
              <a:t>&lt;s&gt; Sam I am &lt;/s&gt;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544" dirty="0">
                <a:latin typeface="Calibri" charset="0"/>
              </a:rPr>
              <a:t>&lt;s&gt; I do not like green eggs and ham &lt;/s&gt;</a:t>
            </a:r>
          </a:p>
          <a:p>
            <a:pPr marL="0" indent="0">
              <a:buNone/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</p:txBody>
      </p:sp>
      <p:pic>
        <p:nvPicPr>
          <p:cNvPr id="6" name="Picture 7" descr="sam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2078" y="4815892"/>
            <a:ext cx="9288615" cy="1009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7131557"/>
              </p:ext>
            </p:extLst>
          </p:nvPr>
        </p:nvGraphicFramePr>
        <p:xfrm>
          <a:off x="1411308" y="2969313"/>
          <a:ext cx="3634675" cy="993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485900" imgH="406400" progId="Equation.3">
                  <p:embed/>
                </p:oleObj>
              </mc:Choice>
              <mc:Fallback>
                <p:oleObj name="Equation" r:id="rId4" imgW="1485900" imgH="406400" progId="Equation.3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1308" y="2969313"/>
                        <a:ext cx="3634675" cy="9932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945EE38-CDC7-A264-13F8-D0D46173F20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7226F3-9D9C-F623-77C0-069B60AA48F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24DC254-DED0-DB21-586D-C62C2847E0E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55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2088587" y="1319315"/>
            <a:ext cx="8520923" cy="787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More examples: </a:t>
            </a:r>
            <a:br>
              <a:rPr lang="en-US" dirty="0"/>
            </a:br>
            <a:r>
              <a:rPr lang="en-US" dirty="0"/>
              <a:t>Berkeley Restaurant Project sentences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>
          <a:xfrm>
            <a:off x="1587223" y="2789740"/>
            <a:ext cx="9193470" cy="353371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can you tell me about any good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cantonese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restaurants close by</a:t>
            </a: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mid priced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thai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food is what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i’m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looking for</a:t>
            </a: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tell me about chez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panisse</a:t>
            </a:r>
            <a:endParaRPr lang="en-US" sz="2650" dirty="0">
              <a:solidFill>
                <a:srgbClr val="330099"/>
              </a:solidFill>
              <a:latin typeface="Calibri" charset="0"/>
            </a:endParaRP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can you give me a listing of the kinds of food that are available</a:t>
            </a:r>
          </a:p>
          <a:p>
            <a:pPr eaLnBrk="1" hangingPunct="1"/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i’m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looking for a good place to eat breakfast</a:t>
            </a: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when is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caffe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venezia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open during the day</a:t>
            </a:r>
            <a:endParaRPr lang="en-US" sz="2650" dirty="0">
              <a:solidFill>
                <a:srgbClr val="330099"/>
              </a:solidFill>
              <a:latin typeface="Verdana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6DB3F6-DEB9-FD1D-CE69-1309B2FD26F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36172D-AB61-330E-3E75-438F6A6E57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8D8C7E7-65E9-9672-39F8-EAF7D0E519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75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92632" y="787929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Raw bigram counts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1572849" y="2023864"/>
            <a:ext cx="9046303" cy="3533712"/>
          </a:xfrm>
        </p:spPr>
        <p:txBody>
          <a:bodyPr/>
          <a:lstStyle/>
          <a:p>
            <a:pPr eaLnBrk="1" hangingPunct="1"/>
            <a:r>
              <a:rPr lang="en-US" dirty="0">
                <a:latin typeface="Calibri" charset="0"/>
              </a:rPr>
              <a:t>Out of 9222 sentences</a:t>
            </a:r>
          </a:p>
        </p:txBody>
      </p:sp>
      <p:pic>
        <p:nvPicPr>
          <p:cNvPr id="5" name="Picture 4" descr="berp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2849" y="2672439"/>
            <a:ext cx="9207844" cy="330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7F35F53-AA03-B0A0-E956-B0598A3E75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9759F-F716-A897-FB07-F1B001AAC1D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F89710-60BD-9008-496D-B19D1C58AE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811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34390" y="645960"/>
            <a:ext cx="8723221" cy="1143000"/>
          </a:xfrm>
        </p:spPr>
        <p:txBody>
          <a:bodyPr/>
          <a:lstStyle/>
          <a:p>
            <a:pPr eaLnBrk="1" hangingPunct="1"/>
            <a:r>
              <a:rPr lang="en-US"/>
              <a:t>Raw bigram probabilities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>
          <a:xfrm>
            <a:off x="1734390" y="2123201"/>
            <a:ext cx="8723221" cy="4525963"/>
          </a:xfrm>
        </p:spPr>
        <p:txBody>
          <a:bodyPr/>
          <a:lstStyle/>
          <a:p>
            <a:pPr eaLnBrk="1" hangingPunct="1"/>
            <a:r>
              <a:rPr lang="en-US" sz="2120" dirty="0">
                <a:latin typeface="Calibri" charset="0"/>
              </a:rPr>
              <a:t>Normalize by unigrams:</a:t>
            </a:r>
          </a:p>
          <a:p>
            <a:pPr eaLnBrk="1" hangingPunct="1"/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180000"/>
              </a:lnSpc>
            </a:pPr>
            <a:r>
              <a:rPr lang="en-US" sz="2120" dirty="0">
                <a:latin typeface="Calibri" charset="0"/>
              </a:rPr>
              <a:t>Result:</a:t>
            </a:r>
          </a:p>
        </p:txBody>
      </p:sp>
      <p:pic>
        <p:nvPicPr>
          <p:cNvPr id="6" name="Picture 4" descr="berp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26719" y="3968872"/>
            <a:ext cx="7430891" cy="2633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berp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9031" y="3012964"/>
            <a:ext cx="7121271" cy="65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2793A857-5E53-C97E-5C3E-96BDD4753B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5912606"/>
              </p:ext>
            </p:extLst>
          </p:nvPr>
        </p:nvGraphicFramePr>
        <p:xfrm>
          <a:off x="7078059" y="2089953"/>
          <a:ext cx="3379048" cy="923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85900" imgH="406400" progId="Equation.3">
                  <p:embed/>
                </p:oleObj>
              </mc:Choice>
              <mc:Fallback>
                <p:oleObj name="Equation" r:id="rId5" imgW="1485900" imgH="406400" progId="Equation.3">
                  <p:embed/>
                  <p:pic>
                    <p:nvPicPr>
                      <p:cNvPr id="2" name="Object 4">
                        <a:extLst>
                          <a:ext uri="{FF2B5EF4-FFF2-40B4-BE49-F238E27FC236}">
                            <a16:creationId xmlns:a16="http://schemas.microsoft.com/office/drawing/2014/main" id="{2793A857-5E53-C97E-5C3E-96BDD4753B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8059" y="2089953"/>
                        <a:ext cx="3379048" cy="923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7C3FD9C-9CAB-DAF0-74F5-CBB5F281156B}"/>
              </a:ext>
            </a:extLst>
          </p:cNvPr>
          <p:cNvSpPr txBox="1"/>
          <p:nvPr/>
        </p:nvSpPr>
        <p:spPr>
          <a:xfrm>
            <a:off x="5521732" y="1962637"/>
            <a:ext cx="1656940" cy="483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39" dirty="0">
                <a:solidFill>
                  <a:srgbClr val="FF0000"/>
                </a:solidFill>
              </a:rPr>
              <a:t>Remember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7981DB-E418-FADD-8528-09773EB45D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70D8CA-FD66-6408-9CA7-EE8B3128BD6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E9FFE474-E172-E045-83D1-FB531CC070C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99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Bigram estimates of sentence probabilities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>
          <a:xfrm>
            <a:off x="1895931" y="2593871"/>
            <a:ext cx="9046303" cy="3533712"/>
          </a:xfrm>
        </p:spPr>
        <p:txBody>
          <a:bodyPr>
            <a:normAutofit lnSpcReduction="10000"/>
          </a:bodyPr>
          <a:lstStyle/>
          <a:p>
            <a:pPr eaLnBrk="1" hangingPunct="1">
              <a:buNone/>
            </a:pPr>
            <a:r>
              <a:rPr lang="en-US" sz="2968" dirty="0">
                <a:latin typeface="Calibri" charset="0"/>
              </a:rPr>
              <a:t>P(&lt;s&gt; I want </a:t>
            </a:r>
            <a:r>
              <a:rPr lang="en-US" sz="2968" dirty="0" err="1">
                <a:latin typeface="Calibri" charset="0"/>
              </a:rPr>
              <a:t>english</a:t>
            </a:r>
            <a:r>
              <a:rPr lang="en-US" sz="2968" dirty="0">
                <a:latin typeface="Calibri" charset="0"/>
              </a:rPr>
              <a:t> food &lt;/s&gt;) =</a:t>
            </a:r>
          </a:p>
          <a:p>
            <a:pPr eaLnBrk="1" hangingPunct="1">
              <a:buFont typeface="Wingdings" charset="2"/>
              <a:buNone/>
            </a:pPr>
            <a:r>
              <a:rPr lang="en-US" sz="2968" dirty="0">
                <a:latin typeface="Calibri" charset="0"/>
              </a:rPr>
              <a:t>	P(I|&lt;s&gt;)   </a:t>
            </a:r>
          </a:p>
          <a:p>
            <a:pPr eaLnBrk="1" hangingPunct="1">
              <a:buFont typeface="Wingdings" charset="2"/>
              <a:buNone/>
            </a:pPr>
            <a:r>
              <a:rPr lang="en-US" sz="2968" dirty="0">
                <a:latin typeface="Calibri" charset="0"/>
              </a:rPr>
              <a:t> 	×  P(</a:t>
            </a:r>
            <a:r>
              <a:rPr lang="en-US" sz="2968" dirty="0" err="1">
                <a:latin typeface="Calibri" charset="0"/>
              </a:rPr>
              <a:t>want|I</a:t>
            </a:r>
            <a:r>
              <a:rPr lang="en-US" sz="2968" dirty="0">
                <a:latin typeface="Calibri" charset="0"/>
              </a:rPr>
              <a:t>)  </a:t>
            </a:r>
          </a:p>
          <a:p>
            <a:pPr>
              <a:buNone/>
            </a:pPr>
            <a:r>
              <a:rPr lang="en-US" sz="2968" dirty="0">
                <a:latin typeface="Calibri" charset="0"/>
              </a:rPr>
              <a:t>		×  P(</a:t>
            </a:r>
            <a:r>
              <a:rPr lang="en-US" sz="2968" dirty="0" err="1">
                <a:latin typeface="Calibri" charset="0"/>
              </a:rPr>
              <a:t>english|want</a:t>
            </a:r>
            <a:r>
              <a:rPr lang="en-US" sz="2968" dirty="0">
                <a:latin typeface="Calibri" charset="0"/>
              </a:rPr>
              <a:t>)   </a:t>
            </a:r>
          </a:p>
          <a:p>
            <a:pPr>
              <a:buNone/>
            </a:pPr>
            <a:r>
              <a:rPr lang="en-US" sz="2968" dirty="0">
                <a:latin typeface="Calibri" charset="0"/>
              </a:rPr>
              <a:t>		×  P(</a:t>
            </a:r>
            <a:r>
              <a:rPr lang="en-US" sz="2968" dirty="0" err="1">
                <a:latin typeface="Calibri" charset="0"/>
              </a:rPr>
              <a:t>food|english</a:t>
            </a:r>
            <a:r>
              <a:rPr lang="en-US" sz="2968" dirty="0">
                <a:latin typeface="Calibri" charset="0"/>
              </a:rPr>
              <a:t>)   </a:t>
            </a:r>
          </a:p>
          <a:p>
            <a:pPr>
              <a:buNone/>
            </a:pPr>
            <a:r>
              <a:rPr lang="en-US" sz="2968" dirty="0">
                <a:latin typeface="Calibri" charset="0"/>
              </a:rPr>
              <a:t>		×  P(&lt;/s&gt;|food)</a:t>
            </a:r>
          </a:p>
          <a:p>
            <a:pPr eaLnBrk="1" hangingPunct="1">
              <a:buFont typeface="Wingdings" charset="2"/>
              <a:buNone/>
            </a:pPr>
            <a:r>
              <a:rPr lang="en-US" sz="2968" dirty="0">
                <a:latin typeface="Calibri" charset="0"/>
              </a:rPr>
              <a:t>       =  .000031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9F666E2-CEA0-78A4-BCBA-B643511BB9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199B73-ADF0-4A5B-E1E1-3FDA07C3B9E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173AF29-C693-0D47-3DE8-B27853AB3E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74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What kinds of knowledge?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298065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968" dirty="0">
                <a:latin typeface="Calibri" charset="0"/>
              </a:rPr>
              <a:t>P(</a:t>
            </a:r>
            <a:r>
              <a:rPr lang="en-US" sz="2968" dirty="0" err="1">
                <a:latin typeface="Calibri" charset="0"/>
              </a:rPr>
              <a:t>english|want</a:t>
            </a:r>
            <a:r>
              <a:rPr lang="en-US" sz="2968" dirty="0">
                <a:latin typeface="Calibri" charset="0"/>
              </a:rPr>
              <a:t>)  = .0011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</a:t>
            </a:r>
            <a:r>
              <a:rPr lang="en-US" sz="2968" dirty="0" err="1">
                <a:latin typeface="Calibri" charset="0"/>
              </a:rPr>
              <a:t>chinese|want</a:t>
            </a:r>
            <a:r>
              <a:rPr lang="en-US" sz="2968" dirty="0">
                <a:latin typeface="Calibri" charset="0"/>
              </a:rPr>
              <a:t>) =  .0065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</a:t>
            </a:r>
            <a:r>
              <a:rPr lang="en-US" sz="2968" dirty="0" err="1">
                <a:latin typeface="Calibri" charset="0"/>
              </a:rPr>
              <a:t>to|want</a:t>
            </a:r>
            <a:r>
              <a:rPr lang="en-US" sz="2968" dirty="0">
                <a:latin typeface="Calibri" charset="0"/>
              </a:rPr>
              <a:t>) = .66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P(eat | to) = .28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P(food | to) = 0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P(want | spend) = 0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 (</a:t>
            </a:r>
            <a:r>
              <a:rPr lang="en-US" sz="2968" dirty="0" err="1">
                <a:latin typeface="Calibri" charset="0"/>
              </a:rPr>
              <a:t>i</a:t>
            </a:r>
            <a:r>
              <a:rPr lang="en-US" sz="2968" dirty="0">
                <a:latin typeface="Calibri" charset="0"/>
              </a:rPr>
              <a:t> | &lt;s&gt;) = .25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32EF49-F5F9-28AF-A083-AAD219BC9B3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ABFC01-E277-BC3B-4822-2BACBE8483C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2F15F9F-62BF-9673-34FA-C657C3F585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28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Practical Issues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298065"/>
            <a:ext cx="10515600" cy="4351338"/>
          </a:xfrm>
        </p:spPr>
        <p:txBody>
          <a:bodyPr/>
          <a:lstStyle/>
          <a:p>
            <a:pPr eaLnBrk="1" hangingPunct="1"/>
            <a:r>
              <a:rPr lang="en-US" sz="3391" dirty="0">
                <a:latin typeface="Calibri" charset="0"/>
              </a:rPr>
              <a:t>We do everything in log space</a:t>
            </a:r>
          </a:p>
          <a:p>
            <a:pPr lvl="1" eaLnBrk="1" hangingPunct="1"/>
            <a:r>
              <a:rPr lang="en-US" sz="3391" dirty="0">
                <a:latin typeface="Calibri" charset="0"/>
              </a:rPr>
              <a:t>Avoid underflow</a:t>
            </a:r>
          </a:p>
          <a:p>
            <a:pPr lvl="1" eaLnBrk="1" hangingPunct="1"/>
            <a:r>
              <a:rPr lang="en-US" sz="3391" dirty="0">
                <a:latin typeface="Calibri" charset="0"/>
              </a:rPr>
              <a:t>(also adding is faster than multiplying)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0696975"/>
              </p:ext>
            </p:extLst>
          </p:nvPr>
        </p:nvGraphicFramePr>
        <p:xfrm>
          <a:off x="1572849" y="5195112"/>
          <a:ext cx="9127074" cy="601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276600" imgH="215900" progId="Equation.3">
                  <p:embed/>
                </p:oleObj>
              </mc:Choice>
              <mc:Fallback>
                <p:oleObj name="Equation" r:id="rId3" imgW="3276600" imgH="215900" progId="Equation.3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72849" y="5195112"/>
                        <a:ext cx="9127074" cy="6010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6971492-F2EE-E435-28C6-34BE49CA9BD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C54F7F-2132-8861-6792-1B9D1EF3C4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61E6A06-8457-39F0-B678-3A64741DFBE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700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Language Modeling Toolkits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idx="1"/>
          </p:nvPr>
        </p:nvSpPr>
        <p:spPr>
          <a:xfrm>
            <a:off x="2044952" y="2506072"/>
            <a:ext cx="8723220" cy="3634675"/>
          </a:xfrm>
        </p:spPr>
        <p:txBody>
          <a:bodyPr/>
          <a:lstStyle/>
          <a:p>
            <a:pPr eaLnBrk="1" hangingPunct="1"/>
            <a:r>
              <a:rPr lang="en-US" sz="3391" dirty="0">
                <a:latin typeface="Calibri" charset="0"/>
              </a:rPr>
              <a:t>SRILM</a:t>
            </a:r>
          </a:p>
          <a:p>
            <a:pPr lvl="1" eaLnBrk="1" hangingPunct="1"/>
            <a:r>
              <a:rPr lang="en-US" sz="3391" dirty="0">
                <a:latin typeface="Calibri" charset="0"/>
                <a:hlinkClick r:id="rId3"/>
              </a:rPr>
              <a:t>http://www.speech.sri.com/projects/srilm/</a:t>
            </a:r>
            <a:endParaRPr lang="en-US" sz="3391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0AF880-AC76-6BEA-7391-2DE8A65A910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FACFDE-299C-36F3-5B8D-E8D0FF87A4C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B58CFB5-C7D9-4EF5-8FE8-DFAFE0E39A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099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2001813" y="1271062"/>
            <a:ext cx="8617339" cy="78751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Google N-Gram Release, August 2006</a:t>
            </a:r>
          </a:p>
        </p:txBody>
      </p:sp>
      <p:pic>
        <p:nvPicPr>
          <p:cNvPr id="2" name="Picture 1" descr="ngram1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078" y="2600275"/>
            <a:ext cx="9450156" cy="1438481"/>
          </a:xfrm>
          <a:prstGeom prst="rect">
            <a:avLst/>
          </a:prstGeom>
        </p:spPr>
      </p:pic>
      <p:pic>
        <p:nvPicPr>
          <p:cNvPr id="3" name="Picture 2" descr="ngram2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078" y="5020998"/>
            <a:ext cx="9450156" cy="853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60054" y="4293721"/>
            <a:ext cx="381836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6D0002-C910-903B-4C80-7A32B849625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0A4F48-7B32-EAEA-0797-7BDBA5E6EB4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597D07-3A70-39C4-7A9A-3DCCECADB7B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93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7660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Google N-Gram Release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237105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incoming 92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incubator 99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independent 794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index 223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indication 72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indicator 120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indicators 45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indispensable 111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indispensible 40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individual 234</a:t>
            </a:r>
          </a:p>
        </p:txBody>
      </p:sp>
      <p:sp>
        <p:nvSpPr>
          <p:cNvPr id="129028" name="TextBox 4"/>
          <p:cNvSpPr txBox="1">
            <a:spLocks noChangeArrowheads="1"/>
          </p:cNvSpPr>
          <p:nvPr/>
        </p:nvSpPr>
        <p:spPr bwMode="auto">
          <a:xfrm>
            <a:off x="1411309" y="6021285"/>
            <a:ext cx="7692299" cy="35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96" dirty="0">
                <a:hlinkClick r:id="rId3"/>
              </a:rPr>
              <a:t>http://googleresearch.blogspot.com/2006/08/all-our-n-gram-are-belong-to-you.html</a:t>
            </a:r>
            <a:endParaRPr lang="en-US" sz="1696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1579D14-CE09-F703-BD16-17D7DD5B4D6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FE60A8-E482-BCF4-D7B8-B8EC237DE58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DBD64DB-C9FB-96C9-3946-E42D457D9D1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415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19492" y="3356434"/>
            <a:ext cx="7353016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Evaluation and Perplexity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03445" y="2166857"/>
            <a:ext cx="6185110" cy="1211559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sz="4664" dirty="0"/>
            </a:br>
            <a:r>
              <a:rPr lang="en-US" sz="4664" dirty="0"/>
              <a:t>Language Modeling</a:t>
            </a:r>
            <a:endParaRPr sz="4664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22FD34-51D8-D1A2-2E20-C266CB73A0D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E020A3-181D-B18F-CC99-812EBF2C5D6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9A206C5-A040-B397-0BF4-07F563A56E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6650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r>
              <a:rPr lang="en-US"/>
              <a:t>Evaluation: How good is our model?</a:t>
            </a:r>
            <a:endParaRPr lang="en-US" dirty="0"/>
          </a:p>
        </p:txBody>
      </p:sp>
      <p:sp>
        <p:nvSpPr>
          <p:cNvPr id="1310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29806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Does our language model prefer good sentences to bad ones?</a:t>
            </a:r>
          </a:p>
          <a:p>
            <a:pPr lvl="1"/>
            <a:r>
              <a:rPr lang="en-US" dirty="0"/>
              <a:t>Assign higher probability to “</a:t>
            </a:r>
            <a:r>
              <a:rPr lang="en-US" altLang="ja-JP" dirty="0"/>
              <a:t>real” or “frequently observed” sentences </a:t>
            </a:r>
          </a:p>
          <a:p>
            <a:pPr lvl="2"/>
            <a:r>
              <a:rPr lang="en-US" altLang="ja-JP" dirty="0"/>
              <a:t>Than “ungrammatical” or “rarely observed” sentences?</a:t>
            </a:r>
          </a:p>
          <a:p>
            <a:r>
              <a:rPr lang="en-US" dirty="0"/>
              <a:t>We train parameters of our model on a </a:t>
            </a:r>
            <a:r>
              <a:rPr lang="en-US" b="1" dirty="0">
                <a:solidFill>
                  <a:srgbClr val="008000"/>
                </a:solidFill>
              </a:rPr>
              <a:t>training set</a:t>
            </a:r>
            <a:r>
              <a:rPr lang="en-US" dirty="0"/>
              <a:t>.</a:t>
            </a:r>
          </a:p>
          <a:p>
            <a:r>
              <a:rPr lang="en-US" dirty="0"/>
              <a:t>We test the model’s performance on data we haven’t seen.</a:t>
            </a:r>
          </a:p>
          <a:p>
            <a:pPr lvl="1"/>
            <a:r>
              <a:rPr lang="en-US" dirty="0"/>
              <a:t>A </a:t>
            </a:r>
            <a:r>
              <a:rPr lang="en-US" b="1" dirty="0">
                <a:solidFill>
                  <a:srgbClr val="008000"/>
                </a:solidFill>
              </a:rPr>
              <a:t>test set </a:t>
            </a:r>
            <a:r>
              <a:rPr lang="en-US" dirty="0"/>
              <a:t>is an unseen dataset that is different from our training set, totally unused.</a:t>
            </a:r>
          </a:p>
          <a:p>
            <a:pPr lvl="1"/>
            <a:r>
              <a:rPr lang="en-US" dirty="0"/>
              <a:t>An </a:t>
            </a:r>
            <a:r>
              <a:rPr lang="en-US" b="1" dirty="0">
                <a:solidFill>
                  <a:srgbClr val="008000"/>
                </a:solidFill>
              </a:rPr>
              <a:t>evaluation metric </a:t>
            </a:r>
            <a:r>
              <a:rPr lang="en-US" dirty="0"/>
              <a:t>tells us how well our model does on the test set.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22009B-A23C-ED26-AD5D-FC79152FD2B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75C18E-60BC-8966-069B-CA6311E56AC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3AAF92A-1E2A-FCC0-A503-DCBBE88FC6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47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>
            <a:normAutofit/>
          </a:bodyPr>
          <a:lstStyle/>
          <a:p>
            <a:r>
              <a:rPr lang="en-US"/>
              <a:t>Extrinsic evaluation of N-gram models</a:t>
            </a:r>
            <a:endParaRPr lang="en-US" dirty="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298065"/>
            <a:ext cx="10515600" cy="4351338"/>
          </a:xfrm>
        </p:spPr>
        <p:txBody>
          <a:bodyPr/>
          <a:lstStyle/>
          <a:p>
            <a:r>
              <a:rPr lang="en-US" sz="2968" dirty="0"/>
              <a:t>Best evaluation for comparing models A and B</a:t>
            </a:r>
          </a:p>
          <a:p>
            <a:pPr lvl="1"/>
            <a:r>
              <a:rPr lang="en-US" sz="2544" dirty="0"/>
              <a:t>Put each model in a task</a:t>
            </a:r>
          </a:p>
          <a:p>
            <a:pPr lvl="2"/>
            <a:r>
              <a:rPr lang="en-US" sz="2544" dirty="0"/>
              <a:t> spelling corrector, speech recognizer, MT system</a:t>
            </a:r>
          </a:p>
          <a:p>
            <a:pPr lvl="1"/>
            <a:r>
              <a:rPr lang="en-US" sz="2544" dirty="0"/>
              <a:t>Run the task, get an accuracy for A and for B</a:t>
            </a:r>
          </a:p>
          <a:p>
            <a:pPr lvl="2"/>
            <a:r>
              <a:rPr lang="en-US" sz="2544" dirty="0"/>
              <a:t>How many misspelled words corrected properly</a:t>
            </a:r>
          </a:p>
          <a:p>
            <a:pPr lvl="2"/>
            <a:r>
              <a:rPr lang="en-US" sz="2544" dirty="0"/>
              <a:t>How many words translated correctly</a:t>
            </a:r>
          </a:p>
          <a:p>
            <a:pPr lvl="1"/>
            <a:r>
              <a:rPr lang="en-US" sz="2544" dirty="0"/>
              <a:t>Compare accuracy for A and B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DF33D5-7C2F-0C06-F9D0-A1713B5724F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58A46A-6D08-B602-EB92-A1B3CC245C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2F0207B-137D-74FE-F262-D320A230B8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2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16522" y="879323"/>
            <a:ext cx="7758957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Difficulty of extrinsic evaluation of  N-gram models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734390" y="2233810"/>
            <a:ext cx="8723221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968" dirty="0">
                <a:latin typeface="Calibri" charset="0"/>
              </a:rPr>
              <a:t>Extrinsic evaluation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 charset="0"/>
              </a:rPr>
              <a:t>Time-consuming; can take days or weeks</a:t>
            </a:r>
          </a:p>
          <a:p>
            <a:pPr eaLnBrk="1" hangingPunct="1">
              <a:lnSpc>
                <a:spcPct val="90000"/>
              </a:lnSpc>
            </a:pPr>
            <a:r>
              <a:rPr lang="en-US" sz="2968" dirty="0">
                <a:latin typeface="Calibri" charset="0"/>
              </a:rPr>
              <a:t>So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Sometimes use </a:t>
            </a:r>
            <a:r>
              <a:rPr lang="en-US" sz="2544" b="1" dirty="0">
                <a:solidFill>
                  <a:srgbClr val="A50021"/>
                </a:solidFill>
                <a:latin typeface="Calibri"/>
                <a:cs typeface="Calibri"/>
              </a:rPr>
              <a:t>intrinsic</a:t>
            </a:r>
            <a:r>
              <a:rPr lang="en-US" sz="2544" dirty="0">
                <a:latin typeface="Calibri"/>
                <a:cs typeface="Calibri"/>
              </a:rPr>
              <a:t> evaluation: </a:t>
            </a:r>
            <a:r>
              <a:rPr lang="en-US" sz="2544" b="1" dirty="0">
                <a:latin typeface="Calibri"/>
                <a:cs typeface="Calibri"/>
              </a:rPr>
              <a:t>perplexity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Bad approximation </a:t>
            </a:r>
          </a:p>
          <a:p>
            <a:pPr lvl="2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unless the test data looks </a:t>
            </a:r>
            <a:r>
              <a:rPr lang="en-US" sz="2544" b="1" dirty="0">
                <a:latin typeface="Calibri"/>
                <a:cs typeface="Calibri"/>
              </a:rPr>
              <a:t>just</a:t>
            </a:r>
            <a:r>
              <a:rPr lang="en-US" sz="2544" dirty="0">
                <a:latin typeface="Calibri"/>
                <a:cs typeface="Calibri"/>
              </a:rPr>
              <a:t> like the training data</a:t>
            </a:r>
          </a:p>
          <a:p>
            <a:pPr lvl="2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So </a:t>
            </a:r>
            <a:r>
              <a:rPr lang="en-US" sz="2544" b="1" dirty="0">
                <a:latin typeface="Calibri"/>
                <a:cs typeface="Calibri"/>
              </a:rPr>
              <a:t>generally only useful in pilot experiments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But is helpful to think about.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7FE36B3-69E9-BD8B-8582-97B26B10FF5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972F07-118E-5283-B3BA-80FAE48D56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641E617-3E22-3C7F-36E2-E235BE3A9C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05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9541" y="479016"/>
            <a:ext cx="7915515" cy="787513"/>
          </a:xfrm>
        </p:spPr>
        <p:txBody>
          <a:bodyPr/>
          <a:lstStyle/>
          <a:p>
            <a:r>
              <a:rPr lang="en-US" dirty="0"/>
              <a:t>Intuition of Perplexity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0190" y="1343607"/>
            <a:ext cx="8723221" cy="56403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32" dirty="0">
                <a:latin typeface="Calibri"/>
                <a:ea typeface="ＭＳ Ｐゴシック" charset="0"/>
                <a:cs typeface="Calibri"/>
              </a:rPr>
              <a:t>The Shannon Game:</a:t>
            </a:r>
          </a:p>
          <a:p>
            <a:pPr lvl="1">
              <a:lnSpc>
                <a:spcPct val="90000"/>
              </a:lnSpc>
            </a:pPr>
            <a:r>
              <a:rPr lang="en-US" sz="2539" dirty="0">
                <a:latin typeface="Calibri"/>
                <a:ea typeface="ＭＳ Ｐゴシック" charset="0"/>
                <a:cs typeface="Calibri"/>
              </a:rPr>
              <a:t>How well can we predict the next word?</a:t>
            </a: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r>
              <a:rPr lang="en-US" sz="2539" dirty="0">
                <a:latin typeface="Calibri"/>
                <a:ea typeface="ＭＳ Ｐゴシック" charset="0"/>
                <a:cs typeface="Calibri"/>
              </a:rPr>
              <a:t>Unigrams are terrible at this game.  (Why?)</a:t>
            </a:r>
          </a:p>
          <a:p>
            <a:pPr>
              <a:lnSpc>
                <a:spcPct val="90000"/>
              </a:lnSpc>
            </a:pPr>
            <a:r>
              <a:rPr lang="en-US" sz="2902" dirty="0">
                <a:latin typeface="Calibri"/>
                <a:ea typeface="ＭＳ Ｐゴシック" charset="0"/>
                <a:cs typeface="Calibri"/>
              </a:rPr>
              <a:t>A better model of a text</a:t>
            </a:r>
          </a:p>
          <a:p>
            <a:pPr lvl="1">
              <a:lnSpc>
                <a:spcPct val="90000"/>
              </a:lnSpc>
            </a:pPr>
            <a:r>
              <a:rPr lang="en-US" sz="2539" dirty="0">
                <a:latin typeface="Calibri"/>
                <a:ea typeface="ＭＳ Ｐゴシック" charset="0"/>
                <a:cs typeface="Calibri"/>
              </a:rPr>
              <a:t> is one which assigns a higher probability to the word that actually occurs</a:t>
            </a:r>
          </a:p>
          <a:p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50978" y="2966784"/>
            <a:ext cx="4846234" cy="126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I always order pizza with cheese and ____</a:t>
            </a:r>
          </a:p>
          <a:p>
            <a:pPr eaLnBrk="1" hangingPunct="1">
              <a:spcBef>
                <a:spcPct val="50000"/>
              </a:spcBef>
            </a:pP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The 33</a:t>
            </a:r>
            <a:r>
              <a:rPr lang="en-US" sz="1908" baseline="30000" dirty="0">
                <a:solidFill>
                  <a:srgbClr val="FF0000"/>
                </a:solidFill>
                <a:latin typeface="Calibri"/>
                <a:cs typeface="Calibri"/>
              </a:rPr>
              <a:t>rd</a:t>
            </a: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 President of the US was ____</a:t>
            </a:r>
          </a:p>
          <a:p>
            <a:pPr eaLnBrk="1" hangingPunct="1">
              <a:spcBef>
                <a:spcPct val="50000"/>
              </a:spcBef>
            </a:pP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I saw a ____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8397211" y="2107527"/>
            <a:ext cx="1938494" cy="2702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 dirty="0"/>
              <a:t>mushrooms 0.1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pepperoni 0.1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anchovies 0.01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….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fried rice 0.0001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….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and 1e-100</a:t>
            </a: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8074129" y="2188295"/>
            <a:ext cx="323082" cy="2503887"/>
          </a:xfrm>
          <a:prstGeom prst="leftBrace">
            <a:avLst>
              <a:gd name="adj1" fmla="val 75000"/>
              <a:gd name="adj2" fmla="val 3935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226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6B921A-24AC-27C2-C820-979922C7EE9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D0ED7F-2B05-A47B-27B9-6E9AE0A237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B6AF0615-8208-CFAD-720B-ACD1AB2467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70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855545" y="603031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Perplexity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72849" y="3112788"/>
            <a:ext cx="4523152" cy="3327545"/>
          </a:xfrm>
        </p:spPr>
        <p:txBody>
          <a:bodyPr/>
          <a:lstStyle/>
          <a:p>
            <a:pPr marL="0" indent="0">
              <a:buNone/>
            </a:pPr>
            <a:r>
              <a:rPr lang="en-US" sz="2120" dirty="0">
                <a:latin typeface="Calibri" charset="0"/>
              </a:rPr>
              <a:t>Perplexity is the inverse probability of the test set, normalized by the number of words:</a:t>
            </a:r>
          </a:p>
          <a:p>
            <a:pPr eaLnBrk="1" hangingPunct="1"/>
            <a:endParaRPr lang="en-US" sz="2120" dirty="0">
              <a:latin typeface="Calibri" charset="0"/>
            </a:endParaRPr>
          </a:p>
          <a:p>
            <a:pPr marL="0" indent="0">
              <a:buNone/>
            </a:pPr>
            <a:r>
              <a:rPr lang="en-US" sz="2120" dirty="0">
                <a:latin typeface="Calibri" charset="0"/>
              </a:rPr>
              <a:t>                                               Chain rule:</a:t>
            </a:r>
          </a:p>
          <a:p>
            <a:pPr marL="0" indent="0">
              <a:buNone/>
            </a:pPr>
            <a:endParaRPr lang="en-US" sz="2120" dirty="0">
              <a:latin typeface="Calibri" charset="0"/>
            </a:endParaRPr>
          </a:p>
          <a:p>
            <a:pPr marL="0" indent="0">
              <a:buNone/>
            </a:pPr>
            <a:r>
              <a:rPr lang="en-US" sz="2120" dirty="0">
                <a:latin typeface="Calibri" charset="0"/>
              </a:rPr>
              <a:t>                                              For bigrams:</a:t>
            </a:r>
          </a:p>
        </p:txBody>
      </p:sp>
      <p:pic>
        <p:nvPicPr>
          <p:cNvPr id="137221" name="Picture 5" descr="pp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3327" y="4364725"/>
            <a:ext cx="2689660" cy="75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22" name="Picture 6" descr="pp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95036" y="5333972"/>
            <a:ext cx="2384347" cy="768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572850" y="6047837"/>
            <a:ext cx="7388122" cy="385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8" b="1" dirty="0">
                <a:latin typeface="Calibri"/>
                <a:cs typeface="Calibri"/>
              </a:rPr>
              <a:t>Minimizing perplexity is the same as maximizing probability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653619" y="1715110"/>
            <a:ext cx="8319368" cy="40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 marL="0" indent="0">
              <a:buNone/>
            </a:pPr>
            <a:r>
              <a:rPr lang="en-US" sz="2120" dirty="0">
                <a:latin typeface="Calibri" charset="0"/>
              </a:rPr>
              <a:t>The best language model is one that best predicts an unseen test set</a:t>
            </a:r>
          </a:p>
          <a:p>
            <a:pPr lvl="1"/>
            <a:r>
              <a:rPr lang="en-US" sz="2120" dirty="0">
                <a:latin typeface="Calibri" charset="0"/>
              </a:rPr>
              <a:t>Gives the highest P(sentence)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768478"/>
              </p:ext>
            </p:extLst>
          </p:nvPr>
        </p:nvGraphicFramePr>
        <p:xfrm>
          <a:off x="6933185" y="2668542"/>
          <a:ext cx="2904633" cy="17769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159000" imgH="1320800" progId="Equation.3">
                  <p:embed/>
                </p:oleObj>
              </mc:Choice>
              <mc:Fallback>
                <p:oleObj name="Equation" r:id="rId5" imgW="2159000" imgH="1320800" progId="Equation.3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33185" y="2668542"/>
                        <a:ext cx="2904633" cy="17769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65441F66-64BE-C3DD-C978-80C7EB1871B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214034-EA69-7087-A60B-A4936F753B1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FFAEA39-0C8D-7566-90E2-1AC692FBE82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The Shannon Game intuition for perplexity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734390" y="2256489"/>
            <a:ext cx="8723221" cy="4811473"/>
          </a:xfrm>
        </p:spPr>
        <p:txBody>
          <a:bodyPr/>
          <a:lstStyle/>
          <a:p>
            <a:pPr eaLnBrk="1" hangingPunct="1"/>
            <a:r>
              <a:rPr lang="en-US" sz="2902" dirty="0">
                <a:latin typeface="Calibri" charset="0"/>
              </a:rPr>
              <a:t>How hard is the task of recognizing digits ‘0,1,2,3,4,5,6,7,8,9’</a:t>
            </a:r>
          </a:p>
          <a:p>
            <a:pPr lvl="1"/>
            <a:r>
              <a:rPr lang="en-US" sz="2176" dirty="0">
                <a:latin typeface="Calibri" charset="0"/>
              </a:rPr>
              <a:t>Perplexity 10</a:t>
            </a:r>
          </a:p>
          <a:p>
            <a:pPr lvl="1"/>
            <a:endParaRPr lang="en-US" sz="2176" dirty="0">
              <a:latin typeface="Calibri" charset="0"/>
            </a:endParaRPr>
          </a:p>
          <a:p>
            <a:pPr eaLnBrk="1" hangingPunct="1"/>
            <a:r>
              <a:rPr lang="en-US" sz="2902" dirty="0">
                <a:latin typeface="Calibri" charset="0"/>
              </a:rPr>
              <a:t>How hard is recognizing (30,000) names at Microsoft. </a:t>
            </a:r>
          </a:p>
          <a:p>
            <a:pPr lvl="1"/>
            <a:r>
              <a:rPr lang="en-US" sz="2176" dirty="0">
                <a:latin typeface="Calibri" charset="0"/>
              </a:rPr>
              <a:t>Perplexity = 30,000</a:t>
            </a:r>
          </a:p>
          <a:p>
            <a:pPr eaLnBrk="1" hangingPunct="1"/>
            <a:endParaRPr lang="en-US" sz="2902" dirty="0">
              <a:latin typeface="Calibri" charset="0"/>
            </a:endParaRPr>
          </a:p>
          <a:p>
            <a:pPr eaLnBrk="1" hangingPunct="1"/>
            <a:r>
              <a:rPr lang="en-US" sz="2902" dirty="0">
                <a:latin typeface="Calibri" charset="0"/>
              </a:rPr>
              <a:t>Perplexity is weighted equivalent branching factor</a:t>
            </a:r>
          </a:p>
          <a:p>
            <a:pPr eaLnBrk="1" hangingPunct="1"/>
            <a:endParaRPr lang="en-US" sz="1484" dirty="0">
              <a:latin typeface="Calibri" charset="0"/>
            </a:endParaRPr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1798334" y="6266952"/>
            <a:ext cx="184731" cy="41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 sz="212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2DA64-BD68-5700-F796-4D901FAC57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4A72F2-C0C0-4FBC-99DE-61542E0DCD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18A95C8-387F-F9F2-D1B8-C116B6CC32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2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5468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Perplexity as branching factor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115185"/>
            <a:ext cx="10515600" cy="4351338"/>
          </a:xfrm>
        </p:spPr>
        <p:txBody>
          <a:bodyPr/>
          <a:lstStyle/>
          <a:p>
            <a:pPr eaLnBrk="1" hangingPunct="1"/>
            <a:r>
              <a:rPr lang="en-US" dirty="0">
                <a:latin typeface="Calibri" charset="0"/>
              </a:rPr>
              <a:t>Let’s suppose a sentence consisting of random digits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the perplexity of this sentence according to a model that assign P=1/10 to each digit?</a:t>
            </a:r>
          </a:p>
        </p:txBody>
      </p:sp>
      <p:pic>
        <p:nvPicPr>
          <p:cNvPr id="141316" name="Picture 4" descr="per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2312" y="4122413"/>
            <a:ext cx="3068480" cy="2200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3CCAB2-E5BC-76AA-884E-E8DE75A7890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CE0866-A46C-48C8-1B4D-2AF22DDB123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4EF511C-98E4-4675-A72F-4CDA8B0B77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1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5280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Lower perplexity = better model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313305"/>
            <a:ext cx="10515600" cy="4351338"/>
          </a:xfrm>
        </p:spPr>
        <p:txBody>
          <a:bodyPr/>
          <a:lstStyle/>
          <a:p>
            <a:pPr lvl="3" eaLnBrk="1" hangingPunct="1">
              <a:buFont typeface="Wingdings" charset="2"/>
              <a:buNone/>
            </a:pPr>
            <a:endParaRPr lang="en-US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Training 38 million words, test 1.5 million words, WSJ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202675"/>
              </p:ext>
            </p:extLst>
          </p:nvPr>
        </p:nvGraphicFramePr>
        <p:xfrm>
          <a:off x="2339269" y="3756410"/>
          <a:ext cx="7963896" cy="21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9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0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09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09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30788">
                <a:tc>
                  <a:txBody>
                    <a:bodyPr/>
                    <a:lstStyle/>
                    <a:p>
                      <a:r>
                        <a:rPr lang="en-US" sz="3400" dirty="0"/>
                        <a:t>N-gram Order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Unigram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Bigram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Trigram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0018">
                <a:tc>
                  <a:txBody>
                    <a:bodyPr/>
                    <a:lstStyle/>
                    <a:p>
                      <a:r>
                        <a:rPr lang="en-US" sz="3400" dirty="0"/>
                        <a:t>Perplexity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962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170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109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C6A8EF85-3B98-A83D-E5E1-C62C71A87151}"/>
              </a:ext>
            </a:extLst>
          </p:cNvPr>
          <p:cNvSpPr/>
          <p:nvPr/>
        </p:nvSpPr>
        <p:spPr>
          <a:xfrm>
            <a:off x="2626178" y="51614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672495-D460-E1F2-E206-D2C296229740}"/>
              </a:ext>
            </a:extLst>
          </p:cNvPr>
          <p:cNvSpPr txBox="1"/>
          <p:nvPr/>
        </p:nvSpPr>
        <p:spPr>
          <a:xfrm>
            <a:off x="9264625" y="630787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2A38BE-870F-8C4D-B001-A876F1DDA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9476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4447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34474" y="2918537"/>
            <a:ext cx="5923053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Generalization and zeros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51780" y="1767556"/>
            <a:ext cx="5288440" cy="1211559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sz="4664" dirty="0"/>
            </a:br>
            <a:r>
              <a:rPr lang="en-US" sz="4664" dirty="0"/>
              <a:t>Language Modeling</a:t>
            </a:r>
            <a:endParaRPr sz="4664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1C796C-A241-BD53-2B76-4DE7966E52B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C76B60-0C5B-130A-881B-816D454AC19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F0872E8-92C3-8EF7-0F8B-0F995C19C7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805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13765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The Shannon Visualization Method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088225" y="2685311"/>
            <a:ext cx="4684693" cy="3392363"/>
          </a:xfrm>
        </p:spPr>
        <p:txBody>
          <a:bodyPr/>
          <a:lstStyle/>
          <a:p>
            <a:pPr eaLnBrk="1" hangingPunct="1"/>
            <a:r>
              <a:rPr lang="en-US" sz="1908" dirty="0">
                <a:latin typeface="Calibri" charset="0"/>
              </a:rPr>
              <a:t>Choose a random bigram </a:t>
            </a:r>
          </a:p>
          <a:p>
            <a:pPr marL="0" indent="0">
              <a:buNone/>
            </a:pPr>
            <a:r>
              <a:rPr lang="en-US" sz="1908" dirty="0">
                <a:latin typeface="Calibri" charset="0"/>
              </a:rPr>
              <a:t>     (&lt;s&gt;, w) according to its probability</a:t>
            </a:r>
          </a:p>
          <a:p>
            <a:pPr eaLnBrk="1" hangingPunct="1"/>
            <a:r>
              <a:rPr lang="en-US" sz="1908" dirty="0">
                <a:latin typeface="Calibri" charset="0"/>
              </a:rPr>
              <a:t>Now choose a random bigram        (w, x) according to its probability</a:t>
            </a:r>
          </a:p>
          <a:p>
            <a:pPr eaLnBrk="1" hangingPunct="1"/>
            <a:r>
              <a:rPr lang="en-US" sz="1908" dirty="0">
                <a:latin typeface="Calibri" charset="0"/>
              </a:rPr>
              <a:t>And so on until we choose &lt;/s&gt;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latin typeface="Calibri" charset="0"/>
              </a:rPr>
              <a:t>Then string the words together</a:t>
            </a:r>
            <a:endParaRPr lang="en-US" sz="1908" dirty="0">
              <a:solidFill>
                <a:srgbClr val="A50021"/>
              </a:solidFill>
              <a:latin typeface="Calibri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530606" y="2846852"/>
            <a:ext cx="5573169" cy="353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&lt;s&gt; I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I</a:t>
            </a:r>
            <a:r>
              <a:rPr lang="en-US" sz="1908" dirty="0">
                <a:latin typeface="Courier"/>
                <a:cs typeface="Courier"/>
              </a:rPr>
              <a:t> want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want</a:t>
            </a:r>
            <a:r>
              <a:rPr lang="en-US" sz="1908" dirty="0">
                <a:latin typeface="Courier"/>
                <a:cs typeface="Courier"/>
              </a:rPr>
              <a:t> to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to</a:t>
            </a:r>
            <a:r>
              <a:rPr lang="en-US" sz="1908" dirty="0">
                <a:latin typeface="Courier"/>
                <a:cs typeface="Courier"/>
              </a:rPr>
              <a:t> eat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   eat</a:t>
            </a:r>
            <a:r>
              <a:rPr lang="en-US" sz="1908" dirty="0">
                <a:latin typeface="Courier"/>
                <a:cs typeface="Courier"/>
              </a:rPr>
              <a:t> Chinese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       Chinese</a:t>
            </a:r>
            <a:r>
              <a:rPr lang="en-US" sz="1908" dirty="0">
                <a:latin typeface="Courier"/>
                <a:cs typeface="Courier"/>
              </a:rPr>
              <a:t> food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               food </a:t>
            </a:r>
            <a:r>
              <a:rPr lang="en-US" sz="1908" dirty="0">
                <a:latin typeface="Courier"/>
                <a:cs typeface="Courier"/>
              </a:rPr>
              <a:t> &lt;/s&gt;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CC0000"/>
                </a:solidFill>
                <a:latin typeface="Courier"/>
                <a:cs typeface="Courier"/>
              </a:rPr>
              <a:t>I want to eat Chinese food</a:t>
            </a:r>
          </a:p>
          <a:p>
            <a:endParaRPr lang="en-US" sz="1908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84FDB3-7DA9-EC9B-D241-4E7122F431C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124259-2F58-366C-ABE9-4C2B640BC34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D2467B6-7BA5-FC95-5777-DB73C3DDD3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1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951022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Approximating Shakespeare</a:t>
            </a:r>
          </a:p>
        </p:txBody>
      </p:sp>
      <p:sp>
        <p:nvSpPr>
          <p:cNvPr id="98307" name="Content Placeholder 7"/>
          <p:cNvSpPr>
            <a:spLocks noGrp="1"/>
          </p:cNvSpPr>
          <p:nvPr>
            <p:ph sz="quarter" idx="1"/>
          </p:nvPr>
        </p:nvSpPr>
        <p:spPr>
          <a:xfrm>
            <a:off x="838200" y="193230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alibri" charset="0"/>
              </a:rPr>
              <a:t> </a:t>
            </a:r>
          </a:p>
        </p:txBody>
      </p:sp>
      <p:pic>
        <p:nvPicPr>
          <p:cNvPr id="5" name="Picture 8" descr="fig 4.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0555" y="2081811"/>
            <a:ext cx="7910980" cy="401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94C3473-2841-22D5-74A9-6D48924588D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6D4A1F-EDC0-3A45-20FD-E8837164D14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DE0EFC7-3FE4-E5D5-BE88-8708BD66F0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537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0433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Shakespeare as corpus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2057472" y="2475881"/>
            <a:ext cx="8561680" cy="38769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391" dirty="0">
                <a:latin typeface="Calibri" charset="0"/>
              </a:rPr>
              <a:t>N=884,647 tokens, V=29,066</a:t>
            </a:r>
          </a:p>
          <a:p>
            <a:pPr eaLnBrk="1" hangingPunct="1"/>
            <a:r>
              <a:rPr lang="en-US" sz="3391" dirty="0">
                <a:latin typeface="Calibri" charset="0"/>
              </a:rPr>
              <a:t>Shakespeare produced 300,000 bigram types out of V</a:t>
            </a:r>
            <a:r>
              <a:rPr lang="en-US" sz="3391" baseline="30000" dirty="0">
                <a:latin typeface="Calibri" charset="0"/>
              </a:rPr>
              <a:t>2</a:t>
            </a:r>
            <a:r>
              <a:rPr lang="en-US" sz="3391" dirty="0">
                <a:latin typeface="Calibri" charset="0"/>
              </a:rPr>
              <a:t>= 844 million possible bigrams.</a:t>
            </a:r>
          </a:p>
          <a:p>
            <a:pPr lvl="1"/>
            <a:r>
              <a:rPr lang="en-US" sz="2968" dirty="0">
                <a:latin typeface="Calibri" charset="0"/>
              </a:rPr>
              <a:t>So 99.96% of the possible bigrams were never seen (have zero entries in the table)</a:t>
            </a:r>
          </a:p>
          <a:p>
            <a:pPr eaLnBrk="1" hangingPunct="1"/>
            <a:r>
              <a:rPr lang="en-US" sz="3391" dirty="0" err="1">
                <a:latin typeface="Calibri" charset="0"/>
              </a:rPr>
              <a:t>Quadrigrams</a:t>
            </a:r>
            <a:r>
              <a:rPr lang="en-US" sz="3391" dirty="0">
                <a:latin typeface="Calibri" charset="0"/>
              </a:rPr>
              <a:t> worse:   What's coming out looks like Shakespeare because it </a:t>
            </a:r>
            <a:r>
              <a:rPr lang="en-US" sz="3391" b="1" i="1" dirty="0">
                <a:latin typeface="Calibri" charset="0"/>
              </a:rPr>
              <a:t>is</a:t>
            </a:r>
            <a:r>
              <a:rPr lang="en-US" sz="3391" dirty="0">
                <a:latin typeface="Calibri" charset="0"/>
              </a:rPr>
              <a:t> Shakespeare</a:t>
            </a: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18CABDF-20D6-F855-62E7-3CE8535A3D4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145AE4-E060-70D2-9631-F4F51C396A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B547DFE-5A53-A17D-25CF-A93F084C3E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8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61365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The wall street journal is not </a:t>
            </a:r>
            <a:r>
              <a:rPr lang="en-US" dirty="0" err="1"/>
              <a:t>shakespeare</a:t>
            </a:r>
            <a:endParaRPr lang="en-US" dirty="0"/>
          </a:p>
        </p:txBody>
      </p:sp>
      <p:pic>
        <p:nvPicPr>
          <p:cNvPr id="5" name="Picture 6" descr="fig 4.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2849" y="2694453"/>
            <a:ext cx="9199791" cy="317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61EACC-8A27-F72C-13C9-AE5D016ECF8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220D09-83C5-75A9-3216-796FB837664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26028B2-7EE7-3917-CCBC-A2DDD16793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611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63245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Overfitting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023745"/>
            <a:ext cx="10515600" cy="4351338"/>
          </a:xfrm>
        </p:spPr>
        <p:txBody>
          <a:bodyPr/>
          <a:lstStyle/>
          <a:p>
            <a:pPr eaLnBrk="1" hangingPunct="1"/>
            <a:r>
              <a:rPr lang="en-US" sz="2968" dirty="0">
                <a:latin typeface="Calibri" charset="0"/>
              </a:rPr>
              <a:t>N-grams only work well for word prediction if the test corpus looks like the training corpus</a:t>
            </a:r>
          </a:p>
          <a:p>
            <a:pPr lvl="1" eaLnBrk="1" hangingPunct="1"/>
            <a:r>
              <a:rPr lang="en-US" sz="2968" dirty="0">
                <a:latin typeface="Calibri" charset="0"/>
              </a:rPr>
              <a:t>In real life, it often doesn’t</a:t>
            </a:r>
          </a:p>
          <a:p>
            <a:pPr lvl="1" eaLnBrk="1" hangingPunct="1"/>
            <a:r>
              <a:rPr lang="en-US" sz="2968" dirty="0">
                <a:latin typeface="Calibri" charset="0"/>
              </a:rPr>
              <a:t>We need to train robust models that generalize!</a:t>
            </a:r>
          </a:p>
          <a:p>
            <a:pPr lvl="1" eaLnBrk="1" hangingPunct="1"/>
            <a:r>
              <a:rPr lang="en-US" sz="2968" dirty="0">
                <a:latin typeface="Calibri" charset="0"/>
              </a:rPr>
              <a:t>One kind of generalization: Zeros!</a:t>
            </a:r>
          </a:p>
          <a:p>
            <a:pPr lvl="2"/>
            <a:r>
              <a:rPr lang="en-US" sz="2968" dirty="0">
                <a:latin typeface="Calibri" charset="0"/>
              </a:rPr>
              <a:t>Things that don’t ever occur in the training set</a:t>
            </a:r>
          </a:p>
          <a:p>
            <a:pPr lvl="3"/>
            <a:r>
              <a:rPr lang="en-US" sz="2968" dirty="0">
                <a:latin typeface="Calibri" charset="0"/>
              </a:rPr>
              <a:t>But occur in the test set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117CCC-8ACB-1577-21EB-A5258ED417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E1E2B-CCB0-2DB8-C1AE-8DB75CF4C1D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0040B2-63CD-8B24-E7F8-B0B98FC564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7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/>
          </p:nvPr>
        </p:nvSpPr>
        <p:spPr>
          <a:xfrm>
            <a:off x="2335682" y="686559"/>
            <a:ext cx="7915515" cy="787513"/>
          </a:xfrm>
        </p:spPr>
        <p:txBody>
          <a:bodyPr/>
          <a:lstStyle/>
          <a:p>
            <a:pPr eaLnBrk="1" hangingPunct="1"/>
            <a:r>
              <a:rPr lang="en-US" sz="3816" dirty="0">
                <a:latin typeface="Arial" charset="0"/>
                <a:ea typeface="ＭＳ Ｐゴシック" charset="0"/>
                <a:cs typeface="ＭＳ Ｐゴシック" charset="0"/>
              </a:rPr>
              <a:t>Zeros</a:t>
            </a:r>
          </a:p>
        </p:txBody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0537" y="2176154"/>
            <a:ext cx="5411628" cy="428084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Training set: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allegations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reports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claims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request</a:t>
            </a:r>
          </a:p>
          <a:p>
            <a:pPr marL="484613" lvl="1" indent="0">
              <a:lnSpc>
                <a:spcPct val="70000"/>
              </a:lnSpc>
              <a:buNone/>
            </a:pPr>
            <a:endParaRPr lang="en-US" sz="3391" dirty="0">
              <a:latin typeface="Calibri"/>
              <a:ea typeface="ＭＳ Ｐゴシック" charset="0"/>
              <a:cs typeface="Calibri"/>
            </a:endParaRP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P(“offer” | denied the) = 0</a:t>
            </a:r>
            <a:endParaRPr lang="en-US" sz="1908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  <a:buFont typeface="Wingdings" charset="0"/>
              <a:buNone/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>
              <a:lnSpc>
                <a:spcPct val="70000"/>
              </a:lnSpc>
              <a:buNone/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293440" y="2130332"/>
            <a:ext cx="4684693" cy="428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>
              <a:lnSpc>
                <a:spcPct val="70000"/>
              </a:lnSpc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Test set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offer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loan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28CAE78E-D38E-F5C7-2AE8-D70AB6F95E71}"/>
              </a:ext>
            </a:extLst>
          </p:cNvPr>
          <p:cNvSpPr/>
          <p:nvPr/>
        </p:nvSpPr>
        <p:spPr>
          <a:xfrm>
            <a:off x="8227002" y="3664973"/>
            <a:ext cx="262911" cy="10607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CE4632-775D-44B3-79A5-D27DBA71FC88}"/>
              </a:ext>
            </a:extLst>
          </p:cNvPr>
          <p:cNvSpPr txBox="1"/>
          <p:nvPr/>
        </p:nvSpPr>
        <p:spPr>
          <a:xfrm>
            <a:off x="8489913" y="3991242"/>
            <a:ext cx="1366918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/>
              <a:t>Probability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3EC00C-0739-DF90-4003-D146A604976F}"/>
              </a:ext>
            </a:extLst>
          </p:cNvPr>
          <p:cNvSpPr txBox="1"/>
          <p:nvPr/>
        </p:nvSpPr>
        <p:spPr>
          <a:xfrm>
            <a:off x="7418048" y="4733727"/>
            <a:ext cx="1880820" cy="132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980" b="1" dirty="0"/>
              <a:t>0</a:t>
            </a:r>
            <a:endParaRPr lang="en-US" sz="1632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032743-1F30-3FB3-E2C4-5B8543D034B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37A2CC-0400-FFBE-C428-68B08EDE2C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AE10394-0098-CC9E-48A4-D13B3E2FF8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4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build="p"/>
      <p:bldP spid="4" grpId="0"/>
      <p:bldP spid="2" grpId="0" animBg="1"/>
      <p:bldP spid="3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r>
              <a:rPr lang="en-US" dirty="0"/>
              <a:t>Zero probability bigrams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98065"/>
            <a:ext cx="10515600" cy="4351338"/>
          </a:xfrm>
        </p:spPr>
        <p:txBody>
          <a:bodyPr/>
          <a:lstStyle/>
          <a:p>
            <a:r>
              <a:rPr lang="en-US" dirty="0"/>
              <a:t>Bigrams with zero probability</a:t>
            </a:r>
          </a:p>
          <a:p>
            <a:pPr lvl="1"/>
            <a:r>
              <a:rPr lang="en-US" dirty="0"/>
              <a:t>mean that we will assign 0 probability to the test set!</a:t>
            </a:r>
          </a:p>
          <a:p>
            <a:r>
              <a:rPr lang="en-US" dirty="0"/>
              <a:t>And hence we cannot compute perplexity (can’t divide by 0)!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625503-CE23-7FC1-7584-D66A3AC518B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5F8EB4-DDA2-0950-D171-F5311D12190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F5E7C2-29CA-685D-CE12-5759746AAD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116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96263" y="3138667"/>
            <a:ext cx="5380020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Smoothing: Add-one (Laplace) smoothing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92430" y="1613703"/>
            <a:ext cx="5207140" cy="1211559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sz="4664" dirty="0"/>
            </a:br>
            <a:r>
              <a:rPr lang="en-US" sz="4664" dirty="0"/>
              <a:t>Language Modeling</a:t>
            </a:r>
            <a:endParaRPr sz="4664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4493F63-EA14-0B33-5782-86213F5E6EC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B6D8EC-5FE6-0691-B48B-2A498D8641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2CCE77A-491A-ABD1-1C87-0B1FD2B73D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5248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844342"/>
            <a:ext cx="7915515" cy="787513"/>
          </a:xfrm>
        </p:spPr>
        <p:txBody>
          <a:bodyPr/>
          <a:lstStyle/>
          <a:p>
            <a:pPr eaLnBrk="1" hangingPunct="1"/>
            <a:r>
              <a:rPr lang="en-US" sz="2544" dirty="0">
                <a:latin typeface="Arial" charset="0"/>
                <a:ea typeface="ＭＳ Ｐゴシック" charset="0"/>
                <a:cs typeface="ＭＳ Ｐゴシック" charset="0"/>
              </a:rPr>
              <a:t>The intuition of smoothing (from Dan Klein)</a:t>
            </a:r>
          </a:p>
        </p:txBody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0537" y="1911256"/>
            <a:ext cx="8723221" cy="428084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1908" dirty="0">
                <a:latin typeface="Calibri"/>
                <a:ea typeface="ＭＳ Ｐゴシック" charset="0"/>
                <a:cs typeface="Calibri"/>
              </a:rPr>
              <a:t>When we have sparse statistics:</a:t>
            </a: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r>
              <a:rPr lang="en-US" sz="1908" dirty="0">
                <a:latin typeface="Calibri"/>
                <a:ea typeface="ＭＳ Ｐゴシック" charset="0"/>
                <a:cs typeface="Calibri"/>
              </a:rPr>
              <a:t>Steal probability mass to generalize better</a:t>
            </a: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marL="0" indent="0">
              <a:lnSpc>
                <a:spcPct val="70000"/>
              </a:lnSpc>
              <a:buNone/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</p:txBody>
      </p:sp>
      <p:sp>
        <p:nvSpPr>
          <p:cNvPr id="64515" name="Text Box 4"/>
          <p:cNvSpPr txBox="1">
            <a:spLocks noChangeArrowheads="1"/>
          </p:cNvSpPr>
          <p:nvPr/>
        </p:nvSpPr>
        <p:spPr bwMode="auto">
          <a:xfrm>
            <a:off x="2784407" y="2217443"/>
            <a:ext cx="2584658" cy="1723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96" dirty="0">
                <a:latin typeface="Calibri"/>
                <a:cs typeface="Calibri"/>
              </a:rPr>
              <a:t>P(w | denied the)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3 allegations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2 reports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1 claims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1 request</a:t>
            </a:r>
          </a:p>
          <a:p>
            <a:pPr eaLnBrk="1" hangingPunct="1"/>
            <a:endParaRPr lang="en-US" sz="424" dirty="0">
              <a:latin typeface="Calibri"/>
              <a:cs typeface="Calibri"/>
            </a:endParaRP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7 total</a:t>
            </a:r>
          </a:p>
        </p:txBody>
      </p:sp>
      <p:sp>
        <p:nvSpPr>
          <p:cNvPr id="64541" name="Text Box 30"/>
          <p:cNvSpPr txBox="1">
            <a:spLocks noChangeArrowheads="1"/>
          </p:cNvSpPr>
          <p:nvPr/>
        </p:nvSpPr>
        <p:spPr bwMode="auto">
          <a:xfrm>
            <a:off x="2865178" y="4236706"/>
            <a:ext cx="2584658" cy="198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96" dirty="0">
                <a:latin typeface="Calibri"/>
                <a:cs typeface="Calibri"/>
              </a:rPr>
              <a:t>P(w | denied the)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2.5 allegations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1.5 reports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0.5 claims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0.5 request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</a:t>
            </a:r>
            <a:r>
              <a:rPr lang="en-US" sz="1696" dirty="0">
                <a:solidFill>
                  <a:srgbClr val="CC0000"/>
                </a:solidFill>
                <a:latin typeface="Calibri"/>
                <a:cs typeface="Calibri"/>
              </a:rPr>
              <a:t>2 other</a:t>
            </a:r>
          </a:p>
          <a:p>
            <a:pPr eaLnBrk="1" hangingPunct="1"/>
            <a:endParaRPr lang="en-US" sz="424" dirty="0">
              <a:latin typeface="Calibri"/>
              <a:cs typeface="Calibri"/>
            </a:endParaRP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7 total</a:t>
            </a:r>
          </a:p>
        </p:txBody>
      </p:sp>
      <p:sp>
        <p:nvSpPr>
          <p:cNvPr id="41" name="Rectangle 14"/>
          <p:cNvSpPr>
            <a:spLocks noChangeArrowheads="1"/>
          </p:cNvSpPr>
          <p:nvPr/>
        </p:nvSpPr>
        <p:spPr bwMode="auto">
          <a:xfrm>
            <a:off x="6257542" y="1894359"/>
            <a:ext cx="4200069" cy="17769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226"/>
          </a:p>
        </p:txBody>
      </p:sp>
      <p:sp>
        <p:nvSpPr>
          <p:cNvPr id="42" name="Rectangle 15"/>
          <p:cNvSpPr>
            <a:spLocks noChangeArrowheads="1"/>
          </p:cNvSpPr>
          <p:nvPr/>
        </p:nvSpPr>
        <p:spPr bwMode="auto">
          <a:xfrm rot="16200000">
            <a:off x="5813303" y="2661679"/>
            <a:ext cx="1615412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allegations</a:t>
            </a:r>
          </a:p>
        </p:txBody>
      </p:sp>
      <p:sp>
        <p:nvSpPr>
          <p:cNvPr id="43" name="Rectangle 16"/>
          <p:cNvSpPr>
            <a:spLocks noChangeArrowheads="1"/>
          </p:cNvSpPr>
          <p:nvPr/>
        </p:nvSpPr>
        <p:spPr bwMode="auto">
          <a:xfrm rot="16200000">
            <a:off x="6540238" y="2903991"/>
            <a:ext cx="1130788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reports</a:t>
            </a:r>
          </a:p>
        </p:txBody>
      </p:sp>
      <p:sp>
        <p:nvSpPr>
          <p:cNvPr id="44" name="Rectangle 17"/>
          <p:cNvSpPr>
            <a:spLocks noChangeArrowheads="1"/>
          </p:cNvSpPr>
          <p:nvPr/>
        </p:nvSpPr>
        <p:spPr bwMode="auto">
          <a:xfrm rot="16200000">
            <a:off x="7267173" y="3146303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claims</a:t>
            </a:r>
          </a:p>
        </p:txBody>
      </p:sp>
      <p:sp>
        <p:nvSpPr>
          <p:cNvPr id="45" name="Text Box 18"/>
          <p:cNvSpPr txBox="1">
            <a:spLocks noChangeArrowheads="1"/>
          </p:cNvSpPr>
          <p:nvPr/>
        </p:nvSpPr>
        <p:spPr bwMode="auto">
          <a:xfrm rot="16200000">
            <a:off x="8058052" y="2880469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attack</a:t>
            </a:r>
          </a:p>
        </p:txBody>
      </p:sp>
      <p:sp>
        <p:nvSpPr>
          <p:cNvPr id="46" name="Rectangle 19"/>
          <p:cNvSpPr>
            <a:spLocks noChangeArrowheads="1"/>
          </p:cNvSpPr>
          <p:nvPr/>
        </p:nvSpPr>
        <p:spPr bwMode="auto">
          <a:xfrm rot="16200000">
            <a:off x="7751796" y="3146303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72"/>
              <a:t>request</a:t>
            </a:r>
          </a:p>
        </p:txBody>
      </p:sp>
      <p:sp>
        <p:nvSpPr>
          <p:cNvPr id="47" name="Text Box 20"/>
          <p:cNvSpPr txBox="1">
            <a:spLocks noChangeArrowheads="1"/>
          </p:cNvSpPr>
          <p:nvPr/>
        </p:nvSpPr>
        <p:spPr bwMode="auto">
          <a:xfrm rot="16200000">
            <a:off x="8461904" y="2888882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man</a:t>
            </a:r>
          </a:p>
        </p:txBody>
      </p:sp>
      <p:sp>
        <p:nvSpPr>
          <p:cNvPr id="48" name="Text Box 21"/>
          <p:cNvSpPr txBox="1">
            <a:spLocks noChangeArrowheads="1"/>
          </p:cNvSpPr>
          <p:nvPr/>
        </p:nvSpPr>
        <p:spPr bwMode="auto">
          <a:xfrm rot="16200000">
            <a:off x="8865756" y="2888882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outcome</a:t>
            </a:r>
          </a:p>
        </p:txBody>
      </p:sp>
      <p:sp>
        <p:nvSpPr>
          <p:cNvPr id="49" name="Text Box 22"/>
          <p:cNvSpPr txBox="1">
            <a:spLocks noChangeArrowheads="1"/>
          </p:cNvSpPr>
          <p:nvPr/>
        </p:nvSpPr>
        <p:spPr bwMode="auto">
          <a:xfrm>
            <a:off x="9730675" y="2944377"/>
            <a:ext cx="565394" cy="61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391"/>
              <a:t>…</a:t>
            </a:r>
          </a:p>
        </p:txBody>
      </p:sp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6257542" y="4236706"/>
            <a:ext cx="4200069" cy="17769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226"/>
          </a:p>
        </p:txBody>
      </p:sp>
      <p:sp>
        <p:nvSpPr>
          <p:cNvPr id="51" name="Rectangle 6"/>
          <p:cNvSpPr>
            <a:spLocks noChangeArrowheads="1"/>
          </p:cNvSpPr>
          <p:nvPr/>
        </p:nvSpPr>
        <p:spPr bwMode="auto">
          <a:xfrm rot="16200000">
            <a:off x="5813303" y="5004026"/>
            <a:ext cx="1615412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allegations</a:t>
            </a:r>
          </a:p>
        </p:txBody>
      </p:sp>
      <p:sp>
        <p:nvSpPr>
          <p:cNvPr id="52" name="Rectangle 7"/>
          <p:cNvSpPr>
            <a:spLocks noChangeArrowheads="1"/>
          </p:cNvSpPr>
          <p:nvPr/>
        </p:nvSpPr>
        <p:spPr bwMode="auto">
          <a:xfrm rot="16200000">
            <a:off x="6540238" y="5246337"/>
            <a:ext cx="1130788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484"/>
          </a:p>
        </p:txBody>
      </p:sp>
      <p:sp>
        <p:nvSpPr>
          <p:cNvPr id="53" name="Rectangle 8"/>
          <p:cNvSpPr>
            <a:spLocks noChangeArrowheads="1"/>
          </p:cNvSpPr>
          <p:nvPr/>
        </p:nvSpPr>
        <p:spPr bwMode="auto">
          <a:xfrm rot="16200000">
            <a:off x="7267173" y="5488649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484"/>
          </a:p>
        </p:txBody>
      </p:sp>
      <p:sp>
        <p:nvSpPr>
          <p:cNvPr id="54" name="Text Box 9"/>
          <p:cNvSpPr txBox="1">
            <a:spLocks noChangeArrowheads="1"/>
          </p:cNvSpPr>
          <p:nvPr/>
        </p:nvSpPr>
        <p:spPr bwMode="auto">
          <a:xfrm rot="16200000">
            <a:off x="7977281" y="5150457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attack</a:t>
            </a:r>
          </a:p>
        </p:txBody>
      </p:sp>
      <p:sp>
        <p:nvSpPr>
          <p:cNvPr id="55" name="Rectangle 10"/>
          <p:cNvSpPr>
            <a:spLocks noChangeArrowheads="1"/>
          </p:cNvSpPr>
          <p:nvPr/>
        </p:nvSpPr>
        <p:spPr bwMode="auto">
          <a:xfrm rot="16200000">
            <a:off x="7751796" y="5488649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272"/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 rot="16200000">
            <a:off x="8414788" y="5150457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man</a:t>
            </a: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 rot="16200000">
            <a:off x="8899411" y="5150457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outcome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9730675" y="5286723"/>
            <a:ext cx="565394" cy="61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391"/>
              <a:t>…</a:t>
            </a:r>
          </a:p>
        </p:txBody>
      </p:sp>
      <p:sp>
        <p:nvSpPr>
          <p:cNvPr id="59" name="Rectangle 23"/>
          <p:cNvSpPr>
            <a:spLocks noChangeArrowheads="1"/>
          </p:cNvSpPr>
          <p:nvPr/>
        </p:nvSpPr>
        <p:spPr bwMode="auto">
          <a:xfrm rot="16200000">
            <a:off x="5934459" y="5125182"/>
            <a:ext cx="1373100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allegations</a:t>
            </a:r>
          </a:p>
        </p:txBody>
      </p:sp>
      <p:sp>
        <p:nvSpPr>
          <p:cNvPr id="60" name="Rectangle 24"/>
          <p:cNvSpPr>
            <a:spLocks noChangeArrowheads="1"/>
          </p:cNvSpPr>
          <p:nvPr/>
        </p:nvSpPr>
        <p:spPr bwMode="auto">
          <a:xfrm rot="16200000">
            <a:off x="6661394" y="5367493"/>
            <a:ext cx="888476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reports</a:t>
            </a:r>
          </a:p>
        </p:txBody>
      </p:sp>
      <p:sp>
        <p:nvSpPr>
          <p:cNvPr id="61" name="Rectangle 25"/>
          <p:cNvSpPr>
            <a:spLocks noChangeArrowheads="1"/>
          </p:cNvSpPr>
          <p:nvPr/>
        </p:nvSpPr>
        <p:spPr bwMode="auto">
          <a:xfrm rot="16200000">
            <a:off x="7347944" y="5569419"/>
            <a:ext cx="484623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72"/>
              <a:t>claims</a:t>
            </a:r>
          </a:p>
        </p:txBody>
      </p:sp>
      <p:sp>
        <p:nvSpPr>
          <p:cNvPr id="62" name="Rectangle 26"/>
          <p:cNvSpPr>
            <a:spLocks noChangeArrowheads="1"/>
          </p:cNvSpPr>
          <p:nvPr/>
        </p:nvSpPr>
        <p:spPr bwMode="auto">
          <a:xfrm rot="16200000">
            <a:off x="7832567" y="5569419"/>
            <a:ext cx="484623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060"/>
              <a:t>request</a:t>
            </a:r>
          </a:p>
        </p:txBody>
      </p:sp>
      <p:sp>
        <p:nvSpPr>
          <p:cNvPr id="63" name="Rectangle 27"/>
          <p:cNvSpPr>
            <a:spLocks noChangeArrowheads="1"/>
          </p:cNvSpPr>
          <p:nvPr/>
        </p:nvSpPr>
        <p:spPr bwMode="auto">
          <a:xfrm rot="16200000">
            <a:off x="8519116" y="5771346"/>
            <a:ext cx="80771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060"/>
          </a:p>
        </p:txBody>
      </p:sp>
      <p:sp>
        <p:nvSpPr>
          <p:cNvPr id="64" name="Rectangle 28"/>
          <p:cNvSpPr>
            <a:spLocks noChangeArrowheads="1"/>
          </p:cNvSpPr>
          <p:nvPr/>
        </p:nvSpPr>
        <p:spPr bwMode="auto">
          <a:xfrm rot="16200000">
            <a:off x="9003740" y="5771346"/>
            <a:ext cx="80771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060"/>
          </a:p>
        </p:txBody>
      </p:sp>
      <p:sp>
        <p:nvSpPr>
          <p:cNvPr id="65" name="Rectangle 29"/>
          <p:cNvSpPr>
            <a:spLocks noChangeArrowheads="1"/>
          </p:cNvSpPr>
          <p:nvPr/>
        </p:nvSpPr>
        <p:spPr bwMode="auto">
          <a:xfrm rot="16200000">
            <a:off x="9488363" y="5771346"/>
            <a:ext cx="80771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06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1D5FB55-6A74-CFED-D240-5195BF9FE37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2A7C9B-3EC7-A4E0-E99A-471686B597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0E6F924-2F59-D80B-3947-13FC121E9C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728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188260" y="706290"/>
            <a:ext cx="7592433" cy="1026528"/>
          </a:xfrm>
        </p:spPr>
        <p:txBody>
          <a:bodyPr/>
          <a:lstStyle/>
          <a:p>
            <a:pPr eaLnBrk="1" hangingPunct="1"/>
            <a:r>
              <a:rPr lang="en-US" dirty="0"/>
              <a:t>Add-one estimation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z="2968" dirty="0">
                <a:latin typeface="Calibri" charset="0"/>
              </a:rPr>
              <a:t>Also called Laplace smoothing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Pretend we saw each word one more time than we did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Just add one to all the counts!</a:t>
            </a:r>
          </a:p>
          <a:p>
            <a:pPr eaLnBrk="1" hangingPunct="1"/>
            <a:endParaRPr lang="en-US" sz="2968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MLE estimate:</a:t>
            </a:r>
          </a:p>
          <a:p>
            <a:pPr eaLnBrk="1" hangingPunct="1"/>
            <a:endParaRPr lang="en-US" sz="2968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Add-1 estimate:</a:t>
            </a:r>
          </a:p>
          <a:p>
            <a:pPr eaLnBrk="1" hangingPunct="1"/>
            <a:endParaRPr lang="en-US" sz="2968" dirty="0">
              <a:latin typeface="Calibri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5530606" y="3747034"/>
          <a:ext cx="3944296" cy="1055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612900" imgH="431800" progId="Equation.3">
                  <p:embed/>
                </p:oleObj>
              </mc:Choice>
              <mc:Fallback>
                <p:oleObj name="Equation" r:id="rId3" imgW="1612900" imgH="431800" progId="Equation.3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0606" y="3747034"/>
                        <a:ext cx="3944296" cy="10550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5406085" y="5039363"/>
          <a:ext cx="4504642" cy="1055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841500" imgH="431800" progId="Equation.3">
                  <p:embed/>
                </p:oleObj>
              </mc:Choice>
              <mc:Fallback>
                <p:oleObj name="Equation" r:id="rId5" imgW="1841500" imgH="431800" progId="Equation.3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6085" y="5039363"/>
                        <a:ext cx="4504642" cy="10550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CDE15A-A7CA-8307-5525-0C364D84317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EC8A69-CB39-FEAC-7BE2-51EEC02815F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053FB3D-CE1D-53DB-576C-32F23372B0C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37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Maximum Likelihood Estimates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72849" y="2528341"/>
            <a:ext cx="9046303" cy="3876987"/>
          </a:xfrm>
        </p:spPr>
        <p:txBody>
          <a:bodyPr/>
          <a:lstStyle/>
          <a:p>
            <a:pPr eaLnBrk="1" hangingPunct="1"/>
            <a:r>
              <a:rPr lang="en-US" sz="2120" dirty="0">
                <a:latin typeface="Calibri" charset="0"/>
              </a:rPr>
              <a:t>The maximum likelihood estimate</a:t>
            </a:r>
          </a:p>
          <a:p>
            <a:pPr lvl="1"/>
            <a:r>
              <a:rPr lang="en-US" sz="1908" dirty="0">
                <a:latin typeface="Calibri" charset="0"/>
              </a:rPr>
              <a:t>of some parameter of a model M from a training set T</a:t>
            </a:r>
          </a:p>
          <a:p>
            <a:pPr lvl="1" eaLnBrk="1" hangingPunct="1"/>
            <a:r>
              <a:rPr lang="en-US" sz="1908" dirty="0">
                <a:latin typeface="Calibri" charset="0"/>
              </a:rPr>
              <a:t>maximizes the likelihood of the training set T given the model M</a:t>
            </a:r>
          </a:p>
          <a:p>
            <a:pPr eaLnBrk="1" hangingPunct="1"/>
            <a:r>
              <a:rPr lang="en-US" sz="2120" dirty="0">
                <a:latin typeface="Calibri" charset="0"/>
              </a:rPr>
              <a:t>Suppose the word “bagel” occurs 400 times in a corpus of a million words</a:t>
            </a:r>
          </a:p>
          <a:p>
            <a:pPr eaLnBrk="1" hangingPunct="1"/>
            <a:r>
              <a:rPr lang="en-US" sz="2120" dirty="0">
                <a:latin typeface="Calibri" charset="0"/>
              </a:rPr>
              <a:t>What is the probability that a random word from some other text will be “bagel”?</a:t>
            </a:r>
          </a:p>
          <a:p>
            <a:pPr eaLnBrk="1" hangingPunct="1"/>
            <a:r>
              <a:rPr lang="en-US" sz="2120" dirty="0">
                <a:latin typeface="Calibri" charset="0"/>
              </a:rPr>
              <a:t>MLE estimate is 400/1,000,000 = .0004</a:t>
            </a:r>
          </a:p>
          <a:p>
            <a:r>
              <a:rPr lang="en-US" sz="2332" dirty="0">
                <a:latin typeface="Calibri" charset="0"/>
              </a:rPr>
              <a:t>This may be a bad estimate for some other corpus</a:t>
            </a:r>
          </a:p>
          <a:p>
            <a:pPr lvl="1"/>
            <a:r>
              <a:rPr lang="en-US" sz="1908" dirty="0">
                <a:latin typeface="Calibri" charset="0"/>
              </a:rPr>
              <a:t>But it is the </a:t>
            </a:r>
            <a:r>
              <a:rPr lang="en-US" sz="1908" b="1" dirty="0">
                <a:latin typeface="Calibri" charset="0"/>
              </a:rPr>
              <a:t>estimate</a:t>
            </a:r>
            <a:r>
              <a:rPr lang="en-US" sz="1908" dirty="0">
                <a:latin typeface="Calibri" charset="0"/>
              </a:rPr>
              <a:t> that makes it </a:t>
            </a:r>
            <a:r>
              <a:rPr lang="en-US" sz="1908" b="1" dirty="0">
                <a:latin typeface="Calibri" charset="0"/>
              </a:rPr>
              <a:t>most likely</a:t>
            </a:r>
            <a:r>
              <a:rPr lang="en-US" sz="1908" dirty="0">
                <a:latin typeface="Calibri" charset="0"/>
              </a:rPr>
              <a:t> that “bagel” will occur 400 times in a million word corpus.</a:t>
            </a:r>
            <a:endParaRPr lang="en-US" sz="2544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083FB91-159B-6D9E-B60C-06B46BC8C0B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F49E33-AA21-44B0-A787-6CFB6655210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A0228D5-3905-B4B6-4D7A-7898F44E67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93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309021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Berkeley Restaurant Corpus: Laplace smoothed bigram counts</a:t>
            </a:r>
          </a:p>
        </p:txBody>
      </p:sp>
      <p:pic>
        <p:nvPicPr>
          <p:cNvPr id="5" name="Picture 4" descr="addon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187" y="2708019"/>
            <a:ext cx="8831719" cy="3486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AB3639-FA66-39A7-2614-F7CFF24BDE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264F65-CC6B-7BB2-787A-C8059FFDDE0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CDC0FC0-0728-790A-0699-03ACE60B49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7197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Laplace-smoothed bigrams</a:t>
            </a:r>
          </a:p>
        </p:txBody>
      </p:sp>
      <p:pic>
        <p:nvPicPr>
          <p:cNvPr id="6" name="Picture 4" descr="addone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5178" y="2562030"/>
            <a:ext cx="5815481" cy="1243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laplac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2849" y="3966972"/>
            <a:ext cx="9082454" cy="2451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B87FF5-86D9-30F8-CC3A-A44DA68D95F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4C80DF-3BE1-C2DB-8722-4CC6D2FCC2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790814E-9F18-11E4-2430-2212D3A9BD3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678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961692"/>
            <a:ext cx="7915515" cy="64410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Reconstituted counts</a:t>
            </a:r>
          </a:p>
        </p:txBody>
      </p:sp>
      <p:pic>
        <p:nvPicPr>
          <p:cNvPr id="6" name="Picture 4" descr="addone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5178" y="2092480"/>
            <a:ext cx="6058691" cy="108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laplace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2849" y="3367186"/>
            <a:ext cx="9046303" cy="301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E0D54A5-FCFF-4A59-AEDB-D34D63F26769}"/>
              </a:ext>
            </a:extLst>
          </p:cNvPr>
          <p:cNvSpPr/>
          <p:nvPr/>
        </p:nvSpPr>
        <p:spPr>
          <a:xfrm>
            <a:off x="2956332" y="1866120"/>
            <a:ext cx="6739488" cy="36638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7867421-3643-2980-E875-8E252615AD2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280FA-847A-5E62-54FB-FE873B5FE8B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FB0EDD9-6A3F-EBD4-9E67-DE92EE2764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730832"/>
            <a:ext cx="7915515" cy="787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Compare with raw bigram counts</a:t>
            </a:r>
          </a:p>
        </p:txBody>
      </p:sp>
      <p:pic>
        <p:nvPicPr>
          <p:cNvPr id="5" name="Picture 4" descr="berp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869" y="1571278"/>
            <a:ext cx="6526577" cy="234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laplace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9031" y="3891076"/>
            <a:ext cx="6784727" cy="2263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2DEA365-C1EF-3EFA-3443-04F620B5041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06E6C1-4CBD-5393-987E-A9187DD6A5E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2DADDEF-8221-B0D2-E447-E92BB371F27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3143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69925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Add-1 estimation is a blunt instrument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130425"/>
            <a:ext cx="10515600" cy="4351338"/>
          </a:xfrm>
        </p:spPr>
        <p:txBody>
          <a:bodyPr/>
          <a:lstStyle/>
          <a:p>
            <a:pPr eaLnBrk="1" hangingPunct="1"/>
            <a:r>
              <a:rPr lang="en-US" sz="2544" dirty="0">
                <a:latin typeface="Calibri" charset="0"/>
              </a:rPr>
              <a:t>So add-1 isn’t used for N-grams: </a:t>
            </a:r>
          </a:p>
          <a:p>
            <a:pPr lvl="1"/>
            <a:r>
              <a:rPr lang="en-US" sz="2120" dirty="0">
                <a:latin typeface="Calibri" charset="0"/>
              </a:rPr>
              <a:t>We’ll see better methods</a:t>
            </a:r>
          </a:p>
          <a:p>
            <a:pPr eaLnBrk="1" hangingPunct="1"/>
            <a:r>
              <a:rPr lang="en-US" sz="2544" dirty="0">
                <a:latin typeface="Calibri" charset="0"/>
              </a:rPr>
              <a:t>But add-1 is used to smooth other NLP models</a:t>
            </a:r>
          </a:p>
          <a:p>
            <a:pPr lvl="1"/>
            <a:r>
              <a:rPr lang="en-US" sz="2544" dirty="0">
                <a:latin typeface="Calibri" charset="0"/>
              </a:rPr>
              <a:t>For text classification </a:t>
            </a:r>
          </a:p>
          <a:p>
            <a:pPr lvl="1" eaLnBrk="1" hangingPunct="1"/>
            <a:r>
              <a:rPr lang="en-US" sz="2544" dirty="0">
                <a:latin typeface="Calibri" charset="0"/>
              </a:rPr>
              <a:t>In domains where the number of zeros isn’t so huge.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CADF333-C752-A16D-925C-188DA4CDBB7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FB8F78-D96F-DFF8-F65E-6E90F8E573D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C969C84-C6DF-FB93-E50F-E7FD8A5C9B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04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2363</Words>
  <Application>Microsoft Office PowerPoint</Application>
  <PresentationFormat>Widescreen</PresentationFormat>
  <Paragraphs>490</Paragraphs>
  <Slides>53</Slides>
  <Notes>48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5" baseType="lpstr">
      <vt:lpstr>Andalus</vt:lpstr>
      <vt:lpstr>Arial</vt:lpstr>
      <vt:lpstr>Calibri</vt:lpstr>
      <vt:lpstr>Calibri Light</vt:lpstr>
      <vt:lpstr>Courier</vt:lpstr>
      <vt:lpstr>Tahoma</vt:lpstr>
      <vt:lpstr>Times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The objectives of this lecture is to:</vt:lpstr>
      <vt:lpstr>PowerPoint Presentation</vt:lpstr>
      <vt:lpstr>Probabilistic Language Modeling</vt:lpstr>
      <vt:lpstr>How to compute P(W)</vt:lpstr>
      <vt:lpstr>Reminder: The Chain Rule</vt:lpstr>
      <vt:lpstr>The Chain Rule applied to compute joint probability of words in sentence</vt:lpstr>
      <vt:lpstr>How to estimate these probabilities</vt:lpstr>
      <vt:lpstr>Markov Assumption</vt:lpstr>
      <vt:lpstr>Markov Assumption</vt:lpstr>
      <vt:lpstr>Simplest case: Unigram model</vt:lpstr>
      <vt:lpstr>Bigram model</vt:lpstr>
      <vt:lpstr>N-gram models</vt:lpstr>
      <vt:lpstr>PowerPoint Presentation</vt:lpstr>
      <vt:lpstr>Estimating bigram probabilities</vt:lpstr>
      <vt:lpstr>An example</vt:lpstr>
      <vt:lpstr>More examples:  Berkeley Restaurant Project sentences</vt:lpstr>
      <vt:lpstr>Raw bigram counts</vt:lpstr>
      <vt:lpstr>Raw bigram probabilities</vt:lpstr>
      <vt:lpstr>Bigram estimates of sentence probabilities</vt:lpstr>
      <vt:lpstr>What kinds of knowledge?</vt:lpstr>
      <vt:lpstr>Practical Issues</vt:lpstr>
      <vt:lpstr>Language Modeling Toolkits</vt:lpstr>
      <vt:lpstr>Google N-Gram Release, August 2006</vt:lpstr>
      <vt:lpstr>Google N-Gram Release</vt:lpstr>
      <vt:lpstr> Language Modeling</vt:lpstr>
      <vt:lpstr>Evaluation: How good is our model?</vt:lpstr>
      <vt:lpstr>Extrinsic evaluation of N-gram models</vt:lpstr>
      <vt:lpstr>Difficulty of extrinsic evaluation of  N-gram models</vt:lpstr>
      <vt:lpstr>Intuition of Perplexity</vt:lpstr>
      <vt:lpstr>Perplexity</vt:lpstr>
      <vt:lpstr>The Shannon Game intuition for perplexity</vt:lpstr>
      <vt:lpstr>Perplexity as branching factor</vt:lpstr>
      <vt:lpstr>Lower perplexity = better model</vt:lpstr>
      <vt:lpstr> Language Modeling</vt:lpstr>
      <vt:lpstr>The Shannon Visualization Method</vt:lpstr>
      <vt:lpstr>Approximating Shakespeare</vt:lpstr>
      <vt:lpstr>Shakespeare as corpus</vt:lpstr>
      <vt:lpstr>The wall street journal is not shakespeare</vt:lpstr>
      <vt:lpstr>Overfitting</vt:lpstr>
      <vt:lpstr>Zeros</vt:lpstr>
      <vt:lpstr>Zero probability bigrams</vt:lpstr>
      <vt:lpstr> Language Modeling</vt:lpstr>
      <vt:lpstr>The intuition of smoothing (from Dan Klein)</vt:lpstr>
      <vt:lpstr>Add-one estimation</vt:lpstr>
      <vt:lpstr>Maximum Likelihood Estimates</vt:lpstr>
      <vt:lpstr>Berkeley Restaurant Corpus: Laplace smoothed bigram counts</vt:lpstr>
      <vt:lpstr>Laplace-smoothed bigrams</vt:lpstr>
      <vt:lpstr>Reconstituted counts</vt:lpstr>
      <vt:lpstr>Compare with raw bigram counts</vt:lpstr>
      <vt:lpstr>Add-1 estimation is a blunt instrument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49</cp:revision>
  <dcterms:created xsi:type="dcterms:W3CDTF">2023-04-29T09:08:23Z</dcterms:created>
  <dcterms:modified xsi:type="dcterms:W3CDTF">2025-06-26T20:13:18Z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