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ink/ink1.xml" ContentType="application/inkml+xml"/>
  <Override PartName="/ppt/notesSlides/notesSlide5.xml" ContentType="application/vnd.openxmlformats-officedocument.presentationml.notesSlide+xml"/>
  <Override PartName="/ppt/tags/tag1.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3" r:id="rId1"/>
  </p:sldMasterIdLst>
  <p:notesMasterIdLst>
    <p:notesMasterId r:id="rId41"/>
  </p:notesMasterIdLst>
  <p:sldIdLst>
    <p:sldId id="573" r:id="rId2"/>
    <p:sldId id="303" r:id="rId3"/>
    <p:sldId id="565" r:id="rId4"/>
    <p:sldId id="484" r:id="rId5"/>
    <p:sldId id="572" r:id="rId6"/>
    <p:sldId id="498" r:id="rId7"/>
    <p:sldId id="559" r:id="rId8"/>
    <p:sldId id="557" r:id="rId9"/>
    <p:sldId id="542" r:id="rId10"/>
    <p:sldId id="566" r:id="rId11"/>
    <p:sldId id="541" r:id="rId12"/>
    <p:sldId id="556" r:id="rId13"/>
    <p:sldId id="527" r:id="rId14"/>
    <p:sldId id="521" r:id="rId15"/>
    <p:sldId id="524" r:id="rId16"/>
    <p:sldId id="502" r:id="rId17"/>
    <p:sldId id="560" r:id="rId18"/>
    <p:sldId id="553" r:id="rId19"/>
    <p:sldId id="554" r:id="rId20"/>
    <p:sldId id="525" r:id="rId21"/>
    <p:sldId id="501" r:id="rId22"/>
    <p:sldId id="568" r:id="rId23"/>
    <p:sldId id="511" r:id="rId24"/>
    <p:sldId id="528" r:id="rId25"/>
    <p:sldId id="548" r:id="rId26"/>
    <p:sldId id="529" r:id="rId27"/>
    <p:sldId id="569" r:id="rId28"/>
    <p:sldId id="549" r:id="rId29"/>
    <p:sldId id="550" r:id="rId30"/>
    <p:sldId id="531" r:id="rId31"/>
    <p:sldId id="530" r:id="rId32"/>
    <p:sldId id="271" r:id="rId33"/>
    <p:sldId id="561" r:id="rId34"/>
    <p:sldId id="571" r:id="rId35"/>
    <p:sldId id="540" r:id="rId36"/>
    <p:sldId id="574" r:id="rId37"/>
    <p:sldId id="514" r:id="rId38"/>
    <p:sldId id="496" r:id="rId39"/>
    <p:sldId id="567"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3"/>
            <p14:sldId id="303"/>
            <p14:sldId id="565"/>
            <p14:sldId id="484"/>
            <p14:sldId id="572"/>
            <p14:sldId id="498"/>
            <p14:sldId id="559"/>
            <p14:sldId id="557"/>
            <p14:sldId id="542"/>
            <p14:sldId id="566"/>
            <p14:sldId id="541"/>
            <p14:sldId id="556"/>
            <p14:sldId id="527"/>
            <p14:sldId id="521"/>
            <p14:sldId id="524"/>
            <p14:sldId id="502"/>
            <p14:sldId id="560"/>
            <p14:sldId id="553"/>
            <p14:sldId id="554"/>
            <p14:sldId id="525"/>
            <p14:sldId id="501"/>
            <p14:sldId id="568"/>
            <p14:sldId id="511"/>
            <p14:sldId id="528"/>
            <p14:sldId id="548"/>
            <p14:sldId id="529"/>
            <p14:sldId id="569"/>
            <p14:sldId id="549"/>
            <p14:sldId id="550"/>
            <p14:sldId id="531"/>
            <p14:sldId id="530"/>
            <p14:sldId id="271"/>
            <p14:sldId id="561"/>
            <p14:sldId id="571"/>
            <p14:sldId id="540"/>
            <p14:sldId id="574"/>
            <p14:sldId id="514"/>
            <p14:sldId id="496"/>
            <p14:sldId id="56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4472C4"/>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59" autoAdjust="0"/>
    <p:restoredTop sz="93678" autoAdjust="0"/>
  </p:normalViewPr>
  <p:slideViewPr>
    <p:cSldViewPr snapToGrid="0">
      <p:cViewPr varScale="1">
        <p:scale>
          <a:sx n="76" d="100"/>
          <a:sy n="76" d="100"/>
        </p:scale>
        <p:origin x="88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000" dirty="0">
              <a:latin typeface="Alexandria" pitchFamily="2" charset="-78"/>
              <a:cs typeface="Alexandria" pitchFamily="2" charset="-78"/>
            </a:rPr>
            <a:t>مكونات السياسات التعليمية</a:t>
          </a:r>
          <a:endParaRPr lang="en-US" sz="2000" dirty="0">
            <a:latin typeface="Alexandria" pitchFamily="2" charset="-78"/>
            <a:cs typeface="Alexandria" pitchFamily="2" charset="-78"/>
          </a:endParaRPr>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B57E269A-6A82-4FEF-9161-F4941CBFC491}">
      <dgm:prSet phldrT="[Text]" custT="1"/>
      <dgm:spPr/>
      <dgm:t>
        <a:bodyPr/>
        <a:lstStyle/>
        <a:p>
          <a:r>
            <a:rPr lang="ar-JO" sz="2000" dirty="0">
              <a:latin typeface="Alexandria" pitchFamily="2" charset="-78"/>
              <a:cs typeface="Alexandria" pitchFamily="2" charset="-78"/>
            </a:rPr>
            <a:t>مصادر صنع السياسات التعليمية</a:t>
          </a:r>
          <a:endParaRPr lang="en-US" sz="2000" dirty="0">
            <a:latin typeface="Alexandria" pitchFamily="2" charset="-78"/>
            <a:cs typeface="Alexandria" pitchFamily="2" charset="-78"/>
          </a:endParaRPr>
        </a:p>
      </dgm:t>
    </dgm:pt>
    <dgm:pt modelId="{4541C686-A388-4B35-A9BF-DD14EF231EC1}" type="parTrans" cxnId="{7A5BC533-B2DB-40EB-A059-BDD27A13DF77}">
      <dgm:prSet/>
      <dgm:spPr/>
      <dgm:t>
        <a:bodyPr/>
        <a:lstStyle/>
        <a:p>
          <a:endParaRPr lang="en-US"/>
        </a:p>
      </dgm:t>
    </dgm:pt>
    <dgm:pt modelId="{8AD4842F-65F6-4C92-95C7-CC81DF988A87}" type="sibTrans" cxnId="{7A5BC533-B2DB-40EB-A059-BDD27A13DF77}">
      <dgm:prSet/>
      <dgm:spPr/>
      <dgm:t>
        <a:bodyPr/>
        <a:lstStyle/>
        <a:p>
          <a:endParaRPr lang="en-US"/>
        </a:p>
      </dgm:t>
    </dgm:pt>
    <dgm:pt modelId="{83CBDBCF-24DA-4ACB-8882-427170DBA220}">
      <dgm:prSet custT="1"/>
      <dgm:spPr/>
      <dgm:t>
        <a:bodyPr/>
        <a:lstStyle/>
        <a:p>
          <a:r>
            <a:rPr lang="ar-JO" sz="2000" dirty="0">
              <a:latin typeface="Alexandria" pitchFamily="2" charset="-78"/>
              <a:cs typeface="Alexandria" pitchFamily="2" charset="-78"/>
            </a:rPr>
            <a:t>مؤسسات صنع السياسات التعليمية الرسمية </a:t>
          </a:r>
          <a:endParaRPr lang="en-US" sz="2000" dirty="0">
            <a:latin typeface="Alexandria" pitchFamily="2" charset="-78"/>
            <a:cs typeface="Alexandria" pitchFamily="2" charset="-78"/>
          </a:endParaRPr>
        </a:p>
      </dgm:t>
    </dgm:pt>
    <dgm:pt modelId="{B832CF29-6DBF-42EF-B221-8BF85243D2E7}" type="parTrans" cxnId="{961312BF-4653-4405-B1B5-7E8206E64E7A}">
      <dgm:prSet/>
      <dgm:spPr/>
      <dgm:t>
        <a:bodyPr/>
        <a:lstStyle/>
        <a:p>
          <a:endParaRPr lang="en-US"/>
        </a:p>
      </dgm:t>
    </dgm:pt>
    <dgm:pt modelId="{D469660A-EDDC-472C-A5AF-B4871EB63405}" type="sibTrans" cxnId="{961312BF-4653-4405-B1B5-7E8206E64E7A}">
      <dgm:prSet/>
      <dgm:spPr/>
      <dgm:t>
        <a:bodyPr/>
        <a:lstStyle/>
        <a:p>
          <a:endParaRPr lang="en-US"/>
        </a:p>
      </dgm:t>
    </dgm:pt>
    <dgm:pt modelId="{552D55A6-046B-449E-8E17-AD997F558015}">
      <dgm:prSet custT="1"/>
      <dgm:spPr/>
      <dgm:t>
        <a:bodyPr/>
        <a:lstStyle/>
        <a:p>
          <a:r>
            <a:rPr lang="ar-JO" sz="2000" dirty="0">
              <a:latin typeface="Alexandria" pitchFamily="2" charset="-78"/>
              <a:cs typeface="Alexandria" pitchFamily="2" charset="-78"/>
            </a:rPr>
            <a:t>مؤسسات صنع السياسات التعليمية غير الرسمية </a:t>
          </a:r>
          <a:endParaRPr lang="en-US" sz="2000" dirty="0">
            <a:latin typeface="Alexandria" pitchFamily="2" charset="-78"/>
            <a:cs typeface="Alexandria" pitchFamily="2" charset="-78"/>
          </a:endParaRPr>
        </a:p>
      </dgm:t>
    </dgm:pt>
    <dgm:pt modelId="{3E12A92B-AC92-4106-989A-0FC6A38403EA}" type="parTrans" cxnId="{FD09F2BF-1A59-4C20-9277-FDF60F6C9A4C}">
      <dgm:prSet/>
      <dgm:spPr/>
      <dgm:t>
        <a:bodyPr/>
        <a:lstStyle/>
        <a:p>
          <a:endParaRPr lang="en-US"/>
        </a:p>
      </dgm:t>
    </dgm:pt>
    <dgm:pt modelId="{D9BB2D81-9C53-4B64-9CE1-FDF982D40478}" type="sibTrans" cxnId="{FD09F2BF-1A59-4C20-9277-FDF60F6C9A4C}">
      <dgm:prSet/>
      <dgm:spPr/>
      <dgm:t>
        <a:bodyPr/>
        <a:lstStyle/>
        <a:p>
          <a:endParaRPr lang="en-US"/>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4"/>
      <dgm:spPr/>
    </dgm:pt>
    <dgm:pt modelId="{992B107E-C6B8-46D8-B740-221E4A77A33C}" type="pres">
      <dgm:prSet presAssocID="{ADB7FBE5-9773-47FC-95C6-31825596BC50}" presName="txShp" presStyleLbl="node1" presStyleIdx="0" presStyleCnt="4">
        <dgm:presLayoutVars>
          <dgm:bulletEnabled val="1"/>
        </dgm:presLayoutVars>
      </dgm:prSet>
      <dgm:spPr/>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4"/>
      <dgm:spPr/>
    </dgm:pt>
    <dgm:pt modelId="{316FD740-1B6F-4066-B4AF-188BD1581777}" type="pres">
      <dgm:prSet presAssocID="{B57E269A-6A82-4FEF-9161-F4941CBFC491}" presName="txShp" presStyleLbl="node1" presStyleIdx="1" presStyleCnt="4">
        <dgm:presLayoutVars>
          <dgm:bulletEnabled val="1"/>
        </dgm:presLayoutVars>
      </dgm:prSet>
      <dgm:spPr/>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4"/>
      <dgm:spPr/>
    </dgm:pt>
    <dgm:pt modelId="{0D689531-2F4C-48AD-A16B-A826D55FFB10}" type="pres">
      <dgm:prSet presAssocID="{83CBDBCF-24DA-4ACB-8882-427170DBA220}" presName="txShp" presStyleLbl="node1" presStyleIdx="2" presStyleCnt="4" custLinFactNeighborX="422" custLinFactNeighborY="-2418">
        <dgm:presLayoutVars>
          <dgm:bulletEnabled val="1"/>
        </dgm:presLayoutVars>
      </dgm:prSet>
      <dgm:spPr/>
    </dgm:pt>
    <dgm:pt modelId="{A93784BA-64F3-4FDA-B5A0-496F3C29BD72}" type="pres">
      <dgm:prSet presAssocID="{D469660A-EDDC-472C-A5AF-B4871EB63405}" presName="spacing" presStyleCnt="0"/>
      <dgm:spPr/>
    </dgm:pt>
    <dgm:pt modelId="{712053CB-37CA-49E9-8B5E-4A1A0CF89C04}" type="pres">
      <dgm:prSet presAssocID="{552D55A6-046B-449E-8E17-AD997F558015}" presName="composite" presStyleCnt="0"/>
      <dgm:spPr/>
    </dgm:pt>
    <dgm:pt modelId="{15681C86-E118-4774-887E-07BA781C9FD2}" type="pres">
      <dgm:prSet presAssocID="{552D55A6-046B-449E-8E17-AD997F558015}" presName="imgShp" presStyleLbl="fgImgPlace1" presStyleIdx="3" presStyleCnt="4"/>
      <dgm:spPr/>
    </dgm:pt>
    <dgm:pt modelId="{B9837FD6-278B-4C4A-8DFE-92DF4CC61695}" type="pres">
      <dgm:prSet presAssocID="{552D55A6-046B-449E-8E17-AD997F558015}" presName="txShp" presStyleLbl="node1" presStyleIdx="3" presStyleCnt="4">
        <dgm:presLayoutVars>
          <dgm:bulletEnabled val="1"/>
        </dgm:presLayoutVars>
      </dgm:prSet>
      <dgm:spPr/>
    </dgm:pt>
  </dgm:ptLst>
  <dgm:cxnLst>
    <dgm:cxn modelId="{FEC12C30-6E08-4338-B987-DDA5F1723F9F}" type="presOf" srcId="{552D55A6-046B-449E-8E17-AD997F558015}" destId="{B9837FD6-278B-4C4A-8DFE-92DF4CC61695}" srcOrd="0" destOrd="0" presId="urn:microsoft.com/office/officeart/2005/8/layout/vList3"/>
    <dgm:cxn modelId="{87341331-7980-45DB-95A9-1DD68C4B1717}" srcId="{C77BC66A-AD09-4678-BB48-842329347B67}" destId="{ADB7FBE5-9773-47FC-95C6-31825596BC50}" srcOrd="0" destOrd="0" parTransId="{A37755E5-1BB1-49E7-9E37-0D7FC4E6AF87}" sibTransId="{5C0F3E0F-5B69-4DA1-BBD2-597EE292B126}"/>
    <dgm:cxn modelId="{7A5BC533-B2DB-40EB-A059-BDD27A13DF77}" srcId="{C77BC66A-AD09-4678-BB48-842329347B67}" destId="{B57E269A-6A82-4FEF-9161-F4941CBFC491}" srcOrd="1" destOrd="0" parTransId="{4541C686-A388-4B35-A9BF-DD14EF231EC1}" sibTransId="{8AD4842F-65F6-4C92-95C7-CC81DF988A87}"/>
    <dgm:cxn modelId="{3323A844-A1C8-4641-AB29-E5C255E53F5F}" type="presOf" srcId="{C77BC66A-AD09-4678-BB48-842329347B67}" destId="{8B5F6B06-C4D3-4592-924A-14F7FC3BF82B}" srcOrd="0" destOrd="0" presId="urn:microsoft.com/office/officeart/2005/8/layout/vList3"/>
    <dgm:cxn modelId="{5B68DD66-1994-482D-87A6-110E75B19B26}" type="presOf" srcId="{83CBDBCF-24DA-4ACB-8882-427170DBA220}" destId="{0D689531-2F4C-48AD-A16B-A826D55FFB10}" srcOrd="0" destOrd="0" presId="urn:microsoft.com/office/officeart/2005/8/layout/vList3"/>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FD09F2BF-1A59-4C20-9277-FDF60F6C9A4C}" srcId="{C77BC66A-AD09-4678-BB48-842329347B67}" destId="{552D55A6-046B-449E-8E17-AD997F558015}" srcOrd="3" destOrd="0" parTransId="{3E12A92B-AC92-4106-989A-0FC6A38403EA}" sibTransId="{D9BB2D81-9C53-4B64-9CE1-FDF982D40478}"/>
    <dgm:cxn modelId="{754C12E2-EBE9-4760-8AB1-990C24B27D89}" type="presOf" srcId="{ADB7FBE5-9773-47FC-95C6-31825596BC50}" destId="{992B107E-C6B8-46D8-B740-221E4A77A33C}" srcOrd="0" destOrd="0" presId="urn:microsoft.com/office/officeart/2005/8/layout/vList3"/>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3962DCD1-00AB-4E2B-8CDD-B4096D2CA055}" type="presParOf" srcId="{8B5F6B06-C4D3-4592-924A-14F7FC3BF82B}" destId="{712053CB-37CA-49E9-8B5E-4A1A0CF89C04}" srcOrd="6" destOrd="0" presId="urn:microsoft.com/office/officeart/2005/8/layout/vList3"/>
    <dgm:cxn modelId="{68B938AB-6779-45FC-92D9-B6B83B478707}" type="presParOf" srcId="{712053CB-37CA-49E9-8B5E-4A1A0CF89C04}" destId="{15681C86-E118-4774-887E-07BA781C9FD2}" srcOrd="0" destOrd="0" presId="urn:microsoft.com/office/officeart/2005/8/layout/vList3"/>
    <dgm:cxn modelId="{43CA0E8F-C8EF-4C55-A72B-B4A00BF186A8}" type="presParOf" srcId="{712053CB-37CA-49E9-8B5E-4A1A0CF89C04}" destId="{B9837FD6-278B-4C4A-8DFE-92DF4CC61695}"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8E827B-EE5F-41A2-9494-1DB21BF5BCBB}"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E8865E67-DFCE-4B1B-BA7F-32E2683EEB5C}">
      <dgm:prSet phldrT="[Text]" custT="1"/>
      <dgm:spPr>
        <a:solidFill>
          <a:schemeClr val="accent1">
            <a:lumMod val="60000"/>
            <a:lumOff val="40000"/>
          </a:schemeClr>
        </a:solidFill>
      </dgm:spPr>
      <dgm:t>
        <a:bodyPr/>
        <a:lstStyle/>
        <a:p>
          <a:r>
            <a:rPr lang="ar-JO" sz="1800" dirty="0">
              <a:latin typeface="Alexandria" pitchFamily="2" charset="-78"/>
              <a:cs typeface="Alexandria" pitchFamily="2" charset="-78"/>
            </a:rPr>
            <a:t>مفهوم صنع السياسات التعليمية</a:t>
          </a:r>
          <a:endParaRPr lang="en-US" sz="1800" dirty="0">
            <a:latin typeface="Alexandria" pitchFamily="2" charset="-78"/>
            <a:cs typeface="Alexandria" pitchFamily="2" charset="-78"/>
          </a:endParaRPr>
        </a:p>
      </dgm:t>
    </dgm:pt>
    <dgm:pt modelId="{10C31C27-157D-46C4-A2D0-DEB41058BABC}" type="parTrans" cxnId="{B808C0D7-5A1F-4E73-BBC5-68951B890ECE}">
      <dgm:prSet/>
      <dgm:spPr/>
      <dgm:t>
        <a:bodyPr/>
        <a:lstStyle/>
        <a:p>
          <a:endParaRPr lang="en-US"/>
        </a:p>
      </dgm:t>
    </dgm:pt>
    <dgm:pt modelId="{DCB202B5-15CC-42E3-ACA7-8BD4A9C8E284}" type="sibTrans" cxnId="{B808C0D7-5A1F-4E73-BBC5-68951B890ECE}">
      <dgm:prSet/>
      <dgm:spPr/>
      <dgm:t>
        <a:bodyPr/>
        <a:lstStyle/>
        <a:p>
          <a:endParaRPr lang="en-US"/>
        </a:p>
      </dgm:t>
    </dgm:pt>
    <dgm:pt modelId="{35951E03-0991-47D3-B76F-4FE3AE303190}">
      <dgm:prSet phldrT="[Text]" phldr="1"/>
      <dgm:spPr/>
      <dgm:t>
        <a:bodyPr/>
        <a:lstStyle/>
        <a:p>
          <a:endParaRPr lang="en-US"/>
        </a:p>
      </dgm:t>
    </dgm:pt>
    <dgm:pt modelId="{286366F6-A43E-4385-82C2-E1DEB99EC1CB}" type="parTrans" cxnId="{35434D5D-2F90-4CCB-BE2C-D6EAC368E0A3}">
      <dgm:prSet/>
      <dgm:spPr/>
      <dgm:t>
        <a:bodyPr/>
        <a:lstStyle/>
        <a:p>
          <a:endParaRPr lang="en-US"/>
        </a:p>
      </dgm:t>
    </dgm:pt>
    <dgm:pt modelId="{5FF1984F-2A2F-4EFF-A2C2-FD048BE96B24}" type="sibTrans" cxnId="{35434D5D-2F90-4CCB-BE2C-D6EAC368E0A3}">
      <dgm:prSet/>
      <dgm:spPr/>
      <dgm:t>
        <a:bodyPr/>
        <a:lstStyle/>
        <a:p>
          <a:endParaRPr lang="en-US"/>
        </a:p>
      </dgm:t>
    </dgm:pt>
    <dgm:pt modelId="{46C780A0-5CE9-4157-A28E-A2A2EE3845FB}">
      <dgm:prSet phldrT="[Text]" custT="1"/>
      <dgm:spPr>
        <a:solidFill>
          <a:schemeClr val="accent1">
            <a:lumMod val="60000"/>
            <a:lumOff val="40000"/>
          </a:schemeClr>
        </a:solidFill>
      </dgm:spPr>
      <dgm:t>
        <a:bodyPr/>
        <a:lstStyle/>
        <a:p>
          <a:r>
            <a:rPr lang="ar-JO" sz="1800" dirty="0">
              <a:latin typeface="Alexandria" pitchFamily="2" charset="-78"/>
              <a:cs typeface="Alexandria" pitchFamily="2" charset="-78"/>
            </a:rPr>
            <a:t>محاور ومعايير صنع السياسات التعليمية</a:t>
          </a:r>
          <a:endParaRPr lang="en-US" sz="1800" dirty="0">
            <a:latin typeface="Alexandria" pitchFamily="2" charset="-78"/>
            <a:cs typeface="Alexandria" pitchFamily="2" charset="-78"/>
          </a:endParaRPr>
        </a:p>
      </dgm:t>
    </dgm:pt>
    <dgm:pt modelId="{E47BD820-489F-44BB-85F2-17DDF17DB29F}" type="parTrans" cxnId="{6EE19C61-C437-4EB7-90D4-CB541CCCB18C}">
      <dgm:prSet/>
      <dgm:spPr/>
      <dgm:t>
        <a:bodyPr/>
        <a:lstStyle/>
        <a:p>
          <a:endParaRPr lang="en-US"/>
        </a:p>
      </dgm:t>
    </dgm:pt>
    <dgm:pt modelId="{7158F649-3882-4289-AC76-33865722E3E4}" type="sibTrans" cxnId="{6EE19C61-C437-4EB7-90D4-CB541CCCB18C}">
      <dgm:prSet/>
      <dgm:spPr/>
      <dgm:t>
        <a:bodyPr/>
        <a:lstStyle/>
        <a:p>
          <a:endParaRPr lang="en-US"/>
        </a:p>
      </dgm:t>
    </dgm:pt>
    <dgm:pt modelId="{440900E9-AD37-4881-9025-FC03276E2FEC}">
      <dgm:prSet phldrT="[Text]" phldr="1"/>
      <dgm:spPr/>
      <dgm:t>
        <a:bodyPr/>
        <a:lstStyle/>
        <a:p>
          <a:endParaRPr lang="en-US"/>
        </a:p>
      </dgm:t>
    </dgm:pt>
    <dgm:pt modelId="{AC83248F-2CB0-49EA-B0FE-E4F981130DDF}" type="parTrans" cxnId="{69F9AF72-1698-4CA3-B98A-8A2DC9CB5D94}">
      <dgm:prSet/>
      <dgm:spPr/>
      <dgm:t>
        <a:bodyPr/>
        <a:lstStyle/>
        <a:p>
          <a:endParaRPr lang="en-US"/>
        </a:p>
      </dgm:t>
    </dgm:pt>
    <dgm:pt modelId="{735D1EC8-79FA-4F10-ABBA-5F106E242E84}" type="sibTrans" cxnId="{69F9AF72-1698-4CA3-B98A-8A2DC9CB5D94}">
      <dgm:prSet/>
      <dgm:spPr/>
      <dgm:t>
        <a:bodyPr/>
        <a:lstStyle/>
        <a:p>
          <a:endParaRPr lang="en-US"/>
        </a:p>
      </dgm:t>
    </dgm:pt>
    <dgm:pt modelId="{2132A25E-C5A5-4C0C-B83B-2CCAAD201E0A}">
      <dgm:prSet phldrT="[Text]" custT="1"/>
      <dgm:spPr>
        <a:solidFill>
          <a:schemeClr val="accent1">
            <a:lumMod val="60000"/>
            <a:lumOff val="40000"/>
          </a:schemeClr>
        </a:solidFill>
      </dgm:spPr>
      <dgm:t>
        <a:bodyPr/>
        <a:lstStyle/>
        <a:p>
          <a:r>
            <a:rPr lang="ar-JO" sz="1800" dirty="0">
              <a:latin typeface="Alexandria" pitchFamily="2" charset="-78"/>
              <a:cs typeface="Alexandria" pitchFamily="2" charset="-78"/>
            </a:rPr>
            <a:t>آلية وأساليب صنع السياسات التعليمية</a:t>
          </a:r>
          <a:endParaRPr lang="en-US" sz="1800" dirty="0">
            <a:latin typeface="Alexandria" pitchFamily="2" charset="-78"/>
            <a:cs typeface="Alexandria" pitchFamily="2" charset="-78"/>
          </a:endParaRPr>
        </a:p>
      </dgm:t>
    </dgm:pt>
    <dgm:pt modelId="{550FA405-6F4D-4B3A-A7E0-4BAD41ADC155}" type="parTrans" cxnId="{5DC61560-03C9-45DB-A677-6B8CF5BDCE50}">
      <dgm:prSet/>
      <dgm:spPr/>
      <dgm:t>
        <a:bodyPr/>
        <a:lstStyle/>
        <a:p>
          <a:endParaRPr lang="en-US"/>
        </a:p>
      </dgm:t>
    </dgm:pt>
    <dgm:pt modelId="{A7DED24A-DE24-4A3E-8702-8651DD537FD8}" type="sibTrans" cxnId="{5DC61560-03C9-45DB-A677-6B8CF5BDCE50}">
      <dgm:prSet/>
      <dgm:spPr/>
      <dgm:t>
        <a:bodyPr/>
        <a:lstStyle/>
        <a:p>
          <a:endParaRPr lang="en-US"/>
        </a:p>
      </dgm:t>
    </dgm:pt>
    <dgm:pt modelId="{FA7529E5-EF7A-473A-9C15-0359BDF635DC}">
      <dgm:prSet phldrT="[Text]" phldr="1"/>
      <dgm:spPr/>
      <dgm:t>
        <a:bodyPr/>
        <a:lstStyle/>
        <a:p>
          <a:endParaRPr lang="en-US"/>
        </a:p>
      </dgm:t>
    </dgm:pt>
    <dgm:pt modelId="{EC29A760-F97A-4F2D-A251-A8009AE1253B}" type="parTrans" cxnId="{181783A7-8BF0-4768-B19F-249FFCECCA3F}">
      <dgm:prSet/>
      <dgm:spPr/>
      <dgm:t>
        <a:bodyPr/>
        <a:lstStyle/>
        <a:p>
          <a:endParaRPr lang="en-US"/>
        </a:p>
      </dgm:t>
    </dgm:pt>
    <dgm:pt modelId="{1E387D33-4190-49C7-8E86-E0D5E94879E0}" type="sibTrans" cxnId="{181783A7-8BF0-4768-B19F-249FFCECCA3F}">
      <dgm:prSet/>
      <dgm:spPr/>
      <dgm:t>
        <a:bodyPr/>
        <a:lstStyle/>
        <a:p>
          <a:endParaRPr lang="en-US"/>
        </a:p>
      </dgm:t>
    </dgm:pt>
    <dgm:pt modelId="{AF277A2B-6AC9-4BDA-8435-A83C6F096874}">
      <dgm:prSet custT="1"/>
      <dgm:spPr>
        <a:solidFill>
          <a:schemeClr val="accent1">
            <a:lumMod val="60000"/>
            <a:lumOff val="40000"/>
          </a:schemeClr>
        </a:solidFill>
      </dgm:spPr>
      <dgm:t>
        <a:bodyPr/>
        <a:lstStyle/>
        <a:p>
          <a:r>
            <a:rPr lang="ar-JO" sz="1800" dirty="0">
              <a:latin typeface="Alexandria" pitchFamily="2" charset="-78"/>
              <a:cs typeface="Alexandria" pitchFamily="2" charset="-78"/>
            </a:rPr>
            <a:t>شروط الإعداد الجيد للسياسات التعليمية</a:t>
          </a:r>
          <a:endParaRPr lang="en-US" sz="1800" dirty="0">
            <a:latin typeface="Alexandria" pitchFamily="2" charset="-78"/>
            <a:cs typeface="Alexandria" pitchFamily="2" charset="-78"/>
          </a:endParaRPr>
        </a:p>
      </dgm:t>
    </dgm:pt>
    <dgm:pt modelId="{71368AE2-7C73-4EE2-A219-185B8594ED54}" type="parTrans" cxnId="{B1212DB7-BE13-4D9B-B545-8EC6FDB94F59}">
      <dgm:prSet/>
      <dgm:spPr/>
      <dgm:t>
        <a:bodyPr/>
        <a:lstStyle/>
        <a:p>
          <a:endParaRPr lang="en-US"/>
        </a:p>
      </dgm:t>
    </dgm:pt>
    <dgm:pt modelId="{9484B91A-FDF0-4FFF-86C0-2D9701AA8A9F}" type="sibTrans" cxnId="{B1212DB7-BE13-4D9B-B545-8EC6FDB94F59}">
      <dgm:prSet/>
      <dgm:spPr/>
      <dgm:t>
        <a:bodyPr/>
        <a:lstStyle/>
        <a:p>
          <a:endParaRPr lang="en-US"/>
        </a:p>
      </dgm:t>
    </dgm:pt>
    <dgm:pt modelId="{3666290E-A280-4435-A7A9-69379A6F3FAC}" type="pres">
      <dgm:prSet presAssocID="{878E827B-EE5F-41A2-9494-1DB21BF5BCBB}" presName="rootnode" presStyleCnt="0">
        <dgm:presLayoutVars>
          <dgm:chMax/>
          <dgm:chPref/>
          <dgm:dir/>
          <dgm:animLvl val="lvl"/>
        </dgm:presLayoutVars>
      </dgm:prSet>
      <dgm:spPr/>
    </dgm:pt>
    <dgm:pt modelId="{47CC5704-0FF7-4EAA-9963-46C683717664}" type="pres">
      <dgm:prSet presAssocID="{E8865E67-DFCE-4B1B-BA7F-32E2683EEB5C}" presName="composite" presStyleCnt="0"/>
      <dgm:spPr/>
    </dgm:pt>
    <dgm:pt modelId="{589B6358-1DC2-48B3-9EE0-809655078A38}" type="pres">
      <dgm:prSet presAssocID="{E8865E67-DFCE-4B1B-BA7F-32E2683EEB5C}" presName="bentUpArrow1" presStyleLbl="alignImgPlace1" presStyleIdx="0" presStyleCnt="3"/>
      <dgm:spPr/>
    </dgm:pt>
    <dgm:pt modelId="{177B0EB5-9769-4B66-AE2C-49029DEDAE6E}" type="pres">
      <dgm:prSet presAssocID="{E8865E67-DFCE-4B1B-BA7F-32E2683EEB5C}" presName="ParentText" presStyleLbl="node1" presStyleIdx="0" presStyleCnt="4" custScaleX="225533">
        <dgm:presLayoutVars>
          <dgm:chMax val="1"/>
          <dgm:chPref val="1"/>
          <dgm:bulletEnabled val="1"/>
        </dgm:presLayoutVars>
      </dgm:prSet>
      <dgm:spPr/>
    </dgm:pt>
    <dgm:pt modelId="{218F360C-D13C-4DAF-A6CD-C8A33F597F0D}" type="pres">
      <dgm:prSet presAssocID="{E8865E67-DFCE-4B1B-BA7F-32E2683EEB5C}" presName="ChildText" presStyleLbl="revTx" presStyleIdx="0" presStyleCnt="3">
        <dgm:presLayoutVars>
          <dgm:chMax val="0"/>
          <dgm:chPref val="0"/>
          <dgm:bulletEnabled val="1"/>
        </dgm:presLayoutVars>
      </dgm:prSet>
      <dgm:spPr/>
    </dgm:pt>
    <dgm:pt modelId="{2F28B15F-181C-41D6-9499-8C0074D4A135}" type="pres">
      <dgm:prSet presAssocID="{DCB202B5-15CC-42E3-ACA7-8BD4A9C8E284}" presName="sibTrans" presStyleCnt="0"/>
      <dgm:spPr/>
    </dgm:pt>
    <dgm:pt modelId="{DC89B83B-31EA-4C57-A377-18DFEB00A8A0}" type="pres">
      <dgm:prSet presAssocID="{46C780A0-5CE9-4157-A28E-A2A2EE3845FB}" presName="composite" presStyleCnt="0"/>
      <dgm:spPr/>
    </dgm:pt>
    <dgm:pt modelId="{4A12DEF0-5721-47E8-8A08-83BF234EF9B0}" type="pres">
      <dgm:prSet presAssocID="{46C780A0-5CE9-4157-A28E-A2A2EE3845FB}" presName="bentUpArrow1" presStyleLbl="alignImgPlace1" presStyleIdx="1" presStyleCnt="3"/>
      <dgm:spPr/>
    </dgm:pt>
    <dgm:pt modelId="{FDC6FBCA-6D58-48B9-B4CC-540064809743}" type="pres">
      <dgm:prSet presAssocID="{46C780A0-5CE9-4157-A28E-A2A2EE3845FB}" presName="ParentText" presStyleLbl="node1" presStyleIdx="1" presStyleCnt="4" custScaleX="249807">
        <dgm:presLayoutVars>
          <dgm:chMax val="1"/>
          <dgm:chPref val="1"/>
          <dgm:bulletEnabled val="1"/>
        </dgm:presLayoutVars>
      </dgm:prSet>
      <dgm:spPr/>
    </dgm:pt>
    <dgm:pt modelId="{CB8F390E-2BC1-4FDB-9AFA-FADBBC071866}" type="pres">
      <dgm:prSet presAssocID="{46C780A0-5CE9-4157-A28E-A2A2EE3845FB}" presName="ChildText" presStyleLbl="revTx" presStyleIdx="1" presStyleCnt="3">
        <dgm:presLayoutVars>
          <dgm:chMax val="0"/>
          <dgm:chPref val="0"/>
          <dgm:bulletEnabled val="1"/>
        </dgm:presLayoutVars>
      </dgm:prSet>
      <dgm:spPr/>
    </dgm:pt>
    <dgm:pt modelId="{C6C9C0BE-8E3B-4F9A-905C-A2DBC580D469}" type="pres">
      <dgm:prSet presAssocID="{7158F649-3882-4289-AC76-33865722E3E4}" presName="sibTrans" presStyleCnt="0"/>
      <dgm:spPr/>
    </dgm:pt>
    <dgm:pt modelId="{1AA9F309-7D05-4768-9D17-D1DD3AB03F49}" type="pres">
      <dgm:prSet presAssocID="{2132A25E-C5A5-4C0C-B83B-2CCAAD201E0A}" presName="composite" presStyleCnt="0"/>
      <dgm:spPr/>
    </dgm:pt>
    <dgm:pt modelId="{6B41BF97-4CF8-440A-94F1-21AC07608081}" type="pres">
      <dgm:prSet presAssocID="{2132A25E-C5A5-4C0C-B83B-2CCAAD201E0A}" presName="bentUpArrow1" presStyleLbl="alignImgPlace1" presStyleIdx="2" presStyleCnt="3"/>
      <dgm:spPr/>
    </dgm:pt>
    <dgm:pt modelId="{2B193792-2985-47F7-B1A4-990B0E4F5121}" type="pres">
      <dgm:prSet presAssocID="{2132A25E-C5A5-4C0C-B83B-2CCAAD201E0A}" presName="ParentText" presStyleLbl="node1" presStyleIdx="2" presStyleCnt="4" custScaleX="230035">
        <dgm:presLayoutVars>
          <dgm:chMax val="1"/>
          <dgm:chPref val="1"/>
          <dgm:bulletEnabled val="1"/>
        </dgm:presLayoutVars>
      </dgm:prSet>
      <dgm:spPr/>
    </dgm:pt>
    <dgm:pt modelId="{303E93EF-7DB7-45FF-ADED-CCEC1EBA0E89}" type="pres">
      <dgm:prSet presAssocID="{2132A25E-C5A5-4C0C-B83B-2CCAAD201E0A}" presName="ChildText" presStyleLbl="revTx" presStyleIdx="2" presStyleCnt="3">
        <dgm:presLayoutVars>
          <dgm:chMax val="0"/>
          <dgm:chPref val="0"/>
          <dgm:bulletEnabled val="1"/>
        </dgm:presLayoutVars>
      </dgm:prSet>
      <dgm:spPr/>
    </dgm:pt>
    <dgm:pt modelId="{2FB68C25-C38B-4390-915C-23F9A26906F1}" type="pres">
      <dgm:prSet presAssocID="{A7DED24A-DE24-4A3E-8702-8651DD537FD8}" presName="sibTrans" presStyleCnt="0"/>
      <dgm:spPr/>
    </dgm:pt>
    <dgm:pt modelId="{B4F04BE5-3B76-4080-87AC-B961E237E1DC}" type="pres">
      <dgm:prSet presAssocID="{AF277A2B-6AC9-4BDA-8435-A83C6F096874}" presName="composite" presStyleCnt="0"/>
      <dgm:spPr/>
    </dgm:pt>
    <dgm:pt modelId="{02C19E7B-BE5D-4AA8-8278-86AA5E8CC6E3}" type="pres">
      <dgm:prSet presAssocID="{AF277A2B-6AC9-4BDA-8435-A83C6F096874}" presName="ParentText" presStyleLbl="node1" presStyleIdx="3" presStyleCnt="4" custScaleX="311721">
        <dgm:presLayoutVars>
          <dgm:chMax val="1"/>
          <dgm:chPref val="1"/>
          <dgm:bulletEnabled val="1"/>
        </dgm:presLayoutVars>
      </dgm:prSet>
      <dgm:spPr/>
    </dgm:pt>
  </dgm:ptLst>
  <dgm:cxnLst>
    <dgm:cxn modelId="{35434D5D-2F90-4CCB-BE2C-D6EAC368E0A3}" srcId="{E8865E67-DFCE-4B1B-BA7F-32E2683EEB5C}" destId="{35951E03-0991-47D3-B76F-4FE3AE303190}" srcOrd="0" destOrd="0" parTransId="{286366F6-A43E-4385-82C2-E1DEB99EC1CB}" sibTransId="{5FF1984F-2A2F-4EFF-A2C2-FD048BE96B24}"/>
    <dgm:cxn modelId="{8ED31D5F-7A75-4E67-AFE7-0F9C50FB85F4}" type="presOf" srcId="{440900E9-AD37-4881-9025-FC03276E2FEC}" destId="{CB8F390E-2BC1-4FDB-9AFA-FADBBC071866}" srcOrd="0" destOrd="0" presId="urn:microsoft.com/office/officeart/2005/8/layout/StepDownProcess"/>
    <dgm:cxn modelId="{5DC61560-03C9-45DB-A677-6B8CF5BDCE50}" srcId="{878E827B-EE5F-41A2-9494-1DB21BF5BCBB}" destId="{2132A25E-C5A5-4C0C-B83B-2CCAAD201E0A}" srcOrd="2" destOrd="0" parTransId="{550FA405-6F4D-4B3A-A7E0-4BAD41ADC155}" sibTransId="{A7DED24A-DE24-4A3E-8702-8651DD537FD8}"/>
    <dgm:cxn modelId="{6EE19C61-C437-4EB7-90D4-CB541CCCB18C}" srcId="{878E827B-EE5F-41A2-9494-1DB21BF5BCBB}" destId="{46C780A0-5CE9-4157-A28E-A2A2EE3845FB}" srcOrd="1" destOrd="0" parTransId="{E47BD820-489F-44BB-85F2-17DDF17DB29F}" sibTransId="{7158F649-3882-4289-AC76-33865722E3E4}"/>
    <dgm:cxn modelId="{69F9AF72-1698-4CA3-B98A-8A2DC9CB5D94}" srcId="{46C780A0-5CE9-4157-A28E-A2A2EE3845FB}" destId="{440900E9-AD37-4881-9025-FC03276E2FEC}" srcOrd="0" destOrd="0" parTransId="{AC83248F-2CB0-49EA-B0FE-E4F981130DDF}" sibTransId="{735D1EC8-79FA-4F10-ABBA-5F106E242E84}"/>
    <dgm:cxn modelId="{5B0B1B78-4EEE-4B4E-BAB4-DF10C11A4D2F}" type="presOf" srcId="{AF277A2B-6AC9-4BDA-8435-A83C6F096874}" destId="{02C19E7B-BE5D-4AA8-8278-86AA5E8CC6E3}" srcOrd="0" destOrd="0" presId="urn:microsoft.com/office/officeart/2005/8/layout/StepDownProcess"/>
    <dgm:cxn modelId="{6904727A-EB89-4776-8337-97B218C6CAD7}" type="presOf" srcId="{46C780A0-5CE9-4157-A28E-A2A2EE3845FB}" destId="{FDC6FBCA-6D58-48B9-B4CC-540064809743}" srcOrd="0" destOrd="0" presId="urn:microsoft.com/office/officeart/2005/8/layout/StepDownProcess"/>
    <dgm:cxn modelId="{FF38628E-DBF3-4BDE-8CE7-D752AEB92C27}" type="presOf" srcId="{2132A25E-C5A5-4C0C-B83B-2CCAAD201E0A}" destId="{2B193792-2985-47F7-B1A4-990B0E4F5121}" srcOrd="0" destOrd="0" presId="urn:microsoft.com/office/officeart/2005/8/layout/StepDownProcess"/>
    <dgm:cxn modelId="{C2B0D994-44AB-4F0C-B86F-F6833F640C7C}" type="presOf" srcId="{FA7529E5-EF7A-473A-9C15-0359BDF635DC}" destId="{303E93EF-7DB7-45FF-ADED-CCEC1EBA0E89}" srcOrd="0" destOrd="0" presId="urn:microsoft.com/office/officeart/2005/8/layout/StepDownProcess"/>
    <dgm:cxn modelId="{99568098-A235-4EA8-800A-93DA561D25C3}" type="presOf" srcId="{E8865E67-DFCE-4B1B-BA7F-32E2683EEB5C}" destId="{177B0EB5-9769-4B66-AE2C-49029DEDAE6E}" srcOrd="0" destOrd="0" presId="urn:microsoft.com/office/officeart/2005/8/layout/StepDownProcess"/>
    <dgm:cxn modelId="{181783A7-8BF0-4768-B19F-249FFCECCA3F}" srcId="{2132A25E-C5A5-4C0C-B83B-2CCAAD201E0A}" destId="{FA7529E5-EF7A-473A-9C15-0359BDF635DC}" srcOrd="0" destOrd="0" parTransId="{EC29A760-F97A-4F2D-A251-A8009AE1253B}" sibTransId="{1E387D33-4190-49C7-8E86-E0D5E94879E0}"/>
    <dgm:cxn modelId="{B1212DB7-BE13-4D9B-B545-8EC6FDB94F59}" srcId="{878E827B-EE5F-41A2-9494-1DB21BF5BCBB}" destId="{AF277A2B-6AC9-4BDA-8435-A83C6F096874}" srcOrd="3" destOrd="0" parTransId="{71368AE2-7C73-4EE2-A219-185B8594ED54}" sibTransId="{9484B91A-FDF0-4FFF-86C0-2D9701AA8A9F}"/>
    <dgm:cxn modelId="{2479E7C9-06DD-4CE6-BD27-97230229ADD4}" type="presOf" srcId="{878E827B-EE5F-41A2-9494-1DB21BF5BCBB}" destId="{3666290E-A280-4435-A7A9-69379A6F3FAC}" srcOrd="0" destOrd="0" presId="urn:microsoft.com/office/officeart/2005/8/layout/StepDownProcess"/>
    <dgm:cxn modelId="{B808C0D7-5A1F-4E73-BBC5-68951B890ECE}" srcId="{878E827B-EE5F-41A2-9494-1DB21BF5BCBB}" destId="{E8865E67-DFCE-4B1B-BA7F-32E2683EEB5C}" srcOrd="0" destOrd="0" parTransId="{10C31C27-157D-46C4-A2D0-DEB41058BABC}" sibTransId="{DCB202B5-15CC-42E3-ACA7-8BD4A9C8E284}"/>
    <dgm:cxn modelId="{A45BAEE6-B25D-4F68-8F72-3A38400D9CFF}" type="presOf" srcId="{35951E03-0991-47D3-B76F-4FE3AE303190}" destId="{218F360C-D13C-4DAF-A6CD-C8A33F597F0D}" srcOrd="0" destOrd="0" presId="urn:microsoft.com/office/officeart/2005/8/layout/StepDownProcess"/>
    <dgm:cxn modelId="{43C7BC83-5104-4A0D-BDDD-912ACFC88EE4}" type="presParOf" srcId="{3666290E-A280-4435-A7A9-69379A6F3FAC}" destId="{47CC5704-0FF7-4EAA-9963-46C683717664}" srcOrd="0" destOrd="0" presId="urn:microsoft.com/office/officeart/2005/8/layout/StepDownProcess"/>
    <dgm:cxn modelId="{1D25F724-BFDF-4025-9709-FAAEB73B737C}" type="presParOf" srcId="{47CC5704-0FF7-4EAA-9963-46C683717664}" destId="{589B6358-1DC2-48B3-9EE0-809655078A38}" srcOrd="0" destOrd="0" presId="urn:microsoft.com/office/officeart/2005/8/layout/StepDownProcess"/>
    <dgm:cxn modelId="{5DE84094-B932-4819-9716-81E1BD0D1CA6}" type="presParOf" srcId="{47CC5704-0FF7-4EAA-9963-46C683717664}" destId="{177B0EB5-9769-4B66-AE2C-49029DEDAE6E}" srcOrd="1" destOrd="0" presId="urn:microsoft.com/office/officeart/2005/8/layout/StepDownProcess"/>
    <dgm:cxn modelId="{8096DE61-2A65-4000-9AC4-E0A59FF87120}" type="presParOf" srcId="{47CC5704-0FF7-4EAA-9963-46C683717664}" destId="{218F360C-D13C-4DAF-A6CD-C8A33F597F0D}" srcOrd="2" destOrd="0" presId="urn:microsoft.com/office/officeart/2005/8/layout/StepDownProcess"/>
    <dgm:cxn modelId="{2C856053-00AF-4706-A19B-8B347CFFAAC4}" type="presParOf" srcId="{3666290E-A280-4435-A7A9-69379A6F3FAC}" destId="{2F28B15F-181C-41D6-9499-8C0074D4A135}" srcOrd="1" destOrd="0" presId="urn:microsoft.com/office/officeart/2005/8/layout/StepDownProcess"/>
    <dgm:cxn modelId="{3A3129D0-8A0B-4F92-9879-BAA5D5CC477D}" type="presParOf" srcId="{3666290E-A280-4435-A7A9-69379A6F3FAC}" destId="{DC89B83B-31EA-4C57-A377-18DFEB00A8A0}" srcOrd="2" destOrd="0" presId="urn:microsoft.com/office/officeart/2005/8/layout/StepDownProcess"/>
    <dgm:cxn modelId="{C80D364B-5332-48DA-8A0C-C4A14B815F64}" type="presParOf" srcId="{DC89B83B-31EA-4C57-A377-18DFEB00A8A0}" destId="{4A12DEF0-5721-47E8-8A08-83BF234EF9B0}" srcOrd="0" destOrd="0" presId="urn:microsoft.com/office/officeart/2005/8/layout/StepDownProcess"/>
    <dgm:cxn modelId="{1045A562-1B38-4124-A1E2-DE3B14FC1151}" type="presParOf" srcId="{DC89B83B-31EA-4C57-A377-18DFEB00A8A0}" destId="{FDC6FBCA-6D58-48B9-B4CC-540064809743}" srcOrd="1" destOrd="0" presId="urn:microsoft.com/office/officeart/2005/8/layout/StepDownProcess"/>
    <dgm:cxn modelId="{6BB8927C-6D90-4A2F-BE32-AC4A3F31F5D0}" type="presParOf" srcId="{DC89B83B-31EA-4C57-A377-18DFEB00A8A0}" destId="{CB8F390E-2BC1-4FDB-9AFA-FADBBC071866}" srcOrd="2" destOrd="0" presId="urn:microsoft.com/office/officeart/2005/8/layout/StepDownProcess"/>
    <dgm:cxn modelId="{72535651-6768-4FDD-8C6D-075350AD9A7E}" type="presParOf" srcId="{3666290E-A280-4435-A7A9-69379A6F3FAC}" destId="{C6C9C0BE-8E3B-4F9A-905C-A2DBC580D469}" srcOrd="3" destOrd="0" presId="urn:microsoft.com/office/officeart/2005/8/layout/StepDownProcess"/>
    <dgm:cxn modelId="{60F46D2F-C4DE-4B13-BFC8-440233F5B762}" type="presParOf" srcId="{3666290E-A280-4435-A7A9-69379A6F3FAC}" destId="{1AA9F309-7D05-4768-9D17-D1DD3AB03F49}" srcOrd="4" destOrd="0" presId="urn:microsoft.com/office/officeart/2005/8/layout/StepDownProcess"/>
    <dgm:cxn modelId="{61A11075-EF60-4ACA-B9D8-06C0D713FCD1}" type="presParOf" srcId="{1AA9F309-7D05-4768-9D17-D1DD3AB03F49}" destId="{6B41BF97-4CF8-440A-94F1-21AC07608081}" srcOrd="0" destOrd="0" presId="urn:microsoft.com/office/officeart/2005/8/layout/StepDownProcess"/>
    <dgm:cxn modelId="{0618318C-209D-4047-8CAC-5584866A1BCF}" type="presParOf" srcId="{1AA9F309-7D05-4768-9D17-D1DD3AB03F49}" destId="{2B193792-2985-47F7-B1A4-990B0E4F5121}" srcOrd="1" destOrd="0" presId="urn:microsoft.com/office/officeart/2005/8/layout/StepDownProcess"/>
    <dgm:cxn modelId="{92DA70D5-DF37-4173-A54C-6118B5ABEDD9}" type="presParOf" srcId="{1AA9F309-7D05-4768-9D17-D1DD3AB03F49}" destId="{303E93EF-7DB7-45FF-ADED-CCEC1EBA0E89}" srcOrd="2" destOrd="0" presId="urn:microsoft.com/office/officeart/2005/8/layout/StepDownProcess"/>
    <dgm:cxn modelId="{A7838470-C571-4215-BCE0-D51D71F4C235}" type="presParOf" srcId="{3666290E-A280-4435-A7A9-69379A6F3FAC}" destId="{2FB68C25-C38B-4390-915C-23F9A26906F1}" srcOrd="5" destOrd="0" presId="urn:microsoft.com/office/officeart/2005/8/layout/StepDownProcess"/>
    <dgm:cxn modelId="{F7C485E8-90E5-46AE-924B-39DC66309C96}" type="presParOf" srcId="{3666290E-A280-4435-A7A9-69379A6F3FAC}" destId="{B4F04BE5-3B76-4080-87AC-B961E237E1DC}" srcOrd="6" destOrd="0" presId="urn:microsoft.com/office/officeart/2005/8/layout/StepDownProcess"/>
    <dgm:cxn modelId="{75D79977-922D-4269-B53C-73C3C4E77B3B}" type="presParOf" srcId="{B4F04BE5-3B76-4080-87AC-B961E237E1DC}" destId="{02C19E7B-BE5D-4AA8-8278-86AA5E8CC6E3}" srcOrd="0"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78E827B-EE5F-41A2-9494-1DB21BF5BCBB}"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E8865E67-DFCE-4B1B-BA7F-32E2683EEB5C}">
      <dgm:prSet phldrT="[Text]" custT="1"/>
      <dgm:spPr>
        <a:solidFill>
          <a:schemeClr val="accent1">
            <a:lumMod val="60000"/>
            <a:lumOff val="40000"/>
          </a:schemeClr>
        </a:solidFill>
      </dgm:spPr>
      <dgm:t>
        <a:bodyPr/>
        <a:lstStyle/>
        <a:p>
          <a:r>
            <a:rPr lang="ar-JO" sz="1800" dirty="0">
              <a:latin typeface="Alexandria" pitchFamily="2" charset="-78"/>
              <a:cs typeface="Alexandria" pitchFamily="2" charset="-78"/>
            </a:rPr>
            <a:t>مفهوم صنع السياسات التعليمية</a:t>
          </a:r>
          <a:endParaRPr lang="en-US" sz="1800" dirty="0">
            <a:latin typeface="Alexandria" pitchFamily="2" charset="-78"/>
            <a:cs typeface="Alexandria" pitchFamily="2" charset="-78"/>
          </a:endParaRPr>
        </a:p>
      </dgm:t>
    </dgm:pt>
    <dgm:pt modelId="{10C31C27-157D-46C4-A2D0-DEB41058BABC}" type="parTrans" cxnId="{B808C0D7-5A1F-4E73-BBC5-68951B890ECE}">
      <dgm:prSet/>
      <dgm:spPr/>
      <dgm:t>
        <a:bodyPr/>
        <a:lstStyle/>
        <a:p>
          <a:endParaRPr lang="en-US"/>
        </a:p>
      </dgm:t>
    </dgm:pt>
    <dgm:pt modelId="{DCB202B5-15CC-42E3-ACA7-8BD4A9C8E284}" type="sibTrans" cxnId="{B808C0D7-5A1F-4E73-BBC5-68951B890ECE}">
      <dgm:prSet/>
      <dgm:spPr/>
      <dgm:t>
        <a:bodyPr/>
        <a:lstStyle/>
        <a:p>
          <a:endParaRPr lang="en-US"/>
        </a:p>
      </dgm:t>
    </dgm:pt>
    <dgm:pt modelId="{35951E03-0991-47D3-B76F-4FE3AE303190}">
      <dgm:prSet phldrT="[Text]" phldr="1"/>
      <dgm:spPr/>
      <dgm:t>
        <a:bodyPr/>
        <a:lstStyle/>
        <a:p>
          <a:endParaRPr lang="en-US"/>
        </a:p>
      </dgm:t>
    </dgm:pt>
    <dgm:pt modelId="{286366F6-A43E-4385-82C2-E1DEB99EC1CB}" type="parTrans" cxnId="{35434D5D-2F90-4CCB-BE2C-D6EAC368E0A3}">
      <dgm:prSet/>
      <dgm:spPr/>
      <dgm:t>
        <a:bodyPr/>
        <a:lstStyle/>
        <a:p>
          <a:endParaRPr lang="en-US"/>
        </a:p>
      </dgm:t>
    </dgm:pt>
    <dgm:pt modelId="{5FF1984F-2A2F-4EFF-A2C2-FD048BE96B24}" type="sibTrans" cxnId="{35434D5D-2F90-4CCB-BE2C-D6EAC368E0A3}">
      <dgm:prSet/>
      <dgm:spPr/>
      <dgm:t>
        <a:bodyPr/>
        <a:lstStyle/>
        <a:p>
          <a:endParaRPr lang="en-US"/>
        </a:p>
      </dgm:t>
    </dgm:pt>
    <dgm:pt modelId="{46C780A0-5CE9-4157-A28E-A2A2EE3845FB}">
      <dgm:prSet phldrT="[Text]" custT="1"/>
      <dgm:spPr>
        <a:solidFill>
          <a:schemeClr val="accent1">
            <a:lumMod val="60000"/>
            <a:lumOff val="40000"/>
          </a:schemeClr>
        </a:solidFill>
      </dgm:spPr>
      <dgm:t>
        <a:bodyPr/>
        <a:lstStyle/>
        <a:p>
          <a:r>
            <a:rPr lang="ar-JO" sz="1800" dirty="0">
              <a:latin typeface="Alexandria" pitchFamily="2" charset="-78"/>
              <a:cs typeface="Alexandria" pitchFamily="2" charset="-78"/>
            </a:rPr>
            <a:t>محاور ومعايير صنع السياسات التعليمية</a:t>
          </a:r>
          <a:endParaRPr lang="en-US" sz="1800" dirty="0">
            <a:latin typeface="Alexandria" pitchFamily="2" charset="-78"/>
            <a:cs typeface="Alexandria" pitchFamily="2" charset="-78"/>
          </a:endParaRPr>
        </a:p>
      </dgm:t>
    </dgm:pt>
    <dgm:pt modelId="{E47BD820-489F-44BB-85F2-17DDF17DB29F}" type="parTrans" cxnId="{6EE19C61-C437-4EB7-90D4-CB541CCCB18C}">
      <dgm:prSet/>
      <dgm:spPr/>
      <dgm:t>
        <a:bodyPr/>
        <a:lstStyle/>
        <a:p>
          <a:endParaRPr lang="en-US"/>
        </a:p>
      </dgm:t>
    </dgm:pt>
    <dgm:pt modelId="{7158F649-3882-4289-AC76-33865722E3E4}" type="sibTrans" cxnId="{6EE19C61-C437-4EB7-90D4-CB541CCCB18C}">
      <dgm:prSet/>
      <dgm:spPr/>
      <dgm:t>
        <a:bodyPr/>
        <a:lstStyle/>
        <a:p>
          <a:endParaRPr lang="en-US"/>
        </a:p>
      </dgm:t>
    </dgm:pt>
    <dgm:pt modelId="{440900E9-AD37-4881-9025-FC03276E2FEC}">
      <dgm:prSet phldrT="[Text]" phldr="1"/>
      <dgm:spPr/>
      <dgm:t>
        <a:bodyPr/>
        <a:lstStyle/>
        <a:p>
          <a:endParaRPr lang="en-US"/>
        </a:p>
      </dgm:t>
    </dgm:pt>
    <dgm:pt modelId="{AC83248F-2CB0-49EA-B0FE-E4F981130DDF}" type="parTrans" cxnId="{69F9AF72-1698-4CA3-B98A-8A2DC9CB5D94}">
      <dgm:prSet/>
      <dgm:spPr/>
      <dgm:t>
        <a:bodyPr/>
        <a:lstStyle/>
        <a:p>
          <a:endParaRPr lang="en-US"/>
        </a:p>
      </dgm:t>
    </dgm:pt>
    <dgm:pt modelId="{735D1EC8-79FA-4F10-ABBA-5F106E242E84}" type="sibTrans" cxnId="{69F9AF72-1698-4CA3-B98A-8A2DC9CB5D94}">
      <dgm:prSet/>
      <dgm:spPr/>
      <dgm:t>
        <a:bodyPr/>
        <a:lstStyle/>
        <a:p>
          <a:endParaRPr lang="en-US"/>
        </a:p>
      </dgm:t>
    </dgm:pt>
    <dgm:pt modelId="{2132A25E-C5A5-4C0C-B83B-2CCAAD201E0A}">
      <dgm:prSet phldrT="[Text]" custT="1"/>
      <dgm:spPr>
        <a:solidFill>
          <a:schemeClr val="accent1">
            <a:lumMod val="60000"/>
            <a:lumOff val="40000"/>
          </a:schemeClr>
        </a:solidFill>
      </dgm:spPr>
      <dgm:t>
        <a:bodyPr/>
        <a:lstStyle/>
        <a:p>
          <a:r>
            <a:rPr lang="ar-JO" sz="1800" dirty="0">
              <a:latin typeface="Alexandria" pitchFamily="2" charset="-78"/>
              <a:cs typeface="Alexandria" pitchFamily="2" charset="-78"/>
            </a:rPr>
            <a:t>آلية وأساليب صنع السياسات التعليمية</a:t>
          </a:r>
          <a:endParaRPr lang="en-US" sz="1800" dirty="0">
            <a:latin typeface="Alexandria" pitchFamily="2" charset="-78"/>
            <a:cs typeface="Alexandria" pitchFamily="2" charset="-78"/>
          </a:endParaRPr>
        </a:p>
      </dgm:t>
    </dgm:pt>
    <dgm:pt modelId="{550FA405-6F4D-4B3A-A7E0-4BAD41ADC155}" type="parTrans" cxnId="{5DC61560-03C9-45DB-A677-6B8CF5BDCE50}">
      <dgm:prSet/>
      <dgm:spPr/>
      <dgm:t>
        <a:bodyPr/>
        <a:lstStyle/>
        <a:p>
          <a:endParaRPr lang="en-US"/>
        </a:p>
      </dgm:t>
    </dgm:pt>
    <dgm:pt modelId="{A7DED24A-DE24-4A3E-8702-8651DD537FD8}" type="sibTrans" cxnId="{5DC61560-03C9-45DB-A677-6B8CF5BDCE50}">
      <dgm:prSet/>
      <dgm:spPr/>
      <dgm:t>
        <a:bodyPr/>
        <a:lstStyle/>
        <a:p>
          <a:endParaRPr lang="en-US"/>
        </a:p>
      </dgm:t>
    </dgm:pt>
    <dgm:pt modelId="{FA7529E5-EF7A-473A-9C15-0359BDF635DC}">
      <dgm:prSet phldrT="[Text]" phldr="1"/>
      <dgm:spPr/>
      <dgm:t>
        <a:bodyPr/>
        <a:lstStyle/>
        <a:p>
          <a:endParaRPr lang="en-US"/>
        </a:p>
      </dgm:t>
    </dgm:pt>
    <dgm:pt modelId="{EC29A760-F97A-4F2D-A251-A8009AE1253B}" type="parTrans" cxnId="{181783A7-8BF0-4768-B19F-249FFCECCA3F}">
      <dgm:prSet/>
      <dgm:spPr/>
      <dgm:t>
        <a:bodyPr/>
        <a:lstStyle/>
        <a:p>
          <a:endParaRPr lang="en-US"/>
        </a:p>
      </dgm:t>
    </dgm:pt>
    <dgm:pt modelId="{1E387D33-4190-49C7-8E86-E0D5E94879E0}" type="sibTrans" cxnId="{181783A7-8BF0-4768-B19F-249FFCECCA3F}">
      <dgm:prSet/>
      <dgm:spPr/>
      <dgm:t>
        <a:bodyPr/>
        <a:lstStyle/>
        <a:p>
          <a:endParaRPr lang="en-US"/>
        </a:p>
      </dgm:t>
    </dgm:pt>
    <dgm:pt modelId="{AF277A2B-6AC9-4BDA-8435-A83C6F096874}">
      <dgm:prSet custT="1"/>
      <dgm:spPr>
        <a:solidFill>
          <a:schemeClr val="accent1">
            <a:lumMod val="60000"/>
            <a:lumOff val="40000"/>
          </a:schemeClr>
        </a:solidFill>
      </dgm:spPr>
      <dgm:t>
        <a:bodyPr/>
        <a:lstStyle/>
        <a:p>
          <a:r>
            <a:rPr lang="ar-JO" sz="1800" dirty="0">
              <a:latin typeface="Alexandria" pitchFamily="2" charset="-78"/>
              <a:cs typeface="Alexandria" pitchFamily="2" charset="-78"/>
            </a:rPr>
            <a:t>شروط الإعداد الجيد للسياسات التعليمية</a:t>
          </a:r>
          <a:endParaRPr lang="en-US" sz="1800" dirty="0">
            <a:latin typeface="Alexandria" pitchFamily="2" charset="-78"/>
            <a:cs typeface="Alexandria" pitchFamily="2" charset="-78"/>
          </a:endParaRPr>
        </a:p>
      </dgm:t>
    </dgm:pt>
    <dgm:pt modelId="{71368AE2-7C73-4EE2-A219-185B8594ED54}" type="parTrans" cxnId="{B1212DB7-BE13-4D9B-B545-8EC6FDB94F59}">
      <dgm:prSet/>
      <dgm:spPr/>
      <dgm:t>
        <a:bodyPr/>
        <a:lstStyle/>
        <a:p>
          <a:endParaRPr lang="en-US"/>
        </a:p>
      </dgm:t>
    </dgm:pt>
    <dgm:pt modelId="{9484B91A-FDF0-4FFF-86C0-2D9701AA8A9F}" type="sibTrans" cxnId="{B1212DB7-BE13-4D9B-B545-8EC6FDB94F59}">
      <dgm:prSet/>
      <dgm:spPr/>
      <dgm:t>
        <a:bodyPr/>
        <a:lstStyle/>
        <a:p>
          <a:endParaRPr lang="en-US"/>
        </a:p>
      </dgm:t>
    </dgm:pt>
    <dgm:pt modelId="{3666290E-A280-4435-A7A9-69379A6F3FAC}" type="pres">
      <dgm:prSet presAssocID="{878E827B-EE5F-41A2-9494-1DB21BF5BCBB}" presName="rootnode" presStyleCnt="0">
        <dgm:presLayoutVars>
          <dgm:chMax/>
          <dgm:chPref/>
          <dgm:dir/>
          <dgm:animLvl val="lvl"/>
        </dgm:presLayoutVars>
      </dgm:prSet>
      <dgm:spPr/>
    </dgm:pt>
    <dgm:pt modelId="{47CC5704-0FF7-4EAA-9963-46C683717664}" type="pres">
      <dgm:prSet presAssocID="{E8865E67-DFCE-4B1B-BA7F-32E2683EEB5C}" presName="composite" presStyleCnt="0"/>
      <dgm:spPr/>
    </dgm:pt>
    <dgm:pt modelId="{589B6358-1DC2-48B3-9EE0-809655078A38}" type="pres">
      <dgm:prSet presAssocID="{E8865E67-DFCE-4B1B-BA7F-32E2683EEB5C}" presName="bentUpArrow1" presStyleLbl="alignImgPlace1" presStyleIdx="0" presStyleCnt="3"/>
      <dgm:spPr/>
    </dgm:pt>
    <dgm:pt modelId="{177B0EB5-9769-4B66-AE2C-49029DEDAE6E}" type="pres">
      <dgm:prSet presAssocID="{E8865E67-DFCE-4B1B-BA7F-32E2683EEB5C}" presName="ParentText" presStyleLbl="node1" presStyleIdx="0" presStyleCnt="4" custScaleX="225533">
        <dgm:presLayoutVars>
          <dgm:chMax val="1"/>
          <dgm:chPref val="1"/>
          <dgm:bulletEnabled val="1"/>
        </dgm:presLayoutVars>
      </dgm:prSet>
      <dgm:spPr/>
    </dgm:pt>
    <dgm:pt modelId="{218F360C-D13C-4DAF-A6CD-C8A33F597F0D}" type="pres">
      <dgm:prSet presAssocID="{E8865E67-DFCE-4B1B-BA7F-32E2683EEB5C}" presName="ChildText" presStyleLbl="revTx" presStyleIdx="0" presStyleCnt="3">
        <dgm:presLayoutVars>
          <dgm:chMax val="0"/>
          <dgm:chPref val="0"/>
          <dgm:bulletEnabled val="1"/>
        </dgm:presLayoutVars>
      </dgm:prSet>
      <dgm:spPr/>
    </dgm:pt>
    <dgm:pt modelId="{2F28B15F-181C-41D6-9499-8C0074D4A135}" type="pres">
      <dgm:prSet presAssocID="{DCB202B5-15CC-42E3-ACA7-8BD4A9C8E284}" presName="sibTrans" presStyleCnt="0"/>
      <dgm:spPr/>
    </dgm:pt>
    <dgm:pt modelId="{DC89B83B-31EA-4C57-A377-18DFEB00A8A0}" type="pres">
      <dgm:prSet presAssocID="{46C780A0-5CE9-4157-A28E-A2A2EE3845FB}" presName="composite" presStyleCnt="0"/>
      <dgm:spPr/>
    </dgm:pt>
    <dgm:pt modelId="{4A12DEF0-5721-47E8-8A08-83BF234EF9B0}" type="pres">
      <dgm:prSet presAssocID="{46C780A0-5CE9-4157-A28E-A2A2EE3845FB}" presName="bentUpArrow1" presStyleLbl="alignImgPlace1" presStyleIdx="1" presStyleCnt="3"/>
      <dgm:spPr/>
    </dgm:pt>
    <dgm:pt modelId="{FDC6FBCA-6D58-48B9-B4CC-540064809743}" type="pres">
      <dgm:prSet presAssocID="{46C780A0-5CE9-4157-A28E-A2A2EE3845FB}" presName="ParentText" presStyleLbl="node1" presStyleIdx="1" presStyleCnt="4" custScaleX="249807">
        <dgm:presLayoutVars>
          <dgm:chMax val="1"/>
          <dgm:chPref val="1"/>
          <dgm:bulletEnabled val="1"/>
        </dgm:presLayoutVars>
      </dgm:prSet>
      <dgm:spPr/>
    </dgm:pt>
    <dgm:pt modelId="{CB8F390E-2BC1-4FDB-9AFA-FADBBC071866}" type="pres">
      <dgm:prSet presAssocID="{46C780A0-5CE9-4157-A28E-A2A2EE3845FB}" presName="ChildText" presStyleLbl="revTx" presStyleIdx="1" presStyleCnt="3">
        <dgm:presLayoutVars>
          <dgm:chMax val="0"/>
          <dgm:chPref val="0"/>
          <dgm:bulletEnabled val="1"/>
        </dgm:presLayoutVars>
      </dgm:prSet>
      <dgm:spPr/>
    </dgm:pt>
    <dgm:pt modelId="{C6C9C0BE-8E3B-4F9A-905C-A2DBC580D469}" type="pres">
      <dgm:prSet presAssocID="{7158F649-3882-4289-AC76-33865722E3E4}" presName="sibTrans" presStyleCnt="0"/>
      <dgm:spPr/>
    </dgm:pt>
    <dgm:pt modelId="{1AA9F309-7D05-4768-9D17-D1DD3AB03F49}" type="pres">
      <dgm:prSet presAssocID="{2132A25E-C5A5-4C0C-B83B-2CCAAD201E0A}" presName="composite" presStyleCnt="0"/>
      <dgm:spPr/>
    </dgm:pt>
    <dgm:pt modelId="{6B41BF97-4CF8-440A-94F1-21AC07608081}" type="pres">
      <dgm:prSet presAssocID="{2132A25E-C5A5-4C0C-B83B-2CCAAD201E0A}" presName="bentUpArrow1" presStyleLbl="alignImgPlace1" presStyleIdx="2" presStyleCnt="3"/>
      <dgm:spPr/>
    </dgm:pt>
    <dgm:pt modelId="{2B193792-2985-47F7-B1A4-990B0E4F5121}" type="pres">
      <dgm:prSet presAssocID="{2132A25E-C5A5-4C0C-B83B-2CCAAD201E0A}" presName="ParentText" presStyleLbl="node1" presStyleIdx="2" presStyleCnt="4" custScaleX="230035">
        <dgm:presLayoutVars>
          <dgm:chMax val="1"/>
          <dgm:chPref val="1"/>
          <dgm:bulletEnabled val="1"/>
        </dgm:presLayoutVars>
      </dgm:prSet>
      <dgm:spPr/>
    </dgm:pt>
    <dgm:pt modelId="{303E93EF-7DB7-45FF-ADED-CCEC1EBA0E89}" type="pres">
      <dgm:prSet presAssocID="{2132A25E-C5A5-4C0C-B83B-2CCAAD201E0A}" presName="ChildText" presStyleLbl="revTx" presStyleIdx="2" presStyleCnt="3">
        <dgm:presLayoutVars>
          <dgm:chMax val="0"/>
          <dgm:chPref val="0"/>
          <dgm:bulletEnabled val="1"/>
        </dgm:presLayoutVars>
      </dgm:prSet>
      <dgm:spPr/>
    </dgm:pt>
    <dgm:pt modelId="{2FB68C25-C38B-4390-915C-23F9A26906F1}" type="pres">
      <dgm:prSet presAssocID="{A7DED24A-DE24-4A3E-8702-8651DD537FD8}" presName="sibTrans" presStyleCnt="0"/>
      <dgm:spPr/>
    </dgm:pt>
    <dgm:pt modelId="{B4F04BE5-3B76-4080-87AC-B961E237E1DC}" type="pres">
      <dgm:prSet presAssocID="{AF277A2B-6AC9-4BDA-8435-A83C6F096874}" presName="composite" presStyleCnt="0"/>
      <dgm:spPr/>
    </dgm:pt>
    <dgm:pt modelId="{02C19E7B-BE5D-4AA8-8278-86AA5E8CC6E3}" type="pres">
      <dgm:prSet presAssocID="{AF277A2B-6AC9-4BDA-8435-A83C6F096874}" presName="ParentText" presStyleLbl="node1" presStyleIdx="3" presStyleCnt="4" custScaleX="311721">
        <dgm:presLayoutVars>
          <dgm:chMax val="1"/>
          <dgm:chPref val="1"/>
          <dgm:bulletEnabled val="1"/>
        </dgm:presLayoutVars>
      </dgm:prSet>
      <dgm:spPr/>
    </dgm:pt>
  </dgm:ptLst>
  <dgm:cxnLst>
    <dgm:cxn modelId="{35434D5D-2F90-4CCB-BE2C-D6EAC368E0A3}" srcId="{E8865E67-DFCE-4B1B-BA7F-32E2683EEB5C}" destId="{35951E03-0991-47D3-B76F-4FE3AE303190}" srcOrd="0" destOrd="0" parTransId="{286366F6-A43E-4385-82C2-E1DEB99EC1CB}" sibTransId="{5FF1984F-2A2F-4EFF-A2C2-FD048BE96B24}"/>
    <dgm:cxn modelId="{8ED31D5F-7A75-4E67-AFE7-0F9C50FB85F4}" type="presOf" srcId="{440900E9-AD37-4881-9025-FC03276E2FEC}" destId="{CB8F390E-2BC1-4FDB-9AFA-FADBBC071866}" srcOrd="0" destOrd="0" presId="urn:microsoft.com/office/officeart/2005/8/layout/StepDownProcess"/>
    <dgm:cxn modelId="{5DC61560-03C9-45DB-A677-6B8CF5BDCE50}" srcId="{878E827B-EE5F-41A2-9494-1DB21BF5BCBB}" destId="{2132A25E-C5A5-4C0C-B83B-2CCAAD201E0A}" srcOrd="2" destOrd="0" parTransId="{550FA405-6F4D-4B3A-A7E0-4BAD41ADC155}" sibTransId="{A7DED24A-DE24-4A3E-8702-8651DD537FD8}"/>
    <dgm:cxn modelId="{6EE19C61-C437-4EB7-90D4-CB541CCCB18C}" srcId="{878E827B-EE5F-41A2-9494-1DB21BF5BCBB}" destId="{46C780A0-5CE9-4157-A28E-A2A2EE3845FB}" srcOrd="1" destOrd="0" parTransId="{E47BD820-489F-44BB-85F2-17DDF17DB29F}" sibTransId="{7158F649-3882-4289-AC76-33865722E3E4}"/>
    <dgm:cxn modelId="{69F9AF72-1698-4CA3-B98A-8A2DC9CB5D94}" srcId="{46C780A0-5CE9-4157-A28E-A2A2EE3845FB}" destId="{440900E9-AD37-4881-9025-FC03276E2FEC}" srcOrd="0" destOrd="0" parTransId="{AC83248F-2CB0-49EA-B0FE-E4F981130DDF}" sibTransId="{735D1EC8-79FA-4F10-ABBA-5F106E242E84}"/>
    <dgm:cxn modelId="{5B0B1B78-4EEE-4B4E-BAB4-DF10C11A4D2F}" type="presOf" srcId="{AF277A2B-6AC9-4BDA-8435-A83C6F096874}" destId="{02C19E7B-BE5D-4AA8-8278-86AA5E8CC6E3}" srcOrd="0" destOrd="0" presId="urn:microsoft.com/office/officeart/2005/8/layout/StepDownProcess"/>
    <dgm:cxn modelId="{6904727A-EB89-4776-8337-97B218C6CAD7}" type="presOf" srcId="{46C780A0-5CE9-4157-A28E-A2A2EE3845FB}" destId="{FDC6FBCA-6D58-48B9-B4CC-540064809743}" srcOrd="0" destOrd="0" presId="urn:microsoft.com/office/officeart/2005/8/layout/StepDownProcess"/>
    <dgm:cxn modelId="{FF38628E-DBF3-4BDE-8CE7-D752AEB92C27}" type="presOf" srcId="{2132A25E-C5A5-4C0C-B83B-2CCAAD201E0A}" destId="{2B193792-2985-47F7-B1A4-990B0E4F5121}" srcOrd="0" destOrd="0" presId="urn:microsoft.com/office/officeart/2005/8/layout/StepDownProcess"/>
    <dgm:cxn modelId="{C2B0D994-44AB-4F0C-B86F-F6833F640C7C}" type="presOf" srcId="{FA7529E5-EF7A-473A-9C15-0359BDF635DC}" destId="{303E93EF-7DB7-45FF-ADED-CCEC1EBA0E89}" srcOrd="0" destOrd="0" presId="urn:microsoft.com/office/officeart/2005/8/layout/StepDownProcess"/>
    <dgm:cxn modelId="{99568098-A235-4EA8-800A-93DA561D25C3}" type="presOf" srcId="{E8865E67-DFCE-4B1B-BA7F-32E2683EEB5C}" destId="{177B0EB5-9769-4B66-AE2C-49029DEDAE6E}" srcOrd="0" destOrd="0" presId="urn:microsoft.com/office/officeart/2005/8/layout/StepDownProcess"/>
    <dgm:cxn modelId="{181783A7-8BF0-4768-B19F-249FFCECCA3F}" srcId="{2132A25E-C5A5-4C0C-B83B-2CCAAD201E0A}" destId="{FA7529E5-EF7A-473A-9C15-0359BDF635DC}" srcOrd="0" destOrd="0" parTransId="{EC29A760-F97A-4F2D-A251-A8009AE1253B}" sibTransId="{1E387D33-4190-49C7-8E86-E0D5E94879E0}"/>
    <dgm:cxn modelId="{B1212DB7-BE13-4D9B-B545-8EC6FDB94F59}" srcId="{878E827B-EE5F-41A2-9494-1DB21BF5BCBB}" destId="{AF277A2B-6AC9-4BDA-8435-A83C6F096874}" srcOrd="3" destOrd="0" parTransId="{71368AE2-7C73-4EE2-A219-185B8594ED54}" sibTransId="{9484B91A-FDF0-4FFF-86C0-2D9701AA8A9F}"/>
    <dgm:cxn modelId="{2479E7C9-06DD-4CE6-BD27-97230229ADD4}" type="presOf" srcId="{878E827B-EE5F-41A2-9494-1DB21BF5BCBB}" destId="{3666290E-A280-4435-A7A9-69379A6F3FAC}" srcOrd="0" destOrd="0" presId="urn:microsoft.com/office/officeart/2005/8/layout/StepDownProcess"/>
    <dgm:cxn modelId="{B808C0D7-5A1F-4E73-BBC5-68951B890ECE}" srcId="{878E827B-EE5F-41A2-9494-1DB21BF5BCBB}" destId="{E8865E67-DFCE-4B1B-BA7F-32E2683EEB5C}" srcOrd="0" destOrd="0" parTransId="{10C31C27-157D-46C4-A2D0-DEB41058BABC}" sibTransId="{DCB202B5-15CC-42E3-ACA7-8BD4A9C8E284}"/>
    <dgm:cxn modelId="{A45BAEE6-B25D-4F68-8F72-3A38400D9CFF}" type="presOf" srcId="{35951E03-0991-47D3-B76F-4FE3AE303190}" destId="{218F360C-D13C-4DAF-A6CD-C8A33F597F0D}" srcOrd="0" destOrd="0" presId="urn:microsoft.com/office/officeart/2005/8/layout/StepDownProcess"/>
    <dgm:cxn modelId="{43C7BC83-5104-4A0D-BDDD-912ACFC88EE4}" type="presParOf" srcId="{3666290E-A280-4435-A7A9-69379A6F3FAC}" destId="{47CC5704-0FF7-4EAA-9963-46C683717664}" srcOrd="0" destOrd="0" presId="urn:microsoft.com/office/officeart/2005/8/layout/StepDownProcess"/>
    <dgm:cxn modelId="{1D25F724-BFDF-4025-9709-FAAEB73B737C}" type="presParOf" srcId="{47CC5704-0FF7-4EAA-9963-46C683717664}" destId="{589B6358-1DC2-48B3-9EE0-809655078A38}" srcOrd="0" destOrd="0" presId="urn:microsoft.com/office/officeart/2005/8/layout/StepDownProcess"/>
    <dgm:cxn modelId="{5DE84094-B932-4819-9716-81E1BD0D1CA6}" type="presParOf" srcId="{47CC5704-0FF7-4EAA-9963-46C683717664}" destId="{177B0EB5-9769-4B66-AE2C-49029DEDAE6E}" srcOrd="1" destOrd="0" presId="urn:microsoft.com/office/officeart/2005/8/layout/StepDownProcess"/>
    <dgm:cxn modelId="{8096DE61-2A65-4000-9AC4-E0A59FF87120}" type="presParOf" srcId="{47CC5704-0FF7-4EAA-9963-46C683717664}" destId="{218F360C-D13C-4DAF-A6CD-C8A33F597F0D}" srcOrd="2" destOrd="0" presId="urn:microsoft.com/office/officeart/2005/8/layout/StepDownProcess"/>
    <dgm:cxn modelId="{2C856053-00AF-4706-A19B-8B347CFFAAC4}" type="presParOf" srcId="{3666290E-A280-4435-A7A9-69379A6F3FAC}" destId="{2F28B15F-181C-41D6-9499-8C0074D4A135}" srcOrd="1" destOrd="0" presId="urn:microsoft.com/office/officeart/2005/8/layout/StepDownProcess"/>
    <dgm:cxn modelId="{3A3129D0-8A0B-4F92-9879-BAA5D5CC477D}" type="presParOf" srcId="{3666290E-A280-4435-A7A9-69379A6F3FAC}" destId="{DC89B83B-31EA-4C57-A377-18DFEB00A8A0}" srcOrd="2" destOrd="0" presId="urn:microsoft.com/office/officeart/2005/8/layout/StepDownProcess"/>
    <dgm:cxn modelId="{C80D364B-5332-48DA-8A0C-C4A14B815F64}" type="presParOf" srcId="{DC89B83B-31EA-4C57-A377-18DFEB00A8A0}" destId="{4A12DEF0-5721-47E8-8A08-83BF234EF9B0}" srcOrd="0" destOrd="0" presId="urn:microsoft.com/office/officeart/2005/8/layout/StepDownProcess"/>
    <dgm:cxn modelId="{1045A562-1B38-4124-A1E2-DE3B14FC1151}" type="presParOf" srcId="{DC89B83B-31EA-4C57-A377-18DFEB00A8A0}" destId="{FDC6FBCA-6D58-48B9-B4CC-540064809743}" srcOrd="1" destOrd="0" presId="urn:microsoft.com/office/officeart/2005/8/layout/StepDownProcess"/>
    <dgm:cxn modelId="{6BB8927C-6D90-4A2F-BE32-AC4A3F31F5D0}" type="presParOf" srcId="{DC89B83B-31EA-4C57-A377-18DFEB00A8A0}" destId="{CB8F390E-2BC1-4FDB-9AFA-FADBBC071866}" srcOrd="2" destOrd="0" presId="urn:microsoft.com/office/officeart/2005/8/layout/StepDownProcess"/>
    <dgm:cxn modelId="{72535651-6768-4FDD-8C6D-075350AD9A7E}" type="presParOf" srcId="{3666290E-A280-4435-A7A9-69379A6F3FAC}" destId="{C6C9C0BE-8E3B-4F9A-905C-A2DBC580D469}" srcOrd="3" destOrd="0" presId="urn:microsoft.com/office/officeart/2005/8/layout/StepDownProcess"/>
    <dgm:cxn modelId="{60F46D2F-C4DE-4B13-BFC8-440233F5B762}" type="presParOf" srcId="{3666290E-A280-4435-A7A9-69379A6F3FAC}" destId="{1AA9F309-7D05-4768-9D17-D1DD3AB03F49}" srcOrd="4" destOrd="0" presId="urn:microsoft.com/office/officeart/2005/8/layout/StepDownProcess"/>
    <dgm:cxn modelId="{61A11075-EF60-4ACA-B9D8-06C0D713FCD1}" type="presParOf" srcId="{1AA9F309-7D05-4768-9D17-D1DD3AB03F49}" destId="{6B41BF97-4CF8-440A-94F1-21AC07608081}" srcOrd="0" destOrd="0" presId="urn:microsoft.com/office/officeart/2005/8/layout/StepDownProcess"/>
    <dgm:cxn modelId="{0618318C-209D-4047-8CAC-5584866A1BCF}" type="presParOf" srcId="{1AA9F309-7D05-4768-9D17-D1DD3AB03F49}" destId="{2B193792-2985-47F7-B1A4-990B0E4F5121}" srcOrd="1" destOrd="0" presId="urn:microsoft.com/office/officeart/2005/8/layout/StepDownProcess"/>
    <dgm:cxn modelId="{92DA70D5-DF37-4173-A54C-6118B5ABEDD9}" type="presParOf" srcId="{1AA9F309-7D05-4768-9D17-D1DD3AB03F49}" destId="{303E93EF-7DB7-45FF-ADED-CCEC1EBA0E89}" srcOrd="2" destOrd="0" presId="urn:microsoft.com/office/officeart/2005/8/layout/StepDownProcess"/>
    <dgm:cxn modelId="{A7838470-C571-4215-BCE0-D51D71F4C235}" type="presParOf" srcId="{3666290E-A280-4435-A7A9-69379A6F3FAC}" destId="{2FB68C25-C38B-4390-915C-23F9A26906F1}" srcOrd="5" destOrd="0" presId="urn:microsoft.com/office/officeart/2005/8/layout/StepDownProcess"/>
    <dgm:cxn modelId="{F7C485E8-90E5-46AE-924B-39DC66309C96}" type="presParOf" srcId="{3666290E-A280-4435-A7A9-69379A6F3FAC}" destId="{B4F04BE5-3B76-4080-87AC-B961E237E1DC}" srcOrd="6" destOrd="0" presId="urn:microsoft.com/office/officeart/2005/8/layout/StepDownProcess"/>
    <dgm:cxn modelId="{75D79977-922D-4269-B53C-73C3C4E77B3B}" type="presParOf" srcId="{B4F04BE5-3B76-4080-87AC-B961E237E1DC}" destId="{02C19E7B-BE5D-4AA8-8278-86AA5E8CC6E3}" srcOrd="0" destOrd="0" presId="urn:microsoft.com/office/officeart/2005/8/layout/StepDownProcess"/>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539929" y="221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pitchFamily="2" charset="-78"/>
              <a:cs typeface="Alexandria" pitchFamily="2" charset="-78"/>
            </a:rPr>
            <a:t>مكونات السياسات التعليمية</a:t>
          </a:r>
          <a:endParaRPr lang="en-US" sz="2000" kern="1200" dirty="0">
            <a:latin typeface="Alexandria" pitchFamily="2" charset="-78"/>
            <a:cs typeface="Alexandria" pitchFamily="2" charset="-78"/>
          </a:endParaRPr>
        </a:p>
      </dsp:txBody>
      <dsp:txXfrm rot="10800000">
        <a:off x="1718418" y="2215"/>
        <a:ext cx="5226631" cy="713958"/>
      </dsp:txXfrm>
    </dsp:sp>
    <dsp:sp modelId="{375BD474-130A-4F51-920A-65E7C367718B}">
      <dsp:nvSpPr>
        <dsp:cNvPr id="0" name=""/>
        <dsp:cNvSpPr/>
      </dsp:nvSpPr>
      <dsp:spPr>
        <a:xfrm>
          <a:off x="1182950" y="221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539929" y="92929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pitchFamily="2" charset="-78"/>
              <a:cs typeface="Alexandria" pitchFamily="2" charset="-78"/>
            </a:rPr>
            <a:t>مصادر صنع السياسات التعليمية</a:t>
          </a:r>
          <a:endParaRPr lang="en-US" sz="2000" kern="1200" dirty="0">
            <a:latin typeface="Alexandria" pitchFamily="2" charset="-78"/>
            <a:cs typeface="Alexandria" pitchFamily="2" charset="-78"/>
          </a:endParaRPr>
        </a:p>
      </dsp:txBody>
      <dsp:txXfrm rot="10800000">
        <a:off x="1718418" y="929295"/>
        <a:ext cx="5226631" cy="713958"/>
      </dsp:txXfrm>
    </dsp:sp>
    <dsp:sp modelId="{E4300E03-841D-4F35-84B3-E99530CC3883}">
      <dsp:nvSpPr>
        <dsp:cNvPr id="0" name=""/>
        <dsp:cNvSpPr/>
      </dsp:nvSpPr>
      <dsp:spPr>
        <a:xfrm>
          <a:off x="1182950" y="92929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62739" y="1839111"/>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pitchFamily="2" charset="-78"/>
              <a:cs typeface="Alexandria" pitchFamily="2" charset="-78"/>
            </a:rPr>
            <a:t>مؤسسات صنع السياسات التعليمية الرسمية </a:t>
          </a:r>
          <a:endParaRPr lang="en-US" sz="2000" kern="1200" dirty="0">
            <a:latin typeface="Alexandria" pitchFamily="2" charset="-78"/>
            <a:cs typeface="Alexandria" pitchFamily="2" charset="-78"/>
          </a:endParaRPr>
        </a:p>
      </dsp:txBody>
      <dsp:txXfrm rot="10800000">
        <a:off x="1741228" y="1839111"/>
        <a:ext cx="5226631" cy="713958"/>
      </dsp:txXfrm>
    </dsp:sp>
    <dsp:sp modelId="{3D056ABF-DA8A-4CE8-B186-7424FC6B151E}">
      <dsp:nvSpPr>
        <dsp:cNvPr id="0" name=""/>
        <dsp:cNvSpPr/>
      </dsp:nvSpPr>
      <dsp:spPr>
        <a:xfrm>
          <a:off x="1182950" y="185637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837FD6-278B-4C4A-8DFE-92DF4CC61695}">
      <dsp:nvSpPr>
        <dsp:cNvPr id="0" name=""/>
        <dsp:cNvSpPr/>
      </dsp:nvSpPr>
      <dsp:spPr>
        <a:xfrm rot="10800000">
          <a:off x="1539929" y="278345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pitchFamily="2" charset="-78"/>
              <a:cs typeface="Alexandria" pitchFamily="2" charset="-78"/>
            </a:rPr>
            <a:t>مؤسسات صنع السياسات التعليمية غير الرسمية </a:t>
          </a:r>
          <a:endParaRPr lang="en-US" sz="2000" kern="1200" dirty="0">
            <a:latin typeface="Alexandria" pitchFamily="2" charset="-78"/>
            <a:cs typeface="Alexandria" pitchFamily="2" charset="-78"/>
          </a:endParaRPr>
        </a:p>
      </dsp:txBody>
      <dsp:txXfrm rot="10800000">
        <a:off x="1718418" y="2783455"/>
        <a:ext cx="5226631" cy="713958"/>
      </dsp:txXfrm>
    </dsp:sp>
    <dsp:sp modelId="{15681C86-E118-4774-887E-07BA781C9FD2}">
      <dsp:nvSpPr>
        <dsp:cNvPr id="0" name=""/>
        <dsp:cNvSpPr/>
      </dsp:nvSpPr>
      <dsp:spPr>
        <a:xfrm>
          <a:off x="1182950" y="278345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9B6358-1DC2-48B3-9EE0-809655078A38}">
      <dsp:nvSpPr>
        <dsp:cNvPr id="0" name=""/>
        <dsp:cNvSpPr/>
      </dsp:nvSpPr>
      <dsp:spPr>
        <a:xfrm rot="5400000">
          <a:off x="1695626" y="749021"/>
          <a:ext cx="657803" cy="748886"/>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77B0EB5-9769-4B66-AE2C-49029DEDAE6E}">
      <dsp:nvSpPr>
        <dsp:cNvPr id="0" name=""/>
        <dsp:cNvSpPr/>
      </dsp:nvSpPr>
      <dsp:spPr>
        <a:xfrm>
          <a:off x="826300" y="19832"/>
          <a:ext cx="2497448" cy="775111"/>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pitchFamily="2" charset="-78"/>
              <a:cs typeface="Alexandria" pitchFamily="2" charset="-78"/>
            </a:rPr>
            <a:t>مفهوم صنع السياسات التعليمية</a:t>
          </a:r>
          <a:endParaRPr lang="en-US" sz="1800" kern="1200" dirty="0">
            <a:latin typeface="Alexandria" pitchFamily="2" charset="-78"/>
            <a:cs typeface="Alexandria" pitchFamily="2" charset="-78"/>
          </a:endParaRPr>
        </a:p>
      </dsp:txBody>
      <dsp:txXfrm>
        <a:off x="864145" y="57677"/>
        <a:ext cx="2421758" cy="699421"/>
      </dsp:txXfrm>
    </dsp:sp>
    <dsp:sp modelId="{218F360C-D13C-4DAF-A6CD-C8A33F597F0D}">
      <dsp:nvSpPr>
        <dsp:cNvPr id="0" name=""/>
        <dsp:cNvSpPr/>
      </dsp:nvSpPr>
      <dsp:spPr>
        <a:xfrm>
          <a:off x="2628702" y="93757"/>
          <a:ext cx="805383" cy="6264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2628702" y="93757"/>
        <a:ext cx="805383" cy="626479"/>
      </dsp:txXfrm>
    </dsp:sp>
    <dsp:sp modelId="{4A12DEF0-5721-47E8-8A08-83BF234EF9B0}">
      <dsp:nvSpPr>
        <dsp:cNvPr id="0" name=""/>
        <dsp:cNvSpPr/>
      </dsp:nvSpPr>
      <dsp:spPr>
        <a:xfrm rot="5400000">
          <a:off x="3081762" y="1619727"/>
          <a:ext cx="657803" cy="748886"/>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DC6FBCA-6D58-48B9-B4CC-540064809743}">
      <dsp:nvSpPr>
        <dsp:cNvPr id="0" name=""/>
        <dsp:cNvSpPr/>
      </dsp:nvSpPr>
      <dsp:spPr>
        <a:xfrm>
          <a:off x="2078037" y="890539"/>
          <a:ext cx="2766247" cy="775111"/>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pitchFamily="2" charset="-78"/>
              <a:cs typeface="Alexandria" pitchFamily="2" charset="-78"/>
            </a:rPr>
            <a:t>محاور ومعايير صنع السياسات التعليمية</a:t>
          </a:r>
          <a:endParaRPr lang="en-US" sz="1800" kern="1200" dirty="0">
            <a:latin typeface="Alexandria" pitchFamily="2" charset="-78"/>
            <a:cs typeface="Alexandria" pitchFamily="2" charset="-78"/>
          </a:endParaRPr>
        </a:p>
      </dsp:txBody>
      <dsp:txXfrm>
        <a:off x="2115882" y="928384"/>
        <a:ext cx="2690557" cy="699421"/>
      </dsp:txXfrm>
    </dsp:sp>
    <dsp:sp modelId="{CB8F390E-2BC1-4FDB-9AFA-FADBBC071866}">
      <dsp:nvSpPr>
        <dsp:cNvPr id="0" name=""/>
        <dsp:cNvSpPr/>
      </dsp:nvSpPr>
      <dsp:spPr>
        <a:xfrm>
          <a:off x="4014838" y="964463"/>
          <a:ext cx="805383" cy="6264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4014838" y="964463"/>
        <a:ext cx="805383" cy="626479"/>
      </dsp:txXfrm>
    </dsp:sp>
    <dsp:sp modelId="{6B41BF97-4CF8-440A-94F1-21AC07608081}">
      <dsp:nvSpPr>
        <dsp:cNvPr id="0" name=""/>
        <dsp:cNvSpPr/>
      </dsp:nvSpPr>
      <dsp:spPr>
        <a:xfrm rot="5400000">
          <a:off x="4224026" y="2490434"/>
          <a:ext cx="657803" cy="748886"/>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B193792-2985-47F7-B1A4-990B0E4F5121}">
      <dsp:nvSpPr>
        <dsp:cNvPr id="0" name=""/>
        <dsp:cNvSpPr/>
      </dsp:nvSpPr>
      <dsp:spPr>
        <a:xfrm>
          <a:off x="3329774" y="1761245"/>
          <a:ext cx="2547301" cy="775111"/>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pitchFamily="2" charset="-78"/>
              <a:cs typeface="Alexandria" pitchFamily="2" charset="-78"/>
            </a:rPr>
            <a:t>آلية وأساليب صنع السياسات التعليمية</a:t>
          </a:r>
          <a:endParaRPr lang="en-US" sz="1800" kern="1200" dirty="0">
            <a:latin typeface="Alexandria" pitchFamily="2" charset="-78"/>
            <a:cs typeface="Alexandria" pitchFamily="2" charset="-78"/>
          </a:endParaRPr>
        </a:p>
      </dsp:txBody>
      <dsp:txXfrm>
        <a:off x="3367619" y="1799090"/>
        <a:ext cx="2471611" cy="699421"/>
      </dsp:txXfrm>
    </dsp:sp>
    <dsp:sp modelId="{303E93EF-7DB7-45FF-ADED-CCEC1EBA0E89}">
      <dsp:nvSpPr>
        <dsp:cNvPr id="0" name=""/>
        <dsp:cNvSpPr/>
      </dsp:nvSpPr>
      <dsp:spPr>
        <a:xfrm>
          <a:off x="5157102" y="1835170"/>
          <a:ext cx="805383" cy="6264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5157102" y="1835170"/>
        <a:ext cx="805383" cy="626479"/>
      </dsp:txXfrm>
    </dsp:sp>
    <dsp:sp modelId="{02C19E7B-BE5D-4AA8-8278-86AA5E8CC6E3}">
      <dsp:nvSpPr>
        <dsp:cNvPr id="0" name=""/>
        <dsp:cNvSpPr/>
      </dsp:nvSpPr>
      <dsp:spPr>
        <a:xfrm>
          <a:off x="4581511" y="2631952"/>
          <a:ext cx="3451855" cy="775111"/>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pitchFamily="2" charset="-78"/>
              <a:cs typeface="Alexandria" pitchFamily="2" charset="-78"/>
            </a:rPr>
            <a:t>شروط الإعداد الجيد للسياسات التعليمية</a:t>
          </a:r>
          <a:endParaRPr lang="en-US" sz="1800" kern="1200" dirty="0">
            <a:latin typeface="Alexandria" pitchFamily="2" charset="-78"/>
            <a:cs typeface="Alexandria" pitchFamily="2" charset="-78"/>
          </a:endParaRPr>
        </a:p>
      </dsp:txBody>
      <dsp:txXfrm>
        <a:off x="4619356" y="2669797"/>
        <a:ext cx="3376165" cy="69942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9B6358-1DC2-48B3-9EE0-809655078A38}">
      <dsp:nvSpPr>
        <dsp:cNvPr id="0" name=""/>
        <dsp:cNvSpPr/>
      </dsp:nvSpPr>
      <dsp:spPr>
        <a:xfrm rot="5400000">
          <a:off x="1695626" y="749021"/>
          <a:ext cx="657803" cy="748886"/>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77B0EB5-9769-4B66-AE2C-49029DEDAE6E}">
      <dsp:nvSpPr>
        <dsp:cNvPr id="0" name=""/>
        <dsp:cNvSpPr/>
      </dsp:nvSpPr>
      <dsp:spPr>
        <a:xfrm>
          <a:off x="826300" y="19832"/>
          <a:ext cx="2497448" cy="775111"/>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pitchFamily="2" charset="-78"/>
              <a:cs typeface="Alexandria" pitchFamily="2" charset="-78"/>
            </a:rPr>
            <a:t>مفهوم صنع السياسات التعليمية</a:t>
          </a:r>
          <a:endParaRPr lang="en-US" sz="1800" kern="1200" dirty="0">
            <a:latin typeface="Alexandria" pitchFamily="2" charset="-78"/>
            <a:cs typeface="Alexandria" pitchFamily="2" charset="-78"/>
          </a:endParaRPr>
        </a:p>
      </dsp:txBody>
      <dsp:txXfrm>
        <a:off x="864145" y="57677"/>
        <a:ext cx="2421758" cy="699421"/>
      </dsp:txXfrm>
    </dsp:sp>
    <dsp:sp modelId="{218F360C-D13C-4DAF-A6CD-C8A33F597F0D}">
      <dsp:nvSpPr>
        <dsp:cNvPr id="0" name=""/>
        <dsp:cNvSpPr/>
      </dsp:nvSpPr>
      <dsp:spPr>
        <a:xfrm>
          <a:off x="2628702" y="93757"/>
          <a:ext cx="805383" cy="6264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2628702" y="93757"/>
        <a:ext cx="805383" cy="626479"/>
      </dsp:txXfrm>
    </dsp:sp>
    <dsp:sp modelId="{4A12DEF0-5721-47E8-8A08-83BF234EF9B0}">
      <dsp:nvSpPr>
        <dsp:cNvPr id="0" name=""/>
        <dsp:cNvSpPr/>
      </dsp:nvSpPr>
      <dsp:spPr>
        <a:xfrm rot="5400000">
          <a:off x="3081762" y="1619727"/>
          <a:ext cx="657803" cy="748886"/>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DC6FBCA-6D58-48B9-B4CC-540064809743}">
      <dsp:nvSpPr>
        <dsp:cNvPr id="0" name=""/>
        <dsp:cNvSpPr/>
      </dsp:nvSpPr>
      <dsp:spPr>
        <a:xfrm>
          <a:off x="2078037" y="890539"/>
          <a:ext cx="2766247" cy="775111"/>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pitchFamily="2" charset="-78"/>
              <a:cs typeface="Alexandria" pitchFamily="2" charset="-78"/>
            </a:rPr>
            <a:t>محاور ومعايير صنع السياسات التعليمية</a:t>
          </a:r>
          <a:endParaRPr lang="en-US" sz="1800" kern="1200" dirty="0">
            <a:latin typeface="Alexandria" pitchFamily="2" charset="-78"/>
            <a:cs typeface="Alexandria" pitchFamily="2" charset="-78"/>
          </a:endParaRPr>
        </a:p>
      </dsp:txBody>
      <dsp:txXfrm>
        <a:off x="2115882" y="928384"/>
        <a:ext cx="2690557" cy="699421"/>
      </dsp:txXfrm>
    </dsp:sp>
    <dsp:sp modelId="{CB8F390E-2BC1-4FDB-9AFA-FADBBC071866}">
      <dsp:nvSpPr>
        <dsp:cNvPr id="0" name=""/>
        <dsp:cNvSpPr/>
      </dsp:nvSpPr>
      <dsp:spPr>
        <a:xfrm>
          <a:off x="4014838" y="964463"/>
          <a:ext cx="805383" cy="6264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4014838" y="964463"/>
        <a:ext cx="805383" cy="626479"/>
      </dsp:txXfrm>
    </dsp:sp>
    <dsp:sp modelId="{6B41BF97-4CF8-440A-94F1-21AC07608081}">
      <dsp:nvSpPr>
        <dsp:cNvPr id="0" name=""/>
        <dsp:cNvSpPr/>
      </dsp:nvSpPr>
      <dsp:spPr>
        <a:xfrm rot="5400000">
          <a:off x="4224026" y="2490434"/>
          <a:ext cx="657803" cy="748886"/>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B193792-2985-47F7-B1A4-990B0E4F5121}">
      <dsp:nvSpPr>
        <dsp:cNvPr id="0" name=""/>
        <dsp:cNvSpPr/>
      </dsp:nvSpPr>
      <dsp:spPr>
        <a:xfrm>
          <a:off x="3329774" y="1761245"/>
          <a:ext cx="2547301" cy="775111"/>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pitchFamily="2" charset="-78"/>
              <a:cs typeface="Alexandria" pitchFamily="2" charset="-78"/>
            </a:rPr>
            <a:t>آلية وأساليب صنع السياسات التعليمية</a:t>
          </a:r>
          <a:endParaRPr lang="en-US" sz="1800" kern="1200" dirty="0">
            <a:latin typeface="Alexandria" pitchFamily="2" charset="-78"/>
            <a:cs typeface="Alexandria" pitchFamily="2" charset="-78"/>
          </a:endParaRPr>
        </a:p>
      </dsp:txBody>
      <dsp:txXfrm>
        <a:off x="3367619" y="1799090"/>
        <a:ext cx="2471611" cy="699421"/>
      </dsp:txXfrm>
    </dsp:sp>
    <dsp:sp modelId="{303E93EF-7DB7-45FF-ADED-CCEC1EBA0E89}">
      <dsp:nvSpPr>
        <dsp:cNvPr id="0" name=""/>
        <dsp:cNvSpPr/>
      </dsp:nvSpPr>
      <dsp:spPr>
        <a:xfrm>
          <a:off x="5157102" y="1835170"/>
          <a:ext cx="805383" cy="6264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5157102" y="1835170"/>
        <a:ext cx="805383" cy="626479"/>
      </dsp:txXfrm>
    </dsp:sp>
    <dsp:sp modelId="{02C19E7B-BE5D-4AA8-8278-86AA5E8CC6E3}">
      <dsp:nvSpPr>
        <dsp:cNvPr id="0" name=""/>
        <dsp:cNvSpPr/>
      </dsp:nvSpPr>
      <dsp:spPr>
        <a:xfrm>
          <a:off x="4581511" y="2631952"/>
          <a:ext cx="3451855" cy="775111"/>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pitchFamily="2" charset="-78"/>
              <a:cs typeface="Alexandria" pitchFamily="2" charset="-78"/>
            </a:rPr>
            <a:t>شروط الإعداد الجيد للسياسات التعليمية</a:t>
          </a:r>
          <a:endParaRPr lang="en-US" sz="1800" kern="1200" dirty="0">
            <a:latin typeface="Alexandria" pitchFamily="2" charset="-78"/>
            <a:cs typeface="Alexandria" pitchFamily="2" charset="-78"/>
          </a:endParaRPr>
        </a:p>
      </dsp:txBody>
      <dsp:txXfrm>
        <a:off x="4619356" y="2669797"/>
        <a:ext cx="3376165" cy="699421"/>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7654416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152889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8290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3842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92052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68377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48268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50798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88818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4172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5316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126373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57102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3334474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57156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299291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93094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4157864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993336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32262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5742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81317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1933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2531607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31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7406275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5916726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330985768"/>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92756001"/>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2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84772192"/>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76571750"/>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8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36535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72765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5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46357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6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65382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8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529720333"/>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 id="2147483716" r:id="rId13"/>
    <p:sldLayoutId id="2147483717" r:id="rId14"/>
    <p:sldLayoutId id="2147483718" r:id="rId15"/>
    <p:sldLayoutId id="2147483719" r:id="rId16"/>
    <p:sldLayoutId id="2147483720" r:id="rId17"/>
    <p:sldLayoutId id="2147483721" r:id="rId18"/>
    <p:sldLayoutId id="2147483687" r:id="rId19"/>
    <p:sldLayoutId id="2147483688" r:id="rId20"/>
    <p:sldLayoutId id="2147483689" r:id="rId21"/>
    <p:sldLayoutId id="2147483691" r:id="rId22"/>
    <p:sldLayoutId id="2147483692" r:id="rId23"/>
    <p:sldLayoutId id="2147483693" r:id="rId24"/>
    <p:sldLayoutId id="2147483694" r:id="rId25"/>
    <p:sldLayoutId id="2147483695" r:id="rId26"/>
    <p:sldLayoutId id="2147483696" r:id="rId27"/>
    <p:sldLayoutId id="2147483697" r:id="rId28"/>
    <p:sldLayoutId id="2147483698" r:id="rId29"/>
    <p:sldLayoutId id="2147483699" r:id="rId30"/>
    <p:sldLayoutId id="2147483700" r:id="rId31"/>
    <p:sldLayoutId id="2147483701" r:id="rId32"/>
    <p:sldLayoutId id="2147483662" r:id="rId33"/>
    <p:sldLayoutId id="2147483664" r:id="rId3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2.xml"/><Relationship Id="rId7" Type="http://schemas.openxmlformats.org/officeDocument/2006/relationships/image" Target="../media/image7.png"/><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14.xml"/><Relationship Id="rId10" Type="http://schemas.openxmlformats.org/officeDocument/2006/relationships/image" Target="../media/image2.png"/><Relationship Id="rId9"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3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3.xml"/><Relationship Id="rId7" Type="http://schemas.openxmlformats.org/officeDocument/2006/relationships/image" Target="../media/image7.png"/><Relationship Id="rId2" Type="http://schemas.openxmlformats.org/officeDocument/2006/relationships/diagramData" Target="../diagrams/data3.xml"/><Relationship Id="rId1" Type="http://schemas.openxmlformats.org/officeDocument/2006/relationships/slideLayout" Target="../slideLayouts/slideLayout1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e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1105122" y="5371453"/>
            <a:ext cx="1149674"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ELD</a:t>
            </a:r>
            <a:r>
              <a:rPr kumimoji="0" lang="ar-JO"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721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2718" y="131914"/>
            <a:ext cx="2591822" cy="1210204"/>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32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Education policy</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3200" b="1" i="0" u="none" strike="noStrike" kern="1200" cap="none" spc="0" normalizeH="0" baseline="0" noProof="0" dirty="0">
              <a:ln>
                <a:noFill/>
              </a:ln>
              <a:solidFill>
                <a:srgbClr val="00B0F0"/>
              </a:solidFill>
              <a:effectLst/>
              <a:uLnTx/>
              <a:uFillTx/>
              <a:latin typeface="Alexandria Medium" pitchFamily="2" charset="-78"/>
              <a:ea typeface="+mn-ea"/>
              <a:cs typeface="Alexandria Medium"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3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سياسات التعليم</a:t>
            </a:r>
            <a:endParaRPr kumimoji="0" lang="en-US" altLang="en-US" sz="3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1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Prepared by Dr. </a:t>
            </a:r>
            <a:r>
              <a:rPr kumimoji="0" lang="en-US" sz="2400" b="1"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Eman</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almasri</a:t>
            </a: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696430" y="6000750"/>
            <a:ext cx="315617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المحاضرة  السابعة</a:t>
            </a:r>
            <a:endParaRPr kumimoji="0" lang="en-US"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54631"/>
    </mc:Choice>
    <mc:Fallback xmlns="">
      <p:transition spd="slow" advTm="5463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2560"/>
            <a:ext cx="12663752" cy="7053944"/>
          </a:xfrm>
          <a:prstGeom prst="rect">
            <a:avLst/>
          </a:prstGeom>
        </p:spPr>
      </p:pic>
      <p:sp>
        <p:nvSpPr>
          <p:cNvPr id="2" name="Rectangle: Single Corner Rounded 1"/>
          <p:cNvSpPr/>
          <p:nvPr/>
        </p:nvSpPr>
        <p:spPr>
          <a:xfrm flipV="1">
            <a:off x="-6431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2314596" y="5109479"/>
            <a:ext cx="7476931"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sz="2400" b="1" i="0" u="none" strike="noStrike" kern="1200" cap="none" spc="0" normalizeH="0" baseline="0" noProof="0" dirty="0">
              <a:ln>
                <a:noFill/>
              </a:ln>
              <a:solidFill>
                <a:prstClr val="black"/>
              </a:solidFill>
              <a:effectLst/>
              <a:uLnTx/>
              <a:uFillTx/>
              <a:latin typeface="Alexandria ExtraBold" pitchFamily="2" charset="-78"/>
              <a:ea typeface="+mn-ea"/>
              <a:cs typeface="Alexandria Black"/>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صنع السياسات التعليمية والتخطيط التربوي</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ExtraBold" pitchFamily="2" charset="-78"/>
              <a:ea typeface="+mn-ea"/>
              <a:cs typeface="Alexandria ExtraBold" pitchFamily="2" charset="-78"/>
            </a:endParaRPr>
          </a:p>
        </p:txBody>
      </p:sp>
      <p:sp>
        <p:nvSpPr>
          <p:cNvPr id="12" name="TextBox 11"/>
          <p:cNvSpPr txBox="1"/>
          <p:nvPr/>
        </p:nvSpPr>
        <p:spPr>
          <a:xfrm>
            <a:off x="665065" y="6171704"/>
            <a:ext cx="4886463"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Dr. </a:t>
            </a:r>
            <a:r>
              <a:rPr kumimoji="0" lang="en-US" sz="2800" b="1" i="0" u="none" strike="noStrike" kern="1200" cap="none" spc="0" normalizeH="0" baseline="0" noProof="0" dirty="0" err="1">
                <a:ln>
                  <a:noFill/>
                </a:ln>
                <a:solidFill>
                  <a:srgbClr val="00B0F0"/>
                </a:solidFill>
                <a:effectLst/>
                <a:uLnTx/>
                <a:uFillTx/>
                <a:latin typeface="Alexandria" pitchFamily="2" charset="-78"/>
                <a:ea typeface="+mn-ea"/>
                <a:cs typeface="Alexandria" pitchFamily="2" charset="-78"/>
              </a:rPr>
              <a:t>Eman</a:t>
            </a: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a:t>
            </a:r>
            <a:r>
              <a:rPr kumimoji="0" lang="en-US" sz="2800" b="1" i="0" u="none" strike="noStrike" kern="1200" cap="none" spc="0" normalizeH="0" baseline="0" noProof="0" dirty="0" err="1">
                <a:ln>
                  <a:noFill/>
                </a:ln>
                <a:solidFill>
                  <a:srgbClr val="00B0F0"/>
                </a:solidFill>
                <a:effectLst/>
                <a:uLnTx/>
                <a:uFillTx/>
                <a:latin typeface="Alexandria" pitchFamily="2" charset="-78"/>
                <a:ea typeface="+mn-ea"/>
                <a:cs typeface="Alexandria" pitchFamily="2" charset="-78"/>
              </a:rPr>
              <a:t>ALmasri</a:t>
            </a:r>
            <a:endPar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13" name="TextBox 12"/>
          <p:cNvSpPr txBox="1"/>
          <p:nvPr/>
        </p:nvSpPr>
        <p:spPr>
          <a:xfrm>
            <a:off x="604769" y="5803905"/>
            <a:ext cx="4886463"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8047703" y="3013501"/>
            <a:ext cx="4144297" cy="1138773"/>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ماجستير القيادة التربوية</a:t>
            </a:r>
            <a:endParaRPr kumimoji="0" lang="en-US" alt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Education policy</a:t>
            </a:r>
            <a:endParaRPr kumimoji="0" lang="ar-JO" alt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سياسات التعليم</a:t>
            </a:r>
            <a:endParaRPr kumimoji="0" lang="en-US" alt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D7EC08C9-3499-B9E4-EAAE-C6C4D6CCE6D9}"/>
              </a:ext>
            </a:extLst>
          </p:cNvPr>
          <p:cNvSpPr txBox="1"/>
          <p:nvPr/>
        </p:nvSpPr>
        <p:spPr>
          <a:xfrm>
            <a:off x="646472" y="5189220"/>
            <a:ext cx="1608133"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ELD721 </a:t>
            </a:r>
            <a:r>
              <a:rPr kumimoji="0" lang="ar-JO"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9" name="Rectangle 8">
            <a:extLst>
              <a:ext uri="{FF2B5EF4-FFF2-40B4-BE49-F238E27FC236}">
                <a16:creationId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3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31E81D18-4E67-B9BC-825A-8CA299F8C8ED}"/>
              </a:ext>
            </a:extLst>
          </p:cNvPr>
          <p:cNvSpPr txBox="1"/>
          <p:nvPr/>
        </p:nvSpPr>
        <p:spPr>
          <a:xfrm>
            <a:off x="4496127" y="4697696"/>
            <a:ext cx="3407464"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المحاضرة السابعة</a:t>
            </a:r>
            <a:endParaRPr kumimoji="0" 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65354"/>
    </mc:Choice>
    <mc:Fallback xmlns="">
      <p:transition spd="slow" advTm="6535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2248976" y="1288094"/>
            <a:ext cx="8128000" cy="4586641"/>
          </a:xfrm>
          <a:prstGeom prst="round1Rect">
            <a:avLst>
              <a:gd name="adj" fmla="val 32222"/>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4322918" y="1385983"/>
            <a:ext cx="3546164" cy="400110"/>
          </a:xfrm>
          <a:prstGeom prst="rect">
            <a:avLst/>
          </a:prstGeom>
          <a:noFill/>
        </p:spPr>
        <p:txBody>
          <a:bodyPr wrap="none" rtlCol="0">
            <a:spAutoFit/>
          </a:bodyPr>
          <a:lstStyle/>
          <a:p>
            <a:r>
              <a:rPr lang="ar-JO" sz="2000" b="1" dirty="0">
                <a:solidFill>
                  <a:srgbClr val="00B0F0"/>
                </a:solidFill>
                <a:latin typeface="Alexandria Black" pitchFamily="2" charset="-78"/>
                <a:cs typeface="Alexandria Black" pitchFamily="2" charset="-78"/>
              </a:rPr>
              <a:t>نتاجات المحاضرة السابقة</a:t>
            </a:r>
            <a:endParaRPr lang="ar-JO" altLang="en-US" sz="2000" b="1" dirty="0">
              <a:solidFill>
                <a:srgbClr val="00B0F0"/>
              </a:solidFill>
              <a:latin typeface="Alexandria Black" pitchFamily="2" charset="-78"/>
              <a:cs typeface="Alexandria Black" pitchFamily="2" charset="-78"/>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8851900" y="6052262"/>
            <a:ext cx="2616200" cy="400110"/>
          </a:xfrm>
          <a:prstGeom prst="rect">
            <a:avLst/>
          </a:prstGeom>
          <a:noFill/>
        </p:spPr>
        <p:txBody>
          <a:bodyPr wrap="square" rtlCol="0">
            <a:spAutoFit/>
          </a:bodyPr>
          <a:lstStyle/>
          <a:p>
            <a:pPr algn="ctr"/>
            <a:r>
              <a:rPr lang="en-US" sz="2000" b="1" dirty="0"/>
              <a:t>www.midocean.ae</a:t>
            </a:r>
          </a:p>
        </p:txBody>
      </p:sp>
      <p:graphicFrame>
        <p:nvGraphicFramePr>
          <p:cNvPr id="5" name="Diagram 4">
            <a:extLst>
              <a:ext uri="{FF2B5EF4-FFF2-40B4-BE49-F238E27FC236}">
                <a16:creationId xmlns:a16="http://schemas.microsoft.com/office/drawing/2014/main" id="{CA105EE7-C0ED-FC6F-9B58-095ED54354E0}"/>
              </a:ext>
            </a:extLst>
          </p:cNvPr>
          <p:cNvGraphicFramePr/>
          <p:nvPr>
            <p:extLst>
              <p:ext uri="{D42A27DB-BD31-4B8C-83A1-F6EECF244321}">
                <p14:modId xmlns:p14="http://schemas.microsoft.com/office/powerpoint/2010/main" val="1474389273"/>
              </p:ext>
            </p:extLst>
          </p:nvPr>
        </p:nvGraphicFramePr>
        <p:xfrm>
          <a:off x="2032000" y="1883982"/>
          <a:ext cx="8128000" cy="3499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Graphic 21">
            <a:extLst>
              <a:ext uri="{FF2B5EF4-FFF2-40B4-BE49-F238E27FC236}">
                <a16:creationId xmlns:a16="http://schemas.microsoft.com/office/drawing/2014/main" id="{5598210D-771E-DE58-52F7-14A0DA21E674}"/>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3603074477"/>
      </p:ext>
    </p:extLst>
  </p:cSld>
  <p:clrMapOvr>
    <a:masterClrMapping/>
  </p:clrMapOvr>
  <mc:AlternateContent xmlns:mc="http://schemas.openxmlformats.org/markup-compatibility/2006" xmlns:p14="http://schemas.microsoft.com/office/powerpoint/2010/main">
    <mc:Choice Requires="p14">
      <p:transition spd="slow" p14:dur="1600" advTm="134034">
        <p14:prism isInverted="1"/>
      </p:transition>
    </mc:Choice>
    <mc:Fallback xmlns="">
      <p:transition spd="slow" advTm="134034">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58B865E-6576-8B1F-6A60-BCBF197A97E7}"/>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5DDFF2A6-4C2E-574E-1EB7-98D4C40FBBC5}"/>
              </a:ext>
            </a:extLst>
          </p:cNvPr>
          <p:cNvSpPr txBox="1"/>
          <p:nvPr/>
        </p:nvSpPr>
        <p:spPr>
          <a:xfrm>
            <a:off x="2910840" y="1438497"/>
            <a:ext cx="6370320" cy="400110"/>
          </a:xfrm>
          <a:prstGeom prst="rect">
            <a:avLst/>
          </a:prstGeom>
          <a:noFill/>
          <a:ln>
            <a:solidFill>
              <a:srgbClr val="00B0F0"/>
            </a:solidFill>
          </a:ln>
        </p:spPr>
        <p:txBody>
          <a:bodyPr wrap="square" rtlCol="0">
            <a:spAutoFit/>
          </a:bodyPr>
          <a:lstStyle/>
          <a:p>
            <a:pPr algn="ctr"/>
            <a:r>
              <a:rPr lang="ar-JO" sz="2000" dirty="0">
                <a:latin typeface="Alexandria" pitchFamily="2" charset="-78"/>
                <a:cs typeface="Alexandria" pitchFamily="2" charset="-78"/>
              </a:rPr>
              <a:t>محتوى المادة الدراسية والجدول الزّمني</a:t>
            </a:r>
            <a:endParaRPr lang="en-US" sz="2000" dirty="0">
              <a:latin typeface="Alexandria" pitchFamily="2" charset="-78"/>
              <a:cs typeface="Alexandria" pitchFamily="2" charset="-78"/>
            </a:endParaRPr>
          </a:p>
        </p:txBody>
      </p:sp>
      <p:graphicFrame>
        <p:nvGraphicFramePr>
          <p:cNvPr id="2" name="Table 1">
            <a:extLst>
              <a:ext uri="{FF2B5EF4-FFF2-40B4-BE49-F238E27FC236}">
                <a16:creationId xmlns:a16="http://schemas.microsoft.com/office/drawing/2014/main" id="{D7CD67A0-6325-A101-6C83-40F4DBC49CD7}"/>
              </a:ext>
            </a:extLst>
          </p:cNvPr>
          <p:cNvGraphicFramePr>
            <a:graphicFrameLocks noGrp="1"/>
          </p:cNvGraphicFramePr>
          <p:nvPr>
            <p:extLst>
              <p:ext uri="{D42A27DB-BD31-4B8C-83A1-F6EECF244321}">
                <p14:modId xmlns:p14="http://schemas.microsoft.com/office/powerpoint/2010/main" val="3061904354"/>
              </p:ext>
            </p:extLst>
          </p:nvPr>
        </p:nvGraphicFramePr>
        <p:xfrm>
          <a:off x="1096168" y="1838817"/>
          <a:ext cx="8892792" cy="4083197"/>
        </p:xfrm>
        <a:graphic>
          <a:graphicData uri="http://schemas.openxmlformats.org/drawingml/2006/table">
            <a:tbl>
              <a:tblPr rtl="1" firstRow="1" firstCol="1" bandRow="1">
                <a:tableStyleId>{5C22544A-7EE6-4342-B048-85BDC9FD1C3A}</a:tableStyleId>
              </a:tblPr>
              <a:tblGrid>
                <a:gridCol w="857697">
                  <a:extLst>
                    <a:ext uri="{9D8B030D-6E8A-4147-A177-3AD203B41FA5}">
                      <a16:colId xmlns:a16="http://schemas.microsoft.com/office/drawing/2014/main" val="1807025547"/>
                    </a:ext>
                  </a:extLst>
                </a:gridCol>
                <a:gridCol w="5592561">
                  <a:extLst>
                    <a:ext uri="{9D8B030D-6E8A-4147-A177-3AD203B41FA5}">
                      <a16:colId xmlns:a16="http://schemas.microsoft.com/office/drawing/2014/main" val="1615406851"/>
                    </a:ext>
                  </a:extLst>
                </a:gridCol>
                <a:gridCol w="1128620">
                  <a:extLst>
                    <a:ext uri="{9D8B030D-6E8A-4147-A177-3AD203B41FA5}">
                      <a16:colId xmlns:a16="http://schemas.microsoft.com/office/drawing/2014/main" val="3921856315"/>
                    </a:ext>
                  </a:extLst>
                </a:gridCol>
                <a:gridCol w="1313914">
                  <a:extLst>
                    <a:ext uri="{9D8B030D-6E8A-4147-A177-3AD203B41FA5}">
                      <a16:colId xmlns:a16="http://schemas.microsoft.com/office/drawing/2014/main" val="123633427"/>
                    </a:ext>
                  </a:extLst>
                </a:gridCol>
              </a:tblGrid>
              <a:tr h="282339">
                <a:tc>
                  <a:txBody>
                    <a:bodyPr/>
                    <a:lstStyle/>
                    <a:p>
                      <a:pPr marL="0" marR="0" algn="ctr" rtl="1">
                        <a:lnSpc>
                          <a:spcPct val="115000"/>
                        </a:lnSpc>
                        <a:spcBef>
                          <a:spcPts val="0"/>
                        </a:spcBef>
                        <a:spcAft>
                          <a:spcPts val="0"/>
                        </a:spcAft>
                      </a:pPr>
                      <a:r>
                        <a:rPr lang="ar-SA" sz="1600" dirty="0">
                          <a:effectLst/>
                          <a:latin typeface="Alexandria" pitchFamily="2" charset="-78"/>
                          <a:cs typeface="Alexandria" pitchFamily="2" charset="-78"/>
                        </a:rPr>
                        <a:t>المحاضرة</a:t>
                      </a:r>
                      <a:endParaRPr lang="en-US" sz="16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r>
                        <a:rPr lang="ar-SA" sz="1600">
                          <a:effectLst/>
                          <a:latin typeface="Alexandria" pitchFamily="2" charset="-78"/>
                          <a:cs typeface="Alexandria" pitchFamily="2" charset="-78"/>
                        </a:rPr>
                        <a:t>الموضوع</a:t>
                      </a:r>
                      <a:endParaRPr lang="en-US" sz="16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rPr>
                        <a:t>التاريخ</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ملاحظات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66409209"/>
                  </a:ext>
                </a:extLst>
              </a:tr>
              <a:tr h="288729">
                <a:tc>
                  <a:txBody>
                    <a:bodyPr/>
                    <a:lstStyle/>
                    <a:p>
                      <a:pPr marL="342900" marR="0" lvl="0" indent="-342900" algn="just" rtl="1">
                        <a:lnSpc>
                          <a:spcPct val="115000"/>
                        </a:lnSpc>
                        <a:spcBef>
                          <a:spcPts val="0"/>
                        </a:spcBef>
                        <a:spcAft>
                          <a:spcPts val="0"/>
                        </a:spcAft>
                        <a:buFont typeface="+mj-lt"/>
                        <a:buAutoNum type="arabicPeriod"/>
                      </a:pPr>
                      <a:r>
                        <a:rPr lang="ar-JO" sz="1600">
                          <a:effectLst/>
                          <a:latin typeface="Alexandria" pitchFamily="2" charset="-78"/>
                          <a:cs typeface="Alexandria" pitchFamily="2" charset="-78"/>
                        </a:rPr>
                        <a:t> </a:t>
                      </a:r>
                      <a:endParaRPr lang="en-US" sz="160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just" rtl="1">
                        <a:lnSpc>
                          <a:spcPct val="115000"/>
                        </a:lnSpc>
                        <a:spcBef>
                          <a:spcPts val="0"/>
                        </a:spcBef>
                        <a:spcAft>
                          <a:spcPts val="0"/>
                        </a:spcAft>
                      </a:pPr>
                      <a:r>
                        <a:rPr lang="ar-JO" sz="1600">
                          <a:effectLst/>
                          <a:latin typeface="Alexandria" pitchFamily="2" charset="-78"/>
                          <a:cs typeface="Alexandria" pitchFamily="2" charset="-78"/>
                        </a:rPr>
                        <a:t>مفهوم السياسات التعليمية  </a:t>
                      </a:r>
                      <a:endParaRPr lang="en-US" sz="160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288729">
                <a:tc>
                  <a:txBody>
                    <a:bodyPr/>
                    <a:lstStyle/>
                    <a:p>
                      <a:pPr marL="0" marR="0" lvl="0" indent="0" algn="r" rtl="1">
                        <a:lnSpc>
                          <a:spcPct val="115000"/>
                        </a:lnSpc>
                        <a:spcBef>
                          <a:spcPts val="0"/>
                        </a:spcBef>
                        <a:spcAft>
                          <a:spcPts val="800"/>
                        </a:spcAft>
                        <a:buFont typeface="+mj-lt"/>
                        <a:buNone/>
                      </a:pPr>
                      <a:r>
                        <a:rPr lang="ar-JO" sz="1600" dirty="0">
                          <a:effectLst/>
                          <a:latin typeface="Alexandria" pitchFamily="2" charset="-78"/>
                          <a:cs typeface="Alexandria" pitchFamily="2" charset="-78"/>
                        </a:rPr>
                        <a:t>2 </a:t>
                      </a:r>
                      <a:endParaRPr lang="en-US" sz="16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JO" sz="1600">
                          <a:effectLst/>
                          <a:latin typeface="Alexandria" pitchFamily="2" charset="-78"/>
                          <a:cs typeface="Alexandria" pitchFamily="2" charset="-78"/>
                        </a:rPr>
                        <a:t>خصائص السياسات التعليمية وأنواعها</a:t>
                      </a:r>
                      <a:endParaRPr lang="en-US" sz="16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 </a:t>
                      </a: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590955">
                <a:tc>
                  <a:txBody>
                    <a:bodyPr/>
                    <a:lstStyle/>
                    <a:p>
                      <a:pPr marL="0" marR="0" lvl="0" indent="0" algn="r" rtl="1">
                        <a:lnSpc>
                          <a:spcPct val="115000"/>
                        </a:lnSpc>
                        <a:spcBef>
                          <a:spcPts val="0"/>
                        </a:spcBef>
                        <a:spcAft>
                          <a:spcPts val="800"/>
                        </a:spcAft>
                        <a:buFont typeface="+mj-lt"/>
                        <a:buNone/>
                      </a:pPr>
                      <a:r>
                        <a:rPr lang="ar-JO" sz="1600" dirty="0">
                          <a:effectLst/>
                          <a:latin typeface="Alexandria" pitchFamily="2" charset="-78"/>
                          <a:cs typeface="Alexandria" pitchFamily="2" charset="-78"/>
                        </a:rPr>
                        <a:t>3 </a:t>
                      </a:r>
                      <a:endParaRPr lang="en-US" sz="16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JO" sz="1600" dirty="0">
                          <a:effectLst/>
                          <a:latin typeface="Alexandria" pitchFamily="2" charset="-78"/>
                          <a:cs typeface="Alexandria" pitchFamily="2" charset="-78"/>
                        </a:rPr>
                        <a:t>التطورات التاريخية والحديثة والمنهجية للسياسات التعليمية</a:t>
                      </a:r>
                      <a:endParaRPr lang="en-US" sz="1600" dirty="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 </a:t>
                      </a:r>
                      <a:r>
                        <a:rPr lang="ar-EG" sz="1800" b="1" kern="1200" dirty="0">
                          <a:solidFill>
                            <a:schemeClr val="dk1"/>
                          </a:solidFill>
                          <a:effectLst/>
                          <a:latin typeface="+mn-lt"/>
                          <a:ea typeface="+mn-ea"/>
                          <a:cs typeface="+mn-cs"/>
                        </a:rPr>
                        <a:t>√</a:t>
                      </a:r>
                      <a:r>
                        <a:rPr lang="ar-EG" sz="14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288729">
                <a:tc>
                  <a:txBody>
                    <a:bodyPr/>
                    <a:lstStyle/>
                    <a:p>
                      <a:pPr marL="0" marR="0" lvl="0" indent="0" algn="r" rtl="1">
                        <a:lnSpc>
                          <a:spcPct val="115000"/>
                        </a:lnSpc>
                        <a:spcBef>
                          <a:spcPts val="0"/>
                        </a:spcBef>
                        <a:spcAft>
                          <a:spcPts val="800"/>
                        </a:spcAft>
                        <a:buFont typeface="+mj-lt"/>
                        <a:buNone/>
                      </a:pPr>
                      <a:r>
                        <a:rPr lang="ar-JO" sz="1600" dirty="0">
                          <a:effectLst/>
                          <a:latin typeface="Alexandria" pitchFamily="2" charset="-78"/>
                          <a:cs typeface="Alexandria" pitchFamily="2" charset="-78"/>
                        </a:rPr>
                        <a:t>4 </a:t>
                      </a:r>
                      <a:endParaRPr lang="en-US" sz="16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JO" sz="1600">
                          <a:effectLst/>
                          <a:latin typeface="Alexandria" pitchFamily="2" charset="-78"/>
                          <a:cs typeface="Alexandria" pitchFamily="2" charset="-78"/>
                        </a:rPr>
                        <a:t>نظريات السياسات التعليمية</a:t>
                      </a:r>
                      <a:endParaRPr lang="en-US" sz="160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nchor="ctr"/>
                </a:tc>
                <a:extLst>
                  <a:ext uri="{0D108BD9-81ED-4DB2-BD59-A6C34878D82A}">
                    <a16:rowId xmlns:a16="http://schemas.microsoft.com/office/drawing/2014/main" val="3686205660"/>
                  </a:ext>
                </a:extLst>
              </a:tr>
              <a:tr h="288729">
                <a:tc>
                  <a:txBody>
                    <a:bodyPr/>
                    <a:lstStyle/>
                    <a:p>
                      <a:pPr marL="0" marR="0" lvl="0" indent="0" algn="r" rtl="1">
                        <a:lnSpc>
                          <a:spcPct val="115000"/>
                        </a:lnSpc>
                        <a:spcBef>
                          <a:spcPts val="0"/>
                        </a:spcBef>
                        <a:spcAft>
                          <a:spcPts val="800"/>
                        </a:spcAft>
                        <a:buFont typeface="+mj-lt"/>
                        <a:buNone/>
                      </a:pPr>
                      <a:r>
                        <a:rPr lang="ar-JO" sz="1600" dirty="0">
                          <a:effectLst/>
                          <a:latin typeface="Alexandria" pitchFamily="2" charset="-78"/>
                          <a:cs typeface="Alexandria" pitchFamily="2" charset="-78"/>
                        </a:rPr>
                        <a:t>5 </a:t>
                      </a:r>
                      <a:endParaRPr lang="en-US" sz="16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JO" sz="1600">
                          <a:effectLst/>
                          <a:latin typeface="Alexandria" pitchFamily="2" charset="-78"/>
                          <a:cs typeface="Alexandria" pitchFamily="2" charset="-78"/>
                        </a:rPr>
                        <a:t>المداخل الاقتصادية لصنع السياسات التعليمية</a:t>
                      </a:r>
                      <a:endParaRPr lang="en-US" sz="160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288729">
                <a:tc>
                  <a:txBody>
                    <a:bodyPr/>
                    <a:lstStyle/>
                    <a:p>
                      <a:pPr marL="0" marR="0" lvl="0" indent="0" algn="r" rtl="1">
                        <a:lnSpc>
                          <a:spcPct val="115000"/>
                        </a:lnSpc>
                        <a:spcBef>
                          <a:spcPts val="0"/>
                        </a:spcBef>
                        <a:spcAft>
                          <a:spcPts val="800"/>
                        </a:spcAft>
                        <a:buFont typeface="+mj-lt"/>
                        <a:buNone/>
                        <a:tabLst>
                          <a:tab pos="38735" algn="l"/>
                        </a:tabLst>
                      </a:pPr>
                      <a:r>
                        <a:rPr lang="ar-JO" sz="1600" dirty="0">
                          <a:effectLst/>
                          <a:latin typeface="Alexandria" pitchFamily="2" charset="-78"/>
                          <a:cs typeface="Alexandria" pitchFamily="2" charset="-78"/>
                        </a:rPr>
                        <a:t>6 </a:t>
                      </a:r>
                      <a:endParaRPr lang="en-US" sz="16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tabLst>
                          <a:tab pos="38735" algn="l"/>
                        </a:tabLst>
                      </a:pPr>
                      <a:r>
                        <a:rPr lang="ar-JO" sz="1600">
                          <a:effectLst/>
                          <a:latin typeface="Alexandria" pitchFamily="2" charset="-78"/>
                          <a:cs typeface="Alexandria" pitchFamily="2" charset="-78"/>
                        </a:rPr>
                        <a:t>مؤسسات صنع السياسات التعليمية</a:t>
                      </a:r>
                      <a:endParaRPr lang="en-US" sz="160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2000" b="1" kern="1200" dirty="0">
                          <a:solidFill>
                            <a:schemeClr val="dk1"/>
                          </a:solidFill>
                          <a:effectLst/>
                          <a:latin typeface="+mn-lt"/>
                          <a:ea typeface="+mn-ea"/>
                          <a:cs typeface="+mn-cs"/>
                        </a:rPr>
                        <a:t>√</a:t>
                      </a:r>
                      <a:r>
                        <a:rPr lang="ar-JO"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288729">
                <a:tc>
                  <a:txBody>
                    <a:bodyPr/>
                    <a:lstStyle/>
                    <a:p>
                      <a:pPr marL="0" marR="0" lvl="0" indent="0" algn="r" rtl="1">
                        <a:lnSpc>
                          <a:spcPct val="115000"/>
                        </a:lnSpc>
                        <a:spcBef>
                          <a:spcPts val="0"/>
                        </a:spcBef>
                        <a:spcAft>
                          <a:spcPts val="0"/>
                        </a:spcAft>
                        <a:buFont typeface="+mj-lt"/>
                        <a:buNone/>
                        <a:tabLst>
                          <a:tab pos="38735" algn="l"/>
                        </a:tabLst>
                      </a:pPr>
                      <a:r>
                        <a:rPr lang="ar-JO" sz="1600" dirty="0">
                          <a:effectLst/>
                          <a:latin typeface="Alexandria" pitchFamily="2" charset="-78"/>
                          <a:cs typeface="Alexandria" pitchFamily="2" charset="-78"/>
                        </a:rPr>
                        <a:t>7 </a:t>
                      </a:r>
                      <a:endParaRPr lang="en-US" sz="16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tabLst>
                          <a:tab pos="38735" algn="l"/>
                        </a:tabLst>
                      </a:pPr>
                      <a:r>
                        <a:rPr lang="ar-JO" sz="1600" dirty="0">
                          <a:effectLst/>
                          <a:latin typeface="Alexandria" pitchFamily="2" charset="-78"/>
                          <a:cs typeface="Alexandria" pitchFamily="2" charset="-78"/>
                        </a:rPr>
                        <a:t>صنع السياسات التعليمية والتخطيط التربوي</a:t>
                      </a:r>
                      <a:endParaRPr lang="en-US" sz="1600" dirty="0">
                        <a:effectLst/>
                        <a:latin typeface="Alexandria" pitchFamily="2" charset="-78"/>
                        <a:ea typeface="Calibri" panose="020F0502020204030204" pitchFamily="34"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288729">
                <a:tc>
                  <a:txBody>
                    <a:bodyPr/>
                    <a:lstStyle/>
                    <a:p>
                      <a:pPr marL="0" marR="0" lvl="0" indent="0" algn="just" rtl="1">
                        <a:lnSpc>
                          <a:spcPct val="115000"/>
                        </a:lnSpc>
                        <a:spcBef>
                          <a:spcPts val="0"/>
                        </a:spcBef>
                        <a:spcAft>
                          <a:spcPts val="800"/>
                        </a:spcAft>
                        <a:buFont typeface="+mj-lt"/>
                        <a:buNone/>
                      </a:pPr>
                      <a:r>
                        <a:rPr lang="ar-JO" sz="1600" dirty="0">
                          <a:effectLst/>
                          <a:latin typeface="Alexandria" pitchFamily="2" charset="-78"/>
                          <a:cs typeface="Alexandria" pitchFamily="2" charset="-78"/>
                        </a:rPr>
                        <a:t>8 </a:t>
                      </a:r>
                      <a:endParaRPr lang="en-US" sz="16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just" rtl="1">
                        <a:lnSpc>
                          <a:spcPct val="115000"/>
                        </a:lnSpc>
                        <a:spcBef>
                          <a:spcPts val="0"/>
                        </a:spcBef>
                        <a:spcAft>
                          <a:spcPts val="0"/>
                        </a:spcAft>
                      </a:pPr>
                      <a:r>
                        <a:rPr lang="ar-JO" sz="1600">
                          <a:effectLst/>
                          <a:latin typeface="Alexandria" pitchFamily="2" charset="-78"/>
                          <a:cs typeface="Alexandria" pitchFamily="2" charset="-78"/>
                        </a:rPr>
                        <a:t>تحليل السياسات التعليمية ودور البحث التربوي</a:t>
                      </a:r>
                      <a:endParaRPr lang="en-US" sz="160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288729">
                <a:tc>
                  <a:txBody>
                    <a:bodyPr/>
                    <a:lstStyle/>
                    <a:p>
                      <a:pPr marL="0" marR="0" lvl="0" indent="0" algn="r" rtl="1">
                        <a:lnSpc>
                          <a:spcPct val="115000"/>
                        </a:lnSpc>
                        <a:spcBef>
                          <a:spcPts val="0"/>
                        </a:spcBef>
                        <a:spcAft>
                          <a:spcPts val="800"/>
                        </a:spcAft>
                        <a:buFont typeface="+mj-lt"/>
                        <a:buNone/>
                      </a:pPr>
                      <a:r>
                        <a:rPr lang="ar-JO" sz="1600" dirty="0">
                          <a:effectLst/>
                          <a:latin typeface="Alexandria" pitchFamily="2" charset="-78"/>
                          <a:cs typeface="Alexandria" pitchFamily="2" charset="-78"/>
                        </a:rPr>
                        <a:t>9</a:t>
                      </a:r>
                      <a:r>
                        <a:rPr lang="ar-SA" sz="1600" dirty="0">
                          <a:effectLst/>
                          <a:latin typeface="Alexandria" pitchFamily="2" charset="-78"/>
                          <a:cs typeface="Alexandria" pitchFamily="2" charset="-78"/>
                        </a:rPr>
                        <a:t> </a:t>
                      </a:r>
                      <a:endParaRPr lang="en-US" sz="16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SA" sz="1600" dirty="0">
                          <a:effectLst/>
                          <a:latin typeface="Alexandria" pitchFamily="2" charset="-78"/>
                          <a:cs typeface="Alexandria" pitchFamily="2" charset="-78"/>
                        </a:rPr>
                        <a:t>خصخصة التعليم</a:t>
                      </a:r>
                      <a:endParaRPr lang="en-US" sz="1600" dirty="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288729">
                <a:tc>
                  <a:txBody>
                    <a:bodyPr/>
                    <a:lstStyle/>
                    <a:p>
                      <a:pPr marL="0" marR="0" lvl="0" indent="0" algn="r" rtl="1">
                        <a:lnSpc>
                          <a:spcPct val="115000"/>
                        </a:lnSpc>
                        <a:spcBef>
                          <a:spcPts val="0"/>
                        </a:spcBef>
                        <a:spcAft>
                          <a:spcPts val="800"/>
                        </a:spcAft>
                        <a:buFont typeface="+mj-lt"/>
                        <a:buNone/>
                      </a:pPr>
                      <a:r>
                        <a:rPr lang="ar-JO" sz="1600" dirty="0">
                          <a:effectLst/>
                          <a:latin typeface="Alexandria" pitchFamily="2" charset="-78"/>
                          <a:cs typeface="Alexandria" pitchFamily="2" charset="-78"/>
                        </a:rPr>
                        <a:t>10 </a:t>
                      </a:r>
                      <a:endParaRPr lang="en-US" sz="16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JO" sz="1600">
                          <a:effectLst/>
                          <a:latin typeface="Alexandria" pitchFamily="2" charset="-78"/>
                          <a:cs typeface="Alexandria" pitchFamily="2" charset="-78"/>
                        </a:rPr>
                        <a:t>نماذج من السياسات التعليمية في الوطن العربي والعالم</a:t>
                      </a:r>
                      <a:endParaRPr lang="en-US" sz="160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282339">
                <a:tc>
                  <a:txBody>
                    <a:bodyPr/>
                    <a:lstStyle/>
                    <a:p>
                      <a:pPr marL="0" marR="0" algn="r" rtl="1">
                        <a:lnSpc>
                          <a:spcPct val="115000"/>
                        </a:lnSpc>
                        <a:spcBef>
                          <a:spcPts val="0"/>
                        </a:spcBef>
                        <a:spcAft>
                          <a:spcPts val="0"/>
                        </a:spcAft>
                      </a:pPr>
                      <a:r>
                        <a:rPr lang="ar-JO" sz="1600">
                          <a:effectLst/>
                          <a:latin typeface="Alexandria" pitchFamily="2" charset="-78"/>
                          <a:cs typeface="Alexandria" pitchFamily="2" charset="-78"/>
                        </a:rPr>
                        <a:t> </a:t>
                      </a:r>
                      <a:endParaRPr lang="en-US" sz="16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JO" sz="1600" dirty="0">
                          <a:effectLst/>
                          <a:latin typeface="Alexandria" pitchFamily="2" charset="-78"/>
                          <a:cs typeface="Alexandria" pitchFamily="2" charset="-78"/>
                        </a:rPr>
                        <a:t>الامتحان النهائي </a:t>
                      </a:r>
                      <a:endParaRPr lang="en-US" sz="1600" dirty="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pic>
        <p:nvPicPr>
          <p:cNvPr id="4" name="Graphic 21">
            <a:extLst>
              <a:ext uri="{FF2B5EF4-FFF2-40B4-BE49-F238E27FC236}">
                <a16:creationId xmlns:a16="http://schemas.microsoft.com/office/drawing/2014/main" id="{7F332BD9-296D-13D2-46A6-2D90ACF69C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86394" y="97190"/>
            <a:ext cx="2591822" cy="1210204"/>
          </a:xfrm>
          <a:prstGeom prst="rect">
            <a:avLst/>
          </a:prstGeom>
        </p:spPr>
      </p:pic>
      <p:sp>
        <p:nvSpPr>
          <p:cNvPr id="13" name="TextBox 12">
            <a:extLst>
              <a:ext uri="{FF2B5EF4-FFF2-40B4-BE49-F238E27FC236}">
                <a16:creationId xmlns:a16="http://schemas.microsoft.com/office/drawing/2014/main" id="{8F5E8606-B874-A2A9-4D0E-9A3E5E425CBA}"/>
              </a:ext>
            </a:extLst>
          </p:cNvPr>
          <p:cNvSpPr txBox="1"/>
          <p:nvPr/>
        </p:nvSpPr>
        <p:spPr>
          <a:xfrm>
            <a:off x="8851900" y="605226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1600" advTm="188633">
        <p14:prism isInverted="1"/>
      </p:transition>
    </mc:Choice>
    <mc:Fallback xmlns="">
      <p:transition spd="slow" advTm="188633">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AB4BA05-C30B-90D4-FB91-7FCDABB717A5}"/>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5DDFF2A6-4C2E-574E-1EB7-98D4C40FBBC5}"/>
              </a:ext>
            </a:extLst>
          </p:cNvPr>
          <p:cNvSpPr txBox="1"/>
          <p:nvPr/>
        </p:nvSpPr>
        <p:spPr>
          <a:xfrm>
            <a:off x="3006109" y="1385306"/>
            <a:ext cx="6370320" cy="400110"/>
          </a:xfrm>
          <a:prstGeom prst="rect">
            <a:avLst/>
          </a:prstGeom>
          <a:noFill/>
        </p:spPr>
        <p:txBody>
          <a:bodyPr wrap="square" rtlCol="0">
            <a:spAutoFit/>
          </a:bodyPr>
          <a:lstStyle/>
          <a:p>
            <a:pPr algn="ctr"/>
            <a:r>
              <a:rPr lang="ar-JO" sz="2000" b="1" dirty="0">
                <a:latin typeface="Alexandria Black" pitchFamily="2" charset="-78"/>
                <a:cs typeface="Alexandria Black" pitchFamily="2" charset="-78"/>
              </a:rPr>
              <a:t>نتاجات المحاضرة السابعة</a:t>
            </a:r>
            <a:endParaRPr lang="en-US" sz="2000" b="1" dirty="0">
              <a:latin typeface="Alexandria Black" pitchFamily="2" charset="-78"/>
              <a:cs typeface="Alexandria Black" pitchFamily="2" charset="-78"/>
            </a:endParaRPr>
          </a:p>
        </p:txBody>
      </p:sp>
      <p:graphicFrame>
        <p:nvGraphicFramePr>
          <p:cNvPr id="3" name="Diagram 2">
            <a:extLst>
              <a:ext uri="{FF2B5EF4-FFF2-40B4-BE49-F238E27FC236}">
                <a16:creationId xmlns:a16="http://schemas.microsoft.com/office/drawing/2014/main" id="{424170D3-ED7E-1E26-2E66-C5B8A211FB35}"/>
              </a:ext>
            </a:extLst>
          </p:cNvPr>
          <p:cNvGraphicFramePr/>
          <p:nvPr>
            <p:extLst>
              <p:ext uri="{D42A27DB-BD31-4B8C-83A1-F6EECF244321}">
                <p14:modId xmlns:p14="http://schemas.microsoft.com/office/powerpoint/2010/main" val="2946167590"/>
              </p:ext>
            </p:extLst>
          </p:nvPr>
        </p:nvGraphicFramePr>
        <p:xfrm>
          <a:off x="1966365" y="2138388"/>
          <a:ext cx="8859667" cy="34268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D4AB4FC8-C1A1-5574-4282-D89A121B51E1}"/>
              </a:ext>
            </a:extLst>
          </p:cNvPr>
          <p:cNvPicPr>
            <a:picLocks noChangeAspect="1"/>
          </p:cNvPicPr>
          <p:nvPr/>
        </p:nvPicPr>
        <p:blipFill>
          <a:blip r:embed="rId7"/>
          <a:stretch>
            <a:fillRect/>
          </a:stretch>
        </p:blipFill>
        <p:spPr>
          <a:xfrm>
            <a:off x="8461392" y="6078970"/>
            <a:ext cx="2615411" cy="542591"/>
          </a:xfrm>
          <a:prstGeom prst="rect">
            <a:avLst/>
          </a:prstGeom>
        </p:spPr>
      </p:pic>
      <p:pic>
        <p:nvPicPr>
          <p:cNvPr id="12" name="Graphic 21">
            <a:extLst>
              <a:ext uri="{FF2B5EF4-FFF2-40B4-BE49-F238E27FC236}">
                <a16:creationId xmlns:a16="http://schemas.microsoft.com/office/drawing/2014/main" id="{DF19149E-1124-A726-4B30-A88C146D6B00}"/>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618989060"/>
      </p:ext>
    </p:extLst>
  </p:cSld>
  <p:clrMapOvr>
    <a:masterClrMapping/>
  </p:clrMapOvr>
  <mc:AlternateContent xmlns:mc="http://schemas.openxmlformats.org/markup-compatibility/2006" xmlns:p14="http://schemas.microsoft.com/office/powerpoint/2010/main">
    <mc:Choice Requires="p14">
      <p:transition spd="slow" p14:dur="1600" advTm="74135">
        <p14:prism isInverted="1"/>
      </p:transition>
    </mc:Choice>
    <mc:Fallback xmlns="">
      <p:transition spd="slow" advTm="74135">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2608D75-4901-BD3D-9F0B-D59167D8D74E}"/>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25760A6C-566F-B7E3-1EEE-CB29F0CF0113}"/>
              </a:ext>
            </a:extLst>
          </p:cNvPr>
          <p:cNvSpPr txBox="1"/>
          <p:nvPr/>
        </p:nvSpPr>
        <p:spPr>
          <a:xfrm>
            <a:off x="5464254" y="1307417"/>
            <a:ext cx="1104790" cy="400110"/>
          </a:xfrm>
          <a:prstGeom prst="rect">
            <a:avLst/>
          </a:prstGeom>
          <a:noFill/>
        </p:spPr>
        <p:txBody>
          <a:bodyPr wrap="none" rtlCol="0">
            <a:spAutoFit/>
          </a:bodyPr>
          <a:lstStyle/>
          <a:p>
            <a:r>
              <a:rPr lang="ar-JO" sz="2000" b="1" dirty="0">
                <a:solidFill>
                  <a:srgbClr val="00B0F0"/>
                </a:solidFill>
                <a:latin typeface="Alexandria" pitchFamily="2" charset="-78"/>
                <a:cs typeface="Alexandria" pitchFamily="2" charset="-78"/>
              </a:rPr>
              <a:t>مقدمة</a:t>
            </a:r>
            <a:endParaRPr lang="ar-JO" altLang="en-US" sz="2000" b="1" dirty="0">
              <a:solidFill>
                <a:srgbClr val="00B0F0"/>
              </a:solidFill>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1127450" y="1830637"/>
            <a:ext cx="10224033" cy="4247317"/>
          </a:xfrm>
          <a:prstGeom prst="rect">
            <a:avLst/>
          </a:prstGeom>
          <a:noFill/>
        </p:spPr>
        <p:txBody>
          <a:bodyPr wrap="square" rtlCol="0">
            <a:spAutoFit/>
          </a:bodyPr>
          <a:lstStyle/>
          <a:p>
            <a:pPr algn="just" rtl="1">
              <a:lnSpc>
                <a:spcPct val="150000"/>
              </a:lnSpc>
            </a:pPr>
            <a:r>
              <a:rPr lang="ar-JO" sz="2000" dirty="0">
                <a:latin typeface="Simplified Arabic" panose="02020603050405020304" pitchFamily="18" charset="-78"/>
                <a:cs typeface="Simplified Arabic" panose="02020603050405020304" pitchFamily="18" charset="-78"/>
              </a:rPr>
              <a:t>   </a:t>
            </a:r>
            <a:r>
              <a:rPr lang="ar-JO" dirty="0">
                <a:latin typeface="Alexandria" pitchFamily="2" charset="-78"/>
                <a:cs typeface="Alexandria" pitchFamily="2" charset="-78"/>
              </a:rPr>
              <a:t>تُعد عملية </a:t>
            </a:r>
            <a:r>
              <a:rPr lang="ar-YE" dirty="0">
                <a:latin typeface="Alexandria" pitchFamily="2" charset="-78"/>
                <a:cs typeface="Alexandria" pitchFamily="2" charset="-78"/>
              </a:rPr>
              <a:t>صنع السياسات التعليمية</a:t>
            </a:r>
            <a:r>
              <a:rPr lang="ar-JO" dirty="0">
                <a:latin typeface="Alexandria" pitchFamily="2" charset="-78"/>
                <a:cs typeface="Alexandria" pitchFamily="2" charset="-78"/>
              </a:rPr>
              <a:t> </a:t>
            </a:r>
            <a:r>
              <a:rPr lang="ar-YE" dirty="0">
                <a:latin typeface="Alexandria" pitchFamily="2" charset="-78"/>
                <a:cs typeface="Alexandria" pitchFamily="2" charset="-78"/>
              </a:rPr>
              <a:t>من العمليات</a:t>
            </a:r>
            <a:r>
              <a:rPr lang="ar-JO" dirty="0">
                <a:latin typeface="Alexandria" pitchFamily="2" charset="-78"/>
                <a:cs typeface="Alexandria" pitchFamily="2" charset="-78"/>
              </a:rPr>
              <a:t> الشائكة </a:t>
            </a:r>
            <a:r>
              <a:rPr lang="ar-YE" dirty="0">
                <a:latin typeface="Alexandria" pitchFamily="2" charset="-78"/>
                <a:cs typeface="Alexandria" pitchFamily="2" charset="-78"/>
              </a:rPr>
              <a:t>لتعدد وتنوع موضوعاتها ولأهمية أهدافها، إذ </a:t>
            </a:r>
            <a:r>
              <a:rPr lang="ar-JO" dirty="0">
                <a:latin typeface="Alexandria" pitchFamily="2" charset="-78"/>
                <a:cs typeface="Alexandria" pitchFamily="2" charset="-78"/>
              </a:rPr>
              <a:t>يُعتمد على</a:t>
            </a:r>
            <a:r>
              <a:rPr lang="ar-YE" dirty="0">
                <a:latin typeface="Alexandria" pitchFamily="2" charset="-78"/>
                <a:cs typeface="Alexandria" pitchFamily="2" charset="-78"/>
              </a:rPr>
              <a:t> النظام التعليمي </a:t>
            </a:r>
            <a:r>
              <a:rPr lang="ar-JO" dirty="0">
                <a:latin typeface="Alexandria" pitchFamily="2" charset="-78"/>
                <a:cs typeface="Alexandria" pitchFamily="2" charset="-78"/>
              </a:rPr>
              <a:t>في إعداد رأس المال البشري ويعني ذلك أنه المسؤول عن نهضة الأمة أو تخلفها</a:t>
            </a:r>
            <a:r>
              <a:rPr lang="ar-YE" dirty="0">
                <a:latin typeface="Alexandria" pitchFamily="2" charset="-78"/>
                <a:cs typeface="Alexandria" pitchFamily="2" charset="-78"/>
              </a:rPr>
              <a:t>، </a:t>
            </a:r>
            <a:r>
              <a:rPr lang="ar-JO" dirty="0">
                <a:latin typeface="Alexandria" pitchFamily="2" charset="-78"/>
                <a:cs typeface="Alexandria" pitchFamily="2" charset="-78"/>
              </a:rPr>
              <a:t>وتؤثر العديد من العوامل </a:t>
            </a:r>
            <a:r>
              <a:rPr lang="ar-YE" dirty="0">
                <a:latin typeface="Alexandria" pitchFamily="2" charset="-78"/>
                <a:cs typeface="Alexandria" pitchFamily="2" charset="-78"/>
              </a:rPr>
              <a:t>في صنع السياسات التعليمية.</a:t>
            </a:r>
            <a:r>
              <a:rPr lang="ar-JO" dirty="0">
                <a:latin typeface="Alexandria" pitchFamily="2" charset="-78"/>
                <a:cs typeface="Alexandria" pitchFamily="2" charset="-78"/>
              </a:rPr>
              <a:t> وقد </a:t>
            </a:r>
            <a:r>
              <a:rPr lang="ar-YE" dirty="0">
                <a:latin typeface="Alexandria" pitchFamily="2" charset="-78"/>
                <a:cs typeface="Alexandria" pitchFamily="2" charset="-78"/>
              </a:rPr>
              <a:t>كانت هذه العملية تتخذ شكل قرارات وزارية تتصف بالفردية والاستقلالية، وهذا كان حسب</a:t>
            </a:r>
            <a:r>
              <a:rPr lang="ar-JO" dirty="0">
                <a:latin typeface="Alexandria" pitchFamily="2" charset="-78"/>
                <a:cs typeface="Alexandria" pitchFamily="2" charset="-78"/>
              </a:rPr>
              <a:t> </a:t>
            </a:r>
            <a:r>
              <a:rPr lang="ar-YE" dirty="0">
                <a:latin typeface="Alexandria" pitchFamily="2" charset="-78"/>
                <a:cs typeface="Alexandria" pitchFamily="2" charset="-78"/>
              </a:rPr>
              <a:t>المدرسة </a:t>
            </a:r>
            <a:r>
              <a:rPr lang="ar-JO" dirty="0">
                <a:latin typeface="Alexandria" pitchFamily="2" charset="-78"/>
                <a:cs typeface="Alexandria" pitchFamily="2" charset="-78"/>
              </a:rPr>
              <a:t>التقليدية</a:t>
            </a:r>
            <a:r>
              <a:rPr lang="ar-YE" dirty="0">
                <a:latin typeface="Alexandria" pitchFamily="2" charset="-78"/>
                <a:cs typeface="Alexandria" pitchFamily="2" charset="-78"/>
              </a:rPr>
              <a:t> القديمة التي يؤمن </a:t>
            </a:r>
            <a:r>
              <a:rPr lang="ar-JO" dirty="0">
                <a:latin typeface="Alexandria" pitchFamily="2" charset="-78"/>
                <a:cs typeface="Alexandria" pitchFamily="2" charset="-78"/>
              </a:rPr>
              <a:t>أصحابها </a:t>
            </a:r>
            <a:r>
              <a:rPr lang="ar-YE" dirty="0">
                <a:latin typeface="Alexandria" pitchFamily="2" charset="-78"/>
                <a:cs typeface="Alexandria" pitchFamily="2" charset="-78"/>
              </a:rPr>
              <a:t>باستخدام القوانين والأنظمة بشكل حرفي ووجود بديل واحد، والابتعاد عن</a:t>
            </a:r>
            <a:r>
              <a:rPr lang="ar-JO" dirty="0">
                <a:latin typeface="Alexandria" pitchFamily="2" charset="-78"/>
                <a:cs typeface="Alexandria" pitchFamily="2" charset="-78"/>
              </a:rPr>
              <a:t> </a:t>
            </a:r>
            <a:r>
              <a:rPr lang="ar-YE" dirty="0">
                <a:latin typeface="Alexandria" pitchFamily="2" charset="-78"/>
                <a:cs typeface="Alexandria" pitchFamily="2" charset="-78"/>
              </a:rPr>
              <a:t>التغيير والتجديد، أما حديثا فقد أصبح صنع السياسة التعليمية، ينبثق</a:t>
            </a:r>
            <a:r>
              <a:rPr lang="ar-JO" dirty="0">
                <a:latin typeface="Alexandria" pitchFamily="2" charset="-78"/>
                <a:cs typeface="Alexandria" pitchFamily="2" charset="-78"/>
              </a:rPr>
              <a:t> </a:t>
            </a:r>
            <a:r>
              <a:rPr lang="ar-YE" dirty="0">
                <a:latin typeface="Alexandria" pitchFamily="2" charset="-78"/>
                <a:cs typeface="Alexandria" pitchFamily="2" charset="-78"/>
              </a:rPr>
              <a:t>من خلال عملية </a:t>
            </a:r>
            <a:r>
              <a:rPr lang="ar-JO" dirty="0">
                <a:latin typeface="Alexandria" pitchFamily="2" charset="-78"/>
                <a:cs typeface="Alexandria" pitchFamily="2" charset="-78"/>
              </a:rPr>
              <a:t>تشاركية</a:t>
            </a:r>
            <a:r>
              <a:rPr lang="ar-YE" dirty="0">
                <a:latin typeface="Alexandria" pitchFamily="2" charset="-78"/>
                <a:cs typeface="Alexandria" pitchFamily="2" charset="-78"/>
              </a:rPr>
              <a:t> مكثفة بين مؤسسات </a:t>
            </a:r>
            <a:r>
              <a:rPr lang="ar-JO" dirty="0">
                <a:latin typeface="Alexandria" pitchFamily="2" charset="-78"/>
                <a:cs typeface="Alexandria" pitchFamily="2" charset="-78"/>
              </a:rPr>
              <a:t>عدة</a:t>
            </a:r>
            <a:r>
              <a:rPr lang="ar-YE" dirty="0">
                <a:latin typeface="Alexandria" pitchFamily="2" charset="-78"/>
                <a:cs typeface="Alexandria" pitchFamily="2" charset="-78"/>
              </a:rPr>
              <a:t>، وهذا ما تنادي به الإدارة الحديثة والتي تؤمن بوجود أكثر</a:t>
            </a:r>
            <a:r>
              <a:rPr lang="ar-JO" dirty="0">
                <a:latin typeface="Alexandria" pitchFamily="2" charset="-78"/>
                <a:cs typeface="Alexandria" pitchFamily="2" charset="-78"/>
              </a:rPr>
              <a:t> </a:t>
            </a:r>
            <a:r>
              <a:rPr lang="ar-YE" dirty="0">
                <a:latin typeface="Alexandria" pitchFamily="2" charset="-78"/>
                <a:cs typeface="Alexandria" pitchFamily="2" charset="-78"/>
              </a:rPr>
              <a:t>من بديل للحل، وتأخذ </a:t>
            </a:r>
            <a:r>
              <a:rPr lang="ar-JO" dirty="0">
                <a:latin typeface="Alexandria" pitchFamily="2" charset="-78"/>
                <a:cs typeface="Alexandria" pitchFamily="2" charset="-78"/>
              </a:rPr>
              <a:t>بعين الاعتبار متطلبات</a:t>
            </a:r>
            <a:r>
              <a:rPr lang="ar-YE" dirty="0">
                <a:latin typeface="Alexandria" pitchFamily="2" charset="-78"/>
                <a:cs typeface="Alexandria" pitchFamily="2" charset="-78"/>
              </a:rPr>
              <a:t> كل الجهات المساهمة في صنع السياسة التعليمية، وتتبع مراحل منهجية </a:t>
            </a:r>
            <a:r>
              <a:rPr lang="ar-JO" dirty="0">
                <a:latin typeface="Alexandria" pitchFamily="2" charset="-78"/>
                <a:cs typeface="Alexandria" pitchFamily="2" charset="-78"/>
              </a:rPr>
              <a:t>في</a:t>
            </a:r>
            <a:r>
              <a:rPr lang="ar-YE" dirty="0">
                <a:latin typeface="Alexandria" pitchFamily="2" charset="-78"/>
                <a:cs typeface="Alexandria" pitchFamily="2" charset="-78"/>
              </a:rPr>
              <a:t> ذلك</a:t>
            </a:r>
            <a:r>
              <a:rPr lang="ar-JO" i="0" dirty="0">
                <a:solidFill>
                  <a:srgbClr val="333333"/>
                </a:solidFill>
                <a:effectLst/>
                <a:latin typeface="Alexandria" pitchFamily="2" charset="-78"/>
                <a:cs typeface="Alexandria" pitchFamily="2" charset="-78"/>
              </a:rPr>
              <a:t>.</a:t>
            </a:r>
            <a:r>
              <a:rPr lang="ar-JO" dirty="0">
                <a:solidFill>
                  <a:srgbClr val="333333"/>
                </a:solidFill>
                <a:latin typeface="Alexandria" pitchFamily="2" charset="-78"/>
                <a:cs typeface="Alexandria" pitchFamily="2" charset="-78"/>
              </a:rPr>
              <a:t>   </a:t>
            </a:r>
          </a:p>
          <a:p>
            <a:pPr algn="r" rtl="1"/>
            <a:r>
              <a:rPr lang="ar-JO" sz="2400" b="1" dirty="0">
                <a:solidFill>
                  <a:srgbClr val="0070C0"/>
                </a:solidFill>
                <a:effectLst/>
                <a:ea typeface="Calibri" panose="020F0502020204030204" pitchFamily="34" charset="0"/>
                <a:cs typeface="Simplified Arabic" panose="02020603050405020304" pitchFamily="18" charset="-78"/>
              </a:rPr>
              <a:t>                           </a:t>
            </a:r>
            <a:r>
              <a:rPr lang="ar-JO" sz="2400" b="1" dirty="0">
                <a:solidFill>
                  <a:srgbClr val="0070C0"/>
                </a:solidFill>
                <a:effectLst/>
                <a:latin typeface="Alexandria" pitchFamily="2" charset="-78"/>
                <a:ea typeface="Calibri" panose="020F0502020204030204" pitchFamily="34" charset="0"/>
                <a:cs typeface="Alexandria" pitchFamily="2" charset="-78"/>
              </a:rPr>
              <a:t>فماذا نقصد بعملية صنع السياسات التعليمية</a:t>
            </a:r>
            <a:r>
              <a:rPr lang="ar-JO" sz="2400" b="1" dirty="0">
                <a:solidFill>
                  <a:srgbClr val="0070C0"/>
                </a:solidFill>
                <a:latin typeface="Alexandria" pitchFamily="2" charset="-78"/>
                <a:ea typeface="Calibri" panose="020F0502020204030204" pitchFamily="34" charset="0"/>
                <a:cs typeface="Alexandria" pitchFamily="2" charset="-78"/>
              </a:rPr>
              <a:t> </a:t>
            </a:r>
            <a:r>
              <a:rPr lang="ar-JO" sz="2400" b="1" dirty="0">
                <a:solidFill>
                  <a:srgbClr val="0070C0"/>
                </a:solidFill>
                <a:effectLst/>
                <a:latin typeface="Alexandria" pitchFamily="2" charset="-78"/>
                <a:ea typeface="Calibri" panose="020F0502020204030204" pitchFamily="34" charset="0"/>
                <a:cs typeface="Alexandria" pitchFamily="2" charset="-78"/>
              </a:rPr>
              <a:t>؟</a:t>
            </a:r>
            <a:endParaRPr lang="en-US" sz="2400" b="1" dirty="0">
              <a:solidFill>
                <a:srgbClr val="0070C0"/>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9A939DE-B948-A8DA-CF09-8409332DE5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1600" advTm="175788">
        <p14:prism isInverted="1"/>
      </p:transition>
    </mc:Choice>
    <mc:Fallback xmlns="">
      <p:transition spd="slow" advTm="175788">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3CFB505-0ABA-0386-26EA-31A9153C550C}"/>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410994" y="6141879"/>
            <a:ext cx="2616200" cy="400110"/>
          </a:xfrm>
          <a:prstGeom prst="rect">
            <a:avLst/>
          </a:prstGeom>
          <a:noFill/>
        </p:spPr>
        <p:txBody>
          <a:bodyPr wrap="square" rtlCol="0">
            <a:spAutoFit/>
          </a:bodyPr>
          <a:lstStyle/>
          <a:p>
            <a:pPr algn="ctr"/>
            <a:r>
              <a:rPr lang="en-US" sz="2000" b="1" dirty="0"/>
              <a:t>www.midocean.ae</a:t>
            </a:r>
          </a:p>
        </p:txBody>
      </p:sp>
      <p:sp>
        <p:nvSpPr>
          <p:cNvPr id="10" name="TextBox 9">
            <a:extLst>
              <a:ext uri="{FF2B5EF4-FFF2-40B4-BE49-F238E27FC236}">
                <a16:creationId xmlns:a16="http://schemas.microsoft.com/office/drawing/2014/main" id="{BC3D9100-5A72-2CF7-7DDC-6DB0CBE280DC}"/>
              </a:ext>
            </a:extLst>
          </p:cNvPr>
          <p:cNvSpPr txBox="1"/>
          <p:nvPr/>
        </p:nvSpPr>
        <p:spPr>
          <a:xfrm>
            <a:off x="3603538" y="1570465"/>
            <a:ext cx="5527343" cy="646331"/>
          </a:xfrm>
          <a:prstGeom prst="rect">
            <a:avLst/>
          </a:prstGeom>
          <a:noFill/>
        </p:spPr>
        <p:txBody>
          <a:bodyPr wrap="square" rtlCol="0">
            <a:spAutoFit/>
          </a:bodyPr>
          <a:lstStyle/>
          <a:p>
            <a:pPr algn="ctr"/>
            <a:r>
              <a:rPr lang="ar-JO" sz="3600" b="1" dirty="0">
                <a:solidFill>
                  <a:srgbClr val="00B0F0"/>
                </a:solidFill>
                <a:latin typeface="Times New Roman" panose="02020603050405020304" pitchFamily="18" charset="0"/>
                <a:cs typeface="Times New Roman" panose="02020603050405020304" pitchFamily="18" charset="0"/>
              </a:rPr>
              <a:t>صنع السياسات التعليمية</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BB95FDC1-745B-5E08-C4A2-0B18A58E3720}"/>
              </a:ext>
            </a:extLst>
          </p:cNvPr>
          <p:cNvSpPr txBox="1"/>
          <p:nvPr/>
        </p:nvSpPr>
        <p:spPr>
          <a:xfrm>
            <a:off x="841612" y="2379520"/>
            <a:ext cx="10372348" cy="3456587"/>
          </a:xfrm>
          <a:prstGeom prst="rect">
            <a:avLst/>
          </a:prstGeom>
          <a:noFill/>
        </p:spPr>
        <p:txBody>
          <a:bodyPr wrap="square" rtlCol="0">
            <a:spAutoFit/>
          </a:bodyPr>
          <a:lstStyle/>
          <a:p>
            <a:pPr algn="just" rtl="1">
              <a:lnSpc>
                <a:spcPct val="150000"/>
              </a:lnSpc>
            </a:pPr>
            <a:r>
              <a:rPr lang="ar-YE" sz="2400" b="0" i="0" dirty="0">
                <a:solidFill>
                  <a:srgbClr val="363D98"/>
                </a:solidFill>
                <a:effectLst/>
                <a:latin typeface="Dubai" panose="020B0503030403030204" pitchFamily="34" charset="-78"/>
                <a:cs typeface="Dubai" panose="020B0503030403030204" pitchFamily="34" charset="-78"/>
              </a:rPr>
              <a:t> </a:t>
            </a:r>
            <a:r>
              <a:rPr lang="ar-JO" sz="2400" b="0" i="0" dirty="0">
                <a:solidFill>
                  <a:srgbClr val="363D98"/>
                </a:solidFill>
                <a:effectLst/>
                <a:latin typeface="Dubai" panose="020B0503030403030204" pitchFamily="34" charset="-78"/>
                <a:cs typeface="Dubai" panose="020B0503030403030204" pitchFamily="34" charset="-78"/>
              </a:rPr>
              <a:t> </a:t>
            </a:r>
            <a:r>
              <a:rPr lang="ar-JO" sz="2800" kern="0" dirty="0">
                <a:solidFill>
                  <a:srgbClr val="000000"/>
                </a:solidFill>
                <a:cs typeface="Calibri" panose="020F0502020204030204" pitchFamily="34" charset="0"/>
              </a:rPr>
              <a:t> </a:t>
            </a:r>
            <a:r>
              <a:rPr lang="ar-JO" sz="2000" dirty="0">
                <a:latin typeface="Alexandria" pitchFamily="2" charset="-78"/>
                <a:cs typeface="Alexandria" pitchFamily="2" charset="-78"/>
              </a:rPr>
              <a:t>مما لاشك فيه أن </a:t>
            </a:r>
            <a:r>
              <a:rPr lang="ar-YE" sz="2000" b="0" i="0" u="none" strike="noStrike" baseline="0" dirty="0">
                <a:latin typeface="Alexandria" pitchFamily="2" charset="-78"/>
                <a:cs typeface="Alexandria" pitchFamily="2" charset="-78"/>
              </a:rPr>
              <a:t>السياسة التعليمية لا </a:t>
            </a:r>
            <a:r>
              <a:rPr lang="ar-JO" sz="2000" b="0" i="0" u="none" strike="noStrike" baseline="0" dirty="0">
                <a:latin typeface="Alexandria" pitchFamily="2" charset="-78"/>
                <a:cs typeface="Alexandria" pitchFamily="2" charset="-78"/>
              </a:rPr>
              <a:t>يتم إيجادها وصناعتها وتطويرها</a:t>
            </a:r>
            <a:r>
              <a:rPr lang="ar-YE" sz="2000" b="0" i="0" u="none" strike="noStrike" baseline="0" dirty="0">
                <a:latin typeface="Alexandria" pitchFamily="2" charset="-78"/>
                <a:cs typeface="Alexandria" pitchFamily="2" charset="-78"/>
              </a:rPr>
              <a:t> </a:t>
            </a:r>
            <a:r>
              <a:rPr lang="ar-JO" sz="2000" b="0" i="0" u="none" strike="noStrike" baseline="0" dirty="0">
                <a:latin typeface="Alexandria" pitchFamily="2" charset="-78"/>
                <a:cs typeface="Alexandria" pitchFamily="2" charset="-78"/>
              </a:rPr>
              <a:t>حسب الأهواء والرغبات دون ضابط لها</a:t>
            </a:r>
            <a:r>
              <a:rPr lang="ar-YE" sz="2000" b="0" i="0" u="none" strike="noStrike" baseline="0" dirty="0">
                <a:latin typeface="Alexandria" pitchFamily="2" charset="-78"/>
                <a:cs typeface="Alexandria" pitchFamily="2" charset="-78"/>
              </a:rPr>
              <a:t>، و</a:t>
            </a:r>
            <a:r>
              <a:rPr lang="ar-JO" sz="2000" b="0" i="0" u="none" strike="noStrike" baseline="0" dirty="0">
                <a:latin typeface="Alexandria" pitchFamily="2" charset="-78"/>
                <a:cs typeface="Alexandria" pitchFamily="2" charset="-78"/>
              </a:rPr>
              <a:t>إ</a:t>
            </a:r>
            <a:r>
              <a:rPr lang="ar-YE" sz="2000" b="0" i="0" u="none" strike="noStrike" baseline="0" dirty="0">
                <a:latin typeface="Alexandria" pitchFamily="2" charset="-78"/>
                <a:cs typeface="Alexandria" pitchFamily="2" charset="-78"/>
              </a:rPr>
              <a:t>نما تصاغ</a:t>
            </a:r>
            <a:r>
              <a:rPr lang="ar-JO" sz="2000" b="0" i="0" u="none" strike="noStrike" baseline="0" dirty="0">
                <a:latin typeface="Alexandria" pitchFamily="2" charset="-78"/>
                <a:cs typeface="Alexandria" pitchFamily="2" charset="-78"/>
              </a:rPr>
              <a:t> </a:t>
            </a:r>
            <a:r>
              <a:rPr lang="ar-YE" sz="2000" b="0" i="0" u="none" strike="noStrike" baseline="0" dirty="0">
                <a:latin typeface="Alexandria" pitchFamily="2" charset="-78"/>
                <a:cs typeface="Alexandria" pitchFamily="2" charset="-78"/>
              </a:rPr>
              <a:t>مبادئها وتوجهاتها في إطار حركة تفاعلية بين التعليم والمجتمع،</a:t>
            </a:r>
            <a:r>
              <a:rPr lang="ar-JO" sz="2000" b="0" i="0" u="none" strike="noStrike" baseline="0" dirty="0">
                <a:latin typeface="Alexandria" pitchFamily="2" charset="-78"/>
                <a:cs typeface="Alexandria" pitchFamily="2" charset="-78"/>
              </a:rPr>
              <a:t> </a:t>
            </a:r>
            <a:r>
              <a:rPr lang="ar-YE" sz="2000" b="0" i="0" u="none" strike="noStrike" baseline="0" dirty="0">
                <a:latin typeface="Alexandria" pitchFamily="2" charset="-78"/>
                <a:cs typeface="Alexandria" pitchFamily="2" charset="-78"/>
              </a:rPr>
              <a:t>والثقافة العالمية والمحلية؛ إذ لا يمكن أن تترك مس</a:t>
            </a:r>
            <a:r>
              <a:rPr lang="ar-JO" sz="2000" b="0" i="0" u="none" strike="noStrike" baseline="0" dirty="0">
                <a:latin typeface="Alexandria" pitchFamily="2" charset="-78"/>
                <a:cs typeface="Alexandria" pitchFamily="2" charset="-78"/>
              </a:rPr>
              <a:t>ؤ</a:t>
            </a:r>
            <a:r>
              <a:rPr lang="ar-YE" sz="2000" b="0" i="0" u="none" strike="noStrike" baseline="0" dirty="0">
                <a:latin typeface="Alexandria" pitchFamily="2" charset="-78"/>
                <a:cs typeface="Alexandria" pitchFamily="2" charset="-78"/>
              </a:rPr>
              <a:t>ولية تطوير</a:t>
            </a:r>
            <a:r>
              <a:rPr lang="ar-JO" sz="2000" b="0" i="0" u="none" strike="noStrike" baseline="0" dirty="0">
                <a:latin typeface="Alexandria" pitchFamily="2" charset="-78"/>
                <a:cs typeface="Alexandria" pitchFamily="2" charset="-78"/>
              </a:rPr>
              <a:t> </a:t>
            </a:r>
            <a:r>
              <a:rPr lang="ar-YE" sz="2000" b="0" i="0" u="none" strike="noStrike" baseline="0" dirty="0">
                <a:latin typeface="Alexandria" pitchFamily="2" charset="-78"/>
                <a:cs typeface="Alexandria" pitchFamily="2" charset="-78"/>
              </a:rPr>
              <a:t>الموارد البشرية و</a:t>
            </a:r>
            <a:r>
              <a:rPr lang="ar-JO" sz="2000" b="0" i="0" u="none" strike="noStrike" baseline="0" dirty="0">
                <a:latin typeface="Alexandria" pitchFamily="2" charset="-78"/>
                <a:cs typeface="Alexandria" pitchFamily="2" charset="-78"/>
              </a:rPr>
              <a:t>إ</a:t>
            </a:r>
            <a:r>
              <a:rPr lang="ar-YE" sz="2000" b="0" i="0" u="none" strike="noStrike" baseline="0" dirty="0">
                <a:latin typeface="Alexandria" pitchFamily="2" charset="-78"/>
                <a:cs typeface="Alexandria" pitchFamily="2" charset="-78"/>
              </a:rPr>
              <a:t>عداد الأجيال </a:t>
            </a:r>
            <a:r>
              <a:rPr lang="ar-JO" sz="2000" b="0" i="0" u="none" strike="noStrike" baseline="0" dirty="0">
                <a:latin typeface="Alexandria" pitchFamily="2" charset="-78"/>
                <a:cs typeface="Alexandria" pitchFamily="2" charset="-78"/>
              </a:rPr>
              <a:t>التي ستقود نهضة الدولة </a:t>
            </a:r>
            <a:r>
              <a:rPr lang="ar-YE" sz="2000" b="0" i="0" u="none" strike="noStrike" baseline="0" dirty="0">
                <a:latin typeface="Alexandria" pitchFamily="2" charset="-78"/>
                <a:cs typeface="Alexandria" pitchFamily="2" charset="-78"/>
              </a:rPr>
              <a:t>للصدفة،</a:t>
            </a:r>
            <a:r>
              <a:rPr lang="ar-JO" sz="2000" b="0" i="0" u="none" strike="noStrike" baseline="0" dirty="0">
                <a:latin typeface="Alexandria" pitchFamily="2" charset="-78"/>
                <a:cs typeface="Alexandria" pitchFamily="2" charset="-78"/>
              </a:rPr>
              <a:t> </a:t>
            </a:r>
            <a:r>
              <a:rPr lang="ar-YE" sz="2000" b="0" i="0" u="none" strike="noStrike" baseline="0" dirty="0">
                <a:latin typeface="Alexandria" pitchFamily="2" charset="-78"/>
                <a:cs typeface="Alexandria" pitchFamily="2" charset="-78"/>
              </a:rPr>
              <a:t>لذلك تتم عملية صنع سياسة التعليم من خلال تفاعلات عميقة</a:t>
            </a:r>
            <a:r>
              <a:rPr lang="ar-JO" sz="2000" b="0" i="0" u="none" strike="noStrike" baseline="0" dirty="0">
                <a:latin typeface="Alexandria" pitchFamily="2" charset="-78"/>
                <a:cs typeface="Alexandria" pitchFamily="2" charset="-78"/>
              </a:rPr>
              <a:t> </a:t>
            </a:r>
            <a:r>
              <a:rPr lang="ar-YE" sz="2000" b="0" i="0" u="none" strike="noStrike" baseline="0" dirty="0">
                <a:latin typeface="Alexandria" pitchFamily="2" charset="-78"/>
                <a:cs typeface="Alexandria" pitchFamily="2" charset="-78"/>
              </a:rPr>
              <a:t>ومتنوعة بين القوى الرسمية الصانعة للسياسة والمؤثرة فيها</a:t>
            </a:r>
            <a:r>
              <a:rPr lang="ar-JO" sz="2000" b="0" i="0" u="none" strike="noStrike" baseline="0" dirty="0">
                <a:latin typeface="Alexandria" pitchFamily="2" charset="-78"/>
                <a:cs typeface="Alexandria" pitchFamily="2" charset="-78"/>
              </a:rPr>
              <a:t> </a:t>
            </a:r>
            <a:r>
              <a:rPr lang="ar-YE" sz="2000" b="0" i="0" u="none" strike="noStrike" baseline="0" dirty="0">
                <a:latin typeface="Alexandria" pitchFamily="2" charset="-78"/>
                <a:cs typeface="Alexandria" pitchFamily="2" charset="-78"/>
              </a:rPr>
              <a:t>والقوى غير الرسمية من المستفيدين والمهتمين بالسياسة</a:t>
            </a:r>
            <a:r>
              <a:rPr lang="ar-JO" sz="2000" b="0" i="0" u="none" strike="noStrike" baseline="0" dirty="0">
                <a:latin typeface="Alexandria" pitchFamily="2" charset="-78"/>
                <a:cs typeface="Alexandria" pitchFamily="2" charset="-78"/>
              </a:rPr>
              <a:t> </a:t>
            </a:r>
            <a:r>
              <a:rPr lang="ar-YE" sz="2000" b="0" i="0" u="none" strike="noStrike" baseline="0" dirty="0">
                <a:latin typeface="Alexandria" pitchFamily="2" charset="-78"/>
                <a:cs typeface="Alexandria" pitchFamily="2" charset="-78"/>
              </a:rPr>
              <a:t>التعليمية والتي تؤثر فيها وتتأثر بها من خلال أطر وتفاعلات</a:t>
            </a:r>
            <a:r>
              <a:rPr lang="ar-JO" sz="2000" b="0" i="0" u="none" strike="noStrike" baseline="0" dirty="0">
                <a:latin typeface="Alexandria" pitchFamily="2" charset="-78"/>
                <a:cs typeface="Alexandria" pitchFamily="2" charset="-78"/>
              </a:rPr>
              <a:t> مختلفة.</a:t>
            </a:r>
            <a:endParaRPr lang="en-US" sz="3600" b="1" kern="0" dirty="0">
              <a:solidFill>
                <a:srgbClr val="333333"/>
              </a:solidFill>
              <a:latin typeface="Alexandria" pitchFamily="2" charset="-78"/>
              <a:cs typeface="Alexandria" pitchFamily="2" charset="-78"/>
            </a:endParaRPr>
          </a:p>
        </p:txBody>
      </p:sp>
      <p:pic>
        <p:nvPicPr>
          <p:cNvPr id="11" name="Picture 10">
            <a:extLst>
              <a:ext uri="{FF2B5EF4-FFF2-40B4-BE49-F238E27FC236}">
                <a16:creationId xmlns:a16="http://schemas.microsoft.com/office/drawing/2014/main" id="{3899893D-7FCC-3E58-92E7-6529121343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2368" y="1469897"/>
            <a:ext cx="2895600" cy="883339"/>
          </a:xfrm>
          <a:prstGeom prst="rect">
            <a:avLst/>
          </a:prstGeom>
        </p:spPr>
      </p:pic>
      <p:pic>
        <p:nvPicPr>
          <p:cNvPr id="12" name="Graphic 21">
            <a:extLst>
              <a:ext uri="{FF2B5EF4-FFF2-40B4-BE49-F238E27FC236}">
                <a16:creationId xmlns:a16="http://schemas.microsoft.com/office/drawing/2014/main" id="{7BA5F519-BD29-F0A4-023C-93D32B0557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317494611"/>
      </p:ext>
    </p:extLst>
  </p:cSld>
  <p:clrMapOvr>
    <a:masterClrMapping/>
  </p:clrMapOvr>
  <mc:AlternateContent xmlns:mc="http://schemas.openxmlformats.org/markup-compatibility/2006" xmlns:p14="http://schemas.microsoft.com/office/powerpoint/2010/main">
    <mc:Choice Requires="p14">
      <p:transition spd="slow" p14:dur="1600" advTm="118318">
        <p14:prism isInverted="1"/>
      </p:transition>
    </mc:Choice>
    <mc:Fallback xmlns="">
      <p:transition spd="slow" advTm="118318">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C8117AA-906A-367D-9225-F06C36A5830D}"/>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038781" y="6164706"/>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511438" y="1685039"/>
            <a:ext cx="5527343"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مفهوم صنع السياسات التعليمية</a:t>
            </a:r>
            <a:endParaRPr lang="en-US" sz="2000" b="1" dirty="0">
              <a:solidFill>
                <a:srgbClr val="00B0F0"/>
              </a:solidFill>
              <a:latin typeface="Alexandria Black" pitchFamily="2" charset="-78"/>
              <a:cs typeface="Alexandria Black" pitchFamily="2" charset="-78"/>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245078" y="2385202"/>
            <a:ext cx="10054904" cy="3179588"/>
          </a:xfrm>
          <a:prstGeom prst="rect">
            <a:avLst/>
          </a:prstGeom>
          <a:noFill/>
        </p:spPr>
        <p:txBody>
          <a:bodyPr wrap="square" rtlCol="0">
            <a:spAutoFit/>
          </a:bodyPr>
          <a:lstStyle/>
          <a:p>
            <a:pPr algn="r" rtl="1"/>
            <a:r>
              <a:rPr lang="ar-YE" sz="2400" dirty="0">
                <a:latin typeface="Simplified Arabic" panose="02020603050405020304" pitchFamily="18" charset="-78"/>
                <a:cs typeface="Simplified Arabic" panose="02020603050405020304" pitchFamily="18" charset="-78"/>
              </a:rPr>
              <a:t> </a:t>
            </a:r>
            <a:r>
              <a:rPr lang="ar-JO" sz="2400" b="1" dirty="0">
                <a:latin typeface="Alexandria" pitchFamily="2" charset="-78"/>
                <a:cs typeface="Alexandria" pitchFamily="2" charset="-78"/>
              </a:rPr>
              <a:t>مفهوم صنع السياسات التعليمية</a:t>
            </a:r>
            <a:endParaRPr lang="ar-YE" sz="2000" b="1" dirty="0">
              <a:latin typeface="Alexandria" pitchFamily="2" charset="-78"/>
              <a:cs typeface="Alexandria" pitchFamily="2" charset="-78"/>
            </a:endParaRPr>
          </a:p>
          <a:p>
            <a:pPr algn="r">
              <a:lnSpc>
                <a:spcPct val="150000"/>
              </a:lnSpc>
            </a:pPr>
            <a:r>
              <a:rPr lang="ar-JO" sz="2000" dirty="0">
                <a:latin typeface="Alexandria" pitchFamily="2" charset="-78"/>
                <a:cs typeface="Alexandria" pitchFamily="2" charset="-78"/>
              </a:rPr>
              <a:t>هي عملية </a:t>
            </a:r>
            <a:r>
              <a:rPr lang="ar-YE" sz="2000" dirty="0">
                <a:latin typeface="Alexandria" pitchFamily="2" charset="-78"/>
                <a:cs typeface="Alexandria" pitchFamily="2" charset="-78"/>
              </a:rPr>
              <a:t>تصميم أو بناء </a:t>
            </a:r>
            <a:r>
              <a:rPr lang="ar-JO" sz="2000" dirty="0">
                <a:latin typeface="Alexandria" pitchFamily="2" charset="-78"/>
                <a:cs typeface="Alexandria" pitchFamily="2" charset="-78"/>
              </a:rPr>
              <a:t>السياسات التعليمية إذ تمر</a:t>
            </a:r>
            <a:r>
              <a:rPr lang="ar-YE" sz="2000" dirty="0">
                <a:latin typeface="Alexandria" pitchFamily="2" charset="-78"/>
                <a:cs typeface="Alexandria" pitchFamily="2" charset="-78"/>
              </a:rPr>
              <a:t> بعدة </a:t>
            </a:r>
            <a:r>
              <a:rPr lang="ar-JO" sz="2000" dirty="0">
                <a:latin typeface="Alexandria" pitchFamily="2" charset="-78"/>
                <a:cs typeface="Alexandria" pitchFamily="2" charset="-78"/>
              </a:rPr>
              <a:t>مراحل </a:t>
            </a:r>
            <a:r>
              <a:rPr lang="ar-YE" sz="2000" dirty="0">
                <a:latin typeface="Alexandria" pitchFamily="2" charset="-78"/>
                <a:cs typeface="Alexandria" pitchFamily="2" charset="-78"/>
              </a:rPr>
              <a:t>تبدأ بتحديد</a:t>
            </a:r>
            <a:r>
              <a:rPr lang="ar-JO" sz="2000" dirty="0">
                <a:latin typeface="Alexandria" pitchFamily="2" charset="-78"/>
                <a:cs typeface="Alexandria" pitchFamily="2" charset="-78"/>
              </a:rPr>
              <a:t> </a:t>
            </a:r>
            <a:r>
              <a:rPr lang="ar-YE" sz="2000" dirty="0">
                <a:latin typeface="Alexandria" pitchFamily="2" charset="-78"/>
                <a:cs typeface="Alexandria" pitchFamily="2" charset="-78"/>
              </a:rPr>
              <a:t>الأهداف وتنتهي ب</a:t>
            </a:r>
            <a:r>
              <a:rPr lang="ar-JO" sz="2000" dirty="0">
                <a:latin typeface="Alexandria" pitchFamily="2" charset="-78"/>
                <a:cs typeface="Alexandria" pitchFamily="2" charset="-78"/>
              </a:rPr>
              <a:t>البنود و</a:t>
            </a:r>
            <a:r>
              <a:rPr lang="ar-YE" sz="2000" dirty="0">
                <a:latin typeface="Alexandria" pitchFamily="2" charset="-78"/>
                <a:cs typeface="Alexandria" pitchFamily="2" charset="-78"/>
              </a:rPr>
              <a:t>اللوائح والقوانين</a:t>
            </a:r>
            <a:r>
              <a:rPr lang="ar-JO" sz="2000" dirty="0">
                <a:latin typeface="Alexandria" pitchFamily="2" charset="-78"/>
                <a:cs typeface="Alexandria" pitchFamily="2" charset="-78"/>
              </a:rPr>
              <a:t>.</a:t>
            </a:r>
          </a:p>
          <a:p>
            <a:pPr algn="r">
              <a:lnSpc>
                <a:spcPct val="150000"/>
              </a:lnSpc>
            </a:pPr>
            <a:r>
              <a:rPr lang="ar-YE" sz="2000" dirty="0">
                <a:latin typeface="Alexandria" pitchFamily="2" charset="-78"/>
                <a:cs typeface="Alexandria" pitchFamily="2" charset="-78"/>
              </a:rPr>
              <a:t>بمعنى آخر هي عملي</a:t>
            </a:r>
            <a:r>
              <a:rPr lang="ar-JO" sz="2000" dirty="0">
                <a:latin typeface="Alexandria" pitchFamily="2" charset="-78"/>
                <a:cs typeface="Alexandria" pitchFamily="2" charset="-78"/>
              </a:rPr>
              <a:t>ة </a:t>
            </a:r>
            <a:r>
              <a:rPr lang="ar-YE" sz="2000" dirty="0">
                <a:latin typeface="Alexandria" pitchFamily="2" charset="-78"/>
                <a:cs typeface="Alexandria" pitchFamily="2" charset="-78"/>
              </a:rPr>
              <a:t>تتضمن عدة خطوات تبدأ بتحديد المشكلة وتنتهي بوضع</a:t>
            </a:r>
            <a:r>
              <a:rPr lang="ar-JO" sz="2000" dirty="0">
                <a:latin typeface="Alexandria" pitchFamily="2" charset="-78"/>
                <a:cs typeface="Alexandria" pitchFamily="2" charset="-78"/>
              </a:rPr>
              <a:t> </a:t>
            </a:r>
            <a:r>
              <a:rPr lang="ar-YE" sz="2000" dirty="0">
                <a:latin typeface="Alexandria" pitchFamily="2" charset="-78"/>
                <a:cs typeface="Alexandria" pitchFamily="2" charset="-78"/>
              </a:rPr>
              <a:t>التشريعات والقوانين المنظمة للعمل </a:t>
            </a:r>
            <a:r>
              <a:rPr lang="ar-JO" sz="2000" dirty="0">
                <a:latin typeface="Alexandria" pitchFamily="2" charset="-78"/>
                <a:cs typeface="Alexandria" pitchFamily="2" charset="-78"/>
              </a:rPr>
              <a:t>مرورًا</a:t>
            </a:r>
            <a:r>
              <a:rPr lang="ar-YE" sz="2000" dirty="0">
                <a:latin typeface="Alexandria" pitchFamily="2" charset="-78"/>
                <a:cs typeface="Alexandria" pitchFamily="2" charset="-78"/>
              </a:rPr>
              <a:t> بعمليات نقاش وبحث</a:t>
            </a:r>
            <a:r>
              <a:rPr lang="ar-JO" sz="2000" dirty="0">
                <a:latin typeface="Alexandria" pitchFamily="2" charset="-78"/>
                <a:cs typeface="Alexandria" pitchFamily="2" charset="-78"/>
              </a:rPr>
              <a:t> </a:t>
            </a:r>
            <a:r>
              <a:rPr lang="ar-YE" sz="2000" dirty="0">
                <a:latin typeface="Alexandria" pitchFamily="2" charset="-78"/>
                <a:cs typeface="Alexandria" pitchFamily="2" charset="-78"/>
              </a:rPr>
              <a:t>وجمع المعلومات وتشارك فيها جهات رسمية وغي</a:t>
            </a:r>
            <a:r>
              <a:rPr lang="ar-JO" sz="2000" dirty="0">
                <a:latin typeface="Alexandria" pitchFamily="2" charset="-78"/>
                <a:cs typeface="Alexandria" pitchFamily="2" charset="-78"/>
              </a:rPr>
              <a:t>ر رسمية.</a:t>
            </a:r>
          </a:p>
          <a:p>
            <a:pPr algn="r" rtl="1">
              <a:lnSpc>
                <a:spcPct val="150000"/>
              </a:lnSpc>
            </a:pPr>
            <a:r>
              <a:rPr lang="ar-JO" sz="2000" dirty="0">
                <a:latin typeface="Alexandria" pitchFamily="2" charset="-78"/>
                <a:cs typeface="Alexandria" pitchFamily="2" charset="-78"/>
              </a:rPr>
              <a:t>             مدخلات                     عمليات                          مخرجات</a:t>
            </a:r>
            <a:endParaRPr lang="ar-YE" sz="2000" dirty="0">
              <a:latin typeface="Alexandria" pitchFamily="2" charset="-78"/>
              <a:cs typeface="Alexandria" pitchFamily="2" charset="-78"/>
            </a:endParaRPr>
          </a:p>
        </p:txBody>
      </p:sp>
      <p:cxnSp>
        <p:nvCxnSpPr>
          <p:cNvPr id="4" name="Straight Arrow Connector 3">
            <a:extLst>
              <a:ext uri="{FF2B5EF4-FFF2-40B4-BE49-F238E27FC236}">
                <a16:creationId xmlns:a16="http://schemas.microsoft.com/office/drawing/2014/main" id="{1DD86630-11A2-8457-36A0-93C80097A45D}"/>
              </a:ext>
            </a:extLst>
          </p:cNvPr>
          <p:cNvCxnSpPr/>
          <p:nvPr/>
        </p:nvCxnSpPr>
        <p:spPr>
          <a:xfrm flipH="1">
            <a:off x="8242304" y="5370251"/>
            <a:ext cx="103432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CB381BC1-131A-B95D-FE28-5E4CFE62D4D7}"/>
              </a:ext>
            </a:extLst>
          </p:cNvPr>
          <p:cNvCxnSpPr/>
          <p:nvPr/>
        </p:nvCxnSpPr>
        <p:spPr>
          <a:xfrm flipH="1">
            <a:off x="5578839" y="5488182"/>
            <a:ext cx="103432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3" name="Graphic 21">
            <a:extLst>
              <a:ext uri="{FF2B5EF4-FFF2-40B4-BE49-F238E27FC236}">
                <a16:creationId xmlns:a16="http://schemas.microsoft.com/office/drawing/2014/main" id="{1D9C5A03-7907-4EBE-0796-FC9A8E731D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73155" y="193203"/>
            <a:ext cx="2591822" cy="1210204"/>
          </a:xfrm>
          <a:prstGeom prst="rect">
            <a:avLst/>
          </a:prstGeom>
        </p:spPr>
      </p:pic>
    </p:spTree>
    <p:extLst>
      <p:ext uri="{BB962C8B-B14F-4D97-AF65-F5344CB8AC3E}">
        <p14:creationId xmlns:p14="http://schemas.microsoft.com/office/powerpoint/2010/main" val="660833488"/>
      </p:ext>
    </p:extLst>
  </p:cSld>
  <p:clrMapOvr>
    <a:masterClrMapping/>
  </p:clrMapOvr>
  <mc:AlternateContent xmlns:mc="http://schemas.openxmlformats.org/markup-compatibility/2006" xmlns:p14="http://schemas.microsoft.com/office/powerpoint/2010/main">
    <mc:Choice Requires="p14">
      <p:transition spd="slow" p14:dur="1600" advTm="96943">
        <p14:prism isInverted="1"/>
      </p:transition>
    </mc:Choice>
    <mc:Fallback xmlns="">
      <p:transition spd="slow" advTm="96943">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D38E89D-0BA2-351F-6810-34A6F73806BB}"/>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8910449" y="6089668"/>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059300" y="1612758"/>
            <a:ext cx="10426460" cy="3784947"/>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ü"/>
            </a:pPr>
            <a:r>
              <a:rPr lang="ar-JO" kern="0" dirty="0">
                <a:solidFill>
                  <a:srgbClr val="000000"/>
                </a:solidFill>
                <a:latin typeface="Alexandria" pitchFamily="2" charset="-78"/>
                <a:ea typeface="Times New Roman" panose="02020603050405020304" pitchFamily="18" charset="0"/>
                <a:cs typeface="Alexandria" pitchFamily="2" charset="-78"/>
              </a:rPr>
              <a:t> </a:t>
            </a:r>
            <a:r>
              <a:rPr lang="ar-JO" dirty="0">
                <a:latin typeface="Alexandria" pitchFamily="2" charset="-78"/>
                <a:cs typeface="Alexandria" pitchFamily="2" charset="-78"/>
              </a:rPr>
              <a:t>وكذلك هي</a:t>
            </a:r>
            <a:r>
              <a:rPr lang="ar-YE" dirty="0">
                <a:latin typeface="Alexandria" pitchFamily="2" charset="-78"/>
                <a:cs typeface="Alexandria" pitchFamily="2" charset="-78"/>
              </a:rPr>
              <a:t> عملية </a:t>
            </a:r>
            <a:r>
              <a:rPr lang="ar-JO" dirty="0">
                <a:latin typeface="Alexandria" pitchFamily="2" charset="-78"/>
                <a:cs typeface="Alexandria" pitchFamily="2" charset="-78"/>
              </a:rPr>
              <a:t>معقدة </a:t>
            </a:r>
            <a:r>
              <a:rPr lang="ar-YE" dirty="0">
                <a:latin typeface="Alexandria" pitchFamily="2" charset="-78"/>
                <a:cs typeface="Alexandria" pitchFamily="2" charset="-78"/>
              </a:rPr>
              <a:t>تسعى لتحديد </a:t>
            </a:r>
            <a:r>
              <a:rPr lang="ar-JO" dirty="0">
                <a:latin typeface="Alexandria" pitchFamily="2" charset="-78"/>
                <a:cs typeface="Alexandria" pitchFamily="2" charset="-78"/>
              </a:rPr>
              <a:t>الإطار العام لعملية التعليم</a:t>
            </a:r>
            <a:r>
              <a:rPr lang="ar-YE" dirty="0">
                <a:latin typeface="Alexandria" pitchFamily="2" charset="-78"/>
                <a:cs typeface="Alexandria" pitchFamily="2" charset="-78"/>
              </a:rPr>
              <a:t>، </a:t>
            </a:r>
            <a:r>
              <a:rPr lang="ar-JO" dirty="0">
                <a:latin typeface="Alexandria" pitchFamily="2" charset="-78"/>
                <a:cs typeface="Alexandria" pitchFamily="2" charset="-78"/>
              </a:rPr>
              <a:t>و</a:t>
            </a:r>
            <a:r>
              <a:rPr lang="ar-YE" dirty="0">
                <a:latin typeface="Alexandria" pitchFamily="2" charset="-78"/>
                <a:cs typeface="Alexandria" pitchFamily="2" charset="-78"/>
              </a:rPr>
              <a:t>تتسم بتوجهها نحو المستقبل، وسعيها إلى تحقيق</a:t>
            </a:r>
            <a:r>
              <a:rPr lang="ar-JO" dirty="0">
                <a:latin typeface="Alexandria" pitchFamily="2" charset="-78"/>
                <a:cs typeface="Alexandria" pitchFamily="2" charset="-78"/>
              </a:rPr>
              <a:t> </a:t>
            </a:r>
            <a:r>
              <a:rPr lang="ar-YE" dirty="0">
                <a:latin typeface="Alexandria" pitchFamily="2" charset="-78"/>
                <a:cs typeface="Alexandria" pitchFamily="2" charset="-78"/>
              </a:rPr>
              <a:t>الصالح العام في مجال التعليم</a:t>
            </a:r>
            <a:r>
              <a:rPr lang="ar-JO" dirty="0">
                <a:latin typeface="Alexandria" pitchFamily="2" charset="-78"/>
                <a:cs typeface="Alexandria" pitchFamily="2" charset="-78"/>
              </a:rPr>
              <a:t> وتحسين جودته</a:t>
            </a:r>
            <a:r>
              <a:rPr lang="ar-YE" dirty="0">
                <a:latin typeface="Alexandria" pitchFamily="2" charset="-78"/>
                <a:cs typeface="Alexandria" pitchFamily="2" charset="-78"/>
              </a:rPr>
              <a:t>، بأفضل الوسائل الممكنة</a:t>
            </a:r>
            <a:r>
              <a:rPr lang="ar-JO" dirty="0">
                <a:latin typeface="Alexandria" pitchFamily="2" charset="-78"/>
                <a:cs typeface="Alexandria" pitchFamily="2" charset="-78"/>
              </a:rPr>
              <a:t>.</a:t>
            </a:r>
            <a:endParaRPr lang="ar-YE"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JO" dirty="0">
                <a:latin typeface="Alexandria" pitchFamily="2" charset="-78"/>
                <a:cs typeface="Alexandria" pitchFamily="2" charset="-78"/>
              </a:rPr>
              <a:t>و </a:t>
            </a:r>
            <a:r>
              <a:rPr lang="ar-YE" dirty="0">
                <a:latin typeface="Alexandria" pitchFamily="2" charset="-78"/>
                <a:cs typeface="Alexandria" pitchFamily="2" charset="-78"/>
              </a:rPr>
              <a:t>تعد </a:t>
            </a:r>
            <a:r>
              <a:rPr lang="ar-JO" dirty="0">
                <a:latin typeface="Alexandria" pitchFamily="2" charset="-78"/>
                <a:cs typeface="Alexandria" pitchFamily="2" charset="-78"/>
              </a:rPr>
              <a:t>أيضًا </a:t>
            </a:r>
            <a:r>
              <a:rPr lang="ar-YE" dirty="0">
                <a:latin typeface="Alexandria" pitchFamily="2" charset="-78"/>
                <a:cs typeface="Alexandria" pitchFamily="2" charset="-78"/>
              </a:rPr>
              <a:t>نشاطا يعكس التوجه نحو سياسات أفضل ونحو إعادة صياغة </a:t>
            </a:r>
            <a:r>
              <a:rPr lang="ar-JO" dirty="0">
                <a:latin typeface="Alexandria" pitchFamily="2" charset="-78"/>
                <a:cs typeface="Alexandria" pitchFamily="2" charset="-78"/>
              </a:rPr>
              <a:t>تضمن </a:t>
            </a:r>
            <a:r>
              <a:rPr lang="ar-YE" dirty="0">
                <a:latin typeface="Alexandria" pitchFamily="2" charset="-78"/>
                <a:cs typeface="Alexandria" pitchFamily="2" charset="-78"/>
              </a:rPr>
              <a:t>إيجاد حلول للمشكلات التعليمية</a:t>
            </a:r>
            <a:r>
              <a:rPr lang="ar-JO" dirty="0">
                <a:latin typeface="Alexandria" pitchFamily="2" charset="-78"/>
                <a:cs typeface="Alexandria" pitchFamily="2" charset="-78"/>
              </a:rPr>
              <a:t>  </a:t>
            </a:r>
            <a:r>
              <a:rPr lang="ar-YE" dirty="0">
                <a:latin typeface="Alexandria" pitchFamily="2" charset="-78"/>
                <a:cs typeface="Alexandria" pitchFamily="2" charset="-78"/>
              </a:rPr>
              <a:t>لذا تتسم هذه العملية بالتعقد والتنوع في مكوناتها، ومن هنا يأتي مفهوم العملية الذي يؤكد على تفاعل مكونات</a:t>
            </a:r>
            <a:r>
              <a:rPr lang="ar-JO" dirty="0">
                <a:latin typeface="Alexandria" pitchFamily="2" charset="-78"/>
                <a:cs typeface="Alexandria" pitchFamily="2" charset="-78"/>
              </a:rPr>
              <a:t> </a:t>
            </a:r>
            <a:r>
              <a:rPr lang="ar-YE" dirty="0">
                <a:latin typeface="Alexandria" pitchFamily="2" charset="-78"/>
                <a:cs typeface="Alexandria" pitchFamily="2" charset="-78"/>
              </a:rPr>
              <a:t>صنع السياسة </a:t>
            </a:r>
            <a:r>
              <a:rPr lang="ar-JO" dirty="0">
                <a:latin typeface="Alexandria" pitchFamily="2" charset="-78"/>
                <a:cs typeface="Alexandria" pitchFamily="2" charset="-78"/>
              </a:rPr>
              <a:t>مراعيًا أهداف صانعي السياسة التعليمية الرسمية وغير الرسمية</a:t>
            </a:r>
            <a:endParaRPr lang="ar-YE"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YE" dirty="0">
                <a:latin typeface="Alexandria" pitchFamily="2" charset="-78"/>
                <a:cs typeface="Alexandria" pitchFamily="2" charset="-78"/>
              </a:rPr>
              <a:t>هي عملية تحويل المدخلات السياسية </a:t>
            </a:r>
            <a:r>
              <a:rPr lang="ar-JO" dirty="0">
                <a:latin typeface="Alexandria" pitchFamily="2" charset="-78"/>
                <a:cs typeface="Alexandria" pitchFamily="2" charset="-78"/>
              </a:rPr>
              <a:t>والاقتصادية والاجتماعية والثقافية</a:t>
            </a:r>
            <a:r>
              <a:rPr lang="ar-YE" dirty="0">
                <a:latin typeface="Alexandria" pitchFamily="2" charset="-78"/>
                <a:cs typeface="Alexandria" pitchFamily="2" charset="-78"/>
              </a:rPr>
              <a:t>، إلى نتائج </a:t>
            </a:r>
            <a:r>
              <a:rPr lang="ar-JO" dirty="0">
                <a:latin typeface="Alexandria" pitchFamily="2" charset="-78"/>
                <a:cs typeface="Alexandria" pitchFamily="2" charset="-78"/>
              </a:rPr>
              <a:t>على شكل لوائح وتعليمات ومبادئ تنظم عملية التعليم وتنهض بها نحو تطور الدولة بكافة مجالاتها.</a:t>
            </a:r>
            <a:endParaRPr lang="ar-YE"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377C18D2-5C5B-5076-9708-FE7288B79D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2054431471"/>
      </p:ext>
    </p:extLst>
  </p:cSld>
  <p:clrMapOvr>
    <a:masterClrMapping/>
  </p:clrMapOvr>
  <mc:AlternateContent xmlns:mc="http://schemas.openxmlformats.org/markup-compatibility/2006" xmlns:p14="http://schemas.microsoft.com/office/powerpoint/2010/main">
    <mc:Choice Requires="p14">
      <p:transition spd="slow" p14:dur="1600" advTm="171789">
        <p14:prism isInverted="1"/>
      </p:transition>
    </mc:Choice>
    <mc:Fallback xmlns="">
      <p:transition spd="slow" advTm="171789">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13910E16-8C0F-A342-D789-564172EF6451}"/>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8920655" y="6186644"/>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431785" y="1423707"/>
            <a:ext cx="9681490" cy="4010585"/>
          </a:xfrm>
          <a:prstGeom prst="rect">
            <a:avLst/>
          </a:prstGeom>
          <a:noFill/>
        </p:spPr>
        <p:txBody>
          <a:bodyPr wrap="square" rtlCol="0">
            <a:spAutoFit/>
          </a:bodyPr>
          <a:lstStyle/>
          <a:p>
            <a:pPr algn="r" rtl="1"/>
            <a:endParaRPr lang="ar-JO" dirty="0">
              <a:latin typeface="Alexandria" pitchFamily="2" charset="-78"/>
              <a:cs typeface="Alexandria" pitchFamily="2" charset="-78"/>
            </a:endParaRPr>
          </a:p>
          <a:p>
            <a:pPr algn="just" rtl="1">
              <a:lnSpc>
                <a:spcPct val="150000"/>
              </a:lnSpc>
            </a:pPr>
            <a:r>
              <a:rPr lang="ar-JO" sz="2000" b="1" u="sng" dirty="0">
                <a:latin typeface="Alexandria" pitchFamily="2" charset="-78"/>
                <a:cs typeface="Alexandria" pitchFamily="2" charset="-78"/>
              </a:rPr>
              <a:t>الخلاصة</a:t>
            </a:r>
            <a:r>
              <a:rPr lang="ar-JO" sz="2000" dirty="0">
                <a:latin typeface="Alexandria" pitchFamily="2" charset="-78"/>
                <a:cs typeface="Alexandria" pitchFamily="2" charset="-78"/>
              </a:rPr>
              <a:t>: </a:t>
            </a:r>
            <a:r>
              <a:rPr lang="ar-YE" sz="2000" dirty="0">
                <a:latin typeface="Alexandria" pitchFamily="2" charset="-78"/>
                <a:cs typeface="Alexandria" pitchFamily="2" charset="-78"/>
              </a:rPr>
              <a:t>هي </a:t>
            </a:r>
            <a:r>
              <a:rPr lang="ar-JO" sz="2000" dirty="0">
                <a:latin typeface="Alexandria" pitchFamily="2" charset="-78"/>
                <a:cs typeface="Alexandria" pitchFamily="2" charset="-78"/>
              </a:rPr>
              <a:t>عملية ممنهجة تشترك فيها عدة موسسات </a:t>
            </a:r>
            <a:r>
              <a:rPr lang="ar-YE" sz="2000" dirty="0">
                <a:latin typeface="Alexandria" pitchFamily="2" charset="-78"/>
                <a:cs typeface="Alexandria" pitchFamily="2" charset="-78"/>
              </a:rPr>
              <a:t>كالأجهزة التشريعية والأحزاب وجماعات المصالح بالإضافة إلى الأجهزة </a:t>
            </a:r>
            <a:r>
              <a:rPr lang="ar-JO" sz="2000" dirty="0">
                <a:latin typeface="Alexandria" pitchFamily="2" charset="-78"/>
                <a:cs typeface="Alexandria" pitchFamily="2" charset="-78"/>
              </a:rPr>
              <a:t> </a:t>
            </a:r>
            <a:r>
              <a:rPr lang="ar-YE" sz="2000" dirty="0">
                <a:latin typeface="Alexandria" pitchFamily="2" charset="-78"/>
                <a:cs typeface="Alexandria" pitchFamily="2" charset="-78"/>
              </a:rPr>
              <a:t>الإدارية والفنية </a:t>
            </a:r>
            <a:r>
              <a:rPr lang="ar-JO" sz="2000" dirty="0">
                <a:latin typeface="Alexandria" pitchFamily="2" charset="-78"/>
                <a:cs typeface="Alexandria" pitchFamily="2" charset="-78"/>
              </a:rPr>
              <a:t>و</a:t>
            </a:r>
            <a:r>
              <a:rPr lang="ar-YE" sz="2000" dirty="0">
                <a:latin typeface="Alexandria" pitchFamily="2" charset="-78"/>
                <a:cs typeface="Alexandria" pitchFamily="2" charset="-78"/>
              </a:rPr>
              <a:t>التي تقوم بالمشاركة في صياغة هذه السياسات وتنفيذها ومتابعتها، </a:t>
            </a:r>
            <a:r>
              <a:rPr lang="ar-JO" sz="2000" dirty="0">
                <a:latin typeface="Alexandria" pitchFamily="2" charset="-78"/>
                <a:cs typeface="Alexandria" pitchFamily="2" charset="-78"/>
              </a:rPr>
              <a:t>حسب </a:t>
            </a:r>
            <a:r>
              <a:rPr lang="ar-YE" sz="2000" dirty="0">
                <a:latin typeface="Alexandria" pitchFamily="2" charset="-78"/>
                <a:cs typeface="Alexandria" pitchFamily="2" charset="-78"/>
              </a:rPr>
              <a:t>وزن</a:t>
            </a:r>
            <a:r>
              <a:rPr lang="ar-JO" sz="2000" dirty="0">
                <a:latin typeface="Alexandria" pitchFamily="2" charset="-78"/>
                <a:cs typeface="Alexandria" pitchFamily="2" charset="-78"/>
              </a:rPr>
              <a:t> </a:t>
            </a:r>
            <a:r>
              <a:rPr lang="ar-YE" sz="2000" dirty="0">
                <a:latin typeface="Alexandria" pitchFamily="2" charset="-78"/>
                <a:cs typeface="Alexandria" pitchFamily="2" charset="-78"/>
              </a:rPr>
              <a:t>ونفوذ القوى الصانعة لهذه السياسة</a:t>
            </a:r>
            <a:r>
              <a:rPr lang="ar-JO" sz="2000" dirty="0">
                <a:latin typeface="Alexandria" pitchFamily="2" charset="-78"/>
                <a:cs typeface="Alexandria" pitchFamily="2" charset="-78"/>
              </a:rPr>
              <a:t>.</a:t>
            </a:r>
            <a:endParaRPr lang="ar-YE" sz="2000" dirty="0">
              <a:latin typeface="Alexandria" pitchFamily="2" charset="-78"/>
              <a:cs typeface="Alexandria" pitchFamily="2" charset="-78"/>
            </a:endParaRPr>
          </a:p>
          <a:p>
            <a:pPr algn="just" rtl="1">
              <a:lnSpc>
                <a:spcPct val="150000"/>
              </a:lnSpc>
            </a:pPr>
            <a:r>
              <a:rPr lang="ar-JO" sz="2000" dirty="0">
                <a:latin typeface="Alexandria" pitchFamily="2" charset="-78"/>
                <a:cs typeface="Alexandria" pitchFamily="2" charset="-78"/>
              </a:rPr>
              <a:t>وهي عملية </a:t>
            </a:r>
            <a:r>
              <a:rPr lang="ar-YE" sz="2000" dirty="0">
                <a:latin typeface="Alexandria" pitchFamily="2" charset="-78"/>
                <a:cs typeface="Alexandria" pitchFamily="2" charset="-78"/>
              </a:rPr>
              <a:t>ترتبط بشكل مباشر بالنظام السياسي، وتندرج تحت النشاط التخطيطي في مجال التعليم، </a:t>
            </a:r>
            <a:r>
              <a:rPr lang="ar-JO" sz="2000" dirty="0">
                <a:latin typeface="Alexandria" pitchFamily="2" charset="-78"/>
                <a:cs typeface="Alexandria" pitchFamily="2" charset="-78"/>
              </a:rPr>
              <a:t>وتتكون من مجموعة من ال</a:t>
            </a:r>
            <a:r>
              <a:rPr lang="ar-YE" sz="2000" dirty="0">
                <a:latin typeface="Alexandria" pitchFamily="2" charset="-78"/>
                <a:cs typeface="Alexandria" pitchFamily="2" charset="-78"/>
              </a:rPr>
              <a:t>خطوات تبدأ </a:t>
            </a:r>
            <a:r>
              <a:rPr lang="ar-JO" sz="2000" dirty="0">
                <a:latin typeface="Alexandria" pitchFamily="2" charset="-78"/>
                <a:cs typeface="Alexandria" pitchFamily="2" charset="-78"/>
              </a:rPr>
              <a:t>بتحديد</a:t>
            </a:r>
            <a:r>
              <a:rPr lang="ar-YE" sz="2000" dirty="0">
                <a:latin typeface="Alexandria" pitchFamily="2" charset="-78"/>
                <a:cs typeface="Alexandria" pitchFamily="2" charset="-78"/>
              </a:rPr>
              <a:t> المشكلة، وتنتهي باتخاذ القرار وتنفيذه</a:t>
            </a:r>
            <a:r>
              <a:rPr lang="ar-JO" sz="2000" dirty="0">
                <a:latin typeface="Alexandria" pitchFamily="2" charset="-78"/>
                <a:cs typeface="Alexandria" pitchFamily="2" charset="-78"/>
              </a:rPr>
              <a:t> ومن ثم تقييم أثره على الطلبة والمؤسسات الاقتصادية وتحقيق التنمية الشاملة للدولة.</a:t>
            </a:r>
            <a:endParaRPr lang="ar-YE" sz="20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7065ACEB-1EFD-0162-621F-9640E3820D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4188049537"/>
      </p:ext>
    </p:extLst>
  </p:cSld>
  <p:clrMapOvr>
    <a:masterClrMapping/>
  </p:clrMapOvr>
  <mc:AlternateContent xmlns:mc="http://schemas.openxmlformats.org/markup-compatibility/2006" xmlns:p14="http://schemas.microsoft.com/office/powerpoint/2010/main">
    <mc:Choice Requires="p14">
      <p:transition spd="slow" p14:dur="1600" advTm="121669">
        <p14:prism isInverted="1"/>
      </p:transition>
    </mc:Choice>
    <mc:Fallback xmlns="">
      <p:transition spd="slow" advTm="121669">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E9EE300-7185-8A97-4C9F-63EE1DD1E51A}"/>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8899041" y="5983632"/>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067141" y="1736145"/>
            <a:ext cx="10087452" cy="4041363"/>
          </a:xfrm>
          <a:prstGeom prst="rect">
            <a:avLst/>
          </a:prstGeom>
          <a:noFill/>
        </p:spPr>
        <p:txBody>
          <a:bodyPr wrap="square" rtlCol="0">
            <a:spAutoFit/>
          </a:bodyPr>
          <a:lstStyle/>
          <a:p>
            <a:pPr algn="ctr" rtl="1"/>
            <a:r>
              <a:rPr lang="ar-JO" sz="2000" dirty="0">
                <a:solidFill>
                  <a:srgbClr val="00B0F0"/>
                </a:solidFill>
                <a:latin typeface="Alexandria Black" pitchFamily="2" charset="-78"/>
                <a:cs typeface="Alexandria Black" pitchFamily="2" charset="-78"/>
              </a:rPr>
              <a:t>محاور صنع السياسات التعليمية</a:t>
            </a:r>
            <a:endParaRPr lang="ar-JO" sz="2400" dirty="0">
              <a:solidFill>
                <a:srgbClr val="00B0F0"/>
              </a:solidFill>
              <a:latin typeface="Alexandria" pitchFamily="2" charset="-78"/>
              <a:cs typeface="Alexandria" pitchFamily="2" charset="-78"/>
            </a:endParaRPr>
          </a:p>
          <a:p>
            <a:pPr algn="r" rtl="1">
              <a:lnSpc>
                <a:spcPct val="150000"/>
              </a:lnSpc>
            </a:pPr>
            <a:r>
              <a:rPr lang="ar-YE" sz="2000" dirty="0">
                <a:latin typeface="Alexandria" pitchFamily="2" charset="-78"/>
                <a:cs typeface="Alexandria" pitchFamily="2" charset="-78"/>
              </a:rPr>
              <a:t>تركز صناعة السياسة التعليمية</a:t>
            </a:r>
            <a:r>
              <a:rPr lang="ar-JO" sz="2000" dirty="0">
                <a:latin typeface="Alexandria" pitchFamily="2" charset="-78"/>
                <a:cs typeface="Alexandria" pitchFamily="2" charset="-78"/>
              </a:rPr>
              <a:t> </a:t>
            </a:r>
            <a:r>
              <a:rPr lang="ar-YE" sz="2000" dirty="0">
                <a:latin typeface="Alexandria" pitchFamily="2" charset="-78"/>
                <a:cs typeface="Alexandria" pitchFamily="2" charset="-78"/>
              </a:rPr>
              <a:t>على </a:t>
            </a:r>
            <a:r>
              <a:rPr lang="ar-JO" sz="2000" dirty="0">
                <a:latin typeface="Alexandria" pitchFamily="2" charset="-78"/>
                <a:cs typeface="Alexandria" pitchFamily="2" charset="-78"/>
              </a:rPr>
              <a:t>عدة </a:t>
            </a:r>
            <a:r>
              <a:rPr lang="ar-YE" sz="2000" dirty="0">
                <a:latin typeface="Alexandria" pitchFamily="2" charset="-78"/>
                <a:cs typeface="Alexandria" pitchFamily="2" charset="-78"/>
              </a:rPr>
              <a:t>محاور</a:t>
            </a:r>
            <a:r>
              <a:rPr lang="ar-JO" sz="2000" dirty="0">
                <a:latin typeface="Alexandria" pitchFamily="2" charset="-78"/>
                <a:cs typeface="Alexandria" pitchFamily="2" charset="-78"/>
              </a:rPr>
              <a:t> منها </a:t>
            </a:r>
            <a:r>
              <a:rPr lang="ar-YE" sz="2000" dirty="0">
                <a:latin typeface="Alexandria" pitchFamily="2" charset="-78"/>
                <a:cs typeface="Alexandria" pitchFamily="2" charset="-78"/>
              </a:rPr>
              <a:t>:</a:t>
            </a:r>
          </a:p>
          <a:p>
            <a:pPr algn="r" rtl="1">
              <a:lnSpc>
                <a:spcPct val="150000"/>
              </a:lnSpc>
            </a:pPr>
            <a:r>
              <a:rPr lang="ar-YE" sz="2000" dirty="0">
                <a:latin typeface="Alexandria" pitchFamily="2" charset="-78"/>
                <a:cs typeface="Alexandria" pitchFamily="2" charset="-78"/>
              </a:rPr>
              <a:t>1. الإشراف على التعليم</a:t>
            </a:r>
            <a:r>
              <a:rPr lang="ar-JO" sz="2000" dirty="0">
                <a:latin typeface="Alexandria" pitchFamily="2" charset="-78"/>
                <a:cs typeface="Alexandria" pitchFamily="2" charset="-78"/>
              </a:rPr>
              <a:t> العام والعالي.</a:t>
            </a:r>
            <a:endParaRPr lang="ar-YE" sz="2000" dirty="0">
              <a:latin typeface="Alexandria" pitchFamily="2" charset="-78"/>
              <a:cs typeface="Alexandria" pitchFamily="2" charset="-78"/>
            </a:endParaRPr>
          </a:p>
          <a:p>
            <a:pPr algn="r" rtl="1">
              <a:lnSpc>
                <a:spcPct val="150000"/>
              </a:lnSpc>
            </a:pPr>
            <a:r>
              <a:rPr lang="ar-YE" sz="2000" dirty="0">
                <a:latin typeface="Alexandria" pitchFamily="2" charset="-78"/>
                <a:cs typeface="Alexandria" pitchFamily="2" charset="-78"/>
              </a:rPr>
              <a:t>2. </a:t>
            </a:r>
            <a:r>
              <a:rPr lang="ar-JO" sz="2000" dirty="0">
                <a:latin typeface="Alexandria" pitchFamily="2" charset="-78"/>
                <a:cs typeface="Alexandria" pitchFamily="2" charset="-78"/>
              </a:rPr>
              <a:t>وضع القواعد التي تنظم عمل الموظفين في التعليم وتنميتهم وتدريبهم.</a:t>
            </a:r>
            <a:endParaRPr lang="ar-YE" sz="2000" dirty="0">
              <a:latin typeface="Alexandria" pitchFamily="2" charset="-78"/>
              <a:cs typeface="Alexandria" pitchFamily="2" charset="-78"/>
            </a:endParaRPr>
          </a:p>
          <a:p>
            <a:pPr algn="r" rtl="1">
              <a:lnSpc>
                <a:spcPct val="150000"/>
              </a:lnSpc>
            </a:pPr>
            <a:r>
              <a:rPr lang="ar-YE" sz="2000" dirty="0">
                <a:latin typeface="Alexandria" pitchFamily="2" charset="-78"/>
                <a:cs typeface="Alexandria" pitchFamily="2" charset="-78"/>
              </a:rPr>
              <a:t>3. تحديد محتوى التعليم </a:t>
            </a:r>
            <a:r>
              <a:rPr lang="ar-JO" sz="2000" dirty="0">
                <a:latin typeface="Alexandria" pitchFamily="2" charset="-78"/>
                <a:cs typeface="Alexandria" pitchFamily="2" charset="-78"/>
              </a:rPr>
              <a:t>ومناهجه</a:t>
            </a:r>
            <a:r>
              <a:rPr lang="ar-YE" sz="2000" dirty="0">
                <a:latin typeface="Alexandria" pitchFamily="2" charset="-78"/>
                <a:cs typeface="Alexandria" pitchFamily="2" charset="-78"/>
              </a:rPr>
              <a:t> وتخصصاته وفروعه.</a:t>
            </a:r>
          </a:p>
          <a:p>
            <a:pPr algn="r" rtl="1">
              <a:lnSpc>
                <a:spcPct val="150000"/>
              </a:lnSpc>
            </a:pPr>
            <a:r>
              <a:rPr lang="ar-YE" sz="2000" dirty="0">
                <a:latin typeface="Alexandria" pitchFamily="2" charset="-78"/>
                <a:cs typeface="Alexandria" pitchFamily="2" charset="-78"/>
              </a:rPr>
              <a:t>4. كيفية </a:t>
            </a:r>
            <a:r>
              <a:rPr lang="ar-JO" sz="2000" dirty="0">
                <a:latin typeface="Alexandria" pitchFamily="2" charset="-78"/>
                <a:cs typeface="Alexandria" pitchFamily="2" charset="-78"/>
              </a:rPr>
              <a:t>بناء شخصية</a:t>
            </a:r>
            <a:r>
              <a:rPr lang="ar-YE" sz="2000" dirty="0">
                <a:latin typeface="Alexandria" pitchFamily="2" charset="-78"/>
                <a:cs typeface="Alexandria" pitchFamily="2" charset="-78"/>
              </a:rPr>
              <a:t> الطالب والخدمات </a:t>
            </a:r>
            <a:r>
              <a:rPr lang="ar-JO" sz="2000" dirty="0">
                <a:latin typeface="Alexandria" pitchFamily="2" charset="-78"/>
                <a:cs typeface="Alexandria" pitchFamily="2" charset="-78"/>
              </a:rPr>
              <a:t>التعليمية </a:t>
            </a:r>
            <a:r>
              <a:rPr lang="ar-YE" sz="2000" dirty="0">
                <a:latin typeface="Alexandria" pitchFamily="2" charset="-78"/>
                <a:cs typeface="Alexandria" pitchFamily="2" charset="-78"/>
              </a:rPr>
              <a:t>المقدمة له.</a:t>
            </a:r>
          </a:p>
          <a:p>
            <a:pPr algn="r" rtl="1">
              <a:lnSpc>
                <a:spcPct val="150000"/>
              </a:lnSpc>
            </a:pPr>
            <a:r>
              <a:rPr lang="ar-YE" sz="2000" dirty="0">
                <a:latin typeface="Alexandria" pitchFamily="2" charset="-78"/>
                <a:cs typeface="Alexandria" pitchFamily="2" charset="-78"/>
              </a:rPr>
              <a:t>5. ربط </a:t>
            </a:r>
            <a:r>
              <a:rPr lang="ar-JO" sz="2000" dirty="0">
                <a:latin typeface="Alexandria" pitchFamily="2" charset="-78"/>
                <a:cs typeface="Alexandria" pitchFamily="2" charset="-78"/>
              </a:rPr>
              <a:t>التعليم</a:t>
            </a:r>
            <a:r>
              <a:rPr lang="ar-YE" sz="2000" dirty="0">
                <a:latin typeface="Alexandria" pitchFamily="2" charset="-78"/>
                <a:cs typeface="Alexandria" pitchFamily="2" charset="-78"/>
              </a:rPr>
              <a:t> بسوق العمل والمؤسسات الاجتماعية والإنتاجية</a:t>
            </a:r>
            <a:r>
              <a:rPr lang="ar-JO" sz="2000" dirty="0">
                <a:latin typeface="Alexandria" pitchFamily="2" charset="-78"/>
                <a:cs typeface="Alexandria" pitchFamily="2" charset="-78"/>
              </a:rPr>
              <a:t> والتأكد من تحقيق التعليم للأهداف المرجوة</a:t>
            </a:r>
            <a:r>
              <a:rPr lang="ar-YE" sz="2000" dirty="0">
                <a:latin typeface="Alexandria" pitchFamily="2" charset="-78"/>
                <a:cs typeface="Alexandria" pitchFamily="2" charset="-78"/>
              </a:rPr>
              <a:t>.</a:t>
            </a:r>
          </a:p>
          <a:p>
            <a:pPr algn="r" rtl="1">
              <a:lnSpc>
                <a:spcPct val="150000"/>
              </a:lnSpc>
            </a:pPr>
            <a:r>
              <a:rPr lang="ar-YE" sz="2000" dirty="0">
                <a:latin typeface="Alexandria" pitchFamily="2" charset="-78"/>
                <a:cs typeface="Alexandria" pitchFamily="2" charset="-78"/>
              </a:rPr>
              <a:t>6. تطوير وإصلاح التعليم.</a:t>
            </a:r>
          </a:p>
        </p:txBody>
      </p:sp>
      <p:pic>
        <p:nvPicPr>
          <p:cNvPr id="4" name="Picture 3">
            <a:extLst>
              <a:ext uri="{FF2B5EF4-FFF2-40B4-BE49-F238E27FC236}">
                <a16:creationId xmlns:a16="http://schemas.microsoft.com/office/drawing/2014/main" id="{E369A9B3-D726-8EC2-9860-B770F7F3DD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5078" y="1409713"/>
            <a:ext cx="2466975" cy="1847850"/>
          </a:xfrm>
          <a:prstGeom prst="rect">
            <a:avLst/>
          </a:prstGeom>
        </p:spPr>
      </p:pic>
      <p:pic>
        <p:nvPicPr>
          <p:cNvPr id="10" name="Graphic 21">
            <a:extLst>
              <a:ext uri="{FF2B5EF4-FFF2-40B4-BE49-F238E27FC236}">
                <a16:creationId xmlns:a16="http://schemas.microsoft.com/office/drawing/2014/main" id="{83D48CD7-18EE-2C60-6085-E455F797A8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1422424654"/>
      </p:ext>
    </p:extLst>
  </p:cSld>
  <p:clrMapOvr>
    <a:masterClrMapping/>
  </p:clrMapOvr>
  <mc:AlternateContent xmlns:mc="http://schemas.openxmlformats.org/markup-compatibility/2006" xmlns:p14="http://schemas.microsoft.com/office/powerpoint/2010/main">
    <mc:Choice Requires="p14">
      <p:transition spd="slow" p14:dur="1600" advTm="225630">
        <p14:prism isInverted="1"/>
      </p:transition>
    </mc:Choice>
    <mc:Fallback xmlns="">
      <p:transition spd="slow" advTm="22563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1031774-DD99-C2A3-9155-53E844D715A1}"/>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8983989" y="6104365"/>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3EE96C85-6F4E-5E24-0690-2F912C2E726A}"/>
              </a:ext>
            </a:extLst>
          </p:cNvPr>
          <p:cNvSpPr txBox="1"/>
          <p:nvPr/>
        </p:nvSpPr>
        <p:spPr>
          <a:xfrm>
            <a:off x="1203764" y="1533522"/>
            <a:ext cx="10333091" cy="4487767"/>
          </a:xfrm>
          <a:prstGeom prst="rect">
            <a:avLst/>
          </a:prstGeom>
          <a:noFill/>
        </p:spPr>
        <p:txBody>
          <a:bodyPr wrap="square" rtlCol="0">
            <a:spAutoFit/>
          </a:bodyPr>
          <a:lstStyle/>
          <a:p>
            <a:pPr marL="0" marR="0" algn="ctr" rtl="1">
              <a:lnSpc>
                <a:spcPct val="107000"/>
              </a:lnSpc>
              <a:spcBef>
                <a:spcPts val="0"/>
              </a:spcBef>
              <a:spcAft>
                <a:spcPts val="800"/>
              </a:spcAft>
            </a:pPr>
            <a:r>
              <a:rPr lang="ar-SA" sz="2000" b="1" dirty="0">
                <a:solidFill>
                  <a:srgbClr val="00B0F0"/>
                </a:solidFill>
                <a:latin typeface="Alexandria Black" pitchFamily="2" charset="-78"/>
                <a:cs typeface="Alexandria Black" pitchFamily="2" charset="-78"/>
              </a:rPr>
              <a:t>معايير صنع السياسات </a:t>
            </a:r>
            <a:r>
              <a:rPr lang="ar-JO" sz="2000" b="1" dirty="0">
                <a:solidFill>
                  <a:srgbClr val="00B0F0"/>
                </a:solidFill>
                <a:latin typeface="Alexandria Black" pitchFamily="2" charset="-78"/>
                <a:cs typeface="Alexandria Black" pitchFamily="2" charset="-78"/>
              </a:rPr>
              <a:t>التعليمية</a:t>
            </a:r>
            <a:endParaRPr lang="en-US" sz="2000" b="1" dirty="0">
              <a:solidFill>
                <a:srgbClr val="00B0F0"/>
              </a:solidFill>
              <a:latin typeface="Alexandria Black" pitchFamily="2" charset="-78"/>
              <a:cs typeface="Alexandria Black" pitchFamily="2" charset="-78"/>
            </a:endParaRPr>
          </a:p>
          <a:p>
            <a:pPr algn="just" rtl="1">
              <a:lnSpc>
                <a:spcPct val="150000"/>
              </a:lnSpc>
            </a:pPr>
            <a:r>
              <a:rPr lang="ar-SA" dirty="0">
                <a:effectLst/>
                <a:latin typeface="Alexandria" pitchFamily="2" charset="-78"/>
                <a:ea typeface="Calibri" panose="020F0502020204030204" pitchFamily="34" charset="0"/>
                <a:cs typeface="Alexandria" pitchFamily="2" charset="-78"/>
              </a:rPr>
              <a:t>تخضع عملية صنع السياسة ال</a:t>
            </a:r>
            <a:r>
              <a:rPr lang="ar-JO" dirty="0">
                <a:latin typeface="Alexandria" pitchFamily="2" charset="-78"/>
                <a:ea typeface="Calibri" panose="020F0502020204030204" pitchFamily="34" charset="0"/>
                <a:cs typeface="Alexandria" pitchFamily="2" charset="-78"/>
              </a:rPr>
              <a:t>تع</a:t>
            </a:r>
            <a:r>
              <a:rPr lang="ar-JO" dirty="0">
                <a:effectLst/>
                <a:latin typeface="Alexandria" pitchFamily="2" charset="-78"/>
                <a:ea typeface="Calibri" panose="020F0502020204030204" pitchFamily="34" charset="0"/>
                <a:cs typeface="Alexandria" pitchFamily="2" charset="-78"/>
              </a:rPr>
              <a:t>ليمية</a:t>
            </a:r>
            <a:r>
              <a:rPr lang="ar-SA" dirty="0">
                <a:effectLst/>
                <a:latin typeface="Alexandria" pitchFamily="2" charset="-78"/>
                <a:ea typeface="Calibri" panose="020F0502020204030204" pitchFamily="34" charset="0"/>
                <a:cs typeface="Alexandria" pitchFamily="2" charset="-78"/>
              </a:rPr>
              <a:t> لعدد من المعايير، وتحرص الدول على وضعها موضع التنفيذ في أثناء عملية صنعها للسياسة التربوية، ومن هذه المعايير: </a:t>
            </a:r>
            <a:endParaRPr lang="ar-JO" dirty="0">
              <a:effectLst/>
              <a:latin typeface="Alexandria" pitchFamily="2" charset="-78"/>
              <a:ea typeface="Calibri" panose="020F0502020204030204" pitchFamily="34" charset="0"/>
              <a:cs typeface="Alexandria" pitchFamily="2" charset="-78"/>
            </a:endParaRPr>
          </a:p>
          <a:p>
            <a:pPr marL="457200" indent="-457200" algn="just" rtl="1">
              <a:lnSpc>
                <a:spcPct val="150000"/>
              </a:lnSpc>
              <a:buAutoNum type="arabicPeriod"/>
            </a:pPr>
            <a:r>
              <a:rPr lang="ar-SA" dirty="0">
                <a:effectLst/>
                <a:latin typeface="Alexandria" pitchFamily="2" charset="-78"/>
                <a:ea typeface="Calibri" panose="020F0502020204030204" pitchFamily="34" charset="0"/>
                <a:cs typeface="Alexandria" pitchFamily="2" charset="-78"/>
              </a:rPr>
              <a:t>ضرورة وضع السياسة ال</a:t>
            </a:r>
            <a:r>
              <a:rPr lang="ar-JO" dirty="0">
                <a:latin typeface="Alexandria" pitchFamily="2" charset="-78"/>
                <a:ea typeface="Calibri" panose="020F0502020204030204" pitchFamily="34" charset="0"/>
                <a:cs typeface="Alexandria" pitchFamily="2" charset="-78"/>
              </a:rPr>
              <a:t>تعليمية</a:t>
            </a:r>
            <a:r>
              <a:rPr lang="ar-SA" dirty="0">
                <a:effectLst/>
                <a:latin typeface="Alexandria" pitchFamily="2" charset="-78"/>
                <a:ea typeface="Calibri" panose="020F0502020204030204" pitchFamily="34" charset="0"/>
                <a:cs typeface="Alexandria" pitchFamily="2" charset="-78"/>
              </a:rPr>
              <a:t> في إطار أيديولوجية الدولة وفلسفتها، تقرير السياسة التربوية وبرامجها على نحو يتوافق وأهداف الدولة، مما جعل السياسة التربوية متوافقة مع ظروف المجتمع وإمكانياته</a:t>
            </a:r>
            <a:r>
              <a:rPr lang="ar-JO" dirty="0">
                <a:effectLst/>
                <a:latin typeface="Alexandria" pitchFamily="2" charset="-78"/>
                <a:ea typeface="Calibri" panose="020F0502020204030204" pitchFamily="34" charset="0"/>
                <a:cs typeface="Alexandria" pitchFamily="2" charset="-78"/>
              </a:rPr>
              <a:t>.</a:t>
            </a:r>
            <a:r>
              <a:rPr lang="ar-SA" dirty="0">
                <a:effectLst/>
                <a:latin typeface="Alexandria" pitchFamily="2" charset="-78"/>
                <a:ea typeface="Calibri" panose="020F0502020204030204" pitchFamily="34" charset="0"/>
                <a:cs typeface="Alexandria" pitchFamily="2" charset="-78"/>
              </a:rPr>
              <a:t> </a:t>
            </a:r>
            <a:endParaRPr lang="ar-JO" dirty="0">
              <a:effectLst/>
              <a:latin typeface="Alexandria" pitchFamily="2" charset="-78"/>
              <a:ea typeface="Calibri" panose="020F0502020204030204" pitchFamily="34" charset="0"/>
              <a:cs typeface="Alexandria" pitchFamily="2" charset="-78"/>
            </a:endParaRPr>
          </a:p>
          <a:p>
            <a:pPr marL="457200" indent="-457200" algn="just" rtl="1">
              <a:lnSpc>
                <a:spcPct val="150000"/>
              </a:lnSpc>
              <a:buAutoNum type="arabicPeriod"/>
            </a:pPr>
            <a:r>
              <a:rPr lang="ar-SA" dirty="0">
                <a:effectLst/>
                <a:latin typeface="Alexandria" pitchFamily="2" charset="-78"/>
                <a:ea typeface="Calibri" panose="020F0502020204030204" pitchFamily="34" charset="0"/>
                <a:cs typeface="Alexandria" pitchFamily="2" charset="-78"/>
              </a:rPr>
              <a:t>أن تلبي السياسة ال</a:t>
            </a:r>
            <a:r>
              <a:rPr lang="ar-JO" dirty="0">
                <a:effectLst/>
                <a:latin typeface="Alexandria" pitchFamily="2" charset="-78"/>
                <a:ea typeface="Calibri" panose="020F0502020204030204" pitchFamily="34" charset="0"/>
                <a:cs typeface="Alexandria" pitchFamily="2" charset="-78"/>
              </a:rPr>
              <a:t>تعليمية</a:t>
            </a:r>
            <a:r>
              <a:rPr lang="ar-SA" dirty="0">
                <a:effectLst/>
                <a:latin typeface="Alexandria" pitchFamily="2" charset="-78"/>
                <a:ea typeface="Calibri" panose="020F0502020204030204" pitchFamily="34" charset="0"/>
                <a:cs typeface="Alexandria" pitchFamily="2" charset="-78"/>
              </a:rPr>
              <a:t> المقررة حاجات الأفراد وطموحاتهم</a:t>
            </a:r>
            <a:r>
              <a:rPr lang="ar-JO" dirty="0">
                <a:effectLst/>
                <a:latin typeface="Alexandria" pitchFamily="2" charset="-78"/>
                <a:ea typeface="Calibri" panose="020F0502020204030204" pitchFamily="34" charset="0"/>
                <a:cs typeface="Alexandria" pitchFamily="2" charset="-78"/>
              </a:rPr>
              <a:t>.</a:t>
            </a:r>
            <a:r>
              <a:rPr lang="ar-SA" dirty="0">
                <a:effectLst/>
                <a:latin typeface="Alexandria" pitchFamily="2" charset="-78"/>
                <a:ea typeface="Calibri" panose="020F0502020204030204" pitchFamily="34" charset="0"/>
                <a:cs typeface="Alexandria" pitchFamily="2" charset="-78"/>
              </a:rPr>
              <a:t> </a:t>
            </a:r>
            <a:endParaRPr lang="ar-JO" dirty="0">
              <a:effectLst/>
              <a:latin typeface="Alexandria" pitchFamily="2" charset="-78"/>
              <a:ea typeface="Calibri" panose="020F0502020204030204" pitchFamily="34" charset="0"/>
              <a:cs typeface="Alexandria" pitchFamily="2" charset="-78"/>
            </a:endParaRPr>
          </a:p>
          <a:p>
            <a:pPr marL="457200" indent="-457200" algn="just" rtl="1">
              <a:lnSpc>
                <a:spcPct val="150000"/>
              </a:lnSpc>
              <a:buAutoNum type="arabicPeriod"/>
            </a:pPr>
            <a:r>
              <a:rPr lang="ar-SA" dirty="0">
                <a:effectLst/>
                <a:latin typeface="Alexandria" pitchFamily="2" charset="-78"/>
                <a:ea typeface="Calibri" panose="020F0502020204030204" pitchFamily="34" charset="0"/>
                <a:cs typeface="Alexandria" pitchFamily="2" charset="-78"/>
              </a:rPr>
              <a:t>كذلك توافر المشاركة المجتمعية في صنع السياسة التربوية</a:t>
            </a:r>
            <a:r>
              <a:rPr lang="ar-JO" dirty="0">
                <a:effectLst/>
                <a:latin typeface="Alexandria" pitchFamily="2" charset="-78"/>
                <a:ea typeface="Calibri" panose="020F0502020204030204" pitchFamily="34" charset="0"/>
                <a:cs typeface="Alexandria" pitchFamily="2" charset="-78"/>
              </a:rPr>
              <a:t>.</a:t>
            </a:r>
            <a:r>
              <a:rPr lang="ar-SA" dirty="0">
                <a:effectLst/>
                <a:latin typeface="Alexandria" pitchFamily="2" charset="-78"/>
                <a:ea typeface="Calibri" panose="020F0502020204030204" pitchFamily="34" charset="0"/>
                <a:cs typeface="Alexandria" pitchFamily="2" charset="-78"/>
              </a:rPr>
              <a:t> </a:t>
            </a:r>
            <a:endParaRPr lang="ar-JO" dirty="0">
              <a:effectLst/>
              <a:latin typeface="Alexandria" pitchFamily="2" charset="-78"/>
              <a:ea typeface="Calibri" panose="020F0502020204030204" pitchFamily="34" charset="0"/>
              <a:cs typeface="Alexandria" pitchFamily="2" charset="-78"/>
            </a:endParaRPr>
          </a:p>
          <a:p>
            <a:pPr marL="457200" indent="-457200" algn="just" rtl="1">
              <a:lnSpc>
                <a:spcPct val="150000"/>
              </a:lnSpc>
              <a:buAutoNum type="arabicPeriod"/>
            </a:pPr>
            <a:r>
              <a:rPr lang="ar-SA" dirty="0">
                <a:effectLst/>
                <a:latin typeface="Alexandria" pitchFamily="2" charset="-78"/>
                <a:ea typeface="Calibri" panose="020F0502020204030204" pitchFamily="34" charset="0"/>
                <a:cs typeface="Alexandria" pitchFamily="2" charset="-78"/>
              </a:rPr>
              <a:t>يجب أن تكون السياسة الت</a:t>
            </a:r>
            <a:r>
              <a:rPr lang="ar-JO" dirty="0">
                <a:effectLst/>
                <a:latin typeface="Alexandria" pitchFamily="2" charset="-78"/>
                <a:ea typeface="Calibri" panose="020F0502020204030204" pitchFamily="34" charset="0"/>
                <a:cs typeface="Alexandria" pitchFamily="2" charset="-78"/>
              </a:rPr>
              <a:t>عليمية</a:t>
            </a:r>
            <a:r>
              <a:rPr lang="ar-SA" dirty="0">
                <a:effectLst/>
                <a:latin typeface="Alexandria" pitchFamily="2" charset="-78"/>
                <a:ea typeface="Calibri" panose="020F0502020204030204" pitchFamily="34" charset="0"/>
                <a:cs typeface="Alexandria" pitchFamily="2" charset="-78"/>
              </a:rPr>
              <a:t> قابلة للترجمة إلى خطوات إجرائية من خلال الاستراتيجيات والخطط </a:t>
            </a:r>
            <a:r>
              <a:rPr lang="ar-JO" sz="2400" dirty="0">
                <a:effectLst/>
                <a:ea typeface="Calibri" panose="020F0502020204030204" pitchFamily="34" charset="0"/>
                <a:cs typeface="Simplified Arabic" panose="02020603050405020304" pitchFamily="18" charset="-78"/>
              </a:rPr>
              <a:t>.</a:t>
            </a:r>
            <a:endParaRPr lang="ar-YE" sz="3600" b="1" kern="0" dirty="0">
              <a:solidFill>
                <a:srgbClr val="333333"/>
              </a:solidFill>
              <a:cs typeface="Traditional Arabic" panose="02020603050405020304" pitchFamily="18" charset="-78"/>
            </a:endParaRPr>
          </a:p>
        </p:txBody>
      </p:sp>
      <p:pic>
        <p:nvPicPr>
          <p:cNvPr id="3" name="Picture 2">
            <a:extLst>
              <a:ext uri="{FF2B5EF4-FFF2-40B4-BE49-F238E27FC236}">
                <a16:creationId xmlns:a16="http://schemas.microsoft.com/office/drawing/2014/main" id="{C695C342-88A4-5780-A22C-1A378D6D04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7760" y="3986633"/>
            <a:ext cx="2857500" cy="976713"/>
          </a:xfrm>
          <a:prstGeom prst="rect">
            <a:avLst/>
          </a:prstGeom>
        </p:spPr>
      </p:pic>
      <p:pic>
        <p:nvPicPr>
          <p:cNvPr id="4" name="Graphic 21">
            <a:extLst>
              <a:ext uri="{FF2B5EF4-FFF2-40B4-BE49-F238E27FC236}">
                <a16:creationId xmlns:a16="http://schemas.microsoft.com/office/drawing/2014/main" id="{C7688F1B-3A56-5B95-439A-DACCC9EEE6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2192721818"/>
      </p:ext>
    </p:extLst>
  </p:cSld>
  <p:clrMapOvr>
    <a:masterClrMapping/>
  </p:clrMapOvr>
  <mc:AlternateContent xmlns:mc="http://schemas.openxmlformats.org/markup-compatibility/2006" xmlns:p14="http://schemas.microsoft.com/office/powerpoint/2010/main">
    <mc:Choice Requires="p14">
      <p:transition spd="slow" p14:dur="1600" advTm="169155">
        <p14:prism isInverted="1"/>
      </p:transition>
    </mc:Choice>
    <mc:Fallback xmlns="">
      <p:transition spd="slow" advTm="169155">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5EC34FB-0C68-BD9E-18AD-9171C2BC10C0}"/>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359900" y="5635894"/>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668740" y="1888102"/>
            <a:ext cx="10631242" cy="461665"/>
          </a:xfrm>
          <a:prstGeom prst="rect">
            <a:avLst/>
          </a:prstGeom>
          <a:noFill/>
        </p:spPr>
        <p:txBody>
          <a:bodyPr wrap="square" rtlCol="0">
            <a:spAutoFit/>
          </a:bodyPr>
          <a:lstStyle/>
          <a:p>
            <a:pPr algn="ctr" rtl="1"/>
            <a:r>
              <a:rPr lang="ar-JO" sz="2400" b="1" i="0" dirty="0">
                <a:effectLst/>
                <a:latin typeface="Traditional Arabic" panose="02020603050405020304" pitchFamily="18" charset="-78"/>
                <a:cs typeface="Traditional Arabic" panose="02020603050405020304" pitchFamily="18" charset="-78"/>
              </a:rPr>
              <a:t>    </a:t>
            </a:r>
            <a:endParaRPr lang="ar-JO" sz="1800" kern="0" dirty="0">
              <a:solidFill>
                <a:srgbClr val="000000"/>
              </a:solidFill>
              <a:effectLst/>
              <a:ea typeface="Times New Roman" panose="02020603050405020304" pitchFamily="18" charset="0"/>
              <a:cs typeface="Calibri" panose="020F0502020204030204" pitchFamily="34" charset="0"/>
            </a:endParaRPr>
          </a:p>
        </p:txBody>
      </p:sp>
      <mc:AlternateContent xmlns:mc="http://schemas.openxmlformats.org/markup-compatibility/2006" xmlns:p14="http://schemas.microsoft.com/office/powerpoint/2010/main">
        <mc:Choice Requires="p14">
          <p:contentPart p14:bwMode="auto" r:id="rId2">
            <p14:nvContentPartPr>
              <p14:cNvPr id="12" name="Ink 11">
                <a:extLst>
                  <a:ext uri="{FF2B5EF4-FFF2-40B4-BE49-F238E27FC236}">
                    <a16:creationId xmlns:a16="http://schemas.microsoft.com/office/drawing/2014/main"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sp>
        <p:nvSpPr>
          <p:cNvPr id="10" name="TextBox 9">
            <a:extLst>
              <a:ext uri="{FF2B5EF4-FFF2-40B4-BE49-F238E27FC236}">
                <a16:creationId xmlns:a16="http://schemas.microsoft.com/office/drawing/2014/main" id="{C0D60A9B-459B-8284-662E-FE39E6A7D5BB}"/>
              </a:ext>
            </a:extLst>
          </p:cNvPr>
          <p:cNvSpPr txBox="1"/>
          <p:nvPr/>
        </p:nvSpPr>
        <p:spPr>
          <a:xfrm>
            <a:off x="863765" y="1333502"/>
            <a:ext cx="10657436" cy="3918252"/>
          </a:xfrm>
          <a:prstGeom prst="rect">
            <a:avLst/>
          </a:prstGeom>
          <a:noFill/>
        </p:spPr>
        <p:txBody>
          <a:bodyPr wrap="square" rtlCol="0">
            <a:spAutoFit/>
          </a:bodyPr>
          <a:lstStyle/>
          <a:p>
            <a:pPr algn="ctr">
              <a:lnSpc>
                <a:spcPct val="150000"/>
              </a:lnSpc>
            </a:pPr>
            <a:r>
              <a:rPr lang="ar-JO" sz="2400" kern="0" dirty="0">
                <a:solidFill>
                  <a:srgbClr val="000000"/>
                </a:solidFill>
                <a:effectLst/>
                <a:ea typeface="Times New Roman" panose="02020603050405020304" pitchFamily="18" charset="0"/>
                <a:cs typeface="Calibri" panose="020F0502020204030204" pitchFamily="34" charset="0"/>
              </a:rPr>
              <a:t>   </a:t>
            </a:r>
            <a:r>
              <a:rPr lang="ar-JO" sz="2000" b="1" kern="0" dirty="0">
                <a:solidFill>
                  <a:srgbClr val="00B0F0"/>
                </a:solidFill>
                <a:effectLst/>
                <a:latin typeface="Alexandria Black" pitchFamily="2" charset="-78"/>
                <a:ea typeface="Times New Roman" panose="02020603050405020304" pitchFamily="18" charset="0"/>
                <a:cs typeface="Alexandria Black" pitchFamily="2" charset="-78"/>
              </a:rPr>
              <a:t>مراحل وخطوات صنع السياسات التعليمية</a:t>
            </a:r>
            <a:endParaRPr lang="ar-JO" sz="2800" b="1" kern="0" dirty="0">
              <a:solidFill>
                <a:srgbClr val="00B0F0"/>
              </a:solidFill>
              <a:effectLst/>
              <a:latin typeface="Alexandria Black" pitchFamily="2" charset="-78"/>
              <a:ea typeface="Times New Roman" panose="02020603050405020304" pitchFamily="18" charset="0"/>
              <a:cs typeface="Alexandria Black" pitchFamily="2" charset="-78"/>
            </a:endParaRPr>
          </a:p>
          <a:p>
            <a:pPr algn="just" rtl="1">
              <a:lnSpc>
                <a:spcPct val="150000"/>
              </a:lnSpc>
            </a:pPr>
            <a:r>
              <a:rPr lang="ar-JO" sz="2400" kern="0" dirty="0">
                <a:solidFill>
                  <a:srgbClr val="000000"/>
                </a:solidFill>
                <a:effectLst/>
                <a:ea typeface="Times New Roman" panose="02020603050405020304" pitchFamily="18" charset="0"/>
                <a:cs typeface="Calibri" panose="020F0502020204030204" pitchFamily="34" charset="0"/>
              </a:rPr>
              <a:t>    </a:t>
            </a:r>
            <a:r>
              <a:rPr lang="ar-SA" sz="2000" dirty="0">
                <a:effectLst/>
                <a:latin typeface="Alexandria" pitchFamily="2" charset="-78"/>
                <a:ea typeface="Calibri" panose="020F0502020204030204" pitchFamily="34" charset="0"/>
                <a:cs typeface="Alexandria" pitchFamily="2" charset="-78"/>
              </a:rPr>
              <a:t>إن علمية صنع السياسات التربوية ليست عملية بسيطة، بل تعتمد على المنهج العلمي في حل المشكلات، بمعنى أنها ليست عملية عشوائية أو عفوية، حيث أن مراحل صياغة السياسات التربوية متعددة، إلا أنها متتالية، ومتكاملة، ومتفاعلة، فيما بينها في اتجاه تحقيق الأهداف، ولكنها تخضع لتأثير مختلف الجماعات الرسمية وغير الرسمية، كما يتوقف نجاحها على مدى المؤازرة والتأييد الجماعي، كما تختص كل مرحلة منها بوظيفة محددة، وذلك لضمان سير النظام التربوي سيراً مطرداً نحو الأفضل </a:t>
            </a:r>
            <a:r>
              <a:rPr lang="ar-JO" sz="2000" dirty="0">
                <a:effectLst/>
                <a:latin typeface="Alexandria" pitchFamily="2" charset="-78"/>
                <a:ea typeface="Calibri" panose="020F0502020204030204" pitchFamily="34" charset="0"/>
                <a:cs typeface="Alexandria" pitchFamily="2" charset="-78"/>
              </a:rPr>
              <a:t>.</a:t>
            </a:r>
          </a:p>
          <a:p>
            <a:pPr algn="just" rtl="1">
              <a:lnSpc>
                <a:spcPct val="150000"/>
              </a:lnSpc>
            </a:pPr>
            <a:r>
              <a:rPr lang="ar-JO" sz="2000" u="sng" dirty="0">
                <a:latin typeface="Alexandria" pitchFamily="2" charset="-78"/>
                <a:cs typeface="Alexandria" pitchFamily="2" charset="-78"/>
              </a:rPr>
              <a:t>إن </a:t>
            </a:r>
            <a:r>
              <a:rPr lang="ar-SA" sz="2000" u="sng" dirty="0">
                <a:latin typeface="Alexandria" pitchFamily="2" charset="-78"/>
                <a:cs typeface="Alexandria" pitchFamily="2" charset="-78"/>
              </a:rPr>
              <a:t>عملية بناء السياسات التربوية تمر في </a:t>
            </a:r>
            <a:r>
              <a:rPr lang="ar-JO" sz="2000" u="sng" dirty="0">
                <a:latin typeface="Alexandria" pitchFamily="2" charset="-78"/>
                <a:cs typeface="Alexandria" pitchFamily="2" charset="-78"/>
              </a:rPr>
              <a:t>عدة</a:t>
            </a:r>
            <a:r>
              <a:rPr lang="ar-SA" sz="2000" u="sng" dirty="0">
                <a:latin typeface="Alexandria" pitchFamily="2" charset="-78"/>
                <a:cs typeface="Alexandria" pitchFamily="2" charset="-78"/>
              </a:rPr>
              <a:t> </a:t>
            </a:r>
            <a:r>
              <a:rPr lang="ar-SA" sz="2000" b="1" u="sng" dirty="0">
                <a:latin typeface="Alexandria" pitchFamily="2" charset="-78"/>
                <a:cs typeface="Alexandria" pitchFamily="2" charset="-78"/>
              </a:rPr>
              <a:t>مراحل </a:t>
            </a:r>
            <a:r>
              <a:rPr lang="ar-SA" sz="2000" dirty="0">
                <a:latin typeface="Alexandria" pitchFamily="2" charset="-78"/>
                <a:cs typeface="Alexandria" pitchFamily="2" charset="-78"/>
              </a:rPr>
              <a:t>متكاملة</a:t>
            </a:r>
            <a:r>
              <a:rPr lang="ar-SA" sz="2000" b="1" u="sng" dirty="0">
                <a:latin typeface="Alexandria" pitchFamily="2" charset="-78"/>
                <a:cs typeface="Alexandria" pitchFamily="2" charset="-78"/>
              </a:rPr>
              <a:t> </a:t>
            </a:r>
            <a:r>
              <a:rPr lang="ar-SA" sz="2000" u="sng" dirty="0">
                <a:latin typeface="Alexandria" pitchFamily="2" charset="-78"/>
                <a:cs typeface="Alexandria" pitchFamily="2" charset="-78"/>
              </a:rPr>
              <a:t>ومتميزة وهي </a:t>
            </a:r>
            <a:r>
              <a:rPr lang="ar-JO" sz="2000" u="sng" dirty="0">
                <a:latin typeface="Alexandria" pitchFamily="2" charset="-78"/>
                <a:cs typeface="Alexandria" pitchFamily="2" charset="-78"/>
              </a:rPr>
              <a:t>كالآتي</a:t>
            </a:r>
            <a:r>
              <a:rPr lang="en-US" sz="2000" u="sng" dirty="0">
                <a:latin typeface="Alexandria" pitchFamily="2" charset="-78"/>
                <a:cs typeface="Alexandria" pitchFamily="2" charset="-78"/>
              </a:rPr>
              <a:t>:</a:t>
            </a:r>
          </a:p>
        </p:txBody>
      </p:sp>
      <p:pic>
        <p:nvPicPr>
          <p:cNvPr id="4" name="Graphic 21">
            <a:extLst>
              <a:ext uri="{FF2B5EF4-FFF2-40B4-BE49-F238E27FC236}">
                <a16:creationId xmlns:a16="http://schemas.microsoft.com/office/drawing/2014/main" id="{7EAB3A07-2234-4632-AE99-CEE6FBC902DE}"/>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50759987"/>
      </p:ext>
    </p:extLst>
  </p:cSld>
  <p:clrMapOvr>
    <a:masterClrMapping/>
  </p:clrMapOvr>
  <mc:AlternateContent xmlns:mc="http://schemas.openxmlformats.org/markup-compatibility/2006" xmlns:p14="http://schemas.microsoft.com/office/powerpoint/2010/main">
    <mc:Choice Requires="p14">
      <p:transition spd="slow" p14:dur="1600" advTm="105368">
        <p14:prism isInverted="1"/>
      </p:transition>
    </mc:Choice>
    <mc:Fallback xmlns="">
      <p:transition spd="slow" advTm="105368">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7CEE6DD-DAFE-3823-BF5A-A83AD7C034C9}"/>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8920655" y="6114197"/>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075373" y="1546590"/>
            <a:ext cx="10279277" cy="3964419"/>
          </a:xfrm>
          <a:prstGeom prst="rect">
            <a:avLst/>
          </a:prstGeom>
          <a:noFill/>
        </p:spPr>
        <p:txBody>
          <a:bodyPr wrap="square" rtlCol="0">
            <a:spAutoFit/>
          </a:bodyPr>
          <a:lstStyle/>
          <a:p>
            <a:pPr marL="0" marR="0" algn="just" rtl="1">
              <a:lnSpc>
                <a:spcPct val="150000"/>
              </a:lnSpc>
              <a:spcBef>
                <a:spcPts val="0"/>
              </a:spcBef>
              <a:spcAft>
                <a:spcPts val="0"/>
              </a:spcAft>
            </a:pPr>
            <a:r>
              <a:rPr lang="ar-JO" sz="2000" b="1" kern="0" dirty="0">
                <a:solidFill>
                  <a:srgbClr val="00B0F0"/>
                </a:solidFill>
                <a:effectLst/>
                <a:latin typeface="Alexandria Black" pitchFamily="2" charset="-78"/>
                <a:ea typeface="Times New Roman" panose="02020603050405020304" pitchFamily="18" charset="0"/>
                <a:cs typeface="Alexandria Black" pitchFamily="2" charset="-78"/>
              </a:rPr>
              <a:t>       المرحلة الأولى : تحديد المشكلة.</a:t>
            </a:r>
            <a:endParaRPr lang="ar-JO" b="1" kern="0" dirty="0">
              <a:solidFill>
                <a:srgbClr val="00B0F0"/>
              </a:solidFill>
              <a:effectLst/>
              <a:latin typeface="Alexandria Black" pitchFamily="2" charset="-78"/>
              <a:ea typeface="Times New Roman" panose="02020603050405020304" pitchFamily="18" charset="0"/>
              <a:cs typeface="Alexandria Black" pitchFamily="2" charset="-78"/>
            </a:endParaRPr>
          </a:p>
          <a:p>
            <a:pPr marL="0" marR="0" algn="just" rtl="1">
              <a:lnSpc>
                <a:spcPct val="150000"/>
              </a:lnSpc>
              <a:spcBef>
                <a:spcPts val="0"/>
              </a:spcBef>
              <a:spcAft>
                <a:spcPts val="0"/>
              </a:spcAft>
            </a:pPr>
            <a:endParaRPr lang="en-US" sz="1000" b="1"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r" rtl="1">
              <a:lnSpc>
                <a:spcPct val="150000"/>
              </a:lnSpc>
            </a:pPr>
            <a:r>
              <a:rPr lang="ar-JO" sz="2000" b="0" i="0" u="none" strike="noStrike" baseline="0" dirty="0">
                <a:latin typeface="Alexandria" pitchFamily="2" charset="-78"/>
                <a:cs typeface="Alexandria" pitchFamily="2" charset="-78"/>
              </a:rPr>
              <a:t>    </a:t>
            </a:r>
            <a:r>
              <a:rPr lang="ar-YE" sz="2000" b="0" i="0" u="none" strike="noStrike" baseline="0" dirty="0">
                <a:latin typeface="Alexandria" pitchFamily="2" charset="-78"/>
                <a:cs typeface="Alexandria" pitchFamily="2" charset="-78"/>
              </a:rPr>
              <a:t>ويطلق عليها مرحلة المبادرة</a:t>
            </a:r>
            <a:r>
              <a:rPr lang="ar-JO" sz="2000" b="0" i="0" u="none" strike="noStrike" baseline="0" dirty="0">
                <a:latin typeface="Alexandria" pitchFamily="2" charset="-78"/>
                <a:cs typeface="Alexandria" pitchFamily="2" charset="-78"/>
              </a:rPr>
              <a:t> </a:t>
            </a:r>
            <a:r>
              <a:rPr lang="ar-YE" sz="2000" b="0" i="0" u="none" strike="noStrike" baseline="0" dirty="0">
                <a:latin typeface="Alexandria" pitchFamily="2" charset="-78"/>
                <a:cs typeface="Alexandria" pitchFamily="2" charset="-78"/>
              </a:rPr>
              <a:t>وتبدأ من الشعور بعدم الرضا عن السياسة الحالية أو الوضع </a:t>
            </a:r>
            <a:r>
              <a:rPr lang="ar-JO" sz="2000" b="0" i="0" u="none" strike="noStrike" baseline="0" dirty="0">
                <a:latin typeface="Alexandria" pitchFamily="2" charset="-78"/>
                <a:cs typeface="Alexandria" pitchFamily="2" charset="-78"/>
              </a:rPr>
              <a:t>الحالي وإجماع أغلبية صانعي السياسات التعليمية</a:t>
            </a:r>
            <a:r>
              <a:rPr lang="ar-YE" sz="2000" b="0" i="0" u="none" strike="noStrike" baseline="0" dirty="0">
                <a:latin typeface="Alexandria" pitchFamily="2" charset="-78"/>
                <a:cs typeface="Alexandria" pitchFamily="2" charset="-78"/>
              </a:rPr>
              <a:t> حول هذا الشعور</a:t>
            </a:r>
            <a:r>
              <a:rPr lang="ar-JO" sz="2000" b="0" i="0" u="none" strike="noStrike" baseline="0" dirty="0">
                <a:latin typeface="Alexandria" pitchFamily="2" charset="-78"/>
                <a:cs typeface="Alexandria" pitchFamily="2" charset="-78"/>
              </a:rPr>
              <a:t> </a:t>
            </a:r>
            <a:r>
              <a:rPr lang="ar-YE" sz="2000" b="0" i="0" u="none" strike="noStrike" baseline="0" dirty="0">
                <a:latin typeface="Alexandria" pitchFamily="2" charset="-78"/>
                <a:cs typeface="Alexandria" pitchFamily="2" charset="-78"/>
              </a:rPr>
              <a:t>وعلم الحكومة بالمشكلة إما عن طريق أحد صانعي السياسة في</a:t>
            </a:r>
            <a:r>
              <a:rPr lang="ar-JO" sz="2000" b="0" i="0" u="none" strike="noStrike" baseline="0" dirty="0">
                <a:latin typeface="Alexandria" pitchFamily="2" charset="-78"/>
                <a:cs typeface="Alexandria" pitchFamily="2" charset="-78"/>
              </a:rPr>
              <a:t> مجلس الأمة (</a:t>
            </a:r>
            <a:r>
              <a:rPr lang="ar-YE" sz="2000" b="0" i="0" u="none" strike="noStrike" baseline="0" dirty="0">
                <a:latin typeface="Alexandria" pitchFamily="2" charset="-78"/>
                <a:cs typeface="Alexandria" pitchFamily="2" charset="-78"/>
              </a:rPr>
              <a:t>البرلمان</a:t>
            </a:r>
            <a:r>
              <a:rPr lang="ar-JO" sz="2000" b="0" i="0" u="none" strike="noStrike" baseline="0" dirty="0">
                <a:latin typeface="Alexandria" pitchFamily="2" charset="-78"/>
                <a:cs typeface="Alexandria" pitchFamily="2" charset="-78"/>
              </a:rPr>
              <a:t>)</a:t>
            </a:r>
            <a:r>
              <a:rPr lang="ar-YE" sz="2000" b="0" i="0" u="none" strike="noStrike" baseline="0" dirty="0">
                <a:latin typeface="Alexandria" pitchFamily="2" charset="-78"/>
                <a:cs typeface="Alexandria" pitchFamily="2" charset="-78"/>
              </a:rPr>
              <a:t> </a:t>
            </a:r>
            <a:r>
              <a:rPr lang="ar-JO" sz="2000" b="0" i="0" u="none" strike="noStrike" baseline="0" dirty="0">
                <a:latin typeface="Alexandria" pitchFamily="2" charset="-78"/>
                <a:cs typeface="Alexandria" pitchFamily="2" charset="-78"/>
              </a:rPr>
              <a:t>أو مجلس الشورى </a:t>
            </a:r>
            <a:r>
              <a:rPr lang="ar-YE" sz="2000" b="0" i="0" u="none" strike="noStrike" baseline="0" dirty="0">
                <a:latin typeface="Alexandria" pitchFamily="2" charset="-78"/>
                <a:cs typeface="Alexandria" pitchFamily="2" charset="-78"/>
              </a:rPr>
              <a:t>أو الجهاز التنفيذي أو الإدار</a:t>
            </a:r>
            <a:r>
              <a:rPr lang="ar-JO" sz="2000" b="0" i="0" u="none" strike="noStrike" baseline="0" dirty="0">
                <a:latin typeface="Alexandria" pitchFamily="2" charset="-78"/>
                <a:cs typeface="Alexandria" pitchFamily="2" charset="-78"/>
              </a:rPr>
              <a:t>ا</a:t>
            </a:r>
            <a:r>
              <a:rPr lang="ar-YE" sz="2000" b="0" i="0" u="none" strike="noStrike" baseline="0" dirty="0">
                <a:latin typeface="Alexandria" pitchFamily="2" charset="-78"/>
                <a:cs typeface="Alexandria" pitchFamily="2" charset="-78"/>
              </a:rPr>
              <a:t>ت الحكومية ثم تبدأ الجهة</a:t>
            </a:r>
            <a:r>
              <a:rPr lang="ar-JO" sz="2000" b="0" i="0" u="none" strike="noStrike" baseline="0" dirty="0">
                <a:latin typeface="Alexandria" pitchFamily="2" charset="-78"/>
                <a:cs typeface="Alexandria" pitchFamily="2" charset="-78"/>
              </a:rPr>
              <a:t> </a:t>
            </a:r>
            <a:r>
              <a:rPr lang="ar-YE" sz="2000" b="0" i="0" u="none" strike="noStrike" baseline="0" dirty="0">
                <a:latin typeface="Alexandria" pitchFamily="2" charset="-78"/>
                <a:cs typeface="Alexandria" pitchFamily="2" charset="-78"/>
              </a:rPr>
              <a:t>المس</a:t>
            </a:r>
            <a:r>
              <a:rPr lang="ar-JO" sz="2000" b="0" i="0" u="none" strike="noStrike" baseline="0" dirty="0">
                <a:latin typeface="Alexandria" pitchFamily="2" charset="-78"/>
                <a:cs typeface="Alexandria" pitchFamily="2" charset="-78"/>
              </a:rPr>
              <a:t>ؤ</a:t>
            </a:r>
            <a:r>
              <a:rPr lang="ar-YE" sz="2000" b="0" i="0" u="none" strike="noStrike" baseline="0" dirty="0">
                <a:latin typeface="Alexandria" pitchFamily="2" charset="-78"/>
                <a:cs typeface="Alexandria" pitchFamily="2" charset="-78"/>
              </a:rPr>
              <a:t>ولة الرسمية في </a:t>
            </a:r>
            <a:r>
              <a:rPr lang="ar-JO" sz="2000" b="0" i="0" u="none" strike="noStrike" baseline="0" dirty="0">
                <a:latin typeface="Alexandria" pitchFamily="2" charset="-78"/>
                <a:cs typeface="Alexandria" pitchFamily="2" charset="-78"/>
              </a:rPr>
              <a:t>دراسة </a:t>
            </a:r>
            <a:r>
              <a:rPr lang="ar-YE" sz="2000" b="0" i="0" u="none" strike="noStrike" baseline="0" dirty="0">
                <a:latin typeface="Alexandria" pitchFamily="2" charset="-78"/>
                <a:cs typeface="Alexandria" pitchFamily="2" charset="-78"/>
              </a:rPr>
              <a:t>الموقف والأسباب التي أدت إليه</a:t>
            </a:r>
            <a:r>
              <a:rPr lang="ar-YE" sz="1600" b="0" i="0" u="none" strike="noStrike" baseline="0" dirty="0">
                <a:latin typeface="Alexandria" pitchFamily="2" charset="-78"/>
                <a:cs typeface="Alexandria" pitchFamily="2" charset="-78"/>
              </a:rPr>
              <a:t>.</a:t>
            </a:r>
            <a:endParaRPr lang="ar-JO" sz="1600" b="0" i="0" u="none" strike="noStrike" baseline="0" dirty="0">
              <a:latin typeface="Alexandria" pitchFamily="2" charset="-78"/>
              <a:cs typeface="Alexandria" pitchFamily="2" charset="-78"/>
            </a:endParaRPr>
          </a:p>
          <a:p>
            <a:pPr algn="r" rtl="1">
              <a:lnSpc>
                <a:spcPct val="150000"/>
              </a:lnSpc>
            </a:pPr>
            <a:r>
              <a:rPr lang="ar-JO" sz="2000" dirty="0">
                <a:latin typeface="Alexandria" pitchFamily="2" charset="-78"/>
                <a:cs typeface="Alexandria" pitchFamily="2" charset="-78"/>
              </a:rPr>
              <a:t>مثال: </a:t>
            </a:r>
            <a:r>
              <a:rPr lang="ar-SA" sz="2000" dirty="0">
                <a:latin typeface="Alexandria" pitchFamily="2" charset="-78"/>
                <a:cs typeface="Alexandria" pitchFamily="2" charset="-78"/>
              </a:rPr>
              <a:t>كعدم رضا بعض الفئات في المجتمع نتيجة لتقييد نشاطاتهم بسبب وجود سياسة محبطة أو عدم وجودها</a:t>
            </a:r>
            <a:endParaRPr lang="en-US" sz="2000" dirty="0">
              <a:latin typeface="Alexandria" pitchFamily="2" charset="-78"/>
              <a:cs typeface="Alexandria" pitchFamily="2" charset="-78"/>
            </a:endParaRPr>
          </a:p>
        </p:txBody>
      </p:sp>
      <p:pic>
        <p:nvPicPr>
          <p:cNvPr id="11" name="Picture 10">
            <a:extLst>
              <a:ext uri="{FF2B5EF4-FFF2-40B4-BE49-F238E27FC236}">
                <a16:creationId xmlns:a16="http://schemas.microsoft.com/office/drawing/2014/main" id="{ACE0AD10-8CB0-5189-B0CD-AB8FA05ACB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4923" y="1453682"/>
            <a:ext cx="2143125" cy="891736"/>
          </a:xfrm>
          <a:prstGeom prst="rect">
            <a:avLst/>
          </a:prstGeom>
        </p:spPr>
      </p:pic>
      <p:pic>
        <p:nvPicPr>
          <p:cNvPr id="12" name="Graphic 21">
            <a:extLst>
              <a:ext uri="{FF2B5EF4-FFF2-40B4-BE49-F238E27FC236}">
                <a16:creationId xmlns:a16="http://schemas.microsoft.com/office/drawing/2014/main" id="{FE2CE144-1E4C-AFC3-E307-274A116485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152293">
        <p14:prism isInverted="1"/>
      </p:transition>
    </mc:Choice>
    <mc:Fallback xmlns="">
      <p:transition spd="slow" advTm="152293">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EB5F3B8-C00E-7BE8-D77B-C7964479DC79}"/>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208664" y="6122037"/>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1103828" y="1808275"/>
            <a:ext cx="10327522" cy="3970318"/>
          </a:xfrm>
          <a:prstGeom prst="rect">
            <a:avLst/>
          </a:prstGeom>
          <a:noFill/>
        </p:spPr>
        <p:txBody>
          <a:bodyPr wrap="square" rtlCol="0">
            <a:spAutoFit/>
          </a:bodyPr>
          <a:lstStyle/>
          <a:p>
            <a:pPr algn="r" rtl="1"/>
            <a:r>
              <a:rPr lang="ar-JO" sz="2000" b="1" kern="0" dirty="0">
                <a:solidFill>
                  <a:srgbClr val="00B0F0"/>
                </a:solidFill>
                <a:latin typeface="Alexandria Black" pitchFamily="2" charset="-78"/>
                <a:cs typeface="Alexandria Black" pitchFamily="2" charset="-78"/>
              </a:rPr>
              <a:t>        </a:t>
            </a:r>
            <a:r>
              <a:rPr lang="ar-YE" sz="2000" b="1" kern="0" dirty="0">
                <a:solidFill>
                  <a:srgbClr val="00B0F0"/>
                </a:solidFill>
                <a:latin typeface="Alexandria Black" pitchFamily="2" charset="-78"/>
                <a:cs typeface="Alexandria Black" pitchFamily="2" charset="-78"/>
              </a:rPr>
              <a:t>المرحلة الثانية: مرحلة جمع الحقائق وبلورة </a:t>
            </a:r>
            <a:r>
              <a:rPr lang="ar-JO" sz="2000" b="1" kern="0" dirty="0">
                <a:solidFill>
                  <a:srgbClr val="00B0F0"/>
                </a:solidFill>
                <a:latin typeface="Alexandria Black" pitchFamily="2" charset="-78"/>
                <a:cs typeface="Alexandria Black" pitchFamily="2" charset="-78"/>
              </a:rPr>
              <a:t>الآراء.</a:t>
            </a:r>
          </a:p>
          <a:p>
            <a:pPr algn="r" rtl="1"/>
            <a:endParaRPr lang="ar-YE" sz="1800" b="0" i="0" u="none" strike="noStrike" baseline="0" dirty="0">
              <a:latin typeface="Simplified Arabic" panose="02020603050405020304" pitchFamily="18" charset="-78"/>
              <a:cs typeface="Simplified Arabic" panose="02020603050405020304" pitchFamily="18" charset="-78"/>
            </a:endParaRPr>
          </a:p>
          <a:p>
            <a:pPr algn="r" rtl="1">
              <a:lnSpc>
                <a:spcPct val="150000"/>
              </a:lnSpc>
            </a:pPr>
            <a:r>
              <a:rPr lang="ar-JO" sz="2400" dirty="0">
                <a:latin typeface="Simplified Arabic" panose="02020603050405020304" pitchFamily="18" charset="-78"/>
                <a:cs typeface="Simplified Arabic" panose="02020603050405020304" pitchFamily="18" charset="-78"/>
              </a:rPr>
              <a:t>     </a:t>
            </a:r>
            <a:r>
              <a:rPr lang="ar-SA" sz="2000" dirty="0">
                <a:latin typeface="Alexandria" pitchFamily="2" charset="-78"/>
                <a:cs typeface="Alexandria" pitchFamily="2" charset="-78"/>
              </a:rPr>
              <a:t>عندما تكون حالة عدم الرضا ملحوظة بشكل كبير يتم </a:t>
            </a:r>
            <a:r>
              <a:rPr lang="ar-JO" sz="2000" dirty="0">
                <a:latin typeface="Alexandria" pitchFamily="2" charset="-78"/>
                <a:cs typeface="Alexandria" pitchFamily="2" charset="-78"/>
              </a:rPr>
              <a:t>تقريب </a:t>
            </a:r>
            <a:r>
              <a:rPr lang="ar-SA" sz="2000" dirty="0">
                <a:latin typeface="Alexandria" pitchFamily="2" charset="-78"/>
                <a:cs typeface="Alexandria" pitchFamily="2" charset="-78"/>
              </a:rPr>
              <a:t>وجهات النظر </a:t>
            </a:r>
            <a:r>
              <a:rPr lang="ar-JO" sz="2000" dirty="0">
                <a:latin typeface="Alexandria" pitchFamily="2" charset="-78"/>
                <a:cs typeface="Alexandria" pitchFamily="2" charset="-78"/>
              </a:rPr>
              <a:t>والمناقشة والحوار </a:t>
            </a:r>
            <a:r>
              <a:rPr lang="ar-SA" sz="2000" dirty="0">
                <a:latin typeface="Alexandria" pitchFamily="2" charset="-78"/>
                <a:cs typeface="Alexandria" pitchFamily="2" charset="-78"/>
              </a:rPr>
              <a:t>وشرح وتفسير الشكاوى.</a:t>
            </a:r>
            <a:r>
              <a:rPr lang="ar-JO" sz="2000" dirty="0">
                <a:latin typeface="Alexandria" pitchFamily="2" charset="-78"/>
                <a:cs typeface="Alexandria" pitchFamily="2" charset="-78"/>
              </a:rPr>
              <a:t> إذ يتم </a:t>
            </a:r>
            <a:r>
              <a:rPr lang="ar-SA" sz="2000" dirty="0">
                <a:latin typeface="Alexandria" pitchFamily="2" charset="-78"/>
                <a:cs typeface="Alexandria" pitchFamily="2" charset="-78"/>
              </a:rPr>
              <a:t>إعادة صياغة وجهات النظر </a:t>
            </a:r>
            <a:r>
              <a:rPr lang="ar-YE" sz="2000" dirty="0">
                <a:latin typeface="Alexandria" pitchFamily="2" charset="-78"/>
                <a:cs typeface="Alexandria" pitchFamily="2" charset="-78"/>
              </a:rPr>
              <a:t>حيث يتم التشاور مع </a:t>
            </a:r>
            <a:r>
              <a:rPr lang="ar-JO" sz="2000" dirty="0">
                <a:latin typeface="Alexandria" pitchFamily="2" charset="-78"/>
                <a:cs typeface="Alexandria" pitchFamily="2" charset="-78"/>
              </a:rPr>
              <a:t>الأطراف </a:t>
            </a:r>
            <a:r>
              <a:rPr lang="ar-YE" sz="2000" dirty="0">
                <a:latin typeface="Alexandria" pitchFamily="2" charset="-78"/>
                <a:cs typeface="Alexandria" pitchFamily="2" charset="-78"/>
              </a:rPr>
              <a:t>المعنية وهي</a:t>
            </a:r>
            <a:r>
              <a:rPr lang="ar-JO" sz="2000" dirty="0">
                <a:latin typeface="Alexandria" pitchFamily="2" charset="-78"/>
                <a:cs typeface="Alexandria" pitchFamily="2" charset="-78"/>
              </a:rPr>
              <a:t> </a:t>
            </a:r>
            <a:r>
              <a:rPr lang="ar-YE" sz="2000" dirty="0">
                <a:latin typeface="Alexandria" pitchFamily="2" charset="-78"/>
                <a:cs typeface="Alexandria" pitchFamily="2" charset="-78"/>
              </a:rPr>
              <a:t>مرحلة يتم فيها جمع </a:t>
            </a:r>
            <a:r>
              <a:rPr lang="ar-JO" sz="2000" dirty="0">
                <a:latin typeface="Alexandria" pitchFamily="2" charset="-78"/>
                <a:cs typeface="Alexandria" pitchFamily="2" charset="-78"/>
              </a:rPr>
              <a:t>الآراء </a:t>
            </a:r>
            <a:r>
              <a:rPr lang="ar-YE" sz="2000" dirty="0">
                <a:latin typeface="Alexandria" pitchFamily="2" charset="-78"/>
                <a:cs typeface="Alexandria" pitchFamily="2" charset="-78"/>
              </a:rPr>
              <a:t>حول نقاط محددة وربما توضع هنا</a:t>
            </a:r>
            <a:r>
              <a:rPr lang="ar-JO" sz="2000" dirty="0">
                <a:latin typeface="Alexandria" pitchFamily="2" charset="-78"/>
                <a:cs typeface="Alexandria" pitchFamily="2" charset="-78"/>
              </a:rPr>
              <a:t> </a:t>
            </a:r>
            <a:r>
              <a:rPr lang="ar-YE" sz="2000" dirty="0">
                <a:latin typeface="Alexandria" pitchFamily="2" charset="-78"/>
                <a:cs typeface="Alexandria" pitchFamily="2" charset="-78"/>
              </a:rPr>
              <a:t>بعض </a:t>
            </a:r>
            <a:r>
              <a:rPr lang="ar-JO" sz="2000" dirty="0">
                <a:latin typeface="Alexandria" pitchFamily="2" charset="-78"/>
                <a:cs typeface="Alexandria" pitchFamily="2" charset="-78"/>
              </a:rPr>
              <a:t>التصورات الأولية </a:t>
            </a:r>
            <a:r>
              <a:rPr lang="ar-YE" sz="2000" dirty="0">
                <a:latin typeface="Alexandria" pitchFamily="2" charset="-78"/>
                <a:cs typeface="Alexandria" pitchFamily="2" charset="-78"/>
              </a:rPr>
              <a:t>للحلول البديلة.</a:t>
            </a:r>
            <a:r>
              <a:rPr lang="ar-JO" sz="2000" dirty="0">
                <a:latin typeface="Alexandria" pitchFamily="2" charset="-78"/>
                <a:cs typeface="Alexandria" pitchFamily="2" charset="-78"/>
              </a:rPr>
              <a:t> </a:t>
            </a:r>
            <a:endParaRPr lang="ar-JO" sz="2400" dirty="0">
              <a:latin typeface="Alexandria" pitchFamily="2" charset="-78"/>
              <a:cs typeface="Alexandria" pitchFamily="2" charset="-78"/>
            </a:endParaRPr>
          </a:p>
          <a:p>
            <a:pPr algn="r" rtl="1"/>
            <a:endParaRPr lang="ar-JO" sz="2400" dirty="0">
              <a:latin typeface="Simplified Arabic" panose="02020603050405020304" pitchFamily="18" charset="-78"/>
              <a:cs typeface="Simplified Arabic" panose="02020603050405020304" pitchFamily="18" charset="-78"/>
            </a:endParaRPr>
          </a:p>
          <a:p>
            <a:pPr algn="r" rtl="1"/>
            <a:br>
              <a:rPr lang="en-US" sz="3200" dirty="0">
                <a:solidFill>
                  <a:srgbClr val="333333"/>
                </a:solidFill>
                <a:effectLst/>
                <a:latin typeface="Calibri" panose="020F0502020204030204" pitchFamily="34" charset="0"/>
                <a:ea typeface="Calibri" panose="020F0502020204030204" pitchFamily="34" charset="0"/>
              </a:rPr>
            </a:br>
            <a:endParaRPr lang="en-US" sz="3200" b="1" i="0" u="none" strike="noStrike" baseline="0" dirty="0">
              <a:solidFill>
                <a:srgbClr val="00B0F0"/>
              </a:solidFill>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8DE2CBA0-54D1-4AB3-40A3-504EA770DD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2716" y="4019550"/>
            <a:ext cx="2705100" cy="1244995"/>
          </a:xfrm>
          <a:prstGeom prst="rect">
            <a:avLst/>
          </a:prstGeom>
        </p:spPr>
      </p:pic>
      <p:pic>
        <p:nvPicPr>
          <p:cNvPr id="3" name="Graphic 21">
            <a:extLst>
              <a:ext uri="{FF2B5EF4-FFF2-40B4-BE49-F238E27FC236}">
                <a16:creationId xmlns:a16="http://schemas.microsoft.com/office/drawing/2014/main" id="{6BE41968-52AF-CDBF-4CE0-5D7AA39B236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61148" y="86646"/>
            <a:ext cx="2591822" cy="1210204"/>
          </a:xfrm>
          <a:prstGeom prst="rect">
            <a:avLst/>
          </a:prstGeom>
        </p:spPr>
      </p:pic>
    </p:spTree>
    <p:extLst>
      <p:ext uri="{BB962C8B-B14F-4D97-AF65-F5344CB8AC3E}">
        <p14:creationId xmlns:p14="http://schemas.microsoft.com/office/powerpoint/2010/main" val="429846032"/>
      </p:ext>
    </p:extLst>
  </p:cSld>
  <p:clrMapOvr>
    <a:masterClrMapping/>
  </p:clrMapOvr>
  <mc:AlternateContent xmlns:mc="http://schemas.openxmlformats.org/markup-compatibility/2006" xmlns:p14="http://schemas.microsoft.com/office/powerpoint/2010/main">
    <mc:Choice Requires="p14">
      <p:transition spd="slow" p14:dur="1600" advTm="100081">
        <p14:prism isInverted="1"/>
      </p:transition>
    </mc:Choice>
    <mc:Fallback xmlns="">
      <p:transition spd="slow" advTm="100081">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BE10E5C-8D04-F9FD-EFF4-3D68B6982FFF}"/>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189418" y="6155606"/>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2B44F1AA-1BD0-FF73-6B2F-F6E44C6107F8}"/>
              </a:ext>
            </a:extLst>
          </p:cNvPr>
          <p:cNvSpPr txBox="1"/>
          <p:nvPr/>
        </p:nvSpPr>
        <p:spPr>
          <a:xfrm>
            <a:off x="971648" y="1705227"/>
            <a:ext cx="9925523" cy="3918252"/>
          </a:xfrm>
          <a:prstGeom prst="rect">
            <a:avLst/>
          </a:prstGeom>
          <a:noFill/>
        </p:spPr>
        <p:txBody>
          <a:bodyPr wrap="square" rtlCol="0">
            <a:spAutoFit/>
          </a:bodyPr>
          <a:lstStyle/>
          <a:p>
            <a:pPr marL="0" marR="0" algn="just" rtl="1">
              <a:lnSpc>
                <a:spcPct val="150000"/>
              </a:lnSpc>
              <a:spcBef>
                <a:spcPts val="0"/>
              </a:spcBef>
              <a:spcAft>
                <a:spcPts val="0"/>
              </a:spcAft>
            </a:pPr>
            <a:r>
              <a:rPr lang="ar-JO" sz="2400" b="1" kern="0" dirty="0">
                <a:solidFill>
                  <a:srgbClr val="00B0F0"/>
                </a:solidFill>
                <a:latin typeface="Calibri" panose="020F0502020204030204" pitchFamily="34" charset="0"/>
                <a:cs typeface="Calibri" panose="020F0502020204030204" pitchFamily="34" charset="0"/>
              </a:rPr>
              <a:t>      </a:t>
            </a:r>
            <a:r>
              <a:rPr lang="ar-JO" sz="2000" b="1" kern="0" dirty="0">
                <a:solidFill>
                  <a:srgbClr val="00B0F0"/>
                </a:solidFill>
                <a:latin typeface="Alexandria Black" pitchFamily="2" charset="-78"/>
                <a:cs typeface="Alexandria Black" pitchFamily="2" charset="-78"/>
              </a:rPr>
              <a:t>المرحلة الثالثة: ظهور البدائل</a:t>
            </a:r>
            <a:endParaRPr lang="en-US" sz="2000" b="1" kern="0" dirty="0">
              <a:solidFill>
                <a:srgbClr val="00B0F0"/>
              </a:solidFill>
              <a:latin typeface="Alexandria Black" pitchFamily="2" charset="-78"/>
              <a:cs typeface="Alexandria Black" pitchFamily="2" charset="-78"/>
            </a:endParaRPr>
          </a:p>
          <a:p>
            <a:pPr algn="r" rtl="1">
              <a:lnSpc>
                <a:spcPct val="150000"/>
              </a:lnSpc>
            </a:pPr>
            <a:r>
              <a:rPr lang="ar-JO" sz="2400" b="0" i="0" u="none" strike="noStrike" baseline="0" dirty="0">
                <a:latin typeface="Simplified Arabic" panose="02020603050405020304" pitchFamily="18" charset="-78"/>
                <a:cs typeface="Simplified Arabic" panose="02020603050405020304" pitchFamily="18" charset="-78"/>
              </a:rPr>
              <a:t>   </a:t>
            </a:r>
            <a:r>
              <a:rPr lang="ar-YE" sz="2000" b="0" i="0" u="none" strike="noStrike" baseline="0" dirty="0">
                <a:latin typeface="Alexandria" pitchFamily="2" charset="-78"/>
                <a:cs typeface="Alexandria" pitchFamily="2" charset="-78"/>
              </a:rPr>
              <a:t>وهى مرحلة </a:t>
            </a:r>
            <a:r>
              <a:rPr lang="ar-JO" sz="2000" b="0" i="0" u="none" strike="noStrike" baseline="0" dirty="0">
                <a:latin typeface="Alexandria" pitchFamily="2" charset="-78"/>
                <a:cs typeface="Alexandria" pitchFamily="2" charset="-78"/>
              </a:rPr>
              <a:t>الحوار والمناقشة وتتم عملية </a:t>
            </a:r>
            <a:r>
              <a:rPr lang="ar-SA" sz="2000" dirty="0">
                <a:effectLst/>
                <a:latin typeface="Alexandria" pitchFamily="2" charset="-78"/>
                <a:ea typeface="Calibri" panose="020F0502020204030204" pitchFamily="34" charset="0"/>
                <a:cs typeface="Alexandria" pitchFamily="2" charset="-78"/>
              </a:rPr>
              <a:t>صياغة الأفكار</a:t>
            </a:r>
            <a:r>
              <a:rPr lang="ar-JO" sz="2000" dirty="0">
                <a:effectLst/>
                <a:latin typeface="Alexandria" pitchFamily="2" charset="-78"/>
                <a:ea typeface="Calibri" panose="020F0502020204030204" pitchFamily="34" charset="0"/>
                <a:cs typeface="Alexandria" pitchFamily="2" charset="-78"/>
              </a:rPr>
              <a:t> على شكل بدائل للسياسة موضوع الدراسة </a:t>
            </a:r>
            <a:r>
              <a:rPr lang="ar-SA" sz="2000" dirty="0">
                <a:effectLst/>
                <a:latin typeface="Alexandria" pitchFamily="2" charset="-78"/>
                <a:ea typeface="Calibri" panose="020F0502020204030204" pitchFamily="34" charset="0"/>
                <a:cs typeface="Alexandria" pitchFamily="2" charset="-78"/>
              </a:rPr>
              <a:t>: من خلال ترجمة المآخذ السلبية للمجموعة صاحبة الشكوى إلى </a:t>
            </a:r>
            <a:r>
              <a:rPr lang="ar-YE" sz="2000" b="0" i="0" u="none" strike="noStrike" baseline="0" dirty="0">
                <a:latin typeface="Alexandria" pitchFamily="2" charset="-78"/>
                <a:cs typeface="Alexandria" pitchFamily="2" charset="-78"/>
              </a:rPr>
              <a:t>ظهور البدائل وفي هذه المرحلة</a:t>
            </a:r>
            <a:r>
              <a:rPr lang="ar-JO" sz="2000" dirty="0">
                <a:latin typeface="Alexandria" pitchFamily="2" charset="-78"/>
                <a:cs typeface="Alexandria" pitchFamily="2" charset="-78"/>
              </a:rPr>
              <a:t> </a:t>
            </a:r>
            <a:r>
              <a:rPr lang="ar-YE" sz="2000" b="0" i="0" u="none" strike="noStrike" baseline="0" dirty="0">
                <a:latin typeface="Alexandria" pitchFamily="2" charset="-78"/>
                <a:cs typeface="Alexandria" pitchFamily="2" charset="-78"/>
              </a:rPr>
              <a:t>يبدأ وضع الحلول المختلفة للمشكلة، وهو ما </a:t>
            </a:r>
            <a:r>
              <a:rPr lang="ar-JO" sz="2000" b="0" i="0" u="none" strike="noStrike" baseline="0" dirty="0">
                <a:latin typeface="Alexandria" pitchFamily="2" charset="-78"/>
                <a:cs typeface="Alexandria" pitchFamily="2" charset="-78"/>
              </a:rPr>
              <a:t>تقوم</a:t>
            </a:r>
            <a:r>
              <a:rPr lang="ar-YE" sz="2000" b="0" i="0" u="none" strike="noStrike" baseline="0" dirty="0">
                <a:latin typeface="Alexandria" pitchFamily="2" charset="-78"/>
                <a:cs typeface="Alexandria" pitchFamily="2" charset="-78"/>
              </a:rPr>
              <a:t> به </a:t>
            </a:r>
            <a:r>
              <a:rPr lang="ar-JO" sz="2000" b="0" i="0" u="none" strike="noStrike" baseline="0" dirty="0">
                <a:latin typeface="Alexandria" pitchFamily="2" charset="-78"/>
                <a:cs typeface="Alexandria" pitchFamily="2" charset="-78"/>
              </a:rPr>
              <a:t>الأطراف </a:t>
            </a:r>
            <a:r>
              <a:rPr lang="ar-YE" sz="2000" b="0" i="0" u="none" strike="noStrike" baseline="0" dirty="0">
                <a:latin typeface="Alexandria" pitchFamily="2" charset="-78"/>
                <a:cs typeface="Alexandria" pitchFamily="2" charset="-78"/>
              </a:rPr>
              <a:t>صاحبة المصلحة، والمؤسسات العامة، والإداريون الذين تقع</a:t>
            </a:r>
            <a:r>
              <a:rPr lang="ar-JO" sz="2000" b="0" i="0" u="none" strike="noStrike" baseline="0" dirty="0">
                <a:latin typeface="Alexandria" pitchFamily="2" charset="-78"/>
                <a:cs typeface="Alexandria" pitchFamily="2" charset="-78"/>
              </a:rPr>
              <a:t> </a:t>
            </a:r>
            <a:r>
              <a:rPr lang="ar-YE" sz="2000" b="0" i="0" u="none" strike="noStrike" baseline="0" dirty="0">
                <a:latin typeface="Alexandria" pitchFamily="2" charset="-78"/>
                <a:cs typeface="Alexandria" pitchFamily="2" charset="-78"/>
              </a:rPr>
              <a:t>المشكلة في نطاق اختصاصهم.</a:t>
            </a:r>
            <a:endParaRPr lang="ar-JO" sz="2000" b="0" i="0" u="none" strike="noStrike" baseline="0"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ويتم توسيع مدى المشاركة لتعزيز إمكانية نجاح البدائل المقنعة، وهنا يتم حماية المشاركين من الانتقاد بمنحهم الفرصة لتعديل البدائل قبل وصولها إلى المشرع</a:t>
            </a:r>
            <a:r>
              <a:rPr lang="ar-JO" sz="2000" dirty="0">
                <a:latin typeface="Alexandria" pitchFamily="2" charset="-78"/>
                <a:cs typeface="Alexandria" pitchFamily="2" charset="-78"/>
              </a:rPr>
              <a:t>.</a:t>
            </a:r>
            <a:endParaRPr lang="ar-YE" sz="2400" kern="0" dirty="0">
              <a:solidFill>
                <a:srgbClr val="000000"/>
              </a:solidFill>
              <a:latin typeface="Alexandria" pitchFamily="2" charset="-78"/>
              <a:cs typeface="Alexandria" pitchFamily="2" charset="-78"/>
            </a:endParaRPr>
          </a:p>
        </p:txBody>
      </p:sp>
      <p:pic>
        <p:nvPicPr>
          <p:cNvPr id="2" name="Picture 1">
            <a:extLst>
              <a:ext uri="{FF2B5EF4-FFF2-40B4-BE49-F238E27FC236}">
                <a16:creationId xmlns:a16="http://schemas.microsoft.com/office/drawing/2014/main" id="{5D38761D-92D6-06CE-85F1-A440E5D0F9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5994" y="1439260"/>
            <a:ext cx="2473347" cy="960935"/>
          </a:xfrm>
          <a:prstGeom prst="rect">
            <a:avLst/>
          </a:prstGeom>
        </p:spPr>
      </p:pic>
      <p:pic>
        <p:nvPicPr>
          <p:cNvPr id="10" name="Graphic 21">
            <a:extLst>
              <a:ext uri="{FF2B5EF4-FFF2-40B4-BE49-F238E27FC236}">
                <a16:creationId xmlns:a16="http://schemas.microsoft.com/office/drawing/2014/main" id="{B16EF24B-2728-EB8B-E11C-6378E4851F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519300774"/>
      </p:ext>
    </p:extLst>
  </p:cSld>
  <p:clrMapOvr>
    <a:masterClrMapping/>
  </p:clrMapOvr>
  <mc:AlternateContent xmlns:mc="http://schemas.openxmlformats.org/markup-compatibility/2006" xmlns:p14="http://schemas.microsoft.com/office/powerpoint/2010/main">
    <mc:Choice Requires="p14">
      <p:transition spd="slow" p14:dur="1600" advTm="159082">
        <p14:prism isInverted="1"/>
      </p:transition>
    </mc:Choice>
    <mc:Fallback xmlns="">
      <p:transition spd="slow" advTm="159082">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5224C05-8CCA-DCA4-0D6D-325B6C56786A}"/>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051637" y="6218873"/>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2B44F1AA-1BD0-FF73-6B2F-F6E44C6107F8}"/>
              </a:ext>
            </a:extLst>
          </p:cNvPr>
          <p:cNvSpPr txBox="1"/>
          <p:nvPr/>
        </p:nvSpPr>
        <p:spPr>
          <a:xfrm>
            <a:off x="1317355" y="1622073"/>
            <a:ext cx="9894527" cy="2989729"/>
          </a:xfrm>
          <a:prstGeom prst="rect">
            <a:avLst/>
          </a:prstGeom>
          <a:noFill/>
        </p:spPr>
        <p:txBody>
          <a:bodyPr wrap="square" rtlCol="0">
            <a:spAutoFit/>
          </a:bodyPr>
          <a:lstStyle/>
          <a:p>
            <a:pPr algn="just" rtl="1">
              <a:lnSpc>
                <a:spcPct val="150000"/>
              </a:lnSpc>
            </a:pPr>
            <a:r>
              <a:rPr lang="ar-JO" sz="2400" b="1" kern="0" dirty="0">
                <a:solidFill>
                  <a:srgbClr val="00B0F0"/>
                </a:solidFill>
                <a:latin typeface="Calibri" panose="020F0502020204030204" pitchFamily="34" charset="0"/>
                <a:cs typeface="Calibri" panose="020F0502020204030204" pitchFamily="34" charset="0"/>
              </a:rPr>
              <a:t>       </a:t>
            </a:r>
            <a:r>
              <a:rPr lang="ar-YE" sz="2000" b="1" kern="0" dirty="0">
                <a:solidFill>
                  <a:srgbClr val="00B0F0"/>
                </a:solidFill>
                <a:latin typeface="Alexandria Black" pitchFamily="2" charset="-78"/>
                <a:cs typeface="Alexandria Black" pitchFamily="2" charset="-78"/>
              </a:rPr>
              <a:t>المرحلة </a:t>
            </a:r>
            <a:r>
              <a:rPr lang="ar-JO" sz="2000" b="1" kern="0" dirty="0">
                <a:solidFill>
                  <a:srgbClr val="00B0F0"/>
                </a:solidFill>
                <a:latin typeface="Alexandria Black" pitchFamily="2" charset="-78"/>
                <a:cs typeface="Alexandria Black" pitchFamily="2" charset="-78"/>
              </a:rPr>
              <a:t>الرابعة</a:t>
            </a:r>
            <a:r>
              <a:rPr lang="ar-YE" sz="2000" b="1" kern="0" dirty="0">
                <a:solidFill>
                  <a:srgbClr val="00B0F0"/>
                </a:solidFill>
                <a:latin typeface="Alexandria Black" pitchFamily="2" charset="-78"/>
                <a:cs typeface="Alexandria Black" pitchFamily="2" charset="-78"/>
              </a:rPr>
              <a:t>: مرحلة المناقشة</a:t>
            </a:r>
            <a:r>
              <a:rPr lang="ar-JO" sz="2000" b="1" kern="0" dirty="0">
                <a:solidFill>
                  <a:srgbClr val="00B0F0"/>
                </a:solidFill>
                <a:latin typeface="Alexandria Black" pitchFamily="2" charset="-78"/>
                <a:cs typeface="Alexandria Black" pitchFamily="2" charset="-78"/>
              </a:rPr>
              <a:t> وتحليل البدائل</a:t>
            </a:r>
            <a:endParaRPr lang="ar-YE" sz="2000" b="1" kern="0" dirty="0">
              <a:solidFill>
                <a:srgbClr val="00B0F0"/>
              </a:solidFill>
              <a:latin typeface="Alexandria Black" pitchFamily="2" charset="-78"/>
              <a:cs typeface="Alexandria Black" pitchFamily="2" charset="-78"/>
            </a:endParaRPr>
          </a:p>
          <a:p>
            <a:pPr algn="r" rtl="1">
              <a:lnSpc>
                <a:spcPct val="150000"/>
              </a:lnSpc>
            </a:pPr>
            <a:r>
              <a:rPr lang="ar-YE" sz="2000" b="0" i="0" u="none" strike="noStrike" baseline="0" dirty="0">
                <a:latin typeface="Alexandria" pitchFamily="2" charset="-78"/>
                <a:cs typeface="Alexandria" pitchFamily="2" charset="-78"/>
              </a:rPr>
              <a:t>وفيها تخضع بدائل السياسة المقترحة لنقاش داخل</a:t>
            </a:r>
            <a:r>
              <a:rPr lang="ar-JO" sz="2000" dirty="0">
                <a:latin typeface="Alexandria" pitchFamily="2" charset="-78"/>
                <a:cs typeface="Alexandria" pitchFamily="2" charset="-78"/>
              </a:rPr>
              <a:t> </a:t>
            </a:r>
            <a:r>
              <a:rPr lang="ar-YE" sz="2000" b="0" i="0" u="none" strike="noStrike" baseline="0" dirty="0">
                <a:latin typeface="Alexandria" pitchFamily="2" charset="-78"/>
                <a:cs typeface="Alexandria" pitchFamily="2" charset="-78"/>
              </a:rPr>
              <a:t>الحكومة </a:t>
            </a:r>
            <a:r>
              <a:rPr lang="ar-JO" sz="2000" b="0" i="0" u="none" strike="noStrike" baseline="0" dirty="0">
                <a:latin typeface="Alexandria" pitchFamily="2" charset="-78"/>
                <a:cs typeface="Alexandria" pitchFamily="2" charset="-78"/>
              </a:rPr>
              <a:t>وتحليلها من حيث السلبيات والإيجابيات وتوافقها مع السياسة العامة للدولة وأثرها على التعليم واقتصاديات التعليم </a:t>
            </a:r>
            <a:r>
              <a:rPr lang="ar-YE" sz="2000" b="0" i="0" u="none" strike="noStrike" baseline="0" dirty="0">
                <a:latin typeface="Alexandria" pitchFamily="2" charset="-78"/>
                <a:cs typeface="Alexandria" pitchFamily="2" charset="-78"/>
              </a:rPr>
              <a:t>وتشمل أيضا </a:t>
            </a:r>
            <a:r>
              <a:rPr lang="ar-JO" sz="2000" b="0" i="0" u="none" strike="noStrike" baseline="0" dirty="0">
                <a:latin typeface="Alexandria" pitchFamily="2" charset="-78"/>
                <a:cs typeface="Alexandria" pitchFamily="2" charset="-78"/>
              </a:rPr>
              <a:t>الأطراف </a:t>
            </a:r>
            <a:r>
              <a:rPr lang="ar-YE" sz="2000" b="0" i="0" u="none" strike="noStrike" baseline="0" dirty="0">
                <a:latin typeface="Alexandria" pitchFamily="2" charset="-78"/>
                <a:cs typeface="Alexandria" pitchFamily="2" charset="-78"/>
              </a:rPr>
              <a:t>المعنية والمهتمة </a:t>
            </a:r>
            <a:r>
              <a:rPr lang="ar-JO" sz="2000" b="0" i="0" u="none" strike="noStrike" baseline="0" dirty="0">
                <a:latin typeface="Alexandria" pitchFamily="2" charset="-78"/>
                <a:cs typeface="Alexandria" pitchFamily="2" charset="-78"/>
              </a:rPr>
              <a:t>مثل الأحزاب</a:t>
            </a:r>
            <a:r>
              <a:rPr lang="ar-JO" sz="2000" dirty="0">
                <a:latin typeface="Alexandria" pitchFamily="2" charset="-78"/>
                <a:cs typeface="Alexandria" pitchFamily="2" charset="-78"/>
              </a:rPr>
              <a:t> </a:t>
            </a:r>
            <a:r>
              <a:rPr lang="ar-YE" sz="2000" b="0" i="0" u="none" strike="noStrike" baseline="0" dirty="0">
                <a:latin typeface="Alexandria" pitchFamily="2" charset="-78"/>
                <a:cs typeface="Alexandria" pitchFamily="2" charset="-78"/>
              </a:rPr>
              <a:t>وجماعات المصالح والإعلام، ومحاولة الوصول إلى اتفاق عام</a:t>
            </a:r>
            <a:r>
              <a:rPr lang="ar-JO" sz="2000" b="0" i="0" u="none" strike="noStrike" baseline="0" dirty="0">
                <a:latin typeface="Alexandria" pitchFamily="2" charset="-78"/>
                <a:cs typeface="Alexandria" pitchFamily="2" charset="-78"/>
              </a:rPr>
              <a:t> </a:t>
            </a:r>
            <a:r>
              <a:rPr lang="ar-YE" sz="2000" b="0" i="0" u="none" strike="noStrike" baseline="0" dirty="0">
                <a:latin typeface="Alexandria" pitchFamily="2" charset="-78"/>
                <a:cs typeface="Alexandria" pitchFamily="2" charset="-78"/>
              </a:rPr>
              <a:t>داخل الحكومة وخارجها.</a:t>
            </a:r>
            <a:br>
              <a:rPr lang="ar-YE" sz="2400" kern="0" dirty="0">
                <a:solidFill>
                  <a:srgbClr val="000000"/>
                </a:solidFill>
                <a:cs typeface="Calibri" panose="020F0502020204030204" pitchFamily="34" charset="0"/>
              </a:rPr>
            </a:br>
            <a:endParaRPr lang="ar-YE" sz="2400" kern="0" dirty="0">
              <a:solidFill>
                <a:srgbClr val="000000"/>
              </a:solidFill>
              <a:cs typeface="Calibri" panose="020F0502020204030204" pitchFamily="34" charset="0"/>
            </a:endParaRPr>
          </a:p>
        </p:txBody>
      </p:sp>
      <p:pic>
        <p:nvPicPr>
          <p:cNvPr id="11" name="Picture 10">
            <a:extLst>
              <a:ext uri="{FF2B5EF4-FFF2-40B4-BE49-F238E27FC236}">
                <a16:creationId xmlns:a16="http://schemas.microsoft.com/office/drawing/2014/main" id="{1B1DDAE9-BB99-BBAB-80FE-2A1FBC41CB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17355" y="4103558"/>
            <a:ext cx="3832877" cy="1378513"/>
          </a:xfrm>
          <a:prstGeom prst="rect">
            <a:avLst/>
          </a:prstGeom>
        </p:spPr>
      </p:pic>
      <p:pic>
        <p:nvPicPr>
          <p:cNvPr id="4" name="Graphic 21">
            <a:extLst>
              <a:ext uri="{FF2B5EF4-FFF2-40B4-BE49-F238E27FC236}">
                <a16:creationId xmlns:a16="http://schemas.microsoft.com/office/drawing/2014/main" id="{47F4CD44-38B2-187C-3BA2-0A141AAA78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4108477832"/>
      </p:ext>
    </p:extLst>
  </p:cSld>
  <p:clrMapOvr>
    <a:masterClrMapping/>
  </p:clrMapOvr>
  <mc:AlternateContent xmlns:mc="http://schemas.openxmlformats.org/markup-compatibility/2006" xmlns:p14="http://schemas.microsoft.com/office/powerpoint/2010/main">
    <mc:Choice Requires="p14">
      <p:transition spd="slow" p14:dur="1600" advTm="184252">
        <p14:prism isInverted="1"/>
      </p:transition>
    </mc:Choice>
    <mc:Fallback xmlns="">
      <p:transition spd="slow" advTm="184252">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ADE78A6-68DF-8264-B5A0-2F9F77EC760F}"/>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285645" y="6180277"/>
            <a:ext cx="2616200" cy="400110"/>
          </a:xfrm>
          <a:prstGeom prst="rect">
            <a:avLst/>
          </a:prstGeom>
          <a:noFill/>
        </p:spPr>
        <p:txBody>
          <a:bodyPr wrap="square" rtlCol="0">
            <a:spAutoFit/>
          </a:bodyPr>
          <a:lstStyle/>
          <a:p>
            <a:pPr algn="ctr"/>
            <a:r>
              <a:rPr lang="en-US" sz="2000" dirty="0"/>
              <a:t>www.midocean.ae</a:t>
            </a:r>
          </a:p>
        </p:txBody>
      </p:sp>
      <p:sp>
        <p:nvSpPr>
          <p:cNvPr id="18" name="TextBox 17">
            <a:extLst>
              <a:ext uri="{FF2B5EF4-FFF2-40B4-BE49-F238E27FC236}">
                <a16:creationId xmlns:a16="http://schemas.microsoft.com/office/drawing/2014/main" id="{895D895A-C544-381F-36FD-E6E4DA144EED}"/>
              </a:ext>
            </a:extLst>
          </p:cNvPr>
          <p:cNvSpPr txBox="1"/>
          <p:nvPr/>
        </p:nvSpPr>
        <p:spPr>
          <a:xfrm>
            <a:off x="1100380" y="1469874"/>
            <a:ext cx="10309148" cy="3918252"/>
          </a:xfrm>
          <a:prstGeom prst="rect">
            <a:avLst/>
          </a:prstGeom>
          <a:noFill/>
        </p:spPr>
        <p:txBody>
          <a:bodyPr wrap="square" rtlCol="0">
            <a:spAutoFit/>
          </a:bodyPr>
          <a:lstStyle/>
          <a:p>
            <a:pPr algn="just" rtl="1">
              <a:lnSpc>
                <a:spcPct val="150000"/>
              </a:lnSpc>
            </a:pPr>
            <a:r>
              <a:rPr lang="ar-YE" b="1" kern="0" dirty="0">
                <a:solidFill>
                  <a:srgbClr val="00B0F0"/>
                </a:solidFill>
                <a:latin typeface="Alexandria" pitchFamily="2" charset="-78"/>
                <a:cs typeface="Alexandria" pitchFamily="2" charset="-78"/>
              </a:rPr>
              <a:t>المرحلة الخامسة: مرحلة التشريع</a:t>
            </a:r>
            <a:endParaRPr lang="ar-JO" b="1" kern="0" dirty="0">
              <a:solidFill>
                <a:srgbClr val="00B0F0"/>
              </a:solidFill>
              <a:latin typeface="Alexandria" pitchFamily="2" charset="-78"/>
              <a:cs typeface="Alexandria" pitchFamily="2" charset="-78"/>
            </a:endParaRPr>
          </a:p>
          <a:p>
            <a:pPr algn="just" rtl="1">
              <a:lnSpc>
                <a:spcPct val="150000"/>
              </a:lnSpc>
            </a:pPr>
            <a:endParaRPr lang="ar-YE" sz="2400" b="1" kern="0" dirty="0">
              <a:solidFill>
                <a:srgbClr val="00B0F0"/>
              </a:solidFill>
              <a:latin typeface="Calibri" panose="020F0502020204030204" pitchFamily="34" charset="0"/>
              <a:cs typeface="Calibri" panose="020F0502020204030204" pitchFamily="34" charset="0"/>
            </a:endParaRPr>
          </a:p>
          <a:p>
            <a:pPr algn="just" rtl="1">
              <a:lnSpc>
                <a:spcPct val="150000"/>
              </a:lnSpc>
            </a:pPr>
            <a:r>
              <a:rPr lang="ar-JO" sz="1800" b="0" i="0" u="none" strike="noStrike" baseline="0" dirty="0">
                <a:latin typeface="Simplified Arabic" panose="02020603050405020304" pitchFamily="18" charset="-78"/>
                <a:cs typeface="Simplified Arabic" panose="02020603050405020304" pitchFamily="18" charset="-78"/>
              </a:rPr>
              <a:t> </a:t>
            </a:r>
            <a:r>
              <a:rPr lang="ar-YE" sz="2000" b="0" i="0" u="none" strike="noStrike" baseline="0" dirty="0">
                <a:latin typeface="Alexandria" pitchFamily="2" charset="-78"/>
                <a:cs typeface="Alexandria" pitchFamily="2" charset="-78"/>
              </a:rPr>
              <a:t>حيث يتم اختيار أحد الحلول المفروضة، </a:t>
            </a:r>
            <a:r>
              <a:rPr lang="ar-JO" sz="2000" b="0" i="0" u="none" strike="noStrike" baseline="0" dirty="0">
                <a:latin typeface="Alexandria" pitchFamily="2" charset="-78"/>
                <a:cs typeface="Alexandria" pitchFamily="2" charset="-78"/>
              </a:rPr>
              <a:t>والقرار</a:t>
            </a:r>
            <a:r>
              <a:rPr lang="ar-JO" sz="2000" dirty="0">
                <a:latin typeface="Alexandria" pitchFamily="2" charset="-78"/>
                <a:cs typeface="Alexandria" pitchFamily="2" charset="-78"/>
              </a:rPr>
              <a:t> </a:t>
            </a:r>
            <a:r>
              <a:rPr lang="ar-YE" sz="2000" b="0" i="0" u="none" strike="noStrike" baseline="0" dirty="0">
                <a:latin typeface="Alexandria" pitchFamily="2" charset="-78"/>
                <a:cs typeface="Alexandria" pitchFamily="2" charset="-78"/>
              </a:rPr>
              <a:t>هنا لمجموعة من صانعي السياسة ذوي النفوذ، ثم تعرض</a:t>
            </a:r>
            <a:r>
              <a:rPr lang="ar-JO" sz="2000" b="0" i="0" u="none" strike="noStrike" baseline="0" dirty="0">
                <a:latin typeface="Alexandria" pitchFamily="2" charset="-78"/>
                <a:cs typeface="Alexandria" pitchFamily="2" charset="-78"/>
              </a:rPr>
              <a:t> </a:t>
            </a:r>
            <a:r>
              <a:rPr lang="ar-YE" sz="2000" b="0" i="0" u="none" strike="noStrike" baseline="0" dirty="0">
                <a:latin typeface="Alexandria" pitchFamily="2" charset="-78"/>
                <a:cs typeface="Alexandria" pitchFamily="2" charset="-78"/>
              </a:rPr>
              <a:t>السياسة المختارة على الهيئات التشريعية </a:t>
            </a:r>
            <a:r>
              <a:rPr lang="ar-JO" sz="2000" b="0" i="0" u="none" strike="noStrike" baseline="0" dirty="0">
                <a:latin typeface="Alexandria" pitchFamily="2" charset="-78"/>
                <a:cs typeface="Alexandria" pitchFamily="2" charset="-78"/>
              </a:rPr>
              <a:t>لإقرارها </a:t>
            </a:r>
            <a:r>
              <a:rPr lang="ar-YE" sz="2000" b="0" i="0" u="none" strike="noStrike" baseline="0" dirty="0">
                <a:latin typeface="Alexandria" pitchFamily="2" charset="-78"/>
                <a:cs typeface="Alexandria" pitchFamily="2" charset="-78"/>
              </a:rPr>
              <a:t>لتأخذ قوة</a:t>
            </a:r>
            <a:r>
              <a:rPr lang="ar-JO" sz="2000" b="0" i="0" u="none" strike="noStrike" baseline="0" dirty="0">
                <a:latin typeface="Alexandria" pitchFamily="2" charset="-78"/>
                <a:cs typeface="Alexandria" pitchFamily="2" charset="-78"/>
              </a:rPr>
              <a:t> </a:t>
            </a:r>
            <a:r>
              <a:rPr lang="ar-YE" sz="2000" b="0" i="0" u="none" strike="noStrike" baseline="0" dirty="0">
                <a:latin typeface="Alexandria" pitchFamily="2" charset="-78"/>
                <a:cs typeface="Alexandria" pitchFamily="2" charset="-78"/>
              </a:rPr>
              <a:t>القانون و</a:t>
            </a:r>
            <a:r>
              <a:rPr lang="ar-JO" sz="2000" b="0" i="0" u="none" strike="noStrike" baseline="0" dirty="0">
                <a:latin typeface="Alexandria" pitchFamily="2" charset="-78"/>
                <a:cs typeface="Alexandria" pitchFamily="2" charset="-78"/>
              </a:rPr>
              <a:t>يتم تعميمها على الجهة المختصة للبدأ بتنفيذها للتأكد من فاعليتها .</a:t>
            </a:r>
          </a:p>
          <a:p>
            <a:pPr algn="just" rtl="1">
              <a:lnSpc>
                <a:spcPct val="150000"/>
              </a:lnSpc>
            </a:pPr>
            <a:r>
              <a:rPr lang="ar-JO" sz="2000" dirty="0">
                <a:latin typeface="Alexandria" pitchFamily="2" charset="-78"/>
                <a:cs typeface="Alexandria" pitchFamily="2" charset="-78"/>
              </a:rPr>
              <a:t>أما </a:t>
            </a:r>
            <a:r>
              <a:rPr lang="ar-YE" sz="2000" b="0" i="0" u="none" strike="noStrike" baseline="0" dirty="0">
                <a:latin typeface="Alexandria" pitchFamily="2" charset="-78"/>
                <a:cs typeface="Alexandria" pitchFamily="2" charset="-78"/>
              </a:rPr>
              <a:t>في حالة الفشل في </a:t>
            </a:r>
            <a:r>
              <a:rPr lang="ar-JO" sz="2000" b="0" i="0" u="none" strike="noStrike" baseline="0" dirty="0">
                <a:latin typeface="Alexandria" pitchFamily="2" charset="-78"/>
                <a:cs typeface="Alexandria" pitchFamily="2" charset="-78"/>
              </a:rPr>
              <a:t>إقرار </a:t>
            </a:r>
            <a:r>
              <a:rPr lang="ar-YE" sz="2000" b="0" i="0" u="none" strike="noStrike" baseline="0" dirty="0">
                <a:latin typeface="Alexandria" pitchFamily="2" charset="-78"/>
                <a:cs typeface="Alexandria" pitchFamily="2" charset="-78"/>
              </a:rPr>
              <a:t>هذه السياسة يعود الأمر إلى</a:t>
            </a:r>
            <a:r>
              <a:rPr lang="ar-JO" sz="2000" b="0" i="0" u="none" strike="noStrike" baseline="0" dirty="0">
                <a:latin typeface="Alexandria" pitchFamily="2" charset="-78"/>
                <a:cs typeface="Alexandria" pitchFamily="2" charset="-78"/>
              </a:rPr>
              <a:t> </a:t>
            </a:r>
            <a:r>
              <a:rPr lang="ar-YE" sz="2000" b="0" i="0" u="none" strike="noStrike" baseline="0" dirty="0">
                <a:latin typeface="Alexandria" pitchFamily="2" charset="-78"/>
                <a:cs typeface="Alexandria" pitchFamily="2" charset="-78"/>
              </a:rPr>
              <a:t>المرحلة الثالثة لإعادة النظر</a:t>
            </a:r>
            <a:r>
              <a:rPr lang="ar-JO" sz="2000" b="0" i="0" u="none" strike="noStrike" baseline="0" dirty="0">
                <a:latin typeface="Alexandria" pitchFamily="2" charset="-78"/>
                <a:cs typeface="Alexandria" pitchFamily="2" charset="-78"/>
              </a:rPr>
              <a:t> فيها من جديد فيتم اجتماع القوى المختلفة وإعادة التحليل والمناقشة وصياغة السياسة وتعديلها أو الخروج بسياسة جديدة تتوافق عليها جميع الأطراف </a:t>
            </a:r>
            <a:r>
              <a:rPr lang="ar-YE" b="0" i="0" u="none" strike="noStrike" baseline="0" dirty="0">
                <a:latin typeface="Alexandria" pitchFamily="2" charset="-78"/>
                <a:cs typeface="Alexandria" pitchFamily="2" charset="-78"/>
              </a:rPr>
              <a:t>.</a:t>
            </a:r>
            <a:endParaRPr lang="en-US" sz="4000" dirty="0">
              <a:solidFill>
                <a:srgbClr val="00B0F0"/>
              </a:solidFill>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23530754-0B8C-B2F4-72DB-3FD303F9BC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8921" y="1433015"/>
            <a:ext cx="2628900" cy="1009581"/>
          </a:xfrm>
          <a:prstGeom prst="rect">
            <a:avLst/>
          </a:prstGeom>
        </p:spPr>
      </p:pic>
      <p:pic>
        <p:nvPicPr>
          <p:cNvPr id="4" name="Graphic 21">
            <a:extLst>
              <a:ext uri="{FF2B5EF4-FFF2-40B4-BE49-F238E27FC236}">
                <a16:creationId xmlns:a16="http://schemas.microsoft.com/office/drawing/2014/main" id="{3B765840-97A3-86E3-7EF6-E500180D8D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4070877426"/>
      </p:ext>
    </p:extLst>
  </p:cSld>
  <p:clrMapOvr>
    <a:masterClrMapping/>
  </p:clrMapOvr>
  <mc:AlternateContent xmlns:mc="http://schemas.openxmlformats.org/markup-compatibility/2006" xmlns:p14="http://schemas.microsoft.com/office/powerpoint/2010/main">
    <mc:Choice Requires="p14">
      <p:transition spd="slow" p14:dur="1600" advTm="149506">
        <p14:prism isInverted="1"/>
      </p:transition>
    </mc:Choice>
    <mc:Fallback xmlns="">
      <p:transition spd="slow" advTm="149506">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1F61D9FB-1F36-8753-9740-15BCB235C655}"/>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230463" y="6127280"/>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6278BDE9-38C4-8979-CE01-06C214593AAA}"/>
              </a:ext>
            </a:extLst>
          </p:cNvPr>
          <p:cNvSpPr txBox="1"/>
          <p:nvPr/>
        </p:nvSpPr>
        <p:spPr>
          <a:xfrm>
            <a:off x="1276027" y="1730604"/>
            <a:ext cx="9984167" cy="3746025"/>
          </a:xfrm>
          <a:prstGeom prst="rect">
            <a:avLst/>
          </a:prstGeom>
          <a:noFill/>
        </p:spPr>
        <p:txBody>
          <a:bodyPr wrap="square" rtlCol="0">
            <a:spAutoFit/>
          </a:bodyPr>
          <a:lstStyle/>
          <a:p>
            <a:pPr algn="r" rtl="1">
              <a:lnSpc>
                <a:spcPct val="150000"/>
              </a:lnSpc>
            </a:pPr>
            <a:r>
              <a:rPr lang="ar-YE" sz="2000" b="1" kern="0" dirty="0">
                <a:solidFill>
                  <a:srgbClr val="00B0F0"/>
                </a:solidFill>
                <a:latin typeface="Alexandria Black" pitchFamily="2" charset="-78"/>
                <a:cs typeface="Alexandria Black" pitchFamily="2" charset="-78"/>
              </a:rPr>
              <a:t>المرحلة السادسة: تنفيذ السياسة</a:t>
            </a:r>
            <a:r>
              <a:rPr lang="ar-JO" sz="2000" b="1" kern="0" dirty="0">
                <a:solidFill>
                  <a:srgbClr val="00B0F0"/>
                </a:solidFill>
                <a:latin typeface="Alexandria Black" pitchFamily="2" charset="-78"/>
                <a:cs typeface="Alexandria Black" pitchFamily="2" charset="-78"/>
              </a:rPr>
              <a:t> التعليمية</a:t>
            </a:r>
            <a:endParaRPr lang="ar-YE" sz="2000" b="1" kern="0" dirty="0">
              <a:solidFill>
                <a:srgbClr val="00B0F0"/>
              </a:solidFill>
              <a:latin typeface="Alexandria Black" pitchFamily="2" charset="-78"/>
              <a:cs typeface="Alexandria Black" pitchFamily="2" charset="-78"/>
            </a:endParaRPr>
          </a:p>
          <a:p>
            <a:pPr marL="0" marR="0" indent="457200" algn="just" rtl="1">
              <a:lnSpc>
                <a:spcPct val="150000"/>
              </a:lnSpc>
              <a:spcBef>
                <a:spcPts val="0"/>
              </a:spcBef>
              <a:spcAft>
                <a:spcPts val="800"/>
              </a:spcAft>
            </a:pPr>
            <a:r>
              <a:rPr lang="ar-SA" sz="2000" dirty="0">
                <a:latin typeface="Alexandria" pitchFamily="2" charset="-78"/>
                <a:cs typeface="Alexandria" pitchFamily="2" charset="-78"/>
              </a:rPr>
              <a:t>تختص هذه المرحلة بالعمل الفني والإجرائي المرتبط ارتباطاً وثيقاً بالمؤسسة التعليمية ومتابعتها، وذلك عن طريق تحويل الخطط والبرامج إلى نشاط فعلي يتم تنفيذه وتطبيقه في الواقع؛ ومعنى ذلك أن السياسة التربوية لابد وأن تنتهي بوضع خطة للتنفيذ، والتي تعني مجموعة الإجراءات المتتابعة المحددة بزمان ومكان معينين، والتي تتخذ لتحقيق هدف معين ومحدد مسبقاً، مع تحديد الكلفة، ومصادر التمويل. ومن خلال هذه الخطوة يتم معرفة المدى الذي يسير فيه التنفيذ نحو الاتجاه الذي يحقق ما وضع سل</a:t>
            </a:r>
            <a:r>
              <a:rPr lang="ar-JO" sz="2000" dirty="0">
                <a:latin typeface="Alexandria" pitchFamily="2" charset="-78"/>
                <a:cs typeface="Alexandria" pitchFamily="2" charset="-78"/>
              </a:rPr>
              <a:t>فًا</a:t>
            </a:r>
            <a:r>
              <a:rPr lang="ar-SA" sz="2000" dirty="0">
                <a:latin typeface="Alexandria" pitchFamily="2" charset="-78"/>
                <a:cs typeface="Alexandria" pitchFamily="2" charset="-78"/>
              </a:rPr>
              <a:t> من أهداف، ومن ثم يمكن معرفة أوجه القصور والقوة في هذه السياسة</a:t>
            </a:r>
            <a:r>
              <a:rPr lang="ar-SA" sz="1800" dirty="0">
                <a:effectLst/>
                <a:latin typeface="Calibri" panose="020F0502020204030204" pitchFamily="34" charset="0"/>
                <a:ea typeface="Calibri" panose="020F0502020204030204" pitchFamily="34" charset="0"/>
                <a:cs typeface="Simplified Arabic" panose="02020603050405020304" pitchFamily="18" charset="-78"/>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0E7D70D5-4E1D-1495-BD72-9FBDC69192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2727" y="1257885"/>
            <a:ext cx="2514600" cy="1005351"/>
          </a:xfrm>
          <a:prstGeom prst="rect">
            <a:avLst/>
          </a:prstGeom>
        </p:spPr>
      </p:pic>
      <p:pic>
        <p:nvPicPr>
          <p:cNvPr id="3" name="Graphic 21">
            <a:extLst>
              <a:ext uri="{FF2B5EF4-FFF2-40B4-BE49-F238E27FC236}">
                <a16:creationId xmlns:a16="http://schemas.microsoft.com/office/drawing/2014/main" id="{4B6F8845-9F1B-B30A-0392-285E0BD710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2564404552"/>
      </p:ext>
    </p:extLst>
  </p:cSld>
  <p:clrMapOvr>
    <a:masterClrMapping/>
  </p:clrMapOvr>
  <mc:AlternateContent xmlns:mc="http://schemas.openxmlformats.org/markup-compatibility/2006" xmlns:p14="http://schemas.microsoft.com/office/powerpoint/2010/main">
    <mc:Choice Requires="p14">
      <p:transition spd="slow" p14:dur="1600" advTm="190763">
        <p14:prism isInverted="1"/>
      </p:transition>
    </mc:Choice>
    <mc:Fallback xmlns="">
      <p:transition spd="slow" advTm="190763">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E95FF2F6-8159-E9C2-D368-E60A11944947}"/>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283601" y="6186332"/>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F2F0897-1643-8640-44A3-7468727F0497}"/>
              </a:ext>
            </a:extLst>
          </p:cNvPr>
          <p:cNvSpPr txBox="1"/>
          <p:nvPr/>
        </p:nvSpPr>
        <p:spPr>
          <a:xfrm>
            <a:off x="961671" y="1620262"/>
            <a:ext cx="10298392" cy="3918252"/>
          </a:xfrm>
          <a:prstGeom prst="rect">
            <a:avLst/>
          </a:prstGeom>
          <a:noFill/>
        </p:spPr>
        <p:txBody>
          <a:bodyPr wrap="square" rtlCol="0">
            <a:spAutoFit/>
          </a:bodyPr>
          <a:lstStyle/>
          <a:p>
            <a:pPr algn="just" rtl="1">
              <a:lnSpc>
                <a:spcPct val="150000"/>
              </a:lnSpc>
            </a:pPr>
            <a:r>
              <a:rPr lang="ar-JO" sz="2400" kern="0" dirty="0">
                <a:effectLst/>
                <a:latin typeface="Calibri" panose="020F0502020204030204" pitchFamily="34" charset="0"/>
                <a:ea typeface="Calibri" panose="020F0502020204030204" pitchFamily="34" charset="0"/>
                <a:cs typeface="Calibri" panose="020F0502020204030204" pitchFamily="34" charset="0"/>
              </a:rPr>
              <a:t>   </a:t>
            </a:r>
            <a:r>
              <a:rPr lang="ar-YE" sz="2000" b="1" kern="100" dirty="0">
                <a:solidFill>
                  <a:srgbClr val="00B0F0"/>
                </a:solidFill>
                <a:latin typeface="Alexandria Black" pitchFamily="2" charset="-78"/>
                <a:cs typeface="Alexandria Black" pitchFamily="2" charset="-78"/>
              </a:rPr>
              <a:t>• المرحلة السابعة: التغذية العكسية</a:t>
            </a:r>
            <a:r>
              <a:rPr lang="ar-JO" sz="2000" b="1" kern="100" dirty="0">
                <a:solidFill>
                  <a:srgbClr val="00B0F0"/>
                </a:solidFill>
                <a:latin typeface="Alexandria Black" pitchFamily="2" charset="-78"/>
                <a:cs typeface="Alexandria Black" pitchFamily="2" charset="-78"/>
              </a:rPr>
              <a:t>( الراجعة)</a:t>
            </a:r>
          </a:p>
          <a:p>
            <a:pPr algn="just" rtl="1">
              <a:lnSpc>
                <a:spcPct val="150000"/>
              </a:lnSpc>
            </a:pPr>
            <a:r>
              <a:rPr lang="ar-YE" sz="2400" dirty="0">
                <a:latin typeface="Simplified Arabic" panose="02020603050405020304" pitchFamily="18" charset="-78"/>
                <a:cs typeface="Simplified Arabic" panose="02020603050405020304" pitchFamily="18" charset="-78"/>
              </a:rPr>
              <a:t> </a:t>
            </a:r>
            <a:r>
              <a:rPr lang="ar-JO" sz="2400" dirty="0">
                <a:latin typeface="Simplified Arabic" panose="02020603050405020304" pitchFamily="18" charset="-78"/>
                <a:cs typeface="Simplified Arabic" panose="02020603050405020304" pitchFamily="18" charset="-78"/>
              </a:rPr>
              <a:t>  </a:t>
            </a:r>
            <a:r>
              <a:rPr lang="ar-YE" sz="2000" dirty="0">
                <a:latin typeface="Alexandria" pitchFamily="2" charset="-78"/>
                <a:cs typeface="Alexandria" pitchFamily="2" charset="-78"/>
              </a:rPr>
              <a:t>وهي أخر </a:t>
            </a:r>
            <a:r>
              <a:rPr lang="ar-JO" sz="2000" dirty="0">
                <a:latin typeface="Alexandria" pitchFamily="2" charset="-78"/>
                <a:cs typeface="Alexandria" pitchFamily="2" charset="-78"/>
              </a:rPr>
              <a:t>مرحلة</a:t>
            </a:r>
            <a:r>
              <a:rPr lang="ar-YE" sz="2000" dirty="0">
                <a:latin typeface="Alexandria" pitchFamily="2" charset="-78"/>
                <a:cs typeface="Alexandria" pitchFamily="2" charset="-78"/>
              </a:rPr>
              <a:t> في عملية</a:t>
            </a:r>
            <a:r>
              <a:rPr lang="ar-JO" sz="2000" dirty="0">
                <a:latin typeface="Alexandria" pitchFamily="2" charset="-78"/>
                <a:cs typeface="Alexandria" pitchFamily="2" charset="-78"/>
              </a:rPr>
              <a:t> </a:t>
            </a:r>
            <a:r>
              <a:rPr lang="ar-YE" sz="2000" dirty="0">
                <a:latin typeface="Alexandria" pitchFamily="2" charset="-78"/>
                <a:cs typeface="Alexandria" pitchFamily="2" charset="-78"/>
              </a:rPr>
              <a:t>صنع السياسة وعن طريقها يحدد صناع السياسة أوجه القوة</a:t>
            </a:r>
            <a:r>
              <a:rPr lang="ar-JO" sz="2000" dirty="0">
                <a:latin typeface="Alexandria" pitchFamily="2" charset="-78"/>
                <a:cs typeface="Alexandria" pitchFamily="2" charset="-78"/>
              </a:rPr>
              <a:t> </a:t>
            </a:r>
            <a:r>
              <a:rPr lang="ar-YE" sz="2000" dirty="0">
                <a:latin typeface="Alexandria" pitchFamily="2" charset="-78"/>
                <a:cs typeface="Alexandria" pitchFamily="2" charset="-78"/>
              </a:rPr>
              <a:t>والضعف وما يترتب عليها من آثار متوقعة وغير متوقعة</a:t>
            </a:r>
            <a:r>
              <a:rPr lang="ar-JO" sz="2000" dirty="0">
                <a:latin typeface="Alexandria" pitchFamily="2" charset="-78"/>
                <a:cs typeface="Alexandria" pitchFamily="2" charset="-78"/>
              </a:rPr>
              <a:t> وكذلك اعتمادها على شكلها الحالي أم التطوير والحذف أو الإضافة</a:t>
            </a:r>
            <a:r>
              <a:rPr lang="ar-YE" sz="2000" dirty="0">
                <a:latin typeface="Alexandria" pitchFamily="2" charset="-78"/>
                <a:cs typeface="Alexandria" pitchFamily="2" charset="-78"/>
              </a:rPr>
              <a:t>.</a:t>
            </a:r>
            <a:r>
              <a:rPr lang="ar-JO" sz="2000" dirty="0">
                <a:latin typeface="Alexandria" pitchFamily="2" charset="-78"/>
                <a:cs typeface="Alexandria" pitchFamily="2" charset="-78"/>
              </a:rPr>
              <a:t> </a:t>
            </a:r>
          </a:p>
          <a:p>
            <a:pPr algn="just" rtl="1">
              <a:lnSpc>
                <a:spcPct val="150000"/>
              </a:lnSpc>
            </a:pPr>
            <a:r>
              <a:rPr lang="ar-YE" sz="2000" dirty="0">
                <a:latin typeface="Alexandria" pitchFamily="2" charset="-78"/>
                <a:cs typeface="Alexandria" pitchFamily="2" charset="-78"/>
              </a:rPr>
              <a:t>وتأسيسا على ما سبق </a:t>
            </a:r>
            <a:r>
              <a:rPr lang="ar-JO" sz="2000" dirty="0">
                <a:latin typeface="Alexandria" pitchFamily="2" charset="-78"/>
                <a:cs typeface="Alexandria" pitchFamily="2" charset="-78"/>
              </a:rPr>
              <a:t>يتضح </a:t>
            </a:r>
            <a:r>
              <a:rPr lang="ar-YE" sz="2000" dirty="0">
                <a:latin typeface="Alexandria" pitchFamily="2" charset="-78"/>
                <a:cs typeface="Alexandria" pitchFamily="2" charset="-78"/>
              </a:rPr>
              <a:t>أن صناعة السياسة</a:t>
            </a:r>
            <a:r>
              <a:rPr lang="ar-JO" sz="2000" dirty="0">
                <a:latin typeface="Alexandria" pitchFamily="2" charset="-78"/>
                <a:cs typeface="Alexandria" pitchFamily="2" charset="-78"/>
              </a:rPr>
              <a:t> </a:t>
            </a:r>
            <a:r>
              <a:rPr lang="ar-YE" sz="2000" dirty="0">
                <a:latin typeface="Alexandria" pitchFamily="2" charset="-78"/>
                <a:cs typeface="Alexandria" pitchFamily="2" charset="-78"/>
              </a:rPr>
              <a:t>التعليمية عملية علمية حيث أنها</a:t>
            </a:r>
            <a:r>
              <a:rPr lang="ar-JO" sz="2000" dirty="0">
                <a:latin typeface="Alexandria" pitchFamily="2" charset="-78"/>
                <a:cs typeface="Alexandria" pitchFamily="2" charset="-78"/>
              </a:rPr>
              <a:t> </a:t>
            </a:r>
            <a:r>
              <a:rPr lang="ar-YE" sz="2000" dirty="0">
                <a:latin typeface="Alexandria" pitchFamily="2" charset="-78"/>
                <a:cs typeface="Alexandria" pitchFamily="2" charset="-78"/>
              </a:rPr>
              <a:t>تمر بخطوات تتسق مع خطوات المنهج العلمي في البحث</a:t>
            </a:r>
            <a:r>
              <a:rPr lang="ar-JO" sz="2000" dirty="0">
                <a:latin typeface="Alexandria" pitchFamily="2" charset="-78"/>
                <a:cs typeface="Alexandria" pitchFamily="2" charset="-78"/>
              </a:rPr>
              <a:t> </a:t>
            </a:r>
            <a:r>
              <a:rPr lang="ar-YE" sz="2000" dirty="0">
                <a:latin typeface="Alexandria" pitchFamily="2" charset="-78"/>
                <a:cs typeface="Alexandria" pitchFamily="2" charset="-78"/>
              </a:rPr>
              <a:t>والتفكير لاسيما وأنها في النهاية عملية تؤدي إلى صنع </a:t>
            </a:r>
            <a:r>
              <a:rPr lang="ar-JO" sz="2000" dirty="0">
                <a:latin typeface="Alexandria" pitchFamily="2" charset="-78"/>
                <a:cs typeface="Alexandria" pitchFamily="2" charset="-78"/>
              </a:rPr>
              <a:t>قرارات </a:t>
            </a:r>
            <a:r>
              <a:rPr lang="ar-YE" sz="2000" dirty="0">
                <a:latin typeface="Alexandria" pitchFamily="2" charset="-78"/>
                <a:cs typeface="Alexandria" pitchFamily="2" charset="-78"/>
              </a:rPr>
              <a:t>إصلاحية أو تطويرية تتعلق ببعض أو</a:t>
            </a:r>
            <a:r>
              <a:rPr lang="ar-JO" sz="2000" dirty="0">
                <a:latin typeface="Alexandria" pitchFamily="2" charset="-78"/>
                <a:cs typeface="Alexandria" pitchFamily="2" charset="-78"/>
              </a:rPr>
              <a:t> </a:t>
            </a:r>
            <a:r>
              <a:rPr lang="ar-YE" sz="2000" dirty="0">
                <a:latin typeface="Alexandria" pitchFamily="2" charset="-78"/>
                <a:cs typeface="Alexandria" pitchFamily="2" charset="-78"/>
              </a:rPr>
              <a:t>كل عناصر النظام</a:t>
            </a:r>
            <a:r>
              <a:rPr lang="ar-JO" sz="2000" dirty="0">
                <a:latin typeface="Alexandria" pitchFamily="2" charset="-78"/>
                <a:cs typeface="Alexandria" pitchFamily="2" charset="-78"/>
              </a:rPr>
              <a:t> </a:t>
            </a:r>
            <a:r>
              <a:rPr lang="ar-YE" sz="2000" dirty="0">
                <a:latin typeface="Alexandria" pitchFamily="2" charset="-78"/>
                <a:cs typeface="Alexandria" pitchFamily="2" charset="-78"/>
              </a:rPr>
              <a:t>التعليمي، كما أنها عملية جماعية</a:t>
            </a:r>
            <a:r>
              <a:rPr lang="ar-JO" sz="2000" dirty="0">
                <a:latin typeface="Alexandria" pitchFamily="2" charset="-78"/>
                <a:cs typeface="Alexandria" pitchFamily="2" charset="-78"/>
              </a:rPr>
              <a:t> تشترك فيها القوى الرسمية وغير الرسمية في الدولة.</a:t>
            </a:r>
            <a:endParaRPr lang="en-US" sz="2000" dirty="0">
              <a:latin typeface="Alexandria" pitchFamily="2" charset="-78"/>
              <a:cs typeface="Alexandria" pitchFamily="2" charset="-78"/>
            </a:endParaRPr>
          </a:p>
        </p:txBody>
      </p:sp>
      <p:pic>
        <p:nvPicPr>
          <p:cNvPr id="10" name="Picture 9">
            <a:extLst>
              <a:ext uri="{FF2B5EF4-FFF2-40B4-BE49-F238E27FC236}">
                <a16:creationId xmlns:a16="http://schemas.microsoft.com/office/drawing/2014/main" id="{8CE61F63-E72D-51F0-DABE-F79E8EB720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5546" y="1430459"/>
            <a:ext cx="2388260" cy="936892"/>
          </a:xfrm>
          <a:prstGeom prst="rect">
            <a:avLst/>
          </a:prstGeom>
        </p:spPr>
      </p:pic>
      <p:pic>
        <p:nvPicPr>
          <p:cNvPr id="12" name="Graphic 21">
            <a:extLst>
              <a:ext uri="{FF2B5EF4-FFF2-40B4-BE49-F238E27FC236}">
                <a16:creationId xmlns:a16="http://schemas.microsoft.com/office/drawing/2014/main" id="{17143DF4-5257-066F-DA28-26FCE18A2F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1600" advTm="211507">
        <p14:prism isInverted="1"/>
      </p:transition>
    </mc:Choice>
    <mc:Fallback xmlns="">
      <p:transition spd="slow" advTm="211507">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A0C6C50-70AF-87F3-1FEF-8F24BCA80CD3}"/>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162340" y="6220665"/>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E663E696-5E6E-86A0-1BCC-CF18A434FEBA}"/>
              </a:ext>
            </a:extLst>
          </p:cNvPr>
          <p:cNvSpPr txBox="1"/>
          <p:nvPr/>
        </p:nvSpPr>
        <p:spPr>
          <a:xfrm>
            <a:off x="960896" y="1370598"/>
            <a:ext cx="9794928" cy="4287584"/>
          </a:xfrm>
          <a:prstGeom prst="rect">
            <a:avLst/>
          </a:prstGeom>
          <a:noFill/>
        </p:spPr>
        <p:txBody>
          <a:bodyPr wrap="square" rtlCol="0">
            <a:spAutoFit/>
          </a:bodyPr>
          <a:lstStyle/>
          <a:p>
            <a:pPr algn="ctr" rtl="1">
              <a:lnSpc>
                <a:spcPct val="150000"/>
              </a:lnSpc>
            </a:pPr>
            <a:r>
              <a:rPr lang="ar-JO" sz="2000" b="1" kern="0" dirty="0">
                <a:solidFill>
                  <a:srgbClr val="00B0F0"/>
                </a:solidFill>
                <a:latin typeface="Alexandria Black" pitchFamily="2" charset="-78"/>
                <a:cs typeface="Alexandria Black" pitchFamily="2" charset="-78"/>
              </a:rPr>
              <a:t>آلية صنع السياسات التعليمية</a:t>
            </a:r>
          </a:p>
          <a:p>
            <a:pPr algn="r" rtl="1">
              <a:lnSpc>
                <a:spcPct val="150000"/>
              </a:lnSpc>
            </a:pPr>
            <a:r>
              <a:rPr lang="ar-JO" sz="2400" dirty="0">
                <a:latin typeface="Simplified Arabic" panose="02020603050405020304" pitchFamily="18" charset="-78"/>
                <a:cs typeface="Simplified Arabic" panose="02020603050405020304" pitchFamily="18" charset="-78"/>
              </a:rPr>
              <a:t> </a:t>
            </a:r>
            <a:r>
              <a:rPr lang="ar-SA" sz="2000" dirty="0">
                <a:latin typeface="Alexandria" pitchFamily="2" charset="-78"/>
                <a:cs typeface="Alexandria" pitchFamily="2" charset="-78"/>
              </a:rPr>
              <a:t>تتم صناعة السياسات التربوية في ضوء العديد من الآليات المختلفة، </a:t>
            </a:r>
            <a:r>
              <a:rPr lang="ar-JO" sz="2000" dirty="0">
                <a:latin typeface="Alexandria" pitchFamily="2" charset="-78"/>
                <a:cs typeface="Alexandria" pitchFamily="2" charset="-78"/>
              </a:rPr>
              <a:t>ومن </a:t>
            </a:r>
            <a:r>
              <a:rPr lang="ar-SA" sz="2000" dirty="0">
                <a:latin typeface="Alexandria" pitchFamily="2" charset="-78"/>
                <a:cs typeface="Alexandria" pitchFamily="2" charset="-78"/>
              </a:rPr>
              <a:t>أهم الآليات التي تستعملها الدول العربية في صنع سياساتها التربوية والتي تمثل جزء</a:t>
            </a:r>
            <a:r>
              <a:rPr lang="ar-JO" sz="2000" dirty="0">
                <a:latin typeface="Alexandria" pitchFamily="2" charset="-78"/>
                <a:cs typeface="Alexandria" pitchFamily="2" charset="-78"/>
              </a:rPr>
              <a:t>ًا</a:t>
            </a:r>
            <a:r>
              <a:rPr lang="ar-SA" sz="2000" dirty="0">
                <a:latin typeface="Alexandria" pitchFamily="2" charset="-78"/>
                <a:cs typeface="Alexandria" pitchFamily="2" charset="-78"/>
              </a:rPr>
              <a:t> من عملية صنع السياسة العامة في تلك الدول، وهي : </a:t>
            </a:r>
            <a:endParaRPr lang="ar-JO" sz="2000" dirty="0">
              <a:latin typeface="Alexandria" pitchFamily="2" charset="-78"/>
              <a:cs typeface="Alexandria" pitchFamily="2" charset="-78"/>
            </a:endParaRPr>
          </a:p>
          <a:p>
            <a:pPr marL="342900" indent="-342900" algn="r" rtl="1">
              <a:lnSpc>
                <a:spcPct val="150000"/>
              </a:lnSpc>
              <a:buAutoNum type="arabicPeriod"/>
            </a:pPr>
            <a:r>
              <a:rPr lang="ar-SA" sz="2000" b="1" u="sng" dirty="0">
                <a:effectLst/>
                <a:latin typeface="Alexandria" pitchFamily="2" charset="-78"/>
                <a:ea typeface="Calibri" panose="020F0502020204030204" pitchFamily="34" charset="0"/>
                <a:cs typeface="Alexandria" pitchFamily="2" charset="-78"/>
              </a:rPr>
              <a:t>آلية الاستفتاء</a:t>
            </a:r>
            <a:r>
              <a:rPr lang="ar-SA" sz="1600" b="1" dirty="0">
                <a:effectLst/>
                <a:latin typeface="Alexandria" pitchFamily="2" charset="-78"/>
                <a:ea typeface="Calibri" panose="020F0502020204030204" pitchFamily="34" charset="0"/>
                <a:cs typeface="Alexandria" pitchFamily="2" charset="-78"/>
              </a:rPr>
              <a:t>: </a:t>
            </a:r>
            <a:endParaRPr lang="ar-JO" sz="1600" b="1" dirty="0">
              <a:effectLst/>
              <a:latin typeface="Alexandria" pitchFamily="2" charset="-78"/>
              <a:ea typeface="Calibri" panose="020F0502020204030204" pitchFamily="34" charset="0"/>
              <a:cs typeface="Alexandria" pitchFamily="2" charset="-78"/>
            </a:endParaRPr>
          </a:p>
          <a:p>
            <a:pPr algn="r" rtl="1">
              <a:lnSpc>
                <a:spcPct val="150000"/>
              </a:lnSpc>
            </a:pPr>
            <a:r>
              <a:rPr lang="ar-SA" sz="2000" dirty="0">
                <a:latin typeface="Alexandria" pitchFamily="2" charset="-78"/>
                <a:cs typeface="Alexandria" pitchFamily="2" charset="-78"/>
              </a:rPr>
              <a:t>وتمثل هذه الآلية أولى الخطوات التي تقوم بها أي حكومة عند الشروع في أي إصلاح تعليمي، حيث توجه الحكومة استفتاء حول جوانب الإصلاح التربوي المطلوب، ويتم توجيهه إلى التربوي</a:t>
            </a:r>
            <a:r>
              <a:rPr lang="ar-JO" sz="2000" dirty="0">
                <a:latin typeface="Alexandria" pitchFamily="2" charset="-78"/>
                <a:cs typeface="Alexandria" pitchFamily="2" charset="-78"/>
              </a:rPr>
              <a:t>ي</a:t>
            </a:r>
            <a:r>
              <a:rPr lang="ar-SA" sz="2000" dirty="0">
                <a:latin typeface="Alexandria" pitchFamily="2" charset="-78"/>
                <a:cs typeface="Alexandria" pitchFamily="2" charset="-78"/>
              </a:rPr>
              <a:t>ن لأخذ رأيهم في الإصلاح المطلوب، وتكون التقارير والإجابات عن هذا الاستفتاء بداية الإصلاح التربوي عند صنع أي سياسة</a:t>
            </a:r>
            <a:r>
              <a:rPr lang="en-US" sz="2000" dirty="0">
                <a:latin typeface="Alexandria" pitchFamily="2" charset="-78"/>
                <a:cs typeface="Alexandria" pitchFamily="2" charset="-78"/>
              </a:rPr>
              <a:t>.</a:t>
            </a:r>
          </a:p>
        </p:txBody>
      </p:sp>
      <p:pic>
        <p:nvPicPr>
          <p:cNvPr id="4" name="Graphic 21">
            <a:extLst>
              <a:ext uri="{FF2B5EF4-FFF2-40B4-BE49-F238E27FC236}">
                <a16:creationId xmlns:a16="http://schemas.microsoft.com/office/drawing/2014/main" id="{097386F3-D682-D914-0E8A-C6494D59C1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1600" advTm="137027">
        <p14:prism isInverted="1"/>
      </p:transition>
    </mc:Choice>
    <mc:Fallback xmlns="">
      <p:transition spd="slow" advTm="137027">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80748D2-2B21-BC30-523C-A4D536974C6B}"/>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291436" y="6217843"/>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E663E696-5E6E-86A0-1BCC-CF18A434FEBA}"/>
              </a:ext>
            </a:extLst>
          </p:cNvPr>
          <p:cNvSpPr txBox="1"/>
          <p:nvPr/>
        </p:nvSpPr>
        <p:spPr>
          <a:xfrm>
            <a:off x="545910" y="1602696"/>
            <a:ext cx="10513630" cy="506292"/>
          </a:xfrm>
          <a:prstGeom prst="rect">
            <a:avLst/>
          </a:prstGeom>
          <a:noFill/>
        </p:spPr>
        <p:txBody>
          <a:bodyPr wrap="square" rtlCol="0">
            <a:spAutoFit/>
          </a:bodyPr>
          <a:lstStyle/>
          <a:p>
            <a:pPr algn="r" rtl="1">
              <a:lnSpc>
                <a:spcPct val="150000"/>
              </a:lnSpc>
            </a:pPr>
            <a:endParaRPr lang="ar-JO" sz="2000" b="1" kern="0" dirty="0">
              <a:solidFill>
                <a:srgbClr val="00B0F0"/>
              </a:solidFill>
              <a:effectLst/>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F5A4C019-A807-89D1-EB1D-F884956BA4B6}"/>
              </a:ext>
            </a:extLst>
          </p:cNvPr>
          <p:cNvSpPr txBox="1"/>
          <p:nvPr/>
        </p:nvSpPr>
        <p:spPr>
          <a:xfrm>
            <a:off x="1127760" y="1903563"/>
            <a:ext cx="9881420" cy="3159135"/>
          </a:xfrm>
          <a:prstGeom prst="rect">
            <a:avLst/>
          </a:prstGeom>
          <a:noFill/>
        </p:spPr>
        <p:txBody>
          <a:bodyPr wrap="square" rtlCol="0">
            <a:spAutoFit/>
          </a:bodyPr>
          <a:lstStyle/>
          <a:p>
            <a:pPr marL="0" marR="0" algn="just" rtl="1">
              <a:lnSpc>
                <a:spcPct val="150000"/>
              </a:lnSpc>
              <a:spcBef>
                <a:spcPts val="0"/>
              </a:spcBef>
              <a:spcAft>
                <a:spcPts val="800"/>
              </a:spcAft>
            </a:pPr>
            <a:r>
              <a:rPr lang="ar-JO" b="1" u="sng" dirty="0">
                <a:effectLst/>
                <a:latin typeface="Alexandria" pitchFamily="2" charset="-78"/>
                <a:ea typeface="Calibri" panose="020F0502020204030204" pitchFamily="34" charset="0"/>
                <a:cs typeface="Alexandria" pitchFamily="2" charset="-78"/>
              </a:rPr>
              <a:t>2. </a:t>
            </a:r>
            <a:r>
              <a:rPr lang="ar-SA" b="1" u="sng" dirty="0">
                <a:effectLst/>
                <a:latin typeface="Alexandria" pitchFamily="2" charset="-78"/>
                <a:ea typeface="Calibri" panose="020F0502020204030204" pitchFamily="34" charset="0"/>
                <a:cs typeface="Alexandria" pitchFamily="2" charset="-78"/>
              </a:rPr>
              <a:t>آلية الندوات والمؤتمرات التربوية</a:t>
            </a:r>
            <a:r>
              <a:rPr lang="ar-SA" b="1"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وتعد مجال</a:t>
            </a:r>
            <a:r>
              <a:rPr lang="ar-JO" dirty="0">
                <a:effectLst/>
                <a:latin typeface="Alexandria" pitchFamily="2" charset="-78"/>
                <a:ea typeface="Calibri" panose="020F0502020204030204" pitchFamily="34" charset="0"/>
                <a:cs typeface="Alexandria" pitchFamily="2" charset="-78"/>
              </a:rPr>
              <a:t>ًا</a:t>
            </a:r>
            <a:r>
              <a:rPr lang="ar-SA" dirty="0">
                <a:effectLst/>
                <a:latin typeface="Alexandria" pitchFamily="2" charset="-78"/>
                <a:ea typeface="Calibri" panose="020F0502020204030204" pitchFamily="34" charset="0"/>
                <a:cs typeface="Alexandria" pitchFamily="2" charset="-78"/>
              </a:rPr>
              <a:t> خصب</a:t>
            </a:r>
            <a:r>
              <a:rPr lang="ar-JO" dirty="0">
                <a:effectLst/>
                <a:latin typeface="Alexandria" pitchFamily="2" charset="-78"/>
                <a:ea typeface="Calibri" panose="020F0502020204030204" pitchFamily="34" charset="0"/>
                <a:cs typeface="Alexandria" pitchFamily="2" charset="-78"/>
              </a:rPr>
              <a:t>ًا</a:t>
            </a:r>
            <a:r>
              <a:rPr lang="ar-SA" dirty="0">
                <a:effectLst/>
                <a:latin typeface="Alexandria" pitchFamily="2" charset="-78"/>
                <a:ea typeface="Calibri" panose="020F0502020204030204" pitchFamily="34" charset="0"/>
                <a:cs typeface="Alexandria" pitchFamily="2" charset="-78"/>
              </a:rPr>
              <a:t> لمناقشة قضايا ومشكلات التعليم</a:t>
            </a:r>
            <a:r>
              <a:rPr lang="en-US" dirty="0">
                <a:effectLst/>
                <a:latin typeface="Alexandria" pitchFamily="2" charset="-78"/>
                <a:ea typeface="Calibri" panose="020F0502020204030204" pitchFamily="34" charset="0"/>
                <a:cs typeface="Alexandria" pitchFamily="2" charset="-78"/>
              </a:rPr>
              <a:t>.</a:t>
            </a:r>
          </a:p>
          <a:p>
            <a:pPr marL="0" marR="0" algn="just" rtl="1">
              <a:lnSpc>
                <a:spcPct val="150000"/>
              </a:lnSpc>
              <a:spcBef>
                <a:spcPts val="0"/>
              </a:spcBef>
              <a:spcAft>
                <a:spcPts val="800"/>
              </a:spcAft>
            </a:pPr>
            <a:r>
              <a:rPr lang="ar-JO" b="1" u="sng" dirty="0">
                <a:latin typeface="Alexandria" pitchFamily="2" charset="-78"/>
                <a:cs typeface="Alexandria" pitchFamily="2" charset="-78"/>
              </a:rPr>
              <a:t>3. </a:t>
            </a:r>
            <a:r>
              <a:rPr lang="ar-SA" b="1" u="sng" dirty="0">
                <a:latin typeface="Alexandria" pitchFamily="2" charset="-78"/>
                <a:cs typeface="Alexandria" pitchFamily="2" charset="-78"/>
              </a:rPr>
              <a:t>آلية إعلان الوثيقة</a:t>
            </a:r>
            <a:r>
              <a:rPr lang="ar-SA" b="1"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تقوم معظم الدول بإعلان وثيقة تتضمن ملامح سياستها التعليمية والتغير المنشود، وغالب</a:t>
            </a:r>
            <a:r>
              <a:rPr lang="ar-JO" dirty="0">
                <a:effectLst/>
                <a:latin typeface="Alexandria" pitchFamily="2" charset="-78"/>
                <a:ea typeface="Calibri" panose="020F0502020204030204" pitchFamily="34" charset="0"/>
                <a:cs typeface="Alexandria" pitchFamily="2" charset="-78"/>
              </a:rPr>
              <a:t>ً</a:t>
            </a:r>
            <a:r>
              <a:rPr lang="ar-SA" dirty="0">
                <a:effectLst/>
                <a:latin typeface="Alexandria" pitchFamily="2" charset="-78"/>
                <a:ea typeface="Calibri" panose="020F0502020204030204" pitchFamily="34" charset="0"/>
                <a:cs typeface="Alexandria" pitchFamily="2" charset="-78"/>
              </a:rPr>
              <a:t>ا ما يسبق صدور هذه الوثائق عدة خطوات تطبيقية، مثل عقد الندوات المؤتمرات المتخصصة وورش العمل التي تناقش فيها مجموعة من المشكلات.</a:t>
            </a:r>
            <a:endParaRPr lang="en-US" dirty="0">
              <a:effectLst/>
              <a:latin typeface="Alexandria" pitchFamily="2" charset="-78"/>
              <a:ea typeface="Calibri" panose="020F0502020204030204" pitchFamily="34" charset="0"/>
              <a:cs typeface="Alexandria" pitchFamily="2" charset="-78"/>
            </a:endParaRPr>
          </a:p>
          <a:p>
            <a:pPr algn="just" rtl="1">
              <a:lnSpc>
                <a:spcPct val="150000"/>
              </a:lnSpc>
            </a:pPr>
            <a:r>
              <a:rPr lang="ar-JO" b="1" u="sng" dirty="0">
                <a:latin typeface="Alexandria" pitchFamily="2" charset="-78"/>
                <a:cs typeface="Alexandria" pitchFamily="2" charset="-78"/>
              </a:rPr>
              <a:t>4. </a:t>
            </a:r>
            <a:r>
              <a:rPr lang="ar-SA" b="1" u="sng" dirty="0">
                <a:latin typeface="Alexandria" pitchFamily="2" charset="-78"/>
                <a:cs typeface="Alexandria" pitchFamily="2" charset="-78"/>
              </a:rPr>
              <a:t>التأثير على الرأي العام </a:t>
            </a:r>
            <a:r>
              <a:rPr lang="ar-JO" b="1" u="sng" dirty="0">
                <a:latin typeface="Alexandria" pitchFamily="2" charset="-78"/>
                <a:cs typeface="Alexandria" pitchFamily="2" charset="-78"/>
              </a:rPr>
              <a:t>: </a:t>
            </a:r>
            <a:r>
              <a:rPr lang="ar-SA" dirty="0">
                <a:effectLst/>
                <a:latin typeface="Alexandria" pitchFamily="2" charset="-78"/>
                <a:ea typeface="Calibri" panose="020F0502020204030204" pitchFamily="34" charset="0"/>
                <a:cs typeface="Alexandria" pitchFamily="2" charset="-78"/>
              </a:rPr>
              <a:t>تلعب أجهزة الإعلام، والصحافة التربوية،المجلات، والدوريات المتخصصة في مجال التعليم دوراً في صنع السياسة التعليمية بما تعرضه من أفكار وآراء تتعامل مع هذه السياسة</a:t>
            </a:r>
            <a:endParaRPr lang="en-US" dirty="0">
              <a:latin typeface="Alexandria" pitchFamily="2" charset="-78"/>
              <a:cs typeface="Alexandria" pitchFamily="2" charset="-78"/>
            </a:endParaRPr>
          </a:p>
        </p:txBody>
      </p:sp>
      <p:pic>
        <p:nvPicPr>
          <p:cNvPr id="10" name="Graphic 21">
            <a:extLst>
              <a:ext uri="{FF2B5EF4-FFF2-40B4-BE49-F238E27FC236}">
                <a16:creationId xmlns:a16="http://schemas.microsoft.com/office/drawing/2014/main" id="{6ED1F0EA-EEB8-C30E-250A-BEEC6A6937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3722802"/>
      </p:ext>
    </p:extLst>
  </p:cSld>
  <p:clrMapOvr>
    <a:masterClrMapping/>
  </p:clrMapOvr>
  <mc:AlternateContent xmlns:mc="http://schemas.openxmlformats.org/markup-compatibility/2006" xmlns:p14="http://schemas.microsoft.com/office/powerpoint/2010/main">
    <mc:Choice Requires="p14">
      <p:transition spd="slow" p14:dur="1600" advTm="176391">
        <p14:prism isInverted="1"/>
      </p:transition>
    </mc:Choice>
    <mc:Fallback xmlns="">
      <p:transition spd="slow" advTm="176391">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D30FF27-8532-6BDF-F57D-677208313171}"/>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374618" y="6009732"/>
            <a:ext cx="2589293" cy="400076"/>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EE01C9F-D15D-AFF6-71F8-123F8164663E}"/>
              </a:ext>
            </a:extLst>
          </p:cNvPr>
          <p:cNvSpPr txBox="1"/>
          <p:nvPr/>
        </p:nvSpPr>
        <p:spPr>
          <a:xfrm>
            <a:off x="919235" y="1617711"/>
            <a:ext cx="10383264" cy="3932872"/>
          </a:xfrm>
          <a:prstGeom prst="rect">
            <a:avLst/>
          </a:prstGeom>
          <a:noFill/>
        </p:spPr>
        <p:txBody>
          <a:bodyPr wrap="square" rtlCol="0">
            <a:spAutoFit/>
          </a:bodyPr>
          <a:lstStyle/>
          <a:p>
            <a:pPr marL="0" marR="0" algn="r" rtl="1">
              <a:lnSpc>
                <a:spcPct val="150000"/>
              </a:lnSpc>
              <a:spcBef>
                <a:spcPts val="0"/>
              </a:spcBef>
              <a:spcAft>
                <a:spcPts val="0"/>
              </a:spcAft>
            </a:pPr>
            <a:r>
              <a:rPr lang="ar-JO" sz="2000" b="1" u="sng" dirty="0">
                <a:latin typeface="Calibri" panose="020F0502020204030204" pitchFamily="34" charset="0"/>
                <a:cs typeface="Simplified Arabic" panose="02020603050405020304" pitchFamily="18" charset="-78"/>
              </a:rPr>
              <a:t>5</a:t>
            </a:r>
            <a:r>
              <a:rPr lang="ar-JO" b="1" u="sng" dirty="0">
                <a:latin typeface="Alexandria" pitchFamily="2" charset="-78"/>
                <a:cs typeface="Alexandria" pitchFamily="2" charset="-78"/>
              </a:rPr>
              <a:t>. </a:t>
            </a:r>
            <a:r>
              <a:rPr lang="ar-SA" b="1" u="sng" dirty="0">
                <a:latin typeface="Alexandria" pitchFamily="2" charset="-78"/>
                <a:cs typeface="Alexandria" pitchFamily="2" charset="-78"/>
              </a:rPr>
              <a:t>ورش العمل</a:t>
            </a:r>
            <a:r>
              <a:rPr lang="ar-SA" dirty="0">
                <a:latin typeface="Alexandria" pitchFamily="2" charset="-78"/>
                <a:cs typeface="Alexandria" pitchFamily="2" charset="-78"/>
              </a:rPr>
              <a:t>:</a:t>
            </a:r>
            <a:endParaRPr lang="ar-JO" dirty="0">
              <a:latin typeface="Alexandria" pitchFamily="2" charset="-78"/>
              <a:cs typeface="Alexandria" pitchFamily="2" charset="-78"/>
            </a:endParaRPr>
          </a:p>
          <a:p>
            <a:pPr marL="0" marR="0" algn="r" rtl="1">
              <a:lnSpc>
                <a:spcPct val="150000"/>
              </a:lnSpc>
              <a:spcBef>
                <a:spcPts val="0"/>
              </a:spcBef>
              <a:spcAft>
                <a:spcPts val="0"/>
              </a:spcAft>
            </a:pPr>
            <a:r>
              <a:rPr lang="ar-SA" dirty="0">
                <a:latin typeface="Alexandria" pitchFamily="2" charset="-78"/>
                <a:cs typeface="Alexandria" pitchFamily="2" charset="-78"/>
              </a:rPr>
              <a:t> بعد القيام بالدراسات والبحوث كخطوة أولى في سبيل إعداد سياسة تعليمية يلي هذه الخطوة تكوين ورش عمل تحضيرية تظل منعقدة لعدة أيام، وبعد الانتهاء من ورش العمل يتم التوصل إلى تقرير</a:t>
            </a:r>
            <a:r>
              <a:rPr lang="en-US" dirty="0">
                <a:latin typeface="Alexandria" pitchFamily="2" charset="-78"/>
                <a:cs typeface="Alexandria" pitchFamily="2" charset="-78"/>
              </a:rPr>
              <a:t>.</a:t>
            </a:r>
            <a:endParaRPr lang="ar-JO" dirty="0">
              <a:latin typeface="Alexandria" pitchFamily="2" charset="-78"/>
              <a:cs typeface="Alexandria" pitchFamily="2" charset="-78"/>
            </a:endParaRPr>
          </a:p>
          <a:p>
            <a:pPr marL="0" marR="0" algn="r" rtl="1">
              <a:lnSpc>
                <a:spcPct val="150000"/>
              </a:lnSpc>
              <a:spcBef>
                <a:spcPts val="0"/>
              </a:spcBef>
              <a:spcAft>
                <a:spcPts val="0"/>
              </a:spcAft>
            </a:pPr>
            <a:endParaRPr lang="en-US" sz="1600" dirty="0">
              <a:latin typeface="Alexandria" pitchFamily="2" charset="-78"/>
              <a:cs typeface="Alexandria" pitchFamily="2" charset="-78"/>
            </a:endParaRPr>
          </a:p>
          <a:p>
            <a:pPr marL="0" marR="0" algn="just" rtl="1">
              <a:lnSpc>
                <a:spcPct val="150000"/>
              </a:lnSpc>
              <a:spcBef>
                <a:spcPts val="0"/>
              </a:spcBef>
              <a:spcAft>
                <a:spcPts val="800"/>
              </a:spcAft>
            </a:pPr>
            <a:r>
              <a:rPr lang="ar-JO" b="1" u="sng" dirty="0">
                <a:latin typeface="Alexandria" pitchFamily="2" charset="-78"/>
                <a:cs typeface="Alexandria" pitchFamily="2" charset="-78"/>
              </a:rPr>
              <a:t>6. </a:t>
            </a:r>
            <a:r>
              <a:rPr lang="ar-SA" b="1" u="sng" dirty="0">
                <a:latin typeface="Alexandria" pitchFamily="2" charset="-78"/>
                <a:cs typeface="Alexandria" pitchFamily="2" charset="-78"/>
              </a:rPr>
              <a:t>آلية الشبكات المساندة لصناعة السياسات:</a:t>
            </a:r>
            <a:endParaRPr lang="ar-JO" b="1" u="sng" dirty="0">
              <a:latin typeface="Alexandria" pitchFamily="2" charset="-78"/>
              <a:cs typeface="Alexandria" pitchFamily="2" charset="-78"/>
            </a:endParaRPr>
          </a:p>
          <a:p>
            <a:pPr marL="0" marR="0" algn="just" rtl="1">
              <a:lnSpc>
                <a:spcPct val="150000"/>
              </a:lnSpc>
              <a:spcBef>
                <a:spcPts val="0"/>
              </a:spcBef>
              <a:spcAft>
                <a:spcPts val="800"/>
              </a:spcAft>
            </a:pPr>
            <a:r>
              <a:rPr lang="ar-SA" dirty="0">
                <a:latin typeface="Alexandria" pitchFamily="2" charset="-78"/>
                <a:cs typeface="Alexandria" pitchFamily="2" charset="-78"/>
              </a:rPr>
              <a:t> تلعب آلية الشبكات المساندة دوراً بارزاً في علمية صنع السياسة، والتنسيق بين الأجهزة المختلفة، ومراقبة تنفيذها، وكسب التأييد الشعبي لهذه السياسات، من خلال دور كل من جهاز الخدمة المدنية، والشبكات المهنية التي تلعب دوراً في تعزيز تعلم الطلاب، وكذلك من خلال مجالس الآباء، والمجالس المحلية</a:t>
            </a:r>
            <a:r>
              <a:rPr lang="en-US" sz="2000" dirty="0">
                <a:latin typeface="Calibri" panose="020F0502020204030204" pitchFamily="34" charset="0"/>
                <a:cs typeface="Simplified Arabic" panose="02020603050405020304" pitchFamily="18" charset="-78"/>
              </a:rPr>
              <a:t>.</a:t>
            </a:r>
            <a:endParaRPr lang="en-US" sz="3200" dirty="0"/>
          </a:p>
        </p:txBody>
      </p:sp>
      <p:pic>
        <p:nvPicPr>
          <p:cNvPr id="4" name="Graphic 21">
            <a:extLst>
              <a:ext uri="{FF2B5EF4-FFF2-40B4-BE49-F238E27FC236}">
                <a16:creationId xmlns:a16="http://schemas.microsoft.com/office/drawing/2014/main" id="{2A7C1F3F-DDD7-5233-6D16-2257E7ED9E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2383254967"/>
      </p:ext>
    </p:extLst>
  </p:cSld>
  <p:clrMapOvr>
    <a:masterClrMapping/>
  </p:clrMapOvr>
  <mc:AlternateContent xmlns:mc="http://schemas.openxmlformats.org/markup-compatibility/2006" xmlns:p14="http://schemas.microsoft.com/office/powerpoint/2010/main">
    <mc:Choice Requires="p14">
      <p:transition spd="slow" p14:dur="1600" advTm="204442">
        <p14:prism isInverted="1"/>
      </p:transition>
    </mc:Choice>
    <mc:Fallback xmlns="">
      <p:transition spd="slow" advTm="204442">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F4E277F-839E-8B31-74E2-53B880899060}"/>
              </a:ext>
            </a:extLst>
          </p:cNvPr>
          <p:cNvSpPr/>
          <p:nvPr/>
        </p:nvSpPr>
        <p:spPr>
          <a:xfrm>
            <a:off x="700302" y="133086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066417" y="6212841"/>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B3005F66-4963-5249-AF44-6666A630DE03}"/>
              </a:ext>
            </a:extLst>
          </p:cNvPr>
          <p:cNvSpPr txBox="1"/>
          <p:nvPr/>
        </p:nvSpPr>
        <p:spPr>
          <a:xfrm>
            <a:off x="855064" y="1556085"/>
            <a:ext cx="10481872" cy="3990131"/>
          </a:xfrm>
          <a:prstGeom prst="rect">
            <a:avLst/>
          </a:prstGeom>
          <a:noFill/>
        </p:spPr>
        <p:txBody>
          <a:bodyPr wrap="square" rtlCol="0">
            <a:spAutoFit/>
          </a:bodyPr>
          <a:lstStyle/>
          <a:p>
            <a:pPr marL="0" marR="0" algn="just" rtl="1">
              <a:lnSpc>
                <a:spcPct val="150000"/>
              </a:lnSpc>
              <a:spcBef>
                <a:spcPts val="0"/>
              </a:spcBef>
              <a:spcAft>
                <a:spcPts val="800"/>
              </a:spcAft>
            </a:pPr>
            <a:r>
              <a:rPr lang="ar-JO" b="1" u="sng" dirty="0">
                <a:effectLst/>
                <a:latin typeface="Alexandria" pitchFamily="2" charset="-78"/>
                <a:ea typeface="Calibri" panose="020F0502020204030204" pitchFamily="34" charset="0"/>
                <a:cs typeface="Alexandria" pitchFamily="2" charset="-78"/>
              </a:rPr>
              <a:t>7.</a:t>
            </a:r>
            <a:r>
              <a:rPr lang="ar-SA" b="1" u="sng" dirty="0">
                <a:effectLst/>
                <a:latin typeface="Alexandria" pitchFamily="2" charset="-78"/>
                <a:ea typeface="Calibri" panose="020F0502020204030204" pitchFamily="34" charset="0"/>
                <a:cs typeface="Alexandria" pitchFamily="2" charset="-78"/>
              </a:rPr>
              <a:t>آلية المجالس الاستشارية</a:t>
            </a:r>
            <a:r>
              <a:rPr lang="ar-SA" b="1"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يتم بمقتضاها إشراك القطاع الخاص مع الحكومة في صنع السياسات العامة، وتقوم الوزارات بتشكيل هذه المجالس، وتضم مُ</a:t>
            </a:r>
            <a:r>
              <a:rPr lang="ar-JO" dirty="0">
                <a:effectLst/>
                <a:latin typeface="Alexandria" pitchFamily="2" charset="-78"/>
                <a:ea typeface="Calibri" panose="020F0502020204030204" pitchFamily="34" charset="0"/>
                <a:cs typeface="Alexandria" pitchFamily="2" charset="-78"/>
              </a:rPr>
              <a:t>م</a:t>
            </a:r>
            <a:r>
              <a:rPr lang="ar-SA" dirty="0">
                <a:effectLst/>
                <a:latin typeface="Alexandria" pitchFamily="2" charset="-78"/>
                <a:ea typeface="Calibri" panose="020F0502020204030204" pitchFamily="34" charset="0"/>
                <a:cs typeface="Alexandria" pitchFamily="2" charset="-78"/>
              </a:rPr>
              <a:t>ثلين من الحكومة، ومن نقابات العمال،</a:t>
            </a:r>
            <a:r>
              <a:rPr lang="ar-JO"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والمؤسسات الأكاديمية، والجامعات، والمراكز البحثية، والمؤسسات الصحفية، وتناقش هذه المجالس السياسات التنموية التي تقع في اختصاصها</a:t>
            </a:r>
            <a:r>
              <a:rPr lang="ar-JO" dirty="0">
                <a:effectLst/>
                <a:latin typeface="Alexandria" pitchFamily="2" charset="-78"/>
                <a:ea typeface="Calibri" panose="020F0502020204030204" pitchFamily="34" charset="0"/>
                <a:cs typeface="Alexandria" pitchFamily="2" charset="-78"/>
              </a:rPr>
              <a:t>.</a:t>
            </a:r>
            <a:endParaRPr lang="en-US"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800"/>
              </a:spcAft>
            </a:pPr>
            <a:r>
              <a:rPr lang="ar-JO" b="1" u="sng" dirty="0">
                <a:latin typeface="Alexandria" pitchFamily="2" charset="-78"/>
                <a:cs typeface="Alexandria" pitchFamily="2" charset="-78"/>
              </a:rPr>
              <a:t>8.</a:t>
            </a:r>
            <a:r>
              <a:rPr lang="ar-SA" b="1" u="sng" dirty="0">
                <a:latin typeface="Alexandria" pitchFamily="2" charset="-78"/>
                <a:cs typeface="Alexandria" pitchFamily="2" charset="-78"/>
              </a:rPr>
              <a:t>الاستعانة ببيوت الخبرة ومكاتب الاستشارات: </a:t>
            </a:r>
            <a:r>
              <a:rPr lang="ar-SA" dirty="0">
                <a:effectLst/>
                <a:latin typeface="Alexandria" pitchFamily="2" charset="-78"/>
                <a:ea typeface="Calibri" panose="020F0502020204030204" pitchFamily="34" charset="0"/>
                <a:cs typeface="Alexandria" pitchFamily="2" charset="-78"/>
              </a:rPr>
              <a:t>وهي من الآليات المستخدمة في كثير من الدول النامية، وذلك للاستفادة من خبرات الدول المتقدمة</a:t>
            </a:r>
            <a:r>
              <a:rPr lang="ar-JO" dirty="0">
                <a:effectLst/>
                <a:latin typeface="Alexandria" pitchFamily="2" charset="-78"/>
                <a:ea typeface="Calibri" panose="020F0502020204030204" pitchFamily="34" charset="0"/>
                <a:cs typeface="Alexandria" pitchFamily="2" charset="-78"/>
              </a:rPr>
              <a:t>.</a:t>
            </a:r>
            <a:endParaRPr lang="en-US" dirty="0">
              <a:effectLst/>
              <a:latin typeface="Alexandria" pitchFamily="2" charset="-78"/>
              <a:ea typeface="Calibri" panose="020F0502020204030204" pitchFamily="34" charset="0"/>
              <a:cs typeface="Alexandria" pitchFamily="2" charset="-78"/>
            </a:endParaRPr>
          </a:p>
          <a:p>
            <a:pPr algn="r" rtl="1">
              <a:lnSpc>
                <a:spcPct val="150000"/>
              </a:lnSpc>
            </a:pPr>
            <a:r>
              <a:rPr lang="ar-JO" b="1" u="sng" dirty="0">
                <a:effectLst/>
                <a:latin typeface="Alexandria" pitchFamily="2" charset="-78"/>
                <a:ea typeface="Calibri" panose="020F0502020204030204" pitchFamily="34" charset="0"/>
                <a:cs typeface="Alexandria" pitchFamily="2" charset="-78"/>
              </a:rPr>
              <a:t>9. </a:t>
            </a:r>
            <a:r>
              <a:rPr lang="ar-SA" b="1" u="sng" dirty="0">
                <a:effectLst/>
                <a:latin typeface="Alexandria" pitchFamily="2" charset="-78"/>
                <a:ea typeface="Calibri" panose="020F0502020204030204" pitchFamily="34" charset="0"/>
                <a:cs typeface="Alexandria" pitchFamily="2" charset="-78"/>
              </a:rPr>
              <a:t>آلية التكنولوجيا: </a:t>
            </a:r>
            <a:r>
              <a:rPr lang="ar-SA" dirty="0">
                <a:effectLst/>
                <a:latin typeface="Alexandria" pitchFamily="2" charset="-78"/>
                <a:ea typeface="Calibri" panose="020F0502020204030204" pitchFamily="34" charset="0"/>
                <a:cs typeface="Alexandria" pitchFamily="2" charset="-78"/>
              </a:rPr>
              <a:t>يمثل الأساس المعلوماتي بعد</a:t>
            </a:r>
            <a:r>
              <a:rPr lang="ar-JO" dirty="0">
                <a:effectLst/>
                <a:latin typeface="Alexandria" pitchFamily="2" charset="-78"/>
                <a:ea typeface="Calibri" panose="020F0502020204030204" pitchFamily="34" charset="0"/>
                <a:cs typeface="Alexandria" pitchFamily="2" charset="-78"/>
              </a:rPr>
              <a:t>ً</a:t>
            </a:r>
            <a:r>
              <a:rPr lang="ar-SA" dirty="0">
                <a:effectLst/>
                <a:latin typeface="Alexandria" pitchFamily="2" charset="-78"/>
                <a:ea typeface="Calibri" panose="020F0502020204030204" pitchFamily="34" charset="0"/>
                <a:cs typeface="Alexandria" pitchFamily="2" charset="-78"/>
              </a:rPr>
              <a:t>ا هام</a:t>
            </a:r>
            <a:r>
              <a:rPr lang="ar-JO" dirty="0">
                <a:effectLst/>
                <a:latin typeface="Alexandria" pitchFamily="2" charset="-78"/>
                <a:ea typeface="Calibri" panose="020F0502020204030204" pitchFamily="34" charset="0"/>
                <a:cs typeface="Alexandria" pitchFamily="2" charset="-78"/>
              </a:rPr>
              <a:t>ً</a:t>
            </a:r>
            <a:r>
              <a:rPr lang="ar-SA" dirty="0">
                <a:effectLst/>
                <a:latin typeface="Alexandria" pitchFamily="2" charset="-78"/>
                <a:ea typeface="Calibri" panose="020F0502020204030204" pitchFamily="34" charset="0"/>
                <a:cs typeface="Alexandria" pitchFamily="2" charset="-78"/>
              </a:rPr>
              <a:t>ا في صناعة السياسات، وإذا غاب هذا البعد انفصلت السياسة عن الحاضر والمستقبل معاً، واقتصر تأثيرها على ردود الأفعال، وعلى تسيير المشكلات والالتفاف حولها أكثر من اقتحامها والتخلص منها </a:t>
            </a:r>
            <a:endParaRPr lang="en-US" kern="100" dirty="0">
              <a:effectLst/>
              <a:latin typeface="Alexandria" pitchFamily="2" charset="-78"/>
              <a:ea typeface="Calibri" panose="020F0502020204030204" pitchFamily="34" charset="0"/>
              <a:cs typeface="Alexandria" pitchFamily="2" charset="-78"/>
            </a:endParaRPr>
          </a:p>
        </p:txBody>
      </p:sp>
      <p:pic>
        <p:nvPicPr>
          <p:cNvPr id="4" name="Graphic 21">
            <a:extLst>
              <a:ext uri="{FF2B5EF4-FFF2-40B4-BE49-F238E27FC236}">
                <a16:creationId xmlns:a16="http://schemas.microsoft.com/office/drawing/2014/main" id="{A4CDEBDB-6E92-0AC4-BE45-E01394EB45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1150743867"/>
      </p:ext>
    </p:extLst>
  </p:cSld>
  <p:clrMapOvr>
    <a:masterClrMapping/>
  </p:clrMapOvr>
  <mc:AlternateContent xmlns:mc="http://schemas.openxmlformats.org/markup-compatibility/2006" xmlns:p14="http://schemas.microsoft.com/office/powerpoint/2010/main">
    <mc:Choice Requires="p14">
      <p:transition spd="slow" p14:dur="1600" advTm="230528">
        <p14:prism isInverted="1"/>
      </p:transition>
    </mc:Choice>
    <mc:Fallback xmlns="">
      <p:transition spd="slow" advTm="230528">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248B085-8B48-EC23-BCC1-E464A5871BB6}"/>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451016" y="6170779"/>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EE01C9F-D15D-AFF6-71F8-123F8164663E}"/>
              </a:ext>
            </a:extLst>
          </p:cNvPr>
          <p:cNvSpPr txBox="1"/>
          <p:nvPr/>
        </p:nvSpPr>
        <p:spPr>
          <a:xfrm>
            <a:off x="1298722" y="1670303"/>
            <a:ext cx="9915749" cy="3592778"/>
          </a:xfrm>
          <a:prstGeom prst="rect">
            <a:avLst/>
          </a:prstGeom>
          <a:noFill/>
        </p:spPr>
        <p:txBody>
          <a:bodyPr wrap="square" rtlCol="0">
            <a:spAutoFit/>
          </a:bodyPr>
          <a:lstStyle/>
          <a:p>
            <a:pPr marL="0" marR="0" algn="ctr" rtl="1">
              <a:lnSpc>
                <a:spcPct val="107000"/>
              </a:lnSpc>
              <a:spcBef>
                <a:spcPts val="0"/>
              </a:spcBef>
              <a:spcAft>
                <a:spcPts val="800"/>
              </a:spcAft>
            </a:pPr>
            <a:r>
              <a:rPr lang="ar-SA" sz="2000" b="1" dirty="0">
                <a:solidFill>
                  <a:srgbClr val="00B0F0"/>
                </a:solidFill>
                <a:effectLst/>
                <a:latin typeface="Alexandria Black" pitchFamily="2" charset="-78"/>
                <a:ea typeface="Calibri" panose="020F0502020204030204" pitchFamily="34" charset="0"/>
                <a:cs typeface="Alexandria Black" pitchFamily="2" charset="-78"/>
              </a:rPr>
              <a:t>أساليب صنع السياسات </a:t>
            </a:r>
            <a:r>
              <a:rPr lang="ar-JO" sz="2000" b="1" dirty="0">
                <a:solidFill>
                  <a:srgbClr val="00B0F0"/>
                </a:solidFill>
                <a:effectLst/>
                <a:latin typeface="Alexandria Black" pitchFamily="2" charset="-78"/>
                <a:ea typeface="Calibri" panose="020F0502020204030204" pitchFamily="34" charset="0"/>
                <a:cs typeface="Alexandria Black" pitchFamily="2" charset="-78"/>
              </a:rPr>
              <a:t>التعليمية</a:t>
            </a:r>
            <a:endParaRPr lang="en-US" sz="2000" b="1" dirty="0">
              <a:solidFill>
                <a:srgbClr val="00B0F0"/>
              </a:solidFill>
              <a:effectLst/>
              <a:latin typeface="Alexandria Black" pitchFamily="2" charset="-78"/>
              <a:ea typeface="Calibri" panose="020F0502020204030204" pitchFamily="34" charset="0"/>
              <a:cs typeface="Alexandria Black" pitchFamily="2" charset="-78"/>
            </a:endParaRPr>
          </a:p>
          <a:p>
            <a:pPr marL="0" marR="0" indent="457200" algn="just" rtl="1">
              <a:lnSpc>
                <a:spcPct val="150000"/>
              </a:lnSpc>
              <a:spcBef>
                <a:spcPts val="0"/>
              </a:spcBef>
              <a:spcAft>
                <a:spcPts val="800"/>
              </a:spcAft>
            </a:pPr>
            <a:r>
              <a:rPr lang="ar-SA" dirty="0">
                <a:effectLst/>
                <a:latin typeface="Alexandria" pitchFamily="2" charset="-78"/>
                <a:ea typeface="Calibri" panose="020F0502020204030204" pitchFamily="34" charset="0"/>
                <a:cs typeface="Alexandria" pitchFamily="2" charset="-78"/>
              </a:rPr>
              <a:t>تتنوع الأساليب المتبعة في صنع السياسات </a:t>
            </a:r>
            <a:r>
              <a:rPr lang="ar-JO" dirty="0">
                <a:effectLst/>
                <a:latin typeface="Alexandria" pitchFamily="2" charset="-78"/>
                <a:ea typeface="Calibri" panose="020F0502020204030204" pitchFamily="34" charset="0"/>
                <a:cs typeface="Alexandria" pitchFamily="2" charset="-78"/>
              </a:rPr>
              <a:t>التعليمية أو التربوية</a:t>
            </a:r>
            <a:r>
              <a:rPr lang="ar-SA" dirty="0">
                <a:effectLst/>
                <a:latin typeface="Alexandria" pitchFamily="2" charset="-78"/>
                <a:ea typeface="Calibri" panose="020F0502020204030204" pitchFamily="34" charset="0"/>
                <a:cs typeface="Alexandria" pitchFamily="2" charset="-78"/>
              </a:rPr>
              <a:t> بتنوع النظم السياسية، والأنماط الإدارية، وبتنوع العوامل التي تتحكم في صنع السياسات </a:t>
            </a:r>
            <a:r>
              <a:rPr lang="ar-JO" dirty="0">
                <a:effectLst/>
                <a:latin typeface="Alexandria" pitchFamily="2" charset="-78"/>
                <a:ea typeface="Calibri" panose="020F0502020204030204" pitchFamily="34" charset="0"/>
                <a:cs typeface="Alexandria" pitchFamily="2" charset="-78"/>
              </a:rPr>
              <a:t>التعليمية</a:t>
            </a:r>
            <a:r>
              <a:rPr lang="ar-SA" dirty="0">
                <a:effectLst/>
                <a:latin typeface="Alexandria" pitchFamily="2" charset="-78"/>
                <a:ea typeface="Calibri" panose="020F0502020204030204" pitchFamily="34" charset="0"/>
                <a:cs typeface="Alexandria" pitchFamily="2" charset="-78"/>
              </a:rPr>
              <a:t>، فمنها العوامل السياسية، الاجتماعية، والدينية، والاقتصادية، وعوامل مرتبطة بصناع السياسة، كخلفياتهم الأكاديمية، وخبراتهم الميدانية، وقيمهم، واتجاهاتهم، وأنماط سلوكهم، </a:t>
            </a:r>
            <a:r>
              <a:rPr lang="ar-SA" b="1" u="sng" dirty="0">
                <a:effectLst/>
                <a:latin typeface="Alexandria" pitchFamily="2" charset="-78"/>
                <a:ea typeface="Calibri" panose="020F0502020204030204" pitchFamily="34" charset="0"/>
                <a:cs typeface="Alexandria" pitchFamily="2" charset="-78"/>
              </a:rPr>
              <a:t>ومن تلك الأساليب</a:t>
            </a:r>
            <a:r>
              <a:rPr lang="ar-SA" dirty="0">
                <a:effectLst/>
                <a:latin typeface="Alexandria" pitchFamily="2" charset="-78"/>
                <a:ea typeface="Calibri" panose="020F0502020204030204" pitchFamily="34" charset="0"/>
                <a:cs typeface="Alexandria" pitchFamily="2" charset="-78"/>
              </a:rPr>
              <a:t>:</a:t>
            </a:r>
            <a:endParaRPr lang="ar-JO"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JO" sz="2000" b="1" u="sng" dirty="0">
                <a:solidFill>
                  <a:srgbClr val="00B0F0"/>
                </a:solidFill>
                <a:latin typeface="Alexandria" pitchFamily="2" charset="-78"/>
                <a:cs typeface="Alexandria" pitchFamily="2" charset="-78"/>
              </a:rPr>
              <a:t>أولًا: </a:t>
            </a:r>
            <a:r>
              <a:rPr lang="ar-SA" sz="2000" b="1" u="sng" dirty="0">
                <a:solidFill>
                  <a:srgbClr val="00B0F0"/>
                </a:solidFill>
                <a:latin typeface="Alexandria" pitchFamily="2" charset="-78"/>
                <a:cs typeface="Alexandria" pitchFamily="2" charset="-78"/>
              </a:rPr>
              <a:t>تكوين الائتلاف: </a:t>
            </a:r>
            <a:endParaRPr lang="ar-JO" sz="2000" b="1" u="sng" dirty="0">
              <a:solidFill>
                <a:srgbClr val="00B0F0"/>
              </a:solidFill>
              <a:latin typeface="Alexandria" pitchFamily="2" charset="-78"/>
              <a:cs typeface="Alexandria" pitchFamily="2" charset="-78"/>
            </a:endParaRPr>
          </a:p>
          <a:p>
            <a:pPr algn="just" rtl="1">
              <a:lnSpc>
                <a:spcPct val="107000"/>
              </a:lnSpc>
              <a:spcAft>
                <a:spcPts val="800"/>
              </a:spcAft>
            </a:pPr>
            <a:r>
              <a:rPr lang="ar-SA" dirty="0">
                <a:latin typeface="Alexandria" pitchFamily="2" charset="-78"/>
                <a:cs typeface="Alexandria" pitchFamily="2" charset="-78"/>
              </a:rPr>
              <a:t>تستخدم بعض الجماعات أسلوب الائتلاف أو التحالف لتحقيق أهدافها في عملية صنع السياسة، ويتم ذلك من خلال الاشتراك في عدد من المنظمات والاتفاق على هدف</a:t>
            </a:r>
            <a:r>
              <a:rPr lang="ar-JO" dirty="0">
                <a:latin typeface="Alexandria" pitchFamily="2" charset="-78"/>
                <a:cs typeface="Alexandria" pitchFamily="2" charset="-78"/>
              </a:rPr>
              <a:t> </a:t>
            </a:r>
            <a:r>
              <a:rPr lang="ar-SA" dirty="0">
                <a:latin typeface="Alexandria" pitchFamily="2" charset="-78"/>
                <a:cs typeface="Alexandria" pitchFamily="2" charset="-78"/>
              </a:rPr>
              <a:t>ما، وحشد كل القوى لإنجازه</a:t>
            </a:r>
            <a:r>
              <a:rPr lang="ar-JO" dirty="0">
                <a:latin typeface="Alexandria" pitchFamily="2" charset="-78"/>
                <a:cs typeface="Alexandria" pitchFamily="2" charset="-78"/>
              </a:rPr>
              <a:t>.</a:t>
            </a:r>
            <a:endParaRPr lang="en-US" dirty="0">
              <a:latin typeface="Alexandria" pitchFamily="2" charset="-78"/>
              <a:cs typeface="Alexandria" pitchFamily="2" charset="-78"/>
            </a:endParaRPr>
          </a:p>
        </p:txBody>
      </p:sp>
      <p:pic>
        <p:nvPicPr>
          <p:cNvPr id="10" name="Graphic 21">
            <a:extLst>
              <a:ext uri="{FF2B5EF4-FFF2-40B4-BE49-F238E27FC236}">
                <a16:creationId xmlns:a16="http://schemas.microsoft.com/office/drawing/2014/main" id="{368B1FE3-A2F9-B2AC-DE7C-8F854BA25F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7656" y="270921"/>
            <a:ext cx="2591822" cy="1210204"/>
          </a:xfrm>
          <a:prstGeom prst="rect">
            <a:avLst/>
          </a:prstGeom>
        </p:spPr>
      </p:pic>
    </p:spTree>
    <p:extLst>
      <p:ext uri="{BB962C8B-B14F-4D97-AF65-F5344CB8AC3E}">
        <p14:creationId xmlns:p14="http://schemas.microsoft.com/office/powerpoint/2010/main" val="3631861593"/>
      </p:ext>
    </p:extLst>
  </p:cSld>
  <p:clrMapOvr>
    <a:masterClrMapping/>
  </p:clrMapOvr>
  <mc:AlternateContent xmlns:mc="http://schemas.openxmlformats.org/markup-compatibility/2006" xmlns:p14="http://schemas.microsoft.com/office/powerpoint/2010/main">
    <mc:Choice Requires="p14">
      <p:transition spd="slow" p14:dur="1600" advTm="151603">
        <p14:prism isInverted="1"/>
      </p:transition>
    </mc:Choice>
    <mc:Fallback xmlns="">
      <p:transition spd="slow" advTm="151603">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DD047D3-A2D1-9C17-6DFA-E199B365E022}"/>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388240" y="6189577"/>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4050083" y="1329093"/>
            <a:ext cx="7466730" cy="3870611"/>
          </a:xfrm>
          <a:prstGeom prst="rect">
            <a:avLst/>
          </a:prstGeom>
          <a:noFill/>
        </p:spPr>
        <p:txBody>
          <a:bodyPr wrap="square" rtlCol="0">
            <a:spAutoFit/>
          </a:bodyPr>
          <a:lstStyle/>
          <a:p>
            <a:pPr marL="0" marR="0" algn="just" rtl="1">
              <a:lnSpc>
                <a:spcPct val="107000"/>
              </a:lnSpc>
              <a:spcBef>
                <a:spcPts val="0"/>
              </a:spcBef>
              <a:spcAft>
                <a:spcPts val="800"/>
              </a:spcAft>
            </a:pPr>
            <a:r>
              <a:rPr lang="ar-JO" sz="2000" b="1" u="sng" dirty="0">
                <a:solidFill>
                  <a:srgbClr val="00B0F0"/>
                </a:solidFill>
                <a:effectLst/>
                <a:latin typeface="Alexandria Black" pitchFamily="2" charset="-78"/>
                <a:ea typeface="Calibri" panose="020F0502020204030204" pitchFamily="34" charset="0"/>
                <a:cs typeface="Alexandria Black" pitchFamily="2" charset="-78"/>
              </a:rPr>
              <a:t>      ثانيًا: </a:t>
            </a:r>
            <a:r>
              <a:rPr lang="ar-SA" sz="2000" b="1" u="sng" dirty="0">
                <a:solidFill>
                  <a:srgbClr val="00B0F0"/>
                </a:solidFill>
                <a:effectLst/>
                <a:latin typeface="Alexandria Black" pitchFamily="2" charset="-78"/>
                <a:ea typeface="Calibri" panose="020F0502020204030204" pitchFamily="34" charset="0"/>
                <a:cs typeface="Alexandria Black" pitchFamily="2" charset="-78"/>
              </a:rPr>
              <a:t>الطريقة العلمية: </a:t>
            </a:r>
            <a:endParaRPr lang="ar-JO" sz="2000" b="1" u="sng" dirty="0">
              <a:solidFill>
                <a:srgbClr val="00B0F0"/>
              </a:solidFill>
              <a:effectLst/>
              <a:latin typeface="Alexandria Black" pitchFamily="2" charset="-78"/>
              <a:ea typeface="Calibri" panose="020F0502020204030204" pitchFamily="34" charset="0"/>
              <a:cs typeface="Alexandria Black" pitchFamily="2" charset="-78"/>
            </a:endParaRPr>
          </a:p>
          <a:p>
            <a:pPr marL="0" marR="0" algn="just" rtl="1">
              <a:lnSpc>
                <a:spcPct val="150000"/>
              </a:lnSpc>
              <a:spcBef>
                <a:spcPts val="0"/>
              </a:spcBef>
              <a:spcAft>
                <a:spcPts val="800"/>
              </a:spcAft>
            </a:pPr>
            <a:r>
              <a:rPr lang="ar-JO" sz="2100" dirty="0">
                <a:effectLst/>
                <a:latin typeface="Calibri" panose="020F0502020204030204" pitchFamily="34" charset="0"/>
                <a:ea typeface="Calibri" panose="020F0502020204030204" pitchFamily="34" charset="0"/>
                <a:cs typeface="Simplified Arabic" panose="02020603050405020304" pitchFamily="18" charset="-78"/>
              </a:rPr>
              <a:t> </a:t>
            </a:r>
            <a:r>
              <a:rPr lang="ar-SA" dirty="0">
                <a:effectLst/>
                <a:latin typeface="Alexandria" pitchFamily="2" charset="-78"/>
                <a:ea typeface="Calibri" panose="020F0502020204030204" pitchFamily="34" charset="0"/>
                <a:cs typeface="Alexandria" pitchFamily="2" charset="-78"/>
              </a:rPr>
              <a:t>تعد علمية صنع السياسة عملية علمية موضوعية لأنها تتبع في إجراءاتها منهج التفكير العلمي، وتتكون من عدة خطوات مترابطة، فهي عملية تطبق على مراحل تبدأ غالباً بمرحلة وضع الأهداف، ثم اختيار الطرق العلمية المختلفة لتنفيذها، ثم مرحلة التنفيذ، وتوفير الوسائل، والتمويل، والأجهزة المختلفة التي تساعد على ضمان نجاح عملية التنفيذ؛ فهي بذلك عملية تشمل عدة خطوات تبدأ بمعرفة المشكلة، وجمع الحقائق، والتشاور مع الأطراف المعنية، وصوغ السياسة البديلة، والنقاش العام، واتخاذ القرار وتنفيذه، والتغذية الراجعة.</a:t>
            </a:r>
            <a:endParaRPr lang="ar-JO" sz="2100" dirty="0">
              <a:effectLst/>
              <a:latin typeface="Alexandria" pitchFamily="2" charset="-78"/>
              <a:ea typeface="Calibri" panose="020F0502020204030204" pitchFamily="34" charset="0"/>
              <a:cs typeface="Alexandria" pitchFamily="2" charset="-78"/>
            </a:endParaRPr>
          </a:p>
        </p:txBody>
      </p:sp>
      <p:pic>
        <p:nvPicPr>
          <p:cNvPr id="10" name="Picture 9">
            <a:extLst>
              <a:ext uri="{FF2B5EF4-FFF2-40B4-BE49-F238E27FC236}">
                <a16:creationId xmlns:a16="http://schemas.microsoft.com/office/drawing/2014/main" id="{31035DA7-BD25-9408-2240-044FFD044E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2854" y="1858298"/>
            <a:ext cx="2476194" cy="3804380"/>
          </a:xfrm>
          <a:prstGeom prst="rect">
            <a:avLst/>
          </a:prstGeom>
        </p:spPr>
      </p:pic>
      <p:pic>
        <p:nvPicPr>
          <p:cNvPr id="3" name="Graphic 21">
            <a:extLst>
              <a:ext uri="{FF2B5EF4-FFF2-40B4-BE49-F238E27FC236}">
                <a16:creationId xmlns:a16="http://schemas.microsoft.com/office/drawing/2014/main" id="{E0063955-7B41-2A41-7C44-FCAC3E2250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1772873958"/>
      </p:ext>
    </p:extLst>
  </p:cSld>
  <p:clrMapOvr>
    <a:masterClrMapping/>
  </p:clrMapOvr>
  <mc:AlternateContent xmlns:mc="http://schemas.openxmlformats.org/markup-compatibility/2006" xmlns:p14="http://schemas.microsoft.com/office/powerpoint/2010/main">
    <mc:Choice Requires="p14">
      <p:transition spd="slow" p14:dur="1600" advTm="119936">
        <p14:prism isInverted="1"/>
      </p:transition>
    </mc:Choice>
    <mc:Fallback xmlns="">
      <p:transition spd="slow" advTm="119936">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D3D28C5B-6012-B6D9-5365-41B700E0A97D}"/>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111928" y="6006156"/>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EE01C9F-D15D-AFF6-71F8-123F8164663E}"/>
              </a:ext>
            </a:extLst>
          </p:cNvPr>
          <p:cNvSpPr txBox="1"/>
          <p:nvPr/>
        </p:nvSpPr>
        <p:spPr>
          <a:xfrm>
            <a:off x="841400" y="1696987"/>
            <a:ext cx="10538933" cy="3934731"/>
          </a:xfrm>
          <a:prstGeom prst="rect">
            <a:avLst/>
          </a:prstGeom>
          <a:noFill/>
        </p:spPr>
        <p:txBody>
          <a:bodyPr wrap="square" rtlCol="0">
            <a:spAutoFit/>
          </a:bodyPr>
          <a:lstStyle/>
          <a:p>
            <a:pPr marL="0" marR="0" algn="r" rtl="1">
              <a:lnSpc>
                <a:spcPct val="107000"/>
              </a:lnSpc>
              <a:spcBef>
                <a:spcPts val="0"/>
              </a:spcBef>
              <a:spcAft>
                <a:spcPts val="800"/>
              </a:spcAft>
            </a:pPr>
            <a:r>
              <a:rPr lang="ar-JO" sz="2000" b="1" u="sng" dirty="0">
                <a:solidFill>
                  <a:srgbClr val="00B0F0"/>
                </a:solidFill>
                <a:effectLst/>
                <a:latin typeface="Alexandria Black" pitchFamily="2" charset="-78"/>
                <a:ea typeface="Calibri" panose="020F0502020204030204" pitchFamily="34" charset="0"/>
                <a:cs typeface="Alexandria Black" pitchFamily="2" charset="-78"/>
              </a:rPr>
              <a:t>ثالثًا: </a:t>
            </a:r>
            <a:r>
              <a:rPr lang="ar-SA" sz="2000" b="1" u="sng" dirty="0">
                <a:solidFill>
                  <a:srgbClr val="00B0F0"/>
                </a:solidFill>
                <a:effectLst/>
                <a:latin typeface="Alexandria Black" pitchFamily="2" charset="-78"/>
                <a:ea typeface="Calibri" panose="020F0502020204030204" pitchFamily="34" charset="0"/>
                <a:cs typeface="Alexandria Black" pitchFamily="2" charset="-78"/>
              </a:rPr>
              <a:t>التفاوض:</a:t>
            </a:r>
            <a:endParaRPr lang="ar-JO" sz="2000" b="1" u="sng" dirty="0">
              <a:solidFill>
                <a:srgbClr val="00B0F0"/>
              </a:solidFill>
              <a:effectLst/>
              <a:latin typeface="Alexandria Black" pitchFamily="2" charset="-78"/>
              <a:ea typeface="Calibri" panose="020F0502020204030204" pitchFamily="34" charset="0"/>
              <a:cs typeface="Alexandria Black" pitchFamily="2" charset="-78"/>
            </a:endParaRPr>
          </a:p>
          <a:p>
            <a:pPr marL="0" marR="0" algn="r" rtl="1">
              <a:lnSpc>
                <a:spcPct val="150000"/>
              </a:lnSpc>
              <a:spcBef>
                <a:spcPts val="0"/>
              </a:spcBef>
              <a:spcAft>
                <a:spcPts val="800"/>
              </a:spcAft>
            </a:pPr>
            <a:r>
              <a:rPr lang="ar-SA" sz="2400" dirty="0">
                <a:effectLst/>
                <a:latin typeface="Calibri" panose="020F0502020204030204" pitchFamily="34" charset="0"/>
                <a:ea typeface="Calibri" panose="020F0502020204030204" pitchFamily="34" charset="0"/>
                <a:cs typeface="Simplified Arabic" panose="02020603050405020304" pitchFamily="18" charset="-78"/>
              </a:rPr>
              <a:t> </a:t>
            </a:r>
            <a:r>
              <a:rPr lang="ar-SA" dirty="0">
                <a:effectLst/>
                <a:latin typeface="Alexandria" pitchFamily="2" charset="-78"/>
                <a:ea typeface="Calibri" panose="020F0502020204030204" pitchFamily="34" charset="0"/>
                <a:cs typeface="Alexandria" pitchFamily="2" charset="-78"/>
              </a:rPr>
              <a:t>يستمد التفاوض أهميته أحياناً من كونه الطريق الوحيد الممكن استخدامه في معالجة القضايا الخلافية، والوصول إلى حلول للمشكلات، وكل فرد مشارك في العملية التفاوضية لديه درجة معينة من السلطة والنفوذ، لكنه في الوقت نفسه ليست لديه السلطة والنفوذ لإملاء إرادته على الطرف الآخر، وقد اكتسب التفاوض عناية خاصة متزايدة كآلية قوية فعالة في تصميم السياسات التعليمية وتنفيذها.</a:t>
            </a:r>
            <a:endParaRPr lang="en-US" dirty="0">
              <a:effectLst/>
              <a:latin typeface="Alexandria" pitchFamily="2" charset="-78"/>
              <a:ea typeface="Calibri" panose="020F0502020204030204" pitchFamily="34" charset="0"/>
              <a:cs typeface="Alexandria" pitchFamily="2" charset="-78"/>
            </a:endParaRPr>
          </a:p>
          <a:p>
            <a:pPr algn="r" rtl="1"/>
            <a:r>
              <a:rPr lang="ar-JO" sz="2000" b="1" u="sng" dirty="0">
                <a:solidFill>
                  <a:srgbClr val="00B0F0"/>
                </a:solidFill>
                <a:latin typeface="Alexandria Black" pitchFamily="2" charset="-78"/>
                <a:cs typeface="Alexandria Black" pitchFamily="2" charset="-78"/>
              </a:rPr>
              <a:t>رابعًا: </a:t>
            </a:r>
            <a:r>
              <a:rPr lang="ar-SA" sz="2000" b="1" u="sng" dirty="0">
                <a:solidFill>
                  <a:srgbClr val="00B0F0"/>
                </a:solidFill>
                <a:latin typeface="Alexandria Black" pitchFamily="2" charset="-78"/>
                <a:cs typeface="Alexandria Black" pitchFamily="2" charset="-78"/>
              </a:rPr>
              <a:t>المساومة: </a:t>
            </a:r>
            <a:endParaRPr lang="ar-JO" sz="2000" b="1" u="sng" dirty="0">
              <a:solidFill>
                <a:srgbClr val="00B0F0"/>
              </a:solidFill>
              <a:latin typeface="Alexandria Black" pitchFamily="2" charset="-78"/>
              <a:cs typeface="Alexandria Black" pitchFamily="2" charset="-78"/>
            </a:endParaRPr>
          </a:p>
          <a:p>
            <a:pPr algn="r" rtl="1">
              <a:lnSpc>
                <a:spcPct val="150000"/>
              </a:lnSpc>
            </a:pPr>
            <a:r>
              <a:rPr lang="ar-SA" dirty="0">
                <a:effectLst/>
                <a:latin typeface="Alexandria" pitchFamily="2" charset="-78"/>
                <a:ea typeface="Calibri" panose="020F0502020204030204" pitchFamily="34" charset="0"/>
                <a:cs typeface="Alexandria" pitchFamily="2" charset="-78"/>
              </a:rPr>
              <a:t>ويتضمن أسلوب المساومة مفاوضات وحلولاً وسطى لتحقيق التعاون بين القادة والإداريين من أجل تحقق المصلحة العامة، ويتم اتباع المساومة كسياسة دولية في كل المجتمعات لتحقيق الصالح العام، وتعد المساومة أسلوباً هاماً لتحديد أفضل الاختيارات المطروحة للحصول على الموافقة</a:t>
            </a:r>
            <a:endParaRPr lang="en-US" sz="2800" kern="100" dirty="0">
              <a:effectLst/>
              <a:latin typeface="Alexandria" pitchFamily="2" charset="-78"/>
              <a:ea typeface="Calibri" panose="020F0502020204030204" pitchFamily="34" charset="0"/>
              <a:cs typeface="Alexandria" pitchFamily="2" charset="-78"/>
            </a:endParaRPr>
          </a:p>
        </p:txBody>
      </p:sp>
      <p:pic>
        <p:nvPicPr>
          <p:cNvPr id="4" name="Graphic 21">
            <a:extLst>
              <a:ext uri="{FF2B5EF4-FFF2-40B4-BE49-F238E27FC236}">
                <a16:creationId xmlns:a16="http://schemas.microsoft.com/office/drawing/2014/main" id="{AEF075DE-AA05-90AD-4A5F-617CF3F912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564833012"/>
      </p:ext>
    </p:extLst>
  </p:cSld>
  <p:clrMapOvr>
    <a:masterClrMapping/>
  </p:clrMapOvr>
  <mc:AlternateContent xmlns:mc="http://schemas.openxmlformats.org/markup-compatibility/2006" xmlns:p14="http://schemas.microsoft.com/office/powerpoint/2010/main">
    <mc:Choice Requires="p14">
      <p:transition spd="slow" p14:dur="1600" advTm="168426">
        <p14:prism isInverted="1"/>
      </p:transition>
    </mc:Choice>
    <mc:Fallback xmlns="">
      <p:transition spd="slow" advTm="168426">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24C879A-0A5C-E270-6575-DBB7DC092D54}"/>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327200" y="6136692"/>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2B44F1AA-1BD0-FF73-6B2F-F6E44C6107F8}"/>
              </a:ext>
            </a:extLst>
          </p:cNvPr>
          <p:cNvSpPr txBox="1"/>
          <p:nvPr/>
        </p:nvSpPr>
        <p:spPr>
          <a:xfrm>
            <a:off x="990335" y="1759058"/>
            <a:ext cx="10404393" cy="3631315"/>
          </a:xfrm>
          <a:prstGeom prst="rect">
            <a:avLst/>
          </a:prstGeom>
          <a:noFill/>
        </p:spPr>
        <p:txBody>
          <a:bodyPr wrap="square" rtlCol="0">
            <a:spAutoFit/>
          </a:bodyPr>
          <a:lstStyle/>
          <a:p>
            <a:pPr marL="0" marR="0" algn="just" rtl="1">
              <a:lnSpc>
                <a:spcPct val="107000"/>
              </a:lnSpc>
              <a:spcBef>
                <a:spcPts val="0"/>
              </a:spcBef>
              <a:spcAft>
                <a:spcPts val="800"/>
              </a:spcAft>
            </a:pPr>
            <a:r>
              <a:rPr lang="ar-JO" b="1" u="sng" dirty="0">
                <a:solidFill>
                  <a:srgbClr val="00B0F0"/>
                </a:solidFill>
                <a:latin typeface="Alexandria Black" pitchFamily="2" charset="-78"/>
                <a:cs typeface="Alexandria Black" pitchFamily="2" charset="-78"/>
              </a:rPr>
              <a:t>خامسًا: </a:t>
            </a:r>
            <a:r>
              <a:rPr lang="ar-SA" b="1" u="sng" dirty="0">
                <a:solidFill>
                  <a:srgbClr val="00B0F0"/>
                </a:solidFill>
                <a:latin typeface="Alexandria Black" pitchFamily="2" charset="-78"/>
                <a:cs typeface="Alexandria Black" pitchFamily="2" charset="-78"/>
              </a:rPr>
              <a:t>التنافس</a:t>
            </a:r>
            <a:endParaRPr lang="ar-JO" b="1" u="sng" dirty="0">
              <a:solidFill>
                <a:srgbClr val="00B0F0"/>
              </a:solidFill>
              <a:latin typeface="Alexandria Black" pitchFamily="2" charset="-78"/>
              <a:cs typeface="Alexandria Black" pitchFamily="2" charset="-78"/>
            </a:endParaRPr>
          </a:p>
          <a:p>
            <a:pPr marL="0" marR="0" algn="just" rtl="1">
              <a:lnSpc>
                <a:spcPct val="150000"/>
              </a:lnSpc>
              <a:spcBef>
                <a:spcPts val="0"/>
              </a:spcBef>
              <a:spcAft>
                <a:spcPts val="800"/>
              </a:spcAft>
            </a:pPr>
            <a:r>
              <a:rPr lang="ar-SA" sz="1600" dirty="0">
                <a:latin typeface="Alexandria" pitchFamily="2" charset="-78"/>
                <a:cs typeface="Alexandria" pitchFamily="2" charset="-78"/>
              </a:rPr>
              <a:t>وفيه يسعى طرفان أو أكثر إلى تحقيق نفس الهدف، يعتمد المنافس على تحقيق مرماه دون أن يقدم أدنى فائدة للخصم، وقد يلجأ المتنافسان إلى المساومة حفاظاً على وجودهما، كما في حالة تكوين الائتلاف الحكومي</a:t>
            </a:r>
            <a:r>
              <a:rPr lang="en-US" sz="2400" dirty="0">
                <a:latin typeface="Calibri" panose="020F0502020204030204" pitchFamily="34" charset="0"/>
                <a:cs typeface="Simplified Arabic" panose="02020603050405020304" pitchFamily="18" charset="-78"/>
              </a:rPr>
              <a:t>.</a:t>
            </a:r>
          </a:p>
          <a:p>
            <a:pPr algn="just" rtl="1">
              <a:lnSpc>
                <a:spcPct val="107000"/>
              </a:lnSpc>
              <a:spcAft>
                <a:spcPts val="800"/>
              </a:spcAft>
            </a:pPr>
            <a:r>
              <a:rPr lang="ar-JO" b="1" u="sng" dirty="0">
                <a:solidFill>
                  <a:srgbClr val="00B0F0"/>
                </a:solidFill>
                <a:latin typeface="Alexandria Black" pitchFamily="2" charset="-78"/>
                <a:cs typeface="Alexandria Black" pitchFamily="2" charset="-78"/>
              </a:rPr>
              <a:t>سادسًا:</a:t>
            </a:r>
            <a:r>
              <a:rPr lang="en-US" b="1" u="sng" dirty="0">
                <a:solidFill>
                  <a:srgbClr val="00B0F0"/>
                </a:solidFill>
                <a:latin typeface="Alexandria Black" pitchFamily="2" charset="-78"/>
                <a:cs typeface="Alexandria Black" pitchFamily="2" charset="-78"/>
              </a:rPr>
              <a:t> </a:t>
            </a:r>
            <a:r>
              <a:rPr lang="ar-SA" b="1" u="sng" dirty="0">
                <a:solidFill>
                  <a:srgbClr val="00B0F0"/>
                </a:solidFill>
                <a:latin typeface="Alexandria Black" pitchFamily="2" charset="-78"/>
                <a:cs typeface="Alexandria Black" pitchFamily="2" charset="-78"/>
              </a:rPr>
              <a:t>الصراع</a:t>
            </a:r>
            <a:r>
              <a:rPr lang="ar-SA" sz="1400" dirty="0">
                <a:effectLst/>
                <a:latin typeface="Alexandria Black" pitchFamily="2" charset="-78"/>
                <a:ea typeface="Calibri" panose="020F0502020204030204" pitchFamily="34" charset="0"/>
                <a:cs typeface="Alexandria Black" pitchFamily="2" charset="-78"/>
              </a:rPr>
              <a:t> </a:t>
            </a:r>
            <a:endParaRPr lang="ar-JO" sz="1400" dirty="0">
              <a:effectLst/>
              <a:latin typeface="Alexandria Black" pitchFamily="2" charset="-78"/>
              <a:ea typeface="Calibri" panose="020F0502020204030204" pitchFamily="34" charset="0"/>
              <a:cs typeface="Alexandria Black" pitchFamily="2" charset="-78"/>
            </a:endParaRPr>
          </a:p>
          <a:p>
            <a:pPr algn="just" rtl="1">
              <a:lnSpc>
                <a:spcPct val="150000"/>
              </a:lnSpc>
              <a:spcAft>
                <a:spcPts val="800"/>
              </a:spcAft>
            </a:pPr>
            <a:r>
              <a:rPr lang="ar-SA" sz="1600" dirty="0">
                <a:latin typeface="Alexandria" pitchFamily="2" charset="-78"/>
                <a:cs typeface="Alexandria" pitchFamily="2" charset="-78"/>
              </a:rPr>
              <a:t>ويحدث الصراع عندما تتعارض أهداف الفاعلين بصورة مباشرة، وحينما يؤدي نجاح أحد الطرفين إلى التسبب في خسائر مباشرة للطرف الآخر</a:t>
            </a:r>
            <a:r>
              <a:rPr lang="en-US" sz="1600" dirty="0">
                <a:latin typeface="Alexandria" pitchFamily="2" charset="-78"/>
                <a:cs typeface="Alexandria" pitchFamily="2" charset="-78"/>
              </a:rPr>
              <a:t>.</a:t>
            </a:r>
          </a:p>
          <a:p>
            <a:pPr algn="just" rtl="1">
              <a:lnSpc>
                <a:spcPct val="107000"/>
              </a:lnSpc>
              <a:spcAft>
                <a:spcPts val="800"/>
              </a:spcAft>
            </a:pPr>
            <a:r>
              <a:rPr lang="ar-JO" b="1" u="sng" dirty="0">
                <a:solidFill>
                  <a:srgbClr val="00B0F0"/>
                </a:solidFill>
                <a:latin typeface="Alexandria Black" pitchFamily="2" charset="-78"/>
                <a:cs typeface="Alexandria Black" pitchFamily="2" charset="-78"/>
              </a:rPr>
              <a:t>سابعًا:</a:t>
            </a:r>
            <a:r>
              <a:rPr lang="en-US" b="1" u="sng" dirty="0">
                <a:solidFill>
                  <a:srgbClr val="00B0F0"/>
                </a:solidFill>
                <a:latin typeface="Alexandria Black" pitchFamily="2" charset="-78"/>
                <a:cs typeface="Alexandria Black" pitchFamily="2" charset="-78"/>
              </a:rPr>
              <a:t> </a:t>
            </a:r>
            <a:r>
              <a:rPr lang="ar-SA" b="1" u="sng" dirty="0">
                <a:solidFill>
                  <a:srgbClr val="00B0F0"/>
                </a:solidFill>
                <a:latin typeface="Alexandria Black" pitchFamily="2" charset="-78"/>
                <a:cs typeface="Alexandria Black" pitchFamily="2" charset="-78"/>
              </a:rPr>
              <a:t>التعاون: </a:t>
            </a:r>
            <a:endParaRPr lang="ar-JO" b="1" u="sng" dirty="0">
              <a:solidFill>
                <a:srgbClr val="00B0F0"/>
              </a:solidFill>
              <a:latin typeface="Alexandria Black" pitchFamily="2" charset="-78"/>
              <a:cs typeface="Alexandria Black" pitchFamily="2" charset="-78"/>
            </a:endParaRPr>
          </a:p>
          <a:p>
            <a:pPr algn="just" rtl="1">
              <a:lnSpc>
                <a:spcPct val="150000"/>
              </a:lnSpc>
              <a:spcAft>
                <a:spcPts val="800"/>
              </a:spcAft>
            </a:pPr>
            <a:r>
              <a:rPr lang="ar-SA" sz="1600" dirty="0">
                <a:latin typeface="Alexandria" pitchFamily="2" charset="-78"/>
                <a:cs typeface="Alexandria" pitchFamily="2" charset="-78"/>
              </a:rPr>
              <a:t>يتم التعاون عندما يستحيل فوز طرف دون الطرف الآخر، حينئذ يتم تعاون كل القوى، ويحدث ذلك في مواقف نادرة </a:t>
            </a:r>
            <a:r>
              <a:rPr lang="ar-JO" sz="2400" dirty="0">
                <a:latin typeface="Calibri" panose="020F0502020204030204" pitchFamily="34" charset="0"/>
                <a:cs typeface="Simplified Arabic" panose="02020603050405020304" pitchFamily="18" charset="-78"/>
              </a:rPr>
              <a:t>.</a:t>
            </a:r>
            <a:endParaRPr lang="ar-YE" sz="2400" dirty="0">
              <a:latin typeface="Calibri" panose="020F0502020204030204" pitchFamily="34" charset="0"/>
              <a:cs typeface="Simplified Arabic" panose="02020603050405020304" pitchFamily="18" charset="-78"/>
            </a:endParaRPr>
          </a:p>
        </p:txBody>
      </p:sp>
      <p:pic>
        <p:nvPicPr>
          <p:cNvPr id="4" name="Graphic 21">
            <a:extLst>
              <a:ext uri="{FF2B5EF4-FFF2-40B4-BE49-F238E27FC236}">
                <a16:creationId xmlns:a16="http://schemas.microsoft.com/office/drawing/2014/main" id="{2D567906-3E24-F13D-007A-667226A4FB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3668466719"/>
      </p:ext>
    </p:extLst>
  </p:cSld>
  <p:clrMapOvr>
    <a:masterClrMapping/>
  </p:clrMapOvr>
  <mc:AlternateContent xmlns:mc="http://schemas.openxmlformats.org/markup-compatibility/2006" xmlns:p14="http://schemas.microsoft.com/office/powerpoint/2010/main">
    <mc:Choice Requires="p14">
      <p:transition spd="slow" p14:dur="1600" advTm="110802">
        <p14:prism isInverted="1"/>
      </p:transition>
    </mc:Choice>
    <mc:Fallback xmlns="">
      <p:transition spd="slow" advTm="110802">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C77BE2-7B95-A804-2D8B-528F17C5DA69}"/>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255159" y="6117977"/>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1127760" y="1419037"/>
            <a:ext cx="9931780" cy="4047262"/>
          </a:xfrm>
          <a:prstGeom prst="rect">
            <a:avLst/>
          </a:prstGeom>
          <a:noFill/>
        </p:spPr>
        <p:txBody>
          <a:bodyPr wrap="square" rtlCol="0">
            <a:spAutoFit/>
          </a:bodyPr>
          <a:lstStyle/>
          <a:p>
            <a:pPr algn="ctr" rtl="1">
              <a:lnSpc>
                <a:spcPct val="150000"/>
              </a:lnSpc>
            </a:pPr>
            <a:r>
              <a:rPr lang="ar-YE" b="1" i="0" u="none" strike="noStrike" baseline="0" dirty="0">
                <a:solidFill>
                  <a:srgbClr val="00B0F0"/>
                </a:solidFill>
                <a:latin typeface="Alexandria Black" pitchFamily="2" charset="-78"/>
                <a:cs typeface="Alexandria Black" pitchFamily="2" charset="-78"/>
              </a:rPr>
              <a:t>شروط </a:t>
            </a:r>
            <a:r>
              <a:rPr lang="ar-JO" b="1" i="0" u="none" strike="noStrike" baseline="0" dirty="0">
                <a:solidFill>
                  <a:srgbClr val="00B0F0"/>
                </a:solidFill>
                <a:latin typeface="Alexandria Black" pitchFamily="2" charset="-78"/>
                <a:cs typeface="Alexandria Black" pitchFamily="2" charset="-78"/>
              </a:rPr>
              <a:t>ا</a:t>
            </a:r>
            <a:r>
              <a:rPr lang="ar-YE" b="1" i="0" u="none" strike="noStrike" baseline="0" dirty="0">
                <a:solidFill>
                  <a:srgbClr val="00B0F0"/>
                </a:solidFill>
                <a:latin typeface="Alexandria Black" pitchFamily="2" charset="-78"/>
                <a:cs typeface="Alexandria Black" pitchFamily="2" charset="-78"/>
              </a:rPr>
              <a:t>لإعداد الجيد للسياسة التعليمية:</a:t>
            </a:r>
            <a:endParaRPr lang="ar-JO" b="1" i="0" u="none" strike="noStrike" baseline="0" dirty="0">
              <a:solidFill>
                <a:srgbClr val="00B0F0"/>
              </a:solidFill>
              <a:latin typeface="Alexandria Black" pitchFamily="2" charset="-78"/>
              <a:cs typeface="Alexandria Black" pitchFamily="2" charset="-78"/>
            </a:endParaRPr>
          </a:p>
          <a:p>
            <a:pPr algn="ctr" rtl="1">
              <a:lnSpc>
                <a:spcPct val="150000"/>
              </a:lnSpc>
            </a:pPr>
            <a:endParaRPr lang="ar-JO" b="1" i="0" u="none" strike="noStrike" baseline="0" dirty="0">
              <a:solidFill>
                <a:srgbClr val="00B0F0"/>
              </a:solidFill>
              <a:latin typeface="Alexandria Black" pitchFamily="2" charset="-78"/>
              <a:cs typeface="Alexandria Black" pitchFamily="2" charset="-78"/>
            </a:endParaRPr>
          </a:p>
          <a:p>
            <a:pPr algn="r" rtl="1"/>
            <a:r>
              <a:rPr lang="ar-JO" kern="0" dirty="0">
                <a:solidFill>
                  <a:srgbClr val="000000"/>
                </a:solidFill>
                <a:effectLst/>
                <a:latin typeface="Alexandria Black" pitchFamily="2" charset="-78"/>
                <a:ea typeface="Calibri" panose="020F0502020204030204" pitchFamily="34" charset="0"/>
                <a:cs typeface="Alexandria Black" pitchFamily="2" charset="-78"/>
              </a:rPr>
              <a:t>  </a:t>
            </a:r>
            <a:r>
              <a:rPr lang="ar-JO" sz="2400" b="1" u="sng" kern="0" dirty="0">
                <a:solidFill>
                  <a:srgbClr val="000000"/>
                </a:solidFill>
                <a:effectLst/>
                <a:latin typeface="Alexandria Black" pitchFamily="2" charset="-78"/>
                <a:ea typeface="Calibri" panose="020F0502020204030204" pitchFamily="34" charset="0"/>
                <a:cs typeface="Alexandria Black" pitchFamily="2" charset="-78"/>
              </a:rPr>
              <a:t>1. </a:t>
            </a:r>
            <a:r>
              <a:rPr lang="ar-YE" b="1" i="0" u="sng" strike="noStrike" baseline="0" dirty="0">
                <a:latin typeface="Alexandria Black" pitchFamily="2" charset="-78"/>
                <a:cs typeface="Alexandria Black" pitchFamily="2" charset="-78"/>
              </a:rPr>
              <a:t>توافر الرغبة السياسية</a:t>
            </a:r>
            <a:endParaRPr lang="ar-JO" b="1" i="0" u="sng" strike="noStrike" baseline="0" dirty="0">
              <a:latin typeface="Alexandria Black" pitchFamily="2" charset="-78"/>
              <a:cs typeface="Alexandria Black" pitchFamily="2" charset="-78"/>
            </a:endParaRPr>
          </a:p>
          <a:p>
            <a:pPr algn="just" rtl="1">
              <a:lnSpc>
                <a:spcPct val="150000"/>
              </a:lnSpc>
            </a:pPr>
            <a:r>
              <a:rPr lang="ar-YE" sz="1800" b="1" i="0" u="none" strike="noStrike" baseline="0" dirty="0">
                <a:latin typeface="TraditionalArabic,Bold"/>
              </a:rPr>
              <a:t> </a:t>
            </a:r>
            <a:r>
              <a:rPr lang="ar-YE" sz="1600" dirty="0">
                <a:latin typeface="Alexandria" pitchFamily="2" charset="-78"/>
                <a:cs typeface="Alexandria" pitchFamily="2" charset="-78"/>
              </a:rPr>
              <a:t>التي يترتب عليها وضع المشكلة موضوع السياسة على جدول أعمال الحكومة، إذ أن تقديم سياسة</a:t>
            </a:r>
            <a:r>
              <a:rPr lang="ar-JO" sz="1600" dirty="0">
                <a:latin typeface="Alexandria" pitchFamily="2" charset="-78"/>
                <a:cs typeface="Alexandria" pitchFamily="2" charset="-78"/>
              </a:rPr>
              <a:t> </a:t>
            </a:r>
            <a:r>
              <a:rPr lang="ar-YE" sz="1600" dirty="0">
                <a:latin typeface="Alexandria" pitchFamily="2" charset="-78"/>
                <a:cs typeface="Alexandria" pitchFamily="2" charset="-78"/>
              </a:rPr>
              <a:t>تعليمية جديدة أو تعديل في السياسة القائمة تبدأ أولا من رغبة الإدارة العليا ممثلة في الوزارة المعنية وهي وزارة التعليم</a:t>
            </a:r>
          </a:p>
          <a:p>
            <a:pPr algn="just" rtl="1">
              <a:lnSpc>
                <a:spcPct val="150000"/>
              </a:lnSpc>
            </a:pPr>
            <a:r>
              <a:rPr lang="ar-YE" sz="1600" dirty="0">
                <a:latin typeface="Alexandria" pitchFamily="2" charset="-78"/>
                <a:cs typeface="Alexandria" pitchFamily="2" charset="-78"/>
              </a:rPr>
              <a:t>العالي.</a:t>
            </a:r>
          </a:p>
          <a:p>
            <a:pPr algn="r" rtl="1"/>
            <a:r>
              <a:rPr lang="ar-YE" b="1" u="sng" kern="0" dirty="0">
                <a:solidFill>
                  <a:srgbClr val="000000"/>
                </a:solidFill>
                <a:latin typeface="Alexandria Black" pitchFamily="2" charset="-78"/>
                <a:cs typeface="Alexandria Black" pitchFamily="2" charset="-78"/>
              </a:rPr>
              <a:t>2</a:t>
            </a:r>
            <a:r>
              <a:rPr lang="ar-YE" b="1" u="sng" dirty="0">
                <a:latin typeface="Alexandria Black" pitchFamily="2" charset="-78"/>
                <a:cs typeface="Alexandria Black" pitchFamily="2" charset="-78"/>
              </a:rPr>
              <a:t>. الدينامية الاجتماعية:</a:t>
            </a:r>
            <a:endParaRPr lang="ar-JO" b="1" u="sng" dirty="0">
              <a:latin typeface="Alexandria Black" pitchFamily="2" charset="-78"/>
              <a:cs typeface="Alexandria Black" pitchFamily="2" charset="-78"/>
            </a:endParaRPr>
          </a:p>
          <a:p>
            <a:pPr algn="r" rtl="1"/>
            <a:r>
              <a:rPr lang="ar-YE" sz="2400" dirty="0">
                <a:latin typeface="Calibri" panose="020F0502020204030204" pitchFamily="34" charset="0"/>
                <a:cs typeface="Simplified Arabic" panose="02020603050405020304" pitchFamily="18" charset="-78"/>
              </a:rPr>
              <a:t> </a:t>
            </a:r>
            <a:r>
              <a:rPr lang="ar-YE" sz="1600" dirty="0">
                <a:latin typeface="Alexandria" pitchFamily="2" charset="-78"/>
                <a:cs typeface="Alexandria" pitchFamily="2" charset="-78"/>
              </a:rPr>
              <a:t>إذ لا بد أن تعكس السياسة التعليمية تلك التفاعلات المركبة في النسيج الاجتماعي، سواء كان هذا</a:t>
            </a:r>
            <a:r>
              <a:rPr lang="ar-JO" sz="1600" dirty="0">
                <a:latin typeface="Alexandria" pitchFamily="2" charset="-78"/>
                <a:cs typeface="Alexandria" pitchFamily="2" charset="-78"/>
              </a:rPr>
              <a:t> ا</a:t>
            </a:r>
            <a:r>
              <a:rPr lang="ar-YE" sz="1600" dirty="0">
                <a:latin typeface="Alexandria" pitchFamily="2" charset="-78"/>
                <a:cs typeface="Alexandria" pitchFamily="2" charset="-78"/>
              </a:rPr>
              <a:t>لنسيج سياسيا أو اقتصاديا أو ثقافيا أو قيميا، بمعنى يجب أن تعكس العلاقة الدينامية بين المجتمع والتعليم</a:t>
            </a:r>
            <a:r>
              <a:rPr lang="ar-JO" sz="1600" dirty="0">
                <a:latin typeface="Alexandria" pitchFamily="2" charset="-78"/>
                <a:cs typeface="Alexandria" pitchFamily="2" charset="-78"/>
              </a:rPr>
              <a:t>.</a:t>
            </a:r>
            <a:br>
              <a:rPr lang="ar-YE" sz="2200" dirty="0"/>
            </a:br>
            <a:r>
              <a:rPr lang="ar-JO" sz="2200" dirty="0"/>
              <a:t> </a:t>
            </a:r>
            <a:endParaRPr lang="ar-YE" sz="2200" b="0" i="0" u="none" strike="noStrike" baseline="0" dirty="0">
              <a:latin typeface="TraditionalArabic"/>
            </a:endParaRPr>
          </a:p>
        </p:txBody>
      </p:sp>
      <p:pic>
        <p:nvPicPr>
          <p:cNvPr id="3" name="Graphic 21">
            <a:extLst>
              <a:ext uri="{FF2B5EF4-FFF2-40B4-BE49-F238E27FC236}">
                <a16:creationId xmlns:a16="http://schemas.microsoft.com/office/drawing/2014/main" id="{D47D42F3-3254-DBB1-5BEC-660C717B48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661780133"/>
      </p:ext>
    </p:extLst>
  </p:cSld>
  <p:clrMapOvr>
    <a:masterClrMapping/>
  </p:clrMapOvr>
  <mc:AlternateContent xmlns:mc="http://schemas.openxmlformats.org/markup-compatibility/2006" xmlns:p14="http://schemas.microsoft.com/office/powerpoint/2010/main">
    <mc:Choice Requires="p14">
      <p:transition spd="slow" p14:dur="1600" advTm="141267">
        <p14:prism isInverted="1"/>
      </p:transition>
    </mc:Choice>
    <mc:Fallback xmlns="">
      <p:transition spd="slow" advTm="141267">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E9025D7-B681-3521-3CE2-323181FA3DF0}"/>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8666101" y="6025999"/>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808929" y="1496452"/>
            <a:ext cx="10603875" cy="4335802"/>
          </a:xfrm>
          <a:prstGeom prst="rect">
            <a:avLst/>
          </a:prstGeom>
          <a:noFill/>
        </p:spPr>
        <p:txBody>
          <a:bodyPr wrap="square" rtlCol="0">
            <a:spAutoFit/>
          </a:bodyPr>
          <a:lstStyle/>
          <a:p>
            <a:pPr algn="r" rtl="1"/>
            <a:r>
              <a:rPr lang="ar-JO" sz="2000" b="1" u="sng" kern="0" dirty="0">
                <a:solidFill>
                  <a:srgbClr val="000000"/>
                </a:solidFill>
                <a:latin typeface="Alexandria Black" pitchFamily="2" charset="-78"/>
                <a:cs typeface="Alexandria Black" pitchFamily="2" charset="-78"/>
              </a:rPr>
              <a:t> </a:t>
            </a:r>
            <a:r>
              <a:rPr lang="ar-YE" b="1" i="0" u="sng" strike="noStrike" baseline="0" dirty="0">
                <a:latin typeface="Alexandria Black" pitchFamily="2" charset="-78"/>
                <a:cs typeface="Alexandria Black" pitchFamily="2" charset="-78"/>
              </a:rPr>
              <a:t>3. الأساس المعلوماتي:</a:t>
            </a:r>
            <a:r>
              <a:rPr lang="ar-YE" sz="2400" b="1" i="0" u="sng" strike="noStrike" baseline="0" dirty="0">
                <a:latin typeface="TraditionalArabic,Bold"/>
              </a:rPr>
              <a:t> </a:t>
            </a:r>
            <a:endParaRPr lang="ar-JO" sz="2400" b="1" i="0" u="sng" strike="noStrike" baseline="0" dirty="0">
              <a:latin typeface="TraditionalArabic,Bold"/>
            </a:endParaRPr>
          </a:p>
          <a:p>
            <a:pPr algn="r" rtl="1"/>
            <a:endParaRPr lang="ar-JO" sz="1200" b="1" i="0" u="sng" strike="noStrike" baseline="0" dirty="0">
              <a:latin typeface="TraditionalArabic,Bold"/>
            </a:endParaRPr>
          </a:p>
          <a:p>
            <a:pPr algn="r" rtl="1">
              <a:lnSpc>
                <a:spcPct val="150000"/>
              </a:lnSpc>
            </a:pPr>
            <a:r>
              <a:rPr lang="ar-YE" sz="1600" dirty="0">
                <a:latin typeface="Alexandria" pitchFamily="2" charset="-78"/>
                <a:cs typeface="Alexandria" pitchFamily="2" charset="-78"/>
              </a:rPr>
              <a:t>حيث ينبغي أن توضع على أساس معلوماتي عميق ومتعدد الأبعاد، فهي لا توضع من فراغ إذ تستند</a:t>
            </a:r>
            <a:r>
              <a:rPr lang="ar-JO" sz="1600" dirty="0">
                <a:latin typeface="Alexandria" pitchFamily="2" charset="-78"/>
                <a:cs typeface="Alexandria" pitchFamily="2" charset="-78"/>
              </a:rPr>
              <a:t> </a:t>
            </a:r>
            <a:r>
              <a:rPr lang="ar-YE" sz="1600" dirty="0">
                <a:latin typeface="Alexandria" pitchFamily="2" charset="-78"/>
                <a:cs typeface="Alexandria" pitchFamily="2" charset="-78"/>
              </a:rPr>
              <a:t>إلى شبكة من المعلومات الدقيقة والواقعية والمتوقعة، حول كل ما يحيط بالسياسة التعليمية من بيانات خاصة بالسكان</a:t>
            </a:r>
          </a:p>
          <a:p>
            <a:pPr algn="r" rtl="1">
              <a:lnSpc>
                <a:spcPct val="150000"/>
              </a:lnSpc>
            </a:pPr>
            <a:r>
              <a:rPr lang="ar-YE" sz="1600" dirty="0">
                <a:latin typeface="Alexandria" pitchFamily="2" charset="-78"/>
                <a:cs typeface="Alexandria" pitchFamily="2" charset="-78"/>
              </a:rPr>
              <a:t>والاقتصاد وطبيعة المجتمع وغيرها. </a:t>
            </a:r>
            <a:endParaRPr lang="ar-JO" sz="1600" dirty="0">
              <a:latin typeface="Alexandria" pitchFamily="2" charset="-78"/>
              <a:cs typeface="Alexandria" pitchFamily="2" charset="-78"/>
            </a:endParaRPr>
          </a:p>
          <a:p>
            <a:pPr algn="r" rtl="1">
              <a:lnSpc>
                <a:spcPct val="150000"/>
              </a:lnSpc>
            </a:pPr>
            <a:endParaRPr lang="ar-YE" sz="1050" dirty="0">
              <a:latin typeface="Alexandria" pitchFamily="2" charset="-78"/>
              <a:cs typeface="Alexandria" pitchFamily="2" charset="-78"/>
            </a:endParaRPr>
          </a:p>
          <a:p>
            <a:pPr algn="r" rtl="1"/>
            <a:r>
              <a:rPr lang="ar-JO" b="1" u="sng" dirty="0">
                <a:latin typeface="Alexandria Black" pitchFamily="2" charset="-78"/>
                <a:cs typeface="Alexandria Black" pitchFamily="2" charset="-78"/>
              </a:rPr>
              <a:t>4</a:t>
            </a:r>
            <a:r>
              <a:rPr lang="ar-YE" b="1" u="sng" dirty="0">
                <a:latin typeface="Alexandria Black" pitchFamily="2" charset="-78"/>
                <a:cs typeface="Alexandria Black" pitchFamily="2" charset="-78"/>
              </a:rPr>
              <a:t>. الجهد التعاوني: </a:t>
            </a:r>
            <a:endParaRPr lang="ar-JO" b="1" u="sng" dirty="0">
              <a:latin typeface="Alexandria Black" pitchFamily="2" charset="-78"/>
              <a:cs typeface="Alexandria Black" pitchFamily="2" charset="-78"/>
            </a:endParaRPr>
          </a:p>
          <a:p>
            <a:pPr algn="r" rtl="1"/>
            <a:endParaRPr lang="ar-JO" b="1" u="sng" dirty="0">
              <a:latin typeface="Alexandria Black" pitchFamily="2" charset="-78"/>
              <a:cs typeface="Alexandria Black" pitchFamily="2" charset="-78"/>
            </a:endParaRPr>
          </a:p>
          <a:p>
            <a:pPr algn="r" rtl="1"/>
            <a:r>
              <a:rPr lang="ar-YE" sz="1600" dirty="0">
                <a:latin typeface="Alexandria" pitchFamily="2" charset="-78"/>
                <a:cs typeface="Alexandria" pitchFamily="2" charset="-78"/>
              </a:rPr>
              <a:t>حيث يحتاج وضعها إلى تعاون وتضافر جهود كافة المؤسسات من خارج المجال التعليمي، كمؤسسات</a:t>
            </a:r>
            <a:r>
              <a:rPr lang="ar-JO" sz="1600" dirty="0">
                <a:latin typeface="Alexandria" pitchFamily="2" charset="-78"/>
                <a:cs typeface="Alexandria" pitchFamily="2" charset="-78"/>
              </a:rPr>
              <a:t> </a:t>
            </a:r>
            <a:r>
              <a:rPr lang="ar-YE" sz="1600" dirty="0">
                <a:latin typeface="Alexandria" pitchFamily="2" charset="-78"/>
                <a:cs typeface="Alexandria" pitchFamily="2" charset="-78"/>
              </a:rPr>
              <a:t>ال</a:t>
            </a:r>
            <a:r>
              <a:rPr lang="ar-JO" sz="1600" dirty="0">
                <a:latin typeface="Alexandria" pitchFamily="2" charset="-78"/>
                <a:cs typeface="Alexandria" pitchFamily="2" charset="-78"/>
              </a:rPr>
              <a:t>إ</a:t>
            </a:r>
            <a:r>
              <a:rPr lang="ar-YE" sz="1600" dirty="0">
                <a:latin typeface="Alexandria" pitchFamily="2" charset="-78"/>
                <a:cs typeface="Alexandria" pitchFamily="2" charset="-78"/>
              </a:rPr>
              <a:t>نتاج والخدمات والمنظمات الإقليمية والدولية.</a:t>
            </a:r>
            <a:endParaRPr lang="ar-JO" sz="1600" dirty="0">
              <a:latin typeface="Alexandria" pitchFamily="2" charset="-78"/>
              <a:cs typeface="Alexandria" pitchFamily="2" charset="-78"/>
            </a:endParaRPr>
          </a:p>
          <a:p>
            <a:pPr algn="r" rtl="1"/>
            <a:endParaRPr lang="ar-YE" sz="1600" dirty="0">
              <a:latin typeface="Alexandria" pitchFamily="2" charset="-78"/>
              <a:cs typeface="Alexandria" pitchFamily="2" charset="-78"/>
            </a:endParaRPr>
          </a:p>
          <a:p>
            <a:pPr algn="r" rtl="1"/>
            <a:r>
              <a:rPr lang="ar-JO" u="sng" dirty="0">
                <a:latin typeface="Alexandria Black" pitchFamily="2" charset="-78"/>
                <a:cs typeface="Alexandria Black" pitchFamily="2" charset="-78"/>
              </a:rPr>
              <a:t>5</a:t>
            </a:r>
            <a:r>
              <a:rPr lang="ar-YE" u="sng" dirty="0">
                <a:latin typeface="Alexandria Black" pitchFamily="2" charset="-78"/>
                <a:cs typeface="Alexandria Black" pitchFamily="2" charset="-78"/>
              </a:rPr>
              <a:t>. المرونة: </a:t>
            </a:r>
            <a:endParaRPr lang="ar-JO" u="sng" dirty="0">
              <a:latin typeface="Alexandria Black" pitchFamily="2" charset="-78"/>
              <a:cs typeface="Alexandria Black" pitchFamily="2" charset="-78"/>
            </a:endParaRPr>
          </a:p>
          <a:p>
            <a:pPr algn="r" rtl="1"/>
            <a:endParaRPr lang="ar-JO" u="sng" dirty="0">
              <a:latin typeface="Alexandria Black" pitchFamily="2" charset="-78"/>
              <a:cs typeface="Alexandria Black" pitchFamily="2" charset="-78"/>
            </a:endParaRPr>
          </a:p>
          <a:p>
            <a:pPr algn="r" rtl="1"/>
            <a:r>
              <a:rPr lang="ar-YE" sz="1600" dirty="0">
                <a:latin typeface="Alexandria" pitchFamily="2" charset="-78"/>
                <a:cs typeface="Alexandria" pitchFamily="2" charset="-78"/>
              </a:rPr>
              <a:t>حيث ينبغي أن تراعي الإمكانيات المادية للمجتمع والمصادر البشرية اللازمة لوضع السياسة التعليمية موضع</a:t>
            </a:r>
          </a:p>
          <a:p>
            <a:pPr algn="r" rtl="1"/>
            <a:r>
              <a:rPr lang="ar-YE" sz="1600" dirty="0">
                <a:latin typeface="Alexandria" pitchFamily="2" charset="-78"/>
                <a:cs typeface="Alexandria" pitchFamily="2" charset="-78"/>
              </a:rPr>
              <a:t>التنفيذ، وكذا الإطار المرجعي والقيمي للأفراد، والأخذ بأسلوب البدائل حتى لا تكون السياسة جامدة.</a:t>
            </a:r>
          </a:p>
        </p:txBody>
      </p:sp>
      <p:pic>
        <p:nvPicPr>
          <p:cNvPr id="3" name="Graphic 21">
            <a:extLst>
              <a:ext uri="{FF2B5EF4-FFF2-40B4-BE49-F238E27FC236}">
                <a16:creationId xmlns:a16="http://schemas.microsoft.com/office/drawing/2014/main" id="{E66CF2EF-11F8-321E-6789-9F8FA18FB9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1912561832"/>
      </p:ext>
    </p:extLst>
  </p:cSld>
  <p:clrMapOvr>
    <a:masterClrMapping/>
  </p:clrMapOvr>
  <mc:AlternateContent xmlns:mc="http://schemas.openxmlformats.org/markup-compatibility/2006" xmlns:p14="http://schemas.microsoft.com/office/powerpoint/2010/main">
    <mc:Choice Requires="p14">
      <p:transition spd="slow" p14:dur="1600" advTm="108911">
        <p14:prism isInverted="1"/>
      </p:transition>
    </mc:Choice>
    <mc:Fallback xmlns="">
      <p:transition spd="slow" advTm="108911">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2387767-2B3E-7D8C-A27D-EB7B39DC27E4}"/>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8920655" y="6177641"/>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783492" y="1863879"/>
            <a:ext cx="9615871" cy="3651705"/>
          </a:xfrm>
          <a:prstGeom prst="rect">
            <a:avLst/>
          </a:prstGeom>
          <a:noFill/>
        </p:spPr>
        <p:txBody>
          <a:bodyPr wrap="square" rtlCol="0">
            <a:spAutoFit/>
          </a:bodyPr>
          <a:lstStyle/>
          <a:p>
            <a:pPr algn="just" rtl="1">
              <a:lnSpc>
                <a:spcPct val="150000"/>
              </a:lnSpc>
            </a:pPr>
            <a:r>
              <a:rPr lang="ar-JO" b="1" u="sng" dirty="0">
                <a:latin typeface="Alexandria SemiBold" pitchFamily="2" charset="-78"/>
                <a:cs typeface="Alexandria SemiBold" pitchFamily="2" charset="-78"/>
              </a:rPr>
              <a:t>6. ا</a:t>
            </a:r>
            <a:r>
              <a:rPr lang="ar-YE" b="1" u="sng" dirty="0">
                <a:latin typeface="Alexandria SemiBold" pitchFamily="2" charset="-78"/>
                <a:cs typeface="Alexandria SemiBold" pitchFamily="2" charset="-78"/>
              </a:rPr>
              <a:t>لبناء المؤسسي: </a:t>
            </a:r>
            <a:endParaRPr lang="ar-JO" b="1" u="sng" dirty="0">
              <a:latin typeface="Alexandria SemiBold" pitchFamily="2" charset="-78"/>
              <a:cs typeface="Alexandria SemiBold" pitchFamily="2" charset="-78"/>
            </a:endParaRPr>
          </a:p>
          <a:p>
            <a:pPr algn="just" rtl="1">
              <a:lnSpc>
                <a:spcPct val="150000"/>
              </a:lnSpc>
            </a:pPr>
            <a:r>
              <a:rPr lang="ar-YE" sz="1600" dirty="0">
                <a:latin typeface="Alexandria" pitchFamily="2" charset="-78"/>
                <a:cs typeface="Alexandria" pitchFamily="2" charset="-78"/>
              </a:rPr>
              <a:t>حيث ينبغي ربط الأهداف التعليمية الكبرى والسياسات التعليمية بعملية التخطيط التعليمي.</a:t>
            </a:r>
          </a:p>
          <a:p>
            <a:pPr algn="just" rtl="1">
              <a:lnSpc>
                <a:spcPct val="150000"/>
              </a:lnSpc>
            </a:pPr>
            <a:r>
              <a:rPr lang="ar-YE" b="1" u="sng" dirty="0">
                <a:latin typeface="Alexandria SemiBold" pitchFamily="2" charset="-78"/>
                <a:cs typeface="Alexandria SemiBold" pitchFamily="2" charset="-78"/>
              </a:rPr>
              <a:t> </a:t>
            </a:r>
            <a:r>
              <a:rPr lang="ar-JO" b="1" u="sng" dirty="0">
                <a:latin typeface="Alexandria SemiBold" pitchFamily="2" charset="-78"/>
                <a:cs typeface="Alexandria SemiBold" pitchFamily="2" charset="-78"/>
              </a:rPr>
              <a:t>7. </a:t>
            </a:r>
            <a:r>
              <a:rPr lang="ar-YE" b="1" u="sng" dirty="0">
                <a:latin typeface="Alexandria SemiBold" pitchFamily="2" charset="-78"/>
                <a:cs typeface="Alexandria SemiBold" pitchFamily="2" charset="-78"/>
              </a:rPr>
              <a:t>شمولية المحتوى: </a:t>
            </a:r>
            <a:endParaRPr lang="ar-JO" b="1" u="sng" dirty="0">
              <a:latin typeface="Alexandria SemiBold" pitchFamily="2" charset="-78"/>
              <a:cs typeface="Alexandria SemiBold" pitchFamily="2" charset="-78"/>
            </a:endParaRPr>
          </a:p>
          <a:p>
            <a:pPr algn="just" rtl="1">
              <a:lnSpc>
                <a:spcPct val="150000"/>
              </a:lnSpc>
            </a:pPr>
            <a:r>
              <a:rPr lang="ar-YE" sz="1600" dirty="0">
                <a:latin typeface="Alexandria" pitchFamily="2" charset="-78"/>
                <a:cs typeface="Alexandria" pitchFamily="2" charset="-78"/>
              </a:rPr>
              <a:t>حيث يلزم اتخاذ مواقف واضحة من القضايا الهامة في مجال التعليم، ومنها ديمقراطية التعليم</a:t>
            </a:r>
            <a:r>
              <a:rPr lang="ar-JO" sz="1600" dirty="0">
                <a:latin typeface="Alexandria" pitchFamily="2" charset="-78"/>
                <a:cs typeface="Alexandria" pitchFamily="2" charset="-78"/>
              </a:rPr>
              <a:t> </a:t>
            </a:r>
            <a:r>
              <a:rPr lang="ar-YE" sz="1600" dirty="0">
                <a:latin typeface="Alexandria" pitchFamily="2" charset="-78"/>
                <a:cs typeface="Alexandria" pitchFamily="2" charset="-78"/>
              </a:rPr>
              <a:t>وجودة التعليم ومجانيته، وقضايا المرأة، والإصلاح التعليمي وغيرها من القضايا</a:t>
            </a:r>
            <a:r>
              <a:rPr lang="ar-YE" sz="2400" dirty="0">
                <a:latin typeface="Calibri" panose="020F0502020204030204" pitchFamily="34" charset="0"/>
                <a:cs typeface="Simplified Arabic" panose="02020603050405020304" pitchFamily="18" charset="-78"/>
              </a:rPr>
              <a:t>.</a:t>
            </a:r>
          </a:p>
          <a:p>
            <a:pPr algn="r" rtl="1">
              <a:lnSpc>
                <a:spcPct val="150000"/>
              </a:lnSpc>
            </a:pPr>
            <a:r>
              <a:rPr lang="ar-JO" b="1" u="sng" dirty="0">
                <a:latin typeface="Alexandria SemiBold" pitchFamily="2" charset="-78"/>
                <a:cs typeface="Alexandria SemiBold" pitchFamily="2" charset="-78"/>
              </a:rPr>
              <a:t>8</a:t>
            </a:r>
            <a:r>
              <a:rPr lang="ar-YE" b="1" u="sng" dirty="0">
                <a:latin typeface="Alexandria SemiBold" pitchFamily="2" charset="-78"/>
                <a:cs typeface="Alexandria SemiBold" pitchFamily="2" charset="-78"/>
              </a:rPr>
              <a:t>. الأساس العلاجي للمشكلات</a:t>
            </a:r>
            <a:r>
              <a:rPr lang="ar-YE" sz="2400" dirty="0">
                <a:latin typeface="Calibri" panose="020F0502020204030204" pitchFamily="34" charset="0"/>
                <a:cs typeface="Simplified Arabic" panose="02020603050405020304" pitchFamily="18" charset="-78"/>
              </a:rPr>
              <a:t>:</a:t>
            </a:r>
            <a:endParaRPr lang="ar-JO" sz="2400" dirty="0">
              <a:latin typeface="Calibri" panose="020F0502020204030204" pitchFamily="34" charset="0"/>
              <a:cs typeface="Simplified Arabic" panose="02020603050405020304" pitchFamily="18" charset="-78"/>
            </a:endParaRPr>
          </a:p>
          <a:p>
            <a:pPr algn="r" rtl="1">
              <a:lnSpc>
                <a:spcPct val="150000"/>
              </a:lnSpc>
            </a:pPr>
            <a:r>
              <a:rPr lang="ar-YE" sz="2400" dirty="0">
                <a:latin typeface="Calibri" panose="020F0502020204030204" pitchFamily="34" charset="0"/>
                <a:cs typeface="Simplified Arabic" panose="02020603050405020304" pitchFamily="18" charset="-78"/>
              </a:rPr>
              <a:t> </a:t>
            </a:r>
            <a:r>
              <a:rPr lang="ar-YE" sz="1600" dirty="0">
                <a:latin typeface="Alexandria" pitchFamily="2" charset="-78"/>
                <a:cs typeface="Alexandria" pitchFamily="2" charset="-78"/>
              </a:rPr>
              <a:t>بحيث تتضمن السياسة موقفا توصيفيا لعلاج بعض المشكلات الأساسية التي تعترض</a:t>
            </a:r>
            <a:r>
              <a:rPr lang="ar-JO" sz="1600" dirty="0">
                <a:latin typeface="Alexandria" pitchFamily="2" charset="-78"/>
                <a:cs typeface="Alexandria" pitchFamily="2" charset="-78"/>
              </a:rPr>
              <a:t> </a:t>
            </a:r>
            <a:r>
              <a:rPr lang="ar-YE" sz="1600" dirty="0">
                <a:latin typeface="Alexandria" pitchFamily="2" charset="-78"/>
                <a:cs typeface="Alexandria" pitchFamily="2" charset="-78"/>
              </a:rPr>
              <a:t>حركة التعليم وتحد من كفاءته.</a:t>
            </a:r>
            <a:endParaRPr lang="ar-YE" sz="2400"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54214A69-C0CC-62EC-272A-99FA6D334E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1509188632"/>
      </p:ext>
    </p:extLst>
  </p:cSld>
  <p:clrMapOvr>
    <a:masterClrMapping/>
  </p:clrMapOvr>
  <mc:AlternateContent xmlns:mc="http://schemas.openxmlformats.org/markup-compatibility/2006" xmlns:p14="http://schemas.microsoft.com/office/powerpoint/2010/main">
    <mc:Choice Requires="p14">
      <p:transition spd="slow" p14:dur="1600" advTm="97631">
        <p14:prism isInverted="1"/>
      </p:transition>
    </mc:Choice>
    <mc:Fallback xmlns="">
      <p:transition spd="slow" advTm="97631">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2D5A6A3-D94A-DE02-B12D-EE78018A801E}"/>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332650" y="6166178"/>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935704" y="1482313"/>
            <a:ext cx="10350325" cy="3893374"/>
          </a:xfrm>
          <a:prstGeom prst="rect">
            <a:avLst/>
          </a:prstGeom>
          <a:noFill/>
        </p:spPr>
        <p:txBody>
          <a:bodyPr wrap="square" rtlCol="0">
            <a:spAutoFit/>
          </a:bodyPr>
          <a:lstStyle/>
          <a:p>
            <a:pPr algn="r" rtl="1">
              <a:lnSpc>
                <a:spcPct val="150000"/>
              </a:lnSpc>
            </a:pPr>
            <a:r>
              <a:rPr lang="ar-JO" sz="2400" b="1" u="sng" dirty="0">
                <a:latin typeface="Calibri" panose="020F0502020204030204" pitchFamily="34" charset="0"/>
                <a:cs typeface="Simplified Arabic" panose="02020603050405020304" pitchFamily="18" charset="-78"/>
              </a:rPr>
              <a:t>  </a:t>
            </a:r>
            <a:r>
              <a:rPr lang="ar-JO" b="1" u="sng" dirty="0">
                <a:latin typeface="Alexandria SemiBold" pitchFamily="2" charset="-78"/>
                <a:cs typeface="Alexandria SemiBold" pitchFamily="2" charset="-78"/>
              </a:rPr>
              <a:t> 9. </a:t>
            </a:r>
            <a:r>
              <a:rPr lang="ar-YE" b="1" u="sng" dirty="0">
                <a:latin typeface="Alexandria SemiBold" pitchFamily="2" charset="-78"/>
                <a:cs typeface="Alexandria SemiBold" pitchFamily="2" charset="-78"/>
              </a:rPr>
              <a:t>الاستمرارية: </a:t>
            </a:r>
            <a:endParaRPr lang="ar-JO" sz="2400" b="1" u="sng" dirty="0">
              <a:latin typeface="Alexandria SemiBold" pitchFamily="2" charset="-78"/>
              <a:cs typeface="Alexandria SemiBold" pitchFamily="2" charset="-78"/>
            </a:endParaRPr>
          </a:p>
          <a:p>
            <a:pPr algn="r" rtl="1">
              <a:lnSpc>
                <a:spcPct val="150000"/>
              </a:lnSpc>
            </a:pPr>
            <a:r>
              <a:rPr lang="ar-YE" sz="1600" dirty="0">
                <a:latin typeface="Alexandria" pitchFamily="2" charset="-78"/>
                <a:cs typeface="Alexandria" pitchFamily="2" charset="-78"/>
              </a:rPr>
              <a:t>إذ يجب أن لا تلغي السياسات التعليمية السياسات التي قبلها، بقدر ما تضيف إليها أو تعدلها، وبذلك لا بد</a:t>
            </a:r>
            <a:r>
              <a:rPr lang="ar-JO" sz="1600" dirty="0">
                <a:latin typeface="Alexandria" pitchFamily="2" charset="-78"/>
                <a:cs typeface="Alexandria" pitchFamily="2" charset="-78"/>
              </a:rPr>
              <a:t> </a:t>
            </a:r>
            <a:r>
              <a:rPr lang="ar-YE" sz="1600" dirty="0">
                <a:latin typeface="Alexandria" pitchFamily="2" charset="-78"/>
                <a:cs typeface="Alexandria" pitchFamily="2" charset="-78"/>
              </a:rPr>
              <a:t>من تواصل الجهود التي تحقق الأهداف التي تم وضعها</a:t>
            </a:r>
            <a:r>
              <a:rPr lang="ar-YE" sz="2400" dirty="0">
                <a:latin typeface="Calibri" panose="020F0502020204030204" pitchFamily="34" charset="0"/>
                <a:cs typeface="Simplified Arabic" panose="02020603050405020304" pitchFamily="18" charset="-78"/>
              </a:rPr>
              <a:t>.</a:t>
            </a:r>
          </a:p>
          <a:p>
            <a:pPr algn="r" rtl="1">
              <a:lnSpc>
                <a:spcPct val="150000"/>
              </a:lnSpc>
            </a:pPr>
            <a:r>
              <a:rPr lang="ar-JO" b="1" u="sng" dirty="0">
                <a:latin typeface="Alexandria SemiBold" pitchFamily="2" charset="-78"/>
                <a:cs typeface="Alexandria SemiBold" pitchFamily="2" charset="-78"/>
              </a:rPr>
              <a:t>10.</a:t>
            </a:r>
            <a:r>
              <a:rPr lang="ar-YE" b="1" u="sng" dirty="0">
                <a:latin typeface="Alexandria SemiBold" pitchFamily="2" charset="-78"/>
                <a:cs typeface="Alexandria SemiBold" pitchFamily="2" charset="-78"/>
              </a:rPr>
              <a:t>توفير المناخ المناسب لوضع السياسة التعليمية موضع التنفيذ: </a:t>
            </a:r>
            <a:endParaRPr lang="ar-JO" b="1" u="sng" dirty="0">
              <a:latin typeface="Alexandria SemiBold" pitchFamily="2" charset="-78"/>
              <a:cs typeface="Alexandria SemiBold" pitchFamily="2" charset="-78"/>
            </a:endParaRPr>
          </a:p>
          <a:p>
            <a:pPr algn="r" rtl="1">
              <a:lnSpc>
                <a:spcPct val="150000"/>
              </a:lnSpc>
            </a:pPr>
            <a:r>
              <a:rPr lang="ar-YE" sz="1600" dirty="0">
                <a:latin typeface="Alexandria" pitchFamily="2" charset="-78"/>
                <a:cs typeface="Alexandria" pitchFamily="2" charset="-78"/>
              </a:rPr>
              <a:t>من خلال القيادة التعليمية الواعية القادرة على اتخاذ</a:t>
            </a:r>
            <a:r>
              <a:rPr lang="ar-JO" sz="1600" dirty="0">
                <a:latin typeface="Alexandria" pitchFamily="2" charset="-78"/>
                <a:cs typeface="Alexandria" pitchFamily="2" charset="-78"/>
              </a:rPr>
              <a:t> </a:t>
            </a:r>
            <a:r>
              <a:rPr lang="ar-YE" sz="1600" dirty="0">
                <a:latin typeface="Alexandria" pitchFamily="2" charset="-78"/>
                <a:cs typeface="Alexandria" pitchFamily="2" charset="-78"/>
              </a:rPr>
              <a:t>القرار السليم والحاسم ومتابعة تنفيذه.</a:t>
            </a:r>
          </a:p>
          <a:p>
            <a:pPr algn="r" rtl="1">
              <a:lnSpc>
                <a:spcPct val="150000"/>
              </a:lnSpc>
            </a:pPr>
            <a:r>
              <a:rPr lang="ar-JO" b="1" u="sng" dirty="0">
                <a:latin typeface="Alexandria SemiBold" pitchFamily="2" charset="-78"/>
                <a:cs typeface="Alexandria SemiBold" pitchFamily="2" charset="-78"/>
              </a:rPr>
              <a:t>11. </a:t>
            </a:r>
            <a:r>
              <a:rPr lang="ar-YE" b="1" u="sng" dirty="0">
                <a:latin typeface="Alexandria SemiBold" pitchFamily="2" charset="-78"/>
                <a:cs typeface="Alexandria SemiBold" pitchFamily="2" charset="-78"/>
              </a:rPr>
              <a:t>المعيار الاستحداثي: </a:t>
            </a:r>
            <a:endParaRPr lang="ar-JO" b="1" u="sng" dirty="0">
              <a:latin typeface="Alexandria SemiBold" pitchFamily="2" charset="-78"/>
              <a:cs typeface="Alexandria SemiBold" pitchFamily="2" charset="-78"/>
            </a:endParaRPr>
          </a:p>
          <a:p>
            <a:pPr algn="r" rtl="1">
              <a:lnSpc>
                <a:spcPct val="150000"/>
              </a:lnSpc>
            </a:pPr>
            <a:r>
              <a:rPr lang="ar-YE" sz="1600" dirty="0">
                <a:latin typeface="Alexandria" pitchFamily="2" charset="-78"/>
                <a:cs typeface="Alexandria" pitchFamily="2" charset="-78"/>
              </a:rPr>
              <a:t>حيث ينبغي أن تشجع السياسة التعليمية التجديد والتطوير التعليمي في كافة عناصر العملية</a:t>
            </a:r>
            <a:r>
              <a:rPr lang="ar-JO" sz="1600" dirty="0">
                <a:latin typeface="Alexandria" pitchFamily="2" charset="-78"/>
                <a:cs typeface="Alexandria" pitchFamily="2" charset="-78"/>
              </a:rPr>
              <a:t> </a:t>
            </a:r>
            <a:r>
              <a:rPr lang="ar-YE" sz="1600" dirty="0">
                <a:latin typeface="Alexandria" pitchFamily="2" charset="-78"/>
                <a:cs typeface="Alexandria" pitchFamily="2" charset="-78"/>
              </a:rPr>
              <a:t>التعليمية.</a:t>
            </a:r>
          </a:p>
          <a:p>
            <a:pPr algn="r" rtl="1">
              <a:lnSpc>
                <a:spcPct val="150000"/>
              </a:lnSpc>
            </a:pPr>
            <a:r>
              <a:rPr lang="ar-JO" b="1" u="sng" dirty="0">
                <a:latin typeface="Alexandria SemiBold" pitchFamily="2" charset="-78"/>
                <a:cs typeface="Alexandria SemiBold" pitchFamily="2" charset="-78"/>
              </a:rPr>
              <a:t>12. </a:t>
            </a:r>
            <a:r>
              <a:rPr lang="ar-YE" b="1" u="sng" dirty="0">
                <a:latin typeface="Alexandria SemiBold" pitchFamily="2" charset="-78"/>
                <a:cs typeface="Alexandria SemiBold" pitchFamily="2" charset="-78"/>
              </a:rPr>
              <a:t>المشاركة الفعالة: </a:t>
            </a:r>
            <a:endParaRPr lang="ar-JO" b="1" u="sng" dirty="0">
              <a:latin typeface="Alexandria SemiBold" pitchFamily="2" charset="-78"/>
              <a:cs typeface="Alexandria SemiBold" pitchFamily="2" charset="-78"/>
            </a:endParaRPr>
          </a:p>
          <a:p>
            <a:pPr algn="r" rtl="1">
              <a:lnSpc>
                <a:spcPct val="150000"/>
              </a:lnSpc>
            </a:pPr>
            <a:r>
              <a:rPr lang="ar-YE" sz="1600" dirty="0">
                <a:latin typeface="Alexandria SemiBold" pitchFamily="2" charset="-78"/>
                <a:cs typeface="Alexandria SemiBold" pitchFamily="2" charset="-78"/>
              </a:rPr>
              <a:t>إذ يجب فتح مجال المشاركة لذوي الخبرة والتجربة وأصحاب الرأي في صياغة وصنع السياسة</a:t>
            </a:r>
            <a:r>
              <a:rPr lang="ar-JO" sz="1600" dirty="0">
                <a:latin typeface="Alexandria SemiBold" pitchFamily="2" charset="-78"/>
                <a:cs typeface="Alexandria SemiBold" pitchFamily="2" charset="-78"/>
              </a:rPr>
              <a:t> </a:t>
            </a:r>
            <a:r>
              <a:rPr lang="ar-YE" sz="1600" dirty="0">
                <a:latin typeface="Alexandria SemiBold" pitchFamily="2" charset="-78"/>
                <a:cs typeface="Alexandria SemiBold" pitchFamily="2" charset="-78"/>
              </a:rPr>
              <a:t>التعليمية</a:t>
            </a:r>
            <a:r>
              <a:rPr lang="ar-JO" sz="1600" dirty="0">
                <a:latin typeface="Alexandria SemiBold" pitchFamily="2" charset="-78"/>
                <a:cs typeface="Alexandria SemiBold" pitchFamily="2" charset="-78"/>
              </a:rPr>
              <a:t>.</a:t>
            </a:r>
            <a:endParaRPr lang="en-US" sz="1600" kern="0" dirty="0">
              <a:solidFill>
                <a:srgbClr val="000000"/>
              </a:solidFill>
              <a:latin typeface="Alexandria SemiBold" pitchFamily="2" charset="-78"/>
              <a:cs typeface="Alexandria SemiBold" pitchFamily="2" charset="-78"/>
            </a:endParaRPr>
          </a:p>
        </p:txBody>
      </p:sp>
      <p:pic>
        <p:nvPicPr>
          <p:cNvPr id="3" name="Graphic 21">
            <a:extLst>
              <a:ext uri="{FF2B5EF4-FFF2-40B4-BE49-F238E27FC236}">
                <a16:creationId xmlns:a16="http://schemas.microsoft.com/office/drawing/2014/main" id="{9768F55A-70AC-5B31-2D27-2263D0FAB5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1600" advTm="121130">
        <p14:prism isInverted="1"/>
      </p:transition>
    </mc:Choice>
    <mc:Fallback xmlns="">
      <p:transition spd="slow" advTm="12113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1C7B519-ADA4-7358-10D5-430D2BC1214F}"/>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8961689" y="6091865"/>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1083514" y="1601496"/>
            <a:ext cx="10054706" cy="3467039"/>
          </a:xfrm>
          <a:prstGeom prst="rect">
            <a:avLst/>
          </a:prstGeom>
          <a:noFill/>
        </p:spPr>
        <p:txBody>
          <a:bodyPr wrap="square" rtlCol="0">
            <a:spAutoFit/>
          </a:bodyPr>
          <a:lstStyle/>
          <a:p>
            <a:pPr algn="r" rtl="1">
              <a:lnSpc>
                <a:spcPct val="150000"/>
              </a:lnSpc>
            </a:pPr>
            <a:endParaRPr lang="ar-JO" sz="2400" b="1" u="sng" dirty="0">
              <a:latin typeface="Calibri" panose="020F0502020204030204" pitchFamily="34" charset="0"/>
              <a:cs typeface="Simplified Arabic" panose="02020603050405020304" pitchFamily="18" charset="-78"/>
            </a:endParaRPr>
          </a:p>
          <a:p>
            <a:pPr algn="r" rtl="1">
              <a:lnSpc>
                <a:spcPct val="150000"/>
              </a:lnSpc>
            </a:pPr>
            <a:r>
              <a:rPr lang="ar-JO" b="1" u="sng" dirty="0">
                <a:latin typeface="Alexandria SemiBold" pitchFamily="2" charset="-78"/>
                <a:cs typeface="Alexandria SemiBold" pitchFamily="2" charset="-78"/>
              </a:rPr>
              <a:t>13. </a:t>
            </a:r>
            <a:r>
              <a:rPr lang="ar-YE" b="1" u="sng" dirty="0">
                <a:latin typeface="Alexandria SemiBold" pitchFamily="2" charset="-78"/>
                <a:cs typeface="Alexandria SemiBold" pitchFamily="2" charset="-78"/>
              </a:rPr>
              <a:t>التنبؤ بالمستقبل:</a:t>
            </a:r>
            <a:endParaRPr lang="ar-JO" b="1" u="sng" dirty="0">
              <a:latin typeface="Alexandria SemiBold" pitchFamily="2" charset="-78"/>
              <a:cs typeface="Alexandria SemiBold" pitchFamily="2" charset="-78"/>
            </a:endParaRPr>
          </a:p>
          <a:p>
            <a:pPr algn="r" rtl="1">
              <a:lnSpc>
                <a:spcPct val="150000"/>
              </a:lnSpc>
            </a:pPr>
            <a:r>
              <a:rPr lang="ar-YE" sz="2400" dirty="0">
                <a:latin typeface="Calibri" panose="020F0502020204030204" pitchFamily="34" charset="0"/>
                <a:cs typeface="Simplified Arabic" panose="02020603050405020304" pitchFamily="18" charset="-78"/>
              </a:rPr>
              <a:t> </a:t>
            </a:r>
            <a:r>
              <a:rPr lang="ar-YE" sz="1600" dirty="0">
                <a:latin typeface="Alexandria" pitchFamily="2" charset="-78"/>
                <a:cs typeface="Alexandria" pitchFamily="2" charset="-78"/>
              </a:rPr>
              <a:t>إذ يجب ضمن هذه العملية أن يتم توجيه جهود صانعي السياسة التعليمية لتحقيق الأهداف المستقبلية،</a:t>
            </a:r>
            <a:r>
              <a:rPr lang="ar-JO" sz="1600" dirty="0">
                <a:latin typeface="Alexandria" pitchFamily="2" charset="-78"/>
                <a:cs typeface="Alexandria" pitchFamily="2" charset="-78"/>
              </a:rPr>
              <a:t> </a:t>
            </a:r>
            <a:r>
              <a:rPr lang="ar-YE" sz="1600" dirty="0">
                <a:latin typeface="Alexandria" pitchFamily="2" charset="-78"/>
                <a:cs typeface="Alexandria" pitchFamily="2" charset="-78"/>
              </a:rPr>
              <a:t>من خلال التنبؤ باحتياجات المجتمع التعليمي في المستقبل.</a:t>
            </a:r>
            <a:endParaRPr lang="ar-JO" sz="1600" dirty="0">
              <a:latin typeface="Alexandria" pitchFamily="2" charset="-78"/>
              <a:cs typeface="Alexandria" pitchFamily="2" charset="-78"/>
            </a:endParaRPr>
          </a:p>
          <a:p>
            <a:pPr algn="r" rtl="1">
              <a:lnSpc>
                <a:spcPct val="150000"/>
              </a:lnSpc>
            </a:pPr>
            <a:endParaRPr lang="ar-YE" sz="1600" dirty="0">
              <a:latin typeface="Alexandria" pitchFamily="2" charset="-78"/>
              <a:cs typeface="Alexandria" pitchFamily="2" charset="-78"/>
            </a:endParaRPr>
          </a:p>
          <a:p>
            <a:pPr algn="r" rtl="1">
              <a:lnSpc>
                <a:spcPct val="150000"/>
              </a:lnSpc>
            </a:pPr>
            <a:r>
              <a:rPr lang="ar-JO" b="1" u="sng" dirty="0">
                <a:latin typeface="Alexandria SemiBold" pitchFamily="2" charset="-78"/>
                <a:cs typeface="Alexandria SemiBold" pitchFamily="2" charset="-78"/>
              </a:rPr>
              <a:t>14</a:t>
            </a:r>
            <a:r>
              <a:rPr lang="ar-YE" b="1" u="sng" dirty="0">
                <a:latin typeface="Alexandria SemiBold" pitchFamily="2" charset="-78"/>
                <a:cs typeface="Alexandria SemiBold" pitchFamily="2" charset="-78"/>
              </a:rPr>
              <a:t>. التأييد والمساندة: </a:t>
            </a:r>
            <a:endParaRPr lang="ar-JO" b="1" u="sng" dirty="0">
              <a:latin typeface="Alexandria SemiBold" pitchFamily="2" charset="-78"/>
              <a:cs typeface="Alexandria SemiBold" pitchFamily="2" charset="-78"/>
            </a:endParaRPr>
          </a:p>
          <a:p>
            <a:pPr algn="r" rtl="1">
              <a:lnSpc>
                <a:spcPct val="150000"/>
              </a:lnSpc>
            </a:pPr>
            <a:r>
              <a:rPr lang="ar-YE" sz="1600" dirty="0">
                <a:latin typeface="Alexandria" pitchFamily="2" charset="-78"/>
                <a:cs typeface="Alexandria" pitchFamily="2" charset="-78"/>
              </a:rPr>
              <a:t>إذ يزيد من فاعلية هذه العملية تأييد ومساندة المؤسسات الصانعة للسياسة للعاملين في المجال</a:t>
            </a:r>
            <a:r>
              <a:rPr lang="ar-JO" sz="1600" dirty="0">
                <a:latin typeface="Alexandria" pitchFamily="2" charset="-78"/>
                <a:cs typeface="Alexandria" pitchFamily="2" charset="-78"/>
              </a:rPr>
              <a:t> </a:t>
            </a:r>
            <a:r>
              <a:rPr lang="ar-YE" sz="1600" dirty="0">
                <a:latin typeface="Alexandria" pitchFamily="2" charset="-78"/>
                <a:cs typeface="Alexandria" pitchFamily="2" charset="-78"/>
              </a:rPr>
              <a:t>الإداري مما يترتب عليه تحقيق الأداء الجيد للسياسة، ويساعد على تحسين أساليب العمل وقواعد اختيار العاملين فيه.</a:t>
            </a:r>
            <a:endParaRPr lang="en-US" sz="1600"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07ED5303-11A1-33A3-D536-21851535C0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4254546924"/>
      </p:ext>
    </p:extLst>
  </p:cSld>
  <p:clrMapOvr>
    <a:masterClrMapping/>
  </p:clrMapOvr>
  <mc:AlternateContent xmlns:mc="http://schemas.openxmlformats.org/markup-compatibility/2006" xmlns:p14="http://schemas.microsoft.com/office/powerpoint/2010/main">
    <mc:Choice Requires="p14">
      <p:transition spd="slow" p14:dur="1600" advTm="72666">
        <p14:prism isInverted="1"/>
      </p:transition>
    </mc:Choice>
    <mc:Fallback xmlns="">
      <p:transition spd="slow" advTm="72666">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AA19300-234C-5607-E5C7-81A5310192AB}"/>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065432" y="6001231"/>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924448" y="1587219"/>
            <a:ext cx="10421395" cy="3928704"/>
          </a:xfrm>
          <a:prstGeom prst="rect">
            <a:avLst/>
          </a:prstGeom>
          <a:noFill/>
        </p:spPr>
        <p:txBody>
          <a:bodyPr wrap="square" rtlCol="0">
            <a:spAutoFit/>
          </a:bodyPr>
          <a:lstStyle/>
          <a:p>
            <a:pPr algn="just" rtl="1">
              <a:lnSpc>
                <a:spcPct val="150000"/>
              </a:lnSpc>
            </a:pPr>
            <a:r>
              <a:rPr lang="ar-JO" b="1" u="sng" dirty="0">
                <a:latin typeface="Alexandria SemiBold" pitchFamily="2" charset="-78"/>
                <a:cs typeface="Alexandria SemiBold" pitchFamily="2" charset="-78"/>
              </a:rPr>
              <a:t>  15. </a:t>
            </a:r>
            <a:r>
              <a:rPr lang="ar-YE" b="1" u="sng" dirty="0">
                <a:latin typeface="Alexandria SemiBold" pitchFamily="2" charset="-78"/>
                <a:cs typeface="Alexandria SemiBold" pitchFamily="2" charset="-78"/>
              </a:rPr>
              <a:t>دقة المعلومات:</a:t>
            </a:r>
            <a:endParaRPr lang="ar-JO" b="1" u="sng" dirty="0">
              <a:latin typeface="Alexandria SemiBold" pitchFamily="2" charset="-78"/>
              <a:cs typeface="Alexandria SemiBold" pitchFamily="2" charset="-78"/>
            </a:endParaRPr>
          </a:p>
          <a:p>
            <a:pPr algn="just" rtl="1">
              <a:lnSpc>
                <a:spcPct val="150000"/>
              </a:lnSpc>
            </a:pPr>
            <a:r>
              <a:rPr lang="ar-YE" sz="1600" dirty="0">
                <a:latin typeface="Alexandria" pitchFamily="2" charset="-78"/>
                <a:cs typeface="Alexandria" pitchFamily="2" charset="-78"/>
              </a:rPr>
              <a:t> إذ لا يمكن صنع السياسة التعليمية دون الاعتماد على معلومات دقيقة عن النظام </a:t>
            </a:r>
            <a:r>
              <a:rPr lang="ar-JO" sz="1600" dirty="0">
                <a:latin typeface="Alexandria" pitchFamily="2" charset="-78"/>
                <a:cs typeface="Alexandria" pitchFamily="2" charset="-78"/>
              </a:rPr>
              <a:t>التعليمي</a:t>
            </a:r>
            <a:r>
              <a:rPr lang="ar-YE" sz="1600" dirty="0">
                <a:latin typeface="Alexandria" pitchFamily="2" charset="-78"/>
                <a:cs typeface="Alexandria" pitchFamily="2" charset="-78"/>
              </a:rPr>
              <a:t> ككل</a:t>
            </a:r>
            <a:r>
              <a:rPr lang="ar-JO" sz="1600" dirty="0">
                <a:latin typeface="Alexandria" pitchFamily="2" charset="-78"/>
                <a:cs typeface="Alexandria" pitchFamily="2" charset="-78"/>
              </a:rPr>
              <a:t> </a:t>
            </a:r>
            <a:r>
              <a:rPr lang="ar-YE" sz="1600" dirty="0">
                <a:latin typeface="Alexandria" pitchFamily="2" charset="-78"/>
                <a:cs typeface="Alexandria" pitchFamily="2" charset="-78"/>
              </a:rPr>
              <a:t>وبالتفصيل، ويجب أن تكون هذه المعلوامت دقيقة وشاملة ومتكاملة ومتاحة.</a:t>
            </a:r>
            <a:endParaRPr lang="ar-JO" sz="1600" dirty="0">
              <a:latin typeface="Alexandria" pitchFamily="2" charset="-78"/>
              <a:cs typeface="Alexandria" pitchFamily="2" charset="-78"/>
            </a:endParaRPr>
          </a:p>
          <a:p>
            <a:pPr algn="just" rtl="1">
              <a:lnSpc>
                <a:spcPct val="150000"/>
              </a:lnSpc>
            </a:pPr>
            <a:endParaRPr lang="ar-YE" sz="1600" dirty="0">
              <a:latin typeface="Alexandria" pitchFamily="2" charset="-78"/>
              <a:cs typeface="Alexandria" pitchFamily="2" charset="-78"/>
            </a:endParaRPr>
          </a:p>
          <a:p>
            <a:pPr algn="just" rtl="1">
              <a:lnSpc>
                <a:spcPct val="150000"/>
              </a:lnSpc>
            </a:pPr>
            <a:r>
              <a:rPr lang="ar-JO" sz="2200" b="1" u="sng" dirty="0">
                <a:latin typeface="Calibri" panose="020F0502020204030204" pitchFamily="34" charset="0"/>
                <a:cs typeface="Simplified Arabic" panose="02020603050405020304" pitchFamily="18" charset="-78"/>
              </a:rPr>
              <a:t> </a:t>
            </a:r>
            <a:r>
              <a:rPr lang="ar-JO" b="1" u="sng" dirty="0">
                <a:latin typeface="Alexandria SemiBold" pitchFamily="2" charset="-78"/>
                <a:cs typeface="Alexandria SemiBold" pitchFamily="2" charset="-78"/>
              </a:rPr>
              <a:t>16. </a:t>
            </a:r>
            <a:r>
              <a:rPr lang="ar-YE" b="1" u="sng" dirty="0">
                <a:latin typeface="Alexandria SemiBold" pitchFamily="2" charset="-78"/>
                <a:cs typeface="Alexandria SemiBold" pitchFamily="2" charset="-78"/>
              </a:rPr>
              <a:t>استخدام نتائج البحوث العلمية الخاصة بالتعليم : </a:t>
            </a:r>
            <a:endParaRPr lang="ar-JO" b="1" u="sng" dirty="0">
              <a:latin typeface="Alexandria SemiBold" pitchFamily="2" charset="-78"/>
              <a:cs typeface="Alexandria SemiBold" pitchFamily="2" charset="-78"/>
            </a:endParaRPr>
          </a:p>
          <a:p>
            <a:pPr algn="just" rtl="1">
              <a:lnSpc>
                <a:spcPct val="150000"/>
              </a:lnSpc>
            </a:pPr>
            <a:r>
              <a:rPr lang="ar-YE" sz="1600" dirty="0">
                <a:latin typeface="Alexandria" pitchFamily="2" charset="-78"/>
                <a:cs typeface="Alexandria" pitchFamily="2" charset="-78"/>
              </a:rPr>
              <a:t>بحيث تعتمد هذه العملية على نتائج البحوث التي تعتبر أداة</a:t>
            </a:r>
            <a:r>
              <a:rPr lang="ar-JO" sz="1600" dirty="0">
                <a:latin typeface="Alexandria" pitchFamily="2" charset="-78"/>
                <a:cs typeface="Alexandria" pitchFamily="2" charset="-78"/>
              </a:rPr>
              <a:t> </a:t>
            </a:r>
            <a:r>
              <a:rPr lang="ar-YE" sz="1600" dirty="0">
                <a:latin typeface="Alexandria" pitchFamily="2" charset="-78"/>
                <a:cs typeface="Alexandria" pitchFamily="2" charset="-78"/>
              </a:rPr>
              <a:t>رئيسية لإنتاج المعلومات وحل المشكلات التعليمية ورصد التطورات المرتبطة بالسياسة التعليمية وتفسيرها، وهي تشكل مصدرا مهما للسياسة التعليمية.</a:t>
            </a:r>
            <a:r>
              <a:rPr lang="ar-JO" sz="1600" dirty="0">
                <a:latin typeface="Alexandria" pitchFamily="2" charset="-78"/>
                <a:cs typeface="Alexandria" pitchFamily="2" charset="-78"/>
              </a:rPr>
              <a:t> </a:t>
            </a:r>
            <a:r>
              <a:rPr lang="ar-YE" sz="1600" dirty="0">
                <a:latin typeface="Alexandria" pitchFamily="2" charset="-78"/>
                <a:cs typeface="Alexandria" pitchFamily="2" charset="-78"/>
              </a:rPr>
              <a:t>إن الإعداد السليم للسياسة التعليمية يستوجب أن تتكامل فيها كل هذه الشروط، وإلا كانت غير مفيدة</a:t>
            </a:r>
            <a:r>
              <a:rPr lang="ar-JO" sz="1600" dirty="0">
                <a:latin typeface="Alexandria" pitchFamily="2" charset="-78"/>
                <a:cs typeface="Alexandria" pitchFamily="2" charset="-78"/>
              </a:rPr>
              <a:t> </a:t>
            </a:r>
            <a:r>
              <a:rPr lang="ar-YE" sz="1600" dirty="0">
                <a:latin typeface="Alexandria" pitchFamily="2" charset="-78"/>
                <a:cs typeface="Alexandria" pitchFamily="2" charset="-78"/>
              </a:rPr>
              <a:t>ومجرد تبديد للوقت والجهد والإمكانيات، وباعتبارها أهم السياسات الاجتماعية، فهذا يُحتم وجود منظومة تقييمية </a:t>
            </a:r>
            <a:r>
              <a:rPr lang="ar-JO" sz="1600" dirty="0">
                <a:latin typeface="Alexandria" pitchFamily="2" charset="-78"/>
                <a:cs typeface="Alexandria" pitchFamily="2" charset="-78"/>
              </a:rPr>
              <a:t> </a:t>
            </a:r>
            <a:r>
              <a:rPr lang="ar-YE" sz="1600" dirty="0">
                <a:latin typeface="Alexandria" pitchFamily="2" charset="-78"/>
                <a:cs typeface="Alexandria" pitchFamily="2" charset="-78"/>
              </a:rPr>
              <a:t>(مؤشرا</a:t>
            </a:r>
            <a:r>
              <a:rPr lang="ar-JO" sz="1600" dirty="0">
                <a:latin typeface="Alexandria" pitchFamily="2" charset="-78"/>
                <a:cs typeface="Alexandria" pitchFamily="2" charset="-78"/>
              </a:rPr>
              <a:t> </a:t>
            </a:r>
            <a:r>
              <a:rPr lang="ar-YE" sz="1600" dirty="0">
                <a:latin typeface="Alexandria" pitchFamily="2" charset="-78"/>
                <a:cs typeface="Alexandria" pitchFamily="2" charset="-78"/>
              </a:rPr>
              <a:t>تكمية وكيفية )، على أساسها يتم قياس مدى التزام صناع السياسة التعليمية بهذه الشروط والمعايير</a:t>
            </a:r>
            <a:r>
              <a:rPr lang="ar-YE" sz="1600" b="1" i="0" u="none" strike="noStrike" baseline="0" dirty="0">
                <a:latin typeface="Alexandria" pitchFamily="2" charset="-78"/>
                <a:cs typeface="Alexandria" pitchFamily="2" charset="-78"/>
              </a:rPr>
              <a:t>.</a:t>
            </a:r>
            <a:r>
              <a:rPr lang="ar-JO" sz="1600" b="1" i="0" u="none" strike="noStrike" baseline="0" dirty="0">
                <a:latin typeface="Alexandria" pitchFamily="2" charset="-78"/>
                <a:cs typeface="Alexandria" pitchFamily="2" charset="-78"/>
              </a:rPr>
              <a:t>  </a:t>
            </a:r>
            <a:endParaRPr lang="en-US" sz="1600" kern="0" dirty="0">
              <a:solidFill>
                <a:srgbClr val="000000"/>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8C3A4CF9-2052-CCC8-421E-E6EAC86777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3550266361"/>
      </p:ext>
    </p:extLst>
  </p:cSld>
  <p:clrMapOvr>
    <a:masterClrMapping/>
  </p:clrMapOvr>
  <mc:AlternateContent xmlns:mc="http://schemas.openxmlformats.org/markup-compatibility/2006" xmlns:p14="http://schemas.microsoft.com/office/powerpoint/2010/main">
    <mc:Choice Requires="p14">
      <p:transition spd="slow" p14:dur="1600" advTm="136146">
        <p14:prism isInverted="1"/>
      </p:transition>
    </mc:Choice>
    <mc:Fallback xmlns="">
      <p:transition spd="slow" advTm="136146">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DAAD1D9B-D890-E1C1-ABFD-604AA92C87A2}"/>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032994" y="6186410"/>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id="{E9080746-5912-5A9F-A0CE-239DE8EDA1EF}"/>
              </a:ext>
            </a:extLst>
          </p:cNvPr>
          <p:cNvSpPr txBox="1"/>
          <p:nvPr/>
        </p:nvSpPr>
        <p:spPr>
          <a:xfrm>
            <a:off x="1085222" y="1570776"/>
            <a:ext cx="10121845" cy="3979807"/>
          </a:xfrm>
          <a:prstGeom prst="rect">
            <a:avLst/>
          </a:prstGeom>
          <a:noFill/>
        </p:spPr>
        <p:txBody>
          <a:bodyPr wrap="square" rtlCol="0">
            <a:spAutoFit/>
          </a:bodyPr>
          <a:lstStyle/>
          <a:p>
            <a:pPr algn="ctr"/>
            <a:r>
              <a:rPr lang="ar-JO" sz="2800" kern="0" dirty="0">
                <a:solidFill>
                  <a:srgbClr val="00B0F0"/>
                </a:solidFill>
                <a:effectLst/>
                <a:latin typeface="Alexandria Black" pitchFamily="2" charset="-78"/>
                <a:ea typeface="Times New Roman" panose="02020603050405020304" pitchFamily="18" charset="0"/>
                <a:cs typeface="Alexandria Black" pitchFamily="2" charset="-78"/>
              </a:rPr>
              <a:t>خاتمة</a:t>
            </a:r>
            <a:endParaRPr lang="ar-JO" sz="1400" kern="0" dirty="0">
              <a:solidFill>
                <a:srgbClr val="000000"/>
              </a:solidFill>
              <a:effectLst/>
              <a:latin typeface="Alexandria Black" pitchFamily="2" charset="-78"/>
              <a:ea typeface="Times New Roman" panose="02020603050405020304" pitchFamily="18" charset="0"/>
              <a:cs typeface="Alexandria Black" pitchFamily="2" charset="-78"/>
            </a:endParaRPr>
          </a:p>
          <a:p>
            <a:pPr algn="just" rtl="1">
              <a:lnSpc>
                <a:spcPct val="150000"/>
              </a:lnSpc>
            </a:pPr>
            <a:r>
              <a:rPr lang="ar-JO" sz="3200" b="0" i="0" u="none" strike="noStrike" baseline="0" dirty="0">
                <a:latin typeface="Traditional Arabic" panose="02020603050405020304" pitchFamily="18" charset="-78"/>
                <a:cs typeface="Traditional Arabic" panose="02020603050405020304" pitchFamily="18" charset="-78"/>
              </a:rPr>
              <a:t>    </a:t>
            </a:r>
            <a:r>
              <a:rPr lang="ar-YE" sz="2000" dirty="0">
                <a:latin typeface="Alexandria" pitchFamily="2" charset="-78"/>
                <a:cs typeface="Alexandria" pitchFamily="2" charset="-78"/>
              </a:rPr>
              <a:t>وتؤكد الاتجاهات التربوية المعاصرة على ضرورة مواكبة السياسات التربوية والتعليمية لمتطلبات</a:t>
            </a:r>
            <a:r>
              <a:rPr lang="ar-JO" sz="2000" dirty="0">
                <a:latin typeface="Alexandria" pitchFamily="2" charset="-78"/>
                <a:cs typeface="Alexandria" pitchFamily="2" charset="-78"/>
              </a:rPr>
              <a:t> </a:t>
            </a:r>
            <a:r>
              <a:rPr lang="ar-YE" sz="2000" dirty="0">
                <a:latin typeface="Alexandria" pitchFamily="2" charset="-78"/>
                <a:cs typeface="Alexandria" pitchFamily="2" charset="-78"/>
              </a:rPr>
              <a:t>واحتياجات العصر، فضلاً عن متطلبات المستقبل المتوقع حدوثها، حتى يكون الطالب قاد</a:t>
            </a:r>
            <a:r>
              <a:rPr lang="ar-JO" sz="2000" dirty="0">
                <a:latin typeface="Alexandria" pitchFamily="2" charset="-78"/>
                <a:cs typeface="Alexandria" pitchFamily="2" charset="-78"/>
              </a:rPr>
              <a:t>رًا</a:t>
            </a:r>
            <a:r>
              <a:rPr lang="ar-YE" sz="2000" dirty="0">
                <a:latin typeface="Alexandria" pitchFamily="2" charset="-78"/>
                <a:cs typeface="Alexandria" pitchFamily="2" charset="-78"/>
              </a:rPr>
              <a:t> على التعامل</a:t>
            </a:r>
            <a:r>
              <a:rPr lang="ar-JO" sz="2000" dirty="0">
                <a:latin typeface="Alexandria" pitchFamily="2" charset="-78"/>
                <a:cs typeface="Alexandria" pitchFamily="2" charset="-78"/>
              </a:rPr>
              <a:t> </a:t>
            </a:r>
            <a:r>
              <a:rPr lang="ar-YE" sz="2000" dirty="0">
                <a:latin typeface="Alexandria" pitchFamily="2" charset="-78"/>
                <a:cs typeface="Alexandria" pitchFamily="2" charset="-78"/>
              </a:rPr>
              <a:t>مع القضايا المعاصرة خاصة </a:t>
            </a:r>
            <a:r>
              <a:rPr lang="ar-JO" sz="2000" dirty="0">
                <a:latin typeface="Alexandria" pitchFamily="2" charset="-78"/>
                <a:cs typeface="Alexandria" pitchFamily="2" charset="-78"/>
              </a:rPr>
              <a:t>القضايا السياسية والاجتماعية والاقتصادية والثقافية والتكنولوجية، لذلك لابد من تضافر جميع الجهود لصناعة وتطوير السياسات التعليمية، </a:t>
            </a:r>
            <a:r>
              <a:rPr lang="ar-YE" sz="2000" dirty="0">
                <a:latin typeface="Alexandria" pitchFamily="2" charset="-78"/>
                <a:cs typeface="Alexandria" pitchFamily="2" charset="-78"/>
              </a:rPr>
              <a:t>وكيفية اختيارها وجمعها وتحليلها وتفسيرها من ثم توظيفها</a:t>
            </a:r>
            <a:r>
              <a:rPr lang="ar-JO" sz="2000" dirty="0">
                <a:latin typeface="Alexandria" pitchFamily="2" charset="-78"/>
                <a:cs typeface="Alexandria" pitchFamily="2" charset="-78"/>
              </a:rPr>
              <a:t> </a:t>
            </a:r>
            <a:r>
              <a:rPr lang="ar-YE" sz="2000" dirty="0">
                <a:latin typeface="Alexandria" pitchFamily="2" charset="-78"/>
                <a:cs typeface="Alexandria" pitchFamily="2" charset="-78"/>
              </a:rPr>
              <a:t>التوظيف السليم في العملية التعليمية</a:t>
            </a:r>
            <a:r>
              <a:rPr lang="ar-JO" sz="2000" dirty="0">
                <a:latin typeface="Alexandria" pitchFamily="2" charset="-78"/>
                <a:cs typeface="Alexandria" pitchFamily="2" charset="-78"/>
              </a:rPr>
              <a:t> وما يتبع ذلك من متابعة وتقييم لهذه السياسات للتأكد من فاعليتها وأثرها في التنمية</a:t>
            </a:r>
            <a:r>
              <a:rPr lang="ar-YE" b="0" i="0" u="none" strike="noStrike" baseline="0" dirty="0">
                <a:latin typeface="Alexandria" pitchFamily="2" charset="-78"/>
                <a:cs typeface="Alexandria" pitchFamily="2" charset="-78"/>
              </a:rPr>
              <a:t>.</a:t>
            </a:r>
            <a:endParaRPr lang="ar-YE" sz="2400" b="0" i="0" u="none" strike="noStrike" baseline="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B1D0D428-F45F-2D1B-E7FB-63F0E04933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custDataLst>
      <p:tags r:id="rId1"/>
    </p:custDataLst>
    <p:extLst>
      <p:ext uri="{BB962C8B-B14F-4D97-AF65-F5344CB8AC3E}">
        <p14:creationId xmlns:p14="http://schemas.microsoft.com/office/powerpoint/2010/main" val="1104281993"/>
      </p:ext>
    </p:extLst>
  </p:cSld>
  <p:clrMapOvr>
    <a:masterClrMapping/>
  </p:clrMapOvr>
  <mc:AlternateContent xmlns:mc="http://schemas.openxmlformats.org/markup-compatibility/2006" xmlns:p14="http://schemas.microsoft.com/office/powerpoint/2010/main">
    <mc:Choice Requires="p14">
      <p:transition spd="slow" p14:dur="1600" advTm="66523">
        <p14:prism isInverted="1"/>
      </p:transition>
    </mc:Choice>
    <mc:Fallback xmlns="">
      <p:transition spd="slow" advTm="66523">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4766F8A3-F069-B6D4-1CE6-E0BC5AA69AA8}"/>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5DDFF2A6-4C2E-574E-1EB7-98D4C40FBBC5}"/>
              </a:ext>
            </a:extLst>
          </p:cNvPr>
          <p:cNvSpPr txBox="1"/>
          <p:nvPr/>
        </p:nvSpPr>
        <p:spPr>
          <a:xfrm>
            <a:off x="3006109" y="1385306"/>
            <a:ext cx="637032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نتاجات المحاضرة السابعة</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graphicFrame>
        <p:nvGraphicFramePr>
          <p:cNvPr id="3" name="Diagram 2">
            <a:extLst>
              <a:ext uri="{FF2B5EF4-FFF2-40B4-BE49-F238E27FC236}">
                <a16:creationId xmlns:a16="http://schemas.microsoft.com/office/drawing/2014/main" id="{424170D3-ED7E-1E26-2E66-C5B8A211FB35}"/>
              </a:ext>
            </a:extLst>
          </p:cNvPr>
          <p:cNvGraphicFramePr/>
          <p:nvPr/>
        </p:nvGraphicFramePr>
        <p:xfrm>
          <a:off x="1966365" y="2138388"/>
          <a:ext cx="8859667" cy="34268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D4AB4FC8-C1A1-5574-4282-D89A121B51E1}"/>
              </a:ext>
            </a:extLst>
          </p:cNvPr>
          <p:cNvPicPr>
            <a:picLocks noChangeAspect="1"/>
          </p:cNvPicPr>
          <p:nvPr/>
        </p:nvPicPr>
        <p:blipFill>
          <a:blip r:embed="rId7"/>
          <a:stretch>
            <a:fillRect/>
          </a:stretch>
        </p:blipFill>
        <p:spPr>
          <a:xfrm>
            <a:off x="8461392" y="6078970"/>
            <a:ext cx="2615411" cy="542591"/>
          </a:xfrm>
          <a:prstGeom prst="rect">
            <a:avLst/>
          </a:prstGeom>
        </p:spPr>
      </p:pic>
      <p:pic>
        <p:nvPicPr>
          <p:cNvPr id="12" name="Graphic 21">
            <a:extLst>
              <a:ext uri="{FF2B5EF4-FFF2-40B4-BE49-F238E27FC236}">
                <a16:creationId xmlns:a16="http://schemas.microsoft.com/office/drawing/2014/main" id="{DF19149E-1124-A726-4B30-A88C146D6B00}"/>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20661"/>
            <a:ext cx="2591822" cy="1210204"/>
          </a:xfrm>
          <a:prstGeom prst="rect">
            <a:avLst/>
          </a:prstGeom>
        </p:spPr>
      </p:pic>
    </p:spTree>
    <p:extLst>
      <p:ext uri="{BB962C8B-B14F-4D97-AF65-F5344CB8AC3E}">
        <p14:creationId xmlns:p14="http://schemas.microsoft.com/office/powerpoint/2010/main" val="2687995855"/>
      </p:ext>
    </p:extLst>
  </p:cSld>
  <p:clrMapOvr>
    <a:masterClrMapping/>
  </p:clrMapOvr>
  <mc:AlternateContent xmlns:mc="http://schemas.openxmlformats.org/markup-compatibility/2006" xmlns:p14="http://schemas.microsoft.com/office/powerpoint/2010/main">
    <mc:Choice Requires="p14">
      <p:transition spd="slow" p14:dur="1600" advTm="74135">
        <p14:prism isInverted="1"/>
      </p:transition>
    </mc:Choice>
    <mc:Fallback xmlns="">
      <p:transition spd="slow" advTm="74135">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B19A200E-43FD-C0EF-831F-00EE015007B6}"/>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173920" y="6087054"/>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C9CF143-F92C-63B3-D63E-FC85245276B6}"/>
              </a:ext>
            </a:extLst>
          </p:cNvPr>
          <p:cNvSpPr txBox="1"/>
          <p:nvPr/>
        </p:nvSpPr>
        <p:spPr>
          <a:xfrm>
            <a:off x="834452" y="1667896"/>
            <a:ext cx="10523095" cy="4117409"/>
          </a:xfrm>
          <a:prstGeom prst="rect">
            <a:avLst/>
          </a:prstGeom>
          <a:noFill/>
        </p:spPr>
        <p:txBody>
          <a:bodyPr wrap="square" rtlCol="0">
            <a:spAutoFit/>
          </a:bodyPr>
          <a:lstStyle/>
          <a:p>
            <a:pPr marL="233680" marR="0" indent="-270510" algn="just" rtl="1">
              <a:lnSpc>
                <a:spcPct val="150000"/>
              </a:lnSpc>
              <a:spcBef>
                <a:spcPts val="0"/>
              </a:spcBef>
              <a:spcAft>
                <a:spcPts val="800"/>
              </a:spcAft>
            </a:pPr>
            <a:r>
              <a:rPr lang="ar-SA" sz="1600" dirty="0">
                <a:effectLst/>
                <a:latin typeface="Alexandria" pitchFamily="2" charset="-78"/>
                <a:ea typeface="Calibri" panose="020F0502020204030204" pitchFamily="34" charset="0"/>
                <a:cs typeface="Alexandria" pitchFamily="2" charset="-78"/>
              </a:rPr>
              <a:t>الغفير، فتون. (2015). </a:t>
            </a:r>
            <a:r>
              <a:rPr lang="ar-SA" sz="1600" b="1" dirty="0">
                <a:effectLst/>
                <a:latin typeface="Alexandria" pitchFamily="2" charset="-78"/>
                <a:ea typeface="Calibri" panose="020F0502020204030204" pitchFamily="34" charset="0"/>
                <a:cs typeface="Alexandria" pitchFamily="2" charset="-78"/>
              </a:rPr>
              <a:t>أنموذج مقترح للمدرسة المجتمعية وسياساتها التربوية في مرحلة التعليم الأساسي في سورية في ضوء خبرات بعض الدول المتقدمة</a:t>
            </a:r>
            <a:r>
              <a:rPr lang="ar-SA" sz="1600" dirty="0">
                <a:effectLst/>
                <a:latin typeface="Alexandria" pitchFamily="2" charset="-78"/>
                <a:ea typeface="Calibri" panose="020F0502020204030204" pitchFamily="34" charset="0"/>
                <a:cs typeface="Alexandria" pitchFamily="2" charset="-78"/>
              </a:rPr>
              <a:t>. أطروحة دكتوراة غير منشورة. جامعة دمشق، دمشق.</a:t>
            </a:r>
            <a:endParaRPr lang="ar-JO" sz="1600" dirty="0">
              <a:effectLst/>
              <a:latin typeface="Alexandria" pitchFamily="2" charset="-78"/>
              <a:ea typeface="Calibri" panose="020F0502020204030204" pitchFamily="34" charset="0"/>
              <a:cs typeface="Alexandria" pitchFamily="2" charset="-78"/>
            </a:endParaRPr>
          </a:p>
          <a:p>
            <a:pPr marL="233680" marR="0" indent="-270510" algn="just" rtl="1">
              <a:lnSpc>
                <a:spcPct val="150000"/>
              </a:lnSpc>
              <a:spcBef>
                <a:spcPts val="0"/>
              </a:spcBef>
              <a:spcAft>
                <a:spcPts val="800"/>
              </a:spcAft>
            </a:pPr>
            <a:r>
              <a:rPr lang="ar-YE" sz="1600" i="0" u="none" strike="noStrike" baseline="0" dirty="0">
                <a:latin typeface="Alexandria" pitchFamily="2" charset="-78"/>
                <a:cs typeface="Alexandria" pitchFamily="2" charset="-78"/>
              </a:rPr>
              <a:t>المهدي</a:t>
            </a:r>
            <a:r>
              <a:rPr lang="ar-JO" sz="1600" i="0" u="none" strike="noStrike" baseline="0" dirty="0">
                <a:latin typeface="Alexandria" pitchFamily="2" charset="-78"/>
                <a:cs typeface="Alexandria" pitchFamily="2" charset="-78"/>
              </a:rPr>
              <a:t>، ياسر، و الفهدي، راشد،</a:t>
            </a:r>
            <a:r>
              <a:rPr lang="ar-YE" sz="1600" i="0" u="none" strike="noStrike" baseline="0" dirty="0">
                <a:latin typeface="Alexandria" pitchFamily="2" charset="-78"/>
                <a:cs typeface="Alexandria" pitchFamily="2" charset="-78"/>
              </a:rPr>
              <a:t> </a:t>
            </a:r>
            <a:r>
              <a:rPr lang="ar-JO" sz="1600" i="0" u="none" strike="noStrike" baseline="0" dirty="0">
                <a:latin typeface="Alexandria" pitchFamily="2" charset="-78"/>
                <a:cs typeface="Alexandria" pitchFamily="2" charset="-78"/>
              </a:rPr>
              <a:t>ولاشين، </a:t>
            </a:r>
            <a:r>
              <a:rPr lang="ar-YE" sz="1600" i="0" u="none" strike="noStrike" baseline="0" dirty="0">
                <a:latin typeface="Alexandria" pitchFamily="2" charset="-78"/>
                <a:cs typeface="Alexandria" pitchFamily="2" charset="-78"/>
              </a:rPr>
              <a:t>محمد</a:t>
            </a:r>
            <a:r>
              <a:rPr lang="ar-JO" sz="1600" i="0" u="none" strike="noStrike" baseline="0" dirty="0">
                <a:latin typeface="Alexandria" pitchFamily="2" charset="-78"/>
                <a:cs typeface="Alexandria" pitchFamily="2" charset="-78"/>
              </a:rPr>
              <a:t>،و </a:t>
            </a:r>
            <a:r>
              <a:rPr lang="ar-YE" sz="1600" i="0" u="none" strike="noStrike" baseline="0" dirty="0">
                <a:latin typeface="Alexandria" pitchFamily="2" charset="-78"/>
                <a:cs typeface="Alexandria" pitchFamily="2" charset="-78"/>
              </a:rPr>
              <a:t>الشنفري</a:t>
            </a:r>
            <a:r>
              <a:rPr lang="ar-JO" sz="1600" i="0" u="none" strike="noStrike" baseline="0" dirty="0">
                <a:latin typeface="Alexandria" pitchFamily="2" charset="-78"/>
                <a:cs typeface="Alexandria" pitchFamily="2" charset="-78"/>
              </a:rPr>
              <a:t> عبدالله (2014). </a:t>
            </a:r>
            <a:r>
              <a:rPr lang="ar-SA" sz="1600" b="1" dirty="0">
                <a:effectLst/>
                <a:latin typeface="Alexandria" pitchFamily="2" charset="-78"/>
                <a:ea typeface="Calibri" panose="020F0502020204030204" pitchFamily="34" charset="0"/>
                <a:cs typeface="Alexandria" pitchFamily="2" charset="-78"/>
              </a:rPr>
              <a:t>آليات مقترحة لتفعيل دور البحث التربوي في صنع السياسة التعليمية بسلطنة عمان من وجهة نظر الباحثين والممارسين</a:t>
            </a:r>
            <a:r>
              <a:rPr lang="ar-JO" sz="1600" b="1" dirty="0">
                <a:effectLst/>
                <a:latin typeface="Alexandria" pitchFamily="2" charset="-78"/>
                <a:ea typeface="Calibri" panose="020F0502020204030204" pitchFamily="34" charset="0"/>
                <a:cs typeface="Alexandria" pitchFamily="2" charset="-78"/>
              </a:rPr>
              <a:t>،</a:t>
            </a:r>
            <a:r>
              <a:rPr lang="ar-JO" sz="1600" b="1" dirty="0">
                <a:latin typeface="Alexandria" pitchFamily="2" charset="-78"/>
                <a:ea typeface="Calibri" panose="020F0502020204030204" pitchFamily="34" charset="0"/>
                <a:cs typeface="Alexandria" pitchFamily="2" charset="-78"/>
              </a:rPr>
              <a:t> </a:t>
            </a:r>
            <a:r>
              <a:rPr lang="ar-JO" sz="1600" dirty="0">
                <a:latin typeface="Alexandria" pitchFamily="2" charset="-78"/>
                <a:ea typeface="Calibri" panose="020F0502020204030204" pitchFamily="34" charset="0"/>
                <a:cs typeface="Alexandria" pitchFamily="2" charset="-78"/>
              </a:rPr>
              <a:t>المجلة الدولية التربوية المتخصصة، 3 ( 11).</a:t>
            </a:r>
          </a:p>
          <a:p>
            <a:pPr algn="r" rtl="1">
              <a:lnSpc>
                <a:spcPct val="150000"/>
              </a:lnSpc>
            </a:pPr>
            <a:r>
              <a:rPr lang="ar-JO" sz="1600" dirty="0">
                <a:effectLst/>
                <a:latin typeface="Alexandria" pitchFamily="2" charset="-78"/>
                <a:ea typeface="Calibri" panose="020F0502020204030204" pitchFamily="34" charset="0"/>
                <a:cs typeface="Alexandria" pitchFamily="2" charset="-78"/>
              </a:rPr>
              <a:t>الإمام، سالمة (2017). </a:t>
            </a:r>
            <a:r>
              <a:rPr lang="ar-YE" sz="1600" b="1" dirty="0">
                <a:latin typeface="Alexandria" pitchFamily="2" charset="-78"/>
                <a:cs typeface="Alexandria" pitchFamily="2" charset="-78"/>
              </a:rPr>
              <a:t>صنع السياسة التعليمية الجامعية</a:t>
            </a:r>
            <a:r>
              <a:rPr lang="ar-JO" sz="1600" b="1" dirty="0">
                <a:latin typeface="Alexandria" pitchFamily="2" charset="-78"/>
                <a:cs typeface="Alexandria" pitchFamily="2" charset="-78"/>
              </a:rPr>
              <a:t> </a:t>
            </a:r>
            <a:r>
              <a:rPr lang="ar-YE" sz="1600" b="1" dirty="0">
                <a:latin typeface="Alexandria" pitchFamily="2" charset="-78"/>
                <a:cs typeface="Alexandria" pitchFamily="2" charset="-78"/>
              </a:rPr>
              <a:t>- دراسة مقارنة بين الجزائر ومص</a:t>
            </a:r>
            <a:r>
              <a:rPr lang="ar-JO" sz="1600" b="1" dirty="0">
                <a:latin typeface="Alexandria" pitchFamily="2" charset="-78"/>
                <a:cs typeface="Alexandria" pitchFamily="2" charset="-78"/>
              </a:rPr>
              <a:t>ر 1990-2010. </a:t>
            </a:r>
            <a:r>
              <a:rPr lang="ar-JO" sz="1600" dirty="0">
                <a:latin typeface="Alexandria" pitchFamily="2" charset="-78"/>
                <a:cs typeface="Alexandria" pitchFamily="2" charset="-78"/>
              </a:rPr>
              <a:t>أطروحة دكتوراة. جامعة الجزائر.</a:t>
            </a:r>
          </a:p>
          <a:p>
            <a:pPr algn="r" rtl="1">
              <a:lnSpc>
                <a:spcPct val="150000"/>
              </a:lnSpc>
            </a:pPr>
            <a:r>
              <a:rPr lang="ar-SA" sz="1600" dirty="0">
                <a:effectLst/>
                <a:latin typeface="Alexandria" pitchFamily="2" charset="-78"/>
                <a:ea typeface="Calibri" panose="020F0502020204030204" pitchFamily="34" charset="0"/>
                <a:cs typeface="Alexandria" pitchFamily="2" charset="-78"/>
              </a:rPr>
              <a:t>عياصرة، معن محمود. (2011). </a:t>
            </a:r>
            <a:r>
              <a:rPr lang="ar-SA" sz="1600" b="1" dirty="0">
                <a:effectLst/>
                <a:latin typeface="Alexandria" pitchFamily="2" charset="-78"/>
                <a:ea typeface="Calibri" panose="020F0502020204030204" pitchFamily="34" charset="0"/>
                <a:cs typeface="Alexandria" pitchFamily="2" charset="-78"/>
              </a:rPr>
              <a:t>نظم وسياسات التعليم نماذج عربية وأجنبية</a:t>
            </a:r>
            <a:r>
              <a:rPr lang="ar-SA" sz="1600" dirty="0">
                <a:effectLst/>
                <a:latin typeface="Alexandria" pitchFamily="2" charset="-78"/>
                <a:ea typeface="Calibri" panose="020F0502020204030204" pitchFamily="34" charset="0"/>
                <a:cs typeface="Alexandria" pitchFamily="2" charset="-78"/>
              </a:rPr>
              <a:t>. عمّان: دار وائل للنشر</a:t>
            </a:r>
            <a:endParaRPr lang="en-US" sz="1600" dirty="0">
              <a:latin typeface="Alexandria" pitchFamily="2" charset="-78"/>
              <a:cs typeface="Alexandria" pitchFamily="2" charset="-78"/>
            </a:endParaRPr>
          </a:p>
          <a:p>
            <a:pPr marL="342900" indent="-342900" algn="just" rtl="1">
              <a:lnSpc>
                <a:spcPts val="2250"/>
              </a:lnSpc>
              <a:tabLst>
                <a:tab pos="457200" algn="l"/>
              </a:tabLst>
            </a:pPr>
            <a:r>
              <a:rPr lang="ar-SA" sz="1400" dirty="0">
                <a:latin typeface="Alexandria" pitchFamily="2" charset="-78"/>
                <a:cs typeface="Alexandria" pitchFamily="2" charset="-78"/>
              </a:rPr>
              <a:t>السهلي، محمد بن علي بن محمد. </a:t>
            </a:r>
            <a:r>
              <a:rPr lang="ar-SA" sz="1400" b="1" dirty="0">
                <a:latin typeface="Alexandria" pitchFamily="2" charset="-78"/>
                <a:cs typeface="Alexandria" pitchFamily="2" charset="-78"/>
              </a:rPr>
              <a:t>(2019). تطوير السياسات التربوية في الجامعات السعودية في ضوء متطلبات القدرة التنافسية "استراتيجية مقترحة</a:t>
            </a:r>
            <a:r>
              <a:rPr lang="en-US" sz="1400" b="1" dirty="0">
                <a:latin typeface="Alexandria" pitchFamily="2" charset="-78"/>
                <a:cs typeface="Alexandria" pitchFamily="2" charset="-78"/>
              </a:rPr>
              <a:t>"</a:t>
            </a:r>
            <a:r>
              <a:rPr lang="ar-SA" sz="1400" b="1" dirty="0">
                <a:latin typeface="Alexandria" pitchFamily="2" charset="-78"/>
                <a:cs typeface="Alexandria" pitchFamily="2" charset="-78"/>
              </a:rPr>
              <a:t>(رسالة دكتوراه غير منشورة). </a:t>
            </a:r>
            <a:r>
              <a:rPr lang="ar-SA" sz="1400" dirty="0">
                <a:latin typeface="Alexandria" pitchFamily="2" charset="-78"/>
                <a:cs typeface="Alexandria" pitchFamily="2" charset="-78"/>
              </a:rPr>
              <a:t>جامعة الملك سعود</a:t>
            </a:r>
            <a:r>
              <a:rPr lang="ar-SA" sz="1400" dirty="0">
                <a:solidFill>
                  <a:srgbClr val="000000"/>
                </a:solidFill>
                <a:effectLst/>
                <a:latin typeface="Alexandria" pitchFamily="2" charset="-78"/>
                <a:ea typeface="Times New Roman" panose="02020603050405020304" pitchFamily="18" charset="0"/>
                <a:cs typeface="Alexandria" pitchFamily="2" charset="-78"/>
              </a:rPr>
              <a:t>.</a:t>
            </a:r>
            <a:endParaRPr lang="ar-JO" sz="1400" dirty="0">
              <a:solidFill>
                <a:srgbClr val="000000"/>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ts val="2250"/>
              </a:lnSpc>
              <a:spcBef>
                <a:spcPts val="0"/>
              </a:spcBef>
              <a:spcAft>
                <a:spcPts val="0"/>
              </a:spcAft>
              <a:tabLst>
                <a:tab pos="457200" algn="l"/>
              </a:tabLst>
            </a:pPr>
            <a:endParaRPr lang="en-US" sz="1800" dirty="0">
              <a:effectLst/>
              <a:latin typeface="Times New Roman" panose="02020603050405020304" pitchFamily="18" charset="0"/>
              <a:ea typeface="Times New Roman" panose="02020603050405020304" pitchFamily="18" charset="0"/>
            </a:endParaRPr>
          </a:p>
        </p:txBody>
      </p:sp>
      <p:pic>
        <p:nvPicPr>
          <p:cNvPr id="10" name="Graphic 21">
            <a:extLst>
              <a:ext uri="{FF2B5EF4-FFF2-40B4-BE49-F238E27FC236}">
                <a16:creationId xmlns:a16="http://schemas.microsoft.com/office/drawing/2014/main" id="{79265ED8-7331-B2C3-E069-87AA5F1F81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6480" y="150352"/>
            <a:ext cx="2591822" cy="1210204"/>
          </a:xfrm>
          <a:prstGeom prst="rect">
            <a:avLst/>
          </a:prstGeom>
        </p:spPr>
      </p:pic>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1600" advTm="71654">
        <p14:prism isInverted="1"/>
      </p:transition>
    </mc:Choice>
    <mc:Fallback xmlns="">
      <p:transition spd="slow" advTm="71654">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37AD27B-BE2B-E95D-ABFD-672284BD429D}"/>
              </a:ext>
            </a:extLst>
          </p:cNvPr>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406395" y="5998327"/>
            <a:ext cx="2616200" cy="400110"/>
          </a:xfrm>
          <a:prstGeom prst="rect">
            <a:avLst/>
          </a:prstGeom>
          <a:noFill/>
        </p:spPr>
        <p:txBody>
          <a:bodyPr wrap="square" rtlCol="0">
            <a:spAutoFit/>
          </a:bodyPr>
          <a:lstStyle/>
          <a:p>
            <a:pPr algn="ctr"/>
            <a:r>
              <a:rPr lang="en-US" sz="2000" dirty="0"/>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5720630" y="1340768"/>
            <a:ext cx="5312123" cy="4647170"/>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JO" sz="2000" dirty="0">
                <a:solidFill>
                  <a:srgbClr val="000000"/>
                </a:solidFill>
                <a:effectLst/>
                <a:latin typeface="Alexandria SemiBold" pitchFamily="2" charset="-78"/>
                <a:ea typeface="Times New Roman" panose="02020603050405020304" pitchFamily="18" charset="0"/>
                <a:cs typeface="Alexandria SemiBold" pitchFamily="2" charset="-78"/>
              </a:rPr>
              <a:t>المراجع</a:t>
            </a:r>
          </a:p>
          <a:p>
            <a:pPr algn="r">
              <a:lnSpc>
                <a:spcPct val="115000"/>
              </a:lnSpc>
            </a:pPr>
            <a:r>
              <a:rPr lang="ar-JO" dirty="0">
                <a:solidFill>
                  <a:schemeClr val="tx1"/>
                </a:solidFill>
                <a:effectLst/>
                <a:latin typeface="Alexandria Light" pitchFamily="2" charset="-78"/>
                <a:ea typeface="Simplified Arabic" panose="02020603050405020304" pitchFamily="18" charset="-78"/>
                <a:cs typeface="Alexandria Light" pitchFamily="2" charset="-78"/>
              </a:rPr>
              <a:t>المصري، إيمان، والضمرات، آلاء، ومخلص، محمد (2024). </a:t>
            </a:r>
            <a:r>
              <a:rPr lang="ar-JO" b="1" dirty="0">
                <a:solidFill>
                  <a:schemeClr val="tx1"/>
                </a:solidFill>
                <a:effectLst/>
                <a:latin typeface="Alexandria Light" pitchFamily="2" charset="-78"/>
                <a:ea typeface="Simplified Arabic" panose="02020603050405020304" pitchFamily="18" charset="-78"/>
                <a:cs typeface="Alexandria Light" pitchFamily="2" charset="-78"/>
              </a:rPr>
              <a:t>سياسات التعليم</a:t>
            </a:r>
            <a:r>
              <a:rPr lang="ar-JO" dirty="0">
                <a:solidFill>
                  <a:schemeClr val="tx1"/>
                </a:solidFill>
                <a:effectLst/>
                <a:latin typeface="Alexandria Light" pitchFamily="2" charset="-78"/>
                <a:ea typeface="Simplified Arabic" panose="02020603050405020304" pitchFamily="18" charset="-78"/>
                <a:cs typeface="Alexandria Light" pitchFamily="2" charset="-78"/>
              </a:rPr>
              <a:t>، مكتبة الرشد: الرياض.</a:t>
            </a:r>
          </a:p>
          <a:p>
            <a:pPr algn="r">
              <a:lnSpc>
                <a:spcPct val="115000"/>
              </a:lnSpc>
            </a:pPr>
            <a:endParaRPr lang="ar-JO" dirty="0">
              <a:solidFill>
                <a:srgbClr val="000000"/>
              </a:solidFill>
              <a:ea typeface="Times New Roman" panose="02020603050405020304" pitchFamily="18" charset="0"/>
              <a:cs typeface="Simplified Arabic" panose="02020603050405020304" pitchFamily="18" charset="-78"/>
            </a:endParaRPr>
          </a:p>
          <a:p>
            <a:pPr algn="r">
              <a:lnSpc>
                <a:spcPct val="115000"/>
              </a:lnSpc>
            </a:pPr>
            <a:r>
              <a:rPr lang="ar-SA" sz="1600" dirty="0">
                <a:solidFill>
                  <a:srgbClr val="000000"/>
                </a:solidFill>
                <a:effectLst/>
                <a:latin typeface="Alexandria" pitchFamily="2" charset="-78"/>
                <a:ea typeface="Times New Roman" panose="02020603050405020304" pitchFamily="18" charset="0"/>
                <a:cs typeface="Alexandria" pitchFamily="2" charset="-78"/>
              </a:rPr>
              <a:t>الحسين, أحمد (2002). </a:t>
            </a:r>
            <a:r>
              <a:rPr lang="ar-SA" sz="1600" b="1" dirty="0">
                <a:solidFill>
                  <a:srgbClr val="000000"/>
                </a:solidFill>
                <a:effectLst/>
                <a:latin typeface="Alexandria" pitchFamily="2" charset="-78"/>
                <a:ea typeface="Times New Roman" panose="02020603050405020304" pitchFamily="18" charset="0"/>
                <a:cs typeface="Alexandria" pitchFamily="2" charset="-78"/>
              </a:rPr>
              <a:t>مدخل إلى تحليل السياسات العامة</a:t>
            </a:r>
            <a:r>
              <a:rPr lang="ar-SA" sz="1600" dirty="0">
                <a:solidFill>
                  <a:srgbClr val="000000"/>
                </a:solidFill>
                <a:effectLst/>
                <a:latin typeface="Alexandria" pitchFamily="2" charset="-78"/>
                <a:ea typeface="Times New Roman" panose="02020603050405020304" pitchFamily="18" charset="0"/>
                <a:cs typeface="Alexandria" pitchFamily="2" charset="-78"/>
              </a:rPr>
              <a:t>، المركز العلمي للدراسات السياسية.</a:t>
            </a:r>
            <a:endParaRPr lang="en-US" sz="1600" dirty="0">
              <a:latin typeface="Alexandria" pitchFamily="2" charset="-78"/>
              <a:cs typeface="Alexandria" pitchFamily="2" charset="-78"/>
            </a:endParaRPr>
          </a:p>
          <a:p>
            <a:pPr marL="0" marR="0" algn="r">
              <a:lnSpc>
                <a:spcPct val="115000"/>
              </a:lnSpc>
              <a:spcBef>
                <a:spcPts val="0"/>
              </a:spcBef>
              <a:spcAft>
                <a:spcPts val="0"/>
              </a:spcAft>
            </a:pPr>
            <a:endParaRPr lang="ar-JO" sz="1600" dirty="0">
              <a:solidFill>
                <a:srgbClr val="000000"/>
              </a:solidFill>
              <a:effectLst/>
              <a:latin typeface="Alexandria" pitchFamily="2" charset="-78"/>
              <a:ea typeface="Times New Roman" panose="02020603050405020304" pitchFamily="18" charset="0"/>
              <a:cs typeface="Alexandria" pitchFamily="2" charset="-78"/>
            </a:endParaRPr>
          </a:p>
          <a:p>
            <a:pPr marL="0" marR="0" algn="just">
              <a:lnSpc>
                <a:spcPct val="115000"/>
              </a:lnSpc>
              <a:spcBef>
                <a:spcPts val="0"/>
              </a:spcBef>
              <a:spcAft>
                <a:spcPts val="0"/>
              </a:spcAft>
            </a:pPr>
            <a:endParaRPr lang="ar-JO" sz="1600" dirty="0">
              <a:solidFill>
                <a:srgbClr val="000000"/>
              </a:solidFill>
              <a:latin typeface="Alexandria" pitchFamily="2" charset="-78"/>
              <a:ea typeface="Times New Roman" panose="02020603050405020304" pitchFamily="18" charset="0"/>
              <a:cs typeface="Alexandria" pitchFamily="2" charset="-78"/>
            </a:endParaRPr>
          </a:p>
          <a:p>
            <a:pPr marL="0" marR="0" algn="just">
              <a:lnSpc>
                <a:spcPct val="115000"/>
              </a:lnSpc>
              <a:spcBef>
                <a:spcPts val="0"/>
              </a:spcBef>
              <a:spcAft>
                <a:spcPts val="0"/>
              </a:spcAft>
            </a:pPr>
            <a:r>
              <a:rPr lang="en-GB" sz="1600" dirty="0" err="1">
                <a:solidFill>
                  <a:srgbClr val="000000"/>
                </a:solidFill>
                <a:effectLst/>
                <a:latin typeface="Alexandria" pitchFamily="2" charset="-78"/>
                <a:ea typeface="Times New Roman" panose="02020603050405020304" pitchFamily="18" charset="0"/>
                <a:cs typeface="Alexandria" pitchFamily="2" charset="-78"/>
              </a:rPr>
              <a:t>Tagler</a:t>
            </a:r>
            <a:r>
              <a:rPr lang="en-GB" sz="1600" dirty="0">
                <a:solidFill>
                  <a:srgbClr val="000000"/>
                </a:solidFill>
                <a:effectLst/>
                <a:latin typeface="Alexandria" pitchFamily="2" charset="-78"/>
                <a:ea typeface="Times New Roman" panose="02020603050405020304" pitchFamily="18" charset="0"/>
                <a:cs typeface="Alexandria" pitchFamily="2" charset="-78"/>
              </a:rPr>
              <a:t>, Sandra (1997) Educational Policy and Politics of Change, New fetter lane, England.</a:t>
            </a:r>
            <a:endParaRPr lang="ar-JO" sz="1600" dirty="0">
              <a:solidFill>
                <a:srgbClr val="000000"/>
              </a:solidFill>
              <a:effectLst/>
              <a:latin typeface="Alexandria" pitchFamily="2" charset="-78"/>
              <a:ea typeface="Times New Roman" panose="02020603050405020304" pitchFamily="18" charset="0"/>
              <a:cs typeface="Alexandria" pitchFamily="2" charset="-78"/>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15" name="Rectangle: Top Corners Rounded 14">
            <a:extLst>
              <a:ext uri="{FF2B5EF4-FFF2-40B4-BE49-F238E27FC236}">
                <a16:creationId xmlns:a16="http://schemas.microsoft.com/office/drawing/2014/main" id="{3DC374E1-6AE2-24D8-536E-D71A408C19A5}"/>
              </a:ext>
            </a:extLst>
          </p:cNvPr>
          <p:cNvSpPr/>
          <p:nvPr/>
        </p:nvSpPr>
        <p:spPr>
          <a:xfrm>
            <a:off x="730601" y="1362583"/>
            <a:ext cx="5120539" cy="4603540"/>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3" name="Picture 2">
            <a:extLst>
              <a:ext uri="{FF2B5EF4-FFF2-40B4-BE49-F238E27FC236}">
                <a16:creationId xmlns:a16="http://schemas.microsoft.com/office/drawing/2014/main" id="{D7528FDE-F5F1-90F6-4A4A-103B8E63A7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240" y="1513275"/>
            <a:ext cx="4508923" cy="4037308"/>
          </a:xfrm>
          <a:prstGeom prst="rect">
            <a:avLst/>
          </a:prstGeom>
        </p:spPr>
      </p:pic>
      <p:pic>
        <p:nvPicPr>
          <p:cNvPr id="4" name="Graphic 21">
            <a:extLst>
              <a:ext uri="{FF2B5EF4-FFF2-40B4-BE49-F238E27FC236}">
                <a16:creationId xmlns:a16="http://schemas.microsoft.com/office/drawing/2014/main" id="{3DF04249-FA8B-E0AA-3E85-9824F79824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6178" y="164178"/>
            <a:ext cx="2591822" cy="1210204"/>
          </a:xfrm>
          <a:prstGeom prst="rect">
            <a:avLst/>
          </a:prstGeom>
        </p:spPr>
      </p:pic>
    </p:spTree>
    <p:extLst>
      <p:ext uri="{BB962C8B-B14F-4D97-AF65-F5344CB8AC3E}">
        <p14:creationId xmlns:p14="http://schemas.microsoft.com/office/powerpoint/2010/main" val="644688886"/>
      </p:ext>
    </p:extLst>
  </p:cSld>
  <p:clrMapOvr>
    <a:masterClrMapping/>
  </p:clrMapOvr>
  <mc:AlternateContent xmlns:mc="http://schemas.openxmlformats.org/markup-compatibility/2006" xmlns:p14="http://schemas.microsoft.com/office/powerpoint/2010/main">
    <mc:Choice Requires="p14">
      <p:transition spd="slow" p14:dur="1600" advTm="22429">
        <p14:prism isInverted="1"/>
      </p:transition>
    </mc:Choice>
    <mc:Fallback xmlns="">
      <p:transition spd="slow" advTm="22429">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336554" y="7112"/>
            <a:ext cx="11518892" cy="6843776"/>
          </a:xfrm>
          <a:prstGeom prst="rect">
            <a:avLst/>
          </a:prstGeom>
        </p:spPr>
      </p:pic>
      <p:sp>
        <p:nvSpPr>
          <p:cNvPr id="2" name="Right Triangle 1"/>
          <p:cNvSpPr/>
          <p:nvPr/>
        </p:nvSpPr>
        <p:spPr>
          <a:xfrm flipH="1">
            <a:off x="6512644" y="3153102"/>
            <a:ext cx="5342801"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1097456" y="5392105"/>
            <a:ext cx="4524565"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352019" y="3699789"/>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rPr>
              <a:t>سياسات التعليم</a:t>
            </a:r>
            <a:endParaRPr kumimoji="0" lang="id-ID"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38142"/>
          </a:xfrm>
          <a:prstGeom prst="rect">
            <a:avLst/>
          </a:prstGeom>
        </p:spPr>
      </p:pic>
      <p:pic>
        <p:nvPicPr>
          <p:cNvPr id="3" name="Picture 2">
            <a:extLst>
              <a:ext uri="{FF2B5EF4-FFF2-40B4-BE49-F238E27FC236}">
                <a16:creationId xmlns:a16="http://schemas.microsoft.com/office/drawing/2014/main" id="{87210E87-07E0-21E8-48CD-D5CA2E58A415}"/>
              </a:ext>
            </a:extLst>
          </p:cNvPr>
          <p:cNvPicPr>
            <a:picLocks noChangeAspect="1"/>
          </p:cNvPicPr>
          <p:nvPr/>
        </p:nvPicPr>
        <p:blipFill>
          <a:blip r:embed="rId6"/>
          <a:stretch>
            <a:fillRect/>
          </a:stretch>
        </p:blipFill>
        <p:spPr>
          <a:xfrm>
            <a:off x="4571868" y="2572438"/>
            <a:ext cx="3048264" cy="171312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527"/>
    </mc:Choice>
    <mc:Fallback xmlns="">
      <p:transition spd="slow" advTm="6752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1"/>
</p:tagLst>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Theme2</Template>
  <TotalTime>6334</TotalTime>
  <Words>3429</Words>
  <Application>Microsoft Office PowerPoint</Application>
  <PresentationFormat>Widescreen</PresentationFormat>
  <Paragraphs>278</Paragraphs>
  <Slides>39</Slides>
  <Notes>5</Notes>
  <HiddenSlides>0</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39</vt:i4>
      </vt:variant>
    </vt:vector>
  </HeadingPairs>
  <TitlesOfParts>
    <vt:vector size="56" baseType="lpstr">
      <vt:lpstr>Alexandria</vt:lpstr>
      <vt:lpstr>Alexandria Black</vt:lpstr>
      <vt:lpstr>Alexandria ExtraBold</vt:lpstr>
      <vt:lpstr>Alexandria Light</vt:lpstr>
      <vt:lpstr>Alexandria Medium</vt:lpstr>
      <vt:lpstr>Alexandria SemiBold</vt:lpstr>
      <vt:lpstr>Arial</vt:lpstr>
      <vt:lpstr>Calibri</vt:lpstr>
      <vt:lpstr>Calibri Light</vt:lpstr>
      <vt:lpstr>Dubai</vt:lpstr>
      <vt:lpstr>Simplified Arabic</vt:lpstr>
      <vt:lpstr>Times New Roman</vt:lpstr>
      <vt:lpstr>Traditional Arabic</vt:lpstr>
      <vt:lpstr>TraditionalArabic</vt:lpstr>
      <vt:lpstr>TraditionalArabic,Bold</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Dr.Rehab El-shafie</cp:lastModifiedBy>
  <cp:revision>900</cp:revision>
  <dcterms:created xsi:type="dcterms:W3CDTF">2023-04-29T09:08:23Z</dcterms:created>
  <dcterms:modified xsi:type="dcterms:W3CDTF">2024-07-25T21:36:58Z</dcterms:modified>
</cp:coreProperties>
</file>