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525" r:id="rId8"/>
    <p:sldId id="481" r:id="rId9"/>
    <p:sldId id="587" r:id="rId10"/>
    <p:sldId id="527" r:id="rId11"/>
    <p:sldId id="528" r:id="rId12"/>
    <p:sldId id="588" r:id="rId13"/>
    <p:sldId id="538" r:id="rId14"/>
    <p:sldId id="539" r:id="rId15"/>
    <p:sldId id="540" r:id="rId16"/>
    <p:sldId id="571" r:id="rId17"/>
    <p:sldId id="562" r:id="rId18"/>
    <p:sldId id="563" r:id="rId19"/>
    <p:sldId id="564" r:id="rId20"/>
    <p:sldId id="565" r:id="rId21"/>
    <p:sldId id="566" r:id="rId22"/>
    <p:sldId id="567" r:id="rId23"/>
    <p:sldId id="568" r:id="rId24"/>
    <p:sldId id="570" r:id="rId25"/>
    <p:sldId id="572" r:id="rId26"/>
    <p:sldId id="569" r:id="rId27"/>
    <p:sldId id="573" r:id="rId28"/>
    <p:sldId id="574" r:id="rId29"/>
    <p:sldId id="577" r:id="rId30"/>
    <p:sldId id="624" r:id="rId31"/>
    <p:sldId id="578" r:id="rId32"/>
    <p:sldId id="579" r:id="rId33"/>
    <p:sldId id="580" r:id="rId34"/>
    <p:sldId id="581" r:id="rId35"/>
    <p:sldId id="582" r:id="rId36"/>
    <p:sldId id="583" r:id="rId37"/>
    <p:sldId id="584" r:id="rId38"/>
    <p:sldId id="625" r:id="rId39"/>
    <p:sldId id="526" r:id="rId40"/>
    <p:sldId id="489" r:id="rId41"/>
    <p:sldId id="586" r:id="rId42"/>
    <p:sldId id="5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587"/>
            <p14:sldId id="527"/>
            <p14:sldId id="528"/>
            <p14:sldId id="588"/>
            <p14:sldId id="538"/>
            <p14:sldId id="539"/>
            <p14:sldId id="540"/>
            <p14:sldId id="571"/>
            <p14:sldId id="562"/>
            <p14:sldId id="563"/>
            <p14:sldId id="564"/>
            <p14:sldId id="565"/>
            <p14:sldId id="566"/>
            <p14:sldId id="567"/>
            <p14:sldId id="568"/>
            <p14:sldId id="570"/>
            <p14:sldId id="572"/>
            <p14:sldId id="569"/>
            <p14:sldId id="573"/>
            <p14:sldId id="574"/>
            <p14:sldId id="577"/>
            <p14:sldId id="624"/>
            <p14:sldId id="578"/>
            <p14:sldId id="579"/>
            <p14:sldId id="580"/>
            <p14:sldId id="581"/>
            <p14:sldId id="582"/>
            <p14:sldId id="583"/>
            <p14:sldId id="584"/>
            <p14:sldId id="625"/>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203E5F"/>
    <a:srgbClr val="FAC748"/>
    <a:srgbClr val="FFD200"/>
    <a:srgbClr val="00AEE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67" autoAdjust="0"/>
  </p:normalViewPr>
  <p:slideViewPr>
    <p:cSldViewPr snapToGrid="0">
      <p:cViewPr varScale="1">
        <p:scale>
          <a:sx n="114" d="100"/>
          <a:sy n="114" d="100"/>
        </p:scale>
        <p:origin x="91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Es4r8j01soQ?si=q4DjKX5igACg51AK"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hyperlink" Target="https://youtu.be/pjxL5k3hrn0?si=ti6urkvmLAVLi69z"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573;&#1610;&#1580;&#1575;&#1583;-&#1571;&#1601;&#1603;&#1575;&#1585;-&#1604;&#1604;&#1578;&#1581;&#1602;&#1610;&#1602;-&#1575;&#1604;&#1575;&#1587;&#1578;&#1602;&#1589;&#1575;&#1574;&#1610;-&#1575;&#1604;&#1576;&#1583;&#1575;&#1610;&#1577;-&#1575;&#1604;&#1571;&#1589;&#1593;&#1576;-&#1604;&#1604;&#1589;&#1581;&#1601;&#1610;"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kmarabian.me/2023/12/26/&#1603;&#1610;&#1601;-&#1610;&#1582;&#1578;&#1575;&#1585;-&#1575;&#1604;&#1589;&#1581;&#1601;&#1610;-&#1605;&#1608;&#1590;&#1608;&#1593;&#1575;&#1611;-&#1604;&#1604;&#1578;&#1581;&#1602;&#1610;&#1602;-&#1575;&#1604;&#1575;&#1587;/"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jpeg"/><Relationship Id="rId1" Type="http://schemas.openxmlformats.org/officeDocument/2006/relationships/slideLayout" Target="../slideLayouts/slideLayout16.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3381" y="2923351"/>
            <a:ext cx="5976316" cy="674608"/>
          </a:xfrm>
          <a:prstGeom prst="rect">
            <a:avLst/>
          </a:prstGeom>
          <a:noFill/>
        </p:spPr>
        <p:txBody>
          <a:bodyPr wrap="none" rtlCol="0">
            <a:spAutoFit/>
          </a:bodyPr>
          <a:lstStyle/>
          <a:p>
            <a:pPr algn="r" rtl="1">
              <a:lnSpc>
                <a:spcPts val="5000"/>
              </a:lnSpc>
            </a:pPr>
            <a:r>
              <a:rPr lang="ar-SA" sz="3200" b="1" dirty="0">
                <a:solidFill>
                  <a:srgbClr val="00B0F0"/>
                </a:solidFill>
                <a:latin typeface="Alexandria" charset="0"/>
                <a:cs typeface="Alexandria" charset="0"/>
              </a:rPr>
              <a:t>ما هي الصحافة الاستقصائية</a:t>
            </a:r>
            <a:endParaRPr lang="en-US" sz="32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الأولي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60733C-C5D4-DB01-143A-4178800F5EB3}"/>
              </a:ext>
            </a:extLst>
          </p:cNvPr>
          <p:cNvSpPr txBox="1"/>
          <p:nvPr/>
        </p:nvSpPr>
        <p:spPr>
          <a:xfrm>
            <a:off x="3598250" y="1870564"/>
            <a:ext cx="7685383" cy="443897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sz="1600" dirty="0">
                <a:latin typeface="Alexandria" charset="0"/>
                <a:cs typeface="Alexandria" charset="0"/>
              </a:rPr>
              <a:t>تمهيد </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توصيف المقرر وأهدافه.</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موضوعات المقرر ومخرجاته التعليمية.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أساليب التعليم والتعلم والتقييم.</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يعتبر عمل الصحفي الاستقصائي عمل شاق.</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كشف المستور وتوثيق قضايا المجتمع على أمل لفت انتباه الجهات المعنية/ المسؤولة.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جوهر الأسلوب الاستقصائي في الصحافة يقوم على استخدام الفرضيات.</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تعتبر أريج هي أول شبكة عربية رائدة تعمل على ترسيخ صحافة الاستقصاء في الدول العربية وفق منهجية حداثية ومهنية.</a:t>
            </a:r>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3412272" y="2028915"/>
            <a:ext cx="7855213"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مما لا شك فيه أن الصحافة الاستقصائية في العالم العربي، وهي سن الرمح في العمل الصحفي، قطعت عددًا من الخطوات إلى الأمام، حتى في المجتمعات غير الديموقراطية، صارت للصحافة الجادة كلمةٌ أمام الجميع.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توجد الآن أمامنا دلائل على صحوة استقصائية في العالم العربي على أربعة مستويات: الجمهور، والصحفي، ورئيس التحرير، والسلطة.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فأولا: المصطلح نفسه، “تحقيق استقصائي”، لم يعد على تلك الدرجة من الهلامية في أذهان الناس. هذه نتيجة أولية حاسمة لانتشار ثقافة الإعلام الباحث في التفاصيل، المحمول على دافع الإيمان بالوصول إلى مجتمع أفضل.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WHAT IS INVESTIGATIVE JOURNALISM | HOW IS IT DIFFERENT FROM REGULAR  JOURNALISM">
            <a:extLst>
              <a:ext uri="{FF2B5EF4-FFF2-40B4-BE49-F238E27FC236}">
                <a16:creationId xmlns:a16="http://schemas.microsoft.com/office/drawing/2014/main" id="{D6BE99E4-E408-6818-A57B-B2069A374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713" y="2441585"/>
            <a:ext cx="2660804" cy="259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EB7C4-3C8C-DCB8-A766-D93DFD3CE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C0BFBE-4A07-84CF-D45D-927BFEDD10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03C9588-000C-4A85-FE8E-3BF90B3A28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84D380-6320-5928-D9C3-7B50C9FF875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61BBE-CF24-1C63-B358-E07476B7F2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D9A1DB3-A377-A76B-3B1D-03D5E69416C8}"/>
              </a:ext>
            </a:extLst>
          </p:cNvPr>
          <p:cNvSpPr txBox="1"/>
          <p:nvPr/>
        </p:nvSpPr>
        <p:spPr>
          <a:xfrm>
            <a:off x="4215160" y="2028915"/>
            <a:ext cx="705232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أدرك الصحفيون المفتونون بلقب «صحفي استقصائي» أخيرًا أن لهذا اللقب ثمنًا كبيرًا ومشوارًا طويلًا نحو الجائزة الكبرى، يبدأ بالعودة إلى إتقان أسس العمل الصحفي العام قبل محاولة التعرف على مفاهيم الصحافة الاستقصائية وأدواتها.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كنتيجة طبيعية لانتشار هذه الثقافة، انفتحت أخيرًا شهية متخذ القرار في غرف الأخبار العربية بعد أن علم شيئًا أو شيئين عن هذا اللون القاني من العمل الصحفي، وبعد أن رأى مردوده لدى الناس. كانت هذه عقبة كبرى أمام الطامحين من الصحفيين، حتى إذا توفرت لدى مؤسساتهم القدرة المادية والفنية.</a:t>
            </a:r>
          </a:p>
        </p:txBody>
      </p:sp>
      <p:pic>
        <p:nvPicPr>
          <p:cNvPr id="7" name="Graphic 21">
            <a:extLst>
              <a:ext uri="{FF2B5EF4-FFF2-40B4-BE49-F238E27FC236}">
                <a16:creationId xmlns:a16="http://schemas.microsoft.com/office/drawing/2014/main" id="{65FBC453-895B-587D-02CD-EEBD0718E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ake the free online Take This Quiz On Investigative Journalism -  Journalism quiz | HowToPronounce.com">
            <a:extLst>
              <a:ext uri="{FF2B5EF4-FFF2-40B4-BE49-F238E27FC236}">
                <a16:creationId xmlns:a16="http://schemas.microsoft.com/office/drawing/2014/main" id="{2BC5F10E-DFBF-43CE-636B-ACAB77F3F1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566663"/>
            <a:ext cx="3290644" cy="27190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848E5F-0256-E4C8-F52F-FA8B27092004}"/>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76216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7833D-CF8C-3FAE-D657-2CF01BD35F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51B2C0-65F6-55E3-BE82-C7959FAAB3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85A5A6C-E64E-78E5-1E52-1749295525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FC2DC9-6D2E-9156-0097-CB24BCF86A9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4EF208-C31B-A3F8-FB97-0A856DBEC54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B47360-810E-2B2C-A400-D5FB3A2A1280}"/>
              </a:ext>
            </a:extLst>
          </p:cNvPr>
          <p:cNvSpPr txBox="1"/>
          <p:nvPr/>
        </p:nvSpPr>
        <p:spPr>
          <a:xfrm>
            <a:off x="3937497" y="2028915"/>
            <a:ext cx="7329989"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صار المسؤولون وأصحاب الشخصيات العامة، وهم أبرز الخاضعين عادةً للتحقيق الصحفي، أكثر وعيًا بطبيعة الصحافة الاستقصائية وأهدافها، حتى إذا لم يكونوا أكثر تعاونًا. وصار لتجاهل نتائج تحقيق معين ثمن ٌ يفكرون الآن أكثر من مرة في مدى القدرة على تحمله.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 بالمقابل، تضاعفت التحديات كثيرًا، ليس في وجه الصحافة الاستقصائية وحسب، بل في وجه العمل الصحفي بشكل عام. يضاف هذا إلى تحديات تقليدية تخص طبيعة العمل الصحفي الاستقصائي بوجه عام، وتحدياتها في العالم العربي بوجه خاص. تحديات كبرى في حد ذاتها تشمل جوانب مهنية وإدارية وقانونية، وأخلاقية، وأمنية، وسياسية.</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D51E884-B2C0-EB6F-5AA2-5F44F5634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Why Study Investigative Journalism?">
            <a:extLst>
              <a:ext uri="{FF2B5EF4-FFF2-40B4-BE49-F238E27FC236}">
                <a16:creationId xmlns:a16="http://schemas.microsoft.com/office/drawing/2014/main" id="{58A5E4D8-4F21-7A91-8F05-67F9C8501B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374" y="2653990"/>
            <a:ext cx="3150029" cy="21026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430E104-18CD-7557-BD8D-956261E2370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125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8EED7-F7D4-AEA3-7E8C-309B43FD0B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A8F597-9E44-9731-893E-4928D2351F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29FE404-46B7-B826-D587-4D0DA042A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3B5882-6B64-FC1E-6E31-2E1F5CA78B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05D71E-2364-BEC3-A2E5-2BEA116A47E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2ABD312-AFA6-38AD-123F-9BE2CFE7DDF8}"/>
              </a:ext>
            </a:extLst>
          </p:cNvPr>
          <p:cNvSpPr txBox="1"/>
          <p:nvPr/>
        </p:nvSpPr>
        <p:spPr>
          <a:xfrm>
            <a:off x="4650059" y="2028915"/>
            <a:ext cx="661742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طبقنا هذا على المستويات الأربعة السابق ذكرها، وهي الجمهور والصحفي ورئيس التحرير والسلطة، يمكننا أن نلاحظ الأنماط التالية.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وقع “الناس”، من جراء ضخامة الأحداث وإيقاع تواترها وحملات التضليل المصاحبة لها، في حالة عميقة من الاستقطاب الحاد، بلغت بأطراف مختلفة منهم حدًا «لا يريد» معه أن يسمع إلا ما يوافق هواه، وبلغت بالبعض الآخر حد التخمة والعزوف مع تراجع العقل والمنطق. هذا تحدٍّ ضخم ٌ أمام صحفي يفتش في التفاصيل ويسعى إلى الأطراف جميعها في سبيل الوصول إلى ما يوافق العقل والمنطق.</a:t>
            </a:r>
          </a:p>
        </p:txBody>
      </p:sp>
      <p:pic>
        <p:nvPicPr>
          <p:cNvPr id="7" name="Graphic 21">
            <a:extLst>
              <a:ext uri="{FF2B5EF4-FFF2-40B4-BE49-F238E27FC236}">
                <a16:creationId xmlns:a16="http://schemas.microsoft.com/office/drawing/2014/main" id="{F8769AFC-6A8B-31C9-F2A0-FCF604916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FACT SHEET: Investigative Journalism in Bosnia and Herzegovina | Bosnia &amp;  Herzegovina | Archive - U.S. Agency for International Development">
            <a:extLst>
              <a:ext uri="{FF2B5EF4-FFF2-40B4-BE49-F238E27FC236}">
                <a16:creationId xmlns:a16="http://schemas.microsoft.com/office/drawing/2014/main" id="{C627C74E-F32D-5674-F2CB-C0EC99C440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17420"/>
            <a:ext cx="3725544" cy="33847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AE83FE8-516B-E000-1C85-9464A85CD0F8}"/>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5151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4B009-8FFF-A679-8248-4C7C4C737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909CF9-6ED1-32E3-EDBC-BBEC23AE25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CCA2AC7-74EC-ACB4-C2AA-DFC1257CCB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00B38B-1FB8-D260-B48F-807602295C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6BD9DF-9863-B891-FF30-46B91E9F568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802CA6-96ED-89EE-DE2C-D683155D473B}"/>
              </a:ext>
            </a:extLst>
          </p:cNvPr>
          <p:cNvSpPr txBox="1"/>
          <p:nvPr/>
        </p:nvSpPr>
        <p:spPr>
          <a:xfrm>
            <a:off x="3546088" y="1872801"/>
            <a:ext cx="7721397"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انبهر بعض الصحفيين بلقب «الصحفي الاستقصائي» فاستعجل بعضهم استحقاقه، وخلط بعضهم فيه بين المفهوم والأداة، وغابت الصورة الكلية عن البعض الآخر، بينما وقعوا جميعًا تحت وطأة الواقع الجديد. في ظل هذا، ينتعش عادةً أصحاب القشور ويتوارى أصحاب الجوهر.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عادت الغالبية من متخذي القرار في غرف الأخبار خطوات واسعةً إلى الخلف، إما جبرًا أو طوعًا، في ظل التطورات السياسية. هذه ضربةٌ مقصودة للصحافة بشكل عام، فما بالك بالصحافة الاستقصائية التي تسعى إلى فرض الرقابة والمحاسبة؟ الصحفي الحصيف يدرك هذا حين يقترح فكرة تحقيق استقصائي على رئيس تحرير يرفضها، ويعلم أن كان هذا مغلوبًا على أمره حقًّا أو أن تلك حقًّا طبيعته. لكنه يدرك أيضا أن ثمة طرقًا ووسائل أخرى يمكن من خلالها تنفيذ فكرته.</a:t>
            </a:r>
          </a:p>
        </p:txBody>
      </p:sp>
      <p:pic>
        <p:nvPicPr>
          <p:cNvPr id="7" name="Graphic 21">
            <a:extLst>
              <a:ext uri="{FF2B5EF4-FFF2-40B4-BE49-F238E27FC236}">
                <a16:creationId xmlns:a16="http://schemas.microsoft.com/office/drawing/2014/main" id="{6545218D-D022-1BFF-F284-EEE70A0BE1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10 examples of powerful investigative journalism">
            <a:extLst>
              <a:ext uri="{FF2B5EF4-FFF2-40B4-BE49-F238E27FC236}">
                <a16:creationId xmlns:a16="http://schemas.microsoft.com/office/drawing/2014/main" id="{F06A2310-1FEA-F854-34C4-37EDFFA533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848" y="1793601"/>
            <a:ext cx="2655027" cy="41727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AC48EB-FB9F-4044-F197-5A1CEE37FD4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7846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89831-4748-EEC3-BD73-06CC00332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9C3844-E595-AB7F-F956-A99F8105A5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6E20144-CD6C-A7F4-9A71-6563305830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500B87-6492-90F6-D5E5-F4810EED96C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1BD1C-E50D-66B0-825D-BECEC1292BB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D220A4A-7B55-3168-F9B2-C29A02E4466C}"/>
              </a:ext>
            </a:extLst>
          </p:cNvPr>
          <p:cNvSpPr txBox="1"/>
          <p:nvPr/>
        </p:nvSpPr>
        <p:spPr>
          <a:xfrm>
            <a:off x="4850780" y="1973160"/>
            <a:ext cx="6416706" cy="312463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هناك تحدٍّ آخر كبيرٌ يجعل من الحسابات السياسية والقانونية والأمنية تحديات ضخمة في حدود ذواتها. لكن ّ هذا نفسه يمكن أن يكون خبرًا جيدًا؛ فمن ناحية، من الصعب النزول إلى أكثر من هذا في مستوي الصحافة المطلوب، ومن ناحية ثانية، هذا اعتراف مباشر من الهيئات والمؤسسات المختلفة بما يمكن للصحافة الجادة والمفيدة أن تقدمه من أجل مجتمع أفضل، ومن ناحية ثالثة، هذا تدريب رائع في عمق البحر على تطوير حواس الصحفي الاستقصائي وعلى إتقان فن حساب المخاطر عمليًّا.</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C8D4D7-5845-24C1-6B13-3B0B5827A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The Dark Side of Investigative Journalism: Shocking Revelations | by Amit  Dutta | Medium">
            <a:extLst>
              <a:ext uri="{FF2B5EF4-FFF2-40B4-BE49-F238E27FC236}">
                <a16:creationId xmlns:a16="http://schemas.microsoft.com/office/drawing/2014/main" id="{A4398E52-F146-FAAE-EF8D-1CA5C5EE65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82479"/>
            <a:ext cx="3926266" cy="40401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4D30758-2687-7900-DF25-AE90D32B16C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88630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3A381-EDC4-ABF7-5EB8-BF18FF1D6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7B739-B176-F531-67AD-D2C8101582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5734498-5817-D24E-B65B-AE56BBBA6D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D23EB9-A309-C0DA-0202-9A33E270A64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CD8082-7FA9-771E-AD5B-E92B52F849D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FD94E3E-F26E-77D9-78F6-E90AD06EAAD8}"/>
              </a:ext>
            </a:extLst>
          </p:cNvPr>
          <p:cNvSpPr txBox="1"/>
          <p:nvPr/>
        </p:nvSpPr>
        <p:spPr>
          <a:xfrm>
            <a:off x="4694662" y="2028915"/>
            <a:ext cx="6572823"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هذه بكل تأكيد مهنة البحث عن المتاعب، يزيد تعبها في مجتمعات تمر بإرهاصات من التحولات التاريخية، وتختلط أوراقها أحيانًا في ظل المستحدثات التقنية.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ابحث عن المتاعب؛ فهذا دورك على أية حال، ولا تبحث عن المتابع/ الجمهور؛ فسيأتيك هذا وحده.</a:t>
            </a:r>
            <a:endParaRPr lang="ar-SA" sz="1600" dirty="0">
              <a:solidFill>
                <a:srgbClr val="FF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لا يتعلق بالبحث عن النجومية أو الثأر أو </a:t>
            </a:r>
            <a:r>
              <a:rPr lang="ar-SA" sz="1600" dirty="0" err="1">
                <a:latin typeface="Alexandria" charset="0"/>
                <a:cs typeface="Alexandria" charset="0"/>
              </a:rPr>
              <a:t>الإبتزاز</a:t>
            </a:r>
            <a:r>
              <a:rPr lang="ar-SA" sz="1600" dirty="0">
                <a:latin typeface="Alexandria" charset="0"/>
                <a:cs typeface="Alexandria" charset="0"/>
              </a:rPr>
              <a:t>، وإنما بكشف المستور وتوثيق قضايا المجتمع على أمل لفت انتباه الجهات المتسببة للتجاوزات (بقصد أو بالإهمال)، وتحقيق أركان السلطة الرابعة: العدالة، الشفافية وترسيخ مبدأ المساءلة.</a:t>
            </a:r>
          </a:p>
          <a:p>
            <a:pPr marL="285750" indent="-285750" algn="just" rtl="1">
              <a:lnSpc>
                <a:spcPts val="3000"/>
              </a:lnSpc>
              <a:spcBef>
                <a:spcPts val="600"/>
              </a:spcBef>
              <a:buFont typeface="Wingdings" pitchFamily="2" charset="2"/>
              <a:buChar char="§"/>
            </a:pP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6419740-C26C-99EA-718C-FAC4D83CE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How to Become an Investigative Journalist - m28investigates">
            <a:extLst>
              <a:ext uri="{FF2B5EF4-FFF2-40B4-BE49-F238E27FC236}">
                <a16:creationId xmlns:a16="http://schemas.microsoft.com/office/drawing/2014/main" id="{BAD8D048-152E-7499-0E99-40D7E45CD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4"/>
            <a:ext cx="3770147" cy="41060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E2EFA96-D026-D5A5-D638-DC9ECEE66042}"/>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1624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6591A-D86C-B044-3CE6-5118C04C7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F1E35-9F7E-FDE7-079B-521CB529F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AF4EC8C-B155-694B-4332-AF4A760C111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D22C4E7-9769-A3D8-F506-3716687DE6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1BA778-1EB5-0222-3A16-C44B71901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928A2F-2108-01B1-57EF-FB2AD11E30A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CD33CD-9AA6-8A65-0B34-D6FC811DA49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صحافة الاستقصاء ليست تغطية عادية لخبر ما، بل هي أعمق من ذلك. ولا يزال القرّاء والصحفيون غير متفقين على تحديد هوية صحافة الاستقصاء بعد أكثر من 35 عاما على فضيحة </a:t>
            </a:r>
            <a:r>
              <a:rPr lang="ar-SA" sz="1600" dirty="0" err="1">
                <a:latin typeface="Alexandria" charset="0"/>
                <a:cs typeface="Alexandria" charset="0"/>
              </a:rPr>
              <a:t>ووترغيت</a:t>
            </a:r>
            <a:r>
              <a:rPr lang="ar-SA" sz="1600" dirty="0">
                <a:latin typeface="Alexandria" charset="0"/>
                <a:cs typeface="Alexandria" charset="0"/>
              </a:rPr>
              <a:t> التي أنهت الحياة السياسية للرئيس الأمريكي ريتشارد نيكسون عام 1974.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بين مهام صحافة الاستقصاء كشف أمور خفيّة للجمهور - أمور إما أخفاها عمداً مسؤول في السلطة أو اختفت صدفة خلف رُكام من المعلومات. ويتطلب الاستقصاء استخدام مصادر معلومات ووثائق سرية وعلنية.</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ED3B5C-701C-6913-C1B4-1429C9E6C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730EB86-B21F-55D1-D4B4-11A597815E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621636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مفهوم الصحافة الاستقصائية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https://youtu.be/Es4r8j01soQ?si=q4DjKX5igACg51AK</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251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FC255-7C00-A27F-8D85-AEA36BD6B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ABDB94-912B-C61F-AB75-30C1008DA9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AB5272A-1185-46AF-2EA8-E883DF3E6340}"/>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0383FA4-57F7-2CD0-0C38-9784060021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CB70AE-DEA4-184A-FD9B-E33521D0ADF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24B5FD-6F46-AA56-8940-A1C1598841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FE7F128-6740-290C-AEB7-09A6AAFDE305}"/>
              </a:ext>
            </a:extLst>
          </p:cNvPr>
          <p:cNvSpPr txBox="1"/>
          <p:nvPr/>
        </p:nvSpPr>
        <p:spPr>
          <a:xfrm>
            <a:off x="4437940" y="1928556"/>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تعتمـد التغطية الإخبــارية التقليــدية بصورة عامة - وأحيانا كليّاً - على مواد ومعلومات يوفّــرها آخــرون (في الشرطة والحكومات والشركات العامة والخاصة ... إلخ). وتعتمد أيضـا على جمع ردود فعل متعددة حيالها. وعلى العكس من ذلك، تعتمد التغطية الاستقصائية على مواد جمعت أو استُقيت بمبادرة شخصية من الإعلامي. ولهذا فإنها تُسمى أحياناً «صحافة المشروع الذاتي» </a:t>
            </a:r>
            <a:r>
              <a:rPr lang="en-US" sz="1600" dirty="0">
                <a:latin typeface="Alexandria" charset="0"/>
                <a:cs typeface="Alexandria" charset="0"/>
              </a:rPr>
              <a:t>Enterprise Reporting</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تستهدف التغطية الإخبارية التقليدية رسم صورة موضوعية للعالم كما هو. أما التغطية الاستقصائية، فتستخدم- بطريقة موضوعية- مواد ومعلومات تتحول إلى حقائق يوافق أي مراقب عقلاني على أنها حقيقية.</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703C4D-6A06-E7B8-C18B-FE5131DB9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0BB86D5-005A-3A6E-2A13-A939590E2C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281414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8C519-80AB-C120-3055-A4F070DDA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78D3D-C062-F610-3DFF-1149986F06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FA137D7-B22E-DAD5-B550-A43A3027246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B12B655-0CBB-57E7-91E8-1B2A5CDAEC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3B68C8-1559-5564-1645-CC517CCA8B6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F5DD5C-B308-949F-1481-48AA8416F0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6E1337-FC50-86DF-37F4-B1EE6DF6991D}"/>
              </a:ext>
            </a:extLst>
          </p:cNvPr>
          <p:cNvSpPr txBox="1"/>
          <p:nvPr/>
        </p:nvSpPr>
        <p:spPr>
          <a:xfrm>
            <a:off x="4437940" y="2028915"/>
            <a:ext cx="6829546"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يحرك الصحافي الاستقصائي هدف ذاتي غير موضوعي يتمثل برغبة في إصلاح العالم. فمن المسؤولية أن نعرف الحقيقة كي نتمكن من تغيير العالم.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خلافاً لما يحب بعض المحترفين قوله، فالصحافة الاستقصائية ليست مجرد صحافة تقليدية جيدة وحسنة التنفيذ. صحيح أن شكلي الصحافة هذين يركزّان على خمسة عناصر هي: </a:t>
            </a:r>
            <a:r>
              <a:rPr lang="ar-SA" sz="1600" b="1" dirty="0">
                <a:solidFill>
                  <a:srgbClr val="C00000"/>
                </a:solidFill>
                <a:latin typeface="Alexandria" charset="0"/>
                <a:cs typeface="Alexandria" charset="0"/>
              </a:rPr>
              <a:t>من، ماذا، أين ومتى؟ ولكن العنصر الخامس للتغطية التقليدية “لماذا”، يقترن في الاستقصاء ب “كيف”؟ ولا يتم تطوير العناصر الأخرى كميّاً فقط، بل ونوعياً أيضاً</a:t>
            </a:r>
            <a:r>
              <a:rPr lang="ar-SA" sz="1600" dirty="0">
                <a:latin typeface="Alexandria" charset="0"/>
                <a:cs typeface="Alexandria" charset="0"/>
              </a:rPr>
              <a:t>.</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81E1B03-DA5C-B8D4-49EA-D5DA0F92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BEAD079-FC7A-A79C-EF82-848CA62929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0242" name="Picture 2" descr="BIRN Summer School Offers Investigative Reporting Training on Croatia Coast  - BIRN">
            <a:extLst>
              <a:ext uri="{FF2B5EF4-FFF2-40B4-BE49-F238E27FC236}">
                <a16:creationId xmlns:a16="http://schemas.microsoft.com/office/drawing/2014/main" id="{B87E07CF-7915-EA31-65D3-68D59B724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31888"/>
            <a:ext cx="3513426"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33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B4737-9124-697F-D909-382AD7EE6B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FC95BA-52AF-F5F8-DDB6-E9430F555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C561471-6100-925F-FE63-BC2792CFCFD6}"/>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CDAD829-3931-9D68-9659-C3F72F0FFE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D13E5-C7C2-AE22-D2DD-A95A8D5BDE3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1A094C-28CE-D9AB-EF7F-0C9FB28FD4B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92EC8CF-5EDE-C1AB-6806-FF5B698B546B}"/>
              </a:ext>
            </a:extLst>
          </p:cNvPr>
          <p:cNvSpPr txBox="1"/>
          <p:nvPr/>
        </p:nvSpPr>
        <p:spPr>
          <a:xfrm>
            <a:off x="4437940" y="2028915"/>
            <a:ext cx="6829546" cy="34324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“من” </a:t>
            </a:r>
            <a:r>
              <a:rPr lang="ar-SA" sz="1600" dirty="0">
                <a:latin typeface="Alexandria" charset="0"/>
                <a:cs typeface="Alexandria" charset="0"/>
              </a:rPr>
              <a:t>ليست مجرد اسم ولقب، بل شخصية ضمن شخوص متحركة لها صفة وأسلوب مميزان.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“متى” </a:t>
            </a:r>
            <a:r>
              <a:rPr lang="ar-SA" sz="1600" dirty="0">
                <a:latin typeface="Alexandria" charset="0"/>
                <a:cs typeface="Alexandria" charset="0"/>
              </a:rPr>
              <a:t>ليست مجرد حاضر وقوع الأخبار، بل سياقا تاريخيا للسرد.</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“ماذا” </a:t>
            </a:r>
            <a:r>
              <a:rPr lang="ar-SA" sz="1600" dirty="0">
                <a:latin typeface="Alexandria" charset="0"/>
                <a:cs typeface="Alexandria" charset="0"/>
              </a:rPr>
              <a:t>ليست مجرد حدث ٍ ، بل ظاهرة لها أسباب ونتائج.</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“أين” </a:t>
            </a:r>
            <a:r>
              <a:rPr lang="ar-SA" sz="1600" dirty="0">
                <a:latin typeface="Alexandria" charset="0"/>
                <a:cs typeface="Alexandria" charset="0"/>
              </a:rPr>
              <a:t>ليست مجرد عنوان، بل موقعا أو مكانا تصبح فيه إمكانية وقوع أحداث معينةٌ ممكنة أكثر أو أقل.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هذه العناصر والتفاصيل تمنح صحافة الاستقصاء - في أفضل أحوالها - ميزة فنيَّة تُعزز أثرها العاطفي على المتلقي.</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094D807-09BE-0622-8E0C-D360A6D7AE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FBBA271-B211-0AFE-785F-2DDFF1D8B4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1266" name="Picture 2" descr="Arab Reporters for Investigative Journalism (ARIJ)">
            <a:extLst>
              <a:ext uri="{FF2B5EF4-FFF2-40B4-BE49-F238E27FC236}">
                <a16:creationId xmlns:a16="http://schemas.microsoft.com/office/drawing/2014/main" id="{CC1D2E18-5020-02D6-4CAD-82752245E09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170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CAB10-C81A-A5DF-72AA-AC041C7922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F593F4-458F-673C-0A3F-C36D0E832E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1906A88-2272-475F-C08A-194BCB8B451E}"/>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6090C09-C41E-3BAF-D59B-EA5034C437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61A65-8858-D682-E8B0-971B0623620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308365-D4E6-7294-7C63-0103547841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73389E-6F42-1C41-9B6C-67AE3D0DC40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باختصار، ورغم أن الإعلاميين قد ينتهجون التغطية اليومية التقليدية والعمل الاستقصائي في مجرى مهنتهم، فإن كلا النوعين يشملان أحياناً مهارات وعادات عمل وعمليات وأهدافا مختلفة جداً، وهي مفصلة في جدول  الفرق بين العمل الصحفي الاستقصائي والتقليدي. ولكن يجب على القارئ أن لا يقرأ هذه الاختلافات على أنها </a:t>
            </a:r>
            <a:r>
              <a:rPr lang="ar-SA" sz="1600" dirty="0" err="1">
                <a:latin typeface="Alexandria" charset="0"/>
                <a:cs typeface="Alexandria" charset="0"/>
              </a:rPr>
              <a:t>تعارضات</a:t>
            </a:r>
            <a:r>
              <a:rPr lang="ar-SA" sz="1600" dirty="0">
                <a:latin typeface="Alexandria" charset="0"/>
                <a:cs typeface="Alexandria" charset="0"/>
              </a:rPr>
              <a:t> متناقضة.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العكس من ذلك، حين ينسجم عمل الصحفي بشكل أكبر مع الجانب الأيسر من الجدول، فذلك يعني أنه يقوم بتغطية تقليدية؛ وحين ينتقل عمله إلى يسار الجدول، يبدأ الإعلامي بالتصرف بأسلوب استقصائي.</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553136F-0FF9-F432-18C2-46498DF9D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6E291A5-8998-DFC0-2640-4C48D1C09C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2290" name="Picture 2" descr="The future of investigative journalism is looking bright – Monash Lens">
            <a:extLst>
              <a:ext uri="{FF2B5EF4-FFF2-40B4-BE49-F238E27FC236}">
                <a16:creationId xmlns:a16="http://schemas.microsoft.com/office/drawing/2014/main" id="{2FB16C4C-5A77-ABC0-1798-3936FB02CF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68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BB2C2-E942-C42F-4959-EC7C220D6D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211AA-B59C-35F4-F6E4-6A470E00CA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4F849D4-90B8-AA51-5373-F8AA6A742AEA}"/>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CE8DA74-F422-F510-304D-AED206A0D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55421B-C2E2-419B-FFE3-093980F6D5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0072EE-1CE8-6D50-4166-C31CB8475FF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8E9CA4-8EF7-79C7-5A7B-E4BBCD680A6F}"/>
              </a:ext>
            </a:extLst>
          </p:cNvPr>
          <p:cNvSpPr txBox="1"/>
          <p:nvPr/>
        </p:nvSpPr>
        <p:spPr>
          <a:xfrm>
            <a:off x="4437940" y="1716684"/>
            <a:ext cx="6829546" cy="435574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يتطلب العمل الاستقصائي مجهودا أكبر بكثير من الصحافة العادية. لكنك تستطيع إنجاز كل خطوة من الخطوات العملية بكفاءة ومتعة وستشعر بـأن مردود الاستقصاء كبير - بالنسبة للجمهور، لوسيلتك الإعلامية ولك.</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للجمهور: </a:t>
            </a:r>
            <a:r>
              <a:rPr lang="ar-SA" sz="1600" dirty="0">
                <a:latin typeface="Alexandria" charset="0"/>
                <a:cs typeface="Alexandria" charset="0"/>
              </a:rPr>
              <a:t>يحب المشاهدون القصص التي تُقدِّم لهم قيماً إضافية – أي معلومات لا يعثرون عليها في أي مكان آخر، ويستطيعون الثقة بها. يمكن للمعلومات أن تكون عن السياسة أو الشؤون المالية أو المنتجات التي يستخدمونها في منازلهم. وما يهم أن حياتهم يمكن أن تتغير بما يمكننا كشفه في هذه المواضيع. إذاً، لاحظ كيف أن الصحافة الاستقصائية ليست فقط منتجاً إعلاميا، إنها خدمة تجعل حياة الناس أفضل.</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07AD3E9-95DA-20A8-8FEA-7006316F91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CBAC74F-8722-08E4-5465-E7BA24F70E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3314" name="Picture 2" descr="Features &amp; Analysis Archives - Page 13 of 13 - Committee to Protect  Journalists">
            <a:extLst>
              <a:ext uri="{FF2B5EF4-FFF2-40B4-BE49-F238E27FC236}">
                <a16:creationId xmlns:a16="http://schemas.microsoft.com/office/drawing/2014/main" id="{C2F9B8FC-E111-44C2-679D-7F033572BC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165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8A4EC-8B7A-7A73-4ECD-606EAAB56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E8BAA-E5A5-6968-4D0B-A98FA56298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E09A67D-AEEC-507C-620E-219E4097926B}"/>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0853398-B17D-AF42-7F8A-EAE417BE6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4ED914-282B-A24B-90C5-77F69E55A87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A6DA34-6BA6-52F2-EE34-550C7C994CB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9812D2-CD89-94E5-717E-2462D5A14939}"/>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لوسيلتك الإعلامية</a:t>
            </a:r>
            <a:r>
              <a:rPr lang="ar-SA" sz="1600" dirty="0">
                <a:latin typeface="Alexandria" charset="0"/>
                <a:cs typeface="Alexandria" charset="0"/>
              </a:rPr>
              <a:t>: لا تسمح لأي شخص بأن يقول لك إن الاستقصاء ترف بالنسبة لوسائل الإعلام الإخبارية، لأن وسائل الإعلام التي تنفذ استقصاءات بكفاءة، وتستخدمها لإغناء قيمتها، قد تحقق أرباحا مالية.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لك: </a:t>
            </a:r>
            <a:r>
              <a:rPr lang="ar-SA" sz="1600" dirty="0">
                <a:latin typeface="Alexandria" charset="0"/>
                <a:cs typeface="Alexandria" charset="0"/>
              </a:rPr>
              <a:t>إن قمت بعملك على نحو دقيق، ستصنع أصدقاء أكثر مما ستخلق أعداء. كما ستكون معروفاً بشكل أفضل في المهنة وخارجها. وستُقيَّم مهاراتك بشكل أفضل في سوق العمل؛ وسواء بقيت صحفياً أم هجرت هذه المهنة، لن تجد أبداً صعوبة في العثور على عمل آخر. فالصحافيون الذين يفتقرون للمهارات الاستقصائية يمكن استبدالهم بسهولة.</a:t>
            </a:r>
          </a:p>
        </p:txBody>
      </p:sp>
      <p:pic>
        <p:nvPicPr>
          <p:cNvPr id="7" name="Graphic 21">
            <a:extLst>
              <a:ext uri="{FF2B5EF4-FFF2-40B4-BE49-F238E27FC236}">
                <a16:creationId xmlns:a16="http://schemas.microsoft.com/office/drawing/2014/main" id="{B1BA5C97-BEFE-D943-3803-29542A26ED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0219C56-032D-3227-4649-897A1D868E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32090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1577B-6C63-D1D9-098E-17A48EBE7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F9A1A-18AC-268C-8B71-8B02F7B9E8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3AFA73B-7781-513F-1E51-2F53FFFF3678}"/>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97B8B1F5-A983-B101-4034-FECADA1B49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D74CD8-E348-0133-63BA-0E977DE4B4D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F0C9AF-ED4E-559A-04FE-3F89C093988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9326850-416D-27A4-45F9-BE4B1D24B8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ey and black text with red text&#10;&#10;Description automatically generated with medium confidence">
            <a:extLst>
              <a:ext uri="{FF2B5EF4-FFF2-40B4-BE49-F238E27FC236}">
                <a16:creationId xmlns:a16="http://schemas.microsoft.com/office/drawing/2014/main" id="{32621F9A-43A8-066A-D39C-0275A3988E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0384" y="1727358"/>
            <a:ext cx="5325012" cy="4287249"/>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AAA086E9-7110-5900-11F7-996FF30389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3942" y="1727358"/>
            <a:ext cx="5331837" cy="3134576"/>
          </a:xfrm>
          <a:prstGeom prst="rect">
            <a:avLst/>
          </a:prstGeom>
        </p:spPr>
      </p:pic>
      <p:pic>
        <p:nvPicPr>
          <p:cNvPr id="14" name="Picture 13" descr="A close-up of a white board&#10;&#10;Description automatically generated">
            <a:extLst>
              <a:ext uri="{FF2B5EF4-FFF2-40B4-BE49-F238E27FC236}">
                <a16:creationId xmlns:a16="http://schemas.microsoft.com/office/drawing/2014/main" id="{B61BAA5F-8F5A-3EEC-AB59-177907E13B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3942" y="4861934"/>
            <a:ext cx="5331837" cy="1152673"/>
          </a:xfrm>
          <a:prstGeom prst="rect">
            <a:avLst/>
          </a:prstGeom>
        </p:spPr>
      </p:pic>
    </p:spTree>
    <p:extLst>
      <p:ext uri="{BB962C8B-B14F-4D97-AF65-F5344CB8AC3E}">
        <p14:creationId xmlns:p14="http://schemas.microsoft.com/office/powerpoint/2010/main" val="297985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89E4A-6FAC-3DD2-C2AA-435E3783F5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9AD0D-266B-8684-DDF0-0461A71F97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6EE033D-7E38-42A3-5BCE-75582C5DCB94}"/>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058A61B6-5F76-78D8-F5FB-0887547E11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624D18-0763-211F-8FAB-51FD3F3FD55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AF8747-0C2F-9C3A-42D1-6626C0C7D89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E8D9CA-954A-C219-A4C9-7EA0AFF53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table of text with black and white writing&#10;&#10;Description automatically generated">
            <a:extLst>
              <a:ext uri="{FF2B5EF4-FFF2-40B4-BE49-F238E27FC236}">
                <a16:creationId xmlns:a16="http://schemas.microsoft.com/office/drawing/2014/main" id="{969EF891-A3B0-4377-8CA5-EF65BD4694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4766" y="1721358"/>
            <a:ext cx="6134926" cy="4340187"/>
          </a:xfrm>
          <a:prstGeom prst="rect">
            <a:avLst/>
          </a:prstGeom>
        </p:spPr>
      </p:pic>
      <p:pic>
        <p:nvPicPr>
          <p:cNvPr id="2050" name="Picture 2" descr="Investigative Journalism - Everything You Need To Know - NFI">
            <a:extLst>
              <a:ext uri="{FF2B5EF4-FFF2-40B4-BE49-F238E27FC236}">
                <a16:creationId xmlns:a16="http://schemas.microsoft.com/office/drawing/2014/main" id="{2F3E08A3-D163-04B6-AF65-FBE73FFBD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904" y="1718277"/>
            <a:ext cx="4293146" cy="4337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64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1E112-67F6-9FFB-3F90-8B314B00B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6451B7-9877-5443-9E12-DA838BD8D403}"/>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9FE619C0-0EF3-E993-6904-C6DD8B11B3C7}"/>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A57D106-BCB6-0A72-57DB-7973EA6039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878E04-ED71-989C-E664-A2966A2CFA77}"/>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A46716-7156-19C7-D4BC-F37E7897356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AA72F32-B273-CA1E-B7AD-EE548179B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0047074-2AB8-00AB-137C-36BC6E44CB5F}"/>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الفرق بين الصحافة الاستقصائية والعمل الصحفي التقليدي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https://youtu.be/pjxL5k3hrn0?si=ti6urkvmLAVLi69z</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E911DF5B-B04B-B8C7-ECFC-52E46243D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58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4C81-6A3C-EBCC-5253-2DD7F24A4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78A8EC-8C20-C3E4-D73F-F8DB2DA88B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CE3CA41-7AB9-4955-50F2-2D3F40C7CD0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4562951-4F6D-2C16-87CC-DC24E9397A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C06728-CDE9-FBE3-739B-C766DC9BFAB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FE0D11-F02E-11E4-7091-46D4D1E1A8B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0BAD151-D341-A54F-4E72-1FBE2DF961B5}"/>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طالما يتساءل الإعلاميون المبتدئون: «كيف نختار قصة لنستقصيها”؟ ويجدون، في العادة، صعوبة في العثور على واحدة من تلك القصص. ولكن «المادة موجودة في كل مكان». إذن المشكلة هي في رؤيتها. ولحسن الحظ توجد طرقٌ عديدة لاستشعار قصة تستدعي الاستقصاء.</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إحدى هذه الطرق في مراقبة وسائل الإعلام. فمن الأفكار الجيدة مراقبة قطاع إعلامي معين، كي تستطيع تحديد أنماطه، فتدرك بذلك، متي يحدث أمر غير عادي. إذا أنهيت قصة وفكرت: "لماذا حصل ذلك"؟ فسيكون حظك جيدا في أن تجد المزيد لتستقصيه.</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0C8FD32-C8DB-1D56-25FE-19592EAE41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1F4E06A-88E2-37B4-2878-514B9A72CE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114206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3F484-4121-3201-431E-708BA14F5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A8536F-F300-53C5-CD36-7007939E30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39E33E8-AC74-ADB3-C292-6A43EA8B871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6D0CC62-3E7A-8343-857D-A406024079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CC394-E7B9-9A6B-17BB-C838322669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22B83A-D65D-3AFC-0A51-DB5C25E832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91F6CD-31BB-0F28-32C2-2F049DBD4B8C}"/>
              </a:ext>
            </a:extLst>
          </p:cNvPr>
          <p:cNvSpPr txBox="1"/>
          <p:nvPr/>
        </p:nvSpPr>
        <p:spPr>
          <a:xfrm>
            <a:off x="4437940" y="2028915"/>
            <a:ext cx="6829546" cy="19831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2000" dirty="0">
                <a:latin typeface="Alexandria" charset="0"/>
                <a:cs typeface="Alexandria" charset="0"/>
              </a:rPr>
              <a:t>وتتمثل طريقة ثالثة بالاستماع إلى شكاوى الناس. لماذا يجب أن تكون الأمور على هذه الشاكلة؟ ألا يمكن فعل شيء لتغييرها؟ ففي كل مكان يجتمع الناس فيه – أسواق، منتديات إنترنت، حفلات عشاء – ستسمع أشياء تبدو غريبة أو صادمة أو مدهشة.</a:t>
            </a:r>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631F267C-41B0-E5D9-D83E-B71D3B6195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E27245B-74E2-1524-2863-D8A8C8DBCB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4338" name="Picture 2" descr="As global investigative journalists gather in Zuma's South Africa... |  TheCable">
            <a:extLst>
              <a:ext uri="{FF2B5EF4-FFF2-40B4-BE49-F238E27FC236}">
                <a16:creationId xmlns:a16="http://schemas.microsoft.com/office/drawing/2014/main" id="{411EA29B-E5B5-AB74-5065-98549F9A3F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16564"/>
            <a:ext cx="3513426" cy="410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618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A391E-2FC6-BEC7-56E0-F54DA005C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EF92B-3887-832F-352E-F5BF4A412B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D95B859-B8E0-69CE-15C0-E864173621E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CB5B372-D8E7-BE91-CDA9-82DBD837C5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7512B-2567-0B36-6D95-0A3A23D658B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FF66A0-BAA1-F45B-12D7-7E6C3F2B9C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35E6D7-296F-2995-590D-AE92DE5116C2}"/>
              </a:ext>
            </a:extLst>
          </p:cNvPr>
          <p:cNvSpPr txBox="1"/>
          <p:nvPr/>
        </p:nvSpPr>
        <p:spPr>
          <a:xfrm>
            <a:off x="4437940" y="1839348"/>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لا تبحث عن أفعال سيئة فقط. قد تكتب عن قضية تجري بشكل صحيح – ككشف موهبة جديدة، أو مشروع تطوير حقق أهدافه، أو شركة تخلق ثروة ووظائف. وستقدم خدمة قيِّمة لمشاهديك لدى تحديدك عناصر النجاح المتكررة أو “فضلى الممارسات”.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مثلا، </a:t>
            </a:r>
            <a:r>
              <a:rPr lang="ar-SA" sz="1600" b="1" dirty="0">
                <a:solidFill>
                  <a:srgbClr val="C00000"/>
                </a:solidFill>
                <a:latin typeface="Alexandria" charset="0"/>
                <a:cs typeface="Alexandria" charset="0"/>
              </a:rPr>
              <a:t>لينا العبد</a:t>
            </a:r>
            <a:r>
              <a:rPr lang="ar-SA" sz="1600" dirty="0">
                <a:latin typeface="Alexandria" charset="0"/>
                <a:cs typeface="Alexandria" charset="0"/>
              </a:rPr>
              <a:t> في سورية افترضت بداية في تحقيق أنجزته تحت إشراف أريج أن صيادلة يستغلون ضعف تطبيق قانون ينظم عملهم لصرف أدوية طبية تحوي مواد مخدرة أو مهدئة تؤدي إلى الإدمان. لكن بعد شهور من التقصي عبر محاولة شراء نوعين من الأدوية تحتاج لوصفة طبية مسبقة، اكتشفت لينا أن غالبية صيدليات دمشق تلتزم بعدم بيع الأدوية التي تحتوي على مواد مخدرة بدون وصفة طبية.</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3243AC7-C23F-F4B4-54AD-739982A23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5C41FB4-66AD-12DF-8C09-84F0448200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close-up of a bottle of pills&#10;&#10;Description automatically generated">
            <a:extLst>
              <a:ext uri="{FF2B5EF4-FFF2-40B4-BE49-F238E27FC236}">
                <a16:creationId xmlns:a16="http://schemas.microsoft.com/office/drawing/2014/main" id="{D2668656-E5E4-8D3F-7AE0-4A5CFB9D43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1" y="1798104"/>
            <a:ext cx="3513426" cy="4121588"/>
          </a:xfrm>
          <a:prstGeom prst="rect">
            <a:avLst/>
          </a:prstGeom>
        </p:spPr>
      </p:pic>
    </p:spTree>
    <p:extLst>
      <p:ext uri="{BB962C8B-B14F-4D97-AF65-F5344CB8AC3E}">
        <p14:creationId xmlns:p14="http://schemas.microsoft.com/office/powerpoint/2010/main" val="2086729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6950A-1643-4B6E-14E1-C07F182AE9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5B499F-63CE-B4DB-9316-DA4B32C72A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4A9CE09-7A3D-F306-6AD3-6446DB47302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4E2DCEF-7B25-2ED8-36EB-9CF30A4E92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05A83D-3A40-0056-E85E-F72B91F5AF5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0AC33C-073D-7E50-736A-4A354A6090B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2E6FEDC-63A0-4562-E417-CF492A67610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وتذكر، خصوصاً حين تبدأ، أنه لا يوجد شيء يُسمى استقصاءً صغيراً. بناء على خبرتنا نستطيع الجزم أن المهارات الضرورية للقيام بتحقيق في قرية نائية هي ذات المهارات التي تحتاجها في العاصمة.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ابدأ بالعمل على قصص تشعر بها في محيطك الآني لتبدأ بناء مهاراتك. لا تنتظر حتى تنخرط في استقصاء صعب ومتشعب كي تتعلم ما عليك فعله.</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4C9A826-B785-AAF0-0A10-3819C1950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C6BD6AC-636A-4702-A922-D410B9B9E3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8274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اختيار فكرة الاستقصاء</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إيجاد أفكار للتحقيق الاستقصائي... البداية الأصعب للصحفي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https://ijnet.org/ar/story/</a:t>
            </a:r>
            <a:r>
              <a:rPr lang="ar-SA" sz="2000" dirty="0">
                <a:latin typeface="Alexandria" charset="0"/>
                <a:cs typeface="Alexandria" charset="0"/>
                <a:hlinkClick r:id="rId2"/>
              </a:rPr>
              <a:t>إيجاد-أفكار-للتحقيق-الاستقصائي-البداية-الأصعب-للصحفي</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2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EBC0A-7DBE-F26F-3C65-0D6192D7A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BF4D19-5849-F85E-7A20-4B9E98FB6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EC44298-7D8A-5F8A-BFF6-9AAEE567F9F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C636BC5-CAF7-0B17-371A-018B38EBB3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56C1B-332C-D278-4745-094EBCF17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503A85-129C-34A2-5A3A-6E7826910BE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1685B89-735C-50C7-0FD6-02C865D39DB1}"/>
              </a:ext>
            </a:extLst>
          </p:cNvPr>
          <p:cNvSpPr txBox="1"/>
          <p:nvPr/>
        </p:nvSpPr>
        <p:spPr>
          <a:xfrm>
            <a:off x="4078498" y="1828197"/>
            <a:ext cx="7188988"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أخيراً وأولاً، اتبع مشاعرك. ولهذا المبدأ بُعدان:</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الأول: ما ندعوه “عقدة الرِجل المكسورة”. </a:t>
            </a:r>
            <a:r>
              <a:rPr lang="ar-SA" sz="1600" dirty="0">
                <a:latin typeface="Alexandria" charset="0"/>
                <a:cs typeface="Alexandria" charset="0"/>
              </a:rPr>
              <a:t>بمعنى لا يلحظ أحدنا كم من الناس يعرجون إلى أن يتعرض لكسر في ساقه. بشكل عام، نحن لا نلحظ الظواهر إلا إذا كنا حساسين تجاهها فعلاً. إذاً اسمح لمشاعرك أن تجعلك حساساً لقصص لا يبدو أن أي أحد آخر يأخذها على محمل الجِدِّ.</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البعد الثاني: إن لم تُدهشك قصة</a:t>
            </a:r>
            <a:r>
              <a:rPr lang="ar-SA" sz="1600" dirty="0">
                <a:latin typeface="Alexandria" charset="0"/>
                <a:cs typeface="Alexandria" charset="0"/>
              </a:rPr>
              <a:t>، تُغضبك َ أو تمنحك رغبة عارمة لرؤية شيء يتغير، يجب عليك أن لا تحاول استقصاءها لأنك لن تنجح.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اقترح القصة على غيرك ممن قد تعنيه الفكرة أكثر منك. وفي حال كنت محررا مسؤولا عن صحافي يستقصي قضية معينة ولاحظت أن حماسه فتر، استرجع المهمة منه وكلّف بها شخصا آخر.</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346248E-24B5-F471-0937-4197F687A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04B4518-B3B1-6799-7797-6717C9908E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2839844" cy="4087804"/>
          </a:xfrm>
          <a:prstGeom prst="rect">
            <a:avLst/>
          </a:prstGeom>
        </p:spPr>
      </p:pic>
      <p:pic>
        <p:nvPicPr>
          <p:cNvPr id="9" name="Picture 8">
            <a:extLst>
              <a:ext uri="{FF2B5EF4-FFF2-40B4-BE49-F238E27FC236}">
                <a16:creationId xmlns:a16="http://schemas.microsoft.com/office/drawing/2014/main" id="{D58B53EB-69AD-5331-D16A-EB8252B7D4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245" y="1798104"/>
            <a:ext cx="3199288" cy="4121588"/>
          </a:xfrm>
          <a:prstGeom prst="rect">
            <a:avLst/>
          </a:prstGeom>
        </p:spPr>
      </p:pic>
    </p:spTree>
    <p:extLst>
      <p:ext uri="{BB962C8B-B14F-4D97-AF65-F5344CB8AC3E}">
        <p14:creationId xmlns:p14="http://schemas.microsoft.com/office/powerpoint/2010/main" val="90603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8ACA5-ADDA-580E-A62D-B6D4B8F35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6ECE78-5336-6C57-0276-C2CD0784F8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9BB4BED-C88B-DEED-C20A-17263F997F8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AA886DD-1AF9-15F3-A810-C7DD63DE87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89563-8965-9F6C-0192-D283E5047C1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E6DFED-47E2-5D67-0811-2E0F166CE06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F516021-6E43-BCDE-D8AD-78E86BD92EB2}"/>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لماذا؟: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يتضمن الاستقصاء عملاً إضافياً. إن لم تهتم بقصة بصورة خاصة، فلن تقوم بذلك العمل. وطبعاً عليك أن تستخدم عقلك النقدي لتنجزها، ويجب أن تحافظ على المهنية والموضوعية في مراحل العمل والظروف كافة. لكن إذا لم تمس القصة مثار البحث عواطفك، ستفشل في استقصائها.</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95D5CAD-A1CF-5F96-E476-0A1492822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AC73DB52-B693-D4E8-6AB0-27EC9AE196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5362" name="Picture 2" descr="How to Become an Investigative Journalist | Maryville Online">
            <a:extLst>
              <a:ext uri="{FF2B5EF4-FFF2-40B4-BE49-F238E27FC236}">
                <a16:creationId xmlns:a16="http://schemas.microsoft.com/office/drawing/2014/main" id="{995911CF-7F85-6EBB-A84D-9ADA35646F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661" y="1786921"/>
            <a:ext cx="3497766" cy="409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6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E4BC4-4B2B-77FB-0161-E22BB468A6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B1D126-D5FA-C0F6-C74D-48B9086867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034B86-E099-AD7A-62F6-03C763C87D92}"/>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689B685-9168-D11F-CC16-5F6C2096A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08AB02-25C1-3009-453D-E56391F3937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83A160-CE26-242F-DC2D-ABE6F5C064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CA4D512-CBB3-F285-4513-D77807CA3FA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تم إنجاز استقصاءات عديدة لأسباب خاطئة. فرغم أن العاطفة مهمة والثأر عاطفة فإن بعض الإعلاميين والناشرين يستعملون التحقيقات ليحققوا ثأرا شخصيا.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أحيان أخرى أنجزت استقصاءات تطلبت عملا شاقا لأنها كانت أسهل القصص المتوفرة لإعلامي ما. وكثيرا ما ينسى المُستقصون إن كانت القصةٌ التي يعملون عليها مهمةً لمشاهديهم، ولماذا؟</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1165AD2-DAF4-2C29-8CB3-86C38C20F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1F938761-FFCA-110A-B904-9CB75CEE4E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6386" name="Picture 2" descr="10 examples of powerful investigative journalism">
            <a:extLst>
              <a:ext uri="{FF2B5EF4-FFF2-40B4-BE49-F238E27FC236}">
                <a16:creationId xmlns:a16="http://schemas.microsoft.com/office/drawing/2014/main" id="{8A80EDF0-2B04-AEBD-0E04-0F8EAA8B08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999" y="1831888"/>
            <a:ext cx="3513427"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99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08390-945C-F411-ED2F-D42550760F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D121D-D2DC-FDFF-611B-B5DD8BB5E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2713BF7-1AE8-0E90-A664-C8015FC0D248}"/>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E1E153F-1C25-DE21-B746-5136A5F44F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327CD-F54F-8CEF-B4C8-C747F4321DE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E38EA0-1A38-69EF-DFAF-651B5A74B12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87E79E-3591-5500-FE60-00E60389E06C}"/>
              </a:ext>
            </a:extLst>
          </p:cNvPr>
          <p:cNvSpPr txBox="1"/>
          <p:nvPr/>
        </p:nvSpPr>
        <p:spPr>
          <a:xfrm>
            <a:off x="7125630" y="2028915"/>
            <a:ext cx="414185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اسأل نفسك الأسئلة التالية حين تكون في مرحلة تقييم أهمية القصةٌ: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وإليك كيف ينظر أحدنا إلى الأمر: </a:t>
            </a:r>
            <a:r>
              <a:rPr lang="ar-SA" sz="1600" dirty="0">
                <a:latin typeface="Alexandria" charset="0"/>
                <a:cs typeface="Alexandria" charset="0"/>
              </a:rPr>
              <a:t>العالم مليء بالمعاناة، معظمها نتيجة للرذيلة والخطأ. فأي شيء يقلِّل المعاناة والقسوة يستحق الشروع به. ويؤدي الاستقصاء في العادة إلى تقليل المعاناة.</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57B4FF-504A-7BD7-E824-F4BCF2627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7929C52-DA96-C2AF-2124-99FAFCF57D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9D7CFB64-7E65-9772-03F3-A9350D7D21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0" y="1736549"/>
            <a:ext cx="5906429" cy="4183143"/>
          </a:xfrm>
          <a:prstGeom prst="rect">
            <a:avLst/>
          </a:prstGeom>
        </p:spPr>
      </p:pic>
    </p:spTree>
    <p:extLst>
      <p:ext uri="{BB962C8B-B14F-4D97-AF65-F5344CB8AC3E}">
        <p14:creationId xmlns:p14="http://schemas.microsoft.com/office/powerpoint/2010/main" val="114414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30E3-2B49-5649-BCEC-04B1D028E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CFBA8-FAF0-F075-A64A-72E3BE0ED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7CD5FC3-68F8-4A18-131C-5C799A61B4E4}"/>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8C39AC9-6E6E-4DDE-8BFD-7509B6EE3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ED7F85-D6A0-3973-2B8D-E45D6BAA25C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746436-E12C-8966-6637-FF4FE495EE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72BE4E-DDEE-8904-16C7-0BFFA838844F}"/>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حاول وضع تلك الخدمة نصب عينيك أولاً، قبل أن تستخدمها لتطوير مهنتك. ولا تنسى أن الاستقصاء سلاح، وأنك قد تؤذي آخرين به – عن عمد أو بسبب إهمالك. ففي مجرى مهنتك، قد تصبح أفضل أو أسوأ شيء حصل في حياة أشخاص آخرين.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كن حذراً وأنت تختار الدور الذي ستلعبه، ولمصلحة من تلعبه، ولماذا؟ أنظر بعمق في دوافعك الشخصية قبل أن تستقصي دوافع الآخرين. إن لم تكن القصة أكثر أهمية للآخرين مما هي مهمة لك، فربما يجب أن لا ترويها.</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24F86A4-A131-50FD-166D-0E65A91B2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98CBB1C-242F-7FC5-6BDD-6D5DC09D61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7410" name="Picture 2" descr="Investigative journalism: against the odds | The UNESCO Courier">
            <a:extLst>
              <a:ext uri="{FF2B5EF4-FFF2-40B4-BE49-F238E27FC236}">
                <a16:creationId xmlns:a16="http://schemas.microsoft.com/office/drawing/2014/main" id="{B0F3A27C-C664-2A44-0A67-FF3BB45324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22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7EE27-EDF7-A81A-5FEA-113167AE43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B1D306-371D-7551-6AC9-5C689A92B2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0F3F3EC-F3B0-C09E-E48E-301FB04FD133}"/>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E57B81D-6DB3-4D9A-F363-138CE57A8C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024A90-D976-899C-52C9-90939E0BEA2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70B7BB-A5E4-E8E3-DEBC-0D539A51D82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1D2555-610A-EEF3-7271-0142FA116843}"/>
              </a:ext>
            </a:extLst>
          </p:cNvPr>
          <p:cNvSpPr txBox="1"/>
          <p:nvPr/>
        </p:nvSpPr>
        <p:spPr>
          <a:xfrm>
            <a:off x="4437940" y="2028915"/>
            <a:ext cx="6829546"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مجرى الحياة المهنية، تم تنفيذ مئات الاستقصاءات. وفي كل منها، في لحظة ما، جاء شخص ما وقال: «لماذا تسأل هذه الأسئلة كلها؟ أو ماذا ستفعل بهذه المعلومات؟ وماذا يعطيك حق التصرف بها»؟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ونحن نقول إن لم يكن لدينا جواب جيدٌ عن ذلك السؤال أكثر من: «للجمهور حق ٌ في أن يعرف!» يكون الاستقصاء قد انتهى. فجواب كهذا غير كاف. عادة ما نقول شيئاً يشبه هذا: «ما يحصل هنا مهم ٌ، لك ولآخرين. سأروي تلك القصة، وأريد أن تكون حقيقية. وآمل أن تساعدني على كشفها وسردها».</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A71C273-534E-075E-C516-AE7B8C1C7B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728F9E3-B91D-258C-2115-E613342A85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8434" name="Picture 2" descr="Finding stories worth telling-how to find stories as an investigative  journalist">
            <a:extLst>
              <a:ext uri="{FF2B5EF4-FFF2-40B4-BE49-F238E27FC236}">
                <a16:creationId xmlns:a16="http://schemas.microsoft.com/office/drawing/2014/main" id="{B936A393-8AC8-367F-EC0E-EBB6C849DE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747" y="1792191"/>
            <a:ext cx="3517679"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79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12716-5DDD-7454-9EB3-1F8AF6DFCE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ED354C-5193-BF81-9427-6058C58337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AC582CA-7989-9349-6BC0-4D5BF20F1661}"/>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2300029-CFDA-975B-FA8A-293C6FF6AC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2DA7F9-01E9-ED2C-9E1D-A2333ABDCDB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69EC05-2932-0DFA-5D00-F6CB2157F89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8617C3-CA61-5E17-64D5-3F57A5EDDE0C}"/>
              </a:ext>
            </a:extLst>
          </p:cNvPr>
          <p:cNvSpPr txBox="1"/>
          <p:nvPr/>
        </p:nvSpPr>
        <p:spPr>
          <a:xfrm>
            <a:off x="4437940" y="2028915"/>
            <a:ext cx="6829546" cy="158575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ومهما كان ما تقول في لحظة كهذه، يجب أن تؤمن به. الأهم أن ما تقوله يجب أن يكون معقولاً للشخص الذي تتحدث إليه، أياً كان. فالناس غالبا لا يحبون الصحفيين، وأحد أسباب ذلك أنهم لا يثقون بدوافعنا. ونحن نتوقع منك أن تسهم في تغييِّرَ ذلك الانطباع.</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2DE278-7386-6F4C-9E9D-4A21E6658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21E91248-ECCD-EBC9-D9B1-0A9FACC22D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575569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اختيار موضوع التحقيق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كيف يختار الصحفي موضوعاً للتحقيق الاستقصائي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t>
            </a:r>
            <a:r>
              <a:rPr lang="en-US" sz="2000" dirty="0" err="1">
                <a:latin typeface="Alexandria" charset="0"/>
                <a:cs typeface="Alexandria" charset="0"/>
                <a:hlinkClick r:id="rId2"/>
              </a:rPr>
              <a:t>kmarabian.me</a:t>
            </a:r>
            <a:r>
              <a:rPr lang="en-US" sz="2000" dirty="0">
                <a:latin typeface="Alexandria" charset="0"/>
                <a:cs typeface="Alexandria" charset="0"/>
                <a:hlinkClick r:id="rId2"/>
              </a:rPr>
              <a:t>/2023/12/26/</a:t>
            </a:r>
            <a:r>
              <a:rPr lang="ar-SA" sz="2000" dirty="0">
                <a:latin typeface="Alexandria" charset="0"/>
                <a:cs typeface="Alexandria" charset="0"/>
                <a:hlinkClick r:id="rId2"/>
              </a:rPr>
              <a:t>كيف-يختار-الصحفي-موضوعاً-للتحقيق-الاس/</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262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r" rtl="1"/>
            <a:r>
              <a:rPr lang="ar-SA" sz="4000" b="1" dirty="0">
                <a:latin typeface="Alexandria" charset="0"/>
                <a:cs typeface="Alexandria" charset="0"/>
              </a:rPr>
              <a:t>نصيحة وطلب ... </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ED583F4D-946B-4FAD-9E15-6890A4B3F6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5476</TotalTime>
  <Words>3040</Words>
  <Application>Microsoft Macintosh PowerPoint</Application>
  <PresentationFormat>Widescreen</PresentationFormat>
  <Paragraphs>219</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338</cp:revision>
  <dcterms:created xsi:type="dcterms:W3CDTF">2023-04-29T09:08:00Z</dcterms:created>
  <dcterms:modified xsi:type="dcterms:W3CDTF">2026-09-11T15:44:33Z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