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6" r:id="rId2"/>
    <p:sldId id="302" r:id="rId3"/>
    <p:sldId id="303" r:id="rId4"/>
    <p:sldId id="377" r:id="rId5"/>
    <p:sldId id="304" r:id="rId6"/>
    <p:sldId id="305" r:id="rId7"/>
    <p:sldId id="378" r:id="rId8"/>
    <p:sldId id="379" r:id="rId9"/>
    <p:sldId id="380" r:id="rId10"/>
    <p:sldId id="381" r:id="rId11"/>
    <p:sldId id="306" r:id="rId12"/>
    <p:sldId id="308" r:id="rId13"/>
    <p:sldId id="384" r:id="rId14"/>
    <p:sldId id="382" r:id="rId15"/>
    <p:sldId id="310" r:id="rId16"/>
    <p:sldId id="311" r:id="rId17"/>
    <p:sldId id="312" r:id="rId18"/>
    <p:sldId id="313" r:id="rId19"/>
    <p:sldId id="424" r:id="rId20"/>
    <p:sldId id="314" r:id="rId21"/>
    <p:sldId id="385" r:id="rId22"/>
    <p:sldId id="315" r:id="rId23"/>
    <p:sldId id="316" r:id="rId24"/>
    <p:sldId id="317" r:id="rId25"/>
    <p:sldId id="318" r:id="rId26"/>
    <p:sldId id="414" r:id="rId27"/>
    <p:sldId id="387" r:id="rId28"/>
    <p:sldId id="353" r:id="rId29"/>
    <p:sldId id="320" r:id="rId30"/>
    <p:sldId id="321" r:id="rId31"/>
    <p:sldId id="438" r:id="rId32"/>
    <p:sldId id="439" r:id="rId33"/>
    <p:sldId id="450" r:id="rId34"/>
    <p:sldId id="440" r:id="rId35"/>
    <p:sldId id="441" r:id="rId36"/>
    <p:sldId id="443" r:id="rId37"/>
    <p:sldId id="344" r:id="rId38"/>
    <p:sldId id="345" r:id="rId39"/>
    <p:sldId id="346" r:id="rId40"/>
    <p:sldId id="347" r:id="rId41"/>
    <p:sldId id="348" r:id="rId42"/>
    <p:sldId id="447" r:id="rId43"/>
    <p:sldId id="448" r:id="rId44"/>
    <p:sldId id="449" r:id="rId45"/>
    <p:sldId id="419" r:id="rId46"/>
    <p:sldId id="420" r:id="rId47"/>
    <p:sldId id="421" r:id="rId48"/>
    <p:sldId id="422" r:id="rId49"/>
    <p:sldId id="415" r:id="rId50"/>
    <p:sldId id="416" r:id="rId51"/>
  </p:sldIdLst>
  <p:sldSz cx="12192000" cy="6858000"/>
  <p:notesSz cx="6797675" cy="99250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643"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797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7976"/>
          </a:xfrm>
          <a:prstGeom prst="rect">
            <a:avLst/>
          </a:prstGeom>
        </p:spPr>
        <p:txBody>
          <a:bodyPr vert="horz" lIns="91440" tIns="45720" rIns="91440" bIns="45720" rtlCol="0"/>
          <a:lstStyle>
            <a:lvl1pPr algn="r">
              <a:defRPr sz="1200"/>
            </a:lvl1pPr>
          </a:lstStyle>
          <a:p>
            <a:fld id="{189B4842-A0FB-4A92-B0F8-FBB300BBF8E4}" type="datetimeFigureOut">
              <a:rPr lang="en-US" smtClean="0"/>
              <a:t>7/22/2022</a:t>
            </a:fld>
            <a:endParaRPr lang="en-US"/>
          </a:p>
        </p:txBody>
      </p:sp>
      <p:sp>
        <p:nvSpPr>
          <p:cNvPr id="4" name="Slide Image Placeholder 3"/>
          <p:cNvSpPr>
            <a:spLocks noGrp="1" noRot="1" noChangeAspect="1"/>
          </p:cNvSpPr>
          <p:nvPr>
            <p:ph type="sldImg" idx="2"/>
          </p:nvPr>
        </p:nvSpPr>
        <p:spPr>
          <a:xfrm>
            <a:off x="420688" y="1239838"/>
            <a:ext cx="5956300" cy="335121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6431"/>
            <a:ext cx="5438140" cy="390798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7076"/>
            <a:ext cx="2945659" cy="49797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7076"/>
            <a:ext cx="2945659" cy="497975"/>
          </a:xfrm>
          <a:prstGeom prst="rect">
            <a:avLst/>
          </a:prstGeom>
        </p:spPr>
        <p:txBody>
          <a:bodyPr vert="horz" lIns="91440" tIns="45720" rIns="91440" bIns="45720" rtlCol="0" anchor="b"/>
          <a:lstStyle>
            <a:lvl1pPr algn="r">
              <a:defRPr sz="1200"/>
            </a:lvl1pPr>
          </a:lstStyle>
          <a:p>
            <a:fld id="{AEBC46A9-46F8-44E0-A55C-3BB644CC1823}" type="slidenum">
              <a:rPr lang="en-US" smtClean="0"/>
              <a:t>‹#›</a:t>
            </a:fld>
            <a:endParaRPr lang="en-US"/>
          </a:p>
        </p:txBody>
      </p:sp>
    </p:spTree>
    <p:extLst>
      <p:ext uri="{BB962C8B-B14F-4D97-AF65-F5344CB8AC3E}">
        <p14:creationId xmlns:p14="http://schemas.microsoft.com/office/powerpoint/2010/main" val="3318294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7">
            <a:extLst>
              <a:ext uri="{FF2B5EF4-FFF2-40B4-BE49-F238E27FC236}">
                <a16:creationId xmlns:a16="http://schemas.microsoft.com/office/drawing/2014/main" id="{12713C8E-F06D-48F7-9A44-14B868B44EB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defRPr>
                <a:solidFill>
                  <a:schemeClr val="tx1"/>
                </a:solidFill>
                <a:latin typeface="Verdana" panose="020B0604030504040204" pitchFamily="34" charset="0"/>
                <a:ea typeface="MS PGothic" panose="020B0600070205080204" pitchFamily="34" charset="-128"/>
              </a:defRPr>
            </a:lvl1pPr>
            <a:lvl2pPr marL="742950" indent="-285750" defTabSz="930275">
              <a:defRPr>
                <a:solidFill>
                  <a:schemeClr val="tx1"/>
                </a:solidFill>
                <a:latin typeface="Verdana" panose="020B0604030504040204" pitchFamily="34" charset="0"/>
                <a:ea typeface="MS PGothic" panose="020B0600070205080204" pitchFamily="34" charset="-128"/>
              </a:defRPr>
            </a:lvl2pPr>
            <a:lvl3pPr marL="1143000" indent="-228600" defTabSz="930275">
              <a:defRPr>
                <a:solidFill>
                  <a:schemeClr val="tx1"/>
                </a:solidFill>
                <a:latin typeface="Verdana" panose="020B0604030504040204" pitchFamily="34" charset="0"/>
                <a:ea typeface="MS PGothic" panose="020B0600070205080204" pitchFamily="34" charset="-128"/>
              </a:defRPr>
            </a:lvl3pPr>
            <a:lvl4pPr marL="1600200" indent="-228600" defTabSz="930275">
              <a:defRPr>
                <a:solidFill>
                  <a:schemeClr val="tx1"/>
                </a:solidFill>
                <a:latin typeface="Verdana" panose="020B0604030504040204" pitchFamily="34" charset="0"/>
                <a:ea typeface="MS PGothic" panose="020B0600070205080204" pitchFamily="34" charset="-128"/>
              </a:defRPr>
            </a:lvl4pPr>
            <a:lvl5pPr marL="2057400" indent="-228600" defTabSz="930275">
              <a:defRPr>
                <a:solidFill>
                  <a:schemeClr val="tx1"/>
                </a:solidFill>
                <a:latin typeface="Verdana" panose="020B0604030504040204" pitchFamily="34" charset="0"/>
                <a:ea typeface="MS PGothic" panose="020B0600070205080204" pitchFamily="34" charset="-128"/>
              </a:defRPr>
            </a:lvl5pPr>
            <a:lvl6pPr marL="25146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1AEE641A-9D92-4373-A5E0-4C11D51957E7}" type="slidenum">
              <a:rPr lang="en-US" altLang="en-US">
                <a:latin typeface="Helvetica" panose="020B0604020202020204" pitchFamily="34" charset="0"/>
              </a:rPr>
              <a:pPr/>
              <a:t>31</a:t>
            </a:fld>
            <a:endParaRPr lang="en-US" altLang="en-US">
              <a:latin typeface="Helvetica" panose="020B0604020202020204" pitchFamily="34" charset="0"/>
            </a:endParaRPr>
          </a:p>
        </p:txBody>
      </p:sp>
      <p:sp>
        <p:nvSpPr>
          <p:cNvPr id="121859" name="Rectangle 2">
            <a:extLst>
              <a:ext uri="{FF2B5EF4-FFF2-40B4-BE49-F238E27FC236}">
                <a16:creationId xmlns:a16="http://schemas.microsoft.com/office/drawing/2014/main" id="{4E7ACE6D-059D-483A-A103-CE92675F2B3F}"/>
              </a:ext>
            </a:extLst>
          </p:cNvPr>
          <p:cNvSpPr>
            <a:spLocks noGrp="1" noRot="1" noChangeAspect="1" noChangeArrowheads="1" noTextEdit="1"/>
          </p:cNvSpPr>
          <p:nvPr>
            <p:ph type="sldImg"/>
          </p:nvPr>
        </p:nvSpPr>
        <p:spPr>
          <a:ln/>
        </p:spPr>
      </p:sp>
      <p:sp>
        <p:nvSpPr>
          <p:cNvPr id="121860" name="Rectangle 3">
            <a:extLst>
              <a:ext uri="{FF2B5EF4-FFF2-40B4-BE49-F238E27FC236}">
                <a16:creationId xmlns:a16="http://schemas.microsoft.com/office/drawing/2014/main" id="{9E07AD1A-894F-44C2-B8F0-559D0E99B6D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a:extLst>
              <a:ext uri="{FF2B5EF4-FFF2-40B4-BE49-F238E27FC236}">
                <a16:creationId xmlns:a16="http://schemas.microsoft.com/office/drawing/2014/main" id="{9A2A9F0C-8B1F-4324-A783-5596BAC59F6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defRPr>
                <a:solidFill>
                  <a:schemeClr val="tx1"/>
                </a:solidFill>
                <a:latin typeface="Verdana" panose="020B0604030504040204" pitchFamily="34" charset="0"/>
                <a:ea typeface="MS PGothic" panose="020B0600070205080204" pitchFamily="34" charset="-128"/>
              </a:defRPr>
            </a:lvl1pPr>
            <a:lvl2pPr marL="742950" indent="-285750" defTabSz="930275">
              <a:defRPr>
                <a:solidFill>
                  <a:schemeClr val="tx1"/>
                </a:solidFill>
                <a:latin typeface="Verdana" panose="020B0604030504040204" pitchFamily="34" charset="0"/>
                <a:ea typeface="MS PGothic" panose="020B0600070205080204" pitchFamily="34" charset="-128"/>
              </a:defRPr>
            </a:lvl2pPr>
            <a:lvl3pPr marL="1143000" indent="-228600" defTabSz="930275">
              <a:defRPr>
                <a:solidFill>
                  <a:schemeClr val="tx1"/>
                </a:solidFill>
                <a:latin typeface="Verdana" panose="020B0604030504040204" pitchFamily="34" charset="0"/>
                <a:ea typeface="MS PGothic" panose="020B0600070205080204" pitchFamily="34" charset="-128"/>
              </a:defRPr>
            </a:lvl3pPr>
            <a:lvl4pPr marL="1600200" indent="-228600" defTabSz="930275">
              <a:defRPr>
                <a:solidFill>
                  <a:schemeClr val="tx1"/>
                </a:solidFill>
                <a:latin typeface="Verdana" panose="020B0604030504040204" pitchFamily="34" charset="0"/>
                <a:ea typeface="MS PGothic" panose="020B0600070205080204" pitchFamily="34" charset="-128"/>
              </a:defRPr>
            </a:lvl4pPr>
            <a:lvl5pPr marL="2057400" indent="-228600" defTabSz="930275">
              <a:defRPr>
                <a:solidFill>
                  <a:schemeClr val="tx1"/>
                </a:solidFill>
                <a:latin typeface="Verdana" panose="020B0604030504040204" pitchFamily="34" charset="0"/>
                <a:ea typeface="MS PGothic" panose="020B0600070205080204" pitchFamily="34" charset="-128"/>
              </a:defRPr>
            </a:lvl5pPr>
            <a:lvl6pPr marL="25146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15959CA7-2AF4-41B1-8F12-DE232B007B07}" type="slidenum">
              <a:rPr lang="en-US" altLang="en-US">
                <a:latin typeface="Helvetica" panose="020B0604020202020204" pitchFamily="34" charset="0"/>
              </a:rPr>
              <a:pPr/>
              <a:t>32</a:t>
            </a:fld>
            <a:endParaRPr lang="en-US" altLang="en-US">
              <a:latin typeface="Helvetica" panose="020B0604020202020204" pitchFamily="34" charset="0"/>
            </a:endParaRPr>
          </a:p>
        </p:txBody>
      </p:sp>
      <p:sp>
        <p:nvSpPr>
          <p:cNvPr id="122883" name="Rectangle 2">
            <a:extLst>
              <a:ext uri="{FF2B5EF4-FFF2-40B4-BE49-F238E27FC236}">
                <a16:creationId xmlns:a16="http://schemas.microsoft.com/office/drawing/2014/main" id="{A495CF2E-10C4-49A6-B353-620534988C92}"/>
              </a:ext>
            </a:extLst>
          </p:cNvPr>
          <p:cNvSpPr>
            <a:spLocks noGrp="1" noRot="1" noChangeAspect="1" noChangeArrowheads="1" noTextEdit="1"/>
          </p:cNvSpPr>
          <p:nvPr>
            <p:ph type="sldImg"/>
          </p:nvPr>
        </p:nvSpPr>
        <p:spPr>
          <a:ln/>
        </p:spPr>
      </p:sp>
      <p:sp>
        <p:nvSpPr>
          <p:cNvPr id="122884" name="Rectangle 3">
            <a:extLst>
              <a:ext uri="{FF2B5EF4-FFF2-40B4-BE49-F238E27FC236}">
                <a16:creationId xmlns:a16="http://schemas.microsoft.com/office/drawing/2014/main" id="{04D12019-D120-4BCE-9EFE-1883EE02D94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a:extLst>
              <a:ext uri="{FF2B5EF4-FFF2-40B4-BE49-F238E27FC236}">
                <a16:creationId xmlns:a16="http://schemas.microsoft.com/office/drawing/2014/main" id="{53451A08-37D6-4065-ADF9-DCFC5E7F544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defRPr>
                <a:solidFill>
                  <a:schemeClr val="tx1"/>
                </a:solidFill>
                <a:latin typeface="Verdana" panose="020B0604030504040204" pitchFamily="34" charset="0"/>
                <a:ea typeface="MS PGothic" panose="020B0600070205080204" pitchFamily="34" charset="-128"/>
              </a:defRPr>
            </a:lvl1pPr>
            <a:lvl2pPr marL="742950" indent="-285750" defTabSz="930275">
              <a:defRPr>
                <a:solidFill>
                  <a:schemeClr val="tx1"/>
                </a:solidFill>
                <a:latin typeface="Verdana" panose="020B0604030504040204" pitchFamily="34" charset="0"/>
                <a:ea typeface="MS PGothic" panose="020B0600070205080204" pitchFamily="34" charset="-128"/>
              </a:defRPr>
            </a:lvl2pPr>
            <a:lvl3pPr marL="1143000" indent="-228600" defTabSz="930275">
              <a:defRPr>
                <a:solidFill>
                  <a:schemeClr val="tx1"/>
                </a:solidFill>
                <a:latin typeface="Verdana" panose="020B0604030504040204" pitchFamily="34" charset="0"/>
                <a:ea typeface="MS PGothic" panose="020B0600070205080204" pitchFamily="34" charset="-128"/>
              </a:defRPr>
            </a:lvl3pPr>
            <a:lvl4pPr marL="1600200" indent="-228600" defTabSz="930275">
              <a:defRPr>
                <a:solidFill>
                  <a:schemeClr val="tx1"/>
                </a:solidFill>
                <a:latin typeface="Verdana" panose="020B0604030504040204" pitchFamily="34" charset="0"/>
                <a:ea typeface="MS PGothic" panose="020B0600070205080204" pitchFamily="34" charset="-128"/>
              </a:defRPr>
            </a:lvl4pPr>
            <a:lvl5pPr marL="2057400" indent="-228600" defTabSz="930275">
              <a:defRPr>
                <a:solidFill>
                  <a:schemeClr val="tx1"/>
                </a:solidFill>
                <a:latin typeface="Verdana" panose="020B0604030504040204" pitchFamily="34" charset="0"/>
                <a:ea typeface="MS PGothic" panose="020B0600070205080204" pitchFamily="34" charset="-128"/>
              </a:defRPr>
            </a:lvl5pPr>
            <a:lvl6pPr marL="25146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EEF6A302-414C-4CF1-ABBB-AF2CB72D9427}" type="slidenum">
              <a:rPr lang="en-US" altLang="en-US">
                <a:latin typeface="Helvetica" panose="020B0604020202020204" pitchFamily="34" charset="0"/>
              </a:rPr>
              <a:pPr/>
              <a:t>34</a:t>
            </a:fld>
            <a:endParaRPr lang="en-US" altLang="en-US">
              <a:latin typeface="Helvetica" panose="020B0604020202020204" pitchFamily="34" charset="0"/>
            </a:endParaRPr>
          </a:p>
        </p:txBody>
      </p:sp>
      <p:sp>
        <p:nvSpPr>
          <p:cNvPr id="123907" name="Rectangle 2">
            <a:extLst>
              <a:ext uri="{FF2B5EF4-FFF2-40B4-BE49-F238E27FC236}">
                <a16:creationId xmlns:a16="http://schemas.microsoft.com/office/drawing/2014/main" id="{D5FEAE45-D480-4553-9BB5-5A0507ABE536}"/>
              </a:ext>
            </a:extLst>
          </p:cNvPr>
          <p:cNvSpPr>
            <a:spLocks noGrp="1" noRot="1" noChangeAspect="1" noChangeArrowheads="1" noTextEdit="1"/>
          </p:cNvSpPr>
          <p:nvPr>
            <p:ph type="sldImg"/>
          </p:nvPr>
        </p:nvSpPr>
        <p:spPr>
          <a:ln/>
        </p:spPr>
      </p:sp>
      <p:sp>
        <p:nvSpPr>
          <p:cNvPr id="123908" name="Rectangle 3">
            <a:extLst>
              <a:ext uri="{FF2B5EF4-FFF2-40B4-BE49-F238E27FC236}">
                <a16:creationId xmlns:a16="http://schemas.microsoft.com/office/drawing/2014/main" id="{7B30AC3E-C36C-4606-A8DA-4C89455DB7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a:extLst>
              <a:ext uri="{FF2B5EF4-FFF2-40B4-BE49-F238E27FC236}">
                <a16:creationId xmlns:a16="http://schemas.microsoft.com/office/drawing/2014/main" id="{F3964CCA-B0C6-4BC4-9C47-2A0B624ED58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defRPr>
                <a:solidFill>
                  <a:schemeClr val="tx1"/>
                </a:solidFill>
                <a:latin typeface="Verdana" panose="020B0604030504040204" pitchFamily="34" charset="0"/>
                <a:ea typeface="MS PGothic" panose="020B0600070205080204" pitchFamily="34" charset="-128"/>
              </a:defRPr>
            </a:lvl1pPr>
            <a:lvl2pPr marL="742950" indent="-285750" defTabSz="930275">
              <a:defRPr>
                <a:solidFill>
                  <a:schemeClr val="tx1"/>
                </a:solidFill>
                <a:latin typeface="Verdana" panose="020B0604030504040204" pitchFamily="34" charset="0"/>
                <a:ea typeface="MS PGothic" panose="020B0600070205080204" pitchFamily="34" charset="-128"/>
              </a:defRPr>
            </a:lvl2pPr>
            <a:lvl3pPr marL="1143000" indent="-228600" defTabSz="930275">
              <a:defRPr>
                <a:solidFill>
                  <a:schemeClr val="tx1"/>
                </a:solidFill>
                <a:latin typeface="Verdana" panose="020B0604030504040204" pitchFamily="34" charset="0"/>
                <a:ea typeface="MS PGothic" panose="020B0600070205080204" pitchFamily="34" charset="-128"/>
              </a:defRPr>
            </a:lvl3pPr>
            <a:lvl4pPr marL="1600200" indent="-228600" defTabSz="930275">
              <a:defRPr>
                <a:solidFill>
                  <a:schemeClr val="tx1"/>
                </a:solidFill>
                <a:latin typeface="Verdana" panose="020B0604030504040204" pitchFamily="34" charset="0"/>
                <a:ea typeface="MS PGothic" panose="020B0600070205080204" pitchFamily="34" charset="-128"/>
              </a:defRPr>
            </a:lvl4pPr>
            <a:lvl5pPr marL="2057400" indent="-228600" defTabSz="930275">
              <a:defRPr>
                <a:solidFill>
                  <a:schemeClr val="tx1"/>
                </a:solidFill>
                <a:latin typeface="Verdana" panose="020B0604030504040204" pitchFamily="34" charset="0"/>
                <a:ea typeface="MS PGothic" panose="020B0600070205080204" pitchFamily="34" charset="-128"/>
              </a:defRPr>
            </a:lvl5pPr>
            <a:lvl6pPr marL="25146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1D4AC478-933A-4CBB-A14C-170BD7B7A37D}" type="slidenum">
              <a:rPr lang="en-US" altLang="en-US">
                <a:latin typeface="Helvetica" panose="020B0604020202020204" pitchFamily="34" charset="0"/>
              </a:rPr>
              <a:pPr/>
              <a:t>35</a:t>
            </a:fld>
            <a:endParaRPr lang="en-US" altLang="en-US">
              <a:latin typeface="Helvetica" panose="020B0604020202020204" pitchFamily="34" charset="0"/>
            </a:endParaRPr>
          </a:p>
        </p:txBody>
      </p:sp>
      <p:sp>
        <p:nvSpPr>
          <p:cNvPr id="124931" name="Rectangle 2">
            <a:extLst>
              <a:ext uri="{FF2B5EF4-FFF2-40B4-BE49-F238E27FC236}">
                <a16:creationId xmlns:a16="http://schemas.microsoft.com/office/drawing/2014/main" id="{5BA5CE0E-B27A-4856-9DE3-4E3B5F085534}"/>
              </a:ext>
            </a:extLst>
          </p:cNvPr>
          <p:cNvSpPr>
            <a:spLocks noGrp="1" noRot="1" noChangeAspect="1" noChangeArrowheads="1" noTextEdit="1"/>
          </p:cNvSpPr>
          <p:nvPr>
            <p:ph type="sldImg"/>
          </p:nvPr>
        </p:nvSpPr>
        <p:spPr>
          <a:ln/>
        </p:spPr>
      </p:sp>
      <p:sp>
        <p:nvSpPr>
          <p:cNvPr id="124932" name="Rectangle 3">
            <a:extLst>
              <a:ext uri="{FF2B5EF4-FFF2-40B4-BE49-F238E27FC236}">
                <a16:creationId xmlns:a16="http://schemas.microsoft.com/office/drawing/2014/main" id="{F3BEEA9A-3ADC-4256-823F-620A5A5D3EF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a:extLst>
              <a:ext uri="{FF2B5EF4-FFF2-40B4-BE49-F238E27FC236}">
                <a16:creationId xmlns:a16="http://schemas.microsoft.com/office/drawing/2014/main" id="{C389213D-C1B2-4D5F-A81C-61550948760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defRPr>
                <a:solidFill>
                  <a:schemeClr val="tx1"/>
                </a:solidFill>
                <a:latin typeface="Verdana" panose="020B0604030504040204" pitchFamily="34" charset="0"/>
                <a:ea typeface="MS PGothic" panose="020B0600070205080204" pitchFamily="34" charset="-128"/>
              </a:defRPr>
            </a:lvl1pPr>
            <a:lvl2pPr marL="742950" indent="-285750" defTabSz="930275">
              <a:defRPr>
                <a:solidFill>
                  <a:schemeClr val="tx1"/>
                </a:solidFill>
                <a:latin typeface="Verdana" panose="020B0604030504040204" pitchFamily="34" charset="0"/>
                <a:ea typeface="MS PGothic" panose="020B0600070205080204" pitchFamily="34" charset="-128"/>
              </a:defRPr>
            </a:lvl2pPr>
            <a:lvl3pPr marL="1143000" indent="-228600" defTabSz="930275">
              <a:defRPr>
                <a:solidFill>
                  <a:schemeClr val="tx1"/>
                </a:solidFill>
                <a:latin typeface="Verdana" panose="020B0604030504040204" pitchFamily="34" charset="0"/>
                <a:ea typeface="MS PGothic" panose="020B0600070205080204" pitchFamily="34" charset="-128"/>
              </a:defRPr>
            </a:lvl3pPr>
            <a:lvl4pPr marL="1600200" indent="-228600" defTabSz="930275">
              <a:defRPr>
                <a:solidFill>
                  <a:schemeClr val="tx1"/>
                </a:solidFill>
                <a:latin typeface="Verdana" panose="020B0604030504040204" pitchFamily="34" charset="0"/>
                <a:ea typeface="MS PGothic" panose="020B0600070205080204" pitchFamily="34" charset="-128"/>
              </a:defRPr>
            </a:lvl4pPr>
            <a:lvl5pPr marL="2057400" indent="-228600" defTabSz="930275">
              <a:defRPr>
                <a:solidFill>
                  <a:schemeClr val="tx1"/>
                </a:solidFill>
                <a:latin typeface="Verdana" panose="020B0604030504040204" pitchFamily="34" charset="0"/>
                <a:ea typeface="MS PGothic" panose="020B0600070205080204" pitchFamily="34" charset="-128"/>
              </a:defRPr>
            </a:lvl5pPr>
            <a:lvl6pPr marL="25146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30275"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7CCD4250-8549-41EB-B8CE-11C2FE70C1AD}" type="slidenum">
              <a:rPr lang="en-US" altLang="en-US">
                <a:latin typeface="Helvetica" panose="020B0604020202020204" pitchFamily="34" charset="0"/>
              </a:rPr>
              <a:pPr/>
              <a:t>36</a:t>
            </a:fld>
            <a:endParaRPr lang="en-US" altLang="en-US">
              <a:latin typeface="Helvetica" panose="020B0604020202020204" pitchFamily="34" charset="0"/>
            </a:endParaRPr>
          </a:p>
        </p:txBody>
      </p:sp>
      <p:sp>
        <p:nvSpPr>
          <p:cNvPr id="126979" name="Rectangle 2">
            <a:extLst>
              <a:ext uri="{FF2B5EF4-FFF2-40B4-BE49-F238E27FC236}">
                <a16:creationId xmlns:a16="http://schemas.microsoft.com/office/drawing/2014/main" id="{FE9DAFE2-DC1F-4D1E-B399-6B86FC7E2D2C}"/>
              </a:ext>
            </a:extLst>
          </p:cNvPr>
          <p:cNvSpPr>
            <a:spLocks noGrp="1" noRot="1" noChangeAspect="1" noChangeArrowheads="1" noTextEdit="1"/>
          </p:cNvSpPr>
          <p:nvPr>
            <p:ph type="sldImg"/>
          </p:nvPr>
        </p:nvSpPr>
        <p:spPr>
          <a:ln/>
        </p:spPr>
      </p:sp>
      <p:sp>
        <p:nvSpPr>
          <p:cNvPr id="126980" name="Rectangle 3">
            <a:extLst>
              <a:ext uri="{FF2B5EF4-FFF2-40B4-BE49-F238E27FC236}">
                <a16:creationId xmlns:a16="http://schemas.microsoft.com/office/drawing/2014/main" id="{091DFE67-CF76-4428-8F44-8818B6CA45C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0485B-5C0A-BEBB-1432-88D88F0AFC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D8BFD4D-0AFE-3FF7-8CA1-7218F876E7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46E624B-AACB-1576-A778-6ADB2FAE9066}"/>
              </a:ext>
            </a:extLst>
          </p:cNvPr>
          <p:cNvSpPr>
            <a:spLocks noGrp="1"/>
          </p:cNvSpPr>
          <p:nvPr>
            <p:ph type="dt" sz="half" idx="10"/>
          </p:nvPr>
        </p:nvSpPr>
        <p:spPr/>
        <p:txBody>
          <a:bodyPr/>
          <a:lstStyle/>
          <a:p>
            <a:fld id="{8F72A2B0-BA3E-434B-B5A2-E498DD7C58C9}" type="datetimeFigureOut">
              <a:rPr lang="en-US" smtClean="0"/>
              <a:t>7/22/2022</a:t>
            </a:fld>
            <a:endParaRPr lang="en-US"/>
          </a:p>
        </p:txBody>
      </p:sp>
      <p:sp>
        <p:nvSpPr>
          <p:cNvPr id="5" name="Footer Placeholder 4">
            <a:extLst>
              <a:ext uri="{FF2B5EF4-FFF2-40B4-BE49-F238E27FC236}">
                <a16:creationId xmlns:a16="http://schemas.microsoft.com/office/drawing/2014/main" id="{5EDE3D5E-3DC5-F159-DAD3-5C893A3AE1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7582A1-AFE6-2D0E-24B3-0C02C4B718E5}"/>
              </a:ext>
            </a:extLst>
          </p:cNvPr>
          <p:cNvSpPr>
            <a:spLocks noGrp="1"/>
          </p:cNvSpPr>
          <p:nvPr>
            <p:ph type="sldNum" sz="quarter" idx="12"/>
          </p:nvPr>
        </p:nvSpPr>
        <p:spPr/>
        <p:txBody>
          <a:bodyPr/>
          <a:lstStyle/>
          <a:p>
            <a:fld id="{896D153E-81F7-454B-865F-64B19981CCFF}" type="slidenum">
              <a:rPr lang="en-US" smtClean="0"/>
              <a:t>‹#›</a:t>
            </a:fld>
            <a:endParaRPr lang="en-US"/>
          </a:p>
        </p:txBody>
      </p:sp>
    </p:spTree>
    <p:extLst>
      <p:ext uri="{BB962C8B-B14F-4D97-AF65-F5344CB8AC3E}">
        <p14:creationId xmlns:p14="http://schemas.microsoft.com/office/powerpoint/2010/main" val="15373745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A2E902D-D193-7044-5C78-CE76F01F8473}"/>
              </a:ext>
            </a:extLst>
          </p:cNvPr>
          <p:cNvSpPr>
            <a:spLocks noGrp="1"/>
          </p:cNvSpPr>
          <p:nvPr>
            <p:ph type="dt" sz="half" idx="10"/>
          </p:nvPr>
        </p:nvSpPr>
        <p:spPr/>
        <p:txBody>
          <a:bodyPr/>
          <a:lstStyle/>
          <a:p>
            <a:fld id="{8F72A2B0-BA3E-434B-B5A2-E498DD7C58C9}" type="datetimeFigureOut">
              <a:rPr lang="en-US" smtClean="0"/>
              <a:t>7/22/2022</a:t>
            </a:fld>
            <a:endParaRPr lang="en-US"/>
          </a:p>
        </p:txBody>
      </p:sp>
      <p:sp>
        <p:nvSpPr>
          <p:cNvPr id="5" name="Footer Placeholder 4">
            <a:extLst>
              <a:ext uri="{FF2B5EF4-FFF2-40B4-BE49-F238E27FC236}">
                <a16:creationId xmlns:a16="http://schemas.microsoft.com/office/drawing/2014/main" id="{DF8B6F01-2326-7E0D-66FA-660FB91D01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0BB6663-E4B9-385C-D9A4-213C557CE5ED}"/>
              </a:ext>
            </a:extLst>
          </p:cNvPr>
          <p:cNvSpPr>
            <a:spLocks noGrp="1"/>
          </p:cNvSpPr>
          <p:nvPr>
            <p:ph type="sldNum" sz="quarter" idx="12"/>
          </p:nvPr>
        </p:nvSpPr>
        <p:spPr/>
        <p:txBody>
          <a:bodyPr/>
          <a:lstStyle/>
          <a:p>
            <a:fld id="{896D153E-81F7-454B-865F-64B19981CCFF}" type="slidenum">
              <a:rPr lang="en-US" smtClean="0"/>
              <a:t>‹#›</a:t>
            </a:fld>
            <a:endParaRPr lang="en-US"/>
          </a:p>
        </p:txBody>
      </p:sp>
      <p:pic>
        <p:nvPicPr>
          <p:cNvPr id="21" name="Picture 10">
            <a:extLst>
              <a:ext uri="{FF2B5EF4-FFF2-40B4-BE49-F238E27FC236}">
                <a16:creationId xmlns:a16="http://schemas.microsoft.com/office/drawing/2014/main" id="{840A3AE4-D217-25C3-360B-C97F15D82A9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525" y="-20638"/>
            <a:ext cx="11933238" cy="1485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1">
            <a:extLst>
              <a:ext uri="{FF2B5EF4-FFF2-40B4-BE49-F238E27FC236}">
                <a16:creationId xmlns:a16="http://schemas.microsoft.com/office/drawing/2014/main" id="{B94A6C26-E1D0-CC49-3215-DA271AFAB68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5622925"/>
            <a:ext cx="1276350"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2">
            <a:extLst>
              <a:ext uri="{FF2B5EF4-FFF2-40B4-BE49-F238E27FC236}">
                <a16:creationId xmlns:a16="http://schemas.microsoft.com/office/drawing/2014/main" id="{C2BC16F7-CA2A-3A74-4974-CE67F5B7A824}"/>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71450" y="6623552"/>
            <a:ext cx="12363450" cy="24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3">
            <a:extLst>
              <a:ext uri="{FF2B5EF4-FFF2-40B4-BE49-F238E27FC236}">
                <a16:creationId xmlns:a16="http://schemas.microsoft.com/office/drawing/2014/main" id="{06081E93-8B20-38C6-0C28-A4CB2F0F9F44}"/>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9050" y="1997075"/>
            <a:ext cx="247650" cy="270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14">
            <a:extLst>
              <a:ext uri="{FF2B5EF4-FFF2-40B4-BE49-F238E27FC236}">
                <a16:creationId xmlns:a16="http://schemas.microsoft.com/office/drawing/2014/main" id="{0D790549-19E2-C0E1-023E-0EB244DC187A}"/>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1942763" y="1997076"/>
            <a:ext cx="249237"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Box 25">
            <a:extLst>
              <a:ext uri="{FF2B5EF4-FFF2-40B4-BE49-F238E27FC236}">
                <a16:creationId xmlns:a16="http://schemas.microsoft.com/office/drawing/2014/main" id="{E18C3854-FA9D-F700-54DC-911E078C673A}"/>
              </a:ext>
            </a:extLst>
          </p:cNvPr>
          <p:cNvSpPr txBox="1">
            <a:spLocks noChangeArrowheads="1"/>
          </p:cNvSpPr>
          <p:nvPr userDrawn="1"/>
        </p:nvSpPr>
        <p:spPr bwMode="auto">
          <a:xfrm>
            <a:off x="-36513" y="801688"/>
            <a:ext cx="2065338" cy="523875"/>
          </a:xfrm>
          <a:prstGeom prst="rect">
            <a:avLst/>
          </a:prstGeom>
          <a:noFill/>
          <a:ln>
            <a:noFill/>
          </a:ln>
        </p:spPr>
        <p:txBody>
          <a:bodyPr>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defRPr/>
            </a:pPr>
            <a:r>
              <a:rPr lang="en-GB" altLang="en-US" sz="2800" dirty="0">
                <a:solidFill>
                  <a:srgbClr val="FF9518"/>
                </a:solidFill>
                <a:latin typeface="Tajawal Medium"/>
                <a:ea typeface="Tajawal Medium"/>
                <a:cs typeface="Tajawal Medium"/>
              </a:rPr>
              <a:t>                              </a:t>
            </a:r>
            <a:endParaRPr lang="en-US" altLang="en-US" sz="2800" dirty="0">
              <a:solidFill>
                <a:srgbClr val="FF9518"/>
              </a:solidFill>
              <a:latin typeface="Tajawal Medium"/>
              <a:ea typeface="Tajawal Medium"/>
              <a:cs typeface="Tajawal Medium"/>
            </a:endParaRPr>
          </a:p>
        </p:txBody>
      </p:sp>
      <p:sp>
        <p:nvSpPr>
          <p:cNvPr id="27" name="TextBox 26">
            <a:extLst>
              <a:ext uri="{FF2B5EF4-FFF2-40B4-BE49-F238E27FC236}">
                <a16:creationId xmlns:a16="http://schemas.microsoft.com/office/drawing/2014/main" id="{176B92B7-48B0-FC23-DA3F-201D9A770EE3}"/>
              </a:ext>
            </a:extLst>
          </p:cNvPr>
          <p:cNvSpPr txBox="1">
            <a:spLocks noChangeArrowheads="1"/>
          </p:cNvSpPr>
          <p:nvPr userDrawn="1"/>
        </p:nvSpPr>
        <p:spPr bwMode="auto">
          <a:xfrm>
            <a:off x="366713" y="68263"/>
            <a:ext cx="1662112" cy="523220"/>
          </a:xfrm>
          <a:prstGeom prst="rect">
            <a:avLst/>
          </a:prstGeom>
          <a:noFill/>
          <a:ln>
            <a:noFill/>
          </a:ln>
        </p:spPr>
        <p:txBody>
          <a:bodyPr>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lgn="ctr">
              <a:defRPr/>
            </a:pPr>
            <a:r>
              <a:rPr lang="en-US" altLang="en-US" sz="2800" dirty="0">
                <a:solidFill>
                  <a:schemeClr val="bg1"/>
                </a:solidFill>
                <a:latin typeface="Tajawal Medium"/>
                <a:ea typeface="Tajawal Medium"/>
                <a:cs typeface="Tajawal Medium"/>
              </a:rPr>
              <a:t>Lecture </a:t>
            </a:r>
            <a:r>
              <a:rPr lang="ar-EG" altLang="en-US" sz="2800" dirty="0">
                <a:solidFill>
                  <a:schemeClr val="bg1"/>
                </a:solidFill>
                <a:latin typeface="Tajawal Medium"/>
                <a:ea typeface="Tajawal Medium"/>
                <a:cs typeface="Tajawal Medium"/>
              </a:rPr>
              <a:t>8</a:t>
            </a:r>
            <a:endParaRPr lang="en-US" altLang="en-US" sz="2800" dirty="0">
              <a:solidFill>
                <a:srgbClr val="FF9518"/>
              </a:solidFill>
              <a:latin typeface="Tajawal Medium"/>
              <a:ea typeface="Tajawal Medium"/>
              <a:cs typeface="Tajawal Medium"/>
            </a:endParaRPr>
          </a:p>
        </p:txBody>
      </p:sp>
      <p:sp>
        <p:nvSpPr>
          <p:cNvPr id="28" name="Title 13">
            <a:extLst>
              <a:ext uri="{FF2B5EF4-FFF2-40B4-BE49-F238E27FC236}">
                <a16:creationId xmlns:a16="http://schemas.microsoft.com/office/drawing/2014/main" id="{47BA3CCD-B472-6760-DB25-9E5E7A30FE4F}"/>
              </a:ext>
            </a:extLst>
          </p:cNvPr>
          <p:cNvSpPr txBox="1">
            <a:spLocks/>
          </p:cNvSpPr>
          <p:nvPr userDrawn="1"/>
        </p:nvSpPr>
        <p:spPr>
          <a:xfrm>
            <a:off x="2074863" y="564130"/>
            <a:ext cx="6499225" cy="576262"/>
          </a:xfrm>
          <a:prstGeom prst="rect">
            <a:avLst/>
          </a:prstGeom>
        </p:spPr>
        <p:txBody>
          <a:bodyPr anchor="ctr">
            <a:normAutofit lnSpcReduction="10000"/>
          </a:bodyPr>
          <a:lstStyle>
            <a:lvl1pPr algn="ctr" defTabSz="914400" rtl="0" eaLnBrk="1" latinLnBrk="0" hangingPunct="1">
              <a:spcBef>
                <a:spcPct val="0"/>
              </a:spcBef>
              <a:buNone/>
              <a:defRPr sz="3200" b="1" kern="1200">
                <a:solidFill>
                  <a:schemeClr val="bg1"/>
                </a:solidFill>
                <a:latin typeface="+mj-lt"/>
                <a:ea typeface="+mj-ea"/>
                <a:cs typeface="+mj-cs"/>
              </a:defRPr>
            </a:lvl1pPr>
          </a:lstStyle>
          <a:p>
            <a:pPr>
              <a:defRPr/>
            </a:pPr>
            <a:r>
              <a:rPr lang="en-US">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1643175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4F9FB-0E0D-1A2B-4D05-6FC4814D14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D6D431D-E0A3-DC62-F8AA-7F326EBD398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80D1CA-86F3-B698-97B7-CCDE58C72609}"/>
              </a:ext>
            </a:extLst>
          </p:cNvPr>
          <p:cNvSpPr>
            <a:spLocks noGrp="1"/>
          </p:cNvSpPr>
          <p:nvPr>
            <p:ph type="dt" sz="half" idx="10"/>
          </p:nvPr>
        </p:nvSpPr>
        <p:spPr/>
        <p:txBody>
          <a:bodyPr/>
          <a:lstStyle/>
          <a:p>
            <a:fld id="{8F72A2B0-BA3E-434B-B5A2-E498DD7C58C9}" type="datetimeFigureOut">
              <a:rPr lang="en-US" smtClean="0"/>
              <a:t>7/22/2022</a:t>
            </a:fld>
            <a:endParaRPr lang="en-US"/>
          </a:p>
        </p:txBody>
      </p:sp>
      <p:sp>
        <p:nvSpPr>
          <p:cNvPr id="5" name="Footer Placeholder 4">
            <a:extLst>
              <a:ext uri="{FF2B5EF4-FFF2-40B4-BE49-F238E27FC236}">
                <a16:creationId xmlns:a16="http://schemas.microsoft.com/office/drawing/2014/main" id="{F0294175-895A-C352-C604-736B5FACDF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0734E6-100E-9494-B1BB-05DF2D2BC1FE}"/>
              </a:ext>
            </a:extLst>
          </p:cNvPr>
          <p:cNvSpPr>
            <a:spLocks noGrp="1"/>
          </p:cNvSpPr>
          <p:nvPr>
            <p:ph type="sldNum" sz="quarter" idx="12"/>
          </p:nvPr>
        </p:nvSpPr>
        <p:spPr/>
        <p:txBody>
          <a:bodyPr/>
          <a:lstStyle/>
          <a:p>
            <a:fld id="{896D153E-81F7-454B-865F-64B19981CCFF}" type="slidenum">
              <a:rPr lang="en-US" smtClean="0"/>
              <a:t>‹#›</a:t>
            </a:fld>
            <a:endParaRPr lang="en-US"/>
          </a:p>
        </p:txBody>
      </p:sp>
    </p:spTree>
    <p:extLst>
      <p:ext uri="{BB962C8B-B14F-4D97-AF65-F5344CB8AC3E}">
        <p14:creationId xmlns:p14="http://schemas.microsoft.com/office/powerpoint/2010/main" val="905467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55642-1FF9-F9FE-A154-B9BD5F5B7E5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7391367-2806-0D5E-CE8D-85145CD7D89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764D914-7E84-53AC-FBFE-7EF55301202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59C02C0-5646-784B-739D-A7A19301E49B}"/>
              </a:ext>
            </a:extLst>
          </p:cNvPr>
          <p:cNvSpPr>
            <a:spLocks noGrp="1"/>
          </p:cNvSpPr>
          <p:nvPr>
            <p:ph type="dt" sz="half" idx="10"/>
          </p:nvPr>
        </p:nvSpPr>
        <p:spPr/>
        <p:txBody>
          <a:bodyPr/>
          <a:lstStyle/>
          <a:p>
            <a:fld id="{8F72A2B0-BA3E-434B-B5A2-E498DD7C58C9}" type="datetimeFigureOut">
              <a:rPr lang="en-US" smtClean="0"/>
              <a:t>7/22/2022</a:t>
            </a:fld>
            <a:endParaRPr lang="en-US"/>
          </a:p>
        </p:txBody>
      </p:sp>
      <p:sp>
        <p:nvSpPr>
          <p:cNvPr id="6" name="Footer Placeholder 5">
            <a:extLst>
              <a:ext uri="{FF2B5EF4-FFF2-40B4-BE49-F238E27FC236}">
                <a16:creationId xmlns:a16="http://schemas.microsoft.com/office/drawing/2014/main" id="{A434EA1F-B288-4696-C57E-29AA7D7BC4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43D93D8-5FDA-3B38-76CB-38D49B7A9012}"/>
              </a:ext>
            </a:extLst>
          </p:cNvPr>
          <p:cNvSpPr>
            <a:spLocks noGrp="1"/>
          </p:cNvSpPr>
          <p:nvPr>
            <p:ph type="sldNum" sz="quarter" idx="12"/>
          </p:nvPr>
        </p:nvSpPr>
        <p:spPr/>
        <p:txBody>
          <a:bodyPr/>
          <a:lstStyle/>
          <a:p>
            <a:fld id="{896D153E-81F7-454B-865F-64B19981CCFF}" type="slidenum">
              <a:rPr lang="en-US" smtClean="0"/>
              <a:t>‹#›</a:t>
            </a:fld>
            <a:endParaRPr lang="en-US"/>
          </a:p>
        </p:txBody>
      </p:sp>
    </p:spTree>
    <p:extLst>
      <p:ext uri="{BB962C8B-B14F-4D97-AF65-F5344CB8AC3E}">
        <p14:creationId xmlns:p14="http://schemas.microsoft.com/office/powerpoint/2010/main" val="2297410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3E168-8BB0-73A6-13FA-4A647224639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459B472-3292-9C5D-C004-61705BE938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111F748-D5C8-EE13-2161-7992F6A6D91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D44758C-A4DF-39E6-2816-443995F422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23315D9-BBE5-8B66-7DA3-C169F873E2D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AFBA4E8-FE8A-3EE5-8D3E-DFDBDC0CFA87}"/>
              </a:ext>
            </a:extLst>
          </p:cNvPr>
          <p:cNvSpPr>
            <a:spLocks noGrp="1"/>
          </p:cNvSpPr>
          <p:nvPr>
            <p:ph type="dt" sz="half" idx="10"/>
          </p:nvPr>
        </p:nvSpPr>
        <p:spPr/>
        <p:txBody>
          <a:bodyPr/>
          <a:lstStyle/>
          <a:p>
            <a:fld id="{8F72A2B0-BA3E-434B-B5A2-E498DD7C58C9}" type="datetimeFigureOut">
              <a:rPr lang="en-US" smtClean="0"/>
              <a:t>7/22/2022</a:t>
            </a:fld>
            <a:endParaRPr lang="en-US"/>
          </a:p>
        </p:txBody>
      </p:sp>
      <p:sp>
        <p:nvSpPr>
          <p:cNvPr id="8" name="Footer Placeholder 7">
            <a:extLst>
              <a:ext uri="{FF2B5EF4-FFF2-40B4-BE49-F238E27FC236}">
                <a16:creationId xmlns:a16="http://schemas.microsoft.com/office/drawing/2014/main" id="{5A55086F-9E96-F02D-2156-0A85E96A16E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3B4B27D-A8CC-57A9-59CE-07C4641FEAFB}"/>
              </a:ext>
            </a:extLst>
          </p:cNvPr>
          <p:cNvSpPr>
            <a:spLocks noGrp="1"/>
          </p:cNvSpPr>
          <p:nvPr>
            <p:ph type="sldNum" sz="quarter" idx="12"/>
          </p:nvPr>
        </p:nvSpPr>
        <p:spPr/>
        <p:txBody>
          <a:bodyPr/>
          <a:lstStyle/>
          <a:p>
            <a:fld id="{896D153E-81F7-454B-865F-64B19981CCFF}" type="slidenum">
              <a:rPr lang="en-US" smtClean="0"/>
              <a:t>‹#›</a:t>
            </a:fld>
            <a:endParaRPr lang="en-US"/>
          </a:p>
        </p:txBody>
      </p:sp>
    </p:spTree>
    <p:extLst>
      <p:ext uri="{BB962C8B-B14F-4D97-AF65-F5344CB8AC3E}">
        <p14:creationId xmlns:p14="http://schemas.microsoft.com/office/powerpoint/2010/main" val="4810662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F07A0-4C8C-53A6-374D-AF3C16538CA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CD1E0C5-03BC-5F4A-B949-2FB9015DBF9D}"/>
              </a:ext>
            </a:extLst>
          </p:cNvPr>
          <p:cNvSpPr>
            <a:spLocks noGrp="1"/>
          </p:cNvSpPr>
          <p:nvPr>
            <p:ph type="dt" sz="half" idx="10"/>
          </p:nvPr>
        </p:nvSpPr>
        <p:spPr/>
        <p:txBody>
          <a:bodyPr/>
          <a:lstStyle/>
          <a:p>
            <a:fld id="{8F72A2B0-BA3E-434B-B5A2-E498DD7C58C9}" type="datetimeFigureOut">
              <a:rPr lang="en-US" smtClean="0"/>
              <a:t>7/22/2022</a:t>
            </a:fld>
            <a:endParaRPr lang="en-US"/>
          </a:p>
        </p:txBody>
      </p:sp>
      <p:sp>
        <p:nvSpPr>
          <p:cNvPr id="4" name="Footer Placeholder 3">
            <a:extLst>
              <a:ext uri="{FF2B5EF4-FFF2-40B4-BE49-F238E27FC236}">
                <a16:creationId xmlns:a16="http://schemas.microsoft.com/office/drawing/2014/main" id="{07767962-7DB2-573C-7CC1-7119B7CFC46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FCE610C-DCF3-54B6-0B4A-7C5434FEBE48}"/>
              </a:ext>
            </a:extLst>
          </p:cNvPr>
          <p:cNvSpPr>
            <a:spLocks noGrp="1"/>
          </p:cNvSpPr>
          <p:nvPr>
            <p:ph type="sldNum" sz="quarter" idx="12"/>
          </p:nvPr>
        </p:nvSpPr>
        <p:spPr/>
        <p:txBody>
          <a:bodyPr/>
          <a:lstStyle/>
          <a:p>
            <a:fld id="{896D153E-81F7-454B-865F-64B19981CCFF}" type="slidenum">
              <a:rPr lang="en-US" smtClean="0"/>
              <a:t>‹#›</a:t>
            </a:fld>
            <a:endParaRPr lang="en-US"/>
          </a:p>
        </p:txBody>
      </p:sp>
    </p:spTree>
    <p:extLst>
      <p:ext uri="{BB962C8B-B14F-4D97-AF65-F5344CB8AC3E}">
        <p14:creationId xmlns:p14="http://schemas.microsoft.com/office/powerpoint/2010/main" val="11613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D7F1D0-4740-9A5A-553F-813EFCF4577C}"/>
              </a:ext>
            </a:extLst>
          </p:cNvPr>
          <p:cNvSpPr>
            <a:spLocks noGrp="1"/>
          </p:cNvSpPr>
          <p:nvPr>
            <p:ph type="dt" sz="half" idx="10"/>
          </p:nvPr>
        </p:nvSpPr>
        <p:spPr/>
        <p:txBody>
          <a:bodyPr/>
          <a:lstStyle/>
          <a:p>
            <a:fld id="{8F72A2B0-BA3E-434B-B5A2-E498DD7C58C9}" type="datetimeFigureOut">
              <a:rPr lang="en-US" smtClean="0"/>
              <a:t>7/22/2022</a:t>
            </a:fld>
            <a:endParaRPr lang="en-US"/>
          </a:p>
        </p:txBody>
      </p:sp>
      <p:sp>
        <p:nvSpPr>
          <p:cNvPr id="3" name="Footer Placeholder 2">
            <a:extLst>
              <a:ext uri="{FF2B5EF4-FFF2-40B4-BE49-F238E27FC236}">
                <a16:creationId xmlns:a16="http://schemas.microsoft.com/office/drawing/2014/main" id="{DB7BDDE1-1288-4A5C-BD40-CE1F271587E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D28598D-5F65-D942-3368-69CF66F6DF36}"/>
              </a:ext>
            </a:extLst>
          </p:cNvPr>
          <p:cNvSpPr>
            <a:spLocks noGrp="1"/>
          </p:cNvSpPr>
          <p:nvPr>
            <p:ph type="sldNum" sz="quarter" idx="12"/>
          </p:nvPr>
        </p:nvSpPr>
        <p:spPr/>
        <p:txBody>
          <a:bodyPr/>
          <a:lstStyle/>
          <a:p>
            <a:fld id="{896D153E-81F7-454B-865F-64B19981CCFF}" type="slidenum">
              <a:rPr lang="en-US" smtClean="0"/>
              <a:t>‹#›</a:t>
            </a:fld>
            <a:endParaRPr lang="en-US"/>
          </a:p>
        </p:txBody>
      </p:sp>
    </p:spTree>
    <p:extLst>
      <p:ext uri="{BB962C8B-B14F-4D97-AF65-F5344CB8AC3E}">
        <p14:creationId xmlns:p14="http://schemas.microsoft.com/office/powerpoint/2010/main" val="666949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05F14-DA8B-FE77-2E9A-7FFF206B03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EFA9040-1E7F-C4BC-0CFB-D1AA5D041D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97F1A29-3E31-7760-0779-35FE4FFA99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34FE9D-A7D2-0826-AA3B-BC250009E967}"/>
              </a:ext>
            </a:extLst>
          </p:cNvPr>
          <p:cNvSpPr>
            <a:spLocks noGrp="1"/>
          </p:cNvSpPr>
          <p:nvPr>
            <p:ph type="dt" sz="half" idx="10"/>
          </p:nvPr>
        </p:nvSpPr>
        <p:spPr/>
        <p:txBody>
          <a:bodyPr/>
          <a:lstStyle/>
          <a:p>
            <a:fld id="{8F72A2B0-BA3E-434B-B5A2-E498DD7C58C9}" type="datetimeFigureOut">
              <a:rPr lang="en-US" smtClean="0"/>
              <a:t>7/22/2022</a:t>
            </a:fld>
            <a:endParaRPr lang="en-US"/>
          </a:p>
        </p:txBody>
      </p:sp>
      <p:sp>
        <p:nvSpPr>
          <p:cNvPr id="6" name="Footer Placeholder 5">
            <a:extLst>
              <a:ext uri="{FF2B5EF4-FFF2-40B4-BE49-F238E27FC236}">
                <a16:creationId xmlns:a16="http://schemas.microsoft.com/office/drawing/2014/main" id="{CB36A7CB-70D4-BE2C-A6CF-70896DA855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1E8A2C5-2BD7-7D59-FB9C-A0B5FFD7F702}"/>
              </a:ext>
            </a:extLst>
          </p:cNvPr>
          <p:cNvSpPr>
            <a:spLocks noGrp="1"/>
          </p:cNvSpPr>
          <p:nvPr>
            <p:ph type="sldNum" sz="quarter" idx="12"/>
          </p:nvPr>
        </p:nvSpPr>
        <p:spPr/>
        <p:txBody>
          <a:bodyPr/>
          <a:lstStyle/>
          <a:p>
            <a:fld id="{896D153E-81F7-454B-865F-64B19981CCFF}" type="slidenum">
              <a:rPr lang="en-US" smtClean="0"/>
              <a:t>‹#›</a:t>
            </a:fld>
            <a:endParaRPr lang="en-US"/>
          </a:p>
        </p:txBody>
      </p:sp>
    </p:spTree>
    <p:extLst>
      <p:ext uri="{BB962C8B-B14F-4D97-AF65-F5344CB8AC3E}">
        <p14:creationId xmlns:p14="http://schemas.microsoft.com/office/powerpoint/2010/main" val="106124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ED669-A2C5-A866-9EF4-56AC9BF95E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8702E65-FA2B-F5EB-42E0-A387B2878A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9061BEE-D809-F5B5-5650-02F634E672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49A6FC-7E59-4A89-336F-2A4D30113730}"/>
              </a:ext>
            </a:extLst>
          </p:cNvPr>
          <p:cNvSpPr>
            <a:spLocks noGrp="1"/>
          </p:cNvSpPr>
          <p:nvPr>
            <p:ph type="dt" sz="half" idx="10"/>
          </p:nvPr>
        </p:nvSpPr>
        <p:spPr/>
        <p:txBody>
          <a:bodyPr/>
          <a:lstStyle/>
          <a:p>
            <a:fld id="{8F72A2B0-BA3E-434B-B5A2-E498DD7C58C9}" type="datetimeFigureOut">
              <a:rPr lang="en-US" smtClean="0"/>
              <a:t>7/22/2022</a:t>
            </a:fld>
            <a:endParaRPr lang="en-US"/>
          </a:p>
        </p:txBody>
      </p:sp>
      <p:sp>
        <p:nvSpPr>
          <p:cNvPr id="6" name="Footer Placeholder 5">
            <a:extLst>
              <a:ext uri="{FF2B5EF4-FFF2-40B4-BE49-F238E27FC236}">
                <a16:creationId xmlns:a16="http://schemas.microsoft.com/office/drawing/2014/main" id="{72894B74-D89C-BC95-B720-7266903645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2478E9-3BCB-B6A8-E51E-FBE9A0D1E4CC}"/>
              </a:ext>
            </a:extLst>
          </p:cNvPr>
          <p:cNvSpPr>
            <a:spLocks noGrp="1"/>
          </p:cNvSpPr>
          <p:nvPr>
            <p:ph type="sldNum" sz="quarter" idx="12"/>
          </p:nvPr>
        </p:nvSpPr>
        <p:spPr/>
        <p:txBody>
          <a:bodyPr/>
          <a:lstStyle/>
          <a:p>
            <a:fld id="{896D153E-81F7-454B-865F-64B19981CCFF}" type="slidenum">
              <a:rPr lang="en-US" smtClean="0"/>
              <a:t>‹#›</a:t>
            </a:fld>
            <a:endParaRPr lang="en-US"/>
          </a:p>
        </p:txBody>
      </p:sp>
    </p:spTree>
    <p:extLst>
      <p:ext uri="{BB962C8B-B14F-4D97-AF65-F5344CB8AC3E}">
        <p14:creationId xmlns:p14="http://schemas.microsoft.com/office/powerpoint/2010/main" val="1238612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5BCCC-8663-2CDC-4AC3-DAC0C8B0C14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44245E7-D62B-B518-5CC1-CF65F2C57B3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6350B4-F846-1EC7-724E-A639073CF155}"/>
              </a:ext>
            </a:extLst>
          </p:cNvPr>
          <p:cNvSpPr>
            <a:spLocks noGrp="1"/>
          </p:cNvSpPr>
          <p:nvPr>
            <p:ph type="dt" sz="half" idx="10"/>
          </p:nvPr>
        </p:nvSpPr>
        <p:spPr/>
        <p:txBody>
          <a:bodyPr/>
          <a:lstStyle/>
          <a:p>
            <a:fld id="{8F72A2B0-BA3E-434B-B5A2-E498DD7C58C9}" type="datetimeFigureOut">
              <a:rPr lang="en-US" smtClean="0"/>
              <a:t>7/22/2022</a:t>
            </a:fld>
            <a:endParaRPr lang="en-US"/>
          </a:p>
        </p:txBody>
      </p:sp>
      <p:sp>
        <p:nvSpPr>
          <p:cNvPr id="5" name="Footer Placeholder 4">
            <a:extLst>
              <a:ext uri="{FF2B5EF4-FFF2-40B4-BE49-F238E27FC236}">
                <a16:creationId xmlns:a16="http://schemas.microsoft.com/office/drawing/2014/main" id="{6B69186E-3370-55A8-067C-1AE24A741E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46D00D-0C44-E904-8886-8BFB396919C7}"/>
              </a:ext>
            </a:extLst>
          </p:cNvPr>
          <p:cNvSpPr>
            <a:spLocks noGrp="1"/>
          </p:cNvSpPr>
          <p:nvPr>
            <p:ph type="sldNum" sz="quarter" idx="12"/>
          </p:nvPr>
        </p:nvSpPr>
        <p:spPr/>
        <p:txBody>
          <a:bodyPr/>
          <a:lstStyle/>
          <a:p>
            <a:fld id="{896D153E-81F7-454B-865F-64B19981CCFF}" type="slidenum">
              <a:rPr lang="en-US" smtClean="0"/>
              <a:t>‹#›</a:t>
            </a:fld>
            <a:endParaRPr lang="en-US"/>
          </a:p>
        </p:txBody>
      </p:sp>
    </p:spTree>
    <p:extLst>
      <p:ext uri="{BB962C8B-B14F-4D97-AF65-F5344CB8AC3E}">
        <p14:creationId xmlns:p14="http://schemas.microsoft.com/office/powerpoint/2010/main" val="2355277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73BC5F-B2E2-B707-C371-EED51A1E165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4586690-43CF-57DD-E62D-F40CBF08C8D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BB6C8-E16B-080C-62B1-80250544C497}"/>
              </a:ext>
            </a:extLst>
          </p:cNvPr>
          <p:cNvSpPr>
            <a:spLocks noGrp="1"/>
          </p:cNvSpPr>
          <p:nvPr>
            <p:ph type="dt" sz="half" idx="10"/>
          </p:nvPr>
        </p:nvSpPr>
        <p:spPr/>
        <p:txBody>
          <a:bodyPr/>
          <a:lstStyle/>
          <a:p>
            <a:fld id="{8F72A2B0-BA3E-434B-B5A2-E498DD7C58C9}" type="datetimeFigureOut">
              <a:rPr lang="en-US" smtClean="0"/>
              <a:t>7/22/2022</a:t>
            </a:fld>
            <a:endParaRPr lang="en-US"/>
          </a:p>
        </p:txBody>
      </p:sp>
      <p:sp>
        <p:nvSpPr>
          <p:cNvPr id="5" name="Footer Placeholder 4">
            <a:extLst>
              <a:ext uri="{FF2B5EF4-FFF2-40B4-BE49-F238E27FC236}">
                <a16:creationId xmlns:a16="http://schemas.microsoft.com/office/drawing/2014/main" id="{8B57A7A5-1521-D1BB-EB29-AE27580ADB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648920-057F-8220-518F-81308FC79AF7}"/>
              </a:ext>
            </a:extLst>
          </p:cNvPr>
          <p:cNvSpPr>
            <a:spLocks noGrp="1"/>
          </p:cNvSpPr>
          <p:nvPr>
            <p:ph type="sldNum" sz="quarter" idx="12"/>
          </p:nvPr>
        </p:nvSpPr>
        <p:spPr/>
        <p:txBody>
          <a:bodyPr/>
          <a:lstStyle/>
          <a:p>
            <a:fld id="{896D153E-81F7-454B-865F-64B19981CCFF}" type="slidenum">
              <a:rPr lang="en-US" smtClean="0"/>
              <a:t>‹#›</a:t>
            </a:fld>
            <a:endParaRPr lang="en-US"/>
          </a:p>
        </p:txBody>
      </p:sp>
    </p:spTree>
    <p:extLst>
      <p:ext uri="{BB962C8B-B14F-4D97-AF65-F5344CB8AC3E}">
        <p14:creationId xmlns:p14="http://schemas.microsoft.com/office/powerpoint/2010/main" val="38802607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pic>
        <p:nvPicPr>
          <p:cNvPr id="3" name="Picture 10">
            <a:extLst>
              <a:ext uri="{FF2B5EF4-FFF2-40B4-BE49-F238E27FC236}">
                <a16:creationId xmlns:a16="http://schemas.microsoft.com/office/drawing/2014/main" id="{B8E5E544-E869-F889-3818-62E683D112D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700" y="-20638"/>
            <a:ext cx="12253384" cy="1485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1">
            <a:extLst>
              <a:ext uri="{FF2B5EF4-FFF2-40B4-BE49-F238E27FC236}">
                <a16:creationId xmlns:a16="http://schemas.microsoft.com/office/drawing/2014/main" id="{A65E84D2-FEC9-3311-EAAE-608CA0D7B4F0}"/>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04800" y="5622926"/>
            <a:ext cx="1701800"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2">
            <a:extLst>
              <a:ext uri="{FF2B5EF4-FFF2-40B4-BE49-F238E27FC236}">
                <a16:creationId xmlns:a16="http://schemas.microsoft.com/office/drawing/2014/main" id="{21A1B73D-9895-9772-FF8D-D5F07A44EB59}"/>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28599" y="6686551"/>
            <a:ext cx="12255500"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3">
            <a:extLst>
              <a:ext uri="{FF2B5EF4-FFF2-40B4-BE49-F238E27FC236}">
                <a16:creationId xmlns:a16="http://schemas.microsoft.com/office/drawing/2014/main" id="{98B3BA44-C162-A9C9-8F07-A0F771B0EA60}"/>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25400" y="1997076"/>
            <a:ext cx="330200" cy="270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4">
            <a:extLst>
              <a:ext uri="{FF2B5EF4-FFF2-40B4-BE49-F238E27FC236}">
                <a16:creationId xmlns:a16="http://schemas.microsoft.com/office/drawing/2014/main" id="{B52B1B3E-6224-3B50-73AE-3BB2D8973DC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1859685" y="2119313"/>
            <a:ext cx="332316"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38C5F5E5-27B2-C756-08FB-100B0BD8436E}"/>
              </a:ext>
            </a:extLst>
          </p:cNvPr>
          <p:cNvSpPr txBox="1">
            <a:spLocks noChangeArrowheads="1"/>
          </p:cNvSpPr>
          <p:nvPr userDrawn="1"/>
        </p:nvSpPr>
        <p:spPr bwMode="auto">
          <a:xfrm>
            <a:off x="-48684" y="801689"/>
            <a:ext cx="2753784" cy="523875"/>
          </a:xfrm>
          <a:prstGeom prst="rect">
            <a:avLst/>
          </a:prstGeom>
          <a:noFill/>
          <a:ln>
            <a:noFill/>
          </a:ln>
        </p:spPr>
        <p:txBody>
          <a:bodyPr>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defRPr/>
            </a:pPr>
            <a:r>
              <a:rPr lang="en-GB" altLang="en-US" sz="2800" dirty="0">
                <a:solidFill>
                  <a:srgbClr val="FF9518"/>
                </a:solidFill>
                <a:latin typeface="Tajawal Medium"/>
                <a:ea typeface="Tajawal Medium"/>
                <a:cs typeface="Tajawal Medium"/>
              </a:rPr>
              <a:t>                              </a:t>
            </a:r>
            <a:endParaRPr lang="en-US" altLang="en-US" sz="2800" dirty="0">
              <a:solidFill>
                <a:srgbClr val="FF9518"/>
              </a:solidFill>
              <a:latin typeface="Tajawal Medium"/>
              <a:ea typeface="Tajawal Medium"/>
              <a:cs typeface="Tajawal Medium"/>
            </a:endParaRPr>
          </a:p>
        </p:txBody>
      </p:sp>
      <p:sp>
        <p:nvSpPr>
          <p:cNvPr id="9" name="TextBox 8">
            <a:extLst>
              <a:ext uri="{FF2B5EF4-FFF2-40B4-BE49-F238E27FC236}">
                <a16:creationId xmlns:a16="http://schemas.microsoft.com/office/drawing/2014/main" id="{54C0A20B-2FBD-5DF6-DC5D-CC50211F08CB}"/>
              </a:ext>
            </a:extLst>
          </p:cNvPr>
          <p:cNvSpPr txBox="1">
            <a:spLocks noChangeArrowheads="1"/>
          </p:cNvSpPr>
          <p:nvPr userDrawn="1"/>
        </p:nvSpPr>
        <p:spPr bwMode="auto">
          <a:xfrm>
            <a:off x="488951" y="68263"/>
            <a:ext cx="2216149" cy="523220"/>
          </a:xfrm>
          <a:prstGeom prst="rect">
            <a:avLst/>
          </a:prstGeom>
          <a:noFill/>
          <a:ln>
            <a:noFill/>
          </a:ln>
        </p:spPr>
        <p:txBody>
          <a:bodyPr>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lgn="ctr">
              <a:defRPr/>
            </a:pPr>
            <a:r>
              <a:rPr lang="en-US" altLang="en-US" sz="2800" dirty="0">
                <a:solidFill>
                  <a:schemeClr val="bg1"/>
                </a:solidFill>
                <a:latin typeface="Tajawal Medium"/>
                <a:ea typeface="Tajawal Medium"/>
                <a:cs typeface="Tajawal Medium"/>
              </a:rPr>
              <a:t>Lecture 7</a:t>
            </a:r>
            <a:endParaRPr lang="en-US" altLang="en-US" sz="2800" dirty="0">
              <a:solidFill>
                <a:srgbClr val="FF9518"/>
              </a:solidFill>
              <a:latin typeface="Tajawal Medium"/>
              <a:ea typeface="Tajawal Medium"/>
              <a:cs typeface="Tajawal Medium"/>
            </a:endParaRPr>
          </a:p>
        </p:txBody>
      </p:sp>
      <p:sp>
        <p:nvSpPr>
          <p:cNvPr id="10" name="Title 13">
            <a:extLst>
              <a:ext uri="{FF2B5EF4-FFF2-40B4-BE49-F238E27FC236}">
                <a16:creationId xmlns:a16="http://schemas.microsoft.com/office/drawing/2014/main" id="{2EC9E91B-264B-8D48-858C-294D6745D4B8}"/>
              </a:ext>
            </a:extLst>
          </p:cNvPr>
          <p:cNvSpPr txBox="1">
            <a:spLocks/>
          </p:cNvSpPr>
          <p:nvPr userDrawn="1"/>
        </p:nvSpPr>
        <p:spPr>
          <a:xfrm>
            <a:off x="2766485" y="564130"/>
            <a:ext cx="8665633" cy="576262"/>
          </a:xfrm>
          <a:prstGeom prst="rect">
            <a:avLst/>
          </a:prstGeom>
        </p:spPr>
        <p:txBody>
          <a:bodyPr anchor="ctr">
            <a:normAutofit lnSpcReduction="10000"/>
          </a:bodyPr>
          <a:lstStyle>
            <a:lvl1pPr algn="ctr" defTabSz="914400" rtl="0" eaLnBrk="1" latinLnBrk="0" hangingPunct="1">
              <a:spcBef>
                <a:spcPct val="0"/>
              </a:spcBef>
              <a:buNone/>
              <a:defRPr sz="3200" b="1" kern="1200">
                <a:solidFill>
                  <a:schemeClr val="bg1"/>
                </a:solidFill>
                <a:latin typeface="+mj-lt"/>
                <a:ea typeface="+mj-ea"/>
                <a:cs typeface="+mj-cs"/>
              </a:defRPr>
            </a:lvl1pPr>
          </a:lstStyle>
          <a:p>
            <a:pPr>
              <a:defRPr/>
            </a:pPr>
            <a:r>
              <a:rPr lang="en-US" sz="3200">
                <a:solidFill>
                  <a:schemeClr val="bg1"/>
                </a:solidFill>
              </a:rPr>
              <a:t> </a:t>
            </a:r>
            <a:endParaRPr lang="en-US" sz="3200" dirty="0">
              <a:solidFill>
                <a:schemeClr val="bg1"/>
              </a:solidFill>
            </a:endParaRPr>
          </a:p>
        </p:txBody>
      </p:sp>
    </p:spTree>
    <p:extLst>
      <p:ext uri="{BB962C8B-B14F-4D97-AF65-F5344CB8AC3E}">
        <p14:creationId xmlns:p14="http://schemas.microsoft.com/office/powerpoint/2010/main" val="8177623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7938B8-028F-71D4-8119-5BC9B7205D00}"/>
              </a:ext>
            </a:extLst>
          </p:cNvPr>
          <p:cNvSpPr>
            <a:spLocks noGrp="1"/>
          </p:cNvSpPr>
          <p:nvPr>
            <p:ph type="dt" sz="half" idx="10"/>
          </p:nvPr>
        </p:nvSpPr>
        <p:spPr/>
        <p:txBody>
          <a:bodyPr/>
          <a:lstStyle>
            <a:lvl1pPr>
              <a:defRPr/>
            </a:lvl1pPr>
          </a:lstStyle>
          <a:p>
            <a:pPr>
              <a:defRPr/>
            </a:pPr>
            <a:fld id="{1372E8F6-97EA-41A0-AC80-0D83A2640F04}" type="datetimeFigureOut">
              <a:rPr lang="en-US"/>
              <a:pPr>
                <a:defRPr/>
              </a:pPr>
              <a:t>7/22/2022</a:t>
            </a:fld>
            <a:endParaRPr lang="en-US"/>
          </a:p>
        </p:txBody>
      </p:sp>
      <p:sp>
        <p:nvSpPr>
          <p:cNvPr id="5" name="Footer Placeholder 4">
            <a:extLst>
              <a:ext uri="{FF2B5EF4-FFF2-40B4-BE49-F238E27FC236}">
                <a16:creationId xmlns:a16="http://schemas.microsoft.com/office/drawing/2014/main" id="{A8512859-53E6-DF5F-F0AA-E061A0CCB0A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52EA417-D1D5-D12E-5145-2EC8FD67524B}"/>
              </a:ext>
            </a:extLst>
          </p:cNvPr>
          <p:cNvSpPr>
            <a:spLocks noGrp="1"/>
          </p:cNvSpPr>
          <p:nvPr>
            <p:ph type="sldNum" sz="quarter" idx="12"/>
          </p:nvPr>
        </p:nvSpPr>
        <p:spPr/>
        <p:txBody>
          <a:bodyPr/>
          <a:lstStyle>
            <a:lvl1pPr>
              <a:defRPr/>
            </a:lvl1pPr>
          </a:lstStyle>
          <a:p>
            <a:fld id="{A521540C-9850-4256-801F-4A087266840C}" type="slidenum">
              <a:rPr lang="en-US" altLang="ar-SA"/>
              <a:pPr/>
              <a:t>‹#›</a:t>
            </a:fld>
            <a:endParaRPr lang="en-US" altLang="ar-SA"/>
          </a:p>
        </p:txBody>
      </p:sp>
    </p:spTree>
    <p:extLst>
      <p:ext uri="{BB962C8B-B14F-4D97-AF65-F5344CB8AC3E}">
        <p14:creationId xmlns:p14="http://schemas.microsoft.com/office/powerpoint/2010/main" val="3316934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F66716-35D8-1DA9-8BC9-734C3EE406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A3563AB-CC92-EA99-BA84-8E3D6C240D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167AA4D-BFA7-19A5-63AE-44D477A1F6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72A2B0-BA3E-434B-B5A2-E498DD7C58C9}" type="datetimeFigureOut">
              <a:rPr lang="en-US" smtClean="0"/>
              <a:t>7/22/2022</a:t>
            </a:fld>
            <a:endParaRPr lang="en-US"/>
          </a:p>
        </p:txBody>
      </p:sp>
      <p:sp>
        <p:nvSpPr>
          <p:cNvPr id="5" name="Footer Placeholder 4">
            <a:extLst>
              <a:ext uri="{FF2B5EF4-FFF2-40B4-BE49-F238E27FC236}">
                <a16:creationId xmlns:a16="http://schemas.microsoft.com/office/drawing/2014/main" id="{45C12B91-F352-FAAF-B83E-01E1EEAF5A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AB4D290-1612-328C-CDBD-66B05FF6A83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6D153E-81F7-454B-865F-64B19981CCFF}" type="slidenum">
              <a:rPr lang="en-US" smtClean="0"/>
              <a:t>‹#›</a:t>
            </a:fld>
            <a:endParaRPr lang="en-US"/>
          </a:p>
        </p:txBody>
      </p:sp>
    </p:spTree>
    <p:extLst>
      <p:ext uri="{BB962C8B-B14F-4D97-AF65-F5344CB8AC3E}">
        <p14:creationId xmlns:p14="http://schemas.microsoft.com/office/powerpoint/2010/main" val="4131777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emf"/><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udio 1">
            <a:hlinkClick r:id="" action="ppaction://media"/>
            <a:extLst>
              <a:ext uri="{FF2B5EF4-FFF2-40B4-BE49-F238E27FC236}">
                <a16:creationId xmlns:a16="http://schemas.microsoft.com/office/drawing/2014/main" id="{28B4D586-BEF4-B4F9-B643-147CFB371C5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585200" y="6299200"/>
            <a:ext cx="4064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Audio 12">
            <a:hlinkClick r:id="" action="ppaction://media"/>
            <a:extLst>
              <a:ext uri="{FF2B5EF4-FFF2-40B4-BE49-F238E27FC236}">
                <a16:creationId xmlns:a16="http://schemas.microsoft.com/office/drawing/2014/main" id="{36701754-5B1E-5D7D-51F4-2A238D399B8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585200" y="6299200"/>
            <a:ext cx="4064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Audio 1">
            <a:hlinkClick r:id="" action="ppaction://media"/>
            <a:extLst>
              <a:ext uri="{FF2B5EF4-FFF2-40B4-BE49-F238E27FC236}">
                <a16:creationId xmlns:a16="http://schemas.microsoft.com/office/drawing/2014/main" id="{879B1F53-D12E-5802-12D5-8862E5F5298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85200" y="6299200"/>
            <a:ext cx="4064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2">
            <a:extLst>
              <a:ext uri="{FF2B5EF4-FFF2-40B4-BE49-F238E27FC236}">
                <a16:creationId xmlns:a16="http://schemas.microsoft.com/office/drawing/2014/main" id="{375B0555-54FA-CC75-DD60-FC688868C7FD}"/>
              </a:ext>
            </a:extLst>
          </p:cNvPr>
          <p:cNvSpPr txBox="1">
            <a:spLocks noChangeArrowheads="1"/>
          </p:cNvSpPr>
          <p:nvPr/>
        </p:nvSpPr>
        <p:spPr>
          <a:xfrm>
            <a:off x="685800" y="685800"/>
            <a:ext cx="7772400" cy="2127250"/>
          </a:xfrm>
          <a:prstGeom prst="rect">
            <a:avLst/>
          </a:prstGeom>
        </p:spPr>
        <p:txBody>
          <a:bodyPr/>
          <a:lstStyle>
            <a:lvl1pPr algn="ctr" rtl="0" eaLnBrk="0" fontAlgn="base" hangingPunct="0">
              <a:spcBef>
                <a:spcPct val="0"/>
              </a:spcBef>
              <a:spcAft>
                <a:spcPct val="0"/>
              </a:spcAft>
              <a:defRPr sz="3200" b="1">
                <a:solidFill>
                  <a:srgbClr val="006699"/>
                </a:solidFill>
                <a:latin typeface="+mj-lt"/>
                <a:ea typeface="MS PGothic" panose="020B0600070205080204" pitchFamily="34" charset="-128"/>
                <a:cs typeface="+mj-cs"/>
              </a:defRPr>
            </a:lvl1pPr>
            <a:lvl2pPr algn="ctr" rtl="0" eaLnBrk="0" fontAlgn="base" hangingPunct="0">
              <a:spcBef>
                <a:spcPct val="0"/>
              </a:spcBef>
              <a:spcAft>
                <a:spcPct val="0"/>
              </a:spcAft>
              <a:defRPr sz="3200" b="1">
                <a:solidFill>
                  <a:srgbClr val="006699"/>
                </a:solidFill>
                <a:latin typeface="Arial" charset="0"/>
                <a:ea typeface="MS PGothic" panose="020B0600070205080204" pitchFamily="34" charset="-128"/>
              </a:defRPr>
            </a:lvl2pPr>
            <a:lvl3pPr algn="ctr" rtl="0" eaLnBrk="0" fontAlgn="base" hangingPunct="0">
              <a:spcBef>
                <a:spcPct val="0"/>
              </a:spcBef>
              <a:spcAft>
                <a:spcPct val="0"/>
              </a:spcAft>
              <a:defRPr sz="3200" b="1">
                <a:solidFill>
                  <a:srgbClr val="006699"/>
                </a:solidFill>
                <a:latin typeface="Arial" charset="0"/>
                <a:ea typeface="MS PGothic" panose="020B0600070205080204" pitchFamily="34" charset="-128"/>
              </a:defRPr>
            </a:lvl3pPr>
            <a:lvl4pPr algn="ctr" rtl="0" eaLnBrk="0" fontAlgn="base" hangingPunct="0">
              <a:spcBef>
                <a:spcPct val="0"/>
              </a:spcBef>
              <a:spcAft>
                <a:spcPct val="0"/>
              </a:spcAft>
              <a:defRPr sz="3200" b="1">
                <a:solidFill>
                  <a:srgbClr val="006699"/>
                </a:solidFill>
                <a:latin typeface="Arial" charset="0"/>
                <a:ea typeface="MS PGothic" panose="020B0600070205080204" pitchFamily="34" charset="-128"/>
              </a:defRPr>
            </a:lvl4pPr>
            <a:lvl5pPr algn="ctr" rtl="0" eaLnBrk="0" fontAlgn="base" hangingPunct="0">
              <a:spcBef>
                <a:spcPct val="0"/>
              </a:spcBef>
              <a:spcAft>
                <a:spcPct val="0"/>
              </a:spcAft>
              <a:defRPr sz="3200" b="1">
                <a:solidFill>
                  <a:srgbClr val="006699"/>
                </a:solidFill>
                <a:latin typeface="Arial" charset="0"/>
                <a:ea typeface="MS PGothic" panose="020B0600070205080204" pitchFamily="34" charset="-128"/>
              </a:defRPr>
            </a:lvl5pPr>
            <a:lvl6pPr marL="457200" algn="ctr" rtl="0" fontAlgn="base">
              <a:spcBef>
                <a:spcPct val="0"/>
              </a:spcBef>
              <a:spcAft>
                <a:spcPct val="0"/>
              </a:spcAft>
              <a:defRPr sz="3200" b="1">
                <a:solidFill>
                  <a:srgbClr val="006699"/>
                </a:solidFill>
                <a:latin typeface="Arial" charset="0"/>
              </a:defRPr>
            </a:lvl6pPr>
            <a:lvl7pPr marL="914400" algn="ctr" rtl="0" fontAlgn="base">
              <a:spcBef>
                <a:spcPct val="0"/>
              </a:spcBef>
              <a:spcAft>
                <a:spcPct val="0"/>
              </a:spcAft>
              <a:defRPr sz="3200" b="1">
                <a:solidFill>
                  <a:srgbClr val="006699"/>
                </a:solidFill>
                <a:latin typeface="Arial" charset="0"/>
              </a:defRPr>
            </a:lvl7pPr>
            <a:lvl8pPr marL="1371600" algn="ctr" rtl="0" fontAlgn="base">
              <a:spcBef>
                <a:spcPct val="0"/>
              </a:spcBef>
              <a:spcAft>
                <a:spcPct val="0"/>
              </a:spcAft>
              <a:defRPr sz="3200" b="1">
                <a:solidFill>
                  <a:srgbClr val="006699"/>
                </a:solidFill>
                <a:latin typeface="Arial" charset="0"/>
              </a:defRPr>
            </a:lvl8pPr>
            <a:lvl9pPr marL="1828800" algn="ctr" rtl="0" fontAlgn="base">
              <a:spcBef>
                <a:spcPct val="0"/>
              </a:spcBef>
              <a:spcAft>
                <a:spcPct val="0"/>
              </a:spcAft>
              <a:defRPr sz="3200" b="1">
                <a:solidFill>
                  <a:srgbClr val="006699"/>
                </a:solidFill>
                <a:latin typeface="Arial" charset="0"/>
              </a:defRPr>
            </a:lvl9pPr>
          </a:lstStyle>
          <a:p>
            <a:pPr eaLnBrk="1" hangingPunct="1"/>
            <a:br>
              <a:rPr lang="en-US" altLang="en-US" kern="0"/>
            </a:br>
            <a:r>
              <a:rPr lang="en-US" altLang="en-US" kern="0"/>
              <a:t>Chapter 7:  Deadlocks</a:t>
            </a:r>
          </a:p>
        </p:txBody>
      </p:sp>
      <p:pic>
        <p:nvPicPr>
          <p:cNvPr id="8" name="Audio 3">
            <a:hlinkClick r:id="" action="ppaction://media"/>
            <a:extLst>
              <a:ext uri="{FF2B5EF4-FFF2-40B4-BE49-F238E27FC236}">
                <a16:creationId xmlns:a16="http://schemas.microsoft.com/office/drawing/2014/main" id="{EF45E136-9F81-73E5-6CD8-E2C361C9617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85200" y="6299200"/>
            <a:ext cx="4064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Slide Number Placeholder 3">
            <a:extLst>
              <a:ext uri="{FF2B5EF4-FFF2-40B4-BE49-F238E27FC236}">
                <a16:creationId xmlns:a16="http://schemas.microsoft.com/office/drawing/2014/main" id="{2D3B58D3-8E50-5579-C6E8-0573BEFF457D}"/>
              </a:ext>
            </a:extLst>
          </p:cNvPr>
          <p:cNvSpPr txBox="1">
            <a:spLocks/>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spcBef>
                <a:spcPct val="0"/>
              </a:spcBef>
              <a:buClrTx/>
              <a:buSzTx/>
              <a:buFontTx/>
              <a:buNone/>
            </a:pPr>
            <a:fld id="{429FA195-4C36-46FB-9F5A-5101349188AC}" type="slidenum">
              <a:rPr kumimoji="0" lang="en-US" altLang="en-US">
                <a:solidFill>
                  <a:srgbClr val="FFFFFF"/>
                </a:solidFill>
                <a:latin typeface="Verdana" panose="020B0604030504040204" pitchFamily="34" charset="0"/>
              </a:rPr>
              <a:pPr>
                <a:spcBef>
                  <a:spcPct val="0"/>
                </a:spcBef>
                <a:buClrTx/>
                <a:buSzTx/>
                <a:buFontTx/>
                <a:buNone/>
              </a:pPr>
              <a:t>1</a:t>
            </a:fld>
            <a:endParaRPr kumimoji="0" lang="en-US" altLang="en-US">
              <a:solidFill>
                <a:srgbClr val="FFFFFF"/>
              </a:solidFill>
              <a:latin typeface="Verdana" panose="020B0604030504040204" pitchFamily="34" charset="0"/>
            </a:endParaRPr>
          </a:p>
        </p:txBody>
      </p:sp>
      <p:pic>
        <p:nvPicPr>
          <p:cNvPr id="10" name="Picture 4">
            <a:extLst>
              <a:ext uri="{FF2B5EF4-FFF2-40B4-BE49-F238E27FC236}">
                <a16:creationId xmlns:a16="http://schemas.microsoft.com/office/drawing/2014/main" id="{ADB10703-1B4F-A111-6D78-D7FBDD2D47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6263" y="0"/>
            <a:ext cx="9885259" cy="668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9ADDBF87-B8C1-E37C-7107-3BE8A05885FC}"/>
              </a:ext>
            </a:extLst>
          </p:cNvPr>
          <p:cNvSpPr/>
          <p:nvPr/>
        </p:nvSpPr>
        <p:spPr>
          <a:xfrm rot="10800000">
            <a:off x="-1" y="-93135"/>
            <a:ext cx="10461523"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2" name="Picture 6">
            <a:extLst>
              <a:ext uri="{FF2B5EF4-FFF2-40B4-BE49-F238E27FC236}">
                <a16:creationId xmlns:a16="http://schemas.microsoft.com/office/drawing/2014/main" id="{FE2F9B83-2264-432A-6D3C-2DC33F6AE4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984" r="914" b="11911"/>
          <a:stretch>
            <a:fillRect/>
          </a:stretch>
        </p:blipFill>
        <p:spPr bwMode="auto">
          <a:xfrm>
            <a:off x="0" y="4168775"/>
            <a:ext cx="12199938" cy="268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a:extLst>
              <a:ext uri="{FF2B5EF4-FFF2-40B4-BE49-F238E27FC236}">
                <a16:creationId xmlns:a16="http://schemas.microsoft.com/office/drawing/2014/main" id="{E19927E8-9A64-BBD8-9323-BD29A8AAF44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0250" y="4964113"/>
            <a:ext cx="170021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8">
            <a:extLst>
              <a:ext uri="{FF2B5EF4-FFF2-40B4-BE49-F238E27FC236}">
                <a16:creationId xmlns:a16="http://schemas.microsoft.com/office/drawing/2014/main" id="{567E8283-2FB5-1F72-CBFC-C5445CEF4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688" y="392113"/>
            <a:ext cx="6715126" cy="197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9">
            <a:extLst>
              <a:ext uri="{FF2B5EF4-FFF2-40B4-BE49-F238E27FC236}">
                <a16:creationId xmlns:a16="http://schemas.microsoft.com/office/drawing/2014/main" id="{35918521-141B-53A9-524F-D4C15D6E217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71886" y="3133196"/>
            <a:ext cx="5883275"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0">
            <a:extLst>
              <a:ext uri="{FF2B5EF4-FFF2-40B4-BE49-F238E27FC236}">
                <a16:creationId xmlns:a16="http://schemas.microsoft.com/office/drawing/2014/main" id="{7B8E5141-3091-5E4B-260F-AFF41435E75C}"/>
              </a:ext>
            </a:extLst>
          </p:cNvPr>
          <p:cNvSpPr txBox="1">
            <a:spLocks noChangeArrowheads="1"/>
          </p:cNvSpPr>
          <p:nvPr/>
        </p:nvSpPr>
        <p:spPr bwMode="auto">
          <a:xfrm>
            <a:off x="122238" y="682625"/>
            <a:ext cx="550432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ea typeface="MS PGothic" panose="020B0600070205080204" pitchFamily="34" charset="-128"/>
              </a:defRPr>
            </a:lvl1pPr>
            <a:lvl2pPr marL="742950" indent="-285750">
              <a:defRPr>
                <a:solidFill>
                  <a:schemeClr val="tx1"/>
                </a:solidFill>
                <a:latin typeface="Verdana" panose="020B0604030504040204" pitchFamily="34" charset="0"/>
                <a:ea typeface="MS PGothic" panose="020B0600070205080204" pitchFamily="34" charset="-128"/>
              </a:defRPr>
            </a:lvl2pPr>
            <a:lvl3pPr marL="1143000" indent="-228600">
              <a:defRPr>
                <a:solidFill>
                  <a:schemeClr val="tx1"/>
                </a:solidFill>
                <a:latin typeface="Verdana" panose="020B0604030504040204" pitchFamily="34" charset="0"/>
                <a:ea typeface="MS PGothic" panose="020B0600070205080204" pitchFamily="34" charset="-128"/>
              </a:defRPr>
            </a:lvl3pPr>
            <a:lvl4pPr marL="1600200" indent="-228600">
              <a:defRPr>
                <a:solidFill>
                  <a:schemeClr val="tx1"/>
                </a:solidFill>
                <a:latin typeface="Verdana" panose="020B0604030504040204" pitchFamily="34" charset="0"/>
                <a:ea typeface="MS PGothic" panose="020B0600070205080204" pitchFamily="34" charset="-128"/>
              </a:defRPr>
            </a:lvl4pPr>
            <a:lvl5pPr marL="2057400" indent="-228600">
              <a:defRPr>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r>
              <a:rPr lang="en-US" altLang="en-US" sz="2800" dirty="0">
                <a:solidFill>
                  <a:schemeClr val="bg1"/>
                </a:solidFill>
                <a:latin typeface="Tajawal Medium"/>
                <a:ea typeface="Tajawal Medium"/>
                <a:cs typeface="Tajawal Medium"/>
              </a:rPr>
              <a:t>CYB 510 OPERATING SYSTEMS</a:t>
            </a:r>
          </a:p>
          <a:p>
            <a:r>
              <a:rPr lang="en-US" altLang="en-US" sz="2800" dirty="0">
                <a:solidFill>
                  <a:srgbClr val="24A9E1"/>
                </a:solidFill>
                <a:latin typeface="Tajawal Medium"/>
                <a:ea typeface="Tajawal Medium"/>
                <a:cs typeface="Tajawal Medium"/>
              </a:rPr>
              <a:t>Prepared by Prof. Dr. Lamiaa Fattouh</a:t>
            </a:r>
          </a:p>
          <a:p>
            <a:r>
              <a:rPr lang="en-US" altLang="en-US" sz="2800" dirty="0">
                <a:solidFill>
                  <a:srgbClr val="FF9518"/>
                </a:solidFill>
                <a:latin typeface="Tajawal Medium"/>
                <a:ea typeface="Tajawal Medium"/>
                <a:cs typeface="Tajawal Medium"/>
              </a:rPr>
              <a:t>Lecture </a:t>
            </a:r>
            <a:r>
              <a:rPr lang="ar-EG" altLang="en-US" sz="2800" dirty="0">
                <a:solidFill>
                  <a:srgbClr val="FF9518"/>
                </a:solidFill>
                <a:latin typeface="Tajawal Medium"/>
                <a:ea typeface="Tajawal Medium"/>
                <a:cs typeface="Tajawal Medium"/>
              </a:rPr>
              <a:t>8</a:t>
            </a:r>
            <a:endParaRPr lang="en-US" altLang="en-US" sz="2800" dirty="0">
              <a:solidFill>
                <a:srgbClr val="FF9518"/>
              </a:solidFill>
              <a:latin typeface="Tajawal Medium"/>
              <a:ea typeface="Tajawal Medium"/>
              <a:cs typeface="Tajawal Medium"/>
            </a:endParaRPr>
          </a:p>
        </p:txBody>
      </p:sp>
      <p:sp>
        <p:nvSpPr>
          <p:cNvPr id="17" name="TextBox 11">
            <a:extLst>
              <a:ext uri="{FF2B5EF4-FFF2-40B4-BE49-F238E27FC236}">
                <a16:creationId xmlns:a16="http://schemas.microsoft.com/office/drawing/2014/main" id="{3643122D-DEE7-6681-E227-1DBBAF274918}"/>
              </a:ext>
            </a:extLst>
          </p:cNvPr>
          <p:cNvSpPr txBox="1">
            <a:spLocks noChangeArrowheads="1"/>
          </p:cNvSpPr>
          <p:nvPr/>
        </p:nvSpPr>
        <p:spPr bwMode="auto">
          <a:xfrm>
            <a:off x="4934295" y="3159291"/>
            <a:ext cx="465909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ea typeface="MS PGothic" panose="020B0600070205080204" pitchFamily="34" charset="-128"/>
              </a:defRPr>
            </a:lvl1pPr>
            <a:lvl2pPr marL="742950" indent="-285750">
              <a:defRPr>
                <a:solidFill>
                  <a:schemeClr val="tx1"/>
                </a:solidFill>
                <a:latin typeface="Verdana" panose="020B0604030504040204" pitchFamily="34" charset="0"/>
                <a:ea typeface="MS PGothic" panose="020B0600070205080204" pitchFamily="34" charset="-128"/>
              </a:defRPr>
            </a:lvl2pPr>
            <a:lvl3pPr marL="1143000" indent="-228600">
              <a:defRPr>
                <a:solidFill>
                  <a:schemeClr val="tx1"/>
                </a:solidFill>
                <a:latin typeface="Verdana" panose="020B0604030504040204" pitchFamily="34" charset="0"/>
                <a:ea typeface="MS PGothic" panose="020B0600070205080204" pitchFamily="34" charset="-128"/>
              </a:defRPr>
            </a:lvl3pPr>
            <a:lvl4pPr marL="1600200" indent="-228600">
              <a:defRPr>
                <a:solidFill>
                  <a:schemeClr val="tx1"/>
                </a:solidFill>
                <a:latin typeface="Verdana" panose="020B0604030504040204" pitchFamily="34" charset="0"/>
                <a:ea typeface="MS PGothic" panose="020B0600070205080204" pitchFamily="34" charset="-128"/>
              </a:defRPr>
            </a:lvl4pPr>
            <a:lvl5pPr marL="2057400" indent="-228600">
              <a:defRPr>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r>
              <a:rPr lang="en-US" altLang="en-US" sz="2800" b="1" dirty="0">
                <a:solidFill>
                  <a:schemeClr val="bg1"/>
                </a:solidFill>
                <a:latin typeface="Tajawal Medium"/>
                <a:ea typeface="Tajawal Medium"/>
                <a:cs typeface="Tajawal Medium"/>
              </a:rPr>
              <a:t>CYB 510</a:t>
            </a:r>
          </a:p>
          <a:p>
            <a:r>
              <a:rPr lang="en-US" altLang="en-US" sz="3600" b="1" dirty="0">
                <a:solidFill>
                  <a:schemeClr val="bg1"/>
                </a:solidFill>
                <a:latin typeface="Tajawal Medium"/>
                <a:ea typeface="Tajawal Medium"/>
                <a:cs typeface="Tajawal Medium"/>
              </a:rPr>
              <a:t>MAIN MEMORY PART 2</a:t>
            </a:r>
          </a:p>
        </p:txBody>
      </p:sp>
    </p:spTree>
    <p:extLst>
      <p:ext uri="{BB962C8B-B14F-4D97-AF65-F5344CB8AC3E}">
        <p14:creationId xmlns:p14="http://schemas.microsoft.com/office/powerpoint/2010/main" val="36786436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DB6CD328-9D0E-4FCF-A705-9BCEAA296171}"/>
              </a:ext>
            </a:extLst>
          </p:cNvPr>
          <p:cNvSpPr>
            <a:spLocks noGrp="1" noChangeArrowheads="1"/>
          </p:cNvSpPr>
          <p:nvPr>
            <p:ph type="title" idx="4294967295"/>
          </p:nvPr>
        </p:nvSpPr>
        <p:spPr>
          <a:xfrm>
            <a:off x="2546555" y="449263"/>
            <a:ext cx="8229600" cy="576262"/>
          </a:xfrm>
        </p:spPr>
        <p:txBody>
          <a:bodyPr>
            <a:normAutofit fontScale="90000"/>
          </a:bodyPr>
          <a:lstStyle/>
          <a:p>
            <a:pPr>
              <a:defRPr/>
            </a:pPr>
            <a:r>
              <a:rPr lang="en-US" dirty="0">
                <a:solidFill>
                  <a:schemeClr val="bg1"/>
                </a:solidFill>
              </a:rPr>
              <a:t>Implementation of Page Table</a:t>
            </a:r>
          </a:p>
        </p:txBody>
      </p:sp>
      <p:sp>
        <p:nvSpPr>
          <p:cNvPr id="29699" name="Rectangle 3">
            <a:extLst>
              <a:ext uri="{FF2B5EF4-FFF2-40B4-BE49-F238E27FC236}">
                <a16:creationId xmlns:a16="http://schemas.microsoft.com/office/drawing/2014/main" id="{EABF913B-8F13-A95B-1858-6BF6A2A8B124}"/>
              </a:ext>
            </a:extLst>
          </p:cNvPr>
          <p:cNvSpPr>
            <a:spLocks noGrp="1" noChangeArrowheads="1"/>
          </p:cNvSpPr>
          <p:nvPr>
            <p:ph type="body" idx="4294967295"/>
          </p:nvPr>
        </p:nvSpPr>
        <p:spPr>
          <a:xfrm>
            <a:off x="2900516" y="1486106"/>
            <a:ext cx="6675438" cy="4454525"/>
          </a:xfrm>
        </p:spPr>
        <p:txBody>
          <a:bodyPr>
            <a:normAutofit fontScale="92500" lnSpcReduction="10000"/>
          </a:bodyPr>
          <a:lstStyle/>
          <a:p>
            <a:r>
              <a:rPr lang="en-US" altLang="ar-SA" dirty="0"/>
              <a:t>Page table is kept in main memory</a:t>
            </a:r>
          </a:p>
          <a:p>
            <a:r>
              <a:rPr lang="en-US" altLang="ar-SA" i="1" dirty="0"/>
              <a:t>Page-table</a:t>
            </a:r>
            <a:r>
              <a:rPr lang="en-US" altLang="ar-SA" dirty="0"/>
              <a:t> </a:t>
            </a:r>
            <a:r>
              <a:rPr lang="en-US" altLang="ar-SA" i="1" dirty="0"/>
              <a:t>base register (</a:t>
            </a:r>
            <a:r>
              <a:rPr lang="en-US" altLang="ar-SA" dirty="0"/>
              <a:t>PTBR) points to the page table</a:t>
            </a:r>
          </a:p>
          <a:p>
            <a:r>
              <a:rPr lang="en-US" altLang="ar-SA" i="1" dirty="0"/>
              <a:t>Page-table length register</a:t>
            </a:r>
            <a:r>
              <a:rPr lang="en-US" altLang="ar-SA" dirty="0"/>
              <a:t> (PRLR) indicates size of the page table</a:t>
            </a:r>
          </a:p>
          <a:p>
            <a:r>
              <a:rPr lang="en-US" altLang="ar-SA" dirty="0"/>
              <a:t>In this scheme every data/instruction access requires two memory accesses.  One for the page table and one for the data/instruction.</a:t>
            </a:r>
          </a:p>
          <a:p>
            <a:r>
              <a:rPr lang="en-US" altLang="ar-SA" dirty="0"/>
              <a:t>The two memory access problem can be solved by the use of a special fast-lookup hardware cache called </a:t>
            </a:r>
            <a:r>
              <a:rPr lang="en-US" altLang="ar-SA" b="1" dirty="0">
                <a:solidFill>
                  <a:srgbClr val="A50021"/>
                </a:solidFill>
              </a:rPr>
              <a:t>associative memory </a:t>
            </a:r>
            <a:r>
              <a:rPr lang="en-US" altLang="ar-SA" dirty="0"/>
              <a:t>or </a:t>
            </a:r>
            <a:r>
              <a:rPr lang="en-US" altLang="ar-SA" b="1" dirty="0">
                <a:solidFill>
                  <a:srgbClr val="A50021"/>
                </a:solidFill>
              </a:rPr>
              <a:t>translation look-aside buffers (TLBs)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050">
            <a:extLst>
              <a:ext uri="{FF2B5EF4-FFF2-40B4-BE49-F238E27FC236}">
                <a16:creationId xmlns:a16="http://schemas.microsoft.com/office/drawing/2014/main" id="{9648DEC5-79CF-48C9-8FB3-05A929A71647}"/>
              </a:ext>
            </a:extLst>
          </p:cNvPr>
          <p:cNvSpPr>
            <a:spLocks noGrp="1" noChangeArrowheads="1"/>
          </p:cNvSpPr>
          <p:nvPr>
            <p:ph type="title" idx="4294967295"/>
          </p:nvPr>
        </p:nvSpPr>
        <p:spPr>
          <a:xfrm>
            <a:off x="1916113" y="404020"/>
            <a:ext cx="8229600" cy="576262"/>
          </a:xfrm>
        </p:spPr>
        <p:txBody>
          <a:bodyPr>
            <a:normAutofit fontScale="90000"/>
          </a:bodyPr>
          <a:lstStyle/>
          <a:p>
            <a:pPr>
              <a:defRPr/>
            </a:pPr>
            <a:r>
              <a:rPr lang="en-US" dirty="0">
                <a:solidFill>
                  <a:schemeClr val="bg1"/>
                </a:solidFill>
              </a:rPr>
              <a:t>Associative Memory</a:t>
            </a:r>
          </a:p>
        </p:txBody>
      </p:sp>
      <p:sp>
        <p:nvSpPr>
          <p:cNvPr id="30723" name="Rectangle 2051">
            <a:extLst>
              <a:ext uri="{FF2B5EF4-FFF2-40B4-BE49-F238E27FC236}">
                <a16:creationId xmlns:a16="http://schemas.microsoft.com/office/drawing/2014/main" id="{102A24FB-CD4B-77E5-945A-4398032DF473}"/>
              </a:ext>
            </a:extLst>
          </p:cNvPr>
          <p:cNvSpPr>
            <a:spLocks noGrp="1" noChangeArrowheads="1"/>
          </p:cNvSpPr>
          <p:nvPr>
            <p:ph type="body" idx="4294967295"/>
          </p:nvPr>
        </p:nvSpPr>
        <p:spPr>
          <a:xfrm>
            <a:off x="1524001" y="1306513"/>
            <a:ext cx="7351713" cy="4483100"/>
          </a:xfrm>
        </p:spPr>
        <p:txBody>
          <a:bodyPr/>
          <a:lstStyle/>
          <a:p>
            <a:r>
              <a:rPr lang="en-US" altLang="ar-SA"/>
              <a:t>Associative memory – parallel search </a:t>
            </a:r>
          </a:p>
          <a:p>
            <a:endParaRPr lang="en-US" altLang="ar-SA"/>
          </a:p>
          <a:p>
            <a:endParaRPr lang="en-US" altLang="ar-SA"/>
          </a:p>
          <a:p>
            <a:endParaRPr lang="en-US" altLang="ar-SA"/>
          </a:p>
          <a:p>
            <a:endParaRPr lang="en-US" altLang="ar-SA"/>
          </a:p>
          <a:p>
            <a:endParaRPr lang="en-US" altLang="ar-SA"/>
          </a:p>
          <a:p>
            <a:pPr>
              <a:buFont typeface="Monotype Sorts"/>
              <a:buNone/>
            </a:pPr>
            <a:r>
              <a:rPr lang="en-US" altLang="ar-SA"/>
              <a:t>	Address translation (A´, A´´)</a:t>
            </a:r>
          </a:p>
          <a:p>
            <a:pPr marL="628650" lvl="1"/>
            <a:r>
              <a:rPr lang="en-US" altLang="ar-SA"/>
              <a:t>If A´ is in associative register, get frame # out</a:t>
            </a:r>
          </a:p>
          <a:p>
            <a:pPr marL="628650" lvl="1"/>
            <a:r>
              <a:rPr lang="en-US" altLang="ar-SA"/>
              <a:t>Otherwise get frame # from page table in memory</a:t>
            </a:r>
          </a:p>
          <a:p>
            <a:pPr marL="628650" lvl="1"/>
            <a:endParaRPr lang="en-US" altLang="ar-SA"/>
          </a:p>
        </p:txBody>
      </p:sp>
      <p:sp>
        <p:nvSpPr>
          <p:cNvPr id="30724" name="Rectangle 2052">
            <a:extLst>
              <a:ext uri="{FF2B5EF4-FFF2-40B4-BE49-F238E27FC236}">
                <a16:creationId xmlns:a16="http://schemas.microsoft.com/office/drawing/2014/main" id="{9436D393-908A-7DA3-BCD3-9D2969F2F502}"/>
              </a:ext>
            </a:extLst>
          </p:cNvPr>
          <p:cNvSpPr>
            <a:spLocks noChangeArrowheads="1"/>
          </p:cNvSpPr>
          <p:nvPr/>
        </p:nvSpPr>
        <p:spPr bwMode="auto">
          <a:xfrm>
            <a:off x="4583113" y="2105025"/>
            <a:ext cx="2895600" cy="1219200"/>
          </a:xfrm>
          <a:prstGeom prst="rect">
            <a:avLst/>
          </a:prstGeom>
          <a:solidFill>
            <a:schemeClr val="bg1"/>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spcBef>
                <a:spcPct val="0"/>
              </a:spcBef>
              <a:buClrTx/>
              <a:buSzTx/>
              <a:buFontTx/>
              <a:buNone/>
            </a:pPr>
            <a:endParaRPr kumimoji="0" lang="ar-SA" altLang="ar-SA"/>
          </a:p>
        </p:txBody>
      </p:sp>
      <p:sp>
        <p:nvSpPr>
          <p:cNvPr id="30725" name="Line 2053">
            <a:extLst>
              <a:ext uri="{FF2B5EF4-FFF2-40B4-BE49-F238E27FC236}">
                <a16:creationId xmlns:a16="http://schemas.microsoft.com/office/drawing/2014/main" id="{7D786D72-378C-4BCF-D2DA-8BD3F1A899DC}"/>
              </a:ext>
            </a:extLst>
          </p:cNvPr>
          <p:cNvSpPr>
            <a:spLocks noChangeShapeType="1"/>
          </p:cNvSpPr>
          <p:nvPr/>
        </p:nvSpPr>
        <p:spPr bwMode="auto">
          <a:xfrm>
            <a:off x="6030913" y="1647825"/>
            <a:ext cx="0" cy="1676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0726" name="Line 2054">
            <a:extLst>
              <a:ext uri="{FF2B5EF4-FFF2-40B4-BE49-F238E27FC236}">
                <a16:creationId xmlns:a16="http://schemas.microsoft.com/office/drawing/2014/main" id="{E648041E-41B0-1A79-FDCA-58C2F115A8BF}"/>
              </a:ext>
            </a:extLst>
          </p:cNvPr>
          <p:cNvSpPr>
            <a:spLocks noChangeShapeType="1"/>
          </p:cNvSpPr>
          <p:nvPr/>
        </p:nvSpPr>
        <p:spPr bwMode="auto">
          <a:xfrm>
            <a:off x="4583113" y="2409825"/>
            <a:ext cx="2895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0727" name="Line 2055">
            <a:extLst>
              <a:ext uri="{FF2B5EF4-FFF2-40B4-BE49-F238E27FC236}">
                <a16:creationId xmlns:a16="http://schemas.microsoft.com/office/drawing/2014/main" id="{49EF8928-F865-6729-5AE9-7FD36CEFD498}"/>
              </a:ext>
            </a:extLst>
          </p:cNvPr>
          <p:cNvSpPr>
            <a:spLocks noChangeShapeType="1"/>
          </p:cNvSpPr>
          <p:nvPr/>
        </p:nvSpPr>
        <p:spPr bwMode="auto">
          <a:xfrm>
            <a:off x="4583113" y="2714625"/>
            <a:ext cx="2895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0728" name="Line 2056">
            <a:extLst>
              <a:ext uri="{FF2B5EF4-FFF2-40B4-BE49-F238E27FC236}">
                <a16:creationId xmlns:a16="http://schemas.microsoft.com/office/drawing/2014/main" id="{92A05DA2-59D0-B323-5D74-96012457FCEE}"/>
              </a:ext>
            </a:extLst>
          </p:cNvPr>
          <p:cNvSpPr>
            <a:spLocks noChangeShapeType="1"/>
          </p:cNvSpPr>
          <p:nvPr/>
        </p:nvSpPr>
        <p:spPr bwMode="auto">
          <a:xfrm>
            <a:off x="4583113" y="3095625"/>
            <a:ext cx="2895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0729" name="Rectangle 2057">
            <a:extLst>
              <a:ext uri="{FF2B5EF4-FFF2-40B4-BE49-F238E27FC236}">
                <a16:creationId xmlns:a16="http://schemas.microsoft.com/office/drawing/2014/main" id="{DDFBA340-F71E-F0AA-9E1B-835E0DC7BB02}"/>
              </a:ext>
            </a:extLst>
          </p:cNvPr>
          <p:cNvSpPr>
            <a:spLocks noChangeArrowheads="1"/>
          </p:cNvSpPr>
          <p:nvPr/>
        </p:nvSpPr>
        <p:spPr bwMode="auto">
          <a:xfrm>
            <a:off x="4887913" y="1724025"/>
            <a:ext cx="1295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spcBef>
                <a:spcPct val="0"/>
              </a:spcBef>
              <a:buClrTx/>
              <a:buSzTx/>
              <a:buFontTx/>
              <a:buNone/>
            </a:pPr>
            <a:r>
              <a:rPr kumimoji="0" lang="en-US" altLang="ar-SA" sz="1400"/>
              <a:t>Page #</a:t>
            </a:r>
          </a:p>
        </p:txBody>
      </p:sp>
      <p:sp>
        <p:nvSpPr>
          <p:cNvPr id="30730" name="Rectangle 2058">
            <a:extLst>
              <a:ext uri="{FF2B5EF4-FFF2-40B4-BE49-F238E27FC236}">
                <a16:creationId xmlns:a16="http://schemas.microsoft.com/office/drawing/2014/main" id="{FB7022D2-19A6-E09A-DD02-2A1F1ABCC55B}"/>
              </a:ext>
            </a:extLst>
          </p:cNvPr>
          <p:cNvSpPr>
            <a:spLocks noChangeArrowheads="1"/>
          </p:cNvSpPr>
          <p:nvPr/>
        </p:nvSpPr>
        <p:spPr bwMode="auto">
          <a:xfrm>
            <a:off x="6259513" y="1724025"/>
            <a:ext cx="1295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spcBef>
                <a:spcPct val="0"/>
              </a:spcBef>
              <a:buClrTx/>
              <a:buSzTx/>
              <a:buFontTx/>
              <a:buNone/>
            </a:pPr>
            <a:r>
              <a:rPr kumimoji="0" lang="en-US" altLang="ar-SA" sz="1400"/>
              <a:t>Frame #</a:t>
            </a:r>
          </a:p>
        </p:txBody>
      </p:sp>
      <p:sp>
        <p:nvSpPr>
          <p:cNvPr id="14" name="TextBox 13">
            <a:extLst>
              <a:ext uri="{FF2B5EF4-FFF2-40B4-BE49-F238E27FC236}">
                <a16:creationId xmlns:a16="http://schemas.microsoft.com/office/drawing/2014/main" id="{01E91000-7DAE-9F7D-FAE6-4739AB5D7E8C}"/>
              </a:ext>
            </a:extLst>
          </p:cNvPr>
          <p:cNvSpPr txBox="1"/>
          <p:nvPr/>
        </p:nvSpPr>
        <p:spPr>
          <a:xfrm rot="10800000" flipV="1">
            <a:off x="7923992" y="1876425"/>
            <a:ext cx="3351244" cy="923330"/>
          </a:xfrm>
          <a:prstGeom prst="rect">
            <a:avLst/>
          </a:prstGeom>
          <a:noFill/>
        </p:spPr>
        <p:txBody>
          <a:bodyPr wrap="square">
            <a:spAutoFit/>
          </a:bodyPr>
          <a:lstStyle/>
          <a:p>
            <a:r>
              <a:rPr lang="en-US" altLang="ar-SA" b="1" dirty="0">
                <a:solidFill>
                  <a:srgbClr val="A50021"/>
                </a:solidFill>
              </a:rPr>
              <a:t>associative memory </a:t>
            </a:r>
            <a:r>
              <a:rPr lang="en-US" altLang="ar-SA" dirty="0"/>
              <a:t>or </a:t>
            </a:r>
            <a:r>
              <a:rPr lang="en-US" altLang="ar-SA" b="1" dirty="0">
                <a:solidFill>
                  <a:srgbClr val="A50021"/>
                </a:solidFill>
              </a:rPr>
              <a:t>translation look-aside buffers (TLBs)</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a:extLst>
              <a:ext uri="{FF2B5EF4-FFF2-40B4-BE49-F238E27FC236}">
                <a16:creationId xmlns:a16="http://schemas.microsoft.com/office/drawing/2014/main" id="{BBAB891A-EE53-4A2F-B14C-FDE3184E16B3}"/>
              </a:ext>
            </a:extLst>
          </p:cNvPr>
          <p:cNvSpPr>
            <a:spLocks noGrp="1" noChangeArrowheads="1"/>
          </p:cNvSpPr>
          <p:nvPr>
            <p:ph type="title" idx="4294967295"/>
          </p:nvPr>
        </p:nvSpPr>
        <p:spPr>
          <a:xfrm>
            <a:off x="2320413" y="457200"/>
            <a:ext cx="8229600" cy="576262"/>
          </a:xfrm>
        </p:spPr>
        <p:txBody>
          <a:bodyPr>
            <a:normAutofit fontScale="90000"/>
          </a:bodyPr>
          <a:lstStyle/>
          <a:p>
            <a:pPr>
              <a:defRPr/>
            </a:pPr>
            <a:r>
              <a:rPr lang="en-US" dirty="0">
                <a:solidFill>
                  <a:schemeClr val="bg1"/>
                </a:solidFill>
              </a:rPr>
              <a:t>Paging Hardware With TLB</a:t>
            </a:r>
            <a:endParaRPr lang="en-US" sz="2400" dirty="0">
              <a:solidFill>
                <a:schemeClr val="bg1"/>
              </a:solidFill>
            </a:endParaRPr>
          </a:p>
        </p:txBody>
      </p:sp>
      <p:pic>
        <p:nvPicPr>
          <p:cNvPr id="31747" name="Picture 4">
            <a:extLst>
              <a:ext uri="{FF2B5EF4-FFF2-40B4-BE49-F238E27FC236}">
                <a16:creationId xmlns:a16="http://schemas.microsoft.com/office/drawing/2014/main" id="{B8CD1E67-AF5D-79F2-34BD-16CCA33B9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92" t="1041" r="1292" b="682"/>
          <a:stretch>
            <a:fillRect/>
          </a:stretch>
        </p:blipFill>
        <p:spPr bwMode="auto">
          <a:xfrm>
            <a:off x="3328989" y="1797050"/>
            <a:ext cx="5322887" cy="4027488"/>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6DAA74F-7561-C803-430B-2CCCDCFA5C5D}"/>
              </a:ext>
            </a:extLst>
          </p:cNvPr>
          <p:cNvSpPr txBox="1"/>
          <p:nvPr/>
        </p:nvSpPr>
        <p:spPr>
          <a:xfrm rot="10800000" flipV="1">
            <a:off x="-22255" y="3179792"/>
            <a:ext cx="3351244" cy="923330"/>
          </a:xfrm>
          <a:prstGeom prst="rect">
            <a:avLst/>
          </a:prstGeom>
          <a:noFill/>
        </p:spPr>
        <p:txBody>
          <a:bodyPr wrap="square">
            <a:spAutoFit/>
          </a:bodyPr>
          <a:lstStyle/>
          <a:p>
            <a:r>
              <a:rPr lang="en-US" altLang="ar-SA" b="1" dirty="0">
                <a:solidFill>
                  <a:srgbClr val="A50021"/>
                </a:solidFill>
              </a:rPr>
              <a:t>associative memory </a:t>
            </a:r>
            <a:r>
              <a:rPr lang="en-US" altLang="ar-SA" dirty="0"/>
              <a:t>or </a:t>
            </a:r>
            <a:r>
              <a:rPr lang="en-US" altLang="ar-SA" b="1" dirty="0">
                <a:solidFill>
                  <a:srgbClr val="A50021"/>
                </a:solidFill>
              </a:rPr>
              <a:t>translation look-aside buffers (TLBs)</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2A4E389E-578B-4D7A-99EE-84978799B8A4}"/>
              </a:ext>
            </a:extLst>
          </p:cNvPr>
          <p:cNvSpPr>
            <a:spLocks noGrp="1" noChangeArrowheads="1"/>
          </p:cNvSpPr>
          <p:nvPr>
            <p:ph type="title" idx="4294967295"/>
          </p:nvPr>
        </p:nvSpPr>
        <p:spPr>
          <a:xfrm>
            <a:off x="1981200" y="425297"/>
            <a:ext cx="8229600" cy="576262"/>
          </a:xfrm>
        </p:spPr>
        <p:txBody>
          <a:bodyPr>
            <a:normAutofit fontScale="90000"/>
          </a:bodyPr>
          <a:lstStyle/>
          <a:p>
            <a:pPr>
              <a:defRPr/>
            </a:pPr>
            <a:r>
              <a:rPr lang="en-US" dirty="0">
                <a:solidFill>
                  <a:schemeClr val="bg1"/>
                </a:solidFill>
              </a:rPr>
              <a:t>Effective Access Time</a:t>
            </a:r>
          </a:p>
        </p:txBody>
      </p:sp>
      <p:sp>
        <p:nvSpPr>
          <p:cNvPr id="32771" name="Rectangle 3">
            <a:extLst>
              <a:ext uri="{FF2B5EF4-FFF2-40B4-BE49-F238E27FC236}">
                <a16:creationId xmlns:a16="http://schemas.microsoft.com/office/drawing/2014/main" id="{CDA2883D-1DBB-D09B-3209-0F3DAB645344}"/>
              </a:ext>
            </a:extLst>
          </p:cNvPr>
          <p:cNvSpPr>
            <a:spLocks noGrp="1" noChangeArrowheads="1"/>
          </p:cNvSpPr>
          <p:nvPr>
            <p:ph type="body" idx="4294967295"/>
          </p:nvPr>
        </p:nvSpPr>
        <p:spPr>
          <a:xfrm>
            <a:off x="3116827" y="1521287"/>
            <a:ext cx="6677025" cy="4384675"/>
          </a:xfrm>
        </p:spPr>
        <p:txBody>
          <a:bodyPr>
            <a:normAutofit fontScale="92500" lnSpcReduction="20000"/>
          </a:bodyPr>
          <a:lstStyle/>
          <a:p>
            <a:pPr>
              <a:tabLst>
                <a:tab pos="2063750" algn="l"/>
                <a:tab pos="2568575" algn="l"/>
              </a:tabLst>
            </a:pPr>
            <a:r>
              <a:rPr lang="en-US" altLang="ar-SA" dirty="0"/>
              <a:t>Associative Lookup = </a:t>
            </a:r>
            <a:r>
              <a:rPr lang="en-US" altLang="ar-SA" dirty="0">
                <a:sym typeface="Symbol" panose="05050102010706020507" pitchFamily="18" charset="2"/>
              </a:rPr>
              <a:t> time unit</a:t>
            </a:r>
          </a:p>
          <a:p>
            <a:pPr>
              <a:tabLst>
                <a:tab pos="2063750" algn="l"/>
                <a:tab pos="2568575" algn="l"/>
              </a:tabLst>
            </a:pPr>
            <a:r>
              <a:rPr lang="en-US" altLang="ar-SA" dirty="0">
                <a:sym typeface="Symbol" panose="05050102010706020507" pitchFamily="18" charset="2"/>
              </a:rPr>
              <a:t>Assume memory cycle time is 1 microsecond</a:t>
            </a:r>
          </a:p>
          <a:p>
            <a:pPr>
              <a:tabLst>
                <a:tab pos="2063750" algn="l"/>
                <a:tab pos="2568575" algn="l"/>
              </a:tabLst>
            </a:pPr>
            <a:r>
              <a:rPr lang="en-US" altLang="ar-SA" dirty="0">
                <a:sym typeface="Symbol" panose="05050102010706020507" pitchFamily="18" charset="2"/>
              </a:rPr>
              <a:t>Hit ratio – percentage of times that a page number is found in the associative registers; ration related to number of associative registers</a:t>
            </a:r>
          </a:p>
          <a:p>
            <a:pPr>
              <a:tabLst>
                <a:tab pos="2063750" algn="l"/>
                <a:tab pos="2568575" algn="l"/>
              </a:tabLst>
            </a:pPr>
            <a:r>
              <a:rPr lang="en-US" altLang="ar-SA" dirty="0">
                <a:sym typeface="Symbol" panose="05050102010706020507" pitchFamily="18" charset="2"/>
              </a:rPr>
              <a:t>Hit ratio = </a:t>
            </a:r>
          </a:p>
          <a:p>
            <a:pPr>
              <a:tabLst>
                <a:tab pos="2063750" algn="l"/>
                <a:tab pos="2568575" algn="l"/>
              </a:tabLst>
            </a:pPr>
            <a:r>
              <a:rPr lang="en-US" altLang="ar-SA" b="1" dirty="0">
                <a:solidFill>
                  <a:srgbClr val="A50021"/>
                </a:solidFill>
                <a:sym typeface="Symbol" panose="05050102010706020507" pitchFamily="18" charset="2"/>
              </a:rPr>
              <a:t>Effective Access Time</a:t>
            </a:r>
            <a:r>
              <a:rPr lang="en-US" altLang="ar-SA" dirty="0">
                <a:sym typeface="Symbol" panose="05050102010706020507" pitchFamily="18" charset="2"/>
              </a:rPr>
              <a:t> (EAT)</a:t>
            </a:r>
          </a:p>
          <a:p>
            <a:pPr>
              <a:buNone/>
              <a:tabLst>
                <a:tab pos="2063750" algn="l"/>
                <a:tab pos="2568575" algn="l"/>
              </a:tabLst>
            </a:pPr>
            <a:r>
              <a:rPr lang="en-US" altLang="ar-SA" dirty="0"/>
              <a:t>		EAT = (1 + </a:t>
            </a:r>
            <a:r>
              <a:rPr lang="en-US" altLang="ar-SA" dirty="0">
                <a:sym typeface="Symbol" panose="05050102010706020507" pitchFamily="18" charset="2"/>
              </a:rPr>
              <a:t>)  + (2 + )(1 – )</a:t>
            </a:r>
          </a:p>
          <a:p>
            <a:pPr>
              <a:buNone/>
              <a:tabLst>
                <a:tab pos="2063750" algn="l"/>
                <a:tab pos="2568575" algn="l"/>
              </a:tabLst>
            </a:pPr>
            <a:r>
              <a:rPr lang="en-US" altLang="ar-SA" dirty="0">
                <a:sym typeface="Symbol" panose="05050102010706020507" pitchFamily="18" charset="2"/>
              </a:rPr>
              <a:t>			= 2 +  – </a:t>
            </a:r>
          </a:p>
          <a:p>
            <a:pPr>
              <a:buNone/>
              <a:tabLst>
                <a:tab pos="2063750" algn="l"/>
                <a:tab pos="2568575" algn="l"/>
              </a:tabLst>
            </a:pPr>
            <a:r>
              <a:rPr lang="en-US" altLang="ar-SA" dirty="0"/>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050">
            <a:extLst>
              <a:ext uri="{FF2B5EF4-FFF2-40B4-BE49-F238E27FC236}">
                <a16:creationId xmlns:a16="http://schemas.microsoft.com/office/drawing/2014/main" id="{48E07753-94A5-4750-A486-ED6C0FEA5F13}"/>
              </a:ext>
            </a:extLst>
          </p:cNvPr>
          <p:cNvSpPr>
            <a:spLocks noGrp="1" noChangeArrowheads="1"/>
          </p:cNvSpPr>
          <p:nvPr>
            <p:ph type="title" idx="4294967295"/>
          </p:nvPr>
        </p:nvSpPr>
        <p:spPr>
          <a:xfrm>
            <a:off x="2271251" y="434975"/>
            <a:ext cx="8229600" cy="576262"/>
          </a:xfrm>
        </p:spPr>
        <p:txBody>
          <a:bodyPr>
            <a:normAutofit fontScale="90000"/>
          </a:bodyPr>
          <a:lstStyle/>
          <a:p>
            <a:pPr>
              <a:defRPr/>
            </a:pPr>
            <a:r>
              <a:rPr lang="en-US" dirty="0">
                <a:solidFill>
                  <a:schemeClr val="bg1"/>
                </a:solidFill>
              </a:rPr>
              <a:t>Memory Protection</a:t>
            </a:r>
          </a:p>
        </p:txBody>
      </p:sp>
      <p:sp>
        <p:nvSpPr>
          <p:cNvPr id="33795" name="Rectangle 2051">
            <a:extLst>
              <a:ext uri="{FF2B5EF4-FFF2-40B4-BE49-F238E27FC236}">
                <a16:creationId xmlns:a16="http://schemas.microsoft.com/office/drawing/2014/main" id="{5EA3C78E-B496-3E44-9621-4D06EE570F4E}"/>
              </a:ext>
            </a:extLst>
          </p:cNvPr>
          <p:cNvSpPr>
            <a:spLocks noGrp="1" noChangeArrowheads="1"/>
          </p:cNvSpPr>
          <p:nvPr>
            <p:ph type="body" idx="4294967295"/>
          </p:nvPr>
        </p:nvSpPr>
        <p:spPr>
          <a:xfrm>
            <a:off x="2659063" y="1643422"/>
            <a:ext cx="6873875" cy="4468813"/>
          </a:xfrm>
        </p:spPr>
        <p:txBody>
          <a:bodyPr/>
          <a:lstStyle/>
          <a:p>
            <a:r>
              <a:rPr lang="en-US" altLang="ar-SA"/>
              <a:t>Memory protection implemented by associating protection bit with each frame</a:t>
            </a:r>
            <a:br>
              <a:rPr lang="en-US" altLang="ar-SA"/>
            </a:br>
            <a:endParaRPr lang="en-US" altLang="ar-SA"/>
          </a:p>
          <a:p>
            <a:r>
              <a:rPr lang="en-US" altLang="ar-SA" b="1">
                <a:solidFill>
                  <a:srgbClr val="A50021"/>
                </a:solidFill>
              </a:rPr>
              <a:t>Valid-invalid</a:t>
            </a:r>
            <a:r>
              <a:rPr lang="en-US" altLang="ar-SA"/>
              <a:t> bit attached to each entry in the page table:</a:t>
            </a:r>
          </a:p>
          <a:p>
            <a:pPr lvl="1"/>
            <a:r>
              <a:rPr lang="en-US" altLang="ar-SA"/>
              <a:t>“valid” indicates that the associated page is in the process’ logical address space, and is thus a legal page</a:t>
            </a:r>
          </a:p>
          <a:p>
            <a:pPr lvl="1"/>
            <a:r>
              <a:rPr lang="en-US" altLang="ar-SA"/>
              <a:t>“invalid” indicates that the page is not in the process’ logical address space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a:extLst>
              <a:ext uri="{FF2B5EF4-FFF2-40B4-BE49-F238E27FC236}">
                <a16:creationId xmlns:a16="http://schemas.microsoft.com/office/drawing/2014/main" id="{4EE1417E-E7A0-4206-B106-9C7AF6285DF4}"/>
              </a:ext>
            </a:extLst>
          </p:cNvPr>
          <p:cNvSpPr>
            <a:spLocks noGrp="1" noChangeArrowheads="1"/>
          </p:cNvSpPr>
          <p:nvPr>
            <p:ph type="title" idx="4294967295"/>
          </p:nvPr>
        </p:nvSpPr>
        <p:spPr>
          <a:xfrm>
            <a:off x="2585322" y="354012"/>
            <a:ext cx="8161337" cy="844550"/>
          </a:xfrm>
        </p:spPr>
        <p:txBody>
          <a:bodyPr>
            <a:normAutofit fontScale="90000"/>
          </a:bodyPr>
          <a:lstStyle/>
          <a:p>
            <a:pPr>
              <a:defRPr/>
            </a:pPr>
            <a:r>
              <a:rPr lang="en-US" dirty="0">
                <a:solidFill>
                  <a:schemeClr val="bg1"/>
                </a:solidFill>
              </a:rPr>
              <a:t>Valid (v) or Invalid (</a:t>
            </a:r>
            <a:r>
              <a:rPr lang="en-US" dirty="0" err="1">
                <a:solidFill>
                  <a:schemeClr val="bg1"/>
                </a:solidFill>
              </a:rPr>
              <a:t>i</a:t>
            </a:r>
            <a:r>
              <a:rPr lang="en-US" dirty="0">
                <a:solidFill>
                  <a:schemeClr val="bg1"/>
                </a:solidFill>
              </a:rPr>
              <a:t>) Bit In A Page Table</a:t>
            </a:r>
          </a:p>
        </p:txBody>
      </p:sp>
      <p:pic>
        <p:nvPicPr>
          <p:cNvPr id="34819" name="Picture 4">
            <a:extLst>
              <a:ext uri="{FF2B5EF4-FFF2-40B4-BE49-F238E27FC236}">
                <a16:creationId xmlns:a16="http://schemas.microsoft.com/office/drawing/2014/main" id="{015D4751-4868-589C-35DD-34637BC6C0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7301" t="603" r="7301" b="603"/>
          <a:stretch>
            <a:fillRect/>
          </a:stretch>
        </p:blipFill>
        <p:spPr bwMode="auto">
          <a:xfrm>
            <a:off x="3718899" y="1412825"/>
            <a:ext cx="5086350" cy="4413250"/>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a:extLst>
              <a:ext uri="{FF2B5EF4-FFF2-40B4-BE49-F238E27FC236}">
                <a16:creationId xmlns:a16="http://schemas.microsoft.com/office/drawing/2014/main" id="{D25177F4-A769-443A-A371-A178FC69D3B1}"/>
              </a:ext>
            </a:extLst>
          </p:cNvPr>
          <p:cNvSpPr>
            <a:spLocks noGrp="1" noChangeArrowheads="1"/>
          </p:cNvSpPr>
          <p:nvPr>
            <p:ph type="title" idx="4294967295"/>
          </p:nvPr>
        </p:nvSpPr>
        <p:spPr>
          <a:xfrm>
            <a:off x="2123767" y="376136"/>
            <a:ext cx="8229600" cy="576262"/>
          </a:xfrm>
        </p:spPr>
        <p:txBody>
          <a:bodyPr>
            <a:normAutofit fontScale="90000"/>
          </a:bodyPr>
          <a:lstStyle/>
          <a:p>
            <a:pPr>
              <a:defRPr/>
            </a:pPr>
            <a:r>
              <a:rPr lang="en-US" dirty="0">
                <a:solidFill>
                  <a:schemeClr val="bg1"/>
                </a:solidFill>
              </a:rPr>
              <a:t>Page Table Structure</a:t>
            </a:r>
          </a:p>
        </p:txBody>
      </p:sp>
      <p:sp>
        <p:nvSpPr>
          <p:cNvPr id="35843" name="Rectangle 3">
            <a:extLst>
              <a:ext uri="{FF2B5EF4-FFF2-40B4-BE49-F238E27FC236}">
                <a16:creationId xmlns:a16="http://schemas.microsoft.com/office/drawing/2014/main" id="{C58EFCDC-E482-A4E9-6DC3-F484657F5E9E}"/>
              </a:ext>
            </a:extLst>
          </p:cNvPr>
          <p:cNvSpPr>
            <a:spLocks noGrp="1" noChangeArrowheads="1"/>
          </p:cNvSpPr>
          <p:nvPr>
            <p:ph type="body" idx="4294967295"/>
          </p:nvPr>
        </p:nvSpPr>
        <p:spPr>
          <a:xfrm>
            <a:off x="3077498" y="1623756"/>
            <a:ext cx="7351713" cy="4483100"/>
          </a:xfrm>
        </p:spPr>
        <p:txBody>
          <a:bodyPr/>
          <a:lstStyle/>
          <a:p>
            <a:r>
              <a:rPr lang="en-US" altLang="ar-SA"/>
              <a:t>Hierarchical Paging</a:t>
            </a:r>
          </a:p>
          <a:p>
            <a:endParaRPr lang="en-US" altLang="ar-SA"/>
          </a:p>
          <a:p>
            <a:r>
              <a:rPr lang="en-US" altLang="ar-SA"/>
              <a:t>Hashed Page Tables</a:t>
            </a:r>
          </a:p>
          <a:p>
            <a:endParaRPr lang="en-US" altLang="ar-SA"/>
          </a:p>
          <a:p>
            <a:r>
              <a:rPr lang="en-US" altLang="ar-SA"/>
              <a:t>Inverted Page Tables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a:extLst>
              <a:ext uri="{FF2B5EF4-FFF2-40B4-BE49-F238E27FC236}">
                <a16:creationId xmlns:a16="http://schemas.microsoft.com/office/drawing/2014/main" id="{FEE0ABFC-A125-426D-8267-405681139663}"/>
              </a:ext>
            </a:extLst>
          </p:cNvPr>
          <p:cNvSpPr>
            <a:spLocks noGrp="1" noChangeArrowheads="1"/>
          </p:cNvSpPr>
          <p:nvPr>
            <p:ph type="title" idx="4294967295"/>
          </p:nvPr>
        </p:nvSpPr>
        <p:spPr>
          <a:xfrm>
            <a:off x="3772677" y="512784"/>
            <a:ext cx="8229600" cy="576262"/>
          </a:xfrm>
        </p:spPr>
        <p:txBody>
          <a:bodyPr>
            <a:normAutofit fontScale="90000"/>
          </a:bodyPr>
          <a:lstStyle/>
          <a:p>
            <a:pPr>
              <a:defRPr/>
            </a:pPr>
            <a:r>
              <a:rPr lang="en-US" b="1" dirty="0">
                <a:solidFill>
                  <a:schemeClr val="bg1"/>
                </a:solidFill>
              </a:rPr>
              <a:t>Hierarchical Page Tables</a:t>
            </a:r>
          </a:p>
        </p:txBody>
      </p:sp>
      <p:sp>
        <p:nvSpPr>
          <p:cNvPr id="36867" name="Rectangle 3">
            <a:extLst>
              <a:ext uri="{FF2B5EF4-FFF2-40B4-BE49-F238E27FC236}">
                <a16:creationId xmlns:a16="http://schemas.microsoft.com/office/drawing/2014/main" id="{3AFD4E71-F99F-29C3-6413-4360327E868D}"/>
              </a:ext>
            </a:extLst>
          </p:cNvPr>
          <p:cNvSpPr>
            <a:spLocks noGrp="1" noChangeArrowheads="1"/>
          </p:cNvSpPr>
          <p:nvPr>
            <p:ph type="body" idx="4294967295"/>
          </p:nvPr>
        </p:nvSpPr>
        <p:spPr>
          <a:xfrm>
            <a:off x="2694039" y="1692583"/>
            <a:ext cx="7351713" cy="4483100"/>
          </a:xfrm>
        </p:spPr>
        <p:txBody>
          <a:bodyPr/>
          <a:lstStyle/>
          <a:p>
            <a:r>
              <a:rPr lang="en-US" altLang="ar-SA" dirty="0"/>
              <a:t>Break up the logical address space into multiple page tables</a:t>
            </a:r>
          </a:p>
          <a:p>
            <a:endParaRPr lang="en-US" altLang="ar-SA" dirty="0"/>
          </a:p>
          <a:p>
            <a:r>
              <a:rPr lang="en-US" altLang="ar-SA" dirty="0"/>
              <a:t>A simple technique is a two-level page table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a:extLst>
              <a:ext uri="{FF2B5EF4-FFF2-40B4-BE49-F238E27FC236}">
                <a16:creationId xmlns:a16="http://schemas.microsoft.com/office/drawing/2014/main" id="{0466EE8E-7925-416B-99AD-6C44BE0E8545}"/>
              </a:ext>
            </a:extLst>
          </p:cNvPr>
          <p:cNvSpPr>
            <a:spLocks noGrp="1" noChangeArrowheads="1"/>
          </p:cNvSpPr>
          <p:nvPr>
            <p:ph type="title" idx="4294967295"/>
          </p:nvPr>
        </p:nvSpPr>
        <p:spPr>
          <a:xfrm>
            <a:off x="2310581" y="408782"/>
            <a:ext cx="8229600" cy="576262"/>
          </a:xfrm>
        </p:spPr>
        <p:txBody>
          <a:bodyPr>
            <a:normAutofit fontScale="90000"/>
          </a:bodyPr>
          <a:lstStyle/>
          <a:p>
            <a:pPr>
              <a:defRPr/>
            </a:pPr>
            <a:r>
              <a:rPr lang="en-US" dirty="0">
                <a:solidFill>
                  <a:schemeClr val="bg1"/>
                </a:solidFill>
              </a:rPr>
              <a:t>Two-Level Paging Example</a:t>
            </a:r>
          </a:p>
        </p:txBody>
      </p:sp>
      <p:sp>
        <p:nvSpPr>
          <p:cNvPr id="37891" name="Rectangle 3">
            <a:extLst>
              <a:ext uri="{FF2B5EF4-FFF2-40B4-BE49-F238E27FC236}">
                <a16:creationId xmlns:a16="http://schemas.microsoft.com/office/drawing/2014/main" id="{1F85024D-53B8-6282-2A1B-E159DF013555}"/>
              </a:ext>
            </a:extLst>
          </p:cNvPr>
          <p:cNvSpPr>
            <a:spLocks noGrp="1" noChangeArrowheads="1"/>
          </p:cNvSpPr>
          <p:nvPr>
            <p:ph type="body" idx="4294967295"/>
          </p:nvPr>
        </p:nvSpPr>
        <p:spPr>
          <a:xfrm>
            <a:off x="2949677" y="1486717"/>
            <a:ext cx="7105650" cy="4746131"/>
          </a:xfrm>
        </p:spPr>
        <p:txBody>
          <a:bodyPr>
            <a:normAutofit fontScale="85000" lnSpcReduction="20000"/>
          </a:bodyPr>
          <a:lstStyle/>
          <a:p>
            <a:pPr>
              <a:lnSpc>
                <a:spcPct val="90000"/>
              </a:lnSpc>
            </a:pPr>
            <a:r>
              <a:rPr lang="en-US" altLang="ar-SA" sz="1600" dirty="0"/>
              <a:t>A logical address (on 32-bit machine with 4K page size) is divided into:</a:t>
            </a:r>
          </a:p>
          <a:p>
            <a:pPr marL="628650" lvl="1"/>
            <a:r>
              <a:rPr lang="en-US" altLang="ar-SA" sz="1600" dirty="0"/>
              <a:t>a page number consisting of 20 bits</a:t>
            </a:r>
          </a:p>
          <a:p>
            <a:pPr marL="628650" lvl="1"/>
            <a:r>
              <a:rPr lang="en-US" altLang="ar-SA" sz="1600" dirty="0"/>
              <a:t>a page offset consisting of 12 bits</a:t>
            </a:r>
          </a:p>
          <a:p>
            <a:pPr>
              <a:lnSpc>
                <a:spcPct val="90000"/>
              </a:lnSpc>
            </a:pPr>
            <a:r>
              <a:rPr lang="en-US" altLang="ar-SA" sz="1600" dirty="0"/>
              <a:t>Since the page table is paged, the page number is further divided into:</a:t>
            </a:r>
          </a:p>
          <a:p>
            <a:pPr marL="628650" lvl="1"/>
            <a:r>
              <a:rPr lang="en-US" altLang="ar-SA" sz="1600" dirty="0"/>
              <a:t>a 10-bit page number </a:t>
            </a:r>
          </a:p>
          <a:p>
            <a:pPr marL="628650" lvl="1"/>
            <a:r>
              <a:rPr lang="en-US" altLang="ar-SA" sz="1600" dirty="0"/>
              <a:t>a 10-bit page offset</a:t>
            </a:r>
          </a:p>
          <a:p>
            <a:pPr>
              <a:lnSpc>
                <a:spcPct val="90000"/>
              </a:lnSpc>
            </a:pPr>
            <a:r>
              <a:rPr lang="en-US" altLang="ar-SA" sz="1600" dirty="0"/>
              <a:t>Thus, a logical address is as follows:</a:t>
            </a:r>
            <a:br>
              <a:rPr lang="en-US" altLang="ar-SA" sz="1600" dirty="0"/>
            </a:br>
            <a:br>
              <a:rPr lang="en-US" altLang="ar-SA" sz="1600" dirty="0"/>
            </a:br>
            <a:br>
              <a:rPr lang="en-US" altLang="ar-SA" sz="1600" dirty="0"/>
            </a:br>
            <a:br>
              <a:rPr lang="en-US" altLang="ar-SA" sz="1600" dirty="0"/>
            </a:br>
            <a:br>
              <a:rPr lang="en-US" altLang="ar-SA" sz="1600" dirty="0"/>
            </a:br>
            <a:br>
              <a:rPr lang="en-US" altLang="ar-SA" sz="1600" dirty="0"/>
            </a:br>
            <a:br>
              <a:rPr lang="en-US" altLang="ar-SA" sz="1600" dirty="0"/>
            </a:br>
            <a:br>
              <a:rPr lang="en-US" altLang="ar-SA" sz="1600" dirty="0"/>
            </a:br>
            <a:br>
              <a:rPr lang="en-US" altLang="ar-SA" sz="1600" dirty="0"/>
            </a:br>
            <a:br>
              <a:rPr lang="en-US" altLang="ar-SA" sz="1600" dirty="0"/>
            </a:br>
            <a:endParaRPr lang="en-US" altLang="ar-SA" sz="1600" dirty="0"/>
          </a:p>
          <a:p>
            <a:pPr>
              <a:lnSpc>
                <a:spcPct val="90000"/>
              </a:lnSpc>
            </a:pPr>
            <a:endParaRPr lang="en-US" altLang="ar-SA" sz="1600" dirty="0"/>
          </a:p>
          <a:p>
            <a:pPr>
              <a:lnSpc>
                <a:spcPct val="90000"/>
              </a:lnSpc>
            </a:pPr>
            <a:endParaRPr lang="en-US" altLang="ar-SA" sz="1600" dirty="0"/>
          </a:p>
          <a:p>
            <a:pPr>
              <a:lnSpc>
                <a:spcPct val="90000"/>
              </a:lnSpc>
            </a:pPr>
            <a:endParaRPr lang="en-US" altLang="ar-SA" sz="1600" dirty="0"/>
          </a:p>
          <a:p>
            <a:pPr>
              <a:lnSpc>
                <a:spcPct val="90000"/>
              </a:lnSpc>
            </a:pPr>
            <a:r>
              <a:rPr lang="en-US" altLang="ar-SA" sz="1600" dirty="0"/>
              <a:t>where</a:t>
            </a:r>
            <a:r>
              <a:rPr lang="en-US" altLang="ar-SA" sz="1600" i="1" dirty="0"/>
              <a:t> p</a:t>
            </a:r>
            <a:r>
              <a:rPr lang="en-US" altLang="ar-SA" sz="1600" i="1" baseline="-25000" dirty="0"/>
              <a:t>i</a:t>
            </a:r>
            <a:r>
              <a:rPr lang="en-US" altLang="ar-SA" sz="1600" dirty="0"/>
              <a:t> is an index into the outer page table, and </a:t>
            </a:r>
            <a:r>
              <a:rPr lang="en-US" altLang="ar-SA" sz="1600" i="1" dirty="0"/>
              <a:t>p</a:t>
            </a:r>
            <a:r>
              <a:rPr lang="en-US" altLang="ar-SA" sz="1600" i="1" baseline="-25000" dirty="0"/>
              <a:t>2</a:t>
            </a:r>
            <a:r>
              <a:rPr lang="en-US" altLang="ar-SA" sz="1600" dirty="0"/>
              <a:t> is the displacement within the page of the outer page table</a:t>
            </a:r>
          </a:p>
        </p:txBody>
      </p:sp>
      <p:sp>
        <p:nvSpPr>
          <p:cNvPr id="37892" name="Rectangle 4">
            <a:extLst>
              <a:ext uri="{FF2B5EF4-FFF2-40B4-BE49-F238E27FC236}">
                <a16:creationId xmlns:a16="http://schemas.microsoft.com/office/drawing/2014/main" id="{B2D0A74B-B8EC-3896-0097-61892CCC28DE}"/>
              </a:ext>
            </a:extLst>
          </p:cNvPr>
          <p:cNvSpPr>
            <a:spLocks noChangeArrowheads="1"/>
          </p:cNvSpPr>
          <p:nvPr/>
        </p:nvSpPr>
        <p:spPr bwMode="auto">
          <a:xfrm>
            <a:off x="4591050" y="4387850"/>
            <a:ext cx="3105150" cy="438150"/>
          </a:xfrm>
          <a:prstGeom prst="rect">
            <a:avLst/>
          </a:prstGeom>
          <a:solidFill>
            <a:schemeClr val="bg1"/>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spcBef>
                <a:spcPct val="0"/>
              </a:spcBef>
              <a:buClrTx/>
              <a:buSzTx/>
              <a:buFontTx/>
              <a:buNone/>
            </a:pPr>
            <a:endParaRPr kumimoji="0" lang="ar-SA" altLang="ar-SA"/>
          </a:p>
        </p:txBody>
      </p:sp>
      <p:sp>
        <p:nvSpPr>
          <p:cNvPr id="37893" name="Line 5">
            <a:extLst>
              <a:ext uri="{FF2B5EF4-FFF2-40B4-BE49-F238E27FC236}">
                <a16:creationId xmlns:a16="http://schemas.microsoft.com/office/drawing/2014/main" id="{6DE0328A-203E-2293-2B83-106BC0F2F123}"/>
              </a:ext>
            </a:extLst>
          </p:cNvPr>
          <p:cNvSpPr>
            <a:spLocks noChangeShapeType="1"/>
          </p:cNvSpPr>
          <p:nvPr/>
        </p:nvSpPr>
        <p:spPr bwMode="auto">
          <a:xfrm>
            <a:off x="5429250" y="4425950"/>
            <a:ext cx="0" cy="457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7894" name="Line 6">
            <a:extLst>
              <a:ext uri="{FF2B5EF4-FFF2-40B4-BE49-F238E27FC236}">
                <a16:creationId xmlns:a16="http://schemas.microsoft.com/office/drawing/2014/main" id="{2CC07622-7217-AC67-1B68-C5867E55C49A}"/>
              </a:ext>
            </a:extLst>
          </p:cNvPr>
          <p:cNvSpPr>
            <a:spLocks noChangeShapeType="1"/>
          </p:cNvSpPr>
          <p:nvPr/>
        </p:nvSpPr>
        <p:spPr bwMode="auto">
          <a:xfrm>
            <a:off x="6224588" y="4044950"/>
            <a:ext cx="0" cy="762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7895" name="Text Box 7">
            <a:extLst>
              <a:ext uri="{FF2B5EF4-FFF2-40B4-BE49-F238E27FC236}">
                <a16:creationId xmlns:a16="http://schemas.microsoft.com/office/drawing/2014/main" id="{F454BC59-CCC7-2985-117E-C0CB0033CAE3}"/>
              </a:ext>
            </a:extLst>
          </p:cNvPr>
          <p:cNvSpPr txBox="1">
            <a:spLocks noChangeArrowheads="1"/>
          </p:cNvSpPr>
          <p:nvPr/>
        </p:nvSpPr>
        <p:spPr bwMode="auto">
          <a:xfrm>
            <a:off x="4432300" y="3956051"/>
            <a:ext cx="1530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50000"/>
              </a:spcBef>
              <a:buClrTx/>
              <a:buSzTx/>
              <a:buFontTx/>
              <a:buNone/>
            </a:pPr>
            <a:r>
              <a:rPr kumimoji="0" lang="en-US" altLang="ar-SA"/>
              <a:t>page number</a:t>
            </a:r>
          </a:p>
        </p:txBody>
      </p:sp>
      <p:sp>
        <p:nvSpPr>
          <p:cNvPr id="37896" name="Text Box 8">
            <a:extLst>
              <a:ext uri="{FF2B5EF4-FFF2-40B4-BE49-F238E27FC236}">
                <a16:creationId xmlns:a16="http://schemas.microsoft.com/office/drawing/2014/main" id="{3E85103C-FB42-DB42-3F7C-034215E5048E}"/>
              </a:ext>
            </a:extLst>
          </p:cNvPr>
          <p:cNvSpPr txBox="1">
            <a:spLocks noChangeArrowheads="1"/>
          </p:cNvSpPr>
          <p:nvPr/>
        </p:nvSpPr>
        <p:spPr bwMode="auto">
          <a:xfrm>
            <a:off x="6296025" y="3968751"/>
            <a:ext cx="13144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50000"/>
              </a:spcBef>
              <a:buClrTx/>
              <a:buSzTx/>
              <a:buFontTx/>
              <a:buNone/>
            </a:pPr>
            <a:r>
              <a:rPr kumimoji="0" lang="en-US" altLang="ar-SA"/>
              <a:t>page offset</a:t>
            </a:r>
          </a:p>
        </p:txBody>
      </p:sp>
      <p:sp>
        <p:nvSpPr>
          <p:cNvPr id="37897" name="Text Box 9">
            <a:extLst>
              <a:ext uri="{FF2B5EF4-FFF2-40B4-BE49-F238E27FC236}">
                <a16:creationId xmlns:a16="http://schemas.microsoft.com/office/drawing/2014/main" id="{C2B7E210-9266-3949-98C6-21D3DF018683}"/>
              </a:ext>
            </a:extLst>
          </p:cNvPr>
          <p:cNvSpPr txBox="1">
            <a:spLocks noChangeArrowheads="1"/>
          </p:cNvSpPr>
          <p:nvPr/>
        </p:nvSpPr>
        <p:spPr bwMode="auto">
          <a:xfrm>
            <a:off x="4819650" y="4414838"/>
            <a:ext cx="34448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50000"/>
              </a:spcBef>
              <a:buClrTx/>
              <a:buSzTx/>
              <a:buFontTx/>
              <a:buNone/>
            </a:pPr>
            <a:r>
              <a:rPr kumimoji="0" lang="en-US" altLang="ar-SA" i="1"/>
              <a:t>p</a:t>
            </a:r>
            <a:r>
              <a:rPr kumimoji="0" lang="en-US" altLang="ar-SA" baseline="-25000"/>
              <a:t>i</a:t>
            </a:r>
            <a:endParaRPr kumimoji="0" lang="en-US" altLang="ar-SA"/>
          </a:p>
        </p:txBody>
      </p:sp>
      <p:sp>
        <p:nvSpPr>
          <p:cNvPr id="37898" name="Text Box 10">
            <a:extLst>
              <a:ext uri="{FF2B5EF4-FFF2-40B4-BE49-F238E27FC236}">
                <a16:creationId xmlns:a16="http://schemas.microsoft.com/office/drawing/2014/main" id="{FA6998E9-71DD-658F-9DBD-AAD90645A4F3}"/>
              </a:ext>
            </a:extLst>
          </p:cNvPr>
          <p:cNvSpPr txBox="1">
            <a:spLocks noChangeArrowheads="1"/>
          </p:cNvSpPr>
          <p:nvPr/>
        </p:nvSpPr>
        <p:spPr bwMode="auto">
          <a:xfrm>
            <a:off x="5594350" y="4406901"/>
            <a:ext cx="3952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50000"/>
              </a:spcBef>
              <a:buClrTx/>
              <a:buSzTx/>
              <a:buFontTx/>
              <a:buNone/>
            </a:pPr>
            <a:r>
              <a:rPr kumimoji="0" lang="en-US" altLang="ar-SA" i="1"/>
              <a:t>p</a:t>
            </a:r>
            <a:r>
              <a:rPr kumimoji="0" lang="en-US" altLang="ar-SA" baseline="-25000"/>
              <a:t>2</a:t>
            </a:r>
            <a:endParaRPr kumimoji="0" lang="en-US" altLang="ar-SA"/>
          </a:p>
        </p:txBody>
      </p:sp>
      <p:sp>
        <p:nvSpPr>
          <p:cNvPr id="37899" name="Text Box 11">
            <a:extLst>
              <a:ext uri="{FF2B5EF4-FFF2-40B4-BE49-F238E27FC236}">
                <a16:creationId xmlns:a16="http://schemas.microsoft.com/office/drawing/2014/main" id="{CDF2ADA2-DCA8-FD36-2AAA-B540C6C4E735}"/>
              </a:ext>
            </a:extLst>
          </p:cNvPr>
          <p:cNvSpPr txBox="1">
            <a:spLocks noChangeArrowheads="1"/>
          </p:cNvSpPr>
          <p:nvPr/>
        </p:nvSpPr>
        <p:spPr bwMode="auto">
          <a:xfrm>
            <a:off x="6594475" y="4445001"/>
            <a:ext cx="311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50000"/>
              </a:spcBef>
              <a:buClrTx/>
              <a:buSzTx/>
              <a:buFontTx/>
              <a:buNone/>
            </a:pPr>
            <a:r>
              <a:rPr kumimoji="0" lang="en-US" altLang="ar-SA" i="1"/>
              <a:t>d</a:t>
            </a:r>
            <a:endParaRPr kumimoji="0" lang="en-US" altLang="ar-SA"/>
          </a:p>
        </p:txBody>
      </p:sp>
      <p:sp>
        <p:nvSpPr>
          <p:cNvPr id="37900" name="Text Box 12">
            <a:extLst>
              <a:ext uri="{FF2B5EF4-FFF2-40B4-BE49-F238E27FC236}">
                <a16:creationId xmlns:a16="http://schemas.microsoft.com/office/drawing/2014/main" id="{5B289341-4067-55B2-F32C-C45A5483BB3C}"/>
              </a:ext>
            </a:extLst>
          </p:cNvPr>
          <p:cNvSpPr txBox="1">
            <a:spLocks noChangeArrowheads="1"/>
          </p:cNvSpPr>
          <p:nvPr/>
        </p:nvSpPr>
        <p:spPr bwMode="auto">
          <a:xfrm>
            <a:off x="4786637" y="4852194"/>
            <a:ext cx="438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50000"/>
              </a:spcBef>
              <a:buClrTx/>
              <a:buSzTx/>
              <a:buFontTx/>
              <a:buNone/>
            </a:pPr>
            <a:r>
              <a:rPr kumimoji="0" lang="en-US" altLang="ar-SA" dirty="0"/>
              <a:t>10</a:t>
            </a:r>
          </a:p>
        </p:txBody>
      </p:sp>
      <p:sp>
        <p:nvSpPr>
          <p:cNvPr id="37901" name="Text Box 13">
            <a:extLst>
              <a:ext uri="{FF2B5EF4-FFF2-40B4-BE49-F238E27FC236}">
                <a16:creationId xmlns:a16="http://schemas.microsoft.com/office/drawing/2014/main" id="{A62E2FE0-BF41-B7E4-AFC0-DDC634A51064}"/>
              </a:ext>
            </a:extLst>
          </p:cNvPr>
          <p:cNvSpPr txBox="1">
            <a:spLocks noChangeArrowheads="1"/>
          </p:cNvSpPr>
          <p:nvPr/>
        </p:nvSpPr>
        <p:spPr bwMode="auto">
          <a:xfrm>
            <a:off x="5489899" y="4852194"/>
            <a:ext cx="438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50000"/>
              </a:spcBef>
              <a:buClrTx/>
              <a:buSzTx/>
              <a:buFontTx/>
              <a:buNone/>
            </a:pPr>
            <a:r>
              <a:rPr kumimoji="0" lang="en-US" altLang="ar-SA" dirty="0"/>
              <a:t>10</a:t>
            </a:r>
          </a:p>
        </p:txBody>
      </p:sp>
      <p:sp>
        <p:nvSpPr>
          <p:cNvPr id="37902" name="Text Box 14">
            <a:extLst>
              <a:ext uri="{FF2B5EF4-FFF2-40B4-BE49-F238E27FC236}">
                <a16:creationId xmlns:a16="http://schemas.microsoft.com/office/drawing/2014/main" id="{33FFE968-EC99-B116-01D5-54F7225E6A90}"/>
              </a:ext>
            </a:extLst>
          </p:cNvPr>
          <p:cNvSpPr txBox="1">
            <a:spLocks noChangeArrowheads="1"/>
          </p:cNvSpPr>
          <p:nvPr/>
        </p:nvSpPr>
        <p:spPr bwMode="auto">
          <a:xfrm>
            <a:off x="6600988" y="4852194"/>
            <a:ext cx="7324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50000"/>
              </a:spcBef>
              <a:buClrTx/>
              <a:buSzTx/>
              <a:buFontTx/>
              <a:buNone/>
            </a:pPr>
            <a:r>
              <a:rPr kumimoji="0" lang="en-US" altLang="ar-SA" dirty="0"/>
              <a:t>12</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10757987-8E40-4112-A784-65859C783BCA}"/>
              </a:ext>
            </a:extLst>
          </p:cNvPr>
          <p:cNvSpPr>
            <a:spLocks noGrp="1" noChangeArrowheads="1"/>
          </p:cNvSpPr>
          <p:nvPr>
            <p:ph type="title" idx="4294967295"/>
          </p:nvPr>
        </p:nvSpPr>
        <p:spPr>
          <a:xfrm>
            <a:off x="2723536" y="425297"/>
            <a:ext cx="8229600" cy="576262"/>
          </a:xfrm>
        </p:spPr>
        <p:txBody>
          <a:bodyPr>
            <a:normAutofit fontScale="90000"/>
          </a:bodyPr>
          <a:lstStyle/>
          <a:p>
            <a:pPr>
              <a:defRPr/>
            </a:pPr>
            <a:r>
              <a:rPr lang="en-US" dirty="0">
                <a:solidFill>
                  <a:schemeClr val="bg1"/>
                </a:solidFill>
              </a:rPr>
              <a:t>Two-Level Page-Table Scheme</a:t>
            </a:r>
            <a:endParaRPr lang="en-US" sz="2400" dirty="0">
              <a:solidFill>
                <a:schemeClr val="bg1"/>
              </a:solidFill>
            </a:endParaRPr>
          </a:p>
        </p:txBody>
      </p:sp>
      <p:pic>
        <p:nvPicPr>
          <p:cNvPr id="38915" name="Picture 5">
            <a:extLst>
              <a:ext uri="{FF2B5EF4-FFF2-40B4-BE49-F238E27FC236}">
                <a16:creationId xmlns:a16="http://schemas.microsoft.com/office/drawing/2014/main" id="{487A163D-59D7-6C63-244A-918FC656D0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992" t="847" r="15005" b="1042"/>
          <a:stretch>
            <a:fillRect/>
          </a:stretch>
        </p:blipFill>
        <p:spPr bwMode="auto">
          <a:xfrm>
            <a:off x="3906839" y="1598614"/>
            <a:ext cx="4213225" cy="4429125"/>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1026">
            <a:extLst>
              <a:ext uri="{FF2B5EF4-FFF2-40B4-BE49-F238E27FC236}">
                <a16:creationId xmlns:a16="http://schemas.microsoft.com/office/drawing/2014/main" id="{1F80A842-6B75-492D-880B-3E4969C779B5}"/>
              </a:ext>
            </a:extLst>
          </p:cNvPr>
          <p:cNvSpPr>
            <a:spLocks noGrp="1" noChangeArrowheads="1"/>
          </p:cNvSpPr>
          <p:nvPr>
            <p:ph type="title" idx="4294967295"/>
          </p:nvPr>
        </p:nvSpPr>
        <p:spPr>
          <a:xfrm>
            <a:off x="2787445" y="395288"/>
            <a:ext cx="8077200" cy="609600"/>
          </a:xfrm>
        </p:spPr>
        <p:txBody>
          <a:bodyPr>
            <a:normAutofit fontScale="90000"/>
          </a:bodyPr>
          <a:lstStyle/>
          <a:p>
            <a:pPr>
              <a:defRPr/>
            </a:pPr>
            <a:r>
              <a:rPr lang="en-US" dirty="0">
                <a:solidFill>
                  <a:schemeClr val="bg1"/>
                </a:solidFill>
              </a:rPr>
              <a:t>Address-Translation Scheme</a:t>
            </a:r>
            <a:endParaRPr lang="en-US" sz="2400" dirty="0">
              <a:solidFill>
                <a:schemeClr val="bg1"/>
              </a:solidFill>
            </a:endParaRPr>
          </a:p>
        </p:txBody>
      </p:sp>
      <p:sp>
        <p:nvSpPr>
          <p:cNvPr id="39939" name="Rectangle 1027">
            <a:extLst>
              <a:ext uri="{FF2B5EF4-FFF2-40B4-BE49-F238E27FC236}">
                <a16:creationId xmlns:a16="http://schemas.microsoft.com/office/drawing/2014/main" id="{04C7CC62-1C74-5059-DC1A-77108D7822A1}"/>
              </a:ext>
            </a:extLst>
          </p:cNvPr>
          <p:cNvSpPr>
            <a:spLocks noGrp="1" noChangeArrowheads="1"/>
          </p:cNvSpPr>
          <p:nvPr>
            <p:ph type="body" idx="4294967295"/>
          </p:nvPr>
        </p:nvSpPr>
        <p:spPr>
          <a:xfrm>
            <a:off x="2615382" y="1377951"/>
            <a:ext cx="7351713" cy="944563"/>
          </a:xfrm>
        </p:spPr>
        <p:txBody>
          <a:bodyPr/>
          <a:lstStyle/>
          <a:p>
            <a:r>
              <a:rPr lang="en-US" altLang="ar-SA" dirty="0"/>
              <a:t>Address-translation scheme for a two-level 32-bit paging architecture</a:t>
            </a:r>
          </a:p>
        </p:txBody>
      </p:sp>
      <p:pic>
        <p:nvPicPr>
          <p:cNvPr id="39940" name="Picture 1033">
            <a:extLst>
              <a:ext uri="{FF2B5EF4-FFF2-40B4-BE49-F238E27FC236}">
                <a16:creationId xmlns:a16="http://schemas.microsoft.com/office/drawing/2014/main" id="{332DABFD-7B31-6407-61EB-690357B463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11" t="22414" r="511" b="22414"/>
          <a:stretch>
            <a:fillRect/>
          </a:stretch>
        </p:blipFill>
        <p:spPr bwMode="auto">
          <a:xfrm>
            <a:off x="3000376" y="2459039"/>
            <a:ext cx="6265863" cy="2619375"/>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a:extLst>
              <a:ext uri="{FF2B5EF4-FFF2-40B4-BE49-F238E27FC236}">
                <a16:creationId xmlns:a16="http://schemas.microsoft.com/office/drawing/2014/main" id="{249ACE91-C4B1-49DD-9A11-3E7414F327FA}"/>
              </a:ext>
            </a:extLst>
          </p:cNvPr>
          <p:cNvSpPr>
            <a:spLocks noGrp="1" noChangeArrowheads="1"/>
          </p:cNvSpPr>
          <p:nvPr>
            <p:ph type="title" idx="4294967295"/>
          </p:nvPr>
        </p:nvSpPr>
        <p:spPr>
          <a:xfrm>
            <a:off x="3222170" y="456800"/>
            <a:ext cx="8229600" cy="576262"/>
          </a:xfrm>
        </p:spPr>
        <p:txBody>
          <a:bodyPr>
            <a:normAutofit fontScale="90000"/>
          </a:bodyPr>
          <a:lstStyle/>
          <a:p>
            <a:pPr>
              <a:defRPr/>
            </a:pPr>
            <a:r>
              <a:rPr lang="en-US" b="1" dirty="0">
                <a:solidFill>
                  <a:schemeClr val="bg1"/>
                </a:solidFill>
              </a:rPr>
              <a:t>Hashed Page Tables</a:t>
            </a:r>
          </a:p>
        </p:txBody>
      </p:sp>
      <p:sp>
        <p:nvSpPr>
          <p:cNvPr id="40963" name="Rectangle 3">
            <a:extLst>
              <a:ext uri="{FF2B5EF4-FFF2-40B4-BE49-F238E27FC236}">
                <a16:creationId xmlns:a16="http://schemas.microsoft.com/office/drawing/2014/main" id="{B7A7669E-4545-104F-A1B2-8AB3D3927E15}"/>
              </a:ext>
            </a:extLst>
          </p:cNvPr>
          <p:cNvSpPr>
            <a:spLocks noGrp="1" noChangeArrowheads="1"/>
          </p:cNvSpPr>
          <p:nvPr>
            <p:ph type="body" idx="4294967295"/>
          </p:nvPr>
        </p:nvSpPr>
        <p:spPr>
          <a:xfrm>
            <a:off x="2420144" y="1436943"/>
            <a:ext cx="7351713" cy="4483100"/>
          </a:xfrm>
        </p:spPr>
        <p:txBody>
          <a:bodyPr/>
          <a:lstStyle/>
          <a:p>
            <a:r>
              <a:rPr lang="en-US" altLang="ar-SA" dirty="0"/>
              <a:t>Common in address spaces &gt; 32 bits</a:t>
            </a:r>
          </a:p>
          <a:p>
            <a:endParaRPr lang="en-US" altLang="ar-SA" dirty="0"/>
          </a:p>
          <a:p>
            <a:r>
              <a:rPr lang="en-US" altLang="ar-SA" dirty="0"/>
              <a:t>The virtual page number is hashed into a page table. This page table contains a chain of elements hashing to the same location.</a:t>
            </a:r>
          </a:p>
          <a:p>
            <a:endParaRPr lang="en-US" altLang="ar-SA" dirty="0"/>
          </a:p>
          <a:p>
            <a:r>
              <a:rPr lang="en-US" altLang="ar-SA" dirty="0"/>
              <a:t>Virtual page numbers are compared in this chain searching for a match. If a match is found, the corresponding physical frame is extracted.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a:extLst>
              <a:ext uri="{FF2B5EF4-FFF2-40B4-BE49-F238E27FC236}">
                <a16:creationId xmlns:a16="http://schemas.microsoft.com/office/drawing/2014/main" id="{E585A99D-898F-4991-90BA-C7F2532F248B}"/>
              </a:ext>
            </a:extLst>
          </p:cNvPr>
          <p:cNvSpPr>
            <a:spLocks noGrp="1" noChangeArrowheads="1"/>
          </p:cNvSpPr>
          <p:nvPr>
            <p:ph type="title" idx="4294967295"/>
          </p:nvPr>
        </p:nvSpPr>
        <p:spPr>
          <a:xfrm>
            <a:off x="3735958" y="461616"/>
            <a:ext cx="8229600" cy="576262"/>
          </a:xfrm>
        </p:spPr>
        <p:txBody>
          <a:bodyPr>
            <a:normAutofit fontScale="90000"/>
          </a:bodyPr>
          <a:lstStyle/>
          <a:p>
            <a:pPr>
              <a:defRPr/>
            </a:pPr>
            <a:r>
              <a:rPr lang="en-US" b="1" dirty="0">
                <a:solidFill>
                  <a:schemeClr val="bg1"/>
                </a:solidFill>
              </a:rPr>
              <a:t>Hashed Page Table</a:t>
            </a:r>
            <a:endParaRPr lang="en-US" sz="2400" b="1" dirty="0">
              <a:solidFill>
                <a:schemeClr val="bg1"/>
              </a:solidFill>
            </a:endParaRPr>
          </a:p>
        </p:txBody>
      </p:sp>
      <p:pic>
        <p:nvPicPr>
          <p:cNvPr id="41987" name="Picture 4">
            <a:extLst>
              <a:ext uri="{FF2B5EF4-FFF2-40B4-BE49-F238E27FC236}">
                <a16:creationId xmlns:a16="http://schemas.microsoft.com/office/drawing/2014/main" id="{A3648348-04DB-ACC0-3900-9CAB360AF1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39" t="14206" r="670" b="13898"/>
          <a:stretch>
            <a:fillRect/>
          </a:stretch>
        </p:blipFill>
        <p:spPr bwMode="auto">
          <a:xfrm>
            <a:off x="2722563" y="1906588"/>
            <a:ext cx="6591300" cy="3594100"/>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C18CDE37-75BF-4F97-872D-679BDEA891D3}"/>
              </a:ext>
            </a:extLst>
          </p:cNvPr>
          <p:cNvSpPr>
            <a:spLocks noGrp="1" noChangeArrowheads="1"/>
          </p:cNvSpPr>
          <p:nvPr>
            <p:ph type="title" idx="4294967295"/>
          </p:nvPr>
        </p:nvSpPr>
        <p:spPr>
          <a:xfrm>
            <a:off x="3236619" y="506873"/>
            <a:ext cx="8229600" cy="576262"/>
          </a:xfrm>
        </p:spPr>
        <p:txBody>
          <a:bodyPr>
            <a:normAutofit fontScale="90000"/>
          </a:bodyPr>
          <a:lstStyle/>
          <a:p>
            <a:pPr>
              <a:defRPr/>
            </a:pPr>
            <a:r>
              <a:rPr lang="en-US" b="1" dirty="0">
                <a:solidFill>
                  <a:schemeClr val="bg1"/>
                </a:solidFill>
              </a:rPr>
              <a:t>Inverted Page Table</a:t>
            </a:r>
          </a:p>
        </p:txBody>
      </p:sp>
      <p:sp>
        <p:nvSpPr>
          <p:cNvPr id="43011" name="Rectangle 3">
            <a:extLst>
              <a:ext uri="{FF2B5EF4-FFF2-40B4-BE49-F238E27FC236}">
                <a16:creationId xmlns:a16="http://schemas.microsoft.com/office/drawing/2014/main" id="{F94B28A4-B90F-6CC7-44C2-4801FCCD00CB}"/>
              </a:ext>
            </a:extLst>
          </p:cNvPr>
          <p:cNvSpPr>
            <a:spLocks noGrp="1" noChangeArrowheads="1"/>
          </p:cNvSpPr>
          <p:nvPr>
            <p:ph type="body" idx="4294967295"/>
          </p:nvPr>
        </p:nvSpPr>
        <p:spPr>
          <a:xfrm>
            <a:off x="2837656" y="1558465"/>
            <a:ext cx="6516688" cy="4792662"/>
          </a:xfrm>
        </p:spPr>
        <p:txBody>
          <a:bodyPr/>
          <a:lstStyle/>
          <a:p>
            <a:r>
              <a:rPr lang="en-US" altLang="ar-SA" dirty="0"/>
              <a:t>One entry for each real page of memory</a:t>
            </a:r>
          </a:p>
          <a:p>
            <a:r>
              <a:rPr lang="en-US" altLang="ar-SA" dirty="0"/>
              <a:t>Entry consists of the virtual address of the page stored in that real memory location, with information about the process that owns that page</a:t>
            </a:r>
          </a:p>
          <a:p>
            <a:r>
              <a:rPr lang="en-US" altLang="ar-SA" dirty="0"/>
              <a:t>Decreases memory needed to store each page table, but increases time needed to search the table when a page reference occurs</a:t>
            </a:r>
          </a:p>
          <a:p>
            <a:r>
              <a:rPr lang="en-US" altLang="ar-SA" dirty="0"/>
              <a:t>Use hash table to limit the search to one — or at most a few — page-table entries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723E94E7-D738-4327-BE10-AF17A82E885F}"/>
              </a:ext>
            </a:extLst>
          </p:cNvPr>
          <p:cNvSpPr>
            <a:spLocks noGrp="1" noChangeArrowheads="1"/>
          </p:cNvSpPr>
          <p:nvPr>
            <p:ph type="title" idx="4294967295"/>
          </p:nvPr>
        </p:nvSpPr>
        <p:spPr>
          <a:xfrm>
            <a:off x="2438400" y="468313"/>
            <a:ext cx="8229600" cy="576262"/>
          </a:xfrm>
        </p:spPr>
        <p:txBody>
          <a:bodyPr>
            <a:normAutofit fontScale="90000"/>
          </a:bodyPr>
          <a:lstStyle/>
          <a:p>
            <a:pPr>
              <a:defRPr/>
            </a:pPr>
            <a:r>
              <a:rPr lang="en-US" dirty="0">
                <a:solidFill>
                  <a:schemeClr val="bg1"/>
                </a:solidFill>
              </a:rPr>
              <a:t>Inverted Page Table Architecture</a:t>
            </a:r>
            <a:endParaRPr lang="en-US" sz="2400" dirty="0">
              <a:solidFill>
                <a:schemeClr val="bg1"/>
              </a:solidFill>
            </a:endParaRPr>
          </a:p>
        </p:txBody>
      </p:sp>
      <p:pic>
        <p:nvPicPr>
          <p:cNvPr id="44035" name="Picture 5">
            <a:extLst>
              <a:ext uri="{FF2B5EF4-FFF2-40B4-BE49-F238E27FC236}">
                <a16:creationId xmlns:a16="http://schemas.microsoft.com/office/drawing/2014/main" id="{DC851EE0-2C02-FE46-69EA-FDCE39B38F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706" t="4347" r="706" b="4672"/>
          <a:stretch>
            <a:fillRect/>
          </a:stretch>
        </p:blipFill>
        <p:spPr bwMode="auto">
          <a:xfrm>
            <a:off x="3192464" y="1900239"/>
            <a:ext cx="5654675" cy="3913187"/>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39C017B9-AC84-4D72-AB6E-129715AA0BBD}"/>
              </a:ext>
            </a:extLst>
          </p:cNvPr>
          <p:cNvSpPr>
            <a:spLocks noGrp="1" noChangeArrowheads="1"/>
          </p:cNvSpPr>
          <p:nvPr>
            <p:ph type="title" idx="4294967295"/>
          </p:nvPr>
        </p:nvSpPr>
        <p:spPr>
          <a:xfrm>
            <a:off x="3529380" y="458010"/>
            <a:ext cx="8229600" cy="576262"/>
          </a:xfrm>
        </p:spPr>
        <p:txBody>
          <a:bodyPr>
            <a:normAutofit fontScale="90000"/>
          </a:bodyPr>
          <a:lstStyle/>
          <a:p>
            <a:pPr>
              <a:defRPr/>
            </a:pPr>
            <a:r>
              <a:rPr lang="en-US" b="1" dirty="0">
                <a:solidFill>
                  <a:schemeClr val="bg1"/>
                </a:solidFill>
              </a:rPr>
              <a:t>Shared Pages</a:t>
            </a:r>
          </a:p>
        </p:txBody>
      </p:sp>
      <p:sp>
        <p:nvSpPr>
          <p:cNvPr id="45059" name="Rectangle 3">
            <a:extLst>
              <a:ext uri="{FF2B5EF4-FFF2-40B4-BE49-F238E27FC236}">
                <a16:creationId xmlns:a16="http://schemas.microsoft.com/office/drawing/2014/main" id="{D9E89F90-52A5-2BD3-8018-E45963A2DD29}"/>
              </a:ext>
            </a:extLst>
          </p:cNvPr>
          <p:cNvSpPr>
            <a:spLocks noGrp="1" noChangeArrowheads="1"/>
          </p:cNvSpPr>
          <p:nvPr>
            <p:ph type="body" idx="4294967295"/>
          </p:nvPr>
        </p:nvSpPr>
        <p:spPr>
          <a:xfrm>
            <a:off x="2615381" y="1781072"/>
            <a:ext cx="6821488" cy="4483100"/>
          </a:xfrm>
        </p:spPr>
        <p:txBody>
          <a:bodyPr>
            <a:normAutofit lnSpcReduction="10000"/>
          </a:bodyPr>
          <a:lstStyle/>
          <a:p>
            <a:r>
              <a:rPr lang="en-US" altLang="ar-SA" b="1" dirty="0">
                <a:solidFill>
                  <a:srgbClr val="A50021"/>
                </a:solidFill>
              </a:rPr>
              <a:t>Shared code</a:t>
            </a:r>
          </a:p>
          <a:p>
            <a:pPr lvl="1"/>
            <a:r>
              <a:rPr lang="en-US" altLang="ar-SA" dirty="0"/>
              <a:t>One copy of read-only (reentrant) code shared among processes (i.e., text editors, compilers, window systems).</a:t>
            </a:r>
          </a:p>
          <a:p>
            <a:pPr lvl="1"/>
            <a:r>
              <a:rPr lang="en-US" altLang="ar-SA" dirty="0"/>
              <a:t>Shared code must appear in same location in the logical address space of all processes</a:t>
            </a:r>
            <a:br>
              <a:rPr lang="en-US" altLang="ar-SA" dirty="0"/>
            </a:br>
            <a:endParaRPr lang="en-US" altLang="ar-SA" dirty="0"/>
          </a:p>
          <a:p>
            <a:r>
              <a:rPr lang="en-US" altLang="ar-SA" b="1" dirty="0">
                <a:solidFill>
                  <a:srgbClr val="A50021"/>
                </a:solidFill>
              </a:rPr>
              <a:t>Private code and data</a:t>
            </a:r>
            <a:r>
              <a:rPr lang="en-US" altLang="ar-SA" dirty="0"/>
              <a:t> </a:t>
            </a:r>
          </a:p>
          <a:p>
            <a:pPr lvl="1"/>
            <a:r>
              <a:rPr lang="en-US" altLang="ar-SA" dirty="0"/>
              <a:t>Each process keeps a separate copy of the code and data</a:t>
            </a:r>
          </a:p>
          <a:p>
            <a:pPr lvl="1"/>
            <a:r>
              <a:rPr lang="en-US" altLang="ar-SA" dirty="0"/>
              <a:t>The pages for the private code and data can appear anywhere in the logical address space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a:extLst>
              <a:ext uri="{FF2B5EF4-FFF2-40B4-BE49-F238E27FC236}">
                <a16:creationId xmlns:a16="http://schemas.microsoft.com/office/drawing/2014/main" id="{10EEB05C-2583-44E4-8E37-5DD8D9B9325D}"/>
              </a:ext>
            </a:extLst>
          </p:cNvPr>
          <p:cNvSpPr>
            <a:spLocks noGrp="1" noChangeArrowheads="1"/>
          </p:cNvSpPr>
          <p:nvPr>
            <p:ph type="title" idx="4294967295"/>
          </p:nvPr>
        </p:nvSpPr>
        <p:spPr>
          <a:xfrm>
            <a:off x="2438400" y="462756"/>
            <a:ext cx="8229600" cy="576262"/>
          </a:xfrm>
        </p:spPr>
        <p:txBody>
          <a:bodyPr>
            <a:normAutofit fontScale="90000"/>
          </a:bodyPr>
          <a:lstStyle/>
          <a:p>
            <a:pPr>
              <a:defRPr/>
            </a:pPr>
            <a:r>
              <a:rPr lang="en-US" dirty="0">
                <a:solidFill>
                  <a:schemeClr val="bg1"/>
                </a:solidFill>
              </a:rPr>
              <a:t>Shared Pages Example</a:t>
            </a:r>
            <a:endParaRPr lang="en-US" sz="2400" dirty="0">
              <a:solidFill>
                <a:schemeClr val="bg1"/>
              </a:solidFill>
            </a:endParaRPr>
          </a:p>
        </p:txBody>
      </p:sp>
      <p:pic>
        <p:nvPicPr>
          <p:cNvPr id="46083" name="Picture 5">
            <a:extLst>
              <a:ext uri="{FF2B5EF4-FFF2-40B4-BE49-F238E27FC236}">
                <a16:creationId xmlns:a16="http://schemas.microsoft.com/office/drawing/2014/main" id="{330FA32D-A050-D5E8-4342-5F58A0291E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3399" t="1540" r="13159" b="609"/>
          <a:stretch>
            <a:fillRect/>
          </a:stretch>
        </p:blipFill>
        <p:spPr bwMode="auto">
          <a:xfrm>
            <a:off x="3814763" y="1690689"/>
            <a:ext cx="4419600" cy="4416425"/>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3CA10-C133-D74A-3369-21814098B1C5}"/>
              </a:ext>
            </a:extLst>
          </p:cNvPr>
          <p:cNvSpPr txBox="1">
            <a:spLocks/>
          </p:cNvSpPr>
          <p:nvPr/>
        </p:nvSpPr>
        <p:spPr>
          <a:xfrm>
            <a:off x="2991335" y="436725"/>
            <a:ext cx="10109282" cy="63658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solidFill>
                  <a:schemeClr val="bg1"/>
                </a:solidFill>
              </a:rPr>
              <a:t>Paging -- Calculating internal fragmentation</a:t>
            </a:r>
          </a:p>
        </p:txBody>
      </p:sp>
      <p:sp>
        <p:nvSpPr>
          <p:cNvPr id="3" name="Content Placeholder 2">
            <a:extLst>
              <a:ext uri="{FF2B5EF4-FFF2-40B4-BE49-F238E27FC236}">
                <a16:creationId xmlns:a16="http://schemas.microsoft.com/office/drawing/2014/main" id="{030D026B-5766-6087-CD37-1778CAE23604}"/>
              </a:ext>
            </a:extLst>
          </p:cNvPr>
          <p:cNvSpPr txBox="1">
            <a:spLocks/>
          </p:cNvSpPr>
          <p:nvPr/>
        </p:nvSpPr>
        <p:spPr>
          <a:xfrm>
            <a:off x="1553983" y="1401293"/>
            <a:ext cx="10109282" cy="463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Page size = 2,048 bytes</a:t>
            </a:r>
          </a:p>
          <a:p>
            <a:r>
              <a:rPr lang="en-US" altLang="en-US" dirty="0"/>
              <a:t>Process size = 72,766 bytes</a:t>
            </a:r>
          </a:p>
          <a:p>
            <a:r>
              <a:rPr lang="en-US" altLang="en-US" dirty="0"/>
              <a:t>35 pages + 1,086 bytes</a:t>
            </a:r>
          </a:p>
          <a:p>
            <a:r>
              <a:rPr lang="en-US" altLang="en-US" dirty="0"/>
              <a:t>Internal fragmentation of 2,048 - 1,086 = 962 bytes</a:t>
            </a:r>
          </a:p>
          <a:p>
            <a:r>
              <a:rPr lang="en-US" altLang="en-US" dirty="0"/>
              <a:t>Worst case fragmentation = 1 frame – 1 byte</a:t>
            </a:r>
          </a:p>
          <a:p>
            <a:r>
              <a:rPr lang="en-US" altLang="en-US" dirty="0"/>
              <a:t>On average fragmentation = 1 / 2 frame size</a:t>
            </a:r>
          </a:p>
          <a:p>
            <a:r>
              <a:rPr lang="en-US" altLang="en-US" dirty="0"/>
              <a:t>So small frame sizes desirable?</a:t>
            </a:r>
          </a:p>
          <a:p>
            <a:r>
              <a:rPr lang="en-US" altLang="en-US" dirty="0"/>
              <a:t>But each page table entry takes memory to track</a:t>
            </a:r>
          </a:p>
          <a:p>
            <a:r>
              <a:rPr lang="en-US" altLang="en-US" dirty="0"/>
              <a:t>Page sizes growing over time</a:t>
            </a:r>
          </a:p>
          <a:p>
            <a:pPr lvl="1"/>
            <a:r>
              <a:rPr lang="en-US" altLang="en-US" dirty="0"/>
              <a:t>Solaris supports two page sizes – 8 KB and 4 MB</a:t>
            </a:r>
          </a:p>
        </p:txBody>
      </p:sp>
    </p:spTree>
    <p:extLst>
      <p:ext uri="{BB962C8B-B14F-4D97-AF65-F5344CB8AC3E}">
        <p14:creationId xmlns:p14="http://schemas.microsoft.com/office/powerpoint/2010/main" val="32340672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a:extLst>
              <a:ext uri="{FF2B5EF4-FFF2-40B4-BE49-F238E27FC236}">
                <a16:creationId xmlns:a16="http://schemas.microsoft.com/office/drawing/2014/main" id="{A0BDA7DD-A20B-4F00-90F7-FD8AB867D21A}"/>
              </a:ext>
            </a:extLst>
          </p:cNvPr>
          <p:cNvSpPr>
            <a:spLocks noGrp="1" noChangeArrowheads="1"/>
          </p:cNvSpPr>
          <p:nvPr>
            <p:ph type="title" idx="4294967295"/>
          </p:nvPr>
        </p:nvSpPr>
        <p:spPr>
          <a:xfrm>
            <a:off x="3349689" y="110233"/>
            <a:ext cx="10515600" cy="1325563"/>
          </a:xfrm>
        </p:spPr>
        <p:txBody>
          <a:bodyPr/>
          <a:lstStyle/>
          <a:p>
            <a:pPr>
              <a:defRPr/>
            </a:pPr>
            <a:r>
              <a:rPr lang="en-US" b="1" dirty="0">
                <a:solidFill>
                  <a:schemeClr val="bg1"/>
                </a:solidFill>
              </a:rPr>
              <a:t>Segmentation</a:t>
            </a:r>
          </a:p>
        </p:txBody>
      </p:sp>
      <p:sp>
        <p:nvSpPr>
          <p:cNvPr id="47107" name="Rectangle 3">
            <a:extLst>
              <a:ext uri="{FF2B5EF4-FFF2-40B4-BE49-F238E27FC236}">
                <a16:creationId xmlns:a16="http://schemas.microsoft.com/office/drawing/2014/main" id="{1A42A749-FB17-A848-62C8-8807F28B2536}"/>
              </a:ext>
            </a:extLst>
          </p:cNvPr>
          <p:cNvSpPr>
            <a:spLocks noGrp="1" noChangeArrowheads="1"/>
          </p:cNvSpPr>
          <p:nvPr>
            <p:ph type="body" idx="4294967295"/>
          </p:nvPr>
        </p:nvSpPr>
        <p:spPr>
          <a:xfrm>
            <a:off x="1063690" y="1601885"/>
            <a:ext cx="7351713" cy="4483100"/>
          </a:xfrm>
        </p:spPr>
        <p:txBody>
          <a:bodyPr>
            <a:normAutofit fontScale="77500" lnSpcReduction="20000"/>
          </a:bodyPr>
          <a:lstStyle/>
          <a:p>
            <a:pPr>
              <a:tabLst>
                <a:tab pos="1833563" algn="l"/>
              </a:tabLst>
            </a:pPr>
            <a:r>
              <a:rPr lang="en-US" altLang="ar-SA" dirty="0"/>
              <a:t>Memory-management scheme that supports user view of memory </a:t>
            </a:r>
          </a:p>
          <a:p>
            <a:pPr>
              <a:tabLst>
                <a:tab pos="1833563" algn="l"/>
              </a:tabLst>
            </a:pPr>
            <a:r>
              <a:rPr lang="en-US" altLang="ar-SA" dirty="0"/>
              <a:t>A program is a collection of segments.  A segment is a logical unit such as:</a:t>
            </a:r>
          </a:p>
          <a:p>
            <a:pPr>
              <a:buNone/>
              <a:tabLst>
                <a:tab pos="1833563" algn="l"/>
              </a:tabLst>
            </a:pPr>
            <a:r>
              <a:rPr lang="en-US" altLang="ar-SA" dirty="0"/>
              <a:t>		main program,</a:t>
            </a:r>
          </a:p>
          <a:p>
            <a:pPr>
              <a:buNone/>
              <a:tabLst>
                <a:tab pos="1833563" algn="l"/>
              </a:tabLst>
            </a:pPr>
            <a:r>
              <a:rPr lang="en-US" altLang="ar-SA" dirty="0"/>
              <a:t>		procedure, </a:t>
            </a:r>
          </a:p>
          <a:p>
            <a:pPr>
              <a:buNone/>
              <a:tabLst>
                <a:tab pos="1833563" algn="l"/>
              </a:tabLst>
            </a:pPr>
            <a:r>
              <a:rPr lang="en-US" altLang="ar-SA" dirty="0"/>
              <a:t>		function,</a:t>
            </a:r>
          </a:p>
          <a:p>
            <a:pPr>
              <a:buNone/>
              <a:tabLst>
                <a:tab pos="1833563" algn="l"/>
              </a:tabLst>
            </a:pPr>
            <a:r>
              <a:rPr lang="en-US" altLang="ar-SA" dirty="0"/>
              <a:t>		method,</a:t>
            </a:r>
          </a:p>
          <a:p>
            <a:pPr>
              <a:buNone/>
              <a:tabLst>
                <a:tab pos="1833563" algn="l"/>
              </a:tabLst>
            </a:pPr>
            <a:r>
              <a:rPr lang="en-US" altLang="ar-SA" dirty="0"/>
              <a:t>		object,</a:t>
            </a:r>
          </a:p>
          <a:p>
            <a:pPr>
              <a:buNone/>
              <a:tabLst>
                <a:tab pos="1833563" algn="l"/>
              </a:tabLst>
            </a:pPr>
            <a:r>
              <a:rPr lang="en-US" altLang="ar-SA" dirty="0"/>
              <a:t>		local variables, global variables,</a:t>
            </a:r>
          </a:p>
          <a:p>
            <a:pPr>
              <a:buNone/>
              <a:tabLst>
                <a:tab pos="1833563" algn="l"/>
              </a:tabLst>
            </a:pPr>
            <a:r>
              <a:rPr lang="en-US" altLang="ar-SA" dirty="0"/>
              <a:t>		common block,</a:t>
            </a:r>
          </a:p>
          <a:p>
            <a:pPr>
              <a:buNone/>
              <a:tabLst>
                <a:tab pos="1833563" algn="l"/>
              </a:tabLst>
            </a:pPr>
            <a:r>
              <a:rPr lang="en-US" altLang="ar-SA" dirty="0"/>
              <a:t>		stack,</a:t>
            </a:r>
          </a:p>
          <a:p>
            <a:pPr>
              <a:buNone/>
              <a:tabLst>
                <a:tab pos="1833563" algn="l"/>
              </a:tabLst>
            </a:pPr>
            <a:r>
              <a:rPr lang="en-US" altLang="ar-SA" dirty="0"/>
              <a:t>		symbol table, arrays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a:extLst>
              <a:ext uri="{FF2B5EF4-FFF2-40B4-BE49-F238E27FC236}">
                <a16:creationId xmlns:a16="http://schemas.microsoft.com/office/drawing/2014/main" id="{EE8B8089-5E2E-4536-89D2-2B4DBF57549B}"/>
              </a:ext>
            </a:extLst>
          </p:cNvPr>
          <p:cNvSpPr>
            <a:spLocks noGrp="1" noChangeArrowheads="1"/>
          </p:cNvSpPr>
          <p:nvPr>
            <p:ph type="title" idx="4294967295"/>
          </p:nvPr>
        </p:nvSpPr>
        <p:spPr>
          <a:xfrm>
            <a:off x="3191070" y="180180"/>
            <a:ext cx="10515600" cy="1325563"/>
          </a:xfrm>
        </p:spPr>
        <p:txBody>
          <a:bodyPr/>
          <a:lstStyle/>
          <a:p>
            <a:pPr>
              <a:defRPr/>
            </a:pPr>
            <a:r>
              <a:rPr lang="en-US" b="1" dirty="0">
                <a:solidFill>
                  <a:schemeClr val="bg1"/>
                </a:solidFill>
              </a:rPr>
              <a:t>User’s View of a Program</a:t>
            </a:r>
            <a:endParaRPr lang="en-US" sz="2400" b="1" dirty="0">
              <a:solidFill>
                <a:schemeClr val="bg1"/>
              </a:solidFill>
            </a:endParaRPr>
          </a:p>
        </p:txBody>
      </p:sp>
      <p:pic>
        <p:nvPicPr>
          <p:cNvPr id="48131" name="Picture 4">
            <a:extLst>
              <a:ext uri="{FF2B5EF4-FFF2-40B4-BE49-F238E27FC236}">
                <a16:creationId xmlns:a16="http://schemas.microsoft.com/office/drawing/2014/main" id="{20490321-8299-1032-D400-233C19254C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1812" t="632" r="21811" b="964"/>
          <a:stretch>
            <a:fillRect/>
          </a:stretch>
        </p:blipFill>
        <p:spPr bwMode="auto">
          <a:xfrm>
            <a:off x="4360863" y="1784350"/>
            <a:ext cx="3232150" cy="4230688"/>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a:extLst>
              <a:ext uri="{FF2B5EF4-FFF2-40B4-BE49-F238E27FC236}">
                <a16:creationId xmlns:a16="http://schemas.microsoft.com/office/drawing/2014/main" id="{6D7E7D56-0E0A-4EB0-BD44-1E414D40FB47}"/>
              </a:ext>
            </a:extLst>
          </p:cNvPr>
          <p:cNvSpPr>
            <a:spLocks noGrp="1" noChangeArrowheads="1"/>
          </p:cNvSpPr>
          <p:nvPr>
            <p:ph type="title" idx="4294967295"/>
          </p:nvPr>
        </p:nvSpPr>
        <p:spPr>
          <a:xfrm>
            <a:off x="3048000" y="204787"/>
            <a:ext cx="10515600" cy="1325563"/>
          </a:xfrm>
        </p:spPr>
        <p:txBody>
          <a:bodyPr/>
          <a:lstStyle/>
          <a:p>
            <a:pPr>
              <a:defRPr/>
            </a:pPr>
            <a:r>
              <a:rPr lang="en-US" b="1" dirty="0">
                <a:solidFill>
                  <a:schemeClr val="bg1"/>
                </a:solidFill>
              </a:rPr>
              <a:t>Logical View of Segmentation</a:t>
            </a:r>
          </a:p>
        </p:txBody>
      </p:sp>
      <p:sp>
        <p:nvSpPr>
          <p:cNvPr id="49155" name="Oval 3">
            <a:extLst>
              <a:ext uri="{FF2B5EF4-FFF2-40B4-BE49-F238E27FC236}">
                <a16:creationId xmlns:a16="http://schemas.microsoft.com/office/drawing/2014/main" id="{2EC38D49-D002-E541-9632-4C6087E4FB30}"/>
              </a:ext>
            </a:extLst>
          </p:cNvPr>
          <p:cNvSpPr>
            <a:spLocks noChangeArrowheads="1"/>
          </p:cNvSpPr>
          <p:nvPr/>
        </p:nvSpPr>
        <p:spPr bwMode="auto">
          <a:xfrm>
            <a:off x="2895600" y="1171575"/>
            <a:ext cx="2895600" cy="3962400"/>
          </a:xfrm>
          <a:prstGeom prst="ellipse">
            <a:avLst/>
          </a:prstGeom>
          <a:solidFill>
            <a:schemeClr val="bg1"/>
          </a:solidFill>
          <a:ln w="9525">
            <a:solidFill>
              <a:schemeClr val="tx1"/>
            </a:solidFill>
            <a:round/>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spcBef>
                <a:spcPct val="0"/>
              </a:spcBef>
              <a:buClrTx/>
              <a:buSzTx/>
              <a:buFontTx/>
              <a:buNone/>
            </a:pPr>
            <a:endParaRPr kumimoji="0" lang="ar-SA" altLang="ar-SA"/>
          </a:p>
        </p:txBody>
      </p:sp>
      <p:sp>
        <p:nvSpPr>
          <p:cNvPr id="49156" name="Rectangle 4">
            <a:extLst>
              <a:ext uri="{FF2B5EF4-FFF2-40B4-BE49-F238E27FC236}">
                <a16:creationId xmlns:a16="http://schemas.microsoft.com/office/drawing/2014/main" id="{DE2F2517-17AA-7755-E7C1-9F9C6C8A0E0B}"/>
              </a:ext>
            </a:extLst>
          </p:cNvPr>
          <p:cNvSpPr>
            <a:spLocks noChangeArrowheads="1"/>
          </p:cNvSpPr>
          <p:nvPr/>
        </p:nvSpPr>
        <p:spPr bwMode="auto">
          <a:xfrm>
            <a:off x="3429000" y="1857375"/>
            <a:ext cx="990600" cy="533400"/>
          </a:xfrm>
          <a:prstGeom prst="rect">
            <a:avLst/>
          </a:prstGeom>
          <a:solidFill>
            <a:schemeClr val="bg1"/>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0"/>
              </a:spcBef>
              <a:buClrTx/>
              <a:buSzTx/>
              <a:buFontTx/>
              <a:buNone/>
            </a:pPr>
            <a:r>
              <a:rPr kumimoji="0" lang="en-US" altLang="ar-SA"/>
              <a:t>1</a:t>
            </a:r>
          </a:p>
        </p:txBody>
      </p:sp>
      <p:sp>
        <p:nvSpPr>
          <p:cNvPr id="49157" name="Rectangle 5">
            <a:extLst>
              <a:ext uri="{FF2B5EF4-FFF2-40B4-BE49-F238E27FC236}">
                <a16:creationId xmlns:a16="http://schemas.microsoft.com/office/drawing/2014/main" id="{9815613A-6C23-DB50-D85E-8D1FC419931A}"/>
              </a:ext>
            </a:extLst>
          </p:cNvPr>
          <p:cNvSpPr>
            <a:spLocks noChangeArrowheads="1"/>
          </p:cNvSpPr>
          <p:nvPr/>
        </p:nvSpPr>
        <p:spPr bwMode="auto">
          <a:xfrm>
            <a:off x="3276600" y="3000375"/>
            <a:ext cx="914400" cy="914400"/>
          </a:xfrm>
          <a:prstGeom prst="rect">
            <a:avLst/>
          </a:prstGeom>
          <a:solidFill>
            <a:schemeClr val="bg1"/>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0"/>
              </a:spcBef>
              <a:buClrTx/>
              <a:buSzTx/>
              <a:buFontTx/>
              <a:buNone/>
            </a:pPr>
            <a:r>
              <a:rPr kumimoji="0" lang="en-US" altLang="ar-SA"/>
              <a:t>3</a:t>
            </a:r>
          </a:p>
        </p:txBody>
      </p:sp>
      <p:sp>
        <p:nvSpPr>
          <p:cNvPr id="49158" name="Rectangle 6">
            <a:extLst>
              <a:ext uri="{FF2B5EF4-FFF2-40B4-BE49-F238E27FC236}">
                <a16:creationId xmlns:a16="http://schemas.microsoft.com/office/drawing/2014/main" id="{F8BC25E6-5E43-B4F2-0B8A-BA8B26C03AC2}"/>
              </a:ext>
            </a:extLst>
          </p:cNvPr>
          <p:cNvSpPr>
            <a:spLocks noChangeArrowheads="1"/>
          </p:cNvSpPr>
          <p:nvPr/>
        </p:nvSpPr>
        <p:spPr bwMode="auto">
          <a:xfrm>
            <a:off x="4724400" y="2466975"/>
            <a:ext cx="914400" cy="381000"/>
          </a:xfrm>
          <a:prstGeom prst="rect">
            <a:avLst/>
          </a:prstGeom>
          <a:solidFill>
            <a:schemeClr val="bg1"/>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0"/>
              </a:spcBef>
              <a:buClrTx/>
              <a:buSzTx/>
              <a:buFontTx/>
              <a:buNone/>
            </a:pPr>
            <a:r>
              <a:rPr kumimoji="0" lang="en-US" altLang="ar-SA"/>
              <a:t>2</a:t>
            </a:r>
          </a:p>
        </p:txBody>
      </p:sp>
      <p:sp>
        <p:nvSpPr>
          <p:cNvPr id="49159" name="Rectangle 7">
            <a:extLst>
              <a:ext uri="{FF2B5EF4-FFF2-40B4-BE49-F238E27FC236}">
                <a16:creationId xmlns:a16="http://schemas.microsoft.com/office/drawing/2014/main" id="{D721FB22-91AB-5728-BDE9-7F8ED24A1325}"/>
              </a:ext>
            </a:extLst>
          </p:cNvPr>
          <p:cNvSpPr>
            <a:spLocks noChangeArrowheads="1"/>
          </p:cNvSpPr>
          <p:nvPr/>
        </p:nvSpPr>
        <p:spPr bwMode="auto">
          <a:xfrm>
            <a:off x="4648200" y="3457575"/>
            <a:ext cx="914400" cy="533400"/>
          </a:xfrm>
          <a:prstGeom prst="rect">
            <a:avLst/>
          </a:prstGeom>
          <a:solidFill>
            <a:schemeClr val="bg1"/>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0"/>
              </a:spcBef>
              <a:buClrTx/>
              <a:buSzTx/>
              <a:buFontTx/>
              <a:buNone/>
            </a:pPr>
            <a:r>
              <a:rPr kumimoji="0" lang="en-US" altLang="ar-SA"/>
              <a:t>4</a:t>
            </a:r>
          </a:p>
        </p:txBody>
      </p:sp>
      <p:grpSp>
        <p:nvGrpSpPr>
          <p:cNvPr id="49160" name="Group 24">
            <a:extLst>
              <a:ext uri="{FF2B5EF4-FFF2-40B4-BE49-F238E27FC236}">
                <a16:creationId xmlns:a16="http://schemas.microsoft.com/office/drawing/2014/main" id="{E7F1115F-EE87-79B9-6C6D-308B8A8135E0}"/>
              </a:ext>
            </a:extLst>
          </p:cNvPr>
          <p:cNvGrpSpPr>
            <a:grpSpLocks/>
          </p:cNvGrpSpPr>
          <p:nvPr/>
        </p:nvGrpSpPr>
        <p:grpSpPr bwMode="auto">
          <a:xfrm>
            <a:off x="7162800" y="1171575"/>
            <a:ext cx="1143000" cy="3962400"/>
            <a:chOff x="3888" y="1056"/>
            <a:chExt cx="720" cy="2496"/>
          </a:xfrm>
        </p:grpSpPr>
        <p:grpSp>
          <p:nvGrpSpPr>
            <p:cNvPr id="49163" name="Group 11">
              <a:extLst>
                <a:ext uri="{FF2B5EF4-FFF2-40B4-BE49-F238E27FC236}">
                  <a16:creationId xmlns:a16="http://schemas.microsoft.com/office/drawing/2014/main" id="{E97CF741-AD12-3665-6E3F-3C4152F2A753}"/>
                </a:ext>
              </a:extLst>
            </p:cNvPr>
            <p:cNvGrpSpPr>
              <a:grpSpLocks/>
            </p:cNvGrpSpPr>
            <p:nvPr/>
          </p:nvGrpSpPr>
          <p:grpSpPr bwMode="auto">
            <a:xfrm>
              <a:off x="3888" y="1056"/>
              <a:ext cx="720" cy="672"/>
              <a:chOff x="3888" y="1056"/>
              <a:chExt cx="720" cy="672"/>
            </a:xfrm>
          </p:grpSpPr>
          <p:sp>
            <p:nvSpPr>
              <p:cNvPr id="49174" name="Rectangle 8">
                <a:extLst>
                  <a:ext uri="{FF2B5EF4-FFF2-40B4-BE49-F238E27FC236}">
                    <a16:creationId xmlns:a16="http://schemas.microsoft.com/office/drawing/2014/main" id="{36D89A0D-A91D-92C1-BB42-5B627B330568}"/>
                  </a:ext>
                </a:extLst>
              </p:cNvPr>
              <p:cNvSpPr>
                <a:spLocks noChangeArrowheads="1"/>
              </p:cNvSpPr>
              <p:nvPr/>
            </p:nvSpPr>
            <p:spPr bwMode="auto">
              <a:xfrm>
                <a:off x="3888" y="1056"/>
                <a:ext cx="720" cy="672"/>
              </a:xfrm>
              <a:prstGeom prst="rect">
                <a:avLst/>
              </a:prstGeom>
              <a:solidFill>
                <a:schemeClr val="bg1"/>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spcBef>
                    <a:spcPct val="0"/>
                  </a:spcBef>
                  <a:buClrTx/>
                  <a:buSzTx/>
                  <a:buFontTx/>
                  <a:buNone/>
                </a:pPr>
                <a:endParaRPr kumimoji="0" lang="ar-SA" altLang="ar-SA"/>
              </a:p>
            </p:txBody>
          </p:sp>
          <p:sp>
            <p:nvSpPr>
              <p:cNvPr id="49175" name="Line 9">
                <a:extLst>
                  <a:ext uri="{FF2B5EF4-FFF2-40B4-BE49-F238E27FC236}">
                    <a16:creationId xmlns:a16="http://schemas.microsoft.com/office/drawing/2014/main" id="{E71CF357-1D50-5C4C-278F-7E5AAD3A92B2}"/>
                  </a:ext>
                </a:extLst>
              </p:cNvPr>
              <p:cNvSpPr>
                <a:spLocks noChangeShapeType="1"/>
              </p:cNvSpPr>
              <p:nvPr/>
            </p:nvSpPr>
            <p:spPr bwMode="auto">
              <a:xfrm>
                <a:off x="3888" y="1392"/>
                <a:ext cx="72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grpSp>
        <p:grpSp>
          <p:nvGrpSpPr>
            <p:cNvPr id="49164" name="Group 12">
              <a:extLst>
                <a:ext uri="{FF2B5EF4-FFF2-40B4-BE49-F238E27FC236}">
                  <a16:creationId xmlns:a16="http://schemas.microsoft.com/office/drawing/2014/main" id="{4A33C333-586C-78CE-2F7F-96E11261B2E8}"/>
                </a:ext>
              </a:extLst>
            </p:cNvPr>
            <p:cNvGrpSpPr>
              <a:grpSpLocks/>
            </p:cNvGrpSpPr>
            <p:nvPr/>
          </p:nvGrpSpPr>
          <p:grpSpPr bwMode="auto">
            <a:xfrm>
              <a:off x="3888" y="1728"/>
              <a:ext cx="720" cy="672"/>
              <a:chOff x="3888" y="1056"/>
              <a:chExt cx="720" cy="672"/>
            </a:xfrm>
          </p:grpSpPr>
          <p:sp>
            <p:nvSpPr>
              <p:cNvPr id="49172" name="Rectangle 13">
                <a:extLst>
                  <a:ext uri="{FF2B5EF4-FFF2-40B4-BE49-F238E27FC236}">
                    <a16:creationId xmlns:a16="http://schemas.microsoft.com/office/drawing/2014/main" id="{C923C009-97D6-1441-4361-DBA3B260A082}"/>
                  </a:ext>
                </a:extLst>
              </p:cNvPr>
              <p:cNvSpPr>
                <a:spLocks noChangeArrowheads="1"/>
              </p:cNvSpPr>
              <p:nvPr/>
            </p:nvSpPr>
            <p:spPr bwMode="auto">
              <a:xfrm>
                <a:off x="3888" y="1056"/>
                <a:ext cx="720" cy="672"/>
              </a:xfrm>
              <a:prstGeom prst="rect">
                <a:avLst/>
              </a:prstGeom>
              <a:solidFill>
                <a:srgbClr val="DDDDDD"/>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spcBef>
                    <a:spcPct val="0"/>
                  </a:spcBef>
                  <a:buClrTx/>
                  <a:buSzTx/>
                  <a:buFontTx/>
                  <a:buNone/>
                </a:pPr>
                <a:endParaRPr kumimoji="0" lang="ar-SA" altLang="ar-SA"/>
              </a:p>
            </p:txBody>
          </p:sp>
          <p:sp>
            <p:nvSpPr>
              <p:cNvPr id="49173" name="Line 14">
                <a:extLst>
                  <a:ext uri="{FF2B5EF4-FFF2-40B4-BE49-F238E27FC236}">
                    <a16:creationId xmlns:a16="http://schemas.microsoft.com/office/drawing/2014/main" id="{B9BDF0E6-062D-EDA9-ED8D-5EA3F3D6D1A7}"/>
                  </a:ext>
                </a:extLst>
              </p:cNvPr>
              <p:cNvSpPr>
                <a:spLocks noChangeShapeType="1"/>
              </p:cNvSpPr>
              <p:nvPr/>
            </p:nvSpPr>
            <p:spPr bwMode="auto">
              <a:xfrm>
                <a:off x="3888" y="1392"/>
                <a:ext cx="72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grpSp>
        <p:sp>
          <p:nvSpPr>
            <p:cNvPr id="49165" name="Text Box 15">
              <a:extLst>
                <a:ext uri="{FF2B5EF4-FFF2-40B4-BE49-F238E27FC236}">
                  <a16:creationId xmlns:a16="http://schemas.microsoft.com/office/drawing/2014/main" id="{454B6B6C-7AB3-4984-A01A-501D6C95AF2C}"/>
                </a:ext>
              </a:extLst>
            </p:cNvPr>
            <p:cNvSpPr txBox="1">
              <a:spLocks noChangeArrowheads="1"/>
            </p:cNvSpPr>
            <p:nvPr/>
          </p:nvSpPr>
          <p:spPr bwMode="auto">
            <a:xfrm>
              <a:off x="4126" y="113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50000"/>
                </a:spcBef>
                <a:buClrTx/>
                <a:buSzTx/>
                <a:buFontTx/>
                <a:buNone/>
              </a:pPr>
              <a:r>
                <a:rPr kumimoji="0" lang="en-US" altLang="ar-SA"/>
                <a:t>1</a:t>
              </a:r>
            </a:p>
          </p:txBody>
        </p:sp>
        <p:sp>
          <p:nvSpPr>
            <p:cNvPr id="49166" name="Text Box 16">
              <a:extLst>
                <a:ext uri="{FF2B5EF4-FFF2-40B4-BE49-F238E27FC236}">
                  <a16:creationId xmlns:a16="http://schemas.microsoft.com/office/drawing/2014/main" id="{423F7D35-87CD-6C50-68DB-8D1DE74506ED}"/>
                </a:ext>
              </a:extLst>
            </p:cNvPr>
            <p:cNvSpPr txBox="1">
              <a:spLocks noChangeArrowheads="1"/>
            </p:cNvSpPr>
            <p:nvPr/>
          </p:nvSpPr>
          <p:spPr bwMode="auto">
            <a:xfrm>
              <a:off x="4128" y="1440"/>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50000"/>
                </a:spcBef>
                <a:buClrTx/>
                <a:buSzTx/>
                <a:buFontTx/>
                <a:buNone/>
              </a:pPr>
              <a:r>
                <a:rPr kumimoji="0" lang="en-US" altLang="ar-SA"/>
                <a:t>4</a:t>
              </a:r>
            </a:p>
          </p:txBody>
        </p:sp>
        <p:sp>
          <p:nvSpPr>
            <p:cNvPr id="49167" name="Rectangle 17">
              <a:extLst>
                <a:ext uri="{FF2B5EF4-FFF2-40B4-BE49-F238E27FC236}">
                  <a16:creationId xmlns:a16="http://schemas.microsoft.com/office/drawing/2014/main" id="{2B4DFCCE-C4B0-2460-AB36-415F250E6AC4}"/>
                </a:ext>
              </a:extLst>
            </p:cNvPr>
            <p:cNvSpPr>
              <a:spLocks noChangeArrowheads="1"/>
            </p:cNvSpPr>
            <p:nvPr/>
          </p:nvSpPr>
          <p:spPr bwMode="auto">
            <a:xfrm>
              <a:off x="3888" y="2400"/>
              <a:ext cx="720" cy="912"/>
            </a:xfrm>
            <a:prstGeom prst="rect">
              <a:avLst/>
            </a:prstGeom>
            <a:solidFill>
              <a:schemeClr val="bg1"/>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spcBef>
                  <a:spcPct val="0"/>
                </a:spcBef>
                <a:buClrTx/>
                <a:buSzTx/>
                <a:buFontTx/>
                <a:buNone/>
              </a:pPr>
              <a:endParaRPr kumimoji="0" lang="ar-SA" altLang="ar-SA"/>
            </a:p>
          </p:txBody>
        </p:sp>
        <p:sp>
          <p:nvSpPr>
            <p:cNvPr id="49168" name="Rectangle 18">
              <a:extLst>
                <a:ext uri="{FF2B5EF4-FFF2-40B4-BE49-F238E27FC236}">
                  <a16:creationId xmlns:a16="http://schemas.microsoft.com/office/drawing/2014/main" id="{5183C853-8F20-A406-87E7-B405643AC568}"/>
                </a:ext>
              </a:extLst>
            </p:cNvPr>
            <p:cNvSpPr>
              <a:spLocks noChangeArrowheads="1"/>
            </p:cNvSpPr>
            <p:nvPr/>
          </p:nvSpPr>
          <p:spPr bwMode="auto">
            <a:xfrm>
              <a:off x="3888" y="3312"/>
              <a:ext cx="720" cy="240"/>
            </a:xfrm>
            <a:prstGeom prst="rect">
              <a:avLst/>
            </a:prstGeom>
            <a:solidFill>
              <a:srgbClr val="DDDDDD"/>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spcBef>
                  <a:spcPct val="0"/>
                </a:spcBef>
                <a:buClrTx/>
                <a:buSzTx/>
                <a:buFontTx/>
                <a:buNone/>
              </a:pPr>
              <a:endParaRPr kumimoji="0" lang="ar-SA" altLang="ar-SA"/>
            </a:p>
          </p:txBody>
        </p:sp>
        <p:sp>
          <p:nvSpPr>
            <p:cNvPr id="49169" name="Line 19">
              <a:extLst>
                <a:ext uri="{FF2B5EF4-FFF2-40B4-BE49-F238E27FC236}">
                  <a16:creationId xmlns:a16="http://schemas.microsoft.com/office/drawing/2014/main" id="{47A5878C-62AE-E213-DB90-19B4136CA70F}"/>
                </a:ext>
              </a:extLst>
            </p:cNvPr>
            <p:cNvSpPr>
              <a:spLocks noChangeShapeType="1"/>
            </p:cNvSpPr>
            <p:nvPr/>
          </p:nvSpPr>
          <p:spPr bwMode="auto">
            <a:xfrm>
              <a:off x="3888" y="2640"/>
              <a:ext cx="72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9170" name="Text Box 20">
              <a:extLst>
                <a:ext uri="{FF2B5EF4-FFF2-40B4-BE49-F238E27FC236}">
                  <a16:creationId xmlns:a16="http://schemas.microsoft.com/office/drawing/2014/main" id="{54E8EC28-5275-64B7-9386-A6DAC8057C46}"/>
                </a:ext>
              </a:extLst>
            </p:cNvPr>
            <p:cNvSpPr txBox="1">
              <a:spLocks noChangeArrowheads="1"/>
            </p:cNvSpPr>
            <p:nvPr/>
          </p:nvSpPr>
          <p:spPr bwMode="auto">
            <a:xfrm>
              <a:off x="4128" y="242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50000"/>
                </a:spcBef>
                <a:buClrTx/>
                <a:buSzTx/>
                <a:buFontTx/>
                <a:buNone/>
              </a:pPr>
              <a:r>
                <a:rPr kumimoji="0" lang="en-US" altLang="ar-SA"/>
                <a:t>2</a:t>
              </a:r>
            </a:p>
          </p:txBody>
        </p:sp>
        <p:sp>
          <p:nvSpPr>
            <p:cNvPr id="49171" name="Text Box 21">
              <a:extLst>
                <a:ext uri="{FF2B5EF4-FFF2-40B4-BE49-F238E27FC236}">
                  <a16:creationId xmlns:a16="http://schemas.microsoft.com/office/drawing/2014/main" id="{ABE47D78-31D8-2502-6E9D-1EDA1F58DD88}"/>
                </a:ext>
              </a:extLst>
            </p:cNvPr>
            <p:cNvSpPr txBox="1">
              <a:spLocks noChangeArrowheads="1"/>
            </p:cNvSpPr>
            <p:nvPr/>
          </p:nvSpPr>
          <p:spPr bwMode="auto">
            <a:xfrm>
              <a:off x="4128" y="288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50000"/>
                </a:spcBef>
                <a:buClrTx/>
                <a:buSzTx/>
                <a:buFontTx/>
                <a:buNone/>
              </a:pPr>
              <a:r>
                <a:rPr kumimoji="0" lang="en-US" altLang="ar-SA"/>
                <a:t>3</a:t>
              </a:r>
            </a:p>
          </p:txBody>
        </p:sp>
      </p:grpSp>
      <p:sp>
        <p:nvSpPr>
          <p:cNvPr id="49161" name="Text Box 22">
            <a:extLst>
              <a:ext uri="{FF2B5EF4-FFF2-40B4-BE49-F238E27FC236}">
                <a16:creationId xmlns:a16="http://schemas.microsoft.com/office/drawing/2014/main" id="{B6B999C0-C133-D54A-3AE1-08E77FABC60A}"/>
              </a:ext>
            </a:extLst>
          </p:cNvPr>
          <p:cNvSpPr txBox="1">
            <a:spLocks noChangeArrowheads="1"/>
          </p:cNvSpPr>
          <p:nvPr/>
        </p:nvSpPr>
        <p:spPr bwMode="auto">
          <a:xfrm>
            <a:off x="3546475" y="5256213"/>
            <a:ext cx="13652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50000"/>
              </a:spcBef>
              <a:buClrTx/>
              <a:buSzTx/>
              <a:buFontTx/>
              <a:buNone/>
            </a:pPr>
            <a:r>
              <a:rPr kumimoji="0" lang="en-US" altLang="ar-SA"/>
              <a:t>user space </a:t>
            </a:r>
          </a:p>
        </p:txBody>
      </p:sp>
      <p:sp>
        <p:nvSpPr>
          <p:cNvPr id="49162" name="Text Box 23">
            <a:extLst>
              <a:ext uri="{FF2B5EF4-FFF2-40B4-BE49-F238E27FC236}">
                <a16:creationId xmlns:a16="http://schemas.microsoft.com/office/drawing/2014/main" id="{558C7415-E4ED-8668-1708-72CAEC1D9CB3}"/>
              </a:ext>
            </a:extLst>
          </p:cNvPr>
          <p:cNvSpPr txBox="1">
            <a:spLocks noChangeArrowheads="1"/>
          </p:cNvSpPr>
          <p:nvPr/>
        </p:nvSpPr>
        <p:spPr bwMode="auto">
          <a:xfrm>
            <a:off x="6407150" y="5256213"/>
            <a:ext cx="25717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lgn="ctr">
              <a:spcBef>
                <a:spcPct val="50000"/>
              </a:spcBef>
              <a:buClrTx/>
              <a:buSzTx/>
              <a:buFontTx/>
              <a:buNone/>
            </a:pPr>
            <a:r>
              <a:rPr kumimoji="0" lang="en-US" altLang="ar-SA"/>
              <a:t>physical memory space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C3F47043-ADFC-4235-8720-AA482B9F5F98}"/>
              </a:ext>
            </a:extLst>
          </p:cNvPr>
          <p:cNvSpPr>
            <a:spLocks noGrp="1" noChangeArrowheads="1"/>
          </p:cNvSpPr>
          <p:nvPr>
            <p:ph type="title" idx="4294967295"/>
          </p:nvPr>
        </p:nvSpPr>
        <p:spPr>
          <a:xfrm>
            <a:off x="2957804" y="66546"/>
            <a:ext cx="10515600" cy="1325563"/>
          </a:xfrm>
        </p:spPr>
        <p:txBody>
          <a:bodyPr/>
          <a:lstStyle/>
          <a:p>
            <a:pPr>
              <a:defRPr/>
            </a:pPr>
            <a:r>
              <a:rPr lang="en-US" b="1" dirty="0">
                <a:solidFill>
                  <a:schemeClr val="bg1"/>
                </a:solidFill>
              </a:rPr>
              <a:t>Segmentation Architecture </a:t>
            </a:r>
          </a:p>
        </p:txBody>
      </p:sp>
      <p:sp>
        <p:nvSpPr>
          <p:cNvPr id="50179" name="Rectangle 3">
            <a:extLst>
              <a:ext uri="{FF2B5EF4-FFF2-40B4-BE49-F238E27FC236}">
                <a16:creationId xmlns:a16="http://schemas.microsoft.com/office/drawing/2014/main" id="{94AE333F-3630-2766-7A71-E76E9C6BEC66}"/>
              </a:ext>
            </a:extLst>
          </p:cNvPr>
          <p:cNvSpPr>
            <a:spLocks noGrp="1" noChangeArrowheads="1"/>
          </p:cNvSpPr>
          <p:nvPr>
            <p:ph type="body" idx="4294967295"/>
          </p:nvPr>
        </p:nvSpPr>
        <p:spPr>
          <a:xfrm>
            <a:off x="2183363" y="1392109"/>
            <a:ext cx="8388221" cy="4527550"/>
          </a:xfrm>
        </p:spPr>
        <p:txBody>
          <a:bodyPr>
            <a:normAutofit fontScale="92500" lnSpcReduction="10000"/>
          </a:bodyPr>
          <a:lstStyle/>
          <a:p>
            <a:pPr>
              <a:tabLst>
                <a:tab pos="1830388" algn="l"/>
                <a:tab pos="2857500" algn="ctr"/>
              </a:tabLst>
            </a:pPr>
            <a:r>
              <a:rPr lang="en-US" altLang="ar-SA" dirty="0"/>
              <a:t>Logical address consists of a two tuple:</a:t>
            </a:r>
          </a:p>
          <a:p>
            <a:pPr>
              <a:buNone/>
              <a:tabLst>
                <a:tab pos="1830388" algn="l"/>
                <a:tab pos="2857500" algn="ctr"/>
              </a:tabLst>
            </a:pPr>
            <a:r>
              <a:rPr lang="en-US" altLang="ar-SA" dirty="0"/>
              <a:t>		&lt;segment-number, offset&gt;,</a:t>
            </a:r>
          </a:p>
          <a:p>
            <a:pPr>
              <a:tabLst>
                <a:tab pos="1830388" algn="l"/>
                <a:tab pos="2857500" algn="ctr"/>
              </a:tabLst>
            </a:pPr>
            <a:r>
              <a:rPr lang="en-US" altLang="ar-SA" b="1" dirty="0">
                <a:solidFill>
                  <a:srgbClr val="A50021"/>
                </a:solidFill>
              </a:rPr>
              <a:t>Segment table</a:t>
            </a:r>
            <a:r>
              <a:rPr lang="en-US" altLang="ar-SA" dirty="0"/>
              <a:t> – maps two-dimensional physical addresses; each table entry has:</a:t>
            </a:r>
          </a:p>
          <a:p>
            <a:pPr lvl="1">
              <a:tabLst>
                <a:tab pos="1830388" algn="l"/>
                <a:tab pos="2857500" algn="ctr"/>
              </a:tabLst>
            </a:pPr>
            <a:r>
              <a:rPr lang="en-US" altLang="ar-SA" dirty="0"/>
              <a:t>base – contains the starting physical address where the segments reside in memory</a:t>
            </a:r>
          </a:p>
          <a:p>
            <a:pPr lvl="1">
              <a:tabLst>
                <a:tab pos="1830388" algn="l"/>
                <a:tab pos="2857500" algn="ctr"/>
              </a:tabLst>
            </a:pPr>
            <a:r>
              <a:rPr lang="en-US" altLang="ar-SA" i="1" dirty="0"/>
              <a:t>limit</a:t>
            </a:r>
            <a:r>
              <a:rPr lang="en-US" altLang="ar-SA" dirty="0"/>
              <a:t> – specifies the length of the segment</a:t>
            </a:r>
          </a:p>
          <a:p>
            <a:pPr>
              <a:tabLst>
                <a:tab pos="1830388" algn="l"/>
                <a:tab pos="2857500" algn="ctr"/>
              </a:tabLst>
            </a:pPr>
            <a:r>
              <a:rPr lang="en-US" altLang="ar-SA" i="1" dirty="0"/>
              <a:t>Segment-table base register (STBR)</a:t>
            </a:r>
            <a:r>
              <a:rPr lang="en-US" altLang="ar-SA" dirty="0"/>
              <a:t> points to the segment table’s location in memory</a:t>
            </a:r>
          </a:p>
          <a:p>
            <a:pPr>
              <a:tabLst>
                <a:tab pos="1830388" algn="l"/>
                <a:tab pos="2857500" algn="ctr"/>
              </a:tabLst>
            </a:pPr>
            <a:r>
              <a:rPr lang="en-US" altLang="ar-SA" i="1" dirty="0"/>
              <a:t>Segment-table length register (STLR)</a:t>
            </a:r>
            <a:r>
              <a:rPr lang="en-US" altLang="ar-SA" dirty="0"/>
              <a:t> indicates number of segments used by a program;</a:t>
            </a:r>
          </a:p>
          <a:p>
            <a:pPr>
              <a:buNone/>
              <a:tabLst>
                <a:tab pos="1830388" algn="l"/>
                <a:tab pos="2857500" algn="ctr"/>
              </a:tabLst>
            </a:pPr>
            <a:r>
              <a:rPr lang="en-US" altLang="ar-SA" dirty="0"/>
              <a:t>	                  segment number </a:t>
            </a:r>
            <a:r>
              <a:rPr lang="en-US" altLang="ar-SA" i="1" dirty="0"/>
              <a:t>s</a:t>
            </a:r>
            <a:r>
              <a:rPr lang="en-US" altLang="ar-SA" dirty="0"/>
              <a:t> is legal if </a:t>
            </a:r>
            <a:r>
              <a:rPr lang="en-US" altLang="ar-SA" i="1" dirty="0"/>
              <a:t>s</a:t>
            </a:r>
            <a:r>
              <a:rPr lang="en-US" altLang="ar-SA" dirty="0"/>
              <a:t> &lt; STLR</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60C53709-EA8B-4272-A4DB-6272826041C6}"/>
              </a:ext>
            </a:extLst>
          </p:cNvPr>
          <p:cNvSpPr>
            <a:spLocks noGrp="1" noChangeArrowheads="1"/>
          </p:cNvSpPr>
          <p:nvPr>
            <p:ph type="title" idx="4294967295"/>
          </p:nvPr>
        </p:nvSpPr>
        <p:spPr>
          <a:xfrm>
            <a:off x="2976465" y="178513"/>
            <a:ext cx="10515600" cy="1325563"/>
          </a:xfrm>
        </p:spPr>
        <p:txBody>
          <a:bodyPr/>
          <a:lstStyle/>
          <a:p>
            <a:pPr>
              <a:defRPr/>
            </a:pPr>
            <a:r>
              <a:rPr lang="en-US" b="1" dirty="0">
                <a:solidFill>
                  <a:schemeClr val="bg1"/>
                </a:solidFill>
              </a:rPr>
              <a:t>Segmentation Architecture (Cont.)</a:t>
            </a:r>
          </a:p>
        </p:txBody>
      </p:sp>
      <p:sp>
        <p:nvSpPr>
          <p:cNvPr id="51203" name="Rectangle 3">
            <a:extLst>
              <a:ext uri="{FF2B5EF4-FFF2-40B4-BE49-F238E27FC236}">
                <a16:creationId xmlns:a16="http://schemas.microsoft.com/office/drawing/2014/main" id="{EF94EE27-E2BC-EDBA-2ED3-4F1708B670A8}"/>
              </a:ext>
            </a:extLst>
          </p:cNvPr>
          <p:cNvSpPr>
            <a:spLocks noGrp="1" noChangeArrowheads="1"/>
          </p:cNvSpPr>
          <p:nvPr>
            <p:ph type="body" idx="4294967295"/>
          </p:nvPr>
        </p:nvSpPr>
        <p:spPr>
          <a:xfrm>
            <a:off x="2420143" y="1601885"/>
            <a:ext cx="7351713" cy="4483100"/>
          </a:xfrm>
        </p:spPr>
        <p:txBody>
          <a:bodyPr>
            <a:normAutofit/>
          </a:bodyPr>
          <a:lstStyle/>
          <a:p>
            <a:r>
              <a:rPr lang="en-US" altLang="ar-SA" b="1" dirty="0">
                <a:solidFill>
                  <a:srgbClr val="A50021"/>
                </a:solidFill>
              </a:rPr>
              <a:t>Sharing</a:t>
            </a:r>
            <a:r>
              <a:rPr lang="en-US" altLang="ar-SA" dirty="0"/>
              <a:t>.</a:t>
            </a:r>
          </a:p>
          <a:p>
            <a:pPr lvl="1"/>
            <a:r>
              <a:rPr lang="en-US" altLang="ar-SA" dirty="0"/>
              <a:t>shared segments</a:t>
            </a:r>
          </a:p>
          <a:p>
            <a:pPr lvl="1"/>
            <a:r>
              <a:rPr lang="en-US" altLang="ar-SA" dirty="0"/>
              <a:t>same segment number </a:t>
            </a:r>
            <a:br>
              <a:rPr lang="en-US" altLang="ar-SA" dirty="0"/>
            </a:br>
            <a:endParaRPr lang="en-US" altLang="ar-SA" dirty="0"/>
          </a:p>
          <a:p>
            <a:r>
              <a:rPr lang="en-US" altLang="ar-SA" b="1" dirty="0">
                <a:solidFill>
                  <a:srgbClr val="A50021"/>
                </a:solidFill>
              </a:rPr>
              <a:t>Allocation</a:t>
            </a:r>
            <a:r>
              <a:rPr lang="en-US" altLang="ar-SA" dirty="0"/>
              <a:t>.</a:t>
            </a:r>
          </a:p>
          <a:p>
            <a:pPr lvl="1"/>
            <a:r>
              <a:rPr lang="en-US" altLang="ar-SA" dirty="0"/>
              <a:t>first fit/best fit</a:t>
            </a:r>
          </a:p>
          <a:p>
            <a:pPr lvl="1"/>
            <a:r>
              <a:rPr lang="en-US" altLang="ar-SA" dirty="0"/>
              <a:t>external fragmentation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257A1D45-E803-4336-A740-5B87A0E86AF0}"/>
              </a:ext>
            </a:extLst>
          </p:cNvPr>
          <p:cNvSpPr>
            <a:spLocks noGrp="1" noChangeArrowheads="1"/>
          </p:cNvSpPr>
          <p:nvPr>
            <p:ph type="title" idx="4294967295"/>
          </p:nvPr>
        </p:nvSpPr>
        <p:spPr>
          <a:xfrm>
            <a:off x="3079102" y="75876"/>
            <a:ext cx="10515600" cy="1325563"/>
          </a:xfrm>
        </p:spPr>
        <p:txBody>
          <a:bodyPr/>
          <a:lstStyle/>
          <a:p>
            <a:pPr>
              <a:defRPr/>
            </a:pPr>
            <a:r>
              <a:rPr lang="en-US" b="1" dirty="0">
                <a:solidFill>
                  <a:schemeClr val="bg1"/>
                </a:solidFill>
              </a:rPr>
              <a:t>Segmentation Architecture (Cont.)</a:t>
            </a:r>
          </a:p>
        </p:txBody>
      </p:sp>
      <p:sp>
        <p:nvSpPr>
          <p:cNvPr id="52227" name="Rectangle 3">
            <a:extLst>
              <a:ext uri="{FF2B5EF4-FFF2-40B4-BE49-F238E27FC236}">
                <a16:creationId xmlns:a16="http://schemas.microsoft.com/office/drawing/2014/main" id="{F39E825F-05AB-59D6-B4B1-AFFDF1702806}"/>
              </a:ext>
            </a:extLst>
          </p:cNvPr>
          <p:cNvSpPr>
            <a:spLocks noGrp="1" noChangeArrowheads="1"/>
          </p:cNvSpPr>
          <p:nvPr>
            <p:ph type="body" idx="4294967295"/>
          </p:nvPr>
        </p:nvSpPr>
        <p:spPr>
          <a:xfrm>
            <a:off x="2090057" y="1543278"/>
            <a:ext cx="6657975" cy="4468812"/>
          </a:xfrm>
        </p:spPr>
        <p:txBody>
          <a:bodyPr>
            <a:normAutofit lnSpcReduction="10000"/>
          </a:bodyPr>
          <a:lstStyle/>
          <a:p>
            <a:r>
              <a:rPr lang="en-US" altLang="ar-SA" dirty="0"/>
              <a:t>Protection.  With each entry in segment table associate:</a:t>
            </a:r>
          </a:p>
          <a:p>
            <a:pPr lvl="1"/>
            <a:r>
              <a:rPr lang="en-US" altLang="ar-SA" dirty="0"/>
              <a:t>validation bit = 0 </a:t>
            </a:r>
            <a:r>
              <a:rPr lang="en-US" altLang="ar-SA" dirty="0">
                <a:sym typeface="Symbol" panose="05050102010706020507" pitchFamily="18" charset="2"/>
              </a:rPr>
              <a:t> illegal segment</a:t>
            </a:r>
          </a:p>
          <a:p>
            <a:pPr lvl="1"/>
            <a:r>
              <a:rPr lang="en-US" altLang="ar-SA" dirty="0">
                <a:sym typeface="Symbol" panose="05050102010706020507" pitchFamily="18" charset="2"/>
              </a:rPr>
              <a:t>read/write/execute privileges</a:t>
            </a:r>
          </a:p>
          <a:p>
            <a:r>
              <a:rPr lang="en-US" altLang="ar-SA" dirty="0"/>
              <a:t>Protection bits associated with segments; code sharing occurs at segment level</a:t>
            </a:r>
          </a:p>
          <a:p>
            <a:r>
              <a:rPr lang="en-US" altLang="ar-SA" dirty="0"/>
              <a:t>Since segments vary in length, memory allocation is a dynamic storage-allocation problem</a:t>
            </a:r>
          </a:p>
          <a:p>
            <a:r>
              <a:rPr lang="en-US" altLang="ar-SA" dirty="0"/>
              <a:t>A segmentation example is shown in the following diagram</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a:extLst>
              <a:ext uri="{FF2B5EF4-FFF2-40B4-BE49-F238E27FC236}">
                <a16:creationId xmlns:a16="http://schemas.microsoft.com/office/drawing/2014/main" id="{6D9C23DB-F37E-4068-ACF5-AED32A14F809}"/>
              </a:ext>
            </a:extLst>
          </p:cNvPr>
          <p:cNvSpPr>
            <a:spLocks noGrp="1" noChangeArrowheads="1"/>
          </p:cNvSpPr>
          <p:nvPr>
            <p:ph type="title" idx="4294967295"/>
          </p:nvPr>
        </p:nvSpPr>
        <p:spPr>
          <a:xfrm>
            <a:off x="3098801" y="206504"/>
            <a:ext cx="10515600" cy="1325563"/>
          </a:xfrm>
        </p:spPr>
        <p:txBody>
          <a:bodyPr/>
          <a:lstStyle/>
          <a:p>
            <a:pPr>
              <a:defRPr/>
            </a:pPr>
            <a:r>
              <a:rPr lang="en-US" b="1" dirty="0">
                <a:solidFill>
                  <a:schemeClr val="bg1"/>
                </a:solidFill>
              </a:rPr>
              <a:t>Address Translation Architecture </a:t>
            </a:r>
            <a:endParaRPr lang="en-US" sz="2400" b="1" dirty="0">
              <a:solidFill>
                <a:schemeClr val="bg1"/>
              </a:solidFill>
            </a:endParaRPr>
          </a:p>
        </p:txBody>
      </p:sp>
      <p:pic>
        <p:nvPicPr>
          <p:cNvPr id="53251" name="Picture 3">
            <a:extLst>
              <a:ext uri="{FF2B5EF4-FFF2-40B4-BE49-F238E27FC236}">
                <a16:creationId xmlns:a16="http://schemas.microsoft.com/office/drawing/2014/main" id="{B2F209EA-2DE0-6CEC-D2BC-0B57AB4751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58" t="3697" r="241" b="3697"/>
          <a:stretch>
            <a:fillRect/>
          </a:stretch>
        </p:blipFill>
        <p:spPr bwMode="auto">
          <a:xfrm>
            <a:off x="3098801" y="1727201"/>
            <a:ext cx="5935663" cy="4151313"/>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a:extLst>
              <a:ext uri="{FF2B5EF4-FFF2-40B4-BE49-F238E27FC236}">
                <a16:creationId xmlns:a16="http://schemas.microsoft.com/office/drawing/2014/main" id="{6BD7FD92-65C3-4550-AFF0-A6175C17DA11}"/>
              </a:ext>
            </a:extLst>
          </p:cNvPr>
          <p:cNvSpPr>
            <a:spLocks noGrp="1" noChangeArrowheads="1"/>
          </p:cNvSpPr>
          <p:nvPr>
            <p:ph type="title" idx="4294967295"/>
          </p:nvPr>
        </p:nvSpPr>
        <p:spPr>
          <a:xfrm>
            <a:off x="3088433" y="0"/>
            <a:ext cx="10515600" cy="1325563"/>
          </a:xfrm>
        </p:spPr>
        <p:txBody>
          <a:bodyPr/>
          <a:lstStyle/>
          <a:p>
            <a:pPr>
              <a:defRPr/>
            </a:pPr>
            <a:r>
              <a:rPr lang="en-US" b="1" dirty="0">
                <a:solidFill>
                  <a:schemeClr val="bg1"/>
                </a:solidFill>
              </a:rPr>
              <a:t>Example of Segmentation</a:t>
            </a:r>
            <a:endParaRPr lang="en-US" sz="2400" b="1" dirty="0">
              <a:solidFill>
                <a:schemeClr val="bg1"/>
              </a:solidFill>
            </a:endParaRPr>
          </a:p>
        </p:txBody>
      </p:sp>
      <p:pic>
        <p:nvPicPr>
          <p:cNvPr id="54275" name="Picture 4">
            <a:extLst>
              <a:ext uri="{FF2B5EF4-FFF2-40B4-BE49-F238E27FC236}">
                <a16:creationId xmlns:a16="http://schemas.microsoft.com/office/drawing/2014/main" id="{3E002726-1A8C-09A3-CD0D-0B4B479D0A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7814" t="926" r="7814" b="1534"/>
          <a:stretch>
            <a:fillRect/>
          </a:stretch>
        </p:blipFill>
        <p:spPr bwMode="auto">
          <a:xfrm>
            <a:off x="3562350" y="1776414"/>
            <a:ext cx="4865688" cy="4217987"/>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1026">
            <a:extLst>
              <a:ext uri="{FF2B5EF4-FFF2-40B4-BE49-F238E27FC236}">
                <a16:creationId xmlns:a16="http://schemas.microsoft.com/office/drawing/2014/main" id="{B5AF2D2B-B7C6-4075-896E-ADB7C4079DC6}"/>
              </a:ext>
            </a:extLst>
          </p:cNvPr>
          <p:cNvSpPr>
            <a:spLocks noGrp="1" noChangeArrowheads="1"/>
          </p:cNvSpPr>
          <p:nvPr>
            <p:ph type="title" idx="4294967295"/>
          </p:nvPr>
        </p:nvSpPr>
        <p:spPr>
          <a:xfrm>
            <a:off x="3032449" y="206505"/>
            <a:ext cx="10515600" cy="1325563"/>
          </a:xfrm>
        </p:spPr>
        <p:txBody>
          <a:bodyPr/>
          <a:lstStyle/>
          <a:p>
            <a:pPr>
              <a:defRPr/>
            </a:pPr>
            <a:r>
              <a:rPr lang="en-US" b="1" dirty="0">
                <a:solidFill>
                  <a:schemeClr val="bg1"/>
                </a:solidFill>
              </a:rPr>
              <a:t>Sharing of Segments</a:t>
            </a:r>
            <a:endParaRPr lang="en-US" sz="2400" b="1" dirty="0">
              <a:solidFill>
                <a:schemeClr val="bg1"/>
              </a:solidFill>
            </a:endParaRPr>
          </a:p>
        </p:txBody>
      </p:sp>
      <p:pic>
        <p:nvPicPr>
          <p:cNvPr id="55299" name="Picture 1028">
            <a:extLst>
              <a:ext uri="{FF2B5EF4-FFF2-40B4-BE49-F238E27FC236}">
                <a16:creationId xmlns:a16="http://schemas.microsoft.com/office/drawing/2014/main" id="{321B81F4-0B5D-CEE9-627B-70107EF0D6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5625" t="926" r="15648" b="1534"/>
          <a:stretch>
            <a:fillRect/>
          </a:stretch>
        </p:blipFill>
        <p:spPr bwMode="auto">
          <a:xfrm>
            <a:off x="4068764" y="1743076"/>
            <a:ext cx="3887787" cy="4138613"/>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F44E979D-B250-4A45-881D-8BEB6745ECBB}"/>
              </a:ext>
            </a:extLst>
          </p:cNvPr>
          <p:cNvSpPr>
            <a:spLocks noGrp="1" noChangeArrowheads="1"/>
          </p:cNvSpPr>
          <p:nvPr>
            <p:ph type="title" idx="4294967295"/>
          </p:nvPr>
        </p:nvSpPr>
        <p:spPr>
          <a:xfrm>
            <a:off x="3937518" y="476250"/>
            <a:ext cx="8077200" cy="609600"/>
          </a:xfrm>
        </p:spPr>
        <p:txBody>
          <a:bodyPr>
            <a:normAutofit fontScale="90000"/>
          </a:bodyPr>
          <a:lstStyle/>
          <a:p>
            <a:pPr>
              <a:defRPr/>
            </a:pPr>
            <a:r>
              <a:rPr lang="en-US" b="1">
                <a:solidFill>
                  <a:schemeClr val="bg1"/>
                </a:solidFill>
              </a:rPr>
              <a:t>Segmentation with Paging – MULTICS</a:t>
            </a:r>
          </a:p>
        </p:txBody>
      </p:sp>
      <p:sp>
        <p:nvSpPr>
          <p:cNvPr id="56323" name="Rectangle 3">
            <a:extLst>
              <a:ext uri="{FF2B5EF4-FFF2-40B4-BE49-F238E27FC236}">
                <a16:creationId xmlns:a16="http://schemas.microsoft.com/office/drawing/2014/main" id="{9A7E98CD-DA98-5EA7-00D0-62466E0B462D}"/>
              </a:ext>
            </a:extLst>
          </p:cNvPr>
          <p:cNvSpPr>
            <a:spLocks noGrp="1" noChangeArrowheads="1"/>
          </p:cNvSpPr>
          <p:nvPr>
            <p:ph type="body" idx="4294967295"/>
          </p:nvPr>
        </p:nvSpPr>
        <p:spPr>
          <a:xfrm>
            <a:off x="1502229" y="1443264"/>
            <a:ext cx="8077200" cy="4394200"/>
          </a:xfrm>
        </p:spPr>
        <p:txBody>
          <a:bodyPr/>
          <a:lstStyle/>
          <a:p>
            <a:r>
              <a:rPr lang="en-US" altLang="ar-SA" dirty="0"/>
              <a:t>The MULTICS system solved problems of external fragmentation and lengthy search times by paging the segments</a:t>
            </a:r>
            <a:br>
              <a:rPr lang="en-US" altLang="ar-SA" dirty="0"/>
            </a:br>
            <a:endParaRPr lang="en-US" altLang="ar-SA" dirty="0"/>
          </a:p>
          <a:p>
            <a:r>
              <a:rPr lang="en-US" altLang="ar-SA" dirty="0"/>
              <a:t>Solution differs from pure segmentation in that the segment-table entry contains not the base address of the segment, but rather the base address of a </a:t>
            </a:r>
            <a:r>
              <a:rPr lang="en-US" altLang="ar-SA" i="1" dirty="0"/>
              <a:t>page table</a:t>
            </a:r>
            <a:r>
              <a:rPr lang="en-US" altLang="ar-SA" dirty="0"/>
              <a:t> for this segment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a:extLst>
              <a:ext uri="{FF2B5EF4-FFF2-40B4-BE49-F238E27FC236}">
                <a16:creationId xmlns:a16="http://schemas.microsoft.com/office/drawing/2014/main" id="{66685A14-E701-46B1-97E7-8B38FEA6EB19}"/>
              </a:ext>
            </a:extLst>
          </p:cNvPr>
          <p:cNvSpPr>
            <a:spLocks noGrp="1" noChangeArrowheads="1"/>
          </p:cNvSpPr>
          <p:nvPr>
            <p:ph type="title" idx="4294967295"/>
          </p:nvPr>
        </p:nvSpPr>
        <p:spPr>
          <a:xfrm>
            <a:off x="3760789" y="545841"/>
            <a:ext cx="8077200" cy="609600"/>
          </a:xfrm>
        </p:spPr>
        <p:txBody>
          <a:bodyPr>
            <a:normAutofit fontScale="90000"/>
          </a:bodyPr>
          <a:lstStyle/>
          <a:p>
            <a:pPr>
              <a:defRPr/>
            </a:pPr>
            <a:r>
              <a:rPr lang="en-US" b="1" dirty="0">
                <a:solidFill>
                  <a:schemeClr val="bg1"/>
                </a:solidFill>
              </a:rPr>
              <a:t>MULTICS Address Translation Scheme</a:t>
            </a:r>
          </a:p>
        </p:txBody>
      </p:sp>
      <p:pic>
        <p:nvPicPr>
          <p:cNvPr id="57347" name="Picture 4">
            <a:extLst>
              <a:ext uri="{FF2B5EF4-FFF2-40B4-BE49-F238E27FC236}">
                <a16:creationId xmlns:a16="http://schemas.microsoft.com/office/drawing/2014/main" id="{CF3E9786-95C8-6D27-193C-C73B394BCF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525" t="1031" r="6525" b="375"/>
          <a:stretch>
            <a:fillRect/>
          </a:stretch>
        </p:blipFill>
        <p:spPr bwMode="auto">
          <a:xfrm>
            <a:off x="3760789" y="1755775"/>
            <a:ext cx="4505325" cy="4083050"/>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2B652F6E-8935-4E03-8244-BD24D7F2BA81}"/>
              </a:ext>
            </a:extLst>
          </p:cNvPr>
          <p:cNvSpPr>
            <a:spLocks noGrp="1" noChangeArrowheads="1"/>
          </p:cNvSpPr>
          <p:nvPr>
            <p:ph type="title" idx="4294967295"/>
          </p:nvPr>
        </p:nvSpPr>
        <p:spPr>
          <a:xfrm>
            <a:off x="1819470" y="534923"/>
            <a:ext cx="10273004" cy="576262"/>
          </a:xfrm>
        </p:spPr>
        <p:txBody>
          <a:bodyPr>
            <a:noAutofit/>
          </a:bodyPr>
          <a:lstStyle/>
          <a:p>
            <a:pPr eaLnBrk="1" hangingPunct="1"/>
            <a:r>
              <a:rPr lang="en-US" altLang="en-US" sz="4000" b="1" dirty="0">
                <a:solidFill>
                  <a:schemeClr val="bg1"/>
                </a:solidFill>
              </a:rPr>
              <a:t>Example: The Intel 32 and 64-bit Architectures</a:t>
            </a:r>
          </a:p>
        </p:txBody>
      </p:sp>
      <p:sp>
        <p:nvSpPr>
          <p:cNvPr id="61443" name="Rectangle 3">
            <a:extLst>
              <a:ext uri="{FF2B5EF4-FFF2-40B4-BE49-F238E27FC236}">
                <a16:creationId xmlns:a16="http://schemas.microsoft.com/office/drawing/2014/main" id="{241EA058-298F-4E9F-B388-B239FEEFE4A9}"/>
              </a:ext>
            </a:extLst>
          </p:cNvPr>
          <p:cNvSpPr>
            <a:spLocks noGrp="1" noChangeArrowheads="1"/>
          </p:cNvSpPr>
          <p:nvPr>
            <p:ph type="body" idx="4294967295"/>
          </p:nvPr>
        </p:nvSpPr>
        <p:spPr>
          <a:xfrm>
            <a:off x="2261394" y="1606712"/>
            <a:ext cx="7669212" cy="4530725"/>
          </a:xfrm>
        </p:spPr>
        <p:txBody>
          <a:bodyPr/>
          <a:lstStyle/>
          <a:p>
            <a:r>
              <a:rPr lang="en-US" altLang="en-US" dirty="0"/>
              <a:t>Dominant industry chips.</a:t>
            </a:r>
          </a:p>
          <a:p>
            <a:r>
              <a:rPr lang="en-US" altLang="en-US" dirty="0"/>
              <a:t>Pentium CPUs are 32-bit and called IA-32 segmentation architecture.</a:t>
            </a:r>
          </a:p>
          <a:p>
            <a:r>
              <a:rPr lang="en-US" altLang="en-US" dirty="0"/>
              <a:t>Current Intel CPUs are 64-bit and called IA-64 paging architecture.</a:t>
            </a:r>
          </a:p>
          <a:p>
            <a:pPr algn="l"/>
            <a:r>
              <a:rPr lang="en-US" dirty="0"/>
              <a:t>Notably, however, Intel’s dominance </a:t>
            </a:r>
            <a:r>
              <a:rPr lang="en-GB" dirty="0"/>
              <a:t>has not spread to mobile systems, where the ARM architecture currently enjoys </a:t>
            </a:r>
            <a:r>
              <a:rPr lang="en-US" dirty="0"/>
              <a:t>considerable success.</a:t>
            </a:r>
            <a:endParaRPr lang="en-US" alt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FDB4188C-D822-4667-96B6-5A34F27480B0}"/>
              </a:ext>
            </a:extLst>
          </p:cNvPr>
          <p:cNvSpPr>
            <a:spLocks noGrp="1" noChangeArrowheads="1"/>
          </p:cNvSpPr>
          <p:nvPr>
            <p:ph type="title" idx="4294967295"/>
          </p:nvPr>
        </p:nvSpPr>
        <p:spPr>
          <a:xfrm>
            <a:off x="2886528" y="483701"/>
            <a:ext cx="7607300" cy="576263"/>
          </a:xfrm>
        </p:spPr>
        <p:txBody>
          <a:bodyPr>
            <a:noAutofit/>
          </a:bodyPr>
          <a:lstStyle/>
          <a:p>
            <a:pPr eaLnBrk="1" hangingPunct="1"/>
            <a:r>
              <a:rPr lang="en-US" altLang="en-US" sz="3600" b="1" dirty="0">
                <a:solidFill>
                  <a:schemeClr val="bg1"/>
                </a:solidFill>
              </a:rPr>
              <a:t>Example: The Intel IA-32 Architecture</a:t>
            </a:r>
          </a:p>
        </p:txBody>
      </p:sp>
      <p:sp>
        <p:nvSpPr>
          <p:cNvPr id="62467" name="Rectangle 3">
            <a:extLst>
              <a:ext uri="{FF2B5EF4-FFF2-40B4-BE49-F238E27FC236}">
                <a16:creationId xmlns:a16="http://schemas.microsoft.com/office/drawing/2014/main" id="{390E50A7-12CC-4711-932D-A49351A86484}"/>
              </a:ext>
            </a:extLst>
          </p:cNvPr>
          <p:cNvSpPr>
            <a:spLocks noGrp="1" noChangeArrowheads="1"/>
          </p:cNvSpPr>
          <p:nvPr>
            <p:ph type="body" idx="4294967295"/>
          </p:nvPr>
        </p:nvSpPr>
        <p:spPr>
          <a:xfrm>
            <a:off x="2076807" y="1647760"/>
            <a:ext cx="8336156" cy="4530725"/>
          </a:xfrm>
        </p:spPr>
        <p:txBody>
          <a:bodyPr/>
          <a:lstStyle/>
          <a:p>
            <a:r>
              <a:rPr lang="en-US" altLang="en-US" sz="3600" dirty="0"/>
              <a:t>Supports both segmentation and segmentation with paging</a:t>
            </a:r>
          </a:p>
          <a:p>
            <a:pPr lvl="1"/>
            <a:r>
              <a:rPr lang="en-US" altLang="en-US" sz="3600" dirty="0"/>
              <a:t>Each segment can be as large as 4 GB</a:t>
            </a:r>
          </a:p>
          <a:p>
            <a:pPr lvl="1"/>
            <a:r>
              <a:rPr lang="en-US" altLang="en-US" sz="3600" dirty="0"/>
              <a:t>Up to 16 K segments per process</a:t>
            </a:r>
          </a:p>
          <a:p>
            <a:pPr lvl="1"/>
            <a:r>
              <a:rPr lang="en-US" altLang="en-US" sz="3600" dirty="0"/>
              <a:t>Pages sizes can be 4 KB or 4 MB</a:t>
            </a:r>
          </a:p>
          <a:p>
            <a:pPr marL="457200" lvl="1" indent="0">
              <a:buNone/>
            </a:pPr>
            <a:endParaRPr lang="en-US" altLang="en-US" sz="3600" dirty="0"/>
          </a:p>
          <a:p>
            <a:pPr marL="0" indent="0">
              <a:buNone/>
            </a:pPr>
            <a:endParaRPr lang="en-US" alt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a:extLst>
              <a:ext uri="{FF2B5EF4-FFF2-40B4-BE49-F238E27FC236}">
                <a16:creationId xmlns:a16="http://schemas.microsoft.com/office/drawing/2014/main" id="{9CA8CE84-C601-CB84-273E-889DEA9347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6409" y="2858277"/>
            <a:ext cx="6157912"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AA03AE66-744F-CECD-1184-8ECA364F3E8D}"/>
              </a:ext>
            </a:extLst>
          </p:cNvPr>
          <p:cNvSpPr txBox="1">
            <a:spLocks noChangeArrowheads="1"/>
          </p:cNvSpPr>
          <p:nvPr/>
        </p:nvSpPr>
        <p:spPr>
          <a:xfrm>
            <a:off x="2886528" y="483701"/>
            <a:ext cx="7607300" cy="5762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600" b="1">
                <a:solidFill>
                  <a:schemeClr val="bg1"/>
                </a:solidFill>
              </a:rPr>
              <a:t>Example: The Intel IA-32 Architecture</a:t>
            </a:r>
            <a:endParaRPr lang="en-US" altLang="en-US" sz="3600" b="1" dirty="0">
              <a:solidFill>
                <a:schemeClr val="bg1"/>
              </a:solidFill>
            </a:endParaRPr>
          </a:p>
        </p:txBody>
      </p:sp>
      <p:sp>
        <p:nvSpPr>
          <p:cNvPr id="4" name="Rectangle 3">
            <a:extLst>
              <a:ext uri="{FF2B5EF4-FFF2-40B4-BE49-F238E27FC236}">
                <a16:creationId xmlns:a16="http://schemas.microsoft.com/office/drawing/2014/main" id="{154E632E-D65C-5519-FE46-D5AF0CCDFF34}"/>
              </a:ext>
            </a:extLst>
          </p:cNvPr>
          <p:cNvSpPr/>
          <p:nvPr/>
        </p:nvSpPr>
        <p:spPr>
          <a:xfrm>
            <a:off x="4273420" y="2547257"/>
            <a:ext cx="3118839" cy="202474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693B19B-30F3-D10D-2DBA-39CE5680D063}"/>
              </a:ext>
            </a:extLst>
          </p:cNvPr>
          <p:cNvSpPr txBox="1"/>
          <p:nvPr/>
        </p:nvSpPr>
        <p:spPr>
          <a:xfrm>
            <a:off x="4357396" y="3955436"/>
            <a:ext cx="3303037" cy="338554"/>
          </a:xfrm>
          <a:prstGeom prst="rect">
            <a:avLst/>
          </a:prstGeom>
          <a:noFill/>
        </p:spPr>
        <p:txBody>
          <a:bodyPr wrap="square" rtlCol="0">
            <a:spAutoFit/>
          </a:bodyPr>
          <a:lstStyle/>
          <a:p>
            <a:r>
              <a:rPr lang="en-GB" sz="1600" dirty="0"/>
              <a:t>Memory Management unit MMU</a:t>
            </a:r>
            <a:endParaRPr lang="en-US" sz="1600" dirty="0"/>
          </a:p>
        </p:txBody>
      </p:sp>
      <p:sp>
        <p:nvSpPr>
          <p:cNvPr id="6" name="TextBox 5">
            <a:extLst>
              <a:ext uri="{FF2B5EF4-FFF2-40B4-BE49-F238E27FC236}">
                <a16:creationId xmlns:a16="http://schemas.microsoft.com/office/drawing/2014/main" id="{A7548502-2B27-D1ED-591A-912A3319F5E5}"/>
              </a:ext>
            </a:extLst>
          </p:cNvPr>
          <p:cNvSpPr txBox="1"/>
          <p:nvPr/>
        </p:nvSpPr>
        <p:spPr>
          <a:xfrm>
            <a:off x="858416" y="1271607"/>
            <a:ext cx="10842172" cy="954107"/>
          </a:xfrm>
          <a:prstGeom prst="rect">
            <a:avLst/>
          </a:prstGeom>
          <a:noFill/>
        </p:spPr>
        <p:txBody>
          <a:bodyPr wrap="square" rtlCol="0">
            <a:spAutoFit/>
          </a:bodyPr>
          <a:lstStyle/>
          <a:p>
            <a:r>
              <a:rPr lang="en-GB" sz="2800" dirty="0"/>
              <a:t>Memory management in AI-32 systems is divided into two Components segmentation and paging</a:t>
            </a:r>
            <a:endParaRPr lang="en-US" sz="2800" dirty="0"/>
          </a:p>
        </p:txBody>
      </p:sp>
      <p:sp>
        <p:nvSpPr>
          <p:cNvPr id="7" name="TextBox 6">
            <a:extLst>
              <a:ext uri="{FF2B5EF4-FFF2-40B4-BE49-F238E27FC236}">
                <a16:creationId xmlns:a16="http://schemas.microsoft.com/office/drawing/2014/main" id="{A0F0ACA2-C532-B2D7-70AE-4C0466F2A21D}"/>
              </a:ext>
            </a:extLst>
          </p:cNvPr>
          <p:cNvSpPr txBox="1"/>
          <p:nvPr/>
        </p:nvSpPr>
        <p:spPr>
          <a:xfrm>
            <a:off x="1614196" y="4669608"/>
            <a:ext cx="9946433" cy="1661993"/>
          </a:xfrm>
          <a:prstGeom prst="rect">
            <a:avLst/>
          </a:prstGeom>
          <a:noFill/>
        </p:spPr>
        <p:txBody>
          <a:bodyPr wrap="square" rtlCol="0">
            <a:spAutoFit/>
          </a:bodyPr>
          <a:lstStyle/>
          <a:p>
            <a:pPr lvl="1">
              <a:defRPr/>
            </a:pPr>
            <a:r>
              <a:rPr lang="en-US" altLang="en-US" sz="2800" dirty="0"/>
              <a:t>Linear address given to paging unit</a:t>
            </a:r>
          </a:p>
          <a:p>
            <a:pPr lvl="2">
              <a:defRPr/>
            </a:pPr>
            <a:r>
              <a:rPr lang="en-US" altLang="en-US" sz="2800" dirty="0"/>
              <a:t>Which generates physical address in main memory</a:t>
            </a:r>
          </a:p>
          <a:p>
            <a:pPr lvl="2">
              <a:defRPr/>
            </a:pPr>
            <a:r>
              <a:rPr lang="en-US" altLang="en-US" sz="2800" dirty="0"/>
              <a:t>The Segmentation and Paging units form equivalent of MMU</a:t>
            </a:r>
          </a:p>
          <a:p>
            <a:endParaRPr lang="en-US" dirty="0"/>
          </a:p>
        </p:txBody>
      </p:sp>
    </p:spTree>
    <p:extLst>
      <p:ext uri="{BB962C8B-B14F-4D97-AF65-F5344CB8AC3E}">
        <p14:creationId xmlns:p14="http://schemas.microsoft.com/office/powerpoint/2010/main" val="20167613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7961E1DC-399D-435D-8FAC-1A10240619CE}"/>
              </a:ext>
            </a:extLst>
          </p:cNvPr>
          <p:cNvSpPr>
            <a:spLocks noGrp="1" noChangeArrowheads="1"/>
          </p:cNvSpPr>
          <p:nvPr>
            <p:ph type="title" idx="4294967295"/>
          </p:nvPr>
        </p:nvSpPr>
        <p:spPr>
          <a:xfrm>
            <a:off x="2813309" y="468443"/>
            <a:ext cx="8607359" cy="576263"/>
          </a:xfrm>
        </p:spPr>
        <p:txBody>
          <a:bodyPr>
            <a:noAutofit/>
          </a:bodyPr>
          <a:lstStyle/>
          <a:p>
            <a:pPr eaLnBrk="1" hangingPunct="1"/>
            <a:r>
              <a:rPr lang="en-US" altLang="en-US" sz="3600" b="1" dirty="0">
                <a:solidFill>
                  <a:schemeClr val="bg1"/>
                </a:solidFill>
              </a:rPr>
              <a:t>Example: The Intel IA-32 Architecture (Cont.)</a:t>
            </a:r>
          </a:p>
        </p:txBody>
      </p:sp>
      <p:sp>
        <p:nvSpPr>
          <p:cNvPr id="61443" name="Rectangle 3">
            <a:extLst>
              <a:ext uri="{FF2B5EF4-FFF2-40B4-BE49-F238E27FC236}">
                <a16:creationId xmlns:a16="http://schemas.microsoft.com/office/drawing/2014/main" id="{9606FB1F-38F1-4099-94DE-A7FB2E327AFD}"/>
              </a:ext>
            </a:extLst>
          </p:cNvPr>
          <p:cNvSpPr>
            <a:spLocks noGrp="1" noChangeArrowheads="1"/>
          </p:cNvSpPr>
          <p:nvPr>
            <p:ph type="body" idx="4294967295"/>
          </p:nvPr>
        </p:nvSpPr>
        <p:spPr>
          <a:xfrm>
            <a:off x="145742" y="1435065"/>
            <a:ext cx="7678737" cy="4530725"/>
          </a:xfrm>
        </p:spPr>
        <p:txBody>
          <a:bodyPr>
            <a:normAutofit/>
          </a:bodyPr>
          <a:lstStyle/>
          <a:p>
            <a:pPr lvl="1"/>
            <a:r>
              <a:rPr lang="en-US" altLang="en-US" dirty="0"/>
              <a:t>Logical address is Divided into two partitions</a:t>
            </a:r>
          </a:p>
          <a:p>
            <a:pPr lvl="2"/>
            <a:r>
              <a:rPr lang="en-US" altLang="en-US" dirty="0"/>
              <a:t>First partition of up to 8 K segments are private to process (kept in </a:t>
            </a:r>
            <a:r>
              <a:rPr lang="en-US" altLang="en-US" b="1" dirty="0">
                <a:solidFill>
                  <a:srgbClr val="006699"/>
                </a:solidFill>
                <a:latin typeface="+mj-lt"/>
              </a:rPr>
              <a:t>local</a:t>
            </a:r>
            <a:r>
              <a:rPr lang="en-US" altLang="en-US" b="1" dirty="0">
                <a:solidFill>
                  <a:srgbClr val="3366FF"/>
                </a:solidFill>
              </a:rPr>
              <a:t> </a:t>
            </a:r>
            <a:r>
              <a:rPr lang="en-US" altLang="en-US" b="1" dirty="0">
                <a:solidFill>
                  <a:srgbClr val="006699"/>
                </a:solidFill>
                <a:latin typeface="+mj-lt"/>
              </a:rPr>
              <a:t>descriptor</a:t>
            </a:r>
            <a:r>
              <a:rPr lang="en-US" altLang="en-US" b="1" dirty="0">
                <a:solidFill>
                  <a:srgbClr val="3366FF"/>
                </a:solidFill>
              </a:rPr>
              <a:t> </a:t>
            </a:r>
            <a:r>
              <a:rPr lang="en-US" altLang="en-US" b="1" dirty="0">
                <a:solidFill>
                  <a:srgbClr val="006699"/>
                </a:solidFill>
                <a:latin typeface="+mj-lt"/>
              </a:rPr>
              <a:t>table</a:t>
            </a:r>
            <a:r>
              <a:rPr lang="en-US" altLang="en-US" b="1" dirty="0">
                <a:solidFill>
                  <a:srgbClr val="3366FF"/>
                </a:solidFill>
              </a:rPr>
              <a:t> </a:t>
            </a:r>
            <a:r>
              <a:rPr lang="en-US" altLang="en-US" dirty="0"/>
              <a:t>(</a:t>
            </a:r>
            <a:r>
              <a:rPr lang="en-US" altLang="en-US" b="1" dirty="0">
                <a:solidFill>
                  <a:srgbClr val="006699"/>
                </a:solidFill>
                <a:latin typeface="+mj-lt"/>
              </a:rPr>
              <a:t>LDT</a:t>
            </a:r>
            <a:r>
              <a:rPr lang="en-US" altLang="en-US" dirty="0"/>
              <a:t>))</a:t>
            </a:r>
          </a:p>
          <a:p>
            <a:pPr lvl="2"/>
            <a:r>
              <a:rPr lang="en-US" altLang="en-US" dirty="0"/>
              <a:t>Second partition of up to 8K segments shared among all processes (kept in </a:t>
            </a:r>
            <a:r>
              <a:rPr lang="en-US" altLang="en-US" b="1" dirty="0">
                <a:solidFill>
                  <a:srgbClr val="006699"/>
                </a:solidFill>
                <a:latin typeface="+mj-lt"/>
              </a:rPr>
              <a:t>global</a:t>
            </a:r>
            <a:r>
              <a:rPr lang="en-US" altLang="en-US" b="1" dirty="0">
                <a:solidFill>
                  <a:srgbClr val="3366FF"/>
                </a:solidFill>
              </a:rPr>
              <a:t> </a:t>
            </a:r>
            <a:r>
              <a:rPr lang="en-US" altLang="en-US" b="1" dirty="0">
                <a:solidFill>
                  <a:srgbClr val="006699"/>
                </a:solidFill>
                <a:latin typeface="+mj-lt"/>
              </a:rPr>
              <a:t>descriptor</a:t>
            </a:r>
            <a:r>
              <a:rPr lang="en-US" altLang="en-US" b="1" dirty="0">
                <a:solidFill>
                  <a:srgbClr val="3366FF"/>
                </a:solidFill>
              </a:rPr>
              <a:t> </a:t>
            </a:r>
            <a:r>
              <a:rPr lang="en-US" altLang="en-US" b="1" dirty="0">
                <a:solidFill>
                  <a:srgbClr val="006699"/>
                </a:solidFill>
                <a:latin typeface="+mj-lt"/>
              </a:rPr>
              <a:t>table</a:t>
            </a:r>
            <a:r>
              <a:rPr lang="en-US" altLang="en-US" b="1" dirty="0">
                <a:solidFill>
                  <a:srgbClr val="3366FF"/>
                </a:solidFill>
              </a:rPr>
              <a:t> </a:t>
            </a:r>
            <a:r>
              <a:rPr lang="en-US" altLang="en-US" dirty="0"/>
              <a:t>(</a:t>
            </a:r>
            <a:r>
              <a:rPr lang="en-US" altLang="en-US" b="1" dirty="0">
                <a:solidFill>
                  <a:srgbClr val="006699"/>
                </a:solidFill>
                <a:latin typeface="+mj-lt"/>
              </a:rPr>
              <a:t>GDT</a:t>
            </a:r>
            <a:r>
              <a:rPr lang="en-US" altLang="en-US" dirty="0"/>
              <a:t>))</a:t>
            </a:r>
          </a:p>
          <a:p>
            <a:pPr lvl="1">
              <a:defRPr/>
            </a:pPr>
            <a:r>
              <a:rPr lang="en-US" altLang="en-US" dirty="0"/>
              <a:t>Selector given to segmentation unit</a:t>
            </a:r>
          </a:p>
          <a:p>
            <a:pPr lvl="2">
              <a:defRPr/>
            </a:pPr>
            <a:r>
              <a:rPr lang="en-US" altLang="en-US" dirty="0"/>
              <a:t>Which produces linear addresses </a:t>
            </a:r>
          </a:p>
          <a:p>
            <a:pPr lvl="2">
              <a:defRPr/>
            </a:pPr>
            <a:r>
              <a:rPr lang="en-US" altLang="en-US" dirty="0"/>
              <a:t>Each entry in the LDT and GDT consists</a:t>
            </a:r>
          </a:p>
          <a:p>
            <a:pPr marL="914400" lvl="2" indent="0">
              <a:buNone/>
              <a:defRPr/>
            </a:pPr>
            <a:r>
              <a:rPr lang="en-US" altLang="en-US" dirty="0"/>
              <a:t>   of an 8-byte segment descriptor with</a:t>
            </a:r>
          </a:p>
          <a:p>
            <a:pPr marL="914400" lvl="2" indent="0">
              <a:buNone/>
              <a:defRPr/>
            </a:pPr>
            <a:r>
              <a:rPr lang="en-US" altLang="en-US" dirty="0"/>
              <a:t>   detailed information about a particular </a:t>
            </a:r>
          </a:p>
          <a:p>
            <a:pPr marL="914400" lvl="2" indent="0">
              <a:buNone/>
              <a:defRPr/>
            </a:pPr>
            <a:r>
              <a:rPr lang="en-US" altLang="en-US" dirty="0"/>
              <a:t>   segment, including the base location and</a:t>
            </a:r>
          </a:p>
          <a:p>
            <a:pPr marL="914400" lvl="2" indent="0">
              <a:buNone/>
              <a:defRPr/>
            </a:pPr>
            <a:r>
              <a:rPr lang="en-US" altLang="en-US" dirty="0"/>
              <a:t>    limit of that segment</a:t>
            </a:r>
          </a:p>
          <a:p>
            <a:pPr marL="857250" lvl="2" indent="0">
              <a:buNone/>
              <a:defRPr/>
            </a:pPr>
            <a:endParaRPr lang="en-US" altLang="en-US" dirty="0"/>
          </a:p>
          <a:p>
            <a:pPr lvl="2">
              <a:defRPr/>
            </a:pPr>
            <a:endParaRPr lang="en-US" altLang="en-US" dirty="0"/>
          </a:p>
          <a:p>
            <a:pPr>
              <a:defRPr/>
            </a:pPr>
            <a:endParaRPr lang="en-US" altLang="en-US" dirty="0"/>
          </a:p>
        </p:txBody>
      </p:sp>
      <p:pic>
        <p:nvPicPr>
          <p:cNvPr id="5" name="Picture 4" descr="8">
            <a:extLst>
              <a:ext uri="{FF2B5EF4-FFF2-40B4-BE49-F238E27FC236}">
                <a16:creationId xmlns:a16="http://schemas.microsoft.com/office/drawing/2014/main" id="{9A9C5745-59D5-98AB-C934-7D37473AC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8826" y="3001001"/>
            <a:ext cx="4203791" cy="2990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10FC880D-958B-4972-B907-A987920BA0AB}"/>
              </a:ext>
            </a:extLst>
          </p:cNvPr>
          <p:cNvSpPr>
            <a:spLocks noGrp="1" noChangeArrowheads="1"/>
          </p:cNvSpPr>
          <p:nvPr>
            <p:ph type="title" idx="4294967295"/>
          </p:nvPr>
        </p:nvSpPr>
        <p:spPr>
          <a:xfrm>
            <a:off x="2313992" y="473074"/>
            <a:ext cx="9451910" cy="619125"/>
          </a:xfrm>
        </p:spPr>
        <p:txBody>
          <a:bodyPr>
            <a:noAutofit/>
          </a:bodyPr>
          <a:lstStyle/>
          <a:p>
            <a:pPr eaLnBrk="1" hangingPunct="1"/>
            <a:r>
              <a:rPr lang="en-US" altLang="en-US" sz="4000" b="1" dirty="0">
                <a:solidFill>
                  <a:schemeClr val="bg1"/>
                </a:solidFill>
              </a:rPr>
              <a:t>Logical to Physical Address Translation in IA-32</a:t>
            </a:r>
          </a:p>
        </p:txBody>
      </p:sp>
      <p:pic>
        <p:nvPicPr>
          <p:cNvPr id="5" name="Picture 1" descr="Screen Shot 2013-01-04 at 12.24.50 PM.png">
            <a:extLst>
              <a:ext uri="{FF2B5EF4-FFF2-40B4-BE49-F238E27FC236}">
                <a16:creationId xmlns:a16="http://schemas.microsoft.com/office/drawing/2014/main" id="{BFD43676-B980-F848-30DD-06B17D226E3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84425" y="1400068"/>
            <a:ext cx="3184085"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7F92D223-CFEB-7F18-EB7A-52319F1E854A}"/>
              </a:ext>
            </a:extLst>
          </p:cNvPr>
          <p:cNvSpPr txBox="1"/>
          <p:nvPr/>
        </p:nvSpPr>
        <p:spPr>
          <a:xfrm>
            <a:off x="2313991" y="1507072"/>
            <a:ext cx="2770435" cy="830997"/>
          </a:xfrm>
          <a:prstGeom prst="rect">
            <a:avLst/>
          </a:prstGeom>
          <a:noFill/>
        </p:spPr>
        <p:txBody>
          <a:bodyPr wrap="square" rtlCol="0">
            <a:spAutoFit/>
          </a:bodyPr>
          <a:lstStyle/>
          <a:p>
            <a:r>
              <a:rPr lang="en-GB" sz="2400" dirty="0"/>
              <a:t>Selector is a 16-bit number</a:t>
            </a:r>
            <a:endParaRPr lang="en-US" sz="2400" dirty="0"/>
          </a:p>
        </p:txBody>
      </p:sp>
      <p:sp>
        <p:nvSpPr>
          <p:cNvPr id="2" name="TextBox 1">
            <a:extLst>
              <a:ext uri="{FF2B5EF4-FFF2-40B4-BE49-F238E27FC236}">
                <a16:creationId xmlns:a16="http://schemas.microsoft.com/office/drawing/2014/main" id="{418C425C-452A-7AB5-F08D-7ABEBB0FE449}"/>
              </a:ext>
            </a:extLst>
          </p:cNvPr>
          <p:cNvSpPr txBox="1"/>
          <p:nvPr/>
        </p:nvSpPr>
        <p:spPr>
          <a:xfrm>
            <a:off x="1857984" y="3108674"/>
            <a:ext cx="8735438" cy="1815882"/>
          </a:xfrm>
          <a:prstGeom prst="rect">
            <a:avLst/>
          </a:prstGeom>
          <a:noFill/>
        </p:spPr>
        <p:txBody>
          <a:bodyPr wrap="square" rtlCol="0">
            <a:spAutoFit/>
          </a:bodyPr>
          <a:lstStyle/>
          <a:p>
            <a:r>
              <a:rPr lang="en-GB" sz="2800" dirty="0"/>
              <a:t>S designates  the segment number, g indicates whether the segment is in the GDT or LDT, and p deals with protection. The offset is a 32-bit number specifying the location of the byte within the segment in question.</a:t>
            </a:r>
            <a:endParaRPr lang="en-US" sz="2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5A802929-8C9E-4AD9-851A-726A5C7B0E07}"/>
              </a:ext>
            </a:extLst>
          </p:cNvPr>
          <p:cNvSpPr>
            <a:spLocks noGrp="1" noChangeArrowheads="1"/>
          </p:cNvSpPr>
          <p:nvPr>
            <p:ph type="title" idx="4294967295"/>
          </p:nvPr>
        </p:nvSpPr>
        <p:spPr>
          <a:xfrm>
            <a:off x="2988485" y="518043"/>
            <a:ext cx="7869237" cy="576263"/>
          </a:xfrm>
        </p:spPr>
        <p:txBody>
          <a:bodyPr>
            <a:normAutofit fontScale="90000"/>
          </a:bodyPr>
          <a:lstStyle/>
          <a:p>
            <a:pPr eaLnBrk="1" hangingPunct="1"/>
            <a:r>
              <a:rPr lang="en-US" altLang="en-US" b="1" dirty="0">
                <a:solidFill>
                  <a:schemeClr val="bg1"/>
                </a:solidFill>
              </a:rPr>
              <a:t>Intel IA-32 Paging Architecture</a:t>
            </a:r>
          </a:p>
        </p:txBody>
      </p:sp>
      <p:pic>
        <p:nvPicPr>
          <p:cNvPr id="66563" name="Picture 4">
            <a:extLst>
              <a:ext uri="{FF2B5EF4-FFF2-40B4-BE49-F238E27FC236}">
                <a16:creationId xmlns:a16="http://schemas.microsoft.com/office/drawing/2014/main" id="{EA02C8D5-7EBE-42A0-8DC3-0C75C34F56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7849" y="1533458"/>
            <a:ext cx="4503738" cy="439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2445A4DF-64F8-6531-7603-9C015E8A23A2}"/>
              </a:ext>
            </a:extLst>
          </p:cNvPr>
          <p:cNvSpPr/>
          <p:nvPr/>
        </p:nvSpPr>
        <p:spPr>
          <a:xfrm>
            <a:off x="1710548" y="1750977"/>
            <a:ext cx="4007796" cy="2723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 name="Straight Connector 3">
            <a:extLst>
              <a:ext uri="{FF2B5EF4-FFF2-40B4-BE49-F238E27FC236}">
                <a16:creationId xmlns:a16="http://schemas.microsoft.com/office/drawing/2014/main" id="{8D60C84B-220E-5A65-FAA3-89679DE4896F}"/>
              </a:ext>
            </a:extLst>
          </p:cNvPr>
          <p:cNvCxnSpPr/>
          <p:nvPr/>
        </p:nvCxnSpPr>
        <p:spPr>
          <a:xfrm>
            <a:off x="5807411" y="2023352"/>
            <a:ext cx="0" cy="29183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21889CE3-1E7A-1493-722F-7D8EB6E492C1}"/>
              </a:ext>
            </a:extLst>
          </p:cNvPr>
          <p:cNvCxnSpPr/>
          <p:nvPr/>
        </p:nvCxnSpPr>
        <p:spPr>
          <a:xfrm>
            <a:off x="2988485" y="1705581"/>
            <a:ext cx="0" cy="291830"/>
          </a:xfrm>
          <a:prstGeom prst="line">
            <a:avLst/>
          </a:prstGeom>
        </p:spPr>
        <p:style>
          <a:lnRef idx="1">
            <a:schemeClr val="accent1"/>
          </a:lnRef>
          <a:fillRef idx="0">
            <a:schemeClr val="accent1"/>
          </a:fillRef>
          <a:effectRef idx="0">
            <a:schemeClr val="accent1"/>
          </a:effectRef>
          <a:fontRef idx="minor">
            <a:schemeClr val="tx1"/>
          </a:fontRef>
        </p:style>
      </p:cxnSp>
      <p:pic>
        <p:nvPicPr>
          <p:cNvPr id="8" name="Picture 4">
            <a:extLst>
              <a:ext uri="{FF2B5EF4-FFF2-40B4-BE49-F238E27FC236}">
                <a16:creationId xmlns:a16="http://schemas.microsoft.com/office/drawing/2014/main" id="{72E80649-8AE6-41D0-BDF7-A057230040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638" t="35571" r="661" b="35571"/>
          <a:stretch>
            <a:fillRect/>
          </a:stretch>
        </p:blipFill>
        <p:spPr bwMode="auto">
          <a:xfrm>
            <a:off x="7127130" y="1851496"/>
            <a:ext cx="4595812" cy="109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mpd="dbl">
                <a:solidFill>
                  <a:srgbClr val="000000"/>
                </a:solidFill>
                <a:miter lim="800000"/>
                <a:headEnd/>
                <a:tailEnd/>
              </a14:hiddenLine>
            </a:ext>
          </a:extLst>
        </p:spPr>
      </p:pic>
      <p:sp>
        <p:nvSpPr>
          <p:cNvPr id="5" name="TextBox 4">
            <a:extLst>
              <a:ext uri="{FF2B5EF4-FFF2-40B4-BE49-F238E27FC236}">
                <a16:creationId xmlns:a16="http://schemas.microsoft.com/office/drawing/2014/main" id="{630895A4-E06C-841B-C493-8C8E32A8B6D7}"/>
              </a:ext>
            </a:extLst>
          </p:cNvPr>
          <p:cNvSpPr txBox="1"/>
          <p:nvPr/>
        </p:nvSpPr>
        <p:spPr>
          <a:xfrm>
            <a:off x="1710548" y="3944566"/>
            <a:ext cx="1438174" cy="276999"/>
          </a:xfrm>
          <a:prstGeom prst="rect">
            <a:avLst/>
          </a:prstGeom>
          <a:noFill/>
        </p:spPr>
        <p:txBody>
          <a:bodyPr wrap="square" rtlCol="0">
            <a:spAutoFit/>
          </a:bodyPr>
          <a:lstStyle/>
          <a:p>
            <a:r>
              <a:rPr lang="en-GB" sz="1200" dirty="0"/>
              <a:t>Outermost page </a:t>
            </a:r>
            <a:endParaRPr lang="en-US" sz="1200" dirty="0"/>
          </a:p>
        </p:txBody>
      </p:sp>
      <p:sp>
        <p:nvSpPr>
          <p:cNvPr id="6" name="TextBox 5">
            <a:extLst>
              <a:ext uri="{FF2B5EF4-FFF2-40B4-BE49-F238E27FC236}">
                <a16:creationId xmlns:a16="http://schemas.microsoft.com/office/drawing/2014/main" id="{2857F5F7-9108-E226-46B8-73EAC93B47FD}"/>
              </a:ext>
            </a:extLst>
          </p:cNvPr>
          <p:cNvSpPr txBox="1"/>
          <p:nvPr/>
        </p:nvSpPr>
        <p:spPr>
          <a:xfrm>
            <a:off x="3297677" y="3198167"/>
            <a:ext cx="1040859" cy="461665"/>
          </a:xfrm>
          <a:prstGeom prst="rect">
            <a:avLst/>
          </a:prstGeom>
          <a:noFill/>
        </p:spPr>
        <p:txBody>
          <a:bodyPr wrap="square" rtlCol="0">
            <a:spAutoFit/>
          </a:bodyPr>
          <a:lstStyle/>
          <a:p>
            <a:r>
              <a:rPr lang="en-GB" sz="1200" dirty="0"/>
              <a:t>Inner page table</a:t>
            </a:r>
            <a:endParaRPr lang="en-US" sz="1200" dirty="0"/>
          </a:p>
        </p:txBody>
      </p:sp>
      <p:sp>
        <p:nvSpPr>
          <p:cNvPr id="9" name="TextBox 8">
            <a:extLst>
              <a:ext uri="{FF2B5EF4-FFF2-40B4-BE49-F238E27FC236}">
                <a16:creationId xmlns:a16="http://schemas.microsoft.com/office/drawing/2014/main" id="{90968D2E-32E5-1E9D-3848-FBC659176B0C}"/>
              </a:ext>
            </a:extLst>
          </p:cNvPr>
          <p:cNvSpPr txBox="1"/>
          <p:nvPr/>
        </p:nvSpPr>
        <p:spPr>
          <a:xfrm>
            <a:off x="6780178" y="3012000"/>
            <a:ext cx="4503738" cy="646331"/>
          </a:xfrm>
          <a:prstGeom prst="rect">
            <a:avLst/>
          </a:prstGeom>
          <a:noFill/>
        </p:spPr>
        <p:txBody>
          <a:bodyPr wrap="square" rtlCol="0">
            <a:spAutoFit/>
          </a:bodyPr>
          <a:lstStyle/>
          <a:p>
            <a:pPr algn="l"/>
            <a:r>
              <a:rPr lang="en-GB" b="0" i="0" u="none" strike="noStrike" baseline="0" dirty="0"/>
              <a:t>The CR3 register points to the page directory for the current process.</a:t>
            </a:r>
            <a:endParaRPr lang="en-US" dirty="0"/>
          </a:p>
        </p:txBody>
      </p:sp>
      <p:sp>
        <p:nvSpPr>
          <p:cNvPr id="10" name="TextBox 9">
            <a:extLst>
              <a:ext uri="{FF2B5EF4-FFF2-40B4-BE49-F238E27FC236}">
                <a16:creationId xmlns:a16="http://schemas.microsoft.com/office/drawing/2014/main" id="{86E75B3D-9F72-5AF0-4413-CB7F1C2F8EFA}"/>
              </a:ext>
            </a:extLst>
          </p:cNvPr>
          <p:cNvSpPr txBox="1"/>
          <p:nvPr/>
        </p:nvSpPr>
        <p:spPr>
          <a:xfrm>
            <a:off x="6073217" y="3723023"/>
            <a:ext cx="5917660" cy="2031325"/>
          </a:xfrm>
          <a:prstGeom prst="rect">
            <a:avLst/>
          </a:prstGeom>
          <a:noFill/>
        </p:spPr>
        <p:txBody>
          <a:bodyPr wrap="square" rtlCol="0">
            <a:spAutoFit/>
          </a:bodyPr>
          <a:lstStyle/>
          <a:p>
            <a:pPr algn="l"/>
            <a:r>
              <a:rPr lang="en-GB" sz="1800" b="0" i="0" u="none" strike="noStrike" baseline="0" dirty="0">
                <a:latin typeface="PalatinoLTStd-Roman"/>
              </a:rPr>
              <a:t>One entry in the page directory is the </a:t>
            </a:r>
            <a:r>
              <a:rPr lang="en-GB" sz="1800" b="0" i="0" u="none" strike="noStrike" baseline="0" dirty="0">
                <a:latin typeface="CMTT10"/>
              </a:rPr>
              <a:t>Page Size </a:t>
            </a:r>
            <a:r>
              <a:rPr lang="en-GB" sz="1800" b="0" i="0" u="none" strike="noStrike" baseline="0" dirty="0">
                <a:latin typeface="PalatinoLTStd-Roman"/>
              </a:rPr>
              <a:t>flag, which—if set—indicates that the size of the page frame is 4 MB and not the standard 4 KB.</a:t>
            </a:r>
          </a:p>
          <a:p>
            <a:pPr algn="l"/>
            <a:r>
              <a:rPr lang="en-GB" sz="1800" b="0" i="0" u="none" strike="noStrike" baseline="0" dirty="0">
                <a:latin typeface="PalatinoLTStd-Roman"/>
              </a:rPr>
              <a:t>If this flag is set, the page directory points directly to the 4-MB page frame, bypassing the inner page table; and the 22 low-order bits in the linear address refer to the offset in the 4-MB page frame.</a:t>
            </a:r>
            <a:endParaRPr lang="en-US" dirty="0"/>
          </a:p>
        </p:txBody>
      </p:sp>
      <p:sp>
        <p:nvSpPr>
          <p:cNvPr id="12" name="TextBox 11">
            <a:extLst>
              <a:ext uri="{FF2B5EF4-FFF2-40B4-BE49-F238E27FC236}">
                <a16:creationId xmlns:a16="http://schemas.microsoft.com/office/drawing/2014/main" id="{C3BE1E22-D43E-1EB1-C221-270880451F13}"/>
              </a:ext>
            </a:extLst>
          </p:cNvPr>
          <p:cNvSpPr txBox="1"/>
          <p:nvPr/>
        </p:nvSpPr>
        <p:spPr>
          <a:xfrm>
            <a:off x="7033098" y="1274323"/>
            <a:ext cx="3941053" cy="523220"/>
          </a:xfrm>
          <a:prstGeom prst="rect">
            <a:avLst/>
          </a:prstGeom>
          <a:noFill/>
        </p:spPr>
        <p:txBody>
          <a:bodyPr wrap="square" rtlCol="0">
            <a:spAutoFit/>
          </a:bodyPr>
          <a:lstStyle/>
          <a:p>
            <a:r>
              <a:rPr lang="en-GB" sz="2800" dirty="0"/>
              <a:t>32-bit linear address </a:t>
            </a:r>
            <a:endParaRPr lang="en-US" sz="28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Content Placeholder 2">
            <a:extLst>
              <a:ext uri="{FF2B5EF4-FFF2-40B4-BE49-F238E27FC236}">
                <a16:creationId xmlns:a16="http://schemas.microsoft.com/office/drawing/2014/main" id="{403A9A78-7008-FF18-046E-7077A945D74C}"/>
              </a:ext>
            </a:extLst>
          </p:cNvPr>
          <p:cNvSpPr>
            <a:spLocks noGrp="1"/>
          </p:cNvSpPr>
          <p:nvPr>
            <p:ph idx="4294967295"/>
          </p:nvPr>
        </p:nvSpPr>
        <p:spPr>
          <a:xfrm>
            <a:off x="970384" y="1797633"/>
            <a:ext cx="10515600" cy="4351338"/>
          </a:xfrm>
        </p:spPr>
        <p:txBody>
          <a:bodyPr/>
          <a:lstStyle/>
          <a:p>
            <a:r>
              <a:rPr lang="en-US" altLang="ar-SA" dirty="0"/>
              <a:t>Given five memory partitions of 100 KB, 500 KB, 200 KB, 300 KB, and 600 KB (in order), how would each of the first-fit, best-fit, and worst-fit algorithms place processes of 212 KB, 417 KB, 112 KB, and 426 KB (in order)?Which algorithm makes the most efficient use of memory?</a:t>
            </a:r>
          </a:p>
        </p:txBody>
      </p:sp>
      <p:sp>
        <p:nvSpPr>
          <p:cNvPr id="4" name="TextBox 3">
            <a:extLst>
              <a:ext uri="{FF2B5EF4-FFF2-40B4-BE49-F238E27FC236}">
                <a16:creationId xmlns:a16="http://schemas.microsoft.com/office/drawing/2014/main" id="{F863C359-DEA0-E4FC-03A9-2947D5115122}"/>
              </a:ext>
            </a:extLst>
          </p:cNvPr>
          <p:cNvSpPr txBox="1"/>
          <p:nvPr/>
        </p:nvSpPr>
        <p:spPr>
          <a:xfrm>
            <a:off x="4142792" y="438539"/>
            <a:ext cx="3498979" cy="830997"/>
          </a:xfrm>
          <a:prstGeom prst="rect">
            <a:avLst/>
          </a:prstGeom>
          <a:noFill/>
        </p:spPr>
        <p:txBody>
          <a:bodyPr wrap="square" rtlCol="0">
            <a:spAutoFit/>
          </a:bodyPr>
          <a:lstStyle/>
          <a:p>
            <a:r>
              <a:rPr lang="en-US" sz="4800" dirty="0">
                <a:solidFill>
                  <a:schemeClr val="bg1"/>
                </a:solidFill>
              </a:rPr>
              <a:t>Problem 1</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EC723FF4-57BA-D9E4-8BD7-7ED600C48843}"/>
              </a:ext>
            </a:extLst>
          </p:cNvPr>
          <p:cNvSpPr>
            <a:spLocks noGrp="1"/>
          </p:cNvSpPr>
          <p:nvPr>
            <p:ph type="title" idx="4294967295"/>
          </p:nvPr>
        </p:nvSpPr>
        <p:spPr>
          <a:xfrm>
            <a:off x="3088433" y="178513"/>
            <a:ext cx="7501812" cy="1325563"/>
          </a:xfrm>
        </p:spPr>
        <p:txBody>
          <a:bodyPr/>
          <a:lstStyle/>
          <a:p>
            <a:r>
              <a:rPr lang="en-US" altLang="ar-SA" b="1" dirty="0">
                <a:solidFill>
                  <a:schemeClr val="bg1"/>
                </a:solidFill>
              </a:rPr>
              <a:t>Solution </a:t>
            </a:r>
          </a:p>
        </p:txBody>
      </p:sp>
      <p:sp>
        <p:nvSpPr>
          <p:cNvPr id="24579" name="Content Placeholder 2">
            <a:extLst>
              <a:ext uri="{FF2B5EF4-FFF2-40B4-BE49-F238E27FC236}">
                <a16:creationId xmlns:a16="http://schemas.microsoft.com/office/drawing/2014/main" id="{B929868D-CA19-0E18-FC9C-ED9064A6F5BE}"/>
              </a:ext>
            </a:extLst>
          </p:cNvPr>
          <p:cNvSpPr>
            <a:spLocks noGrp="1"/>
          </p:cNvSpPr>
          <p:nvPr>
            <p:ph idx="4294967295"/>
          </p:nvPr>
        </p:nvSpPr>
        <p:spPr>
          <a:xfrm>
            <a:off x="522514" y="1713657"/>
            <a:ext cx="10515600" cy="4351338"/>
          </a:xfrm>
        </p:spPr>
        <p:txBody>
          <a:bodyPr/>
          <a:lstStyle/>
          <a:p>
            <a:r>
              <a:rPr lang="en-US" altLang="ar-SA" dirty="0"/>
              <a:t>Let p1, p2, p3 &amp; p4  are the names of the processes  </a:t>
            </a:r>
          </a:p>
          <a:p>
            <a:r>
              <a:rPr lang="en-US" altLang="ar-SA" dirty="0"/>
              <a:t> </a:t>
            </a:r>
            <a:r>
              <a:rPr lang="en-US" altLang="ar-SA" i="1" u="sng" dirty="0"/>
              <a:t>First-fit:</a:t>
            </a:r>
            <a:endParaRPr lang="en-US" altLang="ar-SA" dirty="0"/>
          </a:p>
          <a:p>
            <a:pPr lvl="1"/>
            <a:r>
              <a:rPr lang="en-US" altLang="ar-SA" b="1" dirty="0"/>
              <a:t>P1&gt;&gt;&gt;</a:t>
            </a:r>
            <a:r>
              <a:rPr lang="en-US" altLang="ar-SA" dirty="0"/>
              <a:t> 100, </a:t>
            </a:r>
            <a:r>
              <a:rPr lang="en-US" altLang="ar-SA" b="1" u="sng" dirty="0"/>
              <a:t>500</a:t>
            </a:r>
            <a:r>
              <a:rPr lang="en-US" altLang="ar-SA" dirty="0"/>
              <a:t>, 200, 300, 600</a:t>
            </a:r>
          </a:p>
          <a:p>
            <a:pPr lvl="1"/>
            <a:r>
              <a:rPr lang="en-US" altLang="ar-SA" b="1" dirty="0"/>
              <a:t>P2&gt;&gt;&gt;</a:t>
            </a:r>
            <a:r>
              <a:rPr lang="en-US" altLang="ar-SA" dirty="0"/>
              <a:t> 100, 288, 200, 300, </a:t>
            </a:r>
            <a:r>
              <a:rPr lang="en-US" altLang="ar-SA" b="1" u="sng" dirty="0"/>
              <a:t>600</a:t>
            </a:r>
            <a:endParaRPr lang="en-US" altLang="ar-SA" dirty="0"/>
          </a:p>
          <a:p>
            <a:pPr lvl="1"/>
            <a:r>
              <a:rPr lang="en-US" altLang="ar-SA" b="1" dirty="0"/>
              <a:t>P3&gt;&gt;&gt;</a:t>
            </a:r>
            <a:r>
              <a:rPr lang="en-US" altLang="ar-SA" dirty="0"/>
              <a:t> 100, </a:t>
            </a:r>
            <a:r>
              <a:rPr lang="en-US" altLang="ar-SA" b="1" u="sng" dirty="0"/>
              <a:t>288</a:t>
            </a:r>
            <a:r>
              <a:rPr lang="en-US" altLang="ar-SA" dirty="0"/>
              <a:t>, 200, 300, 183</a:t>
            </a:r>
          </a:p>
          <a:p>
            <a:pPr lvl="1"/>
            <a:r>
              <a:rPr lang="en-US" altLang="ar-SA" dirty="0"/>
              <a:t>            </a:t>
            </a:r>
            <a:r>
              <a:rPr lang="en-US" altLang="ar-SA" dirty="0">
                <a:cs typeface="+mj-cs"/>
              </a:rPr>
              <a:t>100, 1</a:t>
            </a:r>
            <a:r>
              <a:rPr lang="ar-EG" altLang="ar-SA" dirty="0">
                <a:cs typeface="+mj-cs"/>
              </a:rPr>
              <a:t>7</a:t>
            </a:r>
            <a:r>
              <a:rPr lang="en-US" altLang="ar-SA" dirty="0">
                <a:cs typeface="+mj-cs"/>
              </a:rPr>
              <a:t>6, 200, 300, 183</a:t>
            </a:r>
            <a:r>
              <a:rPr lang="en-US" altLang="ar-SA" dirty="0"/>
              <a:t> </a:t>
            </a:r>
            <a:r>
              <a:rPr lang="en-US" altLang="ar-SA" b="1" dirty="0"/>
              <a:t>&lt;&lt;&lt;&lt;&lt; final set of hole</a:t>
            </a:r>
            <a:endParaRPr lang="en-US" altLang="ar-SA" dirty="0"/>
          </a:p>
          <a:p>
            <a:pPr lvl="1"/>
            <a:r>
              <a:rPr lang="en-US" altLang="ar-SA" dirty="0"/>
              <a:t>P4 (426K) must wait</a:t>
            </a:r>
          </a:p>
          <a:p>
            <a:endParaRPr lang="en-US" altLang="ar-SA" dirty="0"/>
          </a:p>
        </p:txBody>
      </p:sp>
      <p:sp>
        <p:nvSpPr>
          <p:cNvPr id="2" name="TextBox 1">
            <a:extLst>
              <a:ext uri="{FF2B5EF4-FFF2-40B4-BE49-F238E27FC236}">
                <a16:creationId xmlns:a16="http://schemas.microsoft.com/office/drawing/2014/main" id="{325AAE1E-001C-615A-2CF8-1288315A0407}"/>
              </a:ext>
            </a:extLst>
          </p:cNvPr>
          <p:cNvSpPr txBox="1"/>
          <p:nvPr/>
        </p:nvSpPr>
        <p:spPr>
          <a:xfrm>
            <a:off x="7305869" y="2584580"/>
            <a:ext cx="3508311" cy="369332"/>
          </a:xfrm>
          <a:prstGeom prst="rect">
            <a:avLst/>
          </a:prstGeom>
          <a:noFill/>
        </p:spPr>
        <p:txBody>
          <a:bodyPr wrap="square" rtlCol="0">
            <a:spAutoFit/>
          </a:bodyPr>
          <a:lstStyle/>
          <a:p>
            <a:r>
              <a:rPr lang="en-US" altLang="ar-SA" dirty="0"/>
              <a:t>212 KB, 417 KB, 112 KB, and 426 KB</a:t>
            </a:r>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C4F5412E-B5C9-C900-85DA-D7707A985278}"/>
              </a:ext>
            </a:extLst>
          </p:cNvPr>
          <p:cNvSpPr>
            <a:spLocks noGrp="1"/>
          </p:cNvSpPr>
          <p:nvPr>
            <p:ph type="title" idx="4294967295"/>
          </p:nvPr>
        </p:nvSpPr>
        <p:spPr>
          <a:xfrm>
            <a:off x="4441370" y="205273"/>
            <a:ext cx="6074229" cy="1485415"/>
          </a:xfrm>
        </p:spPr>
        <p:txBody>
          <a:bodyPr/>
          <a:lstStyle/>
          <a:p>
            <a:r>
              <a:rPr lang="en-US" altLang="ar-SA" b="1" dirty="0">
                <a:solidFill>
                  <a:schemeClr val="bg1"/>
                </a:solidFill>
              </a:rPr>
              <a:t>Solution </a:t>
            </a:r>
          </a:p>
        </p:txBody>
      </p:sp>
      <p:sp>
        <p:nvSpPr>
          <p:cNvPr id="25603" name="Content Placeholder 2">
            <a:extLst>
              <a:ext uri="{FF2B5EF4-FFF2-40B4-BE49-F238E27FC236}">
                <a16:creationId xmlns:a16="http://schemas.microsoft.com/office/drawing/2014/main" id="{C9710568-76A3-69FB-2C36-E2EA5E541511}"/>
              </a:ext>
            </a:extLst>
          </p:cNvPr>
          <p:cNvSpPr>
            <a:spLocks noGrp="1"/>
          </p:cNvSpPr>
          <p:nvPr>
            <p:ph idx="4294967295"/>
          </p:nvPr>
        </p:nvSpPr>
        <p:spPr>
          <a:xfrm>
            <a:off x="1054359" y="1690688"/>
            <a:ext cx="10515600" cy="4351338"/>
          </a:xfrm>
        </p:spPr>
        <p:txBody>
          <a:bodyPr/>
          <a:lstStyle/>
          <a:p>
            <a:r>
              <a:rPr lang="en-US" altLang="ar-SA" i="1" u="sng" dirty="0"/>
              <a:t>Best-fit:</a:t>
            </a:r>
            <a:endParaRPr lang="en-US" altLang="ar-SA" dirty="0"/>
          </a:p>
          <a:p>
            <a:pPr lvl="1"/>
            <a:r>
              <a:rPr lang="en-US" altLang="ar-SA" b="1" dirty="0"/>
              <a:t>P1&gt;&gt;&gt;</a:t>
            </a:r>
            <a:r>
              <a:rPr lang="en-US" altLang="ar-SA" dirty="0"/>
              <a:t> 100, 500, 200, </a:t>
            </a:r>
            <a:r>
              <a:rPr lang="en-US" altLang="ar-SA" b="1" u="sng" dirty="0"/>
              <a:t>300</a:t>
            </a:r>
            <a:r>
              <a:rPr lang="en-US" altLang="ar-SA" dirty="0"/>
              <a:t>, 600</a:t>
            </a:r>
          </a:p>
          <a:p>
            <a:pPr lvl="1"/>
            <a:r>
              <a:rPr lang="en-US" altLang="ar-SA" b="1" dirty="0"/>
              <a:t>P2&gt;&gt;&gt;</a:t>
            </a:r>
            <a:r>
              <a:rPr lang="en-US" altLang="ar-SA" dirty="0"/>
              <a:t> 100, </a:t>
            </a:r>
            <a:r>
              <a:rPr lang="en-US" altLang="ar-SA" b="1" u="sng" dirty="0"/>
              <a:t>500</a:t>
            </a:r>
            <a:r>
              <a:rPr lang="en-US" altLang="ar-SA" dirty="0"/>
              <a:t>, 200, 88, 600</a:t>
            </a:r>
          </a:p>
          <a:p>
            <a:pPr lvl="1"/>
            <a:r>
              <a:rPr lang="en-US" altLang="ar-SA" b="1" dirty="0"/>
              <a:t>P3&gt;&gt;&gt;</a:t>
            </a:r>
            <a:r>
              <a:rPr lang="en-US" altLang="ar-SA" dirty="0"/>
              <a:t> 100, 83, </a:t>
            </a:r>
            <a:r>
              <a:rPr lang="en-US" altLang="ar-SA" b="1" u="sng" dirty="0"/>
              <a:t>200</a:t>
            </a:r>
            <a:r>
              <a:rPr lang="en-US" altLang="ar-SA" dirty="0"/>
              <a:t>, 88, 600</a:t>
            </a:r>
          </a:p>
          <a:p>
            <a:pPr lvl="1"/>
            <a:r>
              <a:rPr lang="en-US" altLang="ar-SA" b="1" dirty="0"/>
              <a:t>P4&gt;&gt;&gt;</a:t>
            </a:r>
            <a:r>
              <a:rPr lang="en-US" altLang="ar-SA" dirty="0"/>
              <a:t> 100, 83, 88, 88, </a:t>
            </a:r>
            <a:r>
              <a:rPr lang="en-US" altLang="ar-SA" b="1" u="sng" dirty="0"/>
              <a:t>600</a:t>
            </a:r>
            <a:endParaRPr lang="en-US" altLang="ar-SA" dirty="0"/>
          </a:p>
          <a:p>
            <a:pPr lvl="1"/>
            <a:r>
              <a:rPr lang="en-US" altLang="ar-SA" dirty="0"/>
              <a:t>            100, 83, 88, 88, 174 </a:t>
            </a:r>
            <a:r>
              <a:rPr lang="en-US" altLang="ar-SA" b="1" dirty="0"/>
              <a:t>&lt;&lt;&lt;&lt;&lt; final set of hole</a:t>
            </a:r>
            <a:endParaRPr lang="en-US" altLang="ar-SA" dirty="0"/>
          </a:p>
        </p:txBody>
      </p:sp>
      <p:sp>
        <p:nvSpPr>
          <p:cNvPr id="4" name="TextBox 3">
            <a:extLst>
              <a:ext uri="{FF2B5EF4-FFF2-40B4-BE49-F238E27FC236}">
                <a16:creationId xmlns:a16="http://schemas.microsoft.com/office/drawing/2014/main" id="{33332A77-5701-C3CB-BD8E-77784ED2D4B8}"/>
              </a:ext>
            </a:extLst>
          </p:cNvPr>
          <p:cNvSpPr txBox="1"/>
          <p:nvPr/>
        </p:nvSpPr>
        <p:spPr>
          <a:xfrm>
            <a:off x="7305869" y="2584580"/>
            <a:ext cx="3508311" cy="369332"/>
          </a:xfrm>
          <a:prstGeom prst="rect">
            <a:avLst/>
          </a:prstGeom>
          <a:noFill/>
        </p:spPr>
        <p:txBody>
          <a:bodyPr wrap="square" rtlCol="0">
            <a:spAutoFit/>
          </a:bodyPr>
          <a:lstStyle/>
          <a:p>
            <a:r>
              <a:rPr lang="en-US" altLang="ar-SA" dirty="0"/>
              <a:t>212 KB, 417 KB, 112 KB, and 426 KB</a:t>
            </a:r>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A72EFDD7-27DF-9FE0-AB0A-D604750D62DA}"/>
              </a:ext>
            </a:extLst>
          </p:cNvPr>
          <p:cNvSpPr>
            <a:spLocks noGrp="1"/>
          </p:cNvSpPr>
          <p:nvPr>
            <p:ph type="title" idx="4294967295"/>
          </p:nvPr>
        </p:nvSpPr>
        <p:spPr>
          <a:xfrm>
            <a:off x="3564293" y="94537"/>
            <a:ext cx="7063273" cy="1325563"/>
          </a:xfrm>
        </p:spPr>
        <p:txBody>
          <a:bodyPr/>
          <a:lstStyle/>
          <a:p>
            <a:r>
              <a:rPr lang="en-US" altLang="ar-SA" dirty="0">
                <a:solidFill>
                  <a:schemeClr val="bg1"/>
                </a:solidFill>
              </a:rPr>
              <a:t>Solution </a:t>
            </a:r>
          </a:p>
        </p:txBody>
      </p:sp>
      <p:sp>
        <p:nvSpPr>
          <p:cNvPr id="26627" name="Content Placeholder 2">
            <a:extLst>
              <a:ext uri="{FF2B5EF4-FFF2-40B4-BE49-F238E27FC236}">
                <a16:creationId xmlns:a16="http://schemas.microsoft.com/office/drawing/2014/main" id="{C06E4588-EBBD-19EB-A0B4-814AFED7FD09}"/>
              </a:ext>
            </a:extLst>
          </p:cNvPr>
          <p:cNvSpPr>
            <a:spLocks noGrp="1"/>
          </p:cNvSpPr>
          <p:nvPr>
            <p:ph idx="4294967295"/>
          </p:nvPr>
        </p:nvSpPr>
        <p:spPr>
          <a:xfrm>
            <a:off x="578498" y="1536376"/>
            <a:ext cx="10515600" cy="4351338"/>
          </a:xfrm>
        </p:spPr>
        <p:txBody>
          <a:bodyPr/>
          <a:lstStyle/>
          <a:p>
            <a:r>
              <a:rPr lang="en-US" altLang="ar-SA" i="1" u="sng" dirty="0"/>
              <a:t>Worst-fit:</a:t>
            </a:r>
            <a:endParaRPr lang="en-US" altLang="ar-SA" dirty="0"/>
          </a:p>
          <a:p>
            <a:pPr lvl="1"/>
            <a:r>
              <a:rPr lang="en-US" altLang="ar-SA" b="1" dirty="0"/>
              <a:t>P1&gt;&gt;&gt;</a:t>
            </a:r>
            <a:r>
              <a:rPr lang="en-US" altLang="ar-SA" dirty="0"/>
              <a:t> 100, 500, 200, 300, </a:t>
            </a:r>
            <a:r>
              <a:rPr lang="en-US" altLang="ar-SA" b="1" u="sng" dirty="0"/>
              <a:t>600</a:t>
            </a:r>
            <a:endParaRPr lang="en-US" altLang="ar-SA" dirty="0"/>
          </a:p>
          <a:p>
            <a:pPr lvl="1"/>
            <a:r>
              <a:rPr lang="en-US" altLang="ar-SA" b="1" dirty="0"/>
              <a:t>P2&gt;&gt;&gt;</a:t>
            </a:r>
            <a:r>
              <a:rPr lang="en-US" altLang="ar-SA" dirty="0"/>
              <a:t> 100, </a:t>
            </a:r>
            <a:r>
              <a:rPr lang="en-US" altLang="ar-SA" b="1" u="sng" dirty="0"/>
              <a:t>500</a:t>
            </a:r>
            <a:r>
              <a:rPr lang="en-US" altLang="ar-SA" dirty="0"/>
              <a:t>, 200, 300, 388</a:t>
            </a:r>
          </a:p>
          <a:p>
            <a:pPr lvl="1"/>
            <a:r>
              <a:rPr lang="en-US" altLang="ar-SA" b="1" dirty="0"/>
              <a:t>P3&gt;&gt;&gt;</a:t>
            </a:r>
            <a:r>
              <a:rPr lang="en-US" altLang="ar-SA" dirty="0"/>
              <a:t> 100, 83, 200, 300, </a:t>
            </a:r>
            <a:r>
              <a:rPr lang="en-US" altLang="ar-SA" b="1" u="sng" dirty="0"/>
              <a:t>388</a:t>
            </a:r>
            <a:endParaRPr lang="en-US" altLang="ar-SA" dirty="0"/>
          </a:p>
          <a:p>
            <a:pPr lvl="1"/>
            <a:r>
              <a:rPr lang="en-US" altLang="ar-SA" dirty="0"/>
              <a:t>            100, 83, 200, 300, 276 </a:t>
            </a:r>
            <a:r>
              <a:rPr lang="en-US" altLang="ar-SA" b="1" dirty="0"/>
              <a:t>&lt;&lt;&lt;&lt;&lt; final set of hole</a:t>
            </a:r>
            <a:endParaRPr lang="en-US" altLang="ar-SA" dirty="0"/>
          </a:p>
          <a:p>
            <a:pPr lvl="1"/>
            <a:r>
              <a:rPr lang="en-US" altLang="ar-SA" dirty="0"/>
              <a:t>P4 (426K) must wait</a:t>
            </a:r>
          </a:p>
          <a:p>
            <a:endParaRPr lang="en-US" altLang="ar-SA" dirty="0"/>
          </a:p>
        </p:txBody>
      </p:sp>
      <p:sp>
        <p:nvSpPr>
          <p:cNvPr id="4" name="TextBox 3">
            <a:extLst>
              <a:ext uri="{FF2B5EF4-FFF2-40B4-BE49-F238E27FC236}">
                <a16:creationId xmlns:a16="http://schemas.microsoft.com/office/drawing/2014/main" id="{B42BEA0F-CE69-F481-BA6C-6BE2D4282720}"/>
              </a:ext>
            </a:extLst>
          </p:cNvPr>
          <p:cNvSpPr txBox="1"/>
          <p:nvPr/>
        </p:nvSpPr>
        <p:spPr>
          <a:xfrm>
            <a:off x="7305869" y="2584580"/>
            <a:ext cx="3508311" cy="369332"/>
          </a:xfrm>
          <a:prstGeom prst="rect">
            <a:avLst/>
          </a:prstGeom>
          <a:noFill/>
        </p:spPr>
        <p:txBody>
          <a:bodyPr wrap="square" rtlCol="0">
            <a:spAutoFit/>
          </a:bodyPr>
          <a:lstStyle/>
          <a:p>
            <a:r>
              <a:rPr lang="en-US" altLang="ar-SA" dirty="0"/>
              <a:t>212 KB, 417 KB, 112 KB, and 426 KB</a:t>
            </a:r>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5791434A-E669-C925-536B-37BE4D879ED4}"/>
              </a:ext>
            </a:extLst>
          </p:cNvPr>
          <p:cNvSpPr>
            <a:spLocks noGrp="1"/>
          </p:cNvSpPr>
          <p:nvPr>
            <p:ph type="title" idx="4294967295"/>
          </p:nvPr>
        </p:nvSpPr>
        <p:spPr>
          <a:xfrm>
            <a:off x="4273420" y="215835"/>
            <a:ext cx="6242180" cy="1325563"/>
          </a:xfrm>
        </p:spPr>
        <p:txBody>
          <a:bodyPr/>
          <a:lstStyle/>
          <a:p>
            <a:r>
              <a:rPr lang="en-US" altLang="ar-SA" b="1" dirty="0">
                <a:solidFill>
                  <a:schemeClr val="bg1"/>
                </a:solidFill>
              </a:rPr>
              <a:t>Solution </a:t>
            </a:r>
          </a:p>
        </p:txBody>
      </p:sp>
      <p:sp>
        <p:nvSpPr>
          <p:cNvPr id="27651" name="Content Placeholder 2">
            <a:extLst>
              <a:ext uri="{FF2B5EF4-FFF2-40B4-BE49-F238E27FC236}">
                <a16:creationId xmlns:a16="http://schemas.microsoft.com/office/drawing/2014/main" id="{BC531060-CD52-17DB-68CF-0D702A75A05D}"/>
              </a:ext>
            </a:extLst>
          </p:cNvPr>
          <p:cNvSpPr>
            <a:spLocks noGrp="1"/>
          </p:cNvSpPr>
          <p:nvPr>
            <p:ph idx="4294967295"/>
          </p:nvPr>
        </p:nvSpPr>
        <p:spPr>
          <a:xfrm>
            <a:off x="0" y="1825625"/>
            <a:ext cx="10515600" cy="4351338"/>
          </a:xfrm>
        </p:spPr>
        <p:txBody>
          <a:bodyPr/>
          <a:lstStyle/>
          <a:p>
            <a:r>
              <a:rPr lang="en-US" altLang="ar-SA"/>
              <a:t>In this example, Best-fit turns out to be the best </a:t>
            </a:r>
            <a:r>
              <a:rPr lang="en-US" altLang="ar-SA" b="1" i="1"/>
              <a:t>because there is no wait processes.</a:t>
            </a:r>
            <a:endParaRPr lang="en-US" altLang="ar-SA"/>
          </a:p>
          <a:p>
            <a:endParaRPr lang="en-US" altLang="ar-SA"/>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28B4F5C-1C53-7F34-64D5-A869BC15F71D}"/>
              </a:ext>
            </a:extLst>
          </p:cNvPr>
          <p:cNvSpPr txBox="1"/>
          <p:nvPr/>
        </p:nvSpPr>
        <p:spPr>
          <a:xfrm>
            <a:off x="1831133" y="1233016"/>
            <a:ext cx="7658100" cy="3046988"/>
          </a:xfrm>
          <a:prstGeom prst="rect">
            <a:avLst/>
          </a:prstGeom>
          <a:noFill/>
        </p:spPr>
        <p:txBody>
          <a:bodyPr wrap="square">
            <a:spAutoFit/>
          </a:bodyPr>
          <a:lstStyle/>
          <a:p>
            <a:pPr algn="l"/>
            <a:r>
              <a:rPr lang="en-GB" sz="3200" b="0" i="0" u="none" strike="noStrike" baseline="0" dirty="0">
                <a:latin typeface="PalatinoLTStd-Roman"/>
              </a:rPr>
              <a:t>Assuming a 1-KB page size,</a:t>
            </a:r>
            <a:r>
              <a:rPr lang="ar-EG" sz="3200" b="0" i="0" u="none" strike="noStrike" baseline="0" dirty="0">
                <a:latin typeface="PalatinoLTStd-Roman"/>
              </a:rPr>
              <a:t> </a:t>
            </a:r>
            <a:r>
              <a:rPr lang="en-GB" sz="3200" b="0" i="0" u="none" strike="noStrike" baseline="0" dirty="0">
                <a:latin typeface="PalatinoLTStd-Roman"/>
              </a:rPr>
              <a:t>what are the page numbers and offsets for</a:t>
            </a:r>
            <a:r>
              <a:rPr lang="ar-EG" sz="3200" b="0" i="0" u="none" strike="noStrike" baseline="0" dirty="0">
                <a:latin typeface="PalatinoLTStd-Roman"/>
              </a:rPr>
              <a:t> </a:t>
            </a:r>
            <a:r>
              <a:rPr lang="en-GB" sz="3200" b="0" i="0" u="none" strike="noStrike" baseline="0" dirty="0">
                <a:latin typeface="PalatinoLTStd-Roman"/>
              </a:rPr>
              <a:t>the following address references (provided as decimal numbers):</a:t>
            </a:r>
          </a:p>
          <a:p>
            <a:pPr algn="l"/>
            <a:r>
              <a:rPr lang="en-US" sz="3200" b="0" i="0" u="none" strike="noStrike" baseline="0" dirty="0">
                <a:latin typeface="PalatinoLTStd-Roman"/>
              </a:rPr>
              <a:t>a. 3085</a:t>
            </a:r>
          </a:p>
          <a:p>
            <a:pPr algn="l"/>
            <a:r>
              <a:rPr lang="en-US" sz="3200" b="0" i="0" u="none" strike="noStrike" baseline="0" dirty="0">
                <a:latin typeface="PalatinoLTStd-Roman"/>
              </a:rPr>
              <a:t>b. 42095</a:t>
            </a:r>
          </a:p>
        </p:txBody>
      </p:sp>
      <p:sp>
        <p:nvSpPr>
          <p:cNvPr id="4" name="TextBox 3">
            <a:extLst>
              <a:ext uri="{FF2B5EF4-FFF2-40B4-BE49-F238E27FC236}">
                <a16:creationId xmlns:a16="http://schemas.microsoft.com/office/drawing/2014/main" id="{8F6835B3-01CC-69E6-4646-FC20034B54D1}"/>
              </a:ext>
            </a:extLst>
          </p:cNvPr>
          <p:cNvSpPr txBox="1"/>
          <p:nvPr/>
        </p:nvSpPr>
        <p:spPr>
          <a:xfrm>
            <a:off x="1520890" y="4926563"/>
            <a:ext cx="10207690" cy="1323439"/>
          </a:xfrm>
          <a:prstGeom prst="rect">
            <a:avLst/>
          </a:prstGeom>
          <a:noFill/>
        </p:spPr>
        <p:txBody>
          <a:bodyPr wrap="square" rtlCol="0">
            <a:spAutoFit/>
          </a:bodyPr>
          <a:lstStyle/>
          <a:p>
            <a:pPr marL="742950" indent="-742950">
              <a:buAutoNum type="alphaLcPeriod"/>
            </a:pPr>
            <a:r>
              <a:rPr lang="en-US" sz="4000" dirty="0"/>
              <a:t>3085→3085 –(3*1024)= 3085- 3072= 13 </a:t>
            </a:r>
          </a:p>
          <a:p>
            <a:r>
              <a:rPr lang="en-US" sz="4000" dirty="0"/>
              <a:t>     page number 3 offset 13</a:t>
            </a:r>
          </a:p>
        </p:txBody>
      </p:sp>
      <p:sp>
        <p:nvSpPr>
          <p:cNvPr id="5" name="TextBox 4">
            <a:extLst>
              <a:ext uri="{FF2B5EF4-FFF2-40B4-BE49-F238E27FC236}">
                <a16:creationId xmlns:a16="http://schemas.microsoft.com/office/drawing/2014/main" id="{7E0D4D8D-B42F-17E4-10E4-1524B093177C}"/>
              </a:ext>
            </a:extLst>
          </p:cNvPr>
          <p:cNvSpPr txBox="1"/>
          <p:nvPr/>
        </p:nvSpPr>
        <p:spPr>
          <a:xfrm>
            <a:off x="4142792" y="438539"/>
            <a:ext cx="3498979" cy="830997"/>
          </a:xfrm>
          <a:prstGeom prst="rect">
            <a:avLst/>
          </a:prstGeom>
          <a:noFill/>
        </p:spPr>
        <p:txBody>
          <a:bodyPr wrap="square" rtlCol="0">
            <a:spAutoFit/>
          </a:bodyPr>
          <a:lstStyle/>
          <a:p>
            <a:r>
              <a:rPr lang="en-US" sz="4800" dirty="0">
                <a:solidFill>
                  <a:schemeClr val="bg1"/>
                </a:solidFill>
              </a:rPr>
              <a:t>Problem 2</a:t>
            </a:r>
          </a:p>
        </p:txBody>
      </p:sp>
    </p:spTree>
    <p:extLst>
      <p:ext uri="{BB962C8B-B14F-4D97-AF65-F5344CB8AC3E}">
        <p14:creationId xmlns:p14="http://schemas.microsoft.com/office/powerpoint/2010/main" val="18732837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C65735-F2DC-DD67-FDA5-628CF1C21BDD}"/>
              </a:ext>
            </a:extLst>
          </p:cNvPr>
          <p:cNvSpPr txBox="1"/>
          <p:nvPr/>
        </p:nvSpPr>
        <p:spPr>
          <a:xfrm>
            <a:off x="1719943" y="2034073"/>
            <a:ext cx="8752114" cy="3046988"/>
          </a:xfrm>
          <a:prstGeom prst="rect">
            <a:avLst/>
          </a:prstGeom>
          <a:noFill/>
        </p:spPr>
        <p:txBody>
          <a:bodyPr wrap="square" rtlCol="0">
            <a:spAutoFit/>
          </a:bodyPr>
          <a:lstStyle/>
          <a:p>
            <a:r>
              <a:rPr lang="en-US" sz="3200" dirty="0">
                <a:latin typeface="PalatinoLTStd-Roman"/>
              </a:rPr>
              <a:t>b) </a:t>
            </a:r>
            <a:r>
              <a:rPr lang="en-US" sz="3200" b="0" i="0" u="none" strike="noStrike" baseline="0" dirty="0">
                <a:latin typeface="PalatinoLTStd-Roman"/>
              </a:rPr>
              <a:t>42095→ 42095/1024= 41.1</a:t>
            </a:r>
          </a:p>
          <a:p>
            <a:r>
              <a:rPr lang="en-US" sz="3200" dirty="0">
                <a:latin typeface="PalatinoLTStd-Roman"/>
              </a:rPr>
              <a:t>     41* 1024= 41984</a:t>
            </a:r>
          </a:p>
          <a:p>
            <a:r>
              <a:rPr lang="en-US" sz="3200" dirty="0">
                <a:latin typeface="PalatinoLTStd-Roman"/>
              </a:rPr>
              <a:t>     42095-41984= 111</a:t>
            </a:r>
          </a:p>
          <a:p>
            <a:r>
              <a:rPr lang="en-US" sz="3200" dirty="0">
                <a:latin typeface="PalatinoLTStd-Roman"/>
              </a:rPr>
              <a:t>   Page number = 41 and offset= 111</a:t>
            </a:r>
          </a:p>
          <a:p>
            <a:endParaRPr lang="en-US" sz="3200" dirty="0">
              <a:latin typeface="PalatinoLTStd-Roman"/>
            </a:endParaRPr>
          </a:p>
          <a:p>
            <a:endParaRPr lang="en-US" sz="3200" dirty="0"/>
          </a:p>
        </p:txBody>
      </p:sp>
      <p:sp>
        <p:nvSpPr>
          <p:cNvPr id="3" name="TextBox 2">
            <a:extLst>
              <a:ext uri="{FF2B5EF4-FFF2-40B4-BE49-F238E27FC236}">
                <a16:creationId xmlns:a16="http://schemas.microsoft.com/office/drawing/2014/main" id="{D7A24A24-9284-79B1-374E-AC8B9A89B92F}"/>
              </a:ext>
            </a:extLst>
          </p:cNvPr>
          <p:cNvSpPr txBox="1"/>
          <p:nvPr/>
        </p:nvSpPr>
        <p:spPr>
          <a:xfrm>
            <a:off x="4142792" y="438539"/>
            <a:ext cx="3498979" cy="830997"/>
          </a:xfrm>
          <a:prstGeom prst="rect">
            <a:avLst/>
          </a:prstGeom>
          <a:noFill/>
        </p:spPr>
        <p:txBody>
          <a:bodyPr wrap="square" rtlCol="0">
            <a:spAutoFit/>
          </a:bodyPr>
          <a:lstStyle/>
          <a:p>
            <a:r>
              <a:rPr lang="en-US" sz="4800" dirty="0">
                <a:solidFill>
                  <a:schemeClr val="bg1"/>
                </a:solidFill>
              </a:rPr>
              <a:t>Problem 2</a:t>
            </a:r>
          </a:p>
        </p:txBody>
      </p:sp>
    </p:spTree>
    <p:extLst>
      <p:ext uri="{BB962C8B-B14F-4D97-AF65-F5344CB8AC3E}">
        <p14:creationId xmlns:p14="http://schemas.microsoft.com/office/powerpoint/2010/main" val="5841919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A736B2-5835-7A54-26F1-26FCE2FBAEDA}"/>
              </a:ext>
            </a:extLst>
          </p:cNvPr>
          <p:cNvSpPr txBox="1"/>
          <p:nvPr/>
        </p:nvSpPr>
        <p:spPr>
          <a:xfrm>
            <a:off x="2192694" y="1978090"/>
            <a:ext cx="8696130" cy="2985796"/>
          </a:xfrm>
          <a:prstGeom prst="rect">
            <a:avLst/>
          </a:prstGeom>
          <a:noFill/>
        </p:spPr>
        <p:txBody>
          <a:bodyPr wrap="square" rtlCol="0">
            <a:spAutoFit/>
          </a:bodyPr>
          <a:lstStyle/>
          <a:p>
            <a:endParaRPr lang="en-US" dirty="0"/>
          </a:p>
        </p:txBody>
      </p:sp>
      <p:pic>
        <p:nvPicPr>
          <p:cNvPr id="4" name="Picture 3">
            <a:extLst>
              <a:ext uri="{FF2B5EF4-FFF2-40B4-BE49-F238E27FC236}">
                <a16:creationId xmlns:a16="http://schemas.microsoft.com/office/drawing/2014/main" id="{076ED5A5-308D-4BE8-F56E-F911E1F2C4B9}"/>
              </a:ext>
            </a:extLst>
          </p:cNvPr>
          <p:cNvPicPr>
            <a:picLocks noChangeAspect="1"/>
          </p:cNvPicPr>
          <p:nvPr/>
        </p:nvPicPr>
        <p:blipFill>
          <a:blip r:embed="rId2"/>
          <a:stretch>
            <a:fillRect/>
          </a:stretch>
        </p:blipFill>
        <p:spPr>
          <a:xfrm>
            <a:off x="2987351" y="1209383"/>
            <a:ext cx="5638800" cy="3095625"/>
          </a:xfrm>
          <a:prstGeom prst="rect">
            <a:avLst/>
          </a:prstGeom>
        </p:spPr>
      </p:pic>
      <p:sp>
        <p:nvSpPr>
          <p:cNvPr id="5" name="TextBox 4">
            <a:extLst>
              <a:ext uri="{FF2B5EF4-FFF2-40B4-BE49-F238E27FC236}">
                <a16:creationId xmlns:a16="http://schemas.microsoft.com/office/drawing/2014/main" id="{E434A528-FDC1-15C6-AFA7-86EB1EC338C0}"/>
              </a:ext>
            </a:extLst>
          </p:cNvPr>
          <p:cNvSpPr txBox="1"/>
          <p:nvPr/>
        </p:nvSpPr>
        <p:spPr>
          <a:xfrm>
            <a:off x="4142792" y="438539"/>
            <a:ext cx="3498979" cy="830997"/>
          </a:xfrm>
          <a:prstGeom prst="rect">
            <a:avLst/>
          </a:prstGeom>
          <a:noFill/>
        </p:spPr>
        <p:txBody>
          <a:bodyPr wrap="square" rtlCol="0">
            <a:spAutoFit/>
          </a:bodyPr>
          <a:lstStyle/>
          <a:p>
            <a:r>
              <a:rPr lang="en-US" sz="4800" dirty="0">
                <a:solidFill>
                  <a:schemeClr val="bg1"/>
                </a:solidFill>
              </a:rPr>
              <a:t>Problem 3</a:t>
            </a:r>
          </a:p>
        </p:txBody>
      </p:sp>
      <p:pic>
        <p:nvPicPr>
          <p:cNvPr id="7" name="Picture 6">
            <a:extLst>
              <a:ext uri="{FF2B5EF4-FFF2-40B4-BE49-F238E27FC236}">
                <a16:creationId xmlns:a16="http://schemas.microsoft.com/office/drawing/2014/main" id="{8F65648E-42E4-B628-0C3E-495B19A01470}"/>
              </a:ext>
            </a:extLst>
          </p:cNvPr>
          <p:cNvPicPr>
            <a:picLocks noChangeAspect="1"/>
          </p:cNvPicPr>
          <p:nvPr/>
        </p:nvPicPr>
        <p:blipFill>
          <a:blip r:embed="rId3"/>
          <a:stretch>
            <a:fillRect/>
          </a:stretch>
        </p:blipFill>
        <p:spPr>
          <a:xfrm>
            <a:off x="2688046" y="4652348"/>
            <a:ext cx="4200525" cy="1171575"/>
          </a:xfrm>
          <a:prstGeom prst="rect">
            <a:avLst/>
          </a:prstGeom>
        </p:spPr>
      </p:pic>
    </p:spTree>
    <p:extLst>
      <p:ext uri="{BB962C8B-B14F-4D97-AF65-F5344CB8AC3E}">
        <p14:creationId xmlns:p14="http://schemas.microsoft.com/office/powerpoint/2010/main" val="6204621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ECEA76-0F35-AE24-711D-C7A930B40617}"/>
              </a:ext>
            </a:extLst>
          </p:cNvPr>
          <p:cNvSpPr txBox="1"/>
          <p:nvPr/>
        </p:nvSpPr>
        <p:spPr>
          <a:xfrm>
            <a:off x="1651518" y="1091682"/>
            <a:ext cx="10235682" cy="5693866"/>
          </a:xfrm>
          <a:prstGeom prst="rect">
            <a:avLst/>
          </a:prstGeom>
          <a:noFill/>
        </p:spPr>
        <p:txBody>
          <a:bodyPr wrap="square" rtlCol="0">
            <a:spAutoFit/>
          </a:bodyPr>
          <a:lstStyle/>
          <a:p>
            <a:pPr marL="457200" indent="-457200" algn="l">
              <a:buFont typeface="Arial" panose="020B0604020202020204" pitchFamily="34" charset="0"/>
              <a:buChar char="•"/>
            </a:pPr>
            <a:r>
              <a:rPr lang="en-GB" sz="2800" b="0" i="0" u="none" strike="noStrike" baseline="0" dirty="0">
                <a:solidFill>
                  <a:srgbClr val="000000"/>
                </a:solidFill>
                <a:latin typeface="PalatinoLTStd-Roman"/>
              </a:rPr>
              <a:t>Memory is central to the operation of a modern computer system and consists of a large array of bytes, each with its own address.</a:t>
            </a:r>
          </a:p>
          <a:p>
            <a:pPr marL="457200" indent="-457200" algn="l">
              <a:buFont typeface="Arial" panose="020B0604020202020204" pitchFamily="34" charset="0"/>
              <a:buChar char="•"/>
            </a:pPr>
            <a:r>
              <a:rPr lang="en-GB" sz="2800" b="0" i="0" u="none" strike="noStrike" baseline="0" dirty="0">
                <a:solidFill>
                  <a:srgbClr val="00FFFF"/>
                </a:solidFill>
                <a:latin typeface="PalatinoLTStd-Roman"/>
              </a:rPr>
              <a:t> </a:t>
            </a:r>
            <a:r>
              <a:rPr lang="en-GB" sz="2800" b="0" i="0" u="none" strike="noStrike" baseline="0" dirty="0">
                <a:solidFill>
                  <a:srgbClr val="000000"/>
                </a:solidFill>
                <a:latin typeface="PalatinoLTStd-Roman"/>
              </a:rPr>
              <a:t>One way to allocate an address space to each process is through the use of base and limit registers. The base register holds the smallest legal physical memory address, and the limit specifies the size of the range.</a:t>
            </a:r>
          </a:p>
          <a:p>
            <a:pPr marL="457200" indent="-457200" algn="l">
              <a:buFont typeface="Arial" panose="020B0604020202020204" pitchFamily="34" charset="0"/>
              <a:buChar char="•"/>
            </a:pPr>
            <a:r>
              <a:rPr lang="en-GB" sz="2800" b="0" i="0" u="none" strike="noStrike" baseline="0" dirty="0">
                <a:solidFill>
                  <a:srgbClr val="000000"/>
                </a:solidFill>
                <a:latin typeface="PalatinoLTStd-Roman"/>
              </a:rPr>
              <a:t>Binding symbolic address references to actual physical addresses may occur during (1) compile, (2) load, or (3) execution time.</a:t>
            </a:r>
          </a:p>
          <a:p>
            <a:pPr marL="457200" indent="-457200" algn="l"/>
            <a:r>
              <a:rPr lang="en-GB" sz="2800" b="0" i="0" u="none" strike="noStrike" baseline="0" dirty="0">
                <a:solidFill>
                  <a:srgbClr val="00FFFF"/>
                </a:solidFill>
                <a:latin typeface="PalatinoLTStd-Roman"/>
              </a:rPr>
              <a:t>• </a:t>
            </a:r>
            <a:r>
              <a:rPr lang="en-GB" sz="2800" b="0" i="0" u="none" strike="noStrike" baseline="0" dirty="0">
                <a:solidFill>
                  <a:srgbClr val="000000"/>
                </a:solidFill>
                <a:latin typeface="PalatinoLTStd-Roman"/>
              </a:rPr>
              <a:t>An address generated by the CPU is known as a logical address, which the memory management unit (MMU) translates to a physical address in </a:t>
            </a:r>
            <a:r>
              <a:rPr lang="en-US" sz="2800" b="0" i="0" u="none" strike="noStrike" baseline="0" dirty="0">
                <a:solidFill>
                  <a:srgbClr val="000000"/>
                </a:solidFill>
                <a:latin typeface="PalatinoLTStd-Roman"/>
              </a:rPr>
              <a:t>memory.</a:t>
            </a:r>
          </a:p>
        </p:txBody>
      </p:sp>
      <p:sp>
        <p:nvSpPr>
          <p:cNvPr id="3" name="Rectangle 2">
            <a:extLst>
              <a:ext uri="{FF2B5EF4-FFF2-40B4-BE49-F238E27FC236}">
                <a16:creationId xmlns:a16="http://schemas.microsoft.com/office/drawing/2014/main" id="{8397C1C9-9AC1-E4D5-E2ED-AFF3E8440E9E}"/>
              </a:ext>
            </a:extLst>
          </p:cNvPr>
          <p:cNvSpPr txBox="1">
            <a:spLocks noChangeArrowheads="1"/>
          </p:cNvSpPr>
          <p:nvPr/>
        </p:nvSpPr>
        <p:spPr bwMode="auto">
          <a:xfrm>
            <a:off x="2209800" y="523034"/>
            <a:ext cx="7772400" cy="569913"/>
          </a:xfrm>
          <a:prstGeom prst="rect">
            <a:avLst/>
          </a:prstGeom>
          <a:noFill/>
          <a:ln w="9525">
            <a:noFill/>
            <a:miter lim="800000"/>
            <a:headEnd/>
            <a:tailEnd/>
          </a:ln>
        </p:spPr>
        <p:txBody>
          <a:bodyPr anchor="ctr"/>
          <a:lstStyle/>
          <a:p>
            <a:pPr algn="ctr" eaLnBrk="1" hangingPunct="1">
              <a:defRPr/>
            </a:pPr>
            <a:r>
              <a:rPr lang="en-US" sz="4000" b="1" kern="0" dirty="0">
                <a:solidFill>
                  <a:schemeClr val="bg1"/>
                </a:solidFill>
                <a:latin typeface="+mj-lt"/>
                <a:cs typeface="+mj-cs"/>
              </a:rPr>
              <a:t>Summary</a:t>
            </a:r>
          </a:p>
        </p:txBody>
      </p:sp>
    </p:spTree>
    <p:extLst>
      <p:ext uri="{BB962C8B-B14F-4D97-AF65-F5344CB8AC3E}">
        <p14:creationId xmlns:p14="http://schemas.microsoft.com/office/powerpoint/2010/main" val="14095539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9C8C545E-638C-C4E4-B4D3-F292C86B4DAD}"/>
              </a:ext>
            </a:extLst>
          </p:cNvPr>
          <p:cNvSpPr txBox="1">
            <a:spLocks noChangeArrowheads="1"/>
          </p:cNvSpPr>
          <p:nvPr/>
        </p:nvSpPr>
        <p:spPr bwMode="auto">
          <a:xfrm>
            <a:off x="2209800" y="523034"/>
            <a:ext cx="7772400" cy="569913"/>
          </a:xfrm>
          <a:prstGeom prst="rect">
            <a:avLst/>
          </a:prstGeom>
          <a:noFill/>
          <a:ln w="9525">
            <a:noFill/>
            <a:miter lim="800000"/>
            <a:headEnd/>
            <a:tailEnd/>
          </a:ln>
        </p:spPr>
        <p:txBody>
          <a:bodyPr anchor="ctr"/>
          <a:lstStyle/>
          <a:p>
            <a:pPr algn="ctr" eaLnBrk="1" hangingPunct="1">
              <a:defRPr/>
            </a:pPr>
            <a:r>
              <a:rPr lang="en-US" sz="4000" b="1" kern="0" dirty="0">
                <a:solidFill>
                  <a:schemeClr val="bg1"/>
                </a:solidFill>
                <a:latin typeface="+mj-lt"/>
                <a:cs typeface="+mj-cs"/>
              </a:rPr>
              <a:t>Summary</a:t>
            </a:r>
          </a:p>
        </p:txBody>
      </p:sp>
      <p:sp>
        <p:nvSpPr>
          <p:cNvPr id="5" name="TextBox 4">
            <a:extLst>
              <a:ext uri="{FF2B5EF4-FFF2-40B4-BE49-F238E27FC236}">
                <a16:creationId xmlns:a16="http://schemas.microsoft.com/office/drawing/2014/main" id="{B971C4DE-CD25-642E-AFEF-37C0DDDBF64A}"/>
              </a:ext>
            </a:extLst>
          </p:cNvPr>
          <p:cNvSpPr txBox="1"/>
          <p:nvPr/>
        </p:nvSpPr>
        <p:spPr>
          <a:xfrm>
            <a:off x="1455576" y="1092947"/>
            <a:ext cx="9834465" cy="5293757"/>
          </a:xfrm>
          <a:prstGeom prst="rect">
            <a:avLst/>
          </a:prstGeom>
          <a:noFill/>
        </p:spPr>
        <p:txBody>
          <a:bodyPr wrap="square" rtlCol="0">
            <a:spAutoFit/>
          </a:bodyPr>
          <a:lstStyle/>
          <a:p>
            <a:pPr marL="285750" indent="-285750" algn="l">
              <a:buFont typeface="Arial" panose="020B0604020202020204" pitchFamily="34" charset="0"/>
              <a:buChar char="•"/>
            </a:pPr>
            <a:r>
              <a:rPr lang="en-GB" sz="2600" b="0" i="0" u="none" strike="noStrike" baseline="0" dirty="0">
                <a:solidFill>
                  <a:srgbClr val="000000"/>
                </a:solidFill>
                <a:latin typeface="PalatinoLTStd-Roman"/>
              </a:rPr>
              <a:t>One approach to allocating memory is to allocate partitions of contiguous memory of varying sizes. These partitions may be allocated based on three possible strategies: (1) first fit, (2) best fit, and (3) worst fit.</a:t>
            </a:r>
          </a:p>
          <a:p>
            <a:pPr marL="285750" indent="-285750" algn="l"/>
            <a:r>
              <a:rPr lang="en-GB" sz="2600" b="0" i="0" u="none" strike="noStrike" baseline="0" dirty="0">
                <a:solidFill>
                  <a:srgbClr val="00FFFF"/>
                </a:solidFill>
                <a:latin typeface="PalatinoLTStd-Roman"/>
              </a:rPr>
              <a:t>• </a:t>
            </a:r>
            <a:r>
              <a:rPr lang="en-GB" sz="2600" b="0" i="0" u="none" strike="noStrike" baseline="0" dirty="0">
                <a:solidFill>
                  <a:srgbClr val="000000"/>
                </a:solidFill>
                <a:latin typeface="PalatinoLTStd-Roman"/>
              </a:rPr>
              <a:t>Modern operating systems use paging to manage memory. In this process, physical memory is divided into fixed-sized blocks called frames and logical memory into blocks of the same size called pages.</a:t>
            </a:r>
          </a:p>
          <a:p>
            <a:pPr marL="285750" indent="-285750" algn="l">
              <a:buFont typeface="Arial" panose="020B0604020202020204" pitchFamily="34" charset="0"/>
              <a:buChar char="•"/>
            </a:pPr>
            <a:r>
              <a:rPr lang="en-GB" sz="2600" b="0" i="0" u="none" strike="noStrike" baseline="0" dirty="0">
                <a:latin typeface="PalatinoLTStd-Roman"/>
              </a:rPr>
              <a:t>When paging is used, a logical address is divided into two parts: a page number and a page offset. The page number serves as an index into a per process page table that contains the frame in physical memory that holds the page. The offset is the specific location in the frame being referenced.</a:t>
            </a:r>
            <a:endParaRPr lang="en-US" sz="2600" dirty="0"/>
          </a:p>
        </p:txBody>
      </p:sp>
    </p:spTree>
    <p:extLst>
      <p:ext uri="{BB962C8B-B14F-4D97-AF65-F5344CB8AC3E}">
        <p14:creationId xmlns:p14="http://schemas.microsoft.com/office/powerpoint/2010/main" val="706166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30ED41E-5887-C244-FD24-E901EB6ABB7B}"/>
              </a:ext>
            </a:extLst>
          </p:cNvPr>
          <p:cNvSpPr txBox="1"/>
          <p:nvPr/>
        </p:nvSpPr>
        <p:spPr>
          <a:xfrm>
            <a:off x="1408922" y="1511559"/>
            <a:ext cx="10021078" cy="3539430"/>
          </a:xfrm>
          <a:prstGeom prst="rect">
            <a:avLst/>
          </a:prstGeom>
          <a:noFill/>
        </p:spPr>
        <p:txBody>
          <a:bodyPr wrap="square" rtlCol="0">
            <a:spAutoFit/>
          </a:bodyPr>
          <a:lstStyle/>
          <a:p>
            <a:pPr marL="288925" indent="-288925" algn="l">
              <a:buFont typeface="Arial" panose="020B0604020202020204" pitchFamily="34" charset="0"/>
              <a:buChar char="•"/>
            </a:pPr>
            <a:r>
              <a:rPr lang="en-GB" sz="2800" b="0" i="0" u="none" strike="noStrike" baseline="0" dirty="0">
                <a:solidFill>
                  <a:srgbClr val="000000"/>
                </a:solidFill>
                <a:latin typeface="PalatinoLTStd-Roman"/>
              </a:rPr>
              <a:t>A translation look-aside buffer (TLB) is a hardware cache of the page table. Each TLB entry contains a page number and its corresponding frame.</a:t>
            </a:r>
          </a:p>
          <a:p>
            <a:pPr marL="288925" indent="-288925" algn="l"/>
            <a:r>
              <a:rPr lang="en-GB" sz="2800" b="0" i="0" u="none" strike="noStrike" baseline="0" dirty="0">
                <a:solidFill>
                  <a:srgbClr val="00FFFF"/>
                </a:solidFill>
                <a:latin typeface="PalatinoLTStd-Roman"/>
              </a:rPr>
              <a:t>• </a:t>
            </a:r>
            <a:r>
              <a:rPr lang="en-GB" sz="2800" b="0" i="0" u="none" strike="noStrike" baseline="0" dirty="0">
                <a:solidFill>
                  <a:srgbClr val="000000"/>
                </a:solidFill>
                <a:latin typeface="PalatinoLTStd-Roman"/>
              </a:rPr>
              <a:t>Using a TLB in address translation for paging systems involves obtaining the page number from the logical address and checking if the frame for the page is in the TLB. If it is, the frame is obtained from the TLB. If the frame is not present in the TLB, it must be retrieved from the page table.</a:t>
            </a:r>
            <a:endParaRPr lang="en-US" sz="2800" dirty="0"/>
          </a:p>
        </p:txBody>
      </p:sp>
      <p:sp>
        <p:nvSpPr>
          <p:cNvPr id="5" name="Rectangle 2">
            <a:extLst>
              <a:ext uri="{FF2B5EF4-FFF2-40B4-BE49-F238E27FC236}">
                <a16:creationId xmlns:a16="http://schemas.microsoft.com/office/drawing/2014/main" id="{32801ED1-4328-CB4A-DC3E-36B69BD07905}"/>
              </a:ext>
            </a:extLst>
          </p:cNvPr>
          <p:cNvSpPr txBox="1">
            <a:spLocks noChangeArrowheads="1"/>
          </p:cNvSpPr>
          <p:nvPr/>
        </p:nvSpPr>
        <p:spPr bwMode="auto">
          <a:xfrm>
            <a:off x="2209800" y="523034"/>
            <a:ext cx="7772400" cy="569913"/>
          </a:xfrm>
          <a:prstGeom prst="rect">
            <a:avLst/>
          </a:prstGeom>
          <a:noFill/>
          <a:ln w="9525">
            <a:noFill/>
            <a:miter lim="800000"/>
            <a:headEnd/>
            <a:tailEnd/>
          </a:ln>
        </p:spPr>
        <p:txBody>
          <a:bodyPr anchor="ctr"/>
          <a:lstStyle/>
          <a:p>
            <a:pPr algn="ctr" eaLnBrk="1" hangingPunct="1">
              <a:defRPr/>
            </a:pPr>
            <a:r>
              <a:rPr lang="en-US" sz="4000" b="1" kern="0" dirty="0">
                <a:solidFill>
                  <a:schemeClr val="bg1"/>
                </a:solidFill>
                <a:latin typeface="+mj-lt"/>
                <a:cs typeface="+mj-cs"/>
              </a:rPr>
              <a:t>Summary</a:t>
            </a:r>
          </a:p>
        </p:txBody>
      </p:sp>
    </p:spTree>
    <p:extLst>
      <p:ext uri="{BB962C8B-B14F-4D97-AF65-F5344CB8AC3E}">
        <p14:creationId xmlns:p14="http://schemas.microsoft.com/office/powerpoint/2010/main" val="35073643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9CCEC5A-2D6C-5FB0-D2B9-DCF543D83E93}"/>
              </a:ext>
            </a:extLst>
          </p:cNvPr>
          <p:cNvSpPr txBox="1">
            <a:spLocks noChangeArrowheads="1"/>
          </p:cNvSpPr>
          <p:nvPr/>
        </p:nvSpPr>
        <p:spPr bwMode="auto">
          <a:xfrm>
            <a:off x="2209800" y="523034"/>
            <a:ext cx="7772400" cy="569913"/>
          </a:xfrm>
          <a:prstGeom prst="rect">
            <a:avLst/>
          </a:prstGeom>
          <a:noFill/>
          <a:ln w="9525">
            <a:noFill/>
            <a:miter lim="800000"/>
            <a:headEnd/>
            <a:tailEnd/>
          </a:ln>
        </p:spPr>
        <p:txBody>
          <a:bodyPr anchor="ctr"/>
          <a:lstStyle/>
          <a:p>
            <a:pPr algn="ctr" eaLnBrk="1" hangingPunct="1">
              <a:defRPr/>
            </a:pPr>
            <a:r>
              <a:rPr lang="en-US" sz="4000" b="1" kern="0" dirty="0">
                <a:solidFill>
                  <a:schemeClr val="bg1"/>
                </a:solidFill>
                <a:latin typeface="+mj-lt"/>
                <a:cs typeface="+mj-cs"/>
              </a:rPr>
              <a:t>Summary</a:t>
            </a:r>
          </a:p>
        </p:txBody>
      </p:sp>
      <p:sp>
        <p:nvSpPr>
          <p:cNvPr id="3" name="TextBox 2">
            <a:extLst>
              <a:ext uri="{FF2B5EF4-FFF2-40B4-BE49-F238E27FC236}">
                <a16:creationId xmlns:a16="http://schemas.microsoft.com/office/drawing/2014/main" id="{490CC3EB-3AD7-F47E-0853-71F922212AA1}"/>
              </a:ext>
            </a:extLst>
          </p:cNvPr>
          <p:cNvSpPr txBox="1"/>
          <p:nvPr/>
        </p:nvSpPr>
        <p:spPr>
          <a:xfrm>
            <a:off x="1866122" y="1112874"/>
            <a:ext cx="9647853" cy="3293209"/>
          </a:xfrm>
          <a:prstGeom prst="rect">
            <a:avLst/>
          </a:prstGeom>
          <a:noFill/>
        </p:spPr>
        <p:txBody>
          <a:bodyPr wrap="square" rtlCol="0">
            <a:spAutoFit/>
          </a:bodyPr>
          <a:lstStyle/>
          <a:p>
            <a:pPr marL="288925" indent="-288925" algn="just">
              <a:buFont typeface="Arial" panose="020B0604020202020204" pitchFamily="34" charset="0"/>
              <a:buChar char="•"/>
            </a:pPr>
            <a:r>
              <a:rPr lang="en-GB" sz="2600" b="0" i="0" u="none" strike="noStrike" baseline="0" dirty="0">
                <a:solidFill>
                  <a:srgbClr val="000000"/>
                </a:solidFill>
                <a:latin typeface="PalatinoLTStd-Roman"/>
              </a:rPr>
              <a:t>Hierarchical paging involves dividing a logical address into multiple parts, each referring to different levels of page tables. As addresses expand beyond 32 bits, the number of hierarchical levels may become large. Two strategies that address this problem are hashed page tables and inverted </a:t>
            </a:r>
            <a:r>
              <a:rPr lang="en-US" sz="2600" b="0" i="0" u="none" strike="noStrike" baseline="0" dirty="0">
                <a:solidFill>
                  <a:srgbClr val="000000"/>
                </a:solidFill>
                <a:latin typeface="PalatinoLTStd-Roman"/>
              </a:rPr>
              <a:t>page tables.</a:t>
            </a:r>
          </a:p>
          <a:p>
            <a:pPr marL="288925" indent="-288925" algn="just"/>
            <a:r>
              <a:rPr lang="en-GB" sz="2600" b="0" i="0" u="none" strike="noStrike" baseline="0" dirty="0">
                <a:solidFill>
                  <a:srgbClr val="00FFFF"/>
                </a:solidFill>
                <a:latin typeface="PalatinoLTStd-Roman"/>
              </a:rPr>
              <a:t>• </a:t>
            </a:r>
            <a:r>
              <a:rPr lang="en-GB" sz="2600" b="0" i="0" u="none" strike="noStrike" baseline="0" dirty="0">
                <a:solidFill>
                  <a:srgbClr val="000000"/>
                </a:solidFill>
                <a:latin typeface="PalatinoLTStd-Roman"/>
              </a:rPr>
              <a:t>Swapping allows the system to move pages belonging to a process to disk to increase the degree of multiprogramming.</a:t>
            </a:r>
          </a:p>
        </p:txBody>
      </p:sp>
    </p:spTree>
    <p:extLst>
      <p:ext uri="{BB962C8B-B14F-4D97-AF65-F5344CB8AC3E}">
        <p14:creationId xmlns:p14="http://schemas.microsoft.com/office/powerpoint/2010/main" val="21624363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1">
            <a:extLst>
              <a:ext uri="{FF2B5EF4-FFF2-40B4-BE49-F238E27FC236}">
                <a16:creationId xmlns:a16="http://schemas.microsoft.com/office/drawing/2014/main" id="{3AE01DAC-864D-11C3-2289-F122275D5F3C}"/>
              </a:ext>
            </a:extLst>
          </p:cNvPr>
          <p:cNvSpPr>
            <a:spLocks noChangeArrowheads="1"/>
          </p:cNvSpPr>
          <p:nvPr/>
        </p:nvSpPr>
        <p:spPr bwMode="auto">
          <a:xfrm>
            <a:off x="923731" y="1312929"/>
            <a:ext cx="11268269"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defRPr>
            </a:lvl1pPr>
            <a:lvl2pPr>
              <a:spcBef>
                <a:spcPct val="35000"/>
              </a:spcBef>
              <a:buClr>
                <a:srgbClr val="CC6600"/>
              </a:buClr>
              <a:buSzPct val="80000"/>
              <a:buFont typeface="Monotype Sorts"/>
              <a:buChar char="l"/>
              <a:defRPr kumimoji="1">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defRPr>
            </a:lvl9pPr>
          </a:lstStyle>
          <a:p>
            <a:pPr>
              <a:spcBef>
                <a:spcPct val="0"/>
              </a:spcBef>
              <a:buClrTx/>
              <a:buSzTx/>
              <a:buFontTx/>
              <a:buNone/>
            </a:pPr>
            <a:endParaRPr kumimoji="0" lang="en-US" altLang="en-US" sz="2400" dirty="0">
              <a:latin typeface="Verdana" panose="020B0604030504040204" pitchFamily="34" charset="0"/>
              <a:ea typeface="MS PGothic" panose="020B0600070205080204" pitchFamily="34" charset="-128"/>
            </a:endParaRPr>
          </a:p>
          <a:p>
            <a:pPr>
              <a:spcBef>
                <a:spcPct val="0"/>
              </a:spcBef>
              <a:buClrTx/>
              <a:buSzTx/>
              <a:buFontTx/>
              <a:buNone/>
            </a:pPr>
            <a:r>
              <a:rPr kumimoji="0" lang="en-US" altLang="en-US" sz="2400" dirty="0">
                <a:latin typeface="Verdana" panose="020B0604030504040204" pitchFamily="34" charset="0"/>
                <a:ea typeface="MS PGothic" panose="020B0600070205080204" pitchFamily="34" charset="-128"/>
              </a:rPr>
              <a:t> Various techniques</a:t>
            </a:r>
          </a:p>
          <a:p>
            <a:pPr lvl="1">
              <a:spcBef>
                <a:spcPct val="0"/>
              </a:spcBef>
              <a:buClrTx/>
              <a:buSzTx/>
              <a:buFontTx/>
              <a:buNone/>
            </a:pPr>
            <a:r>
              <a:rPr kumimoji="0" lang="en-US" altLang="en-US" sz="2400" dirty="0">
                <a:latin typeface="Verdana" panose="020B0604030504040204" pitchFamily="34" charset="0"/>
                <a:ea typeface="MS PGothic" panose="020B0600070205080204" pitchFamily="34" charset="-128"/>
              </a:rPr>
              <a:t> </a:t>
            </a:r>
            <a:r>
              <a:rPr kumimoji="0" lang="en-US" altLang="en-US" sz="2400" dirty="0">
                <a:solidFill>
                  <a:srgbClr val="FF0000"/>
                </a:solidFill>
                <a:latin typeface="Verdana" panose="020B0604030504040204" pitchFamily="34" charset="0"/>
                <a:ea typeface="MS PGothic" panose="020B0600070205080204" pitchFamily="34" charset="-128"/>
              </a:rPr>
              <a:t>Fixed partitions</a:t>
            </a:r>
            <a:r>
              <a:rPr kumimoji="0" lang="en-US" altLang="en-US" sz="2400" dirty="0">
                <a:latin typeface="Verdana" panose="020B0604030504040204" pitchFamily="34" charset="0"/>
                <a:ea typeface="MS PGothic" panose="020B0600070205080204" pitchFamily="34" charset="-128"/>
              </a:rPr>
              <a:t> – easy to use, but internal fragmentation</a:t>
            </a:r>
          </a:p>
          <a:p>
            <a:pPr lvl="1">
              <a:spcBef>
                <a:spcPct val="0"/>
              </a:spcBef>
              <a:buClrTx/>
              <a:buSzTx/>
              <a:buFontTx/>
              <a:buNone/>
            </a:pPr>
            <a:r>
              <a:rPr kumimoji="0" lang="en-US" altLang="en-US" sz="2400" dirty="0">
                <a:latin typeface="Verdana" panose="020B0604030504040204" pitchFamily="34" charset="0"/>
                <a:ea typeface="MS PGothic" panose="020B0600070205080204" pitchFamily="34" charset="-128"/>
              </a:rPr>
              <a:t> </a:t>
            </a:r>
            <a:r>
              <a:rPr kumimoji="0" lang="en-US" altLang="en-US" sz="2400" dirty="0">
                <a:solidFill>
                  <a:srgbClr val="FF0000"/>
                </a:solidFill>
                <a:latin typeface="Verdana" panose="020B0604030504040204" pitchFamily="34" charset="0"/>
                <a:ea typeface="MS PGothic" panose="020B0600070205080204" pitchFamily="34" charset="-128"/>
              </a:rPr>
              <a:t>Variable partitions</a:t>
            </a:r>
            <a:r>
              <a:rPr kumimoji="0" lang="en-US" altLang="en-US" sz="2400" dirty="0">
                <a:latin typeface="Verdana" panose="020B0604030504040204" pitchFamily="34" charset="0"/>
                <a:ea typeface="MS PGothic" panose="020B0600070205080204" pitchFamily="34" charset="-128"/>
              </a:rPr>
              <a:t> – more efficient, but external</a:t>
            </a:r>
            <a:r>
              <a:rPr kumimoji="0" lang="ar-EG" altLang="en-US" sz="2400" dirty="0">
                <a:latin typeface="Verdana" panose="020B0604030504040204" pitchFamily="34" charset="0"/>
                <a:ea typeface="MS PGothic" panose="020B0600070205080204" pitchFamily="34" charset="-128"/>
              </a:rPr>
              <a:t> </a:t>
            </a:r>
            <a:r>
              <a:rPr kumimoji="0" lang="en-US" altLang="en-US" sz="2400" dirty="0">
                <a:latin typeface="Verdana" panose="020B0604030504040204" pitchFamily="34" charset="0"/>
                <a:ea typeface="MS PGothic" panose="020B0600070205080204" pitchFamily="34" charset="-128"/>
              </a:rPr>
              <a:t>fragmentation</a:t>
            </a:r>
          </a:p>
          <a:p>
            <a:pPr lvl="1">
              <a:spcBef>
                <a:spcPct val="0"/>
              </a:spcBef>
              <a:buClrTx/>
              <a:buSzTx/>
              <a:buFontTx/>
              <a:buNone/>
            </a:pPr>
            <a:r>
              <a:rPr kumimoji="0" lang="en-US" altLang="en-US" sz="2400" dirty="0">
                <a:latin typeface="Verdana" panose="020B0604030504040204" pitchFamily="34" charset="0"/>
                <a:ea typeface="MS PGothic" panose="020B0600070205080204" pitchFamily="34" charset="-128"/>
              </a:rPr>
              <a:t> </a:t>
            </a:r>
            <a:r>
              <a:rPr kumimoji="0" lang="en-US" altLang="en-US" sz="2400" dirty="0">
                <a:solidFill>
                  <a:srgbClr val="FF0000"/>
                </a:solidFill>
                <a:latin typeface="Verdana" panose="020B0604030504040204" pitchFamily="34" charset="0"/>
                <a:ea typeface="MS PGothic" panose="020B0600070205080204" pitchFamily="34" charset="-128"/>
              </a:rPr>
              <a:t>Paging</a:t>
            </a:r>
            <a:r>
              <a:rPr kumimoji="0" lang="en-US" altLang="en-US" sz="2400" dirty="0">
                <a:latin typeface="Verdana" panose="020B0604030504040204" pitchFamily="34" charset="0"/>
                <a:ea typeface="MS PGothic" panose="020B0600070205080204" pitchFamily="34" charset="-128"/>
              </a:rPr>
              <a:t> – use small, fixed size chunks, efficient for OS</a:t>
            </a:r>
          </a:p>
          <a:p>
            <a:pPr lvl="1">
              <a:spcBef>
                <a:spcPct val="0"/>
              </a:spcBef>
              <a:buClrTx/>
              <a:buSzTx/>
              <a:buFontTx/>
              <a:buNone/>
            </a:pPr>
            <a:r>
              <a:rPr kumimoji="0" lang="en-US" altLang="en-US" sz="2400" dirty="0">
                <a:latin typeface="Verdana" panose="020B0604030504040204" pitchFamily="34" charset="0"/>
                <a:ea typeface="MS PGothic" panose="020B0600070205080204" pitchFamily="34" charset="-128"/>
              </a:rPr>
              <a:t> </a:t>
            </a:r>
            <a:r>
              <a:rPr kumimoji="0" lang="en-US" altLang="en-US" sz="2400" dirty="0">
                <a:solidFill>
                  <a:srgbClr val="FF0000"/>
                </a:solidFill>
                <a:latin typeface="Verdana" panose="020B0604030504040204" pitchFamily="34" charset="0"/>
                <a:ea typeface="MS PGothic" panose="020B0600070205080204" pitchFamily="34" charset="-128"/>
              </a:rPr>
              <a:t>Segmentation</a:t>
            </a:r>
            <a:r>
              <a:rPr kumimoji="0" lang="en-US" altLang="en-US" sz="2400" dirty="0">
                <a:latin typeface="Verdana" panose="020B0604030504040204" pitchFamily="34" charset="0"/>
                <a:ea typeface="MS PGothic" panose="020B0600070205080204" pitchFamily="34" charset="-128"/>
              </a:rPr>
              <a:t> – manage in chunks from user’s perspective</a:t>
            </a:r>
          </a:p>
          <a:p>
            <a:pPr lvl="1">
              <a:spcBef>
                <a:spcPct val="0"/>
              </a:spcBef>
              <a:buClrTx/>
              <a:buSzTx/>
              <a:buFontTx/>
              <a:buNone/>
            </a:pPr>
            <a:r>
              <a:rPr kumimoji="0" lang="en-US" altLang="en-US" sz="2400" dirty="0">
                <a:latin typeface="Verdana" panose="020B0604030504040204" pitchFamily="34" charset="0"/>
                <a:ea typeface="MS PGothic" panose="020B0600070205080204" pitchFamily="34" charset="-128"/>
              </a:rPr>
              <a:t> </a:t>
            </a:r>
            <a:r>
              <a:rPr kumimoji="0" lang="en-US" altLang="en-US" sz="2400" dirty="0">
                <a:solidFill>
                  <a:srgbClr val="FF0000"/>
                </a:solidFill>
                <a:latin typeface="Verdana" panose="020B0604030504040204" pitchFamily="34" charset="0"/>
                <a:ea typeface="MS PGothic" panose="020B0600070205080204" pitchFamily="34" charset="-128"/>
              </a:rPr>
              <a:t>Combine paging and segmentation</a:t>
            </a:r>
            <a:r>
              <a:rPr kumimoji="0" lang="en-US" altLang="en-US" sz="2400" dirty="0">
                <a:latin typeface="Verdana" panose="020B0604030504040204" pitchFamily="34" charset="0"/>
                <a:ea typeface="MS PGothic" panose="020B0600070205080204" pitchFamily="34" charset="-128"/>
              </a:rPr>
              <a:t> to get benefits of both</a:t>
            </a:r>
            <a:endParaRPr kumimoji="0" lang="ar-SA" altLang="en-US" sz="2400" dirty="0">
              <a:latin typeface="Verdana" panose="020B0604030504040204" pitchFamily="34" charset="0"/>
              <a:ea typeface="MS PGothic" panose="020B0600070205080204" pitchFamily="34" charset="-128"/>
            </a:endParaRPr>
          </a:p>
        </p:txBody>
      </p:sp>
      <p:sp>
        <p:nvSpPr>
          <p:cNvPr id="3" name="Rectangle 2">
            <a:extLst>
              <a:ext uri="{FF2B5EF4-FFF2-40B4-BE49-F238E27FC236}">
                <a16:creationId xmlns:a16="http://schemas.microsoft.com/office/drawing/2014/main" id="{4136BC0A-B897-474E-AFB0-8B0AF5459D7A}"/>
              </a:ext>
            </a:extLst>
          </p:cNvPr>
          <p:cNvSpPr txBox="1">
            <a:spLocks noChangeArrowheads="1"/>
          </p:cNvSpPr>
          <p:nvPr/>
        </p:nvSpPr>
        <p:spPr bwMode="auto">
          <a:xfrm>
            <a:off x="2209800" y="523034"/>
            <a:ext cx="7772400" cy="569913"/>
          </a:xfrm>
          <a:prstGeom prst="rect">
            <a:avLst/>
          </a:prstGeom>
          <a:noFill/>
          <a:ln w="9525">
            <a:noFill/>
            <a:miter lim="800000"/>
            <a:headEnd/>
            <a:tailEnd/>
          </a:ln>
        </p:spPr>
        <p:txBody>
          <a:bodyPr anchor="ctr"/>
          <a:lstStyle/>
          <a:p>
            <a:pPr algn="ctr" eaLnBrk="1" hangingPunct="1">
              <a:defRPr/>
            </a:pPr>
            <a:r>
              <a:rPr lang="en-US" sz="3200" b="1" kern="0" dirty="0">
                <a:solidFill>
                  <a:schemeClr val="bg1"/>
                </a:solidFill>
                <a:latin typeface="+mj-lt"/>
                <a:cs typeface="+mj-cs"/>
              </a:rPr>
              <a:t>Summary</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865641-B3CF-23D9-B99C-E69497713AC5}"/>
              </a:ext>
            </a:extLst>
          </p:cNvPr>
          <p:cNvSpPr txBox="1"/>
          <p:nvPr/>
        </p:nvSpPr>
        <p:spPr>
          <a:xfrm>
            <a:off x="3452327" y="2850788"/>
            <a:ext cx="4777273" cy="830997"/>
          </a:xfrm>
          <a:prstGeom prst="rect">
            <a:avLst/>
          </a:prstGeom>
          <a:noFill/>
        </p:spPr>
        <p:txBody>
          <a:bodyPr wrap="square" rtlCol="0">
            <a:spAutoFit/>
          </a:bodyPr>
          <a:lstStyle/>
          <a:p>
            <a:r>
              <a:rPr lang="en-US" sz="4800" dirty="0">
                <a:solidFill>
                  <a:schemeClr val="accent5">
                    <a:lumMod val="75000"/>
                  </a:schemeClr>
                </a:solidFill>
                <a:latin typeface="Algerian" panose="04020705040A02060702" pitchFamily="82" charset="0"/>
              </a:rPr>
              <a:t>End Lecture 8 </a:t>
            </a:r>
          </a:p>
        </p:txBody>
      </p:sp>
    </p:spTree>
    <p:extLst>
      <p:ext uri="{BB962C8B-B14F-4D97-AF65-F5344CB8AC3E}">
        <p14:creationId xmlns:p14="http://schemas.microsoft.com/office/powerpoint/2010/main" val="9846941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716</TotalTime>
  <Words>2404</Words>
  <Application>Microsoft Office PowerPoint</Application>
  <PresentationFormat>Widescreen</PresentationFormat>
  <Paragraphs>270</Paragraphs>
  <Slides>50</Slides>
  <Notes>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50</vt:i4>
      </vt:variant>
    </vt:vector>
  </HeadingPairs>
  <TitlesOfParts>
    <vt:vector size="62" baseType="lpstr">
      <vt:lpstr>Algerian</vt:lpstr>
      <vt:lpstr>Arial</vt:lpstr>
      <vt:lpstr>Calibri</vt:lpstr>
      <vt:lpstr>Calibri Light</vt:lpstr>
      <vt:lpstr>CMTT10</vt:lpstr>
      <vt:lpstr>Helvetica</vt:lpstr>
      <vt:lpstr>Monotype Sorts</vt:lpstr>
      <vt:lpstr>PalatinoLTStd-Roman</vt:lpstr>
      <vt:lpstr>Tajawal Medium</vt:lpstr>
      <vt:lpstr>Times New Roman</vt:lpstr>
      <vt:lpstr>Verdana</vt:lpstr>
      <vt:lpstr>Office Theme</vt:lpstr>
      <vt:lpstr>PowerPoint Presentation</vt:lpstr>
      <vt:lpstr>Implementation of Page Table</vt:lpstr>
      <vt:lpstr>Associative Memory</vt:lpstr>
      <vt:lpstr>Paging Hardware With TLB</vt:lpstr>
      <vt:lpstr>Effective Access Time</vt:lpstr>
      <vt:lpstr>Memory Protection</vt:lpstr>
      <vt:lpstr>Valid (v) or Invalid (i) Bit In A Page Table</vt:lpstr>
      <vt:lpstr>Page Table Structure</vt:lpstr>
      <vt:lpstr>Hierarchical Page Tables</vt:lpstr>
      <vt:lpstr>Two-Level Paging Example</vt:lpstr>
      <vt:lpstr>Two-Level Page-Table Scheme</vt:lpstr>
      <vt:lpstr>Address-Translation Scheme</vt:lpstr>
      <vt:lpstr>Hashed Page Tables</vt:lpstr>
      <vt:lpstr>Hashed Page Table</vt:lpstr>
      <vt:lpstr>Inverted Page Table</vt:lpstr>
      <vt:lpstr>Inverted Page Table Architecture</vt:lpstr>
      <vt:lpstr>Shared Pages</vt:lpstr>
      <vt:lpstr>Shared Pages Example</vt:lpstr>
      <vt:lpstr>PowerPoint Presentation</vt:lpstr>
      <vt:lpstr>Segmentation</vt:lpstr>
      <vt:lpstr>User’s View of a Program</vt:lpstr>
      <vt:lpstr>Logical View of Segmentation</vt:lpstr>
      <vt:lpstr>Segmentation Architecture </vt:lpstr>
      <vt:lpstr>Segmentation Architecture (Cont.)</vt:lpstr>
      <vt:lpstr>Segmentation Architecture (Cont.)</vt:lpstr>
      <vt:lpstr>Address Translation Architecture </vt:lpstr>
      <vt:lpstr>Example of Segmentation</vt:lpstr>
      <vt:lpstr>Sharing of Segments</vt:lpstr>
      <vt:lpstr>Segmentation with Paging – MULTICS</vt:lpstr>
      <vt:lpstr>MULTICS Address Translation Scheme</vt:lpstr>
      <vt:lpstr>Example: The Intel 32 and 64-bit Architectures</vt:lpstr>
      <vt:lpstr>Example: The Intel IA-32 Architecture</vt:lpstr>
      <vt:lpstr>PowerPoint Presentation</vt:lpstr>
      <vt:lpstr>Example: The Intel IA-32 Architecture (Cont.)</vt:lpstr>
      <vt:lpstr>Logical to Physical Address Translation in IA-32</vt:lpstr>
      <vt:lpstr>Intel IA-32 Paging Architecture</vt:lpstr>
      <vt:lpstr>PowerPoint Presentation</vt:lpstr>
      <vt:lpstr>Solution </vt:lpstr>
      <vt:lpstr>Solution </vt:lpstr>
      <vt:lpstr>Solution </vt:lpstr>
      <vt:lpstr>Solution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Lamyaa fattouh ibrahim</dc:creator>
  <cp:lastModifiedBy>Lamyaa fattouh ibrahim</cp:lastModifiedBy>
  <cp:revision>15</cp:revision>
  <cp:lastPrinted>2022-07-21T05:36:14Z</cp:lastPrinted>
  <dcterms:created xsi:type="dcterms:W3CDTF">2022-07-12T07:40:40Z</dcterms:created>
  <dcterms:modified xsi:type="dcterms:W3CDTF">2022-07-22T07:23:48Z</dcterms:modified>
</cp:coreProperties>
</file>