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480" r:id="rId2"/>
    <p:sldId id="303" r:id="rId3"/>
    <p:sldId id="313" r:id="rId4"/>
    <p:sldId id="276" r:id="rId5"/>
    <p:sldId id="484" r:id="rId6"/>
    <p:sldId id="354" r:id="rId7"/>
    <p:sldId id="503" r:id="rId8"/>
    <p:sldId id="486" r:id="rId9"/>
    <p:sldId id="256" r:id="rId10"/>
    <p:sldId id="490" r:id="rId11"/>
    <p:sldId id="495" r:id="rId12"/>
    <p:sldId id="494" r:id="rId13"/>
    <p:sldId id="497" r:id="rId14"/>
    <p:sldId id="34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303"/>
            <p14:sldId id="313"/>
            <p14:sldId id="276"/>
            <p14:sldId id="484"/>
            <p14:sldId id="354"/>
            <p14:sldId id="503"/>
            <p14:sldId id="486"/>
            <p14:sldId id="256"/>
            <p14:sldId id="490"/>
            <p14:sldId id="495"/>
            <p14:sldId id="494"/>
            <p14:sldId id="497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669BBC"/>
    <a:srgbClr val="2D3956"/>
    <a:srgbClr val="8E5A6D"/>
    <a:srgbClr val="FAC748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343" autoAdjust="0"/>
  </p:normalViewPr>
  <p:slideViewPr>
    <p:cSldViewPr snapToGrid="0">
      <p:cViewPr varScale="1">
        <p:scale>
          <a:sx n="63" d="100"/>
          <a:sy n="63" d="100"/>
        </p:scale>
        <p:origin x="78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customXml" Target="../customXml/item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ustomXml" Target="../customXml/item3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ustomXml" Target="../customXml/item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9/20/2025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15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516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EDB51-73D6-A3E4-04E1-FA0E4D318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9/20/2025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A728A220-9096-471D-8E9D-3A0DD26FAEC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327896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4D87B024-DF46-4DF2-934F-975B0169D37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137889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8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9101CE-4C3C-27B3-84CC-50ABDD6C31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9/20/2025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52485-947C-CA79-AEAE-42689D9B9C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2" r:id="rId13"/>
    <p:sldLayoutId id="2147483665" r:id="rId14"/>
    <p:sldLayoutId id="2147483666" r:id="rId15"/>
    <p:sldLayoutId id="2147483667" r:id="rId1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3.png"/><Relationship Id="rId4" Type="http://schemas.openxmlformats.org/officeDocument/2006/relationships/image" Target="../media/image1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400800" y="-720725"/>
            <a:ext cx="7435986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329267" y="3807298"/>
            <a:ext cx="5430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Tarek Mohamed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301565" y="2292170"/>
            <a:ext cx="55964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Supply Chain Management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329268" y="5843657"/>
            <a:ext cx="3080137" cy="529167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Orientation Show</a:t>
            </a:r>
            <a:endParaRPr lang="en-US" sz="2800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MGM 660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831873" y="-320675"/>
            <a:ext cx="6778919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89655" y="43751"/>
            <a:ext cx="2954655" cy="137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D1578B-931D-0AA1-7F80-6C831C80A6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>
            <a:extLst>
              <a:ext uri="{FF2B5EF4-FFF2-40B4-BE49-F238E27FC236}">
                <a16:creationId xmlns:a16="http://schemas.microsoft.com/office/drawing/2014/main" id="{EF875848-86E8-4CAA-B094-688608BC5D7F}"/>
              </a:ext>
            </a:extLst>
          </p:cNvPr>
          <p:cNvSpPr/>
          <p:nvPr/>
        </p:nvSpPr>
        <p:spPr>
          <a:xfrm flipV="1">
            <a:off x="-1" y="-43544"/>
            <a:ext cx="12191999" cy="5816453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D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CEA2981-6362-5745-D4B0-417C013DA89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4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75" r="4175"/>
          <a:stretch/>
        </p:blipFill>
        <p:spPr>
          <a:xfrm>
            <a:off x="0" y="-43542"/>
            <a:ext cx="8659664" cy="530079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760A6C-566F-B7E3-1EEE-CB29F0CF0113}"/>
              </a:ext>
            </a:extLst>
          </p:cNvPr>
          <p:cNvSpPr txBox="1"/>
          <p:nvPr/>
        </p:nvSpPr>
        <p:spPr>
          <a:xfrm>
            <a:off x="6126744" y="3066207"/>
            <a:ext cx="55964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Supply Chain Management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44810E4-E8A9-2051-4D02-31024B944D7B}"/>
              </a:ext>
            </a:extLst>
          </p:cNvPr>
          <p:cNvSpPr/>
          <p:nvPr/>
        </p:nvSpPr>
        <p:spPr>
          <a:xfrm>
            <a:off x="6266391" y="4104770"/>
            <a:ext cx="3516608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US" sz="2800" b="1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Orientation Show</a:t>
            </a:r>
            <a:endParaRPr lang="en-US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1F72BC-06B8-4FB5-F2D5-D8EA1BFF812E}"/>
              </a:ext>
            </a:extLst>
          </p:cNvPr>
          <p:cNvSpPr txBox="1"/>
          <p:nvPr/>
        </p:nvSpPr>
        <p:spPr>
          <a:xfrm>
            <a:off x="6374609" y="4905777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MGM 660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520B7F-7764-8B81-C7C7-A7440DA2CCAF}"/>
              </a:ext>
            </a:extLst>
          </p:cNvPr>
          <p:cNvSpPr txBox="1"/>
          <p:nvPr/>
        </p:nvSpPr>
        <p:spPr>
          <a:xfrm>
            <a:off x="459185" y="6187539"/>
            <a:ext cx="48864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Dr. Tarek Mohamed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2D6F91-78DB-C333-FFAC-FF52CB9F2DF3}"/>
              </a:ext>
            </a:extLst>
          </p:cNvPr>
          <p:cNvSpPr txBox="1"/>
          <p:nvPr/>
        </p:nvSpPr>
        <p:spPr>
          <a:xfrm>
            <a:off x="459185" y="5830966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DD345E-3E3C-C8BD-7DE1-6E42EB52FC9F}"/>
              </a:ext>
            </a:extLst>
          </p:cNvPr>
          <p:cNvSpPr txBox="1"/>
          <p:nvPr/>
        </p:nvSpPr>
        <p:spPr>
          <a:xfrm>
            <a:off x="9264625" y="6292631"/>
            <a:ext cx="2616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www.midocean.km</a:t>
            </a:r>
          </a:p>
          <a:p>
            <a:pPr algn="ctr"/>
            <a:endParaRPr lang="en-US" sz="2000" b="1" dirty="0">
              <a:solidFill>
                <a:schemeClr val="bg1"/>
              </a:solidFill>
            </a:endParaRP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0FC09A20-3784-E726-8307-1CEFC15841ED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367521" y="59789"/>
            <a:ext cx="2720620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6320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1053366" y="3685946"/>
            <a:ext cx="5573486" cy="3304194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528442" y="576486"/>
            <a:ext cx="4113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6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Course Agenda</a:t>
            </a:r>
            <a:endParaRPr lang="en-US" sz="36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4527402C-3F97-690D-9C20-A459E375AEB7}"/>
              </a:ext>
            </a:extLst>
          </p:cNvPr>
          <p:cNvSpPr txBox="1"/>
          <p:nvPr/>
        </p:nvSpPr>
        <p:spPr>
          <a:xfrm>
            <a:off x="3598250" y="2242066"/>
            <a:ext cx="841732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dirty="0">
                <a:latin typeface="Times New Roman"/>
                <a:ea typeface="Times New Roman"/>
                <a:cs typeface="Times New Roman"/>
                <a:sym typeface="Times New Roman"/>
              </a:rPr>
              <a:t>1-Introduction about the professor of the course.</a:t>
            </a:r>
            <a:endParaRPr lang="en-US" sz="3200" dirty="0"/>
          </a:p>
          <a:p>
            <a:pPr lvl="0"/>
            <a:r>
              <a:rPr lang="en-US" sz="3200" dirty="0">
                <a:latin typeface="Times New Roman"/>
                <a:ea typeface="Times New Roman"/>
                <a:cs typeface="Times New Roman"/>
                <a:sym typeface="Times New Roman"/>
              </a:rPr>
              <a:t>2-Introduction to the course.</a:t>
            </a:r>
            <a:endParaRPr lang="en-US" sz="3200" dirty="0"/>
          </a:p>
          <a:p>
            <a:pPr lvl="0"/>
            <a:r>
              <a:rPr lang="en-US" sz="3200" dirty="0">
                <a:latin typeface="Times New Roman"/>
                <a:ea typeface="Times New Roman"/>
                <a:cs typeface="Times New Roman"/>
                <a:sym typeface="Times New Roman"/>
              </a:rPr>
              <a:t>3-Primary goal of this course.</a:t>
            </a:r>
            <a:endParaRPr lang="en-US" sz="3200" dirty="0"/>
          </a:p>
          <a:p>
            <a:pPr lvl="0"/>
            <a:r>
              <a:rPr lang="en-US" sz="3200" dirty="0">
                <a:latin typeface="Times New Roman"/>
                <a:ea typeface="Times New Roman"/>
                <a:cs typeface="Times New Roman"/>
                <a:sym typeface="Times New Roman"/>
              </a:rPr>
              <a:t>4-Learning outcomes.</a:t>
            </a:r>
            <a:endParaRPr lang="en-US" sz="3200" dirty="0"/>
          </a:p>
          <a:p>
            <a:pPr lvl="0"/>
            <a:r>
              <a:rPr lang="en-US" sz="3200" dirty="0">
                <a:latin typeface="Times New Roman"/>
                <a:ea typeface="Times New Roman"/>
                <a:cs typeface="Times New Roman"/>
                <a:sym typeface="Times New Roman"/>
              </a:rPr>
              <a:t>5-Learning resources.</a:t>
            </a:r>
            <a:endParaRPr lang="en-US" sz="3200" dirty="0"/>
          </a:p>
          <a:p>
            <a:pPr lvl="0"/>
            <a:r>
              <a:rPr lang="en-US" sz="3200" dirty="0">
                <a:latin typeface="Times New Roman"/>
                <a:ea typeface="Times New Roman"/>
                <a:cs typeface="Times New Roman"/>
                <a:sym typeface="Times New Roman"/>
              </a:rPr>
              <a:t>6-Units of course contents.</a:t>
            </a:r>
            <a:endParaRPr lang="en-US" sz="3200" dirty="0"/>
          </a:p>
          <a:p>
            <a:pPr lvl="0"/>
            <a:endParaRPr lang="en-US" sz="3200" dirty="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7C16A569-901B-C6A9-5510-154F90D28A49}"/>
              </a:ext>
            </a:extLst>
          </p:cNvPr>
          <p:cNvSpPr txBox="1"/>
          <p:nvPr/>
        </p:nvSpPr>
        <p:spPr>
          <a:xfrm>
            <a:off x="3437433" y="1329617"/>
            <a:ext cx="109100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E819771-40E4-115E-1677-879EF07CAA9A}"/>
              </a:ext>
            </a:extLst>
          </p:cNvPr>
          <p:cNvSpPr txBox="1"/>
          <p:nvPr/>
        </p:nvSpPr>
        <p:spPr>
          <a:xfrm>
            <a:off x="3598250" y="1599946"/>
            <a:ext cx="8191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01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DA6679-0DBF-ED63-7FBA-A15CF1A3BA15}"/>
              </a:ext>
            </a:extLst>
          </p:cNvPr>
          <p:cNvSpPr txBox="1"/>
          <p:nvPr/>
        </p:nvSpPr>
        <p:spPr>
          <a:xfrm>
            <a:off x="9494521" y="6386168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6" name="Graphic 21">
            <a:extLst>
              <a:ext uri="{FF2B5EF4-FFF2-40B4-BE49-F238E27FC236}">
                <a16:creationId xmlns:a16="http://schemas.microsoft.com/office/drawing/2014/main" id="{D28298DC-6C4E-D4D2-0EF2-1A79C3BD5BD4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782999" y="59789"/>
            <a:ext cx="2305141" cy="1163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940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294640" y="1219795"/>
            <a:ext cx="11511280" cy="4947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1600" lvl="0">
              <a:buClr>
                <a:srgbClr val="000000"/>
              </a:buClr>
              <a:buSzPts val="2000"/>
            </a:pPr>
            <a:r>
              <a:rPr lang="en-US" sz="26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Dr.Tarek Mohamed</a:t>
            </a:r>
          </a:p>
          <a:p>
            <a:pPr marL="101600" lvl="0">
              <a:buClr>
                <a:srgbClr val="000000"/>
              </a:buClr>
              <a:buSzPts val="2000"/>
            </a:pPr>
            <a:endParaRPr lang="en-US" sz="2400" b="1" kern="0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Adjunct Professor at Post-Graduate Studies and Research Department - Faculty of Commerce -Cairo University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Doctorate degree in Business Administration- (Major Supply Chain)-Cairo University.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Master degree in Business Administration- Arab Academy for Science &amp; Technology and Maritime Transport .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Executive Management Diploma- The American University in Cairo.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Supply chain consultant &amp; certified  trainer in manufacturing and service fields.</a:t>
            </a:r>
          </a:p>
          <a:p>
            <a:pPr marL="457200" lvl="0" indent="-355600">
              <a:buClr>
                <a:srgbClr val="000000"/>
              </a:buClr>
              <a:buSzPts val="2000"/>
              <a:buFont typeface="Times New Roman"/>
              <a:buChar char="●"/>
            </a:pPr>
            <a:r>
              <a:rPr lang="en-US" sz="22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Professional consultant of applying Value Chain framework analysis at manufacturing companies.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495360" y="245783"/>
            <a:ext cx="57979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Who Am I ?</a:t>
            </a:r>
            <a:endParaRPr lang="en-US" sz="3200" dirty="0">
              <a:solidFill>
                <a:srgbClr val="00B0F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093AB-51AE-B39B-C48E-5EAB2FE9BF64}"/>
              </a:ext>
            </a:extLst>
          </p:cNvPr>
          <p:cNvSpPr txBox="1"/>
          <p:nvPr/>
        </p:nvSpPr>
        <p:spPr>
          <a:xfrm>
            <a:off x="926462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FE82F14-8559-E15E-5F55-464B01B7844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69392" y="0"/>
            <a:ext cx="2616200" cy="1219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26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07914" y="952845"/>
            <a:ext cx="3403655" cy="5339786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447040" y="1285192"/>
            <a:ext cx="11023600" cy="477016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>
              <a:buClr>
                <a:srgbClr val="0070C0"/>
              </a:buClr>
              <a:buSzPts val="2800"/>
              <a:buFont typeface="Noto Sans Symbols"/>
              <a:buChar char="❑"/>
            </a:pPr>
            <a:r>
              <a:rPr lang="en-US" sz="28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 to reach me ?</a:t>
            </a:r>
            <a:endParaRPr lang="en-US" sz="1400" kern="0" dirty="0">
              <a:solidFill>
                <a:srgbClr val="00B0F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400" b="1" kern="0" dirty="0">
              <a:solidFill>
                <a:srgbClr val="2D3956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0000"/>
              </a:buClr>
              <a:buSzPts val="2400"/>
              <a:buFont typeface="Noto Sans Symbols"/>
              <a:buChar char="⮚"/>
            </a:pP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By Email : tarek.mohamed @ midocean.edu.km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4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0000"/>
              </a:buClr>
              <a:buSzPts val="2400"/>
              <a:buFont typeface="Noto Sans Symbols"/>
              <a:buChar char="⮚"/>
            </a:pP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Pls include“ Supply Chain Management ” in the subject line.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4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0000"/>
              </a:buClr>
              <a:buSzPts val="2400"/>
              <a:buFont typeface="Noto Sans Symbols"/>
              <a:buChar char="⮚"/>
            </a:pP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Via Moodle messages.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7200">
              <a:buClr>
                <a:srgbClr val="0070C0"/>
              </a:buClr>
              <a:buSzPts val="2800"/>
              <a:buFont typeface="Noto Sans Symbols"/>
              <a:buChar char="❑"/>
            </a:pPr>
            <a:r>
              <a:rPr lang="en-US" sz="28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Vimeo Meeting.</a:t>
            </a:r>
            <a:endParaRPr lang="en-US" sz="1400" kern="0" dirty="0">
              <a:solidFill>
                <a:srgbClr val="00B0F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800" b="1" kern="0" dirty="0">
              <a:solidFill>
                <a:srgbClr val="0070C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0000"/>
              </a:buClr>
              <a:buSzPts val="2400"/>
              <a:buFont typeface="Noto Sans Symbols"/>
              <a:buChar char="⮚"/>
            </a:pPr>
            <a:r>
              <a:rPr lang="en-US" sz="24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Discussion time on Sunday ( 9-10 PM ) Every Week.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292631"/>
            <a:ext cx="2616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  <a:p>
            <a:pPr algn="ctr"/>
            <a:endParaRPr lang="en-US" sz="2000" b="1" dirty="0"/>
          </a:p>
          <a:p>
            <a:pPr algn="ctr"/>
            <a:endParaRPr lang="en-US" sz="2000" b="1" dirty="0"/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99288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832E9365-28E5-85CC-F6F9-A5CBDDB4A29A}"/>
              </a:ext>
            </a:extLst>
          </p:cNvPr>
          <p:cNvSpPr>
            <a:spLocks noGrp="1"/>
          </p:cNvSpPr>
          <p:nvPr>
            <p:ph type="title"/>
          </p:nvPr>
        </p:nvSpPr>
        <p:spPr>
          <a:ln>
            <a:miter lim="800000"/>
            <a:headEnd/>
            <a:tailEnd/>
          </a:ln>
        </p:spPr>
        <p:txBody>
          <a:bodyPr/>
          <a:lstStyle/>
          <a:p>
            <a:endParaRPr lang="en-US" altLang="en-US">
              <a:ea typeface="MS PGothic" panose="020B0600070205080204" pitchFamily="34" charset="-128"/>
            </a:endParaRPr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B9C7B1AB-E9A3-08D2-1093-182E0B4E8E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>
              <a:ea typeface="MS PGothic" panose="020B0600070205080204" pitchFamily="34" charset="-128"/>
            </a:endParaRPr>
          </a:p>
        </p:txBody>
      </p:sp>
      <p:pic>
        <p:nvPicPr>
          <p:cNvPr id="28676" name="Picture 2" descr="http://images.slidesharecdn.com/supplychainriskmanagement-090606232924-phpapp01-slide-5-768.jpg?1244349084">
            <a:extLst>
              <a:ext uri="{FF2B5EF4-FFF2-40B4-BE49-F238E27FC236}">
                <a16:creationId xmlns:a16="http://schemas.microsoft.com/office/drawing/2014/main" id="{B9C39551-BD1C-8F92-6274-2528ADAD8A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64380"/>
            <a:ext cx="12192000" cy="8463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7" name="Footer Placeholder 5">
            <a:extLst>
              <a:ext uri="{FF2B5EF4-FFF2-40B4-BE49-F238E27FC236}">
                <a16:creationId xmlns:a16="http://schemas.microsoft.com/office/drawing/2014/main" id="{5FA16449-9FD5-A58D-392A-1DE3D9EF8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200">
                <a:solidFill>
                  <a:srgbClr val="898989"/>
                </a:solidFill>
                <a:cs typeface="Arial" panose="020B0604020202020204" pitchFamily="34" charset="0"/>
              </a:rPr>
              <a:t>Dr.Tarek Mohamed</a:t>
            </a:r>
          </a:p>
        </p:txBody>
      </p:sp>
    </p:spTree>
    <p:extLst>
      <p:ext uri="{BB962C8B-B14F-4D97-AF65-F5344CB8AC3E}">
        <p14:creationId xmlns:p14="http://schemas.microsoft.com/office/powerpoint/2010/main" val="2550003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658714" y="1158004"/>
            <a:ext cx="3452006" cy="5265075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528321" y="1398465"/>
            <a:ext cx="11352504" cy="4770168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lvl="0" indent="-457200">
              <a:buClr>
                <a:schemeClr val="dk1"/>
              </a:buClr>
              <a:buSzPts val="2800"/>
              <a:buFont typeface="Noto Sans Symbols"/>
              <a:buChar char="❑"/>
            </a:pPr>
            <a:r>
              <a:rPr lang="en-US" sz="28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All stages involved, directly or indirectly, in fulfilling a customer request.</a:t>
            </a:r>
            <a:endParaRPr lang="en-US" sz="2800" dirty="0"/>
          </a:p>
          <a:p>
            <a:pPr lvl="0"/>
            <a:endParaRPr lang="en-US" sz="28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7200">
              <a:buClr>
                <a:schemeClr val="dk1"/>
              </a:buClr>
              <a:buSzPts val="2800"/>
              <a:buFont typeface="Noto Sans Symbols"/>
              <a:buChar char="❑"/>
            </a:pPr>
            <a:r>
              <a:rPr lang="en-US" sz="28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Includes manufacturers, suppliers, transporters, warehouses, retailers, and customers.</a:t>
            </a:r>
            <a:endParaRPr lang="en-US" sz="2800" dirty="0"/>
          </a:p>
          <a:p>
            <a:pPr lvl="0"/>
            <a:endParaRPr lang="en-US" sz="28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7200">
              <a:buClr>
                <a:schemeClr val="dk1"/>
              </a:buClr>
              <a:buSzPts val="2800"/>
              <a:buFont typeface="Noto Sans Symbols"/>
              <a:buChar char="❑"/>
            </a:pPr>
            <a:r>
              <a:rPr lang="en-US" sz="28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Within each company, the supply chain includes all functions involved in fulfilling a customer request (product development, marketing, operations, distribution, finance, customer service).</a:t>
            </a: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404483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3E3554B-7E5B-1DF0-3229-B9901708E85F}"/>
              </a:ext>
            </a:extLst>
          </p:cNvPr>
          <p:cNvSpPr txBox="1"/>
          <p:nvPr/>
        </p:nvSpPr>
        <p:spPr>
          <a:xfrm>
            <a:off x="2764830" y="377785"/>
            <a:ext cx="70497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What is a Supply Chain Management</a:t>
            </a:r>
          </a:p>
        </p:txBody>
      </p:sp>
    </p:spTree>
    <p:extLst>
      <p:ext uri="{BB962C8B-B14F-4D97-AF65-F5344CB8AC3E}">
        <p14:creationId xmlns:p14="http://schemas.microsoft.com/office/powerpoint/2010/main" val="3369986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155869"/>
            <a:ext cx="3988286" cy="519313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180431" y="1493520"/>
            <a:ext cx="11849009" cy="463016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69900" marR="5080" lvl="0" indent="-457200">
              <a:buClr>
                <a:schemeClr val="dk1"/>
              </a:buClr>
              <a:buSzPts val="2600"/>
              <a:buFont typeface="Noto Sans Symbols"/>
              <a:buChar char="❑"/>
            </a:pPr>
            <a:r>
              <a:rPr lang="en-US" sz="28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All parties involved directly/indirectly in fulfilling customer needs/demands.</a:t>
            </a:r>
            <a:endParaRPr lang="en-US" sz="2800" dirty="0"/>
          </a:p>
          <a:p>
            <a:pPr marL="469900" marR="5080" lvl="0" indent="-292100">
              <a:spcBef>
                <a:spcPts val="675"/>
              </a:spcBef>
              <a:buClr>
                <a:schemeClr val="dk1"/>
              </a:buClr>
              <a:buSzPts val="2600"/>
            </a:pPr>
            <a:endParaRPr lang="en-US" sz="28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69900" marR="5080" lvl="0" indent="-457200">
              <a:spcBef>
                <a:spcPts val="675"/>
              </a:spcBef>
              <a:buClr>
                <a:schemeClr val="dk1"/>
              </a:buClr>
              <a:buSzPts val="2600"/>
              <a:buFont typeface="Noto Sans Symbols"/>
              <a:buChar char="❑"/>
            </a:pPr>
            <a:r>
              <a:rPr lang="en-US" sz="28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All facilities, functions, activities, associated with  flow and transformation of goods and services from  raw materials to customer, as well as the associated  information flows.</a:t>
            </a:r>
            <a:endParaRPr lang="en-US" sz="2800" dirty="0"/>
          </a:p>
          <a:p>
            <a:pPr marL="584200" marR="5080" lvl="0" indent="-406400">
              <a:spcBef>
                <a:spcPts val="675"/>
              </a:spcBef>
              <a:buClr>
                <a:schemeClr val="dk1"/>
              </a:buClr>
              <a:buSzPts val="2600"/>
            </a:pPr>
            <a:endParaRPr lang="en-US" sz="2800" dirty="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69900" marR="5715" lvl="0" indent="-457200">
              <a:spcBef>
                <a:spcPts val="670"/>
              </a:spcBef>
              <a:buClr>
                <a:schemeClr val="dk1"/>
              </a:buClr>
              <a:buSzPts val="2600"/>
              <a:buFont typeface="Noto Sans Symbols"/>
              <a:buChar char="❑"/>
            </a:pPr>
            <a:r>
              <a:rPr lang="en-US" sz="2800" dirty="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An integrated group of processes to “Plan,” “Source,”  “Make,” and “deliver” products to customers. </a:t>
            </a:r>
            <a:endParaRPr lang="en-US" sz="28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413240" y="6389784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3134417" y="216604"/>
            <a:ext cx="7134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What is a Supply Chain Management</a:t>
            </a:r>
          </a:p>
        </p:txBody>
      </p:sp>
    </p:spTree>
    <p:extLst>
      <p:ext uri="{BB962C8B-B14F-4D97-AF65-F5344CB8AC3E}">
        <p14:creationId xmlns:p14="http://schemas.microsoft.com/office/powerpoint/2010/main" val="21763574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066801"/>
            <a:ext cx="3503055" cy="5282208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395369" y="6349009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3539480" y="325309"/>
            <a:ext cx="4939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Supply Chain Structure </a:t>
            </a:r>
          </a:p>
        </p:txBody>
      </p:sp>
      <p:pic>
        <p:nvPicPr>
          <p:cNvPr id="9" name="Google Shape;162;p2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447040" y="1455713"/>
            <a:ext cx="11135360" cy="4680201"/>
          </a:xfrm>
          <a:prstGeom prst="rect">
            <a:avLst/>
          </a:prstGeom>
          <a:noFill/>
          <a:ln>
            <a:noFill/>
          </a:ln>
          <a:effectLst>
            <a:outerShdw blurRad="292100" dist="139700" dir="2700000" algn="tl" rotWithShape="0">
              <a:srgbClr val="333333">
                <a:alpha val="64705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34396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1155869"/>
            <a:ext cx="3592046" cy="519313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532105" y="1540205"/>
            <a:ext cx="11233175" cy="456412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Explaining how to build a strategic framework to analyze supply chains.</a:t>
            </a:r>
            <a:endParaRPr lang="en-US" sz="2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 algn="just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Identifying how to manage cross-functional drivers in a supply chain.</a:t>
            </a:r>
          </a:p>
          <a:p>
            <a:pPr lvl="0" algn="just">
              <a:buClr>
                <a:srgbClr val="000000"/>
              </a:buClr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Describing the designing process of the supply chain network. </a:t>
            </a:r>
            <a:endParaRPr lang="en-US" sz="2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 algn="just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Identifying the planning and coordinating demand and supply in the supply chain.</a:t>
            </a:r>
            <a:endParaRPr lang="en-US" sz="2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 algn="just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Understanding how to plan and manage inventories in the supply chain.</a:t>
            </a:r>
            <a:endParaRPr lang="en-US" sz="2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 algn="just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Explaining the designing and planning of transportation networks in the supply chain.</a:t>
            </a:r>
            <a:endParaRPr lang="en-US" sz="2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 algn="just">
              <a:buClr>
                <a:srgbClr val="000000"/>
              </a:buClr>
            </a:pPr>
            <a:endParaRPr lang="en-US" sz="24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35710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809059" y="326413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Primary Goal of this Course</a:t>
            </a:r>
          </a:p>
        </p:txBody>
      </p:sp>
    </p:spTree>
    <p:extLst>
      <p:ext uri="{BB962C8B-B14F-4D97-AF65-F5344CB8AC3E}">
        <p14:creationId xmlns:p14="http://schemas.microsoft.com/office/powerpoint/2010/main" val="5036557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08514" y="853706"/>
            <a:ext cx="3503055" cy="5573975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650240" y="1280160"/>
            <a:ext cx="11145520" cy="4960143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>
              <a:buClr>
                <a:srgbClr val="000000"/>
              </a:buClr>
            </a:pPr>
            <a:endParaRPr lang="en-US" sz="2500" b="1" kern="0" dirty="0">
              <a:solidFill>
                <a:srgbClr val="0070C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endParaRPr lang="en-US" sz="2500" b="1" kern="0" dirty="0">
              <a:solidFill>
                <a:srgbClr val="00B0F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r>
              <a:rPr lang="en-US" sz="25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Credit Hours</a:t>
            </a:r>
            <a:r>
              <a:rPr lang="en-US" sz="2500" b="1" kern="0" dirty="0">
                <a:solidFill>
                  <a:srgbClr val="0070C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  <a:r>
              <a:rPr lang="en-US" sz="25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3 Credit Hours.</a:t>
            </a:r>
            <a:endParaRPr lang="en-US" sz="25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endParaRPr lang="en-US" sz="25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70C0"/>
              </a:buClr>
              <a:buSzPts val="2800"/>
              <a:buFont typeface="Noto Sans Symbols"/>
              <a:buChar char="⮚"/>
            </a:pPr>
            <a:r>
              <a:rPr lang="en-US" sz="25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Required Textbook </a:t>
            </a:r>
            <a:r>
              <a:rPr lang="en-US" sz="25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  <a:endParaRPr lang="en-US" sz="25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5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r>
              <a:rPr lang="en-US" sz="25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Supply Chain Management-Strategy, Planning and Operation, Sixth Edition, Sunil Chopra and Peter Meindl,Pearson Education Limited.</a:t>
            </a:r>
            <a:endParaRPr lang="en-US" sz="25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5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342900" lvl="0" indent="-342900">
              <a:buClr>
                <a:srgbClr val="0070C0"/>
              </a:buClr>
              <a:buSzPts val="2800"/>
              <a:buFont typeface="Noto Sans Symbols"/>
              <a:buChar char="⮚"/>
            </a:pPr>
            <a:r>
              <a:rPr lang="en-US" sz="25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Essential References</a:t>
            </a:r>
            <a:r>
              <a:rPr lang="en-US" sz="2500" b="1" kern="0" dirty="0">
                <a:solidFill>
                  <a:srgbClr val="0070C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  <a:r>
              <a:rPr lang="en-US" sz="25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  <a:endParaRPr lang="en-US" sz="25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5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r>
              <a:rPr lang="en-US" sz="25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main material and reference for each course will be the textbook mentioned in the course specifications,lecture notes and slides are additional resources that are prepared by the professor.</a:t>
            </a:r>
            <a:endParaRPr lang="en-US" sz="25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lvl="0">
              <a:buClr>
                <a:srgbClr val="000000"/>
              </a:buClr>
            </a:pPr>
            <a:endParaRPr lang="en-US" sz="25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lvl="0">
              <a:buClr>
                <a:srgbClr val="000000"/>
              </a:buClr>
            </a:pPr>
            <a:endParaRPr lang="en-US" sz="2500" b="1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305265" y="642768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905360" y="216603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Learning Resources</a:t>
            </a:r>
          </a:p>
        </p:txBody>
      </p:sp>
    </p:spTree>
    <p:extLst>
      <p:ext uri="{BB962C8B-B14F-4D97-AF65-F5344CB8AC3E}">
        <p14:creationId xmlns:p14="http://schemas.microsoft.com/office/powerpoint/2010/main" val="942366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2297C4B-84D7-EDC8-F6F6-53F29890AA2A}"/>
              </a:ext>
            </a:extLst>
          </p:cNvPr>
          <p:cNvSpPr/>
          <p:nvPr/>
        </p:nvSpPr>
        <p:spPr>
          <a:xfrm>
            <a:off x="8521123" y="1051113"/>
            <a:ext cx="3503055" cy="5193139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E1BA4EE-2B88-B99F-6A81-884E42CCA968}"/>
              </a:ext>
            </a:extLst>
          </p:cNvPr>
          <p:cNvSpPr/>
          <p:nvPr/>
        </p:nvSpPr>
        <p:spPr>
          <a:xfrm>
            <a:off x="406401" y="1505565"/>
            <a:ext cx="11379199" cy="4702591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just">
              <a:buClr>
                <a:srgbClr val="000000"/>
              </a:buClr>
            </a:pPr>
            <a:r>
              <a:rPr lang="en-US" sz="2600" b="1" kern="0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At the end of the course, the students will be able to understand </a:t>
            </a:r>
            <a:r>
              <a:rPr lang="en-US" sz="2800" b="1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:</a:t>
            </a:r>
          </a:p>
          <a:p>
            <a:pPr lvl="0" algn="just">
              <a:buClr>
                <a:srgbClr val="000000"/>
              </a:buClr>
            </a:pPr>
            <a:endParaRPr lang="en-US" sz="2300" kern="0" dirty="0">
              <a:solidFill>
                <a:srgbClr val="00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marL="457200" lvl="0" indent="-4572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important role of supply chains in today’s business and economy.</a:t>
            </a:r>
          </a:p>
          <a:p>
            <a:pPr marL="457200" lvl="0" indent="-4572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 wide scope of functions and concepts in supply chains.</a:t>
            </a:r>
          </a:p>
          <a:p>
            <a:pPr marL="457200" lvl="0" indent="-4572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main components of supply chains.</a:t>
            </a:r>
          </a:p>
          <a:p>
            <a:pPr marL="457200" lvl="0" indent="-457200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key drivers of good supply chain management to create a competitive advantage.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  <a:p>
            <a:pPr marL="457200" lvl="0" indent="-4572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Apply conceptual decision-support to supply chain related decision problems.</a:t>
            </a:r>
          </a:p>
          <a:p>
            <a:pPr marL="457200" lvl="0" indent="-457200" algn="just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unique characteristics and issues of supply chains.</a:t>
            </a:r>
          </a:p>
          <a:p>
            <a:pPr marL="457200" lvl="0" indent="-457200">
              <a:buClr>
                <a:srgbClr val="000000"/>
              </a:buClr>
              <a:buSzPts val="2400"/>
              <a:buFont typeface="Noto Sans Symbols"/>
              <a:buChar char="❑"/>
            </a:pPr>
            <a:r>
              <a:rPr lang="en-US" sz="2400" kern="0" dirty="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How to utilize the strategic framework concepts used in this text to achieve significant increases in performance.</a:t>
            </a:r>
            <a:endParaRPr lang="en-US" sz="1400" kern="0" dirty="0">
              <a:solidFill>
                <a:srgbClr val="000000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84945" y="645789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6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966320" y="216604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Learning Outcomes</a:t>
            </a:r>
          </a:p>
        </p:txBody>
      </p:sp>
    </p:spTree>
    <p:extLst>
      <p:ext uri="{BB962C8B-B14F-4D97-AF65-F5344CB8AC3E}">
        <p14:creationId xmlns:p14="http://schemas.microsoft.com/office/powerpoint/2010/main" val="19357496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C96370C-0E93-23F8-01E6-0F65F4C191D2}"/>
              </a:ext>
            </a:extLst>
          </p:cNvPr>
          <p:cNvSpPr txBox="1"/>
          <p:nvPr/>
        </p:nvSpPr>
        <p:spPr>
          <a:xfrm>
            <a:off x="9264625" y="651014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www.midocean.km</a:t>
            </a:r>
          </a:p>
        </p:txBody>
      </p:sp>
      <p:pic>
        <p:nvPicPr>
          <p:cNvPr id="5" name="Graphic 21">
            <a:extLst>
              <a:ext uri="{FF2B5EF4-FFF2-40B4-BE49-F238E27FC236}">
                <a16:creationId xmlns:a16="http://schemas.microsoft.com/office/drawing/2014/main" id="{9E2D4076-17ED-0606-9EEA-9B0B4141C85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80431" y="79527"/>
            <a:ext cx="2522129" cy="7537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A80F9F-74DB-1D57-04E8-E20E92A09B0A}"/>
              </a:ext>
            </a:extLst>
          </p:cNvPr>
          <p:cNvSpPr txBox="1"/>
          <p:nvPr/>
        </p:nvSpPr>
        <p:spPr>
          <a:xfrm>
            <a:off x="2702560" y="111704"/>
            <a:ext cx="59402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200" b="1" dirty="0">
                <a:solidFill>
                  <a:srgbClr val="00B0F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      Units of Course Contents</a:t>
            </a:r>
          </a:p>
        </p:txBody>
      </p:sp>
      <p:graphicFrame>
        <p:nvGraphicFramePr>
          <p:cNvPr id="10" name="Google Shape;202;p28"/>
          <p:cNvGraphicFramePr/>
          <p:nvPr>
            <p:extLst>
              <p:ext uri="{D42A27DB-BD31-4B8C-83A1-F6EECF244321}">
                <p14:modId xmlns:p14="http://schemas.microsoft.com/office/powerpoint/2010/main" val="3416081910"/>
              </p:ext>
            </p:extLst>
          </p:nvPr>
        </p:nvGraphicFramePr>
        <p:xfrm>
          <a:off x="311175" y="833233"/>
          <a:ext cx="11575737" cy="5981096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96170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588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927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784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4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Course Unit</a:t>
                      </a:r>
                      <a:endParaRPr sz="2400" b="1" i="0" u="none" strike="noStrike" cap="none" dirty="0">
                        <a:solidFill>
                          <a:srgbClr val="FFFFFF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No.of.</a:t>
                      </a:r>
                      <a:endParaRPr sz="2000"/>
                    </a:p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We</a:t>
                      </a:r>
                      <a:r>
                        <a:rPr lang="en-US" sz="2000" b="1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e</a:t>
                      </a: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ks</a:t>
                      </a:r>
                      <a:endParaRPr sz="2000" b="1" i="0" u="none" strike="noStrike" cap="none">
                        <a:solidFill>
                          <a:srgbClr val="FFFFFF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Contact Hours</a:t>
                      </a:r>
                      <a:endParaRPr sz="2000" b="1" i="0" u="none" strike="noStrike" cap="none">
                        <a:solidFill>
                          <a:srgbClr val="FFFFFF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Part I        Building a Strategic Framework to Analyze Supply Chains </a:t>
                      </a:r>
                      <a:endParaRPr sz="2000" b="1" i="0" u="none" strike="noStrike" cap="none" dirty="0">
                        <a:solidFill>
                          <a:srgbClr val="0070C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1- Understanding the Supply Chain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1st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2- Supply Chain Performance: Achieving Strategic Fit and Scope 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2nd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3- Supply Chain Drivers and Metrics 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3rd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Part II       Designing the Supply Chain Network </a:t>
                      </a:r>
                      <a:endParaRPr sz="2000" b="1" i="0" u="none" strike="noStrike" cap="none" dirty="0">
                        <a:solidFill>
                          <a:srgbClr val="0070C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4- Designing distribution network in the Supply Chain 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4th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5- Network design in the Supply Chain 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5th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Part III     Planning and Coordinating Demand and Supply in a Supply Chain</a:t>
                      </a:r>
                      <a:endParaRPr sz="2000" b="1" i="0" u="none" strike="noStrike" cap="none" dirty="0">
                        <a:solidFill>
                          <a:srgbClr val="0070C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6- Demand forecasting in a supply chain 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6th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7-  Aggregate planning in a supply chain 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7th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Part IV      Designing and Planning Transportation Networks</a:t>
                      </a:r>
                      <a:endParaRPr sz="2000" b="1" i="0" u="none" strike="noStrike" cap="none" dirty="0">
                        <a:solidFill>
                          <a:srgbClr val="0070C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8 -Transportation in a Supply Chain 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8th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Part V       Managing Cross-Functional Drivers in a Supply Chain</a:t>
                      </a:r>
                      <a:endParaRPr sz="2000" b="1" i="0" u="none" strike="noStrike" cap="none" dirty="0">
                        <a:solidFill>
                          <a:srgbClr val="0070C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 </a:t>
                      </a:r>
                      <a:endParaRPr sz="2000" b="1" i="0" u="none" strike="noStrike" cap="non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3C6E7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9228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9 -Sourcing decisions in a supply chain 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9th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57845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Lecture 10-Sustainability and the Supply Chain  </a:t>
                      </a:r>
                      <a:endParaRPr sz="2000" b="1" i="0" u="none" strike="noStrike" cap="none" dirty="0">
                        <a:solidFill>
                          <a:srgbClr val="0070C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10th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u="none" strike="noStrike" cap="none" dirty="0"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3</a:t>
                      </a: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42797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 anchor="ctr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ap="flat" cmpd="sng" algn="ctr">
                      <a:solidFill>
                        <a:prstClr val="black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000" b="1" i="0" u="none" strike="noStrike" cap="none" dirty="0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</a:txBody>
                  <a:tcPr marL="6525" marR="6525" marT="6525" marB="0">
                    <a:lnL w="12700" cmpd="sng">
                      <a:solidFill>
                        <a:prstClr val="black"/>
                      </a:solidFill>
                      <a:prstDash val="solid"/>
                    </a:lnL>
                    <a:lnR w="12700" cmpd="sng">
                      <a:solidFill>
                        <a:prstClr val="black"/>
                      </a:solidFill>
                      <a:prstDash val="solid"/>
                    </a:lnR>
                    <a:lnT w="12700" cmpd="sng">
                      <a:solidFill>
                        <a:prstClr val="black"/>
                      </a:solidFill>
                      <a:prstDash val="solid"/>
                    </a:lnT>
                    <a:lnB w="12700" cmpd="sng">
                      <a:solidFill>
                        <a:prstClr val="black"/>
                      </a:solidFill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DEAF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98472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3FB79B4A-7A34-1C02-CD1B-89115FC428CA}"/>
              </a:ext>
            </a:extLst>
          </p:cNvPr>
          <p:cNvPicPr>
            <a:picLocks noChangeAspect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7B60AE2-5E3D-4AFD-BD97-4B8F961F9B50}"/>
              </a:ext>
            </a:extLst>
          </p:cNvPr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82006" y="5707075"/>
            <a:ext cx="45245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7A88996D-9C9C-C22D-C278-D12119103366}"/>
              </a:ext>
            </a:extLst>
          </p:cNvPr>
          <p:cNvSpPr/>
          <p:nvPr/>
        </p:nvSpPr>
        <p:spPr>
          <a:xfrm rot="16200000" flipV="1">
            <a:off x="-450809" y="2455143"/>
            <a:ext cx="3801492" cy="226140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>
            <a:extLst>
              <a:ext uri="{FF2B5EF4-FFF2-40B4-BE49-F238E27FC236}">
                <a16:creationId xmlns:a16="http://schemas.microsoft.com/office/drawing/2014/main" id="{A6F2CBA4-F736-9294-6DD9-ADB98675CC0E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hq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5221ee99d17410c2e92f9bbd0e0b6659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78f112be96feb5cfdf5b4bd30a2b8b67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b5d792bc-7973-4ea0-b250-91ea47055511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0A380574-7871-49CD-AE59-BB2BD96E31B4}"/>
</file>

<file path=customXml/itemProps2.xml><?xml version="1.0" encoding="utf-8"?>
<ds:datastoreItem xmlns:ds="http://schemas.openxmlformats.org/officeDocument/2006/customXml" ds:itemID="{F81FF013-9DCB-4FCD-8DE9-7406F22B9AFB}"/>
</file>

<file path=customXml/itemProps3.xml><?xml version="1.0" encoding="utf-8"?>
<ds:datastoreItem xmlns:ds="http://schemas.openxmlformats.org/officeDocument/2006/customXml" ds:itemID="{D0C98B88-E26E-47CE-85C0-891CD6238D9B}"/>
</file>

<file path=docProps/app.xml><?xml version="1.0" encoding="utf-8"?>
<Properties xmlns="http://schemas.openxmlformats.org/officeDocument/2006/extended-properties" xmlns:vt="http://schemas.openxmlformats.org/officeDocument/2006/docPropsVTypes">
  <TotalTime>5729</TotalTime>
  <Words>807</Words>
  <Application>Microsoft Office PowerPoint</Application>
  <PresentationFormat>Widescreen</PresentationFormat>
  <Paragraphs>152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MS PGothic</vt:lpstr>
      <vt:lpstr>Arial</vt:lpstr>
      <vt:lpstr>Calibri</vt:lpstr>
      <vt:lpstr>Calibri Light</vt:lpstr>
      <vt:lpstr>Noto Sans Symbols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Dr.Tarek Mohamed</dc:creator>
  <cp:lastModifiedBy>Dr. Tarek Mohamed</cp:lastModifiedBy>
  <cp:revision>75</cp:revision>
  <dcterms:created xsi:type="dcterms:W3CDTF">2023-04-29T09:08:23Z</dcterms:created>
  <dcterms:modified xsi:type="dcterms:W3CDTF">2025-09-20T20:38:15Z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