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6" r:id="rId2"/>
    <p:sldId id="259" r:id="rId3"/>
    <p:sldId id="296" r:id="rId4"/>
    <p:sldId id="297" r:id="rId5"/>
    <p:sldId id="298" r:id="rId6"/>
    <p:sldId id="299" r:id="rId7"/>
    <p:sldId id="300" r:id="rId8"/>
    <p:sldId id="301" r:id="rId9"/>
    <p:sldId id="302" r:id="rId10"/>
    <p:sldId id="303" r:id="rId11"/>
    <p:sldId id="304" r:id="rId12"/>
    <p:sldId id="305" r:id="rId13"/>
    <p:sldId id="306" r:id="rId14"/>
    <p:sldId id="308" r:id="rId15"/>
    <p:sldId id="309" r:id="rId16"/>
    <p:sldId id="310" r:id="rId17"/>
    <p:sldId id="311" r:id="rId18"/>
    <p:sldId id="312" r:id="rId19"/>
    <p:sldId id="313" r:id="rId20"/>
    <p:sldId id="314" r:id="rId21"/>
    <p:sldId id="315" r:id="rId22"/>
    <p:sldId id="316" r:id="rId23"/>
    <p:sldId id="317" r:id="rId24"/>
    <p:sldId id="318" r:id="rId25"/>
    <p:sldId id="319" r:id="rId26"/>
    <p:sldId id="320" r:id="rId27"/>
    <p:sldId id="321" r:id="rId28"/>
    <p:sldId id="322" r:id="rId29"/>
    <p:sldId id="323" r:id="rId30"/>
    <p:sldId id="324" r:id="rId31"/>
    <p:sldId id="325" r:id="rId32"/>
    <p:sldId id="326" r:id="rId33"/>
    <p:sldId id="327" r:id="rId34"/>
    <p:sldId id="328" r:id="rId35"/>
    <p:sldId id="329" r:id="rId36"/>
    <p:sldId id="330" r:id="rId37"/>
    <p:sldId id="331" r:id="rId38"/>
    <p:sldId id="332" r:id="rId39"/>
    <p:sldId id="333" r:id="rId40"/>
    <p:sldId id="335" r:id="rId41"/>
    <p:sldId id="336" r:id="rId42"/>
    <p:sldId id="337" r:id="rId43"/>
    <p:sldId id="338" r:id="rId44"/>
    <p:sldId id="340" r:id="rId45"/>
    <p:sldId id="295"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45" autoAdjust="0"/>
    <p:restoredTop sz="94660"/>
  </p:normalViewPr>
  <p:slideViewPr>
    <p:cSldViewPr snapToGrid="0">
      <p:cViewPr varScale="1">
        <p:scale>
          <a:sx n="86" d="100"/>
          <a:sy n="86" d="100"/>
        </p:scale>
        <p:origin x="653"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63585D-517E-433C-8BB4-4536008D970D}" type="datetimeFigureOut">
              <a:rPr lang="en-US" smtClean="0"/>
              <a:t>6/26/2023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84580F-AFBB-46B2-ABBD-BBC05A69B3D7}" type="slidenum">
              <a:rPr lang="en-US" smtClean="0"/>
              <a:t>‹#›</a:t>
            </a:fld>
            <a:endParaRPr lang="en-US"/>
          </a:p>
        </p:txBody>
      </p:sp>
    </p:spTree>
    <p:extLst>
      <p:ext uri="{BB962C8B-B14F-4D97-AF65-F5344CB8AC3E}">
        <p14:creationId xmlns:p14="http://schemas.microsoft.com/office/powerpoint/2010/main" val="437374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4436" y="422122"/>
            <a:ext cx="5861708" cy="16844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9855" y="422122"/>
            <a:ext cx="5331678" cy="1305165"/>
          </a:xfrm>
          <a:prstGeom prst="rect">
            <a:avLst/>
          </a:prstGeom>
          <a:noFill/>
        </p:spPr>
        <p:txBody>
          <a:bodyPr wrap="square" rtlCol="0">
            <a:spAutoFit/>
          </a:bodyPr>
          <a:lstStyle/>
          <a:p>
            <a:pPr>
              <a:lnSpc>
                <a:spcPct val="150000"/>
              </a:lnSpc>
            </a:pPr>
            <a:r>
              <a:rPr lang="en-US" sz="2800" b="1" i="1" dirty="0">
                <a:solidFill>
                  <a:schemeClr val="bg1"/>
                </a:solidFill>
                <a:cs typeface="Tajawal Medium" panose="00000600000000000000" pitchFamily="2" charset="-78"/>
              </a:rPr>
              <a:t>Computer Organization</a:t>
            </a:r>
            <a:r>
              <a:rPr lang="en-US" altLang="en-US" sz="2800" b="1" i="1" dirty="0">
                <a:solidFill>
                  <a:schemeClr val="bg1"/>
                </a:solidFill>
                <a:cs typeface="Tajawal Medium" panose="00000600000000000000" pitchFamily="2" charset="-78"/>
              </a:rPr>
              <a:t> Continue</a:t>
            </a:r>
            <a:endParaRPr lang="en-US" sz="2800" b="1" i="1" dirty="0">
              <a:solidFill>
                <a:schemeClr val="bg1"/>
              </a:solidFill>
              <a:cs typeface="Tajawal Medium" panose="00000600000000000000" pitchFamily="2" charset="-78"/>
            </a:endParaRPr>
          </a:p>
          <a:p>
            <a:pPr algn="ctr">
              <a:lnSpc>
                <a:spcPct val="150000"/>
              </a:lnSpc>
            </a:pPr>
            <a:r>
              <a:rPr lang="en-US" sz="2800" dirty="0">
                <a:solidFill>
                  <a:srgbClr val="24A9E1"/>
                </a:solidFill>
                <a:latin typeface="Tajawal Medium" panose="00000600000000000000" pitchFamily="2" charset="-78"/>
                <a:cs typeface="Tajawal Medium" panose="00000600000000000000" pitchFamily="2" charset="-78"/>
              </a:rPr>
              <a:t>Eng. Eman Hamdy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723303" y="3125529"/>
            <a:ext cx="5303348" cy="954107"/>
          </a:xfrm>
          <a:prstGeom prst="rect">
            <a:avLst/>
          </a:prstGeom>
          <a:noFill/>
        </p:spPr>
        <p:txBody>
          <a:bodyPr wrap="square" rtlCol="0">
            <a:spAutoFit/>
          </a:bodyPr>
          <a:lstStyle/>
          <a:p>
            <a:pPr algn="ctr"/>
            <a:r>
              <a:rPr lang="en-US" sz="2800" b="1" i="0"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p:cNvSpPr txBox="1"/>
          <p:nvPr/>
        </p:nvSpPr>
        <p:spPr>
          <a:xfrm>
            <a:off x="2650377" y="543490"/>
            <a:ext cx="8580619" cy="523220"/>
          </a:xfrm>
          <a:prstGeom prst="rect">
            <a:avLst/>
          </a:prstGeom>
          <a:noFill/>
        </p:spPr>
        <p:txBody>
          <a:bodyPr wrap="none" rtlCol="0">
            <a:spAutoFit/>
          </a:bodyPr>
          <a:lstStyle/>
          <a:p>
            <a:pPr>
              <a:spcAft>
                <a:spcPct val="50000"/>
              </a:spcAft>
              <a:defRPr/>
            </a:pPr>
            <a:r>
              <a:rPr lang="en-US" altLang="en-US" sz="2800" i="0" baseline="0" dirty="0">
                <a:solidFill>
                  <a:schemeClr val="bg1"/>
                </a:solidFill>
              </a:rPr>
              <a:t>After studying this chapter, the student should be able to:</a:t>
            </a:r>
          </a:p>
        </p:txBody>
      </p:sp>
      <p:sp>
        <p:nvSpPr>
          <p:cNvPr id="8" name="TextBox 7"/>
          <p:cNvSpPr txBox="1"/>
          <p:nvPr/>
        </p:nvSpPr>
        <p:spPr>
          <a:xfrm>
            <a:off x="280206" y="492217"/>
            <a:ext cx="168347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Objective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D3FDEFE-2AC3-1AFF-01A9-000CAA436B04}"/>
              </a:ext>
            </a:extLst>
          </p:cNvPr>
          <p:cNvSpPr txBox="1"/>
          <p:nvPr/>
        </p:nvSpPr>
        <p:spPr>
          <a:xfrm>
            <a:off x="651740" y="2020393"/>
            <a:ext cx="10038672" cy="2800767"/>
          </a:xfrm>
          <a:prstGeom prst="rect">
            <a:avLst/>
          </a:prstGeom>
          <a:noFill/>
        </p:spPr>
        <p:txBody>
          <a:bodyPr wrap="square">
            <a:spAutoFit/>
          </a:bodyPr>
          <a:lstStyle/>
          <a:p>
            <a:pPr>
              <a:spcAft>
                <a:spcPct val="50000"/>
              </a:spcAft>
              <a:buFont typeface="Wingdings" panose="05000000000000000000" pitchFamily="2" charset="2"/>
              <a:buChar char="q"/>
            </a:pPr>
            <a:r>
              <a:rPr lang="en-US" altLang="en-US" sz="3200" i="0" baseline="0" dirty="0"/>
              <a:t> </a:t>
            </a:r>
            <a:r>
              <a:rPr lang="en-GB" sz="3200" i="0" baseline="0" dirty="0"/>
              <a:t>Types of Storage Technology Used</a:t>
            </a:r>
            <a:endParaRPr lang="en-US" sz="3200" i="0" baseline="0" dirty="0"/>
          </a:p>
          <a:p>
            <a:pPr>
              <a:spcAft>
                <a:spcPct val="50000"/>
              </a:spcAft>
              <a:buFont typeface="Wingdings" panose="05000000000000000000" pitchFamily="2" charset="2"/>
              <a:buChar char="q"/>
            </a:pPr>
            <a:r>
              <a:rPr lang="en-US" altLang="en-US" sz="3200" i="0" baseline="0" dirty="0"/>
              <a:t> Understand the interconnection of subsystems.</a:t>
            </a:r>
          </a:p>
          <a:p>
            <a:pPr>
              <a:spcAft>
                <a:spcPct val="50000"/>
              </a:spcAft>
              <a:buFont typeface="Wingdings" panose="05000000000000000000" pitchFamily="2" charset="2"/>
              <a:buChar char="q"/>
            </a:pPr>
            <a:r>
              <a:rPr lang="en-US" altLang="en-US" sz="3200" i="0" baseline="0" dirty="0"/>
              <a:t> Describe different methods of input/output addressing.</a:t>
            </a:r>
          </a:p>
          <a:p>
            <a:pPr>
              <a:spcAft>
                <a:spcPct val="50000"/>
              </a:spcAft>
              <a:buFont typeface="Wingdings" panose="05000000000000000000" pitchFamily="2" charset="2"/>
              <a:buChar char="q"/>
            </a:pPr>
            <a:r>
              <a:rPr lang="en-US" altLang="en-US" sz="3200" i="0" baseline="0" dirty="0"/>
              <a:t> Simple Computer</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9" name="TextBox 8">
            <a:extLst>
              <a:ext uri="{FF2B5EF4-FFF2-40B4-BE49-F238E27FC236}">
                <a16:creationId xmlns:a16="http://schemas.microsoft.com/office/drawing/2014/main" id="{6C4CF23E-B05A-466E-9DF8-4EA0B2A35FD0}"/>
              </a:ext>
            </a:extLst>
          </p:cNvPr>
          <p:cNvSpPr txBox="1"/>
          <p:nvPr/>
        </p:nvSpPr>
        <p:spPr>
          <a:xfrm>
            <a:off x="2084410" y="1506759"/>
            <a:ext cx="8532845" cy="3173946"/>
          </a:xfrm>
          <a:prstGeom prst="rect">
            <a:avLst/>
          </a:prstGeom>
          <a:noFill/>
        </p:spPr>
        <p:txBody>
          <a:bodyPr wrap="square">
            <a:spAutoFit/>
          </a:bodyPr>
          <a:lstStyle/>
          <a:p>
            <a:endParaRPr lang="en-GB" dirty="0"/>
          </a:p>
          <a:p>
            <a:pPr>
              <a:lnSpc>
                <a:spcPct val="200000"/>
              </a:lnSpc>
            </a:pPr>
            <a:r>
              <a:rPr lang="en-GB" sz="3200" dirty="0">
                <a:latin typeface="Times New Roman" panose="02020603050405020304" pitchFamily="18" charset="0"/>
                <a:cs typeface="Times New Roman" panose="02020603050405020304" pitchFamily="18" charset="0"/>
              </a:rPr>
              <a:t>• Magnetic (conventional hard drives) </a:t>
            </a:r>
          </a:p>
          <a:p>
            <a:pPr>
              <a:lnSpc>
                <a:spcPct val="200000"/>
              </a:lnSpc>
            </a:pPr>
            <a:r>
              <a:rPr lang="en-GB" sz="3200" dirty="0">
                <a:latin typeface="Times New Roman" panose="02020603050405020304" pitchFamily="18" charset="0"/>
                <a:cs typeface="Times New Roman" panose="02020603050405020304" pitchFamily="18" charset="0"/>
              </a:rPr>
              <a:t>• Optical (optical discs) </a:t>
            </a:r>
          </a:p>
          <a:p>
            <a:pPr>
              <a:lnSpc>
                <a:spcPct val="200000"/>
              </a:lnSpc>
            </a:pPr>
            <a:r>
              <a:rPr lang="en-GB" sz="3200" dirty="0">
                <a:latin typeface="Times New Roman" panose="02020603050405020304" pitchFamily="18" charset="0"/>
                <a:cs typeface="Times New Roman" panose="02020603050405020304" pitchFamily="18" charset="0"/>
              </a:rPr>
              <a:t>• Electrons (flash memory media)</a:t>
            </a:r>
            <a:endParaRPr lang="en-US" sz="32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F5DA637-E457-9BB1-60A9-F74962E0D07E}"/>
              </a:ext>
            </a:extLst>
          </p:cNvPr>
          <p:cNvSpPr txBox="1"/>
          <p:nvPr/>
        </p:nvSpPr>
        <p:spPr>
          <a:xfrm>
            <a:off x="3221968" y="575043"/>
            <a:ext cx="5868955" cy="523220"/>
          </a:xfrm>
          <a:prstGeom prst="rect">
            <a:avLst/>
          </a:prstGeom>
          <a:noFill/>
        </p:spPr>
        <p:txBody>
          <a:bodyPr wrap="square" rtlCol="0">
            <a:spAutoFit/>
          </a:bodyPr>
          <a:lstStyle/>
          <a:p>
            <a:r>
              <a:rPr lang="en-GB" sz="2800" dirty="0">
                <a:solidFill>
                  <a:schemeClr val="bg1"/>
                </a:solidFill>
              </a:rPr>
              <a:t>Types of Storage Technology Used</a:t>
            </a:r>
            <a:endParaRPr lang="en-US" sz="2800" dirty="0">
              <a:solidFill>
                <a:schemeClr val="bg1"/>
              </a:solidFill>
            </a:endParaRPr>
          </a:p>
        </p:txBody>
      </p:sp>
    </p:spTree>
    <p:extLst>
      <p:ext uri="{BB962C8B-B14F-4D97-AF65-F5344CB8AC3E}">
        <p14:creationId xmlns:p14="http://schemas.microsoft.com/office/powerpoint/2010/main" val="1071872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object 3">
            <a:extLst>
              <a:ext uri="{FF2B5EF4-FFF2-40B4-BE49-F238E27FC236}">
                <a16:creationId xmlns:a16="http://schemas.microsoft.com/office/drawing/2014/main" id="{4C0190F1-4736-85B9-C4E1-8CACE942395C}"/>
              </a:ext>
            </a:extLst>
          </p:cNvPr>
          <p:cNvSpPr txBox="1"/>
          <p:nvPr/>
        </p:nvSpPr>
        <p:spPr>
          <a:xfrm>
            <a:off x="762233" y="1812461"/>
            <a:ext cx="10910947" cy="3416320"/>
          </a:xfrm>
          <a:prstGeom prst="rect">
            <a:avLst/>
          </a:prstGeom>
        </p:spPr>
        <p:txBody>
          <a:bodyPr vert="horz" wrap="square" lIns="0" tIns="0" rIns="0" bIns="0" rtlCol="0">
            <a:spAutoFit/>
          </a:bodyPr>
          <a:lstStyle/>
          <a:p>
            <a:pPr marL="355600" indent="-342900">
              <a:lnSpc>
                <a:spcPct val="100000"/>
              </a:lnSpc>
              <a:buFont typeface="Arial"/>
              <a:buChar char="•"/>
              <a:tabLst>
                <a:tab pos="356235" algn="l"/>
              </a:tabLst>
            </a:pPr>
            <a:r>
              <a:rPr sz="2400" spc="-10" dirty="0">
                <a:latin typeface="Calibri"/>
                <a:cs typeface="Calibri"/>
              </a:rPr>
              <a:t>Internal hard</a:t>
            </a:r>
            <a:r>
              <a:rPr sz="2400" spc="-75" dirty="0">
                <a:latin typeface="Calibri"/>
                <a:cs typeface="Calibri"/>
              </a:rPr>
              <a:t> </a:t>
            </a:r>
            <a:r>
              <a:rPr sz="2400" spc="-10" dirty="0">
                <a:latin typeface="Calibri"/>
                <a:cs typeface="Calibri"/>
              </a:rPr>
              <a:t>drives</a:t>
            </a:r>
            <a:endParaRPr sz="2400" dirty="0">
              <a:latin typeface="Calibri"/>
              <a:cs typeface="Calibri"/>
            </a:endParaRPr>
          </a:p>
          <a:p>
            <a:pPr marL="756285" lvl="1" indent="-286385">
              <a:lnSpc>
                <a:spcPct val="100000"/>
              </a:lnSpc>
              <a:spcBef>
                <a:spcPts val="575"/>
              </a:spcBef>
              <a:buFont typeface="Arial"/>
              <a:buChar char="–"/>
              <a:tabLst>
                <a:tab pos="756920" algn="l"/>
              </a:tabLst>
            </a:pPr>
            <a:r>
              <a:rPr sz="2400" spc="-10" dirty="0">
                <a:latin typeface="Calibri"/>
                <a:cs typeface="Calibri"/>
              </a:rPr>
              <a:t>Permanent </a:t>
            </a:r>
            <a:r>
              <a:rPr sz="2400" spc="-20" dirty="0">
                <a:latin typeface="Calibri"/>
                <a:cs typeface="Calibri"/>
              </a:rPr>
              <a:t>storage </a:t>
            </a:r>
            <a:r>
              <a:rPr sz="2400" spc="-5" dirty="0">
                <a:latin typeface="Calibri"/>
                <a:cs typeface="Calibri"/>
              </a:rPr>
              <a:t>devices </a:t>
            </a:r>
            <a:r>
              <a:rPr sz="2400" spc="-15" dirty="0">
                <a:latin typeface="Calibri"/>
                <a:cs typeface="Calibri"/>
              </a:rPr>
              <a:t>located </a:t>
            </a:r>
            <a:r>
              <a:rPr sz="2400" dirty="0">
                <a:latin typeface="Calibri"/>
                <a:cs typeface="Calibri"/>
              </a:rPr>
              <a:t>inside the </a:t>
            </a:r>
            <a:r>
              <a:rPr sz="2400" spc="-25" dirty="0">
                <a:latin typeface="Calibri"/>
                <a:cs typeface="Calibri"/>
              </a:rPr>
              <a:t>system</a:t>
            </a:r>
            <a:r>
              <a:rPr sz="2400" spc="-45" dirty="0">
                <a:latin typeface="Calibri"/>
                <a:cs typeface="Calibri"/>
              </a:rPr>
              <a:t> </a:t>
            </a:r>
            <a:r>
              <a:rPr sz="2400" spc="-5" dirty="0">
                <a:latin typeface="Calibri"/>
                <a:cs typeface="Calibri"/>
              </a:rPr>
              <a:t>unit</a:t>
            </a:r>
            <a:endParaRPr sz="2400" dirty="0">
              <a:latin typeface="Calibri"/>
              <a:cs typeface="Calibri"/>
            </a:endParaRPr>
          </a:p>
          <a:p>
            <a:pPr marL="756285" lvl="1" indent="-286385">
              <a:lnSpc>
                <a:spcPct val="100000"/>
              </a:lnSpc>
              <a:spcBef>
                <a:spcPts val="575"/>
              </a:spcBef>
              <a:buFont typeface="Arial"/>
              <a:buChar char="–"/>
              <a:tabLst>
                <a:tab pos="756920" algn="l"/>
              </a:tabLst>
            </a:pPr>
            <a:r>
              <a:rPr sz="2400" spc="-15" dirty="0">
                <a:latin typeface="Calibri"/>
                <a:cs typeface="Calibri"/>
              </a:rPr>
              <a:t>Removed </a:t>
            </a:r>
            <a:r>
              <a:rPr sz="2400" spc="-5" dirty="0">
                <a:latin typeface="Calibri"/>
                <a:cs typeface="Calibri"/>
              </a:rPr>
              <a:t>only </a:t>
            </a:r>
            <a:r>
              <a:rPr sz="2400" dirty="0">
                <a:latin typeface="Calibri"/>
                <a:cs typeface="Calibri"/>
              </a:rPr>
              <a:t>if a </a:t>
            </a:r>
            <a:r>
              <a:rPr sz="2400" spc="-10" dirty="0">
                <a:latin typeface="Calibri"/>
                <a:cs typeface="Calibri"/>
              </a:rPr>
              <a:t>problem</a:t>
            </a:r>
            <a:r>
              <a:rPr sz="2400" spc="-50" dirty="0">
                <a:latin typeface="Calibri"/>
                <a:cs typeface="Calibri"/>
              </a:rPr>
              <a:t> </a:t>
            </a:r>
            <a:r>
              <a:rPr sz="2400" spc="-10" dirty="0">
                <a:latin typeface="Calibri"/>
                <a:cs typeface="Calibri"/>
              </a:rPr>
              <a:t>develops</a:t>
            </a:r>
            <a:endParaRPr sz="2400" dirty="0">
              <a:latin typeface="Calibri"/>
              <a:cs typeface="Calibri"/>
            </a:endParaRPr>
          </a:p>
          <a:p>
            <a:pPr marL="355600" indent="-342900">
              <a:lnSpc>
                <a:spcPct val="100000"/>
              </a:lnSpc>
              <a:spcBef>
                <a:spcPts val="575"/>
              </a:spcBef>
              <a:buFont typeface="Arial"/>
              <a:buChar char="•"/>
              <a:tabLst>
                <a:tab pos="356235" algn="l"/>
              </a:tabLst>
            </a:pPr>
            <a:r>
              <a:rPr sz="2400" spc="-5" dirty="0">
                <a:latin typeface="Calibri"/>
                <a:cs typeface="Calibri"/>
              </a:rPr>
              <a:t>External </a:t>
            </a:r>
            <a:r>
              <a:rPr sz="2400" spc="-10" dirty="0">
                <a:latin typeface="Calibri"/>
                <a:cs typeface="Calibri"/>
              </a:rPr>
              <a:t>hard</a:t>
            </a:r>
            <a:r>
              <a:rPr sz="2400" spc="-90" dirty="0">
                <a:latin typeface="Calibri"/>
                <a:cs typeface="Calibri"/>
              </a:rPr>
              <a:t> </a:t>
            </a:r>
            <a:r>
              <a:rPr sz="2400" spc="-10" dirty="0">
                <a:latin typeface="Calibri"/>
                <a:cs typeface="Calibri"/>
              </a:rPr>
              <a:t>drives</a:t>
            </a:r>
            <a:endParaRPr sz="2400" dirty="0">
              <a:latin typeface="Calibri"/>
              <a:cs typeface="Calibri"/>
            </a:endParaRPr>
          </a:p>
          <a:p>
            <a:pPr marL="756285" lvl="1" indent="-286385">
              <a:lnSpc>
                <a:spcPct val="100000"/>
              </a:lnSpc>
              <a:spcBef>
                <a:spcPts val="575"/>
              </a:spcBef>
              <a:buFont typeface="Arial"/>
              <a:buChar char="–"/>
              <a:tabLst>
                <a:tab pos="756920" algn="l"/>
              </a:tabLst>
            </a:pPr>
            <a:r>
              <a:rPr sz="2400" spc="-5" dirty="0">
                <a:latin typeface="Calibri"/>
                <a:cs typeface="Calibri"/>
              </a:rPr>
              <a:t>Commonly used </a:t>
            </a:r>
            <a:r>
              <a:rPr sz="2400" spc="-15" dirty="0">
                <a:latin typeface="Calibri"/>
                <a:cs typeface="Calibri"/>
              </a:rPr>
              <a:t>to </a:t>
            </a:r>
            <a:r>
              <a:rPr sz="2400" spc="-10" dirty="0">
                <a:latin typeface="Calibri"/>
                <a:cs typeface="Calibri"/>
              </a:rPr>
              <a:t>transport </a:t>
            </a:r>
            <a:r>
              <a:rPr sz="2400" spc="-15" dirty="0">
                <a:latin typeface="Calibri"/>
                <a:cs typeface="Calibri"/>
              </a:rPr>
              <a:t>large </a:t>
            </a:r>
            <a:r>
              <a:rPr sz="2400" spc="-5" dirty="0">
                <a:latin typeface="Calibri"/>
                <a:cs typeface="Calibri"/>
              </a:rPr>
              <a:t>amounts of </a:t>
            </a:r>
            <a:r>
              <a:rPr sz="2400" spc="-15" dirty="0">
                <a:latin typeface="Calibri"/>
                <a:cs typeface="Calibri"/>
              </a:rPr>
              <a:t>data</a:t>
            </a:r>
            <a:r>
              <a:rPr sz="2400" spc="-45" dirty="0">
                <a:latin typeface="Calibri"/>
                <a:cs typeface="Calibri"/>
              </a:rPr>
              <a:t> </a:t>
            </a:r>
            <a:r>
              <a:rPr sz="2400" spc="-15" dirty="0">
                <a:latin typeface="Calibri"/>
                <a:cs typeface="Calibri"/>
              </a:rPr>
              <a:t>from</a:t>
            </a:r>
            <a:r>
              <a:rPr lang="en-US" sz="2400" dirty="0">
                <a:latin typeface="Calibri"/>
                <a:cs typeface="Calibri"/>
              </a:rPr>
              <a:t> </a:t>
            </a:r>
            <a:r>
              <a:rPr sz="2400" spc="-5" dirty="0">
                <a:latin typeface="Calibri"/>
                <a:cs typeface="Calibri"/>
              </a:rPr>
              <a:t>one </a:t>
            </a:r>
            <a:r>
              <a:rPr sz="2400" spc="-10" dirty="0">
                <a:latin typeface="Calibri"/>
                <a:cs typeface="Calibri"/>
              </a:rPr>
              <a:t>computer </a:t>
            </a:r>
            <a:r>
              <a:rPr sz="2400" spc="-15" dirty="0">
                <a:latin typeface="Calibri"/>
                <a:cs typeface="Calibri"/>
              </a:rPr>
              <a:t>to</a:t>
            </a:r>
            <a:r>
              <a:rPr sz="2400" spc="-60" dirty="0">
                <a:latin typeface="Calibri"/>
                <a:cs typeface="Calibri"/>
              </a:rPr>
              <a:t> </a:t>
            </a:r>
            <a:r>
              <a:rPr sz="2400" spc="-5" dirty="0">
                <a:latin typeface="Calibri"/>
                <a:cs typeface="Calibri"/>
              </a:rPr>
              <a:t>another</a:t>
            </a:r>
            <a:endParaRPr sz="2400" dirty="0">
              <a:latin typeface="Calibri"/>
              <a:cs typeface="Calibri"/>
            </a:endParaRPr>
          </a:p>
          <a:p>
            <a:pPr marL="756285" marR="397510" lvl="1" indent="-286385">
              <a:lnSpc>
                <a:spcPct val="100000"/>
              </a:lnSpc>
              <a:spcBef>
                <a:spcPts val="575"/>
              </a:spcBef>
              <a:buFont typeface="Arial"/>
              <a:buChar char="–"/>
              <a:tabLst>
                <a:tab pos="756920" algn="l"/>
              </a:tabLst>
            </a:pPr>
            <a:r>
              <a:rPr sz="2400" spc="-15" dirty="0">
                <a:latin typeface="Calibri"/>
                <a:cs typeface="Calibri"/>
              </a:rPr>
              <a:t>Portable </a:t>
            </a:r>
            <a:r>
              <a:rPr sz="2400" spc="-10" dirty="0">
                <a:latin typeface="Calibri"/>
                <a:cs typeface="Calibri"/>
              </a:rPr>
              <a:t>external hard drives </a:t>
            </a:r>
            <a:r>
              <a:rPr sz="2400" spc="-15" dirty="0">
                <a:latin typeface="Calibri"/>
                <a:cs typeface="Calibri"/>
              </a:rPr>
              <a:t>are </a:t>
            </a:r>
            <a:r>
              <a:rPr sz="2400" spc="-5" dirty="0">
                <a:latin typeface="Calibri"/>
                <a:cs typeface="Calibri"/>
              </a:rPr>
              <a:t>smaller </a:t>
            </a:r>
            <a:r>
              <a:rPr sz="2400" dirty="0">
                <a:latin typeface="Calibri"/>
                <a:cs typeface="Calibri"/>
              </a:rPr>
              <a:t>and </a:t>
            </a:r>
            <a:r>
              <a:rPr sz="2400" spc="-5" dirty="0">
                <a:latin typeface="Calibri"/>
                <a:cs typeface="Calibri"/>
              </a:rPr>
              <a:t>easier </a:t>
            </a:r>
            <a:r>
              <a:rPr sz="2400" spc="-15" dirty="0">
                <a:latin typeface="Calibri"/>
                <a:cs typeface="Calibri"/>
              </a:rPr>
              <a:t>to  </a:t>
            </a:r>
            <a:r>
              <a:rPr sz="2400" spc="-5" dirty="0">
                <a:latin typeface="Calibri"/>
                <a:cs typeface="Calibri"/>
              </a:rPr>
              <a:t>transport</a:t>
            </a:r>
            <a:endParaRPr sz="2400" dirty="0">
              <a:latin typeface="Calibri"/>
              <a:cs typeface="Calibri"/>
            </a:endParaRPr>
          </a:p>
          <a:p>
            <a:pPr marL="756285" lvl="1" indent="-286385">
              <a:lnSpc>
                <a:spcPct val="100000"/>
              </a:lnSpc>
              <a:spcBef>
                <a:spcPts val="575"/>
              </a:spcBef>
              <a:buFont typeface="Arial"/>
              <a:buChar char="–"/>
              <a:tabLst>
                <a:tab pos="756920" algn="l"/>
              </a:tabLst>
            </a:pPr>
            <a:r>
              <a:rPr sz="2400" spc="-10" dirty="0">
                <a:latin typeface="Calibri"/>
                <a:cs typeface="Calibri"/>
              </a:rPr>
              <a:t>Most connect </a:t>
            </a:r>
            <a:r>
              <a:rPr sz="2400" dirty="0">
                <a:latin typeface="Calibri"/>
                <a:cs typeface="Calibri"/>
              </a:rPr>
              <a:t>with a USB </a:t>
            </a:r>
            <a:r>
              <a:rPr sz="2400" spc="-10" dirty="0">
                <a:latin typeface="Calibri"/>
                <a:cs typeface="Calibri"/>
              </a:rPr>
              <a:t>connection </a:t>
            </a:r>
            <a:r>
              <a:rPr sz="2400" spc="-5" dirty="0">
                <a:latin typeface="Calibri"/>
                <a:cs typeface="Calibri"/>
              </a:rPr>
              <a:t>although some</a:t>
            </a:r>
            <a:r>
              <a:rPr sz="2400" spc="-30" dirty="0">
                <a:latin typeface="Calibri"/>
                <a:cs typeface="Calibri"/>
              </a:rPr>
              <a:t> </a:t>
            </a:r>
            <a:r>
              <a:rPr sz="2400" spc="-20" dirty="0">
                <a:latin typeface="Calibri"/>
                <a:cs typeface="Calibri"/>
              </a:rPr>
              <a:t>may</a:t>
            </a:r>
            <a:endParaRPr sz="2400" dirty="0">
              <a:latin typeface="Calibri"/>
              <a:cs typeface="Calibri"/>
            </a:endParaRPr>
          </a:p>
          <a:p>
            <a:pPr marL="756285">
              <a:lnSpc>
                <a:spcPct val="100000"/>
              </a:lnSpc>
            </a:pPr>
            <a:r>
              <a:rPr sz="2400" spc="-5" dirty="0">
                <a:latin typeface="Calibri"/>
                <a:cs typeface="Calibri"/>
              </a:rPr>
              <a:t>be</a:t>
            </a:r>
            <a:r>
              <a:rPr sz="2400" spc="-105" dirty="0">
                <a:latin typeface="Calibri"/>
                <a:cs typeface="Calibri"/>
              </a:rPr>
              <a:t> </a:t>
            </a:r>
            <a:r>
              <a:rPr sz="2400" spc="-5" dirty="0">
                <a:latin typeface="Calibri"/>
                <a:cs typeface="Calibri"/>
              </a:rPr>
              <a:t>wireless</a:t>
            </a:r>
            <a:endParaRPr sz="2400" dirty="0">
              <a:latin typeface="Calibri"/>
              <a:cs typeface="Calibri"/>
            </a:endParaRPr>
          </a:p>
        </p:txBody>
      </p:sp>
      <p:sp>
        <p:nvSpPr>
          <p:cNvPr id="8" name="object 2">
            <a:extLst>
              <a:ext uri="{FF2B5EF4-FFF2-40B4-BE49-F238E27FC236}">
                <a16:creationId xmlns:a16="http://schemas.microsoft.com/office/drawing/2014/main" id="{FE1A47D3-DF9A-9F13-C1D5-E6F28D461C7F}"/>
              </a:ext>
            </a:extLst>
          </p:cNvPr>
          <p:cNvSpPr txBox="1">
            <a:spLocks/>
          </p:cNvSpPr>
          <p:nvPr/>
        </p:nvSpPr>
        <p:spPr>
          <a:xfrm>
            <a:off x="3104293" y="599556"/>
            <a:ext cx="8279691" cy="492443"/>
          </a:xfrm>
          <a:prstGeom prst="rect">
            <a:avLst/>
          </a:prstGeom>
        </p:spPr>
        <p:txBody>
          <a:bodyPr vert="horz" wrap="square" lIns="0" tIns="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pPr>
            <a:r>
              <a:rPr lang="en-GB" sz="3200" spc="-5" dirty="0">
                <a:solidFill>
                  <a:schemeClr val="bg1"/>
                </a:solidFill>
                <a:latin typeface="Times New Roman" panose="02020603050405020304" pitchFamily="18" charset="0"/>
                <a:cs typeface="Times New Roman" panose="02020603050405020304" pitchFamily="18" charset="0"/>
              </a:rPr>
              <a:t>Internal </a:t>
            </a:r>
            <a:r>
              <a:rPr lang="en-GB" sz="3200" dirty="0">
                <a:solidFill>
                  <a:schemeClr val="bg1"/>
                </a:solidFill>
                <a:latin typeface="Times New Roman" panose="02020603050405020304" pitchFamily="18" charset="0"/>
                <a:cs typeface="Times New Roman" panose="02020603050405020304" pitchFamily="18" charset="0"/>
              </a:rPr>
              <a:t>and External Magnetic Hard</a:t>
            </a:r>
            <a:r>
              <a:rPr lang="en-GB" sz="3200" spc="-55" dirty="0">
                <a:solidFill>
                  <a:schemeClr val="bg1"/>
                </a:solidFill>
                <a:latin typeface="Times New Roman" panose="02020603050405020304" pitchFamily="18" charset="0"/>
                <a:cs typeface="Times New Roman" panose="02020603050405020304" pitchFamily="18" charset="0"/>
              </a:rPr>
              <a:t> </a:t>
            </a:r>
            <a:r>
              <a:rPr lang="en-GB" sz="3200" spc="-10" dirty="0">
                <a:solidFill>
                  <a:schemeClr val="bg1"/>
                </a:solidFill>
                <a:latin typeface="Times New Roman" panose="02020603050405020304" pitchFamily="18" charset="0"/>
                <a:cs typeface="Times New Roman" panose="02020603050405020304" pitchFamily="18" charset="0"/>
              </a:rPr>
              <a:t>Drives</a:t>
            </a:r>
          </a:p>
        </p:txBody>
      </p:sp>
    </p:spTree>
    <p:extLst>
      <p:ext uri="{BB962C8B-B14F-4D97-AF65-F5344CB8AC3E}">
        <p14:creationId xmlns:p14="http://schemas.microsoft.com/office/powerpoint/2010/main" val="832256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object 2">
            <a:extLst>
              <a:ext uri="{FF2B5EF4-FFF2-40B4-BE49-F238E27FC236}">
                <a16:creationId xmlns:a16="http://schemas.microsoft.com/office/drawing/2014/main" id="{F8A2937F-467E-24A7-F764-9A2588A48758}"/>
              </a:ext>
            </a:extLst>
          </p:cNvPr>
          <p:cNvSpPr txBox="1">
            <a:spLocks/>
          </p:cNvSpPr>
          <p:nvPr/>
        </p:nvSpPr>
        <p:spPr>
          <a:xfrm>
            <a:off x="3693453" y="258668"/>
            <a:ext cx="7710423" cy="890500"/>
          </a:xfrm>
          <a:prstGeom prst="rect">
            <a:avLst/>
          </a:prstGeom>
        </p:spPr>
        <p:txBody>
          <a:bodyPr vert="horz" wrap="square" lIns="0" tIns="211328"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102360">
              <a:lnSpc>
                <a:spcPct val="100000"/>
              </a:lnSpc>
            </a:pPr>
            <a:r>
              <a:rPr lang="en-US" dirty="0">
                <a:solidFill>
                  <a:schemeClr val="bg1"/>
                </a:solidFill>
              </a:rPr>
              <a:t>Hard</a:t>
            </a:r>
            <a:r>
              <a:rPr lang="en-US" spc="-110" dirty="0">
                <a:solidFill>
                  <a:schemeClr val="bg1"/>
                </a:solidFill>
              </a:rPr>
              <a:t> </a:t>
            </a:r>
            <a:r>
              <a:rPr lang="en-US" spc="-5" dirty="0">
                <a:solidFill>
                  <a:schemeClr val="bg1"/>
                </a:solidFill>
              </a:rPr>
              <a:t>Drives</a:t>
            </a:r>
          </a:p>
        </p:txBody>
      </p:sp>
      <p:sp>
        <p:nvSpPr>
          <p:cNvPr id="8" name="object 3">
            <a:extLst>
              <a:ext uri="{FF2B5EF4-FFF2-40B4-BE49-F238E27FC236}">
                <a16:creationId xmlns:a16="http://schemas.microsoft.com/office/drawing/2014/main" id="{AECD4443-CF28-4159-D11B-8B1E64D93B2B}"/>
              </a:ext>
            </a:extLst>
          </p:cNvPr>
          <p:cNvSpPr txBox="1"/>
          <p:nvPr/>
        </p:nvSpPr>
        <p:spPr>
          <a:xfrm>
            <a:off x="396253" y="2434099"/>
            <a:ext cx="6315266" cy="1631216"/>
          </a:xfrm>
          <a:prstGeom prst="rect">
            <a:avLst/>
          </a:prstGeom>
        </p:spPr>
        <p:txBody>
          <a:bodyPr vert="horz" wrap="square" lIns="0" tIns="0" rIns="0" bIns="0" rtlCol="0">
            <a:spAutoFit/>
          </a:bodyPr>
          <a:lstStyle/>
          <a:p>
            <a:pPr marL="355600" indent="-342900">
              <a:lnSpc>
                <a:spcPct val="100000"/>
              </a:lnSpc>
              <a:buFont typeface="Arial"/>
              <a:buChar char="•"/>
              <a:tabLst>
                <a:tab pos="356235" algn="l"/>
              </a:tabLst>
            </a:pPr>
            <a:r>
              <a:rPr sz="2400" spc="-5" dirty="0">
                <a:latin typeface="Calibri"/>
                <a:cs typeface="Calibri"/>
              </a:rPr>
              <a:t>Solid </a:t>
            </a:r>
            <a:r>
              <a:rPr sz="2400" spc="-20" dirty="0">
                <a:latin typeface="Calibri"/>
                <a:cs typeface="Calibri"/>
              </a:rPr>
              <a:t>State </a:t>
            </a:r>
            <a:r>
              <a:rPr sz="2400" spc="-10" dirty="0">
                <a:latin typeface="Calibri"/>
                <a:cs typeface="Calibri"/>
              </a:rPr>
              <a:t>Drives</a:t>
            </a:r>
            <a:r>
              <a:rPr sz="2400" spc="-65" dirty="0">
                <a:latin typeface="Calibri"/>
                <a:cs typeface="Calibri"/>
              </a:rPr>
              <a:t> </a:t>
            </a:r>
            <a:r>
              <a:rPr sz="2400" spc="-5" dirty="0">
                <a:latin typeface="Calibri"/>
                <a:cs typeface="Calibri"/>
              </a:rPr>
              <a:t>(SSDs)</a:t>
            </a:r>
            <a:endParaRPr sz="2400" dirty="0">
              <a:latin typeface="Calibri"/>
              <a:cs typeface="Calibri"/>
            </a:endParaRPr>
          </a:p>
          <a:p>
            <a:pPr marL="756285" marR="300355" lvl="1" indent="-286385">
              <a:lnSpc>
                <a:spcPct val="100000"/>
              </a:lnSpc>
              <a:spcBef>
                <a:spcPts val="575"/>
              </a:spcBef>
              <a:buFont typeface="Arial"/>
              <a:buChar char="–"/>
              <a:tabLst>
                <a:tab pos="756920" algn="l"/>
              </a:tabLst>
            </a:pPr>
            <a:r>
              <a:rPr sz="2400" spc="-5" dirty="0">
                <a:latin typeface="Calibri"/>
                <a:cs typeface="Calibri"/>
              </a:rPr>
              <a:t>Use </a:t>
            </a:r>
            <a:r>
              <a:rPr sz="2400" dirty="0">
                <a:latin typeface="Calibri"/>
                <a:cs typeface="Calibri"/>
              </a:rPr>
              <a:t>less </a:t>
            </a:r>
            <a:r>
              <a:rPr sz="2400" spc="-10" dirty="0">
                <a:latin typeface="Calibri"/>
                <a:cs typeface="Calibri"/>
              </a:rPr>
              <a:t>power </a:t>
            </a:r>
            <a:r>
              <a:rPr sz="2400" spc="-5" dirty="0">
                <a:latin typeface="Calibri"/>
                <a:cs typeface="Calibri"/>
              </a:rPr>
              <a:t>and</a:t>
            </a:r>
            <a:r>
              <a:rPr sz="2400" spc="-95" dirty="0">
                <a:latin typeface="Calibri"/>
                <a:cs typeface="Calibri"/>
              </a:rPr>
              <a:t> </a:t>
            </a:r>
            <a:r>
              <a:rPr sz="2400" spc="-20" dirty="0">
                <a:latin typeface="Calibri"/>
                <a:cs typeface="Calibri"/>
              </a:rPr>
              <a:t>have  </a:t>
            </a:r>
            <a:r>
              <a:rPr sz="2400" spc="-5" dirty="0">
                <a:latin typeface="Calibri"/>
                <a:cs typeface="Calibri"/>
              </a:rPr>
              <a:t>no moving</a:t>
            </a:r>
            <a:r>
              <a:rPr sz="2400" spc="-114" dirty="0">
                <a:latin typeface="Calibri"/>
                <a:cs typeface="Calibri"/>
              </a:rPr>
              <a:t> </a:t>
            </a:r>
            <a:r>
              <a:rPr sz="2400" spc="-5" dirty="0">
                <a:latin typeface="Calibri"/>
                <a:cs typeface="Calibri"/>
              </a:rPr>
              <a:t>parts</a:t>
            </a:r>
            <a:endParaRPr sz="2400" dirty="0">
              <a:latin typeface="Calibri"/>
              <a:cs typeface="Calibri"/>
            </a:endParaRPr>
          </a:p>
          <a:p>
            <a:pPr marL="756285" marR="5080" lvl="1" indent="-286385">
              <a:lnSpc>
                <a:spcPct val="100000"/>
              </a:lnSpc>
              <a:spcBef>
                <a:spcPts val="575"/>
              </a:spcBef>
              <a:buFont typeface="Arial"/>
              <a:buChar char="–"/>
              <a:tabLst>
                <a:tab pos="756920" algn="l"/>
              </a:tabLst>
            </a:pPr>
            <a:r>
              <a:rPr sz="2400" spc="-5" dirty="0">
                <a:latin typeface="Calibri"/>
                <a:cs typeface="Calibri"/>
              </a:rPr>
              <a:t>Particularly </a:t>
            </a:r>
            <a:r>
              <a:rPr sz="2400" spc="-10" dirty="0">
                <a:latin typeface="Calibri"/>
                <a:cs typeface="Calibri"/>
              </a:rPr>
              <a:t>appropriate</a:t>
            </a:r>
            <a:r>
              <a:rPr sz="2400" spc="-114" dirty="0">
                <a:latin typeface="Calibri"/>
                <a:cs typeface="Calibri"/>
              </a:rPr>
              <a:t> </a:t>
            </a:r>
            <a:r>
              <a:rPr sz="2400" spc="-20" dirty="0">
                <a:latin typeface="Calibri"/>
                <a:cs typeface="Calibri"/>
              </a:rPr>
              <a:t>for  </a:t>
            </a:r>
            <a:r>
              <a:rPr sz="2400" spc="-5" dirty="0">
                <a:latin typeface="Calibri"/>
                <a:cs typeface="Calibri"/>
              </a:rPr>
              <a:t>portable </a:t>
            </a:r>
            <a:r>
              <a:rPr sz="2400" spc="-15" dirty="0">
                <a:latin typeface="Calibri"/>
                <a:cs typeface="Calibri"/>
              </a:rPr>
              <a:t>computers </a:t>
            </a:r>
            <a:r>
              <a:rPr sz="2400" dirty="0">
                <a:latin typeface="Calibri"/>
                <a:cs typeface="Calibri"/>
              </a:rPr>
              <a:t>and  mobile</a:t>
            </a:r>
            <a:r>
              <a:rPr sz="2400" spc="-110" dirty="0">
                <a:latin typeface="Calibri"/>
                <a:cs typeface="Calibri"/>
              </a:rPr>
              <a:t> </a:t>
            </a:r>
            <a:r>
              <a:rPr sz="2400" spc="-5" dirty="0">
                <a:latin typeface="Calibri"/>
                <a:cs typeface="Calibri"/>
              </a:rPr>
              <a:t>devices</a:t>
            </a:r>
            <a:endParaRPr sz="2400" dirty="0">
              <a:latin typeface="Calibri"/>
              <a:cs typeface="Calibri"/>
            </a:endParaRPr>
          </a:p>
        </p:txBody>
      </p:sp>
      <p:sp>
        <p:nvSpPr>
          <p:cNvPr id="9" name="object 4">
            <a:extLst>
              <a:ext uri="{FF2B5EF4-FFF2-40B4-BE49-F238E27FC236}">
                <a16:creationId xmlns:a16="http://schemas.microsoft.com/office/drawing/2014/main" id="{4A0C4A2D-1C47-0CD9-FE0E-FF7BBB5B4CFF}"/>
              </a:ext>
            </a:extLst>
          </p:cNvPr>
          <p:cNvSpPr/>
          <p:nvPr/>
        </p:nvSpPr>
        <p:spPr>
          <a:xfrm>
            <a:off x="6540543" y="1802489"/>
            <a:ext cx="4690453" cy="3383279"/>
          </a:xfrm>
          <a:prstGeom prst="rect">
            <a:avLst/>
          </a:prstGeom>
          <a:blipFill>
            <a:blip r:embed="rId6" cstate="print"/>
            <a:stretch>
              <a:fillRect/>
            </a:stretch>
          </a:blipFill>
        </p:spPr>
        <p:txBody>
          <a:bodyPr wrap="square" lIns="0" tIns="0" rIns="0" bIns="0" rtlCol="0"/>
          <a:lstStyle/>
          <a:p>
            <a:endParaRPr dirty="0"/>
          </a:p>
        </p:txBody>
      </p:sp>
    </p:spTree>
    <p:extLst>
      <p:ext uri="{BB962C8B-B14F-4D97-AF65-F5344CB8AC3E}">
        <p14:creationId xmlns:p14="http://schemas.microsoft.com/office/powerpoint/2010/main" val="2728688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0723"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20205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object 2">
            <a:extLst>
              <a:ext uri="{FF2B5EF4-FFF2-40B4-BE49-F238E27FC236}">
                <a16:creationId xmlns:a16="http://schemas.microsoft.com/office/drawing/2014/main" id="{CAEAB045-A107-2205-9841-6AB44118CDAA}"/>
              </a:ext>
            </a:extLst>
          </p:cNvPr>
          <p:cNvSpPr txBox="1">
            <a:spLocks/>
          </p:cNvSpPr>
          <p:nvPr/>
        </p:nvSpPr>
        <p:spPr>
          <a:xfrm>
            <a:off x="2440788" y="258668"/>
            <a:ext cx="7710423" cy="890500"/>
          </a:xfrm>
          <a:prstGeom prst="rect">
            <a:avLst/>
          </a:prstGeom>
        </p:spPr>
        <p:txBody>
          <a:bodyPr vert="horz" wrap="square" lIns="0" tIns="211328"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102360">
              <a:lnSpc>
                <a:spcPct val="100000"/>
              </a:lnSpc>
            </a:pPr>
            <a:r>
              <a:rPr lang="en-US" dirty="0">
                <a:solidFill>
                  <a:schemeClr val="bg1"/>
                </a:solidFill>
              </a:rPr>
              <a:t>Optical </a:t>
            </a:r>
            <a:r>
              <a:rPr lang="en-US" spc="-5" dirty="0">
                <a:solidFill>
                  <a:schemeClr val="bg1"/>
                </a:solidFill>
              </a:rPr>
              <a:t>Discs </a:t>
            </a:r>
            <a:r>
              <a:rPr lang="en-US" dirty="0">
                <a:solidFill>
                  <a:schemeClr val="bg1"/>
                </a:solidFill>
              </a:rPr>
              <a:t>and</a:t>
            </a:r>
            <a:r>
              <a:rPr lang="en-US" spc="-85" dirty="0">
                <a:solidFill>
                  <a:schemeClr val="bg1"/>
                </a:solidFill>
              </a:rPr>
              <a:t> </a:t>
            </a:r>
            <a:r>
              <a:rPr lang="en-US" spc="-5" dirty="0">
                <a:solidFill>
                  <a:schemeClr val="bg1"/>
                </a:solidFill>
              </a:rPr>
              <a:t>Drives</a:t>
            </a:r>
          </a:p>
        </p:txBody>
      </p:sp>
      <p:sp>
        <p:nvSpPr>
          <p:cNvPr id="8" name="object 3">
            <a:extLst>
              <a:ext uri="{FF2B5EF4-FFF2-40B4-BE49-F238E27FC236}">
                <a16:creationId xmlns:a16="http://schemas.microsoft.com/office/drawing/2014/main" id="{A3419D72-C4B7-E031-A7FC-498CF404F66D}"/>
              </a:ext>
            </a:extLst>
          </p:cNvPr>
          <p:cNvSpPr txBox="1"/>
          <p:nvPr/>
        </p:nvSpPr>
        <p:spPr>
          <a:xfrm>
            <a:off x="204186" y="1733008"/>
            <a:ext cx="11727984" cy="4093428"/>
          </a:xfrm>
          <a:prstGeom prst="rect">
            <a:avLst/>
          </a:prstGeom>
        </p:spPr>
        <p:txBody>
          <a:bodyPr vert="horz" wrap="square" lIns="0" tIns="0" rIns="0" bIns="0" rtlCol="0">
            <a:spAutoFit/>
          </a:bodyPr>
          <a:lstStyle/>
          <a:p>
            <a:pPr marL="355600" indent="-342900">
              <a:lnSpc>
                <a:spcPct val="100000"/>
              </a:lnSpc>
              <a:buFont typeface="Arial"/>
              <a:buChar char="•"/>
              <a:tabLst>
                <a:tab pos="356235" algn="l"/>
              </a:tabLst>
            </a:pPr>
            <a:r>
              <a:rPr sz="2200" dirty="0">
                <a:latin typeface="Calibri"/>
                <a:cs typeface="Calibri"/>
              </a:rPr>
              <a:t>Major </a:t>
            </a:r>
            <a:r>
              <a:rPr sz="2200" spc="-15" dirty="0">
                <a:latin typeface="Calibri"/>
                <a:cs typeface="Calibri"/>
              </a:rPr>
              <a:t>advantage: large</a:t>
            </a:r>
            <a:r>
              <a:rPr sz="2200" spc="-50" dirty="0">
                <a:latin typeface="Calibri"/>
                <a:cs typeface="Calibri"/>
              </a:rPr>
              <a:t> </a:t>
            </a:r>
            <a:r>
              <a:rPr sz="2200" spc="-5" dirty="0">
                <a:latin typeface="Calibri"/>
                <a:cs typeface="Calibri"/>
              </a:rPr>
              <a:t>capacity</a:t>
            </a:r>
            <a:endParaRPr sz="2200" dirty="0">
              <a:latin typeface="Calibri"/>
              <a:cs typeface="Calibri"/>
            </a:endParaRPr>
          </a:p>
          <a:p>
            <a:pPr marL="756285" lvl="1" indent="-286385">
              <a:lnSpc>
                <a:spcPct val="100000"/>
              </a:lnSpc>
              <a:spcBef>
                <a:spcPts val="575"/>
              </a:spcBef>
              <a:buFont typeface="Arial"/>
              <a:buChar char="–"/>
              <a:tabLst>
                <a:tab pos="756920" algn="l"/>
              </a:tabLst>
            </a:pPr>
            <a:r>
              <a:rPr sz="2200" spc="-5" dirty="0">
                <a:latin typeface="Calibri"/>
                <a:cs typeface="Calibri"/>
              </a:rPr>
              <a:t>CD discs </a:t>
            </a:r>
            <a:r>
              <a:rPr sz="2200" spc="-15" dirty="0">
                <a:latin typeface="Calibri"/>
                <a:cs typeface="Calibri"/>
              </a:rPr>
              <a:t>are </a:t>
            </a:r>
            <a:r>
              <a:rPr sz="2200" spc="-5" dirty="0">
                <a:latin typeface="Calibri"/>
                <a:cs typeface="Calibri"/>
              </a:rPr>
              <a:t>normally single </a:t>
            </a:r>
            <a:r>
              <a:rPr sz="2200" spc="-15" dirty="0">
                <a:latin typeface="Calibri"/>
                <a:cs typeface="Calibri"/>
              </a:rPr>
              <a:t>layer </a:t>
            </a:r>
            <a:r>
              <a:rPr sz="2200" dirty="0">
                <a:latin typeface="Calibri"/>
                <a:cs typeface="Calibri"/>
              </a:rPr>
              <a:t>and </a:t>
            </a:r>
            <a:r>
              <a:rPr sz="2200" spc="-5" dirty="0">
                <a:latin typeface="Calibri"/>
                <a:cs typeface="Calibri"/>
              </a:rPr>
              <a:t>hold 650 or 700</a:t>
            </a:r>
            <a:r>
              <a:rPr sz="2200" spc="-70" dirty="0">
                <a:latin typeface="Calibri"/>
                <a:cs typeface="Calibri"/>
              </a:rPr>
              <a:t> </a:t>
            </a:r>
            <a:r>
              <a:rPr sz="2200" dirty="0">
                <a:latin typeface="Calibri"/>
                <a:cs typeface="Calibri"/>
              </a:rPr>
              <a:t>M</a:t>
            </a:r>
            <a:r>
              <a:rPr lang="en-US" sz="2200" dirty="0">
                <a:latin typeface="Calibri"/>
                <a:cs typeface="Calibri"/>
              </a:rPr>
              <a:t>B</a:t>
            </a:r>
          </a:p>
          <a:p>
            <a:pPr marL="756285" lvl="1" indent="-286385">
              <a:lnSpc>
                <a:spcPct val="100000"/>
              </a:lnSpc>
              <a:spcBef>
                <a:spcPts val="575"/>
              </a:spcBef>
              <a:buFont typeface="Arial"/>
              <a:buChar char="–"/>
              <a:tabLst>
                <a:tab pos="756920" algn="l"/>
              </a:tabLst>
            </a:pPr>
            <a:r>
              <a:rPr sz="2200" spc="-15" dirty="0">
                <a:latin typeface="Calibri"/>
                <a:cs typeface="Calibri"/>
              </a:rPr>
              <a:t>DVD </a:t>
            </a:r>
            <a:r>
              <a:rPr sz="2200" spc="-5" dirty="0">
                <a:latin typeface="Calibri"/>
                <a:cs typeface="Calibri"/>
              </a:rPr>
              <a:t>discs hold 4.7 </a:t>
            </a:r>
            <a:r>
              <a:rPr sz="2200" dirty="0">
                <a:latin typeface="Calibri"/>
                <a:cs typeface="Calibri"/>
              </a:rPr>
              <a:t>GB </a:t>
            </a:r>
            <a:r>
              <a:rPr sz="2200" spc="-10" dirty="0">
                <a:latin typeface="Calibri"/>
                <a:cs typeface="Calibri"/>
              </a:rPr>
              <a:t>(single-layer) </a:t>
            </a:r>
            <a:r>
              <a:rPr sz="2200" spc="-5" dirty="0">
                <a:latin typeface="Calibri"/>
                <a:cs typeface="Calibri"/>
              </a:rPr>
              <a:t>or 8.5 </a:t>
            </a:r>
            <a:r>
              <a:rPr sz="2200" dirty="0">
                <a:latin typeface="Calibri"/>
                <a:cs typeface="Calibri"/>
              </a:rPr>
              <a:t>GB</a:t>
            </a:r>
            <a:r>
              <a:rPr sz="2200" spc="-50" dirty="0">
                <a:latin typeface="Calibri"/>
                <a:cs typeface="Calibri"/>
              </a:rPr>
              <a:t> </a:t>
            </a:r>
            <a:r>
              <a:rPr sz="2200" spc="-10" dirty="0">
                <a:latin typeface="Calibri"/>
                <a:cs typeface="Calibri"/>
              </a:rPr>
              <a:t>(dual-layer</a:t>
            </a:r>
            <a:r>
              <a:rPr lang="en-US" sz="2200" spc="-10" dirty="0">
                <a:latin typeface="Calibri"/>
                <a:cs typeface="Calibri"/>
              </a:rPr>
              <a:t>)</a:t>
            </a:r>
            <a:endParaRPr sz="2200" dirty="0">
              <a:latin typeface="Calibri"/>
              <a:cs typeface="Calibri"/>
            </a:endParaRPr>
          </a:p>
          <a:p>
            <a:pPr marL="756285" lvl="1" indent="-286385">
              <a:lnSpc>
                <a:spcPct val="100000"/>
              </a:lnSpc>
              <a:spcBef>
                <a:spcPts val="575"/>
              </a:spcBef>
              <a:buFont typeface="Arial"/>
              <a:buChar char="–"/>
              <a:tabLst>
                <a:tab pos="756920" algn="l"/>
              </a:tabLst>
            </a:pPr>
            <a:r>
              <a:rPr sz="2200" dirty="0">
                <a:latin typeface="Calibri"/>
                <a:cs typeface="Calibri"/>
              </a:rPr>
              <a:t>BD </a:t>
            </a:r>
            <a:r>
              <a:rPr sz="2200" spc="-5" dirty="0">
                <a:latin typeface="Calibri"/>
                <a:cs typeface="Calibri"/>
              </a:rPr>
              <a:t>discs hold </a:t>
            </a:r>
            <a:r>
              <a:rPr sz="2200" dirty="0">
                <a:latin typeface="Calibri"/>
                <a:cs typeface="Calibri"/>
              </a:rPr>
              <a:t>25 GB </a:t>
            </a:r>
            <a:r>
              <a:rPr sz="2200" spc="-10" dirty="0">
                <a:latin typeface="Calibri"/>
                <a:cs typeface="Calibri"/>
              </a:rPr>
              <a:t>(single-layer) </a:t>
            </a:r>
            <a:r>
              <a:rPr sz="2200" spc="-5" dirty="0">
                <a:latin typeface="Calibri"/>
                <a:cs typeface="Calibri"/>
              </a:rPr>
              <a:t>or </a:t>
            </a:r>
            <a:r>
              <a:rPr sz="2200" dirty="0">
                <a:latin typeface="Calibri"/>
                <a:cs typeface="Calibri"/>
              </a:rPr>
              <a:t>50 GB</a:t>
            </a:r>
            <a:r>
              <a:rPr sz="2200" spc="-114" dirty="0">
                <a:latin typeface="Calibri"/>
                <a:cs typeface="Calibri"/>
              </a:rPr>
              <a:t> </a:t>
            </a:r>
            <a:r>
              <a:rPr sz="2200" spc="-10" dirty="0">
                <a:latin typeface="Calibri"/>
                <a:cs typeface="Calibri"/>
              </a:rPr>
              <a:t>(dual-layer</a:t>
            </a:r>
            <a:r>
              <a:rPr lang="en-US" sz="2200" spc="-10" dirty="0">
                <a:latin typeface="Calibri"/>
                <a:cs typeface="Calibri"/>
              </a:rPr>
              <a:t>)</a:t>
            </a:r>
            <a:endParaRPr sz="2200" dirty="0">
              <a:latin typeface="Calibri"/>
              <a:cs typeface="Calibri"/>
            </a:endParaRPr>
          </a:p>
          <a:p>
            <a:pPr marL="756285" lvl="1" indent="-286385">
              <a:lnSpc>
                <a:spcPct val="100000"/>
              </a:lnSpc>
              <a:spcBef>
                <a:spcPts val="575"/>
              </a:spcBef>
              <a:buFont typeface="Arial"/>
              <a:buChar char="–"/>
              <a:tabLst>
                <a:tab pos="756920" algn="l"/>
              </a:tabLst>
            </a:pPr>
            <a:r>
              <a:rPr sz="2200" spc="-5" dirty="0">
                <a:latin typeface="Calibri"/>
                <a:cs typeface="Calibri"/>
              </a:rPr>
              <a:t>Discs </a:t>
            </a:r>
            <a:r>
              <a:rPr sz="2200" spc="-10" dirty="0">
                <a:latin typeface="Calibri"/>
                <a:cs typeface="Calibri"/>
              </a:rPr>
              <a:t>can </a:t>
            </a:r>
            <a:r>
              <a:rPr sz="2200" dirty="0">
                <a:latin typeface="Calibri"/>
                <a:cs typeface="Calibri"/>
              </a:rPr>
              <a:t>also </a:t>
            </a:r>
            <a:r>
              <a:rPr sz="2200" spc="-5" dirty="0">
                <a:latin typeface="Calibri"/>
                <a:cs typeface="Calibri"/>
              </a:rPr>
              <a:t>be</a:t>
            </a:r>
            <a:r>
              <a:rPr sz="2200" spc="-95" dirty="0">
                <a:latin typeface="Calibri"/>
                <a:cs typeface="Calibri"/>
              </a:rPr>
              <a:t> </a:t>
            </a:r>
            <a:r>
              <a:rPr sz="2200" spc="-5" dirty="0">
                <a:latin typeface="Calibri"/>
                <a:cs typeface="Calibri"/>
              </a:rPr>
              <a:t>double-sided</a:t>
            </a:r>
            <a:endParaRPr lang="en-GB" sz="2200" spc="-5" dirty="0">
              <a:latin typeface="Calibri"/>
              <a:cs typeface="Calibri"/>
            </a:endParaRPr>
          </a:p>
          <a:p>
            <a:pPr marL="1604963" indent="-457200">
              <a:lnSpc>
                <a:spcPct val="100000"/>
              </a:lnSpc>
              <a:buFont typeface="Wingdings" panose="05000000000000000000" pitchFamily="2" charset="2"/>
              <a:buChar char="Ø"/>
            </a:pPr>
            <a:r>
              <a:rPr lang="en-GB" sz="2200" spc="-5" dirty="0">
                <a:latin typeface="Calibri"/>
                <a:cs typeface="Calibri"/>
              </a:rPr>
              <a:t> </a:t>
            </a:r>
            <a:r>
              <a:rPr lang="en-GB" sz="2400" dirty="0"/>
              <a:t>Read-Only Optical Discs: CD ROM, DVD ROM, and BD-ROM – Can be read from, but not written to, by the user</a:t>
            </a:r>
            <a:endParaRPr lang="en-GB" sz="2200" spc="-5" dirty="0">
              <a:latin typeface="Calibri"/>
              <a:cs typeface="Calibri"/>
            </a:endParaRPr>
          </a:p>
          <a:p>
            <a:pPr marL="1604963" indent="-457200">
              <a:lnSpc>
                <a:spcPct val="100000"/>
              </a:lnSpc>
              <a:buFont typeface="Wingdings" panose="05000000000000000000" pitchFamily="2" charset="2"/>
              <a:buChar char="Ø"/>
            </a:pPr>
            <a:r>
              <a:rPr lang="en-GB" sz="2200" spc="-5" dirty="0">
                <a:latin typeface="Calibri"/>
                <a:cs typeface="Calibri"/>
              </a:rPr>
              <a:t>CD-R, </a:t>
            </a:r>
            <a:r>
              <a:rPr lang="en-GB" sz="2200" spc="-10" dirty="0">
                <a:latin typeface="Calibri"/>
                <a:cs typeface="Calibri"/>
              </a:rPr>
              <a:t>DVD-R, DVD+R, </a:t>
            </a:r>
            <a:r>
              <a:rPr lang="en-GB" sz="2200" dirty="0">
                <a:latin typeface="Calibri"/>
                <a:cs typeface="Calibri"/>
              </a:rPr>
              <a:t>BD-R</a:t>
            </a:r>
            <a:r>
              <a:rPr lang="en-GB" sz="2200" spc="-85" dirty="0">
                <a:latin typeface="Calibri"/>
                <a:cs typeface="Calibri"/>
              </a:rPr>
              <a:t> </a:t>
            </a:r>
            <a:r>
              <a:rPr lang="en-GB" sz="2200" spc="-5" dirty="0">
                <a:latin typeface="Calibri"/>
                <a:cs typeface="Calibri"/>
              </a:rPr>
              <a:t>Discs</a:t>
            </a:r>
            <a:r>
              <a:rPr lang="en-GB" sz="2200" dirty="0">
                <a:latin typeface="Calibri"/>
                <a:cs typeface="Calibri"/>
              </a:rPr>
              <a:t> Recordable optical discs (also sometimes called write-once discs) can be written to, but the discs cannot be erased and reused.</a:t>
            </a:r>
          </a:p>
          <a:p>
            <a:pPr marL="1604963" indent="-457200">
              <a:lnSpc>
                <a:spcPct val="100000"/>
              </a:lnSpc>
              <a:buFont typeface="Wingdings" panose="05000000000000000000" pitchFamily="2" charset="2"/>
              <a:buChar char="Ø"/>
            </a:pPr>
            <a:r>
              <a:rPr lang="en-GB" sz="2200" spc="-50" dirty="0">
                <a:latin typeface="Calibri"/>
                <a:cs typeface="Calibri"/>
              </a:rPr>
              <a:t>CD-RW, DVD-RW, DVD+RW, </a:t>
            </a:r>
            <a:r>
              <a:rPr lang="en-GB" sz="2200" dirty="0">
                <a:latin typeface="Calibri"/>
                <a:cs typeface="Calibri"/>
              </a:rPr>
              <a:t>and BD-RE</a:t>
            </a:r>
            <a:r>
              <a:rPr lang="en-GB" sz="2200" spc="65" dirty="0">
                <a:latin typeface="Calibri"/>
                <a:cs typeface="Calibri"/>
              </a:rPr>
              <a:t> </a:t>
            </a:r>
            <a:r>
              <a:rPr lang="en-GB" sz="2200" dirty="0">
                <a:latin typeface="Calibri"/>
                <a:cs typeface="Calibri"/>
              </a:rPr>
              <a:t>Rewritable optical discs can be written to, erased, and overwritten</a:t>
            </a:r>
            <a:endParaRPr sz="2200" dirty="0">
              <a:latin typeface="Calibri"/>
              <a:cs typeface="Calibri"/>
            </a:endParaRPr>
          </a:p>
        </p:txBody>
      </p:sp>
    </p:spTree>
    <p:extLst>
      <p:ext uri="{BB962C8B-B14F-4D97-AF65-F5344CB8AC3E}">
        <p14:creationId xmlns:p14="http://schemas.microsoft.com/office/powerpoint/2010/main" val="716224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a:extLst>
              <a:ext uri="{FF2B5EF4-FFF2-40B4-BE49-F238E27FC236}">
                <a16:creationId xmlns:a16="http://schemas.microsoft.com/office/drawing/2014/main" id="{4274D7A9-00DD-DECD-746D-4C4FC0D403C1}"/>
              </a:ext>
            </a:extLst>
          </p:cNvPr>
          <p:cNvSpPr txBox="1"/>
          <p:nvPr/>
        </p:nvSpPr>
        <p:spPr>
          <a:xfrm>
            <a:off x="3135086" y="485192"/>
            <a:ext cx="6288832" cy="584775"/>
          </a:xfrm>
          <a:prstGeom prst="rect">
            <a:avLst/>
          </a:prstGeom>
          <a:noFill/>
        </p:spPr>
        <p:txBody>
          <a:bodyPr wrap="square" rtlCol="0">
            <a:spAutoFit/>
          </a:bodyPr>
          <a:lstStyle/>
          <a:p>
            <a:r>
              <a:rPr lang="en-GB" sz="3200" dirty="0">
                <a:solidFill>
                  <a:schemeClr val="bg1"/>
                </a:solidFill>
                <a:latin typeface="Times New Roman" panose="02020603050405020304" pitchFamily="18" charset="0"/>
                <a:cs typeface="Times New Roman" panose="02020603050405020304" pitchFamily="18" charset="0"/>
              </a:rPr>
              <a:t>Electrons (flash memory media)</a:t>
            </a:r>
            <a:endParaRPr lang="en-US" sz="3200" dirty="0">
              <a:solidFill>
                <a:schemeClr val="bg1"/>
              </a:solidFill>
            </a:endParaRPr>
          </a:p>
        </p:txBody>
      </p:sp>
      <p:sp>
        <p:nvSpPr>
          <p:cNvPr id="8" name="TextBox 7">
            <a:extLst>
              <a:ext uri="{FF2B5EF4-FFF2-40B4-BE49-F238E27FC236}">
                <a16:creationId xmlns:a16="http://schemas.microsoft.com/office/drawing/2014/main" id="{893975E9-840A-AABD-5131-0B651972E57C}"/>
              </a:ext>
            </a:extLst>
          </p:cNvPr>
          <p:cNvSpPr txBox="1"/>
          <p:nvPr/>
        </p:nvSpPr>
        <p:spPr>
          <a:xfrm>
            <a:off x="805864" y="1610200"/>
            <a:ext cx="11505461" cy="1384995"/>
          </a:xfrm>
          <a:prstGeom prst="rect">
            <a:avLst/>
          </a:prstGeom>
          <a:noFill/>
        </p:spPr>
        <p:txBody>
          <a:bodyPr wrap="square" rtlCol="0">
            <a:spAutoFit/>
          </a:bodyPr>
          <a:lstStyle/>
          <a:p>
            <a:pPr algn="l"/>
            <a:r>
              <a:rPr lang="en-GB" sz="2800" b="1" i="0" u="none" strike="noStrike" baseline="0" dirty="0">
                <a:latin typeface="Times New Roman" panose="02020603050405020304" pitchFamily="18" charset="0"/>
                <a:cs typeface="Times New Roman" panose="02020603050405020304" pitchFamily="18" charset="0"/>
              </a:rPr>
              <a:t>flash memory </a:t>
            </a:r>
            <a:r>
              <a:rPr lang="en-GB" sz="2800" b="0" i="0" u="none" strike="noStrike" baseline="0" dirty="0">
                <a:latin typeface="Times New Roman" panose="02020603050405020304" pitchFamily="18" charset="0"/>
                <a:cs typeface="Times New Roman" panose="02020603050405020304" pitchFamily="18" charset="0"/>
              </a:rPr>
              <a:t>is a chip-based storage medium that represents data using electrons. It is used in a variety of storage systems, such as the SSDs and hybrid hard </a:t>
            </a:r>
            <a:r>
              <a:rPr lang="en-US" sz="2800" b="0" i="0" u="none" strike="noStrike" baseline="0" dirty="0">
                <a:latin typeface="Times New Roman" panose="02020603050405020304" pitchFamily="18" charset="0"/>
                <a:cs typeface="Times New Roman" panose="02020603050405020304" pitchFamily="18" charset="0"/>
              </a:rPr>
              <a:t>drives.</a:t>
            </a:r>
            <a:endParaRPr lang="en-US" sz="2800" dirty="0">
              <a:latin typeface="Times New Roman" panose="02020603050405020304" pitchFamily="18" charset="0"/>
              <a:cs typeface="Times New Roman" panose="02020603050405020304" pitchFamily="18" charset="0"/>
            </a:endParaRPr>
          </a:p>
        </p:txBody>
      </p:sp>
      <p:sp>
        <p:nvSpPr>
          <p:cNvPr id="9" name="object 3">
            <a:extLst>
              <a:ext uri="{FF2B5EF4-FFF2-40B4-BE49-F238E27FC236}">
                <a16:creationId xmlns:a16="http://schemas.microsoft.com/office/drawing/2014/main" id="{969EB61A-0135-B4AA-16FE-1B0618E4E358}"/>
              </a:ext>
            </a:extLst>
          </p:cNvPr>
          <p:cNvSpPr/>
          <p:nvPr/>
        </p:nvSpPr>
        <p:spPr>
          <a:xfrm>
            <a:off x="3889688" y="2795626"/>
            <a:ext cx="5744498" cy="2887420"/>
          </a:xfrm>
          <a:prstGeom prst="rect">
            <a:avLst/>
          </a:prstGeom>
          <a:blipFill>
            <a:blip r:embed="rId6"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5824074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3">
            <a:extLst>
              <a:ext uri="{FF2B5EF4-FFF2-40B4-BE49-F238E27FC236}">
                <a16:creationId xmlns:a16="http://schemas.microsoft.com/office/drawing/2014/main" id="{5DC986AA-F7EF-E9EB-C13A-C54ED385E5DA}"/>
              </a:ext>
            </a:extLst>
          </p:cNvPr>
          <p:cNvSpPr txBox="1">
            <a:spLocks noChangeArrowheads="1"/>
          </p:cNvSpPr>
          <p:nvPr/>
        </p:nvSpPr>
        <p:spPr bwMode="auto">
          <a:xfrm>
            <a:off x="3506812" y="616368"/>
            <a:ext cx="635840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3200" dirty="0">
                <a:solidFill>
                  <a:schemeClr val="bg1"/>
                </a:solidFill>
                <a:latin typeface="Calibri" panose="020F0502020204030204" pitchFamily="34" charset="0"/>
              </a:rPr>
              <a:t>5-5   SUBSYSTEM INTERCONNECTION</a:t>
            </a:r>
          </a:p>
        </p:txBody>
      </p:sp>
      <p:sp>
        <p:nvSpPr>
          <p:cNvPr id="8" name="Rectangle 5">
            <a:extLst>
              <a:ext uri="{FF2B5EF4-FFF2-40B4-BE49-F238E27FC236}">
                <a16:creationId xmlns:a16="http://schemas.microsoft.com/office/drawing/2014/main" id="{6DDA36EF-FCEA-95EA-7570-813A167A2438}"/>
              </a:ext>
            </a:extLst>
          </p:cNvPr>
          <p:cNvSpPr>
            <a:spLocks noChangeArrowheads="1"/>
          </p:cNvSpPr>
          <p:nvPr/>
        </p:nvSpPr>
        <p:spPr bwMode="auto">
          <a:xfrm>
            <a:off x="843379" y="2090172"/>
            <a:ext cx="10750858"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marL="457200" indent="-457200" algn="just" eaLnBrk="1" hangingPunct="1">
              <a:buFont typeface="Wingdings" panose="05000000000000000000" pitchFamily="2" charset="2"/>
              <a:buChar char="q"/>
              <a:defRPr/>
            </a:pPr>
            <a:r>
              <a:rPr lang="en-US" altLang="en-US" sz="2800" dirty="0"/>
              <a:t>The previous sections outlined the characteristics of the three subsystems (CPU, main memory, and I/O) in a stand-alone computer. </a:t>
            </a:r>
          </a:p>
          <a:p>
            <a:pPr marL="457200" indent="-457200" algn="just" eaLnBrk="1" hangingPunct="1">
              <a:buFont typeface="Wingdings" panose="05000000000000000000" pitchFamily="2" charset="2"/>
              <a:buChar char="q"/>
              <a:defRPr/>
            </a:pPr>
            <a:r>
              <a:rPr lang="en-US" altLang="en-US" sz="2800" dirty="0"/>
              <a:t>In this section, we explore how these three subsystems are interconnected. </a:t>
            </a:r>
          </a:p>
          <a:p>
            <a:pPr marL="457200" indent="-457200" algn="just" eaLnBrk="1" hangingPunct="1">
              <a:buFont typeface="Wingdings" panose="05000000000000000000" pitchFamily="2" charset="2"/>
              <a:buChar char="q"/>
              <a:defRPr/>
            </a:pPr>
            <a:r>
              <a:rPr lang="en-US" altLang="en-US" sz="2800" dirty="0"/>
              <a:t>The interconnection plays an important role because information needs to be exchanged between the three subsystems.</a:t>
            </a:r>
          </a:p>
        </p:txBody>
      </p:sp>
    </p:spTree>
    <p:extLst>
      <p:ext uri="{BB962C8B-B14F-4D97-AF65-F5344CB8AC3E}">
        <p14:creationId xmlns:p14="http://schemas.microsoft.com/office/powerpoint/2010/main" val="617129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2">
            <a:extLst>
              <a:ext uri="{FF2B5EF4-FFF2-40B4-BE49-F238E27FC236}">
                <a16:creationId xmlns:a16="http://schemas.microsoft.com/office/drawing/2014/main" id="{246418CD-7EB6-59CD-9D1F-8D7B9CA0F4EF}"/>
              </a:ext>
            </a:extLst>
          </p:cNvPr>
          <p:cNvSpPr txBox="1">
            <a:spLocks noChangeArrowheads="1"/>
          </p:cNvSpPr>
          <p:nvPr/>
        </p:nvSpPr>
        <p:spPr bwMode="auto">
          <a:xfrm>
            <a:off x="3570133" y="513000"/>
            <a:ext cx="61880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b="0" i="0" baseline="0" dirty="0">
                <a:solidFill>
                  <a:schemeClr val="bg1"/>
                </a:solidFill>
                <a:latin typeface="Calibri" panose="020F0502020204030204" pitchFamily="34" charset="0"/>
              </a:rPr>
              <a:t>5.5.1  Connecting CPU and memory</a:t>
            </a:r>
          </a:p>
        </p:txBody>
      </p:sp>
      <p:sp>
        <p:nvSpPr>
          <p:cNvPr id="8" name="Rectangle 3">
            <a:extLst>
              <a:ext uri="{FF2B5EF4-FFF2-40B4-BE49-F238E27FC236}">
                <a16:creationId xmlns:a16="http://schemas.microsoft.com/office/drawing/2014/main" id="{AA55987E-324F-FC46-994F-880DA1EE584C}"/>
              </a:ext>
            </a:extLst>
          </p:cNvPr>
          <p:cNvSpPr>
            <a:spLocks noChangeArrowheads="1"/>
          </p:cNvSpPr>
          <p:nvPr/>
        </p:nvSpPr>
        <p:spPr bwMode="auto">
          <a:xfrm>
            <a:off x="1077573" y="1761331"/>
            <a:ext cx="10153423"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The CPU and memory are normally connected by three groups of connections, each called a </a:t>
            </a:r>
            <a:r>
              <a:rPr lang="en-US" altLang="en-US" sz="2800" i="0" baseline="0" dirty="0">
                <a:solidFill>
                  <a:schemeClr val="folHlink"/>
                </a:solidFill>
              </a:rPr>
              <a:t>bus</a:t>
            </a:r>
            <a:r>
              <a:rPr lang="en-US" altLang="en-US" sz="2800" b="0" i="0" baseline="0" dirty="0"/>
              <a:t>: </a:t>
            </a:r>
            <a:r>
              <a:rPr lang="en-US" altLang="en-US" sz="2800" b="0" baseline="0" dirty="0"/>
              <a:t>data bus</a:t>
            </a:r>
            <a:r>
              <a:rPr lang="en-US" altLang="en-US" sz="2800" b="0" i="0" baseline="0" dirty="0"/>
              <a:t>, </a:t>
            </a:r>
            <a:r>
              <a:rPr lang="en-US" altLang="en-US" sz="2800" b="0" baseline="0" dirty="0"/>
              <a:t>address bus</a:t>
            </a:r>
            <a:r>
              <a:rPr lang="en-US" altLang="en-US" sz="2800" b="0" i="0" baseline="0" dirty="0"/>
              <a:t>, and </a:t>
            </a:r>
            <a:r>
              <a:rPr lang="en-US" altLang="en-US" sz="2800" b="0" baseline="0" dirty="0"/>
              <a:t>control bus</a:t>
            </a:r>
            <a:r>
              <a:rPr lang="en-US" altLang="en-US" sz="2800" b="0" i="0" baseline="0" dirty="0"/>
              <a:t> (Figure 5.12).</a:t>
            </a:r>
          </a:p>
        </p:txBody>
      </p:sp>
      <p:sp>
        <p:nvSpPr>
          <p:cNvPr id="9" name="Text Box 4">
            <a:extLst>
              <a:ext uri="{FF2B5EF4-FFF2-40B4-BE49-F238E27FC236}">
                <a16:creationId xmlns:a16="http://schemas.microsoft.com/office/drawing/2014/main" id="{87D3C1BB-9D41-0458-B328-153FB98FB5E0}"/>
              </a:ext>
            </a:extLst>
          </p:cNvPr>
          <p:cNvSpPr txBox="1">
            <a:spLocks noChangeArrowheads="1"/>
          </p:cNvSpPr>
          <p:nvPr/>
        </p:nvSpPr>
        <p:spPr bwMode="auto">
          <a:xfrm>
            <a:off x="2840283" y="3145616"/>
            <a:ext cx="69992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folHlink"/>
                </a:solidFill>
              </a:rPr>
              <a:t>Figure 5.12  </a:t>
            </a:r>
            <a:r>
              <a:rPr lang="en-US" altLang="en-US" sz="2000" i="0" baseline="0" dirty="0"/>
              <a:t>Connecting CPU and memory using three buses</a:t>
            </a:r>
          </a:p>
        </p:txBody>
      </p:sp>
      <p:pic>
        <p:nvPicPr>
          <p:cNvPr id="10" name="Picture 5">
            <a:extLst>
              <a:ext uri="{FF2B5EF4-FFF2-40B4-BE49-F238E27FC236}">
                <a16:creationId xmlns:a16="http://schemas.microsoft.com/office/drawing/2014/main" id="{2D812F3A-E444-520E-132D-0265409EA7B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3674275"/>
            <a:ext cx="7954962" cy="184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7665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a:extLst>
              <a:ext uri="{FF2B5EF4-FFF2-40B4-BE49-F238E27FC236}">
                <a16:creationId xmlns:a16="http://schemas.microsoft.com/office/drawing/2014/main" id="{D71A0B97-CF4C-67A0-1E2C-3731830A40EF}"/>
              </a:ext>
            </a:extLst>
          </p:cNvPr>
          <p:cNvSpPr txBox="1"/>
          <p:nvPr/>
        </p:nvSpPr>
        <p:spPr>
          <a:xfrm>
            <a:off x="958718" y="1867368"/>
            <a:ext cx="10285853" cy="3046988"/>
          </a:xfrm>
          <a:prstGeom prst="rect">
            <a:avLst/>
          </a:prstGeom>
          <a:noFill/>
        </p:spPr>
        <p:txBody>
          <a:bodyPr wrap="square">
            <a:spAutoFit/>
          </a:bodyPr>
          <a:lstStyle/>
          <a:p>
            <a:pPr marL="457200" indent="-457200">
              <a:buFont typeface="Wingdings" panose="05000000000000000000" pitchFamily="2" charset="2"/>
              <a:buChar char="q"/>
            </a:pPr>
            <a:r>
              <a:rPr lang="en-US" sz="3200" dirty="0">
                <a:solidFill>
                  <a:schemeClr val="accent1">
                    <a:lumMod val="75000"/>
                  </a:schemeClr>
                </a:solidFill>
              </a:rPr>
              <a:t>The data bus </a:t>
            </a:r>
            <a:r>
              <a:rPr lang="en-US" sz="3200" dirty="0"/>
              <a:t>is made of several connections, each carrying 1 bit at a time. </a:t>
            </a:r>
          </a:p>
          <a:p>
            <a:pPr marL="457200" indent="-457200">
              <a:buFont typeface="Wingdings" panose="05000000000000000000" pitchFamily="2" charset="2"/>
              <a:buChar char="q"/>
            </a:pPr>
            <a:r>
              <a:rPr lang="en-US" sz="3200" dirty="0"/>
              <a:t>The number of connections depends on the size of the word used by the computer. If the word is 32 bits (4 bytes), we need a data bus with 32 connections so that all 32 bits of a word can be transmitted at the same time. </a:t>
            </a:r>
          </a:p>
        </p:txBody>
      </p:sp>
      <p:sp>
        <p:nvSpPr>
          <p:cNvPr id="8" name="TextBox 7">
            <a:extLst>
              <a:ext uri="{FF2B5EF4-FFF2-40B4-BE49-F238E27FC236}">
                <a16:creationId xmlns:a16="http://schemas.microsoft.com/office/drawing/2014/main" id="{7FE84BB8-BD04-58CC-862E-4D9A8F5058DF}"/>
              </a:ext>
            </a:extLst>
          </p:cNvPr>
          <p:cNvSpPr txBox="1"/>
          <p:nvPr/>
        </p:nvSpPr>
        <p:spPr>
          <a:xfrm>
            <a:off x="5163996" y="478537"/>
            <a:ext cx="2612572" cy="707886"/>
          </a:xfrm>
          <a:prstGeom prst="rect">
            <a:avLst/>
          </a:prstGeom>
          <a:noFill/>
        </p:spPr>
        <p:txBody>
          <a:bodyPr wrap="square" rtlCol="0">
            <a:spAutoFit/>
          </a:bodyPr>
          <a:lstStyle/>
          <a:p>
            <a:r>
              <a:rPr lang="en-US" sz="4000" dirty="0">
                <a:solidFill>
                  <a:schemeClr val="bg1"/>
                </a:solidFill>
                <a:latin typeface="Times New Roman" panose="02020603050405020304" pitchFamily="18" charset="0"/>
                <a:cs typeface="Times New Roman" panose="02020603050405020304" pitchFamily="18" charset="0"/>
              </a:rPr>
              <a:t>Data bus</a:t>
            </a:r>
          </a:p>
        </p:txBody>
      </p:sp>
    </p:spTree>
    <p:extLst>
      <p:ext uri="{BB962C8B-B14F-4D97-AF65-F5344CB8AC3E}">
        <p14:creationId xmlns:p14="http://schemas.microsoft.com/office/powerpoint/2010/main" val="1142025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a:extLst>
              <a:ext uri="{FF2B5EF4-FFF2-40B4-BE49-F238E27FC236}">
                <a16:creationId xmlns:a16="http://schemas.microsoft.com/office/drawing/2014/main" id="{EA835DCA-B7E2-A45D-9ED4-AB42DE9D9F3A}"/>
              </a:ext>
            </a:extLst>
          </p:cNvPr>
          <p:cNvSpPr txBox="1"/>
          <p:nvPr/>
        </p:nvSpPr>
        <p:spPr>
          <a:xfrm>
            <a:off x="1104983" y="2090172"/>
            <a:ext cx="9982033" cy="2677656"/>
          </a:xfrm>
          <a:prstGeom prst="rect">
            <a:avLst/>
          </a:prstGeom>
          <a:noFill/>
        </p:spPr>
        <p:txBody>
          <a:bodyPr wrap="square">
            <a:spAutoFit/>
          </a:bodyPr>
          <a:lstStyle/>
          <a:p>
            <a:pPr marL="457200" indent="-457200" algn="just">
              <a:buFont typeface="Wingdings" panose="05000000000000000000" pitchFamily="2" charset="2"/>
              <a:buChar char="q"/>
            </a:pPr>
            <a:r>
              <a:rPr lang="en-US" sz="2800" dirty="0">
                <a:solidFill>
                  <a:schemeClr val="accent1">
                    <a:lumMod val="75000"/>
                  </a:schemeClr>
                </a:solidFill>
              </a:rPr>
              <a:t>Address bus </a:t>
            </a:r>
            <a:r>
              <a:rPr lang="en-US" sz="2800" dirty="0"/>
              <a:t>The address bus allows access to a particular word in memory. </a:t>
            </a:r>
          </a:p>
          <a:p>
            <a:pPr marL="457200" indent="-457200" algn="just">
              <a:buFont typeface="Wingdings" panose="05000000000000000000" pitchFamily="2" charset="2"/>
              <a:buChar char="q"/>
            </a:pPr>
            <a:r>
              <a:rPr lang="en-US" sz="2800" dirty="0"/>
              <a:t>The number of connections in the address bus depends on the address space of the memory. </a:t>
            </a:r>
          </a:p>
          <a:p>
            <a:pPr marL="457200" indent="-457200" algn="just">
              <a:buFont typeface="Wingdings" panose="05000000000000000000" pitchFamily="2" charset="2"/>
              <a:buChar char="q"/>
            </a:pPr>
            <a:r>
              <a:rPr lang="en-US" sz="2800" dirty="0"/>
              <a:t>If the memory has 2</a:t>
            </a:r>
            <a:r>
              <a:rPr lang="en-US" sz="2800" baseline="30000" dirty="0"/>
              <a:t>n </a:t>
            </a:r>
            <a:r>
              <a:rPr lang="en-US" sz="2800" dirty="0"/>
              <a:t>words, the address bus needs to carry n bits at a time. Therefore, it must have n connections.</a:t>
            </a:r>
          </a:p>
        </p:txBody>
      </p:sp>
      <p:sp>
        <p:nvSpPr>
          <p:cNvPr id="8" name="TextBox 7">
            <a:extLst>
              <a:ext uri="{FF2B5EF4-FFF2-40B4-BE49-F238E27FC236}">
                <a16:creationId xmlns:a16="http://schemas.microsoft.com/office/drawing/2014/main" id="{8AEDB49D-240C-FED8-35DA-C492A004E882}"/>
              </a:ext>
            </a:extLst>
          </p:cNvPr>
          <p:cNvSpPr txBox="1"/>
          <p:nvPr/>
        </p:nvSpPr>
        <p:spPr>
          <a:xfrm>
            <a:off x="4892350" y="512712"/>
            <a:ext cx="2407298" cy="584775"/>
          </a:xfrm>
          <a:prstGeom prst="rect">
            <a:avLst/>
          </a:prstGeom>
          <a:noFill/>
        </p:spPr>
        <p:txBody>
          <a:bodyPr wrap="square" rtlCol="0">
            <a:spAutoFit/>
          </a:bodyPr>
          <a:lstStyle/>
          <a:p>
            <a:r>
              <a:rPr lang="en-US" sz="3200" dirty="0">
                <a:solidFill>
                  <a:schemeClr val="bg1"/>
                </a:solidFill>
              </a:rPr>
              <a:t>Address bus</a:t>
            </a:r>
          </a:p>
        </p:txBody>
      </p:sp>
    </p:spTree>
    <p:extLst>
      <p:ext uri="{BB962C8B-B14F-4D97-AF65-F5344CB8AC3E}">
        <p14:creationId xmlns:p14="http://schemas.microsoft.com/office/powerpoint/2010/main" val="2024597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a:extLst>
              <a:ext uri="{FF2B5EF4-FFF2-40B4-BE49-F238E27FC236}">
                <a16:creationId xmlns:a16="http://schemas.microsoft.com/office/drawing/2014/main" id="{17BE4A19-DA29-C9C1-35C1-C7F3C583E3F6}"/>
              </a:ext>
            </a:extLst>
          </p:cNvPr>
          <p:cNvSpPr txBox="1"/>
          <p:nvPr/>
        </p:nvSpPr>
        <p:spPr>
          <a:xfrm>
            <a:off x="399495" y="1874728"/>
            <a:ext cx="11532093" cy="3108543"/>
          </a:xfrm>
          <a:prstGeom prst="rect">
            <a:avLst/>
          </a:prstGeom>
          <a:noFill/>
        </p:spPr>
        <p:txBody>
          <a:bodyPr wrap="square">
            <a:spAutoFit/>
          </a:bodyPr>
          <a:lstStyle/>
          <a:p>
            <a:pPr marL="457200" indent="-457200" algn="just">
              <a:buFont typeface="Wingdings" panose="05000000000000000000" pitchFamily="2" charset="2"/>
              <a:buChar char="q"/>
            </a:pPr>
            <a:r>
              <a:rPr lang="en-US" sz="2800" dirty="0">
                <a:solidFill>
                  <a:schemeClr val="accent1">
                    <a:lumMod val="75000"/>
                  </a:schemeClr>
                </a:solidFill>
              </a:rPr>
              <a:t>The control bus </a:t>
            </a:r>
            <a:r>
              <a:rPr lang="en-US" sz="2800" dirty="0"/>
              <a:t>carries communication between the CPU and memory. </a:t>
            </a:r>
          </a:p>
          <a:p>
            <a:pPr marL="457200" indent="-457200" algn="just">
              <a:buFont typeface="Wingdings" panose="05000000000000000000" pitchFamily="2" charset="2"/>
              <a:buChar char="q"/>
            </a:pPr>
            <a:r>
              <a:rPr lang="en-US" sz="2800" dirty="0"/>
              <a:t>For example, there must be a code, sent from the CPU to memory, to specify a read or write operation. </a:t>
            </a:r>
          </a:p>
          <a:p>
            <a:pPr marL="457200" indent="-457200" algn="just">
              <a:buFont typeface="Wingdings" panose="05000000000000000000" pitchFamily="2" charset="2"/>
              <a:buChar char="q"/>
            </a:pPr>
            <a:r>
              <a:rPr lang="en-US" sz="2800" dirty="0"/>
              <a:t>The number of connections used in the control bus depends on the total number of control commands a computer needs.</a:t>
            </a:r>
          </a:p>
          <a:p>
            <a:pPr marL="457200" indent="-457200" algn="just">
              <a:buFont typeface="Wingdings" panose="05000000000000000000" pitchFamily="2" charset="2"/>
              <a:buChar char="q"/>
            </a:pPr>
            <a:r>
              <a:rPr lang="en-US" sz="2800" dirty="0"/>
              <a:t>If a computer has 2</a:t>
            </a:r>
            <a:r>
              <a:rPr lang="en-US" sz="2800" baseline="30000" dirty="0"/>
              <a:t>m</a:t>
            </a:r>
            <a:r>
              <a:rPr lang="en-US" sz="2800" dirty="0"/>
              <a:t> control actions, we need m </a:t>
            </a:r>
            <a:r>
              <a:rPr lang="en-GB" sz="2800" dirty="0"/>
              <a:t>connections (wires) for the control bus, because m bits can define </a:t>
            </a:r>
            <a:r>
              <a:rPr lang="en-US" sz="2800" dirty="0"/>
              <a:t>2</a:t>
            </a:r>
            <a:r>
              <a:rPr lang="en-US" sz="2800" baseline="30000" dirty="0"/>
              <a:t>m</a:t>
            </a:r>
            <a:r>
              <a:rPr lang="en-GB" sz="2800" dirty="0"/>
              <a:t> different operations.</a:t>
            </a:r>
            <a:endParaRPr lang="en-US" sz="2800" dirty="0"/>
          </a:p>
        </p:txBody>
      </p:sp>
      <p:sp>
        <p:nvSpPr>
          <p:cNvPr id="8" name="TextBox 7">
            <a:extLst>
              <a:ext uri="{FF2B5EF4-FFF2-40B4-BE49-F238E27FC236}">
                <a16:creationId xmlns:a16="http://schemas.microsoft.com/office/drawing/2014/main" id="{6F69E152-27B6-24C2-DBC1-1D91DBC04EC7}"/>
              </a:ext>
            </a:extLst>
          </p:cNvPr>
          <p:cNvSpPr txBox="1"/>
          <p:nvPr/>
        </p:nvSpPr>
        <p:spPr>
          <a:xfrm>
            <a:off x="4461391" y="520778"/>
            <a:ext cx="3601617" cy="584775"/>
          </a:xfrm>
          <a:prstGeom prst="rect">
            <a:avLst/>
          </a:prstGeom>
          <a:noFill/>
        </p:spPr>
        <p:txBody>
          <a:bodyPr wrap="square" rtlCol="0">
            <a:spAutoFit/>
          </a:bodyPr>
          <a:lstStyle/>
          <a:p>
            <a:pPr algn="ctr"/>
            <a:r>
              <a:rPr lang="en-US" sz="3200" dirty="0">
                <a:solidFill>
                  <a:schemeClr val="bg1"/>
                </a:solidFill>
              </a:rPr>
              <a:t>Control bus</a:t>
            </a:r>
          </a:p>
        </p:txBody>
      </p:sp>
    </p:spTree>
    <p:extLst>
      <p:ext uri="{BB962C8B-B14F-4D97-AF65-F5344CB8AC3E}">
        <p14:creationId xmlns:p14="http://schemas.microsoft.com/office/powerpoint/2010/main" val="2262352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713170"/>
            <a:ext cx="1222425" cy="1096206"/>
          </a:xfrm>
          <a:prstGeom prst="rect">
            <a:avLst/>
          </a:prstGeom>
        </p:spPr>
      </p:pic>
      <p:pic>
        <p:nvPicPr>
          <p:cNvPr id="3" name="Picture 2"/>
          <p:cNvPicPr>
            <a:picLocks noChangeAspect="1"/>
          </p:cNvPicPr>
          <p:nvPr/>
        </p:nvPicPr>
        <p:blipFill>
          <a:blip r:embed="rId3"/>
          <a:stretch>
            <a:fillRect/>
          </a:stretch>
        </p:blipFill>
        <p:spPr>
          <a:xfrm>
            <a:off x="2192212" y="6224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259" y="0"/>
            <a:ext cx="11339032" cy="1393068"/>
          </a:xfrm>
          <a:prstGeom prst="rect">
            <a:avLst/>
          </a:prstGeom>
        </p:spPr>
      </p:pic>
      <p:sp>
        <p:nvSpPr>
          <p:cNvPr id="10" name="Content Placeholder 9">
            <a:extLst>
              <a:ext uri="{FF2B5EF4-FFF2-40B4-BE49-F238E27FC236}">
                <a16:creationId xmlns:a16="http://schemas.microsoft.com/office/drawing/2014/main" id="{187F9322-00E1-7AE7-DA03-2DAB3D69E5A7}"/>
              </a:ext>
            </a:extLst>
          </p:cNvPr>
          <p:cNvSpPr>
            <a:spLocks noGrp="1"/>
          </p:cNvSpPr>
          <p:nvPr>
            <p:ph sz="half" idx="1"/>
          </p:nvPr>
        </p:nvSpPr>
        <p:spPr>
          <a:xfrm>
            <a:off x="4354141" y="1482494"/>
            <a:ext cx="3502430" cy="4351338"/>
          </a:xfrm>
        </p:spPr>
        <p:txBody>
          <a:bodyPr>
            <a:normAutofit lnSpcReduction="10000"/>
          </a:bodyPr>
          <a:lstStyle/>
          <a:p>
            <a:pPr marL="0" indent="0">
              <a:lnSpc>
                <a:spcPct val="150000"/>
              </a:lnSpc>
              <a:buNone/>
            </a:pPr>
            <a:r>
              <a:rPr lang="en-US" sz="2400" b="1" u="sng" dirty="0">
                <a:solidFill>
                  <a:srgbClr val="000000"/>
                </a:solidFill>
                <a:latin typeface="Times New Roman" panose="02020603050405020304" pitchFamily="18" charset="0"/>
              </a:rPr>
              <a:t>Example 2</a:t>
            </a:r>
          </a:p>
          <a:p>
            <a:pPr>
              <a:lnSpc>
                <a:spcPct val="150000"/>
              </a:lnSpc>
            </a:pPr>
            <a:r>
              <a:rPr lang="en-US" sz="2400" dirty="0">
                <a:solidFill>
                  <a:srgbClr val="000000"/>
                </a:solidFill>
                <a:latin typeface="Times New Roman" panose="02020603050405020304" pitchFamily="18" charset="0"/>
              </a:rPr>
              <a:t> How many operations a control bus with 16 wires</a:t>
            </a:r>
          </a:p>
          <a:p>
            <a:pPr>
              <a:lnSpc>
                <a:spcPct val="150000"/>
              </a:lnSpc>
              <a:buFont typeface="Wingdings" panose="05000000000000000000" pitchFamily="2" charset="2"/>
              <a:buChar char="ü"/>
            </a:pPr>
            <a:r>
              <a:rPr lang="en-US" sz="2400" dirty="0">
                <a:solidFill>
                  <a:srgbClr val="00B0F0"/>
                </a:solidFill>
                <a:latin typeface="Times New Roman" panose="02020603050405020304" pitchFamily="18" charset="0"/>
              </a:rPr>
              <a:t>Solution: </a:t>
            </a:r>
          </a:p>
          <a:p>
            <a:pPr marL="0" indent="0">
              <a:lnSpc>
                <a:spcPct val="150000"/>
              </a:lnSpc>
              <a:buNone/>
            </a:pPr>
            <a:r>
              <a:rPr lang="en-US" sz="2400" dirty="0">
                <a:solidFill>
                  <a:srgbClr val="000000"/>
                </a:solidFill>
                <a:latin typeface="Times New Roman" panose="02020603050405020304" pitchFamily="18" charset="0"/>
              </a:rPr>
              <a:t>Number of operations= 2</a:t>
            </a:r>
            <a:r>
              <a:rPr lang="en-US" sz="2400" baseline="30000" dirty="0">
                <a:solidFill>
                  <a:srgbClr val="000000"/>
                </a:solidFill>
                <a:latin typeface="Times New Roman" panose="02020603050405020304" pitchFamily="18" charset="0"/>
              </a:rPr>
              <a:t>16 </a:t>
            </a:r>
            <a:r>
              <a:rPr lang="en-US" sz="2400" dirty="0">
                <a:solidFill>
                  <a:srgbClr val="000000"/>
                </a:solidFill>
                <a:latin typeface="Times New Roman" panose="02020603050405020304" pitchFamily="18" charset="0"/>
              </a:rPr>
              <a:t>= 65536 operations</a:t>
            </a:r>
            <a:r>
              <a:rPr lang="en-US" sz="2400" baseline="30000" dirty="0">
                <a:solidFill>
                  <a:srgbClr val="000000"/>
                </a:solidFill>
                <a:latin typeface="Times New Roman" panose="02020603050405020304" pitchFamily="18" charset="0"/>
              </a:rPr>
              <a:t>    </a:t>
            </a:r>
            <a:endParaRPr lang="en-US" sz="2400" dirty="0"/>
          </a:p>
          <a:p>
            <a:pPr>
              <a:lnSpc>
                <a:spcPct val="150000"/>
              </a:lnSpc>
            </a:pPr>
            <a:endParaRPr lang="en-US" sz="2400" dirty="0"/>
          </a:p>
        </p:txBody>
      </p:sp>
      <p:sp>
        <p:nvSpPr>
          <p:cNvPr id="11" name="Content Placeholder 10">
            <a:extLst>
              <a:ext uri="{FF2B5EF4-FFF2-40B4-BE49-F238E27FC236}">
                <a16:creationId xmlns:a16="http://schemas.microsoft.com/office/drawing/2014/main" id="{F7C24D02-1E17-7390-DD4E-3B53DAE3CD27}"/>
              </a:ext>
            </a:extLst>
          </p:cNvPr>
          <p:cNvSpPr>
            <a:spLocks noGrp="1"/>
          </p:cNvSpPr>
          <p:nvPr>
            <p:ph sz="half" idx="2"/>
          </p:nvPr>
        </p:nvSpPr>
        <p:spPr>
          <a:xfrm>
            <a:off x="249939" y="1456515"/>
            <a:ext cx="3997503" cy="4351338"/>
          </a:xfrm>
        </p:spPr>
        <p:txBody>
          <a:bodyPr>
            <a:normAutofit lnSpcReduction="10000"/>
          </a:bodyPr>
          <a:lstStyle/>
          <a:p>
            <a:pPr marL="0" indent="0">
              <a:lnSpc>
                <a:spcPct val="150000"/>
              </a:lnSpc>
              <a:buNone/>
            </a:pP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Example 1</a:t>
            </a:r>
            <a:endParaRPr lang="en-US" sz="24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memory has 256</a:t>
            </a:r>
            <a:r>
              <a:rPr lang="en-US" sz="24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words</a:t>
            </a:r>
          </a:p>
          <a:p>
            <a:pPr marL="0" indent="0">
              <a:lnSpc>
                <a:spcPct val="150000"/>
              </a:lnSpc>
              <a:buNone/>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How many wires need to have</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address bus?</a:t>
            </a:r>
          </a:p>
          <a:p>
            <a:pPr>
              <a:lnSpc>
                <a:spcPct val="150000"/>
              </a:lnSpc>
              <a:buFont typeface="Wingdings" panose="05000000000000000000" pitchFamily="2" charset="2"/>
              <a:buChar char="ü"/>
            </a:pPr>
            <a:r>
              <a:rPr lang="en-US" sz="2400" dirty="0">
                <a:solidFill>
                  <a:srgbClr val="00B0F0"/>
                </a:solidFill>
                <a:latin typeface="Times New Roman" panose="02020603050405020304" pitchFamily="18" charset="0"/>
                <a:cs typeface="Times New Roman" panose="02020603050405020304" pitchFamily="18" charset="0"/>
              </a:rPr>
              <a:t>Solution:</a:t>
            </a:r>
          </a:p>
          <a:p>
            <a:pPr marL="0" indent="0">
              <a:lnSpc>
                <a:spcPct val="150000"/>
              </a:lnSpc>
              <a:buNone/>
            </a:pPr>
            <a:r>
              <a:rPr lang="en-US" sz="2400" dirty="0">
                <a:latin typeface="Times New Roman" panose="02020603050405020304" pitchFamily="18" charset="0"/>
                <a:cs typeface="Times New Roman" panose="02020603050405020304" pitchFamily="18" charset="0"/>
              </a:rPr>
              <a:t>256 word = 2</a:t>
            </a:r>
            <a:r>
              <a:rPr lang="en-US" sz="2400" baseline="30000" dirty="0">
                <a:latin typeface="Times New Roman" panose="02020603050405020304" pitchFamily="18" charset="0"/>
                <a:cs typeface="Times New Roman" panose="02020603050405020304" pitchFamily="18" charset="0"/>
              </a:rPr>
              <a:t>8 </a:t>
            </a:r>
            <a:r>
              <a:rPr lang="en-US" sz="2400" dirty="0">
                <a:latin typeface="Times New Roman" panose="02020603050405020304" pitchFamily="18" charset="0"/>
                <a:cs typeface="Times New Roman" panose="02020603050405020304" pitchFamily="18" charset="0"/>
              </a:rPr>
              <a:t>words need 8 wires address bus</a:t>
            </a:r>
          </a:p>
          <a:p>
            <a:pPr>
              <a:lnSpc>
                <a:spcPct val="150000"/>
              </a:lnSpc>
            </a:pPr>
            <a:endParaRPr lang="en-US" sz="2400" dirty="0"/>
          </a:p>
        </p:txBody>
      </p:sp>
      <p:sp>
        <p:nvSpPr>
          <p:cNvPr id="12" name="TextBox 11">
            <a:extLst>
              <a:ext uri="{FF2B5EF4-FFF2-40B4-BE49-F238E27FC236}">
                <a16:creationId xmlns:a16="http://schemas.microsoft.com/office/drawing/2014/main" id="{F3CC80B4-BB63-4688-D402-528E04BC2AB4}"/>
              </a:ext>
            </a:extLst>
          </p:cNvPr>
          <p:cNvSpPr txBox="1"/>
          <p:nvPr/>
        </p:nvSpPr>
        <p:spPr>
          <a:xfrm>
            <a:off x="7963270" y="1502027"/>
            <a:ext cx="4098116" cy="3359061"/>
          </a:xfrm>
          <a:prstGeom prst="rect">
            <a:avLst/>
          </a:prstGeom>
          <a:noFill/>
        </p:spPr>
        <p:txBody>
          <a:bodyPr wrap="square" rtlCol="0">
            <a:spAutoFit/>
          </a:bodyPr>
          <a:lstStyle/>
          <a:p>
            <a:pPr>
              <a:lnSpc>
                <a:spcPct val="150000"/>
              </a:lnSpc>
            </a:pPr>
            <a:r>
              <a:rPr lang="en-US" sz="2400" b="1" u="sng" dirty="0"/>
              <a:t>Example 3</a:t>
            </a:r>
          </a:p>
          <a:p>
            <a:pPr marL="342900" indent="-342900">
              <a:lnSpc>
                <a:spcPct val="150000"/>
              </a:lnSpc>
              <a:buFont typeface="Arial" panose="020B0604020202020204" pitchFamily="34" charset="0"/>
              <a:buChar char="•"/>
            </a:pPr>
            <a:r>
              <a:rPr lang="en-US" sz="2400" dirty="0"/>
              <a:t>How many wires in data bus with memory word equal 4 bytes</a:t>
            </a:r>
          </a:p>
          <a:p>
            <a:pPr marL="342900" indent="-342900">
              <a:lnSpc>
                <a:spcPct val="150000"/>
              </a:lnSpc>
              <a:buFont typeface="Wingdings" panose="05000000000000000000" pitchFamily="2" charset="2"/>
              <a:buChar char="ü"/>
            </a:pPr>
            <a:r>
              <a:rPr lang="en-US" sz="2400" dirty="0">
                <a:solidFill>
                  <a:srgbClr val="00B0F0"/>
                </a:solidFill>
              </a:rPr>
              <a:t>Solution:</a:t>
            </a:r>
          </a:p>
          <a:p>
            <a:pPr>
              <a:lnSpc>
                <a:spcPct val="150000"/>
              </a:lnSpc>
            </a:pPr>
            <a:r>
              <a:rPr lang="en-US" sz="2400" dirty="0"/>
              <a:t>Data bus= 4*8= 32 wires </a:t>
            </a:r>
          </a:p>
        </p:txBody>
      </p:sp>
    </p:spTree>
    <p:extLst>
      <p:ext uri="{BB962C8B-B14F-4D97-AF65-F5344CB8AC3E}">
        <p14:creationId xmlns:p14="http://schemas.microsoft.com/office/powerpoint/2010/main" val="35768006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384" y="0"/>
            <a:ext cx="11339032" cy="1610200"/>
          </a:xfrm>
          <a:prstGeom prst="rect">
            <a:avLst/>
          </a:prstGeom>
        </p:spPr>
      </p:pic>
      <p:sp>
        <p:nvSpPr>
          <p:cNvPr id="7" name="Text Box 2">
            <a:extLst>
              <a:ext uri="{FF2B5EF4-FFF2-40B4-BE49-F238E27FC236}">
                <a16:creationId xmlns:a16="http://schemas.microsoft.com/office/drawing/2014/main" id="{3BA7B845-2BFF-D239-627F-D60E00C89EA5}"/>
              </a:ext>
            </a:extLst>
          </p:cNvPr>
          <p:cNvSpPr txBox="1">
            <a:spLocks noChangeArrowheads="1"/>
          </p:cNvSpPr>
          <p:nvPr/>
        </p:nvSpPr>
        <p:spPr bwMode="auto">
          <a:xfrm>
            <a:off x="3914783" y="549537"/>
            <a:ext cx="51371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b="0" i="0" baseline="0" dirty="0">
                <a:solidFill>
                  <a:schemeClr val="bg1"/>
                </a:solidFill>
                <a:latin typeface="Calibri" panose="020F0502020204030204" pitchFamily="34" charset="0"/>
              </a:rPr>
              <a:t>5.5.2  Connecting I/O devices</a:t>
            </a:r>
          </a:p>
        </p:txBody>
      </p:sp>
      <p:sp>
        <p:nvSpPr>
          <p:cNvPr id="8" name="Rectangle 3">
            <a:extLst>
              <a:ext uri="{FF2B5EF4-FFF2-40B4-BE49-F238E27FC236}">
                <a16:creationId xmlns:a16="http://schemas.microsoft.com/office/drawing/2014/main" id="{188CBB99-85BA-AEAD-7011-8A7EDDC9C014}"/>
              </a:ext>
            </a:extLst>
          </p:cNvPr>
          <p:cNvSpPr>
            <a:spLocks noChangeArrowheads="1"/>
          </p:cNvSpPr>
          <p:nvPr/>
        </p:nvSpPr>
        <p:spPr bwMode="auto">
          <a:xfrm>
            <a:off x="285993" y="1610200"/>
            <a:ext cx="11654472" cy="3903954"/>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marL="457200" indent="-457200" algn="just">
              <a:lnSpc>
                <a:spcPct val="150000"/>
              </a:lnSpc>
              <a:buFont typeface="Wingdings" panose="05000000000000000000" pitchFamily="2" charset="2"/>
              <a:buChar char="q"/>
            </a:pPr>
            <a:r>
              <a:rPr lang="en-US" altLang="en-US" b="0" i="0" baseline="0" dirty="0"/>
              <a:t>I/O devices cannot be connected directly to the buses that connect the CPU and memory because the nature of I/O devices is different from the nature of CPU and memory. </a:t>
            </a:r>
          </a:p>
          <a:p>
            <a:pPr marL="457200" indent="-457200" algn="just">
              <a:lnSpc>
                <a:spcPct val="150000"/>
              </a:lnSpc>
              <a:buFont typeface="Wingdings" panose="05000000000000000000" pitchFamily="2" charset="2"/>
              <a:buChar char="q"/>
            </a:pPr>
            <a:r>
              <a:rPr lang="en-US" altLang="en-US" b="0" i="0" baseline="0" dirty="0"/>
              <a:t>I/O devices are electromechanical, magnetic, or optical devices, whereas the CPU and memory are electronic devices. </a:t>
            </a:r>
          </a:p>
          <a:p>
            <a:pPr marL="457200" indent="-457200" algn="just">
              <a:lnSpc>
                <a:spcPct val="150000"/>
              </a:lnSpc>
              <a:buFont typeface="Wingdings" panose="05000000000000000000" pitchFamily="2" charset="2"/>
              <a:buChar char="q"/>
            </a:pPr>
            <a:r>
              <a:rPr lang="en-US" altLang="en-US" b="0" i="0" baseline="0" dirty="0"/>
              <a:t>I/O devices also operate at a much slower speed than the CPU/memory. </a:t>
            </a:r>
          </a:p>
          <a:p>
            <a:pPr marL="457200" indent="-457200" algn="just">
              <a:lnSpc>
                <a:spcPct val="150000"/>
              </a:lnSpc>
              <a:buFont typeface="Wingdings" panose="05000000000000000000" pitchFamily="2" charset="2"/>
              <a:buChar char="q"/>
            </a:pPr>
            <a:r>
              <a:rPr lang="en-US" altLang="en-US" b="0" i="0" baseline="0" dirty="0"/>
              <a:t>There is a need for some sort of intermediary to handle this difference. Input/output devices are therefore attached to the buses through input/output controllers or interfaces. </a:t>
            </a:r>
          </a:p>
        </p:txBody>
      </p:sp>
    </p:spTree>
    <p:extLst>
      <p:ext uri="{BB962C8B-B14F-4D97-AF65-F5344CB8AC3E}">
        <p14:creationId xmlns:p14="http://schemas.microsoft.com/office/powerpoint/2010/main" val="241625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339032" cy="1610200"/>
          </a:xfrm>
          <a:prstGeom prst="rect">
            <a:avLst/>
          </a:prstGeom>
        </p:spPr>
      </p:pic>
      <p:sp>
        <p:nvSpPr>
          <p:cNvPr id="7" name="Text Box 4">
            <a:extLst>
              <a:ext uri="{FF2B5EF4-FFF2-40B4-BE49-F238E27FC236}">
                <a16:creationId xmlns:a16="http://schemas.microsoft.com/office/drawing/2014/main" id="{8F0B6C01-118E-324A-AE18-894B8FBB4D6D}"/>
              </a:ext>
            </a:extLst>
          </p:cNvPr>
          <p:cNvSpPr txBox="1">
            <a:spLocks noChangeArrowheads="1"/>
          </p:cNvSpPr>
          <p:nvPr/>
        </p:nvSpPr>
        <p:spPr bwMode="auto">
          <a:xfrm>
            <a:off x="3504819" y="576500"/>
            <a:ext cx="56483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Figure 5.13  </a:t>
            </a:r>
            <a:r>
              <a:rPr lang="en-US" altLang="en-US" sz="2000" i="0" baseline="0" dirty="0">
                <a:solidFill>
                  <a:schemeClr val="bg1"/>
                </a:solidFill>
              </a:rPr>
              <a:t>Connecting I/O devices to the buses</a:t>
            </a:r>
          </a:p>
        </p:txBody>
      </p:sp>
      <p:pic>
        <p:nvPicPr>
          <p:cNvPr id="8" name="Picture 5">
            <a:extLst>
              <a:ext uri="{FF2B5EF4-FFF2-40B4-BE49-F238E27FC236}">
                <a16:creationId xmlns:a16="http://schemas.microsoft.com/office/drawing/2014/main" id="{99DDD7E7-C5EE-CD42-B6A3-2015FE108B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05462" y="2299473"/>
            <a:ext cx="8047038" cy="346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a:extLst>
              <a:ext uri="{FF2B5EF4-FFF2-40B4-BE49-F238E27FC236}">
                <a16:creationId xmlns:a16="http://schemas.microsoft.com/office/drawing/2014/main" id="{41D18BA1-E09B-6323-E5C7-14CBE318CBA7}"/>
              </a:ext>
            </a:extLst>
          </p:cNvPr>
          <p:cNvSpPr txBox="1"/>
          <p:nvPr/>
        </p:nvSpPr>
        <p:spPr>
          <a:xfrm>
            <a:off x="1611296" y="1747683"/>
            <a:ext cx="9627834" cy="461665"/>
          </a:xfrm>
          <a:prstGeom prst="rect">
            <a:avLst/>
          </a:prstGeom>
          <a:noFill/>
        </p:spPr>
        <p:txBody>
          <a:bodyPr wrap="square">
            <a:spAutoFit/>
          </a:bodyPr>
          <a:lstStyle/>
          <a:p>
            <a:pPr algn="just"/>
            <a:r>
              <a:rPr lang="en-US" altLang="en-US" sz="2400" b="0" i="0" baseline="0" dirty="0"/>
              <a:t>There is one specific controller for each input/output device (Figure 5.13).</a:t>
            </a:r>
          </a:p>
        </p:txBody>
      </p:sp>
    </p:spTree>
    <p:extLst>
      <p:ext uri="{BB962C8B-B14F-4D97-AF65-F5344CB8AC3E}">
        <p14:creationId xmlns:p14="http://schemas.microsoft.com/office/powerpoint/2010/main" val="2640862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763809"/>
            <a:ext cx="1222425" cy="1096206"/>
          </a:xfrm>
          <a:prstGeom prst="rect">
            <a:avLst/>
          </a:prstGeom>
        </p:spPr>
      </p:pic>
      <p:pic>
        <p:nvPicPr>
          <p:cNvPr id="3" name="Picture 2"/>
          <p:cNvPicPr>
            <a:picLocks noChangeAspect="1"/>
          </p:cNvPicPr>
          <p:nvPr/>
        </p:nvPicPr>
        <p:blipFill>
          <a:blip r:embed="rId3"/>
          <a:stretch>
            <a:fillRect/>
          </a:stretch>
        </p:blipFill>
        <p:spPr>
          <a:xfrm>
            <a:off x="2440788" y="62040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a:extLst>
              <a:ext uri="{FF2B5EF4-FFF2-40B4-BE49-F238E27FC236}">
                <a16:creationId xmlns:a16="http://schemas.microsoft.com/office/drawing/2014/main" id="{5F7C1A19-683B-3B9B-DE1A-D43FEBCE5424}"/>
              </a:ext>
            </a:extLst>
          </p:cNvPr>
          <p:cNvSpPr txBox="1"/>
          <p:nvPr/>
        </p:nvSpPr>
        <p:spPr>
          <a:xfrm>
            <a:off x="4150567" y="609544"/>
            <a:ext cx="3890865" cy="584775"/>
          </a:xfrm>
          <a:prstGeom prst="rect">
            <a:avLst/>
          </a:prstGeom>
          <a:noFill/>
        </p:spPr>
        <p:txBody>
          <a:bodyPr wrap="square" rtlCol="0">
            <a:spAutoFit/>
          </a:bodyPr>
          <a:lstStyle/>
          <a:p>
            <a:pPr algn="ctr"/>
            <a:r>
              <a:rPr lang="en-GB" sz="3200" b="1" dirty="0">
                <a:solidFill>
                  <a:schemeClr val="bg1"/>
                </a:solidFill>
                <a:latin typeface="Times New Roman" panose="02020603050405020304" pitchFamily="18" charset="0"/>
                <a:cs typeface="Times New Roman" panose="02020603050405020304" pitchFamily="18" charset="0"/>
              </a:rPr>
              <a:t>Controllers</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C89BBBD-6987-EB6C-C606-F23902AE839B}"/>
              </a:ext>
            </a:extLst>
          </p:cNvPr>
          <p:cNvSpPr txBox="1"/>
          <p:nvPr/>
        </p:nvSpPr>
        <p:spPr>
          <a:xfrm>
            <a:off x="432128" y="1646156"/>
            <a:ext cx="11339032" cy="3913059"/>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q"/>
            </a:pPr>
            <a:r>
              <a:rPr lang="en-GB" sz="2400" dirty="0">
                <a:solidFill>
                  <a:schemeClr val="accent1">
                    <a:lumMod val="75000"/>
                  </a:schemeClr>
                </a:solidFill>
              </a:rPr>
              <a:t>Controllers or interfaces </a:t>
            </a:r>
            <a:r>
              <a:rPr lang="en-GB" sz="2400" dirty="0"/>
              <a:t>bridge the gap between the nature of the I/O device and the CPU and memory. </a:t>
            </a:r>
          </a:p>
          <a:p>
            <a:pPr marL="342900" indent="-342900" algn="just">
              <a:lnSpc>
                <a:spcPct val="150000"/>
              </a:lnSpc>
              <a:buFont typeface="Wingdings" panose="05000000000000000000" pitchFamily="2" charset="2"/>
              <a:buChar char="q"/>
            </a:pPr>
            <a:r>
              <a:rPr lang="en-GB" sz="2400" dirty="0"/>
              <a:t>A controller can be a serial or parallel device. </a:t>
            </a:r>
          </a:p>
          <a:p>
            <a:pPr marL="342900" indent="-342900" algn="just">
              <a:lnSpc>
                <a:spcPct val="150000"/>
              </a:lnSpc>
              <a:buFont typeface="Wingdings" panose="05000000000000000000" pitchFamily="2" charset="2"/>
              <a:buChar char="q"/>
            </a:pPr>
            <a:r>
              <a:rPr lang="en-GB" sz="2400" dirty="0"/>
              <a:t>A serial controller has only one data wire, while a parallel controller has several data connections so that several bits can be transferred at a time. </a:t>
            </a:r>
          </a:p>
          <a:p>
            <a:pPr marL="342900" indent="-342900" algn="just">
              <a:lnSpc>
                <a:spcPct val="150000"/>
              </a:lnSpc>
              <a:buFont typeface="Wingdings" panose="05000000000000000000" pitchFamily="2" charset="2"/>
              <a:buChar char="q"/>
            </a:pPr>
            <a:r>
              <a:rPr lang="en-GB" sz="2400" dirty="0"/>
              <a:t>Kinds of controllers are: </a:t>
            </a:r>
          </a:p>
          <a:p>
            <a:pPr marL="457200" indent="-457200" algn="just">
              <a:lnSpc>
                <a:spcPct val="150000"/>
              </a:lnSpc>
              <a:buFontTx/>
              <a:buChar char="-"/>
            </a:pPr>
            <a:r>
              <a:rPr lang="en-GB" sz="2400" dirty="0"/>
              <a:t>SCSI/ Fire-Wire/ USB.</a:t>
            </a:r>
            <a:endParaRPr lang="en-US" sz="2400" dirty="0"/>
          </a:p>
        </p:txBody>
      </p:sp>
    </p:spTree>
    <p:extLst>
      <p:ext uri="{BB962C8B-B14F-4D97-AF65-F5344CB8AC3E}">
        <p14:creationId xmlns:p14="http://schemas.microsoft.com/office/powerpoint/2010/main" val="30377558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pic>
        <p:nvPicPr>
          <p:cNvPr id="7" name="Picture 6">
            <a:extLst>
              <a:ext uri="{FF2B5EF4-FFF2-40B4-BE49-F238E27FC236}">
                <a16:creationId xmlns:a16="http://schemas.microsoft.com/office/drawing/2014/main" id="{7C1036F5-47EA-A4EF-21A6-2736C30AE959}"/>
              </a:ext>
            </a:extLst>
          </p:cNvPr>
          <p:cNvPicPr>
            <a:picLocks noChangeAspect="1"/>
          </p:cNvPicPr>
          <p:nvPr/>
        </p:nvPicPr>
        <p:blipFill>
          <a:blip r:embed="rId6"/>
          <a:stretch>
            <a:fillRect/>
          </a:stretch>
        </p:blipFill>
        <p:spPr>
          <a:xfrm>
            <a:off x="2688624" y="1524544"/>
            <a:ext cx="7121801" cy="4185127"/>
          </a:xfrm>
          <a:prstGeom prst="rect">
            <a:avLst/>
          </a:prstGeom>
        </p:spPr>
      </p:pic>
    </p:spTree>
    <p:extLst>
      <p:ext uri="{BB962C8B-B14F-4D97-AF65-F5344CB8AC3E}">
        <p14:creationId xmlns:p14="http://schemas.microsoft.com/office/powerpoint/2010/main" val="14907412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4">
            <a:extLst>
              <a:ext uri="{FF2B5EF4-FFF2-40B4-BE49-F238E27FC236}">
                <a16:creationId xmlns:a16="http://schemas.microsoft.com/office/drawing/2014/main" id="{AACAB2B4-E68E-4924-1269-72C00C5C2858}"/>
              </a:ext>
            </a:extLst>
          </p:cNvPr>
          <p:cNvSpPr txBox="1">
            <a:spLocks noChangeArrowheads="1"/>
          </p:cNvSpPr>
          <p:nvPr/>
        </p:nvSpPr>
        <p:spPr bwMode="auto">
          <a:xfrm>
            <a:off x="5012276" y="562021"/>
            <a:ext cx="268208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800" i="0" baseline="0" dirty="0">
                <a:solidFill>
                  <a:schemeClr val="bg1"/>
                </a:solidFill>
              </a:rPr>
              <a:t>SCSI Controller</a:t>
            </a:r>
          </a:p>
        </p:txBody>
      </p:sp>
      <p:pic>
        <p:nvPicPr>
          <p:cNvPr id="8" name="Picture 6">
            <a:extLst>
              <a:ext uri="{FF2B5EF4-FFF2-40B4-BE49-F238E27FC236}">
                <a16:creationId xmlns:a16="http://schemas.microsoft.com/office/drawing/2014/main" id="{CA5DB7CC-409C-A8BA-AD11-F61551C3E3B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3429000"/>
            <a:ext cx="7420375" cy="2450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a:extLst>
              <a:ext uri="{FF2B5EF4-FFF2-40B4-BE49-F238E27FC236}">
                <a16:creationId xmlns:a16="http://schemas.microsoft.com/office/drawing/2014/main" id="{CC109ECC-7BE3-6C51-11F1-053DA8A7B41D}"/>
              </a:ext>
            </a:extLst>
          </p:cNvPr>
          <p:cNvSpPr txBox="1"/>
          <p:nvPr/>
        </p:nvSpPr>
        <p:spPr>
          <a:xfrm>
            <a:off x="344113" y="1611750"/>
            <a:ext cx="11515063" cy="2352952"/>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q"/>
            </a:pPr>
            <a:r>
              <a:rPr lang="en-GB" sz="2000" dirty="0"/>
              <a:t>SCSI The small computer system interface (SCSI) has a parallel interface with 8, 16, or 32 connections. </a:t>
            </a:r>
          </a:p>
          <a:p>
            <a:pPr marL="342900" indent="-342900" algn="just">
              <a:lnSpc>
                <a:spcPct val="150000"/>
              </a:lnSpc>
              <a:buFont typeface="Wingdings" panose="05000000000000000000" pitchFamily="2" charset="2"/>
              <a:buChar char="q"/>
            </a:pPr>
            <a:r>
              <a:rPr lang="en-GB" sz="2000" dirty="0"/>
              <a:t>The SCSI interface provides a daisy-chained connection. </a:t>
            </a:r>
          </a:p>
          <a:p>
            <a:pPr marL="342900" indent="-342900" algn="just">
              <a:lnSpc>
                <a:spcPct val="150000"/>
              </a:lnSpc>
              <a:buFont typeface="Wingdings" panose="05000000000000000000" pitchFamily="2" charset="2"/>
              <a:buChar char="q"/>
            </a:pPr>
            <a:r>
              <a:rPr lang="en-GB" sz="2000" dirty="0"/>
              <a:t>Both ends of the chain must be connected to a special device called a terminator, and each device must have a unique address (target ID).</a:t>
            </a:r>
          </a:p>
          <a:p>
            <a:pPr marL="342900" indent="-342900" algn="just">
              <a:lnSpc>
                <a:spcPct val="150000"/>
              </a:lnSpc>
              <a:buFont typeface="Wingdings" panose="05000000000000000000" pitchFamily="2" charset="2"/>
              <a:buChar char="q"/>
            </a:pPr>
            <a:endParaRPr lang="en-US" sz="2000" dirty="0"/>
          </a:p>
        </p:txBody>
      </p:sp>
    </p:spTree>
    <p:extLst>
      <p:ext uri="{BB962C8B-B14F-4D97-AF65-F5344CB8AC3E}">
        <p14:creationId xmlns:p14="http://schemas.microsoft.com/office/powerpoint/2010/main" val="2826879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pic>
        <p:nvPicPr>
          <p:cNvPr id="7" name="Picture 6">
            <a:extLst>
              <a:ext uri="{FF2B5EF4-FFF2-40B4-BE49-F238E27FC236}">
                <a16:creationId xmlns:a16="http://schemas.microsoft.com/office/drawing/2014/main" id="{4315C2BB-9A62-8039-554B-CFA0D5FA785E}"/>
              </a:ext>
            </a:extLst>
          </p:cNvPr>
          <p:cNvPicPr>
            <a:picLocks noChangeAspect="1"/>
          </p:cNvPicPr>
          <p:nvPr/>
        </p:nvPicPr>
        <p:blipFill>
          <a:blip r:embed="rId6"/>
          <a:stretch>
            <a:fillRect/>
          </a:stretch>
        </p:blipFill>
        <p:spPr>
          <a:xfrm>
            <a:off x="2224420" y="1512190"/>
            <a:ext cx="8873411" cy="4272351"/>
          </a:xfrm>
          <a:prstGeom prst="rect">
            <a:avLst/>
          </a:prstGeom>
        </p:spPr>
      </p:pic>
    </p:spTree>
    <p:extLst>
      <p:ext uri="{BB962C8B-B14F-4D97-AF65-F5344CB8AC3E}">
        <p14:creationId xmlns:p14="http://schemas.microsoft.com/office/powerpoint/2010/main" val="35615981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pic>
        <p:nvPicPr>
          <p:cNvPr id="7" name="Picture 4">
            <a:extLst>
              <a:ext uri="{FF2B5EF4-FFF2-40B4-BE49-F238E27FC236}">
                <a16:creationId xmlns:a16="http://schemas.microsoft.com/office/drawing/2014/main" id="{EA717659-F298-D886-41C9-A07B42748A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1826" y="3638939"/>
            <a:ext cx="8308975" cy="2202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a:extLst>
              <a:ext uri="{FF2B5EF4-FFF2-40B4-BE49-F238E27FC236}">
                <a16:creationId xmlns:a16="http://schemas.microsoft.com/office/drawing/2014/main" id="{485C80DC-7E92-56C2-F460-FE093A875A5F}"/>
              </a:ext>
            </a:extLst>
          </p:cNvPr>
          <p:cNvSpPr txBox="1"/>
          <p:nvPr/>
        </p:nvSpPr>
        <p:spPr>
          <a:xfrm>
            <a:off x="426484" y="1726276"/>
            <a:ext cx="11339031" cy="1938992"/>
          </a:xfrm>
          <a:prstGeom prst="rect">
            <a:avLst/>
          </a:prstGeom>
          <a:noFill/>
        </p:spPr>
        <p:txBody>
          <a:bodyPr wrap="square" rtlCol="0">
            <a:spAutoFit/>
          </a:bodyPr>
          <a:lstStyle/>
          <a:p>
            <a:pPr algn="just"/>
            <a:r>
              <a:rPr lang="en-GB" sz="2400" dirty="0"/>
              <a:t>IEEE standard 1394 defines a </a:t>
            </a:r>
            <a:r>
              <a:rPr lang="en-GB" sz="2400" b="1" dirty="0">
                <a:solidFill>
                  <a:schemeClr val="accent1">
                    <a:lumMod val="75000"/>
                  </a:schemeClr>
                </a:solidFill>
              </a:rPr>
              <a:t>serial interface </a:t>
            </a:r>
            <a:r>
              <a:rPr lang="en-GB" sz="2400" dirty="0"/>
              <a:t>commonly called FireWire. It is a high-speed serial interface that transfers data in packets, achieving a transfer rate of up to 50 MB/sec, or double that in the most recent version. It can be used to connect up to </a:t>
            </a:r>
            <a:r>
              <a:rPr lang="en-GB" sz="2400" b="1" dirty="0">
                <a:solidFill>
                  <a:schemeClr val="accent1">
                    <a:lumMod val="75000"/>
                  </a:schemeClr>
                </a:solidFill>
              </a:rPr>
              <a:t>63 devices </a:t>
            </a:r>
            <a:r>
              <a:rPr lang="en-GB" sz="2400" dirty="0"/>
              <a:t>in a daisy chain or a tree connection (using only one connection). There is no need for termination as there is for SCSI.</a:t>
            </a:r>
            <a:endParaRPr lang="en-US" sz="2400" dirty="0"/>
          </a:p>
        </p:txBody>
      </p:sp>
      <p:sp>
        <p:nvSpPr>
          <p:cNvPr id="9" name="TextBox 8">
            <a:extLst>
              <a:ext uri="{FF2B5EF4-FFF2-40B4-BE49-F238E27FC236}">
                <a16:creationId xmlns:a16="http://schemas.microsoft.com/office/drawing/2014/main" id="{86A75052-2546-721C-0B97-AEF8C83C07CC}"/>
              </a:ext>
            </a:extLst>
          </p:cNvPr>
          <p:cNvSpPr txBox="1"/>
          <p:nvPr/>
        </p:nvSpPr>
        <p:spPr>
          <a:xfrm>
            <a:off x="4682412" y="563825"/>
            <a:ext cx="2827176" cy="584775"/>
          </a:xfrm>
          <a:prstGeom prst="rect">
            <a:avLst/>
          </a:prstGeom>
          <a:noFill/>
        </p:spPr>
        <p:txBody>
          <a:bodyPr wrap="square" rtlCol="0">
            <a:spAutoFit/>
          </a:bodyPr>
          <a:lstStyle/>
          <a:p>
            <a:r>
              <a:rPr lang="en-US" sz="3200" b="1" dirty="0">
                <a:solidFill>
                  <a:schemeClr val="bg1"/>
                </a:solidFill>
              </a:rPr>
              <a:t>FireWire</a:t>
            </a:r>
          </a:p>
        </p:txBody>
      </p:sp>
    </p:spTree>
    <p:extLst>
      <p:ext uri="{BB962C8B-B14F-4D97-AF65-F5344CB8AC3E}">
        <p14:creationId xmlns:p14="http://schemas.microsoft.com/office/powerpoint/2010/main" val="40174792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pic>
        <p:nvPicPr>
          <p:cNvPr id="7" name="Picture 6">
            <a:extLst>
              <a:ext uri="{FF2B5EF4-FFF2-40B4-BE49-F238E27FC236}">
                <a16:creationId xmlns:a16="http://schemas.microsoft.com/office/drawing/2014/main" id="{7F097717-F233-2708-2981-D1B13A1B4964}"/>
              </a:ext>
            </a:extLst>
          </p:cNvPr>
          <p:cNvPicPr>
            <a:picLocks noChangeAspect="1"/>
          </p:cNvPicPr>
          <p:nvPr/>
        </p:nvPicPr>
        <p:blipFill>
          <a:blip r:embed="rId6"/>
          <a:stretch>
            <a:fillRect/>
          </a:stretch>
        </p:blipFill>
        <p:spPr>
          <a:xfrm>
            <a:off x="2130867" y="1808047"/>
            <a:ext cx="8829675" cy="3943350"/>
          </a:xfrm>
          <a:prstGeom prst="rect">
            <a:avLst/>
          </a:prstGeom>
        </p:spPr>
      </p:pic>
    </p:spTree>
    <p:extLst>
      <p:ext uri="{BB962C8B-B14F-4D97-AF65-F5344CB8AC3E}">
        <p14:creationId xmlns:p14="http://schemas.microsoft.com/office/powerpoint/2010/main" val="34326654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38944"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2">
            <a:extLst>
              <a:ext uri="{FF2B5EF4-FFF2-40B4-BE49-F238E27FC236}">
                <a16:creationId xmlns:a16="http://schemas.microsoft.com/office/drawing/2014/main" id="{A855E43E-52D8-C2CE-1DED-4FED9174FF70}"/>
              </a:ext>
            </a:extLst>
          </p:cNvPr>
          <p:cNvSpPr txBox="1">
            <a:spLocks noChangeArrowheads="1"/>
          </p:cNvSpPr>
          <p:nvPr/>
        </p:nvSpPr>
        <p:spPr bwMode="auto">
          <a:xfrm>
            <a:off x="4715434" y="540058"/>
            <a:ext cx="237462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ctr"/>
            <a:r>
              <a:rPr lang="en-GB" sz="4000" i="0" dirty="0">
                <a:solidFill>
                  <a:schemeClr val="bg1"/>
                </a:solidFill>
              </a:rPr>
              <a:t>USB controller</a:t>
            </a:r>
            <a:endParaRPr lang="en-US" altLang="en-US" sz="4000" i="0" baseline="0" dirty="0">
              <a:solidFill>
                <a:schemeClr val="bg1"/>
              </a:solidFill>
            </a:endParaRPr>
          </a:p>
        </p:txBody>
      </p:sp>
      <p:pic>
        <p:nvPicPr>
          <p:cNvPr id="8" name="Picture 4">
            <a:extLst>
              <a:ext uri="{FF2B5EF4-FFF2-40B4-BE49-F238E27FC236}">
                <a16:creationId xmlns:a16="http://schemas.microsoft.com/office/drawing/2014/main" id="{6EBAEFE5-77D5-75D0-B828-D5DEB8AEDF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26538" y="3962988"/>
            <a:ext cx="7324894" cy="2554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a:extLst>
              <a:ext uri="{FF2B5EF4-FFF2-40B4-BE49-F238E27FC236}">
                <a16:creationId xmlns:a16="http://schemas.microsoft.com/office/drawing/2014/main" id="{10EF6207-7373-3918-8E22-EAE5CDDE1166}"/>
              </a:ext>
            </a:extLst>
          </p:cNvPr>
          <p:cNvSpPr txBox="1"/>
          <p:nvPr/>
        </p:nvSpPr>
        <p:spPr>
          <a:xfrm>
            <a:off x="408991" y="1599983"/>
            <a:ext cx="11374016" cy="2554545"/>
          </a:xfrm>
          <a:prstGeom prst="rect">
            <a:avLst/>
          </a:prstGeom>
          <a:noFill/>
        </p:spPr>
        <p:txBody>
          <a:bodyPr wrap="square" rtlCol="0">
            <a:spAutoFit/>
          </a:bodyPr>
          <a:lstStyle/>
          <a:p>
            <a:r>
              <a:rPr lang="en-GB" sz="2000" b="1" dirty="0">
                <a:solidFill>
                  <a:schemeClr val="accent1">
                    <a:lumMod val="75000"/>
                  </a:schemeClr>
                </a:solidFill>
                <a:latin typeface="Times New Roman" panose="02020603050405020304" pitchFamily="18" charset="0"/>
                <a:cs typeface="Times New Roman" panose="02020603050405020304" pitchFamily="18" charset="0"/>
              </a:rPr>
              <a:t>Universal Serial Bus (USB) </a:t>
            </a:r>
            <a:r>
              <a:rPr lang="en-GB" sz="2000" dirty="0">
                <a:latin typeface="Times New Roman" panose="02020603050405020304" pitchFamily="18" charset="0"/>
                <a:cs typeface="Times New Roman" panose="02020603050405020304" pitchFamily="18" charset="0"/>
              </a:rPr>
              <a:t>is a competitor for FireWire. Although the terminology uses the term bus, USB is a serial controller that connects both low-and high-speed devices to the computer bus. </a:t>
            </a:r>
          </a:p>
          <a:p>
            <a:pPr algn="just"/>
            <a:r>
              <a:rPr lang="en-GB" sz="2000" dirty="0">
                <a:latin typeface="Times New Roman" panose="02020603050405020304" pitchFamily="18" charset="0"/>
                <a:cs typeface="Times New Roman" panose="02020603050405020304" pitchFamily="18" charset="0"/>
              </a:rPr>
              <a:t>Data is transferred over USB in packets. Each packet contains:</a:t>
            </a:r>
          </a:p>
          <a:p>
            <a:pPr marL="285750" indent="-28575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 an address part (device identifier).</a:t>
            </a:r>
          </a:p>
          <a:p>
            <a:pPr marL="285750" indent="-28575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a control part.</a:t>
            </a:r>
          </a:p>
          <a:p>
            <a:pPr marL="285750" indent="-28575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part of the data to be transmitted to that device. </a:t>
            </a:r>
          </a:p>
          <a:p>
            <a:pPr algn="just"/>
            <a:r>
              <a:rPr lang="en-GB" sz="2000" dirty="0">
                <a:latin typeface="Times New Roman" panose="02020603050405020304" pitchFamily="18" charset="0"/>
                <a:cs typeface="Times New Roman" panose="02020603050405020304" pitchFamily="18" charset="0"/>
              </a:rPr>
              <a:t>All devices will receive the same packet, but only those devices with the address defined in the packet will accept it.</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71291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659903"/>
            <a:ext cx="1222425" cy="1096206"/>
          </a:xfrm>
          <a:prstGeom prst="rect">
            <a:avLst/>
          </a:prstGeom>
        </p:spPr>
      </p:pic>
      <p:pic>
        <p:nvPicPr>
          <p:cNvPr id="3" name="Picture 2"/>
          <p:cNvPicPr>
            <a:picLocks noChangeAspect="1"/>
          </p:cNvPicPr>
          <p:nvPr/>
        </p:nvPicPr>
        <p:blipFill>
          <a:blip r:embed="rId3"/>
          <a:stretch>
            <a:fillRect/>
          </a:stretch>
        </p:blipFill>
        <p:spPr>
          <a:xfrm>
            <a:off x="2440788" y="62244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a:extLst>
              <a:ext uri="{FF2B5EF4-FFF2-40B4-BE49-F238E27FC236}">
                <a16:creationId xmlns:a16="http://schemas.microsoft.com/office/drawing/2014/main" id="{09C9ADE3-2B02-F596-9B81-58DAEC7A5B50}"/>
              </a:ext>
            </a:extLst>
          </p:cNvPr>
          <p:cNvSpPr txBox="1"/>
          <p:nvPr/>
        </p:nvSpPr>
        <p:spPr>
          <a:xfrm>
            <a:off x="130614" y="1483957"/>
            <a:ext cx="11667005" cy="4191981"/>
          </a:xfrm>
          <a:prstGeom prst="rect">
            <a:avLst/>
          </a:prstGeom>
          <a:noFill/>
        </p:spPr>
        <p:txBody>
          <a:bodyPr wrap="square" rtlCol="0">
            <a:spAutoFit/>
          </a:bodyPr>
          <a:lstStyle/>
          <a:p>
            <a:pPr marL="457200" indent="-457200" algn="just">
              <a:lnSpc>
                <a:spcPct val="150000"/>
              </a:lnSpc>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Multiple devices can be connected to a USB controller, which is also referred to as a </a:t>
            </a:r>
            <a:r>
              <a:rPr lang="en-GB" sz="2000" b="1" dirty="0">
                <a:solidFill>
                  <a:schemeClr val="accent1">
                    <a:lumMod val="75000"/>
                  </a:schemeClr>
                </a:solidFill>
                <a:latin typeface="Times New Roman" panose="02020603050405020304" pitchFamily="18" charset="0"/>
                <a:cs typeface="Times New Roman" panose="02020603050405020304" pitchFamily="18" charset="0"/>
              </a:rPr>
              <a:t>root hub</a:t>
            </a:r>
            <a:r>
              <a:rPr lang="en-GB" sz="2000" dirty="0">
                <a:latin typeface="Times New Roman" panose="02020603050405020304" pitchFamily="18" charset="0"/>
                <a:cs typeface="Times New Roman" panose="02020603050405020304" pitchFamily="18" charset="0"/>
              </a:rPr>
              <a:t>. </a:t>
            </a:r>
          </a:p>
          <a:p>
            <a:pPr marL="457200" indent="-457200" algn="just">
              <a:lnSpc>
                <a:spcPct val="150000"/>
              </a:lnSpc>
              <a:buFont typeface="Arial" panose="020B0604020202020204" pitchFamily="34" charset="0"/>
              <a:buChar char="•"/>
            </a:pPr>
            <a:r>
              <a:rPr lang="en-GB" sz="2000" b="1" dirty="0">
                <a:solidFill>
                  <a:schemeClr val="accent1">
                    <a:lumMod val="75000"/>
                  </a:schemeClr>
                </a:solidFill>
                <a:latin typeface="Times New Roman" panose="02020603050405020304" pitchFamily="18" charset="0"/>
                <a:cs typeface="Times New Roman" panose="02020603050405020304" pitchFamily="18" charset="0"/>
              </a:rPr>
              <a:t>USB-2 </a:t>
            </a:r>
            <a:r>
              <a:rPr lang="en-GB" sz="2000" dirty="0">
                <a:latin typeface="Times New Roman" panose="02020603050405020304" pitchFamily="18" charset="0"/>
                <a:cs typeface="Times New Roman" panose="02020603050405020304" pitchFamily="18" charset="0"/>
              </a:rPr>
              <a:t>(USB Version 2.0) allows up to </a:t>
            </a:r>
            <a:r>
              <a:rPr lang="en-GB" sz="2000" dirty="0">
                <a:solidFill>
                  <a:schemeClr val="accent1">
                    <a:lumMod val="75000"/>
                  </a:schemeClr>
                </a:solidFill>
                <a:latin typeface="Times New Roman" panose="02020603050405020304" pitchFamily="18" charset="0"/>
                <a:cs typeface="Times New Roman" panose="02020603050405020304" pitchFamily="18" charset="0"/>
              </a:rPr>
              <a:t>127 devices </a:t>
            </a:r>
            <a:r>
              <a:rPr lang="en-GB" sz="2000" dirty="0">
                <a:latin typeface="Times New Roman" panose="02020603050405020304" pitchFamily="18" charset="0"/>
                <a:cs typeface="Times New Roman" panose="02020603050405020304" pitchFamily="18" charset="0"/>
              </a:rPr>
              <a:t>to be connected to a USB controller using a tree-like topology with the controller as the root of the tree, hubs as the inter-mediate nodes, and the devices as the end nodes. </a:t>
            </a:r>
          </a:p>
          <a:p>
            <a:pPr marL="457200" indent="-457200" algn="just">
              <a:lnSpc>
                <a:spcPct val="150000"/>
              </a:lnSpc>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difference between </a:t>
            </a:r>
            <a:r>
              <a:rPr lang="en-GB" sz="2000" b="1" dirty="0">
                <a:solidFill>
                  <a:schemeClr val="accent1">
                    <a:lumMod val="75000"/>
                  </a:schemeClr>
                </a:solidFill>
                <a:latin typeface="Times New Roman" panose="02020603050405020304" pitchFamily="18" charset="0"/>
                <a:cs typeface="Times New Roman" panose="02020603050405020304" pitchFamily="18" charset="0"/>
              </a:rPr>
              <a:t>the controller (root hub) </a:t>
            </a:r>
            <a:r>
              <a:rPr lang="en-GB" sz="2000" dirty="0">
                <a:latin typeface="Times New Roman" panose="02020603050405020304" pitchFamily="18" charset="0"/>
                <a:cs typeface="Times New Roman" panose="02020603050405020304" pitchFamily="18" charset="0"/>
              </a:rPr>
              <a:t>and the other </a:t>
            </a:r>
            <a:r>
              <a:rPr lang="en-GB" sz="2000" dirty="0">
                <a:solidFill>
                  <a:schemeClr val="accent1">
                    <a:lumMod val="75000"/>
                  </a:schemeClr>
                </a:solidFill>
                <a:latin typeface="Times New Roman" panose="02020603050405020304" pitchFamily="18" charset="0"/>
                <a:cs typeface="Times New Roman" panose="02020603050405020304" pitchFamily="18" charset="0"/>
              </a:rPr>
              <a:t>hubs</a:t>
            </a:r>
            <a:r>
              <a:rPr lang="en-GB" sz="2000" dirty="0">
                <a:latin typeface="Times New Roman" panose="02020603050405020304" pitchFamily="18" charset="0"/>
                <a:cs typeface="Times New Roman" panose="02020603050405020304" pitchFamily="18" charset="0"/>
              </a:rPr>
              <a:t> is that the controller is aware of the presence of other hubs in the tree, but other hubs are passive devices that simply pass the data. Devices can easily be removed or attached to the tree without powering down the computer. This is referred to as </a:t>
            </a:r>
            <a:r>
              <a:rPr lang="en-GB" sz="2000" b="1" dirty="0">
                <a:solidFill>
                  <a:schemeClr val="accent1">
                    <a:lumMod val="75000"/>
                  </a:schemeClr>
                </a:solidFill>
                <a:latin typeface="Times New Roman" panose="02020603050405020304" pitchFamily="18" charset="0"/>
                <a:cs typeface="Times New Roman" panose="02020603050405020304" pitchFamily="18" charset="0"/>
              </a:rPr>
              <a:t>hot-swappable</a:t>
            </a:r>
            <a:r>
              <a:rPr lang="en-GB" sz="2000" dirty="0">
                <a:latin typeface="Times New Roman" panose="02020603050405020304" pitchFamily="18" charset="0"/>
                <a:cs typeface="Times New Roman" panose="02020603050405020304" pitchFamily="18" charset="0"/>
              </a:rPr>
              <a:t>. </a:t>
            </a:r>
          </a:p>
          <a:p>
            <a:pPr marL="457200" indent="-457200" algn="just">
              <a:lnSpc>
                <a:spcPct val="150000"/>
              </a:lnSpc>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When a hub is removed from the system, all devices and other hubs connected to it are also removed. </a:t>
            </a:r>
            <a:endParaRPr lang="en-US" sz="2000" dirty="0">
              <a:latin typeface="Times New Roman" panose="02020603050405020304" pitchFamily="18" charset="0"/>
              <a:cs typeface="Times New Roman" panose="02020603050405020304" pitchFamily="18" charset="0"/>
            </a:endParaRPr>
          </a:p>
        </p:txBody>
      </p:sp>
      <p:sp>
        <p:nvSpPr>
          <p:cNvPr id="8" name="Text Box 2">
            <a:extLst>
              <a:ext uri="{FF2B5EF4-FFF2-40B4-BE49-F238E27FC236}">
                <a16:creationId xmlns:a16="http://schemas.microsoft.com/office/drawing/2014/main" id="{76112E01-2032-C546-DA01-7F9035A6CC10}"/>
              </a:ext>
            </a:extLst>
          </p:cNvPr>
          <p:cNvSpPr txBox="1">
            <a:spLocks noChangeArrowheads="1"/>
          </p:cNvSpPr>
          <p:nvPr/>
        </p:nvSpPr>
        <p:spPr bwMode="auto">
          <a:xfrm>
            <a:off x="5128491" y="518129"/>
            <a:ext cx="237462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GB" sz="4000" i="0" dirty="0">
                <a:solidFill>
                  <a:schemeClr val="bg1"/>
                </a:solidFill>
              </a:rPr>
              <a:t>USB controller</a:t>
            </a:r>
            <a:endParaRPr lang="en-US" altLang="en-US" sz="4000" i="0" baseline="0" dirty="0">
              <a:solidFill>
                <a:schemeClr val="bg1"/>
              </a:solidFill>
            </a:endParaRPr>
          </a:p>
        </p:txBody>
      </p:sp>
    </p:spTree>
    <p:extLst>
      <p:ext uri="{BB962C8B-B14F-4D97-AF65-F5344CB8AC3E}">
        <p14:creationId xmlns:p14="http://schemas.microsoft.com/office/powerpoint/2010/main" val="35781617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pic>
        <p:nvPicPr>
          <p:cNvPr id="7" name="Picture 6">
            <a:extLst>
              <a:ext uri="{FF2B5EF4-FFF2-40B4-BE49-F238E27FC236}">
                <a16:creationId xmlns:a16="http://schemas.microsoft.com/office/drawing/2014/main" id="{62394462-27EA-18EE-CA9B-3E90A5D8E710}"/>
              </a:ext>
            </a:extLst>
          </p:cNvPr>
          <p:cNvPicPr>
            <a:picLocks noChangeAspect="1"/>
          </p:cNvPicPr>
          <p:nvPr/>
        </p:nvPicPr>
        <p:blipFill>
          <a:blip r:embed="rId6"/>
          <a:stretch>
            <a:fillRect/>
          </a:stretch>
        </p:blipFill>
        <p:spPr>
          <a:xfrm>
            <a:off x="2762865" y="1559184"/>
            <a:ext cx="5514975" cy="4019550"/>
          </a:xfrm>
          <a:prstGeom prst="rect">
            <a:avLst/>
          </a:prstGeom>
        </p:spPr>
      </p:pic>
      <p:sp>
        <p:nvSpPr>
          <p:cNvPr id="8" name="TextBox 7">
            <a:extLst>
              <a:ext uri="{FF2B5EF4-FFF2-40B4-BE49-F238E27FC236}">
                <a16:creationId xmlns:a16="http://schemas.microsoft.com/office/drawing/2014/main" id="{8888F481-4286-9649-2235-CD5B781D18E2}"/>
              </a:ext>
            </a:extLst>
          </p:cNvPr>
          <p:cNvSpPr txBox="1"/>
          <p:nvPr/>
        </p:nvSpPr>
        <p:spPr>
          <a:xfrm>
            <a:off x="2762865" y="605045"/>
            <a:ext cx="7835181" cy="400110"/>
          </a:xfrm>
          <a:prstGeom prst="rect">
            <a:avLst/>
          </a:prstGeom>
          <a:noFill/>
        </p:spPr>
        <p:txBody>
          <a:bodyPr wrap="square" rtlCol="0">
            <a:spAutoFit/>
          </a:bodyPr>
          <a:lstStyle/>
          <a:p>
            <a:pPr algn="l"/>
            <a:r>
              <a:rPr lang="en-US" sz="2000" i="0" u="none" strike="noStrike" baseline="0" dirty="0">
                <a:solidFill>
                  <a:schemeClr val="bg1"/>
                </a:solidFill>
                <a:latin typeface="AkzidenzGroteskBE-Bold"/>
              </a:rPr>
              <a:t> </a:t>
            </a:r>
            <a:r>
              <a:rPr lang="en-US" sz="2000" i="0" u="none" strike="noStrike" baseline="0" dirty="0">
                <a:solidFill>
                  <a:schemeClr val="bg1"/>
                </a:solidFill>
                <a:latin typeface="AkzidenzGroteskBE-Regular"/>
              </a:rPr>
              <a:t>A USB </a:t>
            </a:r>
            <a:r>
              <a:rPr lang="en-GB" sz="2000" i="0" u="none" strike="noStrike" baseline="0" dirty="0">
                <a:solidFill>
                  <a:schemeClr val="bg1"/>
                </a:solidFill>
                <a:latin typeface="AkzidenzGroteskBE-Regular"/>
              </a:rPr>
              <a:t>hub is used to connect </a:t>
            </a:r>
            <a:r>
              <a:rPr lang="en-US" sz="2000" i="0" u="none" strike="noStrike" baseline="0" dirty="0">
                <a:solidFill>
                  <a:schemeClr val="bg1"/>
                </a:solidFill>
                <a:latin typeface="AkzidenzGroteskBE-Regular"/>
              </a:rPr>
              <a:t>multiple USB devices </a:t>
            </a:r>
            <a:r>
              <a:rPr lang="en-GB" sz="2000" i="0" u="none" strike="noStrike" baseline="0" dirty="0">
                <a:solidFill>
                  <a:schemeClr val="bg1"/>
                </a:solidFill>
                <a:latin typeface="AkzidenzGroteskBE-Regular"/>
              </a:rPr>
              <a:t>to a single USB port.</a:t>
            </a:r>
            <a:endParaRPr lang="en-US" sz="2000" dirty="0">
              <a:solidFill>
                <a:schemeClr val="bg1"/>
              </a:solidFill>
            </a:endParaRPr>
          </a:p>
        </p:txBody>
      </p:sp>
    </p:spTree>
    <p:extLst>
      <p:ext uri="{BB962C8B-B14F-4D97-AF65-F5344CB8AC3E}">
        <p14:creationId xmlns:p14="http://schemas.microsoft.com/office/powerpoint/2010/main" val="36659073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pic>
        <p:nvPicPr>
          <p:cNvPr id="7" name="Picture 2" descr="What are USB 2.0, USB 3.0, and USB3.1? Which version should I buy? | AVLT®  | Found by AVLAB">
            <a:extLst>
              <a:ext uri="{FF2B5EF4-FFF2-40B4-BE49-F238E27FC236}">
                <a16:creationId xmlns:a16="http://schemas.microsoft.com/office/drawing/2014/main" id="{B7F31DAE-6FD2-E852-4F88-2385E5FB03A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1610200"/>
            <a:ext cx="8586884" cy="3945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43813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2">
            <a:extLst>
              <a:ext uri="{FF2B5EF4-FFF2-40B4-BE49-F238E27FC236}">
                <a16:creationId xmlns:a16="http://schemas.microsoft.com/office/drawing/2014/main" id="{E00F3B96-CF54-B6F7-C7DD-D2A471BDE398}"/>
              </a:ext>
            </a:extLst>
          </p:cNvPr>
          <p:cNvSpPr txBox="1">
            <a:spLocks noChangeArrowheads="1"/>
          </p:cNvSpPr>
          <p:nvPr/>
        </p:nvSpPr>
        <p:spPr bwMode="auto">
          <a:xfrm>
            <a:off x="4355855" y="625397"/>
            <a:ext cx="223894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GB" sz="3600" i="0" dirty="0">
                <a:solidFill>
                  <a:schemeClr val="bg1"/>
                </a:solidFill>
              </a:rPr>
              <a:t>USB Controller</a:t>
            </a:r>
            <a:endParaRPr lang="en-US" altLang="en-US" sz="3600" i="0" baseline="0" dirty="0">
              <a:solidFill>
                <a:schemeClr val="bg1"/>
              </a:solidFill>
            </a:endParaRPr>
          </a:p>
        </p:txBody>
      </p:sp>
      <p:sp>
        <p:nvSpPr>
          <p:cNvPr id="8" name="TextBox 7">
            <a:extLst>
              <a:ext uri="{FF2B5EF4-FFF2-40B4-BE49-F238E27FC236}">
                <a16:creationId xmlns:a16="http://schemas.microsoft.com/office/drawing/2014/main" id="{F2E57054-E6F4-6AB0-246E-416A47E4324D}"/>
              </a:ext>
            </a:extLst>
          </p:cNvPr>
          <p:cNvSpPr txBox="1"/>
          <p:nvPr/>
        </p:nvSpPr>
        <p:spPr>
          <a:xfrm>
            <a:off x="1081280" y="1610200"/>
            <a:ext cx="10255503" cy="1938992"/>
          </a:xfrm>
          <a:prstGeom prst="rect">
            <a:avLst/>
          </a:prstGeom>
          <a:noFill/>
        </p:spPr>
        <p:txBody>
          <a:bodyPr wrap="square" rtlCol="0">
            <a:spAutoFit/>
          </a:bodyPr>
          <a:lstStyle/>
          <a:p>
            <a:r>
              <a:rPr lang="en-GB" sz="2400" b="1" dirty="0">
                <a:solidFill>
                  <a:schemeClr val="accent1">
                    <a:lumMod val="75000"/>
                  </a:schemeClr>
                </a:solidFill>
                <a:latin typeface="Times New Roman" panose="02020603050405020304" pitchFamily="18" charset="0"/>
                <a:cs typeface="Times New Roman" panose="02020603050405020304" pitchFamily="18" charset="0"/>
              </a:rPr>
              <a:t>USB-2 </a:t>
            </a:r>
            <a:r>
              <a:rPr lang="en-GB" sz="2400" dirty="0">
                <a:latin typeface="Times New Roman" panose="02020603050405020304" pitchFamily="18" charset="0"/>
                <a:cs typeface="Times New Roman" panose="02020603050405020304" pitchFamily="18" charset="0"/>
              </a:rPr>
              <a:t>provides three data transfer rates: </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1.5 Mbps (megabits per second): can be used with slow devices such as keyboards and mice. </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12 Mbps: can be used with printers </a:t>
            </a: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 480 Mbps: can be used with mass storage devices</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9BCE36C-963C-E36A-55C2-90332350646C}"/>
              </a:ext>
            </a:extLst>
          </p:cNvPr>
          <p:cNvSpPr txBox="1"/>
          <p:nvPr/>
        </p:nvSpPr>
        <p:spPr>
          <a:xfrm>
            <a:off x="1081281" y="3871617"/>
            <a:ext cx="10149715" cy="1200329"/>
          </a:xfrm>
          <a:prstGeom prst="rect">
            <a:avLst/>
          </a:prstGeom>
          <a:noFill/>
        </p:spPr>
        <p:txBody>
          <a:bodyPr wrap="square" rtlCol="0">
            <a:spAutoFit/>
          </a:bodyPr>
          <a:lstStyle/>
          <a:p>
            <a:r>
              <a:rPr lang="en-GB" sz="2400" b="1" dirty="0">
                <a:solidFill>
                  <a:schemeClr val="accent1">
                    <a:lumMod val="75000"/>
                  </a:schemeClr>
                </a:solidFill>
                <a:latin typeface="Times New Roman" panose="02020603050405020304" pitchFamily="18" charset="0"/>
                <a:cs typeface="Times New Roman" panose="02020603050405020304" pitchFamily="18" charset="0"/>
              </a:rPr>
              <a:t>USB 3.0 </a:t>
            </a:r>
            <a:r>
              <a:rPr lang="en-GB" sz="2400" dirty="0">
                <a:latin typeface="Times New Roman" panose="02020603050405020304" pitchFamily="18" charset="0"/>
                <a:cs typeface="Times New Roman" panose="02020603050405020304" pitchFamily="18" charset="0"/>
              </a:rPr>
              <a:t>adds a new transfer mode called SuperSpeed capable of transferring data at up to 4.8 Gbit/s. </a:t>
            </a:r>
          </a:p>
          <a:p>
            <a:r>
              <a:rPr lang="en-GB" sz="2400" dirty="0">
                <a:latin typeface="Times New Roman" panose="02020603050405020304" pitchFamily="18" charset="0"/>
                <a:cs typeface="Times New Roman" panose="02020603050405020304" pitchFamily="18" charset="0"/>
              </a:rPr>
              <a:t>It is promised to update USB 3.0 to 10 Gbit/s.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44595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pic>
        <p:nvPicPr>
          <p:cNvPr id="7" name="Picture 6">
            <a:extLst>
              <a:ext uri="{FF2B5EF4-FFF2-40B4-BE49-F238E27FC236}">
                <a16:creationId xmlns:a16="http://schemas.microsoft.com/office/drawing/2014/main" id="{B8B71F71-9CC9-30C7-83B2-526A8EA48133}"/>
              </a:ext>
            </a:extLst>
          </p:cNvPr>
          <p:cNvPicPr>
            <a:picLocks noChangeAspect="1"/>
          </p:cNvPicPr>
          <p:nvPr/>
        </p:nvPicPr>
        <p:blipFill>
          <a:blip r:embed="rId6"/>
          <a:stretch>
            <a:fillRect/>
          </a:stretch>
        </p:blipFill>
        <p:spPr>
          <a:xfrm>
            <a:off x="3229095" y="1440365"/>
            <a:ext cx="6358757" cy="4331665"/>
          </a:xfrm>
          <a:prstGeom prst="rect">
            <a:avLst/>
          </a:prstGeom>
        </p:spPr>
      </p:pic>
    </p:spTree>
    <p:extLst>
      <p:ext uri="{BB962C8B-B14F-4D97-AF65-F5344CB8AC3E}">
        <p14:creationId xmlns:p14="http://schemas.microsoft.com/office/powerpoint/2010/main" val="35506695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a:extLst>
              <a:ext uri="{FF2B5EF4-FFF2-40B4-BE49-F238E27FC236}">
                <a16:creationId xmlns:a16="http://schemas.microsoft.com/office/drawing/2014/main" id="{C37B7FF5-E914-AE6D-3B73-ECFD27A7313D}"/>
              </a:ext>
            </a:extLst>
          </p:cNvPr>
          <p:cNvSpPr txBox="1"/>
          <p:nvPr/>
        </p:nvSpPr>
        <p:spPr>
          <a:xfrm>
            <a:off x="3051110" y="606490"/>
            <a:ext cx="6448630" cy="584775"/>
          </a:xfrm>
          <a:prstGeom prst="rect">
            <a:avLst/>
          </a:prstGeom>
          <a:noFill/>
        </p:spPr>
        <p:txBody>
          <a:bodyPr wrap="square" rtlCol="0">
            <a:spAutoFit/>
          </a:bodyPr>
          <a:lstStyle/>
          <a:p>
            <a:r>
              <a:rPr lang="en-US" sz="3200" dirty="0">
                <a:solidFill>
                  <a:schemeClr val="bg1"/>
                </a:solidFill>
              </a:rPr>
              <a:t>High-Definition Multimedia Interface</a:t>
            </a:r>
          </a:p>
        </p:txBody>
      </p:sp>
      <p:sp>
        <p:nvSpPr>
          <p:cNvPr id="8" name="TextBox 7">
            <a:extLst>
              <a:ext uri="{FF2B5EF4-FFF2-40B4-BE49-F238E27FC236}">
                <a16:creationId xmlns:a16="http://schemas.microsoft.com/office/drawing/2014/main" id="{61EA63FB-DD19-7532-0047-137585329803}"/>
              </a:ext>
            </a:extLst>
          </p:cNvPr>
          <p:cNvSpPr txBox="1"/>
          <p:nvPr/>
        </p:nvSpPr>
        <p:spPr>
          <a:xfrm>
            <a:off x="547335" y="1763785"/>
            <a:ext cx="11312428" cy="4031873"/>
          </a:xfrm>
          <a:prstGeom prst="rect">
            <a:avLst/>
          </a:prstGeom>
          <a:noFill/>
        </p:spPr>
        <p:txBody>
          <a:bodyPr wrap="square" rtlCol="0">
            <a:spAutoFit/>
          </a:bodyPr>
          <a:lstStyle/>
          <a:p>
            <a:pPr marL="342900" indent="-342900" algn="just">
              <a:buFont typeface="Wingdings" panose="05000000000000000000" pitchFamily="2" charset="2"/>
              <a:buChar char="q"/>
            </a:pPr>
            <a:r>
              <a:rPr lang="en-GB" sz="2000" dirty="0">
                <a:latin typeface="Times New Roman" panose="02020603050405020304" pitchFamily="18" charset="0"/>
                <a:cs typeface="Times New Roman" panose="02020603050405020304" pitchFamily="18" charset="0"/>
              </a:rPr>
              <a:t>HDMI (High-Definition Multimedia Interface) is a digital replacement for existing analogue video standards. It can be used for transferring video data digital audio data from a source to a compatible computer monitor, video projector, digital television, or digital audio device. </a:t>
            </a:r>
          </a:p>
          <a:p>
            <a:pPr marL="342900" indent="-342900" algn="just">
              <a:buFont typeface="Wingdings" panose="05000000000000000000" pitchFamily="2" charset="2"/>
              <a:buChar char="q"/>
            </a:pPr>
            <a:r>
              <a:rPr lang="en-GB" sz="2000" dirty="0">
                <a:latin typeface="Times New Roman" panose="02020603050405020304" pitchFamily="18" charset="0"/>
                <a:cs typeface="Times New Roman" panose="02020603050405020304" pitchFamily="18" charset="0"/>
              </a:rPr>
              <a:t>There are a number of HDMI-standard cables available:</a:t>
            </a:r>
          </a:p>
          <a:p>
            <a:pPr marL="914400" lvl="1" indent="-45720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 standard, </a:t>
            </a:r>
          </a:p>
          <a:p>
            <a:pPr marL="914400" lvl="1" indent="-45720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enhanced, </a:t>
            </a:r>
          </a:p>
          <a:p>
            <a:pPr marL="914400" lvl="1" indent="-45720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high definition,</a:t>
            </a:r>
          </a:p>
          <a:p>
            <a:pPr marL="914400" lvl="1" indent="-45720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3D video signals; </a:t>
            </a:r>
          </a:p>
          <a:p>
            <a:pPr marL="914400" lvl="1" indent="-45720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up to eight channels of compressed or uncompressed digital audio; </a:t>
            </a:r>
          </a:p>
          <a:p>
            <a:pPr marL="914400" lvl="1" indent="-45720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a CEC (Consumer Electronics Control) connection; </a:t>
            </a:r>
          </a:p>
          <a:p>
            <a:pPr marL="914400" lvl="1" indent="-45720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an Ethernet data connection</a:t>
            </a:r>
            <a:r>
              <a:rPr lang="en-GB" sz="2400" dirty="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1020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2">
            <a:extLst>
              <a:ext uri="{FF2B5EF4-FFF2-40B4-BE49-F238E27FC236}">
                <a16:creationId xmlns:a16="http://schemas.microsoft.com/office/drawing/2014/main" id="{697F577B-B457-D382-BFFC-09C68365DF76}"/>
              </a:ext>
            </a:extLst>
          </p:cNvPr>
          <p:cNvSpPr txBox="1">
            <a:spLocks noChangeArrowheads="1"/>
          </p:cNvSpPr>
          <p:nvPr/>
        </p:nvSpPr>
        <p:spPr bwMode="auto">
          <a:xfrm>
            <a:off x="2869942" y="575351"/>
            <a:ext cx="677386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b="0" i="0" baseline="0" dirty="0">
                <a:solidFill>
                  <a:schemeClr val="bg1"/>
                </a:solidFill>
                <a:latin typeface="Calibri" panose="020F0502020204030204" pitchFamily="34" charset="0"/>
              </a:rPr>
              <a:t>5.5.3  Addressing input/output devices</a:t>
            </a:r>
          </a:p>
        </p:txBody>
      </p:sp>
      <p:sp>
        <p:nvSpPr>
          <p:cNvPr id="8" name="Rectangle 3">
            <a:extLst>
              <a:ext uri="{FF2B5EF4-FFF2-40B4-BE49-F238E27FC236}">
                <a16:creationId xmlns:a16="http://schemas.microsoft.com/office/drawing/2014/main" id="{DF3B4C3F-A0F8-9B31-CA14-CB66D1B6839D}"/>
              </a:ext>
            </a:extLst>
          </p:cNvPr>
          <p:cNvSpPr>
            <a:spLocks noChangeArrowheads="1"/>
          </p:cNvSpPr>
          <p:nvPr/>
        </p:nvSpPr>
        <p:spPr bwMode="auto">
          <a:xfrm>
            <a:off x="1171853" y="1797061"/>
            <a:ext cx="9719199" cy="224676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The CPU usually uses the </a:t>
            </a:r>
            <a:r>
              <a:rPr lang="en-US" altLang="en-US" sz="2800" i="0" baseline="0" dirty="0">
                <a:solidFill>
                  <a:schemeClr val="accent1">
                    <a:lumMod val="75000"/>
                  </a:schemeClr>
                </a:solidFill>
              </a:rPr>
              <a:t>same bus</a:t>
            </a:r>
            <a:r>
              <a:rPr lang="en-US" altLang="en-US" sz="2800" b="0" i="0" baseline="0" dirty="0"/>
              <a:t> to read data from or write data to main memory and I/O device. </a:t>
            </a:r>
          </a:p>
          <a:p>
            <a:pPr algn="just"/>
            <a:r>
              <a:rPr lang="en-US" altLang="en-US" sz="2800" b="0" i="0" baseline="0" dirty="0"/>
              <a:t>There are two methods for handling the addressing of I/O devices: </a:t>
            </a:r>
          </a:p>
          <a:p>
            <a:pPr marL="457200" indent="-457200" algn="just">
              <a:buFont typeface="Arial" panose="020B0604020202020204" pitchFamily="34" charset="0"/>
              <a:buChar char="•"/>
            </a:pPr>
            <a:r>
              <a:rPr lang="en-US" altLang="en-US" sz="2800" b="0" i="0" baseline="0" dirty="0"/>
              <a:t>isolated I/O.</a:t>
            </a:r>
          </a:p>
          <a:p>
            <a:pPr marL="457200" indent="-457200" algn="just">
              <a:buFont typeface="Arial" panose="020B0604020202020204" pitchFamily="34" charset="0"/>
              <a:buChar char="•"/>
            </a:pPr>
            <a:r>
              <a:rPr lang="en-US" altLang="en-US" sz="2800" b="0" i="0" baseline="0" dirty="0"/>
              <a:t>memory-mapped I/O.</a:t>
            </a:r>
          </a:p>
        </p:txBody>
      </p:sp>
    </p:spTree>
    <p:extLst>
      <p:ext uri="{BB962C8B-B14F-4D97-AF65-F5344CB8AC3E}">
        <p14:creationId xmlns:p14="http://schemas.microsoft.com/office/powerpoint/2010/main" val="35344254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a:extLst>
              <a:ext uri="{FF2B5EF4-FFF2-40B4-BE49-F238E27FC236}">
                <a16:creationId xmlns:a16="http://schemas.microsoft.com/office/drawing/2014/main" id="{34E513A0-565E-F160-F3EE-787E51ECEC7A}"/>
              </a:ext>
            </a:extLst>
          </p:cNvPr>
          <p:cNvSpPr txBox="1"/>
          <p:nvPr/>
        </p:nvSpPr>
        <p:spPr>
          <a:xfrm>
            <a:off x="322281" y="1720840"/>
            <a:ext cx="1155872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t>In the isolated I/O method, the instructions used to read/write memory are totally different than the instructions used to read/write I/O devices. </a:t>
            </a:r>
          </a:p>
          <a:p>
            <a:pPr marL="342900" indent="-342900" algn="just">
              <a:buFont typeface="Wingdings" panose="05000000000000000000" pitchFamily="2" charset="2"/>
              <a:buChar char="q"/>
            </a:pPr>
            <a:r>
              <a:rPr lang="en-US" sz="2400" dirty="0"/>
              <a:t>There are instructions to test, control, read from, and write to I/O devices. Each I/O device has its own address. </a:t>
            </a:r>
          </a:p>
          <a:p>
            <a:pPr marL="342900" indent="-342900" algn="just">
              <a:buFont typeface="Wingdings" panose="05000000000000000000" pitchFamily="2" charset="2"/>
              <a:buChar char="q"/>
            </a:pPr>
            <a:r>
              <a:rPr lang="en-US" sz="2400" dirty="0"/>
              <a:t>The I/O addresses can overlap with memory addresses without any ambiguity because the instruction itself is different. </a:t>
            </a:r>
          </a:p>
          <a:p>
            <a:pPr marL="342900" indent="-342900" algn="just">
              <a:buFont typeface="Wingdings" panose="05000000000000000000" pitchFamily="2" charset="2"/>
              <a:buChar char="q"/>
            </a:pPr>
            <a:r>
              <a:rPr lang="en-US" sz="2400" b="1" dirty="0">
                <a:solidFill>
                  <a:srgbClr val="00B0F0"/>
                </a:solidFill>
              </a:rPr>
              <a:t>For example, </a:t>
            </a:r>
            <a:r>
              <a:rPr lang="en-US" sz="2400" dirty="0"/>
              <a:t>the CPU can use a command ‘Read 101’ to read from memory word 101, and it can use a command ‘Input 101’ to read from I/O device 101. </a:t>
            </a:r>
          </a:p>
          <a:p>
            <a:pPr marL="342900" indent="-342900" algn="just">
              <a:buFont typeface="Wingdings" panose="05000000000000000000" pitchFamily="2" charset="2"/>
              <a:buChar char="q"/>
            </a:pPr>
            <a:r>
              <a:rPr lang="en-US" sz="2400" dirty="0"/>
              <a:t>There is no confusion, because the read command is for reading from memory and the input command is for reading from an I/O device</a:t>
            </a:r>
          </a:p>
        </p:txBody>
      </p:sp>
      <p:sp>
        <p:nvSpPr>
          <p:cNvPr id="8" name="Text Box 2">
            <a:extLst>
              <a:ext uri="{FF2B5EF4-FFF2-40B4-BE49-F238E27FC236}">
                <a16:creationId xmlns:a16="http://schemas.microsoft.com/office/drawing/2014/main" id="{CC75EA41-C861-0CA3-0B5E-8271396A8C79}"/>
              </a:ext>
            </a:extLst>
          </p:cNvPr>
          <p:cNvSpPr txBox="1">
            <a:spLocks noChangeArrowheads="1"/>
          </p:cNvSpPr>
          <p:nvPr/>
        </p:nvSpPr>
        <p:spPr bwMode="auto">
          <a:xfrm>
            <a:off x="4086825" y="528935"/>
            <a:ext cx="470881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800" b="0" i="0" baseline="0" dirty="0">
                <a:solidFill>
                  <a:schemeClr val="bg1"/>
                </a:solidFill>
              </a:rPr>
              <a:t> </a:t>
            </a:r>
            <a:r>
              <a:rPr lang="en-US" altLang="en-US" sz="3200" b="0" i="0" baseline="0" dirty="0">
                <a:solidFill>
                  <a:schemeClr val="bg1"/>
                </a:solidFill>
              </a:rPr>
              <a:t>Isolated I/O addressing</a:t>
            </a:r>
          </a:p>
        </p:txBody>
      </p:sp>
    </p:spTree>
    <p:extLst>
      <p:ext uri="{BB962C8B-B14F-4D97-AF65-F5344CB8AC3E}">
        <p14:creationId xmlns:p14="http://schemas.microsoft.com/office/powerpoint/2010/main" val="37561294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2">
            <a:extLst>
              <a:ext uri="{FF2B5EF4-FFF2-40B4-BE49-F238E27FC236}">
                <a16:creationId xmlns:a16="http://schemas.microsoft.com/office/drawing/2014/main" id="{F1D6C272-9595-5CDC-2228-89CCEE2F285B}"/>
              </a:ext>
            </a:extLst>
          </p:cNvPr>
          <p:cNvSpPr txBox="1">
            <a:spLocks noChangeArrowheads="1"/>
          </p:cNvSpPr>
          <p:nvPr/>
        </p:nvSpPr>
        <p:spPr bwMode="auto">
          <a:xfrm>
            <a:off x="3873760" y="528935"/>
            <a:ext cx="409599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b="0" i="0" baseline="0" dirty="0">
                <a:solidFill>
                  <a:schemeClr val="bg1"/>
                </a:solidFill>
              </a:rPr>
              <a:t> Isolated I/O addressing</a:t>
            </a:r>
          </a:p>
        </p:txBody>
      </p:sp>
      <p:pic>
        <p:nvPicPr>
          <p:cNvPr id="8" name="Picture 4">
            <a:extLst>
              <a:ext uri="{FF2B5EF4-FFF2-40B4-BE49-F238E27FC236}">
                <a16:creationId xmlns:a16="http://schemas.microsoft.com/office/drawing/2014/main" id="{F24D8C1F-5C6B-4066-019E-6B280A7F7B2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30355" y="1758378"/>
            <a:ext cx="8382000" cy="3833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00430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819700"/>
            <a:ext cx="1222425" cy="1096206"/>
          </a:xfrm>
          <a:prstGeom prst="rect">
            <a:avLst/>
          </a:prstGeom>
        </p:spPr>
      </p:pic>
      <p:pic>
        <p:nvPicPr>
          <p:cNvPr id="3" name="Picture 2"/>
          <p:cNvPicPr>
            <a:picLocks noChangeAspect="1"/>
          </p:cNvPicPr>
          <p:nvPr/>
        </p:nvPicPr>
        <p:blipFill>
          <a:blip r:embed="rId3"/>
          <a:stretch>
            <a:fillRect/>
          </a:stretch>
        </p:blipFill>
        <p:spPr>
          <a:xfrm>
            <a:off x="2289867" y="62865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339032" cy="1610200"/>
          </a:xfrm>
          <a:prstGeom prst="rect">
            <a:avLst/>
          </a:prstGeom>
        </p:spPr>
      </p:pic>
      <p:sp>
        <p:nvSpPr>
          <p:cNvPr id="7" name="TextBox 6">
            <a:extLst>
              <a:ext uri="{FF2B5EF4-FFF2-40B4-BE49-F238E27FC236}">
                <a16:creationId xmlns:a16="http://schemas.microsoft.com/office/drawing/2014/main" id="{2C0812D2-DD9A-1658-3292-D609B9DA9973}"/>
              </a:ext>
            </a:extLst>
          </p:cNvPr>
          <p:cNvSpPr txBox="1"/>
          <p:nvPr/>
        </p:nvSpPr>
        <p:spPr>
          <a:xfrm>
            <a:off x="130614" y="1588275"/>
            <a:ext cx="11736279" cy="4191981"/>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 the memory-mapped I/O method, the CPU treats each register in the I/O controller as a word in memory. In other words, the CPU does not have separate instructions for transferring data from memory and I/O devices. </a:t>
            </a:r>
          </a:p>
          <a:p>
            <a:pPr marL="342900" indent="-342900" algn="just">
              <a:lnSpc>
                <a:spcPct val="150000"/>
              </a:lnSpc>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For example</a:t>
            </a:r>
            <a:r>
              <a:rPr lang="en-US" sz="2000" dirty="0">
                <a:latin typeface="Times New Roman" panose="02020603050405020304" pitchFamily="18" charset="0"/>
                <a:cs typeface="Times New Roman" panose="02020603050405020304" pitchFamily="18" charset="0"/>
              </a:rPr>
              <a:t>, there is only one ‘Read’ instruction. If the address defines a word from memory, the data is read from that word. If the address defines a register from an I/O device, the data is read from that register.</a:t>
            </a:r>
          </a:p>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advantage of the memory-mapped configuration is a smaller number of instructions: all the memory instructions can be used by I/O devices. </a:t>
            </a:r>
          </a:p>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disadvantage is that part of the memory address space is allocated to registers in I/O controllers. </a:t>
            </a:r>
          </a:p>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if we have five I/O controllers and each has four registers, 20 addresses are used for this purpose. The size of the memory is reduced by 20 words. </a:t>
            </a:r>
          </a:p>
        </p:txBody>
      </p:sp>
      <p:sp>
        <p:nvSpPr>
          <p:cNvPr id="8" name="Text Box 2">
            <a:extLst>
              <a:ext uri="{FF2B5EF4-FFF2-40B4-BE49-F238E27FC236}">
                <a16:creationId xmlns:a16="http://schemas.microsoft.com/office/drawing/2014/main" id="{914FB079-EA8E-4C05-501B-47DCB05F9933}"/>
              </a:ext>
            </a:extLst>
          </p:cNvPr>
          <p:cNvSpPr txBox="1">
            <a:spLocks noChangeArrowheads="1"/>
          </p:cNvSpPr>
          <p:nvPr/>
        </p:nvSpPr>
        <p:spPr bwMode="auto">
          <a:xfrm>
            <a:off x="3236167" y="583164"/>
            <a:ext cx="486864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800" b="0" i="0" baseline="0" dirty="0">
                <a:solidFill>
                  <a:schemeClr val="bg1"/>
                </a:solidFill>
              </a:rPr>
              <a:t>Memory-mapped I/O addressing</a:t>
            </a:r>
          </a:p>
        </p:txBody>
      </p:sp>
    </p:spTree>
    <p:extLst>
      <p:ext uri="{BB962C8B-B14F-4D97-AF65-F5344CB8AC3E}">
        <p14:creationId xmlns:p14="http://schemas.microsoft.com/office/powerpoint/2010/main" val="34924431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2">
            <a:extLst>
              <a:ext uri="{FF2B5EF4-FFF2-40B4-BE49-F238E27FC236}">
                <a16:creationId xmlns:a16="http://schemas.microsoft.com/office/drawing/2014/main" id="{69AC3D26-2408-4977-0B48-8A7F2822A0EF}"/>
              </a:ext>
            </a:extLst>
          </p:cNvPr>
          <p:cNvSpPr txBox="1">
            <a:spLocks noChangeArrowheads="1"/>
          </p:cNvSpPr>
          <p:nvPr/>
        </p:nvSpPr>
        <p:spPr bwMode="auto">
          <a:xfrm>
            <a:off x="3180184" y="662674"/>
            <a:ext cx="448796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Memory-mapped I/O addressing</a:t>
            </a:r>
          </a:p>
        </p:txBody>
      </p:sp>
      <p:pic>
        <p:nvPicPr>
          <p:cNvPr id="8" name="Picture 3">
            <a:extLst>
              <a:ext uri="{FF2B5EF4-FFF2-40B4-BE49-F238E27FC236}">
                <a16:creationId xmlns:a16="http://schemas.microsoft.com/office/drawing/2014/main" id="{027DCC00-D23C-BABB-4020-81F325E0A4A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12924" y="1963349"/>
            <a:ext cx="8474075" cy="3770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95417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3">
            <a:extLst>
              <a:ext uri="{FF2B5EF4-FFF2-40B4-BE49-F238E27FC236}">
                <a16:creationId xmlns:a16="http://schemas.microsoft.com/office/drawing/2014/main" id="{D3A5F2EB-A303-73B6-E8FC-2B0EDCD48F66}"/>
              </a:ext>
            </a:extLst>
          </p:cNvPr>
          <p:cNvSpPr txBox="1">
            <a:spLocks noChangeArrowheads="1"/>
          </p:cNvSpPr>
          <p:nvPr/>
        </p:nvSpPr>
        <p:spPr bwMode="auto">
          <a:xfrm>
            <a:off x="3579512" y="503008"/>
            <a:ext cx="537974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3600" dirty="0">
                <a:solidFill>
                  <a:schemeClr val="bg1"/>
                </a:solidFill>
                <a:latin typeface="Calibri" panose="020F0502020204030204" pitchFamily="34" charset="0"/>
              </a:rPr>
              <a:t>5-6   PROGRAM EXECUTION</a:t>
            </a:r>
          </a:p>
        </p:txBody>
      </p:sp>
      <p:sp>
        <p:nvSpPr>
          <p:cNvPr id="8" name="Rectangle 5">
            <a:extLst>
              <a:ext uri="{FF2B5EF4-FFF2-40B4-BE49-F238E27FC236}">
                <a16:creationId xmlns:a16="http://schemas.microsoft.com/office/drawing/2014/main" id="{AB60DC67-43A4-7C6B-A0F3-593E089CB839}"/>
              </a:ext>
            </a:extLst>
          </p:cNvPr>
          <p:cNvSpPr>
            <a:spLocks noChangeArrowheads="1"/>
          </p:cNvSpPr>
          <p:nvPr/>
        </p:nvSpPr>
        <p:spPr bwMode="auto">
          <a:xfrm>
            <a:off x="356586" y="1702229"/>
            <a:ext cx="11478828"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sz="2800" dirty="0"/>
              <a:t>Today, general-purpose computers use a set of instructions called a program to process data. A computer executes the program to create output data from input data. Both the program and the data are stored in memory.</a:t>
            </a:r>
          </a:p>
        </p:txBody>
      </p:sp>
      <p:sp>
        <p:nvSpPr>
          <p:cNvPr id="9" name="Rectangle 6">
            <a:extLst>
              <a:ext uri="{FF2B5EF4-FFF2-40B4-BE49-F238E27FC236}">
                <a16:creationId xmlns:a16="http://schemas.microsoft.com/office/drawing/2014/main" id="{AE828018-8C3F-A28A-086B-ADB7E47E3699}"/>
              </a:ext>
            </a:extLst>
          </p:cNvPr>
          <p:cNvSpPr>
            <a:spLocks noChangeArrowheads="1"/>
          </p:cNvSpPr>
          <p:nvPr/>
        </p:nvSpPr>
        <p:spPr bwMode="auto">
          <a:xfrm>
            <a:off x="1905000" y="3310969"/>
            <a:ext cx="8534400" cy="1384995"/>
          </a:xfrm>
          <a:prstGeom prst="rect">
            <a:avLst/>
          </a:prstGeom>
          <a:solidFill>
            <a:srgbClr val="FF0000"/>
          </a:solidFill>
          <a:ln w="76200" algn="ctr">
            <a:solidFill>
              <a:schemeClr val="bg1"/>
            </a:solid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ctr">
              <a:defRPr/>
            </a:pPr>
            <a:r>
              <a:rPr lang="en-US" altLang="en-US" sz="2800" i="0" baseline="0" dirty="0">
                <a:solidFill>
                  <a:schemeClr val="bg1"/>
                </a:solidFill>
              </a:rPr>
              <a:t>At the end of this chapter we give some examples of how a hypothetical simple computer </a:t>
            </a:r>
            <a:br>
              <a:rPr lang="en-US" altLang="en-US" sz="2800" i="0" baseline="0" dirty="0">
                <a:solidFill>
                  <a:schemeClr val="bg1"/>
                </a:solidFill>
              </a:rPr>
            </a:br>
            <a:r>
              <a:rPr lang="en-US" altLang="en-US" sz="2800" i="0" baseline="0" dirty="0">
                <a:solidFill>
                  <a:schemeClr val="bg1"/>
                </a:solidFill>
              </a:rPr>
              <a:t>executes a program.</a:t>
            </a:r>
          </a:p>
        </p:txBody>
      </p:sp>
    </p:spTree>
    <p:extLst>
      <p:ext uri="{BB962C8B-B14F-4D97-AF65-F5344CB8AC3E}">
        <p14:creationId xmlns:p14="http://schemas.microsoft.com/office/powerpoint/2010/main" val="2326539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2">
            <a:extLst>
              <a:ext uri="{FF2B5EF4-FFF2-40B4-BE49-F238E27FC236}">
                <a16:creationId xmlns:a16="http://schemas.microsoft.com/office/drawing/2014/main" id="{0A6C7681-C40F-6AED-7EF5-38E3E4488D7A}"/>
              </a:ext>
            </a:extLst>
          </p:cNvPr>
          <p:cNvSpPr txBox="1">
            <a:spLocks noChangeArrowheads="1"/>
          </p:cNvSpPr>
          <p:nvPr/>
        </p:nvSpPr>
        <p:spPr bwMode="auto">
          <a:xfrm>
            <a:off x="4337045" y="544798"/>
            <a:ext cx="36258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b="0" i="0" baseline="0" dirty="0">
                <a:solidFill>
                  <a:schemeClr val="bg1"/>
                </a:solidFill>
                <a:latin typeface="Calibri" panose="020F0502020204030204" pitchFamily="34" charset="0"/>
              </a:rPr>
              <a:t>5.6.1  Machine cycle</a:t>
            </a:r>
          </a:p>
        </p:txBody>
      </p:sp>
      <p:sp>
        <p:nvSpPr>
          <p:cNvPr id="8" name="Rectangle 3">
            <a:extLst>
              <a:ext uri="{FF2B5EF4-FFF2-40B4-BE49-F238E27FC236}">
                <a16:creationId xmlns:a16="http://schemas.microsoft.com/office/drawing/2014/main" id="{4E424BA0-770C-1375-8D17-FA6BA02717E3}"/>
              </a:ext>
            </a:extLst>
          </p:cNvPr>
          <p:cNvSpPr>
            <a:spLocks noChangeArrowheads="1"/>
          </p:cNvSpPr>
          <p:nvPr/>
        </p:nvSpPr>
        <p:spPr bwMode="auto">
          <a:xfrm>
            <a:off x="442131" y="1720401"/>
            <a:ext cx="11415678" cy="138499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The CPU uses repeating </a:t>
            </a:r>
            <a:r>
              <a:rPr lang="en-US" altLang="en-US" sz="2800" i="0" baseline="0" dirty="0"/>
              <a:t>machine cycles</a:t>
            </a:r>
            <a:r>
              <a:rPr lang="en-US" altLang="en-US" sz="2800" b="0" i="0" baseline="0" dirty="0"/>
              <a:t> to execute instructions in the program, one by one, from beginning to end. A simplified cycle can consist of three phases: </a:t>
            </a:r>
            <a:r>
              <a:rPr lang="en-US" altLang="en-US" sz="2800" baseline="0" dirty="0"/>
              <a:t>fetch</a:t>
            </a:r>
            <a:r>
              <a:rPr lang="en-US" altLang="en-US" sz="2800" b="0" i="0" baseline="0" dirty="0"/>
              <a:t>, </a:t>
            </a:r>
            <a:r>
              <a:rPr lang="en-US" altLang="en-US" sz="2800" baseline="0" dirty="0"/>
              <a:t>decode</a:t>
            </a:r>
            <a:r>
              <a:rPr lang="en-US" altLang="en-US" sz="2800" b="0" i="0" baseline="0" dirty="0"/>
              <a:t>, and </a:t>
            </a:r>
            <a:r>
              <a:rPr lang="en-US" altLang="en-US" sz="2800" baseline="0" dirty="0"/>
              <a:t>execute</a:t>
            </a:r>
            <a:r>
              <a:rPr lang="en-US" altLang="en-US" sz="2800" b="0" i="0" baseline="0" dirty="0"/>
              <a:t> (Figure 5.19).</a:t>
            </a:r>
          </a:p>
        </p:txBody>
      </p:sp>
      <p:grpSp>
        <p:nvGrpSpPr>
          <p:cNvPr id="9" name="Group 8">
            <a:extLst>
              <a:ext uri="{FF2B5EF4-FFF2-40B4-BE49-F238E27FC236}">
                <a16:creationId xmlns:a16="http://schemas.microsoft.com/office/drawing/2014/main" id="{B331BB45-1A06-FE0F-3D00-923458C93017}"/>
              </a:ext>
            </a:extLst>
          </p:cNvPr>
          <p:cNvGrpSpPr>
            <a:grpSpLocks/>
          </p:cNvGrpSpPr>
          <p:nvPr/>
        </p:nvGrpSpPr>
        <p:grpSpPr bwMode="auto">
          <a:xfrm>
            <a:off x="2887104" y="3105396"/>
            <a:ext cx="6525731" cy="2683820"/>
            <a:chOff x="381000" y="2514600"/>
            <a:chExt cx="8099425" cy="3886200"/>
          </a:xfrm>
        </p:grpSpPr>
        <p:sp>
          <p:nvSpPr>
            <p:cNvPr id="10" name="Text Box 4">
              <a:extLst>
                <a:ext uri="{FF2B5EF4-FFF2-40B4-BE49-F238E27FC236}">
                  <a16:creationId xmlns:a16="http://schemas.microsoft.com/office/drawing/2014/main" id="{AE7FA5CC-3F77-7060-E81C-1DCB37B5DE51}"/>
                </a:ext>
              </a:extLst>
            </p:cNvPr>
            <p:cNvSpPr txBox="1">
              <a:spLocks noChangeArrowheads="1"/>
            </p:cNvSpPr>
            <p:nvPr/>
          </p:nvSpPr>
          <p:spPr bwMode="auto">
            <a:xfrm>
              <a:off x="457200" y="2514600"/>
              <a:ext cx="38941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5.19  </a:t>
              </a:r>
              <a:r>
                <a:rPr lang="en-US" altLang="en-US" sz="2000" i="0" baseline="0"/>
                <a:t>The steps of a cycle</a:t>
              </a:r>
            </a:p>
          </p:txBody>
        </p:sp>
        <p:pic>
          <p:nvPicPr>
            <p:cNvPr id="11" name="Picture 6">
              <a:extLst>
                <a:ext uri="{FF2B5EF4-FFF2-40B4-BE49-F238E27FC236}">
                  <a16:creationId xmlns:a16="http://schemas.microsoft.com/office/drawing/2014/main" id="{ECECB8BC-7AF1-7567-7195-717DC15951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0" y="3455988"/>
              <a:ext cx="7897813" cy="279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2" name="Straight Connector 6">
              <a:extLst>
                <a:ext uri="{FF2B5EF4-FFF2-40B4-BE49-F238E27FC236}">
                  <a16:creationId xmlns:a16="http://schemas.microsoft.com/office/drawing/2014/main" id="{2D22D2A8-46FF-3508-15A4-C3AD8E2D8790}"/>
                </a:ext>
              </a:extLst>
            </p:cNvPr>
            <p:cNvCxnSpPr>
              <a:cxnSpLocks noChangeShapeType="1"/>
            </p:cNvCxnSpPr>
            <p:nvPr/>
          </p:nvCxnSpPr>
          <p:spPr bwMode="auto">
            <a:xfrm>
              <a:off x="457200" y="3048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Connector 8">
              <a:extLst>
                <a:ext uri="{FF2B5EF4-FFF2-40B4-BE49-F238E27FC236}">
                  <a16:creationId xmlns:a16="http://schemas.microsoft.com/office/drawing/2014/main" id="{37B0614D-2902-4EA9-B286-F7E1F93C1D95}"/>
                </a:ext>
              </a:extLst>
            </p:cNvPr>
            <p:cNvCxnSpPr>
              <a:cxnSpLocks noChangeShapeType="1"/>
            </p:cNvCxnSpPr>
            <p:nvPr/>
          </p:nvCxnSpPr>
          <p:spPr bwMode="auto">
            <a:xfrm>
              <a:off x="457200" y="640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extLst>
      <p:ext uri="{BB962C8B-B14F-4D97-AF65-F5344CB8AC3E}">
        <p14:creationId xmlns:p14="http://schemas.microsoft.com/office/powerpoint/2010/main" val="3667636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10" name="Text Box 2">
            <a:extLst>
              <a:ext uri="{FF2B5EF4-FFF2-40B4-BE49-F238E27FC236}">
                <a16:creationId xmlns:a16="http://schemas.microsoft.com/office/drawing/2014/main" id="{1D9141C1-513C-BA4B-C74B-6ADB1F5D81D8}"/>
              </a:ext>
            </a:extLst>
          </p:cNvPr>
          <p:cNvSpPr txBox="1">
            <a:spLocks noChangeArrowheads="1"/>
          </p:cNvSpPr>
          <p:nvPr/>
        </p:nvSpPr>
        <p:spPr bwMode="auto">
          <a:xfrm>
            <a:off x="4012105" y="476816"/>
            <a:ext cx="52165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b="0" i="0" baseline="0" dirty="0">
                <a:solidFill>
                  <a:schemeClr val="bg1"/>
                </a:solidFill>
                <a:latin typeface="Calibri" panose="020F0502020204030204" pitchFamily="34" charset="0"/>
              </a:rPr>
              <a:t>5.6.2  Input/output operation</a:t>
            </a:r>
          </a:p>
        </p:txBody>
      </p:sp>
      <p:sp>
        <p:nvSpPr>
          <p:cNvPr id="11" name="Rectangle 3">
            <a:extLst>
              <a:ext uri="{FF2B5EF4-FFF2-40B4-BE49-F238E27FC236}">
                <a16:creationId xmlns:a16="http://schemas.microsoft.com/office/drawing/2014/main" id="{B57A279F-A2AC-C937-3A57-093918665573}"/>
              </a:ext>
            </a:extLst>
          </p:cNvPr>
          <p:cNvSpPr>
            <a:spLocks noChangeArrowheads="1"/>
          </p:cNvSpPr>
          <p:nvPr/>
        </p:nvSpPr>
        <p:spPr bwMode="auto">
          <a:xfrm>
            <a:off x="322845" y="1699248"/>
            <a:ext cx="11608116" cy="18158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Commands are required to transfer data from I/O devices to the CPU and memory. Because I/O devices operate at much slower speeds than the CPU, the operation of the CPU must be somehow synchronized with the I/O devices. </a:t>
            </a:r>
          </a:p>
          <a:p>
            <a:pPr algn="just"/>
            <a:r>
              <a:rPr lang="en-US" altLang="en-US" sz="2800" i="0" baseline="0" dirty="0"/>
              <a:t>Three methods have been devised for this synchronization</a:t>
            </a:r>
            <a:r>
              <a:rPr lang="en-US" altLang="en-US" sz="2800" b="0" i="0" baseline="0" dirty="0"/>
              <a:t>:</a:t>
            </a:r>
          </a:p>
        </p:txBody>
      </p:sp>
      <p:sp>
        <p:nvSpPr>
          <p:cNvPr id="12" name="Rectangle 6">
            <a:extLst>
              <a:ext uri="{FF2B5EF4-FFF2-40B4-BE49-F238E27FC236}">
                <a16:creationId xmlns:a16="http://schemas.microsoft.com/office/drawing/2014/main" id="{AED0194A-464E-495E-20D6-225A3108A6DB}"/>
              </a:ext>
            </a:extLst>
          </p:cNvPr>
          <p:cNvSpPr>
            <a:spLocks noChangeArrowheads="1"/>
          </p:cNvSpPr>
          <p:nvPr/>
        </p:nvSpPr>
        <p:spPr bwMode="auto">
          <a:xfrm>
            <a:off x="3029505" y="3559589"/>
            <a:ext cx="4495800" cy="1646237"/>
          </a:xfrm>
          <a:prstGeom prst="rect">
            <a:avLst/>
          </a:prstGeom>
          <a:solidFill>
            <a:srgbClr val="CC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spcAft>
                <a:spcPct val="50000"/>
              </a:spcAft>
              <a:buFont typeface="Wingdings" panose="05000000000000000000" pitchFamily="2" charset="2"/>
              <a:buChar char="q"/>
            </a:pPr>
            <a:r>
              <a:rPr lang="en-US" altLang="en-US" sz="2800" b="0" i="0" baseline="0" dirty="0"/>
              <a:t> </a:t>
            </a:r>
            <a:r>
              <a:rPr lang="en-US" altLang="en-US" i="0" baseline="0" dirty="0">
                <a:solidFill>
                  <a:srgbClr val="660066"/>
                </a:solidFill>
              </a:rPr>
              <a:t>Programmed I/O</a:t>
            </a:r>
          </a:p>
          <a:p>
            <a:pPr algn="just">
              <a:spcAft>
                <a:spcPct val="50000"/>
              </a:spcAft>
              <a:buFont typeface="Wingdings" panose="05000000000000000000" pitchFamily="2" charset="2"/>
              <a:buChar char="q"/>
            </a:pPr>
            <a:r>
              <a:rPr lang="en-US" altLang="en-US" i="0" baseline="0" dirty="0">
                <a:solidFill>
                  <a:srgbClr val="660066"/>
                </a:solidFill>
              </a:rPr>
              <a:t> Interrupt driven I/O</a:t>
            </a:r>
          </a:p>
          <a:p>
            <a:pPr algn="just">
              <a:spcAft>
                <a:spcPct val="50000"/>
              </a:spcAft>
              <a:buFont typeface="Wingdings" panose="05000000000000000000" pitchFamily="2" charset="2"/>
              <a:buChar char="q"/>
            </a:pPr>
            <a:r>
              <a:rPr lang="en-US" altLang="en-US" i="0" baseline="0" dirty="0">
                <a:solidFill>
                  <a:srgbClr val="660066"/>
                </a:solidFill>
              </a:rPr>
              <a:t> Direct memory access (DMA)</a:t>
            </a:r>
          </a:p>
        </p:txBody>
      </p:sp>
    </p:spTree>
    <p:extLst>
      <p:ext uri="{BB962C8B-B14F-4D97-AF65-F5344CB8AC3E}">
        <p14:creationId xmlns:p14="http://schemas.microsoft.com/office/powerpoint/2010/main" val="11919863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006" y="5696583"/>
            <a:ext cx="1222425" cy="1096206"/>
          </a:xfrm>
          <a:prstGeom prst="rect">
            <a:avLst/>
          </a:prstGeom>
        </p:spPr>
      </p:pic>
      <p:pic>
        <p:nvPicPr>
          <p:cNvPr id="3" name="Picture 2"/>
          <p:cNvPicPr>
            <a:picLocks noChangeAspect="1"/>
          </p:cNvPicPr>
          <p:nvPr/>
        </p:nvPicPr>
        <p:blipFill>
          <a:blip r:embed="rId3"/>
          <a:stretch>
            <a:fillRect/>
          </a:stretch>
        </p:blipFill>
        <p:spPr>
          <a:xfrm>
            <a:off x="2289771" y="61422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a:extLst>
              <a:ext uri="{FF2B5EF4-FFF2-40B4-BE49-F238E27FC236}">
                <a16:creationId xmlns:a16="http://schemas.microsoft.com/office/drawing/2014/main" id="{676D0CE3-08F1-A246-2A9E-F3FC88457FD5}"/>
              </a:ext>
            </a:extLst>
          </p:cNvPr>
          <p:cNvSpPr txBox="1"/>
          <p:nvPr/>
        </p:nvSpPr>
        <p:spPr>
          <a:xfrm>
            <a:off x="4391049" y="510895"/>
            <a:ext cx="3589976" cy="584775"/>
          </a:xfrm>
          <a:prstGeom prst="rect">
            <a:avLst/>
          </a:prstGeom>
          <a:noFill/>
        </p:spPr>
        <p:txBody>
          <a:bodyPr wrap="square">
            <a:spAutoFit/>
          </a:bodyPr>
          <a:lstStyle/>
          <a:p>
            <a:r>
              <a:rPr lang="en-US" altLang="en-US" sz="3200" i="0" baseline="0" dirty="0">
                <a:solidFill>
                  <a:schemeClr val="bg1"/>
                </a:solidFill>
                <a:latin typeface="Times New Roman" panose="02020603050405020304" pitchFamily="18" charset="0"/>
                <a:cs typeface="Times New Roman" panose="02020603050405020304" pitchFamily="18" charset="0"/>
              </a:rPr>
              <a:t>Programmed I/O</a:t>
            </a:r>
            <a:endParaRPr lang="en-US" sz="3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4D552CC-7E3E-387A-4CA9-EE46A256BCBF}"/>
              </a:ext>
            </a:extLst>
          </p:cNvPr>
          <p:cNvSpPr txBox="1"/>
          <p:nvPr/>
        </p:nvSpPr>
        <p:spPr>
          <a:xfrm>
            <a:off x="220667" y="1606565"/>
            <a:ext cx="11815222" cy="4154984"/>
          </a:xfrm>
          <a:prstGeom prst="rect">
            <a:avLst/>
          </a:prstGeom>
          <a:noFill/>
        </p:spPr>
        <p:txBody>
          <a:bodyPr wrap="square">
            <a:spAutoFit/>
          </a:bodyPr>
          <a:lstStyle/>
          <a:p>
            <a:pPr marL="342900" indent="-342900">
              <a:buFont typeface="Wingdings" panose="05000000000000000000" pitchFamily="2" charset="2"/>
              <a:buChar char="q"/>
            </a:pPr>
            <a:r>
              <a:rPr lang="en-US" sz="2400" dirty="0"/>
              <a:t>The transfer of data between the I/O device and the CPU is done by an instruction in the program. When the CPU encounters an I/O instruction, it does nothing else until the data transfer is complete.</a:t>
            </a:r>
          </a:p>
          <a:p>
            <a:pPr marL="342900" indent="-342900">
              <a:buFont typeface="Wingdings" panose="05000000000000000000" pitchFamily="2" charset="2"/>
              <a:buChar char="q"/>
            </a:pPr>
            <a:r>
              <a:rPr lang="en-US" sz="2400" dirty="0"/>
              <a:t>The CPU constantly checks the status of the I/O device: </a:t>
            </a:r>
          </a:p>
          <a:p>
            <a:pPr marL="800100" lvl="1" indent="-342900">
              <a:buFont typeface="Arial" panose="020B0604020202020204" pitchFamily="34" charset="0"/>
              <a:buChar char="•"/>
            </a:pPr>
            <a:r>
              <a:rPr lang="en-US" sz="2400" dirty="0"/>
              <a:t>If the device is ready to transfer, data is transferred to the CPU. </a:t>
            </a:r>
          </a:p>
          <a:p>
            <a:pPr marL="800100" lvl="1" indent="-342900">
              <a:buFont typeface="Arial" panose="020B0604020202020204" pitchFamily="34" charset="0"/>
              <a:buChar char="•"/>
            </a:pPr>
            <a:r>
              <a:rPr lang="en-US" sz="2400" dirty="0"/>
              <a:t>If the device is not ready, the CPU continues checking the device status until the I/O device is ready.</a:t>
            </a:r>
          </a:p>
          <a:p>
            <a:pPr marL="800100" lvl="1" indent="-342900">
              <a:buFont typeface="Arial" panose="020B0604020202020204" pitchFamily="34" charset="0"/>
              <a:buChar char="•"/>
            </a:pPr>
            <a:r>
              <a:rPr lang="en-US" sz="2400" dirty="0"/>
              <a:t>The big issue here is that CPU time is wasted by checking the status of the I/O device for each unit of data to be transferred. </a:t>
            </a:r>
          </a:p>
          <a:p>
            <a:pPr marL="800100" lvl="1" indent="-342900">
              <a:buFont typeface="Arial" panose="020B0604020202020204" pitchFamily="34" charset="0"/>
              <a:buChar char="•"/>
            </a:pPr>
            <a:r>
              <a:rPr lang="en-US" sz="2400" b="1" dirty="0"/>
              <a:t>Note </a:t>
            </a:r>
            <a:r>
              <a:rPr lang="en-US" sz="2400" dirty="0"/>
              <a:t>that data is transferred to memory after the input operation, while data is transferred from memory before the output operation.</a:t>
            </a:r>
          </a:p>
        </p:txBody>
      </p:sp>
    </p:spTree>
    <p:extLst>
      <p:ext uri="{BB962C8B-B14F-4D97-AF65-F5344CB8AC3E}">
        <p14:creationId xmlns:p14="http://schemas.microsoft.com/office/powerpoint/2010/main" val="10135380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4">
            <a:extLst>
              <a:ext uri="{FF2B5EF4-FFF2-40B4-BE49-F238E27FC236}">
                <a16:creationId xmlns:a16="http://schemas.microsoft.com/office/drawing/2014/main" id="{F0FF6164-11C2-D0F7-BBB4-967AAE36F604}"/>
              </a:ext>
            </a:extLst>
          </p:cNvPr>
          <p:cNvSpPr txBox="1">
            <a:spLocks noChangeArrowheads="1"/>
          </p:cNvSpPr>
          <p:nvPr/>
        </p:nvSpPr>
        <p:spPr bwMode="auto">
          <a:xfrm>
            <a:off x="4686030" y="543490"/>
            <a:ext cx="281993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800" i="0" baseline="0" dirty="0">
                <a:solidFill>
                  <a:schemeClr val="bg1"/>
                </a:solidFill>
              </a:rPr>
              <a:t>Programmed I/O</a:t>
            </a:r>
          </a:p>
        </p:txBody>
      </p:sp>
      <p:pic>
        <p:nvPicPr>
          <p:cNvPr id="8" name="Picture 5">
            <a:extLst>
              <a:ext uri="{FF2B5EF4-FFF2-40B4-BE49-F238E27FC236}">
                <a16:creationId xmlns:a16="http://schemas.microsoft.com/office/drawing/2014/main" id="{E52A1B0D-9910-C8A1-F6D1-661593904A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1480" y="1416516"/>
            <a:ext cx="4862946" cy="4055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a:extLst>
              <a:ext uri="{FF2B5EF4-FFF2-40B4-BE49-F238E27FC236}">
                <a16:creationId xmlns:a16="http://schemas.microsoft.com/office/drawing/2014/main" id="{B5610552-962C-8B3A-96BB-E570A94539F7}"/>
              </a:ext>
            </a:extLst>
          </p:cNvPr>
          <p:cNvSpPr txBox="1"/>
          <p:nvPr/>
        </p:nvSpPr>
        <p:spPr>
          <a:xfrm>
            <a:off x="309876" y="2431516"/>
            <a:ext cx="4833692" cy="1815882"/>
          </a:xfrm>
          <a:prstGeom prst="rect">
            <a:avLst/>
          </a:prstGeom>
          <a:noFill/>
        </p:spPr>
        <p:txBody>
          <a:bodyPr wrap="square" rtlCol="0">
            <a:spAutoFit/>
          </a:bodyPr>
          <a:lstStyle/>
          <a:p>
            <a:pPr algn="just"/>
            <a:r>
              <a:rPr lang="en-GB" sz="2800" dirty="0"/>
              <a:t>In the programmed I/O method, synchronization is very primitive: the CPU waits for the I/O device</a:t>
            </a:r>
            <a:endParaRPr lang="en-US" sz="2800" dirty="0"/>
          </a:p>
        </p:txBody>
      </p:sp>
    </p:spTree>
    <p:extLst>
      <p:ext uri="{BB962C8B-B14F-4D97-AF65-F5344CB8AC3E}">
        <p14:creationId xmlns:p14="http://schemas.microsoft.com/office/powerpoint/2010/main" val="4471745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766438"/>
            <a:ext cx="1222425" cy="1096206"/>
          </a:xfrm>
          <a:prstGeom prst="rect">
            <a:avLst/>
          </a:prstGeom>
        </p:spPr>
      </p:pic>
      <p:pic>
        <p:nvPicPr>
          <p:cNvPr id="3" name="Picture 2"/>
          <p:cNvPicPr>
            <a:picLocks noChangeAspect="1"/>
          </p:cNvPicPr>
          <p:nvPr/>
        </p:nvPicPr>
        <p:blipFill>
          <a:blip r:embed="rId3"/>
          <a:stretch>
            <a:fillRect/>
          </a:stretch>
        </p:blipFill>
        <p:spPr>
          <a:xfrm>
            <a:off x="2440788" y="62067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a:extLst>
              <a:ext uri="{FF2B5EF4-FFF2-40B4-BE49-F238E27FC236}">
                <a16:creationId xmlns:a16="http://schemas.microsoft.com/office/drawing/2014/main" id="{4D9170EA-8E3A-4396-2FC6-16353A927E2D}"/>
              </a:ext>
            </a:extLst>
          </p:cNvPr>
          <p:cNvSpPr txBox="1"/>
          <p:nvPr/>
        </p:nvSpPr>
        <p:spPr>
          <a:xfrm>
            <a:off x="65131" y="1521063"/>
            <a:ext cx="7134659" cy="4199611"/>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a:t>
            </a:r>
            <a:r>
              <a:rPr lang="en-US" sz="2000" dirty="0"/>
              <a:t> the interrupt-driven I/O method, the CPU informs the I/O device that a transfer is going to happen, but it does not test the status of the I/O device continuously. </a:t>
            </a:r>
          </a:p>
          <a:p>
            <a:pPr marL="457200" indent="-457200" algn="just">
              <a:lnSpc>
                <a:spcPct val="150000"/>
              </a:lnSpc>
              <a:buFont typeface="Wingdings" panose="05000000000000000000" pitchFamily="2" charset="2"/>
              <a:buChar char="q"/>
            </a:pPr>
            <a:r>
              <a:rPr lang="en-US" sz="2000" dirty="0"/>
              <a:t>The I/O device informs (interrupts) the CPU when it is ready. </a:t>
            </a:r>
          </a:p>
          <a:p>
            <a:pPr marL="457200" indent="-457200" algn="just">
              <a:lnSpc>
                <a:spcPct val="150000"/>
              </a:lnSpc>
              <a:buFont typeface="Wingdings" panose="05000000000000000000" pitchFamily="2" charset="2"/>
              <a:buChar char="q"/>
            </a:pPr>
            <a:r>
              <a:rPr lang="en-US" sz="2000" dirty="0"/>
              <a:t>During this time, the CPU can do other jobs such as running other programs or transferring data from or to other I/O devices.</a:t>
            </a:r>
          </a:p>
          <a:p>
            <a:pPr marL="457200" indent="-457200" algn="just">
              <a:lnSpc>
                <a:spcPct val="150000"/>
              </a:lnSpc>
              <a:buFont typeface="Wingdings" panose="05000000000000000000" pitchFamily="2" charset="2"/>
              <a:buChar char="q"/>
            </a:pPr>
            <a:r>
              <a:rPr lang="en-US" sz="2000" dirty="0"/>
              <a:t>In this method, CPU time is not wasted—the CPU can do something else while the slow I/O device is finishing a task.</a:t>
            </a:r>
          </a:p>
        </p:txBody>
      </p:sp>
      <p:sp>
        <p:nvSpPr>
          <p:cNvPr id="8" name="TextBox 7">
            <a:extLst>
              <a:ext uri="{FF2B5EF4-FFF2-40B4-BE49-F238E27FC236}">
                <a16:creationId xmlns:a16="http://schemas.microsoft.com/office/drawing/2014/main" id="{414D448B-CEDD-F5A7-8456-23E31BF50714}"/>
              </a:ext>
            </a:extLst>
          </p:cNvPr>
          <p:cNvSpPr txBox="1"/>
          <p:nvPr/>
        </p:nvSpPr>
        <p:spPr>
          <a:xfrm>
            <a:off x="4330181" y="543490"/>
            <a:ext cx="3531637" cy="523220"/>
          </a:xfrm>
          <a:prstGeom prst="rect">
            <a:avLst/>
          </a:prstGeom>
          <a:noFill/>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Interrupt-driven I/O</a:t>
            </a:r>
          </a:p>
        </p:txBody>
      </p:sp>
      <p:pic>
        <p:nvPicPr>
          <p:cNvPr id="9" name="Picture 4">
            <a:extLst>
              <a:ext uri="{FF2B5EF4-FFF2-40B4-BE49-F238E27FC236}">
                <a16:creationId xmlns:a16="http://schemas.microsoft.com/office/drawing/2014/main" id="{665139BB-6B31-B459-9FC3-CC96B0BB240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53058" y="1944211"/>
            <a:ext cx="4750294" cy="3231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 Box 2">
            <a:extLst>
              <a:ext uri="{FF2B5EF4-FFF2-40B4-BE49-F238E27FC236}">
                <a16:creationId xmlns:a16="http://schemas.microsoft.com/office/drawing/2014/main" id="{AD40E67D-3714-107A-44F1-64DDC2526D2E}"/>
              </a:ext>
            </a:extLst>
          </p:cNvPr>
          <p:cNvSpPr txBox="1">
            <a:spLocks noChangeArrowheads="1"/>
          </p:cNvSpPr>
          <p:nvPr/>
        </p:nvSpPr>
        <p:spPr bwMode="auto">
          <a:xfrm>
            <a:off x="7522920" y="5234066"/>
            <a:ext cx="408720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t>Figure 5.21  </a:t>
            </a:r>
            <a:r>
              <a:rPr lang="en-US" altLang="en-US" sz="2000" i="0" baseline="0" dirty="0"/>
              <a:t>Interrupt-driven I/O</a:t>
            </a:r>
          </a:p>
        </p:txBody>
      </p:sp>
    </p:spTree>
    <p:extLst>
      <p:ext uri="{BB962C8B-B14F-4D97-AF65-F5344CB8AC3E}">
        <p14:creationId xmlns:p14="http://schemas.microsoft.com/office/powerpoint/2010/main" val="10584956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9395" y="5999958"/>
            <a:ext cx="1026140" cy="920188"/>
          </a:xfrm>
          <a:prstGeom prst="rect">
            <a:avLst/>
          </a:prstGeom>
        </p:spPr>
      </p:pic>
      <p:pic>
        <p:nvPicPr>
          <p:cNvPr id="3" name="Picture 2"/>
          <p:cNvPicPr>
            <a:picLocks noChangeAspect="1"/>
          </p:cNvPicPr>
          <p:nvPr/>
        </p:nvPicPr>
        <p:blipFill>
          <a:blip r:embed="rId3"/>
          <a:stretch>
            <a:fillRect/>
          </a:stretch>
        </p:blipFill>
        <p:spPr>
          <a:xfrm>
            <a:off x="2289771" y="64995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421456"/>
          </a:xfrm>
          <a:prstGeom prst="rect">
            <a:avLst/>
          </a:prstGeom>
        </p:spPr>
      </p:pic>
      <p:sp>
        <p:nvSpPr>
          <p:cNvPr id="7" name="TextBox 6">
            <a:extLst>
              <a:ext uri="{FF2B5EF4-FFF2-40B4-BE49-F238E27FC236}">
                <a16:creationId xmlns:a16="http://schemas.microsoft.com/office/drawing/2014/main" id="{B75D5059-1E4B-32C2-C234-AE13D5B8A327}"/>
              </a:ext>
            </a:extLst>
          </p:cNvPr>
          <p:cNvSpPr txBox="1"/>
          <p:nvPr/>
        </p:nvSpPr>
        <p:spPr>
          <a:xfrm>
            <a:off x="4142541" y="449118"/>
            <a:ext cx="5052527" cy="523220"/>
          </a:xfrm>
          <a:prstGeom prst="rect">
            <a:avLst/>
          </a:prstGeom>
          <a:noFill/>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Direct memory access (DMA) </a:t>
            </a:r>
          </a:p>
        </p:txBody>
      </p:sp>
      <p:sp>
        <p:nvSpPr>
          <p:cNvPr id="8" name="TextBox 7">
            <a:extLst>
              <a:ext uri="{FF2B5EF4-FFF2-40B4-BE49-F238E27FC236}">
                <a16:creationId xmlns:a16="http://schemas.microsoft.com/office/drawing/2014/main" id="{85766BD5-A68B-5DA9-D684-00BA1C670E58}"/>
              </a:ext>
            </a:extLst>
          </p:cNvPr>
          <p:cNvSpPr txBox="1"/>
          <p:nvPr/>
        </p:nvSpPr>
        <p:spPr>
          <a:xfrm>
            <a:off x="228269" y="1334992"/>
            <a:ext cx="11584677" cy="4905445"/>
          </a:xfrm>
          <a:prstGeom prst="rect">
            <a:avLst/>
          </a:prstGeom>
          <a:noFill/>
        </p:spPr>
        <p:txBody>
          <a:bodyPr wrap="square" rtlCol="0">
            <a:spAutoFit/>
          </a:bodyPr>
          <a:lstStyle/>
          <a:p>
            <a:pPr marL="342900" indent="-34290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This method transfers a large block of data between a high-speed I/O device, such as a disk, and memory directly without passing it through the CPU. </a:t>
            </a:r>
          </a:p>
          <a:p>
            <a:pPr marL="342900" indent="-34290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This requires a DMA controller that relieves the CPU of some of its functions.</a:t>
            </a:r>
          </a:p>
          <a:p>
            <a:pPr marL="342900" indent="-34290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DMA controller has registers to hold a block of data before and after memory transfer. </a:t>
            </a:r>
          </a:p>
          <a:p>
            <a:pPr marL="342900" indent="-342900" algn="jus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Using this method for an I/O operation:</a:t>
            </a:r>
          </a:p>
          <a:p>
            <a:pPr marL="1604963" indent="-522288" algn="just">
              <a:lnSpc>
                <a:spcPct val="150000"/>
              </a:lnSpc>
              <a:buFont typeface="+mj-lt"/>
              <a:buAutoNum type="arabicPeriod"/>
            </a:pPr>
            <a:r>
              <a:rPr lang="en-GB" dirty="0">
                <a:latin typeface="Times New Roman" panose="02020603050405020304" pitchFamily="18" charset="0"/>
                <a:cs typeface="Times New Roman" panose="02020603050405020304" pitchFamily="18" charset="0"/>
              </a:rPr>
              <a:t>The CPU sends a message to the DMA. </a:t>
            </a:r>
          </a:p>
          <a:p>
            <a:pPr marL="1539875" indent="-457200" algn="just">
              <a:lnSpc>
                <a:spcPct val="150000"/>
              </a:lnSpc>
              <a:buFont typeface="+mj-lt"/>
              <a:buAutoNum type="arabicPeriod"/>
            </a:pPr>
            <a:r>
              <a:rPr lang="en-GB" dirty="0">
                <a:latin typeface="Times New Roman" panose="02020603050405020304" pitchFamily="18" charset="0"/>
                <a:cs typeface="Times New Roman" panose="02020603050405020304" pitchFamily="18" charset="0"/>
              </a:rPr>
              <a:t>The message contains the type of transfer (input or output).</a:t>
            </a:r>
          </a:p>
          <a:p>
            <a:pPr marL="1539875" indent="-457200" algn="just">
              <a:lnSpc>
                <a:spcPct val="150000"/>
              </a:lnSpc>
              <a:buFont typeface="+mj-lt"/>
              <a:buAutoNum type="arabicPeriod"/>
            </a:pPr>
            <a:r>
              <a:rPr lang="en-GB" dirty="0">
                <a:latin typeface="Times New Roman" panose="02020603050405020304" pitchFamily="18" charset="0"/>
                <a:cs typeface="Times New Roman" panose="02020603050405020304" pitchFamily="18" charset="0"/>
              </a:rPr>
              <a:t>The beginning address of the memory location.</a:t>
            </a:r>
          </a:p>
          <a:p>
            <a:pPr marL="1539875" indent="-457200" algn="just">
              <a:lnSpc>
                <a:spcPct val="150000"/>
              </a:lnSpc>
              <a:buFont typeface="+mj-lt"/>
              <a:buAutoNum type="arabicPeriod"/>
            </a:pPr>
            <a:r>
              <a:rPr lang="en-GB" dirty="0">
                <a:latin typeface="Times New Roman" panose="02020603050405020304" pitchFamily="18" charset="0"/>
                <a:cs typeface="Times New Roman" panose="02020603050405020304" pitchFamily="18" charset="0"/>
              </a:rPr>
              <a:t>The number of bytes to be transferred. </a:t>
            </a:r>
          </a:p>
          <a:p>
            <a:pPr marL="1539875" indent="-457200" algn="just">
              <a:lnSpc>
                <a:spcPct val="150000"/>
              </a:lnSpc>
              <a:buFont typeface="+mj-lt"/>
              <a:buAutoNum type="arabicPeriod"/>
            </a:pPr>
            <a:r>
              <a:rPr lang="en-GB" dirty="0">
                <a:latin typeface="Times New Roman" panose="02020603050405020304" pitchFamily="18" charset="0"/>
                <a:cs typeface="Times New Roman" panose="02020603050405020304" pitchFamily="18" charset="0"/>
              </a:rPr>
              <a:t>The CPU is then available for other jobs.</a:t>
            </a:r>
          </a:p>
          <a:p>
            <a:pPr marL="1539875" indent="-457200" algn="just">
              <a:lnSpc>
                <a:spcPct val="150000"/>
              </a:lnSpc>
              <a:buFont typeface="+mj-lt"/>
              <a:buAutoNum type="arabicPeriod"/>
            </a:pPr>
            <a:r>
              <a:rPr lang="en-GB" dirty="0">
                <a:latin typeface="Times New Roman" panose="02020603050405020304" pitchFamily="18" charset="0"/>
                <a:cs typeface="Times New Roman" panose="02020603050405020304" pitchFamily="18" charset="0"/>
              </a:rPr>
              <a:t>When ready to transfer data, the DMA controller informs the CPU that it needs to take control of the buses. </a:t>
            </a:r>
          </a:p>
          <a:p>
            <a:pPr marL="1539875" indent="-457200" algn="just">
              <a:lnSpc>
                <a:spcPct val="150000"/>
              </a:lnSpc>
              <a:buFont typeface="+mj-lt"/>
              <a:buAutoNum type="arabicPeriod"/>
            </a:pPr>
            <a:r>
              <a:rPr lang="en-GB" dirty="0">
                <a:latin typeface="Times New Roman" panose="02020603050405020304" pitchFamily="18" charset="0"/>
                <a:cs typeface="Times New Roman" panose="02020603050405020304" pitchFamily="18" charset="0"/>
              </a:rPr>
              <a:t>The CPU stops using the buses and lets the controller use them. </a:t>
            </a:r>
          </a:p>
          <a:p>
            <a:pPr marL="1539875" indent="-457200" algn="just">
              <a:lnSpc>
                <a:spcPct val="150000"/>
              </a:lnSpc>
              <a:buFont typeface="+mj-lt"/>
              <a:buAutoNum type="arabicPeriod"/>
            </a:pPr>
            <a:r>
              <a:rPr lang="en-GB" dirty="0">
                <a:latin typeface="Times New Roman" panose="02020603050405020304" pitchFamily="18" charset="0"/>
                <a:cs typeface="Times New Roman" panose="02020603050405020304" pitchFamily="18" charset="0"/>
              </a:rPr>
              <a:t>After data transfer directly between the DMA and memory, the CPU continues its normal operation. </a:t>
            </a:r>
          </a:p>
        </p:txBody>
      </p:sp>
    </p:spTree>
    <p:extLst>
      <p:ext uri="{BB962C8B-B14F-4D97-AF65-F5344CB8AC3E}">
        <p14:creationId xmlns:p14="http://schemas.microsoft.com/office/powerpoint/2010/main" val="27697596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2">
            <a:extLst>
              <a:ext uri="{FF2B5EF4-FFF2-40B4-BE49-F238E27FC236}">
                <a16:creationId xmlns:a16="http://schemas.microsoft.com/office/drawing/2014/main" id="{365CDFF5-0660-B42C-4CC1-C311E064658C}"/>
              </a:ext>
            </a:extLst>
          </p:cNvPr>
          <p:cNvSpPr txBox="1">
            <a:spLocks noChangeArrowheads="1"/>
          </p:cNvSpPr>
          <p:nvPr/>
        </p:nvSpPr>
        <p:spPr bwMode="auto">
          <a:xfrm>
            <a:off x="3231356" y="609599"/>
            <a:ext cx="403693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000" i="0" baseline="0" dirty="0">
                <a:solidFill>
                  <a:schemeClr val="bg1"/>
                </a:solidFill>
              </a:rPr>
              <a:t>DMA connection to the general bus</a:t>
            </a:r>
          </a:p>
        </p:txBody>
      </p:sp>
      <p:pic>
        <p:nvPicPr>
          <p:cNvPr id="8" name="Picture 4">
            <a:extLst>
              <a:ext uri="{FF2B5EF4-FFF2-40B4-BE49-F238E27FC236}">
                <a16:creationId xmlns:a16="http://schemas.microsoft.com/office/drawing/2014/main" id="{DCC5A0D5-79FB-EDC8-0D16-8DDBF82D893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3812" y="1604865"/>
            <a:ext cx="8321675" cy="4194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14343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2">
            <a:extLst>
              <a:ext uri="{FF2B5EF4-FFF2-40B4-BE49-F238E27FC236}">
                <a16:creationId xmlns:a16="http://schemas.microsoft.com/office/drawing/2014/main" id="{2B95C6A7-18D7-C87D-FC03-1E30F5B16F84}"/>
              </a:ext>
            </a:extLst>
          </p:cNvPr>
          <p:cNvSpPr txBox="1">
            <a:spLocks noChangeArrowheads="1"/>
          </p:cNvSpPr>
          <p:nvPr/>
        </p:nvSpPr>
        <p:spPr bwMode="auto">
          <a:xfrm>
            <a:off x="3905754" y="576500"/>
            <a:ext cx="38465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Figure 5.23  </a:t>
            </a:r>
            <a:r>
              <a:rPr lang="en-US" altLang="en-US" sz="2000" i="0" baseline="0" dirty="0">
                <a:solidFill>
                  <a:schemeClr val="bg1"/>
                </a:solidFill>
              </a:rPr>
              <a:t>DMA input/output</a:t>
            </a:r>
          </a:p>
        </p:txBody>
      </p:sp>
      <p:pic>
        <p:nvPicPr>
          <p:cNvPr id="8" name="Picture 4">
            <a:extLst>
              <a:ext uri="{FF2B5EF4-FFF2-40B4-BE49-F238E27FC236}">
                <a16:creationId xmlns:a16="http://schemas.microsoft.com/office/drawing/2014/main" id="{170902F4-1990-F70F-C107-85FC7438E78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30346" y="1531963"/>
            <a:ext cx="5200650" cy="4055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a:extLst>
              <a:ext uri="{FF2B5EF4-FFF2-40B4-BE49-F238E27FC236}">
                <a16:creationId xmlns:a16="http://schemas.microsoft.com/office/drawing/2014/main" id="{8F75E8BB-EFEF-2CF7-FC5E-60AF30EA43CB}"/>
              </a:ext>
            </a:extLst>
          </p:cNvPr>
          <p:cNvSpPr txBox="1"/>
          <p:nvPr/>
        </p:nvSpPr>
        <p:spPr>
          <a:xfrm>
            <a:off x="699795" y="1894114"/>
            <a:ext cx="5088445" cy="2542363"/>
          </a:xfrm>
          <a:prstGeom prst="rect">
            <a:avLst/>
          </a:prstGeom>
          <a:noFill/>
        </p:spPr>
        <p:txBody>
          <a:bodyPr wrap="square" rtlCol="0">
            <a:spAutoFit/>
          </a:bodyPr>
          <a:lstStyle/>
          <a:p>
            <a:pPr algn="just">
              <a:lnSpc>
                <a:spcPct val="150000"/>
              </a:lnSpc>
            </a:pPr>
            <a:r>
              <a:rPr lang="en-GB" sz="1800" dirty="0">
                <a:latin typeface="Times New Roman" panose="02020603050405020304" pitchFamily="18" charset="0"/>
                <a:cs typeface="Times New Roman" panose="02020603050405020304" pitchFamily="18" charset="0"/>
              </a:rPr>
              <a:t>Note that, in this method, the CPU is idle for a time. However, the duration of this idle period is very short compared to other methods the CPU is idle only during the data transfer between the DMA and memory, not while the device prepares the data</a:t>
            </a:r>
          </a:p>
          <a:p>
            <a:pPr>
              <a:lnSpc>
                <a:spcPct val="150000"/>
              </a:lnSpc>
            </a:pPr>
            <a:endParaRPr lang="en-US" dirty="0"/>
          </a:p>
        </p:txBody>
      </p:sp>
    </p:spTree>
    <p:extLst>
      <p:ext uri="{BB962C8B-B14F-4D97-AF65-F5344CB8AC3E}">
        <p14:creationId xmlns:p14="http://schemas.microsoft.com/office/powerpoint/2010/main" val="24973345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748678"/>
            <a:ext cx="1222425" cy="1096206"/>
          </a:xfrm>
          <a:prstGeom prst="rect">
            <a:avLst/>
          </a:prstGeom>
        </p:spPr>
      </p:pic>
      <p:pic>
        <p:nvPicPr>
          <p:cNvPr id="3" name="Picture 2"/>
          <p:cNvPicPr>
            <a:picLocks noChangeAspect="1"/>
          </p:cNvPicPr>
          <p:nvPr/>
        </p:nvPicPr>
        <p:blipFill>
          <a:blip r:embed="rId3"/>
          <a:stretch>
            <a:fillRect/>
          </a:stretch>
        </p:blipFill>
        <p:spPr>
          <a:xfrm>
            <a:off x="2289771" y="629678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 Box 3">
            <a:extLst>
              <a:ext uri="{FF2B5EF4-FFF2-40B4-BE49-F238E27FC236}">
                <a16:creationId xmlns:a16="http://schemas.microsoft.com/office/drawing/2014/main" id="{61083049-881B-BCD8-B822-ACF2AB033655}"/>
              </a:ext>
            </a:extLst>
          </p:cNvPr>
          <p:cNvSpPr txBox="1">
            <a:spLocks noChangeArrowheads="1"/>
          </p:cNvSpPr>
          <p:nvPr/>
        </p:nvSpPr>
        <p:spPr bwMode="auto">
          <a:xfrm>
            <a:off x="4464411" y="512712"/>
            <a:ext cx="459574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3200" dirty="0">
                <a:solidFill>
                  <a:schemeClr val="bg1"/>
                </a:solidFill>
                <a:latin typeface="Calibri" panose="020F0502020204030204" pitchFamily="34" charset="0"/>
              </a:rPr>
              <a:t>5-8   A SIMPLE COMPUTER</a:t>
            </a:r>
          </a:p>
        </p:txBody>
      </p:sp>
      <p:sp>
        <p:nvSpPr>
          <p:cNvPr id="8" name="Rectangle 5">
            <a:extLst>
              <a:ext uri="{FF2B5EF4-FFF2-40B4-BE49-F238E27FC236}">
                <a16:creationId xmlns:a16="http://schemas.microsoft.com/office/drawing/2014/main" id="{59EB5224-972A-F7ED-D0DF-38C43D8C26DC}"/>
              </a:ext>
            </a:extLst>
          </p:cNvPr>
          <p:cNvSpPr>
            <a:spLocks noChangeArrowheads="1"/>
          </p:cNvSpPr>
          <p:nvPr/>
        </p:nvSpPr>
        <p:spPr bwMode="auto">
          <a:xfrm>
            <a:off x="130614" y="1401522"/>
            <a:ext cx="4956292" cy="4467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marL="342900" indent="-342900" algn="just" eaLnBrk="1" hangingPunct="1">
              <a:lnSpc>
                <a:spcPct val="150000"/>
              </a:lnSpc>
              <a:buFont typeface="Wingdings" panose="05000000000000000000" pitchFamily="2" charset="2"/>
              <a:buChar char="q"/>
              <a:defRPr/>
            </a:pPr>
            <a:r>
              <a:rPr lang="en-US" altLang="en-US" sz="2400" dirty="0"/>
              <a:t>To explain the architecture of computers as well as their instruction processing, we introduce a simple (unrealistic) computer, as shown in Figure 5.30. </a:t>
            </a:r>
          </a:p>
          <a:p>
            <a:pPr marL="342900" indent="-342900" algn="just" eaLnBrk="1" hangingPunct="1">
              <a:lnSpc>
                <a:spcPct val="150000"/>
              </a:lnSpc>
              <a:buFont typeface="Wingdings" panose="05000000000000000000" pitchFamily="2" charset="2"/>
              <a:buChar char="q"/>
              <a:defRPr/>
            </a:pPr>
            <a:r>
              <a:rPr lang="en-US" altLang="en-US" sz="2400" dirty="0"/>
              <a:t>Our simple computer has three components: CPU, memory, and an input/output subsystem.</a:t>
            </a:r>
          </a:p>
        </p:txBody>
      </p:sp>
      <p:pic>
        <p:nvPicPr>
          <p:cNvPr id="9" name="Picture 4">
            <a:extLst>
              <a:ext uri="{FF2B5EF4-FFF2-40B4-BE49-F238E27FC236}">
                <a16:creationId xmlns:a16="http://schemas.microsoft.com/office/drawing/2014/main" id="{D7F2CBD8-FBB6-D091-78C0-87BB3D18652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76988" y="1454399"/>
            <a:ext cx="6394176" cy="39077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AEC9CA6A-99C8-99BA-5C6A-E83B6EDA8051}"/>
              </a:ext>
            </a:extLst>
          </p:cNvPr>
          <p:cNvSpPr txBox="1"/>
          <p:nvPr/>
        </p:nvSpPr>
        <p:spPr>
          <a:xfrm>
            <a:off x="6523458" y="5534359"/>
            <a:ext cx="4176944" cy="369332"/>
          </a:xfrm>
          <a:prstGeom prst="rect">
            <a:avLst/>
          </a:prstGeom>
          <a:noFill/>
        </p:spPr>
        <p:txBody>
          <a:bodyPr wrap="square">
            <a:spAutoFit/>
          </a:bodyPr>
          <a:lstStyle/>
          <a:p>
            <a:r>
              <a:rPr lang="en-US" altLang="en-US" sz="1800" i="0" baseline="0" dirty="0"/>
              <a:t>The Components of a Simple Computer</a:t>
            </a:r>
          </a:p>
        </p:txBody>
      </p:sp>
    </p:spTree>
    <p:extLst>
      <p:ext uri="{BB962C8B-B14F-4D97-AF65-F5344CB8AC3E}">
        <p14:creationId xmlns:p14="http://schemas.microsoft.com/office/powerpoint/2010/main" val="3574425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a:extLst>
              <a:ext uri="{FF2B5EF4-FFF2-40B4-BE49-F238E27FC236}">
                <a16:creationId xmlns:a16="http://schemas.microsoft.com/office/drawing/2014/main" id="{0423FB47-6394-22F4-B08C-3D1C2EE8C36C}"/>
              </a:ext>
            </a:extLst>
          </p:cNvPr>
          <p:cNvSpPr txBox="1"/>
          <p:nvPr/>
        </p:nvSpPr>
        <p:spPr>
          <a:xfrm>
            <a:off x="5722835" y="512712"/>
            <a:ext cx="3147527" cy="584775"/>
          </a:xfrm>
          <a:prstGeom prst="rect">
            <a:avLst/>
          </a:prstGeom>
          <a:noFill/>
        </p:spPr>
        <p:txBody>
          <a:bodyPr wrap="square" rtlCol="0">
            <a:spAutoFit/>
          </a:bodyPr>
          <a:lstStyle/>
          <a:p>
            <a:r>
              <a:rPr lang="en-US" sz="3200" b="1" dirty="0">
                <a:solidFill>
                  <a:schemeClr val="bg1"/>
                </a:solidFill>
              </a:rPr>
              <a:t>Summary</a:t>
            </a:r>
          </a:p>
        </p:txBody>
      </p:sp>
      <p:sp>
        <p:nvSpPr>
          <p:cNvPr id="8" name="TextBox 7">
            <a:extLst>
              <a:ext uri="{FF2B5EF4-FFF2-40B4-BE49-F238E27FC236}">
                <a16:creationId xmlns:a16="http://schemas.microsoft.com/office/drawing/2014/main" id="{8FFE63C8-5DC3-85BC-52E8-F79A9833556C}"/>
              </a:ext>
            </a:extLst>
          </p:cNvPr>
          <p:cNvSpPr txBox="1"/>
          <p:nvPr/>
        </p:nvSpPr>
        <p:spPr>
          <a:xfrm>
            <a:off x="651740" y="1723109"/>
            <a:ext cx="9401451" cy="3877985"/>
          </a:xfrm>
          <a:prstGeom prst="rect">
            <a:avLst/>
          </a:prstGeom>
          <a:noFill/>
        </p:spPr>
        <p:txBody>
          <a:bodyPr wrap="square" rtlCol="0">
            <a:spAutoFit/>
          </a:bodyPr>
          <a:lstStyle/>
          <a:p>
            <a:pPr>
              <a:spcAft>
                <a:spcPct val="50000"/>
              </a:spcAft>
              <a:buFont typeface="Wingdings" panose="05000000000000000000" pitchFamily="2" charset="2"/>
              <a:buChar char="q"/>
            </a:pPr>
            <a:r>
              <a:rPr lang="en-GB" sz="2400" i="0" baseline="0" dirty="0"/>
              <a:t>Types of Storage Technology Used</a:t>
            </a:r>
            <a:endParaRPr lang="en-US" sz="2400" i="0" baseline="0" dirty="0"/>
          </a:p>
          <a:p>
            <a:pPr>
              <a:spcAft>
                <a:spcPct val="50000"/>
              </a:spcAft>
              <a:buFont typeface="Wingdings" panose="05000000000000000000" pitchFamily="2" charset="2"/>
              <a:buChar char="q"/>
            </a:pPr>
            <a:r>
              <a:rPr lang="en-US" altLang="en-US" sz="2400" i="0" baseline="0" dirty="0"/>
              <a:t> Understand the interconnection of subsystems.</a:t>
            </a:r>
          </a:p>
          <a:p>
            <a:pPr marL="1147763" indent="-346075">
              <a:spcAft>
                <a:spcPct val="50000"/>
              </a:spcAft>
              <a:buFont typeface="Wingdings" panose="05000000000000000000" pitchFamily="2" charset="2"/>
              <a:buChar char="ü"/>
            </a:pPr>
            <a:r>
              <a:rPr lang="en-US" altLang="en-US" sz="2400" i="0" baseline="0" dirty="0">
                <a:latin typeface="Calibri" panose="020F0502020204030204" pitchFamily="34" charset="0"/>
              </a:rPr>
              <a:t>Connecting CPU and memory</a:t>
            </a:r>
          </a:p>
          <a:p>
            <a:pPr marL="1147763" indent="-346075">
              <a:spcAft>
                <a:spcPct val="50000"/>
              </a:spcAft>
              <a:buFont typeface="Wingdings" panose="05000000000000000000" pitchFamily="2" charset="2"/>
              <a:buChar char="ü"/>
            </a:pPr>
            <a:r>
              <a:rPr lang="en-US" altLang="en-US" sz="2400" i="0" baseline="0" dirty="0">
                <a:latin typeface="Calibri" panose="020F0502020204030204" pitchFamily="34" charset="0"/>
              </a:rPr>
              <a:t>Connecting I/O devices</a:t>
            </a:r>
          </a:p>
          <a:p>
            <a:pPr marL="342900" indent="-342900">
              <a:spcAft>
                <a:spcPct val="50000"/>
              </a:spcAft>
              <a:buFont typeface="Wingdings" panose="05000000000000000000" pitchFamily="2" charset="2"/>
              <a:buChar char="q"/>
            </a:pPr>
            <a:r>
              <a:rPr lang="en-US" altLang="en-US" sz="2400" dirty="0"/>
              <a:t>Program Execution</a:t>
            </a:r>
          </a:p>
          <a:p>
            <a:pPr>
              <a:spcAft>
                <a:spcPct val="50000"/>
              </a:spcAft>
              <a:buFont typeface="Wingdings" panose="05000000000000000000" pitchFamily="2" charset="2"/>
              <a:buChar char="q"/>
            </a:pPr>
            <a:r>
              <a:rPr lang="en-US" altLang="en-US" sz="2400" i="0" baseline="0" dirty="0"/>
              <a:t> Describe different methods of input/output addressing.</a:t>
            </a:r>
          </a:p>
          <a:p>
            <a:pPr>
              <a:spcAft>
                <a:spcPct val="50000"/>
              </a:spcAft>
              <a:buFont typeface="Wingdings" panose="05000000000000000000" pitchFamily="2" charset="2"/>
              <a:buChar char="q"/>
            </a:pPr>
            <a:r>
              <a:rPr lang="en-US" altLang="en-US" sz="2400" i="0" baseline="0" dirty="0"/>
              <a:t> Simple Computer</a:t>
            </a:r>
            <a:r>
              <a:rPr lang="en-US" sz="2400" dirty="0"/>
              <a:t>    </a:t>
            </a:r>
          </a:p>
        </p:txBody>
      </p:sp>
    </p:spTree>
    <p:extLst>
      <p:ext uri="{BB962C8B-B14F-4D97-AF65-F5344CB8AC3E}">
        <p14:creationId xmlns:p14="http://schemas.microsoft.com/office/powerpoint/2010/main" val="10878829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Rectangle 6">
            <a:extLst>
              <a:ext uri="{FF2B5EF4-FFF2-40B4-BE49-F238E27FC236}">
                <a16:creationId xmlns:a16="http://schemas.microsoft.com/office/drawing/2014/main" id="{E813A3B4-3CB6-3973-223A-AEBF28CACB19}"/>
              </a:ext>
            </a:extLst>
          </p:cNvPr>
          <p:cNvSpPr/>
          <p:nvPr/>
        </p:nvSpPr>
        <p:spPr>
          <a:xfrm>
            <a:off x="1874165" y="2204822"/>
            <a:ext cx="9006840" cy="1631216"/>
          </a:xfrm>
          <a:prstGeom prst="rect">
            <a:avLst/>
          </a:prstGeom>
          <a:noFill/>
        </p:spPr>
        <p:txBody>
          <a:bodyPr wrap="square" lIns="91440" tIns="45720" rIns="91440" bIns="45720">
            <a:spAutoFit/>
          </a:bodyPr>
          <a:lstStyle/>
          <a:p>
            <a:pPr algn="ctr"/>
            <a:r>
              <a:rPr lang="en-US" sz="10000" b="1" cap="none" spc="0" dirty="0">
                <a:ln w="6600">
                  <a:solidFill>
                    <a:schemeClr val="accent2"/>
                  </a:solidFill>
                  <a:prstDash val="solid"/>
                </a:ln>
                <a:solidFill>
                  <a:srgbClr val="FFFFFF"/>
                </a:solidFill>
                <a:effectLst>
                  <a:outerShdw dist="38100" dir="2700000" algn="tl" rotWithShape="0">
                    <a:schemeClr val="accent2"/>
                  </a:outerShdw>
                </a:effectLst>
              </a:rPr>
              <a:t>Thank You</a:t>
            </a:r>
            <a:r>
              <a:rPr lang="ar-EG" sz="10000" b="1" cap="none" spc="0" dirty="0">
                <a:ln w="6600">
                  <a:solidFill>
                    <a:schemeClr val="accent2"/>
                  </a:solidFill>
                  <a:prstDash val="solid"/>
                </a:ln>
                <a:solidFill>
                  <a:srgbClr val="FFFFFF"/>
                </a:solidFill>
                <a:effectLst>
                  <a:outerShdw dist="38100" dir="2700000" algn="tl" rotWithShape="0">
                    <a:schemeClr val="accent2"/>
                  </a:outerShdw>
                </a:effectLst>
                <a:sym typeface="Wingdings" panose="05000000000000000000" pitchFamily="2" charset="2"/>
              </a:rPr>
              <a:t> </a:t>
            </a:r>
            <a:endParaRPr lang="en-US" sz="100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1220089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2030</TotalTime>
  <Words>2752</Words>
  <Application>Microsoft Office PowerPoint</Application>
  <PresentationFormat>Widescreen</PresentationFormat>
  <Paragraphs>194</Paragraphs>
  <Slides>45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AkzidenzGroteskBE-Bold</vt:lpstr>
      <vt:lpstr>AkzidenzGroteskBE-Regular</vt: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Eman Hamdy</cp:lastModifiedBy>
  <cp:revision>25</cp:revision>
  <dcterms:created xsi:type="dcterms:W3CDTF">2021-08-03T13:03:26Z</dcterms:created>
  <dcterms:modified xsi:type="dcterms:W3CDTF">2023-06-26T19:53:59Z</dcterms:modified>
</cp:coreProperties>
</file>