
<file path=[Content_Types].xml><?xml version="1.0" encoding="utf-8"?>
<Types xmlns="http://schemas.openxmlformats.org/package/2006/content-types">
  <Default Extension="emf" ContentType="image/x-emf"/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76" r:id="rId5"/>
    <p:sldId id="259" r:id="rId6"/>
    <p:sldId id="260" r:id="rId7"/>
    <p:sldId id="277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</p:sldIdLst>
  <p:sldSz cx="17475200" cy="9753600"/>
  <p:notesSz cx="17475200" cy="97536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150" y="120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310640" y="3023616"/>
            <a:ext cx="14853920" cy="204825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6100" b="1" i="0">
                <a:solidFill>
                  <a:srgbClr val="080808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2621280" y="5462016"/>
            <a:ext cx="12232640" cy="24384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50" b="0" i="0">
                <a:solidFill>
                  <a:srgbClr val="080808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1350" b="0" i="0">
                <a:solidFill>
                  <a:srgbClr val="2A2A2A"/>
                </a:solidFill>
                <a:latin typeface="Arial"/>
                <a:cs typeface="Arial"/>
              </a:defRPr>
            </a:lvl1pPr>
          </a:lstStyle>
          <a:p>
            <a:pPr marL="12700">
              <a:lnSpc>
                <a:spcPts val="1600"/>
              </a:lnSpc>
            </a:pPr>
            <a:r>
              <a:rPr sz="1300" spc="-20" dirty="0">
                <a:solidFill>
                  <a:srgbClr val="232628"/>
                </a:solidFill>
              </a:rPr>
              <a:t>Isl\</a:t>
            </a:r>
            <a:r>
              <a:rPr sz="1300" spc="-45" dirty="0">
                <a:solidFill>
                  <a:srgbClr val="232628"/>
                </a:solidFill>
              </a:rPr>
              <a:t> </a:t>
            </a:r>
            <a:r>
              <a:rPr spc="-10" dirty="0">
                <a:solidFill>
                  <a:srgbClr val="111111"/>
                </a:solidFill>
              </a:rPr>
              <a:t>NotebookLM</a:t>
            </a:r>
            <a:endParaRPr sz="1300"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12/24/2025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6100" b="1" i="0">
                <a:solidFill>
                  <a:srgbClr val="080808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850" b="0" i="0">
                <a:solidFill>
                  <a:srgbClr val="080808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1350" b="0" i="0">
                <a:solidFill>
                  <a:srgbClr val="2A2A2A"/>
                </a:solidFill>
                <a:latin typeface="Arial"/>
                <a:cs typeface="Arial"/>
              </a:defRPr>
            </a:lvl1pPr>
          </a:lstStyle>
          <a:p>
            <a:pPr marL="12700">
              <a:lnSpc>
                <a:spcPts val="1600"/>
              </a:lnSpc>
            </a:pPr>
            <a:r>
              <a:rPr sz="1300" spc="-20" dirty="0">
                <a:solidFill>
                  <a:srgbClr val="232628"/>
                </a:solidFill>
              </a:rPr>
              <a:t>Isl\</a:t>
            </a:r>
            <a:r>
              <a:rPr sz="1300" spc="-45" dirty="0">
                <a:solidFill>
                  <a:srgbClr val="232628"/>
                </a:solidFill>
              </a:rPr>
              <a:t> </a:t>
            </a:r>
            <a:r>
              <a:rPr spc="-10" dirty="0">
                <a:solidFill>
                  <a:srgbClr val="111111"/>
                </a:solidFill>
              </a:rPr>
              <a:t>NotebookLM</a:t>
            </a:r>
            <a:endParaRPr sz="1300"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12/24/2025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6100" b="1" i="0">
                <a:solidFill>
                  <a:srgbClr val="080808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873760" y="2243328"/>
            <a:ext cx="7601712" cy="643737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8999728" y="2243328"/>
            <a:ext cx="7601712" cy="643737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1350" b="0" i="0">
                <a:solidFill>
                  <a:srgbClr val="2A2A2A"/>
                </a:solidFill>
                <a:latin typeface="Arial"/>
                <a:cs typeface="Arial"/>
              </a:defRPr>
            </a:lvl1pPr>
          </a:lstStyle>
          <a:p>
            <a:pPr marL="12700">
              <a:lnSpc>
                <a:spcPts val="1600"/>
              </a:lnSpc>
            </a:pPr>
            <a:r>
              <a:rPr sz="1300" spc="-20" dirty="0">
                <a:solidFill>
                  <a:srgbClr val="232628"/>
                </a:solidFill>
              </a:rPr>
              <a:t>Isl\</a:t>
            </a:r>
            <a:r>
              <a:rPr sz="1300" spc="-45" dirty="0">
                <a:solidFill>
                  <a:srgbClr val="232628"/>
                </a:solidFill>
              </a:rPr>
              <a:t> </a:t>
            </a:r>
            <a:r>
              <a:rPr spc="-10" dirty="0">
                <a:solidFill>
                  <a:srgbClr val="111111"/>
                </a:solidFill>
              </a:rPr>
              <a:t>NotebookLM</a:t>
            </a:r>
            <a:endParaRPr sz="1300"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12/24/2025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6100" b="1" i="0">
                <a:solidFill>
                  <a:srgbClr val="080808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1350" b="0" i="0">
                <a:solidFill>
                  <a:srgbClr val="2A2A2A"/>
                </a:solidFill>
                <a:latin typeface="Arial"/>
                <a:cs typeface="Arial"/>
              </a:defRPr>
            </a:lvl1pPr>
          </a:lstStyle>
          <a:p>
            <a:pPr marL="12700">
              <a:lnSpc>
                <a:spcPts val="1600"/>
              </a:lnSpc>
            </a:pPr>
            <a:r>
              <a:rPr sz="1300" spc="-20" dirty="0">
                <a:solidFill>
                  <a:srgbClr val="232628"/>
                </a:solidFill>
              </a:rPr>
              <a:t>Isl\</a:t>
            </a:r>
            <a:r>
              <a:rPr sz="1300" spc="-45" dirty="0">
                <a:solidFill>
                  <a:srgbClr val="232628"/>
                </a:solidFill>
              </a:rPr>
              <a:t> </a:t>
            </a:r>
            <a:r>
              <a:rPr spc="-10" dirty="0">
                <a:solidFill>
                  <a:srgbClr val="111111"/>
                </a:solidFill>
              </a:rPr>
              <a:t>NotebookLM</a:t>
            </a:r>
            <a:endParaRPr sz="1300"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12/24/2025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1350" b="0" i="0">
                <a:solidFill>
                  <a:srgbClr val="2A2A2A"/>
                </a:solidFill>
                <a:latin typeface="Arial"/>
                <a:cs typeface="Arial"/>
              </a:defRPr>
            </a:lvl1pPr>
          </a:lstStyle>
          <a:p>
            <a:pPr marL="12700">
              <a:lnSpc>
                <a:spcPts val="1600"/>
              </a:lnSpc>
            </a:pPr>
            <a:r>
              <a:rPr sz="1300" spc="-20" dirty="0">
                <a:solidFill>
                  <a:srgbClr val="232628"/>
                </a:solidFill>
              </a:rPr>
              <a:t>Isl\</a:t>
            </a:r>
            <a:r>
              <a:rPr sz="1300" spc="-45" dirty="0">
                <a:solidFill>
                  <a:srgbClr val="232628"/>
                </a:solidFill>
              </a:rPr>
              <a:t> </a:t>
            </a:r>
            <a:r>
              <a:rPr spc="-10" dirty="0">
                <a:solidFill>
                  <a:srgbClr val="111111"/>
                </a:solidFill>
              </a:rPr>
              <a:t>NotebookLM</a:t>
            </a:r>
            <a:endParaRPr sz="1300"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12/24/2025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081844" y="479061"/>
            <a:ext cx="15234919" cy="16395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6100" b="1" i="0">
                <a:solidFill>
                  <a:srgbClr val="080808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114457" y="2138660"/>
            <a:ext cx="7842884" cy="66154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50" b="0" i="0">
                <a:solidFill>
                  <a:srgbClr val="080808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16147783" y="9418922"/>
            <a:ext cx="1262380" cy="2184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350" b="0" i="0">
                <a:solidFill>
                  <a:srgbClr val="2A2A2A"/>
                </a:solidFill>
                <a:latin typeface="Arial"/>
                <a:cs typeface="Arial"/>
              </a:defRPr>
            </a:lvl1pPr>
          </a:lstStyle>
          <a:p>
            <a:pPr marL="12700">
              <a:lnSpc>
                <a:spcPts val="1600"/>
              </a:lnSpc>
            </a:pPr>
            <a:r>
              <a:rPr sz="1300" spc="-20" dirty="0">
                <a:solidFill>
                  <a:srgbClr val="232628"/>
                </a:solidFill>
              </a:rPr>
              <a:t>Isl\</a:t>
            </a:r>
            <a:r>
              <a:rPr sz="1300" spc="-45" dirty="0">
                <a:solidFill>
                  <a:srgbClr val="232628"/>
                </a:solidFill>
              </a:rPr>
              <a:t> </a:t>
            </a:r>
            <a:r>
              <a:rPr spc="-10" dirty="0">
                <a:solidFill>
                  <a:srgbClr val="111111"/>
                </a:solidFill>
              </a:rPr>
              <a:t>NotebookLM</a:t>
            </a:r>
            <a:endParaRPr sz="1300"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873760" y="9070848"/>
            <a:ext cx="4019296" cy="4876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12/24/2025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2582144" y="9070848"/>
            <a:ext cx="4019296" cy="4876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em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em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em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em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e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7"/>
          <p:cNvSpPr/>
          <p:nvPr/>
        </p:nvSpPr>
        <p:spPr>
          <a:xfrm>
            <a:off x="1197270" y="3996067"/>
            <a:ext cx="15132050" cy="0"/>
          </a:xfrm>
          <a:custGeom>
            <a:avLst/>
            <a:gdLst/>
            <a:ahLst/>
            <a:cxnLst/>
            <a:rect l="l" t="t" r="r" b="b"/>
            <a:pathLst>
              <a:path w="15132050">
                <a:moveTo>
                  <a:pt x="0" y="0"/>
                </a:moveTo>
                <a:lnTo>
                  <a:pt x="15131460" y="0"/>
                </a:lnTo>
              </a:path>
            </a:pathLst>
          </a:custGeom>
          <a:ln w="2553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 descr="$PPTXTitle"/>
          <p:cNvSpPr txBox="1">
            <a:spLocks noGrp="1"/>
          </p:cNvSpPr>
          <p:nvPr>
            <p:ph type="title"/>
          </p:nvPr>
        </p:nvSpPr>
        <p:spPr>
          <a:xfrm>
            <a:off x="1462945" y="1193965"/>
            <a:ext cx="14571980" cy="2502535"/>
          </a:xfrm>
          <a:prstGeom prst="rect">
            <a:avLst/>
          </a:prstGeom>
        </p:spPr>
        <p:txBody>
          <a:bodyPr vert="horz" wrap="square" lIns="0" tIns="94615" rIns="0" bIns="0" rtlCol="0">
            <a:spAutoFit/>
          </a:bodyPr>
          <a:lstStyle/>
          <a:p>
            <a:pPr marL="38100" marR="30480" indent="20955" algn="ctr">
              <a:lnSpc>
                <a:spcPct val="91100"/>
              </a:lnSpc>
              <a:spcBef>
                <a:spcPts val="745"/>
              </a:spcBef>
            </a:pPr>
            <a:r>
              <a:rPr sz="5750" b="0" spc="50" dirty="0">
                <a:solidFill>
                  <a:srgbClr val="0A0C0A"/>
                </a:solidFill>
                <a:latin typeface="Times New Roman"/>
                <a:cs typeface="Times New Roman"/>
              </a:rPr>
              <a:t>AI-</a:t>
            </a:r>
            <a:r>
              <a:rPr sz="5750" b="0" spc="55" dirty="0">
                <a:solidFill>
                  <a:srgbClr val="0A0C0A"/>
                </a:solidFill>
                <a:latin typeface="Times New Roman"/>
                <a:cs typeface="Times New Roman"/>
              </a:rPr>
              <a:t>Based</a:t>
            </a:r>
            <a:r>
              <a:rPr sz="5750" b="0" spc="434" dirty="0">
                <a:solidFill>
                  <a:srgbClr val="0A0C0A"/>
                </a:solidFill>
                <a:latin typeface="Times New Roman"/>
                <a:cs typeface="Times New Roman"/>
              </a:rPr>
              <a:t> </a:t>
            </a:r>
            <a:r>
              <a:rPr sz="5750" b="0" spc="175" dirty="0">
                <a:solidFill>
                  <a:srgbClr val="0A0C0A"/>
                </a:solidFill>
                <a:latin typeface="Times New Roman"/>
                <a:cs typeface="Times New Roman"/>
              </a:rPr>
              <a:t>Nowcasting</a:t>
            </a:r>
            <a:r>
              <a:rPr sz="5750" b="0" spc="-40" dirty="0">
                <a:solidFill>
                  <a:srgbClr val="0A0C0A"/>
                </a:solidFill>
                <a:latin typeface="Times New Roman"/>
                <a:cs typeface="Times New Roman"/>
              </a:rPr>
              <a:t> </a:t>
            </a:r>
            <a:r>
              <a:rPr sz="5750" b="0" spc="95" dirty="0">
                <a:solidFill>
                  <a:srgbClr val="0A0C0A"/>
                </a:solidFill>
                <a:latin typeface="Times New Roman"/>
                <a:cs typeface="Times New Roman"/>
              </a:rPr>
              <a:t>of</a:t>
            </a:r>
            <a:r>
              <a:rPr sz="5750" b="0" spc="180" dirty="0">
                <a:solidFill>
                  <a:srgbClr val="0A0C0A"/>
                </a:solidFill>
                <a:latin typeface="Times New Roman"/>
                <a:cs typeface="Times New Roman"/>
              </a:rPr>
              <a:t> </a:t>
            </a:r>
            <a:r>
              <a:rPr sz="5750" b="0" spc="160" dirty="0">
                <a:solidFill>
                  <a:srgbClr val="0A0C0A"/>
                </a:solidFill>
                <a:latin typeface="Times New Roman"/>
                <a:cs typeface="Times New Roman"/>
              </a:rPr>
              <a:t>National</a:t>
            </a:r>
            <a:r>
              <a:rPr sz="5750" b="0" spc="240" dirty="0">
                <a:solidFill>
                  <a:srgbClr val="0A0C0A"/>
                </a:solidFill>
                <a:latin typeface="Times New Roman"/>
                <a:cs typeface="Times New Roman"/>
              </a:rPr>
              <a:t> </a:t>
            </a:r>
            <a:r>
              <a:rPr sz="5750" b="0" spc="-25" dirty="0">
                <a:solidFill>
                  <a:srgbClr val="0A0C0A"/>
                </a:solidFill>
                <a:latin typeface="Times New Roman"/>
                <a:cs typeface="Times New Roman"/>
              </a:rPr>
              <a:t>CO</a:t>
            </a:r>
            <a:r>
              <a:rPr sz="5250" b="0" spc="-37" baseline="-22222" dirty="0">
                <a:solidFill>
                  <a:srgbClr val="0A0C0A"/>
                </a:solidFill>
                <a:latin typeface="Arial"/>
                <a:cs typeface="Arial"/>
              </a:rPr>
              <a:t>2 </a:t>
            </a:r>
            <a:r>
              <a:rPr sz="5750" b="0" spc="204" dirty="0">
                <a:solidFill>
                  <a:srgbClr val="0A0C0A"/>
                </a:solidFill>
                <a:latin typeface="Times New Roman"/>
                <a:cs typeface="Times New Roman"/>
              </a:rPr>
              <a:t>Emissions</a:t>
            </a:r>
            <a:r>
              <a:rPr sz="5750" b="0" spc="235" dirty="0">
                <a:solidFill>
                  <a:srgbClr val="0A0C0A"/>
                </a:solidFill>
                <a:latin typeface="Times New Roman"/>
                <a:cs typeface="Times New Roman"/>
              </a:rPr>
              <a:t> </a:t>
            </a:r>
            <a:r>
              <a:rPr sz="5750" b="0" spc="135" dirty="0">
                <a:solidFill>
                  <a:srgbClr val="0A0C0A"/>
                </a:solidFill>
                <a:latin typeface="Times New Roman"/>
                <a:cs typeface="Times New Roman"/>
              </a:rPr>
              <a:t>Using</a:t>
            </a:r>
            <a:r>
              <a:rPr sz="5750" b="0" spc="-175" dirty="0">
                <a:solidFill>
                  <a:srgbClr val="0A0C0A"/>
                </a:solidFill>
                <a:latin typeface="Times New Roman"/>
                <a:cs typeface="Times New Roman"/>
              </a:rPr>
              <a:t> </a:t>
            </a:r>
            <a:r>
              <a:rPr sz="5750" b="0" spc="165" dirty="0">
                <a:solidFill>
                  <a:srgbClr val="0A0C0A"/>
                </a:solidFill>
                <a:latin typeface="Times New Roman"/>
                <a:cs typeface="Times New Roman"/>
              </a:rPr>
              <a:t>Satellite-</a:t>
            </a:r>
            <a:r>
              <a:rPr sz="5750" b="0" spc="210" dirty="0">
                <a:solidFill>
                  <a:srgbClr val="0A0C0A"/>
                </a:solidFill>
                <a:latin typeface="Times New Roman"/>
                <a:cs typeface="Times New Roman"/>
              </a:rPr>
              <a:t>Derived</a:t>
            </a:r>
            <a:r>
              <a:rPr sz="5750" b="0" spc="-125" dirty="0">
                <a:solidFill>
                  <a:srgbClr val="0A0C0A"/>
                </a:solidFill>
                <a:latin typeface="Times New Roman"/>
                <a:cs typeface="Times New Roman"/>
              </a:rPr>
              <a:t> </a:t>
            </a:r>
            <a:r>
              <a:rPr sz="5750" b="0" spc="225" dirty="0">
                <a:solidFill>
                  <a:srgbClr val="0A0C0A"/>
                </a:solidFill>
                <a:latin typeface="Times New Roman"/>
                <a:cs typeface="Times New Roman"/>
              </a:rPr>
              <a:t>Indicators: </a:t>
            </a:r>
            <a:r>
              <a:rPr sz="5750" b="0" dirty="0">
                <a:solidFill>
                  <a:srgbClr val="0A0C0A"/>
                </a:solidFill>
                <a:latin typeface="Times New Roman"/>
                <a:cs typeface="Times New Roman"/>
              </a:rPr>
              <a:t>A</a:t>
            </a:r>
            <a:r>
              <a:rPr sz="5750" b="0" spc="-229" dirty="0">
                <a:solidFill>
                  <a:srgbClr val="0A0C0A"/>
                </a:solidFill>
                <a:latin typeface="Times New Roman"/>
                <a:cs typeface="Times New Roman"/>
              </a:rPr>
              <a:t> </a:t>
            </a:r>
            <a:r>
              <a:rPr sz="5750" b="0" spc="160" dirty="0">
                <a:solidFill>
                  <a:srgbClr val="0A0C0A"/>
                </a:solidFill>
                <a:latin typeface="Times New Roman"/>
                <a:cs typeface="Times New Roman"/>
              </a:rPr>
              <a:t>Hybrid</a:t>
            </a:r>
            <a:r>
              <a:rPr sz="5750" b="0" spc="185" dirty="0">
                <a:solidFill>
                  <a:srgbClr val="0A0C0A"/>
                </a:solidFill>
                <a:latin typeface="Times New Roman"/>
                <a:cs typeface="Times New Roman"/>
              </a:rPr>
              <a:t> </a:t>
            </a:r>
            <a:r>
              <a:rPr sz="5750" b="0" spc="235" dirty="0">
                <a:solidFill>
                  <a:srgbClr val="0A0C0A"/>
                </a:solidFill>
                <a:latin typeface="Times New Roman"/>
                <a:cs typeface="Times New Roman"/>
              </a:rPr>
              <a:t>Framework</a:t>
            </a:r>
            <a:r>
              <a:rPr sz="5750" b="0" spc="195" dirty="0">
                <a:solidFill>
                  <a:srgbClr val="0A0C0A"/>
                </a:solidFill>
                <a:latin typeface="Times New Roman"/>
                <a:cs typeface="Times New Roman"/>
              </a:rPr>
              <a:t> </a:t>
            </a:r>
            <a:r>
              <a:rPr sz="5750" b="0" spc="175" dirty="0">
                <a:solidFill>
                  <a:srgbClr val="0A0C0A"/>
                </a:solidFill>
                <a:latin typeface="Times New Roman"/>
                <a:cs typeface="Times New Roman"/>
              </a:rPr>
              <a:t>for</a:t>
            </a:r>
            <a:r>
              <a:rPr sz="5750" b="0" spc="120" dirty="0">
                <a:solidFill>
                  <a:srgbClr val="0A0C0A"/>
                </a:solidFill>
                <a:latin typeface="Times New Roman"/>
                <a:cs typeface="Times New Roman"/>
              </a:rPr>
              <a:t> </a:t>
            </a:r>
            <a:r>
              <a:rPr sz="5750" b="0" spc="-285" dirty="0">
                <a:solidFill>
                  <a:srgbClr val="0A0C0A"/>
                </a:solidFill>
                <a:latin typeface="Times New Roman"/>
                <a:cs typeface="Times New Roman"/>
              </a:rPr>
              <a:t>GCC</a:t>
            </a:r>
            <a:r>
              <a:rPr sz="5750" b="0" spc="55" dirty="0">
                <a:solidFill>
                  <a:srgbClr val="0A0C0A"/>
                </a:solidFill>
                <a:latin typeface="Times New Roman"/>
                <a:cs typeface="Times New Roman"/>
              </a:rPr>
              <a:t> </a:t>
            </a:r>
            <a:r>
              <a:rPr sz="5750" b="0" spc="229" dirty="0">
                <a:solidFill>
                  <a:srgbClr val="0A0C0A"/>
                </a:solidFill>
                <a:latin typeface="Times New Roman"/>
                <a:cs typeface="Times New Roman"/>
              </a:rPr>
              <a:t>Countries</a:t>
            </a:r>
            <a:endParaRPr sz="5750" dirty="0">
              <a:latin typeface="Times New Roman"/>
              <a:cs typeface="Times New Roman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DD78384-9F7F-5125-95D2-B22067BB20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98960" y="4839789"/>
            <a:ext cx="10363199" cy="4519907"/>
          </a:xfrm>
          <a:prstGeom prst="rect">
            <a:avLst/>
          </a:prstGeom>
        </p:spPr>
      </p:pic>
      <p:pic>
        <p:nvPicPr>
          <p:cNvPr id="5" name="Picture 4" descr="A black and blue text on a white background&#10;&#10;AI-generated content may be incorrect.">
            <a:extLst>
              <a:ext uri="{FF2B5EF4-FFF2-40B4-BE49-F238E27FC236}">
                <a16:creationId xmlns:a16="http://schemas.microsoft.com/office/drawing/2014/main" id="{33A368E8-8BC4-4C79-CEBA-093E903F21F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73705" y="8517724"/>
            <a:ext cx="2522439" cy="115834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 descr="$PPTXTitle"/>
          <p:cNvSpPr txBox="1">
            <a:spLocks noGrp="1"/>
          </p:cNvSpPr>
          <p:nvPr>
            <p:ph type="title"/>
          </p:nvPr>
        </p:nvSpPr>
        <p:spPr>
          <a:xfrm>
            <a:off x="1081844" y="479061"/>
            <a:ext cx="15234919" cy="1514458"/>
          </a:xfrm>
          <a:prstGeom prst="rect">
            <a:avLst/>
          </a:prstGeom>
        </p:spPr>
        <p:txBody>
          <a:bodyPr vert="horz" wrap="square" lIns="0" tIns="493971" rIns="0" bIns="0" rtlCol="0">
            <a:spAutoFit/>
          </a:bodyPr>
          <a:lstStyle/>
          <a:p>
            <a:pPr marL="12700">
              <a:spcBef>
                <a:spcPts val="130"/>
              </a:spcBef>
            </a:pPr>
            <a:r>
              <a:rPr lang="en-US" sz="6600" dirty="0"/>
              <a:t>Problem (timeliness gap)</a:t>
            </a:r>
            <a:endParaRPr sz="6600" dirty="0"/>
          </a:p>
        </p:txBody>
      </p:sp>
      <p:sp>
        <p:nvSpPr>
          <p:cNvPr id="5" name="object 5"/>
          <p:cNvSpPr txBox="1"/>
          <p:nvPr/>
        </p:nvSpPr>
        <p:spPr>
          <a:xfrm>
            <a:off x="1279700" y="2521644"/>
            <a:ext cx="5418455" cy="5298440"/>
          </a:xfrm>
          <a:prstGeom prst="rect">
            <a:avLst/>
          </a:prstGeom>
        </p:spPr>
        <p:txBody>
          <a:bodyPr vert="horz" wrap="square" lIns="0" tIns="46355" rIns="0" bIns="0" rtlCol="0">
            <a:spAutoFit/>
          </a:bodyPr>
          <a:lstStyle/>
          <a:p>
            <a:pPr marL="374650" marR="108585" indent="-335915">
              <a:lnSpc>
                <a:spcPts val="3120"/>
              </a:lnSpc>
              <a:spcBef>
                <a:spcPts val="365"/>
              </a:spcBef>
              <a:buChar char="•"/>
              <a:tabLst>
                <a:tab pos="374650" algn="l"/>
                <a:tab pos="384175" algn="l"/>
              </a:tabLst>
            </a:pPr>
            <a:r>
              <a:rPr sz="2750" dirty="0">
                <a:solidFill>
                  <a:srgbClr val="0A0A0A"/>
                </a:solidFill>
                <a:latin typeface="Arial"/>
                <a:cs typeface="Arial"/>
              </a:rPr>
              <a:t>	</a:t>
            </a:r>
            <a:r>
              <a:rPr sz="2750" spc="55" dirty="0">
                <a:solidFill>
                  <a:srgbClr val="0A0A0A"/>
                </a:solidFill>
                <a:latin typeface="Arial"/>
                <a:cs typeface="Arial"/>
              </a:rPr>
              <a:t>Official</a:t>
            </a:r>
            <a:r>
              <a:rPr sz="2750" spc="15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2750" spc="55" dirty="0">
                <a:solidFill>
                  <a:srgbClr val="0A0A0A"/>
                </a:solidFill>
                <a:latin typeface="Arial"/>
                <a:cs typeface="Arial"/>
              </a:rPr>
              <a:t>national</a:t>
            </a:r>
            <a:r>
              <a:rPr sz="2750" spc="24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2750" dirty="0">
                <a:solidFill>
                  <a:srgbClr val="0A0A0A"/>
                </a:solidFill>
                <a:latin typeface="Arial"/>
                <a:cs typeface="Arial"/>
              </a:rPr>
              <a:t>Territorial</a:t>
            </a:r>
            <a:r>
              <a:rPr sz="2750" spc="16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2750" spc="-25" dirty="0">
                <a:solidFill>
                  <a:srgbClr val="0A0A0A"/>
                </a:solidFill>
                <a:latin typeface="Arial"/>
                <a:cs typeface="Arial"/>
              </a:rPr>
              <a:t>CO</a:t>
            </a:r>
            <a:r>
              <a:rPr sz="3000" spc="-37" baseline="-16666" dirty="0">
                <a:solidFill>
                  <a:srgbClr val="0A0A0A"/>
                </a:solidFill>
                <a:latin typeface="Times New Roman"/>
                <a:cs typeface="Times New Roman"/>
              </a:rPr>
              <a:t>2 </a:t>
            </a:r>
            <a:r>
              <a:rPr sz="2750" spc="60" dirty="0">
                <a:solidFill>
                  <a:srgbClr val="1C1D1D"/>
                </a:solidFill>
                <a:latin typeface="Arial"/>
                <a:cs typeface="Arial"/>
              </a:rPr>
              <a:t>inventories</a:t>
            </a:r>
            <a:r>
              <a:rPr sz="2750" spc="130" dirty="0">
                <a:solidFill>
                  <a:srgbClr val="1C1D1D"/>
                </a:solidFill>
                <a:latin typeface="Arial"/>
                <a:cs typeface="Arial"/>
              </a:rPr>
              <a:t> </a:t>
            </a:r>
            <a:r>
              <a:rPr sz="2750" dirty="0">
                <a:solidFill>
                  <a:srgbClr val="0A0A0A"/>
                </a:solidFill>
                <a:latin typeface="Arial"/>
                <a:cs typeface="Arial"/>
              </a:rPr>
              <a:t>are</a:t>
            </a:r>
            <a:r>
              <a:rPr sz="2750" spc="3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2750" dirty="0">
                <a:solidFill>
                  <a:srgbClr val="0A0A0A"/>
                </a:solidFill>
                <a:latin typeface="Arial"/>
                <a:cs typeface="Arial"/>
              </a:rPr>
              <a:t>the</a:t>
            </a:r>
            <a:r>
              <a:rPr sz="2750" spc="32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2750" spc="50" dirty="0">
                <a:solidFill>
                  <a:srgbClr val="0A0A0A"/>
                </a:solidFill>
                <a:latin typeface="Arial"/>
                <a:cs typeface="Arial"/>
              </a:rPr>
              <a:t>basis</a:t>
            </a:r>
            <a:r>
              <a:rPr sz="2750" spc="-2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2750" spc="80" dirty="0">
                <a:solidFill>
                  <a:srgbClr val="0A0A0A"/>
                </a:solidFill>
                <a:latin typeface="Arial"/>
                <a:cs typeface="Arial"/>
              </a:rPr>
              <a:t>for </a:t>
            </a:r>
            <a:r>
              <a:rPr sz="2750" spc="70" dirty="0">
                <a:solidFill>
                  <a:srgbClr val="0A0A0A"/>
                </a:solidFill>
                <a:latin typeface="Arial"/>
                <a:cs typeface="Arial"/>
              </a:rPr>
              <a:t>climate</a:t>
            </a:r>
            <a:r>
              <a:rPr sz="2750" spc="3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2750" spc="60" dirty="0">
                <a:solidFill>
                  <a:srgbClr val="0A0A0A"/>
                </a:solidFill>
                <a:latin typeface="Arial"/>
                <a:cs typeface="Arial"/>
              </a:rPr>
              <a:t>policy.</a:t>
            </a:r>
            <a:endParaRPr sz="2750">
              <a:latin typeface="Arial"/>
              <a:cs typeface="Arial"/>
            </a:endParaRPr>
          </a:p>
          <a:p>
            <a:pPr marL="372745" marR="282575" indent="-321310">
              <a:lnSpc>
                <a:spcPts val="3120"/>
              </a:lnSpc>
              <a:spcBef>
                <a:spcPts val="1600"/>
              </a:spcBef>
              <a:buChar char="•"/>
              <a:tabLst>
                <a:tab pos="377190" algn="l"/>
              </a:tabLst>
            </a:pPr>
            <a:r>
              <a:rPr sz="2750" dirty="0">
                <a:solidFill>
                  <a:srgbClr val="0A0A0A"/>
                </a:solidFill>
                <a:latin typeface="Arial"/>
                <a:cs typeface="Arial"/>
              </a:rPr>
              <a:t>However,</a:t>
            </a:r>
            <a:r>
              <a:rPr sz="2750" spc="1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2750" spc="114" dirty="0">
                <a:solidFill>
                  <a:srgbClr val="0A0A0A"/>
                </a:solidFill>
                <a:latin typeface="Arial"/>
                <a:cs typeface="Arial"/>
              </a:rPr>
              <a:t>they</a:t>
            </a:r>
            <a:r>
              <a:rPr sz="2750" spc="14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2750" dirty="0">
                <a:solidFill>
                  <a:srgbClr val="0A0A0A"/>
                </a:solidFill>
                <a:latin typeface="Arial"/>
                <a:cs typeface="Arial"/>
              </a:rPr>
              <a:t>are</a:t>
            </a:r>
            <a:r>
              <a:rPr sz="2750" spc="2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2750" spc="50" dirty="0">
                <a:solidFill>
                  <a:srgbClr val="0A0A0A"/>
                </a:solidFill>
                <a:latin typeface="Arial"/>
                <a:cs typeface="Arial"/>
              </a:rPr>
              <a:t>published 	</a:t>
            </a:r>
            <a:r>
              <a:rPr sz="2750" spc="155" dirty="0">
                <a:solidFill>
                  <a:srgbClr val="0A0A0A"/>
                </a:solidFill>
                <a:latin typeface="Arial"/>
                <a:cs typeface="Arial"/>
              </a:rPr>
              <a:t>with</a:t>
            </a:r>
            <a:r>
              <a:rPr sz="2750" spc="-17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2750" spc="75" dirty="0">
                <a:solidFill>
                  <a:srgbClr val="0A0A0A"/>
                </a:solidFill>
                <a:latin typeface="Arial"/>
                <a:cs typeface="Arial"/>
              </a:rPr>
              <a:t>a</a:t>
            </a:r>
            <a:r>
              <a:rPr sz="2750" spc="-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2750" spc="60" dirty="0">
                <a:solidFill>
                  <a:srgbClr val="1C1D1D"/>
                </a:solidFill>
                <a:latin typeface="Arial"/>
                <a:cs typeface="Arial"/>
              </a:rPr>
              <a:t>significant</a:t>
            </a:r>
            <a:r>
              <a:rPr sz="2750" spc="95" dirty="0">
                <a:solidFill>
                  <a:srgbClr val="1C1D1D"/>
                </a:solidFill>
                <a:latin typeface="Arial"/>
                <a:cs typeface="Arial"/>
              </a:rPr>
              <a:t> </a:t>
            </a:r>
            <a:r>
              <a:rPr sz="2750" spc="105" dirty="0">
                <a:solidFill>
                  <a:srgbClr val="0A0A0A"/>
                </a:solidFill>
                <a:latin typeface="Arial"/>
                <a:cs typeface="Arial"/>
              </a:rPr>
              <a:t>1-</a:t>
            </a:r>
            <a:r>
              <a:rPr sz="2750" spc="-7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2750" spc="100" dirty="0">
                <a:solidFill>
                  <a:srgbClr val="0A0A0A"/>
                </a:solidFill>
                <a:latin typeface="Arial"/>
                <a:cs typeface="Arial"/>
              </a:rPr>
              <a:t>to</a:t>
            </a:r>
            <a:r>
              <a:rPr sz="2750" spc="21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2750" spc="60" dirty="0">
                <a:solidFill>
                  <a:srgbClr val="0A0A0A"/>
                </a:solidFill>
                <a:latin typeface="Arial"/>
                <a:cs typeface="Arial"/>
              </a:rPr>
              <a:t>2-</a:t>
            </a:r>
            <a:r>
              <a:rPr sz="2750" spc="45" dirty="0">
                <a:solidFill>
                  <a:srgbClr val="0A0A0A"/>
                </a:solidFill>
                <a:latin typeface="Arial"/>
                <a:cs typeface="Arial"/>
              </a:rPr>
              <a:t>year 	</a:t>
            </a:r>
            <a:r>
              <a:rPr sz="2750" spc="-10" dirty="0">
                <a:solidFill>
                  <a:srgbClr val="0A0A0A"/>
                </a:solidFill>
                <a:latin typeface="Arial"/>
                <a:cs typeface="Arial"/>
              </a:rPr>
              <a:t>delay.</a:t>
            </a:r>
            <a:endParaRPr sz="2750">
              <a:latin typeface="Arial"/>
              <a:cs typeface="Arial"/>
            </a:endParaRPr>
          </a:p>
          <a:p>
            <a:pPr marL="377825" marR="30480" indent="-339725">
              <a:lnSpc>
                <a:spcPts val="3120"/>
              </a:lnSpc>
              <a:spcBef>
                <a:spcPts val="690"/>
              </a:spcBef>
              <a:buChar char="•"/>
              <a:tabLst>
                <a:tab pos="377825" algn="l"/>
                <a:tab pos="380365" algn="l"/>
              </a:tabLst>
            </a:pPr>
            <a:r>
              <a:rPr sz="2750" dirty="0">
                <a:solidFill>
                  <a:srgbClr val="0A0A0A"/>
                </a:solidFill>
                <a:latin typeface="Arial"/>
                <a:cs typeface="Arial"/>
              </a:rPr>
              <a:t>	</a:t>
            </a:r>
            <a:r>
              <a:rPr sz="2750" spc="60" dirty="0">
                <a:solidFill>
                  <a:srgbClr val="0A0A0A"/>
                </a:solidFill>
                <a:latin typeface="Arial"/>
                <a:cs typeface="Arial"/>
              </a:rPr>
              <a:t>This</a:t>
            </a:r>
            <a:r>
              <a:rPr sz="2750" spc="-6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2750" spc="85" dirty="0">
                <a:solidFill>
                  <a:srgbClr val="0A0A0A"/>
                </a:solidFill>
                <a:latin typeface="Arial"/>
                <a:cs typeface="Arial"/>
              </a:rPr>
              <a:t>forces</a:t>
            </a:r>
            <a:r>
              <a:rPr sz="2750" spc="-2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2750" spc="70" dirty="0">
                <a:solidFill>
                  <a:srgbClr val="0A0A0A"/>
                </a:solidFill>
                <a:latin typeface="Arial"/>
                <a:cs typeface="Arial"/>
              </a:rPr>
              <a:t>decision-</a:t>
            </a:r>
            <a:r>
              <a:rPr sz="2750" spc="90" dirty="0">
                <a:solidFill>
                  <a:srgbClr val="0A0A0A"/>
                </a:solidFill>
                <a:latin typeface="Arial"/>
                <a:cs typeface="Arial"/>
              </a:rPr>
              <a:t>makers</a:t>
            </a:r>
            <a:r>
              <a:rPr sz="2750" spc="-2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2750" spc="35" dirty="0">
                <a:solidFill>
                  <a:srgbClr val="0A0A0A"/>
                </a:solidFill>
                <a:latin typeface="Arial"/>
                <a:cs typeface="Arial"/>
              </a:rPr>
              <a:t>to </a:t>
            </a:r>
            <a:r>
              <a:rPr sz="2750" spc="75" dirty="0">
                <a:solidFill>
                  <a:srgbClr val="0A0A0A"/>
                </a:solidFill>
                <a:latin typeface="Arial"/>
                <a:cs typeface="Arial"/>
              </a:rPr>
              <a:t>rely</a:t>
            </a:r>
            <a:r>
              <a:rPr sz="2750" spc="-1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2750" spc="85" dirty="0">
                <a:solidFill>
                  <a:srgbClr val="0A0A0A"/>
                </a:solidFill>
                <a:latin typeface="Arial"/>
                <a:cs typeface="Arial"/>
              </a:rPr>
              <a:t>on</a:t>
            </a:r>
            <a:r>
              <a:rPr sz="2750" spc="-9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2750" spc="100" dirty="0">
                <a:solidFill>
                  <a:srgbClr val="1C1D1D"/>
                </a:solidFill>
                <a:latin typeface="Arial"/>
                <a:cs typeface="Arial"/>
              </a:rPr>
              <a:t>outdated</a:t>
            </a:r>
            <a:r>
              <a:rPr sz="2750" dirty="0">
                <a:solidFill>
                  <a:srgbClr val="1C1D1D"/>
                </a:solidFill>
                <a:latin typeface="Arial"/>
                <a:cs typeface="Arial"/>
              </a:rPr>
              <a:t> </a:t>
            </a:r>
            <a:r>
              <a:rPr sz="2750" spc="55" dirty="0">
                <a:solidFill>
                  <a:srgbClr val="1C1D1D"/>
                </a:solidFill>
                <a:latin typeface="Arial"/>
                <a:cs typeface="Arial"/>
              </a:rPr>
              <a:t>information, </a:t>
            </a:r>
            <a:r>
              <a:rPr sz="2750" spc="70" dirty="0">
                <a:solidFill>
                  <a:srgbClr val="0A0A0A"/>
                </a:solidFill>
                <a:latin typeface="Arial"/>
                <a:cs typeface="Arial"/>
              </a:rPr>
              <a:t>hindering</a:t>
            </a:r>
            <a:r>
              <a:rPr sz="2750" spc="-2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2750" spc="70" dirty="0">
                <a:solidFill>
                  <a:srgbClr val="0A0A0A"/>
                </a:solidFill>
                <a:latin typeface="Arial"/>
                <a:cs typeface="Arial"/>
              </a:rPr>
              <a:t>timely</a:t>
            </a:r>
            <a:r>
              <a:rPr sz="2750" spc="10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2750" spc="-10" dirty="0">
                <a:solidFill>
                  <a:srgbClr val="0A0A0A"/>
                </a:solidFill>
                <a:latin typeface="Arial"/>
                <a:cs typeface="Arial"/>
              </a:rPr>
              <a:t>responses.</a:t>
            </a:r>
            <a:endParaRPr sz="2750">
              <a:latin typeface="Arial"/>
              <a:cs typeface="Arial"/>
            </a:endParaRPr>
          </a:p>
          <a:p>
            <a:pPr marL="370840" marR="423545" indent="-333375">
              <a:lnSpc>
                <a:spcPct val="94000"/>
              </a:lnSpc>
              <a:spcBef>
                <a:spcPts val="1400"/>
              </a:spcBef>
              <a:buFont typeface="Arial"/>
              <a:buChar char="•"/>
              <a:tabLst>
                <a:tab pos="377190" algn="l"/>
              </a:tabLst>
            </a:pPr>
            <a:r>
              <a:rPr sz="2900" b="1" spc="-95" dirty="0">
                <a:solidFill>
                  <a:srgbClr val="496075"/>
                </a:solidFill>
                <a:latin typeface="Arial"/>
                <a:cs typeface="Arial"/>
              </a:rPr>
              <a:t>Goal:</a:t>
            </a:r>
            <a:r>
              <a:rPr sz="2900" b="1" spc="-325" dirty="0">
                <a:solidFill>
                  <a:srgbClr val="496075"/>
                </a:solidFill>
                <a:latin typeface="Arial"/>
                <a:cs typeface="Arial"/>
              </a:rPr>
              <a:t> </a:t>
            </a:r>
            <a:r>
              <a:rPr sz="2750" spc="60" dirty="0">
                <a:solidFill>
                  <a:srgbClr val="496075"/>
                </a:solidFill>
                <a:latin typeface="Arial"/>
                <a:cs typeface="Arial"/>
              </a:rPr>
              <a:t>Bridge</a:t>
            </a:r>
            <a:r>
              <a:rPr sz="2750" spc="-25" dirty="0">
                <a:solidFill>
                  <a:srgbClr val="496075"/>
                </a:solidFill>
                <a:latin typeface="Arial"/>
                <a:cs typeface="Arial"/>
              </a:rPr>
              <a:t> </a:t>
            </a:r>
            <a:r>
              <a:rPr sz="2750" spc="125" dirty="0">
                <a:solidFill>
                  <a:srgbClr val="496075"/>
                </a:solidFill>
                <a:latin typeface="Arial"/>
                <a:cs typeface="Arial"/>
              </a:rPr>
              <a:t>this</a:t>
            </a:r>
            <a:r>
              <a:rPr sz="2750" spc="-75" dirty="0">
                <a:solidFill>
                  <a:srgbClr val="496075"/>
                </a:solidFill>
                <a:latin typeface="Arial"/>
                <a:cs typeface="Arial"/>
              </a:rPr>
              <a:t> </a:t>
            </a:r>
            <a:r>
              <a:rPr sz="2750" spc="45" dirty="0">
                <a:solidFill>
                  <a:srgbClr val="496075"/>
                </a:solidFill>
                <a:latin typeface="Arial"/>
                <a:cs typeface="Arial"/>
              </a:rPr>
              <a:t>information 	</a:t>
            </a:r>
            <a:r>
              <a:rPr sz="2750" spc="100" dirty="0">
                <a:solidFill>
                  <a:srgbClr val="496075"/>
                </a:solidFill>
                <a:latin typeface="Arial"/>
                <a:cs typeface="Arial"/>
              </a:rPr>
              <a:t>gap</a:t>
            </a:r>
            <a:r>
              <a:rPr sz="2750" spc="60" dirty="0">
                <a:solidFill>
                  <a:srgbClr val="496075"/>
                </a:solidFill>
                <a:latin typeface="Arial"/>
                <a:cs typeface="Arial"/>
              </a:rPr>
              <a:t> </a:t>
            </a:r>
            <a:r>
              <a:rPr sz="2750" dirty="0">
                <a:solidFill>
                  <a:srgbClr val="496075"/>
                </a:solidFill>
                <a:latin typeface="Arial"/>
                <a:cs typeface="Arial"/>
              </a:rPr>
              <a:t>using</a:t>
            </a:r>
            <a:r>
              <a:rPr sz="2750" spc="145" dirty="0">
                <a:solidFill>
                  <a:srgbClr val="496075"/>
                </a:solidFill>
                <a:latin typeface="Arial"/>
                <a:cs typeface="Arial"/>
              </a:rPr>
              <a:t> </a:t>
            </a:r>
            <a:r>
              <a:rPr sz="2750" spc="95" dirty="0">
                <a:solidFill>
                  <a:srgbClr val="496075"/>
                </a:solidFill>
                <a:latin typeface="Arial"/>
                <a:cs typeface="Arial"/>
              </a:rPr>
              <a:t>near-</a:t>
            </a:r>
            <a:r>
              <a:rPr sz="2750" spc="80" dirty="0">
                <a:solidFill>
                  <a:srgbClr val="496075"/>
                </a:solidFill>
                <a:latin typeface="Arial"/>
                <a:cs typeface="Arial"/>
              </a:rPr>
              <a:t>real-</a:t>
            </a:r>
            <a:r>
              <a:rPr sz="2750" spc="75" dirty="0">
                <a:solidFill>
                  <a:srgbClr val="496075"/>
                </a:solidFill>
                <a:latin typeface="Arial"/>
                <a:cs typeface="Arial"/>
              </a:rPr>
              <a:t>time 	</a:t>
            </a:r>
            <a:r>
              <a:rPr sz="2750" spc="55" dirty="0">
                <a:solidFill>
                  <a:srgbClr val="496075"/>
                </a:solidFill>
                <a:latin typeface="Arial"/>
                <a:cs typeface="Arial"/>
              </a:rPr>
              <a:t>satellite</a:t>
            </a:r>
            <a:r>
              <a:rPr sz="2750" spc="65" dirty="0">
                <a:solidFill>
                  <a:srgbClr val="496075"/>
                </a:solidFill>
                <a:latin typeface="Arial"/>
                <a:cs typeface="Arial"/>
              </a:rPr>
              <a:t> </a:t>
            </a:r>
            <a:r>
              <a:rPr sz="2750" spc="45" dirty="0">
                <a:solidFill>
                  <a:srgbClr val="496075"/>
                </a:solidFill>
                <a:latin typeface="Arial"/>
                <a:cs typeface="Arial"/>
              </a:rPr>
              <a:t>data.</a:t>
            </a:r>
            <a:endParaRPr sz="2750">
              <a:latin typeface="Arial"/>
              <a:cs typeface="Arial"/>
            </a:endParaRP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18A04EFE-5ED6-AB38-38BC-967AC9B379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08800" y="2455886"/>
            <a:ext cx="9630323" cy="5697514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bject 14" descr="$PPTXTitle"/>
          <p:cNvSpPr txBox="1">
            <a:spLocks noGrp="1"/>
          </p:cNvSpPr>
          <p:nvPr>
            <p:ph type="title"/>
          </p:nvPr>
        </p:nvSpPr>
        <p:spPr>
          <a:xfrm>
            <a:off x="960145" y="664170"/>
            <a:ext cx="10203815" cy="1032334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US" sz="6600" dirty="0"/>
              <a:t>Research Questions</a:t>
            </a:r>
            <a:endParaRPr sz="6400" dirty="0"/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EE702D44-5264-8B8C-6DB3-3FECD1E2EE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000" y="1905000"/>
            <a:ext cx="17211524" cy="7453015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770128" y="2272638"/>
            <a:ext cx="1426535" cy="1812792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1921755" y="2272638"/>
            <a:ext cx="2165276" cy="1838325"/>
          </a:xfrm>
          <a:prstGeom prst="rect">
            <a:avLst/>
          </a:prstGeom>
        </p:spPr>
      </p:pic>
      <p:sp>
        <p:nvSpPr>
          <p:cNvPr id="4" name="object 4"/>
          <p:cNvSpPr/>
          <p:nvPr/>
        </p:nvSpPr>
        <p:spPr>
          <a:xfrm>
            <a:off x="8750263" y="2247105"/>
            <a:ext cx="0" cy="4979035"/>
          </a:xfrm>
          <a:custGeom>
            <a:avLst/>
            <a:gdLst/>
            <a:ahLst/>
            <a:cxnLst/>
            <a:rect l="l" t="t" r="r" b="b"/>
            <a:pathLst>
              <a:path h="4979034">
                <a:moveTo>
                  <a:pt x="0" y="4978795"/>
                </a:moveTo>
                <a:lnTo>
                  <a:pt x="0" y="0"/>
                </a:lnTo>
              </a:path>
            </a:pathLst>
          </a:custGeom>
          <a:ln w="1273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 descr="$PPTXTitle"/>
          <p:cNvSpPr txBox="1">
            <a:spLocks noGrp="1"/>
          </p:cNvSpPr>
          <p:nvPr>
            <p:ph type="title"/>
          </p:nvPr>
        </p:nvSpPr>
        <p:spPr>
          <a:xfrm>
            <a:off x="1165392" y="148862"/>
            <a:ext cx="15234919" cy="1585997"/>
          </a:xfrm>
          <a:prstGeom prst="rect">
            <a:avLst/>
          </a:prstGeom>
        </p:spPr>
        <p:txBody>
          <a:bodyPr vert="horz" wrap="square" lIns="0" tIns="564819" rIns="0" bIns="0" rtlCol="0">
            <a:spAutoFit/>
          </a:bodyPr>
          <a:lstStyle/>
          <a:p>
            <a:pPr marL="12700">
              <a:spcBef>
                <a:spcPts val="130"/>
              </a:spcBef>
            </a:pPr>
            <a:r>
              <a:rPr lang="en-US" sz="6600" dirty="0"/>
              <a:t>Related Work &amp; Gap</a:t>
            </a:r>
            <a:endParaRPr sz="6600" dirty="0"/>
          </a:p>
        </p:txBody>
      </p:sp>
      <p:sp>
        <p:nvSpPr>
          <p:cNvPr id="6" name="object 6"/>
          <p:cNvSpPr txBox="1"/>
          <p:nvPr/>
        </p:nvSpPr>
        <p:spPr>
          <a:xfrm>
            <a:off x="1142895" y="4151161"/>
            <a:ext cx="6735445" cy="2919095"/>
          </a:xfrm>
          <a:prstGeom prst="rect">
            <a:avLst/>
          </a:prstGeom>
        </p:spPr>
        <p:txBody>
          <a:bodyPr vert="horz" wrap="square" lIns="0" tIns="261620" rIns="0" bIns="0" rtlCol="0">
            <a:spAutoFit/>
          </a:bodyPr>
          <a:lstStyle/>
          <a:p>
            <a:pPr marL="982980">
              <a:lnSpc>
                <a:spcPct val="100000"/>
              </a:lnSpc>
              <a:spcBef>
                <a:spcPts val="2060"/>
              </a:spcBef>
            </a:pPr>
            <a:r>
              <a:rPr sz="2850" b="1" spc="100" dirty="0">
                <a:solidFill>
                  <a:srgbClr val="070707"/>
                </a:solidFill>
                <a:latin typeface="Arial"/>
                <a:cs typeface="Arial"/>
              </a:rPr>
              <a:t>What</a:t>
            </a:r>
            <a:r>
              <a:rPr sz="2850" b="1" spc="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850" b="1" dirty="0">
                <a:solidFill>
                  <a:srgbClr val="070707"/>
                </a:solidFill>
                <a:latin typeface="Arial"/>
                <a:cs typeface="Arial"/>
              </a:rPr>
              <a:t>prior</a:t>
            </a:r>
            <a:r>
              <a:rPr sz="2850" b="1" spc="2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850" b="1" spc="160" dirty="0">
                <a:solidFill>
                  <a:srgbClr val="070707"/>
                </a:solidFill>
                <a:latin typeface="Arial"/>
                <a:cs typeface="Arial"/>
              </a:rPr>
              <a:t>work</a:t>
            </a:r>
            <a:r>
              <a:rPr sz="2850" b="1" spc="1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850" b="1" spc="110" dirty="0">
                <a:solidFill>
                  <a:srgbClr val="070707"/>
                </a:solidFill>
                <a:latin typeface="Arial"/>
                <a:cs typeface="Arial"/>
              </a:rPr>
              <a:t>has</a:t>
            </a:r>
            <a:r>
              <a:rPr sz="2850" b="1" spc="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850" b="1" spc="75" dirty="0">
                <a:solidFill>
                  <a:srgbClr val="070707"/>
                </a:solidFill>
                <a:latin typeface="Arial"/>
                <a:cs typeface="Arial"/>
              </a:rPr>
              <a:t>done</a:t>
            </a:r>
            <a:endParaRPr sz="2850" dirty="0">
              <a:latin typeface="Arial"/>
              <a:cs typeface="Arial"/>
            </a:endParaRPr>
          </a:p>
          <a:p>
            <a:pPr marL="450215" marR="116205" indent="-438150">
              <a:lnSpc>
                <a:spcPct val="111700"/>
              </a:lnSpc>
              <a:spcBef>
                <a:spcPts val="1315"/>
              </a:spcBef>
              <a:buChar char="•"/>
              <a:tabLst>
                <a:tab pos="454025" algn="l"/>
              </a:tabLst>
            </a:pPr>
            <a:r>
              <a:rPr sz="2400" spc="75" dirty="0">
                <a:solidFill>
                  <a:srgbClr val="070707"/>
                </a:solidFill>
                <a:latin typeface="Arial"/>
                <a:cs typeface="Arial"/>
              </a:rPr>
              <a:t>Economic/inventory-</a:t>
            </a:r>
            <a:r>
              <a:rPr sz="2400" spc="70" dirty="0">
                <a:solidFill>
                  <a:srgbClr val="070707"/>
                </a:solidFill>
                <a:latin typeface="Arial"/>
                <a:cs typeface="Arial"/>
              </a:rPr>
              <a:t>driven</a:t>
            </a:r>
            <a:r>
              <a:rPr sz="2400" spc="-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400" spc="50" dirty="0">
                <a:solidFill>
                  <a:srgbClr val="070707"/>
                </a:solidFill>
                <a:latin typeface="Arial"/>
                <a:cs typeface="Arial"/>
              </a:rPr>
              <a:t>models</a:t>
            </a:r>
            <a:r>
              <a:rPr sz="2400" spc="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400" spc="55" dirty="0">
                <a:solidFill>
                  <a:srgbClr val="070707"/>
                </a:solidFill>
                <a:latin typeface="Arial"/>
                <a:cs typeface="Arial"/>
              </a:rPr>
              <a:t>achieve 	</a:t>
            </a:r>
            <a:r>
              <a:rPr sz="2400" spc="110" dirty="0">
                <a:solidFill>
                  <a:srgbClr val="070707"/>
                </a:solidFill>
                <a:latin typeface="Arial"/>
                <a:cs typeface="Arial"/>
              </a:rPr>
              <a:t>high</a:t>
            </a:r>
            <a:r>
              <a:rPr sz="2400" spc="-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70707"/>
                </a:solidFill>
                <a:latin typeface="Arial"/>
                <a:cs typeface="Arial"/>
              </a:rPr>
              <a:t>accuracy</a:t>
            </a:r>
            <a:r>
              <a:rPr sz="2400" spc="3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400" spc="95" dirty="0">
                <a:solidFill>
                  <a:srgbClr val="070707"/>
                </a:solidFill>
                <a:latin typeface="Arial"/>
                <a:cs typeface="Arial"/>
              </a:rPr>
              <a:t>but</a:t>
            </a:r>
            <a:r>
              <a:rPr sz="2400" spc="2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400" spc="80" dirty="0">
                <a:solidFill>
                  <a:srgbClr val="181818"/>
                </a:solidFill>
                <a:latin typeface="Arial"/>
                <a:cs typeface="Arial"/>
              </a:rPr>
              <a:t>with</a:t>
            </a:r>
            <a:r>
              <a:rPr sz="2400" spc="13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2400" spc="50" dirty="0">
                <a:solidFill>
                  <a:srgbClr val="181818"/>
                </a:solidFill>
                <a:latin typeface="Arial"/>
                <a:cs typeface="Arial"/>
              </a:rPr>
              <a:t>significant</a:t>
            </a:r>
            <a:r>
              <a:rPr sz="2400" spc="27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2400" spc="50" dirty="0">
                <a:solidFill>
                  <a:srgbClr val="070707"/>
                </a:solidFill>
                <a:latin typeface="Arial"/>
                <a:cs typeface="Arial"/>
              </a:rPr>
              <a:t>time 	</a:t>
            </a:r>
            <a:r>
              <a:rPr sz="2400" spc="95" dirty="0">
                <a:solidFill>
                  <a:srgbClr val="070707"/>
                </a:solidFill>
                <a:latin typeface="Arial"/>
                <a:cs typeface="Arial"/>
              </a:rPr>
              <a:t>lags.</a:t>
            </a:r>
            <a:endParaRPr sz="2400" dirty="0">
              <a:latin typeface="Arial"/>
              <a:cs typeface="Arial"/>
            </a:endParaRPr>
          </a:p>
          <a:p>
            <a:pPr marL="454659" marR="5080" indent="-442595">
              <a:lnSpc>
                <a:spcPct val="111700"/>
              </a:lnSpc>
              <a:buChar char="•"/>
              <a:tabLst>
                <a:tab pos="454659" algn="l"/>
                <a:tab pos="460375" algn="l"/>
              </a:tabLst>
            </a:pPr>
            <a:r>
              <a:rPr sz="2400" dirty="0">
                <a:solidFill>
                  <a:srgbClr val="070707"/>
                </a:solidFill>
                <a:latin typeface="Arial"/>
                <a:cs typeface="Arial"/>
              </a:rPr>
              <a:t>	</a:t>
            </a:r>
            <a:r>
              <a:rPr sz="2400" spc="85" dirty="0">
                <a:solidFill>
                  <a:srgbClr val="070707"/>
                </a:solidFill>
                <a:latin typeface="Arial"/>
                <a:cs typeface="Arial"/>
              </a:rPr>
              <a:t>Satellite-</a:t>
            </a:r>
            <a:r>
              <a:rPr sz="2400" spc="125" dirty="0">
                <a:solidFill>
                  <a:srgbClr val="070707"/>
                </a:solidFill>
                <a:latin typeface="Arial"/>
                <a:cs typeface="Arial"/>
              </a:rPr>
              <a:t>based</a:t>
            </a:r>
            <a:r>
              <a:rPr sz="2400" spc="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400" spc="85" dirty="0">
                <a:solidFill>
                  <a:srgbClr val="070707"/>
                </a:solidFill>
                <a:latin typeface="Arial"/>
                <a:cs typeface="Arial"/>
              </a:rPr>
              <a:t>proxies</a:t>
            </a:r>
            <a:r>
              <a:rPr sz="2400" spc="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400" spc="170" dirty="0">
                <a:solidFill>
                  <a:srgbClr val="070707"/>
                </a:solidFill>
                <a:latin typeface="Arial"/>
                <a:cs typeface="Arial"/>
              </a:rPr>
              <a:t>offer</a:t>
            </a:r>
            <a:r>
              <a:rPr sz="2400" spc="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400" spc="80" dirty="0">
                <a:solidFill>
                  <a:srgbClr val="070707"/>
                </a:solidFill>
                <a:latin typeface="Arial"/>
                <a:cs typeface="Arial"/>
              </a:rPr>
              <a:t>timely</a:t>
            </a:r>
            <a:r>
              <a:rPr sz="2400" spc="25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400" spc="160" dirty="0">
                <a:solidFill>
                  <a:srgbClr val="070707"/>
                </a:solidFill>
                <a:latin typeface="Arial"/>
                <a:cs typeface="Arial"/>
              </a:rPr>
              <a:t>data </a:t>
            </a:r>
            <a:r>
              <a:rPr sz="2400" spc="170" dirty="0">
                <a:solidFill>
                  <a:srgbClr val="070707"/>
                </a:solidFill>
                <a:latin typeface="Arial"/>
                <a:cs typeface="Arial"/>
              </a:rPr>
              <a:t>but</a:t>
            </a:r>
            <a:r>
              <a:rPr sz="2400" spc="-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400" spc="180" dirty="0">
                <a:solidFill>
                  <a:srgbClr val="070707"/>
                </a:solidFill>
                <a:latin typeface="Arial"/>
                <a:cs typeface="Arial"/>
              </a:rPr>
              <a:t>are</a:t>
            </a:r>
            <a:r>
              <a:rPr sz="2400" spc="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400" spc="-20" dirty="0">
                <a:solidFill>
                  <a:srgbClr val="070707"/>
                </a:solidFill>
                <a:latin typeface="Arial"/>
                <a:cs typeface="Arial"/>
              </a:rPr>
              <a:t>less</a:t>
            </a:r>
            <a:r>
              <a:rPr sz="2400" spc="-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400" spc="145" dirty="0">
                <a:solidFill>
                  <a:srgbClr val="070707"/>
                </a:solidFill>
                <a:latin typeface="Arial"/>
                <a:cs typeface="Arial"/>
              </a:rPr>
              <a:t>validated</a:t>
            </a:r>
            <a:r>
              <a:rPr sz="2400" spc="2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400" spc="135" dirty="0">
                <a:solidFill>
                  <a:srgbClr val="070707"/>
                </a:solidFill>
                <a:latin typeface="Arial"/>
                <a:cs typeface="Arial"/>
              </a:rPr>
              <a:t>at</a:t>
            </a:r>
            <a:r>
              <a:rPr sz="2400" spc="85" dirty="0">
                <a:solidFill>
                  <a:srgbClr val="070707"/>
                </a:solidFill>
                <a:latin typeface="Arial"/>
                <a:cs typeface="Arial"/>
              </a:rPr>
              <a:t> the</a:t>
            </a:r>
            <a:r>
              <a:rPr sz="2400" spc="-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400" spc="110" dirty="0">
                <a:solidFill>
                  <a:srgbClr val="070707"/>
                </a:solidFill>
                <a:latin typeface="Arial"/>
                <a:cs typeface="Arial"/>
              </a:rPr>
              <a:t>national</a:t>
            </a:r>
            <a:r>
              <a:rPr sz="2400" spc="-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400" spc="85" dirty="0">
                <a:solidFill>
                  <a:srgbClr val="070707"/>
                </a:solidFill>
                <a:latin typeface="Arial"/>
                <a:cs typeface="Arial"/>
              </a:rPr>
              <a:t>level.</a:t>
            </a:r>
            <a:endParaRPr sz="2400" dirty="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9625683" y="4151161"/>
            <a:ext cx="6571615" cy="3328035"/>
          </a:xfrm>
          <a:prstGeom prst="rect">
            <a:avLst/>
          </a:prstGeom>
        </p:spPr>
        <p:txBody>
          <a:bodyPr vert="horz" wrap="square" lIns="0" tIns="261620" rIns="0" bIns="0" rtlCol="0">
            <a:spAutoFit/>
          </a:bodyPr>
          <a:lstStyle/>
          <a:p>
            <a:pPr marL="511809">
              <a:lnSpc>
                <a:spcPct val="100000"/>
              </a:lnSpc>
              <a:spcBef>
                <a:spcPts val="2060"/>
              </a:spcBef>
            </a:pPr>
            <a:r>
              <a:rPr sz="2850" b="1" spc="100" dirty="0">
                <a:solidFill>
                  <a:srgbClr val="070707"/>
                </a:solidFill>
                <a:latin typeface="Arial"/>
                <a:cs typeface="Arial"/>
              </a:rPr>
              <a:t>What</a:t>
            </a:r>
            <a:r>
              <a:rPr sz="2850" b="1" spc="2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850" b="1" spc="85" dirty="0">
                <a:solidFill>
                  <a:srgbClr val="070707"/>
                </a:solidFill>
                <a:latin typeface="Arial"/>
                <a:cs typeface="Arial"/>
              </a:rPr>
              <a:t>remains</a:t>
            </a:r>
            <a:r>
              <a:rPr sz="2850" b="1" spc="2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850" b="1" dirty="0">
                <a:solidFill>
                  <a:srgbClr val="070707"/>
                </a:solidFill>
                <a:latin typeface="Arial"/>
                <a:cs typeface="Arial"/>
              </a:rPr>
              <a:t>missing</a:t>
            </a:r>
            <a:r>
              <a:rPr sz="2850" b="1" spc="2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850" b="1" spc="85" dirty="0">
                <a:solidFill>
                  <a:srgbClr val="070707"/>
                </a:solidFill>
                <a:latin typeface="Arial"/>
                <a:cs typeface="Arial"/>
              </a:rPr>
              <a:t>(the</a:t>
            </a:r>
            <a:r>
              <a:rPr sz="2850" b="1" spc="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850" b="1" spc="140" dirty="0">
                <a:solidFill>
                  <a:srgbClr val="070707"/>
                </a:solidFill>
                <a:latin typeface="Arial"/>
                <a:cs typeface="Arial"/>
              </a:rPr>
              <a:t>gap)</a:t>
            </a:r>
            <a:endParaRPr sz="2850" dirty="0">
              <a:latin typeface="Arial"/>
              <a:cs typeface="Arial"/>
            </a:endParaRPr>
          </a:p>
          <a:p>
            <a:pPr marL="471170" marR="5080" indent="-459105">
              <a:lnSpc>
                <a:spcPct val="111700"/>
              </a:lnSpc>
              <a:spcBef>
                <a:spcPts val="1315"/>
              </a:spcBef>
              <a:buChar char="•"/>
              <a:tabLst>
                <a:tab pos="471170" algn="l"/>
                <a:tab pos="474980" algn="l"/>
              </a:tabLst>
            </a:pPr>
            <a:r>
              <a:rPr sz="2400" dirty="0">
                <a:solidFill>
                  <a:srgbClr val="070707"/>
                </a:solidFill>
                <a:latin typeface="Arial"/>
                <a:cs typeface="Arial"/>
              </a:rPr>
              <a:t>	</a:t>
            </a:r>
            <a:r>
              <a:rPr sz="2400" spc="175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2400" spc="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400" spc="114" dirty="0">
                <a:solidFill>
                  <a:srgbClr val="070707"/>
                </a:solidFill>
                <a:latin typeface="Arial"/>
                <a:cs typeface="Arial"/>
              </a:rPr>
              <a:t>national-</a:t>
            </a:r>
            <a:r>
              <a:rPr sz="2400" spc="110" dirty="0">
                <a:solidFill>
                  <a:srgbClr val="070707"/>
                </a:solidFill>
                <a:latin typeface="Arial"/>
                <a:cs typeface="Arial"/>
              </a:rPr>
              <a:t>level</a:t>
            </a:r>
            <a:r>
              <a:rPr sz="2400" spc="-21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400" spc="50" dirty="0">
                <a:solidFill>
                  <a:srgbClr val="070707"/>
                </a:solidFill>
                <a:latin typeface="Arial"/>
                <a:cs typeface="Arial"/>
              </a:rPr>
              <a:t>estimation</a:t>
            </a:r>
            <a:r>
              <a:rPr sz="2400" spc="1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400" spc="100" dirty="0">
                <a:solidFill>
                  <a:srgbClr val="070707"/>
                </a:solidFill>
                <a:latin typeface="Arial"/>
                <a:cs typeface="Arial"/>
              </a:rPr>
              <a:t>framework </a:t>
            </a:r>
            <a:r>
              <a:rPr sz="2400" spc="75" dirty="0">
                <a:solidFill>
                  <a:srgbClr val="070707"/>
                </a:solidFill>
                <a:latin typeface="Arial"/>
                <a:cs typeface="Arial"/>
              </a:rPr>
              <a:t>specifically</a:t>
            </a:r>
            <a:r>
              <a:rPr sz="2400" spc="2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400" spc="130" dirty="0">
                <a:solidFill>
                  <a:srgbClr val="070707"/>
                </a:solidFill>
                <a:latin typeface="Arial"/>
                <a:cs typeface="Arial"/>
              </a:rPr>
              <a:t>tailored</a:t>
            </a:r>
            <a:r>
              <a:rPr sz="2400" spc="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400" spc="180" dirty="0">
                <a:solidFill>
                  <a:srgbClr val="070707"/>
                </a:solidFill>
                <a:latin typeface="Arial"/>
                <a:cs typeface="Arial"/>
              </a:rPr>
              <a:t>and</a:t>
            </a:r>
            <a:r>
              <a:rPr sz="2400" spc="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400" spc="130" dirty="0">
                <a:solidFill>
                  <a:srgbClr val="070707"/>
                </a:solidFill>
                <a:latin typeface="Arial"/>
                <a:cs typeface="Arial"/>
              </a:rPr>
              <a:t>validated</a:t>
            </a:r>
            <a:r>
              <a:rPr sz="2400" spc="21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400" spc="120" dirty="0">
                <a:solidFill>
                  <a:srgbClr val="070707"/>
                </a:solidFill>
                <a:latin typeface="Arial"/>
                <a:cs typeface="Arial"/>
              </a:rPr>
              <a:t>for</a:t>
            </a:r>
            <a:r>
              <a:rPr sz="2400" spc="1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400" spc="55" dirty="0">
                <a:solidFill>
                  <a:srgbClr val="070707"/>
                </a:solidFill>
                <a:latin typeface="Arial"/>
                <a:cs typeface="Arial"/>
              </a:rPr>
              <a:t>the </a:t>
            </a:r>
            <a:r>
              <a:rPr sz="2400" spc="135" dirty="0">
                <a:solidFill>
                  <a:srgbClr val="070707"/>
                </a:solidFill>
                <a:latin typeface="Arial"/>
                <a:cs typeface="Arial"/>
              </a:rPr>
              <a:t>GCC</a:t>
            </a:r>
            <a:r>
              <a:rPr sz="2400" spc="5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400" spc="90" dirty="0">
                <a:solidFill>
                  <a:srgbClr val="070707"/>
                </a:solidFill>
                <a:latin typeface="Arial"/>
                <a:cs typeface="Arial"/>
              </a:rPr>
              <a:t>region.</a:t>
            </a:r>
            <a:endParaRPr sz="2400" dirty="0">
              <a:latin typeface="Arial"/>
              <a:cs typeface="Arial"/>
            </a:endParaRPr>
          </a:p>
          <a:p>
            <a:pPr marL="469265" marR="126364" indent="-457200">
              <a:lnSpc>
                <a:spcPct val="111700"/>
              </a:lnSpc>
              <a:buChar char="•"/>
              <a:tabLst>
                <a:tab pos="469265" algn="l"/>
                <a:tab pos="474980" algn="l"/>
                <a:tab pos="4197350" algn="l"/>
                <a:tab pos="4570730" algn="l"/>
                <a:tab pos="4860925" algn="l"/>
              </a:tabLst>
            </a:pPr>
            <a:r>
              <a:rPr sz="2400" dirty="0">
                <a:solidFill>
                  <a:srgbClr val="070707"/>
                </a:solidFill>
                <a:latin typeface="Arial"/>
                <a:cs typeface="Arial"/>
              </a:rPr>
              <a:t>	</a:t>
            </a:r>
            <a:r>
              <a:rPr sz="2400" spc="140" dirty="0">
                <a:solidFill>
                  <a:srgbClr val="070707"/>
                </a:solidFill>
                <a:latin typeface="Arial"/>
                <a:cs typeface="Arial"/>
              </a:rPr>
              <a:t>An</a:t>
            </a:r>
            <a:r>
              <a:rPr sz="2400" spc="-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400" spc="105" dirty="0">
                <a:solidFill>
                  <a:srgbClr val="070707"/>
                </a:solidFill>
                <a:latin typeface="Arial"/>
                <a:cs typeface="Arial"/>
              </a:rPr>
              <a:t>explicit</a:t>
            </a:r>
            <a:r>
              <a:rPr sz="2400" spc="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400" spc="105" dirty="0">
                <a:solidFill>
                  <a:srgbClr val="070707"/>
                </a:solidFill>
                <a:latin typeface="Arial"/>
                <a:cs typeface="Arial"/>
              </a:rPr>
              <a:t>quantification</a:t>
            </a:r>
            <a:r>
              <a:rPr sz="2400" spc="-1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400" spc="80" dirty="0">
                <a:solidFill>
                  <a:srgbClr val="070707"/>
                </a:solidFill>
                <a:latin typeface="Arial"/>
                <a:cs typeface="Arial"/>
              </a:rPr>
              <a:t>of</a:t>
            </a:r>
            <a:r>
              <a:rPr sz="2400" dirty="0">
                <a:solidFill>
                  <a:srgbClr val="070707"/>
                </a:solidFill>
                <a:latin typeface="Arial"/>
                <a:cs typeface="Arial"/>
              </a:rPr>
              <a:t>	</a:t>
            </a:r>
            <a:r>
              <a:rPr sz="2400" spc="85" dirty="0">
                <a:solidFill>
                  <a:srgbClr val="070707"/>
                </a:solidFill>
                <a:latin typeface="Arial"/>
                <a:cs typeface="Arial"/>
              </a:rPr>
              <a:t>the</a:t>
            </a:r>
            <a:r>
              <a:rPr sz="2400" spc="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400" spc="160" dirty="0">
                <a:solidFill>
                  <a:srgbClr val="070707"/>
                </a:solidFill>
                <a:latin typeface="Arial"/>
                <a:cs typeface="Arial"/>
              </a:rPr>
              <a:t>trade-</a:t>
            </a:r>
            <a:r>
              <a:rPr sz="2400" spc="110" dirty="0">
                <a:solidFill>
                  <a:srgbClr val="070707"/>
                </a:solidFill>
                <a:latin typeface="Arial"/>
                <a:cs typeface="Arial"/>
              </a:rPr>
              <a:t>off between</a:t>
            </a:r>
            <a:r>
              <a:rPr sz="2400" spc="-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400" spc="110" dirty="0">
                <a:solidFill>
                  <a:srgbClr val="070707"/>
                </a:solidFill>
                <a:latin typeface="Arial"/>
                <a:cs typeface="Arial"/>
              </a:rPr>
              <a:t>model</a:t>
            </a:r>
            <a:r>
              <a:rPr sz="2400" spc="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400" spc="-10" dirty="0">
                <a:solidFill>
                  <a:srgbClr val="070707"/>
                </a:solidFill>
                <a:latin typeface="Arial"/>
                <a:cs typeface="Arial"/>
              </a:rPr>
              <a:t>accuracy</a:t>
            </a:r>
            <a:r>
              <a:rPr sz="2400" dirty="0">
                <a:solidFill>
                  <a:srgbClr val="070707"/>
                </a:solidFill>
                <a:latin typeface="Arial"/>
                <a:cs typeface="Arial"/>
              </a:rPr>
              <a:t>	</a:t>
            </a:r>
            <a:r>
              <a:rPr sz="2400" spc="-25" dirty="0">
                <a:solidFill>
                  <a:srgbClr val="070707"/>
                </a:solidFill>
                <a:latin typeface="Arial"/>
                <a:cs typeface="Arial"/>
              </a:rPr>
              <a:t>and</a:t>
            </a:r>
            <a:r>
              <a:rPr sz="2400" dirty="0">
                <a:solidFill>
                  <a:srgbClr val="070707"/>
                </a:solidFill>
                <a:latin typeface="Arial"/>
                <a:cs typeface="Arial"/>
              </a:rPr>
              <a:t>	</a:t>
            </a:r>
            <a:r>
              <a:rPr sz="2400" spc="160" dirty="0">
                <a:solidFill>
                  <a:srgbClr val="070707"/>
                </a:solidFill>
                <a:latin typeface="Arial"/>
                <a:cs typeface="Arial"/>
              </a:rPr>
              <a:t>data </a:t>
            </a:r>
            <a:r>
              <a:rPr sz="2400" spc="-10" dirty="0">
                <a:solidFill>
                  <a:srgbClr val="070707"/>
                </a:solidFill>
                <a:latin typeface="Arial"/>
                <a:cs typeface="Arial"/>
              </a:rPr>
              <a:t>timeliness.</a:t>
            </a:r>
            <a:endParaRPr sz="2400" dirty="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6653422" y="8041830"/>
            <a:ext cx="4183379" cy="521334"/>
          </a:xfrm>
          <a:prstGeom prst="rect">
            <a:avLst/>
          </a:prstGeom>
          <a:solidFill>
            <a:srgbClr val="48729E"/>
          </a:solidFill>
        </p:spPr>
        <p:txBody>
          <a:bodyPr vert="horz" wrap="square" lIns="0" tIns="2222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75"/>
              </a:spcBef>
            </a:pPr>
            <a:r>
              <a:rPr sz="2850" b="1" dirty="0">
                <a:solidFill>
                  <a:srgbClr val="F2FBFD"/>
                </a:solidFill>
                <a:latin typeface="Arial"/>
                <a:cs typeface="Arial"/>
              </a:rPr>
              <a:t>This</a:t>
            </a:r>
            <a:r>
              <a:rPr sz="2850" b="1" spc="110" dirty="0">
                <a:solidFill>
                  <a:srgbClr val="F2FBFD"/>
                </a:solidFill>
                <a:latin typeface="Arial"/>
                <a:cs typeface="Arial"/>
              </a:rPr>
              <a:t> </a:t>
            </a:r>
            <a:r>
              <a:rPr sz="2850" b="1" dirty="0">
                <a:solidFill>
                  <a:srgbClr val="F2FBFD"/>
                </a:solidFill>
                <a:latin typeface="Arial"/>
                <a:cs typeface="Arial"/>
              </a:rPr>
              <a:t>thesis</a:t>
            </a:r>
            <a:r>
              <a:rPr sz="2850" b="1" spc="5" dirty="0">
                <a:solidFill>
                  <a:srgbClr val="F2FBFD"/>
                </a:solidFill>
                <a:latin typeface="Arial"/>
                <a:cs typeface="Arial"/>
              </a:rPr>
              <a:t> </a:t>
            </a:r>
            <a:r>
              <a:rPr sz="2850" b="1" spc="-10" dirty="0">
                <a:solidFill>
                  <a:srgbClr val="F2FBFD"/>
                </a:solidFill>
                <a:latin typeface="Arial"/>
                <a:cs typeface="Arial"/>
              </a:rPr>
              <a:t>contribution</a:t>
            </a:r>
            <a:endParaRPr sz="285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290670" y="8562889"/>
            <a:ext cx="14911705" cy="525145"/>
          </a:xfrm>
          <a:prstGeom prst="rect">
            <a:avLst/>
          </a:prstGeom>
          <a:solidFill>
            <a:srgbClr val="48729E"/>
          </a:solidFill>
        </p:spPr>
        <p:txBody>
          <a:bodyPr vert="horz" wrap="square" lIns="0" tIns="1778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40"/>
              </a:spcBef>
            </a:pPr>
            <a:r>
              <a:rPr sz="2900" spc="-70" dirty="0">
                <a:solidFill>
                  <a:srgbClr val="F2FBFD"/>
                </a:solidFill>
                <a:latin typeface="Arial"/>
                <a:cs typeface="Arial"/>
              </a:rPr>
              <a:t>This</a:t>
            </a:r>
            <a:r>
              <a:rPr sz="2900" spc="55" dirty="0">
                <a:solidFill>
                  <a:srgbClr val="F2FBFD"/>
                </a:solidFill>
                <a:latin typeface="Arial"/>
                <a:cs typeface="Arial"/>
              </a:rPr>
              <a:t> </a:t>
            </a:r>
            <a:r>
              <a:rPr sz="2900" dirty="0">
                <a:solidFill>
                  <a:srgbClr val="F2FBFD"/>
                </a:solidFill>
                <a:latin typeface="Arial"/>
                <a:cs typeface="Arial"/>
              </a:rPr>
              <a:t>research</a:t>
            </a:r>
            <a:r>
              <a:rPr sz="2900" spc="110" dirty="0">
                <a:solidFill>
                  <a:srgbClr val="F2FBFD"/>
                </a:solidFill>
                <a:latin typeface="Arial"/>
                <a:cs typeface="Arial"/>
              </a:rPr>
              <a:t> </a:t>
            </a:r>
            <a:r>
              <a:rPr sz="2900" dirty="0">
                <a:solidFill>
                  <a:srgbClr val="F2FBFD"/>
                </a:solidFill>
                <a:latin typeface="Arial"/>
                <a:cs typeface="Arial"/>
              </a:rPr>
              <a:t>develops</a:t>
            </a:r>
            <a:r>
              <a:rPr sz="2900" spc="260" dirty="0">
                <a:solidFill>
                  <a:srgbClr val="F2FBFD"/>
                </a:solidFill>
                <a:latin typeface="Arial"/>
                <a:cs typeface="Arial"/>
              </a:rPr>
              <a:t> </a:t>
            </a:r>
            <a:r>
              <a:rPr sz="2900" dirty="0">
                <a:solidFill>
                  <a:srgbClr val="F2FBFD"/>
                </a:solidFill>
                <a:latin typeface="Arial"/>
                <a:cs typeface="Arial"/>
              </a:rPr>
              <a:t>a</a:t>
            </a:r>
            <a:r>
              <a:rPr sz="2900" spc="175" dirty="0">
                <a:solidFill>
                  <a:srgbClr val="F2FBFD"/>
                </a:solidFill>
                <a:latin typeface="Arial"/>
                <a:cs typeface="Arial"/>
              </a:rPr>
              <a:t> </a:t>
            </a:r>
            <a:r>
              <a:rPr sz="2900" spc="140" dirty="0">
                <a:solidFill>
                  <a:srgbClr val="F2FBFD"/>
                </a:solidFill>
                <a:latin typeface="Arial"/>
                <a:cs typeface="Arial"/>
              </a:rPr>
              <a:t>hybrid</a:t>
            </a:r>
            <a:r>
              <a:rPr sz="2900" spc="125" dirty="0">
                <a:solidFill>
                  <a:srgbClr val="F2FBFD"/>
                </a:solidFill>
                <a:latin typeface="Arial"/>
                <a:cs typeface="Arial"/>
              </a:rPr>
              <a:t> </a:t>
            </a:r>
            <a:r>
              <a:rPr sz="2900" spc="75" dirty="0">
                <a:solidFill>
                  <a:srgbClr val="F2FBFD"/>
                </a:solidFill>
                <a:latin typeface="Arial"/>
                <a:cs typeface="Arial"/>
              </a:rPr>
              <a:t>framework</a:t>
            </a:r>
            <a:r>
              <a:rPr sz="2900" spc="295" dirty="0">
                <a:solidFill>
                  <a:srgbClr val="F2FBFD"/>
                </a:solidFill>
                <a:latin typeface="Arial"/>
                <a:cs typeface="Arial"/>
              </a:rPr>
              <a:t> </a:t>
            </a:r>
            <a:r>
              <a:rPr sz="2900" spc="55" dirty="0">
                <a:solidFill>
                  <a:srgbClr val="F2FBFD"/>
                </a:solidFill>
                <a:latin typeface="Arial"/>
                <a:cs typeface="Arial"/>
              </a:rPr>
              <a:t>to</a:t>
            </a:r>
            <a:r>
              <a:rPr sz="2900" spc="245" dirty="0">
                <a:solidFill>
                  <a:srgbClr val="F2FBFD"/>
                </a:solidFill>
                <a:latin typeface="Arial"/>
                <a:cs typeface="Arial"/>
              </a:rPr>
              <a:t> </a:t>
            </a:r>
            <a:r>
              <a:rPr sz="2900" dirty="0">
                <a:solidFill>
                  <a:srgbClr val="F2FBFD"/>
                </a:solidFill>
                <a:latin typeface="Arial"/>
                <a:cs typeface="Arial"/>
              </a:rPr>
              <a:t>nowcast</a:t>
            </a:r>
            <a:r>
              <a:rPr sz="2900" spc="200" dirty="0">
                <a:solidFill>
                  <a:srgbClr val="F2FBFD"/>
                </a:solidFill>
                <a:latin typeface="Arial"/>
                <a:cs typeface="Arial"/>
              </a:rPr>
              <a:t> </a:t>
            </a:r>
            <a:r>
              <a:rPr sz="2900" spc="80" dirty="0">
                <a:solidFill>
                  <a:srgbClr val="F2FBFD"/>
                </a:solidFill>
                <a:latin typeface="Arial"/>
                <a:cs typeface="Arial"/>
              </a:rPr>
              <a:t>national</a:t>
            </a:r>
            <a:r>
              <a:rPr sz="2900" spc="-10" dirty="0">
                <a:solidFill>
                  <a:srgbClr val="F2FBFD"/>
                </a:solidFill>
                <a:latin typeface="Arial"/>
                <a:cs typeface="Arial"/>
              </a:rPr>
              <a:t> </a:t>
            </a:r>
            <a:r>
              <a:rPr sz="2900" spc="145" dirty="0">
                <a:solidFill>
                  <a:srgbClr val="F2FBFD"/>
                </a:solidFill>
                <a:latin typeface="Arial"/>
                <a:cs typeface="Arial"/>
              </a:rPr>
              <a:t>GCC</a:t>
            </a:r>
            <a:r>
              <a:rPr sz="2900" spc="-30" dirty="0">
                <a:solidFill>
                  <a:srgbClr val="F2FBFD"/>
                </a:solidFill>
                <a:latin typeface="Arial"/>
                <a:cs typeface="Arial"/>
              </a:rPr>
              <a:t> </a:t>
            </a:r>
            <a:r>
              <a:rPr sz="2900" spc="-60" dirty="0">
                <a:solidFill>
                  <a:srgbClr val="F2FBFD"/>
                </a:solidFill>
                <a:latin typeface="Arial"/>
                <a:cs typeface="Arial"/>
              </a:rPr>
              <a:t>emissions,</a:t>
            </a:r>
            <a:r>
              <a:rPr sz="2900" spc="40" dirty="0">
                <a:solidFill>
                  <a:srgbClr val="F2FBFD"/>
                </a:solidFill>
                <a:latin typeface="Arial"/>
                <a:cs typeface="Arial"/>
              </a:rPr>
              <a:t> </a:t>
            </a:r>
            <a:r>
              <a:rPr sz="2900" spc="80" dirty="0">
                <a:solidFill>
                  <a:srgbClr val="F2FBFD"/>
                </a:solidFill>
                <a:latin typeface="Arial"/>
                <a:cs typeface="Arial"/>
              </a:rPr>
              <a:t>directly</a:t>
            </a:r>
            <a:endParaRPr sz="2900">
              <a:latin typeface="Arial"/>
              <a:cs typeface="Arial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3285564" y="9087880"/>
            <a:ext cx="10904855" cy="505459"/>
          </a:xfrm>
          <a:custGeom>
            <a:avLst/>
            <a:gdLst/>
            <a:ahLst/>
            <a:cxnLst/>
            <a:rect l="l" t="t" r="r" b="b"/>
            <a:pathLst>
              <a:path w="10904855" h="505459">
                <a:moveTo>
                  <a:pt x="10904488" y="505072"/>
                </a:moveTo>
                <a:lnTo>
                  <a:pt x="0" y="505072"/>
                </a:lnTo>
                <a:lnTo>
                  <a:pt x="0" y="0"/>
                </a:lnTo>
                <a:lnTo>
                  <a:pt x="10904488" y="0"/>
                </a:lnTo>
                <a:lnTo>
                  <a:pt x="10904488" y="505072"/>
                </a:lnTo>
                <a:close/>
              </a:path>
            </a:pathLst>
          </a:custGeom>
          <a:solidFill>
            <a:srgbClr val="48729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3272864" y="9089826"/>
            <a:ext cx="10962005" cy="469900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sz="2900" dirty="0">
                <a:solidFill>
                  <a:srgbClr val="F2FBFD"/>
                </a:solidFill>
                <a:latin typeface="Arial"/>
                <a:cs typeface="Arial"/>
              </a:rPr>
              <a:t>addressing</a:t>
            </a:r>
            <a:r>
              <a:rPr sz="2900" spc="340" dirty="0">
                <a:solidFill>
                  <a:srgbClr val="F2FBFD"/>
                </a:solidFill>
                <a:latin typeface="Arial"/>
                <a:cs typeface="Arial"/>
              </a:rPr>
              <a:t> </a:t>
            </a:r>
            <a:r>
              <a:rPr sz="2900" spc="50" dirty="0">
                <a:solidFill>
                  <a:srgbClr val="F2FBFD"/>
                </a:solidFill>
                <a:latin typeface="Arial"/>
                <a:cs typeface="Arial"/>
              </a:rPr>
              <a:t>the</a:t>
            </a:r>
            <a:r>
              <a:rPr sz="2900" spc="30" dirty="0">
                <a:solidFill>
                  <a:srgbClr val="F2FBFD"/>
                </a:solidFill>
                <a:latin typeface="Arial"/>
                <a:cs typeface="Arial"/>
              </a:rPr>
              <a:t> </a:t>
            </a:r>
            <a:r>
              <a:rPr sz="2900" spc="105" dirty="0">
                <a:solidFill>
                  <a:srgbClr val="F2FBFD"/>
                </a:solidFill>
                <a:latin typeface="Arial"/>
                <a:cs typeface="Arial"/>
              </a:rPr>
              <a:t>need</a:t>
            </a:r>
            <a:r>
              <a:rPr sz="2900" spc="140" dirty="0">
                <a:solidFill>
                  <a:srgbClr val="F2FBFD"/>
                </a:solidFill>
                <a:latin typeface="Arial"/>
                <a:cs typeface="Arial"/>
              </a:rPr>
              <a:t> </a:t>
            </a:r>
            <a:r>
              <a:rPr sz="2900" spc="75" dirty="0">
                <a:solidFill>
                  <a:srgbClr val="F2FBFD"/>
                </a:solidFill>
                <a:latin typeface="Arial"/>
                <a:cs typeface="Arial"/>
              </a:rPr>
              <a:t>for</a:t>
            </a:r>
            <a:r>
              <a:rPr sz="2900" spc="355" dirty="0">
                <a:solidFill>
                  <a:srgbClr val="F2FBFD"/>
                </a:solidFill>
                <a:latin typeface="Arial"/>
                <a:cs typeface="Arial"/>
              </a:rPr>
              <a:t> </a:t>
            </a:r>
            <a:r>
              <a:rPr sz="2900" spc="65" dirty="0">
                <a:solidFill>
                  <a:srgbClr val="F2FBFD"/>
                </a:solidFill>
                <a:latin typeface="Arial"/>
                <a:cs typeface="Arial"/>
              </a:rPr>
              <a:t>timely,</a:t>
            </a:r>
            <a:r>
              <a:rPr sz="2900" spc="60" dirty="0">
                <a:solidFill>
                  <a:srgbClr val="F2FBFD"/>
                </a:solidFill>
                <a:latin typeface="Arial"/>
                <a:cs typeface="Arial"/>
              </a:rPr>
              <a:t> </a:t>
            </a:r>
            <a:r>
              <a:rPr sz="2900" spc="125" dirty="0">
                <a:solidFill>
                  <a:srgbClr val="F2FBFD"/>
                </a:solidFill>
                <a:latin typeface="Arial"/>
                <a:cs typeface="Arial"/>
              </a:rPr>
              <a:t>regionally-</a:t>
            </a:r>
            <a:r>
              <a:rPr sz="2900" spc="135" dirty="0">
                <a:solidFill>
                  <a:srgbClr val="F2FBFD"/>
                </a:solidFill>
                <a:latin typeface="Arial"/>
                <a:cs typeface="Arial"/>
              </a:rPr>
              <a:t>validated</a:t>
            </a:r>
            <a:r>
              <a:rPr sz="2900" spc="-70" dirty="0">
                <a:solidFill>
                  <a:srgbClr val="F2FBFD"/>
                </a:solidFill>
                <a:latin typeface="Arial"/>
                <a:cs typeface="Arial"/>
              </a:rPr>
              <a:t> </a:t>
            </a:r>
            <a:r>
              <a:rPr sz="2900" spc="-10" dirty="0">
                <a:solidFill>
                  <a:srgbClr val="F2FBFD"/>
                </a:solidFill>
                <a:latin typeface="Arial"/>
                <a:cs typeface="Arial"/>
              </a:rPr>
              <a:t>monitoring.</a:t>
            </a:r>
            <a:endParaRPr sz="2900" dirty="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018346" y="2527961"/>
            <a:ext cx="3337072" cy="2680890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170581" y="2579025"/>
            <a:ext cx="3362547" cy="2578761"/>
          </a:xfrm>
          <a:prstGeom prst="rect">
            <a:avLst/>
          </a:prstGeom>
        </p:spPr>
      </p:pic>
      <p:sp>
        <p:nvSpPr>
          <p:cNvPr id="6" name="object 6" descr="$PPTXTitle"/>
          <p:cNvSpPr txBox="1">
            <a:spLocks noGrp="1"/>
          </p:cNvSpPr>
          <p:nvPr>
            <p:ph type="title"/>
          </p:nvPr>
        </p:nvSpPr>
        <p:spPr>
          <a:xfrm>
            <a:off x="1081844" y="479061"/>
            <a:ext cx="15234919" cy="1431950"/>
          </a:xfrm>
          <a:prstGeom prst="rect">
            <a:avLst/>
          </a:prstGeom>
        </p:spPr>
        <p:txBody>
          <a:bodyPr vert="horz" wrap="square" lIns="0" tIns="412261" rIns="0" bIns="0" rtlCol="0">
            <a:spAutoFit/>
          </a:bodyPr>
          <a:lstStyle/>
          <a:p>
            <a:pPr marL="12700">
              <a:spcBef>
                <a:spcPts val="130"/>
              </a:spcBef>
            </a:pPr>
            <a:r>
              <a:rPr sz="6600" dirty="0"/>
              <a:t>Key Contributions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701093" y="5862378"/>
            <a:ext cx="3658870" cy="2377440"/>
          </a:xfrm>
          <a:prstGeom prst="rect">
            <a:avLst/>
          </a:prstGeom>
        </p:spPr>
        <p:txBody>
          <a:bodyPr vert="horz" wrap="square" lIns="0" tIns="171450" rIns="0" bIns="0" rtlCol="0">
            <a:spAutoFit/>
          </a:bodyPr>
          <a:lstStyle/>
          <a:p>
            <a:pPr marR="10160" algn="ctr">
              <a:lnSpc>
                <a:spcPct val="100000"/>
              </a:lnSpc>
              <a:spcBef>
                <a:spcPts val="1350"/>
              </a:spcBef>
            </a:pPr>
            <a:r>
              <a:rPr sz="3050" b="1" spc="-145" dirty="0">
                <a:solidFill>
                  <a:srgbClr val="050505"/>
                </a:solidFill>
                <a:latin typeface="Arial"/>
                <a:cs typeface="Arial"/>
              </a:rPr>
              <a:t>Novel</a:t>
            </a:r>
            <a:r>
              <a:rPr sz="3050" b="1" spc="-18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3050" b="1" spc="-275" dirty="0">
                <a:solidFill>
                  <a:srgbClr val="050505"/>
                </a:solidFill>
                <a:latin typeface="Arial"/>
                <a:cs typeface="Arial"/>
              </a:rPr>
              <a:t>GCC</a:t>
            </a:r>
            <a:r>
              <a:rPr sz="3050" b="1" spc="-17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3050" b="1" spc="-10" dirty="0">
                <a:solidFill>
                  <a:srgbClr val="050505"/>
                </a:solidFill>
                <a:latin typeface="Arial"/>
                <a:cs typeface="Arial"/>
              </a:rPr>
              <a:t>Dataset</a:t>
            </a:r>
            <a:endParaRPr sz="3050" dirty="0">
              <a:latin typeface="Arial"/>
              <a:cs typeface="Arial"/>
            </a:endParaRPr>
          </a:p>
          <a:p>
            <a:pPr marL="12700" marR="5080" algn="ctr">
              <a:lnSpc>
                <a:spcPct val="95100"/>
              </a:lnSpc>
              <a:spcBef>
                <a:spcPts val="1275"/>
              </a:spcBef>
            </a:pPr>
            <a:r>
              <a:rPr sz="2700" spc="-150" dirty="0">
                <a:solidFill>
                  <a:srgbClr val="151515"/>
                </a:solidFill>
                <a:latin typeface="Arial"/>
                <a:cs typeface="Arial"/>
              </a:rPr>
              <a:t>A</a:t>
            </a:r>
            <a:r>
              <a:rPr sz="2700" spc="-190" dirty="0">
                <a:solidFill>
                  <a:srgbClr val="151515"/>
                </a:solidFill>
                <a:latin typeface="Arial"/>
                <a:cs typeface="Arial"/>
              </a:rPr>
              <a:t> </a:t>
            </a:r>
            <a:r>
              <a:rPr sz="2700" spc="-95" dirty="0">
                <a:solidFill>
                  <a:srgbClr val="050505"/>
                </a:solidFill>
                <a:latin typeface="Arial"/>
                <a:cs typeface="Arial"/>
              </a:rPr>
              <a:t>new</a:t>
            </a:r>
            <a:r>
              <a:rPr sz="2700" spc="-15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2700" spc="-55" dirty="0">
                <a:solidFill>
                  <a:srgbClr val="050505"/>
                </a:solidFill>
                <a:latin typeface="Arial"/>
                <a:cs typeface="Arial"/>
              </a:rPr>
              <a:t>multi-</a:t>
            </a:r>
            <a:r>
              <a:rPr sz="2700" spc="-45" dirty="0">
                <a:solidFill>
                  <a:srgbClr val="050505"/>
                </a:solidFill>
                <a:latin typeface="Arial"/>
                <a:cs typeface="Arial"/>
              </a:rPr>
              <a:t>source</a:t>
            </a:r>
            <a:r>
              <a:rPr sz="2700" spc="-7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2700" spc="-65" dirty="0">
                <a:solidFill>
                  <a:srgbClr val="151515"/>
                </a:solidFill>
                <a:latin typeface="Arial"/>
                <a:cs typeface="Arial"/>
              </a:rPr>
              <a:t>panel </a:t>
            </a:r>
            <a:r>
              <a:rPr sz="2700" spc="-40" dirty="0">
                <a:solidFill>
                  <a:srgbClr val="050505"/>
                </a:solidFill>
                <a:latin typeface="Arial"/>
                <a:cs typeface="Arial"/>
              </a:rPr>
              <a:t>dataset</a:t>
            </a:r>
            <a:r>
              <a:rPr sz="2700" spc="-8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2700" spc="-10" dirty="0">
                <a:solidFill>
                  <a:srgbClr val="151515"/>
                </a:solidFill>
                <a:latin typeface="Arial"/>
                <a:cs typeface="Arial"/>
              </a:rPr>
              <a:t>(2000-2023), </a:t>
            </a:r>
            <a:r>
              <a:rPr sz="2700" spc="-40" dirty="0">
                <a:solidFill>
                  <a:srgbClr val="151515"/>
                </a:solidFill>
                <a:latin typeface="Arial"/>
                <a:cs typeface="Arial"/>
              </a:rPr>
              <a:t>integrating</a:t>
            </a:r>
            <a:r>
              <a:rPr sz="2700" spc="-90" dirty="0">
                <a:solidFill>
                  <a:srgbClr val="151515"/>
                </a:solidFill>
                <a:latin typeface="Arial"/>
                <a:cs typeface="Arial"/>
              </a:rPr>
              <a:t> </a:t>
            </a:r>
            <a:r>
              <a:rPr sz="2700" spc="-20" dirty="0">
                <a:solidFill>
                  <a:srgbClr val="050505"/>
                </a:solidFill>
                <a:latin typeface="Arial"/>
                <a:cs typeface="Arial"/>
              </a:rPr>
              <a:t>five</a:t>
            </a:r>
            <a:r>
              <a:rPr sz="2700" spc="-17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2700" spc="-10" dirty="0">
                <a:solidFill>
                  <a:srgbClr val="151515"/>
                </a:solidFill>
                <a:latin typeface="Arial"/>
                <a:cs typeface="Arial"/>
              </a:rPr>
              <a:t>satellite </a:t>
            </a:r>
            <a:r>
              <a:rPr sz="2700" spc="-30" dirty="0">
                <a:solidFill>
                  <a:srgbClr val="151515"/>
                </a:solidFill>
                <a:latin typeface="Arial"/>
                <a:cs typeface="Arial"/>
              </a:rPr>
              <a:t>products</a:t>
            </a:r>
            <a:r>
              <a:rPr sz="2700" spc="-35" dirty="0">
                <a:solidFill>
                  <a:srgbClr val="151515"/>
                </a:solidFill>
                <a:latin typeface="Arial"/>
                <a:cs typeface="Arial"/>
              </a:rPr>
              <a:t> </a:t>
            </a:r>
            <a:r>
              <a:rPr sz="2700" dirty="0">
                <a:solidFill>
                  <a:srgbClr val="050505"/>
                </a:solidFill>
                <a:latin typeface="Arial"/>
                <a:cs typeface="Arial"/>
              </a:rPr>
              <a:t>for</a:t>
            </a:r>
            <a:r>
              <a:rPr sz="2700" spc="-18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2700" dirty="0">
                <a:solidFill>
                  <a:srgbClr val="050505"/>
                </a:solidFill>
                <a:latin typeface="Arial"/>
                <a:cs typeface="Arial"/>
              </a:rPr>
              <a:t>the</a:t>
            </a:r>
            <a:r>
              <a:rPr sz="2700" spc="-26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2700" spc="-10" dirty="0">
                <a:solidFill>
                  <a:srgbClr val="050505"/>
                </a:solidFill>
                <a:latin typeface="Arial"/>
                <a:cs typeface="Arial"/>
              </a:rPr>
              <a:t>region</a:t>
            </a:r>
            <a:r>
              <a:rPr sz="2700" spc="-10" dirty="0">
                <a:solidFill>
                  <a:srgbClr val="343A3B"/>
                </a:solidFill>
                <a:latin typeface="Arial"/>
                <a:cs typeface="Arial"/>
              </a:rPr>
              <a:t>.</a:t>
            </a:r>
            <a:endParaRPr sz="2700" dirty="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4919263" y="5981270"/>
            <a:ext cx="3508375" cy="3049905"/>
          </a:xfrm>
          <a:prstGeom prst="rect">
            <a:avLst/>
          </a:prstGeom>
        </p:spPr>
        <p:txBody>
          <a:bodyPr vert="horz" wrap="square" lIns="0" tIns="64769" rIns="0" bIns="0" rtlCol="0">
            <a:spAutoFit/>
          </a:bodyPr>
          <a:lstStyle/>
          <a:p>
            <a:pPr marL="679450" marR="703580" algn="ctr">
              <a:lnSpc>
                <a:spcPts val="3320"/>
              </a:lnSpc>
              <a:spcBef>
                <a:spcPts val="509"/>
              </a:spcBef>
            </a:pPr>
            <a:r>
              <a:rPr sz="3050" b="1" spc="-175" dirty="0">
                <a:solidFill>
                  <a:srgbClr val="050505"/>
                </a:solidFill>
                <a:latin typeface="Arial"/>
                <a:cs typeface="Arial"/>
              </a:rPr>
              <a:t>Comparative </a:t>
            </a:r>
            <a:r>
              <a:rPr sz="3050" b="1" spc="-85" dirty="0">
                <a:solidFill>
                  <a:srgbClr val="050505"/>
                </a:solidFill>
                <a:latin typeface="Arial"/>
                <a:cs typeface="Arial"/>
              </a:rPr>
              <a:t>Framework</a:t>
            </a:r>
            <a:endParaRPr sz="3050" dirty="0">
              <a:latin typeface="Arial"/>
              <a:cs typeface="Arial"/>
            </a:endParaRPr>
          </a:p>
          <a:p>
            <a:pPr marL="12065" marR="5080" indent="35560" algn="ctr">
              <a:lnSpc>
                <a:spcPts val="3120"/>
              </a:lnSpc>
              <a:spcBef>
                <a:spcPts val="1260"/>
              </a:spcBef>
            </a:pPr>
            <a:r>
              <a:rPr sz="2700" spc="-150" dirty="0">
                <a:solidFill>
                  <a:srgbClr val="151515"/>
                </a:solidFill>
                <a:latin typeface="Arial"/>
                <a:cs typeface="Arial"/>
              </a:rPr>
              <a:t>A</a:t>
            </a:r>
            <a:r>
              <a:rPr sz="2700" spc="-265" dirty="0">
                <a:solidFill>
                  <a:srgbClr val="151515"/>
                </a:solidFill>
                <a:latin typeface="Arial"/>
                <a:cs typeface="Arial"/>
              </a:rPr>
              <a:t> </a:t>
            </a:r>
            <a:r>
              <a:rPr sz="2700" spc="-85" dirty="0">
                <a:solidFill>
                  <a:srgbClr val="050505"/>
                </a:solidFill>
                <a:latin typeface="Arial"/>
                <a:cs typeface="Arial"/>
              </a:rPr>
              <a:t>three-</a:t>
            </a:r>
            <a:r>
              <a:rPr sz="2700" spc="-60" dirty="0">
                <a:solidFill>
                  <a:srgbClr val="050505"/>
                </a:solidFill>
                <a:latin typeface="Arial"/>
                <a:cs typeface="Arial"/>
              </a:rPr>
              <a:t>model</a:t>
            </a:r>
            <a:r>
              <a:rPr sz="2700" spc="-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2700" spc="-85" dirty="0">
                <a:solidFill>
                  <a:srgbClr val="050505"/>
                </a:solidFill>
                <a:latin typeface="Arial"/>
                <a:cs typeface="Arial"/>
              </a:rPr>
              <a:t>design</a:t>
            </a:r>
            <a:r>
              <a:rPr sz="2700" spc="-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2700" spc="35" dirty="0">
                <a:solidFill>
                  <a:srgbClr val="151515"/>
                </a:solidFill>
                <a:latin typeface="Arial"/>
                <a:cs typeface="Arial"/>
              </a:rPr>
              <a:t>to </a:t>
            </a:r>
            <a:r>
              <a:rPr sz="2700" spc="-55" dirty="0">
                <a:solidFill>
                  <a:srgbClr val="050505"/>
                </a:solidFill>
                <a:latin typeface="Arial"/>
                <a:cs typeface="Arial"/>
              </a:rPr>
              <a:t>rigorously</a:t>
            </a:r>
            <a:r>
              <a:rPr sz="2700" spc="-114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2700" spc="-10" dirty="0">
                <a:solidFill>
                  <a:srgbClr val="050505"/>
                </a:solidFill>
                <a:latin typeface="Arial"/>
                <a:cs typeface="Arial"/>
              </a:rPr>
              <a:t>benchmark </a:t>
            </a:r>
            <a:r>
              <a:rPr sz="2700" spc="-60" dirty="0">
                <a:solidFill>
                  <a:srgbClr val="050505"/>
                </a:solidFill>
                <a:latin typeface="Arial"/>
                <a:cs typeface="Arial"/>
              </a:rPr>
              <a:t>performance</a:t>
            </a:r>
            <a:r>
              <a:rPr sz="2700" spc="-8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2700" spc="-65" dirty="0">
                <a:solidFill>
                  <a:srgbClr val="151515"/>
                </a:solidFill>
                <a:latin typeface="Arial"/>
                <a:cs typeface="Arial"/>
              </a:rPr>
              <a:t>(Economic </a:t>
            </a:r>
            <a:r>
              <a:rPr sz="2700" dirty="0">
                <a:solidFill>
                  <a:srgbClr val="151515"/>
                </a:solidFill>
                <a:latin typeface="Arial"/>
                <a:cs typeface="Arial"/>
              </a:rPr>
              <a:t>vs</a:t>
            </a:r>
            <a:r>
              <a:rPr sz="2700" dirty="0">
                <a:solidFill>
                  <a:srgbClr val="343A3B"/>
                </a:solidFill>
                <a:latin typeface="Arial"/>
                <a:cs typeface="Arial"/>
              </a:rPr>
              <a:t>.</a:t>
            </a:r>
            <a:r>
              <a:rPr sz="2700" spc="-390" dirty="0">
                <a:solidFill>
                  <a:srgbClr val="343A3B"/>
                </a:solidFill>
                <a:latin typeface="Arial"/>
                <a:cs typeface="Arial"/>
              </a:rPr>
              <a:t> </a:t>
            </a:r>
            <a:r>
              <a:rPr sz="2700" spc="-60" dirty="0">
                <a:solidFill>
                  <a:srgbClr val="050505"/>
                </a:solidFill>
                <a:latin typeface="Arial"/>
                <a:cs typeface="Arial"/>
              </a:rPr>
              <a:t>Hybrid</a:t>
            </a:r>
            <a:r>
              <a:rPr sz="2700" spc="-13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2700" spc="-25" dirty="0">
                <a:solidFill>
                  <a:srgbClr val="151515"/>
                </a:solidFill>
                <a:latin typeface="Arial"/>
                <a:cs typeface="Arial"/>
              </a:rPr>
              <a:t>vs</a:t>
            </a:r>
            <a:r>
              <a:rPr sz="2700" spc="-25" dirty="0">
                <a:solidFill>
                  <a:srgbClr val="343A3B"/>
                </a:solidFill>
                <a:latin typeface="Arial"/>
                <a:cs typeface="Arial"/>
              </a:rPr>
              <a:t>.</a:t>
            </a:r>
            <a:endParaRPr sz="2700" dirty="0">
              <a:latin typeface="Arial"/>
              <a:cs typeface="Arial"/>
            </a:endParaRPr>
          </a:p>
          <a:p>
            <a:pPr marL="27940" algn="ctr">
              <a:lnSpc>
                <a:spcPts val="3020"/>
              </a:lnSpc>
            </a:pPr>
            <a:r>
              <a:rPr sz="2700" spc="-50" dirty="0">
                <a:solidFill>
                  <a:srgbClr val="151515"/>
                </a:solidFill>
                <a:latin typeface="Arial"/>
                <a:cs typeface="Arial"/>
              </a:rPr>
              <a:t>Satellite</a:t>
            </a:r>
            <a:r>
              <a:rPr sz="2700" spc="-50" dirty="0">
                <a:solidFill>
                  <a:srgbClr val="343A3B"/>
                </a:solidFill>
                <a:latin typeface="Arial"/>
                <a:cs typeface="Arial"/>
              </a:rPr>
              <a:t>-</a:t>
            </a:r>
            <a:r>
              <a:rPr sz="2700" spc="-10" dirty="0">
                <a:solidFill>
                  <a:srgbClr val="151515"/>
                </a:solidFill>
                <a:latin typeface="Arial"/>
                <a:cs typeface="Arial"/>
              </a:rPr>
              <a:t>only)</a:t>
            </a:r>
            <a:r>
              <a:rPr sz="2700" spc="-10" dirty="0">
                <a:solidFill>
                  <a:srgbClr val="343A3B"/>
                </a:solidFill>
                <a:latin typeface="Arial"/>
                <a:cs typeface="Arial"/>
              </a:rPr>
              <a:t>.</a:t>
            </a:r>
            <a:endParaRPr sz="2700" dirty="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0906136" y="2502496"/>
            <a:ext cx="432434" cy="112839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35"/>
              </a:spcBef>
            </a:pPr>
            <a:r>
              <a:rPr sz="10050" spc="-2039" baseline="-10779" dirty="0">
                <a:solidFill>
                  <a:srgbClr val="8EA193"/>
                </a:solidFill>
                <a:latin typeface="Times New Roman"/>
                <a:cs typeface="Times New Roman"/>
              </a:rPr>
              <a:t>-</a:t>
            </a:r>
            <a:r>
              <a:rPr sz="7200" spc="-2285" dirty="0">
                <a:solidFill>
                  <a:srgbClr val="8EA193"/>
                </a:solidFill>
                <a:latin typeface="Times New Roman"/>
                <a:cs typeface="Times New Roman"/>
              </a:rPr>
              <a:t>-</a:t>
            </a:r>
            <a:r>
              <a:rPr sz="8325" spc="-75" baseline="-27027" dirty="0">
                <a:solidFill>
                  <a:srgbClr val="8EA193"/>
                </a:solidFill>
                <a:latin typeface="Arial"/>
                <a:cs typeface="Arial"/>
              </a:rPr>
              <a:t>-</a:t>
            </a:r>
            <a:endParaRPr sz="8325" baseline="-27027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9103039" y="5862378"/>
            <a:ext cx="3500120" cy="2773045"/>
          </a:xfrm>
          <a:prstGeom prst="rect">
            <a:avLst/>
          </a:prstGeom>
        </p:spPr>
        <p:txBody>
          <a:bodyPr vert="horz" wrap="square" lIns="0" tIns="171450" rIns="0" bIns="0" rtlCol="0">
            <a:spAutoFit/>
          </a:bodyPr>
          <a:lstStyle/>
          <a:p>
            <a:pPr marR="24765" algn="ctr">
              <a:lnSpc>
                <a:spcPct val="100000"/>
              </a:lnSpc>
              <a:spcBef>
                <a:spcPts val="1350"/>
              </a:spcBef>
            </a:pPr>
            <a:r>
              <a:rPr sz="3050" b="1" spc="-150" dirty="0">
                <a:solidFill>
                  <a:srgbClr val="050505"/>
                </a:solidFill>
                <a:latin typeface="Arial"/>
                <a:cs typeface="Arial"/>
              </a:rPr>
              <a:t>Quantified</a:t>
            </a:r>
            <a:r>
              <a:rPr sz="3050" b="1" spc="4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3050" b="1" spc="-130" dirty="0">
                <a:solidFill>
                  <a:srgbClr val="050505"/>
                </a:solidFill>
                <a:latin typeface="Arial"/>
                <a:cs typeface="Arial"/>
              </a:rPr>
              <a:t>Trade-</a:t>
            </a:r>
            <a:r>
              <a:rPr sz="3050" b="1" spc="-25" dirty="0">
                <a:solidFill>
                  <a:srgbClr val="050505"/>
                </a:solidFill>
                <a:latin typeface="Arial"/>
                <a:cs typeface="Arial"/>
              </a:rPr>
              <a:t>off</a:t>
            </a:r>
            <a:endParaRPr sz="3050" dirty="0">
              <a:latin typeface="Arial"/>
              <a:cs typeface="Arial"/>
            </a:endParaRPr>
          </a:p>
          <a:p>
            <a:pPr marL="67310" marR="30480" indent="-31115" algn="ctr">
              <a:lnSpc>
                <a:spcPct val="95100"/>
              </a:lnSpc>
              <a:spcBef>
                <a:spcPts val="1275"/>
              </a:spcBef>
            </a:pPr>
            <a:r>
              <a:rPr sz="2700" spc="-105" dirty="0">
                <a:solidFill>
                  <a:srgbClr val="050505"/>
                </a:solidFill>
                <a:latin typeface="Arial"/>
                <a:cs typeface="Arial"/>
              </a:rPr>
              <a:t>The</a:t>
            </a:r>
            <a:r>
              <a:rPr sz="2700" spc="-12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2700" dirty="0">
                <a:solidFill>
                  <a:srgbClr val="050505"/>
                </a:solidFill>
                <a:latin typeface="Arial"/>
                <a:cs typeface="Arial"/>
              </a:rPr>
              <a:t>first</a:t>
            </a:r>
            <a:r>
              <a:rPr sz="2700" spc="-2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2700" spc="-10" dirty="0">
                <a:solidFill>
                  <a:srgbClr val="151515"/>
                </a:solidFill>
                <a:latin typeface="Arial"/>
                <a:cs typeface="Arial"/>
              </a:rPr>
              <a:t>explicit </a:t>
            </a:r>
            <a:r>
              <a:rPr sz="2700" spc="-25" dirty="0">
                <a:solidFill>
                  <a:srgbClr val="151515"/>
                </a:solidFill>
                <a:latin typeface="Arial"/>
                <a:cs typeface="Arial"/>
              </a:rPr>
              <a:t>quantification</a:t>
            </a:r>
            <a:r>
              <a:rPr sz="2700" spc="-80" dirty="0">
                <a:solidFill>
                  <a:srgbClr val="151515"/>
                </a:solidFill>
                <a:latin typeface="Arial"/>
                <a:cs typeface="Arial"/>
              </a:rPr>
              <a:t> </a:t>
            </a:r>
            <a:r>
              <a:rPr sz="2700" dirty="0">
                <a:solidFill>
                  <a:srgbClr val="151515"/>
                </a:solidFill>
                <a:latin typeface="Arial"/>
                <a:cs typeface="Arial"/>
              </a:rPr>
              <a:t>of</a:t>
            </a:r>
            <a:r>
              <a:rPr sz="2700" spc="-145" dirty="0">
                <a:solidFill>
                  <a:srgbClr val="151515"/>
                </a:solidFill>
                <a:latin typeface="Arial"/>
                <a:cs typeface="Arial"/>
              </a:rPr>
              <a:t> </a:t>
            </a:r>
            <a:r>
              <a:rPr sz="2700" spc="-25" dirty="0">
                <a:solidFill>
                  <a:srgbClr val="151515"/>
                </a:solidFill>
                <a:latin typeface="Arial"/>
                <a:cs typeface="Arial"/>
              </a:rPr>
              <a:t>the </a:t>
            </a:r>
            <a:r>
              <a:rPr sz="2700" spc="-60" dirty="0">
                <a:solidFill>
                  <a:srgbClr val="151515"/>
                </a:solidFill>
                <a:latin typeface="Arial"/>
                <a:cs typeface="Arial"/>
              </a:rPr>
              <a:t>accuracy-</a:t>
            </a:r>
            <a:r>
              <a:rPr sz="2700" spc="-50" dirty="0">
                <a:solidFill>
                  <a:srgbClr val="151515"/>
                </a:solidFill>
                <a:latin typeface="Arial"/>
                <a:cs typeface="Arial"/>
              </a:rPr>
              <a:t>for-timeliness </a:t>
            </a:r>
            <a:r>
              <a:rPr sz="2700" spc="-60" dirty="0">
                <a:solidFill>
                  <a:srgbClr val="151515"/>
                </a:solidFill>
                <a:latin typeface="Arial"/>
                <a:cs typeface="Arial"/>
              </a:rPr>
              <a:t>trade-</a:t>
            </a:r>
            <a:r>
              <a:rPr sz="2700" dirty="0">
                <a:solidFill>
                  <a:srgbClr val="151515"/>
                </a:solidFill>
                <a:latin typeface="Arial"/>
                <a:cs typeface="Arial"/>
              </a:rPr>
              <a:t>off</a:t>
            </a:r>
            <a:r>
              <a:rPr sz="2700" spc="15" dirty="0">
                <a:solidFill>
                  <a:srgbClr val="151515"/>
                </a:solidFill>
                <a:latin typeface="Arial"/>
                <a:cs typeface="Arial"/>
              </a:rPr>
              <a:t> </a:t>
            </a:r>
            <a:r>
              <a:rPr sz="2700" dirty="0">
                <a:solidFill>
                  <a:srgbClr val="151515"/>
                </a:solidFill>
                <a:latin typeface="Arial"/>
                <a:cs typeface="Arial"/>
              </a:rPr>
              <a:t>for</a:t>
            </a:r>
            <a:r>
              <a:rPr sz="2700" spc="-185" dirty="0">
                <a:solidFill>
                  <a:srgbClr val="151515"/>
                </a:solidFill>
                <a:latin typeface="Arial"/>
                <a:cs typeface="Arial"/>
              </a:rPr>
              <a:t> </a:t>
            </a:r>
            <a:r>
              <a:rPr sz="2700" spc="-330" dirty="0">
                <a:solidFill>
                  <a:srgbClr val="151515"/>
                </a:solidFill>
                <a:latin typeface="Arial"/>
                <a:cs typeface="Arial"/>
              </a:rPr>
              <a:t>GCC</a:t>
            </a:r>
            <a:endParaRPr sz="2700" dirty="0">
              <a:latin typeface="Arial"/>
              <a:cs typeface="Arial"/>
            </a:endParaRPr>
          </a:p>
          <a:p>
            <a:pPr marL="40005" algn="ctr">
              <a:lnSpc>
                <a:spcPts val="3115"/>
              </a:lnSpc>
            </a:pPr>
            <a:r>
              <a:rPr lang="en-US" sz="2700" spc="-165" dirty="0">
                <a:solidFill>
                  <a:srgbClr val="151515"/>
                </a:solidFill>
                <a:latin typeface="Arial"/>
                <a:cs typeface="Arial"/>
              </a:rPr>
              <a:t>emissions .</a:t>
            </a:r>
            <a:endParaRPr sz="2700" dirty="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3334644" y="5862378"/>
            <a:ext cx="3355975" cy="2773045"/>
          </a:xfrm>
          <a:prstGeom prst="rect">
            <a:avLst/>
          </a:prstGeom>
        </p:spPr>
        <p:txBody>
          <a:bodyPr vert="horz" wrap="square" lIns="0" tIns="17145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350"/>
              </a:spcBef>
            </a:pPr>
            <a:r>
              <a:rPr sz="3050" b="1" spc="-114" dirty="0">
                <a:solidFill>
                  <a:srgbClr val="050505"/>
                </a:solidFill>
                <a:latin typeface="Arial"/>
                <a:cs typeface="Arial"/>
              </a:rPr>
              <a:t>Interpretable</a:t>
            </a:r>
            <a:r>
              <a:rPr sz="3050" b="1" spc="-9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3050" b="1" spc="-45" dirty="0">
                <a:solidFill>
                  <a:srgbClr val="050505"/>
                </a:solidFill>
                <a:latin typeface="Arial"/>
                <a:cs typeface="Arial"/>
              </a:rPr>
              <a:t>Model</a:t>
            </a:r>
            <a:endParaRPr sz="3050" dirty="0">
              <a:latin typeface="Arial"/>
              <a:cs typeface="Arial"/>
            </a:endParaRPr>
          </a:p>
          <a:p>
            <a:pPr marL="28575" marR="23495" indent="5080" algn="ctr">
              <a:lnSpc>
                <a:spcPct val="95400"/>
              </a:lnSpc>
              <a:spcBef>
                <a:spcPts val="1265"/>
              </a:spcBef>
            </a:pPr>
            <a:r>
              <a:rPr sz="2700" spc="-110" dirty="0">
                <a:solidFill>
                  <a:srgbClr val="151515"/>
                </a:solidFill>
                <a:latin typeface="Arial"/>
                <a:cs typeface="Arial"/>
              </a:rPr>
              <a:t>An</a:t>
            </a:r>
            <a:r>
              <a:rPr sz="2700" spc="-235" dirty="0">
                <a:solidFill>
                  <a:srgbClr val="151515"/>
                </a:solidFill>
                <a:latin typeface="Arial"/>
                <a:cs typeface="Arial"/>
              </a:rPr>
              <a:t> </a:t>
            </a:r>
            <a:r>
              <a:rPr sz="2700" spc="-55" dirty="0">
                <a:solidFill>
                  <a:srgbClr val="050505"/>
                </a:solidFill>
                <a:latin typeface="Arial"/>
                <a:cs typeface="Arial"/>
              </a:rPr>
              <a:t>interpretable</a:t>
            </a:r>
            <a:r>
              <a:rPr sz="2700" spc="-8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2700" spc="-10" dirty="0">
                <a:solidFill>
                  <a:srgbClr val="050505"/>
                </a:solidFill>
                <a:latin typeface="Arial"/>
                <a:cs typeface="Arial"/>
              </a:rPr>
              <a:t>model </a:t>
            </a:r>
            <a:r>
              <a:rPr sz="2700" spc="-114" dirty="0">
                <a:solidFill>
                  <a:srgbClr val="151515"/>
                </a:solidFill>
                <a:latin typeface="Arial"/>
                <a:cs typeface="Arial"/>
              </a:rPr>
              <a:t>where</a:t>
            </a:r>
            <a:r>
              <a:rPr sz="2700" spc="-65" dirty="0">
                <a:solidFill>
                  <a:srgbClr val="151515"/>
                </a:solidFill>
                <a:latin typeface="Arial"/>
                <a:cs typeface="Arial"/>
              </a:rPr>
              <a:t> </a:t>
            </a:r>
            <a:r>
              <a:rPr sz="2700" spc="-10" dirty="0">
                <a:solidFill>
                  <a:srgbClr val="050505"/>
                </a:solidFill>
                <a:latin typeface="Arial"/>
                <a:cs typeface="Arial"/>
              </a:rPr>
              <a:t>feature </a:t>
            </a:r>
            <a:r>
              <a:rPr sz="2700" spc="-45" dirty="0">
                <a:solidFill>
                  <a:srgbClr val="151515"/>
                </a:solidFill>
                <a:latin typeface="Arial"/>
                <a:cs typeface="Arial"/>
              </a:rPr>
              <a:t>importance</a:t>
            </a:r>
            <a:r>
              <a:rPr sz="2700" spc="-135" dirty="0">
                <a:solidFill>
                  <a:srgbClr val="151515"/>
                </a:solidFill>
                <a:latin typeface="Arial"/>
                <a:cs typeface="Arial"/>
              </a:rPr>
              <a:t> </a:t>
            </a:r>
            <a:r>
              <a:rPr sz="2700" spc="-30" dirty="0">
                <a:solidFill>
                  <a:srgbClr val="151515"/>
                </a:solidFill>
                <a:latin typeface="Arial"/>
                <a:cs typeface="Arial"/>
              </a:rPr>
              <a:t>aligns</a:t>
            </a:r>
            <a:r>
              <a:rPr sz="2700" spc="-120" dirty="0">
                <a:solidFill>
                  <a:srgbClr val="151515"/>
                </a:solidFill>
                <a:latin typeface="Arial"/>
                <a:cs typeface="Arial"/>
              </a:rPr>
              <a:t> </a:t>
            </a:r>
            <a:r>
              <a:rPr sz="2700" spc="-20" dirty="0">
                <a:solidFill>
                  <a:srgbClr val="151515"/>
                </a:solidFill>
                <a:latin typeface="Arial"/>
                <a:cs typeface="Arial"/>
              </a:rPr>
              <a:t>with </a:t>
            </a:r>
            <a:r>
              <a:rPr sz="2700" spc="-55" dirty="0">
                <a:solidFill>
                  <a:srgbClr val="151515"/>
                </a:solidFill>
                <a:latin typeface="Arial"/>
                <a:cs typeface="Arial"/>
              </a:rPr>
              <a:t>physical</a:t>
            </a:r>
            <a:r>
              <a:rPr sz="2700" spc="-105" dirty="0">
                <a:solidFill>
                  <a:srgbClr val="151515"/>
                </a:solidFill>
                <a:latin typeface="Arial"/>
                <a:cs typeface="Arial"/>
              </a:rPr>
              <a:t> </a:t>
            </a:r>
            <a:r>
              <a:rPr sz="2700" spc="-65" dirty="0">
                <a:solidFill>
                  <a:srgbClr val="151515"/>
                </a:solidFill>
                <a:latin typeface="Arial"/>
                <a:cs typeface="Arial"/>
              </a:rPr>
              <a:t>drivers</a:t>
            </a:r>
            <a:r>
              <a:rPr sz="2700" spc="-95" dirty="0">
                <a:solidFill>
                  <a:srgbClr val="151515"/>
                </a:solidFill>
                <a:latin typeface="Arial"/>
                <a:cs typeface="Arial"/>
              </a:rPr>
              <a:t> </a:t>
            </a:r>
            <a:r>
              <a:rPr sz="2700" spc="-20" dirty="0">
                <a:solidFill>
                  <a:srgbClr val="050505"/>
                </a:solidFill>
                <a:latin typeface="Arial"/>
                <a:cs typeface="Arial"/>
              </a:rPr>
              <a:t>like </a:t>
            </a:r>
            <a:r>
              <a:rPr sz="2700" spc="-40" dirty="0">
                <a:solidFill>
                  <a:srgbClr val="151515"/>
                </a:solidFill>
                <a:latin typeface="Arial"/>
                <a:cs typeface="Arial"/>
              </a:rPr>
              <a:t>cooling</a:t>
            </a:r>
            <a:r>
              <a:rPr sz="2700" spc="-140" dirty="0">
                <a:solidFill>
                  <a:srgbClr val="151515"/>
                </a:solidFill>
                <a:latin typeface="Arial"/>
                <a:cs typeface="Arial"/>
              </a:rPr>
              <a:t> </a:t>
            </a:r>
            <a:r>
              <a:rPr sz="2700" spc="-10" dirty="0">
                <a:solidFill>
                  <a:srgbClr val="050505"/>
                </a:solidFill>
                <a:latin typeface="Arial"/>
                <a:cs typeface="Arial"/>
              </a:rPr>
              <a:t>demand</a:t>
            </a:r>
            <a:r>
              <a:rPr sz="2700" spc="-10" dirty="0">
                <a:solidFill>
                  <a:srgbClr val="343A3B"/>
                </a:solidFill>
                <a:latin typeface="Arial"/>
                <a:cs typeface="Arial"/>
              </a:rPr>
              <a:t>.</a:t>
            </a:r>
            <a:endParaRPr sz="2700" dirty="0">
              <a:latin typeface="Arial"/>
              <a:cs typeface="Arial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D9EEE6A2-C23E-8E9E-697B-E39C64710F9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348291" y="2612892"/>
            <a:ext cx="3130161" cy="2685691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51251646-F863-389D-6CBF-17B2ADA0DF3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51798" y="2746094"/>
            <a:ext cx="2851385" cy="2552489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object 22"/>
          <p:cNvSpPr/>
          <p:nvPr/>
        </p:nvSpPr>
        <p:spPr>
          <a:xfrm>
            <a:off x="8750263" y="2247105"/>
            <a:ext cx="0" cy="6996430"/>
          </a:xfrm>
          <a:custGeom>
            <a:avLst/>
            <a:gdLst/>
            <a:ahLst/>
            <a:cxnLst/>
            <a:rect l="l" t="t" r="r" b="b"/>
            <a:pathLst>
              <a:path h="6996430">
                <a:moveTo>
                  <a:pt x="0" y="6995845"/>
                </a:moveTo>
                <a:lnTo>
                  <a:pt x="0" y="0"/>
                </a:lnTo>
              </a:path>
            </a:pathLst>
          </a:custGeom>
          <a:ln w="1273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3" name="object 33" descr="$PPTXTitle"/>
          <p:cNvSpPr txBox="1">
            <a:spLocks noGrp="1"/>
          </p:cNvSpPr>
          <p:nvPr>
            <p:ph type="title"/>
          </p:nvPr>
        </p:nvSpPr>
        <p:spPr>
          <a:xfrm>
            <a:off x="279400" y="421707"/>
            <a:ext cx="16337280" cy="1032334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US" sz="6600" dirty="0"/>
              <a:t>Study Area (GCC)</a:t>
            </a:r>
            <a:endParaRPr sz="6600" dirty="0"/>
          </a:p>
        </p:txBody>
      </p:sp>
      <p:sp>
        <p:nvSpPr>
          <p:cNvPr id="40" name="object 40"/>
          <p:cNvSpPr txBox="1"/>
          <p:nvPr/>
        </p:nvSpPr>
        <p:spPr>
          <a:xfrm>
            <a:off x="8966200" y="2374834"/>
            <a:ext cx="8509000" cy="1085215"/>
          </a:xfrm>
          <a:prstGeom prst="rect">
            <a:avLst/>
          </a:prstGeom>
        </p:spPr>
        <p:txBody>
          <a:bodyPr vert="horz" wrap="square" lIns="0" tIns="38100" rIns="0" bIns="0" rtlCol="0">
            <a:spAutoFit/>
          </a:bodyPr>
          <a:lstStyle/>
          <a:p>
            <a:pPr marL="26034" marR="5080" indent="-13970">
              <a:lnSpc>
                <a:spcPts val="4120"/>
              </a:lnSpc>
              <a:spcBef>
                <a:spcPts val="300"/>
              </a:spcBef>
            </a:pPr>
            <a:r>
              <a:rPr sz="3500" b="1" spc="-175" dirty="0">
                <a:solidFill>
                  <a:srgbClr val="030303"/>
                </a:solidFill>
                <a:latin typeface="Arial"/>
                <a:cs typeface="Arial"/>
              </a:rPr>
              <a:t>Countries:</a:t>
            </a:r>
            <a:r>
              <a:rPr sz="3500" b="1" spc="-7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500" spc="-35" dirty="0">
                <a:solidFill>
                  <a:srgbClr val="030303"/>
                </a:solidFill>
                <a:latin typeface="Arial"/>
                <a:cs typeface="Arial"/>
              </a:rPr>
              <a:t>Saudi</a:t>
            </a:r>
            <a:r>
              <a:rPr sz="3500" spc="-10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500" spc="-90" dirty="0">
                <a:solidFill>
                  <a:srgbClr val="030303"/>
                </a:solidFill>
                <a:latin typeface="Arial"/>
                <a:cs typeface="Arial"/>
              </a:rPr>
              <a:t>Arabia,</a:t>
            </a:r>
            <a:r>
              <a:rPr sz="3500" spc="-27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500" spc="-229" dirty="0">
                <a:solidFill>
                  <a:srgbClr val="030303"/>
                </a:solidFill>
                <a:latin typeface="Arial"/>
                <a:cs typeface="Arial"/>
              </a:rPr>
              <a:t>UAE,</a:t>
            </a:r>
            <a:r>
              <a:rPr sz="3500" spc="-21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500" spc="-105" dirty="0">
                <a:solidFill>
                  <a:srgbClr val="030303"/>
                </a:solidFill>
                <a:latin typeface="Arial"/>
                <a:cs typeface="Arial"/>
              </a:rPr>
              <a:t>Qatar, </a:t>
            </a:r>
            <a:r>
              <a:rPr sz="3500" spc="-55" dirty="0">
                <a:solidFill>
                  <a:srgbClr val="030303"/>
                </a:solidFill>
                <a:latin typeface="Arial"/>
                <a:cs typeface="Arial"/>
              </a:rPr>
              <a:t>Kuwait,</a:t>
            </a:r>
            <a:r>
              <a:rPr sz="3500" spc="-18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500" spc="-114" dirty="0">
                <a:solidFill>
                  <a:srgbClr val="030303"/>
                </a:solidFill>
                <a:latin typeface="Arial"/>
                <a:cs typeface="Arial"/>
              </a:rPr>
              <a:t>Oman,</a:t>
            </a:r>
            <a:r>
              <a:rPr sz="3500" spc="-21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500" spc="-10" dirty="0">
                <a:solidFill>
                  <a:srgbClr val="030303"/>
                </a:solidFill>
                <a:latin typeface="Arial"/>
                <a:cs typeface="Arial"/>
              </a:rPr>
              <a:t>Bahrain.</a:t>
            </a:r>
            <a:endParaRPr sz="3500" dirty="0">
              <a:latin typeface="Arial"/>
              <a:cs typeface="Arial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8966201" y="4034433"/>
            <a:ext cx="6907028" cy="1085215"/>
          </a:xfrm>
          <a:prstGeom prst="rect">
            <a:avLst/>
          </a:prstGeom>
        </p:spPr>
        <p:txBody>
          <a:bodyPr vert="horz" wrap="square" lIns="0" tIns="38100" rIns="0" bIns="0" rtlCol="0">
            <a:spAutoFit/>
          </a:bodyPr>
          <a:lstStyle/>
          <a:p>
            <a:pPr marL="12700" marR="5080" indent="3175">
              <a:lnSpc>
                <a:spcPts val="4120"/>
              </a:lnSpc>
              <a:spcBef>
                <a:spcPts val="300"/>
              </a:spcBef>
            </a:pPr>
            <a:r>
              <a:rPr sz="3500" dirty="0">
                <a:solidFill>
                  <a:srgbClr val="030303"/>
                </a:solidFill>
                <a:latin typeface="Arial"/>
                <a:cs typeface="Arial"/>
              </a:rPr>
              <a:t>A</a:t>
            </a:r>
            <a:r>
              <a:rPr sz="3500" spc="-254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500" dirty="0">
                <a:solidFill>
                  <a:srgbClr val="030303"/>
                </a:solidFill>
                <a:latin typeface="Arial"/>
                <a:cs typeface="Arial"/>
              </a:rPr>
              <a:t>compelling</a:t>
            </a:r>
            <a:r>
              <a:rPr sz="3500" spc="-7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500" spc="-10" dirty="0">
                <a:solidFill>
                  <a:srgbClr val="030303"/>
                </a:solidFill>
                <a:latin typeface="Arial"/>
                <a:cs typeface="Arial"/>
              </a:rPr>
              <a:t>case</a:t>
            </a:r>
            <a:r>
              <a:rPr sz="3500" spc="-18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500" dirty="0">
                <a:solidFill>
                  <a:srgbClr val="030303"/>
                </a:solidFill>
                <a:latin typeface="Arial"/>
                <a:cs typeface="Arial"/>
              </a:rPr>
              <a:t>study</a:t>
            </a:r>
            <a:r>
              <a:rPr sz="3500" spc="-17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500" spc="-45" dirty="0">
                <a:solidFill>
                  <a:srgbClr val="030303"/>
                </a:solidFill>
                <a:latin typeface="Arial"/>
                <a:cs typeface="Arial"/>
              </a:rPr>
              <a:t>due</a:t>
            </a:r>
            <a:r>
              <a:rPr sz="3500" spc="-23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500" dirty="0">
                <a:solidFill>
                  <a:srgbClr val="030303"/>
                </a:solidFill>
                <a:latin typeface="Arial"/>
                <a:cs typeface="Arial"/>
              </a:rPr>
              <a:t>to</a:t>
            </a:r>
            <a:r>
              <a:rPr sz="3500" spc="17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500" spc="-50" dirty="0">
                <a:solidFill>
                  <a:srgbClr val="030303"/>
                </a:solidFill>
                <a:latin typeface="Arial"/>
                <a:cs typeface="Arial"/>
              </a:rPr>
              <a:t>a </a:t>
            </a:r>
            <a:r>
              <a:rPr sz="3500" spc="-20" dirty="0">
                <a:solidFill>
                  <a:srgbClr val="030303"/>
                </a:solidFill>
                <a:latin typeface="Arial"/>
                <a:cs typeface="Arial"/>
              </a:rPr>
              <a:t>unique</a:t>
            </a:r>
            <a:r>
              <a:rPr sz="3500" spc="-204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500" dirty="0">
                <a:solidFill>
                  <a:srgbClr val="030303"/>
                </a:solidFill>
                <a:latin typeface="Arial"/>
                <a:cs typeface="Arial"/>
              </a:rPr>
              <a:t>combination</a:t>
            </a:r>
            <a:r>
              <a:rPr sz="3500" spc="6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500" spc="95" dirty="0">
                <a:solidFill>
                  <a:srgbClr val="030303"/>
                </a:solidFill>
                <a:latin typeface="Arial"/>
                <a:cs typeface="Arial"/>
              </a:rPr>
              <a:t>of</a:t>
            </a:r>
            <a:r>
              <a:rPr sz="3500" spc="-3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500" spc="-10" dirty="0">
                <a:solidFill>
                  <a:srgbClr val="030303"/>
                </a:solidFill>
                <a:latin typeface="Arial"/>
                <a:cs typeface="Arial"/>
              </a:rPr>
              <a:t>factors:</a:t>
            </a:r>
            <a:endParaRPr sz="3500" dirty="0">
              <a:latin typeface="Arial"/>
              <a:cs typeface="Arial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8890000" y="5413176"/>
            <a:ext cx="8585199" cy="4403770"/>
          </a:xfrm>
          <a:prstGeom prst="rect">
            <a:avLst/>
          </a:prstGeom>
        </p:spPr>
        <p:txBody>
          <a:bodyPr vert="horz" wrap="square" lIns="0" tIns="40640" rIns="0" bIns="0" rtlCol="0">
            <a:spAutoFit/>
          </a:bodyPr>
          <a:lstStyle/>
          <a:p>
            <a:pPr marL="534670" marR="221615" indent="-522605">
              <a:lnSpc>
                <a:spcPts val="4120"/>
              </a:lnSpc>
              <a:spcBef>
                <a:spcPts val="320"/>
              </a:spcBef>
              <a:buClr>
                <a:srgbClr val="798982"/>
              </a:buClr>
              <a:buChar char="•"/>
              <a:tabLst>
                <a:tab pos="541655" algn="l"/>
              </a:tabLst>
            </a:pPr>
            <a:r>
              <a:rPr sz="3500" dirty="0">
                <a:solidFill>
                  <a:srgbClr val="030303"/>
                </a:solidFill>
                <a:latin typeface="Arial"/>
                <a:cs typeface="Arial"/>
              </a:rPr>
              <a:t>Hot,</a:t>
            </a:r>
            <a:r>
              <a:rPr sz="3500" spc="-37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500" dirty="0">
                <a:solidFill>
                  <a:srgbClr val="030303"/>
                </a:solidFill>
                <a:latin typeface="Arial"/>
                <a:cs typeface="Arial"/>
              </a:rPr>
              <a:t>arid</a:t>
            </a:r>
            <a:r>
              <a:rPr sz="3500" spc="-15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500" dirty="0">
                <a:solidFill>
                  <a:srgbClr val="030303"/>
                </a:solidFill>
                <a:latin typeface="Arial"/>
                <a:cs typeface="Arial"/>
              </a:rPr>
              <a:t>climate</a:t>
            </a:r>
            <a:r>
              <a:rPr sz="3500" spc="-13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500" dirty="0">
                <a:solidFill>
                  <a:srgbClr val="030303"/>
                </a:solidFill>
                <a:latin typeface="Arial"/>
                <a:cs typeface="Arial"/>
              </a:rPr>
              <a:t>drives</a:t>
            </a:r>
            <a:r>
              <a:rPr sz="3500" spc="-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500" spc="-45" dirty="0">
                <a:solidFill>
                  <a:srgbClr val="030303"/>
                </a:solidFill>
                <a:latin typeface="Arial"/>
                <a:cs typeface="Arial"/>
              </a:rPr>
              <a:t>extreme 	</a:t>
            </a:r>
            <a:r>
              <a:rPr sz="3500" dirty="0">
                <a:solidFill>
                  <a:srgbClr val="030303"/>
                </a:solidFill>
                <a:latin typeface="Arial"/>
                <a:cs typeface="Arial"/>
              </a:rPr>
              <a:t>electricity</a:t>
            </a:r>
            <a:r>
              <a:rPr sz="3500" spc="-5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500" dirty="0">
                <a:solidFill>
                  <a:srgbClr val="030303"/>
                </a:solidFill>
                <a:latin typeface="Arial"/>
                <a:cs typeface="Arial"/>
              </a:rPr>
              <a:t>demand</a:t>
            </a:r>
            <a:r>
              <a:rPr sz="3500" spc="4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500" dirty="0">
                <a:solidFill>
                  <a:srgbClr val="030303"/>
                </a:solidFill>
                <a:latin typeface="Arial"/>
                <a:cs typeface="Arial"/>
              </a:rPr>
              <a:t>for</a:t>
            </a:r>
            <a:r>
              <a:rPr sz="3500" spc="-15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500" spc="-10" dirty="0">
                <a:solidFill>
                  <a:srgbClr val="030303"/>
                </a:solidFill>
                <a:latin typeface="Arial"/>
                <a:cs typeface="Arial"/>
              </a:rPr>
              <a:t>cooling.</a:t>
            </a:r>
            <a:endParaRPr sz="3500" dirty="0">
              <a:latin typeface="Arial"/>
              <a:cs typeface="Arial"/>
            </a:endParaRPr>
          </a:p>
          <a:p>
            <a:pPr marL="535940" marR="5080" indent="-523875">
              <a:lnSpc>
                <a:spcPct val="100499"/>
              </a:lnSpc>
              <a:spcBef>
                <a:spcPts val="1485"/>
              </a:spcBef>
              <a:buClr>
                <a:srgbClr val="798982"/>
              </a:buClr>
              <a:buChar char="•"/>
              <a:tabLst>
                <a:tab pos="541655" algn="l"/>
              </a:tabLst>
            </a:pPr>
            <a:r>
              <a:rPr sz="3500" spc="-30" dirty="0">
                <a:solidFill>
                  <a:srgbClr val="030303"/>
                </a:solidFill>
                <a:latin typeface="Arial"/>
                <a:cs typeface="Arial"/>
              </a:rPr>
              <a:t>Economies</a:t>
            </a:r>
            <a:r>
              <a:rPr sz="3500" spc="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500" spc="-40" dirty="0">
                <a:solidFill>
                  <a:srgbClr val="030303"/>
                </a:solidFill>
                <a:latin typeface="Arial"/>
                <a:cs typeface="Arial"/>
              </a:rPr>
              <a:t>are</a:t>
            </a:r>
            <a:r>
              <a:rPr sz="3500" spc="-23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500" dirty="0">
                <a:solidFill>
                  <a:srgbClr val="030303"/>
                </a:solidFill>
                <a:latin typeface="Arial"/>
                <a:cs typeface="Arial"/>
              </a:rPr>
              <a:t>major</a:t>
            </a:r>
            <a:r>
              <a:rPr sz="3500" spc="-12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500" spc="65" dirty="0">
                <a:solidFill>
                  <a:srgbClr val="030303"/>
                </a:solidFill>
                <a:latin typeface="Arial"/>
                <a:cs typeface="Arial"/>
              </a:rPr>
              <a:t>oil</a:t>
            </a:r>
            <a:r>
              <a:rPr sz="3500" spc="-22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500" spc="-30" dirty="0">
                <a:solidFill>
                  <a:srgbClr val="030303"/>
                </a:solidFill>
                <a:latin typeface="Arial"/>
                <a:cs typeface="Arial"/>
              </a:rPr>
              <a:t>and</a:t>
            </a:r>
            <a:r>
              <a:rPr sz="3500" spc="-24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500" spc="-25" dirty="0">
                <a:solidFill>
                  <a:srgbClr val="030303"/>
                </a:solidFill>
                <a:latin typeface="Arial"/>
                <a:cs typeface="Arial"/>
              </a:rPr>
              <a:t>gas 	</a:t>
            </a:r>
            <a:r>
              <a:rPr sz="3500" spc="-10" dirty="0">
                <a:solidFill>
                  <a:srgbClr val="030303"/>
                </a:solidFill>
                <a:latin typeface="Arial"/>
                <a:cs typeface="Arial"/>
              </a:rPr>
              <a:t>producers.</a:t>
            </a:r>
            <a:endParaRPr sz="3500" dirty="0">
              <a:latin typeface="Arial"/>
              <a:cs typeface="Arial"/>
            </a:endParaRPr>
          </a:p>
          <a:p>
            <a:pPr marL="546100" indent="-533400">
              <a:spcBef>
                <a:spcPts val="1630"/>
              </a:spcBef>
              <a:buClr>
                <a:srgbClr val="798982"/>
              </a:buClr>
              <a:buFontTx/>
              <a:buChar char="•"/>
              <a:tabLst>
                <a:tab pos="546100" algn="l"/>
              </a:tabLst>
            </a:pPr>
            <a:r>
              <a:rPr sz="3500" spc="-25" dirty="0">
                <a:solidFill>
                  <a:srgbClr val="030303"/>
                </a:solidFill>
                <a:latin typeface="Arial"/>
                <a:cs typeface="Arial"/>
              </a:rPr>
              <a:t>Among</a:t>
            </a:r>
            <a:r>
              <a:rPr sz="3500" spc="-204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500" dirty="0">
                <a:solidFill>
                  <a:srgbClr val="030303"/>
                </a:solidFill>
                <a:latin typeface="Arial"/>
                <a:cs typeface="Arial"/>
              </a:rPr>
              <a:t>the</a:t>
            </a:r>
            <a:r>
              <a:rPr sz="3500" spc="-13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500" dirty="0">
                <a:solidFill>
                  <a:srgbClr val="030303"/>
                </a:solidFill>
                <a:latin typeface="Arial"/>
                <a:cs typeface="Arial"/>
              </a:rPr>
              <a:t>world's</a:t>
            </a:r>
            <a:r>
              <a:rPr sz="3500" spc="-6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500" spc="-10" dirty="0">
                <a:solidFill>
                  <a:srgbClr val="030303"/>
                </a:solidFill>
                <a:latin typeface="Arial"/>
                <a:cs typeface="Arial"/>
              </a:rPr>
              <a:t>highes</a:t>
            </a:r>
            <a:r>
              <a:rPr lang="en-US" sz="3500" spc="-10" dirty="0">
                <a:solidFill>
                  <a:srgbClr val="030303"/>
                </a:solidFill>
                <a:latin typeface="Arial"/>
                <a:cs typeface="Arial"/>
              </a:rPr>
              <a:t>t</a:t>
            </a:r>
            <a:r>
              <a:rPr lang="ar-SA" sz="3500" spc="-1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lang="en-US" sz="3500" spc="-60" dirty="0">
                <a:solidFill>
                  <a:srgbClr val="030303"/>
                </a:solidFill>
                <a:latin typeface="Arial"/>
                <a:cs typeface="Arial"/>
              </a:rPr>
              <a:t>per-</a:t>
            </a:r>
            <a:r>
              <a:rPr lang="en-US" sz="3500" dirty="0">
                <a:solidFill>
                  <a:srgbClr val="030303"/>
                </a:solidFill>
                <a:latin typeface="Arial"/>
                <a:cs typeface="Arial"/>
              </a:rPr>
              <a:t>capita</a:t>
            </a:r>
            <a:r>
              <a:rPr lang="en-US" sz="3500" spc="-18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lang="en-US" sz="3500" spc="-280" dirty="0">
                <a:solidFill>
                  <a:srgbClr val="030303"/>
                </a:solidFill>
                <a:latin typeface="Arial"/>
                <a:cs typeface="Arial"/>
              </a:rPr>
              <a:t>CO</a:t>
            </a:r>
            <a:r>
              <a:rPr lang="ar-SA" sz="3600" spc="-65" dirty="0">
                <a:solidFill>
                  <a:srgbClr val="030303"/>
                </a:solidFill>
                <a:latin typeface="Times New Roman"/>
                <a:cs typeface="Times New Roman"/>
              </a:rPr>
              <a:t>2</a:t>
            </a:r>
            <a:r>
              <a:rPr lang="en-US" sz="3600" spc="-65" dirty="0">
                <a:solidFill>
                  <a:srgbClr val="030303"/>
                </a:solidFill>
                <a:latin typeface="Times New Roman"/>
                <a:cs typeface="Times New Roman"/>
              </a:rPr>
              <a:t> </a:t>
            </a:r>
            <a:r>
              <a:rPr lang="en-US" sz="3500" spc="-10" dirty="0">
                <a:solidFill>
                  <a:srgbClr val="030303"/>
                </a:solidFill>
                <a:latin typeface="Arial"/>
                <a:cs typeface="Arial"/>
              </a:rPr>
              <a:t>emissions</a:t>
            </a:r>
            <a:r>
              <a:rPr lang="en-US" sz="3500" spc="-10" dirty="0">
                <a:solidFill>
                  <a:srgbClr val="282D2D"/>
                </a:solidFill>
                <a:latin typeface="Arial"/>
                <a:cs typeface="Arial"/>
              </a:rPr>
              <a:t>.</a:t>
            </a:r>
            <a:endParaRPr lang="en-US" sz="3500" dirty="0">
              <a:latin typeface="Arial"/>
              <a:cs typeface="Arial"/>
            </a:endParaRPr>
          </a:p>
          <a:p>
            <a:pPr marL="546100" indent="-533400">
              <a:lnSpc>
                <a:spcPct val="100000"/>
              </a:lnSpc>
              <a:spcBef>
                <a:spcPts val="1630"/>
              </a:spcBef>
              <a:buClr>
                <a:srgbClr val="798982"/>
              </a:buClr>
              <a:buChar char="•"/>
              <a:tabLst>
                <a:tab pos="546100" algn="l"/>
              </a:tabLst>
            </a:pPr>
            <a:endParaRPr sz="3500" dirty="0">
              <a:latin typeface="Arial"/>
              <a:cs typeface="Arial"/>
            </a:endParaRPr>
          </a:p>
        </p:txBody>
      </p:sp>
      <p:pic>
        <p:nvPicPr>
          <p:cNvPr id="47" name="Picture 46">
            <a:extLst>
              <a:ext uri="{FF2B5EF4-FFF2-40B4-BE49-F238E27FC236}">
                <a16:creationId xmlns:a16="http://schemas.microsoft.com/office/drawing/2014/main" id="{D3F81EFA-BA50-DE29-CDEE-BDD96E1834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3689" y="2081693"/>
            <a:ext cx="7434209" cy="6957333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object 57" descr="$PPTXTitle"/>
          <p:cNvSpPr txBox="1">
            <a:spLocks noGrp="1"/>
          </p:cNvSpPr>
          <p:nvPr>
            <p:ph type="title"/>
          </p:nvPr>
        </p:nvSpPr>
        <p:spPr>
          <a:xfrm>
            <a:off x="355600" y="479061"/>
            <a:ext cx="15961164" cy="1031693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spcBef>
                <a:spcPts val="130"/>
              </a:spcBef>
            </a:pPr>
            <a:r>
              <a:rPr sz="6600" dirty="0"/>
              <a:t>End-to-End Data Collection Pipeline</a:t>
            </a:r>
          </a:p>
        </p:txBody>
      </p:sp>
      <p:sp>
        <p:nvSpPr>
          <p:cNvPr id="67" name="object 67"/>
          <p:cNvSpPr txBox="1"/>
          <p:nvPr/>
        </p:nvSpPr>
        <p:spPr>
          <a:xfrm>
            <a:off x="876580" y="7908958"/>
            <a:ext cx="14714855" cy="103441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69215">
              <a:lnSpc>
                <a:spcPts val="2655"/>
              </a:lnSpc>
              <a:spcBef>
                <a:spcPts val="110"/>
              </a:spcBef>
            </a:pPr>
            <a:r>
              <a:rPr sz="2250" spc="-10" dirty="0">
                <a:solidFill>
                  <a:srgbClr val="1A1A1A"/>
                </a:solidFill>
                <a:latin typeface="Arial"/>
                <a:cs typeface="Arial"/>
              </a:rPr>
              <a:t>Notes</a:t>
            </a:r>
            <a:r>
              <a:rPr sz="2250" spc="-10" dirty="0">
                <a:solidFill>
                  <a:srgbClr val="363634"/>
                </a:solidFill>
                <a:latin typeface="Arial"/>
                <a:cs typeface="Arial"/>
              </a:rPr>
              <a:t>:</a:t>
            </a:r>
            <a:endParaRPr sz="2250" dirty="0">
              <a:latin typeface="Arial"/>
              <a:cs typeface="Arial"/>
            </a:endParaRPr>
          </a:p>
          <a:p>
            <a:pPr marL="435609" indent="-372110">
              <a:lnSpc>
                <a:spcPts val="2615"/>
              </a:lnSpc>
              <a:buClr>
                <a:srgbClr val="528CBD"/>
              </a:buClr>
              <a:buChar char="•"/>
              <a:tabLst>
                <a:tab pos="435609" algn="l"/>
              </a:tabLst>
            </a:pPr>
            <a:r>
              <a:rPr sz="2250" spc="-10" dirty="0">
                <a:solidFill>
                  <a:srgbClr val="1A1A1A"/>
                </a:solidFill>
                <a:latin typeface="Arial"/>
                <a:cs typeface="Arial"/>
              </a:rPr>
              <a:t>All</a:t>
            </a:r>
            <a:r>
              <a:rPr sz="2250" spc="-1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2250" spc="-30" dirty="0">
                <a:solidFill>
                  <a:srgbClr val="1A1A1A"/>
                </a:solidFill>
                <a:latin typeface="Arial"/>
                <a:cs typeface="Arial"/>
              </a:rPr>
              <a:t>features</a:t>
            </a:r>
            <a:r>
              <a:rPr sz="2250" spc="-13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2250" dirty="0">
                <a:solidFill>
                  <a:srgbClr val="1A1A1A"/>
                </a:solidFill>
                <a:latin typeface="Arial"/>
                <a:cs typeface="Arial"/>
              </a:rPr>
              <a:t>are</a:t>
            </a:r>
            <a:r>
              <a:rPr sz="2250" spc="-24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2250" spc="-35" dirty="0">
                <a:solidFill>
                  <a:srgbClr val="1A1A1A"/>
                </a:solidFill>
                <a:latin typeface="Arial"/>
                <a:cs typeface="Arial"/>
              </a:rPr>
              <a:t>aggregated</a:t>
            </a:r>
            <a:r>
              <a:rPr sz="2250" spc="-12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2250" spc="50" dirty="0">
                <a:solidFill>
                  <a:srgbClr val="1A1A1A"/>
                </a:solidFill>
                <a:latin typeface="Arial"/>
                <a:cs typeface="Arial"/>
              </a:rPr>
              <a:t>to</a:t>
            </a:r>
            <a:r>
              <a:rPr sz="2250" spc="-26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2250" dirty="0">
                <a:solidFill>
                  <a:srgbClr val="1A1A1A"/>
                </a:solidFill>
                <a:latin typeface="Arial"/>
                <a:cs typeface="Arial"/>
              </a:rPr>
              <a:t>annual</a:t>
            </a:r>
            <a:r>
              <a:rPr sz="2250" dirty="0">
                <a:solidFill>
                  <a:srgbClr val="363634"/>
                </a:solidFill>
                <a:latin typeface="Arial"/>
                <a:cs typeface="Arial"/>
              </a:rPr>
              <a:t>,</a:t>
            </a:r>
            <a:r>
              <a:rPr sz="2250" spc="-330" dirty="0">
                <a:solidFill>
                  <a:srgbClr val="363634"/>
                </a:solidFill>
                <a:latin typeface="Arial"/>
                <a:cs typeface="Arial"/>
              </a:rPr>
              <a:t> </a:t>
            </a:r>
            <a:r>
              <a:rPr sz="2250" spc="-55" dirty="0">
                <a:solidFill>
                  <a:srgbClr val="1A1A1A"/>
                </a:solidFill>
                <a:latin typeface="Arial"/>
                <a:cs typeface="Arial"/>
              </a:rPr>
              <a:t>country-</a:t>
            </a:r>
            <a:r>
              <a:rPr sz="2250" dirty="0">
                <a:solidFill>
                  <a:srgbClr val="1A1A1A"/>
                </a:solidFill>
                <a:latin typeface="Arial"/>
                <a:cs typeface="Arial"/>
              </a:rPr>
              <a:t>level</a:t>
            </a:r>
            <a:r>
              <a:rPr sz="2250" spc="8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2250" spc="-40" dirty="0">
                <a:solidFill>
                  <a:srgbClr val="1A1A1A"/>
                </a:solidFill>
                <a:latin typeface="Arial"/>
                <a:cs typeface="Arial"/>
              </a:rPr>
              <a:t>values</a:t>
            </a:r>
            <a:r>
              <a:rPr sz="2250" spc="-1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2250" spc="50" dirty="0">
                <a:latin typeface="Arial"/>
                <a:cs typeface="Arial"/>
              </a:rPr>
              <a:t>to</a:t>
            </a:r>
            <a:r>
              <a:rPr sz="2250" spc="-160" dirty="0">
                <a:latin typeface="Arial"/>
                <a:cs typeface="Arial"/>
              </a:rPr>
              <a:t> </a:t>
            </a:r>
            <a:r>
              <a:rPr sz="2250" spc="-35" dirty="0">
                <a:solidFill>
                  <a:srgbClr val="1A1A1A"/>
                </a:solidFill>
                <a:latin typeface="Arial"/>
                <a:cs typeface="Arial"/>
              </a:rPr>
              <a:t>ensure</a:t>
            </a:r>
            <a:r>
              <a:rPr sz="2250" spc="-114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2250" spc="-10" dirty="0">
                <a:solidFill>
                  <a:srgbClr val="1A1A1A"/>
                </a:solidFill>
                <a:latin typeface="Arial"/>
                <a:cs typeface="Arial"/>
              </a:rPr>
              <a:t>direct</a:t>
            </a:r>
            <a:r>
              <a:rPr sz="2250" spc="-5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2250" spc="-30" dirty="0">
                <a:solidFill>
                  <a:srgbClr val="1A1A1A"/>
                </a:solidFill>
                <a:latin typeface="Arial"/>
                <a:cs typeface="Arial"/>
              </a:rPr>
              <a:t>comparability</a:t>
            </a:r>
            <a:r>
              <a:rPr sz="2250" spc="10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2250" spc="-35" dirty="0">
                <a:solidFill>
                  <a:srgbClr val="1A1A1A"/>
                </a:solidFill>
                <a:latin typeface="Arial"/>
                <a:cs typeface="Arial"/>
              </a:rPr>
              <a:t>with</a:t>
            </a:r>
            <a:r>
              <a:rPr sz="2250" spc="-13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2250" dirty="0">
                <a:solidFill>
                  <a:srgbClr val="1A1A1A"/>
                </a:solidFill>
                <a:latin typeface="Arial"/>
                <a:cs typeface="Arial"/>
              </a:rPr>
              <a:t>target</a:t>
            </a:r>
            <a:r>
              <a:rPr sz="2250" spc="-3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2250" spc="-35" dirty="0">
                <a:solidFill>
                  <a:srgbClr val="1A1A1A"/>
                </a:solidFill>
                <a:latin typeface="Arial"/>
                <a:cs typeface="Arial"/>
              </a:rPr>
              <a:t>emissions</a:t>
            </a:r>
            <a:r>
              <a:rPr sz="2250" spc="-12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2250" spc="-20" dirty="0">
                <a:solidFill>
                  <a:srgbClr val="1A1A1A"/>
                </a:solidFill>
                <a:latin typeface="Arial"/>
                <a:cs typeface="Arial"/>
              </a:rPr>
              <a:t>data</a:t>
            </a:r>
            <a:r>
              <a:rPr sz="2250" spc="-20" dirty="0">
                <a:solidFill>
                  <a:srgbClr val="363634"/>
                </a:solidFill>
                <a:latin typeface="Arial"/>
                <a:cs typeface="Arial"/>
              </a:rPr>
              <a:t>.</a:t>
            </a:r>
            <a:endParaRPr sz="2250" dirty="0">
              <a:latin typeface="Arial"/>
              <a:cs typeface="Arial"/>
            </a:endParaRPr>
          </a:p>
          <a:p>
            <a:pPr marL="428625" indent="-365125">
              <a:lnSpc>
                <a:spcPts val="2655"/>
              </a:lnSpc>
              <a:buClr>
                <a:srgbClr val="528CBD"/>
              </a:buClr>
              <a:buChar char="•"/>
              <a:tabLst>
                <a:tab pos="428625" algn="l"/>
              </a:tabLst>
            </a:pPr>
            <a:r>
              <a:rPr sz="2250" dirty="0">
                <a:solidFill>
                  <a:srgbClr val="1A1A1A"/>
                </a:solidFill>
                <a:latin typeface="Arial"/>
                <a:cs typeface="Arial"/>
              </a:rPr>
              <a:t>The</a:t>
            </a:r>
            <a:r>
              <a:rPr sz="2250" spc="-16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2250" spc="-25" dirty="0">
                <a:solidFill>
                  <a:srgbClr val="1A1A1A"/>
                </a:solidFill>
                <a:latin typeface="Arial"/>
                <a:cs typeface="Arial"/>
              </a:rPr>
              <a:t>shorter</a:t>
            </a:r>
            <a:r>
              <a:rPr sz="2250" spc="-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2250" spc="-30" dirty="0">
                <a:solidFill>
                  <a:srgbClr val="1A1A1A"/>
                </a:solidFill>
                <a:latin typeface="Arial"/>
                <a:cs typeface="Arial"/>
              </a:rPr>
              <a:t>temporal</a:t>
            </a:r>
            <a:r>
              <a:rPr sz="2250" spc="-4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2250" spc="-30" dirty="0">
                <a:solidFill>
                  <a:srgbClr val="1A1A1A"/>
                </a:solidFill>
                <a:latin typeface="Arial"/>
                <a:cs typeface="Arial"/>
              </a:rPr>
              <a:t>record</a:t>
            </a:r>
            <a:r>
              <a:rPr sz="2250" spc="-10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2250" dirty="0">
                <a:solidFill>
                  <a:srgbClr val="1A1A1A"/>
                </a:solidFill>
                <a:latin typeface="Arial"/>
                <a:cs typeface="Arial"/>
              </a:rPr>
              <a:t>for</a:t>
            </a:r>
            <a:r>
              <a:rPr sz="2250" spc="-14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lang="en-US" sz="2250" spc="-70" dirty="0">
                <a:solidFill>
                  <a:srgbClr val="1A1A1A"/>
                </a:solidFill>
                <a:latin typeface="Arial"/>
                <a:cs typeface="Arial"/>
              </a:rPr>
              <a:t>Sentinel-5P</a:t>
            </a:r>
            <a:r>
              <a:rPr sz="2250" spc="4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lang="en-US" sz="2250" spc="120" dirty="0">
                <a:solidFill>
                  <a:srgbClr val="1A1A1A"/>
                </a:solidFill>
                <a:latin typeface="Arial"/>
                <a:cs typeface="Arial"/>
              </a:rPr>
              <a:t>NO</a:t>
            </a:r>
            <a:r>
              <a:rPr sz="2325" spc="179" baseline="-21505" dirty="0">
                <a:solidFill>
                  <a:srgbClr val="363634"/>
                </a:solidFill>
                <a:latin typeface="Arial"/>
                <a:cs typeface="Arial"/>
              </a:rPr>
              <a:t>2</a:t>
            </a:r>
            <a:r>
              <a:rPr sz="2325" spc="112" baseline="-21505" dirty="0">
                <a:solidFill>
                  <a:srgbClr val="363634"/>
                </a:solidFill>
                <a:latin typeface="Arial"/>
                <a:cs typeface="Arial"/>
              </a:rPr>
              <a:t> </a:t>
            </a:r>
            <a:r>
              <a:rPr sz="2250" spc="-35" dirty="0">
                <a:solidFill>
                  <a:srgbClr val="1A1A1A"/>
                </a:solidFill>
                <a:latin typeface="Arial"/>
                <a:cs typeface="Arial"/>
              </a:rPr>
              <a:t>(post</a:t>
            </a:r>
            <a:r>
              <a:rPr sz="2250" spc="-35" dirty="0">
                <a:solidFill>
                  <a:srgbClr val="363634"/>
                </a:solidFill>
                <a:latin typeface="Arial"/>
                <a:cs typeface="Arial"/>
              </a:rPr>
              <a:t>-</a:t>
            </a:r>
            <a:r>
              <a:rPr sz="2250" spc="-35" dirty="0">
                <a:solidFill>
                  <a:srgbClr val="1A1A1A"/>
                </a:solidFill>
                <a:latin typeface="Arial"/>
                <a:cs typeface="Arial"/>
              </a:rPr>
              <a:t>20</a:t>
            </a:r>
            <a:r>
              <a:rPr sz="2250" spc="-35" dirty="0">
                <a:latin typeface="Arial"/>
                <a:cs typeface="Arial"/>
              </a:rPr>
              <a:t>1</a:t>
            </a:r>
            <a:r>
              <a:rPr sz="2250" spc="-35" dirty="0">
                <a:solidFill>
                  <a:srgbClr val="1A1A1A"/>
                </a:solidFill>
                <a:latin typeface="Arial"/>
                <a:cs typeface="Arial"/>
              </a:rPr>
              <a:t>8)</a:t>
            </a:r>
            <a:r>
              <a:rPr sz="2250" spc="-12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2250" dirty="0">
                <a:solidFill>
                  <a:srgbClr val="1A1A1A"/>
                </a:solidFill>
                <a:latin typeface="Arial"/>
                <a:cs typeface="Arial"/>
              </a:rPr>
              <a:t>is</a:t>
            </a:r>
            <a:r>
              <a:rPr sz="2250" spc="-16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2250" spc="-45" dirty="0">
                <a:solidFill>
                  <a:srgbClr val="1A1A1A"/>
                </a:solidFill>
                <a:latin typeface="Arial"/>
                <a:cs typeface="Arial"/>
              </a:rPr>
              <a:t>handled</a:t>
            </a:r>
            <a:r>
              <a:rPr sz="2250" spc="-13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2250" spc="-20" dirty="0">
                <a:solidFill>
                  <a:srgbClr val="1A1A1A"/>
                </a:solidFill>
                <a:latin typeface="Arial"/>
                <a:cs typeface="Arial"/>
              </a:rPr>
              <a:t>consistently</a:t>
            </a:r>
            <a:r>
              <a:rPr sz="2250" spc="7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2250" dirty="0">
                <a:solidFill>
                  <a:srgbClr val="1A1A1A"/>
                </a:solidFill>
                <a:latin typeface="Arial"/>
                <a:cs typeface="Arial"/>
              </a:rPr>
              <a:t>as</a:t>
            </a:r>
            <a:r>
              <a:rPr sz="2250" spc="-2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2250" spc="-30" dirty="0">
                <a:solidFill>
                  <a:srgbClr val="1A1A1A"/>
                </a:solidFill>
                <a:latin typeface="Arial"/>
                <a:cs typeface="Arial"/>
              </a:rPr>
              <a:t>detailed</a:t>
            </a:r>
            <a:r>
              <a:rPr sz="2250" spc="-6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2250" spc="75" dirty="0">
                <a:solidFill>
                  <a:srgbClr val="1A1A1A"/>
                </a:solidFill>
                <a:latin typeface="Arial"/>
                <a:cs typeface="Arial"/>
              </a:rPr>
              <a:t>in</a:t>
            </a:r>
            <a:r>
              <a:rPr sz="2250" spc="-22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2250" dirty="0">
                <a:solidFill>
                  <a:srgbClr val="1A1A1A"/>
                </a:solidFill>
                <a:latin typeface="Arial"/>
                <a:cs typeface="Arial"/>
              </a:rPr>
              <a:t>the</a:t>
            </a:r>
            <a:r>
              <a:rPr sz="2250" spc="-229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2250" spc="-10" dirty="0">
                <a:solidFill>
                  <a:srgbClr val="1A1A1A"/>
                </a:solidFill>
                <a:latin typeface="Arial"/>
                <a:cs typeface="Arial"/>
              </a:rPr>
              <a:t>methodo</a:t>
            </a:r>
            <a:r>
              <a:rPr sz="2250" spc="-10" dirty="0">
                <a:latin typeface="Arial"/>
                <a:cs typeface="Arial"/>
              </a:rPr>
              <a:t>l</a:t>
            </a:r>
            <a:r>
              <a:rPr sz="2250" spc="-10" dirty="0">
                <a:solidFill>
                  <a:srgbClr val="1A1A1A"/>
                </a:solidFill>
                <a:latin typeface="Arial"/>
                <a:cs typeface="Arial"/>
              </a:rPr>
              <a:t>ogy</a:t>
            </a:r>
            <a:r>
              <a:rPr sz="2250" spc="-10" dirty="0">
                <a:solidFill>
                  <a:srgbClr val="363634"/>
                </a:solidFill>
                <a:latin typeface="Arial"/>
                <a:cs typeface="Arial"/>
              </a:rPr>
              <a:t>.</a:t>
            </a:r>
            <a:endParaRPr sz="2250" dirty="0">
              <a:latin typeface="Arial"/>
              <a:cs typeface="Arial"/>
            </a:endParaRPr>
          </a:p>
        </p:txBody>
      </p:sp>
      <p:pic>
        <p:nvPicPr>
          <p:cNvPr id="70" name="Picture 69">
            <a:extLst>
              <a:ext uri="{FF2B5EF4-FFF2-40B4-BE49-F238E27FC236}">
                <a16:creationId xmlns:a16="http://schemas.microsoft.com/office/drawing/2014/main" id="{747FBC37-B5E5-C2F3-BCC2-5930CD93D1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5599" y="1981200"/>
            <a:ext cx="16596557" cy="563880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object 23" descr="$PPTXTitle"/>
          <p:cNvSpPr txBox="1">
            <a:spLocks noGrp="1"/>
          </p:cNvSpPr>
          <p:nvPr>
            <p:ph type="title"/>
          </p:nvPr>
        </p:nvSpPr>
        <p:spPr>
          <a:xfrm>
            <a:off x="355600" y="479061"/>
            <a:ext cx="15961163" cy="1444840"/>
          </a:xfrm>
          <a:prstGeom prst="rect">
            <a:avLst/>
          </a:prstGeom>
        </p:spPr>
        <p:txBody>
          <a:bodyPr vert="horz" wrap="square" lIns="0" tIns="425027" rIns="0" bIns="0" rtlCol="0">
            <a:spAutoFit/>
          </a:bodyPr>
          <a:lstStyle/>
          <a:p>
            <a:pPr marL="12700" algn="l">
              <a:spcBef>
                <a:spcPts val="130"/>
              </a:spcBef>
            </a:pPr>
            <a:r>
              <a:rPr lang="en-US" sz="6600" dirty="0"/>
              <a:t>Unified Panel Dataset</a:t>
            </a:r>
            <a:endParaRPr sz="6600" dirty="0"/>
          </a:p>
        </p:txBody>
      </p:sp>
      <p:sp>
        <p:nvSpPr>
          <p:cNvPr id="24" name="object 24"/>
          <p:cNvSpPr txBox="1"/>
          <p:nvPr/>
        </p:nvSpPr>
        <p:spPr>
          <a:xfrm>
            <a:off x="1010009" y="2317386"/>
            <a:ext cx="7201534" cy="6779259"/>
          </a:xfrm>
          <a:prstGeom prst="rect">
            <a:avLst/>
          </a:prstGeom>
        </p:spPr>
        <p:txBody>
          <a:bodyPr vert="horz" wrap="square" lIns="0" tIns="82550" rIns="0" bIns="0" rtlCol="0">
            <a:spAutoFit/>
          </a:bodyPr>
          <a:lstStyle/>
          <a:p>
            <a:pPr marL="623570" marR="515620" indent="-535305">
              <a:lnSpc>
                <a:spcPct val="86300"/>
              </a:lnSpc>
              <a:spcBef>
                <a:spcPts val="650"/>
              </a:spcBef>
              <a:buClr>
                <a:srgbClr val="778980"/>
              </a:buClr>
              <a:buFont typeface="Arial"/>
              <a:buChar char="•"/>
              <a:tabLst>
                <a:tab pos="625475" algn="l"/>
              </a:tabLst>
            </a:pPr>
            <a:r>
              <a:rPr sz="3250" b="1" spc="-140" dirty="0">
                <a:solidFill>
                  <a:srgbClr val="030303"/>
                </a:solidFill>
                <a:latin typeface="Arial"/>
                <a:cs typeface="Arial"/>
              </a:rPr>
              <a:t>Target </a:t>
            </a:r>
            <a:r>
              <a:rPr sz="3250" b="1" spc="-30" dirty="0">
                <a:solidFill>
                  <a:srgbClr val="030303"/>
                </a:solidFill>
                <a:latin typeface="Arial"/>
                <a:cs typeface="Arial"/>
              </a:rPr>
              <a:t>(y):</a:t>
            </a:r>
            <a:r>
              <a:rPr sz="3250" b="1" spc="-33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250" spc="-75" dirty="0">
                <a:solidFill>
                  <a:srgbClr val="030303"/>
                </a:solidFill>
                <a:latin typeface="Arial"/>
                <a:cs typeface="Arial"/>
              </a:rPr>
              <a:t>Annual</a:t>
            </a:r>
            <a:r>
              <a:rPr sz="3250" spc="-19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250" spc="-30" dirty="0">
                <a:solidFill>
                  <a:srgbClr val="030303"/>
                </a:solidFill>
                <a:latin typeface="Arial"/>
                <a:cs typeface="Arial"/>
              </a:rPr>
              <a:t>Territorial</a:t>
            </a:r>
            <a:r>
              <a:rPr sz="3250" spc="-3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250" spc="-25" dirty="0">
                <a:solidFill>
                  <a:srgbClr val="030303"/>
                </a:solidFill>
                <a:latin typeface="Arial"/>
                <a:cs typeface="Arial"/>
              </a:rPr>
              <a:t>CO</a:t>
            </a:r>
            <a:r>
              <a:rPr sz="3225" spc="-37" baseline="-18087" dirty="0">
                <a:solidFill>
                  <a:srgbClr val="030303"/>
                </a:solidFill>
                <a:latin typeface="Times New Roman"/>
                <a:cs typeface="Times New Roman"/>
              </a:rPr>
              <a:t>2 	</a:t>
            </a:r>
            <a:r>
              <a:rPr sz="3250" spc="-35" dirty="0">
                <a:solidFill>
                  <a:srgbClr val="030303"/>
                </a:solidFill>
                <a:latin typeface="Arial"/>
                <a:cs typeface="Arial"/>
              </a:rPr>
              <a:t>Emissions</a:t>
            </a:r>
            <a:r>
              <a:rPr sz="3250" spc="-6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250" spc="-90" dirty="0">
                <a:solidFill>
                  <a:srgbClr val="030303"/>
                </a:solidFill>
                <a:latin typeface="Arial"/>
                <a:cs typeface="Arial"/>
              </a:rPr>
              <a:t>(Source:</a:t>
            </a:r>
            <a:r>
              <a:rPr sz="3250" spc="-13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250" spc="-80" dirty="0">
                <a:solidFill>
                  <a:srgbClr val="030303"/>
                </a:solidFill>
                <a:latin typeface="Arial"/>
                <a:cs typeface="Arial"/>
              </a:rPr>
              <a:t>Global</a:t>
            </a:r>
            <a:r>
              <a:rPr sz="3250" spc="-14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250" spc="-85" dirty="0">
                <a:solidFill>
                  <a:srgbClr val="030303"/>
                </a:solidFill>
                <a:latin typeface="Arial"/>
                <a:cs typeface="Arial"/>
              </a:rPr>
              <a:t>Carbon 	</a:t>
            </a:r>
            <a:r>
              <a:rPr sz="3250" spc="105" dirty="0">
                <a:solidFill>
                  <a:srgbClr val="030303"/>
                </a:solidFill>
                <a:latin typeface="Arial"/>
                <a:cs typeface="Arial"/>
              </a:rPr>
              <a:t>Project/</a:t>
            </a:r>
            <a:r>
              <a:rPr sz="3250" spc="2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250" spc="-25" dirty="0">
                <a:solidFill>
                  <a:srgbClr val="030303"/>
                </a:solidFill>
                <a:latin typeface="Arial"/>
                <a:cs typeface="Arial"/>
              </a:rPr>
              <a:t>OWID).</a:t>
            </a:r>
            <a:endParaRPr sz="3250" dirty="0">
              <a:latin typeface="Arial"/>
              <a:cs typeface="Arial"/>
            </a:endParaRPr>
          </a:p>
          <a:p>
            <a:pPr marL="615315" marR="93980" indent="-527050">
              <a:lnSpc>
                <a:spcPct val="87600"/>
              </a:lnSpc>
              <a:spcBef>
                <a:spcPts val="1310"/>
              </a:spcBef>
              <a:buClr>
                <a:srgbClr val="778980"/>
              </a:buClr>
              <a:buFont typeface="Arial"/>
              <a:buChar char="•"/>
              <a:tabLst>
                <a:tab pos="617855" algn="l"/>
              </a:tabLst>
            </a:pPr>
            <a:r>
              <a:rPr sz="3250" b="1" spc="-204" dirty="0">
                <a:solidFill>
                  <a:srgbClr val="030303"/>
                </a:solidFill>
                <a:latin typeface="Arial"/>
                <a:cs typeface="Arial"/>
              </a:rPr>
              <a:t>Economic</a:t>
            </a:r>
            <a:r>
              <a:rPr sz="3250" b="1" spc="-8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250" b="1" spc="-140" dirty="0">
                <a:solidFill>
                  <a:srgbClr val="030303"/>
                </a:solidFill>
                <a:latin typeface="Arial"/>
                <a:cs typeface="Arial"/>
              </a:rPr>
              <a:t>Predictors</a:t>
            </a:r>
            <a:r>
              <a:rPr sz="3250" b="1" spc="3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250" b="1" spc="-55" dirty="0">
                <a:solidFill>
                  <a:srgbClr val="030303"/>
                </a:solidFill>
                <a:latin typeface="Arial"/>
                <a:cs typeface="Arial"/>
              </a:rPr>
              <a:t>(x):</a:t>
            </a:r>
            <a:r>
              <a:rPr sz="3250" b="1" spc="-31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250" spc="-405" dirty="0">
                <a:solidFill>
                  <a:srgbClr val="030303"/>
                </a:solidFill>
                <a:latin typeface="Arial"/>
                <a:cs typeface="Arial"/>
              </a:rPr>
              <a:t>G</a:t>
            </a:r>
            <a:r>
              <a:rPr lang="en-US" sz="3250" spc="-405" dirty="0">
                <a:solidFill>
                  <a:srgbClr val="030303"/>
                </a:solidFill>
                <a:latin typeface="Arial"/>
                <a:cs typeface="Arial"/>
              </a:rPr>
              <a:t>D</a:t>
            </a:r>
            <a:r>
              <a:rPr sz="3250" spc="-405" dirty="0">
                <a:solidFill>
                  <a:srgbClr val="030303"/>
                </a:solidFill>
                <a:latin typeface="Arial"/>
                <a:cs typeface="Arial"/>
              </a:rPr>
              <a:t>P, 	</a:t>
            </a:r>
            <a:r>
              <a:rPr sz="3250" spc="-25" dirty="0">
                <a:solidFill>
                  <a:srgbClr val="030303"/>
                </a:solidFill>
                <a:latin typeface="Arial"/>
                <a:cs typeface="Arial"/>
              </a:rPr>
              <a:t>population,</a:t>
            </a:r>
            <a:r>
              <a:rPr sz="3250" spc="-22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250" spc="-90" dirty="0">
                <a:solidFill>
                  <a:srgbClr val="030303"/>
                </a:solidFill>
                <a:latin typeface="Arial"/>
                <a:cs typeface="Arial"/>
              </a:rPr>
              <a:t>energy</a:t>
            </a:r>
            <a:r>
              <a:rPr sz="3250" spc="-15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250" dirty="0">
                <a:solidFill>
                  <a:srgbClr val="030303"/>
                </a:solidFill>
                <a:latin typeface="Arial"/>
                <a:cs typeface="Arial"/>
              </a:rPr>
              <a:t>consumption</a:t>
            </a:r>
            <a:r>
              <a:rPr sz="3250" spc="-4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250" spc="-20" dirty="0">
                <a:solidFill>
                  <a:srgbClr val="030303"/>
                </a:solidFill>
                <a:latin typeface="Arial"/>
                <a:cs typeface="Arial"/>
              </a:rPr>
              <a:t>(for 	</a:t>
            </a:r>
            <a:r>
              <a:rPr sz="3250" dirty="0">
                <a:solidFill>
                  <a:srgbClr val="030303"/>
                </a:solidFill>
                <a:latin typeface="Arial"/>
                <a:cs typeface="Arial"/>
              </a:rPr>
              <a:t>Model</a:t>
            </a:r>
            <a:r>
              <a:rPr sz="3250" spc="-12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250" spc="-25" dirty="0">
                <a:solidFill>
                  <a:srgbClr val="030303"/>
                </a:solidFill>
                <a:latin typeface="Arial"/>
                <a:cs typeface="Arial"/>
              </a:rPr>
              <a:t>A).</a:t>
            </a:r>
            <a:endParaRPr sz="3250" dirty="0">
              <a:latin typeface="Arial"/>
              <a:cs typeface="Arial"/>
            </a:endParaRPr>
          </a:p>
          <a:p>
            <a:pPr marL="626745" marR="457834" indent="-538480">
              <a:lnSpc>
                <a:spcPct val="88900"/>
              </a:lnSpc>
              <a:spcBef>
                <a:spcPts val="955"/>
              </a:spcBef>
              <a:buChar char="•"/>
              <a:tabLst>
                <a:tab pos="626745" algn="l"/>
                <a:tab pos="631190" algn="l"/>
              </a:tabLst>
            </a:pPr>
            <a:r>
              <a:rPr sz="3250" dirty="0">
                <a:solidFill>
                  <a:srgbClr val="778980"/>
                </a:solidFill>
                <a:latin typeface="Arial"/>
                <a:cs typeface="Arial"/>
              </a:rPr>
              <a:t>	</a:t>
            </a:r>
            <a:r>
              <a:rPr sz="3250" b="1" spc="-95" dirty="0">
                <a:solidFill>
                  <a:srgbClr val="030303"/>
                </a:solidFill>
                <a:latin typeface="Arial"/>
                <a:cs typeface="Arial"/>
              </a:rPr>
              <a:t>Satellite</a:t>
            </a:r>
            <a:r>
              <a:rPr sz="3250" b="1" spc="-19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250" b="1" spc="-140" dirty="0">
                <a:solidFill>
                  <a:srgbClr val="030303"/>
                </a:solidFill>
                <a:latin typeface="Arial"/>
                <a:cs typeface="Arial"/>
              </a:rPr>
              <a:t>Predictors</a:t>
            </a:r>
            <a:r>
              <a:rPr sz="3250" b="1" spc="-6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250" b="1" spc="-30" dirty="0">
                <a:solidFill>
                  <a:srgbClr val="030303"/>
                </a:solidFill>
                <a:latin typeface="Arial"/>
                <a:cs typeface="Arial"/>
              </a:rPr>
              <a:t>(x):</a:t>
            </a:r>
            <a:r>
              <a:rPr sz="3250" b="1" spc="-33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250" spc="-250" dirty="0">
                <a:solidFill>
                  <a:srgbClr val="030303"/>
                </a:solidFill>
                <a:latin typeface="Arial"/>
                <a:cs typeface="Arial"/>
              </a:rPr>
              <a:t>LST,</a:t>
            </a:r>
            <a:r>
              <a:rPr sz="3250" spc="-26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250" spc="-110" dirty="0">
                <a:solidFill>
                  <a:srgbClr val="030303"/>
                </a:solidFill>
                <a:latin typeface="Arial"/>
                <a:cs typeface="Arial"/>
              </a:rPr>
              <a:t>NDVI, </a:t>
            </a:r>
            <a:r>
              <a:rPr sz="3250" spc="-25" dirty="0">
                <a:solidFill>
                  <a:srgbClr val="030303"/>
                </a:solidFill>
                <a:latin typeface="Arial"/>
                <a:cs typeface="Arial"/>
              </a:rPr>
              <a:t>Night-</a:t>
            </a:r>
            <a:r>
              <a:rPr sz="3250" spc="-10" dirty="0">
                <a:solidFill>
                  <a:srgbClr val="030303"/>
                </a:solidFill>
                <a:latin typeface="Arial"/>
                <a:cs typeface="Arial"/>
              </a:rPr>
              <a:t>time</a:t>
            </a:r>
            <a:r>
              <a:rPr sz="3250" spc="-13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250" spc="-25" dirty="0">
                <a:solidFill>
                  <a:srgbClr val="030303"/>
                </a:solidFill>
                <a:latin typeface="Arial"/>
                <a:cs typeface="Arial"/>
              </a:rPr>
              <a:t>Lights,</a:t>
            </a:r>
            <a:r>
              <a:rPr sz="3250" spc="-21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250" spc="-285" dirty="0">
                <a:solidFill>
                  <a:srgbClr val="030303"/>
                </a:solidFill>
                <a:latin typeface="Arial"/>
                <a:cs typeface="Arial"/>
              </a:rPr>
              <a:t>AOD,</a:t>
            </a:r>
            <a:r>
              <a:rPr sz="3250" spc="-26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lang="en-US" sz="3250" spc="85" dirty="0">
                <a:solidFill>
                  <a:srgbClr val="030303"/>
                </a:solidFill>
                <a:latin typeface="Arial"/>
                <a:cs typeface="Arial"/>
              </a:rPr>
              <a:t>NO</a:t>
            </a:r>
            <a:r>
              <a:rPr sz="3300" spc="127" baseline="-20202" dirty="0">
                <a:solidFill>
                  <a:srgbClr val="030303"/>
                </a:solidFill>
                <a:latin typeface="Arial"/>
                <a:cs typeface="Arial"/>
              </a:rPr>
              <a:t>2</a:t>
            </a:r>
            <a:r>
              <a:rPr sz="3300" spc="157" baseline="-20202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250" spc="-20" dirty="0">
                <a:solidFill>
                  <a:srgbClr val="030303"/>
                </a:solidFill>
                <a:latin typeface="Arial"/>
                <a:cs typeface="Arial"/>
              </a:rPr>
              <a:t>(for </a:t>
            </a:r>
            <a:r>
              <a:rPr sz="3250" dirty="0">
                <a:solidFill>
                  <a:srgbClr val="030303"/>
                </a:solidFill>
                <a:latin typeface="Arial"/>
                <a:cs typeface="Arial"/>
              </a:rPr>
              <a:t>Models</a:t>
            </a:r>
            <a:r>
              <a:rPr sz="3250" spc="-7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lang="en-US" sz="3250" spc="-20" dirty="0">
                <a:solidFill>
                  <a:srgbClr val="030303"/>
                </a:solidFill>
                <a:latin typeface="Arial"/>
                <a:cs typeface="Arial"/>
              </a:rPr>
              <a:t>B</a:t>
            </a:r>
            <a:r>
              <a:rPr sz="3250" spc="-20" dirty="0">
                <a:solidFill>
                  <a:srgbClr val="030303"/>
                </a:solidFill>
                <a:latin typeface="Arial"/>
                <a:cs typeface="Arial"/>
              </a:rPr>
              <a:t>/C).</a:t>
            </a:r>
            <a:endParaRPr sz="3250" dirty="0">
              <a:latin typeface="Arial"/>
              <a:cs typeface="Arial"/>
            </a:endParaRPr>
          </a:p>
          <a:p>
            <a:pPr marL="617855" marR="551180" indent="-529590">
              <a:lnSpc>
                <a:spcPts val="3420"/>
              </a:lnSpc>
              <a:spcBef>
                <a:spcPts val="1235"/>
              </a:spcBef>
              <a:buChar char="•"/>
              <a:tabLst>
                <a:tab pos="617855" algn="l"/>
                <a:tab pos="631190" algn="l"/>
              </a:tabLst>
            </a:pPr>
            <a:r>
              <a:rPr sz="3250" dirty="0">
                <a:solidFill>
                  <a:srgbClr val="778980"/>
                </a:solidFill>
                <a:latin typeface="Arial"/>
                <a:cs typeface="Arial"/>
              </a:rPr>
              <a:t>	</a:t>
            </a:r>
            <a:r>
              <a:rPr sz="3250" b="1" spc="-185" dirty="0">
                <a:solidFill>
                  <a:srgbClr val="030303"/>
                </a:solidFill>
                <a:latin typeface="Arial"/>
                <a:cs typeface="Arial"/>
              </a:rPr>
              <a:t>Scope:</a:t>
            </a:r>
            <a:r>
              <a:rPr sz="3250" b="1" spc="-6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250" dirty="0">
                <a:solidFill>
                  <a:srgbClr val="030303"/>
                </a:solidFill>
                <a:latin typeface="Arial"/>
                <a:cs typeface="Arial"/>
              </a:rPr>
              <a:t>6</a:t>
            </a:r>
            <a:r>
              <a:rPr sz="3250" spc="-254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250" dirty="0">
                <a:solidFill>
                  <a:srgbClr val="030303"/>
                </a:solidFill>
                <a:latin typeface="Arial"/>
                <a:cs typeface="Arial"/>
              </a:rPr>
              <a:t>countries</a:t>
            </a:r>
            <a:r>
              <a:rPr sz="3250" spc="-13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250" spc="-65" dirty="0">
                <a:solidFill>
                  <a:srgbClr val="030303"/>
                </a:solidFill>
                <a:latin typeface="Arial"/>
                <a:cs typeface="Arial"/>
              </a:rPr>
              <a:t>over</a:t>
            </a:r>
            <a:r>
              <a:rPr sz="3250" spc="-5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250" dirty="0">
                <a:solidFill>
                  <a:srgbClr val="030303"/>
                </a:solidFill>
                <a:latin typeface="Arial"/>
                <a:cs typeface="Arial"/>
              </a:rPr>
              <a:t>24</a:t>
            </a:r>
            <a:r>
              <a:rPr sz="3250" spc="-35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250" spc="-10" dirty="0">
                <a:solidFill>
                  <a:srgbClr val="030303"/>
                </a:solidFill>
                <a:latin typeface="Arial"/>
                <a:cs typeface="Arial"/>
              </a:rPr>
              <a:t>years </a:t>
            </a:r>
            <a:r>
              <a:rPr sz="3250" dirty="0">
                <a:solidFill>
                  <a:srgbClr val="030303"/>
                </a:solidFill>
                <a:latin typeface="Arial"/>
                <a:cs typeface="Arial"/>
              </a:rPr>
              <a:t>(2000-2023),</a:t>
            </a:r>
            <a:r>
              <a:rPr sz="3250" spc="-10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250" spc="-10" dirty="0">
                <a:solidFill>
                  <a:srgbClr val="030303"/>
                </a:solidFill>
                <a:latin typeface="Arial"/>
                <a:cs typeface="Arial"/>
              </a:rPr>
              <a:t>creating</a:t>
            </a:r>
            <a:r>
              <a:rPr sz="3250" spc="-3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250" dirty="0">
                <a:solidFill>
                  <a:srgbClr val="030303"/>
                </a:solidFill>
                <a:latin typeface="Arial"/>
                <a:cs typeface="Arial"/>
              </a:rPr>
              <a:t>a</a:t>
            </a:r>
            <a:r>
              <a:rPr sz="3250" spc="-24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250" spc="-25" dirty="0">
                <a:solidFill>
                  <a:srgbClr val="030303"/>
                </a:solidFill>
                <a:latin typeface="Arial"/>
                <a:cs typeface="Arial"/>
              </a:rPr>
              <a:t>balanced </a:t>
            </a:r>
            <a:r>
              <a:rPr sz="3250" spc="-10" dirty="0">
                <a:solidFill>
                  <a:srgbClr val="030303"/>
                </a:solidFill>
                <a:latin typeface="Arial"/>
                <a:cs typeface="Arial"/>
              </a:rPr>
              <a:t>panel.</a:t>
            </a:r>
            <a:endParaRPr sz="3250" dirty="0">
              <a:latin typeface="Arial"/>
              <a:cs typeface="Arial"/>
            </a:endParaRPr>
          </a:p>
          <a:p>
            <a:pPr marL="623570" marR="1477010" indent="-535305">
              <a:lnSpc>
                <a:spcPts val="3420"/>
              </a:lnSpc>
              <a:spcBef>
                <a:spcPts val="1300"/>
              </a:spcBef>
              <a:buClr>
                <a:srgbClr val="778980"/>
              </a:buClr>
              <a:buFont typeface="Arial"/>
              <a:buChar char="•"/>
              <a:tabLst>
                <a:tab pos="631825" algn="l"/>
              </a:tabLst>
            </a:pPr>
            <a:r>
              <a:rPr sz="3250" b="1" spc="-135" dirty="0">
                <a:solidFill>
                  <a:srgbClr val="030303"/>
                </a:solidFill>
                <a:latin typeface="Arial"/>
                <a:cs typeface="Arial"/>
              </a:rPr>
              <a:t>Total</a:t>
            </a:r>
            <a:r>
              <a:rPr sz="3250" b="1" spc="-10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250" b="1" spc="-114" dirty="0">
                <a:solidFill>
                  <a:srgbClr val="030303"/>
                </a:solidFill>
                <a:latin typeface="Arial"/>
                <a:cs typeface="Arial"/>
              </a:rPr>
              <a:t>Size:</a:t>
            </a:r>
            <a:r>
              <a:rPr sz="3250" b="1" spc="-23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250" spc="65" dirty="0">
                <a:solidFill>
                  <a:srgbClr val="030303"/>
                </a:solidFill>
                <a:latin typeface="Arial"/>
                <a:cs typeface="Arial"/>
              </a:rPr>
              <a:t>144</a:t>
            </a:r>
            <a:r>
              <a:rPr sz="3250" spc="-254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250" dirty="0">
                <a:solidFill>
                  <a:srgbClr val="030303"/>
                </a:solidFill>
                <a:latin typeface="Arial"/>
                <a:cs typeface="Arial"/>
              </a:rPr>
              <a:t>country-</a:t>
            </a:r>
            <a:r>
              <a:rPr sz="3250" spc="-20" dirty="0">
                <a:solidFill>
                  <a:srgbClr val="030303"/>
                </a:solidFill>
                <a:latin typeface="Arial"/>
                <a:cs typeface="Arial"/>
              </a:rPr>
              <a:t>year 	</a:t>
            </a:r>
            <a:r>
              <a:rPr sz="3250" spc="-10" dirty="0">
                <a:solidFill>
                  <a:srgbClr val="030303"/>
                </a:solidFill>
                <a:latin typeface="Arial"/>
                <a:cs typeface="Arial"/>
              </a:rPr>
              <a:t>observations.</a:t>
            </a:r>
            <a:endParaRPr sz="3250" dirty="0">
              <a:latin typeface="Arial"/>
              <a:cs typeface="Arial"/>
            </a:endParaRP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92D44D8F-BD7E-DDB1-5332-D9D6D0BC9C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11543" y="2081941"/>
            <a:ext cx="8964198" cy="7192597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01214839"/>
              </p:ext>
            </p:extLst>
          </p:nvPr>
        </p:nvGraphicFramePr>
        <p:xfrm>
          <a:off x="866110" y="2349234"/>
          <a:ext cx="15730217" cy="6223571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216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4842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75068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81495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816610">
                <a:tc>
                  <a:txBody>
                    <a:bodyPr/>
                    <a:lstStyle/>
                    <a:p>
                      <a:pPr marL="203200">
                        <a:lnSpc>
                          <a:spcPct val="100000"/>
                        </a:lnSpc>
                        <a:spcBef>
                          <a:spcPts val="1620"/>
                        </a:spcBef>
                      </a:pPr>
                      <a:r>
                        <a:rPr sz="2700" b="1" spc="-10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Variable</a:t>
                      </a:r>
                      <a:endParaRPr sz="2700" dirty="0">
                        <a:latin typeface="Arial"/>
                        <a:cs typeface="Arial"/>
                      </a:endParaRPr>
                    </a:p>
                  </a:txBody>
                  <a:tcPr marL="0" marR="0" marT="20574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1135">
                        <a:lnSpc>
                          <a:spcPct val="100000"/>
                        </a:lnSpc>
                        <a:spcBef>
                          <a:spcPts val="1620"/>
                        </a:spcBef>
                      </a:pPr>
                      <a:r>
                        <a:rPr sz="2700" b="1" spc="60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Satellite</a:t>
                      </a:r>
                      <a:r>
                        <a:rPr sz="2700" b="1" spc="-85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700" b="1" spc="-10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Product</a:t>
                      </a:r>
                      <a:endParaRPr sz="2700">
                        <a:latin typeface="Arial"/>
                        <a:cs typeface="Arial"/>
                      </a:endParaRPr>
                    </a:p>
                  </a:txBody>
                  <a:tcPr marL="0" marR="0" marT="20574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1135">
                        <a:lnSpc>
                          <a:spcPct val="100000"/>
                        </a:lnSpc>
                        <a:spcBef>
                          <a:spcPts val="1620"/>
                        </a:spcBef>
                      </a:pPr>
                      <a:r>
                        <a:rPr sz="2700" b="1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Physical</a:t>
                      </a:r>
                      <a:r>
                        <a:rPr sz="2700" b="1" spc="175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700" b="1" spc="75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Meaning</a:t>
                      </a:r>
                      <a:endParaRPr sz="2700">
                        <a:latin typeface="Arial"/>
                        <a:cs typeface="Arial"/>
                      </a:endParaRPr>
                    </a:p>
                  </a:txBody>
                  <a:tcPr marL="0" marR="0" marT="20574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00025">
                        <a:lnSpc>
                          <a:spcPct val="100000"/>
                        </a:lnSpc>
                        <a:spcBef>
                          <a:spcPts val="1620"/>
                        </a:spcBef>
                      </a:pPr>
                      <a:r>
                        <a:rPr sz="2700" b="1" spc="45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Coverage</a:t>
                      </a:r>
                      <a:endParaRPr sz="2700">
                        <a:latin typeface="Arial"/>
                        <a:cs typeface="Arial"/>
                      </a:endParaRPr>
                    </a:p>
                  </a:txBody>
                  <a:tcPr marL="0" marR="0" marT="20574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16610">
                <a:tc>
                  <a:txBody>
                    <a:bodyPr/>
                    <a:lstStyle/>
                    <a:p>
                      <a:pPr marL="191135">
                        <a:lnSpc>
                          <a:spcPct val="100000"/>
                        </a:lnSpc>
                        <a:spcBef>
                          <a:spcPts val="1720"/>
                        </a:spcBef>
                      </a:pPr>
                      <a:r>
                        <a:rPr sz="2700" spc="-25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LST</a:t>
                      </a:r>
                      <a:endParaRPr sz="2700">
                        <a:latin typeface="Arial"/>
                        <a:cs typeface="Arial"/>
                      </a:endParaRPr>
                    </a:p>
                  </a:txBody>
                  <a:tcPr marL="0" marR="0" marT="21844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03200">
                        <a:lnSpc>
                          <a:spcPct val="100000"/>
                        </a:lnSpc>
                        <a:spcBef>
                          <a:spcPts val="1720"/>
                        </a:spcBef>
                      </a:pPr>
                      <a:r>
                        <a:rPr sz="2700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MODIS</a:t>
                      </a:r>
                      <a:r>
                        <a:rPr sz="2700" spc="80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700" spc="-10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MOD11A2</a:t>
                      </a:r>
                      <a:endParaRPr sz="2700">
                        <a:latin typeface="Arial"/>
                        <a:cs typeface="Arial"/>
                      </a:endParaRPr>
                    </a:p>
                  </a:txBody>
                  <a:tcPr marL="0" marR="0" marT="21844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08279">
                        <a:lnSpc>
                          <a:spcPct val="100000"/>
                        </a:lnSpc>
                        <a:spcBef>
                          <a:spcPts val="1170"/>
                        </a:spcBef>
                      </a:pPr>
                      <a:r>
                        <a:rPr sz="2700" spc="80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Thermal</a:t>
                      </a:r>
                      <a:r>
                        <a:rPr sz="2700" spc="20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700" spc="75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emission</a:t>
                      </a:r>
                      <a:r>
                        <a:rPr sz="2700" spc="-245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3250" spc="195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➔</a:t>
                      </a:r>
                      <a:r>
                        <a:rPr sz="3250" spc="15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700" spc="130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cooling</a:t>
                      </a:r>
                      <a:r>
                        <a:rPr sz="2700" spc="-125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700" spc="114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demand</a:t>
                      </a:r>
                      <a:endParaRPr sz="2700">
                        <a:latin typeface="Arial"/>
                        <a:cs typeface="Arial"/>
                      </a:endParaRPr>
                    </a:p>
                  </a:txBody>
                  <a:tcPr marL="0" marR="0" marT="14859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19075">
                        <a:lnSpc>
                          <a:spcPct val="100000"/>
                        </a:lnSpc>
                        <a:spcBef>
                          <a:spcPts val="1620"/>
                        </a:spcBef>
                      </a:pPr>
                      <a:r>
                        <a:rPr sz="2700" spc="114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2000-</a:t>
                      </a:r>
                      <a:r>
                        <a:rPr sz="2700" spc="100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present</a:t>
                      </a:r>
                      <a:endParaRPr sz="2700">
                        <a:latin typeface="Arial"/>
                        <a:cs typeface="Arial"/>
                      </a:endParaRPr>
                    </a:p>
                  </a:txBody>
                  <a:tcPr marL="0" marR="0" marT="20574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76350">
                <a:tc>
                  <a:txBody>
                    <a:bodyPr/>
                    <a:lstStyle/>
                    <a:p>
                      <a:pPr marL="189865">
                        <a:lnSpc>
                          <a:spcPct val="100000"/>
                        </a:lnSpc>
                        <a:spcBef>
                          <a:spcPts val="1720"/>
                        </a:spcBef>
                      </a:pPr>
                      <a:r>
                        <a:rPr sz="2700" spc="-20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NDVI</a:t>
                      </a:r>
                      <a:endParaRPr sz="2700">
                        <a:latin typeface="Arial"/>
                        <a:cs typeface="Arial"/>
                      </a:endParaRPr>
                    </a:p>
                  </a:txBody>
                  <a:tcPr marL="0" marR="0" marT="21844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03200">
                        <a:lnSpc>
                          <a:spcPct val="100000"/>
                        </a:lnSpc>
                        <a:spcBef>
                          <a:spcPts val="1720"/>
                        </a:spcBef>
                      </a:pPr>
                      <a:r>
                        <a:rPr sz="2700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MODIS</a:t>
                      </a:r>
                      <a:r>
                        <a:rPr sz="2700" spc="80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700" spc="-10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MOD13A2</a:t>
                      </a:r>
                      <a:endParaRPr sz="2700" dirty="0">
                        <a:latin typeface="Arial"/>
                        <a:cs typeface="Arial"/>
                      </a:endParaRPr>
                    </a:p>
                  </a:txBody>
                  <a:tcPr marL="0" marR="0" marT="21844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03835" marR="617220" indent="-1905">
                        <a:lnSpc>
                          <a:spcPct val="101699"/>
                        </a:lnSpc>
                        <a:spcBef>
                          <a:spcPts val="1105"/>
                        </a:spcBef>
                      </a:pPr>
                      <a:r>
                        <a:rPr sz="2700" spc="85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Vegetation</a:t>
                      </a:r>
                      <a:r>
                        <a:rPr sz="2700" spc="165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700" spc="70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greenness</a:t>
                      </a:r>
                      <a:r>
                        <a:rPr sz="2700" spc="-105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3250" spc="160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➔</a:t>
                      </a:r>
                      <a:r>
                        <a:rPr sz="3250" spc="50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700" spc="-10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agricultural </a:t>
                      </a:r>
                      <a:r>
                        <a:rPr sz="2700" spc="110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activity</a:t>
                      </a:r>
                      <a:endParaRPr sz="2700">
                        <a:latin typeface="Arial"/>
                        <a:cs typeface="Arial"/>
                      </a:endParaRPr>
                    </a:p>
                  </a:txBody>
                  <a:tcPr marL="0" marR="0" marT="14033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19075">
                        <a:lnSpc>
                          <a:spcPct val="100000"/>
                        </a:lnSpc>
                        <a:spcBef>
                          <a:spcPts val="1720"/>
                        </a:spcBef>
                      </a:pPr>
                      <a:r>
                        <a:rPr sz="2700" spc="114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2000-</a:t>
                      </a:r>
                      <a:r>
                        <a:rPr sz="2700" spc="100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present</a:t>
                      </a:r>
                      <a:endParaRPr sz="2700">
                        <a:latin typeface="Arial"/>
                        <a:cs typeface="Arial"/>
                      </a:endParaRPr>
                    </a:p>
                  </a:txBody>
                  <a:tcPr marL="0" marR="0" marT="21844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250950">
                <a:tc>
                  <a:txBody>
                    <a:bodyPr/>
                    <a:lstStyle/>
                    <a:p>
                      <a:pPr marL="189865">
                        <a:lnSpc>
                          <a:spcPct val="100000"/>
                        </a:lnSpc>
                        <a:spcBef>
                          <a:spcPts val="1620"/>
                        </a:spcBef>
                      </a:pPr>
                      <a:r>
                        <a:rPr sz="2700" spc="70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NTL</a:t>
                      </a:r>
                      <a:endParaRPr sz="2700">
                        <a:latin typeface="Arial"/>
                        <a:cs typeface="Arial"/>
                      </a:endParaRPr>
                    </a:p>
                  </a:txBody>
                  <a:tcPr marL="0" marR="0" marT="20574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02565">
                        <a:lnSpc>
                          <a:spcPct val="100000"/>
                        </a:lnSpc>
                        <a:spcBef>
                          <a:spcPts val="1620"/>
                        </a:spcBef>
                      </a:pPr>
                      <a:r>
                        <a:rPr sz="2700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DMSP-OLS</a:t>
                      </a:r>
                      <a:r>
                        <a:rPr sz="2700" spc="290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700" dirty="0">
                          <a:solidFill>
                            <a:srgbClr val="1D1C1D"/>
                          </a:solidFill>
                          <a:latin typeface="Arial"/>
                          <a:cs typeface="Arial"/>
                        </a:rPr>
                        <a:t>/</a:t>
                      </a:r>
                      <a:r>
                        <a:rPr sz="2700" spc="235" dirty="0">
                          <a:solidFill>
                            <a:srgbClr val="1D1C1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700" spc="-10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VIIRS</a:t>
                      </a:r>
                      <a:endParaRPr sz="2700">
                        <a:latin typeface="Arial"/>
                        <a:cs typeface="Arial"/>
                      </a:endParaRPr>
                    </a:p>
                  </a:txBody>
                  <a:tcPr marL="0" marR="0" marT="20574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03200" marR="1770380">
                        <a:lnSpc>
                          <a:spcPts val="3320"/>
                        </a:lnSpc>
                        <a:spcBef>
                          <a:spcPts val="1664"/>
                        </a:spcBef>
                      </a:pPr>
                      <a:r>
                        <a:rPr sz="2700" spc="95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Artificial</a:t>
                      </a:r>
                      <a:r>
                        <a:rPr sz="2700" spc="110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 light</a:t>
                      </a:r>
                      <a:r>
                        <a:rPr sz="2700" spc="-305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3250" spc="390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➔</a:t>
                      </a:r>
                      <a:r>
                        <a:rPr sz="3250" spc="25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700" spc="-10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urbanization,</a:t>
                      </a:r>
                      <a:r>
                        <a:rPr lang="ar-SA" sz="2700" spc="-10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700" spc="85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economic</a:t>
                      </a:r>
                      <a:r>
                        <a:rPr sz="2700" spc="315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700" spc="110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activity</a:t>
                      </a:r>
                      <a:endParaRPr sz="2700" dirty="0">
                        <a:latin typeface="Arial"/>
                        <a:cs typeface="Arial"/>
                      </a:endParaRPr>
                    </a:p>
                  </a:txBody>
                  <a:tcPr marL="0" marR="0" marT="211454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79070">
                        <a:lnSpc>
                          <a:spcPct val="100000"/>
                        </a:lnSpc>
                        <a:spcBef>
                          <a:spcPts val="1620"/>
                        </a:spcBef>
                      </a:pPr>
                      <a:r>
                        <a:rPr sz="2700" spc="114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1992-</a:t>
                      </a:r>
                      <a:r>
                        <a:rPr sz="2700" spc="100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present</a:t>
                      </a:r>
                      <a:endParaRPr sz="2700">
                        <a:latin typeface="Arial"/>
                        <a:cs typeface="Arial"/>
                      </a:endParaRPr>
                    </a:p>
                  </a:txBody>
                  <a:tcPr marL="0" marR="0" marT="20574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16610">
                <a:tc>
                  <a:txBody>
                    <a:bodyPr/>
                    <a:lstStyle/>
                    <a:p>
                      <a:pPr marL="203835">
                        <a:lnSpc>
                          <a:spcPct val="100000"/>
                        </a:lnSpc>
                        <a:spcBef>
                          <a:spcPts val="1720"/>
                        </a:spcBef>
                      </a:pPr>
                      <a:r>
                        <a:rPr sz="2700" spc="-25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AOD</a:t>
                      </a:r>
                      <a:endParaRPr sz="2700">
                        <a:latin typeface="Arial"/>
                        <a:cs typeface="Arial"/>
                      </a:endParaRPr>
                    </a:p>
                  </a:txBody>
                  <a:tcPr marL="0" marR="0" marT="21844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03200">
                        <a:lnSpc>
                          <a:spcPct val="100000"/>
                        </a:lnSpc>
                        <a:spcBef>
                          <a:spcPts val="1620"/>
                        </a:spcBef>
                      </a:pPr>
                      <a:r>
                        <a:rPr sz="2700" spc="-30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MERRA-</a:t>
                      </a:r>
                      <a:r>
                        <a:rPr sz="2700" spc="-50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2</a:t>
                      </a:r>
                      <a:endParaRPr sz="2700">
                        <a:latin typeface="Arial"/>
                        <a:cs typeface="Arial"/>
                      </a:endParaRPr>
                    </a:p>
                  </a:txBody>
                  <a:tcPr marL="0" marR="0" marT="20574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03835">
                        <a:lnSpc>
                          <a:spcPct val="100000"/>
                        </a:lnSpc>
                        <a:spcBef>
                          <a:spcPts val="1070"/>
                        </a:spcBef>
                      </a:pPr>
                      <a:r>
                        <a:rPr sz="2700" spc="70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Aerosol</a:t>
                      </a:r>
                      <a:r>
                        <a:rPr sz="2700" spc="80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700" spc="195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loading</a:t>
                      </a:r>
                      <a:r>
                        <a:rPr sz="3250" spc="195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➔</a:t>
                      </a:r>
                      <a:r>
                        <a:rPr sz="3250" spc="-170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700" spc="190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combustion+</a:t>
                      </a:r>
                      <a:r>
                        <a:rPr sz="2700" spc="185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700" spc="125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dust</a:t>
                      </a:r>
                      <a:endParaRPr sz="2700">
                        <a:latin typeface="Arial"/>
                        <a:cs typeface="Arial"/>
                      </a:endParaRPr>
                    </a:p>
                  </a:txBody>
                  <a:tcPr marL="0" marR="0" marT="13589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79070">
                        <a:lnSpc>
                          <a:spcPct val="100000"/>
                        </a:lnSpc>
                        <a:spcBef>
                          <a:spcPts val="1620"/>
                        </a:spcBef>
                      </a:pPr>
                      <a:r>
                        <a:rPr sz="2700" spc="114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1980-</a:t>
                      </a:r>
                      <a:r>
                        <a:rPr sz="2700" spc="100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present</a:t>
                      </a:r>
                      <a:endParaRPr sz="2700">
                        <a:latin typeface="Arial"/>
                        <a:cs typeface="Arial"/>
                      </a:endParaRPr>
                    </a:p>
                  </a:txBody>
                  <a:tcPr marL="0" marR="0" marT="20574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29310">
                <a:tc>
                  <a:txBody>
                    <a:bodyPr/>
                    <a:lstStyle/>
                    <a:p>
                      <a:pPr marL="189865">
                        <a:lnSpc>
                          <a:spcPct val="100000"/>
                        </a:lnSpc>
                        <a:spcBef>
                          <a:spcPts val="1820"/>
                        </a:spcBef>
                      </a:pPr>
                      <a:r>
                        <a:rPr lang="en-US" sz="2700" spc="215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NO</a:t>
                      </a:r>
                      <a:r>
                        <a:rPr sz="2775" spc="322" baseline="-21021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2</a:t>
                      </a:r>
                      <a:endParaRPr sz="2775" baseline="-21021" dirty="0">
                        <a:latin typeface="Arial"/>
                        <a:cs typeface="Arial"/>
                      </a:endParaRPr>
                    </a:p>
                  </a:txBody>
                  <a:tcPr marL="0" marR="0" marT="23114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00660">
                        <a:lnSpc>
                          <a:spcPct val="100000"/>
                        </a:lnSpc>
                        <a:spcBef>
                          <a:spcPts val="1720"/>
                        </a:spcBef>
                      </a:pPr>
                      <a:r>
                        <a:rPr lang="en-US" sz="2700" spc="50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Sentinel-5P</a:t>
                      </a:r>
                      <a:r>
                        <a:rPr sz="2700" spc="110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700" spc="-10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TROPOMI</a:t>
                      </a:r>
                      <a:endParaRPr sz="2700" dirty="0">
                        <a:latin typeface="Arial"/>
                        <a:cs typeface="Arial"/>
                      </a:endParaRPr>
                    </a:p>
                  </a:txBody>
                  <a:tcPr marL="0" marR="0" marT="21844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5580">
                        <a:lnSpc>
                          <a:spcPct val="100000"/>
                        </a:lnSpc>
                        <a:spcBef>
                          <a:spcPts val="1170"/>
                        </a:spcBef>
                      </a:pPr>
                      <a:r>
                        <a:rPr sz="2700" spc="90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Tropospheric</a:t>
                      </a:r>
                      <a:r>
                        <a:rPr sz="2700" spc="165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lang="en-US" sz="2700" spc="240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NO</a:t>
                      </a:r>
                      <a:r>
                        <a:rPr sz="2775" spc="359" baseline="-21021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2</a:t>
                      </a:r>
                      <a:r>
                        <a:rPr sz="2775" spc="-165" baseline="-21021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3250" spc="520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➔</a:t>
                      </a:r>
                      <a:r>
                        <a:rPr sz="3250" spc="-220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700" spc="114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combustion</a:t>
                      </a:r>
                      <a:r>
                        <a:rPr sz="2700" spc="95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700" spc="114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tracer</a:t>
                      </a:r>
                      <a:endParaRPr sz="2700" dirty="0">
                        <a:latin typeface="Arial"/>
                        <a:cs typeface="Arial"/>
                      </a:endParaRPr>
                    </a:p>
                  </a:txBody>
                  <a:tcPr marL="0" marR="0" marT="14859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07645">
                        <a:lnSpc>
                          <a:spcPct val="100000"/>
                        </a:lnSpc>
                        <a:spcBef>
                          <a:spcPts val="1720"/>
                        </a:spcBef>
                      </a:pPr>
                      <a:r>
                        <a:rPr sz="2700" b="1" spc="110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2019-</a:t>
                      </a:r>
                      <a:r>
                        <a:rPr sz="2700" b="1" spc="100" dirty="0">
                          <a:solidFill>
                            <a:srgbClr val="08080A"/>
                          </a:solidFill>
                          <a:latin typeface="Arial"/>
                          <a:cs typeface="Arial"/>
                        </a:rPr>
                        <a:t>present</a:t>
                      </a:r>
                      <a:endParaRPr sz="2700" dirty="0">
                        <a:latin typeface="Arial"/>
                        <a:cs typeface="Arial"/>
                      </a:endParaRPr>
                    </a:p>
                  </a:txBody>
                  <a:tcPr marL="0" marR="0" marT="21844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3" name="object 3" descr="$PPTXTitle"/>
          <p:cNvSpPr txBox="1">
            <a:spLocks noGrp="1"/>
          </p:cNvSpPr>
          <p:nvPr>
            <p:ph type="title"/>
          </p:nvPr>
        </p:nvSpPr>
        <p:spPr>
          <a:xfrm>
            <a:off x="355600" y="479061"/>
            <a:ext cx="15961163" cy="1290150"/>
          </a:xfrm>
          <a:prstGeom prst="rect">
            <a:avLst/>
          </a:prstGeom>
        </p:spPr>
        <p:txBody>
          <a:bodyPr vert="horz" wrap="square" lIns="0" tIns="271833" rIns="0" bIns="0" rtlCol="0">
            <a:spAutoFit/>
          </a:bodyPr>
          <a:lstStyle/>
          <a:p>
            <a:pPr marL="12700" algn="l">
              <a:lnSpc>
                <a:spcPct val="100000"/>
              </a:lnSpc>
              <a:spcBef>
                <a:spcPts val="130"/>
              </a:spcBef>
            </a:pPr>
            <a:r>
              <a:rPr sz="6600" dirty="0"/>
              <a:t>Satellite Indicators as Emission Proxies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ject 15" descr="$PPTXTitle"/>
          <p:cNvSpPr txBox="1">
            <a:spLocks noGrp="1"/>
          </p:cNvSpPr>
          <p:nvPr>
            <p:ph type="title"/>
          </p:nvPr>
        </p:nvSpPr>
        <p:spPr>
          <a:xfrm>
            <a:off x="254000" y="310512"/>
            <a:ext cx="16967199" cy="1031693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 algn="l">
              <a:spcBef>
                <a:spcPts val="130"/>
              </a:spcBef>
            </a:pPr>
            <a:r>
              <a:rPr lang="en-US" sz="6600" dirty="0"/>
              <a:t>GEE extraction workflow</a:t>
            </a:r>
            <a:endParaRPr sz="6600" dirty="0"/>
          </a:p>
        </p:txBody>
      </p:sp>
      <p:sp>
        <p:nvSpPr>
          <p:cNvPr id="16" name="object 16"/>
          <p:cNvSpPr txBox="1"/>
          <p:nvPr/>
        </p:nvSpPr>
        <p:spPr>
          <a:xfrm>
            <a:off x="1086884" y="1947168"/>
            <a:ext cx="7611109" cy="7095490"/>
          </a:xfrm>
          <a:prstGeom prst="rect">
            <a:avLst/>
          </a:prstGeom>
        </p:spPr>
        <p:txBody>
          <a:bodyPr vert="horz" wrap="square" lIns="0" tIns="67310" rIns="0" bIns="0" rtlCol="0">
            <a:spAutoFit/>
          </a:bodyPr>
          <a:lstStyle/>
          <a:p>
            <a:pPr marL="551815" marR="234315" indent="-539750">
              <a:lnSpc>
                <a:spcPts val="3420"/>
              </a:lnSpc>
              <a:spcBef>
                <a:spcPts val="530"/>
              </a:spcBef>
              <a:buClr>
                <a:srgbClr val="7E8C89"/>
              </a:buClr>
              <a:buChar char="•"/>
              <a:tabLst>
                <a:tab pos="556260" algn="l"/>
              </a:tabLst>
            </a:pPr>
            <a:r>
              <a:rPr sz="3150" spc="-155" dirty="0">
                <a:solidFill>
                  <a:srgbClr val="050503"/>
                </a:solidFill>
                <a:latin typeface="Arial"/>
                <a:cs typeface="Arial"/>
              </a:rPr>
              <a:t>Leveraged</a:t>
            </a:r>
            <a:r>
              <a:rPr sz="3150" spc="-135" dirty="0">
                <a:solidFill>
                  <a:srgbClr val="050503"/>
                </a:solidFill>
                <a:latin typeface="Arial"/>
                <a:cs typeface="Arial"/>
              </a:rPr>
              <a:t> </a:t>
            </a:r>
            <a:r>
              <a:rPr sz="3150" spc="-145" dirty="0">
                <a:solidFill>
                  <a:srgbClr val="050503"/>
                </a:solidFill>
                <a:latin typeface="Arial"/>
                <a:cs typeface="Arial"/>
              </a:rPr>
              <a:t>Google</a:t>
            </a:r>
            <a:r>
              <a:rPr sz="3150" spc="-70" dirty="0">
                <a:solidFill>
                  <a:srgbClr val="050503"/>
                </a:solidFill>
                <a:latin typeface="Arial"/>
                <a:cs typeface="Arial"/>
              </a:rPr>
              <a:t> </a:t>
            </a:r>
            <a:r>
              <a:rPr sz="3150" spc="-114" dirty="0">
                <a:solidFill>
                  <a:srgbClr val="050503"/>
                </a:solidFill>
                <a:latin typeface="Arial"/>
                <a:cs typeface="Arial"/>
              </a:rPr>
              <a:t>Earth</a:t>
            </a:r>
            <a:r>
              <a:rPr sz="3150" spc="-250" dirty="0">
                <a:solidFill>
                  <a:srgbClr val="050503"/>
                </a:solidFill>
                <a:latin typeface="Arial"/>
                <a:cs typeface="Arial"/>
              </a:rPr>
              <a:t> </a:t>
            </a:r>
            <a:r>
              <a:rPr sz="3150" spc="-160" dirty="0">
                <a:solidFill>
                  <a:srgbClr val="050503"/>
                </a:solidFill>
                <a:latin typeface="Arial"/>
                <a:cs typeface="Arial"/>
              </a:rPr>
              <a:t>Engine</a:t>
            </a:r>
            <a:r>
              <a:rPr sz="3150" spc="-110" dirty="0">
                <a:solidFill>
                  <a:srgbClr val="050503"/>
                </a:solidFill>
                <a:latin typeface="Arial"/>
                <a:cs typeface="Arial"/>
              </a:rPr>
              <a:t> </a:t>
            </a:r>
            <a:r>
              <a:rPr sz="3150" spc="-305" dirty="0">
                <a:solidFill>
                  <a:srgbClr val="131313"/>
                </a:solidFill>
                <a:latin typeface="Arial"/>
                <a:cs typeface="Arial"/>
              </a:rPr>
              <a:t>(GEE)</a:t>
            </a:r>
            <a:r>
              <a:rPr sz="3150" spc="7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3150" spc="-25" dirty="0">
                <a:solidFill>
                  <a:srgbClr val="050503"/>
                </a:solidFill>
                <a:latin typeface="Arial"/>
                <a:cs typeface="Arial"/>
              </a:rPr>
              <a:t>for 	</a:t>
            </a:r>
            <a:r>
              <a:rPr sz="3150" spc="-110" dirty="0">
                <a:solidFill>
                  <a:srgbClr val="050503"/>
                </a:solidFill>
                <a:latin typeface="Arial"/>
                <a:cs typeface="Arial"/>
              </a:rPr>
              <a:t>scalable,</a:t>
            </a:r>
            <a:r>
              <a:rPr sz="3150" spc="-235" dirty="0">
                <a:solidFill>
                  <a:srgbClr val="050503"/>
                </a:solidFill>
                <a:latin typeface="Arial"/>
                <a:cs typeface="Arial"/>
              </a:rPr>
              <a:t> </a:t>
            </a:r>
            <a:r>
              <a:rPr sz="3150" spc="-114" dirty="0">
                <a:solidFill>
                  <a:srgbClr val="050503"/>
                </a:solidFill>
                <a:latin typeface="Arial"/>
                <a:cs typeface="Arial"/>
              </a:rPr>
              <a:t>cloud-</a:t>
            </a:r>
            <a:r>
              <a:rPr sz="3150" spc="-105" dirty="0">
                <a:solidFill>
                  <a:srgbClr val="050503"/>
                </a:solidFill>
                <a:latin typeface="Arial"/>
                <a:cs typeface="Arial"/>
              </a:rPr>
              <a:t>based</a:t>
            </a:r>
            <a:r>
              <a:rPr sz="3150" spc="10" dirty="0">
                <a:solidFill>
                  <a:srgbClr val="050503"/>
                </a:solidFill>
                <a:latin typeface="Arial"/>
                <a:cs typeface="Arial"/>
              </a:rPr>
              <a:t> </a:t>
            </a:r>
            <a:r>
              <a:rPr sz="3150" spc="-65" dirty="0">
                <a:solidFill>
                  <a:srgbClr val="050503"/>
                </a:solidFill>
                <a:latin typeface="Arial"/>
                <a:cs typeface="Arial"/>
              </a:rPr>
              <a:t>data</a:t>
            </a:r>
            <a:r>
              <a:rPr sz="3150" spc="-254" dirty="0">
                <a:solidFill>
                  <a:srgbClr val="050503"/>
                </a:solidFill>
                <a:latin typeface="Arial"/>
                <a:cs typeface="Arial"/>
              </a:rPr>
              <a:t> </a:t>
            </a:r>
            <a:r>
              <a:rPr sz="3150" spc="-10" dirty="0">
                <a:solidFill>
                  <a:srgbClr val="050503"/>
                </a:solidFill>
                <a:latin typeface="Arial"/>
                <a:cs typeface="Arial"/>
              </a:rPr>
              <a:t>processing.</a:t>
            </a:r>
            <a:endParaRPr sz="3150" dirty="0">
              <a:latin typeface="Arial"/>
              <a:cs typeface="Arial"/>
            </a:endParaRPr>
          </a:p>
          <a:p>
            <a:pPr marL="537845" marR="5080" indent="-525780">
              <a:lnSpc>
                <a:spcPts val="3320"/>
              </a:lnSpc>
              <a:spcBef>
                <a:spcPts val="1180"/>
              </a:spcBef>
              <a:buClr>
                <a:srgbClr val="7E8C89"/>
              </a:buClr>
              <a:buChar char="•"/>
              <a:tabLst>
                <a:tab pos="554990" algn="l"/>
              </a:tabLst>
            </a:pPr>
            <a:r>
              <a:rPr sz="3150" spc="-145" dirty="0">
                <a:solidFill>
                  <a:srgbClr val="050503"/>
                </a:solidFill>
                <a:latin typeface="Arial"/>
                <a:cs typeface="Arial"/>
              </a:rPr>
              <a:t>Developed</a:t>
            </a:r>
            <a:r>
              <a:rPr sz="3150" spc="60" dirty="0">
                <a:solidFill>
                  <a:srgbClr val="050503"/>
                </a:solidFill>
                <a:latin typeface="Arial"/>
                <a:cs typeface="Arial"/>
              </a:rPr>
              <a:t> </a:t>
            </a:r>
            <a:r>
              <a:rPr sz="3150" spc="-80" dirty="0">
                <a:solidFill>
                  <a:srgbClr val="050503"/>
                </a:solidFill>
                <a:latin typeface="Arial"/>
                <a:cs typeface="Arial"/>
              </a:rPr>
              <a:t>an</a:t>
            </a:r>
            <a:r>
              <a:rPr sz="3150" spc="-335" dirty="0">
                <a:solidFill>
                  <a:srgbClr val="050503"/>
                </a:solidFill>
                <a:latin typeface="Arial"/>
                <a:cs typeface="Arial"/>
              </a:rPr>
              <a:t> </a:t>
            </a:r>
            <a:r>
              <a:rPr sz="3150" spc="-80" dirty="0">
                <a:solidFill>
                  <a:srgbClr val="050503"/>
                </a:solidFill>
                <a:latin typeface="Arial"/>
                <a:cs typeface="Arial"/>
              </a:rPr>
              <a:t>automated</a:t>
            </a:r>
            <a:r>
              <a:rPr sz="3150" spc="-155" dirty="0">
                <a:solidFill>
                  <a:srgbClr val="050503"/>
                </a:solidFill>
                <a:latin typeface="Arial"/>
                <a:cs typeface="Arial"/>
              </a:rPr>
              <a:t> </a:t>
            </a:r>
            <a:r>
              <a:rPr sz="3150" spc="-80" dirty="0">
                <a:solidFill>
                  <a:srgbClr val="050503"/>
                </a:solidFill>
                <a:latin typeface="Arial"/>
                <a:cs typeface="Arial"/>
              </a:rPr>
              <a:t>and</a:t>
            </a:r>
            <a:r>
              <a:rPr sz="3150" spc="-300" dirty="0">
                <a:solidFill>
                  <a:srgbClr val="050503"/>
                </a:solidFill>
                <a:latin typeface="Arial"/>
                <a:cs typeface="Arial"/>
              </a:rPr>
              <a:t> </a:t>
            </a:r>
            <a:r>
              <a:rPr sz="3150" spc="-75" dirty="0">
                <a:solidFill>
                  <a:srgbClr val="050503"/>
                </a:solidFill>
                <a:latin typeface="Arial"/>
                <a:cs typeface="Arial"/>
              </a:rPr>
              <a:t>reproducible 	</a:t>
            </a:r>
            <a:r>
              <a:rPr sz="3150" spc="-40" dirty="0">
                <a:solidFill>
                  <a:srgbClr val="050503"/>
                </a:solidFill>
                <a:latin typeface="Arial"/>
                <a:cs typeface="Arial"/>
              </a:rPr>
              <a:t>workflow </a:t>
            </a:r>
            <a:r>
              <a:rPr sz="3150" dirty="0">
                <a:solidFill>
                  <a:srgbClr val="050503"/>
                </a:solidFill>
                <a:latin typeface="Arial"/>
                <a:cs typeface="Arial"/>
              </a:rPr>
              <a:t>for</a:t>
            </a:r>
            <a:r>
              <a:rPr sz="3150" spc="-204" dirty="0">
                <a:solidFill>
                  <a:srgbClr val="050503"/>
                </a:solidFill>
                <a:latin typeface="Arial"/>
                <a:cs typeface="Arial"/>
              </a:rPr>
              <a:t> </a:t>
            </a:r>
            <a:r>
              <a:rPr sz="3150" spc="-40" dirty="0">
                <a:solidFill>
                  <a:srgbClr val="050503"/>
                </a:solidFill>
                <a:latin typeface="Arial"/>
                <a:cs typeface="Arial"/>
              </a:rPr>
              <a:t>all</a:t>
            </a:r>
            <a:r>
              <a:rPr sz="3150" spc="-360" dirty="0">
                <a:solidFill>
                  <a:srgbClr val="050503"/>
                </a:solidFill>
                <a:latin typeface="Arial"/>
                <a:cs typeface="Arial"/>
              </a:rPr>
              <a:t> </a:t>
            </a:r>
            <a:r>
              <a:rPr sz="3150" dirty="0">
                <a:solidFill>
                  <a:srgbClr val="050503"/>
                </a:solidFill>
                <a:latin typeface="Arial"/>
                <a:cs typeface="Arial"/>
              </a:rPr>
              <a:t>144</a:t>
            </a:r>
            <a:r>
              <a:rPr sz="3150" spc="-345" dirty="0">
                <a:solidFill>
                  <a:srgbClr val="050503"/>
                </a:solidFill>
                <a:latin typeface="Arial"/>
                <a:cs typeface="Arial"/>
              </a:rPr>
              <a:t> </a:t>
            </a:r>
            <a:r>
              <a:rPr sz="3150" spc="-10" dirty="0">
                <a:solidFill>
                  <a:srgbClr val="050503"/>
                </a:solidFill>
                <a:latin typeface="Arial"/>
                <a:cs typeface="Arial"/>
              </a:rPr>
              <a:t>observations.</a:t>
            </a:r>
            <a:endParaRPr sz="3150" dirty="0">
              <a:latin typeface="Arial"/>
              <a:cs typeface="Arial"/>
            </a:endParaRPr>
          </a:p>
          <a:p>
            <a:pPr marL="539115" indent="-526415">
              <a:lnSpc>
                <a:spcPct val="100000"/>
              </a:lnSpc>
              <a:spcBef>
                <a:spcPts val="805"/>
              </a:spcBef>
              <a:buClr>
                <a:srgbClr val="7E8C89"/>
              </a:buClr>
              <a:buFont typeface="Arial"/>
              <a:buChar char="•"/>
              <a:tabLst>
                <a:tab pos="539115" algn="l"/>
              </a:tabLst>
            </a:pPr>
            <a:r>
              <a:rPr sz="3150" b="1" spc="-200" dirty="0">
                <a:solidFill>
                  <a:srgbClr val="050503"/>
                </a:solidFill>
                <a:latin typeface="Arial"/>
                <a:cs typeface="Arial"/>
              </a:rPr>
              <a:t>Process</a:t>
            </a:r>
            <a:r>
              <a:rPr sz="3150" b="1" spc="-170" dirty="0">
                <a:solidFill>
                  <a:srgbClr val="050503"/>
                </a:solidFill>
                <a:latin typeface="Arial"/>
                <a:cs typeface="Arial"/>
              </a:rPr>
              <a:t> </a:t>
            </a:r>
            <a:r>
              <a:rPr sz="3150" b="1" spc="-95" dirty="0">
                <a:solidFill>
                  <a:srgbClr val="050503"/>
                </a:solidFill>
                <a:latin typeface="Arial"/>
                <a:cs typeface="Arial"/>
              </a:rPr>
              <a:t>Overview:</a:t>
            </a:r>
            <a:endParaRPr sz="3150" dirty="0">
              <a:latin typeface="Arial"/>
              <a:cs typeface="Arial"/>
            </a:endParaRPr>
          </a:p>
          <a:p>
            <a:pPr marL="1172210" marR="12700" lvl="1" indent="-608965">
              <a:lnSpc>
                <a:spcPts val="3320"/>
              </a:lnSpc>
              <a:spcBef>
                <a:spcPts val="1240"/>
              </a:spcBef>
              <a:buAutoNum type="arabicPeriod"/>
              <a:tabLst>
                <a:tab pos="1173480" algn="l"/>
              </a:tabLst>
            </a:pPr>
            <a:r>
              <a:rPr sz="3150" spc="-75" dirty="0">
                <a:solidFill>
                  <a:srgbClr val="050503"/>
                </a:solidFill>
                <a:latin typeface="Arial"/>
                <a:cs typeface="Arial"/>
              </a:rPr>
              <a:t>Filter</a:t>
            </a:r>
            <a:r>
              <a:rPr sz="3150" spc="-204" dirty="0">
                <a:solidFill>
                  <a:srgbClr val="050503"/>
                </a:solidFill>
                <a:latin typeface="Arial"/>
                <a:cs typeface="Arial"/>
              </a:rPr>
              <a:t> </a:t>
            </a:r>
            <a:r>
              <a:rPr sz="3150" spc="-80" dirty="0">
                <a:solidFill>
                  <a:srgbClr val="050503"/>
                </a:solidFill>
                <a:latin typeface="Arial"/>
                <a:cs typeface="Arial"/>
              </a:rPr>
              <a:t>image</a:t>
            </a:r>
            <a:r>
              <a:rPr sz="3150" spc="-225" dirty="0">
                <a:solidFill>
                  <a:srgbClr val="050503"/>
                </a:solidFill>
                <a:latin typeface="Arial"/>
                <a:cs typeface="Arial"/>
              </a:rPr>
              <a:t> </a:t>
            </a:r>
            <a:r>
              <a:rPr sz="3150" spc="-50" dirty="0">
                <a:solidFill>
                  <a:srgbClr val="050503"/>
                </a:solidFill>
                <a:latin typeface="Arial"/>
                <a:cs typeface="Arial"/>
              </a:rPr>
              <a:t>collections</a:t>
            </a:r>
            <a:r>
              <a:rPr sz="3150" spc="-75" dirty="0">
                <a:solidFill>
                  <a:srgbClr val="050503"/>
                </a:solidFill>
                <a:latin typeface="Arial"/>
                <a:cs typeface="Arial"/>
              </a:rPr>
              <a:t> </a:t>
            </a:r>
            <a:r>
              <a:rPr sz="3150" spc="-90" dirty="0">
                <a:solidFill>
                  <a:srgbClr val="050503"/>
                </a:solidFill>
                <a:latin typeface="Arial"/>
                <a:cs typeface="Arial"/>
              </a:rPr>
              <a:t>by</a:t>
            </a:r>
            <a:r>
              <a:rPr sz="3150" spc="-254" dirty="0">
                <a:solidFill>
                  <a:srgbClr val="050503"/>
                </a:solidFill>
                <a:latin typeface="Arial"/>
                <a:cs typeface="Arial"/>
              </a:rPr>
              <a:t> </a:t>
            </a:r>
            <a:r>
              <a:rPr sz="3150" spc="-70" dirty="0">
                <a:solidFill>
                  <a:srgbClr val="050503"/>
                </a:solidFill>
                <a:latin typeface="Arial"/>
                <a:cs typeface="Arial"/>
              </a:rPr>
              <a:t>country </a:t>
            </a:r>
            <a:r>
              <a:rPr sz="3150" spc="-60" dirty="0">
                <a:solidFill>
                  <a:srgbClr val="050503"/>
                </a:solidFill>
                <a:latin typeface="Arial"/>
                <a:cs typeface="Arial"/>
              </a:rPr>
              <a:t>and 	</a:t>
            </a:r>
            <a:r>
              <a:rPr sz="3150" spc="-10" dirty="0">
                <a:solidFill>
                  <a:srgbClr val="050503"/>
                </a:solidFill>
                <a:latin typeface="Arial"/>
                <a:cs typeface="Arial"/>
              </a:rPr>
              <a:t>time.</a:t>
            </a:r>
            <a:endParaRPr sz="3150" dirty="0">
              <a:latin typeface="Arial"/>
              <a:cs typeface="Arial"/>
            </a:endParaRPr>
          </a:p>
          <a:p>
            <a:pPr marL="1179195" marR="5080" lvl="1" indent="-596900">
              <a:lnSpc>
                <a:spcPts val="3320"/>
              </a:lnSpc>
              <a:spcBef>
                <a:spcPts val="1200"/>
              </a:spcBef>
              <a:buClr>
                <a:srgbClr val="050503"/>
              </a:buClr>
              <a:buAutoNum type="arabicPeriod"/>
              <a:tabLst>
                <a:tab pos="1179195" algn="l"/>
                <a:tab pos="1180465" algn="l"/>
              </a:tabLst>
            </a:pPr>
            <a:r>
              <a:rPr sz="3150" dirty="0">
                <a:solidFill>
                  <a:srgbClr val="2D2D2A"/>
                </a:solidFill>
                <a:latin typeface="Arial"/>
                <a:cs typeface="Arial"/>
              </a:rPr>
              <a:t>	</a:t>
            </a:r>
            <a:r>
              <a:rPr sz="3150" spc="-100" dirty="0">
                <a:solidFill>
                  <a:srgbClr val="050503"/>
                </a:solidFill>
                <a:latin typeface="Arial"/>
                <a:cs typeface="Arial"/>
              </a:rPr>
              <a:t>Apply</a:t>
            </a:r>
            <a:r>
              <a:rPr sz="3150" spc="-275" dirty="0">
                <a:solidFill>
                  <a:srgbClr val="050503"/>
                </a:solidFill>
                <a:latin typeface="Arial"/>
                <a:cs typeface="Arial"/>
              </a:rPr>
              <a:t> </a:t>
            </a:r>
            <a:r>
              <a:rPr sz="3150" spc="-60" dirty="0">
                <a:solidFill>
                  <a:srgbClr val="050503"/>
                </a:solidFill>
                <a:latin typeface="Arial"/>
                <a:cs typeface="Arial"/>
              </a:rPr>
              <a:t>quality</a:t>
            </a:r>
            <a:r>
              <a:rPr sz="3150" spc="-185" dirty="0">
                <a:solidFill>
                  <a:srgbClr val="050503"/>
                </a:solidFill>
                <a:latin typeface="Arial"/>
                <a:cs typeface="Arial"/>
              </a:rPr>
              <a:t> </a:t>
            </a:r>
            <a:r>
              <a:rPr sz="3150" spc="-120" dirty="0">
                <a:solidFill>
                  <a:srgbClr val="050503"/>
                </a:solidFill>
                <a:latin typeface="Arial"/>
                <a:cs typeface="Arial"/>
              </a:rPr>
              <a:t>assurance</a:t>
            </a:r>
            <a:r>
              <a:rPr sz="3150" spc="-130" dirty="0">
                <a:solidFill>
                  <a:srgbClr val="050503"/>
                </a:solidFill>
                <a:latin typeface="Arial"/>
                <a:cs typeface="Arial"/>
              </a:rPr>
              <a:t> </a:t>
            </a:r>
            <a:r>
              <a:rPr sz="3150" spc="-175" dirty="0">
                <a:solidFill>
                  <a:srgbClr val="050503"/>
                </a:solidFill>
                <a:latin typeface="Arial"/>
                <a:cs typeface="Arial"/>
              </a:rPr>
              <a:t>(QA)</a:t>
            </a:r>
            <a:r>
              <a:rPr sz="3150" spc="-235" dirty="0">
                <a:solidFill>
                  <a:srgbClr val="050503"/>
                </a:solidFill>
                <a:latin typeface="Arial"/>
                <a:cs typeface="Arial"/>
              </a:rPr>
              <a:t> </a:t>
            </a:r>
            <a:r>
              <a:rPr sz="3150" spc="-80" dirty="0">
                <a:solidFill>
                  <a:srgbClr val="050503"/>
                </a:solidFill>
                <a:latin typeface="Arial"/>
                <a:cs typeface="Arial"/>
              </a:rPr>
              <a:t>masks</a:t>
            </a:r>
            <a:r>
              <a:rPr sz="3150" spc="-120" dirty="0">
                <a:solidFill>
                  <a:srgbClr val="050503"/>
                </a:solidFill>
                <a:latin typeface="Arial"/>
                <a:cs typeface="Arial"/>
              </a:rPr>
              <a:t> </a:t>
            </a:r>
            <a:r>
              <a:rPr sz="3150" spc="-35" dirty="0">
                <a:solidFill>
                  <a:srgbClr val="050503"/>
                </a:solidFill>
                <a:latin typeface="Arial"/>
                <a:cs typeface="Arial"/>
              </a:rPr>
              <a:t>to </a:t>
            </a:r>
            <a:r>
              <a:rPr sz="3150" spc="-145" dirty="0">
                <a:solidFill>
                  <a:srgbClr val="050503"/>
                </a:solidFill>
                <a:latin typeface="Arial"/>
                <a:cs typeface="Arial"/>
              </a:rPr>
              <a:t>remove</a:t>
            </a:r>
            <a:r>
              <a:rPr sz="3150" spc="-65" dirty="0">
                <a:solidFill>
                  <a:srgbClr val="050503"/>
                </a:solidFill>
                <a:latin typeface="Arial"/>
                <a:cs typeface="Arial"/>
              </a:rPr>
              <a:t> </a:t>
            </a:r>
            <a:r>
              <a:rPr sz="3150" spc="-10" dirty="0">
                <a:solidFill>
                  <a:srgbClr val="050503"/>
                </a:solidFill>
                <a:latin typeface="Arial"/>
                <a:cs typeface="Arial"/>
              </a:rPr>
              <a:t>clouds/artifacts</a:t>
            </a:r>
            <a:r>
              <a:rPr sz="3150" spc="-10" dirty="0">
                <a:solidFill>
                  <a:srgbClr val="2D2D2A"/>
                </a:solidFill>
                <a:latin typeface="Arial"/>
                <a:cs typeface="Arial"/>
              </a:rPr>
              <a:t>.</a:t>
            </a:r>
            <a:endParaRPr sz="3150" dirty="0">
              <a:latin typeface="Arial"/>
              <a:cs typeface="Arial"/>
            </a:endParaRPr>
          </a:p>
          <a:p>
            <a:pPr marL="1179195" marR="385445" lvl="1" indent="-602615">
              <a:lnSpc>
                <a:spcPts val="3320"/>
              </a:lnSpc>
              <a:spcBef>
                <a:spcPts val="1200"/>
              </a:spcBef>
              <a:buClr>
                <a:srgbClr val="050503"/>
              </a:buClr>
              <a:buAutoNum type="arabicPeriod"/>
              <a:tabLst>
                <a:tab pos="1179195" algn="l"/>
                <a:tab pos="1180465" algn="l"/>
              </a:tabLst>
            </a:pPr>
            <a:r>
              <a:rPr sz="3150" dirty="0">
                <a:solidFill>
                  <a:srgbClr val="2D2D2A"/>
                </a:solidFill>
                <a:latin typeface="Arial"/>
                <a:cs typeface="Arial"/>
              </a:rPr>
              <a:t>	</a:t>
            </a:r>
            <a:r>
              <a:rPr sz="3150" spc="-140" dirty="0">
                <a:solidFill>
                  <a:srgbClr val="050503"/>
                </a:solidFill>
                <a:latin typeface="Arial"/>
                <a:cs typeface="Arial"/>
              </a:rPr>
              <a:t>Aggregate</a:t>
            </a:r>
            <a:r>
              <a:rPr sz="3150" spc="-65" dirty="0">
                <a:solidFill>
                  <a:srgbClr val="050503"/>
                </a:solidFill>
                <a:latin typeface="Arial"/>
                <a:cs typeface="Arial"/>
              </a:rPr>
              <a:t> </a:t>
            </a:r>
            <a:r>
              <a:rPr sz="3150" spc="-70" dirty="0">
                <a:solidFill>
                  <a:srgbClr val="050503"/>
                </a:solidFill>
                <a:latin typeface="Arial"/>
                <a:cs typeface="Arial"/>
              </a:rPr>
              <a:t>temporally</a:t>
            </a:r>
            <a:r>
              <a:rPr sz="3150" spc="-90" dirty="0">
                <a:solidFill>
                  <a:srgbClr val="050503"/>
                </a:solidFill>
                <a:latin typeface="Arial"/>
                <a:cs typeface="Arial"/>
              </a:rPr>
              <a:t> </a:t>
            </a:r>
            <a:r>
              <a:rPr sz="3150" spc="-100" dirty="0">
                <a:solidFill>
                  <a:srgbClr val="050503"/>
                </a:solidFill>
                <a:latin typeface="Arial"/>
                <a:cs typeface="Arial"/>
              </a:rPr>
              <a:t>(e</a:t>
            </a:r>
            <a:r>
              <a:rPr sz="3150" spc="-100" dirty="0">
                <a:solidFill>
                  <a:srgbClr val="2D2D2A"/>
                </a:solidFill>
                <a:latin typeface="Arial"/>
                <a:cs typeface="Arial"/>
              </a:rPr>
              <a:t>.</a:t>
            </a:r>
            <a:r>
              <a:rPr sz="3150" spc="-100" dirty="0">
                <a:solidFill>
                  <a:srgbClr val="050503"/>
                </a:solidFill>
                <a:latin typeface="Arial"/>
                <a:cs typeface="Arial"/>
              </a:rPr>
              <a:t>g.,</a:t>
            </a:r>
            <a:r>
              <a:rPr sz="3150" spc="-409" dirty="0">
                <a:solidFill>
                  <a:srgbClr val="050503"/>
                </a:solidFill>
                <a:latin typeface="Arial"/>
                <a:cs typeface="Arial"/>
              </a:rPr>
              <a:t> </a:t>
            </a:r>
            <a:r>
              <a:rPr sz="3150" spc="-110" dirty="0">
                <a:solidFill>
                  <a:srgbClr val="050503"/>
                </a:solidFill>
                <a:latin typeface="Arial"/>
                <a:cs typeface="Arial"/>
              </a:rPr>
              <a:t>seasonal </a:t>
            </a:r>
            <a:r>
              <a:rPr sz="3150" spc="-50" dirty="0">
                <a:solidFill>
                  <a:srgbClr val="050503"/>
                </a:solidFill>
                <a:latin typeface="Arial"/>
                <a:cs typeface="Arial"/>
              </a:rPr>
              <a:t>or</a:t>
            </a:r>
            <a:r>
              <a:rPr sz="3150" spc="-195" dirty="0">
                <a:solidFill>
                  <a:srgbClr val="050503"/>
                </a:solidFill>
                <a:latin typeface="Arial"/>
                <a:cs typeface="Arial"/>
              </a:rPr>
              <a:t> </a:t>
            </a:r>
            <a:r>
              <a:rPr sz="3150" spc="-114" dirty="0">
                <a:solidFill>
                  <a:srgbClr val="050503"/>
                </a:solidFill>
                <a:latin typeface="Arial"/>
                <a:cs typeface="Arial"/>
              </a:rPr>
              <a:t>annual</a:t>
            </a:r>
            <a:r>
              <a:rPr sz="3150" spc="-155" dirty="0">
                <a:solidFill>
                  <a:srgbClr val="050503"/>
                </a:solidFill>
                <a:latin typeface="Arial"/>
                <a:cs typeface="Arial"/>
              </a:rPr>
              <a:t> </a:t>
            </a:r>
            <a:r>
              <a:rPr sz="3150" spc="-10" dirty="0">
                <a:solidFill>
                  <a:srgbClr val="050503"/>
                </a:solidFill>
                <a:latin typeface="Arial"/>
                <a:cs typeface="Arial"/>
              </a:rPr>
              <a:t>means).</a:t>
            </a:r>
            <a:endParaRPr sz="3150" dirty="0">
              <a:latin typeface="Arial"/>
              <a:cs typeface="Arial"/>
            </a:endParaRPr>
          </a:p>
          <a:p>
            <a:pPr marL="1179195" marR="1087120" lvl="1" indent="-603250">
              <a:lnSpc>
                <a:spcPts val="3320"/>
              </a:lnSpc>
              <a:spcBef>
                <a:spcPts val="1300"/>
              </a:spcBef>
              <a:buClr>
                <a:srgbClr val="050503"/>
              </a:buClr>
              <a:buAutoNum type="arabicPeriod"/>
              <a:tabLst>
                <a:tab pos="1179195" algn="l"/>
                <a:tab pos="1180465" algn="l"/>
              </a:tabLst>
            </a:pPr>
            <a:r>
              <a:rPr sz="3150" dirty="0">
                <a:solidFill>
                  <a:srgbClr val="2D2D2A"/>
                </a:solidFill>
                <a:latin typeface="Arial"/>
                <a:cs typeface="Arial"/>
              </a:rPr>
              <a:t>	</a:t>
            </a:r>
            <a:r>
              <a:rPr sz="3150" spc="-135" dirty="0">
                <a:solidFill>
                  <a:srgbClr val="050503"/>
                </a:solidFill>
                <a:latin typeface="Arial"/>
                <a:cs typeface="Arial"/>
              </a:rPr>
              <a:t>Aggregate</a:t>
            </a:r>
            <a:r>
              <a:rPr sz="3150" spc="-30" dirty="0">
                <a:solidFill>
                  <a:srgbClr val="050503"/>
                </a:solidFill>
                <a:latin typeface="Arial"/>
                <a:cs typeface="Arial"/>
              </a:rPr>
              <a:t> </a:t>
            </a:r>
            <a:r>
              <a:rPr sz="3150" spc="-65" dirty="0">
                <a:solidFill>
                  <a:srgbClr val="050503"/>
                </a:solidFill>
                <a:latin typeface="Arial"/>
                <a:cs typeface="Arial"/>
              </a:rPr>
              <a:t>spatially</a:t>
            </a:r>
            <a:r>
              <a:rPr sz="3150" spc="-75" dirty="0">
                <a:solidFill>
                  <a:srgbClr val="050503"/>
                </a:solidFill>
                <a:latin typeface="Arial"/>
                <a:cs typeface="Arial"/>
              </a:rPr>
              <a:t> </a:t>
            </a:r>
            <a:r>
              <a:rPr sz="3150" spc="-130" dirty="0">
                <a:solidFill>
                  <a:srgbClr val="050503"/>
                </a:solidFill>
                <a:latin typeface="Arial"/>
                <a:cs typeface="Arial"/>
              </a:rPr>
              <a:t>over</a:t>
            </a:r>
            <a:r>
              <a:rPr sz="3150" spc="-220" dirty="0">
                <a:solidFill>
                  <a:srgbClr val="050503"/>
                </a:solidFill>
                <a:latin typeface="Arial"/>
                <a:cs typeface="Arial"/>
              </a:rPr>
              <a:t> </a:t>
            </a:r>
            <a:r>
              <a:rPr sz="3150" spc="-60" dirty="0">
                <a:solidFill>
                  <a:srgbClr val="050503"/>
                </a:solidFill>
                <a:latin typeface="Arial"/>
                <a:cs typeface="Arial"/>
              </a:rPr>
              <a:t>country </a:t>
            </a:r>
            <a:r>
              <a:rPr sz="3150" spc="-40" dirty="0">
                <a:solidFill>
                  <a:srgbClr val="050503"/>
                </a:solidFill>
                <a:latin typeface="Arial"/>
                <a:cs typeface="Arial"/>
              </a:rPr>
              <a:t>boundaries.</a:t>
            </a:r>
            <a:endParaRPr sz="3150" dirty="0">
              <a:latin typeface="Arial"/>
              <a:cs typeface="Arial"/>
            </a:endParaRPr>
          </a:p>
          <a:p>
            <a:pPr marL="1173480" lvl="1" indent="-583565">
              <a:lnSpc>
                <a:spcPct val="100000"/>
              </a:lnSpc>
              <a:spcBef>
                <a:spcPts val="710"/>
              </a:spcBef>
              <a:buAutoNum type="arabicPeriod"/>
              <a:tabLst>
                <a:tab pos="1173480" algn="l"/>
              </a:tabLst>
            </a:pPr>
            <a:r>
              <a:rPr sz="3150" spc="-114" dirty="0">
                <a:solidFill>
                  <a:srgbClr val="050503"/>
                </a:solidFill>
                <a:latin typeface="Arial"/>
                <a:cs typeface="Arial"/>
              </a:rPr>
              <a:t>Export</a:t>
            </a:r>
            <a:r>
              <a:rPr sz="3150" spc="-20" dirty="0">
                <a:solidFill>
                  <a:srgbClr val="050503"/>
                </a:solidFill>
                <a:latin typeface="Arial"/>
                <a:cs typeface="Arial"/>
              </a:rPr>
              <a:t> </a:t>
            </a:r>
            <a:r>
              <a:rPr sz="3150" spc="-110" dirty="0">
                <a:solidFill>
                  <a:srgbClr val="050503"/>
                </a:solidFill>
                <a:latin typeface="Arial"/>
                <a:cs typeface="Arial"/>
              </a:rPr>
              <a:t>clean,</a:t>
            </a:r>
            <a:r>
              <a:rPr sz="3150" spc="-315" dirty="0">
                <a:solidFill>
                  <a:srgbClr val="050503"/>
                </a:solidFill>
                <a:latin typeface="Arial"/>
                <a:cs typeface="Arial"/>
              </a:rPr>
              <a:t> </a:t>
            </a:r>
            <a:r>
              <a:rPr sz="3150" spc="-105" dirty="0">
                <a:solidFill>
                  <a:srgbClr val="050503"/>
                </a:solidFill>
                <a:latin typeface="Arial"/>
                <a:cs typeface="Arial"/>
              </a:rPr>
              <a:t>analysis-</a:t>
            </a:r>
            <a:r>
              <a:rPr sz="3150" spc="-120" dirty="0">
                <a:solidFill>
                  <a:srgbClr val="050503"/>
                </a:solidFill>
                <a:latin typeface="Arial"/>
                <a:cs typeface="Arial"/>
              </a:rPr>
              <a:t>ready</a:t>
            </a:r>
            <a:r>
              <a:rPr sz="3150" spc="-300" dirty="0">
                <a:solidFill>
                  <a:srgbClr val="050503"/>
                </a:solidFill>
                <a:latin typeface="Arial"/>
                <a:cs typeface="Arial"/>
              </a:rPr>
              <a:t> </a:t>
            </a:r>
            <a:r>
              <a:rPr sz="3150" spc="-10" dirty="0">
                <a:solidFill>
                  <a:srgbClr val="050503"/>
                </a:solidFill>
                <a:latin typeface="Arial"/>
                <a:cs typeface="Arial"/>
              </a:rPr>
              <a:t>data.</a:t>
            </a:r>
            <a:endParaRPr sz="3150" dirty="0">
              <a:latin typeface="Arial"/>
              <a:cs typeface="Arial"/>
            </a:endParaRPr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1040C5C1-12DF-2EF7-EFA2-F142223400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18600" y="1676400"/>
            <a:ext cx="7362266" cy="7366258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ject 10" descr="$PPTXTitle"/>
          <p:cNvSpPr txBox="1">
            <a:spLocks noGrp="1"/>
          </p:cNvSpPr>
          <p:nvPr>
            <p:ph type="title"/>
          </p:nvPr>
        </p:nvSpPr>
        <p:spPr>
          <a:xfrm>
            <a:off x="508000" y="306718"/>
            <a:ext cx="17348200" cy="1031693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 algn="l">
              <a:lnSpc>
                <a:spcPct val="100000"/>
              </a:lnSpc>
              <a:spcBef>
                <a:spcPts val="130"/>
              </a:spcBef>
            </a:pPr>
            <a:r>
              <a:rPr lang="en-US" sz="6600" dirty="0"/>
              <a:t>Data preparation </a:t>
            </a:r>
            <a:endParaRPr sz="6600" dirty="0"/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EF195E8B-AE0E-88BB-4CF9-A91AB84B7D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2799" y="1752600"/>
            <a:ext cx="16033581" cy="7694282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ject 17" descr="$PPTXTitle"/>
          <p:cNvSpPr txBox="1">
            <a:spLocks noGrp="1"/>
          </p:cNvSpPr>
          <p:nvPr>
            <p:ph type="title"/>
          </p:nvPr>
        </p:nvSpPr>
        <p:spPr>
          <a:xfrm>
            <a:off x="584200" y="301517"/>
            <a:ext cx="15404465" cy="1031693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 algn="l">
              <a:spcBef>
                <a:spcPts val="130"/>
              </a:spcBef>
            </a:pPr>
            <a:r>
              <a:rPr lang="en-US" sz="6600" dirty="0"/>
              <a:t>Experimental design (3 models)</a:t>
            </a:r>
            <a:endParaRPr sz="6600" dirty="0"/>
          </a:p>
        </p:txBody>
      </p:sp>
      <p:pic>
        <p:nvPicPr>
          <p:cNvPr id="43" name="Picture 42">
            <a:extLst>
              <a:ext uri="{FF2B5EF4-FFF2-40B4-BE49-F238E27FC236}">
                <a16:creationId xmlns:a16="http://schemas.microsoft.com/office/drawing/2014/main" id="{13F5504A-6026-5146-9A07-EF69D68EF6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6938" y="1905000"/>
            <a:ext cx="16127748" cy="7031236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 descr="$PPTXTitle"/>
          <p:cNvSpPr txBox="1">
            <a:spLocks noGrp="1"/>
          </p:cNvSpPr>
          <p:nvPr>
            <p:ph type="title"/>
          </p:nvPr>
        </p:nvSpPr>
        <p:spPr>
          <a:xfrm>
            <a:off x="279400" y="427996"/>
            <a:ext cx="16787086" cy="925253"/>
          </a:xfrm>
          <a:prstGeom prst="rect">
            <a:avLst/>
          </a:prstGeom>
        </p:spPr>
        <p:txBody>
          <a:bodyPr vert="horz" wrap="square" lIns="0" tIns="116205" rIns="0" bIns="0" rtlCol="0">
            <a:spAutoFit/>
          </a:bodyPr>
          <a:lstStyle/>
          <a:p>
            <a:pPr marL="12700" marR="5080" indent="-5619115" algn="l">
              <a:lnSpc>
                <a:spcPts val="6330"/>
              </a:lnSpc>
              <a:spcBef>
                <a:spcPts val="130"/>
              </a:spcBef>
            </a:pPr>
            <a:r>
              <a:rPr lang="en-US" sz="6600" dirty="0"/>
              <a:t>Validation strategy (temporal split)</a:t>
            </a:r>
            <a:endParaRPr sz="6600" dirty="0"/>
          </a:p>
        </p:txBody>
      </p:sp>
      <p:sp>
        <p:nvSpPr>
          <p:cNvPr id="5" name="object 5"/>
          <p:cNvSpPr txBox="1"/>
          <p:nvPr/>
        </p:nvSpPr>
        <p:spPr>
          <a:xfrm>
            <a:off x="1123745" y="2508877"/>
            <a:ext cx="6591934" cy="1483360"/>
          </a:xfrm>
          <a:prstGeom prst="rect">
            <a:avLst/>
          </a:prstGeom>
        </p:spPr>
        <p:txBody>
          <a:bodyPr vert="horz" wrap="square" lIns="0" tIns="62230" rIns="0" bIns="0" rtlCol="0">
            <a:spAutoFit/>
          </a:bodyPr>
          <a:lstStyle/>
          <a:p>
            <a:pPr marL="312420" marR="5080" indent="-300355">
              <a:lnSpc>
                <a:spcPts val="3720"/>
              </a:lnSpc>
              <a:spcBef>
                <a:spcPts val="490"/>
              </a:spcBef>
              <a:buChar char="•"/>
              <a:tabLst>
                <a:tab pos="312420" algn="l"/>
                <a:tab pos="327025" algn="l"/>
              </a:tabLst>
            </a:pPr>
            <a:r>
              <a:rPr sz="3350" dirty="0">
                <a:solidFill>
                  <a:srgbClr val="030303"/>
                </a:solidFill>
                <a:latin typeface="Arial"/>
                <a:cs typeface="Arial"/>
              </a:rPr>
              <a:t>	A</a:t>
            </a:r>
            <a:r>
              <a:rPr sz="3350" spc="2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350" dirty="0">
                <a:solidFill>
                  <a:srgbClr val="030303"/>
                </a:solidFill>
                <a:latin typeface="Arial"/>
                <a:cs typeface="Arial"/>
              </a:rPr>
              <a:t>temporal</a:t>
            </a:r>
            <a:r>
              <a:rPr sz="3350" spc="16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350" spc="65" dirty="0">
                <a:solidFill>
                  <a:srgbClr val="030303"/>
                </a:solidFill>
                <a:latin typeface="Arial"/>
                <a:cs typeface="Arial"/>
              </a:rPr>
              <a:t>split</a:t>
            </a:r>
            <a:r>
              <a:rPr sz="3350" spc="1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350" spc="105" dirty="0">
                <a:solidFill>
                  <a:srgbClr val="030303"/>
                </a:solidFill>
                <a:latin typeface="Arial"/>
                <a:cs typeface="Arial"/>
              </a:rPr>
              <a:t>is</a:t>
            </a:r>
            <a:r>
              <a:rPr sz="3350" spc="-13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350" spc="50" dirty="0">
                <a:solidFill>
                  <a:srgbClr val="030303"/>
                </a:solidFill>
                <a:latin typeface="Arial"/>
                <a:cs typeface="Arial"/>
              </a:rPr>
              <a:t>crucial</a:t>
            </a:r>
            <a:r>
              <a:rPr sz="3350" spc="4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350" spc="25" dirty="0">
                <a:solidFill>
                  <a:srgbClr val="030303"/>
                </a:solidFill>
                <a:latin typeface="Arial"/>
                <a:cs typeface="Arial"/>
              </a:rPr>
              <a:t>to </a:t>
            </a:r>
            <a:r>
              <a:rPr sz="3350" dirty="0">
                <a:solidFill>
                  <a:srgbClr val="030303"/>
                </a:solidFill>
                <a:latin typeface="Arial"/>
                <a:cs typeface="Arial"/>
              </a:rPr>
              <a:t>prevent</a:t>
            </a:r>
            <a:r>
              <a:rPr sz="3350" spc="35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350" dirty="0">
                <a:solidFill>
                  <a:srgbClr val="030303"/>
                </a:solidFill>
                <a:latin typeface="Arial"/>
                <a:cs typeface="Arial"/>
              </a:rPr>
              <a:t>data</a:t>
            </a:r>
            <a:r>
              <a:rPr sz="3350" spc="19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350" dirty="0">
                <a:solidFill>
                  <a:srgbClr val="030303"/>
                </a:solidFill>
                <a:latin typeface="Arial"/>
                <a:cs typeface="Arial"/>
              </a:rPr>
              <a:t>leakage</a:t>
            </a:r>
            <a:r>
              <a:rPr sz="3350" spc="15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350" spc="50" dirty="0">
                <a:solidFill>
                  <a:srgbClr val="030303"/>
                </a:solidFill>
                <a:latin typeface="Arial"/>
                <a:cs typeface="Arial"/>
              </a:rPr>
              <a:t>and</a:t>
            </a:r>
            <a:r>
              <a:rPr sz="3350" spc="114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350" spc="65" dirty="0">
                <a:solidFill>
                  <a:srgbClr val="030303"/>
                </a:solidFill>
                <a:latin typeface="Arial"/>
                <a:cs typeface="Arial"/>
              </a:rPr>
              <a:t>test </a:t>
            </a:r>
            <a:r>
              <a:rPr sz="3350" spc="80" dirty="0">
                <a:solidFill>
                  <a:srgbClr val="030303"/>
                </a:solidFill>
                <a:latin typeface="Arial"/>
                <a:cs typeface="Arial"/>
              </a:rPr>
              <a:t>true</a:t>
            </a:r>
            <a:r>
              <a:rPr sz="3350" spc="3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350" spc="65" dirty="0">
                <a:solidFill>
                  <a:srgbClr val="030303"/>
                </a:solidFill>
                <a:latin typeface="Arial"/>
                <a:cs typeface="Arial"/>
              </a:rPr>
              <a:t>predictive</a:t>
            </a:r>
            <a:r>
              <a:rPr sz="3350" spc="8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350" dirty="0">
                <a:solidFill>
                  <a:srgbClr val="030303"/>
                </a:solidFill>
                <a:latin typeface="Arial"/>
                <a:cs typeface="Arial"/>
              </a:rPr>
              <a:t>power</a:t>
            </a:r>
            <a:r>
              <a:rPr sz="3350" spc="23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350" spc="70" dirty="0">
                <a:solidFill>
                  <a:srgbClr val="030303"/>
                </a:solidFill>
                <a:latin typeface="Arial"/>
                <a:cs typeface="Arial"/>
              </a:rPr>
              <a:t>on</a:t>
            </a:r>
            <a:r>
              <a:rPr sz="3350" spc="-6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350" spc="-10" dirty="0">
                <a:solidFill>
                  <a:srgbClr val="030303"/>
                </a:solidFill>
                <a:latin typeface="Arial"/>
                <a:cs typeface="Arial"/>
              </a:rPr>
              <a:t>unseen</a:t>
            </a:r>
            <a:endParaRPr sz="335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122732" y="3849488"/>
            <a:ext cx="6934834" cy="4904740"/>
          </a:xfrm>
          <a:prstGeom prst="rect">
            <a:avLst/>
          </a:prstGeom>
        </p:spPr>
        <p:txBody>
          <a:bodyPr vert="horz" wrap="square" lIns="0" tIns="104140" rIns="0" bIns="0" rtlCol="0">
            <a:spAutoFit/>
          </a:bodyPr>
          <a:lstStyle/>
          <a:p>
            <a:pPr marL="325120">
              <a:lnSpc>
                <a:spcPct val="100000"/>
              </a:lnSpc>
              <a:spcBef>
                <a:spcPts val="820"/>
              </a:spcBef>
            </a:pPr>
            <a:r>
              <a:rPr sz="3350" spc="80" dirty="0">
                <a:solidFill>
                  <a:srgbClr val="030303"/>
                </a:solidFill>
                <a:latin typeface="Arial"/>
                <a:cs typeface="Arial"/>
              </a:rPr>
              <a:t>future</a:t>
            </a:r>
            <a:r>
              <a:rPr sz="3350" spc="1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350" spc="30" dirty="0">
                <a:solidFill>
                  <a:srgbClr val="030303"/>
                </a:solidFill>
                <a:latin typeface="Arial"/>
                <a:cs typeface="Arial"/>
              </a:rPr>
              <a:t>data.</a:t>
            </a:r>
            <a:endParaRPr sz="3350">
              <a:latin typeface="Arial"/>
              <a:cs typeface="Arial"/>
            </a:endParaRPr>
          </a:p>
          <a:p>
            <a:pPr marL="318770" marR="879475" indent="-306705">
              <a:lnSpc>
                <a:spcPts val="3720"/>
              </a:lnSpc>
              <a:spcBef>
                <a:spcPts val="1280"/>
              </a:spcBef>
              <a:buFont typeface="Arial"/>
              <a:buChar char="•"/>
              <a:tabLst>
                <a:tab pos="327660" algn="l"/>
              </a:tabLst>
            </a:pPr>
            <a:r>
              <a:rPr sz="3500" b="1" spc="-114" dirty="0">
                <a:solidFill>
                  <a:srgbClr val="030303"/>
                </a:solidFill>
                <a:latin typeface="Arial"/>
                <a:cs typeface="Arial"/>
              </a:rPr>
              <a:t>Training</a:t>
            </a:r>
            <a:r>
              <a:rPr sz="3500" b="1" spc="-27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500" b="1" spc="-45" dirty="0">
                <a:solidFill>
                  <a:srgbClr val="030303"/>
                </a:solidFill>
                <a:latin typeface="Arial"/>
                <a:cs typeface="Arial"/>
              </a:rPr>
              <a:t>Set:</a:t>
            </a:r>
            <a:r>
              <a:rPr sz="3500" b="1" spc="-14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350" spc="80" dirty="0">
                <a:solidFill>
                  <a:srgbClr val="030303"/>
                </a:solidFill>
                <a:latin typeface="Arial"/>
                <a:cs typeface="Arial"/>
              </a:rPr>
              <a:t>2000-</a:t>
            </a:r>
            <a:r>
              <a:rPr sz="3350" spc="85" dirty="0">
                <a:solidFill>
                  <a:srgbClr val="030303"/>
                </a:solidFill>
                <a:latin typeface="Arial"/>
                <a:cs typeface="Arial"/>
              </a:rPr>
              <a:t>2018</a:t>
            </a:r>
            <a:r>
              <a:rPr sz="3350" spc="27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350" spc="-120" dirty="0">
                <a:solidFill>
                  <a:srgbClr val="030303"/>
                </a:solidFill>
                <a:latin typeface="Arial"/>
                <a:cs typeface="Arial"/>
              </a:rPr>
              <a:t>(114 	</a:t>
            </a:r>
            <a:r>
              <a:rPr sz="3350" spc="50" dirty="0">
                <a:solidFill>
                  <a:srgbClr val="030303"/>
                </a:solidFill>
                <a:latin typeface="Arial"/>
                <a:cs typeface="Arial"/>
              </a:rPr>
              <a:t>observations).</a:t>
            </a:r>
            <a:endParaRPr sz="3350">
              <a:latin typeface="Arial"/>
              <a:cs typeface="Arial"/>
            </a:endParaRPr>
          </a:p>
          <a:p>
            <a:pPr marL="319405" indent="-306705">
              <a:lnSpc>
                <a:spcPts val="4035"/>
              </a:lnSpc>
              <a:spcBef>
                <a:spcPts val="780"/>
              </a:spcBef>
              <a:buFont typeface="Arial"/>
              <a:buChar char="•"/>
              <a:tabLst>
                <a:tab pos="319405" algn="l"/>
              </a:tabLst>
            </a:pPr>
            <a:r>
              <a:rPr sz="3500" b="1" spc="-90" dirty="0">
                <a:solidFill>
                  <a:srgbClr val="030303"/>
                </a:solidFill>
                <a:latin typeface="Arial"/>
                <a:cs typeface="Arial"/>
              </a:rPr>
              <a:t>Test</a:t>
            </a:r>
            <a:r>
              <a:rPr sz="3500" b="1" spc="-10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500" b="1" spc="-45" dirty="0">
                <a:solidFill>
                  <a:srgbClr val="030303"/>
                </a:solidFill>
                <a:latin typeface="Arial"/>
                <a:cs typeface="Arial"/>
              </a:rPr>
              <a:t>Set:</a:t>
            </a:r>
            <a:r>
              <a:rPr sz="3500" b="1" spc="-18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350" spc="60" dirty="0">
                <a:solidFill>
                  <a:srgbClr val="030303"/>
                </a:solidFill>
                <a:latin typeface="Arial"/>
                <a:cs typeface="Arial"/>
              </a:rPr>
              <a:t>2019-</a:t>
            </a:r>
            <a:r>
              <a:rPr sz="3350" spc="70" dirty="0">
                <a:solidFill>
                  <a:srgbClr val="030303"/>
                </a:solidFill>
                <a:latin typeface="Arial"/>
                <a:cs typeface="Arial"/>
              </a:rPr>
              <a:t>2023</a:t>
            </a:r>
            <a:r>
              <a:rPr sz="3350" spc="28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350" spc="80" dirty="0">
                <a:solidFill>
                  <a:srgbClr val="030303"/>
                </a:solidFill>
                <a:latin typeface="Arial"/>
                <a:cs typeface="Arial"/>
              </a:rPr>
              <a:t>(30</a:t>
            </a:r>
            <a:endParaRPr sz="3350">
              <a:latin typeface="Arial"/>
              <a:cs typeface="Arial"/>
            </a:endParaRPr>
          </a:p>
          <a:p>
            <a:pPr marL="327660" marR="794385">
              <a:lnSpc>
                <a:spcPts val="3720"/>
              </a:lnSpc>
              <a:spcBef>
                <a:spcPts val="209"/>
              </a:spcBef>
            </a:pPr>
            <a:r>
              <a:rPr sz="3350" dirty="0">
                <a:solidFill>
                  <a:srgbClr val="030303"/>
                </a:solidFill>
                <a:latin typeface="Arial"/>
                <a:cs typeface="Arial"/>
              </a:rPr>
              <a:t>observations,</a:t>
            </a:r>
            <a:r>
              <a:rPr sz="3350" spc="55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350" dirty="0">
                <a:solidFill>
                  <a:srgbClr val="030303"/>
                </a:solidFill>
                <a:latin typeface="Arial"/>
                <a:cs typeface="Arial"/>
              </a:rPr>
              <a:t>completely</a:t>
            </a:r>
            <a:r>
              <a:rPr sz="3350" spc="60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350" spc="35" dirty="0">
                <a:solidFill>
                  <a:srgbClr val="030303"/>
                </a:solidFill>
                <a:latin typeface="Arial"/>
                <a:cs typeface="Arial"/>
              </a:rPr>
              <a:t>held </a:t>
            </a:r>
            <a:r>
              <a:rPr sz="3350" spc="65" dirty="0">
                <a:solidFill>
                  <a:srgbClr val="030303"/>
                </a:solidFill>
                <a:latin typeface="Arial"/>
                <a:cs typeface="Arial"/>
              </a:rPr>
              <a:t>out).</a:t>
            </a:r>
            <a:endParaRPr sz="3350">
              <a:latin typeface="Arial"/>
              <a:cs typeface="Arial"/>
            </a:endParaRPr>
          </a:p>
          <a:p>
            <a:pPr marL="317500" marR="5080" indent="-304165">
              <a:lnSpc>
                <a:spcPct val="93800"/>
              </a:lnSpc>
              <a:spcBef>
                <a:spcPts val="1180"/>
              </a:spcBef>
              <a:buChar char="•"/>
              <a:tabLst>
                <a:tab pos="325120" algn="l"/>
              </a:tabLst>
            </a:pPr>
            <a:r>
              <a:rPr sz="3350" dirty="0">
                <a:solidFill>
                  <a:srgbClr val="030303"/>
                </a:solidFill>
                <a:latin typeface="Arial"/>
                <a:cs typeface="Arial"/>
              </a:rPr>
              <a:t>The</a:t>
            </a:r>
            <a:r>
              <a:rPr sz="3350" spc="-12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350" spc="50" dirty="0">
                <a:solidFill>
                  <a:srgbClr val="030303"/>
                </a:solidFill>
                <a:latin typeface="Arial"/>
                <a:cs typeface="Arial"/>
              </a:rPr>
              <a:t>model</a:t>
            </a:r>
            <a:r>
              <a:rPr sz="3350" spc="2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350" dirty="0">
                <a:solidFill>
                  <a:srgbClr val="030303"/>
                </a:solidFill>
                <a:latin typeface="Arial"/>
                <a:cs typeface="Arial"/>
              </a:rPr>
              <a:t>must</a:t>
            </a:r>
            <a:r>
              <a:rPr sz="3350" spc="13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350" spc="65" dirty="0">
                <a:solidFill>
                  <a:srgbClr val="030303"/>
                </a:solidFill>
                <a:latin typeface="Arial"/>
                <a:cs typeface="Arial"/>
              </a:rPr>
              <a:t>predict</a:t>
            </a:r>
            <a:r>
              <a:rPr sz="3350" spc="26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350" spc="120" dirty="0">
                <a:solidFill>
                  <a:srgbClr val="030303"/>
                </a:solidFill>
                <a:latin typeface="Arial"/>
                <a:cs typeface="Arial"/>
              </a:rPr>
              <a:t>the</a:t>
            </a:r>
            <a:r>
              <a:rPr sz="3350" spc="-9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350" spc="55" dirty="0">
                <a:solidFill>
                  <a:srgbClr val="030303"/>
                </a:solidFill>
                <a:latin typeface="Arial"/>
                <a:cs typeface="Arial"/>
              </a:rPr>
              <a:t>future 	</a:t>
            </a:r>
            <a:r>
              <a:rPr sz="3350" dirty="0">
                <a:solidFill>
                  <a:srgbClr val="030303"/>
                </a:solidFill>
                <a:latin typeface="Arial"/>
                <a:cs typeface="Arial"/>
              </a:rPr>
              <a:t>based</a:t>
            </a:r>
            <a:r>
              <a:rPr sz="3350" spc="6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350" dirty="0">
                <a:solidFill>
                  <a:srgbClr val="030303"/>
                </a:solidFill>
                <a:latin typeface="Arial"/>
                <a:cs typeface="Arial"/>
              </a:rPr>
              <a:t>only</a:t>
            </a:r>
            <a:r>
              <a:rPr sz="3350" spc="2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350" spc="125" dirty="0">
                <a:solidFill>
                  <a:srgbClr val="030303"/>
                </a:solidFill>
                <a:latin typeface="Arial"/>
                <a:cs typeface="Arial"/>
              </a:rPr>
              <a:t>on</a:t>
            </a:r>
            <a:r>
              <a:rPr sz="3350" spc="-16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350" spc="75" dirty="0">
                <a:solidFill>
                  <a:srgbClr val="030303"/>
                </a:solidFill>
                <a:latin typeface="Arial"/>
                <a:cs typeface="Arial"/>
              </a:rPr>
              <a:t>patterns</a:t>
            </a:r>
            <a:r>
              <a:rPr sz="3350" spc="17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350" spc="-10" dirty="0">
                <a:solidFill>
                  <a:srgbClr val="030303"/>
                </a:solidFill>
                <a:latin typeface="Arial"/>
                <a:cs typeface="Arial"/>
              </a:rPr>
              <a:t>learned 	</a:t>
            </a:r>
            <a:r>
              <a:rPr sz="3350" spc="80" dirty="0">
                <a:solidFill>
                  <a:srgbClr val="030303"/>
                </a:solidFill>
                <a:latin typeface="Arial"/>
                <a:cs typeface="Arial"/>
              </a:rPr>
              <a:t>from</a:t>
            </a:r>
            <a:r>
              <a:rPr sz="3350" spc="-8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350" spc="120" dirty="0">
                <a:solidFill>
                  <a:srgbClr val="030303"/>
                </a:solidFill>
                <a:latin typeface="Arial"/>
                <a:cs typeface="Arial"/>
              </a:rPr>
              <a:t>the</a:t>
            </a:r>
            <a:r>
              <a:rPr sz="3350" spc="-114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3350" spc="70" dirty="0">
                <a:solidFill>
                  <a:srgbClr val="030303"/>
                </a:solidFill>
                <a:latin typeface="Arial"/>
                <a:cs typeface="Arial"/>
              </a:rPr>
              <a:t>past.</a:t>
            </a:r>
            <a:endParaRPr sz="3350">
              <a:latin typeface="Arial"/>
              <a:cs typeface="Arial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F8F97571-4D79-2CDF-3FEB-C6DC00B966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57565" y="2173682"/>
            <a:ext cx="9008921" cy="6665518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 descr="$PPTXTitle"/>
          <p:cNvSpPr txBox="1">
            <a:spLocks noGrp="1"/>
          </p:cNvSpPr>
          <p:nvPr>
            <p:ph type="title"/>
          </p:nvPr>
        </p:nvSpPr>
        <p:spPr>
          <a:xfrm>
            <a:off x="660400" y="485444"/>
            <a:ext cx="15651807" cy="903452"/>
          </a:xfrm>
          <a:prstGeom prst="rect">
            <a:avLst/>
          </a:prstGeom>
        </p:spPr>
        <p:txBody>
          <a:bodyPr vert="horz" wrap="square" lIns="0" tIns="94615" rIns="0" bIns="0" rtlCol="0">
            <a:spAutoFit/>
          </a:bodyPr>
          <a:lstStyle/>
          <a:p>
            <a:pPr marL="12700" marR="5080" indent="-5619115" algn="l">
              <a:lnSpc>
                <a:spcPts val="6330"/>
              </a:lnSpc>
              <a:spcBef>
                <a:spcPts val="130"/>
              </a:spcBef>
            </a:pPr>
            <a:r>
              <a:rPr lang="en-US" sz="6600" dirty="0"/>
              <a:t>Results summary table</a:t>
            </a:r>
            <a:endParaRPr sz="6600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E8F03BE-2AC3-C27B-866E-C440439B20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31" y="2637226"/>
            <a:ext cx="15903738" cy="663093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object 27" descr="$PPTXTitle"/>
          <p:cNvSpPr txBox="1">
            <a:spLocks noGrp="1"/>
          </p:cNvSpPr>
          <p:nvPr>
            <p:ph type="title"/>
          </p:nvPr>
        </p:nvSpPr>
        <p:spPr>
          <a:xfrm>
            <a:off x="431800" y="516072"/>
            <a:ext cx="15234919" cy="890628"/>
          </a:xfrm>
          <a:prstGeom prst="rect">
            <a:avLst/>
          </a:prstGeom>
        </p:spPr>
        <p:txBody>
          <a:bodyPr vert="horz" wrap="square" lIns="0" tIns="81915" rIns="0" bIns="0" rtlCol="0">
            <a:spAutoFit/>
          </a:bodyPr>
          <a:lstStyle/>
          <a:p>
            <a:pPr marL="12700" marR="5080" indent="-5619115" algn="l">
              <a:lnSpc>
                <a:spcPts val="6330"/>
              </a:lnSpc>
              <a:spcBef>
                <a:spcPts val="130"/>
              </a:spcBef>
            </a:pPr>
            <a:r>
              <a:rPr lang="en-US" sz="6600" dirty="0"/>
              <a:t>Trade-off slide (latency vs R²)</a:t>
            </a:r>
            <a:endParaRPr sz="6600" dirty="0"/>
          </a:p>
        </p:txBody>
      </p:sp>
      <p:pic>
        <p:nvPicPr>
          <p:cNvPr id="42" name="Picture 41">
            <a:extLst>
              <a:ext uri="{FF2B5EF4-FFF2-40B4-BE49-F238E27FC236}">
                <a16:creationId xmlns:a16="http://schemas.microsoft.com/office/drawing/2014/main" id="{43B3B04A-2F2C-621A-8088-3E7453110C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6999" y="2118631"/>
            <a:ext cx="16988131" cy="7155908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 descr="$PPTXTitle"/>
          <p:cNvSpPr txBox="1">
            <a:spLocks noGrp="1"/>
          </p:cNvSpPr>
          <p:nvPr>
            <p:ph type="title"/>
          </p:nvPr>
        </p:nvSpPr>
        <p:spPr>
          <a:xfrm>
            <a:off x="660400" y="762000"/>
            <a:ext cx="14829155" cy="896398"/>
          </a:xfrm>
          <a:prstGeom prst="rect">
            <a:avLst/>
          </a:prstGeom>
        </p:spPr>
        <p:txBody>
          <a:bodyPr vert="horz" wrap="square" lIns="0" tIns="62229" rIns="0" bIns="0" rtlCol="0">
            <a:spAutoFit/>
          </a:bodyPr>
          <a:lstStyle/>
          <a:p>
            <a:pPr marL="12700" marR="5080" indent="-5619115" algn="l">
              <a:lnSpc>
                <a:spcPts val="6330"/>
              </a:lnSpc>
              <a:spcBef>
                <a:spcPts val="130"/>
              </a:spcBef>
            </a:pPr>
            <a:r>
              <a:rPr lang="en-US" sz="6600" dirty="0"/>
              <a:t>Feature importance (drivers)</a:t>
            </a:r>
            <a:endParaRPr sz="6600" dirty="0"/>
          </a:p>
        </p:txBody>
      </p:sp>
      <p:sp>
        <p:nvSpPr>
          <p:cNvPr id="4" name="object 4"/>
          <p:cNvSpPr txBox="1"/>
          <p:nvPr/>
        </p:nvSpPr>
        <p:spPr>
          <a:xfrm>
            <a:off x="1177055" y="2796116"/>
            <a:ext cx="7117715" cy="5476875"/>
          </a:xfrm>
          <a:prstGeom prst="rect">
            <a:avLst/>
          </a:prstGeom>
        </p:spPr>
        <p:txBody>
          <a:bodyPr vert="horz" wrap="square" lIns="0" tIns="17780" rIns="0" bIns="0" rtlCol="0">
            <a:spAutoFit/>
          </a:bodyPr>
          <a:lstStyle/>
          <a:p>
            <a:pPr marL="286385" marR="935990" indent="-274320">
              <a:lnSpc>
                <a:spcPts val="3720"/>
              </a:lnSpc>
              <a:spcBef>
                <a:spcPts val="140"/>
              </a:spcBef>
              <a:buClr>
                <a:srgbClr val="2F2F2F"/>
              </a:buClr>
              <a:buFont typeface="Arial"/>
              <a:buChar char="•"/>
              <a:tabLst>
                <a:tab pos="287655" algn="l"/>
              </a:tabLst>
            </a:pPr>
            <a:r>
              <a:rPr sz="3000" b="1" spc="-229" dirty="0">
                <a:solidFill>
                  <a:srgbClr val="0A0A08"/>
                </a:solidFill>
                <a:latin typeface="Arial"/>
                <a:cs typeface="Arial"/>
              </a:rPr>
              <a:t>Summer</a:t>
            </a:r>
            <a:r>
              <a:rPr sz="3000" b="1" spc="-120" dirty="0">
                <a:solidFill>
                  <a:srgbClr val="0A0A08"/>
                </a:solidFill>
                <a:latin typeface="Arial"/>
                <a:cs typeface="Arial"/>
              </a:rPr>
              <a:t> </a:t>
            </a:r>
            <a:r>
              <a:rPr sz="3000" b="1" spc="-220" dirty="0">
                <a:solidFill>
                  <a:srgbClr val="0A0A08"/>
                </a:solidFill>
                <a:latin typeface="Arial"/>
                <a:cs typeface="Arial"/>
              </a:rPr>
              <a:t>LST</a:t>
            </a:r>
            <a:r>
              <a:rPr sz="3000" b="1" spc="-70" dirty="0">
                <a:solidFill>
                  <a:srgbClr val="0A0A08"/>
                </a:solidFill>
                <a:latin typeface="Arial"/>
                <a:cs typeface="Arial"/>
              </a:rPr>
              <a:t> </a:t>
            </a:r>
            <a:r>
              <a:rPr sz="3000" b="1" spc="-85" dirty="0">
                <a:solidFill>
                  <a:srgbClr val="0A0A08"/>
                </a:solidFill>
                <a:latin typeface="Arial"/>
                <a:cs typeface="Arial"/>
              </a:rPr>
              <a:t>(34%):</a:t>
            </a:r>
            <a:r>
              <a:rPr sz="3000" b="1" spc="-175" dirty="0">
                <a:solidFill>
                  <a:srgbClr val="0A0A08"/>
                </a:solidFill>
                <a:latin typeface="Arial"/>
                <a:cs typeface="Arial"/>
              </a:rPr>
              <a:t> </a:t>
            </a:r>
            <a:r>
              <a:rPr sz="3000" spc="-95" dirty="0">
                <a:solidFill>
                  <a:srgbClr val="0A0A08"/>
                </a:solidFill>
                <a:latin typeface="Arial"/>
                <a:cs typeface="Arial"/>
              </a:rPr>
              <a:t>The</a:t>
            </a:r>
            <a:r>
              <a:rPr sz="3000" spc="-150" dirty="0">
                <a:solidFill>
                  <a:srgbClr val="0A0A08"/>
                </a:solidFill>
                <a:latin typeface="Arial"/>
                <a:cs typeface="Arial"/>
              </a:rPr>
              <a:t> </a:t>
            </a:r>
            <a:r>
              <a:rPr sz="3000" spc="-80" dirty="0">
                <a:solidFill>
                  <a:srgbClr val="0A0A08"/>
                </a:solidFill>
                <a:latin typeface="Arial"/>
                <a:cs typeface="Arial"/>
              </a:rPr>
              <a:t>single </a:t>
            </a:r>
            <a:r>
              <a:rPr sz="3000" spc="-30" dirty="0">
                <a:solidFill>
                  <a:srgbClr val="0A0A08"/>
                </a:solidFill>
                <a:latin typeface="Arial"/>
                <a:cs typeface="Arial"/>
              </a:rPr>
              <a:t>mo</a:t>
            </a:r>
            <a:r>
              <a:rPr sz="3000" spc="-30" dirty="0">
                <a:solidFill>
                  <a:srgbClr val="1D2123"/>
                </a:solidFill>
                <a:latin typeface="Arial"/>
                <a:cs typeface="Arial"/>
              </a:rPr>
              <a:t>s</a:t>
            </a:r>
            <a:r>
              <a:rPr sz="3000" spc="-30" dirty="0">
                <a:solidFill>
                  <a:srgbClr val="0A0A08"/>
                </a:solidFill>
                <a:latin typeface="Arial"/>
                <a:cs typeface="Arial"/>
              </a:rPr>
              <a:t>t 	</a:t>
            </a:r>
            <a:r>
              <a:rPr sz="3000" spc="-20" dirty="0">
                <a:solidFill>
                  <a:srgbClr val="0A0A08"/>
                </a:solidFill>
                <a:latin typeface="Arial"/>
                <a:cs typeface="Arial"/>
              </a:rPr>
              <a:t>important</a:t>
            </a:r>
            <a:r>
              <a:rPr sz="3000" spc="-55" dirty="0">
                <a:solidFill>
                  <a:srgbClr val="0A0A08"/>
                </a:solidFill>
                <a:latin typeface="Arial"/>
                <a:cs typeface="Arial"/>
              </a:rPr>
              <a:t> feature</a:t>
            </a:r>
            <a:r>
              <a:rPr sz="3000" spc="-55" dirty="0">
                <a:solidFill>
                  <a:srgbClr val="1D2123"/>
                </a:solidFill>
                <a:latin typeface="Arial"/>
                <a:cs typeface="Arial"/>
              </a:rPr>
              <a:t>,</a:t>
            </a:r>
            <a:r>
              <a:rPr sz="3000" spc="-245" dirty="0">
                <a:solidFill>
                  <a:srgbClr val="1D2123"/>
                </a:solidFill>
                <a:latin typeface="Arial"/>
                <a:cs typeface="Arial"/>
              </a:rPr>
              <a:t> </a:t>
            </a:r>
            <a:r>
              <a:rPr sz="3000" spc="-25" dirty="0">
                <a:solidFill>
                  <a:srgbClr val="0A0A08"/>
                </a:solidFill>
                <a:latin typeface="Arial"/>
                <a:cs typeface="Arial"/>
              </a:rPr>
              <a:t>directly</a:t>
            </a:r>
            <a:r>
              <a:rPr sz="3000" spc="-135" dirty="0">
                <a:solidFill>
                  <a:srgbClr val="0A0A08"/>
                </a:solidFill>
                <a:latin typeface="Arial"/>
                <a:cs typeface="Arial"/>
              </a:rPr>
              <a:t> </a:t>
            </a:r>
            <a:r>
              <a:rPr sz="3000" spc="-10" dirty="0">
                <a:solidFill>
                  <a:srgbClr val="0A0A08"/>
                </a:solidFill>
                <a:latin typeface="Arial"/>
                <a:cs typeface="Arial"/>
              </a:rPr>
              <a:t>reflecting</a:t>
            </a:r>
            <a:endParaRPr sz="3000" dirty="0">
              <a:latin typeface="Arial"/>
              <a:cs typeface="Arial"/>
            </a:endParaRPr>
          </a:p>
          <a:p>
            <a:pPr marL="285115">
              <a:lnSpc>
                <a:spcPct val="100000"/>
              </a:lnSpc>
              <a:spcBef>
                <a:spcPts val="75"/>
              </a:spcBef>
            </a:pPr>
            <a:r>
              <a:rPr sz="3000" spc="-40" dirty="0">
                <a:solidFill>
                  <a:srgbClr val="0A0A08"/>
                </a:solidFill>
                <a:latin typeface="Arial"/>
                <a:cs typeface="Arial"/>
              </a:rPr>
              <a:t>cooling</a:t>
            </a:r>
            <a:r>
              <a:rPr sz="3000" spc="-165" dirty="0">
                <a:solidFill>
                  <a:srgbClr val="0A0A08"/>
                </a:solidFill>
                <a:latin typeface="Arial"/>
                <a:cs typeface="Arial"/>
              </a:rPr>
              <a:t> </a:t>
            </a:r>
            <a:r>
              <a:rPr sz="3000" spc="-10" dirty="0">
                <a:solidFill>
                  <a:srgbClr val="0A0A08"/>
                </a:solidFill>
                <a:latin typeface="Arial"/>
                <a:cs typeface="Arial"/>
              </a:rPr>
              <a:t>demand</a:t>
            </a:r>
            <a:r>
              <a:rPr sz="3000" spc="-10" dirty="0">
                <a:solidFill>
                  <a:srgbClr val="1D2123"/>
                </a:solidFill>
                <a:latin typeface="Arial"/>
                <a:cs typeface="Arial"/>
              </a:rPr>
              <a:t>.</a:t>
            </a:r>
            <a:endParaRPr sz="3000" dirty="0">
              <a:latin typeface="Arial"/>
              <a:cs typeface="Arial"/>
            </a:endParaRPr>
          </a:p>
          <a:p>
            <a:pPr marL="286385" marR="19685" indent="-274320">
              <a:lnSpc>
                <a:spcPct val="106100"/>
              </a:lnSpc>
              <a:spcBef>
                <a:spcPts val="300"/>
              </a:spcBef>
              <a:buFont typeface="Arial"/>
              <a:buChar char="•"/>
              <a:tabLst>
                <a:tab pos="286385" algn="l"/>
                <a:tab pos="298450" algn="l"/>
              </a:tabLst>
            </a:pPr>
            <a:r>
              <a:rPr sz="3000" dirty="0">
                <a:solidFill>
                  <a:srgbClr val="2F2F2F"/>
                </a:solidFill>
                <a:latin typeface="Arial"/>
                <a:cs typeface="Arial"/>
              </a:rPr>
              <a:t>	</a:t>
            </a:r>
            <a:r>
              <a:rPr sz="3000" b="1" spc="-135" dirty="0">
                <a:solidFill>
                  <a:srgbClr val="0A0A08"/>
                </a:solidFill>
                <a:latin typeface="Arial"/>
                <a:cs typeface="Arial"/>
              </a:rPr>
              <a:t>Winter</a:t>
            </a:r>
            <a:r>
              <a:rPr sz="3000" b="1" spc="-240" dirty="0">
                <a:solidFill>
                  <a:srgbClr val="0A0A08"/>
                </a:solidFill>
                <a:latin typeface="Arial"/>
                <a:cs typeface="Arial"/>
              </a:rPr>
              <a:t> </a:t>
            </a:r>
            <a:r>
              <a:rPr sz="3000" b="1" spc="-220" dirty="0">
                <a:solidFill>
                  <a:srgbClr val="0A0A08"/>
                </a:solidFill>
                <a:latin typeface="Arial"/>
                <a:cs typeface="Arial"/>
              </a:rPr>
              <a:t>LST</a:t>
            </a:r>
            <a:r>
              <a:rPr sz="3000" b="1" spc="-95" dirty="0">
                <a:solidFill>
                  <a:srgbClr val="0A0A08"/>
                </a:solidFill>
                <a:latin typeface="Arial"/>
                <a:cs typeface="Arial"/>
              </a:rPr>
              <a:t> </a:t>
            </a:r>
            <a:r>
              <a:rPr sz="3000" b="1" spc="-25" dirty="0">
                <a:solidFill>
                  <a:srgbClr val="0A0A08"/>
                </a:solidFill>
                <a:latin typeface="Arial"/>
                <a:cs typeface="Arial"/>
              </a:rPr>
              <a:t>(22%)</a:t>
            </a:r>
            <a:r>
              <a:rPr sz="3000" b="1" spc="-25" dirty="0">
                <a:solidFill>
                  <a:srgbClr val="1D2123"/>
                </a:solidFill>
                <a:latin typeface="Arial"/>
                <a:cs typeface="Arial"/>
              </a:rPr>
              <a:t>:</a:t>
            </a:r>
            <a:r>
              <a:rPr sz="3000" spc="-25" dirty="0">
                <a:solidFill>
                  <a:srgbClr val="0A0A08"/>
                </a:solidFill>
                <a:latin typeface="Arial"/>
                <a:cs typeface="Arial"/>
              </a:rPr>
              <a:t>Important </a:t>
            </a:r>
            <a:r>
              <a:rPr sz="3000" spc="-120" dirty="0">
                <a:solidFill>
                  <a:srgbClr val="0A0A08"/>
                </a:solidFill>
                <a:latin typeface="Arial"/>
                <a:cs typeface="Arial"/>
              </a:rPr>
              <a:t>as</a:t>
            </a:r>
            <a:r>
              <a:rPr sz="3000" spc="-180" dirty="0">
                <a:solidFill>
                  <a:srgbClr val="0A0A08"/>
                </a:solidFill>
                <a:latin typeface="Arial"/>
                <a:cs typeface="Arial"/>
              </a:rPr>
              <a:t> </a:t>
            </a:r>
            <a:r>
              <a:rPr sz="3000" spc="-75" dirty="0">
                <a:solidFill>
                  <a:srgbClr val="0A0A08"/>
                </a:solidFill>
                <a:latin typeface="Arial"/>
                <a:cs typeface="Arial"/>
              </a:rPr>
              <a:t>a</a:t>
            </a:r>
            <a:r>
              <a:rPr sz="3000" spc="-225" dirty="0">
                <a:solidFill>
                  <a:srgbClr val="0A0A08"/>
                </a:solidFill>
                <a:latin typeface="Arial"/>
                <a:cs typeface="Arial"/>
              </a:rPr>
              <a:t> </a:t>
            </a:r>
            <a:r>
              <a:rPr sz="3000" spc="-65" dirty="0">
                <a:solidFill>
                  <a:srgbClr val="0A0A08"/>
                </a:solidFill>
                <a:latin typeface="Arial"/>
                <a:cs typeface="Arial"/>
              </a:rPr>
              <a:t>baseline </a:t>
            </a:r>
            <a:r>
              <a:rPr sz="3000" spc="-75" dirty="0">
                <a:solidFill>
                  <a:srgbClr val="0A0A08"/>
                </a:solidFill>
                <a:latin typeface="Arial"/>
                <a:cs typeface="Arial"/>
              </a:rPr>
              <a:t>and</a:t>
            </a:r>
            <a:r>
              <a:rPr sz="3000" spc="-100" dirty="0">
                <a:solidFill>
                  <a:srgbClr val="0A0A08"/>
                </a:solidFill>
                <a:latin typeface="Arial"/>
                <a:cs typeface="Arial"/>
              </a:rPr>
              <a:t> </a:t>
            </a:r>
            <a:r>
              <a:rPr sz="3000" dirty="0">
                <a:solidFill>
                  <a:srgbClr val="0A0A08"/>
                </a:solidFill>
                <a:latin typeface="Arial"/>
                <a:cs typeface="Arial"/>
              </a:rPr>
              <a:t>for</a:t>
            </a:r>
            <a:r>
              <a:rPr sz="3000" spc="-40" dirty="0">
                <a:solidFill>
                  <a:srgbClr val="0A0A08"/>
                </a:solidFill>
                <a:latin typeface="Arial"/>
                <a:cs typeface="Arial"/>
              </a:rPr>
              <a:t> </a:t>
            </a:r>
            <a:r>
              <a:rPr sz="3000" spc="-55" dirty="0">
                <a:solidFill>
                  <a:srgbClr val="0A0A08"/>
                </a:solidFill>
                <a:latin typeface="Arial"/>
                <a:cs typeface="Arial"/>
              </a:rPr>
              <a:t>industrial</a:t>
            </a:r>
            <a:r>
              <a:rPr sz="3000" spc="-55" dirty="0">
                <a:solidFill>
                  <a:srgbClr val="1D2123"/>
                </a:solidFill>
                <a:latin typeface="Arial"/>
                <a:cs typeface="Arial"/>
              </a:rPr>
              <a:t>/</a:t>
            </a:r>
            <a:r>
              <a:rPr sz="3000" spc="-55" dirty="0">
                <a:solidFill>
                  <a:srgbClr val="0A0A08"/>
                </a:solidFill>
                <a:latin typeface="Arial"/>
                <a:cs typeface="Arial"/>
              </a:rPr>
              <a:t>commercial</a:t>
            </a:r>
            <a:r>
              <a:rPr sz="3000" spc="-245" dirty="0">
                <a:solidFill>
                  <a:srgbClr val="0A0A08"/>
                </a:solidFill>
                <a:latin typeface="Arial"/>
                <a:cs typeface="Arial"/>
              </a:rPr>
              <a:t> </a:t>
            </a:r>
            <a:r>
              <a:rPr sz="3000" spc="-10" dirty="0">
                <a:solidFill>
                  <a:srgbClr val="0A0A08"/>
                </a:solidFill>
                <a:latin typeface="Arial"/>
                <a:cs typeface="Arial"/>
              </a:rPr>
              <a:t>activity.</a:t>
            </a:r>
            <a:endParaRPr sz="3000" dirty="0">
              <a:latin typeface="Arial"/>
              <a:cs typeface="Arial"/>
            </a:endParaRPr>
          </a:p>
          <a:p>
            <a:pPr marL="284480" marR="309880" indent="-272415">
              <a:lnSpc>
                <a:spcPct val="106100"/>
              </a:lnSpc>
              <a:spcBef>
                <a:spcPts val="300"/>
              </a:spcBef>
              <a:buClr>
                <a:srgbClr val="2F2F2F"/>
              </a:buClr>
              <a:buFont typeface="Arial"/>
              <a:buChar char="•"/>
              <a:tabLst>
                <a:tab pos="296545" algn="l"/>
              </a:tabLst>
            </a:pPr>
            <a:r>
              <a:rPr sz="3000" b="1" spc="-114" dirty="0">
                <a:solidFill>
                  <a:srgbClr val="0A0A08"/>
                </a:solidFill>
                <a:latin typeface="Arial"/>
                <a:cs typeface="Arial"/>
              </a:rPr>
              <a:t>Night-</a:t>
            </a:r>
            <a:r>
              <a:rPr sz="3000" b="1" spc="-100" dirty="0">
                <a:solidFill>
                  <a:srgbClr val="0A0A08"/>
                </a:solidFill>
                <a:latin typeface="Arial"/>
                <a:cs typeface="Arial"/>
              </a:rPr>
              <a:t>time</a:t>
            </a:r>
            <a:r>
              <a:rPr sz="3000" b="1" spc="-15" dirty="0">
                <a:solidFill>
                  <a:srgbClr val="0A0A08"/>
                </a:solidFill>
                <a:latin typeface="Arial"/>
                <a:cs typeface="Arial"/>
              </a:rPr>
              <a:t> </a:t>
            </a:r>
            <a:r>
              <a:rPr sz="3000" b="1" spc="-155" dirty="0">
                <a:solidFill>
                  <a:srgbClr val="0A0A08"/>
                </a:solidFill>
                <a:latin typeface="Arial"/>
                <a:cs typeface="Arial"/>
              </a:rPr>
              <a:t>Lights</a:t>
            </a:r>
            <a:r>
              <a:rPr sz="3000" b="1" spc="-135" dirty="0">
                <a:solidFill>
                  <a:srgbClr val="0A0A08"/>
                </a:solidFill>
                <a:latin typeface="Arial"/>
                <a:cs typeface="Arial"/>
              </a:rPr>
              <a:t> </a:t>
            </a:r>
            <a:r>
              <a:rPr sz="3000" b="1" spc="-114" dirty="0">
                <a:solidFill>
                  <a:srgbClr val="0A0A08"/>
                </a:solidFill>
                <a:latin typeface="Arial"/>
                <a:cs typeface="Arial"/>
              </a:rPr>
              <a:t>(22%):</a:t>
            </a:r>
            <a:r>
              <a:rPr sz="3000" b="1" spc="-125" dirty="0">
                <a:solidFill>
                  <a:srgbClr val="0A0A08"/>
                </a:solidFill>
                <a:latin typeface="Arial"/>
                <a:cs typeface="Arial"/>
              </a:rPr>
              <a:t> </a:t>
            </a:r>
            <a:r>
              <a:rPr sz="3000" spc="-260" dirty="0">
                <a:solidFill>
                  <a:srgbClr val="0A0A08"/>
                </a:solidFill>
                <a:latin typeface="Arial"/>
                <a:cs typeface="Arial"/>
              </a:rPr>
              <a:t>A</a:t>
            </a:r>
            <a:r>
              <a:rPr sz="3000" spc="-45" dirty="0">
                <a:solidFill>
                  <a:srgbClr val="0A0A08"/>
                </a:solidFill>
                <a:latin typeface="Arial"/>
                <a:cs typeface="Arial"/>
              </a:rPr>
              <a:t> </a:t>
            </a:r>
            <a:r>
              <a:rPr sz="3000" spc="-40" dirty="0">
                <a:solidFill>
                  <a:srgbClr val="0A0A08"/>
                </a:solidFill>
                <a:latin typeface="Arial"/>
                <a:cs typeface="Arial"/>
              </a:rPr>
              <a:t>strong</a:t>
            </a:r>
            <a:r>
              <a:rPr sz="3000" spc="-195" dirty="0">
                <a:solidFill>
                  <a:srgbClr val="0A0A08"/>
                </a:solidFill>
                <a:latin typeface="Arial"/>
                <a:cs typeface="Arial"/>
              </a:rPr>
              <a:t> </a:t>
            </a:r>
            <a:r>
              <a:rPr sz="3000" spc="-10" dirty="0">
                <a:solidFill>
                  <a:srgbClr val="0A0A08"/>
                </a:solidFill>
                <a:latin typeface="Arial"/>
                <a:cs typeface="Arial"/>
              </a:rPr>
              <a:t>proxy 	</a:t>
            </a:r>
            <a:r>
              <a:rPr sz="3000" dirty="0">
                <a:solidFill>
                  <a:srgbClr val="0A0A08"/>
                </a:solidFill>
                <a:latin typeface="Arial"/>
                <a:cs typeface="Arial"/>
              </a:rPr>
              <a:t>for</a:t>
            </a:r>
            <a:r>
              <a:rPr sz="3000" spc="-190" dirty="0">
                <a:solidFill>
                  <a:srgbClr val="0A0A08"/>
                </a:solidFill>
                <a:latin typeface="Arial"/>
                <a:cs typeface="Arial"/>
              </a:rPr>
              <a:t> </a:t>
            </a:r>
            <a:r>
              <a:rPr sz="3000" spc="-85" dirty="0">
                <a:solidFill>
                  <a:srgbClr val="0A0A08"/>
                </a:solidFill>
                <a:latin typeface="Arial"/>
                <a:cs typeface="Arial"/>
              </a:rPr>
              <a:t>economic</a:t>
            </a:r>
            <a:r>
              <a:rPr sz="3000" spc="-80" dirty="0">
                <a:solidFill>
                  <a:srgbClr val="0A0A08"/>
                </a:solidFill>
                <a:latin typeface="Arial"/>
                <a:cs typeface="Arial"/>
              </a:rPr>
              <a:t> </a:t>
            </a:r>
            <a:r>
              <a:rPr sz="3000" dirty="0">
                <a:solidFill>
                  <a:srgbClr val="0A0A08"/>
                </a:solidFill>
                <a:latin typeface="Arial"/>
                <a:cs typeface="Arial"/>
              </a:rPr>
              <a:t>activity</a:t>
            </a:r>
            <a:r>
              <a:rPr sz="3000" spc="-80" dirty="0">
                <a:solidFill>
                  <a:srgbClr val="0A0A08"/>
                </a:solidFill>
                <a:latin typeface="Arial"/>
                <a:cs typeface="Arial"/>
              </a:rPr>
              <a:t> </a:t>
            </a:r>
            <a:r>
              <a:rPr sz="3000" spc="-110" dirty="0">
                <a:solidFill>
                  <a:srgbClr val="0A0A08"/>
                </a:solidFill>
                <a:latin typeface="Arial"/>
                <a:cs typeface="Arial"/>
              </a:rPr>
              <a:t>and</a:t>
            </a:r>
            <a:r>
              <a:rPr sz="3000" spc="-140" dirty="0">
                <a:solidFill>
                  <a:srgbClr val="0A0A08"/>
                </a:solidFill>
                <a:latin typeface="Arial"/>
                <a:cs typeface="Arial"/>
              </a:rPr>
              <a:t> </a:t>
            </a:r>
            <a:r>
              <a:rPr sz="3000" dirty="0">
                <a:solidFill>
                  <a:srgbClr val="0A0A08"/>
                </a:solidFill>
                <a:latin typeface="Arial"/>
                <a:cs typeface="Arial"/>
              </a:rPr>
              <a:t>electricity</a:t>
            </a:r>
            <a:r>
              <a:rPr sz="3000" spc="45" dirty="0">
                <a:solidFill>
                  <a:srgbClr val="0A0A08"/>
                </a:solidFill>
                <a:latin typeface="Arial"/>
                <a:cs typeface="Arial"/>
              </a:rPr>
              <a:t> </a:t>
            </a:r>
            <a:r>
              <a:rPr sz="3000" spc="-50" dirty="0">
                <a:solidFill>
                  <a:srgbClr val="0A0A08"/>
                </a:solidFill>
                <a:latin typeface="Arial"/>
                <a:cs typeface="Arial"/>
              </a:rPr>
              <a:t>use.</a:t>
            </a:r>
            <a:endParaRPr sz="3000" dirty="0">
              <a:latin typeface="Arial"/>
              <a:cs typeface="Arial"/>
            </a:endParaRPr>
          </a:p>
          <a:p>
            <a:pPr marL="284480" marR="456565" indent="-272415">
              <a:lnSpc>
                <a:spcPct val="106100"/>
              </a:lnSpc>
              <a:spcBef>
                <a:spcPts val="305"/>
              </a:spcBef>
              <a:buClr>
                <a:srgbClr val="2F2F2F"/>
              </a:buClr>
              <a:buFont typeface="Arial"/>
              <a:buChar char="•"/>
              <a:tabLst>
                <a:tab pos="294005" algn="l"/>
              </a:tabLst>
            </a:pPr>
            <a:r>
              <a:rPr sz="3000" b="1" spc="-185" dirty="0">
                <a:solidFill>
                  <a:srgbClr val="0A0A08"/>
                </a:solidFill>
                <a:latin typeface="Arial"/>
                <a:cs typeface="Arial"/>
              </a:rPr>
              <a:t>Population</a:t>
            </a:r>
            <a:r>
              <a:rPr sz="3000" b="1" spc="-70" dirty="0">
                <a:solidFill>
                  <a:srgbClr val="0A0A08"/>
                </a:solidFill>
                <a:latin typeface="Arial"/>
                <a:cs typeface="Arial"/>
              </a:rPr>
              <a:t> </a:t>
            </a:r>
            <a:r>
              <a:rPr sz="3000" b="1" spc="-125" dirty="0">
                <a:solidFill>
                  <a:srgbClr val="0A0A08"/>
                </a:solidFill>
                <a:latin typeface="Arial"/>
                <a:cs typeface="Arial"/>
              </a:rPr>
              <a:t>Density</a:t>
            </a:r>
            <a:r>
              <a:rPr sz="3000" b="1" spc="-5" dirty="0">
                <a:solidFill>
                  <a:srgbClr val="0A0A08"/>
                </a:solidFill>
                <a:latin typeface="Arial"/>
                <a:cs typeface="Arial"/>
              </a:rPr>
              <a:t> </a:t>
            </a:r>
            <a:r>
              <a:rPr sz="3000" b="1" spc="-175" dirty="0">
                <a:solidFill>
                  <a:srgbClr val="0A0A08"/>
                </a:solidFill>
                <a:latin typeface="Arial"/>
                <a:cs typeface="Arial"/>
              </a:rPr>
              <a:t>(13%):</a:t>
            </a:r>
            <a:r>
              <a:rPr sz="3000" b="1" spc="-45" dirty="0">
                <a:solidFill>
                  <a:srgbClr val="0A0A08"/>
                </a:solidFill>
                <a:latin typeface="Arial"/>
                <a:cs typeface="Arial"/>
              </a:rPr>
              <a:t> </a:t>
            </a:r>
            <a:r>
              <a:rPr sz="3000" spc="-80" dirty="0">
                <a:solidFill>
                  <a:srgbClr val="0A0A08"/>
                </a:solidFill>
                <a:latin typeface="Arial"/>
                <a:cs typeface="Arial"/>
              </a:rPr>
              <a:t>Accounts</a:t>
            </a:r>
            <a:r>
              <a:rPr sz="3000" spc="-55" dirty="0">
                <a:solidFill>
                  <a:srgbClr val="0A0A08"/>
                </a:solidFill>
                <a:latin typeface="Arial"/>
                <a:cs typeface="Arial"/>
              </a:rPr>
              <a:t> </a:t>
            </a:r>
            <a:r>
              <a:rPr sz="3000" spc="-25" dirty="0">
                <a:solidFill>
                  <a:srgbClr val="0A0A08"/>
                </a:solidFill>
                <a:latin typeface="Arial"/>
                <a:cs typeface="Arial"/>
              </a:rPr>
              <a:t>for 	</a:t>
            </a:r>
            <a:r>
              <a:rPr sz="3000" dirty="0">
                <a:solidFill>
                  <a:srgbClr val="0A0A08"/>
                </a:solidFill>
                <a:latin typeface="Arial"/>
                <a:cs typeface="Arial"/>
              </a:rPr>
              <a:t>the</a:t>
            </a:r>
            <a:r>
              <a:rPr sz="3000" spc="-210" dirty="0">
                <a:solidFill>
                  <a:srgbClr val="0A0A08"/>
                </a:solidFill>
                <a:latin typeface="Arial"/>
                <a:cs typeface="Arial"/>
              </a:rPr>
              <a:t> </a:t>
            </a:r>
            <a:r>
              <a:rPr sz="3000" spc="-90" dirty="0">
                <a:solidFill>
                  <a:srgbClr val="0A0A08"/>
                </a:solidFill>
                <a:latin typeface="Arial"/>
                <a:cs typeface="Arial"/>
              </a:rPr>
              <a:t>urban</a:t>
            </a:r>
            <a:r>
              <a:rPr sz="3000" spc="-120" dirty="0">
                <a:solidFill>
                  <a:srgbClr val="0A0A08"/>
                </a:solidFill>
                <a:latin typeface="Arial"/>
                <a:cs typeface="Arial"/>
              </a:rPr>
              <a:t> </a:t>
            </a:r>
            <a:r>
              <a:rPr sz="3000" spc="-40" dirty="0">
                <a:solidFill>
                  <a:srgbClr val="0A0A08"/>
                </a:solidFill>
                <a:latin typeface="Arial"/>
                <a:cs typeface="Arial"/>
              </a:rPr>
              <a:t>concentration</a:t>
            </a:r>
            <a:r>
              <a:rPr sz="3000" spc="25" dirty="0">
                <a:solidFill>
                  <a:srgbClr val="0A0A08"/>
                </a:solidFill>
                <a:latin typeface="Arial"/>
                <a:cs typeface="Arial"/>
              </a:rPr>
              <a:t> </a:t>
            </a:r>
            <a:r>
              <a:rPr sz="3000" dirty="0">
                <a:solidFill>
                  <a:srgbClr val="0A0A08"/>
                </a:solidFill>
                <a:latin typeface="Arial"/>
                <a:cs typeface="Arial"/>
              </a:rPr>
              <a:t>of</a:t>
            </a:r>
            <a:r>
              <a:rPr sz="3000" spc="-170" dirty="0">
                <a:solidFill>
                  <a:srgbClr val="0A0A08"/>
                </a:solidFill>
                <a:latin typeface="Arial"/>
                <a:cs typeface="Arial"/>
              </a:rPr>
              <a:t> </a:t>
            </a:r>
            <a:r>
              <a:rPr sz="3000" spc="-10" dirty="0">
                <a:solidFill>
                  <a:srgbClr val="0A0A08"/>
                </a:solidFill>
                <a:latin typeface="Arial"/>
                <a:cs typeface="Arial"/>
              </a:rPr>
              <a:t>emissions.</a:t>
            </a:r>
            <a:endParaRPr sz="3000" dirty="0">
              <a:latin typeface="Arial"/>
              <a:cs typeface="Arial"/>
            </a:endParaRPr>
          </a:p>
          <a:p>
            <a:pPr marL="284480" marR="5080" indent="-272415">
              <a:lnSpc>
                <a:spcPct val="103299"/>
              </a:lnSpc>
              <a:spcBef>
                <a:spcPts val="500"/>
              </a:spcBef>
              <a:buClr>
                <a:srgbClr val="2F2F2F"/>
              </a:buClr>
              <a:buFont typeface="Arial"/>
              <a:buChar char="•"/>
              <a:tabLst>
                <a:tab pos="299085" algn="l"/>
              </a:tabLst>
            </a:pPr>
            <a:r>
              <a:rPr sz="3000" b="1" spc="-170" dirty="0">
                <a:solidFill>
                  <a:srgbClr val="0A0A08"/>
                </a:solidFill>
                <a:latin typeface="Arial"/>
                <a:cs typeface="Arial"/>
              </a:rPr>
              <a:t>NDVI</a:t>
            </a:r>
            <a:r>
              <a:rPr sz="3000" b="1" spc="-140" dirty="0">
                <a:solidFill>
                  <a:srgbClr val="0A0A08"/>
                </a:solidFill>
                <a:latin typeface="Arial"/>
                <a:cs typeface="Arial"/>
              </a:rPr>
              <a:t> </a:t>
            </a:r>
            <a:r>
              <a:rPr sz="3000" spc="-75" dirty="0">
                <a:solidFill>
                  <a:srgbClr val="0A0A08"/>
                </a:solidFill>
                <a:latin typeface="Arial"/>
                <a:cs typeface="Arial"/>
              </a:rPr>
              <a:t>and</a:t>
            </a:r>
            <a:r>
              <a:rPr sz="3000" spc="-229" dirty="0">
                <a:solidFill>
                  <a:srgbClr val="0A0A08"/>
                </a:solidFill>
                <a:latin typeface="Arial"/>
                <a:cs typeface="Arial"/>
              </a:rPr>
              <a:t> </a:t>
            </a:r>
            <a:r>
              <a:rPr sz="3000" b="1" spc="-254" dirty="0">
                <a:solidFill>
                  <a:srgbClr val="0A0A08"/>
                </a:solidFill>
                <a:latin typeface="Arial"/>
                <a:cs typeface="Arial"/>
              </a:rPr>
              <a:t>AOD</a:t>
            </a:r>
            <a:r>
              <a:rPr sz="3000" b="1" spc="-265" dirty="0">
                <a:solidFill>
                  <a:srgbClr val="0A0A08"/>
                </a:solidFill>
                <a:latin typeface="Arial"/>
                <a:cs typeface="Arial"/>
              </a:rPr>
              <a:t> </a:t>
            </a:r>
            <a:r>
              <a:rPr sz="3000" spc="-50" dirty="0">
                <a:solidFill>
                  <a:srgbClr val="0A0A08"/>
                </a:solidFill>
                <a:latin typeface="Arial"/>
                <a:cs typeface="Arial"/>
              </a:rPr>
              <a:t>play</a:t>
            </a:r>
            <a:r>
              <a:rPr sz="3000" spc="-75" dirty="0">
                <a:solidFill>
                  <a:srgbClr val="0A0A08"/>
                </a:solidFill>
                <a:latin typeface="Arial"/>
                <a:cs typeface="Arial"/>
              </a:rPr>
              <a:t> minor</a:t>
            </a:r>
            <a:r>
              <a:rPr sz="3000" spc="-160" dirty="0">
                <a:solidFill>
                  <a:srgbClr val="0A0A08"/>
                </a:solidFill>
                <a:latin typeface="Arial"/>
                <a:cs typeface="Arial"/>
              </a:rPr>
              <a:t> </a:t>
            </a:r>
            <a:r>
              <a:rPr sz="3000" spc="-65" dirty="0">
                <a:solidFill>
                  <a:srgbClr val="0A0A08"/>
                </a:solidFill>
                <a:latin typeface="Arial"/>
                <a:cs typeface="Arial"/>
              </a:rPr>
              <a:t>roles,</a:t>
            </a:r>
            <a:r>
              <a:rPr sz="3000" spc="-120" dirty="0">
                <a:solidFill>
                  <a:srgbClr val="0A0A08"/>
                </a:solidFill>
                <a:latin typeface="Arial"/>
                <a:cs typeface="Arial"/>
              </a:rPr>
              <a:t> </a:t>
            </a:r>
            <a:r>
              <a:rPr sz="3000" spc="-40" dirty="0">
                <a:solidFill>
                  <a:srgbClr val="0A0A08"/>
                </a:solidFill>
                <a:latin typeface="Arial"/>
                <a:cs typeface="Arial"/>
              </a:rPr>
              <a:t>consistent 	</a:t>
            </a:r>
            <a:r>
              <a:rPr sz="3000" dirty="0">
                <a:solidFill>
                  <a:srgbClr val="0A0A08"/>
                </a:solidFill>
                <a:latin typeface="Arial"/>
                <a:cs typeface="Arial"/>
              </a:rPr>
              <a:t>with</a:t>
            </a:r>
            <a:r>
              <a:rPr sz="3000" spc="-215" dirty="0">
                <a:solidFill>
                  <a:srgbClr val="0A0A08"/>
                </a:solidFill>
                <a:latin typeface="Arial"/>
                <a:cs typeface="Arial"/>
              </a:rPr>
              <a:t> </a:t>
            </a:r>
            <a:r>
              <a:rPr sz="3000" dirty="0">
                <a:solidFill>
                  <a:srgbClr val="0A0A08"/>
                </a:solidFill>
                <a:latin typeface="Arial"/>
                <a:cs typeface="Arial"/>
              </a:rPr>
              <a:t>the</a:t>
            </a:r>
            <a:r>
              <a:rPr sz="3000" spc="-254" dirty="0">
                <a:solidFill>
                  <a:srgbClr val="0A0A08"/>
                </a:solidFill>
                <a:latin typeface="Arial"/>
                <a:cs typeface="Arial"/>
              </a:rPr>
              <a:t> </a:t>
            </a:r>
            <a:r>
              <a:rPr sz="3000" spc="-200" dirty="0">
                <a:solidFill>
                  <a:srgbClr val="0A0A08"/>
                </a:solidFill>
                <a:latin typeface="Arial"/>
                <a:cs typeface="Arial"/>
              </a:rPr>
              <a:t>GCC's</a:t>
            </a:r>
            <a:r>
              <a:rPr sz="3000" spc="-60" dirty="0">
                <a:solidFill>
                  <a:srgbClr val="0A0A08"/>
                </a:solidFill>
                <a:latin typeface="Arial"/>
                <a:cs typeface="Arial"/>
              </a:rPr>
              <a:t> </a:t>
            </a:r>
            <a:r>
              <a:rPr sz="3000" spc="-20" dirty="0">
                <a:solidFill>
                  <a:srgbClr val="0A0A08"/>
                </a:solidFill>
                <a:latin typeface="Arial"/>
                <a:cs typeface="Arial"/>
              </a:rPr>
              <a:t>arid</a:t>
            </a:r>
            <a:r>
              <a:rPr sz="3000" spc="-190" dirty="0">
                <a:solidFill>
                  <a:srgbClr val="0A0A08"/>
                </a:solidFill>
                <a:latin typeface="Arial"/>
                <a:cs typeface="Arial"/>
              </a:rPr>
              <a:t> </a:t>
            </a:r>
            <a:r>
              <a:rPr sz="3000" spc="-85" dirty="0">
                <a:solidFill>
                  <a:srgbClr val="0A0A08"/>
                </a:solidFill>
                <a:latin typeface="Arial"/>
                <a:cs typeface="Arial"/>
              </a:rPr>
              <a:t>environment</a:t>
            </a:r>
            <a:r>
              <a:rPr sz="3000" spc="165" dirty="0">
                <a:solidFill>
                  <a:srgbClr val="0A0A08"/>
                </a:solidFill>
                <a:latin typeface="Arial"/>
                <a:cs typeface="Arial"/>
              </a:rPr>
              <a:t> </a:t>
            </a:r>
            <a:r>
              <a:rPr sz="3000" spc="-75" dirty="0">
                <a:solidFill>
                  <a:srgbClr val="0A0A08"/>
                </a:solidFill>
                <a:latin typeface="Arial"/>
                <a:cs typeface="Arial"/>
              </a:rPr>
              <a:t>and</a:t>
            </a:r>
            <a:r>
              <a:rPr sz="3000" spc="-135" dirty="0">
                <a:solidFill>
                  <a:srgbClr val="0A0A08"/>
                </a:solidFill>
                <a:latin typeface="Arial"/>
                <a:cs typeface="Arial"/>
              </a:rPr>
              <a:t> </a:t>
            </a:r>
            <a:r>
              <a:rPr sz="3000" spc="-10" dirty="0">
                <a:solidFill>
                  <a:srgbClr val="0A0A08"/>
                </a:solidFill>
                <a:latin typeface="Arial"/>
                <a:cs typeface="Arial"/>
              </a:rPr>
              <a:t>dust.</a:t>
            </a:r>
            <a:endParaRPr sz="3000" dirty="0">
              <a:latin typeface="Arial"/>
              <a:cs typeface="Arial"/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69475D7B-1FE1-6B94-96AD-08386A95855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37600" y="2796115"/>
            <a:ext cx="7493936" cy="5476875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" name="Picture 39">
            <a:extLst>
              <a:ext uri="{FF2B5EF4-FFF2-40B4-BE49-F238E27FC236}">
                <a16:creationId xmlns:a16="http://schemas.microsoft.com/office/drawing/2014/main" id="{1438F887-8411-B891-F159-141D9A1F21F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5235"/>
          <a:stretch>
            <a:fillRect/>
          </a:stretch>
        </p:blipFill>
        <p:spPr>
          <a:xfrm>
            <a:off x="9423400" y="2231570"/>
            <a:ext cx="7848600" cy="6150429"/>
          </a:xfrm>
          <a:prstGeom prst="rect">
            <a:avLst/>
          </a:prstGeom>
        </p:spPr>
      </p:pic>
      <p:sp>
        <p:nvSpPr>
          <p:cNvPr id="8" name="object 8" descr="$PPTXTitle"/>
          <p:cNvSpPr txBox="1">
            <a:spLocks noGrp="1"/>
          </p:cNvSpPr>
          <p:nvPr>
            <p:ph type="title"/>
          </p:nvPr>
        </p:nvSpPr>
        <p:spPr>
          <a:xfrm>
            <a:off x="812800" y="710473"/>
            <a:ext cx="12764770" cy="864339"/>
          </a:xfrm>
          <a:prstGeom prst="rect">
            <a:avLst/>
          </a:prstGeom>
        </p:spPr>
        <p:txBody>
          <a:bodyPr vert="horz" wrap="square" lIns="0" tIns="55880" rIns="0" bIns="0" rtlCol="0">
            <a:spAutoFit/>
          </a:bodyPr>
          <a:lstStyle/>
          <a:p>
            <a:pPr marL="12700" marR="5080" indent="-5619115" algn="l">
              <a:lnSpc>
                <a:spcPts val="6330"/>
              </a:lnSpc>
              <a:spcBef>
                <a:spcPts val="130"/>
              </a:spcBef>
            </a:pPr>
            <a:r>
              <a:rPr lang="en-US" sz="6600" dirty="0"/>
              <a:t>Diagnostic: Model Fit</a:t>
            </a:r>
            <a:endParaRPr sz="6600" dirty="0"/>
          </a:p>
        </p:txBody>
      </p:sp>
      <p:sp>
        <p:nvSpPr>
          <p:cNvPr id="10" name="object 10"/>
          <p:cNvSpPr txBox="1"/>
          <p:nvPr/>
        </p:nvSpPr>
        <p:spPr>
          <a:xfrm>
            <a:off x="1193800" y="2434780"/>
            <a:ext cx="8041542" cy="5744008"/>
          </a:xfrm>
          <a:prstGeom prst="rect">
            <a:avLst/>
          </a:prstGeom>
        </p:spPr>
        <p:txBody>
          <a:bodyPr vert="horz" wrap="square" lIns="0" tIns="17780" rIns="0" bIns="0" rtlCol="0">
            <a:spAutoFit/>
          </a:bodyPr>
          <a:lstStyle/>
          <a:p>
            <a:pPr marL="268605" marR="299085" indent="-256540">
              <a:lnSpc>
                <a:spcPct val="99200"/>
              </a:lnSpc>
              <a:spcBef>
                <a:spcPts val="140"/>
              </a:spcBef>
              <a:buChar char="•"/>
              <a:tabLst>
                <a:tab pos="268605" algn="l"/>
                <a:tab pos="270510" algn="l"/>
              </a:tabLst>
            </a:pPr>
            <a:r>
              <a:rPr sz="2850" dirty="0">
                <a:solidFill>
                  <a:srgbClr val="0A0A0A"/>
                </a:solidFill>
                <a:latin typeface="Arial"/>
                <a:cs typeface="Arial"/>
              </a:rPr>
              <a:t>	</a:t>
            </a:r>
            <a:r>
              <a:rPr sz="2850" spc="100" dirty="0">
                <a:solidFill>
                  <a:srgbClr val="0A0A0A"/>
                </a:solidFill>
                <a:latin typeface="Arial"/>
                <a:cs typeface="Arial"/>
              </a:rPr>
              <a:t>Model</a:t>
            </a:r>
            <a:r>
              <a:rPr sz="2850" spc="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2850" dirty="0">
                <a:solidFill>
                  <a:srgbClr val="0A0A0A"/>
                </a:solidFill>
                <a:latin typeface="Arial"/>
                <a:cs typeface="Arial"/>
              </a:rPr>
              <a:t>B</a:t>
            </a:r>
            <a:r>
              <a:rPr sz="2850" spc="-4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2850" spc="50" dirty="0">
                <a:solidFill>
                  <a:srgbClr val="0A0A0A"/>
                </a:solidFill>
                <a:latin typeface="Arial"/>
                <a:cs typeface="Arial"/>
              </a:rPr>
              <a:t>captures</a:t>
            </a:r>
            <a:r>
              <a:rPr sz="2850" spc="24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2850" dirty="0">
                <a:solidFill>
                  <a:srgbClr val="0A0A0A"/>
                </a:solidFill>
                <a:latin typeface="Arial"/>
                <a:cs typeface="Arial"/>
              </a:rPr>
              <a:t>the</a:t>
            </a:r>
            <a:r>
              <a:rPr sz="2850" spc="27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2850" dirty="0">
                <a:solidFill>
                  <a:srgbClr val="0A0A0A"/>
                </a:solidFill>
                <a:latin typeface="Arial"/>
                <a:cs typeface="Arial"/>
              </a:rPr>
              <a:t>overall</a:t>
            </a:r>
            <a:r>
              <a:rPr sz="2850" spc="2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2850" spc="100" dirty="0">
                <a:solidFill>
                  <a:srgbClr val="0A0A0A"/>
                </a:solidFill>
                <a:latin typeface="Arial"/>
                <a:cs typeface="Arial"/>
              </a:rPr>
              <a:t>trend </a:t>
            </a:r>
            <a:r>
              <a:rPr sz="2850" spc="90" dirty="0">
                <a:solidFill>
                  <a:srgbClr val="0A0A0A"/>
                </a:solidFill>
                <a:latin typeface="Arial"/>
                <a:cs typeface="Arial"/>
              </a:rPr>
              <a:t>and</a:t>
            </a:r>
            <a:r>
              <a:rPr sz="2850" spc="1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2850" dirty="0">
                <a:solidFill>
                  <a:srgbClr val="0A0A0A"/>
                </a:solidFill>
                <a:latin typeface="Arial"/>
                <a:cs typeface="Arial"/>
              </a:rPr>
              <a:t>scale</a:t>
            </a:r>
            <a:r>
              <a:rPr sz="2850" spc="14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2850" spc="80" dirty="0">
                <a:solidFill>
                  <a:srgbClr val="0A0A0A"/>
                </a:solidFill>
                <a:latin typeface="Arial"/>
                <a:cs typeface="Arial"/>
              </a:rPr>
              <a:t>of</a:t>
            </a:r>
            <a:r>
              <a:rPr sz="2850" spc="18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2850" dirty="0">
                <a:solidFill>
                  <a:srgbClr val="0A0A0A"/>
                </a:solidFill>
                <a:latin typeface="Arial"/>
                <a:cs typeface="Arial"/>
              </a:rPr>
              <a:t>emissions</a:t>
            </a:r>
            <a:r>
              <a:rPr sz="2850" spc="33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2850" dirty="0">
                <a:solidFill>
                  <a:srgbClr val="0A0A0A"/>
                </a:solidFill>
                <a:latin typeface="Arial"/>
                <a:cs typeface="Arial"/>
              </a:rPr>
              <a:t>across</a:t>
            </a:r>
            <a:r>
              <a:rPr sz="2850" spc="14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2850" spc="85" dirty="0">
                <a:solidFill>
                  <a:srgbClr val="0A0A0A"/>
                </a:solidFill>
                <a:latin typeface="Arial"/>
                <a:cs typeface="Arial"/>
              </a:rPr>
              <a:t>the </a:t>
            </a:r>
            <a:r>
              <a:rPr sz="2900" b="1" spc="-20" dirty="0">
                <a:solidFill>
                  <a:srgbClr val="0A0A0A"/>
                </a:solidFill>
                <a:latin typeface="Arial"/>
                <a:cs typeface="Arial"/>
              </a:rPr>
              <a:t>GCC.</a:t>
            </a:r>
            <a:endParaRPr sz="2900" dirty="0">
              <a:latin typeface="Arial"/>
              <a:cs typeface="Arial"/>
            </a:endParaRPr>
          </a:p>
          <a:p>
            <a:pPr marL="272415" marR="5080" indent="-260350">
              <a:lnSpc>
                <a:spcPct val="100000"/>
              </a:lnSpc>
              <a:spcBef>
                <a:spcPts val="795"/>
              </a:spcBef>
              <a:buChar char="•"/>
              <a:tabLst>
                <a:tab pos="272415" algn="l"/>
                <a:tab pos="276225" algn="l"/>
              </a:tabLst>
            </a:pPr>
            <a:r>
              <a:rPr sz="2850" dirty="0">
                <a:solidFill>
                  <a:srgbClr val="0A0A0A"/>
                </a:solidFill>
                <a:latin typeface="Arial"/>
                <a:cs typeface="Arial"/>
              </a:rPr>
              <a:t>	</a:t>
            </a:r>
            <a:r>
              <a:rPr sz="2850" spc="60" dirty="0">
                <a:solidFill>
                  <a:srgbClr val="0A0A0A"/>
                </a:solidFill>
                <a:latin typeface="Arial"/>
                <a:cs typeface="Arial"/>
              </a:rPr>
              <a:t>The</a:t>
            </a:r>
            <a:r>
              <a:rPr sz="2850" spc="-6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2850" spc="70" dirty="0">
                <a:solidFill>
                  <a:srgbClr val="0A0A0A"/>
                </a:solidFill>
                <a:latin typeface="Arial"/>
                <a:cs typeface="Arial"/>
              </a:rPr>
              <a:t>model</a:t>
            </a:r>
            <a:r>
              <a:rPr sz="2850" spc="2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2850" spc="80" dirty="0">
                <a:solidFill>
                  <a:srgbClr val="0A0A0A"/>
                </a:solidFill>
                <a:latin typeface="Arial"/>
                <a:cs typeface="Arial"/>
              </a:rPr>
              <a:t>performs </a:t>
            </a:r>
            <a:r>
              <a:rPr sz="2850" dirty="0">
                <a:solidFill>
                  <a:srgbClr val="0A0A0A"/>
                </a:solidFill>
                <a:latin typeface="Arial"/>
                <a:cs typeface="Arial"/>
              </a:rPr>
              <a:t>well</a:t>
            </a:r>
            <a:r>
              <a:rPr sz="2850" spc="-6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2850" dirty="0">
                <a:solidFill>
                  <a:srgbClr val="0A0A0A"/>
                </a:solidFill>
                <a:latin typeface="Arial"/>
                <a:cs typeface="Arial"/>
              </a:rPr>
              <a:t>for</a:t>
            </a:r>
            <a:r>
              <a:rPr sz="2850" spc="165" dirty="0">
                <a:solidFill>
                  <a:srgbClr val="0A0A0A"/>
                </a:solidFill>
                <a:latin typeface="Arial"/>
                <a:cs typeface="Arial"/>
              </a:rPr>
              <a:t> mid-</a:t>
            </a:r>
            <a:r>
              <a:rPr sz="2850" spc="105" dirty="0">
                <a:solidFill>
                  <a:srgbClr val="0A0A0A"/>
                </a:solidFill>
                <a:latin typeface="Arial"/>
                <a:cs typeface="Arial"/>
              </a:rPr>
              <a:t>to-</a:t>
            </a:r>
            <a:r>
              <a:rPr sz="2850" spc="75" dirty="0">
                <a:solidFill>
                  <a:srgbClr val="0A0A0A"/>
                </a:solidFill>
                <a:latin typeface="Arial"/>
                <a:cs typeface="Arial"/>
              </a:rPr>
              <a:t>high</a:t>
            </a:r>
            <a:r>
              <a:rPr sz="2850" spc="-4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2850" spc="75" dirty="0">
                <a:solidFill>
                  <a:srgbClr val="0A0A0A"/>
                </a:solidFill>
                <a:latin typeface="Arial"/>
                <a:cs typeface="Arial"/>
              </a:rPr>
              <a:t>emitters</a:t>
            </a:r>
            <a:r>
              <a:rPr sz="2850" spc="-3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2850" spc="60" dirty="0">
                <a:solidFill>
                  <a:srgbClr val="0A0A0A"/>
                </a:solidFill>
                <a:latin typeface="Arial"/>
                <a:cs typeface="Arial"/>
              </a:rPr>
              <a:t>like</a:t>
            </a:r>
            <a:r>
              <a:rPr sz="2850" spc="-10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2850" spc="75" dirty="0">
                <a:solidFill>
                  <a:srgbClr val="0A0A0A"/>
                </a:solidFill>
                <a:latin typeface="Arial"/>
                <a:cs typeface="Arial"/>
              </a:rPr>
              <a:t>the</a:t>
            </a:r>
            <a:r>
              <a:rPr sz="2850" spc="1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2850" spc="-20" dirty="0">
                <a:solidFill>
                  <a:srgbClr val="0A0A0A"/>
                </a:solidFill>
                <a:latin typeface="Arial"/>
                <a:cs typeface="Arial"/>
              </a:rPr>
              <a:t>UAE</a:t>
            </a:r>
            <a:r>
              <a:rPr sz="2850" spc="-7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2850" spc="65" dirty="0">
                <a:solidFill>
                  <a:srgbClr val="0A0A0A"/>
                </a:solidFill>
                <a:latin typeface="Arial"/>
                <a:cs typeface="Arial"/>
              </a:rPr>
              <a:t>and </a:t>
            </a:r>
            <a:r>
              <a:rPr sz="2850" spc="60" dirty="0">
                <a:solidFill>
                  <a:srgbClr val="0A0A0A"/>
                </a:solidFill>
                <a:latin typeface="Arial"/>
                <a:cs typeface="Arial"/>
              </a:rPr>
              <a:t>Kuwait</a:t>
            </a:r>
            <a:r>
              <a:rPr sz="2850" spc="60" dirty="0">
                <a:solidFill>
                  <a:srgbClr val="262626"/>
                </a:solidFill>
                <a:latin typeface="Arial"/>
                <a:cs typeface="Arial"/>
              </a:rPr>
              <a:t>.</a:t>
            </a:r>
            <a:endParaRPr sz="2850" dirty="0">
              <a:latin typeface="Arial"/>
              <a:cs typeface="Arial"/>
            </a:endParaRPr>
          </a:p>
          <a:p>
            <a:pPr marL="285115" marR="32384" indent="-273050">
              <a:lnSpc>
                <a:spcPct val="100000"/>
              </a:lnSpc>
              <a:spcBef>
                <a:spcPts val="795"/>
              </a:spcBef>
              <a:buChar char="•"/>
              <a:tabLst>
                <a:tab pos="287020" algn="l"/>
              </a:tabLst>
            </a:pPr>
            <a:r>
              <a:rPr lang="en-US" sz="3200" dirty="0"/>
              <a:t>Absolute errors scale with emission magnitude (Saudi Arabia has the largest range).</a:t>
            </a:r>
          </a:p>
          <a:p>
            <a:pPr marL="255904" marR="5080" indent="-243840">
              <a:lnSpc>
                <a:spcPct val="100000"/>
              </a:lnSpc>
              <a:spcBef>
                <a:spcPts val="115"/>
              </a:spcBef>
              <a:buChar char="•"/>
              <a:tabLst>
                <a:tab pos="262255" algn="l"/>
              </a:tabLst>
            </a:pPr>
            <a:r>
              <a:rPr lang="en-US" sz="2800" dirty="0"/>
              <a:t>Errors are roughly centered; dispersion increases at higher emissions (scale effect)</a:t>
            </a:r>
            <a:r>
              <a:rPr lang="en-US" sz="2800" spc="55" dirty="0">
                <a:solidFill>
                  <a:srgbClr val="0A0A0A"/>
                </a:solidFill>
                <a:latin typeface="Arial"/>
                <a:cs typeface="Arial"/>
              </a:rPr>
              <a:t>.</a:t>
            </a:r>
          </a:p>
          <a:p>
            <a:pPr marL="255904" marR="5080" indent="-243840">
              <a:lnSpc>
                <a:spcPct val="100000"/>
              </a:lnSpc>
              <a:spcBef>
                <a:spcPts val="115"/>
              </a:spcBef>
              <a:buChar char="•"/>
              <a:tabLst>
                <a:tab pos="262255" algn="l"/>
              </a:tabLst>
            </a:pPr>
            <a:r>
              <a:rPr lang="en-US" sz="2800" dirty="0"/>
              <a:t>This pattern is expected in country-level annual totals with a wide emission range</a:t>
            </a:r>
            <a:endParaRPr lang="en-US" sz="2800" dirty="0">
              <a:latin typeface="Arial"/>
              <a:cs typeface="Arial"/>
            </a:endParaRPr>
          </a:p>
          <a:p>
            <a:pPr marL="285115" marR="32384" indent="-273050">
              <a:lnSpc>
                <a:spcPct val="100000"/>
              </a:lnSpc>
              <a:spcBef>
                <a:spcPts val="795"/>
              </a:spcBef>
              <a:buChar char="•"/>
              <a:tabLst>
                <a:tab pos="287020" algn="l"/>
              </a:tabLst>
            </a:pPr>
            <a:endParaRPr sz="2850" dirty="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6" descr="$PPTXTitle"/>
          <p:cNvSpPr txBox="1">
            <a:spLocks noGrp="1"/>
          </p:cNvSpPr>
          <p:nvPr>
            <p:ph type="title"/>
          </p:nvPr>
        </p:nvSpPr>
        <p:spPr>
          <a:xfrm>
            <a:off x="752250" y="457200"/>
            <a:ext cx="11693963" cy="1220859"/>
          </a:xfrm>
          <a:prstGeom prst="rect">
            <a:avLst/>
          </a:prstGeom>
        </p:spPr>
        <p:txBody>
          <a:bodyPr vert="horz" wrap="square" lIns="0" tIns="386092" rIns="0" bIns="0" rtlCol="0">
            <a:spAutoFit/>
          </a:bodyPr>
          <a:lstStyle/>
          <a:p>
            <a:pPr marL="12700" marR="5080" indent="-5619115" algn="l">
              <a:lnSpc>
                <a:spcPts val="6330"/>
              </a:lnSpc>
              <a:spcBef>
                <a:spcPts val="130"/>
              </a:spcBef>
            </a:pPr>
            <a:r>
              <a:rPr lang="en-US" sz="6600" dirty="0"/>
              <a:t>Performance by country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1279024" y="2489728"/>
            <a:ext cx="7111365" cy="4991735"/>
          </a:xfrm>
          <a:prstGeom prst="rect">
            <a:avLst/>
          </a:prstGeom>
        </p:spPr>
        <p:txBody>
          <a:bodyPr vert="horz" wrap="square" lIns="0" tIns="69215" rIns="0" bIns="0" rtlCol="0">
            <a:spAutoFit/>
          </a:bodyPr>
          <a:lstStyle/>
          <a:p>
            <a:pPr marL="364490" marR="165735" indent="-327025">
              <a:lnSpc>
                <a:spcPct val="88000"/>
              </a:lnSpc>
              <a:spcBef>
                <a:spcPts val="545"/>
              </a:spcBef>
              <a:buChar char="•"/>
              <a:tabLst>
                <a:tab pos="364490" algn="l"/>
                <a:tab pos="367665" algn="l"/>
              </a:tabLst>
            </a:pPr>
            <a:r>
              <a:rPr sz="3000" dirty="0">
                <a:solidFill>
                  <a:srgbClr val="0A0C0A"/>
                </a:solidFill>
                <a:latin typeface="Arial"/>
                <a:cs typeface="Arial"/>
              </a:rPr>
              <a:t>	</a:t>
            </a:r>
            <a:r>
              <a:rPr sz="3000" spc="-95" dirty="0">
                <a:solidFill>
                  <a:srgbClr val="0A0C0A"/>
                </a:solidFill>
                <a:latin typeface="Arial"/>
                <a:cs typeface="Arial"/>
              </a:rPr>
              <a:t>The</a:t>
            </a:r>
            <a:r>
              <a:rPr sz="3000" spc="-175" dirty="0">
                <a:solidFill>
                  <a:srgbClr val="0A0C0A"/>
                </a:solidFill>
                <a:latin typeface="Arial"/>
                <a:cs typeface="Arial"/>
              </a:rPr>
              <a:t> </a:t>
            </a:r>
            <a:r>
              <a:rPr sz="3000" spc="-55" dirty="0">
                <a:solidFill>
                  <a:srgbClr val="0A0C0A"/>
                </a:solidFill>
                <a:latin typeface="Arial"/>
                <a:cs typeface="Arial"/>
              </a:rPr>
              <a:t>model's</a:t>
            </a:r>
            <a:r>
              <a:rPr sz="3000" spc="-145" dirty="0">
                <a:solidFill>
                  <a:srgbClr val="0A0C0A"/>
                </a:solidFill>
                <a:latin typeface="Arial"/>
                <a:cs typeface="Arial"/>
              </a:rPr>
              <a:t> </a:t>
            </a:r>
            <a:r>
              <a:rPr sz="3000" spc="-30" dirty="0">
                <a:solidFill>
                  <a:srgbClr val="0A0C0A"/>
                </a:solidFill>
                <a:latin typeface="Arial"/>
                <a:cs typeface="Arial"/>
              </a:rPr>
              <a:t>effecti</a:t>
            </a:r>
            <a:r>
              <a:rPr sz="3000" spc="-30" dirty="0">
                <a:solidFill>
                  <a:srgbClr val="2A2A2A"/>
                </a:solidFill>
                <a:latin typeface="Arial"/>
                <a:cs typeface="Arial"/>
              </a:rPr>
              <a:t>v</a:t>
            </a:r>
            <a:r>
              <a:rPr sz="3000" spc="-30" dirty="0">
                <a:solidFill>
                  <a:srgbClr val="0A0C0A"/>
                </a:solidFill>
                <a:latin typeface="Arial"/>
                <a:cs typeface="Arial"/>
              </a:rPr>
              <a:t>eness</a:t>
            </a:r>
            <a:r>
              <a:rPr sz="3000" spc="-300" dirty="0">
                <a:solidFill>
                  <a:srgbClr val="0A0C0A"/>
                </a:solidFill>
                <a:latin typeface="Arial"/>
                <a:cs typeface="Arial"/>
              </a:rPr>
              <a:t> </a:t>
            </a:r>
            <a:r>
              <a:rPr sz="3000" dirty="0">
                <a:solidFill>
                  <a:srgbClr val="0A0C0A"/>
                </a:solidFill>
                <a:latin typeface="Arial"/>
                <a:cs typeface="Arial"/>
              </a:rPr>
              <a:t>differs</a:t>
            </a:r>
            <a:r>
              <a:rPr sz="3000" spc="-40" dirty="0">
                <a:solidFill>
                  <a:srgbClr val="0A0C0A"/>
                </a:solidFill>
                <a:latin typeface="Arial"/>
                <a:cs typeface="Arial"/>
              </a:rPr>
              <a:t> </a:t>
            </a:r>
            <a:r>
              <a:rPr sz="3000" spc="-25" dirty="0">
                <a:solidFill>
                  <a:srgbClr val="0A0C0A"/>
                </a:solidFill>
                <a:latin typeface="Arial"/>
                <a:cs typeface="Arial"/>
              </a:rPr>
              <a:t>slightly </a:t>
            </a:r>
            <a:r>
              <a:rPr sz="3000" dirty="0">
                <a:solidFill>
                  <a:srgbClr val="0A0C0A"/>
                </a:solidFill>
                <a:latin typeface="Arial"/>
                <a:cs typeface="Arial"/>
              </a:rPr>
              <a:t>by</a:t>
            </a:r>
            <a:r>
              <a:rPr sz="3000" spc="-210" dirty="0">
                <a:solidFill>
                  <a:srgbClr val="0A0C0A"/>
                </a:solidFill>
                <a:latin typeface="Arial"/>
                <a:cs typeface="Arial"/>
              </a:rPr>
              <a:t> </a:t>
            </a:r>
            <a:r>
              <a:rPr sz="3000" spc="-30" dirty="0">
                <a:solidFill>
                  <a:srgbClr val="0A0C0A"/>
                </a:solidFill>
                <a:latin typeface="Arial"/>
                <a:cs typeface="Arial"/>
              </a:rPr>
              <a:t>country</a:t>
            </a:r>
            <a:r>
              <a:rPr sz="3000" spc="-30" dirty="0">
                <a:solidFill>
                  <a:srgbClr val="2A2A2A"/>
                </a:solidFill>
                <a:latin typeface="Arial"/>
                <a:cs typeface="Arial"/>
              </a:rPr>
              <a:t>,</a:t>
            </a:r>
            <a:r>
              <a:rPr sz="3000" spc="-34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3000" spc="-10" dirty="0">
                <a:solidFill>
                  <a:srgbClr val="0A0C0A"/>
                </a:solidFill>
                <a:latin typeface="Arial"/>
                <a:cs typeface="Arial"/>
              </a:rPr>
              <a:t>reflecting</a:t>
            </a:r>
            <a:r>
              <a:rPr sz="3000" spc="-150" dirty="0">
                <a:solidFill>
                  <a:srgbClr val="0A0C0A"/>
                </a:solidFill>
                <a:latin typeface="Arial"/>
                <a:cs typeface="Arial"/>
              </a:rPr>
              <a:t> </a:t>
            </a:r>
            <a:r>
              <a:rPr sz="3000" dirty="0">
                <a:solidFill>
                  <a:srgbClr val="0A0C0A"/>
                </a:solidFill>
                <a:latin typeface="Arial"/>
                <a:cs typeface="Arial"/>
              </a:rPr>
              <a:t>different</a:t>
            </a:r>
            <a:r>
              <a:rPr sz="3000" spc="-60" dirty="0">
                <a:solidFill>
                  <a:srgbClr val="0A0C0A"/>
                </a:solidFill>
                <a:latin typeface="Arial"/>
                <a:cs typeface="Arial"/>
              </a:rPr>
              <a:t> </a:t>
            </a:r>
            <a:r>
              <a:rPr sz="3000" spc="-10" dirty="0">
                <a:solidFill>
                  <a:srgbClr val="0A0C0A"/>
                </a:solidFill>
                <a:latin typeface="Arial"/>
                <a:cs typeface="Arial"/>
              </a:rPr>
              <a:t>emission </a:t>
            </a:r>
            <a:r>
              <a:rPr sz="3000" spc="-95" dirty="0">
                <a:solidFill>
                  <a:srgbClr val="0A0C0A"/>
                </a:solidFill>
                <a:latin typeface="Arial"/>
                <a:cs typeface="Arial"/>
              </a:rPr>
              <a:t>scales</a:t>
            </a:r>
            <a:r>
              <a:rPr sz="3000" spc="-114" dirty="0">
                <a:solidFill>
                  <a:srgbClr val="0A0C0A"/>
                </a:solidFill>
                <a:latin typeface="Arial"/>
                <a:cs typeface="Arial"/>
              </a:rPr>
              <a:t> </a:t>
            </a:r>
            <a:r>
              <a:rPr sz="3000" spc="-65" dirty="0">
                <a:solidFill>
                  <a:srgbClr val="0A0C0A"/>
                </a:solidFill>
                <a:latin typeface="Arial"/>
                <a:cs typeface="Arial"/>
              </a:rPr>
              <a:t>and</a:t>
            </a:r>
            <a:r>
              <a:rPr sz="3000" spc="-110" dirty="0">
                <a:solidFill>
                  <a:srgbClr val="0A0C0A"/>
                </a:solidFill>
                <a:latin typeface="Arial"/>
                <a:cs typeface="Arial"/>
              </a:rPr>
              <a:t> </a:t>
            </a:r>
            <a:r>
              <a:rPr sz="3000" spc="-10" dirty="0">
                <a:solidFill>
                  <a:srgbClr val="0A0C0A"/>
                </a:solidFill>
                <a:latin typeface="Arial"/>
                <a:cs typeface="Arial"/>
              </a:rPr>
              <a:t>dynamics</a:t>
            </a:r>
            <a:r>
              <a:rPr sz="3000" spc="-10" dirty="0">
                <a:solidFill>
                  <a:srgbClr val="2A2A2A"/>
                </a:solidFill>
                <a:latin typeface="Arial"/>
                <a:cs typeface="Arial"/>
              </a:rPr>
              <a:t>.</a:t>
            </a:r>
            <a:endParaRPr sz="3000" dirty="0">
              <a:latin typeface="Arial"/>
              <a:cs typeface="Arial"/>
            </a:endParaRPr>
          </a:p>
          <a:p>
            <a:pPr marL="358140" marR="30480" indent="-320675">
              <a:lnSpc>
                <a:spcPct val="88000"/>
              </a:lnSpc>
              <a:spcBef>
                <a:spcPts val="1255"/>
              </a:spcBef>
              <a:buChar char="•"/>
              <a:tabLst>
                <a:tab pos="364490" algn="l"/>
              </a:tabLst>
            </a:pPr>
            <a:r>
              <a:rPr sz="3000" spc="-60" dirty="0">
                <a:solidFill>
                  <a:srgbClr val="0A0C0A"/>
                </a:solidFill>
                <a:latin typeface="Arial"/>
                <a:cs typeface="Arial"/>
              </a:rPr>
              <a:t>Highest</a:t>
            </a:r>
            <a:r>
              <a:rPr sz="3000" spc="-150" dirty="0">
                <a:solidFill>
                  <a:srgbClr val="0A0C0A"/>
                </a:solidFill>
                <a:latin typeface="Arial"/>
                <a:cs typeface="Arial"/>
              </a:rPr>
              <a:t> </a:t>
            </a:r>
            <a:r>
              <a:rPr sz="3000" dirty="0">
                <a:solidFill>
                  <a:srgbClr val="0A0C0A"/>
                </a:solidFill>
                <a:latin typeface="Arial"/>
                <a:cs typeface="Arial"/>
              </a:rPr>
              <a:t>R</a:t>
            </a:r>
            <a:r>
              <a:rPr sz="2775" baseline="24024" dirty="0">
                <a:solidFill>
                  <a:srgbClr val="2A2A2A"/>
                </a:solidFill>
                <a:latin typeface="Arial"/>
                <a:cs typeface="Arial"/>
              </a:rPr>
              <a:t>2</a:t>
            </a:r>
            <a:r>
              <a:rPr sz="1850" dirty="0">
                <a:solidFill>
                  <a:srgbClr val="0A0C0A"/>
                </a:solidFill>
                <a:latin typeface="Arial"/>
                <a:cs typeface="Arial"/>
              </a:rPr>
              <a:t>:</a:t>
            </a:r>
            <a:r>
              <a:rPr sz="1850" spc="145" dirty="0">
                <a:solidFill>
                  <a:srgbClr val="0A0C0A"/>
                </a:solidFill>
                <a:latin typeface="Arial"/>
                <a:cs typeface="Arial"/>
              </a:rPr>
              <a:t> </a:t>
            </a:r>
            <a:r>
              <a:rPr sz="3000" spc="-100" dirty="0">
                <a:solidFill>
                  <a:srgbClr val="0A0C0A"/>
                </a:solidFill>
                <a:latin typeface="Arial"/>
                <a:cs typeface="Arial"/>
              </a:rPr>
              <a:t>Saudi</a:t>
            </a:r>
            <a:r>
              <a:rPr sz="3000" spc="-200" dirty="0">
                <a:solidFill>
                  <a:srgbClr val="0A0C0A"/>
                </a:solidFill>
                <a:latin typeface="Arial"/>
                <a:cs typeface="Arial"/>
              </a:rPr>
              <a:t> </a:t>
            </a:r>
            <a:r>
              <a:rPr sz="3000" spc="-85" dirty="0">
                <a:solidFill>
                  <a:srgbClr val="0A0C0A"/>
                </a:solidFill>
                <a:latin typeface="Arial"/>
                <a:cs typeface="Arial"/>
              </a:rPr>
              <a:t>Arabia </a:t>
            </a:r>
            <a:r>
              <a:rPr sz="3000" spc="-80" dirty="0">
                <a:solidFill>
                  <a:srgbClr val="0A0C0A"/>
                </a:solidFill>
                <a:latin typeface="Arial"/>
                <a:cs typeface="Arial"/>
              </a:rPr>
              <a:t>(0.72),</a:t>
            </a:r>
            <a:r>
              <a:rPr sz="3000" spc="-120" dirty="0">
                <a:solidFill>
                  <a:srgbClr val="0A0C0A"/>
                </a:solidFill>
                <a:latin typeface="Arial"/>
                <a:cs typeface="Arial"/>
              </a:rPr>
              <a:t> </a:t>
            </a:r>
            <a:r>
              <a:rPr sz="3000" spc="-10" dirty="0">
                <a:solidFill>
                  <a:srgbClr val="0A0C0A"/>
                </a:solidFill>
                <a:latin typeface="Arial"/>
                <a:cs typeface="Arial"/>
              </a:rPr>
              <a:t>where 	</a:t>
            </a:r>
            <a:r>
              <a:rPr sz="3000" spc="-65" dirty="0">
                <a:solidFill>
                  <a:srgbClr val="0A0C0A"/>
                </a:solidFill>
                <a:latin typeface="Arial"/>
                <a:cs typeface="Arial"/>
              </a:rPr>
              <a:t>large</a:t>
            </a:r>
            <a:r>
              <a:rPr sz="3000" spc="-155" dirty="0">
                <a:solidFill>
                  <a:srgbClr val="0A0C0A"/>
                </a:solidFill>
                <a:latin typeface="Arial"/>
                <a:cs typeface="Arial"/>
              </a:rPr>
              <a:t> </a:t>
            </a:r>
            <a:r>
              <a:rPr sz="3000" spc="-80" dirty="0">
                <a:solidFill>
                  <a:srgbClr val="0A0C0A"/>
                </a:solidFill>
                <a:latin typeface="Arial"/>
                <a:cs typeface="Arial"/>
              </a:rPr>
              <a:t>emission</a:t>
            </a:r>
            <a:r>
              <a:rPr sz="3000" spc="-60" dirty="0">
                <a:solidFill>
                  <a:srgbClr val="0A0C0A"/>
                </a:solidFill>
                <a:latin typeface="Arial"/>
                <a:cs typeface="Arial"/>
              </a:rPr>
              <a:t> </a:t>
            </a:r>
            <a:r>
              <a:rPr sz="3000" spc="-55" dirty="0">
                <a:solidFill>
                  <a:srgbClr val="2A2A2A"/>
                </a:solidFill>
                <a:latin typeface="Arial"/>
                <a:cs typeface="Arial"/>
              </a:rPr>
              <a:t>v</a:t>
            </a:r>
            <a:r>
              <a:rPr sz="3000" spc="-55" dirty="0">
                <a:solidFill>
                  <a:srgbClr val="0A0C0A"/>
                </a:solidFill>
                <a:latin typeface="Arial"/>
                <a:cs typeface="Arial"/>
              </a:rPr>
              <a:t>ariations</a:t>
            </a:r>
            <a:r>
              <a:rPr sz="3000" spc="-290" dirty="0">
                <a:solidFill>
                  <a:srgbClr val="0A0C0A"/>
                </a:solidFill>
                <a:latin typeface="Arial"/>
                <a:cs typeface="Arial"/>
              </a:rPr>
              <a:t> </a:t>
            </a:r>
            <a:r>
              <a:rPr sz="3000" spc="-50" dirty="0">
                <a:solidFill>
                  <a:srgbClr val="0A0C0A"/>
                </a:solidFill>
                <a:latin typeface="Arial"/>
                <a:cs typeface="Arial"/>
              </a:rPr>
              <a:t>provide</a:t>
            </a:r>
            <a:r>
              <a:rPr sz="3000" spc="-110" dirty="0">
                <a:solidFill>
                  <a:srgbClr val="0A0C0A"/>
                </a:solidFill>
                <a:latin typeface="Arial"/>
                <a:cs typeface="Arial"/>
              </a:rPr>
              <a:t> </a:t>
            </a:r>
            <a:r>
              <a:rPr sz="3000" dirty="0">
                <a:solidFill>
                  <a:srgbClr val="0A0C0A"/>
                </a:solidFill>
                <a:latin typeface="Arial"/>
                <a:cs typeface="Arial"/>
              </a:rPr>
              <a:t>a</a:t>
            </a:r>
            <a:r>
              <a:rPr sz="3000" spc="-140" dirty="0">
                <a:solidFill>
                  <a:srgbClr val="0A0C0A"/>
                </a:solidFill>
                <a:latin typeface="Arial"/>
                <a:cs typeface="Arial"/>
              </a:rPr>
              <a:t> </a:t>
            </a:r>
            <a:r>
              <a:rPr sz="3000" spc="-10" dirty="0">
                <a:solidFill>
                  <a:srgbClr val="0A0C0A"/>
                </a:solidFill>
                <a:latin typeface="Arial"/>
                <a:cs typeface="Arial"/>
              </a:rPr>
              <a:t>strong 	signal.</a:t>
            </a:r>
            <a:endParaRPr sz="3000" dirty="0">
              <a:latin typeface="Arial"/>
              <a:cs typeface="Arial"/>
            </a:endParaRPr>
          </a:p>
          <a:p>
            <a:pPr marL="361315" marR="498475" indent="-323850">
              <a:lnSpc>
                <a:spcPts val="3120"/>
              </a:lnSpc>
              <a:spcBef>
                <a:spcPts val="1430"/>
              </a:spcBef>
              <a:buChar char="•"/>
              <a:tabLst>
                <a:tab pos="363855" algn="l"/>
              </a:tabLst>
            </a:pPr>
            <a:r>
              <a:rPr sz="3000" spc="-60" dirty="0">
                <a:solidFill>
                  <a:srgbClr val="0A0C0A"/>
                </a:solidFill>
                <a:latin typeface="Arial"/>
                <a:cs typeface="Arial"/>
              </a:rPr>
              <a:t>Lowest</a:t>
            </a:r>
            <a:r>
              <a:rPr sz="3000" spc="-150" dirty="0">
                <a:solidFill>
                  <a:srgbClr val="0A0C0A"/>
                </a:solidFill>
                <a:latin typeface="Arial"/>
                <a:cs typeface="Arial"/>
              </a:rPr>
              <a:t> </a:t>
            </a:r>
            <a:r>
              <a:rPr sz="3000" dirty="0">
                <a:solidFill>
                  <a:srgbClr val="0A0C0A"/>
                </a:solidFill>
                <a:latin typeface="Arial"/>
                <a:cs typeface="Arial"/>
              </a:rPr>
              <a:t>R</a:t>
            </a:r>
            <a:r>
              <a:rPr sz="2700" baseline="27777" dirty="0">
                <a:solidFill>
                  <a:srgbClr val="2A2A2A"/>
                </a:solidFill>
                <a:latin typeface="Arial"/>
                <a:cs typeface="Arial"/>
              </a:rPr>
              <a:t>2</a:t>
            </a:r>
            <a:r>
              <a:rPr sz="1800" dirty="0">
                <a:solidFill>
                  <a:srgbClr val="0A0C0A"/>
                </a:solidFill>
                <a:latin typeface="Arial"/>
                <a:cs typeface="Arial"/>
              </a:rPr>
              <a:t>:</a:t>
            </a:r>
            <a:r>
              <a:rPr sz="1800" spc="175" dirty="0">
                <a:solidFill>
                  <a:srgbClr val="0A0C0A"/>
                </a:solidFill>
                <a:latin typeface="Arial"/>
                <a:cs typeface="Arial"/>
              </a:rPr>
              <a:t> </a:t>
            </a:r>
            <a:r>
              <a:rPr sz="3000" spc="-95" dirty="0">
                <a:solidFill>
                  <a:srgbClr val="0A0C0A"/>
                </a:solidFill>
                <a:latin typeface="Arial"/>
                <a:cs typeface="Arial"/>
              </a:rPr>
              <a:t>Bahrain</a:t>
            </a:r>
            <a:r>
              <a:rPr sz="3000" spc="-105" dirty="0">
                <a:solidFill>
                  <a:srgbClr val="0A0C0A"/>
                </a:solidFill>
                <a:latin typeface="Arial"/>
                <a:cs typeface="Arial"/>
              </a:rPr>
              <a:t> </a:t>
            </a:r>
            <a:r>
              <a:rPr sz="3000" spc="-95" dirty="0">
                <a:solidFill>
                  <a:srgbClr val="0A0C0A"/>
                </a:solidFill>
                <a:latin typeface="Arial"/>
                <a:cs typeface="Arial"/>
              </a:rPr>
              <a:t>(0</a:t>
            </a:r>
            <a:r>
              <a:rPr sz="3000" spc="-95" dirty="0">
                <a:solidFill>
                  <a:srgbClr val="2A2A2A"/>
                </a:solidFill>
                <a:latin typeface="Arial"/>
                <a:cs typeface="Arial"/>
              </a:rPr>
              <a:t>.</a:t>
            </a:r>
            <a:r>
              <a:rPr sz="3000" spc="-95" dirty="0">
                <a:solidFill>
                  <a:srgbClr val="0A0C0A"/>
                </a:solidFill>
                <a:latin typeface="Arial"/>
                <a:cs typeface="Arial"/>
              </a:rPr>
              <a:t>61),</a:t>
            </a:r>
            <a:r>
              <a:rPr sz="3000" spc="-355" dirty="0">
                <a:solidFill>
                  <a:srgbClr val="0A0C0A"/>
                </a:solidFill>
                <a:latin typeface="Arial"/>
                <a:cs typeface="Arial"/>
              </a:rPr>
              <a:t> </a:t>
            </a:r>
            <a:r>
              <a:rPr sz="3000" spc="-70" dirty="0">
                <a:solidFill>
                  <a:srgbClr val="0A0C0A"/>
                </a:solidFill>
                <a:latin typeface="Arial"/>
                <a:cs typeface="Arial"/>
              </a:rPr>
              <a:t>where</a:t>
            </a:r>
            <a:r>
              <a:rPr sz="3000" spc="-140" dirty="0">
                <a:solidFill>
                  <a:srgbClr val="0A0C0A"/>
                </a:solidFill>
                <a:latin typeface="Arial"/>
                <a:cs typeface="Arial"/>
              </a:rPr>
              <a:t> </a:t>
            </a:r>
            <a:r>
              <a:rPr sz="3000" spc="-25" dirty="0">
                <a:solidFill>
                  <a:srgbClr val="0A0C0A"/>
                </a:solidFill>
                <a:latin typeface="Arial"/>
                <a:cs typeface="Arial"/>
              </a:rPr>
              <a:t>the 	</a:t>
            </a:r>
            <a:r>
              <a:rPr sz="3000" spc="-114" dirty="0">
                <a:solidFill>
                  <a:srgbClr val="0A0C0A"/>
                </a:solidFill>
                <a:latin typeface="Arial"/>
                <a:cs typeface="Arial"/>
              </a:rPr>
              <a:t>smaller,</a:t>
            </a:r>
            <a:r>
              <a:rPr sz="3000" spc="-180" dirty="0">
                <a:solidFill>
                  <a:srgbClr val="0A0C0A"/>
                </a:solidFill>
                <a:latin typeface="Arial"/>
                <a:cs typeface="Arial"/>
              </a:rPr>
              <a:t> </a:t>
            </a:r>
            <a:r>
              <a:rPr sz="3000" spc="-35" dirty="0">
                <a:solidFill>
                  <a:srgbClr val="0A0C0A"/>
                </a:solidFill>
                <a:latin typeface="Arial"/>
                <a:cs typeface="Arial"/>
              </a:rPr>
              <a:t>less</a:t>
            </a:r>
            <a:r>
              <a:rPr sz="3000" spc="-40" dirty="0">
                <a:solidFill>
                  <a:srgbClr val="0A0C0A"/>
                </a:solidFill>
                <a:latin typeface="Arial"/>
                <a:cs typeface="Arial"/>
              </a:rPr>
              <a:t> </a:t>
            </a:r>
            <a:r>
              <a:rPr sz="3000" spc="-85" dirty="0">
                <a:solidFill>
                  <a:srgbClr val="0A0C0A"/>
                </a:solidFill>
                <a:latin typeface="Arial"/>
                <a:cs typeface="Arial"/>
              </a:rPr>
              <a:t>variable</a:t>
            </a:r>
            <a:r>
              <a:rPr sz="3000" spc="-75" dirty="0">
                <a:solidFill>
                  <a:srgbClr val="0A0C0A"/>
                </a:solidFill>
                <a:latin typeface="Arial"/>
                <a:cs typeface="Arial"/>
              </a:rPr>
              <a:t> </a:t>
            </a:r>
            <a:r>
              <a:rPr sz="3000" spc="-100" dirty="0">
                <a:solidFill>
                  <a:srgbClr val="0A0C0A"/>
                </a:solidFill>
                <a:latin typeface="Arial"/>
                <a:cs typeface="Arial"/>
              </a:rPr>
              <a:t>emission</a:t>
            </a:r>
            <a:r>
              <a:rPr sz="3000" spc="-140" dirty="0">
                <a:solidFill>
                  <a:srgbClr val="0A0C0A"/>
                </a:solidFill>
                <a:latin typeface="Arial"/>
                <a:cs typeface="Arial"/>
              </a:rPr>
              <a:t> </a:t>
            </a:r>
            <a:r>
              <a:rPr sz="3000" spc="-70" dirty="0">
                <a:solidFill>
                  <a:srgbClr val="0A0C0A"/>
                </a:solidFill>
                <a:latin typeface="Arial"/>
                <a:cs typeface="Arial"/>
              </a:rPr>
              <a:t>range</a:t>
            </a:r>
            <a:r>
              <a:rPr sz="3000" spc="-195" dirty="0">
                <a:solidFill>
                  <a:srgbClr val="0A0C0A"/>
                </a:solidFill>
                <a:latin typeface="Arial"/>
                <a:cs typeface="Arial"/>
              </a:rPr>
              <a:t> </a:t>
            </a:r>
            <a:r>
              <a:rPr sz="3000" spc="35" dirty="0">
                <a:solidFill>
                  <a:srgbClr val="0A0C0A"/>
                </a:solidFill>
                <a:latin typeface="Arial"/>
                <a:cs typeface="Arial"/>
              </a:rPr>
              <a:t>is 	</a:t>
            </a:r>
            <a:r>
              <a:rPr sz="3000" spc="-50" dirty="0">
                <a:solidFill>
                  <a:srgbClr val="0A0C0A"/>
                </a:solidFill>
                <a:latin typeface="Arial"/>
                <a:cs typeface="Arial"/>
              </a:rPr>
              <a:t>harder</a:t>
            </a:r>
            <a:r>
              <a:rPr sz="3000" spc="-160" dirty="0">
                <a:solidFill>
                  <a:srgbClr val="0A0C0A"/>
                </a:solidFill>
                <a:latin typeface="Arial"/>
                <a:cs typeface="Arial"/>
              </a:rPr>
              <a:t> </a:t>
            </a:r>
            <a:r>
              <a:rPr sz="3000" spc="60" dirty="0">
                <a:solidFill>
                  <a:srgbClr val="0A0C0A"/>
                </a:solidFill>
                <a:latin typeface="Arial"/>
                <a:cs typeface="Arial"/>
              </a:rPr>
              <a:t>to</a:t>
            </a:r>
            <a:r>
              <a:rPr sz="3000" spc="-210" dirty="0">
                <a:solidFill>
                  <a:srgbClr val="0A0C0A"/>
                </a:solidFill>
                <a:latin typeface="Arial"/>
                <a:cs typeface="Arial"/>
              </a:rPr>
              <a:t> </a:t>
            </a:r>
            <a:r>
              <a:rPr sz="3000" spc="-70" dirty="0">
                <a:solidFill>
                  <a:srgbClr val="0A0C0A"/>
                </a:solidFill>
                <a:latin typeface="Arial"/>
                <a:cs typeface="Arial"/>
              </a:rPr>
              <a:t>model</a:t>
            </a:r>
            <a:r>
              <a:rPr sz="3000" spc="-175" dirty="0">
                <a:solidFill>
                  <a:srgbClr val="0A0C0A"/>
                </a:solidFill>
                <a:latin typeface="Arial"/>
                <a:cs typeface="Arial"/>
              </a:rPr>
              <a:t> </a:t>
            </a:r>
            <a:r>
              <a:rPr sz="3000" spc="-10" dirty="0">
                <a:solidFill>
                  <a:srgbClr val="0A0C0A"/>
                </a:solidFill>
                <a:latin typeface="Arial"/>
                <a:cs typeface="Arial"/>
              </a:rPr>
              <a:t>precisely</a:t>
            </a:r>
            <a:r>
              <a:rPr sz="3000" spc="-10" dirty="0">
                <a:solidFill>
                  <a:srgbClr val="2A2A2A"/>
                </a:solidFill>
                <a:latin typeface="Arial"/>
                <a:cs typeface="Arial"/>
              </a:rPr>
              <a:t>.</a:t>
            </a:r>
            <a:endParaRPr sz="3000" dirty="0">
              <a:latin typeface="Arial"/>
              <a:cs typeface="Arial"/>
            </a:endParaRPr>
          </a:p>
          <a:p>
            <a:pPr marL="359410" marR="64135" indent="-321945">
              <a:lnSpc>
                <a:spcPts val="3120"/>
              </a:lnSpc>
              <a:spcBef>
                <a:spcPts val="1395"/>
              </a:spcBef>
              <a:buChar char="•"/>
              <a:tabLst>
                <a:tab pos="361315" algn="l"/>
              </a:tabLst>
            </a:pPr>
            <a:r>
              <a:rPr sz="3000" spc="-90" dirty="0">
                <a:solidFill>
                  <a:srgbClr val="0A0C0A"/>
                </a:solidFill>
                <a:latin typeface="Arial"/>
                <a:cs typeface="Arial"/>
              </a:rPr>
              <a:t>Performance</a:t>
            </a:r>
            <a:r>
              <a:rPr sz="3000" spc="-65" dirty="0">
                <a:solidFill>
                  <a:srgbClr val="0A0C0A"/>
                </a:solidFill>
                <a:latin typeface="Arial"/>
                <a:cs typeface="Arial"/>
              </a:rPr>
              <a:t> </a:t>
            </a:r>
            <a:r>
              <a:rPr sz="3000" dirty="0">
                <a:solidFill>
                  <a:srgbClr val="0A0C0A"/>
                </a:solidFill>
                <a:latin typeface="Arial"/>
                <a:cs typeface="Arial"/>
              </a:rPr>
              <a:t>is</a:t>
            </a:r>
            <a:r>
              <a:rPr sz="3000" spc="-210" dirty="0">
                <a:solidFill>
                  <a:srgbClr val="0A0C0A"/>
                </a:solidFill>
                <a:latin typeface="Arial"/>
                <a:cs typeface="Arial"/>
              </a:rPr>
              <a:t> </a:t>
            </a:r>
            <a:r>
              <a:rPr sz="3000" spc="-20" dirty="0">
                <a:solidFill>
                  <a:srgbClr val="0A0C0A"/>
                </a:solidFill>
                <a:latin typeface="Arial"/>
                <a:cs typeface="Arial"/>
              </a:rPr>
              <a:t>robust</a:t>
            </a:r>
            <a:r>
              <a:rPr sz="3000" spc="-70" dirty="0">
                <a:solidFill>
                  <a:srgbClr val="0A0C0A"/>
                </a:solidFill>
                <a:latin typeface="Arial"/>
                <a:cs typeface="Arial"/>
              </a:rPr>
              <a:t> </a:t>
            </a:r>
            <a:r>
              <a:rPr sz="3000" spc="-85" dirty="0">
                <a:solidFill>
                  <a:srgbClr val="0A0C0A"/>
                </a:solidFill>
                <a:latin typeface="Arial"/>
                <a:cs typeface="Arial"/>
              </a:rPr>
              <a:t>across</a:t>
            </a:r>
            <a:r>
              <a:rPr sz="3000" spc="-114" dirty="0">
                <a:solidFill>
                  <a:srgbClr val="0A0C0A"/>
                </a:solidFill>
                <a:latin typeface="Arial"/>
                <a:cs typeface="Arial"/>
              </a:rPr>
              <a:t> </a:t>
            </a:r>
            <a:r>
              <a:rPr sz="3000" spc="-204" dirty="0">
                <a:solidFill>
                  <a:srgbClr val="0A0C0A"/>
                </a:solidFill>
                <a:latin typeface="Arial"/>
                <a:cs typeface="Arial"/>
              </a:rPr>
              <a:t>UAE,</a:t>
            </a:r>
            <a:r>
              <a:rPr sz="3000" spc="-150" dirty="0">
                <a:solidFill>
                  <a:srgbClr val="0A0C0A"/>
                </a:solidFill>
                <a:latin typeface="Arial"/>
                <a:cs typeface="Arial"/>
              </a:rPr>
              <a:t> </a:t>
            </a:r>
            <a:r>
              <a:rPr sz="3000" spc="-70" dirty="0">
                <a:solidFill>
                  <a:srgbClr val="0A0C0A"/>
                </a:solidFill>
                <a:latin typeface="Arial"/>
                <a:cs typeface="Arial"/>
              </a:rPr>
              <a:t>Qatar, 	</a:t>
            </a:r>
            <a:r>
              <a:rPr sz="3000" spc="-55" dirty="0">
                <a:solidFill>
                  <a:srgbClr val="0A0C0A"/>
                </a:solidFill>
                <a:latin typeface="Arial"/>
                <a:cs typeface="Arial"/>
              </a:rPr>
              <a:t>Kuwait</a:t>
            </a:r>
            <a:r>
              <a:rPr sz="3000" spc="-55" dirty="0">
                <a:solidFill>
                  <a:srgbClr val="2A2A2A"/>
                </a:solidFill>
                <a:latin typeface="Arial"/>
                <a:cs typeface="Arial"/>
              </a:rPr>
              <a:t>,</a:t>
            </a:r>
            <a:r>
              <a:rPr sz="3000" spc="-26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3000" spc="-75" dirty="0">
                <a:solidFill>
                  <a:srgbClr val="0A0C0A"/>
                </a:solidFill>
                <a:latin typeface="Arial"/>
                <a:cs typeface="Arial"/>
              </a:rPr>
              <a:t>and</a:t>
            </a:r>
            <a:r>
              <a:rPr sz="3000" spc="-175" dirty="0">
                <a:solidFill>
                  <a:srgbClr val="0A0C0A"/>
                </a:solidFill>
                <a:latin typeface="Arial"/>
                <a:cs typeface="Arial"/>
              </a:rPr>
              <a:t> </a:t>
            </a:r>
            <a:r>
              <a:rPr sz="3000" spc="-190" dirty="0">
                <a:solidFill>
                  <a:srgbClr val="0A0C0A"/>
                </a:solidFill>
                <a:latin typeface="Arial"/>
                <a:cs typeface="Arial"/>
              </a:rPr>
              <a:t>Oman</a:t>
            </a:r>
            <a:r>
              <a:rPr sz="3000" spc="-20" dirty="0">
                <a:solidFill>
                  <a:srgbClr val="0A0C0A"/>
                </a:solidFill>
                <a:latin typeface="Arial"/>
                <a:cs typeface="Arial"/>
              </a:rPr>
              <a:t> </a:t>
            </a:r>
            <a:r>
              <a:rPr sz="3000" spc="-65" dirty="0">
                <a:solidFill>
                  <a:srgbClr val="0A0C0A"/>
                </a:solidFill>
                <a:latin typeface="Arial"/>
                <a:cs typeface="Arial"/>
              </a:rPr>
              <a:t>(R</a:t>
            </a:r>
            <a:r>
              <a:rPr sz="3000" spc="-97" baseline="22222" dirty="0">
                <a:solidFill>
                  <a:srgbClr val="2A2A2A"/>
                </a:solidFill>
                <a:latin typeface="Times New Roman"/>
                <a:cs typeface="Times New Roman"/>
              </a:rPr>
              <a:t>2</a:t>
            </a:r>
            <a:r>
              <a:rPr sz="3000" spc="-7" baseline="22222" dirty="0">
                <a:solidFill>
                  <a:srgbClr val="2A2A2A"/>
                </a:solidFill>
                <a:latin typeface="Times New Roman"/>
                <a:cs typeface="Times New Roman"/>
              </a:rPr>
              <a:t> </a:t>
            </a:r>
            <a:r>
              <a:rPr sz="3000" spc="-10" dirty="0">
                <a:solidFill>
                  <a:srgbClr val="0A0C0A"/>
                </a:solidFill>
                <a:latin typeface="Arial"/>
                <a:cs typeface="Arial"/>
              </a:rPr>
              <a:t>from</a:t>
            </a:r>
            <a:r>
              <a:rPr sz="3000" spc="-160" dirty="0">
                <a:solidFill>
                  <a:srgbClr val="0A0C0A"/>
                </a:solidFill>
                <a:latin typeface="Arial"/>
                <a:cs typeface="Arial"/>
              </a:rPr>
              <a:t> </a:t>
            </a:r>
            <a:r>
              <a:rPr sz="3000" dirty="0">
                <a:solidFill>
                  <a:srgbClr val="0A0C0A"/>
                </a:solidFill>
                <a:latin typeface="Arial"/>
                <a:cs typeface="Arial"/>
              </a:rPr>
              <a:t>0.64</a:t>
            </a:r>
            <a:r>
              <a:rPr sz="3000" spc="-180" dirty="0">
                <a:solidFill>
                  <a:srgbClr val="0A0C0A"/>
                </a:solidFill>
                <a:latin typeface="Arial"/>
                <a:cs typeface="Arial"/>
              </a:rPr>
              <a:t> </a:t>
            </a:r>
            <a:r>
              <a:rPr sz="3000" spc="60" dirty="0">
                <a:solidFill>
                  <a:srgbClr val="0A0C0A"/>
                </a:solidFill>
                <a:latin typeface="Arial"/>
                <a:cs typeface="Arial"/>
              </a:rPr>
              <a:t>to</a:t>
            </a:r>
            <a:r>
              <a:rPr sz="3000" spc="-240" dirty="0">
                <a:solidFill>
                  <a:srgbClr val="0A0C0A"/>
                </a:solidFill>
                <a:latin typeface="Arial"/>
                <a:cs typeface="Arial"/>
              </a:rPr>
              <a:t> </a:t>
            </a:r>
            <a:r>
              <a:rPr sz="3000" spc="-10" dirty="0">
                <a:solidFill>
                  <a:srgbClr val="0A0C0A"/>
                </a:solidFill>
                <a:latin typeface="Arial"/>
                <a:cs typeface="Arial"/>
              </a:rPr>
              <a:t>0.68)</a:t>
            </a:r>
            <a:r>
              <a:rPr sz="3000" spc="-10" dirty="0">
                <a:solidFill>
                  <a:srgbClr val="2A2A2A"/>
                </a:solidFill>
                <a:latin typeface="Arial"/>
                <a:cs typeface="Arial"/>
              </a:rPr>
              <a:t>.</a:t>
            </a:r>
            <a:endParaRPr sz="3000" dirty="0">
              <a:latin typeface="Arial"/>
              <a:cs typeface="Arial"/>
            </a:endParaRP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4AD7E71A-6C41-AEA5-B697-52E1C5C7B0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99302" y="2485106"/>
            <a:ext cx="7493823" cy="5287294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ject 17" descr="$PPTXTitle"/>
          <p:cNvSpPr txBox="1">
            <a:spLocks noGrp="1"/>
          </p:cNvSpPr>
          <p:nvPr>
            <p:ph type="title"/>
          </p:nvPr>
        </p:nvSpPr>
        <p:spPr>
          <a:xfrm>
            <a:off x="708607" y="592837"/>
            <a:ext cx="15544007" cy="824585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 marR="5080" indent="-5619115" algn="l">
              <a:lnSpc>
                <a:spcPts val="6330"/>
              </a:lnSpc>
              <a:spcBef>
                <a:spcPts val="130"/>
              </a:spcBef>
            </a:pPr>
            <a:r>
              <a:rPr lang="en-US" sz="6600" dirty="0"/>
              <a:t>Implications / Use cases</a:t>
            </a:r>
            <a:endParaRPr sz="6600" dirty="0"/>
          </a:p>
        </p:txBody>
      </p:sp>
      <p:sp>
        <p:nvSpPr>
          <p:cNvPr id="18" name="object 18"/>
          <p:cNvSpPr txBox="1"/>
          <p:nvPr/>
        </p:nvSpPr>
        <p:spPr>
          <a:xfrm>
            <a:off x="969946" y="1778652"/>
            <a:ext cx="15177769" cy="2213425"/>
          </a:xfrm>
          <a:prstGeom prst="rect">
            <a:avLst/>
          </a:prstGeom>
        </p:spPr>
        <p:txBody>
          <a:bodyPr vert="horz" wrap="square" lIns="0" tIns="208279" rIns="0" bIns="0" rtlCol="0">
            <a:spAutoFit/>
          </a:bodyPr>
          <a:lstStyle/>
          <a:p>
            <a:pPr marL="568325" indent="-295275">
              <a:lnSpc>
                <a:spcPct val="100000"/>
              </a:lnSpc>
              <a:spcBef>
                <a:spcPts val="1639"/>
              </a:spcBef>
              <a:buClr>
                <a:srgbClr val="070707"/>
              </a:buClr>
              <a:buChar char="•"/>
              <a:tabLst>
                <a:tab pos="568325" algn="l"/>
              </a:tabLst>
            </a:pPr>
            <a:r>
              <a:rPr sz="2650" dirty="0">
                <a:solidFill>
                  <a:srgbClr val="181818"/>
                </a:solidFill>
                <a:latin typeface="Arial"/>
                <a:cs typeface="Arial"/>
              </a:rPr>
              <a:t>Satellite-</a:t>
            </a:r>
            <a:r>
              <a:rPr sz="2650" spc="65" dirty="0">
                <a:solidFill>
                  <a:srgbClr val="181818"/>
                </a:solidFill>
                <a:latin typeface="Arial"/>
                <a:cs typeface="Arial"/>
              </a:rPr>
              <a:t>based</a:t>
            </a:r>
            <a:r>
              <a:rPr sz="2650" spc="-3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2650" dirty="0">
                <a:solidFill>
                  <a:srgbClr val="181818"/>
                </a:solidFill>
                <a:latin typeface="Arial"/>
                <a:cs typeface="Arial"/>
              </a:rPr>
              <a:t>nowcasting</a:t>
            </a:r>
            <a:r>
              <a:rPr sz="2650" spc="28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2650" dirty="0">
                <a:solidFill>
                  <a:srgbClr val="181818"/>
                </a:solidFill>
                <a:latin typeface="Arial"/>
                <a:cs typeface="Arial"/>
              </a:rPr>
              <a:t>cannot</a:t>
            </a:r>
            <a:r>
              <a:rPr sz="2650" spc="23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2650" i="1" dirty="0">
                <a:solidFill>
                  <a:srgbClr val="181818"/>
                </a:solidFill>
                <a:latin typeface="Arial"/>
                <a:cs typeface="Arial"/>
              </a:rPr>
              <a:t>replace</a:t>
            </a:r>
            <a:r>
              <a:rPr sz="2650" i="1" spc="36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2650" spc="60" dirty="0">
                <a:solidFill>
                  <a:srgbClr val="181818"/>
                </a:solidFill>
                <a:latin typeface="Arial"/>
                <a:cs typeface="Arial"/>
              </a:rPr>
              <a:t>official</a:t>
            </a:r>
            <a:r>
              <a:rPr sz="2650" spc="14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2650" dirty="0">
                <a:solidFill>
                  <a:srgbClr val="181818"/>
                </a:solidFill>
                <a:latin typeface="Arial"/>
                <a:cs typeface="Arial"/>
              </a:rPr>
              <a:t>inventories,</a:t>
            </a:r>
            <a:r>
              <a:rPr sz="2650" spc="34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2650" spc="50" dirty="0">
                <a:solidFill>
                  <a:srgbClr val="181818"/>
                </a:solidFill>
                <a:latin typeface="Arial"/>
                <a:cs typeface="Arial"/>
              </a:rPr>
              <a:t>which</a:t>
            </a:r>
            <a:r>
              <a:rPr sz="2650" spc="16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2650" dirty="0">
                <a:solidFill>
                  <a:srgbClr val="070707"/>
                </a:solidFill>
                <a:latin typeface="Arial"/>
                <a:cs typeface="Arial"/>
              </a:rPr>
              <a:t>remain</a:t>
            </a:r>
            <a:r>
              <a:rPr sz="2650" spc="1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650" spc="105" dirty="0">
                <a:solidFill>
                  <a:srgbClr val="181818"/>
                </a:solidFill>
                <a:latin typeface="Arial"/>
                <a:cs typeface="Arial"/>
              </a:rPr>
              <a:t>the</a:t>
            </a:r>
            <a:r>
              <a:rPr sz="2650" spc="9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2650" spc="70" dirty="0">
                <a:solidFill>
                  <a:srgbClr val="070707"/>
                </a:solidFill>
                <a:latin typeface="Arial"/>
                <a:cs typeface="Arial"/>
              </a:rPr>
              <a:t>gold</a:t>
            </a:r>
            <a:r>
              <a:rPr sz="2650" spc="15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650" spc="-10" dirty="0">
                <a:solidFill>
                  <a:srgbClr val="181818"/>
                </a:solidFill>
                <a:latin typeface="Arial"/>
                <a:cs typeface="Arial"/>
              </a:rPr>
              <a:t>standard.</a:t>
            </a:r>
            <a:endParaRPr sz="2650" dirty="0">
              <a:latin typeface="Arial"/>
              <a:cs typeface="Arial"/>
            </a:endParaRPr>
          </a:p>
          <a:p>
            <a:pPr marL="556260" indent="-283210">
              <a:lnSpc>
                <a:spcPct val="100000"/>
              </a:lnSpc>
              <a:spcBef>
                <a:spcPts val="1545"/>
              </a:spcBef>
              <a:buChar char="•"/>
              <a:tabLst>
                <a:tab pos="556260" algn="l"/>
              </a:tabLst>
            </a:pPr>
            <a:r>
              <a:rPr sz="2650" dirty="0">
                <a:solidFill>
                  <a:srgbClr val="070707"/>
                </a:solidFill>
                <a:latin typeface="Arial"/>
                <a:cs typeface="Arial"/>
              </a:rPr>
              <a:t>However,</a:t>
            </a:r>
            <a:r>
              <a:rPr sz="2650" spc="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650" dirty="0">
                <a:solidFill>
                  <a:srgbClr val="070707"/>
                </a:solidFill>
                <a:latin typeface="Arial"/>
                <a:cs typeface="Arial"/>
              </a:rPr>
              <a:t>it</a:t>
            </a:r>
            <a:r>
              <a:rPr sz="2650" spc="3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650" spc="75" dirty="0">
                <a:solidFill>
                  <a:srgbClr val="181818"/>
                </a:solidFill>
                <a:latin typeface="Arial"/>
                <a:cs typeface="Arial"/>
              </a:rPr>
              <a:t>is</a:t>
            </a:r>
            <a:r>
              <a:rPr sz="2650" spc="-8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2650" dirty="0">
                <a:solidFill>
                  <a:srgbClr val="181818"/>
                </a:solidFill>
                <a:latin typeface="Arial"/>
                <a:cs typeface="Arial"/>
              </a:rPr>
              <a:t>a</a:t>
            </a:r>
            <a:r>
              <a:rPr sz="2650" spc="-5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2650" spc="80" dirty="0">
                <a:solidFill>
                  <a:srgbClr val="070707"/>
                </a:solidFill>
                <a:latin typeface="Arial"/>
                <a:cs typeface="Arial"/>
              </a:rPr>
              <a:t>powerful</a:t>
            </a:r>
            <a:r>
              <a:rPr sz="2650" spc="-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650" i="1" dirty="0">
                <a:solidFill>
                  <a:srgbClr val="181818"/>
                </a:solidFill>
                <a:latin typeface="Arial"/>
                <a:cs typeface="Arial"/>
              </a:rPr>
              <a:t>complementary</a:t>
            </a:r>
            <a:r>
              <a:rPr sz="2650" i="1" spc="4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2650" spc="90" dirty="0">
                <a:solidFill>
                  <a:srgbClr val="070707"/>
                </a:solidFill>
                <a:latin typeface="Arial"/>
                <a:cs typeface="Arial"/>
              </a:rPr>
              <a:t>tool</a:t>
            </a:r>
            <a:r>
              <a:rPr sz="2650" spc="-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650" spc="90" dirty="0">
                <a:solidFill>
                  <a:srgbClr val="070707"/>
                </a:solidFill>
                <a:latin typeface="Arial"/>
                <a:cs typeface="Arial"/>
              </a:rPr>
              <a:t>for</a:t>
            </a:r>
            <a:r>
              <a:rPr sz="2650" spc="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650" dirty="0">
                <a:solidFill>
                  <a:srgbClr val="070707"/>
                </a:solidFill>
                <a:latin typeface="Arial"/>
                <a:cs typeface="Arial"/>
              </a:rPr>
              <a:t>use</a:t>
            </a:r>
            <a:r>
              <a:rPr sz="2650" spc="1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650" spc="65" dirty="0">
                <a:solidFill>
                  <a:srgbClr val="181818"/>
                </a:solidFill>
                <a:latin typeface="Arial"/>
                <a:cs typeface="Arial"/>
              </a:rPr>
              <a:t>between</a:t>
            </a:r>
            <a:r>
              <a:rPr sz="2650" spc="-1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2650" spc="80" dirty="0">
                <a:solidFill>
                  <a:srgbClr val="181818"/>
                </a:solidFill>
                <a:latin typeface="Arial"/>
                <a:cs typeface="Arial"/>
              </a:rPr>
              <a:t>official</a:t>
            </a:r>
            <a:r>
              <a:rPr sz="2650" spc="-5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2650" spc="65" dirty="0">
                <a:solidFill>
                  <a:srgbClr val="070707"/>
                </a:solidFill>
                <a:latin typeface="Arial"/>
                <a:cs typeface="Arial"/>
              </a:rPr>
              <a:t>reporting</a:t>
            </a:r>
            <a:r>
              <a:rPr sz="26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650" spc="40" dirty="0">
                <a:solidFill>
                  <a:srgbClr val="181818"/>
                </a:solidFill>
                <a:latin typeface="Arial"/>
                <a:cs typeface="Arial"/>
              </a:rPr>
              <a:t>cycles.</a:t>
            </a:r>
            <a:endParaRPr sz="265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59"/>
              </a:spcBef>
            </a:pPr>
            <a:endParaRPr sz="2650" dirty="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3400" b="1" dirty="0">
                <a:solidFill>
                  <a:srgbClr val="070707"/>
                </a:solidFill>
                <a:latin typeface="Times New Roman"/>
                <a:cs typeface="Times New Roman"/>
              </a:rPr>
              <a:t>Practical</a:t>
            </a:r>
            <a:r>
              <a:rPr sz="3400" b="1" spc="25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3400" b="1" spc="120" dirty="0">
                <a:solidFill>
                  <a:srgbClr val="070707"/>
                </a:solidFill>
                <a:latin typeface="Times New Roman"/>
                <a:cs typeface="Times New Roman"/>
              </a:rPr>
              <a:t>Use</a:t>
            </a:r>
            <a:r>
              <a:rPr sz="3400" b="1" spc="105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3400" b="1" spc="-10" dirty="0">
                <a:solidFill>
                  <a:srgbClr val="070707"/>
                </a:solidFill>
                <a:latin typeface="Times New Roman"/>
                <a:cs typeface="Times New Roman"/>
              </a:rPr>
              <a:t>Cases:</a:t>
            </a:r>
            <a:endParaRPr sz="3400" dirty="0">
              <a:latin typeface="Times New Roman"/>
              <a:cs typeface="Times New Roman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1230365" y="8355772"/>
            <a:ext cx="15119985" cy="43180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302895" indent="-290195">
              <a:lnSpc>
                <a:spcPct val="100000"/>
              </a:lnSpc>
              <a:spcBef>
                <a:spcPts val="110"/>
              </a:spcBef>
              <a:buChar char="•"/>
              <a:tabLst>
                <a:tab pos="302895" algn="l"/>
              </a:tabLst>
            </a:pPr>
            <a:r>
              <a:rPr sz="2650" dirty="0">
                <a:solidFill>
                  <a:srgbClr val="070707"/>
                </a:solidFill>
                <a:latin typeface="Arial"/>
                <a:cs typeface="Arial"/>
              </a:rPr>
              <a:t>This</a:t>
            </a:r>
            <a:r>
              <a:rPr sz="2650" spc="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650" dirty="0">
                <a:solidFill>
                  <a:srgbClr val="070707"/>
                </a:solidFill>
                <a:latin typeface="Arial"/>
                <a:cs typeface="Arial"/>
              </a:rPr>
              <a:t>framework</a:t>
            </a:r>
            <a:r>
              <a:rPr sz="2650" spc="3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650" spc="75" dirty="0">
                <a:solidFill>
                  <a:srgbClr val="181818"/>
                </a:solidFill>
                <a:latin typeface="Arial"/>
                <a:cs typeface="Arial"/>
              </a:rPr>
              <a:t>offers</a:t>
            </a:r>
            <a:r>
              <a:rPr sz="2650" spc="11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2650" dirty="0">
                <a:solidFill>
                  <a:srgbClr val="181818"/>
                </a:solidFill>
                <a:latin typeface="Arial"/>
                <a:cs typeface="Arial"/>
              </a:rPr>
              <a:t>a</a:t>
            </a:r>
            <a:r>
              <a:rPr sz="2650" spc="3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2650" spc="90" dirty="0">
                <a:solidFill>
                  <a:srgbClr val="181818"/>
                </a:solidFill>
                <a:latin typeface="Arial"/>
                <a:cs typeface="Arial"/>
              </a:rPr>
              <a:t>low-</a:t>
            </a:r>
            <a:r>
              <a:rPr sz="2650" spc="85" dirty="0">
                <a:solidFill>
                  <a:srgbClr val="181818"/>
                </a:solidFill>
                <a:latin typeface="Arial"/>
                <a:cs typeface="Arial"/>
              </a:rPr>
              <a:t>cost,</a:t>
            </a:r>
            <a:r>
              <a:rPr sz="2650" spc="254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2650" dirty="0">
                <a:solidFill>
                  <a:srgbClr val="181818"/>
                </a:solidFill>
                <a:latin typeface="Arial"/>
                <a:cs typeface="Arial"/>
              </a:rPr>
              <a:t>scalable</a:t>
            </a:r>
            <a:r>
              <a:rPr sz="2650" spc="19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2650" dirty="0">
                <a:solidFill>
                  <a:srgbClr val="181818"/>
                </a:solidFill>
                <a:latin typeface="Arial"/>
                <a:cs typeface="Arial"/>
              </a:rPr>
              <a:t>approach</a:t>
            </a:r>
            <a:r>
              <a:rPr sz="2650" spc="229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2650" spc="80" dirty="0">
                <a:solidFill>
                  <a:srgbClr val="070707"/>
                </a:solidFill>
                <a:latin typeface="Arial"/>
                <a:cs typeface="Arial"/>
              </a:rPr>
              <a:t>for</a:t>
            </a:r>
            <a:r>
              <a:rPr sz="2650" spc="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650" dirty="0">
                <a:solidFill>
                  <a:srgbClr val="181818"/>
                </a:solidFill>
                <a:latin typeface="Arial"/>
                <a:cs typeface="Arial"/>
              </a:rPr>
              <a:t>enhancing</a:t>
            </a:r>
            <a:r>
              <a:rPr sz="2650" spc="14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2650" dirty="0">
                <a:solidFill>
                  <a:srgbClr val="070707"/>
                </a:solidFill>
                <a:latin typeface="Arial"/>
                <a:cs typeface="Arial"/>
              </a:rPr>
              <a:t>national</a:t>
            </a:r>
            <a:r>
              <a:rPr sz="2650" spc="2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650" dirty="0">
                <a:solidFill>
                  <a:srgbClr val="070707"/>
                </a:solidFill>
                <a:latin typeface="Arial"/>
                <a:cs typeface="Arial"/>
              </a:rPr>
              <a:t>monitoring</a:t>
            </a:r>
            <a:r>
              <a:rPr sz="2650" spc="2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2650" spc="-10" dirty="0">
                <a:solidFill>
                  <a:srgbClr val="181818"/>
                </a:solidFill>
                <a:latin typeface="Arial"/>
                <a:cs typeface="Arial"/>
              </a:rPr>
              <a:t>systems.</a:t>
            </a:r>
            <a:endParaRPr sz="2650">
              <a:latin typeface="Arial"/>
              <a:cs typeface="Arial"/>
            </a:endParaRP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4F936F30-6758-689A-0C67-58B4E1C88C6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17555"/>
          <a:stretch>
            <a:fillRect/>
          </a:stretch>
        </p:blipFill>
        <p:spPr>
          <a:xfrm>
            <a:off x="949957" y="4153643"/>
            <a:ext cx="15391641" cy="3821305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6" descr="$PPTXTitle"/>
          <p:cNvSpPr txBox="1">
            <a:spLocks noGrp="1"/>
          </p:cNvSpPr>
          <p:nvPr>
            <p:ph type="title"/>
          </p:nvPr>
        </p:nvSpPr>
        <p:spPr>
          <a:xfrm>
            <a:off x="729091" y="543862"/>
            <a:ext cx="15234919" cy="1095933"/>
          </a:xfrm>
          <a:prstGeom prst="rect">
            <a:avLst/>
          </a:prstGeom>
        </p:spPr>
        <p:txBody>
          <a:bodyPr vert="horz" wrap="square" lIns="0" tIns="285234" rIns="0" bIns="0" rtlCol="0">
            <a:spAutoFit/>
          </a:bodyPr>
          <a:lstStyle/>
          <a:p>
            <a:pPr marL="12700" marR="5080" indent="-5619115" algn="l">
              <a:lnSpc>
                <a:spcPts val="6330"/>
              </a:lnSpc>
              <a:spcBef>
                <a:spcPts val="130"/>
              </a:spcBef>
            </a:pPr>
            <a:r>
              <a:rPr lang="en-US" sz="6600" dirty="0"/>
              <a:t>Scope &amp; Future work</a:t>
            </a:r>
            <a:endParaRPr sz="6600" dirty="0"/>
          </a:p>
        </p:txBody>
      </p:sp>
      <p:pic>
        <p:nvPicPr>
          <p:cNvPr id="21" name="Picture 20" descr="A close-up of a chart&#10;&#10;AI-generated content may be incorrect.">
            <a:extLst>
              <a:ext uri="{FF2B5EF4-FFF2-40B4-BE49-F238E27FC236}">
                <a16:creationId xmlns:a16="http://schemas.microsoft.com/office/drawing/2014/main" id="{686D88D2-3585-86FC-915B-A29B9F09F6C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6959"/>
          <a:stretch>
            <a:fillRect/>
          </a:stretch>
        </p:blipFill>
        <p:spPr>
          <a:xfrm>
            <a:off x="732720" y="2144757"/>
            <a:ext cx="15853161" cy="6781800"/>
          </a:xfrm>
          <a:prstGeom prst="rect">
            <a:avLst/>
          </a:prstGeom>
        </p:spPr>
      </p:pic>
      <p:sp>
        <p:nvSpPr>
          <p:cNvPr id="22" name="Rectangle 21">
            <a:extLst>
              <a:ext uri="{FF2B5EF4-FFF2-40B4-BE49-F238E27FC236}">
                <a16:creationId xmlns:a16="http://schemas.microsoft.com/office/drawing/2014/main" id="{C81E6A98-99C7-EF67-9F3F-C1F94127B035}"/>
              </a:ext>
            </a:extLst>
          </p:cNvPr>
          <p:cNvSpPr/>
          <p:nvPr/>
        </p:nvSpPr>
        <p:spPr>
          <a:xfrm>
            <a:off x="1955800" y="3124200"/>
            <a:ext cx="2971800" cy="5334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700005DB-FCA0-2CF4-0F9B-661C420707CC}"/>
              </a:ext>
            </a:extLst>
          </p:cNvPr>
          <p:cNvSpPr/>
          <p:nvPr/>
        </p:nvSpPr>
        <p:spPr>
          <a:xfrm>
            <a:off x="9197543" y="3154680"/>
            <a:ext cx="2971800" cy="5334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ject 9" descr="$PPTXTitle"/>
          <p:cNvSpPr txBox="1">
            <a:spLocks noGrp="1"/>
          </p:cNvSpPr>
          <p:nvPr>
            <p:ph type="title"/>
          </p:nvPr>
        </p:nvSpPr>
        <p:spPr>
          <a:xfrm>
            <a:off x="660400" y="462563"/>
            <a:ext cx="15234919" cy="959938"/>
          </a:xfrm>
          <a:prstGeom prst="rect">
            <a:avLst/>
          </a:prstGeom>
        </p:spPr>
        <p:txBody>
          <a:bodyPr vert="horz" wrap="square" lIns="0" tIns="150554" rIns="0" bIns="0" rtlCol="0">
            <a:spAutoFit/>
          </a:bodyPr>
          <a:lstStyle/>
          <a:p>
            <a:pPr marL="12700" marR="5080" indent="-5619115" algn="l">
              <a:lnSpc>
                <a:spcPts val="6330"/>
              </a:lnSpc>
              <a:spcBef>
                <a:spcPts val="130"/>
              </a:spcBef>
            </a:pPr>
            <a:r>
              <a:rPr lang="en-US" sz="6600" dirty="0"/>
              <a:t>Conclusion</a:t>
            </a:r>
            <a:endParaRPr sz="6600" dirty="0"/>
          </a:p>
        </p:txBody>
      </p:sp>
      <p:sp>
        <p:nvSpPr>
          <p:cNvPr id="10" name="object 10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1905" rIns="0" bIns="0" rtlCol="0">
            <a:spAutoFit/>
          </a:bodyPr>
          <a:lstStyle/>
          <a:p>
            <a:pPr marL="325755" marR="1090930" indent="-288290" algn="just">
              <a:lnSpc>
                <a:spcPct val="102899"/>
              </a:lnSpc>
              <a:spcBef>
                <a:spcPts val="15"/>
              </a:spcBef>
              <a:buFont typeface="Arial"/>
              <a:buChar char="•"/>
              <a:tabLst>
                <a:tab pos="325755" algn="l"/>
                <a:tab pos="327660" algn="l"/>
              </a:tabLst>
            </a:pPr>
            <a:r>
              <a:rPr dirty="0">
                <a:solidFill>
                  <a:srgbClr val="934B4B"/>
                </a:solidFill>
                <a:latin typeface="Arial"/>
                <a:cs typeface="Arial"/>
              </a:rPr>
              <a:t>	</a:t>
            </a:r>
            <a:r>
              <a:rPr b="1" spc="85" dirty="0">
                <a:solidFill>
                  <a:srgbClr val="934B4B"/>
                </a:solidFill>
                <a:latin typeface="Arial"/>
                <a:cs typeface="Arial"/>
              </a:rPr>
              <a:t>The</a:t>
            </a:r>
            <a:r>
              <a:rPr b="1" spc="-200" dirty="0">
                <a:solidFill>
                  <a:srgbClr val="934B4B"/>
                </a:solidFill>
                <a:latin typeface="Arial"/>
                <a:cs typeface="Arial"/>
              </a:rPr>
              <a:t> </a:t>
            </a:r>
            <a:r>
              <a:rPr b="1" spc="70" dirty="0">
                <a:solidFill>
                  <a:srgbClr val="934B4B"/>
                </a:solidFill>
                <a:latin typeface="Arial"/>
                <a:cs typeface="Arial"/>
              </a:rPr>
              <a:t>1-</a:t>
            </a:r>
            <a:r>
              <a:rPr b="1" spc="95" dirty="0">
                <a:solidFill>
                  <a:srgbClr val="934B4B"/>
                </a:solidFill>
                <a:latin typeface="Arial"/>
                <a:cs typeface="Arial"/>
              </a:rPr>
              <a:t>2</a:t>
            </a:r>
            <a:r>
              <a:rPr b="1" spc="145" dirty="0">
                <a:solidFill>
                  <a:srgbClr val="934B4B"/>
                </a:solidFill>
                <a:latin typeface="Arial"/>
                <a:cs typeface="Arial"/>
              </a:rPr>
              <a:t> </a:t>
            </a:r>
            <a:r>
              <a:rPr b="1" dirty="0">
                <a:solidFill>
                  <a:srgbClr val="934B4B"/>
                </a:solidFill>
                <a:latin typeface="Arial"/>
                <a:cs typeface="Arial"/>
              </a:rPr>
              <a:t>year</a:t>
            </a:r>
            <a:r>
              <a:rPr b="1" spc="-65" dirty="0">
                <a:solidFill>
                  <a:srgbClr val="934B4B"/>
                </a:solidFill>
                <a:latin typeface="Arial"/>
                <a:cs typeface="Arial"/>
              </a:rPr>
              <a:t> </a:t>
            </a:r>
            <a:r>
              <a:rPr b="1" spc="55" dirty="0">
                <a:solidFill>
                  <a:srgbClr val="934B4B"/>
                </a:solidFill>
                <a:latin typeface="Arial"/>
                <a:cs typeface="Arial"/>
              </a:rPr>
              <a:t>lag</a:t>
            </a:r>
            <a:r>
              <a:rPr b="1" spc="-195" dirty="0">
                <a:solidFill>
                  <a:srgbClr val="934B4B"/>
                </a:solidFill>
                <a:latin typeface="Arial"/>
                <a:cs typeface="Arial"/>
              </a:rPr>
              <a:t> </a:t>
            </a:r>
            <a:r>
              <a:rPr b="1" spc="60" dirty="0">
                <a:solidFill>
                  <a:srgbClr val="934B4B"/>
                </a:solidFill>
                <a:latin typeface="Arial"/>
                <a:cs typeface="Arial"/>
              </a:rPr>
              <a:t>in</a:t>
            </a:r>
            <a:r>
              <a:rPr b="1" spc="-200" dirty="0">
                <a:solidFill>
                  <a:srgbClr val="934B4B"/>
                </a:solidFill>
                <a:latin typeface="Arial"/>
                <a:cs typeface="Arial"/>
              </a:rPr>
              <a:t> </a:t>
            </a:r>
            <a:r>
              <a:rPr b="1" dirty="0">
                <a:solidFill>
                  <a:srgbClr val="934B4B"/>
                </a:solidFill>
                <a:latin typeface="Arial"/>
                <a:cs typeface="Arial"/>
              </a:rPr>
              <a:t>CO</a:t>
            </a:r>
            <a:r>
              <a:rPr sz="3000" b="1" baseline="-19444" dirty="0">
                <a:solidFill>
                  <a:srgbClr val="934B4B"/>
                </a:solidFill>
                <a:latin typeface="Arial"/>
                <a:cs typeface="Arial"/>
              </a:rPr>
              <a:t>2</a:t>
            </a:r>
            <a:r>
              <a:rPr sz="3000" b="1" spc="434" baseline="-19444" dirty="0">
                <a:solidFill>
                  <a:srgbClr val="934B4B"/>
                </a:solidFill>
                <a:latin typeface="Arial"/>
                <a:cs typeface="Arial"/>
              </a:rPr>
              <a:t> </a:t>
            </a:r>
            <a:r>
              <a:rPr sz="2850" b="1" dirty="0">
                <a:solidFill>
                  <a:srgbClr val="934B4B"/>
                </a:solidFill>
                <a:latin typeface="Arial"/>
                <a:cs typeface="Arial"/>
              </a:rPr>
              <a:t>reporting</a:t>
            </a:r>
            <a:r>
              <a:rPr sz="2850" b="1" spc="60" dirty="0">
                <a:solidFill>
                  <a:srgbClr val="934B4B"/>
                </a:solidFill>
                <a:latin typeface="Arial"/>
                <a:cs typeface="Arial"/>
              </a:rPr>
              <a:t> </a:t>
            </a:r>
            <a:r>
              <a:rPr sz="2850" dirty="0"/>
              <a:t>is</a:t>
            </a:r>
            <a:r>
              <a:rPr sz="2850" spc="325" dirty="0"/>
              <a:t> </a:t>
            </a:r>
            <a:r>
              <a:rPr sz="2850" spc="-50" dirty="0"/>
              <a:t>a </a:t>
            </a:r>
            <a:r>
              <a:rPr sz="2850" spc="85" dirty="0"/>
              <a:t>significant</a:t>
            </a:r>
            <a:r>
              <a:rPr sz="2850" spc="170" dirty="0"/>
              <a:t> </a:t>
            </a:r>
            <a:r>
              <a:rPr sz="2850" spc="90" dirty="0"/>
              <a:t>barrier</a:t>
            </a:r>
            <a:r>
              <a:rPr sz="2850" spc="65" dirty="0"/>
              <a:t> </a:t>
            </a:r>
            <a:r>
              <a:rPr sz="2850" spc="90" dirty="0"/>
              <a:t>to</a:t>
            </a:r>
            <a:r>
              <a:rPr sz="2850" spc="200" dirty="0"/>
              <a:t> </a:t>
            </a:r>
            <a:r>
              <a:rPr sz="2850" spc="125" dirty="0"/>
              <a:t>effective</a:t>
            </a:r>
            <a:r>
              <a:rPr sz="2850" spc="35" dirty="0"/>
              <a:t> </a:t>
            </a:r>
            <a:r>
              <a:rPr sz="2850" spc="75" dirty="0"/>
              <a:t>climate </a:t>
            </a:r>
            <a:r>
              <a:rPr sz="2850" spc="85" dirty="0"/>
              <a:t>policy.</a:t>
            </a:r>
            <a:endParaRPr sz="2850" dirty="0">
              <a:latin typeface="Arial"/>
              <a:cs typeface="Arial"/>
            </a:endParaRPr>
          </a:p>
          <a:p>
            <a:pPr marL="325755" marR="30480" indent="-288290">
              <a:lnSpc>
                <a:spcPct val="102899"/>
              </a:lnSpc>
              <a:spcBef>
                <a:spcPts val="905"/>
              </a:spcBef>
              <a:buChar char="•"/>
              <a:tabLst>
                <a:tab pos="325755" algn="l"/>
                <a:tab pos="328930" algn="l"/>
              </a:tabLst>
            </a:pPr>
            <a:r>
              <a:rPr dirty="0">
                <a:solidFill>
                  <a:srgbClr val="6E8079"/>
                </a:solidFill>
              </a:rPr>
              <a:t>	</a:t>
            </a:r>
            <a:r>
              <a:rPr spc="90" dirty="0"/>
              <a:t>This</a:t>
            </a:r>
            <a:r>
              <a:rPr spc="-20" dirty="0"/>
              <a:t> </a:t>
            </a:r>
            <a:r>
              <a:rPr spc="110" dirty="0"/>
              <a:t>thesis</a:t>
            </a:r>
            <a:r>
              <a:rPr spc="70" dirty="0"/>
              <a:t> </a:t>
            </a:r>
            <a:r>
              <a:rPr spc="75" dirty="0"/>
              <a:t>successfully</a:t>
            </a:r>
            <a:r>
              <a:rPr spc="240" dirty="0"/>
              <a:t> </a:t>
            </a:r>
            <a:r>
              <a:rPr spc="95" dirty="0"/>
              <a:t>developed</a:t>
            </a:r>
            <a:r>
              <a:rPr spc="155" dirty="0"/>
              <a:t> </a:t>
            </a:r>
            <a:r>
              <a:rPr dirty="0"/>
              <a:t>a</a:t>
            </a:r>
            <a:r>
              <a:rPr spc="-70" dirty="0"/>
              <a:t> </a:t>
            </a:r>
            <a:r>
              <a:rPr spc="125" dirty="0"/>
              <a:t>hybrid </a:t>
            </a:r>
            <a:r>
              <a:rPr spc="110" dirty="0"/>
              <a:t>A</a:t>
            </a:r>
            <a:r>
              <a:rPr lang="en-US" spc="110" dirty="0"/>
              <a:t>I</a:t>
            </a:r>
            <a:r>
              <a:rPr spc="-80" dirty="0"/>
              <a:t> </a:t>
            </a:r>
            <a:r>
              <a:rPr spc="100" dirty="0"/>
              <a:t>framework</a:t>
            </a:r>
            <a:r>
              <a:rPr spc="170" dirty="0"/>
              <a:t> </a:t>
            </a:r>
            <a:r>
              <a:rPr spc="150" dirty="0"/>
              <a:t>that</a:t>
            </a:r>
            <a:r>
              <a:rPr spc="15" dirty="0"/>
              <a:t> </a:t>
            </a:r>
            <a:r>
              <a:rPr spc="90" dirty="0"/>
              <a:t>uses</a:t>
            </a:r>
            <a:r>
              <a:rPr spc="30" dirty="0"/>
              <a:t> </a:t>
            </a:r>
            <a:r>
              <a:rPr spc="80" dirty="0"/>
              <a:t>satellite</a:t>
            </a:r>
            <a:r>
              <a:rPr spc="-20" dirty="0"/>
              <a:t> </a:t>
            </a:r>
            <a:r>
              <a:rPr spc="120" dirty="0"/>
              <a:t>data</a:t>
            </a:r>
            <a:r>
              <a:rPr spc="20" dirty="0"/>
              <a:t> </a:t>
            </a:r>
            <a:r>
              <a:rPr spc="75" dirty="0"/>
              <a:t>to </a:t>
            </a:r>
            <a:r>
              <a:rPr spc="100" dirty="0"/>
              <a:t>nowcast </a:t>
            </a:r>
            <a:r>
              <a:rPr dirty="0"/>
              <a:t>GCC </a:t>
            </a:r>
            <a:r>
              <a:rPr spc="80" dirty="0"/>
              <a:t>national</a:t>
            </a:r>
            <a:r>
              <a:rPr spc="15" dirty="0"/>
              <a:t> </a:t>
            </a:r>
            <a:r>
              <a:rPr spc="70" dirty="0"/>
              <a:t>emissions</a:t>
            </a:r>
            <a:r>
              <a:rPr spc="25" dirty="0"/>
              <a:t> </a:t>
            </a:r>
            <a:r>
              <a:rPr dirty="0"/>
              <a:t>in </a:t>
            </a:r>
            <a:r>
              <a:rPr spc="95" dirty="0"/>
              <a:t>near-</a:t>
            </a:r>
            <a:r>
              <a:rPr spc="105" dirty="0"/>
              <a:t>real-time.</a:t>
            </a:r>
          </a:p>
          <a:p>
            <a:pPr marL="326390" marR="287020" indent="-288925">
              <a:lnSpc>
                <a:spcPct val="102899"/>
              </a:lnSpc>
              <a:spcBef>
                <a:spcPts val="900"/>
              </a:spcBef>
              <a:buChar char="•"/>
              <a:tabLst>
                <a:tab pos="326390" algn="l"/>
                <a:tab pos="328930" algn="l"/>
                <a:tab pos="4731385" algn="l"/>
              </a:tabLst>
            </a:pPr>
            <a:r>
              <a:rPr dirty="0">
                <a:solidFill>
                  <a:srgbClr val="6E8079"/>
                </a:solidFill>
              </a:rPr>
              <a:t>	</a:t>
            </a:r>
            <a:r>
              <a:rPr spc="125" dirty="0"/>
              <a:t>The</a:t>
            </a:r>
            <a:r>
              <a:rPr spc="-45" dirty="0"/>
              <a:t> </a:t>
            </a:r>
            <a:r>
              <a:rPr spc="100" dirty="0"/>
              <a:t>framework</a:t>
            </a:r>
            <a:r>
              <a:rPr spc="225" dirty="0"/>
              <a:t> </a:t>
            </a:r>
            <a:r>
              <a:rPr spc="70" dirty="0"/>
              <a:t>achieves</a:t>
            </a:r>
            <a:r>
              <a:rPr spc="120" dirty="0"/>
              <a:t> </a:t>
            </a:r>
            <a:r>
              <a:rPr dirty="0"/>
              <a:t>a</a:t>
            </a:r>
            <a:r>
              <a:rPr spc="35" dirty="0"/>
              <a:t> </a:t>
            </a:r>
            <a:r>
              <a:rPr spc="80" dirty="0"/>
              <a:t>useful</a:t>
            </a:r>
            <a:r>
              <a:rPr spc="90" dirty="0"/>
              <a:t> </a:t>
            </a:r>
            <a:r>
              <a:rPr spc="50" dirty="0"/>
              <a:t>balance, </a:t>
            </a:r>
            <a:r>
              <a:rPr spc="90" dirty="0"/>
              <a:t>retaining</a:t>
            </a:r>
            <a:r>
              <a:rPr spc="145" dirty="0"/>
              <a:t> </a:t>
            </a:r>
            <a:r>
              <a:rPr spc="65" dirty="0"/>
              <a:t>over</a:t>
            </a:r>
            <a:r>
              <a:rPr spc="-20" dirty="0"/>
              <a:t> </a:t>
            </a:r>
            <a:r>
              <a:rPr dirty="0"/>
              <a:t>70%</a:t>
            </a:r>
            <a:r>
              <a:rPr spc="80" dirty="0"/>
              <a:t> </a:t>
            </a:r>
            <a:r>
              <a:rPr dirty="0"/>
              <a:t>of</a:t>
            </a:r>
            <a:r>
              <a:rPr spc="290" dirty="0"/>
              <a:t> </a:t>
            </a:r>
            <a:r>
              <a:rPr spc="-25" dirty="0"/>
              <a:t>the</a:t>
            </a:r>
            <a:r>
              <a:rPr dirty="0"/>
              <a:t>	</a:t>
            </a:r>
            <a:r>
              <a:rPr spc="85" dirty="0"/>
              <a:t>accuracy</a:t>
            </a:r>
            <a:r>
              <a:rPr spc="225" dirty="0"/>
              <a:t> </a:t>
            </a:r>
            <a:r>
              <a:rPr spc="40" dirty="0"/>
              <a:t>of </a:t>
            </a:r>
            <a:r>
              <a:rPr spc="90" dirty="0"/>
              <a:t>economic</a:t>
            </a:r>
            <a:r>
              <a:rPr spc="100" dirty="0"/>
              <a:t> </a:t>
            </a:r>
            <a:r>
              <a:rPr spc="105" dirty="0"/>
              <a:t>models</a:t>
            </a:r>
            <a:r>
              <a:rPr spc="70" dirty="0"/>
              <a:t> </a:t>
            </a:r>
            <a:r>
              <a:rPr spc="100" dirty="0"/>
              <a:t>while</a:t>
            </a:r>
            <a:r>
              <a:rPr spc="25" dirty="0"/>
              <a:t> </a:t>
            </a:r>
            <a:r>
              <a:rPr spc="105" dirty="0"/>
              <a:t>reducing</a:t>
            </a:r>
            <a:r>
              <a:rPr dirty="0"/>
              <a:t> </a:t>
            </a:r>
            <a:r>
              <a:rPr spc="95" dirty="0"/>
              <a:t>data </a:t>
            </a:r>
            <a:r>
              <a:rPr spc="100" dirty="0"/>
              <a:t>latency</a:t>
            </a:r>
            <a:r>
              <a:rPr spc="170" dirty="0"/>
              <a:t> </a:t>
            </a:r>
            <a:r>
              <a:rPr spc="135" dirty="0"/>
              <a:t>by</a:t>
            </a:r>
            <a:r>
              <a:rPr dirty="0"/>
              <a:t> </a:t>
            </a:r>
            <a:r>
              <a:rPr spc="65" dirty="0"/>
              <a:t>~99%.</a:t>
            </a:r>
          </a:p>
          <a:p>
            <a:pPr marL="328930" marR="96520" indent="-291465">
              <a:lnSpc>
                <a:spcPct val="102899"/>
              </a:lnSpc>
              <a:spcBef>
                <a:spcPts val="905"/>
              </a:spcBef>
              <a:buClr>
                <a:srgbClr val="6E8079"/>
              </a:buClr>
              <a:buChar char="•"/>
              <a:tabLst>
                <a:tab pos="331470" algn="l"/>
              </a:tabLst>
            </a:pPr>
            <a:r>
              <a:rPr spc="125" dirty="0"/>
              <a:t>The</a:t>
            </a:r>
            <a:r>
              <a:rPr spc="-114" dirty="0"/>
              <a:t> </a:t>
            </a:r>
            <a:r>
              <a:rPr spc="120" dirty="0"/>
              <a:t>model</a:t>
            </a:r>
            <a:r>
              <a:rPr spc="-70" dirty="0"/>
              <a:t> </a:t>
            </a:r>
            <a:r>
              <a:rPr spc="80" dirty="0">
                <a:solidFill>
                  <a:srgbClr val="1A1A18"/>
                </a:solidFill>
              </a:rPr>
              <a:t>is</a:t>
            </a:r>
            <a:r>
              <a:rPr spc="-110" dirty="0">
                <a:solidFill>
                  <a:srgbClr val="1A1A18"/>
                </a:solidFill>
              </a:rPr>
              <a:t> </a:t>
            </a:r>
            <a:r>
              <a:rPr spc="105" dirty="0"/>
              <a:t>interpretable</a:t>
            </a:r>
            <a:r>
              <a:rPr spc="140" dirty="0"/>
              <a:t> </a:t>
            </a:r>
            <a:r>
              <a:rPr spc="120" dirty="0"/>
              <a:t>and</a:t>
            </a:r>
            <a:r>
              <a:rPr spc="-110" dirty="0"/>
              <a:t> </a:t>
            </a:r>
            <a:r>
              <a:rPr spc="114" dirty="0"/>
              <a:t>grounded</a:t>
            </a:r>
            <a:r>
              <a:rPr spc="10" dirty="0"/>
              <a:t> </a:t>
            </a:r>
            <a:r>
              <a:rPr spc="45" dirty="0"/>
              <a:t>in 	</a:t>
            </a:r>
            <a:r>
              <a:rPr spc="100" dirty="0"/>
              <a:t>the</a:t>
            </a:r>
            <a:r>
              <a:rPr spc="95" dirty="0"/>
              <a:t> </a:t>
            </a:r>
            <a:r>
              <a:rPr spc="85" dirty="0"/>
              <a:t>physical</a:t>
            </a:r>
            <a:r>
              <a:rPr spc="105" dirty="0"/>
              <a:t> </a:t>
            </a:r>
            <a:r>
              <a:rPr spc="95" dirty="0"/>
              <a:t>drivers</a:t>
            </a:r>
            <a:r>
              <a:rPr spc="-25" dirty="0"/>
              <a:t> </a:t>
            </a:r>
            <a:r>
              <a:rPr spc="90" dirty="0"/>
              <a:t>of</a:t>
            </a:r>
            <a:r>
              <a:rPr spc="204" dirty="0"/>
              <a:t> </a:t>
            </a:r>
            <a:r>
              <a:rPr spc="100" dirty="0"/>
              <a:t>the </a:t>
            </a:r>
            <a:r>
              <a:rPr spc="-10" dirty="0"/>
              <a:t>region's 	</a:t>
            </a:r>
            <a:r>
              <a:rPr dirty="0"/>
              <a:t>emissions,</a:t>
            </a:r>
            <a:r>
              <a:rPr spc="345" dirty="0"/>
              <a:t> </a:t>
            </a:r>
            <a:r>
              <a:rPr spc="100" dirty="0"/>
              <a:t>particularly</a:t>
            </a:r>
            <a:r>
              <a:rPr spc="240" dirty="0"/>
              <a:t> </a:t>
            </a:r>
            <a:r>
              <a:rPr spc="95" dirty="0"/>
              <a:t>cooling</a:t>
            </a:r>
            <a:r>
              <a:rPr spc="260" dirty="0"/>
              <a:t> </a:t>
            </a:r>
            <a:r>
              <a:rPr spc="80" dirty="0"/>
              <a:t>demand.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98F4E257-0CF0-2612-AF15-E14961A2651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57340" y="1981200"/>
            <a:ext cx="7095459" cy="6777693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6" descr="$PPTXTitle"/>
          <p:cNvSpPr txBox="1">
            <a:spLocks noGrp="1"/>
          </p:cNvSpPr>
          <p:nvPr>
            <p:ph type="title"/>
          </p:nvPr>
        </p:nvSpPr>
        <p:spPr>
          <a:xfrm>
            <a:off x="1294177" y="759915"/>
            <a:ext cx="14777719" cy="79946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5050" spc="50" dirty="0">
                <a:solidFill>
                  <a:srgbClr val="080A08"/>
                </a:solidFill>
              </a:rPr>
              <a:t>Appendix:</a:t>
            </a:r>
            <a:r>
              <a:rPr sz="5050" spc="280" dirty="0">
                <a:solidFill>
                  <a:srgbClr val="080A08"/>
                </a:solidFill>
              </a:rPr>
              <a:t> </a:t>
            </a:r>
            <a:r>
              <a:rPr sz="5050" dirty="0">
                <a:solidFill>
                  <a:srgbClr val="080A08"/>
                </a:solidFill>
              </a:rPr>
              <a:t>XGBoost</a:t>
            </a:r>
            <a:r>
              <a:rPr sz="5050" spc="360" dirty="0">
                <a:solidFill>
                  <a:srgbClr val="080A08"/>
                </a:solidFill>
              </a:rPr>
              <a:t> </a:t>
            </a:r>
            <a:r>
              <a:rPr sz="5050" spc="95" dirty="0">
                <a:solidFill>
                  <a:srgbClr val="080A08"/>
                </a:solidFill>
              </a:rPr>
              <a:t>Hyperparameter</a:t>
            </a:r>
            <a:r>
              <a:rPr sz="5050" spc="-405" dirty="0">
                <a:solidFill>
                  <a:srgbClr val="080A08"/>
                </a:solidFill>
              </a:rPr>
              <a:t> </a:t>
            </a:r>
            <a:r>
              <a:rPr sz="5050" spc="-10" dirty="0">
                <a:solidFill>
                  <a:srgbClr val="080A08"/>
                </a:solidFill>
              </a:rPr>
              <a:t>Configuration</a:t>
            </a:r>
            <a:endParaRPr sz="5050"/>
          </a:p>
        </p:txBody>
      </p:sp>
      <p:sp>
        <p:nvSpPr>
          <p:cNvPr id="7" name="object 7"/>
          <p:cNvSpPr txBox="1"/>
          <p:nvPr/>
        </p:nvSpPr>
        <p:spPr>
          <a:xfrm>
            <a:off x="1304086" y="1954828"/>
            <a:ext cx="14743430" cy="1933222"/>
          </a:xfrm>
          <a:prstGeom prst="rect">
            <a:avLst/>
          </a:prstGeom>
        </p:spPr>
        <p:txBody>
          <a:bodyPr vert="horz" wrap="square" lIns="0" tIns="45085" rIns="0" bIns="0" rtlCol="0">
            <a:spAutoFit/>
          </a:bodyPr>
          <a:lstStyle/>
          <a:p>
            <a:pPr marL="288290" indent="-275590">
              <a:lnSpc>
                <a:spcPct val="100000"/>
              </a:lnSpc>
              <a:spcBef>
                <a:spcPts val="355"/>
              </a:spcBef>
              <a:buClr>
                <a:srgbClr val="708079"/>
              </a:buClr>
              <a:buChar char="•"/>
              <a:tabLst>
                <a:tab pos="288290" algn="l"/>
              </a:tabLst>
            </a:pPr>
            <a:r>
              <a:rPr sz="3050" spc="-190" dirty="0">
                <a:solidFill>
                  <a:srgbClr val="080A08"/>
                </a:solidFill>
                <a:latin typeface="Arial"/>
                <a:cs typeface="Arial"/>
              </a:rPr>
              <a:t>A</a:t>
            </a:r>
            <a:r>
              <a:rPr sz="3050" spc="-125" dirty="0">
                <a:solidFill>
                  <a:srgbClr val="080A08"/>
                </a:solidFill>
                <a:latin typeface="Arial"/>
                <a:cs typeface="Arial"/>
              </a:rPr>
              <a:t> </a:t>
            </a:r>
            <a:r>
              <a:rPr sz="3050" spc="-90" dirty="0">
                <a:solidFill>
                  <a:srgbClr val="080A08"/>
                </a:solidFill>
                <a:latin typeface="Arial"/>
                <a:cs typeface="Arial"/>
              </a:rPr>
              <a:t>conservative</a:t>
            </a:r>
            <a:r>
              <a:rPr sz="3050" spc="-125" dirty="0">
                <a:solidFill>
                  <a:srgbClr val="080A08"/>
                </a:solidFill>
                <a:latin typeface="Arial"/>
                <a:cs typeface="Arial"/>
              </a:rPr>
              <a:t> </a:t>
            </a:r>
            <a:r>
              <a:rPr sz="3050" spc="-85" dirty="0">
                <a:solidFill>
                  <a:srgbClr val="080A08"/>
                </a:solidFill>
                <a:latin typeface="Arial"/>
                <a:cs typeface="Arial"/>
              </a:rPr>
              <a:t>hyperparameter</a:t>
            </a:r>
            <a:r>
              <a:rPr sz="3050" spc="-295" dirty="0">
                <a:solidFill>
                  <a:srgbClr val="080A08"/>
                </a:solidFill>
                <a:latin typeface="Arial"/>
                <a:cs typeface="Arial"/>
              </a:rPr>
              <a:t> </a:t>
            </a:r>
            <a:r>
              <a:rPr sz="3050" spc="-10" dirty="0">
                <a:solidFill>
                  <a:srgbClr val="080A08"/>
                </a:solidFill>
                <a:latin typeface="Arial"/>
                <a:cs typeface="Arial"/>
              </a:rPr>
              <a:t>set</a:t>
            </a:r>
            <a:r>
              <a:rPr sz="3050" spc="-185" dirty="0">
                <a:solidFill>
                  <a:srgbClr val="080A08"/>
                </a:solidFill>
                <a:latin typeface="Arial"/>
                <a:cs typeface="Arial"/>
              </a:rPr>
              <a:t> </a:t>
            </a:r>
            <a:r>
              <a:rPr sz="3050" spc="-114" dirty="0">
                <a:solidFill>
                  <a:srgbClr val="080A08"/>
                </a:solidFill>
                <a:latin typeface="Arial"/>
                <a:cs typeface="Arial"/>
              </a:rPr>
              <a:t>was</a:t>
            </a:r>
            <a:r>
              <a:rPr sz="3050" spc="-235" dirty="0">
                <a:solidFill>
                  <a:srgbClr val="080A08"/>
                </a:solidFill>
                <a:latin typeface="Arial"/>
                <a:cs typeface="Arial"/>
              </a:rPr>
              <a:t> </a:t>
            </a:r>
            <a:r>
              <a:rPr sz="3050" spc="-95" dirty="0">
                <a:solidFill>
                  <a:srgbClr val="080A08"/>
                </a:solidFill>
                <a:latin typeface="Arial"/>
                <a:cs typeface="Arial"/>
              </a:rPr>
              <a:t>used</a:t>
            </a:r>
            <a:r>
              <a:rPr sz="3050" spc="-185" dirty="0">
                <a:solidFill>
                  <a:srgbClr val="080A08"/>
                </a:solidFill>
                <a:latin typeface="Arial"/>
                <a:cs typeface="Arial"/>
              </a:rPr>
              <a:t> </a:t>
            </a:r>
            <a:r>
              <a:rPr sz="3050" spc="85" dirty="0">
                <a:solidFill>
                  <a:srgbClr val="080A08"/>
                </a:solidFill>
                <a:latin typeface="Arial"/>
                <a:cs typeface="Arial"/>
              </a:rPr>
              <a:t>to</a:t>
            </a:r>
            <a:r>
              <a:rPr sz="3050" spc="-320" dirty="0">
                <a:solidFill>
                  <a:srgbClr val="080A08"/>
                </a:solidFill>
                <a:latin typeface="Arial"/>
                <a:cs typeface="Arial"/>
              </a:rPr>
              <a:t> </a:t>
            </a:r>
            <a:r>
              <a:rPr sz="3050" spc="-80" dirty="0">
                <a:solidFill>
                  <a:srgbClr val="080A08"/>
                </a:solidFill>
                <a:latin typeface="Arial"/>
                <a:cs typeface="Arial"/>
              </a:rPr>
              <a:t>prevent</a:t>
            </a:r>
            <a:r>
              <a:rPr sz="3050" spc="-35" dirty="0">
                <a:solidFill>
                  <a:srgbClr val="080A08"/>
                </a:solidFill>
                <a:latin typeface="Arial"/>
                <a:cs typeface="Arial"/>
              </a:rPr>
              <a:t> </a:t>
            </a:r>
            <a:r>
              <a:rPr sz="3050" spc="-25" dirty="0">
                <a:solidFill>
                  <a:srgbClr val="080A08"/>
                </a:solidFill>
                <a:latin typeface="Arial"/>
                <a:cs typeface="Arial"/>
              </a:rPr>
              <a:t>overfitting</a:t>
            </a:r>
            <a:r>
              <a:rPr sz="3050" spc="-5" dirty="0">
                <a:solidFill>
                  <a:srgbClr val="080A08"/>
                </a:solidFill>
                <a:latin typeface="Arial"/>
                <a:cs typeface="Arial"/>
              </a:rPr>
              <a:t> </a:t>
            </a:r>
            <a:r>
              <a:rPr sz="3050" spc="-90" dirty="0">
                <a:solidFill>
                  <a:srgbClr val="080A08"/>
                </a:solidFill>
                <a:latin typeface="Arial"/>
                <a:cs typeface="Arial"/>
              </a:rPr>
              <a:t>on</a:t>
            </a:r>
            <a:r>
              <a:rPr sz="3050" spc="-125" dirty="0">
                <a:solidFill>
                  <a:srgbClr val="080A08"/>
                </a:solidFill>
                <a:latin typeface="Arial"/>
                <a:cs typeface="Arial"/>
              </a:rPr>
              <a:t> </a:t>
            </a:r>
            <a:r>
              <a:rPr sz="3050" spc="-25" dirty="0">
                <a:solidFill>
                  <a:srgbClr val="080A08"/>
                </a:solidFill>
                <a:latin typeface="Arial"/>
                <a:cs typeface="Arial"/>
              </a:rPr>
              <a:t>the</a:t>
            </a:r>
            <a:r>
              <a:rPr sz="3050" spc="-290" dirty="0">
                <a:solidFill>
                  <a:srgbClr val="080A08"/>
                </a:solidFill>
                <a:latin typeface="Arial"/>
                <a:cs typeface="Arial"/>
              </a:rPr>
              <a:t> </a:t>
            </a:r>
            <a:r>
              <a:rPr sz="3050" spc="-35" dirty="0">
                <a:solidFill>
                  <a:srgbClr val="080A08"/>
                </a:solidFill>
                <a:latin typeface="Arial"/>
                <a:cs typeface="Arial"/>
              </a:rPr>
              <a:t>limited</a:t>
            </a:r>
            <a:r>
              <a:rPr sz="3050" spc="-135" dirty="0">
                <a:solidFill>
                  <a:srgbClr val="080A08"/>
                </a:solidFill>
                <a:latin typeface="Arial"/>
                <a:cs typeface="Arial"/>
              </a:rPr>
              <a:t> </a:t>
            </a:r>
            <a:r>
              <a:rPr sz="3050" spc="-25" dirty="0">
                <a:solidFill>
                  <a:srgbClr val="080A08"/>
                </a:solidFill>
                <a:latin typeface="Arial"/>
                <a:cs typeface="Arial"/>
              </a:rPr>
              <a:t>dataset.</a:t>
            </a:r>
            <a:endParaRPr sz="3050" dirty="0">
              <a:latin typeface="Arial"/>
              <a:cs typeface="Arial"/>
            </a:endParaRPr>
          </a:p>
          <a:p>
            <a:pPr marL="291465" indent="-278765">
              <a:lnSpc>
                <a:spcPct val="100000"/>
              </a:lnSpc>
              <a:spcBef>
                <a:spcPts val="260"/>
              </a:spcBef>
              <a:buClr>
                <a:srgbClr val="708079"/>
              </a:buClr>
              <a:buChar char="•"/>
              <a:tabLst>
                <a:tab pos="291465" algn="l"/>
              </a:tabLst>
            </a:pPr>
            <a:r>
              <a:rPr sz="3050" spc="-135" dirty="0">
                <a:solidFill>
                  <a:srgbClr val="080A08"/>
                </a:solidFill>
                <a:latin typeface="Arial"/>
                <a:cs typeface="Arial"/>
              </a:rPr>
              <a:t>The</a:t>
            </a:r>
            <a:r>
              <a:rPr sz="3050" spc="-160" dirty="0">
                <a:solidFill>
                  <a:srgbClr val="080A08"/>
                </a:solidFill>
                <a:latin typeface="Arial"/>
                <a:cs typeface="Arial"/>
              </a:rPr>
              <a:t> same</a:t>
            </a:r>
            <a:r>
              <a:rPr sz="3050" spc="-235" dirty="0">
                <a:solidFill>
                  <a:srgbClr val="080A08"/>
                </a:solidFill>
                <a:latin typeface="Arial"/>
                <a:cs typeface="Arial"/>
              </a:rPr>
              <a:t> </a:t>
            </a:r>
            <a:r>
              <a:rPr sz="3050" spc="-50" dirty="0">
                <a:solidFill>
                  <a:srgbClr val="080A08"/>
                </a:solidFill>
                <a:latin typeface="Arial"/>
                <a:cs typeface="Arial"/>
              </a:rPr>
              <a:t>configuration</a:t>
            </a:r>
            <a:r>
              <a:rPr sz="3050" spc="-20" dirty="0">
                <a:solidFill>
                  <a:srgbClr val="080A08"/>
                </a:solidFill>
                <a:latin typeface="Arial"/>
                <a:cs typeface="Arial"/>
              </a:rPr>
              <a:t> </a:t>
            </a:r>
            <a:r>
              <a:rPr sz="3050" spc="-114" dirty="0">
                <a:solidFill>
                  <a:srgbClr val="080A08"/>
                </a:solidFill>
                <a:latin typeface="Arial"/>
                <a:cs typeface="Arial"/>
              </a:rPr>
              <a:t>was</a:t>
            </a:r>
            <a:r>
              <a:rPr sz="3050" spc="-155" dirty="0">
                <a:solidFill>
                  <a:srgbClr val="080A08"/>
                </a:solidFill>
                <a:latin typeface="Arial"/>
                <a:cs typeface="Arial"/>
              </a:rPr>
              <a:t> </a:t>
            </a:r>
            <a:r>
              <a:rPr sz="3050" spc="-80" dirty="0">
                <a:solidFill>
                  <a:srgbClr val="080A08"/>
                </a:solidFill>
                <a:latin typeface="Arial"/>
                <a:cs typeface="Arial"/>
              </a:rPr>
              <a:t>applied</a:t>
            </a:r>
            <a:r>
              <a:rPr sz="3050" spc="-30" dirty="0">
                <a:solidFill>
                  <a:srgbClr val="080A08"/>
                </a:solidFill>
                <a:latin typeface="Arial"/>
                <a:cs typeface="Arial"/>
              </a:rPr>
              <a:t> </a:t>
            </a:r>
            <a:r>
              <a:rPr sz="3050" dirty="0">
                <a:solidFill>
                  <a:srgbClr val="080A08"/>
                </a:solidFill>
                <a:latin typeface="Arial"/>
                <a:cs typeface="Arial"/>
              </a:rPr>
              <a:t>to</a:t>
            </a:r>
            <a:r>
              <a:rPr sz="3050" spc="-229" dirty="0">
                <a:solidFill>
                  <a:srgbClr val="080A08"/>
                </a:solidFill>
                <a:latin typeface="Arial"/>
                <a:cs typeface="Arial"/>
              </a:rPr>
              <a:t> </a:t>
            </a:r>
            <a:r>
              <a:rPr sz="3050" spc="-40" dirty="0">
                <a:solidFill>
                  <a:srgbClr val="080A08"/>
                </a:solidFill>
                <a:latin typeface="Arial"/>
                <a:cs typeface="Arial"/>
              </a:rPr>
              <a:t>all</a:t>
            </a:r>
            <a:r>
              <a:rPr sz="3050" spc="-245" dirty="0">
                <a:solidFill>
                  <a:srgbClr val="080A08"/>
                </a:solidFill>
                <a:latin typeface="Arial"/>
                <a:cs typeface="Arial"/>
              </a:rPr>
              <a:t> </a:t>
            </a:r>
            <a:r>
              <a:rPr sz="3050" spc="-70" dirty="0">
                <a:solidFill>
                  <a:srgbClr val="080A08"/>
                </a:solidFill>
                <a:latin typeface="Arial"/>
                <a:cs typeface="Arial"/>
              </a:rPr>
              <a:t>three</a:t>
            </a:r>
            <a:r>
              <a:rPr sz="3050" spc="-105" dirty="0">
                <a:solidFill>
                  <a:srgbClr val="080A08"/>
                </a:solidFill>
                <a:latin typeface="Arial"/>
                <a:cs typeface="Arial"/>
              </a:rPr>
              <a:t> models</a:t>
            </a:r>
            <a:r>
              <a:rPr sz="3050" spc="-114" dirty="0">
                <a:solidFill>
                  <a:srgbClr val="080A08"/>
                </a:solidFill>
                <a:latin typeface="Arial"/>
                <a:cs typeface="Arial"/>
              </a:rPr>
              <a:t> </a:t>
            </a:r>
            <a:r>
              <a:rPr sz="3050" dirty="0">
                <a:solidFill>
                  <a:srgbClr val="080A08"/>
                </a:solidFill>
                <a:latin typeface="Arial"/>
                <a:cs typeface="Arial"/>
              </a:rPr>
              <a:t>for</a:t>
            </a:r>
            <a:r>
              <a:rPr sz="3050" spc="-160" dirty="0">
                <a:solidFill>
                  <a:srgbClr val="080A08"/>
                </a:solidFill>
                <a:latin typeface="Arial"/>
                <a:cs typeface="Arial"/>
              </a:rPr>
              <a:t> </a:t>
            </a:r>
            <a:r>
              <a:rPr sz="3050" spc="-110" dirty="0">
                <a:solidFill>
                  <a:srgbClr val="080A08"/>
                </a:solidFill>
                <a:latin typeface="Arial"/>
                <a:cs typeface="Arial"/>
              </a:rPr>
              <a:t>a</a:t>
            </a:r>
            <a:r>
              <a:rPr sz="3050" spc="-160" dirty="0">
                <a:solidFill>
                  <a:srgbClr val="080A08"/>
                </a:solidFill>
                <a:latin typeface="Arial"/>
                <a:cs typeface="Arial"/>
              </a:rPr>
              <a:t> </a:t>
            </a:r>
            <a:r>
              <a:rPr sz="3050" spc="-25" dirty="0">
                <a:solidFill>
                  <a:srgbClr val="080A08"/>
                </a:solidFill>
                <a:latin typeface="Arial"/>
                <a:cs typeface="Arial"/>
              </a:rPr>
              <a:t>fair</a:t>
            </a:r>
            <a:r>
              <a:rPr sz="3050" spc="-150" dirty="0">
                <a:solidFill>
                  <a:srgbClr val="080A08"/>
                </a:solidFill>
                <a:latin typeface="Arial"/>
                <a:cs typeface="Arial"/>
              </a:rPr>
              <a:t> </a:t>
            </a:r>
            <a:r>
              <a:rPr sz="3050" spc="-10" dirty="0">
                <a:solidFill>
                  <a:srgbClr val="080A08"/>
                </a:solidFill>
                <a:latin typeface="Arial"/>
                <a:cs typeface="Arial"/>
              </a:rPr>
              <a:t>comparison</a:t>
            </a:r>
            <a:r>
              <a:rPr sz="3050" spc="-10" dirty="0">
                <a:solidFill>
                  <a:srgbClr val="2D2D2D"/>
                </a:solidFill>
                <a:latin typeface="Arial"/>
                <a:cs typeface="Arial"/>
              </a:rPr>
              <a:t>.</a:t>
            </a:r>
            <a:endParaRPr sz="3050" dirty="0">
              <a:latin typeface="Arial"/>
              <a:cs typeface="Arial"/>
            </a:endParaRPr>
          </a:p>
          <a:p>
            <a:pPr marL="282575" marR="1066800" indent="-270510">
              <a:lnSpc>
                <a:spcPts val="3220"/>
              </a:lnSpc>
              <a:spcBef>
                <a:spcPts val="735"/>
              </a:spcBef>
              <a:buClr>
                <a:srgbClr val="708079"/>
              </a:buClr>
              <a:buChar char="•"/>
              <a:tabLst>
                <a:tab pos="287655" algn="l"/>
              </a:tabLst>
            </a:pPr>
            <a:r>
              <a:rPr sz="3050" spc="-125" dirty="0">
                <a:solidFill>
                  <a:srgbClr val="080A08"/>
                </a:solidFill>
                <a:latin typeface="Arial"/>
                <a:cs typeface="Arial"/>
              </a:rPr>
              <a:t>Parameters</a:t>
            </a:r>
            <a:r>
              <a:rPr sz="3050" spc="65" dirty="0">
                <a:solidFill>
                  <a:srgbClr val="080A08"/>
                </a:solidFill>
                <a:latin typeface="Arial"/>
                <a:cs typeface="Arial"/>
              </a:rPr>
              <a:t> </a:t>
            </a:r>
            <a:r>
              <a:rPr sz="3050" spc="-110" dirty="0">
                <a:solidFill>
                  <a:srgbClr val="080A08"/>
                </a:solidFill>
                <a:latin typeface="Arial"/>
                <a:cs typeface="Arial"/>
              </a:rPr>
              <a:t>were</a:t>
            </a:r>
            <a:r>
              <a:rPr sz="3050" spc="-275" dirty="0">
                <a:solidFill>
                  <a:srgbClr val="080A08"/>
                </a:solidFill>
                <a:latin typeface="Arial"/>
                <a:cs typeface="Arial"/>
              </a:rPr>
              <a:t> </a:t>
            </a:r>
            <a:r>
              <a:rPr sz="3050" spc="-90" dirty="0">
                <a:solidFill>
                  <a:srgbClr val="080A08"/>
                </a:solidFill>
                <a:latin typeface="Arial"/>
                <a:cs typeface="Arial"/>
              </a:rPr>
              <a:t>chosen</a:t>
            </a:r>
            <a:r>
              <a:rPr sz="3050" spc="-35" dirty="0">
                <a:solidFill>
                  <a:srgbClr val="080A08"/>
                </a:solidFill>
                <a:latin typeface="Arial"/>
                <a:cs typeface="Arial"/>
              </a:rPr>
              <a:t> </a:t>
            </a:r>
            <a:r>
              <a:rPr sz="3050" dirty="0">
                <a:solidFill>
                  <a:srgbClr val="080A08"/>
                </a:solidFill>
                <a:latin typeface="Arial"/>
                <a:cs typeface="Arial"/>
              </a:rPr>
              <a:t>to</a:t>
            </a:r>
            <a:r>
              <a:rPr sz="3050" spc="-245" dirty="0">
                <a:solidFill>
                  <a:srgbClr val="080A08"/>
                </a:solidFill>
                <a:latin typeface="Arial"/>
                <a:cs typeface="Arial"/>
              </a:rPr>
              <a:t> </a:t>
            </a:r>
            <a:r>
              <a:rPr sz="3050" spc="-75" dirty="0">
                <a:solidFill>
                  <a:srgbClr val="080A08"/>
                </a:solidFill>
                <a:latin typeface="Arial"/>
                <a:cs typeface="Arial"/>
              </a:rPr>
              <a:t>favor</a:t>
            </a:r>
            <a:r>
              <a:rPr sz="3050" spc="-105" dirty="0">
                <a:solidFill>
                  <a:srgbClr val="080A08"/>
                </a:solidFill>
                <a:latin typeface="Arial"/>
                <a:cs typeface="Arial"/>
              </a:rPr>
              <a:t> </a:t>
            </a:r>
            <a:r>
              <a:rPr sz="3050" spc="-80" dirty="0">
                <a:solidFill>
                  <a:srgbClr val="080A08"/>
                </a:solidFill>
                <a:latin typeface="Arial"/>
                <a:cs typeface="Arial"/>
              </a:rPr>
              <a:t>generalization</a:t>
            </a:r>
            <a:r>
              <a:rPr sz="3050" spc="-290" dirty="0">
                <a:solidFill>
                  <a:srgbClr val="080A08"/>
                </a:solidFill>
                <a:latin typeface="Arial"/>
                <a:cs typeface="Arial"/>
              </a:rPr>
              <a:t> </a:t>
            </a:r>
            <a:r>
              <a:rPr sz="3050" spc="-120" dirty="0">
                <a:solidFill>
                  <a:srgbClr val="080A08"/>
                </a:solidFill>
                <a:latin typeface="Arial"/>
                <a:cs typeface="Arial"/>
              </a:rPr>
              <a:t>over</a:t>
            </a:r>
            <a:r>
              <a:rPr sz="3050" spc="-100" dirty="0">
                <a:solidFill>
                  <a:srgbClr val="080A08"/>
                </a:solidFill>
                <a:latin typeface="Arial"/>
                <a:cs typeface="Arial"/>
              </a:rPr>
              <a:t> </a:t>
            </a:r>
            <a:r>
              <a:rPr sz="3050" spc="-110" dirty="0">
                <a:solidFill>
                  <a:srgbClr val="080A08"/>
                </a:solidFill>
                <a:latin typeface="Arial"/>
                <a:cs typeface="Arial"/>
              </a:rPr>
              <a:t>maximizing</a:t>
            </a:r>
            <a:r>
              <a:rPr sz="3050" spc="-50" dirty="0">
                <a:solidFill>
                  <a:srgbClr val="080A08"/>
                </a:solidFill>
                <a:latin typeface="Arial"/>
                <a:cs typeface="Arial"/>
              </a:rPr>
              <a:t> </a:t>
            </a:r>
            <a:r>
              <a:rPr sz="3050" spc="-80" dirty="0">
                <a:solidFill>
                  <a:srgbClr val="080A08"/>
                </a:solidFill>
                <a:latin typeface="Arial"/>
                <a:cs typeface="Arial"/>
              </a:rPr>
              <a:t>in-</a:t>
            </a:r>
            <a:r>
              <a:rPr sz="3050" spc="-90" dirty="0">
                <a:solidFill>
                  <a:srgbClr val="080A08"/>
                </a:solidFill>
                <a:latin typeface="Arial"/>
                <a:cs typeface="Arial"/>
              </a:rPr>
              <a:t>sample</a:t>
            </a:r>
            <a:r>
              <a:rPr sz="3050" spc="-35" dirty="0">
                <a:solidFill>
                  <a:srgbClr val="080A08"/>
                </a:solidFill>
                <a:latin typeface="Arial"/>
                <a:cs typeface="Arial"/>
              </a:rPr>
              <a:t> </a:t>
            </a:r>
            <a:r>
              <a:rPr sz="3050" spc="-25" dirty="0">
                <a:solidFill>
                  <a:srgbClr val="080A08"/>
                </a:solidFill>
                <a:latin typeface="Arial"/>
                <a:cs typeface="Arial"/>
              </a:rPr>
              <a:t>training 	</a:t>
            </a:r>
            <a:r>
              <a:rPr sz="3050" spc="-10" dirty="0">
                <a:solidFill>
                  <a:srgbClr val="080A08"/>
                </a:solidFill>
                <a:latin typeface="Arial"/>
                <a:cs typeface="Arial"/>
              </a:rPr>
              <a:t>performance</a:t>
            </a:r>
            <a:r>
              <a:rPr sz="3050" spc="-10" dirty="0">
                <a:solidFill>
                  <a:srgbClr val="2D2D2D"/>
                </a:solidFill>
                <a:latin typeface="Arial"/>
                <a:cs typeface="Arial"/>
              </a:rPr>
              <a:t>.</a:t>
            </a:r>
            <a:endParaRPr sz="3050" dirty="0">
              <a:latin typeface="Arial"/>
              <a:cs typeface="Arial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C6DBEB4E-29BD-55FE-38FF-36DBD6C1AD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60705" y="4280676"/>
            <a:ext cx="10844662" cy="525595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859</TotalTime>
  <Words>1101</Words>
  <Application>Microsoft Office PowerPoint</Application>
  <PresentationFormat>Custom</PresentationFormat>
  <Paragraphs>124</Paragraphs>
  <Slides>22</Slides>
  <Notes>0</Notes>
  <HiddenSlides>1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5" baseType="lpstr">
      <vt:lpstr>Arial</vt:lpstr>
      <vt:lpstr>Times New Roman</vt:lpstr>
      <vt:lpstr>Office Theme</vt:lpstr>
      <vt:lpstr>AI-Based Nowcasting of National CO2 Emissions Using Satellite-Derived Indicators: A Hybrid Framework for GCC Countries</vt:lpstr>
      <vt:lpstr>Problem (timeliness gap)</vt:lpstr>
      <vt:lpstr>Research Questions</vt:lpstr>
      <vt:lpstr>Related Work &amp; Gap</vt:lpstr>
      <vt:lpstr>Key Contributions</vt:lpstr>
      <vt:lpstr>Study Area (GCC)</vt:lpstr>
      <vt:lpstr>End-to-End Data Collection Pipeline</vt:lpstr>
      <vt:lpstr>Unified Panel Dataset</vt:lpstr>
      <vt:lpstr>Satellite Indicators as Emission Proxies</vt:lpstr>
      <vt:lpstr>GEE extraction workflow</vt:lpstr>
      <vt:lpstr>Data preparation </vt:lpstr>
      <vt:lpstr>Experimental design (3 models)</vt:lpstr>
      <vt:lpstr>Validation strategy (temporal split)</vt:lpstr>
      <vt:lpstr>Results summary table</vt:lpstr>
      <vt:lpstr>Trade-off slide (latency vs R²)</vt:lpstr>
      <vt:lpstr>Feature importance (drivers)</vt:lpstr>
      <vt:lpstr>Diagnostic: Model Fit</vt:lpstr>
      <vt:lpstr>Performance by country</vt:lpstr>
      <vt:lpstr>Implications / Use cases</vt:lpstr>
      <vt:lpstr>Scope &amp; Future work</vt:lpstr>
      <vt:lpstr>Conclusion</vt:lpstr>
      <vt:lpstr>Appendix: XGBoost Hyperparameter Configuration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Mohammad Bader</dc:creator>
  <cp:lastModifiedBy>Mohammad Bader</cp:lastModifiedBy>
  <cp:revision>51</cp:revision>
  <dcterms:created xsi:type="dcterms:W3CDTF">2025-12-15T11:45:02Z</dcterms:created>
  <dcterms:modified xsi:type="dcterms:W3CDTF">2025-12-24T13:31:35Z</dcterms:modified>
</cp:coreProperties>
</file>