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9"/>
  </p:notesMasterIdLst>
  <p:sldIdLst>
    <p:sldId id="480" r:id="rId5"/>
    <p:sldId id="584" r:id="rId6"/>
    <p:sldId id="592" r:id="rId7"/>
    <p:sldId id="593" r:id="rId8"/>
    <p:sldId id="594" r:id="rId9"/>
    <p:sldId id="595" r:id="rId10"/>
    <p:sldId id="630" r:id="rId11"/>
    <p:sldId id="631" r:id="rId12"/>
    <p:sldId id="597" r:id="rId13"/>
    <p:sldId id="598" r:id="rId14"/>
    <p:sldId id="632" r:id="rId15"/>
    <p:sldId id="639" r:id="rId16"/>
    <p:sldId id="633" r:id="rId17"/>
    <p:sldId id="634" r:id="rId18"/>
    <p:sldId id="635" r:id="rId19"/>
    <p:sldId id="636" r:id="rId20"/>
    <p:sldId id="637" r:id="rId21"/>
    <p:sldId id="638" r:id="rId22"/>
    <p:sldId id="640" r:id="rId23"/>
    <p:sldId id="641" r:id="rId24"/>
    <p:sldId id="642" r:id="rId25"/>
    <p:sldId id="643" r:id="rId26"/>
    <p:sldId id="644" r:id="rId27"/>
    <p:sldId id="645" r:id="rId28"/>
    <p:sldId id="646" r:id="rId29"/>
    <p:sldId id="647" r:id="rId30"/>
    <p:sldId id="648" r:id="rId31"/>
    <p:sldId id="649" r:id="rId32"/>
    <p:sldId id="650" r:id="rId33"/>
    <p:sldId id="651" r:id="rId34"/>
    <p:sldId id="652" r:id="rId35"/>
    <p:sldId id="653" r:id="rId36"/>
    <p:sldId id="654" r:id="rId37"/>
    <p:sldId id="655" r:id="rId38"/>
    <p:sldId id="656" r:id="rId39"/>
    <p:sldId id="657" r:id="rId40"/>
    <p:sldId id="658" r:id="rId41"/>
    <p:sldId id="659" r:id="rId42"/>
    <p:sldId id="660" r:id="rId43"/>
    <p:sldId id="661" r:id="rId44"/>
    <p:sldId id="662" r:id="rId45"/>
    <p:sldId id="663" r:id="rId46"/>
    <p:sldId id="664" r:id="rId47"/>
    <p:sldId id="349" r:id="rId48"/>
  </p:sldIdLst>
  <p:sldSz cx="12192000" cy="6858000"/>
  <p:notesSz cx="6858000" cy="9144000"/>
  <p:embeddedFontLst>
    <p:embeddedFont>
      <p:font typeface="Alexandria" pitchFamily="2" charset="-78"/>
      <p:regular r:id="rId50"/>
      <p:bold r:id="rId51"/>
    </p:embeddedFont>
    <p:embeddedFont>
      <p:font typeface="Alexandria Black" pitchFamily="2" charset="-78"/>
      <p:bold r:id="rId52"/>
    </p:embeddedFont>
    <p:embeddedFont>
      <p:font typeface="Alexandria Light" pitchFamily="2" charset="-78"/>
      <p:regular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4"/>
            <p14:sldId id="592"/>
            <p14:sldId id="593"/>
            <p14:sldId id="594"/>
            <p14:sldId id="595"/>
            <p14:sldId id="630"/>
            <p14:sldId id="631"/>
            <p14:sldId id="597"/>
            <p14:sldId id="598"/>
            <p14:sldId id="632"/>
            <p14:sldId id="639"/>
            <p14:sldId id="633"/>
            <p14:sldId id="634"/>
            <p14:sldId id="635"/>
            <p14:sldId id="636"/>
            <p14:sldId id="637"/>
            <p14:sldId id="638"/>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00AEEF"/>
    <a:srgbClr val="259F6C"/>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84994" autoAdjust="0"/>
  </p:normalViewPr>
  <p:slideViewPr>
    <p:cSldViewPr snapToGrid="0">
      <p:cViewPr>
        <p:scale>
          <a:sx n="66" d="100"/>
          <a:sy n="66" d="100"/>
        </p:scale>
        <p:origin x="427" y="1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4.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1DA49-1A8F-33AE-9B2D-9DF5F2C77B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3CD293-726E-1CA5-DD04-80ACE16474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8BBD34-112C-A654-E904-5D4967FCBE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40FDF5-091F-E0AF-BBE8-6763A6BEE8FC}"/>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872360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12379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1F5D8-4822-BD1A-B07E-3F7AAB6E5A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FD79CE-FF4C-E478-D2E9-3F55E8510D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A70B0B-F69B-F70F-B934-449F0F8C7B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87CA2F-E832-FBA2-71B4-76F72070596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9420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C0C50-97E8-7A51-5CA3-CDADE0CC4B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D994FE-0666-D75E-A7A6-50FC2B94A2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181189-0DB1-E1B4-6A49-CD8CF827C9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B7EA1C-5FC5-3F32-C0D5-492ACF0DC2D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75847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5D0B7-7D05-28A9-AB77-85A34A4F25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E1C9A3-AB4C-D55F-B5E4-FB3A012E28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9FA5E5-0760-C9EA-14AD-C767AE24D4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1F2B6B-AFE0-D22E-85AB-8F34BD7EE78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16002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BB4C5-B956-DBF8-D43F-3B3AC9AD79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DCEFE0-3E40-E31A-B053-9A129C7AC7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FD68D3-CE5C-5C01-4C91-083DD76D58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FBE422-0C05-71AA-DD97-FF604DFCBB90}"/>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28218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19375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A3718-0773-C750-70F2-24960C834B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1C531D-B3E7-E856-9205-0A74302AC7F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C3170D-E367-F879-F4E2-325ED8084FBB}"/>
              </a:ext>
            </a:extLst>
          </p:cNvPr>
          <p:cNvSpPr/>
          <p:nvPr/>
        </p:nvSpPr>
        <p:spPr>
          <a:xfrm>
            <a:off x="180431" y="553151"/>
            <a:ext cx="11831138"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128C4E-7288-1320-1F1D-E8D4384DB9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3654F21-1EF4-A6B1-CFAF-5CED95042DC2}"/>
              </a:ext>
            </a:extLst>
          </p:cNvPr>
          <p:cNvSpPr/>
          <p:nvPr/>
        </p:nvSpPr>
        <p:spPr>
          <a:xfrm>
            <a:off x="180431" y="630468"/>
            <a:ext cx="12011569" cy="369332"/>
          </a:xfrm>
          <a:prstGeom prst="rect">
            <a:avLst/>
          </a:prstGeom>
        </p:spPr>
        <p:txBody>
          <a:bodyPr wrap="square">
            <a:spAutoFit/>
          </a:bodyPr>
          <a:lstStyle/>
          <a:p>
            <a:pPr>
              <a:spcBef>
                <a:spcPts val="1800"/>
              </a:spcBef>
              <a:spcAft>
                <a:spcPts val="1500"/>
              </a:spcAft>
            </a:pPr>
            <a:r>
              <a:rPr lang="en-US" dirty="0">
                <a:solidFill>
                  <a:srgbClr val="002060"/>
                </a:solidFill>
                <a:latin typeface="Alexandria" pitchFamily="2" charset="-78"/>
                <a:ea typeface="Times New Roman" panose="02020603050405020304" pitchFamily="18" charset="0"/>
                <a:cs typeface="Alexandria" pitchFamily="2" charset="-78"/>
              </a:rPr>
              <a:t>Chapter 2</a:t>
            </a:r>
            <a:r>
              <a:rPr lang="en-US" dirty="0">
                <a:latin typeface="Alexandria" pitchFamily="2" charset="-78"/>
                <a:ea typeface="Times New Roman" panose="02020603050405020304" pitchFamily="18" charset="0"/>
                <a:cs typeface="Alexandria" pitchFamily="2" charset="-78"/>
              </a:rPr>
              <a:t>: STAKEHOLDER RELATIONSHIPS, SOCIAL RESPONSIBILITY, AND CORPORATE GOVERNANCE</a:t>
            </a:r>
          </a:p>
        </p:txBody>
      </p:sp>
      <p:sp>
        <p:nvSpPr>
          <p:cNvPr id="3" name="Rectangle: Rounded Corners 2">
            <a:extLst>
              <a:ext uri="{FF2B5EF4-FFF2-40B4-BE49-F238E27FC236}">
                <a16:creationId xmlns:a16="http://schemas.microsoft.com/office/drawing/2014/main" id="{A49AAFAF-36EB-54CC-DDEC-DA49C4CCBECB}"/>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B522D72-1158-5317-5CB7-036698456F8C}"/>
              </a:ext>
            </a:extLst>
          </p:cNvPr>
          <p:cNvSpPr/>
          <p:nvPr/>
        </p:nvSpPr>
        <p:spPr>
          <a:xfrm>
            <a:off x="478733" y="1864180"/>
            <a:ext cx="5766618" cy="4852034"/>
          </a:xfrm>
          <a:prstGeom prst="rect">
            <a:avLst/>
          </a:prstGeom>
        </p:spPr>
        <p:txBody>
          <a:bodyPr wrap="square">
            <a:spAutoFit/>
          </a:bodyPr>
          <a:lstStyle/>
          <a:p>
            <a:pPr algn="just">
              <a:lnSpc>
                <a:spcPct val="150000"/>
              </a:lnSpc>
            </a:pPr>
            <a:r>
              <a:rPr lang="en-US" sz="16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Identify</a:t>
            </a:r>
            <a:r>
              <a:rPr lang="en-US" sz="1600" dirty="0">
                <a:latin typeface="Alexandria Light" pitchFamily="2" charset="-78"/>
                <a:cs typeface="Alexandria Light" pitchFamily="2" charset="-78"/>
              </a:rPr>
              <a:t> stakeholders’ roles in business ethics.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Define</a:t>
            </a:r>
            <a:r>
              <a:rPr lang="en-US" sz="1600" dirty="0">
                <a:latin typeface="Alexandria Light" pitchFamily="2" charset="-78"/>
                <a:cs typeface="Alexandria Light" pitchFamily="2" charset="-78"/>
              </a:rPr>
              <a:t> social responsibility.</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Examine</a:t>
            </a:r>
            <a:r>
              <a:rPr lang="en-US" sz="1600" dirty="0">
                <a:latin typeface="Alexandria Light" pitchFamily="2" charset="-78"/>
                <a:cs typeface="Alexandria Light" pitchFamily="2" charset="-78"/>
              </a:rPr>
              <a:t> the relationship between stakeholder orientation and social responsibility.</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Delineate</a:t>
            </a:r>
            <a:r>
              <a:rPr lang="en-US" sz="1600" dirty="0">
                <a:latin typeface="Alexandria Light" pitchFamily="2" charset="-78"/>
                <a:cs typeface="Alexandria Light" pitchFamily="2" charset="-78"/>
              </a:rPr>
              <a:t> a stakeholder orientation in creating corporate social responsibility.</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Explore</a:t>
            </a:r>
            <a:r>
              <a:rPr lang="en-US" sz="1600" dirty="0">
                <a:latin typeface="Alexandria Light" pitchFamily="2" charset="-78"/>
                <a:cs typeface="Alexandria Light" pitchFamily="2" charset="-78"/>
              </a:rPr>
              <a:t> the role of corporate governance in structuring ethics and social responsibility in business.</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List</a:t>
            </a:r>
            <a:r>
              <a:rPr lang="en-US" sz="1600" dirty="0">
                <a:latin typeface="Alexandria Light" pitchFamily="2" charset="-78"/>
                <a:cs typeface="Alexandria Light" pitchFamily="2" charset="-78"/>
              </a:rPr>
              <a:t> the steps involved in implementing a stakeholder perspective in social responsibility and business ethics.</a:t>
            </a:r>
          </a:p>
        </p:txBody>
      </p:sp>
      <p:pic>
        <p:nvPicPr>
          <p:cNvPr id="2050" name="Picture 2" descr="CSR and Stakeholder Engagement: Building Trust in the Business Community -  One More Tree Foundation">
            <a:extLst>
              <a:ext uri="{FF2B5EF4-FFF2-40B4-BE49-F238E27FC236}">
                <a16:creationId xmlns:a16="http://schemas.microsoft.com/office/drawing/2014/main" id="{1FB458B7-7CD7-5A95-3AB3-034B364B549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76569" y="1778297"/>
            <a:ext cx="5507276" cy="46569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7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496489" y="754074"/>
            <a:ext cx="10909029"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88351C-DDA5-004E-F074-3BE4FF502A4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Stakeholders Define Ethical Issues In Business</a:t>
            </a:r>
          </a:p>
        </p:txBody>
      </p:sp>
      <p:pic>
        <p:nvPicPr>
          <p:cNvPr id="1026" name="Picture 2" descr="Three approaches of stakeholder theory | Download Scientific Diagram">
            <a:extLst>
              <a:ext uri="{FF2B5EF4-FFF2-40B4-BE49-F238E27FC236}">
                <a16:creationId xmlns:a16="http://schemas.microsoft.com/office/drawing/2014/main" id="{E728C82A-61E0-14C1-4063-C936C8ADA0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153" y="2416629"/>
            <a:ext cx="10123671" cy="3382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Stakeholders</a:t>
            </a:r>
            <a:r>
              <a:rPr lang="en-US" sz="2000" b="1" dirty="0">
                <a:solidFill>
                  <a:srgbClr val="002060"/>
                </a:solidFill>
                <a:latin typeface="Alexandria Light" pitchFamily="2" charset="-78"/>
                <a:cs typeface="Alexandria Light" pitchFamily="2" charset="-78"/>
              </a:rPr>
              <a:t>: In a business context, customers, shareholders, employees, suppliers, government agencies, communities, and many others who have a “stake” or claim in some aspect of a company’s products, operations, markets, industry, and outcomes are known as stakeholders.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Businesses engage and influence these groups, but these groups also have the ability to engage and influence businesses; thus, the relationship between companies and their stakeholders is a two-way street.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Sometimes activities and negative press generated by special interest groups force a company to change its practices.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B7ECB-34CD-DA7F-E3D7-87E3552DE6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2BD6A2-928A-9C56-CB77-C55367ACAF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D583E1-0E7A-50BA-6C76-85A41F719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A162D230-C361-A2BE-23A9-6748D2BF764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28FD236-E606-05C5-0725-504D46D6CA8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8BEBC8B1-0C71-4A3B-D435-13D01B750A08}"/>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There are three approaches to stakeholder theory: </a:t>
            </a:r>
            <a:r>
              <a:rPr lang="en-US" sz="2000" b="1" dirty="0">
                <a:solidFill>
                  <a:schemeClr val="accent6">
                    <a:lumMod val="50000"/>
                  </a:schemeClr>
                </a:solidFill>
                <a:latin typeface="Alexandria Black" pitchFamily="2" charset="-78"/>
                <a:cs typeface="Alexandria Black" pitchFamily="2" charset="-78"/>
              </a:rPr>
              <a:t>normative</a:t>
            </a:r>
            <a:r>
              <a:rPr lang="en-US" sz="2000" b="1" dirty="0">
                <a:solidFill>
                  <a:srgbClr val="002060"/>
                </a:solidFill>
                <a:latin typeface="Alexandria Light" pitchFamily="2" charset="-78"/>
                <a:cs typeface="Alexandria Light" pitchFamily="2" charset="-78"/>
              </a:rPr>
              <a:t>, </a:t>
            </a:r>
            <a:r>
              <a:rPr lang="en-US" sz="2000" b="1" dirty="0">
                <a:solidFill>
                  <a:schemeClr val="accent6">
                    <a:lumMod val="50000"/>
                  </a:schemeClr>
                </a:solidFill>
                <a:latin typeface="Alexandria Black" pitchFamily="2" charset="-78"/>
                <a:cs typeface="Alexandria Black" pitchFamily="2" charset="-78"/>
              </a:rPr>
              <a:t>descriptive</a:t>
            </a:r>
            <a:r>
              <a:rPr lang="en-US" sz="2000" b="1" dirty="0">
                <a:solidFill>
                  <a:srgbClr val="002060"/>
                </a:solidFill>
                <a:latin typeface="Alexandria Light" pitchFamily="2" charset="-78"/>
                <a:cs typeface="Alexandria Light" pitchFamily="2" charset="-78"/>
              </a:rPr>
              <a:t>, and </a:t>
            </a:r>
            <a:r>
              <a:rPr lang="en-US" sz="2000" b="1" dirty="0">
                <a:solidFill>
                  <a:schemeClr val="accent6">
                    <a:lumMod val="50000"/>
                  </a:schemeClr>
                </a:solidFill>
                <a:latin typeface="Alexandria Black" pitchFamily="2" charset="-78"/>
                <a:cs typeface="Alexandria Black" pitchFamily="2" charset="-78"/>
              </a:rPr>
              <a:t>instrumental</a:t>
            </a:r>
            <a:r>
              <a:rPr lang="en-US" sz="2000" b="1" dirty="0">
                <a:solidFill>
                  <a:srgbClr val="002060"/>
                </a:solidFill>
                <a:latin typeface="Alexandria Light" pitchFamily="2" charset="-78"/>
                <a:cs typeface="Alexandria Light" pitchFamily="2" charset="-78"/>
              </a:rPr>
              <a:t> approaches</a:t>
            </a:r>
            <a:r>
              <a:rPr lang="en-US" sz="2000" dirty="0">
                <a:latin typeface="Alexandria Light" pitchFamily="2" charset="-78"/>
                <a:cs typeface="Alexandria Light" pitchFamily="2" charset="-78"/>
              </a:rPr>
              <a:t>. </a:t>
            </a:r>
          </a:p>
          <a:p>
            <a:pPr marL="457200" indent="-457200" algn="just">
              <a:lnSpc>
                <a:spcPct val="150000"/>
              </a:lnSpc>
              <a:buFont typeface="+mj-lt"/>
              <a:buAutoNum type="arabicPeriod"/>
            </a:pPr>
            <a:r>
              <a:rPr lang="en-US" sz="2000" b="1" dirty="0">
                <a:solidFill>
                  <a:schemeClr val="accent6">
                    <a:lumMod val="50000"/>
                  </a:schemeClr>
                </a:solidFill>
                <a:latin typeface="Alexandria Black" pitchFamily="2" charset="-78"/>
                <a:cs typeface="Alexandria Black" pitchFamily="2" charset="-78"/>
              </a:rPr>
              <a:t>The normative approach </a:t>
            </a:r>
            <a:r>
              <a:rPr lang="en-US" sz="2000" dirty="0">
                <a:latin typeface="Alexandria Light" pitchFamily="2" charset="-78"/>
                <a:cs typeface="Alexandria Light" pitchFamily="2" charset="-78"/>
              </a:rPr>
              <a:t>identifies ethical guidelines that dictate how firms should treat stakeholders. Normative stakeholder theory affirms that stakeholders have legitimacy and a right to engage organizations. Principles and values provide direction for normative decisions.</a:t>
            </a:r>
          </a:p>
          <a:p>
            <a:pPr marL="457200" indent="-457200" algn="just">
              <a:lnSpc>
                <a:spcPct val="150000"/>
              </a:lnSpc>
              <a:buFont typeface="+mj-lt"/>
              <a:buAutoNum type="arabicPeriod"/>
            </a:pPr>
            <a:r>
              <a:rPr lang="en-US" sz="2000" b="1" dirty="0">
                <a:solidFill>
                  <a:schemeClr val="accent6">
                    <a:lumMod val="50000"/>
                  </a:schemeClr>
                </a:solidFill>
                <a:latin typeface="Alexandria Black" pitchFamily="2" charset="-78"/>
                <a:cs typeface="Alexandria Black" pitchFamily="2" charset="-78"/>
              </a:rPr>
              <a:t>The descriptive approach </a:t>
            </a:r>
            <a:r>
              <a:rPr lang="en-US" sz="2000" dirty="0">
                <a:latin typeface="Alexandria Light" pitchFamily="2" charset="-78"/>
                <a:cs typeface="Alexandria Light" pitchFamily="2" charset="-78"/>
              </a:rPr>
              <a:t>focuses on the firm’s behavior and usually addresses how decisions and strategies are made for stakeholder relationships.</a:t>
            </a:r>
          </a:p>
          <a:p>
            <a:pPr marL="457200" indent="-457200" algn="just">
              <a:lnSpc>
                <a:spcPct val="150000"/>
              </a:lnSpc>
              <a:buFont typeface="+mj-lt"/>
              <a:buAutoNum type="arabicPeriod"/>
            </a:pPr>
            <a:r>
              <a:rPr lang="en-US" sz="2000" b="1" dirty="0">
                <a:solidFill>
                  <a:schemeClr val="accent6">
                    <a:lumMod val="50000"/>
                  </a:schemeClr>
                </a:solidFill>
                <a:latin typeface="Alexandria Black" pitchFamily="2" charset="-78"/>
                <a:cs typeface="Alexandria Black" pitchFamily="2" charset="-78"/>
              </a:rPr>
              <a:t>The instrumental approach </a:t>
            </a:r>
            <a:r>
              <a:rPr lang="en-US" sz="2000" dirty="0">
                <a:latin typeface="Alexandria Light" pitchFamily="2" charset="-78"/>
                <a:cs typeface="Alexandria Light" pitchFamily="2" charset="-78"/>
              </a:rPr>
              <a:t>to stakeholder theory describes what happens if firms behave in a particular way.</a:t>
            </a:r>
          </a:p>
        </p:txBody>
      </p:sp>
      <p:sp>
        <p:nvSpPr>
          <p:cNvPr id="4" name="Rectangle 3">
            <a:extLst>
              <a:ext uri="{FF2B5EF4-FFF2-40B4-BE49-F238E27FC236}">
                <a16:creationId xmlns:a16="http://schemas.microsoft.com/office/drawing/2014/main" id="{E64C9B4A-3FD8-7B20-2560-28FFF7D8BBC3}"/>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Tree>
    <p:extLst>
      <p:ext uri="{BB962C8B-B14F-4D97-AF65-F5344CB8AC3E}">
        <p14:creationId xmlns:p14="http://schemas.microsoft.com/office/powerpoint/2010/main" val="1629287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4D060-E7A4-9054-1D34-3304670E2C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532DFF-BB88-9A38-37B9-4BB164AC12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B6B933-594E-91A6-6445-EA5AFE383B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FC9AE5E1-93C2-7399-B3AE-57E5942F19C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AC8C509-156A-DB97-90E2-F6C6E88C183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EBE06C4E-1142-605A-8C58-E2201F524233}"/>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instrumental approach is useful because it examines relationships involved in the management of stakeholders, including the processes, structures, and practices that implement stakeholder relationships within an organization.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survival and performance of any organization are a function of its ability to create value for all primary stakeholders and its attempt to do this fairly, not favoring one group over the others.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firms experience conflicts with primary stakeholders and consequently can damage their reputations and shareholder confidence.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Stakeholders most directly affected by negative events experience a corresponding shift in their perceptions of a firm’s reputation.</a:t>
            </a:r>
          </a:p>
        </p:txBody>
      </p:sp>
      <p:sp>
        <p:nvSpPr>
          <p:cNvPr id="4" name="Rectangle 3">
            <a:extLst>
              <a:ext uri="{FF2B5EF4-FFF2-40B4-BE49-F238E27FC236}">
                <a16:creationId xmlns:a16="http://schemas.microsoft.com/office/drawing/2014/main" id="{3F1DDFF7-8D12-E113-4A98-332342CF1773}"/>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Tree>
    <p:extLst>
      <p:ext uri="{BB962C8B-B14F-4D97-AF65-F5344CB8AC3E}">
        <p14:creationId xmlns:p14="http://schemas.microsoft.com/office/powerpoint/2010/main" val="2524133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658FA-1C4D-A10E-66DC-EE9ABE14AC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9C8214-B9FC-1D96-9D04-30D810048D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49E8ED-B16F-BBF5-F900-7FCBB5C60E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D248271-BE8C-1DEA-5627-0C3F932AC03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D70744C-D48A-FAB2-76C1-BF8326EBB3F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5D5A7C47-6480-AEA7-035F-FB10A594A691}"/>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203E5F"/>
                </a:solidFill>
                <a:latin typeface="Alexandria Light" pitchFamily="2" charset="-78"/>
                <a:cs typeface="Alexandria Light" pitchFamily="2" charset="-78"/>
              </a:rPr>
              <a:t>Many firms experience conflicts with primary stakeholders and consequently can damage their reputations and shareholder confidence.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While many threats to reputations stem from uncontrollable events such as economic conditions, ethical misconduct is more difficult to overcome than poor financial performance.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Stakeholders most directly affected by negative events experience a corresponding shift in their perceptions of a firm’s reputation.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On the other hand, firms sometimes receive negative publicity for misconduct that destroys trust and tarnishes their reputations, making it more difficult to retain existing customers and attract new ones</a:t>
            </a:r>
          </a:p>
        </p:txBody>
      </p:sp>
      <p:sp>
        <p:nvSpPr>
          <p:cNvPr id="4" name="Rectangle 3">
            <a:extLst>
              <a:ext uri="{FF2B5EF4-FFF2-40B4-BE49-F238E27FC236}">
                <a16:creationId xmlns:a16="http://schemas.microsoft.com/office/drawing/2014/main" id="{CD25E156-D461-D9DA-FFB3-6841801E05E1}"/>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Tree>
    <p:extLst>
      <p:ext uri="{BB962C8B-B14F-4D97-AF65-F5344CB8AC3E}">
        <p14:creationId xmlns:p14="http://schemas.microsoft.com/office/powerpoint/2010/main" val="197097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7A538-D10A-22B0-8CF7-748D04EDFB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E1D263-E67E-D37A-0704-04AB000BDBB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115F27-46E9-4C7A-32C4-3F162ADCD7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94C42876-A525-E045-EE96-3AA37D9CB91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B95DA2B-B6AB-8654-2607-99E81B4EBAEF}"/>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Stakeholders Define Ethical Issues In Business</a:t>
            </a:r>
          </a:p>
        </p:txBody>
      </p:sp>
      <p:sp>
        <p:nvSpPr>
          <p:cNvPr id="8" name="Rectangle 7">
            <a:extLst>
              <a:ext uri="{FF2B5EF4-FFF2-40B4-BE49-F238E27FC236}">
                <a16:creationId xmlns:a16="http://schemas.microsoft.com/office/drawing/2014/main" id="{2056ED3B-C0F0-CFD3-3869-631D60835810}"/>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203E5F"/>
                </a:solidFill>
                <a:latin typeface="Alexandria Light" pitchFamily="2" charset="-78"/>
                <a:cs typeface="Alexandria Light" pitchFamily="2" charset="-78"/>
              </a:rPr>
              <a:t>Ethical misconduct and decisions that damage stakeholders generally impact the company’s reputation in terms of both investor and consumer confidence.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investor perceptions and decisions begin to take their toll, shareholder value drops, exposing the company to consumer scrutiny that can increase the damage.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New reforms intended to improve corporate accountability and transparency suggest that stakeholders, including regulatory agencies, local communities, attorneys, and public accounting firms, play a major role in fostering responsible decision making.</a:t>
            </a:r>
          </a:p>
        </p:txBody>
      </p:sp>
      <p:sp>
        <p:nvSpPr>
          <p:cNvPr id="4" name="Rectangle 3">
            <a:extLst>
              <a:ext uri="{FF2B5EF4-FFF2-40B4-BE49-F238E27FC236}">
                <a16:creationId xmlns:a16="http://schemas.microsoft.com/office/drawing/2014/main" id="{BC6D301E-0AF4-5534-21A4-12B6A3D57BA5}"/>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Tree>
    <p:extLst>
      <p:ext uri="{BB962C8B-B14F-4D97-AF65-F5344CB8AC3E}">
        <p14:creationId xmlns:p14="http://schemas.microsoft.com/office/powerpoint/2010/main" val="5555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11D0A-2BE9-C500-AAEC-0760420421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D83591-B2DE-85DF-A1DD-3A13FE46DF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026EBF5-BFEC-07E8-0B7E-6C3033158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Rounded Corners 3">
            <a:extLst>
              <a:ext uri="{FF2B5EF4-FFF2-40B4-BE49-F238E27FC236}">
                <a16:creationId xmlns:a16="http://schemas.microsoft.com/office/drawing/2014/main" id="{A282442B-1B4A-124E-A030-FD158EC36CC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6D0F54-FDC1-F16D-5133-D4CCBACB925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3" name="Rectangle 2">
            <a:extLst>
              <a:ext uri="{FF2B5EF4-FFF2-40B4-BE49-F238E27FC236}">
                <a16:creationId xmlns:a16="http://schemas.microsoft.com/office/drawing/2014/main" id="{128E8516-7127-AA38-0941-825108C37813}"/>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7" name="Picture 6">
            <a:extLst>
              <a:ext uri="{FF2B5EF4-FFF2-40B4-BE49-F238E27FC236}">
                <a16:creationId xmlns:a16="http://schemas.microsoft.com/office/drawing/2014/main" id="{C1B6927B-A0DB-81FC-FFB6-85F667285BB8}"/>
              </a:ext>
            </a:extLst>
          </p:cNvPr>
          <p:cNvPicPr>
            <a:picLocks noChangeAspect="1"/>
          </p:cNvPicPr>
          <p:nvPr/>
        </p:nvPicPr>
        <p:blipFill>
          <a:blip r:embed="rId3"/>
          <a:stretch>
            <a:fillRect/>
          </a:stretch>
        </p:blipFill>
        <p:spPr>
          <a:xfrm>
            <a:off x="2623442" y="1995949"/>
            <a:ext cx="6557318" cy="48620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04219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73B35-1AE8-FE3A-6858-F0D568FB24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63A1BC-0A26-EACC-BA4A-14E43CE688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E7EEED-F77D-A99E-2A01-51728374D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F2249AE0-C108-E23D-CC0D-66A901DCD21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5345047-194E-5A22-928E-436F47F52D4C}"/>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Identifying Stakeholders</a:t>
            </a:r>
          </a:p>
        </p:txBody>
      </p:sp>
      <p:sp>
        <p:nvSpPr>
          <p:cNvPr id="8" name="Rectangle 7">
            <a:extLst>
              <a:ext uri="{FF2B5EF4-FFF2-40B4-BE49-F238E27FC236}">
                <a16:creationId xmlns:a16="http://schemas.microsoft.com/office/drawing/2014/main" id="{8F81A420-E16F-F188-11A1-80B75051A8E3}"/>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 We can identify two types of stakeholders:</a:t>
            </a:r>
          </a:p>
          <a:p>
            <a:pPr marL="457200" indent="-457200" algn="just">
              <a:lnSpc>
                <a:spcPct val="150000"/>
              </a:lnSpc>
              <a:buFont typeface="+mj-lt"/>
              <a:buAutoNum type="arabicPeriod"/>
            </a:pPr>
            <a:r>
              <a:rPr lang="en-US" sz="2000" dirty="0">
                <a:solidFill>
                  <a:srgbClr val="FF0000"/>
                </a:solidFill>
                <a:latin typeface="Alexandria Black" pitchFamily="2" charset="-78"/>
                <a:cs typeface="Alexandria Black" pitchFamily="2" charset="-78"/>
              </a:rPr>
              <a:t>Primary stakeholders: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Primary stakeholders are those whose continued association and resources are absolutely necessary for a firm’s survival.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include employees, customers, and shareholders, as well as the governments and communities that provide necessary infrastructure.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corporate cultures are important because they are linked to positive relationships with stakeholders.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By the same token, concern for stakeholders’ needs and expectations is necessary to avoid ethical conflicts.</a:t>
            </a:r>
          </a:p>
        </p:txBody>
      </p:sp>
      <p:sp>
        <p:nvSpPr>
          <p:cNvPr id="4" name="Rectangle 3">
            <a:extLst>
              <a:ext uri="{FF2B5EF4-FFF2-40B4-BE49-F238E27FC236}">
                <a16:creationId xmlns:a16="http://schemas.microsoft.com/office/drawing/2014/main" id="{E3A58B5E-4F9B-FD3B-1E00-6EE173B900CC}"/>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Tree>
    <p:extLst>
      <p:ext uri="{BB962C8B-B14F-4D97-AF65-F5344CB8AC3E}">
        <p14:creationId xmlns:p14="http://schemas.microsoft.com/office/powerpoint/2010/main" val="189475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95698-B560-7504-7D31-B36BAA1967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2C9F98-EA35-1AE1-F705-BB657C362AC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9F896D-55DA-4AAD-6E74-D4BB6AE943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Rounded Corners 2">
            <a:extLst>
              <a:ext uri="{FF2B5EF4-FFF2-40B4-BE49-F238E27FC236}">
                <a16:creationId xmlns:a16="http://schemas.microsoft.com/office/drawing/2014/main" id="{CF8A8B18-8A0B-BAF6-86A0-2214D23531C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E3D1CAE-BF79-FE84-A60B-F01BF5817410}"/>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Identifying Stakeholders</a:t>
            </a:r>
          </a:p>
        </p:txBody>
      </p:sp>
      <p:sp>
        <p:nvSpPr>
          <p:cNvPr id="8" name="Rectangle 7">
            <a:extLst>
              <a:ext uri="{FF2B5EF4-FFF2-40B4-BE49-F238E27FC236}">
                <a16:creationId xmlns:a16="http://schemas.microsoft.com/office/drawing/2014/main" id="{17F1CFC1-51DB-976B-650C-4BB3C1607B13}"/>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 We can identify two types of stakeholders:</a:t>
            </a:r>
          </a:p>
          <a:p>
            <a:pPr marL="457200" indent="-457200" algn="just">
              <a:lnSpc>
                <a:spcPct val="150000"/>
              </a:lnSpc>
              <a:buFont typeface="+mj-lt"/>
              <a:buAutoNum type="arabicPeriod" startAt="2"/>
            </a:pPr>
            <a:r>
              <a:rPr lang="en-US" sz="2000" dirty="0">
                <a:solidFill>
                  <a:srgbClr val="FF0000"/>
                </a:solidFill>
                <a:latin typeface="Alexandria Black" pitchFamily="2" charset="-78"/>
                <a:cs typeface="Alexandria Black" pitchFamily="2" charset="-78"/>
              </a:rPr>
              <a:t>Secondary stakeholders: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Secondary stakeholders do not typically engage directly in transactions with a company and are therefore not essential to its survival.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include the media, trade associations, and special interest groups like the American Association of Retired People (AARP), a special interest group working to support retirees’ rights, such as health care benefits.</a:t>
            </a:r>
          </a:p>
          <a:p>
            <a:pPr algn="just">
              <a:lnSpc>
                <a:spcPct val="150000"/>
              </a:lnSpc>
            </a:pPr>
            <a:r>
              <a:rPr lang="en-US" sz="2000" b="1" dirty="0">
                <a:solidFill>
                  <a:srgbClr val="002060"/>
                </a:solidFill>
                <a:latin typeface="Alexandria Light" pitchFamily="2" charset="-78"/>
                <a:cs typeface="Alexandria Light" pitchFamily="2" charset="-78"/>
              </a:rPr>
              <a:t>Both primary and secondary stakeholders embrace specific values and standards that dictate acceptable and unacceptable corporate behaviors.</a:t>
            </a:r>
          </a:p>
        </p:txBody>
      </p:sp>
      <p:sp>
        <p:nvSpPr>
          <p:cNvPr id="4" name="Rectangle 3">
            <a:extLst>
              <a:ext uri="{FF2B5EF4-FFF2-40B4-BE49-F238E27FC236}">
                <a16:creationId xmlns:a16="http://schemas.microsoft.com/office/drawing/2014/main" id="{BC0224DF-3761-450B-AE1C-FEF5F74C6168}"/>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Tree>
    <p:extLst>
      <p:ext uri="{BB962C8B-B14F-4D97-AF65-F5344CB8AC3E}">
        <p14:creationId xmlns:p14="http://schemas.microsoft.com/office/powerpoint/2010/main" val="173664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47C44-DF2C-E244-9BA5-1B5BCD3433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1C8CDF-0BBD-0359-E97C-97A374418A0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257FBE-C6AB-7D7F-1DC5-186B156D06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2">
            <a:extLst>
              <a:ext uri="{FF2B5EF4-FFF2-40B4-BE49-F238E27FC236}">
                <a16:creationId xmlns:a16="http://schemas.microsoft.com/office/drawing/2014/main" id="{1F7B2B89-CEDE-BCAA-613C-54E6599E5520}"/>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8" name="Picture 7">
            <a:extLst>
              <a:ext uri="{FF2B5EF4-FFF2-40B4-BE49-F238E27FC236}">
                <a16:creationId xmlns:a16="http://schemas.microsoft.com/office/drawing/2014/main" id="{FAA4D171-03D4-2CFB-CE49-56C00B63BDFC}"/>
              </a:ext>
            </a:extLst>
          </p:cNvPr>
          <p:cNvPicPr>
            <a:picLocks noChangeAspect="1"/>
          </p:cNvPicPr>
          <p:nvPr/>
        </p:nvPicPr>
        <p:blipFill>
          <a:blip r:embed="rId3"/>
          <a:stretch>
            <a:fillRect/>
          </a:stretch>
        </p:blipFill>
        <p:spPr>
          <a:xfrm>
            <a:off x="1954349" y="1333610"/>
            <a:ext cx="7939706" cy="55409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8710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1761E-08C6-CF6E-C576-7CB102A1D2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1BCEFD-775A-1147-55A3-F899BC80256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5C8DE61-08D4-EC9C-4D3F-848507350E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2">
            <a:extLst>
              <a:ext uri="{FF2B5EF4-FFF2-40B4-BE49-F238E27FC236}">
                <a16:creationId xmlns:a16="http://schemas.microsoft.com/office/drawing/2014/main" id="{82A30C63-D33B-E01C-0977-CDE3FB7BADBC}"/>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8" name="Picture 7">
            <a:extLst>
              <a:ext uri="{FF2B5EF4-FFF2-40B4-BE49-F238E27FC236}">
                <a16:creationId xmlns:a16="http://schemas.microsoft.com/office/drawing/2014/main" id="{1A0438D7-0335-FC75-CABD-60F1EC861B66}"/>
              </a:ext>
            </a:extLst>
          </p:cNvPr>
          <p:cNvPicPr>
            <a:picLocks noChangeAspect="1"/>
          </p:cNvPicPr>
          <p:nvPr/>
        </p:nvPicPr>
        <p:blipFill>
          <a:blip r:embed="rId3"/>
          <a:stretch>
            <a:fillRect/>
          </a:stretch>
        </p:blipFill>
        <p:spPr>
          <a:xfrm>
            <a:off x="715895" y="1424677"/>
            <a:ext cx="10621857" cy="5353797"/>
          </a:xfrm>
          <a:prstGeom prst="rect">
            <a:avLst/>
          </a:prstGeom>
        </p:spPr>
      </p:pic>
    </p:spTree>
    <p:extLst>
      <p:ext uri="{BB962C8B-B14F-4D97-AF65-F5344CB8AC3E}">
        <p14:creationId xmlns:p14="http://schemas.microsoft.com/office/powerpoint/2010/main" val="487356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E3503-4F37-FD28-B32F-92592387E6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D7309A-288D-7548-A2C8-59F4FE82645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B0AAF4-F390-6F3E-ED6E-1D7E22F2E1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2">
            <a:extLst>
              <a:ext uri="{FF2B5EF4-FFF2-40B4-BE49-F238E27FC236}">
                <a16:creationId xmlns:a16="http://schemas.microsoft.com/office/drawing/2014/main" id="{8E8F42E1-31F5-936D-9293-0440124AFED7}"/>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4" name="Picture 3">
            <a:extLst>
              <a:ext uri="{FF2B5EF4-FFF2-40B4-BE49-F238E27FC236}">
                <a16:creationId xmlns:a16="http://schemas.microsoft.com/office/drawing/2014/main" id="{58F896CE-1E61-4BE9-2568-F8CEF35C2CC6}"/>
              </a:ext>
            </a:extLst>
          </p:cNvPr>
          <p:cNvPicPr>
            <a:picLocks noChangeAspect="1"/>
          </p:cNvPicPr>
          <p:nvPr/>
        </p:nvPicPr>
        <p:blipFill>
          <a:blip r:embed="rId3"/>
          <a:stretch>
            <a:fillRect/>
          </a:stretch>
        </p:blipFill>
        <p:spPr>
          <a:xfrm>
            <a:off x="834633" y="2145522"/>
            <a:ext cx="10640910" cy="4591691"/>
          </a:xfrm>
          <a:prstGeom prst="rect">
            <a:avLst/>
          </a:prstGeom>
        </p:spPr>
      </p:pic>
      <p:pic>
        <p:nvPicPr>
          <p:cNvPr id="7" name="Picture 6">
            <a:extLst>
              <a:ext uri="{FF2B5EF4-FFF2-40B4-BE49-F238E27FC236}">
                <a16:creationId xmlns:a16="http://schemas.microsoft.com/office/drawing/2014/main" id="{B9F26618-279A-EFBB-0975-F48913F5952A}"/>
              </a:ext>
            </a:extLst>
          </p:cNvPr>
          <p:cNvPicPr>
            <a:picLocks noChangeAspect="1"/>
          </p:cNvPicPr>
          <p:nvPr/>
        </p:nvPicPr>
        <p:blipFill>
          <a:blip r:embed="rId4"/>
          <a:stretch>
            <a:fillRect/>
          </a:stretch>
        </p:blipFill>
        <p:spPr>
          <a:xfrm>
            <a:off x="812893" y="1344496"/>
            <a:ext cx="10698068" cy="800212"/>
          </a:xfrm>
          <a:prstGeom prst="rect">
            <a:avLst/>
          </a:prstGeom>
        </p:spPr>
      </p:pic>
    </p:spTree>
    <p:extLst>
      <p:ext uri="{BB962C8B-B14F-4D97-AF65-F5344CB8AC3E}">
        <p14:creationId xmlns:p14="http://schemas.microsoft.com/office/powerpoint/2010/main" val="1893603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10328-E8E2-F87D-5890-DB9DB407F1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6A4368-5E65-1197-886A-42B2ECFE4F6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8CFECA8-DE46-8F44-FB61-4AC8AD4088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2">
            <a:extLst>
              <a:ext uri="{FF2B5EF4-FFF2-40B4-BE49-F238E27FC236}">
                <a16:creationId xmlns:a16="http://schemas.microsoft.com/office/drawing/2014/main" id="{3B0698C4-F5B4-6D58-94A3-F342289AD577}"/>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6" name="Picture 5">
            <a:extLst>
              <a:ext uri="{FF2B5EF4-FFF2-40B4-BE49-F238E27FC236}">
                <a16:creationId xmlns:a16="http://schemas.microsoft.com/office/drawing/2014/main" id="{9CA22B4C-194A-F2D6-7BAB-8CC2044825DA}"/>
              </a:ext>
            </a:extLst>
          </p:cNvPr>
          <p:cNvPicPr>
            <a:picLocks noChangeAspect="1"/>
          </p:cNvPicPr>
          <p:nvPr/>
        </p:nvPicPr>
        <p:blipFill>
          <a:blip r:embed="rId3"/>
          <a:stretch>
            <a:fillRect/>
          </a:stretch>
        </p:blipFill>
        <p:spPr>
          <a:xfrm>
            <a:off x="815684" y="2711774"/>
            <a:ext cx="10669489" cy="1848108"/>
          </a:xfrm>
          <a:prstGeom prst="rect">
            <a:avLst/>
          </a:prstGeom>
        </p:spPr>
      </p:pic>
      <p:pic>
        <p:nvPicPr>
          <p:cNvPr id="8" name="Picture 7">
            <a:extLst>
              <a:ext uri="{FF2B5EF4-FFF2-40B4-BE49-F238E27FC236}">
                <a16:creationId xmlns:a16="http://schemas.microsoft.com/office/drawing/2014/main" id="{7E6447EA-A2C0-A90B-5B3C-F1796DE74807}"/>
              </a:ext>
            </a:extLst>
          </p:cNvPr>
          <p:cNvPicPr>
            <a:picLocks noChangeAspect="1"/>
          </p:cNvPicPr>
          <p:nvPr/>
        </p:nvPicPr>
        <p:blipFill>
          <a:blip r:embed="rId4"/>
          <a:stretch>
            <a:fillRect/>
          </a:stretch>
        </p:blipFill>
        <p:spPr>
          <a:xfrm>
            <a:off x="802007" y="1704734"/>
            <a:ext cx="10698068" cy="800212"/>
          </a:xfrm>
          <a:prstGeom prst="rect">
            <a:avLst/>
          </a:prstGeom>
        </p:spPr>
      </p:pic>
    </p:spTree>
    <p:extLst>
      <p:ext uri="{BB962C8B-B14F-4D97-AF65-F5344CB8AC3E}">
        <p14:creationId xmlns:p14="http://schemas.microsoft.com/office/powerpoint/2010/main" val="11191083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6A1FB-ECC9-5CB0-5BF4-85BC1B035E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F3A8C4-5E13-ACB0-9935-1917CDFFBBC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24662F-18F1-70BB-17E1-BE531CD209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Rounded Corners 3">
            <a:extLst>
              <a:ext uri="{FF2B5EF4-FFF2-40B4-BE49-F238E27FC236}">
                <a16:creationId xmlns:a16="http://schemas.microsoft.com/office/drawing/2014/main" id="{B9F7A594-C51D-AE5A-3364-93A913D6108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17DDA17-6D60-50BC-D9B7-61C64AA5C56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 Stakeholder Orientation</a:t>
            </a:r>
          </a:p>
        </p:txBody>
      </p:sp>
      <p:sp>
        <p:nvSpPr>
          <p:cNvPr id="3" name="Rectangle 2">
            <a:extLst>
              <a:ext uri="{FF2B5EF4-FFF2-40B4-BE49-F238E27FC236}">
                <a16:creationId xmlns:a16="http://schemas.microsoft.com/office/drawing/2014/main" id="{DCAD4807-1AA0-36BC-F716-B5CAB0DCE05B}"/>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2050" name="Picture 2" descr="Introduction to Stakeholder Orientation">
            <a:extLst>
              <a:ext uri="{FF2B5EF4-FFF2-40B4-BE49-F238E27FC236}">
                <a16:creationId xmlns:a16="http://schemas.microsoft.com/office/drawing/2014/main" id="{1A7CCDDF-4668-3AA5-C071-2E407E5D62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0664" y="2230166"/>
            <a:ext cx="6814457" cy="383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7691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2B2DF-00E5-A9BD-74BC-18B323108F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AD00B7-306E-077B-E36A-673F6D9421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3F9380-4359-F250-0804-A9AFF6531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065FF3-6E93-0B67-6B66-FDF37DB829AC}"/>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CB7003A1-2FA9-06BF-D5D7-4250708441D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983A291-03B7-8FB1-79AE-CA8A1866E20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 Stakeholder Orientation</a:t>
            </a:r>
          </a:p>
        </p:txBody>
      </p:sp>
      <p:sp>
        <p:nvSpPr>
          <p:cNvPr id="8" name="Rectangle 7">
            <a:extLst>
              <a:ext uri="{FF2B5EF4-FFF2-40B4-BE49-F238E27FC236}">
                <a16:creationId xmlns:a16="http://schemas.microsoft.com/office/drawing/2014/main" id="{EED0E6F9-A9CE-C6C4-B42C-9D7CD9FD9E96}"/>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A Stakeholder Orientation</a:t>
            </a:r>
            <a:r>
              <a:rPr lang="en-US" sz="2000" b="1" dirty="0">
                <a:solidFill>
                  <a:srgbClr val="002060"/>
                </a:solidFill>
                <a:latin typeface="Alexandria Light" pitchFamily="2" charset="-78"/>
                <a:cs typeface="Alexandria Light" pitchFamily="2" charset="-78"/>
              </a:rPr>
              <a:t>: The degree to which a firm understands and addresses stakeholder demands can be referred to as a stakeholder orientation.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stakeholder orientation involves “activities and processes within a system of social institutions that facilitate and maintain value through exchange relationships with multiple stakeholders.</a:t>
            </a:r>
          </a:p>
          <a:p>
            <a:pPr algn="just">
              <a:lnSpc>
                <a:spcPct val="150000"/>
              </a:lnSpc>
            </a:pPr>
            <a:r>
              <a:rPr lang="en-US" sz="2000" b="1" dirty="0">
                <a:solidFill>
                  <a:srgbClr val="002060"/>
                </a:solidFill>
                <a:latin typeface="Alexandria Light" pitchFamily="2" charset="-78"/>
                <a:cs typeface="Alexandria Light" pitchFamily="2" charset="-78"/>
              </a:rPr>
              <a:t>This orientation comprises three sets of activities: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(1) </a:t>
            </a:r>
            <a:r>
              <a:rPr lang="en-US" sz="2000" dirty="0">
                <a:latin typeface="Alexandria Light" pitchFamily="2" charset="-78"/>
                <a:cs typeface="Alexandria Light" pitchFamily="2" charset="-78"/>
              </a:rPr>
              <a:t>the organization-wide generation of data about stakeholder groups and assessment of the firm’s effects on these groups,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(2) </a:t>
            </a:r>
            <a:r>
              <a:rPr lang="en-US" sz="2000" dirty="0">
                <a:latin typeface="Alexandria Light" pitchFamily="2" charset="-78"/>
                <a:cs typeface="Alexandria Light" pitchFamily="2" charset="-78"/>
              </a:rPr>
              <a:t>the distribution of this information throughout the firm, and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(3) </a:t>
            </a:r>
            <a:r>
              <a:rPr lang="en-US" sz="2000" dirty="0">
                <a:latin typeface="Alexandria Light" pitchFamily="2" charset="-78"/>
                <a:cs typeface="Alexandria Light" pitchFamily="2" charset="-78"/>
              </a:rPr>
              <a:t>the responsiveness of the organization as a whole to this information</a:t>
            </a:r>
          </a:p>
        </p:txBody>
      </p:sp>
    </p:spTree>
    <p:extLst>
      <p:ext uri="{BB962C8B-B14F-4D97-AF65-F5344CB8AC3E}">
        <p14:creationId xmlns:p14="http://schemas.microsoft.com/office/powerpoint/2010/main" val="58622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4F2D6-051C-7E63-8BE1-1C02CF7D7B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0D22C9-2890-2310-6007-8F03101B628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148D4E1-8B16-D489-F56E-D63BC69A8E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74980A-8EB7-2D19-A177-41E046819F2B}"/>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B8FFEFA5-7550-4EC5-386D-92273B252109}"/>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5FE85E1-112A-EF24-1761-D98C53026EAB}"/>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 Stakeholder Orientation</a:t>
            </a:r>
          </a:p>
        </p:txBody>
      </p:sp>
      <p:sp>
        <p:nvSpPr>
          <p:cNvPr id="8" name="Rectangle 7">
            <a:extLst>
              <a:ext uri="{FF2B5EF4-FFF2-40B4-BE49-F238E27FC236}">
                <a16:creationId xmlns:a16="http://schemas.microsoft.com/office/drawing/2014/main" id="{22FCDA4F-90A2-C4F1-9232-4F85C21F21B0}"/>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A Stakeholder Orientation:</a:t>
            </a:r>
            <a:endParaRPr lang="en-US" sz="2000" b="1" dirty="0">
              <a:solidFill>
                <a:srgbClr val="00206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Generating data about stakeholders begins with identifying the </a:t>
            </a:r>
            <a:r>
              <a:rPr lang="en-US" sz="2000" b="1" dirty="0">
                <a:solidFill>
                  <a:srgbClr val="FF0000"/>
                </a:solidFill>
                <a:latin typeface="Alexandria Light" pitchFamily="2" charset="-78"/>
                <a:cs typeface="Alexandria Light" pitchFamily="2" charset="-78"/>
              </a:rPr>
              <a:t>stakeholders relevant</a:t>
            </a:r>
            <a:r>
              <a:rPr lang="en-US" sz="2000" dirty="0">
                <a:latin typeface="Alexandria Light" pitchFamily="2" charset="-78"/>
                <a:cs typeface="Alexandria Light" pitchFamily="2" charset="-78"/>
              </a:rPr>
              <a:t> to the firm.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Relevant stakeholder groups should be </a:t>
            </a:r>
            <a:r>
              <a:rPr lang="en-US" sz="2000" b="1" dirty="0">
                <a:solidFill>
                  <a:srgbClr val="FF0000"/>
                </a:solidFill>
                <a:latin typeface="Alexandria Light" pitchFamily="2" charset="-78"/>
                <a:cs typeface="Alexandria Light" pitchFamily="2" charset="-78"/>
              </a:rPr>
              <a:t>analyzed based on the power </a:t>
            </a:r>
            <a:r>
              <a:rPr lang="en-US" sz="2000" dirty="0">
                <a:latin typeface="Alexandria Light" pitchFamily="2" charset="-78"/>
                <a:cs typeface="Alexandria Light" pitchFamily="2" charset="-78"/>
              </a:rPr>
              <a:t>each holds, as well as </a:t>
            </a:r>
            <a:r>
              <a:rPr lang="en-US" sz="2000" b="1" dirty="0">
                <a:solidFill>
                  <a:srgbClr val="FF0000"/>
                </a:solidFill>
                <a:latin typeface="Alexandria Light" pitchFamily="2" charset="-78"/>
                <a:cs typeface="Alexandria Light" pitchFamily="2" charset="-78"/>
              </a:rPr>
              <a:t>the ties between them and the company</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Next, the firm should </a:t>
            </a:r>
            <a:r>
              <a:rPr lang="en-US" sz="2000" b="1" dirty="0">
                <a:solidFill>
                  <a:srgbClr val="FF0000"/>
                </a:solidFill>
                <a:latin typeface="Alexandria Light" pitchFamily="2" charset="-78"/>
                <a:cs typeface="Alexandria Light" pitchFamily="2" charset="-78"/>
              </a:rPr>
              <a:t>identify the concerns </a:t>
            </a:r>
            <a:r>
              <a:rPr lang="en-US" sz="2000" dirty="0">
                <a:latin typeface="Alexandria Light" pitchFamily="2" charset="-78"/>
                <a:cs typeface="Alexandria Light" pitchFamily="2" charset="-78"/>
              </a:rPr>
              <a:t>about the business that are relevant to each stakeholder group. </a:t>
            </a:r>
          </a:p>
          <a:p>
            <a:pPr algn="just">
              <a:lnSpc>
                <a:spcPct val="150000"/>
              </a:lnSpc>
            </a:pPr>
            <a:r>
              <a:rPr lang="en-US" sz="2000" dirty="0">
                <a:solidFill>
                  <a:srgbClr val="002060"/>
                </a:solidFill>
                <a:latin typeface="Alexandria Light" pitchFamily="2" charset="-78"/>
                <a:cs typeface="Alexandria Light" pitchFamily="2" charset="-78"/>
              </a:rPr>
              <a:t>This information is derived from formal research, including surveys, focus groups, Internet searches, and press reviews.</a:t>
            </a:r>
          </a:p>
        </p:txBody>
      </p:sp>
    </p:spTree>
    <p:extLst>
      <p:ext uri="{BB962C8B-B14F-4D97-AF65-F5344CB8AC3E}">
        <p14:creationId xmlns:p14="http://schemas.microsoft.com/office/powerpoint/2010/main" val="243365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723BC-59F1-B085-8DD7-6CE74F1507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B85781-DF90-031F-6CC9-C668E5E3507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349AFE-612F-438B-BBC9-F4898FC9FE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93E0603-6E70-984C-1F0F-B3A99802686A}"/>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AF5F9FD0-64D3-9FE3-0A6C-4C047D693A6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58A61DF-D9B1-D2F8-BAAD-2DD56A18166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A Stakeholder Orientation</a:t>
            </a:r>
          </a:p>
        </p:txBody>
      </p:sp>
      <p:sp>
        <p:nvSpPr>
          <p:cNvPr id="8" name="Rectangle 7">
            <a:extLst>
              <a:ext uri="{FF2B5EF4-FFF2-40B4-BE49-F238E27FC236}">
                <a16:creationId xmlns:a16="http://schemas.microsoft.com/office/drawing/2014/main" id="{DE22D44A-AFFF-1CA7-BFB9-F29F46F72FC8}"/>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A Stakeholder Orientation:</a:t>
            </a:r>
            <a:endParaRPr lang="en-US" sz="2000" b="1" dirty="0">
              <a:solidFill>
                <a:srgbClr val="002060"/>
              </a:solidFill>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stakeholder orientation can be viewed as a continuum in that firms are likely to adopt the concept to varying degrees.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gauge a firm’s stakeholder orientation, it is necessary to evaluate the extent the firm adopts behaviors that typify the generation and dissemination of stakeholder intelligence and the responsiveness to this intelligence.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given organization may generate and disseminate more intelligence about some stakeholder communities than others and respond accordingly.</a:t>
            </a:r>
            <a:endParaRPr lang="en-US" sz="2000"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83666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55D6A-F406-A633-C781-F8CE5D4CF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C7A5C8-B11E-7E46-3BAA-C9D7AAE9D00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CC975CE-483B-F5FD-7F1B-310762B4FB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Rounded Corners 3">
            <a:extLst>
              <a:ext uri="{FF2B5EF4-FFF2-40B4-BE49-F238E27FC236}">
                <a16:creationId xmlns:a16="http://schemas.microsoft.com/office/drawing/2014/main" id="{9C0DD6FF-0D38-4B90-6484-288827DB4AF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4769DEC-001F-F7D9-78CA-8AE4C505C84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Social Responsibility And Business Ethics</a:t>
            </a:r>
          </a:p>
        </p:txBody>
      </p:sp>
      <p:sp>
        <p:nvSpPr>
          <p:cNvPr id="3" name="Rectangle 2">
            <a:extLst>
              <a:ext uri="{FF2B5EF4-FFF2-40B4-BE49-F238E27FC236}">
                <a16:creationId xmlns:a16="http://schemas.microsoft.com/office/drawing/2014/main" id="{6674C536-3DAF-EDA7-E4C9-CA2DE4326222}"/>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3074" name="Picture 2" descr="business ethics vs social responsibility">
            <a:extLst>
              <a:ext uri="{FF2B5EF4-FFF2-40B4-BE49-F238E27FC236}">
                <a16:creationId xmlns:a16="http://schemas.microsoft.com/office/drawing/2014/main" id="{0A907C8B-3F21-6A6B-7B90-E5E2F5F6DB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8784" y="2035285"/>
            <a:ext cx="8102530" cy="482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675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419BD-49C9-1589-31F1-FBB2C5B0CF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AD60C-7ADF-971C-3957-BFB2EFD03F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4B2F8A-A206-9196-372D-B456026F5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EAAF848-FE37-7DC2-D770-A6C1D6BDF4F8}"/>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F34D25A3-57B3-5E37-5A4D-09D69010225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3F2DB79-0933-FD71-3261-7522408E6A2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Social Responsibility And Business Ethics</a:t>
            </a:r>
          </a:p>
        </p:txBody>
      </p:sp>
      <p:sp>
        <p:nvSpPr>
          <p:cNvPr id="8" name="Rectangle 7">
            <a:extLst>
              <a:ext uri="{FF2B5EF4-FFF2-40B4-BE49-F238E27FC236}">
                <a16:creationId xmlns:a16="http://schemas.microsoft.com/office/drawing/2014/main" id="{4E340F5C-CBF6-D8D2-C5F0-7E820E87C738}"/>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terms ethics and social responsibility are often used interchangeably, but each has a distinct meaning.</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Social responsibility is an organization’s obligation to maximize its positive impact on stakeholders and minimize its negative impact.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Social responsibility can be viewed as a contract with society, whereas business ethics involves carefully thought-out rules or heuristics of business conduct that guide decision making.</a:t>
            </a:r>
          </a:p>
          <a:p>
            <a:pPr algn="just">
              <a:lnSpc>
                <a:spcPct val="150000"/>
              </a:lnSpc>
            </a:pPr>
            <a:r>
              <a:rPr lang="en-US" sz="2000" b="1" dirty="0">
                <a:solidFill>
                  <a:srgbClr val="002060"/>
                </a:solidFill>
                <a:latin typeface="Alexandria Light" pitchFamily="2" charset="-78"/>
                <a:cs typeface="Alexandria Light" pitchFamily="2" charset="-78"/>
              </a:rPr>
              <a:t>There are four levels of social responsibility—economic, </a:t>
            </a:r>
            <a:r>
              <a:rPr lang="en-US" sz="2000" b="1" dirty="0">
                <a:solidFill>
                  <a:srgbClr val="FF0000"/>
                </a:solidFill>
                <a:latin typeface="Alexandria Light" pitchFamily="2" charset="-78"/>
                <a:cs typeface="Alexandria Light" pitchFamily="2" charset="-78"/>
              </a:rPr>
              <a:t>legal</a:t>
            </a:r>
            <a:r>
              <a:rPr lang="en-US" sz="2000" b="1" dirty="0">
                <a:solidFill>
                  <a:srgbClr val="002060"/>
                </a:solidFill>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ethical</a:t>
            </a:r>
            <a:r>
              <a:rPr lang="en-US" sz="2000" b="1" dirty="0">
                <a:solidFill>
                  <a:srgbClr val="002060"/>
                </a:solidFill>
                <a:latin typeface="Alexandria Light" pitchFamily="2" charset="-78"/>
                <a:cs typeface="Alexandria Light" pitchFamily="2" charset="-78"/>
              </a:rPr>
              <a:t>, and </a:t>
            </a:r>
            <a:r>
              <a:rPr lang="en-US" sz="2000" b="1" dirty="0">
                <a:solidFill>
                  <a:srgbClr val="FF0000"/>
                </a:solidFill>
                <a:latin typeface="Alexandria Light" pitchFamily="2" charset="-78"/>
                <a:cs typeface="Alexandria Light" pitchFamily="2" charset="-78"/>
              </a:rPr>
              <a:t>philanthropic</a:t>
            </a:r>
            <a:r>
              <a:rPr lang="en-US" sz="2000" b="1" dirty="0">
                <a:solidFill>
                  <a:srgbClr val="002060"/>
                </a:solidFill>
                <a:latin typeface="Alexandria Light" pitchFamily="2" charset="-78"/>
                <a:cs typeface="Alexandria Light" pitchFamily="2" charset="-78"/>
              </a:rPr>
              <a:t>. </a:t>
            </a:r>
          </a:p>
        </p:txBody>
      </p:sp>
    </p:spTree>
    <p:extLst>
      <p:ext uri="{BB962C8B-B14F-4D97-AF65-F5344CB8AC3E}">
        <p14:creationId xmlns:p14="http://schemas.microsoft.com/office/powerpoint/2010/main" val="2947420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614B7-BE35-84D1-5B69-EE20B3B712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4EB57D-9A19-A855-FF29-6C37C2D687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EDAF12-87CD-3BBA-76E1-3D89CBD619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3" name="Rectangle 2">
            <a:extLst>
              <a:ext uri="{FF2B5EF4-FFF2-40B4-BE49-F238E27FC236}">
                <a16:creationId xmlns:a16="http://schemas.microsoft.com/office/drawing/2014/main" id="{2BE34369-6D6B-8823-CD57-B92093B392DA}"/>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4" name="Picture 3">
            <a:extLst>
              <a:ext uri="{FF2B5EF4-FFF2-40B4-BE49-F238E27FC236}">
                <a16:creationId xmlns:a16="http://schemas.microsoft.com/office/drawing/2014/main" id="{95A15314-698C-BE47-8B3B-F83025C19078}"/>
              </a:ext>
            </a:extLst>
          </p:cNvPr>
          <p:cNvPicPr>
            <a:picLocks noChangeAspect="1"/>
          </p:cNvPicPr>
          <p:nvPr/>
        </p:nvPicPr>
        <p:blipFill>
          <a:blip r:embed="rId3"/>
          <a:stretch>
            <a:fillRect/>
          </a:stretch>
        </p:blipFill>
        <p:spPr>
          <a:xfrm>
            <a:off x="739230" y="1599182"/>
            <a:ext cx="10793503" cy="4921336"/>
          </a:xfrm>
          <a:prstGeom prst="rect">
            <a:avLst/>
          </a:prstGeom>
        </p:spPr>
      </p:pic>
    </p:spTree>
    <p:extLst>
      <p:ext uri="{BB962C8B-B14F-4D97-AF65-F5344CB8AC3E}">
        <p14:creationId xmlns:p14="http://schemas.microsoft.com/office/powerpoint/2010/main" val="38319714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B4BD4-B23A-C9C5-8EF8-AF057D3DD6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C4C6B1-1E2D-E6DD-4161-71AEFBE950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4D377A-CBA5-FAA2-450E-35CCD9829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F7CA6E4-A906-EDE0-886D-5A127DCF7A43}"/>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97452D4E-738F-0B79-1BAE-BEC7B74D6E2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E9D4F85-0E4C-7FE1-9022-6B9765059D7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Social Responsibility And Business Ethics</a:t>
            </a:r>
          </a:p>
        </p:txBody>
      </p:sp>
      <p:sp>
        <p:nvSpPr>
          <p:cNvPr id="8" name="Rectangle 7">
            <a:extLst>
              <a:ext uri="{FF2B5EF4-FFF2-40B4-BE49-F238E27FC236}">
                <a16:creationId xmlns:a16="http://schemas.microsoft.com/office/drawing/2014/main" id="{3A401166-7899-9AC8-177B-B295B0DAC88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terms ethics and social responsibility are often used interchangeably, but each has a distinct meaning.</a:t>
            </a:r>
          </a:p>
          <a:p>
            <a:pPr marL="457200" indent="-457200" algn="just">
              <a:lnSpc>
                <a:spcPct val="150000"/>
              </a:lnSpc>
              <a:buFont typeface="+mj-lt"/>
              <a:buAutoNum type="arabicPeriod"/>
            </a:pPr>
            <a:r>
              <a:rPr lang="en-US" sz="2000" b="1" dirty="0">
                <a:solidFill>
                  <a:srgbClr val="FF0000"/>
                </a:solidFill>
                <a:latin typeface="Alexandria Light" pitchFamily="2" charset="-78"/>
                <a:cs typeface="Alexandria Light" pitchFamily="2" charset="-78"/>
              </a:rPr>
              <a:t>Social responsibility </a:t>
            </a:r>
            <a:r>
              <a:rPr lang="en-US" sz="2000" dirty="0">
                <a:latin typeface="Alexandria Light" pitchFamily="2" charset="-78"/>
                <a:cs typeface="Alexandria Light" pitchFamily="2" charset="-78"/>
              </a:rPr>
              <a:t>is an organization’s obligation to maximize its positive impact on stakeholders and minimize its negative impact.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Social responsibility can be viewed as a contract with society, whereas business ethics involves carefully thought-out rules or heuristics of business conduct that guide decision making.</a:t>
            </a:r>
          </a:p>
          <a:p>
            <a:pPr algn="just">
              <a:lnSpc>
                <a:spcPct val="150000"/>
              </a:lnSpc>
            </a:pPr>
            <a:r>
              <a:rPr lang="en-US" sz="2000" b="1" dirty="0">
                <a:solidFill>
                  <a:srgbClr val="002060"/>
                </a:solidFill>
                <a:latin typeface="Alexandria Light" pitchFamily="2" charset="-78"/>
                <a:cs typeface="Alexandria Light" pitchFamily="2" charset="-78"/>
              </a:rPr>
              <a:t>There are four levels of social responsibility—economic, </a:t>
            </a:r>
            <a:r>
              <a:rPr lang="en-US" sz="2000" b="1" dirty="0">
                <a:solidFill>
                  <a:srgbClr val="FF0000"/>
                </a:solidFill>
                <a:latin typeface="Alexandria Light" pitchFamily="2" charset="-78"/>
                <a:cs typeface="Alexandria Light" pitchFamily="2" charset="-78"/>
              </a:rPr>
              <a:t>legal</a:t>
            </a:r>
            <a:r>
              <a:rPr lang="en-US" sz="2000" b="1" dirty="0">
                <a:solidFill>
                  <a:srgbClr val="002060"/>
                </a:solidFill>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ethical</a:t>
            </a:r>
            <a:r>
              <a:rPr lang="en-US" sz="2000" b="1" dirty="0">
                <a:solidFill>
                  <a:srgbClr val="002060"/>
                </a:solidFill>
                <a:latin typeface="Alexandria Light" pitchFamily="2" charset="-78"/>
                <a:cs typeface="Alexandria Light" pitchFamily="2" charset="-78"/>
              </a:rPr>
              <a:t>, and </a:t>
            </a:r>
            <a:r>
              <a:rPr lang="en-US" sz="2000" b="1" dirty="0">
                <a:solidFill>
                  <a:srgbClr val="FF0000"/>
                </a:solidFill>
                <a:latin typeface="Alexandria Light" pitchFamily="2" charset="-78"/>
                <a:cs typeface="Alexandria Light" pitchFamily="2" charset="-78"/>
              </a:rPr>
              <a:t>philanthropic</a:t>
            </a:r>
            <a:r>
              <a:rPr lang="en-US" sz="2000" b="1" dirty="0">
                <a:solidFill>
                  <a:srgbClr val="002060"/>
                </a:solidFill>
                <a:latin typeface="Alexandria Light" pitchFamily="2" charset="-78"/>
                <a:cs typeface="Alexandria Light" pitchFamily="2" charset="-78"/>
              </a:rPr>
              <a:t>. </a:t>
            </a:r>
          </a:p>
        </p:txBody>
      </p:sp>
    </p:spTree>
    <p:extLst>
      <p:ext uri="{BB962C8B-B14F-4D97-AF65-F5344CB8AC3E}">
        <p14:creationId xmlns:p14="http://schemas.microsoft.com/office/powerpoint/2010/main" val="98403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3094C-CC06-8A2B-01E1-649BC2CE30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9145BC-E8A9-F012-B01D-321678298F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FA3B5D6-8610-9827-A2C9-F244EA6F0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DC790A-9F2D-9983-D23A-38E51DEF7A92}"/>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3952E8B9-5F16-EDB9-3DA0-89752276C51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0C31867-0D7E-A050-6168-A1EEB0BBAA2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Social Responsibility And Business Ethics</a:t>
            </a:r>
          </a:p>
        </p:txBody>
      </p:sp>
      <p:sp>
        <p:nvSpPr>
          <p:cNvPr id="8" name="Rectangle 7">
            <a:extLst>
              <a:ext uri="{FF2B5EF4-FFF2-40B4-BE49-F238E27FC236}">
                <a16:creationId xmlns:a16="http://schemas.microsoft.com/office/drawing/2014/main" id="{F18F263A-57D4-1FD8-6134-A18FC35D9E2F}"/>
              </a:ext>
            </a:extLst>
          </p:cNvPr>
          <p:cNvSpPr/>
          <p:nvPr/>
        </p:nvSpPr>
        <p:spPr>
          <a:xfrm>
            <a:off x="845574" y="2010190"/>
            <a:ext cx="10411706" cy="2348592"/>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There are four levels of social responsibility—economic, </a:t>
            </a:r>
            <a:r>
              <a:rPr lang="en-US" sz="2000" b="1" dirty="0">
                <a:solidFill>
                  <a:srgbClr val="FF0000"/>
                </a:solidFill>
                <a:latin typeface="Alexandria Light" pitchFamily="2" charset="-78"/>
                <a:cs typeface="Alexandria Light" pitchFamily="2" charset="-78"/>
              </a:rPr>
              <a:t>legal</a:t>
            </a:r>
            <a:r>
              <a:rPr lang="en-US" sz="2000" b="1" dirty="0">
                <a:solidFill>
                  <a:srgbClr val="002060"/>
                </a:solidFill>
                <a:latin typeface="Alexandria Light" pitchFamily="2" charset="-78"/>
                <a:cs typeface="Alexandria Light" pitchFamily="2" charset="-78"/>
              </a:rPr>
              <a:t>, </a:t>
            </a:r>
            <a:r>
              <a:rPr lang="en-US" sz="2000" b="1" dirty="0">
                <a:solidFill>
                  <a:srgbClr val="FF0000"/>
                </a:solidFill>
                <a:latin typeface="Alexandria Light" pitchFamily="2" charset="-78"/>
                <a:cs typeface="Alexandria Light" pitchFamily="2" charset="-78"/>
              </a:rPr>
              <a:t>ethical</a:t>
            </a:r>
            <a:r>
              <a:rPr lang="en-US" sz="2000" b="1" dirty="0">
                <a:solidFill>
                  <a:srgbClr val="002060"/>
                </a:solidFill>
                <a:latin typeface="Alexandria Light" pitchFamily="2" charset="-78"/>
                <a:cs typeface="Alexandria Light" pitchFamily="2" charset="-78"/>
              </a:rPr>
              <a:t>, and </a:t>
            </a:r>
            <a:r>
              <a:rPr lang="en-US" sz="2000" b="1" dirty="0">
                <a:solidFill>
                  <a:srgbClr val="FF0000"/>
                </a:solidFill>
                <a:latin typeface="Alexandria Light" pitchFamily="2" charset="-78"/>
                <a:cs typeface="Alexandria Light" pitchFamily="2" charset="-78"/>
              </a:rPr>
              <a:t>philanthropic</a:t>
            </a:r>
            <a:r>
              <a:rPr lang="en-US" sz="2000" b="1" dirty="0">
                <a:solidFill>
                  <a:srgbClr val="002060"/>
                </a:solidFill>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At the most basic level, companies have a responsibility to be profitable at an acceptable level to meet the objectives of shareholders and create value.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Of course, businesses are expected to obey all relevant laws and regulations.</a:t>
            </a:r>
          </a:p>
        </p:txBody>
      </p:sp>
    </p:spTree>
    <p:extLst>
      <p:ext uri="{BB962C8B-B14F-4D97-AF65-F5344CB8AC3E}">
        <p14:creationId xmlns:p14="http://schemas.microsoft.com/office/powerpoint/2010/main" val="222580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B3CD1-2C78-B139-CDF8-8CBF560CE9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8F83F9-96AF-4CB5-149B-963215F813C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E921FDF-A986-226A-A33E-3C7E3B8E3E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68D85B3-DBED-84CB-6F03-9A07F752351E}"/>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362A7966-3CC4-A916-EFD2-86691A03D8B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146BC4C-51B8-E642-DE35-DFA9D74025C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Social Responsibility And Business Ethics</a:t>
            </a:r>
          </a:p>
        </p:txBody>
      </p:sp>
      <p:sp>
        <p:nvSpPr>
          <p:cNvPr id="8" name="Rectangle 7">
            <a:extLst>
              <a:ext uri="{FF2B5EF4-FFF2-40B4-BE49-F238E27FC236}">
                <a16:creationId xmlns:a16="http://schemas.microsoft.com/office/drawing/2014/main" id="{2760A4D9-9A49-C061-DDF8-AEF1A1BB1D2D}"/>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terms ethics and social responsibility are often used interchangeably, but each has a distinct meaning.</a:t>
            </a:r>
          </a:p>
          <a:p>
            <a:pPr marL="457200" indent="-457200" algn="just">
              <a:lnSpc>
                <a:spcPct val="150000"/>
              </a:lnSpc>
              <a:buFont typeface="+mj-lt"/>
              <a:buAutoNum type="arabicPeriod" startAt="2"/>
            </a:pPr>
            <a:r>
              <a:rPr lang="en-US" sz="2000" dirty="0">
                <a:solidFill>
                  <a:srgbClr val="FF0000"/>
                </a:solidFill>
                <a:latin typeface="Alexandria Light" pitchFamily="2" charset="-78"/>
                <a:cs typeface="Alexandria Light" pitchFamily="2" charset="-78"/>
              </a:rPr>
              <a:t>Business ethics</a:t>
            </a:r>
            <a:r>
              <a:rPr lang="en-US" sz="2000" dirty="0">
                <a:latin typeface="Alexandria Light" pitchFamily="2" charset="-78"/>
                <a:cs typeface="Alexandria Light" pitchFamily="2" charset="-78"/>
              </a:rPr>
              <a:t>, as previously defined, comprises principles and values that meet the expectations of stakeholders.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Philanthropic responsibility refers to activities that are not required of businesses but that contribute to human welfare or goodwill. </a:t>
            </a:r>
          </a:p>
          <a:p>
            <a:pPr algn="just">
              <a:lnSpc>
                <a:spcPct val="150000"/>
              </a:lnSpc>
            </a:pPr>
            <a:r>
              <a:rPr lang="en-US" sz="2000" b="1" dirty="0">
                <a:solidFill>
                  <a:srgbClr val="002060"/>
                </a:solidFill>
                <a:latin typeface="Alexandria Light" pitchFamily="2" charset="-78"/>
                <a:cs typeface="Alexandria Light" pitchFamily="2" charset="-78"/>
              </a:rPr>
              <a:t>Ethics, then, is one dimension of social responsibility.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decisions by individuals and groups drive appropriate decisions and are interrelated with all of the levels of social responsibility.</a:t>
            </a:r>
          </a:p>
        </p:txBody>
      </p:sp>
    </p:spTree>
    <p:extLst>
      <p:ext uri="{BB962C8B-B14F-4D97-AF65-F5344CB8AC3E}">
        <p14:creationId xmlns:p14="http://schemas.microsoft.com/office/powerpoint/2010/main" val="1778195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EDF46-BE1A-62A3-EE24-025CBF8C34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2A77CD-C42D-637A-8BE9-4B1E5C56D9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7C87FD-C41F-8967-A3A6-9978A8C8D6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5B441DD-CB75-A72A-771F-8DC1D6432DA7}"/>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BAEA5D80-8230-2670-9C56-6FE29CFF345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F9CBCCD-8EAC-478E-173B-A296CEF1710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Social Responsibility And Business Ethics</a:t>
            </a:r>
          </a:p>
        </p:txBody>
      </p:sp>
      <p:sp>
        <p:nvSpPr>
          <p:cNvPr id="8" name="Rectangle 7">
            <a:extLst>
              <a:ext uri="{FF2B5EF4-FFF2-40B4-BE49-F238E27FC236}">
                <a16:creationId xmlns:a16="http://schemas.microsoft.com/office/drawing/2014/main" id="{6B5923F7-239B-CEC8-4720-1D7B1587D5FD}"/>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term </a:t>
            </a:r>
            <a:r>
              <a:rPr lang="en-US" sz="2000" b="1" dirty="0">
                <a:solidFill>
                  <a:srgbClr val="FF0000"/>
                </a:solidFill>
                <a:latin typeface="Alexandria Light" pitchFamily="2" charset="-78"/>
                <a:cs typeface="Alexandria Light" pitchFamily="2" charset="-78"/>
              </a:rPr>
              <a:t>corporate citizenship </a:t>
            </a:r>
            <a:r>
              <a:rPr lang="en-US" sz="2000" b="1" dirty="0">
                <a:solidFill>
                  <a:srgbClr val="002060"/>
                </a:solidFill>
                <a:latin typeface="Alexandria Light" pitchFamily="2" charset="-78"/>
                <a:cs typeface="Alexandria Light" pitchFamily="2" charset="-78"/>
              </a:rPr>
              <a:t>is often used to express the extent to which businesses strategically meet the economic, legal, ethical, and philanthropic responsibilities placed on them by various stakeholders.</a:t>
            </a:r>
          </a:p>
          <a:p>
            <a:pPr marL="457200" indent="-457200" algn="just">
              <a:lnSpc>
                <a:spcPct val="150000"/>
              </a:lnSpc>
              <a:buFont typeface="Arial" panose="020B0604020202020204" pitchFamily="34" charset="0"/>
              <a:buChar char="•"/>
            </a:pPr>
            <a:r>
              <a:rPr lang="en-US" sz="2000" b="1" dirty="0">
                <a:solidFill>
                  <a:srgbClr val="00B050"/>
                </a:solidFill>
                <a:latin typeface="Alexandria Light" pitchFamily="2" charset="-78"/>
                <a:cs typeface="Alexandria Light" pitchFamily="2" charset="-78"/>
              </a:rPr>
              <a:t>Corporate citizenship has four interrelated dimensions:</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Strong, sustained economic performance, </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Rigorous compliance, </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Ethical actions beyond what the law requires, and </a:t>
            </a:r>
          </a:p>
          <a:p>
            <a:pPr marL="457200" indent="-457200" algn="just">
              <a:lnSpc>
                <a:spcPct val="150000"/>
              </a:lnSpc>
              <a:buFont typeface="+mj-lt"/>
              <a:buAutoNum type="arabicPeriod"/>
            </a:pPr>
            <a:r>
              <a:rPr lang="en-US" sz="2000" dirty="0">
                <a:latin typeface="Alexandria Light" pitchFamily="2" charset="-78"/>
                <a:cs typeface="Alexandria Light" pitchFamily="2" charset="-78"/>
              </a:rPr>
              <a:t>Voluntary contributions that advance the reputation and stakeholder commitment of the organization.. </a:t>
            </a:r>
          </a:p>
        </p:txBody>
      </p:sp>
    </p:spTree>
    <p:extLst>
      <p:ext uri="{BB962C8B-B14F-4D97-AF65-F5344CB8AC3E}">
        <p14:creationId xmlns:p14="http://schemas.microsoft.com/office/powerpoint/2010/main" val="2266045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7B357-7578-EAD9-2E35-9C5D2374B2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CDB783-9D9B-FEFB-6D4F-B18D360A915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FD0E19-45A1-EBB3-E7C7-C2F0CFB247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291B1AA-D056-93E3-8FAB-EAB691553A00}"/>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493019CF-BB6F-FBA8-6DF0-BD51F849415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671F2E2-9D53-46D9-B499-1A7992CA2D18}"/>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Social Responsibility And Business Ethics</a:t>
            </a:r>
          </a:p>
        </p:txBody>
      </p:sp>
      <p:sp>
        <p:nvSpPr>
          <p:cNvPr id="8" name="Rectangle 7">
            <a:extLst>
              <a:ext uri="{FF2B5EF4-FFF2-40B4-BE49-F238E27FC236}">
                <a16:creationId xmlns:a16="http://schemas.microsoft.com/office/drawing/2014/main" id="{FD2EEC10-F49D-C441-74F8-464FFB131BF2}"/>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Reputation</a:t>
            </a:r>
            <a:r>
              <a:rPr lang="en-US" sz="2000" b="1" dirty="0">
                <a:solidFill>
                  <a:srgbClr val="002060"/>
                </a:solidFill>
                <a:latin typeface="Alexandria Light" pitchFamily="2" charset="-78"/>
                <a:cs typeface="Alexandria Light" pitchFamily="2" charset="-78"/>
              </a:rPr>
              <a:t> is one of an organization’s greatest intangible assets with tangible value. The value of a positive reputation is difficult to quantify, but it is important.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single negative incident can influence perceptions of a corporation’s image and reputation instantly and for years afterward.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Corporate reputation, image, and brands are more important than ever and are among the most critical aspects of sustaining relationships with constituents, including investors, customers, employees, media, and regulators.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Although an organization does not control its reputation in a direct sense, its actions, choices, behaviors, and consequences influence stakeholders’ perceptions of it.</a:t>
            </a:r>
          </a:p>
        </p:txBody>
      </p:sp>
    </p:spTree>
    <p:extLst>
      <p:ext uri="{BB962C8B-B14F-4D97-AF65-F5344CB8AC3E}">
        <p14:creationId xmlns:p14="http://schemas.microsoft.com/office/powerpoint/2010/main" val="249741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E1FD3-FCE2-2252-5A8F-0D968E546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192FF8-E48E-6EF4-D1D9-E217EEFF5B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1EE458-D6C6-CF61-CCB2-AF45E87889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Rounded Corners 3">
            <a:extLst>
              <a:ext uri="{FF2B5EF4-FFF2-40B4-BE49-F238E27FC236}">
                <a16:creationId xmlns:a16="http://schemas.microsoft.com/office/drawing/2014/main" id="{27437815-65AC-0DA0-794F-A53AAD075B5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26FBD40-EFA7-130B-7837-8A0711C2F4E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ISSUES IN SOCIAL RESPONSIBILITY</a:t>
            </a:r>
          </a:p>
        </p:txBody>
      </p:sp>
      <p:sp>
        <p:nvSpPr>
          <p:cNvPr id="3" name="Rectangle 2">
            <a:extLst>
              <a:ext uri="{FF2B5EF4-FFF2-40B4-BE49-F238E27FC236}">
                <a16:creationId xmlns:a16="http://schemas.microsoft.com/office/drawing/2014/main" id="{D5D01B96-B2F6-55AD-E5FC-644E650F0C98}"/>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4098" name="Picture 2" descr="Social Responsibility">
            <a:extLst>
              <a:ext uri="{FF2B5EF4-FFF2-40B4-BE49-F238E27FC236}">
                <a16:creationId xmlns:a16="http://schemas.microsoft.com/office/drawing/2014/main" id="{7F90D881-E3DF-DC0D-ABD2-77648B6A5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9174" y="2072150"/>
            <a:ext cx="8159989" cy="47531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7148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2DFBB-DA61-7124-6944-EAF319AB5E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653DD6-BE02-A30B-4887-C349617A1B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192A728-C4FD-3D16-C7A8-4DAF061D8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AF22862-754D-FF24-77AA-BAD6F8B79BDB}"/>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F9A617F8-99D5-6F89-CF08-0F0FBF86C47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E98AB1E-9DD7-101E-0D38-9E09E819A968}"/>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Issues In Social Responsibility</a:t>
            </a:r>
          </a:p>
        </p:txBody>
      </p:sp>
      <p:sp>
        <p:nvSpPr>
          <p:cNvPr id="8" name="Rectangle 7">
            <a:extLst>
              <a:ext uri="{FF2B5EF4-FFF2-40B4-BE49-F238E27FC236}">
                <a16:creationId xmlns:a16="http://schemas.microsoft.com/office/drawing/2014/main" id="{872AA839-E9A1-29E9-7546-A327C1377776}"/>
              </a:ext>
            </a:extLst>
          </p:cNvPr>
          <p:cNvSpPr/>
          <p:nvPr/>
        </p:nvSpPr>
        <p:spPr>
          <a:xfrm>
            <a:off x="845574" y="2010190"/>
            <a:ext cx="10411706" cy="4200445"/>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Social responsibility rests on a stakeholder orientation. The realities of global warming, obesity, consumer protection, and other issues are causing companies to look at a broader, more inclusive stakeholder orientation.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other words, a broader view of social responsibility looks beyond pragmatic and firm-centric interests and considers the long-term welfare of society.</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Social issues may encompass events such as </a:t>
            </a:r>
            <a:r>
              <a:rPr lang="en-US" b="1" dirty="0">
                <a:solidFill>
                  <a:srgbClr val="002060"/>
                </a:solidFill>
                <a:latin typeface="Alexandria Light" pitchFamily="2" charset="-78"/>
                <a:cs typeface="Alexandria Light" pitchFamily="2" charset="-78"/>
              </a:rPr>
              <a:t>jobs lost </a:t>
            </a:r>
            <a:r>
              <a:rPr lang="en-US" dirty="0">
                <a:latin typeface="Alexandria Light" pitchFamily="2" charset="-78"/>
                <a:cs typeface="Alexandria Light" pitchFamily="2" charset="-78"/>
              </a:rPr>
              <a:t>through </a:t>
            </a:r>
            <a:r>
              <a:rPr lang="en-US" b="1" dirty="0">
                <a:solidFill>
                  <a:srgbClr val="002060"/>
                </a:solidFill>
                <a:latin typeface="Alexandria Light" pitchFamily="2" charset="-78"/>
                <a:cs typeface="Alexandria Light" pitchFamily="2" charset="-78"/>
              </a:rPr>
              <a:t>outsourcing</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health</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issues</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gun rights</a:t>
            </a:r>
            <a:r>
              <a:rPr lang="en-US" dirty="0">
                <a:latin typeface="Alexandria Light" pitchFamily="2" charset="-78"/>
                <a:cs typeface="Alexandria Light" pitchFamily="2" charset="-78"/>
              </a:rPr>
              <a:t>, and </a:t>
            </a:r>
            <a:r>
              <a:rPr lang="en-US" b="1" dirty="0">
                <a:solidFill>
                  <a:srgbClr val="002060"/>
                </a:solidFill>
                <a:latin typeface="Alexandria Light" pitchFamily="2" charset="-78"/>
                <a:cs typeface="Alexandria Light" pitchFamily="2" charset="-78"/>
              </a:rPr>
              <a:t>poverty</a:t>
            </a:r>
            <a:r>
              <a:rPr lang="en-US" dirty="0">
                <a:latin typeface="Alexandria Light" pitchFamily="2" charset="-78"/>
                <a:cs typeface="Alexandria Light" pitchFamily="2" charset="-78"/>
              </a:rPr>
              <a:t>. While these issues may be indirectly related to business, there is a need to reflect on them in developing strategies in certain cases.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Issues that directly relate to business include </a:t>
            </a:r>
            <a:r>
              <a:rPr lang="en-US" b="1" dirty="0">
                <a:solidFill>
                  <a:srgbClr val="002060"/>
                </a:solidFill>
                <a:latin typeface="Alexandria Light" pitchFamily="2" charset="-78"/>
                <a:cs typeface="Alexandria Light" pitchFamily="2" charset="-78"/>
              </a:rPr>
              <a:t>obesity</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smoking</a:t>
            </a:r>
            <a:r>
              <a:rPr lang="en-US" dirty="0">
                <a:latin typeface="Alexandria Light" pitchFamily="2" charset="-78"/>
                <a:cs typeface="Alexandria Light" pitchFamily="2" charset="-78"/>
              </a:rPr>
              <a:t>, and </a:t>
            </a:r>
            <a:r>
              <a:rPr lang="en-US" b="1" dirty="0">
                <a:solidFill>
                  <a:srgbClr val="002060"/>
                </a:solidFill>
                <a:latin typeface="Alexandria Light" pitchFamily="2" charset="-78"/>
                <a:cs typeface="Alexandria Light" pitchFamily="2" charset="-78"/>
              </a:rPr>
              <a:t>exploiting</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vulnerable</a:t>
            </a:r>
            <a:r>
              <a:rPr lang="en-US" dirty="0">
                <a:latin typeface="Alexandria Light" pitchFamily="2" charset="-78"/>
                <a:cs typeface="Alexandria Light" pitchFamily="2" charset="-78"/>
              </a:rPr>
              <a:t> or </a:t>
            </a:r>
            <a:r>
              <a:rPr lang="en-US" b="1" dirty="0">
                <a:solidFill>
                  <a:srgbClr val="002060"/>
                </a:solidFill>
                <a:latin typeface="Alexandria Light" pitchFamily="2" charset="-78"/>
                <a:cs typeface="Alexandria Light" pitchFamily="2" charset="-78"/>
              </a:rPr>
              <a:t>impoverished</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populations</a:t>
            </a:r>
            <a:r>
              <a:rPr lang="en-US" dirty="0">
                <a:latin typeface="Alexandria Light" pitchFamily="2" charset="-78"/>
                <a:cs typeface="Alexandria Light" pitchFamily="2" charset="-78"/>
              </a:rPr>
              <a:t>, as well as a number of other issues.</a:t>
            </a:r>
          </a:p>
        </p:txBody>
      </p:sp>
    </p:spTree>
    <p:extLst>
      <p:ext uri="{BB962C8B-B14F-4D97-AF65-F5344CB8AC3E}">
        <p14:creationId xmlns:p14="http://schemas.microsoft.com/office/powerpoint/2010/main" val="327159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97F92-3630-070A-5C01-DC82EEA11D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4FD4F6-A0BF-AA6F-B874-5C4FB9C8E18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9FDF48-694F-8071-16D0-D1E36F234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7560E0-3D8A-CE56-4230-93D80BF43214}"/>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CFF54EDC-9CEB-6CA7-80CD-7F923121CB8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DADE806-8455-B578-11C3-ECEB406F59C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Issues In Social Responsibility</a:t>
            </a:r>
          </a:p>
        </p:txBody>
      </p:sp>
      <p:sp>
        <p:nvSpPr>
          <p:cNvPr id="8" name="Rectangle 7">
            <a:extLst>
              <a:ext uri="{FF2B5EF4-FFF2-40B4-BE49-F238E27FC236}">
                <a16:creationId xmlns:a16="http://schemas.microsoft.com/office/drawing/2014/main" id="{FAA8FD04-989A-6C28-952E-FA4B9D3A518D}"/>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Critical issues in social responsibility:</a:t>
            </a:r>
          </a:p>
          <a:p>
            <a:pPr marL="457200" indent="-457200" algn="just">
              <a:lnSpc>
                <a:spcPct val="150000"/>
              </a:lnSpc>
              <a:buFont typeface="+mj-lt"/>
              <a:buAutoNum type="arabicPeriod"/>
            </a:pPr>
            <a:r>
              <a:rPr lang="en-US" sz="2000" b="1" dirty="0">
                <a:solidFill>
                  <a:srgbClr val="002060"/>
                </a:solidFill>
                <a:latin typeface="Alexandria Light" pitchFamily="2" charset="-78"/>
                <a:cs typeface="Alexandria Light" pitchFamily="2" charset="-78"/>
              </a:rPr>
              <a:t>Data privacy: It is one of the most important social and ethical issues facing marketing today.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Cybercrimes, such as identity theft and online fraud, are major concerns.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is a need to address the ethical and legal responsibilities to determine risks and develop protection for consumers.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All organizations need to understand how to develop cybersecurity and have contingency plans to respond if a data breach happens.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With big data and the need to collect consumer data comes the responsibility to establish a data privacy ethical culture as a top priority.</a:t>
            </a:r>
          </a:p>
        </p:txBody>
      </p:sp>
    </p:spTree>
    <p:extLst>
      <p:ext uri="{BB962C8B-B14F-4D97-AF65-F5344CB8AC3E}">
        <p14:creationId xmlns:p14="http://schemas.microsoft.com/office/powerpoint/2010/main" val="3692482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02465-5BF3-5C0C-882B-96E5578D28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917B0D-B1E1-E51E-D02D-E519661E254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B54E95-DA25-1983-FDA2-7905E0B2EF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A79F0DC-8D51-01EF-FD07-0BD8695E6DFB}"/>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A7A4E816-C6CA-4595-8E8A-C57D158C993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DEE2D46-4C43-17A9-CA61-D057EB68175B}"/>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Issues In Social Responsibility</a:t>
            </a:r>
          </a:p>
        </p:txBody>
      </p:sp>
      <p:sp>
        <p:nvSpPr>
          <p:cNvPr id="8" name="Rectangle 7">
            <a:extLst>
              <a:ext uri="{FF2B5EF4-FFF2-40B4-BE49-F238E27FC236}">
                <a16:creationId xmlns:a16="http://schemas.microsoft.com/office/drawing/2014/main" id="{2C4A16C8-DF2B-B0D0-8861-95533F74C7FB}"/>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Critical issues in social responsibility:</a:t>
            </a:r>
          </a:p>
          <a:p>
            <a:pPr marL="457200" indent="-457200" algn="just">
              <a:lnSpc>
                <a:spcPct val="150000"/>
              </a:lnSpc>
              <a:buFont typeface="+mj-lt"/>
              <a:buAutoNum type="arabicPeriod" startAt="2"/>
            </a:pPr>
            <a:r>
              <a:rPr lang="en-US" sz="2000" b="1" dirty="0">
                <a:solidFill>
                  <a:srgbClr val="002060"/>
                </a:solidFill>
                <a:latin typeface="Alexandria Light" pitchFamily="2" charset="-78"/>
                <a:cs typeface="Alexandria Light" pitchFamily="2" charset="-78"/>
              </a:rPr>
              <a:t>Consumer protection, which is often occurs in the form of laws passed to protect consumers from unfair and deceptive business practices.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Issues involving consumer protection usually have an immediate impact on the consumer after a purchase.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Major areas of concern include advertising, environmental hazards, financial practices, and product safety.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consumers are less knowledgeable about certain products or business practices, it is the responsibility of companies to take precautions to prevent consumers from being harmed by their products.</a:t>
            </a:r>
          </a:p>
        </p:txBody>
      </p:sp>
    </p:spTree>
    <p:extLst>
      <p:ext uri="{BB962C8B-B14F-4D97-AF65-F5344CB8AC3E}">
        <p14:creationId xmlns:p14="http://schemas.microsoft.com/office/powerpoint/2010/main" val="1550281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C9E3D-21CA-842A-83D2-51ADF46340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4BD491-2424-376F-2C68-20C9A492A6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FE633D-36DF-49C0-E727-FF3F9869EB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3939EF-5A4F-1B04-9C55-1A146F20727D}"/>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7B62E527-6E79-9019-E49B-E737253C100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014DE5F-5EEA-7CB0-FAFB-D4C47B1BFE2A}"/>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Issues In Social Responsibility</a:t>
            </a:r>
          </a:p>
        </p:txBody>
      </p:sp>
      <p:sp>
        <p:nvSpPr>
          <p:cNvPr id="8" name="Rectangle 7">
            <a:extLst>
              <a:ext uri="{FF2B5EF4-FFF2-40B4-BE49-F238E27FC236}">
                <a16:creationId xmlns:a16="http://schemas.microsoft.com/office/drawing/2014/main" id="{F2F344E3-D3F4-F164-9F2F-3B22772D0111}"/>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Critical issues in social responsibility:</a:t>
            </a:r>
          </a:p>
          <a:p>
            <a:pPr marL="457200" indent="-457200" algn="just">
              <a:lnSpc>
                <a:spcPct val="150000"/>
              </a:lnSpc>
              <a:buFont typeface="+mj-lt"/>
              <a:buAutoNum type="arabicPeriod" startAt="3"/>
            </a:pPr>
            <a:r>
              <a:rPr lang="en-US" sz="2000" b="1" dirty="0">
                <a:solidFill>
                  <a:srgbClr val="002060"/>
                </a:solidFill>
                <a:latin typeface="Alexandria Light" pitchFamily="2" charset="-78"/>
                <a:cs typeface="Alexandria Light" pitchFamily="2" charset="-78"/>
              </a:rPr>
              <a:t>Sustainability: We define sustainability as the potential for the long-term well-being of the natural environment, including all biological entities, as well as the mutually beneficial interactions among nature and individuals, organizations, and business strategies.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With major environmental challenges such as global warming and the passage of new environmental legislation, businesses can no longer afford to ignore the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natural environment as a stakeholder.</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with an effective environmental management system certified by ISO 14001 tend to have improved financial performance in the long run.</a:t>
            </a:r>
          </a:p>
        </p:txBody>
      </p:sp>
    </p:spTree>
    <p:extLst>
      <p:ext uri="{BB962C8B-B14F-4D97-AF65-F5344CB8AC3E}">
        <p14:creationId xmlns:p14="http://schemas.microsoft.com/office/powerpoint/2010/main" val="14832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9B3A9-6D15-75F1-6C4E-2DFDE19C27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EA8801-FE87-5CEB-17C2-5A85FA6CD21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820ADEF-6E5A-8CFE-C43C-7C70C8F967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C68D6D-A25D-5984-2CD2-33CADB65F836}"/>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DE434598-0ADC-F648-E157-8227BAE50E5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E613E20-98D5-13DB-6F83-B8FFA2CC2397}"/>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Issues In Social Responsibility</a:t>
            </a:r>
          </a:p>
        </p:txBody>
      </p:sp>
      <p:sp>
        <p:nvSpPr>
          <p:cNvPr id="8" name="Rectangle 7">
            <a:extLst>
              <a:ext uri="{FF2B5EF4-FFF2-40B4-BE49-F238E27FC236}">
                <a16:creationId xmlns:a16="http://schemas.microsoft.com/office/drawing/2014/main" id="{16A4828B-9048-B214-66B4-44CE160F8748}"/>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Critical issues in social responsibility:</a:t>
            </a:r>
          </a:p>
          <a:p>
            <a:pPr marL="457200" indent="-457200" algn="just">
              <a:lnSpc>
                <a:spcPct val="150000"/>
              </a:lnSpc>
              <a:buFont typeface="+mj-lt"/>
              <a:buAutoNum type="arabicPeriod" startAt="4"/>
            </a:pPr>
            <a:r>
              <a:rPr lang="en-US" sz="2000" b="1" dirty="0">
                <a:solidFill>
                  <a:srgbClr val="002060"/>
                </a:solidFill>
                <a:latin typeface="Alexandria Light" pitchFamily="2" charset="-78"/>
                <a:cs typeface="Alexandria Light" pitchFamily="2" charset="-78"/>
              </a:rPr>
              <a:t>Corporate governance involves the development of formal systems of accountability, oversight, and control</a:t>
            </a:r>
            <a:r>
              <a:rPr lang="en-US" sz="2000" dirty="0">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Strong corporate governance mechanisms remove the opportunity for employees to make unethical decisions.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Research has shown that corporate governance has a positive relationship with social responsibility.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Firms with strong corporate governance mechanisms can establish legitimacy and trust among their stakeholders.</a:t>
            </a:r>
          </a:p>
        </p:txBody>
      </p:sp>
    </p:spTree>
    <p:extLst>
      <p:ext uri="{BB962C8B-B14F-4D97-AF65-F5344CB8AC3E}">
        <p14:creationId xmlns:p14="http://schemas.microsoft.com/office/powerpoint/2010/main" val="260064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7C70C-54D8-EF72-C221-0C90561CA2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7BDD684-5844-CF5D-4F17-82DD25E9B8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B123DD-646B-DFA0-DE12-54553F8CD4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Rounded Corners 3">
            <a:extLst>
              <a:ext uri="{FF2B5EF4-FFF2-40B4-BE49-F238E27FC236}">
                <a16:creationId xmlns:a16="http://schemas.microsoft.com/office/drawing/2014/main" id="{C2E9FD03-B997-43DB-36EF-31A658A2F8E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59E2F21-E1F4-B670-1836-A7935F22C871}"/>
              </a:ext>
            </a:extLst>
          </p:cNvPr>
          <p:cNvSpPr/>
          <p:nvPr/>
        </p:nvSpPr>
        <p:spPr>
          <a:xfrm>
            <a:off x="239486" y="1449595"/>
            <a:ext cx="11481718" cy="523220"/>
          </a:xfrm>
          <a:prstGeom prst="rect">
            <a:avLst/>
          </a:prstGeom>
        </p:spPr>
        <p:txBody>
          <a:bodyPr wrap="square">
            <a:spAutoFit/>
          </a:bodyPr>
          <a:lstStyle/>
          <a:p>
            <a:pPr algn="ctr"/>
            <a:r>
              <a:rPr lang="en-US" sz="2800" dirty="0">
                <a:solidFill>
                  <a:srgbClr val="002060"/>
                </a:solidFill>
                <a:latin typeface="Alexandria" pitchFamily="2" charset="-78"/>
                <a:cs typeface="Alexandria" pitchFamily="2" charset="-78"/>
              </a:rPr>
              <a:t>IMPLEMENTING A STAKEHOLDER PERSPECTIVE</a:t>
            </a:r>
          </a:p>
        </p:txBody>
      </p:sp>
      <p:sp>
        <p:nvSpPr>
          <p:cNvPr id="3" name="Rectangle 2">
            <a:extLst>
              <a:ext uri="{FF2B5EF4-FFF2-40B4-BE49-F238E27FC236}">
                <a16:creationId xmlns:a16="http://schemas.microsoft.com/office/drawing/2014/main" id="{6D2FC443-A1C6-84B5-0FB1-D93DA941C2D1}"/>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9" name="Picture 8">
            <a:extLst>
              <a:ext uri="{FF2B5EF4-FFF2-40B4-BE49-F238E27FC236}">
                <a16:creationId xmlns:a16="http://schemas.microsoft.com/office/drawing/2014/main" id="{112B9D51-DFCE-3ACE-F2BC-83EA9A0A64DA}"/>
              </a:ext>
            </a:extLst>
          </p:cNvPr>
          <p:cNvPicPr>
            <a:picLocks noChangeAspect="1"/>
          </p:cNvPicPr>
          <p:nvPr/>
        </p:nvPicPr>
        <p:blipFill>
          <a:blip r:embed="rId3"/>
          <a:stretch>
            <a:fillRect/>
          </a:stretch>
        </p:blipFill>
        <p:spPr>
          <a:xfrm>
            <a:off x="676448" y="2460171"/>
            <a:ext cx="10622890" cy="3387008"/>
          </a:xfrm>
          <a:prstGeom prst="rect">
            <a:avLst/>
          </a:prstGeom>
        </p:spPr>
      </p:pic>
    </p:spTree>
    <p:extLst>
      <p:ext uri="{BB962C8B-B14F-4D97-AF65-F5344CB8AC3E}">
        <p14:creationId xmlns:p14="http://schemas.microsoft.com/office/powerpoint/2010/main" val="40279052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59D02-487F-12B5-292A-01760CD068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FAFCF9-ADF8-0336-C94C-A073D23557A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A4F7C9-0663-131C-1CB1-F507D51C9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E03D71C-4E94-CA49-1046-1AFE41DB02B2}"/>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90DC2C06-1D80-3F4C-2A52-3A5CCEA55B5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54A9AB5-D33F-1A02-BE4D-493A51AF945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FF425385-79F4-CFC6-D88C-577DF8B2089C}"/>
              </a:ext>
            </a:extLst>
          </p:cNvPr>
          <p:cNvSpPr/>
          <p:nvPr/>
        </p:nvSpPr>
        <p:spPr>
          <a:xfrm>
            <a:off x="845574" y="2010190"/>
            <a:ext cx="10411706" cy="4200445"/>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An organization that develops effective corporate governance and understands the importance of business ethics and social responsibility in achieving success should also develop processes for managing these important concerns..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Although there are different approaches to this issue, we provide basic steps found effective in utilizing the stakeholder framework to manage responsibility and business ethics.</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 steps include </a:t>
            </a:r>
            <a:r>
              <a:rPr lang="en-US" b="1" dirty="0">
                <a:solidFill>
                  <a:srgbClr val="FF0000"/>
                </a:solidFill>
                <a:latin typeface="Alexandria Light" pitchFamily="2" charset="-78"/>
                <a:cs typeface="Alexandria Light" pitchFamily="2" charset="-78"/>
              </a:rPr>
              <a:t>(1) </a:t>
            </a:r>
            <a:r>
              <a:rPr lang="en-US" dirty="0">
                <a:latin typeface="Alexandria Light" pitchFamily="2" charset="-78"/>
                <a:cs typeface="Alexandria Light" pitchFamily="2" charset="-78"/>
              </a:rPr>
              <a:t>assessing the corporate culture, </a:t>
            </a:r>
            <a:r>
              <a:rPr lang="en-US" b="1" dirty="0">
                <a:solidFill>
                  <a:srgbClr val="FF0000"/>
                </a:solidFill>
                <a:latin typeface="Alexandria Light" pitchFamily="2" charset="-78"/>
                <a:cs typeface="Alexandria Light" pitchFamily="2" charset="-78"/>
              </a:rPr>
              <a:t>(2)</a:t>
            </a:r>
            <a:r>
              <a:rPr lang="en-US" dirty="0">
                <a:latin typeface="Alexandria Light" pitchFamily="2" charset="-78"/>
                <a:cs typeface="Alexandria Light" pitchFamily="2" charset="-78"/>
              </a:rPr>
              <a:t> identifying stakeholder groups, </a:t>
            </a:r>
            <a:r>
              <a:rPr lang="en-US" b="1" dirty="0">
                <a:solidFill>
                  <a:srgbClr val="FF0000"/>
                </a:solidFill>
                <a:latin typeface="Alexandria Light" pitchFamily="2" charset="-78"/>
                <a:cs typeface="Alexandria Light" pitchFamily="2" charset="-78"/>
              </a:rPr>
              <a:t>(3)</a:t>
            </a:r>
            <a:r>
              <a:rPr lang="en-US" dirty="0">
                <a:latin typeface="Alexandria Light" pitchFamily="2" charset="-78"/>
                <a:cs typeface="Alexandria Light" pitchFamily="2" charset="-78"/>
              </a:rPr>
              <a:t> identifying stakeholder issues, </a:t>
            </a:r>
            <a:r>
              <a:rPr lang="en-US" b="1" dirty="0">
                <a:solidFill>
                  <a:srgbClr val="FF0000"/>
                </a:solidFill>
                <a:latin typeface="Alexandria Light" pitchFamily="2" charset="-78"/>
                <a:cs typeface="Alexandria Light" pitchFamily="2" charset="-78"/>
              </a:rPr>
              <a:t>(4)</a:t>
            </a:r>
            <a:r>
              <a:rPr lang="en-US" dirty="0">
                <a:latin typeface="Alexandria Light" pitchFamily="2" charset="-78"/>
                <a:cs typeface="Alexandria Light" pitchFamily="2" charset="-78"/>
              </a:rPr>
              <a:t> assessing organizational commitment to social responsibility, </a:t>
            </a:r>
            <a:r>
              <a:rPr lang="en-US" b="1" dirty="0">
                <a:solidFill>
                  <a:srgbClr val="FF0000"/>
                </a:solidFill>
                <a:latin typeface="Alexandria Light" pitchFamily="2" charset="-78"/>
                <a:cs typeface="Alexandria Light" pitchFamily="2" charset="-78"/>
              </a:rPr>
              <a:t>(5)</a:t>
            </a:r>
            <a:r>
              <a:rPr lang="en-US" dirty="0">
                <a:latin typeface="Alexandria Light" pitchFamily="2" charset="-78"/>
                <a:cs typeface="Alexandria Light" pitchFamily="2" charset="-78"/>
              </a:rPr>
              <a:t> identifying resources and determining urgency, and </a:t>
            </a:r>
            <a:r>
              <a:rPr lang="en-US" b="1" dirty="0">
                <a:solidFill>
                  <a:srgbClr val="FF0000"/>
                </a:solidFill>
                <a:latin typeface="Alexandria Light" pitchFamily="2" charset="-78"/>
                <a:cs typeface="Alexandria Light" pitchFamily="2" charset="-78"/>
              </a:rPr>
              <a:t>(6)</a:t>
            </a:r>
            <a:r>
              <a:rPr lang="en-US" dirty="0">
                <a:latin typeface="Alexandria Light" pitchFamily="2" charset="-78"/>
                <a:cs typeface="Alexandria Light" pitchFamily="2" charset="-78"/>
              </a:rPr>
              <a:t> gaining stakeholder feedback.</a:t>
            </a:r>
          </a:p>
        </p:txBody>
      </p:sp>
    </p:spTree>
    <p:extLst>
      <p:ext uri="{BB962C8B-B14F-4D97-AF65-F5344CB8AC3E}">
        <p14:creationId xmlns:p14="http://schemas.microsoft.com/office/powerpoint/2010/main" val="185239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C901A-B093-F63D-4F57-30A6281DFF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ADADCE-A21E-FC88-EE56-4817A66C0A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7A2F02-487D-5649-67CF-9B6E351829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BD2ED16-434D-500C-BBA0-C75E633B5298}"/>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4A7A9E91-1963-6BEB-CB19-54F6B89881C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D09D2CC-B3A9-6C74-7325-9F83FD78B762}"/>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AC08B900-98E6-0707-75A9-93142FA0D4A2}"/>
              </a:ext>
            </a:extLst>
          </p:cNvPr>
          <p:cNvSpPr/>
          <p:nvPr/>
        </p:nvSpPr>
        <p:spPr>
          <a:xfrm>
            <a:off x="845574" y="2010190"/>
            <a:ext cx="10411706" cy="4428648"/>
          </a:xfrm>
          <a:prstGeom prst="rect">
            <a:avLst/>
          </a:prstGeom>
        </p:spPr>
        <p:txBody>
          <a:bodyPr wrap="square">
            <a:spAutoFit/>
          </a:bodyPr>
          <a:lstStyle/>
          <a:p>
            <a:pPr marL="342900" indent="-342900" algn="just">
              <a:lnSpc>
                <a:spcPct val="150000"/>
              </a:lnSpc>
              <a:buFont typeface="+mj-lt"/>
              <a:buAutoNum type="arabicParenR"/>
            </a:pPr>
            <a:r>
              <a:rPr lang="en-US" sz="1900" b="1" dirty="0">
                <a:solidFill>
                  <a:srgbClr val="FF0000"/>
                </a:solidFill>
                <a:latin typeface="Alexandria Light" pitchFamily="2" charset="-78"/>
                <a:cs typeface="Alexandria Light" pitchFamily="2" charset="-78"/>
              </a:rPr>
              <a:t>Assessing the corporate culture.</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To enhance organizational fit, a social responsibility program must align with the corporate culture of the organization.</a:t>
            </a:r>
          </a:p>
          <a:p>
            <a:pPr algn="just">
              <a:lnSpc>
                <a:spcPct val="150000"/>
              </a:lnSpc>
            </a:pPr>
            <a:r>
              <a:rPr lang="en-US" sz="1900" b="1" dirty="0">
                <a:solidFill>
                  <a:srgbClr val="002060"/>
                </a:solidFill>
                <a:latin typeface="Alexandria Light" pitchFamily="2" charset="-78"/>
                <a:cs typeface="Alexandria Light" pitchFamily="2" charset="-78"/>
              </a:rPr>
              <a:t>The purpose of this first step is to identify the organizational mission, values, norms, and behavior likely to have implications for social responsibility.</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Relevant existing values and norms are those that specify the stakeholder groups to engage and stakeholder issues deemed most important by the organization.</a:t>
            </a:r>
          </a:p>
          <a:p>
            <a:pPr marL="457200" indent="-457200" algn="just">
              <a:lnSpc>
                <a:spcPct val="150000"/>
              </a:lnSpc>
              <a:buFont typeface="Arial" panose="020B0604020202020204" pitchFamily="34" charset="0"/>
              <a:buChar char="•"/>
            </a:pPr>
            <a:r>
              <a:rPr lang="en-US" sz="1900" dirty="0">
                <a:latin typeface="Alexandria Light" pitchFamily="2" charset="-78"/>
                <a:cs typeface="Alexandria Light" pitchFamily="2" charset="-78"/>
              </a:rPr>
              <a:t>Often, relevant organizational values and norms can be found in corporate documents such as the mission statement, annual reports, sales brochures, and codes of ethics.</a:t>
            </a:r>
          </a:p>
        </p:txBody>
      </p:sp>
    </p:spTree>
    <p:extLst>
      <p:ext uri="{BB962C8B-B14F-4D97-AF65-F5344CB8AC3E}">
        <p14:creationId xmlns:p14="http://schemas.microsoft.com/office/powerpoint/2010/main" val="259921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DBF28-3BEF-B647-BA66-4FC6850FA5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7D85C6-871D-9C0B-B9DB-5E2BB03AD42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7AAA643-BF77-388F-F144-27D3D071DC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6BB2C9-0B6A-2B12-A74A-EC8EF2A646E0}"/>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2F7D809D-AFDE-FD51-EA49-25D3018CCF2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AFF835F-21ED-7813-F0A1-660E780DC698}"/>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CB919193-0BEA-06AC-5183-6D8BAF572957}"/>
              </a:ext>
            </a:extLst>
          </p:cNvPr>
          <p:cNvSpPr/>
          <p:nvPr/>
        </p:nvSpPr>
        <p:spPr>
          <a:xfrm>
            <a:off x="845574" y="2010190"/>
            <a:ext cx="10411706" cy="4200445"/>
          </a:xfrm>
          <a:prstGeom prst="rect">
            <a:avLst/>
          </a:prstGeom>
        </p:spPr>
        <p:txBody>
          <a:bodyPr wrap="square">
            <a:spAutoFit/>
          </a:bodyPr>
          <a:lstStyle/>
          <a:p>
            <a:pPr marL="457200" indent="-457200" algn="just">
              <a:lnSpc>
                <a:spcPct val="150000"/>
              </a:lnSpc>
              <a:buFont typeface="+mj-lt"/>
              <a:buAutoNum type="arabicParenR" startAt="2"/>
            </a:pPr>
            <a:r>
              <a:rPr lang="en-US" b="1" dirty="0">
                <a:solidFill>
                  <a:srgbClr val="FF0000"/>
                </a:solidFill>
                <a:latin typeface="Alexandria Light" pitchFamily="2" charset="-78"/>
                <a:cs typeface="Alexandria Light" pitchFamily="2" charset="-78"/>
              </a:rPr>
              <a:t>Identifying Stakeholder Groups.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managing this stage, it is important to recognize stakeholder needs, wants, and desires.</a:t>
            </a:r>
          </a:p>
          <a:p>
            <a:pPr algn="just">
              <a:lnSpc>
                <a:spcPct val="150000"/>
              </a:lnSpc>
            </a:pPr>
            <a:r>
              <a:rPr lang="en-US" b="1" dirty="0">
                <a:solidFill>
                  <a:srgbClr val="002060"/>
                </a:solidFill>
                <a:latin typeface="Alexandria Light" pitchFamily="2" charset="-78"/>
                <a:cs typeface="Alexandria Light" pitchFamily="2" charset="-78"/>
              </a:rPr>
              <a:t>Stakeholders have a level of power over a business because they are in the position to withhold organizational resources to some extent. Stakeholders have the most power when their survival is not affected by the success of the organization and when they have access to vital organizational resources.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Companies can be transparent or can use various avenues, including technology, to avoid communication and interaction.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This creates a need to prioritize the stakeholders who are most important to engage</a:t>
            </a:r>
          </a:p>
        </p:txBody>
      </p:sp>
    </p:spTree>
    <p:extLst>
      <p:ext uri="{BB962C8B-B14F-4D97-AF65-F5344CB8AC3E}">
        <p14:creationId xmlns:p14="http://schemas.microsoft.com/office/powerpoint/2010/main" val="4006922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C3BBF-10B4-DAF9-6F4E-F1172C3D6E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D48FC0-BA4D-BF83-532F-7E25E9A39D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03181A7-BD64-935E-7FE8-3250604D5A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9B9C035-DADA-1338-C906-5A08BAF06192}"/>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26BEA63C-1716-0528-D8CD-85444ADE811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41ADB1A-C4E3-4861-22C4-14505A48E10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8B58A98D-3F97-5EDF-A4E2-9CF6DF05E41A}"/>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arenR" startAt="3"/>
            </a:pPr>
            <a:r>
              <a:rPr lang="en-US" sz="2000" b="1" dirty="0">
                <a:solidFill>
                  <a:srgbClr val="FF0000"/>
                </a:solidFill>
                <a:latin typeface="Alexandria Light" pitchFamily="2" charset="-78"/>
                <a:cs typeface="Alexandria Light" pitchFamily="2" charset="-78"/>
              </a:rPr>
              <a:t>Identifying Stakeholder Issues.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Together, steps 1 and 2 lead to the identification of the stakeholders who are both the most powerful and legitimate. The level of stakeholders’ power and legitimacy determines the degree of urgency in addressing their needs.</a:t>
            </a:r>
          </a:p>
          <a:p>
            <a:pPr algn="just">
              <a:lnSpc>
                <a:spcPct val="150000"/>
              </a:lnSpc>
            </a:pPr>
            <a:r>
              <a:rPr lang="en-US" sz="2000" b="1" dirty="0">
                <a:solidFill>
                  <a:srgbClr val="002060"/>
                </a:solidFill>
                <a:latin typeface="Alexandria Light" pitchFamily="2" charset="-78"/>
                <a:cs typeface="Alexandria Light" pitchFamily="2" charset="-78"/>
              </a:rPr>
              <a:t>Step 3, then, consists of understanding the main issues of concern to these stakeholders.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Conditions for collaboration exist when problems are so complex that multiple stakeholders are required to resolve the issue, and adversarial approaches to problem solving are clearly inadequate.</a:t>
            </a:r>
          </a:p>
        </p:txBody>
      </p:sp>
    </p:spTree>
    <p:extLst>
      <p:ext uri="{BB962C8B-B14F-4D97-AF65-F5344CB8AC3E}">
        <p14:creationId xmlns:p14="http://schemas.microsoft.com/office/powerpoint/2010/main" val="109078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3E9C3-5403-9B25-70CE-46624BBCF1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B35B08-A7D5-6EEA-0D09-FED3326F0A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54131C0-754F-4DBC-DB4E-E78625257D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6DE37C-40CE-5CDD-73C2-E6F0C6C1316F}"/>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037D893E-1004-6649-6E6F-7FED0CC5E26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419B4DD-9AB3-21B0-FBAD-5AAACFB4C5F9}"/>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0E67E35E-7AFE-F8DF-C7A4-E97572DB5B1A}"/>
              </a:ext>
            </a:extLst>
          </p:cNvPr>
          <p:cNvSpPr/>
          <p:nvPr/>
        </p:nvSpPr>
        <p:spPr>
          <a:xfrm>
            <a:off x="845574" y="2010190"/>
            <a:ext cx="10411706" cy="3733586"/>
          </a:xfrm>
          <a:prstGeom prst="rect">
            <a:avLst/>
          </a:prstGeom>
        </p:spPr>
        <p:txBody>
          <a:bodyPr wrap="square">
            <a:spAutoFit/>
          </a:bodyPr>
          <a:lstStyle/>
          <a:p>
            <a:pPr marL="457200" indent="-457200" algn="just">
              <a:lnSpc>
                <a:spcPct val="150000"/>
              </a:lnSpc>
              <a:buFont typeface="+mj-lt"/>
              <a:buAutoNum type="arabicParenR" startAt="4"/>
            </a:pPr>
            <a:r>
              <a:rPr lang="en-US" sz="2000" b="1" dirty="0">
                <a:solidFill>
                  <a:srgbClr val="FF0000"/>
                </a:solidFill>
                <a:latin typeface="Alexandria Light" pitchFamily="2" charset="-78"/>
                <a:cs typeface="Alexandria Light" pitchFamily="2" charset="-78"/>
              </a:rPr>
              <a:t>Assessing Organizational Commitment to Stakeholders and Social Responsibility.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Steps 1 through 3 are geared toward generating information about social responsibility among a variety of influences in and around an organization.</a:t>
            </a:r>
          </a:p>
          <a:p>
            <a:pPr algn="just">
              <a:lnSpc>
                <a:spcPct val="150000"/>
              </a:lnSpc>
            </a:pPr>
            <a:r>
              <a:rPr lang="en-US" sz="2000" b="1" dirty="0">
                <a:solidFill>
                  <a:srgbClr val="002060"/>
                </a:solidFill>
                <a:latin typeface="Alexandria Light" pitchFamily="2" charset="-78"/>
                <a:cs typeface="Alexandria Light" pitchFamily="2" charset="-78"/>
              </a:rPr>
              <a:t>Step 4 brings these three stages together to arrive at an understanding of social responsibility that specifically matches the organization of interests.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general definition will then be used to evaluate current practices and to select concrete social responsibility initiatives.</a:t>
            </a:r>
          </a:p>
        </p:txBody>
      </p:sp>
    </p:spTree>
    <p:extLst>
      <p:ext uri="{BB962C8B-B14F-4D97-AF65-F5344CB8AC3E}">
        <p14:creationId xmlns:p14="http://schemas.microsoft.com/office/powerpoint/2010/main" val="85357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6119F-6550-8749-4AC2-15475184A2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EF505E-7A7C-0EDA-88EF-8294213ED43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B80E765-DD51-033A-4FC0-43CEF3400C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EC162F2-5851-2F86-E074-A98CFD60FFA0}"/>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827C069A-B8AE-AACA-6BCA-3D9C8067947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3B9699F-4935-FE17-D4E1-89E4EEF4AF3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B4C38E21-210C-9562-09FD-0671568036A9}"/>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arenR" startAt="5"/>
            </a:pPr>
            <a:r>
              <a:rPr lang="en-US" sz="2000" b="1" dirty="0">
                <a:solidFill>
                  <a:srgbClr val="FF0000"/>
                </a:solidFill>
                <a:latin typeface="Alexandria Light" pitchFamily="2" charset="-78"/>
                <a:cs typeface="Alexandria Light" pitchFamily="2" charset="-78"/>
              </a:rPr>
              <a:t>Identifying Resources and Determining Urgency.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prioritization of stakeholders and issues and the assessment of past performance lead to the allocation of resources. </a:t>
            </a:r>
          </a:p>
          <a:p>
            <a:pPr algn="just">
              <a:lnSpc>
                <a:spcPct val="150000"/>
              </a:lnSpc>
            </a:pPr>
            <a:r>
              <a:rPr lang="en-US" sz="2000" b="1" dirty="0">
                <a:solidFill>
                  <a:srgbClr val="002060"/>
                </a:solidFill>
                <a:latin typeface="Alexandria Light" pitchFamily="2" charset="-78"/>
                <a:cs typeface="Alexandria Light" pitchFamily="2" charset="-78"/>
              </a:rPr>
              <a:t>Two main criteria can be considered: </a:t>
            </a:r>
            <a:r>
              <a:rPr lang="en-US" sz="2000" b="1" dirty="0">
                <a:solidFill>
                  <a:schemeClr val="accent6">
                    <a:lumMod val="50000"/>
                  </a:schemeClr>
                </a:solidFill>
                <a:latin typeface="Alexandria Light" pitchFamily="2" charset="-78"/>
                <a:cs typeface="Alexandria Light" pitchFamily="2" charset="-78"/>
              </a:rPr>
              <a:t>the level of financial and organizational investments required by different actions and the urgency when prioritizing social responsibility challenges</a:t>
            </a:r>
            <a:r>
              <a:rPr lang="en-US" sz="2000" b="1" dirty="0">
                <a:solidFill>
                  <a:srgbClr val="002060"/>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When the challenge under consideration is viewed as significant and stakeholder pressures on the issue can be expected, the challenge is considered urgent.</a:t>
            </a:r>
          </a:p>
        </p:txBody>
      </p:sp>
    </p:spTree>
    <p:extLst>
      <p:ext uri="{BB962C8B-B14F-4D97-AF65-F5344CB8AC3E}">
        <p14:creationId xmlns:p14="http://schemas.microsoft.com/office/powerpoint/2010/main" val="2770440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FE9BE-5F06-4889-544C-1E7A1D0EDD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42C7FF-1DB2-0038-CB84-8EA995B01D7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92E075-428A-C26A-460F-839CE70C13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3371C32-30D2-3A2A-351D-081BD039E924}"/>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BA9A3E84-518E-766C-610E-AE3C471A8EE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851AABE-A5C3-8D9D-1C01-87C15AD1864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Implementing A Stakeholder Perspective</a:t>
            </a:r>
          </a:p>
        </p:txBody>
      </p:sp>
      <p:sp>
        <p:nvSpPr>
          <p:cNvPr id="8" name="Rectangle 7">
            <a:extLst>
              <a:ext uri="{FF2B5EF4-FFF2-40B4-BE49-F238E27FC236}">
                <a16:creationId xmlns:a16="http://schemas.microsoft.com/office/drawing/2014/main" id="{D9E04B7D-CC54-15B8-FF96-E2AE9848DE39}"/>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arenR" startAt="6"/>
            </a:pPr>
            <a:r>
              <a:rPr lang="en-US" b="1" dirty="0">
                <a:solidFill>
                  <a:srgbClr val="FF0000"/>
                </a:solidFill>
                <a:latin typeface="Alexandria Light" pitchFamily="2" charset="-78"/>
                <a:cs typeface="Alexandria Light" pitchFamily="2" charset="-78"/>
              </a:rPr>
              <a:t>Gaining Stakeholder Feedback.</a:t>
            </a:r>
          </a:p>
          <a:p>
            <a:pPr algn="just">
              <a:lnSpc>
                <a:spcPct val="150000"/>
              </a:lnSpc>
            </a:pPr>
            <a:r>
              <a:rPr lang="en-US" b="1" dirty="0">
                <a:solidFill>
                  <a:srgbClr val="002060"/>
                </a:solidFill>
                <a:latin typeface="Alexandria Light" pitchFamily="2" charset="-78"/>
                <a:cs typeface="Alexandria Light" pitchFamily="2" charset="-78"/>
              </a:rPr>
              <a:t>Stakeholder feedback is generated through a variety of means. </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First</a:t>
            </a:r>
            <a:r>
              <a:rPr lang="en-US" dirty="0">
                <a:latin typeface="Alexandria Light" pitchFamily="2" charset="-78"/>
                <a:cs typeface="Alexandria Light" pitchFamily="2" charset="-78"/>
              </a:rPr>
              <a:t>, stakeholders’ general assessment of a firm and its practices can be obtained through satisfaction or reputation surveys. </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Second</a:t>
            </a:r>
            <a:r>
              <a:rPr lang="en-US" dirty="0">
                <a:latin typeface="Alexandria Light" pitchFamily="2" charset="-78"/>
                <a:cs typeface="Alexandria Light" pitchFamily="2" charset="-78"/>
              </a:rPr>
              <a:t>, to gauge stakeholders’ perceptions of a firm’s contributions to specific issues, stakeholder-generated media such as blogs, websites, podcasts, and newsletters can be assessed. Many firms use media tracking services to identify and classify content related to the company. </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Third</a:t>
            </a:r>
            <a:r>
              <a:rPr lang="en-US" dirty="0">
                <a:latin typeface="Alexandria Light" pitchFamily="2" charset="-78"/>
                <a:cs typeface="Alexandria Light" pitchFamily="2" charset="-78"/>
              </a:rPr>
              <a:t>, more formal research may be conducted using focus groups, observation, and surveys. Many watchdog groups use the web to inform consumers and publicize their messages.</a:t>
            </a:r>
          </a:p>
        </p:txBody>
      </p:sp>
    </p:spTree>
    <p:extLst>
      <p:ext uri="{BB962C8B-B14F-4D97-AF65-F5344CB8AC3E}">
        <p14:creationId xmlns:p14="http://schemas.microsoft.com/office/powerpoint/2010/main" val="2313533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9A30A-2EB6-A7D6-A1DA-8AB52515C4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13451B-4E1C-1701-8BA0-C03E397903D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4A0FE21-F059-D231-E365-A71A731FBF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Rounded Corners 3">
            <a:extLst>
              <a:ext uri="{FF2B5EF4-FFF2-40B4-BE49-F238E27FC236}">
                <a16:creationId xmlns:a16="http://schemas.microsoft.com/office/drawing/2014/main" id="{95014366-ED87-52BD-6F36-9D8F009F260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F9AD110-69E2-1E2F-A0FD-7BFC3F840DE7}"/>
              </a:ext>
            </a:extLst>
          </p:cNvPr>
          <p:cNvSpPr/>
          <p:nvPr/>
        </p:nvSpPr>
        <p:spPr>
          <a:xfrm>
            <a:off x="239486" y="1449595"/>
            <a:ext cx="11481718" cy="523220"/>
          </a:xfrm>
          <a:prstGeom prst="rect">
            <a:avLst/>
          </a:prstGeom>
        </p:spPr>
        <p:txBody>
          <a:bodyPr wrap="square">
            <a:spAutoFit/>
          </a:bodyPr>
          <a:lstStyle/>
          <a:p>
            <a:pPr algn="ctr"/>
            <a:r>
              <a:rPr lang="en-US" sz="2800" dirty="0">
                <a:solidFill>
                  <a:srgbClr val="002060"/>
                </a:solidFill>
                <a:latin typeface="Alexandria" pitchFamily="2" charset="-78"/>
                <a:cs typeface="Alexandria" pitchFamily="2" charset="-78"/>
              </a:rPr>
              <a:t>CONTRIBUTIONS OF A STAKEHOLDER PERSPECTIVE</a:t>
            </a:r>
          </a:p>
        </p:txBody>
      </p:sp>
      <p:sp>
        <p:nvSpPr>
          <p:cNvPr id="3" name="Rectangle 2">
            <a:extLst>
              <a:ext uri="{FF2B5EF4-FFF2-40B4-BE49-F238E27FC236}">
                <a16:creationId xmlns:a16="http://schemas.microsoft.com/office/drawing/2014/main" id="{9F5461E4-B034-3C67-3EA2-02792BAAB3AA}"/>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pic>
        <p:nvPicPr>
          <p:cNvPr id="6146" name="Picture 2" descr="Stakeholder value creation framework from focal business perspective, adapted from Freudenreich et al. (2020) and modified for purpose of PEDs. This figure depicts the value co-created between a firm and other stakeholders in a PED. Citizen-financers, citizen-prosumers, and citizen-initiators are shown on the outskirts of firm's co-creation relationships. There may be potential to integrate these other citizen roles or make space within the PED to leverage these values in other ways.">
            <a:extLst>
              <a:ext uri="{FF2B5EF4-FFF2-40B4-BE49-F238E27FC236}">
                <a16:creationId xmlns:a16="http://schemas.microsoft.com/office/drawing/2014/main" id="{9E9672F4-193F-1A62-A952-4060593C26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6975" y="2072568"/>
            <a:ext cx="4479698" cy="47269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2141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80A7C-923E-BC4F-2340-EB99C2516B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D51622-CC5E-F5AC-2E4A-CC9FB137A4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4EBC29D-E876-6A91-836C-44A7DF16B5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EAD6DB-4501-E246-3D51-DC1973F0A62D}"/>
              </a:ext>
            </a:extLst>
          </p:cNvPr>
          <p:cNvSpPr/>
          <p:nvPr/>
        </p:nvSpPr>
        <p:spPr>
          <a:xfrm>
            <a:off x="597223" y="741266"/>
            <a:ext cx="10935510" cy="369332"/>
          </a:xfrm>
          <a:prstGeom prst="rect">
            <a:avLst/>
          </a:prstGeom>
        </p:spPr>
        <p:txBody>
          <a:bodyPr wrap="square">
            <a:spAutoFit/>
          </a:bodyPr>
          <a:lstStyle/>
          <a:p>
            <a:r>
              <a:rPr lang="en-US" b="1" dirty="0">
                <a:solidFill>
                  <a:srgbClr val="00B0F0"/>
                </a:solidFill>
                <a:latin typeface="Alexandria" charset="0"/>
                <a:cs typeface="Alexandria" charset="0"/>
              </a:rPr>
              <a:t>STAKEHOLDER RELATIONSHIPS, SOCIAL RESPONSIBILITY, AND CORPORATE GOVERNANCE</a:t>
            </a:r>
          </a:p>
        </p:txBody>
      </p:sp>
      <p:sp>
        <p:nvSpPr>
          <p:cNvPr id="3" name="Rectangle: Rounded Corners 2">
            <a:extLst>
              <a:ext uri="{FF2B5EF4-FFF2-40B4-BE49-F238E27FC236}">
                <a16:creationId xmlns:a16="http://schemas.microsoft.com/office/drawing/2014/main" id="{0E5A2968-408F-5106-D1C3-514FD43569F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85C81C2-755F-747C-1EA3-2706FB3BA188}"/>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Contributions Of A Stakeholder Perspective</a:t>
            </a:r>
          </a:p>
        </p:txBody>
      </p:sp>
      <p:sp>
        <p:nvSpPr>
          <p:cNvPr id="8" name="Rectangle 7">
            <a:extLst>
              <a:ext uri="{FF2B5EF4-FFF2-40B4-BE49-F238E27FC236}">
                <a16:creationId xmlns:a16="http://schemas.microsoft.com/office/drawing/2014/main" id="{EBF334CF-B212-2123-4799-C631E2FA3624}"/>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While we provide a framework for implementing a stakeholder perspective, balancing stakeholder interests requires information and good judgment.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When businesses attempt to provide what consumers want, broader societal interests can create conflicts.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for example, that many of the metals in consumer electronics products come from countries such as the Democratic Republic of the Congo riddled by warfare and human rights violations.</a:t>
            </a:r>
          </a:p>
          <a:p>
            <a:pPr algn="just">
              <a:lnSpc>
                <a:spcPct val="150000"/>
              </a:lnSpc>
            </a:pPr>
            <a:r>
              <a:rPr lang="en-US" sz="2000" b="1" dirty="0">
                <a:solidFill>
                  <a:srgbClr val="002060"/>
                </a:solidFill>
                <a:latin typeface="Alexandria Light" pitchFamily="2" charset="-78"/>
                <a:cs typeface="Alexandria Light" pitchFamily="2" charset="-78"/>
              </a:rPr>
              <a:t> What is most advantageous for consumers is not beneficial to the people living in the conflict region. It is clear that balancing stakeholder interests can be a challenging process.</a:t>
            </a:r>
          </a:p>
        </p:txBody>
      </p:sp>
    </p:spTree>
    <p:extLst>
      <p:ext uri="{BB962C8B-B14F-4D97-AF65-F5344CB8AC3E}">
        <p14:creationId xmlns:p14="http://schemas.microsoft.com/office/powerpoint/2010/main" val="1148646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4280</TotalTime>
  <Words>3309</Words>
  <Application>Microsoft Office PowerPoint</Application>
  <PresentationFormat>Widescreen</PresentationFormat>
  <Paragraphs>228</Paragraphs>
  <Slides>44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Alexandria Light</vt:lpstr>
      <vt:lpstr>Calibri Light</vt:lpstr>
      <vt:lpstr>Arial</vt:lpstr>
      <vt:lpstr>Alexandria Black</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356</cp:revision>
  <dcterms:created xsi:type="dcterms:W3CDTF">2023-04-29T09:08:00Z</dcterms:created>
  <dcterms:modified xsi:type="dcterms:W3CDTF">2025-06-19T11:44:42Z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