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3" r:id="rId6"/>
    <p:sldId id="291" r:id="rId7"/>
    <p:sldId id="331" r:id="rId8"/>
    <p:sldId id="262" r:id="rId9"/>
    <p:sldId id="270" r:id="rId10"/>
    <p:sldId id="265" r:id="rId11"/>
    <p:sldId id="292" r:id="rId12"/>
    <p:sldId id="264" r:id="rId13"/>
    <p:sldId id="273" r:id="rId14"/>
    <p:sldId id="307" r:id="rId15"/>
    <p:sldId id="310" r:id="rId16"/>
    <p:sldId id="323" r:id="rId17"/>
    <p:sldId id="324" r:id="rId18"/>
    <p:sldId id="312" r:id="rId19"/>
    <p:sldId id="313" r:id="rId20"/>
    <p:sldId id="314" r:id="rId21"/>
    <p:sldId id="332" r:id="rId22"/>
    <p:sldId id="315" r:id="rId23"/>
    <p:sldId id="316" r:id="rId24"/>
    <p:sldId id="317" r:id="rId25"/>
    <p:sldId id="318" r:id="rId26"/>
    <p:sldId id="319" r:id="rId27"/>
    <p:sldId id="333" r:id="rId28"/>
    <p:sldId id="308" r:id="rId29"/>
    <p:sldId id="334" r:id="rId30"/>
    <p:sldId id="325" r:id="rId31"/>
    <p:sldId id="335" r:id="rId32"/>
    <p:sldId id="326" r:id="rId33"/>
    <p:sldId id="336" r:id="rId34"/>
    <p:sldId id="328" r:id="rId35"/>
    <p:sldId id="330" r:id="rId36"/>
    <p:sldId id="33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21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Differentiation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071A70-6F30-D5C9-FA5A-06807E6353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9765" y="0"/>
            <a:ext cx="12696919" cy="706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ECB5771-C36A-4003-E7D6-BC90F3955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859583"/>
            <a:ext cx="7458075" cy="2581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9356FC1-C8A6-9682-0934-77CF95267C18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D50A9FC-4B29-ACCF-6390-33A6327D6F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0412" y="1721880"/>
            <a:ext cx="7324725" cy="27527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B20D39A-0F6C-6C26-8E2D-C89C028BB9CD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AA26338-1F74-706D-350D-9AC48F22515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52034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01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 Derivative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A037D7E-6085-0B22-3F61-50933C5E1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6575" y="1476375"/>
            <a:ext cx="6038850" cy="39052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90A8C54-5570-7775-36FD-CC6C19EF783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1559E10-7233-14E2-14A7-89A77BEF11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46182"/>
            <a:ext cx="8736283" cy="13115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203140"/>
            <a:ext cx="7640348" cy="514055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178ED6D-A865-12F9-3DE1-453900ABE9D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84222B7-C3B7-A644-E3CB-C60994FE45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24246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6487" y="1771650"/>
            <a:ext cx="7439025" cy="33147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635C99-3710-08AD-46F0-78EEDC27C5F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CB369E4-EEED-1508-6286-1C4D44C9C6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57448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91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Derivative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152073" y="1819564"/>
                <a:ext cx="8294255" cy="31760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Derivative can take the form: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pPr marL="285750" indent="-285750">
                  <a:lnSpc>
                    <a:spcPct val="30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′(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285750" indent="-285750">
                  <a:lnSpc>
                    <a:spcPct val="30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𝑑𝑥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073" y="1819564"/>
                <a:ext cx="8294255" cy="3176062"/>
              </a:xfrm>
              <a:prstGeom prst="rect">
                <a:avLst/>
              </a:prstGeom>
              <a:blipFill>
                <a:blip r:embed="rId8"/>
                <a:stretch>
                  <a:fillRect l="-1470" t="-19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CA532D75-BD5B-DBE1-96CC-BEEC0247CAB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87CAE64-9E46-76C7-1E44-3E29FC64A12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363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Rules of Differentiation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6869544-C36E-A1FB-27CB-949D0F152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530764"/>
            <a:ext cx="4800600" cy="40576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6124501-941E-6708-6ABC-0A8C580B3D17}"/>
              </a:ext>
            </a:extLst>
          </p:cNvPr>
          <p:cNvSpPr/>
          <p:nvPr/>
        </p:nvSpPr>
        <p:spPr>
          <a:xfrm>
            <a:off x="1544641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901766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4BE9F81-698B-2C30-290A-A43649EDA5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502" y="2153690"/>
            <a:ext cx="5486400" cy="17145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73EDE9C-5296-9623-D695-E520CFBD6E10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1FAEF5B-CB57-9D55-5128-EAA365BDD5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B279F10-D353-B01C-8255-26B0C96B5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330" y="2101598"/>
            <a:ext cx="5343525" cy="23145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0289233-37E7-8D16-9C5B-0D1A66A5E65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D3C4D5B-2AA4-0F7C-CE13-99A8FAA56DA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682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991AB52-B25A-AB8C-2068-343BECCB9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634" y="1778991"/>
            <a:ext cx="5286375" cy="352425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5514FD-FADF-1961-FC76-E4C16B0D522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9135EB7E-5F83-879A-F105-BDC203B3A1A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A902D72-887F-3C3A-0A15-B97FE66BB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489" y="1655899"/>
            <a:ext cx="5600700" cy="3905250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212D3D8D-6C21-CC88-AA16-FD1F9FC988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2D4B9DB-F37A-0A0B-9ED1-5D0259547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3469" y="1817720"/>
            <a:ext cx="4286250" cy="24574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EC333F4-3E99-1B54-7A5F-BBC2E94F6509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1BF4D62-7BA7-9B58-1FFF-546D9B5237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41499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132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The Product Rule and Quotient Rule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2FCC3C-3BD1-C745-2757-4DCD18BA77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711" y="2493366"/>
            <a:ext cx="5619750" cy="10477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004330-BB6E-1E2A-EA75-91AC04A7552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F0C0B30-8962-962C-C6AD-71C80CD47D5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D19E83-3CE9-3E43-605C-8E8DD377C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4386" y="1846924"/>
            <a:ext cx="6248400" cy="25431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6623F68-0BD3-BAD7-F59E-3B081E24855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C5F5E7B-5436-F199-E44F-BD0EF2034C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939859"/>
            <a:ext cx="6000750" cy="27622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17D9592-B756-19A2-8921-31FBE281277B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211246D-0956-F45B-3F4E-54CEF260BD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037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Quotient Rule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780B53-CACC-E938-2949-60A5CAACD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153690"/>
            <a:ext cx="5686425" cy="15049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33570E4-F3E4-E2D9-94FF-EA9BA2A8863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6A1DE13-8F8F-2F9F-EE89-0BCE20A677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95B598-E629-DECA-4EC3-43AB5DDD2A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860" y="1434394"/>
            <a:ext cx="7915275" cy="45148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F24E83D-98F1-6978-AEF0-94572FFF8C3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E8A1FA6-AF7C-10DD-D54E-0FCBD03CB9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0E5F772-1C9E-D355-B738-53E936F864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519" y="1459326"/>
            <a:ext cx="6858000" cy="420052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0B4018E-99C6-34A4-A78B-0AD740F06FA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E6D2163C-B408-82A5-3E0D-5883770083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2031375"/>
            <a:ext cx="3933825" cy="22669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3DB3C1D-2515-0DE3-6DD0-883EA5C72A3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6BCEC93-5416-695D-FC3A-BB3C8F3DEA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8D570A4-FA7F-6881-63AB-D64489CF8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911220"/>
            <a:ext cx="7248525" cy="24384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418D3505-B071-A4A5-6FE7-E199EE12AA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247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7" y="-36946"/>
            <a:ext cx="957827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The Chain Rule and the Power Rule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0F8339-AD75-6B7F-43DD-6B2F502139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023382"/>
            <a:ext cx="5534025" cy="24193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7FCAA19-9EC2-C976-6C4A-C3613F3482E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7CD5F3E-E1F3-3E49-5F1D-A10AD553A10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493E940-39DD-396E-1375-A0989F4DEC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149" y="1573254"/>
            <a:ext cx="7353300" cy="45529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E9647BD-5066-81D1-D217-AFFE66670F4A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E17B563-B4C8-A17B-0F4B-7FBAA95A92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5F2623-91F1-8B1B-15F2-CC259611F7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036" y="1769466"/>
            <a:ext cx="5076825" cy="35433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44C8695-4C4D-85F3-F2B6-DBAEE95C504E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8B5D21F-E218-CB8E-4ECC-8F5F319D5D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90314" y="156857"/>
            <a:ext cx="1632858" cy="76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F40BB6-903C-1179-3A5E-9118CE140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6180" y="1542887"/>
            <a:ext cx="4733925" cy="40767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293F4DB-6989-25FC-F162-582DC30F69A1}"/>
              </a:ext>
            </a:extLst>
          </p:cNvPr>
          <p:cNvSpPr/>
          <p:nvPr/>
        </p:nvSpPr>
        <p:spPr>
          <a:xfrm>
            <a:off x="1796371" y="5916063"/>
            <a:ext cx="100809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726E31FF-C889-DA1A-AF7B-C148061B9D0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4579" y="96731"/>
            <a:ext cx="2186980" cy="1021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45F953-EA5E-92F4-3B8A-7148BDC4C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659" y="1527909"/>
            <a:ext cx="4192555" cy="425369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BD56A4D-2B31-CFFB-810D-37A228DAC32D}"/>
              </a:ext>
            </a:extLst>
          </p:cNvPr>
          <p:cNvSpPr/>
          <p:nvPr/>
        </p:nvSpPr>
        <p:spPr>
          <a:xfrm>
            <a:off x="3729813" y="6140520"/>
            <a:ext cx="842259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DF29806-1524-D176-B170-A4BB066FEA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48911" y="236724"/>
            <a:ext cx="1984289" cy="92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3"/>
                <a:ext cx="7324224" cy="21901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f ‘(x) = 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6</m:t>
                    </m:r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3"/>
                <a:ext cx="7324224" cy="2190151"/>
              </a:xfrm>
              <a:prstGeom prst="rect">
                <a:avLst/>
              </a:prstGeom>
              <a:blipFill>
                <a:blip r:embed="rId8"/>
                <a:stretch>
                  <a:fillRect l="-583" t="-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A0F55B18-9ABB-4696-78FC-34E768BD20E0}"/>
              </a:ext>
            </a:extLst>
          </p:cNvPr>
          <p:cNvSpPr/>
          <p:nvPr/>
        </p:nvSpPr>
        <p:spPr>
          <a:xfrm>
            <a:off x="1566413" y="606549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09C086D-AB99-1230-C26E-6E7AD016BEC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25857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2) f 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 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12</m:t>
                    </m:r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2585772"/>
              </a:xfrm>
              <a:prstGeom prst="rect">
                <a:avLst/>
              </a:prstGeom>
              <a:blipFill>
                <a:blip r:embed="rId8"/>
                <a:stretch>
                  <a:fillRect l="-763" t="-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B5B3D439-B965-D60C-2BC4-D3DAD87F2D6E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BDE6B1E-FC78-3B72-9711-D28CCE78462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30279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3) f (x)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−2</m:t>
                    </m:r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+3</m:t>
                    </m:r>
                  </m:oMath>
                </a14:m>
                <a:endParaRPr lang="en-US" sz="20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8x 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2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3027945"/>
              </a:xfrm>
              <a:prstGeom prst="rect">
                <a:avLst/>
              </a:prstGeom>
              <a:blipFill>
                <a:blip r:embed="rId8"/>
                <a:stretch>
                  <a:fillRect l="-933" t="-8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70CF37DA-F5A4-6551-BC20-D7AC3BEC56B4}"/>
              </a:ext>
            </a:extLst>
          </p:cNvPr>
          <p:cNvSpPr/>
          <p:nvPr/>
        </p:nvSpPr>
        <p:spPr>
          <a:xfrm>
            <a:off x="1554377" y="55677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A198201-FF5D-D991-3935-65BDD90D638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3901" y="25457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2243138"/>
                <a:ext cx="7186903" cy="26562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4) f (x) =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11√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f ‘(x) = 11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f>
                          <m:fPr>
                            <m:ctrlP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</m:oMath>
                </a14:m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f>
                          <m:fPr>
                            <m:ctrlP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−1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  <m:r>
                      <a:rPr lang="en-US" sz="2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2√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den>
                    </m:f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2243138"/>
                <a:ext cx="7186903" cy="2656240"/>
              </a:xfrm>
              <a:prstGeom prst="rect">
                <a:avLst/>
              </a:prstGeom>
              <a:blipFill>
                <a:blip r:embed="rId8"/>
                <a:stretch>
                  <a:fillRect l="-1357" t="-9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81FE232A-57B4-E8C9-555B-2769825DFF37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88BC338-27FF-A876-D1D7-26AFF984AE6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29633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4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5) f(x)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</m:sup>
                        </m:sSup>
                      </m:den>
                    </m:f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8</m:t>
                    </m:r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−5 </m:t>
                        </m:r>
                      </m:sup>
                    </m:sSup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−40</m:t>
                    </m:r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−6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2963375"/>
              </a:xfrm>
              <a:prstGeom prst="rect">
                <a:avLst/>
              </a:prstGeom>
              <a:blipFill>
                <a:blip r:embed="rId8"/>
                <a:stretch>
                  <a:fillRect l="-17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E23BAFAA-ECD0-7FDD-53DE-E24881492EC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B6F146B-8787-B781-BA4D-EF445A3BD8C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C719B08-1641-2A31-2F0E-B797881B6591}"/>
                  </a:ext>
                </a:extLst>
              </p:cNvPr>
              <p:cNvSpPr txBox="1"/>
              <p:nvPr/>
            </p:nvSpPr>
            <p:spPr>
              <a:xfrm>
                <a:off x="1874164" y="1833123"/>
                <a:ext cx="7307157" cy="19297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by using the product rule and the quotient rule: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+3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  (4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 (6x + 3) + (6) (4x + 1) </a:t>
                </a:r>
                <a:endParaRPr lang="en-US" sz="18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C719B08-1641-2A31-2F0E-B797881B65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4" y="1833123"/>
                <a:ext cx="7307157" cy="1929759"/>
              </a:xfrm>
              <a:prstGeom prst="rect">
                <a:avLst/>
              </a:prstGeom>
              <a:blipFill>
                <a:blip r:embed="rId8"/>
                <a:stretch>
                  <a:fillRect l="-667" t="-1582" b="-31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003CBEF2-38E3-4B02-EB58-2D4E7573E7CD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81CA5D0-F4B6-E885-5962-D80955EC744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253673" y="2204822"/>
                <a:ext cx="6096000" cy="154131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3) f 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</m:t>
                                </m:r>
                              </m:e>
                            </m:d>
                            <m:d>
                              <m:d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d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−(5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)(1)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(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−1)</m:t>
                                </m:r>
                              </m:e>
                              <m:sup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3673" y="2204822"/>
                <a:ext cx="6096000" cy="1541319"/>
              </a:xfrm>
              <a:prstGeom prst="rect">
                <a:avLst/>
              </a:prstGeom>
              <a:blipFill>
                <a:blip r:embed="rId8"/>
                <a:stretch>
                  <a:fillRect l="-9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AE4068BB-329D-5FD6-35A1-DECCD7E49B5F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8458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7BFC2FA-A055-7C30-F9FF-6CA104DC0622}"/>
                  </a:ext>
                </a:extLst>
              </p:cNvPr>
              <p:cNvSpPr txBox="1"/>
              <p:nvPr/>
            </p:nvSpPr>
            <p:spPr>
              <a:xfrm>
                <a:off x="1727862" y="1647146"/>
                <a:ext cx="6228182" cy="37026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𝐝𝐲</m:t>
                        </m:r>
                      </m:num>
                      <m:den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𝐝𝐱</m:t>
                        </m:r>
                      </m:den>
                    </m:f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eriod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y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u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u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and u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</m:oMath>
                </a14:m>
                <a:endParaRPr lang="en-US" sz="180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𝑑𝑢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𝑢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</m:t>
                      </m:r>
                    </m:oMath>
                  </m:oMathPara>
                </a14:m>
                <a:endParaRPr lang="en-US" sz="1800" i="1" dirty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𝑑𝑢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</m:t>
                      </m:r>
                    </m:oMath>
                  </m:oMathPara>
                </a14:m>
                <a:endParaRPr lang="en-US" sz="1800" i="1" dirty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∴</m:t>
                      </m:r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                                    = (2(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)−2</m:t>
                    </m:r>
                  </m:oMath>
                </a14:m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)(2x – 1)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7BFC2FA-A055-7C30-F9FF-6CA104DC06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647146"/>
                <a:ext cx="6228182" cy="3702680"/>
              </a:xfrm>
              <a:prstGeom prst="rect">
                <a:avLst/>
              </a:prstGeom>
              <a:blipFill>
                <a:blip r:embed="rId8"/>
                <a:stretch>
                  <a:fillRect l="-783" b="-14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237F5904-8C3E-4765-B4F6-19743F08B341}"/>
              </a:ext>
            </a:extLst>
          </p:cNvPr>
          <p:cNvSpPr/>
          <p:nvPr/>
        </p:nvSpPr>
        <p:spPr>
          <a:xfrm>
            <a:off x="1490213" y="577454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F9A9CD4-1B7A-5B60-FD4F-A46444EB18E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5631" y="2204822"/>
            <a:ext cx="5405289" cy="140822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552F5C0-78D6-C729-7075-A2058186A54D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85FC50C-B34B-3A71-8C61-23C2188B92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1492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119" y="1427451"/>
            <a:ext cx="3670681" cy="371208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BF790B-0382-CDB8-F0D8-91C187484577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381DDB6-6C6F-789A-F7D7-7C1047A65D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2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1406</TotalTime>
  <Words>400</Words>
  <Application>Microsoft Office PowerPoint</Application>
  <PresentationFormat>Widescreen</PresentationFormat>
  <Paragraphs>154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89</cp:revision>
  <dcterms:created xsi:type="dcterms:W3CDTF">2021-08-03T13:03:26Z</dcterms:created>
  <dcterms:modified xsi:type="dcterms:W3CDTF">2025-07-02T10:41:00Z</dcterms:modified>
</cp:coreProperties>
</file>