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2" r:id="rId5"/>
    <p:sldId id="533" r:id="rId6"/>
    <p:sldId id="480" r:id="rId7"/>
    <p:sldId id="313" r:id="rId8"/>
    <p:sldId id="546" r:id="rId9"/>
    <p:sldId id="496" r:id="rId10"/>
    <p:sldId id="276" r:id="rId11"/>
    <p:sldId id="497" r:id="rId12"/>
    <p:sldId id="547" r:id="rId13"/>
    <p:sldId id="555" r:id="rId14"/>
    <p:sldId id="534" r:id="rId15"/>
    <p:sldId id="500" r:id="rId16"/>
    <p:sldId id="502" r:id="rId17"/>
    <p:sldId id="536" r:id="rId18"/>
    <p:sldId id="537" r:id="rId19"/>
    <p:sldId id="541" r:id="rId20"/>
    <p:sldId id="535" r:id="rId21"/>
    <p:sldId id="503" r:id="rId22"/>
    <p:sldId id="505" r:id="rId23"/>
    <p:sldId id="521" r:id="rId24"/>
    <p:sldId id="506" r:id="rId25"/>
    <p:sldId id="542" r:id="rId26"/>
    <p:sldId id="522" r:id="rId27"/>
    <p:sldId id="543" r:id="rId28"/>
    <p:sldId id="512" r:id="rId29"/>
    <p:sldId id="514" r:id="rId30"/>
    <p:sldId id="516" r:id="rId31"/>
    <p:sldId id="544" r:id="rId32"/>
    <p:sldId id="517" r:id="rId33"/>
    <p:sldId id="549" r:id="rId34"/>
    <p:sldId id="548" r:id="rId35"/>
    <p:sldId id="550" r:id="rId36"/>
    <p:sldId id="551" r:id="rId37"/>
    <p:sldId id="523" r:id="rId38"/>
    <p:sldId id="525" r:id="rId39"/>
    <p:sldId id="552" r:id="rId40"/>
    <p:sldId id="526" r:id="rId41"/>
    <p:sldId id="527" r:id="rId42"/>
    <p:sldId id="553" r:id="rId43"/>
    <p:sldId id="55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547"/>
            <p14:sldId id="555"/>
            <p14:sldId id="534"/>
            <p14:sldId id="500"/>
            <p14:sldId id="502"/>
            <p14:sldId id="536"/>
            <p14:sldId id="537"/>
            <p14:sldId id="541"/>
            <p14:sldId id="535"/>
            <p14:sldId id="503"/>
            <p14:sldId id="505"/>
            <p14:sldId id="521"/>
            <p14:sldId id="506"/>
            <p14:sldId id="542"/>
            <p14:sldId id="522"/>
            <p14:sldId id="543"/>
            <p14:sldId id="512"/>
            <p14:sldId id="514"/>
            <p14:sldId id="516"/>
            <p14:sldId id="544"/>
            <p14:sldId id="517"/>
            <p14:sldId id="549"/>
            <p14:sldId id="548"/>
            <p14:sldId id="550"/>
            <p14:sldId id="551"/>
            <p14:sldId id="523"/>
            <p14:sldId id="525"/>
            <p14:sldId id="552"/>
            <p14:sldId id="526"/>
            <p14:sldId id="527"/>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02" autoAdjust="0"/>
    <p:restoredTop sz="93699" autoAdjust="0"/>
  </p:normalViewPr>
  <p:slideViewPr>
    <p:cSldViewPr snapToGrid="0">
      <p:cViewPr varScale="1">
        <p:scale>
          <a:sx n="120" d="100"/>
          <a:sy n="120" d="100"/>
        </p:scale>
        <p:origin x="856"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C792F8-3FCF-459A-9348-2B3346CBF2AD}"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D8E2E982-E570-4B28-B494-9DD205FDA657}">
      <dgm:prSet phldrT="[Text]" custT="1"/>
      <dgm:spPr/>
      <dgm:t>
        <a:bodyPr/>
        <a:lstStyle/>
        <a:p>
          <a:r>
            <a:rPr lang="ar-QA" sz="2800" u="none" dirty="0"/>
            <a:t>إعداد الكلمة الخطابية </a:t>
          </a:r>
          <a:endParaRPr lang="en-US" sz="2800" u="none" dirty="0"/>
        </a:p>
      </dgm:t>
    </dgm:pt>
    <dgm:pt modelId="{BD43AFDD-DB68-4BCE-8266-558CB0BBAC47}" type="parTrans" cxnId="{1FF53B2F-92CD-47CC-9C37-23A12ADDEA1F}">
      <dgm:prSet/>
      <dgm:spPr/>
      <dgm:t>
        <a:bodyPr/>
        <a:lstStyle/>
        <a:p>
          <a:endParaRPr lang="en-US"/>
        </a:p>
      </dgm:t>
    </dgm:pt>
    <dgm:pt modelId="{81D75D0D-1E21-4681-8923-4FD541DF2F42}" type="sibTrans" cxnId="{1FF53B2F-92CD-47CC-9C37-23A12ADDEA1F}">
      <dgm:prSet/>
      <dgm:spPr/>
      <dgm:t>
        <a:bodyPr/>
        <a:lstStyle/>
        <a:p>
          <a:endParaRPr lang="en-US"/>
        </a:p>
      </dgm:t>
    </dgm:pt>
    <dgm:pt modelId="{9136C4A2-5D53-462D-A184-9CA620DDFEAB}">
      <dgm:prSet phldrT="[Text]"/>
      <dgm:spPr/>
      <dgm:t>
        <a:bodyPr/>
        <a:lstStyle/>
        <a:p>
          <a:pPr algn="r" rtl="1"/>
          <a:endParaRPr lang="en-US" sz="1400" dirty="0"/>
        </a:p>
      </dgm:t>
    </dgm:pt>
    <dgm:pt modelId="{2A5D28C5-D63F-4C33-B122-BD7F5CC00BC5}" type="parTrans" cxnId="{BB85CA5B-F08A-42ED-9C24-860CD780F02C}">
      <dgm:prSet/>
      <dgm:spPr/>
      <dgm:t>
        <a:bodyPr/>
        <a:lstStyle/>
        <a:p>
          <a:endParaRPr lang="en-US"/>
        </a:p>
      </dgm:t>
    </dgm:pt>
    <dgm:pt modelId="{F85E54C2-F217-432B-A7DD-BFA4CE14CB09}" type="sibTrans" cxnId="{BB85CA5B-F08A-42ED-9C24-860CD780F02C}">
      <dgm:prSet/>
      <dgm:spPr/>
      <dgm:t>
        <a:bodyPr/>
        <a:lstStyle/>
        <a:p>
          <a:endParaRPr lang="en-US"/>
        </a:p>
      </dgm:t>
    </dgm:pt>
    <dgm:pt modelId="{8779812A-7CF6-4C97-847D-2AB2190C3B27}">
      <dgm:prSet phldrT="[Text]" custT="1"/>
      <dgm:spPr/>
      <dgm:t>
        <a:bodyPr/>
        <a:lstStyle/>
        <a:p>
          <a:r>
            <a:rPr lang="ar-QA" sz="2800" dirty="0"/>
            <a:t>خطوات كتابة الكلمات </a:t>
          </a:r>
          <a:endParaRPr lang="en-US" sz="2800" dirty="0"/>
        </a:p>
      </dgm:t>
    </dgm:pt>
    <dgm:pt modelId="{507FFB54-21F7-46DB-ABF5-7FC6A41C61CB}" type="parTrans" cxnId="{E496A83A-C47F-4B98-8CC7-C1DF0DD9CC38}">
      <dgm:prSet/>
      <dgm:spPr/>
      <dgm:t>
        <a:bodyPr/>
        <a:lstStyle/>
        <a:p>
          <a:endParaRPr lang="en-US"/>
        </a:p>
      </dgm:t>
    </dgm:pt>
    <dgm:pt modelId="{20294B36-270C-468D-A664-C6DA5EC5DD2F}" type="sibTrans" cxnId="{E496A83A-C47F-4B98-8CC7-C1DF0DD9CC38}">
      <dgm:prSet/>
      <dgm:spPr/>
      <dgm:t>
        <a:bodyPr/>
        <a:lstStyle/>
        <a:p>
          <a:endParaRPr lang="en-US"/>
        </a:p>
      </dgm:t>
    </dgm:pt>
    <dgm:pt modelId="{ABC5EB7E-73A8-4C51-80A3-665CAC9326E5}">
      <dgm:prSet phldrT="[Text]"/>
      <dgm:spPr/>
      <dgm:t>
        <a:bodyPr/>
        <a:lstStyle/>
        <a:p>
          <a:pPr rtl="1"/>
          <a:r>
            <a:rPr lang="ar-QA" b="1" dirty="0"/>
            <a:t>تلخيص المعلومات التي تم جمعها .</a:t>
          </a:r>
          <a:endParaRPr lang="en-US" b="1" dirty="0"/>
        </a:p>
      </dgm:t>
    </dgm:pt>
    <dgm:pt modelId="{F737F299-D790-4B20-9BA0-83EEBCF60236}" type="parTrans" cxnId="{3BAF660D-47A7-4C39-B00F-1FAF80EF7A5C}">
      <dgm:prSet/>
      <dgm:spPr/>
      <dgm:t>
        <a:bodyPr/>
        <a:lstStyle/>
        <a:p>
          <a:endParaRPr lang="en-US"/>
        </a:p>
      </dgm:t>
    </dgm:pt>
    <dgm:pt modelId="{972EC6DF-07A2-4BA8-A075-AB44608356FA}" type="sibTrans" cxnId="{3BAF660D-47A7-4C39-B00F-1FAF80EF7A5C}">
      <dgm:prSet/>
      <dgm:spPr/>
      <dgm:t>
        <a:bodyPr/>
        <a:lstStyle/>
        <a:p>
          <a:endParaRPr lang="en-US"/>
        </a:p>
      </dgm:t>
    </dgm:pt>
    <dgm:pt modelId="{CD3FF20A-7E2F-4C20-8226-BE80B0F355FA}">
      <dgm:prSet custT="1"/>
      <dgm:spPr/>
      <dgm:t>
        <a:bodyPr/>
        <a:lstStyle/>
        <a:p>
          <a:pPr algn="r" rtl="1"/>
          <a:r>
            <a:rPr lang="ar-QA" sz="1600" b="1" dirty="0">
              <a:latin typeface="Alexandria"/>
              <a:cs typeface="Alexandria" charset="0"/>
            </a:rPr>
            <a:t>المقدمة: إستهلال يعرض أهمية الموضوع.</a:t>
          </a:r>
        </a:p>
      </dgm:t>
    </dgm:pt>
    <dgm:pt modelId="{0A3BF4FF-18D5-4E7C-B6B9-8A399245470A}" type="parTrans" cxnId="{DF6AA10B-BF16-43A5-A277-88B5A120DAC7}">
      <dgm:prSet/>
      <dgm:spPr/>
      <dgm:t>
        <a:bodyPr/>
        <a:lstStyle/>
        <a:p>
          <a:endParaRPr lang="en-US"/>
        </a:p>
      </dgm:t>
    </dgm:pt>
    <dgm:pt modelId="{AF171B54-E62B-4BC3-B936-10F4779E7516}" type="sibTrans" cxnId="{DF6AA10B-BF16-43A5-A277-88B5A120DAC7}">
      <dgm:prSet/>
      <dgm:spPr/>
      <dgm:t>
        <a:bodyPr/>
        <a:lstStyle/>
        <a:p>
          <a:endParaRPr lang="en-US"/>
        </a:p>
      </dgm:t>
    </dgm:pt>
    <dgm:pt modelId="{36B20977-16E1-415B-8924-617E3C0AF822}">
      <dgm:prSet custT="1"/>
      <dgm:spPr/>
      <dgm:t>
        <a:bodyPr/>
        <a:lstStyle/>
        <a:p>
          <a:pPr algn="r" rtl="1"/>
          <a:r>
            <a:rPr lang="ar-QA" sz="1600" b="1" dirty="0">
              <a:latin typeface="Alexandria"/>
              <a:cs typeface="Alexandria" charset="0"/>
            </a:rPr>
            <a:t>الحقيقة الأول -الحقيقة الثانية -الحقيفة الثالثة. </a:t>
          </a:r>
          <a:endParaRPr lang="ar-JO" sz="1600" b="1" dirty="0">
            <a:latin typeface="Alexandria"/>
            <a:cs typeface="Alexandria" charset="0"/>
          </a:endParaRPr>
        </a:p>
      </dgm:t>
    </dgm:pt>
    <dgm:pt modelId="{0ECB44DF-06A2-40A6-B037-C54D4C2EB82D}" type="parTrans" cxnId="{380E5BA6-399E-46F7-B197-9FC810A977C5}">
      <dgm:prSet/>
      <dgm:spPr/>
      <dgm:t>
        <a:bodyPr/>
        <a:lstStyle/>
        <a:p>
          <a:endParaRPr lang="en-US"/>
        </a:p>
      </dgm:t>
    </dgm:pt>
    <dgm:pt modelId="{D25F9647-F67A-41D8-806D-F3CA05086133}" type="sibTrans" cxnId="{380E5BA6-399E-46F7-B197-9FC810A977C5}">
      <dgm:prSet/>
      <dgm:spPr/>
      <dgm:t>
        <a:bodyPr/>
        <a:lstStyle/>
        <a:p>
          <a:endParaRPr lang="en-US"/>
        </a:p>
      </dgm:t>
    </dgm:pt>
    <dgm:pt modelId="{0C9B4758-D51A-4C51-9D35-1F3F57085A08}">
      <dgm:prSet custT="1"/>
      <dgm:spPr/>
      <dgm:t>
        <a:bodyPr/>
        <a:lstStyle/>
        <a:p>
          <a:pPr algn="r" rtl="1"/>
          <a:r>
            <a:rPr lang="ar-QA" sz="1600" b="1" dirty="0"/>
            <a:t>الختام. </a:t>
          </a:r>
          <a:endParaRPr lang="ar-JO" sz="1600" b="1" dirty="0"/>
        </a:p>
      </dgm:t>
    </dgm:pt>
    <dgm:pt modelId="{FEE15085-1615-4384-AD66-9E8EB6D07045}" type="parTrans" cxnId="{7E7C2704-81F5-4B31-9E60-B1445D0B374C}">
      <dgm:prSet/>
      <dgm:spPr/>
      <dgm:t>
        <a:bodyPr/>
        <a:lstStyle/>
        <a:p>
          <a:endParaRPr lang="en-US"/>
        </a:p>
      </dgm:t>
    </dgm:pt>
    <dgm:pt modelId="{1DF5C029-DC02-405B-8371-1572E9BB42E7}" type="sibTrans" cxnId="{7E7C2704-81F5-4B31-9E60-B1445D0B374C}">
      <dgm:prSet/>
      <dgm:spPr/>
      <dgm:t>
        <a:bodyPr/>
        <a:lstStyle/>
        <a:p>
          <a:endParaRPr lang="en-US"/>
        </a:p>
      </dgm:t>
    </dgm:pt>
    <dgm:pt modelId="{4CD69CF3-7D32-4F3C-91B8-5192D2535F7D}">
      <dgm:prSet/>
      <dgm:spPr/>
      <dgm:t>
        <a:bodyPr/>
        <a:lstStyle/>
        <a:p>
          <a:pPr rtl="1"/>
          <a:r>
            <a:rPr lang="ar-QA" b="1" dirty="0"/>
            <a:t>كتابة النقاط الرئيسية بشكل منطقي ومتسلسل.</a:t>
          </a:r>
          <a:endParaRPr lang="ar-JO" b="1" dirty="0"/>
        </a:p>
      </dgm:t>
    </dgm:pt>
    <dgm:pt modelId="{5E556C30-48A4-4A7B-823D-EDFE5725FB62}" type="parTrans" cxnId="{7A4CFF1D-A3F9-4317-ADD8-B16F142A175E}">
      <dgm:prSet/>
      <dgm:spPr/>
      <dgm:t>
        <a:bodyPr/>
        <a:lstStyle/>
        <a:p>
          <a:endParaRPr lang="en-US"/>
        </a:p>
      </dgm:t>
    </dgm:pt>
    <dgm:pt modelId="{D0754E38-A594-4020-8287-34E7DE28D2A6}" type="sibTrans" cxnId="{7A4CFF1D-A3F9-4317-ADD8-B16F142A175E}">
      <dgm:prSet/>
      <dgm:spPr/>
      <dgm:t>
        <a:bodyPr/>
        <a:lstStyle/>
        <a:p>
          <a:endParaRPr lang="en-US"/>
        </a:p>
      </dgm:t>
    </dgm:pt>
    <dgm:pt modelId="{B62F8C02-3F5B-42CA-913C-0D71D7F40B95}">
      <dgm:prSet/>
      <dgm:spPr/>
      <dgm:t>
        <a:bodyPr/>
        <a:lstStyle/>
        <a:p>
          <a:pPr rtl="1"/>
          <a:r>
            <a:rPr lang="ar-QA" b="1" dirty="0"/>
            <a:t>أن تشمل كل نقطة رئيسية بالتفاصيل الضرورية.</a:t>
          </a:r>
          <a:endParaRPr lang="ar-JO" b="1" dirty="0"/>
        </a:p>
      </dgm:t>
    </dgm:pt>
    <dgm:pt modelId="{23BFD5D7-032E-4564-A20E-B9AF91D9B2D4}" type="parTrans" cxnId="{6BBA7415-DBD0-454D-A9FF-71150A7D84E9}">
      <dgm:prSet/>
      <dgm:spPr/>
      <dgm:t>
        <a:bodyPr/>
        <a:lstStyle/>
        <a:p>
          <a:endParaRPr lang="en-US"/>
        </a:p>
      </dgm:t>
    </dgm:pt>
    <dgm:pt modelId="{18EC7824-A7EA-42DC-8E6D-72A51CC2BE16}" type="sibTrans" cxnId="{6BBA7415-DBD0-454D-A9FF-71150A7D84E9}">
      <dgm:prSet/>
      <dgm:spPr/>
      <dgm:t>
        <a:bodyPr/>
        <a:lstStyle/>
        <a:p>
          <a:endParaRPr lang="en-US"/>
        </a:p>
      </dgm:t>
    </dgm:pt>
    <dgm:pt modelId="{64C6F2FD-9812-4BBB-B125-05A40EC268D4}">
      <dgm:prSet/>
      <dgm:spPr/>
      <dgm:t>
        <a:bodyPr/>
        <a:lstStyle/>
        <a:p>
          <a:pPr rtl="1"/>
          <a:r>
            <a:rPr lang="ar-QA" b="1" dirty="0"/>
            <a:t>كتابة فقرتيٍ الاستهلال والختام كاملتين. </a:t>
          </a:r>
        </a:p>
      </dgm:t>
    </dgm:pt>
    <dgm:pt modelId="{A7656683-DF2F-4487-9183-C7C6AF692EC4}" type="parTrans" cxnId="{09BDFFCB-5E87-4299-8B49-9DF4C95089A1}">
      <dgm:prSet/>
      <dgm:spPr/>
      <dgm:t>
        <a:bodyPr/>
        <a:lstStyle/>
        <a:p>
          <a:endParaRPr lang="en-US"/>
        </a:p>
      </dgm:t>
    </dgm:pt>
    <dgm:pt modelId="{2436B546-55B2-465C-886B-A4AD7B414313}" type="sibTrans" cxnId="{09BDFFCB-5E87-4299-8B49-9DF4C95089A1}">
      <dgm:prSet/>
      <dgm:spPr/>
      <dgm:t>
        <a:bodyPr/>
        <a:lstStyle/>
        <a:p>
          <a:endParaRPr lang="en-US"/>
        </a:p>
      </dgm:t>
    </dgm:pt>
    <dgm:pt modelId="{F1501520-26A9-4B3A-BAD9-4A367C9F2A8A}" type="pres">
      <dgm:prSet presAssocID="{18C792F8-3FCF-459A-9348-2B3346CBF2AD}" presName="Name0" presStyleCnt="0">
        <dgm:presLayoutVars>
          <dgm:dir/>
          <dgm:animLvl val="lvl"/>
          <dgm:resizeHandles/>
        </dgm:presLayoutVars>
      </dgm:prSet>
      <dgm:spPr/>
    </dgm:pt>
    <dgm:pt modelId="{A6ECD28C-4704-48E8-927C-0909ED703223}" type="pres">
      <dgm:prSet presAssocID="{D8E2E982-E570-4B28-B494-9DD205FDA657}" presName="linNode" presStyleCnt="0"/>
      <dgm:spPr/>
    </dgm:pt>
    <dgm:pt modelId="{FFFF2C2E-C3D8-4B01-96B2-899400551735}" type="pres">
      <dgm:prSet presAssocID="{D8E2E982-E570-4B28-B494-9DD205FDA657}" presName="parentShp" presStyleLbl="node1" presStyleIdx="0" presStyleCnt="2">
        <dgm:presLayoutVars>
          <dgm:bulletEnabled val="1"/>
        </dgm:presLayoutVars>
      </dgm:prSet>
      <dgm:spPr/>
    </dgm:pt>
    <dgm:pt modelId="{FADAE2B6-6197-4C9D-BC74-0E19853A09FA}" type="pres">
      <dgm:prSet presAssocID="{D8E2E982-E570-4B28-B494-9DD205FDA657}" presName="childShp" presStyleLbl="bgAccFollowNode1" presStyleIdx="0" presStyleCnt="2">
        <dgm:presLayoutVars>
          <dgm:bulletEnabled val="1"/>
        </dgm:presLayoutVars>
      </dgm:prSet>
      <dgm:spPr/>
    </dgm:pt>
    <dgm:pt modelId="{4A5ADBC0-3CEA-4257-A380-6BDBFD26313A}" type="pres">
      <dgm:prSet presAssocID="{81D75D0D-1E21-4681-8923-4FD541DF2F42}" presName="spacing" presStyleCnt="0"/>
      <dgm:spPr/>
    </dgm:pt>
    <dgm:pt modelId="{2D9A31E3-1459-4DB4-B1F7-689D4842F6BA}" type="pres">
      <dgm:prSet presAssocID="{8779812A-7CF6-4C97-847D-2AB2190C3B27}" presName="linNode" presStyleCnt="0"/>
      <dgm:spPr/>
    </dgm:pt>
    <dgm:pt modelId="{383ADB3B-9931-4321-B507-F33EBE7DE06D}" type="pres">
      <dgm:prSet presAssocID="{8779812A-7CF6-4C97-847D-2AB2190C3B27}" presName="parentShp" presStyleLbl="node1" presStyleIdx="1" presStyleCnt="2">
        <dgm:presLayoutVars>
          <dgm:bulletEnabled val="1"/>
        </dgm:presLayoutVars>
      </dgm:prSet>
      <dgm:spPr/>
    </dgm:pt>
    <dgm:pt modelId="{E1042E31-7AD3-4F35-9089-BE424CD4E76F}" type="pres">
      <dgm:prSet presAssocID="{8779812A-7CF6-4C97-847D-2AB2190C3B27}" presName="childShp" presStyleLbl="bgAccFollowNode1" presStyleIdx="1" presStyleCnt="2">
        <dgm:presLayoutVars>
          <dgm:bulletEnabled val="1"/>
        </dgm:presLayoutVars>
      </dgm:prSet>
      <dgm:spPr/>
    </dgm:pt>
  </dgm:ptLst>
  <dgm:cxnLst>
    <dgm:cxn modelId="{7E7C2704-81F5-4B31-9E60-B1445D0B374C}" srcId="{9136C4A2-5D53-462D-A184-9CA620DDFEAB}" destId="{0C9B4758-D51A-4C51-9D35-1F3F57085A08}" srcOrd="2" destOrd="0" parTransId="{FEE15085-1615-4384-AD66-9E8EB6D07045}" sibTransId="{1DF5C029-DC02-405B-8371-1572E9BB42E7}"/>
    <dgm:cxn modelId="{DF6AA10B-BF16-43A5-A277-88B5A120DAC7}" srcId="{9136C4A2-5D53-462D-A184-9CA620DDFEAB}" destId="{CD3FF20A-7E2F-4C20-8226-BE80B0F355FA}" srcOrd="0" destOrd="0" parTransId="{0A3BF4FF-18D5-4E7C-B6B9-8A399245470A}" sibTransId="{AF171B54-E62B-4BC3-B936-10F4779E7516}"/>
    <dgm:cxn modelId="{3BAF660D-47A7-4C39-B00F-1FAF80EF7A5C}" srcId="{8779812A-7CF6-4C97-847D-2AB2190C3B27}" destId="{ABC5EB7E-73A8-4C51-80A3-665CAC9326E5}" srcOrd="0" destOrd="0" parTransId="{F737F299-D790-4B20-9BA0-83EEBCF60236}" sibTransId="{972EC6DF-07A2-4BA8-A075-AB44608356FA}"/>
    <dgm:cxn modelId="{6BBA7415-DBD0-454D-A9FF-71150A7D84E9}" srcId="{8779812A-7CF6-4C97-847D-2AB2190C3B27}" destId="{B62F8C02-3F5B-42CA-913C-0D71D7F40B95}" srcOrd="2" destOrd="0" parTransId="{23BFD5D7-032E-4564-A20E-B9AF91D9B2D4}" sibTransId="{18EC7824-A7EA-42DC-8E6D-72A51CC2BE16}"/>
    <dgm:cxn modelId="{7A4CFF1D-A3F9-4317-ADD8-B16F142A175E}" srcId="{8779812A-7CF6-4C97-847D-2AB2190C3B27}" destId="{4CD69CF3-7D32-4F3C-91B8-5192D2535F7D}" srcOrd="1" destOrd="0" parTransId="{5E556C30-48A4-4A7B-823D-EDFE5725FB62}" sibTransId="{D0754E38-A594-4020-8287-34E7DE28D2A6}"/>
    <dgm:cxn modelId="{1FF53B2F-92CD-47CC-9C37-23A12ADDEA1F}" srcId="{18C792F8-3FCF-459A-9348-2B3346CBF2AD}" destId="{D8E2E982-E570-4B28-B494-9DD205FDA657}" srcOrd="0" destOrd="0" parTransId="{BD43AFDD-DB68-4BCE-8266-558CB0BBAC47}" sibTransId="{81D75D0D-1E21-4681-8923-4FD541DF2F42}"/>
    <dgm:cxn modelId="{8C18483A-ED13-490C-8DDC-B584FA92B623}" type="presOf" srcId="{36B20977-16E1-415B-8924-617E3C0AF822}" destId="{FADAE2B6-6197-4C9D-BC74-0E19853A09FA}" srcOrd="0" destOrd="2" presId="urn:microsoft.com/office/officeart/2005/8/layout/vList6"/>
    <dgm:cxn modelId="{E496A83A-C47F-4B98-8CC7-C1DF0DD9CC38}" srcId="{18C792F8-3FCF-459A-9348-2B3346CBF2AD}" destId="{8779812A-7CF6-4C97-847D-2AB2190C3B27}" srcOrd="1" destOrd="0" parTransId="{507FFB54-21F7-46DB-ABF5-7FC6A41C61CB}" sibTransId="{20294B36-270C-468D-A664-C6DA5EC5DD2F}"/>
    <dgm:cxn modelId="{ECCE504D-C80F-4C89-BEB5-F12F4B8E013D}" type="presOf" srcId="{CD3FF20A-7E2F-4C20-8226-BE80B0F355FA}" destId="{FADAE2B6-6197-4C9D-BC74-0E19853A09FA}" srcOrd="0" destOrd="1" presId="urn:microsoft.com/office/officeart/2005/8/layout/vList6"/>
    <dgm:cxn modelId="{BB85CA5B-F08A-42ED-9C24-860CD780F02C}" srcId="{D8E2E982-E570-4B28-B494-9DD205FDA657}" destId="{9136C4A2-5D53-462D-A184-9CA620DDFEAB}" srcOrd="0" destOrd="0" parTransId="{2A5D28C5-D63F-4C33-B122-BD7F5CC00BC5}" sibTransId="{F85E54C2-F217-432B-A7DD-BFA4CE14CB09}"/>
    <dgm:cxn modelId="{E1113F67-E123-4AA8-AD60-906D8CBA33FA}" type="presOf" srcId="{64C6F2FD-9812-4BBB-B125-05A40EC268D4}" destId="{E1042E31-7AD3-4F35-9089-BE424CD4E76F}" srcOrd="0" destOrd="3" presId="urn:microsoft.com/office/officeart/2005/8/layout/vList6"/>
    <dgm:cxn modelId="{CECA106B-B5B9-47E3-AD62-10988E2BDB8F}" type="presOf" srcId="{9136C4A2-5D53-462D-A184-9CA620DDFEAB}" destId="{FADAE2B6-6197-4C9D-BC74-0E19853A09FA}" srcOrd="0" destOrd="0" presId="urn:microsoft.com/office/officeart/2005/8/layout/vList6"/>
    <dgm:cxn modelId="{7A3CE78C-C537-4E56-A2C2-6B1D7AF2926B}" type="presOf" srcId="{D8E2E982-E570-4B28-B494-9DD205FDA657}" destId="{FFFF2C2E-C3D8-4B01-96B2-899400551735}" srcOrd="0" destOrd="0" presId="urn:microsoft.com/office/officeart/2005/8/layout/vList6"/>
    <dgm:cxn modelId="{180CC18F-E747-40A3-8349-2BB5995F7A5A}" type="presOf" srcId="{8779812A-7CF6-4C97-847D-2AB2190C3B27}" destId="{383ADB3B-9931-4321-B507-F33EBE7DE06D}" srcOrd="0" destOrd="0" presId="urn:microsoft.com/office/officeart/2005/8/layout/vList6"/>
    <dgm:cxn modelId="{380E5BA6-399E-46F7-B197-9FC810A977C5}" srcId="{9136C4A2-5D53-462D-A184-9CA620DDFEAB}" destId="{36B20977-16E1-415B-8924-617E3C0AF822}" srcOrd="1" destOrd="0" parTransId="{0ECB44DF-06A2-40A6-B037-C54D4C2EB82D}" sibTransId="{D25F9647-F67A-41D8-806D-F3CA05086133}"/>
    <dgm:cxn modelId="{A09CECB2-6BEA-4DD1-8F4C-A6AB9B75F79C}" type="presOf" srcId="{4CD69CF3-7D32-4F3C-91B8-5192D2535F7D}" destId="{E1042E31-7AD3-4F35-9089-BE424CD4E76F}" srcOrd="0" destOrd="1" presId="urn:microsoft.com/office/officeart/2005/8/layout/vList6"/>
    <dgm:cxn modelId="{DA23EBB7-DC03-4D92-983A-0F8A2AFA1372}" type="presOf" srcId="{ABC5EB7E-73A8-4C51-80A3-665CAC9326E5}" destId="{E1042E31-7AD3-4F35-9089-BE424CD4E76F}" srcOrd="0" destOrd="0" presId="urn:microsoft.com/office/officeart/2005/8/layout/vList6"/>
    <dgm:cxn modelId="{B81B76C1-6F56-4BE7-8F0E-DF1B0728FBE2}" type="presOf" srcId="{0C9B4758-D51A-4C51-9D35-1F3F57085A08}" destId="{FADAE2B6-6197-4C9D-BC74-0E19853A09FA}" srcOrd="0" destOrd="3" presId="urn:microsoft.com/office/officeart/2005/8/layout/vList6"/>
    <dgm:cxn modelId="{09BDFFCB-5E87-4299-8B49-9DF4C95089A1}" srcId="{8779812A-7CF6-4C97-847D-2AB2190C3B27}" destId="{64C6F2FD-9812-4BBB-B125-05A40EC268D4}" srcOrd="3" destOrd="0" parTransId="{A7656683-DF2F-4487-9183-C7C6AF692EC4}" sibTransId="{2436B546-55B2-465C-886B-A4AD7B414313}"/>
    <dgm:cxn modelId="{6650A5DF-677B-4C93-80A0-502D375C62AE}" type="presOf" srcId="{18C792F8-3FCF-459A-9348-2B3346CBF2AD}" destId="{F1501520-26A9-4B3A-BAD9-4A367C9F2A8A}" srcOrd="0" destOrd="0" presId="urn:microsoft.com/office/officeart/2005/8/layout/vList6"/>
    <dgm:cxn modelId="{03A379E2-2805-4884-A3BD-B67E85B28462}" type="presOf" srcId="{B62F8C02-3F5B-42CA-913C-0D71D7F40B95}" destId="{E1042E31-7AD3-4F35-9089-BE424CD4E76F}" srcOrd="0" destOrd="2" presId="urn:microsoft.com/office/officeart/2005/8/layout/vList6"/>
    <dgm:cxn modelId="{44E98C45-FE25-4834-BBBA-C308769FA977}" type="presParOf" srcId="{F1501520-26A9-4B3A-BAD9-4A367C9F2A8A}" destId="{A6ECD28C-4704-48E8-927C-0909ED703223}" srcOrd="0" destOrd="0" presId="urn:microsoft.com/office/officeart/2005/8/layout/vList6"/>
    <dgm:cxn modelId="{8AAA72BA-2438-4991-8CF3-FF9E9B8EC2B7}" type="presParOf" srcId="{A6ECD28C-4704-48E8-927C-0909ED703223}" destId="{FFFF2C2E-C3D8-4B01-96B2-899400551735}" srcOrd="0" destOrd="0" presId="urn:microsoft.com/office/officeart/2005/8/layout/vList6"/>
    <dgm:cxn modelId="{7ABCBE53-7382-494C-8BAD-ED61A343182C}" type="presParOf" srcId="{A6ECD28C-4704-48E8-927C-0909ED703223}" destId="{FADAE2B6-6197-4C9D-BC74-0E19853A09FA}" srcOrd="1" destOrd="0" presId="urn:microsoft.com/office/officeart/2005/8/layout/vList6"/>
    <dgm:cxn modelId="{3F3C8C9D-9ADD-40AF-AFB8-49D1AA230EB2}" type="presParOf" srcId="{F1501520-26A9-4B3A-BAD9-4A367C9F2A8A}" destId="{4A5ADBC0-3CEA-4257-A380-6BDBFD26313A}" srcOrd="1" destOrd="0" presId="urn:microsoft.com/office/officeart/2005/8/layout/vList6"/>
    <dgm:cxn modelId="{3214331D-9BB2-4E30-A8F2-0BA4CDEF1072}" type="presParOf" srcId="{F1501520-26A9-4B3A-BAD9-4A367C9F2A8A}" destId="{2D9A31E3-1459-4DB4-B1F7-689D4842F6BA}" srcOrd="2" destOrd="0" presId="urn:microsoft.com/office/officeart/2005/8/layout/vList6"/>
    <dgm:cxn modelId="{FB7C41E6-3010-4FD8-9B04-5C14676A3E7B}" type="presParOf" srcId="{2D9A31E3-1459-4DB4-B1F7-689D4842F6BA}" destId="{383ADB3B-9931-4321-B507-F33EBE7DE06D}" srcOrd="0" destOrd="0" presId="urn:microsoft.com/office/officeart/2005/8/layout/vList6"/>
    <dgm:cxn modelId="{FF51430B-5978-4729-AEEB-3D3C8189AC15}" type="presParOf" srcId="{2D9A31E3-1459-4DB4-B1F7-689D4842F6BA}" destId="{E1042E31-7AD3-4F35-9089-BE424CD4E76F}"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AE2B6-6197-4C9D-BC74-0E19853A09FA}">
      <dsp:nvSpPr>
        <dsp:cNvPr id="0" name=""/>
        <dsp:cNvSpPr/>
      </dsp:nvSpPr>
      <dsp:spPr>
        <a:xfrm>
          <a:off x="3251199" y="377"/>
          <a:ext cx="4876800" cy="14706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14300" lvl="1" indent="-114300" algn="r" defTabSz="622300" rtl="1">
            <a:lnSpc>
              <a:spcPct val="90000"/>
            </a:lnSpc>
            <a:spcBef>
              <a:spcPct val="0"/>
            </a:spcBef>
            <a:spcAft>
              <a:spcPct val="15000"/>
            </a:spcAft>
            <a:buChar char="•"/>
          </a:pPr>
          <a:endParaRPr lang="en-US" sz="1400" kern="1200" dirty="0"/>
        </a:p>
        <a:p>
          <a:pPr marL="342900" lvl="2" indent="-171450" algn="r" defTabSz="711200" rtl="1">
            <a:lnSpc>
              <a:spcPct val="90000"/>
            </a:lnSpc>
            <a:spcBef>
              <a:spcPct val="0"/>
            </a:spcBef>
            <a:spcAft>
              <a:spcPct val="15000"/>
            </a:spcAft>
            <a:buChar char="•"/>
          </a:pPr>
          <a:r>
            <a:rPr lang="ar-QA" sz="1600" b="1" kern="1200" dirty="0">
              <a:latin typeface="Alexandria"/>
              <a:cs typeface="Alexandria" charset="0"/>
            </a:rPr>
            <a:t>المقدمة: إستهلال يعرض أهمية الموضوع.</a:t>
          </a:r>
        </a:p>
        <a:p>
          <a:pPr marL="342900" lvl="2" indent="-171450" algn="r" defTabSz="711200" rtl="1">
            <a:lnSpc>
              <a:spcPct val="90000"/>
            </a:lnSpc>
            <a:spcBef>
              <a:spcPct val="0"/>
            </a:spcBef>
            <a:spcAft>
              <a:spcPct val="15000"/>
            </a:spcAft>
            <a:buChar char="•"/>
          </a:pPr>
          <a:r>
            <a:rPr lang="ar-QA" sz="1600" b="1" kern="1200" dirty="0">
              <a:latin typeface="Alexandria"/>
              <a:cs typeface="Alexandria" charset="0"/>
            </a:rPr>
            <a:t>الحقيقة الأول -الحقيقة الثانية -الحقيفة الثالثة. </a:t>
          </a:r>
          <a:endParaRPr lang="ar-JO" sz="1600" b="1" kern="1200" dirty="0">
            <a:latin typeface="Alexandria"/>
            <a:cs typeface="Alexandria" charset="0"/>
          </a:endParaRPr>
        </a:p>
        <a:p>
          <a:pPr marL="342900" lvl="2" indent="-171450" algn="r" defTabSz="711200" rtl="1">
            <a:lnSpc>
              <a:spcPct val="90000"/>
            </a:lnSpc>
            <a:spcBef>
              <a:spcPct val="0"/>
            </a:spcBef>
            <a:spcAft>
              <a:spcPct val="15000"/>
            </a:spcAft>
            <a:buChar char="•"/>
          </a:pPr>
          <a:r>
            <a:rPr lang="ar-QA" sz="1600" b="1" kern="1200" dirty="0"/>
            <a:t>الختام. </a:t>
          </a:r>
          <a:endParaRPr lang="ar-JO" sz="1600" b="1" kern="1200" dirty="0"/>
        </a:p>
      </dsp:txBody>
      <dsp:txXfrm>
        <a:off x="3251199" y="184212"/>
        <a:ext cx="4325294" cy="1103013"/>
      </dsp:txXfrm>
    </dsp:sp>
    <dsp:sp modelId="{FFFF2C2E-C3D8-4B01-96B2-899400551735}">
      <dsp:nvSpPr>
        <dsp:cNvPr id="0" name=""/>
        <dsp:cNvSpPr/>
      </dsp:nvSpPr>
      <dsp:spPr>
        <a:xfrm>
          <a:off x="0" y="377"/>
          <a:ext cx="3251200" cy="14706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ar-QA" sz="2800" u="none" kern="1200" dirty="0"/>
            <a:t>إعداد الكلمة الخطابية </a:t>
          </a:r>
          <a:endParaRPr lang="en-US" sz="2800" u="none" kern="1200" dirty="0"/>
        </a:p>
      </dsp:txBody>
      <dsp:txXfrm>
        <a:off x="71793" y="72170"/>
        <a:ext cx="3107614" cy="1327097"/>
      </dsp:txXfrm>
    </dsp:sp>
    <dsp:sp modelId="{E1042E31-7AD3-4F35-9089-BE424CD4E76F}">
      <dsp:nvSpPr>
        <dsp:cNvPr id="0" name=""/>
        <dsp:cNvSpPr/>
      </dsp:nvSpPr>
      <dsp:spPr>
        <a:xfrm>
          <a:off x="3251199" y="1618129"/>
          <a:ext cx="4876800" cy="14706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r" defTabSz="755650" rtl="1">
            <a:lnSpc>
              <a:spcPct val="90000"/>
            </a:lnSpc>
            <a:spcBef>
              <a:spcPct val="0"/>
            </a:spcBef>
            <a:spcAft>
              <a:spcPct val="15000"/>
            </a:spcAft>
            <a:buChar char="•"/>
          </a:pPr>
          <a:r>
            <a:rPr lang="ar-QA" sz="1700" b="1" kern="1200" dirty="0"/>
            <a:t>تلخيص المعلومات التي تم جمعها .</a:t>
          </a:r>
          <a:endParaRPr lang="en-US" sz="1700" b="1" kern="1200" dirty="0"/>
        </a:p>
        <a:p>
          <a:pPr marL="171450" lvl="1" indent="-171450" algn="r" defTabSz="755650" rtl="1">
            <a:lnSpc>
              <a:spcPct val="90000"/>
            </a:lnSpc>
            <a:spcBef>
              <a:spcPct val="0"/>
            </a:spcBef>
            <a:spcAft>
              <a:spcPct val="15000"/>
            </a:spcAft>
            <a:buChar char="•"/>
          </a:pPr>
          <a:r>
            <a:rPr lang="ar-QA" sz="1700" b="1" kern="1200" dirty="0"/>
            <a:t>كتابة النقاط الرئيسية بشكل منطقي ومتسلسل.</a:t>
          </a:r>
          <a:endParaRPr lang="ar-JO" sz="1700" b="1" kern="1200" dirty="0"/>
        </a:p>
        <a:p>
          <a:pPr marL="171450" lvl="1" indent="-171450" algn="r" defTabSz="755650" rtl="1">
            <a:lnSpc>
              <a:spcPct val="90000"/>
            </a:lnSpc>
            <a:spcBef>
              <a:spcPct val="0"/>
            </a:spcBef>
            <a:spcAft>
              <a:spcPct val="15000"/>
            </a:spcAft>
            <a:buChar char="•"/>
          </a:pPr>
          <a:r>
            <a:rPr lang="ar-QA" sz="1700" b="1" kern="1200" dirty="0"/>
            <a:t>أن تشمل كل نقطة رئيسية بالتفاصيل الضرورية.</a:t>
          </a:r>
          <a:endParaRPr lang="ar-JO" sz="1700" b="1" kern="1200" dirty="0"/>
        </a:p>
        <a:p>
          <a:pPr marL="171450" lvl="1" indent="-171450" algn="r" defTabSz="755650" rtl="1">
            <a:lnSpc>
              <a:spcPct val="90000"/>
            </a:lnSpc>
            <a:spcBef>
              <a:spcPct val="0"/>
            </a:spcBef>
            <a:spcAft>
              <a:spcPct val="15000"/>
            </a:spcAft>
            <a:buChar char="•"/>
          </a:pPr>
          <a:r>
            <a:rPr lang="ar-QA" sz="1700" b="1" kern="1200" dirty="0"/>
            <a:t>كتابة فقرتيٍ الاستهلال والختام كاملتين. </a:t>
          </a:r>
        </a:p>
      </dsp:txBody>
      <dsp:txXfrm>
        <a:off x="3251199" y="1801964"/>
        <a:ext cx="4325294" cy="1103013"/>
      </dsp:txXfrm>
    </dsp:sp>
    <dsp:sp modelId="{383ADB3B-9931-4321-B507-F33EBE7DE06D}">
      <dsp:nvSpPr>
        <dsp:cNvPr id="0" name=""/>
        <dsp:cNvSpPr/>
      </dsp:nvSpPr>
      <dsp:spPr>
        <a:xfrm>
          <a:off x="0" y="1618129"/>
          <a:ext cx="3251200" cy="14706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ar-QA" sz="2800" kern="1200" dirty="0"/>
            <a:t>خطوات كتابة الكلمات </a:t>
          </a:r>
          <a:endParaRPr lang="en-US" sz="2800" kern="1200" dirty="0"/>
        </a:p>
      </dsp:txBody>
      <dsp:txXfrm>
        <a:off x="71793" y="1689922"/>
        <a:ext cx="3107614" cy="132709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5.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60204" y="3695921"/>
            <a:ext cx="3638609" cy="400110"/>
          </a:xfrm>
          <a:prstGeom prst="rect">
            <a:avLst/>
          </a:prstGeom>
          <a:noFill/>
        </p:spPr>
        <p:txBody>
          <a:bodyPr wrap="square" rtlCol="0">
            <a:spAutoFit/>
          </a:bodyPr>
          <a:lstStyle/>
          <a:p>
            <a:pPr algn="ctr"/>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658353" y="5747964"/>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SA" sz="2800" b="1" dirty="0" err="1">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السابع</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081640" y="4615901"/>
            <a:ext cx="303320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الاستراتيجية </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426" y="682537"/>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الاستراتيجيه</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السابعة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cs typeface="Tajawal Medium" panose="00000600000000000000" pitchFamily="2" charset="-78"/>
              </a:rPr>
              <a:t>PRL633</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7</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6200" y="3383468"/>
            <a:ext cx="4141441"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dirty="0"/>
              <a:t>الرسالة الإعلامية</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6673" y="2336707"/>
            <a:ext cx="8551467" cy="2949525"/>
          </a:xfrm>
          <a:prstGeom prst="rect">
            <a:avLst/>
          </a:prstGeom>
          <a:noFill/>
        </p:spPr>
        <p:txBody>
          <a:bodyPr wrap="square" rtlCol="0">
            <a:spAutoFit/>
          </a:bodyPr>
          <a:lstStyle/>
          <a:p>
            <a:pPr algn="just" rtl="1">
              <a:lnSpc>
                <a:spcPct val="150000"/>
              </a:lnSpc>
            </a:pPr>
            <a:r>
              <a:rPr lang="ar-JO" dirty="0"/>
              <a:t>ا</a:t>
            </a:r>
            <a:r>
              <a:rPr lang="ar-QA" dirty="0"/>
              <a:t>لرسائل الإعلامية تعني وضع الفكر في كود أو بمعني أخر وضع الأفكار في رسائل وأشكال مناسبة للموقف، ويذكر دینیس ماکول " أن الكود أو الرسالة تشمل على الإشارات والعلامات اللغوية، والحديث والكتابة والعلامات المرئية مثل إشارات المرور أو صور وعلامات الطرق، وينطبق هذا بالفعل على رسائل الحملات الإعلامية التي يجب أن تتميز بالشمول والاتساع والتنوع حيث تخاطب الجماهير المستهدفة حيث أنها هي المضمون المعد إعدادا جيدة من حيث المنطق الاتصالي والحجج الإعلامية والشواهد التي تهدف إلى إقناع الجمهور المستهدف بقضايا الحملة وأفكار القائم بالاتصال، ومن ثم تقديم الأدلة والبراهين التي تقنع الجمهور وتثير اهتمامه وتدفعه للبحث عن المعلومات والحوار، والنقاش مع الآخرين</a:t>
            </a:r>
            <a:r>
              <a:rPr lang="ar-JO" dirty="0"/>
              <a:t>.</a:t>
            </a:r>
            <a:endParaRPr lang="en-US"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جوانب إعداد الرسالة</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573030" y="1768316"/>
            <a:ext cx="9802869" cy="3970318"/>
          </a:xfrm>
          <a:prstGeom prst="rect">
            <a:avLst/>
          </a:prstGeom>
          <a:noFill/>
        </p:spPr>
        <p:txBody>
          <a:bodyPr wrap="square" rtlCol="0">
            <a:spAutoFit/>
          </a:bodyPr>
          <a:lstStyle/>
          <a:p>
            <a:pPr marL="285750" indent="-285750" algn="r" rtl="1">
              <a:buFont typeface="Arial" panose="020B0604020202020204" pitchFamily="34" charset="0"/>
              <a:buChar char="•"/>
            </a:pPr>
            <a:r>
              <a:rPr lang="ar-JO" dirty="0"/>
              <a:t>تحديد رؤيه ورساله المنظمه </a:t>
            </a:r>
          </a:p>
          <a:p>
            <a:pPr marL="285750" indent="-285750" algn="r" rtl="1">
              <a:buFontTx/>
              <a:buChar char="-"/>
            </a:pPr>
            <a:endParaRPr lang="ar-JO" dirty="0"/>
          </a:p>
          <a:p>
            <a:pPr marL="285750" indent="-285750" algn="r" rtl="1">
              <a:buFont typeface="Arial" panose="020B0604020202020204" pitchFamily="34" charset="0"/>
              <a:buChar char="•"/>
            </a:pPr>
            <a:r>
              <a:rPr lang="ar-QA" dirty="0"/>
              <a:t>تحديد الأفكار الرئيسية التي تتضمنها الرسالة وتحديد الأسلوب الإغرائي المناسب.</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 تحديد الشعار الرئيسي، والرسالة كعنصر رئيسي تعد من أهم الموضوعات لحملها الأفكار والرؤى المراد توصيلها إلى الجمهور.</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أسلوب عرض وتقديم الاستمالات التي تستخدم، فحتى يقدم القائم بالاتصال رسالة إقناعية لابد أن تكون نتاجا للعديد من القرارات سواء في شكلها ومضمونها، وأهم هذه القرارات الاتي:</a:t>
            </a:r>
          </a:p>
          <a:p>
            <a:pPr marL="285750" indent="-285750" algn="r" rtl="1">
              <a:buFont typeface="Arial" panose="020B0604020202020204" pitchFamily="34" charset="0"/>
              <a:buChar char="•"/>
            </a:pPr>
            <a:endParaRPr lang="ar-QA" dirty="0"/>
          </a:p>
          <a:p>
            <a:pPr marL="285750" indent="-285750" algn="r" rtl="1">
              <a:buFont typeface="Wingdings" pitchFamily="2" charset="2"/>
              <a:buChar char="Ø"/>
            </a:pPr>
            <a:r>
              <a:rPr lang="ar-QA" dirty="0"/>
              <a:t>تحديد الأدلة المستخدمة والمستبعدة.</a:t>
            </a:r>
          </a:p>
          <a:p>
            <a:pPr marL="285750" indent="-285750" algn="r" rtl="1">
              <a:buFont typeface="Wingdings" pitchFamily="2" charset="2"/>
              <a:buChar char="Ø"/>
            </a:pPr>
            <a:endParaRPr lang="ar-QA" dirty="0"/>
          </a:p>
          <a:p>
            <a:pPr marL="285750" indent="-285750" algn="r" rtl="1">
              <a:buFont typeface="Wingdings" pitchFamily="2" charset="2"/>
              <a:buChar char="Ø"/>
            </a:pPr>
            <a:r>
              <a:rPr lang="ar-QA" dirty="0"/>
              <a:t> تحديد الحجج التي سوف يستخدمها ومدي قوتها.</a:t>
            </a:r>
          </a:p>
          <a:p>
            <a:pPr marL="285750" indent="-285750" algn="r" rtl="1">
              <a:buFont typeface="Wingdings" pitchFamily="2" charset="2"/>
              <a:buChar char="Ø"/>
            </a:pPr>
            <a:endParaRPr lang="ar-QA" dirty="0"/>
          </a:p>
          <a:p>
            <a:pPr marL="285750" indent="-285750" algn="r" rtl="1">
              <a:buFont typeface="Wingdings" pitchFamily="2" charset="2"/>
              <a:buChar char="Ø"/>
            </a:pPr>
            <a:r>
              <a:rPr lang="ar-QA" dirty="0"/>
              <a:t>الرموز التي تشكل الرسالة والتي يجب أن تخضع لقواعد كاملة ونفسية دقيقة لتصبح أكثر فعالية</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297151" y="1016803"/>
            <a:ext cx="6967474" cy="523220"/>
          </a:xfrm>
          <a:prstGeom prst="rect">
            <a:avLst/>
          </a:prstGeom>
          <a:noFill/>
        </p:spPr>
        <p:txBody>
          <a:bodyPr wrap="square" rtlCol="0">
            <a:spAutoFit/>
          </a:bodyPr>
          <a:lstStyle/>
          <a:p>
            <a:pPr algn="ctr"/>
            <a:r>
              <a:rPr lang="ar-QA" sz="2800" dirty="0"/>
              <a:t>رسالة المنظمة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3613810"/>
          </a:xfrm>
          <a:prstGeom prst="rect">
            <a:avLst/>
          </a:prstGeom>
          <a:noFill/>
        </p:spPr>
        <p:txBody>
          <a:bodyPr wrap="square" rtlCol="0">
            <a:spAutoFit/>
          </a:bodyPr>
          <a:lstStyle/>
          <a:p>
            <a:pPr algn="just" rtl="1">
              <a:spcBef>
                <a:spcPts val="0"/>
              </a:spcBef>
              <a:spcAft>
                <a:spcPts val="500"/>
              </a:spcAft>
            </a:pPr>
            <a:r>
              <a:rPr lang="ar-QA" sz="1600" b="1" dirty="0">
                <a:solidFill>
                  <a:srgbClr val="2F2F00"/>
                </a:solidFill>
                <a:latin typeface="Times New Roman" panose="02020603050405020304" pitchFamily="18" charset="0"/>
              </a:rPr>
              <a:t>هي </a:t>
            </a:r>
            <a:r>
              <a:rPr lang="ar-QA" sz="1600" b="1" dirty="0">
                <a:solidFill>
                  <a:srgbClr val="000000"/>
                </a:solidFill>
                <a:latin typeface="Times New Roman" panose="02020603050405020304" pitchFamily="18" charset="0"/>
              </a:rPr>
              <a:t>التعبيرات اللغوية المكتوبة للأهداف الأساسية للمنظمة، خصائصها وقيمها، </a:t>
            </a:r>
            <a:r>
              <a:rPr lang="ar-QA" sz="1600" dirty="0">
                <a:solidFill>
                  <a:srgbClr val="000000"/>
                </a:solidFill>
                <a:latin typeface="Times New Roman" panose="02020603050405020304" pitchFamily="18" charset="0"/>
              </a:rPr>
              <a:t>والتي تشكل فلسفة المنظمة في العمل وتحدد ما يميز المنظمة عن الأخرين من خلال تفسير وتوضيح منظورها في العمل، إنشطتها / خدماتها، أسواقها والمداخل التكنولوجية المميزة التي تستخدمها للوفاء بأهدافها وهي تعبر عن الأهداف الكلية للمنظمة، وتبرز ماهية القيم التي يستند عليها أدائها لأعمالها.</a:t>
            </a:r>
            <a:endParaRPr lang="en-US" sz="1600" dirty="0">
              <a:solidFill>
                <a:srgbClr val="000000"/>
              </a:solidFill>
              <a:latin typeface="Times New Roman" panose="02020603050405020304" pitchFamily="18" charset="0"/>
            </a:endParaRPr>
          </a:p>
          <a:p>
            <a:pPr algn="just" rtl="1">
              <a:spcBef>
                <a:spcPts val="0"/>
              </a:spcBef>
              <a:spcAft>
                <a:spcPts val="500"/>
              </a:spcAft>
            </a:pPr>
            <a:endParaRPr lang="ar-QA" sz="1600" dirty="0"/>
          </a:p>
          <a:p>
            <a:pPr algn="just" rtl="1">
              <a:spcBef>
                <a:spcPts val="0"/>
              </a:spcBef>
              <a:spcAft>
                <a:spcPts val="500"/>
              </a:spcAft>
            </a:pPr>
            <a:r>
              <a:rPr lang="ar-QA" sz="1600" dirty="0">
                <a:solidFill>
                  <a:srgbClr val="000000"/>
                </a:solidFill>
                <a:latin typeface="Times New Roman" panose="02020603050405020304" pitchFamily="18" charset="0"/>
              </a:rPr>
              <a:t> </a:t>
            </a:r>
            <a:r>
              <a:rPr lang="ar-QA" sz="1600" b="1" dirty="0">
                <a:solidFill>
                  <a:srgbClr val="000000"/>
                </a:solidFill>
                <a:latin typeface="Times New Roman" panose="02020603050405020304" pitchFamily="18" charset="0"/>
              </a:rPr>
              <a:t>رسالة المنظمة </a:t>
            </a:r>
            <a:r>
              <a:rPr lang="ar-QA" sz="1600" dirty="0">
                <a:solidFill>
                  <a:srgbClr val="000000"/>
                </a:solidFill>
                <a:latin typeface="Times New Roman" panose="02020603050405020304" pitchFamily="18" charset="0"/>
              </a:rPr>
              <a:t>تقوى إحساس أعضاء المنظمة بالأهداف المشتركة، وتحدد لهم إتجاه السير لتحقيق الأهداف طويلة المدى، وهي بذلك تخدم عملية الإلهام نحو التخطيط الإستراتيجي للمنظمة، وتحديد الأنشطة الأساسية اللازمة له. فرسالة المنظمة بمثابة موجه قوي لسلوك هؤلاء العاملين فيها.</a:t>
            </a:r>
            <a:r>
              <a:rPr lang="ar-JO" sz="1600" dirty="0">
                <a:solidFill>
                  <a:srgbClr val="000000"/>
                </a:solidFill>
                <a:latin typeface="Times New Roman" panose="02020603050405020304" pitchFamily="18" charset="0"/>
              </a:rPr>
              <a:t>ي</a:t>
            </a:r>
            <a:r>
              <a:rPr lang="ar-QA" sz="1600" dirty="0"/>
              <a:t>نبغي أن تتضمن كيفية أداء المنظمة لأعمالها، والمعايير السلوكية التي تحددها فلسفة القيادة، والقيم التي تؤمن بها، كما تحدد رسالة المنظمة لموظفي الشركة معايير لمـا هـو صواب أو خطأ في العمل وتؤكد على وجود قيم مشتركة في بيئة العمل</a:t>
            </a:r>
            <a:r>
              <a:rPr lang="ar-JO" sz="1600" dirty="0"/>
              <a:t>.</a:t>
            </a:r>
          </a:p>
          <a:p>
            <a:pPr algn="just" rtl="1">
              <a:spcBef>
                <a:spcPts val="0"/>
              </a:spcBef>
              <a:spcAft>
                <a:spcPts val="500"/>
              </a:spcAft>
            </a:pPr>
            <a:endParaRPr lang="ar-JO" sz="1600" dirty="0"/>
          </a:p>
          <a:p>
            <a:pPr algn="just" rtl="1">
              <a:spcAft>
                <a:spcPts val="500"/>
              </a:spcAft>
            </a:pPr>
            <a:r>
              <a:rPr lang="ar-JO" sz="1600" b="1" dirty="0"/>
              <a:t>رؤيه المنظمه </a:t>
            </a:r>
            <a:r>
              <a:rPr lang="ar-QA" sz="1600" dirty="0"/>
              <a:t>يجب أن تتضمن توضيحاً لما تستهدفه الشركة وتسعى لتحقيقه في إطار فترة زمنية مستقبلية محددة، وأن تقدم مؤشرات واضحة للاتجاهات النهائية التي تتطلع الإدارة لتحقيقها على المدى الطويل. كما يجب أن تتضمن القيم والمبادئ التي تسترشد بها المنظمة في صناعة قراراتها الهامة في كل المجالات، وليس على مستوى التعاملات التجارية</a:t>
            </a:r>
            <a:r>
              <a:rPr lang="en-US" sz="1600" dirty="0"/>
              <a:t> </a:t>
            </a:r>
            <a:r>
              <a:rPr lang="ar-QA" sz="1600" dirty="0"/>
              <a:t>والربحية فقط.</a:t>
            </a:r>
          </a:p>
          <a:p>
            <a:pPr algn="just" rtl="1">
              <a:spcBef>
                <a:spcPts val="0"/>
              </a:spcBef>
              <a:spcAft>
                <a:spcPts val="500"/>
              </a:spcAft>
            </a:pPr>
            <a:endParaRPr lang="ar-QA" sz="1600" b="0"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rtl="1"/>
            <a:r>
              <a:rPr lang="ar-QA" sz="2800" b="1" dirty="0"/>
              <a:t>الكلمات الخطابية </a:t>
            </a:r>
            <a:r>
              <a:rPr lang="en-US" sz="2800" b="1" dirty="0"/>
              <a:t>Speeches</a:t>
            </a:r>
            <a:endParaRPr lang="en-US" sz="2800"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01222" y="2069670"/>
            <a:ext cx="10044835" cy="2308324"/>
          </a:xfrm>
          <a:prstGeom prst="rect">
            <a:avLst/>
          </a:prstGeom>
          <a:noFill/>
        </p:spPr>
        <p:txBody>
          <a:bodyPr wrap="square" rtlCol="0">
            <a:spAutoFit/>
          </a:bodyPr>
          <a:lstStyle/>
          <a:p>
            <a:pPr algn="r" rtl="1"/>
            <a:r>
              <a:rPr lang="ar-QA" dirty="0"/>
              <a:t>هناك مناسبات عديدة تتطلب من الإدارة العليا أو من العاملين بالعلاقات العامة إلقاء كلمات خطابية، وهذا يتطلب كتابة نص هذه الكلمة بشكل مسبق بما يوفر للكاتب الوقت لتحديد الموضوع وتركيب العبارات واختيار الكلمات بعناية.</a:t>
            </a:r>
          </a:p>
          <a:p>
            <a:pPr algn="r"/>
            <a:br>
              <a:rPr lang="ar-QA" b="1" dirty="0"/>
            </a:br>
            <a:r>
              <a:rPr lang="ar-QA" b="1" dirty="0"/>
              <a:t>إعداد الكلمات الخطابية: </a:t>
            </a:r>
            <a:endParaRPr lang="en-US" b="1" dirty="0"/>
          </a:p>
          <a:p>
            <a:pPr algn="r"/>
            <a:endParaRPr lang="ar-JO" dirty="0"/>
          </a:p>
          <a:p>
            <a:pPr algn="r" rtl="1"/>
            <a:r>
              <a:rPr lang="ar-QA" u="sng" dirty="0"/>
              <a:t>يمكن إعداد الكلمة الخطابية بإتباع الخطوات التالية</a:t>
            </a:r>
            <a:br>
              <a:rPr lang="ar-QA" dirty="0"/>
            </a:br>
            <a:endParaRPr lang="ar-QA" u="sng" dirty="0"/>
          </a:p>
          <a:p>
            <a:pPr algn="r" rtl="1"/>
            <a:r>
              <a:rPr lang="ar-QA" dirty="0"/>
              <a:t>تحديد هدف كلمة الخطاب بدقة. باعتبارها أداة تستخدم للحصول على رد فعل: </a:t>
            </a:r>
            <a:r>
              <a:rPr lang="en-US" dirty="0"/>
              <a:t>)</a:t>
            </a:r>
            <a:r>
              <a:rPr lang="ar-QA" dirty="0"/>
              <a:t>إعلام -تعليم -إقناع -اضفاء البهجة...</a:t>
            </a:r>
            <a:r>
              <a:rPr lang="en-US" dirty="0"/>
              <a:t>(</a:t>
            </a:r>
            <a:r>
              <a:rPr lang="ar-QA" dirty="0"/>
              <a:t>. </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rtl="1"/>
            <a:r>
              <a:rPr lang="ar-QA" sz="2800" dirty="0"/>
              <a:t>الكلمات الخطابية</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952182" y="1960890"/>
            <a:ext cx="9275624" cy="3754874"/>
          </a:xfrm>
          <a:prstGeom prst="rect">
            <a:avLst/>
          </a:prstGeom>
          <a:noFill/>
        </p:spPr>
        <p:txBody>
          <a:bodyPr wrap="square" rtlCol="0">
            <a:spAutoFit/>
          </a:bodyPr>
          <a:lstStyle/>
          <a:p>
            <a:pPr algn="r" rtl="1"/>
            <a:r>
              <a:rPr lang="ar-QA" u="sng" dirty="0"/>
              <a:t>يمكن إعداد الكلمة الخطابية بإتباع الخطوات التالية</a:t>
            </a:r>
            <a:br>
              <a:rPr lang="ar-QA" dirty="0"/>
            </a:br>
            <a:endParaRPr lang="ar-QA" u="sng" dirty="0"/>
          </a:p>
          <a:p>
            <a:pPr marL="285750" indent="-285750" algn="r" rtl="1">
              <a:buFont typeface="Arial" panose="020B0604020202020204" pitchFamily="34" charset="0"/>
              <a:buChar char="•"/>
            </a:pPr>
            <a:r>
              <a:rPr lang="ar-JO" dirty="0">
                <a:latin typeface="Alexandria"/>
              </a:rPr>
              <a:t>تحليل نوعية المناسبة</a:t>
            </a:r>
          </a:p>
          <a:p>
            <a:pPr marL="285750" indent="-285750" algn="r" rtl="1">
              <a:buFont typeface="Arial" panose="020B0604020202020204" pitchFamily="34" charset="0"/>
              <a:buChar char="•"/>
            </a:pPr>
            <a:endParaRPr lang="ar-JO" dirty="0">
              <a:latin typeface="Alexandria"/>
            </a:endParaRPr>
          </a:p>
          <a:p>
            <a:pPr algn="r" rtl="1"/>
            <a:r>
              <a:rPr lang="ar-QA" dirty="0"/>
              <a:t>هل المناسبة رسمية؟ ام غير رسمية؟</a:t>
            </a:r>
            <a:endParaRPr lang="ar-JO" dirty="0"/>
          </a:p>
          <a:p>
            <a:pPr algn="r" rtl="1"/>
            <a:r>
              <a:rPr lang="ar-QA" dirty="0"/>
              <a:t> تحديد خصائص الجمهور المستهدف</a:t>
            </a:r>
            <a:r>
              <a:rPr lang="ar-JO" dirty="0"/>
              <a:t>:</a:t>
            </a:r>
          </a:p>
          <a:p>
            <a:pPr algn="r" rtl="1"/>
            <a:r>
              <a:rPr lang="ar-QA" dirty="0"/>
              <a:t> ما المستوى التعليمي للجمهور؟</a:t>
            </a:r>
            <a:endParaRPr lang="ar-JO" dirty="0"/>
          </a:p>
          <a:p>
            <a:pPr algn="r" rtl="1"/>
            <a:r>
              <a:rPr lang="ar-QA" dirty="0"/>
              <a:t> ما مستوى أعمار الجمهور؟ </a:t>
            </a:r>
            <a:endParaRPr lang="ar-JO" dirty="0"/>
          </a:p>
          <a:p>
            <a:pPr algn="r" rtl="1"/>
            <a:endParaRPr lang="ar-JO" dirty="0">
              <a:latin typeface="Alexandria"/>
            </a:endParaRPr>
          </a:p>
          <a:p>
            <a:pPr marL="285750" indent="-285750" algn="r" rtl="1">
              <a:buFont typeface="Arial" panose="020B0604020202020204" pitchFamily="34" charset="0"/>
              <a:buChar char="•"/>
            </a:pPr>
            <a:r>
              <a:rPr lang="ar-QA" dirty="0"/>
              <a:t>إختيار مصادر المعلومات</a:t>
            </a:r>
            <a:r>
              <a:rPr lang="ar-JO" dirty="0"/>
              <a:t> و جمع</a:t>
            </a:r>
            <a:r>
              <a:rPr lang="ar-QA" dirty="0"/>
              <a:t> البيانات: </a:t>
            </a:r>
            <a:endParaRPr lang="ar-JO" dirty="0"/>
          </a:p>
          <a:p>
            <a:pPr marL="285750" indent="-285750" algn="r" rtl="1">
              <a:buFont typeface="Arial" panose="020B0604020202020204" pitchFamily="34" charset="0"/>
              <a:buChar char="•"/>
            </a:pPr>
            <a:endParaRPr lang="ar-JO" dirty="0"/>
          </a:p>
          <a:p>
            <a:pPr algn="r" rtl="1"/>
            <a:r>
              <a:rPr lang="ar-QA" dirty="0"/>
              <a:t>جمع المعلومات المستخدمة في كتابة النص يتوقف على نتائج الخطوتين السابقتين وهنا يجب التأكيد على أهمية أن تكون المعلومات دقيقة وتعتمد على حقائق مؤكدة. </a:t>
            </a:r>
            <a:endParaRPr lang="ar-JO" dirty="0">
              <a:latin typeface="Alexandria"/>
            </a:endParaRP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6829" y="654477"/>
            <a:ext cx="5710450" cy="461665"/>
          </a:xfrm>
          <a:prstGeom prst="rect">
            <a:avLst/>
          </a:prstGeom>
          <a:noFill/>
        </p:spPr>
        <p:txBody>
          <a:bodyPr wrap="square" rtlCol="0">
            <a:spAutoFit/>
          </a:bodyPr>
          <a:lstStyle/>
          <a:p>
            <a:pPr rtl="1"/>
            <a:r>
              <a:rPr lang="ar-QA" sz="2400" dirty="0"/>
              <a:t>خطوات</a:t>
            </a:r>
            <a:r>
              <a:rPr lang="ar-JO" sz="2400" dirty="0"/>
              <a:t> اعداد و</a:t>
            </a:r>
            <a:r>
              <a:rPr lang="ar-QA" sz="2400" dirty="0"/>
              <a:t>كتابة الكلمات الخطابية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8" name="Diagram 7"/>
          <p:cNvGraphicFramePr/>
          <p:nvPr>
            <p:extLst>
              <p:ext uri="{D42A27DB-BD31-4B8C-83A1-F6EECF244321}">
                <p14:modId xmlns:p14="http://schemas.microsoft.com/office/powerpoint/2010/main" val="962519807"/>
              </p:ext>
            </p:extLst>
          </p:nvPr>
        </p:nvGraphicFramePr>
        <p:xfrm>
          <a:off x="1686011" y="2310714"/>
          <a:ext cx="8128000" cy="30891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16071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E6A1C-7C9C-13F0-B9D1-D3EF22821B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52E023-6E69-0747-288F-2ADED1D0E2D9}"/>
              </a:ext>
            </a:extLst>
          </p:cNvPr>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0C4F78E-2674-83D6-EF4E-4DBC4956F8BE}"/>
              </a:ext>
            </a:extLst>
          </p:cNvPr>
          <p:cNvSpPr txBox="1"/>
          <p:nvPr/>
        </p:nvSpPr>
        <p:spPr>
          <a:xfrm>
            <a:off x="2687962" y="814194"/>
            <a:ext cx="5710450" cy="523220"/>
          </a:xfrm>
          <a:prstGeom prst="rect">
            <a:avLst/>
          </a:prstGeom>
          <a:noFill/>
        </p:spPr>
        <p:txBody>
          <a:bodyPr wrap="square" rtlCol="0">
            <a:spAutoFit/>
          </a:bodyPr>
          <a:lstStyle/>
          <a:p>
            <a:pPr algn="ctr"/>
            <a:r>
              <a:rPr lang="ar-QA" sz="2800" dirty="0"/>
              <a:t>أساليب كتابة الكلمات الخطابية:- </a:t>
            </a:r>
            <a:endParaRPr lang="ar-QA" sz="2800" b="1" dirty="0"/>
          </a:p>
        </p:txBody>
      </p:sp>
      <p:sp>
        <p:nvSpPr>
          <p:cNvPr id="5" name="Rectangle 4">
            <a:extLst>
              <a:ext uri="{FF2B5EF4-FFF2-40B4-BE49-F238E27FC236}">
                <a16:creationId xmlns:a16="http://schemas.microsoft.com/office/drawing/2014/main" id="{4477781F-F942-D769-17A2-358540FBFE93}"/>
              </a:ext>
            </a:extLst>
          </p:cNvPr>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6460C4-BA37-83A8-8647-AA303702D225}"/>
              </a:ext>
            </a:extLst>
          </p:cNvPr>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ACEC65-0F37-2ACD-3C42-E182180BA1B6}"/>
              </a:ext>
            </a:extLst>
          </p:cNvPr>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60A81EBE-F6B6-16E1-8634-1D42ADCDE4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a:extLst>
              <a:ext uri="{FF2B5EF4-FFF2-40B4-BE49-F238E27FC236}">
                <a16:creationId xmlns:a16="http://schemas.microsoft.com/office/drawing/2014/main" id="{FDFB346C-9EDA-43CF-B019-D853C60513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a:extLst>
              <a:ext uri="{FF2B5EF4-FFF2-40B4-BE49-F238E27FC236}">
                <a16:creationId xmlns:a16="http://schemas.microsoft.com/office/drawing/2014/main" id="{A56FA17F-335C-FC7C-7B1D-B1407F985B40}"/>
              </a:ext>
            </a:extLst>
          </p:cNvPr>
          <p:cNvGraphicFramePr>
            <a:graphicFrameLocks noGrp="1"/>
          </p:cNvGraphicFramePr>
          <p:nvPr>
            <p:extLst>
              <p:ext uri="{D42A27DB-BD31-4B8C-83A1-F6EECF244321}">
                <p14:modId xmlns:p14="http://schemas.microsoft.com/office/powerpoint/2010/main" val="2860492257"/>
              </p:ext>
            </p:extLst>
          </p:nvPr>
        </p:nvGraphicFramePr>
        <p:xfrm>
          <a:off x="1187445" y="2052084"/>
          <a:ext cx="9192330" cy="3896971"/>
        </p:xfrm>
        <a:graphic>
          <a:graphicData uri="http://schemas.openxmlformats.org/drawingml/2006/table">
            <a:tbl>
              <a:tblPr firstRow="1" bandRow="1">
                <a:tableStyleId>{5C22544A-7EE6-4342-B048-85BDC9FD1C3A}</a:tableStyleId>
              </a:tblPr>
              <a:tblGrid>
                <a:gridCol w="4616207">
                  <a:extLst>
                    <a:ext uri="{9D8B030D-6E8A-4147-A177-3AD203B41FA5}">
                      <a16:colId xmlns:a16="http://schemas.microsoft.com/office/drawing/2014/main" val="1615195275"/>
                    </a:ext>
                  </a:extLst>
                </a:gridCol>
                <a:gridCol w="4576123">
                  <a:extLst>
                    <a:ext uri="{9D8B030D-6E8A-4147-A177-3AD203B41FA5}">
                      <a16:colId xmlns:a16="http://schemas.microsoft.com/office/drawing/2014/main" val="905490078"/>
                    </a:ext>
                  </a:extLst>
                </a:gridCol>
              </a:tblGrid>
              <a:tr h="1775096">
                <a:tc>
                  <a:txBody>
                    <a:bodyPr/>
                    <a:lstStyle/>
                    <a:p>
                      <a:pPr algn="r" rtl="1">
                        <a:lnSpc>
                          <a:spcPct val="150000"/>
                        </a:lnSpc>
                      </a:pPr>
                      <a:r>
                        <a:rPr lang="ar-QA" sz="1600" b="1" dirty="0"/>
                        <a:t>الترتيب المكاني</a:t>
                      </a:r>
                      <a:r>
                        <a:rPr lang="ar-QA" sz="1600" dirty="0"/>
                        <a:t>:</a:t>
                      </a:r>
                      <a:endParaRPr lang="ar-JO" sz="1600" dirty="0"/>
                    </a:p>
                    <a:p>
                      <a:pPr algn="r" rtl="1">
                        <a:lnSpc>
                          <a:spcPct val="150000"/>
                        </a:lnSpc>
                      </a:pPr>
                      <a:r>
                        <a:rPr lang="ar-QA" sz="1600" dirty="0"/>
                        <a:t> ترتيب مادة المضمون من موقع جغرافي محدد إلى غيره سواء من الشرق إلى الغرب أو من الشمال إلى الجنوب مثل تطور عدد السكان طبقاً للمناطق </a:t>
                      </a:r>
                      <a:endParaRPr lang="en-US" sz="1600" dirty="0">
                        <a:latin typeface="+mn-lt"/>
                        <a:cs typeface="Alexandria" charset="0"/>
                      </a:endParaRPr>
                    </a:p>
                  </a:txBody>
                  <a:tcPr/>
                </a:tc>
                <a:tc>
                  <a:txBody>
                    <a:bodyPr/>
                    <a:lstStyle/>
                    <a:p>
                      <a:pPr algn="r" rtl="1">
                        <a:lnSpc>
                          <a:spcPct val="150000"/>
                        </a:lnSpc>
                      </a:pPr>
                      <a:r>
                        <a:rPr lang="ar-QA" sz="1600" b="1" dirty="0"/>
                        <a:t>الترتيب الزمني</a:t>
                      </a:r>
                      <a:r>
                        <a:rPr lang="ar-QA" sz="1600" dirty="0"/>
                        <a:t>:</a:t>
                      </a:r>
                      <a:endParaRPr lang="ar-JO" sz="1600" dirty="0"/>
                    </a:p>
                    <a:p>
                      <a:pPr algn="r" rtl="1">
                        <a:lnSpc>
                          <a:spcPct val="150000"/>
                        </a:lnSpc>
                      </a:pPr>
                      <a:r>
                        <a:rPr lang="ar-QA" sz="1600" dirty="0"/>
                        <a:t> ترتيب مضمون الكلمة الخطابية وفقاً للترتيب الزمني للأحداث؛ سواء التحرك من نقطة إلى الأمام أو للخلف أو العكس. وهذا الترتيب جيد عندما يكون هدفك تقديم المعلومات. </a:t>
                      </a:r>
                      <a:endParaRPr lang="ar-JO" sz="1600" dirty="0"/>
                    </a:p>
                  </a:txBody>
                  <a:tcPr/>
                </a:tc>
                <a:extLst>
                  <a:ext uri="{0D108BD9-81ED-4DB2-BD59-A6C34878D82A}">
                    <a16:rowId xmlns:a16="http://schemas.microsoft.com/office/drawing/2014/main" val="2166026423"/>
                  </a:ext>
                </a:extLst>
              </a:tr>
              <a:tr h="2121875">
                <a:tc>
                  <a:txBody>
                    <a:bodyPr/>
                    <a:lstStyle/>
                    <a:p>
                      <a:pPr algn="r" rtl="1">
                        <a:lnSpc>
                          <a:spcPct val="150000"/>
                        </a:lnSpc>
                      </a:pPr>
                      <a:r>
                        <a:rPr lang="ar-QA" sz="1600" b="1" dirty="0"/>
                        <a:t>الترتيب المشكلة حسب والحل:</a:t>
                      </a:r>
                      <a:endParaRPr lang="ar-JO" sz="1600" b="1" dirty="0"/>
                    </a:p>
                    <a:p>
                      <a:pPr algn="r" rtl="1">
                        <a:lnSpc>
                          <a:spcPct val="150000"/>
                        </a:lnSpc>
                      </a:pPr>
                      <a:r>
                        <a:rPr lang="ar-QA" sz="1600" b="1" dirty="0"/>
                        <a:t> </a:t>
                      </a:r>
                      <a:r>
                        <a:rPr lang="ar-QA" sz="1600" dirty="0"/>
                        <a:t>تقسيم الكلمة إلى قسمين رئيسين, أحدهما يصف المشكلة وما يت</a:t>
                      </a:r>
                      <a:r>
                        <a:rPr lang="ar-JO" sz="1600" dirty="0"/>
                        <a:t>ع</a:t>
                      </a:r>
                      <a:r>
                        <a:rPr lang="ar-QA" sz="1600" dirty="0"/>
                        <a:t>لق</a:t>
                      </a:r>
                      <a:r>
                        <a:rPr lang="ar-JO" sz="1600" dirty="0"/>
                        <a:t> بها </a:t>
                      </a:r>
                      <a:r>
                        <a:rPr lang="ar-QA" sz="1600" dirty="0"/>
                        <a:t>والآخر يعرض للحلول الخاصة بها. وهو ترتيب يناسب المواقف الاجتماعية. </a:t>
                      </a:r>
                      <a:endParaRPr lang="ar-QA" sz="1600" b="1" dirty="0"/>
                    </a:p>
                  </a:txBody>
                  <a:tcPr/>
                </a:tc>
                <a:tc>
                  <a:txBody>
                    <a:bodyPr/>
                    <a:lstStyle/>
                    <a:p>
                      <a:pPr algn="r" rtl="1">
                        <a:lnSpc>
                          <a:spcPct val="150000"/>
                        </a:lnSpc>
                      </a:pPr>
                      <a:r>
                        <a:rPr lang="ar-JO" sz="1600" b="1" dirty="0"/>
                        <a:t>الترتيب حسب السبب و التاثير </a:t>
                      </a:r>
                      <a:r>
                        <a:rPr lang="ar-JO" sz="1600" dirty="0"/>
                        <a:t>:</a:t>
                      </a:r>
                    </a:p>
                    <a:p>
                      <a:pPr algn="r" rtl="1">
                        <a:lnSpc>
                          <a:spcPct val="150000"/>
                        </a:lnSpc>
                      </a:pPr>
                      <a:r>
                        <a:rPr lang="ar-JO" sz="1600" dirty="0"/>
                        <a:t> يستخدم  </a:t>
                      </a:r>
                      <a:r>
                        <a:rPr lang="ar-QA" sz="1600" dirty="0"/>
                        <a:t>هذا الأسلوب في الخطب الاقناعية لوصف أوضاع أو أحداث محددة مع تقديم براهين على حدوثها لأسباب أو قوى محددة. </a:t>
                      </a:r>
                      <a:endParaRPr lang="ar-JO" sz="1600" dirty="0"/>
                    </a:p>
                    <a:p>
                      <a:pPr marL="0" algn="r" defTabSz="914400" rtl="1" eaLnBrk="1" latinLnBrk="0" hangingPunct="1"/>
                      <a:endParaRPr lang="en-JO" sz="1600" dirty="0"/>
                    </a:p>
                  </a:txBody>
                  <a:tcPr/>
                </a:tc>
                <a:extLst>
                  <a:ext uri="{0D108BD9-81ED-4DB2-BD59-A6C34878D82A}">
                    <a16:rowId xmlns:a16="http://schemas.microsoft.com/office/drawing/2014/main" val="2213123313"/>
                  </a:ext>
                </a:extLst>
              </a:tr>
            </a:tbl>
          </a:graphicData>
        </a:graphic>
      </p:graphicFrame>
    </p:spTree>
    <p:extLst>
      <p:ext uri="{BB962C8B-B14F-4D97-AF65-F5344CB8AC3E}">
        <p14:creationId xmlns:p14="http://schemas.microsoft.com/office/powerpoint/2010/main" val="1461886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JO" sz="2800" dirty="0"/>
              <a:t>أساليب مخاطبة الجمهور والتأثير النفسي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a:extLst>
              <a:ext uri="{FF2B5EF4-FFF2-40B4-BE49-F238E27FC236}">
                <a16:creationId xmlns:a16="http://schemas.microsoft.com/office/drawing/2014/main" id="{FF09B290-1AA9-38A6-C9D8-C3F1A90708BE}"/>
              </a:ext>
            </a:extLst>
          </p:cNvPr>
          <p:cNvGraphicFramePr>
            <a:graphicFrameLocks noGrp="1"/>
          </p:cNvGraphicFramePr>
          <p:nvPr>
            <p:extLst>
              <p:ext uri="{D42A27DB-BD31-4B8C-83A1-F6EECF244321}">
                <p14:modId xmlns:p14="http://schemas.microsoft.com/office/powerpoint/2010/main" val="3751171002"/>
              </p:ext>
            </p:extLst>
          </p:nvPr>
        </p:nvGraphicFramePr>
        <p:xfrm>
          <a:off x="991540" y="1927608"/>
          <a:ext cx="10064200" cy="3596640"/>
        </p:xfrm>
        <a:graphic>
          <a:graphicData uri="http://schemas.openxmlformats.org/drawingml/2006/table">
            <a:tbl>
              <a:tblPr firstRow="1" bandRow="1">
                <a:tableStyleId>{5C22544A-7EE6-4342-B048-85BDC9FD1C3A}</a:tableStyleId>
              </a:tblPr>
              <a:tblGrid>
                <a:gridCol w="5032100">
                  <a:extLst>
                    <a:ext uri="{9D8B030D-6E8A-4147-A177-3AD203B41FA5}">
                      <a16:colId xmlns:a16="http://schemas.microsoft.com/office/drawing/2014/main" val="235275608"/>
                    </a:ext>
                  </a:extLst>
                </a:gridCol>
                <a:gridCol w="5032100">
                  <a:extLst>
                    <a:ext uri="{9D8B030D-6E8A-4147-A177-3AD203B41FA5}">
                      <a16:colId xmlns:a16="http://schemas.microsoft.com/office/drawing/2014/main" val="1903893053"/>
                    </a:ext>
                  </a:extLst>
                </a:gridCol>
              </a:tblGrid>
              <a:tr h="370840">
                <a:tc>
                  <a:txBody>
                    <a:bodyPr/>
                    <a:lstStyle/>
                    <a:p>
                      <a:pPr algn="r" rtl="1"/>
                      <a:r>
                        <a:rPr lang="ar-JO" sz="1600" b="1" kern="1200" dirty="0">
                          <a:solidFill>
                            <a:schemeClr val="lt1"/>
                          </a:solidFill>
                          <a:effectLst/>
                          <a:latin typeface="+mn-lt"/>
                          <a:ea typeface="+mn-ea"/>
                          <a:cs typeface="+mn-cs"/>
                        </a:rPr>
                        <a:t>2. أسلوب التحدي والحماس (</a:t>
                      </a:r>
                      <a:r>
                        <a:rPr lang="en-US" sz="1600" b="1" kern="1200" dirty="0">
                          <a:solidFill>
                            <a:schemeClr val="lt1"/>
                          </a:solidFill>
                          <a:effectLst/>
                          <a:latin typeface="+mn-lt"/>
                          <a:ea typeface="+mn-ea"/>
                          <a:cs typeface="+mn-cs"/>
                        </a:rPr>
                        <a:t>Challenge &amp; Enthusiasm)</a:t>
                      </a:r>
                    </a:p>
                    <a:p>
                      <a:pPr algn="r" rtl="1"/>
                      <a:endParaRPr lang="ar-JO" sz="1600" b="0" i="0" kern="1200" dirty="0">
                        <a:solidFill>
                          <a:schemeClr val="lt1"/>
                        </a:solidFill>
                        <a:effectLst/>
                        <a:latin typeface="+mn-lt"/>
                        <a:ea typeface="+mn-ea"/>
                        <a:cs typeface="+mn-cs"/>
                      </a:endParaRPr>
                    </a:p>
                    <a:p>
                      <a:pPr algn="r" rtl="1"/>
                      <a:r>
                        <a:rPr lang="ar-JO" sz="1600" b="0" i="0" kern="1200" dirty="0">
                          <a:solidFill>
                            <a:schemeClr val="lt1"/>
                          </a:solidFill>
                          <a:effectLst/>
                          <a:latin typeface="+mn-lt"/>
                          <a:ea typeface="+mn-ea"/>
                          <a:cs typeface="+mn-cs"/>
                        </a:rPr>
                        <a:t>طرح تحديات واضحة.</a:t>
                      </a:r>
                    </a:p>
                    <a:p>
                      <a:pPr algn="r" rtl="1"/>
                      <a:r>
                        <a:rPr lang="ar-JO" sz="1600" b="0" i="0" kern="1200" dirty="0">
                          <a:solidFill>
                            <a:schemeClr val="lt1"/>
                          </a:solidFill>
                          <a:effectLst/>
                          <a:latin typeface="+mn-lt"/>
                          <a:ea typeface="+mn-ea"/>
                          <a:cs typeface="+mn-cs"/>
                        </a:rPr>
                        <a:t>استخدام صيغ الأمر التحفيزية: "انهضوا... تحركوا... غيّروا..."</a:t>
                      </a:r>
                    </a:p>
                    <a:p>
                      <a:pPr algn="r" rtl="1"/>
                      <a:r>
                        <a:rPr lang="ar-JO" sz="1600" b="0" i="0" kern="1200" dirty="0">
                          <a:solidFill>
                            <a:schemeClr val="lt1"/>
                          </a:solidFill>
                          <a:effectLst/>
                          <a:latin typeface="+mn-lt"/>
                          <a:ea typeface="+mn-ea"/>
                          <a:cs typeface="+mn-cs"/>
                        </a:rPr>
                        <a:t>نبرة صوت عالية، إيماءات قوية.</a:t>
                      </a:r>
                    </a:p>
                    <a:p>
                      <a:pPr algn="r" rtl="1"/>
                      <a:br>
                        <a:rPr lang="ar-JO" sz="1600" dirty="0"/>
                      </a:br>
                      <a:endParaRPr lang="en-JO" sz="1600" dirty="0"/>
                    </a:p>
                  </a:txBody>
                  <a:tcPr/>
                </a:tc>
                <a:tc>
                  <a:txBody>
                    <a:bodyPr/>
                    <a:lstStyle/>
                    <a:p>
                      <a:pPr marL="342900" indent="-342900" algn="r" rtl="1">
                        <a:buAutoNum type="arabicPeriod"/>
                      </a:pPr>
                      <a:r>
                        <a:rPr lang="ar-JO" sz="1600" b="1" kern="1200" dirty="0">
                          <a:solidFill>
                            <a:schemeClr val="lt1"/>
                          </a:solidFill>
                          <a:effectLst/>
                          <a:latin typeface="+mn-lt"/>
                          <a:ea typeface="+mn-ea"/>
                          <a:cs typeface="+mn-cs"/>
                        </a:rPr>
                        <a:t>أسلوب المشاركة الوجدانية (</a:t>
                      </a:r>
                      <a:r>
                        <a:rPr lang="en-US" sz="1600" b="1" kern="1200" dirty="0">
                          <a:solidFill>
                            <a:schemeClr val="lt1"/>
                          </a:solidFill>
                          <a:effectLst/>
                          <a:latin typeface="+mn-lt"/>
                          <a:ea typeface="+mn-ea"/>
                          <a:cs typeface="+mn-cs"/>
                        </a:rPr>
                        <a:t>Empathetic Connection)</a:t>
                      </a:r>
                    </a:p>
                    <a:p>
                      <a:pPr algn="r" rtl="1"/>
                      <a:endParaRPr lang="ar-JO" sz="1600" b="0" i="0" kern="1200" dirty="0">
                        <a:solidFill>
                          <a:schemeClr val="lt1"/>
                        </a:solidFill>
                        <a:effectLst/>
                        <a:latin typeface="+mn-lt"/>
                        <a:ea typeface="+mn-ea"/>
                        <a:cs typeface="+mn-cs"/>
                      </a:endParaRPr>
                    </a:p>
                    <a:p>
                      <a:pPr algn="r" rtl="1"/>
                      <a:r>
                        <a:rPr lang="ar-JO" sz="1600" b="0" i="0" kern="1200" dirty="0">
                          <a:solidFill>
                            <a:schemeClr val="lt1"/>
                          </a:solidFill>
                          <a:effectLst/>
                          <a:latin typeface="+mn-lt"/>
                          <a:ea typeface="+mn-ea"/>
                          <a:cs typeface="+mn-cs"/>
                        </a:rPr>
                        <a:t>استخدام ضمير "نحن" بدل "أنا" أو "أنتم".</a:t>
                      </a:r>
                    </a:p>
                    <a:p>
                      <a:pPr algn="r" rtl="1"/>
                      <a:r>
                        <a:rPr lang="ar-JO" sz="1600" b="0" i="0" kern="1200" dirty="0">
                          <a:solidFill>
                            <a:schemeClr val="lt1"/>
                          </a:solidFill>
                          <a:effectLst/>
                          <a:latin typeface="+mn-lt"/>
                          <a:ea typeface="+mn-ea"/>
                          <a:cs typeface="+mn-cs"/>
                        </a:rPr>
                        <a:t>مشاركة الجمهور في المشاعر: "كلنا نشعر بـ..."</a:t>
                      </a:r>
                    </a:p>
                    <a:p>
                      <a:pPr algn="r" rtl="1"/>
                      <a:r>
                        <a:rPr lang="ar-JO" sz="1600" b="0" i="0" kern="1200" dirty="0">
                          <a:solidFill>
                            <a:schemeClr val="lt1"/>
                          </a:solidFill>
                          <a:effectLst/>
                          <a:latin typeface="+mn-lt"/>
                          <a:ea typeface="+mn-ea"/>
                          <a:cs typeface="+mn-cs"/>
                        </a:rPr>
                        <a:t>الاعتراف بمخاوفهم وآمالهم.</a:t>
                      </a:r>
                    </a:p>
                    <a:p>
                      <a:pPr algn="r" rtl="1"/>
                      <a:br>
                        <a:rPr lang="ar-JO" sz="1600" dirty="0"/>
                      </a:br>
                      <a:endParaRPr lang="en-JO" sz="1600" dirty="0"/>
                    </a:p>
                  </a:txBody>
                  <a:tcPr/>
                </a:tc>
                <a:extLst>
                  <a:ext uri="{0D108BD9-81ED-4DB2-BD59-A6C34878D82A}">
                    <a16:rowId xmlns:a16="http://schemas.microsoft.com/office/drawing/2014/main" val="3584236775"/>
                  </a:ext>
                </a:extLst>
              </a:tr>
              <a:tr h="370840">
                <a:tc>
                  <a:txBody>
                    <a:bodyPr/>
                    <a:lstStyle/>
                    <a:p>
                      <a:pPr algn="r" rtl="1"/>
                      <a:r>
                        <a:rPr lang="ar-JO" sz="1600" b="1" kern="1200" dirty="0">
                          <a:solidFill>
                            <a:schemeClr val="dk1"/>
                          </a:solidFill>
                          <a:effectLst/>
                          <a:latin typeface="+mn-lt"/>
                          <a:ea typeface="+mn-ea"/>
                          <a:cs typeface="+mn-cs"/>
                        </a:rPr>
                        <a:t>4. أسلوب الرمزية والاستعارة (</a:t>
                      </a:r>
                      <a:r>
                        <a:rPr lang="en-US" sz="1600" b="1" kern="1200" dirty="0">
                          <a:solidFill>
                            <a:schemeClr val="dk1"/>
                          </a:solidFill>
                          <a:effectLst/>
                          <a:latin typeface="+mn-lt"/>
                          <a:ea typeface="+mn-ea"/>
                          <a:cs typeface="+mn-cs"/>
                        </a:rPr>
                        <a:t>Symbolism &amp; Metaphor)</a:t>
                      </a:r>
                    </a:p>
                    <a:p>
                      <a:pPr algn="r" rtl="1"/>
                      <a:endParaRPr lang="ar-JO" sz="1600" b="0" i="0" kern="1200" dirty="0">
                        <a:solidFill>
                          <a:schemeClr val="dk1"/>
                        </a:solidFill>
                        <a:effectLst/>
                        <a:latin typeface="+mn-lt"/>
                        <a:ea typeface="+mn-ea"/>
                        <a:cs typeface="+mn-cs"/>
                      </a:endParaRPr>
                    </a:p>
                    <a:p>
                      <a:pPr algn="r" rtl="1"/>
                      <a:r>
                        <a:rPr lang="ar-JO" sz="1600" b="0" i="0" kern="1200" dirty="0">
                          <a:solidFill>
                            <a:schemeClr val="dk1"/>
                          </a:solidFill>
                          <a:effectLst/>
                          <a:latin typeface="+mn-lt"/>
                          <a:ea typeface="+mn-ea"/>
                          <a:cs typeface="+mn-cs"/>
                        </a:rPr>
                        <a:t>ربط الرسالة برموز قوية: "سفينة الوطن"، "شعلة الحرية".</a:t>
                      </a:r>
                    </a:p>
                    <a:p>
                      <a:pPr algn="r" rtl="1"/>
                      <a:r>
                        <a:rPr lang="ar-JO" sz="1600" b="0" i="0" kern="1200" dirty="0">
                          <a:solidFill>
                            <a:schemeClr val="dk1"/>
                          </a:solidFill>
                          <a:effectLst/>
                          <a:latin typeface="+mn-lt"/>
                          <a:ea typeface="+mn-ea"/>
                          <a:cs typeface="+mn-cs"/>
                        </a:rPr>
                        <a:t>استخدام الاستعارات: "الفساد سرطان... والشفاء عملية جراحية".</a:t>
                      </a:r>
                    </a:p>
                    <a:p>
                      <a:pPr algn="r" rtl="1"/>
                      <a:br>
                        <a:rPr lang="ar-JO" sz="1600" dirty="0"/>
                      </a:br>
                      <a:endParaRPr lang="en-JO" sz="1600" dirty="0"/>
                    </a:p>
                  </a:txBody>
                  <a:tcPr/>
                </a:tc>
                <a:tc>
                  <a:txBody>
                    <a:bodyPr/>
                    <a:lstStyle/>
                    <a:p>
                      <a:pPr algn="r" rtl="1"/>
                      <a:r>
                        <a:rPr lang="ar-JO" sz="1600" b="1" kern="1200" dirty="0">
                          <a:solidFill>
                            <a:schemeClr val="dk1"/>
                          </a:solidFill>
                          <a:effectLst/>
                          <a:latin typeface="+mn-lt"/>
                          <a:ea typeface="+mn-ea"/>
                          <a:cs typeface="+mn-cs"/>
                        </a:rPr>
                        <a:t>3. أسلوب الطمأنة والعقلانية (</a:t>
                      </a:r>
                      <a:r>
                        <a:rPr lang="en-US" sz="1600" b="1" kern="1200" dirty="0">
                          <a:solidFill>
                            <a:schemeClr val="dk1"/>
                          </a:solidFill>
                          <a:effectLst/>
                          <a:latin typeface="+mn-lt"/>
                          <a:ea typeface="+mn-ea"/>
                          <a:cs typeface="+mn-cs"/>
                        </a:rPr>
                        <a:t>Reassurance &amp; Reason)</a:t>
                      </a:r>
                    </a:p>
                    <a:p>
                      <a:pPr algn="r" rtl="1"/>
                      <a:endParaRPr lang="ar-JO" sz="1600" b="0" i="0" kern="1200" dirty="0">
                        <a:solidFill>
                          <a:schemeClr val="dk1"/>
                        </a:solidFill>
                        <a:effectLst/>
                        <a:latin typeface="+mn-lt"/>
                        <a:ea typeface="+mn-ea"/>
                        <a:cs typeface="+mn-cs"/>
                      </a:endParaRPr>
                    </a:p>
                    <a:p>
                      <a:pPr algn="r" rtl="1"/>
                      <a:r>
                        <a:rPr lang="ar-JO" sz="1600" b="0" i="0" kern="1200" dirty="0">
                          <a:solidFill>
                            <a:schemeClr val="dk1"/>
                          </a:solidFill>
                          <a:effectLst/>
                          <a:latin typeface="+mn-lt"/>
                          <a:ea typeface="+mn-ea"/>
                          <a:cs typeface="+mn-cs"/>
                        </a:rPr>
                        <a:t>نبرة هادئة، ثقة.</a:t>
                      </a:r>
                    </a:p>
                    <a:p>
                      <a:pPr algn="r" rtl="1"/>
                      <a:r>
                        <a:rPr lang="ar-JO" sz="1600" b="0" i="0" kern="1200" dirty="0">
                          <a:solidFill>
                            <a:schemeClr val="dk1"/>
                          </a:solidFill>
                          <a:effectLst/>
                          <a:latin typeface="+mn-lt"/>
                          <a:ea typeface="+mn-ea"/>
                          <a:cs typeface="+mn-cs"/>
                        </a:rPr>
                        <a:t>تقديم خطوات عملية، جدول زمني.</a:t>
                      </a:r>
                    </a:p>
                    <a:p>
                      <a:pPr algn="r" rtl="1"/>
                      <a:r>
                        <a:rPr lang="ar-JO" sz="1600" b="0" i="0" kern="1200" dirty="0">
                          <a:solidFill>
                            <a:schemeClr val="dk1"/>
                          </a:solidFill>
                          <a:effectLst/>
                          <a:latin typeface="+mn-lt"/>
                          <a:ea typeface="+mn-ea"/>
                          <a:cs typeface="+mn-cs"/>
                        </a:rPr>
                        <a:t>الرد المسبق على الشكوك: "البعض يتساءل... ودعني أوضح..."</a:t>
                      </a:r>
                    </a:p>
                    <a:p>
                      <a:pPr algn="r" rtl="1"/>
                      <a:br>
                        <a:rPr lang="ar-JO" sz="1600" dirty="0"/>
                      </a:br>
                      <a:endParaRPr lang="en-JO" sz="1600" dirty="0"/>
                    </a:p>
                  </a:txBody>
                  <a:tcPr/>
                </a:tc>
                <a:extLst>
                  <a:ext uri="{0D108BD9-81ED-4DB2-BD59-A6C34878D82A}">
                    <a16:rowId xmlns:a16="http://schemas.microsoft.com/office/drawing/2014/main" val="3160314926"/>
                  </a:ext>
                </a:extLst>
              </a:tr>
            </a:tbl>
          </a:graphicData>
        </a:graphic>
      </p:graphicFrame>
    </p:spTree>
    <p:extLst>
      <p:ext uri="{BB962C8B-B14F-4D97-AF65-F5344CB8AC3E}">
        <p14:creationId xmlns:p14="http://schemas.microsoft.com/office/powerpoint/2010/main" val="4186807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rtl="1"/>
            <a:r>
              <a:rPr lang="ar-QA" sz="2400" dirty="0"/>
              <a:t>أساليب كتابة خاتمة الكلمات الخطابية: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2957861"/>
          </a:xfrm>
          <a:prstGeom prst="rect">
            <a:avLst/>
          </a:prstGeom>
          <a:noFill/>
        </p:spPr>
        <p:txBody>
          <a:bodyPr wrap="square" rtlCol="0">
            <a:spAutoFit/>
          </a:bodyPr>
          <a:lstStyle/>
          <a:p>
            <a:pPr algn="just" rtl="1">
              <a:lnSpc>
                <a:spcPct val="150000"/>
              </a:lnSpc>
            </a:pPr>
            <a:r>
              <a:rPr lang="ar-JO" b="1" dirty="0"/>
              <a:t>يمكن استخدام أكثر من أسلوب لختام الكلمة الخطابية وهي على النحو التالي:</a:t>
            </a:r>
          </a:p>
          <a:p>
            <a:pPr algn="just" rtl="1">
              <a:lnSpc>
                <a:spcPct val="150000"/>
              </a:lnSpc>
            </a:pPr>
            <a:endParaRPr lang="ar-JO" dirty="0"/>
          </a:p>
          <a:p>
            <a:pPr marL="342900" indent="-342900" algn="just" rtl="1">
              <a:lnSpc>
                <a:spcPct val="150000"/>
              </a:lnSpc>
              <a:buFont typeface="Arial" panose="020B0604020202020204" pitchFamily="34" charset="0"/>
              <a:buChar char="•"/>
            </a:pPr>
            <a:r>
              <a:rPr lang="ar-JO" dirty="0"/>
              <a:t>ا</a:t>
            </a:r>
            <a:r>
              <a:rPr lang="ar-QA" dirty="0"/>
              <a:t>لتطلع إلى فعل من الجمهور: </a:t>
            </a:r>
            <a:r>
              <a:rPr lang="en-US" dirty="0"/>
              <a:t> </a:t>
            </a:r>
            <a:r>
              <a:rPr lang="ar-QA" dirty="0"/>
              <a:t>إظهار رغبة المتحدث في اتخاذ مسار محدد للعمل أو الشعور أو التفكير.</a:t>
            </a:r>
            <a:endParaRPr lang="ar-JO" dirty="0"/>
          </a:p>
          <a:p>
            <a:pPr marL="342900" indent="-342900" algn="just" rtl="1">
              <a:lnSpc>
                <a:spcPct val="150000"/>
              </a:lnSpc>
              <a:buFont typeface="Arial" panose="020B0604020202020204" pitchFamily="34" charset="0"/>
              <a:buChar char="•"/>
            </a:pPr>
            <a:r>
              <a:rPr lang="ar-QA" dirty="0"/>
              <a:t>التلخيص أو التكرار الموجز للنقاط الرئيسية في مضمون الكلمة. </a:t>
            </a:r>
            <a:endParaRPr lang="ar-JO" dirty="0"/>
          </a:p>
          <a:p>
            <a:pPr marL="342900" indent="-342900" algn="just" rtl="1">
              <a:lnSpc>
                <a:spcPct val="150000"/>
              </a:lnSpc>
              <a:buFont typeface="Arial" panose="020B0604020202020204" pitchFamily="34" charset="0"/>
              <a:buChar char="•"/>
            </a:pPr>
            <a:r>
              <a:rPr lang="ar-QA" dirty="0"/>
              <a:t>إظهار المجاملة للجمهور. </a:t>
            </a:r>
            <a:endParaRPr lang="ar-JO" dirty="0"/>
          </a:p>
          <a:p>
            <a:pPr marL="342900" indent="-342900" algn="just" rtl="1">
              <a:lnSpc>
                <a:spcPct val="150000"/>
              </a:lnSpc>
              <a:buFont typeface="Arial" panose="020B0604020202020204" pitchFamily="34" charset="0"/>
              <a:buChar char="•"/>
            </a:pPr>
            <a:r>
              <a:rPr lang="ar-QA" dirty="0"/>
              <a:t>استخدام الاقتباس ببع</a:t>
            </a:r>
            <a:r>
              <a:rPr lang="ar-JO" dirty="0"/>
              <a:t>ض الايات </a:t>
            </a:r>
            <a:r>
              <a:rPr lang="ar-QA" dirty="0"/>
              <a:t>أو الشعر أو التأكيد بمسلمات اقتصادية. </a:t>
            </a:r>
            <a:endParaRPr lang="ar-JO" dirty="0"/>
          </a:p>
          <a:p>
            <a:pPr marL="342900" indent="-342900" algn="just" rtl="1">
              <a:lnSpc>
                <a:spcPct val="150000"/>
              </a:lnSpc>
              <a:buFont typeface="Arial" panose="020B0604020202020204" pitchFamily="34" charset="0"/>
              <a:buChar char="•"/>
            </a:pPr>
            <a:r>
              <a:rPr lang="ar-QA" dirty="0"/>
              <a:t>استخدام أسلوب الحكاية. وهو أسلوب يبعث على المرح في نهاية الكلمة. </a:t>
            </a:r>
            <a:endParaRPr lang="ar-JO"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QA" sz="2800" dirty="0"/>
              <a:t>استراتيجيات الرسالة الإعلامية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39109" y="2199634"/>
            <a:ext cx="10169061" cy="2957861"/>
          </a:xfrm>
          <a:prstGeom prst="rect">
            <a:avLst/>
          </a:prstGeom>
          <a:noFill/>
        </p:spPr>
        <p:txBody>
          <a:bodyPr wrap="square" rtlCol="0">
            <a:spAutoFit/>
          </a:bodyPr>
          <a:lstStyle/>
          <a:p>
            <a:pPr algn="just" rtl="1">
              <a:lnSpc>
                <a:spcPct val="150000"/>
              </a:lnSpc>
            </a:pPr>
            <a:r>
              <a:rPr lang="ar-QA" dirty="0"/>
              <a:t>إن الاهتمام بالبناء والمع</a:t>
            </a:r>
            <a:r>
              <a:rPr lang="ar-SA" dirty="0" err="1"/>
              <a:t>نى</a:t>
            </a:r>
            <a:r>
              <a:rPr lang="ar-QA" dirty="0"/>
              <a:t> للرسالة الإعلامية والعوامل المؤثرة على صياغة الفكرة واستقبال المعني من خلال عدد النماذج التي صاغتها كل من </a:t>
            </a:r>
            <a:r>
              <a:rPr lang="ar-JO" dirty="0"/>
              <a:t>(</a:t>
            </a:r>
            <a:r>
              <a:rPr lang="ar-QA" dirty="0"/>
              <a:t>تشاركز اسجوادو</a:t>
            </a:r>
            <a:r>
              <a:rPr lang="ar-JO" dirty="0"/>
              <a:t>)</a:t>
            </a:r>
            <a:r>
              <a:rPr lang="ar-QA" dirty="0"/>
              <a:t> </a:t>
            </a:r>
            <a:r>
              <a:rPr lang="ar-JO" dirty="0"/>
              <a:t>(</a:t>
            </a:r>
            <a:r>
              <a:rPr lang="ar-QA" dirty="0"/>
              <a:t>ويلبور شرام</a:t>
            </a:r>
            <a:r>
              <a:rPr lang="ar-JO" dirty="0"/>
              <a:t>)</a:t>
            </a:r>
            <a:r>
              <a:rPr lang="ar-QA" dirty="0"/>
              <a:t> وغيرهم من الخبراء الذين اعتمدوه بدرجة كبيرة في صياغة أفكارهم على النموذج الرياضي. والذي يؤكد على تناول مفهوم الرسالة سواء من وجهة نظر المرسل أو القائم بالاتصال وقد شكلت أفكار علم اللغة. وعلم النفس اللغوي في بناء الرسالة واستقبالها الأساس في فهم وتنظيم الرسالة الإعلامية. </a:t>
            </a:r>
            <a:endParaRPr lang="ar-JO" dirty="0"/>
          </a:p>
          <a:p>
            <a:pPr algn="just" rtl="1">
              <a:lnSpc>
                <a:spcPct val="150000"/>
              </a:lnSpc>
            </a:pPr>
            <a:endParaRPr lang="ar-JO" dirty="0"/>
          </a:p>
          <a:p>
            <a:pPr algn="just" rtl="1">
              <a:lnSpc>
                <a:spcPct val="150000"/>
              </a:lnSpc>
            </a:pPr>
            <a:r>
              <a:rPr lang="ar-QA" dirty="0"/>
              <a:t>فالرسالة تعتبر عنصراً هاماً في العملية الاتصالية وهي جوهرها حيث تتضمن أفكاراً وأراء يراد إيصالها للجمهور المستهدف. لذلك فإن نجاح الرسالة يتضح من خلال السلوك الذي يصدره المتلقي لهذه المادة الإعلامية. لذلك كانت الرسالة هامة في العملية الإعلامية. </a:t>
            </a:r>
            <a:endParaRPr lang="ar-EG"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2148350"/>
            <a:ext cx="10082712" cy="2542363"/>
          </a:xfrm>
          <a:prstGeom prst="rect">
            <a:avLst/>
          </a:prstGeom>
          <a:noFill/>
        </p:spPr>
        <p:txBody>
          <a:bodyPr wrap="square" rtlCol="0">
            <a:spAutoFit/>
          </a:bodyPr>
          <a:lstStyle/>
          <a:p>
            <a:pPr algn="just" rtl="1">
              <a:lnSpc>
                <a:spcPct val="150000"/>
              </a:lnSpc>
            </a:pPr>
            <a:r>
              <a:rPr lang="ar-QA" dirty="0"/>
              <a:t>الرسائل الإعلامية تعني وضع الفكر في كود أو بمعني أخر وضع الأفكار في سائل وأشكال مناسبة للموقف؛ ويذكر دينيس ماكويل "أن الكود أو الرسالة تشمل على الإشارات والعلامات اللغوية. والحديث والكتابة والعلامات المرئية مثل إشارات المرور أو صور وعلامات الطرق. وينطبق هذا بالفعل على رسائل الحملات الإعلامية التي يجب أن تتميز بالشمول والاتساع والتنوع حيث تخاطب الجماهير المستهدفة حيث أنها هي المضمون المعد إعداداً جيداً من حيث المنطق الاتصالي والحجج الإعلامية والشواهد التي تهدف إلى إقناع الجمهور المستهدف بقضايا الحملة وأفكار القائم بالاتصال. ومن ثم تقديم الأدلة والبراهين التي تقنع الجمهور وتثير اهتمامه وتدفعه للبحث عن المعلومات والحوار. والنقاش مع الآخرين.</a:t>
            </a:r>
            <a:endParaRPr lang="en-US"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مفهوم الرسالة الإعلامية</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670559" y="1949824"/>
            <a:ext cx="9006406" cy="2957861"/>
          </a:xfrm>
          <a:prstGeom prst="rect">
            <a:avLst/>
          </a:prstGeom>
          <a:noFill/>
        </p:spPr>
        <p:txBody>
          <a:bodyPr wrap="square" rtlCol="0">
            <a:spAutoFit/>
          </a:bodyPr>
          <a:lstStyle/>
          <a:p>
            <a:pPr algn="r" rtl="1">
              <a:lnSpc>
                <a:spcPct val="150000"/>
              </a:lnSpc>
            </a:pPr>
            <a:r>
              <a:rPr lang="ar-QA" dirty="0"/>
              <a:t>وعلي أية حال لا تكفي رسالة واحدة للقيام بكل متطلبات الحملة. فأي حملة جيدة يجب أن تحتوي على العديد من الرسائل مختلفة المضمون مع ثبات الأساسيات والعناصر الرئيسية التي تقوم عليها الحملة. </a:t>
            </a:r>
            <a:endParaRPr lang="ar-JO" dirty="0"/>
          </a:p>
          <a:p>
            <a:pPr algn="r" rtl="1">
              <a:lnSpc>
                <a:spcPct val="150000"/>
              </a:lnSpc>
            </a:pPr>
            <a:endParaRPr lang="ar-JO" dirty="0"/>
          </a:p>
          <a:p>
            <a:pPr algn="r" rtl="1">
              <a:lnSpc>
                <a:spcPct val="150000"/>
              </a:lnSpc>
            </a:pPr>
            <a:r>
              <a:rPr lang="ar-QA" dirty="0"/>
              <a:t>الرسالة الإعلامية وهي الهدف الرئيسي للحملة. ضمن رسائل الاتصال المختلفة حيث تعطي فعالية أقوى. إن معنى الرسالة يكمن في التغير الذي تحدثه على ‏</a:t>
            </a:r>
            <a:r>
              <a:rPr lang="ar-JO" dirty="0"/>
              <a:t>الفكر </a:t>
            </a:r>
            <a:r>
              <a:rPr lang="ar-QA" dirty="0"/>
              <a:t>حيث يمكن القول أن الهدف من إعداد الرسالة الإعلامية هو ‏</a:t>
            </a:r>
            <a:r>
              <a:rPr lang="ar-JO" dirty="0"/>
              <a:t>التاثير ب</a:t>
            </a:r>
            <a:r>
              <a:rPr lang="ar-QA" dirty="0"/>
              <a:t>الطريقة التي يكون بمقتضاها المتلقي صورة عن العام المحيط به. </a:t>
            </a:r>
            <a:br>
              <a:rPr lang="ar-QA" dirty="0"/>
            </a:b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524" y="4827434"/>
            <a:ext cx="2001801" cy="1216372"/>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5804043" y="2008749"/>
            <a:ext cx="5274906" cy="2862322"/>
          </a:xfrm>
          <a:prstGeom prst="rect">
            <a:avLst/>
          </a:prstGeom>
          <a:noFill/>
        </p:spPr>
        <p:txBody>
          <a:bodyPr wrap="square" rtlCol="0">
            <a:spAutoFit/>
          </a:bodyPr>
          <a:lstStyle/>
          <a:p>
            <a:pPr algn="r" rtl="1"/>
            <a:r>
              <a:rPr lang="ar-QA" u="sng" dirty="0"/>
              <a:t>ويحتاج المخطط الإعلامي إلى تحديد العديد من الجوانب عند إعداد الرسالة ومن أه</a:t>
            </a:r>
            <a:r>
              <a:rPr lang="ar-JO" u="sng" dirty="0"/>
              <a:t>م</a:t>
            </a:r>
            <a:r>
              <a:rPr lang="ar-QA" u="sng" dirty="0"/>
              <a:t>ا:</a:t>
            </a:r>
            <a:endParaRPr lang="ar-JO" u="sng" dirty="0"/>
          </a:p>
          <a:p>
            <a:pPr algn="r" rtl="1"/>
            <a:endParaRPr lang="ar-JO" u="sng" dirty="0"/>
          </a:p>
          <a:p>
            <a:pPr marL="342900" indent="-342900" algn="r" rtl="1">
              <a:buFont typeface="Arial" panose="020B0604020202020204" pitchFamily="34" charset="0"/>
              <a:buChar char="•"/>
            </a:pPr>
            <a:r>
              <a:rPr lang="ar-QA" dirty="0"/>
              <a:t>تحديد الأفكار الرئيسية التي تتضمنها الرسالة وتحديد الأسلوب الإغرائي المناس</a:t>
            </a:r>
            <a:r>
              <a:rPr lang="ar-JO" dirty="0"/>
              <a:t>ب</a:t>
            </a:r>
            <a:r>
              <a:rPr lang="ar-QA" u="sng" dirty="0"/>
              <a:t> </a:t>
            </a:r>
            <a:endParaRPr lang="ar-JO" u="sng" dirty="0"/>
          </a:p>
          <a:p>
            <a:pPr marL="342900" indent="-342900" algn="r" rtl="1">
              <a:buFont typeface="Arial" panose="020B0604020202020204" pitchFamily="34" charset="0"/>
              <a:buChar char="•"/>
            </a:pPr>
            <a:endParaRPr lang="ar-JO" u="sng" dirty="0"/>
          </a:p>
          <a:p>
            <a:pPr marL="342900" indent="-342900" algn="r" rtl="1">
              <a:buFont typeface="Arial" panose="020B0604020202020204" pitchFamily="34" charset="0"/>
              <a:buChar char="•"/>
            </a:pPr>
            <a:r>
              <a:rPr lang="ar-QA" dirty="0"/>
              <a:t>تحديد الشعار الرئيسي, والرسالة كعنصر رئيسي تعد من أهم الموضوعات لحملها</a:t>
            </a:r>
            <a:r>
              <a:rPr lang="ar-JO" dirty="0"/>
              <a:t> </a:t>
            </a:r>
            <a:r>
              <a:rPr lang="ar-QA" dirty="0"/>
              <a:t>الأفكار والرؤى المراد توصيلها إلى الجمهور. </a:t>
            </a:r>
            <a:br>
              <a:rPr lang="ar-QA" u="sng" dirty="0"/>
            </a:br>
            <a:endParaRPr lang="en-US" u="sng"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1991175"/>
            <a:ext cx="4681728" cy="3511296"/>
          </a:xfrm>
          <a:prstGeom prst="rect">
            <a:avLst/>
          </a:prstGeom>
        </p:spPr>
      </p:pic>
    </p:spTree>
    <p:extLst>
      <p:ext uri="{BB962C8B-B14F-4D97-AF65-F5344CB8AC3E}">
        <p14:creationId xmlns:p14="http://schemas.microsoft.com/office/powerpoint/2010/main" val="109109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187445" y="2006627"/>
            <a:ext cx="9864768" cy="3693319"/>
          </a:xfrm>
          <a:prstGeom prst="rect">
            <a:avLst/>
          </a:prstGeom>
          <a:noFill/>
        </p:spPr>
        <p:txBody>
          <a:bodyPr wrap="square" rtlCol="0">
            <a:spAutoFit/>
          </a:bodyPr>
          <a:lstStyle/>
          <a:p>
            <a:pPr algn="r" rtl="1"/>
            <a:r>
              <a:rPr lang="ar-QA" b="1" u="sng" dirty="0"/>
              <a:t>أسلوب عرض وتقديم الاستمالات التي تستخدم حتى يقدم القائم بالاتصال رسالة إقناعية لابد أن تكون نتاجاً للعديد من القرارات سواء في شكلها ومضمونها، واهم هذه</a:t>
            </a:r>
            <a:r>
              <a:rPr lang="ar-JO" b="1" u="sng" dirty="0"/>
              <a:t> القرارات كالاتي:</a:t>
            </a:r>
          </a:p>
          <a:p>
            <a:pPr algn="r" rtl="1"/>
            <a:endParaRPr lang="ar-JO" b="1" u="sng" dirty="0"/>
          </a:p>
          <a:p>
            <a:pPr marL="342900" indent="-342900" algn="r" rtl="1">
              <a:buFont typeface="Arial" panose="020B0604020202020204" pitchFamily="34" charset="0"/>
              <a:buChar char="•"/>
            </a:pPr>
            <a:r>
              <a:rPr lang="ar-QA" dirty="0"/>
              <a:t> تحديد الأدلة المستخدمة والمستبعد</a:t>
            </a:r>
            <a:endParaRPr lang="ar-JO" dirty="0"/>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تحديد الحجج التي سوف يستخدمها ومد</a:t>
            </a:r>
            <a:r>
              <a:rPr lang="ar-JO" dirty="0"/>
              <a:t>ى</a:t>
            </a:r>
            <a:r>
              <a:rPr lang="ar-QA" dirty="0"/>
              <a:t> قوتها</a:t>
            </a:r>
            <a:endParaRPr lang="ar-JO" dirty="0"/>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هدف الرموز التي تشكل الرسالة والتي يجب أن تخضع لقواعد كاملة ونفسية د</a:t>
            </a:r>
            <a:r>
              <a:rPr lang="ar-JO" dirty="0"/>
              <a:t>قيقة لتصبح اكثر فعالية</a:t>
            </a:r>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تعمل الرسالة الموجهة إلى الجمهور المستهدف على تحقيق الغايات ال</a:t>
            </a:r>
            <a:r>
              <a:rPr lang="ar-JO" dirty="0"/>
              <a:t>رئيسية </a:t>
            </a:r>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JO" dirty="0"/>
              <a:t>ي</a:t>
            </a:r>
            <a:r>
              <a:rPr lang="ar-QA" dirty="0"/>
              <a:t>مكن أن تتعرض الرسالة إلى تحريفات وهو ما يسمي بالتشويش و</a:t>
            </a:r>
            <a:r>
              <a:rPr lang="ar-JO" dirty="0"/>
              <a:t>ي</a:t>
            </a:r>
            <a:r>
              <a:rPr lang="ar-QA" dirty="0"/>
              <a:t>مكن ا</a:t>
            </a:r>
            <a:r>
              <a:rPr lang="ar-JO" dirty="0"/>
              <a:t>لتغلب عليه </a:t>
            </a:r>
            <a:r>
              <a:rPr lang="ar-QA" dirty="0"/>
              <a:t>بتكرار عرض الرسالة بما يخدم الهدف الأساسي </a:t>
            </a: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العوامل المساعدة على تحديد الرسالة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3092450"/>
          </a:xfrm>
          <a:prstGeom prst="rect">
            <a:avLst/>
          </a:prstGeom>
          <a:noFill/>
        </p:spPr>
        <p:txBody>
          <a:bodyPr wrap="square" rtlCol="0">
            <a:spAutoFit/>
          </a:bodyPr>
          <a:lstStyle/>
          <a:p>
            <a:pPr algn="r" rtl="1"/>
            <a:r>
              <a:rPr lang="ar-QA" b="1" dirty="0"/>
              <a:t>يرى بعض الباحثون أن هناك عوامل تساعد على تحديد الرسالة وهي كالتالي:</a:t>
            </a:r>
          </a:p>
          <a:p>
            <a:endParaRPr lang="ar-JO" dirty="0"/>
          </a:p>
          <a:p>
            <a:pPr marL="342900" indent="-342900" algn="just" rtl="1">
              <a:lnSpc>
                <a:spcPct val="150000"/>
              </a:lnSpc>
              <a:buFont typeface="Arial" panose="020B0604020202020204" pitchFamily="34" charset="0"/>
              <a:buChar char="•"/>
            </a:pPr>
            <a:r>
              <a:rPr lang="ar-QA" dirty="0"/>
              <a:t>الرسالة الأساسية التي يجب أن تصل لك</a:t>
            </a:r>
            <a:r>
              <a:rPr lang="ar-JO" dirty="0"/>
              <a:t>ل </a:t>
            </a:r>
            <a:r>
              <a:rPr lang="ar-QA" dirty="0"/>
              <a:t>من الجمهور.</a:t>
            </a:r>
            <a:endParaRPr lang="ar-JO" dirty="0"/>
          </a:p>
          <a:p>
            <a:pPr marL="342900" indent="-342900" algn="just" rtl="1">
              <a:lnSpc>
                <a:spcPct val="150000"/>
              </a:lnSpc>
              <a:buFont typeface="Arial" panose="020B0604020202020204" pitchFamily="34" charset="0"/>
              <a:buChar char="•"/>
            </a:pPr>
            <a:r>
              <a:rPr lang="ar-QA" dirty="0"/>
              <a:t> السلوكيات والاعتقادات المطلوب تغيرها بالنسبة لكل فئة من الجمهور.</a:t>
            </a:r>
            <a:endParaRPr lang="ar-JO" dirty="0"/>
          </a:p>
          <a:p>
            <a:pPr marL="342900" indent="-342900" algn="just" rtl="1">
              <a:lnSpc>
                <a:spcPct val="150000"/>
              </a:lnSpc>
              <a:buFont typeface="Arial" panose="020B0604020202020204" pitchFamily="34" charset="0"/>
              <a:buChar char="•"/>
            </a:pPr>
            <a:r>
              <a:rPr lang="ar-QA" dirty="0"/>
              <a:t>. تحديد شكل الرسالة. و</a:t>
            </a:r>
            <a:r>
              <a:rPr lang="ar-JO" dirty="0"/>
              <a:t>ل</a:t>
            </a:r>
            <a:r>
              <a:rPr lang="ar-QA" dirty="0"/>
              <a:t>ماذا تم اختيار هذا الشكل</a:t>
            </a:r>
            <a:endParaRPr lang="ar-JO" dirty="0"/>
          </a:p>
          <a:p>
            <a:pPr marL="342900" indent="-342900" algn="just" rtl="1">
              <a:lnSpc>
                <a:spcPct val="150000"/>
              </a:lnSpc>
              <a:buFont typeface="Arial" panose="020B0604020202020204" pitchFamily="34" charset="0"/>
              <a:buChar char="•"/>
            </a:pPr>
            <a:r>
              <a:rPr lang="ar-QA" dirty="0"/>
              <a:t>الأثر المطلوب مضمون إحداثه من الرسالة</a:t>
            </a:r>
            <a:endParaRPr lang="ar-JO" dirty="0"/>
          </a:p>
          <a:p>
            <a:pPr marL="342900" indent="-342900" algn="just" rtl="1">
              <a:lnSpc>
                <a:spcPct val="150000"/>
              </a:lnSpc>
              <a:buFont typeface="Arial" panose="020B0604020202020204" pitchFamily="34" charset="0"/>
              <a:buChar char="•"/>
            </a:pPr>
            <a:r>
              <a:rPr lang="ar-QA" dirty="0"/>
              <a:t>كيفية التعبير عن مضمون الرسالة. استخدام المؤثرات العاطفية أم العقلانية.</a:t>
            </a:r>
            <a:endParaRPr lang="ar-JO" dirty="0"/>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542675"/>
            <a:ext cx="9838860" cy="420435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الاستمالات</a:t>
            </a:r>
            <a:r>
              <a:rPr lang="ar-JO" b="1" dirty="0"/>
              <a:t> </a:t>
            </a:r>
            <a:r>
              <a:rPr lang="en-US" b="1" dirty="0"/>
              <a:t>‎</a:t>
            </a:r>
            <a:r>
              <a:rPr lang="ar-QA" b="1" dirty="0"/>
              <a:t>العاطفية</a:t>
            </a:r>
            <a:endParaRPr lang="ar-JO" b="1" dirty="0"/>
          </a:p>
          <a:p>
            <a:pPr algn="just" rtl="1">
              <a:lnSpc>
                <a:spcPct val="150000"/>
              </a:lnSpc>
            </a:pPr>
            <a:r>
              <a:rPr lang="ar-QA" dirty="0"/>
              <a:t>تستهدف الاستمالات العاطفية التأثير في وجدان المتلقي وانفعالاته وذلك من خلال تلبية احتياجاته النفسية والاجتماعية ومخاطبة حواسه... ويمكن تقسيم هذه الاستمالات إلى الأنواع التالية-</a:t>
            </a:r>
            <a:endParaRPr lang="ar-JO" b="1" dirty="0"/>
          </a:p>
          <a:p>
            <a:pPr marL="285750" indent="-285750" algn="just" rtl="1">
              <a:lnSpc>
                <a:spcPct val="150000"/>
              </a:lnSpc>
              <a:buFont typeface="Arial" panose="020B0604020202020204" pitchFamily="34" charset="0"/>
              <a:buChar char="•"/>
            </a:pPr>
            <a:r>
              <a:rPr lang="ar-QA" dirty="0"/>
              <a:t>استثارة -المشاعر الدينية.</a:t>
            </a:r>
          </a:p>
          <a:p>
            <a:pPr marL="285750" indent="-285750" algn="just" rtl="1">
              <a:lnSpc>
                <a:spcPct val="150000"/>
              </a:lnSpc>
              <a:buFont typeface="Arial" panose="020B0604020202020204" pitchFamily="34" charset="0"/>
              <a:buChar char="•"/>
            </a:pPr>
            <a:r>
              <a:rPr lang="ar-QA" dirty="0"/>
              <a:t>الإحساس بالأمن والطمأنينة.</a:t>
            </a:r>
          </a:p>
          <a:p>
            <a:pPr marL="285750" indent="-285750" algn="just" rtl="1">
              <a:lnSpc>
                <a:spcPct val="150000"/>
              </a:lnSpc>
              <a:buFont typeface="Arial" panose="020B0604020202020204" pitchFamily="34" charset="0"/>
              <a:buChar char="•"/>
            </a:pPr>
            <a:r>
              <a:rPr lang="ar-QA" dirty="0"/>
              <a:t>التخلص من القلق.</a:t>
            </a:r>
          </a:p>
          <a:p>
            <a:pPr marL="285750" indent="-285750" algn="just" rtl="1">
              <a:lnSpc>
                <a:spcPct val="150000"/>
              </a:lnSpc>
              <a:buFont typeface="Arial" panose="020B0604020202020204" pitchFamily="34" charset="0"/>
              <a:buChar char="•"/>
            </a:pPr>
            <a:r>
              <a:rPr lang="ar-QA" dirty="0"/>
              <a:t>إعلاء الإحساس بالمسئولية الفردية.</a:t>
            </a:r>
          </a:p>
          <a:p>
            <a:pPr marL="285750" indent="-285750" algn="just" rtl="1">
              <a:lnSpc>
                <a:spcPct val="150000"/>
              </a:lnSpc>
              <a:buFont typeface="Arial" panose="020B0604020202020204" pitchFamily="34" charset="0"/>
              <a:buChar char="•"/>
            </a:pPr>
            <a:r>
              <a:rPr lang="ar-QA" dirty="0"/>
              <a:t>القبول الاجتماعي.</a:t>
            </a:r>
          </a:p>
          <a:p>
            <a:pPr marL="285750" indent="-285750" algn="just" rtl="1">
              <a:lnSpc>
                <a:spcPct val="150000"/>
              </a:lnSpc>
              <a:buFont typeface="Arial" panose="020B0604020202020204" pitchFamily="34" charset="0"/>
              <a:buChar char="•"/>
            </a:pPr>
            <a:r>
              <a:rPr lang="ar-QA" dirty="0"/>
              <a:t>استمالة التعبير عن القيم الشخصية للفرد.</a:t>
            </a:r>
          </a:p>
          <a:p>
            <a:pPr marL="285750" indent="-285750" algn="just" rtl="1">
              <a:lnSpc>
                <a:spcPct val="150000"/>
              </a:lnSpc>
              <a:buFont typeface="Arial" panose="020B0604020202020204" pitchFamily="34" charset="0"/>
              <a:buChar char="•"/>
            </a:pPr>
            <a:r>
              <a:rPr lang="ar-QA" dirty="0"/>
              <a:t>استمالة التقيد. </a:t>
            </a:r>
            <a:endParaRPr lang="en-US"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378494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الاستمالات العقلانية </a:t>
            </a:r>
            <a:r>
              <a:rPr lang="en-US" b="1" dirty="0"/>
              <a:t>Logical Appeals</a:t>
            </a:r>
            <a:endParaRPr lang="ar-JO" b="1" dirty="0"/>
          </a:p>
          <a:p>
            <a:pPr marL="285750" indent="-285750" algn="just" rtl="1">
              <a:lnSpc>
                <a:spcPct val="150000"/>
              </a:lnSpc>
              <a:buFont typeface="Arial" panose="020B0604020202020204" pitchFamily="34" charset="0"/>
              <a:buChar char="•"/>
            </a:pPr>
            <a:endParaRPr lang="ar-JO" b="1" dirty="0"/>
          </a:p>
          <a:p>
            <a:pPr algn="just" rtl="1">
              <a:lnSpc>
                <a:spcPct val="150000"/>
              </a:lnSpc>
            </a:pPr>
            <a:r>
              <a:rPr lang="ar-QA" dirty="0"/>
              <a:t>وهي الاستمالات التي تعتمد على مخاطبة عقل المتلقي إزاء موضوع الحملة أو البرنامج. وبالتالي فإن مضمون الرسالة لابد وأن يعتمد على مجموعة النقاط التالية:</a:t>
            </a:r>
            <a:endParaRPr lang="ar-JO" dirty="0"/>
          </a:p>
          <a:p>
            <a:pPr marL="457200" indent="-457200" algn="just" rtl="1">
              <a:lnSpc>
                <a:spcPct val="150000"/>
              </a:lnSpc>
              <a:buFont typeface="Arial" panose="020B0604020202020204" pitchFamily="34" charset="0"/>
              <a:buChar char="•"/>
            </a:pPr>
            <a:r>
              <a:rPr lang="ar-QA" dirty="0"/>
              <a:t>الاستشهاد بالمعلومات والوقائع. </a:t>
            </a:r>
            <a:endParaRPr lang="ar-JO" dirty="0"/>
          </a:p>
          <a:p>
            <a:pPr marL="457200" indent="-457200" algn="just" rtl="1">
              <a:lnSpc>
                <a:spcPct val="150000"/>
              </a:lnSpc>
              <a:buFont typeface="Arial" panose="020B0604020202020204" pitchFamily="34" charset="0"/>
              <a:buChar char="•"/>
            </a:pPr>
            <a:r>
              <a:rPr lang="ar-QA" dirty="0"/>
              <a:t>الاعتماد على الإحصائيات والأرقام. </a:t>
            </a:r>
            <a:endParaRPr lang="ar-JO" dirty="0"/>
          </a:p>
          <a:p>
            <a:pPr marL="342900" indent="-342900" algn="just" rtl="1">
              <a:lnSpc>
                <a:spcPct val="150000"/>
              </a:lnSpc>
              <a:buFont typeface="Arial" panose="020B0604020202020204" pitchFamily="34" charset="0"/>
              <a:buChar char="•"/>
            </a:pPr>
            <a:r>
              <a:rPr lang="ar-JO" dirty="0"/>
              <a:t> </a:t>
            </a:r>
            <a:r>
              <a:rPr lang="ar-QA" dirty="0"/>
              <a:t>بناء النتائج وفق  مقدمات محددة.</a:t>
            </a:r>
            <a:endParaRPr lang="ar-JO" dirty="0"/>
          </a:p>
          <a:p>
            <a:pPr marL="342900" indent="-342900" algn="just" rtl="1">
              <a:lnSpc>
                <a:spcPct val="150000"/>
              </a:lnSpc>
              <a:buFont typeface="Arial" panose="020B0604020202020204" pitchFamily="34" charset="0"/>
              <a:buChar char="•"/>
            </a:pPr>
            <a:r>
              <a:rPr lang="ar-QA" dirty="0"/>
              <a:t>عرض وجهات النظر المتعددة.  </a:t>
            </a:r>
            <a:endParaRPr lang="ar-JO" dirty="0"/>
          </a:p>
          <a:p>
            <a:pPr algn="just" rtl="1">
              <a:lnSpc>
                <a:spcPct val="150000"/>
              </a:lnSpc>
            </a:pPr>
            <a:endParaRPr lang="en-US"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64973" y="1637523"/>
            <a:ext cx="10239077" cy="4116768"/>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sz="1600" b="1" dirty="0"/>
              <a:t>استمالات التخويف </a:t>
            </a:r>
            <a:r>
              <a:rPr lang="en-US" sz="1600" b="1" dirty="0"/>
              <a:t>Fear Appeals</a:t>
            </a:r>
            <a:endParaRPr lang="ar-JO" sz="1600" b="1" dirty="0"/>
          </a:p>
          <a:p>
            <a:pPr marL="342900" indent="-342900" algn="just" rtl="1">
              <a:lnSpc>
                <a:spcPct val="150000"/>
              </a:lnSpc>
              <a:buFont typeface="Arial" panose="020B0604020202020204" pitchFamily="34" charset="0"/>
              <a:buChar char="•"/>
            </a:pPr>
            <a:endParaRPr lang="en-US" sz="1600" b="1" dirty="0"/>
          </a:p>
          <a:p>
            <a:pPr algn="just" rtl="1">
              <a:lnSpc>
                <a:spcPct val="150000"/>
              </a:lnSpc>
            </a:pPr>
            <a:r>
              <a:rPr lang="ar-QA" sz="1600" dirty="0"/>
              <a:t>وهي الاستمالات التي تعتمد على تنشيط الجوانب العاطفية من خلال بث الخوف لدى المتلقي </a:t>
            </a:r>
            <a:r>
              <a:rPr lang="ar-QA" sz="1600" b="1" dirty="0"/>
              <a:t>حيث يزداد تأثيرها على مدى استجابة </a:t>
            </a:r>
            <a:r>
              <a:rPr lang="ar-JO" sz="1600" b="1" dirty="0"/>
              <a:t>الملتقي </a:t>
            </a:r>
            <a:r>
              <a:rPr lang="ar-QA" sz="1600" b="1" dirty="0"/>
              <a:t>نحو الرسالة وهي كالاتي: </a:t>
            </a:r>
            <a:endParaRPr lang="ar-JO" sz="1600" b="1" dirty="0"/>
          </a:p>
          <a:p>
            <a:pPr algn="just" rtl="1">
              <a:lnSpc>
                <a:spcPct val="150000"/>
              </a:lnSpc>
            </a:pPr>
            <a:r>
              <a:rPr lang="ar-QA" sz="1600" dirty="0"/>
              <a:t>شدة الإثارة العاطفية من خلال الاستعانة بالأدوات التالية:- </a:t>
            </a:r>
            <a:endParaRPr lang="ar-JO" sz="1600" dirty="0"/>
          </a:p>
          <a:p>
            <a:pPr algn="just" rtl="1">
              <a:lnSpc>
                <a:spcPct val="150000"/>
              </a:lnSpc>
            </a:pPr>
            <a:r>
              <a:rPr lang="ar-QA" sz="1600" b="1" dirty="0"/>
              <a:t>محتوى الرسالة: </a:t>
            </a:r>
            <a:r>
              <a:rPr lang="ar-QA" sz="1600" dirty="0"/>
              <a:t>كلما ازداد حجم التخويف في مضمون الرسالة الموجهة نحو الإفراد« كلما أدى إلى ابتعادهم عن هذا المضمون وتجنبه لأنها تشكل عنصر تهديد لهم.</a:t>
            </a:r>
            <a:endParaRPr lang="ar-JO" sz="1600" dirty="0"/>
          </a:p>
          <a:p>
            <a:pPr algn="just" rtl="1">
              <a:lnSpc>
                <a:spcPct val="150000"/>
              </a:lnSpc>
            </a:pPr>
            <a:r>
              <a:rPr lang="ar-QA" sz="1600" dirty="0"/>
              <a:t> </a:t>
            </a:r>
            <a:r>
              <a:rPr lang="ar-QA" sz="1600" b="1" dirty="0"/>
              <a:t>مصدر الرسالة</a:t>
            </a:r>
            <a:r>
              <a:rPr lang="ar-QA" sz="1600" dirty="0"/>
              <a:t>: فإذا ما شعر المتلقون بأن القائم بالاتصال يبالغ في إثارة الخوف لديهم فإنهم سيسعون نحو تجاهل محتوى الرسالة.</a:t>
            </a:r>
            <a:endParaRPr lang="ar-JO" sz="1600" dirty="0"/>
          </a:p>
          <a:p>
            <a:pPr algn="just" rtl="1">
              <a:lnSpc>
                <a:spcPct val="150000"/>
              </a:lnSpc>
            </a:pPr>
            <a:r>
              <a:rPr lang="ar-QA" sz="1600" b="1" dirty="0"/>
              <a:t> خبرات الاتصال السابقة للمتلقي</a:t>
            </a:r>
            <a:r>
              <a:rPr lang="ar-QA" sz="1600" dirty="0"/>
              <a:t>: حيث أن التعرض السابق للمعلومات يؤدي إلى خلق نوع من التحصين العاطفي لدى المتلقيء وبالنالي يقل جانب الخوف لديهم نظراً لغياب عنصر المفاجأة.</a:t>
            </a:r>
            <a:endParaRPr lang="ar-JO" sz="1600" dirty="0"/>
          </a:p>
          <a:p>
            <a:pPr algn="just" rtl="1">
              <a:lnSpc>
                <a:spcPct val="150000"/>
              </a:lnSpc>
            </a:pPr>
            <a:r>
              <a:rPr lang="ar-QA" sz="1600" dirty="0"/>
              <a:t> </a:t>
            </a:r>
            <a:r>
              <a:rPr lang="ar-QA" sz="1600" b="1" dirty="0"/>
              <a:t>توقعات الفرد بإمكانية تجنب المخاطر: </a:t>
            </a:r>
            <a:r>
              <a:rPr lang="ar-QA" sz="1600" dirty="0"/>
              <a:t>مما يؤدي إلى تقليل درجة التوتر العاطفي لديه إزاء محتوى الرسالة. </a:t>
            </a:r>
            <a:endParaRPr lang="ar-JO" sz="1600" b="1" dirty="0">
              <a:latin typeface="Alexandria" charset="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a:r>
              <a:rPr lang="ar-QA" sz="2800" dirty="0"/>
              <a:t>أنواع الرسائل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4241" y="1673189"/>
            <a:ext cx="10143517" cy="3731791"/>
          </a:xfrm>
          <a:prstGeom prst="rect">
            <a:avLst/>
          </a:prstGeom>
          <a:noFill/>
        </p:spPr>
        <p:txBody>
          <a:bodyPr wrap="square" rtlCol="0">
            <a:spAutoFit/>
          </a:bodyPr>
          <a:lstStyle/>
          <a:p>
            <a:pPr algn="just" rtl="1">
              <a:lnSpc>
                <a:spcPct val="150000"/>
              </a:lnSpc>
              <a:spcAft>
                <a:spcPts val="500"/>
              </a:spcAft>
            </a:pPr>
            <a:r>
              <a:rPr lang="en-JO" sz="1600" dirty="0"/>
              <a:t>تُعد معرفة الجمهور المستهدف من أهم الأسس التي يعتمد عليها نجاح الرسائل الإعلامية والإعلانية؛ إذ ينبغي تحديد خصائص الجمهور واحتياجاته واهتماماته قبل صياغة الرسالة واختيار أسلوب تقديمها. ويساعد هذا الفهم في اختيار الاستراتيجية الاتصالية المناسبة، سواء كانت تعتمد على </a:t>
            </a:r>
            <a:r>
              <a:rPr lang="en-JO" sz="1600" b="1" dirty="0"/>
              <a:t>الاستمالات العقلانية</a:t>
            </a:r>
            <a:r>
              <a:rPr lang="en-JO" sz="1600" dirty="0"/>
              <a:t> التي تركز على الحقائق والمعلومات والأدلة، أو </a:t>
            </a:r>
            <a:r>
              <a:rPr lang="en-JO" sz="1600" b="1" dirty="0"/>
              <a:t>الاستمالات العاطفية</a:t>
            </a:r>
            <a:r>
              <a:rPr lang="en-JO" sz="1600" dirty="0"/>
              <a:t> التي تستهدف مشاعر الجمهور وقيمه، أو </a:t>
            </a:r>
            <a:r>
              <a:rPr lang="en-JO" sz="1600" b="1" dirty="0"/>
              <a:t>الاستمالات الوجدانية</a:t>
            </a:r>
            <a:r>
              <a:rPr lang="en-JO" sz="1600" dirty="0"/>
              <a:t> التي تسعى إلى بناء ارتباط نفسي وعاطفي مع الرسالة.</a:t>
            </a:r>
            <a:endParaRPr lang="ar-JO" sz="1600" b="1" dirty="0">
              <a:solidFill>
                <a:srgbClr val="000000"/>
              </a:solidFill>
              <a:latin typeface="Times New Roman" panose="02020603050405020304" pitchFamily="18" charset="0"/>
            </a:endParaRPr>
          </a:p>
          <a:p>
            <a:pPr algn="r" rtl="1">
              <a:spcBef>
                <a:spcPts val="0"/>
              </a:spcBef>
              <a:spcAft>
                <a:spcPts val="500"/>
              </a:spcAft>
            </a:pPr>
            <a:endParaRPr lang="en-US" sz="1600" b="1">
              <a:solidFill>
                <a:srgbClr val="000000"/>
              </a:solidFill>
              <a:latin typeface="Times New Roman" panose="02020603050405020304" pitchFamily="18" charset="0"/>
            </a:endParaRPr>
          </a:p>
          <a:p>
            <a:pPr algn="r" rtl="1">
              <a:spcBef>
                <a:spcPts val="0"/>
              </a:spcBef>
              <a:spcAft>
                <a:spcPts val="500"/>
              </a:spcAft>
            </a:pPr>
            <a:r>
              <a:rPr lang="ar-QA" sz="1600" b="1">
                <a:solidFill>
                  <a:srgbClr val="000000"/>
                </a:solidFill>
                <a:latin typeface="Times New Roman" panose="02020603050405020304" pitchFamily="18" charset="0"/>
              </a:rPr>
              <a:t>تنقسم </a:t>
            </a:r>
            <a:r>
              <a:rPr lang="ar-QA" sz="1600" b="1" dirty="0">
                <a:solidFill>
                  <a:srgbClr val="000000"/>
                </a:solidFill>
                <a:latin typeface="Times New Roman" panose="02020603050405020304" pitchFamily="18" charset="0"/>
              </a:rPr>
              <a:t>الرسائل إلى التقسيمات التالية:</a:t>
            </a:r>
            <a:endParaRPr lang="ar-QA" sz="1600" dirty="0"/>
          </a:p>
          <a:p>
            <a:pPr algn="r"/>
            <a:br>
              <a:rPr lang="ar-QA" sz="1600" dirty="0"/>
            </a:br>
            <a:r>
              <a:rPr lang="ar-QA" sz="1600" dirty="0"/>
              <a:t>1- وفقاً للهدف: هناك الرسائل الإعلامية والثقافية والترفيهية والإرشادية.</a:t>
            </a:r>
            <a:endParaRPr lang="ar-JO" sz="1600" dirty="0"/>
          </a:p>
          <a:p>
            <a:pPr algn="r"/>
            <a:endParaRPr lang="ar-QA" sz="1600" dirty="0"/>
          </a:p>
          <a:p>
            <a:pPr algn="r"/>
            <a:r>
              <a:rPr lang="ar-QA" sz="1600" dirty="0"/>
              <a:t>2</a:t>
            </a:r>
            <a:r>
              <a:rPr lang="ar-JO" sz="1600" dirty="0"/>
              <a:t>-</a:t>
            </a:r>
            <a:r>
              <a:rPr lang="ar-QA" sz="1600" dirty="0"/>
              <a:t> وفقاً للجمهور المستهدف: هناك برامج موجهة إلى الجمهور العام، ورسائل موجهة إلى الجمهور النوعي.</a:t>
            </a:r>
            <a:endParaRPr lang="ar-JO" sz="1600" dirty="0"/>
          </a:p>
          <a:p>
            <a:pPr algn="r"/>
            <a:endParaRPr lang="ar-QA" sz="1600" dirty="0"/>
          </a:p>
          <a:p>
            <a:pPr algn="r"/>
            <a:r>
              <a:rPr lang="ar-QA" sz="1600" dirty="0"/>
              <a:t>3</a:t>
            </a:r>
            <a:r>
              <a:rPr lang="ar-JO" sz="1600" dirty="0"/>
              <a:t>- </a:t>
            </a:r>
            <a:r>
              <a:rPr lang="ar-QA" sz="1600" dirty="0"/>
              <a:t>وفقاً للشكل: هناك الأخبار والتحقيقات والمحاضرات والندوات والعروض الشعبية.</a:t>
            </a:r>
          </a:p>
        </p:txBody>
      </p:sp>
    </p:spTree>
    <p:extLst>
      <p:ext uri="{BB962C8B-B14F-4D97-AF65-F5344CB8AC3E}">
        <p14:creationId xmlns:p14="http://schemas.microsoft.com/office/powerpoint/2010/main" val="40238672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أنواع الرسائل الإعلامية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9527" y="1869567"/>
            <a:ext cx="8860322" cy="369332"/>
          </a:xfrm>
          <a:prstGeom prst="rect">
            <a:avLst/>
          </a:prstGeom>
          <a:noFill/>
        </p:spPr>
        <p:txBody>
          <a:bodyPr wrap="square" rtlCol="0">
            <a:spAutoFit/>
          </a:bodyPr>
          <a:lstStyle/>
          <a:p>
            <a:pPr algn="ctr"/>
            <a:r>
              <a:rPr lang="ar-JO" b="1" dirty="0"/>
              <a:t>. التصنيف حسب الهدف الأساسي</a:t>
            </a:r>
          </a:p>
        </p:txBody>
      </p:sp>
      <p:graphicFrame>
        <p:nvGraphicFramePr>
          <p:cNvPr id="2" name="Table 1">
            <a:extLst>
              <a:ext uri="{FF2B5EF4-FFF2-40B4-BE49-F238E27FC236}">
                <a16:creationId xmlns:a16="http://schemas.microsoft.com/office/drawing/2014/main" id="{622AF375-F54A-74EB-0878-C84FAF82A8E0}"/>
              </a:ext>
            </a:extLst>
          </p:cNvPr>
          <p:cNvGraphicFramePr>
            <a:graphicFrameLocks noGrp="1"/>
          </p:cNvGraphicFramePr>
          <p:nvPr>
            <p:extLst>
              <p:ext uri="{D42A27DB-BD31-4B8C-83A1-F6EECF244321}">
                <p14:modId xmlns:p14="http://schemas.microsoft.com/office/powerpoint/2010/main" val="3441224217"/>
              </p:ext>
            </p:extLst>
          </p:nvPr>
        </p:nvGraphicFramePr>
        <p:xfrm>
          <a:off x="1479527" y="2309937"/>
          <a:ext cx="8496738" cy="3749040"/>
        </p:xfrm>
        <a:graphic>
          <a:graphicData uri="http://schemas.openxmlformats.org/drawingml/2006/table">
            <a:tbl>
              <a:tblPr firstRow="1" bandRow="1">
                <a:tableStyleId>{5C22544A-7EE6-4342-B048-85BDC9FD1C3A}</a:tableStyleId>
              </a:tblPr>
              <a:tblGrid>
                <a:gridCol w="4248369">
                  <a:extLst>
                    <a:ext uri="{9D8B030D-6E8A-4147-A177-3AD203B41FA5}">
                      <a16:colId xmlns:a16="http://schemas.microsoft.com/office/drawing/2014/main" val="665864902"/>
                    </a:ext>
                  </a:extLst>
                </a:gridCol>
                <a:gridCol w="4248369">
                  <a:extLst>
                    <a:ext uri="{9D8B030D-6E8A-4147-A177-3AD203B41FA5}">
                      <a16:colId xmlns:a16="http://schemas.microsoft.com/office/drawing/2014/main" val="1424466666"/>
                    </a:ext>
                  </a:extLst>
                </a:gridCol>
              </a:tblGrid>
              <a:tr h="370840">
                <a:tc>
                  <a:txBody>
                    <a:bodyPr/>
                    <a:lstStyle/>
                    <a:p>
                      <a:pPr algn="ctr" rtl="1"/>
                      <a:r>
                        <a:rPr lang="ar-JO" sz="1800" b="1" kern="1200" dirty="0">
                          <a:solidFill>
                            <a:schemeClr val="lt1"/>
                          </a:solidFill>
                          <a:effectLst/>
                          <a:latin typeface="+mn-lt"/>
                          <a:ea typeface="+mn-ea"/>
                          <a:cs typeface="+mn-cs"/>
                        </a:rPr>
                        <a:t>ب) الرسائل التفسيرية</a:t>
                      </a:r>
                    </a:p>
                    <a:p>
                      <a:pPr algn="ctr" rtl="1"/>
                      <a:r>
                        <a:rPr lang="en-US" sz="1800" b="1" kern="1200" dirty="0">
                          <a:solidFill>
                            <a:schemeClr val="lt1"/>
                          </a:solidFill>
                          <a:effectLst/>
                          <a:latin typeface="+mn-lt"/>
                          <a:ea typeface="+mn-ea"/>
                          <a:cs typeface="+mn-cs"/>
                        </a:rPr>
                        <a:t>Interpretive Messages</a:t>
                      </a:r>
                      <a:endParaRPr lang="ar-SA" sz="1800" b="1" kern="1200" dirty="0">
                        <a:solidFill>
                          <a:schemeClr val="lt1"/>
                        </a:solidFill>
                        <a:effectLst/>
                        <a:latin typeface="+mn-lt"/>
                        <a:ea typeface="+mn-ea"/>
                        <a:cs typeface="+mn-cs"/>
                      </a:endParaRPr>
                    </a:p>
                    <a:p>
                      <a:pPr algn="r" rtl="1"/>
                      <a:r>
                        <a:rPr lang="ar-JO" sz="1800" b="1" i="0" kern="1200" dirty="0">
                          <a:solidFill>
                            <a:schemeClr val="lt1"/>
                          </a:solidFill>
                          <a:effectLst/>
                          <a:latin typeface="+mn-lt"/>
                          <a:ea typeface="+mn-ea"/>
                          <a:cs typeface="+mn-cs"/>
                        </a:rPr>
                        <a:t>الهدف</a:t>
                      </a:r>
                      <a:r>
                        <a:rPr lang="ar-JO" sz="1800" b="0" i="0" kern="1200" dirty="0">
                          <a:solidFill>
                            <a:schemeClr val="lt1"/>
                          </a:solidFill>
                          <a:effectLst/>
                          <a:latin typeface="+mn-lt"/>
                          <a:ea typeface="+mn-ea"/>
                          <a:cs typeface="+mn-cs"/>
                        </a:rPr>
                        <a:t>: شرح وتحليل الخبر.</a:t>
                      </a:r>
                    </a:p>
                    <a:p>
                      <a:pPr algn="r" rtl="1"/>
                      <a:r>
                        <a:rPr lang="ar-JO" sz="1800" b="1" i="0" kern="1200" dirty="0">
                          <a:solidFill>
                            <a:schemeClr val="lt1"/>
                          </a:solidFill>
                          <a:effectLst/>
                          <a:latin typeface="+mn-lt"/>
                          <a:ea typeface="+mn-ea"/>
                          <a:cs typeface="+mn-cs"/>
                        </a:rPr>
                        <a:t>السمات</a:t>
                      </a:r>
                      <a:r>
                        <a:rPr lang="ar-JO" sz="1800" b="0" i="0" kern="1200" dirty="0">
                          <a:solidFill>
                            <a:schemeClr val="lt1"/>
                          </a:solidFill>
                          <a:effectLst/>
                          <a:latin typeface="+mn-lt"/>
                          <a:ea typeface="+mn-ea"/>
                          <a:cs typeface="+mn-cs"/>
                        </a:rPr>
                        <a:t>: تعمق أكثر، تحليل، ربط الأسباب بالنتائج.</a:t>
                      </a:r>
                    </a:p>
                    <a:p>
                      <a:pPr algn="r" rtl="1"/>
                      <a:endParaRPr lang="ar-JO" sz="1800" b="0" i="0" kern="1200" dirty="0">
                        <a:solidFill>
                          <a:schemeClr val="lt1"/>
                        </a:solidFill>
                        <a:effectLst/>
                        <a:latin typeface="+mn-lt"/>
                        <a:ea typeface="+mn-ea"/>
                        <a:cs typeface="+mn-cs"/>
                      </a:endParaRPr>
                    </a:p>
                    <a:p>
                      <a:pPr algn="r" rtl="1"/>
                      <a:r>
                        <a:rPr lang="ar-JO" sz="1800" b="1" i="0" kern="1200" dirty="0">
                          <a:solidFill>
                            <a:schemeClr val="lt1"/>
                          </a:solidFill>
                          <a:effectLst/>
                          <a:latin typeface="+mn-lt"/>
                          <a:ea typeface="+mn-ea"/>
                          <a:cs typeface="+mn-cs"/>
                        </a:rPr>
                        <a:t>أمثلة</a:t>
                      </a:r>
                      <a:r>
                        <a:rPr lang="ar-JO" sz="1800" b="0" i="0" kern="1200" dirty="0">
                          <a:solidFill>
                            <a:schemeClr val="lt1"/>
                          </a:solidFill>
                          <a:effectLst/>
                          <a:latin typeface="+mn-lt"/>
                          <a:ea typeface="+mn-ea"/>
                          <a:cs typeface="+mn-cs"/>
                        </a:rPr>
                        <a:t>: المقالات التحليلية، التقارير الخاصة، برامج الحوار.</a:t>
                      </a:r>
                    </a:p>
                  </a:txBody>
                  <a:tcPr/>
                </a:tc>
                <a:tc>
                  <a:txBody>
                    <a:bodyPr/>
                    <a:lstStyle/>
                    <a:p>
                      <a:pPr algn="ctr" rtl="1"/>
                      <a:r>
                        <a:rPr lang="ar-JO" sz="1800" b="1" kern="1200" dirty="0">
                          <a:solidFill>
                            <a:schemeClr val="lt1"/>
                          </a:solidFill>
                          <a:effectLst/>
                          <a:latin typeface="+mn-lt"/>
                          <a:ea typeface="+mn-ea"/>
                          <a:cs typeface="+mn-cs"/>
                        </a:rPr>
                        <a:t>أ) الرسائل الإخبارية</a:t>
                      </a:r>
                    </a:p>
                    <a:p>
                      <a:pPr algn="ctr" rtl="1"/>
                      <a:r>
                        <a:rPr lang="en-US" sz="1800" b="1" kern="1200" dirty="0">
                          <a:solidFill>
                            <a:schemeClr val="lt1"/>
                          </a:solidFill>
                          <a:effectLst/>
                          <a:latin typeface="+mn-lt"/>
                          <a:ea typeface="+mn-ea"/>
                          <a:cs typeface="+mn-cs"/>
                        </a:rPr>
                        <a:t>News Messages</a:t>
                      </a:r>
                    </a:p>
                    <a:p>
                      <a:pPr algn="r" rtl="1"/>
                      <a:r>
                        <a:rPr lang="ar-JO" sz="1800" b="1" i="0" kern="1200" dirty="0">
                          <a:solidFill>
                            <a:schemeClr val="lt1"/>
                          </a:solidFill>
                          <a:effectLst/>
                          <a:latin typeface="+mn-lt"/>
                          <a:ea typeface="+mn-ea"/>
                          <a:cs typeface="+mn-cs"/>
                        </a:rPr>
                        <a:t>الهدف</a:t>
                      </a:r>
                      <a:r>
                        <a:rPr lang="ar-JO" sz="1800" b="0" i="0" kern="1200" dirty="0">
                          <a:solidFill>
                            <a:schemeClr val="lt1"/>
                          </a:solidFill>
                          <a:effectLst/>
                          <a:latin typeface="+mn-lt"/>
                          <a:ea typeface="+mn-ea"/>
                          <a:cs typeface="+mn-cs"/>
                        </a:rPr>
                        <a:t>: نقل المعلومات والحقائق.</a:t>
                      </a:r>
                    </a:p>
                    <a:p>
                      <a:pPr algn="r" rtl="1"/>
                      <a:r>
                        <a:rPr lang="ar-JO" sz="1800" b="1" i="0" kern="1200" dirty="0">
                          <a:solidFill>
                            <a:schemeClr val="lt1"/>
                          </a:solidFill>
                          <a:effectLst/>
                          <a:latin typeface="+mn-lt"/>
                          <a:ea typeface="+mn-ea"/>
                          <a:cs typeface="+mn-cs"/>
                        </a:rPr>
                        <a:t>السمات</a:t>
                      </a:r>
                      <a:r>
                        <a:rPr lang="ar-JO" sz="1800" b="0" i="0" kern="1200" dirty="0">
                          <a:solidFill>
                            <a:schemeClr val="lt1"/>
                          </a:solidFill>
                          <a:effectLst/>
                          <a:latin typeface="+mn-lt"/>
                          <a:ea typeface="+mn-ea"/>
                          <a:cs typeface="+mn-cs"/>
                        </a:rPr>
                        <a:t>: الحياد (نظرياً)، الدقة، السرعة، الاهتمام بالزمن والمكان.</a:t>
                      </a:r>
                    </a:p>
                    <a:p>
                      <a:pPr algn="r" rtl="1"/>
                      <a:r>
                        <a:rPr lang="ar-JO" sz="1800" b="1" i="0" kern="1200" dirty="0">
                          <a:solidFill>
                            <a:schemeClr val="lt1"/>
                          </a:solidFill>
                          <a:effectLst/>
                          <a:latin typeface="+mn-lt"/>
                          <a:ea typeface="+mn-ea"/>
                          <a:cs typeface="+mn-cs"/>
                        </a:rPr>
                        <a:t>أمثلة</a:t>
                      </a:r>
                      <a:r>
                        <a:rPr lang="ar-JO" sz="1800" b="0" i="0" kern="1200" dirty="0">
                          <a:solidFill>
                            <a:schemeClr val="lt1"/>
                          </a:solidFill>
                          <a:effectLst/>
                          <a:latin typeface="+mn-lt"/>
                          <a:ea typeface="+mn-ea"/>
                          <a:cs typeface="+mn-cs"/>
                        </a:rPr>
                        <a:t>: نشرات الأخبار، التقارير الإخبارية، النشرات الصحفية.</a:t>
                      </a:r>
                    </a:p>
                  </a:txBody>
                  <a:tcPr/>
                </a:tc>
                <a:extLst>
                  <a:ext uri="{0D108BD9-81ED-4DB2-BD59-A6C34878D82A}">
                    <a16:rowId xmlns:a16="http://schemas.microsoft.com/office/drawing/2014/main" val="3326114244"/>
                  </a:ext>
                </a:extLst>
              </a:tr>
              <a:tr h="370840">
                <a:tc>
                  <a:txBody>
                    <a:bodyPr/>
                    <a:lstStyle/>
                    <a:p>
                      <a:pPr algn="ctr" rtl="1"/>
                      <a:r>
                        <a:rPr lang="ar-JO" sz="1800" b="1" kern="1200" dirty="0">
                          <a:solidFill>
                            <a:schemeClr val="dk1"/>
                          </a:solidFill>
                          <a:effectLst/>
                          <a:latin typeface="+mn-lt"/>
                          <a:ea typeface="+mn-ea"/>
                          <a:cs typeface="+mn-cs"/>
                        </a:rPr>
                        <a:t>د) الرسائل الترفيهية</a:t>
                      </a:r>
                    </a:p>
                    <a:p>
                      <a:pPr algn="ctr" rtl="1"/>
                      <a:r>
                        <a:rPr lang="en-US" sz="1800" b="1" kern="1200" dirty="0">
                          <a:solidFill>
                            <a:schemeClr val="dk1"/>
                          </a:solidFill>
                          <a:effectLst/>
                          <a:latin typeface="+mn-lt"/>
                          <a:ea typeface="+mn-ea"/>
                          <a:cs typeface="+mn-cs"/>
                        </a:rPr>
                        <a:t>Entertainment Messages</a:t>
                      </a:r>
                    </a:p>
                    <a:p>
                      <a:pPr algn="r" rtl="1"/>
                      <a:r>
                        <a:rPr lang="ar-JO" sz="1800" b="1" i="0" kern="1200" dirty="0">
                          <a:solidFill>
                            <a:schemeClr val="dk1"/>
                          </a:solidFill>
                          <a:effectLst/>
                          <a:latin typeface="+mn-lt"/>
                          <a:ea typeface="+mn-ea"/>
                          <a:cs typeface="+mn-cs"/>
                        </a:rPr>
                        <a:t>الهدف</a:t>
                      </a:r>
                      <a:r>
                        <a:rPr lang="ar-JO" sz="1800" b="0" i="0" kern="1200" dirty="0">
                          <a:solidFill>
                            <a:schemeClr val="dk1"/>
                          </a:solidFill>
                          <a:effectLst/>
                          <a:latin typeface="+mn-lt"/>
                          <a:ea typeface="+mn-ea"/>
                          <a:cs typeface="+mn-cs"/>
                        </a:rPr>
                        <a:t>: الترفيه والتسلية.</a:t>
                      </a:r>
                    </a:p>
                    <a:p>
                      <a:pPr algn="r" rtl="1"/>
                      <a:r>
                        <a:rPr lang="ar-JO" sz="1800" b="1" i="0" kern="1200" dirty="0">
                          <a:solidFill>
                            <a:schemeClr val="dk1"/>
                          </a:solidFill>
                          <a:effectLst/>
                          <a:latin typeface="+mn-lt"/>
                          <a:ea typeface="+mn-ea"/>
                          <a:cs typeface="+mn-cs"/>
                        </a:rPr>
                        <a:t>السمات</a:t>
                      </a:r>
                      <a:r>
                        <a:rPr lang="ar-JO" sz="1800" b="0" i="0" kern="1200" dirty="0">
                          <a:solidFill>
                            <a:schemeClr val="dk1"/>
                          </a:solidFill>
                          <a:effectLst/>
                          <a:latin typeface="+mn-lt"/>
                          <a:ea typeface="+mn-ea"/>
                          <a:cs typeface="+mn-cs"/>
                        </a:rPr>
                        <a:t>: التشويق، الإبداع، التركيز على المشاعر.</a:t>
                      </a:r>
                    </a:p>
                    <a:p>
                      <a:pPr algn="r" rtl="1"/>
                      <a:r>
                        <a:rPr lang="ar-JO" sz="1800" b="1" i="0" kern="1200" dirty="0">
                          <a:solidFill>
                            <a:schemeClr val="dk1"/>
                          </a:solidFill>
                          <a:effectLst/>
                          <a:latin typeface="+mn-lt"/>
                          <a:ea typeface="+mn-ea"/>
                          <a:cs typeface="+mn-cs"/>
                        </a:rPr>
                        <a:t>أمثلة</a:t>
                      </a:r>
                      <a:r>
                        <a:rPr lang="ar-JO" sz="1800" b="0" i="0" kern="1200" dirty="0">
                          <a:solidFill>
                            <a:schemeClr val="dk1"/>
                          </a:solidFill>
                          <a:effectLst/>
                          <a:latin typeface="+mn-lt"/>
                          <a:ea typeface="+mn-ea"/>
                          <a:cs typeface="+mn-cs"/>
                        </a:rPr>
                        <a:t>: الأفلام، المسلسلات، البرامج الكوميدية، الأغاني.</a:t>
                      </a:r>
                    </a:p>
                  </a:txBody>
                  <a:tcPr/>
                </a:tc>
                <a:tc>
                  <a:txBody>
                    <a:bodyPr/>
                    <a:lstStyle/>
                    <a:p>
                      <a:pPr algn="ctr" rtl="1"/>
                      <a:r>
                        <a:rPr lang="ar-JO" sz="1800" b="1" kern="1200" dirty="0">
                          <a:solidFill>
                            <a:schemeClr val="dk1"/>
                          </a:solidFill>
                          <a:effectLst/>
                          <a:latin typeface="+mn-lt"/>
                          <a:ea typeface="+mn-ea"/>
                          <a:cs typeface="+mn-cs"/>
                        </a:rPr>
                        <a:t>ج) الرسائل الإقناعية</a:t>
                      </a:r>
                    </a:p>
                    <a:p>
                      <a:pPr algn="ctr" rtl="1"/>
                      <a:r>
                        <a:rPr lang="en-US" sz="1800" b="1" kern="1200" dirty="0">
                          <a:solidFill>
                            <a:schemeClr val="dk1"/>
                          </a:solidFill>
                          <a:effectLst/>
                          <a:latin typeface="+mn-lt"/>
                          <a:ea typeface="+mn-ea"/>
                          <a:cs typeface="+mn-cs"/>
                        </a:rPr>
                        <a:t>Persuasive Messages</a:t>
                      </a:r>
                    </a:p>
                    <a:p>
                      <a:pPr algn="r" rtl="1"/>
                      <a:r>
                        <a:rPr lang="ar-JO" sz="1800" b="1" i="0" kern="1200" dirty="0">
                          <a:solidFill>
                            <a:schemeClr val="dk1"/>
                          </a:solidFill>
                          <a:effectLst/>
                          <a:latin typeface="+mn-lt"/>
                          <a:ea typeface="+mn-ea"/>
                          <a:cs typeface="+mn-cs"/>
                        </a:rPr>
                        <a:t>الهدف</a:t>
                      </a:r>
                      <a:r>
                        <a:rPr lang="ar-JO" sz="1800" b="0" i="0" kern="1200" dirty="0">
                          <a:solidFill>
                            <a:schemeClr val="dk1"/>
                          </a:solidFill>
                          <a:effectLst/>
                          <a:latin typeface="+mn-lt"/>
                          <a:ea typeface="+mn-ea"/>
                          <a:cs typeface="+mn-cs"/>
                        </a:rPr>
                        <a:t>: تغيير اتجاهات أو سلوكيات الجمهور.</a:t>
                      </a:r>
                    </a:p>
                    <a:p>
                      <a:pPr algn="r" rtl="1"/>
                      <a:r>
                        <a:rPr lang="ar-JO" sz="1800" b="1" i="0" kern="1200" dirty="0">
                          <a:solidFill>
                            <a:schemeClr val="dk1"/>
                          </a:solidFill>
                          <a:effectLst/>
                          <a:latin typeface="+mn-lt"/>
                          <a:ea typeface="+mn-ea"/>
                          <a:cs typeface="+mn-cs"/>
                        </a:rPr>
                        <a:t>السمات</a:t>
                      </a:r>
                      <a:r>
                        <a:rPr lang="ar-JO" sz="1800" b="0" i="0" kern="1200" dirty="0">
                          <a:solidFill>
                            <a:schemeClr val="dk1"/>
                          </a:solidFill>
                          <a:effectLst/>
                          <a:latin typeface="+mn-lt"/>
                          <a:ea typeface="+mn-ea"/>
                          <a:cs typeface="+mn-cs"/>
                        </a:rPr>
                        <a:t>: استخدام أساليب الإقناع، التركيز على المنافع.</a:t>
                      </a:r>
                    </a:p>
                    <a:p>
                      <a:pPr algn="r" rtl="1"/>
                      <a:r>
                        <a:rPr lang="ar-JO" sz="1800" b="1" i="0" kern="1200" dirty="0">
                          <a:solidFill>
                            <a:schemeClr val="dk1"/>
                          </a:solidFill>
                          <a:effectLst/>
                          <a:latin typeface="+mn-lt"/>
                          <a:ea typeface="+mn-ea"/>
                          <a:cs typeface="+mn-cs"/>
                        </a:rPr>
                        <a:t>أمثلة</a:t>
                      </a:r>
                      <a:r>
                        <a:rPr lang="ar-JO" sz="1800" b="0" i="0" kern="1200" dirty="0">
                          <a:solidFill>
                            <a:schemeClr val="dk1"/>
                          </a:solidFill>
                          <a:effectLst/>
                          <a:latin typeface="+mn-lt"/>
                          <a:ea typeface="+mn-ea"/>
                          <a:cs typeface="+mn-cs"/>
                        </a:rPr>
                        <a:t>: الإعلانات التجارية، الحملات السياسية، الرسائل التوعوية.</a:t>
                      </a:r>
                    </a:p>
                  </a:txBody>
                  <a:tcPr/>
                </a:tc>
                <a:extLst>
                  <a:ext uri="{0D108BD9-81ED-4DB2-BD59-A6C34878D82A}">
                    <a16:rowId xmlns:a16="http://schemas.microsoft.com/office/drawing/2014/main" val="1430486674"/>
                  </a:ext>
                </a:extLst>
              </a:tr>
            </a:tbl>
          </a:graphicData>
        </a:graphic>
      </p:graphicFrame>
    </p:spTree>
    <p:extLst>
      <p:ext uri="{BB962C8B-B14F-4D97-AF65-F5344CB8AC3E}">
        <p14:creationId xmlns:p14="http://schemas.microsoft.com/office/powerpoint/2010/main" val="3796223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753763" y="1775180"/>
            <a:ext cx="10218674" cy="4031873"/>
          </a:xfrm>
          <a:prstGeom prst="rect">
            <a:avLst/>
          </a:prstGeom>
          <a:noFill/>
        </p:spPr>
        <p:txBody>
          <a:bodyPr wrap="square" rtlCol="0">
            <a:spAutoFit/>
          </a:bodyPr>
          <a:lstStyle/>
          <a:p>
            <a:pPr algn="r" rtl="1"/>
            <a:r>
              <a:rPr lang="ar-QA" sz="1600" u="sng" dirty="0"/>
              <a:t>لضمان نجاح الرسالة الإعلامية وتحقيق أهدافها ينبغي أن تتوفر في الرسالة الإعلامية عدة عناصر وهي كالأتي: -</a:t>
            </a:r>
            <a:endParaRPr lang="ar-JO" sz="1600" u="sng" dirty="0"/>
          </a:p>
          <a:p>
            <a:pPr algn="r" rtl="1"/>
            <a:endParaRPr lang="ar-JO" sz="1600" u="sng" dirty="0"/>
          </a:p>
          <a:p>
            <a:pPr algn="r" rtl="1"/>
            <a:r>
              <a:rPr lang="ar-QA" sz="1600" dirty="0"/>
              <a:t>1- الانقرائية: ويقصد بها نفاذ الرسالة إلى المستقبل بسرعة وسهولة مع القدرة على تذكر محتواها.</a:t>
            </a:r>
            <a:endParaRPr lang="ar-JO" sz="1600" dirty="0"/>
          </a:p>
          <a:p>
            <a:pPr algn="r" rtl="1"/>
            <a:endParaRPr lang="ar-QA" sz="1600" dirty="0"/>
          </a:p>
          <a:p>
            <a:pPr algn="r" rtl="1"/>
            <a:r>
              <a:rPr lang="ar-QA" sz="1600" dirty="0"/>
              <a:t>2- الانسيابية: أي تداعي الأفكار وترتيبها في الرسالة بانسياب طبيعي دون وجود فجوة في أجزائها أو عدم الترابط في الأفكار.</a:t>
            </a:r>
            <a:endParaRPr lang="ar-JO" sz="1600" dirty="0"/>
          </a:p>
          <a:p>
            <a:pPr algn="r" rtl="1"/>
            <a:endParaRPr lang="ar-QA" sz="1600" dirty="0"/>
          </a:p>
          <a:p>
            <a:pPr algn="r" rtl="1"/>
            <a:r>
              <a:rPr lang="ar-QA" sz="1600" dirty="0"/>
              <a:t>3- الرشاقة وهي تناول الموضوع مباشرة وبشكل محدد والوصول إلى الهدف</a:t>
            </a:r>
            <a:r>
              <a:rPr lang="ar-JO" sz="1600" dirty="0"/>
              <a:t>  </a:t>
            </a:r>
            <a:r>
              <a:rPr lang="ar-QA" sz="1600" dirty="0"/>
              <a:t>بأفضل الطرق.</a:t>
            </a:r>
            <a:endParaRPr lang="ar-JO" sz="1600" dirty="0"/>
          </a:p>
          <a:p>
            <a:pPr algn="r" rtl="1"/>
            <a:endParaRPr lang="ar-JO" sz="1600" dirty="0"/>
          </a:p>
          <a:p>
            <a:pPr algn="r" rtl="1"/>
            <a:r>
              <a:rPr lang="ar-QA" sz="1600" dirty="0"/>
              <a:t>4- الوضوح وحتي يتحقق الوضوح ينبغي استخدام كلمات ذو معنى واضح ومحدد، ومن أمثلة ذلك مراعاة النقاط التالية:-</a:t>
            </a:r>
            <a:endParaRPr lang="ar-JO" sz="1600" dirty="0"/>
          </a:p>
          <a:p>
            <a:pPr marL="342900" indent="-342900" algn="r" rtl="1">
              <a:buFont typeface="Arial" panose="020B0604020202020204" pitchFamily="34" charset="0"/>
              <a:buChar char="•"/>
            </a:pPr>
            <a:br>
              <a:rPr lang="ar-QA" sz="1600" dirty="0"/>
            </a:br>
            <a:r>
              <a:rPr lang="ar-QA" sz="1600" dirty="0"/>
              <a:t>تأكيد المعنى بكلمات مناسبة توضح المعنى.</a:t>
            </a:r>
          </a:p>
          <a:p>
            <a:pPr marL="285750" indent="-285750" algn="r" rtl="1">
              <a:buFont typeface="Arial" panose="020B0604020202020204" pitchFamily="34" charset="0"/>
              <a:buChar char="•"/>
            </a:pPr>
            <a:r>
              <a:rPr lang="ar-QA" sz="1600" dirty="0"/>
              <a:t>استخدام المقارنات التي تساعد على الوضوح.</a:t>
            </a:r>
          </a:p>
          <a:p>
            <a:pPr marL="285750" indent="-285750" algn="r" rtl="1">
              <a:buFont typeface="Arial" panose="020B0604020202020204" pitchFamily="34" charset="0"/>
              <a:buChar char="•"/>
            </a:pPr>
            <a:r>
              <a:rPr lang="ar-QA" sz="1600" dirty="0"/>
              <a:t>التلوين وعدم السير على وتيرة واحدة حتى لا يحدث الملل.</a:t>
            </a:r>
          </a:p>
          <a:p>
            <a:endParaRPr lang="en-US" sz="1600" dirty="0"/>
          </a:p>
        </p:txBody>
      </p:sp>
    </p:spTree>
    <p:extLst>
      <p:ext uri="{BB962C8B-B14F-4D97-AF65-F5344CB8AC3E}">
        <p14:creationId xmlns:p14="http://schemas.microsoft.com/office/powerpoint/2010/main" val="38957720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26668"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841418"/>
            <a:ext cx="9913916" cy="3784947"/>
          </a:xfrm>
          <a:prstGeom prst="rect">
            <a:avLst/>
          </a:prstGeom>
          <a:noFill/>
        </p:spPr>
        <p:txBody>
          <a:bodyPr wrap="square" rtlCol="0">
            <a:spAutoFit/>
          </a:bodyPr>
          <a:lstStyle/>
          <a:p>
            <a:pPr algn="just" rtl="1">
              <a:lnSpc>
                <a:spcPct val="150000"/>
              </a:lnSpc>
            </a:pPr>
            <a:r>
              <a:rPr lang="ar-QA" dirty="0"/>
              <a:t>ولان خلق وإنتاج الرسالة الإعلامية بعد مرحلة حيوية بهدف تقديم أفكار لحملة</a:t>
            </a:r>
            <a:r>
              <a:rPr lang="ar-JO" dirty="0"/>
              <a:t> </a:t>
            </a:r>
            <a:r>
              <a:rPr lang="ar-QA" dirty="0"/>
              <a:t>إعلامية ناجحة أو العكس، فقد وضع الخبراء خطوات محددة لنجاح الرسالة وهي كالأتي:-</a:t>
            </a:r>
            <a:endParaRPr lang="ar-JO" dirty="0"/>
          </a:p>
          <a:p>
            <a:pPr algn="just" rtl="1">
              <a:lnSpc>
                <a:spcPct val="150000"/>
              </a:lnSpc>
            </a:pPr>
            <a:endParaRPr lang="ar-JO" dirty="0"/>
          </a:p>
          <a:p>
            <a:pPr marL="342900" indent="-342900" algn="just" rtl="1">
              <a:lnSpc>
                <a:spcPct val="150000"/>
              </a:lnSpc>
              <a:buFont typeface="Arial" panose="020B0604020202020204" pitchFamily="34" charset="0"/>
              <a:buChar char="•"/>
            </a:pPr>
            <a:r>
              <a:rPr lang="ar-QA" dirty="0"/>
              <a:t>تحديد الهدف.</a:t>
            </a:r>
          </a:p>
          <a:p>
            <a:pPr marL="342900" indent="-342900" algn="just" rtl="1">
              <a:lnSpc>
                <a:spcPct val="150000"/>
              </a:lnSpc>
              <a:buFont typeface="Arial" panose="020B0604020202020204" pitchFamily="34" charset="0"/>
              <a:buChar char="•"/>
            </a:pPr>
            <a:r>
              <a:rPr lang="ar-QA" dirty="0"/>
              <a:t>فهم واستيعاب المشكلة.</a:t>
            </a:r>
          </a:p>
          <a:p>
            <a:pPr marL="342900" indent="-342900" algn="just" rtl="1">
              <a:lnSpc>
                <a:spcPct val="150000"/>
              </a:lnSpc>
              <a:buFont typeface="Arial" panose="020B0604020202020204" pitchFamily="34" charset="0"/>
              <a:buChar char="•"/>
            </a:pPr>
            <a:r>
              <a:rPr lang="ar-QA" dirty="0"/>
              <a:t>جذب الانتباه.</a:t>
            </a:r>
          </a:p>
          <a:p>
            <a:pPr marL="342900" indent="-342900" algn="just" rtl="1">
              <a:lnSpc>
                <a:spcPct val="150000"/>
              </a:lnSpc>
              <a:buFont typeface="Arial" panose="020B0604020202020204" pitchFamily="34" charset="0"/>
              <a:buChar char="•"/>
            </a:pPr>
            <a:r>
              <a:rPr lang="ar-QA" dirty="0"/>
              <a:t>الوضوح في الفكرة.</a:t>
            </a:r>
          </a:p>
          <a:p>
            <a:pPr marL="342900" indent="-342900" algn="r" rtl="1">
              <a:lnSpc>
                <a:spcPct val="150000"/>
              </a:lnSpc>
              <a:buFont typeface="Arial" panose="020B0604020202020204" pitchFamily="34" charset="0"/>
              <a:buChar char="•"/>
            </a:pPr>
            <a:r>
              <a:rPr lang="ar-QA" dirty="0"/>
              <a:t>التعبير عما هو مهم وعاجل، إذ أنه من المفيد أن يشعر المتلقي بأهمية الموضوع</a:t>
            </a:r>
            <a:r>
              <a:rPr lang="ar-JO" dirty="0"/>
              <a:t> و عقلانيته</a:t>
            </a:r>
          </a:p>
          <a:p>
            <a:pPr algn="r" rtl="1">
              <a:lnSpc>
                <a:spcPct val="150000"/>
              </a:lnSpc>
            </a:pPr>
            <a:endParaRPr lang="ar-QA" dirty="0"/>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27903" y="1601182"/>
            <a:ext cx="10354962" cy="4200445"/>
          </a:xfrm>
          <a:prstGeom prst="rect">
            <a:avLst/>
          </a:prstGeom>
          <a:noFill/>
        </p:spPr>
        <p:txBody>
          <a:bodyPr wrap="square" rtlCol="0">
            <a:spAutoFit/>
          </a:bodyPr>
          <a:lstStyle/>
          <a:p>
            <a:pPr algn="just" rtl="1">
              <a:lnSpc>
                <a:spcPct val="150000"/>
              </a:lnSpc>
            </a:pPr>
            <a:r>
              <a:rPr lang="ar-QA" b="1" dirty="0"/>
              <a:t>وثمة آخرون يرون أن عوامل نجاح الرسالة الإعلامية يمكن تلخيصها كالأتي:-</a:t>
            </a:r>
            <a:endParaRPr lang="ar-JO" b="1" dirty="0"/>
          </a:p>
          <a:p>
            <a:pPr algn="just" rtl="1">
              <a:lnSpc>
                <a:spcPct val="150000"/>
              </a:lnSpc>
            </a:pPr>
            <a:endParaRPr lang="ar-JO" b="1" dirty="0"/>
          </a:p>
          <a:p>
            <a:pPr algn="r" rtl="1">
              <a:lnSpc>
                <a:spcPct val="150000"/>
              </a:lnSpc>
            </a:pPr>
            <a:r>
              <a:rPr lang="ar-QA" dirty="0"/>
              <a:t> 1- التناغم أو التشابه في الخبرات والصور لدي كل من المرسل (القائم بالاتصال) والمستقبل (الجمهور) بما يكفل فهم</a:t>
            </a:r>
            <a:r>
              <a:rPr lang="ar-JO" dirty="0"/>
              <a:t> </a:t>
            </a:r>
            <a:r>
              <a:rPr lang="ar-QA" dirty="0"/>
              <a:t>الرموز ومعرفتها والاستجابة لها.</a:t>
            </a:r>
            <a:endParaRPr lang="ar-JO" dirty="0"/>
          </a:p>
          <a:p>
            <a:pPr algn="r" rtl="1">
              <a:lnSpc>
                <a:spcPct val="150000"/>
              </a:lnSpc>
            </a:pPr>
            <a:r>
              <a:rPr lang="ar-QA" dirty="0"/>
              <a:t>2 استثارة انتباه المستقبل، واستعمال رموز مفهومة.</a:t>
            </a:r>
            <a:endParaRPr lang="ar-JO" dirty="0"/>
          </a:p>
          <a:p>
            <a:pPr algn="r" rtl="1">
              <a:lnSpc>
                <a:spcPct val="150000"/>
              </a:lnSpc>
            </a:pPr>
            <a:r>
              <a:rPr lang="ar-QA" dirty="0"/>
              <a:t>3- ربط الرسالة الإعلامية بحاجات المستقبل.</a:t>
            </a:r>
            <a:endParaRPr lang="ar-JO" dirty="0"/>
          </a:p>
          <a:p>
            <a:pPr algn="r" rtl="1">
              <a:lnSpc>
                <a:spcPct val="150000"/>
              </a:lnSpc>
            </a:pPr>
            <a:r>
              <a:rPr lang="ar-QA" dirty="0"/>
              <a:t>4- مراعاة الحالة النفسية للمستقبل ومراعاة الدقة في اختيار الوقت المناسب والمكان الملائم والوسيلة المجدية حسن نوع وقدرة المستقبل.</a:t>
            </a:r>
            <a:endParaRPr lang="ar-JO" dirty="0"/>
          </a:p>
          <a:p>
            <a:pPr algn="r" rtl="1">
              <a:lnSpc>
                <a:spcPct val="150000"/>
              </a:lnSpc>
            </a:pPr>
            <a:r>
              <a:rPr lang="ar-QA" dirty="0"/>
              <a:t>5- الاهتمام باستعمال الألفاظ وتقديم الصور التي يستطيع المستقبل فهمها والاستجابة لها حسب إطاره المرجعي وخلفيته الاجتماعية والاقتصادية.</a:t>
            </a:r>
          </a:p>
        </p:txBody>
      </p:sp>
      <p:sp>
        <p:nvSpPr>
          <p:cNvPr id="2" name="TextBox 1">
            <a:extLst>
              <a:ext uri="{FF2B5EF4-FFF2-40B4-BE49-F238E27FC236}">
                <a16:creationId xmlns:a16="http://schemas.microsoft.com/office/drawing/2014/main" id="{20F39857-E39A-04E2-AF24-18272EFEC92A}"/>
              </a:ext>
            </a:extLst>
          </p:cNvPr>
          <p:cNvSpPr txBox="1"/>
          <p:nvPr/>
        </p:nvSpPr>
        <p:spPr>
          <a:xfrm>
            <a:off x="2687962" y="814194"/>
            <a:ext cx="6026668"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851739"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333873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يلعب المحتوى دوراً واضحاً في التأثير على اتجاهات الأفراد نحو التقبل أو الرفض وتتضافر عوامل كثيرة في تحريك وتوجيه هذه الاتجاهات.</a:t>
            </a:r>
            <a:endParaRPr lang="ar-JO" dirty="0"/>
          </a:p>
          <a:p>
            <a:pPr marL="285750" indent="-285750" algn="just" rtl="1">
              <a:lnSpc>
                <a:spcPct val="200000"/>
              </a:lnSpc>
              <a:buFont typeface="Arial" panose="020B0604020202020204" pitchFamily="34" charset="0"/>
              <a:buChar char="•"/>
            </a:pPr>
            <a:r>
              <a:rPr lang="ar-QA" dirty="0"/>
              <a:t> الرسالة الإعلامية هي التي تحمل الأهداف والأفكار لذلك من الواجب تحديد أهداف الرسائل. حتي يمكن وضع المضمون التحريري لها وللشكل الذي ستتخذه ويتم تحديد أهداف الرسائل بناء على أهداف البرنامج أو الحملة. </a:t>
            </a:r>
            <a:endParaRPr lang="ar-JO" dirty="0"/>
          </a:p>
          <a:p>
            <a:pPr marL="285750" indent="-285750" algn="just" rtl="1">
              <a:lnSpc>
                <a:spcPct val="200000"/>
              </a:lnSpc>
              <a:buFont typeface="Arial" panose="020B0604020202020204" pitchFamily="34" charset="0"/>
              <a:buChar char="•"/>
            </a:pPr>
            <a:r>
              <a:rPr lang="ar-QA" dirty="0"/>
              <a:t>ولتحقيق الهدف من التأثير على الجمهور لابد من أن تتسم المعلومات بالتكامل ومعالجة الموضوع بأساليب متنوعة في التقديم على شكل برامج إعلامية جادة أو التقديم على شكل حوار أو برامج ترفيهية خفيفة. </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1" y="814194"/>
            <a:ext cx="6217499"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637523"/>
            <a:ext cx="9806203" cy="3788858"/>
          </a:xfrm>
          <a:prstGeom prst="rect">
            <a:avLst/>
          </a:prstGeom>
          <a:noFill/>
        </p:spPr>
        <p:txBody>
          <a:bodyPr wrap="square" rtlCol="0">
            <a:spAutoFit/>
          </a:bodyPr>
          <a:lstStyle/>
          <a:p>
            <a:pPr algn="r" rtl="1">
              <a:lnSpc>
                <a:spcPct val="150000"/>
              </a:lnSpc>
            </a:pPr>
            <a:r>
              <a:rPr lang="ar-QA" b="1" dirty="0"/>
              <a:t> يتأثر الجمهور بنسب متفاوتة بمضمون الرسالة الإعلامية إذا توافرت لها مجموعة من العوامل وهي كالتالي:</a:t>
            </a:r>
          </a:p>
          <a:p>
            <a:pPr marL="342900" indent="-342900" algn="r" rtl="1">
              <a:lnSpc>
                <a:spcPct val="150000"/>
              </a:lnSpc>
              <a:buFont typeface="Arial" panose="020B0604020202020204" pitchFamily="34" charset="0"/>
              <a:buChar char="•"/>
            </a:pPr>
            <a:r>
              <a:rPr lang="ar-QA" dirty="0"/>
              <a:t>أن يكون مضمون الرسالة يتعلق بقضية تشغل الرأي العام: فالقضايا التي تكون حديث الناس هي التي تجذب انتباههم</a:t>
            </a:r>
            <a:r>
              <a:rPr lang="ar-JO" dirty="0"/>
              <a:t>.</a:t>
            </a:r>
            <a:r>
              <a:rPr lang="ar-QA" dirty="0"/>
              <a:t> ويتفاعلون معها فإذا تبنت وسائل الإعلام قضية من هذا النوع فإنها تستحوذ على اهتمامهم وسيتابعون تفاصيلها ويتأثرون بالمعلومات التي تقدم لهم.</a:t>
            </a:r>
            <a:endParaRPr lang="ar-JO" dirty="0"/>
          </a:p>
          <a:p>
            <a:pPr marL="342900" indent="-342900" algn="r" rtl="1">
              <a:lnSpc>
                <a:spcPct val="150000"/>
              </a:lnSpc>
              <a:buFont typeface="Arial" panose="020B0604020202020204" pitchFamily="34" charset="0"/>
              <a:buChar char="•"/>
            </a:pPr>
            <a:r>
              <a:rPr lang="ar-QA" dirty="0"/>
              <a:t>تکرار عرض الرسالة الإعلامية: يتأثر المتلقي بالرسائل الإعلامية والمعلومات التي</a:t>
            </a:r>
            <a:r>
              <a:rPr lang="ar-JO" dirty="0"/>
              <a:t> </a:t>
            </a:r>
            <a:r>
              <a:rPr lang="ar-QA" dirty="0"/>
              <a:t>تتضمنها من خلال مجموعة من النقاط التالية :</a:t>
            </a:r>
            <a:endParaRPr lang="ar-JO" dirty="0"/>
          </a:p>
          <a:p>
            <a:pPr marL="342900" indent="-342900" algn="r" rtl="1">
              <a:lnSpc>
                <a:spcPct val="150000"/>
              </a:lnSpc>
              <a:buFont typeface="Arial" panose="020B0604020202020204" pitchFamily="34" charset="0"/>
              <a:buChar char="•"/>
            </a:pPr>
            <a:r>
              <a:rPr lang="ar-JO" dirty="0"/>
              <a:t>التعرف ثم التفسير ثم الحفظ ثم الاسترجاع فالفرد الذي يتعرض لمعلومة يسعي إلى التعرف عليها، ثم تفسيرها من خلال مقارنتها، وذلك بما لديه من خبرة سابقة في ذاكرته، ثم يسترجعها حينما يحتاج إليها، فتكرار الرسالة مهما كان مضمونها يثير لدى المتلقي عناصر الانتباه.</a:t>
            </a:r>
          </a:p>
          <a:p>
            <a:pPr>
              <a:lnSpc>
                <a:spcPct val="150000"/>
              </a:lnSpc>
            </a:pPr>
            <a:endParaRPr lang="en-US"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971008"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219149"/>
            <a:ext cx="10230129" cy="254236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lang="ar-JO" dirty="0"/>
              <a:t>طريقة عرض الرسالة الإعلامية: يساهم أسلوب عرض الرسالة بصورة كبيرة في تأثير الرسالة الإعلامية على الجمهور بشكل فعال وايجابي.</a:t>
            </a:r>
          </a:p>
          <a:p>
            <a:pPr marL="285750" indent="-285750" algn="just" rtl="1">
              <a:lnSpc>
                <a:spcPct val="150000"/>
              </a:lnSpc>
              <a:buFont typeface="Wingdings" panose="05000000000000000000" pitchFamily="2" charset="2"/>
              <a:buChar char="§"/>
            </a:pPr>
            <a:r>
              <a:rPr lang="ar-JO" dirty="0"/>
              <a:t>اختيار الوسيلة المناسبة لحرض الرسالة الإعلامية: يساهم اختيار الوسيلة المناسبة في الوصول إلى الجمهور ال مستهدف. </a:t>
            </a:r>
          </a:p>
          <a:p>
            <a:pPr marL="285750" indent="-285750" algn="just" rtl="1">
              <a:lnSpc>
                <a:spcPct val="150000"/>
              </a:lnSpc>
              <a:buFont typeface="Wingdings" panose="05000000000000000000" pitchFamily="2" charset="2"/>
              <a:buChar char="§"/>
            </a:pPr>
            <a:r>
              <a:rPr lang="ar-QA" dirty="0"/>
              <a:t>علي مستوي الإعلام المطبوع وظفت الصورة والألوان وحجم الخط والرسوم</a:t>
            </a:r>
            <a:r>
              <a:rPr lang="ar-JO" dirty="0"/>
              <a:t> </a:t>
            </a:r>
            <a:r>
              <a:rPr lang="ar-QA" dirty="0"/>
              <a:t>التوضيحية. والخلفيات. ومكان النشر في الصحيفة أو المجلة لدعم عنصر التأثير في الرسالة الإعلامية وأصبحت الرسالة الإعلامية </a:t>
            </a:r>
            <a:r>
              <a:rPr lang="ar-SA" dirty="0"/>
              <a:t>اساسية</a:t>
            </a:r>
            <a:r>
              <a:rPr lang="ar-QA" dirty="0"/>
              <a:t> للجمهور في حشد المؤشرات التي تستهدف إقناع</a:t>
            </a:r>
            <a:r>
              <a:rPr lang="ar-JO" dirty="0"/>
              <a:t>ه.</a:t>
            </a:r>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17280" y="1601182"/>
            <a:ext cx="10710522" cy="4619854"/>
          </a:xfrm>
          <a:prstGeom prst="rect">
            <a:avLst/>
          </a:prstGeom>
          <a:noFill/>
        </p:spPr>
        <p:txBody>
          <a:bodyPr wrap="square" rtlCol="0">
            <a:spAutoFit/>
          </a:bodyPr>
          <a:lstStyle/>
          <a:p>
            <a:pPr algn="r" rtl="1">
              <a:lnSpc>
                <a:spcPct val="150000"/>
              </a:lnSpc>
            </a:pPr>
            <a:r>
              <a:rPr lang="ar-JO" dirty="0"/>
              <a:t>أصبحت إدارة السمعة في العصر الرقمي من العناصر الأساسية لنجاح المؤسسات واستدامة أعمالها، وذلك في ظل الانتشار الواسع للإنترنت ووسائل التواصل الاجتماعي، التي منحت الأفراد القدرة على مشاركة آرائهم وتجاربهم مع المنتجات والخدمات بصورة فورية. وقد أصبحت هذه الآراء تؤثر بشكل مباشر في الصورة الذهنية للمؤسسات، وفي قرارات العملاء والمستثمرين، الأمر الذي جعل إدارة السمعة من الأولويات الاستراتيجية للمنظمات.</a:t>
            </a:r>
          </a:p>
          <a:p>
            <a:pPr algn="r" rtl="1">
              <a:lnSpc>
                <a:spcPct val="150000"/>
              </a:lnSpc>
            </a:pPr>
            <a:r>
              <a:rPr lang="ar-JO" dirty="0"/>
              <a:t>وتُعرف إدارة السمعة بأنها مجموعة الأنشطة والاستراتيجيات التي تتبعها المؤسسة لبناء صورة ذهنية إيجابية عنها، والمحافظة عليها، وتعزيز ثقة أصحاب المصلحة، ومعالجة أي معلومات أو آراء قد تؤثر سلبًا في مكانتها. ولا تقتصر إدارة السمعة على التعامل مع الأزمات، بل تشمل المتابعة المستمرة لما يُنشر عن المؤسسة، والتفاعل مع الجمهور، والاستجابة السريعة للملاحظات والشكاوى، وتعزيز المحتوى الإيجابي الذي يعكس قيم المؤسسة وإنجازاتها.</a:t>
            </a:r>
          </a:p>
          <a:p>
            <a:pPr algn="r" rtl="1">
              <a:lnSpc>
                <a:spcPct val="150000"/>
              </a:lnSpc>
            </a:pPr>
            <a:r>
              <a:rPr lang="ar-JO" dirty="0"/>
              <a:t>وتعتمد إدارة السمعة على الاستخدام الفعال لوسائل الإعلام التقليدية والرقمية، ومواقع التواصل الاجتماعي، والعلاقات العامة، وخدمة العملاء، لضمان بناء علاقات إيجابية مع الجمهور والمحافظة على مستوى عالٍ من الثقة والمصداقية. كما تسهم الإدارة الفعالة للسمعة في زيادة القدرة التنافسية للمؤسسة، وتعزيز ولاء العملاء، وتحسين أدائها المالي، بما يجعلها أحد المقومات الرئيسة لتحقيق النجاح والاستدامة في بيئة الأعمال </a:t>
            </a:r>
          </a:p>
        </p:txBody>
      </p:sp>
    </p:spTree>
    <p:extLst>
      <p:ext uri="{BB962C8B-B14F-4D97-AF65-F5344CB8AC3E}">
        <p14:creationId xmlns:p14="http://schemas.microsoft.com/office/powerpoint/2010/main" val="1912606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62001" y="2100853"/>
            <a:ext cx="10449064" cy="374743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dirty="0"/>
              <a:t>1. بناء الثقة: السمعة القوية تعزز الثقة بين العملاء والشركاء وأصحاب المصلحة. عندما يثق المستهلكون في علامة تجارية ما، فمن المرجح أن ينخرطوا في أعمال متكررة، ويحيلوا الآخرين، بل ويدفعون علاوة على المنتجات أو الخدمات. </a:t>
            </a:r>
            <a:endParaRPr lang="en-US" sz="1600" dirty="0"/>
          </a:p>
          <a:p>
            <a:pPr algn="ctr" rtl="1">
              <a:lnSpc>
                <a:spcPct val="150000"/>
              </a:lnSpc>
            </a:pPr>
            <a:r>
              <a:rPr lang="ar-JO" sz="1600" b="1" dirty="0"/>
              <a:t>مثال شركة أبل. لقد أدت سمعتها في مجال الابتكار والجودة وخدمة العملاء إلى بناء قاعدة عملاء مخلصين تنتظر بفارغ الصبر إصدارات المنتجات الجديدة، مما يؤدي إلى مبيعات وربحية عالية باستمرار.</a:t>
            </a:r>
          </a:p>
          <a:p>
            <a:pPr marL="285750" indent="-285750" algn="just" rtl="1">
              <a:lnSpc>
                <a:spcPct val="150000"/>
              </a:lnSpc>
              <a:buFont typeface="Wingdings" panose="05000000000000000000" pitchFamily="2" charset="2"/>
              <a:buChar char="§"/>
            </a:pPr>
            <a:endParaRPr lang="ar-JO" sz="1600" dirty="0"/>
          </a:p>
          <a:p>
            <a:pPr marL="285750" indent="-285750" algn="just" rtl="1">
              <a:lnSpc>
                <a:spcPct val="150000"/>
              </a:lnSpc>
              <a:buFont typeface="Wingdings" panose="05000000000000000000" pitchFamily="2" charset="2"/>
              <a:buChar char="§"/>
            </a:pPr>
            <a:r>
              <a:rPr lang="ar-JO" sz="1600" dirty="0"/>
              <a:t>2. المراجعات والتقييمات عبر الإنترنت: مع ظهور منصات المراجعة عبر الإنترنت مثل </a:t>
            </a:r>
            <a:r>
              <a:rPr lang="en-US" sz="1600" dirty="0"/>
              <a:t>Yelp </a:t>
            </a:r>
            <a:r>
              <a:rPr lang="ar-JO" sz="1600" dirty="0"/>
              <a:t>و</a:t>
            </a:r>
            <a:r>
              <a:rPr lang="en-US" sz="1600" dirty="0" err="1"/>
              <a:t>TripAdvisor</a:t>
            </a:r>
            <a:r>
              <a:rPr lang="en-US" sz="1600" dirty="0"/>
              <a:t> </a:t>
            </a:r>
            <a:r>
              <a:rPr lang="ar-JO" sz="1600" dirty="0"/>
              <a:t>و</a:t>
            </a:r>
            <a:r>
              <a:rPr lang="en-US" sz="1600" dirty="0"/>
              <a:t>Google Reviews، </a:t>
            </a:r>
            <a:r>
              <a:rPr lang="ar-JO" sz="1600" dirty="0"/>
              <a:t>أصبح لدى العملاء الآن صوت عام لمشاركة تجاربهم. تعمل المراجعات الإيجابية كدليل اجتماعي، وتؤثر على قرارات الشراء للعملاء المحتملين. من ناحية أخرى، يمكن للمراجعات السلبية أن تشوه سمعة العلامة التجارية وتمنع العملاء المحتملين.</a:t>
            </a:r>
            <a:endParaRPr lang="en-US" sz="1600" dirty="0"/>
          </a:p>
          <a:p>
            <a:pPr algn="ctr" rtl="1">
              <a:lnSpc>
                <a:spcPct val="150000"/>
              </a:lnSpc>
            </a:pPr>
            <a:r>
              <a:rPr lang="ar-JO" sz="1600" b="1" dirty="0"/>
              <a:t>مثال، من المرجح أن يفقد الفندق الذي لديه العديد من التقييمات السلبية التي تسلط الضوء على مشكلات النظافة أو الخدمة السيئة حجوزات محتملة لمنافسيه الحاصلين على تقييمات أفضل.</a:t>
            </a:r>
          </a:p>
        </p:txBody>
      </p:sp>
    </p:spTree>
    <p:extLst>
      <p:ext uri="{BB962C8B-B14F-4D97-AF65-F5344CB8AC3E}">
        <p14:creationId xmlns:p14="http://schemas.microsoft.com/office/powerpoint/2010/main" val="4682850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8575" y="1893649"/>
            <a:ext cx="10230129" cy="3378104"/>
          </a:xfrm>
          <a:prstGeom prst="rect">
            <a:avLst/>
          </a:prstGeom>
          <a:noFill/>
        </p:spPr>
        <p:txBody>
          <a:bodyPr wrap="square" rtlCol="0">
            <a:spAutoFit/>
          </a:bodyPr>
          <a:lstStyle/>
          <a:p>
            <a:pPr algn="just" rtl="1">
              <a:lnSpc>
                <a:spcPct val="150000"/>
              </a:lnSpc>
            </a:pPr>
            <a:r>
              <a:rPr lang="ar-JO" sz="1600" dirty="0"/>
              <a:t>3. المراقبة والاستجابة: تعد المراقبة المنتظمة للمنصات عبر الإنترنت لملاحظات العملاء أمراً بالغ الأهمية لإدارة السمعة بشكل فعال. من خلال الاستجابة السريعة لكل من المراجعات الإيجابية والسلبية، يمكن للشركات إثبات التزامها برضا العملاء. </a:t>
            </a:r>
            <a:endParaRPr lang="en-US" sz="1600" dirty="0"/>
          </a:p>
          <a:p>
            <a:pPr algn="ctr" rtl="1">
              <a:lnSpc>
                <a:spcPct val="150000"/>
              </a:lnSpc>
            </a:pPr>
            <a:r>
              <a:rPr lang="ar-JO" sz="1600" b="1" dirty="0"/>
              <a:t>مثال، يمكن لمالك المطعم الذي يعترف علناً بشكوى العميل بشأن تجربة تناول طعام دون المستوى ويعالجها أن ينقذ الموقف ويحتمل أن يحول العميل غير الراضي إلى مدافع مخلص.</a:t>
            </a:r>
          </a:p>
          <a:p>
            <a:pPr algn="just" rtl="1">
              <a:lnSpc>
                <a:spcPct val="150000"/>
              </a:lnSpc>
            </a:pPr>
            <a:endParaRPr lang="ar-JO" sz="1600" dirty="0"/>
          </a:p>
          <a:p>
            <a:pPr algn="just" rtl="1">
              <a:lnSpc>
                <a:spcPct val="150000"/>
              </a:lnSpc>
            </a:pPr>
            <a:r>
              <a:rPr lang="ar-JO" sz="1600" dirty="0"/>
              <a:t>4. التواجد على وسائل التواصل الاجتماعي: أعادت وسائل التواصل الاجتماعي تشكيل الطريقة التي تتفاعل بها الشركات مع جمهورها</a:t>
            </a:r>
            <a:r>
              <a:rPr lang="ar-SA" sz="1600" dirty="0"/>
              <a:t> حيث </a:t>
            </a:r>
            <a:r>
              <a:rPr lang="ar-JO" sz="1600" dirty="0"/>
              <a:t> يتيح الحفاظ على تواجد نشط وجذاب على وسائل التواصل الاجتماعي للشركات التواصل مباشرة مع العملاء ومعالجة المخاوف وعرض قيم علامتهم التجارية.</a:t>
            </a:r>
          </a:p>
          <a:p>
            <a:pPr algn="ctr" rtl="1">
              <a:lnSpc>
                <a:spcPct val="150000"/>
              </a:lnSpc>
            </a:pPr>
            <a:r>
              <a:rPr lang="ar-JO" sz="1600" b="1" dirty="0"/>
              <a:t> مثال، اكتسبت سلسلة مطاعم الوجبات السريعة </a:t>
            </a:r>
            <a:r>
              <a:rPr lang="en-US" sz="1600" b="1" dirty="0"/>
              <a:t>Wendy's </a:t>
            </a:r>
            <a:r>
              <a:rPr lang="ar-JO" sz="1600" b="1" dirty="0"/>
              <a:t>اهتماماً كبيراً وسمعة إيجابية من خلال الاستجابة بشكل فكاهي وسريع لتغريدات العملاء، مما أدى إلى خلق تأثير فيروسي وتعزيز الولاء للعلامة التجارية.</a:t>
            </a:r>
          </a:p>
        </p:txBody>
      </p:sp>
    </p:spTree>
    <p:extLst>
      <p:ext uri="{BB962C8B-B14F-4D97-AF65-F5344CB8AC3E}">
        <p14:creationId xmlns:p14="http://schemas.microsoft.com/office/powerpoint/2010/main" val="2982767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9372" y="2219149"/>
            <a:ext cx="8723871" cy="3768193"/>
          </a:xfrm>
          <a:prstGeom prst="rect">
            <a:avLst/>
          </a:prstGeom>
        </p:spPr>
      </p:pic>
    </p:spTree>
    <p:extLst>
      <p:ext uri="{BB962C8B-B14F-4D97-AF65-F5344CB8AC3E}">
        <p14:creationId xmlns:p14="http://schemas.microsoft.com/office/powerpoint/2010/main" val="15747906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58473"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7551" y="2119869"/>
            <a:ext cx="10239247" cy="4113370"/>
          </a:xfrm>
          <a:prstGeom prst="rect">
            <a:avLst/>
          </a:prstGeom>
          <a:noFill/>
        </p:spPr>
        <p:txBody>
          <a:bodyPr wrap="square" rtlCol="0">
            <a:spAutoFit/>
          </a:bodyPr>
          <a:lstStyle/>
          <a:p>
            <a:pPr algn="just" rtl="1">
              <a:lnSpc>
                <a:spcPct val="150000"/>
              </a:lnSpc>
            </a:pPr>
            <a:r>
              <a:rPr lang="ar-QA" sz="1600" dirty="0"/>
              <a:t>تعد الاستراتيجيات الاتصالية الأساس النظري لمخططي ومصممي البرامج الاتصالية في المنظمات لصياغة قواعد عامة تزيد من فاعلية تنفيذ البرامج وتطبيق الاستراتيجيات الاتصالية لإدارة سمعة المنظمة من أبرز الأنشطة التي تمارسها المنظمات بشكل استراتيجي، وخاصة أن هذه الاستراتيجيات لها دوراً في تحقيق التأثير المرغوب لدي الجماهير المستهدفة لدى المنظمة، وإدارة سمعة المنظمة ترتبط بمدى كفاءة المنظمة في تطبيق الاستراتيجيات والتكنيكات الاتصالية المخطط لها استراتيجياً.</a:t>
            </a:r>
            <a:endParaRPr lang="ar-JO" sz="1600" dirty="0"/>
          </a:p>
          <a:p>
            <a:pPr algn="just" rtl="1">
              <a:lnSpc>
                <a:spcPct val="150000"/>
              </a:lnSpc>
            </a:pPr>
            <a:endParaRPr lang="ar-JO" sz="1600" dirty="0"/>
          </a:p>
          <a:p>
            <a:pPr algn="just" rtl="1">
              <a:lnSpc>
                <a:spcPct val="150000"/>
              </a:lnSpc>
            </a:pPr>
            <a:r>
              <a:rPr lang="ar-QA" sz="1600" dirty="0"/>
              <a:t>وتتنوع الاستراتيجيات والتكنيكات الاتصالية التي تستخدمها المنظمات في إدارة سمعتها، فالمنظمة عادة يكون لها أهداف واضحة ومحددة في علاقتها بأصحاب المصالح من جماهيرها المتنوعين والتي تتم صياغتها في إطار صورة المنظمة وسمعتها لدي جماهيرها، وتتطلب هذه الأهداف معرفة كاملة بطبيعة أصحاب المصالح الذين يتم التعامل معهم، ومن ثم يأتي استخدام الاستراتيجيات والتكنيكات الاتصالية بما تتضمنه من بناء رسائل اتصالية متنوعة وملائمة؛ بما يحقق أهداف المنظمة في بناء سمعتها واقناع الجماهير بسياستها ومنتجاتها.</a:t>
            </a:r>
            <a:endParaRPr lang="ar-JO" sz="16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947155"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68331" y="1690129"/>
            <a:ext cx="9973675" cy="4031873"/>
          </a:xfrm>
          <a:prstGeom prst="rect">
            <a:avLst/>
          </a:prstGeom>
          <a:noFill/>
        </p:spPr>
        <p:txBody>
          <a:bodyPr wrap="square" rtlCol="0">
            <a:spAutoFit/>
          </a:bodyPr>
          <a:lstStyle/>
          <a:p>
            <a:pPr algn="r" rtl="1">
              <a:lnSpc>
                <a:spcPct val="150000"/>
              </a:lnSpc>
            </a:pPr>
            <a:r>
              <a:rPr lang="ar-QA" sz="1600" dirty="0"/>
              <a:t> ويمكن النظر إلى سمعة المنظمة على أنها عنصر استراتيجي تتشكل نتيجة التفاعل بين الخبرات والمعارف والانطباعات والمعتقدات والمشاعر التي يكونها الجمهور عن أفعال المنظمة على مدى زمني طويل.</a:t>
            </a:r>
            <a:endParaRPr lang="ar-JO" sz="1600" dirty="0"/>
          </a:p>
          <a:p>
            <a:pPr algn="r" rtl="1">
              <a:lnSpc>
                <a:spcPct val="150000"/>
              </a:lnSpc>
            </a:pPr>
            <a:endParaRPr lang="ar-JO" sz="1600" dirty="0"/>
          </a:p>
          <a:p>
            <a:pPr algn="r" rtl="1">
              <a:lnSpc>
                <a:spcPct val="150000"/>
              </a:lnSpc>
            </a:pPr>
            <a:r>
              <a:rPr lang="ar-QA" sz="1600" dirty="0"/>
              <a:t> كما أن السمعة تتطور من خلال تميز وتفرد المنظمة ومن خلال أفعالها التي تشكل هويتها، وتبرز علامتها التجارية، </a:t>
            </a:r>
            <a:r>
              <a:rPr lang="ar-QA" sz="1600" b="1" dirty="0"/>
              <a:t>فإن هوية المنظمة هي العمود الفقري للسمعة.</a:t>
            </a:r>
            <a:endParaRPr lang="ar-JO" sz="1600" b="1" dirty="0"/>
          </a:p>
          <a:p>
            <a:pPr algn="r" rtl="1">
              <a:lnSpc>
                <a:spcPct val="150000"/>
              </a:lnSpc>
            </a:pPr>
            <a:endParaRPr lang="ar-JO" sz="1600" dirty="0"/>
          </a:p>
          <a:p>
            <a:pPr algn="r" rtl="1">
              <a:lnSpc>
                <a:spcPct val="150000"/>
              </a:lnSpc>
            </a:pPr>
            <a:r>
              <a:rPr lang="ar-QA" sz="1600" dirty="0"/>
              <a:t>أن إدارة السمعة القوية والايجابية للمنظمة هو ما يسعى إليه ممارسو العلاقات العامة  والسمعة انعكاس لرؤية الإستراتيجية للمنظمة، وهذه السمعة</a:t>
            </a:r>
            <a:r>
              <a:rPr lang="ar-JO" sz="1600" dirty="0"/>
              <a:t> </a:t>
            </a:r>
            <a:r>
              <a:rPr lang="ar-QA" sz="1600" dirty="0"/>
              <a:t>سوف تكون جيدة أو سيئة قوية أو ضعيفة اعتماداً على جودة التفكير الاستراتيجي. إضافة إلى أن السمعة تعكس تكامل الأهداف والمهارات والخطط والبرامج الاتصالية التي تقوم بها المنظمة حتي تحقق سمعة طيبة في اطار متكامل من الجهود الاتصالية. </a:t>
            </a:r>
          </a:p>
          <a:p>
            <a:pPr algn="r" rtl="1">
              <a:lnSpc>
                <a:spcPct val="150000"/>
              </a:lnSpc>
            </a:pPr>
            <a:endParaRPr lang="ar-QA" sz="1600" dirty="0"/>
          </a:p>
          <a:p>
            <a:endParaRPr lang="ar-JO" sz="1600"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9838" y="1921724"/>
            <a:ext cx="9212443" cy="4128299"/>
          </a:xfrm>
          <a:prstGeom prst="rect">
            <a:avLst/>
          </a:prstGeom>
        </p:spPr>
      </p:pic>
    </p:spTree>
    <p:extLst>
      <p:ext uri="{BB962C8B-B14F-4D97-AF65-F5344CB8AC3E}">
        <p14:creationId xmlns:p14="http://schemas.microsoft.com/office/powerpoint/2010/main" val="3792243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التكنيكات الخاصة بالجمهور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62000" y="1673189"/>
            <a:ext cx="10237965" cy="4619854"/>
          </a:xfrm>
          <a:prstGeom prst="rect">
            <a:avLst/>
          </a:prstGeom>
          <a:noFill/>
        </p:spPr>
        <p:txBody>
          <a:bodyPr wrap="square" rtlCol="0">
            <a:spAutoFit/>
          </a:bodyPr>
          <a:lstStyle/>
          <a:p>
            <a:pPr algn="just" rtl="1">
              <a:lnSpc>
                <a:spcPct val="150000"/>
              </a:lnSpc>
            </a:pPr>
            <a:r>
              <a:rPr lang="ar-QA" dirty="0"/>
              <a:t>إن التكنيكات التي تساعد القانمين بالاتصال في المنظمات من شأنها تحقيق الاستجابة المطلوبة من الجمهور المستهدف ويقع على عاتق المنظمة مسئولية البرنامج الاتصالي مع هذه الجماهير. </a:t>
            </a:r>
            <a:endParaRPr lang="ar-JO" dirty="0"/>
          </a:p>
          <a:p>
            <a:pPr algn="just" rtl="1">
              <a:lnSpc>
                <a:spcPct val="150000"/>
              </a:lnSpc>
            </a:pPr>
            <a:endParaRPr lang="ar-JO" dirty="0"/>
          </a:p>
          <a:p>
            <a:pPr algn="just" rtl="1">
              <a:lnSpc>
                <a:spcPct val="150000"/>
              </a:lnSpc>
            </a:pPr>
            <a:r>
              <a:rPr lang="ar-QA" dirty="0"/>
              <a:t> ويتم تقسيم الجماهير وفقاً لمعياريين أساسيين وهما :</a:t>
            </a:r>
          </a:p>
          <a:p>
            <a:pPr algn="just" rtl="1">
              <a:lnSpc>
                <a:spcPct val="150000"/>
              </a:lnSpc>
            </a:pPr>
            <a:endParaRPr lang="ar-QA" dirty="0"/>
          </a:p>
          <a:p>
            <a:pPr marL="285750" indent="-285750" algn="just" rtl="1">
              <a:lnSpc>
                <a:spcPct val="150000"/>
              </a:lnSpc>
              <a:buFont typeface="Arial" panose="020B0604020202020204" pitchFamily="34" charset="0"/>
              <a:buChar char="•"/>
            </a:pPr>
            <a:r>
              <a:rPr lang="ar-QA" b="1" dirty="0"/>
              <a:t>مستوي معرفة الجمهور بموضوع معين </a:t>
            </a:r>
            <a:r>
              <a:rPr lang="en-US" b="1" dirty="0"/>
              <a:t>Level of Knowledge </a:t>
            </a:r>
            <a:r>
              <a:rPr lang="ar-SA" b="1" dirty="0"/>
              <a:t> </a:t>
            </a:r>
            <a:r>
              <a:rPr lang="ar-SA" dirty="0"/>
              <a:t>: </a:t>
            </a:r>
            <a:r>
              <a:rPr lang="ar-QA" dirty="0"/>
              <a:t>يرتبط مستوي المعرفة بقدرة الفرد على التعامل مع المعلومات التي يتلقاها، فالأفراد الذين لديهم مستوى معرفة مرتفع من المعرفة يمكنهم التعامل مع المعلومات بدرجة أكبر من الدقة وبجهد أقل،</a:t>
            </a:r>
          </a:p>
          <a:p>
            <a:pPr algn="just" rtl="1">
              <a:lnSpc>
                <a:spcPct val="150000"/>
              </a:lnSpc>
            </a:pPr>
            <a:endParaRPr lang="ar-QA" dirty="0"/>
          </a:p>
          <a:p>
            <a:pPr marL="285750" indent="-285750" algn="r" rtl="1">
              <a:lnSpc>
                <a:spcPct val="150000"/>
              </a:lnSpc>
              <a:buFont typeface="Arial" panose="020B0604020202020204" pitchFamily="34" charset="0"/>
              <a:buChar char="•"/>
            </a:pPr>
            <a:r>
              <a:rPr lang="ar-QA" dirty="0"/>
              <a:t> </a:t>
            </a:r>
            <a:r>
              <a:rPr lang="ar-QA" b="1" dirty="0"/>
              <a:t>مستوى تورط أو انخراط الجمهور في هذا الموضوع </a:t>
            </a:r>
            <a:r>
              <a:rPr lang="en-US" b="1" dirty="0"/>
              <a:t>Level of Involvement </a:t>
            </a:r>
            <a:r>
              <a:rPr lang="ar-SA" b="1" dirty="0"/>
              <a:t> </a:t>
            </a:r>
            <a:r>
              <a:rPr lang="ar-QA" dirty="0"/>
              <a:t>فهو فيشير إلى الدرجة التي يرى فيها الجمهور أن شيئاً ما يناسبه ويحقق له مصالح ونتائج شخصية.</a:t>
            </a:r>
            <a:br>
              <a:rPr lang="ar-QA" dirty="0"/>
            </a:br>
            <a:endParaRPr lang="ar-QA"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التكنيكات الخاصة بالجمهور: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62000" y="2100854"/>
            <a:ext cx="10162290" cy="3373359"/>
          </a:xfrm>
          <a:prstGeom prst="rect">
            <a:avLst/>
          </a:prstGeom>
          <a:noFill/>
        </p:spPr>
        <p:txBody>
          <a:bodyPr wrap="square" rtlCol="0">
            <a:spAutoFit/>
          </a:bodyPr>
          <a:lstStyle/>
          <a:p>
            <a:pPr algn="r">
              <a:lnSpc>
                <a:spcPct val="150000"/>
              </a:lnSpc>
            </a:pPr>
            <a:r>
              <a:rPr lang="ar-JO" dirty="0"/>
              <a:t>على المستوى الاستراتيجي، تُحدد المنظمة أهدافها العامة وتوجهاتها الرئيسة، ثم تُترجم هذه الأهداف إلى خطط وبرامج عمل على مستوى الإدارات والوحدات التنظيمية المختلفة بما يحقق التكامل بين جميع الأنشطة وتُعد إدارة السمعة أحد الجوانب الاستراتيجية المهمة التي ينبغي أن تكون جزءًا من عملية التخطيط الاستراتيجي، نظرًا لدورها في دعم المكانة التنافسية للمؤسسة وتعزيز ثقة أصحاب المصلحة.</a:t>
            </a:r>
          </a:p>
          <a:p>
            <a:pPr algn="r">
              <a:lnSpc>
                <a:spcPct val="150000"/>
              </a:lnSpc>
            </a:pPr>
            <a:r>
              <a:rPr lang="ar-JO" dirty="0"/>
              <a:t>وتُعرف استراتيجية إدارة السمعة بأنها خطة متكاملة تضم مجموعة من الأنشطة والبرامج الاتصالية التي تنفذها المنظمة بهدف بناء سمعتها الإيجابية، والمحافظة عليها، وتعزيزها، ومعالجة أي عوامل قد تؤثر فيها سلبًا. وتتحمل المنظمة مسؤولية تنفيذ هذه الأنشطة بصورة مستمرة ومنظمة، مع متابعة نتائجها وتطويرها بما يتوافق مع المتغيرات الداخلية والخارجية، لضمان المحافظة على سمعة قوية ومستدامة.</a:t>
            </a:r>
          </a:p>
          <a:p>
            <a:pPr algn="r" rtl="1">
              <a:lnSpc>
                <a:spcPct val="150000"/>
              </a:lnSpc>
            </a:pPr>
            <a:endParaRPr lang="en-US"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اراء العملاء والسمعه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2219149"/>
            <a:ext cx="9646123" cy="3657912"/>
          </a:xfrm>
          <a:prstGeom prst="rect">
            <a:avLst/>
          </a:prstGeom>
        </p:spPr>
      </p:pic>
    </p:spTree>
    <p:extLst>
      <p:ext uri="{BB962C8B-B14F-4D97-AF65-F5344CB8AC3E}">
        <p14:creationId xmlns:p14="http://schemas.microsoft.com/office/powerpoint/2010/main" val="12753960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اراء العملاء والسمعه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3245" y="1845071"/>
            <a:ext cx="9612485" cy="4213906"/>
          </a:xfrm>
          <a:prstGeom prst="rect">
            <a:avLst/>
          </a:prstGeom>
        </p:spPr>
      </p:pic>
    </p:spTree>
    <p:extLst>
      <p:ext uri="{BB962C8B-B14F-4D97-AF65-F5344CB8AC3E}">
        <p14:creationId xmlns:p14="http://schemas.microsoft.com/office/powerpoint/2010/main" val="18798118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836200" y="294373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8FE16089-8B61-4DC1-ABFA-144B6D9F8506}"/>
</file>

<file path=docProps/app.xml><?xml version="1.0" encoding="utf-8"?>
<Properties xmlns="http://schemas.openxmlformats.org/officeDocument/2006/extended-properties" xmlns:vt="http://schemas.openxmlformats.org/officeDocument/2006/docPropsVTypes">
  <TotalTime>27209</TotalTime>
  <Words>4065</Words>
  <Application>Microsoft Macintosh PowerPoint</Application>
  <PresentationFormat>Widescreen</PresentationFormat>
  <Paragraphs>404</Paragraphs>
  <Slides>41</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cairo</vt:lpstr>
      <vt:lpstr>Calibri</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168</cp:revision>
  <dcterms:created xsi:type="dcterms:W3CDTF">2023-04-29T09:08:00Z</dcterms:created>
  <dcterms:modified xsi:type="dcterms:W3CDTF">2026-07-14T13:10:36Z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