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534" r:id="rId3"/>
    <p:sldId id="543" r:id="rId4"/>
    <p:sldId id="276" r:id="rId5"/>
    <p:sldId id="271" r:id="rId6"/>
    <p:sldId id="552" r:id="rId7"/>
    <p:sldId id="554" r:id="rId8"/>
    <p:sldId id="553" r:id="rId9"/>
    <p:sldId id="555" r:id="rId10"/>
    <p:sldId id="556" r:id="rId11"/>
    <p:sldId id="557" r:id="rId12"/>
    <p:sldId id="558" r:id="rId13"/>
    <p:sldId id="559" r:id="rId14"/>
    <p:sldId id="585" r:id="rId15"/>
    <p:sldId id="560" r:id="rId16"/>
    <p:sldId id="561" r:id="rId17"/>
    <p:sldId id="562" r:id="rId18"/>
    <p:sldId id="563" r:id="rId19"/>
    <p:sldId id="564" r:id="rId20"/>
    <p:sldId id="565" r:id="rId21"/>
    <p:sldId id="586" r:id="rId22"/>
    <p:sldId id="566" r:id="rId23"/>
    <p:sldId id="567" r:id="rId24"/>
    <p:sldId id="568" r:id="rId25"/>
    <p:sldId id="569" r:id="rId26"/>
    <p:sldId id="570" r:id="rId27"/>
    <p:sldId id="571" r:id="rId28"/>
    <p:sldId id="572" r:id="rId29"/>
    <p:sldId id="575" r:id="rId30"/>
    <p:sldId id="576" r:id="rId31"/>
    <p:sldId id="577" r:id="rId32"/>
    <p:sldId id="578" r:id="rId33"/>
    <p:sldId id="587" r:id="rId34"/>
    <p:sldId id="581" r:id="rId35"/>
    <p:sldId id="582" r:id="rId36"/>
    <p:sldId id="583" r:id="rId37"/>
    <p:sldId id="584" r:id="rId38"/>
    <p:sldId id="588" r:id="rId39"/>
    <p:sldId id="535" r:id="rId40"/>
    <p:sldId id="349" r:id="rId41"/>
    <p:sldId id="303" r:id="rId42"/>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4" d="100"/>
          <a:sy n="74" d="100"/>
        </p:scale>
        <p:origin x="1042" y="9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D0A40C45-22BF-4A52-9A53-08484D398F5C}"/>
    <pc:docChg chg="undo custSel modSld">
      <pc:chgData name="shery tawfeeq" userId="19a96e0e89ed5f52" providerId="LiveId" clId="{D0A40C45-22BF-4A52-9A53-08484D398F5C}" dt="2023-08-17T16:52:12.144" v="4" actId="20577"/>
      <pc:docMkLst>
        <pc:docMk/>
      </pc:docMkLst>
      <pc:sldChg chg="modSp mod">
        <pc:chgData name="shery tawfeeq" userId="19a96e0e89ed5f52" providerId="LiveId" clId="{D0A40C45-22BF-4A52-9A53-08484D398F5C}" dt="2023-08-17T16:52:12.144" v="4" actId="20577"/>
        <pc:sldMkLst>
          <pc:docMk/>
          <pc:sldMk cId="3167560118" sldId="555"/>
        </pc:sldMkLst>
        <pc:spChg chg="mod">
          <ac:chgData name="shery tawfeeq" userId="19a96e0e89ed5f52" providerId="LiveId" clId="{D0A40C45-22BF-4A52-9A53-08484D398F5C}" dt="2023-08-17T16:52:12.144" v="4" actId="20577"/>
          <ac:spMkLst>
            <pc:docMk/>
            <pc:sldMk cId="3167560118" sldId="555"/>
            <ac:spMk id="24" creationId="{6083F8E2-699C-9C01-0329-7C9299434C08}"/>
          </ac:spMkLst>
        </pc:spChg>
      </pc:sldChg>
      <pc:sldChg chg="modSp mod">
        <pc:chgData name="shery tawfeeq" userId="19a96e0e89ed5f52" providerId="LiveId" clId="{D0A40C45-22BF-4A52-9A53-08484D398F5C}" dt="2023-08-17T14:14:27.799" v="1" actId="20577"/>
        <pc:sldMkLst>
          <pc:docMk/>
          <pc:sldMk cId="3571912679" sldId="561"/>
        </pc:sldMkLst>
        <pc:spChg chg="mod">
          <ac:chgData name="shery tawfeeq" userId="19a96e0e89ed5f52" providerId="LiveId" clId="{D0A40C45-22BF-4A52-9A53-08484D398F5C}" dt="2023-08-17T14:14:27.799" v="1" actId="20577"/>
          <ac:spMkLst>
            <pc:docMk/>
            <pc:sldMk cId="3571912679" sldId="561"/>
            <ac:spMk id="24" creationId="{6083F8E2-699C-9C01-0329-7C9299434C08}"/>
          </ac:spMkLst>
        </pc:spChg>
      </pc:sldChg>
      <pc:sldChg chg="modNotesTx">
        <pc:chgData name="shery tawfeeq" userId="19a96e0e89ed5f52" providerId="LiveId" clId="{D0A40C45-22BF-4A52-9A53-08484D398F5C}" dt="2023-08-17T14:25:44.639" v="2" actId="20577"/>
        <pc:sldMkLst>
          <pc:docMk/>
          <pc:sldMk cId="1738887069" sldId="57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0EBEB516-96CB-4240-A72D-08D34ED25A68}" type="datetimeFigureOut">
              <a:rPr lang="ar-SA" smtClean="0"/>
              <a:t>01/02/1445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E3F929E1-500F-4067-ACB8-8363AB838867}" type="slidenum">
              <a:rPr lang="ar-SA" smtClean="0"/>
              <a:t>‹#›</a:t>
            </a:fld>
            <a:endParaRPr lang="ar-SA"/>
          </a:p>
        </p:txBody>
      </p:sp>
    </p:spTree>
    <p:extLst>
      <p:ext uri="{BB962C8B-B14F-4D97-AF65-F5344CB8AC3E}">
        <p14:creationId xmlns:p14="http://schemas.microsoft.com/office/powerpoint/2010/main" val="11105598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3F929E1-500F-4067-ACB8-8363AB838867}" type="slidenum">
              <a:rPr lang="ar-SA" smtClean="0"/>
              <a:t>26</a:t>
            </a:fld>
            <a:endParaRPr lang="ar-SA"/>
          </a:p>
        </p:txBody>
      </p:sp>
    </p:spTree>
    <p:extLst>
      <p:ext uri="{BB962C8B-B14F-4D97-AF65-F5344CB8AC3E}">
        <p14:creationId xmlns:p14="http://schemas.microsoft.com/office/powerpoint/2010/main" val="910243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3F929E1-500F-4067-ACB8-8363AB838867}" type="slidenum">
              <a:rPr lang="ar-SA" smtClean="0"/>
              <a:t>37</a:t>
            </a:fld>
            <a:endParaRPr lang="ar-SA"/>
          </a:p>
        </p:txBody>
      </p:sp>
    </p:spTree>
    <p:extLst>
      <p:ext uri="{BB962C8B-B14F-4D97-AF65-F5344CB8AC3E}">
        <p14:creationId xmlns:p14="http://schemas.microsoft.com/office/powerpoint/2010/main" val="41261018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9FB74-DD0B-BB0F-6911-0864F44D34B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A3750689-7ECF-94EF-70B8-C0B5E57176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983B325A-272A-257A-70F0-A94661D2C717}"/>
              </a:ext>
            </a:extLst>
          </p:cNvPr>
          <p:cNvSpPr>
            <a:spLocks noGrp="1"/>
          </p:cNvSpPr>
          <p:nvPr>
            <p:ph type="dt" sz="half" idx="10"/>
          </p:nvPr>
        </p:nvSpPr>
        <p:spPr/>
        <p:txBody>
          <a:bodyPr/>
          <a:lstStyle/>
          <a:p>
            <a:fld id="{FFFA6C09-521C-4B56-956D-0325A796AC3A}" type="datetimeFigureOut">
              <a:rPr lang="ar-SA" smtClean="0"/>
              <a:t>01/02/1445</a:t>
            </a:fld>
            <a:endParaRPr lang="ar-SA"/>
          </a:p>
        </p:txBody>
      </p:sp>
      <p:sp>
        <p:nvSpPr>
          <p:cNvPr id="5" name="Footer Placeholder 4">
            <a:extLst>
              <a:ext uri="{FF2B5EF4-FFF2-40B4-BE49-F238E27FC236}">
                <a16:creationId xmlns:a16="http://schemas.microsoft.com/office/drawing/2014/main" id="{B25EF6C3-8225-4533-C79A-46B99845BD1D}"/>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ADEF2EB-6B96-F38F-137E-51B0EFE83250}"/>
              </a:ext>
            </a:extLst>
          </p:cNvPr>
          <p:cNvSpPr>
            <a:spLocks noGrp="1"/>
          </p:cNvSpPr>
          <p:nvPr>
            <p:ph type="sldNum" sz="quarter" idx="12"/>
          </p:nvPr>
        </p:nvSpPr>
        <p:spPr/>
        <p:txBody>
          <a:bodyPr/>
          <a:lstStyle/>
          <a:p>
            <a:fld id="{AAF5A975-8AE1-43BF-BFE2-7D7CA17AABA4}" type="slidenum">
              <a:rPr lang="ar-SA" smtClean="0"/>
              <a:t>‹#›</a:t>
            </a:fld>
            <a:endParaRPr lang="ar-SA"/>
          </a:p>
        </p:txBody>
      </p:sp>
    </p:spTree>
    <p:extLst>
      <p:ext uri="{BB962C8B-B14F-4D97-AF65-F5344CB8AC3E}">
        <p14:creationId xmlns:p14="http://schemas.microsoft.com/office/powerpoint/2010/main" val="7678850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224D0-3F83-F3FF-05D7-714AD6097CDD}"/>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EB16CB28-F805-8527-EBD9-AE26950B227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A93BD6E2-EB00-7BCA-3B28-74C0EC551135}"/>
              </a:ext>
            </a:extLst>
          </p:cNvPr>
          <p:cNvSpPr>
            <a:spLocks noGrp="1"/>
          </p:cNvSpPr>
          <p:nvPr>
            <p:ph type="dt" sz="half" idx="10"/>
          </p:nvPr>
        </p:nvSpPr>
        <p:spPr/>
        <p:txBody>
          <a:bodyPr/>
          <a:lstStyle/>
          <a:p>
            <a:fld id="{FFFA6C09-521C-4B56-956D-0325A796AC3A}" type="datetimeFigureOut">
              <a:rPr lang="ar-SA" smtClean="0"/>
              <a:t>01/02/1445</a:t>
            </a:fld>
            <a:endParaRPr lang="ar-SA"/>
          </a:p>
        </p:txBody>
      </p:sp>
      <p:sp>
        <p:nvSpPr>
          <p:cNvPr id="5" name="Footer Placeholder 4">
            <a:extLst>
              <a:ext uri="{FF2B5EF4-FFF2-40B4-BE49-F238E27FC236}">
                <a16:creationId xmlns:a16="http://schemas.microsoft.com/office/drawing/2014/main" id="{C6EAB507-84FD-6C25-A413-332B0B4FD134}"/>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6E39773-8BAD-BD2C-EFFE-70E1610C8FD5}"/>
              </a:ext>
            </a:extLst>
          </p:cNvPr>
          <p:cNvSpPr>
            <a:spLocks noGrp="1"/>
          </p:cNvSpPr>
          <p:nvPr>
            <p:ph type="sldNum" sz="quarter" idx="12"/>
          </p:nvPr>
        </p:nvSpPr>
        <p:spPr/>
        <p:txBody>
          <a:bodyPr/>
          <a:lstStyle/>
          <a:p>
            <a:fld id="{AAF5A975-8AE1-43BF-BFE2-7D7CA17AABA4}" type="slidenum">
              <a:rPr lang="ar-SA" smtClean="0"/>
              <a:t>‹#›</a:t>
            </a:fld>
            <a:endParaRPr lang="ar-SA"/>
          </a:p>
        </p:txBody>
      </p:sp>
    </p:spTree>
    <p:extLst>
      <p:ext uri="{BB962C8B-B14F-4D97-AF65-F5344CB8AC3E}">
        <p14:creationId xmlns:p14="http://schemas.microsoft.com/office/powerpoint/2010/main" val="3808010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492D64-DE46-5E84-2046-CFF34A017DE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46E55BE0-4966-9B1C-34F5-069503132A1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665AB25-5A56-A7D5-8524-51A8759D8138}"/>
              </a:ext>
            </a:extLst>
          </p:cNvPr>
          <p:cNvSpPr>
            <a:spLocks noGrp="1"/>
          </p:cNvSpPr>
          <p:nvPr>
            <p:ph type="dt" sz="half" idx="10"/>
          </p:nvPr>
        </p:nvSpPr>
        <p:spPr/>
        <p:txBody>
          <a:bodyPr/>
          <a:lstStyle/>
          <a:p>
            <a:fld id="{FFFA6C09-521C-4B56-956D-0325A796AC3A}" type="datetimeFigureOut">
              <a:rPr lang="ar-SA" smtClean="0"/>
              <a:t>01/02/1445</a:t>
            </a:fld>
            <a:endParaRPr lang="ar-SA"/>
          </a:p>
        </p:txBody>
      </p:sp>
      <p:sp>
        <p:nvSpPr>
          <p:cNvPr id="5" name="Footer Placeholder 4">
            <a:extLst>
              <a:ext uri="{FF2B5EF4-FFF2-40B4-BE49-F238E27FC236}">
                <a16:creationId xmlns:a16="http://schemas.microsoft.com/office/drawing/2014/main" id="{8D3B0DF9-4032-0FB4-3638-E5B2B43CBF34}"/>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CB270BF0-9D9C-FBC4-E91D-B1A9D2C23B4F}"/>
              </a:ext>
            </a:extLst>
          </p:cNvPr>
          <p:cNvSpPr>
            <a:spLocks noGrp="1"/>
          </p:cNvSpPr>
          <p:nvPr>
            <p:ph type="sldNum" sz="quarter" idx="12"/>
          </p:nvPr>
        </p:nvSpPr>
        <p:spPr/>
        <p:txBody>
          <a:bodyPr/>
          <a:lstStyle/>
          <a:p>
            <a:fld id="{AAF5A975-8AE1-43BF-BFE2-7D7CA17AABA4}" type="slidenum">
              <a:rPr lang="ar-SA" smtClean="0"/>
              <a:t>‹#›</a:t>
            </a:fld>
            <a:endParaRPr lang="ar-SA"/>
          </a:p>
        </p:txBody>
      </p:sp>
    </p:spTree>
    <p:extLst>
      <p:ext uri="{BB962C8B-B14F-4D97-AF65-F5344CB8AC3E}">
        <p14:creationId xmlns:p14="http://schemas.microsoft.com/office/powerpoint/2010/main" val="4117897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80D7A-DA92-34A5-A5D0-5AD187FF7CF2}"/>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8BD5F5A-49E1-151B-9D89-9EDD5E805CF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506D2768-145E-6F15-3638-94A1532B24B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D9E5AD2D-AB5E-FD7B-6DD6-81E216E6FEED}"/>
              </a:ext>
            </a:extLst>
          </p:cNvPr>
          <p:cNvSpPr>
            <a:spLocks noGrp="1"/>
          </p:cNvSpPr>
          <p:nvPr>
            <p:ph type="dt" sz="half" idx="10"/>
          </p:nvPr>
        </p:nvSpPr>
        <p:spPr/>
        <p:txBody>
          <a:bodyPr/>
          <a:lstStyle/>
          <a:p>
            <a:fld id="{FFFA6C09-521C-4B56-956D-0325A796AC3A}" type="datetimeFigureOut">
              <a:rPr lang="ar-SA" smtClean="0"/>
              <a:t>01/02/1445</a:t>
            </a:fld>
            <a:endParaRPr lang="ar-SA"/>
          </a:p>
        </p:txBody>
      </p:sp>
      <p:sp>
        <p:nvSpPr>
          <p:cNvPr id="6" name="Footer Placeholder 5">
            <a:extLst>
              <a:ext uri="{FF2B5EF4-FFF2-40B4-BE49-F238E27FC236}">
                <a16:creationId xmlns:a16="http://schemas.microsoft.com/office/drawing/2014/main" id="{CCCC3F73-6633-F010-6A8E-E4C629E9C408}"/>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6F9A2CA6-CCF5-187F-9D23-9501CAD717D6}"/>
              </a:ext>
            </a:extLst>
          </p:cNvPr>
          <p:cNvSpPr>
            <a:spLocks noGrp="1"/>
          </p:cNvSpPr>
          <p:nvPr>
            <p:ph type="sldNum" sz="quarter" idx="12"/>
          </p:nvPr>
        </p:nvSpPr>
        <p:spPr/>
        <p:txBody>
          <a:bodyPr/>
          <a:lstStyle/>
          <a:p>
            <a:fld id="{AAF5A975-8AE1-43BF-BFE2-7D7CA17AABA4}" type="slidenum">
              <a:rPr lang="ar-SA" smtClean="0"/>
              <a:t>‹#›</a:t>
            </a:fld>
            <a:endParaRPr lang="ar-SA"/>
          </a:p>
        </p:txBody>
      </p:sp>
    </p:spTree>
    <p:extLst>
      <p:ext uri="{BB962C8B-B14F-4D97-AF65-F5344CB8AC3E}">
        <p14:creationId xmlns:p14="http://schemas.microsoft.com/office/powerpoint/2010/main" val="3251420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4B7D7-A331-6A01-799E-A1115521894A}"/>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D0D9F67-5B40-2CB1-F318-19AEC7CF199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86D4A1A-1802-394A-B79B-A2AAA7B73FB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D6B29A-5A6C-F87E-1D43-380EA44E6C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90B0C74-8EFB-BABA-0B01-D1503AE4C38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F4C40B3E-1747-4213-A1AB-F4FA69F7B7F5}"/>
              </a:ext>
            </a:extLst>
          </p:cNvPr>
          <p:cNvSpPr>
            <a:spLocks noGrp="1"/>
          </p:cNvSpPr>
          <p:nvPr>
            <p:ph type="dt" sz="half" idx="10"/>
          </p:nvPr>
        </p:nvSpPr>
        <p:spPr/>
        <p:txBody>
          <a:bodyPr/>
          <a:lstStyle/>
          <a:p>
            <a:fld id="{FFFA6C09-521C-4B56-956D-0325A796AC3A}" type="datetimeFigureOut">
              <a:rPr lang="ar-SA" smtClean="0"/>
              <a:t>01/02/1445</a:t>
            </a:fld>
            <a:endParaRPr lang="ar-SA"/>
          </a:p>
        </p:txBody>
      </p:sp>
      <p:sp>
        <p:nvSpPr>
          <p:cNvPr id="8" name="Footer Placeholder 7">
            <a:extLst>
              <a:ext uri="{FF2B5EF4-FFF2-40B4-BE49-F238E27FC236}">
                <a16:creationId xmlns:a16="http://schemas.microsoft.com/office/drawing/2014/main" id="{AE9E4983-60CE-E07B-E5E1-F89F908299C1}"/>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54D44BFA-41B9-AF20-4DC8-5E60A03BF941}"/>
              </a:ext>
            </a:extLst>
          </p:cNvPr>
          <p:cNvSpPr>
            <a:spLocks noGrp="1"/>
          </p:cNvSpPr>
          <p:nvPr>
            <p:ph type="sldNum" sz="quarter" idx="12"/>
          </p:nvPr>
        </p:nvSpPr>
        <p:spPr/>
        <p:txBody>
          <a:bodyPr/>
          <a:lstStyle/>
          <a:p>
            <a:fld id="{AAF5A975-8AE1-43BF-BFE2-7D7CA17AABA4}" type="slidenum">
              <a:rPr lang="ar-SA" smtClean="0"/>
              <a:t>‹#›</a:t>
            </a:fld>
            <a:endParaRPr lang="ar-SA"/>
          </a:p>
        </p:txBody>
      </p:sp>
    </p:spTree>
    <p:extLst>
      <p:ext uri="{BB962C8B-B14F-4D97-AF65-F5344CB8AC3E}">
        <p14:creationId xmlns:p14="http://schemas.microsoft.com/office/powerpoint/2010/main" val="29263621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515E5-7203-4C86-240F-59B4E96F1B9E}"/>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01CA55EC-959D-66AC-8B35-648BF0ECF5AE}"/>
              </a:ext>
            </a:extLst>
          </p:cNvPr>
          <p:cNvSpPr>
            <a:spLocks noGrp="1"/>
          </p:cNvSpPr>
          <p:nvPr>
            <p:ph type="dt" sz="half" idx="10"/>
          </p:nvPr>
        </p:nvSpPr>
        <p:spPr/>
        <p:txBody>
          <a:bodyPr/>
          <a:lstStyle/>
          <a:p>
            <a:fld id="{FFFA6C09-521C-4B56-956D-0325A796AC3A}" type="datetimeFigureOut">
              <a:rPr lang="ar-SA" smtClean="0"/>
              <a:t>01/02/1445</a:t>
            </a:fld>
            <a:endParaRPr lang="ar-SA"/>
          </a:p>
        </p:txBody>
      </p:sp>
      <p:sp>
        <p:nvSpPr>
          <p:cNvPr id="4" name="Footer Placeholder 3">
            <a:extLst>
              <a:ext uri="{FF2B5EF4-FFF2-40B4-BE49-F238E27FC236}">
                <a16:creationId xmlns:a16="http://schemas.microsoft.com/office/drawing/2014/main" id="{DEFE4305-D680-1DDF-9709-1E1D9E69EF61}"/>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DE9F5085-A954-DD84-4F36-A2047213589C}"/>
              </a:ext>
            </a:extLst>
          </p:cNvPr>
          <p:cNvSpPr>
            <a:spLocks noGrp="1"/>
          </p:cNvSpPr>
          <p:nvPr>
            <p:ph type="sldNum" sz="quarter" idx="12"/>
          </p:nvPr>
        </p:nvSpPr>
        <p:spPr/>
        <p:txBody>
          <a:bodyPr/>
          <a:lstStyle/>
          <a:p>
            <a:fld id="{AAF5A975-8AE1-43BF-BFE2-7D7CA17AABA4}" type="slidenum">
              <a:rPr lang="ar-SA" smtClean="0"/>
              <a:t>‹#›</a:t>
            </a:fld>
            <a:endParaRPr lang="ar-SA"/>
          </a:p>
        </p:txBody>
      </p:sp>
    </p:spTree>
    <p:extLst>
      <p:ext uri="{BB962C8B-B14F-4D97-AF65-F5344CB8AC3E}">
        <p14:creationId xmlns:p14="http://schemas.microsoft.com/office/powerpoint/2010/main" val="7054230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D9FE14F-88C5-65B8-965B-2A5DA1CB50E0}"/>
              </a:ext>
            </a:extLst>
          </p:cNvPr>
          <p:cNvSpPr>
            <a:spLocks noGrp="1"/>
          </p:cNvSpPr>
          <p:nvPr>
            <p:ph type="dt" sz="half" idx="10"/>
          </p:nvPr>
        </p:nvSpPr>
        <p:spPr/>
        <p:txBody>
          <a:bodyPr/>
          <a:lstStyle/>
          <a:p>
            <a:fld id="{FFFA6C09-521C-4B56-956D-0325A796AC3A}" type="datetimeFigureOut">
              <a:rPr lang="ar-SA" smtClean="0"/>
              <a:t>01/02/1445</a:t>
            </a:fld>
            <a:endParaRPr lang="ar-SA"/>
          </a:p>
        </p:txBody>
      </p:sp>
      <p:sp>
        <p:nvSpPr>
          <p:cNvPr id="3" name="Footer Placeholder 2">
            <a:extLst>
              <a:ext uri="{FF2B5EF4-FFF2-40B4-BE49-F238E27FC236}">
                <a16:creationId xmlns:a16="http://schemas.microsoft.com/office/drawing/2014/main" id="{4AE5F74A-92C4-6321-5C2F-2A74E09EAC10}"/>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CD4D6727-DA0E-CC7B-01E6-8FB04EA2A183}"/>
              </a:ext>
            </a:extLst>
          </p:cNvPr>
          <p:cNvSpPr>
            <a:spLocks noGrp="1"/>
          </p:cNvSpPr>
          <p:nvPr>
            <p:ph type="sldNum" sz="quarter" idx="12"/>
          </p:nvPr>
        </p:nvSpPr>
        <p:spPr/>
        <p:txBody>
          <a:bodyPr/>
          <a:lstStyle/>
          <a:p>
            <a:fld id="{AAF5A975-8AE1-43BF-BFE2-7D7CA17AABA4}" type="slidenum">
              <a:rPr lang="ar-SA" smtClean="0"/>
              <a:t>‹#›</a:t>
            </a:fld>
            <a:endParaRPr lang="ar-SA"/>
          </a:p>
        </p:txBody>
      </p:sp>
    </p:spTree>
    <p:extLst>
      <p:ext uri="{BB962C8B-B14F-4D97-AF65-F5344CB8AC3E}">
        <p14:creationId xmlns:p14="http://schemas.microsoft.com/office/powerpoint/2010/main" val="37902259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C1EEF-71DA-2714-D0CA-FDA671E443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1B8CC4F9-95AE-2680-7BEF-D0615A920CA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8BD3EC38-286D-2E1B-3183-1A1CFEB4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493868-C3A8-9A11-4012-8C8EC8E76E6F}"/>
              </a:ext>
            </a:extLst>
          </p:cNvPr>
          <p:cNvSpPr>
            <a:spLocks noGrp="1"/>
          </p:cNvSpPr>
          <p:nvPr>
            <p:ph type="dt" sz="half" idx="10"/>
          </p:nvPr>
        </p:nvSpPr>
        <p:spPr/>
        <p:txBody>
          <a:bodyPr/>
          <a:lstStyle/>
          <a:p>
            <a:fld id="{FFFA6C09-521C-4B56-956D-0325A796AC3A}" type="datetimeFigureOut">
              <a:rPr lang="ar-SA" smtClean="0"/>
              <a:t>01/02/1445</a:t>
            </a:fld>
            <a:endParaRPr lang="ar-SA"/>
          </a:p>
        </p:txBody>
      </p:sp>
      <p:sp>
        <p:nvSpPr>
          <p:cNvPr id="6" name="Footer Placeholder 5">
            <a:extLst>
              <a:ext uri="{FF2B5EF4-FFF2-40B4-BE49-F238E27FC236}">
                <a16:creationId xmlns:a16="http://schemas.microsoft.com/office/drawing/2014/main" id="{5C117173-DAD7-8141-2AC2-E9DA1F1B0167}"/>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C93CFF7-988A-7B65-F881-2E4E8122D987}"/>
              </a:ext>
            </a:extLst>
          </p:cNvPr>
          <p:cNvSpPr>
            <a:spLocks noGrp="1"/>
          </p:cNvSpPr>
          <p:nvPr>
            <p:ph type="sldNum" sz="quarter" idx="12"/>
          </p:nvPr>
        </p:nvSpPr>
        <p:spPr/>
        <p:txBody>
          <a:bodyPr/>
          <a:lstStyle/>
          <a:p>
            <a:fld id="{AAF5A975-8AE1-43BF-BFE2-7D7CA17AABA4}" type="slidenum">
              <a:rPr lang="ar-SA" smtClean="0"/>
              <a:t>‹#›</a:t>
            </a:fld>
            <a:endParaRPr lang="ar-SA"/>
          </a:p>
        </p:txBody>
      </p:sp>
    </p:spTree>
    <p:extLst>
      <p:ext uri="{BB962C8B-B14F-4D97-AF65-F5344CB8AC3E}">
        <p14:creationId xmlns:p14="http://schemas.microsoft.com/office/powerpoint/2010/main" val="27962042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4329-FA66-C9D8-05AA-1F6712F799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EFA3597E-DEDB-C727-9154-9F2122F0F6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219B0454-4698-420C-A1D0-9A347FC5DA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271C59-B18D-D844-AE9F-091B39C0F8A7}"/>
              </a:ext>
            </a:extLst>
          </p:cNvPr>
          <p:cNvSpPr>
            <a:spLocks noGrp="1"/>
          </p:cNvSpPr>
          <p:nvPr>
            <p:ph type="dt" sz="half" idx="10"/>
          </p:nvPr>
        </p:nvSpPr>
        <p:spPr/>
        <p:txBody>
          <a:bodyPr/>
          <a:lstStyle/>
          <a:p>
            <a:fld id="{FFFA6C09-521C-4B56-956D-0325A796AC3A}" type="datetimeFigureOut">
              <a:rPr lang="ar-SA" smtClean="0"/>
              <a:t>01/02/1445</a:t>
            </a:fld>
            <a:endParaRPr lang="ar-SA"/>
          </a:p>
        </p:txBody>
      </p:sp>
      <p:sp>
        <p:nvSpPr>
          <p:cNvPr id="6" name="Footer Placeholder 5">
            <a:extLst>
              <a:ext uri="{FF2B5EF4-FFF2-40B4-BE49-F238E27FC236}">
                <a16:creationId xmlns:a16="http://schemas.microsoft.com/office/drawing/2014/main" id="{551BA092-DC4D-C905-B668-5CC01AC5B65D}"/>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AE13CCB-2FA4-EE8E-B40C-963416970870}"/>
              </a:ext>
            </a:extLst>
          </p:cNvPr>
          <p:cNvSpPr>
            <a:spLocks noGrp="1"/>
          </p:cNvSpPr>
          <p:nvPr>
            <p:ph type="sldNum" sz="quarter" idx="12"/>
          </p:nvPr>
        </p:nvSpPr>
        <p:spPr/>
        <p:txBody>
          <a:bodyPr/>
          <a:lstStyle/>
          <a:p>
            <a:fld id="{AAF5A975-8AE1-43BF-BFE2-7D7CA17AABA4}" type="slidenum">
              <a:rPr lang="ar-SA" smtClean="0"/>
              <a:t>‹#›</a:t>
            </a:fld>
            <a:endParaRPr lang="ar-SA"/>
          </a:p>
        </p:txBody>
      </p:sp>
    </p:spTree>
    <p:extLst>
      <p:ext uri="{BB962C8B-B14F-4D97-AF65-F5344CB8AC3E}">
        <p14:creationId xmlns:p14="http://schemas.microsoft.com/office/powerpoint/2010/main" val="37941289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9A097-8A1F-41BF-4A63-069EFF9E5BDF}"/>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ED60138F-E502-0FCD-6FA9-E11D71D987E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8D0B9D99-1FBA-D60F-E42B-015A33FC5046}"/>
              </a:ext>
            </a:extLst>
          </p:cNvPr>
          <p:cNvSpPr>
            <a:spLocks noGrp="1"/>
          </p:cNvSpPr>
          <p:nvPr>
            <p:ph type="dt" sz="half" idx="10"/>
          </p:nvPr>
        </p:nvSpPr>
        <p:spPr/>
        <p:txBody>
          <a:bodyPr/>
          <a:lstStyle/>
          <a:p>
            <a:fld id="{FFFA6C09-521C-4B56-956D-0325A796AC3A}" type="datetimeFigureOut">
              <a:rPr lang="ar-SA" smtClean="0"/>
              <a:t>01/02/1445</a:t>
            </a:fld>
            <a:endParaRPr lang="ar-SA"/>
          </a:p>
        </p:txBody>
      </p:sp>
      <p:sp>
        <p:nvSpPr>
          <p:cNvPr id="5" name="Footer Placeholder 4">
            <a:extLst>
              <a:ext uri="{FF2B5EF4-FFF2-40B4-BE49-F238E27FC236}">
                <a16:creationId xmlns:a16="http://schemas.microsoft.com/office/drawing/2014/main" id="{9D37E261-25C2-D576-3D33-7ACAAE3999E4}"/>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2225553-2F75-0DD5-14C3-42F50F442CB4}"/>
              </a:ext>
            </a:extLst>
          </p:cNvPr>
          <p:cNvSpPr>
            <a:spLocks noGrp="1"/>
          </p:cNvSpPr>
          <p:nvPr>
            <p:ph type="sldNum" sz="quarter" idx="12"/>
          </p:nvPr>
        </p:nvSpPr>
        <p:spPr/>
        <p:txBody>
          <a:bodyPr/>
          <a:lstStyle/>
          <a:p>
            <a:fld id="{AAF5A975-8AE1-43BF-BFE2-7D7CA17AABA4}" type="slidenum">
              <a:rPr lang="ar-SA" smtClean="0"/>
              <a:t>‹#›</a:t>
            </a:fld>
            <a:endParaRPr lang="ar-SA"/>
          </a:p>
        </p:txBody>
      </p:sp>
    </p:spTree>
    <p:extLst>
      <p:ext uri="{BB962C8B-B14F-4D97-AF65-F5344CB8AC3E}">
        <p14:creationId xmlns:p14="http://schemas.microsoft.com/office/powerpoint/2010/main" val="2367334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A19CA89-1AB4-3F39-49BB-20149EDA362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EB869A65-0517-D859-37EB-B5FD1F84BD7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1178E9D0-44F6-C22C-B060-2F9D450DFFC8}"/>
              </a:ext>
            </a:extLst>
          </p:cNvPr>
          <p:cNvSpPr>
            <a:spLocks noGrp="1"/>
          </p:cNvSpPr>
          <p:nvPr>
            <p:ph type="dt" sz="half" idx="10"/>
          </p:nvPr>
        </p:nvSpPr>
        <p:spPr/>
        <p:txBody>
          <a:bodyPr/>
          <a:lstStyle/>
          <a:p>
            <a:fld id="{FFFA6C09-521C-4B56-956D-0325A796AC3A}" type="datetimeFigureOut">
              <a:rPr lang="ar-SA" smtClean="0"/>
              <a:t>01/02/1445</a:t>
            </a:fld>
            <a:endParaRPr lang="ar-SA"/>
          </a:p>
        </p:txBody>
      </p:sp>
      <p:sp>
        <p:nvSpPr>
          <p:cNvPr id="5" name="Footer Placeholder 4">
            <a:extLst>
              <a:ext uri="{FF2B5EF4-FFF2-40B4-BE49-F238E27FC236}">
                <a16:creationId xmlns:a16="http://schemas.microsoft.com/office/drawing/2014/main" id="{C3846301-8124-7E63-2AA3-964C90DA9A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A3B69D72-215B-BA8A-70B0-9AF7D6AFBFE1}"/>
              </a:ext>
            </a:extLst>
          </p:cNvPr>
          <p:cNvSpPr>
            <a:spLocks noGrp="1"/>
          </p:cNvSpPr>
          <p:nvPr>
            <p:ph type="sldNum" sz="quarter" idx="12"/>
          </p:nvPr>
        </p:nvSpPr>
        <p:spPr/>
        <p:txBody>
          <a:bodyPr/>
          <a:lstStyle/>
          <a:p>
            <a:fld id="{AAF5A975-8AE1-43BF-BFE2-7D7CA17AABA4}" type="slidenum">
              <a:rPr lang="ar-SA" smtClean="0"/>
              <a:t>‹#›</a:t>
            </a:fld>
            <a:endParaRPr lang="ar-SA"/>
          </a:p>
        </p:txBody>
      </p:sp>
    </p:spTree>
    <p:extLst>
      <p:ext uri="{BB962C8B-B14F-4D97-AF65-F5344CB8AC3E}">
        <p14:creationId xmlns:p14="http://schemas.microsoft.com/office/powerpoint/2010/main" val="20368418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129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74453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48251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8878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79782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15348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0A57B45-D12A-1CE7-894F-877BF29966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C87F8FF-FDA0-EA41-6DE9-4D1706006A8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5E4566B1-89B9-33BE-65DF-2EE47C95B8A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FA6C09-521C-4B56-956D-0325A796AC3A}" type="datetimeFigureOut">
              <a:rPr lang="ar-SA" smtClean="0"/>
              <a:t>01/02/1445</a:t>
            </a:fld>
            <a:endParaRPr lang="ar-SA"/>
          </a:p>
        </p:txBody>
      </p:sp>
      <p:sp>
        <p:nvSpPr>
          <p:cNvPr id="5" name="Footer Placeholder 4">
            <a:extLst>
              <a:ext uri="{FF2B5EF4-FFF2-40B4-BE49-F238E27FC236}">
                <a16:creationId xmlns:a16="http://schemas.microsoft.com/office/drawing/2014/main" id="{1CD335C4-AD93-7635-70C6-60AC50F57E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2DC816F0-552E-CB94-08C2-D95BC4906A0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F5A975-8AE1-43BF-BFE2-7D7CA17AABA4}" type="slidenum">
              <a:rPr lang="ar-SA" smtClean="0"/>
              <a:t>‹#›</a:t>
            </a:fld>
            <a:endParaRPr lang="ar-SA"/>
          </a:p>
        </p:txBody>
      </p:sp>
    </p:spTree>
    <p:extLst>
      <p:ext uri="{BB962C8B-B14F-4D97-AF65-F5344CB8AC3E}">
        <p14:creationId xmlns:p14="http://schemas.microsoft.com/office/powerpoint/2010/main" val="34977133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2.png"/><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4.svg"/><Relationship Id="rId4" Type="http://schemas.openxmlformats.org/officeDocument/2006/relationships/image" Target="../media/image13.png"/><Relationship Id="rId9" Type="http://schemas.openxmlformats.org/officeDocument/2006/relationships/image" Target="../media/image8.sv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 Id="rId9" Type="http://schemas.openxmlformats.org/officeDocument/2006/relationships/image" Target="../media/image33.png"/></Relationships>
</file>

<file path=ppt/slides/_rels/slide24.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7.png"/><Relationship Id="rId9" Type="http://schemas.openxmlformats.org/officeDocument/2006/relationships/image" Target="../media/image35.jpeg"/></Relationships>
</file>

<file path=ppt/slides/_rels/slide27.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7.png"/><Relationship Id="rId9" Type="http://schemas.openxmlformats.org/officeDocument/2006/relationships/image" Target="../media/image44.png"/></Relationships>
</file>

<file path=ppt/slides/_rels/slide3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46.jpeg"/></Relationships>
</file>

<file path=ppt/slides/_rels/slide40.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48.png"/><Relationship Id="rId7" Type="http://schemas.openxmlformats.org/officeDocument/2006/relationships/image" Target="../media/image3.png"/><Relationship Id="rId2" Type="http://schemas.openxmlformats.org/officeDocument/2006/relationships/image" Target="../media/image47.jpeg"/><Relationship Id="rId1" Type="http://schemas.openxmlformats.org/officeDocument/2006/relationships/slideLayout" Target="../slideLayouts/slideLayout16.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49.svg"/></Relationships>
</file>

<file path=ppt/slides/_rels/slide4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0.jpeg"/><Relationship Id="rId7" Type="http://schemas.openxmlformats.org/officeDocument/2006/relationships/image" Target="../media/image4.sv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3.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11536"/>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6080053" y="3089084"/>
            <a:ext cx="5508977" cy="461665"/>
          </a:xfrm>
          <a:prstGeom prst="rect">
            <a:avLst/>
          </a:prstGeom>
          <a:noFill/>
        </p:spPr>
        <p:txBody>
          <a:bodyPr wrap="square" rtlCol="0">
            <a:spAutoFit/>
          </a:bodyPr>
          <a:lstStyle/>
          <a:p>
            <a:r>
              <a:rPr lang="en-US" sz="2400"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00535" y="2334584"/>
            <a:ext cx="5724325" cy="707886"/>
          </a:xfrm>
          <a:prstGeom prst="rect">
            <a:avLst/>
          </a:prstGeom>
          <a:noFill/>
        </p:spPr>
        <p:txBody>
          <a:bodyPr wrap="square" rtlCol="0">
            <a:spAutoFit/>
          </a:bodyPr>
          <a:lstStyle/>
          <a:p>
            <a:r>
              <a:rPr lang="en-US" sz="40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254957" y="6053023"/>
            <a:ext cx="2795865"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852F4A"/>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10</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206319" y="4333960"/>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ight Triangle 28">
            <a:extLst>
              <a:ext uri="{FF2B5EF4-FFF2-40B4-BE49-F238E27FC236}">
                <a16:creationId xmlns:a16="http://schemas.microsoft.com/office/drawing/2014/main" id="{BB8EAA74-C5DA-C10D-66E7-603034FB0A86}"/>
              </a:ext>
            </a:extLst>
          </p:cNvPr>
          <p:cNvSpPr/>
          <p:nvPr/>
        </p:nvSpPr>
        <p:spPr>
          <a:xfrm>
            <a:off x="-29157"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2" name="TextBox 1">
            <a:extLst>
              <a:ext uri="{FF2B5EF4-FFF2-40B4-BE49-F238E27FC236}">
                <a16:creationId xmlns:a16="http://schemas.microsoft.com/office/drawing/2014/main" id="{4548C98E-2681-80B2-D538-6E9D64FBB626}"/>
              </a:ext>
            </a:extLst>
          </p:cNvPr>
          <p:cNvSpPr txBox="1"/>
          <p:nvPr/>
        </p:nvSpPr>
        <p:spPr>
          <a:xfrm>
            <a:off x="7168243" y="5557597"/>
            <a:ext cx="1593201" cy="430887"/>
          </a:xfrm>
          <a:prstGeom prst="rect">
            <a:avLst/>
          </a:prstGeom>
          <a:noFill/>
        </p:spPr>
        <p:txBody>
          <a:bodyPr wrap="square">
            <a:spAutoFit/>
          </a:bodyPr>
          <a:lstStyle/>
          <a:p>
            <a:r>
              <a:rPr lang="en-US" sz="2200" dirty="0">
                <a:solidFill>
                  <a:schemeClr val="tx2"/>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59" y="696638"/>
            <a:ext cx="4666593"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9 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707886"/>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10</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6A39E13-1A13-2FC5-E84B-6F3BEB64633B}"/>
              </a:ext>
            </a:extLst>
          </p:cNvPr>
          <p:cNvSpPr txBox="1"/>
          <p:nvPr/>
        </p:nvSpPr>
        <p:spPr>
          <a:xfrm>
            <a:off x="1901007" y="2124036"/>
            <a:ext cx="5980922" cy="3231654"/>
          </a:xfrm>
          <a:prstGeom prst="rect">
            <a:avLst/>
          </a:prstGeom>
          <a:noFill/>
        </p:spPr>
        <p:txBody>
          <a:bodyPr wrap="square" rtlCol="0">
            <a:spAutoFit/>
          </a:bodyPr>
          <a:lstStyle/>
          <a:p>
            <a:pPr lvl="0" algn="l"/>
            <a:r>
              <a:rPr lang="en-US" sz="3200" b="1" u="sng"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Remember the last Lecture we talk about:</a:t>
            </a:r>
          </a:p>
          <a:p>
            <a:pPr lvl="0" algn="ct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Online Community Management</a:t>
            </a: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Are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Online Communities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Online Community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Managers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Who’s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Who </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in the Online Community? </a:t>
            </a:r>
          </a:p>
          <a:p>
            <a:pPr lvl="0"/>
            <a:r>
              <a:rPr lang="en-US"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2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pic>
        <p:nvPicPr>
          <p:cNvPr id="8" name="Picture 2" descr="575,000+ List Stock Photos, Pictures &amp; Royalty-Free Images - iStock | List  infographic, Checklist, List icon">
            <a:extLst>
              <a:ext uri="{FF2B5EF4-FFF2-40B4-BE49-F238E27FC236}">
                <a16:creationId xmlns:a16="http://schemas.microsoft.com/office/drawing/2014/main" id="{8714546F-0198-3FA7-E92D-6E66D359047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36289" y="2944259"/>
            <a:ext cx="2040683" cy="18236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2012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2033" b="2033"/>
          <a:stretch/>
        </p:blipFill>
        <p:spPr>
          <a:xfrm>
            <a:off x="6089445" y="1428065"/>
            <a:ext cx="4955591" cy="2674154"/>
          </a:xfrm>
          <a:prstGeom prst="rect">
            <a:avLst/>
          </a:prstGeom>
        </p:spPr>
      </p:pic>
      <p:sp>
        <p:nvSpPr>
          <p:cNvPr id="6" name="Rectangle 5">
            <a:extLst>
              <a:ext uri="{FF2B5EF4-FFF2-40B4-BE49-F238E27FC236}">
                <a16:creationId xmlns:a16="http://schemas.microsoft.com/office/drawing/2014/main" id="{0AC2650A-C51A-9ACB-723B-68D89C868D01}"/>
              </a:ext>
            </a:extLst>
          </p:cNvPr>
          <p:cNvSpPr/>
          <p:nvPr/>
        </p:nvSpPr>
        <p:spPr>
          <a:xfrm>
            <a:off x="1315611" y="2575847"/>
            <a:ext cx="4553512" cy="2029723"/>
          </a:xfrm>
          <a:prstGeom prst="rect">
            <a:avLst/>
          </a:prstGeom>
        </p:spPr>
        <p:txBody>
          <a:bodyPr wrap="square">
            <a:spAutoFit/>
          </a:bodyPr>
          <a:lstStyle/>
          <a:p>
            <a:pPr algn="ctr">
              <a:lnSpc>
                <a:spcPct val="120000"/>
              </a:lnSpc>
            </a:pPr>
            <a:r>
              <a:rPr lang="en-GB" sz="36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Community Management</a:t>
            </a:r>
          </a:p>
          <a:p>
            <a:pPr algn="ctr">
              <a:lnSpc>
                <a:spcPct val="120000"/>
              </a:lnSpc>
            </a:pPr>
            <a:r>
              <a:rPr lang="en-GB" sz="36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Content Moderation</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216457" y="4080568"/>
            <a:ext cx="4955591" cy="646331"/>
          </a:xfrm>
          <a:prstGeom prst="rect">
            <a:avLst/>
          </a:prstGeom>
          <a:noFill/>
        </p:spPr>
        <p:txBody>
          <a:bodyPr wrap="square" rtlCol="0">
            <a:spAutoFit/>
          </a:bodyPr>
          <a:lstStyle/>
          <a:p>
            <a:pPr algn="ctr"/>
            <a:r>
              <a:rPr lang="en-US" sz="3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Lecture 10</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3422451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571231"/>
            <a:ext cx="1404456"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10</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55903" y="2032666"/>
            <a:ext cx="6485668" cy="3416320"/>
          </a:xfrm>
          <a:prstGeom prst="rect">
            <a:avLst/>
          </a:prstGeom>
          <a:noFill/>
        </p:spPr>
        <p:txBody>
          <a:bodyPr wrap="square" rtlCol="0">
            <a:spAutoFit/>
          </a:bodyPr>
          <a:lstStyle/>
          <a:p>
            <a:pPr lvl="0" algn="ct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Moderation</a:t>
            </a: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Content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Moderators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Content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Producers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Responding</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to Hostility, Misinformation and Disinformation.</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Resources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for Community Managers and Content Moderators.</a:t>
            </a:r>
          </a:p>
          <a:p>
            <a:pPr lvl="0"/>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26" name="Picture 2" descr="Download Check List Paper Checklist Royalty-Free Vector Graphic - Pixabay">
            <a:extLst>
              <a:ext uri="{FF2B5EF4-FFF2-40B4-BE49-F238E27FC236}">
                <a16:creationId xmlns:a16="http://schemas.microsoft.com/office/drawing/2014/main" id="{47D58750-9304-D497-E496-C08E0492993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62864" y="2957809"/>
            <a:ext cx="1825529" cy="17448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23220"/>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Moderators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436527" y="1325948"/>
            <a:ext cx="1635847"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10</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6204" y="1258992"/>
            <a:ext cx="5528417" cy="42771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terms</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‘online community management’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‘content moderation’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sometimes used</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interchangeably;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fact,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have subtly Different meanings.</a:t>
            </a:r>
          </a:p>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 have provided a definition of the online community manager before, and a snapshot of the tasks they are required to perform.</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Content moderators have a somewhat more specific role: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0" name="Picture 2" descr="How We Review Content | Meta">
            <a:extLst>
              <a:ext uri="{FF2B5EF4-FFF2-40B4-BE49-F238E27FC236}">
                <a16:creationId xmlns:a16="http://schemas.microsoft.com/office/drawing/2014/main" id="{01FCC7D9-7E6B-0DCA-3393-FC1CECA12DF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0381" y="2351312"/>
            <a:ext cx="2464040" cy="208072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26164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88023" y="1734862"/>
            <a:ext cx="5649711" cy="335386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decide which content can be posted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these spaces and</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which content must either be deleted or banned outright.</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moderation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be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undertaken by community managers,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by a designated moderator.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According to the ACM, content moderation can also be</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undertaken by: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098" name="Picture 2" descr="Who is a Content Moderator?">
            <a:extLst>
              <a:ext uri="{FF2B5EF4-FFF2-40B4-BE49-F238E27FC236}">
                <a16:creationId xmlns:a16="http://schemas.microsoft.com/office/drawing/2014/main" id="{EF341E7A-05E4-123F-902E-53CC91AC186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5976" y="2536170"/>
            <a:ext cx="2433757" cy="180099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23914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14198" y="1809497"/>
            <a:ext cx="5906278"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Social media platform operators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(note: this is typically performed by outsourced contractors)</a:t>
            </a:r>
          </a:p>
          <a:p>
            <a:pPr marL="0" marR="0" indent="457200" algn="just">
              <a:lnSpc>
                <a:spcPct val="150000"/>
              </a:lnSpc>
              <a:spcBef>
                <a:spcPts val="0"/>
              </a:spcBef>
              <a:spcAft>
                <a:spcPts val="300"/>
              </a:spcAft>
            </a:pPr>
            <a:r>
              <a:rPr lang="en-GB" sz="24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Community platform operators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(often performed as a service extension of platform licensing or purchase)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DACE2C72-9C0D-0714-149C-B3721AF381B7}"/>
              </a:ext>
            </a:extLst>
          </p:cNvPr>
          <p:cNvPicPr>
            <a:picLocks noChangeAspect="1"/>
          </p:cNvPicPr>
          <p:nvPr/>
        </p:nvPicPr>
        <p:blipFill>
          <a:blip r:embed="rId8"/>
          <a:stretch>
            <a:fillRect/>
          </a:stretch>
        </p:blipFill>
        <p:spPr>
          <a:xfrm>
            <a:off x="7791070" y="2435282"/>
            <a:ext cx="2309324" cy="2115727"/>
          </a:xfrm>
          <a:prstGeom prst="rect">
            <a:avLst/>
          </a:prstGeom>
        </p:spPr>
      </p:pic>
    </p:spTree>
    <p:extLst>
      <p:ext uri="{BB962C8B-B14F-4D97-AF65-F5344CB8AC3E}">
        <p14:creationId xmlns:p14="http://schemas.microsoft.com/office/powerpoint/2010/main" val="396528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90672" y="1490473"/>
            <a:ext cx="5528417" cy="385400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Organisational representatives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have administrative access and privileges (e.g., media professionals, marketing professionals, customer service agents, product managers).</a:t>
            </a:r>
          </a:p>
          <a:p>
            <a:pPr marL="0" marR="0" indent="457200" algn="just">
              <a:lnSpc>
                <a:spcPct val="150000"/>
              </a:lnSpc>
              <a:spcBef>
                <a:spcPts val="0"/>
              </a:spcBef>
              <a:spcAft>
                <a:spcPts val="300"/>
              </a:spcAft>
            </a:pP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Online community members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users.</a:t>
            </a:r>
          </a:p>
          <a:p>
            <a:pPr marL="0" marR="0" indent="457200" algn="just">
              <a:lnSpc>
                <a:spcPct val="150000"/>
              </a:lnSpc>
              <a:spcBef>
                <a:spcPts val="0"/>
              </a:spcBef>
              <a:spcAft>
                <a:spcPts val="300"/>
              </a:spcAft>
            </a:pP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Automated machine tools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 keyword filters programmable by humans). </a:t>
            </a:r>
            <a:endPar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6146" name="Picture 2" descr="Growing Importance of Video Moderation">
            <a:extLst>
              <a:ext uri="{FF2B5EF4-FFF2-40B4-BE49-F238E27FC236}">
                <a16:creationId xmlns:a16="http://schemas.microsoft.com/office/drawing/2014/main" id="{92628979-721F-B9A5-BC3F-F99EFCFC23B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94638" y="2379301"/>
            <a:ext cx="2448156" cy="2183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7560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6204" y="1258992"/>
            <a:ext cx="5962261" cy="42771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Moderation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be</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undertaken prior to material being published </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pre-moderation</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After published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material has been flagged as offensive, or harmful, by community members</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(reactive moderation); or after publication, when a moderator surveys the material and finds something that goes against community guidelines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the three, pre-moderation is potentially the riskiest.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7170" name="Picture 2" descr="Important Features of a Manual Content Moderation Tool | Nyckel">
            <a:extLst>
              <a:ext uri="{FF2B5EF4-FFF2-40B4-BE49-F238E27FC236}">
                <a16:creationId xmlns:a16="http://schemas.microsoft.com/office/drawing/2014/main" id="{DEC5F11C-882B-6017-EEA4-FAEA1CC9F60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09593" y="2519261"/>
            <a:ext cx="2167471" cy="198255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68849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44012" y="1762859"/>
            <a:ext cx="5491094" cy="33153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example,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the ACM point out, with material that is published after review,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is found to contain offensive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harmful content,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is harder to argue that content was not endorsed by the administrator, community or host organisation’.</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8" name="Picture 4" descr="Content moderation and online freedom of expression - iPleaders">
            <a:extLst>
              <a:ext uri="{FF2B5EF4-FFF2-40B4-BE49-F238E27FC236}">
                <a16:creationId xmlns:a16="http://schemas.microsoft.com/office/drawing/2014/main" id="{8311CABA-D15A-513E-4896-2278BE69204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01587" y="2527091"/>
            <a:ext cx="2270838" cy="197177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61126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20887" y="1258992"/>
            <a:ext cx="5831633" cy="423103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Moderation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be undertaken manually,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e.g., the moderator scans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through posts to ensure that all content adheres to community standards and deletes that which does not. </a:t>
            </a:r>
          </a:p>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recent times,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automated software has increasingly been deployed for these purposes.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software includes Perspective API, which has been described as ‘a system for the automated detection of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“toxicity’.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29012378-37D1-EC1A-79E4-0753E2CD60A0}"/>
              </a:ext>
            </a:extLst>
          </p:cNvPr>
          <p:cNvPicPr>
            <a:picLocks noChangeAspect="1"/>
          </p:cNvPicPr>
          <p:nvPr/>
        </p:nvPicPr>
        <p:blipFill>
          <a:blip r:embed="rId8"/>
          <a:stretch>
            <a:fillRect/>
          </a:stretch>
        </p:blipFill>
        <p:spPr>
          <a:xfrm>
            <a:off x="7766992" y="2481944"/>
            <a:ext cx="2150901" cy="1866122"/>
          </a:xfrm>
          <a:prstGeom prst="rect">
            <a:avLst/>
          </a:prstGeom>
        </p:spPr>
      </p:pic>
    </p:spTree>
    <p:extLst>
      <p:ext uri="{BB962C8B-B14F-4D97-AF65-F5344CB8AC3E}">
        <p14:creationId xmlns:p14="http://schemas.microsoft.com/office/powerpoint/2010/main" val="13272184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6204" y="1571804"/>
            <a:ext cx="8481527" cy="377706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moderation itself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Not New.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is new’,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writes Sarah Roberts, whose book Behind the Screen (2019) examines this line of work,</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‘is the industrial-scale organized content moderation activities of professionals who are paid for their evaluative gatekeeping services, and who undertake the work they do on behalf of large scale commercial entities’.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proliferation of platforms has meant a proliferation of online communities to manage and content to moderate.</a:t>
            </a:r>
            <a:endPar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2395934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23220"/>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Producers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436527" y="1325948"/>
            <a:ext cx="1635847"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10</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269165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65546"/>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06684" y="1501588"/>
            <a:ext cx="5528417" cy="381553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online community managers and content moderators content producers?</a:t>
            </a:r>
          </a:p>
          <a:p>
            <a:pPr marL="0" marR="0" indent="457200" algn="just">
              <a:lnSpc>
                <a:spcPct val="150000"/>
              </a:lnSpc>
              <a:spcBef>
                <a:spcPts val="0"/>
              </a:spcBef>
              <a:spcAft>
                <a:spcPts val="300"/>
              </a:spcAft>
            </a:pP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answer would</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seem to be ‘no’,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least at first glance. These media professionals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are not (usually) charged with producing vlogs and podcasts;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they’re</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not the ones who produce op eds or promotional material.</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42" name="Picture 2" descr="Robust Trust &amp; Safety Programs are the Future - PartnerHero">
            <a:extLst>
              <a:ext uri="{FF2B5EF4-FFF2-40B4-BE49-F238E27FC236}">
                <a16:creationId xmlns:a16="http://schemas.microsoft.com/office/drawing/2014/main" id="{436FB244-68C0-E7A4-3A27-63AF7420099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70243" y="2527549"/>
            <a:ext cx="2547259" cy="192907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19117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6204" y="1473591"/>
            <a:ext cx="5528417"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more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careful assessment reveals,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however</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that community managers and content moderators help produce something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is just</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important as those artefacts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that is the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user’s experience of a particular online community.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1266" name="Picture 2" descr="What Is Content Moderation - Li Creative">
            <a:extLst>
              <a:ext uri="{FF2B5EF4-FFF2-40B4-BE49-F238E27FC236}">
                <a16:creationId xmlns:a16="http://schemas.microsoft.com/office/drawing/2014/main" id="{3AB8DBF6-9A5F-F8B2-2F9E-FD39EE2A981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17871" y="2301549"/>
            <a:ext cx="2305274" cy="224867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19126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62669" y="1538906"/>
            <a:ext cx="5528417" cy="381553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Through</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deciding what content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acceptable for a particular community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is not.</a:t>
            </a:r>
          </a:p>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media professionals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play</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No Small Role</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determining whether somebody will or will not return to—or, more accurately,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 permitted to re-enter—the community they oversee.</a:t>
            </a:r>
            <a:endPar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2290" name="Picture 2" descr="Bootstrap Your Online Business Without a Web Designer">
            <a:extLst>
              <a:ext uri="{FF2B5EF4-FFF2-40B4-BE49-F238E27FC236}">
                <a16:creationId xmlns:a16="http://schemas.microsoft.com/office/drawing/2014/main" id="{C0819BE4-5B26-D3E8-CC2B-092DB35F7EB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95537" y="2251392"/>
            <a:ext cx="2607511" cy="2108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2237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6204" y="1258992"/>
            <a:ext cx="5831633" cy="433157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an incisive 2018 study,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US scholar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Tarleton Gillespie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writes that content moderation is hugely important from the perspectives of profit and public health:</a:t>
            </a:r>
          </a:p>
          <a:p>
            <a:pPr marL="0" marR="0" indent="457200" algn="just">
              <a:lnSpc>
                <a:spcPct val="150000"/>
              </a:lnSpc>
              <a:spcBef>
                <a:spcPts val="0"/>
              </a:spcBef>
              <a:spcAft>
                <a:spcPts val="300"/>
              </a:spcAft>
            </a:pPr>
            <a:r>
              <a:rPr lang="en-GB" sz="17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“Platforms must, in some form or another, moderate: both to protect one user from another, or one group from its antagonists, and to remove the offensive, vile, or illegal as well as to present their best face to new users, to their advertisers and partners, and to the public at large.”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3314" name="Picture 2" descr="Tarleton Gillespie - Wikipedia">
            <a:extLst>
              <a:ext uri="{FF2B5EF4-FFF2-40B4-BE49-F238E27FC236}">
                <a16:creationId xmlns:a16="http://schemas.microsoft.com/office/drawing/2014/main" id="{3C7051CD-051C-A95E-6267-4C57881D4FB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22980" y="2237456"/>
            <a:ext cx="2244465" cy="237464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24075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53345" y="1622888"/>
            <a:ext cx="5528417"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doing this,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content moderators are required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adhere to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guidelines enforced by</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community manager.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Indeed, as we noted before,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community managers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sometimes tasked with content moderation activities.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4338" name="Picture 2" descr="CMS Web Development Services - 6degreesIT">
            <a:extLst>
              <a:ext uri="{FF2B5EF4-FFF2-40B4-BE49-F238E27FC236}">
                <a16:creationId xmlns:a16="http://schemas.microsoft.com/office/drawing/2014/main" id="{0B1F7C7E-9304-7DF7-8C84-72D54733EC3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59703" y="1744191"/>
            <a:ext cx="2993642" cy="31805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13246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6204" y="1520250"/>
            <a:ext cx="5528417" cy="381553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the next section</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we examine how</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these</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media professionals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respond to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hostility. </a:t>
            </a:r>
          </a:p>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encompasses the</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‘offensive, vile, or illegal’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that Gillespie describes above; it also encompasses content that may appear innocuous, but might in fact promote harmful views.</a:t>
            </a:r>
            <a:endPar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ABDC42D4-48D7-E6B0-A1B7-841858B7AB19}"/>
              </a:ext>
            </a:extLst>
          </p:cNvPr>
          <p:cNvPicPr>
            <a:picLocks noChangeAspect="1"/>
          </p:cNvPicPr>
          <p:nvPr/>
        </p:nvPicPr>
        <p:blipFill>
          <a:blip r:embed="rId8"/>
          <a:stretch>
            <a:fillRect/>
          </a:stretch>
        </p:blipFill>
        <p:spPr>
          <a:xfrm>
            <a:off x="7519764" y="1911317"/>
            <a:ext cx="2584774" cy="2819594"/>
          </a:xfrm>
          <a:prstGeom prst="rect">
            <a:avLst/>
          </a:prstGeom>
        </p:spPr>
      </p:pic>
    </p:spTree>
    <p:extLst>
      <p:ext uri="{BB962C8B-B14F-4D97-AF65-F5344CB8AC3E}">
        <p14:creationId xmlns:p14="http://schemas.microsoft.com/office/powerpoint/2010/main" val="32954139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830997"/>
          </a:xfrm>
          <a:prstGeom prst="rect">
            <a:avLst/>
          </a:prstGeom>
        </p:spPr>
        <p:txBody>
          <a:bodyPr wrap="square">
            <a:spAutoFit/>
          </a:bodyPr>
          <a:lstStyle/>
          <a:p>
            <a:pPr lvl="0" algn="ctr"/>
            <a:r>
              <a:rPr lang="en-GB" sz="24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Responding to Hostility, Misinformation and Disinformation</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436527" y="1325948"/>
            <a:ext cx="1635847"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10</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22614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6204" y="1781510"/>
            <a:ext cx="5528417"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We use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 digital hostility</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describe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behaviour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primarily or exclusively</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seeks to anger, offend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humiliate others. </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Digital hostility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take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multiple forms,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including:</a:t>
            </a:r>
            <a:endPar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6386" name="Picture 2" descr="Download Latent Hostility Knife Shake Hands Royalty-Free Stock Illustration  Image - Pixabay">
            <a:extLst>
              <a:ext uri="{FF2B5EF4-FFF2-40B4-BE49-F238E27FC236}">
                <a16:creationId xmlns:a16="http://schemas.microsoft.com/office/drawing/2014/main" id="{F13698DC-A1ED-1C0A-16D6-A0A759140CB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44403" y="2099388"/>
            <a:ext cx="2200469" cy="2519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36683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97353" y="1464270"/>
            <a:ext cx="5528417" cy="381553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Trolling: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deliberate posting of content that is designed to generate a heightened (and usually adverse) response from the recipient.</a:t>
            </a:r>
          </a:p>
          <a:p>
            <a:pPr marL="0" marR="0" indent="457200" algn="just">
              <a:lnSpc>
                <a:spcPct val="150000"/>
              </a:lnSpc>
              <a:spcBef>
                <a:spcPts val="0"/>
              </a:spcBef>
              <a:spcAft>
                <a:spcPts val="300"/>
              </a:spcAft>
            </a:pP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err="1">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Doxxing</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unauthorised public sharing of another individual’s personal details (e.g., address, phone number, photographs of loved ones).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7410" name="Picture 2" descr="Online trolls targeting people with a disability | Aruma">
            <a:extLst>
              <a:ext uri="{FF2B5EF4-FFF2-40B4-BE49-F238E27FC236}">
                <a16:creationId xmlns:a16="http://schemas.microsoft.com/office/drawing/2014/main" id="{6D1446B6-1AC9-F61F-5E91-0EBB6632AE6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12775" y="1649670"/>
            <a:ext cx="1743757" cy="1382779"/>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What Is Doxxing: Is It Illegal and How to Prevent It | AVG">
            <a:extLst>
              <a:ext uri="{FF2B5EF4-FFF2-40B4-BE49-F238E27FC236}">
                <a16:creationId xmlns:a16="http://schemas.microsoft.com/office/drawing/2014/main" id="{B893C4CF-FA62-589A-61D8-F936A96F017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90777" y="3454034"/>
            <a:ext cx="2036258" cy="15844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68491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6204" y="1548241"/>
            <a:ext cx="5528417" cy="381553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Ad hominem attacks: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attacking a person rather than their ideas or actions.</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Additionally,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is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abuse that moderators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subject to for just doing their jobs.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abuse can stem from the decisions made by community managers and content moderators in enforcing community standards. </a:t>
            </a:r>
            <a:endPar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8434" name="Picture 2" descr="Everytime or Every Time? | Grammarly">
            <a:extLst>
              <a:ext uri="{FF2B5EF4-FFF2-40B4-BE49-F238E27FC236}">
                <a16:creationId xmlns:a16="http://schemas.microsoft.com/office/drawing/2014/main" id="{BB0CE3FF-FC1A-D2BF-EFE9-C04C3C9A0AA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17800" y="2304661"/>
            <a:ext cx="2347299" cy="223516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77943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51521" y="1501589"/>
            <a:ext cx="8336941" cy="385400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communities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also</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be plagued by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misinformation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disinformation. </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Misinformation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factually inaccurate material.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inaccuracy can be attributed to a number of factors, including poor fact checking;</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it’s not necessarily intended to harm. </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Disinformation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factually inaccurate material that is spread with the specific aim of causing unrest,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 this political, physical or psychological. </a:t>
            </a:r>
            <a:endPar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789963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4"/>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53339" y="1790839"/>
            <a:ext cx="5528417" cy="33153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riots at</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Capitol building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Washington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January 2021 is perhaps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best-known example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the unrest that disinformation can cause.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Neither misinformation nor disinformation are new, but both have proliferated</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during the COVID-19 pandemic.</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9458" name="Picture 2" descr="Capitol Riot of Jan. 6, 2021 | The First Amendment Encyclopedia">
            <a:extLst>
              <a:ext uri="{FF2B5EF4-FFF2-40B4-BE49-F238E27FC236}">
                <a16:creationId xmlns:a16="http://schemas.microsoft.com/office/drawing/2014/main" id="{DEF33E98-A161-D745-5D07-5FBEB3506C6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52122" y="2322446"/>
            <a:ext cx="2528596" cy="235598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88870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95538" y="2014781"/>
            <a:ext cx="5682343" cy="285373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misinformation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disinformation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we</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are referring to concerns the novel coronavirus: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 the virus is being used by powerful forces to manipulate the broader population, the efficacy (or lack thereof) of vaccines, and whether COVID-19 even exists.</a:t>
            </a:r>
            <a:endPar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482" name="Picture 2" descr="Updates) University Response to Novel Coronavirus (Covid-19) – Waseda  University">
            <a:extLst>
              <a:ext uri="{FF2B5EF4-FFF2-40B4-BE49-F238E27FC236}">
                <a16:creationId xmlns:a16="http://schemas.microsoft.com/office/drawing/2014/main" id="{CF419791-BF60-A57C-0E8D-590566EBFA6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79256" y="2530696"/>
            <a:ext cx="2536550" cy="185922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77806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97355" y="1800168"/>
            <a:ext cx="5523723" cy="33153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Sometimes,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misinformation and disinformation can take overtly hostile forms.</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These include YouTube and Instagram videos in which self-styled ‘experts’ (many of whom do not have medical qualifications) decry the novel coronavirus as a government fabrication and vaccines as dangerous, even lethal.</a:t>
            </a:r>
            <a:endPar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1506" name="Picture 2" descr="There's a Psychological 'Vaccine' against Misinformation - Scientific  American">
            <a:extLst>
              <a:ext uri="{FF2B5EF4-FFF2-40B4-BE49-F238E27FC236}">
                <a16:creationId xmlns:a16="http://schemas.microsoft.com/office/drawing/2014/main" id="{A029B2E3-3970-6F08-6A8D-1D93D3877B5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55742" y="2453950"/>
            <a:ext cx="2465925" cy="195009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85280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53335" y="1475302"/>
            <a:ext cx="5528417" cy="381553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detect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inoffensive-seeming content,</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community managers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content moderators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must</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possess a considerable deal of media literacy.</a:t>
            </a:r>
          </a:p>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They must be able to detect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endorsements of conspiracy theories and forms of bigotry (racism, anti-Semitism, misogyny, ableism, homophobia, transphobia).</a:t>
            </a:r>
            <a:endPar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3554" name="Picture 2" descr="Offensive political dog whistles: you know them when you hear them. Or do  you? - Vox">
            <a:extLst>
              <a:ext uri="{FF2B5EF4-FFF2-40B4-BE49-F238E27FC236}">
                <a16:creationId xmlns:a16="http://schemas.microsoft.com/office/drawing/2014/main" id="{49723FB3-C147-C28E-A0C9-DDB676FA05A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80115" y="2204738"/>
            <a:ext cx="2509934" cy="226267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30785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6204" y="1258992"/>
            <a:ext cx="5528417" cy="428264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Also</a:t>
            </a:r>
            <a:r>
              <a:rPr lang="en-GB"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community managers </a:t>
            </a:r>
            <a:r>
              <a:rPr lang="en-GB"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moderators </a:t>
            </a:r>
            <a:r>
              <a:rPr lang="en-GB"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a:t>
            </a:r>
            <a:r>
              <a:rPr lang="en-GB"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required to develop a strong sense of resilience. </a:t>
            </a:r>
            <a:r>
              <a:rPr lang="en-GB"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 ‘resilience’ </a:t>
            </a:r>
            <a:r>
              <a:rPr lang="en-GB"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the ability to emotionally withstand sometimes profound challenges and difficulties.</a:t>
            </a:r>
          </a:p>
          <a:p>
            <a:pPr marL="0" marR="0" indent="457200" algn="just">
              <a:lnSpc>
                <a:spcPct val="150000"/>
              </a:lnSpc>
              <a:spcBef>
                <a:spcPts val="0"/>
              </a:spcBef>
              <a:spcAft>
                <a:spcPts val="300"/>
              </a:spcAft>
            </a:pPr>
            <a:r>
              <a:rPr lang="en-GB"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Resilience </a:t>
            </a:r>
            <a:r>
              <a:rPr lang="en-GB"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a:t>
            </a:r>
            <a:r>
              <a:rPr lang="en-GB"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Not </a:t>
            </a:r>
            <a:r>
              <a:rPr lang="en-GB"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 innate quality, </a:t>
            </a:r>
            <a:r>
              <a:rPr lang="en-GB"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it’s not something that one is born with.</a:t>
            </a:r>
            <a:r>
              <a:rPr lang="en-GB"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Resilience is rather a quality that needs to be cultivated and maintained by the individual. </a:t>
            </a:r>
            <a:r>
              <a:rPr lang="en-GB"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can be achieved through measures such as the following:</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4578" name="Picture 2" descr="How to Build Resilience as a Person With Diabetes">
            <a:extLst>
              <a:ext uri="{FF2B5EF4-FFF2-40B4-BE49-F238E27FC236}">
                <a16:creationId xmlns:a16="http://schemas.microsoft.com/office/drawing/2014/main" id="{77DCFF11-6719-93C1-0158-942C8A0E1CD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17347" y="2393300"/>
            <a:ext cx="2061060" cy="2071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31910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53347" y="1856152"/>
            <a:ext cx="5528417" cy="311758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Access to counselling and psychological services.</a:t>
            </a:r>
          </a:p>
          <a:p>
            <a:pPr marL="0" marR="0" indent="457200" algn="just">
              <a:lnSpc>
                <a:spcPct val="150000"/>
              </a:lnSpc>
              <a:spcBef>
                <a:spcPts val="0"/>
              </a:spcBef>
              <a:spcAft>
                <a:spcPts val="300"/>
              </a:spcAft>
            </a:pP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Regular breaks during a work shift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allow the worker to take time away from the challenging content and activity they have been dealing with.</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5602" name="Picture 2" descr="Coronavirus: Building Mental Health Resilience | NAMI: National Alliance on  Mental Illness">
            <a:extLst>
              <a:ext uri="{FF2B5EF4-FFF2-40B4-BE49-F238E27FC236}">
                <a16:creationId xmlns:a16="http://schemas.microsoft.com/office/drawing/2014/main" id="{D9873F66-BC61-9894-362E-5EA7C1C76B8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23756" y="2295331"/>
            <a:ext cx="2552301" cy="204340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71970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6204" y="1734863"/>
            <a:ext cx="8574833" cy="330770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Support groups in which managers and moderators can discuss the challenges,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have faced in their group, in a non-judgmental environment composed of individuals who have faced and successfully addressed these challenges.</a:t>
            </a:r>
          </a:p>
          <a:p>
            <a:pPr marL="0" marR="0" indent="457200" algn="just">
              <a:lnSpc>
                <a:spcPct val="150000"/>
              </a:lnSpc>
              <a:spcBef>
                <a:spcPts val="0"/>
              </a:spcBef>
              <a:spcAft>
                <a:spcPts val="300"/>
              </a:spcAft>
            </a:pP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Reminding oneself that attacks and disinformation say more about their proponents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than they do those who are charged with removing them from platforms.</a:t>
            </a:r>
            <a:endPar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831182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830997"/>
          </a:xfrm>
          <a:prstGeom prst="rect">
            <a:avLst/>
          </a:prstGeom>
        </p:spPr>
        <p:txBody>
          <a:bodyPr wrap="square">
            <a:spAutoFit/>
          </a:bodyPr>
          <a:lstStyle/>
          <a:p>
            <a:pPr lvl="0" algn="ctr"/>
            <a:r>
              <a:rPr lang="en-GB" sz="24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Resources for Community Managers and Content Moderators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436527" y="1325948"/>
            <a:ext cx="1635847"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10</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289288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6204" y="1710579"/>
            <a:ext cx="5528417" cy="335386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community management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moderation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be challenging professions.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Fortunately, there are a number of resources and avenues of support for these professionals.</a:t>
            </a:r>
          </a:p>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Australia,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are</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Australian Community Managers (ACM).</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8674" name="Picture 2" descr="Australian Community Managers">
            <a:extLst>
              <a:ext uri="{FF2B5EF4-FFF2-40B4-BE49-F238E27FC236}">
                <a16:creationId xmlns:a16="http://schemas.microsoft.com/office/drawing/2014/main" id="{783000DA-7DC7-BC00-1EC0-E7C3A7816D7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63525" y="2442166"/>
            <a:ext cx="2674775" cy="184108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46487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44007" y="1258992"/>
            <a:ext cx="5528417" cy="42771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ACM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an online community that seeks to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grow and enhance community management practice through training, resources, mentoring and meaning-rich connection’ (ACM Website).</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also hold the annual Swarm conference, in which community managers and researchers come together to share knowledge and advice.</a:t>
            </a:r>
            <a:endPar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B7CE6128-59CD-6BD7-ED37-D9BF0ECFB045}"/>
              </a:ext>
            </a:extLst>
          </p:cNvPr>
          <p:cNvPicPr>
            <a:picLocks noChangeAspect="1"/>
          </p:cNvPicPr>
          <p:nvPr/>
        </p:nvPicPr>
        <p:blipFill>
          <a:blip r:embed="rId8"/>
          <a:stretch>
            <a:fillRect/>
          </a:stretch>
        </p:blipFill>
        <p:spPr>
          <a:xfrm>
            <a:off x="1675976" y="2505948"/>
            <a:ext cx="2600325" cy="1720818"/>
          </a:xfrm>
          <a:prstGeom prst="rect">
            <a:avLst/>
          </a:prstGeom>
        </p:spPr>
      </p:pic>
    </p:spTree>
    <p:extLst>
      <p:ext uri="{BB962C8B-B14F-4D97-AF65-F5344CB8AC3E}">
        <p14:creationId xmlns:p14="http://schemas.microsoft.com/office/powerpoint/2010/main" val="24424038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51515" y="1678876"/>
            <a:ext cx="5528417" cy="335386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is software devoted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building online communities. </a:t>
            </a:r>
          </a:p>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software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includes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Higher Logic Online Community,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has been described as a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human-focused engagement platform</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(Higher Logic Online Community Reviews undated). </a:t>
            </a:r>
            <a:endPar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0722" name="Picture 2" descr="Member and Customer Engagement Platform - Higher Logic">
            <a:extLst>
              <a:ext uri="{FF2B5EF4-FFF2-40B4-BE49-F238E27FC236}">
                <a16:creationId xmlns:a16="http://schemas.microsoft.com/office/drawing/2014/main" id="{FCFC5FA0-34D2-8CB8-AB74-DC012BFB6CE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50386" y="2345093"/>
            <a:ext cx="2477860" cy="1779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71027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4"/>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6204" y="1912139"/>
            <a:ext cx="5528417" cy="285373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also includes</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Mobilize,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purports to provide companies with a new place to engage prospects, partners and customers by providing a private place to build a professional network </a:t>
            </a:r>
            <a:r>
              <a:rPr lang="en-GB" sz="2000" u="sng">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(Mobilize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Reviews undated)</a:t>
            </a:r>
            <a:endPar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26" name="Picture 25">
            <a:extLst>
              <a:ext uri="{FF2B5EF4-FFF2-40B4-BE49-F238E27FC236}">
                <a16:creationId xmlns:a16="http://schemas.microsoft.com/office/drawing/2014/main" id="{5E22D24A-8A35-320D-1547-3559E2557328}"/>
              </a:ext>
            </a:extLst>
          </p:cNvPr>
          <p:cNvPicPr>
            <a:picLocks noChangeAspect="1"/>
          </p:cNvPicPr>
          <p:nvPr/>
        </p:nvPicPr>
        <p:blipFill>
          <a:blip r:embed="rId9"/>
          <a:stretch>
            <a:fillRect/>
          </a:stretch>
        </p:blipFill>
        <p:spPr>
          <a:xfrm>
            <a:off x="7659331" y="2349906"/>
            <a:ext cx="2360240" cy="231408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803852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571231"/>
            <a:ext cx="1404456"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10</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55903" y="2032666"/>
            <a:ext cx="6485668" cy="3416320"/>
          </a:xfrm>
          <a:prstGeom prst="rect">
            <a:avLst/>
          </a:prstGeom>
          <a:noFill/>
        </p:spPr>
        <p:txBody>
          <a:bodyPr wrap="square" rtlCol="0">
            <a:spAutoFit/>
          </a:bodyPr>
          <a:lstStyle/>
          <a:p>
            <a:pPr lvl="0" algn="ct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Moderation</a:t>
            </a: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Content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Moderators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Content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Producers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Responding</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to Hostility, Misinformation and Disinformation.</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Resources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for Community Managers and Content Moderators.</a:t>
            </a:r>
          </a:p>
          <a:p>
            <a:pPr lvl="0"/>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2" descr="Download Check List Paper Checklist Royalty-Free Vector Graphic - Pixabay">
            <a:extLst>
              <a:ext uri="{FF2B5EF4-FFF2-40B4-BE49-F238E27FC236}">
                <a16:creationId xmlns:a16="http://schemas.microsoft.com/office/drawing/2014/main" id="{694D002E-C986-A1CE-D7DC-B1F4423218E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62864" y="2957809"/>
            <a:ext cx="1825529" cy="17448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6486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4442658"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References: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9</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6A39E13-1A13-2FC5-E84B-6F3BEB64633B}"/>
              </a:ext>
            </a:extLst>
          </p:cNvPr>
          <p:cNvSpPr txBox="1"/>
          <p:nvPr/>
        </p:nvSpPr>
        <p:spPr>
          <a:xfrm>
            <a:off x="1719994" y="2409452"/>
            <a:ext cx="5735168" cy="2616101"/>
          </a:xfrm>
          <a:prstGeom prst="rect">
            <a:avLst/>
          </a:prstGeom>
          <a:noFill/>
        </p:spPr>
        <p:txBody>
          <a:bodyPr wrap="square" rtlCol="0">
            <a:spAutoFit/>
          </a:bodyPr>
          <a:lstStyle/>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Jenkins, H., Ford, S., &amp; Green, J. (2013),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Spreadable media: Creating value and meaning in a networked culture</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New York University Press. </a:t>
            </a:r>
            <a:endPar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Jay Daniel Thompson &amp; John Weldon (2022)</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Production for Digital Media: An Introduction</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Springer Nature Singapore.</a:t>
            </a:r>
            <a:endPar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pic>
        <p:nvPicPr>
          <p:cNvPr id="7" name="Picture 2" descr="Content Production for Digital Media: An Introduction | SpringerLink">
            <a:extLst>
              <a:ext uri="{FF2B5EF4-FFF2-40B4-BE49-F238E27FC236}">
                <a16:creationId xmlns:a16="http://schemas.microsoft.com/office/drawing/2014/main" id="{0D642431-ACF3-231E-8B1B-8A4DDD3590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7219" y="1793745"/>
            <a:ext cx="1782146" cy="21900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8" name="Picture 2" descr="Spreadable Media: Creating Value and Meaning in a Networked Culture  (Postmillennial Pop, 15): Jenkins, Henry, Ford, Sam, Green, Joshua:  9780814743508: Amazon.com: Books">
            <a:extLst>
              <a:ext uri="{FF2B5EF4-FFF2-40B4-BE49-F238E27FC236}">
                <a16:creationId xmlns:a16="http://schemas.microsoft.com/office/drawing/2014/main" id="{91615AA9-E0BD-EC38-7908-A298B2AA9C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01249" y="3503115"/>
            <a:ext cx="1782146" cy="22182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9020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4077" cy="1446550"/>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Digital Content </a:t>
            </a:r>
          </a:p>
          <a:p>
            <a:r>
              <a:rPr lang="en-US" sz="4400" b="1" dirty="0">
                <a:solidFill>
                  <a:schemeClr val="bg1"/>
                </a:solidFill>
                <a:latin typeface="Tajawal Medium" panose="00000600000000000000" pitchFamily="2" charset="-78"/>
                <a:cs typeface="Tajawal Medium" panose="00000600000000000000" pitchFamily="2" charset="-78"/>
              </a:rPr>
              <a:t>Direction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9</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823650"/>
            <a:ext cx="4886463" cy="954107"/>
          </a:xfrm>
          <a:prstGeom prst="rect">
            <a:avLst/>
          </a:prstGeom>
          <a:noFill/>
        </p:spPr>
        <p:txBody>
          <a:bodyPr wrap="square" rtlCol="0">
            <a:spAutoFit/>
          </a:bodyPr>
          <a:lstStyle/>
          <a:p>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Prepared by:</a:t>
            </a:r>
          </a:p>
          <a:p>
            <a:r>
              <a:rPr lang="en-GB" sz="2800" dirty="0" err="1">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Dr.</a:t>
            </a:r>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Sherihan Mohamed</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CF72C86A-D2FF-3A8F-FECC-3EDE61C232F3}"/>
              </a:ext>
            </a:extLst>
          </p:cNvPr>
          <p:cNvSpPr txBox="1"/>
          <p:nvPr/>
        </p:nvSpPr>
        <p:spPr>
          <a:xfrm>
            <a:off x="6370224" y="4802552"/>
            <a:ext cx="1502334" cy="461665"/>
          </a:xfrm>
          <a:prstGeom prst="rect">
            <a:avLst/>
          </a:prstGeom>
          <a:noFill/>
        </p:spPr>
        <p:txBody>
          <a:bodyPr wrap="none" rtlCol="0">
            <a:spAutoFit/>
          </a:bodyPr>
          <a:lstStyle/>
          <a:p>
            <a:r>
              <a:rPr lang="en-US" sz="2400" dirty="0">
                <a:solidFill>
                  <a:srgbClr val="FAC74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3456</TotalTime>
  <Words>1782</Words>
  <Application>Microsoft Office PowerPoint</Application>
  <PresentationFormat>Widescreen</PresentationFormat>
  <Paragraphs>114</Paragraphs>
  <Slides>41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8</cp:revision>
  <dcterms:created xsi:type="dcterms:W3CDTF">2023-08-11T21:47:42Z</dcterms:created>
  <dcterms:modified xsi:type="dcterms:W3CDTF">2023-08-17T16:52:21Z</dcterms:modified>
</cp:coreProperties>
</file>