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29" r:id="rId6"/>
    <p:sldId id="633" r:id="rId7"/>
    <p:sldId id="637" r:id="rId8"/>
    <p:sldId id="604" r:id="rId9"/>
    <p:sldId id="638" r:id="rId10"/>
    <p:sldId id="639" r:id="rId11"/>
    <p:sldId id="640" r:id="rId12"/>
    <p:sldId id="641" r:id="rId13"/>
    <p:sldId id="642" r:id="rId14"/>
    <p:sldId id="644" r:id="rId15"/>
    <p:sldId id="606" r:id="rId16"/>
    <p:sldId id="607" r:id="rId17"/>
    <p:sldId id="645" r:id="rId18"/>
    <p:sldId id="646" r:id="rId19"/>
    <p:sldId id="620" r:id="rId20"/>
    <p:sldId id="649" r:id="rId21"/>
    <p:sldId id="648" r:id="rId22"/>
    <p:sldId id="608" r:id="rId23"/>
    <p:sldId id="650" r:id="rId24"/>
    <p:sldId id="651" r:id="rId25"/>
    <p:sldId id="609" r:id="rId26"/>
    <p:sldId id="653" r:id="rId27"/>
    <p:sldId id="657" r:id="rId28"/>
    <p:sldId id="654" r:id="rId29"/>
    <p:sldId id="656" r:id="rId30"/>
    <p:sldId id="655" r:id="rId31"/>
    <p:sldId id="610" r:id="rId32"/>
    <p:sldId id="658" r:id="rId33"/>
    <p:sldId id="611" r:id="rId34"/>
    <p:sldId id="659" r:id="rId35"/>
    <p:sldId id="660" r:id="rId36"/>
    <p:sldId id="661" r:id="rId37"/>
    <p:sldId id="662" r:id="rId38"/>
    <p:sldId id="663" r:id="rId39"/>
    <p:sldId id="664" r:id="rId40"/>
    <p:sldId id="665" r:id="rId41"/>
    <p:sldId id="666" r:id="rId42"/>
    <p:sldId id="667" r:id="rId43"/>
    <p:sldId id="668" r:id="rId44"/>
    <p:sldId id="669" r:id="rId45"/>
    <p:sldId id="671" r:id="rId46"/>
    <p:sldId id="672" r:id="rId47"/>
    <p:sldId id="670" r:id="rId48"/>
    <p:sldId id="59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633"/>
            <p14:sldId id="637"/>
            <p14:sldId id="604"/>
            <p14:sldId id="638"/>
            <p14:sldId id="639"/>
            <p14:sldId id="640"/>
            <p14:sldId id="641"/>
            <p14:sldId id="642"/>
            <p14:sldId id="644"/>
            <p14:sldId id="606"/>
            <p14:sldId id="607"/>
            <p14:sldId id="645"/>
            <p14:sldId id="646"/>
            <p14:sldId id="620"/>
            <p14:sldId id="649"/>
            <p14:sldId id="648"/>
            <p14:sldId id="608"/>
            <p14:sldId id="650"/>
            <p14:sldId id="651"/>
            <p14:sldId id="609"/>
            <p14:sldId id="653"/>
            <p14:sldId id="657"/>
            <p14:sldId id="654"/>
            <p14:sldId id="656"/>
            <p14:sldId id="655"/>
            <p14:sldId id="610"/>
            <p14:sldId id="658"/>
            <p14:sldId id="611"/>
            <p14:sldId id="659"/>
            <p14:sldId id="660"/>
            <p14:sldId id="661"/>
            <p14:sldId id="662"/>
            <p14:sldId id="663"/>
            <p14:sldId id="664"/>
            <p14:sldId id="665"/>
            <p14:sldId id="666"/>
            <p14:sldId id="667"/>
            <p14:sldId id="668"/>
            <p14:sldId id="669"/>
            <p14:sldId id="671"/>
            <p14:sldId id="672"/>
            <p14:sldId id="670"/>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5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153600" y="158744"/>
            <a:ext cx="10515600" cy="439200"/>
          </a:xfrm>
        </p:spPr>
        <p:txBody>
          <a:bodyPr>
            <a:noAutofit/>
          </a:bodyPr>
          <a:lstStyle>
            <a:lvl1pPr>
              <a:defRPr sz="2600" b="1"/>
            </a:lvl1pPr>
          </a:lstStyle>
          <a:p>
            <a:r>
              <a:rPr lang="en-US" dirty="0"/>
              <a:t>CLICK TO EDIT MASTER TITLE STYLE</a:t>
            </a:r>
          </a:p>
        </p:txBody>
      </p:sp>
      <p:sp>
        <p:nvSpPr>
          <p:cNvPr id="6" name="Text Placeholder 6"/>
          <p:cNvSpPr>
            <a:spLocks noGrp="1"/>
          </p:cNvSpPr>
          <p:nvPr>
            <p:ph type="body" sz="quarter" idx="13"/>
          </p:nvPr>
        </p:nvSpPr>
        <p:spPr>
          <a:xfrm>
            <a:off x="151936" y="583128"/>
            <a:ext cx="10515600" cy="583200"/>
          </a:xfrm>
        </p:spPr>
        <p:txBody>
          <a:bodyPr>
            <a:normAutofit/>
          </a:bodyPr>
          <a:lstStyle>
            <a:lvl1pPr marL="0" indent="0">
              <a:buNone/>
              <a:defRPr sz="2000"/>
            </a:lvl1pPr>
          </a:lstStyle>
          <a:p>
            <a:pPr lvl="0"/>
            <a:r>
              <a:rPr lang="en-GB"/>
              <a:t>Click to edit Master text styles</a:t>
            </a:r>
          </a:p>
        </p:txBody>
      </p:sp>
      <p:sp>
        <p:nvSpPr>
          <p:cNvPr id="11" name="Rectangle 10"/>
          <p:cNvSpPr/>
          <p:nvPr/>
        </p:nvSpPr>
        <p:spPr>
          <a:xfrm>
            <a:off x="-6433" y="6789058"/>
            <a:ext cx="12206400" cy="77821"/>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o-RO"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923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5915978"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Strategic Workforce Planning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391920" cy="400110"/>
          </a:xfrm>
          <a:prstGeom prst="rect">
            <a:avLst/>
          </a:prstGeom>
          <a:noFill/>
        </p:spPr>
        <p:txBody>
          <a:bodyPr wrap="none" rtlCol="0">
            <a:spAutoFit/>
          </a:bodyPr>
          <a:lstStyle/>
          <a:p>
            <a:r>
              <a:rPr lang="en-US" sz="2000" dirty="0">
                <a:latin typeface="Alexandria" charset="0"/>
                <a:cs typeface="Alexandria" charset="0"/>
              </a:rPr>
              <a:t>Week Five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0" y="108035"/>
            <a:ext cx="12192000"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cs typeface="+mj-cs"/>
              </a:rPr>
              <a:t>Learning Outcome</a:t>
            </a:r>
          </a:p>
        </p:txBody>
      </p:sp>
      <p:grpSp>
        <p:nvGrpSpPr>
          <p:cNvPr id="384" name="Group 383">
            <a:extLst>
              <a:ext uri="{FF2B5EF4-FFF2-40B4-BE49-F238E27FC236}">
                <a16:creationId xmlns:a16="http://schemas.microsoft.com/office/drawing/2014/main" id="{E491DA3A-021F-4620-804B-B49B45C093B1}"/>
              </a:ext>
            </a:extLst>
          </p:cNvPr>
          <p:cNvGrpSpPr/>
          <p:nvPr/>
        </p:nvGrpSpPr>
        <p:grpSpPr>
          <a:xfrm>
            <a:off x="1362450" y="929873"/>
            <a:ext cx="9521640" cy="5290641"/>
            <a:chOff x="1362450" y="929873"/>
            <a:chExt cx="9521640" cy="5290641"/>
          </a:xfrm>
        </p:grpSpPr>
        <p:grpSp>
          <p:nvGrpSpPr>
            <p:cNvPr id="385" name="Group 384">
              <a:extLst>
                <a:ext uri="{FF2B5EF4-FFF2-40B4-BE49-F238E27FC236}">
                  <a16:creationId xmlns:a16="http://schemas.microsoft.com/office/drawing/2014/main"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a16="http://schemas.microsoft.com/office/drawing/2014/main"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a16="http://schemas.microsoft.com/office/drawing/2014/main"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a16="http://schemas.microsoft.com/office/drawing/2014/main"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a16="http://schemas.microsoft.com/office/drawing/2014/main"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a16="http://schemas.microsoft.com/office/drawing/2014/main" id="{F12E7D4E-E290-4F0C-9C4C-ABE907E5EAFA}"/>
                  </a:ext>
                </a:extLst>
              </p:cNvPr>
              <p:cNvSpPr txBox="1"/>
              <p:nvPr/>
            </p:nvSpPr>
            <p:spPr>
              <a:xfrm>
                <a:off x="4780430" y="1357932"/>
                <a:ext cx="5991416" cy="707886"/>
              </a:xfrm>
              <a:prstGeom prst="rect">
                <a:avLst/>
              </a:prstGeom>
              <a:noFill/>
            </p:spPr>
            <p:txBody>
              <a:bodyPr wrap="square" rtlCol="0">
                <a:spAutoFit/>
              </a:bodyPr>
              <a:lstStyle/>
              <a:p>
                <a:pPr lvl="0">
                  <a:defRPr/>
                </a:pPr>
                <a:r>
                  <a:rPr lang="en-US" sz="2000" dirty="0">
                    <a:latin typeface="Alexandria"/>
                  </a:rPr>
                  <a:t>Understand the objectives and benefits of strategic workforce planning</a:t>
                </a:r>
                <a:endParaRPr kumimoji="0" lang="en-US" sz="2000" i="0" u="none" strike="noStrike" kern="1200" cap="none" spc="0" normalizeH="0" baseline="0" noProof="0" dirty="0">
                  <a:ln>
                    <a:noFill/>
                  </a:ln>
                  <a:effectLst/>
                  <a:uLnTx/>
                  <a:uFillTx/>
                  <a:latin typeface="Alexandria"/>
                </a:endParaRPr>
              </a:p>
            </p:txBody>
          </p:sp>
          <p:sp>
            <p:nvSpPr>
              <p:cNvPr id="413" name="TextBox 412">
                <a:extLst>
                  <a:ext uri="{FF2B5EF4-FFF2-40B4-BE49-F238E27FC236}">
                    <a16:creationId xmlns:a16="http://schemas.microsoft.com/office/drawing/2014/main"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a16="http://schemas.microsoft.com/office/drawing/2014/main"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a16="http://schemas.microsoft.com/office/drawing/2014/main"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a16="http://schemas.microsoft.com/office/drawing/2014/main"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a16="http://schemas.microsoft.com/office/drawing/2014/main"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a16="http://schemas.microsoft.com/office/drawing/2014/main"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a16="http://schemas.microsoft.com/office/drawing/2014/main" id="{A8645454-A1B0-4F02-B322-E7E45673A4BB}"/>
                  </a:ext>
                </a:extLst>
              </p:cNvPr>
              <p:cNvSpPr txBox="1"/>
              <p:nvPr/>
            </p:nvSpPr>
            <p:spPr>
              <a:xfrm>
                <a:off x="4780430" y="1372392"/>
                <a:ext cx="5991416" cy="707886"/>
              </a:xfrm>
              <a:prstGeom prst="rect">
                <a:avLst/>
              </a:prstGeom>
              <a:noFill/>
            </p:spPr>
            <p:txBody>
              <a:bodyPr wrap="square" rtlCol="0">
                <a:spAutoFit/>
              </a:bodyPr>
              <a:lstStyle/>
              <a:p>
                <a:pPr lvl="0">
                  <a:defRPr/>
                </a:pPr>
                <a:r>
                  <a:rPr lang="en-US" sz="2000" dirty="0">
                    <a:latin typeface="Alexandria"/>
                  </a:rPr>
                  <a:t>Explain the link between an organization’s strategy and its workforce plan</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a16="http://schemas.microsoft.com/office/drawing/2014/main"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a16="http://schemas.microsoft.com/office/drawing/2014/main" id="{A21482E0-F5BC-4987-A7A7-16DDB118F72F}"/>
                </a:ext>
              </a:extLst>
            </p:cNvPr>
            <p:cNvGrpSpPr/>
            <p:nvPr/>
          </p:nvGrpSpPr>
          <p:grpSpPr>
            <a:xfrm>
              <a:off x="1362450" y="3774481"/>
              <a:ext cx="9521640" cy="1015663"/>
              <a:chOff x="1250206" y="1213119"/>
              <a:chExt cx="9521640" cy="1015663"/>
            </a:xfrm>
          </p:grpSpPr>
          <p:grpSp>
            <p:nvGrpSpPr>
              <p:cNvPr id="396" name="Group 395">
                <a:extLst>
                  <a:ext uri="{FF2B5EF4-FFF2-40B4-BE49-F238E27FC236}">
                    <a16:creationId xmlns:a16="http://schemas.microsoft.com/office/drawing/2014/main"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a16="http://schemas.microsoft.com/office/drawing/2014/main"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a16="http://schemas.microsoft.com/office/drawing/2014/main"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a16="http://schemas.microsoft.com/office/drawing/2014/main"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a16="http://schemas.microsoft.com/office/drawing/2014/main" id="{0B7852DD-0BFF-4E65-8060-ED460CB81716}"/>
                  </a:ext>
                </a:extLst>
              </p:cNvPr>
              <p:cNvSpPr txBox="1"/>
              <p:nvPr/>
            </p:nvSpPr>
            <p:spPr>
              <a:xfrm>
                <a:off x="4776450" y="1213119"/>
                <a:ext cx="5995396" cy="1015663"/>
              </a:xfrm>
              <a:prstGeom prst="rect">
                <a:avLst/>
              </a:prstGeom>
              <a:noFill/>
            </p:spPr>
            <p:txBody>
              <a:bodyPr wrap="square" rtlCol="0">
                <a:spAutoFit/>
              </a:bodyPr>
              <a:lstStyle/>
              <a:p>
                <a:pPr lvl="0">
                  <a:defRPr/>
                </a:pPr>
                <a:endParaRPr lang="en-US" sz="2000" dirty="0">
                  <a:latin typeface="Alexandria"/>
                </a:endParaRPr>
              </a:p>
              <a:p>
                <a:pPr lvl="0">
                  <a:defRPr/>
                </a:pPr>
                <a:r>
                  <a:rPr lang="en-US" sz="2000" dirty="0">
                    <a:latin typeface="Alexandria"/>
                  </a:rPr>
                  <a:t>Gain an appreciation for the need for and value of succession planning</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a16="http://schemas.microsoft.com/office/drawing/2014/main"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a16="http://schemas.microsoft.com/office/drawing/2014/main" id="{AA276188-ED93-45D3-904F-DE21B6EF9E29}"/>
                </a:ext>
              </a:extLst>
            </p:cNvPr>
            <p:cNvGrpSpPr/>
            <p:nvPr/>
          </p:nvGrpSpPr>
          <p:grpSpPr>
            <a:xfrm>
              <a:off x="1362450" y="5256010"/>
              <a:ext cx="9494370" cy="964504"/>
              <a:chOff x="1250206" y="1252603"/>
              <a:chExt cx="9494370" cy="964504"/>
            </a:xfrm>
          </p:grpSpPr>
          <p:grpSp>
            <p:nvGrpSpPr>
              <p:cNvPr id="389" name="Group 388">
                <a:extLst>
                  <a:ext uri="{FF2B5EF4-FFF2-40B4-BE49-F238E27FC236}">
                    <a16:creationId xmlns:a16="http://schemas.microsoft.com/office/drawing/2014/main"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a16="http://schemas.microsoft.com/office/drawing/2014/main"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a16="http://schemas.microsoft.com/office/drawing/2014/main"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a16="http://schemas.microsoft.com/office/drawing/2014/main"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a16="http://schemas.microsoft.com/office/drawing/2014/main" id="{C4AB7D0F-A27F-4543-9F41-96B831E85BFF}"/>
                  </a:ext>
                </a:extLst>
              </p:cNvPr>
              <p:cNvSpPr txBox="1"/>
              <p:nvPr/>
            </p:nvSpPr>
            <p:spPr>
              <a:xfrm>
                <a:off x="4788585" y="1350134"/>
                <a:ext cx="5955991" cy="707886"/>
              </a:xfrm>
              <a:prstGeom prst="rect">
                <a:avLst/>
              </a:prstGeom>
              <a:noFill/>
            </p:spPr>
            <p:txBody>
              <a:bodyPr wrap="square" rtlCol="0">
                <a:spAutoFit/>
              </a:bodyPr>
              <a:lstStyle/>
              <a:p>
                <a:pPr lvl="0">
                  <a:defRPr/>
                </a:pPr>
                <a:r>
                  <a:rPr lang="en-US" sz="2000" dirty="0">
                    <a:latin typeface="Alexandria"/>
                  </a:rPr>
                  <a:t>Appreciate the role that mentoring can play in succession planning</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a16="http://schemas.microsoft.com/office/drawing/2014/main"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endParaRPr lang="en-US" sz="2000" b="1" dirty="0">
              <a:solidFill>
                <a:srgbClr val="C00000"/>
              </a:solidFill>
              <a:latin typeface="Alexandria"/>
            </a:endParaRPr>
          </a:p>
          <a:p>
            <a:r>
              <a:rPr lang="en-US" sz="2000" b="1" dirty="0">
                <a:solidFill>
                  <a:srgbClr val="C00000"/>
                </a:solidFill>
                <a:latin typeface="Alexandria"/>
              </a:rPr>
              <a:t>It is the  process of identifying current and future human resources needs for an organization to achieve its goals.</a:t>
            </a:r>
          </a:p>
          <a:p>
            <a:endParaRPr lang="en-US" sz="2000" b="1" dirty="0">
              <a:latin typeface="Alexandria"/>
            </a:endParaRPr>
          </a:p>
          <a:p>
            <a:r>
              <a:rPr lang="en-US" sz="2000" dirty="0">
                <a:latin typeface="Alexandria"/>
              </a:rPr>
              <a:t>Strategic HR planning should serve as a link between HRM and the overall strategic plan of the organization</a:t>
            </a:r>
            <a:endParaRPr lang="en-US" sz="20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What is Strategic Workforce Planning</a:t>
            </a:r>
            <a:endParaRPr lang="en-US" sz="2400" b="1" dirty="0">
              <a:latin typeface="Alexandria"/>
              <a:cs typeface="Alexandria" charset="0"/>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82869" y="1345306"/>
            <a:ext cx="8082279" cy="830997"/>
          </a:xfrm>
          <a:prstGeom prst="rect">
            <a:avLst/>
          </a:prstGeom>
          <a:noFill/>
        </p:spPr>
        <p:txBody>
          <a:bodyPr wrap="square" rtlCol="0">
            <a:spAutoFit/>
          </a:bodyPr>
          <a:lstStyle/>
          <a:p>
            <a:pPr algn="ctr"/>
            <a:r>
              <a:rPr lang="en-US" sz="2400" b="1" dirty="0">
                <a:latin typeface="Alexandria"/>
              </a:rPr>
              <a:t>Workforce  Planning &amp; Strategic Workforce Planning (SWFP)</a:t>
            </a:r>
            <a:endParaRPr lang="en-US" sz="2400" b="1" dirty="0">
              <a:latin typeface="Alexandria"/>
              <a:cs typeface="Alexandria"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017424543"/>
              </p:ext>
            </p:extLst>
          </p:nvPr>
        </p:nvGraphicFramePr>
        <p:xfrm>
          <a:off x="1857189" y="2454337"/>
          <a:ext cx="8981140" cy="26670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0000"/>
                    </a:ext>
                  </a:extLst>
                </a:gridCol>
                <a:gridCol w="3165537">
                  <a:extLst>
                    <a:ext uri="{9D8B030D-6E8A-4147-A177-3AD203B41FA5}">
                      <a16:colId xmlns:a16="http://schemas.microsoft.com/office/drawing/2014/main" val="20001"/>
                    </a:ext>
                  </a:extLst>
                </a:gridCol>
                <a:gridCol w="3106270">
                  <a:extLst>
                    <a:ext uri="{9D8B030D-6E8A-4147-A177-3AD203B41FA5}">
                      <a16:colId xmlns:a16="http://schemas.microsoft.com/office/drawing/2014/main" val="20002"/>
                    </a:ext>
                  </a:extLst>
                </a:gridCol>
              </a:tblGrid>
              <a:tr h="370840">
                <a:tc>
                  <a:txBody>
                    <a:bodyPr/>
                    <a:lstStyle/>
                    <a:p>
                      <a:endParaRPr lang="en-US" dirty="0">
                        <a:latin typeface="Alexandria"/>
                      </a:endParaRPr>
                    </a:p>
                  </a:txBody>
                  <a:tcPr/>
                </a:tc>
                <a:tc>
                  <a:txBody>
                    <a:bodyPr/>
                    <a:lstStyle/>
                    <a:p>
                      <a:r>
                        <a:rPr lang="en-US" dirty="0">
                          <a:latin typeface="Alexandria"/>
                        </a:rPr>
                        <a:t>Manpower</a:t>
                      </a:r>
                      <a:r>
                        <a:rPr lang="en-US" baseline="0" dirty="0">
                          <a:latin typeface="Alexandria"/>
                        </a:rPr>
                        <a:t> Planning </a:t>
                      </a:r>
                      <a:endParaRPr lang="en-US" dirty="0">
                        <a:latin typeface="Alexandria"/>
                      </a:endParaRPr>
                    </a:p>
                  </a:txBody>
                  <a:tcPr/>
                </a:tc>
                <a:tc>
                  <a:txBody>
                    <a:bodyPr/>
                    <a:lstStyle/>
                    <a:p>
                      <a:r>
                        <a:rPr lang="en-US" dirty="0">
                          <a:latin typeface="Alexandria"/>
                        </a:rPr>
                        <a:t>        SWFP</a:t>
                      </a:r>
                    </a:p>
                  </a:txBody>
                  <a:tcPr/>
                </a:tc>
                <a:extLst>
                  <a:ext uri="{0D108BD9-81ED-4DB2-BD59-A6C34878D82A}">
                    <a16:rowId xmlns:a16="http://schemas.microsoft.com/office/drawing/2014/main" val="10000"/>
                  </a:ext>
                </a:extLst>
              </a:tr>
              <a:tr h="370840">
                <a:tc>
                  <a:txBody>
                    <a:bodyPr/>
                    <a:lstStyle/>
                    <a:p>
                      <a:r>
                        <a:rPr lang="en-US" dirty="0">
                          <a:latin typeface="Alexandria"/>
                        </a:rPr>
                        <a:t>Time</a:t>
                      </a:r>
                      <a:r>
                        <a:rPr lang="en-US" baseline="0" dirty="0">
                          <a:latin typeface="Alexandria"/>
                        </a:rPr>
                        <a:t> Horizon</a:t>
                      </a:r>
                      <a:endParaRPr lang="en-US" dirty="0">
                        <a:latin typeface="Alexandria"/>
                      </a:endParaRPr>
                    </a:p>
                  </a:txBody>
                  <a:tcPr/>
                </a:tc>
                <a:tc>
                  <a:txBody>
                    <a:bodyPr/>
                    <a:lstStyle/>
                    <a:p>
                      <a:r>
                        <a:rPr lang="en-US" dirty="0">
                          <a:latin typeface="Alexandria"/>
                        </a:rPr>
                        <a:t>Present</a:t>
                      </a:r>
                    </a:p>
                  </a:txBody>
                  <a:tcPr/>
                </a:tc>
                <a:tc>
                  <a:txBody>
                    <a:bodyPr/>
                    <a:lstStyle/>
                    <a:p>
                      <a:r>
                        <a:rPr lang="en-US" dirty="0">
                          <a:latin typeface="Alexandria"/>
                        </a:rPr>
                        <a:t>Future</a:t>
                      </a:r>
                    </a:p>
                  </a:txBody>
                  <a:tcPr/>
                </a:tc>
                <a:extLst>
                  <a:ext uri="{0D108BD9-81ED-4DB2-BD59-A6C34878D82A}">
                    <a16:rowId xmlns:a16="http://schemas.microsoft.com/office/drawing/2014/main" val="10001"/>
                  </a:ext>
                </a:extLst>
              </a:tr>
              <a:tr h="370840">
                <a:tc>
                  <a:txBody>
                    <a:bodyPr/>
                    <a:lstStyle/>
                    <a:p>
                      <a:r>
                        <a:rPr lang="en-US" dirty="0">
                          <a:latin typeface="Alexandria"/>
                        </a:rPr>
                        <a:t>Link to Strategy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latin typeface="Alexandria"/>
                        </a:rPr>
                        <a:t>Less </a:t>
                      </a:r>
                      <a:r>
                        <a:rPr lang="en-US" dirty="0">
                          <a:latin typeface="Alexandria"/>
                        </a:rPr>
                        <a:t>linked to strategy</a:t>
                      </a:r>
                    </a:p>
                    <a:p>
                      <a:endParaRPr lang="en-US" dirty="0">
                        <a:latin typeface="Alexandria"/>
                      </a:endParaRPr>
                    </a:p>
                  </a:txBody>
                  <a:tcPr/>
                </a:tc>
                <a:tc>
                  <a:txBody>
                    <a:bodyPr/>
                    <a:lstStyle/>
                    <a:p>
                      <a:r>
                        <a:rPr lang="en-US" dirty="0">
                          <a:latin typeface="Alexandria"/>
                        </a:rPr>
                        <a:t>More</a:t>
                      </a:r>
                      <a:r>
                        <a:rPr lang="en-US" baseline="0" dirty="0">
                          <a:latin typeface="Alexandria"/>
                        </a:rPr>
                        <a:t> </a:t>
                      </a:r>
                      <a:r>
                        <a:rPr lang="en-US" dirty="0">
                          <a:latin typeface="Alexandria"/>
                        </a:rPr>
                        <a:t>linked to strategy</a:t>
                      </a:r>
                    </a:p>
                  </a:txBody>
                  <a:tcPr/>
                </a:tc>
                <a:extLst>
                  <a:ext uri="{0D108BD9-81ED-4DB2-BD59-A6C34878D82A}">
                    <a16:rowId xmlns:a16="http://schemas.microsoft.com/office/drawing/2014/main" val="10002"/>
                  </a:ext>
                </a:extLst>
              </a:tr>
              <a:tr h="370840">
                <a:tc>
                  <a:txBody>
                    <a:bodyPr/>
                    <a:lstStyle/>
                    <a:p>
                      <a:r>
                        <a:rPr lang="en-US" dirty="0">
                          <a:latin typeface="Alexandria"/>
                        </a:rPr>
                        <a:t>Flexibility</a:t>
                      </a:r>
                    </a:p>
                  </a:txBody>
                  <a:tcPr/>
                </a:tc>
                <a:tc>
                  <a:txBody>
                    <a:bodyPr/>
                    <a:lstStyle/>
                    <a:p>
                      <a:r>
                        <a:rPr lang="en-US" dirty="0">
                          <a:latin typeface="Alexandria"/>
                        </a:rPr>
                        <a:t>Low</a:t>
                      </a:r>
                    </a:p>
                  </a:txBody>
                  <a:tcPr/>
                </a:tc>
                <a:tc>
                  <a:txBody>
                    <a:bodyPr/>
                    <a:lstStyle/>
                    <a:p>
                      <a:r>
                        <a:rPr lang="en-US" dirty="0">
                          <a:latin typeface="Alexandria"/>
                        </a:rPr>
                        <a:t>High</a:t>
                      </a:r>
                    </a:p>
                  </a:txBody>
                  <a:tcPr/>
                </a:tc>
                <a:extLst>
                  <a:ext uri="{0D108BD9-81ED-4DB2-BD59-A6C34878D82A}">
                    <a16:rowId xmlns:a16="http://schemas.microsoft.com/office/drawing/2014/main" val="10003"/>
                  </a:ext>
                </a:extLst>
              </a:tr>
              <a:tr h="370840">
                <a:tc>
                  <a:txBody>
                    <a:bodyPr/>
                    <a:lstStyle/>
                    <a:p>
                      <a:r>
                        <a:rPr lang="en-US" dirty="0">
                          <a:latin typeface="Alexandria"/>
                        </a:rPr>
                        <a:t>Collaboration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latin typeface="Alexandria"/>
                        </a:rPr>
                        <a:t>Require less</a:t>
                      </a:r>
                      <a:r>
                        <a:rPr lang="en-US" baseline="0" dirty="0">
                          <a:latin typeface="Alexandria"/>
                        </a:rPr>
                        <a:t> </a:t>
                      </a:r>
                      <a:r>
                        <a:rPr lang="en-US" dirty="0">
                          <a:latin typeface="Alexandria"/>
                        </a:rPr>
                        <a:t>collaboration</a:t>
                      </a:r>
                      <a:r>
                        <a:rPr lang="en-US" baseline="0" dirty="0">
                          <a:latin typeface="Alexandria"/>
                        </a:rPr>
                        <a:t> across the organization</a:t>
                      </a:r>
                      <a:endParaRPr lang="en-US" dirty="0">
                        <a:latin typeface="Alexandria"/>
                      </a:endParaRPr>
                    </a:p>
                    <a:p>
                      <a:endParaRPr lang="en-US" dirty="0">
                        <a:latin typeface="Alexandria"/>
                      </a:endParaRPr>
                    </a:p>
                  </a:txBody>
                  <a:tcPr/>
                </a:tc>
                <a:tc>
                  <a:txBody>
                    <a:bodyPr/>
                    <a:lstStyle/>
                    <a:p>
                      <a:r>
                        <a:rPr lang="en-US" dirty="0">
                          <a:latin typeface="Alexandria"/>
                        </a:rPr>
                        <a:t>Require Greater collaboration</a:t>
                      </a:r>
                      <a:r>
                        <a:rPr lang="en-US" baseline="0" dirty="0">
                          <a:latin typeface="Alexandria"/>
                        </a:rPr>
                        <a:t> across the organization</a:t>
                      </a:r>
                      <a:endParaRPr lang="en-US" dirty="0">
                        <a:latin typeface="Alexandria"/>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2094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The first component of HR management strategy is strategic workforce planning. All other functional HR activities, are derived from the SWP process.</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 When undertaking strategic workforce planning, the organization considers the implications of its future plans on the nature and types of individuals it will need to employ and the necessary skills and training they will require. </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The organization also need to assess its current stock of employees as well as those available for employment externally. </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The key facet of strategic workforce planning is that it is a proactive process.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Workforce Planning (SWFP)</a:t>
            </a:r>
            <a:endParaRPr lang="en-US" sz="2400" b="1" dirty="0">
              <a:latin typeface="Alexandria"/>
              <a:cs typeface="Alexandria" charset="0"/>
            </a:endParaRPr>
          </a:p>
        </p:txBody>
      </p:sp>
    </p:spTree>
    <p:extLst>
      <p:ext uri="{BB962C8B-B14F-4D97-AF65-F5344CB8AC3E}">
        <p14:creationId xmlns:p14="http://schemas.microsoft.com/office/powerpoint/2010/main" val="122436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4708981"/>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The future is unpredictable, so strategic workforce plans need to be flexible. This means companies shouldn't be stuck with outdated plans if things turn out differently than expected.</a:t>
            </a:r>
          </a:p>
          <a:p>
            <a:pP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Changes to any planning initiatives should not be viewed as a weakness in the planning process. Rather, they should be a positive sign that the organization is carefully monitoring its external environment and responding appropriately to any changes taking place.</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To facilitate this flexibility, it is critical that key decision makers in the organization clarify and write down all assumptions they make about the external environment and the organization when developing the HR plan. </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Workforce Planning (SWFP</a:t>
            </a:r>
            <a:r>
              <a:rPr lang="en-US" sz="2400" dirty="0"/>
              <a:t>)</a:t>
            </a:r>
            <a:endParaRPr lang="en-US" sz="2400" b="1" dirty="0">
              <a:latin typeface="Alexandria"/>
              <a:cs typeface="Alexandria" charset="0"/>
            </a:endParaRPr>
          </a:p>
        </p:txBody>
      </p:sp>
    </p:spTree>
    <p:extLst>
      <p:ext uri="{BB962C8B-B14F-4D97-AF65-F5344CB8AC3E}">
        <p14:creationId xmlns:p14="http://schemas.microsoft.com/office/powerpoint/2010/main" val="2970459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1279" y="2163736"/>
            <a:ext cx="10558721" cy="3170099"/>
          </a:xfrm>
          <a:prstGeom prst="rect">
            <a:avLst/>
          </a:prstGeom>
          <a:noFill/>
        </p:spPr>
        <p:txBody>
          <a:bodyPr wrap="square" rtlCol="0">
            <a:spAutoFit/>
          </a:bodyPr>
          <a:lstStyle/>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rPr>
              <a:t>Clarifying and writing down these assumptions make subsequent intervention and corrective action much easier.</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rPr>
              <a:t>Strategic workforce planning isn't just about who you hire and fire. It's the big picture of how you use your people most effectively to achieve your company's goals. This goes beyond just hiring and letting people go - it includes retraining, moving people to different roles, using temporary workers, and even outsourcing when needed. Basically, modern companies need to be flexible with their workforce to reach their goals.</a:t>
            </a:r>
            <a:endParaRPr lang="en-US" sz="2000" dirty="0">
              <a:latin typeface="Alexandria"/>
              <a:cs typeface="Alexandria" charset="0"/>
            </a:endParaRPr>
          </a:p>
          <a:p>
            <a:pPr marL="342900" indent="-342900">
              <a:buFont typeface="Arial" panose="020B0604020202020204" pitchFamily="34" charset="0"/>
              <a:buChar cha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Workforce Planning (SWFP)</a:t>
            </a:r>
            <a:endParaRPr lang="en-US" sz="2400" b="1" dirty="0">
              <a:latin typeface="Alexandria"/>
              <a:cs typeface="Alexandria" charset="0"/>
            </a:endParaRPr>
          </a:p>
        </p:txBody>
      </p:sp>
    </p:spTree>
    <p:extLst>
      <p:ext uri="{BB962C8B-B14F-4D97-AF65-F5344CB8AC3E}">
        <p14:creationId xmlns:p14="http://schemas.microsoft.com/office/powerpoint/2010/main" val="413189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51677" y="906230"/>
            <a:ext cx="8743925" cy="830997"/>
          </a:xfrm>
          <a:prstGeom prst="rect">
            <a:avLst/>
          </a:prstGeom>
          <a:noFill/>
        </p:spPr>
        <p:txBody>
          <a:bodyPr wrap="square" rtlCol="0">
            <a:spAutoFit/>
          </a:bodyPr>
          <a:lstStyle/>
          <a:p>
            <a:pPr algn="ctr"/>
            <a:r>
              <a:rPr lang="en-US" sz="2400" b="1" dirty="0">
                <a:latin typeface="Alexandria"/>
              </a:rPr>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3477875"/>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The United States Postal Service (USPS) has a massive workforce, second-largest in the country, facing retirement challenges.</a:t>
            </a:r>
          </a:p>
          <a:p>
            <a:r>
              <a:rPr lang="en-US" sz="2000" dirty="0">
                <a:latin typeface="Alexandria"/>
              </a:rPr>
              <a:t>Increased competition and a changing market landscape threaten the USPS's traditional dominance.</a:t>
            </a:r>
          </a:p>
          <a:p>
            <a:endParaRPr lang="en-US" sz="2000" dirty="0">
              <a:latin typeface="Alexandria"/>
            </a:endParaRPr>
          </a:p>
          <a:p>
            <a:r>
              <a:rPr lang="en-US" sz="2000" b="1" dirty="0">
                <a:solidFill>
                  <a:srgbClr val="C00000"/>
                </a:solidFill>
                <a:latin typeface="Alexandria"/>
              </a:rPr>
              <a:t>Challenge:</a:t>
            </a:r>
            <a:endParaRPr lang="en-US" sz="2000" dirty="0">
              <a:solidFill>
                <a:srgbClr val="C00000"/>
              </a:solidFill>
              <a:latin typeface="Alexandria"/>
            </a:endParaRPr>
          </a:p>
          <a:p>
            <a:r>
              <a:rPr lang="en-US" sz="2000" dirty="0">
                <a:latin typeface="Alexandria"/>
              </a:rPr>
              <a:t>A significant portion of the USPS workforce, including executives, managers, and career employees, is nearing retirement age.</a:t>
            </a:r>
          </a:p>
          <a:p>
            <a:r>
              <a:rPr lang="en-US" sz="2000" dirty="0">
                <a:latin typeface="Alexandria"/>
              </a:rPr>
              <a:t>The organization needs a strategy to attract new talent and effectively deploy its existing workforce.</a:t>
            </a:r>
          </a:p>
        </p:txBody>
      </p:sp>
    </p:spTree>
    <p:extLst>
      <p:ext uri="{BB962C8B-B14F-4D97-AF65-F5344CB8AC3E}">
        <p14:creationId xmlns:p14="http://schemas.microsoft.com/office/powerpoint/2010/main" val="315748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51677" y="1105468"/>
            <a:ext cx="8743925" cy="461665"/>
          </a:xfrm>
          <a:prstGeom prst="rect">
            <a:avLst/>
          </a:prstGeom>
          <a:noFill/>
        </p:spPr>
        <p:txBody>
          <a:bodyPr wrap="square" rtlCol="0">
            <a:spAutoFit/>
          </a:bodyPr>
          <a:lstStyle/>
          <a:p>
            <a:pPr algn="ctr"/>
            <a:r>
              <a:rPr lang="en-US" sz="2400" b="1" dirty="0"/>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3754874"/>
          </a:xfrm>
          <a:prstGeom prst="rect">
            <a:avLst/>
          </a:prstGeom>
          <a:noFill/>
        </p:spPr>
        <p:txBody>
          <a:bodyPr wrap="square" rtlCol="0">
            <a:spAutoFit/>
          </a:bodyPr>
          <a:lstStyle/>
          <a:p>
            <a:r>
              <a:rPr lang="en-US" sz="2000" b="1" dirty="0">
                <a:solidFill>
                  <a:srgbClr val="C00000"/>
                </a:solidFill>
                <a:latin typeface="Alexandria"/>
              </a:rPr>
              <a:t>Solution:</a:t>
            </a:r>
          </a:p>
          <a:p>
            <a:endParaRPr lang="en-US" sz="2000" b="1" dirty="0">
              <a:latin typeface="Alexandria"/>
            </a:endParaRPr>
          </a:p>
          <a:p>
            <a:r>
              <a:rPr lang="en-US" sz="2000" dirty="0">
                <a:latin typeface="Alexandria"/>
              </a:rPr>
              <a:t>The USPS has developed a four-pronged human capital management plan:</a:t>
            </a:r>
          </a:p>
          <a:p>
            <a:pPr marL="342900" indent="-342900">
              <a:buFont typeface="Arial" panose="020B0604020202020204" pitchFamily="34" charset="0"/>
              <a:buChar char="•"/>
            </a:pPr>
            <a:r>
              <a:rPr lang="en-US" sz="2000" dirty="0">
                <a:latin typeface="Alexandria"/>
              </a:rPr>
              <a:t>Aggressively recruit future leaders.</a:t>
            </a:r>
          </a:p>
          <a:p>
            <a:pPr marL="342900" indent="-342900">
              <a:buFont typeface="Arial" panose="020B0604020202020204" pitchFamily="34" charset="0"/>
              <a:buChar char="•"/>
            </a:pPr>
            <a:r>
              <a:rPr lang="en-US" sz="2000" dirty="0">
                <a:latin typeface="Alexandria"/>
              </a:rPr>
              <a:t>Build a motivated workforce through performance-based rewards and recognition.</a:t>
            </a:r>
          </a:p>
          <a:p>
            <a:pPr marL="342900" indent="-342900">
              <a:buFont typeface="Arial" panose="020B0604020202020204" pitchFamily="34" charset="0"/>
              <a:buChar char="•"/>
            </a:pPr>
            <a:r>
              <a:rPr lang="en-US" sz="2000" dirty="0">
                <a:latin typeface="Alexandria"/>
              </a:rPr>
              <a:t>Foster a positive work environment with strong labor-management relations.</a:t>
            </a:r>
          </a:p>
          <a:p>
            <a:pPr marL="342900" indent="-342900">
              <a:buFont typeface="Arial" panose="020B0604020202020204" pitchFamily="34" charset="0"/>
              <a:buChar char="•"/>
            </a:pPr>
            <a:r>
              <a:rPr lang="en-US" sz="2000" dirty="0">
                <a:latin typeface="Alexandria"/>
              </a:rPr>
              <a:t>Create a flexible workforce adaptable to changing conditions. </a:t>
            </a:r>
          </a:p>
          <a:p>
            <a:endParaRPr lang="en-US" sz="2000" dirty="0">
              <a:latin typeface="Alexandria"/>
            </a:endParaRPr>
          </a:p>
          <a:p>
            <a:r>
              <a:rPr lang="en-US" sz="2000" dirty="0">
                <a:latin typeface="Alexandria"/>
              </a:rPr>
              <a:t>To achieve these goals, the USPS reorganized back-office functions and implemented technology tools to streamline operations. This includes </a:t>
            </a:r>
            <a:r>
              <a:rPr lang="en-US" sz="2000" b="1" dirty="0">
                <a:solidFill>
                  <a:srgbClr val="C00000"/>
                </a:solidFill>
                <a:latin typeface="Alexandria"/>
              </a:rPr>
              <a:t>more self-service transactions for employees and managers</a:t>
            </a:r>
            <a:r>
              <a:rPr lang="en-US" sz="2000" dirty="0">
                <a:latin typeface="Alexandria"/>
              </a:rPr>
              <a:t>, allowing them to focus on more strategic tasks.</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79986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517206" y="906230"/>
            <a:ext cx="8743925" cy="830997"/>
          </a:xfrm>
          <a:prstGeom prst="rect">
            <a:avLst/>
          </a:prstGeom>
          <a:noFill/>
        </p:spPr>
        <p:txBody>
          <a:bodyPr wrap="square" rtlCol="0">
            <a:spAutoFit/>
          </a:bodyPr>
          <a:lstStyle/>
          <a:p>
            <a:pPr algn="ctr"/>
            <a:r>
              <a:rPr lang="en-US" sz="2400" b="1" dirty="0">
                <a:latin typeface="Alexandria"/>
              </a:rPr>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4093428"/>
          </a:xfrm>
          <a:prstGeom prst="rect">
            <a:avLst/>
          </a:prstGeom>
          <a:noFill/>
        </p:spPr>
        <p:txBody>
          <a:bodyPr wrap="square" rtlCol="0">
            <a:spAutoFit/>
          </a:bodyPr>
          <a:lstStyle/>
          <a:p>
            <a:r>
              <a:rPr lang="en-US" sz="2000" b="1" dirty="0">
                <a:solidFill>
                  <a:srgbClr val="C00000"/>
                </a:solidFill>
                <a:latin typeface="Alexandria"/>
              </a:rPr>
              <a:t>Solution- Contd.</a:t>
            </a:r>
          </a:p>
          <a:p>
            <a:endParaRPr lang="en-US" sz="2000" b="1" dirty="0">
              <a:latin typeface="Alexandria"/>
            </a:endParaRPr>
          </a:p>
          <a:p>
            <a:pPr marL="342900" indent="-342900">
              <a:buFont typeface="Arial" panose="020B0604020202020204" pitchFamily="34" charset="0"/>
              <a:buChar char="•"/>
            </a:pPr>
            <a:r>
              <a:rPr lang="en-US" sz="2000" dirty="0">
                <a:latin typeface="Alexandria"/>
              </a:rPr>
              <a:t>Performance management is being integrated into virtually every organizational initiative to ensure that rewards are commensurate with productivity.</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Succession planning has been established to identify vital skills and transfer them to up-and-coming employees through corresponding training and development initiatives.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The Advanced Leadership Program, a premier program for high-potential future executives, trains them to understand the strategic challenges faced by the organization and develop the skills to creatively address them.</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2415276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Top Corners Rounded 7">
            <a:extLst>
              <a:ext uri="{FF2B5EF4-FFF2-40B4-BE49-F238E27FC236}">
                <a16:creationId xmlns:a16="http://schemas.microsoft.com/office/drawing/2014/main" id="{84C198F2-E53C-442D-BAC9-7894A785A2E8}"/>
              </a:ext>
            </a:extLst>
          </p:cNvPr>
          <p:cNvSpPr/>
          <p:nvPr/>
        </p:nvSpPr>
        <p:spPr bwMode="auto">
          <a:xfrm rot="16200000">
            <a:off x="2856998" y="839500"/>
            <a:ext cx="843008" cy="1282051"/>
          </a:xfrm>
          <a:prstGeom prst="round2SameRect">
            <a:avLst>
              <a:gd name="adj1" fmla="val 50000"/>
              <a:gd name="adj2" fmla="val 0"/>
            </a:avLst>
          </a:prstGeom>
          <a:solidFill>
            <a:schemeClr val="accent1"/>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9" name="Rectangle: Top Corners Rounded 8">
            <a:extLst>
              <a:ext uri="{FF2B5EF4-FFF2-40B4-BE49-F238E27FC236}">
                <a16:creationId xmlns:a16="http://schemas.microsoft.com/office/drawing/2014/main" id="{C9462A45-3676-4032-B8B2-6EF87CA5F15D}"/>
              </a:ext>
            </a:extLst>
          </p:cNvPr>
          <p:cNvSpPr/>
          <p:nvPr/>
        </p:nvSpPr>
        <p:spPr bwMode="auto">
          <a:xfrm rot="16200000">
            <a:off x="2856998" y="1797612"/>
            <a:ext cx="843007" cy="1282050"/>
          </a:xfrm>
          <a:prstGeom prst="round2SameRect">
            <a:avLst>
              <a:gd name="adj1" fmla="val 50000"/>
              <a:gd name="adj2" fmla="val 0"/>
            </a:avLst>
          </a:prstGeom>
          <a:solidFill>
            <a:schemeClr val="accent2"/>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0" name="Rectangle: Top Corners Rounded 9">
            <a:extLst>
              <a:ext uri="{FF2B5EF4-FFF2-40B4-BE49-F238E27FC236}">
                <a16:creationId xmlns:a16="http://schemas.microsoft.com/office/drawing/2014/main" id="{56895BFB-CCBB-4F69-967B-782F95529507}"/>
              </a:ext>
            </a:extLst>
          </p:cNvPr>
          <p:cNvSpPr/>
          <p:nvPr/>
        </p:nvSpPr>
        <p:spPr bwMode="auto">
          <a:xfrm rot="16200000">
            <a:off x="2656885" y="2762140"/>
            <a:ext cx="1056484" cy="1482702"/>
          </a:xfrm>
          <a:prstGeom prst="round2SameRect">
            <a:avLst>
              <a:gd name="adj1" fmla="val 50000"/>
              <a:gd name="adj2" fmla="val 0"/>
            </a:avLst>
          </a:prstGeom>
          <a:solidFill>
            <a:schemeClr val="accent3"/>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1" name="Rectangle: Top Corners Rounded 10">
            <a:extLst>
              <a:ext uri="{FF2B5EF4-FFF2-40B4-BE49-F238E27FC236}">
                <a16:creationId xmlns:a16="http://schemas.microsoft.com/office/drawing/2014/main" id="{DD9122B7-B8D8-4797-9CF5-DC9CC8E2F033}"/>
              </a:ext>
            </a:extLst>
          </p:cNvPr>
          <p:cNvSpPr/>
          <p:nvPr/>
        </p:nvSpPr>
        <p:spPr bwMode="auto">
          <a:xfrm rot="16200000">
            <a:off x="2854622" y="3927312"/>
            <a:ext cx="842998" cy="1282052"/>
          </a:xfrm>
          <a:prstGeom prst="round2SameRect">
            <a:avLst>
              <a:gd name="adj1" fmla="val 50000"/>
              <a:gd name="adj2" fmla="val 0"/>
            </a:avLst>
          </a:prstGeom>
          <a:solidFill>
            <a:schemeClr val="accent4"/>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2" name="Rectangle: Top Corners Rounded 11">
            <a:extLst>
              <a:ext uri="{FF2B5EF4-FFF2-40B4-BE49-F238E27FC236}">
                <a16:creationId xmlns:a16="http://schemas.microsoft.com/office/drawing/2014/main" id="{BB919A31-C61D-48ED-BFDE-6B8548A91B44}"/>
              </a:ext>
            </a:extLst>
          </p:cNvPr>
          <p:cNvSpPr/>
          <p:nvPr/>
        </p:nvSpPr>
        <p:spPr bwMode="auto">
          <a:xfrm rot="16200000">
            <a:off x="2854622" y="4885416"/>
            <a:ext cx="842998" cy="1282052"/>
          </a:xfrm>
          <a:prstGeom prst="round2SameRect">
            <a:avLst>
              <a:gd name="adj1" fmla="val 50000"/>
              <a:gd name="adj2" fmla="val 0"/>
            </a:avLst>
          </a:prstGeom>
          <a:solidFill>
            <a:schemeClr val="accent5">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3" name="Arrow: Pentagon 12">
            <a:extLst>
              <a:ext uri="{FF2B5EF4-FFF2-40B4-BE49-F238E27FC236}">
                <a16:creationId xmlns:a16="http://schemas.microsoft.com/office/drawing/2014/main" id="{1F12799C-384B-4A70-85AA-C0E471C1598B}"/>
              </a:ext>
            </a:extLst>
          </p:cNvPr>
          <p:cNvSpPr/>
          <p:nvPr/>
        </p:nvSpPr>
        <p:spPr bwMode="auto">
          <a:xfrm>
            <a:off x="4292443" y="1276962"/>
            <a:ext cx="2921000" cy="843002"/>
          </a:xfrm>
          <a:prstGeom prst="homePlate">
            <a:avLst>
              <a:gd name="adj" fmla="val 36441"/>
            </a:avLst>
          </a:prstGeom>
          <a:solidFill>
            <a:schemeClr val="accent1"/>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4" name="Arrow: Pentagon 13">
            <a:extLst>
              <a:ext uri="{FF2B5EF4-FFF2-40B4-BE49-F238E27FC236}">
                <a16:creationId xmlns:a16="http://schemas.microsoft.com/office/drawing/2014/main" id="{B4A7C95F-A16F-4E15-B645-DC97B22F4078}"/>
              </a:ext>
            </a:extLst>
          </p:cNvPr>
          <p:cNvSpPr/>
          <p:nvPr/>
        </p:nvSpPr>
        <p:spPr bwMode="auto">
          <a:xfrm>
            <a:off x="4292443" y="2235075"/>
            <a:ext cx="3455300" cy="843002"/>
          </a:xfrm>
          <a:prstGeom prst="homePlate">
            <a:avLst>
              <a:gd name="adj" fmla="val 36441"/>
            </a:avLst>
          </a:prstGeom>
          <a:solidFill>
            <a:schemeClr val="accent2"/>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5" name="Arrow: Pentagon 14">
            <a:extLst>
              <a:ext uri="{FF2B5EF4-FFF2-40B4-BE49-F238E27FC236}">
                <a16:creationId xmlns:a16="http://schemas.microsoft.com/office/drawing/2014/main" id="{582CC260-D0E3-4BCF-B227-02AE3F61190E}"/>
              </a:ext>
            </a:extLst>
          </p:cNvPr>
          <p:cNvSpPr/>
          <p:nvPr/>
        </p:nvSpPr>
        <p:spPr bwMode="auto">
          <a:xfrm>
            <a:off x="4278155" y="3193182"/>
            <a:ext cx="4601149" cy="1056486"/>
          </a:xfrm>
          <a:prstGeom prst="homePlate">
            <a:avLst>
              <a:gd name="adj" fmla="val 36441"/>
            </a:avLst>
          </a:prstGeom>
          <a:solidFill>
            <a:schemeClr val="accent3"/>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6" name="Arrow: Pentagon 15">
            <a:extLst>
              <a:ext uri="{FF2B5EF4-FFF2-40B4-BE49-F238E27FC236}">
                <a16:creationId xmlns:a16="http://schemas.microsoft.com/office/drawing/2014/main" id="{803D4C36-9561-4FCE-86F2-1CCCA8E71395}"/>
              </a:ext>
            </a:extLst>
          </p:cNvPr>
          <p:cNvSpPr/>
          <p:nvPr/>
        </p:nvSpPr>
        <p:spPr bwMode="auto">
          <a:xfrm>
            <a:off x="4278155" y="4348335"/>
            <a:ext cx="3457219" cy="843002"/>
          </a:xfrm>
          <a:prstGeom prst="homePlate">
            <a:avLst>
              <a:gd name="adj" fmla="val 36441"/>
            </a:avLst>
          </a:prstGeom>
          <a:solidFill>
            <a:schemeClr val="accent4"/>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7" name="Arrow: Pentagon 16">
            <a:extLst>
              <a:ext uri="{FF2B5EF4-FFF2-40B4-BE49-F238E27FC236}">
                <a16:creationId xmlns:a16="http://schemas.microsoft.com/office/drawing/2014/main" id="{8CF26AE7-2CD7-4D0A-B8C6-614B99F7B53E}"/>
              </a:ext>
            </a:extLst>
          </p:cNvPr>
          <p:cNvSpPr/>
          <p:nvPr/>
        </p:nvSpPr>
        <p:spPr bwMode="auto">
          <a:xfrm>
            <a:off x="4290525" y="5322875"/>
            <a:ext cx="2922919" cy="843002"/>
          </a:xfrm>
          <a:prstGeom prst="homePlate">
            <a:avLst>
              <a:gd name="adj" fmla="val 36441"/>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8" name="Parallelogram 17">
            <a:extLst>
              <a:ext uri="{FF2B5EF4-FFF2-40B4-BE49-F238E27FC236}">
                <a16:creationId xmlns:a16="http://schemas.microsoft.com/office/drawing/2014/main" id="{2D029414-BB4C-4664-BDD2-3EB33A957193}"/>
              </a:ext>
            </a:extLst>
          </p:cNvPr>
          <p:cNvSpPr/>
          <p:nvPr/>
        </p:nvSpPr>
        <p:spPr bwMode="auto">
          <a:xfrm rot="5400000">
            <a:off x="3577510" y="1405033"/>
            <a:ext cx="1056484" cy="373380"/>
          </a:xfrm>
          <a:prstGeom prst="parallelogram">
            <a:avLst>
              <a:gd name="adj" fmla="val 58650"/>
            </a:avLst>
          </a:prstGeom>
          <a:solidFill>
            <a:schemeClr val="accent1">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9" name="Parallelogram 18">
            <a:extLst>
              <a:ext uri="{FF2B5EF4-FFF2-40B4-BE49-F238E27FC236}">
                <a16:creationId xmlns:a16="http://schemas.microsoft.com/office/drawing/2014/main" id="{C4EB081C-B167-4546-86EF-CFD3AF2AB108}"/>
              </a:ext>
            </a:extLst>
          </p:cNvPr>
          <p:cNvSpPr/>
          <p:nvPr/>
        </p:nvSpPr>
        <p:spPr bwMode="auto">
          <a:xfrm rot="5400000">
            <a:off x="3575279" y="2360915"/>
            <a:ext cx="1060944" cy="373380"/>
          </a:xfrm>
          <a:prstGeom prst="parallelogram">
            <a:avLst>
              <a:gd name="adj" fmla="val 58650"/>
            </a:avLst>
          </a:prstGeom>
          <a:solidFill>
            <a:schemeClr val="accent2">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0" name="Parallelogram 19">
            <a:extLst>
              <a:ext uri="{FF2B5EF4-FFF2-40B4-BE49-F238E27FC236}">
                <a16:creationId xmlns:a16="http://schemas.microsoft.com/office/drawing/2014/main" id="{E7D9EECD-6779-4992-B730-9C4F13E53BF0}"/>
              </a:ext>
            </a:extLst>
          </p:cNvPr>
          <p:cNvSpPr/>
          <p:nvPr/>
        </p:nvSpPr>
        <p:spPr bwMode="auto">
          <a:xfrm rot="5400000">
            <a:off x="3467586" y="3425770"/>
            <a:ext cx="1274417" cy="373380"/>
          </a:xfrm>
          <a:prstGeom prst="parallelogram">
            <a:avLst>
              <a:gd name="adj" fmla="val 58650"/>
            </a:avLst>
          </a:prstGeom>
          <a:solidFill>
            <a:schemeClr val="accent3">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1" name="Parallelogram 20">
            <a:extLst>
              <a:ext uri="{FF2B5EF4-FFF2-40B4-BE49-F238E27FC236}">
                <a16:creationId xmlns:a16="http://schemas.microsoft.com/office/drawing/2014/main" id="{9E4BE810-7E47-47E7-951E-BA2F82681841}"/>
              </a:ext>
            </a:extLst>
          </p:cNvPr>
          <p:cNvSpPr/>
          <p:nvPr/>
        </p:nvSpPr>
        <p:spPr bwMode="auto">
          <a:xfrm rot="5400000">
            <a:off x="3573363" y="4490612"/>
            <a:ext cx="1060942" cy="373380"/>
          </a:xfrm>
          <a:prstGeom prst="parallelogram">
            <a:avLst>
              <a:gd name="adj" fmla="val 58650"/>
            </a:avLst>
          </a:prstGeom>
          <a:solidFill>
            <a:schemeClr val="accent4">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2" name="Parallelogram 21">
            <a:extLst>
              <a:ext uri="{FF2B5EF4-FFF2-40B4-BE49-F238E27FC236}">
                <a16:creationId xmlns:a16="http://schemas.microsoft.com/office/drawing/2014/main" id="{32C881CE-22B4-4F22-AA33-7702CB7880A3}"/>
              </a:ext>
            </a:extLst>
          </p:cNvPr>
          <p:cNvSpPr/>
          <p:nvPr/>
        </p:nvSpPr>
        <p:spPr bwMode="auto">
          <a:xfrm rot="5400000">
            <a:off x="3573363" y="5448724"/>
            <a:ext cx="1060942" cy="373380"/>
          </a:xfrm>
          <a:prstGeom prst="parallelogram">
            <a:avLst>
              <a:gd name="adj" fmla="val 58650"/>
            </a:avLst>
          </a:prstGeom>
          <a:solidFill>
            <a:schemeClr val="accent5"/>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8" name="Rectangle 27">
            <a:extLst>
              <a:ext uri="{FF2B5EF4-FFF2-40B4-BE49-F238E27FC236}">
                <a16:creationId xmlns:a16="http://schemas.microsoft.com/office/drawing/2014/main" id="{BBB2D55F-677E-4281-B632-763D58E00D0A}"/>
              </a:ext>
            </a:extLst>
          </p:cNvPr>
          <p:cNvSpPr/>
          <p:nvPr/>
        </p:nvSpPr>
        <p:spPr>
          <a:xfrm>
            <a:off x="4482549" y="1329131"/>
            <a:ext cx="2730894" cy="707886"/>
          </a:xfrm>
          <a:prstGeom prst="rect">
            <a:avLst/>
          </a:prstGeom>
        </p:spPr>
        <p:txBody>
          <a:bodyPr wrap="square">
            <a:spAutoFit/>
          </a:bodyPr>
          <a:lstStyle/>
          <a:p>
            <a:pPr>
              <a:defRPr/>
            </a:pPr>
            <a:r>
              <a:rPr lang="en-US" sz="2000" dirty="0">
                <a:solidFill>
                  <a:schemeClr val="bg1"/>
                </a:solidFill>
                <a:latin typeface="Alexandria"/>
              </a:rPr>
              <a:t>Prevent overstaffing and understaffing</a:t>
            </a:r>
          </a:p>
        </p:txBody>
      </p:sp>
      <p:sp>
        <p:nvSpPr>
          <p:cNvPr id="33" name="Rectangle 32">
            <a:extLst>
              <a:ext uri="{FF2B5EF4-FFF2-40B4-BE49-F238E27FC236}">
                <a16:creationId xmlns:a16="http://schemas.microsoft.com/office/drawing/2014/main" id="{12BFDD2C-65C7-47D0-A6E7-8EB454D9A968}"/>
              </a:ext>
            </a:extLst>
          </p:cNvPr>
          <p:cNvSpPr/>
          <p:nvPr/>
        </p:nvSpPr>
        <p:spPr>
          <a:xfrm>
            <a:off x="4290524" y="2236041"/>
            <a:ext cx="3444850" cy="830997"/>
          </a:xfrm>
          <a:prstGeom prst="rect">
            <a:avLst/>
          </a:prstGeom>
        </p:spPr>
        <p:txBody>
          <a:bodyPr wrap="square">
            <a:spAutoFit/>
          </a:bodyPr>
          <a:lstStyle/>
          <a:p>
            <a:pPr>
              <a:defRPr/>
            </a:pPr>
            <a:r>
              <a:rPr lang="en-US" sz="1600" dirty="0">
                <a:solidFill>
                  <a:schemeClr val="bg1"/>
                </a:solidFill>
                <a:latin typeface="Alexandria"/>
              </a:rPr>
              <a:t>Ensure the organization has the right employees with the right skills in the right places at the right times</a:t>
            </a:r>
          </a:p>
        </p:txBody>
      </p:sp>
      <p:sp>
        <p:nvSpPr>
          <p:cNvPr id="34" name="Rectangle 33">
            <a:extLst>
              <a:ext uri="{FF2B5EF4-FFF2-40B4-BE49-F238E27FC236}">
                <a16:creationId xmlns:a16="http://schemas.microsoft.com/office/drawing/2014/main" id="{E99F7851-3366-4EBC-B4D2-584A85890123}"/>
              </a:ext>
            </a:extLst>
          </p:cNvPr>
          <p:cNvSpPr/>
          <p:nvPr/>
        </p:nvSpPr>
        <p:spPr>
          <a:xfrm>
            <a:off x="4377756" y="3357148"/>
            <a:ext cx="5121181" cy="646331"/>
          </a:xfrm>
          <a:prstGeom prst="rect">
            <a:avLst/>
          </a:prstGeom>
        </p:spPr>
        <p:txBody>
          <a:bodyPr wrap="square">
            <a:spAutoFit/>
          </a:bodyPr>
          <a:lstStyle/>
          <a:p>
            <a:pPr>
              <a:defRPr/>
            </a:pPr>
            <a:r>
              <a:rPr lang="en-US" dirty="0">
                <a:solidFill>
                  <a:schemeClr val="bg1"/>
                </a:solidFill>
                <a:latin typeface="Alexandria"/>
              </a:rPr>
              <a:t>Ensure the organization is responsive to</a:t>
            </a:r>
          </a:p>
          <a:p>
            <a:pPr>
              <a:defRPr/>
            </a:pPr>
            <a:r>
              <a:rPr lang="en-US" dirty="0">
                <a:solidFill>
                  <a:schemeClr val="bg1"/>
                </a:solidFill>
                <a:latin typeface="Alexandria"/>
              </a:rPr>
              <a:t> changes in its  environment</a:t>
            </a:r>
          </a:p>
        </p:txBody>
      </p:sp>
      <p:sp>
        <p:nvSpPr>
          <p:cNvPr id="36" name="Rectangle 35">
            <a:extLst>
              <a:ext uri="{FF2B5EF4-FFF2-40B4-BE49-F238E27FC236}">
                <a16:creationId xmlns:a16="http://schemas.microsoft.com/office/drawing/2014/main" id="{ACE30CD7-3858-4A48-B26F-042F6E4CB3BF}"/>
              </a:ext>
            </a:extLst>
          </p:cNvPr>
          <p:cNvSpPr/>
          <p:nvPr/>
        </p:nvSpPr>
        <p:spPr>
          <a:xfrm>
            <a:off x="4206140" y="4391675"/>
            <a:ext cx="3473836" cy="646331"/>
          </a:xfrm>
          <a:prstGeom prst="rect">
            <a:avLst/>
          </a:prstGeom>
        </p:spPr>
        <p:txBody>
          <a:bodyPr wrap="square">
            <a:spAutoFit/>
          </a:bodyPr>
          <a:lstStyle/>
          <a:p>
            <a:pPr>
              <a:defRPr/>
            </a:pPr>
            <a:r>
              <a:rPr lang="en-US" dirty="0">
                <a:solidFill>
                  <a:schemeClr val="bg1"/>
                </a:solidFill>
                <a:latin typeface="Alexandria"/>
              </a:rPr>
              <a:t>Provide direction and coherence to all HR activities and systems</a:t>
            </a:r>
          </a:p>
        </p:txBody>
      </p:sp>
      <p:sp>
        <p:nvSpPr>
          <p:cNvPr id="3" name="Oval 2">
            <a:extLst>
              <a:ext uri="{FF2B5EF4-FFF2-40B4-BE49-F238E27FC236}">
                <a16:creationId xmlns:a16="http://schemas.microsoft.com/office/drawing/2014/main" id="{89B0C692-C7A7-46A8-9508-01CC6D2BB113}"/>
              </a:ext>
            </a:extLst>
          </p:cNvPr>
          <p:cNvSpPr/>
          <p:nvPr/>
        </p:nvSpPr>
        <p:spPr bwMode="auto">
          <a:xfrm>
            <a:off x="2916753" y="1079397"/>
            <a:ext cx="777842" cy="777842"/>
          </a:xfrm>
          <a:prstGeom prst="ellipse">
            <a:avLst/>
          </a:prstGeom>
          <a:solidFill>
            <a:schemeClr val="accent1">
              <a:lumMod val="75000"/>
            </a:schemeClr>
          </a:solidFill>
          <a:ln w="22225">
            <a:solidFill>
              <a:schemeClr val="accent1">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a:solidFill>
                  <a:schemeClr val="bg1"/>
                </a:solidFill>
                <a:latin typeface="Alexandria"/>
              </a:rPr>
              <a:t>01</a:t>
            </a:r>
          </a:p>
        </p:txBody>
      </p:sp>
      <p:sp>
        <p:nvSpPr>
          <p:cNvPr id="37" name="Oval 36">
            <a:extLst>
              <a:ext uri="{FF2B5EF4-FFF2-40B4-BE49-F238E27FC236}">
                <a16:creationId xmlns:a16="http://schemas.microsoft.com/office/drawing/2014/main" id="{6987EF00-E876-421D-8900-6EA826E8DB67}"/>
              </a:ext>
            </a:extLst>
          </p:cNvPr>
          <p:cNvSpPr/>
          <p:nvPr/>
        </p:nvSpPr>
        <p:spPr bwMode="auto">
          <a:xfrm>
            <a:off x="2910467" y="2064743"/>
            <a:ext cx="777842" cy="777842"/>
          </a:xfrm>
          <a:prstGeom prst="ellipse">
            <a:avLst/>
          </a:prstGeom>
          <a:solidFill>
            <a:schemeClr val="accent2">
              <a:lumMod val="75000"/>
            </a:schemeClr>
          </a:solidFill>
          <a:ln w="22225">
            <a:solidFill>
              <a:schemeClr val="accent2">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a:solidFill>
                  <a:schemeClr val="bg1"/>
                </a:solidFill>
                <a:latin typeface="Alexandria"/>
              </a:rPr>
              <a:t>02</a:t>
            </a:r>
          </a:p>
        </p:txBody>
      </p:sp>
      <p:sp>
        <p:nvSpPr>
          <p:cNvPr id="38" name="Oval 37">
            <a:extLst>
              <a:ext uri="{FF2B5EF4-FFF2-40B4-BE49-F238E27FC236}">
                <a16:creationId xmlns:a16="http://schemas.microsoft.com/office/drawing/2014/main" id="{3AE4716F-634B-4146-91A4-596A904A35D9}"/>
              </a:ext>
            </a:extLst>
          </p:cNvPr>
          <p:cNvSpPr/>
          <p:nvPr/>
        </p:nvSpPr>
        <p:spPr bwMode="auto">
          <a:xfrm>
            <a:off x="2880680" y="3165096"/>
            <a:ext cx="777842" cy="777842"/>
          </a:xfrm>
          <a:prstGeom prst="ellipse">
            <a:avLst/>
          </a:prstGeom>
          <a:solidFill>
            <a:schemeClr val="accent3">
              <a:lumMod val="75000"/>
            </a:schemeClr>
          </a:solidFill>
          <a:ln w="22225">
            <a:solidFill>
              <a:schemeClr val="accent3">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a:solidFill>
                  <a:schemeClr val="bg1"/>
                </a:solidFill>
                <a:latin typeface="Alexandria"/>
              </a:rPr>
              <a:t>03</a:t>
            </a:r>
          </a:p>
        </p:txBody>
      </p:sp>
      <p:sp>
        <p:nvSpPr>
          <p:cNvPr id="39" name="Oval 38">
            <a:extLst>
              <a:ext uri="{FF2B5EF4-FFF2-40B4-BE49-F238E27FC236}">
                <a16:creationId xmlns:a16="http://schemas.microsoft.com/office/drawing/2014/main" id="{D034E0B9-2496-4C3A-8791-68DE82565A2A}"/>
              </a:ext>
            </a:extLst>
          </p:cNvPr>
          <p:cNvSpPr/>
          <p:nvPr/>
        </p:nvSpPr>
        <p:spPr bwMode="auto">
          <a:xfrm>
            <a:off x="2924088" y="4201061"/>
            <a:ext cx="777842" cy="777842"/>
          </a:xfrm>
          <a:prstGeom prst="ellipse">
            <a:avLst/>
          </a:prstGeom>
          <a:solidFill>
            <a:schemeClr val="accent4">
              <a:lumMod val="75000"/>
            </a:schemeClr>
          </a:solidFill>
          <a:ln w="22225">
            <a:solidFill>
              <a:schemeClr val="accent4">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a:solidFill>
                  <a:schemeClr val="bg1"/>
                </a:solidFill>
                <a:latin typeface="Alexandria"/>
              </a:rPr>
              <a:t>04</a:t>
            </a:r>
          </a:p>
        </p:txBody>
      </p:sp>
      <p:sp>
        <p:nvSpPr>
          <p:cNvPr id="40" name="Oval 39">
            <a:extLst>
              <a:ext uri="{FF2B5EF4-FFF2-40B4-BE49-F238E27FC236}">
                <a16:creationId xmlns:a16="http://schemas.microsoft.com/office/drawing/2014/main" id="{1E2A6A21-9F80-4A47-A5A8-A5B7FF07252A}"/>
              </a:ext>
            </a:extLst>
          </p:cNvPr>
          <p:cNvSpPr/>
          <p:nvPr/>
        </p:nvSpPr>
        <p:spPr bwMode="auto">
          <a:xfrm>
            <a:off x="2979486" y="5153444"/>
            <a:ext cx="777842" cy="777842"/>
          </a:xfrm>
          <a:prstGeom prst="ellipse">
            <a:avLst/>
          </a:prstGeom>
          <a:solidFill>
            <a:schemeClr val="accent5"/>
          </a:solidFill>
          <a:ln w="22225">
            <a:solidFill>
              <a:schemeClr val="accent5">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a:solidFill>
                  <a:schemeClr val="bg1"/>
                </a:solidFill>
                <a:latin typeface="Alexandria"/>
              </a:rPr>
              <a:t>05</a:t>
            </a:r>
          </a:p>
        </p:txBody>
      </p:sp>
      <p:sp>
        <p:nvSpPr>
          <p:cNvPr id="84" name="Rectangle 83">
            <a:extLst>
              <a:ext uri="{FF2B5EF4-FFF2-40B4-BE49-F238E27FC236}">
                <a16:creationId xmlns:a16="http://schemas.microsoft.com/office/drawing/2014/main" id="{ACE30CD7-3858-4A48-B26F-042F6E4CB3BF}"/>
              </a:ext>
            </a:extLst>
          </p:cNvPr>
          <p:cNvSpPr/>
          <p:nvPr/>
        </p:nvSpPr>
        <p:spPr>
          <a:xfrm>
            <a:off x="4290524" y="5421210"/>
            <a:ext cx="3132251" cy="646331"/>
          </a:xfrm>
          <a:prstGeom prst="rect">
            <a:avLst/>
          </a:prstGeom>
        </p:spPr>
        <p:txBody>
          <a:bodyPr wrap="square">
            <a:spAutoFit/>
          </a:bodyPr>
          <a:lstStyle/>
          <a:p>
            <a:pPr>
              <a:defRPr/>
            </a:pPr>
            <a:r>
              <a:rPr lang="en-US" dirty="0">
                <a:solidFill>
                  <a:schemeClr val="bg1"/>
                </a:solidFill>
                <a:latin typeface="Alexandria"/>
              </a:rPr>
              <a:t>Unite the perspectives of</a:t>
            </a:r>
          </a:p>
          <a:p>
            <a:pPr>
              <a:defRPr/>
            </a:pPr>
            <a:r>
              <a:rPr lang="en-US" dirty="0">
                <a:solidFill>
                  <a:schemeClr val="bg1"/>
                </a:solidFill>
                <a:latin typeface="Alexandria"/>
              </a:rPr>
              <a:t> line and staff managers</a:t>
            </a:r>
          </a:p>
        </p:txBody>
      </p:sp>
      <p:sp>
        <p:nvSpPr>
          <p:cNvPr id="85" name="TextBox 84"/>
          <p:cNvSpPr txBox="1"/>
          <p:nvPr/>
        </p:nvSpPr>
        <p:spPr>
          <a:xfrm>
            <a:off x="1815509" y="353431"/>
            <a:ext cx="8082279" cy="461665"/>
          </a:xfrm>
          <a:prstGeom prst="rect">
            <a:avLst/>
          </a:prstGeom>
          <a:noFill/>
        </p:spPr>
        <p:txBody>
          <a:bodyPr wrap="square" rtlCol="0">
            <a:spAutoFit/>
          </a:bodyPr>
          <a:lstStyle/>
          <a:p>
            <a:pPr algn="ctr"/>
            <a:r>
              <a:rPr lang="en-US" sz="2400" dirty="0">
                <a:latin typeface="Alexandria"/>
              </a:rPr>
              <a:t>Key Objectives of Strategic Workforce Planning</a:t>
            </a:r>
            <a:endParaRPr lang="en-US" sz="2400" b="1" dirty="0">
              <a:latin typeface="Alexandria"/>
              <a:cs typeface="Alexandria" charset="0"/>
            </a:endParaRPr>
          </a:p>
        </p:txBody>
      </p:sp>
      <p:pic>
        <p:nvPicPr>
          <p:cNvPr id="8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2916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Types of Planning</a:t>
            </a:r>
          </a:p>
        </p:txBody>
      </p:sp>
      <p:pic>
        <p:nvPicPr>
          <p:cNvPr id="5" name="Picture 4"/>
          <p:cNvPicPr>
            <a:picLocks noChangeAspect="1"/>
          </p:cNvPicPr>
          <p:nvPr/>
        </p:nvPicPr>
        <p:blipFill>
          <a:blip r:embed="rId3"/>
          <a:stretch>
            <a:fillRect/>
          </a:stretch>
        </p:blipFill>
        <p:spPr>
          <a:xfrm>
            <a:off x="2078487" y="1944509"/>
            <a:ext cx="8752933" cy="4052826"/>
          </a:xfrm>
          <a:prstGeom prst="rect">
            <a:avLst/>
          </a:prstGeom>
        </p:spPr>
      </p:pic>
    </p:spTree>
    <p:extLst>
      <p:ext uri="{BB962C8B-B14F-4D97-AF65-F5344CB8AC3E}">
        <p14:creationId xmlns:p14="http://schemas.microsoft.com/office/powerpoint/2010/main" val="99236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4093428"/>
          </a:xfrm>
          <a:prstGeom prst="rect">
            <a:avLst/>
          </a:prstGeom>
          <a:noFill/>
        </p:spPr>
        <p:txBody>
          <a:bodyPr wrap="square" rtlCol="0">
            <a:spAutoFit/>
          </a:bodyPr>
          <a:lstStyle/>
          <a:p>
            <a:r>
              <a:rPr lang="en-US" sz="2000" b="1" dirty="0">
                <a:solidFill>
                  <a:srgbClr val="C00000"/>
                </a:solidFill>
                <a:latin typeface="Alexandria"/>
              </a:rPr>
              <a:t>Forecasting Demand:</a:t>
            </a:r>
            <a:endParaRPr lang="en-US" sz="2000" dirty="0">
              <a:solidFill>
                <a:srgbClr val="C00000"/>
              </a:solidFill>
              <a:latin typeface="Alexandria"/>
            </a:endParaRPr>
          </a:p>
          <a:p>
            <a:r>
              <a:rPr lang="en-US" sz="2000" dirty="0">
                <a:latin typeface="Alexandria"/>
              </a:rPr>
              <a:t>The first step in aggregate planning is predicting how many employees the organization will need. This involves considering:</a:t>
            </a:r>
          </a:p>
          <a:p>
            <a:endParaRPr lang="en-US" sz="2000" dirty="0">
              <a:latin typeface="Alexandria"/>
            </a:endParaRPr>
          </a:p>
          <a:p>
            <a:r>
              <a:rPr lang="en-US" sz="2000" b="1" dirty="0">
                <a:solidFill>
                  <a:srgbClr val="C00000"/>
                </a:solidFill>
                <a:latin typeface="Alexandria"/>
              </a:rPr>
              <a:t>Strategic plans:</a:t>
            </a:r>
            <a:r>
              <a:rPr lang="en-US" sz="2000" dirty="0">
                <a:solidFill>
                  <a:srgbClr val="C00000"/>
                </a:solidFill>
                <a:latin typeface="Alexandria"/>
              </a:rPr>
              <a:t> </a:t>
            </a:r>
            <a:r>
              <a:rPr lang="en-US" sz="2000" dirty="0">
                <a:latin typeface="Alexandria"/>
              </a:rPr>
              <a:t>Growth or decline in the organization's business will impact employee needs.</a:t>
            </a:r>
          </a:p>
          <a:p>
            <a:endParaRPr lang="en-US" sz="2000" dirty="0">
              <a:latin typeface="Alexandria"/>
            </a:endParaRPr>
          </a:p>
          <a:p>
            <a:r>
              <a:rPr lang="en-US" sz="2000" b="1" dirty="0">
                <a:solidFill>
                  <a:srgbClr val="C00000"/>
                </a:solidFill>
                <a:latin typeface="Alexandria"/>
              </a:rPr>
              <a:t>Demand for products/services:</a:t>
            </a:r>
            <a:r>
              <a:rPr lang="en-US" sz="2000" dirty="0">
                <a:solidFill>
                  <a:srgbClr val="C00000"/>
                </a:solidFill>
                <a:latin typeface="Alexandria"/>
              </a:rPr>
              <a:t> </a:t>
            </a:r>
            <a:r>
              <a:rPr lang="en-US" sz="2000" dirty="0">
                <a:latin typeface="Alexandria"/>
              </a:rPr>
              <a:t>The main indicator of employee demand is the demand for what the organization produces or sells.</a:t>
            </a:r>
          </a:p>
          <a:p>
            <a:endParaRPr lang="en-US" sz="2000" dirty="0">
              <a:latin typeface="Alexandria"/>
            </a:endParaRPr>
          </a:p>
          <a:p>
            <a:r>
              <a:rPr lang="en-US" sz="2000" b="1" dirty="0">
                <a:solidFill>
                  <a:srgbClr val="C00000"/>
                </a:solidFill>
                <a:latin typeface="Alexandria"/>
              </a:rPr>
              <a:t>Future assumptions:</a:t>
            </a:r>
            <a:r>
              <a:rPr lang="en-US" sz="2000" dirty="0">
                <a:solidFill>
                  <a:srgbClr val="C00000"/>
                </a:solidFill>
                <a:latin typeface="Alexandria"/>
              </a:rPr>
              <a:t> </a:t>
            </a:r>
            <a:r>
              <a:rPr lang="en-US" sz="2000" dirty="0">
                <a:latin typeface="Alexandria"/>
              </a:rPr>
              <a:t>Factors like new technology, competition, and changes in service delivery need to be considered when forecasting.</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200996"/>
            <a:ext cx="8082279" cy="461665"/>
          </a:xfrm>
          <a:prstGeom prst="rect">
            <a:avLst/>
          </a:prstGeom>
          <a:noFill/>
        </p:spPr>
        <p:txBody>
          <a:bodyPr wrap="square" rtlCol="0">
            <a:spAutoFit/>
          </a:bodyPr>
          <a:lstStyle/>
          <a:p>
            <a:pPr algn="ctr"/>
            <a:r>
              <a:rPr lang="en-US" sz="2400" b="1" dirty="0">
                <a:latin typeface="Alexandria"/>
                <a:cs typeface="Alexandria" charset="0"/>
              </a:rPr>
              <a:t>Aggregate Planning- Forecasting Demand</a:t>
            </a:r>
          </a:p>
        </p:txBody>
      </p:sp>
    </p:spTree>
    <p:extLst>
      <p:ext uri="{BB962C8B-B14F-4D97-AF65-F5344CB8AC3E}">
        <p14:creationId xmlns:p14="http://schemas.microsoft.com/office/powerpoint/2010/main" val="25821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r>
              <a:rPr lang="en-US" sz="2000" b="1" dirty="0">
                <a:solidFill>
                  <a:srgbClr val="C00000"/>
                </a:solidFill>
                <a:latin typeface="Alexandria"/>
              </a:rPr>
              <a:t>Forecasting Methods:</a:t>
            </a:r>
          </a:p>
          <a:p>
            <a:endParaRPr lang="en-US" sz="2000" dirty="0">
              <a:latin typeface="Alexandria"/>
            </a:endParaRPr>
          </a:p>
          <a:p>
            <a:r>
              <a:rPr lang="en-US" sz="2000" b="1" dirty="0">
                <a:solidFill>
                  <a:srgbClr val="C00000"/>
                </a:solidFill>
                <a:latin typeface="Alexandria"/>
              </a:rPr>
              <a:t>Mathematical methods:</a:t>
            </a:r>
            <a:r>
              <a:rPr lang="en-US" sz="2000" dirty="0">
                <a:latin typeface="Alexandria"/>
              </a:rPr>
              <a:t> Techniques like regression analysis can help forecast employee demand, but most organizations rely on:</a:t>
            </a:r>
          </a:p>
          <a:p>
            <a:endParaRPr lang="en-US" sz="2000" dirty="0">
              <a:latin typeface="Alexandria"/>
            </a:endParaRPr>
          </a:p>
          <a:p>
            <a:pPr lvl="1"/>
            <a:r>
              <a:rPr lang="en-US" sz="2000" b="1" dirty="0">
                <a:solidFill>
                  <a:srgbClr val="C00000"/>
                </a:solidFill>
                <a:latin typeface="Alexandria"/>
              </a:rPr>
              <a:t>Unit forecasting (bottom-up):</a:t>
            </a:r>
            <a:r>
              <a:rPr lang="en-US" sz="2000" dirty="0">
                <a:solidFill>
                  <a:srgbClr val="C00000"/>
                </a:solidFill>
                <a:latin typeface="Alexandria"/>
              </a:rPr>
              <a:t> </a:t>
            </a:r>
            <a:r>
              <a:rPr lang="en-US" sz="2000" dirty="0">
                <a:latin typeface="Alexandria"/>
              </a:rPr>
              <a:t>Each department estimates its own employee needs based on its goals. This can be responsive to market needs but may lead to overestimation.</a:t>
            </a:r>
          </a:p>
          <a:p>
            <a:pPr lvl="1"/>
            <a:endParaRPr lang="en-US" sz="2000" dirty="0">
              <a:latin typeface="Alexandria"/>
            </a:endParaRPr>
          </a:p>
          <a:p>
            <a:pPr lvl="1"/>
            <a:r>
              <a:rPr lang="en-US" sz="2000" b="1" dirty="0">
                <a:solidFill>
                  <a:srgbClr val="C00000"/>
                </a:solidFill>
                <a:latin typeface="Alexandria"/>
              </a:rPr>
              <a:t>Top-down forecasting:</a:t>
            </a:r>
            <a:r>
              <a:rPr lang="en-US" sz="2000" dirty="0">
                <a:solidFill>
                  <a:srgbClr val="C00000"/>
                </a:solidFill>
                <a:latin typeface="Alexandria"/>
              </a:rPr>
              <a:t> </a:t>
            </a:r>
            <a:r>
              <a:rPr lang="en-US" sz="2000" dirty="0">
                <a:latin typeface="Alexandria"/>
              </a:rPr>
              <a:t>Senior management allocates a budget for employee payroll and divides it across departments. This is efficient but may not reflect market needs.</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Aggregate Planning</a:t>
            </a:r>
          </a:p>
        </p:txBody>
      </p:sp>
    </p:spTree>
    <p:extLst>
      <p:ext uri="{BB962C8B-B14F-4D97-AF65-F5344CB8AC3E}">
        <p14:creationId xmlns:p14="http://schemas.microsoft.com/office/powerpoint/2010/main" val="829633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2554545"/>
          </a:xfrm>
          <a:prstGeom prst="rect">
            <a:avLst/>
          </a:prstGeom>
          <a:noFill/>
        </p:spPr>
        <p:txBody>
          <a:bodyPr wrap="square" rtlCol="0">
            <a:spAutoFit/>
          </a:bodyPr>
          <a:lstStyle/>
          <a:p>
            <a:r>
              <a:rPr lang="en-US" sz="2000" b="1" dirty="0">
                <a:solidFill>
                  <a:srgbClr val="C00000"/>
                </a:solidFill>
                <a:latin typeface="Alexandria"/>
              </a:rPr>
              <a:t>The best approach depends on the organization's strategy:</a:t>
            </a:r>
          </a:p>
          <a:p>
            <a:endParaRPr lang="en-US" sz="2000" b="1" dirty="0">
              <a:latin typeface="Alexandria"/>
            </a:endParaRPr>
          </a:p>
          <a:p>
            <a:pPr>
              <a:lnSpc>
                <a:spcPct val="150000"/>
              </a:lnSpc>
            </a:pPr>
            <a:r>
              <a:rPr lang="en-US" sz="2000" b="1" dirty="0">
                <a:solidFill>
                  <a:srgbClr val="C00000"/>
                </a:solidFill>
                <a:latin typeface="Alexandria"/>
              </a:rPr>
              <a:t>Cost minimization:</a:t>
            </a:r>
            <a:r>
              <a:rPr lang="en-US" sz="2000" dirty="0">
                <a:solidFill>
                  <a:srgbClr val="C00000"/>
                </a:solidFill>
                <a:latin typeface="Alexandria"/>
              </a:rPr>
              <a:t> </a:t>
            </a:r>
            <a:r>
              <a:rPr lang="en-US" sz="2000" dirty="0">
                <a:latin typeface="Alexandria"/>
              </a:rPr>
              <a:t>Choose top-down forecasting for efficient resource allocation.</a:t>
            </a:r>
          </a:p>
          <a:p>
            <a:pPr>
              <a:lnSpc>
                <a:spcPct val="150000"/>
              </a:lnSpc>
            </a:pPr>
            <a:r>
              <a:rPr lang="en-US" sz="2000" b="1" dirty="0">
                <a:solidFill>
                  <a:srgbClr val="C00000"/>
                </a:solidFill>
                <a:latin typeface="Alexandria"/>
              </a:rPr>
              <a:t>Change and adaptability</a:t>
            </a:r>
            <a:r>
              <a:rPr lang="en-US" sz="2000" b="1" dirty="0">
                <a:latin typeface="Alexandria"/>
              </a:rPr>
              <a:t>:</a:t>
            </a:r>
            <a:r>
              <a:rPr lang="en-US" sz="2000" dirty="0">
                <a:latin typeface="Alexandria"/>
              </a:rPr>
              <a:t> Choose unit forecasting for responsiveness to market needs.</a:t>
            </a:r>
          </a:p>
          <a:p>
            <a:pPr>
              <a:lnSpc>
                <a:spcPct val="150000"/>
              </a:lnSpc>
            </a:pPr>
            <a:r>
              <a:rPr lang="en-US" sz="2000" b="1" dirty="0">
                <a:solidFill>
                  <a:srgbClr val="C00000"/>
                </a:solidFill>
                <a:latin typeface="Alexandria"/>
              </a:rPr>
              <a:t>Balance:</a:t>
            </a:r>
            <a:r>
              <a:rPr lang="en-US" sz="2000" dirty="0">
                <a:latin typeface="Alexandria"/>
              </a:rPr>
              <a:t> Combine both methods and negotiate differences between bottom-up and top-down forecasts</a:t>
            </a:r>
            <a:r>
              <a:rPr lang="en-US"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Aggregate Planning- Forecasting Methods</a:t>
            </a:r>
          </a:p>
        </p:txBody>
      </p:sp>
    </p:spTree>
    <p:extLst>
      <p:ext uri="{BB962C8B-B14F-4D97-AF65-F5344CB8AC3E}">
        <p14:creationId xmlns:p14="http://schemas.microsoft.com/office/powerpoint/2010/main" val="75342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71279" y="1989403"/>
            <a:ext cx="10558721" cy="3785652"/>
          </a:xfrm>
          <a:prstGeom prst="rect">
            <a:avLst/>
          </a:prstGeom>
          <a:noFill/>
        </p:spPr>
        <p:txBody>
          <a:bodyPr wrap="square" rtlCol="0">
            <a:spAutoFit/>
          </a:bodyPr>
          <a:lstStyle/>
          <a:p>
            <a:r>
              <a:rPr lang="en-US" sz="2000" b="1" dirty="0">
                <a:solidFill>
                  <a:srgbClr val="C00000"/>
                </a:solidFill>
                <a:latin typeface="Alexandria"/>
              </a:rPr>
              <a:t>Beyond Headcount:</a:t>
            </a:r>
            <a:endParaRPr lang="en-US" sz="2000" dirty="0">
              <a:solidFill>
                <a:srgbClr val="C00000"/>
              </a:solidFill>
              <a:latin typeface="Alexandria"/>
            </a:endParaRPr>
          </a:p>
          <a:p>
            <a:r>
              <a:rPr lang="en-US" sz="2000" dirty="0">
                <a:latin typeface="Alexandria"/>
              </a:rPr>
              <a:t>Forecasting also needs to consider the specific skills employees will need. Changing demographics and technology impact the skillsets available and required.</a:t>
            </a:r>
          </a:p>
          <a:p>
            <a:endParaRPr lang="en-US" sz="2000" dirty="0">
              <a:latin typeface="Alexandria"/>
            </a:endParaRPr>
          </a:p>
          <a:p>
            <a:r>
              <a:rPr lang="en-US" sz="2000" b="1" dirty="0">
                <a:solidFill>
                  <a:srgbClr val="C00000"/>
                </a:solidFill>
                <a:latin typeface="Alexandria"/>
              </a:rPr>
              <a:t>Forecasting Supply:</a:t>
            </a:r>
            <a:endParaRPr lang="en-US" sz="2000" dirty="0">
              <a:solidFill>
                <a:srgbClr val="C00000"/>
              </a:solidFill>
              <a:latin typeface="Alexandria"/>
            </a:endParaRPr>
          </a:p>
          <a:p>
            <a:r>
              <a:rPr lang="en-US" sz="2000" dirty="0">
                <a:latin typeface="Alexandria"/>
              </a:rPr>
              <a:t>Once employee demand is forecasted, the organization needs to assess its internal supply of labor:</a:t>
            </a:r>
          </a:p>
          <a:p>
            <a:r>
              <a:rPr lang="en-US" sz="2000" b="1" dirty="0">
                <a:solidFill>
                  <a:srgbClr val="C00000"/>
                </a:solidFill>
                <a:latin typeface="Alexandria"/>
              </a:rPr>
              <a:t>Skills inventory:</a:t>
            </a:r>
            <a:r>
              <a:rPr lang="en-US" sz="2000" dirty="0">
                <a:solidFill>
                  <a:srgbClr val="C00000"/>
                </a:solidFill>
                <a:latin typeface="Alexandria"/>
              </a:rPr>
              <a:t> </a:t>
            </a:r>
            <a:r>
              <a:rPr lang="en-US" sz="2000" dirty="0">
                <a:latin typeface="Alexandria"/>
              </a:rPr>
              <a:t>A database containing information on employees' skills, experience, and career aspirations. This helps understand the capabilities of the existing workforce.</a:t>
            </a:r>
          </a:p>
          <a:p>
            <a:endParaRPr lang="en-US" sz="2000" dirty="0">
              <a:latin typeface="Alexandria"/>
            </a:endParaRPr>
          </a:p>
          <a:p>
            <a:r>
              <a:rPr lang="en-US" sz="2000" b="1" dirty="0">
                <a:solidFill>
                  <a:srgbClr val="C00000"/>
                </a:solidFill>
                <a:latin typeface="Alexandria"/>
              </a:rPr>
              <a:t>Mobility and turnover:</a:t>
            </a:r>
            <a:r>
              <a:rPr lang="en-US" sz="2000" dirty="0">
                <a:solidFill>
                  <a:srgbClr val="C00000"/>
                </a:solidFill>
                <a:latin typeface="Alexandria"/>
              </a:rPr>
              <a:t> </a:t>
            </a:r>
            <a:r>
              <a:rPr lang="en-US" sz="2000" dirty="0">
                <a:latin typeface="Alexandria"/>
              </a:rPr>
              <a:t>Analyze how employees move within the organization and the rate at which they leave. Tools like Markov analysis can help predict these movements</a:t>
            </a:r>
            <a:r>
              <a:rPr lang="en-US" sz="2000"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Aggregate Planning</a:t>
            </a:r>
          </a:p>
        </p:txBody>
      </p:sp>
    </p:spTree>
    <p:extLst>
      <p:ext uri="{BB962C8B-B14F-4D97-AF65-F5344CB8AC3E}">
        <p14:creationId xmlns:p14="http://schemas.microsoft.com/office/powerpoint/2010/main" val="899643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87971" y="639627"/>
            <a:ext cx="8082279" cy="461665"/>
          </a:xfrm>
          <a:prstGeom prst="rect">
            <a:avLst/>
          </a:prstGeom>
          <a:noFill/>
        </p:spPr>
        <p:txBody>
          <a:bodyPr wrap="square" rtlCol="0">
            <a:spAutoFit/>
          </a:bodyPr>
          <a:lstStyle/>
          <a:p>
            <a:pPr algn="ctr"/>
            <a:r>
              <a:rPr lang="en-US" sz="2400" b="1" dirty="0">
                <a:latin typeface="Alexandria"/>
                <a:cs typeface="Alexandria" charset="0"/>
              </a:rPr>
              <a:t>Forecasting  Supply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5316" y="1437639"/>
            <a:ext cx="8627409" cy="4829175"/>
          </a:xfrm>
          <a:prstGeom prst="rect">
            <a:avLst/>
          </a:prstGeom>
        </p:spPr>
      </p:pic>
    </p:spTree>
    <p:extLst>
      <p:ext uri="{BB962C8B-B14F-4D97-AF65-F5344CB8AC3E}">
        <p14:creationId xmlns:p14="http://schemas.microsoft.com/office/powerpoint/2010/main" val="11975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02187" y="659238"/>
            <a:ext cx="8082279" cy="461665"/>
          </a:xfrm>
          <a:prstGeom prst="rect">
            <a:avLst/>
          </a:prstGeom>
          <a:noFill/>
        </p:spPr>
        <p:txBody>
          <a:bodyPr wrap="square" rtlCol="0">
            <a:spAutoFit/>
          </a:bodyPr>
          <a:lstStyle/>
          <a:p>
            <a:pPr algn="ctr"/>
            <a:r>
              <a:rPr lang="en-US" sz="2400" b="1" dirty="0"/>
              <a:t>Planning for Shortages and Surpluses</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7906" y="1219864"/>
            <a:ext cx="9530840" cy="4973805"/>
          </a:xfrm>
          <a:prstGeom prst="rect">
            <a:avLst/>
          </a:prstGeom>
        </p:spPr>
      </p:pic>
    </p:spTree>
    <p:extLst>
      <p:ext uri="{BB962C8B-B14F-4D97-AF65-F5344CB8AC3E}">
        <p14:creationId xmlns:p14="http://schemas.microsoft.com/office/powerpoint/2010/main" val="76528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The University of Maryland, Baltimore (UMB) faced a budget shortfall due to decreased state funding.</a:t>
            </a:r>
          </a:p>
          <a:p>
            <a:r>
              <a:rPr lang="en-US" sz="2000" dirty="0">
                <a:latin typeface="Alexandria"/>
              </a:rPr>
              <a:t>Maintaining employee salaries proved challenging despite suspending pay raises.</a:t>
            </a:r>
          </a:p>
          <a:p>
            <a:endParaRPr lang="en-US" sz="2000" dirty="0">
              <a:latin typeface="Alexandria"/>
            </a:endParaRPr>
          </a:p>
          <a:p>
            <a:r>
              <a:rPr lang="en-US" sz="2000" b="1" dirty="0">
                <a:solidFill>
                  <a:srgbClr val="C00000"/>
                </a:solidFill>
                <a:latin typeface="Alexandria"/>
              </a:rPr>
              <a:t>Challenge:</a:t>
            </a:r>
            <a:endParaRPr lang="en-US" sz="2000" dirty="0">
              <a:solidFill>
                <a:srgbClr val="C00000"/>
              </a:solidFill>
              <a:latin typeface="Alexandria"/>
            </a:endParaRPr>
          </a:p>
          <a:p>
            <a:r>
              <a:rPr lang="en-US" sz="2000" dirty="0">
                <a:latin typeface="Alexandria"/>
              </a:rPr>
              <a:t>UMB needed to find a solution to address the budget deficit without resorting to layoffs.</a:t>
            </a:r>
          </a:p>
          <a:p>
            <a:r>
              <a:rPr lang="en-US" sz="2000" dirty="0">
                <a:latin typeface="Alexandria"/>
              </a:rPr>
              <a:t>Layoffs could have negatively impacted employee morale and overall university operations.</a:t>
            </a:r>
          </a:p>
          <a:p>
            <a:pPr>
              <a:defRPr/>
            </a:pPr>
            <a:endParaRPr lang="en-US" sz="24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87971" y="821181"/>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3128070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27848"/>
            <a:ext cx="10558721" cy="2862322"/>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r>
              <a:rPr lang="en-US" sz="2000" dirty="0">
                <a:latin typeface="Alexandria"/>
              </a:rPr>
              <a:t>UMB implemented a two-step approach to avoid layoffs:</a:t>
            </a:r>
          </a:p>
          <a:p>
            <a:endParaRPr lang="en-US" sz="2000" dirty="0">
              <a:latin typeface="Alexandria"/>
            </a:endParaRPr>
          </a:p>
          <a:p>
            <a:pPr lvl="1"/>
            <a:r>
              <a:rPr lang="en-US" sz="2000" b="1" dirty="0">
                <a:solidFill>
                  <a:srgbClr val="C00000"/>
                </a:solidFill>
                <a:latin typeface="Alexandria"/>
              </a:rPr>
              <a:t>Unpaid furloughs:</a:t>
            </a:r>
            <a:r>
              <a:rPr lang="en-US" sz="2000" dirty="0">
                <a:solidFill>
                  <a:srgbClr val="C00000"/>
                </a:solidFill>
                <a:latin typeface="Alexandria"/>
              </a:rPr>
              <a:t> </a:t>
            </a:r>
            <a:r>
              <a:rPr lang="en-US" sz="2000" dirty="0">
                <a:latin typeface="Alexandria"/>
              </a:rPr>
              <a:t>Implemented on a tiered system based on salary to minimize the financial impact on lower-paid employees.</a:t>
            </a:r>
          </a:p>
          <a:p>
            <a:pPr lvl="1"/>
            <a:endParaRPr lang="en-US" sz="2000" dirty="0">
              <a:latin typeface="Alexandria"/>
            </a:endParaRPr>
          </a:p>
          <a:p>
            <a:pPr lvl="1"/>
            <a:r>
              <a:rPr lang="en-US" sz="2000" b="1" dirty="0">
                <a:solidFill>
                  <a:srgbClr val="C00000"/>
                </a:solidFill>
                <a:latin typeface="Alexandria"/>
              </a:rPr>
              <a:t>Temporary salary reductions:</a:t>
            </a:r>
            <a:r>
              <a:rPr lang="en-US" sz="2000" dirty="0">
                <a:solidFill>
                  <a:srgbClr val="C00000"/>
                </a:solidFill>
                <a:latin typeface="Alexandria"/>
              </a:rPr>
              <a:t> </a:t>
            </a:r>
            <a:r>
              <a:rPr lang="en-US" sz="2000" dirty="0">
                <a:latin typeface="Alexandria"/>
              </a:rPr>
              <a:t>Replaced furloughs with across-the-board salary reductions, again tiered to protect lower salaries. Additionally, employees received paid leave to compensate for the reductions.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29081" y="854498"/>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248048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27848"/>
            <a:ext cx="10558721" cy="2554545"/>
          </a:xfrm>
          <a:prstGeom prst="rect">
            <a:avLst/>
          </a:prstGeom>
          <a:noFill/>
        </p:spPr>
        <p:txBody>
          <a:bodyPr wrap="square" rtlCol="0">
            <a:spAutoFit/>
          </a:bodyPr>
          <a:lstStyle/>
          <a:p>
            <a:r>
              <a:rPr lang="en-US" sz="2000" dirty="0">
                <a:latin typeface="Alexandria"/>
              </a:rPr>
              <a:t>This approach aimed to minimize disruption and maintain staffing levels while addressing the budget shortfall.</a:t>
            </a:r>
          </a:p>
          <a:p>
            <a:endParaRPr lang="en-US" sz="2000" dirty="0">
              <a:latin typeface="Alexandria"/>
            </a:endParaRPr>
          </a:p>
          <a:p>
            <a:r>
              <a:rPr lang="en-US" sz="2000" b="1" dirty="0">
                <a:solidFill>
                  <a:srgbClr val="C00000"/>
                </a:solidFill>
                <a:latin typeface="Alexandria"/>
              </a:rPr>
              <a:t>Outcome:</a:t>
            </a:r>
          </a:p>
          <a:p>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UMB successfully avoided layoffs.</a:t>
            </a:r>
          </a:p>
          <a:p>
            <a:pPr marL="342900" indent="-342900">
              <a:buFont typeface="Arial" panose="020B0604020202020204" pitchFamily="34" charset="0"/>
              <a:buChar char="•"/>
            </a:pPr>
            <a:r>
              <a:rPr lang="en-US" sz="2000" dirty="0">
                <a:latin typeface="Alexandria"/>
              </a:rPr>
              <a:t>Employee turnover remained stable.</a:t>
            </a:r>
          </a:p>
          <a:p>
            <a:pPr marL="342900" indent="-342900">
              <a:buFont typeface="Arial" panose="020B0604020202020204" pitchFamily="34" charset="0"/>
              <a:buChar char="•"/>
            </a:pPr>
            <a:r>
              <a:rPr lang="en-US" sz="2000" dirty="0">
                <a:latin typeface="Alexandria"/>
              </a:rPr>
              <a:t>The university pledged to restore salaries and benefits when the state budget improves.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42528" y="854498"/>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1292331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554545"/>
          </a:xfrm>
          <a:prstGeom prst="rect">
            <a:avLst/>
          </a:prstGeom>
          <a:noFill/>
        </p:spPr>
        <p:txBody>
          <a:bodyPr wrap="square" rtlCol="0">
            <a:spAutoFit/>
          </a:bodyPr>
          <a:lstStyle/>
          <a:p>
            <a:r>
              <a:rPr lang="en-US" sz="2000" b="1" dirty="0">
                <a:solidFill>
                  <a:srgbClr val="C00000"/>
                </a:solidFill>
                <a:latin typeface="Alexandria"/>
              </a:rPr>
              <a:t>What is Succession Planning?</a:t>
            </a:r>
            <a:endParaRPr lang="en-US" sz="2000" dirty="0">
              <a:solidFill>
                <a:srgbClr val="C00000"/>
              </a:solidFill>
              <a:latin typeface="Alexandria"/>
            </a:endParaRPr>
          </a:p>
          <a:p>
            <a:r>
              <a:rPr lang="en-US" sz="2000" dirty="0">
                <a:latin typeface="Alexandria"/>
              </a:rPr>
              <a:t>Identifying key management positions critical to the organization's success.</a:t>
            </a:r>
          </a:p>
          <a:p>
            <a:r>
              <a:rPr lang="en-US" sz="2000" dirty="0">
                <a:latin typeface="Alexandria"/>
              </a:rPr>
              <a:t>Ensuring these positions are filled when they become vacant.</a:t>
            </a:r>
          </a:p>
          <a:p>
            <a:endParaRPr lang="en-US" sz="2000" dirty="0">
              <a:latin typeface="Alexandria"/>
            </a:endParaRPr>
          </a:p>
          <a:p>
            <a:r>
              <a:rPr lang="en-US" sz="2000" b="1" dirty="0">
                <a:solidFill>
                  <a:srgbClr val="C00000"/>
                </a:solidFill>
                <a:latin typeface="Alexandria"/>
              </a:rPr>
              <a:t>Purposes of Succession Planning:</a:t>
            </a:r>
            <a:endParaRPr lang="en-US" sz="2000" dirty="0">
              <a:solidFill>
                <a:srgbClr val="C00000"/>
              </a:solidFill>
              <a:latin typeface="Alexandria"/>
            </a:endParaRPr>
          </a:p>
          <a:p>
            <a:r>
              <a:rPr lang="en-US" sz="2000" dirty="0">
                <a:latin typeface="Alexandria"/>
              </a:rPr>
              <a:t>Facilitates smooth transitions when employees leave.</a:t>
            </a:r>
          </a:p>
          <a:p>
            <a:r>
              <a:rPr lang="en-US" sz="2000" dirty="0">
                <a:latin typeface="Alexandria"/>
              </a:rPr>
              <a:t>Identifies high-potential employees and helps with their career development.</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36713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170099"/>
          </a:xfrm>
          <a:prstGeom prst="rect">
            <a:avLst/>
          </a:prstGeom>
          <a:noFill/>
        </p:spPr>
        <p:txBody>
          <a:bodyPr wrap="square" rtlCol="0">
            <a:spAutoFit/>
          </a:bodyPr>
          <a:lstStyle/>
          <a:p>
            <a:r>
              <a:rPr lang="en-US" sz="2000" b="1" dirty="0">
                <a:solidFill>
                  <a:srgbClr val="C00000"/>
                </a:solidFill>
                <a:latin typeface="Alexandria"/>
              </a:rPr>
              <a:t>The Importance of a Strategic Approach:</a:t>
            </a:r>
          </a:p>
          <a:p>
            <a:endParaRPr lang="en-US" sz="2000" dirty="0">
              <a:latin typeface="Alexandria"/>
            </a:endParaRPr>
          </a:p>
          <a:p>
            <a:r>
              <a:rPr lang="en-US" sz="2000" dirty="0">
                <a:latin typeface="Alexandria"/>
              </a:rPr>
              <a:t>Effective succession planning isn't just about filling empty chairs. It's about aligning talent development with the organization's long-term goals. This means considering:</a:t>
            </a:r>
          </a:p>
          <a:p>
            <a:r>
              <a:rPr lang="en-US" sz="2000" b="1" dirty="0">
                <a:solidFill>
                  <a:srgbClr val="C00000"/>
                </a:solidFill>
                <a:latin typeface="Alexandria"/>
              </a:rPr>
              <a:t>Future needs:</a:t>
            </a:r>
            <a:r>
              <a:rPr lang="en-US" sz="2000" dirty="0">
                <a:solidFill>
                  <a:srgbClr val="C00000"/>
                </a:solidFill>
                <a:latin typeface="Alexandria"/>
              </a:rPr>
              <a:t> </a:t>
            </a:r>
            <a:r>
              <a:rPr lang="en-US" sz="2000" dirty="0">
                <a:latin typeface="Alexandria"/>
              </a:rPr>
              <a:t>What skills and competencies will be critical for future success? What leadership qualities will be needed?</a:t>
            </a:r>
          </a:p>
          <a:p>
            <a:r>
              <a:rPr lang="en-US" sz="2000" b="1" dirty="0">
                <a:solidFill>
                  <a:srgbClr val="C00000"/>
                </a:solidFill>
                <a:latin typeface="Alexandria"/>
              </a:rPr>
              <a:t>Emerging trends:</a:t>
            </a:r>
            <a:r>
              <a:rPr lang="en-US" sz="2000" dirty="0">
                <a:solidFill>
                  <a:srgbClr val="C00000"/>
                </a:solidFill>
                <a:latin typeface="Alexandria"/>
              </a:rPr>
              <a:t> </a:t>
            </a:r>
            <a:r>
              <a:rPr lang="en-US" sz="2000" dirty="0">
                <a:latin typeface="Alexandria"/>
              </a:rPr>
              <a:t>How might technology, competition, or market changes impact talent needs?</a:t>
            </a:r>
          </a:p>
          <a:p>
            <a:r>
              <a:rPr lang="en-US" sz="2000" dirty="0">
                <a:latin typeface="Alexandria"/>
              </a:rPr>
              <a:t>By understanding these factors, organizations can develop succession plans that cultivate the right talent pool to navigate future challenges.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2819363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r>
              <a:rPr lang="en-US" sz="2000" b="1" dirty="0">
                <a:solidFill>
                  <a:srgbClr val="C00000"/>
                </a:solidFill>
                <a:latin typeface="Alexandria"/>
              </a:rPr>
              <a:t>Effective Succession Planning Practices:</a:t>
            </a:r>
          </a:p>
          <a:p>
            <a:endParaRPr lang="en-US" sz="2000" dirty="0">
              <a:latin typeface="Alexandria"/>
            </a:endParaRPr>
          </a:p>
          <a:p>
            <a:pPr marL="342900" indent="-342900">
              <a:buFont typeface="Arial" panose="020B0604020202020204" pitchFamily="34" charset="0"/>
              <a:buChar char="•"/>
            </a:pPr>
            <a:r>
              <a:rPr lang="en-US" sz="2000" dirty="0">
                <a:latin typeface="Alexandria"/>
              </a:rPr>
              <a:t>Align planning with organizational strategy and anticipated needs.</a:t>
            </a:r>
          </a:p>
          <a:p>
            <a:pPr marL="342900" indent="-342900">
              <a:buFont typeface="Arial" panose="020B0604020202020204" pitchFamily="34" charset="0"/>
              <a:buChar char="•"/>
            </a:pPr>
            <a:r>
              <a:rPr lang="en-US" sz="2000" dirty="0">
                <a:latin typeface="Alexandria"/>
              </a:rPr>
              <a:t>Monitor progress and measure outcomes regularly.</a:t>
            </a:r>
          </a:p>
          <a:p>
            <a:pPr marL="342900" indent="-342900">
              <a:buFont typeface="Arial" panose="020B0604020202020204" pitchFamily="34" charset="0"/>
              <a:buChar char="•"/>
            </a:pPr>
            <a:r>
              <a:rPr lang="en-US" sz="2000" dirty="0">
                <a:latin typeface="Alexandria"/>
              </a:rPr>
              <a:t>Integrate succession planning with other HR functions.</a:t>
            </a:r>
          </a:p>
          <a:p>
            <a:pPr marL="342900" indent="-342900">
              <a:buFont typeface="Arial" panose="020B0604020202020204" pitchFamily="34" charset="0"/>
              <a:buChar char="•"/>
            </a:pPr>
            <a:r>
              <a:rPr lang="en-US" sz="2000" dirty="0">
                <a:latin typeface="Alexandria"/>
              </a:rPr>
              <a:t>Centralize coordination to avoid competition for talent.</a:t>
            </a:r>
          </a:p>
          <a:p>
            <a:pPr marL="342900" indent="-342900">
              <a:buFont typeface="Arial" panose="020B0604020202020204" pitchFamily="34" charset="0"/>
              <a:buChar char="•"/>
            </a:pPr>
            <a:r>
              <a:rPr lang="en-US" sz="2000" dirty="0">
                <a:latin typeface="Alexandria"/>
              </a:rPr>
              <a:t>Engage managers throughout the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2796084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477875"/>
          </a:xfrm>
          <a:prstGeom prst="rect">
            <a:avLst/>
          </a:prstGeom>
          <a:noFill/>
        </p:spPr>
        <p:txBody>
          <a:bodyPr wrap="square" rtlCol="0">
            <a:spAutoFit/>
          </a:bodyPr>
          <a:lstStyle/>
          <a:p>
            <a:r>
              <a:rPr lang="en-US" sz="2000" b="1" dirty="0">
                <a:solidFill>
                  <a:srgbClr val="C00000"/>
                </a:solidFill>
                <a:latin typeface="Alexandria"/>
              </a:rPr>
              <a:t>Benefits of Succession Planning:</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Ensures key positions are filled.</a:t>
            </a:r>
          </a:p>
          <a:p>
            <a:pPr marL="342900" indent="-342900">
              <a:buFont typeface="Arial" panose="020B0604020202020204" pitchFamily="34" charset="0"/>
              <a:buChar char="•"/>
            </a:pPr>
            <a:r>
              <a:rPr lang="en-US" sz="2000" dirty="0">
                <a:latin typeface="Alexandria"/>
              </a:rPr>
              <a:t>Identifies training and development needs.</a:t>
            </a:r>
          </a:p>
          <a:p>
            <a:pPr marL="342900" indent="-342900">
              <a:buFont typeface="Arial" panose="020B0604020202020204" pitchFamily="34" charset="0"/>
              <a:buChar char="•"/>
            </a:pPr>
            <a:r>
              <a:rPr lang="en-US" sz="2000" dirty="0">
                <a:latin typeface="Alexandria"/>
              </a:rPr>
              <a:t>Invests in employees - potential return on investment.</a:t>
            </a:r>
          </a:p>
          <a:p>
            <a:endParaRPr lang="en-US" sz="2000" dirty="0">
              <a:latin typeface="Alexandria"/>
            </a:endParaRPr>
          </a:p>
          <a:p>
            <a:r>
              <a:rPr lang="en-US" sz="2000" b="1" dirty="0">
                <a:solidFill>
                  <a:srgbClr val="C00000"/>
                </a:solidFill>
                <a:latin typeface="Alexandria"/>
              </a:rPr>
              <a:t>Challenges of Succession Planning:</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Traditional models may not keep pace with changing business needs.</a:t>
            </a:r>
          </a:p>
          <a:p>
            <a:pPr marL="342900" indent="-342900">
              <a:buFont typeface="Arial" panose="020B0604020202020204" pitchFamily="34" charset="0"/>
              <a:buChar char="•"/>
            </a:pPr>
            <a:r>
              <a:rPr lang="en-US" sz="2000" dirty="0">
                <a:latin typeface="Alexandria"/>
              </a:rPr>
              <a:t>Subjective assessments in replacement charts can lead to bias.</a:t>
            </a:r>
          </a:p>
          <a:p>
            <a:pPr marL="342900" indent="-342900">
              <a:buFont typeface="Arial" panose="020B0604020202020204" pitchFamily="34" charset="0"/>
              <a:buChar char="•"/>
            </a:pPr>
            <a:r>
              <a:rPr lang="en-US" sz="2000" dirty="0">
                <a:latin typeface="Alexandria"/>
              </a:rPr>
              <a:t>Cost of developing employees who may leave for better opportunities.</a:t>
            </a:r>
          </a:p>
          <a:p>
            <a:pPr marL="342900" indent="-342900">
              <a:buFont typeface="Arial" panose="020B0604020202020204" pitchFamily="34" charset="0"/>
              <a:buChar char="•"/>
            </a:pPr>
            <a:r>
              <a:rPr lang="en-US" sz="2000" dirty="0">
                <a:latin typeface="Alexandria"/>
              </a:rPr>
              <a:t>Retention strategies for high-potential employees who are passed over for promotions.</a:t>
            </a: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2158680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r>
              <a:rPr lang="en-US" sz="2000" b="1" dirty="0">
                <a:solidFill>
                  <a:srgbClr val="C00000"/>
                </a:solidFill>
                <a:latin typeface="Alexandria"/>
              </a:rPr>
              <a:t>Traditional Succession Planning Tools:</a:t>
            </a:r>
            <a:endParaRPr lang="en-US" sz="2000" dirty="0">
              <a:solidFill>
                <a:srgbClr val="C00000"/>
              </a:solidFill>
              <a:latin typeface="Alexandria"/>
            </a:endParaRPr>
          </a:p>
          <a:p>
            <a:r>
              <a:rPr lang="en-US" sz="2000" dirty="0">
                <a:latin typeface="Alexandria"/>
              </a:rPr>
              <a:t>Replacement charts: Identify key positions, potential successors, and their readiness.</a:t>
            </a:r>
          </a:p>
          <a:p>
            <a:endParaRPr lang="en-US" sz="2000" dirty="0">
              <a:latin typeface="Alexandria"/>
            </a:endParaRPr>
          </a:p>
          <a:p>
            <a:r>
              <a:rPr lang="en-US" sz="2000" b="1" dirty="0">
                <a:solidFill>
                  <a:srgbClr val="C00000"/>
                </a:solidFill>
                <a:latin typeface="Alexandria"/>
              </a:rPr>
              <a:t>Modern Approaches to Succession Planning:</a:t>
            </a:r>
            <a:endParaRPr lang="en-US" sz="2000" dirty="0">
              <a:solidFill>
                <a:srgbClr val="C00000"/>
              </a:solidFill>
              <a:latin typeface="Alexandria"/>
            </a:endParaRPr>
          </a:p>
          <a:p>
            <a:r>
              <a:rPr lang="en-US" sz="2000" dirty="0">
                <a:latin typeface="Alexandria"/>
              </a:rPr>
              <a:t>Focus on competencies and skills needed for the position.</a:t>
            </a:r>
          </a:p>
          <a:p>
            <a:r>
              <a:rPr lang="en-US" sz="2000" dirty="0">
                <a:latin typeface="Alexandria"/>
              </a:rPr>
              <a:t>Develop broader talent pools with diverse skill sets.</a:t>
            </a:r>
          </a:p>
          <a:p>
            <a:r>
              <a:rPr lang="en-US" sz="2000" dirty="0">
                <a:latin typeface="Alexandria"/>
              </a:rPr>
              <a:t>Integrate succession planning with talent management and development.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1841307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r>
              <a:rPr lang="en-US" sz="2000" b="1" dirty="0">
                <a:solidFill>
                  <a:srgbClr val="C00000"/>
                </a:solidFill>
                <a:latin typeface="Alexandria"/>
              </a:rPr>
              <a:t>Considerations for Transparency:</a:t>
            </a:r>
            <a:endParaRPr lang="en-US" sz="2000" dirty="0">
              <a:solidFill>
                <a:srgbClr val="C00000"/>
              </a:solidFill>
              <a:latin typeface="Alexandria"/>
            </a:endParaRPr>
          </a:p>
          <a:p>
            <a:r>
              <a:rPr lang="en-US" sz="2000" dirty="0">
                <a:latin typeface="Alexandria"/>
              </a:rPr>
              <a:t>Informing employees can increase retention but may create unrealistic expectations.</a:t>
            </a:r>
          </a:p>
          <a:p>
            <a:r>
              <a:rPr lang="en-US" sz="2000" dirty="0">
                <a:latin typeface="Alexandria"/>
              </a:rPr>
              <a:t>Not informing employees provides flexibility but risks losing talent.</a:t>
            </a:r>
          </a:p>
          <a:p>
            <a:endParaRPr lang="en-US" sz="2000" dirty="0">
              <a:latin typeface="Alexandria"/>
            </a:endParaRPr>
          </a:p>
          <a:p>
            <a:r>
              <a:rPr lang="en-US" sz="2000" b="1" dirty="0">
                <a:solidFill>
                  <a:srgbClr val="C00000"/>
                </a:solidFill>
                <a:latin typeface="Alexandria"/>
              </a:rPr>
              <a:t>Conclusion:</a:t>
            </a:r>
            <a:endParaRPr lang="en-US" sz="2000" dirty="0">
              <a:solidFill>
                <a:srgbClr val="C00000"/>
              </a:solidFill>
              <a:latin typeface="Alexandria"/>
            </a:endParaRPr>
          </a:p>
          <a:p>
            <a:r>
              <a:rPr lang="en-US" sz="2000" dirty="0">
                <a:latin typeface="Alexandria"/>
              </a:rPr>
              <a:t>Succession planning requires careful consideration of its benefits and challenges. Organizations need to weigh transparency, talent development costs, and retention strategies to implement an effective program.</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Succession Planning</a:t>
            </a:r>
          </a:p>
        </p:txBody>
      </p:sp>
    </p:spTree>
    <p:extLst>
      <p:ext uri="{BB962C8B-B14F-4D97-AF65-F5344CB8AC3E}">
        <p14:creationId xmlns:p14="http://schemas.microsoft.com/office/powerpoint/2010/main" val="149406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Dole Food Company, a large international producer and marketer of fruits, vegetables, and flowers, faced challenges managing its talent pool due to a decentralized structure.</a:t>
            </a:r>
          </a:p>
          <a:p>
            <a:r>
              <a:rPr lang="en-US" sz="2000" dirty="0">
                <a:latin typeface="Alexandria"/>
              </a:rPr>
              <a:t>This structure allowed each unit to operate independently but hindered effective management of human capital for executive positions.</a:t>
            </a:r>
          </a:p>
          <a:p>
            <a:endParaRPr lang="en-US" sz="2000" dirty="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r>
              <a:rPr lang="en-US" sz="2000" dirty="0">
                <a:latin typeface="Alexandria"/>
              </a:rPr>
              <a:t>Decentralized structure limited visibility into the capabilities and potential of employees across the entire organization.</a:t>
            </a:r>
          </a:p>
          <a:p>
            <a:r>
              <a:rPr lang="en-US" sz="2000" dirty="0">
                <a:latin typeface="Alexandria"/>
              </a:rPr>
              <a:t>Difficulty identifying and developing high-potential employees for executive roles.</a:t>
            </a:r>
          </a:p>
          <a:p>
            <a:r>
              <a:rPr lang="en-US" sz="2000" dirty="0">
                <a:latin typeface="Alexandria"/>
              </a:rPr>
              <a:t>Lack of a centralized system for assessing talent and filling executive vacancies.</a:t>
            </a:r>
          </a:p>
          <a:p>
            <a:pP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Succession Planning at Dole Food Company</a:t>
            </a:r>
            <a:endParaRPr lang="en-US" sz="2400" b="1" dirty="0">
              <a:latin typeface="Alexandria"/>
              <a:cs typeface="Alexandria" charset="0"/>
            </a:endParaRPr>
          </a:p>
        </p:txBody>
      </p:sp>
    </p:spTree>
    <p:extLst>
      <p:ext uri="{BB962C8B-B14F-4D97-AF65-F5344CB8AC3E}">
        <p14:creationId xmlns:p14="http://schemas.microsoft.com/office/powerpoint/2010/main" val="371982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711840"/>
            <a:ext cx="10558721" cy="4093428"/>
          </a:xfrm>
          <a:prstGeom prst="rect">
            <a:avLst/>
          </a:prstGeom>
          <a:noFill/>
        </p:spPr>
        <p:txBody>
          <a:bodyPr wrap="square" rtlCol="0">
            <a:spAutoFit/>
          </a:bodyPr>
          <a:lstStyle/>
          <a:p>
            <a:r>
              <a:rPr lang="en-US" sz="2000" b="1" dirty="0">
                <a:solidFill>
                  <a:srgbClr val="C00000"/>
                </a:solidFill>
                <a:latin typeface="Alexandria"/>
              </a:rPr>
              <a:t>Outcome:</a:t>
            </a:r>
          </a:p>
          <a:p>
            <a:endParaRPr lang="en-US" sz="2000" dirty="0">
              <a:latin typeface="Alexandria"/>
            </a:endParaRPr>
          </a:p>
          <a:p>
            <a:r>
              <a:rPr lang="en-US" sz="2000" dirty="0">
                <a:latin typeface="Alexandria"/>
              </a:rPr>
              <a:t>Dole implemented an online succession planning program focused on four key strategic competencies:</a:t>
            </a:r>
          </a:p>
          <a:p>
            <a:pPr marL="800100" lvl="1" indent="-342900">
              <a:buFont typeface="Arial" panose="020B0604020202020204" pitchFamily="34" charset="0"/>
              <a:buChar char="•"/>
            </a:pPr>
            <a:r>
              <a:rPr lang="en-US" sz="2000" dirty="0">
                <a:latin typeface="Alexandria"/>
              </a:rPr>
              <a:t>Accountability</a:t>
            </a:r>
          </a:p>
          <a:p>
            <a:pPr marL="800100" lvl="1" indent="-342900">
              <a:buFont typeface="Arial" panose="020B0604020202020204" pitchFamily="34" charset="0"/>
              <a:buChar char="•"/>
            </a:pPr>
            <a:r>
              <a:rPr lang="en-US" sz="2000" dirty="0">
                <a:latin typeface="Alexandria"/>
              </a:rPr>
              <a:t>Business acumen</a:t>
            </a:r>
          </a:p>
          <a:p>
            <a:pPr marL="800100" lvl="1" indent="-342900">
              <a:buFont typeface="Arial" panose="020B0604020202020204" pitchFamily="34" charset="0"/>
              <a:buChar char="•"/>
            </a:pPr>
            <a:r>
              <a:rPr lang="en-US" sz="2000" dirty="0" err="1">
                <a:latin typeface="Alexandria"/>
              </a:rPr>
              <a:t>Multifunctionality</a:t>
            </a:r>
            <a:r>
              <a:rPr lang="en-US" sz="2000" dirty="0">
                <a:latin typeface="Alexandria"/>
              </a:rPr>
              <a:t> (cross-training)</a:t>
            </a:r>
          </a:p>
          <a:p>
            <a:pPr marL="800100" lvl="1" indent="-342900">
              <a:buFont typeface="Arial" panose="020B0604020202020204" pitchFamily="34" charset="0"/>
              <a:buChar char="•"/>
            </a:pPr>
            <a:r>
              <a:rPr lang="en-US" sz="2000" dirty="0">
                <a:latin typeface="Alexandria"/>
              </a:rPr>
              <a:t>Vision/originality</a:t>
            </a:r>
          </a:p>
          <a:p>
            <a:pPr lvl="1"/>
            <a:endParaRPr lang="en-US" sz="2000" dirty="0">
              <a:latin typeface="Alexandria"/>
            </a:endParaRPr>
          </a:p>
          <a:p>
            <a:pPr marL="342900" indent="-342900">
              <a:buFont typeface="Arial" panose="020B0604020202020204" pitchFamily="34" charset="0"/>
              <a:buChar char="•"/>
            </a:pPr>
            <a:r>
              <a:rPr lang="en-US" sz="2000" dirty="0">
                <a:latin typeface="Alexandria"/>
              </a:rPr>
              <a:t>The program allowed for standardized evaluation of employees across the organization.</a:t>
            </a:r>
          </a:p>
          <a:p>
            <a:pPr marL="342900" indent="-342900">
              <a:buFont typeface="Arial" panose="020B0604020202020204" pitchFamily="34" charset="0"/>
              <a:buChar char="•"/>
            </a:pPr>
            <a:r>
              <a:rPr lang="en-US" sz="2000" dirty="0">
                <a:latin typeface="Alexandria"/>
              </a:rPr>
              <a:t>It identified talent gaps, enabling targeted development efforts.</a:t>
            </a:r>
          </a:p>
          <a:p>
            <a:pPr marL="342900" indent="-342900">
              <a:buFont typeface="Arial" panose="020B0604020202020204" pitchFamily="34" charset="0"/>
              <a:buChar char="•"/>
            </a:pPr>
            <a:r>
              <a:rPr lang="en-US" sz="2000" dirty="0">
                <a:latin typeface="Alexandria"/>
              </a:rPr>
              <a:t>The system considered employee career interests and mobility restrictions, potentially leading to better retention strategies.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t>Succession Planning at Dole Food Company</a:t>
            </a:r>
            <a:endParaRPr lang="en-US" sz="2400" b="1" dirty="0">
              <a:latin typeface="Alexandria"/>
              <a:cs typeface="Alexandria" charset="0"/>
            </a:endParaRPr>
          </a:p>
        </p:txBody>
      </p:sp>
    </p:spTree>
    <p:extLst>
      <p:ext uri="{BB962C8B-B14F-4D97-AF65-F5344CB8AC3E}">
        <p14:creationId xmlns:p14="http://schemas.microsoft.com/office/powerpoint/2010/main" val="21446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pPr>
              <a:defRPr/>
            </a:pPr>
            <a:r>
              <a:rPr lang="en-US" sz="2000" b="1" dirty="0">
                <a:solidFill>
                  <a:srgbClr val="C00000"/>
                </a:solidFill>
                <a:latin typeface="Alexandria"/>
                <a:cs typeface="Alexandria" charset="0"/>
              </a:rPr>
              <a:t>Problem</a:t>
            </a:r>
            <a:r>
              <a:rPr lang="en-US" sz="2000" dirty="0">
                <a:solidFill>
                  <a:srgbClr val="C00000"/>
                </a:solidFill>
                <a:latin typeface="Alexandria"/>
                <a:cs typeface="Alexandria" charset="0"/>
              </a:rPr>
              <a:t>: </a:t>
            </a:r>
            <a:r>
              <a:rPr lang="en-US" sz="2000" dirty="0">
                <a:latin typeface="Alexandria"/>
                <a:cs typeface="Alexandria" charset="0"/>
              </a:rPr>
              <a:t>Over 50% of US and Canadian organizations lack a CEO succession plan.</a:t>
            </a:r>
          </a:p>
          <a:p>
            <a:pPr>
              <a:defRPr/>
            </a:pPr>
            <a:endParaRPr lang="en-US" sz="2000" dirty="0">
              <a:latin typeface="Alexandria"/>
              <a:cs typeface="Alexandria" charset="0"/>
            </a:endParaRPr>
          </a:p>
          <a:p>
            <a:pPr>
              <a:defRPr/>
            </a:pPr>
            <a:r>
              <a:rPr lang="en-US" sz="2000" b="1" dirty="0">
                <a:solidFill>
                  <a:srgbClr val="C00000"/>
                </a:solidFill>
                <a:latin typeface="Alexandria"/>
                <a:cs typeface="Alexandria" charset="0"/>
              </a:rPr>
              <a:t>Consequences:</a:t>
            </a:r>
          </a:p>
          <a:p>
            <a:pPr marL="342900" indent="-342900">
              <a:buFont typeface="Arial" panose="020B0604020202020204" pitchFamily="34" charset="0"/>
              <a:buChar char="•"/>
              <a:defRPr/>
            </a:pPr>
            <a:r>
              <a:rPr lang="en-US" sz="2000" dirty="0">
                <a:latin typeface="Alexandria"/>
                <a:cs typeface="Alexandria" charset="0"/>
              </a:rPr>
              <a:t>Vulnerability during unexpected CEO departures.</a:t>
            </a:r>
          </a:p>
          <a:p>
            <a:pPr marL="342900" indent="-342900">
              <a:buFont typeface="Arial" panose="020B0604020202020204" pitchFamily="34" charset="0"/>
              <a:buChar char="•"/>
              <a:defRPr/>
            </a:pPr>
            <a:r>
              <a:rPr lang="en-US" sz="2000" dirty="0">
                <a:latin typeface="Alexandria"/>
                <a:cs typeface="Alexandria" charset="0"/>
              </a:rPr>
              <a:t>Difficulty finding qualified internal candidates.</a:t>
            </a:r>
          </a:p>
          <a:p>
            <a:pPr marL="342900" indent="-342900">
              <a:buFont typeface="Arial" panose="020B0604020202020204" pitchFamily="34" charset="0"/>
              <a:buChar char="•"/>
              <a:defRPr/>
            </a:pPr>
            <a:r>
              <a:rPr lang="en-US" sz="2000" dirty="0">
                <a:latin typeface="Alexandria"/>
                <a:cs typeface="Alexandria" charset="0"/>
              </a:rPr>
              <a:t>Lack of onboarding support for new CEOs.</a:t>
            </a:r>
          </a:p>
          <a:p>
            <a:pPr marL="342900" indent="-342900">
              <a:buFont typeface="Arial" panose="020B0604020202020204" pitchFamily="34" charset="0"/>
              <a:buChar char="•"/>
              <a:defRPr/>
            </a:pPr>
            <a:endParaRPr lang="en-US" sz="2000" dirty="0">
              <a:latin typeface="Alexandria"/>
              <a:cs typeface="Alexandria" charset="0"/>
            </a:endParaRPr>
          </a:p>
          <a:p>
            <a:pPr>
              <a:defRPr/>
            </a:pPr>
            <a:r>
              <a:rPr lang="en-US" sz="2000" b="1" dirty="0">
                <a:solidFill>
                  <a:srgbClr val="C00000"/>
                </a:solidFill>
                <a:latin typeface="Alexandria"/>
                <a:cs typeface="Alexandria" charset="0"/>
              </a:rPr>
              <a:t>Solution:</a:t>
            </a:r>
            <a:r>
              <a:rPr lang="en-US" sz="2000" dirty="0">
                <a:solidFill>
                  <a:srgbClr val="C00000"/>
                </a:solidFill>
                <a:latin typeface="Alexandria"/>
                <a:cs typeface="Alexandria" charset="0"/>
              </a:rPr>
              <a:t> </a:t>
            </a:r>
            <a:r>
              <a:rPr lang="en-US" sz="2000" dirty="0">
                <a:latin typeface="Alexandria"/>
                <a:cs typeface="Alexandria" charset="0"/>
              </a:rPr>
              <a:t>Two-pronged approach:</a:t>
            </a:r>
          </a:p>
          <a:p>
            <a:pPr marL="342900" indent="-342900">
              <a:buFont typeface="Arial" panose="020B0604020202020204" pitchFamily="34" charset="0"/>
              <a:buChar char="•"/>
              <a:defRPr/>
            </a:pPr>
            <a:r>
              <a:rPr lang="en-US" sz="2000" dirty="0">
                <a:latin typeface="Alexandria"/>
                <a:cs typeface="Alexandria" charset="0"/>
              </a:rPr>
              <a:t>Short-term: Identify an interim CEO who can step in immediately (e.g., board member, retired executive).</a:t>
            </a:r>
          </a:p>
          <a:p>
            <a:pPr marL="342900" indent="-342900">
              <a:buFont typeface="Arial" panose="020B0604020202020204" pitchFamily="34" charset="0"/>
              <a:buChar char="•"/>
              <a:defRPr/>
            </a:pPr>
            <a:r>
              <a:rPr lang="en-US" sz="2000" dirty="0">
                <a:latin typeface="Alexandria"/>
                <a:cs typeface="Alexandria" charset="0"/>
              </a:rPr>
              <a:t>Long-term: Conduct a strategic search for the most suitable permanent CEO.</a:t>
            </a:r>
          </a:p>
          <a:p>
            <a:pPr marL="342900" indent="-342900">
              <a:buFont typeface="Arial" panose="020B0604020202020204" pitchFamily="34" charset="0"/>
              <a:buChar char="•"/>
              <a:defRPr/>
            </a:pP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 Pressing Need</a:t>
            </a:r>
            <a:endParaRPr lang="en-US" sz="2400" b="1" dirty="0">
              <a:latin typeface="Alexandria"/>
              <a:cs typeface="Alexandria" charset="0"/>
            </a:endParaRPr>
          </a:p>
        </p:txBody>
      </p:sp>
    </p:spTree>
    <p:extLst>
      <p:ext uri="{BB962C8B-B14F-4D97-AF65-F5344CB8AC3E}">
        <p14:creationId xmlns:p14="http://schemas.microsoft.com/office/powerpoint/2010/main" val="44280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79890" y="1885938"/>
            <a:ext cx="10558721" cy="3477875"/>
          </a:xfrm>
          <a:prstGeom prst="rect">
            <a:avLst/>
          </a:prstGeom>
          <a:noFill/>
        </p:spPr>
        <p:txBody>
          <a:bodyPr wrap="square" rtlCol="0">
            <a:spAutoFit/>
          </a:bodyPr>
          <a:lstStyle/>
          <a:p>
            <a:pPr>
              <a:defRPr/>
            </a:pPr>
            <a:endParaRPr lang="en-US" sz="2000" dirty="0">
              <a:solidFill>
                <a:srgbClr val="C00000"/>
              </a:solidFill>
              <a:latin typeface="Alexandria"/>
              <a:cs typeface="Alexandria" charset="0"/>
            </a:endParaRPr>
          </a:p>
          <a:p>
            <a:pPr>
              <a:defRPr/>
            </a:pPr>
            <a:r>
              <a:rPr lang="en-US" sz="2000" b="1" dirty="0">
                <a:solidFill>
                  <a:srgbClr val="C00000"/>
                </a:solidFill>
                <a:latin typeface="Alexandria"/>
                <a:cs typeface="Alexandria" charset="0"/>
              </a:rPr>
              <a:t>Importance:</a:t>
            </a:r>
          </a:p>
          <a:p>
            <a:pPr>
              <a:defRPr/>
            </a:pPr>
            <a:endParaRPr lang="en-US" sz="2000" b="1" dirty="0">
              <a:latin typeface="Alexandria"/>
              <a:cs typeface="Alexandria" charset="0"/>
            </a:endParaRPr>
          </a:p>
          <a:p>
            <a:pPr marL="342900" indent="-342900">
              <a:buFont typeface="Arial" panose="020B0604020202020204" pitchFamily="34" charset="0"/>
              <a:buChar char="•"/>
              <a:defRPr/>
            </a:pPr>
            <a:r>
              <a:rPr lang="en-US" sz="2000" dirty="0">
                <a:latin typeface="Alexandria"/>
                <a:cs typeface="Alexandria" charset="0"/>
              </a:rPr>
              <a:t>CEO job less attractive due to pressure for continuous profitability.</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cs typeface="Alexandria" charset="0"/>
              </a:rPr>
              <a:t>High CEO turnover (20% in top 200 corporations annually).</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cs typeface="Alexandria" charset="0"/>
              </a:rPr>
              <a:t>Disruption caused by unexpected CEO departures.</a:t>
            </a:r>
          </a:p>
          <a:p>
            <a:pPr marL="342900" indent="-342900">
              <a:buFont typeface="Arial" panose="020B0604020202020204" pitchFamily="34" charset="0"/>
              <a:buChar char="•"/>
              <a:defRPr/>
            </a:pPr>
            <a:endParaRPr lang="en-US" sz="2000" dirty="0">
              <a:latin typeface="Alexandria"/>
              <a:cs typeface="Alexandria" charset="0"/>
            </a:endParaRPr>
          </a:p>
          <a:p>
            <a:pPr>
              <a:defRPr/>
            </a:pPr>
            <a:r>
              <a:rPr lang="en-US" sz="2000" dirty="0">
                <a:latin typeface="Alexandria"/>
                <a:cs typeface="Alexandria" charset="0"/>
              </a:rPr>
              <a:t>Overall, </a:t>
            </a:r>
            <a:r>
              <a:rPr lang="en-US" sz="2000" dirty="0">
                <a:latin typeface="Alexandria"/>
              </a:rPr>
              <a:t>CEO succession planning is critical  to ensure organizational stability in the face of CEO turnover.</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 Pressing Need</a:t>
            </a:r>
            <a:endParaRPr lang="en-US" sz="2400" b="1" dirty="0">
              <a:latin typeface="Alexandria"/>
              <a:cs typeface="Alexandria" charset="0"/>
            </a:endParaRPr>
          </a:p>
        </p:txBody>
      </p:sp>
    </p:spTree>
    <p:extLst>
      <p:ext uri="{BB962C8B-B14F-4D97-AF65-F5344CB8AC3E}">
        <p14:creationId xmlns:p14="http://schemas.microsoft.com/office/powerpoint/2010/main" val="65382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685495"/>
            <a:ext cx="10558721" cy="3785652"/>
          </a:xfrm>
          <a:prstGeom prst="rect">
            <a:avLst/>
          </a:prstGeom>
          <a:noFill/>
        </p:spPr>
        <p:txBody>
          <a:bodyPr wrap="square" rtlCol="0">
            <a:spAutoFit/>
          </a:bodyPr>
          <a:lstStyle/>
          <a:p>
            <a:pPr>
              <a:defRPr/>
            </a:pPr>
            <a:endParaRPr lang="en-US" sz="2000" dirty="0">
              <a:latin typeface="Alexandria"/>
              <a:cs typeface="Alexandria" charset="0"/>
            </a:endParaRPr>
          </a:p>
          <a:p>
            <a:r>
              <a:rPr lang="en-US" sz="2000" b="1" dirty="0">
                <a:solidFill>
                  <a:srgbClr val="C00000"/>
                </a:solidFill>
                <a:latin typeface="Alexandria"/>
              </a:rPr>
              <a:t>Introduction:</a:t>
            </a:r>
          </a:p>
          <a:p>
            <a:endParaRPr lang="en-US" sz="2000" dirty="0">
              <a:latin typeface="Alexandria"/>
            </a:endParaRPr>
          </a:p>
          <a:p>
            <a:r>
              <a:rPr lang="en-US" sz="2000" dirty="0">
                <a:latin typeface="Alexandria"/>
              </a:rPr>
              <a:t>General Electric (GE) faced the challenge of replacing its highly successful CEO, Jack Welch.</a:t>
            </a:r>
          </a:p>
          <a:p>
            <a:r>
              <a:rPr lang="en-US" sz="2000" dirty="0">
                <a:latin typeface="Alexandria"/>
              </a:rPr>
              <a:t>Unlike many companies, GE stakeholders remained calm due to their well-established succession plan.</a:t>
            </a:r>
          </a:p>
          <a:p>
            <a:endParaRPr lang="en-US" sz="2000" dirty="0">
              <a:latin typeface="Alexandria"/>
            </a:endParaRPr>
          </a:p>
          <a:p>
            <a:r>
              <a:rPr lang="en-US" sz="2000" b="1" dirty="0">
                <a:solidFill>
                  <a:srgbClr val="C00000"/>
                </a:solidFill>
                <a:latin typeface="Alexandria"/>
              </a:rPr>
              <a:t>Problem:</a:t>
            </a:r>
          </a:p>
          <a:p>
            <a:endParaRPr lang="en-US" sz="2000" dirty="0">
              <a:latin typeface="Alexandria"/>
            </a:endParaRPr>
          </a:p>
          <a:p>
            <a:r>
              <a:rPr lang="en-US" sz="2000" dirty="0">
                <a:latin typeface="Alexandria"/>
              </a:rPr>
              <a:t>Finding a qualified successor to a legendary CEO can be a major challenge for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at General Electric </a:t>
            </a:r>
          </a:p>
        </p:txBody>
      </p:sp>
    </p:spTree>
    <p:extLst>
      <p:ext uri="{BB962C8B-B14F-4D97-AF65-F5344CB8AC3E}">
        <p14:creationId xmlns:p14="http://schemas.microsoft.com/office/powerpoint/2010/main" val="1057254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r>
              <a:rPr lang="en-US" sz="2000" dirty="0">
                <a:latin typeface="Alexandria"/>
              </a:rPr>
              <a:t>GE implemented a long-term (6+ years) succession plan focused on developing internal candidates.</a:t>
            </a:r>
          </a:p>
          <a:p>
            <a:r>
              <a:rPr lang="en-US" sz="2000" dirty="0">
                <a:latin typeface="Alexandria"/>
              </a:rPr>
              <a:t>The plan involved:</a:t>
            </a:r>
          </a:p>
          <a:p>
            <a:endParaRPr lang="en-US" sz="2000" dirty="0">
              <a:latin typeface="Alexandria"/>
            </a:endParaRPr>
          </a:p>
          <a:p>
            <a:pPr marL="800100" lvl="1" indent="-342900">
              <a:buFont typeface="Arial" panose="020B0604020202020204" pitchFamily="34" charset="0"/>
              <a:buChar char="•"/>
            </a:pPr>
            <a:r>
              <a:rPr lang="en-US" sz="2000" dirty="0">
                <a:latin typeface="Alexandria"/>
              </a:rPr>
              <a:t>Regular job rotations (every 2-3 years) for executives.</a:t>
            </a:r>
          </a:p>
          <a:p>
            <a:pPr marL="800100" lvl="1" indent="-342900">
              <a:buFont typeface="Arial" panose="020B0604020202020204" pitchFamily="34" charset="0"/>
              <a:buChar char="•"/>
            </a:pPr>
            <a:r>
              <a:rPr lang="en-US" sz="2000" dirty="0">
                <a:latin typeface="Alexandria"/>
              </a:rPr>
              <a:t>Carefully designed assignments to build experience and skills across different divisions.</a:t>
            </a:r>
          </a:p>
          <a:p>
            <a:pPr marL="800100" lvl="1" indent="-342900">
              <a:buFont typeface="Arial" panose="020B0604020202020204" pitchFamily="34" charset="0"/>
              <a:buChar char="•"/>
            </a:pPr>
            <a:r>
              <a:rPr lang="en-US" sz="2000" dirty="0">
                <a:latin typeface="Alexandria"/>
              </a:rPr>
              <a:t>Clear performance goals and expectations for advancement.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at General Electric </a:t>
            </a:r>
          </a:p>
        </p:txBody>
      </p:sp>
    </p:spTree>
    <p:extLst>
      <p:ext uri="{BB962C8B-B14F-4D97-AF65-F5344CB8AC3E}">
        <p14:creationId xmlns:p14="http://schemas.microsoft.com/office/powerpoint/2010/main" val="203099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71279" y="1989403"/>
            <a:ext cx="10558721" cy="3170099"/>
          </a:xfrm>
          <a:prstGeom prst="rect">
            <a:avLst/>
          </a:prstGeom>
          <a:noFill/>
        </p:spPr>
        <p:txBody>
          <a:bodyPr wrap="square" rtlCol="0">
            <a:spAutoFit/>
          </a:bodyPr>
          <a:lstStyle/>
          <a:p>
            <a:r>
              <a:rPr lang="en-US" sz="2000" b="1" dirty="0">
                <a:solidFill>
                  <a:srgbClr val="C00000"/>
                </a:solidFill>
                <a:latin typeface="Alexandria"/>
              </a:rPr>
              <a:t>Outcome:</a:t>
            </a:r>
          </a:p>
          <a:p>
            <a:endParaRPr lang="en-US" sz="2000" dirty="0">
              <a:solidFill>
                <a:srgbClr val="C00000"/>
              </a:solidFill>
              <a:latin typeface="Alexandria"/>
            </a:endParaRPr>
          </a:p>
          <a:p>
            <a:r>
              <a:rPr lang="en-US" sz="2000" dirty="0">
                <a:latin typeface="Alexandria"/>
              </a:rPr>
              <a:t>GE successfully transitioned leadership with minimal disruption.</a:t>
            </a:r>
          </a:p>
          <a:p>
            <a:r>
              <a:rPr lang="en-US" sz="2000" dirty="0">
                <a:latin typeface="Alexandria"/>
              </a:rPr>
              <a:t>The established plan produced multiple qualified internal candidates.</a:t>
            </a:r>
          </a:p>
          <a:p>
            <a:endParaRPr lang="en-US" sz="2000" dirty="0">
              <a:latin typeface="Alexandria"/>
            </a:endParaRPr>
          </a:p>
          <a:p>
            <a:r>
              <a:rPr lang="en-US" sz="2000" dirty="0">
                <a:latin typeface="Alexandria"/>
              </a:rPr>
              <a:t>GE's reputation for developing top executives was further solidified.</a:t>
            </a:r>
          </a:p>
          <a:p>
            <a:endParaRPr lang="en-US" sz="2000" dirty="0">
              <a:latin typeface="Alexandria"/>
            </a:endParaRPr>
          </a:p>
          <a:p>
            <a:r>
              <a:rPr lang="en-US" sz="2000" dirty="0">
                <a:latin typeface="Alexandria"/>
              </a:rPr>
              <a:t>Overall, GE's case highlights the effectiveness of a long-term, proactive approach to CEO succession planning, resulting in a smooth transition and a strong pool of internal leadership candidates.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at General Electric </a:t>
            </a:r>
          </a:p>
        </p:txBody>
      </p:sp>
    </p:spTree>
    <p:extLst>
      <p:ext uri="{BB962C8B-B14F-4D97-AF65-F5344CB8AC3E}">
        <p14:creationId xmlns:p14="http://schemas.microsoft.com/office/powerpoint/2010/main" val="150143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425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58258" y="1877765"/>
            <a:ext cx="10558721" cy="3785652"/>
          </a:xfrm>
          <a:prstGeom prst="rect">
            <a:avLst/>
          </a:prstGeom>
          <a:noFill/>
        </p:spPr>
        <p:txBody>
          <a:bodyPr wrap="square" rtlCol="0">
            <a:spAutoFit/>
          </a:bodyPr>
          <a:lstStyle/>
          <a:p>
            <a:pPr>
              <a:defRPr/>
            </a:pPr>
            <a:endParaRPr lang="en-US" sz="2000" dirty="0">
              <a:latin typeface="Alexandria"/>
              <a:cs typeface="Alexandria" charset="0"/>
            </a:endParaRPr>
          </a:p>
          <a:p>
            <a:r>
              <a:rPr lang="en-US" sz="2000" b="1" dirty="0">
                <a:solidFill>
                  <a:srgbClr val="C00000"/>
                </a:solidFill>
                <a:latin typeface="Alexandria"/>
              </a:rPr>
              <a:t>Mentoring is </a:t>
            </a:r>
            <a:r>
              <a:rPr lang="en-US" sz="2000" dirty="0">
                <a:latin typeface="Alexandria"/>
              </a:rPr>
              <a:t>a tool for developing high-potential employees within a succession planning program.</a:t>
            </a:r>
          </a:p>
          <a:p>
            <a:endParaRPr lang="en-US" sz="2000" dirty="0">
              <a:latin typeface="Alexandria"/>
            </a:endParaRPr>
          </a:p>
          <a:p>
            <a:r>
              <a:rPr lang="en-US" sz="2000" b="1" dirty="0">
                <a:solidFill>
                  <a:srgbClr val="C00000"/>
                </a:solidFill>
                <a:latin typeface="Alexandria"/>
              </a:rPr>
              <a:t>Mentoring Programs:</a:t>
            </a:r>
            <a:endParaRPr lang="en-US" sz="2000" dirty="0">
              <a:solidFill>
                <a:srgbClr val="C00000"/>
              </a:solidFill>
              <a:latin typeface="Alexandria"/>
            </a:endParaRPr>
          </a:p>
          <a:p>
            <a:r>
              <a:rPr lang="en-US" sz="2000" dirty="0">
                <a:latin typeface="Alexandria"/>
              </a:rPr>
              <a:t>Pair experienced executives/managers with promising employees (mentees).</a:t>
            </a:r>
          </a:p>
          <a:p>
            <a:r>
              <a:rPr lang="en-US" sz="2000" dirty="0">
                <a:latin typeface="Alexandria"/>
              </a:rPr>
              <a:t>Address both personal and professional development needs of the mentee.</a:t>
            </a:r>
          </a:p>
          <a:p>
            <a:endParaRPr lang="en-US" sz="2000" dirty="0">
              <a:latin typeface="Alexandria"/>
            </a:endParaRPr>
          </a:p>
          <a:p>
            <a:r>
              <a:rPr lang="en-US" sz="2000" b="1" dirty="0">
                <a:solidFill>
                  <a:srgbClr val="C00000"/>
                </a:solidFill>
                <a:latin typeface="Alexandria"/>
              </a:rPr>
              <a:t>Selecting Mentors:</a:t>
            </a:r>
            <a:endParaRPr lang="en-US" sz="2000" dirty="0">
              <a:solidFill>
                <a:srgbClr val="C00000"/>
              </a:solidFill>
              <a:latin typeface="Alexandria"/>
            </a:endParaRPr>
          </a:p>
          <a:p>
            <a:r>
              <a:rPr lang="en-US" sz="2000" dirty="0">
                <a:latin typeface="Alexandria"/>
              </a:rPr>
              <a:t>Proven high performers with relevant skills and experience.</a:t>
            </a:r>
          </a:p>
          <a:p>
            <a:r>
              <a:rPr lang="en-US" sz="2000" dirty="0">
                <a:latin typeface="Alexandria"/>
              </a:rPr>
              <a:t>Genuine interest in mentoring and understanding mentee needs.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1011370"/>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108752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0383" y="1519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58496" y="1971894"/>
            <a:ext cx="10558721" cy="2862322"/>
          </a:xfrm>
          <a:prstGeom prst="rect">
            <a:avLst/>
          </a:prstGeom>
          <a:noFill/>
        </p:spPr>
        <p:txBody>
          <a:bodyPr wrap="square" rtlCol="0">
            <a:spAutoFit/>
          </a:bodyPr>
          <a:lstStyle/>
          <a:p>
            <a:r>
              <a:rPr lang="en-US" sz="2000" b="1" dirty="0">
                <a:solidFill>
                  <a:srgbClr val="C00000"/>
                </a:solidFill>
                <a:latin typeface="Alexandria"/>
              </a:rPr>
              <a:t>Designing the Program:</a:t>
            </a:r>
            <a:endParaRPr lang="en-US" sz="2000" dirty="0">
              <a:solidFill>
                <a:srgbClr val="C00000"/>
              </a:solidFill>
              <a:latin typeface="Alexandria"/>
            </a:endParaRPr>
          </a:p>
          <a:p>
            <a:r>
              <a:rPr lang="en-US" sz="2000" dirty="0">
                <a:latin typeface="Alexandria"/>
              </a:rPr>
              <a:t>Align with organizational strategy and identified skill gaps.</a:t>
            </a:r>
          </a:p>
          <a:p>
            <a:r>
              <a:rPr lang="en-US" sz="2000" dirty="0">
                <a:latin typeface="Alexandria"/>
              </a:rPr>
              <a:t>Consider diversity and inclusion initiatives.</a:t>
            </a:r>
          </a:p>
          <a:p>
            <a:r>
              <a:rPr lang="en-US" sz="2000" dirty="0">
                <a:latin typeface="Alexandria"/>
              </a:rPr>
              <a:t>Set specific goals and success metrics beforehand (individual and organizational).</a:t>
            </a:r>
          </a:p>
          <a:p>
            <a:endParaRPr lang="en-US" sz="2000" dirty="0">
              <a:latin typeface="Alexandria"/>
            </a:endParaRPr>
          </a:p>
          <a:p>
            <a:r>
              <a:rPr lang="en-US" sz="2000" b="1" dirty="0">
                <a:solidFill>
                  <a:srgbClr val="C00000"/>
                </a:solidFill>
                <a:latin typeface="Alexandria"/>
              </a:rPr>
              <a:t>Formal vs. Informal Approaches:</a:t>
            </a:r>
            <a:endParaRPr lang="en-US" sz="2000" dirty="0">
              <a:solidFill>
                <a:srgbClr val="C00000"/>
              </a:solidFill>
              <a:latin typeface="Alexandria"/>
            </a:endParaRPr>
          </a:p>
          <a:p>
            <a:r>
              <a:rPr lang="en-US" sz="2000" dirty="0">
                <a:latin typeface="Alexandria"/>
              </a:rPr>
              <a:t>Formal programs offer structure and clear goals.</a:t>
            </a:r>
          </a:p>
          <a:p>
            <a:r>
              <a:rPr lang="en-US" sz="2000" dirty="0">
                <a:latin typeface="Alexandria"/>
              </a:rPr>
              <a:t>Informal programs can be less effective due to unconscious bias in mentor selection (e.g., seeking mentors who are similar demographically).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262870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19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38514" y="1877765"/>
            <a:ext cx="9792239" cy="2554545"/>
          </a:xfrm>
          <a:prstGeom prst="rect">
            <a:avLst/>
          </a:prstGeom>
          <a:noFill/>
        </p:spPr>
        <p:txBody>
          <a:bodyPr wrap="square" rtlCol="0">
            <a:spAutoFit/>
          </a:bodyPr>
          <a:lstStyle/>
          <a:p>
            <a:r>
              <a:rPr lang="en-US" sz="2000" b="1" dirty="0">
                <a:solidFill>
                  <a:srgbClr val="C00000"/>
                </a:solidFill>
                <a:latin typeface="Alexandria"/>
              </a:rPr>
              <a:t>Diversity and Inclusion:</a:t>
            </a:r>
          </a:p>
          <a:p>
            <a:endParaRPr lang="en-US" sz="2000" dirty="0">
              <a:latin typeface="Alexandria"/>
            </a:endParaRPr>
          </a:p>
          <a:p>
            <a:r>
              <a:rPr lang="en-US" sz="2000" dirty="0">
                <a:latin typeface="Alexandria"/>
              </a:rPr>
              <a:t>Informal programs may perpetuate the promotion of majority employees.</a:t>
            </a:r>
          </a:p>
          <a:p>
            <a:r>
              <a:rPr lang="en-US" sz="2000" dirty="0">
                <a:latin typeface="Alexandria"/>
              </a:rPr>
              <a:t>Succession planning should work alongside diversity programs to ensure a representative leadership team.</a:t>
            </a:r>
          </a:p>
          <a:p>
            <a:endParaRPr lang="en-US" sz="2000" dirty="0">
              <a:latin typeface="Alexandria"/>
            </a:endParaRPr>
          </a:p>
          <a:p>
            <a:r>
              <a:rPr lang="en-US" sz="2000" b="1" dirty="0">
                <a:latin typeface="Alexandria"/>
              </a:rPr>
              <a:t>Overall, mentoring is a valuable tool in succession planning, but careful program design and attention to diversity are crucial for its success.</a:t>
            </a: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111162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1322105" y="2187752"/>
            <a:ext cx="9731378" cy="1938992"/>
          </a:xfrm>
          <a:prstGeom prst="rect">
            <a:avLst/>
          </a:prstGeom>
          <a:noFill/>
        </p:spPr>
        <p:txBody>
          <a:bodyPr wrap="square" rtlCol="0">
            <a:spAutoFit/>
          </a:bodyPr>
          <a:lstStyle/>
          <a:p>
            <a:r>
              <a:rPr lang="en-US" sz="2000" b="1" dirty="0">
                <a:latin typeface="Alexandria"/>
              </a:rPr>
              <a:t>Introduction:</a:t>
            </a:r>
          </a:p>
          <a:p>
            <a:endParaRPr lang="en-US" sz="2000" b="1" dirty="0">
              <a:latin typeface="Alexandria"/>
            </a:endParaRPr>
          </a:p>
          <a:p>
            <a:r>
              <a:rPr lang="en-US" sz="2000" dirty="0">
                <a:latin typeface="Alexandria"/>
              </a:rPr>
              <a:t>Raytheon Vision Systems, a leading defense contractor based in Goleta, California, specializes in developing and manufacturing advanced detection and imaging devices for national security applications. The company faced a significant challenge in the form of an impending retirement wave.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914419"/>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410938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1322105" y="2187752"/>
            <a:ext cx="9731378" cy="2616101"/>
          </a:xfrm>
          <a:prstGeom prst="rect">
            <a:avLst/>
          </a:prstGeom>
          <a:noFill/>
        </p:spPr>
        <p:txBody>
          <a:bodyPr wrap="square" rtlCol="0">
            <a:spAutoFit/>
          </a:bodyPr>
          <a:lstStyle/>
          <a:p>
            <a:r>
              <a:rPr lang="en-US" sz="2000" b="1" dirty="0">
                <a:latin typeface="Alexandria"/>
              </a:rPr>
              <a:t>Problem:</a:t>
            </a:r>
          </a:p>
          <a:p>
            <a:endParaRPr lang="en-US" sz="2000" dirty="0">
              <a:latin typeface="Alexandria"/>
            </a:endParaRPr>
          </a:p>
          <a:p>
            <a:r>
              <a:rPr lang="en-US" sz="2000" dirty="0">
                <a:latin typeface="Alexandria"/>
              </a:rPr>
              <a:t>Within a five-year window, Raytheon Vision Systems projected that a staggering </a:t>
            </a:r>
            <a:r>
              <a:rPr lang="en-US" sz="2400" b="1" dirty="0">
                <a:solidFill>
                  <a:srgbClr val="C00000"/>
                </a:solidFill>
                <a:latin typeface="Alexandria"/>
              </a:rPr>
              <a:t>35% of its workforce</a:t>
            </a:r>
            <a:r>
              <a:rPr lang="en-US" sz="2000" dirty="0">
                <a:latin typeface="Alexandria"/>
              </a:rPr>
              <a:t> would be eligible for retirement. This mass exodus presented a major concern – many of these employees were the original inventors or possessors of vital, proprietary knowledge critical to the company's operations and product development. The potential loss of this expertise threatened to disrupt ongoing projects and hinder future innovation.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2836108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877789" y="1843016"/>
            <a:ext cx="10619446" cy="3477875"/>
          </a:xfrm>
          <a:prstGeom prst="rect">
            <a:avLst/>
          </a:prstGeom>
          <a:noFill/>
        </p:spPr>
        <p:txBody>
          <a:bodyPr wrap="square" rtlCol="0">
            <a:spAutoFit/>
          </a:bodyPr>
          <a:lstStyle/>
          <a:p>
            <a:r>
              <a:rPr lang="en-US" sz="2000" b="1" dirty="0">
                <a:solidFill>
                  <a:srgbClr val="C00000"/>
                </a:solidFill>
                <a:latin typeface="Alexandria"/>
              </a:rPr>
              <a:t>Solution</a:t>
            </a:r>
          </a:p>
          <a:p>
            <a:endParaRPr lang="en-US" sz="2000" b="1" dirty="0">
              <a:latin typeface="Alexandria"/>
            </a:endParaRPr>
          </a:p>
          <a:p>
            <a:r>
              <a:rPr lang="en-US" sz="2000" b="1" dirty="0">
                <a:solidFill>
                  <a:srgbClr val="C00000"/>
                </a:solidFill>
                <a:latin typeface="Alexandria"/>
              </a:rPr>
              <a:t>Raytheon implemented the "Leave-A-Legacy" mentoring program:</a:t>
            </a:r>
          </a:p>
          <a:p>
            <a:pPr marL="685800" indent="-342900">
              <a:buFont typeface="Wingdings" panose="05000000000000000000" pitchFamily="2" charset="2"/>
              <a:buChar char="Ø"/>
            </a:pPr>
            <a:r>
              <a:rPr lang="en-US" sz="2000" dirty="0">
                <a:latin typeface="Alexandria"/>
              </a:rPr>
              <a:t>Paired retiring employees with high-potential mentees for knowledge transfer.</a:t>
            </a:r>
          </a:p>
          <a:p>
            <a:pPr marL="685800" indent="-342900">
              <a:buFont typeface="Wingdings" panose="05000000000000000000" pitchFamily="2" charset="2"/>
              <a:buChar char="Ø"/>
            </a:pPr>
            <a:r>
              <a:rPr lang="en-US" sz="2000" dirty="0">
                <a:latin typeface="Alexandria"/>
              </a:rPr>
              <a:t>Activities included bringing mentees to meetings, introducing them to customers, and involving them in project development.</a:t>
            </a:r>
          </a:p>
          <a:p>
            <a:pPr marL="685800" indent="-342900">
              <a:buFont typeface="Wingdings" panose="05000000000000000000" pitchFamily="2" charset="2"/>
              <a:buChar char="Ø"/>
            </a:pPr>
            <a:r>
              <a:rPr lang="en-US" sz="2000" dirty="0">
                <a:latin typeface="Alexandria"/>
              </a:rPr>
              <a:t>Third-party coaches assisted with setting individualized plans for each pair</a:t>
            </a:r>
            <a:r>
              <a:rPr lang="en-US" sz="2000" b="1" dirty="0">
                <a:latin typeface="Alexandria"/>
              </a:rPr>
              <a:t>.</a:t>
            </a:r>
          </a:p>
          <a:p>
            <a:endParaRPr lang="en-US" sz="2000" b="1" dirty="0">
              <a:latin typeface="Alexandria"/>
            </a:endParaRPr>
          </a:p>
          <a:p>
            <a:r>
              <a:rPr lang="en-US" sz="2000" b="1" dirty="0">
                <a:solidFill>
                  <a:srgbClr val="C00000"/>
                </a:solidFill>
                <a:latin typeface="Alexandria"/>
              </a:rPr>
              <a:t>Benefits:</a:t>
            </a:r>
          </a:p>
          <a:p>
            <a:pPr marL="342900" indent="-342900">
              <a:buFont typeface="Arial" panose="020B0604020202020204" pitchFamily="34" charset="0"/>
              <a:buChar char="•"/>
            </a:pPr>
            <a:r>
              <a:rPr lang="en-US" sz="2000" dirty="0">
                <a:latin typeface="Alexandria"/>
              </a:rPr>
              <a:t>Retiring employees felt a sense of purpose and legacy preservation.</a:t>
            </a:r>
          </a:p>
          <a:p>
            <a:pPr marL="342900" indent="-342900">
              <a:buFont typeface="Arial" panose="020B0604020202020204" pitchFamily="34" charset="0"/>
              <a:buChar char="•"/>
            </a:pPr>
            <a:r>
              <a:rPr lang="en-US" sz="2000" dirty="0">
                <a:latin typeface="Alexandria"/>
              </a:rPr>
              <a:t>Mentees showed higher commitment and interest in staying with the company.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2008866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792091" y="1550636"/>
            <a:ext cx="10812720" cy="4708981"/>
          </a:xfrm>
          <a:prstGeom prst="rect">
            <a:avLst/>
          </a:prstGeom>
          <a:noFill/>
        </p:spPr>
        <p:txBody>
          <a:bodyPr wrap="square" rtlCol="0">
            <a:spAutoFit/>
          </a:bodyPr>
          <a:lstStyle/>
          <a:p>
            <a:r>
              <a:rPr lang="en-US" sz="2000" b="1" dirty="0">
                <a:solidFill>
                  <a:srgbClr val="C00000"/>
                </a:solidFill>
              </a:rPr>
              <a:t>Strategic workforce planning</a:t>
            </a:r>
            <a:r>
              <a:rPr lang="en-US" sz="2000" dirty="0"/>
              <a:t>, a proactive approach to ensuring an organization has the right talent in the right place at the right time to achieve its strategic goals.</a:t>
            </a:r>
          </a:p>
          <a:p>
            <a:endParaRPr lang="en-US" sz="2000" b="1" dirty="0">
              <a:latin typeface="Alexandria"/>
            </a:endParaRPr>
          </a:p>
          <a:p>
            <a:r>
              <a:rPr lang="en-US" sz="2000" b="1" u="sng" dirty="0">
                <a:solidFill>
                  <a:srgbClr val="203E5F"/>
                </a:solidFill>
              </a:rPr>
              <a:t>Key Objectives of HR Planning:</a:t>
            </a:r>
          </a:p>
          <a:p>
            <a:pPr marL="342900" indent="-342900">
              <a:buFont typeface="Arial" panose="020B0604020202020204" pitchFamily="34" charset="0"/>
              <a:buChar char="•"/>
            </a:pPr>
            <a:r>
              <a:rPr lang="en-US" sz="2000" b="1" dirty="0">
                <a:solidFill>
                  <a:srgbClr val="C00000"/>
                </a:solidFill>
              </a:rPr>
              <a:t>Prevent staffing imbalances</a:t>
            </a:r>
            <a:r>
              <a:rPr lang="en-US" sz="2000" b="1" dirty="0"/>
              <a:t>:</a:t>
            </a:r>
            <a:r>
              <a:rPr lang="en-US" sz="2000" dirty="0"/>
              <a:t> HR planning helps avoid overstaffing (inefficiency) and understaffing (lost opportunities).</a:t>
            </a:r>
          </a:p>
          <a:p>
            <a:pPr marL="342900" indent="-342900">
              <a:buFont typeface="Arial" panose="020B0604020202020204" pitchFamily="34" charset="0"/>
              <a:buChar char="•"/>
            </a:pPr>
            <a:r>
              <a:rPr lang="en-US" sz="2000" b="1" dirty="0">
                <a:solidFill>
                  <a:srgbClr val="C00000"/>
                </a:solidFill>
              </a:rPr>
              <a:t>Right talent, right place, right time:</a:t>
            </a:r>
            <a:r>
              <a:rPr lang="en-US" sz="2000" dirty="0"/>
              <a:t> Ensure the organization has the necessary skills and expertise in the right positions at the right time.</a:t>
            </a:r>
          </a:p>
          <a:p>
            <a:pPr marL="342900" indent="-342900">
              <a:buFont typeface="Arial" panose="020B0604020202020204" pitchFamily="34" charset="0"/>
              <a:buChar char="•"/>
            </a:pPr>
            <a:r>
              <a:rPr lang="en-US" sz="2000" b="1" dirty="0">
                <a:solidFill>
                  <a:srgbClr val="C00000"/>
                </a:solidFill>
              </a:rPr>
              <a:t>Adaptability to change</a:t>
            </a:r>
            <a:r>
              <a:rPr lang="en-US" sz="2000" b="1" dirty="0"/>
              <a:t>:</a:t>
            </a:r>
            <a:r>
              <a:rPr lang="en-US" sz="2000" dirty="0"/>
              <a:t> Anticipate and plan for environmental shifts to maintain a competitive edge.</a:t>
            </a:r>
          </a:p>
          <a:p>
            <a:pPr marL="342900" indent="-342900">
              <a:buFont typeface="Arial" panose="020B0604020202020204" pitchFamily="34" charset="0"/>
              <a:buChar char="•"/>
            </a:pPr>
            <a:r>
              <a:rPr lang="en-US" sz="2000" b="1" dirty="0">
                <a:solidFill>
                  <a:srgbClr val="C00000"/>
                </a:solidFill>
              </a:rPr>
              <a:t>Alignment and coherence</a:t>
            </a:r>
            <a:r>
              <a:rPr lang="en-US" sz="2000" b="1" dirty="0"/>
              <a:t>:</a:t>
            </a:r>
            <a:r>
              <a:rPr lang="en-US" sz="2000" dirty="0"/>
              <a:t> Provide direction and ensure consistency across all HR activities and systems.</a:t>
            </a:r>
          </a:p>
          <a:p>
            <a:pPr marL="342900" indent="-342900">
              <a:buFont typeface="Arial" panose="020B0604020202020204" pitchFamily="34" charset="0"/>
              <a:buChar char="•"/>
            </a:pPr>
            <a:r>
              <a:rPr lang="en-US" sz="2000" b="1" dirty="0">
                <a:solidFill>
                  <a:srgbClr val="C00000"/>
                </a:solidFill>
              </a:rPr>
              <a:t>Collaboration:</a:t>
            </a:r>
            <a:r>
              <a:rPr lang="en-US" sz="2000" dirty="0">
                <a:solidFill>
                  <a:srgbClr val="C00000"/>
                </a:solidFill>
              </a:rPr>
              <a:t> </a:t>
            </a:r>
            <a:r>
              <a:rPr lang="en-US" sz="2000" dirty="0"/>
              <a:t>Foster communication and cooperation between line and HR managers for successful planning initiatives.</a:t>
            </a:r>
          </a:p>
          <a:p>
            <a:endParaRPr lang="en-US" sz="20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1894110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416320"/>
          </a:xfrm>
          <a:prstGeom prst="rect">
            <a:avLst/>
          </a:prstGeom>
          <a:noFill/>
        </p:spPr>
        <p:txBody>
          <a:bodyPr wrap="square" rtlCol="0">
            <a:spAutoFit/>
          </a:bodyPr>
          <a:lstStyle/>
          <a:p>
            <a:r>
              <a:rPr lang="en-US" b="1" dirty="0">
                <a:solidFill>
                  <a:srgbClr val="002060"/>
                </a:solidFill>
              </a:rPr>
              <a:t>Types of Planning:</a:t>
            </a:r>
          </a:p>
          <a:p>
            <a:endParaRPr lang="en-US" dirty="0">
              <a:solidFill>
                <a:srgbClr val="C00000"/>
              </a:solidFill>
            </a:endParaRPr>
          </a:p>
          <a:p>
            <a:r>
              <a:rPr lang="en-US" b="1" dirty="0">
                <a:solidFill>
                  <a:srgbClr val="002060"/>
                </a:solidFill>
              </a:rPr>
              <a:t>Aggregate planning:</a:t>
            </a:r>
            <a:r>
              <a:rPr lang="en-US" dirty="0">
                <a:solidFill>
                  <a:srgbClr val="002060"/>
                </a:solidFill>
              </a:rPr>
              <a:t> </a:t>
            </a:r>
            <a:r>
              <a:rPr lang="en-US" dirty="0"/>
              <a:t>Forecasts future needs for employee groups and skillsets to maintain high performance. </a:t>
            </a:r>
          </a:p>
          <a:p>
            <a:pPr marL="742950" lvl="1" indent="-285750">
              <a:buFont typeface="Wingdings" panose="05000000000000000000" pitchFamily="2" charset="2"/>
              <a:buChar char="Ø"/>
            </a:pPr>
            <a:r>
              <a:rPr lang="en-US" b="1" dirty="0">
                <a:solidFill>
                  <a:srgbClr val="C00000"/>
                </a:solidFill>
              </a:rPr>
              <a:t>Demand forecasting</a:t>
            </a:r>
            <a:r>
              <a:rPr lang="en-US" b="1" dirty="0"/>
              <a:t>:</a:t>
            </a:r>
            <a:r>
              <a:rPr lang="en-US" dirty="0"/>
              <a:t> Estimates employee needs based on product or service demand (can be susceptible to overestimation).</a:t>
            </a:r>
          </a:p>
          <a:p>
            <a:pPr marL="742950" lvl="1" indent="-285750">
              <a:buFont typeface="Wingdings" panose="05000000000000000000" pitchFamily="2" charset="2"/>
              <a:buChar char="Ø"/>
            </a:pPr>
            <a:r>
              <a:rPr lang="en-US" b="1" dirty="0">
                <a:solidFill>
                  <a:srgbClr val="C00000"/>
                </a:solidFill>
              </a:rPr>
              <a:t>Skills inventory</a:t>
            </a:r>
            <a:r>
              <a:rPr lang="en-US" b="1" dirty="0"/>
              <a:t>:</a:t>
            </a:r>
            <a:r>
              <a:rPr lang="en-US" dirty="0"/>
              <a:t> Assesses the current capabilities and experiences of the workforce.</a:t>
            </a:r>
          </a:p>
          <a:p>
            <a:pPr marL="742950" lvl="1" indent="-285750">
              <a:buFont typeface="Wingdings" panose="05000000000000000000" pitchFamily="2" charset="2"/>
              <a:buChar char="Ø"/>
            </a:pPr>
            <a:r>
              <a:rPr lang="en-US" b="1" dirty="0">
                <a:solidFill>
                  <a:srgbClr val="C00000"/>
                </a:solidFill>
              </a:rPr>
              <a:t>Markov analysis</a:t>
            </a:r>
            <a:r>
              <a:rPr lang="en-US" b="1" dirty="0"/>
              <a:t>:</a:t>
            </a:r>
            <a:r>
              <a:rPr lang="en-US" dirty="0"/>
              <a:t> Uses historical data to predict future supply and demand for human resources.</a:t>
            </a:r>
          </a:p>
          <a:p>
            <a:pPr lvl="1"/>
            <a:endParaRPr lang="en-US" dirty="0"/>
          </a:p>
          <a:p>
            <a:r>
              <a:rPr lang="en-US" b="1" dirty="0">
                <a:solidFill>
                  <a:srgbClr val="002060"/>
                </a:solidFill>
              </a:rPr>
              <a:t>Succession planning</a:t>
            </a:r>
            <a:r>
              <a:rPr lang="en-US" b="1" dirty="0"/>
              <a:t>:</a:t>
            </a:r>
            <a:r>
              <a:rPr lang="en-US" dirty="0"/>
              <a:t> Focuses on identifying critical leadership positions and developing future successors.    </a:t>
            </a:r>
          </a:p>
          <a:p>
            <a:pPr marL="577850" indent="-228600">
              <a:buFont typeface="Wingdings" panose="05000000000000000000" pitchFamily="2" charset="2"/>
              <a:buChar char="Ø"/>
            </a:pPr>
            <a:r>
              <a:rPr lang="en-US" b="1" dirty="0">
                <a:solidFill>
                  <a:srgbClr val="C00000"/>
                </a:solidFill>
              </a:rPr>
              <a:t>Replacement charts: </a:t>
            </a:r>
            <a:r>
              <a:rPr lang="en-US" dirty="0"/>
              <a:t>Identify potential successors and their suitability for key positions.</a:t>
            </a:r>
          </a:p>
          <a:p>
            <a:pPr marL="577850" indent="-228600">
              <a:buFont typeface="Wingdings" panose="05000000000000000000" pitchFamily="2" charset="2"/>
              <a:buChar char="Ø"/>
            </a:pPr>
            <a:r>
              <a:rPr lang="en-US" b="1" dirty="0">
                <a:solidFill>
                  <a:srgbClr val="C00000"/>
                </a:solidFill>
              </a:rPr>
              <a:t>      Development plans: </a:t>
            </a:r>
            <a:r>
              <a:rPr lang="en-US" dirty="0"/>
              <a:t>Provide career development opportunities for high-potential employees.</a:t>
            </a:r>
          </a:p>
          <a:p>
            <a:pPr lvl="1"/>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2246219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1323439"/>
          </a:xfrm>
          <a:prstGeom prst="rect">
            <a:avLst/>
          </a:prstGeom>
          <a:noFill/>
        </p:spPr>
        <p:txBody>
          <a:bodyPr wrap="square" rtlCol="0">
            <a:spAutoFit/>
          </a:bodyPr>
          <a:lstStyle/>
          <a:p>
            <a:r>
              <a:rPr lang="en-US" sz="2000" b="1" dirty="0">
                <a:solidFill>
                  <a:srgbClr val="C00000"/>
                </a:solidFill>
              </a:rPr>
              <a:t>Mentoring as a Tool for Development:</a:t>
            </a:r>
            <a:endParaRPr lang="en-US" sz="2000" dirty="0">
              <a:solidFill>
                <a:srgbClr val="C00000"/>
              </a:solidFill>
            </a:endParaRPr>
          </a:p>
          <a:p>
            <a:r>
              <a:rPr lang="en-US" sz="2000" dirty="0"/>
              <a:t>Mentoring programs pair experienced executives with promising employees to facilitate knowledge transfer and leadership development. Careful selection of mentors with both technical and interpersonal skills is crucial for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1760071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4401205"/>
          </a:xfrm>
          <a:prstGeom prst="rect">
            <a:avLst/>
          </a:prstGeom>
          <a:noFill/>
        </p:spPr>
        <p:txBody>
          <a:bodyPr wrap="square" rtlCol="0">
            <a:spAutoFit/>
          </a:bodyPr>
          <a:lstStyle/>
          <a:p>
            <a:r>
              <a:rPr lang="en-US" sz="2000" b="1" dirty="0">
                <a:solidFill>
                  <a:srgbClr val="002060"/>
                </a:solidFill>
              </a:rPr>
              <a:t>Overall Significance of Strategic Workforce Planning:</a:t>
            </a:r>
          </a:p>
          <a:p>
            <a:endParaRPr lang="en-US" sz="2000" dirty="0">
              <a:solidFill>
                <a:srgbClr val="002060"/>
              </a:solidFill>
            </a:endParaRPr>
          </a:p>
          <a:p>
            <a:r>
              <a:rPr lang="en-US" sz="2000" b="1" dirty="0">
                <a:solidFill>
                  <a:srgbClr val="C00000"/>
                </a:solidFill>
              </a:rPr>
              <a:t>Strategic decision-making</a:t>
            </a:r>
            <a:r>
              <a:rPr lang="en-US" sz="2000" b="1" dirty="0"/>
              <a:t>:</a:t>
            </a:r>
            <a:r>
              <a:rPr lang="en-US" sz="2000" dirty="0"/>
              <a:t> Understanding future talent availability informs strategic plans.</a:t>
            </a:r>
          </a:p>
          <a:p>
            <a:r>
              <a:rPr lang="en-US" sz="2000" b="1" dirty="0">
                <a:solidFill>
                  <a:srgbClr val="C00000"/>
                </a:solidFill>
              </a:rPr>
              <a:t>Market competitiveness</a:t>
            </a:r>
            <a:r>
              <a:rPr lang="en-US" sz="2000" b="1" dirty="0"/>
              <a:t>:</a:t>
            </a:r>
            <a:r>
              <a:rPr lang="en-US" sz="2000" dirty="0"/>
              <a:t> Anticipation of labor market trends allows organizations to stay ahead of competitors.</a:t>
            </a:r>
          </a:p>
          <a:p>
            <a:r>
              <a:rPr lang="en-US" sz="2000" b="1" dirty="0">
                <a:solidFill>
                  <a:srgbClr val="C00000"/>
                </a:solidFill>
              </a:rPr>
              <a:t>Employee development</a:t>
            </a:r>
            <a:r>
              <a:rPr lang="en-US" sz="2000" b="1" dirty="0"/>
              <a:t>:</a:t>
            </a:r>
            <a:r>
              <a:rPr lang="en-US" sz="2000" dirty="0"/>
              <a:t> Skills gaps are identified, leading to targeted training and development programs.</a:t>
            </a:r>
          </a:p>
          <a:p>
            <a:r>
              <a:rPr lang="en-US" sz="2000" b="1" dirty="0">
                <a:solidFill>
                  <a:srgbClr val="C00000"/>
                </a:solidFill>
              </a:rPr>
              <a:t>Leadership continuity:</a:t>
            </a:r>
            <a:r>
              <a:rPr lang="en-US" sz="2000" dirty="0">
                <a:solidFill>
                  <a:srgbClr val="C00000"/>
                </a:solidFill>
              </a:rPr>
              <a:t> </a:t>
            </a:r>
            <a:r>
              <a:rPr lang="en-US" sz="2000" dirty="0"/>
              <a:t>Succession plans ensure smooth transitions and minimize leadership disruptions.</a:t>
            </a:r>
          </a:p>
          <a:p>
            <a:r>
              <a:rPr lang="en-US" sz="2000" b="1" dirty="0">
                <a:solidFill>
                  <a:srgbClr val="C00000"/>
                </a:solidFill>
              </a:rPr>
              <a:t>Budgetary planning</a:t>
            </a:r>
            <a:r>
              <a:rPr lang="en-US" sz="2000" b="1" dirty="0"/>
              <a:t>:</a:t>
            </a:r>
            <a:r>
              <a:rPr lang="en-US" sz="2000" dirty="0"/>
              <a:t> Resource allocation can be aligned with future workforce needs.</a:t>
            </a:r>
          </a:p>
          <a:p>
            <a:r>
              <a:rPr lang="en-US" sz="2000" b="1" dirty="0">
                <a:solidFill>
                  <a:srgbClr val="C00000"/>
                </a:solidFill>
              </a:rPr>
              <a:t>Operational efficiency:</a:t>
            </a:r>
            <a:r>
              <a:rPr lang="en-US" sz="2000" dirty="0">
                <a:solidFill>
                  <a:srgbClr val="C00000"/>
                </a:solidFill>
              </a:rPr>
              <a:t> HR </a:t>
            </a:r>
            <a:r>
              <a:rPr lang="en-US" sz="2000" dirty="0"/>
              <a:t>planning helps identify potential staffing imbalances.</a:t>
            </a:r>
          </a:p>
          <a:p>
            <a:r>
              <a:rPr lang="en-US" sz="2000" b="1" dirty="0">
                <a:solidFill>
                  <a:srgbClr val="C00000"/>
                </a:solidFill>
              </a:rPr>
              <a:t>Organizational adaptability</a:t>
            </a:r>
            <a:r>
              <a:rPr lang="en-US" sz="2000" b="1" dirty="0"/>
              <a:t>:</a:t>
            </a:r>
            <a:r>
              <a:rPr lang="en-US" sz="2000" dirty="0"/>
              <a:t> Organizations can adapt more effectively to changing environments with a well-defined HR plan.</a:t>
            </a:r>
          </a:p>
          <a:p>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5516"/>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636327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E36F1E6-1276-49EC-AD99-FAF14314C7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688354b5-287c-4cda-825e-1d7935aea40e"/>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purl.org/dc/elements/1.1/"/>
    <ds:schemaRef ds:uri="http://schemas.microsoft.com/office/infopath/2007/PartnerControls"/>
    <ds:schemaRef ds:uri="aca13214-df29-4e3c-a050-857c0bf7bd8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3362</TotalTime>
  <Words>3312</Words>
  <Application>Microsoft Office PowerPoint</Application>
  <PresentationFormat>شاشة عريضة</PresentationFormat>
  <Paragraphs>405</Paragraphs>
  <Slides>46</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46</vt:i4>
      </vt:variant>
    </vt:vector>
  </HeadingPairs>
  <TitlesOfParts>
    <vt:vector size="52"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274</cp:revision>
  <dcterms:created xsi:type="dcterms:W3CDTF">2023-04-29T09:08:00Z</dcterms:created>
  <dcterms:modified xsi:type="dcterms:W3CDTF">2026-05-10T17:15:41Z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