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png"/>
  <Default Extension="xml" ContentType="application/xml"/>
  <Override PartName="/ppt/presentation.xml" ContentType="application/vnd.openxmlformats-officedocument.presentationml.presentation.main+xml"/>
  <Override PartName="/ppt/slides/slide3.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35.xml" ContentType="application/vnd.openxmlformats-officedocument.presentationml.slide+xml"/>
  <Override PartName="/ppt/slides/slide28.xml" ContentType="application/vnd.openxmlformats-officedocument.presentationml.slide+xml"/>
  <Override PartName="/ppt/slides/slide36.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32.xml" ContentType="application/vnd.openxmlformats-officedocument.presentationml.slide+xml"/>
  <Override PartName="/ppt/slides/slide34.xml" ContentType="application/vnd.openxmlformats-officedocument.presentationml.slide+xml"/>
  <Override PartName="/ppt/slides/slide31.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slideLayouts/slideLayout15.xml" ContentType="application/vnd.openxmlformats-officedocument.presentationml.slideLayout+xml"/>
  <Override PartName="/ppt/notesSlides/notesSlide24.xml" ContentType="application/vnd.openxmlformats-officedocument.presentationml.notesSlide+xml"/>
  <Override PartName="/ppt/slideLayouts/slideLayout14.xml" ContentType="application/vnd.openxmlformats-officedocument.presentationml.slideLayout+xml"/>
  <Override PartName="/ppt/notesSlides/notesSlide23.xml" ContentType="application/vnd.openxmlformats-officedocument.presentationml.notesSlide+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0.xml" ContentType="application/vnd.openxmlformats-officedocument.presentationml.notesSlide+xml"/>
  <Override PartName="/ppt/notesSlides/notesSlide5.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11.xml" ContentType="application/vnd.openxmlformats-officedocument.presentationml.notesSlide+xml"/>
  <Override PartName="/ppt/notesSlides/notesSlide4.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3.xml" ContentType="application/vnd.openxmlformats-officedocument.presentationml.notesSlide+xml"/>
  <Override PartName="/ppt/slideLayouts/slideLayout13.xml" ContentType="application/vnd.openxmlformats-officedocument.presentationml.slideLayout+xml"/>
  <Override PartName="/ppt/notesSlides/notesSlide22.xml" ContentType="application/vnd.openxmlformats-officedocument.presentationml.notesSlide+xml"/>
  <Override PartName="/ppt/notesSlides/notesSlide26.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32.xml" ContentType="application/vnd.openxmlformats-officedocument.presentationml.notesSlide+xml"/>
  <Override PartName="/ppt/slideLayouts/slideLayout4.xml" ContentType="application/vnd.openxmlformats-officedocument.presentationml.slideLayout+xml"/>
  <Override PartName="/ppt/notesSlides/notesSlide35.xml" ContentType="application/vnd.openxmlformats-officedocument.presentationml.notesSlide+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36.xml" ContentType="application/vnd.openxmlformats-officedocument.presentationml.notesSlide+xml"/>
  <Override PartName="/ppt/slideLayouts/slideLayout7.xml" ContentType="application/vnd.openxmlformats-officedocument.presentationml.slideLayout+xml"/>
  <Override PartName="/ppt/notesSlides/notesSlide25.xml" ContentType="application/vnd.openxmlformats-officedocument.presentationml.notesSlide+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31.xml" ContentType="application/vnd.openxmlformats-officedocument.presentationml.notesSlide+xml"/>
  <Override PartName="/ppt/slideLayouts/slideLayout8.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66" r:id="rId2"/>
    <p:sldId id="267"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90" r:id="rId17"/>
    <p:sldId id="257" r:id="rId18"/>
    <p:sldId id="258" r:id="rId19"/>
    <p:sldId id="294" r:id="rId20"/>
    <p:sldId id="295" r:id="rId21"/>
    <p:sldId id="259" r:id="rId22"/>
    <p:sldId id="281" r:id="rId23"/>
    <p:sldId id="282" r:id="rId24"/>
    <p:sldId id="283" r:id="rId25"/>
    <p:sldId id="284" r:id="rId26"/>
    <p:sldId id="285" r:id="rId27"/>
    <p:sldId id="289" r:id="rId28"/>
    <p:sldId id="291" r:id="rId29"/>
    <p:sldId id="293" r:id="rId30"/>
    <p:sldId id="292" r:id="rId31"/>
    <p:sldId id="296" r:id="rId32"/>
    <p:sldId id="297" r:id="rId33"/>
    <p:sldId id="298" r:id="rId34"/>
    <p:sldId id="299" r:id="rId35"/>
    <p:sldId id="260" r:id="rId36"/>
    <p:sldId id="261" r:id="rId37"/>
    <p:sldId id="262" r:id="rId38"/>
    <p:sldId id="300" r:id="rId39"/>
    <p:sldId id="263" r:id="rId40"/>
    <p:sldId id="264" r:id="rId41"/>
    <p:sldId id="265" r:id="rId42"/>
    <p:sldId id="286" r:id="rId43"/>
    <p:sldId id="287" r:id="rId44"/>
    <p:sldId id="302" r:id="rId45"/>
    <p:sldId id="301"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4660"/>
  </p:normalViewPr>
  <p:slideViewPr>
    <p:cSldViewPr snapToGrid="0">
      <p:cViewPr varScale="1">
        <p:scale>
          <a:sx n="87" d="100"/>
          <a:sy n="87" d="100"/>
        </p:scale>
        <p:origin x="53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9737C6-7D7A-4925-9237-3C3B797C05E2}" type="datetimeFigureOut">
              <a:rPr lang="en-US" smtClean="0"/>
              <a:t>6/19/2025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FEE3B6-4922-4318-BAD5-708F869BCDDE}" type="slidenum">
              <a:rPr lang="en-US" smtClean="0"/>
              <a:t>‹#›</a:t>
            </a:fld>
            <a:endParaRPr lang="en-US"/>
          </a:p>
        </p:txBody>
      </p:sp>
    </p:spTree>
    <p:extLst>
      <p:ext uri="{BB962C8B-B14F-4D97-AF65-F5344CB8AC3E}">
        <p14:creationId xmlns:p14="http://schemas.microsoft.com/office/powerpoint/2010/main" val="2585940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95096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12849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28506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0065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63781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168869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0863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46806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388414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75727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79722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07748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117429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9489894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05240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18388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050343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59138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56487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67255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61122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21558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00234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022552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44016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0448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809208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2372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93410-F85C-47A3-2CFA-928F837867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6BA3DA-EEC4-843E-DEE2-B85CE2B438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36F7CF-AB56-5B6A-7621-0ED2EC7600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1994CC-3323-AA6E-3AF0-C9F62E57C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65548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751D2-59E3-3209-791D-77CC01618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AF64F-2247-B49B-E07D-16364F0BD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72BF-E027-F290-EA9B-F26EF75F4F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39FA00-5F88-5018-DA03-F019B2A5463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07215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464A7-6694-9675-AFF7-72E82BB081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CCBFBC-647D-D7FD-AB30-C3A67EA36F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23F363-F19E-7169-157F-18E4042752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DF63A5-ED3F-6C8C-C7F8-3A072464EFD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19060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464A7-6694-9675-AFF7-72E82BB081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CCBFBC-647D-D7FD-AB30-C3A67EA36F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23F363-F19E-7169-157F-18E4042752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DF63A5-ED3F-6C8C-C7F8-3A072464EFD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6227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8BFC1-AF43-1F1A-02F5-2627E18658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14958A-31FB-311B-857A-6C41C293F0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996F25-20AD-2044-E909-5ABA89A03A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CD861F-6F99-124F-C941-B84CF5879C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18903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1A0CB-C66C-B63B-3F6F-1485A5D4F5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D62E46-BF4A-D3EB-5323-645D48EF17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DC73C1-0838-3745-0443-D65FB382F6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1AF8DE-0F2D-57FF-DD92-425184E092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95417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27465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0C91E-00E6-B9E1-4C74-B476EF6380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A384E2-7AA6-67E7-96C3-BFA2FA8DC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443CB-7684-89FE-97BF-AC9E62C252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7AB660-7FFA-8CAC-89BA-18B36AF411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6690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C6D6720-017D-4B97-83EB-BAE74687967D}"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5314034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6D6720-017D-4B97-83EB-BAE74687967D}"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116928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C6D6720-017D-4B97-83EB-BAE74687967D}"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722255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C6D6720-017D-4B97-83EB-BAE74687967D}"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3309208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C6D6720-017D-4B97-83EB-BAE74687967D}" type="datetimeFigureOut">
              <a:rPr lang="en-US" smtClean="0"/>
              <a:t>6/19/2025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2674678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C6D6720-017D-4B97-83EB-BAE74687967D}" type="datetimeFigureOut">
              <a:rPr lang="en-US" smtClean="0"/>
              <a:t>6/19/2025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493137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6D6720-017D-4B97-83EB-BAE74687967D}" type="datetimeFigureOut">
              <a:rPr lang="en-US" smtClean="0"/>
              <a:t>6/19/2025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1871516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6D6720-017D-4B97-83EB-BAE74687967D}"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3906467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6D6720-017D-4B97-83EB-BAE74687967D}"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4051039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6D6720-017D-4B97-83EB-BAE74687967D}"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2014207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6D6720-017D-4B97-83EB-BAE74687967D}"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D48055-80FE-4C61-9C93-C78489C5E8B1}" type="slidenum">
              <a:rPr lang="en-US" smtClean="0"/>
              <a:t>‹#›</a:t>
            </a:fld>
            <a:endParaRPr lang="en-US"/>
          </a:p>
        </p:txBody>
      </p:sp>
    </p:spTree>
    <p:extLst>
      <p:ext uri="{BB962C8B-B14F-4D97-AF65-F5344CB8AC3E}">
        <p14:creationId xmlns:p14="http://schemas.microsoft.com/office/powerpoint/2010/main" val="1873692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8718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251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8938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1019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D6720-017D-4B97-83EB-BAE74687967D}" type="datetimeFigureOut">
              <a:rPr lang="en-US" smtClean="0"/>
              <a:t>6/19/2025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D48055-80FE-4C61-9C93-C78489C5E8B1}" type="slidenum">
              <a:rPr lang="en-US" smtClean="0"/>
              <a:t>‹#›</a:t>
            </a:fld>
            <a:endParaRPr lang="en-US"/>
          </a:p>
        </p:txBody>
      </p:sp>
    </p:spTree>
    <p:extLst>
      <p:ext uri="{BB962C8B-B14F-4D97-AF65-F5344CB8AC3E}">
        <p14:creationId xmlns:p14="http://schemas.microsoft.com/office/powerpoint/2010/main" val="24179188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hyperlink" Target="https://www.youtube.com/watch?v=cPsx2VChcRw" TargetMode="Externa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hyperlink" Target="https://www.alarabiya.net/" TargetMode="External"/><Relationship Id="rId5" Type="http://schemas.openxmlformats.org/officeDocument/2006/relationships/hyperlink" Target="https://www.youtube.com/watch?v=gGv2lUEFk7M" TargetMode="Externa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hyperlink" Target="https://www.youtube.com/watch?v=6scCF_8YN70" TargetMode="Externa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s://www.youtube.com/watch?v=Ew4T3P-bv_Y"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4.webp"/><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s://www.youtube.com/watch?v=7Fklq6eFstg"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www.aljazeera.net/politics/2020/8/6/&#1604;&#1576;&#1606;&#1575;&#1606;-&#1601;&#1610;-&#1602;&#1604;&#1608;&#1576;&#1606;&#1575;-&#1581;&#1605;&#1604;&#1577;-&#1602;&#1591;&#1585;&#1610;&#1577;-&#1604;&#1573;&#1594;&#1575;&#1579;&#1577;"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s://www.youtube.com/watch?v=oKFupx9x0-k"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hyperlink" Target="https://www.aa.com.tr/ar" TargetMode="External"/><Relationship Id="rId4" Type="http://schemas.openxmlformats.org/officeDocument/2006/relationships/hyperlink" Target="https://www.lcps-lebanon.org/ar/articles/details/4938/governance-of-aid-in-times-of-crisis"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hyperlink" Target="https://www.alarabiya.net/saudi-today"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5.xml"/><Relationship Id="rId6" Type="http://schemas.openxmlformats.org/officeDocument/2006/relationships/image" Target="../media/image41.png"/><Relationship Id="rId5" Type="http://schemas.openxmlformats.org/officeDocument/2006/relationships/image" Target="../media/image40.jpe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43546"/>
            <a:ext cx="12251991"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468914"/>
            <a:ext cx="4004622"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حالات دراسية في الإعلام الرقمي</a:t>
            </a:r>
            <a:endParaRPr lang="ar-EG" sz="28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المحاضرة الثالثة</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1850261"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a:t>
            </a:r>
            <a:r>
              <a:rPr lang="ar-SA" sz="2800" b="1" dirty="0" smtClean="0">
                <a:solidFill>
                  <a:srgbClr val="00B0F0"/>
                </a:solidFill>
                <a:latin typeface="Alexandria" charset="0"/>
                <a:cs typeface="Alexandria" charset="0"/>
              </a:rPr>
              <a:t>أسامة احمد</a:t>
            </a:r>
            <a:endParaRPr lang="ar-EG" sz="2800" b="1" dirty="0">
              <a:solidFill>
                <a:srgbClr val="00B0F0"/>
              </a:solidFill>
              <a:latin typeface="Alexandria" charset="0"/>
              <a:cs typeface="Alexandria" charset="0"/>
            </a:endParaRPr>
          </a:p>
        </p:txBody>
      </p:sp>
      <p:sp>
        <p:nvSpPr>
          <p:cNvPr id="13" name="TextBox 12"/>
          <p:cNvSpPr txBox="1"/>
          <p:nvPr/>
        </p:nvSpPr>
        <p:spPr>
          <a:xfrm>
            <a:off x="774495" y="5814080"/>
            <a:ext cx="834497"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1220398"/>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545032"/>
            <a:ext cx="8659664" cy="4123649"/>
          </a:xfrm>
        </p:spPr>
      </p:pic>
      <p:sp>
        <p:nvSpPr>
          <p:cNvPr id="9" name="TextBox 8"/>
          <p:cNvSpPr txBox="1"/>
          <p:nvPr/>
        </p:nvSpPr>
        <p:spPr>
          <a:xfrm>
            <a:off x="10015342" y="3447883"/>
            <a:ext cx="1043876" cy="523220"/>
          </a:xfrm>
          <a:prstGeom prst="rect">
            <a:avLst/>
          </a:prstGeom>
          <a:noFill/>
        </p:spPr>
        <p:txBody>
          <a:bodyPr wrap="none" rtlCol="0">
            <a:spAutoFit/>
          </a:bodyPr>
          <a:lstStyle/>
          <a:p>
            <a:r>
              <a:rPr lang="ar-SA" sz="2800" b="1" dirty="0" smtClean="0">
                <a:solidFill>
                  <a:srgbClr val="00B0F0"/>
                </a:solidFill>
                <a:latin typeface="Alexandria" charset="0"/>
                <a:cs typeface="Alexandria" charset="0"/>
              </a:rPr>
              <a:t>بعنوان </a:t>
            </a:r>
            <a:endParaRPr lang="ar-EG" sz="2800" b="1" dirty="0">
              <a:solidFill>
                <a:srgbClr val="00B0F0"/>
              </a:solidFill>
              <a:latin typeface="Alexandria" charset="0"/>
              <a:cs typeface="Alexandria" charset="0"/>
            </a:endParaRPr>
          </a:p>
        </p:txBody>
      </p:sp>
      <p:sp>
        <p:nvSpPr>
          <p:cNvPr id="10" name="Rectangle: Rounded Corners 9"/>
          <p:cNvSpPr/>
          <p:nvPr/>
        </p:nvSpPr>
        <p:spPr>
          <a:xfrm>
            <a:off x="5029200" y="3894993"/>
            <a:ext cx="6304085" cy="104628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dirty="0" smtClean="0">
                <a:solidFill>
                  <a:schemeClr val="tx1"/>
                </a:solidFill>
                <a:latin typeface="The Year of Handicrafts SemBd" pitchFamily="50" charset="-78"/>
                <a:cs typeface="The Year of Handicrafts SemBd" pitchFamily="50" charset="-78"/>
              </a:rPr>
              <a:t>دراسةحالة1:تأثير إعلام المواطن في تغطيةالأزمات او النزاعات</a:t>
            </a:r>
            <a:endParaRPr lang="en-US" sz="2800" b="1" dirty="0">
              <a:solidFill>
                <a:schemeClr val="tx1"/>
              </a:solidFill>
              <a:latin typeface="The Year of Handicrafts SemBd" pitchFamily="50" charset="-78"/>
              <a:cs typeface="The Year of Handicrafts SemBd" pitchFamily="50" charset="-78"/>
            </a:endParaRPr>
          </a:p>
        </p:txBody>
      </p:sp>
      <p:sp>
        <p:nvSpPr>
          <p:cNvPr id="11" name="TextBox 10"/>
          <p:cNvSpPr txBox="1"/>
          <p:nvPr/>
        </p:nvSpPr>
        <p:spPr>
          <a:xfrm>
            <a:off x="7484725" y="4941277"/>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08560071"/>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13" b="213"/>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Simplified Arabic" pitchFamily="18" charset="-78"/>
                <a:cs typeface="Simplified Arabic" pitchFamily="18"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98250" y="2013117"/>
            <a:ext cx="8417320" cy="4247317"/>
          </a:xfrm>
          <a:prstGeom prst="rect">
            <a:avLst/>
          </a:prstGeom>
          <a:noFill/>
        </p:spPr>
        <p:txBody>
          <a:bodyPr wrap="square" rtlCol="0">
            <a:spAutoFit/>
          </a:bodyPr>
          <a:lstStyle/>
          <a:p>
            <a:pPr marL="457200" indent="-457200" algn="just" rtl="1">
              <a:lnSpc>
                <a:spcPct val="150000"/>
              </a:lnSpc>
              <a:buFont typeface="+mj-lt"/>
              <a:buAutoNum type="arabicPeriod"/>
            </a:pPr>
            <a:r>
              <a:rPr lang="ar-EG" sz="1900" spc="30" dirty="0">
                <a:latin typeface="Simplified Arabic" pitchFamily="18" charset="-78"/>
                <a:cs typeface="+mj-cs"/>
              </a:rPr>
              <a:t> </a:t>
            </a:r>
            <a:r>
              <a:rPr lang="ar-SA" sz="2000" dirty="0">
                <a:cs typeface="+mj-cs"/>
              </a:rPr>
              <a:t>تمهيد </a:t>
            </a:r>
            <a:r>
              <a:rPr lang="ar-SA" sz="2000" dirty="0" smtClean="0">
                <a:cs typeface="+mj-cs"/>
              </a:rPr>
              <a:t>عام</a:t>
            </a:r>
            <a:r>
              <a:rPr lang="ar-SA" sz="2000" dirty="0">
                <a:cs typeface="+mj-cs"/>
              </a:rPr>
              <a:t> </a:t>
            </a:r>
            <a:endParaRPr lang="ar-SA" sz="2000" dirty="0" smtClean="0">
              <a:cs typeface="+mj-cs"/>
            </a:endParaRPr>
          </a:p>
          <a:p>
            <a:pPr marL="457200" indent="-457200" algn="just" rtl="1">
              <a:lnSpc>
                <a:spcPct val="150000"/>
              </a:lnSpc>
              <a:buFont typeface="+mj-lt"/>
              <a:buAutoNum type="arabicPeriod"/>
            </a:pPr>
            <a:r>
              <a:rPr lang="ar-SA" sz="2000" dirty="0" smtClean="0">
                <a:cs typeface="+mj-cs"/>
              </a:rPr>
              <a:t>تعريف </a:t>
            </a:r>
            <a:r>
              <a:rPr lang="ar-SA" sz="2000" dirty="0">
                <a:cs typeface="+mj-cs"/>
              </a:rPr>
              <a:t>بالأزمات </a:t>
            </a:r>
            <a:r>
              <a:rPr lang="ar-SA" sz="2000" dirty="0" smtClean="0">
                <a:cs typeface="+mj-cs"/>
              </a:rPr>
              <a:t>والنزاعات</a:t>
            </a:r>
          </a:p>
          <a:p>
            <a:pPr marL="457200" indent="-457200" algn="just" rtl="1">
              <a:lnSpc>
                <a:spcPct val="150000"/>
              </a:lnSpc>
              <a:buFont typeface="+mj-lt"/>
              <a:buAutoNum type="arabicPeriod"/>
            </a:pPr>
            <a:r>
              <a:rPr lang="ar-SA" sz="2000" dirty="0" smtClean="0">
                <a:cs typeface="+mj-cs"/>
              </a:rPr>
              <a:t>أنواع الازمات </a:t>
            </a:r>
          </a:p>
          <a:p>
            <a:pPr marL="457200" indent="-457200" algn="just" rtl="1">
              <a:lnSpc>
                <a:spcPct val="150000"/>
              </a:lnSpc>
              <a:buFont typeface="+mj-lt"/>
              <a:buAutoNum type="arabicPeriod"/>
            </a:pPr>
            <a:r>
              <a:rPr lang="ar-SA" sz="2000" dirty="0">
                <a:cs typeface="+mj-cs"/>
              </a:rPr>
              <a:t>أهمية التغطية الإعلامية أثناء </a:t>
            </a:r>
            <a:r>
              <a:rPr lang="ar-SA" sz="2000" dirty="0" smtClean="0">
                <a:cs typeface="+mj-cs"/>
              </a:rPr>
              <a:t>الأزمات.</a:t>
            </a:r>
          </a:p>
          <a:p>
            <a:pPr marL="457200" indent="-457200" algn="just" rtl="1">
              <a:lnSpc>
                <a:spcPct val="150000"/>
              </a:lnSpc>
              <a:buFont typeface="+mj-lt"/>
              <a:buAutoNum type="arabicPeriod"/>
            </a:pPr>
            <a:r>
              <a:rPr lang="ar-SA" sz="2000" dirty="0">
                <a:cs typeface="+mj-cs"/>
              </a:rPr>
              <a:t>كيف ظهر إعلام المواطن كفاعل جديد في هذا السياق؟</a:t>
            </a:r>
          </a:p>
          <a:p>
            <a:pPr marL="457200" indent="-457200" algn="just" rtl="1">
              <a:lnSpc>
                <a:spcPct val="150000"/>
              </a:lnSpc>
              <a:buFont typeface="+mj-lt"/>
              <a:buAutoNum type="arabicPeriod"/>
            </a:pPr>
            <a:r>
              <a:rPr lang="ar-SA" sz="2000" dirty="0" smtClean="0">
                <a:cs typeface="+mj-cs"/>
              </a:rPr>
              <a:t>الإيجابيات والتحديات </a:t>
            </a:r>
          </a:p>
          <a:p>
            <a:pPr marL="457200" indent="-457200" algn="just" rtl="1">
              <a:lnSpc>
                <a:spcPct val="150000"/>
              </a:lnSpc>
              <a:buFont typeface="+mj-lt"/>
              <a:buAutoNum type="arabicPeriod"/>
            </a:pPr>
            <a:r>
              <a:rPr lang="ar-SA" sz="2000" dirty="0" smtClean="0">
                <a:cs typeface="+mj-cs"/>
              </a:rPr>
              <a:t>التحولات في صناعة الخبر </a:t>
            </a:r>
          </a:p>
          <a:p>
            <a:pPr marL="457200" indent="-457200" algn="just" rtl="1">
              <a:lnSpc>
                <a:spcPct val="150000"/>
              </a:lnSpc>
              <a:buFont typeface="+mj-lt"/>
              <a:buAutoNum type="arabicPeriod"/>
            </a:pPr>
            <a:r>
              <a:rPr lang="ar-SA" sz="2000" dirty="0">
                <a:cs typeface="+mj-cs"/>
              </a:rPr>
              <a:t>دراسة حالة: </a:t>
            </a:r>
            <a:r>
              <a:rPr lang="ar-SA" sz="2000" b="1" dirty="0">
                <a:cs typeface="+mj-cs"/>
              </a:rPr>
              <a:t>تغطية </a:t>
            </a:r>
            <a:r>
              <a:rPr lang="ar-SA" sz="2000" b="1" dirty="0" smtClean="0">
                <a:cs typeface="+mj-cs"/>
              </a:rPr>
              <a:t>تفجيرات </a:t>
            </a:r>
            <a:r>
              <a:rPr lang="ar-SA" sz="2000" b="1" dirty="0">
                <a:cs typeface="+mj-cs"/>
              </a:rPr>
              <a:t>بيروت </a:t>
            </a:r>
            <a:r>
              <a:rPr lang="ar-SA" sz="2000" b="1" dirty="0" smtClean="0">
                <a:cs typeface="+mj-cs"/>
              </a:rPr>
              <a:t>2020</a:t>
            </a:r>
            <a:r>
              <a:rPr lang="en-US" sz="2000" b="1" dirty="0" smtClean="0">
                <a:cs typeface="+mj-cs"/>
              </a:rPr>
              <a:t> </a:t>
            </a:r>
          </a:p>
          <a:p>
            <a:pPr marL="457200" indent="-457200" algn="just" rtl="1">
              <a:lnSpc>
                <a:spcPct val="150000"/>
              </a:lnSpc>
              <a:buFont typeface="+mj-lt"/>
              <a:buAutoNum type="arabicPeriod"/>
            </a:pPr>
            <a:r>
              <a:rPr lang="ar-SA" sz="2000" dirty="0" smtClean="0">
                <a:cs typeface="+mj-cs"/>
              </a:rPr>
              <a:t>مستقبل اعلام المواطن</a:t>
            </a: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lvl="0" algn="ctr">
              <a:defRPr/>
            </a:pPr>
            <a:r>
              <a:rPr lang="en-US" sz="2000" b="1" dirty="0">
                <a:solidFill>
                  <a:schemeClr val="bg1"/>
                </a:solidFill>
                <a:latin typeface="Times New Roman" pitchFamily="18" charset="0"/>
                <a:cs typeface="Times New Roman" pitchFamily="18" charset="0"/>
              </a:rPr>
              <a:t>Lecture </a:t>
            </a:r>
            <a:r>
              <a:rPr lang="ar-SA" sz="2000" b="1" dirty="0">
                <a:solidFill>
                  <a:prstClr val="white"/>
                </a:solidFill>
                <a:latin typeface="Tajawal Medium" panose="00000600000000000000" pitchFamily="2" charset="-78"/>
                <a:cs typeface="Tajawal Medium" panose="00000600000000000000" pitchFamily="2" charset="-78"/>
              </a:rPr>
              <a:t>3</a:t>
            </a:r>
            <a:endParaRPr lang="en-US" sz="700" b="1" dirty="0">
              <a:solidFill>
                <a:prstClr val="white"/>
              </a:solidFill>
              <a:latin typeface="Tajawal Medium" panose="00000600000000000000" pitchFamily="2" charset="-78"/>
              <a:cs typeface="Tajawal Medium" panose="00000600000000000000" pitchFamily="2" charset="-78"/>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7521712"/>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938971" y="1622658"/>
            <a:ext cx="844830" cy="830997"/>
          </a:xfrm>
          <a:prstGeom prst="rect">
            <a:avLst/>
          </a:prstGeom>
          <a:noFill/>
        </p:spPr>
        <p:txBody>
          <a:bodyPr wrap="square" rtlCol="0">
            <a:spAutoFit/>
          </a:bodyPr>
          <a:lstStyle/>
          <a:p>
            <a:pPr algn="just" rtl="1"/>
            <a:r>
              <a:rPr lang="ar-SA"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مقدمة</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a:p>
            <a:pPr algn="just" rtl="1"/>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35554219"/>
      </p:ext>
    </p:extLst>
  </p:cSld>
  <p:clrMapOvr>
    <a:masterClrMapping/>
  </p:clrMapOvr>
  <mc:AlternateContent xmlns:mc="http://schemas.openxmlformats.org/markup-compatibility/2006" xmlns:p14="http://schemas.microsoft.com/office/powerpoint/2010/main">
    <mc:Choice Requires="p14">
      <p:transition spd="slow" p14:dur="2000" advTm="11984"/>
    </mc:Choice>
    <mc:Fallback xmlns="">
      <p:transition spd="slow" advTm="1198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00444"/>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تمهيد عام</a:t>
            </a:r>
            <a:endParaRPr lang="ar-SA"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08037" y="2359271"/>
            <a:ext cx="8417320" cy="3782061"/>
          </a:xfrm>
          <a:prstGeom prst="rect">
            <a:avLst/>
          </a:prstGeom>
          <a:noFill/>
        </p:spPr>
        <p:txBody>
          <a:bodyPr wrap="square" rtlCol="0">
            <a:spAutoFit/>
          </a:bodyPr>
          <a:lstStyle/>
          <a:p>
            <a:pPr algn="r" rtl="1">
              <a:lnSpc>
                <a:spcPct val="150000"/>
              </a:lnSpc>
            </a:pPr>
            <a:r>
              <a:rPr lang="ar-SA" dirty="0">
                <a:latin typeface="Times New Roman" panose="02020603050405020304" pitchFamily="18" charset="0"/>
                <a:cs typeface="Times New Roman" panose="02020603050405020304" pitchFamily="18" charset="0"/>
              </a:rPr>
              <a:t>في ظل تسارع الأحداث وتعدد أشكال الأزمات والنزاعات التي يشهدها العالم، برزت الحاجة إلى أنماط جديدة من التغطية الإخبارية تتجاوز النمط التقليدي للإعلام المؤسسي. وقد ساهم انتشار الإنترنت والهواتف الذكية ومنصات التواصل الاجتماعي في خلق بيئة إعلامية جديدة، أتاح فيها المجال أمام الأفراد العاديين ليصبحوا شهودًا ومراسلين وصانعي محتوى إخباري في الوقت ذاته.</a:t>
            </a:r>
            <a:br>
              <a:rPr lang="ar-SA" dirty="0">
                <a:latin typeface="Times New Roman" panose="02020603050405020304" pitchFamily="18" charset="0"/>
                <a:cs typeface="Times New Roman" panose="02020603050405020304" pitchFamily="18" charset="0"/>
              </a:rPr>
            </a:br>
            <a:r>
              <a:rPr lang="ar-SA" dirty="0">
                <a:latin typeface="Times New Roman" panose="02020603050405020304" pitchFamily="18" charset="0"/>
                <a:cs typeface="Times New Roman" panose="02020603050405020304" pitchFamily="18" charset="0"/>
              </a:rPr>
              <a:t>ومن هنا، ظهر مفهوم </a:t>
            </a:r>
            <a:r>
              <a:rPr lang="ar-SA" b="1" dirty="0">
                <a:latin typeface="Times New Roman" panose="02020603050405020304" pitchFamily="18" charset="0"/>
                <a:cs typeface="Times New Roman" panose="02020603050405020304" pitchFamily="18" charset="0"/>
              </a:rPr>
              <a:t>"إعلام المواطن"</a:t>
            </a:r>
            <a:r>
              <a:rPr lang="ar-SA" dirty="0">
                <a:latin typeface="Times New Roman" panose="02020603050405020304" pitchFamily="18" charset="0"/>
                <a:cs typeface="Times New Roman" panose="02020603050405020304" pitchFamily="18" charset="0"/>
              </a:rPr>
              <a:t> كأحد أبرز التحولات في المشهد الإعلامي المعاصر، خاصة في الأوقات الحرجة كالحروب، الكوارث، الثورات، أو الأزمات الإنسانية.</a:t>
            </a:r>
          </a:p>
          <a:p>
            <a:pPr algn="r" rtl="1">
              <a:lnSpc>
                <a:spcPct val="150000"/>
              </a:lnSpc>
            </a:pPr>
            <a:r>
              <a:rPr lang="ar-SA" dirty="0">
                <a:latin typeface="Times New Roman" panose="02020603050405020304" pitchFamily="18" charset="0"/>
                <a:cs typeface="Times New Roman" panose="02020603050405020304" pitchFamily="18" charset="0"/>
              </a:rPr>
              <a:t>تتناول هذه المحاضرة دراسة حالة حول </a:t>
            </a:r>
            <a:r>
              <a:rPr lang="ar-SA" b="1" dirty="0">
                <a:latin typeface="Times New Roman" panose="02020603050405020304" pitchFamily="18" charset="0"/>
                <a:cs typeface="Times New Roman" panose="02020603050405020304" pitchFamily="18" charset="0"/>
              </a:rPr>
              <a:t>دور إعلام المواطن في تغطية الأزمات أو النزاعات</a:t>
            </a:r>
            <a:r>
              <a:rPr lang="ar-SA" dirty="0">
                <a:latin typeface="Times New Roman" panose="02020603050405020304" pitchFamily="18" charset="0"/>
                <a:cs typeface="Times New Roman" panose="02020603050405020304" pitchFamily="18" charset="0"/>
              </a:rPr>
              <a:t>، ونبحث كيف استطاع هذا النمط الإعلامي أن يسد ثغرات الإعلام الرسمي، ويوفر تغطية فورية وواقعية، وفي الوقت نفسه نناقش التحديات والمخاطر التي قد تنجم عن غياب المعايير المهنية في نقل المعلومات أثناء مثل هذه الظروف الحساسة.</a:t>
            </a: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9778149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406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تعريف الأزمات والنزاعات</a:t>
            </a:r>
            <a:endParaRPr lang="ar-SA"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08037" y="2243472"/>
            <a:ext cx="8417320" cy="5115311"/>
          </a:xfrm>
          <a:prstGeom prst="rect">
            <a:avLst/>
          </a:prstGeom>
          <a:noFill/>
        </p:spPr>
        <p:txBody>
          <a:bodyPr wrap="square" rtlCol="0">
            <a:spAutoFit/>
          </a:bodyPr>
          <a:lstStyle/>
          <a:p>
            <a:pPr algn="r" rtl="1">
              <a:lnSpc>
                <a:spcPct val="150000"/>
              </a:lnSpc>
            </a:pPr>
            <a:r>
              <a:rPr lang="ar-SA" sz="2000" b="1" dirty="0">
                <a:cs typeface="+mj-cs"/>
              </a:rPr>
              <a:t>الأزمة</a:t>
            </a:r>
            <a:r>
              <a:rPr lang="ar-SA" sz="2000" dirty="0">
                <a:cs typeface="+mj-cs"/>
              </a:rPr>
              <a:t> </a:t>
            </a:r>
            <a:r>
              <a:rPr lang="ar-SA" sz="2000" dirty="0" smtClean="0">
                <a:cs typeface="+mj-cs"/>
              </a:rPr>
              <a:t>: هي </a:t>
            </a:r>
            <a:r>
              <a:rPr lang="ar-SA" sz="2000" dirty="0">
                <a:cs typeface="+mj-cs"/>
              </a:rPr>
              <a:t>حالة طارئة ومفاجئة تتسم بوجود خلل كبير يهدد كيان أو استقرار مجتمع أو مؤسسة، وتستدعي تدخلًا سريعًا وحاسمًا للحد من آثارها السلبية. وقد تكون الأزمات طبيعية (مثل الزلازل، الفيضانات، الأوبئة) أو بشرية (مثل الانفجارات، الانهيارات الاقتصادية، الأزمات السياسية</a:t>
            </a:r>
            <a:r>
              <a:rPr lang="ar-SA" sz="2000" dirty="0" smtClean="0">
                <a:cs typeface="+mj-cs"/>
              </a:rPr>
              <a:t>).</a:t>
            </a:r>
          </a:p>
          <a:p>
            <a:pPr algn="r" rtl="1">
              <a:lnSpc>
                <a:spcPct val="150000"/>
              </a:lnSpc>
            </a:pPr>
            <a:endParaRPr lang="ar-SA" sz="2000" dirty="0">
              <a:cs typeface="+mj-cs"/>
            </a:endParaRPr>
          </a:p>
          <a:p>
            <a:pPr algn="r" rtl="1">
              <a:lnSpc>
                <a:spcPct val="150000"/>
              </a:lnSpc>
            </a:pPr>
            <a:r>
              <a:rPr lang="ar-SA" sz="2000" dirty="0">
                <a:cs typeface="+mj-cs"/>
              </a:rPr>
              <a:t>أما </a:t>
            </a:r>
            <a:r>
              <a:rPr lang="ar-SA" sz="2000" b="1" dirty="0">
                <a:cs typeface="+mj-cs"/>
              </a:rPr>
              <a:t>النزاع</a:t>
            </a:r>
            <a:r>
              <a:rPr lang="ar-SA" sz="2000" dirty="0">
                <a:cs typeface="+mj-cs"/>
              </a:rPr>
              <a:t> </a:t>
            </a:r>
            <a:r>
              <a:rPr lang="ar-SA" sz="2000" dirty="0" smtClean="0">
                <a:cs typeface="+mj-cs"/>
              </a:rPr>
              <a:t>: فهو </a:t>
            </a:r>
            <a:r>
              <a:rPr lang="ar-SA" sz="2000" dirty="0">
                <a:cs typeface="+mj-cs"/>
              </a:rPr>
              <a:t>حالة من الخلاف أو التصادم بين أطراف متعددة نتيجة تضارب المصالح أو الأفكار أو الموارد، وقد يتخذ أشكالًا مختلفة مثل النزاعات المسلحة، أو النزاعات العرقية، أو السياسية، أو الاجتماعية.</a:t>
            </a:r>
          </a:p>
          <a:p>
            <a:pPr algn="r" rtl="1">
              <a:lnSpc>
                <a:spcPct val="150000"/>
              </a:lnSpc>
            </a:pPr>
            <a:r>
              <a:rPr lang="ar-SA" sz="2000" dirty="0">
                <a:cs typeface="+mj-cs"/>
              </a:rPr>
              <a:t>ويُعتبر كل من الأزمات والنزاعات بيئة خصبة لنشاط إعلام المواطن، حيث يسعى الأفراد لنقل الواقع الذي يعيشونه لحظة بلحظة، خاصةً في ظل ضعف أو غياب التغطية الإعلامية التقليدية، أو في حالات الرقابة الإعلامية المفروضة على وسائل الإعلام الرسمية.</a:t>
            </a:r>
          </a:p>
          <a:p>
            <a:pPr algn="r" rtl="1">
              <a:lnSpc>
                <a:spcPct val="150000"/>
              </a:lnSpc>
            </a:pPr>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1938723"/>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17735"/>
            <a:ext cx="3386537" cy="161263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rPr>
              <a:t>انواع الازمات</a:t>
            </a:r>
            <a:endParaRPr lang="ar-SA"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057858968"/>
              </p:ext>
            </p:extLst>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594018341"/>
              </p:ext>
            </p:extLst>
          </p:nvPr>
        </p:nvGraphicFramePr>
        <p:xfrm>
          <a:off x="3508037" y="1915700"/>
          <a:ext cx="8151640" cy="5440680"/>
        </p:xfrm>
        <a:graphic>
          <a:graphicData uri="http://schemas.openxmlformats.org/drawingml/2006/table">
            <a:tbl>
              <a:tblPr/>
              <a:tblGrid>
                <a:gridCol w="8151640">
                  <a:extLst>
                    <a:ext uri="{9D8B030D-6E8A-4147-A177-3AD203B41FA5}">
                      <a16:colId xmlns:a16="http://schemas.microsoft.com/office/drawing/2014/main" val="1022661049"/>
                    </a:ext>
                  </a:extLst>
                </a:gridCol>
              </a:tblGrid>
              <a:tr h="0">
                <a:tc>
                  <a:txBody>
                    <a:bodyPr/>
                    <a:lstStyle/>
                    <a:p>
                      <a:pPr marL="342900" marR="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Ø"/>
                        <a:tabLst/>
                        <a:defRPr/>
                      </a:pPr>
                      <a:r>
                        <a:rPr lang="ar-SA" b="1" dirty="0" smtClean="0">
                          <a:cs typeface="+mj-cs"/>
                        </a:rPr>
                        <a:t>أزمات طبيعية</a:t>
                      </a:r>
                      <a:endParaRPr lang="ar-SA" dirty="0" smtClean="0">
                        <a:cs typeface="+mj-cs"/>
                      </a:endParaRPr>
                    </a:p>
                    <a:p>
                      <a:pPr algn="r" rtl="1">
                        <a:lnSpc>
                          <a:spcPct val="150000"/>
                        </a:lnSpc>
                      </a:pPr>
                      <a:r>
                        <a:rPr lang="ar-SA" dirty="0" smtClean="0">
                          <a:cs typeface="+mj-cs"/>
                        </a:rPr>
                        <a:t>تحدث </a:t>
                      </a:r>
                      <a:r>
                        <a:rPr lang="ar-SA" dirty="0">
                          <a:cs typeface="+mj-cs"/>
                        </a:rPr>
                        <a:t>بسبب عوامل بيئية أو كوارث طبيعية خارجة عن إرادة الإنسان</a:t>
                      </a:r>
                      <a:r>
                        <a:rPr lang="ar-SA" dirty="0" smtClean="0">
                          <a:cs typeface="+mj-cs"/>
                        </a:rPr>
                        <a:t>.</a:t>
                      </a:r>
                    </a:p>
                    <a:p>
                      <a:pPr marL="285750" indent="-285750" algn="r" rtl="1">
                        <a:lnSpc>
                          <a:spcPct val="150000"/>
                        </a:lnSpc>
                        <a:buFont typeface="Wingdings" panose="05000000000000000000" pitchFamily="2" charset="2"/>
                        <a:buChar char="Ø"/>
                      </a:pPr>
                      <a:r>
                        <a:rPr lang="ar-SA" b="1" dirty="0" smtClean="0">
                          <a:cs typeface="+mj-cs"/>
                        </a:rPr>
                        <a:t>أزمات صحية</a:t>
                      </a:r>
                    </a:p>
                    <a:p>
                      <a:pPr marL="0" indent="0" algn="r" rtl="1">
                        <a:lnSpc>
                          <a:spcPct val="150000"/>
                        </a:lnSpc>
                        <a:buFont typeface="Wingdings" panose="05000000000000000000" pitchFamily="2" charset="2"/>
                        <a:buNone/>
                      </a:pPr>
                      <a:r>
                        <a:rPr lang="ar-SA" sz="1800" kern="1200" dirty="0" smtClean="0">
                          <a:solidFill>
                            <a:schemeClr val="tx1"/>
                          </a:solidFill>
                          <a:latin typeface="+mn-lt"/>
                          <a:ea typeface="+mn-ea"/>
                          <a:cs typeface="+mj-cs"/>
                        </a:rPr>
                        <a:t>تنتج عن تفشي أمراض أو أوبئة تؤثر على الصحة العامة.</a:t>
                      </a:r>
                    </a:p>
                    <a:p>
                      <a:pPr marL="285750" indent="-285750" algn="r" rtl="1">
                        <a:lnSpc>
                          <a:spcPct val="150000"/>
                        </a:lnSpc>
                        <a:buFont typeface="Wingdings" panose="05000000000000000000" pitchFamily="2" charset="2"/>
                        <a:buChar char="Ø"/>
                      </a:pPr>
                      <a:r>
                        <a:rPr lang="ar-SA" b="1" dirty="0" smtClean="0">
                          <a:cs typeface="+mj-cs"/>
                        </a:rPr>
                        <a:t>أزمات اقتصادية</a:t>
                      </a:r>
                    </a:p>
                    <a:p>
                      <a:pPr marL="0" indent="0" algn="r" rtl="1">
                        <a:lnSpc>
                          <a:spcPct val="150000"/>
                        </a:lnSpc>
                        <a:buFont typeface="Wingdings" panose="05000000000000000000" pitchFamily="2" charset="2"/>
                        <a:buNone/>
                      </a:pPr>
                      <a:r>
                        <a:rPr lang="ar-SA" dirty="0" smtClean="0">
                          <a:cs typeface="+mj-cs"/>
                        </a:rPr>
                        <a:t>تتعلق بانهيار اقتصادي أو أزمة مالية تؤثر على الدولة أو المجتمع</a:t>
                      </a:r>
                      <a:endParaRPr lang="ar-SA" b="1" dirty="0" smtClean="0">
                        <a:cs typeface="+mj-cs"/>
                      </a:endParaRPr>
                    </a:p>
                    <a:p>
                      <a:pPr marL="285750" indent="-285750" algn="r" rtl="1">
                        <a:lnSpc>
                          <a:spcPct val="150000"/>
                        </a:lnSpc>
                        <a:buFont typeface="Wingdings" panose="05000000000000000000" pitchFamily="2" charset="2"/>
                        <a:buChar char="Ø"/>
                      </a:pPr>
                      <a:r>
                        <a:rPr lang="ar-SA" sz="1800" b="1" kern="1200" dirty="0" smtClean="0">
                          <a:solidFill>
                            <a:schemeClr val="tx1"/>
                          </a:solidFill>
                          <a:latin typeface="+mn-lt"/>
                          <a:ea typeface="+mn-ea"/>
                          <a:cs typeface="+mj-cs"/>
                        </a:rPr>
                        <a:t>أزمات سياسية </a:t>
                      </a:r>
                    </a:p>
                    <a:p>
                      <a:pPr marL="0" indent="0" algn="r" rtl="1">
                        <a:lnSpc>
                          <a:spcPct val="150000"/>
                        </a:lnSpc>
                        <a:buFont typeface="Wingdings" panose="05000000000000000000" pitchFamily="2" charset="2"/>
                        <a:buNone/>
                      </a:pPr>
                      <a:r>
                        <a:rPr lang="ar-SA" dirty="0" smtClean="0">
                          <a:cs typeface="+mj-cs"/>
                        </a:rPr>
                        <a:t>تنجم عن صراعات سياسية أو حكومية تؤدي إلى اضطراب عام</a:t>
                      </a:r>
                    </a:p>
                    <a:p>
                      <a:pPr marL="285750" indent="-285750" algn="r" rtl="1">
                        <a:lnSpc>
                          <a:spcPct val="150000"/>
                        </a:lnSpc>
                        <a:buFont typeface="Wingdings" panose="05000000000000000000" pitchFamily="2" charset="2"/>
                        <a:buChar char="Ø"/>
                      </a:pPr>
                      <a:r>
                        <a:rPr lang="ar-SA" b="1" dirty="0" smtClean="0">
                          <a:cs typeface="+mj-cs"/>
                        </a:rPr>
                        <a:t>أزمات بيئية</a:t>
                      </a:r>
                    </a:p>
                    <a:p>
                      <a:pPr marL="0" indent="0" algn="r" rtl="1">
                        <a:lnSpc>
                          <a:spcPct val="150000"/>
                        </a:lnSpc>
                        <a:buFont typeface="Wingdings" panose="05000000000000000000" pitchFamily="2" charset="2"/>
                        <a:buNone/>
                      </a:pPr>
                      <a:r>
                        <a:rPr lang="ar-SA" dirty="0" smtClean="0">
                          <a:cs typeface="+mj-cs"/>
                        </a:rPr>
                        <a:t>تتعلق بتدهور البيئة نتيجة تلوث أو حرائق أو تغير مناخي.</a:t>
                      </a:r>
                    </a:p>
                    <a:p>
                      <a:pPr marL="285750" indent="-285750" algn="r" rtl="1">
                        <a:lnSpc>
                          <a:spcPct val="150000"/>
                        </a:lnSpc>
                        <a:buFont typeface="Wingdings" panose="05000000000000000000" pitchFamily="2" charset="2"/>
                        <a:buChar char="Ø"/>
                      </a:pPr>
                      <a:r>
                        <a:rPr lang="ar-SA" b="1" dirty="0" smtClean="0">
                          <a:cs typeface="+mj-cs"/>
                        </a:rPr>
                        <a:t>أزمات تكنولوجية</a:t>
                      </a:r>
                    </a:p>
                    <a:p>
                      <a:pPr marL="0" indent="0" algn="r" rtl="1">
                        <a:lnSpc>
                          <a:spcPct val="150000"/>
                        </a:lnSpc>
                        <a:buFont typeface="Wingdings" panose="05000000000000000000" pitchFamily="2" charset="2"/>
                        <a:buNone/>
                      </a:pPr>
                      <a:r>
                        <a:rPr lang="ar-SA" dirty="0" smtClean="0">
                          <a:cs typeface="+mj-cs"/>
                        </a:rPr>
                        <a:t>ناتجة عن أعطال تقنية أو هجمات إلكترونية تؤثر على الأنظمة الحيوية.</a:t>
                      </a:r>
                    </a:p>
                    <a:p>
                      <a:pPr marL="0" indent="0" algn="r" rtl="1">
                        <a:lnSpc>
                          <a:spcPct val="150000"/>
                        </a:lnSpc>
                        <a:buFont typeface="Wingdings" panose="05000000000000000000" pitchFamily="2" charset="2"/>
                        <a:buNone/>
                      </a:pPr>
                      <a:endParaRPr lang="ar-SA" sz="1800" kern="1200" dirty="0">
                        <a:solidFill>
                          <a:schemeClr val="tx1"/>
                        </a:solidFill>
                        <a:latin typeface="+mn-lt"/>
                        <a:ea typeface="+mn-ea"/>
                        <a:cs typeface="+mj-cs"/>
                      </a:endParaRP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2935069236"/>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9372" y="1335074"/>
            <a:ext cx="3410928" cy="255819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18861" y="-10510"/>
            <a:ext cx="1799302" cy="182032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أنواع </a:t>
            </a:r>
            <a:r>
              <a:rPr lang="ar-SA" sz="2400" b="1" dirty="0" smtClean="0">
                <a:solidFill>
                  <a:srgbClr val="00B0F0"/>
                </a:solidFill>
              </a:rPr>
              <a:t>النزاعات</a:t>
            </a:r>
            <a:endParaRPr lang="ar-SA"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156290876"/>
              </p:ext>
            </p:extLst>
          </p:nvPr>
        </p:nvGraphicFramePr>
        <p:xfrm>
          <a:off x="3522200" y="2227982"/>
          <a:ext cx="8151640" cy="4480560"/>
        </p:xfrm>
        <a:graphic>
          <a:graphicData uri="http://schemas.openxmlformats.org/drawingml/2006/table">
            <a:tbl>
              <a:tblPr/>
              <a:tblGrid>
                <a:gridCol w="8151640">
                  <a:extLst>
                    <a:ext uri="{9D8B030D-6E8A-4147-A177-3AD203B41FA5}">
                      <a16:colId xmlns:a16="http://schemas.microsoft.com/office/drawing/2014/main" val="1022661049"/>
                    </a:ext>
                  </a:extLst>
                </a:gridCol>
              </a:tblGrid>
              <a:tr h="0">
                <a:tc>
                  <a:txBody>
                    <a:bodyPr/>
                    <a:lstStyle/>
                    <a:p>
                      <a:pPr marL="342900" marR="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lang="ar-SA" sz="1800" b="1" dirty="0" smtClean="0">
                          <a:cs typeface="+mj-cs"/>
                        </a:rPr>
                        <a:t>نزاعات سياسية</a:t>
                      </a:r>
                    </a:p>
                    <a:p>
                      <a:pPr marL="0" indent="0" algn="r" rtl="1">
                        <a:lnSpc>
                          <a:spcPct val="100000"/>
                        </a:lnSpc>
                        <a:buFont typeface="Wingdings" panose="05000000000000000000" pitchFamily="2" charset="2"/>
                        <a:buNone/>
                      </a:pPr>
                      <a:r>
                        <a:rPr lang="ar-SA" sz="1800" dirty="0" smtClean="0">
                          <a:cs typeface="+mj-cs"/>
                        </a:rPr>
                        <a:t>صراع بين أطراف مختلفة بسبب السلطة أو الحكم أو السياسات.</a:t>
                      </a:r>
                    </a:p>
                    <a:p>
                      <a:pPr marL="0" indent="0" algn="r" rtl="1">
                        <a:lnSpc>
                          <a:spcPct val="100000"/>
                        </a:lnSpc>
                        <a:buFont typeface="Wingdings" panose="05000000000000000000" pitchFamily="2" charset="2"/>
                        <a:buNone/>
                      </a:pPr>
                      <a:r>
                        <a:rPr lang="ar-SA" sz="1800" dirty="0" smtClean="0">
                          <a:cs typeface="+mj-cs"/>
                        </a:rPr>
                        <a:t>(النزاع في فنزويلا، الأزمة السودانية)</a:t>
                      </a:r>
                    </a:p>
                    <a:p>
                      <a:pPr marL="285750" indent="-285750" algn="r" rtl="1">
                        <a:lnSpc>
                          <a:spcPct val="100000"/>
                        </a:lnSpc>
                        <a:buFont typeface="Wingdings" panose="05000000000000000000" pitchFamily="2" charset="2"/>
                        <a:buChar char="Ø"/>
                      </a:pPr>
                      <a:r>
                        <a:rPr lang="ar-SA" sz="1800" b="1" dirty="0" smtClean="0">
                          <a:cs typeface="+mj-cs"/>
                        </a:rPr>
                        <a:t>نزاعات مسلحة</a:t>
                      </a:r>
                    </a:p>
                    <a:p>
                      <a:pPr marL="0" marR="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1800" dirty="0" smtClean="0">
                          <a:cs typeface="+mj-cs"/>
                        </a:rPr>
                        <a:t>صراع باستخدام السلاح بين جماعات أو دول.</a:t>
                      </a:r>
                    </a:p>
                    <a:p>
                      <a:pPr marL="0" indent="0" algn="r" rtl="1">
                        <a:lnSpc>
                          <a:spcPct val="100000"/>
                        </a:lnSpc>
                        <a:buFont typeface="Wingdings" panose="05000000000000000000" pitchFamily="2" charset="2"/>
                        <a:buNone/>
                      </a:pPr>
                      <a:r>
                        <a:rPr lang="ar-SA" sz="1800" dirty="0" smtClean="0">
                          <a:cs typeface="+mj-cs"/>
                        </a:rPr>
                        <a:t>(الحرب الروسية الأوكرانية، سوريا)</a:t>
                      </a:r>
                    </a:p>
                    <a:p>
                      <a:pPr marL="285750" indent="-285750" algn="r" rtl="1">
                        <a:lnSpc>
                          <a:spcPct val="100000"/>
                        </a:lnSpc>
                        <a:buFont typeface="Wingdings" panose="05000000000000000000" pitchFamily="2" charset="2"/>
                        <a:buChar char="Ø"/>
                      </a:pPr>
                      <a:r>
                        <a:rPr lang="ar-SA" sz="1800" b="1" dirty="0" smtClean="0">
                          <a:cs typeface="+mj-cs"/>
                        </a:rPr>
                        <a:t>نزاعات عرقية</a:t>
                      </a:r>
                    </a:p>
                    <a:p>
                      <a:pPr marL="0" indent="0" algn="r" rtl="1">
                        <a:lnSpc>
                          <a:spcPct val="100000"/>
                        </a:lnSpc>
                        <a:buFont typeface="Wingdings" panose="05000000000000000000" pitchFamily="2" charset="2"/>
                        <a:buNone/>
                      </a:pPr>
                      <a:r>
                        <a:rPr lang="ar-SA" sz="1800" dirty="0" smtClean="0">
                          <a:cs typeface="+mj-cs"/>
                        </a:rPr>
                        <a:t>صراع بين مجموعات عرقية أو دينية بسبب الهوية أو الحقوق.</a:t>
                      </a:r>
                    </a:p>
                    <a:p>
                      <a:pPr marL="0" indent="0" algn="r" rtl="1">
                        <a:lnSpc>
                          <a:spcPct val="100000"/>
                        </a:lnSpc>
                        <a:buFont typeface="Wingdings" panose="05000000000000000000" pitchFamily="2" charset="2"/>
                        <a:buNone/>
                      </a:pPr>
                      <a:r>
                        <a:rPr lang="ar-SA" sz="1800" dirty="0" smtClean="0">
                          <a:cs typeface="+mj-cs"/>
                        </a:rPr>
                        <a:t>رواندا، دارفور، ميانمار</a:t>
                      </a:r>
                    </a:p>
                    <a:p>
                      <a:pPr marL="285750" indent="-285750" algn="r" rtl="1">
                        <a:lnSpc>
                          <a:spcPct val="100000"/>
                        </a:lnSpc>
                        <a:buFont typeface="Wingdings" panose="05000000000000000000" pitchFamily="2" charset="2"/>
                        <a:buChar char="Ø"/>
                      </a:pPr>
                      <a:r>
                        <a:rPr lang="ar-SA" sz="1800" b="1" dirty="0" smtClean="0">
                          <a:cs typeface="+mj-cs"/>
                        </a:rPr>
                        <a:t>نـزاعات اجتماعية</a:t>
                      </a:r>
                    </a:p>
                    <a:p>
                      <a:pPr marL="0" indent="0" algn="r" rtl="1">
                        <a:lnSpc>
                          <a:spcPct val="100000"/>
                        </a:lnSpc>
                        <a:buFont typeface="Wingdings" panose="05000000000000000000" pitchFamily="2" charset="2"/>
                        <a:buNone/>
                      </a:pPr>
                      <a:r>
                        <a:rPr lang="ar-SA" sz="1800" dirty="0" smtClean="0">
                          <a:cs typeface="+mj-cs"/>
                        </a:rPr>
                        <a:t>ناتجة عن مشكلات داخل المجتمع مثل التمييز أو الظلم الاجتماعي</a:t>
                      </a:r>
                    </a:p>
                    <a:p>
                      <a:pPr marL="0" indent="0" algn="r" rtl="1">
                        <a:lnSpc>
                          <a:spcPct val="100000"/>
                        </a:lnSpc>
                        <a:buFont typeface="Wingdings" panose="05000000000000000000" pitchFamily="2" charset="2"/>
                        <a:buNone/>
                      </a:pPr>
                      <a:r>
                        <a:rPr lang="ar-SA" sz="1800" dirty="0" smtClean="0">
                          <a:cs typeface="+mj-cs"/>
                        </a:rPr>
                        <a:t>احتجاجات "حياة السود مهمة" </a:t>
                      </a:r>
                      <a:r>
                        <a:rPr lang="en-US" sz="1800" dirty="0" smtClean="0">
                          <a:cs typeface="+mj-cs"/>
                          <a:hlinkClick r:id="rId5"/>
                        </a:rPr>
                        <a:t>https://www.youtube.com/watch?v=cPsx2VChcRw</a:t>
                      </a:r>
                      <a:r>
                        <a:rPr lang="ar-SA" sz="1800" dirty="0" smtClean="0">
                          <a:cs typeface="+mj-cs"/>
                        </a:rPr>
                        <a:t>  رابط للتعرف</a:t>
                      </a:r>
                      <a:r>
                        <a:rPr lang="ar-SA" sz="1800" baseline="0" dirty="0" smtClean="0">
                          <a:cs typeface="+mj-cs"/>
                        </a:rPr>
                        <a:t> على الاحتجاجات في الولايات المتحدة . </a:t>
                      </a:r>
                    </a:p>
                    <a:p>
                      <a:pPr marL="285750" indent="-285750" algn="r" rtl="1">
                        <a:lnSpc>
                          <a:spcPct val="100000"/>
                        </a:lnSpc>
                        <a:buFont typeface="Wingdings" panose="05000000000000000000" pitchFamily="2" charset="2"/>
                        <a:buChar char="Ø"/>
                      </a:pPr>
                      <a:r>
                        <a:rPr lang="ar-SA" sz="1800" b="1" dirty="0" smtClean="0">
                          <a:cs typeface="+mj-cs"/>
                        </a:rPr>
                        <a:t>نزاعات </a:t>
                      </a:r>
                      <a:r>
                        <a:rPr lang="ar-SA" sz="1800" b="1" dirty="0" smtClean="0">
                          <a:cs typeface="+mj-cs"/>
                        </a:rPr>
                        <a:t>حدودية</a:t>
                      </a:r>
                    </a:p>
                    <a:p>
                      <a:pPr marL="0" indent="0" algn="r" rtl="1">
                        <a:lnSpc>
                          <a:spcPct val="100000"/>
                        </a:lnSpc>
                        <a:buFont typeface="Wingdings" panose="05000000000000000000" pitchFamily="2" charset="2"/>
                        <a:buNone/>
                      </a:pPr>
                      <a:r>
                        <a:rPr lang="ar-SA" sz="1800" dirty="0" smtClean="0">
                          <a:cs typeface="+mj-cs"/>
                        </a:rPr>
                        <a:t>صراع بين دول حول ترسيم الحدود أو السيطرة على أراضٍ </a:t>
                      </a:r>
                    </a:p>
                    <a:p>
                      <a:pPr marL="0" indent="0" algn="r" rtl="1">
                        <a:lnSpc>
                          <a:spcPct val="100000"/>
                        </a:lnSpc>
                        <a:buFont typeface="Wingdings" panose="05000000000000000000" pitchFamily="2" charset="2"/>
                        <a:buNone/>
                      </a:pPr>
                      <a:r>
                        <a:rPr lang="ar-SA" sz="1800" dirty="0" smtClean="0">
                          <a:cs typeface="+mj-cs"/>
                        </a:rPr>
                        <a:t>(الهند وباكستان)</a:t>
                      </a: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452379751"/>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2262"/>
            <a:ext cx="3386537" cy="186259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امثلة على الازمات</a:t>
            </a:r>
            <a:endParaRPr lang="ar-SA"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3848358029"/>
              </p:ext>
            </p:extLst>
          </p:nvPr>
        </p:nvGraphicFramePr>
        <p:xfrm>
          <a:off x="3522200" y="2318849"/>
          <a:ext cx="8151640" cy="4175760"/>
        </p:xfrm>
        <a:graphic>
          <a:graphicData uri="http://schemas.openxmlformats.org/drawingml/2006/table">
            <a:tbl>
              <a:tblPr/>
              <a:tblGrid>
                <a:gridCol w="8151640">
                  <a:extLst>
                    <a:ext uri="{9D8B030D-6E8A-4147-A177-3AD203B41FA5}">
                      <a16:colId xmlns:a16="http://schemas.microsoft.com/office/drawing/2014/main" val="1022661049"/>
                    </a:ext>
                  </a:extLst>
                </a:gridCol>
              </a:tblGrid>
              <a:tr h="0">
                <a:tc>
                  <a:txBody>
                    <a:bodyPr/>
                    <a:lstStyle/>
                    <a:p>
                      <a:pPr marL="342900" marR="0" indent="-342900" algn="r" defTabSz="914400" rtl="1" eaLnBrk="1" fontAlgn="auto" latinLnBrk="0" hangingPunct="1">
                        <a:lnSpc>
                          <a:spcPct val="100000"/>
                        </a:lnSpc>
                        <a:spcBef>
                          <a:spcPts val="0"/>
                        </a:spcBef>
                        <a:spcAft>
                          <a:spcPts val="0"/>
                        </a:spcAft>
                        <a:buClrTx/>
                        <a:buSzTx/>
                        <a:buFont typeface="Wingdings" panose="05000000000000000000" pitchFamily="2" charset="2"/>
                        <a:buChar char="Ø"/>
                        <a:tabLst/>
                        <a:defRPr/>
                      </a:pPr>
                      <a:r>
                        <a:rPr lang="ar-SA" b="1" dirty="0" smtClean="0">
                          <a:cs typeface="+mj-cs"/>
                        </a:rPr>
                        <a:t>أزمات طبيعية</a:t>
                      </a:r>
                      <a:endParaRPr lang="ar-SA" dirty="0" smtClean="0">
                        <a:cs typeface="+mj-cs"/>
                      </a:endParaRPr>
                    </a:p>
                    <a:p>
                      <a:pPr algn="r" rtl="1"/>
                      <a:r>
                        <a:rPr lang="ar-SA" sz="1600" b="1" dirty="0" smtClean="0"/>
                        <a:t>زلزال تركيا وسوريا (2023):</a:t>
                      </a:r>
                      <a:r>
                        <a:rPr lang="ar-SA" sz="1600" dirty="0" smtClean="0"/>
                        <a:t> أدى إلى دمار واسع وسقوط آلاف الضحايا، وكان لإعلام المواطن دور بارز في نشر مشاهد الإنقاذ والدمار من قلب الحدث.</a:t>
                      </a:r>
                    </a:p>
                    <a:p>
                      <a:pPr algn="r" rtl="1"/>
                      <a:r>
                        <a:rPr lang="en-US" dirty="0" smtClean="0">
                          <a:cs typeface="+mj-cs"/>
                          <a:hlinkClick r:id="rId5"/>
                        </a:rPr>
                        <a:t>https://www.youtube.com/watch?v=gGv2lUEFk7M</a:t>
                      </a:r>
                      <a:r>
                        <a:rPr lang="ar-SA" dirty="0" smtClean="0">
                          <a:cs typeface="+mj-cs"/>
                        </a:rPr>
                        <a:t> رابط</a:t>
                      </a:r>
                      <a:r>
                        <a:rPr lang="ar-SA" baseline="0" dirty="0" smtClean="0">
                          <a:cs typeface="+mj-cs"/>
                        </a:rPr>
                        <a:t>  اللحظات الاولى  لزلزال تركيا 2023</a:t>
                      </a:r>
                      <a:endParaRPr lang="ar-SA" dirty="0" smtClean="0">
                        <a:cs typeface="+mj-cs"/>
                      </a:endParaRPr>
                    </a:p>
                    <a:p>
                      <a:pPr marL="0" indent="0" algn="r" rtl="1">
                        <a:buFont typeface="Wingdings" panose="05000000000000000000" pitchFamily="2" charset="2"/>
                        <a:buNone/>
                      </a:pPr>
                      <a:r>
                        <a:rPr lang="ar-SA" sz="1800" b="1" i="0" kern="1200" dirty="0" smtClean="0">
                          <a:solidFill>
                            <a:schemeClr val="tx1"/>
                          </a:solidFill>
                          <a:effectLst/>
                          <a:latin typeface="+mn-lt"/>
                          <a:ea typeface="+mn-ea"/>
                          <a:cs typeface="+mn-cs"/>
                        </a:rPr>
                        <a:t>(مشاهد مرعبة للحظة وقوع الزلزال في مدينة كهرمان مرعش التركية)</a:t>
                      </a:r>
                      <a:endParaRPr lang="ar-SA" b="1" dirty="0" smtClean="0">
                        <a:cs typeface="+mj-cs"/>
                      </a:endParaRPr>
                    </a:p>
                    <a:p>
                      <a:pPr marL="285750" indent="-285750" algn="r" rtl="1">
                        <a:buFont typeface="Wingdings" panose="05000000000000000000" pitchFamily="2" charset="2"/>
                        <a:buChar char="Ø"/>
                      </a:pPr>
                      <a:r>
                        <a:rPr lang="ar-SA" b="1" dirty="0" smtClean="0">
                          <a:cs typeface="+mj-cs"/>
                        </a:rPr>
                        <a:t>أزمات </a:t>
                      </a:r>
                      <a:r>
                        <a:rPr lang="ar-SA" b="1" dirty="0" smtClean="0">
                          <a:cs typeface="+mj-cs"/>
                        </a:rPr>
                        <a:t>صحية</a:t>
                      </a:r>
                    </a:p>
                    <a:p>
                      <a:pPr marL="0" indent="0" algn="r" rtl="1">
                        <a:buFont typeface="Wingdings" panose="05000000000000000000" pitchFamily="2" charset="2"/>
                        <a:buNone/>
                      </a:pPr>
                      <a:r>
                        <a:rPr lang="ar-SA" sz="1600" b="1" dirty="0" smtClean="0">
                          <a:cs typeface="+mj-cs"/>
                        </a:rPr>
                        <a:t>أزمة كورونا (2020):</a:t>
                      </a:r>
                      <a:r>
                        <a:rPr lang="ar-SA" sz="1600" dirty="0" smtClean="0">
                          <a:cs typeface="+mj-cs"/>
                        </a:rPr>
                        <a:t> لعب المواطنون دورًا كبيرًا في نقل أوضاع المستشفيات، ونشر نداءات المساعدة، والمعلومات الميدانية من المناطق المنكوبة.</a:t>
                      </a:r>
                      <a:endParaRPr lang="ar-SA" sz="1600" kern="1200" dirty="0" smtClean="0">
                        <a:solidFill>
                          <a:schemeClr val="tx1"/>
                        </a:solidFill>
                        <a:latin typeface="+mn-lt"/>
                        <a:ea typeface="+mn-ea"/>
                        <a:cs typeface="+mj-cs"/>
                      </a:endParaRPr>
                    </a:p>
                    <a:p>
                      <a:pPr marL="285750" indent="-285750" algn="r" rtl="1">
                        <a:buFont typeface="Wingdings" panose="05000000000000000000" pitchFamily="2" charset="2"/>
                        <a:buChar char="Ø"/>
                      </a:pPr>
                      <a:r>
                        <a:rPr lang="ar-SA" b="1" dirty="0" smtClean="0">
                          <a:cs typeface="+mj-cs"/>
                        </a:rPr>
                        <a:t>أزمات اقتصادية</a:t>
                      </a:r>
                    </a:p>
                    <a:p>
                      <a:pPr marL="0" indent="0" algn="r" rtl="1">
                        <a:buFont typeface="Wingdings" panose="05000000000000000000" pitchFamily="2" charset="2"/>
                        <a:buNone/>
                      </a:pPr>
                      <a:r>
                        <a:rPr lang="ar-SA" sz="1600" b="0" dirty="0" smtClean="0">
                          <a:cs typeface="+mj-cs"/>
                        </a:rPr>
                        <a:t> </a:t>
                      </a:r>
                      <a:r>
                        <a:rPr lang="ar-SA" sz="1600" b="1" dirty="0" smtClean="0">
                          <a:cs typeface="+mj-cs"/>
                        </a:rPr>
                        <a:t>أزمة الانهيار الاقتصادي في لبنان (2019–2021): </a:t>
                      </a:r>
                      <a:r>
                        <a:rPr lang="ar-SA" sz="1600" b="0" dirty="0" smtClean="0">
                          <a:cs typeface="+mj-cs"/>
                        </a:rPr>
                        <a:t>المواطنون وثقوا طوابير الوقود، ارتفاع الأسعار، وانهيار المؤسسات عبر مقاطع مباشرة.</a:t>
                      </a:r>
                      <a:endParaRPr lang="ar-SA" dirty="0" smtClean="0">
                        <a:cs typeface="+mj-cs"/>
                      </a:endParaRPr>
                    </a:p>
                    <a:p>
                      <a:pPr marL="285750" indent="-285750" algn="r" rtl="1">
                        <a:buFont typeface="Wingdings" panose="05000000000000000000" pitchFamily="2" charset="2"/>
                        <a:buChar char="Ø"/>
                      </a:pPr>
                      <a:r>
                        <a:rPr lang="ar-SA" b="1" dirty="0" smtClean="0">
                          <a:cs typeface="+mj-cs"/>
                        </a:rPr>
                        <a:t>أزمات بيئية</a:t>
                      </a:r>
                    </a:p>
                    <a:p>
                      <a:pPr marL="0" indent="0" algn="r" rtl="1">
                        <a:buFont typeface="Wingdings" panose="05000000000000000000" pitchFamily="2" charset="2"/>
                        <a:buNone/>
                      </a:pPr>
                      <a:r>
                        <a:rPr lang="ar-SA" sz="1600" b="1" dirty="0" smtClean="0">
                          <a:cs typeface="+mj-cs"/>
                        </a:rPr>
                        <a:t>حرائق الجزائر واليونان (2021):</a:t>
                      </a:r>
                      <a:r>
                        <a:rPr lang="ar-SA" sz="1600" dirty="0" smtClean="0">
                          <a:cs typeface="+mj-cs"/>
                        </a:rPr>
                        <a:t> نقل المواطنون صورًا حية عبر هواتفهم للحريق ومطالبات الدعم.</a:t>
                      </a:r>
                    </a:p>
                    <a:p>
                      <a:pPr marL="0" indent="0" algn="r" rtl="1">
                        <a:buFont typeface="Wingdings" panose="05000000000000000000" pitchFamily="2" charset="2"/>
                        <a:buNone/>
                      </a:pPr>
                      <a:endParaRPr lang="ar-SA" sz="1600" dirty="0" smtClean="0">
                        <a:cs typeface="+mj-cs"/>
                      </a:endParaRPr>
                    </a:p>
                    <a:p>
                      <a:pPr marL="0" indent="0" algn="r" rtl="1">
                        <a:buFont typeface="Wingdings" panose="05000000000000000000" pitchFamily="2" charset="2"/>
                        <a:buNone/>
                      </a:pPr>
                      <a:r>
                        <a:rPr lang="ar-SA" sz="1600" dirty="0" smtClean="0">
                          <a:cs typeface="+mj-cs"/>
                        </a:rPr>
                        <a:t>مشاهد-مروعة-من-حرائق-الجزائر-ألسنة-اللهب-تحاصر-السكان  على يوتيوب</a:t>
                      </a:r>
                      <a:r>
                        <a:rPr lang="ar-SA" sz="1600" baseline="0" dirty="0" smtClean="0">
                          <a:cs typeface="+mj-cs"/>
                        </a:rPr>
                        <a:t> او موقع العربية </a:t>
                      </a:r>
                      <a:r>
                        <a:rPr lang="en-US" sz="1600" baseline="0" dirty="0" smtClean="0">
                          <a:cs typeface="+mj-cs"/>
                          <a:hlinkClick r:id="rId6"/>
                        </a:rPr>
                        <a:t>https://www.alarabiya.net/</a:t>
                      </a:r>
                      <a:r>
                        <a:rPr lang="ar-SA" sz="1600" baseline="0" dirty="0" smtClean="0">
                          <a:cs typeface="+mj-cs"/>
                        </a:rPr>
                        <a:t> لمشاهدة المحتوى المصور من قبل المواطنين.</a:t>
                      </a:r>
                      <a:endParaRPr lang="ar-SA" sz="1600" dirty="0" smtClean="0">
                        <a:cs typeface="+mj-cs"/>
                      </a:endParaRP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2245918771"/>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23266"/>
            <a:ext cx="3386537" cy="184808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SemBd" pitchFamily="50" charset="-78"/>
                <a:cs typeface="The Year of Handicrafts SemBd" pitchFamily="50" charset="-78"/>
              </a:rPr>
              <a:t>خلاصة</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316022439"/>
              </p:ext>
            </p:extLst>
          </p:nvPr>
        </p:nvGraphicFramePr>
        <p:xfrm>
          <a:off x="3508036" y="2530199"/>
          <a:ext cx="8284895" cy="1060442"/>
        </p:xfrm>
        <a:graphic>
          <a:graphicData uri="http://schemas.openxmlformats.org/drawingml/2006/table">
            <a:tbl>
              <a:tblPr/>
              <a:tblGrid>
                <a:gridCol w="8284895">
                  <a:extLst>
                    <a:ext uri="{9D8B030D-6E8A-4147-A177-3AD203B41FA5}">
                      <a16:colId xmlns:a16="http://schemas.microsoft.com/office/drawing/2014/main" val="1022661049"/>
                    </a:ext>
                  </a:extLst>
                </a:gridCol>
              </a:tblGrid>
              <a:tr h="1060442">
                <a:tc>
                  <a:txBody>
                    <a:bodyPr/>
                    <a:lstStyle/>
                    <a:p>
                      <a:pPr marL="0" marR="0" indent="0" algn="r" defTabSz="914400" rtl="1" eaLnBrk="1" fontAlgn="auto" latinLnBrk="0" hangingPunct="1">
                        <a:lnSpc>
                          <a:spcPct val="100000"/>
                        </a:lnSpc>
                        <a:spcBef>
                          <a:spcPts val="0"/>
                        </a:spcBef>
                        <a:spcAft>
                          <a:spcPts val="0"/>
                        </a:spcAft>
                        <a:buClrTx/>
                        <a:buSzTx/>
                        <a:buFont typeface="Wingdings" panose="05000000000000000000" pitchFamily="2" charset="2"/>
                        <a:buNone/>
                        <a:tabLst/>
                        <a:defRPr/>
                      </a:pPr>
                      <a:r>
                        <a:rPr lang="ar-SA" sz="1800" dirty="0" smtClean="0">
                          <a:cs typeface="+mj-cs"/>
                        </a:rPr>
                        <a:t>تُظهر هذه الأمثلة كيف أصبح المواطن العادي طرفًا فاعلًا في التوثيق الإعلامي، خاصة في المناطق التي يصعب فيها وصول الصحفيين المحترفين أو التي تخضع للرقابة والتعتيم.</a:t>
                      </a: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21817214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837868" y="1622658"/>
            <a:ext cx="7409068"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461760" y="1622658"/>
            <a:ext cx="3970019" cy="830997"/>
          </a:xfrm>
          <a:prstGeom prst="rect">
            <a:avLst/>
          </a:prstGeom>
          <a:noFill/>
        </p:spPr>
        <p:txBody>
          <a:bodyPr wrap="square" rtlCol="0">
            <a:spAutoFit/>
          </a:bodyPr>
          <a:lstStyle/>
          <a:p>
            <a:pPr algn="just" rtl="1"/>
            <a:r>
              <a:rPr lang="ar-SA" sz="2400" b="1" dirty="0">
                <a:solidFill>
                  <a:srgbClr val="00B0F0"/>
                </a:solidFill>
                <a:latin typeface="The Year of Handicrafts SemBd" pitchFamily="50" charset="-78"/>
                <a:cs typeface="The Year of Handicrafts SemBd" pitchFamily="50" charset="-78"/>
              </a:rPr>
              <a:t>أهمية إعلام المواطن أثناء </a:t>
            </a:r>
            <a:r>
              <a:rPr lang="ar-SA" sz="2400" b="1" dirty="0" smtClean="0">
                <a:solidFill>
                  <a:srgbClr val="00B0F0"/>
                </a:solidFill>
                <a:latin typeface="The Year of Handicrafts SemBd" pitchFamily="50" charset="-78"/>
                <a:cs typeface="The Year of Handicrafts SemBd" pitchFamily="50" charset="-78"/>
              </a:rPr>
              <a:t>الأزمات</a:t>
            </a:r>
            <a:endParaRPr lang="ar-EG" sz="2400" b="1" dirty="0">
              <a:solidFill>
                <a:srgbClr val="00B0F0"/>
              </a:solidFill>
              <a:effectLst>
                <a:outerShdw blurRad="38100" dist="38100" dir="2700000" algn="tl">
                  <a:srgbClr val="000000">
                    <a:alpha val="43137"/>
                  </a:srgbClr>
                </a:outerShdw>
              </a:effectLst>
              <a:latin typeface="The Year of Handicrafts SemBd" pitchFamily="50" charset="-78"/>
              <a:cs typeface="The Year of Handicrafts SemBd" pitchFamily="50" charset="-78"/>
            </a:endParaRPr>
          </a:p>
          <a:p>
            <a:pPr algn="just" rtl="1"/>
            <a:endParaRPr lang="ar-EG" sz="2400" b="1" dirty="0">
              <a:solidFill>
                <a:srgbClr val="00B0F0"/>
              </a:solidFill>
              <a:effectLst>
                <a:outerShdw blurRad="38100" dist="38100" dir="2700000" algn="tl">
                  <a:srgbClr val="000000">
                    <a:alpha val="43137"/>
                  </a:srgbClr>
                </a:outerShdw>
              </a:effectLst>
              <a:latin typeface="The Year of Handicrafts SemBd" pitchFamily="50" charset="-78"/>
              <a:cs typeface="The Year of Handicrafts SemBd" pitchFamily="50"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586769009"/>
      </p:ext>
    </p:extLst>
  </p:cSld>
  <p:clrMapOvr>
    <a:masterClrMapping/>
  </p:clrMapOvr>
  <mc:AlternateContent xmlns:mc="http://schemas.openxmlformats.org/markup-compatibility/2006" xmlns:p14="http://schemas.microsoft.com/office/powerpoint/2010/main">
    <mc:Choice Requires="p14">
      <p:transition spd="slow" p14:dur="2000" advTm="11984"/>
    </mc:Choice>
    <mc:Fallback xmlns="">
      <p:transition spd="slow" advTm="1198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95916" cy="255224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600164"/>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rPr>
              <a:t>أهمية إعلام المواطن أثناء </a:t>
            </a:r>
            <a:r>
              <a:rPr lang="ar-SA" sz="2400" b="1" dirty="0" smtClean="0">
                <a:solidFill>
                  <a:srgbClr val="00B0F0"/>
                </a:solidFill>
              </a:rPr>
              <a:t>الأزمات</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1450834800"/>
              </p:ext>
            </p:extLst>
          </p:nvPr>
        </p:nvGraphicFramePr>
        <p:xfrm>
          <a:off x="3508037" y="2423466"/>
          <a:ext cx="8151640" cy="4480560"/>
        </p:xfrm>
        <a:graphic>
          <a:graphicData uri="http://schemas.openxmlformats.org/drawingml/2006/table">
            <a:tbl>
              <a:tblPr/>
              <a:tblGrid>
                <a:gridCol w="8151640">
                  <a:extLst>
                    <a:ext uri="{9D8B030D-6E8A-4147-A177-3AD203B41FA5}">
                      <a16:colId xmlns:a16="http://schemas.microsoft.com/office/drawing/2014/main" val="1022661049"/>
                    </a:ext>
                  </a:extLst>
                </a:gridCol>
              </a:tblGrid>
              <a:tr h="0">
                <a:tc>
                  <a:txBody>
                    <a:bodyPr/>
                    <a:lstStyle/>
                    <a:p>
                      <a:pPr algn="r" rtl="1">
                        <a:lnSpc>
                          <a:spcPct val="150000"/>
                        </a:lnSpc>
                      </a:pPr>
                      <a:r>
                        <a:rPr lang="ar-SA" sz="1600" dirty="0" smtClean="0">
                          <a:cs typeface="+mj-cs"/>
                        </a:rPr>
                        <a:t>أثبت إعلام المواطن أنه عنصر فاعل ومؤثر في تغطية الأزمات والكوارث، لا سيما في ظل التقدم التكنولوجي وانتشار وسائل التواصل الاجتماعي. ويكتسب هذا النوع من الإعلام أهمية متزايدة بسبب سرعة انتشاره، وقربه من الحدث، وقدرته على تجاوز الرقابة والقيود المفروضة على الإعلام التقليدي.</a:t>
                      </a:r>
                    </a:p>
                    <a:p>
                      <a:pPr algn="r" rtl="1">
                        <a:lnSpc>
                          <a:spcPct val="150000"/>
                        </a:lnSpc>
                      </a:pPr>
                      <a:r>
                        <a:rPr lang="ar-SA" sz="1600" b="1" dirty="0" smtClean="0">
                          <a:cs typeface="+mj-cs"/>
                        </a:rPr>
                        <a:t>1.</a:t>
                      </a:r>
                      <a:r>
                        <a:rPr lang="ar-SA" sz="1600" b="1" baseline="0" dirty="0" smtClean="0">
                          <a:cs typeface="+mj-cs"/>
                        </a:rPr>
                        <a:t> </a:t>
                      </a:r>
                      <a:r>
                        <a:rPr lang="ar-SA" sz="1600" b="1" dirty="0" smtClean="0">
                          <a:cs typeface="+mj-cs"/>
                        </a:rPr>
                        <a:t>السرعة في نقل الحدث:</a:t>
                      </a:r>
                    </a:p>
                    <a:p>
                      <a:pPr algn="r" rtl="1">
                        <a:lnSpc>
                          <a:spcPct val="150000"/>
                        </a:lnSpc>
                      </a:pPr>
                      <a:r>
                        <a:rPr lang="ar-SA" sz="1600" dirty="0" smtClean="0">
                          <a:cs typeface="+mj-cs"/>
                        </a:rPr>
                        <a:t>يمكن للمواطنين تصوير ونشر الأحداث فور وقوعها دون انتظار التغطية الرسمية، مما يوفر معلومات أولية عاجلة تساعد على فهم الموقف لحظة بلحظة.</a:t>
                      </a:r>
                    </a:p>
                    <a:p>
                      <a:pPr algn="r" rtl="1">
                        <a:lnSpc>
                          <a:spcPct val="150000"/>
                        </a:lnSpc>
                      </a:pPr>
                      <a:r>
                        <a:rPr lang="ar-SA" sz="1600" b="1" dirty="0" smtClean="0">
                          <a:cs typeface="+mj-cs"/>
                        </a:rPr>
                        <a:t>2. الوصول إلى مناطق مغلقة أو مهمّشة:</a:t>
                      </a:r>
                    </a:p>
                    <a:p>
                      <a:pPr algn="r" rtl="1">
                        <a:lnSpc>
                          <a:spcPct val="150000"/>
                        </a:lnSpc>
                      </a:pPr>
                      <a:r>
                        <a:rPr lang="ar-SA" sz="1600" dirty="0" smtClean="0">
                          <a:cs typeface="+mj-cs"/>
                        </a:rPr>
                        <a:t>في كثير من الأزمات، تكون بعض المناطق خارج نطاق تغطية وسائل الإعلام التقليدية. هنا، يلعب المواطنون دورًا كبيرًا في كشف ما يجري من الداخل.</a:t>
                      </a:r>
                    </a:p>
                    <a:p>
                      <a:pPr algn="r" rtl="1">
                        <a:lnSpc>
                          <a:spcPct val="150000"/>
                        </a:lnSpc>
                      </a:pPr>
                      <a:r>
                        <a:rPr lang="ar-SA" sz="1600" b="1" dirty="0" smtClean="0">
                          <a:cs typeface="+mj-cs"/>
                        </a:rPr>
                        <a:t>3. التوثيق الفوري بالصوت والصورة:</a:t>
                      </a:r>
                    </a:p>
                    <a:p>
                      <a:pPr algn="r" rtl="1">
                        <a:lnSpc>
                          <a:spcPct val="150000"/>
                        </a:lnSpc>
                      </a:pPr>
                      <a:r>
                        <a:rPr lang="ar-SA" sz="1600" dirty="0" smtClean="0">
                          <a:cs typeface="+mj-cs"/>
                        </a:rPr>
                        <a:t>يقدّم إعلام المواطن أدلة مرئية موثقة (صور، فيديوهات، بث مباشر)، تساعد على توضيح حقيقة الأوضاع على الأرض، وتكون أحيانًا مادة يعتمد عليها الإعلام المهني لاحقًا.</a:t>
                      </a:r>
                      <a:endParaRPr lang="ar-SA" sz="1600" dirty="0">
                        <a:cs typeface="+mj-cs"/>
                      </a:endParaRP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1646342163"/>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856" y="1314484"/>
            <a:ext cx="3387412" cy="225827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13863" y="1362835"/>
            <a:ext cx="4822731" cy="600164"/>
          </a:xfrm>
          <a:prstGeom prst="rect">
            <a:avLst/>
          </a:prstGeom>
          <a:noFill/>
        </p:spPr>
        <p:txBody>
          <a:bodyPr wrap="square" rtlCol="0">
            <a:spAutoFit/>
          </a:bodyPr>
          <a:lstStyle/>
          <a:p>
            <a:pPr algn="ctr">
              <a:lnSpc>
                <a:spcPct val="150000"/>
              </a:lnSpc>
              <a:spcBef>
                <a:spcPct val="20000"/>
              </a:spcBef>
            </a:pPr>
            <a:r>
              <a:rPr lang="ar-SA" sz="2400" dirty="0">
                <a:solidFill>
                  <a:srgbClr val="00B0F0"/>
                </a:solidFill>
                <a:latin typeface="The Year of Handicrafts SemBd" pitchFamily="50" charset="-78"/>
                <a:cs typeface="The Year of Handicrafts SemBd" pitchFamily="50" charset="-78"/>
              </a:rPr>
              <a:t>أهمية إعلام المواطن أثناء </a:t>
            </a:r>
            <a:r>
              <a:rPr lang="ar-SA" sz="2400" dirty="0" smtClean="0">
                <a:solidFill>
                  <a:srgbClr val="00B0F0"/>
                </a:solidFill>
                <a:latin typeface="The Year of Handicrafts SemBd" pitchFamily="50" charset="-78"/>
                <a:cs typeface="The Year of Handicrafts SemBd" pitchFamily="50" charset="-78"/>
              </a:rPr>
              <a:t>الأزمات</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787006299"/>
              </p:ext>
            </p:extLst>
          </p:nvPr>
        </p:nvGraphicFramePr>
        <p:xfrm>
          <a:off x="3455640" y="1990759"/>
          <a:ext cx="8484943" cy="5029200"/>
        </p:xfrm>
        <a:graphic>
          <a:graphicData uri="http://schemas.openxmlformats.org/drawingml/2006/table">
            <a:tbl>
              <a:tblPr/>
              <a:tblGrid>
                <a:gridCol w="8484943">
                  <a:extLst>
                    <a:ext uri="{9D8B030D-6E8A-4147-A177-3AD203B41FA5}">
                      <a16:colId xmlns:a16="http://schemas.microsoft.com/office/drawing/2014/main" val="1022661049"/>
                    </a:ext>
                  </a:extLst>
                </a:gridCol>
              </a:tblGrid>
              <a:tr h="4775801">
                <a:tc>
                  <a:txBody>
                    <a:bodyPr/>
                    <a:lstStyle/>
                    <a:p>
                      <a:pPr algn="r" rtl="1">
                        <a:lnSpc>
                          <a:spcPct val="150000"/>
                        </a:lnSpc>
                      </a:pPr>
                      <a:r>
                        <a:rPr lang="ar-SA" sz="1800" b="1" dirty="0" smtClean="0">
                          <a:cs typeface="+mj-cs"/>
                        </a:rPr>
                        <a:t>4.</a:t>
                      </a:r>
                      <a:r>
                        <a:rPr lang="ar-SA" sz="1800" b="1" baseline="0" dirty="0" smtClean="0">
                          <a:cs typeface="+mj-cs"/>
                        </a:rPr>
                        <a:t> </a:t>
                      </a:r>
                      <a:r>
                        <a:rPr lang="ar-SA" sz="1800" b="1" dirty="0" smtClean="0">
                          <a:cs typeface="+mj-cs"/>
                        </a:rPr>
                        <a:t>إيصال نداءات الاستغاثة:</a:t>
                      </a:r>
                    </a:p>
                    <a:p>
                      <a:pPr algn="r" rtl="1">
                        <a:lnSpc>
                          <a:spcPct val="150000"/>
                        </a:lnSpc>
                      </a:pPr>
                      <a:r>
                        <a:rPr lang="ar-SA" sz="1800" dirty="0" smtClean="0">
                          <a:cs typeface="+mj-cs"/>
                        </a:rPr>
                        <a:t>يساهم إعلام المواطن في نقل نداءات المصابين أو المحاصرين أثناء الكوارث، مما يسرّع الاستجابة من فرق الإنقاذ والجهات الرسمية.</a:t>
                      </a:r>
                    </a:p>
                    <a:p>
                      <a:pPr algn="r" rtl="1">
                        <a:lnSpc>
                          <a:spcPct val="150000"/>
                        </a:lnSpc>
                      </a:pPr>
                      <a:r>
                        <a:rPr lang="ar-SA" sz="1800" b="1" dirty="0" smtClean="0">
                          <a:cs typeface="+mj-cs"/>
                        </a:rPr>
                        <a:t>5. تعزيز التضامن المجتمعي:</a:t>
                      </a:r>
                    </a:p>
                    <a:p>
                      <a:pPr algn="r" rtl="1">
                        <a:lnSpc>
                          <a:spcPct val="150000"/>
                        </a:lnSpc>
                      </a:pPr>
                      <a:r>
                        <a:rPr lang="ar-SA" sz="1800" dirty="0" smtClean="0">
                          <a:cs typeface="+mj-cs"/>
                        </a:rPr>
                        <a:t>من خلال مشاركة القصص والصور والحقائق، يعزز إعلام المواطن شعور الناس بالتضامن والدعم الجماعي في أوقات الأزمات.</a:t>
                      </a:r>
                    </a:p>
                    <a:p>
                      <a:pPr algn="r" rtl="1">
                        <a:lnSpc>
                          <a:spcPct val="150000"/>
                        </a:lnSpc>
                      </a:pPr>
                      <a:r>
                        <a:rPr lang="ar-SA" sz="1800" b="1" dirty="0" smtClean="0">
                          <a:cs typeface="+mj-cs"/>
                        </a:rPr>
                        <a:t>6. فضح الانتهاكات والقصور:</a:t>
                      </a:r>
                    </a:p>
                    <a:p>
                      <a:pPr algn="r" rtl="1">
                        <a:lnSpc>
                          <a:spcPct val="150000"/>
                        </a:lnSpc>
                      </a:pPr>
                      <a:r>
                        <a:rPr lang="ar-SA" sz="1800" dirty="0" smtClean="0">
                          <a:cs typeface="+mj-cs"/>
                        </a:rPr>
                        <a:t>عندما تتعرض بعض المجتمعات للإهمال أو تُرتكب تجاوزات أثناء الأزمات، يكون إعلام المواطن أداة لكشف هذه الممارسات، والضغط من أجل المحاسبة.</a:t>
                      </a:r>
                      <a:endParaRPr lang="ar-SA" sz="1600" dirty="0" smtClean="0">
                        <a:cs typeface="+mj-cs"/>
                      </a:endParaRPr>
                    </a:p>
                    <a:p>
                      <a:pPr marL="285750" marR="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SA" sz="1800" dirty="0" smtClean="0">
                          <a:cs typeface="+mj-cs"/>
                        </a:rPr>
                        <a:t>في الأزمات، يصبح المواطن العادي شاهدًا ومصدرًا وصانعًا للمعلومة. ورغم التحديات المرتبطة بالدقة والمصداقية، فإن </a:t>
                      </a:r>
                      <a:r>
                        <a:rPr lang="ar-SA" sz="1800" b="1" dirty="0" smtClean="0">
                          <a:cs typeface="+mj-cs"/>
                        </a:rPr>
                        <a:t>إعلام المواطن يُعد مكملًا حيويًا للإعلام التقليدي</a:t>
                      </a:r>
                      <a:r>
                        <a:rPr lang="ar-SA" sz="1800" dirty="0" smtClean="0">
                          <a:cs typeface="+mj-cs"/>
                        </a:rPr>
                        <a:t>، وركيزة مهمة في بناء الوعي والاستجابة المجتمعية.</a:t>
                      </a:r>
                      <a:endParaRPr lang="ar-SA" sz="1600" dirty="0" smtClean="0">
                        <a:cs typeface="+mj-cs"/>
                      </a:endParaRP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1967186489"/>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270161" y="1622658"/>
            <a:ext cx="7586636"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60870" y="1386203"/>
            <a:ext cx="4436670" cy="830997"/>
          </a:xfrm>
          <a:prstGeom prst="rect">
            <a:avLst/>
          </a:prstGeom>
          <a:noFill/>
        </p:spPr>
        <p:txBody>
          <a:bodyPr wrap="square" rtlCol="0">
            <a:spAutoFit/>
          </a:bodyPr>
          <a:lstStyle/>
          <a:p>
            <a:pPr algn="just" rtl="1"/>
            <a:r>
              <a:rPr lang="ar-SA" sz="2400" dirty="0">
                <a:solidFill>
                  <a:srgbClr val="00B0F0"/>
                </a:solidFill>
                <a:latin typeface="The Year of Handicrafts SemBd" pitchFamily="50" charset="-78"/>
                <a:cs typeface="The Year of Handicrafts SemBd" pitchFamily="50" charset="-78"/>
              </a:rPr>
              <a:t>كيف ظهر إعلام المواطن كفاعل جديد </a:t>
            </a:r>
            <a:endParaRPr lang="ar-SA" sz="2400" dirty="0" smtClean="0">
              <a:solidFill>
                <a:srgbClr val="00B0F0"/>
              </a:solidFill>
              <a:latin typeface="The Year of Handicrafts SemBd" pitchFamily="50" charset="-78"/>
              <a:cs typeface="The Year of Handicrafts SemBd" pitchFamily="50" charset="-78"/>
            </a:endParaRPr>
          </a:p>
          <a:p>
            <a:pPr algn="just" rtl="1"/>
            <a:r>
              <a:rPr lang="ar-SA" sz="2400" dirty="0" smtClean="0">
                <a:solidFill>
                  <a:srgbClr val="00B0F0"/>
                </a:solidFill>
                <a:latin typeface="The Year of Handicrafts SemBd" pitchFamily="50" charset="-78"/>
                <a:cs typeface="The Year of Handicrafts SemBd" pitchFamily="50" charset="-78"/>
              </a:rPr>
              <a:t>في </a:t>
            </a:r>
            <a:r>
              <a:rPr lang="ar-SA" sz="2400" dirty="0">
                <a:solidFill>
                  <a:srgbClr val="00B0F0"/>
                </a:solidFill>
                <a:latin typeface="The Year of Handicrafts SemBd" pitchFamily="50" charset="-78"/>
                <a:cs typeface="The Year of Handicrafts SemBd" pitchFamily="50" charset="-78"/>
              </a:rPr>
              <a:t>سياق الأزمات والنزاعات؟</a:t>
            </a:r>
            <a:endParaRPr lang="ar-EG" sz="2400" b="1" dirty="0">
              <a:solidFill>
                <a:srgbClr val="00B0F0"/>
              </a:solidFill>
              <a:effectLst>
                <a:outerShdw blurRad="38100" dist="38100" dir="2700000" algn="tl">
                  <a:srgbClr val="000000">
                    <a:alpha val="43137"/>
                  </a:srgbClr>
                </a:outerShdw>
              </a:effectLst>
              <a:latin typeface="The Year of Handicrafts SemBd" pitchFamily="50" charset="-78"/>
              <a:cs typeface="The Year of Handicrafts SemBd" pitchFamily="50"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552966987"/>
      </p:ext>
    </p:extLst>
  </p:cSld>
  <p:clrMapOvr>
    <a:masterClrMapping/>
  </p:clrMapOvr>
  <mc:AlternateContent xmlns:mc="http://schemas.openxmlformats.org/markup-compatibility/2006" xmlns:p14="http://schemas.microsoft.com/office/powerpoint/2010/main">
    <mc:Choice Requires="p14">
      <p:transition spd="slow" p14:dur="2000" advTm="11984"/>
    </mc:Choice>
    <mc:Fallback xmlns="">
      <p:transition spd="slow" advTm="1198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7472" y="1335074"/>
            <a:ext cx="3363839" cy="223768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98637" y="1453463"/>
            <a:ext cx="6809322" cy="461665"/>
          </a:xfrm>
          <a:prstGeom prst="rect">
            <a:avLst/>
          </a:prstGeom>
          <a:noFill/>
        </p:spPr>
        <p:txBody>
          <a:bodyPr wrap="square" rtlCol="0">
            <a:spAutoFit/>
          </a:bodyPr>
          <a:lstStyle/>
          <a:p>
            <a:pPr algn="just" rtl="1"/>
            <a:r>
              <a:rPr lang="ar-SA" sz="2400" b="1" dirty="0">
                <a:solidFill>
                  <a:srgbClr val="00B0F0"/>
                </a:solidFill>
                <a:cs typeface="+mj-cs"/>
              </a:rPr>
              <a:t>كيف ظهر إعلام المواطن كفاعل </a:t>
            </a:r>
            <a:r>
              <a:rPr lang="ar-SA" sz="2400" b="1" dirty="0" smtClean="0">
                <a:solidFill>
                  <a:srgbClr val="00B0F0"/>
                </a:solidFill>
                <a:cs typeface="+mj-cs"/>
              </a:rPr>
              <a:t>جديد في </a:t>
            </a:r>
            <a:r>
              <a:rPr lang="ar-SA" sz="2400" b="1" dirty="0">
                <a:solidFill>
                  <a:srgbClr val="00B0F0"/>
                </a:solidFill>
                <a:cs typeface="+mj-cs"/>
              </a:rPr>
              <a:t>سياق الأزمات والنزاعات؟</a:t>
            </a:r>
            <a:endParaRPr lang="ar-EG" sz="2400" b="1" dirty="0">
              <a:solidFill>
                <a:srgbClr val="00B0F0"/>
              </a:solidFill>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107900937"/>
              </p:ext>
            </p:extLst>
          </p:nvPr>
        </p:nvGraphicFramePr>
        <p:xfrm>
          <a:off x="3508037" y="2423466"/>
          <a:ext cx="8151640" cy="3794760"/>
        </p:xfrm>
        <a:graphic>
          <a:graphicData uri="http://schemas.openxmlformats.org/drawingml/2006/table">
            <a:tbl>
              <a:tblPr/>
              <a:tblGrid>
                <a:gridCol w="8151640">
                  <a:extLst>
                    <a:ext uri="{9D8B030D-6E8A-4147-A177-3AD203B41FA5}">
                      <a16:colId xmlns:a16="http://schemas.microsoft.com/office/drawing/2014/main" val="1022661049"/>
                    </a:ext>
                  </a:extLst>
                </a:gridCol>
              </a:tblGrid>
              <a:tr h="0">
                <a:tc>
                  <a:txBody>
                    <a:bodyPr/>
                    <a:lstStyle/>
                    <a:p>
                      <a:pPr algn="r" rtl="1">
                        <a:lnSpc>
                          <a:spcPct val="150000"/>
                        </a:lnSpc>
                      </a:pPr>
                      <a:r>
                        <a:rPr lang="ar-SA" sz="1800" b="1" dirty="0" smtClean="0">
                          <a:cs typeface="+mj-cs"/>
                        </a:rPr>
                        <a:t>1. تحوّلات المشهد الإعلامي التقليدي:</a:t>
                      </a:r>
                    </a:p>
                    <a:p>
                      <a:pPr algn="r" rtl="1">
                        <a:lnSpc>
                          <a:spcPct val="150000"/>
                        </a:lnSpc>
                      </a:pPr>
                      <a:r>
                        <a:rPr lang="ar-SA" sz="1800" dirty="0" smtClean="0">
                          <a:cs typeface="+mj-cs"/>
                        </a:rPr>
                        <a:t>مع بداية الألفية الجديدة، بدأ الإعلام التقليدي (الصحف، الإذاعة، التلفزيون) يفقد احتكاره للمعلومة، بسبب بطء التغطية، وقيود البث، وارتباطه بالمؤسسات الرسمية أو التجارية.</a:t>
                      </a:r>
                    </a:p>
                    <a:p>
                      <a:pPr algn="r" rtl="1">
                        <a:lnSpc>
                          <a:spcPct val="150000"/>
                        </a:lnSpc>
                      </a:pPr>
                      <a:r>
                        <a:rPr lang="ar-SA" sz="1800" b="1" dirty="0" smtClean="0">
                          <a:cs typeface="+mj-cs"/>
                        </a:rPr>
                        <a:t>2.</a:t>
                      </a:r>
                      <a:r>
                        <a:rPr lang="ar-SA" sz="1800" b="1" baseline="0" dirty="0" smtClean="0">
                          <a:cs typeface="+mj-cs"/>
                        </a:rPr>
                        <a:t> </a:t>
                      </a:r>
                      <a:r>
                        <a:rPr lang="ar-SA" sz="1800" b="1" dirty="0" smtClean="0">
                          <a:cs typeface="+mj-cs"/>
                        </a:rPr>
                        <a:t>ثورة التكنولوجيا والهواتف الذكية:</a:t>
                      </a:r>
                    </a:p>
                    <a:p>
                      <a:pPr algn="r" rtl="1">
                        <a:lnSpc>
                          <a:spcPct val="150000"/>
                        </a:lnSpc>
                      </a:pPr>
                      <a:r>
                        <a:rPr lang="ar-SA" sz="1800" dirty="0" smtClean="0">
                          <a:cs typeface="+mj-cs"/>
                        </a:rPr>
                        <a:t>انتشار الإنترنت والهواتف المزودة بكاميرات، إضافة إلى تطبيقات البث المباشر مثل </a:t>
                      </a:r>
                      <a:r>
                        <a:rPr lang="ar-SA" sz="1800" b="1" dirty="0" smtClean="0">
                          <a:cs typeface="+mj-cs"/>
                        </a:rPr>
                        <a:t>فيسبوك لايف، منصة </a:t>
                      </a:r>
                      <a:r>
                        <a:rPr lang="tr-TR" sz="1800" b="1" dirty="0" smtClean="0">
                          <a:cs typeface="+mj-cs"/>
                        </a:rPr>
                        <a:t>X</a:t>
                      </a:r>
                      <a:r>
                        <a:rPr lang="ar-SA" sz="1800" b="1" dirty="0" smtClean="0">
                          <a:cs typeface="+mj-cs"/>
                        </a:rPr>
                        <a:t>(تويتر</a:t>
                      </a:r>
                      <a:r>
                        <a:rPr lang="ar-SA" sz="1800" b="1" baseline="0" dirty="0" smtClean="0">
                          <a:cs typeface="+mj-cs"/>
                        </a:rPr>
                        <a:t> سابقاً)</a:t>
                      </a:r>
                      <a:r>
                        <a:rPr lang="ar-SA" sz="1800" b="1" dirty="0" smtClean="0">
                          <a:cs typeface="+mj-cs"/>
                        </a:rPr>
                        <a:t>، تيك توك</a:t>
                      </a:r>
                      <a:r>
                        <a:rPr lang="ar-SA" sz="1800" dirty="0" smtClean="0">
                          <a:cs typeface="+mj-cs"/>
                        </a:rPr>
                        <a:t>، مكّن الأفراد من أن يصبحوا شهودًا وصانعي محتوى لحظي.</a:t>
                      </a:r>
                    </a:p>
                    <a:p>
                      <a:pPr marL="0" marR="0" indent="0" algn="r" defTabSz="914400" rtl="1" eaLnBrk="1" fontAlgn="auto" latinLnBrk="0" hangingPunct="1">
                        <a:lnSpc>
                          <a:spcPct val="150000"/>
                        </a:lnSpc>
                        <a:spcBef>
                          <a:spcPts val="0"/>
                        </a:spcBef>
                        <a:spcAft>
                          <a:spcPts val="0"/>
                        </a:spcAft>
                        <a:buClrTx/>
                        <a:buSzTx/>
                        <a:buFontTx/>
                        <a:buNone/>
                        <a:tabLst/>
                        <a:defRPr/>
                      </a:pPr>
                      <a:r>
                        <a:rPr lang="ar-SA" sz="1800" b="1" dirty="0" smtClean="0">
                          <a:cs typeface="+mj-cs"/>
                        </a:rPr>
                        <a:t>3. الفراغ الإعلامي في مناطق </a:t>
                      </a:r>
                      <a:r>
                        <a:rPr lang="ar-SA" sz="1800" b="1" kern="1200" dirty="0" smtClean="0">
                          <a:solidFill>
                            <a:schemeClr val="tx1"/>
                          </a:solidFill>
                          <a:latin typeface="+mn-lt"/>
                          <a:ea typeface="+mn-ea"/>
                          <a:cs typeface="+mj-cs"/>
                        </a:rPr>
                        <a:t>الأزمات:</a:t>
                      </a:r>
                      <a:endParaRPr lang="ar-SA" sz="1800" b="1" dirty="0" smtClean="0">
                        <a:cs typeface="+mj-cs"/>
                      </a:endParaRPr>
                    </a:p>
                    <a:p>
                      <a:pPr algn="r" rtl="1">
                        <a:lnSpc>
                          <a:spcPct val="150000"/>
                        </a:lnSpc>
                      </a:pPr>
                      <a:r>
                        <a:rPr lang="ar-SA" sz="1800" dirty="0" smtClean="0">
                          <a:cs typeface="+mj-cs"/>
                        </a:rPr>
                        <a:t>في كثير من النزاعات والكوارث، تغيب المؤسسات الإعلامية لأسباب أمنية أو سياسية. وهنا يظهر المواطن كـ"صحفي بديل"، يوثّق، يصور، وينشر.</a:t>
                      </a:r>
                      <a:endParaRPr lang="ar-SA" sz="1800" b="1" dirty="0" smtClean="0">
                        <a:cs typeface="+mj-cs"/>
                      </a:endParaRP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567375526"/>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03854"/>
            <a:ext cx="3386537" cy="1896460"/>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98637" y="1453463"/>
            <a:ext cx="6809322" cy="461665"/>
          </a:xfrm>
          <a:prstGeom prst="rect">
            <a:avLst/>
          </a:prstGeom>
          <a:noFill/>
        </p:spPr>
        <p:txBody>
          <a:bodyPr wrap="square" rtlCol="0">
            <a:spAutoFit/>
          </a:bodyPr>
          <a:lstStyle/>
          <a:p>
            <a:pPr algn="just" rtl="1"/>
            <a:r>
              <a:rPr lang="ar-SA" sz="2400" b="1" dirty="0">
                <a:solidFill>
                  <a:srgbClr val="00B0F0"/>
                </a:solidFill>
                <a:cs typeface="+mj-cs"/>
              </a:rPr>
              <a:t>كيف ظهر إعلام المواطن كفاعل </a:t>
            </a:r>
            <a:r>
              <a:rPr lang="ar-SA" sz="2400" b="1" dirty="0" smtClean="0">
                <a:solidFill>
                  <a:srgbClr val="00B0F0"/>
                </a:solidFill>
                <a:cs typeface="+mj-cs"/>
              </a:rPr>
              <a:t>جديد في </a:t>
            </a:r>
            <a:r>
              <a:rPr lang="ar-SA" sz="2400" b="1" dirty="0">
                <a:solidFill>
                  <a:srgbClr val="00B0F0"/>
                </a:solidFill>
                <a:cs typeface="+mj-cs"/>
              </a:rPr>
              <a:t>سياق الأزمات والنزاعات؟</a:t>
            </a:r>
            <a:endParaRPr lang="ar-EG" sz="2400" b="1" dirty="0">
              <a:solidFill>
                <a:srgbClr val="00B0F0"/>
              </a:solidFill>
              <a:effectLst>
                <a:outerShdw blurRad="38100" dist="38100" dir="2700000" algn="tl">
                  <a:srgbClr val="000000">
                    <a:alpha val="43137"/>
                  </a:srgbClr>
                </a:outerShdw>
              </a:effectLst>
              <a:cs typeface="+mj-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23263" y="2551300"/>
            <a:ext cx="8417320" cy="400110"/>
          </a:xfrm>
          <a:prstGeom prst="rect">
            <a:avLst/>
          </a:prstGeom>
          <a:noFill/>
        </p:spPr>
        <p:txBody>
          <a:bodyPr wrap="square" rtlCol="0">
            <a:spAutoFit/>
          </a:bodyPr>
          <a:lstStyle/>
          <a:p>
            <a:pPr algn="r" rtl="1"/>
            <a:endParaRPr lang="ar-SA" sz="20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nvGraphicFramePr>
        <p:xfrm>
          <a:off x="838200" y="3818414"/>
          <a:ext cx="3223260" cy="365760"/>
        </p:xfrm>
        <a:graphic>
          <a:graphicData uri="http://schemas.openxmlformats.org/drawingml/2006/table">
            <a:tbl>
              <a:tblPr/>
              <a:tblGrid>
                <a:gridCol w="3223260">
                  <a:extLst>
                    <a:ext uri="{9D8B030D-6E8A-4147-A177-3AD203B41FA5}">
                      <a16:colId xmlns:a16="http://schemas.microsoft.com/office/drawing/2014/main" val="218488626"/>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706388341"/>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469226861"/>
              </p:ext>
            </p:extLst>
          </p:nvPr>
        </p:nvGraphicFramePr>
        <p:xfrm>
          <a:off x="3508037" y="2423466"/>
          <a:ext cx="8151640" cy="3334004"/>
        </p:xfrm>
        <a:graphic>
          <a:graphicData uri="http://schemas.openxmlformats.org/drawingml/2006/table">
            <a:tbl>
              <a:tblPr/>
              <a:tblGrid>
                <a:gridCol w="8151640">
                  <a:extLst>
                    <a:ext uri="{9D8B030D-6E8A-4147-A177-3AD203B41FA5}">
                      <a16:colId xmlns:a16="http://schemas.microsoft.com/office/drawing/2014/main" val="1022661049"/>
                    </a:ext>
                  </a:extLst>
                </a:gridCol>
              </a:tblGrid>
              <a:tr h="0">
                <a:tc>
                  <a:txBody>
                    <a:bodyPr/>
                    <a:lstStyle/>
                    <a:p>
                      <a:pPr algn="r" rtl="1">
                        <a:lnSpc>
                          <a:spcPct val="150000"/>
                        </a:lnSpc>
                      </a:pPr>
                      <a:r>
                        <a:rPr lang="ar-SA" sz="1800" b="1" dirty="0" smtClean="0">
                          <a:cs typeface="+mj-cs"/>
                        </a:rPr>
                        <a:t>4. أحداث مفصلية فجّرت إعلام المواطن:</a:t>
                      </a:r>
                    </a:p>
                    <a:p>
                      <a:pPr algn="r" rtl="1">
                        <a:lnSpc>
                          <a:spcPct val="150000"/>
                        </a:lnSpc>
                      </a:pPr>
                      <a:r>
                        <a:rPr lang="ar-SA" sz="1800" b="1" dirty="0" smtClean="0">
                          <a:cs typeface="+mj-cs"/>
                        </a:rPr>
                        <a:t>تسونامي 2004:</a:t>
                      </a:r>
                      <a:r>
                        <a:rPr lang="ar-SA" sz="1800" dirty="0" smtClean="0">
                          <a:cs typeface="+mj-cs"/>
                        </a:rPr>
                        <a:t> انتشرت مشاهد الكارثة أولًا من تصوير السياح والمواطنين قبل وصول القنوات الإخبارية</a:t>
                      </a:r>
                      <a:r>
                        <a:rPr lang="ar-SA" sz="1800" dirty="0" smtClean="0">
                          <a:cs typeface="+mj-cs"/>
                        </a:rPr>
                        <a:t>.</a:t>
                      </a:r>
                    </a:p>
                    <a:p>
                      <a:pPr algn="r" rtl="1">
                        <a:lnSpc>
                          <a:spcPct val="150000"/>
                        </a:lnSpc>
                      </a:pPr>
                      <a:r>
                        <a:rPr lang="en-US" sz="1800" dirty="0" smtClean="0">
                          <a:cs typeface="+mj-cs"/>
                          <a:hlinkClick r:id="rId5"/>
                        </a:rPr>
                        <a:t>https://www.youtube.com/watch?v=6scCF_8YN70</a:t>
                      </a:r>
                      <a:r>
                        <a:rPr lang="ar-SA" sz="1800" dirty="0" smtClean="0">
                          <a:cs typeface="+mj-cs"/>
                        </a:rPr>
                        <a:t> رابط</a:t>
                      </a:r>
                      <a:r>
                        <a:rPr lang="ar-SA" sz="1800" baseline="0" dirty="0" smtClean="0">
                          <a:cs typeface="+mj-cs"/>
                        </a:rPr>
                        <a:t> لمشاهدة الحظات الاولى للكارثة.</a:t>
                      </a:r>
                      <a:endParaRPr lang="ar-SA" sz="1800" dirty="0" smtClean="0">
                        <a:cs typeface="+mj-cs"/>
                      </a:endParaRPr>
                    </a:p>
                    <a:p>
                      <a:pPr algn="r" rtl="1">
                        <a:lnSpc>
                          <a:spcPct val="150000"/>
                        </a:lnSpc>
                      </a:pPr>
                      <a:r>
                        <a:rPr lang="ar-SA" sz="1800" b="1" dirty="0" smtClean="0">
                          <a:cs typeface="+mj-cs"/>
                        </a:rPr>
                        <a:t>زلزال تركيا وسوريا (2023):</a:t>
                      </a:r>
                      <a:r>
                        <a:rPr lang="ar-SA" sz="1800" dirty="0" smtClean="0">
                          <a:cs typeface="+mj-cs"/>
                        </a:rPr>
                        <a:t> نُقلت أغلب المشاهد الأولى عبر مقاطع مصوّرة من المواطنين</a:t>
                      </a:r>
                      <a:r>
                        <a:rPr lang="ar-SA" sz="1800" dirty="0" smtClean="0">
                          <a:cs typeface="+mj-cs"/>
                        </a:rPr>
                        <a:t>.</a:t>
                      </a:r>
                      <a:endParaRPr lang="ar-SA" sz="1800" dirty="0" smtClean="0">
                        <a:cs typeface="+mj-cs"/>
                      </a:endParaRPr>
                    </a:p>
                    <a:p>
                      <a:pPr algn="r" rtl="1">
                        <a:lnSpc>
                          <a:spcPct val="150000"/>
                        </a:lnSpc>
                      </a:pPr>
                      <a:r>
                        <a:rPr lang="ar-SA" sz="1800" b="1" dirty="0" smtClean="0">
                          <a:cs typeface="+mj-cs"/>
                        </a:rPr>
                        <a:t>5.</a:t>
                      </a:r>
                      <a:r>
                        <a:rPr lang="ar-SA" sz="1800" b="1" baseline="0" dirty="0" smtClean="0">
                          <a:cs typeface="+mj-cs"/>
                        </a:rPr>
                        <a:t> </a:t>
                      </a:r>
                      <a:r>
                        <a:rPr lang="ar-SA" sz="1800" b="1" dirty="0" smtClean="0">
                          <a:cs typeface="+mj-cs"/>
                        </a:rPr>
                        <a:t>تراجع ثقة الجمهور بالإعلام الرسمي:</a:t>
                      </a:r>
                    </a:p>
                    <a:p>
                      <a:pPr algn="r" rtl="1">
                        <a:lnSpc>
                          <a:spcPct val="150000"/>
                        </a:lnSpc>
                      </a:pPr>
                      <a:r>
                        <a:rPr lang="ar-SA" sz="1800" dirty="0" smtClean="0">
                          <a:cs typeface="+mj-cs"/>
                        </a:rPr>
                        <a:t>بسبب التحيّز أو الرقابة أو البطء، أصبح الجمهور أكثر ميلًا للاعتماد على شهود العيان والمصادر المباشرة من المواطنين.</a:t>
                      </a:r>
                    </a:p>
                    <a:p>
                      <a:pPr algn="r" rtl="1">
                        <a:lnSpc>
                          <a:spcPct val="150000"/>
                        </a:lnSpc>
                      </a:pPr>
                      <a:r>
                        <a:rPr lang="ar-SA" sz="1800" b="1" dirty="0" smtClean="0">
                          <a:cs typeface="+mj-cs"/>
                        </a:rPr>
                        <a:t> </a:t>
                      </a:r>
                    </a:p>
                  </a:txBody>
                  <a:tcPr anchor="ctr">
                    <a:lnL>
                      <a:noFill/>
                    </a:lnL>
                    <a:lnR>
                      <a:noFill/>
                    </a:lnR>
                    <a:lnT>
                      <a:noFill/>
                    </a:lnT>
                    <a:lnB>
                      <a:noFill/>
                    </a:lnB>
                  </a:tcPr>
                </a:tc>
                <a:extLst>
                  <a:ext uri="{0D108BD9-81ED-4DB2-BD59-A6C34878D82A}">
                    <a16:rowId xmlns:a16="http://schemas.microsoft.com/office/drawing/2014/main" val="1939132424"/>
                  </a:ext>
                </a:extLst>
              </a:tr>
            </a:tbl>
          </a:graphicData>
        </a:graphic>
      </p:graphicFrame>
    </p:spTree>
    <p:extLst>
      <p:ext uri="{BB962C8B-B14F-4D97-AF65-F5344CB8AC3E}">
        <p14:creationId xmlns:p14="http://schemas.microsoft.com/office/powerpoint/2010/main" val="365421314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056541" y="1386203"/>
            <a:ext cx="2768771" cy="1200329"/>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تحولات في صناعة الخبر</a:t>
            </a:r>
            <a:endPar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كيف تغيرت صناعة الخبر؟</a:t>
            </a:r>
          </a:p>
          <a:p>
            <a:pPr algn="just" rtl="1"/>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849448806"/>
      </p:ext>
    </p:extLst>
  </p:cSld>
  <p:clrMapOvr>
    <a:masterClrMapping/>
  </p:clrMapOvr>
  <mc:AlternateContent xmlns:mc="http://schemas.openxmlformats.org/markup-compatibility/2006" xmlns:p14="http://schemas.microsoft.com/office/powerpoint/2010/main">
    <mc:Choice Requires="p14">
      <p:transition spd="slow" p14:dur="2000" advTm="11984"/>
    </mc:Choice>
    <mc:Fallback xmlns="">
      <p:transition spd="slow" advTm="1198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70981" cy="3370981"/>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1228028"/>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تحولات في صناعة الخبر</a:t>
            </a:r>
          </a:p>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كيف تغيرت صناعة الخبر؟</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08037" y="2640981"/>
            <a:ext cx="8417320" cy="4247317"/>
          </a:xfrm>
          <a:prstGeom prst="rect">
            <a:avLst/>
          </a:prstGeom>
          <a:noFill/>
        </p:spPr>
        <p:txBody>
          <a:bodyPr wrap="square" rtlCol="0">
            <a:spAutoFit/>
          </a:bodyPr>
          <a:lstStyle/>
          <a:p>
            <a:pPr algn="just" rtl="1">
              <a:lnSpc>
                <a:spcPct val="150000"/>
              </a:lnSpc>
            </a:pPr>
            <a:r>
              <a:rPr lang="ar-SA" sz="2000" dirty="0" smtClean="0">
                <a:cs typeface="+mj-cs"/>
              </a:rPr>
              <a:t>شهدت </a:t>
            </a:r>
            <a:r>
              <a:rPr lang="ar-SA" sz="2000" b="1" dirty="0">
                <a:cs typeface="+mj-cs"/>
              </a:rPr>
              <a:t>صناعة الخبر</a:t>
            </a:r>
            <a:r>
              <a:rPr lang="ar-SA" sz="2000" dirty="0">
                <a:cs typeface="+mj-cs"/>
              </a:rPr>
              <a:t> تحولات جذرية خلال العقود الأخيرة، خصوصًا مع ظهور الإعلام الرقمي وانتشار الإنترنت ووسائل التواصل الاجتماعي. لم يعد الخبر حكرًا على المؤسسات الصحفية، بل أصبح عملية تشاركية وسريعة ومتعددة المصادر. هذه التحولات غيرت </a:t>
            </a:r>
            <a:r>
              <a:rPr lang="ar-SA" sz="2000" b="1" dirty="0">
                <a:cs typeface="+mj-cs"/>
              </a:rPr>
              <a:t>منطق الإنتاج والاستهلاك الإخباري</a:t>
            </a:r>
            <a:r>
              <a:rPr lang="ar-SA" sz="2000" dirty="0">
                <a:cs typeface="+mj-cs"/>
              </a:rPr>
              <a:t> على النحو التالي</a:t>
            </a:r>
            <a:r>
              <a:rPr lang="ar-SA" sz="2000" dirty="0" smtClean="0">
                <a:cs typeface="+mj-cs"/>
              </a:rPr>
              <a:t>:</a:t>
            </a:r>
          </a:p>
          <a:p>
            <a:pPr marL="342900" indent="-342900" algn="r" rtl="1">
              <a:lnSpc>
                <a:spcPct val="150000"/>
              </a:lnSpc>
              <a:buFont typeface="Arial" panose="020B0604020202020204" pitchFamily="34" charset="0"/>
              <a:buChar char="•"/>
            </a:pPr>
            <a:r>
              <a:rPr lang="ar-SA" sz="2000" b="1" dirty="0">
                <a:solidFill>
                  <a:srgbClr val="C00000"/>
                </a:solidFill>
                <a:cs typeface="+mj-cs"/>
              </a:rPr>
              <a:t>من مركزية إلى لامركزية:</a:t>
            </a:r>
          </a:p>
          <a:p>
            <a:pPr algn="r" rtl="1">
              <a:lnSpc>
                <a:spcPct val="150000"/>
              </a:lnSpc>
            </a:pPr>
            <a:r>
              <a:rPr lang="ar-SA" sz="2000" dirty="0">
                <a:cs typeface="+mj-cs"/>
              </a:rPr>
              <a:t>لم تعد المؤسسات الكبرى وحدها من يصنع الخبر، بل أصبح المواطنون والأفراد العاديون مشاركين نشطين في جمع ونقل ونشر المعلومات.</a:t>
            </a:r>
          </a:p>
          <a:p>
            <a:pPr algn="r" rtl="1">
              <a:lnSpc>
                <a:spcPct val="150000"/>
              </a:lnSpc>
            </a:pPr>
            <a:r>
              <a:rPr lang="ar-SA" sz="2000" dirty="0">
                <a:cs typeface="+mj-cs"/>
              </a:rPr>
              <a:t>المنصات الرقمية مثل تويتر ويوتيوب وفيسبوك أصبحت مصادر أولية للأخبار، خاصة في أوقات الأزمات</a:t>
            </a:r>
            <a:r>
              <a:rPr lang="ar-SA" sz="2000" dirty="0" smtClean="0">
                <a:cs typeface="+mj-cs"/>
              </a:rPr>
              <a:t>.</a:t>
            </a:r>
            <a:endParaRPr lang="ar-SA" sz="2000" dirty="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51817838"/>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384" y="1335073"/>
            <a:ext cx="3332117" cy="2386363"/>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1228028"/>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تحولات في صناعة الخبر</a:t>
            </a:r>
          </a:p>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كيف تغيرت صناعة الخبر؟</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08037" y="2640981"/>
            <a:ext cx="8417320" cy="3323987"/>
          </a:xfrm>
          <a:prstGeom prst="rect">
            <a:avLst/>
          </a:prstGeom>
          <a:noFill/>
        </p:spPr>
        <p:txBody>
          <a:bodyPr wrap="square" rtlCol="0">
            <a:spAutoFit/>
          </a:bodyPr>
          <a:lstStyle/>
          <a:p>
            <a:pPr algn="r" rtl="1">
              <a:lnSpc>
                <a:spcPct val="150000"/>
              </a:lnSpc>
            </a:pPr>
            <a:r>
              <a:rPr lang="ar-SA" sz="2000" b="1" dirty="0">
                <a:solidFill>
                  <a:srgbClr val="C00000"/>
                </a:solidFill>
                <a:cs typeface="+mj-cs"/>
              </a:rPr>
              <a:t>من السرعة إلى الفورية:</a:t>
            </a:r>
          </a:p>
          <a:p>
            <a:pPr algn="r" rtl="1">
              <a:lnSpc>
                <a:spcPct val="150000"/>
              </a:lnSpc>
            </a:pPr>
            <a:r>
              <a:rPr lang="ar-SA" sz="2000" dirty="0">
                <a:cs typeface="+mj-cs"/>
              </a:rPr>
              <a:t>تطور تقنيات البث المباشر والإشعارات اللحظية غيّر من توقيت نشر الأخبار، حيث أصبح الحدث يُنقل في لحظة وقوعه.</a:t>
            </a:r>
          </a:p>
          <a:p>
            <a:pPr algn="r" rtl="1">
              <a:lnSpc>
                <a:spcPct val="150000"/>
              </a:lnSpc>
            </a:pPr>
            <a:r>
              <a:rPr lang="ar-SA" sz="2000" dirty="0">
                <a:cs typeface="+mj-cs"/>
              </a:rPr>
              <a:t>أدى ذلك إلى سباق محموم بين المنصات على "</a:t>
            </a:r>
            <a:r>
              <a:rPr lang="ar-SA" sz="2000" dirty="0" smtClean="0">
                <a:cs typeface="+mj-cs"/>
              </a:rPr>
              <a:t>كسب </a:t>
            </a:r>
            <a:r>
              <a:rPr lang="ar-SA" sz="2000" dirty="0">
                <a:cs typeface="+mj-cs"/>
              </a:rPr>
              <a:t>الخبر" أحيانًا على حساب الدقة.</a:t>
            </a:r>
          </a:p>
          <a:p>
            <a:pPr algn="r" rtl="1">
              <a:lnSpc>
                <a:spcPct val="150000"/>
              </a:lnSpc>
            </a:pPr>
            <a:r>
              <a:rPr lang="ar-SA" sz="2000" b="1" dirty="0">
                <a:solidFill>
                  <a:srgbClr val="C00000"/>
                </a:solidFill>
                <a:cs typeface="+mj-cs"/>
              </a:rPr>
              <a:t>من التلقي إلى التفاعل:</a:t>
            </a:r>
          </a:p>
          <a:p>
            <a:pPr algn="r" rtl="1">
              <a:lnSpc>
                <a:spcPct val="150000"/>
              </a:lnSpc>
            </a:pPr>
            <a:r>
              <a:rPr lang="ar-SA" sz="2000" dirty="0">
                <a:cs typeface="+mj-cs"/>
              </a:rPr>
              <a:t>الجمهور لم يعد مجرد متلقٍ، بل بات يعلّق ويشارك ويصحح ويصنع الأخبار بنفسه.</a:t>
            </a:r>
          </a:p>
          <a:p>
            <a:pPr algn="r" rtl="1">
              <a:lnSpc>
                <a:spcPct val="150000"/>
              </a:lnSpc>
            </a:pPr>
            <a:r>
              <a:rPr lang="ar-SA" sz="2000" dirty="0">
                <a:cs typeface="+mj-cs"/>
              </a:rPr>
              <a:t>ظهر مفهوم "الجمهور المنتج" </a:t>
            </a:r>
            <a:r>
              <a:rPr lang="en-US" sz="2000" dirty="0" smtClean="0">
                <a:cs typeface="+mj-cs"/>
              </a:rPr>
              <a:t>(</a:t>
            </a:r>
            <a:r>
              <a:rPr lang="en-US" sz="2000" dirty="0" err="1" smtClean="0">
                <a:cs typeface="+mj-cs"/>
              </a:rPr>
              <a:t>produser</a:t>
            </a:r>
            <a:r>
              <a:rPr lang="en-US" sz="2000" dirty="0">
                <a:cs typeface="+mj-cs"/>
              </a:rPr>
              <a:t>)، </a:t>
            </a:r>
            <a:r>
              <a:rPr lang="ar-SA" sz="2000" dirty="0">
                <a:cs typeface="+mj-cs"/>
              </a:rPr>
              <a:t>أي المستخدم الذي ينتج ويستهلك في آن واحد</a:t>
            </a:r>
            <a:r>
              <a:rPr lang="ar-SA" sz="2000" dirty="0" smtClean="0">
                <a:cs typeface="+mj-cs"/>
              </a:rPr>
              <a:t>.</a:t>
            </a:r>
            <a:endParaRPr lang="ar-SA" sz="2000" dirty="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1041761"/>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78924" cy="2872086"/>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22731" cy="1228028"/>
          </a:xfrm>
          <a:prstGeom prst="rect">
            <a:avLst/>
          </a:prstGeom>
          <a:noFill/>
        </p:spPr>
        <p:txBody>
          <a:bodyPr wrap="square" rtlCol="0">
            <a:spAutoFit/>
          </a:bodyPr>
          <a:lstStyle/>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تحولات في صناعة الخبر</a:t>
            </a:r>
          </a:p>
          <a:p>
            <a:pPr algn="ctr">
              <a:lnSpc>
                <a:spcPct val="150000"/>
              </a:lnSpc>
              <a:spcBef>
                <a:spcPct val="20000"/>
              </a:spcBef>
            </a:pPr>
            <a:r>
              <a:rPr lang="ar-SA" sz="2400" b="1" dirty="0">
                <a:solidFill>
                  <a:srgbClr val="00B0F0"/>
                </a:solidFill>
                <a:latin typeface="Simplified Arabic" pitchFamily="18" charset="-78"/>
                <a:cs typeface="Simplified Arabic" pitchFamily="18" charset="-78"/>
              </a:rPr>
              <a:t>كيف تغيرت صناعة الخبر؟</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08037" y="2640981"/>
            <a:ext cx="8417320" cy="42473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b="1" dirty="0">
                <a:solidFill>
                  <a:srgbClr val="C00000"/>
                </a:solidFill>
                <a:cs typeface="+mj-cs"/>
              </a:rPr>
              <a:t>من النص إلى الوسائط المتعددة:</a:t>
            </a:r>
          </a:p>
          <a:p>
            <a:pPr algn="r" rtl="1">
              <a:lnSpc>
                <a:spcPct val="150000"/>
              </a:lnSpc>
            </a:pPr>
            <a:r>
              <a:rPr lang="ar-SA" sz="2000" dirty="0">
                <a:cs typeface="+mj-cs"/>
              </a:rPr>
              <a:t>اعتماد متزايد على الصور، الفيديو، الرسوم البيانية (الإنفوغرافيك)، والبودكاست لجذب الانتباه وتبسيط المحتوى.</a:t>
            </a:r>
          </a:p>
          <a:p>
            <a:pPr algn="r" rtl="1">
              <a:lnSpc>
                <a:spcPct val="150000"/>
              </a:lnSpc>
            </a:pPr>
            <a:r>
              <a:rPr lang="ar-SA" sz="2000" dirty="0">
                <a:cs typeface="+mj-cs"/>
              </a:rPr>
              <a:t>تقنيات مثل الواقع المعزز والافتراضي بدأت تقتحم العمل الإخباري.</a:t>
            </a:r>
          </a:p>
          <a:p>
            <a:pPr marL="342900" indent="-342900" algn="r" rtl="1">
              <a:lnSpc>
                <a:spcPct val="150000"/>
              </a:lnSpc>
              <a:buFont typeface="Arial" panose="020B0604020202020204" pitchFamily="34" charset="0"/>
              <a:buChar char="•"/>
            </a:pPr>
            <a:r>
              <a:rPr lang="ar-SA" sz="2000" b="1" dirty="0" smtClean="0">
                <a:solidFill>
                  <a:srgbClr val="C00000"/>
                </a:solidFill>
                <a:cs typeface="+mj-cs"/>
              </a:rPr>
              <a:t> </a:t>
            </a:r>
            <a:r>
              <a:rPr lang="ar-SA" sz="2000" b="1" dirty="0">
                <a:solidFill>
                  <a:srgbClr val="C00000"/>
                </a:solidFill>
                <a:cs typeface="+mj-cs"/>
              </a:rPr>
              <a:t>من الحيادية إلى الانحياز الخوارزمي:</a:t>
            </a:r>
          </a:p>
          <a:p>
            <a:pPr algn="r" rtl="1">
              <a:lnSpc>
                <a:spcPct val="150000"/>
              </a:lnSpc>
            </a:pPr>
            <a:r>
              <a:rPr lang="ar-SA" sz="2000" dirty="0">
                <a:cs typeface="+mj-cs"/>
              </a:rPr>
              <a:t>خوارزميات وسائل التواصل الاجتماعي تحدد ما يصل إلى الجمهور بناءً على التفاعل السابق، ما يخلق فقاعات معلوماتية ومخاطر الانحياز.</a:t>
            </a:r>
          </a:p>
          <a:p>
            <a:pPr marL="342900" indent="-342900" algn="just" rtl="1">
              <a:lnSpc>
                <a:spcPct val="150000"/>
              </a:lnSpc>
              <a:buFont typeface="Wingdings" panose="05000000000000000000" pitchFamily="2" charset="2"/>
              <a:buChar char="§"/>
            </a:pPr>
            <a:r>
              <a:rPr lang="ar-SA" sz="2000" b="1" spc="30" dirty="0" smtClean="0">
                <a:solidFill>
                  <a:srgbClr val="C00000"/>
                </a:solidFill>
                <a:latin typeface="Simplified Arabic" pitchFamily="18" charset="-78"/>
                <a:cs typeface="+mj-cs"/>
              </a:rPr>
              <a:t>لم </a:t>
            </a:r>
            <a:r>
              <a:rPr lang="ar-SA" sz="2000" b="1" spc="30" dirty="0">
                <a:solidFill>
                  <a:srgbClr val="C00000"/>
                </a:solidFill>
                <a:latin typeface="Simplified Arabic" pitchFamily="18" charset="-78"/>
                <a:cs typeface="+mj-cs"/>
              </a:rPr>
              <a:t>يعد الصحفي هو الحارس الوحيد للمعلومة.</a:t>
            </a:r>
          </a:p>
          <a:p>
            <a:pPr marL="342900" indent="-342900" algn="just" rtl="1">
              <a:lnSpc>
                <a:spcPct val="150000"/>
              </a:lnSpc>
              <a:buFont typeface="Wingdings" pitchFamily="2" charset="2"/>
              <a:buChar char="Ø"/>
            </a:pPr>
            <a:r>
              <a:rPr lang="ar-SA" sz="2000" spc="30" dirty="0">
                <a:latin typeface="Simplified Arabic" pitchFamily="18" charset="-78"/>
                <a:cs typeface="+mj-cs"/>
              </a:rPr>
              <a:t>المحتوى "الأصلي" كثيرًا ما يأتي من المواطن (الصور، الفيديوهات</a:t>
            </a:r>
            <a:r>
              <a:rPr lang="ar-SA" sz="2000" spc="30" dirty="0" smtClean="0">
                <a:latin typeface="Simplified Arabic" pitchFamily="18" charset="-78"/>
                <a:cs typeface="+mj-cs"/>
              </a:rPr>
              <a:t>).</a:t>
            </a:r>
            <a:endParaRPr lang="ar-SA" sz="2000" spc="30" dirty="0">
              <a:latin typeface="Simplified Arabic" pitchFamily="18" charset="-78"/>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itchFamily="18" charset="0"/>
                <a:cs typeface="Times New Roman" pitchFamily="18" charset="0"/>
              </a:rPr>
              <a:t>Lecture </a:t>
            </a:r>
          </a:p>
        </p:txBody>
      </p:sp>
      <p:sp>
        <p:nvSpPr>
          <p:cNvPr id="16" name="TextBox 15">
            <a:extLst>
              <a:ext uri="{FF2B5EF4-FFF2-40B4-BE49-F238E27FC236}">
                <a16:creationId xmlns:a16="http://schemas.microsoft.com/office/drawing/2014/main" id="{183B5688-FE98-684A-8FDB-4023CCDDD82C}"/>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7771011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930" y="1335074"/>
            <a:ext cx="3393526" cy="2265965"/>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89258" y="1412953"/>
            <a:ext cx="4822731" cy="1228028"/>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تحولات في صناعة الخبر</a:t>
            </a:r>
          </a:p>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كيف تغيرت صناعة الخبر؟</a:t>
            </a: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508037" y="2640981"/>
            <a:ext cx="8417320" cy="4408899"/>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SA" spc="30" dirty="0">
                <a:latin typeface="Simplified Arabic" pitchFamily="18" charset="-78"/>
                <a:cs typeface="+mj-cs"/>
              </a:rPr>
              <a:t>السرعة مقابل الدقة أصبحت معضلة دائمة.</a:t>
            </a:r>
          </a:p>
          <a:p>
            <a:pPr marL="342900" indent="-342900" algn="just" rtl="1">
              <a:lnSpc>
                <a:spcPct val="150000"/>
              </a:lnSpc>
              <a:buFont typeface="Wingdings" pitchFamily="2" charset="2"/>
              <a:buChar char="Ø"/>
            </a:pPr>
            <a:r>
              <a:rPr lang="ar-SA" spc="30" dirty="0">
                <a:latin typeface="Simplified Arabic" pitchFamily="18" charset="-78"/>
                <a:cs typeface="+mj-cs"/>
              </a:rPr>
              <a:t>المؤسسات الإعلامية نفسها أصبحت تعتمد على المحتوى الذي ينتجه المواطن.</a:t>
            </a:r>
          </a:p>
          <a:p>
            <a:pPr marL="342900" indent="-342900" algn="just" rtl="1">
              <a:lnSpc>
                <a:spcPct val="150000"/>
              </a:lnSpc>
              <a:buFont typeface="Wingdings" pitchFamily="2" charset="2"/>
              <a:buChar char="Ø"/>
            </a:pPr>
            <a:r>
              <a:rPr lang="ar-SA" spc="30" dirty="0">
                <a:latin typeface="Simplified Arabic" pitchFamily="18" charset="-78"/>
                <a:cs typeface="+mj-cs"/>
              </a:rPr>
              <a:t>الخوارزميات تلعب دورا في ترتيب الأخبار لا غرفة الأخبار</a:t>
            </a:r>
            <a:r>
              <a:rPr lang="ar-SA" spc="30" dirty="0" smtClean="0">
                <a:latin typeface="Simplified Arabic" pitchFamily="18" charset="-78"/>
                <a:cs typeface="+mj-cs"/>
              </a:rPr>
              <a:t>.</a:t>
            </a:r>
          </a:p>
          <a:p>
            <a:pPr marL="342900" indent="-342900" algn="just" rtl="1">
              <a:lnSpc>
                <a:spcPct val="150000"/>
              </a:lnSpc>
              <a:buFont typeface="Wingdings" pitchFamily="2" charset="2"/>
              <a:buChar char="Ø"/>
            </a:pPr>
            <a:r>
              <a:rPr lang="ar-SA" spc="30" dirty="0" smtClean="0">
                <a:latin typeface="Simplified Arabic" pitchFamily="18" charset="-78"/>
                <a:cs typeface="+mj-cs"/>
              </a:rPr>
              <a:t> </a:t>
            </a:r>
            <a:r>
              <a:rPr kumimoji="0" lang="ar-SA" sz="1900" b="0" i="0" u="none" strike="noStrike" kern="1200" cap="none" spc="30" normalizeH="0" baseline="0" noProof="0" dirty="0" smtClean="0">
                <a:ln>
                  <a:noFill/>
                </a:ln>
                <a:solidFill>
                  <a:prstClr val="black"/>
                </a:solidFill>
                <a:effectLst/>
                <a:uLnTx/>
                <a:uFillTx/>
                <a:latin typeface="Simplified Arabic" pitchFamily="18" charset="-78"/>
                <a:cs typeface="+mj-cs"/>
              </a:rPr>
              <a:t>اعتماد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وسائل الإعلام على محتوى المستخدمين ومحتوى صحافة المواطن</a:t>
            </a:r>
            <a:r>
              <a:rPr kumimoji="0" lang="ar-SA" sz="1900" b="0" i="0" u="none" strike="noStrike" kern="1200" cap="none" spc="30" normalizeH="0" baseline="0" noProof="0" dirty="0" smtClean="0">
                <a:ln>
                  <a:noFill/>
                </a:ln>
                <a:solidFill>
                  <a:prstClr val="black"/>
                </a:solidFill>
                <a:effectLst/>
                <a:uLnTx/>
                <a:uFillTx/>
                <a:latin typeface="Simplified Arabic" pitchFamily="18" charset="-78"/>
                <a:cs typeface="+mj-cs"/>
              </a:rPr>
              <a:t>.</a:t>
            </a: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ظهور منصات تدقيق الحقائق والتحقق من الأخبار</a:t>
            </a:r>
            <a:r>
              <a:rPr kumimoji="0" lang="ar-SA" sz="1900" b="0" i="0" u="none" strike="noStrike" kern="1200" cap="none" spc="30" normalizeH="0" baseline="0" noProof="0" dirty="0" smtClean="0">
                <a:ln>
                  <a:noFill/>
                </a:ln>
                <a:solidFill>
                  <a:prstClr val="black"/>
                </a:solidFill>
                <a:effectLst/>
                <a:uLnTx/>
                <a:uFillTx/>
                <a:latin typeface="Simplified Arabic" pitchFamily="18" charset="-78"/>
                <a:cs typeface="+mj-cs"/>
              </a:rPr>
              <a:t>.</a:t>
            </a: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استخدام الذكاء الاصطناعي في التحقق من صدق محتوى صحافة </a:t>
            </a: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المواطن.</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41012841"/>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394408" y="1622658"/>
            <a:ext cx="799393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22770" y="1622658"/>
            <a:ext cx="5663490" cy="461665"/>
          </a:xfrm>
          <a:prstGeom prst="rect">
            <a:avLst/>
          </a:prstGeom>
          <a:noFill/>
        </p:spPr>
        <p:txBody>
          <a:bodyPr wrap="square" rtlCol="0">
            <a:spAutoFit/>
          </a:bodyPr>
          <a:lstStyle/>
          <a:p>
            <a:pPr algn="just" rtl="1"/>
            <a:r>
              <a:rPr lang="ar-SA" sz="2400" dirty="0">
                <a:solidFill>
                  <a:srgbClr val="00B0F0"/>
                </a:solidFill>
                <a:latin typeface="The Year of Handicrafts SemBd" pitchFamily="50" charset="-78"/>
                <a:cs typeface="The Year of Handicrafts SemBd" pitchFamily="50" charset="-78"/>
              </a:rPr>
              <a:t> </a:t>
            </a:r>
            <a:r>
              <a:rPr lang="ar-SA" sz="2400" dirty="0" smtClean="0">
                <a:solidFill>
                  <a:srgbClr val="00B0F0"/>
                </a:solidFill>
                <a:latin typeface="The Year of Handicrafts SemBd" pitchFamily="50" charset="-78"/>
                <a:cs typeface="The Year of Handicrafts SemBd" pitchFamily="50" charset="-78"/>
              </a:rPr>
              <a:t>	</a:t>
            </a:r>
            <a:r>
              <a:rPr lang="ar-SA" sz="2400" dirty="0">
                <a:solidFill>
                  <a:srgbClr val="00B0F0"/>
                </a:solidFill>
                <a:latin typeface="The Year of Handicrafts SemBd" pitchFamily="50" charset="-78"/>
                <a:cs typeface="The Year of Handicrafts SemBd" pitchFamily="50" charset="-78"/>
              </a:rPr>
              <a:t>دراسة حالة (رئيسية): انفجار مرفأ بيروت</a:t>
            </a:r>
            <a:endParaRPr lang="ar-EG" sz="2400" b="1" dirty="0">
              <a:solidFill>
                <a:srgbClr val="00B0F0"/>
              </a:solidFill>
              <a:effectLst>
                <a:outerShdw blurRad="38100" dist="38100" dir="2700000" algn="tl">
                  <a:srgbClr val="000000">
                    <a:alpha val="43137"/>
                  </a:srgbClr>
                </a:outerShdw>
              </a:effectLst>
              <a:latin typeface="The Year of Handicrafts SemBd" pitchFamily="50" charset="-78"/>
              <a:cs typeface="The Year of Handicrafts SemBd" pitchFamily="50"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359647024"/>
      </p:ext>
    </p:extLst>
  </p:cSld>
  <p:clrMapOvr>
    <a:masterClrMapping/>
  </p:clrMapOvr>
  <mc:AlternateContent xmlns:mc="http://schemas.openxmlformats.org/markup-compatibility/2006" xmlns:p14="http://schemas.microsoft.com/office/powerpoint/2010/main">
    <mc:Choice Requires="p14">
      <p:transition spd="slow" p14:dur="2000" advTm="11984"/>
    </mc:Choice>
    <mc:Fallback xmlns="">
      <p:transition spd="slow" advTm="1198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3220" y="1335074"/>
            <a:ext cx="3384776" cy="2190551"/>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ماذا</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حدث</a:t>
            </a: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a:t>
            </a:r>
            <a:endPar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508037" y="2271874"/>
            <a:ext cx="8417320" cy="5444054"/>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lang="ar-SA" dirty="0">
                <a:cs typeface="+mj-cs"/>
              </a:rPr>
              <a:t>في يوم الثلاثاء، الموافق </a:t>
            </a:r>
            <a:r>
              <a:rPr lang="ar-SA" b="1" dirty="0">
                <a:cs typeface="+mj-cs"/>
              </a:rPr>
              <a:t>4 أغسطس 2020</a:t>
            </a:r>
            <a:r>
              <a:rPr lang="ar-SA" dirty="0">
                <a:cs typeface="+mj-cs"/>
              </a:rPr>
              <a:t>، وقع </a:t>
            </a:r>
            <a:r>
              <a:rPr lang="ar-SA" b="1" dirty="0">
                <a:cs typeface="+mj-cs"/>
              </a:rPr>
              <a:t>انفجار ضخم في مرفأ بيروت</a:t>
            </a:r>
            <a:r>
              <a:rPr lang="ar-SA" dirty="0">
                <a:cs typeface="+mj-cs"/>
              </a:rPr>
              <a:t>، هزّ العاصمة اللبنانية بالكامل، واعتُبر واحدًا من أقوى الانفجارات غير النووية في التاريخ. أدى الانفجار إلى مقتل أكثر من </a:t>
            </a:r>
            <a:r>
              <a:rPr lang="ar-SA" b="1" dirty="0">
                <a:cs typeface="+mj-cs"/>
              </a:rPr>
              <a:t>200 شخص</a:t>
            </a:r>
            <a:r>
              <a:rPr lang="ar-SA" dirty="0">
                <a:cs typeface="+mj-cs"/>
              </a:rPr>
              <a:t>، وإصابة </a:t>
            </a:r>
            <a:r>
              <a:rPr lang="ar-SA" b="1" dirty="0">
                <a:cs typeface="+mj-cs"/>
              </a:rPr>
              <a:t>6,000 آخرين</a:t>
            </a:r>
            <a:r>
              <a:rPr lang="ar-SA" dirty="0">
                <a:cs typeface="+mj-cs"/>
              </a:rPr>
              <a:t>، وتشريد أكثر من </a:t>
            </a:r>
            <a:r>
              <a:rPr lang="ar-SA" b="1" dirty="0">
                <a:cs typeface="+mj-cs"/>
              </a:rPr>
              <a:t>300,000 شخص</a:t>
            </a:r>
            <a:r>
              <a:rPr lang="ar-SA" dirty="0">
                <a:cs typeface="+mj-cs"/>
              </a:rPr>
              <a:t> نتيجة الدمار الهائل.</a:t>
            </a: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indent="-342900" algn="r" rtl="1">
              <a:lnSpc>
                <a:spcPct val="150000"/>
              </a:lnSpc>
              <a:buFont typeface="Wingdings" panose="05000000000000000000" pitchFamily="2" charset="2"/>
              <a:buChar char="Ø"/>
            </a:pPr>
            <a:r>
              <a:rPr lang="ar-SA" b="1" dirty="0">
                <a:cs typeface="+mj-cs"/>
              </a:rPr>
              <a:t>سبب الانفجار:</a:t>
            </a:r>
          </a:p>
          <a:p>
            <a:pPr algn="r" rtl="1">
              <a:lnSpc>
                <a:spcPct val="150000"/>
              </a:lnSpc>
            </a:pPr>
            <a:r>
              <a:rPr lang="ar-SA" dirty="0">
                <a:cs typeface="+mj-cs"/>
              </a:rPr>
              <a:t>التحقيقات كشفت أن السبب وراء الانفجار كان </a:t>
            </a:r>
            <a:r>
              <a:rPr lang="ar-SA" b="1" dirty="0">
                <a:cs typeface="+mj-cs"/>
              </a:rPr>
              <a:t>تخزين 2,750 طنًا من نترات الأمونيوم</a:t>
            </a:r>
            <a:r>
              <a:rPr lang="ar-SA" dirty="0">
                <a:cs typeface="+mj-cs"/>
              </a:rPr>
              <a:t> في عنبر بالمرفأ منذ عام 2014، دون شروط أمان مناسبة، وهو ما اعتُبر إهمالًا كارثيًا على مستوى الدولة.</a:t>
            </a:r>
          </a:p>
          <a:p>
            <a:pPr marL="285750" indent="-285750" algn="r" rtl="1">
              <a:lnSpc>
                <a:spcPct val="150000"/>
              </a:lnSpc>
              <a:buFont typeface="Wingdings" panose="05000000000000000000" pitchFamily="2" charset="2"/>
              <a:buChar char="Ø"/>
            </a:pPr>
            <a:r>
              <a:rPr lang="ar-SA" b="1" dirty="0">
                <a:cs typeface="+mj-cs"/>
              </a:rPr>
              <a:t>نطاق الدمار:</a:t>
            </a:r>
          </a:p>
          <a:p>
            <a:pPr marL="285750" indent="-285750" algn="r" rtl="1">
              <a:lnSpc>
                <a:spcPct val="150000"/>
              </a:lnSpc>
              <a:buFont typeface="Arial" panose="020B0604020202020204" pitchFamily="34" charset="0"/>
              <a:buChar char="•"/>
            </a:pPr>
            <a:r>
              <a:rPr lang="ar-SA" dirty="0">
                <a:cs typeface="+mj-cs"/>
              </a:rPr>
              <a:t>دُمّر جزء كبير من منطقة المرفأ والمناطق المحيطة به.</a:t>
            </a:r>
          </a:p>
          <a:p>
            <a:pPr marL="285750" indent="-285750" algn="r" rtl="1">
              <a:lnSpc>
                <a:spcPct val="150000"/>
              </a:lnSpc>
              <a:buFont typeface="Arial" panose="020B0604020202020204" pitchFamily="34" charset="0"/>
              <a:buChar char="•"/>
            </a:pPr>
            <a:r>
              <a:rPr lang="ar-SA" dirty="0">
                <a:cs typeface="+mj-cs"/>
              </a:rPr>
              <a:t>تحطمت نوافذ المباني على بعد كيلومترات.</a:t>
            </a:r>
          </a:p>
          <a:p>
            <a:pPr marL="285750" indent="-285750" algn="r" rtl="1">
              <a:lnSpc>
                <a:spcPct val="150000"/>
              </a:lnSpc>
              <a:buFont typeface="Arial" panose="020B0604020202020204" pitchFamily="34" charset="0"/>
              <a:buChar char="•"/>
            </a:pPr>
            <a:r>
              <a:rPr lang="ar-SA" dirty="0">
                <a:cs typeface="+mj-cs"/>
              </a:rPr>
              <a:t>تضررت مستشفيات ومدارس ومنازل.</a:t>
            </a:r>
          </a:p>
          <a:p>
            <a:pPr marL="285750" indent="-285750" algn="r" rtl="1">
              <a:lnSpc>
                <a:spcPct val="150000"/>
              </a:lnSpc>
              <a:buFont typeface="Arial" panose="020B0604020202020204" pitchFamily="34" charset="0"/>
              <a:buChar char="•"/>
            </a:pPr>
            <a:r>
              <a:rPr lang="ar-SA" dirty="0">
                <a:cs typeface="+mj-cs"/>
              </a:rPr>
              <a:t>قُدّرت الخسائر الاقتصادية بمليارات الدولارات.</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340056"/>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9078"/>
            <a:ext cx="3386537" cy="1917982"/>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646331"/>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latin typeface="Times New Roman" panose="02020603050405020304" pitchFamily="18" charset="0"/>
                <a:cs typeface="Times New Roman" panose="02020603050405020304" pitchFamily="18" charset="0"/>
              </a:rPr>
              <a:t>كيف نقل إعلام المواطن لحظة انفجار مرفأ بيروت؟</a:t>
            </a:r>
            <a:r>
              <a:rPr kumimoji="0" lang="ar-SA" sz="2400" b="1" i="0" u="none" strike="noStrike" kern="1200" cap="none" spc="0" normalizeH="0" baseline="0" noProof="0" dirty="0" smtClean="0">
                <a:ln>
                  <a:noFill/>
                </a:ln>
                <a:solidFill>
                  <a:srgbClr val="00B0F0"/>
                </a:solidFill>
                <a:effectLst/>
                <a:uLnTx/>
                <a:uFillTx/>
                <a:latin typeface="Times New Roman" panose="02020603050405020304" pitchFamily="18" charset="0"/>
                <a:cs typeface="Times New Roman" panose="02020603050405020304" pitchFamily="18" charset="0"/>
              </a:rPr>
              <a:t>؟</a:t>
            </a:r>
            <a:endParaRPr kumimoji="0" lang="ar-SA"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385474" y="2079665"/>
            <a:ext cx="8417320" cy="5510547"/>
          </a:xfrm>
          <a:prstGeom prst="rect">
            <a:avLst/>
          </a:prstGeom>
          <a:noFill/>
        </p:spPr>
        <p:txBody>
          <a:bodyPr wrap="square" rtlCol="0">
            <a:spAutoFit/>
          </a:bodyPr>
          <a:lstStyle/>
          <a:p>
            <a:pPr algn="r" rtl="1">
              <a:lnSpc>
                <a:spcPct val="150000"/>
              </a:lnSpc>
            </a:pPr>
            <a:r>
              <a:rPr lang="ar-SA" sz="2000" b="1" dirty="0">
                <a:cs typeface="+mj-cs"/>
              </a:rPr>
              <a:t>1. التوثيق اللحظي بالفيديو والصورة:</a:t>
            </a:r>
          </a:p>
          <a:p>
            <a:pPr algn="r" rtl="1">
              <a:lnSpc>
                <a:spcPct val="150000"/>
              </a:lnSpc>
            </a:pPr>
            <a:r>
              <a:rPr lang="ar-SA" sz="2000" dirty="0">
                <a:cs typeface="+mj-cs"/>
              </a:rPr>
              <a:t>في اللحظات الأولى للانفجار، وثّق عشرات المواطنين، عبر هواتفهم المحمولة، مشاهد:</a:t>
            </a:r>
          </a:p>
          <a:p>
            <a:pPr algn="r" rtl="1">
              <a:lnSpc>
                <a:spcPct val="150000"/>
              </a:lnSpc>
            </a:pPr>
            <a:r>
              <a:rPr lang="ar-SA" sz="2000" dirty="0">
                <a:cs typeface="+mj-cs"/>
              </a:rPr>
              <a:t>الدخان المتصاعد من المرفأ.</a:t>
            </a:r>
          </a:p>
          <a:p>
            <a:pPr algn="r" rtl="1">
              <a:lnSpc>
                <a:spcPct val="150000"/>
              </a:lnSpc>
            </a:pPr>
            <a:r>
              <a:rPr lang="ar-SA" sz="2000" dirty="0">
                <a:cs typeface="+mj-cs"/>
              </a:rPr>
              <a:t>لحظة الانفجار الثاني المدمّر.</a:t>
            </a:r>
          </a:p>
          <a:p>
            <a:pPr algn="r" rtl="1">
              <a:lnSpc>
                <a:spcPct val="150000"/>
              </a:lnSpc>
            </a:pPr>
            <a:r>
              <a:rPr lang="ar-SA" sz="2000" dirty="0">
                <a:cs typeface="+mj-cs"/>
              </a:rPr>
              <a:t>ارتجاج الكاميرات والانهيارات اللحظية للمباني.</a:t>
            </a:r>
            <a:br>
              <a:rPr lang="ar-SA" sz="2000" dirty="0">
                <a:cs typeface="+mj-cs"/>
              </a:rPr>
            </a:br>
            <a:r>
              <a:rPr lang="ar-SA" sz="2000" dirty="0">
                <a:cs typeface="+mj-cs"/>
              </a:rPr>
              <a:t>وقد انتشرت هذه المقاطع خلال دقائق على منصات مثل </a:t>
            </a:r>
            <a:r>
              <a:rPr lang="ar-SA" sz="2000" b="1" dirty="0" smtClean="0">
                <a:cs typeface="+mj-cs"/>
              </a:rPr>
              <a:t>منصة </a:t>
            </a:r>
            <a:r>
              <a:rPr lang="tr-TR" sz="2000" b="1" dirty="0" smtClean="0">
                <a:cs typeface="+mj-cs"/>
              </a:rPr>
              <a:t>X</a:t>
            </a:r>
            <a:r>
              <a:rPr lang="ar-SA" sz="2000" b="1" dirty="0" smtClean="0">
                <a:cs typeface="+mj-cs"/>
              </a:rPr>
              <a:t>،(تويتر سابقاً) </a:t>
            </a:r>
            <a:r>
              <a:rPr lang="ar-SA" sz="2000" b="1" dirty="0">
                <a:cs typeface="+mj-cs"/>
              </a:rPr>
              <a:t>فيسبوك، إنستغرام، واتساب</a:t>
            </a:r>
            <a:r>
              <a:rPr lang="ar-SA" sz="2000" dirty="0">
                <a:cs typeface="+mj-cs"/>
              </a:rPr>
              <a:t>، قبل وصول أي وسيلة إعلامية تقليدية.</a:t>
            </a:r>
          </a:p>
          <a:p>
            <a:pPr marL="342900" lvl="0" indent="-342900" algn="just" rtl="1">
              <a:lnSpc>
                <a:spcPct val="150000"/>
              </a:lnSpc>
              <a:buFont typeface="Wingdings" pitchFamily="2" charset="2"/>
              <a:buChar char="Ø"/>
              <a:defRPr/>
            </a:pPr>
            <a:r>
              <a:rPr lang="ar-SA" sz="2000" b="1" dirty="0">
                <a:cs typeface="+mj-cs"/>
              </a:rPr>
              <a:t>أشهر فيديوهات الانفجار</a:t>
            </a:r>
            <a:r>
              <a:rPr lang="ar-SA" sz="2000" dirty="0">
                <a:cs typeface="+mj-cs"/>
              </a:rPr>
              <a:t> لم تكن من تصوير صحفيين محترفين، بل من مواطنين كانوا يصوّرون الحريق الأول قبل وقوع الانفجار الثاني</a:t>
            </a:r>
            <a:r>
              <a:rPr lang="ar-SA" sz="2000" dirty="0" smtClean="0">
                <a:cs typeface="+mj-cs"/>
              </a:rPr>
              <a:t>.</a:t>
            </a:r>
          </a:p>
          <a:p>
            <a:pPr lvl="0" algn="just" rtl="1">
              <a:lnSpc>
                <a:spcPct val="150000"/>
              </a:lnSpc>
              <a:defRPr/>
            </a:pPr>
            <a:r>
              <a:rPr lang="en-US" sz="1900" spc="30" dirty="0">
                <a:solidFill>
                  <a:prstClr val="black"/>
                </a:solidFill>
                <a:latin typeface="Simplified Arabic" pitchFamily="18" charset="-78"/>
                <a:cs typeface="+mj-cs"/>
                <a:hlinkClick r:id="rId4"/>
              </a:rPr>
              <a:t>https://</a:t>
            </a:r>
            <a:r>
              <a:rPr lang="en-US" sz="1900" spc="30" dirty="0" smtClean="0">
                <a:solidFill>
                  <a:prstClr val="black"/>
                </a:solidFill>
                <a:latin typeface="Simplified Arabic" pitchFamily="18" charset="-78"/>
                <a:cs typeface="+mj-cs"/>
                <a:hlinkClick r:id="rId4"/>
              </a:rPr>
              <a:t>www.youtube.com/watch?v=Ew4T3P-bv_Y</a:t>
            </a:r>
            <a:r>
              <a:rPr lang="ar-SA" sz="1900" spc="30" dirty="0" smtClean="0">
                <a:solidFill>
                  <a:prstClr val="black"/>
                </a:solidFill>
                <a:latin typeface="Simplified Arabic" pitchFamily="18" charset="-78"/>
                <a:cs typeface="+mj-cs"/>
              </a:rPr>
              <a:t> رابط لاول فيديو لانفجار مرفأ بيروت </a:t>
            </a: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6873881"/>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2216"/>
            <a:ext cx="3386537" cy="1832116"/>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579967"/>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latin typeface="Times New Roman" panose="02020603050405020304" pitchFamily="18" charset="0"/>
                <a:cs typeface="Times New Roman" panose="02020603050405020304" pitchFamily="18" charset="0"/>
              </a:rPr>
              <a:t>كيف نقل إعلام المواطن لحظة انفجار مرفأ بيروت</a:t>
            </a:r>
            <a:r>
              <a:rPr lang="ar-SA" sz="2400" b="1" dirty="0" smtClean="0">
                <a:solidFill>
                  <a:srgbClr val="00B0F0"/>
                </a:solidFill>
                <a:latin typeface="Times New Roman" panose="02020603050405020304" pitchFamily="18" charset="0"/>
                <a:cs typeface="Times New Roman" panose="02020603050405020304" pitchFamily="18" charset="0"/>
              </a:rPr>
              <a:t>؟</a:t>
            </a:r>
            <a:endParaRPr kumimoji="0" lang="ar-SA"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508037" y="2600341"/>
            <a:ext cx="8417320" cy="2951064"/>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altLang="en-US" b="1" dirty="0" smtClean="0">
                <a:latin typeface="Arial" panose="020B0604020202020204" pitchFamily="34" charset="0"/>
                <a:cs typeface="+mj-cs"/>
              </a:rPr>
              <a:t>2. الشهادات </a:t>
            </a:r>
            <a:r>
              <a:rPr lang="ar-SA" altLang="en-US" b="1" dirty="0">
                <a:latin typeface="Arial" panose="020B0604020202020204" pitchFamily="34" charset="0"/>
                <a:cs typeface="+mj-cs"/>
              </a:rPr>
              <a:t>الحيّة والبث المباشر</a:t>
            </a:r>
            <a:r>
              <a:rPr lang="en-US" altLang="en-US" b="1"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dirty="0" smtClean="0">
                <a:latin typeface="Arial" panose="020B0604020202020204" pitchFamily="34" charset="0"/>
                <a:cs typeface="+mj-cs"/>
              </a:rPr>
              <a:t> بدأ </a:t>
            </a:r>
            <a:r>
              <a:rPr lang="ar-SA" altLang="en-US" dirty="0">
                <a:latin typeface="Arial" panose="020B0604020202020204" pitchFamily="34" charset="0"/>
                <a:cs typeface="+mj-cs"/>
              </a:rPr>
              <a:t>المواطنون في</a:t>
            </a:r>
            <a:r>
              <a:rPr lang="en-US" altLang="en-US" dirty="0">
                <a:latin typeface="Arial" panose="020B0604020202020204" pitchFamily="34" charset="0"/>
                <a:cs typeface="+mj-cs"/>
              </a:rPr>
              <a:t> </a:t>
            </a:r>
            <a:r>
              <a:rPr lang="ar-SA" altLang="en-US" b="1" dirty="0">
                <a:latin typeface="Arial" panose="020B0604020202020204" pitchFamily="34" charset="0"/>
                <a:cs typeface="+mj-cs"/>
              </a:rPr>
              <a:t>نقل شهادات حية</a:t>
            </a:r>
            <a:r>
              <a:rPr lang="en-US" altLang="en-US" dirty="0">
                <a:latin typeface="Arial" panose="020B0604020202020204" pitchFamily="34" charset="0"/>
                <a:cs typeface="+mj-cs"/>
              </a:rPr>
              <a:t> </a:t>
            </a:r>
            <a:r>
              <a:rPr lang="ar-SA" altLang="en-US" dirty="0">
                <a:latin typeface="Arial" panose="020B0604020202020204" pitchFamily="34" charset="0"/>
                <a:cs typeface="+mj-cs"/>
              </a:rPr>
              <a:t>على السوشيال ميديا، يروون ما رأوه أو تعرضوا له، ويطلبون المساعدة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dirty="0" smtClean="0">
                <a:latin typeface="Arial" panose="020B0604020202020204" pitchFamily="34" charset="0"/>
                <a:cs typeface="+mj-cs"/>
              </a:rPr>
              <a:t> استخدم </a:t>
            </a:r>
            <a:r>
              <a:rPr lang="ar-SA" altLang="en-US" dirty="0">
                <a:latin typeface="Arial" panose="020B0604020202020204" pitchFamily="34" charset="0"/>
                <a:cs typeface="+mj-cs"/>
              </a:rPr>
              <a:t>البعض خاصية</a:t>
            </a:r>
            <a:r>
              <a:rPr lang="en-US" altLang="en-US" dirty="0">
                <a:latin typeface="Arial" panose="020B0604020202020204" pitchFamily="34" charset="0"/>
                <a:cs typeface="+mj-cs"/>
              </a:rPr>
              <a:t> </a:t>
            </a:r>
            <a:r>
              <a:rPr lang="ar-SA" altLang="en-US" b="1" dirty="0">
                <a:latin typeface="Arial" panose="020B0604020202020204" pitchFamily="34" charset="0"/>
                <a:cs typeface="+mj-cs"/>
              </a:rPr>
              <a:t>البث المباشر</a:t>
            </a:r>
            <a:r>
              <a:rPr lang="en-US" altLang="en-US" dirty="0">
                <a:latin typeface="Arial" panose="020B0604020202020204" pitchFamily="34" charset="0"/>
                <a:cs typeface="+mj-cs"/>
              </a:rPr>
              <a:t> </a:t>
            </a:r>
            <a:r>
              <a:rPr lang="ar-SA" altLang="en-US" dirty="0">
                <a:latin typeface="Arial" panose="020B0604020202020204" pitchFamily="34" charset="0"/>
                <a:cs typeface="+mj-cs"/>
              </a:rPr>
              <a:t>من داخل منازلهم أو في الطرقات المدمّرة</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مثال</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pPr>
            <a:r>
              <a:rPr lang="ar-SA" altLang="en-US" dirty="0">
                <a:latin typeface="Arial" panose="020B0604020202020204" pitchFamily="34" charset="0"/>
                <a:cs typeface="+mj-cs"/>
              </a:rPr>
              <a:t>فتاة لبنانية كانت تقوم بجلسة تصوير زفافها وتم توثيق لحظة الانفجار دون قصد، وأصبح الفيديو أيقونيًا عالميًا</a:t>
            </a:r>
            <a:r>
              <a:rPr lang="en-US" altLang="en-US" dirty="0">
                <a:latin typeface="Arial" panose="020B0604020202020204" pitchFamily="34" charset="0"/>
                <a:cs typeface="+mj-cs"/>
              </a:rPr>
              <a:t>.</a:t>
            </a:r>
          </a:p>
          <a:p>
            <a:pPr algn="r" rtl="1">
              <a:lnSpc>
                <a:spcPct val="150000"/>
              </a:lnSpc>
            </a:pPr>
            <a:r>
              <a:rPr lang="ar-SA" b="1" dirty="0" smtClean="0">
                <a:cs typeface="+mj-cs"/>
              </a:rPr>
              <a:t> </a:t>
            </a:r>
            <a:r>
              <a:rPr lang="en-US" b="1" dirty="0">
                <a:cs typeface="+mj-cs"/>
                <a:hlinkClick r:id="rId4"/>
              </a:rPr>
              <a:t>https://</a:t>
            </a:r>
            <a:r>
              <a:rPr lang="en-US" b="1" dirty="0" smtClean="0">
                <a:cs typeface="+mj-cs"/>
                <a:hlinkClick r:id="rId4"/>
              </a:rPr>
              <a:t>www.youtube.com/watch?v=7Fklq6eFstg</a:t>
            </a:r>
            <a:r>
              <a:rPr lang="ar-SA" b="1" dirty="0" smtClean="0">
                <a:cs typeface="+mj-cs"/>
              </a:rPr>
              <a:t> رابط الفيديو </a:t>
            </a: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00002147"/>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400700" cy="3400700"/>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8637" y="1309893"/>
            <a:ext cx="6256097" cy="579967"/>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latin typeface="Times New Roman" panose="02020603050405020304" pitchFamily="18" charset="0"/>
                <a:cs typeface="Times New Roman" panose="02020603050405020304" pitchFamily="18" charset="0"/>
              </a:rPr>
              <a:t>كيف نقل إعلام المواطن لحظة انفجار مرفأ بيروت</a:t>
            </a:r>
            <a:r>
              <a:rPr lang="ar-SA" sz="2400" b="1" dirty="0" smtClean="0">
                <a:solidFill>
                  <a:srgbClr val="00B0F0"/>
                </a:solidFill>
                <a:latin typeface="Times New Roman" panose="02020603050405020304" pitchFamily="18" charset="0"/>
                <a:cs typeface="Times New Roman" panose="02020603050405020304" pitchFamily="18" charset="0"/>
              </a:rPr>
              <a:t>؟</a:t>
            </a:r>
            <a:endParaRPr kumimoji="0" lang="ar-SA"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523263" y="1889860"/>
            <a:ext cx="8417320" cy="5078313"/>
          </a:xfrm>
          <a:prstGeom prst="rect">
            <a:avLst/>
          </a:prstGeom>
          <a:noFill/>
        </p:spPr>
        <p:txBody>
          <a:bodyPr wrap="square" rtlCol="0">
            <a:spAutoFit/>
          </a:bodyPr>
          <a:lstStyle/>
          <a:p>
            <a:pPr algn="r" rtl="1">
              <a:lnSpc>
                <a:spcPct val="150000"/>
              </a:lnSpc>
            </a:pPr>
            <a:r>
              <a:rPr lang="ar-SA" b="1" dirty="0">
                <a:cs typeface="+mj-cs"/>
              </a:rPr>
              <a:t>3. نداءات استغاثة ومساعدة</a:t>
            </a:r>
            <a:r>
              <a:rPr lang="ar-SA" b="1" dirty="0" smtClean="0">
                <a:cs typeface="+mj-cs"/>
              </a:rPr>
              <a:t>:</a:t>
            </a:r>
          </a:p>
          <a:p>
            <a:pPr lvl="0" algn="r" rtl="1" eaLnBrk="0" fontAlgn="base" hangingPunct="0">
              <a:lnSpc>
                <a:spcPct val="150000"/>
              </a:lnSpc>
              <a:spcBef>
                <a:spcPct val="0"/>
              </a:spcBef>
              <a:spcAft>
                <a:spcPct val="0"/>
              </a:spcAft>
              <a:buFontTx/>
              <a:buChar char="•"/>
            </a:pPr>
            <a:r>
              <a:rPr lang="ar-SA" altLang="en-US" b="1" dirty="0">
                <a:latin typeface="Arial" panose="020B0604020202020204" pitchFamily="34" charset="0"/>
                <a:cs typeface="+mj-cs"/>
              </a:rPr>
              <a:t>بعد الانفجار مباشرة، </a:t>
            </a:r>
            <a:r>
              <a:rPr lang="ar-SA" altLang="en-US" dirty="0">
                <a:latin typeface="Arial" panose="020B0604020202020204" pitchFamily="34" charset="0"/>
                <a:cs typeface="+mj-cs"/>
              </a:rPr>
              <a:t>بدأ المواطنون في بث مقاطع فيديو وصور مباشرة على منصات التواصل الاجتماعي تُظهر حجم الدمار الهائل والمصابين، مما ساعد في توثيق الحدث بشكل فوري وواقعي</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b="1" dirty="0">
                <a:latin typeface="Arial" panose="020B0604020202020204" pitchFamily="34" charset="0"/>
                <a:cs typeface="+mj-cs"/>
              </a:rPr>
              <a:t>انتشرت نداءات استغاثة عبر فيسبوك وتويتر وإنستغرام</a:t>
            </a:r>
            <a:r>
              <a:rPr lang="ar-SA" altLang="en-US" dirty="0">
                <a:latin typeface="Arial" panose="020B0604020202020204" pitchFamily="34" charset="0"/>
                <a:cs typeface="+mj-cs"/>
              </a:rPr>
              <a:t>، حيث ناشد الناس المجتمع المحلي والدولي لتقديم المساعدة الطبية، والإنقاذ، والدعم الإنساني</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b="1" dirty="0">
                <a:latin typeface="Arial" panose="020B0604020202020204" pitchFamily="34" charset="0"/>
                <a:cs typeface="+mj-cs"/>
              </a:rPr>
              <a:t>استخدم المواطنون الوسوم </a:t>
            </a:r>
            <a:r>
              <a:rPr lang="ar-SA" altLang="en-US" dirty="0">
                <a:latin typeface="Arial" panose="020B0604020202020204" pitchFamily="34" charset="0"/>
                <a:cs typeface="+mj-cs"/>
              </a:rPr>
              <a:t>(#هاشتاجات) لتوحيد جهود البحث عن المفقودين، وتقديم معلومات عن أماكن الجرحى، وتنسيق فرق تطوعية</a:t>
            </a:r>
            <a:r>
              <a:rPr lang="en-US" altLang="en-US" dirty="0" smtClean="0">
                <a:latin typeface="Arial" panose="020B0604020202020204" pitchFamily="34" charset="0"/>
                <a:cs typeface="+mj-cs"/>
              </a:rPr>
              <a:t>.</a:t>
            </a:r>
            <a:r>
              <a:rPr lang="ar-SA" altLang="en-US" dirty="0" smtClean="0">
                <a:latin typeface="Arial" panose="020B0604020202020204" pitchFamily="34" charset="0"/>
                <a:cs typeface="+mj-cs"/>
              </a:rPr>
              <a:t> </a:t>
            </a:r>
          </a:p>
          <a:p>
            <a:pPr lvl="0"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hlinkClick r:id="rId4"/>
              </a:rPr>
              <a:t> </a:t>
            </a:r>
            <a:r>
              <a:rPr lang="en-US" altLang="en-US" dirty="0" smtClean="0">
                <a:latin typeface="Arial" panose="020B0604020202020204" pitchFamily="34" charset="0"/>
                <a:cs typeface="+mj-cs"/>
                <a:hlinkClick r:id="rId4"/>
              </a:rPr>
              <a:t>www.aljazeera.net/politics/2020/8/6/</a:t>
            </a:r>
            <a:r>
              <a:rPr lang="ar-SA" altLang="en-US" dirty="0" smtClean="0">
                <a:latin typeface="Arial" panose="020B0604020202020204" pitchFamily="34" charset="0"/>
                <a:cs typeface="+mj-cs"/>
                <a:hlinkClick r:id="rId4"/>
              </a:rPr>
              <a:t>لبنان-في-قلوبنا-حملة-قطرية-لإغاثة</a:t>
            </a:r>
            <a:r>
              <a:rPr lang="ar-SA" altLang="en-US" dirty="0" smtClean="0">
                <a:latin typeface="Arial" panose="020B0604020202020204" pitchFamily="34" charset="0"/>
                <a:cs typeface="+mj-cs"/>
              </a:rPr>
              <a:t> رابط لموقع الحملة </a:t>
            </a:r>
            <a:endParaRPr lang="en-US" altLang="en-US" dirty="0">
              <a:latin typeface="Arial" panose="020B0604020202020204" pitchFamily="34" charset="0"/>
              <a:cs typeface="+mj-cs"/>
            </a:endParaRPr>
          </a:p>
          <a:p>
            <a:pPr lvl="0"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ساهم إعلام المواطن في سرعة وصول المساعدات من خلال نشر الخرائط ومعلومات عن الطرق المغلقة أو المناطق الأكثر تضررًا</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تم تداول مقاطع فيديو توثق اللحظة الحاسمة للانفجار، مما أثار اهتمام وسائل الإعلام التقليدية وحفزها على نقل الحدث بتغطية أكثر شمولًا</a:t>
            </a:r>
            <a:r>
              <a:rPr lang="en-US" altLang="en-US" dirty="0" smtClean="0">
                <a:latin typeface="Arial" panose="020B0604020202020204" pitchFamily="34" charset="0"/>
                <a:cs typeface="+mj-cs"/>
              </a:rPr>
              <a:t>.</a:t>
            </a:r>
            <a:endParaRPr lang="en-US" altLang="en-US" dirty="0">
              <a:latin typeface="Arial" panose="020B0604020202020204" pitchFamily="34" charset="0"/>
              <a:cs typeface="+mj-cs"/>
            </a:endParaRP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6737961"/>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6014" y="1335074"/>
            <a:ext cx="3386537" cy="1917982"/>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579967"/>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latin typeface="Times New Roman" panose="02020603050405020304" pitchFamily="18" charset="0"/>
                <a:cs typeface="Times New Roman" panose="02020603050405020304" pitchFamily="18" charset="0"/>
              </a:rPr>
              <a:t>كيف نقل إعلام المواطن لحظة انفجار مرفأ بيروت</a:t>
            </a:r>
            <a:r>
              <a:rPr lang="ar-SA" sz="2400" b="1" dirty="0" smtClean="0">
                <a:solidFill>
                  <a:srgbClr val="00B0F0"/>
                </a:solidFill>
                <a:latin typeface="Times New Roman" panose="02020603050405020304" pitchFamily="18" charset="0"/>
                <a:cs typeface="Times New Roman" panose="02020603050405020304" pitchFamily="18" charset="0"/>
              </a:rPr>
              <a:t>؟</a:t>
            </a:r>
            <a:endParaRPr kumimoji="0" lang="ar-SA"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400164" y="2337053"/>
            <a:ext cx="8417320" cy="4247317"/>
          </a:xfrm>
          <a:prstGeom prst="rect">
            <a:avLst/>
          </a:prstGeom>
          <a:noFill/>
        </p:spPr>
        <p:txBody>
          <a:bodyPr wrap="square" rtlCol="0">
            <a:spAutoFit/>
          </a:bodyPr>
          <a:lstStyle/>
          <a:p>
            <a:pPr algn="r" rtl="1">
              <a:lnSpc>
                <a:spcPct val="150000"/>
              </a:lnSpc>
            </a:pPr>
            <a:r>
              <a:rPr lang="ar-SA" b="1" dirty="0">
                <a:cs typeface="+mj-cs"/>
              </a:rPr>
              <a:t>دور إعلام المواطن في التغطية الأولى:</a:t>
            </a:r>
          </a:p>
          <a:p>
            <a:pPr algn="r" rtl="1">
              <a:lnSpc>
                <a:spcPct val="150000"/>
              </a:lnSpc>
            </a:pPr>
            <a:r>
              <a:rPr lang="ar-SA" dirty="0">
                <a:cs typeface="+mj-cs"/>
              </a:rPr>
              <a:t>لم تنتظر وسائل الإعلام الرسمية لاستقبال الأخبار، إذ كان المواطنون هم أول من وثق اللحظة عبر هواتفهم المحمولة.</a:t>
            </a:r>
          </a:p>
          <a:p>
            <a:pPr algn="r" rtl="1">
              <a:lnSpc>
                <a:spcPct val="150000"/>
              </a:lnSpc>
            </a:pPr>
            <a:r>
              <a:rPr lang="ar-SA" dirty="0">
                <a:cs typeface="+mj-cs"/>
              </a:rPr>
              <a:t>انتشرت صور وفيديوهات الانفجار مباشرة على وسائل التواصل الاجتماعي، ما ساهم في نقل الحدث إلى العالم بسرعة غير مسبوقة</a:t>
            </a:r>
            <a:r>
              <a:rPr lang="ar-SA" dirty="0" smtClean="0">
                <a:cs typeface="+mj-cs"/>
              </a:rPr>
              <a:t>. </a:t>
            </a:r>
            <a:r>
              <a:rPr lang="en-US" dirty="0">
                <a:cs typeface="+mj-cs"/>
                <a:hlinkClick r:id="rId4"/>
              </a:rPr>
              <a:t>https://</a:t>
            </a:r>
            <a:r>
              <a:rPr lang="en-US" dirty="0" smtClean="0">
                <a:cs typeface="+mj-cs"/>
                <a:hlinkClick r:id="rId4"/>
              </a:rPr>
              <a:t>www.youtube.com/watch?v=oKFupx9x0-k</a:t>
            </a:r>
            <a:r>
              <a:rPr lang="ar-SA" dirty="0" smtClean="0">
                <a:cs typeface="+mj-cs"/>
              </a:rPr>
              <a:t> رابط فيديوهات مواطنين</a:t>
            </a:r>
            <a:endParaRPr lang="ar-SA" dirty="0">
              <a:cs typeface="+mj-cs"/>
            </a:endParaRPr>
          </a:p>
          <a:p>
            <a:pPr algn="r" rtl="1">
              <a:lnSpc>
                <a:spcPct val="150000"/>
              </a:lnSpc>
            </a:pPr>
            <a:r>
              <a:rPr lang="ar-SA" dirty="0">
                <a:cs typeface="+mj-cs"/>
              </a:rPr>
              <a:t>تميز إعلام المواطن بسرعة التفاعل، حيث استُخدمت منصات مثل فيسبوك، تويتر، وإنستغرام لنقل الأخبار الحية، نداءات المساعدة، ومشاركة معلومات عن مواقع الجرحى والدمار.</a:t>
            </a:r>
          </a:p>
          <a:p>
            <a:pPr algn="r" rtl="1">
              <a:lnSpc>
                <a:spcPct val="150000"/>
              </a:lnSpc>
            </a:pPr>
            <a:r>
              <a:rPr lang="ar-SA" dirty="0">
                <a:cs typeface="+mj-cs"/>
              </a:rPr>
              <a:t>لعبت هذه التغطية دورًا مزدوجًا:</a:t>
            </a:r>
          </a:p>
          <a:p>
            <a:pPr lvl="1" algn="r" rtl="1">
              <a:lnSpc>
                <a:spcPct val="150000"/>
              </a:lnSpc>
            </a:pPr>
            <a:r>
              <a:rPr lang="ar-SA" b="1" dirty="0">
                <a:cs typeface="+mj-cs"/>
              </a:rPr>
              <a:t>التوثيق الفوري</a:t>
            </a:r>
            <a:r>
              <a:rPr lang="ar-SA" dirty="0">
                <a:cs typeface="+mj-cs"/>
              </a:rPr>
              <a:t> لما حدث،</a:t>
            </a:r>
          </a:p>
          <a:p>
            <a:pPr lvl="1" algn="r" rtl="1">
              <a:lnSpc>
                <a:spcPct val="150000"/>
              </a:lnSpc>
            </a:pPr>
            <a:r>
              <a:rPr lang="ar-SA" b="1" dirty="0">
                <a:cs typeface="+mj-cs"/>
              </a:rPr>
              <a:t>إثارة الضغوط على السلطات</a:t>
            </a:r>
            <a:r>
              <a:rPr lang="ar-SA" dirty="0">
                <a:cs typeface="+mj-cs"/>
              </a:rPr>
              <a:t> لاتخاذ إجراءات عاجلة للإنقاذ والإغاثة.</a:t>
            </a: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4959579"/>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5612" y="1335074"/>
            <a:ext cx="3386923" cy="2256538"/>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579967"/>
          </a:xfrm>
          <a:prstGeom prst="rect">
            <a:avLst/>
          </a:prstGeom>
          <a:noFill/>
        </p:spPr>
        <p:txBody>
          <a:bodyPr wrap="square" rtlCol="0">
            <a:spAutoFit/>
          </a:bodyPr>
          <a:lstStyle/>
          <a:p>
            <a:pPr lvl="0" algn="ctr">
              <a:lnSpc>
                <a:spcPct val="150000"/>
              </a:lnSpc>
              <a:spcBef>
                <a:spcPct val="20000"/>
              </a:spcBef>
              <a:defRPr/>
            </a:pPr>
            <a:r>
              <a:rPr kumimoji="0" lang="ar-SA" sz="2400" b="1" i="0" u="none" strike="noStrike" kern="1200" cap="none" spc="0" normalizeH="0" baseline="0" noProof="0" dirty="0" smtClean="0">
                <a:ln>
                  <a:noFill/>
                </a:ln>
                <a:solidFill>
                  <a:srgbClr val="00B0F0"/>
                </a:solidFill>
                <a:effectLst/>
                <a:uLnTx/>
                <a:uFillTx/>
                <a:latin typeface="Times New Roman" panose="02020603050405020304" pitchFamily="18" charset="0"/>
                <a:cs typeface="Times New Roman" panose="02020603050405020304" pitchFamily="18" charset="0"/>
              </a:rPr>
              <a:t>التاثيرات</a:t>
            </a:r>
            <a:r>
              <a:rPr kumimoji="0" lang="ar-SA" sz="2400" b="1" i="0" u="none" strike="noStrike" kern="1200" cap="none" spc="0" normalizeH="0" noProof="0" dirty="0" smtClean="0">
                <a:ln>
                  <a:noFill/>
                </a:ln>
                <a:solidFill>
                  <a:srgbClr val="00B0F0"/>
                </a:solidFill>
                <a:effectLst/>
                <a:uLnTx/>
                <a:uFillTx/>
                <a:latin typeface="Times New Roman" panose="02020603050405020304" pitchFamily="18" charset="0"/>
                <a:cs typeface="Times New Roman" panose="02020603050405020304" pitchFamily="18" charset="0"/>
              </a:rPr>
              <a:t> الفعلية لإعلام المواطن</a:t>
            </a:r>
            <a:endParaRPr kumimoji="0" lang="ar-SA"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400164" y="2337053"/>
            <a:ext cx="8417320" cy="2862322"/>
          </a:xfrm>
          <a:prstGeom prst="rect">
            <a:avLst/>
          </a:prstGeom>
          <a:noFill/>
        </p:spPr>
        <p:txBody>
          <a:bodyPr wrap="square" rtlCol="0">
            <a:spAutoFit/>
          </a:bodyPr>
          <a:lstStyle/>
          <a:p>
            <a:pPr algn="r" rtl="1">
              <a:lnSpc>
                <a:spcPct val="200000"/>
              </a:lnSpc>
            </a:pPr>
            <a:r>
              <a:rPr lang="ar-SA" b="1" dirty="0" smtClean="0">
                <a:solidFill>
                  <a:srgbClr val="C00000"/>
                </a:solidFill>
              </a:rPr>
              <a:t> </a:t>
            </a:r>
          </a:p>
          <a:p>
            <a:pPr marL="285750" indent="-285750" algn="r" rtl="1">
              <a:lnSpc>
                <a:spcPct val="200000"/>
              </a:lnSpc>
              <a:buFont typeface="Wingdings" panose="05000000000000000000" pitchFamily="2" charset="2"/>
              <a:buChar char="q"/>
            </a:pPr>
            <a:r>
              <a:rPr lang="ar-SA" b="1" dirty="0" smtClean="0">
                <a:solidFill>
                  <a:srgbClr val="C00000"/>
                </a:solidFill>
              </a:rPr>
              <a:t>توثيق </a:t>
            </a:r>
            <a:r>
              <a:rPr lang="ar-SA" b="1" dirty="0">
                <a:solidFill>
                  <a:srgbClr val="C00000"/>
                </a:solidFill>
              </a:rPr>
              <a:t>الحدث من زوايا </a:t>
            </a:r>
            <a:r>
              <a:rPr lang="ar-SA" b="1" dirty="0" smtClean="0">
                <a:solidFill>
                  <a:srgbClr val="C00000"/>
                </a:solidFill>
              </a:rPr>
              <a:t>متعددة : </a:t>
            </a:r>
            <a:r>
              <a:rPr lang="ar-SA" dirty="0" smtClean="0"/>
              <a:t>وفّر </a:t>
            </a:r>
            <a:r>
              <a:rPr lang="ar-SA" dirty="0"/>
              <a:t>تغطية شاملة لا تستطيع الكاميرات الرسمية توفيرها بمفردها</a:t>
            </a:r>
            <a:r>
              <a:rPr lang="ar-SA" dirty="0" smtClean="0"/>
              <a:t>.</a:t>
            </a:r>
          </a:p>
          <a:p>
            <a:pPr marL="285750" indent="-285750" algn="r" rtl="1">
              <a:lnSpc>
                <a:spcPct val="200000"/>
              </a:lnSpc>
              <a:buFont typeface="Wingdings" panose="05000000000000000000" pitchFamily="2" charset="2"/>
              <a:buChar char="q"/>
            </a:pPr>
            <a:r>
              <a:rPr lang="ar-SA" b="1" dirty="0">
                <a:solidFill>
                  <a:srgbClr val="C00000"/>
                </a:solidFill>
              </a:rPr>
              <a:t>حشد التضامن الدولي</a:t>
            </a:r>
            <a:r>
              <a:rPr lang="ar-SA" b="1" dirty="0" smtClean="0">
                <a:solidFill>
                  <a:srgbClr val="C00000"/>
                </a:solidFill>
              </a:rPr>
              <a:t>: </a:t>
            </a:r>
            <a:r>
              <a:rPr lang="ar-SA" dirty="0" smtClean="0"/>
              <a:t>سرعة </a:t>
            </a:r>
            <a:r>
              <a:rPr lang="ar-SA" dirty="0"/>
              <a:t>انتشار الفيديوهات دفعت منظمات الإغاثة والدول للتدخل بشكل عاجل</a:t>
            </a:r>
            <a:r>
              <a:rPr lang="ar-SA" dirty="0" smtClean="0"/>
              <a:t>.</a:t>
            </a:r>
          </a:p>
          <a:p>
            <a:pPr marL="285750" indent="-285750" algn="r" rtl="1">
              <a:lnSpc>
                <a:spcPct val="200000"/>
              </a:lnSpc>
              <a:buFont typeface="Wingdings" panose="05000000000000000000" pitchFamily="2" charset="2"/>
              <a:buChar char="q"/>
            </a:pPr>
            <a:r>
              <a:rPr lang="ar-SA" b="1" dirty="0">
                <a:solidFill>
                  <a:srgbClr val="C00000"/>
                </a:solidFill>
              </a:rPr>
              <a:t>مساءلة الحكومة</a:t>
            </a:r>
            <a:r>
              <a:rPr lang="ar-SA" b="1" dirty="0" smtClean="0">
                <a:solidFill>
                  <a:srgbClr val="C00000"/>
                </a:solidFill>
              </a:rPr>
              <a:t>: </a:t>
            </a:r>
            <a:r>
              <a:rPr lang="ar-SA" dirty="0" smtClean="0"/>
              <a:t>المواطنون </a:t>
            </a:r>
            <a:r>
              <a:rPr lang="ar-SA" dirty="0"/>
              <a:t>طالبوا بتفسير فوري للانفجار وسبب تخزين المواد الخطرة</a:t>
            </a:r>
            <a:r>
              <a:rPr lang="ar-SA" dirty="0" smtClean="0"/>
              <a:t>.</a:t>
            </a:r>
          </a:p>
          <a:p>
            <a:pPr marL="285750" indent="-285750" algn="r" rtl="1">
              <a:lnSpc>
                <a:spcPct val="200000"/>
              </a:lnSpc>
              <a:buFont typeface="Wingdings" panose="05000000000000000000" pitchFamily="2" charset="2"/>
              <a:buChar char="q"/>
            </a:pPr>
            <a:r>
              <a:rPr lang="ar-SA" b="1" dirty="0">
                <a:solidFill>
                  <a:srgbClr val="C00000"/>
                </a:solidFill>
              </a:rPr>
              <a:t>دعم الحملات الرقمية</a:t>
            </a:r>
            <a:r>
              <a:rPr lang="ar-SA" b="1" dirty="0" smtClean="0">
                <a:solidFill>
                  <a:srgbClr val="C00000"/>
                </a:solidFill>
              </a:rPr>
              <a:t>: </a:t>
            </a:r>
            <a:r>
              <a:rPr lang="ar-SA" dirty="0" smtClean="0"/>
              <a:t>أُطلقت </a:t>
            </a:r>
            <a:r>
              <a:rPr lang="ar-SA" dirty="0"/>
              <a:t>حملات دعم ومناصرة عبر مواقع التواصل لتقديم المساعدة لضحايا بيروت</a:t>
            </a:r>
            <a:r>
              <a:rPr lang="ar-SA" dirty="0" smtClean="0"/>
              <a:t>. </a:t>
            </a:r>
            <a:endParaRPr lang="ar-SA" b="1" dirty="0">
              <a:cs typeface="+mj-cs"/>
            </a:endParaRP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95980"/>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7613" y="1335074"/>
            <a:ext cx="3386537" cy="2018465"/>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579967"/>
          </a:xfrm>
          <a:prstGeom prst="rect">
            <a:avLst/>
          </a:prstGeom>
          <a:noFill/>
        </p:spPr>
        <p:txBody>
          <a:bodyPr wrap="square" rtlCol="0">
            <a:spAutoFit/>
          </a:bodyPr>
          <a:lstStyle/>
          <a:p>
            <a:pPr lvl="0" algn="ctr">
              <a:lnSpc>
                <a:spcPct val="150000"/>
              </a:lnSpc>
              <a:spcBef>
                <a:spcPct val="20000"/>
              </a:spcBef>
              <a:defRPr/>
            </a:pPr>
            <a:r>
              <a:rPr kumimoji="0" lang="ar-SA" sz="2400" b="1" i="0" u="none" strike="noStrike" kern="1200" cap="none" spc="0" normalizeH="0" baseline="0" noProof="0" dirty="0" smtClean="0">
                <a:ln>
                  <a:noFill/>
                </a:ln>
                <a:solidFill>
                  <a:srgbClr val="00B0F0"/>
                </a:solidFill>
                <a:effectLst/>
                <a:uLnTx/>
                <a:uFillTx/>
                <a:latin typeface="Times New Roman" panose="02020603050405020304" pitchFamily="18" charset="0"/>
                <a:cs typeface="Times New Roman" panose="02020603050405020304" pitchFamily="18" charset="0"/>
              </a:rPr>
              <a:t>التاثيرات</a:t>
            </a:r>
            <a:r>
              <a:rPr kumimoji="0" lang="ar-SA" sz="2400" b="1" i="0" u="none" strike="noStrike" kern="1200" cap="none" spc="0" normalizeH="0" noProof="0" dirty="0" smtClean="0">
                <a:ln>
                  <a:noFill/>
                </a:ln>
                <a:solidFill>
                  <a:srgbClr val="00B0F0"/>
                </a:solidFill>
                <a:effectLst/>
                <a:uLnTx/>
                <a:uFillTx/>
                <a:latin typeface="Times New Roman" panose="02020603050405020304" pitchFamily="18" charset="0"/>
                <a:cs typeface="Times New Roman" panose="02020603050405020304" pitchFamily="18" charset="0"/>
              </a:rPr>
              <a:t> الفعلية لإعلام المواطن</a:t>
            </a:r>
            <a:endParaRPr kumimoji="0" lang="ar-SA"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400164" y="2337053"/>
            <a:ext cx="8417320" cy="4524315"/>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q"/>
            </a:pPr>
            <a:r>
              <a:rPr lang="ar-SA" b="1" dirty="0" smtClean="0">
                <a:solidFill>
                  <a:srgbClr val="C00000"/>
                </a:solidFill>
              </a:rPr>
              <a:t>الاعلام التقليدي: </a:t>
            </a:r>
            <a:r>
              <a:rPr lang="ar-SA" dirty="0"/>
              <a:t>جعله أكثر تفاعلية وسرعة.</a:t>
            </a:r>
            <a:endParaRPr lang="ar-SA" dirty="0" smtClean="0"/>
          </a:p>
          <a:p>
            <a:pPr marL="285750" indent="-285750" algn="r" rtl="1">
              <a:lnSpc>
                <a:spcPct val="200000"/>
              </a:lnSpc>
              <a:buFont typeface="Wingdings" panose="05000000000000000000" pitchFamily="2" charset="2"/>
              <a:buChar char="q"/>
            </a:pPr>
            <a:r>
              <a:rPr lang="ar-SA" b="1" dirty="0" smtClean="0">
                <a:solidFill>
                  <a:srgbClr val="C00000"/>
                </a:solidFill>
              </a:rPr>
              <a:t>الجمهور: </a:t>
            </a:r>
            <a:r>
              <a:rPr lang="ar-SA" dirty="0" smtClean="0"/>
              <a:t>زاد </a:t>
            </a:r>
            <a:r>
              <a:rPr lang="ar-SA" dirty="0"/>
              <a:t>وعيه </a:t>
            </a:r>
            <a:r>
              <a:rPr lang="ar-SA" dirty="0" smtClean="0"/>
              <a:t>ومشاركته .</a:t>
            </a:r>
          </a:p>
          <a:p>
            <a:pPr marL="285750" indent="-285750" algn="r" rtl="1">
              <a:lnSpc>
                <a:spcPct val="200000"/>
              </a:lnSpc>
              <a:buFont typeface="Wingdings" panose="05000000000000000000" pitchFamily="2" charset="2"/>
              <a:buChar char="q"/>
            </a:pPr>
            <a:r>
              <a:rPr lang="ar-SA" b="1" dirty="0" smtClean="0">
                <a:solidFill>
                  <a:srgbClr val="C00000"/>
                </a:solidFill>
              </a:rPr>
              <a:t>السلطات :</a:t>
            </a:r>
            <a:r>
              <a:rPr lang="ar-SA" dirty="0"/>
              <a:t>خضع بعضها للمساءلة بفضل التوثيق.</a:t>
            </a:r>
            <a:endParaRPr lang="ar-SA" dirty="0" smtClean="0"/>
          </a:p>
          <a:p>
            <a:pPr marL="285750" indent="-285750" algn="r" rtl="1">
              <a:lnSpc>
                <a:spcPct val="200000"/>
              </a:lnSpc>
              <a:buFont typeface="Wingdings" panose="05000000000000000000" pitchFamily="2" charset="2"/>
              <a:buChar char="q"/>
            </a:pPr>
            <a:r>
              <a:rPr lang="ar-SA" b="1" dirty="0" smtClean="0">
                <a:solidFill>
                  <a:srgbClr val="C00000"/>
                </a:solidFill>
              </a:rPr>
              <a:t>المجتمع المدني:</a:t>
            </a:r>
            <a:r>
              <a:rPr lang="ar-SA" dirty="0"/>
              <a:t>دعم حملات المساعدات والمناصرة</a:t>
            </a:r>
            <a:r>
              <a:rPr lang="ar-SA" dirty="0" smtClean="0"/>
              <a:t>.</a:t>
            </a:r>
          </a:p>
          <a:p>
            <a:pPr marL="285750" indent="-285750" algn="r" rtl="1">
              <a:lnSpc>
                <a:spcPct val="200000"/>
              </a:lnSpc>
              <a:buFont typeface="Wingdings" panose="05000000000000000000" pitchFamily="2" charset="2"/>
              <a:buChar char="q"/>
            </a:pPr>
            <a:r>
              <a:rPr lang="en-US" dirty="0">
                <a:hlinkClick r:id="rId4"/>
              </a:rPr>
              <a:t>https://</a:t>
            </a:r>
            <a:r>
              <a:rPr lang="en-US" dirty="0" smtClean="0">
                <a:hlinkClick r:id="rId4"/>
              </a:rPr>
              <a:t>www.lcps-lebanon.org/ar/articles/details/4938/governance-of-aid-in-times-of-crisis</a:t>
            </a:r>
            <a:r>
              <a:rPr lang="ar-SA" dirty="0" smtClean="0"/>
              <a:t> رابط لموقع المساعدات اللبناني </a:t>
            </a:r>
          </a:p>
          <a:p>
            <a:pPr marL="285750" indent="-285750" algn="r" rtl="1">
              <a:lnSpc>
                <a:spcPct val="200000"/>
              </a:lnSpc>
              <a:buFont typeface="Wingdings" panose="05000000000000000000" pitchFamily="2" charset="2"/>
              <a:buChar char="q"/>
            </a:pPr>
            <a:r>
              <a:rPr lang="ar-SA" dirty="0"/>
              <a:t>نكبة بيروت".. العالم يهرع إلى مساعدة </a:t>
            </a:r>
            <a:r>
              <a:rPr lang="ar-SA" dirty="0" smtClean="0"/>
              <a:t>لبنان مقال على موقع تركيا بالعربية</a:t>
            </a:r>
            <a:r>
              <a:rPr lang="ar-SA" b="1" dirty="0" smtClean="0">
                <a:cs typeface="+mj-cs"/>
              </a:rPr>
              <a:t> </a:t>
            </a:r>
            <a:r>
              <a:rPr lang="en-US" b="1" dirty="0">
                <a:cs typeface="+mj-cs"/>
                <a:hlinkClick r:id="rId5"/>
              </a:rPr>
              <a:t>https://</a:t>
            </a:r>
            <a:r>
              <a:rPr lang="en-US" b="1" dirty="0" smtClean="0">
                <a:cs typeface="+mj-cs"/>
                <a:hlinkClick r:id="rId5"/>
              </a:rPr>
              <a:t>www.aa.com.tr/ar</a:t>
            </a:r>
            <a:r>
              <a:rPr lang="ar-SA" b="1" dirty="0" smtClean="0">
                <a:cs typeface="+mj-cs"/>
              </a:rPr>
              <a:t> </a:t>
            </a:r>
            <a:endParaRPr lang="ar-SA" dirty="0"/>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63509788"/>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014" y="1335074"/>
            <a:ext cx="3386537" cy="1896460"/>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461665"/>
          </a:xfrm>
          <a:prstGeom prst="rect">
            <a:avLst/>
          </a:prstGeom>
          <a:noFill/>
        </p:spPr>
        <p:txBody>
          <a:bodyPr wrap="square" rtlCol="0">
            <a:spAutoFit/>
          </a:bodyPr>
          <a:lstStyle/>
          <a:p>
            <a:pPr algn="ctr" rtl="1"/>
            <a:r>
              <a:rPr lang="ar-SA" sz="2400" b="1" dirty="0">
                <a:solidFill>
                  <a:srgbClr val="00B0F0"/>
                </a:solidFill>
                <a:latin typeface="The Year of Handicrafts SemBd" pitchFamily="50" charset="-78"/>
                <a:cs typeface="The Year of Handicrafts SemBd" pitchFamily="50" charset="-78"/>
              </a:rPr>
              <a:t>الدروس </a:t>
            </a:r>
            <a:r>
              <a:rPr lang="ar-SA" sz="2400" b="1" dirty="0" smtClean="0">
                <a:solidFill>
                  <a:srgbClr val="00B0F0"/>
                </a:solidFill>
                <a:latin typeface="The Year of Handicrafts SemBd" pitchFamily="50" charset="-78"/>
                <a:cs typeface="The Year of Handicrafts SemBd" pitchFamily="50" charset="-78"/>
              </a:rPr>
              <a:t>المستفادة والفرص التي توفرها صحافة المواطن</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400164" y="2337053"/>
            <a:ext cx="8417320" cy="3416320"/>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dirty="0" smtClean="0">
                <a:cs typeface="+mj-cs"/>
              </a:rPr>
              <a:t>إعلام </a:t>
            </a:r>
            <a:r>
              <a:rPr lang="ar-SA" dirty="0">
                <a:cs typeface="+mj-cs"/>
              </a:rPr>
              <a:t>المواطن أصبح شريكًا أساسيًا في المشهد الإعلامي خلال الأزمات.</a:t>
            </a:r>
          </a:p>
          <a:p>
            <a:pPr marL="285750" indent="-285750" algn="r" rtl="1">
              <a:lnSpc>
                <a:spcPct val="200000"/>
              </a:lnSpc>
              <a:buFont typeface="Arial" panose="020B0604020202020204" pitchFamily="34" charset="0"/>
              <a:buChar char="•"/>
            </a:pPr>
            <a:r>
              <a:rPr lang="ar-SA" dirty="0">
                <a:cs typeface="+mj-cs"/>
              </a:rPr>
              <a:t>المصداقية لا تقتصر على المؤسسات الإعلامية، بل يمكن أن تبدأ من هاتف ذكي بيد مواطن عادي.</a:t>
            </a:r>
          </a:p>
          <a:p>
            <a:pPr marL="285750" indent="-285750" algn="r" rtl="1">
              <a:lnSpc>
                <a:spcPct val="200000"/>
              </a:lnSpc>
              <a:buFont typeface="Arial" panose="020B0604020202020204" pitchFamily="34" charset="0"/>
              <a:buChar char="•"/>
            </a:pPr>
            <a:r>
              <a:rPr lang="ar-SA" dirty="0">
                <a:cs typeface="+mj-cs"/>
              </a:rPr>
              <a:t>الإعلام التقليدي أصبح يعتمد على الإعلام التشاركي </a:t>
            </a:r>
            <a:r>
              <a:rPr lang="ar-SA" dirty="0" smtClean="0">
                <a:cs typeface="+mj-cs"/>
              </a:rPr>
              <a:t>(</a:t>
            </a:r>
            <a:r>
              <a:rPr lang="en-US" dirty="0" smtClean="0">
                <a:cs typeface="+mj-cs"/>
              </a:rPr>
              <a:t>citizen-sourced </a:t>
            </a:r>
            <a:r>
              <a:rPr lang="en-US" dirty="0">
                <a:cs typeface="+mj-cs"/>
              </a:rPr>
              <a:t>media) </a:t>
            </a:r>
            <a:r>
              <a:rPr lang="ar-SA" dirty="0" smtClean="0">
                <a:cs typeface="+mj-cs"/>
              </a:rPr>
              <a:t>) خاصةً </a:t>
            </a:r>
            <a:r>
              <a:rPr lang="ar-SA" dirty="0">
                <a:cs typeface="+mj-cs"/>
              </a:rPr>
              <a:t>في الظروف الطارئة</a:t>
            </a:r>
            <a:r>
              <a:rPr lang="ar-SA" dirty="0" smtClean="0">
                <a:cs typeface="+mj-cs"/>
              </a:rPr>
              <a:t>.</a:t>
            </a:r>
          </a:p>
          <a:p>
            <a:pPr marL="285750" indent="-285750" algn="r" rtl="1">
              <a:lnSpc>
                <a:spcPct val="200000"/>
              </a:lnSpc>
              <a:buFont typeface="Arial" panose="020B0604020202020204" pitchFamily="34" charset="0"/>
              <a:buChar char="•"/>
            </a:pPr>
            <a:r>
              <a:rPr lang="ar-SA" b="1" dirty="0" smtClean="0">
                <a:solidFill>
                  <a:srgbClr val="C00000"/>
                </a:solidFill>
              </a:rPr>
              <a:t>(المواطن </a:t>
            </a:r>
            <a:r>
              <a:rPr lang="ar-SA" b="1" dirty="0">
                <a:solidFill>
                  <a:srgbClr val="C00000"/>
                </a:solidFill>
              </a:rPr>
              <a:t>في الإعلام </a:t>
            </a:r>
            <a:r>
              <a:rPr lang="ar-SA" b="1" dirty="0" smtClean="0">
                <a:solidFill>
                  <a:srgbClr val="C00000"/>
                </a:solidFill>
              </a:rPr>
              <a:t>الاجتماعي</a:t>
            </a:r>
            <a:r>
              <a:rPr lang="ar-SA" dirty="0" smtClean="0">
                <a:solidFill>
                  <a:srgbClr val="C00000"/>
                </a:solidFill>
                <a:cs typeface="+mj-cs"/>
              </a:rPr>
              <a:t> </a:t>
            </a:r>
            <a:r>
              <a:rPr lang="ar-SA" dirty="0" smtClean="0">
                <a:cs typeface="+mj-cs"/>
              </a:rPr>
              <a:t>) عنوان مقالة تشرح دور المواطن في الاعلام على موقع  </a:t>
            </a:r>
            <a:r>
              <a:rPr lang="ar-SA" dirty="0"/>
              <a:t>العربية  </a:t>
            </a:r>
            <a:endParaRPr lang="ar-SA" b="1" dirty="0"/>
          </a:p>
          <a:p>
            <a:pPr marL="285750" indent="-285750" algn="r" rtl="1">
              <a:lnSpc>
                <a:spcPct val="200000"/>
              </a:lnSpc>
              <a:buFont typeface="Arial" panose="020B0604020202020204" pitchFamily="34" charset="0"/>
              <a:buChar char="•"/>
            </a:pPr>
            <a:r>
              <a:rPr lang="en-US" dirty="0" smtClean="0">
                <a:cs typeface="+mj-cs"/>
                <a:hlinkClick r:id="rId4"/>
              </a:rPr>
              <a:t>https</a:t>
            </a:r>
            <a:r>
              <a:rPr lang="en-US" dirty="0">
                <a:cs typeface="+mj-cs"/>
                <a:hlinkClick r:id="rId4"/>
              </a:rPr>
              <a:t>://</a:t>
            </a:r>
            <a:r>
              <a:rPr lang="en-US" dirty="0" smtClean="0">
                <a:cs typeface="+mj-cs"/>
                <a:hlinkClick r:id="rId4"/>
              </a:rPr>
              <a:t>www.alarabiya.net/saudi-today</a:t>
            </a:r>
            <a:endParaRPr lang="ar-SA" b="1" dirty="0"/>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82128063"/>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596510"/>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461665"/>
          </a:xfrm>
          <a:prstGeom prst="rect">
            <a:avLst/>
          </a:prstGeom>
          <a:noFill/>
        </p:spPr>
        <p:txBody>
          <a:bodyPr wrap="square" rtlCol="0">
            <a:spAutoFit/>
          </a:bodyPr>
          <a:lstStyle/>
          <a:p>
            <a:pPr algn="ctr" rtl="1"/>
            <a:r>
              <a:rPr lang="ar-SA" sz="2400" b="1" dirty="0" smtClean="0">
                <a:solidFill>
                  <a:srgbClr val="00B0F0"/>
                </a:solidFill>
                <a:latin typeface="The Year of Handicrafts SemBd" pitchFamily="50" charset="-78"/>
                <a:cs typeface="The Year of Handicrafts SemBd" pitchFamily="50" charset="-78"/>
              </a:rPr>
              <a:t>الفرص التي توفرها صحافة المواطن</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385474" y="2196734"/>
            <a:ext cx="8417320" cy="4196020"/>
          </a:xfrm>
          <a:prstGeom prst="rect">
            <a:avLst/>
          </a:prstGeom>
          <a:noFill/>
        </p:spPr>
        <p:txBody>
          <a:bodyPr wrap="square" rtlCol="0">
            <a:spAutoFit/>
          </a:bodyPr>
          <a:lstStyle/>
          <a:p>
            <a:pPr algn="r" rtl="1">
              <a:lnSpc>
                <a:spcPct val="150000"/>
              </a:lnSpc>
            </a:pPr>
            <a:r>
              <a:rPr lang="ar-SA" b="1" dirty="0">
                <a:solidFill>
                  <a:srgbClr val="C00000"/>
                </a:solidFill>
              </a:rPr>
              <a:t>أولًا: على مستوى الأفراد</a:t>
            </a:r>
          </a:p>
          <a:p>
            <a:pPr algn="r" rtl="1">
              <a:lnSpc>
                <a:spcPct val="150000"/>
              </a:lnSpc>
            </a:pPr>
            <a:r>
              <a:rPr lang="ar-SA" b="1" dirty="0"/>
              <a:t>حرية التعبير</a:t>
            </a:r>
            <a:endParaRPr lang="ar-SA" dirty="0"/>
          </a:p>
          <a:p>
            <a:pPr lvl="1" algn="r" rtl="1">
              <a:lnSpc>
                <a:spcPct val="150000"/>
              </a:lnSpc>
            </a:pPr>
            <a:r>
              <a:rPr lang="ar-SA" dirty="0"/>
              <a:t>تمنح الأفراد فرصة للتعبير عن آرائهم وأفكارهم دون الحاجة إلى مؤسسات إعلامية تقليدية.</a:t>
            </a:r>
          </a:p>
          <a:p>
            <a:pPr algn="r" rtl="1">
              <a:lnSpc>
                <a:spcPct val="150000"/>
              </a:lnSpc>
            </a:pPr>
            <a:r>
              <a:rPr lang="ar-SA" b="1" dirty="0"/>
              <a:t>الوصول إلى الجمهور</a:t>
            </a:r>
            <a:endParaRPr lang="ar-SA" dirty="0"/>
          </a:p>
          <a:p>
            <a:pPr lvl="1" algn="r" rtl="1">
              <a:lnSpc>
                <a:spcPct val="150000"/>
              </a:lnSpc>
            </a:pPr>
            <a:r>
              <a:rPr lang="ar-SA" dirty="0"/>
              <a:t>يمكن لأي شخص أن يصل بصوته إلى الآلاف أو حتى الملايين من الناس عبر الإنترنت.</a:t>
            </a:r>
          </a:p>
          <a:p>
            <a:pPr algn="r" rtl="1">
              <a:lnSpc>
                <a:spcPct val="150000"/>
              </a:lnSpc>
            </a:pPr>
            <a:r>
              <a:rPr lang="ar-SA" b="1" dirty="0"/>
              <a:t>تمكين فئات مهمشة</a:t>
            </a:r>
            <a:endParaRPr lang="ar-SA" dirty="0"/>
          </a:p>
          <a:p>
            <a:pPr lvl="1" algn="r" rtl="1">
              <a:lnSpc>
                <a:spcPct val="150000"/>
              </a:lnSpc>
            </a:pPr>
            <a:r>
              <a:rPr lang="ar-SA" dirty="0"/>
              <a:t>تتيح لسكان المناطق الريفية، أو لأصحاب القضايا الاجتماعية، فرصة الظهور وطرح قضاياهم.</a:t>
            </a:r>
          </a:p>
          <a:p>
            <a:pPr algn="r" rtl="1">
              <a:lnSpc>
                <a:spcPct val="150000"/>
              </a:lnSpc>
            </a:pPr>
            <a:r>
              <a:rPr lang="ar-SA" b="1" dirty="0"/>
              <a:t>فرص وظيفية جديدة</a:t>
            </a:r>
            <a:endParaRPr lang="ar-SA" dirty="0"/>
          </a:p>
          <a:p>
            <a:pPr lvl="1" algn="r" rtl="1">
              <a:lnSpc>
                <a:spcPct val="150000"/>
              </a:lnSpc>
            </a:pPr>
            <a:r>
              <a:rPr lang="ar-SA" dirty="0"/>
              <a:t>قد يكتشف البعض أنفسهم كمراسلين أو صانعي محتوى محترفين، وتفتح أمامهم أبواب الإعلام الرقمي.</a:t>
            </a:r>
          </a:p>
          <a:p>
            <a:pPr marL="285750" indent="-285750" algn="r" rtl="1">
              <a:lnSpc>
                <a:spcPct val="150000"/>
              </a:lnSpc>
              <a:buFont typeface="Arial" panose="020B0604020202020204" pitchFamily="34" charset="0"/>
              <a:buChar char="•"/>
            </a:pPr>
            <a:endParaRPr lang="ar-SA" b="1" dirty="0"/>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8278778"/>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5226" y="1301676"/>
            <a:ext cx="3386537" cy="1904927"/>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461665"/>
          </a:xfrm>
          <a:prstGeom prst="rect">
            <a:avLst/>
          </a:prstGeom>
          <a:noFill/>
        </p:spPr>
        <p:txBody>
          <a:bodyPr wrap="square" rtlCol="0">
            <a:spAutoFit/>
          </a:bodyPr>
          <a:lstStyle/>
          <a:p>
            <a:pPr algn="ctr" rtl="1"/>
            <a:r>
              <a:rPr lang="ar-SA" sz="2400" b="1" dirty="0" smtClean="0">
                <a:solidFill>
                  <a:srgbClr val="00B0F0"/>
                </a:solidFill>
                <a:latin typeface="The Year of Handicrafts SemBd" pitchFamily="50" charset="-78"/>
                <a:cs typeface="The Year of Handicrafts SemBd" pitchFamily="50" charset="-78"/>
              </a:rPr>
              <a:t>الفرص التي توفرها صحافة المواطن</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385474" y="2196734"/>
            <a:ext cx="8417320" cy="3785652"/>
          </a:xfrm>
          <a:prstGeom prst="rect">
            <a:avLst/>
          </a:prstGeom>
          <a:noFill/>
        </p:spPr>
        <p:txBody>
          <a:bodyPr wrap="square" rtlCol="0">
            <a:spAutoFit/>
          </a:bodyPr>
          <a:lstStyle/>
          <a:p>
            <a:pPr algn="r" rtl="1">
              <a:lnSpc>
                <a:spcPct val="150000"/>
              </a:lnSpc>
            </a:pPr>
            <a:r>
              <a:rPr lang="ar-SA" sz="2000" b="1" dirty="0">
                <a:solidFill>
                  <a:srgbClr val="C00000"/>
                </a:solidFill>
                <a:cs typeface="+mj-cs"/>
              </a:rPr>
              <a:t>ثانيًا: على مستوى المجتمع</a:t>
            </a:r>
          </a:p>
          <a:p>
            <a:pPr algn="r" rtl="1">
              <a:lnSpc>
                <a:spcPct val="150000"/>
              </a:lnSpc>
            </a:pPr>
            <a:r>
              <a:rPr lang="ar-SA" sz="2000" b="1" dirty="0">
                <a:cs typeface="+mj-cs"/>
              </a:rPr>
              <a:t>رفع الوعي المجتمعي</a:t>
            </a:r>
            <a:endParaRPr lang="ar-SA" sz="2000" dirty="0">
              <a:cs typeface="+mj-cs"/>
            </a:endParaRPr>
          </a:p>
          <a:p>
            <a:pPr lvl="1" algn="r" rtl="1">
              <a:lnSpc>
                <a:spcPct val="150000"/>
              </a:lnSpc>
            </a:pPr>
            <a:r>
              <a:rPr lang="ar-SA" sz="2000" dirty="0">
                <a:cs typeface="+mj-cs"/>
              </a:rPr>
              <a:t>من خلال تغطية قضايا محلية، صحية، بيئية، تعليمية وغيرها.</a:t>
            </a:r>
          </a:p>
          <a:p>
            <a:pPr lvl="1" algn="r" rtl="1">
              <a:lnSpc>
                <a:spcPct val="150000"/>
              </a:lnSpc>
            </a:pPr>
            <a:r>
              <a:rPr lang="ar-SA" sz="2000" dirty="0">
                <a:cs typeface="+mj-cs"/>
              </a:rPr>
              <a:t>مثال: حملة على السوشيال ميديا لفضح التلوث في منطقة ما.</a:t>
            </a:r>
          </a:p>
          <a:p>
            <a:pPr algn="r" rtl="1">
              <a:lnSpc>
                <a:spcPct val="150000"/>
              </a:lnSpc>
            </a:pPr>
            <a:r>
              <a:rPr lang="ar-SA" sz="2000" b="1" dirty="0">
                <a:cs typeface="+mj-cs"/>
              </a:rPr>
              <a:t>تعزيز الرقابة المجتمعية</a:t>
            </a:r>
            <a:endParaRPr lang="ar-SA" sz="2000" dirty="0">
              <a:cs typeface="+mj-cs"/>
            </a:endParaRPr>
          </a:p>
          <a:p>
            <a:pPr lvl="1" algn="r" rtl="1">
              <a:lnSpc>
                <a:spcPct val="150000"/>
              </a:lnSpc>
            </a:pPr>
            <a:r>
              <a:rPr lang="ar-SA" sz="2000" dirty="0">
                <a:cs typeface="+mj-cs"/>
              </a:rPr>
              <a:t>المواطن الصحفي يساهم في كشف الفساد أو الإهمال أو انتهاكات حقوق الإنسان.</a:t>
            </a:r>
          </a:p>
          <a:p>
            <a:pPr algn="r" rtl="1">
              <a:lnSpc>
                <a:spcPct val="150000"/>
              </a:lnSpc>
            </a:pPr>
            <a:r>
              <a:rPr lang="ar-SA" sz="2000" b="1" dirty="0">
                <a:cs typeface="+mj-cs"/>
              </a:rPr>
              <a:t>تشجيع المشاركة المدنية</a:t>
            </a:r>
            <a:endParaRPr lang="ar-SA" sz="2000" dirty="0">
              <a:cs typeface="+mj-cs"/>
            </a:endParaRPr>
          </a:p>
          <a:p>
            <a:pPr lvl="1" algn="r" rtl="1">
              <a:lnSpc>
                <a:spcPct val="150000"/>
              </a:lnSpc>
            </a:pPr>
            <a:r>
              <a:rPr lang="ar-SA" sz="2000" dirty="0">
                <a:cs typeface="+mj-cs"/>
              </a:rPr>
              <a:t>تعزيز دور المواطن كجزء فاعل في الديمقراطية والمجتمع.</a:t>
            </a: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032807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284"/>
            <a:ext cx="3412747" cy="3372775"/>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461665"/>
          </a:xfrm>
          <a:prstGeom prst="rect">
            <a:avLst/>
          </a:prstGeom>
          <a:noFill/>
        </p:spPr>
        <p:txBody>
          <a:bodyPr wrap="square" rtlCol="0">
            <a:spAutoFit/>
          </a:bodyPr>
          <a:lstStyle/>
          <a:p>
            <a:pPr algn="ctr" rtl="1"/>
            <a:r>
              <a:rPr lang="ar-SA" sz="2400" b="1" dirty="0" smtClean="0">
                <a:solidFill>
                  <a:srgbClr val="00B0F0"/>
                </a:solidFill>
                <a:latin typeface="The Year of Handicrafts SemBd" pitchFamily="50" charset="-78"/>
                <a:cs typeface="The Year of Handicrafts SemBd" pitchFamily="50" charset="-78"/>
              </a:rPr>
              <a:t>الفرص التي توفرها صحافة المواطن</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385474" y="2196734"/>
            <a:ext cx="8417320" cy="2951064"/>
          </a:xfrm>
          <a:prstGeom prst="rect">
            <a:avLst/>
          </a:prstGeom>
          <a:noFill/>
        </p:spPr>
        <p:txBody>
          <a:bodyPr wrap="square" rtlCol="0">
            <a:spAutoFit/>
          </a:bodyPr>
          <a:lstStyle/>
          <a:p>
            <a:pPr algn="r" rtl="1">
              <a:lnSpc>
                <a:spcPct val="150000"/>
              </a:lnSpc>
            </a:pPr>
            <a:r>
              <a:rPr lang="ar-SA" b="1" dirty="0">
                <a:solidFill>
                  <a:srgbClr val="C00000"/>
                </a:solidFill>
                <a:cs typeface="+mj-cs"/>
              </a:rPr>
              <a:t>ثالثًا: على مستوى الإعلام</a:t>
            </a:r>
          </a:p>
          <a:p>
            <a:pPr algn="r" rtl="1">
              <a:lnSpc>
                <a:spcPct val="150000"/>
              </a:lnSpc>
            </a:pPr>
            <a:r>
              <a:rPr lang="ar-SA" b="1" dirty="0">
                <a:cs typeface="+mj-cs"/>
              </a:rPr>
              <a:t>توسيع مصادر الأخبار</a:t>
            </a:r>
            <a:endParaRPr lang="ar-SA" dirty="0">
              <a:cs typeface="+mj-cs"/>
            </a:endParaRPr>
          </a:p>
          <a:p>
            <a:pPr lvl="1" algn="r" rtl="1">
              <a:lnSpc>
                <a:spcPct val="150000"/>
              </a:lnSpc>
            </a:pPr>
            <a:r>
              <a:rPr lang="ar-SA" dirty="0">
                <a:cs typeface="+mj-cs"/>
              </a:rPr>
              <a:t>وسائل الإعلام التقليدية تستفيد من مواد المواطنين للحصول على تغطية أسرع أو أوسع.</a:t>
            </a:r>
          </a:p>
          <a:p>
            <a:pPr algn="r" rtl="1">
              <a:lnSpc>
                <a:spcPct val="150000"/>
              </a:lnSpc>
            </a:pPr>
            <a:r>
              <a:rPr lang="ar-SA" b="1" dirty="0">
                <a:cs typeface="+mj-cs"/>
              </a:rPr>
              <a:t>التحول نحو الإعلام التشاركي</a:t>
            </a:r>
            <a:endParaRPr lang="ar-SA" dirty="0">
              <a:cs typeface="+mj-cs"/>
            </a:endParaRPr>
          </a:p>
          <a:p>
            <a:pPr lvl="1" algn="r" rtl="1">
              <a:lnSpc>
                <a:spcPct val="150000"/>
              </a:lnSpc>
            </a:pPr>
            <a:r>
              <a:rPr lang="ar-SA" dirty="0">
                <a:cs typeface="+mj-cs"/>
              </a:rPr>
              <a:t>أصبحت المؤسسات الإعلامية أكثر تفاعلًا مع الجمهور من خلال "المحتوى الذي ينتجه المستخدم".</a:t>
            </a:r>
          </a:p>
          <a:p>
            <a:pPr algn="r" rtl="1">
              <a:lnSpc>
                <a:spcPct val="150000"/>
              </a:lnSpc>
            </a:pPr>
            <a:r>
              <a:rPr lang="ar-SA" b="1" dirty="0">
                <a:cs typeface="+mj-cs"/>
              </a:rPr>
              <a:t>خفض التكاليف</a:t>
            </a:r>
            <a:endParaRPr lang="ar-SA" dirty="0">
              <a:cs typeface="+mj-cs"/>
            </a:endParaRPr>
          </a:p>
          <a:p>
            <a:pPr lvl="1" algn="r" rtl="1">
              <a:lnSpc>
                <a:spcPct val="150000"/>
              </a:lnSpc>
            </a:pPr>
            <a:r>
              <a:rPr lang="ar-SA" dirty="0">
                <a:cs typeface="+mj-cs"/>
              </a:rPr>
              <a:t>المؤسسات تستفيد من المحتوى المجاني أو شبه المجاني الذي يوفره المواطنون.</a:t>
            </a: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1075005"/>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C4970-38CE-CBF8-4BA5-47F3E8F7C99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0E5ECE4-56CE-286E-7A43-3BFC140E419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42AC8836-26B0-AED9-B762-058B90D9D92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71311" cy="2242655"/>
          </a:xfrm>
          <a:prstGeom prst="rect">
            <a:avLst/>
          </a:prstGeom>
        </p:spPr>
      </p:pic>
      <p:sp>
        <p:nvSpPr>
          <p:cNvPr id="2" name="Right Triangle 1">
            <a:extLst>
              <a:ext uri="{FF2B5EF4-FFF2-40B4-BE49-F238E27FC236}">
                <a16:creationId xmlns:a16="http://schemas.microsoft.com/office/drawing/2014/main" id="{2A7C8843-CE38-BB4D-7D64-9EA7ED02ED5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9C7538E0-ED44-ED42-367C-77204BC9CD2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362103-6267-7FA6-8EC0-2F4C119662EE}"/>
              </a:ext>
            </a:extLst>
          </p:cNvPr>
          <p:cNvSpPr txBox="1"/>
          <p:nvPr/>
        </p:nvSpPr>
        <p:spPr>
          <a:xfrm>
            <a:off x="4696383" y="1433334"/>
            <a:ext cx="6256097" cy="461665"/>
          </a:xfrm>
          <a:prstGeom prst="rect">
            <a:avLst/>
          </a:prstGeom>
          <a:noFill/>
        </p:spPr>
        <p:txBody>
          <a:bodyPr wrap="square" rtlCol="0">
            <a:spAutoFit/>
          </a:bodyPr>
          <a:lstStyle/>
          <a:p>
            <a:pPr algn="ctr" rtl="1"/>
            <a:r>
              <a:rPr lang="en-US" sz="2400" b="1" dirty="0" smtClean="0">
                <a:solidFill>
                  <a:srgbClr val="00B0F0"/>
                </a:solidFill>
                <a:latin typeface="The Year of Handicrafts SemBd" pitchFamily="50" charset="-78"/>
                <a:cs typeface="The Year of Handicrafts SemBd" pitchFamily="50" charset="-78"/>
              </a:rPr>
              <a:t>HGJ</a:t>
            </a:r>
            <a:r>
              <a:rPr lang="ar-SA" sz="2400" b="1" dirty="0" smtClean="0">
                <a:solidFill>
                  <a:srgbClr val="00B0F0"/>
                </a:solidFill>
                <a:latin typeface="The Year of Handicrafts SemBd" pitchFamily="50" charset="-78"/>
                <a:cs typeface="The Year of Handicrafts SemBd" pitchFamily="50" charset="-78"/>
              </a:rPr>
              <a:t>التحديات والمخاطر</a:t>
            </a:r>
            <a:endParaRPr lang="ar-SA" sz="2400" b="1" dirty="0">
              <a:solidFill>
                <a:srgbClr val="00B0F0"/>
              </a:solidFill>
              <a:latin typeface="The Year of Handicrafts SemBd" pitchFamily="50" charset="-78"/>
              <a:cs typeface="The Year of Handicrafts SemBd" pitchFamily="50" charset="-78"/>
            </a:endParaRPr>
          </a:p>
        </p:txBody>
      </p:sp>
      <p:sp>
        <p:nvSpPr>
          <p:cNvPr id="28" name="Rectangle 27">
            <a:extLst>
              <a:ext uri="{FF2B5EF4-FFF2-40B4-BE49-F238E27FC236}">
                <a16:creationId xmlns:a16="http://schemas.microsoft.com/office/drawing/2014/main" id="{6DA1FCDC-E5C4-AB75-6A28-5238014C48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D44C470-788F-FC77-FCBC-C08AB35C304A}"/>
              </a:ext>
            </a:extLst>
          </p:cNvPr>
          <p:cNvSpPr txBox="1"/>
          <p:nvPr/>
        </p:nvSpPr>
        <p:spPr>
          <a:xfrm>
            <a:off x="3385474" y="2196734"/>
            <a:ext cx="8417320" cy="1938992"/>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dirty="0" smtClean="0">
                <a:cs typeface="+mj-cs"/>
              </a:rPr>
              <a:t>انقطاع </a:t>
            </a:r>
            <a:r>
              <a:rPr lang="ar-SA" sz="2000" dirty="0">
                <a:cs typeface="+mj-cs"/>
              </a:rPr>
              <a:t>الإنترنت والتعتيم الإعلامي.</a:t>
            </a:r>
          </a:p>
          <a:p>
            <a:pPr marL="342900" indent="-342900" algn="r" rtl="1">
              <a:lnSpc>
                <a:spcPct val="150000"/>
              </a:lnSpc>
              <a:buFont typeface="Arial" panose="020B0604020202020204" pitchFamily="34" charset="0"/>
              <a:buChar char="•"/>
            </a:pPr>
            <a:r>
              <a:rPr lang="ar-SA" sz="2000" dirty="0">
                <a:cs typeface="+mj-cs"/>
              </a:rPr>
              <a:t>صعوبة التحقق من صحة المقاطع في ظل انتشار التضليل.</a:t>
            </a:r>
          </a:p>
          <a:p>
            <a:pPr marL="342900" indent="-342900" algn="r" rtl="1">
              <a:lnSpc>
                <a:spcPct val="150000"/>
              </a:lnSpc>
              <a:buFont typeface="Arial" panose="020B0604020202020204" pitchFamily="34" charset="0"/>
              <a:buChar char="•"/>
            </a:pPr>
            <a:r>
              <a:rPr lang="ar-SA" sz="2000" dirty="0">
                <a:cs typeface="+mj-cs"/>
              </a:rPr>
              <a:t>تعرض الناشطين للملاحقة أو التهديد.</a:t>
            </a:r>
          </a:p>
          <a:p>
            <a:pPr marL="342900" indent="-342900" algn="r" rtl="1">
              <a:lnSpc>
                <a:spcPct val="150000"/>
              </a:lnSpc>
              <a:buFont typeface="Arial" panose="020B0604020202020204" pitchFamily="34" charset="0"/>
              <a:buChar char="•"/>
            </a:pPr>
            <a:r>
              <a:rPr lang="ar-SA" sz="2000" dirty="0">
                <a:cs typeface="+mj-cs"/>
              </a:rPr>
              <a:t>عدم تدريب المواطن على توثيق مهني أو آمن.</a:t>
            </a:r>
          </a:p>
        </p:txBody>
      </p:sp>
      <p:sp>
        <p:nvSpPr>
          <p:cNvPr id="14" name="TextBox 13">
            <a:extLst>
              <a:ext uri="{FF2B5EF4-FFF2-40B4-BE49-F238E27FC236}">
                <a16:creationId xmlns:a16="http://schemas.microsoft.com/office/drawing/2014/main" id="{80181D98-67A3-767E-4891-4816FB3F2749}"/>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D766FC75-875A-ACE7-E742-7F81F541B2FD}"/>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466D402A-FE1C-64EC-D760-EC89ACBC141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50932919"/>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8B431-E857-656F-9FB5-3715E9CC36D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760E777D-AA67-0E37-F0E7-9AB08CD0E5D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63989" y="1622658"/>
            <a:ext cx="9598980" cy="3612684"/>
          </a:xfrm>
        </p:spPr>
      </p:pic>
      <p:sp>
        <p:nvSpPr>
          <p:cNvPr id="6" name="Rectangle 5">
            <a:extLst>
              <a:ext uri="{FF2B5EF4-FFF2-40B4-BE49-F238E27FC236}">
                <a16:creationId xmlns:a16="http://schemas.microsoft.com/office/drawing/2014/main" id="{DB7BDD7E-4EAB-551F-93FB-9564D68F4E4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880547C-8F10-34ED-0502-B179C3B7A096}"/>
              </a:ext>
            </a:extLst>
          </p:cNvPr>
          <p:cNvSpPr txBox="1"/>
          <p:nvPr/>
        </p:nvSpPr>
        <p:spPr>
          <a:xfrm>
            <a:off x="6173358" y="1739494"/>
            <a:ext cx="4514377"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مستقبل صحافة المواطن</a:t>
            </a: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 والتحديات الأخلاقية</a:t>
            </a:r>
            <a:endParaRPr kumimoji="0" lang="ar-EG"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endParaRPr>
          </a:p>
        </p:txBody>
      </p:sp>
      <p:pic>
        <p:nvPicPr>
          <p:cNvPr id="9" name="Graphic 21">
            <a:extLst>
              <a:ext uri="{FF2B5EF4-FFF2-40B4-BE49-F238E27FC236}">
                <a16:creationId xmlns:a16="http://schemas.microsoft.com/office/drawing/2014/main" id="{98090904-437A-6BB9-88B6-C3746B6553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509819536"/>
      </p:ext>
    </p:extLst>
  </p:cSld>
  <p:clrMapOvr>
    <a:masterClrMapping/>
  </p:clrMapOvr>
  <mc:AlternateContent xmlns:mc="http://schemas.openxmlformats.org/markup-compatibility/2006" xmlns:p14="http://schemas.microsoft.com/office/powerpoint/2010/main">
    <mc:Choice Requires="p14">
      <p:transition spd="slow" p14:dur="2000" advTm="20224"/>
    </mc:Choice>
    <mc:Fallback xmlns="">
      <p:transition spd="slow" advTm="202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0D5EE-CE1C-D9BD-EBA8-F5F45769D98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3251BEC-D478-DAC6-ED0B-DE55017935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6F47C36-2285-3F20-0A8B-77201804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294003"/>
            <a:ext cx="3447287" cy="3447287"/>
          </a:xfrm>
          <a:prstGeom prst="rect">
            <a:avLst/>
          </a:prstGeom>
        </p:spPr>
      </p:pic>
      <p:sp>
        <p:nvSpPr>
          <p:cNvPr id="2" name="Right Triangle 1">
            <a:extLst>
              <a:ext uri="{FF2B5EF4-FFF2-40B4-BE49-F238E27FC236}">
                <a16:creationId xmlns:a16="http://schemas.microsoft.com/office/drawing/2014/main" id="{62F19AB1-8520-95B0-CA03-4BCFE450AD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A12380E-1284-5BF2-4C81-D55BC61994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9EFC6E-5E90-BCA6-01E7-4A1D32A18BAC}"/>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مستقبل صحافة المواطن والتحديات الأخلاقية</a:t>
            </a:r>
          </a:p>
        </p:txBody>
      </p:sp>
      <p:sp>
        <p:nvSpPr>
          <p:cNvPr id="28" name="Rectangle 27">
            <a:extLst>
              <a:ext uri="{FF2B5EF4-FFF2-40B4-BE49-F238E27FC236}">
                <a16:creationId xmlns:a16="http://schemas.microsoft.com/office/drawing/2014/main" id="{D72C68CF-B443-DCCC-11A5-23E0040E67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FE5BA171-F5BD-5CD5-C355-7B27294CB510}"/>
              </a:ext>
            </a:extLst>
          </p:cNvPr>
          <p:cNvSpPr txBox="1"/>
          <p:nvPr/>
        </p:nvSpPr>
        <p:spPr>
          <a:xfrm>
            <a:off x="3598250" y="2349028"/>
            <a:ext cx="8417320" cy="3109890"/>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هل يتم دمجها في المؤسسات الإعلامية؟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sz="1900" spc="30" dirty="0">
                <a:solidFill>
                  <a:prstClr val="black"/>
                </a:solidFill>
                <a:latin typeface="Simplified Arabic" pitchFamily="18" charset="-78"/>
                <a:cs typeface="Times New Roman" panose="02020603050405020304" pitchFamily="18" charset="0"/>
              </a:rPr>
              <a:t>هل هي نموذج تكاملي أم تنافسي مع الإعلام المهني؟</a:t>
            </a: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تدريب المواطنين على أدوات تحقق وفهم الأخلاقيات الصحفية.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إنشاء منصات تجمع بين المواطن والصحفي المحترف.</a:t>
            </a:r>
          </a:p>
        </p:txBody>
      </p:sp>
      <p:sp>
        <p:nvSpPr>
          <p:cNvPr id="14" name="TextBox 13">
            <a:extLst>
              <a:ext uri="{FF2B5EF4-FFF2-40B4-BE49-F238E27FC236}">
                <a16:creationId xmlns:a16="http://schemas.microsoft.com/office/drawing/2014/main" id="{E41695BC-A6CB-73D2-30FD-C7D5F61F88C3}"/>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6B342593-D6D4-F499-4E1A-1022D08E7885}"/>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a:extLst>
              <a:ext uri="{FF2B5EF4-FFF2-40B4-BE49-F238E27FC236}">
                <a16:creationId xmlns:a16="http://schemas.microsoft.com/office/drawing/2014/main" id="{032CA7C1-1439-037E-D050-8D54375513A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6260454"/>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F099F-C4FB-D9D5-6FC0-3C64CD7AB60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97CD36DC-076D-A303-2F3E-0DEB25CCCF7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32E565C-791C-689A-6702-BD9D19A5E69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71311" cy="2525230"/>
          </a:xfrm>
          <a:prstGeom prst="rect">
            <a:avLst/>
          </a:prstGeom>
        </p:spPr>
      </p:pic>
      <p:sp>
        <p:nvSpPr>
          <p:cNvPr id="2" name="Right Triangle 1">
            <a:extLst>
              <a:ext uri="{FF2B5EF4-FFF2-40B4-BE49-F238E27FC236}">
                <a16:creationId xmlns:a16="http://schemas.microsoft.com/office/drawing/2014/main" id="{5CABB183-E077-C060-50AA-47FA73D8E5E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1DB25CD-9FB2-9DD3-D43F-294F56E6935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50C532B-C378-73DF-4E7B-759AAA599E1F}"/>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مستقبل صحافة المواطن والتحديات الأخلاقية</a:t>
            </a:r>
          </a:p>
        </p:txBody>
      </p:sp>
      <p:sp>
        <p:nvSpPr>
          <p:cNvPr id="28" name="Rectangle 27">
            <a:extLst>
              <a:ext uri="{FF2B5EF4-FFF2-40B4-BE49-F238E27FC236}">
                <a16:creationId xmlns:a16="http://schemas.microsoft.com/office/drawing/2014/main" id="{ED001308-1DE3-624B-99B8-7323D082A6B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BC9D849-9956-F2CC-E24D-C1377662C846}"/>
              </a:ext>
            </a:extLst>
          </p:cNvPr>
          <p:cNvSpPr txBox="1"/>
          <p:nvPr/>
        </p:nvSpPr>
        <p:spPr>
          <a:xfrm>
            <a:off x="3598250" y="2349028"/>
            <a:ext cx="8417320" cy="364080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الذكاء الاصطناعي قد يساعد أو يضر (بتوليد أخبار مزيفة أو بمساعدة على التحقق).</a:t>
            </a:r>
          </a:p>
          <a:p>
            <a:pPr algn="r" rtl="1">
              <a:lnSpc>
                <a:spcPct val="150000"/>
              </a:lnSpc>
            </a:pPr>
            <a:r>
              <a:rPr lang="ar-SA" sz="2000" b="1" dirty="0">
                <a:cs typeface="+mj-cs"/>
              </a:rPr>
              <a:t>مستقبل واعد... ولكن بشروط:</a:t>
            </a:r>
          </a:p>
          <a:p>
            <a:pPr marL="342900" indent="-342900" algn="r" rtl="1">
              <a:lnSpc>
                <a:spcPct val="150000"/>
              </a:lnSpc>
              <a:buFont typeface="Arial" panose="020B0604020202020204" pitchFamily="34" charset="0"/>
              <a:buChar char="•"/>
            </a:pPr>
            <a:r>
              <a:rPr lang="ar-SA" sz="2000" b="1" dirty="0">
                <a:cs typeface="+mj-cs"/>
              </a:rPr>
              <a:t>التقنيات الرقمية</a:t>
            </a:r>
            <a:r>
              <a:rPr lang="ar-SA" sz="2000" dirty="0">
                <a:cs typeface="+mj-cs"/>
              </a:rPr>
              <a:t> مثل الذكاء الاصطناعي، البث المباشر، وتحليل البيانات ستعزز قدرة المواطن الصحفي على الوصول والتأثير.</a:t>
            </a:r>
          </a:p>
          <a:p>
            <a:pPr marL="342900" indent="-342900" algn="r" rtl="1">
              <a:lnSpc>
                <a:spcPct val="150000"/>
              </a:lnSpc>
              <a:buFont typeface="Arial" panose="020B0604020202020204" pitchFamily="34" charset="0"/>
              <a:buChar char="•"/>
            </a:pPr>
            <a:r>
              <a:rPr lang="ar-SA" sz="2000" b="1" dirty="0">
                <a:cs typeface="+mj-cs"/>
              </a:rPr>
              <a:t>لامركزية المعلومات</a:t>
            </a:r>
            <a:r>
              <a:rPr lang="ar-SA" sz="2000" dirty="0">
                <a:cs typeface="+mj-cs"/>
              </a:rPr>
              <a:t> تمنح الأفراد أدوات النشر والمشاركة بحرية أكبر، مما يعزز التعددية الإعلامية.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smtClean="0">
                <a:ln>
                  <a:noFill/>
                </a:ln>
                <a:solidFill>
                  <a:prstClr val="black"/>
                </a:solidFill>
                <a:effectLst/>
                <a:uLnTx/>
                <a:uFillTx/>
                <a:latin typeface="Simplified Arabic" pitchFamily="18" charset="-78"/>
                <a:cs typeface="+mj-cs"/>
              </a:rPr>
              <a:t>الحاجة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إلى تقنين وتنظيم المجال قانونيا.</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smtClean="0">
                <a:ln>
                  <a:noFill/>
                </a:ln>
                <a:solidFill>
                  <a:prstClr val="black"/>
                </a:solidFill>
                <a:effectLst/>
                <a:uLnTx/>
                <a:uFillTx/>
                <a:latin typeface="Simplified Arabic" pitchFamily="18" charset="-78"/>
                <a:cs typeface="+mj-cs"/>
              </a:rPr>
              <a:t>تطوير </a:t>
            </a:r>
            <a:r>
              <a:rPr kumimoji="0" lang="ar-SA" sz="1900" b="0" i="0" u="none" strike="noStrike" kern="1200" cap="none" spc="30" normalizeH="0" baseline="0" noProof="0" dirty="0">
                <a:ln>
                  <a:noFill/>
                </a:ln>
                <a:solidFill>
                  <a:prstClr val="black"/>
                </a:solidFill>
                <a:effectLst/>
                <a:uLnTx/>
                <a:uFillTx/>
                <a:latin typeface="Simplified Arabic" pitchFamily="18" charset="-78"/>
                <a:cs typeface="+mj-cs"/>
              </a:rPr>
              <a:t>المعايير الأخلاقية الرقمية على منصات الإعلام الرقمي التي تضبط عمل صحافة المواطن؟</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85AA9F3B-E57C-C837-4362-EA347C5E9D4D}"/>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0322A49F-FEB4-05A9-4D59-7074DD9B4D33}"/>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a:extLst>
              <a:ext uri="{FF2B5EF4-FFF2-40B4-BE49-F238E27FC236}">
                <a16:creationId xmlns:a16="http://schemas.microsoft.com/office/drawing/2014/main" id="{5EAF0297-0F02-D659-1FB7-27535F1D5F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0534723"/>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F099F-C4FB-D9D5-6FC0-3C64CD7AB609}"/>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97CD36DC-076D-A303-2F3E-0DEB25CCCF7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32E565C-791C-689A-6702-BD9D19A5E69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5CABB183-E077-C060-50AA-47FA73D8E5E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1DB25CD-9FB2-9DD3-D43F-294F56E6935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50C532B-C378-73DF-4E7B-759AAA599E1F}"/>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صحافة المواطن والتحديات </a:t>
            </a: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الأخلاقية</a:t>
            </a:r>
          </a:p>
        </p:txBody>
      </p:sp>
      <p:sp>
        <p:nvSpPr>
          <p:cNvPr id="28" name="Rectangle 27">
            <a:extLst>
              <a:ext uri="{FF2B5EF4-FFF2-40B4-BE49-F238E27FC236}">
                <a16:creationId xmlns:a16="http://schemas.microsoft.com/office/drawing/2014/main" id="{ED001308-1DE3-624B-99B8-7323D082A6B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BC9D849-9956-F2CC-E24D-C1377662C846}"/>
              </a:ext>
            </a:extLst>
          </p:cNvPr>
          <p:cNvSpPr txBox="1"/>
          <p:nvPr/>
        </p:nvSpPr>
        <p:spPr>
          <a:xfrm>
            <a:off x="3598250" y="2349028"/>
            <a:ext cx="8417320" cy="424731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SA" sz="2000" b="1" dirty="0" smtClean="0">
                <a:solidFill>
                  <a:srgbClr val="C00000"/>
                </a:solidFill>
                <a:cs typeface="+mj-cs"/>
              </a:rPr>
              <a:t>غياب </a:t>
            </a:r>
            <a:r>
              <a:rPr lang="ar-SA" sz="2000" b="1" dirty="0">
                <a:solidFill>
                  <a:srgbClr val="C00000"/>
                </a:solidFill>
                <a:cs typeface="+mj-cs"/>
              </a:rPr>
              <a:t>المعايير المهنية</a:t>
            </a:r>
            <a:endParaRPr lang="ar-SA" sz="2000" dirty="0">
              <a:solidFill>
                <a:srgbClr val="C00000"/>
              </a:solidFill>
              <a:cs typeface="+mj-cs"/>
            </a:endParaRPr>
          </a:p>
          <a:p>
            <a:pPr lvl="1" algn="r" rtl="1">
              <a:lnSpc>
                <a:spcPct val="150000"/>
              </a:lnSpc>
            </a:pPr>
            <a:r>
              <a:rPr lang="ar-SA" sz="2000" dirty="0">
                <a:cs typeface="+mj-cs"/>
              </a:rPr>
              <a:t>غالبًا ما يفتقر المواطن الصحفي للمعايير التحريرية، ما يؤدي إلى معلومات ناقصة أو غير دقيقة.</a:t>
            </a:r>
          </a:p>
          <a:p>
            <a:pPr marL="342900" indent="-342900" algn="r" rtl="1">
              <a:lnSpc>
                <a:spcPct val="150000"/>
              </a:lnSpc>
              <a:buFont typeface="Wingdings" panose="05000000000000000000" pitchFamily="2" charset="2"/>
              <a:buChar char="§"/>
            </a:pPr>
            <a:r>
              <a:rPr lang="ar-SA" sz="2000" b="1" dirty="0">
                <a:solidFill>
                  <a:srgbClr val="C00000"/>
                </a:solidFill>
                <a:cs typeface="+mj-cs"/>
              </a:rPr>
              <a:t>نشر صور أو معلومات حساسة</a:t>
            </a:r>
            <a:endParaRPr lang="ar-SA" sz="2000" dirty="0">
              <a:solidFill>
                <a:srgbClr val="C00000"/>
              </a:solidFill>
              <a:cs typeface="+mj-cs"/>
            </a:endParaRPr>
          </a:p>
          <a:p>
            <a:pPr lvl="1" algn="r" rtl="1">
              <a:lnSpc>
                <a:spcPct val="150000"/>
              </a:lnSpc>
            </a:pPr>
            <a:r>
              <a:rPr lang="ar-SA" sz="2000" dirty="0">
                <a:cs typeface="+mj-cs"/>
              </a:rPr>
              <a:t>نشر صور الضحايا أو مصابين بدون إذن يشكل انتهاكًا لخصوصية الأفراد وكرامتهم.</a:t>
            </a:r>
          </a:p>
          <a:p>
            <a:pPr marL="342900" indent="-342900" algn="r" rtl="1">
              <a:lnSpc>
                <a:spcPct val="150000"/>
              </a:lnSpc>
              <a:buFont typeface="Wingdings" panose="05000000000000000000" pitchFamily="2" charset="2"/>
              <a:buChar char="§"/>
            </a:pPr>
            <a:r>
              <a:rPr lang="ar-SA" sz="2000" b="1" dirty="0">
                <a:solidFill>
                  <a:srgbClr val="C00000"/>
                </a:solidFill>
                <a:cs typeface="+mj-cs"/>
              </a:rPr>
              <a:t>التحيّز والعاطفة</a:t>
            </a:r>
            <a:endParaRPr lang="ar-SA" sz="2000" dirty="0">
              <a:solidFill>
                <a:srgbClr val="C00000"/>
              </a:solidFill>
              <a:cs typeface="+mj-cs"/>
            </a:endParaRPr>
          </a:p>
          <a:p>
            <a:pPr lvl="1" algn="r" rtl="1">
              <a:lnSpc>
                <a:spcPct val="150000"/>
              </a:lnSpc>
            </a:pPr>
            <a:r>
              <a:rPr lang="ar-SA" sz="2000" dirty="0">
                <a:cs typeface="+mj-cs"/>
              </a:rPr>
              <a:t>تغليب الرأي أو الانفعال على التوازن المهني والتحقق الموضوعي.</a:t>
            </a:r>
          </a:p>
          <a:p>
            <a:pPr marL="342900" indent="-342900" algn="r" rtl="1">
              <a:lnSpc>
                <a:spcPct val="150000"/>
              </a:lnSpc>
              <a:buFont typeface="Wingdings" panose="05000000000000000000" pitchFamily="2" charset="2"/>
              <a:buChar char="§"/>
            </a:pPr>
            <a:r>
              <a:rPr lang="ar-SA" sz="2000" b="1" dirty="0">
                <a:solidFill>
                  <a:srgbClr val="C00000"/>
                </a:solidFill>
                <a:cs typeface="+mj-cs"/>
              </a:rPr>
              <a:t>الشائعات والمعلومات المضللة</a:t>
            </a:r>
            <a:endParaRPr lang="ar-SA" sz="2000" dirty="0">
              <a:solidFill>
                <a:srgbClr val="C00000"/>
              </a:solidFill>
              <a:cs typeface="+mj-cs"/>
            </a:endParaRPr>
          </a:p>
          <a:p>
            <a:pPr lvl="1" algn="r" rtl="1">
              <a:lnSpc>
                <a:spcPct val="150000"/>
              </a:lnSpc>
            </a:pPr>
            <a:r>
              <a:rPr lang="ar-SA" sz="2000" dirty="0">
                <a:cs typeface="+mj-cs"/>
              </a:rPr>
              <a:t>نقل أخبار غير موثقة أو مأخوذة من مصادر غير موثوقة، مما يساهم في تضليل الجمهور.</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85AA9F3B-E57C-C837-4362-EA347C5E9D4D}"/>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0322A49F-FEB4-05A9-4D59-7074DD9B4D33}"/>
              </a:ext>
            </a:extLst>
          </p:cNvPr>
          <p:cNvSpPr txBox="1"/>
          <p:nvPr/>
        </p:nvSpPr>
        <p:spPr>
          <a:xfrm>
            <a:off x="3508037" y="1585683"/>
            <a:ext cx="942618" cy="461665"/>
          </a:xfrm>
          <a:prstGeom prst="rect">
            <a:avLst/>
          </a:prstGeom>
          <a:noFill/>
        </p:spPr>
        <p:txBody>
          <a:bodyPr wrap="square" rtlCol="0">
            <a:spAutoFit/>
          </a:bodyPr>
          <a:lstStyle/>
          <a:p>
            <a:pPr lvl="0" algn="ctr">
              <a:defRPr/>
            </a:pPr>
            <a:r>
              <a:rPr lang="ar-SA" sz="2400" b="1" dirty="0">
                <a:solidFill>
                  <a:prstClr val="white"/>
                </a:solidFill>
                <a:latin typeface="Tajawal Medium" panose="00000600000000000000" pitchFamily="2" charset="-78"/>
                <a:cs typeface="Tajawal Medium" panose="00000600000000000000" pitchFamily="2" charset="-78"/>
              </a:rPr>
              <a:t>3</a:t>
            </a:r>
            <a:endParaRPr lang="en-US" sz="800" b="1" dirty="0">
              <a:solidFill>
                <a:prstClr val="white"/>
              </a:solidFill>
              <a:latin typeface="Tajawal Medium" panose="00000600000000000000" pitchFamily="2" charset="-78"/>
              <a:cs typeface="Tajawal Medium" panose="00000600000000000000" pitchFamily="2" charset="-78"/>
            </a:endParaRPr>
          </a:p>
        </p:txBody>
      </p:sp>
      <p:pic>
        <p:nvPicPr>
          <p:cNvPr id="18" name="Graphic 21">
            <a:extLst>
              <a:ext uri="{FF2B5EF4-FFF2-40B4-BE49-F238E27FC236}">
                <a16:creationId xmlns:a16="http://schemas.microsoft.com/office/drawing/2014/main" id="{5EAF0297-0F02-D659-1FB7-27535F1D5F6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9908107"/>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87B21-F15B-0405-296E-0C8A43F654A8}"/>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C3962B8-56CB-D0DE-7C77-05E907615CA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364753" y="1739494"/>
            <a:ext cx="7457978" cy="3612684"/>
          </a:xfrm>
        </p:spPr>
      </p:pic>
      <p:sp>
        <p:nvSpPr>
          <p:cNvPr id="6" name="Rectangle 5">
            <a:extLst>
              <a:ext uri="{FF2B5EF4-FFF2-40B4-BE49-F238E27FC236}">
                <a16:creationId xmlns:a16="http://schemas.microsoft.com/office/drawing/2014/main" id="{39DB0AEC-7AAF-B65B-D684-CE28DAD658A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C047E436-9496-A2B7-9511-03414AD9C981}"/>
              </a:ext>
            </a:extLst>
          </p:cNvPr>
          <p:cNvSpPr txBox="1"/>
          <p:nvPr/>
        </p:nvSpPr>
        <p:spPr>
          <a:xfrm>
            <a:off x="6013063" y="1739494"/>
            <a:ext cx="483497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SA"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imes New Roman" panose="02020603050405020304" pitchFamily="18" charset="0"/>
              </a:rPr>
              <a:t>الاستنتاجات حول صحافة المواطن كحالة دراسة</a:t>
            </a:r>
            <a:endParaRPr kumimoji="0" lang="ar-EG"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endParaRPr>
          </a:p>
        </p:txBody>
      </p:sp>
      <p:pic>
        <p:nvPicPr>
          <p:cNvPr id="9" name="Graphic 21">
            <a:extLst>
              <a:ext uri="{FF2B5EF4-FFF2-40B4-BE49-F238E27FC236}">
                <a16:creationId xmlns:a16="http://schemas.microsoft.com/office/drawing/2014/main" id="{381C1E7F-A85D-7EB7-5AD6-FA4B5F5CB4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001265921"/>
      </p:ext>
    </p:extLst>
  </p:cSld>
  <p:clrMapOvr>
    <a:masterClrMapping/>
  </p:clrMapOvr>
  <mc:AlternateContent xmlns:mc="http://schemas.openxmlformats.org/markup-compatibility/2006" xmlns:p14="http://schemas.microsoft.com/office/powerpoint/2010/main">
    <mc:Choice Requires="p14">
      <p:transition spd="slow" p14:dur="2000" advTm="20224"/>
    </mc:Choice>
    <mc:Fallback xmlns="">
      <p:transition spd="slow" advTm="2022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36774-7396-E50B-D1FF-244BE531282F}"/>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002BFB7D-2435-1D60-7530-0FE4DF524E3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B1C876C8-42FC-A230-702E-3E6F472EFEB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00444"/>
          </a:xfrm>
          <a:prstGeom prst="rect">
            <a:avLst/>
          </a:prstGeom>
        </p:spPr>
      </p:pic>
      <p:sp>
        <p:nvSpPr>
          <p:cNvPr id="2" name="Right Triangle 1">
            <a:extLst>
              <a:ext uri="{FF2B5EF4-FFF2-40B4-BE49-F238E27FC236}">
                <a16:creationId xmlns:a16="http://schemas.microsoft.com/office/drawing/2014/main" id="{49B3867D-C959-F15F-5E14-2ECF5E6F732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E3EA4979-8810-FA02-4C4A-5F14A56FBC7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20C9BD-7C6F-A895-2E28-C777B5E4FC66}"/>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الاستنتاجات حول صحافة المواطن كحالة دراسة</a:t>
            </a:r>
          </a:p>
        </p:txBody>
      </p:sp>
      <p:sp>
        <p:nvSpPr>
          <p:cNvPr id="28" name="Rectangle 27">
            <a:extLst>
              <a:ext uri="{FF2B5EF4-FFF2-40B4-BE49-F238E27FC236}">
                <a16:creationId xmlns:a16="http://schemas.microsoft.com/office/drawing/2014/main" id="{43569A85-235C-C7FE-6B2A-A731BDEACA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2D887B7-595F-47AF-F797-83A7094E1AE0}"/>
              </a:ext>
            </a:extLst>
          </p:cNvPr>
          <p:cNvSpPr txBox="1"/>
          <p:nvPr/>
        </p:nvSpPr>
        <p:spPr>
          <a:xfrm>
            <a:off x="3670820" y="2170458"/>
            <a:ext cx="8417320" cy="502855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lang="ar-SA" b="1" spc="30" dirty="0">
                <a:solidFill>
                  <a:prstClr val="black"/>
                </a:solidFill>
                <a:latin typeface="Simplified Arabic" pitchFamily="18" charset="-78"/>
                <a:cs typeface="+mj-cs"/>
              </a:rPr>
              <a:t>صحافة المواطن ليست </a:t>
            </a:r>
            <a:r>
              <a:rPr lang="ar-SA" b="1" spc="30" dirty="0" smtClean="0">
                <a:solidFill>
                  <a:prstClr val="black"/>
                </a:solidFill>
                <a:latin typeface="Simplified Arabic" pitchFamily="18" charset="-78"/>
                <a:cs typeface="+mj-cs"/>
              </a:rPr>
              <a:t>بديلاً </a:t>
            </a:r>
            <a:r>
              <a:rPr lang="ar-SA" b="1" spc="30" dirty="0">
                <a:solidFill>
                  <a:prstClr val="black"/>
                </a:solidFill>
                <a:latin typeface="Simplified Arabic" pitchFamily="18" charset="-78"/>
                <a:cs typeface="+mj-cs"/>
              </a:rPr>
              <a:t>بل </a:t>
            </a:r>
            <a:r>
              <a:rPr lang="ar-SA" b="1" spc="30" dirty="0" smtClean="0">
                <a:solidFill>
                  <a:prstClr val="black"/>
                </a:solidFill>
                <a:latin typeface="Simplified Arabic" pitchFamily="18" charset="-78"/>
                <a:cs typeface="+mj-cs"/>
              </a:rPr>
              <a:t>مكملاً </a:t>
            </a:r>
            <a:r>
              <a:rPr lang="ar-SA" b="1" spc="30" dirty="0">
                <a:solidFill>
                  <a:prstClr val="black"/>
                </a:solidFill>
                <a:latin typeface="Simplified Arabic" pitchFamily="18" charset="-78"/>
                <a:cs typeface="+mj-cs"/>
              </a:rPr>
              <a:t>للإعلام </a:t>
            </a:r>
            <a:r>
              <a:rPr lang="ar-SA" b="1" spc="30" dirty="0" smtClean="0">
                <a:solidFill>
                  <a:prstClr val="black"/>
                </a:solidFill>
                <a:latin typeface="Simplified Arabic" pitchFamily="18" charset="-78"/>
                <a:cs typeface="+mj-cs"/>
              </a:rPr>
              <a:t>المهني: </a:t>
            </a:r>
            <a:r>
              <a:rPr lang="ar-SA" dirty="0" smtClean="0">
                <a:cs typeface="+mj-cs"/>
              </a:rPr>
              <a:t>صحافة </a:t>
            </a:r>
            <a:r>
              <a:rPr lang="ar-SA" dirty="0">
                <a:cs typeface="+mj-cs"/>
              </a:rPr>
              <a:t>المواطن لا تُلغي دور المؤسسات الإعلامية المحترفة، لكنها تساهم في </a:t>
            </a:r>
            <a:r>
              <a:rPr lang="ar-SA" b="1" dirty="0">
                <a:cs typeface="+mj-cs"/>
              </a:rPr>
              <a:t>سد الفجوات</a:t>
            </a:r>
            <a:r>
              <a:rPr lang="ar-SA" dirty="0">
                <a:cs typeface="+mj-cs"/>
              </a:rPr>
              <a:t>، خاصة في تغطية اللحظات الحرجة والمناطق التي يصعب الوصول إليها</a:t>
            </a:r>
            <a:r>
              <a:rPr lang="ar-SA" dirty="0" smtClean="0">
                <a:cs typeface="+mj-cs"/>
              </a:rPr>
              <a:t>.</a:t>
            </a:r>
          </a:p>
          <a:p>
            <a:pPr marL="342900" lvl="0" indent="-342900" algn="r" rtl="1">
              <a:lnSpc>
                <a:spcPct val="150000"/>
              </a:lnSpc>
              <a:buFont typeface="Wingdings" panose="05000000000000000000" pitchFamily="2" charset="2"/>
              <a:buChar char="Ø"/>
              <a:defRPr/>
            </a:pPr>
            <a:r>
              <a:rPr lang="ar-SA" b="1" dirty="0">
                <a:cs typeface="+mj-cs"/>
              </a:rPr>
              <a:t>تعزز التغطية التشاركية والرقابة </a:t>
            </a:r>
            <a:r>
              <a:rPr lang="ar-SA" b="1" dirty="0" smtClean="0">
                <a:cs typeface="+mj-cs"/>
              </a:rPr>
              <a:t>المجتمعية:</a:t>
            </a:r>
            <a:r>
              <a:rPr lang="ar-SA" dirty="0" smtClean="0">
                <a:cs typeface="+mj-cs"/>
              </a:rPr>
              <a:t>من </a:t>
            </a:r>
            <a:r>
              <a:rPr lang="ar-SA" dirty="0">
                <a:cs typeface="+mj-cs"/>
              </a:rPr>
              <a:t>خلال توثيق الأحداث في الزمن الحقيقي، توفر صحافة المواطن </a:t>
            </a:r>
            <a:r>
              <a:rPr lang="ar-SA" b="1" dirty="0">
                <a:cs typeface="+mj-cs"/>
              </a:rPr>
              <a:t>أدوات للمساءلة</a:t>
            </a:r>
            <a:r>
              <a:rPr lang="ar-SA" dirty="0">
                <a:cs typeface="+mj-cs"/>
              </a:rPr>
              <a:t> والضغط على السلطات والمؤسسات</a:t>
            </a:r>
            <a:r>
              <a:rPr lang="ar-SA" dirty="0" smtClean="0">
                <a:cs typeface="+mj-cs"/>
              </a:rPr>
              <a:t>.</a:t>
            </a:r>
          </a:p>
          <a:p>
            <a:pPr marL="342900" lvl="0" indent="-342900" algn="r" rtl="1">
              <a:lnSpc>
                <a:spcPct val="150000"/>
              </a:lnSpc>
              <a:buFont typeface="Wingdings" panose="05000000000000000000" pitchFamily="2" charset="2"/>
              <a:buChar char="Ø"/>
              <a:defRPr/>
            </a:pPr>
            <a:r>
              <a:rPr lang="ar-SA" b="1" dirty="0">
                <a:cs typeface="+mj-cs"/>
              </a:rPr>
              <a:t>تُظهر دور المواطن كفاعل إعلامي </a:t>
            </a:r>
            <a:r>
              <a:rPr lang="ar-SA" b="1" dirty="0" smtClean="0">
                <a:cs typeface="+mj-cs"/>
              </a:rPr>
              <a:t>جديد:</a:t>
            </a:r>
            <a:r>
              <a:rPr lang="ar-SA" dirty="0" smtClean="0">
                <a:cs typeface="+mj-cs"/>
              </a:rPr>
              <a:t> المواطن </a:t>
            </a:r>
            <a:r>
              <a:rPr lang="ar-SA" dirty="0">
                <a:cs typeface="+mj-cs"/>
              </a:rPr>
              <a:t>لم يعد مجرد مستهلك للأخبار، بل أصبح جزءًا فاعلًا من العملية الإعلامية، </a:t>
            </a:r>
            <a:r>
              <a:rPr lang="ar-SA" b="1" dirty="0">
                <a:cs typeface="+mj-cs"/>
              </a:rPr>
              <a:t>يصور، ينشر، يؤثر</a:t>
            </a:r>
            <a:r>
              <a:rPr lang="ar-SA" dirty="0">
                <a:cs typeface="+mj-cs"/>
              </a:rPr>
              <a:t>.</a:t>
            </a:r>
            <a:endParaRPr lang="ar-SA" spc="30" dirty="0">
              <a:solidFill>
                <a:prstClr val="black"/>
              </a:solidFill>
              <a:latin typeface="Simplified Arabic" pitchFamily="18" charset="-78"/>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Ø"/>
            </a:pPr>
            <a:r>
              <a:rPr lang="ar-SA" altLang="en-US" b="1" dirty="0" smtClean="0">
                <a:latin typeface="Arial" panose="020B0604020202020204" pitchFamily="34" charset="0"/>
              </a:rPr>
              <a:t>تحتاج </a:t>
            </a:r>
            <a:r>
              <a:rPr lang="ar-SA" altLang="en-US" b="1" dirty="0">
                <a:latin typeface="Arial" panose="020B0604020202020204" pitchFamily="34" charset="0"/>
              </a:rPr>
              <a:t>إلى </a:t>
            </a:r>
            <a:r>
              <a:rPr lang="ar-SA" altLang="en-US" b="1" dirty="0" smtClean="0">
                <a:latin typeface="Arial" panose="020B0604020202020204" pitchFamily="34" charset="0"/>
              </a:rPr>
              <a:t>مؤسسة تدريب </a:t>
            </a:r>
            <a:r>
              <a:rPr lang="ar-SA" altLang="en-US" b="1" dirty="0">
                <a:latin typeface="Arial" panose="020B0604020202020204" pitchFamily="34" charset="0"/>
              </a:rPr>
              <a:t>وأطر أخلاقية</a:t>
            </a:r>
            <a:r>
              <a:rPr lang="en-US" altLang="en-US" b="1" dirty="0" smtClean="0">
                <a:latin typeface="Arial" panose="020B0604020202020204" pitchFamily="34" charset="0"/>
                <a:cs typeface="Arial" panose="020B0604020202020204" pitchFamily="34" charset="0"/>
              </a:rPr>
              <a:t>:</a:t>
            </a:r>
            <a:r>
              <a:rPr lang="ar-SA" altLang="en-US" dirty="0" smtClean="0">
                <a:latin typeface="Arial" panose="020B0604020202020204" pitchFamily="34" charset="0"/>
              </a:rPr>
              <a:t> لضمان </a:t>
            </a:r>
            <a:r>
              <a:rPr lang="ar-SA" altLang="en-US" dirty="0">
                <a:latin typeface="Arial" panose="020B0604020202020204" pitchFamily="34" charset="0"/>
              </a:rPr>
              <a:t>جودة المحتوى ومصداقيته، من الضروري</a:t>
            </a:r>
            <a:r>
              <a:rPr lang="en-US" altLang="en-US" dirty="0">
                <a:latin typeface="Arial" panose="020B0604020202020204" pitchFamily="34" charset="0"/>
              </a:rPr>
              <a:t> </a:t>
            </a:r>
            <a:r>
              <a:rPr lang="ar-SA" altLang="en-US" b="1" dirty="0">
                <a:latin typeface="Arial" panose="020B0604020202020204" pitchFamily="34" charset="0"/>
              </a:rPr>
              <a:t>تثقيف المواطنين</a:t>
            </a:r>
            <a:r>
              <a:rPr lang="en-US" altLang="en-US" dirty="0">
                <a:latin typeface="Arial" panose="020B0604020202020204" pitchFamily="34" charset="0"/>
              </a:rPr>
              <a:t> </a:t>
            </a:r>
            <a:r>
              <a:rPr lang="ar-SA" altLang="en-US" dirty="0">
                <a:latin typeface="Arial" panose="020B0604020202020204" pitchFamily="34" charset="0"/>
              </a:rPr>
              <a:t>على مبادئ العمل الإعلامي، والتأكيد على احترام الخصوصية والأمان الرقمي</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Wingdings" panose="05000000000000000000" pitchFamily="2" charset="2"/>
              <a:buChar char="Ø"/>
            </a:pPr>
            <a:r>
              <a:rPr lang="ar-SA" altLang="en-US" b="1" dirty="0">
                <a:latin typeface="Arial" panose="020B0604020202020204" pitchFamily="34" charset="0"/>
              </a:rPr>
              <a:t>مستقبل الإعلام سيكون تشاركيًا</a:t>
            </a:r>
            <a:r>
              <a:rPr lang="en-US" altLang="en-US" b="1" dirty="0" smtClean="0">
                <a:latin typeface="Arial" panose="020B0604020202020204" pitchFamily="34" charset="0"/>
                <a:cs typeface="Arial" panose="020B0604020202020204" pitchFamily="34" charset="0"/>
              </a:rPr>
              <a:t>:</a:t>
            </a:r>
            <a:r>
              <a:rPr lang="ar-SA" altLang="en-US" dirty="0" smtClean="0">
                <a:latin typeface="Arial" panose="020B0604020202020204" pitchFamily="34" charset="0"/>
              </a:rPr>
              <a:t> يتجه </a:t>
            </a:r>
            <a:r>
              <a:rPr lang="ar-SA" altLang="en-US" dirty="0">
                <a:latin typeface="Arial" panose="020B0604020202020204" pitchFamily="34" charset="0"/>
              </a:rPr>
              <a:t>العالم نحو إعلام يدمج بين</a:t>
            </a:r>
            <a:r>
              <a:rPr lang="en-US" altLang="en-US" dirty="0">
                <a:latin typeface="Arial" panose="020B0604020202020204" pitchFamily="34" charset="0"/>
              </a:rPr>
              <a:t> </a:t>
            </a:r>
            <a:r>
              <a:rPr lang="ar-SA" altLang="en-US" b="1" dirty="0">
                <a:latin typeface="Arial" panose="020B0604020202020204" pitchFamily="34" charset="0"/>
              </a:rPr>
              <a:t>الصحفي المحترف والمواطن الصحفي</a:t>
            </a:r>
            <a:r>
              <a:rPr lang="en-US" altLang="en-US" dirty="0">
                <a:latin typeface="Arial" panose="020B0604020202020204" pitchFamily="34" charset="0"/>
              </a:rPr>
              <a:t>، </a:t>
            </a:r>
            <a:r>
              <a:rPr lang="ar-SA" altLang="en-US" dirty="0">
                <a:latin typeface="Arial" panose="020B0604020202020204" pitchFamily="34" charset="0"/>
              </a:rPr>
              <a:t>ما يفتح الباب أمام نماذج هجينة في إنتاج الأخبار</a:t>
            </a:r>
            <a:r>
              <a:rPr lang="en-US" altLang="en-US" dirty="0" smtClean="0">
                <a:latin typeface="Arial" panose="020B0604020202020204" pitchFamily="34" charset="0"/>
              </a:rPr>
              <a:t>.</a:t>
            </a:r>
            <a:endParaRPr kumimoji="0" lang="ar-SA" b="0" i="0" u="none" strike="noStrike" kern="1200" cap="none" spc="30" normalizeH="0" baseline="0" noProof="0" dirty="0">
              <a:ln>
                <a:noFill/>
              </a:ln>
              <a:solidFill>
                <a:prstClr val="black"/>
              </a:solidFill>
              <a:effectLst/>
              <a:uLnTx/>
              <a:uFillTx/>
              <a:latin typeface="Simplified Arabic" pitchFamily="18" charset="-78"/>
              <a:cs typeface="+mj-cs"/>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4" name="TextBox 13">
            <a:extLst>
              <a:ext uri="{FF2B5EF4-FFF2-40B4-BE49-F238E27FC236}">
                <a16:creationId xmlns:a16="http://schemas.microsoft.com/office/drawing/2014/main" id="{5EFC0506-F215-F8B3-35E2-9F17275B0164}"/>
              </a:ext>
            </a:extLst>
          </p:cNvPr>
          <p:cNvSpPr txBox="1"/>
          <p:nvPr/>
        </p:nvSpPr>
        <p:spPr>
          <a:xfrm>
            <a:off x="3498658" y="1262517"/>
            <a:ext cx="91714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endParaRPr kumimoji="0" lang="ar-SA" sz="1800" b="0"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sp>
        <p:nvSpPr>
          <p:cNvPr id="16" name="TextBox 15">
            <a:extLst>
              <a:ext uri="{FF2B5EF4-FFF2-40B4-BE49-F238E27FC236}">
                <a16:creationId xmlns:a16="http://schemas.microsoft.com/office/drawing/2014/main" id="{B040F6C2-6BCC-E1F9-82D9-86F97B22F62B}"/>
              </a:ext>
            </a:extLst>
          </p:cNvPr>
          <p:cNvSpPr txBox="1"/>
          <p:nvPr/>
        </p:nvSpPr>
        <p:spPr>
          <a:xfrm>
            <a:off x="3508037" y="1585683"/>
            <a:ext cx="94261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2400" b="1" noProof="0" dirty="0" smtClean="0">
                <a:solidFill>
                  <a:prstClr val="white"/>
                </a:solidFill>
                <a:latin typeface="Tajawal Medium" panose="00000600000000000000" pitchFamily="2" charset="-78"/>
                <a:cs typeface="Tajawal Medium" panose="00000600000000000000" pitchFamily="2" charset="-78"/>
              </a:rPr>
              <a:t>3</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51DD714C-507F-2206-E5CB-B9BDD082AD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66258414"/>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645468-B2B0-1F63-999A-33ACE09438CE}"/>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7FF5215E-08CF-B5BC-6D6D-1FC6A48C65E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D9053EBE-64F5-EAD8-1D58-DFA96A3F2E0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7024" r="7024"/>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5BABA972-C0C7-3B37-6105-CEC8CCEDFD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0C3CB31-8C8A-A228-7598-7E92FCFAB84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F8BD43-E48E-3100-439D-E929993E7C69}"/>
              </a:ext>
            </a:extLst>
          </p:cNvPr>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الاستنتاجات حول صحافة المواطن كحالة دراسة</a:t>
            </a:r>
          </a:p>
        </p:txBody>
      </p:sp>
      <p:sp>
        <p:nvSpPr>
          <p:cNvPr id="28" name="Rectangle 27">
            <a:extLst>
              <a:ext uri="{FF2B5EF4-FFF2-40B4-BE49-F238E27FC236}">
                <a16:creationId xmlns:a16="http://schemas.microsoft.com/office/drawing/2014/main" id="{F2ECD9C3-3E84-357D-4773-597B75B39B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6858A0F-7463-EE5B-51B4-ACF1DD29CA1F}"/>
              </a:ext>
            </a:extLst>
          </p:cNvPr>
          <p:cNvSpPr txBox="1"/>
          <p:nvPr/>
        </p:nvSpPr>
        <p:spPr>
          <a:xfrm>
            <a:off x="3670820" y="2367815"/>
            <a:ext cx="8417320" cy="48642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نصائح للمواطنين: التحقق من المعلومات، المسؤولية في النشر.</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دعوة للحوار والتفاعل وبناء الفضاء الإعلامي الرقمي بشكل موضوعي.</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lang="ar-SA" sz="1900" spc="30" dirty="0">
              <a:solidFill>
                <a:prstClr val="black"/>
              </a:solidFill>
              <a:latin typeface="Simplified Arabic" pitchFamily="18"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توظيف الابتكارات التكنولوجية في الإعلام الرقمي بما يخدم الصحافة التشاركية بمهنية واحترافية.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EG" sz="19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00CA39F9-9898-0785-BFA6-8D812F125200}"/>
              </a:ext>
            </a:extLst>
          </p:cNvPr>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sp>
        <p:nvSpPr>
          <p:cNvPr id="16" name="TextBox 15">
            <a:extLst>
              <a:ext uri="{FF2B5EF4-FFF2-40B4-BE49-F238E27FC236}">
                <a16:creationId xmlns:a16="http://schemas.microsoft.com/office/drawing/2014/main" id="{CD8BDA45-B550-D37F-BFEA-32680294E416}"/>
              </a:ext>
            </a:extLst>
          </p:cNvPr>
          <p:cNvSpPr txBox="1"/>
          <p:nvPr/>
        </p:nvSpPr>
        <p:spPr>
          <a:xfrm>
            <a:off x="3508037" y="1585683"/>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3</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a:extLst>
              <a:ext uri="{FF2B5EF4-FFF2-40B4-BE49-F238E27FC236}">
                <a16:creationId xmlns:a16="http://schemas.microsoft.com/office/drawing/2014/main" id="{F505A587-2B7C-A856-74E4-875C2237AD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300257"/>
      </p:ext>
    </p:extLst>
  </p:cSld>
  <p:clrMapOvr>
    <a:masterClrMapping/>
  </p:clrMapOvr>
  <mc:AlternateContent xmlns:mc="http://schemas.openxmlformats.org/markup-compatibility/2006" xmlns:p14="http://schemas.microsoft.com/office/powerpoint/2010/main">
    <mc:Choice Requires="p14">
      <p:transition spd="slow" p14:dur="2000" advTm="75000"/>
    </mc:Choice>
    <mc:Fallback xmlns="">
      <p:transition spd="slow" advTm="7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1EF03-7733-DEA9-1B99-27B836437B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97724F4-C0E7-B7EB-2D20-ED98890E6F0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347274" y="1622658"/>
            <a:ext cx="7312047" cy="3612684"/>
          </a:xfrm>
        </p:spPr>
      </p:pic>
      <p:sp>
        <p:nvSpPr>
          <p:cNvPr id="6" name="Rectangle 5">
            <a:extLst>
              <a:ext uri="{FF2B5EF4-FFF2-40B4-BE49-F238E27FC236}">
                <a16:creationId xmlns:a16="http://schemas.microsoft.com/office/drawing/2014/main" id="{7CE97791-8255-96DC-D58E-91959DD261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2C7B3F9-5BD0-4C7D-3BCE-836A817B61EA}"/>
              </a:ext>
            </a:extLst>
          </p:cNvPr>
          <p:cNvSpPr txBox="1"/>
          <p:nvPr/>
        </p:nvSpPr>
        <p:spPr>
          <a:xfrm>
            <a:off x="7032312" y="1717748"/>
            <a:ext cx="1813318" cy="461665"/>
          </a:xfrm>
          <a:prstGeom prst="rect">
            <a:avLst/>
          </a:prstGeom>
          <a:noFill/>
        </p:spPr>
        <p:txBody>
          <a:bodyPr wrap="non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outerShdw blurRad="38100" dist="38100" dir="2700000" algn="tl">
                    <a:srgbClr val="000000">
                      <a:alpha val="43137"/>
                    </a:srgbClr>
                  </a:outerShdw>
                </a:effectLst>
                <a:uLnTx/>
                <a:uFillTx/>
                <a:latin typeface="Tajawal Medium" panose="00000600000000000000" pitchFamily="2" charset="-78"/>
                <a:ea typeface="+mn-ea"/>
                <a:cs typeface="Times New Roman" panose="02020603050405020304" pitchFamily="18" charset="0"/>
              </a:rPr>
              <a:t>خاتمة المحاضرة</a:t>
            </a:r>
          </a:p>
        </p:txBody>
      </p:sp>
      <p:pic>
        <p:nvPicPr>
          <p:cNvPr id="9" name="Graphic 21">
            <a:extLst>
              <a:ext uri="{FF2B5EF4-FFF2-40B4-BE49-F238E27FC236}">
                <a16:creationId xmlns:a16="http://schemas.microsoft.com/office/drawing/2014/main" id="{FCE358F8-1FA8-A99F-F765-BAE018C1DD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682241855"/>
      </p:ext>
    </p:extLst>
  </p:cSld>
  <p:clrMapOvr>
    <a:masterClrMapping/>
  </p:clrMapOvr>
  <mc:AlternateContent xmlns:mc="http://schemas.openxmlformats.org/markup-compatibility/2006" xmlns:p14="http://schemas.microsoft.com/office/powerpoint/2010/main">
    <mc:Choice Requires="p14">
      <p:transition spd="slow" p14:dur="2000" advTm="3770"/>
    </mc:Choice>
    <mc:Fallback xmlns="">
      <p:transition spd="slow" advTm="377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1857" b="-537"/>
          <a:stretch/>
        </p:blipFill>
        <p:spPr>
          <a:xfrm>
            <a:off x="0" y="1335074"/>
            <a:ext cx="3386537" cy="2149105"/>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rPr>
              <a:t>خاتمة المحاضرة</a:t>
            </a: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58780" y="2302767"/>
            <a:ext cx="8417320" cy="197323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r>
              <a:rPr kumimoji="0" lang="ar-SA" sz="21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rPr>
              <a:t>دراسة الحالات في الإعلام الرقمي تساعدنا على فهم التغيرات السريعة في بيئة الإعلام، وتمنحنا الأدوات لتحليل الظواهر المعاصرة واقتراح حلول عملية. في المحاضرات القادمة سوف نفصل الحديث عن هذه الحالات وخصائصها التفاعلية المختلفة.</a:t>
            </a: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1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Intro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70080672"/>
      </p:ext>
    </p:extLst>
  </p:cSld>
  <p:clrMapOvr>
    <a:masterClrMapping/>
  </p:clrMapOvr>
  <mc:AlternateContent xmlns:mc="http://schemas.openxmlformats.org/markup-compatibility/2006" xmlns:p14="http://schemas.microsoft.com/office/powerpoint/2010/main">
    <mc:Choice Requires="p14">
      <p:transition spd="slow" p14:dur="2000" advTm="52328"/>
    </mc:Choice>
    <mc:Fallback xmlns="">
      <p:transition spd="slow" advTm="523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161B5B-20B8-ECAD-AA45-C9D212ED756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3EB968BE-6659-6D4B-BFBC-55C6446128E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EEEA78F8-E229-D912-AAD7-01ED84FCCFB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415989" cy="2341620"/>
          </a:xfrm>
          <a:prstGeom prst="rect">
            <a:avLst/>
          </a:prstGeom>
        </p:spPr>
      </p:pic>
      <p:sp>
        <p:nvSpPr>
          <p:cNvPr id="2" name="Right Triangle 1">
            <a:extLst>
              <a:ext uri="{FF2B5EF4-FFF2-40B4-BE49-F238E27FC236}">
                <a16:creationId xmlns:a16="http://schemas.microsoft.com/office/drawing/2014/main" id="{0ADC4DFD-19C2-AE86-810F-1855B2D6EE1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4F1B354-4E7C-22F2-7D4A-AEAAEC2DB0F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904BE8-13A0-66C6-DC86-48D6CF290819}"/>
              </a:ext>
            </a:extLst>
          </p:cNvPr>
          <p:cNvSpPr txBox="1"/>
          <p:nvPr/>
        </p:nvSpPr>
        <p:spPr>
          <a:xfrm>
            <a:off x="4689259" y="1412953"/>
            <a:ext cx="4577404"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المحاضرة القادمة</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C04B4C2B-1C2D-678B-F52A-2F81E3FFC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585D2947-0F7C-938F-EBE4-336F1A27A220}"/>
              </a:ext>
            </a:extLst>
          </p:cNvPr>
          <p:cNvSpPr txBox="1"/>
          <p:nvPr/>
        </p:nvSpPr>
        <p:spPr>
          <a:xfrm>
            <a:off x="3558780" y="2679839"/>
            <a:ext cx="8417320" cy="1488484"/>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lang="ar-SA" sz="2100" spc="30" dirty="0">
                <a:solidFill>
                  <a:prstClr val="black"/>
                </a:solidFill>
                <a:latin typeface="Simplified Arabic" pitchFamily="18" charset="-78"/>
                <a:cs typeface="Times New Roman" panose="02020603050405020304" pitchFamily="18" charset="0"/>
              </a:rPr>
              <a:t>في المحاضرة القادمة ان شاءالله </a:t>
            </a:r>
            <a:r>
              <a:rPr lang="ar-SA" sz="2100" spc="30" dirty="0" smtClean="0">
                <a:solidFill>
                  <a:prstClr val="black"/>
                </a:solidFill>
                <a:latin typeface="Simplified Arabic" pitchFamily="18" charset="-78"/>
                <a:cs typeface="Times New Roman" panose="02020603050405020304" pitchFamily="18" charset="0"/>
              </a:rPr>
              <a:t>س</a:t>
            </a:r>
            <a:r>
              <a:rPr lang="ar-SA" sz="2100" spc="30" dirty="0">
                <a:solidFill>
                  <a:prstClr val="black"/>
                </a:solidFill>
                <a:latin typeface="Simplified Arabic" pitchFamily="18" charset="-78"/>
                <a:cs typeface="Times New Roman" panose="02020603050405020304" pitchFamily="18" charset="0"/>
              </a:rPr>
              <a:t>و</a:t>
            </a:r>
            <a:r>
              <a:rPr lang="ar-SA" sz="2100" spc="30" dirty="0" smtClean="0">
                <a:solidFill>
                  <a:prstClr val="black"/>
                </a:solidFill>
                <a:latin typeface="Simplified Arabic" pitchFamily="18" charset="-78"/>
                <a:cs typeface="Times New Roman" panose="02020603050405020304" pitchFamily="18" charset="0"/>
              </a:rPr>
              <a:t>ف </a:t>
            </a:r>
            <a:r>
              <a:rPr lang="ar-SA" sz="2100" spc="30" dirty="0">
                <a:solidFill>
                  <a:prstClr val="black"/>
                </a:solidFill>
                <a:latin typeface="Simplified Arabic" pitchFamily="18" charset="-78"/>
                <a:cs typeface="Times New Roman" panose="02020603050405020304" pitchFamily="18" charset="0"/>
              </a:rPr>
              <a:t>نتعرف على التضليل </a:t>
            </a:r>
            <a:r>
              <a:rPr lang="ar-SA" sz="2100" spc="30" dirty="0" smtClean="0">
                <a:solidFill>
                  <a:prstClr val="black"/>
                </a:solidFill>
                <a:latin typeface="Simplified Arabic" pitchFamily="18" charset="-78"/>
                <a:cs typeface="Times New Roman" panose="02020603050405020304" pitchFamily="18" charset="0"/>
              </a:rPr>
              <a:t>الإعلامي </a:t>
            </a:r>
            <a:r>
              <a:rPr lang="ar-SA" sz="2100" spc="30" dirty="0">
                <a:solidFill>
                  <a:prstClr val="black"/>
                </a:solidFill>
                <a:latin typeface="Simplified Arabic" pitchFamily="18" charset="-78"/>
                <a:cs typeface="Times New Roman" panose="02020603050405020304" pitchFamily="18" charset="0"/>
              </a:rPr>
              <a:t>في البيئة </a:t>
            </a:r>
            <a:r>
              <a:rPr lang="ar-SA" sz="2100" spc="30" dirty="0" smtClean="0">
                <a:solidFill>
                  <a:prstClr val="black"/>
                </a:solidFill>
                <a:latin typeface="Simplified Arabic" pitchFamily="18" charset="-78"/>
                <a:cs typeface="Times New Roman" panose="02020603050405020304" pitchFamily="18" charset="0"/>
              </a:rPr>
              <a:t>الرقمية </a:t>
            </a:r>
            <a:r>
              <a:rPr lang="ar-SA" sz="2100" spc="30" dirty="0">
                <a:solidFill>
                  <a:prstClr val="black"/>
                </a:solidFill>
                <a:latin typeface="Simplified Arabic" pitchFamily="18" charset="-78"/>
                <a:cs typeface="Times New Roman" panose="02020603050405020304" pitchFamily="18" charset="0"/>
              </a:rPr>
              <a:t>المفهوم، </a:t>
            </a:r>
            <a:r>
              <a:rPr lang="ar-SA" sz="2100" spc="30" dirty="0" smtClean="0">
                <a:solidFill>
                  <a:prstClr val="black"/>
                </a:solidFill>
                <a:latin typeface="Simplified Arabic" pitchFamily="18" charset="-78"/>
                <a:cs typeface="Times New Roman" panose="02020603050405020304" pitchFamily="18" charset="0"/>
              </a:rPr>
              <a:t>الأهداف</a:t>
            </a:r>
            <a:r>
              <a:rPr lang="ar-SA" sz="2100" spc="30" dirty="0">
                <a:solidFill>
                  <a:prstClr val="black"/>
                </a:solidFill>
                <a:latin typeface="Simplified Arabic" pitchFamily="18" charset="-78"/>
                <a:cs typeface="Times New Roman" panose="02020603050405020304" pitchFamily="18" charset="0"/>
              </a:rPr>
              <a:t>، </a:t>
            </a:r>
            <a:r>
              <a:rPr lang="ar-SA" sz="2100" spc="30" dirty="0" smtClean="0">
                <a:solidFill>
                  <a:prstClr val="black"/>
                </a:solidFill>
                <a:latin typeface="Simplified Arabic" pitchFamily="18" charset="-78"/>
                <a:cs typeface="Times New Roman" panose="02020603050405020304" pitchFamily="18" charset="0"/>
              </a:rPr>
              <a:t>والأساليب</a:t>
            </a:r>
            <a:r>
              <a:rPr kumimoji="0" lang="ar-SA" sz="2100" b="0" i="0" u="none" strike="noStrike" kern="1200" cap="none" spc="30" normalizeH="0" baseline="0" noProof="0" dirty="0" smtClean="0">
                <a:ln>
                  <a:noFill/>
                </a:ln>
                <a:solidFill>
                  <a:prstClr val="black"/>
                </a:solidFill>
                <a:effectLst/>
                <a:uLnTx/>
                <a:uFillTx/>
                <a:latin typeface="Simplified Arabic" pitchFamily="18" charset="-78"/>
                <a:ea typeface="+mn-ea"/>
                <a:cs typeface="Times New Roman" panose="02020603050405020304" pitchFamily="18" charset="0"/>
              </a:rPr>
              <a:t>.</a:t>
            </a:r>
            <a:endParaRPr kumimoji="0" lang="ar-SA" sz="21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Wingdings" pitchFamily="2" charset="2"/>
              <a:buChar char="Ø"/>
              <a:tabLst/>
              <a:defRPr/>
            </a:pPr>
            <a:endParaRPr kumimoji="0" lang="ar-SA" sz="2100" b="0" i="0" u="none" strike="noStrike" kern="1200" cap="none" spc="30" normalizeH="0" baseline="0" noProof="0" dirty="0">
              <a:ln>
                <a:noFill/>
              </a:ln>
              <a:solidFill>
                <a:prstClr val="black"/>
              </a:solidFill>
              <a:effectLst/>
              <a:uLnTx/>
              <a:uFillTx/>
              <a:latin typeface="Simplified Arabic" pitchFamily="18" charset="-78"/>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1016444D-66D9-2617-A315-266E4EC4AEA7}"/>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Intro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rPr>
              <a:t>Lecture </a:t>
            </a:r>
          </a:p>
        </p:txBody>
      </p:sp>
      <p:pic>
        <p:nvPicPr>
          <p:cNvPr id="14" name="Graphic 21">
            <a:extLst>
              <a:ext uri="{FF2B5EF4-FFF2-40B4-BE49-F238E27FC236}">
                <a16:creationId xmlns:a16="http://schemas.microsoft.com/office/drawing/2014/main" id="{BEBA8F4C-9BF5-7EB9-8348-4718D59F8A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5155449"/>
      </p:ext>
    </p:extLst>
  </p:cSld>
  <p:clrMapOvr>
    <a:masterClrMapping/>
  </p:clrMapOvr>
  <mc:AlternateContent xmlns:mc="http://schemas.openxmlformats.org/markup-compatibility/2006" xmlns:p14="http://schemas.microsoft.com/office/powerpoint/2010/main">
    <mc:Choice Requires="p14">
      <p:transition spd="slow" p14:dur="2000" advTm="52328"/>
    </mc:Choice>
    <mc:Fallback xmlns="">
      <p:transition spd="slow" advTm="523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2">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202CC539-35BE-E66A-A4F2-68A4AAF5FB0B}"/>
              </a:ext>
            </a:extLst>
          </p:cNvPr>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extLst>
      <p:ext uri="{BB962C8B-B14F-4D97-AF65-F5344CB8AC3E}">
        <p14:creationId xmlns:p14="http://schemas.microsoft.com/office/powerpoint/2010/main" val="707052287"/>
      </p:ext>
    </p:extLst>
  </p:cSld>
  <p:clrMapOvr>
    <a:masterClrMapping/>
  </p:clrMapOvr>
  <mc:AlternateContent xmlns:mc="http://schemas.openxmlformats.org/markup-compatibility/2006" xmlns:p14="http://schemas.microsoft.com/office/powerpoint/2010/main">
    <mc:Choice Requires="p14">
      <p:transition p14:dur="0" advTm="26592"/>
    </mc:Choice>
    <mc:Fallback xmlns="">
      <p:transition advTm="2659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D81379-060C-46A1-810D-43743CBC1B83}"/>
</file>

<file path=customXml/itemProps2.xml><?xml version="1.0" encoding="utf-8"?>
<ds:datastoreItem xmlns:ds="http://schemas.openxmlformats.org/officeDocument/2006/customXml" ds:itemID="{B2B6055A-37B0-4C66-AEB5-A194C790DAAF}"/>
</file>

<file path=customXml/itemProps3.xml><?xml version="1.0" encoding="utf-8"?>
<ds:datastoreItem xmlns:ds="http://schemas.openxmlformats.org/officeDocument/2006/customXml" ds:itemID="{45C564DF-2D9F-476C-B0C1-371A2B776678}"/>
</file>

<file path=docProps/app.xml><?xml version="1.0" encoding="utf-8"?>
<Properties xmlns="http://schemas.openxmlformats.org/officeDocument/2006/extended-properties" xmlns:vt="http://schemas.openxmlformats.org/officeDocument/2006/docPropsVTypes">
  <TotalTime>1851</TotalTime>
  <Words>2972</Words>
  <Application>Microsoft Office PowerPoint</Application>
  <PresentationFormat>Widescreen</PresentationFormat>
  <Paragraphs>384</Paragraphs>
  <Slides>45</Slides>
  <Notes>36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45</vt:i4>
      </vt:variant>
    </vt:vector>
  </HeadingPairs>
  <TitlesOfParts>
    <vt:vector size="57" baseType="lpstr">
      <vt:lpstr>A Soraya</vt:lpstr>
      <vt:lpstr>Alexandria</vt:lpstr>
      <vt:lpstr>Arial</vt:lpstr>
      <vt:lpstr>Calibri</vt:lpstr>
      <vt:lpstr>Calibri Light</vt:lpstr>
      <vt:lpstr>Roboto Light</vt:lpstr>
      <vt:lpstr>Simplified Arabic</vt:lpstr>
      <vt:lpstr>Tajawal Medium</vt:lpstr>
      <vt:lpstr>The Year of Handicrafts SemBd</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58</cp:revision>
  <dcterms:created xsi:type="dcterms:W3CDTF">2025-06-10T00:07:59Z</dcterms:created>
  <dcterms:modified xsi:type="dcterms:W3CDTF">2025-06-19T23:56:26Z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