
<file path=[Content_Types].xml><?xml version="1.0" encoding="utf-8"?>
<Types xmlns="http://schemas.openxmlformats.org/package/2006/content-types">
  <Default Extension="avif" ContentType="image/av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handoutMasterIdLst>
    <p:handoutMasterId r:id="rId47"/>
  </p:handoutMasterIdLst>
  <p:sldIdLst>
    <p:sldId id="629" r:id="rId5"/>
    <p:sldId id="303" r:id="rId6"/>
    <p:sldId id="688" r:id="rId7"/>
    <p:sldId id="546" r:id="rId8"/>
    <p:sldId id="638" r:id="rId9"/>
    <p:sldId id="697" r:id="rId10"/>
    <p:sldId id="313" r:id="rId11"/>
    <p:sldId id="635" r:id="rId12"/>
    <p:sldId id="689" r:id="rId13"/>
    <p:sldId id="691" r:id="rId14"/>
    <p:sldId id="639" r:id="rId15"/>
    <p:sldId id="670" r:id="rId16"/>
    <p:sldId id="692" r:id="rId17"/>
    <p:sldId id="672" r:id="rId18"/>
    <p:sldId id="673" r:id="rId19"/>
    <p:sldId id="641" r:id="rId20"/>
    <p:sldId id="642" r:id="rId21"/>
    <p:sldId id="681" r:id="rId22"/>
    <p:sldId id="644" r:id="rId23"/>
    <p:sldId id="693" r:id="rId24"/>
    <p:sldId id="694" r:id="rId25"/>
    <p:sldId id="645" r:id="rId26"/>
    <p:sldId id="646" r:id="rId27"/>
    <p:sldId id="698" r:id="rId28"/>
    <p:sldId id="683" r:id="rId29"/>
    <p:sldId id="684" r:id="rId30"/>
    <p:sldId id="685" r:id="rId31"/>
    <p:sldId id="686" r:id="rId32"/>
    <p:sldId id="695" r:id="rId33"/>
    <p:sldId id="654" r:id="rId34"/>
    <p:sldId id="655" r:id="rId35"/>
    <p:sldId id="699" r:id="rId36"/>
    <p:sldId id="657" r:id="rId37"/>
    <p:sldId id="696" r:id="rId38"/>
    <p:sldId id="700" r:id="rId39"/>
    <p:sldId id="701" r:id="rId40"/>
    <p:sldId id="702" r:id="rId41"/>
    <p:sldId id="703" r:id="rId42"/>
    <p:sldId id="704" r:id="rId43"/>
    <p:sldId id="70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9"/>
            <p14:sldId id="303"/>
            <p14:sldId id="688"/>
            <p14:sldId id="546"/>
            <p14:sldId id="638"/>
            <p14:sldId id="697"/>
            <p14:sldId id="313"/>
            <p14:sldId id="635"/>
            <p14:sldId id="689"/>
            <p14:sldId id="691"/>
            <p14:sldId id="639"/>
            <p14:sldId id="670"/>
            <p14:sldId id="692"/>
            <p14:sldId id="672"/>
            <p14:sldId id="673"/>
            <p14:sldId id="641"/>
            <p14:sldId id="642"/>
            <p14:sldId id="681"/>
            <p14:sldId id="644"/>
            <p14:sldId id="693"/>
            <p14:sldId id="694"/>
            <p14:sldId id="645"/>
            <p14:sldId id="646"/>
            <p14:sldId id="698"/>
            <p14:sldId id="683"/>
            <p14:sldId id="684"/>
            <p14:sldId id="685"/>
            <p14:sldId id="686"/>
            <p14:sldId id="695"/>
            <p14:sldId id="654"/>
            <p14:sldId id="655"/>
            <p14:sldId id="699"/>
            <p14:sldId id="657"/>
            <p14:sldId id="696"/>
            <p14:sldId id="700"/>
            <p14:sldId id="701"/>
            <p14:sldId id="702"/>
            <p14:sldId id="703"/>
            <p14:sldId id="704"/>
            <p14:sldId id="70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69796" autoAdjust="0"/>
  </p:normalViewPr>
  <p:slideViewPr>
    <p:cSldViewPr snapToGrid="0">
      <p:cViewPr varScale="1">
        <p:scale>
          <a:sx n="66" d="100"/>
          <a:sy n="66" d="100"/>
        </p:scale>
        <p:origin x="656"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43DEE3A-C1C8-F7FC-B51C-39ABC6925DD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1220A74-1E6B-B0F0-A364-469224C40FF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616B9B-FE92-4C8C-9AEE-2C52FC102BDA}" type="datetimeFigureOut">
              <a:rPr lang="en-US" smtClean="0"/>
              <a:t>2/20/2026</a:t>
            </a:fld>
            <a:endParaRPr lang="en-US"/>
          </a:p>
        </p:txBody>
      </p:sp>
      <p:sp>
        <p:nvSpPr>
          <p:cNvPr id="4" name="Footer Placeholder 3">
            <a:extLst>
              <a:ext uri="{FF2B5EF4-FFF2-40B4-BE49-F238E27FC236}">
                <a16:creationId xmlns:a16="http://schemas.microsoft.com/office/drawing/2014/main" id="{76DD94A0-736E-77CB-D04A-75AD93492F2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E2D44C9-0239-4C0B-0333-20EAE8470D9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199B604-8A3C-4D61-B3A3-E122ACC03563}" type="slidenum">
              <a:rPr lang="en-US" smtClean="0"/>
              <a:t>‹#›</a:t>
            </a:fld>
            <a:endParaRPr lang="en-US"/>
          </a:p>
        </p:txBody>
      </p:sp>
    </p:spTree>
    <p:extLst>
      <p:ext uri="{BB962C8B-B14F-4D97-AF65-F5344CB8AC3E}">
        <p14:creationId xmlns:p14="http://schemas.microsoft.com/office/powerpoint/2010/main" val="403361702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36A6D-632F-C30C-7A60-6EC34B14F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1BD478-9715-57CA-0ACE-04F82ED20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ACF1A-4FE5-6CFE-25FC-E8140F93AD8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E8347CB-044B-CAC5-9CD5-8CE1BA4E6A62}"/>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53672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FE5DA-27F3-B5E1-A067-8638C1B35D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C8504-E058-D04E-3D6A-EB4AC2993E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624A0-D352-78EF-A9A7-EA51EB9F53D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B0BD37F-B5E2-B397-B3D7-EA70F1C7D41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07741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8D7CD-6FDD-5A3B-2EFC-8E98DA982D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DB88DC-A8C1-58B8-5EFD-C04A28215E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A26841-5FB4-CADD-74CE-924795A7167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8BF4C63-3855-80E7-CBC5-DD99BBB0F838}"/>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81227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0FD81-BE94-A7B2-933C-F3D57B54E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A3BEAB-24CD-1B4F-A753-572989D796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B7FF5A-A29B-63AA-56CE-44C4D25380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5D39DA3-ECEC-ED64-7DEC-309E42C5F643}"/>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65884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62711-3924-0A73-57DC-E9503513A7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4E50AC-27F9-99FF-2AF8-CFD62593A9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92DCDC-821E-0220-4683-6A840A9332F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497BA4E-1CC2-2A5F-201B-79C4F6311EC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010215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0CDF3-A027-846A-0CCB-C61646096C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9C62FA-D3DA-5383-796E-D33C3FDDE9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41AC8C-1AC5-7644-FF95-CEEA73682DC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8552D85-31BB-D238-0FD0-C5E2579DB299}"/>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06432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F0AB9-C0AD-B738-6EF7-6308D9039E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B840E4-DD05-2500-1846-57CA33425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2384D5-1A3C-4BF7-589F-3806859D9D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8061893-E51A-3811-E1DC-8C7FD165EC59}"/>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597901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24FEB-2CC0-BED6-8148-8B739FF84A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6B07E5-90DF-954D-82B5-7A5954EE9C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37BFE8-6CBA-3816-51EB-5A44C9614E6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3E48D32-D587-DAA7-EDA7-888B995460E0}"/>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77929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2FD8F-B7F3-9DD5-5E09-430347795D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4BAD0E-E91E-2051-AED5-216151CC8B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B043E-6EBA-0235-1243-6DCA2C25A30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083B71-BB7D-9855-E88F-D451911CE022}"/>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3381651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29329-3245-66CC-C76A-A4EC9670E6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41DBC-8846-095D-D314-FC281D249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9179D8-0035-9564-9A69-74D064631AD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FBACBE66-FB90-40F0-13EF-A74840869D07}"/>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290334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66DA8-123B-0B92-8298-20524B7D8F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E4F8B-7F5C-7B49-8466-A366D6D7A7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F3C28-F9A9-A6C9-219A-464C4DB1F9F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63D0775-32D9-7543-49A7-FB764B1E977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585348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EEF51-3B14-37E0-88C2-57EBDD6067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B23DC3-2571-BD5D-5273-BD77D9D238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D6C06B-0DF5-0B9D-1F39-AC75307A51C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75D1DCC-C0DE-228F-4B80-F51E7CBF846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188727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AF92D-DF8C-DC66-965A-E8CEC34A5B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33496B-A310-A36A-1CE3-9DE1D22B63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8828A6-1EDE-9400-80D2-B00D929F76D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6C0AA8-5275-0577-39EA-37DD1313C51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520239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3484D-CD47-F735-38E0-5485E218CD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07B64C-A51A-B66C-F173-7C730742C4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63F38-C0C4-82DC-7CE5-42D5512B7F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2A15AA6-8A30-5969-FEDA-6C1448F28FC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779382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81716-7600-9859-FA46-61B413FE18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A49517-C27E-38BA-BB3C-207E7C69A0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AA0768-79B6-DEBC-4CC9-86FB4CBA639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9C38A1D-0FF0-C2FA-C31B-EF3B712B3B07}"/>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4880028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ABC41-542D-B354-C1AD-75B49FE49A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72A074-2F2E-610B-DA61-0BBD6C5036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8B85A1-5E89-02A6-A8CD-2D4A9DB7679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2EDDF20-B44E-D6C9-7A8F-CBD49BD39462}"/>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650972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F11C2-8CDA-556C-0A75-C40A2E3235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660F28-BF01-21DD-7A5D-EA2255E6DA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22F481-CA46-CD0B-38BE-C496F73F6A6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3F34D7F-1796-2923-EDAB-B2CEA2E6D44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38114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B40BB-9289-4F87-4B19-E0885DC5C4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630512-FC92-7E7F-D6EA-3FCDCA9DE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42B4E7-EFDE-9AEE-EF5E-DD659007134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018E5D2-2F48-AAB2-7046-5007EA77B87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510079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C4364-6243-BBEC-B1CA-56E278FD24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2BAD93-B210-189A-89E1-728A00FBD0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86B4C4-2B47-41D0-597E-F54D80CFF51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A97B624-A57C-DCFD-8E2D-18A5096127D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839849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CBD07-19B3-64C9-16D5-6838071799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4FCDD8-DE77-985B-2B93-A75918BD1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2A83E8-FBEB-1623-0445-42D8236073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FC3736A-5F4A-A90B-9768-EC5CEFF1381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671939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4FFBD-7A3F-988E-87E7-2E8648B8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D576E-50C0-2767-119C-996147A10E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2DD629-0EF2-6A81-4B42-9B8B3BAE7E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7A98DDA-F800-2FD4-9D0C-B46A12AC6F9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47020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6BAE-23A5-E631-2056-D5F64EF1F3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43B0E-EC53-8163-2F7B-10350DDFCD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DCA3D-0722-4197-B860-9EFF0C15A6C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AAD99BC-2393-E218-5D40-DA418587FC2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082052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782DD-71D9-2736-45DA-5298FDF9C0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30C59D-1C4A-7E0E-C3E0-55E121FCC2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30EBB2-D776-4B6E-9FCB-7CA7458D115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1D6EEC1-AA81-F3B1-D021-2103BF2500E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58137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8E014-16DA-ACD1-8461-C319759FCF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700F81-F365-BFA1-D0E0-36B66E9A1A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1F9946-4FF3-83E2-1566-A6B7F0DFD16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C566DAA-5A47-F38D-09E0-343440A74DF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376490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FB52F-7AA7-A62D-78FC-F3FBD58DEE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D0E15-0878-CCE6-5096-86773C9F7A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F1E9EA-A7F2-EB44-DD66-CFBE28130FD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8D1226F-059C-AE73-7C13-973B2FE3088F}"/>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523808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015F6-E84A-3289-6F3B-3CE2637C6A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6D8830-35C4-259E-3469-5F550E0535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F46B4B-1BC2-1FB6-932C-9FFD7DCCF85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8E2AA20-4C9A-BB1F-1468-257991207036}"/>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7775980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74FA9-85CF-7464-1CE2-2E5907FF5A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627788-7ABB-98E2-8AC2-29F4A45FF8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FE09D-996D-50BC-0E5E-ED3415A5767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CB420C3-E707-FCB9-605F-B3F74A64037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785700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6F56A-0DF8-E0F6-4009-FBE5DCDF59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6A8EE5-F010-FDEE-91C2-98948E715A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6BC5A9-457B-822E-274B-4FFCB5A4CC8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020FFCB-E5DD-B6F3-0A21-558BBB95E298}"/>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4470504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EE407-2E3D-7A0D-C575-64C0727973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49A759-C724-6566-4EA5-312A205C8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F47D26-A45C-D1BA-C000-395DFD5FDC2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568D716-C6E9-632E-50F0-DF80D695E2F7}"/>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6186538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C4E4E-3A59-2332-B722-8ED6413596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12AD41-8F3A-CD63-CC32-523AAA58B8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ADD970-9EB6-504B-66A9-08DAFF9965E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4EF0928-D23A-AA1F-510E-B4C44213CF9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1989446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6F163-7B71-A88F-7D3F-92DCF6AFEB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C2BCC2-F210-8D42-CE77-12EB8B1D9B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51F980-0C77-DB42-A5CB-67246AEF340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694234-3D3A-ED8C-285C-12BA8943172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620312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0867F-6751-993D-A57E-8594B300B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5B1C9F-BB19-2FF9-01FF-47D4A72138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D3F2A5-2CFA-0FE1-1B22-0268B6D58E2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52B650E-EAF5-F004-7173-73DBB637AF51}"/>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8123519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37C80-A170-3C56-2279-AF628CE366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97D49F-AA69-9137-7548-C298E936A1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EAF002-5925-49A3-F1D3-0967C9CC2A6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8F585FC-FF9C-33CE-F311-DF3C182A298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4018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FAB1E-E26F-69EE-E98C-67E0450CD3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B834CB-CFF9-DD41-C67B-9B38AA8C74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5ACADF-C8D9-1820-0571-89780E62343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2C4A319-F630-B1B9-D7D9-B226851E64C1}"/>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844378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316E0-6DDD-D30B-44D8-EA53FF9AFB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EB007-6B75-FB67-D4D8-E33C5446A8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7C43E6-3CBD-C5CE-E567-66A9842D9E1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EFA32FC-B515-E75F-B72C-2A710173E7FF}"/>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5536223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518C0-C804-2BAE-309C-1997B716F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A23A10-ADEB-3FD5-A16F-8FA56A8F30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A0C67F-A668-520F-B4C5-658A32FD26D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A9DD57B-43AD-44BE-8D5B-CFA0E9CD300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0810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26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8.avi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23842" y="3145925"/>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1054068" y="2060415"/>
            <a:ext cx="4719792" cy="1446550"/>
          </a:xfrm>
          <a:prstGeom prst="rect">
            <a:avLst/>
          </a:prstGeom>
          <a:noFill/>
        </p:spPr>
        <p:txBody>
          <a:bodyPr wrap="square" rtlCol="0">
            <a:spAutoFit/>
          </a:bodyPr>
          <a:lstStyle/>
          <a:p>
            <a:r>
              <a:rPr lang="en-US" sz="4400" b="1" dirty="0">
                <a:solidFill>
                  <a:srgbClr val="00B0F0"/>
                </a:solidFill>
                <a:latin typeface="Alexandria" charset="0"/>
              </a:rPr>
              <a:t>Finance Concepts</a:t>
            </a:r>
          </a:p>
          <a:p>
            <a:endParaRPr lang="en-US" sz="4400" b="1" dirty="0">
              <a:solidFill>
                <a:srgbClr val="00B0F0"/>
              </a:solidFill>
              <a:latin typeface="Alexandria"/>
              <a:cs typeface="Times New Roman" panose="02020603050405020304" pitchFamily="18" charset="0"/>
            </a:endParaRPr>
          </a:p>
        </p:txBody>
      </p:sp>
      <p:sp>
        <p:nvSpPr>
          <p:cNvPr id="46" name="TextBox 45"/>
          <p:cNvSpPr txBox="1"/>
          <p:nvPr/>
        </p:nvSpPr>
        <p:spPr>
          <a:xfrm>
            <a:off x="693077" y="4566297"/>
            <a:ext cx="3622873" cy="830997"/>
          </a:xfrm>
          <a:prstGeom prst="rect">
            <a:avLst/>
          </a:prstGeom>
          <a:noFill/>
        </p:spPr>
        <p:txBody>
          <a:bodyPr wrap="square" rtlCol="0">
            <a:spAutoFit/>
          </a:bodyPr>
          <a:lstStyle/>
          <a:p>
            <a:r>
              <a:rPr lang="en-GB" sz="2400" dirty="0">
                <a:effectLst/>
                <a:latin typeface="Alexandria"/>
                <a:ea typeface="Times New Roman" panose="02020603050405020304" pitchFamily="18" charset="0"/>
              </a:rPr>
              <a:t>FNT 615</a:t>
            </a:r>
            <a:endParaRPr lang="en-US" sz="2400" dirty="0">
              <a:latin typeface="Alexandria"/>
              <a:cs typeface="Times New Roman" panose="02020603050405020304" pitchFamily="18" charset="0"/>
            </a:endParaRPr>
          </a:p>
          <a:p>
            <a:r>
              <a:rPr lang="en-US" sz="24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a:t>
            </a:r>
            <a:r>
              <a:rPr lang="ar-JO" sz="2800" b="1" dirty="0">
                <a:solidFill>
                  <a:srgbClr val="000000"/>
                </a:solidFill>
                <a:latin typeface="Alexandria"/>
                <a:cs typeface="Times New Roman" panose="02020603050405020304" pitchFamily="18" charset="0"/>
              </a:rPr>
              <a:t> </a:t>
            </a:r>
            <a:r>
              <a:rPr lang="en-US" sz="2800" b="1" dirty="0">
                <a:solidFill>
                  <a:srgbClr val="000000"/>
                </a:solidFill>
                <a:latin typeface="Alexandria"/>
                <a:cs typeface="Times New Roman" panose="02020603050405020304" pitchFamily="18" charset="0"/>
              </a:rPr>
              <a:t> 4</a:t>
            </a:r>
          </a:p>
        </p:txBody>
      </p:sp>
    </p:spTree>
  </p:cSld>
  <p:clrMapOvr>
    <a:masterClrMapping/>
  </p:clrMapOvr>
  <mc:AlternateContent xmlns:mc="http://schemas.openxmlformats.org/markup-compatibility/2006" xmlns:p14="http://schemas.microsoft.com/office/powerpoint/2010/main">
    <mc:Choice Requires="p14">
      <p:transition spd="slow" p14:dur="2000" advTm="22135"/>
    </mc:Choice>
    <mc:Fallback xmlns="">
      <p:transition spd="slow" advTm="2213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217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230291" y="2534478"/>
            <a:ext cx="4068667"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2913808" cy="707886"/>
          </a:xfrm>
          <a:prstGeom prst="rect">
            <a:avLst/>
          </a:prstGeom>
          <a:noFill/>
        </p:spPr>
        <p:txBody>
          <a:bodyPr wrap="square" rtlCol="0">
            <a:spAutoFit/>
          </a:bodyPr>
          <a:lstStyle/>
          <a:p>
            <a:r>
              <a:rPr lang="en-GB" sz="2000" dirty="0">
                <a:effectLst/>
                <a:latin typeface="Alexandria"/>
                <a:ea typeface="Times New Roman" panose="02020603050405020304" pitchFamily="18" charset="0"/>
              </a:rPr>
              <a:t>FNT 6</a:t>
            </a:r>
            <a:r>
              <a:rPr lang="en-US" sz="2000" dirty="0">
                <a:effectLst/>
                <a:latin typeface="Alexandria"/>
                <a:ea typeface="Times New Roman" panose="02020603050405020304" pitchFamily="18" charset="0"/>
              </a:rPr>
              <a:t>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8" name="Rectangle: Rounded Corners 7">
            <a:extLst>
              <a:ext uri="{FF2B5EF4-FFF2-40B4-BE49-F238E27FC236}">
                <a16:creationId xmlns:a16="http://schemas.microsoft.com/office/drawing/2014/main" id="{44AC00FA-7418-97FC-9768-9F7DCB21AAE0}"/>
              </a:ext>
            </a:extLst>
          </p:cNvPr>
          <p:cNvSpPr/>
          <p:nvPr/>
        </p:nvSpPr>
        <p:spPr>
          <a:xfrm>
            <a:off x="3671267" y="4985915"/>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4</a:t>
            </a:r>
          </a:p>
        </p:txBody>
      </p:sp>
    </p:spTree>
  </p:cSld>
  <p:clrMapOvr>
    <a:masterClrMapping/>
  </p:clrMapOvr>
  <mc:AlternateContent xmlns:mc="http://schemas.openxmlformats.org/markup-compatibility/2006" xmlns:p14="http://schemas.microsoft.com/office/powerpoint/2010/main">
    <mc:Choice Requires="p14">
      <p:transition spd="slow" p14:dur="2000" advTm="4159"/>
    </mc:Choice>
    <mc:Fallback xmlns="">
      <p:transition spd="slow" advTm="415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0D522-110A-2E7E-BE15-E59A8FA5B0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55D822-337F-C284-8885-CBDDA8EEEB3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576D19D2-43F8-253A-F98B-DB26D0E594C0}"/>
              </a:ext>
            </a:extLst>
          </p:cNvPr>
          <p:cNvSpPr txBox="1"/>
          <p:nvPr/>
        </p:nvSpPr>
        <p:spPr>
          <a:xfrm>
            <a:off x="2303788" y="2987270"/>
            <a:ext cx="7798750" cy="1569660"/>
          </a:xfrm>
          <a:prstGeom prst="rect">
            <a:avLst/>
          </a:prstGeom>
          <a:noFill/>
        </p:spPr>
        <p:txBody>
          <a:bodyPr wrap="square" rtlCol="0">
            <a:spAutoFit/>
          </a:bodyPr>
          <a:lstStyle/>
          <a:p>
            <a:pPr algn="ctr"/>
            <a:r>
              <a:rPr lang="en-US" sz="4800" b="1" dirty="0">
                <a:solidFill>
                  <a:srgbClr val="00B0F0"/>
                </a:solidFill>
                <a:latin typeface="Alexandria"/>
                <a:cs typeface="Times New Roman" panose="02020603050405020304" pitchFamily="18" charset="0"/>
              </a:rPr>
              <a:t>Financial Markets </a:t>
            </a:r>
          </a:p>
          <a:p>
            <a:endParaRPr lang="en-US" sz="48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454F6C01-2F63-747B-461D-7587219BEE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C3696E1-9A9D-9967-32A3-95D9FD7907E0}"/>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04FB67E-AE4F-7302-ADCB-449844BC3536}"/>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8CBE3AA3-FD05-228D-250C-57EA18E759BA}"/>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660D864-3A1C-B16A-931D-CA31FD00C9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086524011"/>
      </p:ext>
    </p:extLst>
  </p:cSld>
  <p:clrMapOvr>
    <a:masterClrMapping/>
  </p:clrMapOvr>
  <mc:AlternateContent xmlns:mc="http://schemas.openxmlformats.org/markup-compatibility/2006" xmlns:p14="http://schemas.microsoft.com/office/powerpoint/2010/main">
    <mc:Choice Requires="p14">
      <p:transition spd="slow" p14:dur="2000" advTm="120413"/>
    </mc:Choice>
    <mc:Fallback xmlns="">
      <p:transition spd="slow" advTm="12041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88560" y="1290140"/>
            <a:ext cx="6858864"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Table of contents</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46769"/>
          </a:xfrm>
          <a:prstGeom prst="rect">
            <a:avLst/>
          </a:prstGeom>
          <a:noFill/>
        </p:spPr>
        <p:txBody>
          <a:bodyPr wrap="square" rtlCol="0">
            <a:spAutoFit/>
          </a:bodyPr>
          <a:lstStyle/>
          <a:p>
            <a:r>
              <a:rPr lang="en-US" sz="2000" dirty="0">
                <a:latin typeface="Alexandria"/>
                <a:cs typeface="Times New Roman" panose="02020603050405020304" pitchFamily="18" charset="0"/>
              </a:rPr>
              <a:t>1- Conceptual Foundations of Financial Markets</a:t>
            </a:r>
          </a:p>
          <a:p>
            <a:r>
              <a:rPr lang="en-US" sz="2000" dirty="0">
                <a:latin typeface="Alexandria"/>
                <a:cs typeface="Times New Roman" panose="02020603050405020304" pitchFamily="18" charset="0"/>
              </a:rPr>
              <a:t>2- Structure and Classification of Financial Markets</a:t>
            </a:r>
          </a:p>
          <a:p>
            <a:r>
              <a:rPr lang="en-US" sz="2000" dirty="0">
                <a:latin typeface="Alexandria"/>
                <a:cs typeface="Times New Roman" panose="02020603050405020304" pitchFamily="18" charset="0"/>
              </a:rPr>
              <a:t>3- Market Efficiency and Behavioral Dynamics in Financial Markets</a:t>
            </a:r>
          </a:p>
          <a:p>
            <a:r>
              <a:rPr lang="en-US" sz="2000" dirty="0">
                <a:latin typeface="Alexandria"/>
                <a:cs typeface="Times New Roman" panose="02020603050405020304" pitchFamily="18" charset="0"/>
              </a:rPr>
              <a:t>4- Risk, Regulation, and Market Stability</a:t>
            </a:r>
          </a:p>
          <a:p>
            <a:r>
              <a:rPr lang="en-US" sz="2000" dirty="0">
                <a:latin typeface="Alexandria"/>
                <a:cs typeface="Times New Roman" panose="02020603050405020304" pitchFamily="18" charset="0"/>
              </a:rPr>
              <a:t>5- Financial Markets and Economic Development</a:t>
            </a:r>
          </a:p>
          <a:p>
            <a:r>
              <a:rPr lang="en-US" sz="2000" dirty="0">
                <a:latin typeface="Alexandria"/>
                <a:cs typeface="Times New Roman" panose="02020603050405020304" pitchFamily="18" charset="0"/>
              </a:rPr>
              <a:t>6- Technological Innovation and the Future of Financial Markets</a:t>
            </a:r>
          </a:p>
          <a:p>
            <a:endParaRPr lang="en-US" sz="2000" dirty="0">
              <a:latin typeface="Alexandri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81008"/>
    </mc:Choice>
    <mc:Fallback xmlns="">
      <p:transition spd="slow" advTm="810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3B0C3-9FB4-4DBE-04A3-D3E1301C260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80D211A-7B2E-757F-1056-8AF47E4582D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CC8F2232-AB18-F4FF-A32F-6E0123F6B3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FB0439D-104D-118C-D903-0FB6626A74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5921E38-53B8-129F-C155-4C10F3457D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3B845A7-3E7A-66C6-64EB-6AF9AF198F5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4BAAF939-BD84-8A0D-C70B-513321F8E1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C8572D7-00D6-2E66-F41B-2C2AC093FC2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8CEF413-9D91-5E7D-A14D-4C32B4FBE5F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333AC4D8-425A-C0EE-30E4-CE7A8A87DF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E0BEBD2-0BA3-7570-0263-B8292BC50B5C}"/>
              </a:ext>
            </a:extLst>
          </p:cNvPr>
          <p:cNvSpPr/>
          <p:nvPr/>
        </p:nvSpPr>
        <p:spPr>
          <a:xfrm>
            <a:off x="3772670" y="2067822"/>
            <a:ext cx="7603958" cy="4247317"/>
          </a:xfrm>
          <a:prstGeom prst="rect">
            <a:avLst/>
          </a:prstGeom>
          <a:noFill/>
        </p:spPr>
        <p:txBody>
          <a:bodyPr wrap="square">
            <a:spAutoFit/>
          </a:bodyPr>
          <a:lstStyle/>
          <a:p>
            <a:pPr algn="ctr"/>
            <a:r>
              <a:rPr lang="en-US" b="1" dirty="0"/>
              <a:t>Introduction</a:t>
            </a:r>
          </a:p>
          <a:p>
            <a:pPr algn="just"/>
            <a:r>
              <a:rPr lang="en-US" dirty="0"/>
              <a:t>Financial markets constitute one of the most essential components of modern economic systems. They serve as organized platforms through which funds are transferred from surplus units such as households and institutional investors to deficit units, including corporations and governments that require capital for investment and expansion. Through this process, financial markets facilitate capital formation, enhance economic efficiency, and support sustainable development.</a:t>
            </a:r>
          </a:p>
          <a:p>
            <a:pPr algn="just"/>
            <a:r>
              <a:rPr lang="en-US" dirty="0"/>
              <a:t>At a fundamental level, financial markets enable the pricing of risk and the allocation of resources across time and uncertainty. They bring together a diverse range of participants, instruments, and institutions operating within structured regulatory frameworks. Asset prices emerging from these markets reflect expectations about future cash flows, macroeconomic conditions, and investor behavior, making financial markets both economic barometers and drivers of economic activity.</a:t>
            </a:r>
          </a:p>
        </p:txBody>
      </p:sp>
    </p:spTree>
    <p:extLst>
      <p:ext uri="{BB962C8B-B14F-4D97-AF65-F5344CB8AC3E}">
        <p14:creationId xmlns:p14="http://schemas.microsoft.com/office/powerpoint/2010/main" val="2635832596"/>
      </p:ext>
    </p:extLst>
  </p:cSld>
  <p:clrMapOvr>
    <a:masterClrMapping/>
  </p:clrMapOvr>
  <mc:AlternateContent xmlns:mc="http://schemas.openxmlformats.org/markup-compatibility/2006" xmlns:p14="http://schemas.microsoft.com/office/powerpoint/2010/main">
    <mc:Choice Requires="p14">
      <p:transition spd="slow" p14:dur="2000" advTm="104019"/>
    </mc:Choice>
    <mc:Fallback xmlns="">
      <p:transition spd="slow" advTm="10401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31A0F-2261-5577-396C-B4F108121D1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146CF86-7B17-8626-08CB-38C26934DF1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1BDF347C-5E1E-A613-78C7-AF6A3885D1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F88F596-FA31-6F5B-D7EE-5F4395F7FF1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A93767E-1074-FAE6-B79A-27ADACD64B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69E303-BF0A-1C42-1B2B-9641F0644C73}"/>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FA2DE671-0159-6CAD-0B4C-09BD44D23BC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538727D-9681-35C6-C5B9-DA49A4D9DA1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0EB1800F-DA7D-9C90-1713-43F084BEF74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76FE2780-E068-559A-E837-A4A2364E84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CEAD676-CB3F-F3BD-8A76-F900AA2663FA}"/>
              </a:ext>
            </a:extLst>
          </p:cNvPr>
          <p:cNvSpPr/>
          <p:nvPr/>
        </p:nvSpPr>
        <p:spPr>
          <a:xfrm>
            <a:off x="3805732" y="2430178"/>
            <a:ext cx="7603958" cy="3416320"/>
          </a:xfrm>
          <a:prstGeom prst="rect">
            <a:avLst/>
          </a:prstGeom>
          <a:noFill/>
        </p:spPr>
        <p:txBody>
          <a:bodyPr wrap="square">
            <a:spAutoFit/>
          </a:bodyPr>
          <a:lstStyle/>
          <a:p>
            <a:pPr algn="just"/>
            <a:r>
              <a:rPr lang="en-US" dirty="0"/>
              <a:t>In an increasingly globalized and technologically advanced world, financial markets have evolved beyond traditional stock and bond exchanges. They now encompass complex derivative systems, digital trading infrastructures, cross-border capital flows, and emerging financial technologies. While these developments have improved liquidity, accessibility, and efficiency, they have also introduced new forms of volatility and systemic risk.</a:t>
            </a:r>
          </a:p>
          <a:p>
            <a:pPr algn="just"/>
            <a:r>
              <a:rPr lang="en-US" dirty="0"/>
              <a:t>This lecture aims to provide a comprehensive academic examination of financial markets by analyzing their structure, instruments, participants, regulatory environment, and role in economic development. By approaching financial markets through theoretical, institutional, and practical perspectives, we will develop a deeper understanding of how they function and why they remain central to both national and global economic stability.</a:t>
            </a:r>
          </a:p>
        </p:txBody>
      </p:sp>
    </p:spTree>
    <p:extLst>
      <p:ext uri="{BB962C8B-B14F-4D97-AF65-F5344CB8AC3E}">
        <p14:creationId xmlns:p14="http://schemas.microsoft.com/office/powerpoint/2010/main" val="2518727759"/>
      </p:ext>
    </p:extLst>
  </p:cSld>
  <p:clrMapOvr>
    <a:masterClrMapping/>
  </p:clrMapOvr>
  <mc:AlternateContent xmlns:mc="http://schemas.openxmlformats.org/markup-compatibility/2006" xmlns:p14="http://schemas.microsoft.com/office/powerpoint/2010/main">
    <mc:Choice Requires="p14">
      <p:transition spd="slow" p14:dur="2000" advTm="93298"/>
    </mc:Choice>
    <mc:Fallback xmlns="">
      <p:transition spd="slow" advTm="932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1790952" y="915765"/>
            <a:ext cx="8845617"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Conceptual Foundations of Financial Markets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702240" y="1799303"/>
            <a:ext cx="10096901" cy="4093428"/>
          </a:xfrm>
          <a:prstGeom prst="rect">
            <a:avLst/>
          </a:prstGeom>
          <a:noFill/>
        </p:spPr>
        <p:txBody>
          <a:bodyPr wrap="square">
            <a:spAutoFit/>
          </a:bodyPr>
          <a:lstStyle/>
          <a:p>
            <a:pPr algn="just"/>
            <a:r>
              <a:rPr lang="en-US" sz="2000" dirty="0">
                <a:latin typeface="Alexandria"/>
                <a:cs typeface="Times New Roman" panose="02020603050405020304" pitchFamily="18" charset="0"/>
              </a:rPr>
              <a:t>Financial markets are institutional mechanisms designed to facilitate the efficient allocation of financial resources across an economy. At their most fundamental level, they enable the transfer of funds from economic agents with surplus capital typically households and institutional savers to those with investment opportunities but insufficient internal financing, such as corporations and governments. This intermediation function lies at the heart of capital formation and long-term economic growth.</a:t>
            </a:r>
          </a:p>
          <a:p>
            <a:pPr algn="just"/>
            <a:r>
              <a:rPr lang="en-US" sz="2000" dirty="0">
                <a:latin typeface="Alexandria"/>
                <a:cs typeface="Times New Roman" panose="02020603050405020304" pitchFamily="18" charset="0"/>
              </a:rPr>
              <a:t>The conceptual foundation of financial markets is rooted in the principle of the time value of money. Economic agents prefer current consumption to future consumption, and therefore require compensation interest or expected return for deferring the use of their funds. Financial markets operationalize this principle by determining interest rates and required rates of return that reflect both time preference and risk exposure. Asset pricing, consequently, becomes a process of discounting expected future cash flows at rates that incorporate uncertainty, inflation expectations, and opportunity cost.</a:t>
            </a:r>
          </a:p>
        </p:txBody>
      </p:sp>
    </p:spTree>
  </p:cSld>
  <p:clrMapOvr>
    <a:masterClrMapping/>
  </p:clrMapOvr>
  <mc:AlternateContent xmlns:mc="http://schemas.openxmlformats.org/markup-compatibility/2006" xmlns:p14="http://schemas.microsoft.com/office/powerpoint/2010/main">
    <mc:Choice Requires="p14">
      <p:transition spd="slow" p14:dur="2000" advTm="146260"/>
    </mc:Choice>
    <mc:Fallback xmlns="">
      <p:transition spd="slow" advTm="14626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161B3-C6A2-F364-7544-D8415E04931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3ED7BB3-93D9-7BE6-E086-82D9ECA762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AAD704-2784-C51B-DF91-55C8762A6F1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1B9797-6A45-CF64-F6D2-4DDF9D59A5C5}"/>
              </a:ext>
            </a:extLst>
          </p:cNvPr>
          <p:cNvSpPr txBox="1"/>
          <p:nvPr/>
        </p:nvSpPr>
        <p:spPr>
          <a:xfrm>
            <a:off x="500514" y="1022197"/>
            <a:ext cx="11197749" cy="5324535"/>
          </a:xfrm>
          <a:prstGeom prst="rect">
            <a:avLst/>
          </a:prstGeom>
          <a:noFill/>
        </p:spPr>
        <p:txBody>
          <a:bodyPr wrap="square" rtlCol="0">
            <a:spAutoFit/>
          </a:bodyPr>
          <a:lstStyle/>
          <a:p>
            <a:r>
              <a:rPr lang="en-US" sz="2000" dirty="0">
                <a:latin typeface="Alexandria"/>
                <a:cs typeface="Times New Roman" panose="02020603050405020304" pitchFamily="18" charset="0"/>
              </a:rPr>
              <a:t>Another central theoretical pillar is the risk–return tradeoff. Investors demand higher expected returns for accepting greater uncertainty. Financial markets aggregate individual risk assessments and translate them into prices. Through this mechanism, risk is not eliminated but redistributed among participants according to their risk tolerance and investment objectives. Portfolio theory, particularly as developed by Markowitz, demonstrates how diversification within financial markets allows investors to optimize expected returns relative to risk.</a:t>
            </a:r>
          </a:p>
          <a:p>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Information also occupies a critical role in the conceptual framework of financial markets. Markets function as information-processing systems, incorporating dispersed knowledge into asset prices. According to the Efficient Market Hypothesis, security prices reflect available information to varying degrees. Whether markets are fully efficient remains debated, yet the theory underscores the importance of transparency, disclosure, and rational expectations in price formation.</a:t>
            </a:r>
          </a:p>
          <a:p>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Financial markets further address the problem of information asymmetry between borrowers and lenders. Through mechanisms such as credit ratings, auditing standards, regulatory disclosure requirements, and intermediary screening, markets reduce adverse selection and moral hazard. These mechanisms enhance trust and lower transaction costs, thereby improving capital allocation efficiency.</a:t>
            </a:r>
          </a:p>
        </p:txBody>
      </p:sp>
      <p:pic>
        <p:nvPicPr>
          <p:cNvPr id="6" name="Graphic 21">
            <a:extLst>
              <a:ext uri="{FF2B5EF4-FFF2-40B4-BE49-F238E27FC236}">
                <a16:creationId xmlns:a16="http://schemas.microsoft.com/office/drawing/2014/main" id="{0BFE7FF3-F85D-81BF-438D-FA8CC5F316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543611343"/>
      </p:ext>
    </p:extLst>
  </p:cSld>
  <p:clrMapOvr>
    <a:masterClrMapping/>
  </p:clrMapOvr>
  <mc:AlternateContent xmlns:mc="http://schemas.openxmlformats.org/markup-compatibility/2006" xmlns:p14="http://schemas.microsoft.com/office/powerpoint/2010/main">
    <mc:Choice Requires="p14">
      <p:transition spd="slow" p14:dur="2000" advTm="154073"/>
    </mc:Choice>
    <mc:Fallback xmlns="">
      <p:transition spd="slow" advTm="15407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66EA8-B187-03F4-D063-4E0CA58DFB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FA7209-854A-846A-DEC7-CB715F9EB9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8487183-6A7B-64DF-EE39-B5E41E26F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E752EE-83B8-E214-1EA7-E6610E7DE969}"/>
              </a:ext>
            </a:extLst>
          </p:cNvPr>
          <p:cNvSpPr txBox="1"/>
          <p:nvPr/>
        </p:nvSpPr>
        <p:spPr>
          <a:xfrm>
            <a:off x="280720" y="1323163"/>
            <a:ext cx="11630559" cy="4401205"/>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From an institutional perspective, financial markets exist within legal and regulatory frameworks that define property rights, enforce contracts, and protect investors. Without credible legal systems and enforcement mechanisms, financial markets cannot function effectively. Thus, the conceptual foundation of financial markets is not purely economic; it is also legal, institutional, and behavioral.</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Behavioral finance adds another layer to this conceptual understanding by challenging the assumption of fully rational actors. Psychological biases, herd behavior, and sentiment-driven trading can cause deviations from fundamental values, leading to bubbles or crashes. These phenomena illustrate that financial markets are influenced not only by quantitative models but also by human behavior and expectations.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summary, the conceptual foundations of financial markets rest upon several interconnected principles: the time value of money, risk-return dynamics, information efficiency, institutional trust, and behavioral influences. Together, these elements explain how financial markets function as complex adaptive systems that allocate capital, manage risk, and influence macroeconomic stability.</a:t>
            </a:r>
          </a:p>
        </p:txBody>
      </p:sp>
      <p:pic>
        <p:nvPicPr>
          <p:cNvPr id="6" name="Graphic 21">
            <a:extLst>
              <a:ext uri="{FF2B5EF4-FFF2-40B4-BE49-F238E27FC236}">
                <a16:creationId xmlns:a16="http://schemas.microsoft.com/office/drawing/2014/main" id="{4C6466AB-E8A1-0B68-6FC5-880EF6E42D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708456663"/>
      </p:ext>
    </p:extLst>
  </p:cSld>
  <p:clrMapOvr>
    <a:masterClrMapping/>
  </p:clrMapOvr>
  <mc:AlternateContent xmlns:mc="http://schemas.openxmlformats.org/markup-compatibility/2006" xmlns:p14="http://schemas.microsoft.com/office/powerpoint/2010/main">
    <mc:Choice Requires="p14">
      <p:transition spd="slow" p14:dur="2000" advTm="126446"/>
    </mc:Choice>
    <mc:Fallback xmlns="">
      <p:transition spd="slow" advTm="12644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B19732-1541-9DBC-3B0A-791946F675A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4113DF-5398-638F-10A2-8A9DDEA111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607D0CA1-3F11-09DA-1DC7-A7B219A25D5F}"/>
              </a:ext>
            </a:extLst>
          </p:cNvPr>
          <p:cNvSpPr txBox="1"/>
          <p:nvPr/>
        </p:nvSpPr>
        <p:spPr>
          <a:xfrm>
            <a:off x="2196625" y="2091814"/>
            <a:ext cx="7798750" cy="2308324"/>
          </a:xfrm>
          <a:prstGeom prst="rect">
            <a:avLst/>
          </a:prstGeom>
          <a:noFill/>
        </p:spPr>
        <p:txBody>
          <a:bodyPr wrap="square" rtlCol="0">
            <a:spAutoFit/>
          </a:bodyPr>
          <a:lstStyle/>
          <a:p>
            <a:pPr algn="ctr"/>
            <a:r>
              <a:rPr lang="en-US" sz="4800" b="1" dirty="0">
                <a:solidFill>
                  <a:srgbClr val="00B0F0"/>
                </a:solidFill>
                <a:latin typeface="Alexandria"/>
                <a:cs typeface="Times New Roman" panose="02020603050405020304" pitchFamily="18" charset="0"/>
              </a:rPr>
              <a:t> Structure and Classification of Financial Markets</a:t>
            </a:r>
          </a:p>
          <a:p>
            <a:pPr algn="ctr"/>
            <a:endParaRPr lang="en-US" sz="48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B772AF55-A618-56BA-B533-6DA960780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6DFF7F9-1AC0-D2CD-0A59-E4F2688B38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593210786"/>
      </p:ext>
    </p:extLst>
  </p:cSld>
  <p:clrMapOvr>
    <a:masterClrMapping/>
  </p:clrMapOvr>
  <mc:AlternateContent xmlns:mc="http://schemas.openxmlformats.org/markup-compatibility/2006" xmlns:p14="http://schemas.microsoft.com/office/powerpoint/2010/main">
    <mc:Choice Requires="p14">
      <p:transition spd="slow" p14:dur="2000" advTm="18373"/>
    </mc:Choice>
    <mc:Fallback xmlns="">
      <p:transition spd="slow" advTm="183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78FA6-4285-E661-CA33-567DC1FCEB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254F7A-2793-86B9-A508-286BED7578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3514009-2ECA-64A8-162B-263AD4E909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519AE1C-6135-399D-5A7C-81621DDB0F99}"/>
              </a:ext>
            </a:extLst>
          </p:cNvPr>
          <p:cNvSpPr txBox="1"/>
          <p:nvPr/>
        </p:nvSpPr>
        <p:spPr>
          <a:xfrm>
            <a:off x="1636295" y="1120676"/>
            <a:ext cx="8402854" cy="5016758"/>
          </a:xfrm>
          <a:prstGeom prst="rect">
            <a:avLst/>
          </a:prstGeom>
          <a:noFill/>
        </p:spPr>
        <p:txBody>
          <a:bodyPr wrap="square" rtlCol="0">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Financial markets constitute a complex institutional framework through which financial resources are mobilized, allocated, priced, and redistributed across an economy. While introductory discussions often present a simplified dichotomy between money markets and capital markets, a rigorous academic analysis reveals a layered structural system characterized by differentiated maturities, instruments, trading mechanisms, regulatory environments, and strategic behaviors. Understanding this structure is fundamental for evaluating capital allocation efficiency, liquidity management, systemic risk, and macroeconomic stability.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At the highest level, financial markets can be conceptualized as an integrated system composed of two principal segments: the Capital Market and the Money Market. Each segment fulfills a distinct economic function defined primarily by the maturity structure of financial instruments and the nature of financing needs.</a:t>
            </a:r>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789C5EC-661D-2784-DE3B-A1AB71CC2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591678125"/>
      </p:ext>
    </p:extLst>
  </p:cSld>
  <p:clrMapOvr>
    <a:masterClrMapping/>
  </p:clrMapOvr>
  <mc:AlternateContent xmlns:mc="http://schemas.openxmlformats.org/markup-compatibility/2006" xmlns:p14="http://schemas.microsoft.com/office/powerpoint/2010/main">
    <mc:Choice Requires="p14">
      <p:transition spd="slow" p14:dur="2000" advTm="90064"/>
    </mc:Choice>
    <mc:Fallback xmlns="">
      <p:transition spd="slow" advTm="9006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50A90-5E2A-B5C7-A023-79F65293808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38B5AA-4EC3-5589-7B89-19D275F361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56A9D6D-7779-40BE-D248-F13B6A076F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988D29C7-46DB-A041-2A79-243D506B9F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65ED920B-45BF-4FB0-189E-A12595519A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68554" y="1365463"/>
            <a:ext cx="6699183" cy="4494040"/>
          </a:xfrm>
          <a:prstGeom prst="rect">
            <a:avLst/>
          </a:prstGeom>
        </p:spPr>
      </p:pic>
    </p:spTree>
    <p:extLst>
      <p:ext uri="{BB962C8B-B14F-4D97-AF65-F5344CB8AC3E}">
        <p14:creationId xmlns:p14="http://schemas.microsoft.com/office/powerpoint/2010/main" val="4207377581"/>
      </p:ext>
    </p:extLst>
  </p:cSld>
  <p:clrMapOvr>
    <a:masterClrMapping/>
  </p:clrMapOvr>
  <mc:AlternateContent xmlns:mc="http://schemas.openxmlformats.org/markup-compatibility/2006" xmlns:p14="http://schemas.microsoft.com/office/powerpoint/2010/main">
    <mc:Choice Requires="p14">
      <p:transition spd="slow" p14:dur="2000" advTm="49901"/>
    </mc:Choice>
    <mc:Fallback xmlns="">
      <p:transition spd="slow" advTm="4990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73AB8-2E6E-6EF6-70C3-9BFC6585C87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E9B99DE-0EA8-83FB-6AD8-1FFD68D9AD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AFC8D45-7893-C255-33AA-F68BC8E6D092}"/>
              </a:ext>
            </a:extLst>
          </p:cNvPr>
          <p:cNvSpPr txBox="1"/>
          <p:nvPr/>
        </p:nvSpPr>
        <p:spPr>
          <a:xfrm>
            <a:off x="1665171" y="1620589"/>
            <a:ext cx="8330204" cy="3477875"/>
          </a:xfrm>
          <a:prstGeom prst="rect">
            <a:avLst/>
          </a:prstGeom>
          <a:noFill/>
        </p:spPr>
        <p:txBody>
          <a:bodyPr wrap="square" rtlCol="0">
            <a:spAutoFit/>
          </a:bodyPr>
          <a:lstStyle/>
          <a:p>
            <a:pPr algn="ctr"/>
            <a:r>
              <a:rPr lang="en-US" sz="2000" b="1" dirty="0"/>
              <a:t>The Capital Market</a:t>
            </a:r>
            <a:endParaRPr lang="ar-JO" sz="2000" b="1" dirty="0"/>
          </a:p>
          <a:p>
            <a:pPr algn="ctr"/>
            <a:endParaRPr lang="en-US" sz="2000" b="1" dirty="0"/>
          </a:p>
          <a:p>
            <a:pPr algn="just"/>
            <a:r>
              <a:rPr lang="en-US" sz="2000" dirty="0"/>
              <a:t>The capital market is designed to facilitate long-term financing. It provides corporations, governments, and other entities with access to funds required for investment in infrastructure, expansion, innovation, and productive capacity. Unlike short-term liquidity management, capital markets focus on financing that extends beyond one year, often spanning decades.</a:t>
            </a:r>
          </a:p>
          <a:p>
            <a:pPr algn="just"/>
            <a:r>
              <a:rPr lang="en-US" sz="2000" dirty="0"/>
              <a:t>The capital market is further subdivided into two fundamental components: the </a:t>
            </a:r>
            <a:r>
              <a:rPr lang="en-US" sz="2000" b="1" dirty="0"/>
              <a:t>Primary Market</a:t>
            </a:r>
            <a:r>
              <a:rPr lang="en-US" sz="2000" dirty="0"/>
              <a:t> and the </a:t>
            </a:r>
            <a:r>
              <a:rPr lang="en-US" sz="2000" b="1" dirty="0"/>
              <a:t>Secondary Market</a:t>
            </a:r>
            <a:r>
              <a:rPr lang="en-US" sz="2000" dirty="0"/>
              <a:t>. These two segments are interdependent, and their interaction determines the efficiency and attractiveness of long-term investment.</a:t>
            </a:r>
          </a:p>
        </p:txBody>
      </p:sp>
      <p:sp>
        <p:nvSpPr>
          <p:cNvPr id="28" name="Rectangle 27">
            <a:extLst>
              <a:ext uri="{FF2B5EF4-FFF2-40B4-BE49-F238E27FC236}">
                <a16:creationId xmlns:a16="http://schemas.microsoft.com/office/drawing/2014/main" id="{86D5B90D-3EDC-A3EB-1555-A114B79D05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EA281B5-8A12-5A41-831F-6F475C7195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451628958"/>
      </p:ext>
    </p:extLst>
  </p:cSld>
  <p:clrMapOvr>
    <a:masterClrMapping/>
  </p:clrMapOvr>
  <mc:AlternateContent xmlns:mc="http://schemas.openxmlformats.org/markup-compatibility/2006" xmlns:p14="http://schemas.microsoft.com/office/powerpoint/2010/main">
    <mc:Choice Requires="p14">
      <p:transition spd="slow" p14:dur="2000" advTm="79557"/>
    </mc:Choice>
    <mc:Fallback xmlns="">
      <p:transition spd="slow" advTm="7955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05170-0A7F-5D9B-70B9-EA4CE4C2F7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1747EF5-045A-6F71-2AE0-9D80D31B3A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E9A50AC-FFF8-C7C6-93AE-58EF3D21E0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D65CF05-F2AB-00FA-3846-FE69B66B9D30}"/>
              </a:ext>
            </a:extLst>
          </p:cNvPr>
          <p:cNvSpPr txBox="1"/>
          <p:nvPr/>
        </p:nvSpPr>
        <p:spPr>
          <a:xfrm>
            <a:off x="673769" y="1137583"/>
            <a:ext cx="9808143" cy="5632311"/>
          </a:xfrm>
          <a:prstGeom prst="rect">
            <a:avLst/>
          </a:prstGeom>
          <a:noFill/>
        </p:spPr>
        <p:txBody>
          <a:bodyPr wrap="square" rtlCol="0">
            <a:spAutoFit/>
          </a:bodyPr>
          <a:lstStyle/>
          <a:p>
            <a:pPr algn="just"/>
            <a:r>
              <a:rPr lang="en-US" sz="2000" b="1" dirty="0"/>
              <a:t>The Primary Market: Capital Formation and Issuance Mechanisms</a:t>
            </a:r>
          </a:p>
          <a:p>
            <a:pPr algn="just"/>
            <a:endParaRPr lang="en-US" sz="2000" b="1" dirty="0"/>
          </a:p>
          <a:p>
            <a:pPr algn="just"/>
            <a:r>
              <a:rPr lang="en-US" sz="2000" dirty="0"/>
              <a:t>The primary market is the segment in which new securities are issued and sold for the first time. It is the mechanism through which capital formation occurs. When a firm or government needs to raise new funds, it enters the primary market to issue bonds or shares to investors.</a:t>
            </a:r>
          </a:p>
          <a:p>
            <a:pPr algn="just"/>
            <a:r>
              <a:rPr lang="en-US" sz="2000" dirty="0"/>
              <a:t>The most visible example of primary market activity is the Initial Public Offering (IPO), where a private company becomes publicly traded by issuing shares to the public. However, primary markets also include seasoned equity offerings, private placements, and bond issuances.</a:t>
            </a:r>
          </a:p>
          <a:p>
            <a:pPr algn="just"/>
            <a:r>
              <a:rPr lang="en-US" sz="2000" dirty="0"/>
              <a:t>From a strategic perspective, primary market issuance involves several critical considerations. Issuers must evaluate prevailing interest rates, investor sentiment, market volatility, regulatory requirements, and cost of capital. Timing is particularly crucial. For instance, during periods of low interest rates and strong equity valuations, firms are more likely to issue equity to minimize dilution costs or debt to lock in favorable borrowing rates.</a:t>
            </a:r>
          </a:p>
          <a:p>
            <a:pPr algn="just"/>
            <a:r>
              <a:rPr lang="en-US" sz="2000" dirty="0"/>
              <a:t>Consider the case of a technology company seeking expansion capital. If market valuations are high and investor demand for growth stocks is strong, issuing equity may be optimal. Conversely, if interest rates are historically low and credit markets are liquid, issuing long-term bonds may provide cheaper financing.</a:t>
            </a:r>
          </a:p>
        </p:txBody>
      </p:sp>
      <p:pic>
        <p:nvPicPr>
          <p:cNvPr id="6" name="Graphic 21">
            <a:extLst>
              <a:ext uri="{FF2B5EF4-FFF2-40B4-BE49-F238E27FC236}">
                <a16:creationId xmlns:a16="http://schemas.microsoft.com/office/drawing/2014/main" id="{8775CF87-991B-CFFC-207B-B5193AEE65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701710731"/>
      </p:ext>
    </p:extLst>
  </p:cSld>
  <p:clrMapOvr>
    <a:masterClrMapping/>
  </p:clrMapOvr>
  <mc:AlternateContent xmlns:mc="http://schemas.openxmlformats.org/markup-compatibility/2006" xmlns:p14="http://schemas.microsoft.com/office/powerpoint/2010/main">
    <mc:Choice Requires="p14">
      <p:transition spd="slow" p14:dur="2000" advTm="149167"/>
    </mc:Choice>
    <mc:Fallback xmlns="">
      <p:transition spd="slow" advTm="1491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7FE15-273C-00D6-02D8-63CE2875EA7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A17A3E-852D-DDC5-9FA6-ABFDFFF11F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A016919-618E-197B-69AD-81AF932077B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1279A97-9113-E7A1-F0F5-E070D0BEFE4B}"/>
              </a:ext>
            </a:extLst>
          </p:cNvPr>
          <p:cNvSpPr txBox="1"/>
          <p:nvPr/>
        </p:nvSpPr>
        <p:spPr>
          <a:xfrm>
            <a:off x="1477074" y="1799303"/>
            <a:ext cx="8547234" cy="2554545"/>
          </a:xfrm>
          <a:prstGeom prst="rect">
            <a:avLst/>
          </a:prstGeom>
          <a:noFill/>
        </p:spPr>
        <p:txBody>
          <a:bodyPr wrap="square" rtlCol="0">
            <a:spAutoFit/>
          </a:bodyPr>
          <a:lstStyle/>
          <a:p>
            <a:pPr algn="just"/>
            <a:r>
              <a:rPr lang="en-US" sz="2000" dirty="0"/>
              <a:t>Investment banks play a central role in primary markets through underwriting. They assess valuation, structure the offering, manage regulatory documentation, and distribute securities to institutional and retail investors. This intermediation reduces information asymmetry between issuers and investors.</a:t>
            </a:r>
          </a:p>
          <a:p>
            <a:pPr algn="just"/>
            <a:r>
              <a:rPr lang="en-US" sz="2000" dirty="0"/>
              <a:t>Primary markets are essential for economic development because they transform savings into productive investment. Without efficient primary markets, firms would be constrained to internal financing or bank loans, limiting expansion capacity.</a:t>
            </a:r>
          </a:p>
        </p:txBody>
      </p:sp>
      <p:pic>
        <p:nvPicPr>
          <p:cNvPr id="6" name="Graphic 21">
            <a:extLst>
              <a:ext uri="{FF2B5EF4-FFF2-40B4-BE49-F238E27FC236}">
                <a16:creationId xmlns:a16="http://schemas.microsoft.com/office/drawing/2014/main" id="{E5AC7650-4F7E-DAF8-38C5-001B510E92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408020044"/>
      </p:ext>
    </p:extLst>
  </p:cSld>
  <p:clrMapOvr>
    <a:masterClrMapping/>
  </p:clrMapOvr>
  <mc:AlternateContent xmlns:mc="http://schemas.openxmlformats.org/markup-compatibility/2006" xmlns:p14="http://schemas.microsoft.com/office/powerpoint/2010/main">
    <mc:Choice Requires="p14">
      <p:transition spd="slow" p14:dur="2000" advTm="61458"/>
    </mc:Choice>
    <mc:Fallback xmlns="">
      <p:transition spd="slow" advTm="6145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19311-2855-1BEC-2672-7A44FD95E9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BF98D35-64AE-E7A9-77EE-23FED6332B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D3ED4A5-9860-9A33-FB50-730439208D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D7F522-F435-6F1C-D826-47DE3926C259}"/>
              </a:ext>
            </a:extLst>
          </p:cNvPr>
          <p:cNvSpPr txBox="1"/>
          <p:nvPr/>
        </p:nvSpPr>
        <p:spPr>
          <a:xfrm>
            <a:off x="1318661" y="972028"/>
            <a:ext cx="9432758" cy="5940088"/>
          </a:xfrm>
          <a:prstGeom prst="rect">
            <a:avLst/>
          </a:prstGeom>
          <a:noFill/>
        </p:spPr>
        <p:txBody>
          <a:bodyPr wrap="square" rtlCol="0">
            <a:spAutoFit/>
          </a:bodyPr>
          <a:lstStyle/>
          <a:p>
            <a:pPr algn="just"/>
            <a:r>
              <a:rPr lang="en-US" sz="2000" b="1" dirty="0"/>
              <a:t>The Secondary Market: Liquidity and Price Discovery</a:t>
            </a:r>
          </a:p>
          <a:p>
            <a:pPr algn="just"/>
            <a:endParaRPr lang="en-US" sz="2000" b="1" dirty="0"/>
          </a:p>
          <a:p>
            <a:pPr algn="just"/>
            <a:r>
              <a:rPr lang="en-US" sz="2000" dirty="0"/>
              <a:t>The secondary market enables trading of previously issued securities among investors. Unlike the primary market, transactions in the secondary market do not generate new capital for issuers. Instead, they provide liquidity and facilitate price discovery.</a:t>
            </a:r>
          </a:p>
          <a:p>
            <a:pPr algn="just"/>
            <a:r>
              <a:rPr lang="en-US" sz="2000" dirty="0"/>
              <a:t>Stock exchanges such as the New York Stock Exchange (NYSE) and NASDAQ exemplify organized secondary markets. Through continuous trading mechanisms, these platforms aggregate buy and sell orders to determine equilibrium prices.</a:t>
            </a:r>
          </a:p>
          <a:p>
            <a:pPr algn="just"/>
            <a:r>
              <a:rPr lang="en-US" sz="2000" dirty="0"/>
              <a:t>Liquidity is a central function of secondary markets. Investors are more willing to purchase securities in the primary market if they know they can resell them easily. Thus, the existence of a robust secondary market lowers the cost of capital for issuers.</a:t>
            </a:r>
          </a:p>
          <a:p>
            <a:pPr algn="just"/>
            <a:r>
              <a:rPr lang="en-US" sz="2000" dirty="0"/>
              <a:t>Price discovery is another fundamental function. Market prices reflect expectations about future cash flows, macroeconomic conditions, corporate governance quality, and geopolitical risks. These prices serve as informational signals guiding resource allocation decisions across the economy.</a:t>
            </a:r>
          </a:p>
          <a:p>
            <a:pPr algn="just"/>
            <a:r>
              <a:rPr lang="en-US" sz="2000" dirty="0"/>
              <a:t>For example, a sustained decline in a company’s stock price may signal concerns about profitability or management effectiveness. Conversely, rising bond yields may indicate increased perceived credit risk or inflation expectations.</a:t>
            </a:r>
          </a:p>
          <a:p>
            <a:pPr algn="just"/>
            <a:endParaRPr lang="en-US" sz="2000" dirty="0"/>
          </a:p>
        </p:txBody>
      </p:sp>
      <p:pic>
        <p:nvPicPr>
          <p:cNvPr id="6" name="Graphic 21">
            <a:extLst>
              <a:ext uri="{FF2B5EF4-FFF2-40B4-BE49-F238E27FC236}">
                <a16:creationId xmlns:a16="http://schemas.microsoft.com/office/drawing/2014/main" id="{205C9F50-AF90-B515-040A-B77BE33D5D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93170410"/>
      </p:ext>
    </p:extLst>
  </p:cSld>
  <p:clrMapOvr>
    <a:masterClrMapping/>
  </p:clrMapOvr>
  <mc:AlternateContent xmlns:mc="http://schemas.openxmlformats.org/markup-compatibility/2006" xmlns:p14="http://schemas.microsoft.com/office/powerpoint/2010/main">
    <mc:Choice Requires="p14">
      <p:transition spd="slow" p14:dur="2000" advTm="133901"/>
    </mc:Choice>
    <mc:Fallback xmlns="">
      <p:transition spd="slow" advTm="13390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F20FA-2ECE-F0C8-EF0D-D531C22D648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2284A2-D647-28FD-2D2C-FAC60A7394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77951BF-E204-F82B-9F3C-77A5E4C758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A836E05-E528-0591-B13F-B742C9088FBB}"/>
              </a:ext>
            </a:extLst>
          </p:cNvPr>
          <p:cNvSpPr txBox="1"/>
          <p:nvPr/>
        </p:nvSpPr>
        <p:spPr>
          <a:xfrm>
            <a:off x="571903" y="1064578"/>
            <a:ext cx="10789919" cy="5324535"/>
          </a:xfrm>
          <a:prstGeom prst="rect">
            <a:avLst/>
          </a:prstGeom>
          <a:noFill/>
        </p:spPr>
        <p:txBody>
          <a:bodyPr wrap="square" rtlCol="0">
            <a:spAutoFit/>
          </a:bodyPr>
          <a:lstStyle/>
          <a:p>
            <a:pPr algn="just"/>
            <a:r>
              <a:rPr lang="en-US" sz="2000" dirty="0"/>
              <a:t>Secondary markets can operate as auction markets, where buyers and sellers submit orders (as in stock exchanges), or as dealer markets, where market makers provide liquidity by quoting bid and ask prices. Understanding these trading mechanisms is critical for institutional investors seeking to minimize transaction costs and market impact.</a:t>
            </a:r>
          </a:p>
          <a:p>
            <a:pPr algn="just"/>
            <a:r>
              <a:rPr lang="en-US" sz="2000" dirty="0"/>
              <a:t>Importantly, the primary and secondary markets are structurally interconnected. Without active secondary trading, primary issuance would become significantly more expensive due to liquidity risk premiums.</a:t>
            </a:r>
          </a:p>
          <a:p>
            <a:pPr algn="just"/>
            <a:endParaRPr lang="en-US" sz="2000" dirty="0"/>
          </a:p>
          <a:p>
            <a:pPr algn="just"/>
            <a:r>
              <a:rPr lang="en-US" sz="2000" b="1" dirty="0"/>
              <a:t>The Money Market</a:t>
            </a:r>
          </a:p>
          <a:p>
            <a:pPr algn="just"/>
            <a:endParaRPr lang="en-US" sz="2000" b="1" dirty="0"/>
          </a:p>
          <a:p>
            <a:pPr algn="just"/>
            <a:r>
              <a:rPr lang="en-US" sz="2000" dirty="0"/>
              <a:t>While capital markets address long-term financing, the money market focuses on short-term liquidity management. Money market instruments typically have maturities of one year or less and are characterized by high liquidity and relatively low risk.</a:t>
            </a:r>
          </a:p>
          <a:p>
            <a:pPr algn="just"/>
            <a:r>
              <a:rPr lang="en-US" sz="2000" dirty="0"/>
              <a:t>The money market serves critical macroeconomic and institutional functions. It enables governments to manage short-term fiscal imbalances, corporations to finance working capital, and financial institutions to meet reserve requirements and manage liquidity fluctuations.</a:t>
            </a:r>
          </a:p>
          <a:p>
            <a:pPr algn="just"/>
            <a:endParaRPr lang="en-US" sz="2000" dirty="0"/>
          </a:p>
        </p:txBody>
      </p:sp>
      <p:pic>
        <p:nvPicPr>
          <p:cNvPr id="6" name="Graphic 21">
            <a:extLst>
              <a:ext uri="{FF2B5EF4-FFF2-40B4-BE49-F238E27FC236}">
                <a16:creationId xmlns:a16="http://schemas.microsoft.com/office/drawing/2014/main" id="{DE04F8AF-F3B2-23C0-7433-F413218AC5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920362173"/>
      </p:ext>
    </p:extLst>
  </p:cSld>
  <p:clrMapOvr>
    <a:masterClrMapping/>
  </p:clrMapOvr>
  <mc:AlternateContent xmlns:mc="http://schemas.openxmlformats.org/markup-compatibility/2006" xmlns:p14="http://schemas.microsoft.com/office/powerpoint/2010/main">
    <mc:Choice Requires="p14">
      <p:transition spd="slow" p14:dur="2000" advTm="122177"/>
    </mc:Choice>
    <mc:Fallback xmlns="">
      <p:transition spd="slow" advTm="12217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B3D16-F150-003A-749D-0FE1CE9246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57A1E5D-7B00-F650-6BAC-9DE4517A2F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338075-F107-61F4-31CC-94810603BC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2953F0F-988C-ECF9-D99F-B289693D511E}"/>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43D8738-61B1-09FD-7A01-B85F22E66B4A}"/>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B2B87E8-A9E2-5F1C-B944-432EE2061E16}"/>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6DD24A8-ECCD-CDE9-5C15-CD350F47BF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9E2B95E-C0F6-B9E1-E96F-7D437A3A5410}"/>
              </a:ext>
            </a:extLst>
          </p:cNvPr>
          <p:cNvSpPr/>
          <p:nvPr/>
        </p:nvSpPr>
        <p:spPr>
          <a:xfrm>
            <a:off x="1880277" y="1714070"/>
            <a:ext cx="9070174" cy="5016758"/>
          </a:xfrm>
          <a:prstGeom prst="rect">
            <a:avLst/>
          </a:prstGeom>
          <a:noFill/>
        </p:spPr>
        <p:txBody>
          <a:bodyPr wrap="square">
            <a:spAutoFit/>
          </a:bodyPr>
          <a:lstStyle/>
          <a:p>
            <a:r>
              <a:rPr lang="en-US" sz="2000" b="1" dirty="0"/>
              <a:t> The following instruments represent core components of the money market     structure:</a:t>
            </a:r>
          </a:p>
          <a:p>
            <a:endParaRPr lang="en-US" sz="2000" b="1" dirty="0"/>
          </a:p>
          <a:p>
            <a:r>
              <a:rPr lang="en-US" sz="2000" b="1" dirty="0"/>
              <a:t>1. Call Money</a:t>
            </a:r>
          </a:p>
          <a:p>
            <a:pPr algn="just"/>
            <a:r>
              <a:rPr lang="en-US" sz="2000" dirty="0"/>
              <a:t>Call money refers to very short-term funds borrowed and lent in the interbank market, often on an overnight basis. These transactions allow banks to manage daily liquidity imbalances.</a:t>
            </a:r>
          </a:p>
          <a:p>
            <a:pPr algn="just"/>
            <a:r>
              <a:rPr lang="en-US" sz="2000" dirty="0"/>
              <a:t>For example, a bank experiencing temporary reserve shortages may borrow overnight funds from another bank with surplus reserves. Interest rates in the call money market are highly sensitive to central bank monetary policy and liquidity conditions.</a:t>
            </a:r>
          </a:p>
          <a:p>
            <a:pPr algn="just"/>
            <a:r>
              <a:rPr lang="en-US" sz="2000" dirty="0"/>
              <a:t>The call money market plays a crucial role in monetary transmission mechanisms. Central banks influence short-term interest rates through open market operations, directly affecting interbank lending rates. Disruptions in the call money market can signal systemic stress, as observed during financial crises when interbank trust deteriorates.</a:t>
            </a: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395614931"/>
      </p:ext>
    </p:extLst>
  </p:cSld>
  <p:clrMapOvr>
    <a:masterClrMapping/>
  </p:clrMapOvr>
  <mc:AlternateContent xmlns:mc="http://schemas.openxmlformats.org/markup-compatibility/2006" xmlns:p14="http://schemas.microsoft.com/office/powerpoint/2010/main">
    <mc:Choice Requires="p14">
      <p:transition spd="slow" p14:dur="2000" advTm="115485"/>
    </mc:Choice>
    <mc:Fallback xmlns="">
      <p:transition spd="slow" advTm="11548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6EF6A-64CA-D88A-C2C4-AC5DF379BC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F691652-52A8-DB1A-AA36-E7F0260FDF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765842F-E294-744E-7C3B-56E22CDD02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88A003C-4489-F941-ADE6-0483EE440A4D}"/>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B24E70B-6928-AF79-FCCC-CCE5DDBCFF43}"/>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9CC05B6-29DB-93E6-7810-62D1134816C3}"/>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5B6DD6F-2810-1C52-F1FE-2034104275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C6FBF76-AF98-EF97-F894-3DA8D151D23F}"/>
              </a:ext>
            </a:extLst>
          </p:cNvPr>
          <p:cNvSpPr/>
          <p:nvPr/>
        </p:nvSpPr>
        <p:spPr>
          <a:xfrm>
            <a:off x="2016232" y="1167337"/>
            <a:ext cx="9070174" cy="5324535"/>
          </a:xfrm>
          <a:prstGeom prst="rect">
            <a:avLst/>
          </a:prstGeom>
          <a:noFill/>
        </p:spPr>
        <p:txBody>
          <a:bodyPr wrap="square">
            <a:spAutoFit/>
          </a:bodyPr>
          <a:lstStyle/>
          <a:p>
            <a:r>
              <a:rPr lang="en-US" sz="2000" b="1" dirty="0"/>
              <a:t>2. Treasury Bills (T-Bills)</a:t>
            </a:r>
          </a:p>
          <a:p>
            <a:r>
              <a:rPr lang="en-US" sz="2000" dirty="0"/>
              <a:t>Treasury bills are short-term government securities issued at a discount and redeemed at face value upon maturity. They are widely considered risk-free due to sovereign backing. Governments use Treasury bills to manage short-term budgetary needs. Institutional investors such as money market funds purchase T-bills as safe, liquid assets. Treasury bills also serve as benchmark instruments. Their yields reflect market expectations about monetary policy and inflation, influencing pricing across financial markets.</a:t>
            </a:r>
          </a:p>
          <a:p>
            <a:r>
              <a:rPr lang="en-US" sz="2000" b="1" dirty="0"/>
              <a:t>3. Commercial Bills</a:t>
            </a:r>
          </a:p>
          <a:p>
            <a:r>
              <a:rPr lang="en-US" sz="2000" dirty="0"/>
              <a:t>Commercial bills arise from trade transactions and represent short-term credit extended between businesses. They are often used in international trade and may be discounted before maturity. For example, a manufacturer selling goods to a retailer on credit may issue a bill of exchange. The manufacturer can discount the bill at a bank to receive immediate cash, transferring credit risk to the financial institution.</a:t>
            </a:r>
          </a:p>
          <a:p>
            <a:r>
              <a:rPr lang="en-US" sz="2000" dirty="0"/>
              <a:t>Commercial bills enhance trade financing efficiency and reduce liquidity constraints within supply chains.</a:t>
            </a:r>
          </a:p>
          <a:p>
            <a:endParaRPr lang="en-US" sz="2000" dirty="0"/>
          </a:p>
        </p:txBody>
      </p:sp>
    </p:spTree>
    <p:extLst>
      <p:ext uri="{BB962C8B-B14F-4D97-AF65-F5344CB8AC3E}">
        <p14:creationId xmlns:p14="http://schemas.microsoft.com/office/powerpoint/2010/main" val="3224239669"/>
      </p:ext>
    </p:extLst>
  </p:cSld>
  <p:clrMapOvr>
    <a:masterClrMapping/>
  </p:clrMapOvr>
  <mc:AlternateContent xmlns:mc="http://schemas.openxmlformats.org/markup-compatibility/2006" xmlns:p14="http://schemas.microsoft.com/office/powerpoint/2010/main">
    <mc:Choice Requires="p14">
      <p:transition spd="slow" p14:dur="2000" advTm="135908"/>
    </mc:Choice>
    <mc:Fallback xmlns="">
      <p:transition spd="slow" advTm="13590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25C6D-BDC8-C57A-158E-D4B6315906C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0D3A0F2-D9A5-35BC-33DD-CE983201E0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485431A-4001-918E-6744-03E8847301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8E67A2B-4813-FD41-442F-B6B26A6FB33A}"/>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FD30F88-7A3F-2B12-2EE0-F1098996FFDE}"/>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32819588-8F0E-8A82-39CF-D5DE9B3672BF}"/>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664AF99-1B09-D2D9-4FA0-A77123B2AE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70ACBE39-EB47-58EE-0373-C3966AD92CBB}"/>
              </a:ext>
            </a:extLst>
          </p:cNvPr>
          <p:cNvSpPr/>
          <p:nvPr/>
        </p:nvSpPr>
        <p:spPr>
          <a:xfrm>
            <a:off x="2066027" y="1329206"/>
            <a:ext cx="9070174" cy="5016758"/>
          </a:xfrm>
          <a:prstGeom prst="rect">
            <a:avLst/>
          </a:prstGeom>
          <a:noFill/>
        </p:spPr>
        <p:txBody>
          <a:bodyPr wrap="square">
            <a:spAutoFit/>
          </a:bodyPr>
          <a:lstStyle/>
          <a:p>
            <a:pPr algn="just"/>
            <a:r>
              <a:rPr lang="en-US" sz="2000" b="1" dirty="0"/>
              <a:t>4. Commercial Paper</a:t>
            </a:r>
          </a:p>
          <a:p>
            <a:pPr algn="just"/>
            <a:r>
              <a:rPr lang="en-US" sz="2000" dirty="0"/>
              <a:t>Commercial paper is an unsecured short-term promissory note issued by corporations to finance working capital needs. Typically issued by highly rated firms, commercial paper provides lower borrowing costs compared to bank loans.</a:t>
            </a:r>
          </a:p>
          <a:p>
            <a:pPr algn="just"/>
            <a:r>
              <a:rPr lang="en-US" sz="2000" dirty="0"/>
              <a:t>For example, a multinational corporation may issue 90-day commercial paper to finance payroll or inventory purchases. Investors seeking short-duration exposure purchase these instruments for modest returns with relatively low default risk.</a:t>
            </a:r>
          </a:p>
          <a:p>
            <a:pPr algn="just"/>
            <a:r>
              <a:rPr lang="en-US" sz="2000" dirty="0"/>
              <a:t>However, commercial paper markets can become fragile during systemic crises. In 2008, the freezing of commercial paper markets required central bank intervention to restore liquidity.</a:t>
            </a:r>
          </a:p>
          <a:p>
            <a:pPr algn="just"/>
            <a:r>
              <a:rPr lang="en-US" sz="2000" b="1" dirty="0"/>
              <a:t>5. Certificate of Deposit (CD)</a:t>
            </a:r>
          </a:p>
          <a:p>
            <a:pPr algn="just"/>
            <a:r>
              <a:rPr lang="en-US" sz="2000" dirty="0"/>
              <a:t>Certificates of deposit are time deposits issued by banks with specified maturity dates and interest rates. Large-denomination CDs are tradable in secondary markets.</a:t>
            </a:r>
          </a:p>
          <a:p>
            <a:pPr algn="just"/>
            <a:r>
              <a:rPr lang="en-US" sz="2000" dirty="0"/>
              <a:t>Banks use CDs to raise short-term funding from institutional investors. From a strategic perspective, CDs provide predictable funding costs compared to volatile interbank borrowing.</a:t>
            </a:r>
          </a:p>
        </p:txBody>
      </p:sp>
    </p:spTree>
    <p:extLst>
      <p:ext uri="{BB962C8B-B14F-4D97-AF65-F5344CB8AC3E}">
        <p14:creationId xmlns:p14="http://schemas.microsoft.com/office/powerpoint/2010/main" val="853027023"/>
      </p:ext>
    </p:extLst>
  </p:cSld>
  <p:clrMapOvr>
    <a:masterClrMapping/>
  </p:clrMapOvr>
  <mc:AlternateContent xmlns:mc="http://schemas.openxmlformats.org/markup-compatibility/2006" xmlns:p14="http://schemas.microsoft.com/office/powerpoint/2010/main">
    <mc:Choice Requires="p14">
      <p:transition spd="slow" p14:dur="2000" advTm="127188"/>
    </mc:Choice>
    <mc:Fallback xmlns="">
      <p:transition spd="slow" advTm="12718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25A80-AB5F-01B0-659A-26782509C0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F779BA7-C557-F08E-0CBB-5CDCCDB8AA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E9D525FB-B524-9EF4-CEED-AF043709005F}"/>
              </a:ext>
            </a:extLst>
          </p:cNvPr>
          <p:cNvSpPr txBox="1"/>
          <p:nvPr/>
        </p:nvSpPr>
        <p:spPr>
          <a:xfrm>
            <a:off x="2016232" y="1313960"/>
            <a:ext cx="8564332" cy="5324535"/>
          </a:xfrm>
          <a:prstGeom prst="rect">
            <a:avLst/>
          </a:prstGeom>
          <a:noFill/>
        </p:spPr>
        <p:txBody>
          <a:bodyPr wrap="square" rtlCol="0">
            <a:spAutoFit/>
          </a:bodyPr>
          <a:lstStyle/>
          <a:p>
            <a:pPr algn="just"/>
            <a:r>
              <a:rPr lang="en-US" sz="2000" b="1" dirty="0"/>
              <a:t>Strategic Interdependence Between Capital and Money Markets</a:t>
            </a:r>
          </a:p>
          <a:p>
            <a:pPr algn="just"/>
            <a:endParaRPr lang="en-US" sz="2000" b="1" dirty="0"/>
          </a:p>
          <a:p>
            <a:pPr algn="just"/>
            <a:r>
              <a:rPr lang="en-US" sz="2000" dirty="0"/>
              <a:t>Although conceptually distinct, capital and money markets are deeply interconnected. Short-term interest rates determined in money markets influence long-term yields in capital markets through expectations theory and yield curve dynamics.</a:t>
            </a:r>
          </a:p>
          <a:p>
            <a:pPr algn="just"/>
            <a:r>
              <a:rPr lang="en-US" sz="2000" dirty="0"/>
              <a:t>When central banks raise policy rates, call money rates increase, Treasury bill yields rise, and eventually long-term bond yields adjust. Higher borrowing costs may reduce corporate bond issuance and slow IPO activity.</a:t>
            </a:r>
          </a:p>
          <a:p>
            <a:pPr algn="just"/>
            <a:r>
              <a:rPr lang="en-US" sz="2000" dirty="0"/>
              <a:t>Similarly, liquidity crises originating in money markets can transmit to capital markets. The 2008 financial crisis demonstrated how stress in repo and commercial paper markets affected equity valuations and long-term financing conditions.</a:t>
            </a:r>
          </a:p>
          <a:p>
            <a:pPr algn="just"/>
            <a:r>
              <a:rPr lang="en-US" sz="2000" dirty="0"/>
              <a:t>Thus, the structural classification of financial markets should not imply isolation. Rather, it reflects functional specialization within an integrated financial ecosystem.</a:t>
            </a:r>
          </a:p>
          <a:p>
            <a:pPr algn="just"/>
            <a:endParaRPr lang="en-US" sz="20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59910881-A512-BF59-A632-A8D3EEF5C7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79C1AF4-39AF-C9E6-61B2-ACBB67DA08E1}"/>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D489E6F-B1C4-403B-9836-A0CCC1663B61}"/>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C7F5579-819F-5E18-4B0C-103557C144FE}"/>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FD9B8385-5C43-8043-E1E7-3168B798F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322580699"/>
      </p:ext>
    </p:extLst>
  </p:cSld>
  <p:clrMapOvr>
    <a:masterClrMapping/>
  </p:clrMapOvr>
  <mc:AlternateContent xmlns:mc="http://schemas.openxmlformats.org/markup-compatibility/2006" xmlns:p14="http://schemas.microsoft.com/office/powerpoint/2010/main">
    <mc:Choice Requires="p14">
      <p:transition spd="slow" p14:dur="2000" advTm="119854"/>
    </mc:Choice>
    <mc:Fallback xmlns="">
      <p:transition spd="slow" advTm="11985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F1CF8-342E-1875-7AD4-20955F580F6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EC4430-5A86-9EF5-F311-9E4EDFB1F1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A2AAFA0-3EFF-0DF7-6B24-E05954F8ED4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CE8BEE1-72DB-52D2-F93A-2B588421A4BD}"/>
              </a:ext>
            </a:extLst>
          </p:cNvPr>
          <p:cNvSpPr txBox="1"/>
          <p:nvPr/>
        </p:nvSpPr>
        <p:spPr>
          <a:xfrm>
            <a:off x="1034312" y="644922"/>
            <a:ext cx="9432758" cy="5632311"/>
          </a:xfrm>
          <a:prstGeom prst="rect">
            <a:avLst/>
          </a:prstGeom>
          <a:noFill/>
        </p:spPr>
        <p:txBody>
          <a:bodyPr wrap="square" rtlCol="0">
            <a:spAutoFit/>
          </a:bodyPr>
          <a:lstStyle/>
          <a:p>
            <a:pPr algn="just"/>
            <a:r>
              <a:rPr lang="en-US" sz="2000" b="1" dirty="0"/>
              <a:t>Institutional and Regulatory Dimensions</a:t>
            </a:r>
          </a:p>
          <a:p>
            <a:pPr algn="just"/>
            <a:r>
              <a:rPr lang="en-US" sz="2000" dirty="0"/>
              <a:t>Market structure is shaped not only by instruments but also by regulatory frameworks. Securities commissions oversee capital markets to ensure disclosure and investor protection. Central banks supervise money markets and maintain monetary stability.</a:t>
            </a:r>
          </a:p>
          <a:p>
            <a:pPr algn="just"/>
            <a:r>
              <a:rPr lang="en-US" sz="2000" dirty="0"/>
              <a:t>Regulatory reforms following financial crises have emphasized capital adequacy, clearing mechanisms, and transparency requirements. These reforms influence market behavior and strategic decision-making by financial institutions.</a:t>
            </a:r>
          </a:p>
          <a:p>
            <a:pPr algn="just"/>
            <a:r>
              <a:rPr lang="en-US" sz="2000" dirty="0"/>
              <a:t>Globalization adds complexity to regulation. Cross-border capital flows and multinational listings require coordination among regulatory authorities.</a:t>
            </a:r>
          </a:p>
          <a:p>
            <a:pPr algn="just"/>
            <a:endParaRPr lang="en-US" sz="2000" dirty="0"/>
          </a:p>
          <a:p>
            <a:pPr algn="just"/>
            <a:r>
              <a:rPr lang="en-US" sz="2000" b="1" dirty="0"/>
              <a:t> Technological Transformation of Market Structure</a:t>
            </a:r>
          </a:p>
          <a:p>
            <a:pPr algn="just"/>
            <a:r>
              <a:rPr lang="en-US" sz="2000" dirty="0"/>
              <a:t>Technological innovation has significantly altered financial market structure. Electronic trading platforms have replaced floor-based trading systems. Algorithmic and high-frequency trading now account for substantial transaction volumes.</a:t>
            </a:r>
          </a:p>
          <a:p>
            <a:pPr algn="just"/>
            <a:r>
              <a:rPr lang="en-US" sz="2000" dirty="0"/>
              <a:t>While technology enhances efficiency and reduces transaction costs, it introduces new systemic risks, including flash crashes and algorithmic feedback loops.</a:t>
            </a:r>
          </a:p>
          <a:p>
            <a:pPr algn="just"/>
            <a:r>
              <a:rPr lang="en-US" sz="2000" dirty="0"/>
              <a:t>Fintech developments, including blockchain-based settlement systems, may further transform market infrastructure by reducing clearing times and counterparty risk.</a:t>
            </a:r>
          </a:p>
        </p:txBody>
      </p:sp>
      <p:pic>
        <p:nvPicPr>
          <p:cNvPr id="6" name="Graphic 21">
            <a:extLst>
              <a:ext uri="{FF2B5EF4-FFF2-40B4-BE49-F238E27FC236}">
                <a16:creationId xmlns:a16="http://schemas.microsoft.com/office/drawing/2014/main" id="{7CAC6255-ACDE-0088-739C-DBFC786B47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582143312"/>
      </p:ext>
    </p:extLst>
  </p:cSld>
  <p:clrMapOvr>
    <a:masterClrMapping/>
  </p:clrMapOvr>
  <mc:AlternateContent xmlns:mc="http://schemas.openxmlformats.org/markup-compatibility/2006" xmlns:p14="http://schemas.microsoft.com/office/powerpoint/2010/main">
    <mc:Choice Requires="p14">
      <p:transition spd="slow" p14:dur="2000" advTm="169085"/>
    </mc:Choice>
    <mc:Fallback xmlns="">
      <p:transition spd="slow" advTm="1690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87F88-F532-C9AC-9BE3-7351D47531A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B3641EA-5E04-8960-FF19-86E459EEDA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1E95918-151D-BB74-52BC-EA34B16383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362978-F7CE-84BC-1969-BD8246640D6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EB325AB-FAD5-DB5B-9915-2272A395D4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85DB201-9D93-77FA-834E-77CCB01D84ED}"/>
              </a:ext>
            </a:extLst>
          </p:cNvPr>
          <p:cNvSpPr/>
          <p:nvPr/>
        </p:nvSpPr>
        <p:spPr>
          <a:xfrm>
            <a:off x="477341" y="463410"/>
            <a:ext cx="11034474" cy="6863417"/>
          </a:xfrm>
          <a:prstGeom prst="rect">
            <a:avLst/>
          </a:prstGeom>
          <a:noFill/>
        </p:spPr>
        <p:txBody>
          <a:bodyPr wrap="square">
            <a:spAutoFit/>
          </a:bodyPr>
          <a:lstStyle/>
          <a:p>
            <a:pPr algn="just"/>
            <a:endParaRPr lang="en-US" sz="2000" b="1" dirty="0"/>
          </a:p>
          <a:p>
            <a:pPr algn="just"/>
            <a:r>
              <a:rPr lang="en-US" sz="2000" b="1" dirty="0"/>
              <a:t>Macroeconomic and Developmental Implications</a:t>
            </a:r>
          </a:p>
          <a:p>
            <a:pPr algn="just"/>
            <a:r>
              <a:rPr lang="en-US" sz="2000" dirty="0"/>
              <a:t>The depth and sophistication of financial market structure directly affect economic growth. Efficient primary markets enable entrepreneurial expansion. Liquid secondary markets attract global capital. Stable money markets support monetary policy transmission.</a:t>
            </a:r>
          </a:p>
          <a:p>
            <a:pPr algn="just"/>
            <a:r>
              <a:rPr lang="en-US" sz="2000" dirty="0"/>
              <a:t>Emerging economies often face challenges including shallow liquidity, limited investor participation, and weak legal enforcement. Structural reforms are essential to strengthen capital formation mechanisms and integrate into global markets.</a:t>
            </a:r>
          </a:p>
          <a:p>
            <a:pPr algn="just"/>
            <a:r>
              <a:rPr lang="en-US" sz="2000" b="1" dirty="0"/>
              <a:t>Conclusion</a:t>
            </a:r>
          </a:p>
          <a:p>
            <a:pPr algn="just"/>
            <a:r>
              <a:rPr lang="en-US" sz="2000" dirty="0"/>
              <a:t>The structure and classification of financial markets extend beyond simple textbook categories. They represent a coordinated system of primary and secondary capital markets alongside short-term money markets, each serving distinct yet interconnected functions.</a:t>
            </a:r>
          </a:p>
          <a:p>
            <a:pPr algn="just"/>
            <a:r>
              <a:rPr lang="en-US" sz="2000" dirty="0"/>
              <a:t>Primary markets generate capital formation. Secondary markets provide liquidity and price discovery. Money markets ensure short-term liquidity management and support monetary stability. Instruments such as Treasury bills, commercial paper, call money, commercial bills, and certificates of deposit collectively sustain financial system functionality.</a:t>
            </a:r>
          </a:p>
          <a:p>
            <a:pPr algn="just"/>
            <a:r>
              <a:rPr lang="en-US" sz="2000" dirty="0"/>
              <a:t>Understanding these structural dimensions is essential for graduate-level financial analysis, strategic corporate finance, investment management, and macroeconomic policy evaluation. Financial markets must therefore be analyzed not as isolated segments, but as an integrated and evolving institutional architecture underpinning modern economic systems.</a:t>
            </a:r>
          </a:p>
          <a:p>
            <a:pPr algn="just"/>
            <a:br>
              <a:rPr lang="en-US" sz="2000" dirty="0"/>
            </a:br>
            <a:endParaRPr lang="en-US" sz="2000" dirty="0"/>
          </a:p>
        </p:txBody>
      </p:sp>
    </p:spTree>
    <p:extLst>
      <p:ext uri="{BB962C8B-B14F-4D97-AF65-F5344CB8AC3E}">
        <p14:creationId xmlns:p14="http://schemas.microsoft.com/office/powerpoint/2010/main" val="2914991730"/>
      </p:ext>
    </p:extLst>
  </p:cSld>
  <p:clrMapOvr>
    <a:masterClrMapping/>
  </p:clrMapOvr>
  <mc:AlternateContent xmlns:mc="http://schemas.openxmlformats.org/markup-compatibility/2006" xmlns:p14="http://schemas.microsoft.com/office/powerpoint/2010/main">
    <mc:Choice Requires="p14">
      <p:transition spd="slow" p14:dur="2000" advTm="142370"/>
    </mc:Choice>
    <mc:Fallback xmlns="">
      <p:transition spd="slow" advTm="14237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7C0AF-4179-1CAD-76C9-04C48754A055}"/>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6B277242-219C-32A1-7395-9F5186B3538F}"/>
              </a:ext>
            </a:extLst>
          </p:cNvPr>
          <p:cNvSpPr txBox="1"/>
          <p:nvPr/>
        </p:nvSpPr>
        <p:spPr>
          <a:xfrm>
            <a:off x="1790952" y="756528"/>
            <a:ext cx="8845617" cy="1200329"/>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Market Efficiency and Behavioral Dynamics in Financial Markets</a:t>
            </a:r>
          </a:p>
        </p:txBody>
      </p:sp>
      <p:sp>
        <p:nvSpPr>
          <p:cNvPr id="28" name="Rectangle 27">
            <a:extLst>
              <a:ext uri="{FF2B5EF4-FFF2-40B4-BE49-F238E27FC236}">
                <a16:creationId xmlns:a16="http://schemas.microsoft.com/office/drawing/2014/main" id="{040EAA4C-FB81-3BC1-60BB-138B049087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23ED1E9-B482-84C0-9727-A12F7822F69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E879451-CEF2-30FC-E5FC-CD5FA8ACFF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26AFB14-F05D-6AFF-78A2-FB42B76E5D36}"/>
              </a:ext>
            </a:extLst>
          </p:cNvPr>
          <p:cNvSpPr/>
          <p:nvPr/>
        </p:nvSpPr>
        <p:spPr>
          <a:xfrm>
            <a:off x="460408" y="1956857"/>
            <a:ext cx="11271183" cy="4401205"/>
          </a:xfrm>
          <a:prstGeom prst="rect">
            <a:avLst/>
          </a:prstGeom>
          <a:noFill/>
        </p:spPr>
        <p:txBody>
          <a:bodyPr wrap="square">
            <a:spAutoFit/>
          </a:bodyPr>
          <a:lstStyle/>
          <a:p>
            <a:pPr algn="just"/>
            <a:r>
              <a:rPr lang="en-US" sz="2000" dirty="0"/>
              <a:t>After examining the institutional structure of financial markets, the next logical analytical step is to investigate how prices behave within that structure. Financial markets are not merely platforms for trading securities; they are complex information-processing systems in which prices continuously adjust to new data, expectations, and strategic interactions among participants. The central question underlying this chapter is whether financial markets allocate capital efficiently and whether asset prices accurately reflect available information.</a:t>
            </a:r>
          </a:p>
          <a:p>
            <a:pPr algn="just"/>
            <a:r>
              <a:rPr lang="en-US" sz="2000" dirty="0"/>
              <a:t>Market efficiency lies at the heart of modern financial theory. It shapes investment strategy, corporate finance decisions, regulatory design, and macroeconomic policy. Yet, over the past several decades, empirical evidence has challenged the assumption of fully rational markets, giving rise to behavioral finance a field that integrates psychology, cognitive bias, and emotional decision-making into financial analysis.</a:t>
            </a:r>
          </a:p>
          <a:p>
            <a:pPr algn="just"/>
            <a:r>
              <a:rPr lang="en-US" sz="2000" dirty="0"/>
              <a:t>This chapter explores both perspectives. It begins with the theoretical foundation of the Efficient Market Hypothesis (EMH), then examines empirical tests and anomalies, and finally integrates behavioral dynamics to provide a more realistic framework for understanding financial markets.</a:t>
            </a:r>
          </a:p>
        </p:txBody>
      </p:sp>
    </p:spTree>
    <p:extLst>
      <p:ext uri="{BB962C8B-B14F-4D97-AF65-F5344CB8AC3E}">
        <p14:creationId xmlns:p14="http://schemas.microsoft.com/office/powerpoint/2010/main" val="2717032020"/>
      </p:ext>
    </p:extLst>
  </p:cSld>
  <p:clrMapOvr>
    <a:masterClrMapping/>
  </p:clrMapOvr>
  <mc:AlternateContent xmlns:mc="http://schemas.openxmlformats.org/markup-compatibility/2006" xmlns:p14="http://schemas.microsoft.com/office/powerpoint/2010/main">
    <mc:Choice Requires="p14">
      <p:transition spd="slow" p14:dur="2000" advTm="160495"/>
    </mc:Choice>
    <mc:Fallback xmlns="">
      <p:transition spd="slow" advTm="16049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E46ED-E376-9B8B-1B44-70D2B8E2DD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4DF5417-3211-1A0E-8A60-B43B5F8814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B99F557-D631-FDEB-421B-A5B2B727DF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4431DCB-53E7-F21D-4D92-BCDE759FA21D}"/>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F3869FC-B434-391A-D4A2-EFA3CCE25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0B0CB0E-7D70-A61C-8CD3-CD9A6E371CBC}"/>
              </a:ext>
            </a:extLst>
          </p:cNvPr>
          <p:cNvSpPr/>
          <p:nvPr/>
        </p:nvSpPr>
        <p:spPr>
          <a:xfrm>
            <a:off x="539015" y="1060177"/>
            <a:ext cx="10809171" cy="4401205"/>
          </a:xfrm>
          <a:prstGeom prst="rect">
            <a:avLst/>
          </a:prstGeom>
          <a:noFill/>
        </p:spPr>
        <p:txBody>
          <a:bodyPr wrap="square">
            <a:spAutoFit/>
          </a:bodyPr>
          <a:lstStyle/>
          <a:p>
            <a:pPr algn="just"/>
            <a:r>
              <a:rPr lang="en-US" sz="2000" b="1" dirty="0"/>
              <a:t>The Efficient Market Hypothesis (EMH)</a:t>
            </a:r>
          </a:p>
          <a:p>
            <a:pPr algn="just"/>
            <a:r>
              <a:rPr lang="en-US" sz="2000" dirty="0"/>
              <a:t>The Efficient Market Hypothesis, primarily developed by Eugene Fama (1970), asserts that asset prices reflect available information. In an efficient market, securities are fairly priced because all relevant information is rapidly and accurately incorporated into prices.</a:t>
            </a:r>
          </a:p>
          <a:p>
            <a:pPr algn="just"/>
            <a:r>
              <a:rPr lang="en-US" sz="2000" dirty="0"/>
              <a:t>Under this framework, it is impossible to consistently achieve abnormal returns (risk-adjusted excess returns) using publicly available information. Any new information is immediately reflected in market prices through competitive trading activity.</a:t>
            </a:r>
          </a:p>
          <a:p>
            <a:pPr algn="just"/>
            <a:r>
              <a:rPr lang="en-US" sz="2000" dirty="0"/>
              <a:t>Fama classified market efficiency into three forms:</a:t>
            </a:r>
          </a:p>
          <a:p>
            <a:pPr algn="just"/>
            <a:r>
              <a:rPr lang="en-US" sz="2000" b="1" dirty="0"/>
              <a:t>1. Weak-Form Efficiency</a:t>
            </a:r>
          </a:p>
          <a:p>
            <a:pPr algn="just"/>
            <a:r>
              <a:rPr lang="en-US" sz="2000" dirty="0"/>
              <a:t>Weak-form efficiency asserts that current prices reflect all historical price and volume information. Under this form, technical analysis strategies based on chart patterns and past trends cannot consistently generate abnormal profits.</a:t>
            </a:r>
          </a:p>
          <a:p>
            <a:pPr algn="just"/>
            <a:r>
              <a:rPr lang="en-US" sz="2000" dirty="0"/>
              <a:t>If weak-form efficiency holds, price movements follow a random walk. Past price behavior cannot systematically predict future price changes.</a:t>
            </a:r>
          </a:p>
        </p:txBody>
      </p:sp>
    </p:spTree>
    <p:extLst>
      <p:ext uri="{BB962C8B-B14F-4D97-AF65-F5344CB8AC3E}">
        <p14:creationId xmlns:p14="http://schemas.microsoft.com/office/powerpoint/2010/main" val="420664019"/>
      </p:ext>
    </p:extLst>
  </p:cSld>
  <p:clrMapOvr>
    <a:masterClrMapping/>
  </p:clrMapOvr>
  <mc:AlternateContent xmlns:mc="http://schemas.openxmlformats.org/markup-compatibility/2006" xmlns:p14="http://schemas.microsoft.com/office/powerpoint/2010/main">
    <mc:Choice Requires="p14">
      <p:transition spd="slow" p14:dur="2000" advTm="130143"/>
    </mc:Choice>
    <mc:Fallback xmlns="">
      <p:transition spd="slow" advTm="1301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C23D4-5185-C441-F600-EA7BF3B4C3D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EE0373-1145-DE93-6845-3655494AB1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0F3CEC7-E3E6-8F0A-C478-AB85B60008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FE02D49-3D82-89E7-1ACB-A12887084FDB}"/>
              </a:ext>
            </a:extLst>
          </p:cNvPr>
          <p:cNvSpPr txBox="1"/>
          <p:nvPr/>
        </p:nvSpPr>
        <p:spPr>
          <a:xfrm>
            <a:off x="1347537" y="1055237"/>
            <a:ext cx="9022113" cy="4401205"/>
          </a:xfrm>
          <a:prstGeom prst="rect">
            <a:avLst/>
          </a:prstGeom>
          <a:noFill/>
        </p:spPr>
        <p:txBody>
          <a:bodyPr wrap="square" rtlCol="0">
            <a:spAutoFit/>
          </a:bodyPr>
          <a:lstStyle/>
          <a:p>
            <a:pPr algn="just"/>
            <a:r>
              <a:rPr lang="en-US" sz="2000" b="1" dirty="0"/>
              <a:t>2. Semi-Strong Form Efficiency</a:t>
            </a:r>
          </a:p>
          <a:p>
            <a:pPr algn="just"/>
            <a:r>
              <a:rPr lang="en-US" sz="2000" dirty="0"/>
              <a:t>Semi-strong efficiency proposes that prices reflect all publicly available information, including financial statements, earnings announcements, macroeconomic data, and news releases.</a:t>
            </a:r>
          </a:p>
          <a:p>
            <a:pPr algn="just"/>
            <a:r>
              <a:rPr lang="en-US" sz="2000" dirty="0"/>
              <a:t>In this case, fundamental analysis cannot consistently produce excess returns because any new public information is immediately priced in.</a:t>
            </a:r>
          </a:p>
          <a:p>
            <a:pPr algn="just"/>
            <a:r>
              <a:rPr lang="en-US" sz="2000" dirty="0"/>
              <a:t>Event studies, such as those examining stock price reactions to earnings announcements, often show rapid price adjustment, supporting semi-strong efficiency.</a:t>
            </a:r>
          </a:p>
          <a:p>
            <a:pPr algn="just"/>
            <a:r>
              <a:rPr lang="en-US" sz="2000" b="1" dirty="0"/>
              <a:t>3. Strong-Form Efficiency</a:t>
            </a:r>
          </a:p>
          <a:p>
            <a:pPr algn="just"/>
            <a:r>
              <a:rPr lang="en-US" sz="2000" dirty="0"/>
              <a:t>Strong-form efficiency claims that prices reflect all information, both public and private. Even insider information would not allow investors to earn abnormal returns.</a:t>
            </a:r>
          </a:p>
          <a:p>
            <a:pPr algn="just"/>
            <a:r>
              <a:rPr lang="en-US" sz="2000" dirty="0"/>
              <a:t>Empirical evidence generally rejects strong-form efficiency, as insider trading cases demonstrate that private information can generate excess returns.</a:t>
            </a:r>
          </a:p>
        </p:txBody>
      </p:sp>
      <p:pic>
        <p:nvPicPr>
          <p:cNvPr id="6" name="Graphic 21">
            <a:extLst>
              <a:ext uri="{FF2B5EF4-FFF2-40B4-BE49-F238E27FC236}">
                <a16:creationId xmlns:a16="http://schemas.microsoft.com/office/drawing/2014/main" id="{40AF506C-B227-8A01-349D-6364B89E96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18340962"/>
      </p:ext>
    </p:extLst>
  </p:cSld>
  <p:clrMapOvr>
    <a:masterClrMapping/>
  </p:clrMapOvr>
  <mc:AlternateContent xmlns:mc="http://schemas.openxmlformats.org/markup-compatibility/2006" xmlns:p14="http://schemas.microsoft.com/office/powerpoint/2010/main">
    <mc:Choice Requires="p14">
      <p:transition spd="slow" p14:dur="2000" advTm="98662"/>
    </mc:Choice>
    <mc:Fallback xmlns="">
      <p:transition spd="slow" advTm="9866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459A1-2468-3A8E-2859-1F818061266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C9BFCAD-A2FD-9325-6B32-85AD88115A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F06A5AD-E16B-3AC2-8EC9-120B38C8B9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BD3D684-F4B8-74A2-A374-BCC40F8AB0A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083637E-0947-BC4C-4F7D-0574655AD9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31E4F05-3623-C667-BB95-F56EB1850AFA}"/>
              </a:ext>
            </a:extLst>
          </p:cNvPr>
          <p:cNvSpPr/>
          <p:nvPr/>
        </p:nvSpPr>
        <p:spPr>
          <a:xfrm>
            <a:off x="1104900" y="1060177"/>
            <a:ext cx="9382125" cy="5016758"/>
          </a:xfrm>
          <a:prstGeom prst="rect">
            <a:avLst/>
          </a:prstGeom>
          <a:noFill/>
        </p:spPr>
        <p:txBody>
          <a:bodyPr wrap="square">
            <a:spAutoFit/>
          </a:bodyPr>
          <a:lstStyle/>
          <a:p>
            <a:pPr algn="just"/>
            <a:r>
              <a:rPr lang="en-US" sz="2000" b="1" dirty="0"/>
              <a:t>Theoretical Foundations of Market Efficiency</a:t>
            </a:r>
          </a:p>
          <a:p>
            <a:pPr algn="just"/>
            <a:endParaRPr lang="en-US" sz="2000" b="1" dirty="0"/>
          </a:p>
          <a:p>
            <a:pPr algn="just"/>
            <a:r>
              <a:rPr lang="en-US" sz="2000" dirty="0"/>
              <a:t>Market efficiency is grounded in several assumptions:</a:t>
            </a:r>
          </a:p>
          <a:p>
            <a:pPr algn="just"/>
            <a:r>
              <a:rPr lang="en-US" sz="2000" dirty="0"/>
              <a:t>Investors are rational and maximize expected utility.</a:t>
            </a:r>
          </a:p>
          <a:p>
            <a:pPr algn="just"/>
            <a:r>
              <a:rPr lang="en-US" sz="2000" dirty="0"/>
              <a:t>Information is freely available and quickly disseminated.</a:t>
            </a:r>
          </a:p>
          <a:p>
            <a:pPr algn="just"/>
            <a:r>
              <a:rPr lang="en-US" sz="2000" dirty="0"/>
              <a:t>Markets are competitive with low transaction costs.</a:t>
            </a:r>
          </a:p>
          <a:p>
            <a:pPr algn="just"/>
            <a:r>
              <a:rPr lang="en-US" sz="2000" dirty="0"/>
              <a:t>Arbitrage opportunities are quickly eliminated.</a:t>
            </a:r>
          </a:p>
          <a:p>
            <a:pPr algn="just"/>
            <a:r>
              <a:rPr lang="en-US" sz="2000" dirty="0"/>
              <a:t>The mechanism of arbitrage plays a central role. If mispricing occurs, rational traders exploit it by buying undervalued assets and selling overvalued ones. Their actions push prices back toward equilibrium.</a:t>
            </a:r>
          </a:p>
          <a:p>
            <a:pPr algn="just"/>
            <a:r>
              <a:rPr lang="en-US" sz="2000" dirty="0"/>
              <a:t>For example, if a stock is priced below its intrinsic value based on discounted cash flow analysis, arbitrageurs will purchase it. Increased demand raises the price until mispricing disappears.</a:t>
            </a:r>
          </a:p>
          <a:p>
            <a:pPr algn="just"/>
            <a:r>
              <a:rPr lang="en-US" sz="2000" dirty="0"/>
              <a:t>Under this model, price fluctuations reflect new information, not irrationality.</a:t>
            </a:r>
          </a:p>
          <a:p>
            <a:pPr algn="just"/>
            <a:br>
              <a:rPr lang="en-US" sz="2000" dirty="0"/>
            </a:br>
            <a:endParaRPr lang="en-US" sz="2000" dirty="0"/>
          </a:p>
        </p:txBody>
      </p:sp>
    </p:spTree>
    <p:extLst>
      <p:ext uri="{BB962C8B-B14F-4D97-AF65-F5344CB8AC3E}">
        <p14:creationId xmlns:p14="http://schemas.microsoft.com/office/powerpoint/2010/main" val="1673789106"/>
      </p:ext>
    </p:extLst>
  </p:cSld>
  <p:clrMapOvr>
    <a:masterClrMapping/>
  </p:clrMapOvr>
  <mc:AlternateContent xmlns:mc="http://schemas.openxmlformats.org/markup-compatibility/2006" xmlns:p14="http://schemas.microsoft.com/office/powerpoint/2010/main">
    <mc:Choice Requires="p14">
      <p:transition spd="slow" p14:dur="2000" advTm="131680"/>
    </mc:Choice>
    <mc:Fallback xmlns="">
      <p:transition spd="slow" advTm="13168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22A4C-1059-AA95-1260-B1722CF854CC}"/>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D64D22C6-7E39-280B-3629-F4D2E7C5F0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C75656-5E3C-1364-2536-75E4AC228CB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D7ECD2F9-3059-E22A-E72F-1C4ED5D72A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962BF3E-B04D-CED8-EF42-1FF4B2A2B1B4}"/>
              </a:ext>
            </a:extLst>
          </p:cNvPr>
          <p:cNvSpPr/>
          <p:nvPr/>
        </p:nvSpPr>
        <p:spPr>
          <a:xfrm>
            <a:off x="895476" y="899652"/>
            <a:ext cx="9519385" cy="5016758"/>
          </a:xfrm>
          <a:prstGeom prst="rect">
            <a:avLst/>
          </a:prstGeom>
          <a:noFill/>
        </p:spPr>
        <p:txBody>
          <a:bodyPr wrap="square">
            <a:spAutoFit/>
          </a:bodyPr>
          <a:lstStyle/>
          <a:p>
            <a:r>
              <a:rPr lang="en-US" sz="2000" b="1" dirty="0"/>
              <a:t> Empirical Challenges and Market Anomalies</a:t>
            </a:r>
          </a:p>
          <a:p>
            <a:r>
              <a:rPr lang="en-US" sz="2000" dirty="0"/>
              <a:t>Despite its theoretical elegance, the Efficient Market Hypothesis has faced substantial empirical challenges. Researchers have identified numerous market anomalies patterns in returns that contradict the prediction of random price movements.</a:t>
            </a:r>
          </a:p>
          <a:p>
            <a:r>
              <a:rPr lang="en-US" sz="2000" dirty="0"/>
              <a:t>Examples include:</a:t>
            </a:r>
          </a:p>
          <a:p>
            <a:r>
              <a:rPr lang="en-US" sz="2000" dirty="0"/>
              <a:t>The January Effect (abnormally high returns in January)</a:t>
            </a:r>
          </a:p>
          <a:p>
            <a:r>
              <a:rPr lang="en-US" sz="2000" dirty="0"/>
              <a:t>Momentum Effect (stocks with strong past performance continue to perform well in the short term)</a:t>
            </a:r>
          </a:p>
          <a:p>
            <a:r>
              <a:rPr lang="en-US" sz="2000" dirty="0"/>
              <a:t>Value Effect (stocks with low price-to-book ratios outperform growth stocks)</a:t>
            </a:r>
          </a:p>
          <a:p>
            <a:r>
              <a:rPr lang="en-US" sz="2000" dirty="0"/>
              <a:t>One of the most influential critiques comes from momentum studies showing persistent short-term return continuation, which contradicts weak-form efficiency.</a:t>
            </a:r>
          </a:p>
          <a:p>
            <a:r>
              <a:rPr lang="en-US" sz="2000" dirty="0"/>
              <a:t>Furthermore, speculative bubbles such as the Dot-com Bubble (2000) and the Housing Bubble (2008) suggest that prices sometimes deviate significantly from fundamental values.</a:t>
            </a:r>
          </a:p>
          <a:p>
            <a:r>
              <a:rPr lang="en-US" sz="2000" dirty="0"/>
              <a:t>These anomalies raise a fundamental question: Are markets truly efficient, or are prices influenced by systematic behavioral biases?</a:t>
            </a:r>
          </a:p>
        </p:txBody>
      </p:sp>
    </p:spTree>
    <p:extLst>
      <p:ext uri="{BB962C8B-B14F-4D97-AF65-F5344CB8AC3E}">
        <p14:creationId xmlns:p14="http://schemas.microsoft.com/office/powerpoint/2010/main" val="2640367477"/>
      </p:ext>
    </p:extLst>
  </p:cSld>
  <p:clrMapOvr>
    <a:masterClrMapping/>
  </p:clrMapOvr>
  <mc:AlternateContent xmlns:mc="http://schemas.openxmlformats.org/markup-compatibility/2006" xmlns:p14="http://schemas.microsoft.com/office/powerpoint/2010/main">
    <mc:Choice Requires="p14">
      <p:transition spd="slow" p14:dur="2000" advTm="116047"/>
    </mc:Choice>
    <mc:Fallback xmlns="">
      <p:transition spd="slow" advTm="11604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2CD16-3365-05B7-39AF-4C03F4D1C8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07C052-3E50-84CB-3E4D-B6850FE0AD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0B12058C-87D0-4784-2969-BA47E296E997}"/>
              </a:ext>
            </a:extLst>
          </p:cNvPr>
          <p:cNvSpPr txBox="1"/>
          <p:nvPr/>
        </p:nvSpPr>
        <p:spPr>
          <a:xfrm>
            <a:off x="1972765" y="1052592"/>
            <a:ext cx="9664178" cy="5016758"/>
          </a:xfrm>
          <a:prstGeom prst="rect">
            <a:avLst/>
          </a:prstGeom>
          <a:noFill/>
        </p:spPr>
        <p:txBody>
          <a:bodyPr wrap="square" rtlCol="0">
            <a:spAutoFit/>
          </a:bodyPr>
          <a:lstStyle/>
          <a:p>
            <a:pPr algn="just"/>
            <a:r>
              <a:rPr lang="en-US" sz="2000" b="1" dirty="0"/>
              <a:t>Behavioral Finance: Psychological Foundations</a:t>
            </a:r>
          </a:p>
          <a:p>
            <a:pPr algn="just"/>
            <a:r>
              <a:rPr lang="en-US" sz="2000" dirty="0"/>
              <a:t>Behavioral finance emerged as a response to the limitations of traditional efficiency theory. It integrates insights from psychology into financial decision-making models.</a:t>
            </a:r>
          </a:p>
          <a:p>
            <a:pPr algn="just"/>
            <a:r>
              <a:rPr lang="en-US" sz="2000" dirty="0"/>
              <a:t>Daniel Kahneman and Amos Tversky’s Prospect Theory demonstrated that individuals evaluate gains and losses asymmetrically. Investors exhibit:</a:t>
            </a:r>
          </a:p>
          <a:p>
            <a:pPr algn="just"/>
            <a:r>
              <a:rPr lang="en-US" sz="2000" dirty="0"/>
              <a:t>- Loss aversion (losses hurt more than gains of equal size)</a:t>
            </a:r>
          </a:p>
          <a:p>
            <a:pPr algn="just"/>
            <a:r>
              <a:rPr lang="en-US" sz="2000" dirty="0"/>
              <a:t>- Overconfidence</a:t>
            </a:r>
          </a:p>
          <a:p>
            <a:pPr algn="just"/>
            <a:r>
              <a:rPr lang="en-US" sz="2000" dirty="0"/>
              <a:t>- Anchoring bias</a:t>
            </a:r>
          </a:p>
          <a:p>
            <a:pPr algn="just"/>
            <a:r>
              <a:rPr lang="en-US" sz="2000" dirty="0"/>
              <a:t>- Herd behavior</a:t>
            </a:r>
          </a:p>
          <a:p>
            <a:pPr algn="just"/>
            <a:r>
              <a:rPr lang="en-US" sz="2000" dirty="0"/>
              <a:t>These biases influence trading behavior and price dynamics.</a:t>
            </a:r>
          </a:p>
          <a:p>
            <a:pPr algn="just"/>
            <a:r>
              <a:rPr lang="en-US" sz="2000" dirty="0"/>
              <a:t>For example, during market booms, investors may become excessively optimistic, driving prices above intrinsic value. During downturns, panic selling can push prices below fundamental levels.</a:t>
            </a:r>
          </a:p>
          <a:p>
            <a:pPr algn="just"/>
            <a:r>
              <a:rPr lang="en-US" sz="2000" dirty="0"/>
              <a:t>Unlike traditional finance, which assumes rational arbitrage corrects mispricing, behavioral finance argues that arbitrage is limited. Constraints such as capital limitations, risk exposure, and timing uncertainty prevent rational traders from fully correcting mispricing.</a:t>
            </a:r>
          </a:p>
        </p:txBody>
      </p:sp>
      <p:sp>
        <p:nvSpPr>
          <p:cNvPr id="28" name="Rectangle 27">
            <a:extLst>
              <a:ext uri="{FF2B5EF4-FFF2-40B4-BE49-F238E27FC236}">
                <a16:creationId xmlns:a16="http://schemas.microsoft.com/office/drawing/2014/main" id="{6B379831-D409-DAA3-1DE0-E4D178CB11C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C0C3F3D-A68B-AB1A-166C-96B0B0BBBE10}"/>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C4EBC0E-CC37-A92F-E18D-E2D6D71DE749}"/>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1C4DACD-8673-FCC8-D7C5-14E9837CF17F}"/>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7E7AD6A-6E13-EFCE-3D88-84E73C69A3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829214329"/>
      </p:ext>
    </p:extLst>
  </p:cSld>
  <p:clrMapOvr>
    <a:masterClrMapping/>
  </p:clrMapOvr>
  <mc:AlternateContent xmlns:mc="http://schemas.openxmlformats.org/markup-compatibility/2006" xmlns:p14="http://schemas.microsoft.com/office/powerpoint/2010/main">
    <mc:Choice Requires="p14">
      <p:transition spd="slow" p14:dur="2000" advTm="151185"/>
    </mc:Choice>
    <mc:Fallback xmlns="">
      <p:transition spd="slow" advTm="15118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6C3F6-7003-FF7F-D82C-7FE7AA39B02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F8F2187-88C2-2B27-587E-71B8E07D6C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8535736-C2D8-733F-C3B6-D908ACD9D510}"/>
              </a:ext>
            </a:extLst>
          </p:cNvPr>
          <p:cNvSpPr txBox="1"/>
          <p:nvPr/>
        </p:nvSpPr>
        <p:spPr>
          <a:xfrm>
            <a:off x="279133" y="767615"/>
            <a:ext cx="11123599" cy="6186309"/>
          </a:xfrm>
          <a:prstGeom prst="rect">
            <a:avLst/>
          </a:prstGeom>
          <a:noFill/>
        </p:spPr>
        <p:txBody>
          <a:bodyPr wrap="square" rtlCol="0">
            <a:spAutoFit/>
          </a:bodyPr>
          <a:lstStyle/>
          <a:p>
            <a:pPr algn="just"/>
            <a:r>
              <a:rPr lang="en-US" sz="3600" b="1" dirty="0">
                <a:solidFill>
                  <a:srgbClr val="00B0F0"/>
                </a:solidFill>
                <a:latin typeface="Alexandria"/>
                <a:cs typeface="Times New Roman" panose="02020603050405020304" pitchFamily="18" charset="0"/>
              </a:rPr>
              <a:t>Risk, Regulation, and Market Stability</a:t>
            </a:r>
          </a:p>
          <a:p>
            <a:pPr algn="just"/>
            <a:r>
              <a:rPr lang="en-US" sz="2000" dirty="0"/>
              <a:t>Risk is a fundamental and unavoidable element of financial markets. Every financial decision involves uncertainty regarding future outcomes, and this uncertainty shapes asset pricing, institutional behavior, and the stability of the broader financial system. Risk in financial markets takes multiple forms, including market risk, credit risk, liquidity risk, operational risk, and systemic risk. Understanding how these risks interact is essential for evaluating both financial performance and economic resilience.</a:t>
            </a:r>
          </a:p>
          <a:p>
            <a:pPr algn="just"/>
            <a:r>
              <a:rPr lang="en-US" sz="2000" dirty="0"/>
              <a:t>Market risk refers to fluctuations in asset prices due to changes in macroeconomic conditions such as interest rates, inflation, exchange rates, or geopolitical events. These fluctuations are natural in dynamic markets; however, excessive volatility can destabilize portfolios, trigger margin calls, and amplify financial stress. Credit risk, on the other hand, arises when borrowers fail to meet their obligations. In interconnected financial systems, credit defaults can spread across institutions, especially when leverage is high or exposures are concentrated.</a:t>
            </a:r>
            <a:r>
              <a:rPr lang="ar-JO" sz="2000" dirty="0"/>
              <a:t> </a:t>
            </a:r>
            <a:r>
              <a:rPr lang="en-US" sz="2000" dirty="0"/>
              <a:t>Liquidity risk becomes critical during periods of uncertainty. Even solvent institutions may face distress if they cannot convert assets into cash without significant loss. Financial crises often intensify when liquidity dries up, as seen when interbank markets freeze and institutions lose confidence in counterparties. Closely related is systemic risk, which threatens the functioning of the entire financial system rather than a single institution. Systemic risk emerges from interconnectedness, leverage, and correlated exposures, allowing localized shocks to propagate widely.</a:t>
            </a:r>
          </a:p>
          <a:p>
            <a:pPr algn="just"/>
            <a:endParaRPr lang="en-US" sz="2000" dirty="0"/>
          </a:p>
          <a:p>
            <a:pPr algn="just"/>
            <a:endParaRPr lang="en-US" sz="2000"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749353F7-E561-4AC7-C450-FD8265F392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0B343F4-40A5-9B64-3129-C9066FC555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845935190"/>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657BB-9D83-6490-91D5-99936926D4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F5E767-4456-11B5-9C0B-48E13619F68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BCC0290-0B03-DD54-862B-A26DE689C2D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0B8063B-F2FA-32FB-4C2B-2D0FC4EE75DE}"/>
              </a:ext>
            </a:extLst>
          </p:cNvPr>
          <p:cNvSpPr txBox="1"/>
          <p:nvPr/>
        </p:nvSpPr>
        <p:spPr>
          <a:xfrm>
            <a:off x="452387" y="899652"/>
            <a:ext cx="11271183" cy="5940088"/>
          </a:xfrm>
          <a:prstGeom prst="rect">
            <a:avLst/>
          </a:prstGeom>
          <a:noFill/>
        </p:spPr>
        <p:txBody>
          <a:bodyPr wrap="square" rtlCol="0">
            <a:spAutoFit/>
          </a:bodyPr>
          <a:lstStyle/>
          <a:p>
            <a:pPr algn="just"/>
            <a:r>
              <a:rPr lang="en-US" sz="2000" dirty="0"/>
              <a:t>Regulation exists to manage these risks and maintain market stability. Financial institutions may have incentives to take excessive risks, particularly when short-term profits are rewarded and losses can be transferred to others. Regulatory frameworks address this through capital requirements, liquidity standards, disclosure rules, and supervisory oversight. For example, capital adequacy regulations require banks to hold sufficient capital buffers to absorb losses, while liquidity requirements ensure they can withstand short-term funding stress.</a:t>
            </a:r>
            <a:r>
              <a:rPr lang="ar-JO" sz="2000" dirty="0"/>
              <a:t> </a:t>
            </a:r>
            <a:r>
              <a:rPr lang="en-US" sz="2000" dirty="0"/>
              <a:t>Central banks also play a vital role in maintaining stability. As lenders of last resort, they provide emergency liquidity during crises to prevent panic-driven collapses. At the same time, policymakers must balance support with discipline to avoid moral hazard, where institutions assume they will be rescued regardless of risk-taking behavior.</a:t>
            </a:r>
            <a:endParaRPr lang="ar-JO" sz="2000" dirty="0"/>
          </a:p>
          <a:p>
            <a:pPr algn="just"/>
            <a:r>
              <a:rPr lang="en-US" sz="2000" dirty="0"/>
              <a:t>Market stability does not imply the absence of volatility. Rather, it refers to the system’s capacity to absorb shocks without impairing its core functions, such as credit intermediation and payment processing. A stable financial system can withstand asset price corrections and institutional failures without triggering widespread collapse.</a:t>
            </a:r>
          </a:p>
          <a:p>
            <a:pPr algn="just"/>
            <a:r>
              <a:rPr lang="en-US" sz="2000" dirty="0"/>
              <a:t>In conclusion, risk, regulation, and market stability are deeply interconnected. Risk drives financial returns, but excessive or poorly managed risk can undermine economic stability. Regulation seeks to create a framework in which financial institutions operate prudently, transparency is maintained, and systemic vulnerabilities are contained. Sustainable financial markets therefore depend on a careful balance between innovation and oversight, risk-taking and resilience.</a:t>
            </a:r>
          </a:p>
          <a:p>
            <a:pPr algn="just"/>
            <a:endParaRPr lang="en-US" sz="2000" dirty="0"/>
          </a:p>
        </p:txBody>
      </p:sp>
      <p:pic>
        <p:nvPicPr>
          <p:cNvPr id="6" name="Graphic 21">
            <a:extLst>
              <a:ext uri="{FF2B5EF4-FFF2-40B4-BE49-F238E27FC236}">
                <a16:creationId xmlns:a16="http://schemas.microsoft.com/office/drawing/2014/main" id="{154CAC05-C7BA-415F-1BBC-645B2C7B6F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085074574"/>
      </p:ext>
    </p:extLst>
  </p:cSld>
  <p:clrMapOvr>
    <a:masterClrMapping/>
  </p:clrMapOvr>
  <mc:AlternateContent xmlns:mc="http://schemas.openxmlformats.org/markup-compatibility/2006" xmlns:p14="http://schemas.microsoft.com/office/powerpoint/2010/main">
    <mc:Choice Requires="p14">
      <p:transition spd="slow" p14:dur="2000" advTm="168698"/>
    </mc:Choice>
    <mc:Fallback xmlns="">
      <p:transition spd="slow" advTm="16869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E8F29-8D21-4D6A-1E75-932152AC76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ECFEC8F-3754-B905-9AA2-E0D2315038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27E028C2-49D5-EEB9-DA8D-80F547FBAE28}"/>
              </a:ext>
            </a:extLst>
          </p:cNvPr>
          <p:cNvSpPr txBox="1"/>
          <p:nvPr/>
        </p:nvSpPr>
        <p:spPr>
          <a:xfrm>
            <a:off x="279133" y="767615"/>
            <a:ext cx="11123599" cy="5816977"/>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Financial Markets and Economic Development</a:t>
            </a:r>
            <a:endParaRPr lang="ar-JO" sz="3600" b="1" dirty="0">
              <a:solidFill>
                <a:srgbClr val="00B0F0"/>
              </a:solidFill>
              <a:latin typeface="Alexandria"/>
              <a:cs typeface="Times New Roman" panose="02020603050405020304" pitchFamily="18" charset="0"/>
            </a:endParaRPr>
          </a:p>
          <a:p>
            <a:pPr algn="ctr"/>
            <a:endParaRPr lang="en-US" sz="3600" b="1" dirty="0">
              <a:solidFill>
                <a:srgbClr val="00B0F0"/>
              </a:solidFill>
              <a:latin typeface="Alexandria"/>
              <a:cs typeface="Times New Roman" panose="02020603050405020304" pitchFamily="18" charset="0"/>
            </a:endParaRPr>
          </a:p>
          <a:p>
            <a:pPr algn="just"/>
            <a:r>
              <a:rPr lang="en-US" sz="2000" dirty="0"/>
              <a:t>Financial markets play a central role in the process of economic development by facilitating the efficient allocation of capital, mobilizing savings, enabling investment, and promoting innovation. At a fundamental level, economic development depends on the transformation of savings into productive investment. Financial markets provide the institutional and structural mechanisms through which this transformation occurs. Without well-functioning financial markets, economies struggle to channel resources toward their most productive uses, limiting long-term growth potential.</a:t>
            </a:r>
          </a:p>
          <a:p>
            <a:pPr algn="just"/>
            <a:r>
              <a:rPr lang="en-US" sz="2000" dirty="0"/>
              <a:t>One of the primary contributions of financial markets to economic development is capital formation. Through primary markets, firms and governments raise long-term funds for infrastructure, industrial expansion, technological innovation, and public services. Equity markets allow entrepreneurs to access risk capital without incurring fixed repayment obligations, thereby encouraging innovation and high-growth ventures. Bond markets, in turn, provide stable long-term financing for large-scale projects such as transportation systems, energy infrastructure, and housing development. The availability of diversified financing sources reduces dependence on bank lending and strengthens economic resilience.</a:t>
            </a:r>
          </a:p>
          <a:p>
            <a:pPr algn="just"/>
            <a:endParaRPr lang="en-US" sz="2000" dirty="0"/>
          </a:p>
          <a:p>
            <a:pPr algn="just"/>
            <a:endParaRPr lang="en-US" sz="2000"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71C19747-8B67-8962-09DB-F0EB685E6A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4EA3C69-5BC6-77EB-4666-4AAF7ECD20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427807106"/>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A492F-E955-6106-F2A3-E869FB45C6C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CE3131-B849-B9F0-2086-9ABB0B1240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DB64803-026B-B321-AA61-38403C9DAF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83A1666-5DC0-FA09-C29D-734638BA6B82}"/>
              </a:ext>
            </a:extLst>
          </p:cNvPr>
          <p:cNvSpPr txBox="1"/>
          <p:nvPr/>
        </p:nvSpPr>
        <p:spPr>
          <a:xfrm>
            <a:off x="378593" y="899652"/>
            <a:ext cx="11434813" cy="5632311"/>
          </a:xfrm>
          <a:prstGeom prst="rect">
            <a:avLst/>
          </a:prstGeom>
          <a:noFill/>
        </p:spPr>
        <p:txBody>
          <a:bodyPr wrap="square" rtlCol="0">
            <a:spAutoFit/>
          </a:bodyPr>
          <a:lstStyle/>
          <a:p>
            <a:pPr algn="just"/>
            <a:r>
              <a:rPr lang="en-US" dirty="0"/>
              <a:t>Financial markets also enhance resource allocation efficiency. In competitive and transparent markets, asset prices reflect information about expected returns and risks. These price signals guide investors in directing funds toward sectors and firms with higher productivity and growth prospects. For example, when capital markets assign higher valuations to renewable energy companies due to anticipated future demand, investment flows into that sector, accelerating structural transformation within the economy. In this way, financial markets support dynamic reallocation of capital in response to technological progress and changing consumer preferences.</a:t>
            </a:r>
          </a:p>
          <a:p>
            <a:pPr algn="just"/>
            <a:r>
              <a:rPr lang="en-US" dirty="0"/>
              <a:t>Another critical function is risk diversification and management. Economic development often requires undertaking projects with uncertain outcomes. Financial markets allow risks to be shared among a large number of investors through portfolio diversification, insurance mechanisms, and derivative instruments. By spreading risk, markets encourage investment in innovative but uncertain ventures that might otherwise remain unfunded. Venture capital and equity financing in technology sectors provide clear illustrations of how risk-sharing mechanisms stimulate entrepreneurial activity.</a:t>
            </a:r>
            <a:r>
              <a:rPr lang="ar-JO" dirty="0"/>
              <a:t> </a:t>
            </a:r>
            <a:r>
              <a:rPr lang="en-US" dirty="0"/>
              <a:t>Liquidity provision is equally important. Secondary markets enable investors to buy and sell securities efficiently, increasing confidence and participation. When investors know they can exit positions easily, they are more willing to commit long-term funds in primary markets. Liquidity therefore lowers the cost of capital and supports sustained investment activity. In developing economies, shallow and illiquid markets often discourage investment, highlighting the importance of building robust trading infrastructure.</a:t>
            </a:r>
            <a:r>
              <a:rPr lang="ar-JO" dirty="0"/>
              <a:t> </a:t>
            </a:r>
            <a:r>
              <a:rPr lang="en-US" dirty="0"/>
              <a:t>Financial development is also closely linked to financial inclusion. Expanding access to financial services allows households and small enterprises to save securely, obtain credit, and participate in investment opportunities. Microfinance institutions, digital banking platforms, and mobile payment systems have expanded financial access in many emerging economies. Broader participation strengthens domestic savings mobilization and reduces reliance on external financing.</a:t>
            </a:r>
          </a:p>
        </p:txBody>
      </p:sp>
      <p:pic>
        <p:nvPicPr>
          <p:cNvPr id="6" name="Graphic 21">
            <a:extLst>
              <a:ext uri="{FF2B5EF4-FFF2-40B4-BE49-F238E27FC236}">
                <a16:creationId xmlns:a16="http://schemas.microsoft.com/office/drawing/2014/main" id="{681D2A41-4453-786C-FD44-BBD191391E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063300682"/>
      </p:ext>
    </p:extLst>
  </p:cSld>
  <p:clrMapOvr>
    <a:masterClrMapping/>
  </p:clrMapOvr>
  <mc:AlternateContent xmlns:mc="http://schemas.openxmlformats.org/markup-compatibility/2006" xmlns:p14="http://schemas.microsoft.com/office/powerpoint/2010/main">
    <mc:Choice Requires="p14">
      <p:transition spd="slow" p14:dur="2000" advTm="88742"/>
    </mc:Choice>
    <mc:Fallback xmlns="">
      <p:transition spd="slow" advTm="8874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012A1-7356-C6E0-4266-48F9E9CFA68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7C9C36-CA53-0E7A-81E9-08A323FC11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528484B3-482E-C2A1-1FD2-42293DEBDD1C}"/>
              </a:ext>
            </a:extLst>
          </p:cNvPr>
          <p:cNvSpPr txBox="1"/>
          <p:nvPr/>
        </p:nvSpPr>
        <p:spPr>
          <a:xfrm>
            <a:off x="605247" y="899652"/>
            <a:ext cx="11339705" cy="5632311"/>
          </a:xfrm>
          <a:prstGeom prst="rect">
            <a:avLst/>
          </a:prstGeom>
          <a:noFill/>
        </p:spPr>
        <p:txBody>
          <a:bodyPr wrap="square" rtlCol="0">
            <a:spAutoFit/>
          </a:bodyPr>
          <a:lstStyle/>
          <a:p>
            <a:pPr algn="just"/>
            <a:r>
              <a:rPr lang="en-US" sz="2000" dirty="0">
                <a:latin typeface="Alexandria"/>
              </a:rPr>
              <a:t>Empirical research consistently demonstrates a positive relationship between financial development and economic growth. Economies with deeper banking systems and more active capital markets tend to exhibit higher rates of investment, productivity growth, and income expansion. However, this relationship is not purely linear. Excessive financial expansion without adequate regulation can lead to instability, asset bubbles, and crises that reverse development gains. Thus, the quality of financial development matters as much as its size.</a:t>
            </a:r>
          </a:p>
          <a:p>
            <a:pPr algn="just"/>
            <a:r>
              <a:rPr lang="en-US" sz="2000" dirty="0">
                <a:latin typeface="Alexandria"/>
              </a:rPr>
              <a:t>Institutional strength is a critical determinant of the developmental impact of financial markets. Legal systems that protect property rights, enforce contracts, and ensure transparency foster investor confidence. Regulatory frameworks that promote disclosure and prevent fraud enhance market credibility. Countries with weak governance structures often experience capital flight and limited domestic market depth, constraining development potential.</a:t>
            </a:r>
          </a:p>
          <a:p>
            <a:pPr algn="just"/>
            <a:r>
              <a:rPr lang="en-US" sz="2000" dirty="0">
                <a:latin typeface="Alexandria"/>
              </a:rPr>
              <a:t>Global financial integration adds another dimension to development. Access to international capital markets allows developing economies to supplement domestic savings with foreign investment. Foreign direct investment and portfolio inflows can accelerate industrialization and infrastructure expansion. However, exposure to global capital flows also increases vulnerability to external shocks and sudden reversals. Sound macroeconomic management and prudent regulation are therefore essential to harness the benefits of integration while mitigating risks.</a:t>
            </a:r>
          </a:p>
          <a:p>
            <a:pPr algn="just"/>
            <a:endParaRPr lang="en-US" sz="20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B6FC1D95-9135-1F17-F167-D0361677DB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8E919A4-4D59-1B5C-516E-DA17E4338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605230704"/>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C13D8-B482-E3EC-FEB7-87CD908B3E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651F21-49BC-5F19-1EF3-3678BF3EA1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323D8AA-832B-0050-26E2-8E898839751C}"/>
              </a:ext>
            </a:extLst>
          </p:cNvPr>
          <p:cNvSpPr txBox="1"/>
          <p:nvPr/>
        </p:nvSpPr>
        <p:spPr>
          <a:xfrm>
            <a:off x="605247" y="899652"/>
            <a:ext cx="11118324" cy="5016758"/>
          </a:xfrm>
          <a:prstGeom prst="rect">
            <a:avLst/>
          </a:prstGeom>
          <a:noFill/>
        </p:spPr>
        <p:txBody>
          <a:bodyPr wrap="square" rtlCol="0">
            <a:spAutoFit/>
          </a:bodyPr>
          <a:lstStyle/>
          <a:p>
            <a:pPr algn="just"/>
            <a:r>
              <a:rPr lang="en-US" sz="2000" dirty="0">
                <a:latin typeface="Alexandria"/>
              </a:rPr>
              <a:t>Technological innovation has further transformed the relationship between financial markets and development. Digital financial platforms reduce transaction costs, expand access to credit, and enhance transparency. Fintech solutions, including blockchain-based systems and mobile banking, have particularly strong implications for emerging economies with limited traditional banking infrastructure. By lowering barriers to entry, technology broadens participation and supports inclusive growth.</a:t>
            </a:r>
          </a:p>
          <a:p>
            <a:pPr algn="just"/>
            <a:r>
              <a:rPr lang="en-US" sz="2000" dirty="0">
                <a:latin typeface="Alexandria"/>
              </a:rPr>
              <a:t>Despite these benefits, financial markets do not automatically guarantee equitable development. Unequal access to capital, speculative behavior, and concentration of financial power can exacerbate income disparities. Policymakers must therefore balance market efficiency with social considerations, ensuring that financial deepening contributes to broad-based economic advancement rather than concentrated wealth accumulation.</a:t>
            </a:r>
          </a:p>
          <a:p>
            <a:pPr algn="just"/>
            <a:r>
              <a:rPr lang="en-US" sz="2000" dirty="0"/>
              <a:t>In conclusion, financial markets are fundamental drivers of economic development. They mobilize savings, facilitate capital formation, enhance resource allocation, enable risk management, and support innovation. However, their positive impact depends on institutional quality, regulatory effectiveness, and macroeconomic stability. Sustainable development requires not merely expanding financial markets, but strengthening their resilience, inclusiveness, and transparency to ensure that they serve the broader goals of economic progress and social welfare.</a:t>
            </a:r>
            <a:endParaRPr lang="en-US" sz="20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94D0AAAF-3680-59D2-6514-ADB9213F928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172E186-7C55-9FBA-F79A-22144198CB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879023927"/>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BF1B3-868F-38D6-F895-58434022323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C922216-AB5C-215A-8E58-C47D1B6A1D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2B2BF11-ECEA-AA11-AF4D-68ADE4C13478}"/>
              </a:ext>
            </a:extLst>
          </p:cNvPr>
          <p:cNvSpPr txBox="1"/>
          <p:nvPr/>
        </p:nvSpPr>
        <p:spPr>
          <a:xfrm>
            <a:off x="269508" y="1042362"/>
            <a:ext cx="11309684" cy="5724644"/>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Technological Innovation and the Future of Financial Markets</a:t>
            </a:r>
            <a:endParaRPr lang="ar-JO" sz="3600" b="1" dirty="0">
              <a:solidFill>
                <a:srgbClr val="00B0F0"/>
              </a:solidFill>
              <a:latin typeface="Alexandria"/>
              <a:cs typeface="Times New Roman" panose="02020603050405020304" pitchFamily="18" charset="0"/>
            </a:endParaRPr>
          </a:p>
          <a:p>
            <a:pPr algn="ctr"/>
            <a:endParaRPr lang="en-US" sz="3600" b="1" dirty="0">
              <a:solidFill>
                <a:srgbClr val="00B0F0"/>
              </a:solidFill>
              <a:latin typeface="Alexandria"/>
              <a:cs typeface="Times New Roman" panose="02020603050405020304" pitchFamily="18" charset="0"/>
            </a:endParaRPr>
          </a:p>
          <a:p>
            <a:pPr algn="just"/>
            <a:r>
              <a:rPr lang="en-US" sz="2000" dirty="0"/>
              <a:t>Technological innovation is reshaping the structure and functioning of financial markets in ways that extend beyond incremental efficiency gains. Digital infrastructure, artificial intelligence, blockchain systems, and advanced data analytics are transforming how financial assets are traded, priced, cleared, and regulated. The future of financial markets will depend largely on how these technologies are integrated into existing institutional frameworks while preserving stability and trust.</a:t>
            </a:r>
          </a:p>
          <a:p>
            <a:pPr algn="just"/>
            <a:r>
              <a:rPr lang="en-US" sz="2000" dirty="0"/>
              <a:t>One of the most visible transformations is the rise of algorithmic and high-frequency trading. Advances in computing power and data transmission allow trading strategies to be executed within milliseconds. This development has significantly increased market liquidity and reduced bid-ask spreads under normal conditions. However, automation also introduces systemic vulnerabilities. Events such as the 2010 Flash Crash demonstrated how interacting algorithms can amplify volatility when liquidity suddenly disappears. Thus, technological speed enhances efficiency but requires stronger monitoring and risk controls.</a:t>
            </a:r>
          </a:p>
          <a:p>
            <a:pPr algn="just"/>
            <a:endParaRPr lang="en-US" dirty="0"/>
          </a:p>
          <a:p>
            <a:pPr algn="just"/>
            <a:endParaRPr lang="en-US" sz="2000"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623B4A6B-16FE-473B-F0DF-DAE6A102E7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5F757C3-91DB-FF6F-F65D-C959B22CB8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394554964"/>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7A2C0-6D18-5458-00F0-932BCBD9C4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18E1925-C855-EA72-03ED-C70B975014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B592BDF-AE73-A5FC-09C6-3EBF6AD5BEA2}"/>
              </a:ext>
            </a:extLst>
          </p:cNvPr>
          <p:cNvSpPr txBox="1"/>
          <p:nvPr/>
        </p:nvSpPr>
        <p:spPr>
          <a:xfrm>
            <a:off x="1292993" y="1363469"/>
            <a:ext cx="9606014" cy="4708981"/>
          </a:xfrm>
          <a:prstGeom prst="rect">
            <a:avLst/>
          </a:prstGeom>
          <a:noFill/>
        </p:spPr>
        <p:txBody>
          <a:bodyPr wrap="square" rtlCol="0">
            <a:spAutoFit/>
          </a:bodyPr>
          <a:lstStyle/>
          <a:p>
            <a:pPr algn="just"/>
            <a:r>
              <a:rPr lang="en-US" sz="2000" dirty="0"/>
              <a:t>Artificial intelligence and big data analytics have expanded the informational foundations of finance. Investment firms increasingly rely on machine learning models to process vast datasets, including alternative data such as social media trends or transactional patterns. These tools refine forecasting and portfolio optimization techniques, potentially improving capital allocation. In credit markets, algorithmic scoring systems evaluate borrowers using behavioral and digital data, expanding access to credit. Yet such innovations raise concerns regarding transparency, data privacy, and algorithmic bias, highlighting the need for ethical and regulatory oversight.</a:t>
            </a:r>
          </a:p>
          <a:p>
            <a:pPr algn="just"/>
            <a:r>
              <a:rPr lang="en-US" sz="2000" dirty="0"/>
              <a:t>Blockchain technology represents a structural innovation rather than merely an operational improvement. By enabling decentralized verification of transactions through distributed ledgers, blockchain reduces reliance on centralized intermediaries. Applications extend beyond cryptocurrencies to securities settlement, cross-border payments, and asset tokenization. Faster settlement reduces counterparty risk and operational complexity. However, issues of scalability, regulatory uncertainty, and cybersecurity remain obstacles to widespread institutional adoption.</a:t>
            </a:r>
          </a:p>
        </p:txBody>
      </p:sp>
      <p:sp>
        <p:nvSpPr>
          <p:cNvPr id="28" name="Rectangle 27">
            <a:extLst>
              <a:ext uri="{FF2B5EF4-FFF2-40B4-BE49-F238E27FC236}">
                <a16:creationId xmlns:a16="http://schemas.microsoft.com/office/drawing/2014/main" id="{D902E3E7-40C8-5273-0D99-E4378F7766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7E8BDB3-6B24-CC6F-7F78-AFB9FB3E89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4034589127"/>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0A9B5-BD74-BE10-6425-653F934E5BC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2B5F4D-C76D-D09A-04FF-E70792F4EF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2500EF6-A02E-F9C2-5A94-8152C541E420}"/>
              </a:ext>
            </a:extLst>
          </p:cNvPr>
          <p:cNvSpPr txBox="1"/>
          <p:nvPr/>
        </p:nvSpPr>
        <p:spPr>
          <a:xfrm>
            <a:off x="423512" y="820937"/>
            <a:ext cx="11231650" cy="5632311"/>
          </a:xfrm>
          <a:prstGeom prst="rect">
            <a:avLst/>
          </a:prstGeom>
          <a:noFill/>
        </p:spPr>
        <p:txBody>
          <a:bodyPr wrap="square" rtlCol="0">
            <a:spAutoFit/>
          </a:bodyPr>
          <a:lstStyle/>
          <a:p>
            <a:pPr algn="just"/>
            <a:r>
              <a:rPr lang="en-US" sz="2000" dirty="0"/>
              <a:t>Decentralized finance (DeFi) further illustrates how technology can reconfigure financial intermediation. Through smart contracts, DeFi platforms provide lending, trading, and derivative services without traditional banks or clearinghouses. While this increases openness and innovation, it also introduces technological vulnerabilities and governance challenges. Regulatory authorities worldwide are now grappling with how to supervise decentralized platforms without suppressing innovation.</a:t>
            </a:r>
          </a:p>
          <a:p>
            <a:pPr algn="just"/>
            <a:r>
              <a:rPr lang="en-US" sz="2000" dirty="0"/>
              <a:t>Central bank digital currencies (CBDCs) represent a public-sector response to digital transformation. By issuing digital forms of sovereign money, central banks aim to modernize payment systems and enhance monetary policy transmission. However, CBDCs may alter the traditional role of commercial banks if households shift deposits toward digital central bank accounts. Their long-term impact will depend on design choices and regulatory coordination.</a:t>
            </a:r>
          </a:p>
          <a:p>
            <a:pPr algn="just"/>
            <a:r>
              <a:rPr lang="en-US" sz="2000" dirty="0"/>
              <a:t>Cybersecurity has become central to financial stability in a digitized environment. As financial systems grow more interconnected, cyber threats can disrupt trading platforms, payment systems, and clearing networks. Technological resilience is therefore now an integral component of prudential regulation.</a:t>
            </a:r>
          </a:p>
          <a:p>
            <a:pPr algn="just"/>
            <a:r>
              <a:rPr lang="en-US" sz="2000" dirty="0"/>
              <a:t>In summary, technological innovation is redefining financial markets by enhancing speed, expanding data-driven decision-making, decentralizing transactions, and broadening access to financial services. At the same time, it introduces new operational and systemic risks. The future of financial markets will be shaped not only by technological advancement itself, but by the ability of institutions and regulators to balance innovation with stability, efficiency with security, and accessibility with prudent oversight.</a:t>
            </a:r>
          </a:p>
        </p:txBody>
      </p:sp>
      <p:sp>
        <p:nvSpPr>
          <p:cNvPr id="28" name="Rectangle 27">
            <a:extLst>
              <a:ext uri="{FF2B5EF4-FFF2-40B4-BE49-F238E27FC236}">
                <a16:creationId xmlns:a16="http://schemas.microsoft.com/office/drawing/2014/main" id="{FB678B9B-4DCE-3C0C-8C81-C5054CF470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7A4BE26-4C8C-73F0-A333-A4779398E3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151446458"/>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17CD3-449C-807C-75D3-FE64B05E395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037453F-A40D-95D6-8C8E-BD0BA59C91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0BE9C522-41F0-0802-A204-9CC5484C8E79}"/>
              </a:ext>
            </a:extLst>
          </p:cNvPr>
          <p:cNvSpPr txBox="1"/>
          <p:nvPr/>
        </p:nvSpPr>
        <p:spPr>
          <a:xfrm>
            <a:off x="1135779" y="1021430"/>
            <a:ext cx="8922619" cy="5262979"/>
          </a:xfrm>
          <a:prstGeom prst="rect">
            <a:avLst/>
          </a:prstGeom>
          <a:noFill/>
        </p:spPr>
        <p:txBody>
          <a:bodyPr wrap="square" rtlCol="0">
            <a:spAutoFit/>
          </a:bodyPr>
          <a:lstStyle/>
          <a:p>
            <a:pPr algn="ctr"/>
            <a:r>
              <a:rPr lang="en-US" sz="3600" b="1" dirty="0">
                <a:solidFill>
                  <a:srgbClr val="00B0F0"/>
                </a:solidFill>
              </a:rPr>
              <a:t>Summary</a:t>
            </a:r>
            <a:endParaRPr lang="ar-JO" sz="3600" b="1" dirty="0">
              <a:solidFill>
                <a:srgbClr val="00B0F0"/>
              </a:solidFill>
            </a:endParaRPr>
          </a:p>
          <a:p>
            <a:pPr algn="just"/>
            <a:endParaRPr lang="ar-JO" sz="2000" dirty="0"/>
          </a:p>
          <a:p>
            <a:pPr algn="just"/>
            <a:r>
              <a:rPr lang="en-US" sz="2000" dirty="0"/>
              <a:t>Financial markets represent a dynamic and evolving system that connects savings with investment, manages risk, and supports economic growth. Throughout this discussion, we examined their structural organization, the distinction between capital and money markets, and the functional roles of primary and secondary markets in capital formation and liquidity provision. We also explored how market efficiency and behavioral dynamics shape price formation, how risk interacts with regulation to preserve systemic stability, and how financial markets contribute to long-term economic development.</a:t>
            </a:r>
          </a:p>
          <a:p>
            <a:pPr algn="just"/>
            <a:r>
              <a:rPr lang="en-US" sz="2000" dirty="0"/>
              <a:t>A central theme across these topics is the balance between opportunity and vulnerability. Financial markets create value by allocating capital efficiently, enabling diversification, and supporting innovation. At the same time, they are exposed to market, credit, liquidity, and systemic risks that can destabilize economies if left unmanaged. Regulation therefore plays a crucial role in maintaining confidence, strengthening resilience, and preventing excessive risk accumulation.</a:t>
            </a:r>
          </a:p>
        </p:txBody>
      </p:sp>
      <p:sp>
        <p:nvSpPr>
          <p:cNvPr id="28" name="Rectangle 27">
            <a:extLst>
              <a:ext uri="{FF2B5EF4-FFF2-40B4-BE49-F238E27FC236}">
                <a16:creationId xmlns:a16="http://schemas.microsoft.com/office/drawing/2014/main" id="{BC6CC41C-515E-AE22-B296-7788A23CF9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F6D3EA2-FFDC-6F85-1D61-296B9DEF33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102185856"/>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6FDA7-A812-0F66-DE2B-7065048E946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067CA4D-83ED-89F7-3660-B12C245A2F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60145986-AED4-9CAC-A122-8E8CC6AA736F}"/>
              </a:ext>
            </a:extLst>
          </p:cNvPr>
          <p:cNvSpPr txBox="1"/>
          <p:nvPr/>
        </p:nvSpPr>
        <p:spPr>
          <a:xfrm>
            <a:off x="1328285" y="1363469"/>
            <a:ext cx="8999621" cy="4708981"/>
          </a:xfrm>
          <a:prstGeom prst="rect">
            <a:avLst/>
          </a:prstGeom>
          <a:noFill/>
        </p:spPr>
        <p:txBody>
          <a:bodyPr wrap="square" rtlCol="0">
            <a:spAutoFit/>
          </a:bodyPr>
          <a:lstStyle/>
          <a:p>
            <a:pPr algn="just"/>
            <a:r>
              <a:rPr lang="en-US" sz="2000" dirty="0"/>
              <a:t>Technological innovation has emerged as one of the most transformative forces influencing the future of financial markets. Artificial intelligence, algorithmic trading, blockchain systems, decentralized finance, and digital currencies are redefining intermediation, settlement processes, and access to financial services. These advancements enhance efficiency and inclusion but also introduce new operational and cybersecurity challenges. The sustainability of this transformation depends on the ability of institutions and regulators to adapt without undermining innovation.</a:t>
            </a:r>
          </a:p>
          <a:p>
            <a:pPr algn="just"/>
            <a:r>
              <a:rPr lang="en-US" sz="2000" dirty="0"/>
              <a:t>In conclusion, financial markets are neither static nor purely mechanical systems. They are adaptive institutions shaped by economic incentives, regulatory structures, technological change, and human behavior. Their effectiveness in promoting economic development and stability depends on maintaining a careful equilibrium between efficiency and oversight, innovation and prudence, risk-taking and resilience. Understanding this balance is essential for policymakers, investors, and scholars seeking to navigate the increasingly complex landscape of modern global finance.</a:t>
            </a:r>
          </a:p>
        </p:txBody>
      </p:sp>
      <p:sp>
        <p:nvSpPr>
          <p:cNvPr id="28" name="Rectangle 27">
            <a:extLst>
              <a:ext uri="{FF2B5EF4-FFF2-40B4-BE49-F238E27FC236}">
                <a16:creationId xmlns:a16="http://schemas.microsoft.com/office/drawing/2014/main" id="{6B0722A4-F432-462F-FBE2-94966427DE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557B0AF-661A-E77C-A545-63BDE93DF4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876292710"/>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5239"/>
    </mc:Choice>
    <mc:Fallback xmlns="">
      <p:transition spd="slow" advTm="11523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01D8267-EF9A-46BE-9EA2-C205C8E26729}"/>
</file>

<file path=customXml/itemProps2.xml><?xml version="1.0" encoding="utf-8"?>
<ds:datastoreItem xmlns:ds="http://schemas.openxmlformats.org/officeDocument/2006/customXml" ds:itemID="{B1135C66-999E-49CE-8A08-4366272F81E4}">
  <ds:schemaRefs>
    <ds:schemaRef ds:uri="49100919-8a76-4266-be0c-7dc583902cb4"/>
    <ds:schemaRef ds:uri="http://schemas.microsoft.com/office/2006/metadata/properties"/>
    <ds:schemaRef ds:uri="http://purl.org/dc/terms/"/>
    <ds:schemaRef ds:uri="http://schemas.microsoft.com/office/infopath/2007/PartnerControls"/>
    <ds:schemaRef ds:uri="http://www.w3.org/XML/1998/namespace"/>
    <ds:schemaRef ds:uri="http://schemas.openxmlformats.org/package/2006/metadata/core-properties"/>
    <ds:schemaRef ds:uri="http://purl.org/dc/dcmitype/"/>
    <ds:schemaRef ds:uri="http://schemas.microsoft.com/office/2006/documentManagement/types"/>
    <ds:schemaRef ds:uri="d13aca44-ef33-4cf4-9980-7f0b00e6eeb9"/>
    <ds:schemaRef ds:uri="http://purl.org/dc/elements/1.1/"/>
  </ds:schemaRefs>
</ds:datastoreItem>
</file>

<file path=customXml/itemProps3.xml><?xml version="1.0" encoding="utf-8"?>
<ds:datastoreItem xmlns:ds="http://schemas.openxmlformats.org/officeDocument/2006/customXml" ds:itemID="{058C86A7-F52C-4790-A354-313AE1E9FEA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31244</TotalTime>
  <Words>6147</Words>
  <Application>Microsoft Office PowerPoint</Application>
  <PresentationFormat>Widescreen</PresentationFormat>
  <Paragraphs>251</Paragraphs>
  <Slides>41</Slides>
  <Notes>40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Söhne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75</cp:revision>
  <dcterms:created xsi:type="dcterms:W3CDTF">2023-04-29T09:08:00Z</dcterms:created>
  <dcterms:modified xsi:type="dcterms:W3CDTF">2026-02-20T14:03:07Z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