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271" r:id="rId6"/>
    <p:sldId id="509" r:id="rId7"/>
    <p:sldId id="614" r:id="rId8"/>
    <p:sldId id="698" r:id="rId9"/>
    <p:sldId id="699" r:id="rId10"/>
    <p:sldId id="682" r:id="rId11"/>
    <p:sldId id="686" r:id="rId12"/>
    <p:sldId id="688" r:id="rId13"/>
    <p:sldId id="689" r:id="rId14"/>
    <p:sldId id="690" r:id="rId15"/>
    <p:sldId id="691" r:id="rId16"/>
    <p:sldId id="683" r:id="rId17"/>
    <p:sldId id="675" r:id="rId18"/>
    <p:sldId id="677" r:id="rId19"/>
    <p:sldId id="668" r:id="rId20"/>
    <p:sldId id="669" r:id="rId21"/>
    <p:sldId id="670" r:id="rId22"/>
    <p:sldId id="694" r:id="rId23"/>
    <p:sldId id="695" r:id="rId24"/>
    <p:sldId id="696" r:id="rId25"/>
    <p:sldId id="667" r:id="rId26"/>
    <p:sldId id="621" r:id="rId27"/>
    <p:sldId id="655" r:id="rId28"/>
    <p:sldId id="656" r:id="rId29"/>
    <p:sldId id="659" r:id="rId30"/>
    <p:sldId id="658" r:id="rId31"/>
    <p:sldId id="692" r:id="rId32"/>
    <p:sldId id="660" r:id="rId33"/>
    <p:sldId id="663" r:id="rId34"/>
    <p:sldId id="661" r:id="rId35"/>
    <p:sldId id="664" r:id="rId36"/>
    <p:sldId id="665" r:id="rId37"/>
    <p:sldId id="693" r:id="rId38"/>
    <p:sldId id="700" r:id="rId39"/>
    <p:sldId id="701" r:id="rId40"/>
    <p:sldId id="616" r:id="rId41"/>
    <p:sldId id="702" r:id="rId42"/>
    <p:sldId id="703" r:id="rId43"/>
    <p:sldId id="507" r:id="rId44"/>
    <p:sldId id="349" r:id="rId45"/>
    <p:sldId id="508"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09"/>
            <p14:sldId id="614"/>
            <p14:sldId id="698"/>
            <p14:sldId id="699"/>
            <p14:sldId id="682"/>
            <p14:sldId id="686"/>
            <p14:sldId id="688"/>
            <p14:sldId id="689"/>
            <p14:sldId id="690"/>
            <p14:sldId id="691"/>
            <p14:sldId id="683"/>
            <p14:sldId id="675"/>
            <p14:sldId id="677"/>
            <p14:sldId id="668"/>
            <p14:sldId id="669"/>
            <p14:sldId id="670"/>
            <p14:sldId id="694"/>
            <p14:sldId id="695"/>
            <p14:sldId id="696"/>
            <p14:sldId id="667"/>
            <p14:sldId id="621"/>
            <p14:sldId id="655"/>
            <p14:sldId id="656"/>
            <p14:sldId id="659"/>
            <p14:sldId id="658"/>
            <p14:sldId id="692"/>
            <p14:sldId id="660"/>
            <p14:sldId id="663"/>
            <p14:sldId id="661"/>
            <p14:sldId id="664"/>
            <p14:sldId id="665"/>
            <p14:sldId id="693"/>
            <p14:sldId id="700"/>
            <p14:sldId id="701"/>
            <p14:sldId id="616"/>
            <p14:sldId id="702"/>
            <p14:sldId id="703"/>
            <p14:sldId id="507"/>
            <p14:sldId id="349"/>
            <p14:sldId id="508"/>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1" clrIdx="0">
    <p:extLst>
      <p:ext uri="{19B8F6BF-5375-455C-9EA6-DF929625EA0E}">
        <p15:presenceInfo xmlns:p15="http://schemas.microsoft.com/office/powerpoint/2012/main" userId="LENOV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Style moyen 2 - Accentuation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BDBED569-4797-4DF1-A0F4-6AAB3CD982D8}" styleName="Style léger 3 - Accentuation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741" autoAdjust="0"/>
  </p:normalViewPr>
  <p:slideViewPr>
    <p:cSldViewPr snapToGrid="0">
      <p:cViewPr varScale="1">
        <p:scale>
          <a:sx n="66" d="100"/>
          <a:sy n="66" d="100"/>
        </p:scale>
        <p:origin x="668"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‹N°›</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fr-F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Lst>
  <mc:AlternateContent xmlns:mc="http://schemas.openxmlformats.org/markup-compatibility/2006" xmlns:p14="http://schemas.microsoft.com/office/powerpoint/2010/main">
    <mc:Choice Requires="p14">
      <p:transition p14:dur="10" advTm="0"/>
    </mc:Choice>
    <mc:Fallback xmlns="">
      <p:transition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customXml" Target="../ink/ink1.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customXml" Target="../ink/ink2.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customXml" Target="../ink/ink3.xml"/><Relationship Id="rId7" Type="http://schemas.openxmlformats.org/officeDocument/2006/relationships/image" Target="NULL"/><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customXml" Target="../ink/ink4.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customXml" Target="../ink/ink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 Id="rId9"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customXml" Target="../ink/ink6.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customXml" Target="../ink/ink7.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customXml" Target="../ink/ink8.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customXml" Target="../ink/ink9.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customXml" Target="../ink/ink10.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customXml" Target="../ink/ink11.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customXml" Target="../ink/ink12.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customXml" Target="../ink/ink13.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customXml" Target="../ink/ink14.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customXml" Target="../ink/ink1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 Id="rId9" Type="http://schemas.microsoft.com/office/2007/relationships/hdphoto" Target="../media/hdphoto2.wdp"/></Relationships>
</file>

<file path=ppt/slides/_rels/slide18.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customXml" Target="../ink/ink16.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customXml" Target="../ink/ink17.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customXml" Target="../ink/ink18.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customXml" Target="../ink/ink19.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customXml" Target="../ink/ink20.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customXml" Target="../ink/ink21.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customXml" Target="../ink/ink22.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customXml" Target="../ink/ink23.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customXml" Target="../ink/ink24.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customXml" Target="../ink/ink2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customXml" Target="../ink/ink26.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customXml" Target="../ink/ink27.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customXml" Target="../ink/ink28.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customXml" Target="../ink/ink29.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customXml" Target="../ink/ink30.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customXml" Target="../ink/ink31.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customXml" Target="../ink/ink32.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customXml" Target="../ink/ink33.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customXml" Target="../ink/ink34.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customXml" Target="../ink/ink35.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customXml" Target="../ink/ink36.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customXml" Target="../ink/ink37.xml"/><Relationship Id="rId7" Type="http://schemas.openxmlformats.org/officeDocument/2006/relationships/image" Target="../media/image100.png"/><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5.xml"/><Relationship Id="rId6" Type="http://schemas.openxmlformats.org/officeDocument/2006/relationships/image" Target="../media/image21.jpg"/><Relationship Id="rId5" Type="http://schemas.openxmlformats.org/officeDocument/2006/relationships/image" Target="../media/image20.png"/><Relationship Id="rId4" Type="http://schemas.openxmlformats.org/officeDocument/2006/relationships/image" Target="../media/image19.svg"/></Relationships>
</file>

<file path=ppt/slides/_rels/slide4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402641" y="3850024"/>
            <a:ext cx="5216525" cy="523220"/>
          </a:xfrm>
          <a:prstGeom prst="rect">
            <a:avLst/>
          </a:prstGeom>
          <a:noFill/>
        </p:spPr>
        <p:txBody>
          <a:bodyPr wrap="square" rtlCol="0">
            <a:spAutoFit/>
          </a:bodyPr>
          <a:lstStyle/>
          <a:p>
            <a:r>
              <a:rPr lang="ar-DZ" sz="2800" b="1" dirty="0">
                <a:latin typeface="Alexandria"/>
                <a:cs typeface="Alexandria" charset="0"/>
              </a:rPr>
              <a:t>الدكتور: توفيـــــــــق عمـــــــري</a:t>
            </a:r>
            <a:endParaRPr lang="en-US" sz="2800" b="1" dirty="0">
              <a:latin typeface="Alexandria"/>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1611" y="5600437"/>
            <a:ext cx="46583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bg1"/>
                </a:solidFill>
                <a:latin typeface="Alexandria" charset="0"/>
                <a:cs typeface="Alexandria" charset="0"/>
              </a:rPr>
              <a:t>المحاضــــــــــرة العاشرة</a:t>
            </a:r>
            <a:endParaRPr lang="en-US" sz="2800" b="1" dirty="0">
              <a:solidFill>
                <a:schemeClr val="bg1"/>
              </a:solidFill>
              <a:latin typeface="Alexandria" charset="0"/>
              <a:cs typeface="Alexandria" charset="0"/>
            </a:endParaRPr>
          </a:p>
        </p:txBody>
      </p:sp>
      <p:sp>
        <p:nvSpPr>
          <p:cNvPr id="46" name="TextBox 45"/>
          <p:cNvSpPr txBox="1"/>
          <p:nvPr/>
        </p:nvSpPr>
        <p:spPr>
          <a:xfrm>
            <a:off x="1023613" y="4800218"/>
            <a:ext cx="3538761" cy="800219"/>
          </a:xfrm>
          <a:prstGeom prst="rect">
            <a:avLst/>
          </a:prstGeom>
          <a:noFill/>
        </p:spPr>
        <p:txBody>
          <a:bodyPr wrap="square" rtlCol="0">
            <a:spAutoFit/>
          </a:bodyPr>
          <a:lstStyle/>
          <a:p>
            <a:r>
              <a:rPr lang="ar-DZ" b="1" dirty="0"/>
              <a:t>                         </a:t>
            </a:r>
            <a:r>
              <a:rPr lang="fr-FR" b="1" dirty="0"/>
              <a:t>DGM</a:t>
            </a:r>
            <a:r>
              <a:rPr lang="ar-DZ" b="1" dirty="0"/>
              <a:t>413 </a:t>
            </a:r>
          </a:p>
          <a:p>
            <a:pPr algn="ctr"/>
            <a:r>
              <a:rPr lang="ar-EG" sz="2800" b="1" dirty="0"/>
              <a:t>التربية </a:t>
            </a:r>
            <a:r>
              <a:rPr lang="ar-DZ" sz="2800" b="1" dirty="0"/>
              <a:t>الإعلامية</a:t>
            </a:r>
            <a:r>
              <a:rPr lang="ar-EG" sz="2800" b="1" dirty="0"/>
              <a:t> الرقمية</a:t>
            </a:r>
            <a:endParaRPr lang="fr-FR" sz="4000" b="1" dirty="0"/>
          </a:p>
        </p:txBody>
      </p:sp>
      <p:sp>
        <p:nvSpPr>
          <p:cNvPr id="14" name="Oval 13"/>
          <p:cNvSpPr/>
          <p:nvPr/>
        </p:nvSpPr>
        <p:spPr>
          <a:xfrm>
            <a:off x="6008898" y="-228207"/>
            <a:ext cx="7410450" cy="746121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29">
            <a:extLst>
              <a:ext uri="{FF2B5EF4-FFF2-40B4-BE49-F238E27FC236}">
                <a16:creationId xmlns:a16="http://schemas.microsoft.com/office/drawing/2014/main" id="{E57C396E-130A-9AB1-DEC7-99BAA15B03A1}"/>
              </a:ext>
            </a:extLst>
          </p:cNvPr>
          <p:cNvSpPr txBox="1"/>
          <p:nvPr/>
        </p:nvSpPr>
        <p:spPr>
          <a:xfrm>
            <a:off x="329269" y="1938000"/>
            <a:ext cx="5335229" cy="1446550"/>
          </a:xfrm>
          <a:prstGeom prst="rect">
            <a:avLst/>
          </a:prstGeom>
          <a:noFill/>
        </p:spPr>
        <p:txBody>
          <a:bodyPr wrap="square" rtlCol="0">
            <a:spAutoFit/>
          </a:bodyPr>
          <a:lstStyle/>
          <a:p>
            <a:pPr algn="ctr"/>
            <a:r>
              <a:rPr lang="ar-DZ" sz="4400" b="1" dirty="0">
                <a:solidFill>
                  <a:schemeClr val="accent1">
                    <a:lumMod val="50000"/>
                  </a:schemeClr>
                </a:solidFill>
                <a:latin typeface="Alexandria"/>
                <a:cs typeface="Alexandria" charset="0"/>
              </a:rPr>
              <a:t>النَّقــــــــــد الإعـــــــــــــــلامــــــــــــــــي</a:t>
            </a:r>
          </a:p>
          <a:p>
            <a:pPr algn="ctr"/>
            <a:r>
              <a:rPr lang="en-US" sz="4400" b="1" dirty="0">
                <a:solidFill>
                  <a:schemeClr val="accent1">
                    <a:lumMod val="50000"/>
                  </a:schemeClr>
                </a:solidFill>
                <a:latin typeface="Alexandria"/>
                <a:cs typeface="Alexandria" charset="0"/>
              </a:rPr>
              <a:t>Media criticism</a:t>
            </a:r>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623066" y="1660497"/>
            <a:ext cx="4964076" cy="4615786"/>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1" name="Rectangle 10"/>
          <p:cNvSpPr/>
          <p:nvPr/>
        </p:nvSpPr>
        <p:spPr>
          <a:xfrm>
            <a:off x="3882681" y="581718"/>
            <a:ext cx="4018229" cy="7339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DZ" sz="3600" b="1" dirty="0">
              <a:solidFill>
                <a:schemeClr val="bg1"/>
              </a:solidFill>
              <a:latin typeface="Alexandria" charset="0"/>
              <a:cs typeface="Alexandria" charset="0"/>
            </a:endParaRPr>
          </a:p>
          <a:p>
            <a:pPr algn="ctr"/>
            <a:r>
              <a:rPr lang="ar-DZ" sz="3600" b="1" dirty="0">
                <a:solidFill>
                  <a:schemeClr val="bg1"/>
                </a:solidFill>
                <a:latin typeface="Alexandria" charset="0"/>
                <a:cs typeface="Alexandria" charset="0"/>
              </a:rPr>
              <a:t>المحاضــــــــــرة العاشرة</a:t>
            </a:r>
            <a:endParaRPr lang="en-US" sz="3600" b="1" dirty="0">
              <a:solidFill>
                <a:schemeClr val="bg1"/>
              </a:solidFill>
              <a:latin typeface="Alexandria" charset="0"/>
              <a:cs typeface="Alexandria" charset="0"/>
            </a:endParaRPr>
          </a:p>
          <a:p>
            <a:pPr algn="ctr"/>
            <a:endParaRPr lang="en-US" sz="3600" b="1" dirty="0">
              <a:solidFill>
                <a:schemeClr val="bg1"/>
              </a:solidFill>
              <a:latin typeface="Alexandria" charset="0"/>
              <a:cs typeface="Alexandria" charset="0"/>
            </a:endParaRPr>
          </a:p>
          <a:p>
            <a:pPr algn="ctr"/>
            <a:endParaRPr lang="en-US" sz="1100" dirty="0">
              <a:solidFill>
                <a:srgbClr val="00B0F0"/>
              </a:solidFill>
              <a:ea typeface="Roboto Light" panose="02000000000000000000" pitchFamily="2" charset="0"/>
            </a:endParaRPr>
          </a:p>
        </p:txBody>
      </p:sp>
      <p:sp>
        <p:nvSpPr>
          <p:cNvPr id="6" name="Rectangle 5"/>
          <p:cNvSpPr/>
          <p:nvPr/>
        </p:nvSpPr>
        <p:spPr>
          <a:xfrm>
            <a:off x="2276857" y="468196"/>
            <a:ext cx="9915143" cy="703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219588" y="656125"/>
            <a:ext cx="6150468" cy="7136697"/>
          </a:xfrm>
          <a:prstGeom prst="rect">
            <a:avLst/>
          </a:prstGeom>
          <a:noFill/>
        </p:spPr>
        <p:txBody>
          <a:bodyPr wrap="square">
            <a:spAutoFit/>
          </a:bodyPr>
          <a:lstStyle/>
          <a:p>
            <a:pPr algn="r">
              <a:lnSpc>
                <a:spcPct val="120000"/>
              </a:lnSpc>
            </a:pPr>
            <a:r>
              <a:rPr lang="ar-DZ" sz="3200" b="1" dirty="0">
                <a:latin typeface="Alexandria" charset="0"/>
                <a:cs typeface="Alexandria" charset="0"/>
              </a:rPr>
              <a:t>محتويات المحاضرة :</a:t>
            </a:r>
            <a:endParaRPr lang="ar-DZ" sz="2800" b="1" dirty="0"/>
          </a:p>
          <a:p>
            <a:pPr lvl="0" algn="r" rtl="1"/>
            <a:endParaRPr lang="ar-DZ" sz="2400" dirty="0"/>
          </a:p>
          <a:p>
            <a:pPr lvl="0" algn="r" rtl="1"/>
            <a:r>
              <a:rPr lang="ar-DZ" sz="2400" dirty="0"/>
              <a:t>- مقدمة.</a:t>
            </a:r>
          </a:p>
          <a:p>
            <a:pPr algn="r"/>
            <a:r>
              <a:rPr lang="ar-DZ" sz="2000" dirty="0"/>
              <a:t>1- </a:t>
            </a:r>
            <a:r>
              <a:rPr lang="ar-DZ" sz="2000" b="1" dirty="0"/>
              <a:t>مفهوم التربية الإعلامية.</a:t>
            </a:r>
            <a:endParaRPr lang="fr-FR" sz="2000" dirty="0"/>
          </a:p>
          <a:p>
            <a:pPr algn="r"/>
            <a:r>
              <a:rPr lang="ar-DZ" sz="2000" b="1" dirty="0"/>
              <a:t>2-المبادئ الأساسية للتربية الإعلامية.</a:t>
            </a:r>
            <a:endParaRPr lang="fr-FR" sz="2000" dirty="0"/>
          </a:p>
          <a:p>
            <a:pPr algn="r"/>
            <a:r>
              <a:rPr lang="ar-DZ" sz="2000" b="1" dirty="0"/>
              <a:t>3- المداخل التربوية لتطبيق التربية الإعلامية.</a:t>
            </a:r>
          </a:p>
          <a:p>
            <a:pPr algn="r"/>
            <a:r>
              <a:rPr lang="ar-DZ" sz="2000" b="1" dirty="0"/>
              <a:t>4-إستراتيجيات التربية الإعلامية.</a:t>
            </a:r>
          </a:p>
          <a:p>
            <a:pPr algn="r"/>
            <a:r>
              <a:rPr lang="ar-DZ" sz="2000" b="1" dirty="0"/>
              <a:t> 5-مهارات التربية الإعلامية</a:t>
            </a:r>
          </a:p>
          <a:p>
            <a:pPr algn="r"/>
            <a:r>
              <a:rPr lang="ar-DZ" sz="2000" b="1" dirty="0"/>
              <a:t> 6- مفهوم وتطور التربية الإعلامية الرقمية.</a:t>
            </a:r>
            <a:endParaRPr lang="fr-FR" sz="2000" dirty="0"/>
          </a:p>
          <a:p>
            <a:pPr algn="r"/>
            <a:r>
              <a:rPr lang="ar-DZ" sz="2000" b="1" dirty="0"/>
              <a:t>7-مجالات وفوائد التربية الإعلامية الرقمية.</a:t>
            </a:r>
          </a:p>
          <a:p>
            <a:pPr algn="r"/>
            <a:r>
              <a:rPr lang="ar-DZ" sz="2000" b="1" dirty="0"/>
              <a:t>8-معوقات تطبيق  التربية الإعلامية.</a:t>
            </a:r>
          </a:p>
          <a:p>
            <a:pPr algn="r"/>
            <a:r>
              <a:rPr lang="ar-DZ" sz="2000" b="1" dirty="0"/>
              <a:t>9-تجارب في التربية الإعلامية الرقمية.</a:t>
            </a:r>
          </a:p>
          <a:p>
            <a:pPr algn="r"/>
            <a:r>
              <a:rPr lang="ar-DZ" sz="2000" b="1" dirty="0"/>
              <a:t>10-تحديات تواجه التربية الإعلامية الرقمية.</a:t>
            </a:r>
          </a:p>
          <a:p>
            <a:pPr algn="r"/>
            <a:r>
              <a:rPr lang="ar-DZ" sz="2000" b="1" dirty="0"/>
              <a:t>11-نقد التربية الإعلامية.</a:t>
            </a:r>
          </a:p>
          <a:p>
            <a:pPr algn="r"/>
            <a:r>
              <a:rPr lang="ar-DZ" sz="2000" b="1" dirty="0"/>
              <a:t>12-الدراية بالذكاء الاصطناعي</a:t>
            </a:r>
          </a:p>
          <a:p>
            <a:pPr algn="r"/>
            <a:r>
              <a:rPr lang="ar-DZ" sz="2400" dirty="0"/>
              <a:t>- خلاصة</a:t>
            </a:r>
            <a:r>
              <a:rPr lang="ar-DZ" sz="2800" dirty="0"/>
              <a:t>.</a:t>
            </a:r>
            <a:endParaRPr lang="fr-FR" sz="2800" dirty="0"/>
          </a:p>
          <a:p>
            <a:pPr algn="r">
              <a:lnSpc>
                <a:spcPct val="120000"/>
              </a:lnSpc>
            </a:pPr>
            <a:endParaRPr lang="ar-DZ" sz="3200" b="1" dirty="0">
              <a:latin typeface="Alexandria" charset="0"/>
              <a:cs typeface="Alexandria" charset="0"/>
            </a:endParaRPr>
          </a:p>
          <a:p>
            <a:pPr algn="r">
              <a:lnSpc>
                <a:spcPct val="120000"/>
              </a:lnSpc>
            </a:pPr>
            <a:endParaRPr lang="ar-DZ" sz="2800" b="1" dirty="0">
              <a:latin typeface="Alexandria" charset="0"/>
              <a:cs typeface="Alexandria" charset="0"/>
            </a:endParaRPr>
          </a:p>
          <a:p>
            <a:pPr algn="r">
              <a:lnSpc>
                <a:spcPct val="120000"/>
              </a:lnSpc>
            </a:pPr>
            <a:endParaRPr lang="en-US" sz="2800" b="1" dirty="0">
              <a:latin typeface="Alexandria" charset="0"/>
              <a:cs typeface="Alexandria" charset="0"/>
            </a:endParaRPr>
          </a:p>
        </p:txBody>
      </p:sp>
      <p:sp>
        <p:nvSpPr>
          <p:cNvPr id="41" name="TextBox 40"/>
          <p:cNvSpPr txBox="1"/>
          <p:nvPr/>
        </p:nvSpPr>
        <p:spPr>
          <a:xfrm>
            <a:off x="8202457" y="1014165"/>
            <a:ext cx="184730" cy="646331"/>
          </a:xfrm>
          <a:prstGeom prst="rect">
            <a:avLst/>
          </a:prstGeom>
          <a:noFill/>
        </p:spPr>
        <p:txBody>
          <a:bodyPr wrap="none" rtlCol="0">
            <a:spAutoFit/>
          </a:bodyPr>
          <a:lstStyle/>
          <a:p>
            <a:pPr algn="ctr"/>
            <a:endParaRPr lang="en-US" sz="3600" b="1"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Image 3">
            <a:extLst>
              <a:ext uri="{FF2B5EF4-FFF2-40B4-BE49-F238E27FC236}">
                <a16:creationId xmlns:a16="http://schemas.microsoft.com/office/drawing/2014/main" id="{EE19881D-F87A-CA85-8577-8DB1062E77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370" y="1820339"/>
            <a:ext cx="4664943" cy="4234802"/>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DB160-E1A2-0BC1-1762-197B2D80804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FB7C61-E917-C634-6500-69C502C5A34C}"/>
              </a:ext>
            </a:extLst>
          </p:cNvPr>
          <p:cNvSpPr/>
          <p:nvPr/>
        </p:nvSpPr>
        <p:spPr>
          <a:xfrm>
            <a:off x="4295552" y="1848929"/>
            <a:ext cx="7453987" cy="43923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a:r>
              <a:rPr lang="ar-SA" b="1" dirty="0"/>
              <a:t>مقدمة :</a:t>
            </a:r>
            <a:endParaRPr lang="fr-FR" dirty="0"/>
          </a:p>
          <a:p>
            <a:pPr algn="just" rtl="1"/>
            <a:endParaRPr lang="fr-FR" sz="2400" dirty="0">
              <a:solidFill>
                <a:schemeClr val="tx1"/>
              </a:solidFill>
            </a:endParaRPr>
          </a:p>
        </p:txBody>
      </p:sp>
      <p:sp>
        <p:nvSpPr>
          <p:cNvPr id="17" name="TextBox 16">
            <a:extLst>
              <a:ext uri="{FF2B5EF4-FFF2-40B4-BE49-F238E27FC236}">
                <a16:creationId xmlns:a16="http://schemas.microsoft.com/office/drawing/2014/main" id="{FE892149-FCAE-8B28-CA5F-9C17B892E03F}"/>
              </a:ext>
            </a:extLst>
          </p:cNvPr>
          <p:cNvSpPr txBox="1"/>
          <p:nvPr/>
        </p:nvSpPr>
        <p:spPr>
          <a:xfrm>
            <a:off x="7299282" y="238951"/>
            <a:ext cx="4113898" cy="850682"/>
          </a:xfrm>
          <a:prstGeom prst="rect">
            <a:avLst/>
          </a:prstGeom>
          <a:noFill/>
        </p:spPr>
        <p:txBody>
          <a:bodyPr wrap="square" rtlCol="0">
            <a:spAutoFit/>
          </a:bodyPr>
          <a:lstStyle/>
          <a:p>
            <a:pPr algn="ctr">
              <a:lnSpc>
                <a:spcPct val="120000"/>
              </a:lnSpc>
            </a:pPr>
            <a:r>
              <a:rPr lang="ar-DZ" sz="4400" b="1" dirty="0">
                <a:solidFill>
                  <a:srgbClr val="00B0F0"/>
                </a:solidFill>
                <a:latin typeface="Alexandria" charset="0"/>
                <a:cs typeface="Alexandria" charset="0"/>
              </a:rPr>
              <a:t>       مقدمـــــــــــــــــــــــة</a:t>
            </a:r>
          </a:p>
        </p:txBody>
      </p:sp>
      <p:sp>
        <p:nvSpPr>
          <p:cNvPr id="29" name="Rectangle 28">
            <a:extLst>
              <a:ext uri="{FF2B5EF4-FFF2-40B4-BE49-F238E27FC236}">
                <a16:creationId xmlns:a16="http://schemas.microsoft.com/office/drawing/2014/main" id="{347E6AA2-4EA9-AF2A-5CCB-DE4212CFA70B}"/>
              </a:ext>
            </a:extLst>
          </p:cNvPr>
          <p:cNvSpPr/>
          <p:nvPr/>
        </p:nvSpPr>
        <p:spPr>
          <a:xfrm flipV="1">
            <a:off x="2227489" y="518946"/>
            <a:ext cx="50717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DD865B-BEA7-5D2F-39FC-C8E8C2546A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01DDDB5-FBB7-964D-C0E5-293DAC1D880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4" name="ZoneTexte 3">
            <a:extLst>
              <a:ext uri="{FF2B5EF4-FFF2-40B4-BE49-F238E27FC236}">
                <a16:creationId xmlns:a16="http://schemas.microsoft.com/office/drawing/2014/main" id="{EF058F42-E6B4-0EF2-2BD1-D15A70595086}"/>
              </a:ext>
            </a:extLst>
          </p:cNvPr>
          <p:cNvSpPr txBox="1"/>
          <p:nvPr/>
        </p:nvSpPr>
        <p:spPr>
          <a:xfrm>
            <a:off x="5419807" y="1463975"/>
            <a:ext cx="7007191" cy="1107996"/>
          </a:xfrm>
          <a:prstGeom prst="rect">
            <a:avLst/>
          </a:prstGeom>
          <a:noFill/>
        </p:spPr>
        <p:txBody>
          <a:bodyPr wrap="square">
            <a:spAutoFit/>
          </a:bodyPr>
          <a:lstStyle/>
          <a:p>
            <a:pPr algn="just"/>
            <a:r>
              <a:rPr lang="ar-EG" sz="2400" dirty="0"/>
              <a:t>.</a:t>
            </a:r>
            <a:endParaRPr lang="ar-DZ" sz="2400" dirty="0"/>
          </a:p>
          <a:p>
            <a:pPr algn="just"/>
            <a:r>
              <a:rPr lang="ar-DZ" sz="2400" dirty="0"/>
              <a:t>        </a:t>
            </a:r>
          </a:p>
          <a:p>
            <a:pPr algn="just"/>
            <a:endParaRPr lang="fr-FR" dirty="0"/>
          </a:p>
        </p:txBody>
      </p:sp>
      <p:sp>
        <p:nvSpPr>
          <p:cNvPr id="14" name="ZoneTexte 13">
            <a:extLst>
              <a:ext uri="{FF2B5EF4-FFF2-40B4-BE49-F238E27FC236}">
                <a16:creationId xmlns:a16="http://schemas.microsoft.com/office/drawing/2014/main" id="{2645E495-1907-2C16-EB96-6AC962237F23}"/>
              </a:ext>
            </a:extLst>
          </p:cNvPr>
          <p:cNvSpPr txBox="1"/>
          <p:nvPr/>
        </p:nvSpPr>
        <p:spPr>
          <a:xfrm>
            <a:off x="4763385" y="1988943"/>
            <a:ext cx="6520416" cy="4154984"/>
          </a:xfrm>
          <a:prstGeom prst="rect">
            <a:avLst/>
          </a:prstGeom>
          <a:noFill/>
        </p:spPr>
        <p:txBody>
          <a:bodyPr wrap="square">
            <a:spAutoFit/>
          </a:bodyPr>
          <a:lstStyle/>
          <a:p>
            <a:pPr algn="just" rtl="1"/>
            <a:r>
              <a:rPr lang="fr-FR" sz="2400" dirty="0">
                <a:latin typeface="Arial" panose="020B0604020202020204" pitchFamily="34" charset="0"/>
                <a:cs typeface="Arial" panose="020B0604020202020204" pitchFamily="34" charset="0"/>
              </a:rPr>
              <a:t>ب</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رزت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الجهود</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البحثية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مجال</a:t>
            </a:r>
            <a:r>
              <a:rPr lang="fr-FR" sz="2400" dirty="0">
                <a:latin typeface="Arial" panose="020B0604020202020204" pitchFamily="34" charset="0"/>
                <a:cs typeface="Arial" panose="020B0604020202020204" pitchFamily="34" charset="0"/>
              </a:rPr>
              <a:t> التربية </a:t>
            </a:r>
            <a:r>
              <a:rPr lang="fr-FR" sz="2400" dirty="0" err="1">
                <a:latin typeface="Arial" panose="020B0604020202020204" pitchFamily="34" charset="0"/>
                <a:cs typeface="Arial" panose="020B0604020202020204" pitchFamily="34" charset="0"/>
              </a:rPr>
              <a:t>الإعلامية</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 من </a:t>
            </a:r>
            <a:r>
              <a:rPr lang="fr-FR" sz="2400" dirty="0" err="1">
                <a:latin typeface="Arial" panose="020B0604020202020204" pitchFamily="34" charset="0"/>
                <a:cs typeface="Arial" panose="020B0604020202020204" pitchFamily="34" charset="0"/>
              </a:rPr>
              <a:t>خلال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باحثين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مجالات</a:t>
            </a:r>
            <a:r>
              <a:rPr lang="fr-FR" sz="2400" dirty="0">
                <a:latin typeface="Arial" panose="020B0604020202020204" pitchFamily="34" charset="0"/>
                <a:cs typeface="Arial" panose="020B0604020202020204" pitchFamily="34" charset="0"/>
              </a:rPr>
              <a:t> التربية </a:t>
            </a:r>
            <a:r>
              <a:rPr lang="fr-FR" sz="2400" dirty="0" err="1">
                <a:latin typeface="Arial" panose="020B0604020202020204" pitchFamily="34" charset="0"/>
                <a:cs typeface="Arial" panose="020B0604020202020204" pitchFamily="34" charset="0"/>
              </a:rPr>
              <a:t>وال</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جتماع</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والنفس</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تصال</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لت</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قدم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إضافات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نوعية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الإجابة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على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التساؤلات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والتحديات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فرضتها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التطورات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المتلاحقة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مجال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الإعلام</a:t>
            </a:r>
            <a:r>
              <a:rPr lang="fr-FR" sz="2400" dirty="0">
                <a:latin typeface="Arial" panose="020B0604020202020204" pitchFamily="34" charset="0"/>
                <a:cs typeface="Arial" panose="020B0604020202020204" pitchFamily="34" charset="0"/>
              </a:rPr>
              <a:t> و</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تخذ</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ذلك</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هتمام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مظاهر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متعد</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دة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مثل</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نعقاد</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المؤتمرات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والندوات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المحلية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والإقليمية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والدولية</a:t>
            </a:r>
            <a:r>
              <a:rPr lang="fr-FR" sz="2400" dirty="0">
                <a:latin typeface="Arial" panose="020B0604020202020204" pitchFamily="34" charset="0"/>
                <a:cs typeface="Arial" panose="020B0604020202020204" pitchFamily="34" charset="0"/>
              </a:rPr>
              <a:t>، و</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تجاه</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الباحثين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والمتخص</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صين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شتى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البلدان</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لل</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هتمام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بهذا</a:t>
            </a:r>
            <a:r>
              <a:rPr lang="fr-FR" sz="2400" dirty="0">
                <a:latin typeface="Arial" panose="020B0604020202020204" pitchFamily="34" charset="0"/>
                <a:cs typeface="Arial" panose="020B0604020202020204" pitchFamily="34" charset="0"/>
              </a:rPr>
              <a:t> المجال.</a:t>
            </a:r>
            <a:r>
              <a:rPr lang="ar-DZ"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ولأن</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أدبيات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ودراسات</a:t>
            </a:r>
            <a:r>
              <a:rPr lang="fr-FR" sz="2400" dirty="0">
                <a:latin typeface="Arial" panose="020B0604020202020204" pitchFamily="34" charset="0"/>
                <a:cs typeface="Arial" panose="020B0604020202020204" pitchFamily="34" charset="0"/>
              </a:rPr>
              <a:t> التربية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واسعة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ومتشع</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بة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فإن</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المتابع</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لتلك</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الأدبيات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قد</a:t>
            </a:r>
            <a:r>
              <a:rPr lang="fr-FR" sz="2400" dirty="0">
                <a:latin typeface="Arial" panose="020B0604020202020204" pitchFamily="34" charset="0"/>
                <a:cs typeface="Arial" panose="020B0604020202020204" pitchFamily="34" charset="0"/>
              </a:rPr>
              <a:t> لا </a:t>
            </a:r>
            <a:r>
              <a:rPr lang="fr-FR" sz="2400" dirty="0" err="1">
                <a:latin typeface="Arial" panose="020B0604020202020204" pitchFamily="34" charset="0"/>
                <a:cs typeface="Arial" panose="020B0604020202020204" pitchFamily="34" charset="0"/>
              </a:rPr>
              <a:t>يتمك</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ن من </a:t>
            </a:r>
            <a:r>
              <a:rPr lang="fr-FR" sz="2400" dirty="0" err="1">
                <a:latin typeface="Arial" panose="020B0604020202020204" pitchFamily="34" charset="0"/>
                <a:cs typeface="Arial" panose="020B0604020202020204" pitchFamily="34" charset="0"/>
              </a:rPr>
              <a:t>فهم</a:t>
            </a:r>
            <a:r>
              <a:rPr lang="fr-FR" sz="2400" dirty="0">
                <a:latin typeface="Arial" panose="020B0604020202020204" pitchFamily="34" charset="0"/>
                <a:cs typeface="Arial" panose="020B0604020202020204" pitchFamily="34" charset="0"/>
              </a:rPr>
              <a:t> </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تجاهاتها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العامة</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 و</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ستيعاب</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الإجابات</a:t>
            </a:r>
            <a:r>
              <a:rPr lang="fr-FR" sz="2400" dirty="0">
                <a:latin typeface="Arial" panose="020B0604020202020204" pitchFamily="34" charset="0"/>
                <a:cs typeface="Arial" panose="020B0604020202020204" pitchFamily="34" charset="0"/>
              </a:rPr>
              <a:t> الت</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فصيلية</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حاولت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تقديمها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زوايا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متعد</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دة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أهمها</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كيف</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يمكن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تنمية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مهارات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الن</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قد</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والإنتاج</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للرسائل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تصالية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لدى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الجمهور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خاصة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فضاء</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الإعلام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الجديد</a:t>
            </a:r>
            <a:r>
              <a:rPr lang="fr-FR" sz="2400" dirty="0">
                <a:latin typeface="Arial" panose="020B0604020202020204" pitchFamily="34" charset="0"/>
                <a:cs typeface="Arial" panose="020B0604020202020204" pitchFamily="34" charset="0"/>
              </a:rPr>
              <a:t>؟</a:t>
            </a:r>
          </a:p>
        </p:txBody>
      </p:sp>
      <p:pic>
        <p:nvPicPr>
          <p:cNvPr id="16" name="Image 15">
            <a:extLst>
              <a:ext uri="{FF2B5EF4-FFF2-40B4-BE49-F238E27FC236}">
                <a16:creationId xmlns:a16="http://schemas.microsoft.com/office/drawing/2014/main" id="{29B8C5B9-8D89-3910-4D06-BF521A04D0E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76177" y="1848929"/>
            <a:ext cx="3253563" cy="439238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42154390"/>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092DE8-4A10-8EEF-3564-0ACCA8FC5B77}"/>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3D7AEA4-56C5-B45E-AAB7-95CBC19C831F}"/>
              </a:ext>
            </a:extLst>
          </p:cNvPr>
          <p:cNvSpPr txBox="1"/>
          <p:nvPr/>
        </p:nvSpPr>
        <p:spPr>
          <a:xfrm>
            <a:off x="5641377" y="205039"/>
            <a:ext cx="655062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مفهوم التربية الإعلامية</a:t>
            </a:r>
          </a:p>
        </p:txBody>
      </p:sp>
      <p:sp>
        <p:nvSpPr>
          <p:cNvPr id="29" name="Rectangle 28">
            <a:extLst>
              <a:ext uri="{FF2B5EF4-FFF2-40B4-BE49-F238E27FC236}">
                <a16:creationId xmlns:a16="http://schemas.microsoft.com/office/drawing/2014/main" id="{9C1F89AC-9838-50DA-7D2B-7B67EE523EF3}"/>
              </a:ext>
            </a:extLst>
          </p:cNvPr>
          <p:cNvSpPr/>
          <p:nvPr/>
        </p:nvSpPr>
        <p:spPr>
          <a:xfrm flipV="1">
            <a:off x="2227489" y="518945"/>
            <a:ext cx="3412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ECDDC8E-2A89-149B-6616-E7887315AF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281CEBE-E779-55DD-32DE-B2FA3178FB8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DB94E8CC-C8C6-F5CD-CEFC-9648C3078A6E}"/>
              </a:ext>
            </a:extLst>
          </p:cNvPr>
          <p:cNvSpPr/>
          <p:nvPr/>
        </p:nvSpPr>
        <p:spPr>
          <a:xfrm>
            <a:off x="4852007" y="58704"/>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01</a:t>
            </a:r>
            <a:endParaRPr lang="en-US" sz="4000" b="1" dirty="0">
              <a:ea typeface="Roboto Light" panose="02000000000000000000" pitchFamily="2" charset="0"/>
            </a:endParaRPr>
          </a:p>
        </p:txBody>
      </p:sp>
      <p:sp>
        <p:nvSpPr>
          <p:cNvPr id="6" name="ZoneTexte 5">
            <a:extLst>
              <a:ext uri="{FF2B5EF4-FFF2-40B4-BE49-F238E27FC236}">
                <a16:creationId xmlns:a16="http://schemas.microsoft.com/office/drawing/2014/main" id="{8897EB15-C40A-7E41-45C1-F96273480A22}"/>
              </a:ext>
            </a:extLst>
          </p:cNvPr>
          <p:cNvSpPr txBox="1"/>
          <p:nvPr/>
        </p:nvSpPr>
        <p:spPr>
          <a:xfrm>
            <a:off x="1058780" y="1271062"/>
            <a:ext cx="10279780" cy="281231"/>
          </a:xfrm>
          <a:prstGeom prst="rect">
            <a:avLst/>
          </a:prstGeom>
          <a:noFill/>
        </p:spPr>
        <p:txBody>
          <a:bodyPr wrap="square">
            <a:spAutoFit/>
          </a:bodyPr>
          <a:lstStyle/>
          <a:p>
            <a:pPr>
              <a:lnSpc>
                <a:spcPct val="107000"/>
              </a:lnSpc>
              <a:spcAft>
                <a:spcPts val="800"/>
              </a:spcAft>
              <a:buNone/>
            </a:pPr>
            <a:r>
              <a:rPr lang="fr-FR" sz="1200" kern="100" dirty="0">
                <a:effectLst/>
                <a:latin typeface="Calibri" panose="020F0502020204030204" pitchFamily="34" charset="0"/>
                <a:ea typeface="Calibri" panose="020F0502020204030204" pitchFamily="34" charset="0"/>
                <a:cs typeface="Arial" panose="020B0604020202020204" pitchFamily="34" charset="0"/>
              </a:rPr>
              <a:t> </a:t>
            </a:r>
          </a:p>
        </p:txBody>
      </p:sp>
      <p:sp>
        <p:nvSpPr>
          <p:cNvPr id="4" name="ZoneTexte 3">
            <a:extLst>
              <a:ext uri="{FF2B5EF4-FFF2-40B4-BE49-F238E27FC236}">
                <a16:creationId xmlns:a16="http://schemas.microsoft.com/office/drawing/2014/main" id="{964DB924-E075-545C-6667-9443D4F55711}"/>
              </a:ext>
            </a:extLst>
          </p:cNvPr>
          <p:cNvSpPr txBox="1"/>
          <p:nvPr/>
        </p:nvSpPr>
        <p:spPr>
          <a:xfrm>
            <a:off x="1616149" y="1859340"/>
            <a:ext cx="8910084" cy="3785652"/>
          </a:xfrm>
          <a:prstGeom prst="rect">
            <a:avLst/>
          </a:prstGeom>
          <a:noFill/>
        </p:spPr>
        <p:txBody>
          <a:bodyPr wrap="square">
            <a:spAutoFit/>
          </a:bodyPr>
          <a:lstStyle/>
          <a:p>
            <a:pPr algn="just" rtl="1"/>
            <a:r>
              <a:rPr lang="fr-FR" sz="2400" b="1" dirty="0"/>
              <a:t>الت</a:t>
            </a:r>
            <a:r>
              <a:rPr lang="ar-DZ" sz="2400" b="1" dirty="0"/>
              <a:t>َ</a:t>
            </a:r>
            <a:r>
              <a:rPr lang="fr-FR" sz="2400" b="1" dirty="0" err="1"/>
              <a:t>ربية</a:t>
            </a:r>
            <a:r>
              <a:rPr lang="fr-FR" sz="2400" b="1" dirty="0"/>
              <a:t> </a:t>
            </a:r>
            <a:r>
              <a:rPr lang="fr-FR" sz="2400" b="1" dirty="0" err="1"/>
              <a:t>الإ</a:t>
            </a:r>
            <a:r>
              <a:rPr lang="ar-DZ" sz="2400" b="1" dirty="0"/>
              <a:t>ِ</a:t>
            </a:r>
            <a:r>
              <a:rPr lang="fr-FR" sz="2400" b="1" dirty="0" err="1"/>
              <a:t>علامية</a:t>
            </a:r>
            <a:r>
              <a:rPr lang="fr-FR" sz="2400" dirty="0"/>
              <a:t> </a:t>
            </a:r>
            <a:r>
              <a:rPr lang="fr-FR" sz="2400" dirty="0" err="1"/>
              <a:t>هي</a:t>
            </a:r>
            <a:r>
              <a:rPr lang="ar-DZ" sz="2400" dirty="0"/>
              <a:t>:"</a:t>
            </a:r>
            <a:r>
              <a:rPr lang="fr-FR" sz="2400" dirty="0"/>
              <a:t> </a:t>
            </a:r>
            <a:r>
              <a:rPr lang="fr-FR" sz="2400" dirty="0" err="1"/>
              <a:t>عبارة</a:t>
            </a:r>
            <a:r>
              <a:rPr lang="fr-FR" sz="2400" dirty="0"/>
              <a:t> </a:t>
            </a:r>
            <a:r>
              <a:rPr lang="fr-FR" sz="2400" dirty="0" err="1"/>
              <a:t>عن</a:t>
            </a:r>
            <a:r>
              <a:rPr lang="fr-FR" sz="2400" dirty="0"/>
              <a:t> </a:t>
            </a:r>
            <a:r>
              <a:rPr lang="fr-FR" sz="2400" dirty="0" err="1"/>
              <a:t>مشروع</a:t>
            </a:r>
            <a:r>
              <a:rPr lang="fr-FR" sz="2400" dirty="0"/>
              <a:t> س</a:t>
            </a:r>
            <a:r>
              <a:rPr lang="ar-DZ" sz="2400" dirty="0"/>
              <a:t>ِ</a:t>
            </a:r>
            <a:r>
              <a:rPr lang="fr-FR" sz="2400" dirty="0" err="1"/>
              <a:t>مته</a:t>
            </a:r>
            <a:r>
              <a:rPr lang="fr-FR" sz="2400" dirty="0"/>
              <a:t> </a:t>
            </a:r>
            <a:r>
              <a:rPr lang="fr-FR" sz="2400" dirty="0" err="1"/>
              <a:t>ال</a:t>
            </a:r>
            <a:r>
              <a:rPr lang="ar-DZ" sz="2400" dirty="0"/>
              <a:t>إِ</a:t>
            </a:r>
            <a:r>
              <a:rPr lang="fr-FR" sz="2400" dirty="0" err="1"/>
              <a:t>ستمرار</a:t>
            </a:r>
            <a:r>
              <a:rPr lang="fr-FR" sz="2400" dirty="0"/>
              <a:t> </a:t>
            </a:r>
            <a:r>
              <a:rPr lang="fr-FR" sz="2400" dirty="0" err="1"/>
              <a:t>والت</a:t>
            </a:r>
            <a:r>
              <a:rPr lang="ar-DZ" sz="2400" dirty="0"/>
              <a:t>َّ</a:t>
            </a:r>
            <a:r>
              <a:rPr lang="fr-FR" sz="2400" dirty="0" err="1"/>
              <a:t>جد</a:t>
            </a:r>
            <a:r>
              <a:rPr lang="ar-DZ" sz="2400" dirty="0"/>
              <a:t>ُّ</a:t>
            </a:r>
            <a:r>
              <a:rPr lang="fr-FR" sz="2400" dirty="0"/>
              <a:t>د، </a:t>
            </a:r>
            <a:r>
              <a:rPr lang="fr-FR" sz="2400" dirty="0" err="1"/>
              <a:t>ويهدف</a:t>
            </a:r>
            <a:r>
              <a:rPr lang="fr-FR" sz="2400" dirty="0"/>
              <a:t> </a:t>
            </a:r>
            <a:r>
              <a:rPr lang="ar-DZ" sz="2400" dirty="0"/>
              <a:t>إِ</a:t>
            </a:r>
            <a:r>
              <a:rPr lang="fr-FR" sz="2400" dirty="0" err="1"/>
              <a:t>لى</a:t>
            </a:r>
            <a:r>
              <a:rPr lang="fr-FR" sz="2400" dirty="0"/>
              <a:t> </a:t>
            </a:r>
            <a:r>
              <a:rPr lang="fr-FR" sz="2400" dirty="0" err="1"/>
              <a:t>تحصين</a:t>
            </a:r>
            <a:r>
              <a:rPr lang="fr-FR" sz="2400" dirty="0"/>
              <a:t> </a:t>
            </a:r>
            <a:r>
              <a:rPr lang="fr-FR" sz="2400" dirty="0" err="1"/>
              <a:t>المجتمع</a:t>
            </a:r>
            <a:r>
              <a:rPr lang="fr-FR" sz="2400" dirty="0"/>
              <a:t> </a:t>
            </a:r>
            <a:r>
              <a:rPr lang="fr-FR" sz="2400" dirty="0" err="1"/>
              <a:t>وأفراده</a:t>
            </a:r>
            <a:r>
              <a:rPr lang="fr-FR" sz="2400" dirty="0"/>
              <a:t> من </a:t>
            </a:r>
            <a:r>
              <a:rPr lang="fr-FR" sz="2400" dirty="0" err="1"/>
              <a:t>مخاطر</a:t>
            </a:r>
            <a:r>
              <a:rPr lang="fr-FR" sz="2400" dirty="0"/>
              <a:t> </a:t>
            </a:r>
            <a:r>
              <a:rPr lang="fr-FR" sz="2400" dirty="0" err="1"/>
              <a:t>الإعلام</a:t>
            </a:r>
            <a:r>
              <a:rPr lang="fr-FR" sz="2400" dirty="0"/>
              <a:t> </a:t>
            </a:r>
            <a:r>
              <a:rPr lang="fr-FR" sz="2400" dirty="0" err="1"/>
              <a:t>ومضامينه</a:t>
            </a:r>
            <a:r>
              <a:rPr lang="fr-FR" sz="2400" dirty="0"/>
              <a:t> </a:t>
            </a:r>
            <a:r>
              <a:rPr lang="fr-FR" sz="2400" dirty="0" err="1"/>
              <a:t>المتنوعة</a:t>
            </a:r>
            <a:r>
              <a:rPr lang="fr-FR" sz="2400" dirty="0"/>
              <a:t>، </a:t>
            </a:r>
            <a:r>
              <a:rPr lang="fr-FR" sz="2400" dirty="0" err="1"/>
              <a:t>فم</a:t>
            </a:r>
            <a:r>
              <a:rPr lang="ar-DZ" sz="2400" dirty="0"/>
              <a:t>َ</a:t>
            </a:r>
            <a:r>
              <a:rPr lang="fr-FR" sz="2400" dirty="0" err="1"/>
              <a:t>خاطر</a:t>
            </a:r>
            <a:r>
              <a:rPr lang="fr-FR" sz="2400" dirty="0"/>
              <a:t> </a:t>
            </a:r>
            <a:r>
              <a:rPr lang="fr-FR" sz="2400" dirty="0" err="1"/>
              <a:t>الإعلام</a:t>
            </a:r>
            <a:r>
              <a:rPr lang="fr-FR" sz="2400" dirty="0"/>
              <a:t> </a:t>
            </a:r>
            <a:r>
              <a:rPr lang="fr-FR" sz="2400" dirty="0" err="1"/>
              <a:t>بدأت</a:t>
            </a:r>
            <a:r>
              <a:rPr lang="fr-FR" sz="2400" dirty="0"/>
              <a:t> مع </a:t>
            </a:r>
            <a:r>
              <a:rPr lang="fr-FR" sz="2400" dirty="0" err="1"/>
              <a:t>تحو</a:t>
            </a:r>
            <a:r>
              <a:rPr lang="ar-DZ" sz="2400" dirty="0"/>
              <a:t>ُّ</a:t>
            </a:r>
            <a:r>
              <a:rPr lang="fr-FR" sz="2400" dirty="0"/>
              <a:t>ل </a:t>
            </a:r>
            <a:r>
              <a:rPr lang="fr-FR" sz="2400" dirty="0" err="1"/>
              <a:t>وسائل</a:t>
            </a:r>
            <a:r>
              <a:rPr lang="fr-FR" sz="2400" dirty="0"/>
              <a:t> </a:t>
            </a:r>
            <a:r>
              <a:rPr lang="fr-FR" sz="2400" dirty="0" err="1"/>
              <a:t>الإعلام</a:t>
            </a:r>
            <a:r>
              <a:rPr lang="fr-FR" sz="2400" dirty="0"/>
              <a:t> الت</a:t>
            </a:r>
            <a:r>
              <a:rPr lang="ar-DZ" sz="2400" dirty="0"/>
              <a:t>َّ</a:t>
            </a:r>
            <a:r>
              <a:rPr lang="fr-FR" sz="2400" dirty="0" err="1"/>
              <a:t>قليدية</a:t>
            </a:r>
            <a:r>
              <a:rPr lang="fr-FR" sz="2400" dirty="0"/>
              <a:t> </a:t>
            </a:r>
            <a:r>
              <a:rPr lang="fr-FR" sz="2400" dirty="0" err="1"/>
              <a:t>الصحف</a:t>
            </a:r>
            <a:r>
              <a:rPr lang="fr-FR" sz="2400" dirty="0"/>
              <a:t> </a:t>
            </a:r>
            <a:r>
              <a:rPr lang="fr-FR" sz="2400" dirty="0" err="1"/>
              <a:t>والمجلات</a:t>
            </a:r>
            <a:r>
              <a:rPr lang="fr-FR" sz="2400" dirty="0"/>
              <a:t> </a:t>
            </a:r>
            <a:r>
              <a:rPr lang="fr-FR" sz="2400" dirty="0" err="1"/>
              <a:t>والإذاعة</a:t>
            </a:r>
            <a:r>
              <a:rPr lang="fr-FR" sz="2400" dirty="0"/>
              <a:t> </a:t>
            </a:r>
            <a:r>
              <a:rPr lang="fr-FR" sz="2400" dirty="0" err="1"/>
              <a:t>والتلفزيون</a:t>
            </a:r>
            <a:r>
              <a:rPr lang="fr-FR" sz="2400" dirty="0"/>
              <a:t> </a:t>
            </a:r>
            <a:r>
              <a:rPr lang="ar-DZ" sz="2400" dirty="0"/>
              <a:t>إِ</a:t>
            </a:r>
            <a:r>
              <a:rPr lang="fr-FR" sz="2400" dirty="0" err="1"/>
              <a:t>لى</a:t>
            </a:r>
            <a:r>
              <a:rPr lang="fr-FR" sz="2400" dirty="0"/>
              <a:t> </a:t>
            </a:r>
            <a:r>
              <a:rPr lang="fr-FR" sz="2400" dirty="0" err="1"/>
              <a:t>وسائل</a:t>
            </a:r>
            <a:r>
              <a:rPr lang="fr-FR" sz="2400" dirty="0"/>
              <a:t> </a:t>
            </a:r>
            <a:r>
              <a:rPr lang="ar-DZ" sz="2400" dirty="0"/>
              <a:t>إِ</a:t>
            </a:r>
            <a:r>
              <a:rPr lang="fr-FR" sz="2400" dirty="0" err="1"/>
              <a:t>تصال</a:t>
            </a:r>
            <a:r>
              <a:rPr lang="fr-FR" sz="2400" dirty="0"/>
              <a:t> </a:t>
            </a:r>
            <a:r>
              <a:rPr lang="fr-FR" sz="2400" dirty="0" err="1"/>
              <a:t>وتواصل</a:t>
            </a:r>
            <a:r>
              <a:rPr lang="fr-FR" sz="2400" dirty="0"/>
              <a:t> </a:t>
            </a:r>
            <a:r>
              <a:rPr lang="fr-FR" sz="2400" dirty="0" err="1"/>
              <a:t>جماهيرية</a:t>
            </a:r>
            <a:r>
              <a:rPr lang="fr-FR" sz="2400" dirty="0"/>
              <a:t>، </a:t>
            </a:r>
            <a:r>
              <a:rPr lang="fr-FR" sz="2400" dirty="0" err="1"/>
              <a:t>أي</a:t>
            </a:r>
            <a:r>
              <a:rPr lang="fr-FR" sz="2400" dirty="0"/>
              <a:t> </a:t>
            </a:r>
            <a:r>
              <a:rPr lang="fr-FR" sz="2400" dirty="0" err="1"/>
              <a:t>في</a:t>
            </a:r>
            <a:r>
              <a:rPr lang="fr-FR" sz="2400" dirty="0"/>
              <a:t> </a:t>
            </a:r>
            <a:r>
              <a:rPr lang="fr-FR" sz="2400" dirty="0" err="1"/>
              <a:t>الوقت</a:t>
            </a:r>
            <a:r>
              <a:rPr lang="fr-FR" sz="2400" dirty="0"/>
              <a:t> </a:t>
            </a:r>
            <a:r>
              <a:rPr lang="fr-FR" sz="2400" dirty="0" err="1"/>
              <a:t>الذي</a:t>
            </a:r>
            <a:r>
              <a:rPr lang="fr-FR" sz="2400" dirty="0"/>
              <a:t> </a:t>
            </a:r>
            <a:r>
              <a:rPr lang="fr-FR" sz="2400" dirty="0" err="1"/>
              <a:t>أصبح</a:t>
            </a:r>
            <a:r>
              <a:rPr lang="fr-FR" sz="2400" dirty="0"/>
              <a:t> </a:t>
            </a:r>
            <a:r>
              <a:rPr lang="fr-FR" sz="2400" dirty="0" err="1"/>
              <a:t>بإمكان</a:t>
            </a:r>
            <a:r>
              <a:rPr lang="fr-FR" sz="2400" dirty="0"/>
              <a:t> </a:t>
            </a:r>
            <a:r>
              <a:rPr lang="fr-FR" sz="2400" dirty="0" err="1"/>
              <a:t>الأفراد</a:t>
            </a:r>
            <a:r>
              <a:rPr lang="fr-FR" sz="2400" dirty="0"/>
              <a:t> </a:t>
            </a:r>
            <a:r>
              <a:rPr lang="fr-FR" sz="2400" dirty="0" err="1"/>
              <a:t>التعامل</a:t>
            </a:r>
            <a:r>
              <a:rPr lang="fr-FR" sz="2400" dirty="0"/>
              <a:t> </a:t>
            </a:r>
            <a:r>
              <a:rPr lang="fr-FR" sz="2400" dirty="0" err="1"/>
              <a:t>معها</a:t>
            </a:r>
            <a:r>
              <a:rPr lang="fr-FR" sz="2400" dirty="0"/>
              <a:t> </a:t>
            </a:r>
            <a:r>
              <a:rPr lang="fr-FR" sz="2400" dirty="0" err="1"/>
              <a:t>وت</a:t>
            </a:r>
            <a:r>
              <a:rPr lang="ar-DZ" sz="2400" dirty="0"/>
              <a:t>َ</a:t>
            </a:r>
            <a:r>
              <a:rPr lang="fr-FR" sz="2400" dirty="0" err="1"/>
              <a:t>لق</a:t>
            </a:r>
            <a:r>
              <a:rPr lang="ar-DZ" sz="2400" dirty="0"/>
              <a:t>ِّ</a:t>
            </a:r>
            <a:r>
              <a:rPr lang="fr-FR" sz="2400" dirty="0"/>
              <a:t>ي </a:t>
            </a:r>
            <a:r>
              <a:rPr lang="fr-FR" sz="2400" dirty="0" err="1"/>
              <a:t>الرسائل</a:t>
            </a:r>
            <a:r>
              <a:rPr lang="fr-FR" sz="2400" dirty="0"/>
              <a:t> </a:t>
            </a:r>
            <a:r>
              <a:rPr lang="fr-FR" sz="2400" dirty="0" err="1"/>
              <a:t>الإعلامية</a:t>
            </a:r>
            <a:r>
              <a:rPr lang="fr-FR" sz="2400" dirty="0"/>
              <a:t> </a:t>
            </a:r>
            <a:r>
              <a:rPr lang="fr-FR" sz="2400" dirty="0" err="1"/>
              <a:t>منها</a:t>
            </a:r>
            <a:r>
              <a:rPr lang="fr-FR" sz="2400" dirty="0"/>
              <a:t>، </a:t>
            </a:r>
            <a:r>
              <a:rPr lang="fr-FR" sz="2400" dirty="0" err="1"/>
              <a:t>فكان</a:t>
            </a:r>
            <a:r>
              <a:rPr lang="fr-FR" sz="2400" dirty="0"/>
              <a:t> </a:t>
            </a:r>
            <a:r>
              <a:rPr lang="fr-FR" sz="2400" dirty="0" err="1"/>
              <a:t>لابد</a:t>
            </a:r>
            <a:r>
              <a:rPr lang="ar-DZ" sz="2400" dirty="0"/>
              <a:t>َّ</a:t>
            </a:r>
            <a:r>
              <a:rPr lang="fr-FR" sz="2400" dirty="0"/>
              <a:t> من </a:t>
            </a:r>
            <a:r>
              <a:rPr lang="fr-FR" sz="2400" dirty="0" err="1"/>
              <a:t>تثقيف</a:t>
            </a:r>
            <a:r>
              <a:rPr lang="fr-FR" sz="2400" dirty="0"/>
              <a:t> </a:t>
            </a:r>
            <a:r>
              <a:rPr lang="fr-FR" sz="2400" dirty="0" err="1"/>
              <a:t>المجتمع</a:t>
            </a:r>
            <a:r>
              <a:rPr lang="fr-FR" sz="2400" dirty="0"/>
              <a:t> </a:t>
            </a:r>
            <a:r>
              <a:rPr lang="fr-FR" sz="2400" dirty="0" err="1"/>
              <a:t>وأفراده</a:t>
            </a:r>
            <a:r>
              <a:rPr lang="fr-FR" sz="2400" dirty="0"/>
              <a:t> </a:t>
            </a:r>
            <a:r>
              <a:rPr lang="fr-FR" sz="2400" dirty="0" err="1"/>
              <a:t>لل</a:t>
            </a:r>
            <a:r>
              <a:rPr lang="ar-DZ" sz="2400" dirty="0"/>
              <a:t>إِ</a:t>
            </a:r>
            <a:r>
              <a:rPr lang="fr-FR" sz="2400" dirty="0" err="1"/>
              <a:t>ستخدام</a:t>
            </a:r>
            <a:r>
              <a:rPr lang="fr-FR" sz="2400" dirty="0"/>
              <a:t> </a:t>
            </a:r>
            <a:r>
              <a:rPr lang="fr-FR" sz="2400" dirty="0" err="1"/>
              <a:t>الأمثل</a:t>
            </a:r>
            <a:r>
              <a:rPr lang="fr-FR" sz="2400" dirty="0"/>
              <a:t> </a:t>
            </a:r>
            <a:r>
              <a:rPr lang="fr-FR" sz="2400" dirty="0" err="1"/>
              <a:t>للإعلام</a:t>
            </a:r>
            <a:r>
              <a:rPr lang="fr-FR" sz="2400" dirty="0"/>
              <a:t> </a:t>
            </a:r>
            <a:r>
              <a:rPr lang="fr-FR" sz="2400" dirty="0" err="1"/>
              <a:t>وما</a:t>
            </a:r>
            <a:r>
              <a:rPr lang="fr-FR" sz="2400" dirty="0"/>
              <a:t> </a:t>
            </a:r>
            <a:r>
              <a:rPr lang="fr-FR" sz="2400" dirty="0" err="1"/>
              <a:t>يحتويه</a:t>
            </a:r>
            <a:r>
              <a:rPr lang="fr-FR" sz="2400" dirty="0"/>
              <a:t> من </a:t>
            </a:r>
            <a:r>
              <a:rPr lang="fr-FR" sz="2400" dirty="0" err="1"/>
              <a:t>وسائل</a:t>
            </a:r>
            <a:r>
              <a:rPr lang="fr-FR" sz="2400" dirty="0"/>
              <a:t> </a:t>
            </a:r>
            <a:r>
              <a:rPr lang="fr-FR" sz="2400" dirty="0" err="1"/>
              <a:t>وأدوات</a:t>
            </a:r>
            <a:r>
              <a:rPr lang="fr-FR" sz="2400" dirty="0"/>
              <a:t> </a:t>
            </a:r>
            <a:r>
              <a:rPr lang="ar-DZ" sz="2400" dirty="0"/>
              <a:t>إِ</a:t>
            </a:r>
            <a:r>
              <a:rPr lang="fr-FR" sz="2400" dirty="0" err="1"/>
              <a:t>تصالية</a:t>
            </a:r>
            <a:r>
              <a:rPr lang="fr-FR" sz="2400" dirty="0"/>
              <a:t> </a:t>
            </a:r>
            <a:r>
              <a:rPr lang="fr-FR" sz="2400" dirty="0" err="1"/>
              <a:t>متنوعة</a:t>
            </a:r>
            <a:r>
              <a:rPr lang="fr-FR" sz="2400" dirty="0"/>
              <a:t>، </a:t>
            </a:r>
            <a:r>
              <a:rPr lang="fr-FR" sz="2400" dirty="0" err="1"/>
              <a:t>وتحصينهم</a:t>
            </a:r>
            <a:r>
              <a:rPr lang="fr-FR" sz="2400" dirty="0"/>
              <a:t> من </a:t>
            </a:r>
            <a:r>
              <a:rPr lang="fr-FR" sz="2400" dirty="0" err="1"/>
              <a:t>المخاطر</a:t>
            </a:r>
            <a:r>
              <a:rPr lang="fr-FR" sz="2400" dirty="0"/>
              <a:t> </a:t>
            </a:r>
            <a:r>
              <a:rPr lang="fr-FR" sz="2400" dirty="0" err="1"/>
              <a:t>المحتملة</a:t>
            </a:r>
            <a:r>
              <a:rPr lang="fr-FR" sz="2400" dirty="0"/>
              <a:t> </a:t>
            </a:r>
            <a:r>
              <a:rPr lang="fr-FR" sz="2400" dirty="0" err="1"/>
              <a:t>نتيجة</a:t>
            </a:r>
            <a:r>
              <a:rPr lang="fr-FR" sz="2400" dirty="0"/>
              <a:t> </a:t>
            </a:r>
            <a:r>
              <a:rPr lang="fr-FR" sz="2400" dirty="0" err="1"/>
              <a:t>ال</a:t>
            </a:r>
            <a:r>
              <a:rPr lang="ar-DZ" sz="2400" dirty="0"/>
              <a:t>إِ</a:t>
            </a:r>
            <a:r>
              <a:rPr lang="fr-FR" sz="2400" dirty="0" err="1"/>
              <a:t>ستخدام</a:t>
            </a:r>
            <a:r>
              <a:rPr lang="fr-FR" sz="2400" dirty="0"/>
              <a:t>.</a:t>
            </a:r>
            <a:r>
              <a:rPr lang="ar-DZ" sz="2400" dirty="0"/>
              <a:t> </a:t>
            </a:r>
            <a:r>
              <a:rPr lang="fr-FR" sz="2400" dirty="0" err="1"/>
              <a:t>لذا</a:t>
            </a:r>
            <a:r>
              <a:rPr lang="fr-FR" sz="2400" dirty="0"/>
              <a:t> </a:t>
            </a:r>
            <a:r>
              <a:rPr lang="fr-FR" sz="2400" dirty="0" err="1"/>
              <a:t>رك</a:t>
            </a:r>
            <a:r>
              <a:rPr lang="ar-DZ" sz="2400" dirty="0"/>
              <a:t>َّ</a:t>
            </a:r>
            <a:r>
              <a:rPr lang="fr-FR" sz="2400" dirty="0" err="1"/>
              <a:t>زت</a:t>
            </a:r>
            <a:r>
              <a:rPr lang="fr-FR" sz="2400" dirty="0"/>
              <a:t> </a:t>
            </a:r>
            <a:r>
              <a:rPr lang="ar-DZ" sz="2400" dirty="0"/>
              <a:t>أَ</a:t>
            </a:r>
            <a:r>
              <a:rPr lang="fr-FR" sz="2400" dirty="0" err="1"/>
              <a:t>غلب</a:t>
            </a:r>
            <a:r>
              <a:rPr lang="fr-FR" sz="2400" dirty="0"/>
              <a:t> </a:t>
            </a:r>
            <a:r>
              <a:rPr lang="fr-FR" sz="2400" dirty="0" err="1"/>
              <a:t>التعريفات</a:t>
            </a:r>
            <a:r>
              <a:rPr lang="fr-FR" sz="2400" dirty="0"/>
              <a:t> </a:t>
            </a:r>
            <a:r>
              <a:rPr lang="fr-FR" sz="2400" dirty="0" err="1"/>
              <a:t>التي</a:t>
            </a:r>
            <a:r>
              <a:rPr lang="fr-FR" sz="2400" dirty="0"/>
              <a:t> </a:t>
            </a:r>
            <a:r>
              <a:rPr lang="fr-FR" sz="2400" dirty="0" err="1"/>
              <a:t>تناولت</a:t>
            </a:r>
            <a:r>
              <a:rPr lang="fr-FR" sz="2400" dirty="0"/>
              <a:t> </a:t>
            </a:r>
            <a:r>
              <a:rPr lang="fr-FR" sz="2400" dirty="0" err="1"/>
              <a:t>مفهوم</a:t>
            </a:r>
            <a:r>
              <a:rPr lang="fr-FR" sz="2400" dirty="0"/>
              <a:t> التربية </a:t>
            </a:r>
            <a:r>
              <a:rPr lang="fr-FR" sz="2400" dirty="0" err="1"/>
              <a:t>الإعلامية</a:t>
            </a:r>
            <a:r>
              <a:rPr lang="fr-FR" sz="2400" dirty="0"/>
              <a:t> </a:t>
            </a:r>
            <a:r>
              <a:rPr lang="fr-FR" sz="2400" dirty="0" err="1"/>
              <a:t>على</a:t>
            </a:r>
            <a:r>
              <a:rPr lang="fr-FR" sz="2400" dirty="0"/>
              <a:t> </a:t>
            </a:r>
            <a:r>
              <a:rPr lang="fr-FR" sz="2400" dirty="0" err="1"/>
              <a:t>أهمية</a:t>
            </a:r>
            <a:r>
              <a:rPr lang="fr-FR" sz="2400" dirty="0"/>
              <a:t> </a:t>
            </a:r>
            <a:r>
              <a:rPr lang="fr-FR" sz="2400" dirty="0" err="1"/>
              <a:t>تنمية</a:t>
            </a:r>
            <a:r>
              <a:rPr lang="fr-FR" sz="2400" dirty="0"/>
              <a:t> </a:t>
            </a:r>
            <a:r>
              <a:rPr lang="fr-FR" sz="2400" dirty="0" err="1"/>
              <a:t>وتع</a:t>
            </a:r>
            <a:r>
              <a:rPr lang="ar-DZ" sz="2400" dirty="0"/>
              <a:t>لُّ</a:t>
            </a:r>
            <a:r>
              <a:rPr lang="fr-FR" sz="2400" dirty="0"/>
              <a:t>م </a:t>
            </a:r>
            <a:r>
              <a:rPr lang="fr-FR" sz="2400" dirty="0" err="1"/>
              <a:t>الأفراد</a:t>
            </a:r>
            <a:r>
              <a:rPr lang="fr-FR" sz="2400" dirty="0"/>
              <a:t> </a:t>
            </a:r>
            <a:r>
              <a:rPr lang="fr-FR" sz="2400" dirty="0" err="1"/>
              <a:t>والنشء</a:t>
            </a:r>
            <a:r>
              <a:rPr lang="fr-FR" sz="2400" dirty="0"/>
              <a:t> </a:t>
            </a:r>
            <a:r>
              <a:rPr lang="fr-FR" sz="2400" dirty="0" err="1"/>
              <a:t>الجديد</a:t>
            </a:r>
            <a:r>
              <a:rPr lang="fr-FR" sz="2400" dirty="0"/>
              <a:t> </a:t>
            </a:r>
            <a:r>
              <a:rPr lang="fr-FR" sz="2400" dirty="0" err="1"/>
              <a:t>مهارات</a:t>
            </a:r>
            <a:r>
              <a:rPr lang="fr-FR" sz="2400" dirty="0"/>
              <a:t> </a:t>
            </a:r>
            <a:r>
              <a:rPr lang="fr-FR" sz="2400" dirty="0" err="1"/>
              <a:t>معينة</a:t>
            </a:r>
            <a:r>
              <a:rPr lang="fr-FR" sz="2400" dirty="0"/>
              <a:t> </a:t>
            </a:r>
            <a:r>
              <a:rPr lang="fr-FR" sz="2400" dirty="0" err="1"/>
              <a:t>في</a:t>
            </a:r>
            <a:r>
              <a:rPr lang="fr-FR" sz="2400" dirty="0"/>
              <a:t> </a:t>
            </a:r>
            <a:r>
              <a:rPr lang="fr-FR" sz="2400" dirty="0" err="1"/>
              <a:t>تعاملهم</a:t>
            </a:r>
            <a:r>
              <a:rPr lang="fr-FR" sz="2400" dirty="0"/>
              <a:t> مع </a:t>
            </a:r>
            <a:r>
              <a:rPr lang="fr-FR" sz="2400" dirty="0" err="1"/>
              <a:t>وسائل</a:t>
            </a:r>
            <a:r>
              <a:rPr lang="fr-FR" sz="2400" dirty="0"/>
              <a:t> </a:t>
            </a:r>
            <a:r>
              <a:rPr lang="fr-FR" sz="2400" dirty="0" err="1"/>
              <a:t>ال</a:t>
            </a:r>
            <a:r>
              <a:rPr lang="ar-DZ" sz="2400" dirty="0"/>
              <a:t>إِ</a:t>
            </a:r>
            <a:r>
              <a:rPr lang="fr-FR" sz="2400" dirty="0" err="1"/>
              <a:t>تصال</a:t>
            </a:r>
            <a:r>
              <a:rPr lang="fr-FR" sz="2400" dirty="0"/>
              <a:t> </a:t>
            </a:r>
            <a:r>
              <a:rPr lang="fr-FR" sz="2400" dirty="0" err="1"/>
              <a:t>والإعلام</a:t>
            </a:r>
            <a:r>
              <a:rPr lang="ar-DZ" sz="2400" dirty="0"/>
              <a:t>،</a:t>
            </a:r>
            <a:r>
              <a:rPr lang="fr-FR" sz="2400" dirty="0"/>
              <a:t> </a:t>
            </a:r>
            <a:r>
              <a:rPr lang="fr-FR" sz="2400" dirty="0" err="1"/>
              <a:t>وما</a:t>
            </a:r>
            <a:r>
              <a:rPr lang="fr-FR" sz="2400" dirty="0"/>
              <a:t> ت</a:t>
            </a:r>
            <a:r>
              <a:rPr lang="ar-DZ" sz="2400" dirty="0"/>
              <a:t>ُ</a:t>
            </a:r>
            <a:r>
              <a:rPr lang="fr-FR" sz="2400" dirty="0" err="1"/>
              <a:t>قد</a:t>
            </a:r>
            <a:r>
              <a:rPr lang="ar-DZ" sz="2400" dirty="0"/>
              <a:t>ِّ</a:t>
            </a:r>
            <a:r>
              <a:rPr lang="fr-FR" sz="2400" dirty="0" err="1"/>
              <a:t>مه</a:t>
            </a:r>
            <a:r>
              <a:rPr lang="fr-FR" sz="2400" dirty="0"/>
              <a:t> من </a:t>
            </a:r>
            <a:r>
              <a:rPr lang="fr-FR" sz="2400" dirty="0" err="1"/>
              <a:t>رسائل</a:t>
            </a:r>
            <a:r>
              <a:rPr lang="fr-FR" sz="2400" dirty="0"/>
              <a:t> </a:t>
            </a:r>
            <a:r>
              <a:rPr lang="fr-FR" sz="2400" dirty="0" err="1"/>
              <a:t>ومضامين</a:t>
            </a:r>
            <a:r>
              <a:rPr lang="fr-FR" sz="2400" dirty="0"/>
              <a:t> </a:t>
            </a:r>
            <a:r>
              <a:rPr lang="fr-FR" sz="2400" dirty="0" err="1"/>
              <a:t>متنوعة</a:t>
            </a:r>
            <a:r>
              <a:rPr lang="fr-FR" sz="2400" dirty="0"/>
              <a:t>، </a:t>
            </a:r>
            <a:r>
              <a:rPr lang="fr-FR" sz="2400" dirty="0" err="1"/>
              <a:t>حيث</a:t>
            </a:r>
            <a:r>
              <a:rPr lang="fr-FR" sz="2400" dirty="0"/>
              <a:t> </a:t>
            </a:r>
            <a:r>
              <a:rPr lang="fr-FR" sz="2400" dirty="0" err="1"/>
              <a:t>أشار</a:t>
            </a:r>
            <a:r>
              <a:rPr lang="fr-FR" sz="2400" dirty="0"/>
              <a:t> </a:t>
            </a:r>
            <a:r>
              <a:rPr lang="fr-FR" sz="2400" dirty="0" err="1"/>
              <a:t>الخ</a:t>
            </a:r>
            <a:r>
              <a:rPr lang="ar-DZ" sz="2400" dirty="0"/>
              <a:t>ُ</a:t>
            </a:r>
            <a:r>
              <a:rPr lang="fr-FR" sz="2400" dirty="0" err="1"/>
              <a:t>براء</a:t>
            </a:r>
            <a:r>
              <a:rPr lang="fr-FR" sz="2400" dirty="0"/>
              <a:t> </a:t>
            </a:r>
            <a:r>
              <a:rPr lang="fr-FR" sz="2400" dirty="0" err="1"/>
              <a:t>ومن</a:t>
            </a:r>
            <a:r>
              <a:rPr lang="fr-FR" sz="2400" dirty="0"/>
              <a:t> ك</a:t>
            </a:r>
            <a:r>
              <a:rPr lang="ar-DZ" sz="2400" dirty="0"/>
              <a:t>َ</a:t>
            </a:r>
            <a:r>
              <a:rPr lang="fr-FR" sz="2400" dirty="0"/>
              <a:t>ت</a:t>
            </a:r>
            <a:r>
              <a:rPr lang="ar-DZ" sz="2400" dirty="0"/>
              <a:t>َ</a:t>
            </a:r>
            <a:r>
              <a:rPr lang="fr-FR" sz="2400" dirty="0"/>
              <a:t>ب </a:t>
            </a:r>
            <a:r>
              <a:rPr lang="fr-FR" sz="2400" dirty="0" err="1"/>
              <a:t>في</a:t>
            </a:r>
            <a:r>
              <a:rPr lang="fr-FR" sz="2400" dirty="0"/>
              <a:t> </a:t>
            </a:r>
            <a:r>
              <a:rPr lang="fr-FR" sz="2400" dirty="0" err="1"/>
              <a:t>هذا</a:t>
            </a:r>
            <a:r>
              <a:rPr lang="fr-FR" sz="2400" dirty="0"/>
              <a:t> المجال </a:t>
            </a:r>
            <a:r>
              <a:rPr lang="fr-FR" sz="2400" dirty="0" err="1"/>
              <a:t>على</a:t>
            </a:r>
            <a:r>
              <a:rPr lang="fr-FR" sz="2400" dirty="0"/>
              <a:t> </a:t>
            </a:r>
            <a:r>
              <a:rPr lang="fr-FR" sz="2400" dirty="0" err="1"/>
              <a:t>ضرورة</a:t>
            </a:r>
            <a:r>
              <a:rPr lang="fr-FR" sz="2400" dirty="0"/>
              <a:t> </a:t>
            </a:r>
            <a:r>
              <a:rPr lang="fr-FR" sz="2400" dirty="0" err="1"/>
              <a:t>تعزيز</a:t>
            </a:r>
            <a:r>
              <a:rPr lang="fr-FR" sz="2400" dirty="0"/>
              <a:t> </a:t>
            </a:r>
            <a:r>
              <a:rPr lang="fr-FR" sz="2400" dirty="0" err="1"/>
              <a:t>مهارات</a:t>
            </a:r>
            <a:r>
              <a:rPr lang="fr-FR" sz="2400" dirty="0"/>
              <a:t> الت</a:t>
            </a:r>
            <a:r>
              <a:rPr lang="ar-DZ" sz="2400" dirty="0"/>
              <a:t>َّ</a:t>
            </a:r>
            <a:r>
              <a:rPr lang="fr-FR" sz="2400" dirty="0" err="1"/>
              <a:t>حليل</a:t>
            </a:r>
            <a:r>
              <a:rPr lang="ar-DZ" sz="2400" dirty="0"/>
              <a:t> </a:t>
            </a:r>
            <a:r>
              <a:rPr lang="ar-EG" sz="2400" dirty="0"/>
              <a:t>والت</a:t>
            </a:r>
            <a:r>
              <a:rPr lang="ar-DZ" sz="2400" dirty="0"/>
              <a:t>َّ</a:t>
            </a:r>
            <a:r>
              <a:rPr lang="ar-EG" sz="2400" dirty="0" err="1"/>
              <a:t>قييم</a:t>
            </a:r>
            <a:r>
              <a:rPr lang="ar-EG" sz="2400" dirty="0"/>
              <a:t> والت</a:t>
            </a:r>
            <a:r>
              <a:rPr lang="ar-DZ" sz="2400" dirty="0"/>
              <a:t>َّ</a:t>
            </a:r>
            <a:r>
              <a:rPr lang="ar-EG" sz="2400" dirty="0"/>
              <a:t>فكير بشكل ناقد وإبداعي</a:t>
            </a:r>
            <a:r>
              <a:rPr lang="ar-DZ" sz="2400" dirty="0"/>
              <a:t>،</a:t>
            </a:r>
            <a:r>
              <a:rPr lang="ar-EG" sz="2400" dirty="0"/>
              <a:t> وغيرها من المهارات سواء كانت فطرية أو مكتسبة</a:t>
            </a:r>
            <a:r>
              <a:rPr lang="ar-DZ" sz="2400" dirty="0"/>
              <a:t>.</a:t>
            </a:r>
            <a:endParaRPr lang="fr-FR" sz="2400" dirty="0"/>
          </a:p>
        </p:txBody>
      </p:sp>
    </p:spTree>
    <p:extLst>
      <p:ext uri="{BB962C8B-B14F-4D97-AF65-F5344CB8AC3E}">
        <p14:creationId xmlns:p14="http://schemas.microsoft.com/office/powerpoint/2010/main" val="3544036670"/>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97C1E-901A-1272-3C99-B4F82D990CBD}"/>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08464D2D-8240-49C6-FD30-C7443B08753B}"/>
              </a:ext>
            </a:extLst>
          </p:cNvPr>
          <p:cNvSpPr txBox="1"/>
          <p:nvPr/>
        </p:nvSpPr>
        <p:spPr>
          <a:xfrm>
            <a:off x="5641377" y="205039"/>
            <a:ext cx="655062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المبادئ الأساسية للتربية الإعلامية</a:t>
            </a:r>
          </a:p>
        </p:txBody>
      </p:sp>
      <p:sp>
        <p:nvSpPr>
          <p:cNvPr id="29" name="Rectangle 28">
            <a:extLst>
              <a:ext uri="{FF2B5EF4-FFF2-40B4-BE49-F238E27FC236}">
                <a16:creationId xmlns:a16="http://schemas.microsoft.com/office/drawing/2014/main" id="{40A28DE8-1B49-E056-D09F-0727D38CC3C0}"/>
              </a:ext>
            </a:extLst>
          </p:cNvPr>
          <p:cNvSpPr/>
          <p:nvPr/>
        </p:nvSpPr>
        <p:spPr>
          <a:xfrm flipV="1">
            <a:off x="2227489" y="518945"/>
            <a:ext cx="3412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766D7DE-8941-1532-F46D-DB714CF0B2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D3DF63A-CD40-1DF4-55AD-B0CFC18605F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9C11E142-C534-6A3C-10DF-A65B69659BF6}"/>
              </a:ext>
            </a:extLst>
          </p:cNvPr>
          <p:cNvSpPr/>
          <p:nvPr/>
        </p:nvSpPr>
        <p:spPr>
          <a:xfrm>
            <a:off x="4852007" y="58704"/>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
        <p:nvSpPr>
          <p:cNvPr id="6" name="ZoneTexte 5">
            <a:extLst>
              <a:ext uri="{FF2B5EF4-FFF2-40B4-BE49-F238E27FC236}">
                <a16:creationId xmlns:a16="http://schemas.microsoft.com/office/drawing/2014/main" id="{9B238864-86F5-76B7-0B42-1673324CFC19}"/>
              </a:ext>
            </a:extLst>
          </p:cNvPr>
          <p:cNvSpPr txBox="1"/>
          <p:nvPr/>
        </p:nvSpPr>
        <p:spPr>
          <a:xfrm>
            <a:off x="1058780" y="1271062"/>
            <a:ext cx="10279780" cy="281231"/>
          </a:xfrm>
          <a:prstGeom prst="rect">
            <a:avLst/>
          </a:prstGeom>
          <a:noFill/>
        </p:spPr>
        <p:txBody>
          <a:bodyPr wrap="square">
            <a:spAutoFit/>
          </a:bodyPr>
          <a:lstStyle/>
          <a:p>
            <a:pPr>
              <a:lnSpc>
                <a:spcPct val="107000"/>
              </a:lnSpc>
              <a:spcAft>
                <a:spcPts val="800"/>
              </a:spcAft>
              <a:buNone/>
            </a:pPr>
            <a:r>
              <a:rPr lang="fr-FR" sz="1200" kern="100" dirty="0">
                <a:effectLst/>
                <a:latin typeface="Calibri" panose="020F0502020204030204" pitchFamily="34" charset="0"/>
                <a:ea typeface="Calibri" panose="020F0502020204030204" pitchFamily="34" charset="0"/>
                <a:cs typeface="Arial" panose="020B0604020202020204" pitchFamily="34" charset="0"/>
              </a:rPr>
              <a:t> </a:t>
            </a:r>
          </a:p>
        </p:txBody>
      </p:sp>
      <p:sp>
        <p:nvSpPr>
          <p:cNvPr id="3" name="ZoneTexte 2">
            <a:extLst>
              <a:ext uri="{FF2B5EF4-FFF2-40B4-BE49-F238E27FC236}">
                <a16:creationId xmlns:a16="http://schemas.microsoft.com/office/drawing/2014/main" id="{937C2E7E-F14D-9A2A-EC57-066C7C27AAF3}"/>
              </a:ext>
            </a:extLst>
          </p:cNvPr>
          <p:cNvSpPr txBox="1"/>
          <p:nvPr/>
        </p:nvSpPr>
        <p:spPr>
          <a:xfrm>
            <a:off x="853440" y="1195894"/>
            <a:ext cx="10433784" cy="5022722"/>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خت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لف المبادئ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أسيسية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للت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ربية الإعلامية من باحث إلي أخر، وتُعد المبـادئ التـي حددها </a:t>
            </a:r>
            <a:r>
              <a:rPr lang="fr-FR" sz="2400" kern="100" dirty="0" err="1">
                <a:effectLst/>
                <a:latin typeface="Calibri" panose="020F0502020204030204" pitchFamily="34" charset="0"/>
                <a:ea typeface="Calibri" panose="020F0502020204030204" pitchFamily="34" charset="0"/>
                <a:cs typeface="Arial" panose="020B0604020202020204" pitchFamily="34" charset="0"/>
              </a:rPr>
              <a:t>Turow</a:t>
            </a:r>
            <a:r>
              <a:rPr lang="ar-DZ" sz="2400" kern="100" dirty="0">
                <a:effectLst/>
                <a:latin typeface="Calibri" panose="020F0502020204030204" pitchFamily="34" charset="0"/>
                <a:ea typeface="Calibri" panose="020F0502020204030204" pitchFamily="34" charset="0"/>
                <a:cs typeface="Arial" panose="020B0604020202020204" pitchFamily="34" charset="0"/>
              </a:rPr>
              <a:t> </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هى</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الأكثر شمولاً ووضوحا، وهي كالآتي</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fr-FR" sz="2400" kern="100" dirty="0">
                <a:solidFill>
                  <a:schemeClr val="accent5"/>
                </a:solidFill>
                <a:effectLst/>
                <a:latin typeface="Calibri" panose="020F0502020204030204" pitchFamily="34" charset="0"/>
                <a:ea typeface="Calibri" panose="020F0502020204030204" pitchFamily="34" charset="0"/>
                <a:cs typeface="Arial" panose="020B0604020202020204" pitchFamily="34" charset="0"/>
                <a:sym typeface="Symbol" panose="05050102010706020507" pitchFamily="18" charset="2"/>
              </a:rPr>
              <a:t></a:t>
            </a:r>
            <a:r>
              <a:rPr lang="ar-DZ" sz="2400" kern="100" dirty="0">
                <a:solidFill>
                  <a:schemeClr val="accent5"/>
                </a:solidFill>
                <a:effectLst/>
                <a:latin typeface="Calibri" panose="020F0502020204030204" pitchFamily="34" charset="0"/>
                <a:ea typeface="Calibri" panose="020F0502020204030204" pitchFamily="34" charset="0"/>
                <a:cs typeface="Arial" panose="020B0604020202020204" pitchFamily="34" charset="0"/>
                <a:sym typeface="Symbol" panose="05050102010706020507" pitchFamily="18" charset="2"/>
              </a:rPr>
              <a:t> </a:t>
            </a:r>
            <a:r>
              <a:rPr lang="ar-SA" sz="2400" b="1" kern="100" dirty="0">
                <a:solidFill>
                  <a:schemeClr val="accent5"/>
                </a:solidFill>
                <a:effectLst/>
                <a:latin typeface="Calibri" panose="020F0502020204030204" pitchFamily="34" charset="0"/>
                <a:ea typeface="Calibri" panose="020F0502020204030204" pitchFamily="34" charset="0"/>
                <a:cs typeface="Arial" panose="020B0604020202020204" pitchFamily="34" charset="0"/>
              </a:rPr>
              <a:t>المبدأ الأول</a:t>
            </a:r>
            <a:r>
              <a:rPr lang="ar-DZ" sz="2400" b="1" kern="100" dirty="0">
                <a:solidFill>
                  <a:schemeClr val="accent5"/>
                </a:solidFill>
                <a:latin typeface="Calibri" panose="020F0502020204030204" pitchFamily="34" charset="0"/>
                <a:ea typeface="Calibri" panose="020F0502020204030204" pitchFamily="34" charset="0"/>
                <a:cs typeface="Arial" panose="020B0604020202020204" pitchFamily="34" charset="0"/>
              </a:rPr>
              <a:t>:</a:t>
            </a:r>
            <a:r>
              <a:rPr lang="ar-SA" sz="2400" kern="100" dirty="0">
                <a:solidFill>
                  <a:schemeClr val="accent5"/>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المواد التي تُقدمها وسائل الإعلام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بناؤها: أي أن جمهور وسـائل الإعلام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يجب أن يكون على وع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بأن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ما يقرأ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ه ويسمعه ويشاهده عبر وسائل الإعلام ليس هـو الواقع، وإن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ما هو إعادة خلق للواقع من خلال 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جهات نظر القائمين بالاتصال</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p>
          <a:p>
            <a:pPr marL="285750" indent="-285750" algn="just" rtl="1">
              <a:lnSpc>
                <a:spcPct val="107000"/>
              </a:lnSpc>
              <a:spcAft>
                <a:spcPts val="800"/>
              </a:spcAft>
              <a:buFont typeface="Symbol" panose="05050102010706020507" pitchFamily="18" charset="2"/>
              <a:buChar char="-"/>
            </a:pPr>
            <a:r>
              <a:rPr lang="ar-SA" sz="2400" b="1" kern="100" dirty="0">
                <a:solidFill>
                  <a:schemeClr val="accent5"/>
                </a:solidFill>
                <a:effectLst/>
                <a:latin typeface="Calibri" panose="020F0502020204030204" pitchFamily="34" charset="0"/>
                <a:ea typeface="Calibri" panose="020F0502020204030204" pitchFamily="34" charset="0"/>
                <a:cs typeface="Arial" panose="020B0604020202020204" pitchFamily="34" charset="0"/>
              </a:rPr>
              <a:t>المبدأ الثاني</a:t>
            </a:r>
            <a:r>
              <a:rPr lang="ar-DZ" sz="2400" kern="100" dirty="0">
                <a:solidFill>
                  <a:schemeClr val="accent5"/>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chemeClr val="accent5"/>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المضامين الإعلامية يتم إنتاجها وتوزيعها من خلال بيئـة تُجاريـة و</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قتصادية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يجب أن 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أن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المضامين الإعلامية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نتجها</a:t>
            </a:r>
            <a:r>
              <a:rPr lang="ar-SA" sz="2400" kern="100" dirty="0">
                <a:effectLst/>
                <a:latin typeface="Calibri" panose="020F0502020204030204" pitchFamily="34" charset="0"/>
                <a:ea typeface="Calibri" panose="020F0502020204030204" pitchFamily="34" charset="0"/>
                <a:cs typeface="Arial" panose="020B0604020202020204" pitchFamily="34" charset="0"/>
              </a:rPr>
              <a:t> مؤسسات لها سياسة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جارية وتحتـاج إلى تحقيق أرباح من خلال الإعلانات، لذا ف</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نها تقوم بجذب أكبر عدد من الجمهور</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171450" indent="-171450" algn="just" rtl="1">
              <a:lnSpc>
                <a:spcPct val="107000"/>
              </a:lnSpc>
              <a:spcAft>
                <a:spcPts val="800"/>
              </a:spcAft>
              <a:buFont typeface="Symbol" panose="05050102010706020507" pitchFamily="18" charset="2"/>
              <a:buChar char="-"/>
            </a:pPr>
            <a:r>
              <a:rPr lang="fr-FR" sz="2400" dirty="0">
                <a:solidFill>
                  <a:schemeClr val="accent5"/>
                </a:solidFill>
              </a:rPr>
              <a:t> </a:t>
            </a:r>
            <a:r>
              <a:rPr lang="ar-SA" sz="2400" b="1" dirty="0">
                <a:solidFill>
                  <a:schemeClr val="accent5"/>
                </a:solidFill>
              </a:rPr>
              <a:t>المبدأ الثالث</a:t>
            </a:r>
            <a:r>
              <a:rPr lang="ar-DZ" sz="2400" b="1" dirty="0">
                <a:solidFill>
                  <a:schemeClr val="accent5"/>
                </a:solidFill>
              </a:rPr>
              <a:t>:</a:t>
            </a:r>
            <a:r>
              <a:rPr lang="ar-SA" sz="2400" dirty="0">
                <a:solidFill>
                  <a:schemeClr val="accent5"/>
                </a:solidFill>
              </a:rPr>
              <a:t> </a:t>
            </a:r>
            <a:r>
              <a:rPr lang="ar-SA" sz="2400" dirty="0"/>
              <a:t>المضامين الإعلامية يتم</a:t>
            </a:r>
            <a:r>
              <a:rPr lang="ar-DZ" sz="2400" dirty="0"/>
              <a:t>ُّ</a:t>
            </a:r>
            <a:r>
              <a:rPr lang="ar-SA" sz="2400" dirty="0"/>
              <a:t> إنتاجها من خلال بيئة سياسية: يجب أن ن</a:t>
            </a:r>
            <a:r>
              <a:rPr lang="ar-DZ" sz="2400" dirty="0"/>
              <a:t>َ</a:t>
            </a:r>
            <a:r>
              <a:rPr lang="ar-SA" sz="2400" dirty="0"/>
              <a:t>ع</a:t>
            </a:r>
            <a:r>
              <a:rPr lang="ar-DZ" sz="2400" dirty="0"/>
              <a:t>ِ</a:t>
            </a:r>
            <a:r>
              <a:rPr lang="ar-SA" sz="2400" dirty="0"/>
              <a:t>ي أن المضامين الإعلامية تنتجها مؤسسات إعلامية خاضعة لقرارات وتنظيمات وقيـود ت</a:t>
            </a:r>
            <a:r>
              <a:rPr lang="ar-DZ" sz="2400" dirty="0"/>
              <a:t>َ</a:t>
            </a:r>
            <a:r>
              <a:rPr lang="ar-SA" sz="2400" dirty="0"/>
              <a:t>ضـعها الحكومة عليها</a:t>
            </a:r>
            <a:r>
              <a:rPr lang="ar-DZ" sz="2400" dirty="0"/>
              <a:t>،</a:t>
            </a:r>
            <a:r>
              <a:rPr lang="ar-SA" sz="2400" dirty="0"/>
              <a:t> مم</a:t>
            </a:r>
            <a:r>
              <a:rPr lang="ar-DZ" sz="2400" dirty="0"/>
              <a:t>َّ</a:t>
            </a:r>
            <a:r>
              <a:rPr lang="ar-SA" sz="2400" dirty="0"/>
              <a:t>ا ي</a:t>
            </a:r>
            <a:r>
              <a:rPr lang="ar-DZ" sz="2400" dirty="0"/>
              <a:t>ُ</a:t>
            </a:r>
            <a:r>
              <a:rPr lang="ar-SA" sz="2400" dirty="0" err="1"/>
              <a:t>ؤث</a:t>
            </a:r>
            <a:r>
              <a:rPr lang="ar-DZ" sz="2400" dirty="0"/>
              <a:t>ِّ</a:t>
            </a:r>
            <a:r>
              <a:rPr lang="ar-SA" sz="2400" dirty="0"/>
              <a:t>ر على طريقة م</a:t>
            </a:r>
            <a:r>
              <a:rPr lang="ar-DZ" sz="2400" dirty="0"/>
              <a:t>ٌ</a:t>
            </a:r>
            <a:r>
              <a:rPr lang="ar-SA" sz="2400" dirty="0" err="1"/>
              <a:t>عالجة</a:t>
            </a:r>
            <a:r>
              <a:rPr lang="ar-SA" sz="2400" dirty="0"/>
              <a:t> المضامين الإعلامية</a:t>
            </a:r>
            <a:r>
              <a:rPr lang="fr-FR" sz="2400" dirty="0"/>
              <a:t>. </a:t>
            </a:r>
          </a:p>
          <a:p>
            <a:pPr marL="171450" indent="-171450" algn="just" rtl="1">
              <a:lnSpc>
                <a:spcPct val="107000"/>
              </a:lnSpc>
              <a:spcAft>
                <a:spcPts val="800"/>
              </a:spcAft>
              <a:buFont typeface="Symbol" panose="05050102010706020507" pitchFamily="18" charset="2"/>
              <a:buChar char="-"/>
            </a:pPr>
            <a:endParaRPr lang="fr-FR" sz="11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42171623"/>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BF408C-F7D6-DCDB-113F-03796F45189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D8E87FB7-0327-79C4-416C-B17BAE8BEEF0}"/>
              </a:ext>
            </a:extLst>
          </p:cNvPr>
          <p:cNvSpPr txBox="1"/>
          <p:nvPr/>
        </p:nvSpPr>
        <p:spPr>
          <a:xfrm>
            <a:off x="5641377" y="205039"/>
            <a:ext cx="655062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المبادئ الأساسية للتربية الإعلامية</a:t>
            </a:r>
          </a:p>
        </p:txBody>
      </p:sp>
      <p:sp>
        <p:nvSpPr>
          <p:cNvPr id="29" name="Rectangle 28">
            <a:extLst>
              <a:ext uri="{FF2B5EF4-FFF2-40B4-BE49-F238E27FC236}">
                <a16:creationId xmlns:a16="http://schemas.microsoft.com/office/drawing/2014/main" id="{7609A31F-8A23-963A-BA7D-59E593A0943C}"/>
              </a:ext>
            </a:extLst>
          </p:cNvPr>
          <p:cNvSpPr/>
          <p:nvPr/>
        </p:nvSpPr>
        <p:spPr>
          <a:xfrm flipV="1">
            <a:off x="2227489" y="518945"/>
            <a:ext cx="3412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092E769-53AA-6586-04B7-E8C9BADE2F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6CD3468-72CE-2A5F-F640-3E742707E38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BC4ABFD7-563C-3159-BB43-79B7600BE78B}"/>
              </a:ext>
            </a:extLst>
          </p:cNvPr>
          <p:cNvSpPr/>
          <p:nvPr/>
        </p:nvSpPr>
        <p:spPr>
          <a:xfrm>
            <a:off x="4852007" y="58704"/>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02</a:t>
            </a:r>
            <a:endParaRPr lang="en-US" sz="4000" b="1" dirty="0">
              <a:ea typeface="Roboto Light" panose="02000000000000000000" pitchFamily="2" charset="0"/>
            </a:endParaRPr>
          </a:p>
        </p:txBody>
      </p:sp>
      <p:sp>
        <p:nvSpPr>
          <p:cNvPr id="6" name="ZoneTexte 5">
            <a:extLst>
              <a:ext uri="{FF2B5EF4-FFF2-40B4-BE49-F238E27FC236}">
                <a16:creationId xmlns:a16="http://schemas.microsoft.com/office/drawing/2014/main" id="{0EBC9EEE-938A-DB3A-53CE-0B26201F49C3}"/>
              </a:ext>
            </a:extLst>
          </p:cNvPr>
          <p:cNvSpPr txBox="1"/>
          <p:nvPr/>
        </p:nvSpPr>
        <p:spPr>
          <a:xfrm>
            <a:off x="1058780" y="1271062"/>
            <a:ext cx="10279780" cy="281231"/>
          </a:xfrm>
          <a:prstGeom prst="rect">
            <a:avLst/>
          </a:prstGeom>
          <a:noFill/>
        </p:spPr>
        <p:txBody>
          <a:bodyPr wrap="square">
            <a:spAutoFit/>
          </a:bodyPr>
          <a:lstStyle/>
          <a:p>
            <a:pPr>
              <a:lnSpc>
                <a:spcPct val="107000"/>
              </a:lnSpc>
              <a:spcAft>
                <a:spcPts val="800"/>
              </a:spcAft>
              <a:buNone/>
            </a:pPr>
            <a:r>
              <a:rPr lang="fr-FR" sz="1200" kern="100" dirty="0">
                <a:effectLst/>
                <a:latin typeface="Calibri" panose="020F0502020204030204" pitchFamily="34" charset="0"/>
                <a:ea typeface="Calibri" panose="020F0502020204030204" pitchFamily="34" charset="0"/>
                <a:cs typeface="Arial" panose="020B0604020202020204" pitchFamily="34" charset="0"/>
              </a:rPr>
              <a:t> </a:t>
            </a:r>
          </a:p>
        </p:txBody>
      </p:sp>
      <p:sp>
        <p:nvSpPr>
          <p:cNvPr id="3" name="ZoneTexte 2">
            <a:extLst>
              <a:ext uri="{FF2B5EF4-FFF2-40B4-BE49-F238E27FC236}">
                <a16:creationId xmlns:a16="http://schemas.microsoft.com/office/drawing/2014/main" id="{18454592-AA58-5345-64F3-AC374CD6D0C3}"/>
              </a:ext>
            </a:extLst>
          </p:cNvPr>
          <p:cNvSpPr txBox="1"/>
          <p:nvPr/>
        </p:nvSpPr>
        <p:spPr>
          <a:xfrm>
            <a:off x="1578543" y="1363757"/>
            <a:ext cx="9355756" cy="5019707"/>
          </a:xfrm>
          <a:prstGeom prst="rect">
            <a:avLst/>
          </a:prstGeom>
          <a:noFill/>
        </p:spPr>
        <p:txBody>
          <a:bodyPr wrap="square">
            <a:spAutoFit/>
          </a:bodyPr>
          <a:lstStyle/>
          <a:p>
            <a:pPr algn="just" rtl="1">
              <a:lnSpc>
                <a:spcPct val="107000"/>
              </a:lnSpc>
              <a:spcAft>
                <a:spcPts val="800"/>
              </a:spcAft>
              <a:buNone/>
            </a:pPr>
            <a:r>
              <a:rPr lang="fr-FR" sz="2400" b="1" kern="100" dirty="0">
                <a:solidFill>
                  <a:schemeClr val="accent5"/>
                </a:solidFill>
                <a:effectLst/>
                <a:latin typeface="Calibri" panose="020F0502020204030204" pitchFamily="34" charset="0"/>
                <a:ea typeface="Calibri" panose="020F0502020204030204" pitchFamily="34" charset="0"/>
                <a:sym typeface="Symbol" panose="05050102010706020507" pitchFamily="18" charset="2"/>
              </a:rPr>
              <a:t></a:t>
            </a:r>
            <a:r>
              <a:rPr lang="fr-FR" sz="2400" b="1" kern="100" dirty="0">
                <a:solidFill>
                  <a:schemeClr val="accent5"/>
                </a:solidFill>
                <a:effectLst/>
                <a:latin typeface="Calibri" panose="020F0502020204030204" pitchFamily="34" charset="0"/>
                <a:ea typeface="Calibri" panose="020F0502020204030204" pitchFamily="34" charset="0"/>
              </a:rPr>
              <a:t> </a:t>
            </a:r>
            <a:r>
              <a:rPr lang="ar-SA" sz="2400" b="1" kern="100" dirty="0">
                <a:solidFill>
                  <a:schemeClr val="accent5"/>
                </a:solidFill>
                <a:effectLst/>
                <a:latin typeface="Calibri" panose="020F0502020204030204" pitchFamily="34" charset="0"/>
                <a:ea typeface="Calibri" panose="020F0502020204030204" pitchFamily="34" charset="0"/>
              </a:rPr>
              <a:t>المبدأ الرابع</a:t>
            </a:r>
            <a:r>
              <a:rPr lang="ar-DZ" sz="2400" b="1" kern="100" dirty="0">
                <a:solidFill>
                  <a:schemeClr val="accent5"/>
                </a:solidFill>
                <a:effectLst/>
                <a:latin typeface="Calibri" panose="020F0502020204030204" pitchFamily="34" charset="0"/>
                <a:ea typeface="Calibri" panose="020F0502020204030204" pitchFamily="34" charset="0"/>
              </a:rPr>
              <a:t>:</a:t>
            </a:r>
            <a:r>
              <a:rPr lang="ar-SA" sz="2400" kern="100" dirty="0">
                <a:solidFill>
                  <a:schemeClr val="accent5"/>
                </a:solidFill>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المضامين الإعلامية تُقد</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 بأشكال مختلفة عبر وسائل الإعلام: يجـب أن ن</a:t>
            </a:r>
            <a:r>
              <a:rPr lang="ar-DZ" sz="2400" kern="100" dirty="0">
                <a:effectLst/>
                <a:latin typeface="Calibri" panose="020F0502020204030204" pitchFamily="34" charset="0"/>
                <a:ea typeface="Calibri" panose="020F0502020204030204" pitchFamily="34" charset="0"/>
              </a:rPr>
              <a:t>درك َّ</a:t>
            </a:r>
            <a:r>
              <a:rPr lang="ar-SA" sz="2400" kern="100" dirty="0">
                <a:effectLst/>
                <a:latin typeface="Calibri" panose="020F0502020204030204" pitchFamily="34" charset="0"/>
                <a:ea typeface="Calibri" panose="020F0502020204030204" pitchFamily="34" charset="0"/>
              </a:rPr>
              <a:t> المضامين الإعلامية تُقدم بأشكال متنوعة عبر وسائل الإعلام سواء كانت أخبار</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ا أو إعلانات أو دراما، وعلى الجمهور أن يدرك الفروق بين هذه الأشكال، بالإضافة إلـى معرفـة الفروق بين كل وسيلة وأخرى من وسائل الإعلام، أي طبيعتها</a:t>
            </a:r>
            <a:r>
              <a:rPr lang="fr-FR" sz="2400" kern="100" dirty="0">
                <a:effectLst/>
                <a:latin typeface="Calibri" panose="020F0502020204030204" pitchFamily="34" charset="0"/>
                <a:ea typeface="Calibri" panose="020F0502020204030204" pitchFamily="34" charset="0"/>
              </a:rPr>
              <a:t>. </a:t>
            </a:r>
          </a:p>
          <a:p>
            <a:pPr algn="just" rtl="1">
              <a:lnSpc>
                <a:spcPct val="107000"/>
              </a:lnSpc>
              <a:spcAft>
                <a:spcPts val="800"/>
              </a:spcAft>
              <a:buNone/>
            </a:pPr>
            <a:r>
              <a:rPr lang="fr-FR" sz="2400" b="1" kern="100" dirty="0">
                <a:solidFill>
                  <a:schemeClr val="accent5"/>
                </a:solidFill>
                <a:effectLst/>
                <a:latin typeface="Calibri" panose="020F0502020204030204" pitchFamily="34" charset="0"/>
                <a:ea typeface="Calibri" panose="020F0502020204030204" pitchFamily="34" charset="0"/>
                <a:sym typeface="Symbol" panose="05050102010706020507" pitchFamily="18" charset="2"/>
              </a:rPr>
              <a:t></a:t>
            </a:r>
            <a:r>
              <a:rPr lang="fr-FR" sz="2400" b="1" kern="100" dirty="0">
                <a:solidFill>
                  <a:schemeClr val="accent5"/>
                </a:solidFill>
                <a:effectLst/>
                <a:latin typeface="Calibri" panose="020F0502020204030204" pitchFamily="34" charset="0"/>
                <a:ea typeface="Calibri" panose="020F0502020204030204" pitchFamily="34" charset="0"/>
              </a:rPr>
              <a:t> </a:t>
            </a:r>
            <a:r>
              <a:rPr lang="ar-SA" sz="2400" b="1" kern="100" dirty="0">
                <a:solidFill>
                  <a:schemeClr val="accent5"/>
                </a:solidFill>
                <a:effectLst/>
                <a:latin typeface="Calibri" panose="020F0502020204030204" pitchFamily="34" charset="0"/>
                <a:ea typeface="Calibri" panose="020F0502020204030204" pitchFamily="34" charset="0"/>
              </a:rPr>
              <a:t>المبدأ الخامس:</a:t>
            </a:r>
            <a:r>
              <a:rPr lang="ar-SA" sz="2400" kern="100" dirty="0">
                <a:solidFill>
                  <a:schemeClr val="accent5"/>
                </a:solidFill>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ت</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ؤث</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ر المضامين الإعلامية على إدراك الجمهور لمجتمعه وواقعه: أي أن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الجمهور قد يدرك واقعه ومجتمعه من خلال ما تُقدمه وسائل الإعلام، وأكبر مثال على ذلك الصورة النمطية لبعض الأفراد أو الشعوب في وسائل الإعلام، والتي </a:t>
            </a:r>
            <a:r>
              <a:rPr lang="ar-SA" sz="2400" kern="100" dirty="0" err="1">
                <a:effectLst/>
                <a:latin typeface="Calibri" panose="020F0502020204030204" pitchFamily="34" charset="0"/>
                <a:ea typeface="Calibri" panose="020F0502020204030204" pitchFamily="34" charset="0"/>
              </a:rPr>
              <a:t>يتأث</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ر بهـا الكثيـر مـن الأفراد المتلقيين</a:t>
            </a:r>
            <a:r>
              <a:rPr lang="fr-FR" sz="2400" kern="100" dirty="0">
                <a:effectLst/>
                <a:latin typeface="Calibri" panose="020F0502020204030204" pitchFamily="34" charset="0"/>
                <a:ea typeface="Calibri" panose="020F0502020204030204" pitchFamily="34" charset="0"/>
              </a:rPr>
              <a:t>. </a:t>
            </a:r>
          </a:p>
          <a:p>
            <a:pPr algn="just" rtl="1">
              <a:lnSpc>
                <a:spcPct val="107000"/>
              </a:lnSpc>
              <a:spcAft>
                <a:spcPts val="800"/>
              </a:spcAft>
              <a:buNone/>
            </a:pPr>
            <a:r>
              <a:rPr lang="fr-FR" sz="2400" kern="100" dirty="0">
                <a:solidFill>
                  <a:schemeClr val="accent5"/>
                </a:solidFill>
                <a:effectLst/>
                <a:latin typeface="Calibri" panose="020F0502020204030204" pitchFamily="34" charset="0"/>
                <a:ea typeface="Calibri" panose="020F0502020204030204" pitchFamily="34" charset="0"/>
                <a:sym typeface="Symbol" panose="05050102010706020507" pitchFamily="18" charset="2"/>
              </a:rPr>
              <a:t></a:t>
            </a:r>
            <a:r>
              <a:rPr lang="fr-FR" sz="2400" kern="100" dirty="0">
                <a:solidFill>
                  <a:schemeClr val="accent5"/>
                </a:solidFill>
                <a:effectLst/>
                <a:latin typeface="Calibri" panose="020F0502020204030204" pitchFamily="34" charset="0"/>
                <a:ea typeface="Calibri" panose="020F0502020204030204" pitchFamily="34" charset="0"/>
              </a:rPr>
              <a:t> </a:t>
            </a:r>
            <a:r>
              <a:rPr lang="ar-SA" sz="2400" b="1" kern="100" dirty="0">
                <a:solidFill>
                  <a:schemeClr val="accent5"/>
                </a:solidFill>
                <a:effectLst/>
                <a:latin typeface="Calibri" panose="020F0502020204030204" pitchFamily="34" charset="0"/>
                <a:ea typeface="Calibri" panose="020F0502020204030204" pitchFamily="34" charset="0"/>
              </a:rPr>
              <a:t>المبدأ السادس</a:t>
            </a:r>
            <a:r>
              <a:rPr lang="ar-SA" sz="2400" kern="100" dirty="0">
                <a:solidFill>
                  <a:schemeClr val="accent5"/>
                </a:solidFill>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الجمهور متلقي إيجابي للمضامين الإعلامية: أي أن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الجمهور يجب أن يكون إيجابيا أثناء تلق</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يه للمضامين الإعلامية من خلال تفاعله مع هـذه المضـامين، و </a:t>
            </a:r>
            <a:r>
              <a:rPr lang="ar-SA" sz="2400" kern="100" dirty="0">
                <a:latin typeface="Calibri" panose="020F0502020204030204" pitchFamily="34" charset="0"/>
                <a:ea typeface="Calibri" panose="020F0502020204030204" pitchFamily="34" charset="0"/>
              </a:rPr>
              <a:t>موافقته </a:t>
            </a:r>
            <a:r>
              <a:rPr lang="ar-DZ" sz="2400" kern="100" dirty="0">
                <a:latin typeface="Calibri" panose="020F0502020204030204" pitchFamily="34" charset="0"/>
                <a:ea typeface="Calibri" panose="020F0502020204030204" pitchFamily="34" charset="0"/>
              </a:rPr>
              <a:t>على </a:t>
            </a:r>
            <a:r>
              <a:rPr lang="ar-SA" sz="2400" kern="100" dirty="0">
                <a:effectLst/>
                <a:latin typeface="Calibri" panose="020F0502020204030204" pitchFamily="34" charset="0"/>
                <a:ea typeface="Calibri" panose="020F0502020204030204" pitchFamily="34" charset="0"/>
              </a:rPr>
              <a:t>محددات التربية الإعلامية </a:t>
            </a:r>
            <a:r>
              <a:rPr lang="ar-DZ" sz="2400" kern="100" dirty="0">
                <a:latin typeface="Calibri" panose="020F0502020204030204" pitchFamily="34" charset="0"/>
                <a:ea typeface="Calibri" panose="020F0502020204030204" pitchFamily="34" charset="0"/>
              </a:rPr>
              <a:t>و</a:t>
            </a:r>
            <a:r>
              <a:rPr lang="ar-SA" sz="2400" kern="100" dirty="0">
                <a:effectLst/>
                <a:latin typeface="Calibri" panose="020F0502020204030204" pitchFamily="34" charset="0"/>
                <a:ea typeface="Calibri" panose="020F0502020204030204" pitchFamily="34" charset="0"/>
              </a:rPr>
              <a:t>على كل ما يقدم له على أنه أمر مُسلَّم به دون تحليل أو نقد أو تغيير هذه المضامين إذا كانت سيئة.</a:t>
            </a:r>
            <a:endParaRPr lang="fr-FR" sz="2400" kern="1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971759895"/>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1BDB8-5EEA-C1D2-3FD5-8AE6BAA7231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DF9CB4C5-308E-2591-C714-E1101023B158}"/>
              </a:ext>
            </a:extLst>
          </p:cNvPr>
          <p:cNvSpPr txBox="1"/>
          <p:nvPr/>
        </p:nvSpPr>
        <p:spPr>
          <a:xfrm>
            <a:off x="5724940" y="231111"/>
            <a:ext cx="673179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a:t>
            </a:r>
            <a:r>
              <a:rPr lang="ar-DZ" sz="3200" b="1" dirty="0">
                <a:solidFill>
                  <a:srgbClr val="00B0F0"/>
                </a:solidFill>
                <a:latin typeface="Alexandria" charset="0"/>
                <a:cs typeface="Alexandria" charset="0"/>
              </a:rPr>
              <a:t>المداخل التربوية لتطبيق  التربية الإعلامية</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303DD2DA-8D38-DA3A-9D1E-3462B1E03716}"/>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B3D436E-8AB2-FD6A-59A9-86E0354BFB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7999CC81-EC0E-13C4-6020-7D0AD2B79A9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E524B443-DCC5-B86A-57FC-7DDF368F3CEF}"/>
              </a:ext>
            </a:extLst>
          </p:cNvPr>
          <p:cNvSpPr/>
          <p:nvPr/>
        </p:nvSpPr>
        <p:spPr>
          <a:xfrm>
            <a:off x="4879646"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03</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8B8EB268-DF05-9559-3A11-3BCE2A7AA5F9}"/>
              </a:ext>
            </a:extLst>
          </p:cNvPr>
          <p:cNvSpPr txBox="1"/>
          <p:nvPr/>
        </p:nvSpPr>
        <p:spPr>
          <a:xfrm>
            <a:off x="6411433" y="1459224"/>
            <a:ext cx="4627821" cy="4024179"/>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اخل التربوية لتطبيق التربية الإعلامية</a:t>
            </a:r>
            <a:r>
              <a:rPr lang="fr-FR"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تناول كتاب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ربية الإعلامية: دليل للمدرسين والطلبة والوالدين والمحترفين"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مؤلفـه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دافينا</a:t>
            </a:r>
            <a:r>
              <a:rPr lang="ar-SA" sz="2400" kern="100" dirty="0">
                <a:effectLst/>
                <a:latin typeface="Calibri" panose="020F0502020204030204" pitchFamily="34" charset="0"/>
                <a:ea typeface="Calibri" panose="020F0502020204030204" pitchFamily="34" charset="0"/>
                <a:cs typeface="Arial" panose="020B0604020202020204" pitchFamily="34" charset="0"/>
              </a:rPr>
              <a:t> فراو،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ومايغز</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ذ</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قام بترجمته إلى اللغة العربية الفلسطيني</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عـارف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أحمـرو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 المداخل التربوية لتطبيق التربية الإعلامية أثناء تطبيق البـرامج والنمـاذج، وهـى</a:t>
            </a:r>
            <a:r>
              <a:rPr lang="fr-FR" sz="2400" kern="100" dirty="0">
                <a:effectLst/>
                <a:latin typeface="Calibri" panose="020F0502020204030204" pitchFamily="34" charset="0"/>
                <a:ea typeface="Calibri" panose="020F0502020204030204" pitchFamily="34" charset="0"/>
                <a:cs typeface="Arial" panose="020B0604020202020204" pitchFamily="34" charset="0"/>
              </a:rPr>
              <a:t> : </a:t>
            </a:r>
            <a:r>
              <a:rPr lang="ar-SA" sz="2400" kern="100" dirty="0">
                <a:effectLst/>
                <a:latin typeface="Calibri" panose="020F0502020204030204" pitchFamily="34" charset="0"/>
                <a:ea typeface="Calibri" panose="020F0502020204030204" pitchFamily="34" charset="0"/>
                <a:cs typeface="Arial" panose="020B0604020202020204" pitchFamily="34" charset="0"/>
              </a:rPr>
              <a:t>التحليل النصي، والتحليل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السياقي</a:t>
            </a:r>
            <a:r>
              <a:rPr lang="ar-SA" sz="2400" kern="100" dirty="0">
                <a:effectLst/>
                <a:latin typeface="Calibri" panose="020F0502020204030204" pitchFamily="34" charset="0"/>
                <a:ea typeface="Calibri" panose="020F0502020204030204" pitchFamily="34" charset="0"/>
                <a:cs typeface="Arial" panose="020B0604020202020204" pitchFamily="34" charset="0"/>
              </a:rPr>
              <a:t>، ودراسة الحالات، والترجمات، والمحاكاة، والإنتاج، والشكل التالي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يوض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 تلك المداخل</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pic>
        <p:nvPicPr>
          <p:cNvPr id="5" name="Image 4">
            <a:extLst>
              <a:ext uri="{FF2B5EF4-FFF2-40B4-BE49-F238E27FC236}">
                <a16:creationId xmlns:a16="http://schemas.microsoft.com/office/drawing/2014/main" id="{9997EF0B-FE0D-94A7-B6C2-1D94B214A5CF}"/>
              </a:ext>
            </a:extLst>
          </p:cNvPr>
          <p:cNvPicPr>
            <a:picLocks noChangeAspect="1"/>
          </p:cNvPicPr>
          <p:nvPr/>
        </p:nvPicPr>
        <p:blipFill>
          <a:blip r:embed="rId8">
            <a:extLst>
              <a:ext uri="{BEBA8EAE-BF5A-486C-A8C5-ECC9F3942E4B}">
                <a14:imgProps xmlns:a14="http://schemas.microsoft.com/office/drawing/2010/main">
                  <a14:imgLayer r:embed="rId9">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945683" y="1423824"/>
            <a:ext cx="4947159" cy="439854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37631487"/>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004352-93F9-6908-D3F4-375532BE3187}"/>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D0DF3570-5AF4-66F5-6748-BABC149CDF54}"/>
              </a:ext>
            </a:extLst>
          </p:cNvPr>
          <p:cNvSpPr txBox="1"/>
          <p:nvPr/>
        </p:nvSpPr>
        <p:spPr>
          <a:xfrm>
            <a:off x="5724940" y="231111"/>
            <a:ext cx="673179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a:t>
            </a:r>
            <a:r>
              <a:rPr lang="ar-DZ" sz="3200" b="1" dirty="0">
                <a:solidFill>
                  <a:srgbClr val="00B0F0"/>
                </a:solidFill>
                <a:latin typeface="Alexandria" charset="0"/>
                <a:cs typeface="Alexandria" charset="0"/>
              </a:rPr>
              <a:t>المداخل التربوية لتطبيق  التربية الإعلامية</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BD614438-1AD9-064F-6529-9CFD4D2D1939}"/>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AC4F7BF-48C7-E5A6-CE39-6D06C91259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22B1155-55F1-EF41-EEBC-78D07F6C2D7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4" name="ZoneTexte 3">
            <a:extLst>
              <a:ext uri="{FF2B5EF4-FFF2-40B4-BE49-F238E27FC236}">
                <a16:creationId xmlns:a16="http://schemas.microsoft.com/office/drawing/2014/main" id="{162F2B1E-0636-1908-8F35-333CA6DB27EC}"/>
              </a:ext>
            </a:extLst>
          </p:cNvPr>
          <p:cNvSpPr txBox="1"/>
          <p:nvPr/>
        </p:nvSpPr>
        <p:spPr>
          <a:xfrm>
            <a:off x="1318438" y="1649373"/>
            <a:ext cx="9277414" cy="4154984"/>
          </a:xfrm>
          <a:prstGeom prst="rect">
            <a:avLst/>
          </a:prstGeom>
          <a:noFill/>
        </p:spPr>
        <p:txBody>
          <a:bodyPr wrap="square">
            <a:spAutoFit/>
          </a:bodyPr>
          <a:lstStyle/>
          <a:p>
            <a:pPr algn="just" rtl="1">
              <a:buNone/>
            </a:pPr>
            <a:r>
              <a:rPr lang="ar-DZ" sz="2400" b="1" dirty="0">
                <a:solidFill>
                  <a:schemeClr val="accent2">
                    <a:lumMod val="75000"/>
                  </a:schemeClr>
                </a:solidFill>
              </a:rPr>
              <a:t>أ/ </a:t>
            </a:r>
            <a:r>
              <a:rPr lang="ar-EG" sz="2400" b="1" dirty="0">
                <a:solidFill>
                  <a:schemeClr val="accent2">
                    <a:lumMod val="75000"/>
                  </a:schemeClr>
                </a:solidFill>
              </a:rPr>
              <a:t>الت</a:t>
            </a:r>
            <a:r>
              <a:rPr lang="ar-DZ" sz="2400" b="1" dirty="0">
                <a:solidFill>
                  <a:schemeClr val="accent2">
                    <a:lumMod val="75000"/>
                  </a:schemeClr>
                </a:solidFill>
              </a:rPr>
              <a:t>َّ</a:t>
            </a:r>
            <a:r>
              <a:rPr lang="ar-EG" sz="2400" b="1" dirty="0">
                <a:solidFill>
                  <a:schemeClr val="accent2">
                    <a:lumMod val="75000"/>
                  </a:schemeClr>
                </a:solidFill>
              </a:rPr>
              <a:t>حليل النصّي في الت</a:t>
            </a:r>
            <a:r>
              <a:rPr lang="ar-DZ" sz="2400" b="1" dirty="0">
                <a:solidFill>
                  <a:schemeClr val="accent2">
                    <a:lumMod val="75000"/>
                  </a:schemeClr>
                </a:solidFill>
              </a:rPr>
              <a:t>َّ</a:t>
            </a:r>
            <a:r>
              <a:rPr lang="ar-EG" sz="2400" b="1" dirty="0">
                <a:solidFill>
                  <a:schemeClr val="accent2">
                    <a:lumMod val="75000"/>
                  </a:schemeClr>
                </a:solidFill>
              </a:rPr>
              <a:t>ربية الإعلامية</a:t>
            </a:r>
            <a:r>
              <a:rPr lang="ar-DZ" sz="2400" b="1" dirty="0">
                <a:solidFill>
                  <a:schemeClr val="accent2">
                    <a:lumMod val="75000"/>
                  </a:schemeClr>
                </a:solidFill>
              </a:rPr>
              <a:t>:</a:t>
            </a:r>
          </a:p>
          <a:p>
            <a:pPr algn="just" rtl="1">
              <a:buNone/>
            </a:pPr>
            <a:r>
              <a:rPr lang="ar-EG" sz="2400" dirty="0"/>
              <a:t>هو م</a:t>
            </a:r>
            <a:r>
              <a:rPr lang="ar-DZ" sz="2400" dirty="0"/>
              <a:t>َ</a:t>
            </a:r>
            <a:r>
              <a:rPr lang="ar-EG" sz="2400" dirty="0"/>
              <a:t>دخل تربوي يساعد المتعلّم على فهم كيف تم</a:t>
            </a:r>
            <a:r>
              <a:rPr lang="ar-DZ" sz="2400" dirty="0"/>
              <a:t>َّ </a:t>
            </a:r>
            <a:r>
              <a:rPr lang="ar-EG" sz="2400" dirty="0"/>
              <a:t>تجميع الرسائل الإعلامية، وما الذي ت</a:t>
            </a:r>
            <a:r>
              <a:rPr lang="ar-DZ" sz="2400" dirty="0"/>
              <a:t>َ</a:t>
            </a:r>
            <a:r>
              <a:rPr lang="ar-EG" sz="2400" dirty="0"/>
              <a:t>عن</a:t>
            </a:r>
            <a:r>
              <a:rPr lang="ar-DZ" sz="2400" dirty="0"/>
              <a:t>ِ</a:t>
            </a:r>
            <a:r>
              <a:rPr lang="ar-EG" sz="2400" dirty="0"/>
              <a:t>يه، ولماذا ص</a:t>
            </a:r>
            <a:r>
              <a:rPr lang="ar-DZ" sz="2400" dirty="0"/>
              <a:t>ِ</a:t>
            </a:r>
            <a:r>
              <a:rPr lang="ar-EG" sz="2400" dirty="0"/>
              <a:t>يغت بهذا الشكل.</a:t>
            </a:r>
            <a:endParaRPr lang="ar-DZ" sz="2400" dirty="0"/>
          </a:p>
          <a:p>
            <a:pPr algn="just" rtl="1">
              <a:buNone/>
            </a:pPr>
            <a:r>
              <a:rPr lang="ar-EG" sz="2400" dirty="0"/>
              <a:t>يبدأ التحليل بوصف كل ما يُرى ويُسمع، ثم تفسير المعنى والغاية من طريقة العرض.</a:t>
            </a:r>
            <a:endParaRPr lang="ar-DZ" sz="2400" dirty="0"/>
          </a:p>
          <a:p>
            <a:pPr algn="just" rtl="1"/>
            <a:r>
              <a:rPr lang="ar-DZ" sz="2400" dirty="0"/>
              <a:t>و</a:t>
            </a:r>
            <a:r>
              <a:rPr lang="ar-EG" sz="2400" dirty="0"/>
              <a:t>التحليل النصي لا يقتصر على الوصف، بل يشجّع المتعلّمين في النهاية على إصدار حكم شامل على النص، واستخدام مفردات دقيقة مثل زوايا الكاميرا وانتقالات اللقطات.</a:t>
            </a:r>
            <a:endParaRPr lang="ar-DZ" sz="2400" dirty="0"/>
          </a:p>
          <a:p>
            <a:pPr algn="just" rtl="1"/>
            <a:r>
              <a:rPr lang="ar-EG" sz="2400" dirty="0"/>
              <a:t>لكن يجب ألّا يتحوّل إلى عملية آلية جامدة</a:t>
            </a:r>
            <a:r>
              <a:rPr lang="ar-DZ" sz="2400" dirty="0"/>
              <a:t>،</a:t>
            </a:r>
            <a:r>
              <a:rPr lang="ar-EG" sz="2400" dirty="0"/>
              <a:t> بل يجب ربطه بسياقات حقيقية ونصوص واقعية حتى يكون مفيدًا وعمليًا، مثل تعلّم قواعد النحو في سياق جُمل فعلية.</a:t>
            </a:r>
          </a:p>
          <a:p>
            <a:pPr marL="342900" indent="-342900" algn="just" rtl="1">
              <a:buFont typeface="Wingdings" panose="05000000000000000000" pitchFamily="2" charset="2"/>
              <a:buChar char="§"/>
            </a:pPr>
            <a:r>
              <a:rPr lang="ar-EG" sz="2400" b="1" dirty="0"/>
              <a:t>مثال :</a:t>
            </a:r>
            <a:endParaRPr lang="ar-DZ" sz="2400" b="1" dirty="0"/>
          </a:p>
          <a:p>
            <a:pPr algn="just" rtl="1"/>
            <a:r>
              <a:rPr lang="ar-EG" sz="2400" dirty="0"/>
              <a:t>بعد تحليل تقرير إخباري، يمكن للطلاب إصدار حكم </a:t>
            </a:r>
            <a:r>
              <a:rPr lang="ar-DZ" sz="2400" dirty="0"/>
              <a:t>مثل </a:t>
            </a:r>
            <a:r>
              <a:rPr lang="ar-EG" sz="2400" dirty="0"/>
              <a:t>:"</a:t>
            </a:r>
            <a:r>
              <a:rPr lang="ar-DZ" sz="2400" dirty="0"/>
              <a:t>إِ</a:t>
            </a:r>
            <a:r>
              <a:rPr lang="ar-EG" sz="2400" dirty="0" err="1"/>
              <a:t>ستخدام</a:t>
            </a:r>
            <a:r>
              <a:rPr lang="ar-EG" sz="2400" dirty="0"/>
              <a:t> الكاميرا القريبة والصوت الح</a:t>
            </a:r>
            <a:r>
              <a:rPr lang="ar-DZ" sz="2400" dirty="0"/>
              <a:t>َ</a:t>
            </a:r>
            <a:r>
              <a:rPr lang="ar-EG" sz="2400" dirty="0"/>
              <a:t>اد منح الشعور بال</a:t>
            </a:r>
            <a:r>
              <a:rPr lang="ar-DZ" sz="2400" dirty="0"/>
              <a:t>إِ</a:t>
            </a:r>
            <a:r>
              <a:rPr lang="ar-EG" sz="2400" dirty="0" err="1"/>
              <a:t>ستعجال</a:t>
            </a:r>
            <a:r>
              <a:rPr lang="ar-EG" sz="2400" dirty="0"/>
              <a:t>، مم</a:t>
            </a:r>
            <a:r>
              <a:rPr lang="ar-DZ" sz="2400" dirty="0"/>
              <a:t>َّ</a:t>
            </a:r>
            <a:r>
              <a:rPr lang="ar-EG" sz="2400" dirty="0"/>
              <a:t>ا قد ي</a:t>
            </a:r>
            <a:r>
              <a:rPr lang="ar-DZ" sz="2400" dirty="0"/>
              <a:t>ُ</a:t>
            </a:r>
            <a:r>
              <a:rPr lang="ar-EG" sz="2400" dirty="0" err="1"/>
              <a:t>ؤث</a:t>
            </a:r>
            <a:r>
              <a:rPr lang="ar-DZ" sz="2400" dirty="0"/>
              <a:t>ِّ</a:t>
            </a:r>
            <a:r>
              <a:rPr lang="ar-EG" sz="2400" dirty="0"/>
              <a:t>ر على طريقة فهم الحدث".</a:t>
            </a:r>
            <a:endParaRPr lang="ar-DZ" sz="2400" b="1" dirty="0"/>
          </a:p>
        </p:txBody>
      </p:sp>
      <p:sp>
        <p:nvSpPr>
          <p:cNvPr id="2" name="Rectangle 1">
            <a:extLst>
              <a:ext uri="{FF2B5EF4-FFF2-40B4-BE49-F238E27FC236}">
                <a16:creationId xmlns:a16="http://schemas.microsoft.com/office/drawing/2014/main" id="{6C745B9B-3923-DD7D-74F6-B359B5A3A256}"/>
              </a:ext>
            </a:extLst>
          </p:cNvPr>
          <p:cNvSpPr/>
          <p:nvPr/>
        </p:nvSpPr>
        <p:spPr>
          <a:xfrm>
            <a:off x="4879646"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03</a:t>
            </a:r>
            <a:endParaRPr lang="en-US" sz="4000" b="1" dirty="0">
              <a:ea typeface="Roboto Light" panose="02000000000000000000" pitchFamily="2" charset="0"/>
            </a:endParaRPr>
          </a:p>
        </p:txBody>
      </p:sp>
    </p:spTree>
    <p:extLst>
      <p:ext uri="{BB962C8B-B14F-4D97-AF65-F5344CB8AC3E}">
        <p14:creationId xmlns:p14="http://schemas.microsoft.com/office/powerpoint/2010/main" val="3548126399"/>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AC9752-1F32-0019-A5CB-104EA44F54F6}"/>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D0ED9261-6E59-B272-9876-962DB005B902}"/>
              </a:ext>
            </a:extLst>
          </p:cNvPr>
          <p:cNvSpPr txBox="1"/>
          <p:nvPr/>
        </p:nvSpPr>
        <p:spPr>
          <a:xfrm>
            <a:off x="5724940" y="231111"/>
            <a:ext cx="673179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a:t>
            </a:r>
            <a:r>
              <a:rPr lang="ar-DZ" sz="3200" b="1" dirty="0">
                <a:solidFill>
                  <a:srgbClr val="00B0F0"/>
                </a:solidFill>
                <a:latin typeface="Alexandria" charset="0"/>
                <a:cs typeface="Alexandria" charset="0"/>
              </a:rPr>
              <a:t>المداخل التربوية لتطبيق  التربية الإعلامية</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14D7868F-B598-2235-0B76-97FB458A2479}"/>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4E0656E-BBE5-7960-67BC-6B5236BD8D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FB23FD4-E073-B471-3AE7-4F3830B7151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8BC8EC70-0D83-B7FF-BAD1-5317E1430645}"/>
              </a:ext>
            </a:extLst>
          </p:cNvPr>
          <p:cNvSpPr txBox="1"/>
          <p:nvPr/>
        </p:nvSpPr>
        <p:spPr>
          <a:xfrm>
            <a:off x="935665" y="1987760"/>
            <a:ext cx="6815468" cy="3785652"/>
          </a:xfrm>
          <a:prstGeom prst="rect">
            <a:avLst/>
          </a:prstGeom>
          <a:noFill/>
        </p:spPr>
        <p:txBody>
          <a:bodyPr wrap="square">
            <a:spAutoFit/>
          </a:bodyPr>
          <a:lstStyle/>
          <a:p>
            <a:pPr algn="just" rtl="1"/>
            <a:r>
              <a:rPr lang="ar-DZ" sz="2400" b="1" dirty="0">
                <a:solidFill>
                  <a:schemeClr val="accent2">
                    <a:lumMod val="75000"/>
                  </a:schemeClr>
                </a:solidFill>
              </a:rPr>
              <a:t>ب/ </a:t>
            </a:r>
            <a:r>
              <a:rPr lang="ar-EG" sz="2400" b="1" dirty="0">
                <a:solidFill>
                  <a:schemeClr val="accent2">
                    <a:lumMod val="75000"/>
                  </a:schemeClr>
                </a:solidFill>
              </a:rPr>
              <a:t>الت</a:t>
            </a:r>
            <a:r>
              <a:rPr lang="ar-DZ" sz="2400" b="1" dirty="0">
                <a:solidFill>
                  <a:schemeClr val="accent2">
                    <a:lumMod val="75000"/>
                  </a:schemeClr>
                </a:solidFill>
              </a:rPr>
              <a:t>َّ</a:t>
            </a:r>
            <a:r>
              <a:rPr lang="ar-EG" sz="2400" b="1" dirty="0">
                <a:solidFill>
                  <a:schemeClr val="accent2">
                    <a:lumMod val="75000"/>
                  </a:schemeClr>
                </a:solidFill>
              </a:rPr>
              <a:t>حليل الس</a:t>
            </a:r>
            <a:r>
              <a:rPr lang="ar-DZ" sz="2400" b="1" dirty="0">
                <a:solidFill>
                  <a:schemeClr val="accent2">
                    <a:lumMod val="75000"/>
                  </a:schemeClr>
                </a:solidFill>
              </a:rPr>
              <a:t>ِ</a:t>
            </a:r>
            <a:r>
              <a:rPr lang="ar-EG" sz="2400" b="1" dirty="0" err="1">
                <a:solidFill>
                  <a:schemeClr val="accent2">
                    <a:lumMod val="75000"/>
                  </a:schemeClr>
                </a:solidFill>
              </a:rPr>
              <a:t>ياقي</a:t>
            </a:r>
            <a:r>
              <a:rPr lang="ar-DZ" sz="2400" b="1" dirty="0">
                <a:solidFill>
                  <a:schemeClr val="accent2">
                    <a:lumMod val="75000"/>
                  </a:schemeClr>
                </a:solidFill>
              </a:rPr>
              <a:t>:</a:t>
            </a:r>
          </a:p>
          <a:p>
            <a:pPr algn="just" rtl="1"/>
            <a:r>
              <a:rPr lang="ar-EG" sz="2400" b="1" dirty="0">
                <a:solidFill>
                  <a:schemeClr val="accent2">
                    <a:lumMod val="75000"/>
                  </a:schemeClr>
                </a:solidFill>
              </a:rPr>
              <a:t> </a:t>
            </a:r>
            <a:r>
              <a:rPr lang="ar-EG" sz="2400" dirty="0"/>
              <a:t>يركّز على فهم النص</a:t>
            </a:r>
            <a:r>
              <a:rPr lang="ar-DZ" sz="2400" dirty="0"/>
              <a:t>ِّ</a:t>
            </a:r>
            <a:r>
              <a:rPr lang="ar-EG" sz="2400" dirty="0"/>
              <a:t> الإعلامي من خلال خروجه من س</a:t>
            </a:r>
            <a:r>
              <a:rPr lang="ar-DZ" sz="2400" dirty="0"/>
              <a:t>ِ</a:t>
            </a:r>
            <a:r>
              <a:rPr lang="ar-EG" sz="2400" dirty="0" err="1"/>
              <a:t>ياقه</a:t>
            </a:r>
            <a:r>
              <a:rPr lang="ar-EG" sz="2400" dirty="0"/>
              <a:t> الم</a:t>
            </a:r>
            <a:r>
              <a:rPr lang="ar-DZ" sz="2400" dirty="0"/>
              <a:t>ُ</a:t>
            </a:r>
            <a:r>
              <a:rPr lang="ar-EG" sz="2400" dirty="0"/>
              <a:t>عتاد لمعرفة علاقته بعمليّات الإنتاج والجمهور.</a:t>
            </a:r>
            <a:endParaRPr lang="ar-DZ" sz="2400" dirty="0"/>
          </a:p>
          <a:p>
            <a:pPr algn="just" rtl="1"/>
            <a:r>
              <a:rPr lang="ar-DZ" sz="2400" dirty="0"/>
              <a:t>ي</a:t>
            </a:r>
            <a:r>
              <a:rPr lang="ar-EG" sz="2400" dirty="0"/>
              <a:t>وجَّه المتعلمون </a:t>
            </a:r>
            <a:r>
              <a:rPr lang="ar-EG" sz="2400" dirty="0" err="1"/>
              <a:t>لل</a:t>
            </a:r>
            <a:r>
              <a:rPr lang="ar-DZ" sz="2400" dirty="0"/>
              <a:t>إِ</a:t>
            </a:r>
            <a:r>
              <a:rPr lang="ar-EG" sz="2400" dirty="0"/>
              <a:t>نتباه لعناصر غالبًا ما يتجاهلونها، مثل</a:t>
            </a:r>
            <a:r>
              <a:rPr lang="ar-DZ" sz="2400" dirty="0"/>
              <a:t>:</a:t>
            </a:r>
            <a:r>
              <a:rPr lang="ar-EG" sz="2400" dirty="0"/>
              <a:t> المقدمات والخواتيم والعناوين والإعلانات، لأن</a:t>
            </a:r>
            <a:r>
              <a:rPr lang="ar-DZ" sz="2400" dirty="0"/>
              <a:t>َّ</a:t>
            </a:r>
            <a:r>
              <a:rPr lang="ar-EG" sz="2400" dirty="0"/>
              <a:t>ها تكشف عن الجمهور المستهدف، ودور الشركات المنتجة، وكيفية الترويج للنص.</a:t>
            </a:r>
            <a:endParaRPr lang="ar-DZ" sz="2400" dirty="0"/>
          </a:p>
          <a:p>
            <a:pPr algn="just" rtl="1"/>
            <a:r>
              <a:rPr lang="ar-EG" sz="2400" dirty="0"/>
              <a:t>كم</a:t>
            </a:r>
            <a:r>
              <a:rPr lang="ar-DZ" sz="2400" dirty="0"/>
              <a:t>َ</a:t>
            </a:r>
            <a:r>
              <a:rPr lang="ar-EG" sz="2400" dirty="0"/>
              <a:t>ا يساعد الت</a:t>
            </a:r>
            <a:r>
              <a:rPr lang="ar-DZ" sz="2400" dirty="0"/>
              <a:t>َّ</a:t>
            </a:r>
            <a:r>
              <a:rPr lang="ar-EG" sz="2400" dirty="0"/>
              <a:t>حليل في فهم الد</a:t>
            </a:r>
            <a:r>
              <a:rPr lang="ar-DZ" sz="2400" dirty="0"/>
              <a:t>َّ</a:t>
            </a:r>
            <a:r>
              <a:rPr lang="ar-EG" sz="2400" dirty="0"/>
              <a:t>وافع ال</a:t>
            </a:r>
            <a:r>
              <a:rPr lang="ar-DZ" sz="2400" dirty="0"/>
              <a:t>إِ</a:t>
            </a:r>
            <a:r>
              <a:rPr lang="ar-EG" sz="2400" dirty="0" err="1"/>
              <a:t>قتصادية</a:t>
            </a:r>
            <a:r>
              <a:rPr lang="ar-EG" sz="2400" dirty="0"/>
              <a:t> للص</a:t>
            </a:r>
            <a:r>
              <a:rPr lang="ar-DZ" sz="2400" dirty="0"/>
              <a:t>ِّ</a:t>
            </a:r>
            <a:r>
              <a:rPr lang="ar-EG" sz="2400" dirty="0" err="1"/>
              <a:t>ناعات</a:t>
            </a:r>
            <a:r>
              <a:rPr lang="ar-EG" sz="2400" dirty="0"/>
              <a:t> الإعلامية، وكيف ت</a:t>
            </a:r>
            <a:r>
              <a:rPr lang="ar-DZ" sz="2400" dirty="0"/>
              <a:t>َ</a:t>
            </a:r>
            <a:r>
              <a:rPr lang="ar-EG" sz="2400" dirty="0"/>
              <a:t>ستخدم الشركات </a:t>
            </a:r>
            <a:r>
              <a:rPr lang="ar-EG" sz="2400" dirty="0" err="1"/>
              <a:t>الض</a:t>
            </a:r>
            <a:r>
              <a:rPr lang="ar-DZ" sz="2400" dirty="0"/>
              <a:t>َّ</a:t>
            </a:r>
            <a:r>
              <a:rPr lang="ar-EG" sz="2400" dirty="0" err="1"/>
              <a:t>جة</a:t>
            </a:r>
            <a:r>
              <a:rPr lang="ar-EG" sz="2400" dirty="0"/>
              <a:t> والجدل لجذب الجمهور، مع توضيح أن</a:t>
            </a:r>
            <a:r>
              <a:rPr lang="ar-DZ" sz="2400" dirty="0"/>
              <a:t>َّ</a:t>
            </a:r>
            <a:r>
              <a:rPr lang="ar-EG" sz="2400" dirty="0"/>
              <a:t> النصوص لا تظهر عشوائيًا</a:t>
            </a:r>
            <a:r>
              <a:rPr lang="ar-DZ" sz="2400" dirty="0"/>
              <a:t>،</a:t>
            </a:r>
            <a:r>
              <a:rPr lang="ar-EG" sz="2400" dirty="0"/>
              <a:t> بل تم</a:t>
            </a:r>
            <a:r>
              <a:rPr lang="ar-DZ" sz="2400" dirty="0"/>
              <a:t>ُ</a:t>
            </a:r>
            <a:r>
              <a:rPr lang="ar-EG" sz="2400" dirty="0"/>
              <a:t>ر</a:t>
            </a:r>
            <a:r>
              <a:rPr lang="ar-DZ" sz="2400" dirty="0"/>
              <a:t>ُ</a:t>
            </a:r>
            <a:r>
              <a:rPr lang="ar-EG" sz="2400" dirty="0"/>
              <a:t> بعمليات إنتاج وتسويق لجذب الفئة المطلوبة.</a:t>
            </a:r>
            <a:endParaRPr lang="fr-FR" sz="2400" dirty="0"/>
          </a:p>
        </p:txBody>
      </p:sp>
      <p:pic>
        <p:nvPicPr>
          <p:cNvPr id="5" name="Image 4">
            <a:extLst>
              <a:ext uri="{FF2B5EF4-FFF2-40B4-BE49-F238E27FC236}">
                <a16:creationId xmlns:a16="http://schemas.microsoft.com/office/drawing/2014/main" id="{D050AE2E-CF5E-4782-D9F9-E7A748053AA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906822" y="2249893"/>
            <a:ext cx="4052591" cy="302385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2" name="Rectangle 1">
            <a:extLst>
              <a:ext uri="{FF2B5EF4-FFF2-40B4-BE49-F238E27FC236}">
                <a16:creationId xmlns:a16="http://schemas.microsoft.com/office/drawing/2014/main" id="{A3688694-B0AF-F160-4F3A-FB892A0C1F33}"/>
              </a:ext>
            </a:extLst>
          </p:cNvPr>
          <p:cNvSpPr/>
          <p:nvPr/>
        </p:nvSpPr>
        <p:spPr>
          <a:xfrm>
            <a:off x="4879646"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03</a:t>
            </a:r>
            <a:endParaRPr lang="en-US" sz="4000" b="1" dirty="0">
              <a:ea typeface="Roboto Light" panose="02000000000000000000" pitchFamily="2" charset="0"/>
            </a:endParaRPr>
          </a:p>
        </p:txBody>
      </p:sp>
    </p:spTree>
    <p:extLst>
      <p:ext uri="{BB962C8B-B14F-4D97-AF65-F5344CB8AC3E}">
        <p14:creationId xmlns:p14="http://schemas.microsoft.com/office/powerpoint/2010/main" val="2008113157"/>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CF7E34-9F17-5378-CE49-228B8F69395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7D2210A-5A8E-D977-7D19-2EB1765F81D0}"/>
              </a:ext>
            </a:extLst>
          </p:cNvPr>
          <p:cNvSpPr txBox="1"/>
          <p:nvPr/>
        </p:nvSpPr>
        <p:spPr>
          <a:xfrm>
            <a:off x="5724940" y="231111"/>
            <a:ext cx="673179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a:t>
            </a:r>
            <a:r>
              <a:rPr lang="ar-DZ" sz="3200" b="1" dirty="0">
                <a:solidFill>
                  <a:srgbClr val="00B0F0"/>
                </a:solidFill>
                <a:latin typeface="Alexandria" charset="0"/>
                <a:cs typeface="Alexandria" charset="0"/>
              </a:rPr>
              <a:t>المداخل التربوية لتطبيق  التربية الإعلامية</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707EC660-88C6-4EC0-4429-3E752EBB0DD7}"/>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4C5850D-F1F0-23CA-A102-B0C16AA81F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367E748-781C-9967-8EE1-92ABD5303F9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A7660BAC-889B-20C8-3738-C0F8EF123174}"/>
              </a:ext>
            </a:extLst>
          </p:cNvPr>
          <p:cNvSpPr txBox="1"/>
          <p:nvPr/>
        </p:nvSpPr>
        <p:spPr>
          <a:xfrm>
            <a:off x="1169580" y="1320482"/>
            <a:ext cx="9728791" cy="5262979"/>
          </a:xfrm>
          <a:prstGeom prst="rect">
            <a:avLst/>
          </a:prstGeom>
          <a:noFill/>
        </p:spPr>
        <p:txBody>
          <a:bodyPr wrap="square">
            <a:spAutoFit/>
          </a:bodyPr>
          <a:lstStyle/>
          <a:p>
            <a:pPr algn="r" rtl="1">
              <a:buNone/>
            </a:pPr>
            <a:r>
              <a:rPr lang="ar-DZ" sz="2400" b="1" dirty="0">
                <a:solidFill>
                  <a:schemeClr val="accent2">
                    <a:lumMod val="75000"/>
                  </a:schemeClr>
                </a:solidFill>
              </a:rPr>
              <a:t>جـ / </a:t>
            </a:r>
            <a:r>
              <a:rPr lang="ar-EG" sz="2400" b="1" dirty="0">
                <a:solidFill>
                  <a:schemeClr val="accent2">
                    <a:lumMod val="75000"/>
                  </a:schemeClr>
                </a:solidFill>
              </a:rPr>
              <a:t>دراسات الح</a:t>
            </a:r>
            <a:r>
              <a:rPr lang="ar-DZ" sz="2400" b="1" dirty="0">
                <a:solidFill>
                  <a:schemeClr val="accent2">
                    <a:lumMod val="75000"/>
                  </a:schemeClr>
                </a:solidFill>
              </a:rPr>
              <a:t>َ</a:t>
            </a:r>
            <a:r>
              <a:rPr lang="ar-EG" sz="2400" b="1" dirty="0">
                <a:solidFill>
                  <a:schemeClr val="accent2">
                    <a:lumMod val="75000"/>
                  </a:schemeClr>
                </a:solidFill>
              </a:rPr>
              <a:t>الة</a:t>
            </a:r>
            <a:r>
              <a:rPr lang="ar-DZ" sz="2400" b="1" dirty="0">
                <a:solidFill>
                  <a:schemeClr val="accent2">
                    <a:lumMod val="75000"/>
                  </a:schemeClr>
                </a:solidFill>
              </a:rPr>
              <a:t>:</a:t>
            </a:r>
            <a:r>
              <a:rPr lang="ar-EG" sz="2400" dirty="0">
                <a:solidFill>
                  <a:schemeClr val="accent2">
                    <a:lumMod val="75000"/>
                  </a:schemeClr>
                </a:solidFill>
              </a:rPr>
              <a:t> </a:t>
            </a:r>
            <a:r>
              <a:rPr lang="ar-EG" sz="2400" dirty="0"/>
              <a:t>ه</a:t>
            </a:r>
            <a:r>
              <a:rPr lang="ar-DZ" sz="2400" dirty="0"/>
              <a:t>ِ</a:t>
            </a:r>
            <a:r>
              <a:rPr lang="ar-EG" sz="2400" dirty="0"/>
              <a:t>ي أ</a:t>
            </a:r>
            <a:r>
              <a:rPr lang="ar-DZ" sz="2400" dirty="0"/>
              <a:t>ُ</a:t>
            </a:r>
            <a:r>
              <a:rPr lang="ar-EG" sz="2400" dirty="0"/>
              <a:t>سلوب يجعل الأفراد يبحثون بعمق</a:t>
            </a:r>
            <a:r>
              <a:rPr lang="ar-DZ" sz="2400" dirty="0"/>
              <a:t>ٍ</a:t>
            </a:r>
            <a:r>
              <a:rPr lang="ar-EG" sz="2400" dirty="0"/>
              <a:t> في موضوع إعلامي يختارونه.</a:t>
            </a:r>
            <a:br>
              <a:rPr lang="ar-EG" sz="2400" dirty="0"/>
            </a:br>
            <a:r>
              <a:rPr lang="ar-EG" sz="2400" dirty="0"/>
              <a:t>وتنقسم إلى ثلاثة أنواع:</a:t>
            </a:r>
          </a:p>
          <a:p>
            <a:pPr algn="r" rtl="1">
              <a:buFont typeface="+mj-lt"/>
              <a:buAutoNum type="arabicPeriod"/>
            </a:pPr>
            <a:r>
              <a:rPr lang="ar-EG" sz="2400" b="1" dirty="0"/>
              <a:t>دراسة نص</a:t>
            </a:r>
            <a:r>
              <a:rPr lang="ar-DZ" sz="2400" b="1" dirty="0"/>
              <a:t>ٍّ</a:t>
            </a:r>
            <a:r>
              <a:rPr lang="ar-EG" sz="2400" b="1" dirty="0"/>
              <a:t> إعلامي م</a:t>
            </a:r>
            <a:r>
              <a:rPr lang="ar-DZ" sz="2400" b="1" dirty="0"/>
              <a:t>ُ</a:t>
            </a:r>
            <a:r>
              <a:rPr lang="ar-EG" sz="2400" b="1" dirty="0"/>
              <a:t>عيّ</a:t>
            </a:r>
            <a:r>
              <a:rPr lang="ar-DZ" sz="2400" b="1" dirty="0"/>
              <a:t>َ</a:t>
            </a:r>
            <a:r>
              <a:rPr lang="ar-EG" sz="2400" b="1" dirty="0"/>
              <a:t>ن</a:t>
            </a:r>
            <a:r>
              <a:rPr lang="ar-DZ" sz="2400" b="1" dirty="0"/>
              <a:t>:</a:t>
            </a:r>
            <a:br>
              <a:rPr lang="ar-EG" sz="2400" dirty="0"/>
            </a:br>
            <a:r>
              <a:rPr lang="ar-EG" sz="2400" dirty="0"/>
              <a:t>تحليل كيفية إنتاجه وتسويقه و</a:t>
            </a:r>
            <a:r>
              <a:rPr lang="ar-DZ" sz="2400" dirty="0"/>
              <a:t>إِ</a:t>
            </a:r>
            <a:r>
              <a:rPr lang="ar-EG" sz="2400" dirty="0" err="1"/>
              <a:t>ستهلاكه</a:t>
            </a:r>
            <a:r>
              <a:rPr lang="ar-EG" sz="2400" dirty="0"/>
              <a:t>، مثل متابعة إطلاق برنامج تلفزيوني أو حملة إعلانية.</a:t>
            </a:r>
          </a:p>
          <a:p>
            <a:pPr algn="r" rtl="1">
              <a:buFont typeface="+mj-lt"/>
              <a:buAutoNum type="arabicPeriod"/>
            </a:pPr>
            <a:r>
              <a:rPr lang="ar-EG" sz="2400" b="1" dirty="0"/>
              <a:t>دراسة ق</a:t>
            </a:r>
            <a:r>
              <a:rPr lang="ar-DZ" sz="2400" b="1" dirty="0"/>
              <a:t>َ</a:t>
            </a:r>
            <a:r>
              <a:rPr lang="ar-EG" sz="2400" b="1" dirty="0" err="1"/>
              <a:t>ضية</a:t>
            </a:r>
            <a:r>
              <a:rPr lang="ar-EG" sz="2400" b="1" dirty="0"/>
              <a:t> إعلامية محددة</a:t>
            </a:r>
            <a:r>
              <a:rPr lang="ar-DZ" sz="2400" b="1" dirty="0"/>
              <a:t>:</a:t>
            </a:r>
            <a:br>
              <a:rPr lang="ar-EG" sz="2400" dirty="0"/>
            </a:br>
            <a:r>
              <a:rPr lang="ar-EG" sz="2400" dirty="0"/>
              <a:t>مثل</a:t>
            </a:r>
            <a:r>
              <a:rPr lang="ar-DZ" sz="2400" dirty="0"/>
              <a:t>:</a:t>
            </a:r>
            <a:r>
              <a:rPr lang="ar-EG" sz="2400" dirty="0"/>
              <a:t> تحليل </a:t>
            </a:r>
            <a:r>
              <a:rPr lang="ar-DZ" sz="2400" dirty="0"/>
              <a:t>إِ</a:t>
            </a:r>
            <a:r>
              <a:rPr lang="ar-EG" sz="2400" dirty="0" err="1"/>
              <a:t>ستخدام</a:t>
            </a:r>
            <a:r>
              <a:rPr lang="ar-EG" sz="2400" dirty="0"/>
              <a:t> الحيوانات في الإعلانات، من خلال جمع أمثلة، دراسة ردود الجمهور، وال</a:t>
            </a:r>
            <a:r>
              <a:rPr lang="ar-DZ" sz="2400" dirty="0"/>
              <a:t>إِ</a:t>
            </a:r>
            <a:r>
              <a:rPr lang="ar-EG" sz="2400" dirty="0"/>
              <a:t>طلاع على آراء الجهات المعنية.</a:t>
            </a:r>
          </a:p>
          <a:p>
            <a:pPr algn="r" rtl="1">
              <a:buFont typeface="+mj-lt"/>
              <a:buAutoNum type="arabicPeriod"/>
            </a:pPr>
            <a:r>
              <a:rPr lang="ar-EG" sz="2400" b="1" dirty="0"/>
              <a:t>دراسة جمهور وسائل الإعلام</a:t>
            </a:r>
            <a:r>
              <a:rPr lang="ar-DZ" sz="2400" b="1" dirty="0"/>
              <a:t>: </a:t>
            </a:r>
          </a:p>
          <a:p>
            <a:pPr algn="r" rtl="1"/>
            <a:r>
              <a:rPr lang="ar-EG" sz="2400" dirty="0"/>
              <a:t>الت</a:t>
            </a:r>
            <a:r>
              <a:rPr lang="ar-DZ" sz="2400" dirty="0"/>
              <a:t>َّ</a:t>
            </a:r>
            <a:r>
              <a:rPr lang="ar-EG" sz="2400" dirty="0" err="1"/>
              <a:t>ركيز</a:t>
            </a:r>
            <a:r>
              <a:rPr lang="ar-EG" sz="2400" dirty="0"/>
              <a:t> على سلوك الجمهور وكيف يتفاعل مع محتوى أو وسيلة معيّنة.</a:t>
            </a:r>
          </a:p>
          <a:p>
            <a:pPr algn="r" rtl="1">
              <a:buNone/>
            </a:pPr>
            <a:r>
              <a:rPr lang="ar-EG" sz="2400" b="1" dirty="0"/>
              <a:t>مثال مختصر:</a:t>
            </a:r>
            <a:r>
              <a:rPr lang="ar-DZ" sz="2400" b="1" dirty="0"/>
              <a:t> </a:t>
            </a:r>
            <a:r>
              <a:rPr lang="ar-EG" sz="2400" dirty="0"/>
              <a:t>طالب يختار دراسة ح</a:t>
            </a:r>
            <a:r>
              <a:rPr lang="ar-DZ" sz="2400" dirty="0"/>
              <a:t>َ</a:t>
            </a:r>
            <a:r>
              <a:rPr lang="ar-EG" sz="2400" dirty="0"/>
              <a:t>م</a:t>
            </a:r>
            <a:r>
              <a:rPr lang="ar-DZ" sz="2400" dirty="0"/>
              <a:t>ْ</a:t>
            </a:r>
            <a:r>
              <a:rPr lang="ar-EG" sz="2400" dirty="0" err="1"/>
              <a:t>لة</a:t>
            </a:r>
            <a:r>
              <a:rPr lang="ar-EG" sz="2400" dirty="0"/>
              <a:t> إعلانية لم</a:t>
            </a:r>
            <a:r>
              <a:rPr lang="ar-DZ" sz="2400" dirty="0"/>
              <a:t>ُ</a:t>
            </a:r>
            <a:r>
              <a:rPr lang="ar-EG" sz="2400" dirty="0"/>
              <a:t>ن</a:t>
            </a:r>
            <a:r>
              <a:rPr lang="ar-DZ" sz="2400" dirty="0"/>
              <a:t>ْ</a:t>
            </a:r>
            <a:r>
              <a:rPr lang="ar-EG" sz="2400" dirty="0"/>
              <a:t>ت</a:t>
            </a:r>
            <a:r>
              <a:rPr lang="ar-DZ" sz="2400" dirty="0"/>
              <a:t>َ</a:t>
            </a:r>
            <a:r>
              <a:rPr lang="ar-EG" sz="2400" dirty="0"/>
              <a:t>ج غذائي جديد:</a:t>
            </a:r>
          </a:p>
          <a:p>
            <a:pPr algn="r" rtl="1">
              <a:buFont typeface="Arial" panose="020B0604020202020204" pitchFamily="34" charset="0"/>
              <a:buChar char="•"/>
            </a:pPr>
            <a:r>
              <a:rPr lang="ar-DZ" sz="2400" dirty="0"/>
              <a:t> </a:t>
            </a:r>
            <a:r>
              <a:rPr lang="ar-EG" sz="2400" dirty="0"/>
              <a:t>يجمع الإعلانات المنشورة.</a:t>
            </a:r>
          </a:p>
          <a:p>
            <a:pPr algn="r" rtl="1">
              <a:buFont typeface="Arial" panose="020B0604020202020204" pitchFamily="34" charset="0"/>
              <a:buChar char="•"/>
            </a:pPr>
            <a:r>
              <a:rPr lang="ar-DZ" sz="2400" dirty="0"/>
              <a:t> </a:t>
            </a:r>
            <a:r>
              <a:rPr lang="ar-EG" sz="2400" dirty="0"/>
              <a:t>ي</a:t>
            </a:r>
            <a:r>
              <a:rPr lang="ar-DZ" sz="2400" dirty="0"/>
              <a:t>ُ</a:t>
            </a:r>
            <a:r>
              <a:rPr lang="ar-EG" sz="2400" dirty="0"/>
              <a:t>حل</a:t>
            </a:r>
            <a:r>
              <a:rPr lang="ar-DZ" sz="2400" dirty="0"/>
              <a:t>ِّ</a:t>
            </a:r>
            <a:r>
              <a:rPr lang="ar-EG" sz="2400" dirty="0"/>
              <a:t>ل كيف تم تسويق المنتج على التلفزيون ووسائل التواصل.</a:t>
            </a:r>
          </a:p>
          <a:p>
            <a:pPr algn="r" rtl="1">
              <a:buFont typeface="Arial" panose="020B0604020202020204" pitchFamily="34" charset="0"/>
              <a:buChar char="•"/>
            </a:pPr>
            <a:r>
              <a:rPr lang="ar-DZ" sz="2400" dirty="0"/>
              <a:t> </a:t>
            </a:r>
            <a:r>
              <a:rPr lang="ar-EG" sz="2400" dirty="0"/>
              <a:t>ي</a:t>
            </a:r>
            <a:r>
              <a:rPr lang="ar-DZ" sz="2400" dirty="0"/>
              <a:t>ُ</a:t>
            </a:r>
            <a:r>
              <a:rPr lang="ar-EG" sz="2400" dirty="0"/>
              <a:t>ل</a:t>
            </a:r>
            <a:r>
              <a:rPr lang="ar-DZ" sz="2400" dirty="0"/>
              <a:t>َ</a:t>
            </a:r>
            <a:r>
              <a:rPr lang="ar-EG" sz="2400" dirty="0"/>
              <a:t>اح</a:t>
            </a:r>
            <a:r>
              <a:rPr lang="ar-DZ" sz="2400" dirty="0"/>
              <a:t>ِ</a:t>
            </a:r>
            <a:r>
              <a:rPr lang="ar-EG" sz="2400" dirty="0"/>
              <a:t>ظ تعليقات الجمهور وردود فعلهم.</a:t>
            </a:r>
          </a:p>
          <a:p>
            <a:pPr algn="r" rtl="1">
              <a:buFont typeface="Arial" panose="020B0604020202020204" pitchFamily="34" charset="0"/>
              <a:buChar char="•"/>
            </a:pPr>
            <a:r>
              <a:rPr lang="ar-DZ" sz="2400" dirty="0"/>
              <a:t> </a:t>
            </a:r>
            <a:r>
              <a:rPr lang="ar-EG" sz="2400" dirty="0"/>
              <a:t>يستنتج أن الحملة ركّزت على العائلة لجذب أكبر شريحة ممكنة</a:t>
            </a:r>
            <a:r>
              <a:rPr lang="ar-EG" dirty="0"/>
              <a:t>.</a:t>
            </a:r>
          </a:p>
        </p:txBody>
      </p:sp>
      <p:sp>
        <p:nvSpPr>
          <p:cNvPr id="2" name="Parallelogram 7">
            <a:extLst>
              <a:ext uri="{FF2B5EF4-FFF2-40B4-BE49-F238E27FC236}">
                <a16:creationId xmlns:a16="http://schemas.microsoft.com/office/drawing/2014/main" id="{F0BDEB06-C169-3E23-FC83-B1D8D9CC2A68}"/>
              </a:ext>
            </a:extLst>
          </p:cNvPr>
          <p:cNvSpPr/>
          <p:nvPr/>
        </p:nvSpPr>
        <p:spPr>
          <a:xfrm rot="16200000" flipV="1">
            <a:off x="-2362744" y="429896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07987FED-69E7-8AEB-4967-3BF7DFB6C212}"/>
              </a:ext>
            </a:extLst>
          </p:cNvPr>
          <p:cNvSpPr/>
          <p:nvPr/>
        </p:nvSpPr>
        <p:spPr>
          <a:xfrm>
            <a:off x="4879646"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03</a:t>
            </a:r>
            <a:endParaRPr lang="en-US" sz="4000" b="1" dirty="0">
              <a:ea typeface="Roboto Light" panose="02000000000000000000" pitchFamily="2" charset="0"/>
            </a:endParaRPr>
          </a:p>
        </p:txBody>
      </p:sp>
    </p:spTree>
    <p:extLst>
      <p:ext uri="{BB962C8B-B14F-4D97-AF65-F5344CB8AC3E}">
        <p14:creationId xmlns:p14="http://schemas.microsoft.com/office/powerpoint/2010/main" val="1855438007"/>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ECC952-04A2-DA52-D2AE-7613F7FC61B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057B433B-8DF2-76F3-917C-22BF5CBEAE17}"/>
              </a:ext>
            </a:extLst>
          </p:cNvPr>
          <p:cNvSpPr txBox="1"/>
          <p:nvPr/>
        </p:nvSpPr>
        <p:spPr>
          <a:xfrm>
            <a:off x="5724940" y="231111"/>
            <a:ext cx="673179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a:t>
            </a:r>
            <a:r>
              <a:rPr lang="ar-DZ" sz="3200" b="1" dirty="0">
                <a:solidFill>
                  <a:srgbClr val="00B0F0"/>
                </a:solidFill>
                <a:latin typeface="Alexandria" charset="0"/>
                <a:cs typeface="Alexandria" charset="0"/>
              </a:rPr>
              <a:t>المداخل التربوية لتطبيق  التربية الإعلامية</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4BFF5491-0737-4E9A-A8C9-5118295ED15F}"/>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1A9F981-C477-3801-28A8-094A9C3B7F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4C17576-8F99-E34C-01CC-38F974EA1D5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ZoneTexte 4">
            <a:extLst>
              <a:ext uri="{FF2B5EF4-FFF2-40B4-BE49-F238E27FC236}">
                <a16:creationId xmlns:a16="http://schemas.microsoft.com/office/drawing/2014/main" id="{0C996EE7-97B6-545F-432A-7573BA13C1EF}"/>
              </a:ext>
            </a:extLst>
          </p:cNvPr>
          <p:cNvSpPr txBox="1"/>
          <p:nvPr/>
        </p:nvSpPr>
        <p:spPr>
          <a:xfrm>
            <a:off x="2392325" y="1944820"/>
            <a:ext cx="8271431" cy="3731599"/>
          </a:xfrm>
          <a:prstGeom prst="rect">
            <a:avLst/>
          </a:prstGeom>
          <a:noFill/>
        </p:spPr>
        <p:txBody>
          <a:bodyPr wrap="square">
            <a:spAutoFit/>
          </a:bodyPr>
          <a:lstStyle/>
          <a:p>
            <a:pPr algn="just" rtl="1">
              <a:lnSpc>
                <a:spcPct val="107000"/>
              </a:lnSpc>
              <a:spcAft>
                <a:spcPts val="800"/>
              </a:spcAft>
              <a:buNone/>
            </a:pPr>
            <a:r>
              <a:rPr lang="ar-DZ" sz="2400" b="1" kern="100" dirty="0">
                <a:solidFill>
                  <a:schemeClr val="accent2">
                    <a:lumMod val="75000"/>
                  </a:schemeClr>
                </a:solidFill>
                <a:effectLst/>
                <a:latin typeface="Calibri" panose="020F0502020204030204" pitchFamily="34" charset="0"/>
                <a:ea typeface="Calibri" panose="020F0502020204030204" pitchFamily="34" charset="0"/>
              </a:rPr>
              <a:t>د/ </a:t>
            </a:r>
            <a:r>
              <a:rPr lang="ar-SA" sz="2400" b="1" kern="100" dirty="0">
                <a:solidFill>
                  <a:schemeClr val="accent2">
                    <a:lumMod val="75000"/>
                  </a:schemeClr>
                </a:solidFill>
                <a:effectLst/>
                <a:latin typeface="Calibri" panose="020F0502020204030204" pitchFamily="34" charset="0"/>
                <a:ea typeface="Calibri" panose="020F0502020204030204" pitchFamily="34" charset="0"/>
              </a:rPr>
              <a:t>الت</a:t>
            </a:r>
            <a:r>
              <a:rPr lang="ar-DZ" sz="2400" b="1" kern="100" dirty="0">
                <a:solidFill>
                  <a:schemeClr val="accent2">
                    <a:lumMod val="75000"/>
                  </a:schemeClr>
                </a:solidFill>
                <a:effectLst/>
                <a:latin typeface="Calibri" panose="020F0502020204030204" pitchFamily="34" charset="0"/>
                <a:ea typeface="Calibri" panose="020F0502020204030204" pitchFamily="34" charset="0"/>
              </a:rPr>
              <a:t>َّ</a:t>
            </a:r>
            <a:r>
              <a:rPr lang="ar-SA" sz="2400" b="1" kern="100" dirty="0" err="1">
                <a:solidFill>
                  <a:schemeClr val="accent2">
                    <a:lumMod val="75000"/>
                  </a:schemeClr>
                </a:solidFill>
                <a:effectLst/>
                <a:latin typeface="Calibri" panose="020F0502020204030204" pitchFamily="34" charset="0"/>
                <a:ea typeface="Calibri" panose="020F0502020204030204" pitchFamily="34" charset="0"/>
              </a:rPr>
              <a:t>رجمات</a:t>
            </a:r>
            <a:r>
              <a:rPr lang="ar-SA" sz="2400" b="1" kern="100" dirty="0">
                <a:solidFill>
                  <a:schemeClr val="accent2">
                    <a:lumMod val="75000"/>
                  </a:schemeClr>
                </a:solidFill>
                <a:effectLst/>
                <a:latin typeface="Calibri" panose="020F0502020204030204" pitchFamily="34" charset="0"/>
                <a:ea typeface="Calibri" panose="020F0502020204030204" pitchFamily="34" charset="0"/>
              </a:rPr>
              <a:t>: </a:t>
            </a:r>
            <a:endParaRPr lang="ar-DZ" sz="2400" b="1" kern="100" dirty="0">
              <a:solidFill>
                <a:schemeClr val="accent2">
                  <a:lumMod val="75000"/>
                </a:schemeClr>
              </a:solidFill>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يقتضى الأسلوب الت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حوي</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لى</a:t>
            </a:r>
            <a:r>
              <a:rPr lang="ar-SA" sz="2400" kern="100" dirty="0">
                <a:effectLst/>
                <a:latin typeface="Calibri" panose="020F0502020204030204" pitchFamily="34" charset="0"/>
                <a:ea typeface="Calibri" panose="020F0502020204030204" pitchFamily="34" charset="0"/>
              </a:rPr>
              <a:t> من الأفراد أن يدقِّقوا في طريقة معالجة مسـألة معينة في وسيلتين مختلفتين من وسائل الإعلام أو لدى جمهورين مختلفَين، وقد يقتضـى هـذا دراسة مقارنة الكيفية </a:t>
            </a:r>
            <a:r>
              <a:rPr lang="ar-SA" sz="2400" kern="100" dirty="0" err="1">
                <a:effectLst/>
                <a:latin typeface="Calibri" panose="020F0502020204030204" pitchFamily="34" charset="0"/>
                <a:ea typeface="Calibri" panose="020F0502020204030204" pitchFamily="34" charset="0"/>
              </a:rPr>
              <a:t>التى</a:t>
            </a:r>
            <a:r>
              <a:rPr lang="ar-SA" sz="2400" kern="100" dirty="0">
                <a:effectLst/>
                <a:latin typeface="Calibri" panose="020F0502020204030204" pitchFamily="34" charset="0"/>
                <a:ea typeface="Calibri" panose="020F0502020204030204" pitchFamily="34" charset="0"/>
              </a:rPr>
              <a:t> عولج بها موضوع معين في شكلين أحدهما </a:t>
            </a:r>
            <a:r>
              <a:rPr lang="ar-SA" sz="2400" kern="100" dirty="0" err="1">
                <a:effectLst/>
                <a:latin typeface="Calibri" panose="020F0502020204030204" pitchFamily="34" charset="0"/>
                <a:ea typeface="Calibri" panose="020F0502020204030204" pitchFamily="34" charset="0"/>
              </a:rPr>
              <a:t>خيالى</a:t>
            </a:r>
            <a:r>
              <a:rPr lang="ar-SA" sz="2400" kern="100" dirty="0">
                <a:effectLst/>
                <a:latin typeface="Calibri" panose="020F0502020204030204" pitchFamily="34" charset="0"/>
                <a:ea typeface="Calibri" panose="020F0502020204030204" pitchFamily="34" charset="0"/>
              </a:rPr>
              <a:t> والآخر واقعـى</a:t>
            </a:r>
            <a:r>
              <a:rPr lang="fr-FR" sz="2400" kern="100" dirty="0">
                <a:effectLst/>
                <a:latin typeface="Calibri" panose="020F0502020204030204" pitchFamily="34" charset="0"/>
                <a:ea typeface="Calibri" panose="020F0502020204030204" pitchFamily="34" charset="0"/>
              </a:rPr>
              <a:t> . </a:t>
            </a:r>
            <a:r>
              <a:rPr lang="ar-SA" sz="2400" kern="100" dirty="0">
                <a:effectLst/>
                <a:latin typeface="Calibri" panose="020F0502020204030204" pitchFamily="34" charset="0"/>
                <a:ea typeface="Calibri" panose="020F0502020204030204" pitchFamily="34" charset="0"/>
              </a:rPr>
              <a:t>وي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ك</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ن للطلبة أن ينظروا بطريقة منس</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ق</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ة في العناصر </a:t>
            </a:r>
            <a:r>
              <a:rPr lang="ar-SA" sz="2400" kern="100" dirty="0" err="1">
                <a:effectLst/>
                <a:latin typeface="Calibri" panose="020F0502020204030204" pitchFamily="34" charset="0"/>
                <a:ea typeface="Calibri" panose="020F0502020204030204" pitchFamily="34" charset="0"/>
              </a:rPr>
              <a:t>التى</a:t>
            </a:r>
            <a:r>
              <a:rPr lang="ar-SA" sz="2400" kern="100" dirty="0">
                <a:effectLst/>
                <a:latin typeface="Calibri" panose="020F0502020204030204" pitchFamily="34" charset="0"/>
                <a:ea typeface="Calibri" panose="020F0502020204030204" pitchFamily="34" charset="0"/>
              </a:rPr>
              <a:t> لا تتغير في الحالتين، والعناصر التي تتغير، والأهم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هو بيان سبب حدوث ذلك. وفي هذا الّسياق، سينظر للأفراد </a:t>
            </a:r>
            <a:r>
              <a:rPr lang="ar-SA" sz="2400" kern="100" dirty="0" err="1">
                <a:effectLst/>
                <a:latin typeface="Calibri" panose="020F0502020204030204" pitchFamily="34" charset="0"/>
                <a:ea typeface="Calibri" panose="020F0502020204030204" pitchFamily="34" charset="0"/>
              </a:rPr>
              <a:t>فى</a:t>
            </a:r>
            <a:r>
              <a:rPr lang="ar-SA" sz="2400" kern="100" dirty="0">
                <a:effectLst/>
                <a:latin typeface="Calibri" panose="020F0502020204030204" pitchFamily="34" charset="0"/>
                <a:ea typeface="Calibri" panose="020F0502020204030204" pitchFamily="34" charset="0"/>
              </a:rPr>
              <a:t> الكيفية ال</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تى</a:t>
            </a:r>
            <a:r>
              <a:rPr lang="ar-SA" sz="2400" kern="100" dirty="0">
                <a:effectLst/>
                <a:latin typeface="Calibri" panose="020F0502020204030204" pitchFamily="34" charset="0"/>
                <a:ea typeface="Calibri" panose="020F0502020204030204" pitchFamily="34" charset="0"/>
              </a:rPr>
              <a:t> تـم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من خلالها تناول الأفكار بطُرق مختلفة في الأسلوب والشكل. والش</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ق العملي المـرتبط بعمليـة التحويل</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a:t>
            </a:r>
            <a:r>
              <a:rPr lang="ar-SA" sz="2400" kern="100" dirty="0" err="1">
                <a:effectLst/>
                <a:latin typeface="Calibri" panose="020F0502020204030204" pitchFamily="34" charset="0"/>
                <a:ea typeface="Calibri" panose="020F0502020204030204" pitchFamily="34" charset="0"/>
              </a:rPr>
              <a:t>يت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ض</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ح </a:t>
            </a:r>
            <a:r>
              <a:rPr lang="ar-SA" sz="2400" kern="100" dirty="0" err="1">
                <a:effectLst/>
                <a:latin typeface="Calibri" panose="020F0502020204030204" pitchFamily="34" charset="0"/>
                <a:ea typeface="Calibri" panose="020F0502020204030204" pitchFamily="34" charset="0"/>
              </a:rPr>
              <a:t>فى</a:t>
            </a:r>
            <a:r>
              <a:rPr lang="ar-SA" sz="2400" kern="100" dirty="0">
                <a:effectLst/>
                <a:latin typeface="Calibri" panose="020F0502020204030204" pitchFamily="34" charset="0"/>
                <a:ea typeface="Calibri" panose="020F0502020204030204" pitchFamily="34" charset="0"/>
              </a:rPr>
              <a:t> محاولة الأفراد تحويل نص</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من وسيلة إعلامية إلى وسيلة أخرى</a:t>
            </a:r>
            <a:r>
              <a:rPr lang="fr-FR" sz="2400" kern="100" dirty="0">
                <a:effectLst/>
                <a:latin typeface="Calibri" panose="020F0502020204030204" pitchFamily="34" charset="0"/>
                <a:ea typeface="Calibri" panose="020F0502020204030204" pitchFamily="34" charset="0"/>
              </a:rPr>
              <a:t>.</a:t>
            </a:r>
            <a:endParaRPr lang="fr-FR" sz="1400" kern="100" dirty="0">
              <a:effectLst/>
              <a:latin typeface="Calibri" panose="020F0502020204030204" pitchFamily="34" charset="0"/>
              <a:ea typeface="Calibri" panose="020F0502020204030204" pitchFamily="34" charset="0"/>
            </a:endParaRPr>
          </a:p>
        </p:txBody>
      </p:sp>
      <p:sp>
        <p:nvSpPr>
          <p:cNvPr id="2" name="Parallelogram 7">
            <a:extLst>
              <a:ext uri="{FF2B5EF4-FFF2-40B4-BE49-F238E27FC236}">
                <a16:creationId xmlns:a16="http://schemas.microsoft.com/office/drawing/2014/main" id="{4330B3A4-CD2A-12D1-ECB8-5731A0599EE0}"/>
              </a:ext>
            </a:extLst>
          </p:cNvPr>
          <p:cNvSpPr/>
          <p:nvPr/>
        </p:nvSpPr>
        <p:spPr>
          <a:xfrm rot="16200000" flipV="1">
            <a:off x="-2370647" y="333909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Rectangle 2">
            <a:extLst>
              <a:ext uri="{FF2B5EF4-FFF2-40B4-BE49-F238E27FC236}">
                <a16:creationId xmlns:a16="http://schemas.microsoft.com/office/drawing/2014/main" id="{4579F1E6-A45A-C3EE-7C0E-3CF4315037C1}"/>
              </a:ext>
            </a:extLst>
          </p:cNvPr>
          <p:cNvSpPr/>
          <p:nvPr/>
        </p:nvSpPr>
        <p:spPr>
          <a:xfrm>
            <a:off x="4879646"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03</a:t>
            </a:r>
            <a:endParaRPr lang="en-US" sz="4000" b="1" dirty="0">
              <a:ea typeface="Roboto Light" panose="02000000000000000000" pitchFamily="2" charset="0"/>
            </a:endParaRPr>
          </a:p>
        </p:txBody>
      </p:sp>
    </p:spTree>
    <p:extLst>
      <p:ext uri="{BB962C8B-B14F-4D97-AF65-F5344CB8AC3E}">
        <p14:creationId xmlns:p14="http://schemas.microsoft.com/office/powerpoint/2010/main" val="4050457148"/>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0BB6C7-D4A0-7AF2-0F60-24AF8CE1DD9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0A1355BD-ABBC-A3D2-576F-9DD62A947EF3}"/>
              </a:ext>
            </a:extLst>
          </p:cNvPr>
          <p:cNvSpPr txBox="1"/>
          <p:nvPr/>
        </p:nvSpPr>
        <p:spPr>
          <a:xfrm>
            <a:off x="5724940" y="231111"/>
            <a:ext cx="6731795"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a:t>
            </a:r>
            <a:r>
              <a:rPr lang="ar-DZ" sz="3200" b="1" dirty="0">
                <a:solidFill>
                  <a:srgbClr val="00B0F0"/>
                </a:solidFill>
                <a:latin typeface="Alexandria" charset="0"/>
                <a:cs typeface="Alexandria" charset="0"/>
              </a:rPr>
              <a:t>المداخل التربوية لتطبيق  التربية الإعلامية</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CD899A9F-43F2-F51C-D6BC-323AB551E1DC}"/>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9C6836B-23E8-F7A2-631A-70727CAF14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2388D37-D327-C2C1-291F-62D50031F7D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ZoneTexte 4">
            <a:extLst>
              <a:ext uri="{FF2B5EF4-FFF2-40B4-BE49-F238E27FC236}">
                <a16:creationId xmlns:a16="http://schemas.microsoft.com/office/drawing/2014/main" id="{4922530B-F663-946C-0689-456BA3DAF27D}"/>
              </a:ext>
            </a:extLst>
          </p:cNvPr>
          <p:cNvSpPr txBox="1"/>
          <p:nvPr/>
        </p:nvSpPr>
        <p:spPr>
          <a:xfrm>
            <a:off x="3657599" y="1827147"/>
            <a:ext cx="7368363" cy="3629007"/>
          </a:xfrm>
          <a:prstGeom prst="rect">
            <a:avLst/>
          </a:prstGeom>
          <a:noFill/>
        </p:spPr>
        <p:txBody>
          <a:bodyPr wrap="square">
            <a:spAutoFit/>
          </a:bodyPr>
          <a:lstStyle/>
          <a:p>
            <a:pPr algn="just" rtl="1">
              <a:lnSpc>
                <a:spcPct val="107000"/>
              </a:lnSpc>
              <a:spcAft>
                <a:spcPts val="800"/>
              </a:spcAft>
              <a:buNone/>
            </a:pPr>
            <a:r>
              <a:rPr lang="ar-DZ"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و/ </a:t>
            </a:r>
            <a:r>
              <a:rPr lang="ar-SA"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الم</a:t>
            </a:r>
            <a:r>
              <a:rPr lang="ar-DZ"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ح</a:t>
            </a:r>
            <a:r>
              <a:rPr lang="ar-DZ" sz="2400" b="1" kern="100" dirty="0">
                <a:solidFill>
                  <a:schemeClr val="accent2">
                    <a:lumMod val="75000"/>
                  </a:schemeClr>
                </a:solidFill>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اك</a:t>
            </a:r>
            <a:r>
              <a:rPr lang="ar-DZ"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اة</a:t>
            </a:r>
            <a:r>
              <a:rPr lang="ar-SA"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أ</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سلوب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شائ</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 جد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فى</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التربية الإعلامية. والم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حاكاة</a:t>
            </a:r>
            <a:r>
              <a:rPr lang="ar-SA" sz="2400" kern="100" dirty="0">
                <a:effectLst/>
                <a:latin typeface="Calibri" panose="020F0502020204030204" pitchFamily="34" charset="0"/>
                <a:ea typeface="Calibri" panose="020F0502020204030204" pitchFamily="34" charset="0"/>
                <a:cs typeface="Arial" panose="020B0604020202020204" pitchFamily="34" charset="0"/>
              </a:rPr>
              <a:t> ض</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رب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من 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الأدوار، وهي تشتمل على وضع الأفراد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فى</a:t>
            </a:r>
            <a:r>
              <a:rPr lang="ar-SA" sz="2400" kern="100" dirty="0">
                <a:effectLst/>
                <a:latin typeface="Calibri" panose="020F0502020204030204" pitchFamily="34" charset="0"/>
                <a:ea typeface="Calibri" panose="020F0502020204030204" pitchFamily="34" charset="0"/>
                <a:cs typeface="Arial" panose="020B0604020202020204" pitchFamily="34" charset="0"/>
              </a:rPr>
              <a:t> موضع المنتجين الإعلاميين،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وإ</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ن يكـن بطريقـة خياليـة أساس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وتُعد المحاكاة مفيدة عمليا في معالجة المسائل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المتعل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قة</a:t>
            </a:r>
            <a:r>
              <a:rPr lang="ar-SA" sz="2400" kern="100" dirty="0">
                <a:effectLst/>
                <a:latin typeface="Calibri" panose="020F0502020204030204" pitchFamily="34" charset="0"/>
                <a:ea typeface="Calibri" panose="020F0502020204030204" pitchFamily="34" charset="0"/>
                <a:cs typeface="Arial" panose="020B0604020202020204" pitchFamily="34" charset="0"/>
              </a:rPr>
              <a:t> بالإنتاج، من قبيل أدوار الإنتـاج وعملياته ضمن الصناعات الإعلامية، والكيفية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التى</a:t>
            </a:r>
            <a:r>
              <a:rPr lang="ar-SA" sz="2400" kern="100" dirty="0">
                <a:effectLst/>
                <a:latin typeface="Calibri" panose="020F0502020204030204" pitchFamily="34" charset="0"/>
                <a:ea typeface="Calibri" panose="020F0502020204030204" pitchFamily="34" charset="0"/>
                <a:cs typeface="Arial" panose="020B0604020202020204" pitchFamily="34" charset="0"/>
              </a:rPr>
              <a:t>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و</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ازن المنتجون الإعلاميون بها بين القيود المالية والتقنية والمؤسساتية في عملهم. ولا تحتاج عمليات المحاكاة بالضرورة إلـى أن تَبلُـغ مرحلة الإنتاج ذاتها، لذ</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مكن أن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طلب من الأطفال أن يقوموا بدور 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 برامج تليفزيونيـة يقدمون مقترحات إلى إذاعة أو محطة تليفزيون لسلسلة جديدة بأسلوب معين</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fr-FR" sz="1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Parallelogram 7">
            <a:extLst>
              <a:ext uri="{FF2B5EF4-FFF2-40B4-BE49-F238E27FC236}">
                <a16:creationId xmlns:a16="http://schemas.microsoft.com/office/drawing/2014/main" id="{876D1FD1-75ED-4545-31A7-4423B24D61D5}"/>
              </a:ext>
            </a:extLst>
          </p:cNvPr>
          <p:cNvSpPr/>
          <p:nvPr/>
        </p:nvSpPr>
        <p:spPr>
          <a:xfrm rot="16200000" flipV="1">
            <a:off x="-2263204" y="357010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Rectangle 2">
            <a:extLst>
              <a:ext uri="{FF2B5EF4-FFF2-40B4-BE49-F238E27FC236}">
                <a16:creationId xmlns:a16="http://schemas.microsoft.com/office/drawing/2014/main" id="{AB52716C-51CD-1C58-1EC4-0D8D889A8FFA}"/>
              </a:ext>
            </a:extLst>
          </p:cNvPr>
          <p:cNvSpPr/>
          <p:nvPr/>
        </p:nvSpPr>
        <p:spPr>
          <a:xfrm>
            <a:off x="4879646"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03</a:t>
            </a:r>
            <a:endParaRPr lang="en-US" sz="4000" b="1" dirty="0">
              <a:ea typeface="Roboto Light" panose="02000000000000000000" pitchFamily="2" charset="0"/>
            </a:endParaRPr>
          </a:p>
        </p:txBody>
      </p:sp>
    </p:spTree>
    <p:extLst>
      <p:ext uri="{BB962C8B-B14F-4D97-AF65-F5344CB8AC3E}">
        <p14:creationId xmlns:p14="http://schemas.microsoft.com/office/powerpoint/2010/main" val="499796543"/>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465E16-61D1-2D72-7E9E-B155B753046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7B3841A-5202-6792-76A1-A8C3406A7E4D}"/>
              </a:ext>
            </a:extLst>
          </p:cNvPr>
          <p:cNvSpPr txBox="1"/>
          <p:nvPr/>
        </p:nvSpPr>
        <p:spPr>
          <a:xfrm>
            <a:off x="5454503" y="304279"/>
            <a:ext cx="6379690" cy="781752"/>
          </a:xfrm>
          <a:prstGeom prst="rect">
            <a:avLst/>
          </a:prstGeom>
          <a:noFill/>
        </p:spPr>
        <p:txBody>
          <a:bodyPr wrap="square" rtlCol="0">
            <a:spAutoFit/>
          </a:bodyPr>
          <a:lstStyle/>
          <a:p>
            <a:pPr algn="ctr">
              <a:lnSpc>
                <a:spcPct val="120000"/>
              </a:lnSpc>
            </a:pPr>
            <a:r>
              <a:rPr lang="ar-DZ" sz="4000" b="1" dirty="0">
                <a:solidFill>
                  <a:srgbClr val="00B0F0"/>
                </a:solidFill>
                <a:latin typeface="Alexandria" charset="0"/>
                <a:cs typeface="Alexandria" charset="0"/>
              </a:rPr>
              <a:t> </a:t>
            </a:r>
            <a:r>
              <a:rPr lang="ar-DZ" sz="3200" b="1" dirty="0">
                <a:solidFill>
                  <a:srgbClr val="00B0F0"/>
                </a:solidFill>
                <a:latin typeface="Alexandria" charset="0"/>
                <a:cs typeface="Alexandria" charset="0"/>
              </a:rPr>
              <a:t>المداخل التربوية لتطبيق  التربية الإعلامية</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B7AE65FF-A015-43D7-1A3A-2FB7ED420407}"/>
              </a:ext>
            </a:extLst>
          </p:cNvPr>
          <p:cNvSpPr/>
          <p:nvPr/>
        </p:nvSpPr>
        <p:spPr>
          <a:xfrm>
            <a:off x="2227490" y="564664"/>
            <a:ext cx="206089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1646E31-4B5E-EF05-4226-2CEE0CACC8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683704D-F66E-93B3-8329-D38491DEBD3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5" name="ZoneTexte 4">
            <a:extLst>
              <a:ext uri="{FF2B5EF4-FFF2-40B4-BE49-F238E27FC236}">
                <a16:creationId xmlns:a16="http://schemas.microsoft.com/office/drawing/2014/main" id="{82480A6E-B9E4-D967-96A7-FAABC165968A}"/>
              </a:ext>
            </a:extLst>
          </p:cNvPr>
          <p:cNvSpPr txBox="1"/>
          <p:nvPr/>
        </p:nvSpPr>
        <p:spPr>
          <a:xfrm>
            <a:off x="2485572" y="1502241"/>
            <a:ext cx="8391747" cy="4521944"/>
          </a:xfrm>
          <a:prstGeom prst="rect">
            <a:avLst/>
          </a:prstGeom>
          <a:noFill/>
        </p:spPr>
        <p:txBody>
          <a:bodyPr wrap="square">
            <a:spAutoFit/>
          </a:bodyPr>
          <a:lstStyle/>
          <a:p>
            <a:pPr algn="just" rtl="1">
              <a:lnSpc>
                <a:spcPct val="107000"/>
              </a:lnSpc>
              <a:spcAft>
                <a:spcPts val="800"/>
              </a:spcAft>
              <a:buNone/>
            </a:pPr>
            <a:r>
              <a:rPr lang="ar-DZ"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هـ/ </a:t>
            </a:r>
            <a:r>
              <a:rPr lang="ar-SA" sz="2400" b="1" kern="100" dirty="0" err="1">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الإ</a:t>
            </a:r>
            <a:r>
              <a:rPr lang="ar-DZ"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نت</a:t>
            </a:r>
            <a:r>
              <a:rPr lang="ar-DZ"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اج:</a:t>
            </a:r>
            <a:endParaRPr lang="ar-DZ"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التربية الإعلامية على الر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بط بين قراءة وسائل الإعلام وكتابتها،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شكِّل عملية الإنتاج عنصر "الك</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تابة"؛ فقد أثبتت الأبحاث الحديثة أن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ستخدام</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الأفراد خاصـة الـنشء أنماطًا وأساليب إعلامية يد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على مدى الفهم الواضح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لل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غة</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الإعلاميـة ". ولقـد عمـل ظهـور التكنولوجيا الرقمية على إيجاد فرص جديدة مهمة في هذا المجال، مثـل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سـتخدام</a:t>
            </a:r>
            <a:r>
              <a:rPr lang="ar-SA" sz="2400" kern="100" dirty="0">
                <a:effectLst/>
                <a:latin typeface="Calibri" panose="020F0502020204030204" pitchFamily="34" charset="0"/>
                <a:ea typeface="Calibri" panose="020F0502020204030204" pitchFamily="34" charset="0"/>
                <a:cs typeface="Arial" panose="020B0604020202020204" pitchFamily="34" charset="0"/>
              </a:rPr>
              <a:t> الكـاميرات الر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قمية</a:t>
            </a:r>
            <a:r>
              <a:rPr lang="ar-SA" sz="2400" kern="100" dirty="0">
                <a:effectLst/>
                <a:latin typeface="Calibri" panose="020F0502020204030204" pitchFamily="34" charset="0"/>
                <a:ea typeface="Calibri" panose="020F0502020204030204" pitchFamily="34" charset="0"/>
                <a:cs typeface="Arial" panose="020B0604020202020204" pitchFamily="34" charset="0"/>
              </a:rPr>
              <a:t> والت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حرير الر</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قمي وبرامج تعديل الصور. كما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مكن للأفـراد عـن طريـق المهـارات التقليدية كالل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عب وال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ستكشاف</a:t>
            </a:r>
            <a:r>
              <a:rPr lang="ar-SA" sz="2400" kern="100" dirty="0">
                <a:effectLst/>
                <a:latin typeface="Calibri" panose="020F0502020204030204" pitchFamily="34" charset="0"/>
                <a:ea typeface="Calibri" panose="020F0502020204030204" pitchFamily="34" charset="0"/>
                <a:cs typeface="Arial" panose="020B0604020202020204" pitchFamily="34" charset="0"/>
              </a:rPr>
              <a:t> أن يجعلوا معرفتهم "الس</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لبية" - أو غير الواعية بلُغَة الإعلام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التـى</a:t>
            </a: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كتسبوها</a:t>
            </a:r>
            <a:r>
              <a:rPr lang="ar-SA" sz="2400" kern="100" dirty="0">
                <a:effectLst/>
                <a:latin typeface="Calibri" panose="020F0502020204030204" pitchFamily="34" charset="0"/>
                <a:ea typeface="Calibri" panose="020F0502020204030204" pitchFamily="34" charset="0"/>
                <a:cs typeface="Arial" panose="020B0604020202020204" pitchFamily="34" charset="0"/>
              </a:rPr>
              <a:t> كم</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ق</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ين- معرفة "فاعلة " وواعية. وتوفِّر هـذه التقنيات أيضا فرصا جديدة للت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أمــل والت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فكير. فت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ا</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د</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العمل الإنتاجي عن طريق الإنترنت، ومعرفة ردود الفعل من جماهير حقيقية، 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مكن أن يساعد الأفراد على تقييم ما أنجزوه بطريقة مدروسة جدا</a:t>
            </a:r>
            <a:r>
              <a:rPr lang="fr-FR" sz="2400" kern="100" dirty="0">
                <a:effectLst/>
                <a:latin typeface="Arial" panose="020B0604020202020204" pitchFamily="34" charset="0"/>
                <a:ea typeface="Calibri" panose="020F0502020204030204" pitchFamily="34" charset="0"/>
                <a:cs typeface="Arial" panose="020B0604020202020204" pitchFamily="34" charset="0"/>
              </a:rPr>
              <a:t>.</a:t>
            </a:r>
            <a:endParaRPr lang="fr-FR" sz="11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Parallelogram 7">
            <a:extLst>
              <a:ext uri="{FF2B5EF4-FFF2-40B4-BE49-F238E27FC236}">
                <a16:creationId xmlns:a16="http://schemas.microsoft.com/office/drawing/2014/main" id="{5D09C836-3A60-BB6D-1E91-86E069973427}"/>
              </a:ext>
            </a:extLst>
          </p:cNvPr>
          <p:cNvSpPr/>
          <p:nvPr/>
        </p:nvSpPr>
        <p:spPr>
          <a:xfrm rot="16200000" flipV="1">
            <a:off x="-2490963" y="376260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 name="Rectangle 2">
            <a:extLst>
              <a:ext uri="{FF2B5EF4-FFF2-40B4-BE49-F238E27FC236}">
                <a16:creationId xmlns:a16="http://schemas.microsoft.com/office/drawing/2014/main" id="{4007613B-9A78-4D9E-7CEF-E5E7B49A76F8}"/>
              </a:ext>
            </a:extLst>
          </p:cNvPr>
          <p:cNvSpPr/>
          <p:nvPr/>
        </p:nvSpPr>
        <p:spPr>
          <a:xfrm>
            <a:off x="4288384" y="135084"/>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03</a:t>
            </a:r>
            <a:endParaRPr lang="en-US" sz="4000" b="1" dirty="0">
              <a:ea typeface="Roboto Light" panose="02000000000000000000" pitchFamily="2" charset="0"/>
            </a:endParaRPr>
          </a:p>
        </p:txBody>
      </p:sp>
    </p:spTree>
    <p:extLst>
      <p:ext uri="{BB962C8B-B14F-4D97-AF65-F5344CB8AC3E}">
        <p14:creationId xmlns:p14="http://schemas.microsoft.com/office/powerpoint/2010/main" val="2197368722"/>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C04724-55FF-E04E-9A55-993F3842BDEB}"/>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8E92BC7-CEF6-9331-DE34-3C710FD9289C}"/>
              </a:ext>
            </a:extLst>
          </p:cNvPr>
          <p:cNvSpPr txBox="1"/>
          <p:nvPr/>
        </p:nvSpPr>
        <p:spPr>
          <a:xfrm>
            <a:off x="5963479" y="304279"/>
            <a:ext cx="587071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إستراتيجيات التربية الإعلامية</a:t>
            </a:r>
          </a:p>
        </p:txBody>
      </p:sp>
      <p:sp>
        <p:nvSpPr>
          <p:cNvPr id="29" name="Rectangle 28">
            <a:extLst>
              <a:ext uri="{FF2B5EF4-FFF2-40B4-BE49-F238E27FC236}">
                <a16:creationId xmlns:a16="http://schemas.microsoft.com/office/drawing/2014/main" id="{C6DA0A92-8675-CD5B-AA4F-5D97BB6FD6A8}"/>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9D89912-AF33-86A5-0A4B-3B1A3133AA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3B054C0-3ABB-8279-05D9-9102EC92ECD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3B2D03AD-C604-C6CF-403C-B3B8F37F6911}"/>
              </a:ext>
            </a:extLst>
          </p:cNvPr>
          <p:cNvSpPr/>
          <p:nvPr/>
        </p:nvSpPr>
        <p:spPr>
          <a:xfrm>
            <a:off x="4820012" y="1579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04</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EFD78E06-8A5A-B2A1-296D-34EF984D70A0}"/>
              </a:ext>
            </a:extLst>
          </p:cNvPr>
          <p:cNvSpPr txBox="1"/>
          <p:nvPr/>
        </p:nvSpPr>
        <p:spPr>
          <a:xfrm>
            <a:off x="2227490" y="1423824"/>
            <a:ext cx="8686800" cy="4412618"/>
          </a:xfrm>
          <a:prstGeom prst="rect">
            <a:avLst/>
          </a:prstGeom>
          <a:noFill/>
        </p:spPr>
        <p:txBody>
          <a:bodyPr wrap="square">
            <a:spAutoFit/>
          </a:bodyPr>
          <a:lstStyle/>
          <a:p>
            <a:pPr algn="just" rtl="1">
              <a:lnSpc>
                <a:spcPct val="107000"/>
              </a:lnSpc>
              <a:spcAft>
                <a:spcPts val="800"/>
              </a:spcAft>
              <a:buNone/>
            </a:pPr>
            <a:r>
              <a:rPr lang="ar-SA" sz="2400" kern="100" dirty="0">
                <a:effectLst/>
                <a:latin typeface="Arial" panose="020B0604020202020204" pitchFamily="34" charset="0"/>
                <a:ea typeface="Calibri" panose="020F0502020204030204" pitchFamily="34" charset="0"/>
                <a:cs typeface="Arial" panose="020B0604020202020204" pitchFamily="34" charset="0"/>
              </a:rPr>
              <a:t>تتعد</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د و</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جهات النظر حول الاسـتراتيجيات أو الأسـاليب المناسـبة لتفعيـل التربيـة الإعلامية. ففي الوقت الذي ينادي فيه البعض بضرورة أن يتعل</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م الط</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ـلاب مهـارات التربيـة الإعلامية من خلال مادة أو مقر</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ر خاص بالتربية الإعلامية، وي</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نادي البعض الآخر بدمج التربية الإعلامية في المنهج بدلاً من تقديمها في مادة منفصلة ، بينما ينـادي فريق ثالث بتوظيف كلا المنهجين في هـذا السياق</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 حد</a:t>
            </a:r>
            <a:r>
              <a:rPr lang="ar-DZ" sz="2400" kern="100" dirty="0">
                <a:effectLst/>
                <a:latin typeface="Arial" panose="020B0604020202020204" pitchFamily="34" charset="0"/>
                <a:ea typeface="Calibri" panose="020F0502020204030204" pitchFamily="34" charset="0"/>
                <a:cs typeface="Arial" panose="020B0604020202020204" pitchFamily="34" charset="0"/>
              </a:rPr>
              <a:t>َّ</a:t>
            </a:r>
            <a:r>
              <a:rPr lang="ar-SA" sz="2400" kern="100" dirty="0">
                <a:effectLst/>
                <a:latin typeface="Arial" panose="020B0604020202020204" pitchFamily="34" charset="0"/>
                <a:ea typeface="Calibri" panose="020F0502020204030204" pitchFamily="34" charset="0"/>
                <a:cs typeface="Arial" panose="020B0604020202020204" pitchFamily="34" charset="0"/>
              </a:rPr>
              <a:t>د مركز التربية الإعلامية عشر </a:t>
            </a:r>
            <a:r>
              <a:rPr lang="ar-DZ" sz="2400" kern="100" dirty="0">
                <a:effectLst/>
                <a:latin typeface="Arial" panose="020B0604020202020204" pitchFamily="34" charset="0"/>
                <a:ea typeface="Calibri" panose="020F0502020204030204" pitchFamily="34" charset="0"/>
                <a:cs typeface="Arial" panose="020B0604020202020204" pitchFamily="34" charset="0"/>
              </a:rPr>
              <a:t>إِ</a:t>
            </a:r>
            <a:r>
              <a:rPr lang="ar-SA" sz="2400" kern="100" dirty="0" err="1">
                <a:effectLst/>
                <a:latin typeface="Arial" panose="020B0604020202020204" pitchFamily="34" charset="0"/>
                <a:ea typeface="Calibri" panose="020F0502020204030204" pitchFamily="34" charset="0"/>
                <a:cs typeface="Arial" panose="020B0604020202020204" pitchFamily="34" charset="0"/>
              </a:rPr>
              <a:t>ستراتيجيات</a:t>
            </a:r>
            <a:r>
              <a:rPr lang="ar-SA" sz="2400" kern="100" dirty="0">
                <a:effectLst/>
                <a:latin typeface="Arial" panose="020B0604020202020204" pitchFamily="34" charset="0"/>
                <a:ea typeface="Calibri" panose="020F0502020204030204" pitchFamily="34" charset="0"/>
                <a:cs typeface="Arial" panose="020B0604020202020204" pitchFamily="34" charset="0"/>
              </a:rPr>
              <a:t> لتدريس الثقافة الإعلاميـة ، أهمهـا</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p>
          <a:p>
            <a:pPr algn="just" rtl="1">
              <a:buNone/>
            </a:pPr>
            <a:r>
              <a:rPr lang="ar-SA" sz="2400" dirty="0">
                <a:effectLst/>
                <a:latin typeface="Arial" panose="020B0604020202020204" pitchFamily="34" charset="0"/>
                <a:ea typeface="Calibri" panose="020F0502020204030204" pitchFamily="34" charset="0"/>
                <a:cs typeface="Arial" panose="020B0604020202020204" pitchFamily="34" charset="0"/>
              </a:rPr>
              <a:t> د</a:t>
            </a:r>
            <a:r>
              <a:rPr lang="ar-DZ" sz="2400" dirty="0">
                <a:effectLst/>
                <a:latin typeface="Arial" panose="020B0604020202020204" pitchFamily="34" charset="0"/>
                <a:ea typeface="Calibri" panose="020F0502020204030204" pitchFamily="34" charset="0"/>
                <a:cs typeface="Arial" panose="020B0604020202020204" pitchFamily="34" charset="0"/>
              </a:rPr>
              <a:t>َ</a:t>
            </a:r>
            <a:r>
              <a:rPr lang="ar-SA" sz="2400" dirty="0">
                <a:effectLst/>
                <a:latin typeface="Arial" panose="020B0604020202020204" pitchFamily="34" charset="0"/>
                <a:ea typeface="Calibri" panose="020F0502020204030204" pitchFamily="34" charset="0"/>
                <a:cs typeface="Arial" panose="020B0604020202020204" pitchFamily="34" charset="0"/>
              </a:rPr>
              <a:t>مج التربية الإعلامية في المنهج، أو تقديم مقر</a:t>
            </a:r>
            <a:r>
              <a:rPr lang="ar-DZ" sz="2400" dirty="0">
                <a:effectLst/>
                <a:latin typeface="Arial" panose="020B0604020202020204" pitchFamily="34" charset="0"/>
                <a:ea typeface="Calibri" panose="020F0502020204030204" pitchFamily="34" charset="0"/>
                <a:cs typeface="Arial" panose="020B0604020202020204" pitchFamily="34" charset="0"/>
              </a:rPr>
              <a:t>َّ</a:t>
            </a:r>
            <a:r>
              <a:rPr lang="ar-SA" sz="2400" dirty="0">
                <a:effectLst/>
                <a:latin typeface="Arial" panose="020B0604020202020204" pitchFamily="34" charset="0"/>
                <a:ea typeface="Calibri" panose="020F0502020204030204" pitchFamily="34" charset="0"/>
                <a:cs typeface="Arial" panose="020B0604020202020204" pitchFamily="34" charset="0"/>
              </a:rPr>
              <a:t>ر كامل في التربية الإعلامية، وتوظيف النموذج الاستقرائي(</a:t>
            </a:r>
            <a:r>
              <a:rPr lang="fr-FR" sz="2400" dirty="0">
                <a:effectLst/>
                <a:latin typeface="Arial" panose="020B0604020202020204" pitchFamily="34" charset="0"/>
                <a:ea typeface="Calibri" panose="020F0502020204030204" pitchFamily="34" charset="0"/>
                <a:cs typeface="Arial" panose="020B0604020202020204" pitchFamily="34" charset="0"/>
              </a:rPr>
              <a:t> (</a:t>
            </a:r>
            <a:r>
              <a:rPr lang="fr-FR" sz="2400" dirty="0" err="1">
                <a:effectLst/>
                <a:latin typeface="Arial" panose="020B0604020202020204" pitchFamily="34" charset="0"/>
                <a:ea typeface="Calibri" panose="020F0502020204030204" pitchFamily="34" charset="0"/>
                <a:cs typeface="Arial" panose="020B0604020202020204" pitchFamily="34" charset="0"/>
              </a:rPr>
              <a:t>Approach</a:t>
            </a:r>
            <a:r>
              <a:rPr lang="fr-FR" sz="2400" dirty="0">
                <a:effectLst/>
                <a:latin typeface="Arial" panose="020B0604020202020204" pitchFamily="34" charset="0"/>
                <a:ea typeface="Calibri" panose="020F0502020204030204" pitchFamily="34" charset="0"/>
                <a:cs typeface="Arial" panose="020B0604020202020204" pitchFamily="34" charset="0"/>
              </a:rPr>
              <a:t> </a:t>
            </a:r>
            <a:r>
              <a:rPr lang="fr-FR" sz="2400" dirty="0" err="1">
                <a:effectLst/>
                <a:latin typeface="Arial" panose="020B0604020202020204" pitchFamily="34" charset="0"/>
                <a:ea typeface="Calibri" panose="020F0502020204030204" pitchFamily="34" charset="0"/>
                <a:cs typeface="Arial" panose="020B0604020202020204" pitchFamily="34" charset="0"/>
              </a:rPr>
              <a:t>Inquiry</a:t>
            </a:r>
            <a:r>
              <a:rPr lang="fr-FR" sz="2400" dirty="0">
                <a:effectLst/>
                <a:latin typeface="Arial" panose="020B0604020202020204" pitchFamily="34" charset="0"/>
                <a:ea typeface="Calibri" panose="020F0502020204030204" pitchFamily="34" charset="0"/>
                <a:cs typeface="Arial" panose="020B0604020202020204" pitchFamily="34" charset="0"/>
              </a:rPr>
              <a:t> </a:t>
            </a:r>
            <a:r>
              <a:rPr lang="ar-SA" sz="2400" dirty="0">
                <a:effectLst/>
                <a:latin typeface="Arial" panose="020B0604020202020204" pitchFamily="34" charset="0"/>
                <a:ea typeface="Calibri" panose="020F0502020204030204" pitchFamily="34" charset="0"/>
                <a:cs typeface="Arial" panose="020B0604020202020204" pitchFamily="34" charset="0"/>
              </a:rPr>
              <a:t>، وتدريس مهارات التفكير الناقد، وتحليل البيئة الإعلامية، ودراسة وجهات النظر المختلفة، وغيرها. كما ي</a:t>
            </a:r>
            <a:r>
              <a:rPr lang="ar-DZ" sz="2400" dirty="0">
                <a:effectLst/>
                <a:latin typeface="Arial" panose="020B0604020202020204" pitchFamily="34" charset="0"/>
                <a:ea typeface="Calibri" panose="020F0502020204030204" pitchFamily="34" charset="0"/>
                <a:cs typeface="Arial" panose="020B0604020202020204" pitchFamily="34" charset="0"/>
              </a:rPr>
              <a:t>َ</a:t>
            </a:r>
            <a:r>
              <a:rPr lang="ar-SA" sz="2400" dirty="0" err="1">
                <a:effectLst/>
                <a:latin typeface="Arial" panose="020B0604020202020204" pitchFamily="34" charset="0"/>
                <a:ea typeface="Calibri" panose="020F0502020204030204" pitchFamily="34" charset="0"/>
                <a:cs typeface="Arial" panose="020B0604020202020204" pitchFamily="34" charset="0"/>
              </a:rPr>
              <a:t>قترح</a:t>
            </a:r>
            <a:r>
              <a:rPr lang="ar-SA" sz="2400" dirty="0">
                <a:effectLst/>
                <a:latin typeface="Arial" panose="020B0604020202020204" pitchFamily="34" charset="0"/>
                <a:ea typeface="Calibri" panose="020F0502020204030204" pitchFamily="34" charset="0"/>
                <a:cs typeface="Arial" panose="020B0604020202020204" pitchFamily="34" charset="0"/>
              </a:rPr>
              <a:t> المركز </a:t>
            </a:r>
            <a:r>
              <a:rPr lang="ar-DZ" sz="2400" dirty="0">
                <a:effectLst/>
                <a:latin typeface="Arial" panose="020B0604020202020204" pitchFamily="34" charset="0"/>
                <a:ea typeface="Calibri" panose="020F0502020204030204" pitchFamily="34" charset="0"/>
                <a:cs typeface="Arial" panose="020B0604020202020204" pitchFamily="34" charset="0"/>
              </a:rPr>
              <a:t>إِ</a:t>
            </a:r>
            <a:r>
              <a:rPr lang="ar-SA" sz="2400" dirty="0" err="1">
                <a:effectLst/>
                <a:latin typeface="Arial" panose="020B0604020202020204" pitchFamily="34" charset="0"/>
                <a:ea typeface="Calibri" panose="020F0502020204030204" pitchFamily="34" charset="0"/>
                <a:cs typeface="Arial" panose="020B0604020202020204" pitchFamily="34" charset="0"/>
              </a:rPr>
              <a:t>ستخدام</a:t>
            </a:r>
            <a:r>
              <a:rPr lang="ar-SA" sz="2400" dirty="0">
                <a:effectLst/>
                <a:latin typeface="Arial" panose="020B0604020202020204" pitchFamily="34" charset="0"/>
                <a:ea typeface="Calibri" panose="020F0502020204030204" pitchFamily="34" charset="0"/>
                <a:cs typeface="Arial" panose="020B0604020202020204" pitchFamily="34" charset="0"/>
              </a:rPr>
              <a:t> نمـوذج </a:t>
            </a:r>
            <a:r>
              <a:rPr lang="ar-SA" sz="2400" dirty="0" err="1">
                <a:effectLst/>
                <a:latin typeface="Arial" panose="020B0604020202020204" pitchFamily="34" charset="0"/>
                <a:ea typeface="Calibri" panose="020F0502020204030204" pitchFamily="34" charset="0"/>
                <a:cs typeface="Arial" panose="020B0604020202020204" pitchFamily="34" charset="0"/>
              </a:rPr>
              <a:t>الـتعل</a:t>
            </a:r>
            <a:r>
              <a:rPr lang="ar-DZ" sz="2400" dirty="0">
                <a:effectLst/>
                <a:latin typeface="Arial" panose="020B0604020202020204" pitchFamily="34" charset="0"/>
                <a:ea typeface="Calibri" panose="020F0502020204030204" pitchFamily="34" charset="0"/>
                <a:cs typeface="Arial" panose="020B0604020202020204" pitchFamily="34" charset="0"/>
              </a:rPr>
              <a:t>ُّ</a:t>
            </a:r>
            <a:r>
              <a:rPr lang="ar-SA" sz="2400" dirty="0">
                <a:effectLst/>
                <a:latin typeface="Arial" panose="020B0604020202020204" pitchFamily="34" charset="0"/>
                <a:ea typeface="Calibri" panose="020F0502020204030204" pitchFamily="34" charset="0"/>
                <a:cs typeface="Arial" panose="020B0604020202020204" pitchFamily="34" charset="0"/>
              </a:rPr>
              <a:t>م الن</a:t>
            </a:r>
            <a:r>
              <a:rPr lang="ar-DZ" sz="2400" dirty="0">
                <a:effectLst/>
                <a:latin typeface="Arial" panose="020B0604020202020204" pitchFamily="34" charset="0"/>
                <a:ea typeface="Calibri" panose="020F0502020204030204" pitchFamily="34" charset="0"/>
                <a:cs typeface="Arial" panose="020B0604020202020204" pitchFamily="34" charset="0"/>
              </a:rPr>
              <a:t>َّ</a:t>
            </a:r>
            <a:r>
              <a:rPr lang="ar-SA" sz="2400" dirty="0">
                <a:effectLst/>
                <a:latin typeface="Arial" panose="020B0604020202020204" pitchFamily="34" charset="0"/>
                <a:ea typeface="Calibri" panose="020F0502020204030204" pitchFamily="34" charset="0"/>
                <a:cs typeface="Arial" panose="020B0604020202020204" pitchFamily="34" charset="0"/>
              </a:rPr>
              <a:t>شـط ، الذي يبدأ بمرحلة الوعي بقضية معينة</a:t>
            </a:r>
            <a:r>
              <a:rPr lang="ar-DZ" sz="2400" dirty="0">
                <a:effectLst/>
                <a:latin typeface="Arial" panose="020B0604020202020204" pitchFamily="34" charset="0"/>
                <a:ea typeface="Calibri" panose="020F0502020204030204" pitchFamily="34" charset="0"/>
                <a:cs typeface="Arial" panose="020B0604020202020204" pitchFamily="34" charset="0"/>
              </a:rPr>
              <a:t>،</a:t>
            </a:r>
            <a:r>
              <a:rPr lang="ar-SA" sz="2400" dirty="0">
                <a:effectLst/>
                <a:latin typeface="Arial" panose="020B0604020202020204" pitchFamily="34" charset="0"/>
                <a:ea typeface="Calibri" panose="020F0502020204030204" pitchFamily="34" charset="0"/>
                <a:cs typeface="Arial" panose="020B0604020202020204" pitchFamily="34" charset="0"/>
              </a:rPr>
              <a:t> ثم</a:t>
            </a:r>
            <a:r>
              <a:rPr lang="ar-DZ" sz="2400" dirty="0">
                <a:effectLst/>
                <a:latin typeface="Arial" panose="020B0604020202020204" pitchFamily="34" charset="0"/>
                <a:ea typeface="Calibri" panose="020F0502020204030204" pitchFamily="34" charset="0"/>
                <a:cs typeface="Arial" panose="020B0604020202020204" pitchFamily="34" charset="0"/>
              </a:rPr>
              <a:t>َّ</a:t>
            </a:r>
            <a:r>
              <a:rPr lang="ar-SA" sz="2400" dirty="0">
                <a:effectLst/>
                <a:latin typeface="Arial" panose="020B0604020202020204" pitchFamily="34" charset="0"/>
                <a:ea typeface="Calibri" panose="020F0502020204030204" pitchFamily="34" charset="0"/>
                <a:cs typeface="Arial" panose="020B0604020202020204" pitchFamily="34" charset="0"/>
              </a:rPr>
              <a:t> الت</a:t>
            </a:r>
            <a:r>
              <a:rPr lang="ar-DZ" sz="2400" dirty="0">
                <a:effectLst/>
                <a:latin typeface="Arial" panose="020B0604020202020204" pitchFamily="34" charset="0"/>
                <a:ea typeface="Calibri" panose="020F0502020204030204" pitchFamily="34" charset="0"/>
                <a:cs typeface="Arial" panose="020B0604020202020204" pitchFamily="34" charset="0"/>
              </a:rPr>
              <a:t>َّ</a:t>
            </a:r>
            <a:r>
              <a:rPr lang="ar-SA" sz="2400" dirty="0">
                <a:effectLst/>
                <a:latin typeface="Arial" panose="020B0604020202020204" pitchFamily="34" charset="0"/>
                <a:ea typeface="Calibri" panose="020F0502020204030204" pitchFamily="34" charset="0"/>
                <a:cs typeface="Arial" panose="020B0604020202020204" pitchFamily="34" charset="0"/>
              </a:rPr>
              <a:t>حليل ثم</a:t>
            </a:r>
            <a:r>
              <a:rPr lang="ar-DZ" sz="2400" dirty="0">
                <a:effectLst/>
                <a:latin typeface="Arial" panose="020B0604020202020204" pitchFamily="34" charset="0"/>
                <a:ea typeface="Calibri" panose="020F0502020204030204" pitchFamily="34" charset="0"/>
                <a:cs typeface="Arial" panose="020B0604020202020204" pitchFamily="34" charset="0"/>
              </a:rPr>
              <a:t>َّ</a:t>
            </a:r>
            <a:r>
              <a:rPr lang="ar-SA" sz="2400" dirty="0">
                <a:effectLst/>
                <a:latin typeface="Arial" panose="020B0604020202020204" pitchFamily="34" charset="0"/>
                <a:ea typeface="Calibri" panose="020F0502020204030204" pitchFamily="34" charset="0"/>
                <a:cs typeface="Arial" panose="020B0604020202020204" pitchFamily="34" charset="0"/>
              </a:rPr>
              <a:t> الت</a:t>
            </a:r>
            <a:r>
              <a:rPr lang="ar-DZ" sz="2400" dirty="0">
                <a:effectLst/>
                <a:latin typeface="Arial" panose="020B0604020202020204" pitchFamily="34" charset="0"/>
                <a:ea typeface="Calibri" panose="020F0502020204030204" pitchFamily="34" charset="0"/>
                <a:cs typeface="Arial" panose="020B0604020202020204" pitchFamily="34" charset="0"/>
              </a:rPr>
              <a:t>َّ</a:t>
            </a:r>
            <a:r>
              <a:rPr lang="ar-SA" sz="2400" dirty="0">
                <a:effectLst/>
                <a:latin typeface="Arial" panose="020B0604020202020204" pitchFamily="34" charset="0"/>
                <a:ea typeface="Calibri" panose="020F0502020204030204" pitchFamily="34" charset="0"/>
                <a:cs typeface="Arial" panose="020B0604020202020204" pitchFamily="34" charset="0"/>
              </a:rPr>
              <a:t>عقيب أو التأمـل وأخيرا ال</a:t>
            </a:r>
            <a:r>
              <a:rPr lang="ar-DZ" sz="2400" dirty="0">
                <a:effectLst/>
                <a:latin typeface="Arial" panose="020B0604020202020204" pitchFamily="34" charset="0"/>
                <a:ea typeface="Calibri" panose="020F0502020204030204" pitchFamily="34" charset="0"/>
                <a:cs typeface="Arial" panose="020B0604020202020204" pitchFamily="34" charset="0"/>
              </a:rPr>
              <a:t>إ</a:t>
            </a:r>
            <a:r>
              <a:rPr lang="ar-SA" sz="2400" dirty="0" err="1">
                <a:effectLst/>
                <a:latin typeface="Arial" panose="020B0604020202020204" pitchFamily="34" charset="0"/>
                <a:ea typeface="Calibri" panose="020F0502020204030204" pitchFamily="34" charset="0"/>
                <a:cs typeface="Arial" panose="020B0604020202020204" pitchFamily="34" charset="0"/>
              </a:rPr>
              <a:t>ستجابة</a:t>
            </a:r>
            <a:r>
              <a:rPr lang="ar-SA" sz="2400" dirty="0">
                <a:effectLst/>
                <a:latin typeface="Arial" panose="020B0604020202020204" pitchFamily="34" charset="0"/>
                <a:ea typeface="Calibri" panose="020F0502020204030204" pitchFamily="34" charset="0"/>
                <a:cs typeface="Arial" panose="020B0604020202020204" pitchFamily="34" charset="0"/>
              </a:rPr>
              <a:t>، ونتاج هذه النشاطات الأربعة هو الخبرة التي يكّونها الفرد</a:t>
            </a:r>
            <a:r>
              <a:rPr lang="fr-FR" sz="1800" dirty="0">
                <a:effectLst/>
                <a:latin typeface="Calibri" panose="020F0502020204030204" pitchFamily="34" charset="0"/>
                <a:ea typeface="Calibri" panose="020F0502020204030204" pitchFamily="34" charset="0"/>
                <a:cs typeface="Arial" panose="020B0604020202020204" pitchFamily="34" charset="0"/>
              </a:rPr>
              <a:t>. </a:t>
            </a:r>
            <a:endParaRPr lang="fr-FR" dirty="0"/>
          </a:p>
        </p:txBody>
      </p:sp>
    </p:spTree>
    <p:extLst>
      <p:ext uri="{BB962C8B-B14F-4D97-AF65-F5344CB8AC3E}">
        <p14:creationId xmlns:p14="http://schemas.microsoft.com/office/powerpoint/2010/main" val="2646332319"/>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529EA3-0042-A59E-54B6-8D610FC54BA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77473765-D649-ABA3-0971-9B99E6AE548C}"/>
              </a:ext>
            </a:extLst>
          </p:cNvPr>
          <p:cNvSpPr txBox="1"/>
          <p:nvPr/>
        </p:nvSpPr>
        <p:spPr>
          <a:xfrm>
            <a:off x="5963479" y="304279"/>
            <a:ext cx="587071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إستراتيجيات التربية الإعلامية</a:t>
            </a:r>
          </a:p>
        </p:txBody>
      </p:sp>
      <p:sp>
        <p:nvSpPr>
          <p:cNvPr id="29" name="Rectangle 28">
            <a:extLst>
              <a:ext uri="{FF2B5EF4-FFF2-40B4-BE49-F238E27FC236}">
                <a16:creationId xmlns:a16="http://schemas.microsoft.com/office/drawing/2014/main" id="{8FF4B003-C286-3D07-5841-12FB2FA0163F}"/>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F5E08D3-0458-04A7-7218-B294455E81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F2403B4-C895-3A60-64D3-49D31EB2172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4" name="ZoneTexte 3">
            <a:extLst>
              <a:ext uri="{FF2B5EF4-FFF2-40B4-BE49-F238E27FC236}">
                <a16:creationId xmlns:a16="http://schemas.microsoft.com/office/drawing/2014/main" id="{4E225503-D770-7052-D6C1-158AC6C9DC0C}"/>
              </a:ext>
            </a:extLst>
          </p:cNvPr>
          <p:cNvSpPr txBox="1"/>
          <p:nvPr/>
        </p:nvSpPr>
        <p:spPr>
          <a:xfrm>
            <a:off x="4369981" y="1502241"/>
            <a:ext cx="6575070" cy="4524315"/>
          </a:xfrm>
          <a:prstGeom prst="rect">
            <a:avLst/>
          </a:prstGeom>
          <a:noFill/>
        </p:spPr>
        <p:txBody>
          <a:bodyPr wrap="square">
            <a:spAutoFit/>
          </a:bodyPr>
          <a:lstStyle/>
          <a:p>
            <a:pPr marL="800100" lvl="1" indent="-342900" algn="r" rtl="1">
              <a:buFont typeface="Wingdings" panose="05000000000000000000" pitchFamily="2" charset="2"/>
              <a:buChar char="q"/>
            </a:pPr>
            <a:r>
              <a:rPr lang="ar-EG" sz="2400" b="1" dirty="0">
                <a:solidFill>
                  <a:schemeClr val="accent2"/>
                </a:solidFill>
              </a:rPr>
              <a:t>نموذج </a:t>
            </a:r>
            <a:r>
              <a:rPr lang="fr-FR" sz="2400" b="1" dirty="0">
                <a:solidFill>
                  <a:schemeClr val="accent2"/>
                </a:solidFill>
              </a:rPr>
              <a:t>Freed</a:t>
            </a:r>
            <a:r>
              <a:rPr lang="ar-DZ" sz="2400" b="1" dirty="0">
                <a:solidFill>
                  <a:schemeClr val="accent2"/>
                </a:solidFill>
              </a:rPr>
              <a:t> </a:t>
            </a:r>
            <a:r>
              <a:rPr lang="ar-EG" sz="2400" b="1" dirty="0">
                <a:solidFill>
                  <a:schemeClr val="accent2"/>
                </a:solidFill>
              </a:rPr>
              <a:t>فريد للتربية الإعلامية (2003)</a:t>
            </a:r>
            <a:r>
              <a:rPr lang="ar-DZ" sz="2400" b="1" dirty="0">
                <a:solidFill>
                  <a:schemeClr val="accent2"/>
                </a:solidFill>
              </a:rPr>
              <a:t>:</a:t>
            </a:r>
            <a:endParaRPr lang="ar-EG" sz="2400" b="1" dirty="0">
              <a:solidFill>
                <a:schemeClr val="accent2"/>
              </a:solidFill>
            </a:endParaRPr>
          </a:p>
          <a:p>
            <a:pPr algn="just" rtl="1">
              <a:buNone/>
            </a:pPr>
            <a:r>
              <a:rPr lang="ar-EG" sz="2400" dirty="0"/>
              <a:t>ي</a:t>
            </a:r>
            <a:r>
              <a:rPr lang="ar-DZ" sz="2400" dirty="0"/>
              <a:t>ُ</a:t>
            </a:r>
            <a:r>
              <a:rPr lang="ar-EG" sz="2400" dirty="0"/>
              <a:t>رك</a:t>
            </a:r>
            <a:r>
              <a:rPr lang="ar-DZ" sz="2400" dirty="0"/>
              <a:t>ِّ</a:t>
            </a:r>
            <a:r>
              <a:rPr lang="ar-EG" sz="2400" dirty="0"/>
              <a:t>ز النموذج على التفاعلية</a:t>
            </a:r>
            <a:r>
              <a:rPr lang="fr-FR" sz="2400" dirty="0" err="1"/>
              <a:t>Interactivity</a:t>
            </a:r>
            <a:r>
              <a:rPr lang="fr-FR" sz="2400" dirty="0"/>
              <a:t>) </a:t>
            </a:r>
            <a:r>
              <a:rPr lang="ar-DZ" sz="2400" dirty="0"/>
              <a:t>) </a:t>
            </a:r>
            <a:r>
              <a:rPr lang="ar-EG" sz="2400" dirty="0"/>
              <a:t>في وسائل الإعلام وتقنيات المعلومات الحديثة، خصوصًا الشبكات الرقمية العالمية التي تسمح بالغ</a:t>
            </a:r>
            <a:r>
              <a:rPr lang="ar-DZ" sz="2400" dirty="0"/>
              <a:t>َ</a:t>
            </a:r>
            <a:r>
              <a:rPr lang="ar-EG" sz="2400" dirty="0"/>
              <a:t>مر في بيئات تفاعلية.</a:t>
            </a:r>
            <a:endParaRPr lang="ar-DZ" sz="2400" dirty="0"/>
          </a:p>
          <a:p>
            <a:pPr algn="just" rtl="1">
              <a:buNone/>
            </a:pPr>
            <a:r>
              <a:rPr lang="ar-EG" sz="2400" dirty="0" err="1"/>
              <a:t>ويؤك</a:t>
            </a:r>
            <a:r>
              <a:rPr lang="ar-DZ" sz="2400" dirty="0"/>
              <a:t>ِّ</a:t>
            </a:r>
            <a:r>
              <a:rPr lang="ar-EG" sz="2400" dirty="0"/>
              <a:t>د أن المهارات التقنية والتفكير النقدي وحدها غير كافية، بل يجب فهم قوة التفاعلية والوعي الك</a:t>
            </a:r>
            <a:r>
              <a:rPr lang="ar-DZ" sz="2400" dirty="0"/>
              <a:t>َ</a:t>
            </a:r>
            <a:r>
              <a:rPr lang="ar-EG" sz="2400" dirty="0" err="1"/>
              <a:t>ون</a:t>
            </a:r>
            <a:r>
              <a:rPr lang="ar-DZ" sz="2400" dirty="0"/>
              <a:t>ِ</a:t>
            </a:r>
            <a:r>
              <a:rPr lang="ar-EG" sz="2400" dirty="0"/>
              <a:t>ي </a:t>
            </a:r>
            <a:r>
              <a:rPr lang="fr-FR" sz="2400" dirty="0"/>
              <a:t>Global </a:t>
            </a:r>
            <a:r>
              <a:rPr lang="fr-FR" sz="2400" dirty="0" err="1"/>
              <a:t>Sensibility</a:t>
            </a:r>
            <a:r>
              <a:rPr lang="fr-FR" sz="2400" dirty="0"/>
              <a:t>) </a:t>
            </a:r>
            <a:r>
              <a:rPr lang="ar-DZ" sz="2400" dirty="0"/>
              <a:t>) </a:t>
            </a:r>
            <a:r>
              <a:rPr lang="ar-EG" sz="2400" dirty="0"/>
              <a:t>كأساس للتربية الإعلامية.</a:t>
            </a:r>
          </a:p>
          <a:p>
            <a:pPr marL="342900" indent="-342900" algn="just" rtl="1">
              <a:buFont typeface="Wingdings" panose="05000000000000000000" pitchFamily="2" charset="2"/>
              <a:buChar char="§"/>
            </a:pPr>
            <a:r>
              <a:rPr lang="ar-EG" sz="2400" b="1" dirty="0"/>
              <a:t>مستويات نموذج التربية الإعلامية الع</a:t>
            </a:r>
            <a:r>
              <a:rPr lang="ar-DZ" sz="2400" b="1" dirty="0"/>
              <a:t>َ</a:t>
            </a:r>
            <a:r>
              <a:rPr lang="ar-EG" sz="2400" b="1" dirty="0"/>
              <a:t>م</a:t>
            </a:r>
            <a:r>
              <a:rPr lang="ar-DZ" sz="2400" b="1" dirty="0"/>
              <a:t>ِ</a:t>
            </a:r>
            <a:r>
              <a:rPr lang="ar-EG" sz="2400" b="1" dirty="0" err="1"/>
              <a:t>يقة</a:t>
            </a:r>
            <a:r>
              <a:rPr lang="ar-EG" sz="2400" b="1" dirty="0"/>
              <a:t> (</a:t>
            </a:r>
            <a:r>
              <a:rPr lang="fr-FR" sz="2400" b="1" dirty="0" err="1"/>
              <a:t>Literacy</a:t>
            </a:r>
            <a:r>
              <a:rPr lang="fr-FR" sz="2400" b="1" dirty="0"/>
              <a:t> Media Deep):</a:t>
            </a:r>
            <a:endParaRPr lang="fr-FR" sz="2400" dirty="0"/>
          </a:p>
          <a:p>
            <a:pPr algn="just" rtl="1">
              <a:buFont typeface="+mj-lt"/>
              <a:buAutoNum type="arabicPeriod"/>
            </a:pPr>
            <a:r>
              <a:rPr lang="ar-EG" sz="2400" dirty="0"/>
              <a:t>مهارات </a:t>
            </a:r>
            <a:r>
              <a:rPr lang="ar-DZ" sz="2400" dirty="0"/>
              <a:t>إِ</a:t>
            </a:r>
            <a:r>
              <a:rPr lang="ar-EG" sz="2400" dirty="0" err="1"/>
              <a:t>ستخدام</a:t>
            </a:r>
            <a:r>
              <a:rPr lang="ar-EG" sz="2400" dirty="0"/>
              <a:t> تقنيات المعلومات وتصف</a:t>
            </a:r>
            <a:r>
              <a:rPr lang="ar-DZ" sz="2400" dirty="0"/>
              <a:t>ُّ</a:t>
            </a:r>
            <a:r>
              <a:rPr lang="ar-EG" sz="2400" dirty="0"/>
              <a:t>ح الشبكات الرقمية.</a:t>
            </a:r>
          </a:p>
          <a:p>
            <a:pPr algn="just" rtl="1">
              <a:buFont typeface="+mj-lt"/>
              <a:buAutoNum type="arabicPeriod"/>
            </a:pPr>
            <a:r>
              <a:rPr lang="ar-EG" sz="2400" dirty="0"/>
              <a:t>مهارات التفكير النقدي لمحتوى الرسائل الإعلامية.</a:t>
            </a:r>
          </a:p>
          <a:p>
            <a:pPr algn="just" rtl="1">
              <a:buFont typeface="+mj-lt"/>
              <a:buAutoNum type="arabicPeriod"/>
            </a:pPr>
            <a:r>
              <a:rPr lang="ar-EG" sz="2400" dirty="0"/>
              <a:t>تقدير وفهم التفاعلية الكونية.</a:t>
            </a:r>
          </a:p>
        </p:txBody>
      </p:sp>
      <p:pic>
        <p:nvPicPr>
          <p:cNvPr id="9" name="Image 8">
            <a:extLst>
              <a:ext uri="{FF2B5EF4-FFF2-40B4-BE49-F238E27FC236}">
                <a16:creationId xmlns:a16="http://schemas.microsoft.com/office/drawing/2014/main" id="{6F3822CF-EA4A-19B7-E850-BD17D1FE8F0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35198" y="2108542"/>
            <a:ext cx="3784583" cy="37255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a:extLst>
              <a:ext uri="{FF2B5EF4-FFF2-40B4-BE49-F238E27FC236}">
                <a16:creationId xmlns:a16="http://schemas.microsoft.com/office/drawing/2014/main" id="{2FA04AD2-F72D-FE96-3A58-074899784280}"/>
              </a:ext>
            </a:extLst>
          </p:cNvPr>
          <p:cNvSpPr/>
          <p:nvPr/>
        </p:nvSpPr>
        <p:spPr>
          <a:xfrm>
            <a:off x="4820012" y="1579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04</a:t>
            </a:r>
            <a:endParaRPr lang="en-US" sz="4000" b="1" dirty="0">
              <a:ea typeface="Roboto Light" panose="02000000000000000000" pitchFamily="2" charset="0"/>
            </a:endParaRPr>
          </a:p>
        </p:txBody>
      </p:sp>
    </p:spTree>
    <p:extLst>
      <p:ext uri="{BB962C8B-B14F-4D97-AF65-F5344CB8AC3E}">
        <p14:creationId xmlns:p14="http://schemas.microsoft.com/office/powerpoint/2010/main" val="1900304006"/>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21EE40-F1ED-587D-389F-018B14332A4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E59A7F6-4410-D3F3-25B4-1DDCC0257F3A}"/>
              </a:ext>
            </a:extLst>
          </p:cNvPr>
          <p:cNvSpPr txBox="1"/>
          <p:nvPr/>
        </p:nvSpPr>
        <p:spPr>
          <a:xfrm>
            <a:off x="5641377" y="205039"/>
            <a:ext cx="655062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مهارات التربية الإعلامية</a:t>
            </a:r>
          </a:p>
        </p:txBody>
      </p:sp>
      <p:sp>
        <p:nvSpPr>
          <p:cNvPr id="29" name="Rectangle 28">
            <a:extLst>
              <a:ext uri="{FF2B5EF4-FFF2-40B4-BE49-F238E27FC236}">
                <a16:creationId xmlns:a16="http://schemas.microsoft.com/office/drawing/2014/main" id="{E1D017D6-0C75-575D-A89A-6C835BFE0289}"/>
              </a:ext>
            </a:extLst>
          </p:cNvPr>
          <p:cNvSpPr/>
          <p:nvPr/>
        </p:nvSpPr>
        <p:spPr>
          <a:xfrm flipV="1">
            <a:off x="2227489" y="518945"/>
            <a:ext cx="3412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9343918-B11E-B536-FAA6-EDB585FE98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AC3CE26-2F1D-9202-F4D9-677DB3B9C5DE}"/>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D9C0381D-008F-C65B-CFE2-F5A6BC8FC174}"/>
              </a:ext>
            </a:extLst>
          </p:cNvPr>
          <p:cNvSpPr/>
          <p:nvPr/>
        </p:nvSpPr>
        <p:spPr>
          <a:xfrm>
            <a:off x="4852007" y="58704"/>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
        <p:nvSpPr>
          <p:cNvPr id="6" name="ZoneTexte 5">
            <a:extLst>
              <a:ext uri="{FF2B5EF4-FFF2-40B4-BE49-F238E27FC236}">
                <a16:creationId xmlns:a16="http://schemas.microsoft.com/office/drawing/2014/main" id="{FDD75E2F-1FD6-26CB-6220-FEC82468D90D}"/>
              </a:ext>
            </a:extLst>
          </p:cNvPr>
          <p:cNvSpPr txBox="1"/>
          <p:nvPr/>
        </p:nvSpPr>
        <p:spPr>
          <a:xfrm>
            <a:off x="1058780" y="1271062"/>
            <a:ext cx="10279780" cy="281231"/>
          </a:xfrm>
          <a:prstGeom prst="rect">
            <a:avLst/>
          </a:prstGeom>
          <a:noFill/>
        </p:spPr>
        <p:txBody>
          <a:bodyPr wrap="square">
            <a:spAutoFit/>
          </a:bodyPr>
          <a:lstStyle/>
          <a:p>
            <a:pPr>
              <a:lnSpc>
                <a:spcPct val="107000"/>
              </a:lnSpc>
              <a:spcAft>
                <a:spcPts val="800"/>
              </a:spcAft>
              <a:buNone/>
            </a:pPr>
            <a:r>
              <a:rPr lang="fr-FR" sz="1200" kern="100" dirty="0">
                <a:effectLst/>
                <a:latin typeface="Calibri" panose="020F0502020204030204" pitchFamily="34" charset="0"/>
                <a:ea typeface="Calibri" panose="020F0502020204030204" pitchFamily="34" charset="0"/>
                <a:cs typeface="Arial" panose="020B0604020202020204" pitchFamily="34" charset="0"/>
              </a:rPr>
              <a:t> </a:t>
            </a:r>
          </a:p>
        </p:txBody>
      </p:sp>
      <p:sp>
        <p:nvSpPr>
          <p:cNvPr id="3" name="ZoneTexte 2">
            <a:extLst>
              <a:ext uri="{FF2B5EF4-FFF2-40B4-BE49-F238E27FC236}">
                <a16:creationId xmlns:a16="http://schemas.microsoft.com/office/drawing/2014/main" id="{9D5461E2-34B9-5C95-4858-50AF98ACD0B7}"/>
              </a:ext>
            </a:extLst>
          </p:cNvPr>
          <p:cNvSpPr txBox="1"/>
          <p:nvPr/>
        </p:nvSpPr>
        <p:spPr>
          <a:xfrm>
            <a:off x="4718197" y="1624261"/>
            <a:ext cx="6097772" cy="4524315"/>
          </a:xfrm>
          <a:prstGeom prst="rect">
            <a:avLst/>
          </a:prstGeom>
          <a:noFill/>
        </p:spPr>
        <p:txBody>
          <a:bodyPr wrap="square">
            <a:spAutoFit/>
          </a:bodyPr>
          <a:lstStyle/>
          <a:p>
            <a:pPr algn="just" rtl="1"/>
            <a:r>
              <a:rPr lang="ar-DZ" sz="2400" b="1" dirty="0"/>
              <a:t>1- </a:t>
            </a:r>
            <a:r>
              <a:rPr lang="ar-EG" sz="2400" b="1" dirty="0"/>
              <a:t>م</a:t>
            </a:r>
            <a:r>
              <a:rPr lang="ar-DZ" sz="2400" b="1" dirty="0"/>
              <a:t>َ</a:t>
            </a:r>
            <a:r>
              <a:rPr lang="ar-EG" sz="2400" b="1" dirty="0" err="1"/>
              <a:t>هارة</a:t>
            </a:r>
            <a:r>
              <a:rPr lang="ar-EG" sz="2400" b="1" dirty="0"/>
              <a:t> ت</a:t>
            </a:r>
            <a:r>
              <a:rPr lang="ar-DZ" sz="2400" b="1" dirty="0"/>
              <a:t>َ</a:t>
            </a:r>
            <a:r>
              <a:rPr lang="ar-EG" sz="2400" b="1" dirty="0"/>
              <a:t>حليل المحتوى الإعلامي:</a:t>
            </a:r>
            <a:endParaRPr lang="ar-DZ" sz="2400" b="1" dirty="0"/>
          </a:p>
          <a:p>
            <a:pPr algn="just" rtl="1"/>
            <a:r>
              <a:rPr lang="ar-EG" sz="2400" dirty="0"/>
              <a:t>هي الخ</a:t>
            </a:r>
            <a:r>
              <a:rPr lang="ar-DZ" sz="2400" dirty="0"/>
              <a:t>ُ</a:t>
            </a:r>
            <a:r>
              <a:rPr lang="ar-EG" sz="2400" dirty="0" err="1"/>
              <a:t>طوة</a:t>
            </a:r>
            <a:r>
              <a:rPr lang="ar-EG" sz="2400" dirty="0"/>
              <a:t> الأولى في الوعي الإعلامي، وتعتمد على تفكيك الرسائل الإعلامية وفهم مكوّناتها. يبدأ التحليل بمعرفة أنواع الفنون الصحفية (خبر، تقرير، مقابلة…) والفنون البرامجية (برامج إخبارية، حوارية…). ثم الإجابة عن أسئلة أساسية مثل: من؟ متى؟ ماذا؟</a:t>
            </a:r>
            <a:r>
              <a:rPr lang="ar-DZ" sz="2400" dirty="0"/>
              <a:t> أين ؟</a:t>
            </a:r>
            <a:r>
              <a:rPr lang="ar-EG" sz="2400" dirty="0"/>
              <a:t> لماذا؟ وكيف؟ مما يساعد على فهم تفاصيل الحدث تمامًا</a:t>
            </a:r>
            <a:r>
              <a:rPr lang="ar-DZ" sz="2400" dirty="0"/>
              <a:t>،</a:t>
            </a:r>
            <a:r>
              <a:rPr lang="ar-EG" sz="2400" dirty="0"/>
              <a:t> كما </a:t>
            </a:r>
            <a:r>
              <a:rPr lang="ar-EG" sz="2400" dirty="0" err="1"/>
              <a:t>يف</a:t>
            </a:r>
            <a:r>
              <a:rPr lang="ar-DZ" sz="2400" dirty="0"/>
              <a:t>َ</a:t>
            </a:r>
            <a:r>
              <a:rPr lang="ar-EG" sz="2400" dirty="0"/>
              <a:t>ك</a:t>
            </a:r>
            <a:r>
              <a:rPr lang="ar-DZ" sz="2400" dirty="0"/>
              <a:t>ِّ</a:t>
            </a:r>
            <a:r>
              <a:rPr lang="ar-EG" sz="2400" dirty="0"/>
              <a:t>ك الم</a:t>
            </a:r>
            <a:r>
              <a:rPr lang="ar-DZ" sz="2400" dirty="0"/>
              <a:t>ِ</a:t>
            </a:r>
            <a:r>
              <a:rPr lang="ar-EG" sz="2400" dirty="0"/>
              <a:t>خب</a:t>
            </a:r>
            <a:r>
              <a:rPr lang="ar-DZ" sz="2400" dirty="0"/>
              <a:t>َ</a:t>
            </a:r>
            <a:r>
              <a:rPr lang="ar-EG" sz="2400" dirty="0"/>
              <a:t>ري ق</a:t>
            </a:r>
            <a:r>
              <a:rPr lang="ar-DZ" sz="2400" dirty="0"/>
              <a:t>َ</a:t>
            </a:r>
            <a:r>
              <a:rPr lang="ar-EG" sz="2400" dirty="0"/>
              <a:t>طرة الد</a:t>
            </a:r>
            <a:r>
              <a:rPr lang="ar-DZ" sz="2400" dirty="0"/>
              <a:t>َّ</a:t>
            </a:r>
            <a:r>
              <a:rPr lang="ar-EG" sz="2400" dirty="0"/>
              <a:t>م لمعرفة مكو</a:t>
            </a:r>
            <a:r>
              <a:rPr lang="ar-DZ" sz="2400" dirty="0"/>
              <a:t>ِّ</a:t>
            </a:r>
            <a:r>
              <a:rPr lang="ar-EG" sz="2400" dirty="0" err="1"/>
              <a:t>ناتها</a:t>
            </a:r>
            <a:r>
              <a:rPr lang="ar-EG" sz="2400" dirty="0"/>
              <a:t>.</a:t>
            </a:r>
            <a:endParaRPr lang="ar-DZ" sz="2400" dirty="0"/>
          </a:p>
          <a:p>
            <a:pPr algn="just" rtl="1"/>
            <a:r>
              <a:rPr lang="ar-EG" sz="2400" dirty="0"/>
              <a:t>من خلال هذا التفكيك البسيط، يفهم القارئ عناصر الخبر الأساسية، هدفه، الجهات المعنية، وتوقيته، دون الوقوع في التفسير الخاطئ أو تأويل غير دقيق.</a:t>
            </a:r>
            <a:endParaRPr lang="ar-DZ" sz="2400" dirty="0"/>
          </a:p>
          <a:p>
            <a:pPr algn="just" rtl="1"/>
            <a:endParaRPr lang="fr-FR" sz="2400" dirty="0"/>
          </a:p>
        </p:txBody>
      </p:sp>
      <p:pic>
        <p:nvPicPr>
          <p:cNvPr id="7" name="Image 6">
            <a:extLst>
              <a:ext uri="{FF2B5EF4-FFF2-40B4-BE49-F238E27FC236}">
                <a16:creationId xmlns:a16="http://schemas.microsoft.com/office/drawing/2014/main" id="{83D500CB-33A6-B336-6C5D-266A58F6096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71097" y="2258691"/>
            <a:ext cx="3028950" cy="27721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95998979"/>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11F44-5167-7092-A18D-839B84319696}"/>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A315FDEB-D1B1-3499-ADF0-3F2457679813}"/>
              </a:ext>
            </a:extLst>
          </p:cNvPr>
          <p:cNvSpPr txBox="1"/>
          <p:nvPr/>
        </p:nvSpPr>
        <p:spPr>
          <a:xfrm>
            <a:off x="5641377" y="205039"/>
            <a:ext cx="655062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مهارات التربية الإعلامية</a:t>
            </a:r>
          </a:p>
        </p:txBody>
      </p:sp>
      <p:sp>
        <p:nvSpPr>
          <p:cNvPr id="29" name="Rectangle 28">
            <a:extLst>
              <a:ext uri="{FF2B5EF4-FFF2-40B4-BE49-F238E27FC236}">
                <a16:creationId xmlns:a16="http://schemas.microsoft.com/office/drawing/2014/main" id="{95C343DA-2443-63A5-B128-4C695CADFC39}"/>
              </a:ext>
            </a:extLst>
          </p:cNvPr>
          <p:cNvSpPr/>
          <p:nvPr/>
        </p:nvSpPr>
        <p:spPr>
          <a:xfrm flipV="1">
            <a:off x="2227489" y="518945"/>
            <a:ext cx="3412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D08C0ED-B415-BFBB-81AE-1C29CCC6CE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343C01C-F48D-76C4-3F59-60B8B20E6C3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6" name="ZoneTexte 5">
            <a:extLst>
              <a:ext uri="{FF2B5EF4-FFF2-40B4-BE49-F238E27FC236}">
                <a16:creationId xmlns:a16="http://schemas.microsoft.com/office/drawing/2014/main" id="{C6857E25-7938-DC0C-38C4-C570599A72CB}"/>
              </a:ext>
            </a:extLst>
          </p:cNvPr>
          <p:cNvSpPr txBox="1"/>
          <p:nvPr/>
        </p:nvSpPr>
        <p:spPr>
          <a:xfrm>
            <a:off x="1058780" y="1271062"/>
            <a:ext cx="10279780" cy="281231"/>
          </a:xfrm>
          <a:prstGeom prst="rect">
            <a:avLst/>
          </a:prstGeom>
          <a:noFill/>
        </p:spPr>
        <p:txBody>
          <a:bodyPr wrap="square">
            <a:spAutoFit/>
          </a:bodyPr>
          <a:lstStyle/>
          <a:p>
            <a:pPr>
              <a:lnSpc>
                <a:spcPct val="107000"/>
              </a:lnSpc>
              <a:spcAft>
                <a:spcPts val="800"/>
              </a:spcAft>
              <a:buNone/>
            </a:pPr>
            <a:r>
              <a:rPr lang="fr-FR" sz="1200" kern="100" dirty="0">
                <a:effectLst/>
                <a:latin typeface="Calibri" panose="020F0502020204030204" pitchFamily="34" charset="0"/>
                <a:ea typeface="Calibri" panose="020F0502020204030204" pitchFamily="34" charset="0"/>
                <a:cs typeface="Arial" panose="020B0604020202020204" pitchFamily="34" charset="0"/>
              </a:rPr>
              <a:t> </a:t>
            </a:r>
          </a:p>
        </p:txBody>
      </p:sp>
      <p:sp>
        <p:nvSpPr>
          <p:cNvPr id="3" name="ZoneTexte 2">
            <a:extLst>
              <a:ext uri="{FF2B5EF4-FFF2-40B4-BE49-F238E27FC236}">
                <a16:creationId xmlns:a16="http://schemas.microsoft.com/office/drawing/2014/main" id="{046EEB37-B7E9-70A5-902F-D0A245D3B718}"/>
              </a:ext>
            </a:extLst>
          </p:cNvPr>
          <p:cNvSpPr txBox="1"/>
          <p:nvPr/>
        </p:nvSpPr>
        <p:spPr>
          <a:xfrm>
            <a:off x="3902149" y="1231769"/>
            <a:ext cx="7436411" cy="4932312"/>
          </a:xfrm>
          <a:prstGeom prst="rect">
            <a:avLst/>
          </a:prstGeom>
          <a:noFill/>
        </p:spPr>
        <p:txBody>
          <a:bodyPr wrap="square">
            <a:spAutoFit/>
          </a:bodyPr>
          <a:lstStyle/>
          <a:p>
            <a:pPr algn="just" rtl="1">
              <a:lnSpc>
                <a:spcPct val="107000"/>
              </a:lnSpc>
              <a:spcAft>
                <a:spcPts val="800"/>
              </a:spcAft>
              <a:buNone/>
            </a:pPr>
            <a:r>
              <a:rPr lang="fr-FR" sz="1800" b="1" kern="100" dirty="0">
                <a:effectLst/>
                <a:latin typeface="Arial" panose="020B0604020202020204" pitchFamily="34" charset="0"/>
                <a:ea typeface="Calibri" panose="020F0502020204030204" pitchFamily="34" charset="0"/>
                <a:cs typeface="Arial" panose="020B0604020202020204" pitchFamily="34" charset="0"/>
              </a:rPr>
              <a:t> </a:t>
            </a:r>
            <a:r>
              <a:rPr lang="fr-FR" sz="2400" b="1" kern="100" dirty="0">
                <a:effectLst/>
                <a:latin typeface="Calibri" panose="020F0502020204030204" pitchFamily="34" charset="0"/>
                <a:ea typeface="Calibri" panose="020F0502020204030204" pitchFamily="34" charset="0"/>
                <a:cs typeface="Arial" panose="020B0604020202020204" pitchFamily="34" charset="0"/>
              </a:rPr>
              <a:t>2 </a:t>
            </a:r>
            <a:r>
              <a:rPr lang="ar-DZ" sz="2400" b="1"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effectLst/>
                <a:latin typeface="Calibri" panose="020F0502020204030204" pitchFamily="34" charset="0"/>
                <a:ea typeface="Calibri" panose="020F0502020204030204" pitchFamily="34" charset="0"/>
                <a:cs typeface="Arial" panose="020B0604020202020204" pitchFamily="34" charset="0"/>
              </a:rPr>
              <a:t>م</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effectLst/>
                <a:latin typeface="Calibri" panose="020F0502020204030204" pitchFamily="34" charset="0"/>
                <a:ea typeface="Calibri" panose="020F0502020204030204" pitchFamily="34" charset="0"/>
                <a:cs typeface="Arial" panose="020B0604020202020204" pitchFamily="34" charset="0"/>
              </a:rPr>
              <a:t>هارة</a:t>
            </a:r>
            <a:r>
              <a:rPr lang="ar-SA" sz="2400" b="1" kern="100" dirty="0">
                <a:effectLst/>
                <a:latin typeface="Calibri" panose="020F0502020204030204" pitchFamily="34" charset="0"/>
                <a:ea typeface="Calibri" panose="020F0502020204030204" pitchFamily="34" charset="0"/>
                <a:cs typeface="Arial" panose="020B0604020202020204" pitchFamily="34" charset="0"/>
              </a:rPr>
              <a:t> الن</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b="1" kern="100" dirty="0">
                <a:effectLst/>
                <a:latin typeface="Calibri" panose="020F0502020204030204" pitchFamily="34" charset="0"/>
                <a:ea typeface="Calibri" panose="020F0502020204030204" pitchFamily="34" charset="0"/>
                <a:cs typeface="Arial" panose="020B0604020202020204" pitchFamily="34" charset="0"/>
              </a:rPr>
              <a:t>قد الإعلامي</a:t>
            </a:r>
            <a:r>
              <a:rPr lang="fr-FR" sz="2400" b="1" kern="100" dirty="0">
                <a:effectLst/>
                <a:latin typeface="Calibri" panose="020F0502020204030204" pitchFamily="34" charset="0"/>
                <a:ea typeface="Calibri" panose="020F0502020204030204" pitchFamily="34" charset="0"/>
                <a:cs typeface="Arial" panose="020B0604020202020204" pitchFamily="34" charset="0"/>
              </a:rPr>
              <a:t>:</a:t>
            </a:r>
            <a:endParaRPr lang="ar-DZ" sz="24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تأتي بعد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حليل أو بالتزامن معه، وتعتمد على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شكيك الموضوعي والح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ياد في تقييم المحتوى. الهدف هو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مه</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ل قبل إصدار الأحكام، وتجن</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ب الت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سرع أو ال</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نفعال</a:t>
            </a:r>
            <a:r>
              <a:rPr lang="ar-SA" sz="2400" kern="100" dirty="0">
                <a:effectLst/>
                <a:latin typeface="Calibri" panose="020F0502020204030204" pitchFamily="34" charset="0"/>
                <a:ea typeface="Calibri" panose="020F0502020204030204" pitchFamily="34" charset="0"/>
                <a:cs typeface="Arial" panose="020B0604020202020204" pitchFamily="34" charset="0"/>
              </a:rPr>
              <a:t> العاطفي، مع مراعاة الموضوعية والمهنية في الح</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كم على الرسائل الإعلامية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endParaRPr lang="ar-DZ" sz="24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DZ" sz="2400" b="1" kern="100" dirty="0">
                <a:solidFill>
                  <a:srgbClr val="0070C0"/>
                </a:solidFill>
                <a:latin typeface="Calibri" panose="020F0502020204030204" pitchFamily="34" charset="0"/>
                <a:ea typeface="Calibri" panose="020F0502020204030204" pitchFamily="34" charset="0"/>
                <a:cs typeface="Arial" panose="020B0604020202020204" pitchFamily="34" charset="0"/>
              </a:rPr>
              <a:t>مثال توضيحي :</a:t>
            </a:r>
            <a:endParaRPr lang="ar-DZ" sz="24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EG" sz="2400" dirty="0"/>
              <a:t>فيديو على وسائل التواصل ال</a:t>
            </a:r>
            <a:r>
              <a:rPr lang="ar-DZ" sz="2400" dirty="0"/>
              <a:t>إِ</a:t>
            </a:r>
            <a:r>
              <a:rPr lang="ar-EG" sz="2400" dirty="0" err="1"/>
              <a:t>جتماعي</a:t>
            </a:r>
            <a:r>
              <a:rPr lang="ar-EG" sz="2400" dirty="0"/>
              <a:t> يدّعي أن</a:t>
            </a:r>
            <a:r>
              <a:rPr lang="ar-DZ" sz="2400" dirty="0"/>
              <a:t>َّ</a:t>
            </a:r>
            <a:r>
              <a:rPr lang="ar-EG" sz="2400" dirty="0"/>
              <a:t> تناول نوع معين من الأعشاب يعالج مرض السكري تمامًا.</a:t>
            </a:r>
            <a:r>
              <a:rPr lang="ar-DZ" sz="2400" dirty="0"/>
              <a:t> لابدَّ من :</a:t>
            </a:r>
          </a:p>
          <a:p>
            <a:pPr marL="342900" indent="-342900" algn="just" rtl="1">
              <a:lnSpc>
                <a:spcPct val="107000"/>
              </a:lnSpc>
              <a:spcAft>
                <a:spcPts val="800"/>
              </a:spcAft>
              <a:buFontTx/>
              <a:buChar char="-"/>
            </a:pPr>
            <a:r>
              <a:rPr lang="ar-EG" sz="2400" dirty="0"/>
              <a:t>الت</a:t>
            </a:r>
            <a:r>
              <a:rPr lang="ar-DZ" sz="2400" dirty="0"/>
              <a:t>َّ</a:t>
            </a:r>
            <a:r>
              <a:rPr lang="ar-EG" sz="2400" dirty="0"/>
              <a:t>حقق من المصادر:</a:t>
            </a:r>
            <a:r>
              <a:rPr lang="ar-DZ" sz="2400" dirty="0"/>
              <a:t>(</a:t>
            </a:r>
            <a:r>
              <a:rPr lang="ar-EG" sz="2400" dirty="0"/>
              <a:t>علمية أو تصريحات وزارة الصحة</a:t>
            </a:r>
            <a:r>
              <a:rPr lang="ar-DZ" sz="2400" dirty="0"/>
              <a:t>).</a:t>
            </a:r>
          </a:p>
          <a:p>
            <a:pPr algn="just" rtl="1">
              <a:lnSpc>
                <a:spcPct val="107000"/>
              </a:lnSpc>
              <a:spcAft>
                <a:spcPts val="800"/>
              </a:spcAft>
            </a:pPr>
            <a:r>
              <a:rPr lang="ar-EG" sz="2400" dirty="0"/>
              <a:t>يستنتج الفرد أن المعلومة غير موثوقة، ويقر</a:t>
            </a:r>
            <a:r>
              <a:rPr lang="ar-DZ" sz="2400" dirty="0"/>
              <a:t>ِّ</a:t>
            </a:r>
            <a:r>
              <a:rPr lang="ar-EG" sz="2400" dirty="0"/>
              <a:t>ر عدم </a:t>
            </a:r>
            <a:r>
              <a:rPr lang="ar-DZ" sz="2400" dirty="0"/>
              <a:t>إِ</a:t>
            </a:r>
            <a:r>
              <a:rPr lang="ar-EG" sz="2400" dirty="0"/>
              <a:t>تباعها، مع ال</a:t>
            </a:r>
            <a:r>
              <a:rPr lang="ar-DZ" sz="2400" dirty="0"/>
              <a:t>إِ</a:t>
            </a:r>
            <a:r>
              <a:rPr lang="ar-EG" sz="2400" dirty="0" err="1"/>
              <a:t>حتفاظ</a:t>
            </a:r>
            <a:r>
              <a:rPr lang="ar-EG" sz="2400" dirty="0"/>
              <a:t> برأي علمي م</a:t>
            </a:r>
            <a:r>
              <a:rPr lang="ar-DZ" sz="2400" dirty="0"/>
              <a:t>ُ</a:t>
            </a:r>
            <a:r>
              <a:rPr lang="ar-EG" sz="2400" dirty="0"/>
              <a:t>ستند إلى مصادر موثوقة.</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Image 4">
            <a:extLst>
              <a:ext uri="{FF2B5EF4-FFF2-40B4-BE49-F238E27FC236}">
                <a16:creationId xmlns:a16="http://schemas.microsoft.com/office/drawing/2014/main" id="{66147AB0-4F85-E52C-B307-63E5EDE58280}"/>
              </a:ext>
            </a:extLst>
          </p:cNvPr>
          <p:cNvPicPr>
            <a:picLocks noChangeAspect="1"/>
          </p:cNvPicPr>
          <p:nvPr/>
        </p:nvPicPr>
        <p:blipFill>
          <a:blip r:embed="rId8">
            <a:extLst>
              <a:ext uri="{BEBA8EAE-BF5A-486C-A8C5-ECC9F3942E4B}">
                <a14:imgProps xmlns:a14="http://schemas.microsoft.com/office/drawing/2010/main">
                  <a14:imgLayer r:embed="rId9">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739742" y="2023765"/>
            <a:ext cx="2819286" cy="366884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2" name="Rectangle 1">
            <a:extLst>
              <a:ext uri="{FF2B5EF4-FFF2-40B4-BE49-F238E27FC236}">
                <a16:creationId xmlns:a16="http://schemas.microsoft.com/office/drawing/2014/main" id="{7E194FB3-D492-EDD6-7CFE-99EC7063ECCA}"/>
              </a:ext>
            </a:extLst>
          </p:cNvPr>
          <p:cNvSpPr/>
          <p:nvPr/>
        </p:nvSpPr>
        <p:spPr>
          <a:xfrm>
            <a:off x="4852007" y="58704"/>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Tree>
    <p:extLst>
      <p:ext uri="{BB962C8B-B14F-4D97-AF65-F5344CB8AC3E}">
        <p14:creationId xmlns:p14="http://schemas.microsoft.com/office/powerpoint/2010/main" val="1270157670"/>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AE48F9-FEEF-A658-F5AD-B9AD38A429B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E8638D7D-8D36-604E-27E0-F22D07E968BA}"/>
              </a:ext>
            </a:extLst>
          </p:cNvPr>
          <p:cNvSpPr txBox="1"/>
          <p:nvPr/>
        </p:nvSpPr>
        <p:spPr>
          <a:xfrm>
            <a:off x="5641377" y="205039"/>
            <a:ext cx="655062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مهارات التربية الإعلامية</a:t>
            </a:r>
          </a:p>
        </p:txBody>
      </p:sp>
      <p:sp>
        <p:nvSpPr>
          <p:cNvPr id="29" name="Rectangle 28">
            <a:extLst>
              <a:ext uri="{FF2B5EF4-FFF2-40B4-BE49-F238E27FC236}">
                <a16:creationId xmlns:a16="http://schemas.microsoft.com/office/drawing/2014/main" id="{29C4E399-5C2D-5989-9249-FC59A6A9DFA6}"/>
              </a:ext>
            </a:extLst>
          </p:cNvPr>
          <p:cNvSpPr/>
          <p:nvPr/>
        </p:nvSpPr>
        <p:spPr>
          <a:xfrm flipV="1">
            <a:off x="2227489" y="518945"/>
            <a:ext cx="3412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53F3D5B-2DF3-84C6-7D0C-F7EEE4798A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B8E2EE9-434C-6EBB-505B-CCC15073085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6" name="ZoneTexte 5">
            <a:extLst>
              <a:ext uri="{FF2B5EF4-FFF2-40B4-BE49-F238E27FC236}">
                <a16:creationId xmlns:a16="http://schemas.microsoft.com/office/drawing/2014/main" id="{667C00AB-FCD3-BB5C-2E4B-940A1FB0646D}"/>
              </a:ext>
            </a:extLst>
          </p:cNvPr>
          <p:cNvSpPr txBox="1"/>
          <p:nvPr/>
        </p:nvSpPr>
        <p:spPr>
          <a:xfrm>
            <a:off x="1058780" y="1271062"/>
            <a:ext cx="10279780" cy="281231"/>
          </a:xfrm>
          <a:prstGeom prst="rect">
            <a:avLst/>
          </a:prstGeom>
          <a:noFill/>
        </p:spPr>
        <p:txBody>
          <a:bodyPr wrap="square">
            <a:spAutoFit/>
          </a:bodyPr>
          <a:lstStyle/>
          <a:p>
            <a:pPr>
              <a:lnSpc>
                <a:spcPct val="107000"/>
              </a:lnSpc>
              <a:spcAft>
                <a:spcPts val="800"/>
              </a:spcAft>
              <a:buNone/>
            </a:pPr>
            <a:r>
              <a:rPr lang="fr-FR" sz="1200" kern="100" dirty="0">
                <a:effectLst/>
                <a:latin typeface="Calibri" panose="020F0502020204030204" pitchFamily="34" charset="0"/>
                <a:ea typeface="Calibri" panose="020F0502020204030204" pitchFamily="34" charset="0"/>
                <a:cs typeface="Arial" panose="020B0604020202020204" pitchFamily="34" charset="0"/>
              </a:rPr>
              <a:t> </a:t>
            </a:r>
          </a:p>
        </p:txBody>
      </p:sp>
      <p:sp>
        <p:nvSpPr>
          <p:cNvPr id="3" name="ZoneTexte 2">
            <a:extLst>
              <a:ext uri="{FF2B5EF4-FFF2-40B4-BE49-F238E27FC236}">
                <a16:creationId xmlns:a16="http://schemas.microsoft.com/office/drawing/2014/main" id="{1A4687A2-E49C-FA81-1D49-877DC9BC639D}"/>
              </a:ext>
            </a:extLst>
          </p:cNvPr>
          <p:cNvSpPr txBox="1"/>
          <p:nvPr/>
        </p:nvSpPr>
        <p:spPr>
          <a:xfrm>
            <a:off x="4093535" y="1552293"/>
            <a:ext cx="6856244" cy="4651979"/>
          </a:xfrm>
          <a:prstGeom prst="rect">
            <a:avLst/>
          </a:prstGeom>
          <a:noFill/>
        </p:spPr>
        <p:txBody>
          <a:bodyPr wrap="square">
            <a:spAutoFit/>
          </a:bodyPr>
          <a:lstStyle/>
          <a:p>
            <a:pPr algn="just" rtl="1">
              <a:lnSpc>
                <a:spcPct val="107000"/>
              </a:lnSpc>
              <a:spcAft>
                <a:spcPts val="800"/>
              </a:spcAft>
              <a:buNone/>
            </a:pPr>
            <a:r>
              <a:rPr lang="fr-FR" sz="2400" b="1" kern="100" dirty="0">
                <a:effectLst/>
                <a:latin typeface="Calibri" panose="020F0502020204030204" pitchFamily="34" charset="0"/>
                <a:ea typeface="Calibri" panose="020F0502020204030204" pitchFamily="34" charset="0"/>
                <a:cs typeface="Arial" panose="020B0604020202020204" pitchFamily="34" charset="0"/>
              </a:rPr>
              <a:t>3</a:t>
            </a:r>
            <a:r>
              <a:rPr lang="ar-DZ" sz="2400" b="1" kern="100" dirty="0">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effectLst/>
                <a:latin typeface="Calibri" panose="020F0502020204030204" pitchFamily="34" charset="0"/>
                <a:ea typeface="Calibri" panose="020F0502020204030204" pitchFamily="34" charset="0"/>
              </a:rPr>
              <a:t>مهارة تكوين رأي مستقل</a:t>
            </a:r>
            <a:r>
              <a:rPr lang="fr-FR" sz="2400" b="1" kern="100" dirty="0">
                <a:effectLst/>
                <a:latin typeface="Calibri" panose="020F0502020204030204" pitchFamily="34" charset="0"/>
                <a:ea typeface="Calibri" panose="020F0502020204030204" pitchFamily="34" charset="0"/>
              </a:rPr>
              <a:t>:</a:t>
            </a:r>
            <a:r>
              <a:rPr lang="ar-DZ" sz="2400" b="1" kern="100" dirty="0">
                <a:effectLst/>
                <a:latin typeface="Calibri" panose="020F0502020204030204" pitchFamily="34" charset="0"/>
                <a:ea typeface="Calibri" panose="020F0502020204030204" pitchFamily="34" charset="0"/>
              </a:rPr>
              <a:t> </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بعد الت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حليل والن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قد، 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صبح الفرد قادرًا على تكوين موقف 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ستقل عن المحتوى المسموع أو المقروء أو المرئي. 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مك</a:t>
            </a:r>
            <a:r>
              <a:rPr lang="ar-DZ" sz="2400" kern="100" dirty="0">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نه تعديل المحتوى أو إنتاج محتوى جديد يعبر عن رأيه. وتعد</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هذه المهارة دليلًا على الوعي الإعلامي والفكر المست</a:t>
            </a:r>
            <a:r>
              <a:rPr lang="ar-DZ" sz="2400" kern="100" dirty="0">
                <a:effectLst/>
                <a:latin typeface="Calibri" panose="020F0502020204030204" pitchFamily="34" charset="0"/>
                <a:ea typeface="Calibri" panose="020F0502020204030204" pitchFamily="34" charset="0"/>
              </a:rPr>
              <a:t>ق</a:t>
            </a:r>
            <a:r>
              <a:rPr lang="ar-SA" sz="2400" kern="100" dirty="0">
                <a:effectLst/>
                <a:latin typeface="Calibri" panose="020F0502020204030204" pitchFamily="34" charset="0"/>
                <a:ea typeface="Calibri" panose="020F0502020204030204" pitchFamily="34" charset="0"/>
              </a:rPr>
              <a:t>ل والإبداعي</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indent="-342900" algn="just" rtl="1">
              <a:lnSpc>
                <a:spcPct val="107000"/>
              </a:lnSpc>
              <a:spcAft>
                <a:spcPts val="800"/>
              </a:spcAft>
              <a:buFont typeface="Wingdings" panose="05000000000000000000" pitchFamily="2" charset="2"/>
              <a:buChar char="§"/>
            </a:pPr>
            <a:r>
              <a:rPr lang="ar-DZ" sz="2400" b="1" dirty="0">
                <a:solidFill>
                  <a:srgbClr val="0070C0"/>
                </a:solidFill>
              </a:rPr>
              <a:t>مثال توضيحي : </a:t>
            </a:r>
            <a:r>
              <a:rPr lang="ar-EG" sz="2400" dirty="0"/>
              <a:t>مقال إخباري على موقع إلكتروني يرو</a:t>
            </a:r>
            <a:r>
              <a:rPr lang="ar-DZ" sz="2400" dirty="0"/>
              <a:t>ِّ</a:t>
            </a:r>
            <a:r>
              <a:rPr lang="ar-EG" sz="2400" dirty="0"/>
              <a:t>ج لفكرة أن</a:t>
            </a:r>
            <a:r>
              <a:rPr lang="ar-DZ" sz="2400" dirty="0"/>
              <a:t>َّ</a:t>
            </a:r>
            <a:r>
              <a:rPr lang="ar-EG" sz="2400" dirty="0"/>
              <a:t> الألعاب الإلكترونية تؤدي دائمًا إلى العنف لدى الأطفال.</a:t>
            </a:r>
            <a:endParaRPr lang="ar-DZ" sz="2400" dirty="0"/>
          </a:p>
          <a:p>
            <a:pPr algn="just" rtl="1"/>
            <a:r>
              <a:rPr lang="ar-DZ" sz="2400" dirty="0"/>
              <a:t>- </a:t>
            </a:r>
            <a:r>
              <a:rPr lang="ar-EG" sz="2400" dirty="0"/>
              <a:t>تكوين الرأي المستقل:</a:t>
            </a:r>
          </a:p>
          <a:p>
            <a:pPr algn="just" rtl="1"/>
            <a:r>
              <a:rPr lang="ar-DZ" sz="2400" dirty="0"/>
              <a:t>إِ</a:t>
            </a:r>
            <a:r>
              <a:rPr lang="ar-EG" sz="2400" dirty="0" err="1"/>
              <a:t>ستنتاج</a:t>
            </a:r>
            <a:r>
              <a:rPr lang="ar-EG" sz="2400" dirty="0"/>
              <a:t> أن</a:t>
            </a:r>
            <a:r>
              <a:rPr lang="ar-DZ" sz="2400" dirty="0"/>
              <a:t>َّ</a:t>
            </a:r>
            <a:r>
              <a:rPr lang="ar-EG" sz="2400" dirty="0"/>
              <a:t> الألعاب الإلكترونية ليست دائمًا سببًا للعنف، وأن التأثير يعتمد على عوامل متعد</a:t>
            </a:r>
            <a:r>
              <a:rPr lang="ar-DZ" sz="2400" dirty="0"/>
              <a:t>ِّ</a:t>
            </a:r>
            <a:r>
              <a:rPr lang="ar-EG" sz="2400" dirty="0" err="1"/>
              <a:t>دة</a:t>
            </a:r>
            <a:r>
              <a:rPr lang="ar-EG" sz="2400" dirty="0"/>
              <a:t> مثل</a:t>
            </a:r>
            <a:r>
              <a:rPr lang="ar-DZ" sz="2400" dirty="0"/>
              <a:t>:</a:t>
            </a:r>
            <a:r>
              <a:rPr lang="ar-EG" sz="2400" dirty="0"/>
              <a:t> البيئة ال</a:t>
            </a:r>
            <a:r>
              <a:rPr lang="ar-DZ" sz="2400" dirty="0"/>
              <a:t>أُ</a:t>
            </a:r>
            <a:r>
              <a:rPr lang="ar-EG" sz="2400" dirty="0"/>
              <a:t>سرية والمحتوى ونمط التربية.</a:t>
            </a:r>
          </a:p>
          <a:p>
            <a:pPr algn="just" rtl="1">
              <a:lnSpc>
                <a:spcPct val="107000"/>
              </a:lnSpc>
              <a:spcAft>
                <a:spcPts val="800"/>
              </a:spcAft>
            </a:pPr>
            <a:endParaRPr lang="fr-FR" sz="2400" kern="100" dirty="0">
              <a:effectLst/>
              <a:latin typeface="Calibri" panose="020F0502020204030204" pitchFamily="34" charset="0"/>
              <a:ea typeface="Calibri" panose="020F0502020204030204" pitchFamily="34" charset="0"/>
            </a:endParaRPr>
          </a:p>
        </p:txBody>
      </p:sp>
      <p:pic>
        <p:nvPicPr>
          <p:cNvPr id="9" name="Image 8">
            <a:extLst>
              <a:ext uri="{FF2B5EF4-FFF2-40B4-BE49-F238E27FC236}">
                <a16:creationId xmlns:a16="http://schemas.microsoft.com/office/drawing/2014/main" id="{C4896999-E759-2CF4-9DFA-F07F47CA5F1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0784" y="2258691"/>
            <a:ext cx="3033410" cy="3476043"/>
          </a:xfrm>
          <a:prstGeom prst="rect">
            <a:avLst/>
          </a:prstGeom>
          <a:ln w="88900" cap="sq" cmpd="thickThin">
            <a:solidFill>
              <a:srgbClr val="000000"/>
            </a:solidFill>
            <a:prstDash val="solid"/>
            <a:miter lim="800000"/>
          </a:ln>
          <a:effectLst>
            <a:innerShdw blurRad="76200">
              <a:srgbClr val="000000"/>
            </a:innerShdw>
          </a:effectLst>
        </p:spPr>
      </p:pic>
      <p:sp>
        <p:nvSpPr>
          <p:cNvPr id="2" name="Rectangle 1">
            <a:extLst>
              <a:ext uri="{FF2B5EF4-FFF2-40B4-BE49-F238E27FC236}">
                <a16:creationId xmlns:a16="http://schemas.microsoft.com/office/drawing/2014/main" id="{16B9E462-F87C-DA75-CEF2-0ED5D049022E}"/>
              </a:ext>
            </a:extLst>
          </p:cNvPr>
          <p:cNvSpPr/>
          <p:nvPr/>
        </p:nvSpPr>
        <p:spPr>
          <a:xfrm>
            <a:off x="4852007" y="58704"/>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Tree>
    <p:extLst>
      <p:ext uri="{BB962C8B-B14F-4D97-AF65-F5344CB8AC3E}">
        <p14:creationId xmlns:p14="http://schemas.microsoft.com/office/powerpoint/2010/main" val="2832548318"/>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2AD3D7-A977-3038-AD51-2AE9AB7080E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7813A9A-B981-E2A4-0EFF-B31D5E6122DE}"/>
              </a:ext>
            </a:extLst>
          </p:cNvPr>
          <p:cNvSpPr txBox="1"/>
          <p:nvPr/>
        </p:nvSpPr>
        <p:spPr>
          <a:xfrm>
            <a:off x="5641377" y="205039"/>
            <a:ext cx="655062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مهارات التربية الإعلامية</a:t>
            </a:r>
          </a:p>
        </p:txBody>
      </p:sp>
      <p:sp>
        <p:nvSpPr>
          <p:cNvPr id="29" name="Rectangle 28">
            <a:extLst>
              <a:ext uri="{FF2B5EF4-FFF2-40B4-BE49-F238E27FC236}">
                <a16:creationId xmlns:a16="http://schemas.microsoft.com/office/drawing/2014/main" id="{103AA3D0-838C-53CE-BF01-0E7ABE83BCF6}"/>
              </a:ext>
            </a:extLst>
          </p:cNvPr>
          <p:cNvSpPr/>
          <p:nvPr/>
        </p:nvSpPr>
        <p:spPr>
          <a:xfrm flipV="1">
            <a:off x="2227489" y="518945"/>
            <a:ext cx="3412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104F185-F84D-93AB-836C-0E7DA7A1B6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AEB40354-4809-48C0-2786-CF541E38235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6" name="ZoneTexte 5">
            <a:extLst>
              <a:ext uri="{FF2B5EF4-FFF2-40B4-BE49-F238E27FC236}">
                <a16:creationId xmlns:a16="http://schemas.microsoft.com/office/drawing/2014/main" id="{4F5513D2-8F8F-90B5-5D48-E9830A7BC3E3}"/>
              </a:ext>
            </a:extLst>
          </p:cNvPr>
          <p:cNvSpPr txBox="1"/>
          <p:nvPr/>
        </p:nvSpPr>
        <p:spPr>
          <a:xfrm>
            <a:off x="1058780" y="1271062"/>
            <a:ext cx="10279780" cy="281231"/>
          </a:xfrm>
          <a:prstGeom prst="rect">
            <a:avLst/>
          </a:prstGeom>
          <a:noFill/>
        </p:spPr>
        <p:txBody>
          <a:bodyPr wrap="square">
            <a:spAutoFit/>
          </a:bodyPr>
          <a:lstStyle/>
          <a:p>
            <a:pPr>
              <a:lnSpc>
                <a:spcPct val="107000"/>
              </a:lnSpc>
              <a:spcAft>
                <a:spcPts val="800"/>
              </a:spcAft>
              <a:buNone/>
            </a:pPr>
            <a:r>
              <a:rPr lang="fr-FR" sz="1200" kern="100" dirty="0">
                <a:effectLst/>
                <a:latin typeface="Calibri" panose="020F0502020204030204" pitchFamily="34" charset="0"/>
                <a:ea typeface="Calibri" panose="020F0502020204030204" pitchFamily="34" charset="0"/>
                <a:cs typeface="Arial" panose="020B0604020202020204" pitchFamily="34" charset="0"/>
              </a:rPr>
              <a:t> </a:t>
            </a:r>
          </a:p>
        </p:txBody>
      </p:sp>
      <p:sp>
        <p:nvSpPr>
          <p:cNvPr id="4" name="ZoneTexte 3">
            <a:extLst>
              <a:ext uri="{FF2B5EF4-FFF2-40B4-BE49-F238E27FC236}">
                <a16:creationId xmlns:a16="http://schemas.microsoft.com/office/drawing/2014/main" id="{F87E3119-C598-D21C-8E3D-4A5DB44DB1A8}"/>
              </a:ext>
            </a:extLst>
          </p:cNvPr>
          <p:cNvSpPr txBox="1"/>
          <p:nvPr/>
        </p:nvSpPr>
        <p:spPr>
          <a:xfrm>
            <a:off x="1413310" y="1552293"/>
            <a:ext cx="9365380" cy="3936783"/>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v"/>
            </a:pPr>
            <a:r>
              <a:rPr lang="ar-SA" sz="2400" kern="100" dirty="0">
                <a:effectLst/>
                <a:latin typeface="Calibri" panose="020F0502020204030204" pitchFamily="34" charset="0"/>
                <a:ea typeface="Calibri" panose="020F0502020204030204" pitchFamily="34" charset="0"/>
              </a:rPr>
              <a:t>أك</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د</a:t>
            </a:r>
            <a:r>
              <a:rPr lang="fr-FR" sz="2400" kern="100" dirty="0">
                <a:effectLst/>
                <a:latin typeface="Calibri" panose="020F0502020204030204" pitchFamily="34" charset="0"/>
                <a:ea typeface="Calibri" panose="020F0502020204030204" pitchFamily="34" charset="0"/>
              </a:rPr>
              <a:t> Buckingham </a:t>
            </a:r>
            <a:r>
              <a:rPr lang="ar-SA" sz="2400" kern="100" dirty="0">
                <a:effectLst/>
                <a:latin typeface="Calibri" panose="020F0502020204030204" pitchFamily="34" charset="0"/>
                <a:ea typeface="Calibri" panose="020F0502020204030204" pitchFamily="34" charset="0"/>
              </a:rPr>
              <a:t>أن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مهارات التربية الإعلاميـة </a:t>
            </a:r>
            <a:r>
              <a:rPr lang="ar-SA" sz="2400" kern="100" dirty="0" err="1">
                <a:effectLst/>
                <a:latin typeface="Calibri" panose="020F0502020204030204" pitchFamily="34" charset="0"/>
                <a:ea typeface="Calibri" panose="020F0502020204030204" pitchFamily="34" charset="0"/>
              </a:rPr>
              <a:t>تتمث</a:t>
            </a:r>
            <a:r>
              <a:rPr lang="ar-SA" sz="2400" kern="100" dirty="0">
                <a:effectLst/>
                <a:latin typeface="Calibri" panose="020F0502020204030204" pitchFamily="34" charset="0"/>
                <a:ea typeface="Calibri" panose="020F0502020204030204" pitchFamily="34" charset="0"/>
              </a:rPr>
              <a:t>ـ</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ل في معرفة الإجابة على مجموعة من الأسئلة، وهي كالآتي</a:t>
            </a:r>
            <a:r>
              <a:rPr lang="fr-FR" sz="2400" kern="100" dirty="0">
                <a:effectLst/>
                <a:latin typeface="Calibri" panose="020F0502020204030204" pitchFamily="34" charset="0"/>
                <a:ea typeface="Calibri" panose="020F0502020204030204" pitchFamily="34" charset="0"/>
              </a:rPr>
              <a:t>: </a:t>
            </a:r>
          </a:p>
          <a:p>
            <a:pPr marL="342900" indent="-342900" algn="just" rtl="1">
              <a:lnSpc>
                <a:spcPct val="107000"/>
              </a:lnSpc>
              <a:spcAft>
                <a:spcPts val="800"/>
              </a:spcAft>
              <a:buFont typeface="Symbol" panose="05050102010706020507" pitchFamily="18" charset="2"/>
              <a:buChar char="-"/>
            </a:pPr>
            <a:r>
              <a:rPr lang="ar-SA" sz="2400" b="1" kern="100" dirty="0">
                <a:effectLst/>
                <a:latin typeface="Calibri" panose="020F0502020204030204" pitchFamily="34" charset="0"/>
                <a:ea typeface="Calibri" panose="020F0502020204030204" pitchFamily="34" charset="0"/>
              </a:rPr>
              <a:t>أولاً- أسئلة خاصة بالمؤسسة الإعلامية</a:t>
            </a:r>
            <a:r>
              <a:rPr lang="ar-SA" sz="2400" kern="100" dirty="0">
                <a:effectLst/>
                <a:latin typeface="Calibri" panose="020F0502020204030204" pitchFamily="34" charset="0"/>
                <a:ea typeface="Calibri" panose="020F0502020204030204" pitchFamily="34" charset="0"/>
              </a:rPr>
              <a:t>، تتمثل في: من المرسل؟ ما </a:t>
            </a:r>
            <a:r>
              <a:rPr lang="ar-SA" sz="2400" kern="100" dirty="0" err="1">
                <a:effectLst/>
                <a:latin typeface="Calibri" panose="020F0502020204030204" pitchFamily="34" charset="0"/>
                <a:ea typeface="Calibri" panose="020F0502020204030204" pitchFamily="34" charset="0"/>
              </a:rPr>
              <a:t>هى</a:t>
            </a:r>
            <a:r>
              <a:rPr lang="ar-SA" sz="2400" kern="100" dirty="0">
                <a:effectLst/>
                <a:latin typeface="Calibri" panose="020F0502020204030204" pitchFamily="34" charset="0"/>
                <a:ea typeface="Calibri" panose="020F0502020204030204" pitchFamily="34" charset="0"/>
              </a:rPr>
              <a:t> الرسـالة؟ لماذا يتم إرسالها؟ ما مراحل وعمليات إنتاج الرسالة الإعلامية؟</a:t>
            </a:r>
            <a:r>
              <a:rPr lang="fr-FR" sz="2400" kern="100" dirty="0">
                <a:effectLst/>
                <a:latin typeface="Calibri" panose="020F0502020204030204" pitchFamily="34" charset="0"/>
                <a:ea typeface="Calibri" panose="020F0502020204030204" pitchFamily="34" charset="0"/>
              </a:rPr>
              <a:t>. </a:t>
            </a:r>
            <a:endParaRPr lang="ar-DZ" sz="2400" kern="100" dirty="0">
              <a:effectLst/>
              <a:latin typeface="Calibri" panose="020F0502020204030204" pitchFamily="34" charset="0"/>
              <a:ea typeface="Calibri" panose="020F0502020204030204" pitchFamily="34" charset="0"/>
            </a:endParaRPr>
          </a:p>
          <a:p>
            <a:pPr algn="just" rtl="1">
              <a:lnSpc>
                <a:spcPct val="107000"/>
              </a:lnSpc>
              <a:spcAft>
                <a:spcPts val="800"/>
              </a:spcAft>
            </a:pPr>
            <a:r>
              <a:rPr lang="ar-DZ" sz="2400" kern="100" dirty="0">
                <a:latin typeface="Calibri" panose="020F0502020204030204" pitchFamily="34" charset="0"/>
                <a:ea typeface="Calibri" panose="020F0502020204030204" pitchFamily="34" charset="0"/>
                <a:sym typeface="Symbol" panose="05050102010706020507" pitchFamily="18" charset="2"/>
              </a:rPr>
              <a:t> </a:t>
            </a:r>
            <a:r>
              <a:rPr lang="fr-FR" sz="2400" kern="100" dirty="0">
                <a:effectLst/>
                <a:latin typeface="Calibri" panose="020F0502020204030204" pitchFamily="34" charset="0"/>
                <a:ea typeface="Calibri" panose="020F0502020204030204" pitchFamily="34" charset="0"/>
                <a:sym typeface="Symbol" panose="05050102010706020507" pitchFamily="18" charset="2"/>
              </a:rPr>
              <a:t></a:t>
            </a:r>
            <a:r>
              <a:rPr lang="ar-DZ" sz="2400" kern="100" dirty="0">
                <a:effectLst/>
                <a:latin typeface="Calibri" panose="020F0502020204030204" pitchFamily="34" charset="0"/>
                <a:ea typeface="Calibri" panose="020F0502020204030204" pitchFamily="34" charset="0"/>
              </a:rPr>
              <a:t> </a:t>
            </a:r>
            <a:r>
              <a:rPr lang="ar-SA" sz="2400" b="1" kern="100" dirty="0">
                <a:effectLst/>
                <a:latin typeface="Calibri" panose="020F0502020204030204" pitchFamily="34" charset="0"/>
                <a:ea typeface="Calibri" panose="020F0502020204030204" pitchFamily="34" charset="0"/>
              </a:rPr>
              <a:t>ثاني</a:t>
            </a:r>
            <a:r>
              <a:rPr lang="ar-DZ" sz="2400" b="1" kern="100" dirty="0">
                <a:latin typeface="Calibri" panose="020F0502020204030204" pitchFamily="34" charset="0"/>
                <a:ea typeface="Calibri" panose="020F0502020204030204" pitchFamily="34" charset="0"/>
              </a:rPr>
              <a:t>ً</a:t>
            </a:r>
            <a:r>
              <a:rPr lang="ar-SA" sz="2400" b="1" kern="100" dirty="0">
                <a:effectLst/>
                <a:latin typeface="Calibri" panose="020F0502020204030204" pitchFamily="34" charset="0"/>
                <a:ea typeface="Calibri" panose="020F0502020204030204" pitchFamily="34" charset="0"/>
              </a:rPr>
              <a:t>ا- أسئلة خاصة بالمضمون الإعلامي</a:t>
            </a:r>
            <a:r>
              <a:rPr lang="ar-SA" sz="2400" kern="100" dirty="0">
                <a:effectLst/>
                <a:latin typeface="Calibri" panose="020F0502020204030204" pitchFamily="34" charset="0"/>
                <a:ea typeface="Calibri" panose="020F0502020204030204" pitchFamily="34" charset="0"/>
              </a:rPr>
              <a:t>، </a:t>
            </a:r>
            <a:r>
              <a:rPr lang="ar-SA" sz="2400" kern="100" dirty="0" err="1">
                <a:effectLst/>
                <a:latin typeface="Calibri" panose="020F0502020204030204" pitchFamily="34" charset="0"/>
                <a:ea typeface="Calibri" panose="020F0502020204030204" pitchFamily="34" charset="0"/>
              </a:rPr>
              <a:t>تتمث</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ل في: ما طبيعة المضمون الإعلامي الم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قد</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 ما الفرق بين المضامين الإعلامية المقروءة والسمعية والبصرية؟، ما الفرق بين القوالب والأشكال الإعلامية المختلفة سواء الإعلانات أو الدراما أو البرامج أو الأخبار؟</a:t>
            </a:r>
            <a:r>
              <a:rPr lang="fr-FR" sz="2400" kern="100" dirty="0">
                <a:effectLst/>
                <a:latin typeface="Calibri" panose="020F0502020204030204" pitchFamily="34" charset="0"/>
                <a:ea typeface="Calibri" panose="020F0502020204030204" pitchFamily="34" charset="0"/>
              </a:rPr>
              <a:t>. </a:t>
            </a:r>
          </a:p>
          <a:p>
            <a:pPr algn="just" rtl="1">
              <a:lnSpc>
                <a:spcPct val="107000"/>
              </a:lnSpc>
              <a:spcAft>
                <a:spcPts val="800"/>
              </a:spcAft>
              <a:buNone/>
            </a:pPr>
            <a:r>
              <a:rPr lang="fr-FR" sz="2400" b="1" kern="100" dirty="0">
                <a:effectLst/>
                <a:latin typeface="Calibri" panose="020F0502020204030204" pitchFamily="34" charset="0"/>
                <a:ea typeface="Calibri" panose="020F0502020204030204" pitchFamily="34" charset="0"/>
                <a:sym typeface="Symbol" panose="05050102010706020507" pitchFamily="18" charset="2"/>
              </a:rPr>
              <a:t></a:t>
            </a:r>
            <a:r>
              <a:rPr lang="fr-FR" sz="2400" b="1" kern="100" dirty="0">
                <a:effectLst/>
                <a:latin typeface="Calibri" panose="020F0502020204030204" pitchFamily="34" charset="0"/>
                <a:ea typeface="Calibri" panose="020F0502020204030204" pitchFamily="34" charset="0"/>
              </a:rPr>
              <a:t> </a:t>
            </a:r>
            <a:r>
              <a:rPr lang="ar-SA" sz="2400" b="1" kern="100" dirty="0">
                <a:effectLst/>
                <a:latin typeface="Calibri" panose="020F0502020204030204" pitchFamily="34" charset="0"/>
                <a:ea typeface="Calibri" panose="020F0502020204030204" pitchFamily="34" charset="0"/>
              </a:rPr>
              <a:t>ثالثًا- أسئلة خاصة بالتكنولوجيا الإعلامية</a:t>
            </a:r>
            <a:r>
              <a:rPr lang="ar-SA" sz="2400" kern="100" dirty="0">
                <a:effectLst/>
                <a:latin typeface="Calibri" panose="020F0502020204030204" pitchFamily="34" charset="0"/>
                <a:ea typeface="Calibri" panose="020F0502020204030204" pitchFamily="34" charset="0"/>
              </a:rPr>
              <a:t>، تتمثل فـ ي: كيـف يـ</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إنتـاج هـذه التكنولوجيا؟ كيف يتم </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ستخدامها</a:t>
            </a:r>
            <a:r>
              <a:rPr lang="ar-SA" sz="2400" kern="100" dirty="0">
                <a:effectLst/>
                <a:latin typeface="Calibri" panose="020F0502020204030204" pitchFamily="34" charset="0"/>
                <a:ea typeface="Calibri" panose="020F0502020204030204" pitchFamily="34" charset="0"/>
              </a:rPr>
              <a:t>؟ ما أنواع التكنولوجيا المستخدمة في الإنتاج الإعلامي؟</a:t>
            </a:r>
            <a:r>
              <a:rPr lang="fr-FR" sz="2400" kern="100" dirty="0">
                <a:effectLst/>
                <a:latin typeface="Calibri" panose="020F0502020204030204" pitchFamily="34" charset="0"/>
                <a:ea typeface="Calibri" panose="020F0502020204030204" pitchFamily="34" charset="0"/>
              </a:rPr>
              <a:t>. </a:t>
            </a:r>
          </a:p>
        </p:txBody>
      </p:sp>
      <p:sp>
        <p:nvSpPr>
          <p:cNvPr id="5" name="Rectangle 4">
            <a:extLst>
              <a:ext uri="{FF2B5EF4-FFF2-40B4-BE49-F238E27FC236}">
                <a16:creationId xmlns:a16="http://schemas.microsoft.com/office/drawing/2014/main" id="{E5A291A3-3BCD-AB97-A057-3E20C5A88069}"/>
              </a:ext>
            </a:extLst>
          </p:cNvPr>
          <p:cNvSpPr/>
          <p:nvPr/>
        </p:nvSpPr>
        <p:spPr>
          <a:xfrm>
            <a:off x="4852007" y="58704"/>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Tree>
    <p:extLst>
      <p:ext uri="{BB962C8B-B14F-4D97-AF65-F5344CB8AC3E}">
        <p14:creationId xmlns:p14="http://schemas.microsoft.com/office/powerpoint/2010/main" val="3943516335"/>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BDB16-CAF7-41B0-13BC-A757270EC19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9DA45E6-693A-E0B6-F763-14BC2DC4484B}"/>
              </a:ext>
            </a:extLst>
          </p:cNvPr>
          <p:cNvSpPr txBox="1"/>
          <p:nvPr/>
        </p:nvSpPr>
        <p:spPr>
          <a:xfrm>
            <a:off x="5641377" y="205039"/>
            <a:ext cx="655062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مهارات التربية الإعلامية</a:t>
            </a:r>
          </a:p>
        </p:txBody>
      </p:sp>
      <p:sp>
        <p:nvSpPr>
          <p:cNvPr id="29" name="Rectangle 28">
            <a:extLst>
              <a:ext uri="{FF2B5EF4-FFF2-40B4-BE49-F238E27FC236}">
                <a16:creationId xmlns:a16="http://schemas.microsoft.com/office/drawing/2014/main" id="{29099B11-0091-1AE5-670A-D41BA2C70061}"/>
              </a:ext>
            </a:extLst>
          </p:cNvPr>
          <p:cNvSpPr/>
          <p:nvPr/>
        </p:nvSpPr>
        <p:spPr>
          <a:xfrm flipV="1">
            <a:off x="2227489" y="518945"/>
            <a:ext cx="3412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AE626EA-79B4-4E06-ADA8-CB3A3613B3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872A0E6-C711-DA4A-DF83-A9E1036A649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6" name="ZoneTexte 5">
            <a:extLst>
              <a:ext uri="{FF2B5EF4-FFF2-40B4-BE49-F238E27FC236}">
                <a16:creationId xmlns:a16="http://schemas.microsoft.com/office/drawing/2014/main" id="{5C4DB717-1EE2-2473-C7D2-5BA636CFCCC0}"/>
              </a:ext>
            </a:extLst>
          </p:cNvPr>
          <p:cNvSpPr txBox="1"/>
          <p:nvPr/>
        </p:nvSpPr>
        <p:spPr>
          <a:xfrm>
            <a:off x="1058780" y="1271062"/>
            <a:ext cx="10279780" cy="281231"/>
          </a:xfrm>
          <a:prstGeom prst="rect">
            <a:avLst/>
          </a:prstGeom>
          <a:noFill/>
        </p:spPr>
        <p:txBody>
          <a:bodyPr wrap="square">
            <a:spAutoFit/>
          </a:bodyPr>
          <a:lstStyle/>
          <a:p>
            <a:pPr>
              <a:lnSpc>
                <a:spcPct val="107000"/>
              </a:lnSpc>
              <a:spcAft>
                <a:spcPts val="800"/>
              </a:spcAft>
              <a:buNone/>
            </a:pPr>
            <a:r>
              <a:rPr lang="fr-FR" sz="1200" kern="100" dirty="0">
                <a:effectLst/>
                <a:latin typeface="Calibri" panose="020F0502020204030204" pitchFamily="34" charset="0"/>
                <a:ea typeface="Calibri" panose="020F0502020204030204" pitchFamily="34" charset="0"/>
                <a:cs typeface="Arial" panose="020B0604020202020204" pitchFamily="34" charset="0"/>
              </a:rPr>
              <a:t> </a:t>
            </a:r>
          </a:p>
        </p:txBody>
      </p:sp>
      <p:sp>
        <p:nvSpPr>
          <p:cNvPr id="3" name="ZoneTexte 2">
            <a:extLst>
              <a:ext uri="{FF2B5EF4-FFF2-40B4-BE49-F238E27FC236}">
                <a16:creationId xmlns:a16="http://schemas.microsoft.com/office/drawing/2014/main" id="{C046FD71-B17F-3045-4896-0632C44AC6FF}"/>
              </a:ext>
            </a:extLst>
          </p:cNvPr>
          <p:cNvSpPr txBox="1"/>
          <p:nvPr/>
        </p:nvSpPr>
        <p:spPr>
          <a:xfrm>
            <a:off x="2485572" y="1660120"/>
            <a:ext cx="8381350" cy="4624536"/>
          </a:xfrm>
          <a:prstGeom prst="rect">
            <a:avLst/>
          </a:prstGeom>
          <a:noFill/>
        </p:spPr>
        <p:txBody>
          <a:bodyPr wrap="square">
            <a:spAutoFit/>
          </a:bodyPr>
          <a:lstStyle/>
          <a:p>
            <a:pPr algn="just" rtl="1">
              <a:lnSpc>
                <a:spcPct val="107000"/>
              </a:lnSpc>
              <a:spcAft>
                <a:spcPts val="800"/>
              </a:spcAft>
              <a:buNone/>
            </a:pPr>
            <a:r>
              <a:rPr lang="fr-FR" sz="2400" b="1" kern="100" dirty="0">
                <a:effectLst/>
                <a:latin typeface="Calibri" panose="020F0502020204030204" pitchFamily="34" charset="0"/>
                <a:ea typeface="Calibri" panose="020F0502020204030204" pitchFamily="34" charset="0"/>
                <a:sym typeface="Symbol" panose="05050102010706020507" pitchFamily="18" charset="2"/>
              </a:rPr>
              <a:t></a:t>
            </a:r>
            <a:r>
              <a:rPr lang="fr-FR" sz="2400" b="1" kern="100" dirty="0">
                <a:effectLst/>
                <a:latin typeface="Calibri" panose="020F0502020204030204" pitchFamily="34" charset="0"/>
                <a:ea typeface="Calibri" panose="020F0502020204030204" pitchFamily="34" charset="0"/>
              </a:rPr>
              <a:t> </a:t>
            </a:r>
            <a:r>
              <a:rPr lang="ar-SA" sz="2400" b="1" kern="100" dirty="0">
                <a:effectLst/>
                <a:latin typeface="Calibri" panose="020F0502020204030204" pitchFamily="34" charset="0"/>
                <a:ea typeface="Calibri" panose="020F0502020204030204" pitchFamily="34" charset="0"/>
              </a:rPr>
              <a:t>رابع</a:t>
            </a:r>
            <a:r>
              <a:rPr lang="ar-DZ" sz="2400" b="1" kern="100" dirty="0">
                <a:effectLst/>
                <a:latin typeface="Calibri" panose="020F0502020204030204" pitchFamily="34" charset="0"/>
                <a:ea typeface="Calibri" panose="020F0502020204030204" pitchFamily="34" charset="0"/>
              </a:rPr>
              <a:t>ً</a:t>
            </a:r>
            <a:r>
              <a:rPr lang="ar-SA" sz="2400" b="1" kern="100" dirty="0">
                <a:effectLst/>
                <a:latin typeface="Calibri" panose="020F0502020204030204" pitchFamily="34" charset="0"/>
                <a:ea typeface="Calibri" panose="020F0502020204030204" pitchFamily="34" charset="0"/>
              </a:rPr>
              <a:t>ا – أسئلة خاصة باللغة الإعلامية</a:t>
            </a:r>
            <a:r>
              <a:rPr lang="ar-SA" sz="2400" kern="100" dirty="0">
                <a:effectLst/>
                <a:latin typeface="Calibri" panose="020F0502020204030204" pitchFamily="34" charset="0"/>
                <a:ea typeface="Calibri" panose="020F0502020204030204" pitchFamily="34" charset="0"/>
              </a:rPr>
              <a:t>، </a:t>
            </a:r>
            <a:r>
              <a:rPr lang="ar-SA" sz="2400" kern="100" dirty="0" err="1">
                <a:effectLst/>
                <a:latin typeface="Calibri" panose="020F0502020204030204" pitchFamily="34" charset="0"/>
                <a:ea typeface="Calibri" panose="020F0502020204030204" pitchFamily="34" charset="0"/>
              </a:rPr>
              <a:t>تتمث</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ل في: كيفية إدراك مـا تعنيـه وسـائل الإعلام؟ كيف تُعالج وتصيغ وسائل الإعلام المعاني والد</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لالات</a:t>
            </a:r>
            <a:r>
              <a:rPr lang="ar-SA" sz="2400" kern="100" dirty="0">
                <a:effectLst/>
                <a:latin typeface="Calibri" panose="020F0502020204030204" pitchFamily="34" charset="0"/>
                <a:ea typeface="Calibri" panose="020F0502020204030204" pitchFamily="34" charset="0"/>
              </a:rPr>
              <a:t> في الرسائل الإعلامية؟</a:t>
            </a:r>
            <a:r>
              <a:rPr lang="fr-FR" sz="2400" kern="100" dirty="0">
                <a:effectLst/>
                <a:latin typeface="Calibri" panose="020F0502020204030204" pitchFamily="34" charset="0"/>
                <a:ea typeface="Calibri" panose="020F0502020204030204" pitchFamily="34" charset="0"/>
              </a:rPr>
              <a:t>.  - </a:t>
            </a:r>
            <a:r>
              <a:rPr lang="ar-SA" sz="2400" kern="100" dirty="0">
                <a:effectLst/>
                <a:latin typeface="Calibri" panose="020F0502020204030204" pitchFamily="34" charset="0"/>
                <a:ea typeface="Calibri" panose="020F0502020204030204" pitchFamily="34" charset="0"/>
              </a:rPr>
              <a:t>التربية الإعلامية؛ المفهوم والم</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اهية</a:t>
            </a:r>
            <a:r>
              <a:rPr lang="ar-SA" sz="2400" kern="100" dirty="0">
                <a:effectLst/>
                <a:latin typeface="Calibri" panose="020F0502020204030204" pitchFamily="34" charset="0"/>
                <a:ea typeface="Calibri" panose="020F0502020204030204" pitchFamily="34" charset="0"/>
              </a:rPr>
              <a:t> </a:t>
            </a:r>
            <a:r>
              <a:rPr lang="ar-DZ" sz="2400" kern="100" dirty="0">
                <a:effectLst/>
                <a:latin typeface="Calibri" panose="020F0502020204030204" pitchFamily="34" charset="0"/>
                <a:ea typeface="Calibri" panose="020F0502020204030204" pitchFamily="34" charset="0"/>
              </a:rPr>
              <a:t>.</a:t>
            </a:r>
            <a:endParaRPr lang="fr-FR" sz="2400" kern="100" dirty="0">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fr-FR" sz="2400" b="1" kern="100" dirty="0">
                <a:effectLst/>
                <a:latin typeface="Calibri" panose="020F0502020204030204" pitchFamily="34" charset="0"/>
                <a:ea typeface="Calibri" panose="020F0502020204030204" pitchFamily="34" charset="0"/>
                <a:sym typeface="Symbol" panose="05050102010706020507" pitchFamily="18" charset="2"/>
              </a:rPr>
              <a:t></a:t>
            </a:r>
            <a:r>
              <a:rPr lang="fr-FR" sz="2400" b="1" kern="100" dirty="0">
                <a:effectLst/>
                <a:latin typeface="Calibri" panose="020F0502020204030204" pitchFamily="34" charset="0"/>
                <a:ea typeface="Calibri" panose="020F0502020204030204" pitchFamily="34" charset="0"/>
              </a:rPr>
              <a:t> </a:t>
            </a:r>
            <a:r>
              <a:rPr lang="ar-SA" sz="2400" b="1" kern="100" dirty="0">
                <a:effectLst/>
                <a:latin typeface="Calibri" panose="020F0502020204030204" pitchFamily="34" charset="0"/>
                <a:ea typeface="Calibri" panose="020F0502020204030204" pitchFamily="34" charset="0"/>
              </a:rPr>
              <a:t>خامس</a:t>
            </a:r>
            <a:r>
              <a:rPr lang="ar-DZ" sz="2400" b="1" kern="100" dirty="0">
                <a:effectLst/>
                <a:latin typeface="Calibri" panose="020F0502020204030204" pitchFamily="34" charset="0"/>
                <a:ea typeface="Calibri" panose="020F0502020204030204" pitchFamily="34" charset="0"/>
              </a:rPr>
              <a:t>ً</a:t>
            </a:r>
            <a:r>
              <a:rPr lang="ar-SA" sz="2400" b="1" kern="100" dirty="0">
                <a:effectLst/>
                <a:latin typeface="Calibri" panose="020F0502020204030204" pitchFamily="34" charset="0"/>
                <a:ea typeface="Calibri" panose="020F0502020204030204" pitchFamily="34" charset="0"/>
              </a:rPr>
              <a:t>ا– أسئلة خاصة بالجمهور</a:t>
            </a:r>
            <a:r>
              <a:rPr lang="ar-SA" sz="2400" kern="100" dirty="0">
                <a:effectLst/>
                <a:latin typeface="Calibri" panose="020F0502020204030204" pitchFamily="34" charset="0"/>
                <a:ea typeface="Calibri" panose="020F0502020204030204" pitchFamily="34" charset="0"/>
              </a:rPr>
              <a:t>، </a:t>
            </a:r>
            <a:r>
              <a:rPr lang="ar-SA" sz="2400" kern="100" dirty="0" err="1">
                <a:effectLst/>
                <a:latin typeface="Calibri" panose="020F0502020204030204" pitchFamily="34" charset="0"/>
                <a:ea typeface="Calibri" panose="020F0502020204030204" pitchFamily="34" charset="0"/>
              </a:rPr>
              <a:t>تتمث</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ل في: من 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تلقي الرسالة الإعلامية؟ ما إحساس الجمهور تجاه ما يتلقاه من رسائل؟ كيف يتم جذب الجمهور واستمالته للمضـمون الإعلامـي؟ كيف يختار الجمهور ويستهلك ويستجيب للمضمون الإعلامي؟</a:t>
            </a:r>
            <a:r>
              <a:rPr lang="fr-FR" sz="2400" kern="100" dirty="0">
                <a:effectLst/>
                <a:latin typeface="Calibri" panose="020F0502020204030204" pitchFamily="34" charset="0"/>
                <a:ea typeface="Calibri" panose="020F0502020204030204" pitchFamily="34" charset="0"/>
              </a:rPr>
              <a:t>. </a:t>
            </a:r>
          </a:p>
          <a:p>
            <a:pPr algn="just" rtl="1">
              <a:lnSpc>
                <a:spcPct val="107000"/>
              </a:lnSpc>
              <a:spcAft>
                <a:spcPts val="800"/>
              </a:spcAft>
              <a:buNone/>
            </a:pPr>
            <a:r>
              <a:rPr lang="fr-FR" sz="2400" b="1" kern="100" dirty="0">
                <a:effectLst/>
                <a:latin typeface="Calibri" panose="020F0502020204030204" pitchFamily="34" charset="0"/>
                <a:ea typeface="Calibri" panose="020F0502020204030204" pitchFamily="34" charset="0"/>
                <a:sym typeface="Symbol" panose="05050102010706020507" pitchFamily="18" charset="2"/>
              </a:rPr>
              <a:t></a:t>
            </a:r>
            <a:r>
              <a:rPr lang="fr-FR" sz="2400" b="1" kern="100" dirty="0">
                <a:effectLst/>
                <a:latin typeface="Calibri" panose="020F0502020204030204" pitchFamily="34" charset="0"/>
                <a:ea typeface="Calibri" panose="020F0502020204030204" pitchFamily="34" charset="0"/>
              </a:rPr>
              <a:t> </a:t>
            </a:r>
            <a:r>
              <a:rPr lang="ar-SA" sz="2400" b="1" kern="100" dirty="0">
                <a:effectLst/>
                <a:latin typeface="Calibri" panose="020F0502020204030204" pitchFamily="34" charset="0"/>
                <a:ea typeface="Calibri" panose="020F0502020204030204" pitchFamily="34" charset="0"/>
              </a:rPr>
              <a:t>سادس</a:t>
            </a:r>
            <a:r>
              <a:rPr lang="ar-DZ" sz="2400" b="1" kern="100" dirty="0">
                <a:effectLst/>
                <a:latin typeface="Calibri" panose="020F0502020204030204" pitchFamily="34" charset="0"/>
                <a:ea typeface="Calibri" panose="020F0502020204030204" pitchFamily="34" charset="0"/>
              </a:rPr>
              <a:t>ً</a:t>
            </a:r>
            <a:r>
              <a:rPr lang="ar-SA" sz="2400" b="1" kern="100" dirty="0">
                <a:effectLst/>
                <a:latin typeface="Calibri" panose="020F0502020204030204" pitchFamily="34" charset="0"/>
                <a:ea typeface="Calibri" panose="020F0502020204030204" pitchFamily="34" charset="0"/>
              </a:rPr>
              <a:t>ا– أسئلة خاصة بالم</a:t>
            </a:r>
            <a:r>
              <a:rPr lang="ar-DZ" sz="2400" b="1" kern="100" dirty="0">
                <a:effectLst/>
                <a:latin typeface="Calibri" panose="020F0502020204030204" pitchFamily="34" charset="0"/>
                <a:ea typeface="Calibri" panose="020F0502020204030204" pitchFamily="34" charset="0"/>
              </a:rPr>
              <a:t>ُ</a:t>
            </a:r>
            <a:r>
              <a:rPr lang="ar-SA" sz="2400" b="1" kern="100" dirty="0" err="1">
                <a:effectLst/>
                <a:latin typeface="Calibri" panose="020F0502020204030204" pitchFamily="34" charset="0"/>
                <a:ea typeface="Calibri" panose="020F0502020204030204" pitchFamily="34" charset="0"/>
              </a:rPr>
              <a:t>ؤث</a:t>
            </a:r>
            <a:r>
              <a:rPr lang="ar-DZ" sz="2400" b="1" kern="100" dirty="0">
                <a:effectLst/>
                <a:latin typeface="Calibri" panose="020F0502020204030204" pitchFamily="34" charset="0"/>
                <a:ea typeface="Calibri" panose="020F0502020204030204" pitchFamily="34" charset="0"/>
              </a:rPr>
              <a:t>ِّ</a:t>
            </a:r>
            <a:r>
              <a:rPr lang="ar-SA" sz="2400" b="1" kern="100" dirty="0">
                <a:effectLst/>
                <a:latin typeface="Calibri" panose="020F0502020204030204" pitchFamily="34" charset="0"/>
                <a:ea typeface="Calibri" panose="020F0502020204030204" pitchFamily="34" charset="0"/>
              </a:rPr>
              <a:t>رات </a:t>
            </a:r>
            <a:r>
              <a:rPr lang="ar-SA" sz="2400" b="1" kern="100" dirty="0" err="1">
                <a:effectLst/>
                <a:latin typeface="Calibri" panose="020F0502020204030204" pitchFamily="34" charset="0"/>
                <a:ea typeface="Calibri" panose="020F0502020204030204" pitchFamily="34" charset="0"/>
              </a:rPr>
              <a:t>والإ</a:t>
            </a:r>
            <a:r>
              <a:rPr lang="ar-DZ" sz="2400" b="1" kern="100" dirty="0">
                <a:effectLst/>
                <a:latin typeface="Calibri" panose="020F0502020204030204" pitchFamily="34" charset="0"/>
                <a:ea typeface="Calibri" panose="020F0502020204030204" pitchFamily="34" charset="0"/>
              </a:rPr>
              <a:t>ِ</a:t>
            </a:r>
            <a:r>
              <a:rPr lang="ar-SA" sz="2400" b="1" kern="100" dirty="0" err="1">
                <a:effectLst/>
                <a:latin typeface="Calibri" panose="020F0502020204030204" pitchFamily="34" charset="0"/>
                <a:ea typeface="Calibri" panose="020F0502020204030204" pitchFamily="34" charset="0"/>
              </a:rPr>
              <a:t>ستمالات</a:t>
            </a:r>
            <a:r>
              <a:rPr lang="ar-SA" sz="2400" kern="100" dirty="0">
                <a:effectLst/>
                <a:latin typeface="Calibri" panose="020F0502020204030204" pitchFamily="34" charset="0"/>
                <a:ea typeface="Calibri" panose="020F0502020204030204" pitchFamily="34" charset="0"/>
              </a:rPr>
              <a:t> </a:t>
            </a:r>
            <a:r>
              <a:rPr lang="ar-SA" sz="2400" kern="100" dirty="0" err="1">
                <a:effectLst/>
                <a:latin typeface="Calibri" panose="020F0502020204030204" pitchFamily="34" charset="0"/>
                <a:ea typeface="Calibri" panose="020F0502020204030204" pitchFamily="34" charset="0"/>
              </a:rPr>
              <a:t>التى</a:t>
            </a:r>
            <a:r>
              <a:rPr lang="ar-SA" sz="2400" kern="100" dirty="0">
                <a:effectLst/>
                <a:latin typeface="Calibri" panose="020F0502020204030204" pitchFamily="34" charset="0"/>
                <a:ea typeface="Calibri" panose="020F0502020204030204" pitchFamily="34" charset="0"/>
              </a:rPr>
              <a:t> تستخدمها وسائل الإعلام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لجذب الجمهور، تتمثل في: هل يعكس المضمون الإعلامي الواقع أم يزيفه؟ كيف تسـتخدم وسـائل الإعلام المؤثرات السمعية والبصرية في المضامين الإعلامية بشكل مؤثر على الجمهور؟</a:t>
            </a:r>
            <a:r>
              <a:rPr lang="fr-FR" sz="2400" kern="100" dirty="0">
                <a:effectLst/>
                <a:latin typeface="Calibri" panose="020F0502020204030204" pitchFamily="34" charset="0"/>
                <a:ea typeface="Calibri" panose="020F0502020204030204" pitchFamily="34" charset="0"/>
              </a:rPr>
              <a:t>.</a:t>
            </a:r>
          </a:p>
        </p:txBody>
      </p:sp>
      <p:sp>
        <p:nvSpPr>
          <p:cNvPr id="4" name="Rectangle 3">
            <a:extLst>
              <a:ext uri="{FF2B5EF4-FFF2-40B4-BE49-F238E27FC236}">
                <a16:creationId xmlns:a16="http://schemas.microsoft.com/office/drawing/2014/main" id="{BD11987F-26A2-1143-20B0-D498129AFECF}"/>
              </a:ext>
            </a:extLst>
          </p:cNvPr>
          <p:cNvSpPr/>
          <p:nvPr/>
        </p:nvSpPr>
        <p:spPr>
          <a:xfrm>
            <a:off x="4852007" y="58704"/>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Tree>
    <p:extLst>
      <p:ext uri="{BB962C8B-B14F-4D97-AF65-F5344CB8AC3E}">
        <p14:creationId xmlns:p14="http://schemas.microsoft.com/office/powerpoint/2010/main" val="491917561"/>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174347-DA83-D9CF-C230-F998B8AE352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E1679152-710A-05A1-ED0E-033004EAA0A5}"/>
              </a:ext>
            </a:extLst>
          </p:cNvPr>
          <p:cNvSpPr txBox="1"/>
          <p:nvPr/>
        </p:nvSpPr>
        <p:spPr>
          <a:xfrm>
            <a:off x="5641377" y="205039"/>
            <a:ext cx="655062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مهارات التربية الإعلامية</a:t>
            </a:r>
          </a:p>
        </p:txBody>
      </p:sp>
      <p:sp>
        <p:nvSpPr>
          <p:cNvPr id="29" name="Rectangle 28">
            <a:extLst>
              <a:ext uri="{FF2B5EF4-FFF2-40B4-BE49-F238E27FC236}">
                <a16:creationId xmlns:a16="http://schemas.microsoft.com/office/drawing/2014/main" id="{32044132-9148-D7A7-F0A1-35F5C1E6A94F}"/>
              </a:ext>
            </a:extLst>
          </p:cNvPr>
          <p:cNvSpPr/>
          <p:nvPr/>
        </p:nvSpPr>
        <p:spPr>
          <a:xfrm flipV="1">
            <a:off x="2227489" y="518945"/>
            <a:ext cx="3412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9F5955A-931F-EE69-3A4A-79797608BB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CFC4ADC-9A93-98C0-3592-46218F415C0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6" name="ZoneTexte 5">
            <a:extLst>
              <a:ext uri="{FF2B5EF4-FFF2-40B4-BE49-F238E27FC236}">
                <a16:creationId xmlns:a16="http://schemas.microsoft.com/office/drawing/2014/main" id="{67684ABD-2B81-2169-7698-28A2916BDB50}"/>
              </a:ext>
            </a:extLst>
          </p:cNvPr>
          <p:cNvSpPr txBox="1"/>
          <p:nvPr/>
        </p:nvSpPr>
        <p:spPr>
          <a:xfrm>
            <a:off x="1058780" y="1271062"/>
            <a:ext cx="10279780" cy="281231"/>
          </a:xfrm>
          <a:prstGeom prst="rect">
            <a:avLst/>
          </a:prstGeom>
          <a:noFill/>
        </p:spPr>
        <p:txBody>
          <a:bodyPr wrap="square">
            <a:spAutoFit/>
          </a:bodyPr>
          <a:lstStyle/>
          <a:p>
            <a:pPr>
              <a:lnSpc>
                <a:spcPct val="107000"/>
              </a:lnSpc>
              <a:spcAft>
                <a:spcPts val="800"/>
              </a:spcAft>
              <a:buNone/>
            </a:pPr>
            <a:r>
              <a:rPr lang="fr-FR" sz="1200" kern="100" dirty="0">
                <a:effectLst/>
                <a:latin typeface="Calibri" panose="020F0502020204030204" pitchFamily="34" charset="0"/>
                <a:ea typeface="Calibri" panose="020F0502020204030204" pitchFamily="34" charset="0"/>
                <a:cs typeface="Arial" panose="020B0604020202020204" pitchFamily="34" charset="0"/>
              </a:rPr>
              <a:t> </a:t>
            </a:r>
          </a:p>
        </p:txBody>
      </p:sp>
      <p:pic>
        <p:nvPicPr>
          <p:cNvPr id="4" name="Image 3">
            <a:extLst>
              <a:ext uri="{FF2B5EF4-FFF2-40B4-BE49-F238E27FC236}">
                <a16:creationId xmlns:a16="http://schemas.microsoft.com/office/drawing/2014/main" id="{AE61F68F-97E1-20A6-DA80-87986F753D5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17321" y="1378104"/>
            <a:ext cx="6131293" cy="5482386"/>
          </a:xfrm>
          <a:prstGeom prst="rect">
            <a:avLst/>
          </a:prstGeom>
        </p:spPr>
      </p:pic>
      <p:sp>
        <p:nvSpPr>
          <p:cNvPr id="9" name="TextBox 16">
            <a:extLst>
              <a:ext uri="{FF2B5EF4-FFF2-40B4-BE49-F238E27FC236}">
                <a16:creationId xmlns:a16="http://schemas.microsoft.com/office/drawing/2014/main" id="{7C7A6313-4B6F-65D3-2EEE-970C615EE5C7}"/>
              </a:ext>
            </a:extLst>
          </p:cNvPr>
          <p:cNvSpPr txBox="1"/>
          <p:nvPr/>
        </p:nvSpPr>
        <p:spPr>
          <a:xfrm>
            <a:off x="6198670" y="2799468"/>
            <a:ext cx="6550623" cy="937949"/>
          </a:xfrm>
          <a:prstGeom prst="rect">
            <a:avLst/>
          </a:prstGeom>
          <a:noFill/>
        </p:spPr>
        <p:txBody>
          <a:bodyPr wrap="square" rtlCol="0">
            <a:spAutoFit/>
          </a:bodyPr>
          <a:lstStyle/>
          <a:p>
            <a:pPr marL="342900" indent="-342900" algn="ctr" rtl="1">
              <a:lnSpc>
                <a:spcPct val="120000"/>
              </a:lnSpc>
              <a:buFont typeface="Wingdings" panose="05000000000000000000" pitchFamily="2" charset="2"/>
              <a:buChar char="q"/>
            </a:pPr>
            <a:r>
              <a:rPr lang="ar-DZ" sz="2400" b="1" dirty="0">
                <a:solidFill>
                  <a:schemeClr val="accent2"/>
                </a:solidFill>
                <a:latin typeface="Alexandria" charset="0"/>
              </a:rPr>
              <a:t>مخطَّط يوضِّح :مهارات التربية الإعلامية</a:t>
            </a:r>
          </a:p>
          <a:p>
            <a:pPr algn="ctr" rtl="1">
              <a:lnSpc>
                <a:spcPct val="120000"/>
              </a:lnSpc>
            </a:pPr>
            <a:r>
              <a:rPr lang="ar-DZ" sz="2400" b="1" dirty="0">
                <a:solidFill>
                  <a:schemeClr val="accent2"/>
                </a:solidFill>
                <a:latin typeface="Alexandria" charset="0"/>
              </a:rPr>
              <a:t> لإنتاج مَواطن فعَّال</a:t>
            </a:r>
          </a:p>
        </p:txBody>
      </p:sp>
      <p:sp>
        <p:nvSpPr>
          <p:cNvPr id="12" name="Rectangle 11">
            <a:extLst>
              <a:ext uri="{FF2B5EF4-FFF2-40B4-BE49-F238E27FC236}">
                <a16:creationId xmlns:a16="http://schemas.microsoft.com/office/drawing/2014/main" id="{D3993CF3-9A02-5882-EBD6-84900B1F1519}"/>
              </a:ext>
            </a:extLst>
          </p:cNvPr>
          <p:cNvSpPr/>
          <p:nvPr/>
        </p:nvSpPr>
        <p:spPr>
          <a:xfrm>
            <a:off x="4852007" y="58704"/>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05</a:t>
            </a:r>
            <a:endParaRPr lang="en-US" sz="4000" b="1" dirty="0">
              <a:ea typeface="Roboto Light" panose="02000000000000000000" pitchFamily="2" charset="0"/>
            </a:endParaRPr>
          </a:p>
        </p:txBody>
      </p:sp>
    </p:spTree>
    <p:extLst>
      <p:ext uri="{BB962C8B-B14F-4D97-AF65-F5344CB8AC3E}">
        <p14:creationId xmlns:p14="http://schemas.microsoft.com/office/powerpoint/2010/main" val="436255504"/>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F77E75-017B-CC32-576F-D8CC6585F45F}"/>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02BF794A-7B52-65BE-13B3-7E8E8A37CF78}"/>
              </a:ext>
            </a:extLst>
          </p:cNvPr>
          <p:cNvSpPr txBox="1"/>
          <p:nvPr/>
        </p:nvSpPr>
        <p:spPr>
          <a:xfrm>
            <a:off x="5641377" y="205039"/>
            <a:ext cx="655062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a:t>
            </a:r>
            <a:r>
              <a:rPr lang="ar-DZ" sz="3200" b="1" dirty="0">
                <a:solidFill>
                  <a:srgbClr val="00B0F0"/>
                </a:solidFill>
                <a:latin typeface="Alexandria" charset="0"/>
                <a:cs typeface="Alexandria" charset="0"/>
              </a:rPr>
              <a:t>مفهوم وتطور التربية الإعلامية الرقمية </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35D9EB3B-90C2-5166-81DB-9F8AA9B3747B}"/>
              </a:ext>
            </a:extLst>
          </p:cNvPr>
          <p:cNvSpPr/>
          <p:nvPr/>
        </p:nvSpPr>
        <p:spPr>
          <a:xfrm flipV="1">
            <a:off x="2227489" y="518945"/>
            <a:ext cx="3412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4276E2B-FFD7-0E9D-E284-538DD46B10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7D448F65-9D8B-8FDA-E2E8-FEB499AE9C1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4CBD9349-2543-4C10-4F70-2B5A43CE2673}"/>
              </a:ext>
            </a:extLst>
          </p:cNvPr>
          <p:cNvSpPr/>
          <p:nvPr/>
        </p:nvSpPr>
        <p:spPr>
          <a:xfrm>
            <a:off x="4852007" y="58704"/>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
        <p:nvSpPr>
          <p:cNvPr id="6" name="ZoneTexte 5">
            <a:extLst>
              <a:ext uri="{FF2B5EF4-FFF2-40B4-BE49-F238E27FC236}">
                <a16:creationId xmlns:a16="http://schemas.microsoft.com/office/drawing/2014/main" id="{00703B58-ADE6-DFEA-869F-9C14EF9A0A66}"/>
              </a:ext>
            </a:extLst>
          </p:cNvPr>
          <p:cNvSpPr txBox="1"/>
          <p:nvPr/>
        </p:nvSpPr>
        <p:spPr>
          <a:xfrm>
            <a:off x="1058780" y="1271062"/>
            <a:ext cx="10279780" cy="281231"/>
          </a:xfrm>
          <a:prstGeom prst="rect">
            <a:avLst/>
          </a:prstGeom>
          <a:noFill/>
        </p:spPr>
        <p:txBody>
          <a:bodyPr wrap="square">
            <a:spAutoFit/>
          </a:bodyPr>
          <a:lstStyle/>
          <a:p>
            <a:pPr>
              <a:lnSpc>
                <a:spcPct val="107000"/>
              </a:lnSpc>
              <a:spcAft>
                <a:spcPts val="800"/>
              </a:spcAft>
              <a:buNone/>
            </a:pPr>
            <a:r>
              <a:rPr lang="fr-FR" sz="1200" kern="100" dirty="0">
                <a:effectLst/>
                <a:latin typeface="Calibri" panose="020F0502020204030204" pitchFamily="34" charset="0"/>
                <a:ea typeface="Calibri" panose="020F0502020204030204" pitchFamily="34" charset="0"/>
                <a:cs typeface="Arial" panose="020B0604020202020204" pitchFamily="34" charset="0"/>
              </a:rPr>
              <a:t> </a:t>
            </a:r>
          </a:p>
        </p:txBody>
      </p:sp>
      <p:sp>
        <p:nvSpPr>
          <p:cNvPr id="3" name="ZoneTexte 2">
            <a:extLst>
              <a:ext uri="{FF2B5EF4-FFF2-40B4-BE49-F238E27FC236}">
                <a16:creationId xmlns:a16="http://schemas.microsoft.com/office/drawing/2014/main" id="{54D092C9-674F-3E5A-50D0-CE0E57E9FFC0}"/>
              </a:ext>
            </a:extLst>
          </p:cNvPr>
          <p:cNvSpPr txBox="1"/>
          <p:nvPr/>
        </p:nvSpPr>
        <p:spPr>
          <a:xfrm>
            <a:off x="2083645" y="1624261"/>
            <a:ext cx="8568891" cy="3888244"/>
          </a:xfrm>
          <a:prstGeom prst="rect">
            <a:avLst/>
          </a:prstGeom>
          <a:noFill/>
        </p:spPr>
        <p:txBody>
          <a:bodyPr wrap="square">
            <a:spAutoFit/>
          </a:bodyPr>
          <a:lstStyle/>
          <a:p>
            <a:pPr marL="432435" marR="85725" indent="-342900" algn="just" rtl="1">
              <a:buFont typeface="Wingdings" panose="05000000000000000000" pitchFamily="2" charset="2"/>
              <a:buChar char="§"/>
            </a:pPr>
            <a:r>
              <a:rPr lang="ar-SA" sz="2400" dirty="0">
                <a:effectLst/>
                <a:latin typeface="Times New Roman" panose="02020603050405020304" pitchFamily="18" charset="0"/>
                <a:ea typeface="Times New Roman" panose="02020603050405020304" pitchFamily="18" charset="0"/>
              </a:rPr>
              <a:t>ي</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مكن </a:t>
            </a:r>
            <a:r>
              <a:rPr lang="ar-SA" sz="2400" b="1" dirty="0">
                <a:effectLst/>
                <a:latin typeface="Times New Roman" panose="02020603050405020304" pitchFamily="18" charset="0"/>
                <a:ea typeface="Times New Roman" panose="02020603050405020304" pitchFamily="18" charset="0"/>
              </a:rPr>
              <a:t>تعريف الت</a:t>
            </a:r>
            <a:r>
              <a:rPr lang="ar-DZ" sz="2400" b="1" dirty="0">
                <a:effectLst/>
                <a:latin typeface="Times New Roman" panose="02020603050405020304" pitchFamily="18" charset="0"/>
                <a:ea typeface="Times New Roman" panose="02020603050405020304" pitchFamily="18" charset="0"/>
              </a:rPr>
              <a:t>َّ</a:t>
            </a:r>
            <a:r>
              <a:rPr lang="ar-SA" sz="2400" b="1" dirty="0">
                <a:effectLst/>
                <a:latin typeface="Times New Roman" panose="02020603050405020304" pitchFamily="18" charset="0"/>
                <a:ea typeface="Times New Roman" panose="02020603050405020304" pitchFamily="18" charset="0"/>
              </a:rPr>
              <a:t>ربية الإعلامية </a:t>
            </a:r>
            <a:r>
              <a:rPr lang="ar-SA" sz="2400" dirty="0">
                <a:effectLst/>
                <a:latin typeface="Times New Roman" panose="02020603050405020304" pitchFamily="18" charset="0"/>
                <a:ea typeface="Times New Roman" panose="02020603050405020304" pitchFamily="18" charset="0"/>
              </a:rPr>
              <a:t>الر</a:t>
            </a:r>
            <a:r>
              <a:rPr lang="ar-DZ" sz="2400" dirty="0">
                <a:effectLst/>
                <a:latin typeface="Times New Roman" panose="02020603050405020304" pitchFamily="18" charset="0"/>
                <a:ea typeface="Times New Roman" panose="02020603050405020304" pitchFamily="18" charset="0"/>
              </a:rPr>
              <a:t>َّ</a:t>
            </a:r>
            <a:r>
              <a:rPr lang="ar-SA" sz="2400" dirty="0" err="1">
                <a:effectLst/>
                <a:latin typeface="Times New Roman" panose="02020603050405020304" pitchFamily="18" charset="0"/>
                <a:ea typeface="Times New Roman" panose="02020603050405020304" pitchFamily="18" charset="0"/>
              </a:rPr>
              <a:t>قمية</a:t>
            </a:r>
            <a:r>
              <a:rPr lang="ar-SA" sz="2400" dirty="0">
                <a:effectLst/>
                <a:latin typeface="Times New Roman" panose="02020603050405020304" pitchFamily="18" charset="0"/>
                <a:ea typeface="Times New Roman" panose="02020603050405020304" pitchFamily="18" charset="0"/>
              </a:rPr>
              <a:t> على الن</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حو التالي</a:t>
            </a:r>
            <a:r>
              <a:rPr lang="en-US" sz="2400" dirty="0">
                <a:effectLst/>
                <a:latin typeface="Times New Roman" panose="02020603050405020304" pitchFamily="18" charset="0"/>
                <a:ea typeface="Times New Roman" panose="02020603050405020304" pitchFamily="18" charset="0"/>
              </a:rPr>
              <a:t>:</a:t>
            </a:r>
            <a:endParaRPr lang="fr-FR" sz="2400" dirty="0">
              <a:effectLst/>
              <a:latin typeface="Times New Roman" panose="02020603050405020304" pitchFamily="18" charset="0"/>
              <a:ea typeface="Times New Roman" panose="02020603050405020304" pitchFamily="18" charset="0"/>
            </a:endParaRPr>
          </a:p>
          <a:p>
            <a:pPr marL="125095" marR="92075" algn="just" rtl="1">
              <a:spcBef>
                <a:spcPts val="805"/>
              </a:spcBef>
              <a:buNone/>
            </a:pP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ت</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مكين</a:t>
            </a:r>
            <a:r>
              <a:rPr lang="ar-SA" sz="2400" spc="7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الفرد</a:t>
            </a:r>
            <a:r>
              <a:rPr lang="ar-SA" sz="2400" spc="31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من</a:t>
            </a:r>
            <a:r>
              <a:rPr lang="ar-SA" sz="2400" spc="17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مهارات</a:t>
            </a:r>
            <a:r>
              <a:rPr lang="ar-SA" sz="2400" spc="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الت</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عامل</a:t>
            </a:r>
            <a:r>
              <a:rPr lang="ar-SA" sz="2400" spc="8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مع</a:t>
            </a:r>
            <a:r>
              <a:rPr lang="ar-SA" sz="2400" spc="29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الإعلام</a:t>
            </a:r>
            <a:r>
              <a:rPr lang="ar-SA" sz="2400" spc="8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الر</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قمي</a:t>
            </a:r>
            <a:r>
              <a:rPr lang="ar-SA" sz="2400" spc="7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المتمثلة</a:t>
            </a:r>
            <a:r>
              <a:rPr lang="ar-SA" sz="2400" spc="7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في</a:t>
            </a:r>
            <a:r>
              <a:rPr lang="ar-SA" sz="2400" spc="6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مهارات</a:t>
            </a:r>
            <a:r>
              <a:rPr lang="ar-SA" sz="2400" spc="8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التفكير</a:t>
            </a:r>
            <a:r>
              <a:rPr lang="ar-SA" sz="2400" spc="7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الن</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اقد</a:t>
            </a:r>
            <a:r>
              <a:rPr lang="ar-SA" sz="2400" spc="8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للت</a:t>
            </a:r>
            <a:r>
              <a:rPr lang="ar-DZ" sz="2400" dirty="0">
                <a:effectLst/>
                <a:latin typeface="Times New Roman" panose="02020603050405020304" pitchFamily="18" charset="0"/>
                <a:ea typeface="Times New Roman" panose="02020603050405020304" pitchFamily="18" charset="0"/>
              </a:rPr>
              <a:t>َّ</a:t>
            </a:r>
            <a:r>
              <a:rPr lang="ar-SA" sz="2400" dirty="0" err="1">
                <a:effectLst/>
                <a:latin typeface="Times New Roman" panose="02020603050405020304" pitchFamily="18" charset="0"/>
                <a:ea typeface="Times New Roman" panose="02020603050405020304" pitchFamily="18" charset="0"/>
              </a:rPr>
              <a:t>مييز</a:t>
            </a:r>
            <a:r>
              <a:rPr lang="ar-SA" sz="2400" spc="8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بين</a:t>
            </a:r>
            <a:r>
              <a:rPr lang="ar-SA" sz="2400" spc="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الحقيقة</a:t>
            </a:r>
            <a:r>
              <a:rPr lang="ar-SA" sz="2400" spc="7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والت</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ضليل</a:t>
            </a:r>
            <a:r>
              <a:rPr lang="ar-SA" sz="2400" spc="11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a:t>
            </a:r>
            <a:r>
              <a:rPr lang="ar-DZ" sz="240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والرأي</a:t>
            </a:r>
            <a:r>
              <a:rPr lang="ar-SA" sz="2400" spc="16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والخبر</a:t>
            </a:r>
            <a:r>
              <a:rPr lang="ar-SA" sz="2400" spc="15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a:t>
            </a:r>
            <a:r>
              <a:rPr lang="ar-SA" sz="2400" spc="26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وفهم</a:t>
            </a:r>
            <a:r>
              <a:rPr lang="ar-SA" sz="2400" spc="16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مدى</a:t>
            </a:r>
            <a:r>
              <a:rPr lang="ar-SA" sz="2400" spc="16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مصداقية</a:t>
            </a:r>
            <a:r>
              <a:rPr lang="ar-SA" sz="2400" spc="145" dirty="0">
                <a:effectLst/>
                <a:latin typeface="Times New Roman" panose="02020603050405020304" pitchFamily="18" charset="0"/>
                <a:ea typeface="Times New Roman" panose="02020603050405020304" pitchFamily="18" charset="0"/>
              </a:rPr>
              <a:t> </a:t>
            </a:r>
            <a:r>
              <a:rPr lang="ar-SA" sz="2400" dirty="0" err="1">
                <a:effectLst/>
                <a:latin typeface="Times New Roman" panose="02020603050405020304" pitchFamily="18" charset="0"/>
                <a:ea typeface="Times New Roman" panose="02020603050405020304" pitchFamily="18" charset="0"/>
              </a:rPr>
              <a:t>المنص</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ات</a:t>
            </a:r>
            <a:r>
              <a:rPr lang="ar-SA" sz="2400" spc="14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الر</a:t>
            </a:r>
            <a:r>
              <a:rPr lang="ar-DZ" sz="2400" dirty="0">
                <a:effectLst/>
                <a:latin typeface="Times New Roman" panose="02020603050405020304" pitchFamily="18" charset="0"/>
                <a:ea typeface="Times New Roman" panose="02020603050405020304" pitchFamily="18" charset="0"/>
              </a:rPr>
              <a:t>َّ</a:t>
            </a:r>
            <a:r>
              <a:rPr lang="ar-SA" sz="2400" dirty="0" err="1">
                <a:effectLst/>
                <a:latin typeface="Times New Roman" panose="02020603050405020304" pitchFamily="18" charset="0"/>
                <a:ea typeface="Times New Roman" panose="02020603050405020304" pitchFamily="18" charset="0"/>
              </a:rPr>
              <a:t>قمية</a:t>
            </a:r>
            <a:r>
              <a:rPr lang="ar-SA" sz="2400" spc="16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ومواقع</a:t>
            </a:r>
            <a:r>
              <a:rPr lang="ar-SA" sz="2400" spc="14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التواصل</a:t>
            </a:r>
            <a:r>
              <a:rPr lang="ar-SA" sz="2400" spc="17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a:t>
            </a:r>
            <a:r>
              <a:rPr lang="ar-DZ" sz="2400" dirty="0">
                <a:effectLst/>
                <a:latin typeface="Times New Roman" panose="02020603050405020304" pitchFamily="18" charset="0"/>
                <a:ea typeface="Times New Roman" panose="02020603050405020304" pitchFamily="18" charset="0"/>
              </a:rPr>
              <a:t>إِ</a:t>
            </a:r>
            <a:r>
              <a:rPr lang="ar-SA" sz="2400" dirty="0" err="1">
                <a:effectLst/>
                <a:latin typeface="Times New Roman" panose="02020603050405020304" pitchFamily="18" charset="0"/>
                <a:ea typeface="Times New Roman" panose="02020603050405020304" pitchFamily="18" charset="0"/>
              </a:rPr>
              <a:t>جتماعي</a:t>
            </a:r>
            <a:r>
              <a:rPr lang="ar-SA" sz="2400" spc="15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a:t>
            </a:r>
            <a:r>
              <a:rPr lang="ar-SA" sz="2400" spc="16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والت</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عرف</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على</a:t>
            </a:r>
            <a:r>
              <a:rPr lang="ar-SA" sz="2400" spc="16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مصادرها</a:t>
            </a:r>
            <a:r>
              <a:rPr lang="ar-SA" sz="2400" spc="16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وأولويات الموضوعات</a:t>
            </a:r>
            <a:r>
              <a:rPr lang="ar-DZ" sz="2400" dirty="0">
                <a:effectLst/>
                <a:latin typeface="Times New Roman" panose="02020603050405020304" pitchFamily="18" charset="0"/>
                <a:ea typeface="Times New Roman" panose="02020603050405020304" pitchFamily="18" charset="0"/>
              </a:rPr>
              <a:t>،</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تي</a:t>
            </a:r>
            <a:r>
              <a:rPr lang="ar-SA" sz="2400" spc="18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تعتمد</a:t>
            </a:r>
            <a:r>
              <a:rPr lang="ar-SA" sz="2400" spc="18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عليها</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لنشرها</a:t>
            </a:r>
            <a:r>
              <a:rPr lang="ar-SA" sz="2400" spc="17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،ثم</a:t>
            </a:r>
            <a:r>
              <a:rPr lang="ar-DZ" sz="2400" dirty="0">
                <a:effectLst/>
                <a:latin typeface="Times New Roman" panose="02020603050405020304" pitchFamily="18" charset="0"/>
                <a:ea typeface="Times New Roman" panose="02020603050405020304" pitchFamily="18" charset="0"/>
              </a:rPr>
              <a:t>َّ</a:t>
            </a:r>
            <a:r>
              <a:rPr lang="ar-SA" sz="2400" spc="165" dirty="0">
                <a:effectLst/>
                <a:latin typeface="Times New Roman" panose="02020603050405020304" pitchFamily="18" charset="0"/>
                <a:ea typeface="Times New Roman" panose="02020603050405020304" pitchFamily="18" charset="0"/>
              </a:rPr>
              <a:t> </a:t>
            </a:r>
            <a:r>
              <a:rPr lang="ar-DZ" sz="2400" spc="165" dirty="0">
                <a:latin typeface="Times New Roman" panose="02020603050405020304" pitchFamily="18" charset="0"/>
                <a:ea typeface="Times New Roman" panose="02020603050405020304" pitchFamily="18" charset="0"/>
              </a:rPr>
              <a:t>إِ</a:t>
            </a:r>
            <a:r>
              <a:rPr lang="ar-SA" sz="2400" dirty="0">
                <a:effectLst/>
                <a:latin typeface="Times New Roman" panose="02020603050405020304" pitchFamily="18" charset="0"/>
                <a:ea typeface="Times New Roman" panose="02020603050405020304" pitchFamily="18" charset="0"/>
              </a:rPr>
              <a:t>كساب</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المتلق</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ي</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أساسيات</a:t>
            </a:r>
            <a:r>
              <a:rPr lang="ar-SA" sz="2400" spc="18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تحليل</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المعلومات</a:t>
            </a:r>
            <a:r>
              <a:rPr lang="ar-DZ" sz="2400" dirty="0">
                <a:effectLst/>
                <a:latin typeface="Times New Roman" panose="02020603050405020304" pitchFamily="18" charset="0"/>
                <a:ea typeface="Times New Roman" panose="02020603050405020304" pitchFamily="18" charset="0"/>
              </a:rPr>
              <a:t>،</a:t>
            </a:r>
            <a:r>
              <a:rPr lang="ar-SA" sz="2400" spc="18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ومعالجة</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النصوص</a:t>
            </a:r>
            <a:r>
              <a:rPr lang="ar-SA" sz="2400" spc="18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كما</a:t>
            </a:r>
            <a:r>
              <a:rPr lang="en-US" sz="2400" spc="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وكيفا</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لت</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عطيه </a:t>
            </a:r>
            <a:r>
              <a:rPr lang="ar-SA" sz="2400" dirty="0" err="1">
                <a:effectLst/>
                <a:latin typeface="Times New Roman" panose="02020603050405020304" pitchFamily="18" charset="0"/>
                <a:ea typeface="Times New Roman" panose="02020603050405020304" pitchFamily="18" charset="0"/>
              </a:rPr>
              <a:t>مؤش</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رات</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ودلالات</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حول</a:t>
            </a:r>
            <a:r>
              <a:rPr lang="ar-SA" sz="2400" spc="17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المعنى</a:t>
            </a:r>
            <a:r>
              <a:rPr lang="ar-SA" sz="2400" spc="15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الظاهر</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والباطن</a:t>
            </a:r>
            <a:r>
              <a:rPr lang="ar-DZ" sz="2400" dirty="0">
                <a:effectLst/>
                <a:latin typeface="Times New Roman" panose="02020603050405020304" pitchFamily="18" charset="0"/>
                <a:ea typeface="Times New Roman" panose="02020603050405020304" pitchFamily="18" charset="0"/>
              </a:rPr>
              <a:t>،</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مم</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ا</a:t>
            </a:r>
            <a:r>
              <a:rPr lang="ar-SA" sz="2400" spc="170" dirty="0">
                <a:effectLst/>
                <a:latin typeface="Times New Roman" panose="02020603050405020304" pitchFamily="18" charset="0"/>
                <a:ea typeface="Times New Roman" panose="02020603050405020304" pitchFamily="18" charset="0"/>
              </a:rPr>
              <a:t> </a:t>
            </a:r>
            <a:r>
              <a:rPr lang="ar-SA" sz="2400" dirty="0" err="1">
                <a:effectLst/>
                <a:latin typeface="Times New Roman" panose="02020603050405020304" pitchFamily="18" charset="0"/>
                <a:ea typeface="Times New Roman" panose="02020603050405020304" pitchFamily="18" charset="0"/>
              </a:rPr>
              <a:t>يط</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ل</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ع</a:t>
            </a:r>
            <a:r>
              <a:rPr lang="ar-SA" sz="2400" spc="17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عليه</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من</a:t>
            </a:r>
            <a:r>
              <a:rPr lang="ar-SA" sz="2400" spc="17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معلومات</a:t>
            </a:r>
            <a:r>
              <a:rPr lang="ar-SA" sz="2400" spc="16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وصولا</a:t>
            </a:r>
            <a:r>
              <a:rPr lang="en-US" sz="2400" dirty="0">
                <a:effectLst/>
                <a:latin typeface="Times New Roman" panose="02020603050405020304" pitchFamily="18" charset="0"/>
                <a:ea typeface="Times New Roman" panose="02020603050405020304" pitchFamily="18" charset="0"/>
              </a:rPr>
              <a:t>˝</a:t>
            </a:r>
            <a:r>
              <a:rPr lang="en-US" sz="2400" spc="15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إلى</a:t>
            </a:r>
            <a:r>
              <a:rPr lang="ar-SA" sz="2400" spc="19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تعل</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مه</a:t>
            </a:r>
            <a:r>
              <a:rPr lang="ar-SA" sz="2400" spc="16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فنون</a:t>
            </a:r>
            <a:r>
              <a:rPr lang="ar-SA" sz="2400" spc="15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الإعلام</a:t>
            </a:r>
            <a:r>
              <a:rPr lang="ar-SA" sz="2400" spc="15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الر</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قمي بشتى</a:t>
            </a:r>
            <a:r>
              <a:rPr lang="ar-SA" sz="2400" spc="17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مجالاته،</a:t>
            </a:r>
            <a:r>
              <a:rPr lang="ar-SA" sz="2400" spc="17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صحافة</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إلكترونية،</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إذاعة</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رقمية</a:t>
            </a:r>
            <a:r>
              <a:rPr lang="ar-SA" sz="2400" spc="15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وتلفزيون</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رقمي</a:t>
            </a:r>
            <a:r>
              <a:rPr lang="ar-SA" sz="2400" spc="17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،حتى</a:t>
            </a:r>
            <a:r>
              <a:rPr lang="ar-SA" sz="2400" spc="17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تصبح</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لديه</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القدرة</a:t>
            </a:r>
            <a:r>
              <a:rPr lang="ar-SA" sz="2400" spc="18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على</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الإنتاج</a:t>
            </a:r>
            <a:r>
              <a:rPr lang="ar-SA" sz="2400" spc="17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وإعادة</a:t>
            </a:r>
            <a:r>
              <a:rPr lang="ar-SA" sz="2400" spc="165"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البث</a:t>
            </a:r>
            <a:r>
              <a:rPr lang="ar-DZ" sz="2400" dirty="0">
                <a:effectLst/>
                <a:latin typeface="Times New Roman" panose="02020603050405020304" pitchFamily="18" charset="0"/>
                <a:ea typeface="Times New Roman" panose="02020603050405020304" pitchFamily="18" charset="0"/>
              </a:rPr>
              <a:t>ِّ</a:t>
            </a:r>
            <a:r>
              <a:rPr lang="ar-SA" sz="2400" spc="17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،مم</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ا يساهم في </a:t>
            </a:r>
            <a:r>
              <a:rPr lang="ar-SA" sz="2400" dirty="0" err="1">
                <a:effectLst/>
                <a:latin typeface="Times New Roman" panose="02020603050405020304" pitchFamily="18" charset="0"/>
                <a:ea typeface="Times New Roman" panose="02020603050405020304" pitchFamily="18" charset="0"/>
              </a:rPr>
              <a:t>إنخفاض</a:t>
            </a:r>
            <a:r>
              <a:rPr lang="ar-SA" sz="2400" dirty="0">
                <a:effectLst/>
                <a:latin typeface="Times New Roman" panose="02020603050405020304" pitchFamily="18" charset="0"/>
                <a:ea typeface="Times New Roman" panose="02020603050405020304" pitchFamily="18" charset="0"/>
              </a:rPr>
              <a:t> درجة تأثير الرسائل الإعلامية الرقمية على الفرد والمجتمع</a:t>
            </a:r>
            <a:r>
              <a:rPr lang="ar-DZ" sz="2400" dirty="0">
                <a:effectLst/>
                <a:latin typeface="Times New Roman" panose="02020603050405020304" pitchFamily="18" charset="0"/>
                <a:ea typeface="Times New Roman" panose="02020603050405020304" pitchFamily="18" charset="0"/>
              </a:rPr>
              <a:t>"</a:t>
            </a:r>
            <a:r>
              <a:rPr lang="ar-SA" sz="240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t>
            </a:r>
            <a:endParaRPr lang="fr-FR"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87514240"/>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643EA9-5C56-8378-AD13-45B8A983050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33974DF-650B-F735-AC40-7E30E2734CE6}"/>
              </a:ext>
            </a:extLst>
          </p:cNvPr>
          <p:cNvSpPr txBox="1"/>
          <p:nvPr/>
        </p:nvSpPr>
        <p:spPr>
          <a:xfrm>
            <a:off x="4532631" y="209144"/>
            <a:ext cx="7214765"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 </a:t>
            </a:r>
            <a:r>
              <a:rPr lang="ar-DZ" sz="2800" b="1" dirty="0">
                <a:solidFill>
                  <a:srgbClr val="00B0F0"/>
                </a:solidFill>
                <a:latin typeface="Alexandria" charset="0"/>
                <a:cs typeface="Alexandria" charset="0"/>
              </a:rPr>
              <a:t>مفهوم وتطور التربية الإعلامية الرقمية </a:t>
            </a:r>
          </a:p>
        </p:txBody>
      </p:sp>
      <p:sp>
        <p:nvSpPr>
          <p:cNvPr id="29" name="Rectangle 28">
            <a:extLst>
              <a:ext uri="{FF2B5EF4-FFF2-40B4-BE49-F238E27FC236}">
                <a16:creationId xmlns:a16="http://schemas.microsoft.com/office/drawing/2014/main" id="{1B478A53-8AC0-D901-0EDB-5B870EC6D892}"/>
              </a:ext>
            </a:extLst>
          </p:cNvPr>
          <p:cNvSpPr/>
          <p:nvPr/>
        </p:nvSpPr>
        <p:spPr>
          <a:xfrm>
            <a:off x="2227490" y="564664"/>
            <a:ext cx="28546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CD59586-3C47-B759-F7EB-FC53EB9B09C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1E4B8BE-A69A-8209-D971-B3F7558CB7D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2C33F79B-2570-6E55-4D3C-D0049B044E37}"/>
              </a:ext>
            </a:extLst>
          </p:cNvPr>
          <p:cNvSpPr/>
          <p:nvPr/>
        </p:nvSpPr>
        <p:spPr>
          <a:xfrm>
            <a:off x="4281103" y="6701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
        <p:nvSpPr>
          <p:cNvPr id="6" name="ZoneTexte 5">
            <a:extLst>
              <a:ext uri="{FF2B5EF4-FFF2-40B4-BE49-F238E27FC236}">
                <a16:creationId xmlns:a16="http://schemas.microsoft.com/office/drawing/2014/main" id="{E529660D-BB60-2F14-2D00-1F629FE1C1CD}"/>
              </a:ext>
            </a:extLst>
          </p:cNvPr>
          <p:cNvSpPr txBox="1"/>
          <p:nvPr/>
        </p:nvSpPr>
        <p:spPr>
          <a:xfrm>
            <a:off x="1876926" y="1378106"/>
            <a:ext cx="9358964" cy="4431983"/>
          </a:xfrm>
          <a:prstGeom prst="rect">
            <a:avLst/>
          </a:prstGeom>
          <a:noFill/>
        </p:spPr>
        <p:txBody>
          <a:bodyPr wrap="square">
            <a:spAutoFit/>
          </a:bodyPr>
          <a:lstStyle/>
          <a:p>
            <a:pPr marL="342900" indent="-342900" algn="just" rtl="1">
              <a:buFont typeface="Wingdings" panose="05000000000000000000" pitchFamily="2" charset="2"/>
              <a:buChar char="v"/>
            </a:pPr>
            <a:r>
              <a:rPr lang="ar-DZ" sz="2400" b="1" dirty="0"/>
              <a:t>التطور :</a:t>
            </a:r>
            <a:r>
              <a:rPr lang="ar-SA" sz="2400" dirty="0"/>
              <a:t>بدأ الاهتمام بالتربية الإعلامية مبكرًا مع الفيلسوف الكندي </a:t>
            </a:r>
            <a:r>
              <a:rPr lang="ar-SA" sz="2400" b="1" dirty="0"/>
              <a:t>مارشال </a:t>
            </a:r>
            <a:r>
              <a:rPr lang="ar-SA" sz="2400" b="1" dirty="0" err="1"/>
              <a:t>ماكلوهان</a:t>
            </a:r>
            <a:r>
              <a:rPr lang="ar-SA" sz="2400" dirty="0"/>
              <a:t> الذي حذّر من أثر الثورة الاتصالية على التعليم، و</a:t>
            </a:r>
            <a:r>
              <a:rPr lang="ar-DZ" sz="2400" dirty="0"/>
              <a:t>إِ</a:t>
            </a:r>
            <a:r>
              <a:rPr lang="ar-SA" sz="2400" dirty="0" err="1"/>
              <a:t>عتبرها</a:t>
            </a:r>
            <a:r>
              <a:rPr lang="ar-SA" sz="2400" dirty="0"/>
              <a:t> سببًا لـ"أزمة تربوية عالمية" نتيجة الفجوة بين المعلمين (جيل قديم) والمتعلمين الأكثر ارتباطًا بوسائل الإعلام</a:t>
            </a:r>
            <a:r>
              <a:rPr lang="fr-FR" sz="2400" dirty="0"/>
              <a:t>.</a:t>
            </a:r>
            <a:endParaRPr lang="ar-DZ" sz="2400" dirty="0"/>
          </a:p>
          <a:p>
            <a:pPr marL="342900" indent="-342900" algn="just" rtl="1">
              <a:buFont typeface="Wingdings" panose="05000000000000000000" pitchFamily="2" charset="2"/>
              <a:buChar char="§"/>
            </a:pPr>
            <a:r>
              <a:rPr lang="ar-SA" sz="2400" b="1" dirty="0"/>
              <a:t>أواخر الستينات</a:t>
            </a:r>
            <a:r>
              <a:rPr lang="fr-FR" sz="2400" b="1" dirty="0"/>
              <a:t>:</a:t>
            </a:r>
            <a:r>
              <a:rPr lang="ar-SA" sz="2400" dirty="0"/>
              <a:t>ظهر مفهوم التربية الإعلامية لأول مرة، وركز على </a:t>
            </a:r>
            <a:r>
              <a:rPr lang="ar-DZ" sz="2400" dirty="0"/>
              <a:t>إ</a:t>
            </a:r>
            <a:r>
              <a:rPr lang="ar-SA" sz="2400" dirty="0" err="1"/>
              <a:t>ستخدام</a:t>
            </a:r>
            <a:r>
              <a:rPr lang="ar-SA" sz="2400" dirty="0"/>
              <a:t> وسائل الإعلام كأدوات تعليمية مفيدة داخل العملية التربوية، بهدف دعم التعلم بطريقة أكثر جاذبية</a:t>
            </a:r>
            <a:r>
              <a:rPr lang="fr-FR" sz="2400" dirty="0"/>
              <a:t>.</a:t>
            </a:r>
            <a:endParaRPr lang="ar-DZ" sz="2400" dirty="0"/>
          </a:p>
          <a:p>
            <a:pPr marL="342900" indent="-342900" algn="just" rtl="1">
              <a:buFont typeface="Wingdings" panose="05000000000000000000" pitchFamily="2" charset="2"/>
              <a:buChar char="§"/>
            </a:pPr>
            <a:r>
              <a:rPr lang="ar-SA" sz="2400" dirty="0"/>
              <a:t>قدّم الباحث </a:t>
            </a:r>
            <a:r>
              <a:rPr lang="ar-SA" sz="2400" b="1" dirty="0"/>
              <a:t>جورج فريدمان</a:t>
            </a:r>
            <a:r>
              <a:rPr lang="ar-SA" sz="2400" dirty="0"/>
              <a:t> فكرة "المدرسة الموازية"، موضحًا أن تلاميذ المدارس أصبحوا يعتمدون على وسائل الإعلام كمصدر بديل للحصول على المعلومات، مما يستلزم وعي المربين بقوة وتأثير الإعلام السمعي البصري</a:t>
            </a:r>
            <a:r>
              <a:rPr lang="fr-FR" sz="2400" dirty="0"/>
              <a:t>.</a:t>
            </a:r>
            <a:endParaRPr lang="ar-DZ" sz="2400" dirty="0"/>
          </a:p>
          <a:p>
            <a:pPr marL="342900" indent="-342900" algn="just" rtl="1">
              <a:buFont typeface="Wingdings" panose="05000000000000000000" pitchFamily="2" charset="2"/>
              <a:buChar char="§"/>
            </a:pPr>
            <a:r>
              <a:rPr lang="ar-SA" sz="2400" b="1" dirty="0"/>
              <a:t>تطور المفهوم لاحقًا</a:t>
            </a:r>
            <a:r>
              <a:rPr lang="fr-FR" sz="2400" b="1" dirty="0"/>
              <a:t>:</a:t>
            </a:r>
            <a:r>
              <a:rPr lang="ar-SA" sz="2400" dirty="0"/>
              <a:t>تحوّل من مجرد "مشروع دفاع" لحماية المتعلمين من سلبيات الإعلام، إلى "مشروع تمكين" يهدف إلى إعداد الشباب لفهم الثقافة الإعلامية، وتحليلها، والانتقاء الجيد منها والمشاركة فيها بوعي</a:t>
            </a:r>
            <a:r>
              <a:rPr lang="fr-FR" sz="2400" dirty="0"/>
              <a:t>.</a:t>
            </a:r>
          </a:p>
          <a:p>
            <a:pPr algn="just" rtl="1"/>
            <a:r>
              <a:rPr lang="ar-SA" dirty="0"/>
              <a:t>. </a:t>
            </a:r>
            <a:endParaRPr lang="fr-FR" dirty="0"/>
          </a:p>
        </p:txBody>
      </p:sp>
    </p:spTree>
    <p:extLst>
      <p:ext uri="{BB962C8B-B14F-4D97-AF65-F5344CB8AC3E}">
        <p14:creationId xmlns:p14="http://schemas.microsoft.com/office/powerpoint/2010/main" val="1593168708"/>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8F9B18-3121-A2AA-DC13-035346544E3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3E62BB4-8556-AFB7-3D00-49A8FAF63069}"/>
              </a:ext>
            </a:extLst>
          </p:cNvPr>
          <p:cNvSpPr txBox="1"/>
          <p:nvPr/>
        </p:nvSpPr>
        <p:spPr>
          <a:xfrm>
            <a:off x="4532631" y="209144"/>
            <a:ext cx="7214765"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 </a:t>
            </a:r>
            <a:r>
              <a:rPr lang="ar-DZ" sz="2800" b="1" dirty="0">
                <a:solidFill>
                  <a:srgbClr val="00B0F0"/>
                </a:solidFill>
                <a:latin typeface="Alexandria" charset="0"/>
                <a:cs typeface="Alexandria" charset="0"/>
              </a:rPr>
              <a:t>مفهوم وتطور التربية الإعلامية الرقمية </a:t>
            </a:r>
          </a:p>
        </p:txBody>
      </p:sp>
      <p:sp>
        <p:nvSpPr>
          <p:cNvPr id="29" name="Rectangle 28">
            <a:extLst>
              <a:ext uri="{FF2B5EF4-FFF2-40B4-BE49-F238E27FC236}">
                <a16:creationId xmlns:a16="http://schemas.microsoft.com/office/drawing/2014/main" id="{E03075B1-2FD6-71F3-2015-914FCCAFCEC8}"/>
              </a:ext>
            </a:extLst>
          </p:cNvPr>
          <p:cNvSpPr/>
          <p:nvPr/>
        </p:nvSpPr>
        <p:spPr>
          <a:xfrm>
            <a:off x="2227490" y="564664"/>
            <a:ext cx="28546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C91F67A-B970-9B0D-9B86-663602179A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BB4D275-1261-2E64-2FE9-F5C53A0484E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257F3D76-0B6A-CA87-7B6B-CB4D45DE4890}"/>
              </a:ext>
            </a:extLst>
          </p:cNvPr>
          <p:cNvSpPr txBox="1"/>
          <p:nvPr/>
        </p:nvSpPr>
        <p:spPr>
          <a:xfrm>
            <a:off x="1284420" y="1641007"/>
            <a:ext cx="6855593" cy="3936783"/>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
            </a:pPr>
            <a:r>
              <a:rPr lang="ar-SA" sz="2400" b="1" kern="100" dirty="0">
                <a:effectLst/>
                <a:latin typeface="Calibri" panose="020F0502020204030204" pitchFamily="34" charset="0"/>
                <a:ea typeface="Calibri" panose="020F0502020204030204" pitchFamily="34" charset="0"/>
              </a:rPr>
              <a:t>عام 1973</a:t>
            </a:r>
            <a:r>
              <a:rPr lang="fr-FR" sz="2400" b="1" kern="100" dirty="0">
                <a:effectLst/>
                <a:latin typeface="Calibri" panose="020F0502020204030204" pitchFamily="34" charset="0"/>
                <a:ea typeface="Calibri" panose="020F0502020204030204" pitchFamily="34" charset="0"/>
              </a:rPr>
              <a:t>:</a:t>
            </a:r>
            <a:endParaRPr lang="ar-DZ" sz="2400" b="1" kern="100" dirty="0">
              <a:latin typeface="Calibri" panose="020F0502020204030204" pitchFamily="34" charset="0"/>
              <a:ea typeface="Calibri" panose="020F0502020204030204" pitchFamily="34" charset="0"/>
            </a:endParaRPr>
          </a:p>
          <a:p>
            <a:pPr algn="just" rtl="1">
              <a:lnSpc>
                <a:spcPct val="107000"/>
              </a:lnSpc>
              <a:spcAft>
                <a:spcPts val="800"/>
              </a:spcAft>
              <a:buNone/>
            </a:pPr>
            <a:r>
              <a:rPr lang="ar-DZ" sz="2400" kern="100" dirty="0">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عترفت</a:t>
            </a:r>
            <a:r>
              <a:rPr lang="ar-SA" sz="2400" kern="100" dirty="0">
                <a:effectLst/>
                <a:latin typeface="Calibri" panose="020F0502020204030204" pitchFamily="34" charset="0"/>
                <a:ea typeface="Calibri" panose="020F0502020204030204" pitchFamily="34" charset="0"/>
              </a:rPr>
              <a:t> </a:t>
            </a:r>
            <a:r>
              <a:rPr lang="ar-SA" sz="2400" b="1" kern="100" dirty="0">
                <a:effectLst/>
                <a:latin typeface="Calibri" panose="020F0502020204030204" pitchFamily="34" charset="0"/>
                <a:ea typeface="Calibri" panose="020F0502020204030204" pitchFamily="34" charset="0"/>
              </a:rPr>
              <a:t>اليونسكو</a:t>
            </a:r>
            <a:r>
              <a:rPr lang="ar-SA" sz="2400" kern="100" dirty="0">
                <a:effectLst/>
                <a:latin typeface="Calibri" panose="020F0502020204030204" pitchFamily="34" charset="0"/>
                <a:ea typeface="Calibri" panose="020F0502020204030204" pitchFamily="34" charset="0"/>
              </a:rPr>
              <a:t> بالت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ربية الإعلامية كح</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قل</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علمي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مستقل</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له نظرياته وأدواته، مثل باقي العلوم، يهتم بدراسة وسائل الإعلام ودورها في الت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عليم</a:t>
            </a:r>
            <a:r>
              <a:rPr lang="fr-FR" sz="2400" kern="100" dirty="0">
                <a:effectLst/>
                <a:latin typeface="Calibri" panose="020F0502020204030204" pitchFamily="34" charset="0"/>
                <a:ea typeface="Calibri" panose="020F0502020204030204" pitchFamily="34" charset="0"/>
              </a:rPr>
              <a:t>.</a:t>
            </a:r>
          </a:p>
          <a:p>
            <a:pPr marL="342900" indent="-342900" algn="just" rtl="1">
              <a:lnSpc>
                <a:spcPct val="107000"/>
              </a:lnSpc>
              <a:spcAft>
                <a:spcPts val="800"/>
              </a:spcAft>
              <a:buFont typeface="Wingdings" panose="05000000000000000000" pitchFamily="2" charset="2"/>
              <a:buChar char="§"/>
            </a:pPr>
            <a:r>
              <a:rPr lang="ar-SA" sz="2400" b="1" kern="100" dirty="0">
                <a:effectLst/>
                <a:latin typeface="Calibri" panose="020F0502020204030204" pitchFamily="34" charset="0"/>
                <a:ea typeface="Calibri" panose="020F0502020204030204" pitchFamily="34" charset="0"/>
              </a:rPr>
              <a:t>منتصف السبعينات والثمانينات</a:t>
            </a:r>
            <a:r>
              <a:rPr lang="fr-FR" sz="2400" b="1" kern="100" dirty="0">
                <a:effectLst/>
                <a:latin typeface="Calibri" panose="020F0502020204030204" pitchFamily="34" charset="0"/>
                <a:ea typeface="Calibri" panose="020F0502020204030204" pitchFamily="34" charset="0"/>
              </a:rPr>
              <a:t>:</a:t>
            </a:r>
            <a:endParaRPr lang="ar-DZ" sz="2400" b="1" kern="100" dirty="0">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أ</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س</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همت أفكار الت</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كنولوجيين</a:t>
            </a:r>
            <a:r>
              <a:rPr lang="ar-SA" sz="2400" kern="100" dirty="0">
                <a:effectLst/>
                <a:latin typeface="Calibri" panose="020F0502020204030204" pitchFamily="34" charset="0"/>
                <a:ea typeface="Calibri" panose="020F0502020204030204" pitchFamily="34" charset="0"/>
              </a:rPr>
              <a:t> مثل</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ثيودور نيلسون و</a:t>
            </a:r>
            <a:r>
              <a:rPr lang="ar-DZ"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بوش في تطوير مفاهيم مرتبطة بالنصوص الإلكترونية، النشر الرقمي، النص التشعبي، </a:t>
            </a:r>
            <a:r>
              <a:rPr lang="ar-SA" sz="2400" kern="100" dirty="0" err="1">
                <a:effectLst/>
                <a:latin typeface="Calibri" panose="020F0502020204030204" pitchFamily="34" charset="0"/>
                <a:ea typeface="Calibri" panose="020F0502020204030204" pitchFamily="34" charset="0"/>
              </a:rPr>
              <a:t>والرقمنة</a:t>
            </a:r>
            <a:r>
              <a:rPr lang="ar-SA" sz="2400" kern="100" dirty="0">
                <a:effectLst/>
                <a:latin typeface="Calibri" panose="020F0502020204030204" pitchFamily="34" charset="0"/>
                <a:ea typeface="Calibri" panose="020F0502020204030204" pitchFamily="34" charset="0"/>
              </a:rPr>
              <a:t>، وهي الأس</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س التي قامت عليها شبكة الإنترنت وتكنولوجيا الويب</a:t>
            </a:r>
            <a:r>
              <a:rPr lang="fr-FR" sz="2400" kern="100" dirty="0">
                <a:effectLst/>
                <a:latin typeface="Calibri" panose="020F0502020204030204" pitchFamily="34" charset="0"/>
                <a:ea typeface="Calibri" panose="020F0502020204030204" pitchFamily="34" charset="0"/>
              </a:rPr>
              <a:t>.</a:t>
            </a:r>
          </a:p>
        </p:txBody>
      </p:sp>
      <p:pic>
        <p:nvPicPr>
          <p:cNvPr id="4" name="Image 3">
            <a:extLst>
              <a:ext uri="{FF2B5EF4-FFF2-40B4-BE49-F238E27FC236}">
                <a16:creationId xmlns:a16="http://schemas.microsoft.com/office/drawing/2014/main" id="{BBB0BD3A-615E-A140-EE39-47AC4084079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258230" y="2106533"/>
            <a:ext cx="3712091" cy="2819205"/>
          </a:xfrm>
          <a:prstGeom prst="rect">
            <a:avLst/>
          </a:prstGeom>
        </p:spPr>
      </p:pic>
      <p:sp>
        <p:nvSpPr>
          <p:cNvPr id="5" name="Rectangle 4">
            <a:extLst>
              <a:ext uri="{FF2B5EF4-FFF2-40B4-BE49-F238E27FC236}">
                <a16:creationId xmlns:a16="http://schemas.microsoft.com/office/drawing/2014/main" id="{60ED3475-6E37-1C0D-F804-778992B969F8}"/>
              </a:ext>
            </a:extLst>
          </p:cNvPr>
          <p:cNvSpPr/>
          <p:nvPr/>
        </p:nvSpPr>
        <p:spPr>
          <a:xfrm>
            <a:off x="4281103" y="6701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Tree>
    <p:extLst>
      <p:ext uri="{BB962C8B-B14F-4D97-AF65-F5344CB8AC3E}">
        <p14:creationId xmlns:p14="http://schemas.microsoft.com/office/powerpoint/2010/main" val="2334612145"/>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D8CAE1-6D45-BC7A-5A19-2C3B4B61975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07B0650F-B5D7-5AAD-DF20-B70DA10445C0}"/>
              </a:ext>
            </a:extLst>
          </p:cNvPr>
          <p:cNvSpPr txBox="1"/>
          <p:nvPr/>
        </p:nvSpPr>
        <p:spPr>
          <a:xfrm>
            <a:off x="4532631" y="209144"/>
            <a:ext cx="7214765"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 </a:t>
            </a:r>
            <a:r>
              <a:rPr lang="ar-DZ" sz="2800" b="1" dirty="0">
                <a:solidFill>
                  <a:srgbClr val="00B0F0"/>
                </a:solidFill>
                <a:latin typeface="Alexandria" charset="0"/>
                <a:cs typeface="Alexandria" charset="0"/>
              </a:rPr>
              <a:t>مفهوم وتطور التربية الإعلامية الرقمية </a:t>
            </a:r>
          </a:p>
        </p:txBody>
      </p:sp>
      <p:sp>
        <p:nvSpPr>
          <p:cNvPr id="29" name="Rectangle 28">
            <a:extLst>
              <a:ext uri="{FF2B5EF4-FFF2-40B4-BE49-F238E27FC236}">
                <a16:creationId xmlns:a16="http://schemas.microsoft.com/office/drawing/2014/main" id="{15002898-2CCE-42FE-B8D6-21DC92C84232}"/>
              </a:ext>
            </a:extLst>
          </p:cNvPr>
          <p:cNvSpPr/>
          <p:nvPr/>
        </p:nvSpPr>
        <p:spPr>
          <a:xfrm>
            <a:off x="2227490" y="564664"/>
            <a:ext cx="28546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E13ED63-351A-D3A5-352A-6CB2D61395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69015AF-C6AB-9816-35D2-A1E102D3A39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graphicFrame>
        <p:nvGraphicFramePr>
          <p:cNvPr id="4" name="Tableau 3">
            <a:extLst>
              <a:ext uri="{FF2B5EF4-FFF2-40B4-BE49-F238E27FC236}">
                <a16:creationId xmlns:a16="http://schemas.microsoft.com/office/drawing/2014/main" id="{0F6E0CED-C59C-C14E-A172-9C2D4E3D96FB}"/>
              </a:ext>
            </a:extLst>
          </p:cNvPr>
          <p:cNvGraphicFramePr>
            <a:graphicFrameLocks noGrp="1"/>
          </p:cNvGraphicFramePr>
          <p:nvPr>
            <p:extLst>
              <p:ext uri="{D42A27DB-BD31-4B8C-83A1-F6EECF244321}">
                <p14:modId xmlns:p14="http://schemas.microsoft.com/office/powerpoint/2010/main" val="3384525744"/>
              </p:ext>
            </p:extLst>
          </p:nvPr>
        </p:nvGraphicFramePr>
        <p:xfrm>
          <a:off x="1222408" y="1866586"/>
          <a:ext cx="9732211" cy="4541520"/>
        </p:xfrm>
        <a:graphic>
          <a:graphicData uri="http://schemas.openxmlformats.org/drawingml/2006/table">
            <a:tbl>
              <a:tblPr firstRow="1" bandRow="1">
                <a:tableStyleId>{BDBED569-4797-4DF1-A0F4-6AAB3CD982D8}</a:tableStyleId>
              </a:tblPr>
              <a:tblGrid>
                <a:gridCol w="4986598">
                  <a:extLst>
                    <a:ext uri="{9D8B030D-6E8A-4147-A177-3AD203B41FA5}">
                      <a16:colId xmlns:a16="http://schemas.microsoft.com/office/drawing/2014/main" val="4015382020"/>
                    </a:ext>
                  </a:extLst>
                </a:gridCol>
                <a:gridCol w="4022626">
                  <a:extLst>
                    <a:ext uri="{9D8B030D-6E8A-4147-A177-3AD203B41FA5}">
                      <a16:colId xmlns:a16="http://schemas.microsoft.com/office/drawing/2014/main" val="2169397425"/>
                    </a:ext>
                  </a:extLst>
                </a:gridCol>
                <a:gridCol w="722987">
                  <a:extLst>
                    <a:ext uri="{9D8B030D-6E8A-4147-A177-3AD203B41FA5}">
                      <a16:colId xmlns:a16="http://schemas.microsoft.com/office/drawing/2014/main" val="3050099153"/>
                    </a:ext>
                  </a:extLst>
                </a:gridCol>
              </a:tblGrid>
              <a:tr h="370840">
                <a:tc>
                  <a:txBody>
                    <a:bodyPr/>
                    <a:lstStyle/>
                    <a:p>
                      <a:pPr marL="285750" indent="-285750" algn="just" rtl="1">
                        <a:buFontTx/>
                        <a:buChar char="-"/>
                      </a:pPr>
                      <a:r>
                        <a:rPr lang="ar-SA" sz="2200" b="0" kern="1200" dirty="0">
                          <a:solidFill>
                            <a:schemeClr val="tx1"/>
                          </a:solidFill>
                          <a:effectLst/>
                          <a:latin typeface="+mn-lt"/>
                          <a:ea typeface="+mn-ea"/>
                          <a:cs typeface="+mn-cs"/>
                        </a:rPr>
                        <a:t>بداية ظهور الصحافة والإذاعة والتلفزيون وتأثيرها على المجتمع</a:t>
                      </a:r>
                      <a:r>
                        <a:rPr lang="ar-DZ" sz="2200" b="0" kern="1200" dirty="0">
                          <a:solidFill>
                            <a:schemeClr val="tx1"/>
                          </a:solidFill>
                          <a:effectLst/>
                          <a:latin typeface="+mn-lt"/>
                          <a:ea typeface="+mn-ea"/>
                          <a:cs typeface="+mn-cs"/>
                        </a:rPr>
                        <a:t>.</a:t>
                      </a:r>
                    </a:p>
                    <a:p>
                      <a:pPr marL="285750" indent="-285750" algn="just" rtl="1">
                        <a:buFontTx/>
                        <a:buChar char="-"/>
                      </a:pPr>
                      <a:r>
                        <a:rPr lang="ar-SA" sz="2200" b="0" kern="1200" dirty="0">
                          <a:solidFill>
                            <a:schemeClr val="tx1"/>
                          </a:solidFill>
                          <a:effectLst/>
                          <a:latin typeface="+mn-lt"/>
                          <a:ea typeface="+mn-ea"/>
                          <a:cs typeface="+mn-cs"/>
                        </a:rPr>
                        <a:t>تشكيل اللبنات الأولى لفكرة التربية الإعلامية</a:t>
                      </a:r>
                      <a:r>
                        <a:rPr lang="ar-DZ" sz="2200" b="0" kern="1200" dirty="0">
                          <a:solidFill>
                            <a:schemeClr val="tx1"/>
                          </a:solidFill>
                          <a:effectLst/>
                          <a:latin typeface="+mn-lt"/>
                          <a:ea typeface="+mn-ea"/>
                          <a:cs typeface="+mn-cs"/>
                        </a:rPr>
                        <a:t>.</a:t>
                      </a:r>
                      <a:endParaRPr lang="fr-FR" sz="2200" b="0" dirty="0"/>
                    </a:p>
                  </a:txBody>
                  <a:tcPr/>
                </a:tc>
                <a:tc>
                  <a:txBody>
                    <a:bodyPr/>
                    <a:lstStyle/>
                    <a:p>
                      <a:pPr algn="ctr"/>
                      <a:r>
                        <a:rPr lang="ar-SA" sz="2400" b="1" kern="1200" dirty="0">
                          <a:solidFill>
                            <a:schemeClr val="tx1"/>
                          </a:solidFill>
                          <a:effectLst/>
                          <a:latin typeface="+mn-lt"/>
                          <a:ea typeface="+mn-ea"/>
                          <a:cs typeface="+mn-cs"/>
                        </a:rPr>
                        <a:t>مرحلة وسائل الإعلام التقليدية</a:t>
                      </a:r>
                      <a:endParaRPr lang="fr-FR" sz="2400" b="1" dirty="0"/>
                    </a:p>
                  </a:txBody>
                  <a:tcPr/>
                </a:tc>
                <a:tc>
                  <a:txBody>
                    <a:bodyPr/>
                    <a:lstStyle/>
                    <a:p>
                      <a:pPr algn="ctr"/>
                      <a:r>
                        <a:rPr lang="ar-DZ" b="1" dirty="0"/>
                        <a:t>1</a:t>
                      </a:r>
                      <a:endParaRPr lang="fr-FR" b="1" dirty="0"/>
                    </a:p>
                  </a:txBody>
                  <a:tcPr/>
                </a:tc>
                <a:extLst>
                  <a:ext uri="{0D108BD9-81ED-4DB2-BD59-A6C34878D82A}">
                    <a16:rowId xmlns:a16="http://schemas.microsoft.com/office/drawing/2014/main" val="1296624095"/>
                  </a:ext>
                </a:extLst>
              </a:tr>
              <a:tr h="370840">
                <a:tc>
                  <a:txBody>
                    <a:bodyPr/>
                    <a:lstStyle/>
                    <a:p>
                      <a:pPr algn="just" rtl="1"/>
                      <a:r>
                        <a:rPr lang="fr-FR" sz="2200" kern="1200" dirty="0">
                          <a:solidFill>
                            <a:schemeClr val="tx1"/>
                          </a:solidFill>
                          <a:effectLst/>
                          <a:latin typeface="+mn-lt"/>
                          <a:ea typeface="+mn-ea"/>
                          <a:cs typeface="+mn-cs"/>
                        </a:rPr>
                        <a:t>– </a:t>
                      </a:r>
                      <a:r>
                        <a:rPr lang="ar-SA" sz="2200" kern="1200" dirty="0">
                          <a:solidFill>
                            <a:schemeClr val="tx1"/>
                          </a:solidFill>
                          <a:effectLst/>
                          <a:latin typeface="+mn-lt"/>
                          <a:ea typeface="+mn-ea"/>
                          <a:cs typeface="+mn-cs"/>
                        </a:rPr>
                        <a:t>تطور كبير في تكنولوجيا الاتصال</a:t>
                      </a:r>
                      <a:r>
                        <a:rPr lang="fr-FR" sz="2200" kern="1200" dirty="0">
                          <a:solidFill>
                            <a:schemeClr val="tx1"/>
                          </a:solidFill>
                          <a:effectLst/>
                          <a:latin typeface="+mn-lt"/>
                          <a:ea typeface="+mn-ea"/>
                          <a:cs typeface="+mn-cs"/>
                        </a:rPr>
                        <a:t>.</a:t>
                      </a:r>
                      <a:br>
                        <a:rPr lang="fr-FR" sz="2200" kern="1200" dirty="0">
                          <a:solidFill>
                            <a:schemeClr val="tx1"/>
                          </a:solidFill>
                          <a:effectLst/>
                          <a:latin typeface="+mn-lt"/>
                          <a:ea typeface="+mn-ea"/>
                          <a:cs typeface="+mn-cs"/>
                        </a:rPr>
                      </a:br>
                      <a:r>
                        <a:rPr lang="fr-FR" sz="2200" kern="1200" dirty="0">
                          <a:solidFill>
                            <a:schemeClr val="tx1"/>
                          </a:solidFill>
                          <a:effectLst/>
                          <a:latin typeface="+mn-lt"/>
                          <a:ea typeface="+mn-ea"/>
                          <a:cs typeface="+mn-cs"/>
                        </a:rPr>
                        <a:t>– </a:t>
                      </a:r>
                      <a:r>
                        <a:rPr lang="ar-SA" sz="2200" kern="1200" dirty="0">
                          <a:solidFill>
                            <a:schemeClr val="tx1"/>
                          </a:solidFill>
                          <a:effectLst/>
                          <a:latin typeface="+mn-lt"/>
                          <a:ea typeface="+mn-ea"/>
                          <a:cs typeface="+mn-cs"/>
                        </a:rPr>
                        <a:t>نشأة علم التربية الإعلامية بصورته المعرفية الأولى</a:t>
                      </a:r>
                      <a:r>
                        <a:rPr lang="fr-FR" sz="2200" kern="1200" dirty="0">
                          <a:solidFill>
                            <a:schemeClr val="tx1"/>
                          </a:solidFill>
                          <a:effectLst/>
                          <a:latin typeface="+mn-lt"/>
                          <a:ea typeface="+mn-ea"/>
                          <a:cs typeface="+mn-cs"/>
                        </a:rPr>
                        <a:t>.</a:t>
                      </a:r>
                      <a:endParaRPr lang="ar-DZ" sz="2200" dirty="0"/>
                    </a:p>
                  </a:txBody>
                  <a:tcPr/>
                </a:tc>
                <a:tc>
                  <a:txBody>
                    <a:bodyPr/>
                    <a:lstStyle/>
                    <a:p>
                      <a:pPr algn="ctr"/>
                      <a:r>
                        <a:rPr lang="ar-SA" sz="2400" b="1" kern="1200" dirty="0">
                          <a:solidFill>
                            <a:schemeClr val="tx1"/>
                          </a:solidFill>
                          <a:effectLst/>
                          <a:latin typeface="+mn-lt"/>
                          <a:ea typeface="+mn-ea"/>
                          <a:cs typeface="+mn-cs"/>
                        </a:rPr>
                        <a:t>مرحلة ثورة الاتصالات</a:t>
                      </a:r>
                      <a:endParaRPr lang="fr-FR" sz="2400" b="1" dirty="0"/>
                    </a:p>
                  </a:txBody>
                  <a:tcPr/>
                </a:tc>
                <a:tc>
                  <a:txBody>
                    <a:bodyPr/>
                    <a:lstStyle/>
                    <a:p>
                      <a:pPr algn="ctr"/>
                      <a:r>
                        <a:rPr lang="ar-DZ" b="1" dirty="0"/>
                        <a:t>2</a:t>
                      </a:r>
                      <a:endParaRPr lang="fr-FR" b="1" dirty="0"/>
                    </a:p>
                  </a:txBody>
                  <a:tcPr/>
                </a:tc>
                <a:extLst>
                  <a:ext uri="{0D108BD9-81ED-4DB2-BD59-A6C34878D82A}">
                    <a16:rowId xmlns:a16="http://schemas.microsoft.com/office/drawing/2014/main" val="2104210362"/>
                  </a:ext>
                </a:extLst>
              </a:tr>
              <a:tr h="370840">
                <a:tc>
                  <a:txBody>
                    <a:bodyPr/>
                    <a:lstStyle/>
                    <a:p>
                      <a:pPr algn="r" rtl="1"/>
                      <a:r>
                        <a:rPr lang="fr-FR" sz="2200" kern="1200" dirty="0">
                          <a:solidFill>
                            <a:schemeClr val="tx1"/>
                          </a:solidFill>
                          <a:effectLst/>
                          <a:latin typeface="+mn-lt"/>
                          <a:ea typeface="+mn-ea"/>
                          <a:cs typeface="+mn-cs"/>
                        </a:rPr>
                        <a:t>– </a:t>
                      </a:r>
                      <a:r>
                        <a:rPr lang="ar-SA" sz="2200" kern="1200" dirty="0">
                          <a:solidFill>
                            <a:schemeClr val="tx1"/>
                          </a:solidFill>
                          <a:effectLst/>
                          <a:latin typeface="+mn-lt"/>
                          <a:ea typeface="+mn-ea"/>
                          <a:cs typeface="+mn-cs"/>
                        </a:rPr>
                        <a:t>دخول الشبكة العالمية</a:t>
                      </a:r>
                      <a:r>
                        <a:rPr lang="fr-FR" sz="2200" kern="1200" dirty="0">
                          <a:solidFill>
                            <a:schemeClr val="tx1"/>
                          </a:solidFill>
                          <a:effectLst/>
                          <a:latin typeface="+mn-lt"/>
                          <a:ea typeface="+mn-ea"/>
                          <a:cs typeface="+mn-cs"/>
                        </a:rPr>
                        <a:t>.</a:t>
                      </a:r>
                      <a:br>
                        <a:rPr lang="fr-FR" sz="2200" kern="1200" dirty="0">
                          <a:solidFill>
                            <a:schemeClr val="tx1"/>
                          </a:solidFill>
                          <a:effectLst/>
                          <a:latin typeface="+mn-lt"/>
                          <a:ea typeface="+mn-ea"/>
                          <a:cs typeface="+mn-cs"/>
                        </a:rPr>
                      </a:br>
                      <a:r>
                        <a:rPr lang="fr-FR" sz="2200" kern="1200" dirty="0">
                          <a:solidFill>
                            <a:schemeClr val="tx1"/>
                          </a:solidFill>
                          <a:effectLst/>
                          <a:latin typeface="+mn-lt"/>
                          <a:ea typeface="+mn-ea"/>
                          <a:cs typeface="+mn-cs"/>
                        </a:rPr>
                        <a:t>– </a:t>
                      </a:r>
                      <a:r>
                        <a:rPr lang="ar-SA" sz="2200" kern="1200" dirty="0">
                          <a:solidFill>
                            <a:schemeClr val="tx1"/>
                          </a:solidFill>
                          <a:effectLst/>
                          <a:latin typeface="+mn-lt"/>
                          <a:ea typeface="+mn-ea"/>
                          <a:cs typeface="+mn-cs"/>
                        </a:rPr>
                        <a:t>تغيّر طرق التعلم والوصول للمعلومات</a:t>
                      </a:r>
                      <a:r>
                        <a:rPr lang="fr-FR" sz="2200" kern="1200" dirty="0">
                          <a:solidFill>
                            <a:schemeClr val="tx1"/>
                          </a:solidFill>
                          <a:effectLst/>
                          <a:latin typeface="+mn-lt"/>
                          <a:ea typeface="+mn-ea"/>
                          <a:cs typeface="+mn-cs"/>
                        </a:rPr>
                        <a:t>.</a:t>
                      </a:r>
                      <a:endParaRPr lang="ar-DZ" sz="2200" dirty="0"/>
                    </a:p>
                  </a:txBody>
                  <a:tcPr/>
                </a:tc>
                <a:tc>
                  <a:txBody>
                    <a:bodyPr/>
                    <a:lstStyle/>
                    <a:p>
                      <a:pPr algn="ctr"/>
                      <a:r>
                        <a:rPr lang="ar-SA" sz="2400" b="1" kern="1200" dirty="0">
                          <a:solidFill>
                            <a:schemeClr val="tx1"/>
                          </a:solidFill>
                          <a:effectLst/>
                          <a:latin typeface="+mn-lt"/>
                          <a:ea typeface="+mn-ea"/>
                          <a:cs typeface="+mn-cs"/>
                        </a:rPr>
                        <a:t>مرحلة "الحداثة" مع ظهور الإنترنت</a:t>
                      </a:r>
                      <a:endParaRPr lang="fr-FR" sz="2400" b="1" dirty="0"/>
                    </a:p>
                  </a:txBody>
                  <a:tcPr/>
                </a:tc>
                <a:tc>
                  <a:txBody>
                    <a:bodyPr/>
                    <a:lstStyle/>
                    <a:p>
                      <a:pPr algn="ctr"/>
                      <a:r>
                        <a:rPr lang="ar-DZ" b="1" dirty="0"/>
                        <a:t>3</a:t>
                      </a:r>
                      <a:endParaRPr lang="fr-FR" b="1" dirty="0"/>
                    </a:p>
                  </a:txBody>
                  <a:tcPr/>
                </a:tc>
                <a:extLst>
                  <a:ext uri="{0D108BD9-81ED-4DB2-BD59-A6C34878D82A}">
                    <a16:rowId xmlns:a16="http://schemas.microsoft.com/office/drawing/2014/main" val="4120590410"/>
                  </a:ext>
                </a:extLst>
              </a:tr>
              <a:tr h="370840">
                <a:tc>
                  <a:txBody>
                    <a:bodyPr/>
                    <a:lstStyle/>
                    <a:p>
                      <a:pPr algn="r" rtl="1"/>
                      <a:r>
                        <a:rPr lang="fr-FR" sz="2200" kern="1200" dirty="0">
                          <a:solidFill>
                            <a:schemeClr val="tx1"/>
                          </a:solidFill>
                          <a:effectLst/>
                          <a:latin typeface="+mn-lt"/>
                          <a:ea typeface="+mn-ea"/>
                          <a:cs typeface="+mn-cs"/>
                        </a:rPr>
                        <a:t>– </a:t>
                      </a:r>
                      <a:r>
                        <a:rPr lang="ar-SA" sz="2200" kern="1200" dirty="0">
                          <a:solidFill>
                            <a:schemeClr val="tx1"/>
                          </a:solidFill>
                          <a:effectLst/>
                          <a:latin typeface="+mn-lt"/>
                          <a:ea typeface="+mn-ea"/>
                          <a:cs typeface="+mn-cs"/>
                        </a:rPr>
                        <a:t>ظهور مواقع التواصل الاجتماعي</a:t>
                      </a:r>
                      <a:r>
                        <a:rPr lang="fr-FR" sz="2200" kern="1200" dirty="0">
                          <a:solidFill>
                            <a:schemeClr val="tx1"/>
                          </a:solidFill>
                          <a:effectLst/>
                          <a:latin typeface="+mn-lt"/>
                          <a:ea typeface="+mn-ea"/>
                          <a:cs typeface="+mn-cs"/>
                        </a:rPr>
                        <a:t>.</a:t>
                      </a:r>
                      <a:br>
                        <a:rPr lang="fr-FR" sz="2200" kern="1200" dirty="0">
                          <a:solidFill>
                            <a:schemeClr val="tx1"/>
                          </a:solidFill>
                          <a:effectLst/>
                          <a:latin typeface="+mn-lt"/>
                          <a:ea typeface="+mn-ea"/>
                          <a:cs typeface="+mn-cs"/>
                        </a:rPr>
                      </a:br>
                      <a:r>
                        <a:rPr lang="fr-FR" sz="2200" kern="1200" dirty="0">
                          <a:solidFill>
                            <a:schemeClr val="tx1"/>
                          </a:solidFill>
                          <a:effectLst/>
                          <a:latin typeface="+mn-lt"/>
                          <a:ea typeface="+mn-ea"/>
                          <a:cs typeface="+mn-cs"/>
                        </a:rPr>
                        <a:t>– </a:t>
                      </a:r>
                      <a:r>
                        <a:rPr lang="ar-SA" sz="2200" kern="1200" dirty="0">
                          <a:solidFill>
                            <a:schemeClr val="tx1"/>
                          </a:solidFill>
                          <a:effectLst/>
                          <a:latin typeface="+mn-lt"/>
                          <a:ea typeface="+mn-ea"/>
                          <a:cs typeface="+mn-cs"/>
                        </a:rPr>
                        <a:t>تحوّل المتلقي إلى منتج للمحتو</a:t>
                      </a:r>
                      <a:r>
                        <a:rPr lang="ar-DZ" sz="2200" kern="1200" dirty="0">
                          <a:solidFill>
                            <a:schemeClr val="tx1"/>
                          </a:solidFill>
                          <a:effectLst/>
                          <a:latin typeface="+mn-lt"/>
                          <a:ea typeface="+mn-ea"/>
                          <a:cs typeface="+mn-cs"/>
                        </a:rPr>
                        <a:t>ى.</a:t>
                      </a:r>
                      <a:endParaRPr lang="ar-DZ" sz="2200" dirty="0"/>
                    </a:p>
                  </a:txBody>
                  <a:tcPr/>
                </a:tc>
                <a:tc>
                  <a:txBody>
                    <a:bodyPr/>
                    <a:lstStyle/>
                    <a:p>
                      <a:pPr algn="ctr"/>
                      <a:r>
                        <a:rPr lang="ar-SA" sz="2400" b="1" kern="1200" dirty="0">
                          <a:solidFill>
                            <a:schemeClr val="tx1"/>
                          </a:solidFill>
                          <a:effectLst/>
                          <a:latin typeface="+mn-lt"/>
                          <a:ea typeface="+mn-ea"/>
                          <a:cs typeface="+mn-cs"/>
                        </a:rPr>
                        <a:t>مرحلة "ما بعد الحداثة" (التفاعل الفوري)</a:t>
                      </a:r>
                      <a:endParaRPr lang="fr-FR" sz="2400" b="1" dirty="0"/>
                    </a:p>
                  </a:txBody>
                  <a:tcPr/>
                </a:tc>
                <a:tc>
                  <a:txBody>
                    <a:bodyPr/>
                    <a:lstStyle/>
                    <a:p>
                      <a:pPr algn="ctr"/>
                      <a:r>
                        <a:rPr lang="ar-DZ" b="1" dirty="0"/>
                        <a:t>4</a:t>
                      </a:r>
                      <a:endParaRPr lang="fr-FR" b="1" dirty="0"/>
                    </a:p>
                  </a:txBody>
                  <a:tcPr/>
                </a:tc>
                <a:extLst>
                  <a:ext uri="{0D108BD9-81ED-4DB2-BD59-A6C34878D82A}">
                    <a16:rowId xmlns:a16="http://schemas.microsoft.com/office/drawing/2014/main" val="2017889566"/>
                  </a:ext>
                </a:extLst>
              </a:tr>
              <a:tr h="370840">
                <a:tc>
                  <a:txBody>
                    <a:bodyPr/>
                    <a:lstStyle/>
                    <a:p>
                      <a:pPr algn="r" rtl="1"/>
                      <a:r>
                        <a:rPr lang="fr-FR" sz="2200" kern="1200" dirty="0">
                          <a:solidFill>
                            <a:schemeClr val="tx1"/>
                          </a:solidFill>
                          <a:effectLst/>
                          <a:latin typeface="+mn-lt"/>
                          <a:ea typeface="+mn-ea"/>
                          <a:cs typeface="+mn-cs"/>
                        </a:rPr>
                        <a:t>– </a:t>
                      </a:r>
                      <a:r>
                        <a:rPr lang="ar-SA" sz="2200" kern="1200" dirty="0">
                          <a:solidFill>
                            <a:schemeClr val="tx1"/>
                          </a:solidFill>
                          <a:effectLst/>
                          <a:latin typeface="+mn-lt"/>
                          <a:ea typeface="+mn-ea"/>
                          <a:cs typeface="+mn-cs"/>
                        </a:rPr>
                        <a:t>صعود الذكاء الاصطناعي وتكنولوجيا</a:t>
                      </a:r>
                      <a:r>
                        <a:rPr lang="fr-FR" sz="2200" kern="1200" dirty="0">
                          <a:solidFill>
                            <a:schemeClr val="tx1"/>
                          </a:solidFill>
                          <a:effectLst/>
                          <a:latin typeface="+mn-lt"/>
                          <a:ea typeface="+mn-ea"/>
                          <a:cs typeface="+mn-cs"/>
                        </a:rPr>
                        <a:t> Web3.</a:t>
                      </a:r>
                      <a:br>
                        <a:rPr lang="fr-FR" sz="2200" kern="1200" dirty="0">
                          <a:solidFill>
                            <a:schemeClr val="tx1"/>
                          </a:solidFill>
                          <a:effectLst/>
                          <a:latin typeface="+mn-lt"/>
                          <a:ea typeface="+mn-ea"/>
                          <a:cs typeface="+mn-cs"/>
                        </a:rPr>
                      </a:br>
                      <a:r>
                        <a:rPr lang="fr-FR" sz="2200" kern="1200" dirty="0">
                          <a:solidFill>
                            <a:schemeClr val="tx1"/>
                          </a:solidFill>
                          <a:effectLst/>
                          <a:latin typeface="+mn-lt"/>
                          <a:ea typeface="+mn-ea"/>
                          <a:cs typeface="+mn-cs"/>
                        </a:rPr>
                        <a:t>– </a:t>
                      </a:r>
                      <a:r>
                        <a:rPr lang="ar-SA" sz="2200" kern="1200" dirty="0">
                          <a:solidFill>
                            <a:schemeClr val="tx1"/>
                          </a:solidFill>
                          <a:effectLst/>
                          <a:latin typeface="+mn-lt"/>
                          <a:ea typeface="+mn-ea"/>
                          <a:cs typeface="+mn-cs"/>
                        </a:rPr>
                        <a:t>اقتران التربية الإعلامية بالمجال الرقمي وظهور مفهوم </a:t>
                      </a:r>
                      <a:r>
                        <a:rPr lang="ar-DZ" sz="2200" kern="1200" dirty="0">
                          <a:solidFill>
                            <a:schemeClr val="tx1"/>
                          </a:solidFill>
                          <a:effectLst/>
                          <a:latin typeface="+mn-lt"/>
                          <a:ea typeface="+mn-ea"/>
                          <a:cs typeface="+mn-cs"/>
                        </a:rPr>
                        <a:t> </a:t>
                      </a:r>
                      <a:r>
                        <a:rPr lang="ar-SA" sz="2200" b="0" kern="1200" dirty="0">
                          <a:solidFill>
                            <a:schemeClr val="tx1"/>
                          </a:solidFill>
                          <a:effectLst/>
                          <a:latin typeface="+mn-lt"/>
                          <a:ea typeface="+mn-ea"/>
                          <a:cs typeface="+mn-cs"/>
                        </a:rPr>
                        <a:t>التربية</a:t>
                      </a:r>
                      <a:r>
                        <a:rPr lang="ar-DZ" sz="2200" b="0" kern="1200" dirty="0">
                          <a:solidFill>
                            <a:schemeClr val="tx1"/>
                          </a:solidFill>
                          <a:effectLst/>
                          <a:latin typeface="+mn-lt"/>
                          <a:ea typeface="+mn-ea"/>
                          <a:cs typeface="+mn-cs"/>
                        </a:rPr>
                        <a:t> </a:t>
                      </a:r>
                      <a:r>
                        <a:rPr lang="ar-SA" sz="2200" b="0" kern="1200" dirty="0">
                          <a:solidFill>
                            <a:schemeClr val="tx1"/>
                          </a:solidFill>
                          <a:effectLst/>
                          <a:latin typeface="+mn-lt"/>
                          <a:ea typeface="+mn-ea"/>
                          <a:cs typeface="+mn-cs"/>
                        </a:rPr>
                        <a:t>الإعلامية الرقمية</a:t>
                      </a:r>
                      <a:r>
                        <a:rPr lang="fr-FR" sz="1800" kern="1200" dirty="0">
                          <a:solidFill>
                            <a:schemeClr val="tx1"/>
                          </a:solidFill>
                          <a:effectLst/>
                          <a:latin typeface="+mn-lt"/>
                          <a:ea typeface="+mn-ea"/>
                          <a:cs typeface="+mn-cs"/>
                        </a:rPr>
                        <a:t>.</a:t>
                      </a:r>
                      <a:r>
                        <a:rPr lang="ar-SA" sz="2200" b="0" kern="1200" dirty="0">
                          <a:solidFill>
                            <a:schemeClr val="tx1"/>
                          </a:solidFill>
                          <a:effectLst/>
                          <a:latin typeface="+mn-lt"/>
                          <a:ea typeface="+mn-ea"/>
                          <a:cs typeface="+mn-cs"/>
                        </a:rPr>
                        <a:t> </a:t>
                      </a:r>
                      <a:endParaRPr lang="ar-DZ" sz="2200" b="0" dirty="0"/>
                    </a:p>
                  </a:txBody>
                  <a:tcPr/>
                </a:tc>
                <a:tc>
                  <a:txBody>
                    <a:bodyPr/>
                    <a:lstStyle/>
                    <a:p>
                      <a:pPr algn="ctr"/>
                      <a:r>
                        <a:rPr lang="ar-SA" sz="2400" b="1" kern="1200" dirty="0">
                          <a:solidFill>
                            <a:schemeClr val="tx1"/>
                          </a:solidFill>
                          <a:effectLst/>
                          <a:latin typeface="+mn-lt"/>
                          <a:ea typeface="+mn-ea"/>
                          <a:cs typeface="+mn-cs"/>
                        </a:rPr>
                        <a:t>المرحلة الرقمية الحديثة</a:t>
                      </a:r>
                      <a:endParaRPr lang="fr-FR" sz="2400" b="1" dirty="0"/>
                    </a:p>
                  </a:txBody>
                  <a:tcPr/>
                </a:tc>
                <a:tc>
                  <a:txBody>
                    <a:bodyPr/>
                    <a:lstStyle/>
                    <a:p>
                      <a:pPr algn="ctr"/>
                      <a:r>
                        <a:rPr lang="ar-DZ" b="1" dirty="0"/>
                        <a:t>5</a:t>
                      </a:r>
                      <a:endParaRPr lang="fr-FR" b="1" dirty="0"/>
                    </a:p>
                  </a:txBody>
                  <a:tcPr/>
                </a:tc>
                <a:extLst>
                  <a:ext uri="{0D108BD9-81ED-4DB2-BD59-A6C34878D82A}">
                    <a16:rowId xmlns:a16="http://schemas.microsoft.com/office/drawing/2014/main" val="3532919955"/>
                  </a:ext>
                </a:extLst>
              </a:tr>
            </a:tbl>
          </a:graphicData>
        </a:graphic>
      </p:graphicFrame>
      <p:sp>
        <p:nvSpPr>
          <p:cNvPr id="6" name="ZoneTexte 5">
            <a:extLst>
              <a:ext uri="{FF2B5EF4-FFF2-40B4-BE49-F238E27FC236}">
                <a16:creationId xmlns:a16="http://schemas.microsoft.com/office/drawing/2014/main" id="{454F6A44-BAA3-78B7-0A8B-99C222FCFDF7}"/>
              </a:ext>
            </a:extLst>
          </p:cNvPr>
          <p:cNvSpPr txBox="1"/>
          <p:nvPr/>
        </p:nvSpPr>
        <p:spPr>
          <a:xfrm>
            <a:off x="2227490" y="1248039"/>
            <a:ext cx="6097604" cy="467629"/>
          </a:xfrm>
          <a:prstGeom prst="rect">
            <a:avLst/>
          </a:prstGeom>
          <a:noFill/>
        </p:spPr>
        <p:txBody>
          <a:bodyPr wrap="square">
            <a:spAutoFit/>
          </a:bodyPr>
          <a:lstStyle/>
          <a:p>
            <a:pPr marL="457200" indent="-457200" algn="r" rtl="1">
              <a:lnSpc>
                <a:spcPct val="107000"/>
              </a:lnSpc>
              <a:spcAft>
                <a:spcPts val="800"/>
              </a:spcAft>
              <a:buFont typeface="Wingdings" panose="05000000000000000000" pitchFamily="2" charset="2"/>
              <a:buChar char="q"/>
            </a:pPr>
            <a:r>
              <a:rPr lang="ar-SA" sz="2400" b="1" kern="100" dirty="0">
                <a:effectLst/>
                <a:latin typeface="Calibri" panose="020F0502020204030204" pitchFamily="34" charset="0"/>
                <a:ea typeface="Calibri" panose="020F0502020204030204" pitchFamily="34" charset="0"/>
                <a:cs typeface="Arial" panose="020B0604020202020204" pitchFamily="34" charset="0"/>
              </a:rPr>
              <a:t>مراحل تطور التربية الإعلامية</a:t>
            </a:r>
            <a:r>
              <a:rPr lang="ar-DZ" sz="2400" b="1" kern="100" dirty="0">
                <a:latin typeface="Calibri" panose="020F0502020204030204" pitchFamily="34" charset="0"/>
                <a:ea typeface="Calibri" panose="020F0502020204030204" pitchFamily="34" charset="0"/>
                <a:cs typeface="Arial" panose="020B0604020202020204" pitchFamily="34" charset="0"/>
              </a:rPr>
              <a:t>:</a:t>
            </a:r>
            <a:endParaRPr lang="fr-FR" sz="105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F8008079-05AA-CFD8-1A42-FE2FEED9A973}"/>
              </a:ext>
            </a:extLst>
          </p:cNvPr>
          <p:cNvSpPr/>
          <p:nvPr/>
        </p:nvSpPr>
        <p:spPr>
          <a:xfrm>
            <a:off x="4281103" y="67015"/>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06</a:t>
            </a:r>
            <a:endParaRPr lang="en-US" sz="4000" b="1" dirty="0">
              <a:ea typeface="Roboto Light" panose="02000000000000000000" pitchFamily="2" charset="0"/>
            </a:endParaRPr>
          </a:p>
        </p:txBody>
      </p:sp>
    </p:spTree>
    <p:extLst>
      <p:ext uri="{BB962C8B-B14F-4D97-AF65-F5344CB8AC3E}">
        <p14:creationId xmlns:p14="http://schemas.microsoft.com/office/powerpoint/2010/main" val="4053640252"/>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F3235-ACD5-A2E7-17D6-092E0341898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FEFF6B7-DC6B-B626-B126-D7D75B3C8613}"/>
              </a:ext>
            </a:extLst>
          </p:cNvPr>
          <p:cNvSpPr txBox="1"/>
          <p:nvPr/>
        </p:nvSpPr>
        <p:spPr>
          <a:xfrm>
            <a:off x="5724940" y="317250"/>
            <a:ext cx="6525169"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a:t>
            </a:r>
            <a:r>
              <a:rPr lang="ar-DZ" sz="3200" b="1" dirty="0">
                <a:solidFill>
                  <a:srgbClr val="00B0F0"/>
                </a:solidFill>
                <a:latin typeface="Alexandria" charset="0"/>
                <a:cs typeface="Alexandria" charset="0"/>
              </a:rPr>
              <a:t>مجالات وفوائد التربية الإعلامية الرقمية</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4F33B9B0-E2A5-72A8-5E49-C8FC475EEAD1}"/>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02D4DE9-3CBA-DFB4-8ECC-69670E86F6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D6560F3-2088-5FC2-3F9D-6B86CF7032F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5A9147AE-6E0B-D90F-CA1F-AAECFC3FCD60}"/>
              </a:ext>
            </a:extLst>
          </p:cNvPr>
          <p:cNvSpPr/>
          <p:nvPr/>
        </p:nvSpPr>
        <p:spPr>
          <a:xfrm>
            <a:off x="4820012" y="1579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07</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29498E70-B13A-420B-C73E-89C1E527D680}"/>
              </a:ext>
            </a:extLst>
          </p:cNvPr>
          <p:cNvSpPr txBox="1"/>
          <p:nvPr/>
        </p:nvSpPr>
        <p:spPr>
          <a:xfrm>
            <a:off x="2974206" y="1755869"/>
            <a:ext cx="7577488" cy="4216539"/>
          </a:xfrm>
          <a:prstGeom prst="rect">
            <a:avLst/>
          </a:prstGeom>
          <a:noFill/>
        </p:spPr>
        <p:txBody>
          <a:bodyPr wrap="square">
            <a:spAutoFit/>
          </a:bodyPr>
          <a:lstStyle/>
          <a:p>
            <a:pPr marL="457200" indent="-457200" algn="just" rtl="1">
              <a:buFont typeface="Wingdings" panose="05000000000000000000" pitchFamily="2" charset="2"/>
              <a:buChar char="Ø"/>
            </a:pPr>
            <a:r>
              <a:rPr lang="ar-DZ" sz="2800" b="1" dirty="0">
                <a:solidFill>
                  <a:schemeClr val="accent1"/>
                </a:solidFill>
                <a:latin typeface="Arial" panose="020B0604020202020204" pitchFamily="34" charset="0"/>
                <a:cs typeface="Arial" panose="020B0604020202020204" pitchFamily="34" charset="0"/>
              </a:rPr>
              <a:t>المجالات :</a:t>
            </a:r>
          </a:p>
          <a:p>
            <a:pPr algn="just" rtl="1"/>
            <a:r>
              <a:rPr lang="fr-FR" sz="2400" dirty="0" err="1">
                <a:latin typeface="Arial" panose="020B0604020202020204" pitchFamily="34" charset="0"/>
                <a:cs typeface="Arial" panose="020B0604020202020204" pitchFamily="34" charset="0"/>
              </a:rPr>
              <a:t>تشمل</a:t>
            </a:r>
            <a:r>
              <a:rPr lang="fr-FR" sz="2400" dirty="0">
                <a:latin typeface="Arial" panose="020B0604020202020204" pitchFamily="34" charset="0"/>
                <a:cs typeface="Arial" panose="020B0604020202020204" pitchFamily="34" charset="0"/>
              </a:rPr>
              <a:t> التربية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الرقمية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ثلاث</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مجالات</a:t>
            </a:r>
            <a:r>
              <a:rPr lang="fr-FR" sz="2400" dirty="0">
                <a:latin typeface="Arial" panose="020B0604020202020204" pitchFamily="34" charset="0"/>
                <a:cs typeface="Arial" panose="020B0604020202020204" pitchFamily="34" charset="0"/>
              </a:rPr>
              <a:t> :</a:t>
            </a:r>
          </a:p>
          <a:p>
            <a:pPr algn="just" rtl="1"/>
            <a:r>
              <a:rPr lang="fr-FR" sz="2400" dirty="0">
                <a:latin typeface="Arial" panose="020B0604020202020204" pitchFamily="34" charset="0"/>
                <a:cs typeface="Arial" panose="020B0604020202020204" pitchFamily="34" charset="0"/>
              </a:rPr>
              <a:t>-</a:t>
            </a:r>
            <a:r>
              <a:rPr lang="fr-FR" sz="2400" b="1" dirty="0">
                <a:latin typeface="Arial" panose="020B0604020202020204" pitchFamily="34" charset="0"/>
                <a:cs typeface="Arial" panose="020B0604020202020204" pitchFamily="34" charset="0"/>
              </a:rPr>
              <a:t>1  </a:t>
            </a:r>
            <a:r>
              <a:rPr lang="fr-FR" sz="2400" b="1" dirty="0" err="1">
                <a:latin typeface="Arial" panose="020B0604020202020204" pitchFamily="34" charset="0"/>
                <a:cs typeface="Arial" panose="020B0604020202020204" pitchFamily="34" charset="0"/>
              </a:rPr>
              <a:t>الم</a:t>
            </a:r>
            <a:r>
              <a:rPr lang="ar-DZ" sz="2400" b="1" dirty="0">
                <a:latin typeface="Arial" panose="020B0604020202020204" pitchFamily="34" charset="0"/>
                <a:cs typeface="Arial" panose="020B0604020202020204" pitchFamily="34" charset="0"/>
              </a:rPr>
              <a:t>َ</a:t>
            </a:r>
            <a:r>
              <a:rPr lang="fr-FR" sz="2400" b="1" dirty="0">
                <a:latin typeface="Arial" panose="020B0604020202020204" pitchFamily="34" charset="0"/>
                <a:cs typeface="Arial" panose="020B0604020202020204" pitchFamily="34" charset="0"/>
              </a:rPr>
              <a:t>ج</a:t>
            </a:r>
            <a:r>
              <a:rPr lang="ar-DZ" sz="2400" b="1" dirty="0">
                <a:latin typeface="Arial" panose="020B0604020202020204" pitchFamily="34" charset="0"/>
                <a:cs typeface="Arial" panose="020B0604020202020204" pitchFamily="34" charset="0"/>
              </a:rPr>
              <a:t>َ</a:t>
            </a:r>
            <a:r>
              <a:rPr lang="fr-FR" sz="2400" b="1" dirty="0" err="1">
                <a:latin typeface="Arial" panose="020B0604020202020204" pitchFamily="34" charset="0"/>
                <a:cs typeface="Arial" panose="020B0604020202020204" pitchFamily="34" charset="0"/>
              </a:rPr>
              <a:t>ال</a:t>
            </a:r>
            <a:r>
              <a:rPr lang="fr-FR" sz="2400" b="1" dirty="0">
                <a:latin typeface="Arial" panose="020B0604020202020204" pitchFamily="34" charset="0"/>
                <a:cs typeface="Arial" panose="020B0604020202020204" pitchFamily="34" charset="0"/>
              </a:rPr>
              <a:t> </a:t>
            </a:r>
            <a:r>
              <a:rPr lang="fr-FR" sz="2400" b="1" dirty="0" err="1">
                <a:latin typeface="Arial" panose="020B0604020202020204" pitchFamily="34" charset="0"/>
                <a:cs typeface="Arial" panose="020B0604020202020204" pitchFamily="34" charset="0"/>
              </a:rPr>
              <a:t>المعرفي</a:t>
            </a:r>
            <a:r>
              <a:rPr lang="fr-FR" sz="2400" b="1" dirty="0">
                <a:latin typeface="Arial" panose="020B0604020202020204" pitchFamily="34" charset="0"/>
                <a:cs typeface="Arial" panose="020B0604020202020204" pitchFamily="34" charset="0"/>
              </a:rPr>
              <a:t> </a:t>
            </a:r>
            <a:r>
              <a:rPr lang="fr-FR" sz="2400" dirty="0">
                <a:latin typeface="Arial" panose="020B0604020202020204" pitchFamily="34" charset="0"/>
                <a:cs typeface="Arial" panose="020B0604020202020204" pitchFamily="34" charset="0"/>
              </a:rPr>
              <a:t>:</a:t>
            </a:r>
            <a:r>
              <a:rPr lang="ar-DZ"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ويشمل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القدرات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والعمليات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العقلية</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التي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تتضمن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المعرفة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والفهم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والتذكر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والت</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حليل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والتركيب</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والتقديم</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لمساعدة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المتعل</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م </a:t>
            </a:r>
            <a:r>
              <a:rPr lang="fr-FR" sz="2400" dirty="0" err="1">
                <a:latin typeface="Arial" panose="020B0604020202020204" pitchFamily="34" charset="0"/>
                <a:cs typeface="Arial" panose="020B0604020202020204" pitchFamily="34" charset="0"/>
              </a:rPr>
              <a:t>على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فهم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البيئة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وتحليل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المضامين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والح</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كم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عليها</a:t>
            </a:r>
            <a:r>
              <a:rPr lang="fr-FR" sz="2400" dirty="0">
                <a:latin typeface="Arial" panose="020B0604020202020204" pitchFamily="34" charset="0"/>
                <a:cs typeface="Arial" panose="020B0604020202020204" pitchFamily="34" charset="0"/>
              </a:rPr>
              <a:t> .</a:t>
            </a:r>
          </a:p>
          <a:p>
            <a:pPr algn="just" rtl="1"/>
            <a:r>
              <a:rPr lang="fr-FR" sz="2400" dirty="0">
                <a:latin typeface="Arial" panose="020B0604020202020204" pitchFamily="34" charset="0"/>
                <a:cs typeface="Arial" panose="020B0604020202020204" pitchFamily="34" charset="0"/>
              </a:rPr>
              <a:t>-</a:t>
            </a:r>
            <a:r>
              <a:rPr lang="fr-FR" sz="2400" b="1" dirty="0">
                <a:latin typeface="Arial" panose="020B0604020202020204" pitchFamily="34" charset="0"/>
                <a:cs typeface="Arial" panose="020B0604020202020204" pitchFamily="34" charset="0"/>
              </a:rPr>
              <a:t>2 المجال </a:t>
            </a:r>
            <a:r>
              <a:rPr lang="fr-FR" sz="2400" b="1" dirty="0" err="1">
                <a:latin typeface="Arial" panose="020B0604020202020204" pitchFamily="34" charset="0"/>
                <a:cs typeface="Arial" panose="020B0604020202020204" pitchFamily="34" charset="0"/>
              </a:rPr>
              <a:t>الو</a:t>
            </a:r>
            <a:r>
              <a:rPr lang="ar-DZ" sz="2400" b="1" dirty="0">
                <a:latin typeface="Arial" panose="020B0604020202020204" pitchFamily="34" charset="0"/>
                <a:cs typeface="Arial" panose="020B0604020202020204" pitchFamily="34" charset="0"/>
              </a:rPr>
              <a:t>ِ</a:t>
            </a:r>
            <a:r>
              <a:rPr lang="fr-FR" sz="2400" b="1" dirty="0">
                <a:latin typeface="Arial" panose="020B0604020202020204" pitchFamily="34" charset="0"/>
                <a:cs typeface="Arial" panose="020B0604020202020204" pitchFamily="34" charset="0"/>
              </a:rPr>
              <a:t>ج</a:t>
            </a:r>
            <a:r>
              <a:rPr lang="ar-DZ" sz="2400" b="1" dirty="0">
                <a:latin typeface="Arial" panose="020B0604020202020204" pitchFamily="34" charset="0"/>
                <a:cs typeface="Arial" panose="020B0604020202020204" pitchFamily="34" charset="0"/>
              </a:rPr>
              <a:t>ْ</a:t>
            </a:r>
            <a:r>
              <a:rPr lang="fr-FR" sz="2400" b="1" dirty="0" err="1">
                <a:latin typeface="Arial" panose="020B0604020202020204" pitchFamily="34" charset="0"/>
                <a:cs typeface="Arial" panose="020B0604020202020204" pitchFamily="34" charset="0"/>
              </a:rPr>
              <a:t>داني</a:t>
            </a:r>
            <a:r>
              <a:rPr lang="fr-FR" sz="2400" b="1" dirty="0">
                <a:latin typeface="Arial" panose="020B0604020202020204" pitchFamily="34" charset="0"/>
                <a:cs typeface="Arial" panose="020B0604020202020204" pitchFamily="34" charset="0"/>
              </a:rPr>
              <a:t> </a:t>
            </a:r>
            <a:r>
              <a:rPr lang="fr-FR" sz="2400" dirty="0">
                <a:latin typeface="Arial" panose="020B0604020202020204" pitchFamily="34" charset="0"/>
                <a:cs typeface="Arial" panose="020B0604020202020204" pitchFamily="34" charset="0"/>
              </a:rPr>
              <a:t>:</a:t>
            </a:r>
            <a:r>
              <a:rPr lang="ar-DZ"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يضم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المشاعر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والاتجاهات</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والتذوق</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والقيم</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وذلك</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بإثارة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فضول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المتعلم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وجذب</a:t>
            </a:r>
            <a:r>
              <a:rPr lang="ar-DZ" sz="2400" dirty="0">
                <a:latin typeface="Arial" panose="020B0604020202020204" pitchFamily="34" charset="0"/>
                <a:cs typeface="Arial" panose="020B0604020202020204" pitchFamily="34" charset="0"/>
              </a:rPr>
              <a:t> إِ</a:t>
            </a:r>
            <a:r>
              <a:rPr lang="fr-FR" sz="2400" dirty="0" err="1">
                <a:latin typeface="Arial" panose="020B0604020202020204" pitchFamily="34" charset="0"/>
                <a:cs typeface="Arial" panose="020B0604020202020204" pitchFamily="34" charset="0"/>
              </a:rPr>
              <a:t>نتباهه</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لهذا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الموضوع</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المهم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حياته</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ومساعدته</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تكوين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تجاه</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الإيجابي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للت</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عامل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بفاعلية</a:t>
            </a:r>
            <a:r>
              <a:rPr lang="fr-FR" sz="2400" dirty="0">
                <a:latin typeface="Arial" panose="020B0604020202020204" pitchFamily="34" charset="0"/>
                <a:cs typeface="Arial" panose="020B0604020202020204" pitchFamily="34" charset="0"/>
              </a:rPr>
              <a:t> مع </a:t>
            </a:r>
            <a:r>
              <a:rPr lang="fr-FR" sz="2400" dirty="0" err="1">
                <a:latin typeface="Arial" panose="020B0604020202020204" pitchFamily="34" charset="0"/>
                <a:cs typeface="Arial" panose="020B0604020202020204" pitchFamily="34" charset="0"/>
              </a:rPr>
              <a:t>الإعلام</a:t>
            </a:r>
            <a:r>
              <a:rPr lang="fr-FR" sz="2400" dirty="0">
                <a:latin typeface="Arial" panose="020B0604020202020204" pitchFamily="34" charset="0"/>
                <a:cs typeface="Arial" panose="020B0604020202020204" pitchFamily="34" charset="0"/>
              </a:rPr>
              <a:t> .</a:t>
            </a:r>
          </a:p>
          <a:p>
            <a:pPr algn="just" rtl="1"/>
            <a:r>
              <a:rPr lang="fr-FR" sz="2400" dirty="0">
                <a:latin typeface="Arial" panose="020B0604020202020204" pitchFamily="34" charset="0"/>
                <a:cs typeface="Arial" panose="020B0604020202020204" pitchFamily="34" charset="0"/>
              </a:rPr>
              <a:t>-</a:t>
            </a:r>
            <a:r>
              <a:rPr lang="fr-FR" sz="2400" b="1" dirty="0">
                <a:latin typeface="Arial" panose="020B0604020202020204" pitchFamily="34" charset="0"/>
                <a:cs typeface="Arial" panose="020B0604020202020204" pitchFamily="34" charset="0"/>
              </a:rPr>
              <a:t>3  المجال </a:t>
            </a:r>
            <a:r>
              <a:rPr lang="fr-FR" sz="2400" b="1" dirty="0" err="1">
                <a:latin typeface="Arial" panose="020B0604020202020204" pitchFamily="34" charset="0"/>
                <a:cs typeface="Arial" panose="020B0604020202020204" pitchFamily="34" charset="0"/>
              </a:rPr>
              <a:t>السلوكي</a:t>
            </a:r>
            <a:r>
              <a:rPr lang="fr-FR" sz="2400" b="1" dirty="0">
                <a:latin typeface="Arial" panose="020B0604020202020204" pitchFamily="34" charset="0"/>
                <a:cs typeface="Arial" panose="020B0604020202020204" pitchFamily="34" charset="0"/>
              </a:rPr>
              <a:t> </a:t>
            </a:r>
            <a:r>
              <a:rPr lang="fr-FR" sz="2400" dirty="0">
                <a:latin typeface="Arial" panose="020B0604020202020204" pitchFamily="34" charset="0"/>
                <a:cs typeface="Arial" panose="020B0604020202020204" pitchFamily="34" charset="0"/>
              </a:rPr>
              <a:t>:</a:t>
            </a:r>
            <a:r>
              <a:rPr lang="ar-DZ"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بالممارسة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والإتقان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والإبداع</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وذلك</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لمساعدة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المتعل</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م </a:t>
            </a:r>
            <a:r>
              <a:rPr lang="fr-FR" sz="2400" dirty="0" err="1">
                <a:latin typeface="Arial" panose="020B0604020202020204" pitchFamily="34" charset="0"/>
                <a:cs typeface="Arial" panose="020B0604020202020204" pitchFamily="34" charset="0"/>
              </a:rPr>
              <a:t>على</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المشاركة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العملية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الإعلام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عبر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الحوار</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والت</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عبير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عن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الذات</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وإنتاج</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المضامين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وبث</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ها</a:t>
            </a:r>
            <a:endParaRPr lang="fr-FR"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73399090"/>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E832DC-4D5C-D0E3-4797-519B8023B7F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E016DBE-F6F6-AEFD-171B-06552148BF96}"/>
              </a:ext>
            </a:extLst>
          </p:cNvPr>
          <p:cNvSpPr txBox="1"/>
          <p:nvPr/>
        </p:nvSpPr>
        <p:spPr>
          <a:xfrm>
            <a:off x="5963479" y="304279"/>
            <a:ext cx="587071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a:t>
            </a:r>
            <a:r>
              <a:rPr lang="ar-DZ" sz="3200" b="1" dirty="0">
                <a:solidFill>
                  <a:srgbClr val="00B0F0"/>
                </a:solidFill>
                <a:latin typeface="Alexandria" charset="0"/>
                <a:cs typeface="Alexandria" charset="0"/>
              </a:rPr>
              <a:t>مجالات وفوائد التربية الإعلامية الرقمية</a:t>
            </a:r>
          </a:p>
        </p:txBody>
      </p:sp>
      <p:sp>
        <p:nvSpPr>
          <p:cNvPr id="29" name="Rectangle 28">
            <a:extLst>
              <a:ext uri="{FF2B5EF4-FFF2-40B4-BE49-F238E27FC236}">
                <a16:creationId xmlns:a16="http://schemas.microsoft.com/office/drawing/2014/main" id="{F1F4B552-824B-DE93-21D8-C7C694426DF9}"/>
              </a:ext>
            </a:extLst>
          </p:cNvPr>
          <p:cNvSpPr/>
          <p:nvPr/>
        </p:nvSpPr>
        <p:spPr>
          <a:xfrm>
            <a:off x="2227490" y="564664"/>
            <a:ext cx="326970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C58A6A5-5866-7B55-D81F-6E2FC61CB5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771C9AC-5006-0A0E-D057-0737128041F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C3599070-4FE7-6A0B-FFBE-95347443867F}"/>
              </a:ext>
            </a:extLst>
          </p:cNvPr>
          <p:cNvSpPr/>
          <p:nvPr/>
        </p:nvSpPr>
        <p:spPr>
          <a:xfrm>
            <a:off x="4532631" y="1579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07</a:t>
            </a:r>
            <a:endParaRPr lang="en-US" sz="4000" b="1" dirty="0">
              <a:ea typeface="Roboto Light" panose="02000000000000000000" pitchFamily="2" charset="0"/>
            </a:endParaRPr>
          </a:p>
        </p:txBody>
      </p:sp>
      <p:sp>
        <p:nvSpPr>
          <p:cNvPr id="9" name="ZoneTexte 8">
            <a:extLst>
              <a:ext uri="{FF2B5EF4-FFF2-40B4-BE49-F238E27FC236}">
                <a16:creationId xmlns:a16="http://schemas.microsoft.com/office/drawing/2014/main" id="{F5EF91A4-DBCB-7969-276A-0A800527B8B8}"/>
              </a:ext>
            </a:extLst>
          </p:cNvPr>
          <p:cNvSpPr txBox="1"/>
          <p:nvPr/>
        </p:nvSpPr>
        <p:spPr>
          <a:xfrm>
            <a:off x="2733576" y="1536174"/>
            <a:ext cx="7763866" cy="4216539"/>
          </a:xfrm>
          <a:prstGeom prst="rect">
            <a:avLst/>
          </a:prstGeom>
          <a:noFill/>
        </p:spPr>
        <p:txBody>
          <a:bodyPr wrap="square">
            <a:spAutoFit/>
          </a:bodyPr>
          <a:lstStyle/>
          <a:p>
            <a:pPr marL="457200" indent="-457200" algn="just" rtl="1">
              <a:buFont typeface="Wingdings" panose="05000000000000000000" pitchFamily="2" charset="2"/>
              <a:buChar char="Ø"/>
            </a:pPr>
            <a:r>
              <a:rPr lang="ar-DZ" sz="2800" b="1" dirty="0">
                <a:solidFill>
                  <a:schemeClr val="accent1"/>
                </a:solidFill>
              </a:rPr>
              <a:t>الفوائد : </a:t>
            </a:r>
          </a:p>
          <a:p>
            <a:pPr marL="285750" indent="-285750" algn="just" rtl="1">
              <a:buFont typeface="Wingdings" panose="05000000000000000000" pitchFamily="2" charset="2"/>
              <a:buChar char="§"/>
            </a:pPr>
            <a:r>
              <a:rPr lang="fr-FR" sz="2400" dirty="0"/>
              <a:t>ت</a:t>
            </a:r>
            <a:r>
              <a:rPr lang="ar-DZ" sz="2400" dirty="0"/>
              <a:t>َ</a:t>
            </a:r>
            <a:r>
              <a:rPr lang="fr-FR" sz="2400" dirty="0" err="1"/>
              <a:t>وسيع</a:t>
            </a:r>
            <a:r>
              <a:rPr lang="fr-FR" sz="2400" dirty="0"/>
              <a:t> </a:t>
            </a:r>
            <a:r>
              <a:rPr lang="fr-FR" sz="2400" dirty="0" err="1"/>
              <a:t>قدرة</a:t>
            </a:r>
            <a:r>
              <a:rPr lang="fr-FR" sz="2400" dirty="0"/>
              <a:t> </a:t>
            </a:r>
            <a:r>
              <a:rPr lang="fr-FR" sz="2400" dirty="0" err="1"/>
              <a:t>الطلبة</a:t>
            </a:r>
            <a:r>
              <a:rPr lang="fr-FR" sz="2400" dirty="0"/>
              <a:t> </a:t>
            </a:r>
            <a:r>
              <a:rPr lang="fr-FR" sz="2400" dirty="0" err="1"/>
              <a:t>على</a:t>
            </a:r>
            <a:r>
              <a:rPr lang="fr-FR" sz="2400" dirty="0"/>
              <a:t> </a:t>
            </a:r>
            <a:r>
              <a:rPr lang="fr-FR" sz="2400" dirty="0" err="1"/>
              <a:t>التواصل</a:t>
            </a:r>
            <a:r>
              <a:rPr lang="fr-FR" sz="2400" dirty="0"/>
              <a:t> </a:t>
            </a:r>
            <a:r>
              <a:rPr lang="fr-FR" sz="2400" dirty="0" err="1"/>
              <a:t>ونشر</a:t>
            </a:r>
            <a:r>
              <a:rPr lang="fr-FR" sz="2400" dirty="0"/>
              <a:t> </a:t>
            </a:r>
            <a:r>
              <a:rPr lang="fr-FR" sz="2400" dirty="0" err="1"/>
              <a:t>أفكارهم</a:t>
            </a:r>
            <a:r>
              <a:rPr lang="fr-FR" sz="2400" dirty="0"/>
              <a:t> </a:t>
            </a:r>
            <a:r>
              <a:rPr lang="fr-FR" sz="2400" dirty="0" err="1"/>
              <a:t>عبر</a:t>
            </a:r>
            <a:r>
              <a:rPr lang="fr-FR" sz="2400" dirty="0"/>
              <a:t> </a:t>
            </a:r>
            <a:r>
              <a:rPr lang="fr-FR" sz="2400" dirty="0" err="1"/>
              <a:t>مختلف</a:t>
            </a:r>
            <a:r>
              <a:rPr lang="fr-FR" sz="2400" dirty="0"/>
              <a:t> </a:t>
            </a:r>
            <a:r>
              <a:rPr lang="fr-FR" sz="2400" dirty="0" err="1"/>
              <a:t>الوسائط</a:t>
            </a:r>
            <a:r>
              <a:rPr lang="fr-FR" sz="2400" dirty="0"/>
              <a:t> </a:t>
            </a:r>
            <a:r>
              <a:rPr lang="fr-FR" sz="2400" dirty="0" err="1"/>
              <a:t>الإعلامية</a:t>
            </a:r>
            <a:r>
              <a:rPr lang="ar-DZ" sz="2400" dirty="0"/>
              <a:t>.</a:t>
            </a:r>
          </a:p>
          <a:p>
            <a:pPr marL="285750" indent="-285750" algn="just" rtl="1">
              <a:buFont typeface="Wingdings" panose="05000000000000000000" pitchFamily="2" charset="2"/>
              <a:buChar char="§"/>
            </a:pPr>
            <a:r>
              <a:rPr lang="fr-FR" sz="2400" dirty="0"/>
              <a:t>ت</a:t>
            </a:r>
            <a:r>
              <a:rPr lang="ar-DZ" sz="2400" dirty="0"/>
              <a:t>َ</a:t>
            </a:r>
            <a:r>
              <a:rPr lang="fr-FR" sz="2400" dirty="0" err="1"/>
              <a:t>عزيز</a:t>
            </a:r>
            <a:r>
              <a:rPr lang="fr-FR" sz="2400" dirty="0"/>
              <a:t> </a:t>
            </a:r>
            <a:r>
              <a:rPr lang="fr-FR" sz="2400" dirty="0" err="1"/>
              <a:t>المهارات</a:t>
            </a:r>
            <a:r>
              <a:rPr lang="fr-FR" sz="2400" dirty="0"/>
              <a:t> </a:t>
            </a:r>
            <a:r>
              <a:rPr lang="fr-FR" sz="2400" dirty="0" err="1"/>
              <a:t>العملية</a:t>
            </a:r>
            <a:r>
              <a:rPr lang="fr-FR" sz="2400" dirty="0"/>
              <a:t> </a:t>
            </a:r>
            <a:r>
              <a:rPr lang="fr-FR" sz="2400" dirty="0" err="1"/>
              <a:t>في</a:t>
            </a:r>
            <a:r>
              <a:rPr lang="fr-FR" sz="2400" dirty="0"/>
              <a:t> </a:t>
            </a:r>
            <a:r>
              <a:rPr lang="fr-FR" sz="2400" dirty="0" err="1"/>
              <a:t>تحليل</a:t>
            </a:r>
            <a:r>
              <a:rPr lang="fr-FR" sz="2400" dirty="0"/>
              <a:t> </a:t>
            </a:r>
            <a:r>
              <a:rPr lang="fr-FR" sz="2400" dirty="0" err="1"/>
              <a:t>الرسائل</a:t>
            </a:r>
            <a:r>
              <a:rPr lang="fr-FR" sz="2400" dirty="0"/>
              <a:t> </a:t>
            </a:r>
            <a:r>
              <a:rPr lang="fr-FR" sz="2400" dirty="0" err="1"/>
              <a:t>الإعلامية</a:t>
            </a:r>
            <a:r>
              <a:rPr lang="fr-FR" sz="2400" dirty="0"/>
              <a:t> </a:t>
            </a:r>
            <a:r>
              <a:rPr lang="fr-FR" sz="2400" dirty="0" err="1"/>
              <a:t>والعيش</a:t>
            </a:r>
            <a:r>
              <a:rPr lang="fr-FR" sz="2400" dirty="0"/>
              <a:t> ب</a:t>
            </a:r>
            <a:r>
              <a:rPr lang="ar-DZ" sz="2400" dirty="0"/>
              <a:t>ِ</a:t>
            </a:r>
            <a:r>
              <a:rPr lang="fr-FR" sz="2400" dirty="0"/>
              <a:t>و</a:t>
            </a:r>
            <a:r>
              <a:rPr lang="ar-DZ" sz="2400" dirty="0"/>
              <a:t>َ</a:t>
            </a:r>
            <a:r>
              <a:rPr lang="fr-FR" sz="2400" dirty="0" err="1"/>
              <a:t>عي</a:t>
            </a:r>
            <a:r>
              <a:rPr lang="fr-FR" sz="2400" dirty="0"/>
              <a:t> </a:t>
            </a:r>
            <a:r>
              <a:rPr lang="fr-FR" sz="2400" dirty="0" err="1"/>
              <a:t>داخل</a:t>
            </a:r>
            <a:r>
              <a:rPr lang="fr-FR" sz="2400" dirty="0"/>
              <a:t> </a:t>
            </a:r>
            <a:r>
              <a:rPr lang="fr-FR" sz="2400" dirty="0" err="1"/>
              <a:t>ثقافة</a:t>
            </a:r>
            <a:r>
              <a:rPr lang="fr-FR" sz="2400" dirty="0"/>
              <a:t> </a:t>
            </a:r>
            <a:r>
              <a:rPr lang="fr-FR" sz="2400" dirty="0" err="1"/>
              <a:t>مشب</a:t>
            </a:r>
            <a:r>
              <a:rPr lang="ar-DZ" sz="2400" dirty="0"/>
              <a:t>َّ</a:t>
            </a:r>
            <a:r>
              <a:rPr lang="fr-FR" sz="2400" dirty="0"/>
              <a:t>ع</a:t>
            </a:r>
            <a:r>
              <a:rPr lang="ar-DZ" sz="2400" dirty="0"/>
              <a:t>َ</a:t>
            </a:r>
            <a:r>
              <a:rPr lang="fr-FR" sz="2400" dirty="0"/>
              <a:t>ة </a:t>
            </a:r>
            <a:r>
              <a:rPr lang="fr-FR" sz="2400" dirty="0" err="1"/>
              <a:t>بالإعلام</a:t>
            </a:r>
            <a:r>
              <a:rPr lang="fr-FR" sz="2400" dirty="0"/>
              <a:t>.</a:t>
            </a:r>
            <a:endParaRPr lang="ar-DZ" sz="2400" dirty="0"/>
          </a:p>
          <a:p>
            <a:pPr marL="285750" indent="-285750" algn="just" rtl="1">
              <a:buFont typeface="Wingdings" panose="05000000000000000000" pitchFamily="2" charset="2"/>
              <a:buChar char="§"/>
            </a:pPr>
            <a:r>
              <a:rPr lang="fr-FR" sz="2400" dirty="0"/>
              <a:t>ب</a:t>
            </a:r>
            <a:r>
              <a:rPr lang="ar-DZ" sz="2400" dirty="0"/>
              <a:t>ِ</a:t>
            </a:r>
            <a:r>
              <a:rPr lang="fr-FR" sz="2400" dirty="0" err="1"/>
              <a:t>ناء</a:t>
            </a:r>
            <a:r>
              <a:rPr lang="fr-FR" sz="2400" dirty="0"/>
              <a:t> </a:t>
            </a:r>
            <a:r>
              <a:rPr lang="fr-FR" sz="2400" dirty="0" err="1"/>
              <a:t>نموذج</a:t>
            </a:r>
            <a:r>
              <a:rPr lang="fr-FR" sz="2400" dirty="0"/>
              <a:t> </a:t>
            </a:r>
            <a:r>
              <a:rPr lang="fr-FR" sz="2400" dirty="0" err="1"/>
              <a:t>تعليمي</a:t>
            </a:r>
            <a:r>
              <a:rPr lang="fr-FR" sz="2400" dirty="0"/>
              <a:t> م</a:t>
            </a:r>
            <a:r>
              <a:rPr lang="ar-DZ" sz="2400" dirty="0"/>
              <a:t>ُ</a:t>
            </a:r>
            <a:r>
              <a:rPr lang="fr-FR" sz="2400" dirty="0" err="1"/>
              <a:t>ست</a:t>
            </a:r>
            <a:r>
              <a:rPr lang="ar-DZ" sz="2400" dirty="0"/>
              <a:t>َ</a:t>
            </a:r>
            <a:r>
              <a:rPr lang="fr-FR" sz="2400" dirty="0" err="1"/>
              <a:t>دام</a:t>
            </a:r>
            <a:r>
              <a:rPr lang="fr-FR" sz="2400" dirty="0"/>
              <a:t> </a:t>
            </a:r>
            <a:r>
              <a:rPr lang="fr-FR" sz="2400" dirty="0" err="1"/>
              <a:t>يمكّ</a:t>
            </a:r>
            <a:r>
              <a:rPr lang="ar-DZ" sz="2400" dirty="0"/>
              <a:t>ِ</a:t>
            </a:r>
            <a:r>
              <a:rPr lang="fr-FR" sz="2400" dirty="0"/>
              <a:t>ن </a:t>
            </a:r>
            <a:r>
              <a:rPr lang="fr-FR" sz="2400" dirty="0" err="1"/>
              <a:t>الطلبة</a:t>
            </a:r>
            <a:r>
              <a:rPr lang="fr-FR" sz="2400" dirty="0"/>
              <a:t> من </a:t>
            </a:r>
            <a:r>
              <a:rPr lang="ar-DZ" sz="2400" dirty="0"/>
              <a:t>إِ</a:t>
            </a:r>
            <a:r>
              <a:rPr lang="fr-FR" sz="2400" dirty="0" err="1"/>
              <a:t>كتساب</a:t>
            </a:r>
            <a:r>
              <a:rPr lang="fr-FR" sz="2400" dirty="0"/>
              <a:t> </a:t>
            </a:r>
            <a:r>
              <a:rPr lang="fr-FR" sz="2400" dirty="0" err="1"/>
              <a:t>مهارات</a:t>
            </a:r>
            <a:r>
              <a:rPr lang="fr-FR" sz="2400" dirty="0"/>
              <a:t> </a:t>
            </a:r>
            <a:r>
              <a:rPr lang="fr-FR" sz="2400" dirty="0" err="1"/>
              <a:t>للتفاعل</a:t>
            </a:r>
            <a:r>
              <a:rPr lang="fr-FR" sz="2400" dirty="0"/>
              <a:t> </a:t>
            </a:r>
            <a:r>
              <a:rPr lang="fr-FR" sz="2400" dirty="0" err="1"/>
              <a:t>الفعّال</a:t>
            </a:r>
            <a:r>
              <a:rPr lang="fr-FR" sz="2400" dirty="0"/>
              <a:t> مع </a:t>
            </a:r>
            <a:r>
              <a:rPr lang="fr-FR" sz="2400" dirty="0" err="1"/>
              <a:t>الإعلام</a:t>
            </a:r>
            <a:r>
              <a:rPr lang="fr-FR" sz="2400" dirty="0"/>
              <a:t> </a:t>
            </a:r>
            <a:r>
              <a:rPr lang="fr-FR" sz="2400" dirty="0" err="1"/>
              <a:t>العالمي</a:t>
            </a:r>
            <a:r>
              <a:rPr lang="fr-FR" sz="2400" dirty="0"/>
              <a:t>.</a:t>
            </a:r>
            <a:endParaRPr lang="ar-DZ" sz="2400" dirty="0"/>
          </a:p>
          <a:p>
            <a:pPr marL="285750" indent="-285750" algn="just" rtl="1">
              <a:buFont typeface="Wingdings" panose="05000000000000000000" pitchFamily="2" charset="2"/>
              <a:buChar char="§"/>
            </a:pPr>
            <a:r>
              <a:rPr lang="fr-FR" sz="2400" dirty="0" err="1"/>
              <a:t>دعم</a:t>
            </a:r>
            <a:r>
              <a:rPr lang="fr-FR" sz="2400" dirty="0"/>
              <a:t> </a:t>
            </a:r>
            <a:r>
              <a:rPr lang="fr-FR" sz="2400" dirty="0" err="1"/>
              <a:t>المجتمع</a:t>
            </a:r>
            <a:r>
              <a:rPr lang="fr-FR" sz="2400" dirty="0"/>
              <a:t> من </a:t>
            </a:r>
            <a:r>
              <a:rPr lang="fr-FR" sz="2400" dirty="0" err="1"/>
              <a:t>خلال</a:t>
            </a:r>
            <a:r>
              <a:rPr lang="fr-FR" sz="2400" dirty="0"/>
              <a:t> </a:t>
            </a:r>
            <a:r>
              <a:rPr lang="fr-FR" sz="2400" dirty="0" err="1"/>
              <a:t>تعزيز</a:t>
            </a:r>
            <a:r>
              <a:rPr lang="fr-FR" sz="2400" dirty="0"/>
              <a:t> </a:t>
            </a:r>
            <a:r>
              <a:rPr lang="fr-FR" sz="2400" dirty="0" err="1"/>
              <a:t>الحوار</a:t>
            </a:r>
            <a:r>
              <a:rPr lang="fr-FR" sz="2400" dirty="0"/>
              <a:t> </a:t>
            </a:r>
            <a:r>
              <a:rPr lang="fr-FR" sz="2400" dirty="0" err="1"/>
              <a:t>المحترم</a:t>
            </a:r>
            <a:r>
              <a:rPr lang="fr-FR" sz="2400" dirty="0"/>
              <a:t> </a:t>
            </a:r>
            <a:r>
              <a:rPr lang="fr-FR" sz="2400" dirty="0" err="1"/>
              <a:t>والت</a:t>
            </a:r>
            <a:r>
              <a:rPr lang="ar-DZ" sz="2400" dirty="0"/>
              <a:t>َّ</a:t>
            </a:r>
            <a:r>
              <a:rPr lang="fr-FR" sz="2400" dirty="0" err="1"/>
              <a:t>فاهم</a:t>
            </a:r>
            <a:r>
              <a:rPr lang="fr-FR" sz="2400" dirty="0"/>
              <a:t> </a:t>
            </a:r>
            <a:r>
              <a:rPr lang="fr-FR" sz="2400" dirty="0" err="1"/>
              <a:t>المتبادل</a:t>
            </a:r>
            <a:r>
              <a:rPr lang="fr-FR" sz="2400" dirty="0"/>
              <a:t> </a:t>
            </a:r>
            <a:r>
              <a:rPr lang="fr-FR" sz="2400" dirty="0" err="1"/>
              <a:t>وتنمية</a:t>
            </a:r>
            <a:r>
              <a:rPr lang="fr-FR" sz="2400" dirty="0"/>
              <a:t> </a:t>
            </a:r>
            <a:r>
              <a:rPr lang="fr-FR" sz="2400" dirty="0" err="1"/>
              <a:t>مهارات</a:t>
            </a:r>
            <a:r>
              <a:rPr lang="fr-FR" sz="2400" dirty="0"/>
              <a:t> </a:t>
            </a:r>
            <a:r>
              <a:rPr lang="fr-FR" sz="2400" dirty="0" err="1"/>
              <a:t>المواطنة</a:t>
            </a:r>
            <a:r>
              <a:rPr lang="fr-FR" sz="2400" dirty="0"/>
              <a:t>.</a:t>
            </a:r>
            <a:endParaRPr lang="ar-DZ" sz="2400" dirty="0"/>
          </a:p>
          <a:p>
            <a:pPr marL="285750" indent="-285750" algn="just" rtl="1">
              <a:buFont typeface="Wingdings" panose="05000000000000000000" pitchFamily="2" charset="2"/>
              <a:buChar char="§"/>
            </a:pPr>
            <a:r>
              <a:rPr lang="fr-FR" sz="2400" dirty="0"/>
              <a:t>إ</a:t>
            </a:r>
            <a:r>
              <a:rPr lang="ar-DZ" sz="2400" dirty="0"/>
              <a:t>ِ</a:t>
            </a:r>
            <a:r>
              <a:rPr lang="fr-FR" sz="2400" dirty="0" err="1"/>
              <a:t>ثراء</a:t>
            </a:r>
            <a:r>
              <a:rPr lang="fr-FR" sz="2400" dirty="0"/>
              <a:t> </a:t>
            </a:r>
            <a:r>
              <a:rPr lang="fr-FR" sz="2400" dirty="0" err="1"/>
              <a:t>التعليم</a:t>
            </a:r>
            <a:r>
              <a:rPr lang="fr-FR" sz="2400" dirty="0"/>
              <a:t> من </a:t>
            </a:r>
            <a:r>
              <a:rPr lang="fr-FR" sz="2400" dirty="0" err="1"/>
              <a:t>خلال</a:t>
            </a:r>
            <a:r>
              <a:rPr lang="fr-FR" sz="2400" dirty="0"/>
              <a:t> </a:t>
            </a:r>
            <a:r>
              <a:rPr lang="ar-DZ" sz="2400" dirty="0"/>
              <a:t>إِ</a:t>
            </a:r>
            <a:r>
              <a:rPr lang="fr-FR" sz="2400" dirty="0" err="1"/>
              <a:t>عتماد</a:t>
            </a:r>
            <a:r>
              <a:rPr lang="fr-FR" sz="2400" dirty="0"/>
              <a:t> </a:t>
            </a:r>
            <a:r>
              <a:rPr lang="fr-FR" sz="2400" dirty="0" err="1"/>
              <a:t>أساليب</a:t>
            </a:r>
            <a:r>
              <a:rPr lang="fr-FR" sz="2400" dirty="0"/>
              <a:t> ت</a:t>
            </a:r>
            <a:r>
              <a:rPr lang="ar-DZ" sz="2400" dirty="0"/>
              <a:t>َ</a:t>
            </a:r>
            <a:r>
              <a:rPr lang="fr-FR" sz="2400" dirty="0" err="1"/>
              <a:t>حق</a:t>
            </a:r>
            <a:r>
              <a:rPr lang="ar-DZ" sz="2400" dirty="0"/>
              <a:t>ُّ</a:t>
            </a:r>
            <a:r>
              <a:rPr lang="fr-FR" sz="2400" dirty="0"/>
              <a:t>ق </a:t>
            </a:r>
            <a:r>
              <a:rPr lang="fr-FR" sz="2400" dirty="0" err="1"/>
              <a:t>تجعل</a:t>
            </a:r>
            <a:r>
              <a:rPr lang="fr-FR" sz="2400" dirty="0"/>
              <a:t> </a:t>
            </a:r>
            <a:r>
              <a:rPr lang="fr-FR" sz="2400" dirty="0" err="1"/>
              <a:t>المعلّ</a:t>
            </a:r>
            <a:r>
              <a:rPr lang="ar-DZ" sz="2400" dirty="0"/>
              <a:t>ِ</a:t>
            </a:r>
            <a:r>
              <a:rPr lang="fr-FR" sz="2400" dirty="0"/>
              <a:t>م </a:t>
            </a:r>
            <a:r>
              <a:rPr lang="fr-FR" sz="2400" dirty="0" err="1"/>
              <a:t>شريكًا</a:t>
            </a:r>
            <a:r>
              <a:rPr lang="fr-FR" sz="2400" dirty="0"/>
              <a:t> </a:t>
            </a:r>
            <a:r>
              <a:rPr lang="fr-FR" sz="2400" dirty="0" err="1"/>
              <a:t>في</a:t>
            </a:r>
            <a:r>
              <a:rPr lang="fr-FR" sz="2400" dirty="0"/>
              <a:t> الت</a:t>
            </a:r>
            <a:r>
              <a:rPr lang="ar-DZ" sz="2400" dirty="0"/>
              <a:t>َّ</a:t>
            </a:r>
            <a:r>
              <a:rPr lang="fr-FR" sz="2400" dirty="0" err="1"/>
              <a:t>علم</a:t>
            </a:r>
            <a:r>
              <a:rPr lang="fr-FR" sz="2400" dirty="0"/>
              <a:t> </a:t>
            </a:r>
            <a:r>
              <a:rPr lang="fr-FR" sz="2400" dirty="0" err="1"/>
              <a:t>بدلًا</a:t>
            </a:r>
            <a:r>
              <a:rPr lang="fr-FR" sz="2400" dirty="0"/>
              <a:t> من </a:t>
            </a:r>
            <a:r>
              <a:rPr lang="fr-FR" sz="2400" dirty="0" err="1"/>
              <a:t>دوره</a:t>
            </a:r>
            <a:r>
              <a:rPr lang="fr-FR" sz="2400" dirty="0"/>
              <a:t> </a:t>
            </a:r>
            <a:r>
              <a:rPr lang="fr-FR" sz="2400" dirty="0" err="1"/>
              <a:t>التقليدي</a:t>
            </a:r>
            <a:r>
              <a:rPr lang="ar-DZ" sz="2400" dirty="0"/>
              <a:t>.</a:t>
            </a:r>
            <a:endParaRPr lang="fr-FR" sz="2400" dirty="0"/>
          </a:p>
        </p:txBody>
      </p:sp>
    </p:spTree>
    <p:extLst>
      <p:ext uri="{BB962C8B-B14F-4D97-AF65-F5344CB8AC3E}">
        <p14:creationId xmlns:p14="http://schemas.microsoft.com/office/powerpoint/2010/main" val="2681050196"/>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EB6720-3B80-D1C7-D861-0B36FEED131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6C7A23C-5746-7994-1C0E-7FDB4F8C4089}"/>
              </a:ext>
            </a:extLst>
          </p:cNvPr>
          <p:cNvSpPr txBox="1"/>
          <p:nvPr/>
        </p:nvSpPr>
        <p:spPr>
          <a:xfrm>
            <a:off x="5454503" y="304279"/>
            <a:ext cx="6379690"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معوقات تطبيق  التربية الإعلامية</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6CDF6474-1C96-DC49-79C3-5F40FC2D3BFA}"/>
              </a:ext>
            </a:extLst>
          </p:cNvPr>
          <p:cNvSpPr/>
          <p:nvPr/>
        </p:nvSpPr>
        <p:spPr>
          <a:xfrm>
            <a:off x="2227490" y="564664"/>
            <a:ext cx="206089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E071933-6005-DA2F-82B1-E6DE789E62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1753621-8F32-2567-16FF-DA1C8822025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3111398F-598F-841E-861C-7876738A1C37}"/>
              </a:ext>
            </a:extLst>
          </p:cNvPr>
          <p:cNvSpPr/>
          <p:nvPr/>
        </p:nvSpPr>
        <p:spPr>
          <a:xfrm>
            <a:off x="4288384" y="226871"/>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08</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3FCC8BD9-63DB-5F1F-ABB0-65E0C80B173C}"/>
              </a:ext>
            </a:extLst>
          </p:cNvPr>
          <p:cNvSpPr txBox="1"/>
          <p:nvPr/>
        </p:nvSpPr>
        <p:spPr>
          <a:xfrm>
            <a:off x="1722475" y="1423824"/>
            <a:ext cx="9558670" cy="4893647"/>
          </a:xfrm>
          <a:prstGeom prst="rect">
            <a:avLst/>
          </a:prstGeom>
          <a:noFill/>
        </p:spPr>
        <p:txBody>
          <a:bodyPr wrap="square">
            <a:spAutoFit/>
          </a:bodyPr>
          <a:lstStyle/>
          <a:p>
            <a:pPr algn="r" rtl="1">
              <a:buFont typeface="+mj-lt"/>
              <a:buAutoNum type="arabicPeriod"/>
            </a:pPr>
            <a:r>
              <a:rPr lang="ar-EG" sz="2400" b="1" dirty="0"/>
              <a:t>ض</a:t>
            </a:r>
            <a:r>
              <a:rPr lang="ar-DZ" sz="2400" b="1" dirty="0"/>
              <a:t>ُ</a:t>
            </a:r>
            <a:r>
              <a:rPr lang="ar-EG" sz="2400" b="1" dirty="0"/>
              <a:t>عف الإيمان بأهميتها</a:t>
            </a:r>
            <a:r>
              <a:rPr lang="ar-DZ" sz="2400" b="1" dirty="0"/>
              <a:t>: </a:t>
            </a:r>
            <a:r>
              <a:rPr lang="ar-EG" sz="2400" dirty="0"/>
              <a:t>عدم </a:t>
            </a:r>
            <a:r>
              <a:rPr lang="ar-DZ" sz="2400" dirty="0"/>
              <a:t>إِ</a:t>
            </a:r>
            <a:r>
              <a:rPr lang="ar-EG" sz="2400" dirty="0" err="1"/>
              <a:t>قتناع</a:t>
            </a:r>
            <a:r>
              <a:rPr lang="ar-EG" sz="2400" dirty="0"/>
              <a:t> المدارس </a:t>
            </a:r>
            <a:r>
              <a:rPr lang="ar-EG" sz="2400" dirty="0" err="1"/>
              <a:t>والأ</a:t>
            </a:r>
            <a:r>
              <a:rPr lang="ar-DZ" sz="2400" dirty="0"/>
              <a:t>ُ</a:t>
            </a:r>
            <a:r>
              <a:rPr lang="ar-EG" sz="2400" dirty="0"/>
              <a:t>س</a:t>
            </a:r>
            <a:r>
              <a:rPr lang="ar-DZ" sz="2400" dirty="0"/>
              <a:t>َ</a:t>
            </a:r>
            <a:r>
              <a:rPr lang="ar-EG" sz="2400" dirty="0"/>
              <a:t>ر بقيمة التربية الإعلامية، وغ</a:t>
            </a:r>
            <a:r>
              <a:rPr lang="ar-DZ" sz="2400" dirty="0"/>
              <a:t>ِ</a:t>
            </a:r>
            <a:r>
              <a:rPr lang="ar-EG" sz="2400" dirty="0" err="1"/>
              <a:t>ياب</a:t>
            </a:r>
            <a:r>
              <a:rPr lang="ar-EG" sz="2400" dirty="0"/>
              <a:t> تنظيم منهجي من المعلمين.</a:t>
            </a:r>
          </a:p>
          <a:p>
            <a:pPr algn="r" rtl="1">
              <a:buFont typeface="+mj-lt"/>
              <a:buAutoNum type="arabicPeriod"/>
            </a:pPr>
            <a:r>
              <a:rPr lang="ar-EG" sz="2400" b="1" dirty="0"/>
              <a:t>رفض </a:t>
            </a:r>
            <a:r>
              <a:rPr lang="ar-DZ" sz="2400" b="1" dirty="0"/>
              <a:t>إِِ</a:t>
            </a:r>
            <a:r>
              <a:rPr lang="ar-EG" sz="2400" b="1" dirty="0" err="1"/>
              <a:t>ستخدام</a:t>
            </a:r>
            <a:r>
              <a:rPr lang="ar-EG" sz="2400" b="1" dirty="0"/>
              <a:t> الإعلام داخل المدرسة</a:t>
            </a:r>
            <a:r>
              <a:rPr lang="ar-DZ" sz="2400" b="1" dirty="0"/>
              <a:t>:</a:t>
            </a:r>
            <a:br>
              <a:rPr lang="ar-EG" sz="2400" dirty="0"/>
            </a:br>
            <a:r>
              <a:rPr lang="ar-EG" sz="2400" dirty="0"/>
              <a:t>كثير من التربويين ي</a:t>
            </a:r>
            <a:r>
              <a:rPr lang="ar-DZ" sz="2400" dirty="0"/>
              <a:t>َ</a:t>
            </a:r>
            <a:r>
              <a:rPr lang="ar-EG" sz="2400" dirty="0"/>
              <a:t>منعون وسائل الإعلام في التعليم، ولا ي</a:t>
            </a:r>
            <a:r>
              <a:rPr lang="ar-DZ" sz="2400" dirty="0"/>
              <a:t>ُ</a:t>
            </a:r>
            <a:r>
              <a:rPr lang="ar-EG" sz="2400" dirty="0" err="1"/>
              <a:t>شجعون</a:t>
            </a:r>
            <a:r>
              <a:rPr lang="ar-EG" sz="2400" dirty="0"/>
              <a:t> الت</a:t>
            </a:r>
            <a:r>
              <a:rPr lang="ar-DZ" sz="2400" dirty="0"/>
              <a:t>َّ</a:t>
            </a:r>
            <a:r>
              <a:rPr lang="ar-EG" sz="2400" dirty="0"/>
              <a:t>فكير الناقد لدى الطلبة.</a:t>
            </a:r>
          </a:p>
          <a:p>
            <a:pPr algn="r" rtl="1">
              <a:buFont typeface="+mj-lt"/>
              <a:buAutoNum type="arabicPeriod"/>
            </a:pPr>
            <a:r>
              <a:rPr lang="ar-EG" sz="2400" b="1" dirty="0"/>
              <a:t>عدم </a:t>
            </a:r>
            <a:r>
              <a:rPr lang="ar-DZ" sz="2400" b="1" dirty="0"/>
              <a:t>إِ</a:t>
            </a:r>
            <a:r>
              <a:rPr lang="ar-EG" sz="2400" b="1" dirty="0" err="1"/>
              <a:t>ستعداد</a:t>
            </a:r>
            <a:r>
              <a:rPr lang="ar-EG" sz="2400" b="1" dirty="0"/>
              <a:t> المعل</a:t>
            </a:r>
            <a:r>
              <a:rPr lang="ar-DZ" sz="2400" b="1" dirty="0"/>
              <a:t>ِّ</a:t>
            </a:r>
            <a:r>
              <a:rPr lang="ar-EG" sz="2400" b="1" dirty="0"/>
              <a:t>مين</a:t>
            </a:r>
            <a:r>
              <a:rPr lang="ar-DZ" sz="2400" b="1" dirty="0"/>
              <a:t> :</a:t>
            </a:r>
            <a:r>
              <a:rPr lang="ar-EG" sz="2400" dirty="0"/>
              <a:t>معلمون كُثُر لا يعرفون مفهوم التربية الإعلامية ويعتبرونها “رفاهية”، ولا يرغبون بإضافة محتوى جديد للمنهج المزدحم.</a:t>
            </a:r>
          </a:p>
          <a:p>
            <a:pPr algn="r" rtl="1">
              <a:buFont typeface="+mj-lt"/>
              <a:buAutoNum type="arabicPeriod"/>
            </a:pPr>
            <a:r>
              <a:rPr lang="ar-EG" sz="2400" b="1" dirty="0"/>
              <a:t>مشكلات دمجها في المناهج</a:t>
            </a:r>
            <a:r>
              <a:rPr lang="ar-DZ" sz="2400" b="1" dirty="0"/>
              <a:t> : </a:t>
            </a:r>
            <a:r>
              <a:rPr lang="ar-EG" sz="2400" dirty="0"/>
              <a:t>جدل حول: هل تكون مادة م</a:t>
            </a:r>
            <a:r>
              <a:rPr lang="ar-DZ" sz="2400" dirty="0"/>
              <a:t>ُ</a:t>
            </a:r>
            <a:r>
              <a:rPr lang="ar-EG" sz="2400" dirty="0"/>
              <a:t>ستقل</a:t>
            </a:r>
            <a:r>
              <a:rPr lang="ar-DZ" sz="2400" dirty="0"/>
              <a:t>َّ</a:t>
            </a:r>
            <a:r>
              <a:rPr lang="ar-EG" sz="2400" dirty="0"/>
              <a:t>ة؟ أم م</a:t>
            </a:r>
            <a:r>
              <a:rPr lang="ar-DZ" sz="2400" dirty="0"/>
              <a:t>ُ</a:t>
            </a:r>
            <a:r>
              <a:rPr lang="ar-EG" sz="2400" dirty="0"/>
              <a:t>دمجة؟ أم وحدات داخل المناهج؟ </a:t>
            </a:r>
            <a:endParaRPr lang="ar-DZ" sz="2400" dirty="0"/>
          </a:p>
          <a:p>
            <a:pPr algn="r" rtl="1">
              <a:buFont typeface="+mj-lt"/>
              <a:buAutoNum type="arabicPeriod"/>
            </a:pPr>
            <a:r>
              <a:rPr lang="ar-EG" sz="2400" b="1" dirty="0"/>
              <a:t>ض</a:t>
            </a:r>
            <a:r>
              <a:rPr lang="ar-DZ" sz="2400" b="1" dirty="0"/>
              <a:t>ُ</a:t>
            </a:r>
            <a:r>
              <a:rPr lang="ar-EG" sz="2400" b="1" dirty="0"/>
              <a:t>عف فهم الطلبة لها</a:t>
            </a:r>
            <a:r>
              <a:rPr lang="ar-DZ" sz="2400" b="1" dirty="0"/>
              <a:t>: </a:t>
            </a:r>
            <a:r>
              <a:rPr lang="ar-EG" sz="2400" dirty="0"/>
              <a:t>الطلبة يرونها مادة غير م</a:t>
            </a:r>
            <a:r>
              <a:rPr lang="ar-DZ" sz="2400" dirty="0"/>
              <a:t>ُ</a:t>
            </a:r>
            <a:r>
              <a:rPr lang="ar-EG" sz="2400" dirty="0"/>
              <a:t>همة، مم</a:t>
            </a:r>
            <a:r>
              <a:rPr lang="ar-DZ" sz="2400" dirty="0"/>
              <a:t>َّ</a:t>
            </a:r>
            <a:r>
              <a:rPr lang="ar-EG" sz="2400" dirty="0"/>
              <a:t>ا ي</a:t>
            </a:r>
            <a:r>
              <a:rPr lang="ar-DZ" sz="2400" dirty="0"/>
              <a:t>ُ</a:t>
            </a:r>
            <a:r>
              <a:rPr lang="ar-EG" sz="2400" dirty="0"/>
              <a:t>قلّ</a:t>
            </a:r>
            <a:r>
              <a:rPr lang="ar-DZ" sz="2400" dirty="0"/>
              <a:t>ِ</a:t>
            </a:r>
            <a:r>
              <a:rPr lang="ar-EG" sz="2400" dirty="0"/>
              <a:t>ل </a:t>
            </a:r>
            <a:r>
              <a:rPr lang="ar-DZ" sz="2400" dirty="0"/>
              <a:t>إِ</a:t>
            </a:r>
            <a:r>
              <a:rPr lang="ar-EG" sz="2400" dirty="0" err="1"/>
              <a:t>هتمامهم</a:t>
            </a:r>
            <a:r>
              <a:rPr lang="ar-EG" sz="2400" dirty="0"/>
              <a:t> بها.</a:t>
            </a:r>
          </a:p>
          <a:p>
            <a:pPr algn="r" rtl="1">
              <a:buFont typeface="+mj-lt"/>
              <a:buAutoNum type="arabicPeriod"/>
            </a:pPr>
            <a:r>
              <a:rPr lang="ar-EG" sz="2400" b="1" dirty="0"/>
              <a:t>غياب دور الأسرة</a:t>
            </a:r>
            <a:r>
              <a:rPr lang="ar-DZ" sz="2400" b="1" dirty="0"/>
              <a:t>: </a:t>
            </a:r>
            <a:r>
              <a:rPr lang="ar-EG" sz="2400" dirty="0"/>
              <a:t>كثير من أولياء الأمور غير مقتنعين بجدوى التربية الإعلامية ولا يضعون ضوابط ل</a:t>
            </a:r>
            <a:r>
              <a:rPr lang="ar-DZ" sz="2400" dirty="0"/>
              <a:t>إِ</a:t>
            </a:r>
            <a:r>
              <a:rPr lang="ar-EG" sz="2400" dirty="0" err="1"/>
              <a:t>ستهلاك</a:t>
            </a:r>
            <a:r>
              <a:rPr lang="ar-EG" sz="2400" dirty="0"/>
              <a:t> الإعلام.</a:t>
            </a:r>
          </a:p>
          <a:p>
            <a:pPr algn="r" rtl="1">
              <a:buFont typeface="+mj-lt"/>
              <a:buAutoNum type="arabicPeriod"/>
            </a:pPr>
            <a:r>
              <a:rPr lang="ar-EG" sz="2400" b="1" dirty="0"/>
              <a:t>عجز التربويين أمام قوة المؤسسات الإعلامية</a:t>
            </a:r>
            <a:r>
              <a:rPr lang="ar-DZ" sz="2400" b="1" dirty="0"/>
              <a:t>:</a:t>
            </a:r>
            <a:br>
              <a:rPr lang="ar-EG" sz="2400" dirty="0"/>
            </a:br>
            <a:r>
              <a:rPr lang="ar-EG" sz="2400" dirty="0"/>
              <a:t>الإحساس بعدم القدرة على ضبط المحتوى الإعلامي السيئ أو التأثير عل</a:t>
            </a:r>
            <a:r>
              <a:rPr lang="ar-DZ" sz="2400" dirty="0"/>
              <a:t>يه.</a:t>
            </a:r>
            <a:endParaRPr lang="ar-EG" sz="2400" dirty="0"/>
          </a:p>
        </p:txBody>
      </p:sp>
    </p:spTree>
    <p:extLst>
      <p:ext uri="{BB962C8B-B14F-4D97-AF65-F5344CB8AC3E}">
        <p14:creationId xmlns:p14="http://schemas.microsoft.com/office/powerpoint/2010/main" val="2071572799"/>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B460A-57F1-C5AD-2942-38DC12E488C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B378A3B-0669-D8F3-29BB-21841B4C7EEC}"/>
              </a:ext>
            </a:extLst>
          </p:cNvPr>
          <p:cNvSpPr txBox="1"/>
          <p:nvPr/>
        </p:nvSpPr>
        <p:spPr>
          <a:xfrm>
            <a:off x="5216687" y="304279"/>
            <a:ext cx="6617506"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        تجارب في التربية الإعلامية الرقمية</a:t>
            </a:r>
          </a:p>
        </p:txBody>
      </p:sp>
      <p:sp>
        <p:nvSpPr>
          <p:cNvPr id="29" name="Rectangle 28">
            <a:extLst>
              <a:ext uri="{FF2B5EF4-FFF2-40B4-BE49-F238E27FC236}">
                <a16:creationId xmlns:a16="http://schemas.microsoft.com/office/drawing/2014/main" id="{BB4DE040-27C3-E019-9871-A8A7FDE2DE63}"/>
              </a:ext>
            </a:extLst>
          </p:cNvPr>
          <p:cNvSpPr/>
          <p:nvPr/>
        </p:nvSpPr>
        <p:spPr>
          <a:xfrm flipV="1">
            <a:off x="2227490" y="518945"/>
            <a:ext cx="284502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015D16E-6E4F-5340-F59C-25EBD79444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E992CB8-BECD-E012-6453-854B1A9231C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D61A6BD9-3F7A-60D4-ED4C-80F26B65DFCE}"/>
              </a:ext>
            </a:extLst>
          </p:cNvPr>
          <p:cNvSpPr/>
          <p:nvPr/>
        </p:nvSpPr>
        <p:spPr>
          <a:xfrm>
            <a:off x="4532631"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09</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77B47610-0D4B-2F53-E326-CD5F43B15BBC}"/>
              </a:ext>
            </a:extLst>
          </p:cNvPr>
          <p:cNvSpPr txBox="1"/>
          <p:nvPr/>
        </p:nvSpPr>
        <p:spPr>
          <a:xfrm>
            <a:off x="1684421" y="1307748"/>
            <a:ext cx="9298003" cy="4524315"/>
          </a:xfrm>
          <a:prstGeom prst="rect">
            <a:avLst/>
          </a:prstGeom>
          <a:noFill/>
        </p:spPr>
        <p:txBody>
          <a:bodyPr wrap="square">
            <a:spAutoFit/>
          </a:bodyPr>
          <a:lstStyle/>
          <a:p>
            <a:pPr algn="just" rtl="1"/>
            <a:r>
              <a:rPr lang="fr-FR" sz="2400" dirty="0">
                <a:latin typeface="Arial" panose="020B0604020202020204" pitchFamily="34" charset="0"/>
                <a:cs typeface="Arial" panose="020B0604020202020204" pitchFamily="34" charset="0"/>
              </a:rPr>
              <a:t>تختلف </a:t>
            </a:r>
            <a:r>
              <a:rPr lang="fr-FR" sz="2400" dirty="0" err="1">
                <a:latin typeface="Arial" panose="020B0604020202020204" pitchFamily="34" charset="0"/>
                <a:cs typeface="Arial" panose="020B0604020202020204" pitchFamily="34" charset="0"/>
              </a:rPr>
              <a:t>دول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العالم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تعاطيها</a:t>
            </a:r>
            <a:r>
              <a:rPr lang="fr-FR" sz="2400" dirty="0">
                <a:latin typeface="Arial" panose="020B0604020202020204" pitchFamily="34" charset="0"/>
                <a:cs typeface="Arial" panose="020B0604020202020204" pitchFamily="34" charset="0"/>
              </a:rPr>
              <a:t> مع التربية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حسب</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الآتي</a:t>
            </a:r>
            <a:r>
              <a:rPr lang="fr-FR" sz="2400" dirty="0">
                <a:latin typeface="Arial" panose="020B0604020202020204" pitchFamily="34" charset="0"/>
                <a:cs typeface="Arial" panose="020B0604020202020204" pitchFamily="34" charset="0"/>
              </a:rPr>
              <a:t> :</a:t>
            </a:r>
          </a:p>
          <a:p>
            <a:pPr algn="just" rtl="1"/>
            <a:r>
              <a:rPr lang="fr-FR" sz="2400" dirty="0">
                <a:latin typeface="Arial" panose="020B0604020202020204" pitchFamily="34" charset="0"/>
                <a:cs typeface="Arial" panose="020B0604020202020204" pitchFamily="34" charset="0"/>
              </a:rPr>
              <a:t>-1  </a:t>
            </a:r>
            <a:r>
              <a:rPr lang="fr-FR" sz="2400" dirty="0" err="1">
                <a:latin typeface="Arial" panose="020B0604020202020204" pitchFamily="34" charset="0"/>
                <a:cs typeface="Arial" panose="020B0604020202020204" pitchFamily="34" charset="0"/>
              </a:rPr>
              <a:t>دول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متقدمة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هذا</a:t>
            </a:r>
            <a:r>
              <a:rPr lang="fr-FR" sz="2400" dirty="0">
                <a:latin typeface="Arial" panose="020B0604020202020204" pitchFamily="34" charset="0"/>
                <a:cs typeface="Arial" panose="020B0604020202020204" pitchFamily="34" charset="0"/>
              </a:rPr>
              <a:t> المجال </a:t>
            </a:r>
            <a:r>
              <a:rPr lang="fr-FR" sz="2400" dirty="0" err="1">
                <a:latin typeface="Arial" panose="020B0604020202020204" pitchFamily="34" charset="0"/>
                <a:cs typeface="Arial" panose="020B0604020202020204" pitchFamily="34" charset="0"/>
              </a:rPr>
              <a:t>فيها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رسوخ</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ونظامية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التربية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حيث</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وضعت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أسس</a:t>
            </a:r>
            <a:r>
              <a:rPr lang="fr-FR" sz="2400" dirty="0">
                <a:latin typeface="Arial" panose="020B0604020202020204" pitchFamily="34" charset="0"/>
                <a:cs typeface="Arial" panose="020B0604020202020204" pitchFamily="34" charset="0"/>
              </a:rPr>
              <a:t> التربية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وموجهاتها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العامة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ومناهجها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وأعد</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ت </a:t>
            </a:r>
            <a:r>
              <a:rPr lang="fr-FR" sz="2400" dirty="0" err="1">
                <a:latin typeface="Arial" panose="020B0604020202020204" pitchFamily="34" charset="0"/>
                <a:cs typeface="Arial" panose="020B0604020202020204" pitchFamily="34" charset="0"/>
              </a:rPr>
              <a:t>المعلمين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ودر</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بتهم</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ووف</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رت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المصادر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التربوية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لتعليم</a:t>
            </a:r>
            <a:r>
              <a:rPr lang="fr-FR" sz="2400" dirty="0">
                <a:latin typeface="Arial" panose="020B0604020202020204" pitchFamily="34" charset="0"/>
                <a:cs typeface="Arial" panose="020B0604020202020204" pitchFamily="34" charset="0"/>
              </a:rPr>
              <a:t> التربية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مثل</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كندا</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وأغلب</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دول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أوروبا</a:t>
            </a:r>
            <a:r>
              <a:rPr lang="fr-FR" sz="2400" dirty="0">
                <a:latin typeface="Arial" panose="020B0604020202020204" pitchFamily="34" charset="0"/>
                <a:cs typeface="Arial" panose="020B0604020202020204" pitchFamily="34" charset="0"/>
              </a:rPr>
              <a:t> .</a:t>
            </a:r>
          </a:p>
          <a:p>
            <a:pPr algn="just" rtl="1"/>
            <a:r>
              <a:rPr lang="fr-FR" sz="2400" dirty="0">
                <a:latin typeface="Arial" panose="020B0604020202020204" pitchFamily="34" charset="0"/>
                <a:cs typeface="Arial" panose="020B0604020202020204" pitchFamily="34" charset="0"/>
              </a:rPr>
              <a:t>-2 </a:t>
            </a:r>
            <a:r>
              <a:rPr lang="fr-FR" sz="2400" dirty="0" err="1">
                <a:latin typeface="Arial" panose="020B0604020202020204" pitchFamily="34" charset="0"/>
                <a:cs typeface="Arial" panose="020B0604020202020204" pitchFamily="34" charset="0"/>
              </a:rPr>
              <a:t>دول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فيها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تربية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إعلامية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مدرسية</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لكنها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غير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منتظمة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وغير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مكتملة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مثل</a:t>
            </a:r>
            <a:r>
              <a:rPr lang="ar-DZ" sz="2400" dirty="0">
                <a:latin typeface="Arial" panose="020B0604020202020204" pitchFamily="34" charset="0"/>
                <a:cs typeface="Arial" panose="020B0604020202020204" pitchFamily="34" charset="0"/>
              </a:rPr>
              <a:t>:</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إيطاليا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وإيرلندا</a:t>
            </a:r>
            <a:r>
              <a:rPr lang="fr-FR" sz="2400" dirty="0">
                <a:latin typeface="Arial" panose="020B0604020202020204" pitchFamily="34" charset="0"/>
                <a:cs typeface="Arial" panose="020B0604020202020204" pitchFamily="34" charset="0"/>
              </a:rPr>
              <a:t> .</a:t>
            </a:r>
          </a:p>
          <a:p>
            <a:pPr algn="just" rtl="1"/>
            <a:r>
              <a:rPr lang="fr-FR" sz="2400" dirty="0">
                <a:latin typeface="Arial" panose="020B0604020202020204" pitchFamily="34" charset="0"/>
                <a:cs typeface="Arial" panose="020B0604020202020204" pitchFamily="34" charset="0"/>
              </a:rPr>
              <a:t>-3  </a:t>
            </a:r>
            <a:r>
              <a:rPr lang="fr-FR" sz="2400" dirty="0" err="1">
                <a:latin typeface="Arial" panose="020B0604020202020204" pitchFamily="34" charset="0"/>
                <a:cs typeface="Arial" panose="020B0604020202020204" pitchFamily="34" charset="0"/>
              </a:rPr>
              <a:t>دول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تزال</a:t>
            </a:r>
            <a:r>
              <a:rPr lang="fr-FR" sz="2400" dirty="0">
                <a:latin typeface="Arial" panose="020B0604020202020204" pitchFamily="34" charset="0"/>
                <a:cs typeface="Arial" panose="020B0604020202020204" pitchFamily="34" charset="0"/>
              </a:rPr>
              <a:t> التربية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بها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مرتبة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التعليم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غير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المدرسي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حيث</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تقدم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برامج</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الشباب</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والجماعات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النسائية</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ودور</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العبادة</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مثل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الولايات</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المتحدة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الأمريكية</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ودول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العالم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الثالث</a:t>
            </a:r>
            <a:r>
              <a:rPr lang="fr-FR" sz="2400" dirty="0">
                <a:latin typeface="Arial" panose="020B0604020202020204" pitchFamily="34" charset="0"/>
                <a:cs typeface="Arial" panose="020B0604020202020204" pitchFamily="34" charset="0"/>
              </a:rPr>
              <a:t> .</a:t>
            </a:r>
          </a:p>
          <a:p>
            <a:pPr algn="just" rtl="1"/>
            <a:r>
              <a:rPr lang="fr-FR" sz="2400" dirty="0">
                <a:latin typeface="Arial" panose="020B0604020202020204" pitchFamily="34" charset="0"/>
                <a:cs typeface="Arial" panose="020B0604020202020204" pitchFamily="34" charset="0"/>
              </a:rPr>
              <a:t>-4  من </a:t>
            </a:r>
            <a:r>
              <a:rPr lang="fr-FR" sz="2400" dirty="0" err="1">
                <a:latin typeface="Arial" panose="020B0604020202020204" pitchFamily="34" charset="0"/>
                <a:cs typeface="Arial" panose="020B0604020202020204" pitchFamily="34" charset="0"/>
              </a:rPr>
              <a:t>بين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الدول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العربية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فإن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الجمهورية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اللبنانية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تقوم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بتدريس</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الطلاب</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خمس</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حصص</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بعنوان</a:t>
            </a:r>
            <a:r>
              <a:rPr lang="fr-FR" sz="2400" dirty="0">
                <a:latin typeface="Arial" panose="020B0604020202020204" pitchFamily="34" charset="0"/>
                <a:cs typeface="Arial" panose="020B0604020202020204" pitchFamily="34" charset="0"/>
              </a:rPr>
              <a:t> ) التربية </a:t>
            </a:r>
            <a:r>
              <a:rPr lang="fr-FR" sz="2400" dirty="0" err="1">
                <a:latin typeface="Arial" panose="020B0604020202020204" pitchFamily="34" charset="0"/>
                <a:cs typeface="Arial" panose="020B0604020202020204" pitchFamily="34" charset="0"/>
              </a:rPr>
              <a:t>الإعلامية</a:t>
            </a:r>
            <a:r>
              <a:rPr lang="fr-FR" sz="2400" dirty="0">
                <a:latin typeface="Arial" panose="020B0604020202020204" pitchFamily="34" charset="0"/>
                <a:cs typeface="Arial" panose="020B0604020202020204" pitchFamily="34" charset="0"/>
              </a:rPr>
              <a:t> ( </a:t>
            </a:r>
            <a:r>
              <a:rPr lang="ar-DZ"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ضمن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مادة</a:t>
            </a:r>
            <a:r>
              <a:rPr lang="fr-FR" sz="2400" dirty="0">
                <a:latin typeface="Arial" panose="020B0604020202020204" pitchFamily="34" charset="0"/>
                <a:cs typeface="Arial" panose="020B0604020202020204" pitchFamily="34" charset="0"/>
              </a:rPr>
              <a:t> التربية </a:t>
            </a:r>
            <a:r>
              <a:rPr lang="fr-FR" sz="2400" dirty="0" err="1">
                <a:latin typeface="Arial" panose="020B0604020202020204" pitchFamily="34" charset="0"/>
                <a:cs typeface="Arial" panose="020B0604020202020204" pitchFamily="34" charset="0"/>
              </a:rPr>
              <a:t>الوطنية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والت</a:t>
            </a:r>
            <a:r>
              <a:rPr lang="ar-DZ" sz="2400" dirty="0">
                <a:latin typeface="Arial" panose="020B0604020202020204" pitchFamily="34" charset="0"/>
                <a:cs typeface="Arial" panose="020B0604020202020204" pitchFamily="34" charset="0"/>
              </a:rPr>
              <a:t>َّ</a:t>
            </a:r>
            <a:r>
              <a:rPr lang="fr-FR" sz="2400" dirty="0" err="1">
                <a:latin typeface="Arial" panose="020B0604020202020204" pitchFamily="34" charset="0"/>
                <a:cs typeface="Arial" panose="020B0604020202020204" pitchFamily="34" charset="0"/>
              </a:rPr>
              <a:t>نشئة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a:t>
            </a:r>
            <a:r>
              <a:rPr lang="ar-DZ" sz="2400" dirty="0">
                <a:latin typeface="Arial" panose="020B0604020202020204" pitchFamily="34" charset="0"/>
                <a:cs typeface="Arial" panose="020B0604020202020204" pitchFamily="34" charset="0"/>
              </a:rPr>
              <a:t>إِ</a:t>
            </a:r>
            <a:r>
              <a:rPr lang="fr-FR" sz="2400" dirty="0" err="1">
                <a:latin typeface="Arial" panose="020B0604020202020204" pitchFamily="34" charset="0"/>
                <a:cs typeface="Arial" panose="020B0604020202020204" pitchFamily="34" charset="0"/>
              </a:rPr>
              <a:t>جتماعية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في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الصف</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الأول</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المتوسط</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كما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تقدم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لطلاب</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الصف</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الثالث</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الثانوي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أربع</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حصص</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ضمن</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المادة</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نفسها</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بعنوان</a:t>
            </a:r>
            <a:r>
              <a:rPr lang="fr-FR" sz="2400" dirty="0">
                <a:latin typeface="Arial" panose="020B0604020202020204" pitchFamily="34" charset="0"/>
                <a:cs typeface="Arial" panose="020B0604020202020204" pitchFamily="34" charset="0"/>
              </a:rPr>
              <a:t> ) </a:t>
            </a:r>
            <a:r>
              <a:rPr lang="fr-FR" sz="2400" dirty="0" err="1">
                <a:latin typeface="Arial" panose="020B0604020202020204" pitchFamily="34" charset="0"/>
                <a:cs typeface="Arial" panose="020B0604020202020204" pitchFamily="34" charset="0"/>
              </a:rPr>
              <a:t>الإعلام</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والرأي</a:t>
            </a:r>
            <a:r>
              <a:rPr lang="fr-FR" sz="2400" dirty="0">
                <a:latin typeface="Arial" panose="020B0604020202020204" pitchFamily="34" charset="0"/>
                <a:cs typeface="Arial" panose="020B0604020202020204" pitchFamily="34" charset="0"/>
              </a:rPr>
              <a:t> </a:t>
            </a:r>
            <a:r>
              <a:rPr lang="fr-FR" sz="2400" dirty="0" err="1">
                <a:latin typeface="Arial" panose="020B0604020202020204" pitchFamily="34" charset="0"/>
                <a:cs typeface="Arial" panose="020B0604020202020204" pitchFamily="34" charset="0"/>
              </a:rPr>
              <a:t>العام</a:t>
            </a:r>
            <a:r>
              <a:rPr lang="ar-DZ" sz="2400" dirty="0">
                <a:latin typeface="Arial" panose="020B0604020202020204" pitchFamily="34" charset="0"/>
                <a:cs typeface="Arial" panose="020B0604020202020204" pitchFamily="34" charset="0"/>
              </a:rPr>
              <a:t>).</a:t>
            </a:r>
            <a:endParaRPr lang="fr-FR"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38084114"/>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0E3D11-9415-13B6-7B5F-D06BED7EAE23}"/>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EB231E4-0B72-557A-C9A5-36642DA11D35}"/>
              </a:ext>
            </a:extLst>
          </p:cNvPr>
          <p:cNvSpPr txBox="1"/>
          <p:nvPr/>
        </p:nvSpPr>
        <p:spPr>
          <a:xfrm>
            <a:off x="5574494" y="280954"/>
            <a:ext cx="6617506"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        تحديات تواجه التربية الإعلامية الرقمية</a:t>
            </a:r>
          </a:p>
        </p:txBody>
      </p:sp>
      <p:sp>
        <p:nvSpPr>
          <p:cNvPr id="29" name="Rectangle 28">
            <a:extLst>
              <a:ext uri="{FF2B5EF4-FFF2-40B4-BE49-F238E27FC236}">
                <a16:creationId xmlns:a16="http://schemas.microsoft.com/office/drawing/2014/main" id="{F8AB3BA9-2039-0444-AC03-609E05A7F2F9}"/>
              </a:ext>
            </a:extLst>
          </p:cNvPr>
          <p:cNvSpPr/>
          <p:nvPr/>
        </p:nvSpPr>
        <p:spPr>
          <a:xfrm flipV="1">
            <a:off x="2227490" y="518945"/>
            <a:ext cx="284502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1337400-28DB-A7FA-5285-852A561A8A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15B13A9-BD78-5462-F2F6-AD658EFACD4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B97FD170-990B-FC24-735E-FBFEE39024E3}"/>
              </a:ext>
            </a:extLst>
          </p:cNvPr>
          <p:cNvSpPr/>
          <p:nvPr/>
        </p:nvSpPr>
        <p:spPr>
          <a:xfrm>
            <a:off x="4532631" y="188117"/>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10</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CC1130A8-0C1D-97A2-6E44-481C29ADBE54}"/>
              </a:ext>
            </a:extLst>
          </p:cNvPr>
          <p:cNvSpPr txBox="1"/>
          <p:nvPr/>
        </p:nvSpPr>
        <p:spPr>
          <a:xfrm>
            <a:off x="1384331" y="1595288"/>
            <a:ext cx="9423338" cy="4216539"/>
          </a:xfrm>
          <a:prstGeom prst="rect">
            <a:avLst/>
          </a:prstGeom>
          <a:noFill/>
        </p:spPr>
        <p:txBody>
          <a:bodyPr wrap="square">
            <a:spAutoFit/>
          </a:bodyPr>
          <a:lstStyle/>
          <a:p>
            <a:pPr algn="just" rtl="1">
              <a:buNone/>
            </a:pPr>
            <a:r>
              <a:rPr lang="ar-EG" sz="2400" dirty="0"/>
              <a:t>أبرز الت</a:t>
            </a:r>
            <a:r>
              <a:rPr lang="ar-DZ" sz="2400" dirty="0"/>
              <a:t>َّ</a:t>
            </a:r>
            <a:r>
              <a:rPr lang="ar-EG" sz="2400" dirty="0" err="1"/>
              <a:t>حديات</a:t>
            </a:r>
            <a:r>
              <a:rPr lang="ar-EG" sz="2400" dirty="0"/>
              <a:t> ال</a:t>
            </a:r>
            <a:r>
              <a:rPr lang="ar-DZ" sz="2400" dirty="0"/>
              <a:t>َّ</a:t>
            </a:r>
            <a:r>
              <a:rPr lang="ar-EG" sz="2400" dirty="0"/>
              <a:t>تي تواجه التربية الإعلامية الرقمية:</a:t>
            </a:r>
          </a:p>
          <a:p>
            <a:pPr marL="342900" indent="-342900" algn="just" rtl="1">
              <a:buFont typeface="Wingdings" panose="05000000000000000000" pitchFamily="2" charset="2"/>
              <a:buChar char="§"/>
            </a:pPr>
            <a:r>
              <a:rPr lang="ar-EG" sz="2400" dirty="0"/>
              <a:t>ن</a:t>
            </a:r>
            <a:r>
              <a:rPr lang="ar-DZ" sz="2400" dirty="0"/>
              <a:t>ُ</a:t>
            </a:r>
            <a:r>
              <a:rPr lang="ar-EG" sz="2400" dirty="0"/>
              <a:t>قص المعارف والمهارات </a:t>
            </a:r>
            <a:r>
              <a:rPr lang="ar-EG" sz="2400" dirty="0" err="1"/>
              <a:t>المتعل</a:t>
            </a:r>
            <a:r>
              <a:rPr lang="ar-DZ" sz="2400" dirty="0"/>
              <a:t>ِّ</a:t>
            </a:r>
            <a:r>
              <a:rPr lang="ar-EG" sz="2400" dirty="0" err="1"/>
              <a:t>قة</a:t>
            </a:r>
            <a:r>
              <a:rPr lang="ar-EG" sz="2400" dirty="0"/>
              <a:t> بالنظريات والتطبيقات الحديثة في التربية الإعلامية الرقمية.</a:t>
            </a:r>
            <a:endParaRPr lang="ar-DZ" sz="2400" dirty="0"/>
          </a:p>
          <a:p>
            <a:pPr marL="342900" indent="-342900" algn="just" rtl="1">
              <a:buFont typeface="Wingdings" panose="05000000000000000000" pitchFamily="2" charset="2"/>
              <a:buChar char="§"/>
            </a:pPr>
            <a:r>
              <a:rPr lang="ar-EG" sz="2400" dirty="0"/>
              <a:t>الت</a:t>
            </a:r>
            <a:r>
              <a:rPr lang="ar-DZ" sz="2400" dirty="0"/>
              <a:t>َّ</a:t>
            </a:r>
            <a:r>
              <a:rPr lang="ar-EG" sz="2400" dirty="0"/>
              <a:t>ضخم الكبير في المعلومات وتجاوز الحدود الثقافية التقليدية.</a:t>
            </a:r>
            <a:endParaRPr lang="ar-DZ" sz="2400" dirty="0"/>
          </a:p>
          <a:p>
            <a:pPr marL="342900" indent="-342900" algn="just" rtl="1">
              <a:buFont typeface="Wingdings" panose="05000000000000000000" pitchFamily="2" charset="2"/>
              <a:buChar char="§"/>
            </a:pPr>
            <a:r>
              <a:rPr lang="ar-EG" sz="2400" dirty="0"/>
              <a:t>ص</a:t>
            </a:r>
            <a:r>
              <a:rPr lang="ar-DZ" sz="2400" dirty="0"/>
              <a:t>ُ</a:t>
            </a:r>
            <a:r>
              <a:rPr lang="ar-EG" sz="2400" dirty="0" err="1"/>
              <a:t>عوبة</a:t>
            </a:r>
            <a:r>
              <a:rPr lang="ar-EG" sz="2400" dirty="0"/>
              <a:t> مواكبة التحولات السريعة في التقنيات الحديثة والميديا الجديدة</a:t>
            </a:r>
            <a:r>
              <a:rPr lang="ar-DZ" sz="2400" dirty="0"/>
              <a:t>،</a:t>
            </a:r>
            <a:r>
              <a:rPr lang="ar-EG" sz="2400" dirty="0"/>
              <a:t> ذات الطابع التفاعلي واللا</a:t>
            </a:r>
            <a:r>
              <a:rPr lang="ar-DZ" sz="2400" dirty="0"/>
              <a:t>َّ </a:t>
            </a:r>
            <a:r>
              <a:rPr lang="ar-EG" sz="2400" dirty="0"/>
              <a:t>م</a:t>
            </a:r>
            <a:r>
              <a:rPr lang="ar-DZ" sz="2400" dirty="0"/>
              <a:t>ُ</a:t>
            </a:r>
            <a:r>
              <a:rPr lang="ar-EG" sz="2400" dirty="0"/>
              <a:t>تزامن.</a:t>
            </a:r>
            <a:endParaRPr lang="ar-DZ" sz="2400" dirty="0"/>
          </a:p>
          <a:p>
            <a:pPr marL="342900" indent="-342900" algn="just" rtl="1">
              <a:buFont typeface="Wingdings" panose="05000000000000000000" pitchFamily="2" charset="2"/>
              <a:buChar char="§"/>
            </a:pPr>
            <a:r>
              <a:rPr lang="ar-EG" sz="2400" dirty="0"/>
              <a:t>ض</a:t>
            </a:r>
            <a:r>
              <a:rPr lang="ar-DZ" sz="2400" dirty="0"/>
              <a:t>ُ</a:t>
            </a:r>
            <a:r>
              <a:rPr lang="ar-EG" sz="2400" dirty="0"/>
              <a:t>عف قدرة المعلمين على تنظيم الأنشطة المدرسية</a:t>
            </a:r>
            <a:r>
              <a:rPr lang="ar-DZ" sz="2400" dirty="0"/>
              <a:t>،</a:t>
            </a:r>
            <a:r>
              <a:rPr lang="ar-EG" sz="2400" dirty="0"/>
              <a:t> بشكل</a:t>
            </a:r>
            <a:r>
              <a:rPr lang="ar-DZ" sz="2400" dirty="0"/>
              <a:t>ٍ</a:t>
            </a:r>
            <a:r>
              <a:rPr lang="ar-EG" sz="2400" dirty="0"/>
              <a:t> منهجي يحق</a:t>
            </a:r>
            <a:r>
              <a:rPr lang="ar-DZ" sz="2400" dirty="0"/>
              <a:t>ِّ</a:t>
            </a:r>
            <a:r>
              <a:rPr lang="ar-EG" sz="2400" dirty="0"/>
              <a:t>ق الأهداف المطلوبة.</a:t>
            </a:r>
            <a:endParaRPr lang="ar-DZ" sz="2400" dirty="0"/>
          </a:p>
          <a:p>
            <a:pPr marL="342900" indent="-342900" algn="just" rtl="1">
              <a:buFont typeface="Wingdings" panose="05000000000000000000" pitchFamily="2" charset="2"/>
              <a:buChar char="§"/>
            </a:pPr>
            <a:r>
              <a:rPr lang="ar-EG" sz="2400" dirty="0"/>
              <a:t>الن</a:t>
            </a:r>
            <a:r>
              <a:rPr lang="ar-DZ" sz="2400" dirty="0"/>
              <a:t>َّ</a:t>
            </a:r>
            <a:r>
              <a:rPr lang="ar-EG" sz="2400" dirty="0" err="1"/>
              <a:t>ظرة</a:t>
            </a:r>
            <a:r>
              <a:rPr lang="ar-EG" sz="2400" dirty="0"/>
              <a:t> السلبية تجاه النشاط المدرسي</a:t>
            </a:r>
            <a:r>
              <a:rPr lang="ar-DZ" sz="2400" dirty="0"/>
              <a:t>،</a:t>
            </a:r>
            <a:r>
              <a:rPr lang="ar-EG" sz="2400" dirty="0"/>
              <a:t> من ق</a:t>
            </a:r>
            <a:r>
              <a:rPr lang="ar-DZ" sz="2400" dirty="0"/>
              <a:t>ِ</a:t>
            </a:r>
            <a:r>
              <a:rPr lang="ar-EG" sz="2400" dirty="0"/>
              <a:t>ب</a:t>
            </a:r>
            <a:r>
              <a:rPr lang="ar-DZ" sz="2400" dirty="0"/>
              <a:t>َ</a:t>
            </a:r>
            <a:r>
              <a:rPr lang="ar-EG" sz="2400" dirty="0"/>
              <a:t>ل بعض المعل</a:t>
            </a:r>
            <a:r>
              <a:rPr lang="ar-DZ" sz="2400" dirty="0"/>
              <a:t>ِّ</a:t>
            </a:r>
            <a:r>
              <a:rPr lang="ar-EG" sz="2400" dirty="0"/>
              <a:t>مين وأولياء التلاميذ.</a:t>
            </a:r>
            <a:endParaRPr lang="ar-DZ" sz="2400" dirty="0"/>
          </a:p>
          <a:p>
            <a:pPr marL="342900" indent="-342900" algn="just" rtl="1">
              <a:buFont typeface="Wingdings" panose="05000000000000000000" pitchFamily="2" charset="2"/>
              <a:buChar char="§"/>
            </a:pPr>
            <a:r>
              <a:rPr lang="ar-EG" sz="2400" dirty="0"/>
              <a:t>ن</a:t>
            </a:r>
            <a:r>
              <a:rPr lang="ar-DZ" sz="2400" dirty="0"/>
              <a:t>ُ</a:t>
            </a:r>
            <a:r>
              <a:rPr lang="ar-EG" sz="2400" dirty="0"/>
              <a:t>قص الدورات التدريبية </a:t>
            </a:r>
            <a:r>
              <a:rPr lang="ar-EG" sz="2400" dirty="0" err="1"/>
              <a:t>المتخص</a:t>
            </a:r>
            <a:r>
              <a:rPr lang="ar-DZ" sz="2400" dirty="0"/>
              <a:t>ِّ</a:t>
            </a:r>
            <a:r>
              <a:rPr lang="ar-EG" sz="2400" dirty="0" err="1"/>
              <a:t>صة</a:t>
            </a:r>
            <a:r>
              <a:rPr lang="ar-DZ" sz="2400" dirty="0"/>
              <a:t>،</a:t>
            </a:r>
            <a:r>
              <a:rPr lang="ar-EG" sz="2400" dirty="0"/>
              <a:t> التي تساعد المعل</a:t>
            </a:r>
            <a:r>
              <a:rPr lang="ar-DZ" sz="2400" dirty="0"/>
              <a:t>ِّ</a:t>
            </a:r>
            <a:r>
              <a:rPr lang="ar-EG" sz="2400" dirty="0"/>
              <a:t>مين على مواكبة التطورات الإعلامية.</a:t>
            </a:r>
            <a:endParaRPr lang="ar-DZ" sz="2400" dirty="0"/>
          </a:p>
          <a:p>
            <a:pPr marL="342900" indent="-342900" algn="just" rtl="1">
              <a:buFont typeface="Wingdings" panose="05000000000000000000" pitchFamily="2" charset="2"/>
              <a:buChar char="§"/>
            </a:pPr>
            <a:r>
              <a:rPr lang="ar-EG" sz="2400" dirty="0"/>
              <a:t>وجود ع</a:t>
            </a:r>
            <a:r>
              <a:rPr lang="ar-DZ" sz="2400" dirty="0"/>
              <a:t>َ</a:t>
            </a:r>
            <a:r>
              <a:rPr lang="ar-EG" sz="2400" dirty="0"/>
              <a:t>جز في ميزانيات الأنشطة الإعلامية ونشر الثقافة الرقمية</a:t>
            </a:r>
            <a:r>
              <a:rPr lang="ar-DZ" sz="2400" dirty="0"/>
              <a:t>،</a:t>
            </a:r>
            <a:r>
              <a:rPr lang="ar-EG" sz="2400" dirty="0"/>
              <a:t> ومواجهة مخاطر </a:t>
            </a:r>
            <a:r>
              <a:rPr lang="ar-EG" sz="2400" dirty="0" err="1"/>
              <a:t>التحو</a:t>
            </a:r>
            <a:r>
              <a:rPr lang="ar-DZ" sz="2400" dirty="0"/>
              <a:t>ُّ</a:t>
            </a:r>
            <a:r>
              <a:rPr lang="ar-EG" sz="2400" dirty="0"/>
              <a:t>ل الرقمي</a:t>
            </a:r>
            <a:r>
              <a:rPr lang="ar-EG" dirty="0"/>
              <a:t>. </a:t>
            </a:r>
          </a:p>
        </p:txBody>
      </p:sp>
    </p:spTree>
    <p:extLst>
      <p:ext uri="{BB962C8B-B14F-4D97-AF65-F5344CB8AC3E}">
        <p14:creationId xmlns:p14="http://schemas.microsoft.com/office/powerpoint/2010/main" val="2930813202"/>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138FBF-1808-6126-8A90-E2246E8705E7}"/>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76036E82-7A45-77AC-73FA-81733FDF549B}"/>
              </a:ext>
            </a:extLst>
          </p:cNvPr>
          <p:cNvSpPr txBox="1"/>
          <p:nvPr/>
        </p:nvSpPr>
        <p:spPr>
          <a:xfrm>
            <a:off x="5963479" y="304279"/>
            <a:ext cx="587071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نقد التربية الإعلامية</a:t>
            </a:r>
          </a:p>
        </p:txBody>
      </p:sp>
      <p:sp>
        <p:nvSpPr>
          <p:cNvPr id="29" name="Rectangle 28">
            <a:extLst>
              <a:ext uri="{FF2B5EF4-FFF2-40B4-BE49-F238E27FC236}">
                <a16:creationId xmlns:a16="http://schemas.microsoft.com/office/drawing/2014/main" id="{2EF2F29F-EA76-2D58-3341-931181B51331}"/>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1F4797D-31D4-4FA6-4125-68244BC193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CAB8BE8-0B64-BE7B-2029-278887B9A98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1CED3463-4C83-B434-8620-993F8DCA2AA1}"/>
              </a:ext>
            </a:extLst>
          </p:cNvPr>
          <p:cNvSpPr/>
          <p:nvPr/>
        </p:nvSpPr>
        <p:spPr>
          <a:xfrm>
            <a:off x="4820012" y="1579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11</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36AB8095-12B9-9F6E-344E-6B104DAA133A}"/>
              </a:ext>
            </a:extLst>
          </p:cNvPr>
          <p:cNvSpPr txBox="1"/>
          <p:nvPr/>
        </p:nvSpPr>
        <p:spPr>
          <a:xfrm>
            <a:off x="1491917" y="1363757"/>
            <a:ext cx="9413506" cy="5010859"/>
          </a:xfrm>
          <a:prstGeom prst="rect">
            <a:avLst/>
          </a:prstGeom>
          <a:noFill/>
        </p:spPr>
        <p:txBody>
          <a:bodyPr wrap="square">
            <a:spAutoFit/>
          </a:bodyPr>
          <a:lstStyle/>
          <a:p>
            <a:pPr marL="285750" indent="-285750" algn="r" rtl="1">
              <a:lnSpc>
                <a:spcPct val="107000"/>
              </a:lnSpc>
              <a:spcAft>
                <a:spcPts val="800"/>
              </a:spcAft>
              <a:buFont typeface="Wingdings" panose="05000000000000000000" pitchFamily="2" charset="2"/>
              <a:buChar char="§"/>
            </a:pPr>
            <a:r>
              <a:rPr lang="fr-FR" sz="1800" b="1" kern="100" dirty="0">
                <a:effectLst/>
                <a:latin typeface="Arial" panose="020B0604020202020204" pitchFamily="34" charset="0"/>
                <a:ea typeface="Calibri" panose="020F0502020204030204" pitchFamily="34" charset="0"/>
                <a:cs typeface="Arial" panose="020B0604020202020204" pitchFamily="34" charset="0"/>
              </a:rPr>
              <a:t> </a:t>
            </a:r>
            <a:r>
              <a:rPr lang="ar-SA" sz="2400" b="1" kern="100" dirty="0">
                <a:effectLst/>
                <a:latin typeface="Arial" panose="020B0604020202020204" pitchFamily="34" charset="0"/>
                <a:ea typeface="Calibri" panose="020F0502020204030204" pitchFamily="34" charset="0"/>
                <a:cs typeface="Arial" panose="020B0604020202020204" pitchFamily="34" charset="0"/>
              </a:rPr>
              <a:t>نقد الإعلام والتربية الإعلامية: </a:t>
            </a:r>
            <a:r>
              <a:rPr lang="fr-FR" sz="2400" b="1" kern="100" dirty="0">
                <a:effectLst/>
                <a:latin typeface="Arial" panose="020B0604020202020204" pitchFamily="34" charset="0"/>
                <a:ea typeface="Calibri" panose="020F0502020204030204" pitchFamily="34" charset="0"/>
                <a:cs typeface="Arial" panose="020B0604020202020204" pitchFamily="34" charset="0"/>
              </a:rPr>
              <a:t>Media </a:t>
            </a:r>
            <a:r>
              <a:rPr lang="fr-FR" sz="2400" b="1" kern="100" dirty="0" err="1">
                <a:effectLst/>
                <a:latin typeface="Arial" panose="020B0604020202020204" pitchFamily="34" charset="0"/>
                <a:ea typeface="Calibri" panose="020F0502020204030204" pitchFamily="34" charset="0"/>
                <a:cs typeface="Arial" panose="020B0604020202020204" pitchFamily="34" charset="0"/>
              </a:rPr>
              <a:t>Criticism</a:t>
            </a:r>
            <a:r>
              <a:rPr lang="fr-FR" sz="2400" b="1" kern="100" dirty="0">
                <a:effectLst/>
                <a:latin typeface="Arial" panose="020B0604020202020204" pitchFamily="34" charset="0"/>
                <a:ea typeface="Calibri" panose="020F0502020204030204" pitchFamily="34" charset="0"/>
                <a:cs typeface="Arial" panose="020B0604020202020204" pitchFamily="34" charset="0"/>
              </a:rPr>
              <a:t> and Media </a:t>
            </a:r>
            <a:r>
              <a:rPr lang="fr-FR" sz="2400" b="1" kern="100" dirty="0" err="1">
                <a:effectLst/>
                <a:latin typeface="Arial" panose="020B0604020202020204" pitchFamily="34" charset="0"/>
                <a:ea typeface="Calibri" panose="020F0502020204030204" pitchFamily="34" charset="0"/>
                <a:cs typeface="Arial" panose="020B0604020202020204" pitchFamily="34" charset="0"/>
              </a:rPr>
              <a:t>Literacy</a:t>
            </a:r>
            <a:endParaRPr lang="fr-FR" sz="2400" kern="100" dirty="0">
              <a:effectLst/>
              <a:latin typeface="Arial" panose="020B060402020202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Arial" panose="020B0604020202020204" pitchFamily="34" charset="0"/>
                <a:ea typeface="Calibri" panose="020F0502020204030204" pitchFamily="34" charset="0"/>
                <a:cs typeface="Arial" panose="020B0604020202020204" pitchFamily="34" charset="0"/>
              </a:rPr>
              <a:t>يمكن النظر لممارسات نقد الإعلام باعتبارها إحدى مهارات التربية الإعلامية، حيث تسعى الجهود المبذولة في إطار التربية الإعلامية إلى إكساب أفراد الجمهور لمهارات التفكير النقدي فيما يتعرضون له من مضامين على وسائل الإعلام المختلفة. ويقول إنه يجب تعريف عملية نقد الإعلام باعتبارها جزءا من السياق العام لممارسات ومهارات التربية الإعلامية. حيث تسعى الجهود الرامية لتطوير مهارات المواطنين النقدية في الأنظمة الليبرالية إلى تثقيف وتدريب الأفراد على تعزيز الفهم الناقد للمحتوى وعملية إنتاجه، وللمعاني التي يحملها بين طياته، وتمثيله للمجموعات </a:t>
            </a:r>
            <a:r>
              <a:rPr lang="ar-SA" sz="2400" kern="100" dirty="0" err="1">
                <a:effectLst/>
                <a:latin typeface="Arial" panose="020B0604020202020204" pitchFamily="34" charset="0"/>
                <a:ea typeface="Calibri" panose="020F0502020204030204" pitchFamily="34" charset="0"/>
                <a:cs typeface="Arial" panose="020B0604020202020204" pitchFamily="34" charset="0"/>
              </a:rPr>
              <a:t>الإجتماعية</a:t>
            </a:r>
            <a:r>
              <a:rPr lang="ar-SA" sz="2400" kern="100" dirty="0">
                <a:effectLst/>
                <a:latin typeface="Arial" panose="020B0604020202020204" pitchFamily="34" charset="0"/>
                <a:ea typeface="Calibri" panose="020F0502020204030204" pitchFamily="34" charset="0"/>
                <a:cs typeface="Arial" panose="020B0604020202020204" pitchFamily="34" charset="0"/>
              </a:rPr>
              <a:t> المختلفة في المجتمع، ولطريقة العمل المؤسسي داخل المنظمات الإعلامية .</a:t>
            </a:r>
            <a:endParaRPr lang="fr-FR" sz="2400" kern="100" dirty="0">
              <a:effectLst/>
              <a:latin typeface="Arial" panose="020B060402020202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Arial" panose="020B0604020202020204" pitchFamily="34" charset="0"/>
                <a:ea typeface="Calibri" panose="020F0502020204030204" pitchFamily="34" charset="0"/>
                <a:cs typeface="Arial" panose="020B0604020202020204" pitchFamily="34" charset="0"/>
              </a:rPr>
              <a:t>ويمكن تصنيف أنماط ممارسات النقد الإعلامي في إطار المظلة العامة للتربية الإعلامية إلى توجهين رئيسيين، هما التوجه الإصلاحي </a:t>
            </a:r>
            <a:r>
              <a:rPr lang="fr-FR" sz="2400" kern="100" dirty="0" err="1">
                <a:effectLst/>
                <a:latin typeface="Arial" panose="020B0604020202020204" pitchFamily="34" charset="0"/>
                <a:ea typeface="Calibri" panose="020F0502020204030204" pitchFamily="34" charset="0"/>
                <a:cs typeface="Arial" panose="020B0604020202020204" pitchFamily="34" charset="0"/>
              </a:rPr>
              <a:t>Approach</a:t>
            </a:r>
            <a:r>
              <a:rPr lang="fr-FR" sz="2400" kern="100" dirty="0">
                <a:effectLst/>
                <a:latin typeface="Arial" panose="020B0604020202020204" pitchFamily="34" charset="0"/>
                <a:ea typeface="Calibri" panose="020F0502020204030204" pitchFamily="34" charset="0"/>
                <a:cs typeface="Arial" panose="020B0604020202020204" pitchFamily="34" charset="0"/>
              </a:rPr>
              <a:t> </a:t>
            </a:r>
            <a:r>
              <a:rPr lang="fr-FR" sz="2400" kern="100" dirty="0" err="1">
                <a:effectLst/>
                <a:latin typeface="Arial" panose="020B0604020202020204" pitchFamily="34" charset="0"/>
                <a:ea typeface="Calibri" panose="020F0502020204030204" pitchFamily="34" charset="0"/>
                <a:cs typeface="Arial" panose="020B0604020202020204" pitchFamily="34" charset="0"/>
              </a:rPr>
              <a:t>Reformist</a:t>
            </a:r>
            <a:r>
              <a:rPr lang="ar-SA" sz="2400" kern="100" dirty="0">
                <a:effectLst/>
                <a:latin typeface="Arial" panose="020B0604020202020204" pitchFamily="34" charset="0"/>
                <a:ea typeface="Calibri" panose="020F0502020204030204" pitchFamily="34" charset="0"/>
                <a:cs typeface="Arial" panose="020B0604020202020204" pitchFamily="34" charset="0"/>
              </a:rPr>
              <a:t>، والتوجه الراديكالي </a:t>
            </a:r>
            <a:r>
              <a:rPr lang="fr-FR" sz="2400" kern="100" dirty="0" err="1">
                <a:effectLst/>
                <a:latin typeface="Arial" panose="020B0604020202020204" pitchFamily="34" charset="0"/>
                <a:ea typeface="Calibri" panose="020F0502020204030204" pitchFamily="34" charset="0"/>
                <a:cs typeface="Arial" panose="020B0604020202020204" pitchFamily="34" charset="0"/>
              </a:rPr>
              <a:t>Approach</a:t>
            </a:r>
            <a:r>
              <a:rPr lang="fr-FR" sz="2400" kern="100" dirty="0">
                <a:effectLst/>
                <a:latin typeface="Arial" panose="020B0604020202020204" pitchFamily="34" charset="0"/>
                <a:ea typeface="Calibri" panose="020F0502020204030204" pitchFamily="34" charset="0"/>
                <a:cs typeface="Arial" panose="020B0604020202020204" pitchFamily="34" charset="0"/>
              </a:rPr>
              <a:t> Radical</a:t>
            </a:r>
            <a:r>
              <a:rPr lang="ar-SA" sz="2400" kern="100" dirty="0">
                <a:effectLst/>
                <a:latin typeface="Arial" panose="020B0604020202020204" pitchFamily="34" charset="0"/>
                <a:ea typeface="Calibri" panose="020F0502020204030204" pitchFamily="34" charset="0"/>
                <a:cs typeface="Arial" panose="020B0604020202020204" pitchFamily="34" charset="0"/>
              </a:rPr>
              <a:t>. </a:t>
            </a:r>
            <a:endParaRPr lang="fr-FR" sz="2400" kern="1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5682036"/>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CE192A-A26B-7CB7-1B32-8F4EB4315E4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730CD08-5C2E-96F0-6A80-68D1274E3F14}"/>
              </a:ext>
            </a:extLst>
          </p:cNvPr>
          <p:cNvSpPr txBox="1"/>
          <p:nvPr/>
        </p:nvSpPr>
        <p:spPr>
          <a:xfrm>
            <a:off x="5963479" y="304279"/>
            <a:ext cx="587071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نقد التربية الإعلامية</a:t>
            </a:r>
          </a:p>
        </p:txBody>
      </p:sp>
      <p:sp>
        <p:nvSpPr>
          <p:cNvPr id="29" name="Rectangle 28">
            <a:extLst>
              <a:ext uri="{FF2B5EF4-FFF2-40B4-BE49-F238E27FC236}">
                <a16:creationId xmlns:a16="http://schemas.microsoft.com/office/drawing/2014/main" id="{BE9832B8-8E01-BC59-D96F-4A69D3C14A0D}"/>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6248CA2-CD37-3505-5F31-1AC92D46A3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33E690C-9058-B2D4-AB90-2DBCFDBB0E2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7E0D47CB-980C-8C08-8568-F064079BF190}"/>
              </a:ext>
            </a:extLst>
          </p:cNvPr>
          <p:cNvSpPr/>
          <p:nvPr/>
        </p:nvSpPr>
        <p:spPr>
          <a:xfrm>
            <a:off x="4820012" y="1579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11</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8EF2BCAD-AA8F-9288-9522-8CC7D1BBBE04}"/>
              </a:ext>
            </a:extLst>
          </p:cNvPr>
          <p:cNvSpPr txBox="1"/>
          <p:nvPr/>
        </p:nvSpPr>
        <p:spPr>
          <a:xfrm>
            <a:off x="1636295" y="1215575"/>
            <a:ext cx="9278753" cy="4917115"/>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وينظر التوجه الأول إلى القدرات النقدية باعتبارها مهارة يجب على الأفراد تطويرها من أجل المشاركة بشكل أفضل في المجال </a:t>
            </a:r>
            <a:r>
              <a:rPr lang="ar-SA" sz="2400" kern="100" dirty="0" err="1">
                <a:effectLst/>
                <a:latin typeface="Calibri" panose="020F0502020204030204" pitchFamily="34" charset="0"/>
                <a:ea typeface="Calibri" panose="020F0502020204030204" pitchFamily="34" charset="0"/>
              </a:rPr>
              <a:t>الإتصالي</a:t>
            </a:r>
            <a:r>
              <a:rPr lang="ar-SA" sz="2400" kern="100" dirty="0">
                <a:effectLst/>
                <a:latin typeface="Calibri" panose="020F0502020204030204" pitchFamily="34" charset="0"/>
                <a:ea typeface="Calibri" panose="020F0502020204030204" pitchFamily="34" charset="0"/>
              </a:rPr>
              <a:t> والإعلامي في</a:t>
            </a:r>
            <a:r>
              <a:rPr lang="ar-DZ" sz="2400" kern="100" dirty="0">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المجتمع، فيما يذهب التوجه الثاني إلى أن الممارسات النقدية تعد متطلبا حيويا من أجل مشاركة الأفراد في إحداث تغييرات على الساحة الإعلامية والمجتمع ككل. وبذلك يربط </a:t>
            </a:r>
            <a:r>
              <a:rPr lang="ar-SA" sz="2400" kern="100" dirty="0" err="1">
                <a:effectLst/>
                <a:latin typeface="Calibri" panose="020F0502020204030204" pitchFamily="34" charset="0"/>
                <a:ea typeface="Calibri" panose="020F0502020204030204" pitchFamily="34" charset="0"/>
              </a:rPr>
              <a:t>الإتجاهان</a:t>
            </a:r>
            <a:r>
              <a:rPr lang="ar-SA" sz="2400" kern="100" dirty="0">
                <a:effectLst/>
                <a:latin typeface="Calibri" panose="020F0502020204030204" pitchFamily="34" charset="0"/>
                <a:ea typeface="Calibri" panose="020F0502020204030204" pitchFamily="34" charset="0"/>
              </a:rPr>
              <a:t> بين التربية الإعلامية والممارسات النقدية لوسائل الإعلام من جهة، والمواطنة الواعية والفاعلة من جهة أخرى.</a:t>
            </a:r>
            <a:endParaRPr lang="fr-FR" sz="2400" kern="100" dirty="0">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وتوفر التربية </a:t>
            </a:r>
            <a:r>
              <a:rPr lang="ar-SA" sz="2400" kern="100" dirty="0">
                <a:latin typeface="Calibri" panose="020F0502020204030204" pitchFamily="34" charset="0"/>
                <a:ea typeface="Calibri" panose="020F0502020204030204" pitchFamily="34" charset="0"/>
              </a:rPr>
              <a:t>ا</a:t>
            </a:r>
            <a:r>
              <a:rPr lang="ar-DZ" sz="2400" kern="100" dirty="0" err="1">
                <a:latin typeface="Calibri" panose="020F0502020204030204" pitchFamily="34" charset="0"/>
                <a:ea typeface="Calibri" panose="020F0502020204030204" pitchFamily="34" charset="0"/>
              </a:rPr>
              <a:t>لإ</a:t>
            </a:r>
            <a:r>
              <a:rPr lang="ar-SA" sz="2400" kern="100" dirty="0">
                <a:latin typeface="Calibri" panose="020F0502020204030204" pitchFamily="34" charset="0"/>
                <a:ea typeface="Calibri" panose="020F0502020204030204" pitchFamily="34" charset="0"/>
              </a:rPr>
              <a:t>عل</a:t>
            </a:r>
            <a:r>
              <a:rPr lang="ar-DZ" sz="2400" kern="100" dirty="0">
                <a:latin typeface="Calibri" panose="020F0502020204030204" pitchFamily="34" charset="0"/>
                <a:ea typeface="Calibri" panose="020F0502020204030204" pitchFamily="34" charset="0"/>
              </a:rPr>
              <a:t>ا</a:t>
            </a:r>
            <a:r>
              <a:rPr lang="ar-SA" sz="2400" kern="100" dirty="0">
                <a:latin typeface="Calibri" panose="020F0502020204030204" pitchFamily="34" charset="0"/>
                <a:ea typeface="Calibri" panose="020F0502020204030204" pitchFamily="34" charset="0"/>
              </a:rPr>
              <a:t>مية</a:t>
            </a:r>
            <a:r>
              <a:rPr lang="ar-SA" sz="2400" kern="100" dirty="0">
                <a:effectLst/>
                <a:latin typeface="Calibri" panose="020F0502020204030204" pitchFamily="34" charset="0"/>
                <a:ea typeface="Calibri" panose="020F0502020204030204" pitchFamily="34" charset="0"/>
              </a:rPr>
              <a:t> مدخ</a:t>
            </a:r>
            <a:r>
              <a:rPr lang="ar-DZ" sz="2400" kern="100" dirty="0">
                <a:effectLst/>
                <a:latin typeface="Calibri" panose="020F0502020204030204" pitchFamily="34" charset="0"/>
                <a:ea typeface="Calibri" panose="020F0502020204030204" pitchFamily="34" charset="0"/>
              </a:rPr>
              <a:t>لا</a:t>
            </a:r>
            <a:r>
              <a:rPr lang="ar-SA" sz="2400" kern="100" dirty="0">
                <a:effectLst/>
                <a:latin typeface="Calibri" panose="020F0502020204030204" pitchFamily="34" charset="0"/>
                <a:ea typeface="Calibri" panose="020F0502020204030204" pitchFamily="34" charset="0"/>
              </a:rPr>
              <a:t> أساسيا لفهم وتعريف عملية نقد وسائل </a:t>
            </a:r>
            <a:r>
              <a:rPr lang="ar-SA" sz="2400" kern="100" dirty="0">
                <a:latin typeface="Calibri" panose="020F0502020204030204" pitchFamily="34" charset="0"/>
                <a:ea typeface="Calibri" panose="020F0502020204030204" pitchFamily="34" charset="0"/>
              </a:rPr>
              <a:t>ا</a:t>
            </a:r>
            <a:r>
              <a:rPr lang="ar-DZ" sz="2400" kern="100" dirty="0" err="1">
                <a:latin typeface="Calibri" panose="020F0502020204030204" pitchFamily="34" charset="0"/>
                <a:ea typeface="Calibri" panose="020F0502020204030204" pitchFamily="34" charset="0"/>
              </a:rPr>
              <a:t>لإ</a:t>
            </a:r>
            <a:r>
              <a:rPr lang="ar-SA" sz="2400" kern="100" dirty="0">
                <a:latin typeface="Calibri" panose="020F0502020204030204" pitchFamily="34" charset="0"/>
                <a:ea typeface="Calibri" panose="020F0502020204030204" pitchFamily="34" charset="0"/>
              </a:rPr>
              <a:t>عل</a:t>
            </a:r>
            <a:r>
              <a:rPr lang="ar-DZ" sz="2400" kern="100" dirty="0">
                <a:latin typeface="Calibri" panose="020F0502020204030204" pitchFamily="34" charset="0"/>
                <a:ea typeface="Calibri" panose="020F0502020204030204" pitchFamily="34" charset="0"/>
              </a:rPr>
              <a:t>ا</a:t>
            </a:r>
            <a:r>
              <a:rPr lang="ar-SA" sz="2400" kern="100" dirty="0">
                <a:latin typeface="Calibri" panose="020F0502020204030204" pitchFamily="34" charset="0"/>
                <a:ea typeface="Calibri" panose="020F0502020204030204" pitchFamily="34" charset="0"/>
              </a:rPr>
              <a:t>م</a:t>
            </a:r>
            <a:r>
              <a:rPr lang="ar-SA" sz="2400" kern="100" dirty="0">
                <a:effectLst/>
                <a:latin typeface="Calibri" panose="020F0502020204030204" pitchFamily="34" charset="0"/>
                <a:ea typeface="Calibri" panose="020F0502020204030204" pitchFamily="34" charset="0"/>
              </a:rPr>
              <a:t>، حيث يعد التفكير والتحليل النقدي للمضامين التي تقدمها وسائل ال</a:t>
            </a:r>
            <a:r>
              <a:rPr lang="ar-DZ" sz="2400" kern="100" dirty="0">
                <a:effectLst/>
                <a:latin typeface="Calibri" panose="020F0502020204030204" pitchFamily="34" charset="0"/>
                <a:ea typeface="Calibri" panose="020F0502020204030204" pitchFamily="34" charset="0"/>
              </a:rPr>
              <a:t>إ</a:t>
            </a:r>
            <a:r>
              <a:rPr lang="ar-SA" sz="2400" kern="100" dirty="0">
                <a:effectLst/>
                <a:latin typeface="Calibri" panose="020F0502020204030204" pitchFamily="34" charset="0"/>
                <a:ea typeface="Calibri" panose="020F0502020204030204" pitchFamily="34" charset="0"/>
              </a:rPr>
              <a:t>ع</a:t>
            </a:r>
            <a:r>
              <a:rPr lang="ar-DZ" sz="2400" kern="100" dirty="0">
                <a:effectLst/>
                <a:latin typeface="Calibri" panose="020F0502020204030204" pitchFamily="34" charset="0"/>
                <a:ea typeface="Calibri" panose="020F0502020204030204" pitchFamily="34" charset="0"/>
              </a:rPr>
              <a:t>لا</a:t>
            </a:r>
            <a:r>
              <a:rPr lang="ar-SA" sz="2400" kern="100" dirty="0">
                <a:effectLst/>
                <a:latin typeface="Calibri" panose="020F0502020204030204" pitchFamily="34" charset="0"/>
                <a:ea typeface="Calibri" panose="020F0502020204030204" pitchFamily="34" charset="0"/>
              </a:rPr>
              <a:t>م، ولطريقة عملها في المجتمع، وأساليب وطرق إنتاجها للمعاني </a:t>
            </a:r>
            <a:r>
              <a:rPr lang="ar-SA" sz="2400" kern="100" dirty="0" err="1">
                <a:effectLst/>
                <a:latin typeface="Calibri" panose="020F0502020204030204" pitchFamily="34" charset="0"/>
                <a:ea typeface="Calibri" panose="020F0502020204030204" pitchFamily="34" charset="0"/>
              </a:rPr>
              <a:t>والدلا</a:t>
            </a:r>
            <a:r>
              <a:rPr lang="ar-DZ" sz="2400" kern="100" dirty="0">
                <a:effectLst/>
                <a:latin typeface="Calibri" panose="020F0502020204030204" pitchFamily="34" charset="0"/>
                <a:ea typeface="Calibri" panose="020F0502020204030204" pitchFamily="34" charset="0"/>
              </a:rPr>
              <a:t>ل</a:t>
            </a:r>
            <a:r>
              <a:rPr lang="ar-DZ" sz="2400" kern="100" dirty="0">
                <a:latin typeface="Calibri" panose="020F0502020204030204" pitchFamily="34" charset="0"/>
                <a:ea typeface="Calibri" panose="020F0502020204030204" pitchFamily="34" charset="0"/>
              </a:rPr>
              <a:t>ا</a:t>
            </a:r>
            <a:r>
              <a:rPr lang="ar-SA" sz="2400" kern="100" dirty="0">
                <a:effectLst/>
                <a:latin typeface="Calibri" panose="020F0502020204030204" pitchFamily="34" charset="0"/>
                <a:ea typeface="Calibri" panose="020F0502020204030204" pitchFamily="34" charset="0"/>
              </a:rPr>
              <a:t>ت المختلفة، جزءا من المهارات المتضمنة في مجال التربية ا</a:t>
            </a:r>
            <a:r>
              <a:rPr lang="ar-DZ" sz="2400" kern="100" dirty="0" err="1">
                <a:effectLst/>
                <a:latin typeface="Calibri" panose="020F0502020204030204" pitchFamily="34" charset="0"/>
                <a:ea typeface="Calibri" panose="020F0502020204030204" pitchFamily="34" charset="0"/>
              </a:rPr>
              <a:t>لإ</a:t>
            </a:r>
            <a:r>
              <a:rPr lang="ar-SA" sz="2400" kern="100" dirty="0">
                <a:effectLst/>
                <a:latin typeface="Calibri" panose="020F0502020204030204" pitchFamily="34" charset="0"/>
                <a:ea typeface="Calibri" panose="020F0502020204030204" pitchFamily="34" charset="0"/>
              </a:rPr>
              <a:t>ع</a:t>
            </a:r>
            <a:r>
              <a:rPr lang="ar-DZ" sz="2400" kern="100" dirty="0">
                <a:effectLst/>
                <a:latin typeface="Calibri" panose="020F0502020204030204" pitchFamily="34" charset="0"/>
                <a:ea typeface="Calibri" panose="020F0502020204030204" pitchFamily="34" charset="0"/>
              </a:rPr>
              <a:t>لا</a:t>
            </a:r>
            <a:r>
              <a:rPr lang="ar-SA" sz="2400" kern="100" dirty="0">
                <a:effectLst/>
                <a:latin typeface="Calibri" panose="020F0502020204030204" pitchFamily="34" charset="0"/>
                <a:ea typeface="Calibri" panose="020F0502020204030204" pitchFamily="34" charset="0"/>
              </a:rPr>
              <a:t>مية، </a:t>
            </a:r>
            <a:r>
              <a:rPr lang="ar-SA" sz="2400" kern="100" dirty="0" err="1">
                <a:effectLst/>
                <a:latin typeface="Calibri" panose="020F0502020204030204" pitchFamily="34" charset="0"/>
                <a:ea typeface="Calibri" panose="020F0502020204030204" pitchFamily="34" charset="0"/>
              </a:rPr>
              <a:t>با</a:t>
            </a:r>
            <a:r>
              <a:rPr lang="ar-DZ" sz="2400" kern="100" dirty="0" err="1">
                <a:effectLst/>
                <a:latin typeface="Calibri" panose="020F0502020204030204" pitchFamily="34" charset="0"/>
                <a:ea typeface="Calibri" panose="020F0502020204030204" pitchFamily="34" charset="0"/>
              </a:rPr>
              <a:t>لإ</a:t>
            </a:r>
            <a:r>
              <a:rPr lang="ar-SA" sz="2400" kern="100" dirty="0">
                <a:effectLst/>
                <a:latin typeface="Calibri" panose="020F0502020204030204" pitchFamily="34" charset="0"/>
                <a:ea typeface="Calibri" panose="020F0502020204030204" pitchFamily="34" charset="0"/>
              </a:rPr>
              <a:t>ضافة إلى المهارات ا</a:t>
            </a:r>
            <a:r>
              <a:rPr lang="ar-DZ" sz="2400" kern="100" dirty="0" err="1">
                <a:effectLst/>
                <a:latin typeface="Calibri" panose="020F0502020204030204" pitchFamily="34" charset="0"/>
                <a:ea typeface="Calibri" panose="020F0502020204030204" pitchFamily="34" charset="0"/>
              </a:rPr>
              <a:t>لأ</a:t>
            </a:r>
            <a:r>
              <a:rPr lang="ar-SA" sz="2400" kern="100" dirty="0">
                <a:effectLst/>
                <a:latin typeface="Calibri" panose="020F0502020204030204" pitchFamily="34" charset="0"/>
                <a:ea typeface="Calibri" panose="020F0502020204030204" pitchFamily="34" charset="0"/>
              </a:rPr>
              <a:t>خرى المتعلقة بالقدرة على فهم وتفسير وتحليل النصوص ا</a:t>
            </a:r>
            <a:r>
              <a:rPr lang="ar-DZ" sz="2400" kern="100" dirty="0" err="1">
                <a:effectLst/>
                <a:latin typeface="Calibri" panose="020F0502020204030204" pitchFamily="34" charset="0"/>
                <a:ea typeface="Calibri" panose="020F0502020204030204" pitchFamily="34" charset="0"/>
              </a:rPr>
              <a:t>لإ</a:t>
            </a:r>
            <a:r>
              <a:rPr lang="ar-SA" sz="2400" kern="100" dirty="0">
                <a:effectLst/>
                <a:latin typeface="Calibri" panose="020F0502020204030204" pitchFamily="34" charset="0"/>
                <a:ea typeface="Calibri" panose="020F0502020204030204" pitchFamily="34" charset="0"/>
              </a:rPr>
              <a:t>عل</a:t>
            </a:r>
            <a:r>
              <a:rPr lang="ar-DZ" sz="2400" kern="100" dirty="0">
                <a:effectLst/>
                <a:latin typeface="Calibri" panose="020F0502020204030204" pitchFamily="34" charset="0"/>
                <a:ea typeface="Calibri" panose="020F0502020204030204" pitchFamily="34" charset="0"/>
              </a:rPr>
              <a:t>ا</a:t>
            </a:r>
            <a:r>
              <a:rPr lang="ar-SA" sz="2400" kern="100" dirty="0">
                <a:effectLst/>
                <a:latin typeface="Calibri" panose="020F0502020204030204" pitchFamily="34" charset="0"/>
                <a:ea typeface="Calibri" panose="020F0502020204030204" pitchFamily="34" charset="0"/>
              </a:rPr>
              <a:t>مية، وتقييم أداء المؤسسات </a:t>
            </a:r>
            <a:r>
              <a:rPr lang="ar-SA" sz="2400" kern="100" dirty="0">
                <a:latin typeface="Calibri" panose="020F0502020204030204" pitchFamily="34" charset="0"/>
                <a:ea typeface="Calibri" panose="020F0502020204030204" pitchFamily="34" charset="0"/>
              </a:rPr>
              <a:t>ا</a:t>
            </a:r>
            <a:r>
              <a:rPr lang="ar-DZ" sz="2400" kern="100" dirty="0" err="1">
                <a:latin typeface="Calibri" panose="020F0502020204030204" pitchFamily="34" charset="0"/>
                <a:ea typeface="Calibri" panose="020F0502020204030204" pitchFamily="34" charset="0"/>
              </a:rPr>
              <a:t>لإ</a:t>
            </a:r>
            <a:r>
              <a:rPr lang="ar-SA" sz="2400" kern="100" dirty="0">
                <a:latin typeface="Calibri" panose="020F0502020204030204" pitchFamily="34" charset="0"/>
                <a:ea typeface="Calibri" panose="020F0502020204030204" pitchFamily="34" charset="0"/>
              </a:rPr>
              <a:t>عل</a:t>
            </a:r>
            <a:r>
              <a:rPr lang="ar-DZ" sz="2400" kern="100" dirty="0">
                <a:latin typeface="Calibri" panose="020F0502020204030204" pitchFamily="34" charset="0"/>
                <a:ea typeface="Calibri" panose="020F0502020204030204" pitchFamily="34" charset="0"/>
              </a:rPr>
              <a:t>ا</a:t>
            </a:r>
            <a:r>
              <a:rPr lang="ar-SA" sz="2400" kern="100" dirty="0">
                <a:latin typeface="Calibri" panose="020F0502020204030204" pitchFamily="34" charset="0"/>
                <a:ea typeface="Calibri" panose="020F0502020204030204" pitchFamily="34" charset="0"/>
              </a:rPr>
              <a:t>مية</a:t>
            </a:r>
            <a:r>
              <a:rPr lang="ar-SA" sz="2400" kern="100" dirty="0">
                <a:effectLst/>
                <a:latin typeface="Calibri" panose="020F0502020204030204" pitchFamily="34" charset="0"/>
                <a:ea typeface="Calibri" panose="020F0502020204030204" pitchFamily="34" charset="0"/>
              </a:rPr>
              <a:t>، وإنتاج ونشر وتداول المحتوى باستخدام تطبيقات ال</a:t>
            </a:r>
            <a:r>
              <a:rPr lang="ar-DZ" sz="2400" kern="100" dirty="0">
                <a:effectLst/>
                <a:latin typeface="Calibri" panose="020F0502020204030204" pitchFamily="34" charset="0"/>
                <a:ea typeface="Calibri" panose="020F0502020204030204" pitchFamily="34" charset="0"/>
              </a:rPr>
              <a:t>إ</a:t>
            </a:r>
            <a:r>
              <a:rPr lang="ar-SA" sz="2400" kern="100" dirty="0">
                <a:effectLst/>
                <a:latin typeface="Calibri" panose="020F0502020204030204" pitchFamily="34" charset="0"/>
                <a:ea typeface="Calibri" panose="020F0502020204030204" pitchFamily="34" charset="0"/>
              </a:rPr>
              <a:t>تصال والمنصات ا</a:t>
            </a:r>
            <a:r>
              <a:rPr lang="ar-DZ" sz="2400" kern="100" dirty="0" err="1">
                <a:effectLst/>
                <a:latin typeface="Calibri" panose="020F0502020204030204" pitchFamily="34" charset="0"/>
                <a:ea typeface="Calibri" panose="020F0502020204030204" pitchFamily="34" charset="0"/>
              </a:rPr>
              <a:t>لإ</a:t>
            </a:r>
            <a:r>
              <a:rPr lang="ar-SA" sz="2400" kern="100" dirty="0" err="1">
                <a:effectLst/>
                <a:latin typeface="Calibri" panose="020F0502020204030204" pitchFamily="34" charset="0"/>
                <a:ea typeface="Calibri" panose="020F0502020204030204" pitchFamily="34" charset="0"/>
              </a:rPr>
              <a:t>جتماعية</a:t>
            </a:r>
            <a:r>
              <a:rPr lang="ar-SA" sz="2400" kern="100" dirty="0">
                <a:effectLst/>
                <a:latin typeface="Calibri" panose="020F0502020204030204" pitchFamily="34" charset="0"/>
                <a:ea typeface="Calibri" panose="020F0502020204030204" pitchFamily="34" charset="0"/>
              </a:rPr>
              <a:t> المتنوعة، وبناء عالقة بناءة وواعية ومستنيرة مع وسائل </a:t>
            </a:r>
            <a:r>
              <a:rPr lang="ar-SA" sz="2400" kern="100" dirty="0" err="1">
                <a:effectLst/>
                <a:latin typeface="Calibri" panose="020F0502020204030204" pitchFamily="34" charset="0"/>
                <a:ea typeface="Calibri" panose="020F0502020204030204" pitchFamily="34" charset="0"/>
              </a:rPr>
              <a:t>اإلعالم</a:t>
            </a:r>
            <a:r>
              <a:rPr lang="ar-SA" sz="2400" kern="100" dirty="0">
                <a:effectLst/>
                <a:latin typeface="Calibri" panose="020F0502020204030204" pitchFamily="34" charset="0"/>
                <a:ea typeface="Calibri" panose="020F0502020204030204" pitchFamily="34" charset="0"/>
              </a:rPr>
              <a:t> ومصادر المعلومات المتاحة .</a:t>
            </a:r>
            <a:endParaRPr lang="fr-FR" sz="2400" kern="1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593364406"/>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0AF674-7C74-0BB0-85FF-9F2C5760FF9D}"/>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0B7AE020-5972-52A9-4EEE-3F3B621FC5B1}"/>
              </a:ext>
            </a:extLst>
          </p:cNvPr>
          <p:cNvSpPr txBox="1"/>
          <p:nvPr/>
        </p:nvSpPr>
        <p:spPr>
          <a:xfrm>
            <a:off x="5963479" y="304279"/>
            <a:ext cx="587071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نقد التربية الإعلامية</a:t>
            </a:r>
          </a:p>
        </p:txBody>
      </p:sp>
      <p:sp>
        <p:nvSpPr>
          <p:cNvPr id="29" name="Rectangle 28">
            <a:extLst>
              <a:ext uri="{FF2B5EF4-FFF2-40B4-BE49-F238E27FC236}">
                <a16:creationId xmlns:a16="http://schemas.microsoft.com/office/drawing/2014/main" id="{D8AC5A0C-CFE8-B56C-74BD-711A0F75E49C}"/>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2832666-1191-EC0D-2498-A3AECFF384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7B3ADE9C-1F56-A893-9E8F-7B61548F9A9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2AB4DC27-3477-1AC2-04FE-2CCD4A3D5307}"/>
              </a:ext>
            </a:extLst>
          </p:cNvPr>
          <p:cNvSpPr/>
          <p:nvPr/>
        </p:nvSpPr>
        <p:spPr>
          <a:xfrm>
            <a:off x="4820012" y="1579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11</a:t>
            </a:r>
            <a:endParaRPr lang="en-US" sz="4000" b="1" dirty="0">
              <a:ea typeface="Roboto Light" panose="02000000000000000000" pitchFamily="2" charset="0"/>
            </a:endParaRPr>
          </a:p>
        </p:txBody>
      </p:sp>
      <p:sp>
        <p:nvSpPr>
          <p:cNvPr id="3" name="ZoneTexte 2">
            <a:extLst>
              <a:ext uri="{FF2B5EF4-FFF2-40B4-BE49-F238E27FC236}">
                <a16:creationId xmlns:a16="http://schemas.microsoft.com/office/drawing/2014/main" id="{483FD13A-853C-9266-A06D-DF91C83F4478}"/>
              </a:ext>
            </a:extLst>
          </p:cNvPr>
          <p:cNvSpPr txBox="1"/>
          <p:nvPr/>
        </p:nvSpPr>
        <p:spPr>
          <a:xfrm>
            <a:off x="5724940" y="1830009"/>
            <a:ext cx="5775673" cy="4154984"/>
          </a:xfrm>
          <a:prstGeom prst="rect">
            <a:avLst/>
          </a:prstGeom>
          <a:noFill/>
        </p:spPr>
        <p:txBody>
          <a:bodyPr wrap="square">
            <a:spAutoFit/>
          </a:bodyPr>
          <a:lstStyle/>
          <a:p>
            <a:pPr algn="just" rtl="1"/>
            <a:r>
              <a:rPr lang="ar-SA" sz="2400" dirty="0">
                <a:effectLst/>
                <a:latin typeface="Calibri" panose="020F0502020204030204" pitchFamily="34" charset="0"/>
                <a:ea typeface="Calibri" panose="020F0502020204030204" pitchFamily="34" charset="0"/>
              </a:rPr>
              <a:t>ويذهب</a:t>
            </a:r>
            <a:r>
              <a:rPr lang="fr-FR" sz="2400" dirty="0" err="1">
                <a:effectLst/>
                <a:latin typeface="Calibri" panose="020F0502020204030204" pitchFamily="34" charset="0"/>
                <a:ea typeface="Calibri" panose="020F0502020204030204" pitchFamily="34" charset="0"/>
              </a:rPr>
              <a:t>McQuail</a:t>
            </a:r>
            <a:r>
              <a:rPr lang="fr-FR" sz="2400" dirty="0">
                <a:effectLst/>
                <a:latin typeface="Arial" panose="020B0604020202020204" pitchFamily="34" charset="0"/>
                <a:ea typeface="Calibri" panose="020F0502020204030204" pitchFamily="34" charset="0"/>
              </a:rPr>
              <a:t> </a:t>
            </a:r>
            <a:r>
              <a:rPr lang="ar-DZ" sz="2400" dirty="0">
                <a:effectLst/>
                <a:latin typeface="Arial" panose="020B0604020202020204" pitchFamily="34" charset="0"/>
                <a:ea typeface="Calibri" panose="020F0502020204030204" pitchFamily="34" charset="0"/>
              </a:rPr>
              <a:t> </a:t>
            </a:r>
            <a:r>
              <a:rPr lang="ar-SA" sz="2400" dirty="0">
                <a:effectLst/>
                <a:latin typeface="Arial" panose="020B0604020202020204" pitchFamily="34" charset="0"/>
                <a:ea typeface="Calibri" panose="020F0502020204030204" pitchFamily="34" charset="0"/>
              </a:rPr>
              <a:t>2012 إلى أن تطوير مهارة كفاءة التعامل مع وسائل ال</a:t>
            </a:r>
            <a:r>
              <a:rPr lang="ar-DZ" sz="2400" dirty="0">
                <a:effectLst/>
                <a:latin typeface="Arial" panose="020B0604020202020204" pitchFamily="34" charset="0"/>
                <a:ea typeface="Calibri" panose="020F0502020204030204" pitchFamily="34" charset="0"/>
              </a:rPr>
              <a:t>إ</a:t>
            </a:r>
            <a:r>
              <a:rPr lang="ar-SA" sz="2400" dirty="0">
                <a:effectLst/>
                <a:latin typeface="Arial" panose="020B0604020202020204" pitchFamily="34" charset="0"/>
                <a:ea typeface="Calibri" panose="020F0502020204030204" pitchFamily="34" charset="0"/>
              </a:rPr>
              <a:t>ع</a:t>
            </a:r>
            <a:r>
              <a:rPr lang="ar-DZ" sz="2400" dirty="0">
                <a:effectLst/>
                <a:latin typeface="Arial" panose="020B0604020202020204" pitchFamily="34" charset="0"/>
                <a:ea typeface="Calibri" panose="020F0502020204030204" pitchFamily="34" charset="0"/>
              </a:rPr>
              <a:t>لا</a:t>
            </a:r>
            <a:r>
              <a:rPr lang="ar-SA" sz="2400" dirty="0">
                <a:effectLst/>
                <a:latin typeface="Arial" panose="020B0604020202020204" pitchFamily="34" charset="0"/>
                <a:ea typeface="Calibri" panose="020F0502020204030204" pitchFamily="34" charset="0"/>
              </a:rPr>
              <a:t>م أو</a:t>
            </a:r>
            <a:r>
              <a:rPr lang="ar-SA" sz="2400" dirty="0">
                <a:effectLst/>
                <a:ea typeface="Calibri" panose="020F0502020204030204" pitchFamily="34" charset="0"/>
              </a:rPr>
              <a:t> </a:t>
            </a:r>
            <a:r>
              <a:rPr lang="fr-FR" sz="2400" dirty="0" err="1">
                <a:effectLst/>
                <a:latin typeface="Calibri" panose="020F0502020204030204" pitchFamily="34" charset="0"/>
                <a:ea typeface="Calibri" panose="020F0502020204030204" pitchFamily="34" charset="0"/>
              </a:rPr>
              <a:t>Competence</a:t>
            </a:r>
            <a:r>
              <a:rPr lang="fr-FR" sz="2400" dirty="0">
                <a:effectLst/>
                <a:latin typeface="Calibri" panose="020F0502020204030204" pitchFamily="34" charset="0"/>
                <a:ea typeface="Calibri" panose="020F0502020204030204" pitchFamily="34" charset="0"/>
              </a:rPr>
              <a:t> Media</a:t>
            </a:r>
            <a:r>
              <a:rPr lang="ar-DZ" sz="2400" dirty="0">
                <a:effectLst/>
                <a:latin typeface="Calibri" panose="020F0502020204030204" pitchFamily="34" charset="0"/>
                <a:ea typeface="Calibri" panose="020F0502020204030204" pitchFamily="34" charset="0"/>
              </a:rPr>
              <a:t> </a:t>
            </a:r>
            <a:r>
              <a:rPr lang="ar-SA" sz="2400" dirty="0">
                <a:effectLst/>
                <a:latin typeface="Calibri" panose="020F0502020204030204" pitchFamily="34" charset="0"/>
                <a:ea typeface="Calibri" panose="020F0502020204030204" pitchFamily="34" charset="0"/>
              </a:rPr>
              <a:t>يتطلب مستوى متقدما من فهم النصوص ال</a:t>
            </a:r>
            <a:r>
              <a:rPr lang="ar-DZ" sz="2400" dirty="0">
                <a:effectLst/>
                <a:latin typeface="Calibri" panose="020F0502020204030204" pitchFamily="34" charset="0"/>
                <a:ea typeface="Calibri" panose="020F0502020204030204" pitchFamily="34" charset="0"/>
              </a:rPr>
              <a:t>إ</a:t>
            </a:r>
            <a:r>
              <a:rPr lang="ar-SA" sz="2400" dirty="0">
                <a:effectLst/>
                <a:latin typeface="Calibri" panose="020F0502020204030204" pitchFamily="34" charset="0"/>
                <a:ea typeface="Calibri" panose="020F0502020204030204" pitchFamily="34" charset="0"/>
              </a:rPr>
              <a:t>عل</a:t>
            </a:r>
            <a:r>
              <a:rPr lang="ar-DZ" sz="2400" dirty="0">
                <a:effectLst/>
                <a:latin typeface="Calibri" panose="020F0502020204030204" pitchFamily="34" charset="0"/>
                <a:ea typeface="Calibri" panose="020F0502020204030204" pitchFamily="34" charset="0"/>
              </a:rPr>
              <a:t>ا</a:t>
            </a:r>
            <a:r>
              <a:rPr lang="ar-SA" sz="2400" dirty="0">
                <a:effectLst/>
                <a:latin typeface="Calibri" panose="020F0502020204030204" pitchFamily="34" charset="0"/>
                <a:ea typeface="Calibri" panose="020F0502020204030204" pitchFamily="34" charset="0"/>
              </a:rPr>
              <a:t>مية وطرق إنتاجها، وتفسير لطريقة عمل المؤسسات ال</a:t>
            </a:r>
            <a:r>
              <a:rPr lang="ar-DZ" sz="2400" dirty="0">
                <a:effectLst/>
                <a:latin typeface="Calibri" panose="020F0502020204030204" pitchFamily="34" charset="0"/>
                <a:ea typeface="Calibri" panose="020F0502020204030204" pitchFamily="34" charset="0"/>
              </a:rPr>
              <a:t>إ</a:t>
            </a:r>
            <a:r>
              <a:rPr lang="ar-SA" sz="2400" dirty="0">
                <a:effectLst/>
                <a:latin typeface="Calibri" panose="020F0502020204030204" pitchFamily="34" charset="0"/>
                <a:ea typeface="Calibri" panose="020F0502020204030204" pitchFamily="34" charset="0"/>
              </a:rPr>
              <a:t>عل</a:t>
            </a:r>
            <a:r>
              <a:rPr lang="ar-DZ" sz="2400" dirty="0">
                <a:effectLst/>
                <a:latin typeface="Calibri" panose="020F0502020204030204" pitchFamily="34" charset="0"/>
                <a:ea typeface="Calibri" panose="020F0502020204030204" pitchFamily="34" charset="0"/>
              </a:rPr>
              <a:t>ا</a:t>
            </a:r>
            <a:r>
              <a:rPr lang="ar-SA" sz="2400" dirty="0">
                <a:effectLst/>
                <a:latin typeface="Calibri" panose="020F0502020204030204" pitchFamily="34" charset="0"/>
                <a:ea typeface="Calibri" panose="020F0502020204030204" pitchFamily="34" charset="0"/>
              </a:rPr>
              <a:t>مية في المجتمعات، وتحليل وتقييم للمنتج ا</a:t>
            </a:r>
            <a:r>
              <a:rPr lang="ar-DZ" sz="2400" dirty="0" err="1">
                <a:effectLst/>
                <a:latin typeface="Calibri" panose="020F0502020204030204" pitchFamily="34" charset="0"/>
                <a:ea typeface="Calibri" panose="020F0502020204030204" pitchFamily="34" charset="0"/>
              </a:rPr>
              <a:t>لإ</a:t>
            </a:r>
            <a:r>
              <a:rPr lang="ar-SA" sz="2400" dirty="0">
                <a:effectLst/>
                <a:latin typeface="Calibri" panose="020F0502020204030204" pitchFamily="34" charset="0"/>
                <a:ea typeface="Calibri" panose="020F0502020204030204" pitchFamily="34" charset="0"/>
              </a:rPr>
              <a:t>ع</a:t>
            </a:r>
            <a:r>
              <a:rPr lang="ar-DZ" sz="2400" dirty="0">
                <a:effectLst/>
                <a:latin typeface="Calibri" panose="020F0502020204030204" pitchFamily="34" charset="0"/>
                <a:ea typeface="Calibri" panose="020F0502020204030204" pitchFamily="34" charset="0"/>
              </a:rPr>
              <a:t>لا</a:t>
            </a:r>
            <a:r>
              <a:rPr lang="ar-SA" sz="2400" dirty="0">
                <a:effectLst/>
                <a:latin typeface="Calibri" panose="020F0502020204030204" pitchFamily="34" charset="0"/>
                <a:ea typeface="Calibri" panose="020F0502020204030204" pitchFamily="34" charset="0"/>
              </a:rPr>
              <a:t>مي وما يحمله من رسائل ومعاني ود</a:t>
            </a:r>
            <a:r>
              <a:rPr lang="ar-DZ" sz="2400" dirty="0">
                <a:effectLst/>
                <a:latin typeface="Calibri" panose="020F0502020204030204" pitchFamily="34" charset="0"/>
                <a:ea typeface="Calibri" panose="020F0502020204030204" pitchFamily="34" charset="0"/>
              </a:rPr>
              <a:t>ل</a:t>
            </a:r>
            <a:r>
              <a:rPr lang="ar-SA" sz="2400" dirty="0">
                <a:effectLst/>
                <a:latin typeface="Calibri" panose="020F0502020204030204" pitchFamily="34" charset="0"/>
                <a:ea typeface="Calibri" panose="020F0502020204030204" pitchFamily="34" charset="0"/>
              </a:rPr>
              <a:t>ال</a:t>
            </a:r>
            <a:r>
              <a:rPr lang="ar-DZ" sz="2400" dirty="0">
                <a:effectLst/>
                <a:latin typeface="Calibri" panose="020F0502020204030204" pitchFamily="34" charset="0"/>
                <a:ea typeface="Calibri" panose="020F0502020204030204" pitchFamily="34" charset="0"/>
              </a:rPr>
              <a:t>ا</a:t>
            </a:r>
            <a:r>
              <a:rPr lang="ar-SA" sz="2400" dirty="0">
                <a:effectLst/>
                <a:latin typeface="Calibri" panose="020F0502020204030204" pitchFamily="34" charset="0"/>
                <a:ea typeface="Calibri" panose="020F0502020204030204" pitchFamily="34" charset="0"/>
              </a:rPr>
              <a:t>ت. وهو يؤكد هنا على أن مهارات تحليل وتقييم ونقد أداء وسائل ال</a:t>
            </a:r>
            <a:r>
              <a:rPr lang="ar-DZ" sz="2400" dirty="0">
                <a:effectLst/>
                <a:latin typeface="Calibri" panose="020F0502020204030204" pitchFamily="34" charset="0"/>
                <a:ea typeface="Calibri" panose="020F0502020204030204" pitchFamily="34" charset="0"/>
              </a:rPr>
              <a:t>إ</a:t>
            </a:r>
            <a:r>
              <a:rPr lang="ar-SA" sz="2400" dirty="0">
                <a:effectLst/>
                <a:latin typeface="Calibri" panose="020F0502020204030204" pitchFamily="34" charset="0"/>
                <a:ea typeface="Calibri" panose="020F0502020204030204" pitchFamily="34" charset="0"/>
              </a:rPr>
              <a:t>ع</a:t>
            </a:r>
            <a:r>
              <a:rPr lang="ar-DZ" sz="2400" dirty="0">
                <a:effectLst/>
                <a:latin typeface="Calibri" panose="020F0502020204030204" pitchFamily="34" charset="0"/>
                <a:ea typeface="Calibri" panose="020F0502020204030204" pitchFamily="34" charset="0"/>
              </a:rPr>
              <a:t>لا</a:t>
            </a:r>
            <a:r>
              <a:rPr lang="ar-SA" sz="2400" dirty="0">
                <a:effectLst/>
                <a:latin typeface="Calibri" panose="020F0502020204030204" pitchFamily="34" charset="0"/>
                <a:ea typeface="Calibri" panose="020F0502020204030204" pitchFamily="34" charset="0"/>
              </a:rPr>
              <a:t>م وما تقدمه من مضامين يعد من ا</a:t>
            </a:r>
            <a:r>
              <a:rPr lang="ar-DZ" sz="2400" dirty="0">
                <a:effectLst/>
                <a:latin typeface="Calibri" panose="020F0502020204030204" pitchFamily="34" charset="0"/>
                <a:ea typeface="Calibri" panose="020F0502020204030204" pitchFamily="34" charset="0"/>
              </a:rPr>
              <a:t>ل</a:t>
            </a:r>
            <a:r>
              <a:rPr lang="ar-SA" sz="2400" dirty="0">
                <a:effectLst/>
                <a:latin typeface="Calibri" panose="020F0502020204030204" pitchFamily="34" charset="0"/>
                <a:ea typeface="Calibri" panose="020F0502020204030204" pitchFamily="34" charset="0"/>
              </a:rPr>
              <a:t>أركان ا</a:t>
            </a:r>
            <a:r>
              <a:rPr lang="ar-DZ" sz="2400" dirty="0">
                <a:effectLst/>
                <a:latin typeface="Calibri" panose="020F0502020204030204" pitchFamily="34" charset="0"/>
                <a:ea typeface="Calibri" panose="020F0502020204030204" pitchFamily="34" charset="0"/>
              </a:rPr>
              <a:t>ل</a:t>
            </a:r>
            <a:r>
              <a:rPr lang="ar-SA" sz="2400" dirty="0">
                <a:effectLst/>
                <a:latin typeface="Calibri" panose="020F0502020204030204" pitchFamily="34" charset="0"/>
                <a:ea typeface="Calibri" panose="020F0502020204030204" pitchFamily="34" charset="0"/>
              </a:rPr>
              <a:t>أساسية في تحقيق مستوى مقبول من كفاءة وفعالية المواطنين في التعامل مع ا</a:t>
            </a:r>
            <a:r>
              <a:rPr lang="ar-DZ" sz="2400" dirty="0">
                <a:effectLst/>
                <a:latin typeface="Calibri" panose="020F0502020204030204" pitchFamily="34" charset="0"/>
                <a:ea typeface="Calibri" panose="020F0502020204030204" pitchFamily="34" charset="0"/>
              </a:rPr>
              <a:t>ل</a:t>
            </a:r>
            <a:r>
              <a:rPr lang="ar-SA" sz="2400" dirty="0" err="1">
                <a:effectLst/>
                <a:latin typeface="Calibri" panose="020F0502020204030204" pitchFamily="34" charset="0"/>
                <a:ea typeface="Calibri" panose="020F0502020204030204" pitchFamily="34" charset="0"/>
              </a:rPr>
              <a:t>إعل</a:t>
            </a:r>
            <a:r>
              <a:rPr lang="ar-DZ" sz="2400" dirty="0">
                <a:effectLst/>
                <a:latin typeface="Calibri" panose="020F0502020204030204" pitchFamily="34" charset="0"/>
                <a:ea typeface="Calibri" panose="020F0502020204030204" pitchFamily="34" charset="0"/>
              </a:rPr>
              <a:t>ا</a:t>
            </a:r>
            <a:r>
              <a:rPr lang="ar-SA" sz="2400" dirty="0">
                <a:effectLst/>
                <a:latin typeface="Calibri" panose="020F0502020204030204" pitchFamily="34" charset="0"/>
                <a:ea typeface="Calibri" panose="020F0502020204030204" pitchFamily="34" charset="0"/>
              </a:rPr>
              <a:t>م ومصادر المعلومات المختلفة، خاصة في عصر يزخر بالعديد من الخيارات ال</a:t>
            </a:r>
            <a:r>
              <a:rPr lang="ar-DZ" sz="2400" dirty="0">
                <a:effectLst/>
                <a:latin typeface="Calibri" panose="020F0502020204030204" pitchFamily="34" charset="0"/>
                <a:ea typeface="Calibri" panose="020F0502020204030204" pitchFamily="34" charset="0"/>
              </a:rPr>
              <a:t>إ</a:t>
            </a:r>
            <a:r>
              <a:rPr lang="ar-SA" sz="2400" dirty="0">
                <a:effectLst/>
                <a:latin typeface="Calibri" panose="020F0502020204030204" pitchFamily="34" charset="0"/>
                <a:ea typeface="Calibri" panose="020F0502020204030204" pitchFamily="34" charset="0"/>
              </a:rPr>
              <a:t>عل</a:t>
            </a:r>
            <a:r>
              <a:rPr lang="ar-DZ" sz="2400" dirty="0">
                <a:effectLst/>
                <a:latin typeface="Calibri" panose="020F0502020204030204" pitchFamily="34" charset="0"/>
                <a:ea typeface="Calibri" panose="020F0502020204030204" pitchFamily="34" charset="0"/>
              </a:rPr>
              <a:t>ا</a:t>
            </a:r>
            <a:r>
              <a:rPr lang="ar-SA" sz="2400" dirty="0">
                <a:effectLst/>
                <a:latin typeface="Calibri" panose="020F0502020204030204" pitchFamily="34" charset="0"/>
                <a:ea typeface="Calibri" panose="020F0502020204030204" pitchFamily="34" charset="0"/>
              </a:rPr>
              <a:t>مية المتاحة للجمهور</a:t>
            </a:r>
            <a:r>
              <a:rPr lang="ar-DZ" sz="2400" dirty="0">
                <a:effectLst/>
                <a:latin typeface="Calibri" panose="020F0502020204030204" pitchFamily="34" charset="0"/>
                <a:ea typeface="Calibri" panose="020F0502020204030204" pitchFamily="34" charset="0"/>
              </a:rPr>
              <a:t>.</a:t>
            </a:r>
            <a:endParaRPr lang="fr-FR" sz="2400" dirty="0"/>
          </a:p>
        </p:txBody>
      </p:sp>
      <p:pic>
        <p:nvPicPr>
          <p:cNvPr id="5" name="Image 4">
            <a:extLst>
              <a:ext uri="{FF2B5EF4-FFF2-40B4-BE49-F238E27FC236}">
                <a16:creationId xmlns:a16="http://schemas.microsoft.com/office/drawing/2014/main" id="{871447AD-C217-DBA5-F174-E8AE1274DEE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64479" y="2086678"/>
            <a:ext cx="4626230" cy="347301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1803516186"/>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0D1D9-E9F3-A9E6-18A6-AD31799E75B9}"/>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777D473-4E7F-7770-2999-1FCF464C0872}"/>
              </a:ext>
            </a:extLst>
          </p:cNvPr>
          <p:cNvSpPr txBox="1"/>
          <p:nvPr/>
        </p:nvSpPr>
        <p:spPr>
          <a:xfrm>
            <a:off x="5963479" y="304279"/>
            <a:ext cx="5870713"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نقد التربية الإعلامية</a:t>
            </a:r>
          </a:p>
        </p:txBody>
      </p:sp>
      <p:sp>
        <p:nvSpPr>
          <p:cNvPr id="29" name="Rectangle 28">
            <a:extLst>
              <a:ext uri="{FF2B5EF4-FFF2-40B4-BE49-F238E27FC236}">
                <a16:creationId xmlns:a16="http://schemas.microsoft.com/office/drawing/2014/main" id="{1B317B8E-983D-2EE9-82B1-8DC992905E94}"/>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F0414BD-345E-21A2-E3F0-4627971E6E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77FD37D-96D0-422F-7A74-B58FB4A98CE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67815AA7-A52E-9C66-2A4C-FF514DCF1781}"/>
              </a:ext>
            </a:extLst>
          </p:cNvPr>
          <p:cNvSpPr/>
          <p:nvPr/>
        </p:nvSpPr>
        <p:spPr>
          <a:xfrm>
            <a:off x="4820012" y="1579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11</a:t>
            </a:r>
            <a:endParaRPr lang="en-US" sz="4000" b="1" dirty="0">
              <a:ea typeface="Roboto Light" panose="02000000000000000000" pitchFamily="2" charset="0"/>
            </a:endParaRPr>
          </a:p>
        </p:txBody>
      </p:sp>
      <p:sp>
        <p:nvSpPr>
          <p:cNvPr id="4" name="ZoneTexte 3">
            <a:extLst>
              <a:ext uri="{FF2B5EF4-FFF2-40B4-BE49-F238E27FC236}">
                <a16:creationId xmlns:a16="http://schemas.microsoft.com/office/drawing/2014/main" id="{977BB272-FF64-EF49-8776-43AA7CC947BA}"/>
              </a:ext>
            </a:extLst>
          </p:cNvPr>
          <p:cNvSpPr txBox="1"/>
          <p:nvPr/>
        </p:nvSpPr>
        <p:spPr>
          <a:xfrm>
            <a:off x="1499191" y="1816105"/>
            <a:ext cx="9622465" cy="3504870"/>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q"/>
            </a:pPr>
            <a:r>
              <a:rPr lang="ar-DZ" sz="28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دراسة علمية : د. حسن محمد حسن منصور، 2014</a:t>
            </a:r>
            <a:endParaRPr lang="fr-FR" sz="28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cs typeface="Arial" panose="020B0604020202020204" pitchFamily="34" charset="0"/>
              </a:rPr>
              <a:t>دراسة علمية بعنوان :"تنمية مهارات النقد والإنتاج للرسائل الاتصالية لدى الجمهور- دراسة تحليلية نقدية الأدبيات التربية الإعلامية</a:t>
            </a:r>
            <a:r>
              <a:rPr lang="ar-DZ" sz="2400" kern="100" dirty="0">
                <a:latin typeface="Calibri" panose="020F0502020204030204" pitchFamily="34" charset="0"/>
                <a:ea typeface="Calibri" panose="020F0502020204030204" pitchFamily="34" charset="0"/>
                <a:cs typeface="Arial" panose="020B0604020202020204" pitchFamily="34" charset="0"/>
              </a:rPr>
              <a:t>، و</a:t>
            </a:r>
            <a:r>
              <a:rPr lang="ar-DZ" sz="2400" kern="100" dirty="0">
                <a:effectLst/>
                <a:latin typeface="Calibri" panose="020F0502020204030204" pitchFamily="34" charset="0"/>
                <a:ea typeface="Calibri" panose="020F0502020204030204" pitchFamily="34" charset="0"/>
                <a:cs typeface="Arial" panose="020B0604020202020204" pitchFamily="34" charset="0"/>
              </a:rPr>
              <a:t>تسعى هذه الدراسة لتسليط الضوء على أدبيات التربية الإعلامية من زوايا محددة، تتعلَّق بالاتجاهات العامة لتلك الأدبيات، وكيف تناولت تنمية مهارات النقد والإنتاج للرَّسائل الاتصالية لدى الجمهور.</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cs typeface="Arial" panose="020B0604020202020204" pitchFamily="34" charset="0"/>
              </a:rPr>
              <a:t>وتوصَّلت نتائج الدراسة إلى : تطور مفهوم التربية الإعلامية والتجارب الدولية في هذا المجال، وكانت التعريفات الخاصة بالمفهوم</a:t>
            </a:r>
            <a:r>
              <a:rPr lang="ar-DZ" sz="2400" kern="100" dirty="0">
                <a:latin typeface="Calibri" panose="020F0502020204030204" pitchFamily="34" charset="0"/>
                <a:ea typeface="Calibri" panose="020F0502020204030204" pitchFamily="34" charset="0"/>
                <a:cs typeface="Arial" panose="020B0604020202020204" pitchFamily="34" charset="0"/>
              </a:rPr>
              <a:t>،</a:t>
            </a:r>
            <a:r>
              <a:rPr lang="ar-DZ" sz="2400" kern="100" dirty="0">
                <a:effectLst/>
                <a:latin typeface="Calibri" panose="020F0502020204030204" pitchFamily="34" charset="0"/>
                <a:ea typeface="Calibri" panose="020F0502020204030204" pitchFamily="34" charset="0"/>
                <a:cs typeface="Arial" panose="020B0604020202020204" pitchFamily="34" charset="0"/>
              </a:rPr>
              <a:t> لا تختلف عن التعريف الذي وضعه مؤتمر اليونسكو المُنعقِد في فيينا عام </a:t>
            </a:r>
            <a:r>
              <a:rPr lang="fa-IR" sz="2400" kern="100" dirty="0">
                <a:effectLst/>
                <a:latin typeface="Calibri" panose="020F0502020204030204" pitchFamily="34" charset="0"/>
                <a:ea typeface="Calibri" panose="020F0502020204030204" pitchFamily="34" charset="0"/>
                <a:cs typeface="Arial" panose="020B0604020202020204" pitchFamily="34" charset="0"/>
              </a:rPr>
              <a:t>۱۹۹۹</a:t>
            </a:r>
            <a:r>
              <a:rPr lang="ar-DZ" sz="2400" kern="100" dirty="0">
                <a:effectLst/>
                <a:latin typeface="Calibri" panose="020F0502020204030204" pitchFamily="34" charset="0"/>
                <a:ea typeface="Calibri" panose="020F0502020204030204" pitchFamily="34" charset="0"/>
                <a:cs typeface="Arial" panose="020B0604020202020204" pitchFamily="34" charset="0"/>
              </a:rPr>
              <a:t>م وهو أنَّ التربية الإعلامية تتناول التعامل مع جميع وسائل الإعلام </a:t>
            </a:r>
            <a:r>
              <a:rPr lang="ar-DZ" sz="2400" kern="100" dirty="0" err="1">
                <a:effectLst/>
                <a:latin typeface="Calibri" panose="020F0502020204030204" pitchFamily="34" charset="0"/>
                <a:ea typeface="Calibri" panose="020F0502020204030204" pitchFamily="34" charset="0"/>
                <a:cs typeface="Arial" panose="020B0604020202020204" pitchFamily="34" charset="0"/>
              </a:rPr>
              <a:t>الإِتصالي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ZoneTexte 8">
            <a:extLst>
              <a:ext uri="{FF2B5EF4-FFF2-40B4-BE49-F238E27FC236}">
                <a16:creationId xmlns:a16="http://schemas.microsoft.com/office/drawing/2014/main" id="{31A497DA-00BE-6319-DBEA-87084CA976F3}"/>
              </a:ext>
            </a:extLst>
          </p:cNvPr>
          <p:cNvSpPr txBox="1"/>
          <p:nvPr/>
        </p:nvSpPr>
        <p:spPr>
          <a:xfrm>
            <a:off x="1499191" y="5937186"/>
            <a:ext cx="6097772" cy="523220"/>
          </a:xfrm>
          <a:prstGeom prst="rect">
            <a:avLst/>
          </a:prstGeom>
          <a:noFill/>
        </p:spPr>
        <p:txBody>
          <a:bodyPr wrap="square">
            <a:spAutoFit/>
          </a:bodyPr>
          <a:lstStyle/>
          <a:p>
            <a:r>
              <a:rPr lang="fr-FR" sz="2800" b="1" dirty="0"/>
              <a:t>https://2cm.es/1fkE-</a:t>
            </a:r>
          </a:p>
        </p:txBody>
      </p:sp>
    </p:spTree>
    <p:extLst>
      <p:ext uri="{BB962C8B-B14F-4D97-AF65-F5344CB8AC3E}">
        <p14:creationId xmlns:p14="http://schemas.microsoft.com/office/powerpoint/2010/main" val="1229626517"/>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2FFEDF-DF77-612D-4ECD-E84AEE3A2DC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A3D043C9-EEE7-5B13-49F3-2A673A6B843E}"/>
              </a:ext>
            </a:extLst>
          </p:cNvPr>
          <p:cNvSpPr txBox="1"/>
          <p:nvPr/>
        </p:nvSpPr>
        <p:spPr>
          <a:xfrm>
            <a:off x="5641377" y="205039"/>
            <a:ext cx="6550623" cy="643894"/>
          </a:xfrm>
          <a:prstGeom prst="rect">
            <a:avLst/>
          </a:prstGeom>
          <a:noFill/>
        </p:spPr>
        <p:txBody>
          <a:bodyPr wrap="square" rtlCol="0">
            <a:spAutoFit/>
          </a:bodyPr>
          <a:lstStyle/>
          <a:p>
            <a:pPr algn="ctr">
              <a:lnSpc>
                <a:spcPct val="120000"/>
              </a:lnSpc>
            </a:pPr>
            <a:r>
              <a:rPr lang="fr-FR" sz="3200" b="1" dirty="0">
                <a:solidFill>
                  <a:schemeClr val="accent5"/>
                </a:solidFill>
              </a:rPr>
              <a:t>(AI </a:t>
            </a:r>
            <a:r>
              <a:rPr lang="fr-FR" sz="3200" b="1" dirty="0" err="1">
                <a:solidFill>
                  <a:schemeClr val="accent5"/>
                </a:solidFill>
              </a:rPr>
              <a:t>literacy</a:t>
            </a:r>
            <a:r>
              <a:rPr lang="fr-FR" sz="3200" b="1" dirty="0">
                <a:solidFill>
                  <a:schemeClr val="accent5"/>
                </a:solidFill>
              </a:rPr>
              <a:t>)</a:t>
            </a:r>
            <a:r>
              <a:rPr lang="ar-DZ" sz="3200" b="1" dirty="0">
                <a:solidFill>
                  <a:schemeClr val="accent5"/>
                </a:solidFill>
                <a:latin typeface="Alexandria" charset="0"/>
                <a:cs typeface="Alexandria" charset="0"/>
              </a:rPr>
              <a:t> </a:t>
            </a:r>
            <a:r>
              <a:rPr lang="ar-DZ" sz="3200" b="1" dirty="0">
                <a:solidFill>
                  <a:srgbClr val="00B0F0"/>
                </a:solidFill>
                <a:latin typeface="Alexandria" charset="0"/>
                <a:cs typeface="Alexandria" charset="0"/>
              </a:rPr>
              <a:t>الدِراية بالذَّكاء </a:t>
            </a:r>
            <a:r>
              <a:rPr lang="ar-DZ" sz="3200" b="1" dirty="0" err="1">
                <a:solidFill>
                  <a:srgbClr val="00B0F0"/>
                </a:solidFill>
                <a:latin typeface="Alexandria" charset="0"/>
                <a:cs typeface="Alexandria" charset="0"/>
              </a:rPr>
              <a:t>الإِصطناعي</a:t>
            </a:r>
            <a:r>
              <a:rPr lang="ar-DZ" sz="3200" b="1" dirty="0">
                <a:solidFill>
                  <a:srgbClr val="00B0F0"/>
                </a:solidFill>
                <a:latin typeface="Alexandria" charset="0"/>
                <a:cs typeface="Alexandria" charset="0"/>
              </a:rPr>
              <a:t> </a:t>
            </a:r>
            <a:r>
              <a:rPr lang="fr-FR" sz="3200" b="1" dirty="0"/>
              <a:t> </a:t>
            </a:r>
            <a:endParaRPr lang="ar-DZ" sz="54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1091C96B-C398-5538-2C4D-1B900B9D4E77}"/>
              </a:ext>
            </a:extLst>
          </p:cNvPr>
          <p:cNvSpPr/>
          <p:nvPr/>
        </p:nvSpPr>
        <p:spPr>
          <a:xfrm flipV="1">
            <a:off x="2227489" y="518945"/>
            <a:ext cx="3412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7C24F8E-5F6C-FF69-C590-1861522FA3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97E6E46-4FFE-7AFE-F747-262B8BAC2ED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0" name="Rectangle 9">
            <a:extLst>
              <a:ext uri="{FF2B5EF4-FFF2-40B4-BE49-F238E27FC236}">
                <a16:creationId xmlns:a16="http://schemas.microsoft.com/office/drawing/2014/main" id="{BAE46573-4AA0-B04D-6C37-F5157143D937}"/>
              </a:ext>
            </a:extLst>
          </p:cNvPr>
          <p:cNvSpPr/>
          <p:nvPr/>
        </p:nvSpPr>
        <p:spPr>
          <a:xfrm>
            <a:off x="4675840" y="5870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12</a:t>
            </a:r>
            <a:endParaRPr lang="en-US" sz="4000" b="1" dirty="0">
              <a:ea typeface="Roboto Light" panose="02000000000000000000" pitchFamily="2" charset="0"/>
            </a:endParaRPr>
          </a:p>
        </p:txBody>
      </p:sp>
      <p:pic>
        <p:nvPicPr>
          <p:cNvPr id="3" name="Image 2">
            <a:extLst>
              <a:ext uri="{FF2B5EF4-FFF2-40B4-BE49-F238E27FC236}">
                <a16:creationId xmlns:a16="http://schemas.microsoft.com/office/drawing/2014/main" id="{165361F5-DC5F-67C6-9247-14C9CA064BE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2236" y="2389472"/>
            <a:ext cx="2682969" cy="24086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ZoneTexte 4">
            <a:extLst>
              <a:ext uri="{FF2B5EF4-FFF2-40B4-BE49-F238E27FC236}">
                <a16:creationId xmlns:a16="http://schemas.microsoft.com/office/drawing/2014/main" id="{AC44431A-C942-8112-474B-5DDD49C8BCBD}"/>
              </a:ext>
            </a:extLst>
          </p:cNvPr>
          <p:cNvSpPr txBox="1"/>
          <p:nvPr/>
        </p:nvSpPr>
        <p:spPr>
          <a:xfrm>
            <a:off x="3465095" y="1614046"/>
            <a:ext cx="7825339" cy="4638514"/>
          </a:xfrm>
          <a:prstGeom prst="rect">
            <a:avLst/>
          </a:prstGeom>
          <a:noFill/>
        </p:spPr>
        <p:txBody>
          <a:bodyPr wrap="square">
            <a:spAutoFit/>
          </a:bodyPr>
          <a:lstStyle/>
          <a:p>
            <a:pPr algn="just" rtl="1">
              <a:lnSpc>
                <a:spcPct val="107000"/>
              </a:lnSpc>
              <a:spcAft>
                <a:spcPts val="800"/>
              </a:spcAft>
              <a:buNone/>
            </a:pPr>
            <a:r>
              <a:rPr lang="ar-DZ" sz="2400" kern="100" dirty="0">
                <a:effectLst/>
                <a:latin typeface="Calibri" panose="020F0502020204030204" pitchFamily="34" charset="0"/>
                <a:ea typeface="Calibri" panose="020F0502020204030204" pitchFamily="34" charset="0"/>
              </a:rPr>
              <a:t>   </a:t>
            </a:r>
            <a:r>
              <a:rPr lang="ar-SA" sz="2400" kern="100" dirty="0">
                <a:effectLst/>
                <a:latin typeface="Calibri" panose="020F0502020204030204" pitchFamily="34" charset="0"/>
                <a:ea typeface="Calibri" panose="020F0502020204030204" pitchFamily="34" charset="0"/>
              </a:rPr>
              <a:t>هي فهم و</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ستخدام</a:t>
            </a:r>
            <a:r>
              <a:rPr lang="ar-SA" sz="2400" kern="100" dirty="0">
                <a:effectLst/>
                <a:latin typeface="Calibri" panose="020F0502020204030204" pitchFamily="34" charset="0"/>
                <a:ea typeface="Calibri" panose="020F0502020204030204" pitchFamily="34" charset="0"/>
              </a:rPr>
              <a:t> تقنيات الذكاء ال</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صطناعي</a:t>
            </a:r>
            <a:r>
              <a:rPr lang="ar-SA" sz="2400" kern="100" dirty="0">
                <a:effectLst/>
                <a:latin typeface="Calibri" panose="020F0502020204030204" pitchFamily="34" charset="0"/>
                <a:ea typeface="Calibri" panose="020F0502020204030204" pitchFamily="34" charset="0"/>
              </a:rPr>
              <a:t> بشكل صحيح. لا تقتصر فقط على معرفة هذه التقنيات، بل تشمل أيضًا القدرة على تطبيقها، تقييمها، وفهم أبعادها الأخلاقية. وتعد مهارة مهمة في التعليم والعمل، مع ضرورة نشرها بشكل شامل، من خلال أطر تعليمية ترك</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ز على الت</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طبيق</a:t>
            </a:r>
            <a:r>
              <a:rPr lang="ar-SA" sz="2400" kern="100" dirty="0">
                <a:effectLst/>
                <a:latin typeface="Calibri" panose="020F0502020204030204" pitchFamily="34" charset="0"/>
                <a:ea typeface="Calibri" panose="020F0502020204030204" pitchFamily="34" charset="0"/>
              </a:rPr>
              <a:t> الع</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ملي والجوانب الأخلاقية</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indent="-342900" algn="just" rtl="1">
              <a:buFont typeface="Wingdings" panose="05000000000000000000" pitchFamily="2" charset="2"/>
              <a:buChar char="q"/>
            </a:pPr>
            <a:r>
              <a:rPr lang="ar-SA" sz="2400" b="1" dirty="0"/>
              <a:t>الدراية بالذكاء </a:t>
            </a:r>
            <a:r>
              <a:rPr lang="ar-SA" sz="2400" b="1" dirty="0" err="1"/>
              <a:t>الإصطناعي</a:t>
            </a:r>
            <a:r>
              <a:rPr lang="ar-SA" sz="2400" b="1" dirty="0"/>
              <a:t> (محو الأمية بالذكاء </a:t>
            </a:r>
            <a:r>
              <a:rPr lang="ar-SA" sz="2400" b="1" dirty="0" err="1"/>
              <a:t>الإصطناعي</a:t>
            </a:r>
            <a:r>
              <a:rPr lang="ar-SA" sz="2400" b="1" dirty="0"/>
              <a:t>)</a:t>
            </a:r>
            <a:r>
              <a:rPr lang="fr-FR" sz="2400" b="1" dirty="0"/>
              <a:t>:</a:t>
            </a:r>
            <a:endParaRPr lang="fr-FR" sz="2400" dirty="0"/>
          </a:p>
          <a:p>
            <a:pPr algn="just" rtl="1"/>
            <a:r>
              <a:rPr lang="ar-DZ" sz="2400" dirty="0"/>
              <a:t>   </a:t>
            </a:r>
            <a:r>
              <a:rPr lang="ar-SA" sz="2400" dirty="0"/>
              <a:t>تطور مفهوم محو الأمية من مجرد القراءة والكتابة إلى مهارات أوسع تشمل فهم المعلومات والتواصل و</a:t>
            </a:r>
            <a:r>
              <a:rPr lang="ar-DZ" sz="2400" dirty="0"/>
              <a:t>إِ</a:t>
            </a:r>
            <a:r>
              <a:rPr lang="ar-SA" sz="2400" dirty="0" err="1"/>
              <a:t>ستخدام</a:t>
            </a:r>
            <a:r>
              <a:rPr lang="ar-SA" sz="2400" dirty="0"/>
              <a:t> التكنولوجيا. ومع هذا التطور ظهر محو الأمية الرقمية، الذي يرك</a:t>
            </a:r>
            <a:r>
              <a:rPr lang="ar-DZ" sz="2400" dirty="0"/>
              <a:t>ِّ</a:t>
            </a:r>
            <a:r>
              <a:rPr lang="ar-SA" sz="2400" dirty="0"/>
              <a:t>ز على الوصول للمعلومات وتحليلها وإنشائها والت</a:t>
            </a:r>
            <a:r>
              <a:rPr lang="ar-DZ" sz="2400" dirty="0"/>
              <a:t>َّ</a:t>
            </a:r>
            <a:r>
              <a:rPr lang="ar-SA" sz="2400" dirty="0"/>
              <a:t>فاعل معها في البيئة الر</a:t>
            </a:r>
            <a:r>
              <a:rPr lang="ar-DZ" sz="2400" dirty="0"/>
              <a:t>َّ</a:t>
            </a:r>
            <a:r>
              <a:rPr lang="ar-SA" sz="2400" dirty="0" err="1"/>
              <a:t>قمية</a:t>
            </a:r>
            <a:r>
              <a:rPr lang="ar-SA" sz="2400" dirty="0"/>
              <a:t>، ضمن أ</a:t>
            </a:r>
            <a:r>
              <a:rPr lang="ar-DZ" sz="2400" dirty="0"/>
              <a:t>ُ</a:t>
            </a:r>
            <a:r>
              <a:rPr lang="ar-SA" sz="2400" dirty="0"/>
              <a:t>ط</a:t>
            </a:r>
            <a:r>
              <a:rPr lang="ar-DZ" sz="2400" dirty="0"/>
              <a:t>ُ</a:t>
            </a:r>
            <a:r>
              <a:rPr lang="ar-SA" sz="2400" dirty="0"/>
              <a:t>ر تحد</a:t>
            </a:r>
            <a:r>
              <a:rPr lang="ar-DZ" sz="2400" dirty="0"/>
              <a:t>ِّ</a:t>
            </a:r>
            <a:r>
              <a:rPr lang="ar-SA" sz="2400" dirty="0"/>
              <a:t>د مهارات مثل</a:t>
            </a:r>
            <a:r>
              <a:rPr lang="ar-DZ" sz="2400" dirty="0"/>
              <a:t>:</a:t>
            </a:r>
            <a:r>
              <a:rPr lang="ar-SA" sz="2400" dirty="0"/>
              <a:t> التواصل، إنشاء المحتوى، الأمان، وحل</a:t>
            </a:r>
            <a:r>
              <a:rPr lang="ar-DZ" sz="2400" dirty="0"/>
              <a:t>ُّ</a:t>
            </a:r>
            <a:r>
              <a:rPr lang="ar-SA" sz="2400" dirty="0"/>
              <a:t> المشكلات</a:t>
            </a:r>
            <a:r>
              <a:rPr lang="fr-FR" sz="2400" dirty="0"/>
              <a:t>.</a:t>
            </a:r>
          </a:p>
          <a:p>
            <a:pPr algn="just" rtl="1">
              <a:lnSpc>
                <a:spcPct val="107000"/>
              </a:lnSpc>
              <a:spcAft>
                <a:spcPts val="800"/>
              </a:spcAft>
              <a:buNone/>
            </a:pPr>
            <a:endParaRPr lang="fr-FR" sz="16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04612432"/>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0054C8-0EED-BE63-534F-39B972456557}"/>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A42F300D-CBD1-ECFC-63ED-5EC5708922B3}"/>
              </a:ext>
            </a:extLst>
          </p:cNvPr>
          <p:cNvSpPr txBox="1"/>
          <p:nvPr/>
        </p:nvSpPr>
        <p:spPr>
          <a:xfrm>
            <a:off x="5641377" y="205039"/>
            <a:ext cx="6550623" cy="643894"/>
          </a:xfrm>
          <a:prstGeom prst="rect">
            <a:avLst/>
          </a:prstGeom>
          <a:noFill/>
        </p:spPr>
        <p:txBody>
          <a:bodyPr wrap="square" rtlCol="0">
            <a:spAutoFit/>
          </a:bodyPr>
          <a:lstStyle/>
          <a:p>
            <a:pPr algn="ctr">
              <a:lnSpc>
                <a:spcPct val="120000"/>
              </a:lnSpc>
            </a:pPr>
            <a:r>
              <a:rPr lang="fr-FR" sz="3200" b="1" dirty="0">
                <a:solidFill>
                  <a:schemeClr val="accent5"/>
                </a:solidFill>
              </a:rPr>
              <a:t>(AI </a:t>
            </a:r>
            <a:r>
              <a:rPr lang="fr-FR" sz="3200" b="1" dirty="0" err="1">
                <a:solidFill>
                  <a:schemeClr val="accent5"/>
                </a:solidFill>
              </a:rPr>
              <a:t>literacy</a:t>
            </a:r>
            <a:r>
              <a:rPr lang="fr-FR" sz="3200" b="1" dirty="0">
                <a:solidFill>
                  <a:schemeClr val="accent5"/>
                </a:solidFill>
              </a:rPr>
              <a:t>)</a:t>
            </a:r>
            <a:r>
              <a:rPr lang="ar-DZ" sz="3200" b="1" dirty="0">
                <a:solidFill>
                  <a:schemeClr val="accent5"/>
                </a:solidFill>
                <a:latin typeface="Alexandria" charset="0"/>
                <a:cs typeface="Alexandria" charset="0"/>
              </a:rPr>
              <a:t> </a:t>
            </a:r>
            <a:r>
              <a:rPr lang="ar-DZ" sz="3200" b="1" dirty="0">
                <a:solidFill>
                  <a:srgbClr val="00B0F0"/>
                </a:solidFill>
                <a:latin typeface="Alexandria" charset="0"/>
                <a:cs typeface="Alexandria" charset="0"/>
              </a:rPr>
              <a:t>الدِراية بالذَّكاء </a:t>
            </a:r>
            <a:r>
              <a:rPr lang="ar-DZ" sz="3200" b="1" dirty="0" err="1">
                <a:solidFill>
                  <a:srgbClr val="00B0F0"/>
                </a:solidFill>
                <a:latin typeface="Alexandria" charset="0"/>
                <a:cs typeface="Alexandria" charset="0"/>
              </a:rPr>
              <a:t>الإِصطناعي</a:t>
            </a:r>
            <a:r>
              <a:rPr lang="ar-DZ" sz="3200" b="1" dirty="0">
                <a:solidFill>
                  <a:srgbClr val="00B0F0"/>
                </a:solidFill>
                <a:latin typeface="Alexandria" charset="0"/>
                <a:cs typeface="Alexandria" charset="0"/>
              </a:rPr>
              <a:t> </a:t>
            </a:r>
            <a:r>
              <a:rPr lang="fr-FR" sz="3200" b="1" dirty="0"/>
              <a:t> </a:t>
            </a:r>
            <a:endParaRPr lang="ar-DZ" sz="54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A2B17DC5-93E6-0B11-FA43-95AAEEE91FB8}"/>
              </a:ext>
            </a:extLst>
          </p:cNvPr>
          <p:cNvSpPr/>
          <p:nvPr/>
        </p:nvSpPr>
        <p:spPr>
          <a:xfrm flipV="1">
            <a:off x="2227489" y="518945"/>
            <a:ext cx="3412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2F5C184-CD8E-90A2-E573-C8E19EDFD5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66F5BDD-9381-C35F-07C4-37056D51B59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0" name="Rectangle 9">
            <a:extLst>
              <a:ext uri="{FF2B5EF4-FFF2-40B4-BE49-F238E27FC236}">
                <a16:creationId xmlns:a16="http://schemas.microsoft.com/office/drawing/2014/main" id="{5ED65666-F766-48D9-07F5-75E06F6F775D}"/>
              </a:ext>
            </a:extLst>
          </p:cNvPr>
          <p:cNvSpPr/>
          <p:nvPr/>
        </p:nvSpPr>
        <p:spPr>
          <a:xfrm>
            <a:off x="4675840" y="5870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12</a:t>
            </a:r>
            <a:endParaRPr lang="en-US" sz="4000" b="1" dirty="0">
              <a:ea typeface="Roboto Light" panose="02000000000000000000" pitchFamily="2" charset="0"/>
            </a:endParaRPr>
          </a:p>
        </p:txBody>
      </p:sp>
      <p:pic>
        <p:nvPicPr>
          <p:cNvPr id="3" name="Image 2">
            <a:extLst>
              <a:ext uri="{FF2B5EF4-FFF2-40B4-BE49-F238E27FC236}">
                <a16:creationId xmlns:a16="http://schemas.microsoft.com/office/drawing/2014/main" id="{9D59931E-762D-9005-6728-9E891108A2F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4201" y="3568467"/>
            <a:ext cx="2557599" cy="22961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ZoneTexte 4">
            <a:extLst>
              <a:ext uri="{FF2B5EF4-FFF2-40B4-BE49-F238E27FC236}">
                <a16:creationId xmlns:a16="http://schemas.microsoft.com/office/drawing/2014/main" id="{FBE362AF-AFA4-F6B9-953C-947096AA5D3E}"/>
              </a:ext>
            </a:extLst>
          </p:cNvPr>
          <p:cNvSpPr txBox="1"/>
          <p:nvPr/>
        </p:nvSpPr>
        <p:spPr>
          <a:xfrm>
            <a:off x="3068053" y="1628362"/>
            <a:ext cx="8106878" cy="4039376"/>
          </a:xfrm>
          <a:prstGeom prst="rect">
            <a:avLst/>
          </a:prstGeom>
          <a:noFill/>
        </p:spPr>
        <p:txBody>
          <a:bodyPr wrap="square">
            <a:spAutoFit/>
          </a:bodyPr>
          <a:lstStyle/>
          <a:p>
            <a:pPr algn="r"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ويُعد</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مح</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و </a:t>
            </a:r>
            <a:r>
              <a:rPr lang="ar-SA" sz="2400" kern="100" dirty="0" err="1">
                <a:effectLst/>
                <a:latin typeface="Calibri" panose="020F0502020204030204" pitchFamily="34" charset="0"/>
                <a:ea typeface="Calibri" panose="020F0502020204030204" pitchFamily="34" charset="0"/>
              </a:rPr>
              <a:t>الأ</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ية</a:t>
            </a:r>
            <a:r>
              <a:rPr lang="ar-SA" sz="2400" kern="100" dirty="0">
                <a:effectLst/>
                <a:latin typeface="Calibri" panose="020F0502020204030204" pitchFamily="34" charset="0"/>
                <a:ea typeface="Calibri" panose="020F0502020204030204" pitchFamily="34" charset="0"/>
              </a:rPr>
              <a:t> </a:t>
            </a:r>
            <a:r>
              <a:rPr lang="ar-SA" sz="2400" kern="100" dirty="0" err="1">
                <a:effectLst/>
                <a:latin typeface="Calibri" panose="020F0502020204030204" pitchFamily="34" charset="0"/>
                <a:ea typeface="Calibri" panose="020F0502020204030204" pitchFamily="34" charset="0"/>
              </a:rPr>
              <a:t>بالذ</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كاء</a:t>
            </a:r>
            <a:r>
              <a:rPr lang="ar-SA" sz="2400" kern="100" dirty="0">
                <a:effectLst/>
                <a:latin typeface="Calibri" panose="020F0502020204030204" pitchFamily="34" charset="0"/>
                <a:ea typeface="Calibri" panose="020F0502020204030204" pitchFamily="34" charset="0"/>
              </a:rPr>
              <a:t> الاصطناعي جزءًا من محو الأمية الر</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قمية</a:t>
            </a:r>
            <a:r>
              <a:rPr lang="ar-SA" sz="2400" kern="100" dirty="0">
                <a:effectLst/>
                <a:latin typeface="Calibri" panose="020F0502020204030204" pitchFamily="34" charset="0"/>
                <a:ea typeface="Calibri" panose="020F0502020204030204" pitchFamily="34" charset="0"/>
              </a:rPr>
              <a:t>، ويعني ف</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هم أساسيات الذ</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كاء</a:t>
            </a:r>
            <a:r>
              <a:rPr lang="ar-SA" sz="2400" kern="100" dirty="0">
                <a:effectLst/>
                <a:latin typeface="Calibri" panose="020F0502020204030204" pitchFamily="34" charset="0"/>
                <a:ea typeface="Calibri" panose="020F0502020204030204" pitchFamily="34" charset="0"/>
              </a:rPr>
              <a:t> ال</a:t>
            </a:r>
            <a:r>
              <a:rPr lang="ar-DZ" sz="2400" kern="100" dirty="0">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صطناعي</a:t>
            </a:r>
            <a:r>
              <a:rPr lang="ar-SA" sz="2400" kern="100" dirty="0">
                <a:effectLst/>
                <a:latin typeface="Calibri" panose="020F0502020204030204" pitchFamily="34" charset="0"/>
                <a:ea typeface="Calibri" panose="020F0502020204030204" pitchFamily="34" charset="0"/>
              </a:rPr>
              <a:t> وكيفية عمله وتطبيقاته، مع الت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فكير الن</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قدي في آثاره الأخلاقية وال</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جتماعية</a:t>
            </a:r>
            <a:r>
              <a:rPr lang="fr-FR" sz="2400" kern="100" dirty="0">
                <a:effectLst/>
                <a:latin typeface="Calibri" panose="020F0502020204030204" pitchFamily="34" charset="0"/>
                <a:ea typeface="Calibri" panose="020F0502020204030204" pitchFamily="34" charset="0"/>
              </a:rPr>
              <a:t>.</a:t>
            </a:r>
          </a:p>
          <a:p>
            <a:pPr algn="r"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أما 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حو الأم</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ية</a:t>
            </a:r>
            <a:r>
              <a:rPr lang="ar-SA" sz="2400" kern="100" dirty="0">
                <a:effectLst/>
                <a:latin typeface="Calibri" panose="020F0502020204030204" pitchFamily="34" charset="0"/>
                <a:ea typeface="Calibri" panose="020F0502020204030204" pitchFamily="34" charset="0"/>
              </a:rPr>
              <a:t> </a:t>
            </a:r>
            <a:r>
              <a:rPr lang="ar-SA" sz="2400" kern="100" dirty="0" err="1">
                <a:effectLst/>
                <a:latin typeface="Calibri" panose="020F0502020204030204" pitchFamily="34" charset="0"/>
                <a:ea typeface="Calibri" panose="020F0502020204030204" pitchFamily="34" charset="0"/>
              </a:rPr>
              <a:t>بالب</a:t>
            </a:r>
            <a:r>
              <a:rPr lang="ar-DZ" sz="2400" kern="100" dirty="0">
                <a:effectLst/>
                <a:latin typeface="Calibri" panose="020F0502020204030204" pitchFamily="34" charset="0"/>
                <a:ea typeface="Calibri" panose="020F0502020204030204" pitchFamily="34" charset="0"/>
              </a:rPr>
              <a:t>َ</a:t>
            </a:r>
            <a:r>
              <a:rPr lang="ar-SA" sz="2400" kern="100" dirty="0" err="1">
                <a:effectLst/>
                <a:latin typeface="Calibri" panose="020F0502020204030204" pitchFamily="34" charset="0"/>
                <a:ea typeface="Calibri" panose="020F0502020204030204" pitchFamily="34" charset="0"/>
              </a:rPr>
              <a:t>يانات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ف</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ير</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ك</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ز على تحليل البيانات وتفسيرها</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ل</a:t>
            </a:r>
            <a:r>
              <a:rPr lang="ar-DZ" sz="2400" kern="100" dirty="0">
                <a:effectLst/>
                <a:latin typeface="Calibri" panose="020F0502020204030204" pitchFamily="34" charset="0"/>
                <a:ea typeface="Calibri" panose="020F0502020204030204" pitchFamily="34" charset="0"/>
              </a:rPr>
              <a:t>إِ</a:t>
            </a:r>
            <a:r>
              <a:rPr lang="ar-SA" sz="2400" kern="100" dirty="0">
                <a:effectLst/>
                <a:latin typeface="Calibri" panose="020F0502020204030204" pitchFamily="34" charset="0"/>
                <a:ea typeface="Calibri" panose="020F0502020204030204" pitchFamily="34" charset="0"/>
              </a:rPr>
              <a:t>تخاذ قرارات مبنية على معلومات</a:t>
            </a:r>
            <a:r>
              <a:rPr lang="fr-FR" sz="2400" kern="100" dirty="0">
                <a:effectLst/>
                <a:latin typeface="Calibri" panose="020F0502020204030204" pitchFamily="34" charset="0"/>
                <a:ea typeface="Calibri" panose="020F0502020204030204" pitchFamily="34" charset="0"/>
              </a:rPr>
              <a:t>.</a:t>
            </a:r>
          </a:p>
          <a:p>
            <a:pPr algn="r"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ورغم وجود تداخل بين المجالين، فإن الفرق الأساسي هو</a:t>
            </a:r>
            <a:r>
              <a:rPr lang="fr-FR" sz="2400" kern="100" dirty="0">
                <a:effectLst/>
                <a:latin typeface="Calibri" panose="020F0502020204030204" pitchFamily="34" charset="0"/>
                <a:ea typeface="Calibri" panose="020F0502020204030204" pitchFamily="34" charset="0"/>
              </a:rPr>
              <a:t>:</a:t>
            </a:r>
            <a:endParaRPr lang="ar-DZ" sz="2400" kern="100" dirty="0">
              <a:effectLst/>
              <a:latin typeface="Calibri" panose="020F0502020204030204" pitchFamily="34" charset="0"/>
              <a:ea typeface="Calibri" panose="020F0502020204030204" pitchFamily="34" charset="0"/>
            </a:endParaRPr>
          </a:p>
          <a:p>
            <a:pPr marL="342900" indent="-342900" algn="r" rtl="1">
              <a:lnSpc>
                <a:spcPct val="107000"/>
              </a:lnSpc>
              <a:spcAft>
                <a:spcPts val="800"/>
              </a:spcAft>
              <a:buFont typeface="Wingdings" panose="05000000000000000000" pitchFamily="2" charset="2"/>
              <a:buChar char="v"/>
            </a:pPr>
            <a:r>
              <a:rPr lang="ar-SA" sz="2400" kern="100" dirty="0">
                <a:effectLst/>
                <a:latin typeface="Calibri" panose="020F0502020204030204" pitchFamily="34" charset="0"/>
                <a:ea typeface="Calibri" panose="020F0502020204030204" pitchFamily="34" charset="0"/>
              </a:rPr>
              <a:t>الذكاء ال</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صطناعي</a:t>
            </a:r>
            <a:r>
              <a:rPr lang="ar-SA" sz="2400" kern="100" dirty="0">
                <a:effectLst/>
                <a:latin typeface="Calibri" panose="020F0502020204030204" pitchFamily="34" charset="0"/>
                <a:ea typeface="Calibri" panose="020F0502020204030204" pitchFamily="34" charset="0"/>
              </a:rPr>
              <a:t>: ي</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ر</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ك</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ز على الخوارزميات </a:t>
            </a:r>
            <a:r>
              <a:rPr lang="ar-SA" sz="2400" kern="100" dirty="0" err="1">
                <a:effectLst/>
                <a:latin typeface="Calibri" panose="020F0502020204030204" pitchFamily="34" charset="0"/>
                <a:ea typeface="Calibri" panose="020F0502020204030204" pitchFamily="34" charset="0"/>
              </a:rPr>
              <a:t>والأت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ة</a:t>
            </a:r>
            <a:r>
              <a:rPr lang="fr-FR" sz="2400" kern="100" dirty="0">
                <a:effectLst/>
                <a:latin typeface="Calibri" panose="020F0502020204030204" pitchFamily="34" charset="0"/>
                <a:ea typeface="Calibri" panose="020F0502020204030204" pitchFamily="34" charset="0"/>
              </a:rPr>
              <a:t>.</a:t>
            </a:r>
            <a:r>
              <a:rPr lang="fr-FR" sz="2400" kern="100" dirty="0">
                <a:effectLst/>
                <a:latin typeface="Arial" panose="020B0604020202020204" pitchFamily="34" charset="0"/>
                <a:ea typeface="Calibri" panose="020F0502020204030204" pitchFamily="34" charset="0"/>
              </a:rPr>
              <a:t> </a:t>
            </a:r>
            <a:r>
              <a:rPr lang="ar-SA" sz="2400" kern="100" dirty="0">
                <a:effectLst/>
                <a:latin typeface="Arial" panose="020B060402020202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هي جعل العمل </a:t>
            </a:r>
            <a:r>
              <a:rPr lang="ar-SA" sz="2400" kern="100" dirty="0" err="1">
                <a:effectLst/>
                <a:latin typeface="Calibri" panose="020F0502020204030204" pitchFamily="34" charset="0"/>
                <a:ea typeface="Calibri" panose="020F0502020204030204" pitchFamily="34" charset="0"/>
              </a:rPr>
              <a:t>يت</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م</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 “لوحده” ب</a:t>
            </a:r>
            <a:r>
              <a:rPr lang="ar-DZ" sz="2400" kern="100" dirty="0">
                <a:effectLst/>
                <a:latin typeface="Calibri" panose="020F0502020204030204" pitchFamily="34" charset="0"/>
                <a:ea typeface="Calibri" panose="020F0502020204030204" pitchFamily="34" charset="0"/>
              </a:rPr>
              <a:t>إِ</a:t>
            </a:r>
            <a:r>
              <a:rPr lang="ar-SA" sz="2400" kern="100" dirty="0" err="1">
                <a:effectLst/>
                <a:latin typeface="Calibri" panose="020F0502020204030204" pitchFamily="34" charset="0"/>
                <a:ea typeface="Calibri" panose="020F0502020204030204" pitchFamily="34" charset="0"/>
              </a:rPr>
              <a:t>ستخدام</a:t>
            </a:r>
            <a:r>
              <a:rPr lang="ar-SA" sz="2400" kern="100" dirty="0">
                <a:effectLst/>
                <a:latin typeface="Calibri" panose="020F0502020204030204" pitchFamily="34" charset="0"/>
                <a:ea typeface="Calibri" panose="020F0502020204030204" pitchFamily="34" charset="0"/>
              </a:rPr>
              <a:t> أنظمة ذكية أو مبرمجة)</a:t>
            </a:r>
            <a:r>
              <a:rPr lang="fr-FR" sz="2400" kern="100" dirty="0">
                <a:effectLst/>
                <a:latin typeface="Calibri" panose="020F0502020204030204" pitchFamily="34" charset="0"/>
                <a:ea typeface="Calibri" panose="020F0502020204030204" pitchFamily="34" charset="0"/>
              </a:rPr>
              <a:t>. </a:t>
            </a:r>
            <a:endParaRPr lang="ar-DZ" sz="2400" kern="100" dirty="0">
              <a:latin typeface="Calibri" panose="020F0502020204030204" pitchFamily="34" charset="0"/>
              <a:ea typeface="Calibri" panose="020F0502020204030204" pitchFamily="34" charset="0"/>
            </a:endParaRPr>
          </a:p>
          <a:p>
            <a:pPr marL="342900" indent="-342900" algn="r" rtl="1">
              <a:lnSpc>
                <a:spcPct val="107000"/>
              </a:lnSpc>
              <a:spcAft>
                <a:spcPts val="800"/>
              </a:spcAft>
              <a:buFont typeface="Wingdings" panose="05000000000000000000" pitchFamily="2" charset="2"/>
              <a:buChar char="v"/>
            </a:pPr>
            <a:r>
              <a:rPr lang="ar-SA" sz="2400" kern="100" dirty="0">
                <a:effectLst/>
                <a:latin typeface="Calibri" panose="020F0502020204030204" pitchFamily="34" charset="0"/>
                <a:ea typeface="Calibri" panose="020F0502020204030204" pitchFamily="34" charset="0"/>
              </a:rPr>
              <a:t>البيانات: </a:t>
            </a:r>
            <a:r>
              <a:rPr lang="ar-DZ" sz="2400" kern="100" dirty="0">
                <a:latin typeface="Calibri" panose="020F0502020204030204" pitchFamily="34" charset="0"/>
                <a:ea typeface="Calibri" panose="020F0502020204030204" pitchFamily="34" charset="0"/>
              </a:rPr>
              <a:t>ت</a:t>
            </a:r>
            <a:r>
              <a:rPr lang="ar-SA" sz="2400" kern="100" dirty="0">
                <a:effectLst/>
                <a:latin typeface="Calibri" panose="020F0502020204030204" pitchFamily="34" charset="0"/>
                <a:ea typeface="Calibri" panose="020F0502020204030204" pitchFamily="34" charset="0"/>
              </a:rPr>
              <a:t>رك</a:t>
            </a:r>
            <a:r>
              <a:rPr lang="ar-DZ" sz="2400" kern="100" dirty="0">
                <a:effectLst/>
                <a:latin typeface="Calibri" panose="020F0502020204030204" pitchFamily="34" charset="0"/>
                <a:ea typeface="Calibri" panose="020F0502020204030204" pitchFamily="34" charset="0"/>
              </a:rPr>
              <a:t>ِّ</a:t>
            </a:r>
            <a:r>
              <a:rPr lang="ar-SA" sz="2400" kern="100" dirty="0">
                <a:effectLst/>
                <a:latin typeface="Calibri" panose="020F0502020204030204" pitchFamily="34" charset="0"/>
                <a:ea typeface="Calibri" panose="020F0502020204030204" pitchFamily="34" charset="0"/>
              </a:rPr>
              <a:t>ز على التحليل والإحصاء</a:t>
            </a:r>
            <a:r>
              <a:rPr lang="fr-FR" sz="2400" kern="100" dirty="0">
                <a:effectLst/>
                <a:latin typeface="Calibri" panose="020F0502020204030204" pitchFamily="34" charset="0"/>
                <a:ea typeface="Calibri" panose="020F0502020204030204" pitchFamily="34" charset="0"/>
              </a:rPr>
              <a:t>. </a:t>
            </a:r>
          </a:p>
        </p:txBody>
      </p:sp>
    </p:spTree>
    <p:extLst>
      <p:ext uri="{BB962C8B-B14F-4D97-AF65-F5344CB8AC3E}">
        <p14:creationId xmlns:p14="http://schemas.microsoft.com/office/powerpoint/2010/main" val="799894640"/>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DA12F8-5E93-1110-1224-D398895EE14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7804F7E-691E-C885-7DFB-760698488320}"/>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ACE5042-0919-AB4D-DB6B-ED979CBAAB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3CD91DE-53C4-B3D8-EA50-7D1F14B534C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AC53E43C-BB69-E399-FF62-4EFD63606E79}"/>
              </a:ext>
            </a:extLst>
          </p:cNvPr>
          <p:cNvSpPr/>
          <p:nvPr/>
        </p:nvSpPr>
        <p:spPr>
          <a:xfrm>
            <a:off x="4820012" y="1579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12</a:t>
            </a:r>
            <a:endParaRPr lang="en-US" sz="4000" b="1" dirty="0">
              <a:ea typeface="Roboto Light" panose="02000000000000000000" pitchFamily="2" charset="0"/>
            </a:endParaRPr>
          </a:p>
        </p:txBody>
      </p:sp>
      <p:pic>
        <p:nvPicPr>
          <p:cNvPr id="5" name="Image 4">
            <a:extLst>
              <a:ext uri="{FF2B5EF4-FFF2-40B4-BE49-F238E27FC236}">
                <a16:creationId xmlns:a16="http://schemas.microsoft.com/office/drawing/2014/main" id="{CD7519BE-F47F-C36E-E405-12CDF051CB7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967" y="3928122"/>
            <a:ext cx="2188523" cy="19647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16">
            <a:extLst>
              <a:ext uri="{FF2B5EF4-FFF2-40B4-BE49-F238E27FC236}">
                <a16:creationId xmlns:a16="http://schemas.microsoft.com/office/drawing/2014/main" id="{22978F95-A2F0-C4E8-4B19-79734CA93ADD}"/>
              </a:ext>
            </a:extLst>
          </p:cNvPr>
          <p:cNvSpPr txBox="1"/>
          <p:nvPr/>
        </p:nvSpPr>
        <p:spPr>
          <a:xfrm>
            <a:off x="5641377" y="205039"/>
            <a:ext cx="6550623" cy="643894"/>
          </a:xfrm>
          <a:prstGeom prst="rect">
            <a:avLst/>
          </a:prstGeom>
          <a:noFill/>
        </p:spPr>
        <p:txBody>
          <a:bodyPr wrap="square" rtlCol="0">
            <a:spAutoFit/>
          </a:bodyPr>
          <a:lstStyle/>
          <a:p>
            <a:pPr algn="ctr">
              <a:lnSpc>
                <a:spcPct val="120000"/>
              </a:lnSpc>
            </a:pPr>
            <a:r>
              <a:rPr lang="fr-FR" sz="3200" b="1" dirty="0">
                <a:solidFill>
                  <a:schemeClr val="accent5"/>
                </a:solidFill>
              </a:rPr>
              <a:t>(AI </a:t>
            </a:r>
            <a:r>
              <a:rPr lang="fr-FR" sz="3200" b="1" dirty="0" err="1">
                <a:solidFill>
                  <a:schemeClr val="accent5"/>
                </a:solidFill>
              </a:rPr>
              <a:t>literacy</a:t>
            </a:r>
            <a:r>
              <a:rPr lang="fr-FR" sz="3200" b="1" dirty="0">
                <a:solidFill>
                  <a:schemeClr val="accent5"/>
                </a:solidFill>
              </a:rPr>
              <a:t>)</a:t>
            </a:r>
            <a:r>
              <a:rPr lang="ar-DZ" sz="3200" b="1" dirty="0">
                <a:solidFill>
                  <a:schemeClr val="accent5"/>
                </a:solidFill>
                <a:latin typeface="Alexandria" charset="0"/>
                <a:cs typeface="Alexandria" charset="0"/>
              </a:rPr>
              <a:t> </a:t>
            </a:r>
            <a:r>
              <a:rPr lang="ar-DZ" sz="3200" b="1" dirty="0">
                <a:solidFill>
                  <a:srgbClr val="00B0F0"/>
                </a:solidFill>
                <a:latin typeface="Alexandria" charset="0"/>
                <a:cs typeface="Alexandria" charset="0"/>
              </a:rPr>
              <a:t>الدراية بالذكاء الاصطناعي </a:t>
            </a:r>
            <a:r>
              <a:rPr lang="fr-FR" sz="3200" b="1" dirty="0"/>
              <a:t> </a:t>
            </a:r>
            <a:endParaRPr lang="ar-DZ" sz="5400" b="1" dirty="0">
              <a:solidFill>
                <a:srgbClr val="00B0F0"/>
              </a:solidFill>
              <a:latin typeface="Alexandria" charset="0"/>
              <a:cs typeface="Alexandria" charset="0"/>
            </a:endParaRPr>
          </a:p>
        </p:txBody>
      </p:sp>
      <p:sp>
        <p:nvSpPr>
          <p:cNvPr id="7" name="ZoneTexte 6">
            <a:extLst>
              <a:ext uri="{FF2B5EF4-FFF2-40B4-BE49-F238E27FC236}">
                <a16:creationId xmlns:a16="http://schemas.microsoft.com/office/drawing/2014/main" id="{038E8CB2-187E-7F36-293B-81F9FFA7D02E}"/>
              </a:ext>
            </a:extLst>
          </p:cNvPr>
          <p:cNvSpPr txBox="1"/>
          <p:nvPr/>
        </p:nvSpPr>
        <p:spPr>
          <a:xfrm>
            <a:off x="2772076" y="1466679"/>
            <a:ext cx="8241631" cy="4585871"/>
          </a:xfrm>
          <a:prstGeom prst="rect">
            <a:avLst/>
          </a:prstGeom>
          <a:noFill/>
        </p:spPr>
        <p:txBody>
          <a:bodyPr wrap="square">
            <a:spAutoFit/>
          </a:bodyPr>
          <a:lstStyle/>
          <a:p>
            <a:pPr marL="342900" indent="-342900" algn="just" rtl="1">
              <a:buFont typeface="Wingdings" panose="05000000000000000000" pitchFamily="2" charset="2"/>
              <a:buChar char="q"/>
            </a:pPr>
            <a:r>
              <a:rPr lang="ar-SA" sz="2400" b="1" dirty="0">
                <a:effectLst/>
                <a:latin typeface="Calibri" panose="020F0502020204030204" pitchFamily="34" charset="0"/>
                <a:ea typeface="Calibri" panose="020F0502020204030204" pitchFamily="34" charset="0"/>
                <a:cs typeface="Arial" panose="020B0604020202020204" pitchFamily="34" charset="0"/>
              </a:rPr>
              <a:t>الد</a:t>
            </a:r>
            <a:r>
              <a:rPr lang="ar-DZ" sz="2400" b="1" dirty="0">
                <a:effectLst/>
                <a:latin typeface="Calibri" panose="020F0502020204030204" pitchFamily="34" charset="0"/>
                <a:ea typeface="Calibri" panose="020F0502020204030204" pitchFamily="34" charset="0"/>
                <a:cs typeface="Arial" panose="020B0604020202020204" pitchFamily="34" charset="0"/>
              </a:rPr>
              <a:t>ِ</a:t>
            </a:r>
            <a:r>
              <a:rPr lang="ar-SA" sz="2400" b="1" dirty="0">
                <a:effectLst/>
                <a:latin typeface="Calibri" panose="020F0502020204030204" pitchFamily="34" charset="0"/>
                <a:ea typeface="Calibri" panose="020F0502020204030204" pitchFamily="34" charset="0"/>
                <a:cs typeface="Arial" panose="020B0604020202020204" pitchFamily="34" charset="0"/>
              </a:rPr>
              <a:t>راية بالذكاء ال</a:t>
            </a:r>
            <a:r>
              <a:rPr lang="ar-DZ" sz="2400" b="1" dirty="0">
                <a:effectLst/>
                <a:latin typeface="Calibri" panose="020F0502020204030204" pitchFamily="34" charset="0"/>
                <a:ea typeface="Calibri" panose="020F0502020204030204" pitchFamily="34" charset="0"/>
                <a:cs typeface="Arial" panose="020B0604020202020204" pitchFamily="34" charset="0"/>
              </a:rPr>
              <a:t>إِ</a:t>
            </a:r>
            <a:r>
              <a:rPr lang="ar-SA" sz="2400" b="1" dirty="0" err="1">
                <a:effectLst/>
                <a:latin typeface="Calibri" panose="020F0502020204030204" pitchFamily="34" charset="0"/>
                <a:ea typeface="Calibri" panose="020F0502020204030204" pitchFamily="34" charset="0"/>
                <a:cs typeface="Arial" panose="020B0604020202020204" pitchFamily="34" charset="0"/>
              </a:rPr>
              <a:t>صطناعي</a:t>
            </a:r>
            <a:r>
              <a:rPr lang="ar-SA" sz="2400" b="1" dirty="0">
                <a:effectLst/>
                <a:latin typeface="Calibri" panose="020F0502020204030204" pitchFamily="34" charset="0"/>
                <a:ea typeface="Calibri" panose="020F0502020204030204" pitchFamily="34" charset="0"/>
                <a:cs typeface="Arial" panose="020B0604020202020204" pitchFamily="34" charset="0"/>
              </a:rPr>
              <a:t> في الصحافة </a:t>
            </a:r>
            <a:r>
              <a:rPr lang="ar-DZ" sz="2400" b="1" dirty="0">
                <a:effectLst/>
                <a:latin typeface="Calibri" panose="020F0502020204030204" pitchFamily="34" charset="0"/>
                <a:ea typeface="Calibri" panose="020F0502020204030204" pitchFamily="34" charset="0"/>
                <a:cs typeface="Arial" panose="020B0604020202020204" pitchFamily="34" charset="0"/>
              </a:rPr>
              <a:t>:</a:t>
            </a:r>
          </a:p>
          <a:p>
            <a:pPr algn="just" rtl="1"/>
            <a:r>
              <a:rPr lang="ar-SA" sz="2400" dirty="0"/>
              <a:t>ويمكن نشر الد</a:t>
            </a:r>
            <a:r>
              <a:rPr lang="ar-DZ" sz="2400" dirty="0"/>
              <a:t>ِ</a:t>
            </a:r>
            <a:r>
              <a:rPr lang="ar-SA" sz="2400" dirty="0"/>
              <a:t>راية </a:t>
            </a:r>
            <a:r>
              <a:rPr lang="ar-SA" sz="2400" dirty="0" err="1"/>
              <a:t>بالذ</a:t>
            </a:r>
            <a:r>
              <a:rPr lang="ar-DZ" sz="2400" dirty="0"/>
              <a:t>َّ</a:t>
            </a:r>
            <a:r>
              <a:rPr lang="ar-SA" sz="2400" dirty="0" err="1"/>
              <a:t>كاء</a:t>
            </a:r>
            <a:r>
              <a:rPr lang="ar-SA" sz="2400" dirty="0"/>
              <a:t> ال</a:t>
            </a:r>
            <a:r>
              <a:rPr lang="ar-DZ" sz="2400" dirty="0"/>
              <a:t>إِ</a:t>
            </a:r>
            <a:r>
              <a:rPr lang="ar-SA" sz="2400" dirty="0" err="1"/>
              <a:t>صطناعي</a:t>
            </a:r>
            <a:r>
              <a:rPr lang="ar-SA" sz="2400" dirty="0"/>
              <a:t> في الصحافة من خلال</a:t>
            </a:r>
            <a:r>
              <a:rPr lang="ar-DZ" sz="2400" dirty="0"/>
              <a:t>:</a:t>
            </a:r>
            <a:endParaRPr lang="fr-FR" sz="2400" dirty="0"/>
          </a:p>
          <a:p>
            <a:pPr marL="342900" lvl="0" indent="-342900" algn="just" rtl="1">
              <a:buFont typeface="Wingdings" panose="05000000000000000000" pitchFamily="2" charset="2"/>
              <a:buChar char="§"/>
            </a:pPr>
            <a:r>
              <a:rPr lang="ar-DZ" sz="2400" dirty="0"/>
              <a:t>نَ</a:t>
            </a:r>
            <a:r>
              <a:rPr lang="ar-SA" sz="2400" dirty="0"/>
              <a:t>شر الم</a:t>
            </a:r>
            <a:r>
              <a:rPr lang="ar-DZ" sz="2400" dirty="0"/>
              <a:t>َ</a:t>
            </a:r>
            <a:r>
              <a:rPr lang="ar-SA" sz="2400" dirty="0"/>
              <a:t>عرفة بأهمية الذ</a:t>
            </a:r>
            <a:r>
              <a:rPr lang="ar-DZ" sz="2400" dirty="0"/>
              <a:t>َّ</a:t>
            </a:r>
            <a:r>
              <a:rPr lang="ar-SA" sz="2400" dirty="0" err="1"/>
              <a:t>كاء</a:t>
            </a:r>
            <a:r>
              <a:rPr lang="ar-SA" sz="2400" dirty="0"/>
              <a:t> ال</a:t>
            </a:r>
            <a:r>
              <a:rPr lang="ar-DZ" sz="2400" dirty="0"/>
              <a:t>إِ</a:t>
            </a:r>
            <a:r>
              <a:rPr lang="ar-SA" sz="2400" dirty="0" err="1"/>
              <a:t>صطناعي</a:t>
            </a:r>
            <a:r>
              <a:rPr lang="ar-SA" sz="2400" dirty="0"/>
              <a:t> في الوقت الحالي والإمكانات والاضافات التي ي</a:t>
            </a:r>
            <a:r>
              <a:rPr lang="ar-DZ" sz="2400" dirty="0"/>
              <a:t>ُ</a:t>
            </a:r>
            <a:r>
              <a:rPr lang="ar-SA" sz="2400" dirty="0"/>
              <a:t>مكن أن يضيفها توظيفه في غ</a:t>
            </a:r>
            <a:r>
              <a:rPr lang="ar-DZ" sz="2400" dirty="0"/>
              <a:t>ُ</a:t>
            </a:r>
            <a:r>
              <a:rPr lang="ar-SA" sz="2400" dirty="0"/>
              <a:t>رف الأخبار، (مستوى المعرفة </a:t>
            </a:r>
            <a:r>
              <a:rPr lang="en-CA" sz="2400" dirty="0"/>
              <a:t>k</a:t>
            </a:r>
            <a:r>
              <a:rPr lang="ar-SA" sz="2400" dirty="0"/>
              <a:t> )</a:t>
            </a:r>
            <a:r>
              <a:rPr lang="ar-DZ" sz="2400" dirty="0"/>
              <a:t>.</a:t>
            </a:r>
            <a:endParaRPr lang="fr-FR" sz="2400" dirty="0"/>
          </a:p>
          <a:p>
            <a:pPr marL="342900" lvl="0" indent="-342900" algn="just" rtl="1">
              <a:buFont typeface="Wingdings" panose="05000000000000000000" pitchFamily="2" charset="2"/>
              <a:buChar char="§"/>
            </a:pPr>
            <a:r>
              <a:rPr lang="ar-SA" sz="2400" dirty="0"/>
              <a:t>تدريب الم</a:t>
            </a:r>
            <a:r>
              <a:rPr lang="ar-DZ" sz="2400" dirty="0"/>
              <a:t>ِ</a:t>
            </a:r>
            <a:r>
              <a:rPr lang="ar-SA" sz="2400" dirty="0"/>
              <a:t>ه</a:t>
            </a:r>
            <a:r>
              <a:rPr lang="ar-DZ" sz="2400" dirty="0"/>
              <a:t>َ</a:t>
            </a:r>
            <a:r>
              <a:rPr lang="ar-SA" sz="2400" dirty="0" err="1"/>
              <a:t>نيين</a:t>
            </a:r>
            <a:r>
              <a:rPr lang="ar-SA" sz="2400" dirty="0"/>
              <a:t> والم</a:t>
            </a:r>
            <a:r>
              <a:rPr lang="ar-DZ" sz="2400" dirty="0"/>
              <a:t>ُ</a:t>
            </a:r>
            <a:r>
              <a:rPr lang="ar-SA" sz="2400" dirty="0"/>
              <a:t>م</a:t>
            </a:r>
            <a:r>
              <a:rPr lang="ar-DZ" sz="2400" dirty="0"/>
              <a:t>َ</a:t>
            </a:r>
            <a:r>
              <a:rPr lang="ar-SA" sz="2400" dirty="0" err="1"/>
              <a:t>ارسيين</a:t>
            </a:r>
            <a:r>
              <a:rPr lang="ar-SA" sz="2400" dirty="0"/>
              <a:t> داخل غرف الأخبار من الصحفيين والمحررين </a:t>
            </a:r>
            <a:r>
              <a:rPr lang="ar-SA" sz="2400" dirty="0" err="1"/>
              <a:t>والمصم</a:t>
            </a:r>
            <a:r>
              <a:rPr lang="ar-DZ" sz="2400" dirty="0"/>
              <a:t>ِّ</a:t>
            </a:r>
            <a:r>
              <a:rPr lang="ar-SA" sz="2400" dirty="0"/>
              <a:t>مين والم</a:t>
            </a:r>
            <a:r>
              <a:rPr lang="ar-DZ" sz="2400" dirty="0"/>
              <a:t>ُ</a:t>
            </a:r>
            <a:r>
              <a:rPr lang="ar-SA" sz="2400" dirty="0" err="1"/>
              <a:t>نتجين</a:t>
            </a:r>
            <a:r>
              <a:rPr lang="ar-SA" sz="2400" dirty="0"/>
              <a:t> وغيرهم</a:t>
            </a:r>
            <a:r>
              <a:rPr lang="ar-DZ" sz="2400" dirty="0"/>
              <a:t>،</a:t>
            </a:r>
            <a:r>
              <a:rPr lang="ar-SA" sz="2400" dirty="0"/>
              <a:t> على كيفية توظيف أدوات </a:t>
            </a:r>
            <a:r>
              <a:rPr lang="ar-SA" sz="2400" dirty="0" err="1"/>
              <a:t>وت</a:t>
            </a:r>
            <a:r>
              <a:rPr lang="ar-DZ" sz="2400" dirty="0"/>
              <a:t>ِ</a:t>
            </a:r>
            <a:r>
              <a:rPr lang="ar-SA" sz="2400" dirty="0" err="1"/>
              <a:t>قنيات</a:t>
            </a:r>
            <a:r>
              <a:rPr lang="ar-SA" sz="2400" dirty="0"/>
              <a:t> الذ</a:t>
            </a:r>
            <a:r>
              <a:rPr lang="ar-DZ" sz="2400" dirty="0"/>
              <a:t>َّ</a:t>
            </a:r>
            <a:r>
              <a:rPr lang="ar-SA" sz="2400" dirty="0" err="1"/>
              <a:t>كاء</a:t>
            </a:r>
            <a:r>
              <a:rPr lang="ar-SA" sz="2400" dirty="0"/>
              <a:t> ال</a:t>
            </a:r>
            <a:r>
              <a:rPr lang="ar-DZ" sz="2400" dirty="0"/>
              <a:t>إِ</a:t>
            </a:r>
            <a:r>
              <a:rPr lang="ar-SA" sz="2400" dirty="0" err="1"/>
              <a:t>صطناعي</a:t>
            </a:r>
            <a:r>
              <a:rPr lang="ar-SA" sz="2400" dirty="0"/>
              <a:t> في عملهم الصحفي (مستوى المهارة</a:t>
            </a:r>
            <a:r>
              <a:rPr lang="fr-FR" sz="2400" dirty="0"/>
              <a:t> </a:t>
            </a:r>
            <a:r>
              <a:rPr lang="fr-FR" sz="2800" dirty="0"/>
              <a:t>s</a:t>
            </a:r>
            <a:r>
              <a:rPr lang="fr-FR" sz="2400" dirty="0"/>
              <a:t> </a:t>
            </a:r>
            <a:r>
              <a:rPr lang="ar-SA" sz="2400" dirty="0"/>
              <a:t>)</a:t>
            </a:r>
            <a:r>
              <a:rPr lang="ar-DZ" sz="2400" dirty="0"/>
              <a:t>.</a:t>
            </a:r>
            <a:endParaRPr lang="fr-FR" sz="2400" dirty="0"/>
          </a:p>
          <a:p>
            <a:pPr marL="342900" indent="-342900" algn="just" rtl="1">
              <a:buFont typeface="Wingdings" panose="05000000000000000000" pitchFamily="2" charset="2"/>
              <a:buChar char="§"/>
            </a:pPr>
            <a:r>
              <a:rPr lang="ar-SA" sz="2400" dirty="0"/>
              <a:t>تعزيز ال</a:t>
            </a:r>
            <a:r>
              <a:rPr lang="ar-DZ" sz="2400" dirty="0"/>
              <a:t>إِ</a:t>
            </a:r>
            <a:r>
              <a:rPr lang="ar-SA" sz="2400" dirty="0" err="1"/>
              <a:t>ستخدام</a:t>
            </a:r>
            <a:r>
              <a:rPr lang="ar-SA" sz="2400" dirty="0"/>
              <a:t> الواعي وال</a:t>
            </a:r>
            <a:r>
              <a:rPr lang="ar-DZ" sz="2400" dirty="0"/>
              <a:t>إِ</a:t>
            </a:r>
            <a:r>
              <a:rPr lang="ar-SA" sz="2400" dirty="0"/>
              <a:t>تجاه الإيجابي نحو أهمية توظيف تقنيات الذكاء ال</a:t>
            </a:r>
            <a:r>
              <a:rPr lang="ar-DZ" sz="2400" dirty="0"/>
              <a:t>إِ</a:t>
            </a:r>
            <a:r>
              <a:rPr lang="ar-SA" sz="2400" dirty="0" err="1"/>
              <a:t>صطناعي</a:t>
            </a:r>
            <a:r>
              <a:rPr lang="ar-SA" sz="2400" dirty="0"/>
              <a:t> مع ترسيم وتأكيد ملامح وحدود التوظيف من الناحية الأخلاقية</a:t>
            </a:r>
            <a:r>
              <a:rPr lang="ar-DZ" sz="2400" dirty="0"/>
              <a:t>،</a:t>
            </a:r>
            <a:r>
              <a:rPr lang="ar-SA" sz="2400" dirty="0"/>
              <a:t> وب</a:t>
            </a:r>
            <a:r>
              <a:rPr lang="ar-DZ" sz="2400" dirty="0"/>
              <a:t>ِ</a:t>
            </a:r>
            <a:r>
              <a:rPr lang="ar-SA" sz="2400" dirty="0"/>
              <a:t>م</a:t>
            </a:r>
            <a:r>
              <a:rPr lang="ar-DZ" sz="2400" dirty="0"/>
              <a:t>َ</a:t>
            </a:r>
            <a:r>
              <a:rPr lang="ar-SA" sz="2400" dirty="0"/>
              <a:t>ا </a:t>
            </a:r>
            <a:r>
              <a:rPr lang="ar-SA" sz="2400" dirty="0" err="1"/>
              <a:t>يت</a:t>
            </a:r>
            <a:r>
              <a:rPr lang="ar-DZ" sz="2400" dirty="0"/>
              <a:t>َّ</a:t>
            </a:r>
            <a:r>
              <a:rPr lang="ar-SA" sz="2400" dirty="0"/>
              <a:t>سق مع معايير الد</a:t>
            </a:r>
            <a:r>
              <a:rPr lang="ar-DZ" sz="2400" dirty="0"/>
              <a:t>ِّ</a:t>
            </a:r>
            <a:r>
              <a:rPr lang="ar-SA" sz="2400" dirty="0" err="1"/>
              <a:t>قة</a:t>
            </a:r>
            <a:r>
              <a:rPr lang="ar-SA" sz="2400" dirty="0"/>
              <a:t> والمصداقية والمسؤولية المجتمعية</a:t>
            </a:r>
            <a:r>
              <a:rPr lang="ar-DZ" sz="2400" dirty="0"/>
              <a:t>،</a:t>
            </a:r>
            <a:r>
              <a:rPr lang="ar-SA" sz="2400" dirty="0"/>
              <a:t> وما تنص عليه مواثيق العمل الصحفي محليا ودولياً. (مستوى الاتجاه والسلوك </a:t>
            </a:r>
            <a:r>
              <a:rPr lang="fr-FR" sz="2400" dirty="0"/>
              <a:t>A</a:t>
            </a:r>
            <a:r>
              <a:rPr lang="ar-SA" sz="2400" dirty="0"/>
              <a:t>)</a:t>
            </a:r>
            <a:r>
              <a:rPr lang="ar-DZ" sz="2400" dirty="0"/>
              <a:t>.</a:t>
            </a:r>
            <a:endParaRPr lang="fr-FR" sz="2400" dirty="0"/>
          </a:p>
          <a:p>
            <a:pPr algn="r"/>
            <a:endParaRPr lang="fr-FR" sz="2400" dirty="0"/>
          </a:p>
        </p:txBody>
      </p:sp>
    </p:spTree>
    <p:extLst>
      <p:ext uri="{BB962C8B-B14F-4D97-AF65-F5344CB8AC3E}">
        <p14:creationId xmlns:p14="http://schemas.microsoft.com/office/powerpoint/2010/main" val="998790879"/>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2298A-55D4-72AD-93DE-E69BC0FF473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BCD8799-50A0-1AC3-F3D1-EDF9A35A4C77}"/>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C173625-A309-2B0D-9CE6-AF33493A66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A85083F1-04A0-72B7-04A5-3215ED1C84A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BF31F439-0F61-5A1A-1B81-CB4D6C14EF3F}"/>
              </a:ext>
            </a:extLst>
          </p:cNvPr>
          <p:cNvSpPr/>
          <p:nvPr/>
        </p:nvSpPr>
        <p:spPr>
          <a:xfrm>
            <a:off x="4820012" y="1579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12</a:t>
            </a:r>
            <a:endParaRPr lang="en-US" sz="4000" b="1" dirty="0">
              <a:ea typeface="Roboto Light" panose="02000000000000000000" pitchFamily="2" charset="0"/>
            </a:endParaRPr>
          </a:p>
        </p:txBody>
      </p:sp>
      <p:sp>
        <p:nvSpPr>
          <p:cNvPr id="3" name="TextBox 16">
            <a:extLst>
              <a:ext uri="{FF2B5EF4-FFF2-40B4-BE49-F238E27FC236}">
                <a16:creationId xmlns:a16="http://schemas.microsoft.com/office/drawing/2014/main" id="{5308A68D-D17A-FCCD-ED2E-68582245810D}"/>
              </a:ext>
            </a:extLst>
          </p:cNvPr>
          <p:cNvSpPr txBox="1"/>
          <p:nvPr/>
        </p:nvSpPr>
        <p:spPr>
          <a:xfrm>
            <a:off x="5641377" y="205039"/>
            <a:ext cx="6550623" cy="643894"/>
          </a:xfrm>
          <a:prstGeom prst="rect">
            <a:avLst/>
          </a:prstGeom>
          <a:noFill/>
        </p:spPr>
        <p:txBody>
          <a:bodyPr wrap="square" rtlCol="0">
            <a:spAutoFit/>
          </a:bodyPr>
          <a:lstStyle/>
          <a:p>
            <a:pPr algn="ctr">
              <a:lnSpc>
                <a:spcPct val="120000"/>
              </a:lnSpc>
            </a:pPr>
            <a:r>
              <a:rPr lang="fr-FR" sz="3200" b="1" dirty="0">
                <a:solidFill>
                  <a:schemeClr val="accent5"/>
                </a:solidFill>
              </a:rPr>
              <a:t>(AI </a:t>
            </a:r>
            <a:r>
              <a:rPr lang="fr-FR" sz="3200" b="1" dirty="0" err="1">
                <a:solidFill>
                  <a:schemeClr val="accent5"/>
                </a:solidFill>
              </a:rPr>
              <a:t>literacy</a:t>
            </a:r>
            <a:r>
              <a:rPr lang="fr-FR" sz="3200" b="1" dirty="0">
                <a:solidFill>
                  <a:schemeClr val="accent5"/>
                </a:solidFill>
              </a:rPr>
              <a:t>)</a:t>
            </a:r>
            <a:r>
              <a:rPr lang="ar-DZ" sz="3200" b="1" dirty="0">
                <a:solidFill>
                  <a:schemeClr val="accent5"/>
                </a:solidFill>
                <a:latin typeface="Alexandria" charset="0"/>
                <a:cs typeface="Alexandria" charset="0"/>
              </a:rPr>
              <a:t> </a:t>
            </a:r>
            <a:r>
              <a:rPr lang="ar-DZ" sz="3200" b="1" dirty="0">
                <a:solidFill>
                  <a:srgbClr val="00B0F0"/>
                </a:solidFill>
                <a:latin typeface="Alexandria" charset="0"/>
                <a:cs typeface="Alexandria" charset="0"/>
              </a:rPr>
              <a:t>الدراية بالذكاء الاصطناعي </a:t>
            </a:r>
            <a:r>
              <a:rPr lang="fr-FR" sz="3200" b="1" dirty="0"/>
              <a:t> </a:t>
            </a:r>
            <a:endParaRPr lang="ar-DZ" sz="5400" b="1" dirty="0">
              <a:solidFill>
                <a:srgbClr val="00B0F0"/>
              </a:solidFill>
              <a:latin typeface="Alexandria" charset="0"/>
              <a:cs typeface="Alexandria" charset="0"/>
            </a:endParaRPr>
          </a:p>
        </p:txBody>
      </p:sp>
      <p:sp>
        <p:nvSpPr>
          <p:cNvPr id="10" name="ZoneTexte 9">
            <a:extLst>
              <a:ext uri="{FF2B5EF4-FFF2-40B4-BE49-F238E27FC236}">
                <a16:creationId xmlns:a16="http://schemas.microsoft.com/office/drawing/2014/main" id="{5BA9B1F8-FBE9-A96A-2AC0-AA6F66C5A7A6}"/>
              </a:ext>
            </a:extLst>
          </p:cNvPr>
          <p:cNvSpPr txBox="1"/>
          <p:nvPr/>
        </p:nvSpPr>
        <p:spPr>
          <a:xfrm>
            <a:off x="1127052" y="1202965"/>
            <a:ext cx="10098412" cy="4917115"/>
          </a:xfrm>
          <a:prstGeom prst="rect">
            <a:avLst/>
          </a:prstGeom>
          <a:noFill/>
        </p:spPr>
        <p:txBody>
          <a:bodyPr wrap="square">
            <a:spAutoFit/>
          </a:bodyPr>
          <a:lstStyle/>
          <a:p>
            <a:pPr marL="800100" indent="-342900" algn="just" rtl="1">
              <a:lnSpc>
                <a:spcPct val="107000"/>
              </a:lnSpc>
              <a:spcAft>
                <a:spcPts val="800"/>
              </a:spcAft>
              <a:buFont typeface="Wingdings" panose="05000000000000000000" pitchFamily="2" charset="2"/>
              <a:buChar char="q"/>
            </a:pPr>
            <a:r>
              <a:rPr lang="ar-DZ" sz="2400" b="1" kern="100" dirty="0">
                <a:solidFill>
                  <a:schemeClr val="accent2"/>
                </a:solidFill>
                <a:effectLst/>
                <a:latin typeface="Calibri" panose="020F0502020204030204" pitchFamily="34" charset="0"/>
                <a:ea typeface="Calibri" panose="020F0502020204030204" pitchFamily="34" charset="0"/>
              </a:rPr>
              <a:t>إيمان محمد أحمد حسن: </a:t>
            </a:r>
            <a:r>
              <a:rPr lang="ar-SA" sz="2400" b="1" kern="1800" dirty="0">
                <a:solidFill>
                  <a:schemeClr val="accent2"/>
                </a:solidFill>
                <a:effectLst/>
                <a:latin typeface="Calibri" panose="020F0502020204030204" pitchFamily="34" charset="0"/>
                <a:ea typeface="Times New Roman" panose="02020603050405020304" pitchFamily="18" charset="0"/>
              </a:rPr>
              <a:t>استخدامات طلاب الإعلام التربوي لتطبيقات الذكاء الاصطناعي </a:t>
            </a:r>
            <a:r>
              <a:rPr lang="ar-SA" sz="2400" b="1" kern="1800" dirty="0" err="1">
                <a:solidFill>
                  <a:schemeClr val="accent2"/>
                </a:solidFill>
                <a:effectLst/>
                <a:latin typeface="Calibri" panose="020F0502020204030204" pitchFamily="34" charset="0"/>
                <a:ea typeface="Times New Roman" panose="02020603050405020304" pitchFamily="18" charset="0"/>
              </a:rPr>
              <a:t>والإشباعات</a:t>
            </a:r>
            <a:r>
              <a:rPr lang="ar-SA" sz="2400" b="1" kern="1800" dirty="0">
                <a:solidFill>
                  <a:schemeClr val="accent2"/>
                </a:solidFill>
                <a:effectLst/>
                <a:latin typeface="Calibri" panose="020F0502020204030204" pitchFamily="34" charset="0"/>
                <a:ea typeface="Times New Roman" panose="02020603050405020304" pitchFamily="18" charset="0"/>
              </a:rPr>
              <a:t> المتحققة- 2022</a:t>
            </a:r>
            <a:r>
              <a:rPr lang="ar-DZ" sz="2400" b="1" kern="1800" dirty="0">
                <a:solidFill>
                  <a:schemeClr val="accent2"/>
                </a:solidFill>
                <a:effectLst/>
                <a:latin typeface="Calibri" panose="020F0502020204030204" pitchFamily="34" charset="0"/>
                <a:ea typeface="Times New Roman" panose="02020603050405020304" pitchFamily="18" charset="0"/>
              </a:rPr>
              <a:t>.</a:t>
            </a:r>
            <a:endParaRPr lang="fr-FR" sz="2400" b="1" kern="100" dirty="0">
              <a:solidFill>
                <a:schemeClr val="accent2"/>
              </a:solidFill>
              <a:effectLst/>
              <a:latin typeface="Calibri" panose="020F0502020204030204" pitchFamily="34" charset="0"/>
              <a:ea typeface="Calibri" panose="020F0502020204030204" pitchFamily="34" charset="0"/>
            </a:endParaRPr>
          </a:p>
          <a:p>
            <a:pPr marL="457200"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هدفت الدراسة التعرف على معدل استخدام طلاب الإعلام التربوي لتطبيقات الذكاء الاصطناعي </a:t>
            </a:r>
            <a:r>
              <a:rPr lang="ar-SA" sz="2400" kern="100" dirty="0" err="1">
                <a:effectLst/>
                <a:latin typeface="Calibri" panose="020F0502020204030204" pitchFamily="34" charset="0"/>
                <a:ea typeface="Calibri" panose="020F0502020204030204" pitchFamily="34" charset="0"/>
              </a:rPr>
              <a:t>والإشباعات</a:t>
            </a:r>
            <a:r>
              <a:rPr lang="ar-SA" sz="2400" kern="100" dirty="0">
                <a:effectLst/>
                <a:latin typeface="Calibri" panose="020F0502020204030204" pitchFamily="34" charset="0"/>
                <a:ea typeface="Calibri" panose="020F0502020204030204" pitchFamily="34" charset="0"/>
              </a:rPr>
              <a:t> المتحققة، واستخدمت المنهج الوصفي بأسلوب المسح بالعينة كأداة لجمع البيانات, وتكونت العينة من (300) مفردة من طلاب الإعلام التربوي بكليتي "التربية النوعية"-جامعة المنيا، و"التربية النوعية"-جامعة القاهرة, وتوصلت إلى: وجود علاقة ارتباطية دالة إحصائية بين معدل استخدام المبحوثين لتطبيقات الذكاء الاصطناعي </a:t>
            </a:r>
            <a:r>
              <a:rPr lang="ar-SA" sz="2400" kern="100" dirty="0" err="1">
                <a:effectLst/>
                <a:latin typeface="Calibri" panose="020F0502020204030204" pitchFamily="34" charset="0"/>
                <a:ea typeface="Calibri" panose="020F0502020204030204" pitchFamily="34" charset="0"/>
              </a:rPr>
              <a:t>والإشباعات</a:t>
            </a:r>
            <a:r>
              <a:rPr lang="ar-SA" sz="2400" kern="100" dirty="0">
                <a:effectLst/>
                <a:latin typeface="Calibri" panose="020F0502020204030204" pitchFamily="34" charset="0"/>
                <a:ea typeface="Calibri" panose="020F0502020204030204" pitchFamily="34" charset="0"/>
              </a:rPr>
              <a:t> المتحققة، وقد يشير هذا إلي أنه: كُلَّمَا زاد استخدامهم لهذه التطبيقات كُلَّمَا زاد البحث عن المضامين التعليمية التي تثير اهتمامهم لتنمية المهارات العلمية لديهم والبحث والاستنتاج والابتكار، فضلاً عن توفيرها مستويات عالية من التعلم الفردي والشخصي للطلاب، ووجود فروق دالة إحصائية بين أشكال تفاعل (مستوي النشاط) المبحوثين مع المضامين التعليمية عبر تطبيقات الذكاء الاصطناعي، وفي اتجاه طلاب الإعلام التربوي- كلية التربية النوعية- جامعة القاهرة</a:t>
            </a:r>
            <a:r>
              <a:rPr lang="ar-DZ" sz="2400" kern="100" dirty="0">
                <a:latin typeface="Calibri" panose="020F0502020204030204" pitchFamily="34" charset="0"/>
                <a:ea typeface="Calibri" panose="020F0502020204030204" pitchFamily="34" charset="0"/>
              </a:rPr>
              <a:t>.</a:t>
            </a:r>
            <a:endParaRPr lang="fr-FR" sz="1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4" name="ZoneTexte 13">
            <a:extLst>
              <a:ext uri="{FF2B5EF4-FFF2-40B4-BE49-F238E27FC236}">
                <a16:creationId xmlns:a16="http://schemas.microsoft.com/office/drawing/2014/main" id="{DB46387D-9B11-FD37-FE10-2566812A6CE0}"/>
              </a:ext>
            </a:extLst>
          </p:cNvPr>
          <p:cNvSpPr txBox="1"/>
          <p:nvPr/>
        </p:nvSpPr>
        <p:spPr>
          <a:xfrm>
            <a:off x="983291" y="6193017"/>
            <a:ext cx="6097772" cy="369332"/>
          </a:xfrm>
          <a:prstGeom prst="rect">
            <a:avLst/>
          </a:prstGeom>
          <a:noFill/>
        </p:spPr>
        <p:txBody>
          <a:bodyPr wrap="square">
            <a:spAutoFit/>
          </a:bodyPr>
          <a:lstStyle/>
          <a:p>
            <a:r>
              <a:rPr lang="fr-FR" b="1" dirty="0"/>
              <a:t>https://ejsc.journals.ekb.eg/article_285075.html</a:t>
            </a:r>
          </a:p>
        </p:txBody>
      </p:sp>
    </p:spTree>
    <p:extLst>
      <p:ext uri="{BB962C8B-B14F-4D97-AF65-F5344CB8AC3E}">
        <p14:creationId xmlns:p14="http://schemas.microsoft.com/office/powerpoint/2010/main" val="3777627245"/>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665BD3-34E3-3889-859A-4448E07B953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F268BED-0E49-1A91-EE50-2D5F048138AF}"/>
              </a:ext>
            </a:extLst>
          </p:cNvPr>
          <p:cNvSpPr/>
          <p:nvPr/>
        </p:nvSpPr>
        <p:spPr>
          <a:xfrm>
            <a:off x="2227490" y="564664"/>
            <a:ext cx="34974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473DE49-B8E4-4651-BA1E-8CD9491611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C4E504F-B0C1-EC05-10B8-5CE1DA246CA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12" name="Rectangle 11">
            <a:extLst>
              <a:ext uri="{FF2B5EF4-FFF2-40B4-BE49-F238E27FC236}">
                <a16:creationId xmlns:a16="http://schemas.microsoft.com/office/drawing/2014/main" id="{4C361DF9-D727-E400-FF60-61D0161710C0}"/>
              </a:ext>
            </a:extLst>
          </p:cNvPr>
          <p:cNvSpPr/>
          <p:nvPr/>
        </p:nvSpPr>
        <p:spPr>
          <a:xfrm>
            <a:off x="4820012" y="157943"/>
            <a:ext cx="964564" cy="85916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4000" b="1" dirty="0">
                <a:ea typeface="Roboto Light" panose="02000000000000000000" pitchFamily="2" charset="0"/>
              </a:rPr>
              <a:t>12</a:t>
            </a:r>
            <a:endParaRPr lang="en-US" sz="4000" b="1" dirty="0">
              <a:ea typeface="Roboto Light" panose="02000000000000000000" pitchFamily="2" charset="0"/>
            </a:endParaRPr>
          </a:p>
        </p:txBody>
      </p:sp>
      <p:sp>
        <p:nvSpPr>
          <p:cNvPr id="3" name="TextBox 16">
            <a:extLst>
              <a:ext uri="{FF2B5EF4-FFF2-40B4-BE49-F238E27FC236}">
                <a16:creationId xmlns:a16="http://schemas.microsoft.com/office/drawing/2014/main" id="{745A443C-395C-6907-E13D-BB4B196AAF0A}"/>
              </a:ext>
            </a:extLst>
          </p:cNvPr>
          <p:cNvSpPr txBox="1"/>
          <p:nvPr/>
        </p:nvSpPr>
        <p:spPr>
          <a:xfrm>
            <a:off x="5641377" y="205039"/>
            <a:ext cx="6550623" cy="643894"/>
          </a:xfrm>
          <a:prstGeom prst="rect">
            <a:avLst/>
          </a:prstGeom>
          <a:noFill/>
        </p:spPr>
        <p:txBody>
          <a:bodyPr wrap="square" rtlCol="0">
            <a:spAutoFit/>
          </a:bodyPr>
          <a:lstStyle/>
          <a:p>
            <a:pPr algn="ctr">
              <a:lnSpc>
                <a:spcPct val="120000"/>
              </a:lnSpc>
            </a:pPr>
            <a:r>
              <a:rPr lang="fr-FR" sz="3200" b="1" dirty="0">
                <a:solidFill>
                  <a:schemeClr val="accent5"/>
                </a:solidFill>
              </a:rPr>
              <a:t>(AI </a:t>
            </a:r>
            <a:r>
              <a:rPr lang="fr-FR" sz="3200" b="1" dirty="0" err="1">
                <a:solidFill>
                  <a:schemeClr val="accent5"/>
                </a:solidFill>
              </a:rPr>
              <a:t>literacy</a:t>
            </a:r>
            <a:r>
              <a:rPr lang="fr-FR" sz="3200" b="1" dirty="0">
                <a:solidFill>
                  <a:schemeClr val="accent5"/>
                </a:solidFill>
              </a:rPr>
              <a:t>)</a:t>
            </a:r>
            <a:r>
              <a:rPr lang="ar-DZ" sz="3200" b="1" dirty="0">
                <a:solidFill>
                  <a:schemeClr val="accent5"/>
                </a:solidFill>
                <a:latin typeface="Alexandria" charset="0"/>
                <a:cs typeface="Alexandria" charset="0"/>
              </a:rPr>
              <a:t> </a:t>
            </a:r>
            <a:r>
              <a:rPr lang="ar-DZ" sz="3200" b="1" dirty="0">
                <a:solidFill>
                  <a:srgbClr val="00B0F0"/>
                </a:solidFill>
                <a:latin typeface="Alexandria" charset="0"/>
                <a:cs typeface="Alexandria" charset="0"/>
              </a:rPr>
              <a:t>الدراية بالذكاء الاصطناعي </a:t>
            </a:r>
            <a:r>
              <a:rPr lang="fr-FR" sz="3200" b="1" dirty="0"/>
              <a:t> </a:t>
            </a:r>
            <a:endParaRPr lang="ar-DZ" sz="5400" b="1" dirty="0">
              <a:solidFill>
                <a:srgbClr val="00B0F0"/>
              </a:solidFill>
              <a:latin typeface="Alexandria" charset="0"/>
              <a:cs typeface="Alexandria" charset="0"/>
            </a:endParaRPr>
          </a:p>
        </p:txBody>
      </p:sp>
      <p:sp>
        <p:nvSpPr>
          <p:cNvPr id="6" name="ZoneTexte 5">
            <a:extLst>
              <a:ext uri="{FF2B5EF4-FFF2-40B4-BE49-F238E27FC236}">
                <a16:creationId xmlns:a16="http://schemas.microsoft.com/office/drawing/2014/main" id="{ADF971D1-0CD9-B33D-0D8B-EEA4D695784D}"/>
              </a:ext>
            </a:extLst>
          </p:cNvPr>
          <p:cNvSpPr txBox="1"/>
          <p:nvPr/>
        </p:nvSpPr>
        <p:spPr>
          <a:xfrm>
            <a:off x="1932465" y="1221150"/>
            <a:ext cx="9380575" cy="5157309"/>
          </a:xfrm>
          <a:prstGeom prst="rect">
            <a:avLst/>
          </a:prstGeom>
          <a:noFill/>
        </p:spPr>
        <p:txBody>
          <a:bodyPr wrap="square">
            <a:spAutoFit/>
          </a:bodyPr>
          <a:lstStyle/>
          <a:p>
            <a:pPr marL="800100" indent="-342900" algn="just" rtl="1">
              <a:lnSpc>
                <a:spcPct val="107000"/>
              </a:lnSpc>
              <a:spcAft>
                <a:spcPts val="800"/>
              </a:spcAft>
              <a:buFont typeface="Wingdings" panose="05000000000000000000" pitchFamily="2" charset="2"/>
              <a:buChar char="q"/>
            </a:pPr>
            <a:r>
              <a:rPr lang="ar-DZ" sz="2400" b="1" kern="100" dirty="0">
                <a:solidFill>
                  <a:schemeClr val="accent2"/>
                </a:solidFill>
                <a:effectLst/>
                <a:latin typeface="Calibri" panose="020F0502020204030204" pitchFamily="34" charset="0"/>
                <a:ea typeface="Calibri" panose="020F0502020204030204" pitchFamily="34" charset="0"/>
              </a:rPr>
              <a:t>وسام محمد أحمد حسن</a:t>
            </a:r>
            <a:r>
              <a:rPr lang="ar-SA" sz="2400" b="1" kern="100" dirty="0">
                <a:solidFill>
                  <a:schemeClr val="accent2"/>
                </a:solidFill>
                <a:effectLst/>
                <a:latin typeface="Calibri" panose="020F0502020204030204" pitchFamily="34" charset="0"/>
                <a:ea typeface="Calibri" panose="020F0502020204030204" pitchFamily="34" charset="0"/>
              </a:rPr>
              <a:t>: إدراك الجمهور لتأثير الأنظمة الخوارزمية على توزيع المحتوى الإخباري بموقع فيسبوك وعلاقته بسلوكهم التفاعلي – 2024</a:t>
            </a:r>
            <a:endParaRPr lang="fr-FR" sz="2400" b="1" kern="100" dirty="0">
              <a:solidFill>
                <a:schemeClr val="accent2"/>
              </a:solidFill>
              <a:effectLst/>
              <a:latin typeface="Calibri" panose="020F0502020204030204" pitchFamily="34" charset="0"/>
              <a:ea typeface="Calibri" panose="020F0502020204030204" pitchFamily="34" charset="0"/>
            </a:endParaRPr>
          </a:p>
          <a:p>
            <a:pPr marL="457200" algn="just" rtl="1">
              <a:lnSpc>
                <a:spcPct val="107000"/>
              </a:lnSpc>
              <a:spcAft>
                <a:spcPts val="800"/>
              </a:spcAft>
              <a:buNone/>
            </a:pPr>
            <a:r>
              <a:rPr lang="ar-SA" sz="2200" kern="100" dirty="0">
                <a:effectLst/>
                <a:latin typeface="Calibri" panose="020F0502020204030204" pitchFamily="34" charset="0"/>
                <a:ea typeface="Calibri" panose="020F0502020204030204" pitchFamily="34" charset="0"/>
              </a:rPr>
              <a:t>رغم وفرة المحتوى على وسائل التواصل، تتحكم الخوارزميات فيما يصل للمستخدم وفق تفضيلاته، ما يثير تساؤلات حول العدالة والحياد، إذ قد تروّج للمحتوى الأكثر تفاعلًا وتحجب غيره. وتهدف الدراسة لفهم إدراك الجمهور لهذه الخوارزميات</a:t>
            </a:r>
            <a:endParaRPr lang="fr-FR" sz="2200" kern="100" dirty="0">
              <a:effectLst/>
              <a:latin typeface="Calibri" panose="020F0502020204030204" pitchFamily="34" charset="0"/>
              <a:ea typeface="Calibri" panose="020F0502020204030204" pitchFamily="34" charset="0"/>
            </a:endParaRPr>
          </a:p>
          <a:p>
            <a:pPr marL="457200" algn="r" rtl="1">
              <a:lnSpc>
                <a:spcPct val="107000"/>
              </a:lnSpc>
              <a:spcAft>
                <a:spcPts val="800"/>
              </a:spcAft>
              <a:buNone/>
            </a:pPr>
            <a:r>
              <a:rPr lang="ar-SA" sz="2200" kern="100" dirty="0">
                <a:effectLst/>
                <a:latin typeface="Calibri" panose="020F0502020204030204" pitchFamily="34" charset="0"/>
                <a:ea typeface="Calibri" panose="020F0502020204030204" pitchFamily="34" charset="0"/>
              </a:rPr>
              <a:t>وتأثيرها على تفاعلهم مع المحتوى الإخباري</a:t>
            </a:r>
            <a:r>
              <a:rPr lang="fr-FR" sz="2200" kern="100" dirty="0">
                <a:effectLst/>
                <a:latin typeface="Calibri" panose="020F0502020204030204" pitchFamily="34" charset="0"/>
                <a:ea typeface="Calibri" panose="020F0502020204030204" pitchFamily="34" charset="0"/>
              </a:rPr>
              <a:t>.</a:t>
            </a:r>
          </a:p>
          <a:p>
            <a:pPr marL="457200" algn="just" rtl="1">
              <a:lnSpc>
                <a:spcPct val="107000"/>
              </a:lnSpc>
              <a:spcAft>
                <a:spcPts val="800"/>
              </a:spcAft>
              <a:buNone/>
            </a:pPr>
            <a:r>
              <a:rPr lang="ar-SA" sz="2200" kern="100" dirty="0">
                <a:effectLst/>
                <a:latin typeface="Calibri" panose="020F0502020204030204" pitchFamily="34" charset="0"/>
                <a:ea typeface="Calibri" panose="020F0502020204030204" pitchFamily="34" charset="0"/>
              </a:rPr>
              <a:t>وأظهرت النتائج مستوى مرتفعًا للوعي الخوارزمي، ومع ذلك لم يكن المستخدمون يدركون بشكل كافٍ وجود تدخلات بشرية خلف هذه الآلة يمكن أن تؤثر في قراراته، ويدرك المستخدمون أن عملية التنظيم هذه لا تخلو من التحديات؛ إذ يمكن أن تخطئ تنبؤات الخوارزميات في تقدير أهمية المحتوى وتدفع به للمستخدمين على الرغم من أنه بعيد عن اهتماماتهم، كما تنخفض تصورات الجمهور الإيجابية تجاه القيم الواجبة في الخوارزميات؛ كالعدالة، والخلو من التحيز، والقدرة على مساءلتها، والشفافية في فهمها وأظهرت النتائج مستوى مرتفعا للوعي الخوارزمي إلا أنهم لم يدركوا بشكل كافٍ أن خلف هذه الآلة تدخلات بشرية يمكن أن تؤثر في قرارات الخوارزمية. </a:t>
            </a:r>
            <a:endParaRPr lang="fr-FR" sz="2200" kern="100" dirty="0">
              <a:effectLst/>
              <a:latin typeface="Calibri" panose="020F0502020204030204" pitchFamily="34" charset="0"/>
              <a:ea typeface="Calibri" panose="020F0502020204030204" pitchFamily="34" charset="0"/>
            </a:endParaRPr>
          </a:p>
        </p:txBody>
      </p:sp>
      <p:sp>
        <p:nvSpPr>
          <p:cNvPr id="9" name="ZoneTexte 8">
            <a:extLst>
              <a:ext uri="{FF2B5EF4-FFF2-40B4-BE49-F238E27FC236}">
                <a16:creationId xmlns:a16="http://schemas.microsoft.com/office/drawing/2014/main" id="{0333DC4D-4CE1-90C2-1CBA-C00C2AFE19BC}"/>
              </a:ext>
            </a:extLst>
          </p:cNvPr>
          <p:cNvSpPr txBox="1"/>
          <p:nvPr/>
        </p:nvSpPr>
        <p:spPr>
          <a:xfrm>
            <a:off x="773519" y="6293336"/>
            <a:ext cx="6097772" cy="369332"/>
          </a:xfrm>
          <a:prstGeom prst="rect">
            <a:avLst/>
          </a:prstGeom>
          <a:noFill/>
        </p:spPr>
        <p:txBody>
          <a:bodyPr wrap="square">
            <a:spAutoFit/>
          </a:bodyPr>
          <a:lstStyle/>
          <a:p>
            <a:r>
              <a:rPr lang="fr-FR" b="1" dirty="0"/>
              <a:t>https://jsb.journals.ekb.eg/article_346990.html</a:t>
            </a:r>
          </a:p>
        </p:txBody>
      </p:sp>
    </p:spTree>
    <p:extLst>
      <p:ext uri="{BB962C8B-B14F-4D97-AF65-F5344CB8AC3E}">
        <p14:creationId xmlns:p14="http://schemas.microsoft.com/office/powerpoint/2010/main" val="2137832644"/>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E087E-28C5-2650-58A2-F0A06D111C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E01070-1CAF-0252-32F6-11FD4DCB051B}"/>
              </a:ext>
            </a:extLst>
          </p:cNvPr>
          <p:cNvSpPr/>
          <p:nvPr/>
        </p:nvSpPr>
        <p:spPr>
          <a:xfrm>
            <a:off x="1443789" y="2107450"/>
            <a:ext cx="9201752" cy="31575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 name="TextBox 2">
            <a:extLst>
              <a:ext uri="{FF2B5EF4-FFF2-40B4-BE49-F238E27FC236}">
                <a16:creationId xmlns:a16="http://schemas.microsoft.com/office/drawing/2014/main" id="{6AECD7B2-04CC-8950-51CA-9310961C18BA}"/>
              </a:ext>
            </a:extLst>
          </p:cNvPr>
          <p:cNvSpPr txBox="1"/>
          <p:nvPr/>
        </p:nvSpPr>
        <p:spPr>
          <a:xfrm>
            <a:off x="5933610" y="986685"/>
            <a:ext cx="3902032" cy="646331"/>
          </a:xfrm>
          <a:prstGeom prst="rect">
            <a:avLst/>
          </a:prstGeom>
          <a:noFill/>
        </p:spPr>
        <p:txBody>
          <a:bodyPr wrap="square" rtlCol="0">
            <a:spAutoFit/>
          </a:bodyPr>
          <a:lstStyle/>
          <a:p>
            <a:r>
              <a:rPr lang="ar-DZ" sz="3600" b="1" dirty="0">
                <a:solidFill>
                  <a:srgbClr val="00B0F0"/>
                </a:solidFill>
                <a:latin typeface="Alexandria" charset="0"/>
                <a:cs typeface="Alexandria" charset="0"/>
              </a:rPr>
              <a:t>خـــــــــــــــــلاصــــــــــــــــة  </a:t>
            </a:r>
            <a:endParaRPr lang="en-US" sz="3600" b="1" dirty="0">
              <a:solidFill>
                <a:srgbClr val="00B0F0"/>
              </a:solidFill>
              <a:latin typeface="Alexandria" charset="0"/>
              <a:cs typeface="Alexandria" charset="0"/>
            </a:endParaRPr>
          </a:p>
        </p:txBody>
      </p:sp>
      <p:pic>
        <p:nvPicPr>
          <p:cNvPr id="7" name="Graphic 21">
            <a:extLst>
              <a:ext uri="{FF2B5EF4-FFF2-40B4-BE49-F238E27FC236}">
                <a16:creationId xmlns:a16="http://schemas.microsoft.com/office/drawing/2014/main" id="{A9DBC811-13AB-904F-BF47-9CE13621D2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ZoneTexte 1">
            <a:extLst>
              <a:ext uri="{FF2B5EF4-FFF2-40B4-BE49-F238E27FC236}">
                <a16:creationId xmlns:a16="http://schemas.microsoft.com/office/drawing/2014/main" id="{5D40B601-10D1-A1AE-CCDA-0DA066B93E8D}"/>
              </a:ext>
            </a:extLst>
          </p:cNvPr>
          <p:cNvSpPr txBox="1"/>
          <p:nvPr/>
        </p:nvSpPr>
        <p:spPr>
          <a:xfrm>
            <a:off x="996593" y="1515651"/>
            <a:ext cx="10160389" cy="1015663"/>
          </a:xfrm>
          <a:prstGeom prst="rect">
            <a:avLst/>
          </a:prstGeom>
          <a:noFill/>
        </p:spPr>
        <p:txBody>
          <a:bodyPr wrap="square">
            <a:spAutoFit/>
          </a:bodyPr>
          <a:lstStyle/>
          <a:p>
            <a:pPr algn="r" rtl="1"/>
            <a:endParaRPr lang="ar-DZ" sz="2400" dirty="0">
              <a:latin typeface="Arial" panose="020B0604020202020204" pitchFamily="34" charset="0"/>
              <a:cs typeface="Arial" panose="020B0604020202020204" pitchFamily="34" charset="0"/>
            </a:endParaRPr>
          </a:p>
          <a:p>
            <a:pPr algn="r" rtl="1"/>
            <a:endParaRPr lang="fr-FR" sz="2000" dirty="0"/>
          </a:p>
          <a:p>
            <a:pPr algn="r"/>
            <a:endParaRPr lang="fr-FR" sz="1600" b="1" dirty="0"/>
          </a:p>
        </p:txBody>
      </p:sp>
      <p:sp>
        <p:nvSpPr>
          <p:cNvPr id="5" name="ZoneTexte 4">
            <a:extLst>
              <a:ext uri="{FF2B5EF4-FFF2-40B4-BE49-F238E27FC236}">
                <a16:creationId xmlns:a16="http://schemas.microsoft.com/office/drawing/2014/main" id="{4A6CD267-E6B6-41A0-5F3E-7D4EBA8CEEB0}"/>
              </a:ext>
            </a:extLst>
          </p:cNvPr>
          <p:cNvSpPr txBox="1"/>
          <p:nvPr/>
        </p:nvSpPr>
        <p:spPr>
          <a:xfrm>
            <a:off x="1924493" y="2274838"/>
            <a:ext cx="8314659" cy="2677656"/>
          </a:xfrm>
          <a:prstGeom prst="rect">
            <a:avLst/>
          </a:prstGeom>
          <a:noFill/>
        </p:spPr>
        <p:txBody>
          <a:bodyPr wrap="square">
            <a:spAutoFit/>
          </a:bodyPr>
          <a:lstStyle/>
          <a:p>
            <a:pPr algn="just" rtl="1"/>
            <a:r>
              <a:rPr lang="ar-EG" sz="2400" dirty="0"/>
              <a:t>تُعد</a:t>
            </a:r>
            <a:r>
              <a:rPr lang="ar-DZ" sz="2400" dirty="0"/>
              <a:t>ُّ</a:t>
            </a:r>
            <a:r>
              <a:rPr lang="ar-EG" sz="2400" dirty="0"/>
              <a:t> التربية الإعلامية الر</a:t>
            </a:r>
            <a:r>
              <a:rPr lang="ar-DZ" sz="2400" dirty="0"/>
              <a:t>َّ</a:t>
            </a:r>
            <a:r>
              <a:rPr lang="ar-EG" sz="2400" dirty="0" err="1"/>
              <a:t>قمية</a:t>
            </a:r>
            <a:r>
              <a:rPr lang="ar-EG" sz="2400" dirty="0"/>
              <a:t> </a:t>
            </a:r>
            <a:r>
              <a:rPr lang="ar-DZ" sz="2400" dirty="0"/>
              <a:t>إِ</a:t>
            </a:r>
            <a:r>
              <a:rPr lang="ar-EG" sz="2400" dirty="0" err="1"/>
              <a:t>ستجابة</a:t>
            </a:r>
            <a:r>
              <a:rPr lang="ar-EG" sz="2400" dirty="0"/>
              <a:t> ضرورية لعالم يتغير بسرعة</a:t>
            </a:r>
            <a:r>
              <a:rPr lang="ar-DZ" sz="2400" dirty="0"/>
              <a:t>،</a:t>
            </a:r>
            <a:r>
              <a:rPr lang="ar-EG" sz="2400" dirty="0"/>
              <a:t> وي</a:t>
            </a:r>
            <a:r>
              <a:rPr lang="ar-DZ" sz="2400" dirty="0"/>
              <a:t>َ</a:t>
            </a:r>
            <a:r>
              <a:rPr lang="ar-EG" sz="2400" dirty="0" err="1"/>
              <a:t>متلئ</a:t>
            </a:r>
            <a:r>
              <a:rPr lang="ar-EG" sz="2400" dirty="0"/>
              <a:t> بالمحتوى الم</a:t>
            </a:r>
            <a:r>
              <a:rPr lang="ar-DZ" sz="2400" dirty="0"/>
              <a:t>ُ</a:t>
            </a:r>
            <a:r>
              <a:rPr lang="ar-EG" sz="2400" dirty="0"/>
              <a:t>تن</a:t>
            </a:r>
            <a:r>
              <a:rPr lang="ar-DZ" sz="2400" dirty="0"/>
              <a:t>َ</a:t>
            </a:r>
            <a:r>
              <a:rPr lang="ar-EG" sz="2400" dirty="0"/>
              <a:t>و</a:t>
            </a:r>
            <a:r>
              <a:rPr lang="ar-DZ" sz="2400" dirty="0"/>
              <a:t>ِّ</a:t>
            </a:r>
            <a:r>
              <a:rPr lang="ar-EG" sz="2400" dirty="0"/>
              <a:t>ع والم</a:t>
            </a:r>
            <a:r>
              <a:rPr lang="ar-DZ" sz="2400" dirty="0"/>
              <a:t>ُ</a:t>
            </a:r>
            <a:r>
              <a:rPr lang="ar-EG" sz="2400" dirty="0"/>
              <a:t>تناقض. فهي ت</a:t>
            </a:r>
            <a:r>
              <a:rPr lang="ar-DZ" sz="2400" dirty="0"/>
              <a:t>ُ</a:t>
            </a:r>
            <a:r>
              <a:rPr lang="ar-EG" sz="2400" dirty="0"/>
              <a:t>مكّ</a:t>
            </a:r>
            <a:r>
              <a:rPr lang="ar-DZ" sz="2400" dirty="0"/>
              <a:t>ِ</a:t>
            </a:r>
            <a:r>
              <a:rPr lang="ar-EG" sz="2400" dirty="0"/>
              <a:t>ن الأفراد من حماية أنفسهم من الت</a:t>
            </a:r>
            <a:r>
              <a:rPr lang="ar-DZ" sz="2400" dirty="0"/>
              <a:t>َّ</a:t>
            </a:r>
            <a:r>
              <a:rPr lang="ar-EG" sz="2400" dirty="0"/>
              <a:t>ضليل والد</a:t>
            </a:r>
            <a:r>
              <a:rPr lang="ar-DZ" sz="2400" dirty="0"/>
              <a:t>ِّ</a:t>
            </a:r>
            <a:r>
              <a:rPr lang="ar-EG" sz="2400" dirty="0" err="1"/>
              <a:t>عاية</a:t>
            </a:r>
            <a:r>
              <a:rPr lang="ar-EG" sz="2400" dirty="0"/>
              <a:t>، وتمنحهم القدرة على إنتاج محتوى مسؤول ي</a:t>
            </a:r>
            <a:r>
              <a:rPr lang="ar-DZ" sz="2400" dirty="0"/>
              <a:t>ُ</a:t>
            </a:r>
            <a:r>
              <a:rPr lang="ar-EG" sz="2400" dirty="0"/>
              <a:t>عزّ</a:t>
            </a:r>
            <a:r>
              <a:rPr lang="ar-DZ" sz="2400" dirty="0"/>
              <a:t>ِ</a:t>
            </a:r>
            <a:r>
              <a:rPr lang="ar-EG" sz="2400" dirty="0"/>
              <a:t>ز الحوار وي</a:t>
            </a:r>
            <a:r>
              <a:rPr lang="ar-DZ" sz="2400" dirty="0"/>
              <a:t>َ</a:t>
            </a:r>
            <a:r>
              <a:rPr lang="ar-EG" sz="2400" dirty="0"/>
              <a:t>خدم المجتمع. ومع الت</a:t>
            </a:r>
            <a:r>
              <a:rPr lang="ar-DZ" sz="2400" dirty="0"/>
              <a:t>َّ</a:t>
            </a:r>
            <a:r>
              <a:rPr lang="ar-EG" sz="2400" dirty="0"/>
              <a:t>طور المستمر للتكنولوجيا، تزداد الحاجة إلى ت</a:t>
            </a:r>
            <a:r>
              <a:rPr lang="ar-DZ" sz="2400" dirty="0"/>
              <a:t>َ</a:t>
            </a:r>
            <a:r>
              <a:rPr lang="ar-EG" sz="2400" dirty="0"/>
              <a:t>ضمين مهارات التربية الإعلامية الر</a:t>
            </a:r>
            <a:r>
              <a:rPr lang="ar-DZ" sz="2400" dirty="0"/>
              <a:t>َّ</a:t>
            </a:r>
            <a:r>
              <a:rPr lang="ar-EG" sz="2400" dirty="0" err="1"/>
              <a:t>قمية</a:t>
            </a:r>
            <a:r>
              <a:rPr lang="ar-DZ" sz="2400" dirty="0"/>
              <a:t>،</a:t>
            </a:r>
            <a:r>
              <a:rPr lang="ar-EG" sz="2400" dirty="0"/>
              <a:t> في التعليم والممارسات اليومية، لضمان ن</a:t>
            </a:r>
            <a:r>
              <a:rPr lang="ar-DZ" sz="2400" dirty="0"/>
              <a:t>ُ</a:t>
            </a:r>
            <a:r>
              <a:rPr lang="ar-EG" sz="2400" dirty="0"/>
              <a:t>ش</a:t>
            </a:r>
            <a:r>
              <a:rPr lang="ar-DZ" sz="2400" dirty="0"/>
              <a:t>ُ</a:t>
            </a:r>
            <a:r>
              <a:rPr lang="ar-EG" sz="2400" dirty="0" err="1"/>
              <a:t>وء</a:t>
            </a:r>
            <a:r>
              <a:rPr lang="ar-EG" sz="2400" dirty="0"/>
              <a:t> جيل قادر على التعامل مع الإعلام بفعالية وأخلاقية. إن</a:t>
            </a:r>
            <a:r>
              <a:rPr lang="ar-DZ" sz="2400" dirty="0"/>
              <a:t>َّ</a:t>
            </a:r>
            <a:r>
              <a:rPr lang="ar-EG" sz="2400" dirty="0"/>
              <a:t> ا</a:t>
            </a:r>
            <a:r>
              <a:rPr lang="ar-DZ" sz="2400" dirty="0" err="1"/>
              <a:t>لإِ</a:t>
            </a:r>
            <a:r>
              <a:rPr lang="ar-EG" sz="2400" dirty="0" err="1"/>
              <a:t>ستثمار</a:t>
            </a:r>
            <a:r>
              <a:rPr lang="ar-EG" sz="2400" dirty="0"/>
              <a:t> في هذه التربية هو </a:t>
            </a:r>
            <a:r>
              <a:rPr lang="ar-DZ" sz="2400" dirty="0"/>
              <a:t>إِ</a:t>
            </a:r>
            <a:r>
              <a:rPr lang="ar-EG" sz="2400" dirty="0" err="1"/>
              <a:t>ستثمار</a:t>
            </a:r>
            <a:r>
              <a:rPr lang="ar-EG" sz="2400" dirty="0"/>
              <a:t> في مجتمع أكثر وعيًا، وأكثر قدرة على </a:t>
            </a:r>
            <a:r>
              <a:rPr lang="ar-DZ" sz="2400" dirty="0"/>
              <a:t>إِ</a:t>
            </a:r>
            <a:r>
              <a:rPr lang="ar-EG" sz="2400" dirty="0"/>
              <a:t>تخاذ قرارات م</a:t>
            </a:r>
            <a:r>
              <a:rPr lang="ar-DZ" sz="2400" dirty="0"/>
              <a:t>َ</a:t>
            </a:r>
            <a:r>
              <a:rPr lang="ar-EG" sz="2400" dirty="0"/>
              <a:t>بنية على المعرفة</a:t>
            </a:r>
            <a:r>
              <a:rPr lang="ar-DZ" sz="2400" dirty="0"/>
              <a:t>،</a:t>
            </a:r>
            <a:r>
              <a:rPr lang="ar-EG" sz="2400" dirty="0"/>
              <a:t> لا على الت</a:t>
            </a:r>
            <a:r>
              <a:rPr lang="ar-DZ" sz="2400" dirty="0"/>
              <a:t>َّ</a:t>
            </a:r>
            <a:r>
              <a:rPr lang="ar-EG" sz="2400" dirty="0"/>
              <a:t>لاعب الإعلامي.</a:t>
            </a:r>
            <a:endParaRPr lang="fr-FR" sz="2400" dirty="0"/>
          </a:p>
        </p:txBody>
      </p:sp>
    </p:spTree>
    <p:extLst>
      <p:ext uri="{BB962C8B-B14F-4D97-AF65-F5344CB8AC3E}">
        <p14:creationId xmlns:p14="http://schemas.microsoft.com/office/powerpoint/2010/main" val="1026062349"/>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a:ln>
            <a:noFill/>
          </a:ln>
          <a:effectLst>
            <a:outerShdw blurRad="292100" dist="139700" dir="2700000" algn="tl" rotWithShape="0">
              <a:srgbClr val="333333">
                <a:alpha val="65000"/>
              </a:srgbClr>
            </a:outerShdw>
          </a:effectLst>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6" name="Image 5">
            <a:extLst>
              <a:ext uri="{FF2B5EF4-FFF2-40B4-BE49-F238E27FC236}">
                <a16:creationId xmlns:a16="http://schemas.microsoft.com/office/drawing/2014/main" id="{B9558E34-F4D2-9BE1-FF75-1BA9E95A253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6743700" cy="6843776"/>
          </a:xfrm>
          <a:prstGeom prst="rect">
            <a:avLst/>
          </a:prstGeom>
          <a:ln>
            <a:no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55EC8-52F6-3C4F-B2A5-5E70DA7B67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C48EB2-9935-0CA1-A736-4DCEC89CCA12}"/>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249776-2450-57D5-D6BD-2EDB0349280F}"/>
              </a:ext>
            </a:extLst>
          </p:cNvPr>
          <p:cNvSpPr/>
          <p:nvPr/>
        </p:nvSpPr>
        <p:spPr>
          <a:xfrm>
            <a:off x="7587279" y="1659659"/>
            <a:ext cx="4128422" cy="38249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88DB553-FD18-E0F1-50C8-A1F88546AB8F}"/>
              </a:ext>
            </a:extLst>
          </p:cNvPr>
          <p:cNvSpPr/>
          <p:nvPr/>
        </p:nvSpPr>
        <p:spPr>
          <a:xfrm>
            <a:off x="347366" y="1580051"/>
            <a:ext cx="8143719" cy="5053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0DB0E41-3F34-95EF-A5D7-44D96120B046}"/>
              </a:ext>
            </a:extLst>
          </p:cNvPr>
          <p:cNvSpPr txBox="1"/>
          <p:nvPr/>
        </p:nvSpPr>
        <p:spPr>
          <a:xfrm>
            <a:off x="476299" y="1728814"/>
            <a:ext cx="7885854" cy="5078313"/>
          </a:xfrm>
          <a:prstGeom prst="rect">
            <a:avLst/>
          </a:prstGeom>
          <a:noFill/>
        </p:spPr>
        <p:txBody>
          <a:bodyPr wrap="square" rtlCol="0">
            <a:spAutoFit/>
          </a:bodyPr>
          <a:lstStyle/>
          <a:p>
            <a:pPr algn="just" rtl="1"/>
            <a:r>
              <a:rPr lang="ar-SA" b="1" dirty="0"/>
              <a:t>1- عبد العزيز ياسر: " نقد الإعلام الرقمي: من الهيمنة إلى المشاركة"، القاهرة: دار روافد</a:t>
            </a:r>
            <a:r>
              <a:rPr lang="fr-FR" b="1" dirty="0"/>
              <a:t>. </a:t>
            </a:r>
            <a:r>
              <a:rPr lang="ar-SA" b="1" dirty="0"/>
              <a:t>،</a:t>
            </a:r>
            <a:r>
              <a:rPr lang="fr-FR" b="1" dirty="0"/>
              <a:t>2020</a:t>
            </a:r>
            <a:r>
              <a:rPr lang="ar-SA" b="1" dirty="0"/>
              <a:t>.</a:t>
            </a:r>
            <a:endParaRPr lang="fr-FR" b="1" dirty="0"/>
          </a:p>
          <a:p>
            <a:pPr algn="just" rtl="1"/>
            <a:r>
              <a:rPr lang="ar-DZ" b="1" dirty="0"/>
              <a:t>2- أ</a:t>
            </a:r>
            <a:r>
              <a:rPr lang="ar-SA" b="1" dirty="0"/>
              <a:t>نور عبد العزيز: "النقد واستكمال منظومة العمل الإعلامي، "، مجلة اتحاد الإذاعات العربية، ع1 ،2000.</a:t>
            </a:r>
            <a:endParaRPr lang="fr-FR" b="1" dirty="0"/>
          </a:p>
          <a:p>
            <a:pPr algn="just" rtl="1"/>
            <a:r>
              <a:rPr lang="ar-SA" b="1" dirty="0"/>
              <a:t>3- حسن عماد مكاوي:" الإعلام الجديد: المفهوم والوسائط والتأثير"، القاهرة: الدار المصرية اللبنانية،</a:t>
            </a:r>
            <a:r>
              <a:rPr lang="fr-FR" b="1" dirty="0"/>
              <a:t>2017</a:t>
            </a:r>
            <a:r>
              <a:rPr lang="ar-SA" b="1" dirty="0"/>
              <a:t>.</a:t>
            </a:r>
            <a:endParaRPr lang="fr-FR" b="1" dirty="0"/>
          </a:p>
          <a:p>
            <a:pPr algn="just" rtl="1"/>
            <a:r>
              <a:rPr lang="ar-SA" b="1" dirty="0"/>
              <a:t>4- سليمان فؤاد: "وسائل الإعلام الرقمية وتشكيل الرأي العام"، بيروت: دار الكتاب الجامعي،2019.</a:t>
            </a:r>
            <a:endParaRPr lang="fr-FR" b="1" dirty="0"/>
          </a:p>
          <a:p>
            <a:pPr algn="just" rtl="1"/>
            <a:r>
              <a:rPr lang="ar-SA" b="1" dirty="0"/>
              <a:t>5- </a:t>
            </a:r>
            <a:r>
              <a:rPr lang="ar-SA" b="1" dirty="0" err="1"/>
              <a:t>إبـراقن</a:t>
            </a:r>
            <a:r>
              <a:rPr lang="ar-SA" b="1" dirty="0"/>
              <a:t> محمود: "المبـرق قـاموس موسـوعي للإعـلام والاتصـال" (الجزائـر العاصـمة</a:t>
            </a:r>
            <a:r>
              <a:rPr lang="fr-FR" b="1" dirty="0"/>
              <a:t>: </a:t>
            </a:r>
            <a:r>
              <a:rPr lang="ar-SA" b="1" dirty="0"/>
              <a:t>المجلس الأعلى للغة العربية، 2004)</a:t>
            </a:r>
            <a:endParaRPr lang="fr-FR" b="1" dirty="0"/>
          </a:p>
          <a:p>
            <a:pPr algn="just" rtl="1"/>
            <a:r>
              <a:rPr lang="ar-SA" b="1" dirty="0"/>
              <a:t>6- مي العبد </a:t>
            </a:r>
            <a:r>
              <a:rPr lang="ar-SA" b="1" dirty="0" err="1"/>
              <a:t>االله</a:t>
            </a:r>
            <a:r>
              <a:rPr lang="ar-SA" b="1" dirty="0"/>
              <a:t>: المعجم في المفاهيم الحديثة للإعلام والاتصال، المشروع العربي لتوحيد المصطلحات، (بيروت: دار النهضة العربية2014).</a:t>
            </a:r>
            <a:endParaRPr lang="fr-FR" b="1" dirty="0"/>
          </a:p>
          <a:p>
            <a:pPr algn="just" rtl="1"/>
            <a:r>
              <a:rPr lang="ar-SA" b="1" dirty="0"/>
              <a:t>7- محمد عبد الحميد: التربية الإعلامية والوعي بالأداء الإعلامي (القاهرة: عالم الكتب، 2012).</a:t>
            </a:r>
            <a:endParaRPr lang="fr-FR" b="1" dirty="0"/>
          </a:p>
          <a:p>
            <a:pPr algn="just" rtl="1"/>
            <a:r>
              <a:rPr lang="ar-SA" b="1" dirty="0"/>
              <a:t>8- فهد بن عبد الرحمان الشميمري: التربية الإعلامية، كيف نتعامل مع الإعلام (الرياض: مكتبة الملك فهد </a:t>
            </a:r>
            <a:r>
              <a:rPr lang="ar-SA" dirty="0"/>
              <a:t>الوطنية، </a:t>
            </a:r>
            <a:r>
              <a:rPr lang="fr-FR" dirty="0"/>
              <a:t>2010</a:t>
            </a:r>
            <a:r>
              <a:rPr lang="ar-SA" dirty="0"/>
              <a:t>.</a:t>
            </a:r>
            <a:endParaRPr lang="fr-FR" dirty="0"/>
          </a:p>
          <a:p>
            <a:pPr rtl="1"/>
            <a:r>
              <a:rPr lang="fr-FR" b="1" dirty="0"/>
              <a:t>9-Bill </a:t>
            </a:r>
            <a:r>
              <a:rPr lang="fr-FR" b="1" dirty="0" err="1"/>
              <a:t>Kovach</a:t>
            </a:r>
            <a:r>
              <a:rPr lang="fr-FR" b="1" dirty="0"/>
              <a:t>, Tom </a:t>
            </a:r>
            <a:r>
              <a:rPr lang="fr-FR" b="1" dirty="0" err="1"/>
              <a:t>Rosenstiel</a:t>
            </a:r>
            <a:r>
              <a:rPr lang="fr-FR" b="1" dirty="0"/>
              <a:t> : principes du journalisme traduit de l'américain par Monique Berry, nouveaux horizons, Paris, 2004.</a:t>
            </a:r>
          </a:p>
          <a:p>
            <a:pPr rtl="1"/>
            <a:r>
              <a:rPr lang="fr-FR" b="1" dirty="0"/>
              <a:t>10-Jérome Bourdon jean- Michel </a:t>
            </a:r>
            <a:r>
              <a:rPr lang="fr-FR" b="1" dirty="0" err="1"/>
              <a:t>Frondon</a:t>
            </a:r>
            <a:r>
              <a:rPr lang="fr-FR" b="1" dirty="0"/>
              <a:t> : L’œil critique, Le journaliste critique de télévision, Médias Recherches études, Belgique,2003.</a:t>
            </a:r>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975AF3E3-9974-2E9F-FF0E-5A62FAE8E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8A49907F-E08B-CFF3-3E91-50A99A6369ED}"/>
              </a:ext>
            </a:extLst>
          </p:cNvPr>
          <p:cNvSpPr txBox="1"/>
          <p:nvPr/>
        </p:nvSpPr>
        <p:spPr>
          <a:xfrm>
            <a:off x="4593292" y="767407"/>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 قائمة المراجع المعتمدة  </a:t>
            </a:r>
            <a:endParaRPr lang="en-US" sz="3600" b="1" dirty="0">
              <a:solidFill>
                <a:schemeClr val="bg1"/>
              </a:solidFill>
              <a:highlight>
                <a:srgbClr val="203E5F"/>
              </a:highlight>
              <a:latin typeface="Alexandria" charset="0"/>
              <a:cs typeface="Alexandria" charset="0"/>
            </a:endParaRPr>
          </a:p>
        </p:txBody>
      </p:sp>
      <p:pic>
        <p:nvPicPr>
          <p:cNvPr id="6" name="Image 5">
            <a:extLst>
              <a:ext uri="{FF2B5EF4-FFF2-40B4-BE49-F238E27FC236}">
                <a16:creationId xmlns:a16="http://schemas.microsoft.com/office/drawing/2014/main" id="{57F92086-CA9D-B7E5-4B54-BDDE89F19E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67149" y="1996003"/>
            <a:ext cx="3808389" cy="3808389"/>
          </a:xfrm>
          <a:prstGeom prst="rect">
            <a:avLst/>
          </a:prstGeom>
        </p:spPr>
      </p:pic>
    </p:spTree>
    <p:extLst>
      <p:ext uri="{BB962C8B-B14F-4D97-AF65-F5344CB8AC3E}">
        <p14:creationId xmlns:p14="http://schemas.microsoft.com/office/powerpoint/2010/main" val="3833497321"/>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infopath/2007/PartnerControls"/>
    <ds:schemaRef ds:uri="http://www.w3.org/XML/1998/namespace"/>
    <ds:schemaRef ds:uri="http://schemas.openxmlformats.org/package/2006/metadata/core-properties"/>
    <ds:schemaRef ds:uri="aca13214-df29-4e3c-a050-857c0bf7bd8e"/>
    <ds:schemaRef ds:uri="http://purl.org/dc/elements/1.1/"/>
    <ds:schemaRef ds:uri="http://schemas.microsoft.com/office/2006/documentManagement/types"/>
    <ds:schemaRef ds:uri="http://purl.org/dc/dcmitype/"/>
    <ds:schemaRef ds:uri="688354b5-287c-4cda-825e-1d7935aea40e"/>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FE1A671B-B15F-4737-AA72-B446BF40C3FC}"/>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14551</TotalTime>
  <Words>5997</Words>
  <Application>Microsoft Office PowerPoint</Application>
  <PresentationFormat>Grand écran</PresentationFormat>
  <Paragraphs>284</Paragraphs>
  <Slides>42</Slides>
  <Notes>1</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42</vt:i4>
      </vt:variant>
    </vt:vector>
  </HeadingPairs>
  <TitlesOfParts>
    <vt:vector size="51" baseType="lpstr">
      <vt:lpstr>Alexandria</vt:lpstr>
      <vt:lpstr>Arial</vt:lpstr>
      <vt:lpstr>Calibri</vt:lpstr>
      <vt:lpstr>Calibri Light</vt:lpstr>
      <vt:lpstr>Roboto Light</vt:lpstr>
      <vt:lpstr>Symbol</vt:lpstr>
      <vt:lpstr>Times New Roman</vt:lpstr>
      <vt:lpstr>Wingdings</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Tewfik Amri</cp:lastModifiedBy>
  <cp:revision>213</cp:revision>
  <dcterms:created xsi:type="dcterms:W3CDTF">2023-04-29T09:08:00Z</dcterms:created>
  <dcterms:modified xsi:type="dcterms:W3CDTF">2026-04-06T23:38:22Z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