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4"/>
  </p:notesMasterIdLst>
  <p:sldIdLst>
    <p:sldId id="256" r:id="rId2"/>
    <p:sldId id="262" r:id="rId3"/>
    <p:sldId id="305" r:id="rId4"/>
    <p:sldId id="307" r:id="rId5"/>
    <p:sldId id="308" r:id="rId6"/>
    <p:sldId id="309" r:id="rId7"/>
    <p:sldId id="310" r:id="rId8"/>
    <p:sldId id="311" r:id="rId9"/>
    <p:sldId id="313" r:id="rId10"/>
    <p:sldId id="312" r:id="rId11"/>
    <p:sldId id="314" r:id="rId12"/>
    <p:sldId id="316" r:id="rId13"/>
    <p:sldId id="317" r:id="rId14"/>
    <p:sldId id="318" r:id="rId15"/>
    <p:sldId id="327" r:id="rId16"/>
    <p:sldId id="320" r:id="rId17"/>
    <p:sldId id="319" r:id="rId18"/>
    <p:sldId id="322" r:id="rId19"/>
    <p:sldId id="321" r:id="rId20"/>
    <p:sldId id="324" r:id="rId21"/>
    <p:sldId id="323" r:id="rId22"/>
    <p:sldId id="325" r:id="rId23"/>
    <p:sldId id="326" r:id="rId24"/>
    <p:sldId id="329" r:id="rId25"/>
    <p:sldId id="328" r:id="rId26"/>
    <p:sldId id="330" r:id="rId27"/>
    <p:sldId id="331" r:id="rId28"/>
    <p:sldId id="332" r:id="rId29"/>
    <p:sldId id="345" r:id="rId30"/>
    <p:sldId id="334" r:id="rId31"/>
    <p:sldId id="335" r:id="rId32"/>
    <p:sldId id="333" r:id="rId33"/>
    <p:sldId id="338" r:id="rId34"/>
    <p:sldId id="337" r:id="rId35"/>
    <p:sldId id="339" r:id="rId36"/>
    <p:sldId id="336" r:id="rId37"/>
    <p:sldId id="340" r:id="rId38"/>
    <p:sldId id="344" r:id="rId39"/>
    <p:sldId id="268" r:id="rId40"/>
    <p:sldId id="342" r:id="rId41"/>
    <p:sldId id="306" r:id="rId42"/>
    <p:sldId id="26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5A9E7"/>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975" autoAdjust="0"/>
    <p:restoredTop sz="94660"/>
  </p:normalViewPr>
  <p:slideViewPr>
    <p:cSldViewPr snapToGrid="0">
      <p:cViewPr varScale="1">
        <p:scale>
          <a:sx n="67" d="100"/>
          <a:sy n="67" d="100"/>
        </p:scale>
        <p:origin x="52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86C2DC1-EF1A-4BF0-B4C9-47110930BB29}">
      <dgm:prSet/>
      <dgm:spPr/>
      <dgm:t>
        <a:bodyPr/>
        <a:lstStyle/>
        <a:p>
          <a:pPr>
            <a:lnSpc>
              <a:spcPct val="150000"/>
            </a:lnSpc>
          </a:pPr>
          <a:r>
            <a:rPr lang="en-GB"/>
            <a:t>Compliance Issues Today </a:t>
          </a:r>
          <a:endParaRPr lang="en-US" dirty="0"/>
        </a:p>
      </dgm:t>
    </dgm:pt>
    <dgm:pt modelId="{BDFABE90-35CE-4AB4-AA75-963906C64C53}" type="parTrans" cxnId="{8CBF4CD0-4938-4818-861B-A1FF9F8C68CE}">
      <dgm:prSet/>
      <dgm:spPr/>
      <dgm:t>
        <a:bodyPr/>
        <a:lstStyle/>
        <a:p>
          <a:endParaRPr lang="en-US"/>
        </a:p>
      </dgm:t>
    </dgm:pt>
    <dgm:pt modelId="{960FEC72-6B61-48E5-9DE9-C44B04770902}" type="sibTrans" cxnId="{8CBF4CD0-4938-4818-861B-A1FF9F8C68CE}">
      <dgm:prSet/>
      <dgm:spPr/>
      <dgm:t>
        <a:bodyPr/>
        <a:lstStyle/>
        <a:p>
          <a:endParaRPr lang="en-US"/>
        </a:p>
      </dgm:t>
    </dgm:pt>
    <dgm:pt modelId="{C7D740BD-D243-48D4-ACF3-62A0FA03A546}">
      <dgm:prSet/>
      <dgm:spPr/>
      <dgm:t>
        <a:bodyPr/>
        <a:lstStyle/>
        <a:p>
          <a:pPr>
            <a:lnSpc>
              <a:spcPct val="150000"/>
            </a:lnSpc>
          </a:pPr>
          <a:r>
            <a:rPr lang="en-US" dirty="0"/>
            <a:t>Establish A Compliance Assessment Team</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pPr>
            <a:lnSpc>
              <a:spcPct val="150000"/>
            </a:lnSpc>
          </a:pPr>
          <a:r>
            <a:rPr lang="en-US" dirty="0"/>
            <a:t>Compliance Risk Assessments and Compliance Program Reviews</a:t>
          </a:r>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pPr>
            <a:lnSpc>
              <a:spcPct val="150000"/>
            </a:lnSpc>
          </a:pPr>
          <a:r>
            <a:rPr lang="en-US" dirty="0"/>
            <a:t>Work Unit–level Compliance Tracking and Review Processes </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4" custScaleY="162509">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4" custScaleY="162509">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4" custScaleY="162509">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4" custScaleY="162509">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E6D8A89B-0960-49AC-83E5-F2F35822A0D9}" type="presOf" srcId="{186C2DC1-EF1A-4BF0-B4C9-47110930BB29}" destId="{11E0223E-2841-4FFF-AE2D-A97307EA3FF0}"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7302FFD3-F4DB-4F9E-A806-516338187381}" type="presOf" srcId="{624739C3-D523-4029-B261-5C2C4429D9A6}" destId="{BCC480EF-0012-42D4-B035-45E90BB92250}" srcOrd="0" destOrd="0" presId="urn:microsoft.com/office/officeart/2005/8/layout/hProcess9"/>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B798007A-7DC0-45D5-BB28-D599D9358DAB}" type="presParOf" srcId="{4415ED17-40F4-4D23-8C58-2D632869BCCD}" destId="{11E0223E-2841-4FFF-AE2D-A97307EA3FF0}" srcOrd="0" destOrd="0" presId="urn:microsoft.com/office/officeart/2005/8/layout/hProcess9"/>
    <dgm:cxn modelId="{2DBFB0F1-805B-4413-84FA-17F2E96B428E}" type="presParOf" srcId="{4415ED17-40F4-4D23-8C58-2D632869BCCD}" destId="{830DB13F-C211-4FC8-9A73-EEC41DB421EE}" srcOrd="1" destOrd="0" presId="urn:microsoft.com/office/officeart/2005/8/layout/hProcess9"/>
    <dgm:cxn modelId="{02D28071-E6CC-4372-A149-4A499C66C684}" type="presParOf" srcId="{4415ED17-40F4-4D23-8C58-2D632869BCCD}" destId="{34C431D1-D978-480B-80ED-812597574604}" srcOrd="2" destOrd="0" presId="urn:microsoft.com/office/officeart/2005/8/layout/hProcess9"/>
    <dgm:cxn modelId="{E9079B8A-3CAC-4A3C-9587-56422FEAF103}" type="presParOf" srcId="{4415ED17-40F4-4D23-8C58-2D632869BCCD}" destId="{E67614F6-A794-4345-86E2-E64FA1ACBDFA}" srcOrd="3" destOrd="0" presId="urn:microsoft.com/office/officeart/2005/8/layout/hProcess9"/>
    <dgm:cxn modelId="{38F927E7-5EEA-4905-A590-782336A395F9}" type="presParOf" srcId="{4415ED17-40F4-4D23-8C58-2D632869BCCD}" destId="{5E0978EF-607E-4146-8BF9-1D65CD16C01D}" srcOrd="4" destOrd="0" presId="urn:microsoft.com/office/officeart/2005/8/layout/hProcess9"/>
    <dgm:cxn modelId="{B896743A-6E66-4E59-B9BE-9EEADCE94EC3}" type="presParOf" srcId="{4415ED17-40F4-4D23-8C58-2D632869BCCD}" destId="{5106204F-C65C-4145-9A17-F69A9451538D}" srcOrd="5" destOrd="0" presId="urn:microsoft.com/office/officeart/2005/8/layout/hProcess9"/>
    <dgm:cxn modelId="{D39E3CBA-9D2C-43CB-AC0A-BC5B717FF240}" type="presParOf" srcId="{4415ED17-40F4-4D23-8C58-2D632869BCCD}" destId="{BCC480EF-0012-42D4-B035-45E90BB92250}"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0F5DE4-9AB3-418E-9CAD-F038CC20C9FA}"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B7C2E7AB-50B5-4BD1-A2A6-D53BB9B17C40}">
      <dgm:prSet custT="1"/>
      <dgm:spPr/>
      <dgm:t>
        <a:bodyPr/>
        <a:lstStyle/>
        <a:p>
          <a:r>
            <a:rPr lang="en-US" sz="2000"/>
            <a:t>Step 1: Identify the Compliance Risks and Exposures </a:t>
          </a:r>
          <a:endParaRPr lang="en-GB" sz="2000"/>
        </a:p>
      </dgm:t>
    </dgm:pt>
    <dgm:pt modelId="{18971649-31D0-4ABF-89CD-A75E43217DD2}" type="parTrans" cxnId="{9CFA6AFA-2F8D-49D8-9C5B-8FB74E69F767}">
      <dgm:prSet/>
      <dgm:spPr/>
      <dgm:t>
        <a:bodyPr/>
        <a:lstStyle/>
        <a:p>
          <a:endParaRPr lang="en-GB"/>
        </a:p>
      </dgm:t>
    </dgm:pt>
    <dgm:pt modelId="{D4927405-DA8E-40D8-912B-D51B05C16639}" type="sibTrans" cxnId="{9CFA6AFA-2F8D-49D8-9C5B-8FB74E69F767}">
      <dgm:prSet/>
      <dgm:spPr/>
      <dgm:t>
        <a:bodyPr/>
        <a:lstStyle/>
        <a:p>
          <a:endParaRPr lang="en-GB"/>
        </a:p>
      </dgm:t>
    </dgm:pt>
    <dgm:pt modelId="{31997D0C-7173-46DB-9191-FFC94077E068}">
      <dgm:prSet custT="1"/>
      <dgm:spPr/>
      <dgm:t>
        <a:bodyPr/>
        <a:lstStyle/>
        <a:p>
          <a:r>
            <a:rPr lang="en-US" sz="1200" dirty="0"/>
            <a:t>Develop a list of all the compliance risks that can affect the successful achievement of the work unit’s goals and objectives.</a:t>
          </a:r>
          <a:endParaRPr lang="en-GB" sz="1200" dirty="0"/>
        </a:p>
      </dgm:t>
    </dgm:pt>
    <dgm:pt modelId="{8E616E85-0E04-4FB9-B464-D20D31BCB3DC}" type="parTrans" cxnId="{307122DC-A1D1-400A-9502-8F18E5552C31}">
      <dgm:prSet/>
      <dgm:spPr/>
      <dgm:t>
        <a:bodyPr/>
        <a:lstStyle/>
        <a:p>
          <a:endParaRPr lang="en-GB"/>
        </a:p>
      </dgm:t>
    </dgm:pt>
    <dgm:pt modelId="{9FD965E3-3C9A-4788-8ADE-0A5F891920A0}" type="sibTrans" cxnId="{307122DC-A1D1-400A-9502-8F18E5552C31}">
      <dgm:prSet/>
      <dgm:spPr/>
      <dgm:t>
        <a:bodyPr/>
        <a:lstStyle/>
        <a:p>
          <a:endParaRPr lang="en-GB"/>
        </a:p>
      </dgm:t>
    </dgm:pt>
    <dgm:pt modelId="{F0CA06C3-C62C-446F-B2A9-791402410DFE}">
      <dgm:prSet custT="1"/>
      <dgm:spPr/>
      <dgm:t>
        <a:bodyPr/>
        <a:lstStyle/>
        <a:p>
          <a:r>
            <a:rPr lang="en-US" sz="1200"/>
            <a:t>Determine the applicable laws, rules, regulations, policy, or procedure driving the identified risks.</a:t>
          </a:r>
          <a:endParaRPr lang="en-GB" sz="1200"/>
        </a:p>
      </dgm:t>
    </dgm:pt>
    <dgm:pt modelId="{8F3BEA27-86BE-400E-8D91-04FA49C2FF5C}" type="parTrans" cxnId="{7CE12D9A-7799-43B7-8538-E42716DFEBDB}">
      <dgm:prSet/>
      <dgm:spPr/>
      <dgm:t>
        <a:bodyPr/>
        <a:lstStyle/>
        <a:p>
          <a:endParaRPr lang="en-GB"/>
        </a:p>
      </dgm:t>
    </dgm:pt>
    <dgm:pt modelId="{D8249FBE-3C32-47BD-ACE7-D0034CB2BD2E}" type="sibTrans" cxnId="{7CE12D9A-7799-43B7-8538-E42716DFEBDB}">
      <dgm:prSet/>
      <dgm:spPr/>
      <dgm:t>
        <a:bodyPr/>
        <a:lstStyle/>
        <a:p>
          <a:endParaRPr lang="en-GB"/>
        </a:p>
      </dgm:t>
    </dgm:pt>
    <dgm:pt modelId="{B6BF9FFC-6ED6-4C52-A7E3-5371E01C1FC2}">
      <dgm:prSet custT="1"/>
      <dgm:spPr/>
      <dgm:t>
        <a:bodyPr/>
        <a:lstStyle/>
        <a:p>
          <a:r>
            <a:rPr lang="en-US" sz="2000"/>
            <a:t>Step 2: Measure the Identified Compliance Risks</a:t>
          </a:r>
          <a:endParaRPr lang="en-GB" sz="2000"/>
        </a:p>
      </dgm:t>
    </dgm:pt>
    <dgm:pt modelId="{2B8A2498-7384-4F27-959F-4262F1E4DCC8}" type="parTrans" cxnId="{4407A7E4-6DA6-4B4D-BD79-7965A6E581FA}">
      <dgm:prSet/>
      <dgm:spPr/>
      <dgm:t>
        <a:bodyPr/>
        <a:lstStyle/>
        <a:p>
          <a:endParaRPr lang="en-GB"/>
        </a:p>
      </dgm:t>
    </dgm:pt>
    <dgm:pt modelId="{2E6DCBF7-D7B9-41FE-B315-47B6BAF85525}" type="sibTrans" cxnId="{4407A7E4-6DA6-4B4D-BD79-7965A6E581FA}">
      <dgm:prSet/>
      <dgm:spPr/>
      <dgm:t>
        <a:bodyPr/>
        <a:lstStyle/>
        <a:p>
          <a:endParaRPr lang="en-GB"/>
        </a:p>
      </dgm:t>
    </dgm:pt>
    <dgm:pt modelId="{395CE41E-0191-4356-9327-6654A582C68D}">
      <dgm:prSet custT="1"/>
      <dgm:spPr/>
      <dgm:t>
        <a:bodyPr/>
        <a:lstStyle/>
        <a:p>
          <a:r>
            <a:rPr lang="en-US" sz="1200"/>
            <a:t>The impact of the risk (also in terms of high or H, medium as M, or L for low), when it happens, on the achievement of the work unit goals and objectives.</a:t>
          </a:r>
          <a:endParaRPr lang="en-GB" sz="1200"/>
        </a:p>
      </dgm:t>
    </dgm:pt>
    <dgm:pt modelId="{70C1A3CE-9BA6-43FA-BA42-6ABE74210C6B}" type="parTrans" cxnId="{066E3022-91E9-4903-BEE4-08EA1DFD0CFB}">
      <dgm:prSet/>
      <dgm:spPr/>
      <dgm:t>
        <a:bodyPr/>
        <a:lstStyle/>
        <a:p>
          <a:endParaRPr lang="en-GB"/>
        </a:p>
      </dgm:t>
    </dgm:pt>
    <dgm:pt modelId="{B3A7AB90-34B6-4DE3-9D13-2F95F3343B37}" type="sibTrans" cxnId="{066E3022-91E9-4903-BEE4-08EA1DFD0CFB}">
      <dgm:prSet/>
      <dgm:spPr/>
      <dgm:t>
        <a:bodyPr/>
        <a:lstStyle/>
        <a:p>
          <a:endParaRPr lang="en-GB"/>
        </a:p>
      </dgm:t>
    </dgm:pt>
    <dgm:pt modelId="{6F08B594-F84D-434E-8FFE-047631A187D4}">
      <dgm:prSet custT="1"/>
      <dgm:spPr/>
      <dgm:t>
        <a:bodyPr/>
        <a:lstStyle/>
        <a:p>
          <a:r>
            <a:rPr lang="en-US" sz="1200"/>
            <a:t>The probability of the risk becoming a reality (High, Medium, or Low).</a:t>
          </a:r>
          <a:endParaRPr lang="en-GB" sz="1200"/>
        </a:p>
      </dgm:t>
    </dgm:pt>
    <dgm:pt modelId="{B9E046C0-9C29-4655-B8C7-F12CB30EEC74}" type="parTrans" cxnId="{0505CB55-707D-4253-B9DD-CD682D88B86A}">
      <dgm:prSet/>
      <dgm:spPr/>
      <dgm:t>
        <a:bodyPr/>
        <a:lstStyle/>
        <a:p>
          <a:endParaRPr lang="en-GB"/>
        </a:p>
      </dgm:t>
    </dgm:pt>
    <dgm:pt modelId="{F632A6A8-1126-4E34-9F42-19ADE12B8C89}" type="sibTrans" cxnId="{0505CB55-707D-4253-B9DD-CD682D88B86A}">
      <dgm:prSet/>
      <dgm:spPr/>
      <dgm:t>
        <a:bodyPr/>
        <a:lstStyle/>
        <a:p>
          <a:endParaRPr lang="en-GB"/>
        </a:p>
      </dgm:t>
    </dgm:pt>
    <dgm:pt modelId="{7892D307-BC93-489E-A105-40BBD39CF5BB}">
      <dgm:prSet custT="1"/>
      <dgm:spPr/>
      <dgm:t>
        <a:bodyPr/>
        <a:lstStyle/>
        <a:p>
          <a:r>
            <a:rPr lang="en-US" sz="2000"/>
            <a:t>Step 3: Prioritize the Identified Compliance Risks</a:t>
          </a:r>
          <a:endParaRPr lang="en-GB" sz="2000"/>
        </a:p>
      </dgm:t>
    </dgm:pt>
    <dgm:pt modelId="{4E3F3C4C-8848-467B-985F-FB33C10C764F}" type="parTrans" cxnId="{CEE13BC7-4A87-43BE-848D-95173B6F5BC8}">
      <dgm:prSet/>
      <dgm:spPr/>
      <dgm:t>
        <a:bodyPr/>
        <a:lstStyle/>
        <a:p>
          <a:endParaRPr lang="en-GB"/>
        </a:p>
      </dgm:t>
    </dgm:pt>
    <dgm:pt modelId="{5CBA280F-3416-47B0-A421-286EE248E267}" type="sibTrans" cxnId="{CEE13BC7-4A87-43BE-848D-95173B6F5BC8}">
      <dgm:prSet/>
      <dgm:spPr/>
      <dgm:t>
        <a:bodyPr/>
        <a:lstStyle/>
        <a:p>
          <a:endParaRPr lang="en-GB"/>
        </a:p>
      </dgm:t>
    </dgm:pt>
    <dgm:pt modelId="{88E2CF0C-784B-4D9F-8719-520DC3F303C1}">
      <dgm:prSet custT="1"/>
      <dgm:spPr/>
      <dgm:t>
        <a:bodyPr/>
        <a:lstStyle/>
        <a:p>
          <a:r>
            <a:rPr lang="en-US" sz="1200"/>
            <a:t>All risks that have an HH ‘‘measurement value’’ should be placed at the top of the risk inventory, followed by HM, HL, MH, MM, ML, LH, LM, and LL groups in that order.</a:t>
          </a:r>
          <a:endParaRPr lang="en-GB" sz="1200"/>
        </a:p>
      </dgm:t>
    </dgm:pt>
    <dgm:pt modelId="{F24DC981-9DFB-47C2-B98A-A729EFB3210C}" type="parTrans" cxnId="{22F03CA2-A7A3-4549-8F19-93B0CC73982C}">
      <dgm:prSet/>
      <dgm:spPr/>
      <dgm:t>
        <a:bodyPr/>
        <a:lstStyle/>
        <a:p>
          <a:endParaRPr lang="en-GB"/>
        </a:p>
      </dgm:t>
    </dgm:pt>
    <dgm:pt modelId="{EDC9BC3E-4182-4E0C-BA63-10CCE9F74D8E}" type="sibTrans" cxnId="{22F03CA2-A7A3-4549-8F19-93B0CC73982C}">
      <dgm:prSet/>
      <dgm:spPr/>
      <dgm:t>
        <a:bodyPr/>
        <a:lstStyle/>
        <a:p>
          <a:endParaRPr lang="en-GB"/>
        </a:p>
      </dgm:t>
    </dgm:pt>
    <dgm:pt modelId="{E068480D-EAFE-4C6B-AA92-8D349D444D0E}">
      <dgm:prSet custT="1"/>
      <dgm:spPr/>
      <dgm:t>
        <a:bodyPr/>
        <a:lstStyle/>
        <a:p>
          <a:r>
            <a:rPr lang="en-US" sz="1200"/>
            <a:t>Rank order each ‘‘measurement value’’ group from most to least significant via a paired elimination process.</a:t>
          </a:r>
          <a:endParaRPr lang="en-GB" sz="1200"/>
        </a:p>
      </dgm:t>
    </dgm:pt>
    <dgm:pt modelId="{6735B04E-D774-4A5A-A9DA-D61D90D0F0C2}" type="parTrans" cxnId="{477EE19C-C5FC-4FFE-97F4-B09E6751D2E7}">
      <dgm:prSet/>
      <dgm:spPr/>
      <dgm:t>
        <a:bodyPr/>
        <a:lstStyle/>
        <a:p>
          <a:endParaRPr lang="en-GB"/>
        </a:p>
      </dgm:t>
    </dgm:pt>
    <dgm:pt modelId="{416C80A9-7BE5-43F3-B397-442039F1FB91}" type="sibTrans" cxnId="{477EE19C-C5FC-4FFE-97F4-B09E6751D2E7}">
      <dgm:prSet/>
      <dgm:spPr/>
      <dgm:t>
        <a:bodyPr/>
        <a:lstStyle/>
        <a:p>
          <a:endParaRPr lang="en-GB"/>
        </a:p>
      </dgm:t>
    </dgm:pt>
    <dgm:pt modelId="{BD6749AA-D7D9-4D49-A714-C1EA8C08BA7A}">
      <dgm:prSet custT="1"/>
      <dgm:spPr/>
      <dgm:t>
        <a:bodyPr/>
        <a:lstStyle/>
        <a:p>
          <a:r>
            <a:rPr lang="en-US" sz="2000"/>
            <a:t>Step 4: Develop a Risk Assessment Matrix for Each ‘‘Measurement Value’’</a:t>
          </a:r>
          <a:endParaRPr lang="en-GB" sz="2000"/>
        </a:p>
      </dgm:t>
    </dgm:pt>
    <dgm:pt modelId="{2F2BB5C0-0708-478E-A117-17BBEF65EB5D}" type="parTrans" cxnId="{EC53CF91-91DF-4B54-94FE-8961DE0D19E1}">
      <dgm:prSet/>
      <dgm:spPr/>
      <dgm:t>
        <a:bodyPr/>
        <a:lstStyle/>
        <a:p>
          <a:endParaRPr lang="en-GB"/>
        </a:p>
      </dgm:t>
    </dgm:pt>
    <dgm:pt modelId="{D6BF4E2E-32CA-434F-97EA-4C686236A47E}" type="sibTrans" cxnId="{EC53CF91-91DF-4B54-94FE-8961DE0D19E1}">
      <dgm:prSet/>
      <dgm:spPr/>
      <dgm:t>
        <a:bodyPr/>
        <a:lstStyle/>
        <a:p>
          <a:endParaRPr lang="en-GB"/>
        </a:p>
      </dgm:t>
    </dgm:pt>
    <dgm:pt modelId="{B33BCF11-CB69-42FA-80F0-0D93FD70ADFA}">
      <dgm:prSet custT="1"/>
      <dgm:spPr/>
      <dgm:t>
        <a:bodyPr/>
        <a:lstStyle/>
        <a:p>
          <a:r>
            <a:rPr lang="en-US" sz="2000"/>
            <a:t>Step 5: Review the Risk Assessment Matrix</a:t>
          </a:r>
          <a:endParaRPr lang="en-GB" sz="2000"/>
        </a:p>
      </dgm:t>
    </dgm:pt>
    <dgm:pt modelId="{9337DAC6-F442-4AC7-B18D-4ACC4CCE0410}" type="parTrans" cxnId="{71E25BFD-D358-433B-ADB9-4186251D1815}">
      <dgm:prSet/>
      <dgm:spPr/>
      <dgm:t>
        <a:bodyPr/>
        <a:lstStyle/>
        <a:p>
          <a:endParaRPr lang="en-GB"/>
        </a:p>
      </dgm:t>
    </dgm:pt>
    <dgm:pt modelId="{AD0F1A18-2926-4D4B-A788-EA78B86E457C}" type="sibTrans" cxnId="{71E25BFD-D358-433B-ADB9-4186251D1815}">
      <dgm:prSet/>
      <dgm:spPr/>
      <dgm:t>
        <a:bodyPr/>
        <a:lstStyle/>
        <a:p>
          <a:endParaRPr lang="en-GB"/>
        </a:p>
      </dgm:t>
    </dgm:pt>
    <dgm:pt modelId="{1A9F54BE-C05A-4250-BB45-9D4F2E78C5EB}" type="pres">
      <dgm:prSet presAssocID="{360F5DE4-9AB3-418E-9CAD-F038CC20C9FA}" presName="CompostProcess" presStyleCnt="0">
        <dgm:presLayoutVars>
          <dgm:dir/>
          <dgm:resizeHandles val="exact"/>
        </dgm:presLayoutVars>
      </dgm:prSet>
      <dgm:spPr/>
    </dgm:pt>
    <dgm:pt modelId="{75AAA7A0-78D6-4E43-A623-5FBB4D332C4C}" type="pres">
      <dgm:prSet presAssocID="{360F5DE4-9AB3-418E-9CAD-F038CC20C9FA}" presName="arrow" presStyleLbl="bgShp" presStyleIdx="0" presStyleCnt="1"/>
      <dgm:spPr/>
    </dgm:pt>
    <dgm:pt modelId="{3AF07607-2713-434D-8F04-966EB8DB3EB4}" type="pres">
      <dgm:prSet presAssocID="{360F5DE4-9AB3-418E-9CAD-F038CC20C9FA}" presName="linearProcess" presStyleCnt="0"/>
      <dgm:spPr/>
    </dgm:pt>
    <dgm:pt modelId="{BDDD1AD1-9513-4E16-997E-217379E87317}" type="pres">
      <dgm:prSet presAssocID="{B7C2E7AB-50B5-4BD1-A2A6-D53BB9B17C40}" presName="textNode" presStyleLbl="node1" presStyleIdx="0" presStyleCnt="5" custScaleY="243622">
        <dgm:presLayoutVars>
          <dgm:bulletEnabled val="1"/>
        </dgm:presLayoutVars>
      </dgm:prSet>
      <dgm:spPr/>
    </dgm:pt>
    <dgm:pt modelId="{FFA914E8-424B-417A-822C-E714F6CE6C32}" type="pres">
      <dgm:prSet presAssocID="{D4927405-DA8E-40D8-912B-D51B05C16639}" presName="sibTrans" presStyleCnt="0"/>
      <dgm:spPr/>
    </dgm:pt>
    <dgm:pt modelId="{622107BF-F7E1-4593-BA9A-5DEEFC157DC9}" type="pres">
      <dgm:prSet presAssocID="{B6BF9FFC-6ED6-4C52-A7E3-5371E01C1FC2}" presName="textNode" presStyleLbl="node1" presStyleIdx="1" presStyleCnt="5" custScaleY="243622">
        <dgm:presLayoutVars>
          <dgm:bulletEnabled val="1"/>
        </dgm:presLayoutVars>
      </dgm:prSet>
      <dgm:spPr/>
    </dgm:pt>
    <dgm:pt modelId="{DCC20E8D-E81F-41FC-931B-9B3AB46191CF}" type="pres">
      <dgm:prSet presAssocID="{2E6DCBF7-D7B9-41FE-B315-47B6BAF85525}" presName="sibTrans" presStyleCnt="0"/>
      <dgm:spPr/>
    </dgm:pt>
    <dgm:pt modelId="{D0022381-14AA-481D-829A-463EE209DC93}" type="pres">
      <dgm:prSet presAssocID="{7892D307-BC93-489E-A105-40BBD39CF5BB}" presName="textNode" presStyleLbl="node1" presStyleIdx="2" presStyleCnt="5" custScaleY="243622">
        <dgm:presLayoutVars>
          <dgm:bulletEnabled val="1"/>
        </dgm:presLayoutVars>
      </dgm:prSet>
      <dgm:spPr/>
    </dgm:pt>
    <dgm:pt modelId="{8DDFB755-5C2C-407A-BC79-1F6BF0780DDF}" type="pres">
      <dgm:prSet presAssocID="{5CBA280F-3416-47B0-A421-286EE248E267}" presName="sibTrans" presStyleCnt="0"/>
      <dgm:spPr/>
    </dgm:pt>
    <dgm:pt modelId="{FEE56B6A-D84F-414E-BC74-B3071971AB04}" type="pres">
      <dgm:prSet presAssocID="{BD6749AA-D7D9-4D49-A714-C1EA8C08BA7A}" presName="textNode" presStyleLbl="node1" presStyleIdx="3" presStyleCnt="5" custScaleY="243622">
        <dgm:presLayoutVars>
          <dgm:bulletEnabled val="1"/>
        </dgm:presLayoutVars>
      </dgm:prSet>
      <dgm:spPr/>
    </dgm:pt>
    <dgm:pt modelId="{79C44B53-2E5B-4EC6-A7A2-484B6873D289}" type="pres">
      <dgm:prSet presAssocID="{D6BF4E2E-32CA-434F-97EA-4C686236A47E}" presName="sibTrans" presStyleCnt="0"/>
      <dgm:spPr/>
    </dgm:pt>
    <dgm:pt modelId="{3AEF2388-032B-4BE6-9853-1B09F1AD20FD}" type="pres">
      <dgm:prSet presAssocID="{B33BCF11-CB69-42FA-80F0-0D93FD70ADFA}" presName="textNode" presStyleLbl="node1" presStyleIdx="4" presStyleCnt="5" custScaleY="243622">
        <dgm:presLayoutVars>
          <dgm:bulletEnabled val="1"/>
        </dgm:presLayoutVars>
      </dgm:prSet>
      <dgm:spPr/>
    </dgm:pt>
  </dgm:ptLst>
  <dgm:cxnLst>
    <dgm:cxn modelId="{27F49402-6C84-4562-AE9C-5C7ECA198D7F}" type="presOf" srcId="{E068480D-EAFE-4C6B-AA92-8D349D444D0E}" destId="{D0022381-14AA-481D-829A-463EE209DC93}" srcOrd="0" destOrd="2" presId="urn:microsoft.com/office/officeart/2005/8/layout/hProcess9"/>
    <dgm:cxn modelId="{FF1DD80B-B56E-482C-B563-73CF7AB8EC19}" type="presOf" srcId="{B7C2E7AB-50B5-4BD1-A2A6-D53BB9B17C40}" destId="{BDDD1AD1-9513-4E16-997E-217379E87317}" srcOrd="0" destOrd="0" presId="urn:microsoft.com/office/officeart/2005/8/layout/hProcess9"/>
    <dgm:cxn modelId="{C5280D10-B13C-47BA-8ED8-5C15D0CD9EF6}" type="presOf" srcId="{395CE41E-0191-4356-9327-6654A582C68D}" destId="{622107BF-F7E1-4593-BA9A-5DEEFC157DC9}" srcOrd="0" destOrd="1" presId="urn:microsoft.com/office/officeart/2005/8/layout/hProcess9"/>
    <dgm:cxn modelId="{9F002B13-6020-435C-BB5A-B53B6AA17D54}" type="presOf" srcId="{BD6749AA-D7D9-4D49-A714-C1EA8C08BA7A}" destId="{FEE56B6A-D84F-414E-BC74-B3071971AB04}" srcOrd="0" destOrd="0" presId="urn:microsoft.com/office/officeart/2005/8/layout/hProcess9"/>
    <dgm:cxn modelId="{066E3022-91E9-4903-BEE4-08EA1DFD0CFB}" srcId="{B6BF9FFC-6ED6-4C52-A7E3-5371E01C1FC2}" destId="{395CE41E-0191-4356-9327-6654A582C68D}" srcOrd="0" destOrd="0" parTransId="{70C1A3CE-9BA6-43FA-BA42-6ABE74210C6B}" sibTransId="{B3A7AB90-34B6-4DE3-9D13-2F95F3343B37}"/>
    <dgm:cxn modelId="{F98AFC25-5A15-4974-BD81-68F3478D2105}" type="presOf" srcId="{F0CA06C3-C62C-446F-B2A9-791402410DFE}" destId="{BDDD1AD1-9513-4E16-997E-217379E87317}" srcOrd="0" destOrd="2" presId="urn:microsoft.com/office/officeart/2005/8/layout/hProcess9"/>
    <dgm:cxn modelId="{A2992A45-ADC9-4928-9648-8B7ED3481306}" type="presOf" srcId="{B33BCF11-CB69-42FA-80F0-0D93FD70ADFA}" destId="{3AEF2388-032B-4BE6-9853-1B09F1AD20FD}" srcOrd="0" destOrd="0" presId="urn:microsoft.com/office/officeart/2005/8/layout/hProcess9"/>
    <dgm:cxn modelId="{0505CB55-707D-4253-B9DD-CD682D88B86A}" srcId="{B6BF9FFC-6ED6-4C52-A7E3-5371E01C1FC2}" destId="{6F08B594-F84D-434E-8FFE-047631A187D4}" srcOrd="1" destOrd="0" parTransId="{B9E046C0-9C29-4655-B8C7-F12CB30EEC74}" sibTransId="{F632A6A8-1126-4E34-9F42-19ADE12B8C89}"/>
    <dgm:cxn modelId="{EC53CF91-91DF-4B54-94FE-8961DE0D19E1}" srcId="{360F5DE4-9AB3-418E-9CAD-F038CC20C9FA}" destId="{BD6749AA-D7D9-4D49-A714-C1EA8C08BA7A}" srcOrd="3" destOrd="0" parTransId="{2F2BB5C0-0708-478E-A117-17BBEF65EB5D}" sibTransId="{D6BF4E2E-32CA-434F-97EA-4C686236A47E}"/>
    <dgm:cxn modelId="{B166E292-519C-4276-885A-D631A841CAA9}" type="presOf" srcId="{7892D307-BC93-489E-A105-40BBD39CF5BB}" destId="{D0022381-14AA-481D-829A-463EE209DC93}" srcOrd="0" destOrd="0" presId="urn:microsoft.com/office/officeart/2005/8/layout/hProcess9"/>
    <dgm:cxn modelId="{7CE12D9A-7799-43B7-8538-E42716DFEBDB}" srcId="{B7C2E7AB-50B5-4BD1-A2A6-D53BB9B17C40}" destId="{F0CA06C3-C62C-446F-B2A9-791402410DFE}" srcOrd="1" destOrd="0" parTransId="{8F3BEA27-86BE-400E-8D91-04FA49C2FF5C}" sibTransId="{D8249FBE-3C32-47BD-ACE7-D0034CB2BD2E}"/>
    <dgm:cxn modelId="{477EE19C-C5FC-4FFE-97F4-B09E6751D2E7}" srcId="{7892D307-BC93-489E-A105-40BBD39CF5BB}" destId="{E068480D-EAFE-4C6B-AA92-8D349D444D0E}" srcOrd="1" destOrd="0" parTransId="{6735B04E-D774-4A5A-A9DA-D61D90D0F0C2}" sibTransId="{416C80A9-7BE5-43F3-B397-442039F1FB91}"/>
    <dgm:cxn modelId="{01C5EA9D-4DCE-43A2-8B9B-4F15C9AB4628}" type="presOf" srcId="{6F08B594-F84D-434E-8FFE-047631A187D4}" destId="{622107BF-F7E1-4593-BA9A-5DEEFC157DC9}" srcOrd="0" destOrd="2" presId="urn:microsoft.com/office/officeart/2005/8/layout/hProcess9"/>
    <dgm:cxn modelId="{4A1B27A1-2F88-4760-9DD8-E691B95BF9FB}" type="presOf" srcId="{360F5DE4-9AB3-418E-9CAD-F038CC20C9FA}" destId="{1A9F54BE-C05A-4250-BB45-9D4F2E78C5EB}" srcOrd="0" destOrd="0" presId="urn:microsoft.com/office/officeart/2005/8/layout/hProcess9"/>
    <dgm:cxn modelId="{22F03CA2-A7A3-4549-8F19-93B0CC73982C}" srcId="{7892D307-BC93-489E-A105-40BBD39CF5BB}" destId="{88E2CF0C-784B-4D9F-8719-520DC3F303C1}" srcOrd="0" destOrd="0" parTransId="{F24DC981-9DFB-47C2-B98A-A729EFB3210C}" sibTransId="{EDC9BC3E-4182-4E0C-BA63-10CCE9F74D8E}"/>
    <dgm:cxn modelId="{CE11A7B6-C2B1-4080-B260-D17C5F97C039}" type="presOf" srcId="{B6BF9FFC-6ED6-4C52-A7E3-5371E01C1FC2}" destId="{622107BF-F7E1-4593-BA9A-5DEEFC157DC9}" srcOrd="0" destOrd="0" presId="urn:microsoft.com/office/officeart/2005/8/layout/hProcess9"/>
    <dgm:cxn modelId="{CEE13BC7-4A87-43BE-848D-95173B6F5BC8}" srcId="{360F5DE4-9AB3-418E-9CAD-F038CC20C9FA}" destId="{7892D307-BC93-489E-A105-40BBD39CF5BB}" srcOrd="2" destOrd="0" parTransId="{4E3F3C4C-8848-467B-985F-FB33C10C764F}" sibTransId="{5CBA280F-3416-47B0-A421-286EE248E267}"/>
    <dgm:cxn modelId="{D004AFC8-FD7A-498E-BE7C-1D733F45A55B}" type="presOf" srcId="{88E2CF0C-784B-4D9F-8719-520DC3F303C1}" destId="{D0022381-14AA-481D-829A-463EE209DC93}" srcOrd="0" destOrd="1" presId="urn:microsoft.com/office/officeart/2005/8/layout/hProcess9"/>
    <dgm:cxn modelId="{307122DC-A1D1-400A-9502-8F18E5552C31}" srcId="{B7C2E7AB-50B5-4BD1-A2A6-D53BB9B17C40}" destId="{31997D0C-7173-46DB-9191-FFC94077E068}" srcOrd="0" destOrd="0" parTransId="{8E616E85-0E04-4FB9-B464-D20D31BCB3DC}" sibTransId="{9FD965E3-3C9A-4788-8ADE-0A5F891920A0}"/>
    <dgm:cxn modelId="{4407A7E4-6DA6-4B4D-BD79-7965A6E581FA}" srcId="{360F5DE4-9AB3-418E-9CAD-F038CC20C9FA}" destId="{B6BF9FFC-6ED6-4C52-A7E3-5371E01C1FC2}" srcOrd="1" destOrd="0" parTransId="{2B8A2498-7384-4F27-959F-4262F1E4DCC8}" sibTransId="{2E6DCBF7-D7B9-41FE-B315-47B6BAF85525}"/>
    <dgm:cxn modelId="{9CFA6AFA-2F8D-49D8-9C5B-8FB74E69F767}" srcId="{360F5DE4-9AB3-418E-9CAD-F038CC20C9FA}" destId="{B7C2E7AB-50B5-4BD1-A2A6-D53BB9B17C40}" srcOrd="0" destOrd="0" parTransId="{18971649-31D0-4ABF-89CD-A75E43217DD2}" sibTransId="{D4927405-DA8E-40D8-912B-D51B05C16639}"/>
    <dgm:cxn modelId="{71E25BFD-D358-433B-ADB9-4186251D1815}" srcId="{360F5DE4-9AB3-418E-9CAD-F038CC20C9FA}" destId="{B33BCF11-CB69-42FA-80F0-0D93FD70ADFA}" srcOrd="4" destOrd="0" parTransId="{9337DAC6-F442-4AC7-B18D-4ACC4CCE0410}" sibTransId="{AD0F1A18-2926-4D4B-A788-EA78B86E457C}"/>
    <dgm:cxn modelId="{03306DFF-4180-4FA0-9B8B-AFBBDE9F3689}" type="presOf" srcId="{31997D0C-7173-46DB-9191-FFC94077E068}" destId="{BDDD1AD1-9513-4E16-997E-217379E87317}" srcOrd="0" destOrd="1" presId="urn:microsoft.com/office/officeart/2005/8/layout/hProcess9"/>
    <dgm:cxn modelId="{5AF12C1E-FC75-4749-A3FD-D9FB342BC8DD}" type="presParOf" srcId="{1A9F54BE-C05A-4250-BB45-9D4F2E78C5EB}" destId="{75AAA7A0-78D6-4E43-A623-5FBB4D332C4C}" srcOrd="0" destOrd="0" presId="urn:microsoft.com/office/officeart/2005/8/layout/hProcess9"/>
    <dgm:cxn modelId="{4A0B8E9E-C4B5-4B66-8041-C4E5F9FAF84F}" type="presParOf" srcId="{1A9F54BE-C05A-4250-BB45-9D4F2E78C5EB}" destId="{3AF07607-2713-434D-8F04-966EB8DB3EB4}" srcOrd="1" destOrd="0" presId="urn:microsoft.com/office/officeart/2005/8/layout/hProcess9"/>
    <dgm:cxn modelId="{5019567B-85BF-463F-A05E-CCB1CDF1DD63}" type="presParOf" srcId="{3AF07607-2713-434D-8F04-966EB8DB3EB4}" destId="{BDDD1AD1-9513-4E16-997E-217379E87317}" srcOrd="0" destOrd="0" presId="urn:microsoft.com/office/officeart/2005/8/layout/hProcess9"/>
    <dgm:cxn modelId="{D78FC042-C84B-4CE3-8B4C-D58BF38B45BA}" type="presParOf" srcId="{3AF07607-2713-434D-8F04-966EB8DB3EB4}" destId="{FFA914E8-424B-417A-822C-E714F6CE6C32}" srcOrd="1" destOrd="0" presId="urn:microsoft.com/office/officeart/2005/8/layout/hProcess9"/>
    <dgm:cxn modelId="{128E8A01-F515-44F8-A8DE-87907F81670C}" type="presParOf" srcId="{3AF07607-2713-434D-8F04-966EB8DB3EB4}" destId="{622107BF-F7E1-4593-BA9A-5DEEFC157DC9}" srcOrd="2" destOrd="0" presId="urn:microsoft.com/office/officeart/2005/8/layout/hProcess9"/>
    <dgm:cxn modelId="{BEBF0398-B6E8-49C5-91E6-9B0185AB47ED}" type="presParOf" srcId="{3AF07607-2713-434D-8F04-966EB8DB3EB4}" destId="{DCC20E8D-E81F-41FC-931B-9B3AB46191CF}" srcOrd="3" destOrd="0" presId="urn:microsoft.com/office/officeart/2005/8/layout/hProcess9"/>
    <dgm:cxn modelId="{E640444C-C412-4C77-A765-1A44DBC4A41E}" type="presParOf" srcId="{3AF07607-2713-434D-8F04-966EB8DB3EB4}" destId="{D0022381-14AA-481D-829A-463EE209DC93}" srcOrd="4" destOrd="0" presId="urn:microsoft.com/office/officeart/2005/8/layout/hProcess9"/>
    <dgm:cxn modelId="{1ECFE8A4-E330-4E95-A885-F79064480980}" type="presParOf" srcId="{3AF07607-2713-434D-8F04-966EB8DB3EB4}" destId="{8DDFB755-5C2C-407A-BC79-1F6BF0780DDF}" srcOrd="5" destOrd="0" presId="urn:microsoft.com/office/officeart/2005/8/layout/hProcess9"/>
    <dgm:cxn modelId="{B01D0B66-A558-44A9-9109-E4BE0A07F060}" type="presParOf" srcId="{3AF07607-2713-434D-8F04-966EB8DB3EB4}" destId="{FEE56B6A-D84F-414E-BC74-B3071971AB04}" srcOrd="6" destOrd="0" presId="urn:microsoft.com/office/officeart/2005/8/layout/hProcess9"/>
    <dgm:cxn modelId="{F568090C-09B4-4147-BECF-6CCC487490E7}" type="presParOf" srcId="{3AF07607-2713-434D-8F04-966EB8DB3EB4}" destId="{79C44B53-2E5B-4EC6-A7A2-484B6873D289}" srcOrd="7" destOrd="0" presId="urn:microsoft.com/office/officeart/2005/8/layout/hProcess9"/>
    <dgm:cxn modelId="{07484366-8A0A-4825-81BE-4A17FAC4CB9D}" type="presParOf" srcId="{3AF07607-2713-434D-8F04-966EB8DB3EB4}" destId="{3AEF2388-032B-4BE6-9853-1B09F1AD20FD}"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624334" y="0"/>
          <a:ext cx="7075785" cy="450922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4166" y="789032"/>
          <a:ext cx="2003884"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GB" sz="1600" kern="1200"/>
            <a:t>Compliance Issues Today </a:t>
          </a:r>
          <a:endParaRPr lang="en-US" sz="1600" kern="1200" dirty="0"/>
        </a:p>
      </dsp:txBody>
      <dsp:txXfrm>
        <a:off x="101988" y="886854"/>
        <a:ext cx="1808240" cy="2735512"/>
      </dsp:txXfrm>
    </dsp:sp>
    <dsp:sp modelId="{34C431D1-D978-480B-80ED-812597574604}">
      <dsp:nvSpPr>
        <dsp:cNvPr id="0" name=""/>
        <dsp:cNvSpPr/>
      </dsp:nvSpPr>
      <dsp:spPr>
        <a:xfrm>
          <a:off x="2108245" y="789032"/>
          <a:ext cx="2003884"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US" sz="1600" kern="1200" dirty="0"/>
            <a:t>Establish A Compliance Assessment Team</a:t>
          </a:r>
        </a:p>
      </dsp:txBody>
      <dsp:txXfrm>
        <a:off x="2206067" y="886854"/>
        <a:ext cx="1808240" cy="2735512"/>
      </dsp:txXfrm>
    </dsp:sp>
    <dsp:sp modelId="{5E0978EF-607E-4146-8BF9-1D65CD16C01D}">
      <dsp:nvSpPr>
        <dsp:cNvPr id="0" name=""/>
        <dsp:cNvSpPr/>
      </dsp:nvSpPr>
      <dsp:spPr>
        <a:xfrm>
          <a:off x="4212324" y="789032"/>
          <a:ext cx="2003884"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US" sz="1600" kern="1200" dirty="0"/>
            <a:t>Compliance Risk Assessments and Compliance Program Reviews</a:t>
          </a:r>
        </a:p>
      </dsp:txBody>
      <dsp:txXfrm>
        <a:off x="4310146" y="886854"/>
        <a:ext cx="1808240" cy="2735512"/>
      </dsp:txXfrm>
    </dsp:sp>
    <dsp:sp modelId="{BCC480EF-0012-42D4-B035-45E90BB92250}">
      <dsp:nvSpPr>
        <dsp:cNvPr id="0" name=""/>
        <dsp:cNvSpPr/>
      </dsp:nvSpPr>
      <dsp:spPr>
        <a:xfrm>
          <a:off x="6316403" y="789032"/>
          <a:ext cx="2003884" cy="29311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en-US" sz="1600" kern="1200" dirty="0"/>
            <a:t>Work Unit–level Compliance Tracking and Review Processes </a:t>
          </a:r>
        </a:p>
      </dsp:txBody>
      <dsp:txXfrm>
        <a:off x="6414225" y="886854"/>
        <a:ext cx="1808240" cy="27355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AAA7A0-78D6-4E43-A623-5FBB4D332C4C}">
      <dsp:nvSpPr>
        <dsp:cNvPr id="0" name=""/>
        <dsp:cNvSpPr/>
      </dsp:nvSpPr>
      <dsp:spPr>
        <a:xfrm>
          <a:off x="867951" y="0"/>
          <a:ext cx="9836781" cy="450922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DD1AD1-9513-4E16-997E-217379E87317}">
      <dsp:nvSpPr>
        <dsp:cNvPr id="0" name=""/>
        <dsp:cNvSpPr/>
      </dsp:nvSpPr>
      <dsp:spPr>
        <a:xfrm>
          <a:off x="342296" y="57519"/>
          <a:ext cx="1971931" cy="43941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Step 1: Identify the Compliance Risks and Exposures </a:t>
          </a:r>
          <a:endParaRPr lang="en-GB" sz="2000" kern="1200"/>
        </a:p>
        <a:p>
          <a:pPr marL="114300" lvl="1" indent="-114300" algn="l" defTabSz="533400">
            <a:lnSpc>
              <a:spcPct val="90000"/>
            </a:lnSpc>
            <a:spcBef>
              <a:spcPct val="0"/>
            </a:spcBef>
            <a:spcAft>
              <a:spcPct val="15000"/>
            </a:spcAft>
            <a:buChar char="•"/>
          </a:pPr>
          <a:r>
            <a:rPr lang="en-US" sz="1200" kern="1200" dirty="0"/>
            <a:t>Develop a list of all the compliance risks that can affect the successful achievement of the work unit’s goals and objectives.</a:t>
          </a:r>
          <a:endParaRPr lang="en-GB" sz="1200" kern="1200" dirty="0"/>
        </a:p>
        <a:p>
          <a:pPr marL="114300" lvl="1" indent="-114300" algn="l" defTabSz="533400">
            <a:lnSpc>
              <a:spcPct val="90000"/>
            </a:lnSpc>
            <a:spcBef>
              <a:spcPct val="0"/>
            </a:spcBef>
            <a:spcAft>
              <a:spcPct val="15000"/>
            </a:spcAft>
            <a:buChar char="•"/>
          </a:pPr>
          <a:r>
            <a:rPr lang="en-US" sz="1200" kern="1200"/>
            <a:t>Determine the applicable laws, rules, regulations, policy, or procedure driving the identified risks.</a:t>
          </a:r>
          <a:endParaRPr lang="en-GB" sz="1200" kern="1200"/>
        </a:p>
      </dsp:txBody>
      <dsp:txXfrm>
        <a:off x="438558" y="153781"/>
        <a:ext cx="1779407" cy="4201658"/>
      </dsp:txXfrm>
    </dsp:sp>
    <dsp:sp modelId="{622107BF-F7E1-4593-BA9A-5DEEFC157DC9}">
      <dsp:nvSpPr>
        <dsp:cNvPr id="0" name=""/>
        <dsp:cNvSpPr/>
      </dsp:nvSpPr>
      <dsp:spPr>
        <a:xfrm>
          <a:off x="2571336" y="57519"/>
          <a:ext cx="1971931" cy="43941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Step 2: Measure the Identified Compliance Risks</a:t>
          </a:r>
          <a:endParaRPr lang="en-GB" sz="2000" kern="1200"/>
        </a:p>
        <a:p>
          <a:pPr marL="114300" lvl="1" indent="-114300" algn="l" defTabSz="533400">
            <a:lnSpc>
              <a:spcPct val="90000"/>
            </a:lnSpc>
            <a:spcBef>
              <a:spcPct val="0"/>
            </a:spcBef>
            <a:spcAft>
              <a:spcPct val="15000"/>
            </a:spcAft>
            <a:buChar char="•"/>
          </a:pPr>
          <a:r>
            <a:rPr lang="en-US" sz="1200" kern="1200"/>
            <a:t>The impact of the risk (also in terms of high or H, medium as M, or L for low), when it happens, on the achievement of the work unit goals and objectives.</a:t>
          </a:r>
          <a:endParaRPr lang="en-GB" sz="1200" kern="1200"/>
        </a:p>
        <a:p>
          <a:pPr marL="114300" lvl="1" indent="-114300" algn="l" defTabSz="533400">
            <a:lnSpc>
              <a:spcPct val="90000"/>
            </a:lnSpc>
            <a:spcBef>
              <a:spcPct val="0"/>
            </a:spcBef>
            <a:spcAft>
              <a:spcPct val="15000"/>
            </a:spcAft>
            <a:buChar char="•"/>
          </a:pPr>
          <a:r>
            <a:rPr lang="en-US" sz="1200" kern="1200"/>
            <a:t>The probability of the risk becoming a reality (High, Medium, or Low).</a:t>
          </a:r>
          <a:endParaRPr lang="en-GB" sz="1200" kern="1200"/>
        </a:p>
      </dsp:txBody>
      <dsp:txXfrm>
        <a:off x="2667598" y="153781"/>
        <a:ext cx="1779407" cy="4201658"/>
      </dsp:txXfrm>
    </dsp:sp>
    <dsp:sp modelId="{D0022381-14AA-481D-829A-463EE209DC93}">
      <dsp:nvSpPr>
        <dsp:cNvPr id="0" name=""/>
        <dsp:cNvSpPr/>
      </dsp:nvSpPr>
      <dsp:spPr>
        <a:xfrm>
          <a:off x="4800376" y="57519"/>
          <a:ext cx="1971931" cy="43941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Step 3: Prioritize the Identified Compliance Risks</a:t>
          </a:r>
          <a:endParaRPr lang="en-GB" sz="2000" kern="1200"/>
        </a:p>
        <a:p>
          <a:pPr marL="114300" lvl="1" indent="-114300" algn="l" defTabSz="533400">
            <a:lnSpc>
              <a:spcPct val="90000"/>
            </a:lnSpc>
            <a:spcBef>
              <a:spcPct val="0"/>
            </a:spcBef>
            <a:spcAft>
              <a:spcPct val="15000"/>
            </a:spcAft>
            <a:buChar char="•"/>
          </a:pPr>
          <a:r>
            <a:rPr lang="en-US" sz="1200" kern="1200"/>
            <a:t>All risks that have an HH ‘‘measurement value’’ should be placed at the top of the risk inventory, followed by HM, HL, MH, MM, ML, LH, LM, and LL groups in that order.</a:t>
          </a:r>
          <a:endParaRPr lang="en-GB" sz="1200" kern="1200"/>
        </a:p>
        <a:p>
          <a:pPr marL="114300" lvl="1" indent="-114300" algn="l" defTabSz="533400">
            <a:lnSpc>
              <a:spcPct val="90000"/>
            </a:lnSpc>
            <a:spcBef>
              <a:spcPct val="0"/>
            </a:spcBef>
            <a:spcAft>
              <a:spcPct val="15000"/>
            </a:spcAft>
            <a:buChar char="•"/>
          </a:pPr>
          <a:r>
            <a:rPr lang="en-US" sz="1200" kern="1200"/>
            <a:t>Rank order each ‘‘measurement value’’ group from most to least significant via a paired elimination process.</a:t>
          </a:r>
          <a:endParaRPr lang="en-GB" sz="1200" kern="1200"/>
        </a:p>
      </dsp:txBody>
      <dsp:txXfrm>
        <a:off x="4896638" y="153781"/>
        <a:ext cx="1779407" cy="4201658"/>
      </dsp:txXfrm>
    </dsp:sp>
    <dsp:sp modelId="{FEE56B6A-D84F-414E-BC74-B3071971AB04}">
      <dsp:nvSpPr>
        <dsp:cNvPr id="0" name=""/>
        <dsp:cNvSpPr/>
      </dsp:nvSpPr>
      <dsp:spPr>
        <a:xfrm>
          <a:off x="7029415" y="57519"/>
          <a:ext cx="1971931" cy="43941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Step 4: Develop a Risk Assessment Matrix for Each ‘‘Measurement Value’’</a:t>
          </a:r>
          <a:endParaRPr lang="en-GB" sz="2000" kern="1200"/>
        </a:p>
      </dsp:txBody>
      <dsp:txXfrm>
        <a:off x="7125677" y="153781"/>
        <a:ext cx="1779407" cy="4201658"/>
      </dsp:txXfrm>
    </dsp:sp>
    <dsp:sp modelId="{3AEF2388-032B-4BE6-9853-1B09F1AD20FD}">
      <dsp:nvSpPr>
        <dsp:cNvPr id="0" name=""/>
        <dsp:cNvSpPr/>
      </dsp:nvSpPr>
      <dsp:spPr>
        <a:xfrm>
          <a:off x="9258455" y="57519"/>
          <a:ext cx="1971931" cy="43941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Step 5: Review the Risk Assessment Matrix</a:t>
          </a:r>
          <a:endParaRPr lang="en-GB" sz="2000" kern="1200"/>
        </a:p>
      </dsp:txBody>
      <dsp:txXfrm>
        <a:off x="9354717" y="153781"/>
        <a:ext cx="1779407" cy="420165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10/1/2021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10/1/2021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6</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L6 -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400"/>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6</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rmAutofit/>
          </a:bodyPr>
          <a:lstStyle>
            <a:lvl1pPr>
              <a:defRPr sz="44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10/1/2021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10/1/2021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10/1/2021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L4 -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6</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10/1/2021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10/1/2021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10/1/2021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10/1/2021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10/1/2021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L5 -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80121"/>
            <a:ext cx="588240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646460" y="3634642"/>
            <a:ext cx="5512550" cy="954107"/>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6</a:t>
            </a:r>
          </a:p>
          <a:p>
            <a:r>
              <a:rPr lang="en-GB" sz="2800" dirty="0">
                <a:solidFill>
                  <a:schemeClr val="bg1"/>
                </a:solidFill>
                <a:latin typeface="Tajawal Medium" panose="00000600000000000000" pitchFamily="2" charset="-78"/>
                <a:cs typeface="Tajawal Medium" panose="00000600000000000000" pitchFamily="2" charset="-78"/>
              </a:rPr>
              <a:t>Compliance Issues Today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2711656168"/>
              </p:ext>
            </p:extLst>
          </p:nvPr>
        </p:nvGraphicFramePr>
        <p:xfrm>
          <a:off x="272016" y="1667741"/>
          <a:ext cx="8324454"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052453"/>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lstStyle/>
          <a:p>
            <a:r>
              <a:rPr lang="en-US" dirty="0"/>
              <a:t>Introduction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38325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0E7627D-12DA-4D72-ACA9-6B120B199A2A}"/>
              </a:ext>
            </a:extLst>
          </p:cNvPr>
          <p:cNvSpPr>
            <a:spLocks noGrp="1"/>
          </p:cNvSpPr>
          <p:nvPr>
            <p:ph idx="1"/>
          </p:nvPr>
        </p:nvSpPr>
        <p:spPr/>
        <p:txBody>
          <a:bodyPr/>
          <a:lstStyle/>
          <a:p>
            <a:pPr>
              <a:lnSpc>
                <a:spcPct val="200000"/>
              </a:lnSpc>
            </a:pPr>
            <a:r>
              <a:rPr lang="en-GB" dirty="0"/>
              <a:t>Dictionary definition, compliance is</a:t>
            </a:r>
            <a:r>
              <a:rPr lang="ar-SA" dirty="0"/>
              <a:t> </a:t>
            </a:r>
            <a:r>
              <a:rPr lang="en-GB" dirty="0"/>
              <a:t>either a state of being in accordance with established guidelines, specifications, or</a:t>
            </a:r>
            <a:r>
              <a:rPr lang="ar-SA" dirty="0"/>
              <a:t> </a:t>
            </a:r>
            <a:r>
              <a:rPr lang="en-GB" dirty="0"/>
              <a:t>legislation, or the process of becoming so.</a:t>
            </a:r>
          </a:p>
          <a:p>
            <a:pPr>
              <a:lnSpc>
                <a:spcPct val="200000"/>
              </a:lnSpc>
            </a:pPr>
            <a:r>
              <a:rPr lang="en-GB" dirty="0"/>
              <a:t>For enterprise management, compliance is the process of adhering to a set of guidelines or rules established by </a:t>
            </a:r>
            <a:r>
              <a:rPr lang="en-GB" b="1" i="1" dirty="0">
                <a:solidFill>
                  <a:srgbClr val="FF0000"/>
                </a:solidFill>
              </a:rPr>
              <a:t>government agencies</a:t>
            </a:r>
            <a:r>
              <a:rPr lang="en-GB" dirty="0"/>
              <a:t>, </a:t>
            </a:r>
            <a:r>
              <a:rPr lang="en-GB" b="1" i="1" dirty="0">
                <a:solidFill>
                  <a:srgbClr val="00B0F0"/>
                </a:solidFill>
              </a:rPr>
              <a:t>standards groups</a:t>
            </a:r>
            <a:r>
              <a:rPr lang="en-GB" dirty="0"/>
              <a:t>, or </a:t>
            </a:r>
            <a:r>
              <a:rPr lang="en-GB" b="1" i="1" dirty="0">
                <a:solidFill>
                  <a:srgbClr val="00B050"/>
                </a:solidFill>
              </a:rPr>
              <a:t>internal corporate policies</a:t>
            </a:r>
            <a:r>
              <a:rPr lang="en-GB" dirty="0"/>
              <a:t>.</a:t>
            </a:r>
          </a:p>
        </p:txBody>
      </p:sp>
      <p:sp>
        <p:nvSpPr>
          <p:cNvPr id="4" name="Title 3">
            <a:extLst>
              <a:ext uri="{FF2B5EF4-FFF2-40B4-BE49-F238E27FC236}">
                <a16:creationId xmlns:a16="http://schemas.microsoft.com/office/drawing/2014/main" id="{FC8A74C6-ABE6-40DA-AF06-B445FAC980A4}"/>
              </a:ext>
            </a:extLst>
          </p:cNvPr>
          <p:cNvSpPr>
            <a:spLocks noGrp="1"/>
          </p:cNvSpPr>
          <p:nvPr>
            <p:ph type="title"/>
          </p:nvPr>
        </p:nvSpPr>
        <p:spPr/>
        <p:txBody>
          <a:bodyPr>
            <a:normAutofit/>
          </a:bodyPr>
          <a:lstStyle/>
          <a:p>
            <a:r>
              <a:rPr lang="en-GB" dirty="0"/>
              <a:t>Compliance</a:t>
            </a:r>
          </a:p>
        </p:txBody>
      </p:sp>
      <p:sp>
        <p:nvSpPr>
          <p:cNvPr id="6" name="Slide Number Placeholder 2">
            <a:extLst>
              <a:ext uri="{FF2B5EF4-FFF2-40B4-BE49-F238E27FC236}">
                <a16:creationId xmlns:a16="http://schemas.microsoft.com/office/drawing/2014/main" id="{57BBB837-939D-45F4-B098-9BEDF543FD03}"/>
              </a:ext>
            </a:extLst>
          </p:cNvPr>
          <p:cNvSpPr>
            <a:spLocks noGrp="1"/>
          </p:cNvSpPr>
          <p:nvPr>
            <p:ph type="sldNum" sz="quarter" idx="12"/>
          </p:nvPr>
        </p:nvSpPr>
        <p:spPr>
          <a:xfrm>
            <a:off x="9448800" y="6492874"/>
            <a:ext cx="2743200" cy="365125"/>
          </a:xfrm>
        </p:spPr>
        <p:txBody>
          <a:bodyPr/>
          <a:lstStyle/>
          <a:p>
            <a:r>
              <a:rPr lang="en-US" dirty="0"/>
              <a:t>L6 - </a:t>
            </a:r>
            <a:fld id="{FDED41F8-FC0F-4085-8150-313B6CF05213}" type="slidenum">
              <a:rPr lang="en-US" smtClean="0"/>
              <a:pPr/>
              <a:t>4</a:t>
            </a:fld>
            <a:endParaRPr lang="en-US" dirty="0"/>
          </a:p>
        </p:txBody>
      </p:sp>
    </p:spTree>
    <p:extLst>
      <p:ext uri="{BB962C8B-B14F-4D97-AF65-F5344CB8AC3E}">
        <p14:creationId xmlns:p14="http://schemas.microsoft.com/office/powerpoint/2010/main" val="1340189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0E7627D-12DA-4D72-ACA9-6B120B199A2A}"/>
              </a:ext>
            </a:extLst>
          </p:cNvPr>
          <p:cNvSpPr>
            <a:spLocks noGrp="1"/>
          </p:cNvSpPr>
          <p:nvPr>
            <p:ph idx="1"/>
          </p:nvPr>
        </p:nvSpPr>
        <p:spPr/>
        <p:txBody>
          <a:bodyPr/>
          <a:lstStyle/>
          <a:p>
            <a:pPr>
              <a:lnSpc>
                <a:spcPct val="200000"/>
              </a:lnSpc>
            </a:pPr>
            <a:r>
              <a:rPr lang="en-GB" dirty="0"/>
              <a:t>Adhering to compliance-related requirements is a </a:t>
            </a:r>
            <a:r>
              <a:rPr lang="en-GB" b="1" i="1" dirty="0">
                <a:solidFill>
                  <a:srgbClr val="FFC000"/>
                </a:solidFill>
              </a:rPr>
              <a:t>challenge</a:t>
            </a:r>
            <a:r>
              <a:rPr lang="en-GB" dirty="0"/>
              <a:t> because of the many and varied laws, rules, and standards that an enterprise faces on a local, national, international, and industry-wide basis.</a:t>
            </a:r>
          </a:p>
          <a:p>
            <a:pPr>
              <a:lnSpc>
                <a:spcPct val="200000"/>
              </a:lnSpc>
            </a:pPr>
            <a:r>
              <a:rPr lang="en-GB" i="1" dirty="0">
                <a:solidFill>
                  <a:srgbClr val="FF0000"/>
                </a:solidFill>
              </a:rPr>
              <a:t>Failure</a:t>
            </a:r>
            <a:r>
              <a:rPr lang="en-GB" dirty="0"/>
              <a:t> to comply with some of these matters can result in fiscal, legal, or even criminal penalties.</a:t>
            </a:r>
          </a:p>
        </p:txBody>
      </p:sp>
      <p:sp>
        <p:nvSpPr>
          <p:cNvPr id="4" name="Title 3">
            <a:extLst>
              <a:ext uri="{FF2B5EF4-FFF2-40B4-BE49-F238E27FC236}">
                <a16:creationId xmlns:a16="http://schemas.microsoft.com/office/drawing/2014/main" id="{FC8A74C6-ABE6-40DA-AF06-B445FAC980A4}"/>
              </a:ext>
            </a:extLst>
          </p:cNvPr>
          <p:cNvSpPr>
            <a:spLocks noGrp="1"/>
          </p:cNvSpPr>
          <p:nvPr>
            <p:ph type="title"/>
          </p:nvPr>
        </p:nvSpPr>
        <p:spPr/>
        <p:txBody>
          <a:bodyPr>
            <a:normAutofit/>
          </a:bodyPr>
          <a:lstStyle/>
          <a:p>
            <a:r>
              <a:rPr lang="en-GB" dirty="0"/>
              <a:t>Compliance</a:t>
            </a:r>
          </a:p>
        </p:txBody>
      </p:sp>
      <p:sp>
        <p:nvSpPr>
          <p:cNvPr id="6" name="Slide Number Placeholder 2">
            <a:extLst>
              <a:ext uri="{FF2B5EF4-FFF2-40B4-BE49-F238E27FC236}">
                <a16:creationId xmlns:a16="http://schemas.microsoft.com/office/drawing/2014/main" id="{57BBB837-939D-45F4-B098-9BEDF543FD03}"/>
              </a:ext>
            </a:extLst>
          </p:cNvPr>
          <p:cNvSpPr>
            <a:spLocks noGrp="1"/>
          </p:cNvSpPr>
          <p:nvPr>
            <p:ph type="sldNum" sz="quarter" idx="12"/>
          </p:nvPr>
        </p:nvSpPr>
        <p:spPr>
          <a:xfrm>
            <a:off x="9448800" y="6492874"/>
            <a:ext cx="2743200" cy="365125"/>
          </a:xfrm>
        </p:spPr>
        <p:txBody>
          <a:bodyPr/>
          <a:lstStyle/>
          <a:p>
            <a:r>
              <a:rPr lang="en-US" dirty="0"/>
              <a:t>L6 - </a:t>
            </a:r>
            <a:fld id="{FDED41F8-FC0F-4085-8150-313B6CF05213}" type="slidenum">
              <a:rPr lang="en-US" smtClean="0"/>
              <a:pPr/>
              <a:t>5</a:t>
            </a:fld>
            <a:endParaRPr lang="en-US" dirty="0"/>
          </a:p>
        </p:txBody>
      </p:sp>
    </p:spTree>
    <p:extLst>
      <p:ext uri="{BB962C8B-B14F-4D97-AF65-F5344CB8AC3E}">
        <p14:creationId xmlns:p14="http://schemas.microsoft.com/office/powerpoint/2010/main" val="4213502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0E7627D-12DA-4D72-ACA9-6B120B199A2A}"/>
              </a:ext>
            </a:extLst>
          </p:cNvPr>
          <p:cNvSpPr>
            <a:spLocks noGrp="1"/>
          </p:cNvSpPr>
          <p:nvPr>
            <p:ph idx="1"/>
          </p:nvPr>
        </p:nvSpPr>
        <p:spPr/>
        <p:txBody>
          <a:bodyPr>
            <a:normAutofit/>
          </a:bodyPr>
          <a:lstStyle/>
          <a:p>
            <a:pPr>
              <a:lnSpc>
                <a:spcPct val="250000"/>
              </a:lnSpc>
            </a:pPr>
            <a:r>
              <a:rPr lang="en-GB" dirty="0"/>
              <a:t>Techniques for an enterprise to assess its </a:t>
            </a:r>
            <a:r>
              <a:rPr lang="en-GB" i="1" dirty="0">
                <a:solidFill>
                  <a:srgbClr val="FF9518"/>
                </a:solidFill>
              </a:rPr>
              <a:t>current compliance requirements </a:t>
            </a:r>
            <a:r>
              <a:rPr lang="en-GB" dirty="0"/>
              <a:t>and then to establish processes to </a:t>
            </a:r>
            <a:r>
              <a:rPr lang="en-GB" i="1" dirty="0">
                <a:solidFill>
                  <a:srgbClr val="FF0000"/>
                </a:solidFill>
              </a:rPr>
              <a:t>monitor</a:t>
            </a:r>
            <a:r>
              <a:rPr lang="en-GB" dirty="0"/>
              <a:t> its compliance with significant rules and regulations </a:t>
            </a:r>
            <a:r>
              <a:rPr lang="en-GB" b="1" i="1" dirty="0">
                <a:solidFill>
                  <a:srgbClr val="00B050"/>
                </a:solidFill>
              </a:rPr>
              <a:t>affecting its operations</a:t>
            </a:r>
            <a:r>
              <a:rPr lang="en-GB" dirty="0"/>
              <a:t>. </a:t>
            </a:r>
          </a:p>
        </p:txBody>
      </p:sp>
      <p:sp>
        <p:nvSpPr>
          <p:cNvPr id="4" name="Title 3">
            <a:extLst>
              <a:ext uri="{FF2B5EF4-FFF2-40B4-BE49-F238E27FC236}">
                <a16:creationId xmlns:a16="http://schemas.microsoft.com/office/drawing/2014/main" id="{FC8A74C6-ABE6-40DA-AF06-B445FAC980A4}"/>
              </a:ext>
            </a:extLst>
          </p:cNvPr>
          <p:cNvSpPr>
            <a:spLocks noGrp="1"/>
          </p:cNvSpPr>
          <p:nvPr>
            <p:ph type="title"/>
          </p:nvPr>
        </p:nvSpPr>
        <p:spPr/>
        <p:txBody>
          <a:bodyPr>
            <a:normAutofit/>
          </a:bodyPr>
          <a:lstStyle/>
          <a:p>
            <a:r>
              <a:rPr lang="en-GB" dirty="0"/>
              <a:t>Compliance</a:t>
            </a:r>
          </a:p>
        </p:txBody>
      </p:sp>
      <p:sp>
        <p:nvSpPr>
          <p:cNvPr id="7" name="Slide Number Placeholder 2">
            <a:extLst>
              <a:ext uri="{FF2B5EF4-FFF2-40B4-BE49-F238E27FC236}">
                <a16:creationId xmlns:a16="http://schemas.microsoft.com/office/drawing/2014/main" id="{9506EBED-F592-449E-815B-3D52E20CA1DC}"/>
              </a:ext>
            </a:extLst>
          </p:cNvPr>
          <p:cNvSpPr>
            <a:spLocks noGrp="1"/>
          </p:cNvSpPr>
          <p:nvPr>
            <p:ph type="sldNum" sz="quarter" idx="12"/>
          </p:nvPr>
        </p:nvSpPr>
        <p:spPr>
          <a:xfrm>
            <a:off x="9448800" y="6492874"/>
            <a:ext cx="2743200" cy="365125"/>
          </a:xfrm>
        </p:spPr>
        <p:txBody>
          <a:bodyPr/>
          <a:lstStyle/>
          <a:p>
            <a:r>
              <a:rPr lang="en-US" dirty="0"/>
              <a:t>L6 - </a:t>
            </a:r>
            <a:fld id="{FDED41F8-FC0F-4085-8150-313B6CF05213}" type="slidenum">
              <a:rPr lang="en-US" smtClean="0"/>
              <a:pPr/>
              <a:t>6</a:t>
            </a:fld>
            <a:endParaRPr lang="en-US" dirty="0"/>
          </a:p>
        </p:txBody>
      </p:sp>
    </p:spTree>
    <p:extLst>
      <p:ext uri="{BB962C8B-B14F-4D97-AF65-F5344CB8AC3E}">
        <p14:creationId xmlns:p14="http://schemas.microsoft.com/office/powerpoint/2010/main" val="1146316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0E7627D-12DA-4D72-ACA9-6B120B199A2A}"/>
              </a:ext>
            </a:extLst>
          </p:cNvPr>
          <p:cNvSpPr>
            <a:spLocks noGrp="1"/>
          </p:cNvSpPr>
          <p:nvPr>
            <p:ph idx="1"/>
          </p:nvPr>
        </p:nvSpPr>
        <p:spPr/>
        <p:txBody>
          <a:bodyPr>
            <a:normAutofit/>
          </a:bodyPr>
          <a:lstStyle/>
          <a:p>
            <a:pPr>
              <a:lnSpc>
                <a:spcPct val="250000"/>
              </a:lnSpc>
            </a:pPr>
            <a:r>
              <a:rPr lang="en-GB" dirty="0"/>
              <a:t>An enterprise will </a:t>
            </a:r>
            <a:r>
              <a:rPr lang="en-GB" b="1" i="1" dirty="0">
                <a:solidFill>
                  <a:srgbClr val="FFC000"/>
                </a:solidFill>
              </a:rPr>
              <a:t>probably never be in full compliance </a:t>
            </a:r>
            <a:r>
              <a:rPr lang="en-GB" dirty="0"/>
              <a:t>with the myriad, often conflicting, rules and procedures it faces.</a:t>
            </a:r>
          </a:p>
          <a:p>
            <a:pPr>
              <a:lnSpc>
                <a:spcPct val="250000"/>
              </a:lnSpc>
            </a:pPr>
            <a:r>
              <a:rPr lang="en-GB" dirty="0"/>
              <a:t>It must develop a program to be generally in compliance with its </a:t>
            </a:r>
            <a:r>
              <a:rPr lang="en-GB" b="1" i="1" dirty="0">
                <a:solidFill>
                  <a:srgbClr val="00B0F0"/>
                </a:solidFill>
              </a:rPr>
              <a:t>most important and significant rules.</a:t>
            </a:r>
          </a:p>
        </p:txBody>
      </p:sp>
      <p:sp>
        <p:nvSpPr>
          <p:cNvPr id="4" name="Title 3">
            <a:extLst>
              <a:ext uri="{FF2B5EF4-FFF2-40B4-BE49-F238E27FC236}">
                <a16:creationId xmlns:a16="http://schemas.microsoft.com/office/drawing/2014/main" id="{FC8A74C6-ABE6-40DA-AF06-B445FAC980A4}"/>
              </a:ext>
            </a:extLst>
          </p:cNvPr>
          <p:cNvSpPr>
            <a:spLocks noGrp="1"/>
          </p:cNvSpPr>
          <p:nvPr>
            <p:ph type="title"/>
          </p:nvPr>
        </p:nvSpPr>
        <p:spPr/>
        <p:txBody>
          <a:bodyPr>
            <a:normAutofit/>
          </a:bodyPr>
          <a:lstStyle/>
          <a:p>
            <a:r>
              <a:rPr lang="en-GB" dirty="0"/>
              <a:t>Compliance</a:t>
            </a:r>
          </a:p>
        </p:txBody>
      </p:sp>
      <p:sp>
        <p:nvSpPr>
          <p:cNvPr id="6" name="Slide Number Placeholder 2">
            <a:extLst>
              <a:ext uri="{FF2B5EF4-FFF2-40B4-BE49-F238E27FC236}">
                <a16:creationId xmlns:a16="http://schemas.microsoft.com/office/drawing/2014/main" id="{57BBB837-939D-45F4-B098-9BEDF543FD03}"/>
              </a:ext>
            </a:extLst>
          </p:cNvPr>
          <p:cNvSpPr>
            <a:spLocks noGrp="1"/>
          </p:cNvSpPr>
          <p:nvPr>
            <p:ph type="sldNum" sz="quarter" idx="12"/>
          </p:nvPr>
        </p:nvSpPr>
        <p:spPr>
          <a:xfrm>
            <a:off x="9448800" y="6492874"/>
            <a:ext cx="2743200" cy="365125"/>
          </a:xfrm>
        </p:spPr>
        <p:txBody>
          <a:bodyPr/>
          <a:lstStyle/>
          <a:p>
            <a:r>
              <a:rPr lang="en-US" dirty="0"/>
              <a:t>L6- </a:t>
            </a:r>
            <a:fld id="{FDED41F8-FC0F-4085-8150-313B6CF05213}" type="slidenum">
              <a:rPr lang="en-US" smtClean="0"/>
              <a:pPr/>
              <a:t>7</a:t>
            </a:fld>
            <a:endParaRPr lang="en-US" dirty="0"/>
          </a:p>
        </p:txBody>
      </p:sp>
    </p:spTree>
    <p:extLst>
      <p:ext uri="{BB962C8B-B14F-4D97-AF65-F5344CB8AC3E}">
        <p14:creationId xmlns:p14="http://schemas.microsoft.com/office/powerpoint/2010/main" val="2095960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0E7627D-12DA-4D72-ACA9-6B120B199A2A}"/>
              </a:ext>
            </a:extLst>
          </p:cNvPr>
          <p:cNvSpPr>
            <a:spLocks noGrp="1"/>
          </p:cNvSpPr>
          <p:nvPr>
            <p:ph idx="1"/>
          </p:nvPr>
        </p:nvSpPr>
        <p:spPr/>
        <p:txBody>
          <a:bodyPr>
            <a:normAutofit/>
          </a:bodyPr>
          <a:lstStyle/>
          <a:p>
            <a:pPr>
              <a:lnSpc>
                <a:spcPct val="200000"/>
              </a:lnSpc>
            </a:pPr>
            <a:r>
              <a:rPr lang="en-GB" dirty="0"/>
              <a:t>A strong compliance program will help to build an effective </a:t>
            </a:r>
            <a:r>
              <a:rPr lang="en-GB" b="1" dirty="0">
                <a:solidFill>
                  <a:srgbClr val="0070C0"/>
                </a:solidFill>
              </a:rPr>
              <a:t>GRC</a:t>
            </a:r>
            <a:r>
              <a:rPr lang="en-GB" dirty="0"/>
              <a:t> culture and set of principles. </a:t>
            </a:r>
          </a:p>
          <a:p>
            <a:pPr>
              <a:lnSpc>
                <a:spcPct val="200000"/>
              </a:lnSpc>
            </a:pPr>
            <a:r>
              <a:rPr lang="en-GB" dirty="0"/>
              <a:t>Techniques for an enterprise to </a:t>
            </a:r>
            <a:r>
              <a:rPr lang="en-GB" b="1" i="1" dirty="0">
                <a:solidFill>
                  <a:srgbClr val="00B0F0"/>
                </a:solidFill>
              </a:rPr>
              <a:t>assess</a:t>
            </a:r>
            <a:r>
              <a:rPr lang="en-GB" dirty="0"/>
              <a:t> its current compliance requirements and then to establish processes to </a:t>
            </a:r>
            <a:r>
              <a:rPr lang="en-GB" b="1" i="1" dirty="0">
                <a:solidFill>
                  <a:srgbClr val="FFC000"/>
                </a:solidFill>
              </a:rPr>
              <a:t>monitor</a:t>
            </a:r>
            <a:r>
              <a:rPr lang="en-GB" dirty="0"/>
              <a:t> its compliance with </a:t>
            </a:r>
            <a:r>
              <a:rPr lang="en-GB" i="1" dirty="0">
                <a:solidFill>
                  <a:srgbClr val="FF0000"/>
                </a:solidFill>
              </a:rPr>
              <a:t>significant rules and regulations </a:t>
            </a:r>
            <a:r>
              <a:rPr lang="en-GB" dirty="0"/>
              <a:t>affecting its </a:t>
            </a:r>
            <a:r>
              <a:rPr lang="en-GB" i="1" dirty="0">
                <a:solidFill>
                  <a:srgbClr val="00B050"/>
                </a:solidFill>
              </a:rPr>
              <a:t>operations</a:t>
            </a:r>
            <a:r>
              <a:rPr lang="en-GB" dirty="0"/>
              <a:t>. </a:t>
            </a:r>
          </a:p>
        </p:txBody>
      </p:sp>
      <p:sp>
        <p:nvSpPr>
          <p:cNvPr id="4" name="Title 3">
            <a:extLst>
              <a:ext uri="{FF2B5EF4-FFF2-40B4-BE49-F238E27FC236}">
                <a16:creationId xmlns:a16="http://schemas.microsoft.com/office/drawing/2014/main" id="{FC8A74C6-ABE6-40DA-AF06-B445FAC980A4}"/>
              </a:ext>
            </a:extLst>
          </p:cNvPr>
          <p:cNvSpPr>
            <a:spLocks noGrp="1"/>
          </p:cNvSpPr>
          <p:nvPr>
            <p:ph type="title"/>
          </p:nvPr>
        </p:nvSpPr>
        <p:spPr/>
        <p:txBody>
          <a:bodyPr>
            <a:normAutofit/>
          </a:bodyPr>
          <a:lstStyle/>
          <a:p>
            <a:r>
              <a:rPr lang="en-GB" dirty="0"/>
              <a:t>Compliance</a:t>
            </a:r>
          </a:p>
        </p:txBody>
      </p:sp>
      <p:sp>
        <p:nvSpPr>
          <p:cNvPr id="6" name="Slide Number Placeholder 2">
            <a:extLst>
              <a:ext uri="{FF2B5EF4-FFF2-40B4-BE49-F238E27FC236}">
                <a16:creationId xmlns:a16="http://schemas.microsoft.com/office/drawing/2014/main" id="{57BBB837-939D-45F4-B098-9BEDF543FD03}"/>
              </a:ext>
            </a:extLst>
          </p:cNvPr>
          <p:cNvSpPr>
            <a:spLocks noGrp="1"/>
          </p:cNvSpPr>
          <p:nvPr>
            <p:ph type="sldNum" sz="quarter" idx="12"/>
          </p:nvPr>
        </p:nvSpPr>
        <p:spPr>
          <a:xfrm>
            <a:off x="9448800" y="6492874"/>
            <a:ext cx="2743200" cy="365125"/>
          </a:xfrm>
        </p:spPr>
        <p:txBody>
          <a:bodyPr/>
          <a:lstStyle/>
          <a:p>
            <a:r>
              <a:rPr lang="en-US" dirty="0"/>
              <a:t>L6 - </a:t>
            </a:r>
            <a:fld id="{FDED41F8-FC0F-4085-8150-313B6CF05213}" type="slidenum">
              <a:rPr lang="en-US" smtClean="0"/>
              <a:pPr/>
              <a:t>8</a:t>
            </a:fld>
            <a:endParaRPr lang="en-US" dirty="0"/>
          </a:p>
        </p:txBody>
      </p:sp>
    </p:spTree>
    <p:extLst>
      <p:ext uri="{BB962C8B-B14F-4D97-AF65-F5344CB8AC3E}">
        <p14:creationId xmlns:p14="http://schemas.microsoft.com/office/powerpoint/2010/main" val="1997367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normAutofit/>
          </a:bodyPr>
          <a:lstStyle/>
          <a:p>
            <a:r>
              <a:rPr lang="en-US" sz="4400" dirty="0"/>
              <a:t>Compliance Issues Today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023162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5E8C03-BD77-4628-8FDF-EB8C01DC5696}"/>
              </a:ext>
            </a:extLst>
          </p:cNvPr>
          <p:cNvSpPr>
            <a:spLocks noGrp="1"/>
          </p:cNvSpPr>
          <p:nvPr>
            <p:ph idx="1"/>
          </p:nvPr>
        </p:nvSpPr>
        <p:spPr>
          <a:xfrm>
            <a:off x="300868" y="1419368"/>
            <a:ext cx="11572684" cy="4757595"/>
          </a:xfrm>
        </p:spPr>
        <p:txBody>
          <a:bodyPr>
            <a:normAutofit lnSpcReduction="10000"/>
          </a:bodyPr>
          <a:lstStyle/>
          <a:p>
            <a:pPr>
              <a:lnSpc>
                <a:spcPct val="200000"/>
              </a:lnSpc>
            </a:pPr>
            <a:r>
              <a:rPr lang="en-GB" dirty="0"/>
              <a:t>Levels of compliance rules have always been with business enterprises.</a:t>
            </a:r>
          </a:p>
          <a:p>
            <a:pPr>
              <a:lnSpc>
                <a:spcPct val="200000"/>
              </a:lnSpc>
            </a:pPr>
            <a:r>
              <a:rPr lang="en-GB" dirty="0"/>
              <a:t>It is almost a natural response for a business manager to say that rules are a lot worse ‘‘now’’ than in past years.</a:t>
            </a:r>
          </a:p>
          <a:p>
            <a:pPr>
              <a:lnSpc>
                <a:spcPct val="200000"/>
              </a:lnSpc>
            </a:pPr>
            <a:r>
              <a:rPr lang="en-GB" dirty="0"/>
              <a:t>But this a typical response over time.</a:t>
            </a:r>
          </a:p>
          <a:p>
            <a:pPr>
              <a:lnSpc>
                <a:spcPct val="200000"/>
              </a:lnSpc>
            </a:pPr>
            <a:r>
              <a:rPr lang="en-GB" dirty="0"/>
              <a:t>Hearings leading up to the Sox legislation identified that </a:t>
            </a:r>
            <a:r>
              <a:rPr lang="en-GB" b="1" i="1" dirty="0">
                <a:solidFill>
                  <a:srgbClr val="C00000"/>
                </a:solidFill>
              </a:rPr>
              <a:t>some existing compliance rules were ignored or there were no rules in other areas.</a:t>
            </a:r>
          </a:p>
        </p:txBody>
      </p:sp>
      <p:sp>
        <p:nvSpPr>
          <p:cNvPr id="3" name="Title 2">
            <a:extLst>
              <a:ext uri="{FF2B5EF4-FFF2-40B4-BE49-F238E27FC236}">
                <a16:creationId xmlns:a16="http://schemas.microsoft.com/office/drawing/2014/main" id="{080D0897-31DA-4D4F-9EBA-559B10CD4CAD}"/>
              </a:ext>
            </a:extLst>
          </p:cNvPr>
          <p:cNvSpPr>
            <a:spLocks noGrp="1"/>
          </p:cNvSpPr>
          <p:nvPr>
            <p:ph type="title"/>
          </p:nvPr>
        </p:nvSpPr>
        <p:spPr/>
        <p:txBody>
          <a:bodyPr>
            <a:normAutofit/>
          </a:bodyPr>
          <a:lstStyle/>
          <a:p>
            <a:r>
              <a:rPr lang="en-GB" dirty="0"/>
              <a:t>Compliance Issues Today</a:t>
            </a:r>
          </a:p>
        </p:txBody>
      </p:sp>
      <p:sp>
        <p:nvSpPr>
          <p:cNvPr id="4" name="Slide Number Placeholder 3">
            <a:extLst>
              <a:ext uri="{FF2B5EF4-FFF2-40B4-BE49-F238E27FC236}">
                <a16:creationId xmlns:a16="http://schemas.microsoft.com/office/drawing/2014/main" id="{BCAB26B5-6038-4844-ACC8-CCB995309205}"/>
              </a:ext>
            </a:extLst>
          </p:cNvPr>
          <p:cNvSpPr>
            <a:spLocks noGrp="1"/>
          </p:cNvSpPr>
          <p:nvPr>
            <p:ph type="sldNum" sz="quarter" idx="12"/>
          </p:nvPr>
        </p:nvSpPr>
        <p:spPr/>
        <p:txBody>
          <a:bodyPr/>
          <a:lstStyle/>
          <a:p>
            <a:r>
              <a:rPr lang="en-US" dirty="0"/>
              <a:t>L6 - </a:t>
            </a:r>
            <a:fld id="{FDED41F8-FC0F-4085-8150-313B6CF05213}" type="slidenum">
              <a:rPr lang="en-US" smtClean="0"/>
              <a:pPr/>
              <a:t>10</a:t>
            </a:fld>
            <a:endParaRPr lang="en-US" dirty="0"/>
          </a:p>
        </p:txBody>
      </p:sp>
    </p:spTree>
    <p:extLst>
      <p:ext uri="{BB962C8B-B14F-4D97-AF65-F5344CB8AC3E}">
        <p14:creationId xmlns:p14="http://schemas.microsoft.com/office/powerpoint/2010/main" val="128842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5E8C03-BD77-4628-8FDF-EB8C01DC5696}"/>
              </a:ext>
            </a:extLst>
          </p:cNvPr>
          <p:cNvSpPr>
            <a:spLocks noGrp="1"/>
          </p:cNvSpPr>
          <p:nvPr>
            <p:ph idx="1"/>
          </p:nvPr>
        </p:nvSpPr>
        <p:spPr>
          <a:xfrm>
            <a:off x="300868" y="1419368"/>
            <a:ext cx="11572684" cy="4757595"/>
          </a:xfrm>
        </p:spPr>
        <p:txBody>
          <a:bodyPr>
            <a:normAutofit/>
          </a:bodyPr>
          <a:lstStyle/>
          <a:p>
            <a:pPr>
              <a:lnSpc>
                <a:spcPct val="200000"/>
              </a:lnSpc>
            </a:pPr>
            <a:r>
              <a:rPr lang="en-GB" dirty="0"/>
              <a:t>Multiple new rules were established for financial reporting and auditing, public accounting firms, board governance, and more.</a:t>
            </a:r>
          </a:p>
          <a:p>
            <a:pPr>
              <a:lnSpc>
                <a:spcPct val="200000"/>
              </a:lnSpc>
            </a:pPr>
            <a:r>
              <a:rPr lang="en-GB" b="1" i="1" dirty="0">
                <a:solidFill>
                  <a:srgbClr val="C00000"/>
                </a:solidFill>
              </a:rPr>
              <a:t>The level and complexity of these new compliance rules continues.</a:t>
            </a:r>
          </a:p>
          <a:p>
            <a:pPr>
              <a:lnSpc>
                <a:spcPct val="200000"/>
              </a:lnSpc>
            </a:pPr>
            <a:r>
              <a:rPr lang="en-GB" dirty="0"/>
              <a:t>An enterprise should develop an </a:t>
            </a:r>
            <a:r>
              <a:rPr lang="en-GB" b="1" i="1" dirty="0">
                <a:solidFill>
                  <a:srgbClr val="00B0F0"/>
                </a:solidFill>
              </a:rPr>
              <a:t>overall compliance program </a:t>
            </a:r>
            <a:r>
              <a:rPr lang="en-GB" dirty="0"/>
              <a:t>to identify </a:t>
            </a:r>
            <a:r>
              <a:rPr lang="en-GB" i="1" dirty="0"/>
              <a:t>new</a:t>
            </a:r>
            <a:r>
              <a:rPr lang="en-GB" dirty="0"/>
              <a:t> and </a:t>
            </a:r>
            <a:r>
              <a:rPr lang="en-GB" i="1" dirty="0"/>
              <a:t>existing</a:t>
            </a:r>
            <a:r>
              <a:rPr lang="en-GB" dirty="0"/>
              <a:t> rules, to </a:t>
            </a:r>
            <a:r>
              <a:rPr lang="en-GB" i="1" dirty="0">
                <a:solidFill>
                  <a:srgbClr val="00B050"/>
                </a:solidFill>
              </a:rPr>
              <a:t>identify</a:t>
            </a:r>
            <a:r>
              <a:rPr lang="en-GB" dirty="0"/>
              <a:t> and </a:t>
            </a:r>
            <a:r>
              <a:rPr lang="en-GB" i="1" dirty="0">
                <a:solidFill>
                  <a:srgbClr val="FFC000"/>
                </a:solidFill>
              </a:rPr>
              <a:t>reduce</a:t>
            </a:r>
            <a:r>
              <a:rPr lang="en-GB" dirty="0"/>
              <a:t> the risk of breaching such rules, and to rapidly and effectively remedy any breaches that may occur.</a:t>
            </a:r>
          </a:p>
        </p:txBody>
      </p:sp>
      <p:sp>
        <p:nvSpPr>
          <p:cNvPr id="3" name="Title 2">
            <a:extLst>
              <a:ext uri="{FF2B5EF4-FFF2-40B4-BE49-F238E27FC236}">
                <a16:creationId xmlns:a16="http://schemas.microsoft.com/office/drawing/2014/main" id="{080D0897-31DA-4D4F-9EBA-559B10CD4CAD}"/>
              </a:ext>
            </a:extLst>
          </p:cNvPr>
          <p:cNvSpPr>
            <a:spLocks noGrp="1"/>
          </p:cNvSpPr>
          <p:nvPr>
            <p:ph type="title"/>
          </p:nvPr>
        </p:nvSpPr>
        <p:spPr/>
        <p:txBody>
          <a:bodyPr>
            <a:normAutofit/>
          </a:bodyPr>
          <a:lstStyle/>
          <a:p>
            <a:r>
              <a:rPr lang="en-GB" dirty="0"/>
              <a:t>Compliance Issues Today</a:t>
            </a:r>
          </a:p>
        </p:txBody>
      </p:sp>
      <p:sp>
        <p:nvSpPr>
          <p:cNvPr id="4" name="Slide Number Placeholder 3">
            <a:extLst>
              <a:ext uri="{FF2B5EF4-FFF2-40B4-BE49-F238E27FC236}">
                <a16:creationId xmlns:a16="http://schemas.microsoft.com/office/drawing/2014/main" id="{BCAB26B5-6038-4844-ACC8-CCB995309205}"/>
              </a:ext>
            </a:extLst>
          </p:cNvPr>
          <p:cNvSpPr>
            <a:spLocks noGrp="1"/>
          </p:cNvSpPr>
          <p:nvPr>
            <p:ph type="sldNum" sz="quarter" idx="12"/>
          </p:nvPr>
        </p:nvSpPr>
        <p:spPr/>
        <p:txBody>
          <a:bodyPr/>
          <a:lstStyle/>
          <a:p>
            <a:r>
              <a:rPr lang="en-US" dirty="0"/>
              <a:t>L6 - </a:t>
            </a:r>
            <a:fld id="{FDED41F8-FC0F-4085-8150-313B6CF05213}" type="slidenum">
              <a:rPr lang="en-US" smtClean="0"/>
              <a:pPr/>
              <a:t>11</a:t>
            </a:fld>
            <a:endParaRPr lang="en-US" dirty="0"/>
          </a:p>
        </p:txBody>
      </p:sp>
    </p:spTree>
    <p:extLst>
      <p:ext uri="{BB962C8B-B14F-4D97-AF65-F5344CB8AC3E}">
        <p14:creationId xmlns:p14="http://schemas.microsoft.com/office/powerpoint/2010/main" val="1650703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5E8C03-BD77-4628-8FDF-EB8C01DC5696}"/>
              </a:ext>
            </a:extLst>
          </p:cNvPr>
          <p:cNvSpPr>
            <a:spLocks noGrp="1"/>
          </p:cNvSpPr>
          <p:nvPr>
            <p:ph idx="1"/>
          </p:nvPr>
        </p:nvSpPr>
        <p:spPr/>
        <p:txBody>
          <a:bodyPr>
            <a:normAutofit/>
          </a:bodyPr>
          <a:lstStyle/>
          <a:p>
            <a:pPr>
              <a:lnSpc>
                <a:spcPct val="250000"/>
              </a:lnSpc>
            </a:pPr>
            <a:r>
              <a:rPr lang="en-GB" dirty="0"/>
              <a:t>A successful </a:t>
            </a:r>
            <a:r>
              <a:rPr lang="en-GB" b="1" i="1" dirty="0">
                <a:solidFill>
                  <a:srgbClr val="0070C0"/>
                </a:solidFill>
              </a:rPr>
              <a:t>Compliance Program </a:t>
            </a:r>
            <a:r>
              <a:rPr lang="en-GB" dirty="0"/>
              <a:t>will engender a culture of compliance within an enterprise and assist it to become or remain a good corporate citizen.</a:t>
            </a:r>
          </a:p>
          <a:p>
            <a:pPr>
              <a:lnSpc>
                <a:spcPct val="250000"/>
              </a:lnSpc>
            </a:pPr>
            <a:r>
              <a:rPr lang="en-GB" dirty="0"/>
              <a:t>There is </a:t>
            </a:r>
            <a:r>
              <a:rPr lang="en-GB" b="1" i="1" dirty="0"/>
              <a:t>no single generic compliance program </a:t>
            </a:r>
            <a:r>
              <a:rPr lang="en-GB" dirty="0"/>
              <a:t>as each enterprise’s circumstances are different.</a:t>
            </a:r>
          </a:p>
        </p:txBody>
      </p:sp>
      <p:sp>
        <p:nvSpPr>
          <p:cNvPr id="3" name="Title 2">
            <a:extLst>
              <a:ext uri="{FF2B5EF4-FFF2-40B4-BE49-F238E27FC236}">
                <a16:creationId xmlns:a16="http://schemas.microsoft.com/office/drawing/2014/main" id="{080D0897-31DA-4D4F-9EBA-559B10CD4CAD}"/>
              </a:ext>
            </a:extLst>
          </p:cNvPr>
          <p:cNvSpPr>
            <a:spLocks noGrp="1"/>
          </p:cNvSpPr>
          <p:nvPr>
            <p:ph type="title"/>
          </p:nvPr>
        </p:nvSpPr>
        <p:spPr/>
        <p:txBody>
          <a:bodyPr>
            <a:normAutofit/>
          </a:bodyPr>
          <a:lstStyle/>
          <a:p>
            <a:r>
              <a:rPr lang="en-GB" dirty="0"/>
              <a:t>Compliance Issues Today</a:t>
            </a:r>
          </a:p>
        </p:txBody>
      </p:sp>
      <p:sp>
        <p:nvSpPr>
          <p:cNvPr id="4" name="Slide Number Placeholder 3">
            <a:extLst>
              <a:ext uri="{FF2B5EF4-FFF2-40B4-BE49-F238E27FC236}">
                <a16:creationId xmlns:a16="http://schemas.microsoft.com/office/drawing/2014/main" id="{BCAB26B5-6038-4844-ACC8-CCB995309205}"/>
              </a:ext>
            </a:extLst>
          </p:cNvPr>
          <p:cNvSpPr>
            <a:spLocks noGrp="1"/>
          </p:cNvSpPr>
          <p:nvPr>
            <p:ph type="sldNum" sz="quarter" idx="12"/>
          </p:nvPr>
        </p:nvSpPr>
        <p:spPr/>
        <p:txBody>
          <a:bodyPr/>
          <a:lstStyle/>
          <a:p>
            <a:r>
              <a:rPr lang="en-US" dirty="0"/>
              <a:t>L6 - </a:t>
            </a:r>
            <a:fld id="{FDED41F8-FC0F-4085-8150-313B6CF05213}" type="slidenum">
              <a:rPr lang="en-US" smtClean="0"/>
              <a:pPr/>
              <a:t>12</a:t>
            </a:fld>
            <a:endParaRPr lang="en-US" dirty="0"/>
          </a:p>
        </p:txBody>
      </p:sp>
    </p:spTree>
    <p:extLst>
      <p:ext uri="{BB962C8B-B14F-4D97-AF65-F5344CB8AC3E}">
        <p14:creationId xmlns:p14="http://schemas.microsoft.com/office/powerpoint/2010/main" val="1325629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5E8C03-BD77-4628-8FDF-EB8C01DC5696}"/>
              </a:ext>
            </a:extLst>
          </p:cNvPr>
          <p:cNvSpPr>
            <a:spLocks noGrp="1"/>
          </p:cNvSpPr>
          <p:nvPr>
            <p:ph idx="1"/>
          </p:nvPr>
        </p:nvSpPr>
        <p:spPr/>
        <p:txBody>
          <a:bodyPr>
            <a:normAutofit/>
          </a:bodyPr>
          <a:lstStyle/>
          <a:p>
            <a:pPr>
              <a:lnSpc>
                <a:spcPct val="250000"/>
              </a:lnSpc>
            </a:pPr>
            <a:r>
              <a:rPr lang="en-GB" dirty="0"/>
              <a:t>Depending on the size and risk profile of the company, a compliance program can be as</a:t>
            </a:r>
          </a:p>
          <a:p>
            <a:pPr lvl="1">
              <a:lnSpc>
                <a:spcPct val="250000"/>
              </a:lnSpc>
            </a:pPr>
            <a:r>
              <a:rPr lang="en-GB" sz="2400" b="1" i="1" dirty="0">
                <a:solidFill>
                  <a:srgbClr val="00B050"/>
                </a:solidFill>
              </a:rPr>
              <a:t>Simple</a:t>
            </a:r>
            <a:r>
              <a:rPr lang="en-GB" sz="2400" dirty="0"/>
              <a:t> as implementing an effective complaints handling system and providing all relevant staff with trade practices training tailored to the business activity</a:t>
            </a:r>
          </a:p>
          <a:p>
            <a:pPr lvl="1">
              <a:lnSpc>
                <a:spcPct val="250000"/>
              </a:lnSpc>
            </a:pPr>
            <a:r>
              <a:rPr lang="en-GB" sz="2400" dirty="0"/>
              <a:t>It could be more </a:t>
            </a:r>
            <a:r>
              <a:rPr lang="en-GB" sz="2400" b="1" i="1" dirty="0">
                <a:solidFill>
                  <a:srgbClr val="FFC000"/>
                </a:solidFill>
              </a:rPr>
              <a:t>comprehensive</a:t>
            </a:r>
          </a:p>
        </p:txBody>
      </p:sp>
      <p:sp>
        <p:nvSpPr>
          <p:cNvPr id="3" name="Title 2">
            <a:extLst>
              <a:ext uri="{FF2B5EF4-FFF2-40B4-BE49-F238E27FC236}">
                <a16:creationId xmlns:a16="http://schemas.microsoft.com/office/drawing/2014/main" id="{080D0897-31DA-4D4F-9EBA-559B10CD4CAD}"/>
              </a:ext>
            </a:extLst>
          </p:cNvPr>
          <p:cNvSpPr>
            <a:spLocks noGrp="1"/>
          </p:cNvSpPr>
          <p:nvPr>
            <p:ph type="title"/>
          </p:nvPr>
        </p:nvSpPr>
        <p:spPr/>
        <p:txBody>
          <a:bodyPr>
            <a:normAutofit/>
          </a:bodyPr>
          <a:lstStyle/>
          <a:p>
            <a:r>
              <a:rPr lang="en-GB" dirty="0"/>
              <a:t>Compliance Issues Today</a:t>
            </a:r>
          </a:p>
        </p:txBody>
      </p:sp>
      <p:sp>
        <p:nvSpPr>
          <p:cNvPr id="4" name="Slide Number Placeholder 3">
            <a:extLst>
              <a:ext uri="{FF2B5EF4-FFF2-40B4-BE49-F238E27FC236}">
                <a16:creationId xmlns:a16="http://schemas.microsoft.com/office/drawing/2014/main" id="{BCAB26B5-6038-4844-ACC8-CCB995309205}"/>
              </a:ext>
            </a:extLst>
          </p:cNvPr>
          <p:cNvSpPr>
            <a:spLocks noGrp="1"/>
          </p:cNvSpPr>
          <p:nvPr>
            <p:ph type="sldNum" sz="quarter" idx="12"/>
          </p:nvPr>
        </p:nvSpPr>
        <p:spPr/>
        <p:txBody>
          <a:bodyPr/>
          <a:lstStyle/>
          <a:p>
            <a:r>
              <a:rPr lang="en-US" dirty="0"/>
              <a:t>L6 - </a:t>
            </a:r>
            <a:fld id="{FDED41F8-FC0F-4085-8150-313B6CF05213}" type="slidenum">
              <a:rPr lang="en-US" smtClean="0"/>
              <a:pPr/>
              <a:t>13</a:t>
            </a:fld>
            <a:endParaRPr lang="en-US" dirty="0"/>
          </a:p>
        </p:txBody>
      </p:sp>
    </p:spTree>
    <p:extLst>
      <p:ext uri="{BB962C8B-B14F-4D97-AF65-F5344CB8AC3E}">
        <p14:creationId xmlns:p14="http://schemas.microsoft.com/office/powerpoint/2010/main" val="1644931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5E8C03-BD77-4628-8FDF-EB8C01DC5696}"/>
              </a:ext>
            </a:extLst>
          </p:cNvPr>
          <p:cNvSpPr>
            <a:spLocks noGrp="1"/>
          </p:cNvSpPr>
          <p:nvPr>
            <p:ph idx="1"/>
          </p:nvPr>
        </p:nvSpPr>
        <p:spPr/>
        <p:txBody>
          <a:bodyPr>
            <a:normAutofit fontScale="85000" lnSpcReduction="20000"/>
          </a:bodyPr>
          <a:lstStyle/>
          <a:p>
            <a:pPr>
              <a:lnSpc>
                <a:spcPct val="170000"/>
              </a:lnSpc>
            </a:pPr>
            <a:r>
              <a:rPr lang="en-GB" sz="2800" dirty="0"/>
              <a:t>Establish or set up a team of dedicated compliance staff.</a:t>
            </a:r>
          </a:p>
          <a:p>
            <a:pPr>
              <a:lnSpc>
                <a:spcPct val="170000"/>
              </a:lnSpc>
            </a:pPr>
            <a:r>
              <a:rPr lang="en-GB" sz="2800" dirty="0"/>
              <a:t>Conduct regular trade practices compliance risk assessments and compliance program reviews.</a:t>
            </a:r>
          </a:p>
          <a:p>
            <a:pPr>
              <a:lnSpc>
                <a:spcPct val="170000"/>
              </a:lnSpc>
            </a:pPr>
            <a:r>
              <a:rPr lang="en-GB" sz="2800" dirty="0"/>
              <a:t>Design detailed guidelines and procedures for different business units that face all unique operational, financial, or trade practices risks.</a:t>
            </a:r>
          </a:p>
          <a:p>
            <a:pPr>
              <a:lnSpc>
                <a:spcPct val="170000"/>
              </a:lnSpc>
            </a:pPr>
            <a:r>
              <a:rPr lang="en-GB" sz="2800" dirty="0"/>
              <a:t>Establish systems to keep track of the enterprise’s legal and regulatory requirements.</a:t>
            </a:r>
          </a:p>
          <a:p>
            <a:pPr>
              <a:lnSpc>
                <a:spcPct val="170000"/>
              </a:lnSpc>
            </a:pPr>
            <a:r>
              <a:rPr lang="en-GB" sz="2800" dirty="0"/>
              <a:t>Develop and maintain compliance-related staff education programs.</a:t>
            </a:r>
            <a:endParaRPr lang="en-GB" sz="2400" b="1" i="1" dirty="0">
              <a:solidFill>
                <a:srgbClr val="FFC000"/>
              </a:solidFill>
            </a:endParaRPr>
          </a:p>
        </p:txBody>
      </p:sp>
      <p:sp>
        <p:nvSpPr>
          <p:cNvPr id="3" name="Title 2">
            <a:extLst>
              <a:ext uri="{FF2B5EF4-FFF2-40B4-BE49-F238E27FC236}">
                <a16:creationId xmlns:a16="http://schemas.microsoft.com/office/drawing/2014/main" id="{080D0897-31DA-4D4F-9EBA-559B10CD4CAD}"/>
              </a:ext>
            </a:extLst>
          </p:cNvPr>
          <p:cNvSpPr>
            <a:spLocks noGrp="1"/>
          </p:cNvSpPr>
          <p:nvPr>
            <p:ph type="title"/>
          </p:nvPr>
        </p:nvSpPr>
        <p:spPr/>
        <p:txBody>
          <a:bodyPr>
            <a:normAutofit/>
          </a:bodyPr>
          <a:lstStyle/>
          <a:p>
            <a:r>
              <a:rPr lang="en-GB" dirty="0"/>
              <a:t>Compliance Program Activities</a:t>
            </a:r>
          </a:p>
        </p:txBody>
      </p:sp>
      <p:sp>
        <p:nvSpPr>
          <p:cNvPr id="4" name="Slide Number Placeholder 3">
            <a:extLst>
              <a:ext uri="{FF2B5EF4-FFF2-40B4-BE49-F238E27FC236}">
                <a16:creationId xmlns:a16="http://schemas.microsoft.com/office/drawing/2014/main" id="{BCAB26B5-6038-4844-ACC8-CCB995309205}"/>
              </a:ext>
            </a:extLst>
          </p:cNvPr>
          <p:cNvSpPr>
            <a:spLocks noGrp="1"/>
          </p:cNvSpPr>
          <p:nvPr>
            <p:ph type="sldNum" sz="quarter" idx="12"/>
          </p:nvPr>
        </p:nvSpPr>
        <p:spPr/>
        <p:txBody>
          <a:bodyPr/>
          <a:lstStyle/>
          <a:p>
            <a:r>
              <a:rPr lang="en-US" dirty="0"/>
              <a:t>L6 - </a:t>
            </a:r>
            <a:fld id="{FDED41F8-FC0F-4085-8150-313B6CF05213}" type="slidenum">
              <a:rPr lang="en-US" smtClean="0"/>
              <a:pPr/>
              <a:t>14</a:t>
            </a:fld>
            <a:endParaRPr lang="en-US" dirty="0"/>
          </a:p>
        </p:txBody>
      </p:sp>
    </p:spTree>
    <p:extLst>
      <p:ext uri="{BB962C8B-B14F-4D97-AF65-F5344CB8AC3E}">
        <p14:creationId xmlns:p14="http://schemas.microsoft.com/office/powerpoint/2010/main" val="3457484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32F5140-E82C-43E5-8563-414735002975}"/>
              </a:ext>
            </a:extLst>
          </p:cNvPr>
          <p:cNvSpPr>
            <a:spLocks noGrp="1"/>
          </p:cNvSpPr>
          <p:nvPr>
            <p:ph idx="1"/>
          </p:nvPr>
        </p:nvSpPr>
        <p:spPr/>
        <p:txBody>
          <a:bodyPr>
            <a:normAutofit fontScale="77500" lnSpcReduction="20000"/>
          </a:bodyPr>
          <a:lstStyle/>
          <a:p>
            <a:pPr marL="457200" indent="-457200">
              <a:buFont typeface="+mj-lt"/>
              <a:buAutoNum type="arabicPeriod"/>
            </a:pPr>
            <a:r>
              <a:rPr lang="en-US" dirty="0"/>
              <a:t>Enterprise should take steps to comply with legal obligations they must ‘‘comply or die’’; </a:t>
            </a:r>
          </a:p>
          <a:p>
            <a:pPr marL="457200" indent="-457200">
              <a:buFont typeface="+mj-lt"/>
              <a:buAutoNum type="arabicPeriod"/>
            </a:pPr>
            <a:r>
              <a:rPr lang="en-US" dirty="0"/>
              <a:t>The need for statutory due diligence defenses; </a:t>
            </a:r>
          </a:p>
          <a:p>
            <a:pPr marL="457200" indent="-457200">
              <a:buFont typeface="+mj-lt"/>
              <a:buAutoNum type="arabicPeriod"/>
            </a:pPr>
            <a:r>
              <a:rPr lang="en-US" dirty="0"/>
              <a:t>Statutory and common law obligations of directors/officers to exercise reasonable care; </a:t>
            </a:r>
          </a:p>
          <a:p>
            <a:pPr marL="457200" indent="-457200">
              <a:buFont typeface="+mj-lt"/>
              <a:buAutoNum type="arabicPeriod"/>
            </a:pPr>
            <a:r>
              <a:rPr lang="en-US" dirty="0"/>
              <a:t>The duty of directors to assure themselves that they are reasonably informed of material events concerning the corporation, including possible breaches by it of legal obligations; </a:t>
            </a:r>
          </a:p>
          <a:p>
            <a:pPr marL="457200" indent="-457200">
              <a:buFont typeface="+mj-lt"/>
              <a:buAutoNum type="arabicPeriod"/>
            </a:pPr>
            <a:r>
              <a:rPr lang="en-US" dirty="0"/>
              <a:t>Avoidance of corporate criminal responsibility for breaches by individual officers and employees;</a:t>
            </a:r>
          </a:p>
          <a:p>
            <a:pPr marL="457200" indent="-457200">
              <a:buFont typeface="+mj-lt"/>
              <a:buAutoNum type="arabicPeriod"/>
            </a:pPr>
            <a:r>
              <a:rPr lang="en-US" dirty="0"/>
              <a:t>Mitigation of penalties in the event of breach; </a:t>
            </a:r>
          </a:p>
          <a:p>
            <a:pPr marL="457200" indent="-457200">
              <a:buFont typeface="+mj-lt"/>
              <a:buAutoNum type="arabicPeriod"/>
            </a:pPr>
            <a:r>
              <a:rPr lang="en-US" dirty="0"/>
              <a:t>Maintenance of market integrity;</a:t>
            </a:r>
          </a:p>
          <a:p>
            <a:pPr marL="457200" indent="-457200">
              <a:buFont typeface="+mj-lt"/>
              <a:buAutoNum type="arabicPeriod"/>
            </a:pPr>
            <a:r>
              <a:rPr lang="en-US" dirty="0"/>
              <a:t>Numerous statutory legal requirements.</a:t>
            </a:r>
            <a:endParaRPr lang="en-GB" dirty="0"/>
          </a:p>
        </p:txBody>
      </p:sp>
      <p:sp>
        <p:nvSpPr>
          <p:cNvPr id="3" name="Title 2">
            <a:extLst>
              <a:ext uri="{FF2B5EF4-FFF2-40B4-BE49-F238E27FC236}">
                <a16:creationId xmlns:a16="http://schemas.microsoft.com/office/drawing/2014/main" id="{60DAA495-60C2-4BD8-92B3-3E393F6C13CF}"/>
              </a:ext>
            </a:extLst>
          </p:cNvPr>
          <p:cNvSpPr>
            <a:spLocks noGrp="1"/>
          </p:cNvSpPr>
          <p:nvPr>
            <p:ph type="title"/>
          </p:nvPr>
        </p:nvSpPr>
        <p:spPr/>
        <p:txBody>
          <a:bodyPr>
            <a:normAutofit fontScale="90000"/>
          </a:bodyPr>
          <a:lstStyle/>
          <a:p>
            <a:r>
              <a:rPr lang="en-US" dirty="0"/>
              <a:t>Justification for a Compliance Monitoring and Control</a:t>
            </a:r>
            <a:endParaRPr lang="en-GB" dirty="0"/>
          </a:p>
        </p:txBody>
      </p:sp>
      <p:sp>
        <p:nvSpPr>
          <p:cNvPr id="4" name="Slide Number Placeholder 3">
            <a:extLst>
              <a:ext uri="{FF2B5EF4-FFF2-40B4-BE49-F238E27FC236}">
                <a16:creationId xmlns:a16="http://schemas.microsoft.com/office/drawing/2014/main" id="{E5F4C140-8421-43E8-8B19-F084E34122C2}"/>
              </a:ext>
            </a:extLst>
          </p:cNvPr>
          <p:cNvSpPr>
            <a:spLocks noGrp="1"/>
          </p:cNvSpPr>
          <p:nvPr>
            <p:ph type="sldNum" sz="quarter" idx="12"/>
          </p:nvPr>
        </p:nvSpPr>
        <p:spPr/>
        <p:txBody>
          <a:bodyPr/>
          <a:lstStyle/>
          <a:p>
            <a:r>
              <a:rPr lang="en-US" dirty="0"/>
              <a:t>L6 - </a:t>
            </a:r>
            <a:fld id="{FDED41F8-FC0F-4085-8150-313B6CF05213}" type="slidenum">
              <a:rPr lang="en-US" smtClean="0"/>
              <a:pPr/>
              <a:t>15</a:t>
            </a:fld>
            <a:endParaRPr lang="en-US" dirty="0"/>
          </a:p>
        </p:txBody>
      </p:sp>
    </p:spTree>
    <p:extLst>
      <p:ext uri="{BB962C8B-B14F-4D97-AF65-F5344CB8AC3E}">
        <p14:creationId xmlns:p14="http://schemas.microsoft.com/office/powerpoint/2010/main" val="2965942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029A630-DC3B-4DD4-A3A0-177AFE7CDA8F}"/>
              </a:ext>
            </a:extLst>
          </p:cNvPr>
          <p:cNvSpPr>
            <a:spLocks noGrp="1"/>
          </p:cNvSpPr>
          <p:nvPr>
            <p:ph type="title"/>
          </p:nvPr>
        </p:nvSpPr>
        <p:spPr>
          <a:xfrm>
            <a:off x="548641" y="1894307"/>
            <a:ext cx="7118252" cy="1054242"/>
          </a:xfrm>
        </p:spPr>
        <p:txBody>
          <a:bodyPr>
            <a:normAutofit fontScale="90000"/>
          </a:bodyPr>
          <a:lstStyle/>
          <a:p>
            <a:r>
              <a:rPr lang="en-US" dirty="0"/>
              <a:t>Establish A Compliance Assessment Team</a:t>
            </a:r>
            <a:endParaRPr lang="en-GB" dirty="0"/>
          </a:p>
        </p:txBody>
      </p:sp>
      <p:sp>
        <p:nvSpPr>
          <p:cNvPr id="6" name="Content Placeholder 5">
            <a:extLst>
              <a:ext uri="{FF2B5EF4-FFF2-40B4-BE49-F238E27FC236}">
                <a16:creationId xmlns:a16="http://schemas.microsoft.com/office/drawing/2014/main" id="{7FE04DE7-FD1D-4077-8778-5441A86CE76E}"/>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925F7599-EF15-402A-A63E-C1E5F2AAC7C3}"/>
              </a:ext>
            </a:extLst>
          </p:cNvPr>
          <p:cNvSpPr>
            <a:spLocks noGrp="1"/>
          </p:cNvSpPr>
          <p:nvPr>
            <p:ph type="sldNum" sz="quarter" idx="4294967295"/>
          </p:nvPr>
        </p:nvSpPr>
        <p:spPr>
          <a:xfrm>
            <a:off x="11025188" y="6583363"/>
            <a:ext cx="1166812" cy="204787"/>
          </a:xfrm>
        </p:spPr>
        <p:txBody>
          <a:bodyPr/>
          <a:lstStyle/>
          <a:p>
            <a:r>
              <a:rPr lang="en-US" dirty="0"/>
              <a:t>L6 - </a:t>
            </a:r>
            <a:fld id="{FDED41F8-FC0F-4085-8150-313B6CF05213}" type="slidenum">
              <a:rPr lang="en-US" smtClean="0"/>
              <a:pPr/>
              <a:t>16</a:t>
            </a:fld>
            <a:endParaRPr lang="en-US" dirty="0"/>
          </a:p>
        </p:txBody>
      </p:sp>
    </p:spTree>
    <p:extLst>
      <p:ext uri="{BB962C8B-B14F-4D97-AF65-F5344CB8AC3E}">
        <p14:creationId xmlns:p14="http://schemas.microsoft.com/office/powerpoint/2010/main" val="1255582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09D63FD-17D1-4C13-A724-F8FDC951E7ED}"/>
              </a:ext>
            </a:extLst>
          </p:cNvPr>
          <p:cNvSpPr>
            <a:spLocks noGrp="1"/>
          </p:cNvSpPr>
          <p:nvPr>
            <p:ph idx="1"/>
          </p:nvPr>
        </p:nvSpPr>
        <p:spPr/>
        <p:txBody>
          <a:bodyPr>
            <a:normAutofit/>
          </a:bodyPr>
          <a:lstStyle/>
          <a:p>
            <a:pPr>
              <a:lnSpc>
                <a:spcPct val="200000"/>
              </a:lnSpc>
            </a:pPr>
            <a:r>
              <a:rPr lang="en-US" dirty="0"/>
              <a:t>There are typically three different groups of functions that should have responsibility for monitoring and directing an enterprise compliance performance: </a:t>
            </a:r>
          </a:p>
          <a:p>
            <a:pPr lvl="1">
              <a:lnSpc>
                <a:spcPct val="200000"/>
              </a:lnSpc>
            </a:pPr>
            <a:r>
              <a:rPr lang="en-US" b="1" i="1" dirty="0">
                <a:solidFill>
                  <a:srgbClr val="FF0000"/>
                </a:solidFill>
              </a:rPr>
              <a:t>Legal</a:t>
            </a:r>
          </a:p>
          <a:p>
            <a:pPr lvl="1">
              <a:lnSpc>
                <a:spcPct val="200000"/>
              </a:lnSpc>
            </a:pPr>
            <a:r>
              <a:rPr lang="en-US" b="1" i="1" dirty="0">
                <a:solidFill>
                  <a:srgbClr val="00B0F0"/>
                </a:solidFill>
              </a:rPr>
              <a:t>Internal audit</a:t>
            </a:r>
          </a:p>
          <a:p>
            <a:pPr lvl="1">
              <a:lnSpc>
                <a:spcPct val="200000"/>
              </a:lnSpc>
            </a:pPr>
            <a:r>
              <a:rPr lang="en-US" dirty="0"/>
              <a:t>Other </a:t>
            </a:r>
            <a:r>
              <a:rPr lang="en-US" b="1" i="1" dirty="0">
                <a:solidFill>
                  <a:srgbClr val="00B050"/>
                </a:solidFill>
              </a:rPr>
              <a:t>Specialized Compliance Assessment Functions</a:t>
            </a:r>
          </a:p>
          <a:p>
            <a:pPr>
              <a:lnSpc>
                <a:spcPct val="200000"/>
              </a:lnSpc>
            </a:pPr>
            <a:r>
              <a:rPr lang="en-US" dirty="0"/>
              <a:t>There are significant differences between these three groups.</a:t>
            </a:r>
            <a:endParaRPr lang="en-GB" dirty="0"/>
          </a:p>
        </p:txBody>
      </p:sp>
      <p:sp>
        <p:nvSpPr>
          <p:cNvPr id="3" name="Title 2">
            <a:extLst>
              <a:ext uri="{FF2B5EF4-FFF2-40B4-BE49-F238E27FC236}">
                <a16:creationId xmlns:a16="http://schemas.microsoft.com/office/drawing/2014/main" id="{24F15369-6ABA-467B-8BC7-D077A381D0F3}"/>
              </a:ext>
            </a:extLst>
          </p:cNvPr>
          <p:cNvSpPr>
            <a:spLocks noGrp="1"/>
          </p:cNvSpPr>
          <p:nvPr>
            <p:ph type="title"/>
          </p:nvPr>
        </p:nvSpPr>
        <p:spPr/>
        <p:txBody>
          <a:bodyPr/>
          <a:lstStyle/>
          <a:p>
            <a:r>
              <a:rPr lang="en-US" dirty="0"/>
              <a:t>Establish A Compliance Assessment Team</a:t>
            </a:r>
            <a:endParaRPr lang="en-GB" dirty="0"/>
          </a:p>
        </p:txBody>
      </p:sp>
      <p:sp>
        <p:nvSpPr>
          <p:cNvPr id="4" name="Slide Number Placeholder 3">
            <a:extLst>
              <a:ext uri="{FF2B5EF4-FFF2-40B4-BE49-F238E27FC236}">
                <a16:creationId xmlns:a16="http://schemas.microsoft.com/office/drawing/2014/main" id="{66A2589A-18F5-46F3-A7C9-0C20F44E8DF7}"/>
              </a:ext>
            </a:extLst>
          </p:cNvPr>
          <p:cNvSpPr>
            <a:spLocks noGrp="1"/>
          </p:cNvSpPr>
          <p:nvPr>
            <p:ph type="sldNum" sz="quarter" idx="12"/>
          </p:nvPr>
        </p:nvSpPr>
        <p:spPr/>
        <p:txBody>
          <a:bodyPr/>
          <a:lstStyle/>
          <a:p>
            <a:r>
              <a:rPr lang="en-US" dirty="0"/>
              <a:t>L6 - </a:t>
            </a:r>
            <a:fld id="{FDED41F8-FC0F-4085-8150-313B6CF05213}" type="slidenum">
              <a:rPr lang="en-US" smtClean="0"/>
              <a:pPr/>
              <a:t>17</a:t>
            </a:fld>
            <a:endParaRPr lang="en-US" dirty="0"/>
          </a:p>
        </p:txBody>
      </p:sp>
    </p:spTree>
    <p:extLst>
      <p:ext uri="{BB962C8B-B14F-4D97-AF65-F5344CB8AC3E}">
        <p14:creationId xmlns:p14="http://schemas.microsoft.com/office/powerpoint/2010/main" val="1380277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09D63FD-17D1-4C13-A724-F8FDC951E7ED}"/>
              </a:ext>
            </a:extLst>
          </p:cNvPr>
          <p:cNvSpPr>
            <a:spLocks noGrp="1"/>
          </p:cNvSpPr>
          <p:nvPr>
            <p:ph idx="1"/>
          </p:nvPr>
        </p:nvSpPr>
        <p:spPr/>
        <p:txBody>
          <a:bodyPr>
            <a:normAutofit/>
          </a:bodyPr>
          <a:lstStyle/>
          <a:p>
            <a:pPr>
              <a:lnSpc>
                <a:spcPct val="200000"/>
              </a:lnSpc>
            </a:pPr>
            <a:r>
              <a:rPr lang="en-US" b="1" i="1" dirty="0">
                <a:solidFill>
                  <a:srgbClr val="00B050"/>
                </a:solidFill>
              </a:rPr>
              <a:t>Specialized Compliance Assessment Functions</a:t>
            </a:r>
          </a:p>
          <a:p>
            <a:pPr>
              <a:lnSpc>
                <a:spcPct val="200000"/>
              </a:lnSpc>
            </a:pPr>
            <a:r>
              <a:rPr lang="en-US" dirty="0"/>
              <a:t>Is more of a foot on the ground type of function that better understands specialized areas of operations such as </a:t>
            </a:r>
          </a:p>
          <a:p>
            <a:pPr lvl="1">
              <a:lnSpc>
                <a:spcPct val="200000"/>
              </a:lnSpc>
            </a:pPr>
            <a:r>
              <a:rPr lang="en-US" dirty="0"/>
              <a:t>issues on the export requirements for dealing with some specialized products or </a:t>
            </a:r>
          </a:p>
          <a:p>
            <a:pPr lvl="1">
              <a:lnSpc>
                <a:spcPct val="200000"/>
              </a:lnSpc>
            </a:pPr>
            <a:r>
              <a:rPr lang="en-US" dirty="0"/>
              <a:t>customer complaints over a hotline type of telephone referral system regarding product quality or pricing compliance rules.</a:t>
            </a:r>
            <a:endParaRPr lang="en-GB" dirty="0"/>
          </a:p>
        </p:txBody>
      </p:sp>
      <p:sp>
        <p:nvSpPr>
          <p:cNvPr id="3" name="Title 2">
            <a:extLst>
              <a:ext uri="{FF2B5EF4-FFF2-40B4-BE49-F238E27FC236}">
                <a16:creationId xmlns:a16="http://schemas.microsoft.com/office/drawing/2014/main" id="{24F15369-6ABA-467B-8BC7-D077A381D0F3}"/>
              </a:ext>
            </a:extLst>
          </p:cNvPr>
          <p:cNvSpPr>
            <a:spLocks noGrp="1"/>
          </p:cNvSpPr>
          <p:nvPr>
            <p:ph type="title"/>
          </p:nvPr>
        </p:nvSpPr>
        <p:spPr/>
        <p:txBody>
          <a:bodyPr/>
          <a:lstStyle/>
          <a:p>
            <a:r>
              <a:rPr lang="en-US" dirty="0"/>
              <a:t>Establish A Compliance Assessment Team</a:t>
            </a:r>
            <a:endParaRPr lang="en-GB" dirty="0"/>
          </a:p>
        </p:txBody>
      </p:sp>
      <p:sp>
        <p:nvSpPr>
          <p:cNvPr id="4" name="Slide Number Placeholder 3">
            <a:extLst>
              <a:ext uri="{FF2B5EF4-FFF2-40B4-BE49-F238E27FC236}">
                <a16:creationId xmlns:a16="http://schemas.microsoft.com/office/drawing/2014/main" id="{66A2589A-18F5-46F3-A7C9-0C20F44E8DF7}"/>
              </a:ext>
            </a:extLst>
          </p:cNvPr>
          <p:cNvSpPr>
            <a:spLocks noGrp="1"/>
          </p:cNvSpPr>
          <p:nvPr>
            <p:ph type="sldNum" sz="quarter" idx="12"/>
          </p:nvPr>
        </p:nvSpPr>
        <p:spPr/>
        <p:txBody>
          <a:bodyPr/>
          <a:lstStyle/>
          <a:p>
            <a:r>
              <a:rPr lang="en-US" dirty="0"/>
              <a:t>L6 - </a:t>
            </a:r>
            <a:fld id="{FDED41F8-FC0F-4085-8150-313B6CF05213}" type="slidenum">
              <a:rPr lang="en-US" smtClean="0"/>
              <a:pPr/>
              <a:t>18</a:t>
            </a:fld>
            <a:endParaRPr lang="en-US" dirty="0"/>
          </a:p>
        </p:txBody>
      </p:sp>
    </p:spTree>
    <p:extLst>
      <p:ext uri="{BB962C8B-B14F-4D97-AF65-F5344CB8AC3E}">
        <p14:creationId xmlns:p14="http://schemas.microsoft.com/office/powerpoint/2010/main" val="2046946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3FDA49-8BA7-4106-BC77-60AFC8EF7280}"/>
              </a:ext>
            </a:extLst>
          </p:cNvPr>
          <p:cNvSpPr>
            <a:spLocks noGrp="1"/>
          </p:cNvSpPr>
          <p:nvPr>
            <p:ph idx="1"/>
          </p:nvPr>
        </p:nvSpPr>
        <p:spPr/>
        <p:txBody>
          <a:bodyPr/>
          <a:lstStyle/>
          <a:p>
            <a:pPr>
              <a:lnSpc>
                <a:spcPct val="200000"/>
              </a:lnSpc>
            </a:pPr>
            <a:r>
              <a:rPr lang="en-US" dirty="0"/>
              <a:t>There can often be a significant overlap between a </a:t>
            </a:r>
            <a:r>
              <a:rPr lang="en-US" i="1" dirty="0">
                <a:solidFill>
                  <a:srgbClr val="00B050"/>
                </a:solidFill>
              </a:rPr>
              <a:t>Compliance Function </a:t>
            </a:r>
            <a:r>
              <a:rPr lang="en-US" dirty="0"/>
              <a:t>and </a:t>
            </a:r>
            <a:r>
              <a:rPr lang="en-US" i="1" dirty="0">
                <a:solidFill>
                  <a:srgbClr val="FF0000"/>
                </a:solidFill>
              </a:rPr>
              <a:t>Legal</a:t>
            </a:r>
            <a:r>
              <a:rPr lang="en-US" dirty="0"/>
              <a:t>.</a:t>
            </a:r>
          </a:p>
          <a:p>
            <a:pPr>
              <a:lnSpc>
                <a:spcPct val="200000"/>
              </a:lnSpc>
            </a:pPr>
            <a:r>
              <a:rPr lang="en-US" dirty="0"/>
              <a:t>These two departments share responsibility for ensuring the enterprise complies with its legal and regulatory obligations and will often jointly undertake the functions.</a:t>
            </a:r>
          </a:p>
          <a:p>
            <a:pPr>
              <a:lnSpc>
                <a:spcPct val="200000"/>
              </a:lnSpc>
            </a:pPr>
            <a:r>
              <a:rPr lang="en-US" dirty="0"/>
              <a:t>In some industries, such as in the financial services industry, the corporate law department often performs both legal and compliance functions.</a:t>
            </a:r>
            <a:endParaRPr lang="en-GB" dirty="0"/>
          </a:p>
        </p:txBody>
      </p:sp>
      <p:sp>
        <p:nvSpPr>
          <p:cNvPr id="3" name="Title 2">
            <a:extLst>
              <a:ext uri="{FF2B5EF4-FFF2-40B4-BE49-F238E27FC236}">
                <a16:creationId xmlns:a16="http://schemas.microsoft.com/office/drawing/2014/main" id="{B8A4811C-68C8-4C06-9FA3-F66C61344371}"/>
              </a:ext>
            </a:extLst>
          </p:cNvPr>
          <p:cNvSpPr>
            <a:spLocks noGrp="1"/>
          </p:cNvSpPr>
          <p:nvPr>
            <p:ph type="title"/>
          </p:nvPr>
        </p:nvSpPr>
        <p:spPr/>
        <p:txBody>
          <a:bodyPr/>
          <a:lstStyle/>
          <a:p>
            <a:r>
              <a:rPr lang="en-US" dirty="0"/>
              <a:t>Establish A Compliance Assessment Team</a:t>
            </a:r>
            <a:endParaRPr lang="en-GB" dirty="0"/>
          </a:p>
        </p:txBody>
      </p:sp>
      <p:sp>
        <p:nvSpPr>
          <p:cNvPr id="4" name="Slide Number Placeholder 3">
            <a:extLst>
              <a:ext uri="{FF2B5EF4-FFF2-40B4-BE49-F238E27FC236}">
                <a16:creationId xmlns:a16="http://schemas.microsoft.com/office/drawing/2014/main" id="{EA0B738B-845F-4D99-96BE-CA93C9C33667}"/>
              </a:ext>
            </a:extLst>
          </p:cNvPr>
          <p:cNvSpPr>
            <a:spLocks noGrp="1"/>
          </p:cNvSpPr>
          <p:nvPr>
            <p:ph type="sldNum" sz="quarter" idx="12"/>
          </p:nvPr>
        </p:nvSpPr>
        <p:spPr/>
        <p:txBody>
          <a:bodyPr/>
          <a:lstStyle/>
          <a:p>
            <a:r>
              <a:rPr lang="en-US" dirty="0"/>
              <a:t>L6 - </a:t>
            </a:r>
            <a:fld id="{FDED41F8-FC0F-4085-8150-313B6CF05213}" type="slidenum">
              <a:rPr lang="en-US" smtClean="0"/>
              <a:pPr/>
              <a:t>19</a:t>
            </a:fld>
            <a:endParaRPr lang="en-US" dirty="0"/>
          </a:p>
        </p:txBody>
      </p:sp>
    </p:spTree>
    <p:extLst>
      <p:ext uri="{BB962C8B-B14F-4D97-AF65-F5344CB8AC3E}">
        <p14:creationId xmlns:p14="http://schemas.microsoft.com/office/powerpoint/2010/main" val="1454904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3FDA49-8BA7-4106-BC77-60AFC8EF7280}"/>
              </a:ext>
            </a:extLst>
          </p:cNvPr>
          <p:cNvSpPr>
            <a:spLocks noGrp="1"/>
          </p:cNvSpPr>
          <p:nvPr>
            <p:ph idx="1"/>
          </p:nvPr>
        </p:nvSpPr>
        <p:spPr/>
        <p:txBody>
          <a:bodyPr>
            <a:normAutofit/>
          </a:bodyPr>
          <a:lstStyle/>
          <a:p>
            <a:pPr>
              <a:lnSpc>
                <a:spcPct val="200000"/>
              </a:lnSpc>
            </a:pPr>
            <a:r>
              <a:rPr lang="en-US" i="1" dirty="0">
                <a:solidFill>
                  <a:srgbClr val="00B050"/>
                </a:solidFill>
              </a:rPr>
              <a:t>Compliance Function </a:t>
            </a:r>
            <a:r>
              <a:rPr lang="en-US" dirty="0"/>
              <a:t>cannot act as legal representative for the organization and therefore does not draw up contractual documentation, act in litigation, or give formal legal opinions.</a:t>
            </a:r>
          </a:p>
          <a:p>
            <a:pPr>
              <a:lnSpc>
                <a:spcPct val="200000"/>
              </a:lnSpc>
            </a:pPr>
            <a:r>
              <a:rPr lang="en-US" dirty="0"/>
              <a:t>A </a:t>
            </a:r>
            <a:r>
              <a:rPr lang="en-US" i="1" dirty="0">
                <a:solidFill>
                  <a:srgbClr val="FF0000"/>
                </a:solidFill>
              </a:rPr>
              <a:t>Corporate Law Department </a:t>
            </a:r>
            <a:r>
              <a:rPr lang="en-US" dirty="0"/>
              <a:t>generally acts in a representative or advisory capacity and does not get involved in the administration of systems and procedures nor in their monitoring and surveillance.</a:t>
            </a:r>
            <a:endParaRPr lang="en-GB" dirty="0"/>
          </a:p>
        </p:txBody>
      </p:sp>
      <p:sp>
        <p:nvSpPr>
          <p:cNvPr id="3" name="Title 2">
            <a:extLst>
              <a:ext uri="{FF2B5EF4-FFF2-40B4-BE49-F238E27FC236}">
                <a16:creationId xmlns:a16="http://schemas.microsoft.com/office/drawing/2014/main" id="{B8A4811C-68C8-4C06-9FA3-F66C61344371}"/>
              </a:ext>
            </a:extLst>
          </p:cNvPr>
          <p:cNvSpPr>
            <a:spLocks noGrp="1"/>
          </p:cNvSpPr>
          <p:nvPr>
            <p:ph type="title"/>
          </p:nvPr>
        </p:nvSpPr>
        <p:spPr/>
        <p:txBody>
          <a:bodyPr/>
          <a:lstStyle/>
          <a:p>
            <a:r>
              <a:rPr lang="en-US" dirty="0"/>
              <a:t>Establish A Compliance Assessment Team</a:t>
            </a:r>
            <a:endParaRPr lang="en-GB" dirty="0"/>
          </a:p>
        </p:txBody>
      </p:sp>
      <p:sp>
        <p:nvSpPr>
          <p:cNvPr id="4" name="Slide Number Placeholder 3">
            <a:extLst>
              <a:ext uri="{FF2B5EF4-FFF2-40B4-BE49-F238E27FC236}">
                <a16:creationId xmlns:a16="http://schemas.microsoft.com/office/drawing/2014/main" id="{EA0B738B-845F-4D99-96BE-CA93C9C33667}"/>
              </a:ext>
            </a:extLst>
          </p:cNvPr>
          <p:cNvSpPr>
            <a:spLocks noGrp="1"/>
          </p:cNvSpPr>
          <p:nvPr>
            <p:ph type="sldNum" sz="quarter" idx="12"/>
          </p:nvPr>
        </p:nvSpPr>
        <p:spPr/>
        <p:txBody>
          <a:bodyPr/>
          <a:lstStyle/>
          <a:p>
            <a:r>
              <a:rPr lang="en-US" dirty="0"/>
              <a:t>L6 - </a:t>
            </a:r>
            <a:fld id="{FDED41F8-FC0F-4085-8150-313B6CF05213}" type="slidenum">
              <a:rPr lang="en-US" smtClean="0"/>
              <a:pPr/>
              <a:t>20</a:t>
            </a:fld>
            <a:endParaRPr lang="en-US" dirty="0"/>
          </a:p>
        </p:txBody>
      </p:sp>
    </p:spTree>
    <p:extLst>
      <p:ext uri="{BB962C8B-B14F-4D97-AF65-F5344CB8AC3E}">
        <p14:creationId xmlns:p14="http://schemas.microsoft.com/office/powerpoint/2010/main" val="2853361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3FDA49-8BA7-4106-BC77-60AFC8EF7280}"/>
              </a:ext>
            </a:extLst>
          </p:cNvPr>
          <p:cNvSpPr>
            <a:spLocks noGrp="1"/>
          </p:cNvSpPr>
          <p:nvPr>
            <p:ph idx="1"/>
          </p:nvPr>
        </p:nvSpPr>
        <p:spPr/>
        <p:txBody>
          <a:bodyPr>
            <a:normAutofit/>
          </a:bodyPr>
          <a:lstStyle/>
          <a:p>
            <a:pPr>
              <a:lnSpc>
                <a:spcPct val="250000"/>
              </a:lnSpc>
            </a:pPr>
            <a:r>
              <a:rPr lang="en-US" i="1" dirty="0">
                <a:solidFill>
                  <a:srgbClr val="00B0F0"/>
                </a:solidFill>
              </a:rPr>
              <a:t>Internal Audit </a:t>
            </a:r>
            <a:r>
              <a:rPr lang="en-US" dirty="0"/>
              <a:t>is a risk control function that is responsible, among other duties, for testing the adequacy of internal control systems and recommending improvements.</a:t>
            </a:r>
          </a:p>
          <a:p>
            <a:pPr>
              <a:lnSpc>
                <a:spcPct val="250000"/>
              </a:lnSpc>
            </a:pPr>
            <a:r>
              <a:rPr lang="en-US" dirty="0"/>
              <a:t>These will overlap with some areas that also fall within the responsibility of a </a:t>
            </a:r>
            <a:r>
              <a:rPr lang="en-US" i="1" dirty="0">
                <a:solidFill>
                  <a:srgbClr val="00B050"/>
                </a:solidFill>
              </a:rPr>
              <a:t>Compliance Function</a:t>
            </a:r>
            <a:r>
              <a:rPr lang="en-US" dirty="0"/>
              <a:t>.</a:t>
            </a:r>
            <a:endParaRPr lang="en-GB" dirty="0"/>
          </a:p>
        </p:txBody>
      </p:sp>
      <p:sp>
        <p:nvSpPr>
          <p:cNvPr id="3" name="Title 2">
            <a:extLst>
              <a:ext uri="{FF2B5EF4-FFF2-40B4-BE49-F238E27FC236}">
                <a16:creationId xmlns:a16="http://schemas.microsoft.com/office/drawing/2014/main" id="{B8A4811C-68C8-4C06-9FA3-F66C61344371}"/>
              </a:ext>
            </a:extLst>
          </p:cNvPr>
          <p:cNvSpPr>
            <a:spLocks noGrp="1"/>
          </p:cNvSpPr>
          <p:nvPr>
            <p:ph type="title"/>
          </p:nvPr>
        </p:nvSpPr>
        <p:spPr/>
        <p:txBody>
          <a:bodyPr/>
          <a:lstStyle/>
          <a:p>
            <a:r>
              <a:rPr lang="en-US" dirty="0"/>
              <a:t>Establish A Compliance Assessment Team</a:t>
            </a:r>
            <a:endParaRPr lang="en-GB" dirty="0"/>
          </a:p>
        </p:txBody>
      </p:sp>
      <p:sp>
        <p:nvSpPr>
          <p:cNvPr id="4" name="Slide Number Placeholder 3">
            <a:extLst>
              <a:ext uri="{FF2B5EF4-FFF2-40B4-BE49-F238E27FC236}">
                <a16:creationId xmlns:a16="http://schemas.microsoft.com/office/drawing/2014/main" id="{EA0B738B-845F-4D99-96BE-CA93C9C33667}"/>
              </a:ext>
            </a:extLst>
          </p:cNvPr>
          <p:cNvSpPr>
            <a:spLocks noGrp="1"/>
          </p:cNvSpPr>
          <p:nvPr>
            <p:ph type="sldNum" sz="quarter" idx="12"/>
          </p:nvPr>
        </p:nvSpPr>
        <p:spPr/>
        <p:txBody>
          <a:bodyPr/>
          <a:lstStyle/>
          <a:p>
            <a:r>
              <a:rPr lang="en-US" dirty="0"/>
              <a:t>L6 - </a:t>
            </a:r>
            <a:fld id="{FDED41F8-FC0F-4085-8150-313B6CF05213}" type="slidenum">
              <a:rPr lang="en-US" smtClean="0"/>
              <a:pPr/>
              <a:t>21</a:t>
            </a:fld>
            <a:endParaRPr lang="en-US" dirty="0"/>
          </a:p>
        </p:txBody>
      </p:sp>
    </p:spTree>
    <p:extLst>
      <p:ext uri="{BB962C8B-B14F-4D97-AF65-F5344CB8AC3E}">
        <p14:creationId xmlns:p14="http://schemas.microsoft.com/office/powerpoint/2010/main" val="3674473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3FDA49-8BA7-4106-BC77-60AFC8EF7280}"/>
              </a:ext>
            </a:extLst>
          </p:cNvPr>
          <p:cNvSpPr>
            <a:spLocks noGrp="1"/>
          </p:cNvSpPr>
          <p:nvPr>
            <p:ph idx="1"/>
          </p:nvPr>
        </p:nvSpPr>
        <p:spPr/>
        <p:txBody>
          <a:bodyPr>
            <a:normAutofit lnSpcReduction="10000"/>
          </a:bodyPr>
          <a:lstStyle/>
          <a:p>
            <a:pPr>
              <a:lnSpc>
                <a:spcPct val="200000"/>
              </a:lnSpc>
            </a:pPr>
            <a:r>
              <a:rPr lang="en-US" i="1" dirty="0">
                <a:solidFill>
                  <a:srgbClr val="00B0F0"/>
                </a:solidFill>
              </a:rPr>
              <a:t>Internal Audit </a:t>
            </a:r>
            <a:r>
              <a:rPr lang="en-US" dirty="0"/>
              <a:t>generally carries out its reviews based on an annual plan and selects areas to review based on an audit sample and test basis.</a:t>
            </a:r>
          </a:p>
          <a:p>
            <a:pPr>
              <a:lnSpc>
                <a:spcPct val="200000"/>
              </a:lnSpc>
            </a:pPr>
            <a:r>
              <a:rPr lang="en-US" dirty="0"/>
              <a:t>The monitoring and surveillance undertaken by a </a:t>
            </a:r>
            <a:r>
              <a:rPr lang="en-US" i="1" dirty="0">
                <a:solidFill>
                  <a:srgbClr val="00B050"/>
                </a:solidFill>
              </a:rPr>
              <a:t>Compliance Function </a:t>
            </a:r>
            <a:r>
              <a:rPr lang="en-US" dirty="0"/>
              <a:t>should generally be done on a real-time basis.</a:t>
            </a:r>
          </a:p>
          <a:p>
            <a:pPr>
              <a:lnSpc>
                <a:spcPct val="200000"/>
              </a:lnSpc>
            </a:pPr>
            <a:r>
              <a:rPr lang="en-US" i="1" dirty="0">
                <a:solidFill>
                  <a:srgbClr val="FFC000"/>
                </a:solidFill>
              </a:rPr>
              <a:t>Recommendation</a:t>
            </a:r>
            <a:r>
              <a:rPr lang="en-US" dirty="0"/>
              <a:t> here is that an enterprise should establish a specialized compliance function or operating department, separate from either legal or internal audit.</a:t>
            </a:r>
            <a:endParaRPr lang="en-GB" dirty="0"/>
          </a:p>
        </p:txBody>
      </p:sp>
      <p:sp>
        <p:nvSpPr>
          <p:cNvPr id="3" name="Title 2">
            <a:extLst>
              <a:ext uri="{FF2B5EF4-FFF2-40B4-BE49-F238E27FC236}">
                <a16:creationId xmlns:a16="http://schemas.microsoft.com/office/drawing/2014/main" id="{B8A4811C-68C8-4C06-9FA3-F66C61344371}"/>
              </a:ext>
            </a:extLst>
          </p:cNvPr>
          <p:cNvSpPr>
            <a:spLocks noGrp="1"/>
          </p:cNvSpPr>
          <p:nvPr>
            <p:ph type="title"/>
          </p:nvPr>
        </p:nvSpPr>
        <p:spPr/>
        <p:txBody>
          <a:bodyPr/>
          <a:lstStyle/>
          <a:p>
            <a:r>
              <a:rPr lang="en-US" dirty="0"/>
              <a:t>Establish A Compliance Assessment Team</a:t>
            </a:r>
            <a:endParaRPr lang="en-GB" dirty="0"/>
          </a:p>
        </p:txBody>
      </p:sp>
      <p:sp>
        <p:nvSpPr>
          <p:cNvPr id="4" name="Slide Number Placeholder 3">
            <a:extLst>
              <a:ext uri="{FF2B5EF4-FFF2-40B4-BE49-F238E27FC236}">
                <a16:creationId xmlns:a16="http://schemas.microsoft.com/office/drawing/2014/main" id="{EA0B738B-845F-4D99-96BE-CA93C9C33667}"/>
              </a:ext>
            </a:extLst>
          </p:cNvPr>
          <p:cNvSpPr>
            <a:spLocks noGrp="1"/>
          </p:cNvSpPr>
          <p:nvPr>
            <p:ph type="sldNum" sz="quarter" idx="12"/>
          </p:nvPr>
        </p:nvSpPr>
        <p:spPr/>
        <p:txBody>
          <a:bodyPr/>
          <a:lstStyle/>
          <a:p>
            <a:r>
              <a:rPr lang="en-US" dirty="0"/>
              <a:t>L6 - </a:t>
            </a:r>
            <a:fld id="{FDED41F8-FC0F-4085-8150-313B6CF05213}" type="slidenum">
              <a:rPr lang="en-US" smtClean="0"/>
              <a:pPr/>
              <a:t>22</a:t>
            </a:fld>
            <a:endParaRPr lang="en-US" dirty="0"/>
          </a:p>
        </p:txBody>
      </p:sp>
    </p:spTree>
    <p:extLst>
      <p:ext uri="{BB962C8B-B14F-4D97-AF65-F5344CB8AC3E}">
        <p14:creationId xmlns:p14="http://schemas.microsoft.com/office/powerpoint/2010/main" val="16523021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63FDA49-8BA7-4106-BC77-60AFC8EF7280}"/>
              </a:ext>
            </a:extLst>
          </p:cNvPr>
          <p:cNvSpPr>
            <a:spLocks noGrp="1"/>
          </p:cNvSpPr>
          <p:nvPr>
            <p:ph idx="1"/>
          </p:nvPr>
        </p:nvSpPr>
        <p:spPr>
          <a:xfrm>
            <a:off x="156078" y="1505243"/>
            <a:ext cx="11879843" cy="4768948"/>
          </a:xfrm>
        </p:spPr>
        <p:txBody>
          <a:bodyPr>
            <a:normAutofit fontScale="92500" lnSpcReduction="10000"/>
          </a:bodyPr>
          <a:lstStyle/>
          <a:p>
            <a:r>
              <a:rPr lang="en-US" b="1" i="1" dirty="0">
                <a:solidFill>
                  <a:srgbClr val="00B050"/>
                </a:solidFill>
              </a:rPr>
              <a:t>Total Commitment</a:t>
            </a:r>
          </a:p>
          <a:p>
            <a:r>
              <a:rPr lang="en-GB" b="1" i="1" dirty="0">
                <a:solidFill>
                  <a:srgbClr val="FF0000"/>
                </a:solidFill>
              </a:rPr>
              <a:t>Compliance policy </a:t>
            </a:r>
          </a:p>
          <a:p>
            <a:pPr lvl="1"/>
            <a:r>
              <a:rPr lang="en-US" dirty="0"/>
              <a:t>clear statement of the enterprise’s commitment to compliance</a:t>
            </a:r>
          </a:p>
          <a:p>
            <a:r>
              <a:rPr lang="en-GB" b="1" i="1" dirty="0">
                <a:solidFill>
                  <a:srgbClr val="0070C0"/>
                </a:solidFill>
              </a:rPr>
              <a:t>Compliance-Related Operational Procedures</a:t>
            </a:r>
          </a:p>
          <a:p>
            <a:pPr lvl="1"/>
            <a:r>
              <a:rPr lang="en-US" dirty="0"/>
              <a:t>that will address the problems identified through audits and ensure breaches of the law will be avoided.</a:t>
            </a:r>
          </a:p>
          <a:p>
            <a:pPr lvl="1"/>
            <a:r>
              <a:rPr lang="en-GB" dirty="0"/>
              <a:t>documented procedures / due diligence procedures / incentive and reward programs / vetting trade practices</a:t>
            </a:r>
          </a:p>
          <a:p>
            <a:r>
              <a:rPr lang="en-US" b="1" i="1" dirty="0">
                <a:solidFill>
                  <a:srgbClr val="FFC000"/>
                </a:solidFill>
              </a:rPr>
              <a:t>Active, Ongoing Program to Maintain Compliance Processes</a:t>
            </a:r>
          </a:p>
          <a:p>
            <a:pPr lvl="1"/>
            <a:r>
              <a:rPr lang="en-US" dirty="0"/>
              <a:t>The compliance program and systems should be monitored, maintained, well documented, and communicated to staff to ensure the program continues to be both effective and efficient.</a:t>
            </a:r>
            <a:endParaRPr lang="en-GB" dirty="0"/>
          </a:p>
        </p:txBody>
      </p:sp>
      <p:sp>
        <p:nvSpPr>
          <p:cNvPr id="3" name="Title 2">
            <a:extLst>
              <a:ext uri="{FF2B5EF4-FFF2-40B4-BE49-F238E27FC236}">
                <a16:creationId xmlns:a16="http://schemas.microsoft.com/office/drawing/2014/main" id="{B8A4811C-68C8-4C06-9FA3-F66C61344371}"/>
              </a:ext>
            </a:extLst>
          </p:cNvPr>
          <p:cNvSpPr>
            <a:spLocks noGrp="1"/>
          </p:cNvSpPr>
          <p:nvPr>
            <p:ph type="title"/>
          </p:nvPr>
        </p:nvSpPr>
        <p:spPr>
          <a:xfrm>
            <a:off x="2470149" y="365126"/>
            <a:ext cx="9543659" cy="1054242"/>
          </a:xfrm>
        </p:spPr>
        <p:txBody>
          <a:bodyPr>
            <a:normAutofit fontScale="90000"/>
          </a:bodyPr>
          <a:lstStyle/>
          <a:p>
            <a:r>
              <a:rPr lang="en-US" dirty="0"/>
              <a:t>Essential Ingredients of an Effective Compliance Program</a:t>
            </a:r>
            <a:endParaRPr lang="en-GB" dirty="0"/>
          </a:p>
        </p:txBody>
      </p:sp>
      <p:sp>
        <p:nvSpPr>
          <p:cNvPr id="4" name="Slide Number Placeholder 3">
            <a:extLst>
              <a:ext uri="{FF2B5EF4-FFF2-40B4-BE49-F238E27FC236}">
                <a16:creationId xmlns:a16="http://schemas.microsoft.com/office/drawing/2014/main" id="{EA0B738B-845F-4D99-96BE-CA93C9C33667}"/>
              </a:ext>
            </a:extLst>
          </p:cNvPr>
          <p:cNvSpPr>
            <a:spLocks noGrp="1"/>
          </p:cNvSpPr>
          <p:nvPr>
            <p:ph type="sldNum" sz="quarter" idx="12"/>
          </p:nvPr>
        </p:nvSpPr>
        <p:spPr/>
        <p:txBody>
          <a:bodyPr/>
          <a:lstStyle/>
          <a:p>
            <a:r>
              <a:rPr lang="en-US" dirty="0"/>
              <a:t>L6 - </a:t>
            </a:r>
            <a:fld id="{FDED41F8-FC0F-4085-8150-313B6CF05213}" type="slidenum">
              <a:rPr lang="en-US" smtClean="0"/>
              <a:pPr/>
              <a:t>23</a:t>
            </a:fld>
            <a:endParaRPr lang="en-US" dirty="0"/>
          </a:p>
        </p:txBody>
      </p:sp>
    </p:spTree>
    <p:extLst>
      <p:ext uri="{BB962C8B-B14F-4D97-AF65-F5344CB8AC3E}">
        <p14:creationId xmlns:p14="http://schemas.microsoft.com/office/powerpoint/2010/main" val="21070727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505832" cy="1534693"/>
          </a:xfrm>
        </p:spPr>
        <p:txBody>
          <a:bodyPr>
            <a:normAutofit fontScale="90000"/>
          </a:bodyPr>
          <a:lstStyle/>
          <a:p>
            <a:r>
              <a:rPr lang="en-US" dirty="0"/>
              <a:t>Compliance Risk Assessments and Compliance Program Reviews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249938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1CDF3FB-E76E-4156-B100-41CC7F397DC7}"/>
              </a:ext>
            </a:extLst>
          </p:cNvPr>
          <p:cNvSpPr>
            <a:spLocks noGrp="1"/>
          </p:cNvSpPr>
          <p:nvPr>
            <p:ph idx="1"/>
          </p:nvPr>
        </p:nvSpPr>
        <p:spPr>
          <a:xfrm>
            <a:off x="300868" y="1419368"/>
            <a:ext cx="11572684" cy="4757595"/>
          </a:xfrm>
        </p:spPr>
        <p:txBody>
          <a:bodyPr>
            <a:normAutofit/>
          </a:bodyPr>
          <a:lstStyle/>
          <a:p>
            <a:pPr>
              <a:lnSpc>
                <a:spcPct val="200000"/>
              </a:lnSpc>
            </a:pPr>
            <a:r>
              <a:rPr lang="en-US" dirty="0"/>
              <a:t>Businesses must make </a:t>
            </a:r>
            <a:r>
              <a:rPr lang="en-US" b="1" i="1" dirty="0">
                <a:solidFill>
                  <a:srgbClr val="FF0000"/>
                </a:solidFill>
              </a:rPr>
              <a:t>Compliance Decisions </a:t>
            </a:r>
            <a:r>
              <a:rPr lang="en-US" dirty="0"/>
              <a:t>when faced with the multiple rules in the many areas where they operate.</a:t>
            </a:r>
          </a:p>
          <a:p>
            <a:pPr>
              <a:lnSpc>
                <a:spcPct val="200000"/>
              </a:lnSpc>
            </a:pPr>
            <a:r>
              <a:rPr lang="en-US" b="1" i="1" dirty="0">
                <a:solidFill>
                  <a:srgbClr val="FF0000"/>
                </a:solidFill>
              </a:rPr>
              <a:t>Compliance Decisions </a:t>
            </a:r>
            <a:r>
              <a:rPr lang="en-US" dirty="0"/>
              <a:t>is somewhat based on their appetite for risk</a:t>
            </a:r>
          </a:p>
          <a:p>
            <a:pPr>
              <a:lnSpc>
                <a:spcPct val="200000"/>
              </a:lnSpc>
            </a:pPr>
            <a:r>
              <a:rPr lang="en-US" b="1" i="1" dirty="0">
                <a:solidFill>
                  <a:srgbClr val="FFC000"/>
                </a:solidFill>
              </a:rPr>
              <a:t>Risk Appetite</a:t>
            </a:r>
          </a:p>
          <a:p>
            <a:pPr lvl="1">
              <a:lnSpc>
                <a:spcPct val="200000"/>
              </a:lnSpc>
            </a:pPr>
            <a:r>
              <a:rPr lang="en-US" dirty="0"/>
              <a:t>Is the amount of risk an enterprise is willing to accept in the pursuit of its objectives. </a:t>
            </a:r>
          </a:p>
          <a:p>
            <a:pPr lvl="1">
              <a:lnSpc>
                <a:spcPct val="200000"/>
              </a:lnSpc>
            </a:pPr>
            <a:r>
              <a:rPr lang="en-US" dirty="0"/>
              <a:t>Can be measured in quantitative or qualitative terms</a:t>
            </a:r>
          </a:p>
          <a:p>
            <a:pPr>
              <a:lnSpc>
                <a:spcPct val="200000"/>
              </a:lnSpc>
            </a:pPr>
            <a:endParaRPr lang="en-US" dirty="0"/>
          </a:p>
        </p:txBody>
      </p:sp>
      <p:sp>
        <p:nvSpPr>
          <p:cNvPr id="3" name="Title 2">
            <a:extLst>
              <a:ext uri="{FF2B5EF4-FFF2-40B4-BE49-F238E27FC236}">
                <a16:creationId xmlns:a16="http://schemas.microsoft.com/office/drawing/2014/main" id="{51F3EA96-FD43-42DF-9858-732C335523E4}"/>
              </a:ext>
            </a:extLst>
          </p:cNvPr>
          <p:cNvSpPr>
            <a:spLocks noGrp="1"/>
          </p:cNvSpPr>
          <p:nvPr>
            <p:ph type="title"/>
          </p:nvPr>
        </p:nvSpPr>
        <p:spPr/>
        <p:txBody>
          <a:bodyPr>
            <a:normAutofit fontScale="90000"/>
          </a:bodyPr>
          <a:lstStyle/>
          <a:p>
            <a:r>
              <a:rPr lang="en-US" dirty="0"/>
              <a:t>Compliance Risk Assessments and Compliance Program Reviews</a:t>
            </a:r>
            <a:endParaRPr lang="en-GB" dirty="0"/>
          </a:p>
        </p:txBody>
      </p:sp>
      <p:sp>
        <p:nvSpPr>
          <p:cNvPr id="4" name="Slide Number Placeholder 3">
            <a:extLst>
              <a:ext uri="{FF2B5EF4-FFF2-40B4-BE49-F238E27FC236}">
                <a16:creationId xmlns:a16="http://schemas.microsoft.com/office/drawing/2014/main" id="{CF76FB32-638E-4C6D-A49D-3D1049A81032}"/>
              </a:ext>
            </a:extLst>
          </p:cNvPr>
          <p:cNvSpPr>
            <a:spLocks noGrp="1"/>
          </p:cNvSpPr>
          <p:nvPr>
            <p:ph type="sldNum" sz="quarter" idx="12"/>
          </p:nvPr>
        </p:nvSpPr>
        <p:spPr/>
        <p:txBody>
          <a:bodyPr/>
          <a:lstStyle/>
          <a:p>
            <a:r>
              <a:rPr lang="en-US" dirty="0"/>
              <a:t>L6 - </a:t>
            </a:r>
            <a:fld id="{FDED41F8-FC0F-4085-8150-313B6CF05213}" type="slidenum">
              <a:rPr lang="en-US" smtClean="0"/>
              <a:pPr/>
              <a:t>25</a:t>
            </a:fld>
            <a:endParaRPr lang="en-US" dirty="0"/>
          </a:p>
        </p:txBody>
      </p:sp>
    </p:spTree>
    <p:extLst>
      <p:ext uri="{BB962C8B-B14F-4D97-AF65-F5344CB8AC3E}">
        <p14:creationId xmlns:p14="http://schemas.microsoft.com/office/powerpoint/2010/main" val="7188426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A74F869-ABDC-4D28-A42F-735F6AE0E7C4}"/>
              </a:ext>
            </a:extLst>
          </p:cNvPr>
          <p:cNvSpPr>
            <a:spLocks noGrp="1"/>
          </p:cNvSpPr>
          <p:nvPr>
            <p:ph type="title"/>
          </p:nvPr>
        </p:nvSpPr>
        <p:spPr/>
        <p:txBody>
          <a:bodyPr/>
          <a:lstStyle/>
          <a:p>
            <a:r>
              <a:rPr lang="en-GB" dirty="0"/>
              <a:t>Enterprise Rules Versus Compliance Options</a:t>
            </a:r>
          </a:p>
        </p:txBody>
      </p:sp>
      <p:sp>
        <p:nvSpPr>
          <p:cNvPr id="4" name="Slide Number Placeholder 3">
            <a:extLst>
              <a:ext uri="{FF2B5EF4-FFF2-40B4-BE49-F238E27FC236}">
                <a16:creationId xmlns:a16="http://schemas.microsoft.com/office/drawing/2014/main" id="{DA5F084F-AF5E-4C05-9AF6-BF0286D7D34B}"/>
              </a:ext>
            </a:extLst>
          </p:cNvPr>
          <p:cNvSpPr>
            <a:spLocks noGrp="1"/>
          </p:cNvSpPr>
          <p:nvPr>
            <p:ph type="sldNum" sz="quarter" idx="12"/>
          </p:nvPr>
        </p:nvSpPr>
        <p:spPr/>
        <p:txBody>
          <a:bodyPr/>
          <a:lstStyle/>
          <a:p>
            <a:r>
              <a:rPr lang="en-US" dirty="0"/>
              <a:t>L6 - </a:t>
            </a:r>
            <a:fld id="{FDED41F8-FC0F-4085-8150-313B6CF05213}" type="slidenum">
              <a:rPr lang="en-US" smtClean="0"/>
              <a:pPr/>
              <a:t>26</a:t>
            </a:fld>
            <a:endParaRPr lang="en-US" dirty="0"/>
          </a:p>
        </p:txBody>
      </p:sp>
      <p:sp>
        <p:nvSpPr>
          <p:cNvPr id="8" name="Content Placeholder 7">
            <a:extLst>
              <a:ext uri="{FF2B5EF4-FFF2-40B4-BE49-F238E27FC236}">
                <a16:creationId xmlns:a16="http://schemas.microsoft.com/office/drawing/2014/main" id="{5129782F-84DD-45EF-A8D6-8770AAA00DD4}"/>
              </a:ext>
            </a:extLst>
          </p:cNvPr>
          <p:cNvSpPr>
            <a:spLocks noGrp="1"/>
          </p:cNvSpPr>
          <p:nvPr>
            <p:ph idx="1"/>
          </p:nvPr>
        </p:nvSpPr>
        <p:spPr>
          <a:xfrm>
            <a:off x="300868" y="1667741"/>
            <a:ext cx="5284006" cy="4509222"/>
          </a:xfrm>
        </p:spPr>
        <p:txBody>
          <a:bodyPr/>
          <a:lstStyle/>
          <a:p>
            <a:r>
              <a:rPr lang="en-US" dirty="0"/>
              <a:t>The horizontal axis shows an enterprise’s levels of adherence to compliance rules and regulations.</a:t>
            </a:r>
          </a:p>
          <a:p>
            <a:r>
              <a:rPr lang="en-US" dirty="0"/>
              <a:t>The vertical axis covers the complexity of compliance rules.</a:t>
            </a:r>
          </a:p>
          <a:p>
            <a:pPr lvl="1"/>
            <a:r>
              <a:rPr lang="en-GB" dirty="0"/>
              <a:t>Nuclear Power Plant</a:t>
            </a:r>
          </a:p>
          <a:p>
            <a:pPr lvl="1"/>
            <a:r>
              <a:rPr lang="en-GB" dirty="0"/>
              <a:t>Retail Merchant</a:t>
            </a:r>
          </a:p>
        </p:txBody>
      </p:sp>
      <p:pic>
        <p:nvPicPr>
          <p:cNvPr id="9" name="Content Placeholder 5" descr="Table&#10;&#10;Description automatically generated">
            <a:extLst>
              <a:ext uri="{FF2B5EF4-FFF2-40B4-BE49-F238E27FC236}">
                <a16:creationId xmlns:a16="http://schemas.microsoft.com/office/drawing/2014/main" id="{B22D0509-9B9E-41D0-8022-1BA26B9D5E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9907" y="1379093"/>
            <a:ext cx="5501225" cy="50865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646751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A74F869-ABDC-4D28-A42F-735F6AE0E7C4}"/>
              </a:ext>
            </a:extLst>
          </p:cNvPr>
          <p:cNvSpPr>
            <a:spLocks noGrp="1"/>
          </p:cNvSpPr>
          <p:nvPr>
            <p:ph type="title"/>
          </p:nvPr>
        </p:nvSpPr>
        <p:spPr/>
        <p:txBody>
          <a:bodyPr/>
          <a:lstStyle/>
          <a:p>
            <a:r>
              <a:rPr lang="en-GB" dirty="0"/>
              <a:t>Enterprise Rules Versus Compliance Options</a:t>
            </a:r>
          </a:p>
        </p:txBody>
      </p:sp>
      <p:sp>
        <p:nvSpPr>
          <p:cNvPr id="4" name="Slide Number Placeholder 3">
            <a:extLst>
              <a:ext uri="{FF2B5EF4-FFF2-40B4-BE49-F238E27FC236}">
                <a16:creationId xmlns:a16="http://schemas.microsoft.com/office/drawing/2014/main" id="{DA5F084F-AF5E-4C05-9AF6-BF0286D7D34B}"/>
              </a:ext>
            </a:extLst>
          </p:cNvPr>
          <p:cNvSpPr>
            <a:spLocks noGrp="1"/>
          </p:cNvSpPr>
          <p:nvPr>
            <p:ph type="sldNum" sz="quarter" idx="12"/>
          </p:nvPr>
        </p:nvSpPr>
        <p:spPr/>
        <p:txBody>
          <a:bodyPr/>
          <a:lstStyle/>
          <a:p>
            <a:r>
              <a:rPr lang="en-US" dirty="0"/>
              <a:t>L6 - </a:t>
            </a:r>
            <a:fld id="{FDED41F8-FC0F-4085-8150-313B6CF05213}" type="slidenum">
              <a:rPr lang="en-US" smtClean="0"/>
              <a:pPr/>
              <a:t>27</a:t>
            </a:fld>
            <a:endParaRPr lang="en-US" dirty="0"/>
          </a:p>
        </p:txBody>
      </p:sp>
      <p:sp>
        <p:nvSpPr>
          <p:cNvPr id="5" name="Content Placeholder 4">
            <a:extLst>
              <a:ext uri="{FF2B5EF4-FFF2-40B4-BE49-F238E27FC236}">
                <a16:creationId xmlns:a16="http://schemas.microsoft.com/office/drawing/2014/main" id="{74901CB2-B7AB-4E77-9857-6BA6BE24F428}"/>
              </a:ext>
            </a:extLst>
          </p:cNvPr>
          <p:cNvSpPr>
            <a:spLocks noGrp="1"/>
          </p:cNvSpPr>
          <p:nvPr>
            <p:ph idx="1"/>
          </p:nvPr>
        </p:nvSpPr>
        <p:spPr/>
        <p:txBody>
          <a:bodyPr/>
          <a:lstStyle/>
          <a:p>
            <a:r>
              <a:rPr lang="en-US" dirty="0"/>
              <a:t>Both of these horizontal and vertical measures are judgmental and represent both general attitudes and management policy. </a:t>
            </a:r>
          </a:p>
          <a:p>
            <a:r>
              <a:rPr lang="en-US" dirty="0"/>
              <a:t>A CEO cannot announce at an annual meeting that the enterprise will only comply with most of its legal rules.</a:t>
            </a:r>
          </a:p>
          <a:p>
            <a:r>
              <a:rPr lang="en-US" dirty="0"/>
              <a:t>Enterprises should identify those compliance issue risk areas that may have significant impacts on them and should use these identified risks to provide the infrastructure for the development of a compliance program.</a:t>
            </a:r>
            <a:endParaRPr lang="en-GB" dirty="0"/>
          </a:p>
        </p:txBody>
      </p:sp>
    </p:spTree>
    <p:extLst>
      <p:ext uri="{BB962C8B-B14F-4D97-AF65-F5344CB8AC3E}">
        <p14:creationId xmlns:p14="http://schemas.microsoft.com/office/powerpoint/2010/main" val="1359601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F2D98A71-3877-41D0-90E2-BF93E5F99517}"/>
              </a:ext>
            </a:extLst>
          </p:cNvPr>
          <p:cNvGraphicFramePr>
            <a:graphicFrameLocks noGrp="1"/>
          </p:cNvGraphicFramePr>
          <p:nvPr>
            <p:ph idx="1"/>
            <p:extLst>
              <p:ext uri="{D42A27DB-BD31-4B8C-83A1-F6EECF244321}">
                <p14:modId xmlns:p14="http://schemas.microsoft.com/office/powerpoint/2010/main" val="929060252"/>
              </p:ext>
            </p:extLst>
          </p:nvPr>
        </p:nvGraphicFramePr>
        <p:xfrm>
          <a:off x="300868" y="1667741"/>
          <a:ext cx="11572684"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a:extLst>
              <a:ext uri="{FF2B5EF4-FFF2-40B4-BE49-F238E27FC236}">
                <a16:creationId xmlns:a16="http://schemas.microsoft.com/office/drawing/2014/main" id="{8A7C6AFA-D0CF-41CA-B640-064CFD32B516}"/>
              </a:ext>
            </a:extLst>
          </p:cNvPr>
          <p:cNvSpPr>
            <a:spLocks noGrp="1"/>
          </p:cNvSpPr>
          <p:nvPr>
            <p:ph type="title"/>
          </p:nvPr>
        </p:nvSpPr>
        <p:spPr/>
        <p:txBody>
          <a:bodyPr>
            <a:normAutofit/>
          </a:bodyPr>
          <a:lstStyle/>
          <a:p>
            <a:r>
              <a:rPr lang="en-US" dirty="0"/>
              <a:t>Identify A Compliance Risk Assessment Process</a:t>
            </a:r>
            <a:endParaRPr lang="en-GB" dirty="0"/>
          </a:p>
        </p:txBody>
      </p:sp>
      <p:sp>
        <p:nvSpPr>
          <p:cNvPr id="4" name="Slide Number Placeholder 3">
            <a:extLst>
              <a:ext uri="{FF2B5EF4-FFF2-40B4-BE49-F238E27FC236}">
                <a16:creationId xmlns:a16="http://schemas.microsoft.com/office/drawing/2014/main" id="{90C1B275-8D95-4DAF-84A3-9618122D33C7}"/>
              </a:ext>
            </a:extLst>
          </p:cNvPr>
          <p:cNvSpPr>
            <a:spLocks noGrp="1"/>
          </p:cNvSpPr>
          <p:nvPr>
            <p:ph type="sldNum" sz="quarter" idx="12"/>
          </p:nvPr>
        </p:nvSpPr>
        <p:spPr/>
        <p:txBody>
          <a:bodyPr/>
          <a:lstStyle/>
          <a:p>
            <a:r>
              <a:rPr lang="en-US" dirty="0"/>
              <a:t>L6 - </a:t>
            </a:r>
            <a:fld id="{FDED41F8-FC0F-4085-8150-313B6CF05213}" type="slidenum">
              <a:rPr lang="en-US" smtClean="0"/>
              <a:pPr/>
              <a:t>28</a:t>
            </a:fld>
            <a:endParaRPr lang="en-US" dirty="0"/>
          </a:p>
        </p:txBody>
      </p:sp>
    </p:spTree>
    <p:extLst>
      <p:ext uri="{BB962C8B-B14F-4D97-AF65-F5344CB8AC3E}">
        <p14:creationId xmlns:p14="http://schemas.microsoft.com/office/powerpoint/2010/main" val="9157704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9FCD0A4-FB67-42DD-A842-A9017918F52C}"/>
              </a:ext>
            </a:extLst>
          </p:cNvPr>
          <p:cNvSpPr>
            <a:spLocks noGrp="1"/>
          </p:cNvSpPr>
          <p:nvPr>
            <p:ph idx="1"/>
          </p:nvPr>
        </p:nvSpPr>
        <p:spPr/>
        <p:txBody>
          <a:bodyPr/>
          <a:lstStyle/>
          <a:p>
            <a:endParaRPr lang="en-US"/>
          </a:p>
        </p:txBody>
      </p:sp>
      <p:sp>
        <p:nvSpPr>
          <p:cNvPr id="3" name="Title 2">
            <a:extLst>
              <a:ext uri="{FF2B5EF4-FFF2-40B4-BE49-F238E27FC236}">
                <a16:creationId xmlns:a16="http://schemas.microsoft.com/office/drawing/2014/main" id="{BBB9F9CB-F5C1-4174-AA65-D9081FF30E5C}"/>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ED03C569-3639-4579-8F3A-5718ADAE5A81}"/>
              </a:ext>
            </a:extLst>
          </p:cNvPr>
          <p:cNvSpPr>
            <a:spLocks noGrp="1"/>
          </p:cNvSpPr>
          <p:nvPr>
            <p:ph type="sldNum" sz="quarter" idx="12"/>
          </p:nvPr>
        </p:nvSpPr>
        <p:spPr/>
        <p:txBody>
          <a:bodyPr/>
          <a:lstStyle/>
          <a:p>
            <a:r>
              <a:rPr lang="en-US"/>
              <a:t>L6 - </a:t>
            </a:r>
            <a:fld id="{FDED41F8-FC0F-4085-8150-313B6CF05213}" type="slidenum">
              <a:rPr lang="en-US" smtClean="0"/>
              <a:pPr/>
              <a:t>29</a:t>
            </a:fld>
            <a:endParaRPr lang="en-US" dirty="0"/>
          </a:p>
        </p:txBody>
      </p:sp>
      <p:pic>
        <p:nvPicPr>
          <p:cNvPr id="5" name="Picture 4">
            <a:extLst>
              <a:ext uri="{FF2B5EF4-FFF2-40B4-BE49-F238E27FC236}">
                <a16:creationId xmlns:a16="http://schemas.microsoft.com/office/drawing/2014/main" id="{AEF1536D-8B84-483B-824C-8B42A00C6EA0}"/>
              </a:ext>
            </a:extLst>
          </p:cNvPr>
          <p:cNvPicPr>
            <a:picLocks noChangeAspect="1"/>
          </p:cNvPicPr>
          <p:nvPr/>
        </p:nvPicPr>
        <p:blipFill>
          <a:blip r:embed="rId2"/>
          <a:stretch>
            <a:fillRect/>
          </a:stretch>
        </p:blipFill>
        <p:spPr>
          <a:xfrm>
            <a:off x="1940144" y="221694"/>
            <a:ext cx="8947726" cy="6361020"/>
          </a:xfrm>
          <a:prstGeom prst="rect">
            <a:avLst/>
          </a:prstGeom>
        </p:spPr>
      </p:pic>
    </p:spTree>
    <p:extLst>
      <p:ext uri="{BB962C8B-B14F-4D97-AF65-F5344CB8AC3E}">
        <p14:creationId xmlns:p14="http://schemas.microsoft.com/office/powerpoint/2010/main" val="2616287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F31A986-E421-4E05-807F-5A90BCDC4447}"/>
              </a:ext>
            </a:extLst>
          </p:cNvPr>
          <p:cNvSpPr>
            <a:spLocks noGrp="1"/>
          </p:cNvSpPr>
          <p:nvPr>
            <p:ph idx="1"/>
          </p:nvPr>
        </p:nvSpPr>
        <p:spPr/>
        <p:txBody>
          <a:bodyPr>
            <a:normAutofit/>
          </a:bodyPr>
          <a:lstStyle/>
          <a:p>
            <a:r>
              <a:rPr lang="en-US" dirty="0"/>
              <a:t>The concept behind this risk assessment matrix is that each significant organizational or budget-level work unit should inventory all of their applicable policies, procedures, rules, and regulations.</a:t>
            </a:r>
          </a:p>
          <a:p>
            <a:r>
              <a:rPr lang="en-US" dirty="0"/>
              <a:t>This can be accomplished by asking each unit:</a:t>
            </a:r>
          </a:p>
          <a:p>
            <a:pPr lvl="1"/>
            <a:r>
              <a:rPr lang="en-US" dirty="0"/>
              <a:t>‘‘What are the problems you recognize, concerns you have, and risks you perceive regarding compliance with the federal and state laws and regulations, and corporate and systems-related policies and procedures in this work unit?’’</a:t>
            </a:r>
            <a:endParaRPr lang="en-GB" dirty="0"/>
          </a:p>
        </p:txBody>
      </p:sp>
      <p:sp>
        <p:nvSpPr>
          <p:cNvPr id="3" name="Title 2">
            <a:extLst>
              <a:ext uri="{FF2B5EF4-FFF2-40B4-BE49-F238E27FC236}">
                <a16:creationId xmlns:a16="http://schemas.microsoft.com/office/drawing/2014/main" id="{3806F906-EF6E-474A-8BF3-2B15B5B3A169}"/>
              </a:ext>
            </a:extLst>
          </p:cNvPr>
          <p:cNvSpPr>
            <a:spLocks noGrp="1"/>
          </p:cNvSpPr>
          <p:nvPr>
            <p:ph type="title"/>
          </p:nvPr>
        </p:nvSpPr>
        <p:spPr/>
        <p:txBody>
          <a:bodyPr/>
          <a:lstStyle/>
          <a:p>
            <a:r>
              <a:rPr lang="en-US" dirty="0"/>
              <a:t>Identify A Compliance Risk Assessment Process</a:t>
            </a:r>
            <a:endParaRPr lang="en-GB" dirty="0"/>
          </a:p>
        </p:txBody>
      </p:sp>
      <p:sp>
        <p:nvSpPr>
          <p:cNvPr id="4" name="Slide Number Placeholder 3">
            <a:extLst>
              <a:ext uri="{FF2B5EF4-FFF2-40B4-BE49-F238E27FC236}">
                <a16:creationId xmlns:a16="http://schemas.microsoft.com/office/drawing/2014/main" id="{80CDEE7A-EEC6-413C-842A-92FEC66A2222}"/>
              </a:ext>
            </a:extLst>
          </p:cNvPr>
          <p:cNvSpPr>
            <a:spLocks noGrp="1"/>
          </p:cNvSpPr>
          <p:nvPr>
            <p:ph type="sldNum" sz="quarter" idx="12"/>
          </p:nvPr>
        </p:nvSpPr>
        <p:spPr/>
        <p:txBody>
          <a:bodyPr/>
          <a:lstStyle/>
          <a:p>
            <a:r>
              <a:rPr lang="en-US" dirty="0"/>
              <a:t>L6 - </a:t>
            </a:r>
            <a:fld id="{FDED41F8-FC0F-4085-8150-313B6CF05213}" type="slidenum">
              <a:rPr lang="en-US" smtClean="0"/>
              <a:pPr/>
              <a:t>30</a:t>
            </a:fld>
            <a:endParaRPr lang="en-US" dirty="0"/>
          </a:p>
        </p:txBody>
      </p:sp>
    </p:spTree>
    <p:extLst>
      <p:ext uri="{BB962C8B-B14F-4D97-AF65-F5344CB8AC3E}">
        <p14:creationId xmlns:p14="http://schemas.microsoft.com/office/powerpoint/2010/main" val="26305953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F31A986-E421-4E05-807F-5A90BCDC4447}"/>
              </a:ext>
            </a:extLst>
          </p:cNvPr>
          <p:cNvSpPr>
            <a:spLocks noGrp="1"/>
          </p:cNvSpPr>
          <p:nvPr>
            <p:ph idx="1"/>
          </p:nvPr>
        </p:nvSpPr>
        <p:spPr>
          <a:xfrm>
            <a:off x="300868" y="1491175"/>
            <a:ext cx="11572684" cy="4685788"/>
          </a:xfrm>
        </p:spPr>
        <p:txBody>
          <a:bodyPr>
            <a:normAutofit/>
          </a:bodyPr>
          <a:lstStyle/>
          <a:p>
            <a:pPr>
              <a:lnSpc>
                <a:spcPct val="200000"/>
              </a:lnSpc>
            </a:pPr>
            <a:r>
              <a:rPr lang="en-US" b="1" i="1" dirty="0">
                <a:solidFill>
                  <a:srgbClr val="FF0000"/>
                </a:solidFill>
              </a:rPr>
              <a:t>High Impact. </a:t>
            </a:r>
            <a:r>
              <a:rPr lang="en-US" dirty="0"/>
              <a:t>If the risk happens, the work unit will probably not achieve its objectives or to do so will require major damage control.</a:t>
            </a:r>
          </a:p>
          <a:p>
            <a:pPr>
              <a:lnSpc>
                <a:spcPct val="200000"/>
              </a:lnSpc>
            </a:pPr>
            <a:r>
              <a:rPr lang="en-US" b="1" i="1" dirty="0">
                <a:solidFill>
                  <a:srgbClr val="FFC000"/>
                </a:solidFill>
              </a:rPr>
              <a:t>Medium Impact. </a:t>
            </a:r>
            <a:r>
              <a:rPr lang="en-US" dirty="0"/>
              <a:t>If the risk happens, the work unit will have to do extra work or will be more inefficient but can still achieve its goals and objectives.</a:t>
            </a:r>
          </a:p>
          <a:p>
            <a:pPr>
              <a:lnSpc>
                <a:spcPct val="200000"/>
              </a:lnSpc>
            </a:pPr>
            <a:r>
              <a:rPr lang="en-US" b="1" i="1" dirty="0">
                <a:solidFill>
                  <a:srgbClr val="00B050"/>
                </a:solidFill>
              </a:rPr>
              <a:t>Low Impact. </a:t>
            </a:r>
            <a:r>
              <a:rPr lang="en-US" dirty="0"/>
              <a:t>If the risk happens, the work unit will be aware of it, but it will have little or no effect upon operations or the achievement of the objective.</a:t>
            </a:r>
            <a:endParaRPr lang="en-GB" dirty="0"/>
          </a:p>
        </p:txBody>
      </p:sp>
      <p:sp>
        <p:nvSpPr>
          <p:cNvPr id="3" name="Title 2">
            <a:extLst>
              <a:ext uri="{FF2B5EF4-FFF2-40B4-BE49-F238E27FC236}">
                <a16:creationId xmlns:a16="http://schemas.microsoft.com/office/drawing/2014/main" id="{3806F906-EF6E-474A-8BF3-2B15B5B3A169}"/>
              </a:ext>
            </a:extLst>
          </p:cNvPr>
          <p:cNvSpPr>
            <a:spLocks noGrp="1"/>
          </p:cNvSpPr>
          <p:nvPr>
            <p:ph type="title"/>
          </p:nvPr>
        </p:nvSpPr>
        <p:spPr/>
        <p:txBody>
          <a:bodyPr/>
          <a:lstStyle/>
          <a:p>
            <a:r>
              <a:rPr lang="en-US" dirty="0"/>
              <a:t>Identify A Compliance Risk Assessment Process</a:t>
            </a:r>
            <a:endParaRPr lang="en-GB" dirty="0"/>
          </a:p>
        </p:txBody>
      </p:sp>
      <p:sp>
        <p:nvSpPr>
          <p:cNvPr id="4" name="Slide Number Placeholder 3">
            <a:extLst>
              <a:ext uri="{FF2B5EF4-FFF2-40B4-BE49-F238E27FC236}">
                <a16:creationId xmlns:a16="http://schemas.microsoft.com/office/drawing/2014/main" id="{80CDEE7A-EEC6-413C-842A-92FEC66A2222}"/>
              </a:ext>
            </a:extLst>
          </p:cNvPr>
          <p:cNvSpPr>
            <a:spLocks noGrp="1"/>
          </p:cNvSpPr>
          <p:nvPr>
            <p:ph type="sldNum" sz="quarter" idx="12"/>
          </p:nvPr>
        </p:nvSpPr>
        <p:spPr/>
        <p:txBody>
          <a:bodyPr/>
          <a:lstStyle/>
          <a:p>
            <a:r>
              <a:rPr lang="en-US" dirty="0"/>
              <a:t>L6 - </a:t>
            </a:r>
            <a:fld id="{FDED41F8-FC0F-4085-8150-313B6CF05213}" type="slidenum">
              <a:rPr lang="en-US" smtClean="0"/>
              <a:pPr/>
              <a:t>31</a:t>
            </a:fld>
            <a:endParaRPr lang="en-US" dirty="0"/>
          </a:p>
        </p:txBody>
      </p:sp>
    </p:spTree>
    <p:extLst>
      <p:ext uri="{BB962C8B-B14F-4D97-AF65-F5344CB8AC3E}">
        <p14:creationId xmlns:p14="http://schemas.microsoft.com/office/powerpoint/2010/main" val="2510831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A74F869-ABDC-4D28-A42F-735F6AE0E7C4}"/>
              </a:ext>
            </a:extLst>
          </p:cNvPr>
          <p:cNvSpPr>
            <a:spLocks noGrp="1"/>
          </p:cNvSpPr>
          <p:nvPr>
            <p:ph type="title"/>
          </p:nvPr>
        </p:nvSpPr>
        <p:spPr/>
        <p:txBody>
          <a:bodyPr/>
          <a:lstStyle/>
          <a:p>
            <a:r>
              <a:rPr lang="en-GB" dirty="0"/>
              <a:t>Compliance Program Reviews</a:t>
            </a:r>
          </a:p>
        </p:txBody>
      </p:sp>
      <p:sp>
        <p:nvSpPr>
          <p:cNvPr id="4" name="Slide Number Placeholder 3">
            <a:extLst>
              <a:ext uri="{FF2B5EF4-FFF2-40B4-BE49-F238E27FC236}">
                <a16:creationId xmlns:a16="http://schemas.microsoft.com/office/drawing/2014/main" id="{DA5F084F-AF5E-4C05-9AF6-BF0286D7D34B}"/>
              </a:ext>
            </a:extLst>
          </p:cNvPr>
          <p:cNvSpPr>
            <a:spLocks noGrp="1"/>
          </p:cNvSpPr>
          <p:nvPr>
            <p:ph type="sldNum" sz="quarter" idx="12"/>
          </p:nvPr>
        </p:nvSpPr>
        <p:spPr/>
        <p:txBody>
          <a:bodyPr/>
          <a:lstStyle/>
          <a:p>
            <a:r>
              <a:rPr lang="en-US" dirty="0"/>
              <a:t>L6 - </a:t>
            </a:r>
            <a:fld id="{FDED41F8-FC0F-4085-8150-313B6CF05213}" type="slidenum">
              <a:rPr lang="en-US" smtClean="0"/>
              <a:pPr/>
              <a:t>32</a:t>
            </a:fld>
            <a:endParaRPr lang="en-US" dirty="0"/>
          </a:p>
        </p:txBody>
      </p:sp>
      <p:sp>
        <p:nvSpPr>
          <p:cNvPr id="5" name="Content Placeholder 4">
            <a:extLst>
              <a:ext uri="{FF2B5EF4-FFF2-40B4-BE49-F238E27FC236}">
                <a16:creationId xmlns:a16="http://schemas.microsoft.com/office/drawing/2014/main" id="{74901CB2-B7AB-4E77-9857-6BA6BE24F428}"/>
              </a:ext>
            </a:extLst>
          </p:cNvPr>
          <p:cNvSpPr>
            <a:spLocks noGrp="1"/>
          </p:cNvSpPr>
          <p:nvPr>
            <p:ph idx="1"/>
          </p:nvPr>
        </p:nvSpPr>
        <p:spPr/>
        <p:txBody>
          <a:bodyPr/>
          <a:lstStyle/>
          <a:p>
            <a:pPr>
              <a:lnSpc>
                <a:spcPct val="200000"/>
              </a:lnSpc>
            </a:pPr>
            <a:r>
              <a:rPr lang="en-US" dirty="0"/>
              <a:t>Beyond just designating a work unit as being responsible for a risk, there should be one employee (management or staff) who is delegated as responsible for the management of a particular compliance risk or risk area.</a:t>
            </a:r>
          </a:p>
          <a:p>
            <a:pPr>
              <a:lnSpc>
                <a:spcPct val="200000"/>
              </a:lnSpc>
            </a:pPr>
            <a:r>
              <a:rPr lang="en-US" dirty="0"/>
              <a:t>The whole concept here is to empower enterprise work units with their responsibilities for compliance issues to help assure the enterprise continues to operate in compliance with key laws, rules, and other procedures.</a:t>
            </a:r>
            <a:endParaRPr lang="en-GB" dirty="0"/>
          </a:p>
        </p:txBody>
      </p:sp>
    </p:spTree>
    <p:extLst>
      <p:ext uri="{BB962C8B-B14F-4D97-AF65-F5344CB8AC3E}">
        <p14:creationId xmlns:p14="http://schemas.microsoft.com/office/powerpoint/2010/main" val="33219296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5BCD041-B96B-494D-9C9B-C1DF4C336450}"/>
              </a:ext>
            </a:extLst>
          </p:cNvPr>
          <p:cNvSpPr>
            <a:spLocks noGrp="1"/>
          </p:cNvSpPr>
          <p:nvPr>
            <p:ph type="title"/>
          </p:nvPr>
        </p:nvSpPr>
        <p:spPr/>
        <p:txBody>
          <a:bodyPr>
            <a:normAutofit fontScale="90000"/>
          </a:bodyPr>
          <a:lstStyle/>
          <a:p>
            <a:r>
              <a:rPr lang="en-US" dirty="0"/>
              <a:t>Work Unit–level Compliance Tracking and Review Processes</a:t>
            </a:r>
            <a:endParaRPr lang="en-GB" dirty="0"/>
          </a:p>
        </p:txBody>
      </p:sp>
      <p:sp>
        <p:nvSpPr>
          <p:cNvPr id="6" name="Content Placeholder 5">
            <a:extLst>
              <a:ext uri="{FF2B5EF4-FFF2-40B4-BE49-F238E27FC236}">
                <a16:creationId xmlns:a16="http://schemas.microsoft.com/office/drawing/2014/main" id="{378FA809-F690-4421-A6E7-4BFE53F7817C}"/>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EE18FE87-5F5F-4013-B55D-3B85E32675D2}"/>
              </a:ext>
            </a:extLst>
          </p:cNvPr>
          <p:cNvSpPr>
            <a:spLocks noGrp="1"/>
          </p:cNvSpPr>
          <p:nvPr>
            <p:ph type="sldNum" sz="quarter" idx="4294967295"/>
          </p:nvPr>
        </p:nvSpPr>
        <p:spPr>
          <a:xfrm>
            <a:off x="11025188" y="6583363"/>
            <a:ext cx="1166812" cy="204787"/>
          </a:xfrm>
        </p:spPr>
        <p:txBody>
          <a:bodyPr/>
          <a:lstStyle/>
          <a:p>
            <a:r>
              <a:rPr lang="en-US" dirty="0"/>
              <a:t>L6 - </a:t>
            </a:r>
            <a:fld id="{FDED41F8-FC0F-4085-8150-313B6CF05213}" type="slidenum">
              <a:rPr lang="en-US" smtClean="0"/>
              <a:pPr/>
              <a:t>33</a:t>
            </a:fld>
            <a:endParaRPr lang="en-US" dirty="0"/>
          </a:p>
        </p:txBody>
      </p:sp>
    </p:spTree>
    <p:extLst>
      <p:ext uri="{BB962C8B-B14F-4D97-AF65-F5344CB8AC3E}">
        <p14:creationId xmlns:p14="http://schemas.microsoft.com/office/powerpoint/2010/main" val="36260521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ABE4270-97CA-4289-A833-AE5DC7FE5B2A}"/>
              </a:ext>
            </a:extLst>
          </p:cNvPr>
          <p:cNvSpPr>
            <a:spLocks noGrp="1"/>
          </p:cNvSpPr>
          <p:nvPr>
            <p:ph idx="1"/>
          </p:nvPr>
        </p:nvSpPr>
        <p:spPr/>
        <p:txBody>
          <a:bodyPr>
            <a:normAutofit/>
          </a:bodyPr>
          <a:lstStyle/>
          <a:p>
            <a:pPr>
              <a:lnSpc>
                <a:spcPct val="200000"/>
              </a:lnSpc>
            </a:pPr>
            <a:r>
              <a:rPr lang="en-US" dirty="0"/>
              <a:t>An enterprise needs processes to track and review their compliance activities at both a total enterprise level and by individual budgetary departments or work units. </a:t>
            </a:r>
          </a:p>
          <a:p>
            <a:pPr>
              <a:lnSpc>
                <a:spcPct val="200000"/>
              </a:lnSpc>
            </a:pPr>
            <a:r>
              <a:rPr lang="en-US" dirty="0"/>
              <a:t>There is always a need for </a:t>
            </a:r>
            <a:r>
              <a:rPr lang="en-US" b="1" i="1" dirty="0">
                <a:solidFill>
                  <a:srgbClr val="00B0F0"/>
                </a:solidFill>
              </a:rPr>
              <a:t>education programs </a:t>
            </a:r>
            <a:r>
              <a:rPr lang="en-US" dirty="0"/>
              <a:t>throughout the enterprise to communicate compliance rules at </a:t>
            </a:r>
            <a:r>
              <a:rPr lang="en-US" b="1" i="1" dirty="0"/>
              <a:t>all levels </a:t>
            </a:r>
            <a:r>
              <a:rPr lang="en-US" dirty="0"/>
              <a:t>as well as corrective action processes to make adjustments when work units are found to be not in compliance with rules and regulations.</a:t>
            </a:r>
            <a:endParaRPr lang="en-GB" dirty="0"/>
          </a:p>
        </p:txBody>
      </p:sp>
      <p:sp>
        <p:nvSpPr>
          <p:cNvPr id="3" name="Title 2">
            <a:extLst>
              <a:ext uri="{FF2B5EF4-FFF2-40B4-BE49-F238E27FC236}">
                <a16:creationId xmlns:a16="http://schemas.microsoft.com/office/drawing/2014/main" id="{0C5FAEC2-7457-4D39-BC79-CAD4E88374E7}"/>
              </a:ext>
            </a:extLst>
          </p:cNvPr>
          <p:cNvSpPr>
            <a:spLocks noGrp="1"/>
          </p:cNvSpPr>
          <p:nvPr>
            <p:ph type="title"/>
          </p:nvPr>
        </p:nvSpPr>
        <p:spPr/>
        <p:txBody>
          <a:bodyPr/>
          <a:lstStyle/>
          <a:p>
            <a:r>
              <a:rPr lang="en-GB" dirty="0"/>
              <a:t>Compliance Program Reviews</a:t>
            </a:r>
          </a:p>
        </p:txBody>
      </p:sp>
      <p:sp>
        <p:nvSpPr>
          <p:cNvPr id="4" name="Slide Number Placeholder 3">
            <a:extLst>
              <a:ext uri="{FF2B5EF4-FFF2-40B4-BE49-F238E27FC236}">
                <a16:creationId xmlns:a16="http://schemas.microsoft.com/office/drawing/2014/main" id="{9FFE07DC-8C43-48F6-BF5E-A662BD61FF83}"/>
              </a:ext>
            </a:extLst>
          </p:cNvPr>
          <p:cNvSpPr>
            <a:spLocks noGrp="1"/>
          </p:cNvSpPr>
          <p:nvPr>
            <p:ph type="sldNum" sz="quarter" idx="12"/>
          </p:nvPr>
        </p:nvSpPr>
        <p:spPr/>
        <p:txBody>
          <a:bodyPr/>
          <a:lstStyle/>
          <a:p>
            <a:r>
              <a:rPr lang="en-US" dirty="0"/>
              <a:t>L6 - </a:t>
            </a:r>
            <a:fld id="{FDED41F8-FC0F-4085-8150-313B6CF05213}" type="slidenum">
              <a:rPr lang="en-US" smtClean="0"/>
              <a:pPr/>
              <a:t>34</a:t>
            </a:fld>
            <a:endParaRPr lang="en-US" dirty="0"/>
          </a:p>
        </p:txBody>
      </p:sp>
    </p:spTree>
    <p:extLst>
      <p:ext uri="{BB962C8B-B14F-4D97-AF65-F5344CB8AC3E}">
        <p14:creationId xmlns:p14="http://schemas.microsoft.com/office/powerpoint/2010/main" val="26416939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AFC56D8-3BDF-495C-8062-CCDABD509C78}"/>
              </a:ext>
            </a:extLst>
          </p:cNvPr>
          <p:cNvSpPr>
            <a:spLocks noGrp="1"/>
          </p:cNvSpPr>
          <p:nvPr>
            <p:ph idx="1"/>
          </p:nvPr>
        </p:nvSpPr>
        <p:spPr/>
        <p:txBody>
          <a:bodyPr/>
          <a:lstStyle/>
          <a:p>
            <a:r>
              <a:rPr lang="en-US" b="1" i="1" dirty="0">
                <a:solidFill>
                  <a:srgbClr val="00B0F0"/>
                </a:solidFill>
              </a:rPr>
              <a:t>Internal Audit Departments </a:t>
            </a:r>
            <a:r>
              <a:rPr lang="en-US" dirty="0"/>
              <a:t>have had a major responsibility to assess the status of internal controls in various areas of their enterprise </a:t>
            </a:r>
          </a:p>
          <a:p>
            <a:r>
              <a:rPr lang="en-US" dirty="0"/>
              <a:t>Report their internal audit review findings as well as recommendations for corrective actions to management and their audit committee.</a:t>
            </a:r>
          </a:p>
          <a:p>
            <a:r>
              <a:rPr lang="en-US" dirty="0"/>
              <a:t>They plan to review on risk-based internal audit planning approaches</a:t>
            </a:r>
          </a:p>
          <a:p>
            <a:r>
              <a:rPr lang="en-US" dirty="0"/>
              <a:t>Because of limited time and resources, they will tend to focus their reviews on more major issues, such as compliance with specific internal controls rules.</a:t>
            </a:r>
            <a:endParaRPr lang="en-GB" dirty="0"/>
          </a:p>
        </p:txBody>
      </p:sp>
      <p:sp>
        <p:nvSpPr>
          <p:cNvPr id="3" name="Title 2">
            <a:extLst>
              <a:ext uri="{FF2B5EF4-FFF2-40B4-BE49-F238E27FC236}">
                <a16:creationId xmlns:a16="http://schemas.microsoft.com/office/drawing/2014/main" id="{A48DBC03-99A2-49FA-A1EF-6759E042E8DB}"/>
              </a:ext>
            </a:extLst>
          </p:cNvPr>
          <p:cNvSpPr>
            <a:spLocks noGrp="1"/>
          </p:cNvSpPr>
          <p:nvPr>
            <p:ph type="title"/>
          </p:nvPr>
        </p:nvSpPr>
        <p:spPr/>
        <p:txBody>
          <a:bodyPr/>
          <a:lstStyle/>
          <a:p>
            <a:r>
              <a:rPr lang="en-GB" dirty="0"/>
              <a:t>Internal Audit Compliance Reviews</a:t>
            </a:r>
          </a:p>
        </p:txBody>
      </p:sp>
      <p:sp>
        <p:nvSpPr>
          <p:cNvPr id="4" name="Slide Number Placeholder 3">
            <a:extLst>
              <a:ext uri="{FF2B5EF4-FFF2-40B4-BE49-F238E27FC236}">
                <a16:creationId xmlns:a16="http://schemas.microsoft.com/office/drawing/2014/main" id="{A7F89374-EF6C-4DAC-BDC4-3577186B8F83}"/>
              </a:ext>
            </a:extLst>
          </p:cNvPr>
          <p:cNvSpPr>
            <a:spLocks noGrp="1"/>
          </p:cNvSpPr>
          <p:nvPr>
            <p:ph type="sldNum" sz="quarter" idx="12"/>
          </p:nvPr>
        </p:nvSpPr>
        <p:spPr/>
        <p:txBody>
          <a:bodyPr/>
          <a:lstStyle/>
          <a:p>
            <a:r>
              <a:rPr lang="en-US" dirty="0"/>
              <a:t>L6 - </a:t>
            </a:r>
            <a:fld id="{FDED41F8-FC0F-4085-8150-313B6CF05213}" type="slidenum">
              <a:rPr lang="en-US" smtClean="0"/>
              <a:pPr/>
              <a:t>35</a:t>
            </a:fld>
            <a:endParaRPr lang="en-US" dirty="0"/>
          </a:p>
        </p:txBody>
      </p:sp>
    </p:spTree>
    <p:extLst>
      <p:ext uri="{BB962C8B-B14F-4D97-AF65-F5344CB8AC3E}">
        <p14:creationId xmlns:p14="http://schemas.microsoft.com/office/powerpoint/2010/main" val="39772568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CE94086-001C-4D65-BCA1-43ABBB527422}"/>
              </a:ext>
            </a:extLst>
          </p:cNvPr>
          <p:cNvSpPr>
            <a:spLocks noGrp="1"/>
          </p:cNvSpPr>
          <p:nvPr>
            <p:ph idx="1"/>
          </p:nvPr>
        </p:nvSpPr>
        <p:spPr/>
        <p:txBody>
          <a:bodyPr/>
          <a:lstStyle/>
          <a:p>
            <a:r>
              <a:rPr lang="en-US" dirty="0"/>
              <a:t>Planned internal audits and the audit programs developed to support the areas to be removed tend to support the more major internal controls concerns, such as do-the-debits-equal-the-credits internal accounting rules.</a:t>
            </a:r>
          </a:p>
          <a:p>
            <a:r>
              <a:rPr lang="en-US" dirty="0"/>
              <a:t>The problem is that there are so many laws with compliance-related rules that it is very difficult to even maintain a level of full compliance with some of these applicable rules.</a:t>
            </a:r>
          </a:p>
          <a:p>
            <a:r>
              <a:rPr lang="en-US" dirty="0"/>
              <a:t>Internal audit will typically not review a given area or location on a regular basis because of time and resource constraints. Some</a:t>
            </a:r>
            <a:endParaRPr lang="en-GB" dirty="0"/>
          </a:p>
        </p:txBody>
      </p:sp>
      <p:sp>
        <p:nvSpPr>
          <p:cNvPr id="3" name="Title 2">
            <a:extLst>
              <a:ext uri="{FF2B5EF4-FFF2-40B4-BE49-F238E27FC236}">
                <a16:creationId xmlns:a16="http://schemas.microsoft.com/office/drawing/2014/main" id="{C0ECAC9C-B5B1-4605-B1AA-8D8D629CBF71}"/>
              </a:ext>
            </a:extLst>
          </p:cNvPr>
          <p:cNvSpPr>
            <a:spLocks noGrp="1"/>
          </p:cNvSpPr>
          <p:nvPr>
            <p:ph type="title"/>
          </p:nvPr>
        </p:nvSpPr>
        <p:spPr/>
        <p:txBody>
          <a:bodyPr/>
          <a:lstStyle/>
          <a:p>
            <a:r>
              <a:rPr lang="en-GB" dirty="0"/>
              <a:t>Internal Audit Compliance Reviews</a:t>
            </a:r>
          </a:p>
        </p:txBody>
      </p:sp>
      <p:sp>
        <p:nvSpPr>
          <p:cNvPr id="4" name="Slide Number Placeholder 3">
            <a:extLst>
              <a:ext uri="{FF2B5EF4-FFF2-40B4-BE49-F238E27FC236}">
                <a16:creationId xmlns:a16="http://schemas.microsoft.com/office/drawing/2014/main" id="{67D29C8F-DF91-4C1B-B4BE-C108F4791493}"/>
              </a:ext>
            </a:extLst>
          </p:cNvPr>
          <p:cNvSpPr>
            <a:spLocks noGrp="1"/>
          </p:cNvSpPr>
          <p:nvPr>
            <p:ph type="sldNum" sz="quarter" idx="12"/>
          </p:nvPr>
        </p:nvSpPr>
        <p:spPr/>
        <p:txBody>
          <a:bodyPr/>
          <a:lstStyle/>
          <a:p>
            <a:r>
              <a:rPr lang="en-US" dirty="0"/>
              <a:t>L6 - </a:t>
            </a:r>
            <a:fld id="{FDED41F8-FC0F-4085-8150-313B6CF05213}" type="slidenum">
              <a:rPr lang="en-US" smtClean="0"/>
              <a:pPr/>
              <a:t>36</a:t>
            </a:fld>
            <a:endParaRPr lang="en-US" dirty="0"/>
          </a:p>
        </p:txBody>
      </p:sp>
    </p:spTree>
    <p:extLst>
      <p:ext uri="{BB962C8B-B14F-4D97-AF65-F5344CB8AC3E}">
        <p14:creationId xmlns:p14="http://schemas.microsoft.com/office/powerpoint/2010/main" val="14668836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6339F90-6E75-4AB7-BD55-D7E39BFDB481}"/>
              </a:ext>
            </a:extLst>
          </p:cNvPr>
          <p:cNvSpPr>
            <a:spLocks noGrp="1"/>
          </p:cNvSpPr>
          <p:nvPr>
            <p:ph idx="1"/>
          </p:nvPr>
        </p:nvSpPr>
        <p:spPr/>
        <p:txBody>
          <a:bodyPr/>
          <a:lstStyle/>
          <a:p>
            <a:pPr>
              <a:lnSpc>
                <a:spcPct val="200000"/>
              </a:lnSpc>
            </a:pPr>
            <a:r>
              <a:rPr lang="en-US" dirty="0"/>
              <a:t>An effective way to assess compliance in many enterprise work units is to request that managers in operating units perform self-audits in the area of operations and report their results back to the enterprise compliance function or to internal audit.</a:t>
            </a:r>
          </a:p>
          <a:p>
            <a:pPr>
              <a:lnSpc>
                <a:spcPct val="200000"/>
              </a:lnSpc>
            </a:pPr>
            <a:r>
              <a:rPr lang="en-US" dirty="0"/>
              <a:t>Compliance self-audits will migrate the ownership of compliance monitoring and assessment to business units to raise the awareness and understanding of compliance risks in routine processes and activities.</a:t>
            </a:r>
            <a:endParaRPr lang="en-GB" dirty="0"/>
          </a:p>
        </p:txBody>
      </p:sp>
      <p:sp>
        <p:nvSpPr>
          <p:cNvPr id="3" name="Title 2">
            <a:extLst>
              <a:ext uri="{FF2B5EF4-FFF2-40B4-BE49-F238E27FC236}">
                <a16:creationId xmlns:a16="http://schemas.microsoft.com/office/drawing/2014/main" id="{8FB0EB0C-7B9B-4102-BE0A-75DC168E1A94}"/>
              </a:ext>
            </a:extLst>
          </p:cNvPr>
          <p:cNvSpPr>
            <a:spLocks noGrp="1"/>
          </p:cNvSpPr>
          <p:nvPr>
            <p:ph type="title"/>
          </p:nvPr>
        </p:nvSpPr>
        <p:spPr/>
        <p:txBody>
          <a:bodyPr/>
          <a:lstStyle/>
          <a:p>
            <a:r>
              <a:rPr lang="en-GB" dirty="0"/>
              <a:t>Compliance Self-Audits</a:t>
            </a:r>
          </a:p>
        </p:txBody>
      </p:sp>
      <p:sp>
        <p:nvSpPr>
          <p:cNvPr id="4" name="Slide Number Placeholder 3">
            <a:extLst>
              <a:ext uri="{FF2B5EF4-FFF2-40B4-BE49-F238E27FC236}">
                <a16:creationId xmlns:a16="http://schemas.microsoft.com/office/drawing/2014/main" id="{6F56A7D2-195E-42F1-895A-FED9750FAA87}"/>
              </a:ext>
            </a:extLst>
          </p:cNvPr>
          <p:cNvSpPr>
            <a:spLocks noGrp="1"/>
          </p:cNvSpPr>
          <p:nvPr>
            <p:ph type="sldNum" sz="quarter" idx="12"/>
          </p:nvPr>
        </p:nvSpPr>
        <p:spPr/>
        <p:txBody>
          <a:bodyPr/>
          <a:lstStyle/>
          <a:p>
            <a:r>
              <a:rPr lang="en-US" dirty="0"/>
              <a:t>L6 - </a:t>
            </a:r>
            <a:fld id="{FDED41F8-FC0F-4085-8150-313B6CF05213}" type="slidenum">
              <a:rPr lang="en-US" smtClean="0"/>
              <a:pPr/>
              <a:t>37</a:t>
            </a:fld>
            <a:endParaRPr lang="en-US" dirty="0"/>
          </a:p>
        </p:txBody>
      </p:sp>
    </p:spTree>
    <p:extLst>
      <p:ext uri="{BB962C8B-B14F-4D97-AF65-F5344CB8AC3E}">
        <p14:creationId xmlns:p14="http://schemas.microsoft.com/office/powerpoint/2010/main" val="39790180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E1B3A96-06DE-4A2C-A2F3-761542C3E961}"/>
              </a:ext>
            </a:extLst>
          </p:cNvPr>
          <p:cNvSpPr>
            <a:spLocks noGrp="1"/>
          </p:cNvSpPr>
          <p:nvPr>
            <p:ph idx="1"/>
          </p:nvPr>
        </p:nvSpPr>
        <p:spPr/>
        <p:txBody>
          <a:bodyPr>
            <a:normAutofit fontScale="85000" lnSpcReduction="10000"/>
          </a:bodyPr>
          <a:lstStyle/>
          <a:p>
            <a:r>
              <a:rPr lang="en-US" dirty="0"/>
              <a:t>COVID-19 accelerated the digital agenda for many financial institutions, but the work is not done. </a:t>
            </a:r>
          </a:p>
          <a:p>
            <a:r>
              <a:rPr lang="en-US" dirty="0"/>
              <a:t>Decisions made under the pressure of adapting to the COVID-19 environment will need to be revisited to determine:</a:t>
            </a:r>
          </a:p>
          <a:p>
            <a:pPr lvl="1"/>
            <a:r>
              <a:rPr lang="en-US" dirty="0"/>
              <a:t>If they are optimal and sustainable</a:t>
            </a:r>
          </a:p>
          <a:p>
            <a:pPr lvl="1"/>
            <a:r>
              <a:rPr lang="en-US" dirty="0"/>
              <a:t>If there is alignment between technologies that have been deployed and the institution’s target operating model</a:t>
            </a:r>
          </a:p>
          <a:p>
            <a:pPr lvl="1"/>
            <a:r>
              <a:rPr lang="en-US" dirty="0"/>
              <a:t>If the existing compliance workforce understands and can explain the technologies being deployed</a:t>
            </a:r>
          </a:p>
          <a:p>
            <a:pPr lvl="1"/>
            <a:r>
              <a:rPr lang="en-US" dirty="0"/>
              <a:t>What the impact has been on the customer journey</a:t>
            </a:r>
          </a:p>
          <a:p>
            <a:r>
              <a:rPr lang="en-US" dirty="0"/>
              <a:t>Both management and regulators will likely be looking more closely at the choices that were made and how the benefits of those choices can be optimized, and the risks mitigated.</a:t>
            </a:r>
            <a:endParaRPr lang="en-GB" dirty="0"/>
          </a:p>
        </p:txBody>
      </p:sp>
      <p:sp>
        <p:nvSpPr>
          <p:cNvPr id="3" name="Title 2">
            <a:extLst>
              <a:ext uri="{FF2B5EF4-FFF2-40B4-BE49-F238E27FC236}">
                <a16:creationId xmlns:a16="http://schemas.microsoft.com/office/drawing/2014/main" id="{DC781173-441E-4111-9687-DC09EF414AC2}"/>
              </a:ext>
            </a:extLst>
          </p:cNvPr>
          <p:cNvSpPr>
            <a:spLocks noGrp="1"/>
          </p:cNvSpPr>
          <p:nvPr>
            <p:ph type="title"/>
          </p:nvPr>
        </p:nvSpPr>
        <p:spPr/>
        <p:txBody>
          <a:bodyPr/>
          <a:lstStyle/>
          <a:p>
            <a:r>
              <a:rPr lang="en-GB" dirty="0"/>
              <a:t>Compliance Program Transformation</a:t>
            </a:r>
          </a:p>
        </p:txBody>
      </p:sp>
      <p:sp>
        <p:nvSpPr>
          <p:cNvPr id="4" name="Slide Number Placeholder 3">
            <a:extLst>
              <a:ext uri="{FF2B5EF4-FFF2-40B4-BE49-F238E27FC236}">
                <a16:creationId xmlns:a16="http://schemas.microsoft.com/office/drawing/2014/main" id="{95EC0D97-0972-4AE5-8EFE-02F8E50F9FB4}"/>
              </a:ext>
            </a:extLst>
          </p:cNvPr>
          <p:cNvSpPr>
            <a:spLocks noGrp="1"/>
          </p:cNvSpPr>
          <p:nvPr>
            <p:ph type="sldNum" sz="quarter" idx="12"/>
          </p:nvPr>
        </p:nvSpPr>
        <p:spPr/>
        <p:txBody>
          <a:bodyPr/>
          <a:lstStyle/>
          <a:p>
            <a:r>
              <a:rPr lang="en-US"/>
              <a:t>L6 - </a:t>
            </a:r>
            <a:fld id="{FDED41F8-FC0F-4085-8150-313B6CF05213}" type="slidenum">
              <a:rPr lang="en-US" smtClean="0"/>
              <a:pPr/>
              <a:t>38</a:t>
            </a:fld>
            <a:endParaRPr lang="en-US" dirty="0"/>
          </a:p>
        </p:txBody>
      </p:sp>
    </p:spTree>
    <p:extLst>
      <p:ext uri="{BB962C8B-B14F-4D97-AF65-F5344CB8AC3E}">
        <p14:creationId xmlns:p14="http://schemas.microsoft.com/office/powerpoint/2010/main" val="23785122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E8B6ED-926F-4414-9B46-464577E4C49B}"/>
              </a:ext>
            </a:extLst>
          </p:cNvPr>
          <p:cNvSpPr>
            <a:spLocks noGrp="1"/>
          </p:cNvSpPr>
          <p:nvPr>
            <p:ph idx="1"/>
          </p:nvPr>
        </p:nvSpPr>
        <p:spPr/>
        <p:txBody>
          <a:bodyPr>
            <a:normAutofit fontScale="92500"/>
          </a:bodyPr>
          <a:lstStyle/>
          <a:p>
            <a:r>
              <a:rPr lang="en-US" dirty="0"/>
              <a:t>Compliance issues are often the most difficult element of establishing effective enterprise GRC programs. </a:t>
            </a:r>
          </a:p>
          <a:p>
            <a:r>
              <a:rPr lang="en-US" dirty="0"/>
              <a:t>An enterprise can establish a governance framework where it understands the governance rules it will need to follow. </a:t>
            </a:r>
          </a:p>
          <a:p>
            <a:r>
              <a:rPr lang="en-US" dirty="0"/>
              <a:t>Risk management is somewhat easier as we have established some good procedures for estimating and taking actions to manage risks, but compliance can cause some major challenges. </a:t>
            </a:r>
          </a:p>
          <a:p>
            <a:r>
              <a:rPr lang="en-US" dirty="0"/>
              <a:t>The problem with compliance is that there are so many often conflicting legal and procedural rules that it is difficult to determine the most significant or important of them.</a:t>
            </a:r>
            <a:endParaRPr lang="en-GB" dirty="0"/>
          </a:p>
        </p:txBody>
      </p:sp>
      <p:sp>
        <p:nvSpPr>
          <p:cNvPr id="3" name="Title 2">
            <a:extLst>
              <a:ext uri="{FF2B5EF4-FFF2-40B4-BE49-F238E27FC236}">
                <a16:creationId xmlns:a16="http://schemas.microsoft.com/office/drawing/2014/main" id="{DAA3AD8A-EFE2-461B-80A4-5486EACE578E}"/>
              </a:ext>
            </a:extLst>
          </p:cNvPr>
          <p:cNvSpPr>
            <a:spLocks noGrp="1"/>
          </p:cNvSpPr>
          <p:nvPr>
            <p:ph type="title"/>
          </p:nvPr>
        </p:nvSpPr>
        <p:spPr/>
        <p:txBody>
          <a:bodyPr/>
          <a:lstStyle/>
          <a:p>
            <a:endParaRPr lang="en-GB"/>
          </a:p>
        </p:txBody>
      </p:sp>
      <p:sp>
        <p:nvSpPr>
          <p:cNvPr id="4" name="Slide Number Placeholder 3">
            <a:extLst>
              <a:ext uri="{FF2B5EF4-FFF2-40B4-BE49-F238E27FC236}">
                <a16:creationId xmlns:a16="http://schemas.microsoft.com/office/drawing/2014/main" id="{24E06931-B59D-4639-9387-776EF4D4FA67}"/>
              </a:ext>
            </a:extLst>
          </p:cNvPr>
          <p:cNvSpPr>
            <a:spLocks noGrp="1"/>
          </p:cNvSpPr>
          <p:nvPr>
            <p:ph type="sldNum" sz="quarter" idx="12"/>
          </p:nvPr>
        </p:nvSpPr>
        <p:spPr/>
        <p:txBody>
          <a:bodyPr/>
          <a:lstStyle/>
          <a:p>
            <a:r>
              <a:rPr lang="en-US" dirty="0"/>
              <a:t>L6 - </a:t>
            </a:r>
            <a:fld id="{FDED41F8-FC0F-4085-8150-313B6CF05213}" type="slidenum">
              <a:rPr lang="en-US" smtClean="0"/>
              <a:pPr/>
              <a:t>40</a:t>
            </a:fld>
            <a:endParaRPr lang="en-US" dirty="0"/>
          </a:p>
        </p:txBody>
      </p:sp>
    </p:spTree>
    <p:extLst>
      <p:ext uri="{BB962C8B-B14F-4D97-AF65-F5344CB8AC3E}">
        <p14:creationId xmlns:p14="http://schemas.microsoft.com/office/powerpoint/2010/main" val="13544344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FD3D228-584E-4B55-BCD0-C56BBFB38F18}"/>
              </a:ext>
            </a:extLst>
          </p:cNvPr>
          <p:cNvSpPr>
            <a:spLocks noGrp="1"/>
          </p:cNvSpPr>
          <p:nvPr>
            <p:ph idx="1"/>
          </p:nvPr>
        </p:nvSpPr>
        <p:spPr/>
        <p:txBody>
          <a:bodyPr/>
          <a:lstStyle/>
          <a:p>
            <a:endParaRPr lang="en-GB"/>
          </a:p>
        </p:txBody>
      </p:sp>
      <p:sp>
        <p:nvSpPr>
          <p:cNvPr id="4" name="Title 3">
            <a:extLst>
              <a:ext uri="{FF2B5EF4-FFF2-40B4-BE49-F238E27FC236}">
                <a16:creationId xmlns:a16="http://schemas.microsoft.com/office/drawing/2014/main" id="{5EFBFDB1-3085-45A4-BE12-DEE10FBA1D32}"/>
              </a:ext>
            </a:extLst>
          </p:cNvPr>
          <p:cNvSpPr>
            <a:spLocks noGrp="1"/>
          </p:cNvSpPr>
          <p:nvPr>
            <p:ph type="title"/>
          </p:nvPr>
        </p:nvSpPr>
        <p:spPr/>
        <p:txBody>
          <a:bodyPr/>
          <a:lstStyle/>
          <a:p>
            <a:endParaRPr lang="en-GB"/>
          </a:p>
        </p:txBody>
      </p:sp>
      <p:pic>
        <p:nvPicPr>
          <p:cNvPr id="6" name="Picture 5">
            <a:extLst>
              <a:ext uri="{FF2B5EF4-FFF2-40B4-BE49-F238E27FC236}">
                <a16:creationId xmlns:a16="http://schemas.microsoft.com/office/drawing/2014/main" id="{CB8F001D-1B9D-4B8E-BDC0-222EEC968428}"/>
              </a:ext>
            </a:extLst>
          </p:cNvPr>
          <p:cNvPicPr>
            <a:picLocks noChangeAspect="1"/>
          </p:cNvPicPr>
          <p:nvPr/>
        </p:nvPicPr>
        <p:blipFill>
          <a:blip r:embed="rId2"/>
          <a:stretch>
            <a:fillRect/>
          </a:stretch>
        </p:blipFill>
        <p:spPr>
          <a:xfrm>
            <a:off x="2039815" y="1292445"/>
            <a:ext cx="8460331" cy="5259814"/>
          </a:xfrm>
          <a:prstGeom prst="rect">
            <a:avLst/>
          </a:prstGeom>
        </p:spPr>
      </p:pic>
      <p:sp>
        <p:nvSpPr>
          <p:cNvPr id="7" name="Slide Number Placeholder 2">
            <a:extLst>
              <a:ext uri="{FF2B5EF4-FFF2-40B4-BE49-F238E27FC236}">
                <a16:creationId xmlns:a16="http://schemas.microsoft.com/office/drawing/2014/main" id="{D164E244-F77E-4D78-AABC-B0BA7523FFF4}"/>
              </a:ext>
            </a:extLst>
          </p:cNvPr>
          <p:cNvSpPr>
            <a:spLocks noGrp="1"/>
          </p:cNvSpPr>
          <p:nvPr>
            <p:ph type="sldNum" sz="quarter" idx="12"/>
          </p:nvPr>
        </p:nvSpPr>
        <p:spPr>
          <a:xfrm>
            <a:off x="9448800" y="6492874"/>
            <a:ext cx="2743200" cy="365125"/>
          </a:xfrm>
        </p:spPr>
        <p:txBody>
          <a:bodyPr/>
          <a:lstStyle/>
          <a:p>
            <a:r>
              <a:rPr lang="en-US" dirty="0"/>
              <a:t>L6 - </a:t>
            </a:r>
            <a:fld id="{FDED41F8-FC0F-4085-8150-313B6CF05213}" type="slidenum">
              <a:rPr lang="en-US" smtClean="0"/>
              <a:pPr/>
              <a:t>41</a:t>
            </a:fld>
            <a:endParaRPr lang="en-US" dirty="0"/>
          </a:p>
        </p:txBody>
      </p:sp>
    </p:spTree>
    <p:extLst>
      <p:ext uri="{BB962C8B-B14F-4D97-AF65-F5344CB8AC3E}">
        <p14:creationId xmlns:p14="http://schemas.microsoft.com/office/powerpoint/2010/main" val="29898716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03008"/>
            <a:ext cx="8324454" cy="2770495"/>
          </a:xfrm>
        </p:spPr>
        <p:txBody>
          <a:bodyPr>
            <a:normAutofit/>
          </a:bodyPr>
          <a:lstStyle/>
          <a:p>
            <a:pPr>
              <a:lnSpc>
                <a:spcPct val="200000"/>
              </a:lnSpc>
            </a:pPr>
            <a:r>
              <a:rPr lang="en-US" sz="2000" dirty="0"/>
              <a:t>COSO Enterprise Risk Management: Establishing Effective Governance, Risk, and Compliance Processes. </a:t>
            </a:r>
            <a:r>
              <a:rPr lang="en-US" sz="2000" i="1" dirty="0"/>
              <a:t>Robert R. Moeller</a:t>
            </a:r>
            <a:r>
              <a:rPr lang="en-US" sz="2000" dirty="0"/>
              <a:t>.</a:t>
            </a:r>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4249</TotalTime>
  <Words>2457</Words>
  <Application>Microsoft Office PowerPoint</Application>
  <PresentationFormat>Widescreen</PresentationFormat>
  <Paragraphs>198</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Session Outline</vt:lpstr>
      <vt:lpstr>Introduction </vt:lpstr>
      <vt:lpstr>Compliance</vt:lpstr>
      <vt:lpstr>Compliance</vt:lpstr>
      <vt:lpstr>Compliance</vt:lpstr>
      <vt:lpstr>Compliance</vt:lpstr>
      <vt:lpstr>Compliance</vt:lpstr>
      <vt:lpstr>Compliance Issues Today </vt:lpstr>
      <vt:lpstr>Compliance Issues Today</vt:lpstr>
      <vt:lpstr>Compliance Issues Today</vt:lpstr>
      <vt:lpstr>Compliance Issues Today</vt:lpstr>
      <vt:lpstr>Compliance Issues Today</vt:lpstr>
      <vt:lpstr>Compliance Program Activities</vt:lpstr>
      <vt:lpstr>Justification for a Compliance Monitoring and Control</vt:lpstr>
      <vt:lpstr>Establish A Compliance Assessment Team</vt:lpstr>
      <vt:lpstr>Establish A Compliance Assessment Team</vt:lpstr>
      <vt:lpstr>Establish A Compliance Assessment Team</vt:lpstr>
      <vt:lpstr>Establish A Compliance Assessment Team</vt:lpstr>
      <vt:lpstr>Establish A Compliance Assessment Team</vt:lpstr>
      <vt:lpstr>Establish A Compliance Assessment Team</vt:lpstr>
      <vt:lpstr>Establish A Compliance Assessment Team</vt:lpstr>
      <vt:lpstr>Essential Ingredients of an Effective Compliance Program</vt:lpstr>
      <vt:lpstr>Compliance Risk Assessments and Compliance Program Reviews</vt:lpstr>
      <vt:lpstr>Compliance Risk Assessments and Compliance Program Reviews</vt:lpstr>
      <vt:lpstr>Enterprise Rules Versus Compliance Options</vt:lpstr>
      <vt:lpstr>Enterprise Rules Versus Compliance Options</vt:lpstr>
      <vt:lpstr>Identify A Compliance Risk Assessment Process</vt:lpstr>
      <vt:lpstr>PowerPoint Presentation</vt:lpstr>
      <vt:lpstr>Identify A Compliance Risk Assessment Process</vt:lpstr>
      <vt:lpstr>Identify A Compliance Risk Assessment Process</vt:lpstr>
      <vt:lpstr>Compliance Program Reviews</vt:lpstr>
      <vt:lpstr>Work Unit–level Compliance Tracking and Review Processes</vt:lpstr>
      <vt:lpstr>Compliance Program Reviews</vt:lpstr>
      <vt:lpstr>Internal Audit Compliance Reviews</vt:lpstr>
      <vt:lpstr>Internal Audit Compliance Reviews</vt:lpstr>
      <vt:lpstr>Compliance Self-Audits</vt:lpstr>
      <vt:lpstr>Compliance Program Transformation</vt:lpstr>
      <vt:lpstr>Summary</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39</cp:revision>
  <dcterms:created xsi:type="dcterms:W3CDTF">2021-08-03T13:03:26Z</dcterms:created>
  <dcterms:modified xsi:type="dcterms:W3CDTF">2021-10-01T11:41:47Z</dcterms:modified>
</cp:coreProperties>
</file>