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8" r:id="rId3"/>
    <p:sldId id="306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75" r:id="rId13"/>
    <p:sldId id="276" r:id="rId14"/>
    <p:sldId id="277" r:id="rId15"/>
    <p:sldId id="278" r:id="rId16"/>
    <p:sldId id="279" r:id="rId17"/>
    <p:sldId id="280" r:id="rId18"/>
    <p:sldId id="304" r:id="rId19"/>
    <p:sldId id="305" r:id="rId20"/>
    <p:sldId id="281" r:id="rId21"/>
    <p:sldId id="282" r:id="rId22"/>
    <p:sldId id="283" r:id="rId23"/>
    <p:sldId id="284" r:id="rId24"/>
    <p:sldId id="285" r:id="rId25"/>
    <p:sldId id="286" r:id="rId26"/>
    <p:sldId id="297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302" r:id="rId35"/>
    <p:sldId id="294" r:id="rId36"/>
    <p:sldId id="307" r:id="rId37"/>
    <p:sldId id="296" r:id="rId38"/>
    <p:sldId id="298" r:id="rId39"/>
    <p:sldId id="303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33867" y="-155787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422122"/>
            <a:ext cx="8139449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35671" y="3125529"/>
            <a:ext cx="7180507" cy="129615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54668" y="578575"/>
            <a:ext cx="79847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Strategic </a:t>
            </a:r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and Operational Management</a:t>
            </a:r>
          </a:p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(part 1 Analysis) 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Adam Yagoub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  <a:endParaRPr lang="en-US" sz="28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223353" y="3125529"/>
            <a:ext cx="70112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630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</a:t>
            </a:r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Strategic </a:t>
            </a:r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Management 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8946" y="1275008"/>
            <a:ext cx="10284854" cy="52932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869" y="237993"/>
            <a:ext cx="10045873" cy="1037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682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952" y="2101198"/>
            <a:ext cx="1086184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1.1  What Strategy Is: Gaining and Sustaining </a:t>
            </a:r>
            <a:r>
              <a:rPr lang="en-US" b="1" dirty="0" smtClean="0">
                <a:solidFill>
                  <a:srgbClr val="FF0000"/>
                </a:solidFill>
              </a:rPr>
              <a:t>Competitive </a:t>
            </a:r>
            <a:r>
              <a:rPr lang="en-US" b="1" dirty="0">
                <a:solidFill>
                  <a:srgbClr val="FF0000"/>
                </a:solidFill>
              </a:rPr>
              <a:t>Advantage</a:t>
            </a:r>
          </a:p>
          <a:p>
            <a:pPr marL="0" indent="0" algn="just">
              <a:buNone/>
            </a:pPr>
            <a:r>
              <a:rPr lang="en-US" dirty="0" smtClean="0"/>
              <a:t>- What </a:t>
            </a:r>
            <a:r>
              <a:rPr lang="en-US" dirty="0"/>
              <a:t>Is Competitive Advantage?</a:t>
            </a:r>
          </a:p>
          <a:p>
            <a:pPr marL="0" indent="0" algn="just">
              <a:buNone/>
            </a:pPr>
            <a:r>
              <a:rPr lang="en-US" dirty="0" smtClean="0"/>
              <a:t>- Industry </a:t>
            </a:r>
            <a:r>
              <a:rPr lang="en-US" dirty="0"/>
              <a:t>vs. Firm Effects in Determining Firm </a:t>
            </a:r>
            <a:r>
              <a:rPr lang="en-US" dirty="0" smtClean="0"/>
              <a:t>Performance</a:t>
            </a:r>
            <a:endParaRPr lang="en-US" dirty="0"/>
          </a:p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1.2  Stakeholders and Competitive Advantage</a:t>
            </a:r>
          </a:p>
          <a:p>
            <a:pPr marL="0" indent="0" algn="just">
              <a:buNone/>
            </a:pPr>
            <a:r>
              <a:rPr lang="en-US" dirty="0" smtClean="0"/>
              <a:t>- Stakeholder </a:t>
            </a:r>
            <a:r>
              <a:rPr lang="en-US" dirty="0"/>
              <a:t>Strategy</a:t>
            </a:r>
          </a:p>
          <a:p>
            <a:pPr marL="0" indent="0" algn="just">
              <a:buNone/>
            </a:pPr>
            <a:r>
              <a:rPr lang="en-US" dirty="0" smtClean="0"/>
              <a:t>- Stakeholder </a:t>
            </a:r>
            <a:r>
              <a:rPr lang="en-US" dirty="0"/>
              <a:t>Impact Analysis</a:t>
            </a:r>
          </a:p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1.3  The AFI Strategy Framework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62" y="213339"/>
            <a:ext cx="11173738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91952" y="649107"/>
            <a:ext cx="21178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13839" y="756829"/>
            <a:ext cx="4852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  <a:endParaRPr lang="en-US" sz="28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26564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981" y="330797"/>
            <a:ext cx="977273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740" y="1586100"/>
            <a:ext cx="1119788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/>
              <a:t>1.  </a:t>
            </a:r>
            <a:r>
              <a:rPr lang="en-US" sz="2800" dirty="0"/>
              <a:t>Explain the role of strategy in a firm’s quest for competitive advantage.</a:t>
            </a:r>
          </a:p>
          <a:p>
            <a:pPr algn="just"/>
            <a:r>
              <a:rPr lang="en-US" sz="2800" dirty="0" smtClean="0"/>
              <a:t>2.  </a:t>
            </a:r>
            <a:r>
              <a:rPr lang="en-US" sz="2800" dirty="0"/>
              <a:t>Define competitive advantage, sustainable competitive advantage, competitive </a:t>
            </a:r>
            <a:r>
              <a:rPr lang="en-US" sz="2800" dirty="0" smtClean="0"/>
              <a:t>disadvantage</a:t>
            </a:r>
            <a:r>
              <a:rPr lang="en-US" sz="2800" dirty="0"/>
              <a:t>, and competitive parity.</a:t>
            </a:r>
          </a:p>
          <a:p>
            <a:pPr algn="just"/>
            <a:r>
              <a:rPr lang="en-US" sz="2800" dirty="0" smtClean="0"/>
              <a:t>3.  </a:t>
            </a:r>
            <a:r>
              <a:rPr lang="en-US" sz="2800" dirty="0"/>
              <a:t>Differentiate the roles of firm effects and industry effects in determining firm performance.</a:t>
            </a:r>
          </a:p>
          <a:p>
            <a:pPr algn="just"/>
            <a:r>
              <a:rPr lang="en-US" sz="2800" dirty="0" smtClean="0"/>
              <a:t>4.  </a:t>
            </a:r>
            <a:r>
              <a:rPr lang="en-US" sz="2800" dirty="0"/>
              <a:t>Evaluate the relationship between stakeholder strategy and sustainable competitive advantage.</a:t>
            </a:r>
          </a:p>
          <a:p>
            <a:pPr algn="just"/>
            <a:r>
              <a:rPr lang="en-US" sz="2800" dirty="0" smtClean="0"/>
              <a:t>5.  </a:t>
            </a:r>
            <a:r>
              <a:rPr lang="en-US" sz="2800" dirty="0"/>
              <a:t>Conduct a stakeholder impact </a:t>
            </a:r>
            <a:r>
              <a:rPr lang="en-US" sz="2800" dirty="0" smtClean="0"/>
              <a:t>analysis.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9198" y="1917822"/>
            <a:ext cx="11155164" cy="386920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</a:rPr>
              <a:t>1.1. What Strategy </a:t>
            </a:r>
            <a:r>
              <a:rPr lang="en-US" b="1" dirty="0">
                <a:solidFill>
                  <a:srgbClr val="FF0000"/>
                </a:solidFill>
              </a:rPr>
              <a:t>Is: Gaining and Sustaining </a:t>
            </a:r>
            <a:r>
              <a:rPr lang="en-US" b="1" dirty="0" smtClean="0">
                <a:solidFill>
                  <a:srgbClr val="FF0000"/>
                </a:solidFill>
              </a:rPr>
              <a:t>Competitive </a:t>
            </a:r>
            <a:r>
              <a:rPr lang="en-US" b="1" dirty="0">
                <a:solidFill>
                  <a:srgbClr val="FF0000"/>
                </a:solidFill>
              </a:rPr>
              <a:t>Advantage</a:t>
            </a:r>
            <a:endParaRPr lang="en-US" b="1" dirty="0" smtClean="0">
              <a:solidFill>
                <a:srgbClr val="FF0000"/>
              </a:solidFill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/>
              <a:t>Strategy</a:t>
            </a:r>
            <a:r>
              <a:rPr lang="en-US" dirty="0" smtClean="0"/>
              <a:t> is </a:t>
            </a:r>
            <a:r>
              <a:rPr lang="en-US" dirty="0"/>
              <a:t>a set of goal-directed actions a firm takes to gain and sustain superior </a:t>
            </a:r>
            <a:r>
              <a:rPr lang="en-US" dirty="0" smtClean="0"/>
              <a:t>performance relative to competitors. To </a:t>
            </a:r>
            <a:r>
              <a:rPr lang="en-US" dirty="0"/>
              <a:t>achieve superior performance, companies </a:t>
            </a:r>
            <a:r>
              <a:rPr lang="en-US" dirty="0" smtClean="0"/>
              <a:t>compete </a:t>
            </a:r>
            <a:r>
              <a:rPr lang="en-US" dirty="0"/>
              <a:t>for resources: New ventures compete for financial and human capital. Existing </a:t>
            </a:r>
            <a:r>
              <a:rPr lang="en-US" dirty="0" smtClean="0"/>
              <a:t>companies </a:t>
            </a:r>
            <a:r>
              <a:rPr lang="en-US" dirty="0"/>
              <a:t>compete for profitable growth. Charities compete for donations, </a:t>
            </a:r>
            <a:r>
              <a:rPr lang="en-US" dirty="0" smtClean="0"/>
              <a:t>and universities </a:t>
            </a:r>
            <a:r>
              <a:rPr lang="en-US" dirty="0"/>
              <a:t>compete for the best students and professors. Sports teams compete for championships, </a:t>
            </a:r>
            <a:r>
              <a:rPr lang="en-US" dirty="0" smtClean="0"/>
              <a:t>while celebrities compete for media attention.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62" y="213339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060955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0726" y="1975937"/>
            <a:ext cx="10515600" cy="402403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What is a good strategy?</a:t>
            </a:r>
          </a:p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A </a:t>
            </a:r>
            <a:r>
              <a:rPr lang="en-US" dirty="0">
                <a:solidFill>
                  <a:srgbClr val="FF0000"/>
                </a:solidFill>
              </a:rPr>
              <a:t>good </a:t>
            </a:r>
            <a:r>
              <a:rPr lang="en-US" dirty="0" smtClean="0">
                <a:solidFill>
                  <a:srgbClr val="FF0000"/>
                </a:solidFill>
              </a:rPr>
              <a:t>strategy consists </a:t>
            </a:r>
            <a:r>
              <a:rPr lang="en-US" dirty="0">
                <a:solidFill>
                  <a:srgbClr val="FF0000"/>
                </a:solidFill>
              </a:rPr>
              <a:t>of three elements:</a:t>
            </a:r>
          </a:p>
          <a:p>
            <a:pPr marL="0" indent="0" algn="just">
              <a:buNone/>
            </a:pPr>
            <a:r>
              <a:rPr lang="en-US" i="1" dirty="0" smtClean="0">
                <a:solidFill>
                  <a:srgbClr val="FF0000"/>
                </a:solidFill>
              </a:rPr>
              <a:t>1.  A diagnosis of </a:t>
            </a:r>
            <a:r>
              <a:rPr lang="en-US" i="1" dirty="0">
                <a:solidFill>
                  <a:srgbClr val="FF0000"/>
                </a:solidFill>
              </a:rPr>
              <a:t>the competitive challenge</a:t>
            </a:r>
            <a:r>
              <a:rPr lang="en-US" dirty="0">
                <a:solidFill>
                  <a:srgbClr val="FF0000"/>
                </a:solidFill>
              </a:rPr>
              <a:t>. </a:t>
            </a:r>
            <a:r>
              <a:rPr lang="en-US" dirty="0"/>
              <a:t>This element is accomplished through </a:t>
            </a:r>
            <a:r>
              <a:rPr lang="en-US" dirty="0" smtClean="0"/>
              <a:t>analysis of </a:t>
            </a:r>
            <a:r>
              <a:rPr lang="en-US" dirty="0"/>
              <a:t>the firm’s external and internal environments (Part 1 of the AFI framework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US" i="1" dirty="0">
                <a:solidFill>
                  <a:srgbClr val="FF0000"/>
                </a:solidFill>
              </a:rPr>
              <a:t>2.  A guiding </a:t>
            </a:r>
            <a:r>
              <a:rPr lang="en-US" i="1" dirty="0" smtClean="0">
                <a:solidFill>
                  <a:srgbClr val="FF0000"/>
                </a:solidFill>
              </a:rPr>
              <a:t>policy to </a:t>
            </a:r>
            <a:r>
              <a:rPr lang="en-US" i="1" dirty="0">
                <a:solidFill>
                  <a:srgbClr val="FF0000"/>
                </a:solidFill>
              </a:rPr>
              <a:t>address the competitive challenge. </a:t>
            </a:r>
            <a:r>
              <a:rPr lang="en-US" dirty="0">
                <a:solidFill>
                  <a:srgbClr val="00B050"/>
                </a:solidFill>
              </a:rPr>
              <a:t>Th</a:t>
            </a:r>
            <a:r>
              <a:rPr lang="en-US" dirty="0"/>
              <a:t>is element is accomplished </a:t>
            </a:r>
            <a:r>
              <a:rPr lang="en-US" dirty="0" smtClean="0"/>
              <a:t>through </a:t>
            </a:r>
            <a:r>
              <a:rPr lang="en-US" dirty="0"/>
              <a:t>strategy </a:t>
            </a:r>
            <a:r>
              <a:rPr lang="en-US" dirty="0" smtClean="0"/>
              <a:t>formulation, resulting </a:t>
            </a:r>
            <a:r>
              <a:rPr lang="en-US" dirty="0"/>
              <a:t>in the firm’s corporate, business, and functional </a:t>
            </a:r>
            <a:r>
              <a:rPr lang="en-US" dirty="0" smtClean="0"/>
              <a:t>strategies </a:t>
            </a:r>
            <a:r>
              <a:rPr lang="en-US" dirty="0"/>
              <a:t>(Part 2 of the AFI framework</a:t>
            </a:r>
            <a:r>
              <a:rPr lang="en-US" dirty="0" smtClean="0"/>
              <a:t>).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173738" cy="1610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7" name="Rectangle 6"/>
          <p:cNvSpPr/>
          <p:nvPr/>
        </p:nvSpPr>
        <p:spPr>
          <a:xfrm>
            <a:off x="2827635" y="650082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304310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3044" y="2204916"/>
            <a:ext cx="10515600" cy="261760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3.  A set of coherent </a:t>
            </a:r>
            <a:r>
              <a:rPr lang="en-US" dirty="0" smtClean="0">
                <a:solidFill>
                  <a:srgbClr val="FF0000"/>
                </a:solidFill>
              </a:rPr>
              <a:t>actions to </a:t>
            </a:r>
            <a:r>
              <a:rPr lang="en-US" dirty="0">
                <a:solidFill>
                  <a:srgbClr val="FF0000"/>
                </a:solidFill>
              </a:rPr>
              <a:t>implement the firm’s guiding policy. </a:t>
            </a:r>
            <a:r>
              <a:rPr lang="en-US" dirty="0"/>
              <a:t>This element is </a:t>
            </a:r>
            <a:r>
              <a:rPr lang="en-US" dirty="0" smtClean="0"/>
              <a:t>accomplished </a:t>
            </a:r>
            <a:r>
              <a:rPr lang="en-US" dirty="0"/>
              <a:t>thro</a:t>
            </a:r>
            <a:r>
              <a:rPr lang="en-US" dirty="0">
                <a:solidFill>
                  <a:srgbClr val="00B050"/>
                </a:solidFill>
              </a:rPr>
              <a:t>ug</a:t>
            </a:r>
            <a:r>
              <a:rPr lang="en-US" dirty="0"/>
              <a:t>h strategy implementation(Part 3 of the AFI framework</a:t>
            </a:r>
            <a:r>
              <a:rPr lang="en-US" dirty="0" smtClean="0"/>
              <a:t>).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7166830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8827" y="2005504"/>
            <a:ext cx="10714973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- What is Competitive Advantage?</a:t>
            </a:r>
            <a:endParaRPr lang="en-US" b="1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n-US" dirty="0"/>
              <a:t>Competitive advantage is always </a:t>
            </a:r>
            <a:r>
              <a:rPr lang="en-US" dirty="0" smtClean="0"/>
              <a:t>relative, not </a:t>
            </a:r>
            <a:r>
              <a:rPr lang="en-US" dirty="0"/>
              <a:t>absolute. To assess competitive advantage, </a:t>
            </a:r>
            <a:r>
              <a:rPr lang="en-US" dirty="0" smtClean="0"/>
              <a:t>we </a:t>
            </a:r>
            <a:r>
              <a:rPr lang="en-US" dirty="0"/>
              <a:t>compare firm performance to a benchmark—that is, either the performance of other </a:t>
            </a:r>
            <a:r>
              <a:rPr lang="en-US" dirty="0" smtClean="0"/>
              <a:t>firms </a:t>
            </a:r>
            <a:r>
              <a:rPr lang="en-US" dirty="0"/>
              <a:t>in the same industry or an industry average. A firm that achieves superior </a:t>
            </a:r>
            <a:r>
              <a:rPr lang="en-US" dirty="0" smtClean="0"/>
              <a:t>performance </a:t>
            </a:r>
            <a:r>
              <a:rPr lang="en-US" dirty="0"/>
              <a:t>relative to other competitors in the same industry or the industry average has a </a:t>
            </a:r>
            <a:r>
              <a:rPr lang="en-US" b="1" dirty="0" smtClean="0">
                <a:solidFill>
                  <a:srgbClr val="FF0000"/>
                </a:solidFill>
              </a:rPr>
              <a:t>competitive </a:t>
            </a:r>
            <a:r>
              <a:rPr lang="en-US" b="1" dirty="0">
                <a:solidFill>
                  <a:srgbClr val="FF0000"/>
                </a:solidFill>
              </a:rPr>
              <a:t>advantage</a:t>
            </a:r>
            <a:r>
              <a:rPr lang="en-US" b="1" dirty="0" smtClean="0">
                <a:solidFill>
                  <a:srgbClr val="FF0000"/>
                </a:solidFill>
              </a:rPr>
              <a:t>.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3605771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Google has a competitive advantage over Facebook, Twitter, and </a:t>
            </a:r>
            <a:r>
              <a:rPr lang="en-US" dirty="0" smtClean="0"/>
              <a:t>Yahoo </a:t>
            </a:r>
            <a:r>
              <a:rPr lang="en-US" dirty="0"/>
              <a:t>in digital advertising. In smartphones, Apple has achieved a competitive advantage </a:t>
            </a:r>
            <a:r>
              <a:rPr lang="en-US" dirty="0" smtClean="0"/>
              <a:t>over </a:t>
            </a:r>
            <a:r>
              <a:rPr lang="en-US" dirty="0"/>
              <a:t>Samsung, Microsoft, and BlackBerry. A firm that is able to outperform its </a:t>
            </a:r>
            <a:r>
              <a:rPr lang="en-US" dirty="0" smtClean="0"/>
              <a:t>competitors </a:t>
            </a:r>
            <a:r>
              <a:rPr lang="en-US" dirty="0"/>
              <a:t>or the industry average over a prolonged period of time has a </a:t>
            </a:r>
            <a:r>
              <a:rPr lang="en-US" b="1" dirty="0">
                <a:solidFill>
                  <a:srgbClr val="FF0000"/>
                </a:solidFill>
              </a:rPr>
              <a:t>sustainable competitive </a:t>
            </a:r>
            <a:r>
              <a:rPr lang="en-US" b="1" dirty="0" smtClean="0">
                <a:solidFill>
                  <a:srgbClr val="FF0000"/>
                </a:solidFill>
              </a:rPr>
              <a:t>advantage</a:t>
            </a:r>
            <a:r>
              <a:rPr lang="en-US" b="1" dirty="0">
                <a:solidFill>
                  <a:srgbClr val="FF0000"/>
                </a:solidFill>
              </a:rPr>
              <a:t>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6053728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If a firm underperforms its rivals or the industry average, it has a </a:t>
            </a:r>
            <a:r>
              <a:rPr lang="en-US" b="1" dirty="0">
                <a:solidFill>
                  <a:srgbClr val="FF0000"/>
                </a:solidFill>
              </a:rPr>
              <a:t>competitive </a:t>
            </a:r>
            <a:r>
              <a:rPr lang="en-US" b="1" dirty="0" smtClean="0">
                <a:solidFill>
                  <a:srgbClr val="FF0000"/>
                </a:solidFill>
              </a:rPr>
              <a:t>disadvantage</a:t>
            </a:r>
            <a:r>
              <a:rPr lang="en-US" dirty="0" smtClean="0"/>
              <a:t>. For </a:t>
            </a:r>
            <a:r>
              <a:rPr lang="en-US" dirty="0"/>
              <a:t>example, a 15 percent return on invested capital may sound like </a:t>
            </a:r>
            <a:r>
              <a:rPr lang="en-US" dirty="0" smtClean="0"/>
              <a:t>superior </a:t>
            </a:r>
            <a:r>
              <a:rPr lang="en-US" dirty="0"/>
              <a:t>firm performance. In the consulting industry, though, where the average return on </a:t>
            </a:r>
            <a:r>
              <a:rPr lang="en-US" dirty="0" smtClean="0"/>
              <a:t>invested </a:t>
            </a:r>
            <a:r>
              <a:rPr lang="en-US" dirty="0"/>
              <a:t>capital is often above 20 percent, such a return puts a firm at a competitive </a:t>
            </a:r>
            <a:r>
              <a:rPr lang="en-US" dirty="0" smtClean="0"/>
              <a:t>disadvantage</a:t>
            </a:r>
            <a:r>
              <a:rPr lang="en-US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418128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In contrast, if a firm’s return on invested capital </a:t>
            </a:r>
            <a:r>
              <a:rPr lang="en-US" dirty="0" smtClean="0"/>
              <a:t>is 2 </a:t>
            </a:r>
            <a:r>
              <a:rPr lang="en-US" dirty="0"/>
              <a:t>percent in a declining </a:t>
            </a:r>
            <a:r>
              <a:rPr lang="en-US" dirty="0" smtClean="0"/>
              <a:t>industry</a:t>
            </a:r>
            <a:r>
              <a:rPr lang="en-US" dirty="0"/>
              <a:t>, like newspaper publishing, where the industry average has been negative (25 percent) for the past few years, then the firm has a competitive advantage. Should two or more firms perform at the same level, they have </a:t>
            </a:r>
            <a:r>
              <a:rPr lang="en-US" b="1" dirty="0">
                <a:solidFill>
                  <a:srgbClr val="FF0000"/>
                </a:solidFill>
              </a:rPr>
              <a:t>competitive </a:t>
            </a:r>
            <a:r>
              <a:rPr lang="en-US" b="1" dirty="0" smtClean="0">
                <a:solidFill>
                  <a:srgbClr val="FF0000"/>
                </a:solidFill>
              </a:rPr>
              <a:t>parity</a:t>
            </a:r>
            <a:r>
              <a:rPr lang="en-US" dirty="0" smtClean="0">
                <a:solidFill>
                  <a:srgbClr val="FF0000"/>
                </a:solidFill>
              </a:rPr>
              <a:t>. </a:t>
            </a:r>
          </a:p>
          <a:p>
            <a:pPr marL="0" indent="0" algn="just">
              <a:buNone/>
            </a:pPr>
            <a:r>
              <a:rPr lang="en-US" dirty="0"/>
              <a:t>To gain a competitive advantage, a firm needs to provide either goods or services consumers value more highly than those of its competitors, or goods or services similar to the competitors’ at a lower price.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312228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In addition, operational effectiveness, marketing skills, and other functional expertise </a:t>
            </a:r>
            <a:r>
              <a:rPr lang="en-US" dirty="0" smtClean="0"/>
              <a:t>all </a:t>
            </a:r>
            <a:r>
              <a:rPr lang="en-US" dirty="0"/>
              <a:t>strengthen a unique strategic position. Those capabilities, though, do not substitute </a:t>
            </a:r>
            <a:r>
              <a:rPr lang="en-US" dirty="0" smtClean="0"/>
              <a:t>for </a:t>
            </a:r>
            <a:r>
              <a:rPr lang="en-US" dirty="0"/>
              <a:t>competitive strategy. Competing to be similar but just a bit better than your </a:t>
            </a:r>
            <a:r>
              <a:rPr lang="en-US" dirty="0" smtClean="0"/>
              <a:t>competitor </a:t>
            </a:r>
            <a:r>
              <a:rPr lang="en-US" dirty="0"/>
              <a:t>is likely to be a recipe for cut-throat competition and low profit potential. </a:t>
            </a:r>
            <a:r>
              <a:rPr lang="en-US" dirty="0">
                <a:solidFill>
                  <a:srgbClr val="FF0000"/>
                </a:solidFill>
              </a:rPr>
              <a:t>Let’s take </a:t>
            </a:r>
            <a:r>
              <a:rPr lang="en-US" dirty="0" smtClean="0">
                <a:solidFill>
                  <a:srgbClr val="FF0000"/>
                </a:solidFill>
              </a:rPr>
              <a:t>this </a:t>
            </a:r>
            <a:r>
              <a:rPr lang="en-US" dirty="0">
                <a:solidFill>
                  <a:srgbClr val="FF0000"/>
                </a:solidFill>
              </a:rPr>
              <a:t>idea to its extreme in a quick thought experiment: </a:t>
            </a:r>
            <a:r>
              <a:rPr lang="en-US" dirty="0"/>
              <a:t>If all firms in the same industry </a:t>
            </a:r>
            <a:r>
              <a:rPr lang="en-US" dirty="0" smtClean="0"/>
              <a:t>pursued </a:t>
            </a:r>
            <a:r>
              <a:rPr lang="en-US" dirty="0"/>
              <a:t>a low-cost position through application of competitive benchmarking, all firms </a:t>
            </a:r>
            <a:r>
              <a:rPr lang="en-US" dirty="0" smtClean="0"/>
              <a:t>would </a:t>
            </a:r>
            <a:r>
              <a:rPr lang="en-US" b="1" dirty="0"/>
              <a:t>have identical cost structures</a:t>
            </a:r>
            <a:r>
              <a:rPr lang="en-US" dirty="0"/>
              <a:t>. None could gain a </a:t>
            </a:r>
            <a:r>
              <a:rPr lang="en-US" b="1" dirty="0"/>
              <a:t>competitive advantage.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430175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Everyone </a:t>
            </a:r>
            <a:r>
              <a:rPr lang="en-US" dirty="0" smtClean="0"/>
              <a:t>would </a:t>
            </a:r>
            <a:r>
              <a:rPr lang="en-US" dirty="0"/>
              <a:t>be running faster, but nothing would change in terms of relative strategic </a:t>
            </a:r>
            <a:r>
              <a:rPr lang="en-US" dirty="0" smtClean="0"/>
              <a:t>positions. There </a:t>
            </a:r>
            <a:r>
              <a:rPr lang="en-US" dirty="0"/>
              <a:t>would be little if any value creation for customers because companies would have </a:t>
            </a:r>
            <a:r>
              <a:rPr lang="en-US" dirty="0" smtClean="0"/>
              <a:t>no </a:t>
            </a:r>
            <a:r>
              <a:rPr lang="en-US" dirty="0"/>
              <a:t>resources to invest in product and process improvements. Moreover, the least-efficient </a:t>
            </a:r>
            <a:r>
              <a:rPr lang="en-US" dirty="0" smtClean="0"/>
              <a:t>firms </a:t>
            </a:r>
            <a:r>
              <a:rPr lang="en-US" dirty="0"/>
              <a:t>would be driven out, further reducing customer </a:t>
            </a:r>
            <a:r>
              <a:rPr lang="en-US" dirty="0" smtClean="0"/>
              <a:t>choice.</a:t>
            </a:r>
          </a:p>
          <a:p>
            <a:pPr marL="0" indent="0" algn="just">
              <a:buNone/>
            </a:pPr>
            <a:r>
              <a:rPr lang="en-US" b="1" dirty="0" smtClean="0"/>
              <a:t>To </a:t>
            </a:r>
            <a:r>
              <a:rPr lang="en-US" b="1" dirty="0"/>
              <a:t>gain a deeper understanding of what strategy is, it may be helpful to think about </a:t>
            </a:r>
            <a:r>
              <a:rPr lang="en-US" b="1" dirty="0" smtClean="0"/>
              <a:t>what </a:t>
            </a:r>
            <a:r>
              <a:rPr lang="en-US" b="1" dirty="0"/>
              <a:t>strategy is </a:t>
            </a:r>
            <a:r>
              <a:rPr lang="en-US" b="1" dirty="0" smtClean="0"/>
              <a:t>not. Be </a:t>
            </a:r>
            <a:r>
              <a:rPr lang="en-US" b="1" dirty="0"/>
              <a:t>on the lookout for the following major hallmarks of what strategy </a:t>
            </a:r>
            <a:r>
              <a:rPr lang="en-US" b="1" dirty="0" smtClean="0"/>
              <a:t>is NOT:</a:t>
            </a:r>
            <a:endParaRPr 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106338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FF0000"/>
                </a:solidFill>
              </a:rPr>
              <a:t> Grandiose </a:t>
            </a:r>
            <a:r>
              <a:rPr lang="en-US" dirty="0">
                <a:solidFill>
                  <a:srgbClr val="FF0000"/>
                </a:solidFill>
              </a:rPr>
              <a:t>statements are not </a:t>
            </a:r>
            <a:r>
              <a:rPr lang="en-US" dirty="0" smtClean="0">
                <a:solidFill>
                  <a:srgbClr val="FF0000"/>
                </a:solidFill>
              </a:rPr>
              <a:t>strategy. </a:t>
            </a:r>
            <a:r>
              <a:rPr lang="en-US" dirty="0" smtClean="0"/>
              <a:t>You </a:t>
            </a:r>
            <a:r>
              <a:rPr lang="en-US" dirty="0"/>
              <a:t>may have heard firms say things like, “Our </a:t>
            </a:r>
            <a:r>
              <a:rPr lang="en-US" dirty="0" smtClean="0"/>
              <a:t>strategy </a:t>
            </a:r>
            <a:r>
              <a:rPr lang="en-US" dirty="0"/>
              <a:t>is to win” or “We will be No. 1.” Twitter declared its “ambition is to have the </a:t>
            </a:r>
            <a:r>
              <a:rPr lang="en-US" dirty="0" smtClean="0"/>
              <a:t>largest </a:t>
            </a:r>
            <a:r>
              <a:rPr lang="en-US" dirty="0"/>
              <a:t>audience in the world.” Such statements of desire, on their own, are not strategy. </a:t>
            </a:r>
            <a:r>
              <a:rPr lang="en-US" dirty="0" smtClean="0"/>
              <a:t>They </a:t>
            </a:r>
            <a:r>
              <a:rPr lang="en-US" dirty="0"/>
              <a:t>provide little managerial guidance and often lead to goal conflict and confusion. </a:t>
            </a:r>
            <a:r>
              <a:rPr lang="en-US" dirty="0" smtClean="0"/>
              <a:t>Moreover</a:t>
            </a:r>
            <a:r>
              <a:rPr lang="en-US" dirty="0"/>
              <a:t>, such wishful thinking frequently fails to address economic fundamentals. As </a:t>
            </a:r>
            <a:r>
              <a:rPr lang="en-US" dirty="0" smtClean="0"/>
              <a:t>we </a:t>
            </a:r>
            <a:r>
              <a:rPr lang="en-US" dirty="0"/>
              <a:t>will discuss in the next chapter, an effective vision and mission </a:t>
            </a:r>
            <a:r>
              <a:rPr lang="en-US" dirty="0" smtClean="0"/>
              <a:t>can lay </a:t>
            </a:r>
            <a:r>
              <a:rPr lang="en-US" dirty="0"/>
              <a:t>the </a:t>
            </a:r>
            <a:r>
              <a:rPr lang="en-US" dirty="0" smtClean="0"/>
              <a:t>foundation </a:t>
            </a:r>
            <a:r>
              <a:rPr lang="en-US" dirty="0"/>
              <a:t>upon which to craft a good strategy.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9256807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FF0000"/>
                </a:solidFill>
              </a:rPr>
              <a:t>A failure </a:t>
            </a:r>
            <a:r>
              <a:rPr lang="en-US" dirty="0">
                <a:solidFill>
                  <a:srgbClr val="FF0000"/>
                </a:solidFill>
              </a:rPr>
              <a:t>to face a competitive challenge is not </a:t>
            </a:r>
            <a:r>
              <a:rPr lang="en-US" dirty="0" smtClean="0">
                <a:solidFill>
                  <a:srgbClr val="FF0000"/>
                </a:solidFill>
              </a:rPr>
              <a:t>strategy. </a:t>
            </a:r>
            <a:r>
              <a:rPr lang="en-US" dirty="0" smtClean="0"/>
              <a:t>If </a:t>
            </a:r>
            <a:r>
              <a:rPr lang="en-US" dirty="0"/>
              <a:t>the firm does not define a </a:t>
            </a:r>
            <a:r>
              <a:rPr lang="en-US" dirty="0" smtClean="0"/>
              <a:t>clear </a:t>
            </a:r>
            <a:r>
              <a:rPr lang="en-US" dirty="0"/>
              <a:t>competitive challenge, managers have no way of assessing whether they are making </a:t>
            </a:r>
            <a:r>
              <a:rPr lang="en-US" dirty="0" smtClean="0"/>
              <a:t>progress </a:t>
            </a:r>
            <a:r>
              <a:rPr lang="en-US" dirty="0"/>
              <a:t>in addressing it. Managers at the now-defunct video rental chain Blockbuster, </a:t>
            </a:r>
            <a:r>
              <a:rPr lang="en-US" dirty="0" smtClean="0"/>
              <a:t>for </a:t>
            </a:r>
            <a:r>
              <a:rPr lang="en-US" dirty="0"/>
              <a:t>example, failed to address the competitive challenges posed by new players Netflix, </a:t>
            </a:r>
            <a:r>
              <a:rPr lang="en-US" dirty="0" smtClean="0"/>
              <a:t>Redbox</a:t>
            </a:r>
            <a:r>
              <a:rPr lang="en-US" dirty="0"/>
              <a:t>, Amazon Prime, and Hulu.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2217408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i="1" dirty="0" smtClean="0">
                <a:solidFill>
                  <a:srgbClr val="FF0000"/>
                </a:solidFill>
              </a:rPr>
              <a:t>Operational </a:t>
            </a:r>
            <a:r>
              <a:rPr lang="en-US" i="1" dirty="0">
                <a:solidFill>
                  <a:srgbClr val="FF0000"/>
                </a:solidFill>
              </a:rPr>
              <a:t>effectiveness, competitive benchmarking, or other tactical tools are not </a:t>
            </a:r>
            <a:r>
              <a:rPr lang="en-US" i="1" dirty="0" smtClean="0">
                <a:solidFill>
                  <a:srgbClr val="FF0000"/>
                </a:solidFill>
              </a:rPr>
              <a:t>strategy. </a:t>
            </a:r>
            <a:r>
              <a:rPr lang="en-US" dirty="0" smtClean="0"/>
              <a:t>People </a:t>
            </a:r>
            <a:r>
              <a:rPr lang="en-US" dirty="0"/>
              <a:t>casually refer to a host of different policies and initiatives as some sort </a:t>
            </a:r>
            <a:r>
              <a:rPr lang="en-US" dirty="0" smtClean="0"/>
              <a:t>of </a:t>
            </a:r>
            <a:r>
              <a:rPr lang="en-US" dirty="0"/>
              <a:t>strategy: pricing strategy, Internet strategy, alliance strategy, operations strategy, </a:t>
            </a:r>
            <a:r>
              <a:rPr lang="en-US" dirty="0" smtClean="0"/>
              <a:t>IT </a:t>
            </a:r>
            <a:r>
              <a:rPr lang="en-US" dirty="0"/>
              <a:t>strategy, brand strategy, marketing strategy, HR strategy, China strategy, and so 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5236908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 Industry vs. Firm effects in determining Firm performance</a:t>
            </a:r>
            <a:endParaRPr lang="en-US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n-US" dirty="0" smtClean="0"/>
              <a:t>Firm </a:t>
            </a:r>
            <a:r>
              <a:rPr lang="en-US" dirty="0"/>
              <a:t>performance is determined primarily by two factors: </a:t>
            </a:r>
            <a:r>
              <a:rPr lang="en-US" b="1" dirty="0"/>
              <a:t>industry and firm effects</a:t>
            </a:r>
            <a:r>
              <a:rPr lang="en-US" dirty="0"/>
              <a:t>. </a:t>
            </a:r>
            <a:r>
              <a:rPr lang="en-US" b="1" i="1" dirty="0">
                <a:solidFill>
                  <a:srgbClr val="FF0000"/>
                </a:solidFill>
              </a:rPr>
              <a:t>Industry </a:t>
            </a:r>
            <a:r>
              <a:rPr lang="en-US" b="1" i="1" dirty="0" smtClean="0">
                <a:solidFill>
                  <a:srgbClr val="FF0000"/>
                </a:solidFill>
              </a:rPr>
              <a:t>effects </a:t>
            </a:r>
            <a:r>
              <a:rPr lang="en-US" dirty="0" smtClean="0"/>
              <a:t>describe </a:t>
            </a:r>
            <a:r>
              <a:rPr lang="en-US" dirty="0"/>
              <a:t>the underlying </a:t>
            </a:r>
            <a:r>
              <a:rPr lang="en-US" dirty="0" smtClean="0"/>
              <a:t>economic structure </a:t>
            </a:r>
            <a:r>
              <a:rPr lang="en-US" dirty="0"/>
              <a:t>of the industry. They attribute firm </a:t>
            </a:r>
            <a:r>
              <a:rPr lang="en-US" dirty="0" smtClean="0"/>
              <a:t>performance </a:t>
            </a:r>
            <a:r>
              <a:rPr lang="en-US" dirty="0"/>
              <a:t>to the industry in which the firm competes. The structure of an industry is </a:t>
            </a:r>
            <a:r>
              <a:rPr lang="en-US" dirty="0" smtClean="0"/>
              <a:t>determined </a:t>
            </a:r>
            <a:r>
              <a:rPr lang="en-US" dirty="0"/>
              <a:t>by elements common to all industries, elements such as entry and exit </a:t>
            </a:r>
            <a:r>
              <a:rPr lang="en-US" dirty="0" smtClean="0"/>
              <a:t>barriers</a:t>
            </a:r>
            <a:r>
              <a:rPr lang="en-US" dirty="0"/>
              <a:t>, number and size of companies, and types of products and services offered. In a series </a:t>
            </a:r>
            <a:r>
              <a:rPr lang="en-US" dirty="0" smtClean="0"/>
              <a:t>of </a:t>
            </a:r>
            <a:r>
              <a:rPr lang="en-US" dirty="0"/>
              <a:t>empirical studies, academic researchers have found that about 20 percent of a firm’s </a:t>
            </a:r>
            <a:r>
              <a:rPr lang="en-US" dirty="0" smtClean="0"/>
              <a:t>profitability </a:t>
            </a:r>
            <a:r>
              <a:rPr lang="en-US" dirty="0"/>
              <a:t>depends on the industry it’s in.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7" name="Rectangle 6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5959659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i="1" dirty="0">
                <a:solidFill>
                  <a:srgbClr val="FF0000"/>
                </a:solidFill>
              </a:rPr>
              <a:t>Firm </a:t>
            </a:r>
            <a:r>
              <a:rPr lang="en-US" b="1" i="1" dirty="0" smtClean="0">
                <a:solidFill>
                  <a:srgbClr val="FF0000"/>
                </a:solidFill>
              </a:rPr>
              <a:t>effects </a:t>
            </a:r>
            <a:r>
              <a:rPr lang="en-US" dirty="0" smtClean="0"/>
              <a:t>attribute </a:t>
            </a:r>
            <a:r>
              <a:rPr lang="en-US" dirty="0"/>
              <a:t>firm performance to the actions managers take. In Chapter 4, </a:t>
            </a:r>
            <a:r>
              <a:rPr lang="en-US" dirty="0" smtClean="0"/>
              <a:t> we’ll </a:t>
            </a:r>
            <a:r>
              <a:rPr lang="en-US" dirty="0"/>
              <a:t>look inside the firm to understand why firms within the same industry differ, and </a:t>
            </a:r>
            <a:r>
              <a:rPr lang="en-US" dirty="0" smtClean="0"/>
              <a:t>how </a:t>
            </a:r>
            <a:r>
              <a:rPr lang="en-US" dirty="0"/>
              <a:t>differences among firms can lead to competitive </a:t>
            </a:r>
            <a:r>
              <a:rPr lang="en-US" dirty="0" smtClean="0"/>
              <a:t>advantage. For </a:t>
            </a:r>
            <a:r>
              <a:rPr lang="en-US" dirty="0"/>
              <a:t>now, the key point is that managers’ actions tend to be more important in </a:t>
            </a:r>
            <a:r>
              <a:rPr lang="en-US" dirty="0" smtClean="0"/>
              <a:t>determining </a:t>
            </a:r>
            <a:r>
              <a:rPr lang="en-US" dirty="0"/>
              <a:t>firm performance than the forces exerted on the firm by its external environment.</a:t>
            </a:r>
          </a:p>
          <a:p>
            <a:pPr marL="0" indent="0" algn="just">
              <a:buNone/>
            </a:pPr>
            <a:r>
              <a:rPr lang="en-US" dirty="0" smtClean="0"/>
              <a:t>Empirical </a:t>
            </a:r>
            <a:r>
              <a:rPr lang="en-US" dirty="0"/>
              <a:t>research studies indicate that a firm’s strategy can explain up to 55 percent of its </a:t>
            </a:r>
            <a:r>
              <a:rPr lang="en-US" dirty="0" smtClean="0"/>
              <a:t>performance. Exhibit</a:t>
            </a:r>
            <a:r>
              <a:rPr lang="en-US" dirty="0"/>
              <a:t> 1.1 shows these findings.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  <p:sp>
        <p:nvSpPr>
          <p:cNvPr id="7" name="Rectangle 6"/>
          <p:cNvSpPr/>
          <p:nvPr/>
        </p:nvSpPr>
        <p:spPr>
          <a:xfrm>
            <a:off x="341381" y="696248"/>
            <a:ext cx="21178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</p:spTree>
    <p:extLst>
      <p:ext uri="{BB962C8B-B14F-4D97-AF65-F5344CB8AC3E}">
        <p14:creationId xmlns:p14="http://schemas.microsoft.com/office/powerpoint/2010/main" val="480402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1667" y="1954060"/>
            <a:ext cx="9582410" cy="45218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  <p:sp>
        <p:nvSpPr>
          <p:cNvPr id="8" name="Rectangle 7"/>
          <p:cNvSpPr/>
          <p:nvPr/>
        </p:nvSpPr>
        <p:spPr>
          <a:xfrm>
            <a:off x="341381" y="696248"/>
            <a:ext cx="21178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</p:spTree>
    <p:extLst>
      <p:ext uri="{BB962C8B-B14F-4D97-AF65-F5344CB8AC3E}">
        <p14:creationId xmlns:p14="http://schemas.microsoft.com/office/powerpoint/2010/main" val="26533982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1.2.  </a:t>
            </a:r>
            <a:r>
              <a:rPr lang="en-US" b="1" dirty="0">
                <a:solidFill>
                  <a:srgbClr val="FF0000"/>
                </a:solidFill>
              </a:rPr>
              <a:t>Stakeholders and Competitive Advantage</a:t>
            </a:r>
          </a:p>
          <a:p>
            <a:pPr marL="0" indent="0" algn="just">
              <a:buNone/>
            </a:pPr>
            <a:r>
              <a:rPr lang="en-US" dirty="0" smtClean="0"/>
              <a:t>Companies </a:t>
            </a:r>
            <a:r>
              <a:rPr lang="en-US" dirty="0"/>
              <a:t>with a good strategy generate value for </a:t>
            </a:r>
            <a:r>
              <a:rPr lang="en-US" dirty="0" smtClean="0"/>
              <a:t>society. When </a:t>
            </a:r>
            <a:r>
              <a:rPr lang="en-US" dirty="0"/>
              <a:t>firms compete in their </a:t>
            </a:r>
            <a:r>
              <a:rPr lang="en-US" dirty="0" smtClean="0"/>
              <a:t>own </a:t>
            </a:r>
            <a:r>
              <a:rPr lang="en-US" dirty="0"/>
              <a:t>self-interest while obeying the law and acting ethically, they ultimately create value. </a:t>
            </a:r>
            <a:r>
              <a:rPr lang="en-US" dirty="0" smtClean="0"/>
              <a:t>Value </a:t>
            </a:r>
            <a:r>
              <a:rPr lang="en-US" dirty="0"/>
              <a:t>creation occurs because companies with a good strategy are able to provide </a:t>
            </a:r>
            <a:r>
              <a:rPr lang="en-US" dirty="0" smtClean="0"/>
              <a:t>products </a:t>
            </a:r>
            <a:r>
              <a:rPr lang="en-US" dirty="0"/>
              <a:t>or services to consumers at a price point that they can afford while making a profit </a:t>
            </a:r>
            <a:r>
              <a:rPr lang="en-US" dirty="0" smtClean="0"/>
              <a:t>at </a:t>
            </a:r>
            <a:r>
              <a:rPr lang="en-US" dirty="0"/>
              <a:t>the same time. Both parties benefit from this trade as each captures a part of the value </a:t>
            </a:r>
            <a:r>
              <a:rPr lang="en-US" dirty="0" smtClean="0"/>
              <a:t>created</a:t>
            </a:r>
            <a:r>
              <a:rPr lang="en-US" dirty="0"/>
              <a:t>. In so doing, they make society better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9201853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Value creation in turn lays the </a:t>
            </a:r>
            <a:r>
              <a:rPr lang="en-US" dirty="0" smtClean="0"/>
              <a:t>foundation </a:t>
            </a:r>
            <a:r>
              <a:rPr lang="en-US" dirty="0"/>
              <a:t>for the benefits that </a:t>
            </a:r>
            <a:r>
              <a:rPr lang="en-US" dirty="0" smtClean="0"/>
              <a:t>successful economies </a:t>
            </a:r>
            <a:r>
              <a:rPr lang="en-US" dirty="0"/>
              <a:t>can provide: education, public safety, </a:t>
            </a:r>
            <a:r>
              <a:rPr lang="en-US" dirty="0" smtClean="0"/>
              <a:t>and </a:t>
            </a:r>
            <a:r>
              <a:rPr lang="en-US" dirty="0"/>
              <a:t>health care, among others. Superior performance allows a firm to reinvest some of </a:t>
            </a:r>
            <a:r>
              <a:rPr lang="en-US" dirty="0" smtClean="0"/>
              <a:t>its </a:t>
            </a:r>
            <a:r>
              <a:rPr lang="en-US" dirty="0"/>
              <a:t>profits and to grow, which in turn provides more opportunities for employment and </a:t>
            </a:r>
            <a:r>
              <a:rPr lang="en-US" dirty="0" smtClean="0"/>
              <a:t>fulfilling </a:t>
            </a:r>
            <a:r>
              <a:rPr lang="en-US" dirty="0"/>
              <a:t>careers.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4382239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-</a:t>
            </a:r>
            <a:r>
              <a:rPr lang="en-US" dirty="0" smtClean="0">
                <a:solidFill>
                  <a:srgbClr val="FF0000"/>
                </a:solidFill>
              </a:rPr>
              <a:t> Stakeholder strategy</a:t>
            </a:r>
          </a:p>
          <a:p>
            <a:pPr marL="0" indent="0" algn="just">
              <a:buNone/>
            </a:pPr>
            <a:r>
              <a:rPr lang="en-US" dirty="0" smtClean="0"/>
              <a:t>Stakeholders </a:t>
            </a:r>
            <a:r>
              <a:rPr lang="en-US" dirty="0"/>
              <a:t>have a vested claim or interest in the performance and continued survival of </a:t>
            </a:r>
            <a:r>
              <a:rPr lang="en-US" dirty="0" smtClean="0"/>
              <a:t>the </a:t>
            </a:r>
            <a:r>
              <a:rPr lang="en-US" dirty="0"/>
              <a:t>firm. Stakeho</a:t>
            </a:r>
            <a:r>
              <a:rPr lang="en-US" dirty="0">
                <a:solidFill>
                  <a:srgbClr val="00B050"/>
                </a:solidFill>
              </a:rPr>
              <a:t>lde</a:t>
            </a:r>
            <a:r>
              <a:rPr lang="en-US" dirty="0"/>
              <a:t>rs can be grouped by whether they are internal or external to a firm. </a:t>
            </a:r>
            <a:r>
              <a:rPr lang="en-US" dirty="0" smtClean="0"/>
              <a:t>As </a:t>
            </a:r>
            <a:r>
              <a:rPr lang="en-US" dirty="0"/>
              <a:t>shown in Exhibit 1.2, internal </a:t>
            </a:r>
            <a:r>
              <a:rPr lang="en-US" dirty="0" smtClean="0"/>
              <a:t>stakeholders include </a:t>
            </a:r>
            <a:r>
              <a:rPr lang="en-US" dirty="0"/>
              <a:t>stockholders, employees (including </a:t>
            </a:r>
            <a:r>
              <a:rPr lang="en-US" dirty="0" smtClean="0"/>
              <a:t>executives</a:t>
            </a:r>
            <a:r>
              <a:rPr lang="en-US" dirty="0"/>
              <a:t>, managers, and workers), and board members. External </a:t>
            </a:r>
            <a:r>
              <a:rPr lang="en-US" dirty="0" smtClean="0"/>
              <a:t>stakeholders include customers</a:t>
            </a:r>
            <a:r>
              <a:rPr lang="en-US" dirty="0"/>
              <a:t>, suppliers, alliance partners, creditors, unions, communities, governments at various </a:t>
            </a:r>
            <a:r>
              <a:rPr lang="en-US" dirty="0" smtClean="0"/>
              <a:t>levels</a:t>
            </a:r>
            <a:r>
              <a:rPr lang="en-US" dirty="0"/>
              <a:t>, and the media.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3640571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All stakeholders make </a:t>
            </a:r>
            <a:r>
              <a:rPr lang="en-US" dirty="0">
                <a:solidFill>
                  <a:srgbClr val="FF0000"/>
                </a:solidFill>
              </a:rPr>
              <a:t>specific contributions </a:t>
            </a:r>
            <a:r>
              <a:rPr lang="en-US" dirty="0"/>
              <a:t>to a firm, which in turn provides </a:t>
            </a:r>
            <a:r>
              <a:rPr lang="en-US" dirty="0" smtClean="0"/>
              <a:t>different types </a:t>
            </a:r>
            <a:r>
              <a:rPr lang="en-US" dirty="0"/>
              <a:t>of benefits to different stakeholders. Employees contribute their time and talents </a:t>
            </a:r>
            <a:r>
              <a:rPr lang="en-US" dirty="0" smtClean="0"/>
              <a:t>to </a:t>
            </a:r>
            <a:r>
              <a:rPr lang="en-US" dirty="0"/>
              <a:t>the firm, receiving wages and salaries in exchange. </a:t>
            </a:r>
            <a:r>
              <a:rPr lang="en-US" dirty="0" smtClean="0"/>
              <a:t>Shareholders </a:t>
            </a:r>
            <a:r>
              <a:rPr lang="en-US" dirty="0"/>
              <a:t>contribute capital in </a:t>
            </a:r>
            <a:r>
              <a:rPr lang="en-US" dirty="0" smtClean="0"/>
              <a:t>the </a:t>
            </a:r>
            <a:r>
              <a:rPr lang="en-US" dirty="0"/>
              <a:t>hope that the stock will rise and the firm will pay dividends. Communities provide </a:t>
            </a:r>
            <a:r>
              <a:rPr lang="en-US" dirty="0" smtClean="0"/>
              <a:t>real </a:t>
            </a:r>
            <a:r>
              <a:rPr lang="en-US" dirty="0"/>
              <a:t>estate, infrastructure, and public safety. In return, they expect that companies will </a:t>
            </a:r>
            <a:r>
              <a:rPr lang="en-US" dirty="0" smtClean="0"/>
              <a:t>pay </a:t>
            </a:r>
            <a:r>
              <a:rPr lang="en-US" dirty="0"/>
              <a:t>taxes, provide employment, and not pollute the environment. The firm, therefore, is </a:t>
            </a:r>
            <a:r>
              <a:rPr lang="en-US" dirty="0" smtClean="0"/>
              <a:t>embedded </a:t>
            </a:r>
            <a:r>
              <a:rPr lang="en-US" dirty="0"/>
              <a:t>in a multifaceted exchange </a:t>
            </a:r>
            <a:r>
              <a:rPr lang="en-US" dirty="0" smtClean="0"/>
              <a:t>relationship with </a:t>
            </a:r>
            <a:r>
              <a:rPr lang="en-US" dirty="0"/>
              <a:t>a number of diverse internal and </a:t>
            </a:r>
            <a:r>
              <a:rPr lang="en-US" dirty="0" smtClean="0"/>
              <a:t>external </a:t>
            </a:r>
            <a:r>
              <a:rPr lang="en-US" dirty="0"/>
              <a:t>stakeholders.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916738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If any stakeholder withholds participation in the firm’s exchange relationships, it can </a:t>
            </a:r>
            <a:r>
              <a:rPr lang="en-US" dirty="0" smtClean="0">
                <a:solidFill>
                  <a:srgbClr val="FF0000"/>
                </a:solidFill>
              </a:rPr>
              <a:t>negatively </a:t>
            </a:r>
            <a:r>
              <a:rPr lang="en-US" dirty="0">
                <a:solidFill>
                  <a:srgbClr val="FF0000"/>
                </a:solidFill>
              </a:rPr>
              <a:t>affect firm performance</a:t>
            </a:r>
            <a:r>
              <a:rPr lang="en-US" dirty="0"/>
              <a:t>. The aerospace company Boeing, for example, has a </a:t>
            </a:r>
            <a:r>
              <a:rPr lang="en-US" dirty="0" smtClean="0"/>
              <a:t>long </a:t>
            </a:r>
            <a:r>
              <a:rPr lang="en-US" dirty="0"/>
              <a:t>history of acrimonious labor relations, leading to walk-outs and strikes. This in turn </a:t>
            </a:r>
            <a:r>
              <a:rPr lang="en-US" dirty="0" smtClean="0"/>
              <a:t>has </a:t>
            </a:r>
            <a:r>
              <a:rPr lang="en-US" dirty="0"/>
              <a:t>not only delayed production of airplanes but also </a:t>
            </a:r>
            <a:r>
              <a:rPr lang="en-US" dirty="0">
                <a:solidFill>
                  <a:srgbClr val="FF0000"/>
                </a:solidFill>
              </a:rPr>
              <a:t>raised costs. </a:t>
            </a:r>
            <a:r>
              <a:rPr lang="en-US" dirty="0"/>
              <a:t>Borrowers who </a:t>
            </a:r>
            <a:r>
              <a:rPr lang="en-US" dirty="0" smtClean="0"/>
              <a:t>purchased </a:t>
            </a:r>
            <a:r>
              <a:rPr lang="en-US" dirty="0"/>
              <a:t>subprime mortgages are stakeholders (in this case, customers) of financial </a:t>
            </a:r>
            <a:r>
              <a:rPr lang="en-US" dirty="0" smtClean="0"/>
              <a:t>institutions</a:t>
            </a:r>
            <a:r>
              <a:rPr lang="en-US" dirty="0"/>
              <a:t>. When they defaulted in large numbers, they threatened the survival of these </a:t>
            </a:r>
            <a:r>
              <a:rPr lang="en-US" dirty="0" smtClean="0"/>
              <a:t>financial </a:t>
            </a:r>
            <a:r>
              <a:rPr lang="en-US" dirty="0"/>
              <a:t>institutions and, ultimately, of the entire financial system.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0729598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Stakeholder </a:t>
            </a:r>
            <a:r>
              <a:rPr lang="en-US" dirty="0" smtClean="0">
                <a:solidFill>
                  <a:srgbClr val="FF0000"/>
                </a:solidFill>
              </a:rPr>
              <a:t>strategy </a:t>
            </a:r>
            <a:r>
              <a:rPr lang="en-US" dirty="0" smtClean="0"/>
              <a:t>is </a:t>
            </a:r>
            <a:r>
              <a:rPr lang="en-US" dirty="0"/>
              <a:t>an integrative approach to managing a diverse set of </a:t>
            </a:r>
            <a:r>
              <a:rPr lang="en-US" dirty="0" smtClean="0"/>
              <a:t>stakeholders </a:t>
            </a:r>
            <a:r>
              <a:rPr lang="en-US" dirty="0"/>
              <a:t>effectively in order to gain and sustain competitive </a:t>
            </a:r>
            <a:r>
              <a:rPr lang="en-US" dirty="0" smtClean="0"/>
              <a:t>advantage. The </a:t>
            </a:r>
            <a:r>
              <a:rPr lang="en-US" dirty="0">
                <a:solidFill>
                  <a:srgbClr val="FF0000"/>
                </a:solidFill>
              </a:rPr>
              <a:t>unit of analysis </a:t>
            </a:r>
            <a:r>
              <a:rPr lang="en-US" dirty="0" smtClean="0"/>
              <a:t>is </a:t>
            </a:r>
            <a:r>
              <a:rPr lang="en-US" dirty="0"/>
              <a:t>the web of exchange relationships a firm has with its stakeholders (see Exhibit  1.2). </a:t>
            </a:r>
            <a:r>
              <a:rPr lang="en-US" dirty="0" smtClean="0"/>
              <a:t>Stakeholder </a:t>
            </a:r>
            <a:r>
              <a:rPr lang="en-US" dirty="0"/>
              <a:t>strategy allows firms to analyze and manage how various external and </a:t>
            </a:r>
            <a:r>
              <a:rPr lang="en-US" dirty="0" smtClean="0"/>
              <a:t>internal </a:t>
            </a:r>
            <a:r>
              <a:rPr lang="en-US" dirty="0"/>
              <a:t>stakeholders interact to jointly create and trade value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627030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6975" y="334851"/>
            <a:ext cx="10663707" cy="6128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5004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A core tenet of stakeholder </a:t>
            </a:r>
            <a:r>
              <a:rPr lang="en-US" dirty="0" smtClean="0">
                <a:solidFill>
                  <a:srgbClr val="FF0000"/>
                </a:solidFill>
              </a:rPr>
              <a:t>strategy </a:t>
            </a:r>
            <a:r>
              <a:rPr lang="en-US" dirty="0"/>
              <a:t>is that a single-minded focus on shareholders alone exposes a firm to undue risks. </a:t>
            </a:r>
            <a:r>
              <a:rPr lang="en-US" dirty="0" smtClean="0"/>
              <a:t>Simply </a:t>
            </a:r>
            <a:r>
              <a:rPr lang="en-US" dirty="0"/>
              <a:t>putting shareholder interest above all else can undermine economic performance </a:t>
            </a:r>
            <a:r>
              <a:rPr lang="en-US" dirty="0" smtClean="0"/>
              <a:t>and </a:t>
            </a:r>
            <a:r>
              <a:rPr lang="en-US" dirty="0"/>
              <a:t>even threaten the very survival of the enterprise. The strategist, therefore, must under-stand the complex web of exchange relationships among different stakeholders.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2749257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5321" y="1938318"/>
            <a:ext cx="10515600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With that understanding, the firm can proactively shape the various relationships to maximize </a:t>
            </a:r>
            <a:r>
              <a:rPr lang="en-US" dirty="0" smtClean="0"/>
              <a:t>the joint </a:t>
            </a:r>
            <a:r>
              <a:rPr lang="en-US" dirty="0"/>
              <a:t>value created and manage the distribution of this larger pie in a fair and transparent manner. Effective stakeholder management exemplifies how managers can act to improve firm performance, thereby enhancing the firm’s competitive advantage and the likelihood of its continued survival.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1471975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 Stakeholder </a:t>
            </a:r>
            <a:r>
              <a:rPr lang="en-US" dirty="0">
                <a:solidFill>
                  <a:srgbClr val="FF0000"/>
                </a:solidFill>
              </a:rPr>
              <a:t>impact </a:t>
            </a:r>
            <a:r>
              <a:rPr lang="en-US" dirty="0" smtClean="0">
                <a:solidFill>
                  <a:srgbClr val="FF0000"/>
                </a:solidFill>
              </a:rPr>
              <a:t>Analysis</a:t>
            </a:r>
          </a:p>
          <a:p>
            <a:pPr marL="0" indent="0" algn="just">
              <a:buNone/>
            </a:pPr>
            <a:r>
              <a:rPr lang="en-US" dirty="0" smtClean="0"/>
              <a:t>The </a:t>
            </a:r>
            <a:r>
              <a:rPr lang="en-US" dirty="0"/>
              <a:t>key challenge of stakeholder strategy is to effectively balance the needs of various </a:t>
            </a:r>
            <a:r>
              <a:rPr lang="en-US" dirty="0" smtClean="0"/>
              <a:t>stakeholders</a:t>
            </a:r>
            <a:r>
              <a:rPr lang="en-US" dirty="0"/>
              <a:t>. The firm needs to ensure that its primary stakeholders—the firm’s share-holders and other investors—achieve their objectives. At the same time, the firm needs </a:t>
            </a:r>
            <a:r>
              <a:rPr lang="en-US" dirty="0" smtClean="0"/>
              <a:t>to </a:t>
            </a:r>
            <a:r>
              <a:rPr lang="en-US" dirty="0"/>
              <a:t>recognize and address the concerns of other stakeholders—employees, suppliers, and </a:t>
            </a:r>
            <a:r>
              <a:rPr lang="en-US" dirty="0" smtClean="0"/>
              <a:t>customers—in </a:t>
            </a:r>
            <a:r>
              <a:rPr lang="en-US" dirty="0"/>
              <a:t>an ethical and fair manner, so that they too are satisfied. This all sounds </a:t>
            </a:r>
            <a:r>
              <a:rPr lang="en-US" dirty="0" smtClean="0"/>
              <a:t>good </a:t>
            </a:r>
            <a:r>
              <a:rPr lang="en-US" dirty="0"/>
              <a:t>in theory, but how can managers go about this in practice</a:t>
            </a:r>
            <a:r>
              <a:rPr lang="en-US" dirty="0" smtClean="0"/>
              <a:t>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42821461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6836" y="2005504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i="1" dirty="0"/>
              <a:t>Stakeholder impact </a:t>
            </a:r>
            <a:r>
              <a:rPr lang="en-US" b="1" i="1" dirty="0" smtClean="0"/>
              <a:t>analysis </a:t>
            </a:r>
            <a:r>
              <a:rPr lang="en-US" dirty="0" smtClean="0"/>
              <a:t>provides </a:t>
            </a:r>
            <a:r>
              <a:rPr lang="en-US" dirty="0"/>
              <a:t>a decision tool with which managers can </a:t>
            </a:r>
            <a:r>
              <a:rPr lang="en-US" dirty="0" smtClean="0"/>
              <a:t>recognize</a:t>
            </a:r>
            <a:r>
              <a:rPr lang="en-US" dirty="0"/>
              <a:t>, prioritize, and address the needs of different stakeholders. This tool helps the </a:t>
            </a:r>
            <a:r>
              <a:rPr lang="en-US" dirty="0" smtClean="0"/>
              <a:t>firm </a:t>
            </a:r>
            <a:r>
              <a:rPr lang="en-US" dirty="0"/>
              <a:t>achieve a competitive advantage while acting as a good corporate citizen. Stakeholder </a:t>
            </a:r>
            <a:r>
              <a:rPr lang="en-US" dirty="0" smtClean="0"/>
              <a:t>impact </a:t>
            </a:r>
            <a:r>
              <a:rPr lang="en-US" dirty="0"/>
              <a:t>analysis takes managers </a:t>
            </a:r>
            <a:r>
              <a:rPr lang="en-US" dirty="0">
                <a:solidFill>
                  <a:srgbClr val="FF0000"/>
                </a:solidFill>
              </a:rPr>
              <a:t>through a five-step process </a:t>
            </a:r>
            <a:r>
              <a:rPr lang="en-US" dirty="0"/>
              <a:t>of recognizing stakeholders’ </a:t>
            </a:r>
            <a:r>
              <a:rPr lang="en-US" dirty="0" smtClean="0"/>
              <a:t>claims</a:t>
            </a:r>
            <a:r>
              <a:rPr lang="en-US" dirty="0"/>
              <a:t>. In each step, managers must pay particular attention to </a:t>
            </a:r>
            <a:r>
              <a:rPr lang="en-US" dirty="0">
                <a:solidFill>
                  <a:srgbClr val="FF0000"/>
                </a:solidFill>
              </a:rPr>
              <a:t>three important stakeholder </a:t>
            </a:r>
            <a:r>
              <a:rPr lang="en-US" dirty="0" smtClean="0">
                <a:solidFill>
                  <a:srgbClr val="FF0000"/>
                </a:solidFill>
              </a:rPr>
              <a:t>attributes</a:t>
            </a:r>
            <a:r>
              <a:rPr lang="en-US" dirty="0"/>
              <a:t>: power, </a:t>
            </a:r>
            <a:r>
              <a:rPr lang="en-US" dirty="0" smtClean="0"/>
              <a:t>legitimacy, and </a:t>
            </a:r>
            <a:r>
              <a:rPr lang="en-US" dirty="0"/>
              <a:t>urgency.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3014135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■  A stakeholder has </a:t>
            </a:r>
            <a:r>
              <a:rPr lang="en-US" dirty="0" smtClean="0"/>
              <a:t>power over </a:t>
            </a:r>
            <a:r>
              <a:rPr lang="en-US" dirty="0"/>
              <a:t>a company when it can get the company to do </a:t>
            </a:r>
            <a:r>
              <a:rPr lang="en-US" dirty="0" smtClean="0"/>
              <a:t>something that </a:t>
            </a:r>
            <a:r>
              <a:rPr lang="en-US" dirty="0"/>
              <a:t>it would not otherwise do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/>
              <a:t>■  A stakeholder has a legitimate </a:t>
            </a:r>
            <a:r>
              <a:rPr lang="en-US" dirty="0" smtClean="0"/>
              <a:t>claim when </a:t>
            </a:r>
            <a:r>
              <a:rPr lang="en-US" dirty="0"/>
              <a:t>it is perceived to be legally valid or </a:t>
            </a:r>
            <a:r>
              <a:rPr lang="en-US" dirty="0" smtClean="0"/>
              <a:t>otherwise </a:t>
            </a:r>
            <a:r>
              <a:rPr lang="en-US" dirty="0"/>
              <a:t>appropriate.</a:t>
            </a:r>
          </a:p>
          <a:p>
            <a:pPr marL="0" indent="0" algn="just">
              <a:buNone/>
            </a:pPr>
            <a:r>
              <a:rPr lang="en-US" dirty="0"/>
              <a:t>■  A stakeholder has an urgent </a:t>
            </a:r>
            <a:r>
              <a:rPr lang="en-US" dirty="0" smtClean="0"/>
              <a:t>claim when </a:t>
            </a:r>
            <a:r>
              <a:rPr lang="en-US" dirty="0"/>
              <a:t>it requires a company’s immediate attention </a:t>
            </a:r>
            <a:r>
              <a:rPr lang="en-US" dirty="0" smtClean="0"/>
              <a:t>and </a:t>
            </a:r>
            <a:r>
              <a:rPr lang="en-US" dirty="0"/>
              <a:t>response.</a:t>
            </a:r>
          </a:p>
          <a:p>
            <a:pPr marL="0" indent="0" algn="just">
              <a:buNone/>
            </a:pPr>
            <a:r>
              <a:rPr lang="en-US" dirty="0"/>
              <a:t>Exhibit 1.3 depicts the five steps in stakeholder impact analysis and the key questions to </a:t>
            </a:r>
            <a:r>
              <a:rPr lang="en-US" dirty="0" smtClean="0"/>
              <a:t>be </a:t>
            </a:r>
            <a:r>
              <a:rPr lang="en-US" dirty="0"/>
              <a:t>asked. Let’s look at each step in detail.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2426461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7134" y="776614"/>
            <a:ext cx="9209883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7103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1.3. </a:t>
            </a:r>
            <a:r>
              <a:rPr lang="en-US" b="1" dirty="0">
                <a:solidFill>
                  <a:srgbClr val="FF0000"/>
                </a:solidFill>
              </a:rPr>
              <a:t>The AFI Strategy Framework</a:t>
            </a:r>
          </a:p>
          <a:p>
            <a:pPr marL="0" indent="0" algn="just">
              <a:buNone/>
            </a:pPr>
            <a:r>
              <a:rPr lang="en-US" dirty="0" smtClean="0"/>
              <a:t>How </a:t>
            </a:r>
            <a:r>
              <a:rPr lang="en-US" dirty="0"/>
              <a:t>do firms craft and execute a strategy that enhances their chances of achieving </a:t>
            </a:r>
            <a:r>
              <a:rPr lang="en-US" dirty="0" smtClean="0"/>
              <a:t>superior </a:t>
            </a:r>
            <a:r>
              <a:rPr lang="en-US" dirty="0"/>
              <a:t>performance? A successful strategy details a set of actions that managers take to </a:t>
            </a:r>
            <a:r>
              <a:rPr lang="en-US" dirty="0" smtClean="0"/>
              <a:t>gain </a:t>
            </a:r>
            <a:r>
              <a:rPr lang="en-US" dirty="0"/>
              <a:t>and sustain competitive advantage. Effectively managing the strategy process is the </a:t>
            </a:r>
            <a:r>
              <a:rPr lang="en-US" dirty="0" smtClean="0"/>
              <a:t>result </a:t>
            </a:r>
            <a:r>
              <a:rPr lang="en-US" dirty="0"/>
              <a:t>of three broad tasks:</a:t>
            </a:r>
          </a:p>
          <a:p>
            <a:pPr marL="0" indent="0" algn="just">
              <a:buNone/>
            </a:pPr>
            <a:r>
              <a:rPr lang="en-US" dirty="0"/>
              <a:t>1.  Analyze (A)</a:t>
            </a:r>
          </a:p>
          <a:p>
            <a:pPr marL="0" indent="0" algn="just">
              <a:buNone/>
            </a:pPr>
            <a:r>
              <a:rPr lang="en-US" dirty="0"/>
              <a:t>2.  Formulate (F)</a:t>
            </a:r>
          </a:p>
          <a:p>
            <a:pPr marL="0" indent="0" algn="just">
              <a:buNone/>
            </a:pPr>
            <a:r>
              <a:rPr lang="en-US" dirty="0"/>
              <a:t>3.  Implement (I)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282644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1458" y="338203"/>
            <a:ext cx="10709753" cy="651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7080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i="1" dirty="0" smtClean="0">
                <a:solidFill>
                  <a:srgbClr val="FF0000"/>
                </a:solidFill>
              </a:rPr>
              <a:t>Strategy </a:t>
            </a:r>
            <a:r>
              <a:rPr lang="en-US" i="1" dirty="0">
                <a:solidFill>
                  <a:srgbClr val="FF0000"/>
                </a:solidFill>
              </a:rPr>
              <a:t>Analysis (A)Topics and Questions</a:t>
            </a:r>
          </a:p>
          <a:p>
            <a:pPr marL="0" indent="0" algn="just">
              <a:buNone/>
            </a:pPr>
            <a:r>
              <a:rPr lang="en-US" dirty="0"/>
              <a:t>■  Strategic leadership and the strategy process: What roles do strategic leaders play? </a:t>
            </a:r>
            <a:r>
              <a:rPr lang="en-US" dirty="0" smtClean="0"/>
              <a:t>What </a:t>
            </a:r>
            <a:r>
              <a:rPr lang="en-US" dirty="0"/>
              <a:t>are the firm’s vision, mission, and values? What is the firm’s process for creating </a:t>
            </a:r>
            <a:r>
              <a:rPr lang="en-US" dirty="0" smtClean="0"/>
              <a:t>strategy </a:t>
            </a:r>
            <a:r>
              <a:rPr lang="en-US" dirty="0"/>
              <a:t>and how does strategy come about?(Chapter 2)</a:t>
            </a:r>
          </a:p>
          <a:p>
            <a:pPr marL="0" indent="0" algn="just">
              <a:buNone/>
            </a:pPr>
            <a:r>
              <a:rPr lang="en-US" dirty="0"/>
              <a:t>■  External analysis: What effects do forces in the external environment have on the firm’s </a:t>
            </a:r>
            <a:r>
              <a:rPr lang="en-US" dirty="0" smtClean="0"/>
              <a:t>potential </a:t>
            </a:r>
            <a:r>
              <a:rPr lang="en-US" dirty="0"/>
              <a:t>to gain and sustain a competitive advantage? How should the firm deal with </a:t>
            </a:r>
            <a:r>
              <a:rPr lang="en-US" dirty="0" smtClean="0"/>
              <a:t>them</a:t>
            </a:r>
            <a:r>
              <a:rPr lang="en-US" dirty="0"/>
              <a:t>?(Chapter 3)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1856479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■  Internal analysis: What effects do internal resources, capabilities, and core competencies have on the firm’s potential to gain and sustain a competitive advantage? How should the firm leverage them for competitive advantage?(Chapter 4)</a:t>
            </a:r>
          </a:p>
          <a:p>
            <a:pPr marL="0" indent="0" algn="just">
              <a:buNone/>
            </a:pPr>
            <a:r>
              <a:rPr lang="en-US" dirty="0"/>
              <a:t>■  Competitive advantage, firm performance, and business models: How does the firm make money? How can one assess and measure competitive advantage? What is the relationship between competitive advantage and firm performance?(Chapter 5)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7259441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i="1" dirty="0">
                <a:solidFill>
                  <a:srgbClr val="FF0000"/>
                </a:solidFill>
              </a:rPr>
              <a:t>Strategy Formulation (F)Topics and Questions</a:t>
            </a:r>
          </a:p>
          <a:p>
            <a:pPr marL="0" indent="0" algn="just">
              <a:buNone/>
            </a:pPr>
            <a:r>
              <a:rPr lang="en-US" dirty="0"/>
              <a:t>■  Business strategy: How should the firm compete: cost leadership, differentiation, or </a:t>
            </a:r>
            <a:r>
              <a:rPr lang="en-US" dirty="0" smtClean="0"/>
              <a:t>value </a:t>
            </a:r>
            <a:r>
              <a:rPr lang="en-US" dirty="0"/>
              <a:t>innovation(Chapters </a:t>
            </a:r>
            <a:r>
              <a:rPr lang="en-US" dirty="0" smtClean="0"/>
              <a:t>6)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■  Corporate strategy: Where should the firm compete: industry, markets, and geography</a:t>
            </a:r>
            <a:r>
              <a:rPr lang="en-US" dirty="0" smtClean="0"/>
              <a:t>?(Chapters 8)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■  Global strategy: How and where should the firm compete: local, regional, national, or </a:t>
            </a:r>
            <a:r>
              <a:rPr lang="en-US" dirty="0" smtClean="0"/>
              <a:t>international</a:t>
            </a:r>
            <a:r>
              <a:rPr lang="en-US" dirty="0"/>
              <a:t>?(Chapter 10</a:t>
            </a:r>
            <a:r>
              <a:rPr lang="en-US" dirty="0" smtClean="0"/>
              <a:t>).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8724861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i="1" dirty="0">
                <a:solidFill>
                  <a:srgbClr val="FF0000"/>
                </a:solidFill>
              </a:rPr>
              <a:t>Strategy Implementation (I)Topics and Questions</a:t>
            </a:r>
          </a:p>
          <a:p>
            <a:pPr marL="0" indent="0" algn="just">
              <a:buNone/>
            </a:pPr>
            <a:r>
              <a:rPr lang="en-US" dirty="0"/>
              <a:t>■  Organizational design: How should the firm organize to turn the formulated strategy </a:t>
            </a:r>
            <a:r>
              <a:rPr lang="en-US" dirty="0" smtClean="0"/>
              <a:t>into </a:t>
            </a:r>
            <a:r>
              <a:rPr lang="en-US" dirty="0"/>
              <a:t>action?(Chapter 11)</a:t>
            </a:r>
          </a:p>
          <a:p>
            <a:pPr marL="0" indent="0" algn="just">
              <a:buNone/>
            </a:pPr>
            <a:r>
              <a:rPr lang="en-US" dirty="0"/>
              <a:t>■  Corporate governance and business ethics: What type of corporate governance is </a:t>
            </a:r>
            <a:r>
              <a:rPr lang="en-US" dirty="0" smtClean="0"/>
              <a:t>most </a:t>
            </a:r>
            <a:r>
              <a:rPr lang="en-US" dirty="0"/>
              <a:t>effective? How does the firm anchor strategic decisions in business ethics</a:t>
            </a:r>
            <a:r>
              <a:rPr lang="en-US" dirty="0" smtClean="0"/>
              <a:t>?(</a:t>
            </a:r>
            <a:r>
              <a:rPr lang="en-US" dirty="0"/>
              <a:t>Chapter 12)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50179239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References:</a:t>
            </a:r>
          </a:p>
          <a:p>
            <a:pPr marL="0" indent="0">
              <a:buNone/>
            </a:pPr>
            <a:r>
              <a:rPr lang="en-US" dirty="0" smtClean="0"/>
              <a:t>Strategic management, </a:t>
            </a:r>
            <a:r>
              <a:rPr lang="en-US" dirty="0" smtClean="0">
                <a:solidFill>
                  <a:srgbClr val="FF0000"/>
                </a:solidFill>
              </a:rPr>
              <a:t>third edition</a:t>
            </a:r>
            <a:r>
              <a:rPr lang="en-US" dirty="0" smtClean="0"/>
              <a:t>, 2017</a:t>
            </a:r>
          </a:p>
          <a:p>
            <a:pPr marL="0" indent="0">
              <a:buNone/>
            </a:pPr>
            <a:r>
              <a:rPr lang="en-US" dirty="0" smtClean="0"/>
              <a:t>Frank t. Rothaermel</a:t>
            </a:r>
          </a:p>
          <a:p>
            <a:pPr marL="0" indent="0">
              <a:buNone/>
            </a:pPr>
            <a:r>
              <a:rPr lang="en-US" dirty="0" smtClean="0"/>
              <a:t>Georgia Institute </a:t>
            </a:r>
            <a:r>
              <a:rPr lang="en-US" dirty="0"/>
              <a:t>of </a:t>
            </a:r>
            <a:r>
              <a:rPr lang="en-US" dirty="0" smtClean="0"/>
              <a:t>Technology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Chapter 1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905690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3514</TotalTime>
  <Words>2591</Words>
  <Application>Microsoft Office PowerPoint</Application>
  <PresentationFormat>Widescreen</PresentationFormat>
  <Paragraphs>147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Calibri Light</vt:lpstr>
      <vt:lpstr>Tajawal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HP</cp:lastModifiedBy>
  <cp:revision>80</cp:revision>
  <dcterms:created xsi:type="dcterms:W3CDTF">2021-08-03T13:03:26Z</dcterms:created>
  <dcterms:modified xsi:type="dcterms:W3CDTF">2022-02-28T04:54:22Z</dcterms:modified>
</cp:coreProperties>
</file>