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8"/>
  </p:notesMasterIdLst>
  <p:sldIdLst>
    <p:sldId id="480" r:id="rId5"/>
    <p:sldId id="638" r:id="rId6"/>
    <p:sldId id="675" r:id="rId7"/>
    <p:sldId id="592" r:id="rId8"/>
    <p:sldId id="593" r:id="rId9"/>
    <p:sldId id="640" r:id="rId10"/>
    <p:sldId id="642" r:id="rId11"/>
    <p:sldId id="676" r:id="rId12"/>
    <p:sldId id="677" r:id="rId13"/>
    <p:sldId id="678" r:id="rId14"/>
    <p:sldId id="686" r:id="rId15"/>
    <p:sldId id="680" r:id="rId16"/>
    <p:sldId id="679" r:id="rId17"/>
    <p:sldId id="682" r:id="rId18"/>
    <p:sldId id="683" r:id="rId19"/>
    <p:sldId id="684" r:id="rId20"/>
    <p:sldId id="685" r:id="rId21"/>
    <p:sldId id="687" r:id="rId22"/>
    <p:sldId id="688" r:id="rId23"/>
    <p:sldId id="691" r:id="rId24"/>
    <p:sldId id="690" r:id="rId25"/>
    <p:sldId id="692" r:id="rId26"/>
    <p:sldId id="693" r:id="rId27"/>
    <p:sldId id="694" r:id="rId28"/>
    <p:sldId id="695" r:id="rId29"/>
    <p:sldId id="696" r:id="rId30"/>
    <p:sldId id="697" r:id="rId31"/>
    <p:sldId id="698" r:id="rId32"/>
    <p:sldId id="699" r:id="rId33"/>
    <p:sldId id="700" r:id="rId34"/>
    <p:sldId id="701" r:id="rId35"/>
    <p:sldId id="702" r:id="rId36"/>
    <p:sldId id="703" r:id="rId37"/>
    <p:sldId id="704" r:id="rId38"/>
    <p:sldId id="705" r:id="rId39"/>
    <p:sldId id="706" r:id="rId40"/>
    <p:sldId id="707" r:id="rId41"/>
    <p:sldId id="708" r:id="rId42"/>
    <p:sldId id="709" r:id="rId43"/>
    <p:sldId id="710" r:id="rId44"/>
    <p:sldId id="711" r:id="rId45"/>
    <p:sldId id="712" r:id="rId46"/>
    <p:sldId id="349" r:id="rId47"/>
  </p:sldIdLst>
  <p:sldSz cx="12192000" cy="6858000"/>
  <p:notesSz cx="6858000" cy="9144000"/>
  <p:embeddedFontLst>
    <p:embeddedFont>
      <p:font typeface="Alexandria" pitchFamily="2" charset="-78"/>
      <p:regular r:id="rId49"/>
      <p:bold r:id="rId50"/>
    </p:embeddedFont>
    <p:embeddedFont>
      <p:font typeface="Alexandria Light" pitchFamily="2" charset="-78"/>
      <p:regular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8"/>
            <p14:sldId id="675"/>
            <p14:sldId id="592"/>
            <p14:sldId id="593"/>
            <p14:sldId id="640"/>
            <p14:sldId id="642"/>
            <p14:sldId id="676"/>
            <p14:sldId id="677"/>
            <p14:sldId id="678"/>
            <p14:sldId id="686"/>
            <p14:sldId id="680"/>
            <p14:sldId id="679"/>
            <p14:sldId id="682"/>
            <p14:sldId id="683"/>
            <p14:sldId id="684"/>
            <p14:sldId id="685"/>
            <p14:sldId id="687"/>
            <p14:sldId id="688"/>
            <p14:sldId id="691"/>
            <p14:sldId id="690"/>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000000"/>
    <a:srgbClr val="00AEEF"/>
    <a:srgbClr val="259F6C"/>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40" autoAdjust="0"/>
    <p:restoredTop sz="95033" autoAdjust="0"/>
  </p:normalViewPr>
  <p:slideViewPr>
    <p:cSldViewPr snapToGrid="0">
      <p:cViewPr varScale="1">
        <p:scale>
          <a:sx n="78" d="100"/>
          <a:sy n="78" d="100"/>
        </p:scale>
        <p:origin x="97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20460-155E-402D-F87F-92697301C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3780A2-DB90-A8E2-C6F7-E2505ACCDD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247FCD-2BF2-351F-6BBD-7DDF27948D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69C357-B5B1-570B-06F2-E14C5B08F997}"/>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099646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20460-155E-402D-F87F-92697301C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3780A2-DB90-A8E2-C6F7-E2505ACCDD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247FCD-2BF2-351F-6BBD-7DDF27948D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69C357-B5B1-570B-06F2-E14C5B08F997}"/>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245284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20210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507010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1746096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65461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51910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319178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989886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72897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977061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87106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357914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800256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7409971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25235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1706875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415309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875815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598202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9226548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203144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107834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245998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441614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861184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614805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279771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699209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489808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1821772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660430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431446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955013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120614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185589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761795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4342291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719614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3630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1CE08-8DC8-1525-DF7E-266F0910B2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E2BFD7-3D44-ED81-4F7B-53515E2B25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E33E04B-CDA5-16BF-1E61-0E0ED80390E3}"/>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AC0E028-8FC8-E9DA-3F00-063EE8AE7E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012DB02-4BCE-7A69-E72B-05842BB4A0AF}"/>
              </a:ext>
            </a:extLst>
          </p:cNvPr>
          <p:cNvSpPr/>
          <p:nvPr/>
        </p:nvSpPr>
        <p:spPr>
          <a:xfrm>
            <a:off x="639917" y="630468"/>
            <a:ext cx="11238959" cy="461665"/>
          </a:xfrm>
          <a:prstGeom prst="rect">
            <a:avLst/>
          </a:prstGeom>
        </p:spPr>
        <p:txBody>
          <a:bodyPr wrap="square">
            <a:spAutoFit/>
          </a:bodyPr>
          <a:lstStyle/>
          <a:p>
            <a:pPr algn="ctr">
              <a:spcBef>
                <a:spcPts val="1800"/>
              </a:spcBef>
              <a:spcAft>
                <a:spcPts val="1500"/>
              </a:spcAft>
            </a:pPr>
            <a:r>
              <a:rPr lang="en-US" sz="2400" b="1" dirty="0">
                <a:solidFill>
                  <a:srgbClr val="002060"/>
                </a:solidFill>
                <a:latin typeface="Alexandria" pitchFamily="2" charset="-78"/>
                <a:ea typeface="Times New Roman" panose="02020603050405020304" pitchFamily="18" charset="0"/>
                <a:cs typeface="Alexandria" pitchFamily="2" charset="-78"/>
              </a:rPr>
              <a:t>Ethical Implications of AI in Business</a:t>
            </a:r>
          </a:p>
        </p:txBody>
      </p:sp>
      <p:sp>
        <p:nvSpPr>
          <p:cNvPr id="3" name="Rectangle: Rounded Corners 2">
            <a:extLst>
              <a:ext uri="{FF2B5EF4-FFF2-40B4-BE49-F238E27FC236}">
                <a16:creationId xmlns:a16="http://schemas.microsoft.com/office/drawing/2014/main" id="{C76D4538-8A7F-7D36-A5D9-E39297875419}"/>
              </a:ext>
            </a:extLst>
          </p:cNvPr>
          <p:cNvSpPr/>
          <p:nvPr/>
        </p:nvSpPr>
        <p:spPr>
          <a:xfrm>
            <a:off x="313123" y="1594902"/>
            <a:ext cx="11195107"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D9D1370-2DB9-8BA7-414F-A224C639BCA1}"/>
              </a:ext>
            </a:extLst>
          </p:cNvPr>
          <p:cNvSpPr/>
          <p:nvPr/>
        </p:nvSpPr>
        <p:spPr>
          <a:xfrm>
            <a:off x="478732" y="1638036"/>
            <a:ext cx="10759539" cy="4996881"/>
          </a:xfrm>
          <a:prstGeom prst="rect">
            <a:avLst/>
          </a:prstGeom>
        </p:spPr>
        <p:txBody>
          <a:bodyPr wrap="square">
            <a:spAutoFit/>
          </a:bodyPr>
          <a:lstStyle/>
          <a:p>
            <a:pPr algn="just">
              <a:lnSpc>
                <a:spcPct val="200000"/>
              </a:lnSpc>
            </a:pPr>
            <a:r>
              <a:rPr lang="en-US" dirty="0">
                <a:solidFill>
                  <a:srgbClr val="002060"/>
                </a:solidFill>
                <a:latin typeface="Alexandria Light" pitchFamily="2" charset="-78"/>
                <a:cs typeface="Alexandria Light" pitchFamily="2" charset="-78"/>
              </a:rPr>
              <a:t>LECTURE OBJECTIVES:</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Explain</a:t>
            </a:r>
            <a:r>
              <a:rPr lang="en-US" dirty="0">
                <a:latin typeface="Alexandria Light" pitchFamily="2" charset="-78"/>
                <a:cs typeface="Alexandria Light" pitchFamily="2" charset="-78"/>
              </a:rPr>
              <a:t> the key ethical challenges associated with AI-driven decision making, including algorithmic bias, transparency, privacy risks, and accountability.</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Analyze</a:t>
            </a:r>
            <a:r>
              <a:rPr lang="en-US" dirty="0">
                <a:latin typeface="Alexandria Light" pitchFamily="2" charset="-78"/>
                <a:cs typeface="Alexandria Light" pitchFamily="2" charset="-78"/>
              </a:rPr>
              <a:t> how AI technologies influence ethical behavior and decision structures within organizations, especially in HR, marketing, finance, and operations.</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Evaluate</a:t>
            </a:r>
            <a:r>
              <a:rPr lang="en-US" dirty="0">
                <a:latin typeface="Alexandria Light" pitchFamily="2" charset="-78"/>
                <a:cs typeface="Alexandria Light" pitchFamily="2" charset="-78"/>
              </a:rPr>
              <a:t> the impact of AI on stakeholder trust, consumer rights, and organizational reputation.</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Differentiate</a:t>
            </a:r>
            <a:r>
              <a:rPr lang="en-US" dirty="0">
                <a:latin typeface="Alexandria Light" pitchFamily="2" charset="-78"/>
                <a:cs typeface="Alexandria Light" pitchFamily="2" charset="-78"/>
              </a:rPr>
              <a:t> between technical, ethical, and managerial factors that contribute to unfair or discriminatory AI outcomes.</a:t>
            </a:r>
          </a:p>
        </p:txBody>
      </p:sp>
    </p:spTree>
    <p:extLst>
      <p:ext uri="{BB962C8B-B14F-4D97-AF65-F5344CB8AC3E}">
        <p14:creationId xmlns:p14="http://schemas.microsoft.com/office/powerpoint/2010/main" val="70156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1CE08-8DC8-1525-DF7E-266F0910B2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E2BFD7-3D44-ED81-4F7B-53515E2B25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E33E04B-CDA5-16BF-1E61-0E0ED80390E3}"/>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AC0E028-8FC8-E9DA-3F00-063EE8AE7E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012DB02-4BCE-7A69-E72B-05842BB4A0AF}"/>
              </a:ext>
            </a:extLst>
          </p:cNvPr>
          <p:cNvSpPr/>
          <p:nvPr/>
        </p:nvSpPr>
        <p:spPr>
          <a:xfrm>
            <a:off x="639917" y="630468"/>
            <a:ext cx="11238959" cy="461665"/>
          </a:xfrm>
          <a:prstGeom prst="rect">
            <a:avLst/>
          </a:prstGeom>
        </p:spPr>
        <p:txBody>
          <a:bodyPr wrap="square">
            <a:spAutoFit/>
          </a:bodyPr>
          <a:lstStyle/>
          <a:p>
            <a:pPr algn="ctr">
              <a:spcBef>
                <a:spcPts val="1800"/>
              </a:spcBef>
              <a:spcAft>
                <a:spcPts val="1500"/>
              </a:spcAft>
            </a:pPr>
            <a:r>
              <a:rPr lang="en-US" sz="2400" b="1" dirty="0">
                <a:solidFill>
                  <a:srgbClr val="002060"/>
                </a:solidFill>
                <a:latin typeface="Alexandria" pitchFamily="2" charset="-78"/>
                <a:ea typeface="Times New Roman" panose="02020603050405020304" pitchFamily="18" charset="0"/>
                <a:cs typeface="Alexandria" pitchFamily="2" charset="-78"/>
              </a:rPr>
              <a:t>Ethical Implications of AI in Business</a:t>
            </a:r>
          </a:p>
        </p:txBody>
      </p:sp>
      <p:sp>
        <p:nvSpPr>
          <p:cNvPr id="3" name="Rectangle: Rounded Corners 2">
            <a:extLst>
              <a:ext uri="{FF2B5EF4-FFF2-40B4-BE49-F238E27FC236}">
                <a16:creationId xmlns:a16="http://schemas.microsoft.com/office/drawing/2014/main" id="{C76D4538-8A7F-7D36-A5D9-E39297875419}"/>
              </a:ext>
            </a:extLst>
          </p:cNvPr>
          <p:cNvSpPr/>
          <p:nvPr/>
        </p:nvSpPr>
        <p:spPr>
          <a:xfrm>
            <a:off x="313124" y="1594902"/>
            <a:ext cx="1136071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D9D1370-2DB9-8BA7-414F-A224C639BCA1}"/>
              </a:ext>
            </a:extLst>
          </p:cNvPr>
          <p:cNvSpPr/>
          <p:nvPr/>
        </p:nvSpPr>
        <p:spPr>
          <a:xfrm>
            <a:off x="478733" y="1638036"/>
            <a:ext cx="10953266" cy="2780889"/>
          </a:xfrm>
          <a:prstGeom prst="rect">
            <a:avLst/>
          </a:prstGeom>
        </p:spPr>
        <p:txBody>
          <a:bodyPr wrap="square">
            <a:spAutoFit/>
          </a:bodyPr>
          <a:lstStyle/>
          <a:p>
            <a:pPr algn="just">
              <a:lnSpc>
                <a:spcPct val="200000"/>
              </a:lnSpc>
            </a:pPr>
            <a:r>
              <a:rPr lang="en-US" dirty="0">
                <a:solidFill>
                  <a:srgbClr val="002060"/>
                </a:solidFill>
                <a:latin typeface="Alexandria Light" pitchFamily="2" charset="-78"/>
                <a:cs typeface="Alexandria Light" pitchFamily="2" charset="-78"/>
              </a:rPr>
              <a:t>LECTURE OBJECTIVES:</a:t>
            </a:r>
          </a:p>
          <a:p>
            <a:pPr marL="342900" indent="-342900" algn="just">
              <a:lnSpc>
                <a:spcPct val="200000"/>
              </a:lnSpc>
              <a:buFont typeface="Arial" panose="020B0604020202020204" pitchFamily="34" charset="0"/>
              <a:buChar char="•"/>
            </a:pPr>
            <a:r>
              <a:rPr lang="en-US" b="1">
                <a:solidFill>
                  <a:schemeClr val="accent6">
                    <a:lumMod val="50000"/>
                  </a:schemeClr>
                </a:solidFill>
                <a:latin typeface="Alexandria Light" pitchFamily="2" charset="-78"/>
                <a:cs typeface="Alexandria Light" pitchFamily="2" charset="-78"/>
              </a:rPr>
              <a:t>Discuss</a:t>
            </a:r>
            <a:r>
              <a:rPr lang="en-US">
                <a:latin typeface="Alexandria Light" pitchFamily="2" charset="-78"/>
                <a:cs typeface="Alexandria Light" pitchFamily="2" charset="-78"/>
              </a:rPr>
              <a:t> </a:t>
            </a:r>
            <a:r>
              <a:rPr lang="en-US" dirty="0">
                <a:latin typeface="Alexandria Light" pitchFamily="2" charset="-78"/>
                <a:cs typeface="Alexandria Light" pitchFamily="2" charset="-78"/>
              </a:rPr>
              <a:t>the role of governance, regulation, and industry standards in ensuring responsible AI development and deployment.</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Formulate</a:t>
            </a:r>
            <a:r>
              <a:rPr lang="en-US" dirty="0">
                <a:latin typeface="Alexandria Light" pitchFamily="2" charset="-78"/>
                <a:cs typeface="Alexandria Light" pitchFamily="2" charset="-78"/>
              </a:rPr>
              <a:t> practical recommendations for organizations to design and implement ethical AI systems that align with legal, social, and corporate values</a:t>
            </a:r>
          </a:p>
        </p:txBody>
      </p:sp>
    </p:spTree>
    <p:extLst>
      <p:ext uri="{BB962C8B-B14F-4D97-AF65-F5344CB8AC3E}">
        <p14:creationId xmlns:p14="http://schemas.microsoft.com/office/powerpoint/2010/main" val="1973358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DEFINING SUSTAINABILITY</a:t>
            </a:r>
          </a:p>
        </p:txBody>
      </p:sp>
      <p:pic>
        <p:nvPicPr>
          <p:cNvPr id="2050" name="Picture 2" descr="Ethical Considerations in AI Decision-Making - rinf.tech">
            <a:extLst>
              <a:ext uri="{FF2B5EF4-FFF2-40B4-BE49-F238E27FC236}">
                <a16:creationId xmlns:a16="http://schemas.microsoft.com/office/drawing/2014/main" id="{F8227111-6CC2-380F-B972-23550B6D86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250" y="2016000"/>
            <a:ext cx="10223500" cy="484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Introduction</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Artificial intelligence is now deeply integrated into business decision-making, influencing areas such as hiring, marketing, finance, and operations. </a:t>
            </a:r>
          </a:p>
          <a:p>
            <a:pPr algn="just">
              <a:lnSpc>
                <a:spcPct val="150000"/>
              </a:lnSpc>
            </a:pPr>
            <a:r>
              <a:rPr lang="en-US" sz="2000" b="1" dirty="0">
                <a:solidFill>
                  <a:srgbClr val="002060"/>
                </a:solidFill>
                <a:latin typeface="Alexandria Light" pitchFamily="2" charset="-78"/>
                <a:cs typeface="Alexandria Light" pitchFamily="2" charset="-78"/>
              </a:rPr>
              <a:t>While AI offers major improvements in efficiency and accuracy, it also introduces new ethical challenges that organizations must carefully manage.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AI systems rely on large datasets and automated algorithms, their decisions can create unintended consequences that affect fairness, privacy, and accountability.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 businesses increasingly depend on AI, understanding its ethical implications becomes essential for ensuring responsible and trustworthy organizational practices.</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00110"/>
          </a:xfrm>
          <a:prstGeom prst="rect">
            <a:avLst/>
          </a:prstGeom>
        </p:spPr>
        <p:txBody>
          <a:bodyPr wrap="square">
            <a:spAutoFit/>
          </a:bodyPr>
          <a:lstStyle/>
          <a:p>
            <a:pPr algn="ctr"/>
            <a:r>
              <a:rPr lang="en-US" sz="2000" b="1" dirty="0">
                <a:solidFill>
                  <a:srgbClr val="002060"/>
                </a:solidFill>
                <a:latin typeface="Alexandria" pitchFamily="2" charset="-78"/>
                <a:cs typeface="Alexandria" pitchFamily="2" charset="-78"/>
              </a:rPr>
              <a:t>Key Ethical Challenges Associated With Ai-driven Decision-making</a:t>
            </a:r>
          </a:p>
        </p:txBody>
      </p:sp>
      <p:pic>
        <p:nvPicPr>
          <p:cNvPr id="3076" name="Picture 4" descr="ethical ai 6 mayor principals">
            <a:extLst>
              <a:ext uri="{FF2B5EF4-FFF2-40B4-BE49-F238E27FC236}">
                <a16:creationId xmlns:a16="http://schemas.microsoft.com/office/drawing/2014/main" id="{94064FD7-1AB0-ED1F-9F09-3A0EC56B5E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8967" y="2098948"/>
            <a:ext cx="8111613" cy="45627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7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Algorithmic Bias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Artificial intelligence has become a central component of organizational decision-making, yet its rapid adoption has introduced a set of complex ethical challenges that businesses must address. </a:t>
            </a:r>
          </a:p>
          <a:p>
            <a:pPr algn="just">
              <a:lnSpc>
                <a:spcPct val="150000"/>
              </a:lnSpc>
            </a:pPr>
            <a:r>
              <a:rPr lang="en-US" sz="2000" dirty="0">
                <a:solidFill>
                  <a:srgbClr val="002060"/>
                </a:solidFill>
                <a:latin typeface="Alexandria Light" pitchFamily="2" charset="-78"/>
                <a:cs typeface="Alexandria Light" pitchFamily="2" charset="-78"/>
              </a:rPr>
              <a:t>One of the most prominent issues is </a:t>
            </a:r>
            <a:r>
              <a:rPr lang="en-US" sz="2000" dirty="0">
                <a:solidFill>
                  <a:srgbClr val="FF0000"/>
                </a:solidFill>
                <a:latin typeface="Alexandria Light" pitchFamily="2" charset="-78"/>
                <a:cs typeface="Alexandria Light" pitchFamily="2" charset="-78"/>
              </a:rPr>
              <a:t>algorithmic bias</a:t>
            </a:r>
            <a:r>
              <a:rPr lang="en-US" sz="2000" dirty="0">
                <a:solidFill>
                  <a:srgbClr val="002060"/>
                </a:solidFill>
                <a:latin typeface="Alexandria Light" pitchFamily="2" charset="-78"/>
                <a:cs typeface="Alexandria Light" pitchFamily="2" charset="-78"/>
              </a:rPr>
              <a:t>, where AI systems unintentionally produce unfair or discriminatory outcomes due to biased training data, flawed model design, or embedded human assumptions.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biases can affect hiring decisions, credit scoring, insurance pricing, and customer targeting, with potentially harmful consequences for marginalized groups</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647589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Transparency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Another challenge is </a:t>
            </a:r>
            <a:r>
              <a:rPr lang="en-US" sz="2000" dirty="0">
                <a:solidFill>
                  <a:srgbClr val="FF0000"/>
                </a:solidFill>
                <a:latin typeface="Alexandria Light" pitchFamily="2" charset="-78"/>
                <a:cs typeface="Alexandria Light" pitchFamily="2" charset="-78"/>
              </a:rPr>
              <a:t>transparency</a:t>
            </a:r>
            <a:r>
              <a:rPr lang="en-US" sz="2000" dirty="0">
                <a:latin typeface="Alexandria Light" pitchFamily="2" charset="-78"/>
                <a:cs typeface="Alexandria Light" pitchFamily="2" charset="-78"/>
              </a:rPr>
              <a:t>, often referred to as the “black-box problem,” where the internal logic of AI systems is difficult or impossible to interpret. </a:t>
            </a:r>
          </a:p>
          <a:p>
            <a:pPr algn="just">
              <a:lnSpc>
                <a:spcPct val="150000"/>
              </a:lnSpc>
            </a:pPr>
            <a:r>
              <a:rPr lang="en-US" sz="2000" b="1" dirty="0">
                <a:solidFill>
                  <a:srgbClr val="002060"/>
                </a:solidFill>
                <a:latin typeface="Alexandria Light" pitchFamily="2" charset="-78"/>
                <a:cs typeface="Alexandria Light" pitchFamily="2" charset="-78"/>
              </a:rPr>
              <a:t>This lack of clarity undermines trust among users, customers, and regulators, and complicates efforts to explain or justify automated decisions.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Closely related are privacy risks, as AI systems frequently rely on large volumes of personal and behavioral data.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Without strong safeguards, organizations may violate consumer rights, expose sensitive information, or engage in intrusive data practices.</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830705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Accountability</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399013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Finally, </a:t>
            </a:r>
            <a:r>
              <a:rPr lang="en-US" sz="1900" dirty="0">
                <a:solidFill>
                  <a:srgbClr val="FF0000"/>
                </a:solidFill>
                <a:latin typeface="Alexandria Light" pitchFamily="2" charset="-78"/>
                <a:cs typeface="Alexandria Light" pitchFamily="2" charset="-78"/>
              </a:rPr>
              <a:t>accountability</a:t>
            </a:r>
            <a:r>
              <a:rPr lang="en-US" sz="1900" dirty="0">
                <a:latin typeface="Alexandria Light" pitchFamily="2" charset="-78"/>
                <a:cs typeface="Alexandria Light" pitchFamily="2" charset="-78"/>
              </a:rPr>
              <a:t> poses a critical ethical dilemma: when AI systems make harmful or erroneous decisions, responsibility becomes diffuse and ambiguous. </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Organizations must determine whether developers, managers, or automated systems themselves are accountable for outcomes. </a:t>
            </a:r>
          </a:p>
          <a:p>
            <a:pPr algn="just">
              <a:lnSpc>
                <a:spcPct val="150000"/>
              </a:lnSpc>
            </a:pPr>
            <a:r>
              <a:rPr lang="en-US" sz="1900" b="1" dirty="0">
                <a:solidFill>
                  <a:srgbClr val="002060"/>
                </a:solidFill>
                <a:latin typeface="Alexandria Light" pitchFamily="2" charset="-78"/>
                <a:cs typeface="Alexandria Light" pitchFamily="2" charset="-78"/>
              </a:rPr>
              <a:t>The absence of clear accountability mechanisms can create moral and legal gaps, making it difficult to ensure fairness, remedy harm, and uphold ethical standards. </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Together, these challenges highlight the need for organizations to adopt robust governance frameworks, ethical guidelines, and oversight mechanisms to ensure responsible AI-driven decision making.</a:t>
            </a:r>
            <a:endParaRPr lang="en-US" sz="19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20451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00110"/>
          </a:xfrm>
          <a:prstGeom prst="rect">
            <a:avLst/>
          </a:prstGeom>
        </p:spPr>
        <p:txBody>
          <a:bodyPr wrap="square">
            <a:spAutoFit/>
          </a:bodyPr>
          <a:lstStyle/>
          <a:p>
            <a:pPr algn="ctr"/>
            <a:r>
              <a:rPr lang="en-US" sz="2000" b="1" dirty="0">
                <a:solidFill>
                  <a:srgbClr val="002060"/>
                </a:solidFill>
                <a:latin typeface="Alexandria" pitchFamily="2" charset="-78"/>
                <a:cs typeface="Alexandria" pitchFamily="2" charset="-78"/>
              </a:rPr>
              <a:t>AI Influence in HR, Marketing, Finance, and Operations </a:t>
            </a:r>
          </a:p>
        </p:txBody>
      </p:sp>
      <p:pic>
        <p:nvPicPr>
          <p:cNvPr id="4100" name="Picture 4" descr="A Guide to Harnessing the Power of AI">
            <a:extLst>
              <a:ext uri="{FF2B5EF4-FFF2-40B4-BE49-F238E27FC236}">
                <a16:creationId xmlns:a16="http://schemas.microsoft.com/office/drawing/2014/main" id="{7A30DD89-007F-3233-5C6B-C9841672361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5587"/>
          <a:stretch/>
        </p:blipFill>
        <p:spPr bwMode="auto">
          <a:xfrm>
            <a:off x="2127761" y="2098948"/>
            <a:ext cx="7645503" cy="4390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111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2060"/>
                </a:solidFill>
                <a:latin typeface="Alexandria" pitchFamily="2" charset="-78"/>
                <a:cs typeface="Alexandria" pitchFamily="2" charset="-78"/>
              </a:rPr>
              <a:t>AI Influence in HR, Marketing, Finance, and Operations </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09977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Across all functional areas, AI influences organizational behavior by introducing new decision structures that prioritize data-driven outcomes. </a:t>
            </a:r>
          </a:p>
          <a:p>
            <a:pPr algn="just">
              <a:lnSpc>
                <a:spcPct val="200000"/>
              </a:lnSpc>
            </a:pPr>
            <a:r>
              <a:rPr lang="en-US" sz="1900" b="1" dirty="0">
                <a:solidFill>
                  <a:srgbClr val="002060"/>
                </a:solidFill>
                <a:latin typeface="Alexandria Light" pitchFamily="2" charset="-78"/>
                <a:cs typeface="Alexandria Light" pitchFamily="2" charset="-78"/>
              </a:rPr>
              <a:t>This can reduce opportunities for human oversight, weaken accountability, and alter internal power dynamics. </a:t>
            </a:r>
          </a:p>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As a result, organizations must ensure that AI-guided decisions reflect not only efficiency and performance but also ethical responsibility, fairness, and compliance with stakeholder expectations.</a:t>
            </a:r>
            <a:endParaRPr lang="en-US" sz="19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009210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in HR Function</a:t>
            </a:r>
          </a:p>
        </p:txBody>
      </p:sp>
      <p:pic>
        <p:nvPicPr>
          <p:cNvPr id="4098" name="Picture 2" descr="Generative AI in HR: Revolutionizing People Operations">
            <a:extLst>
              <a:ext uri="{FF2B5EF4-FFF2-40B4-BE49-F238E27FC236}">
                <a16:creationId xmlns:a16="http://schemas.microsoft.com/office/drawing/2014/main" id="{5B3B42B4-D153-CDDC-5956-191774A1BF7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287"/>
          <a:stretch/>
        </p:blipFill>
        <p:spPr bwMode="auto">
          <a:xfrm>
            <a:off x="1356852" y="2107277"/>
            <a:ext cx="9173497" cy="462925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781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in HR Function</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09977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AI technologies fundamentally reshape how organizations make decisions, often shifting the balance between human judgment and automated processes. </a:t>
            </a:r>
          </a:p>
          <a:p>
            <a:pPr algn="just">
              <a:lnSpc>
                <a:spcPct val="200000"/>
              </a:lnSpc>
            </a:pPr>
            <a:r>
              <a:rPr lang="en-US" sz="1900" b="1" dirty="0">
                <a:solidFill>
                  <a:srgbClr val="002060"/>
                </a:solidFill>
                <a:latin typeface="Alexandria Light" pitchFamily="2" charset="-78"/>
                <a:cs typeface="Alexandria Light" pitchFamily="2" charset="-78"/>
              </a:rPr>
              <a:t>In human resources, AI-driven tools screen résumés, predict candidate performance, and evaluate employee behavior. </a:t>
            </a:r>
          </a:p>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While these systems can increase efficiency and reduce human bias, they may also reinforce hidden prejudices in training data, influencing hiring and promotion decisions in ethically problematic ways.</a:t>
            </a:r>
            <a:endParaRPr lang="en-US" sz="19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2977985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in the MARKETING Function</a:t>
            </a:r>
          </a:p>
        </p:txBody>
      </p:sp>
      <p:pic>
        <p:nvPicPr>
          <p:cNvPr id="6146" name="Picture 2" descr="Influence of AI on Digital Marketing">
            <a:extLst>
              <a:ext uri="{FF2B5EF4-FFF2-40B4-BE49-F238E27FC236}">
                <a16:creationId xmlns:a16="http://schemas.microsoft.com/office/drawing/2014/main" id="{84F52A87-9158-BB89-3C39-69098A87516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4467"/>
          <a:stretch/>
        </p:blipFill>
        <p:spPr bwMode="auto">
          <a:xfrm>
            <a:off x="1747520" y="2753898"/>
            <a:ext cx="8389681" cy="30998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294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in the MARKETING Function</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1760675"/>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In marketing, AI personalizes advertising and forecasts consumer behavior, but the use of granular personal data raises concerns about manipulation, consent, and the fairness of targeted marketing strategies.</a:t>
            </a:r>
            <a:endParaRPr lang="en-US" sz="19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85501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in the Financial Decision-Making</a:t>
            </a:r>
          </a:p>
        </p:txBody>
      </p:sp>
      <p:pic>
        <p:nvPicPr>
          <p:cNvPr id="9" name="Picture 8">
            <a:extLst>
              <a:ext uri="{FF2B5EF4-FFF2-40B4-BE49-F238E27FC236}">
                <a16:creationId xmlns:a16="http://schemas.microsoft.com/office/drawing/2014/main" id="{A56B1B65-6D83-F606-EBEF-E8127103C9F7}"/>
              </a:ext>
            </a:extLst>
          </p:cNvPr>
          <p:cNvPicPr>
            <a:picLocks noChangeAspect="1"/>
          </p:cNvPicPr>
          <p:nvPr/>
        </p:nvPicPr>
        <p:blipFill>
          <a:blip r:embed="rId4"/>
          <a:stretch>
            <a:fillRect/>
          </a:stretch>
        </p:blipFill>
        <p:spPr>
          <a:xfrm>
            <a:off x="1190378" y="2063722"/>
            <a:ext cx="9251481" cy="4682205"/>
          </a:xfrm>
          <a:prstGeom prst="rect">
            <a:avLst/>
          </a:prstGeom>
          <a:ln>
            <a:noFill/>
          </a:ln>
          <a:effectLst>
            <a:softEdge rad="112500"/>
          </a:effectLst>
        </p:spPr>
      </p:pic>
    </p:spTree>
    <p:extLst>
      <p:ext uri="{BB962C8B-B14F-4D97-AF65-F5344CB8AC3E}">
        <p14:creationId xmlns:p14="http://schemas.microsoft.com/office/powerpoint/2010/main" val="1779133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in the Financial Decision-Making</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23454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In financial decision-making, AI supports credit scoring, fraud detection, and investment modeling. </a:t>
            </a:r>
          </a:p>
          <a:p>
            <a:pPr algn="just">
              <a:lnSpc>
                <a:spcPct val="200000"/>
              </a:lnSpc>
            </a:pPr>
            <a:r>
              <a:rPr lang="en-US" sz="1900" b="1" dirty="0">
                <a:solidFill>
                  <a:srgbClr val="002060"/>
                </a:solidFill>
                <a:latin typeface="Alexandria Light" pitchFamily="2" charset="-78"/>
                <a:cs typeface="Alexandria Light" pitchFamily="2" charset="-78"/>
              </a:rPr>
              <a:t>These systems improve accuracy but may unintentionally exclude certain groups or produce opaque decisions that individuals cannot challenge.</a:t>
            </a:r>
          </a:p>
        </p:txBody>
      </p:sp>
    </p:spTree>
    <p:extLst>
      <p:ext uri="{BB962C8B-B14F-4D97-AF65-F5344CB8AC3E}">
        <p14:creationId xmlns:p14="http://schemas.microsoft.com/office/powerpoint/2010/main" val="132682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00110"/>
          </a:xfrm>
          <a:prstGeom prst="rect">
            <a:avLst/>
          </a:prstGeom>
        </p:spPr>
        <p:txBody>
          <a:bodyPr wrap="square">
            <a:spAutoFit/>
          </a:bodyPr>
          <a:lstStyle/>
          <a:p>
            <a:pPr algn="ctr"/>
            <a:r>
              <a:rPr lang="en-US" sz="2000" b="1" dirty="0">
                <a:solidFill>
                  <a:srgbClr val="002060"/>
                </a:solidFill>
                <a:latin typeface="Alexandria" pitchFamily="2" charset="-78"/>
                <a:cs typeface="Alexandria" pitchFamily="2" charset="-78"/>
              </a:rPr>
              <a:t>AI Influence on stakeholder trust, consumer rights, and organizational reputation.</a:t>
            </a:r>
          </a:p>
        </p:txBody>
      </p:sp>
      <p:pic>
        <p:nvPicPr>
          <p:cNvPr id="9218" name="Picture 2" descr="Strategies for Managing Board-Level Reputation - Reputation X">
            <a:extLst>
              <a:ext uri="{FF2B5EF4-FFF2-40B4-BE49-F238E27FC236}">
                <a16:creationId xmlns:a16="http://schemas.microsoft.com/office/drawing/2014/main" id="{81FE5F18-5AFE-759D-7CA9-A1B27EE913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8045" y="2334498"/>
            <a:ext cx="4478594" cy="381800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onsumer Rights and Responsibilities - The Legal Youngster">
            <a:extLst>
              <a:ext uri="{FF2B5EF4-FFF2-40B4-BE49-F238E27FC236}">
                <a16:creationId xmlns:a16="http://schemas.microsoft.com/office/drawing/2014/main" id="{3C105BCB-2414-3F4B-AA7D-7BCF5E46FB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7770" y="2334498"/>
            <a:ext cx="4850275" cy="381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68616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393290" y="1390178"/>
            <a:ext cx="11358803" cy="400110"/>
          </a:xfrm>
          <a:prstGeom prst="rect">
            <a:avLst/>
          </a:prstGeom>
        </p:spPr>
        <p:txBody>
          <a:bodyPr wrap="square">
            <a:spAutoFit/>
          </a:bodyPr>
          <a:lstStyle/>
          <a:p>
            <a:pPr algn="ctr"/>
            <a:r>
              <a:rPr lang="en-US" sz="2000" b="1" dirty="0">
                <a:solidFill>
                  <a:srgbClr val="002060"/>
                </a:solidFill>
                <a:latin typeface="Alexandria" pitchFamily="2" charset="-78"/>
                <a:cs typeface="Alexandria" pitchFamily="2" charset="-78"/>
              </a:rPr>
              <a:t>AI Influence on stakeholder trust, consumer rights, and organizational reputation.</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09977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As organizations integrate AI into more of their processes, its influence extends beyond internal operations and begins to shape how external stakeholders perceive the company. </a:t>
            </a:r>
          </a:p>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Ethical or unethical uses of AI can directly affect trust, public expectations, and long-term reputation. </a:t>
            </a:r>
          </a:p>
          <a:p>
            <a:pPr marL="342900" indent="-342900" algn="just">
              <a:lnSpc>
                <a:spcPct val="200000"/>
              </a:lnSpc>
              <a:buFont typeface="Arial" panose="020B0604020202020204" pitchFamily="34" charset="0"/>
              <a:buChar char="•"/>
            </a:pPr>
            <a:r>
              <a:rPr lang="en-US" sz="1900" dirty="0">
                <a:latin typeface="Alexandria Light" pitchFamily="2" charset="-78"/>
                <a:cs typeface="Alexandria Light" pitchFamily="2" charset="-78"/>
              </a:rPr>
              <a:t>Therefore, evaluating how AI impacts stakeholders is essential for understanding its broader ethical implications.</a:t>
            </a:r>
            <a:endParaRPr lang="en-US" sz="19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56750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in stakeholder trust</a:t>
            </a:r>
          </a:p>
        </p:txBody>
      </p:sp>
      <p:pic>
        <p:nvPicPr>
          <p:cNvPr id="10242" name="Picture 2" descr="Leveraging Technology and AI to Enhance Stakeholder Satisfaction:  Empowering Every Connection">
            <a:extLst>
              <a:ext uri="{FF2B5EF4-FFF2-40B4-BE49-F238E27FC236}">
                <a16:creationId xmlns:a16="http://schemas.microsoft.com/office/drawing/2014/main" id="{537A74AD-4023-1839-B79D-33CEA05B70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1189" y="2038453"/>
            <a:ext cx="5970024" cy="47544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721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on Stakeholder Trust</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adoption of AI-driven decision systems significantly influences how stakeholders perceive an organization’s integrity and reliability. </a:t>
            </a:r>
          </a:p>
          <a:p>
            <a:pPr algn="just">
              <a:lnSpc>
                <a:spcPct val="150000"/>
              </a:lnSpc>
            </a:pPr>
            <a:r>
              <a:rPr lang="en-US" sz="2000" b="1" dirty="0">
                <a:solidFill>
                  <a:srgbClr val="002060"/>
                </a:solidFill>
                <a:latin typeface="Alexandria Light" pitchFamily="2" charset="-78"/>
                <a:cs typeface="Alexandria Light" pitchFamily="2" charset="-78"/>
              </a:rPr>
              <a:t>When AI technologies operate transparently and produce fair outcomes, they can enhance stakeholder trust by demonstrating consistency, accuracy, and data-driven rigor.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However, when AI systems make decisions that appear biased, opaque, or intrusive, trust can deteriorate rapidly.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Employees may question the fairness of automated performance evaluations, while consumers may lose confidence in companies that use AI in ways that feel manipulative or discriminatory.</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69206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on Consumer Rights</a:t>
            </a:r>
          </a:p>
        </p:txBody>
      </p:sp>
      <p:pic>
        <p:nvPicPr>
          <p:cNvPr id="12294" name="Picture 6" descr="Understanding Your Consumer Rights: What Every Consumer Should Know&quot;">
            <a:extLst>
              <a:ext uri="{FF2B5EF4-FFF2-40B4-BE49-F238E27FC236}">
                <a16:creationId xmlns:a16="http://schemas.microsoft.com/office/drawing/2014/main" id="{263B2D04-3A4A-6964-3785-C2B3EC2852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7665" y="2098948"/>
            <a:ext cx="5721861" cy="46744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20270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on Consumer Rights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AI also has important implications for consumer rights, particularly in areas related to privacy, data protection, and informed consent. </a:t>
            </a:r>
          </a:p>
          <a:p>
            <a:pPr algn="just">
              <a:lnSpc>
                <a:spcPct val="200000"/>
              </a:lnSpc>
            </a:pPr>
            <a:r>
              <a:rPr lang="en-US" sz="2000" b="1" dirty="0">
                <a:solidFill>
                  <a:srgbClr val="002060"/>
                </a:solidFill>
                <a:latin typeface="Alexandria Light" pitchFamily="2" charset="-78"/>
                <a:cs typeface="Alexandria Light" pitchFamily="2" charset="-78"/>
              </a:rPr>
              <a:t>Many AI applications depend on collecting and analyzing sensitive personal data, and misuse or inadequate safeguards can lead to ethical violations and legal consequences.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Consumers increasingly expect transparency about how their data is used, and failure to meet these expectations can undermine loyalty and public support.</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52495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on Organizational Reputation</a:t>
            </a:r>
          </a:p>
        </p:txBody>
      </p:sp>
      <p:pic>
        <p:nvPicPr>
          <p:cNvPr id="13314" name="Picture 2" descr="The Importance of Organisational Reputation. What it is and what you can do  to increase it. • Cleard Life - Trusted &amp; Vetted Workforces - Background  Employment Screening Software and Solutions">
            <a:extLst>
              <a:ext uri="{FF2B5EF4-FFF2-40B4-BE49-F238E27FC236}">
                <a16:creationId xmlns:a16="http://schemas.microsoft.com/office/drawing/2014/main" id="{AFE0201B-6951-8B92-95EE-498D94FE5E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6491" y="2098948"/>
            <a:ext cx="5211096" cy="4663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5814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Influence on Organizational Reputation</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Finally, the ethical use of AI directly affects organizational reputation. </a:t>
            </a:r>
          </a:p>
          <a:p>
            <a:pPr algn="just">
              <a:lnSpc>
                <a:spcPct val="200000"/>
              </a:lnSpc>
            </a:pPr>
            <a:r>
              <a:rPr lang="en-US" sz="2000" b="1" dirty="0">
                <a:solidFill>
                  <a:srgbClr val="002060"/>
                </a:solidFill>
                <a:latin typeface="Alexandria Light" pitchFamily="2" charset="-78"/>
                <a:cs typeface="Alexandria Light" pitchFamily="2" charset="-78"/>
              </a:rPr>
              <a:t>High-profile controversies—such as biased hiring algorithms, unfair credit decisions, or data misuse—can damage a company’s credibility and lead to regulatory penalties, negative media coverage, and loss of market value.</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Conversely, organizations that adopt AI responsibly and communicate openly about risks and safeguards can strengthen their reputations as ethical and forward-thinking leaders.</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58145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00110"/>
          </a:xfrm>
          <a:prstGeom prst="rect">
            <a:avLst/>
          </a:prstGeom>
        </p:spPr>
        <p:txBody>
          <a:bodyPr wrap="square">
            <a:spAutoFit/>
          </a:bodyPr>
          <a:lstStyle/>
          <a:p>
            <a:pPr algn="ctr"/>
            <a:r>
              <a:rPr lang="en-US" sz="2000" b="1" dirty="0">
                <a:solidFill>
                  <a:srgbClr val="002060"/>
                </a:solidFill>
                <a:latin typeface="Alexandria" pitchFamily="2" charset="-78"/>
                <a:cs typeface="Alexandria" pitchFamily="2" charset="-78"/>
              </a:rPr>
              <a:t>Unfair or Discriminatory AI Outcomes</a:t>
            </a:r>
          </a:p>
        </p:txBody>
      </p:sp>
      <p:pic>
        <p:nvPicPr>
          <p:cNvPr id="14338" name="Picture 2" descr="Understanding Bias in AI: Causes, Risks, and Solutions | Blog | FabriXAI">
            <a:extLst>
              <a:ext uri="{FF2B5EF4-FFF2-40B4-BE49-F238E27FC236}">
                <a16:creationId xmlns:a16="http://schemas.microsoft.com/office/drawing/2014/main" id="{E2BF8153-ED35-5CDF-1ABD-0D7307A35CE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819" b="16777"/>
          <a:stretch/>
        </p:blipFill>
        <p:spPr bwMode="auto">
          <a:xfrm>
            <a:off x="596749" y="2173598"/>
            <a:ext cx="10840625" cy="4397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284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Unfair or Discriminatory AI Outcomes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 AI systems take on more decision-making roles within organizations, it becomes essential to understand not only what these systems do, but how they produce their outcomes. </a:t>
            </a:r>
          </a:p>
          <a:p>
            <a:pPr algn="just">
              <a:lnSpc>
                <a:spcPct val="150000"/>
              </a:lnSpc>
            </a:pPr>
            <a:r>
              <a:rPr lang="en-US" sz="2000" b="1" dirty="0">
                <a:solidFill>
                  <a:srgbClr val="002060"/>
                </a:solidFill>
                <a:latin typeface="Alexandria Light" pitchFamily="2" charset="-78"/>
                <a:cs typeface="Alexandria Light" pitchFamily="2" charset="-78"/>
              </a:rPr>
              <a:t>Many ethical issues arise from technical and managerial choices embedded in AI models.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Therefore, distinguishing between technical, ethical, and managerial sources of unfairness helps organizations better identify risks and design more responsible AI systems.</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1434411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Technical factors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Unfair or discriminatory outcomes in AI systems can emerge from multiple sources, and understanding these distinctions is critical for effective oversight.</a:t>
            </a:r>
          </a:p>
          <a:p>
            <a:pPr marL="342900" indent="-342900" algn="just">
              <a:lnSpc>
                <a:spcPct val="15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Technical factors </a:t>
            </a:r>
            <a:r>
              <a:rPr lang="en-US" sz="2000" dirty="0">
                <a:latin typeface="Alexandria Light" pitchFamily="2" charset="-78"/>
                <a:cs typeface="Alexandria Light" pitchFamily="2" charset="-78"/>
              </a:rPr>
              <a:t>often stem from the data and algorithms that power AI models.</a:t>
            </a:r>
          </a:p>
          <a:p>
            <a:pPr algn="just">
              <a:lnSpc>
                <a:spcPct val="150000"/>
              </a:lnSpc>
            </a:pPr>
            <a:r>
              <a:rPr lang="en-US" sz="2000" b="1" dirty="0">
                <a:solidFill>
                  <a:srgbClr val="002060"/>
                </a:solidFill>
                <a:latin typeface="Alexandria Light" pitchFamily="2" charset="-78"/>
                <a:cs typeface="Alexandria Light" pitchFamily="2" charset="-78"/>
              </a:rPr>
              <a:t>Biased, incomplete, or unrepresentative datasets can lead to skewed decisions that disadvantage certain groups.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Additionally, algorithmic design choices—such as weighting variables or optimizing for specific performance metrics—can unintentionally reinforce systemic inequalities, even when no explicit bias is intended.</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229517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Ethical factors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Beyond technical issues, </a:t>
            </a:r>
            <a:r>
              <a:rPr lang="en-US" sz="2000" dirty="0">
                <a:solidFill>
                  <a:srgbClr val="FF0000"/>
                </a:solidFill>
                <a:latin typeface="Alexandria Light" pitchFamily="2" charset="-78"/>
                <a:cs typeface="Alexandria Light" pitchFamily="2" charset="-78"/>
              </a:rPr>
              <a:t>ethical factors </a:t>
            </a:r>
            <a:r>
              <a:rPr lang="en-US" sz="2000" dirty="0">
                <a:latin typeface="Alexandria Light" pitchFamily="2" charset="-78"/>
                <a:cs typeface="Alexandria Light" pitchFamily="2" charset="-78"/>
              </a:rPr>
              <a:t>reflect broader concerns about fairness, justice, and respect for stakeholder rights. </a:t>
            </a:r>
          </a:p>
          <a:p>
            <a:pPr algn="just">
              <a:lnSpc>
                <a:spcPct val="150000"/>
              </a:lnSpc>
            </a:pPr>
            <a:r>
              <a:rPr lang="en-US" sz="2000" b="1" dirty="0">
                <a:solidFill>
                  <a:srgbClr val="002060"/>
                </a:solidFill>
                <a:latin typeface="Alexandria Light" pitchFamily="2" charset="-78"/>
                <a:cs typeface="Alexandria Light" pitchFamily="2" charset="-78"/>
              </a:rPr>
              <a:t>These include decisions about what constitutes an “acceptable” trade-off between efficiency and equity, whether individuals can challenge automated decisions, and how transparent an AI system should be.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considerations also involve determining which values the organization prioritizes—accuracy, inclusiveness, privacy, or accountability—and how these values shape AI development.</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149602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Managerial factors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Finally, </a:t>
            </a:r>
            <a:r>
              <a:rPr lang="en-US" sz="2000" dirty="0">
                <a:solidFill>
                  <a:srgbClr val="FF0000"/>
                </a:solidFill>
                <a:latin typeface="Alexandria Light" pitchFamily="2" charset="-78"/>
                <a:cs typeface="Alexandria Light" pitchFamily="2" charset="-78"/>
              </a:rPr>
              <a:t>managerial factors </a:t>
            </a:r>
            <a:r>
              <a:rPr lang="en-US" sz="2000" dirty="0">
                <a:latin typeface="Alexandria Light" pitchFamily="2" charset="-78"/>
                <a:cs typeface="Alexandria Light" pitchFamily="2" charset="-78"/>
              </a:rPr>
              <a:t>play a significant role in determining how AI systems are implemented and monitored. </a:t>
            </a:r>
          </a:p>
          <a:p>
            <a:pPr algn="just">
              <a:lnSpc>
                <a:spcPct val="150000"/>
              </a:lnSpc>
            </a:pPr>
            <a:r>
              <a:rPr lang="en-US" sz="2000" b="1" dirty="0">
                <a:solidFill>
                  <a:srgbClr val="002060"/>
                </a:solidFill>
                <a:latin typeface="Alexandria Light" pitchFamily="2" charset="-78"/>
                <a:cs typeface="Alexandria Light" pitchFamily="2" charset="-78"/>
              </a:rPr>
              <a:t>Managers who prioritize speed, cost savings, or performance targets may overlook fairness concerns or fail to establish sufficient oversight mechanisms.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Organizational pressures, such as aggressive sales goals or limited AI literacy among decision makers, can influence how AI is used and interpreted.</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Inadequate governance, unclear leadership responsibility, and weak internal controls further increase the risk of discriminatory outcomes.</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952012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00110"/>
          </a:xfrm>
          <a:prstGeom prst="rect">
            <a:avLst/>
          </a:prstGeom>
        </p:spPr>
        <p:txBody>
          <a:bodyPr wrap="square">
            <a:spAutoFit/>
          </a:bodyPr>
          <a:lstStyle/>
          <a:p>
            <a:pPr algn="ctr"/>
            <a:r>
              <a:rPr lang="en-US" sz="2000" b="1" dirty="0">
                <a:solidFill>
                  <a:srgbClr val="002060"/>
                </a:solidFill>
                <a:latin typeface="Alexandria" pitchFamily="2" charset="-78"/>
                <a:cs typeface="Alexandria" pitchFamily="2" charset="-78"/>
              </a:rPr>
              <a:t>Ethical Governance of AI Systems</a:t>
            </a:r>
          </a:p>
        </p:txBody>
      </p:sp>
      <p:pic>
        <p:nvPicPr>
          <p:cNvPr id="15364" name="Picture 4" descr="Ethical AI and Data Governance: Guardrails for Mid-Sized Enterprises">
            <a:extLst>
              <a:ext uri="{FF2B5EF4-FFF2-40B4-BE49-F238E27FC236}">
                <a16:creationId xmlns:a16="http://schemas.microsoft.com/office/drawing/2014/main" id="{CC9ADDA1-FE47-B430-D30D-67A47DEE09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6178" y="2153529"/>
            <a:ext cx="7982429" cy="4490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38176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Ethical Governance of AI Systems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As AI technologies reshape business operations, companies face increasing pressure to ensure these systems are governed responsibly.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Ethical risks such as bias, privacy violations, and lack of transparency require structured oversight mechanisms. Evaluating how organizations design and implement AI governance frameworks is essential for understanding how ethical standards can be operationalized in practice.</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010552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Governance Committees or Ethics Boards</a:t>
            </a:r>
          </a:p>
        </p:txBody>
      </p:sp>
      <p:pic>
        <p:nvPicPr>
          <p:cNvPr id="16386" name="Picture 2" descr="IBM AI Ethics Board and Framework: Trustworthy AI Through Structured  Governance – VerityAI Blog">
            <a:extLst>
              <a:ext uri="{FF2B5EF4-FFF2-40B4-BE49-F238E27FC236}">
                <a16:creationId xmlns:a16="http://schemas.microsoft.com/office/drawing/2014/main" id="{79031C41-62F4-0BB8-9827-510128FC4BE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21439"/>
          <a:stretch/>
        </p:blipFill>
        <p:spPr bwMode="auto">
          <a:xfrm>
            <a:off x="1479456" y="2063722"/>
            <a:ext cx="9080390" cy="4755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123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Governance Committees or Ethics Boards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Effective governance of AI systems requires organizations to develop clear structures, policies, and processes that guide ethical design, deployment, and monitoring.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foundational strategy is establishing AI governance committees or ethics boards, which bring together technical, legal, and ethical experts to oversee system development and ensure decisions align with broader organizational values. </a:t>
            </a:r>
          </a:p>
          <a:p>
            <a:pPr algn="just">
              <a:lnSpc>
                <a:spcPct val="150000"/>
              </a:lnSpc>
            </a:pPr>
            <a:r>
              <a:rPr lang="en-US" sz="2000" b="1" dirty="0">
                <a:solidFill>
                  <a:srgbClr val="002060"/>
                </a:solidFill>
                <a:latin typeface="Alexandria Light" pitchFamily="2" charset="-78"/>
                <a:cs typeface="Alexandria Light" pitchFamily="2" charset="-78"/>
              </a:rPr>
              <a:t>These bodies review potential risks, evaluate data sources, assess fairness, and ensure compliance with emerging regulations.</a:t>
            </a:r>
          </a:p>
        </p:txBody>
      </p:sp>
    </p:spTree>
    <p:extLst>
      <p:ext uri="{BB962C8B-B14F-4D97-AF65-F5344CB8AC3E}">
        <p14:creationId xmlns:p14="http://schemas.microsoft.com/office/powerpoint/2010/main" val="4268541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Transparent Data Policies and Documentation Practices</a:t>
            </a:r>
          </a:p>
        </p:txBody>
      </p:sp>
      <p:pic>
        <p:nvPicPr>
          <p:cNvPr id="17410" name="Picture 2" descr="Data Transparency: What it means, Benefits &amp; Best Practices">
            <a:extLst>
              <a:ext uri="{FF2B5EF4-FFF2-40B4-BE49-F238E27FC236}">
                <a16:creationId xmlns:a16="http://schemas.microsoft.com/office/drawing/2014/main" id="{5D563169-FA25-A47B-B46F-3C7AE9116DA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0708"/>
          <a:stretch/>
        </p:blipFill>
        <p:spPr bwMode="auto">
          <a:xfrm>
            <a:off x="2058630" y="2063722"/>
            <a:ext cx="7921112" cy="4715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591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Transparent Data Policies and Documentation Practices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Organizations also rely on transparent data policies and documentation practices, such as maintaining algorithmic impact assessments, model cards, and data lineage records.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These tools help internal and external stakeholders understand how AI systems function, what data they use, and what limitations exist. </a:t>
            </a:r>
          </a:p>
          <a:p>
            <a:pPr algn="just">
              <a:lnSpc>
                <a:spcPct val="200000"/>
              </a:lnSpc>
            </a:pPr>
            <a:r>
              <a:rPr lang="en-US" sz="2000" b="1" dirty="0">
                <a:solidFill>
                  <a:srgbClr val="002060"/>
                </a:solidFill>
                <a:latin typeface="Alexandria Light" pitchFamily="2" charset="-78"/>
                <a:cs typeface="Alexandria Light" pitchFamily="2" charset="-78"/>
              </a:rPr>
              <a:t>Transparency supports accountability and enables organizations to detect and correct potential ethical issues early.</a:t>
            </a:r>
          </a:p>
        </p:txBody>
      </p:sp>
    </p:spTree>
    <p:extLst>
      <p:ext uri="{BB962C8B-B14F-4D97-AF65-F5344CB8AC3E}">
        <p14:creationId xmlns:p14="http://schemas.microsoft.com/office/powerpoint/2010/main" val="187253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Continuous Monitoring and Auditing Processes</a:t>
            </a:r>
          </a:p>
        </p:txBody>
      </p:sp>
      <p:pic>
        <p:nvPicPr>
          <p:cNvPr id="18434" name="Picture 2" descr="Continuous Monitoring Platform - Audit &amp; Assurance - Services - PwC">
            <a:extLst>
              <a:ext uri="{FF2B5EF4-FFF2-40B4-BE49-F238E27FC236}">
                <a16:creationId xmlns:a16="http://schemas.microsoft.com/office/drawing/2014/main" id="{68312D34-2EFF-9180-4458-BBF483168F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3410" y="2098948"/>
            <a:ext cx="8195494" cy="4611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0541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Continuous Monitoring and Auditing Processes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Another key governance strategy is implementing continuous monitoring and auditing processes.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AI systems can change over time as they learn from new data, which means risks may evolve after deployment. </a:t>
            </a:r>
          </a:p>
          <a:p>
            <a:pPr algn="just">
              <a:lnSpc>
                <a:spcPct val="150000"/>
              </a:lnSpc>
            </a:pPr>
            <a:r>
              <a:rPr lang="en-US" sz="2000" b="1" dirty="0">
                <a:solidFill>
                  <a:srgbClr val="002060"/>
                </a:solidFill>
                <a:latin typeface="Alexandria Light" pitchFamily="2" charset="-78"/>
                <a:cs typeface="Alexandria Light" pitchFamily="2" charset="-78"/>
              </a:rPr>
              <a:t>Regular audits assess whether models continue to operate fairly, lawfully, and safely, while monitoring mechanisms help detect drift, bias, or unintended consequences.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Organizations increasingly integrate human-in-the-loop controls to ensure oversight in high-risk decision areas such as hiring, credit scoring, and healthcare.</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301033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Ethics Training</a:t>
            </a:r>
          </a:p>
        </p:txBody>
      </p:sp>
      <p:pic>
        <p:nvPicPr>
          <p:cNvPr id="19460" name="Picture 4" descr="Ai Ethics Conceptual Smart Machine Deep Stock Vector (Royalty Free)  2587180369 | Shutterstock">
            <a:extLst>
              <a:ext uri="{FF2B5EF4-FFF2-40B4-BE49-F238E27FC236}">
                <a16:creationId xmlns:a16="http://schemas.microsoft.com/office/drawing/2014/main" id="{C74F0233-EB9F-6DA6-973F-8633CD5C455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6175"/>
          <a:stretch/>
        </p:blipFill>
        <p:spPr bwMode="auto">
          <a:xfrm>
            <a:off x="596749" y="2065440"/>
            <a:ext cx="10835250" cy="4692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74072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AI Ethics Training</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Training and capacity building are also central to ethical governance. </a:t>
            </a:r>
          </a:p>
          <a:p>
            <a:pPr algn="just">
              <a:lnSpc>
                <a:spcPct val="200000"/>
              </a:lnSpc>
            </a:pPr>
            <a:r>
              <a:rPr lang="en-US" sz="2000" b="1" dirty="0">
                <a:solidFill>
                  <a:srgbClr val="002060"/>
                </a:solidFill>
                <a:latin typeface="Alexandria Light" pitchFamily="2" charset="-78"/>
                <a:cs typeface="Alexandria Light" pitchFamily="2" charset="-78"/>
              </a:rPr>
              <a:t>Many firms provide AI ethics training for employees, ensuring that developers, managers, and decision-makers understand ethical risks and regulatory requirements.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This cultural reinforcement helps integrate ethical thinking across the organization, not just within technical teams.</a:t>
            </a: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129384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05501"/>
            <a:ext cx="11393727"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68824" y="1470327"/>
            <a:ext cx="12192000" cy="461665"/>
          </a:xfrm>
          <a:prstGeom prst="rect">
            <a:avLst/>
          </a:prstGeom>
        </p:spPr>
        <p:txBody>
          <a:bodyPr wrap="square">
            <a:spAutoFit/>
          </a:bodyPr>
          <a:lstStyle/>
          <a:p>
            <a:pPr algn="ctr"/>
            <a:r>
              <a:rPr lang="en-US" sz="2400" b="1" dirty="0">
                <a:solidFill>
                  <a:srgbClr val="FF0000"/>
                </a:solidFill>
                <a:latin typeface="Alexandria" charset="0"/>
                <a:cs typeface="Alexandria" charset="0"/>
              </a:rPr>
              <a:t>Industry Standards and Regulatory Frameworks</a:t>
            </a:r>
          </a:p>
        </p:txBody>
      </p:sp>
      <p:pic>
        <p:nvPicPr>
          <p:cNvPr id="9" name="Picture 8">
            <a:extLst>
              <a:ext uri="{FF2B5EF4-FFF2-40B4-BE49-F238E27FC236}">
                <a16:creationId xmlns:a16="http://schemas.microsoft.com/office/drawing/2014/main" id="{9FF4E55F-D654-A94A-A1A7-5C6EE37A985A}"/>
              </a:ext>
            </a:extLst>
          </p:cNvPr>
          <p:cNvPicPr>
            <a:picLocks noChangeAspect="1"/>
          </p:cNvPicPr>
          <p:nvPr/>
        </p:nvPicPr>
        <p:blipFill>
          <a:blip r:embed="rId4"/>
          <a:stretch>
            <a:fillRect/>
          </a:stretch>
        </p:blipFill>
        <p:spPr>
          <a:xfrm>
            <a:off x="739711" y="2125277"/>
            <a:ext cx="10574226" cy="4582164"/>
          </a:xfrm>
          <a:prstGeom prst="rect">
            <a:avLst/>
          </a:prstGeom>
        </p:spPr>
      </p:pic>
    </p:spTree>
    <p:extLst>
      <p:ext uri="{BB962C8B-B14F-4D97-AF65-F5344CB8AC3E}">
        <p14:creationId xmlns:p14="http://schemas.microsoft.com/office/powerpoint/2010/main" val="3767112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11770"/>
            <a:ext cx="11358803" cy="461665"/>
          </a:xfrm>
          <a:prstGeom prst="rect">
            <a:avLst/>
          </a:prstGeom>
        </p:spPr>
        <p:txBody>
          <a:bodyPr wrap="square">
            <a:spAutoFit/>
          </a:bodyPr>
          <a:lstStyle/>
          <a:p>
            <a:r>
              <a:rPr lang="en-US" sz="2400" b="1" dirty="0">
                <a:solidFill>
                  <a:srgbClr val="00B0F0"/>
                </a:solidFill>
                <a:latin typeface="Alexandria" charset="0"/>
                <a:cs typeface="Alexandria" charset="0"/>
              </a:rPr>
              <a:t>Ethical Implications of AI in Business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Industry Standards and Regulatory Frameworks</a:t>
            </a:r>
          </a:p>
        </p:txBody>
      </p:sp>
      <p:sp>
        <p:nvSpPr>
          <p:cNvPr id="8" name="Rectangle 7">
            <a:extLst>
              <a:ext uri="{FF2B5EF4-FFF2-40B4-BE49-F238E27FC236}">
                <a16:creationId xmlns:a16="http://schemas.microsoft.com/office/drawing/2014/main" id="{E8BAA89F-F3BF-130E-6D23-4830942E36F7}"/>
              </a:ext>
            </a:extLst>
          </p:cNvPr>
          <p:cNvSpPr/>
          <p:nvPr/>
        </p:nvSpPr>
        <p:spPr>
          <a:xfrm>
            <a:off x="737419" y="2010190"/>
            <a:ext cx="10805825" cy="307956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Finally, organizations adopt industry standards and regulatory frameworks, such as the EU AI Act, ISO AI governance guidelines, and OECD AI Principles, to benchmark and improve their ethical practices. </a:t>
            </a:r>
          </a:p>
          <a:p>
            <a:pPr algn="just">
              <a:lnSpc>
                <a:spcPct val="200000"/>
              </a:lnSpc>
            </a:pPr>
            <a:r>
              <a:rPr lang="en-US" sz="2000" b="1" dirty="0">
                <a:solidFill>
                  <a:srgbClr val="002060"/>
                </a:solidFill>
                <a:latin typeface="Alexandria Light" pitchFamily="2" charset="-78"/>
                <a:cs typeface="Alexandria Light" pitchFamily="2" charset="-78"/>
              </a:rPr>
              <a:t>Adherence to these frameworks promotes consistency, mitigates legal risks, and enhances stakeholder trust.</a:t>
            </a:r>
          </a:p>
        </p:txBody>
      </p:sp>
    </p:spTree>
    <p:extLst>
      <p:ext uri="{BB962C8B-B14F-4D97-AF65-F5344CB8AC3E}">
        <p14:creationId xmlns:p14="http://schemas.microsoft.com/office/powerpoint/2010/main" val="343078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11423</TotalTime>
  <Words>2225</Words>
  <Application>Microsoft Office PowerPoint</Application>
  <PresentationFormat>Widescreen</PresentationFormat>
  <Paragraphs>204</Paragraphs>
  <Slides>43</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 Light</vt:lpstr>
      <vt:lpstr>Calibri Light</vt:lpstr>
      <vt:lpstr>Alexandria</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Y M BARAKA</cp:lastModifiedBy>
  <cp:revision>1122</cp:revision>
  <dcterms:created xsi:type="dcterms:W3CDTF">2023-04-29T09:08:00Z</dcterms:created>
  <dcterms:modified xsi:type="dcterms:W3CDTF">2025-12-07T18:45:19Z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