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5.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45.xml" ContentType="application/vnd.openxmlformats-officedocument.presentationml.slide+xml"/>
  <Override PartName="/ppt/slides/slide47.xml" ContentType="application/vnd.openxmlformats-officedocument.presentationml.slide+xml"/>
  <Override PartName="/ppt/slides/slide43.xml" ContentType="application/vnd.openxmlformats-officedocument.presentationml.slide+xml"/>
  <Override PartName="/ppt/slides/slide2.xml" ContentType="application/vnd.openxmlformats-officedocument.presentationml.slide+xml"/>
  <Override PartName="/ppt/slides/slide44.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1.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2.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2.xml" ContentType="application/vnd.openxmlformats-officedocument.presentationml.slideMaster+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8"/>
  </p:notesMasterIdLst>
  <p:sldIdLst>
    <p:sldId id="480" r:id="rId3"/>
    <p:sldId id="303" r:id="rId4"/>
    <p:sldId id="839" r:id="rId5"/>
    <p:sldId id="1874" r:id="rId6"/>
    <p:sldId id="1873" r:id="rId7"/>
    <p:sldId id="1793" r:id="rId8"/>
    <p:sldId id="1806" r:id="rId9"/>
    <p:sldId id="1807" r:id="rId10"/>
    <p:sldId id="1797" r:id="rId11"/>
    <p:sldId id="1798" r:id="rId12"/>
    <p:sldId id="1808" r:id="rId13"/>
    <p:sldId id="1809" r:id="rId14"/>
    <p:sldId id="1810" r:id="rId15"/>
    <p:sldId id="1811" r:id="rId16"/>
    <p:sldId id="1812" r:id="rId17"/>
    <p:sldId id="1813" r:id="rId18"/>
    <p:sldId id="1817" r:id="rId19"/>
    <p:sldId id="1818" r:id="rId20"/>
    <p:sldId id="1819" r:id="rId21"/>
    <p:sldId id="1820" r:id="rId22"/>
    <p:sldId id="1821" r:id="rId23"/>
    <p:sldId id="1864" r:id="rId24"/>
    <p:sldId id="1866" r:id="rId25"/>
    <p:sldId id="1868" r:id="rId26"/>
    <p:sldId id="1870" r:id="rId27"/>
    <p:sldId id="1823" r:id="rId28"/>
    <p:sldId id="1824" r:id="rId29"/>
    <p:sldId id="1825" r:id="rId30"/>
    <p:sldId id="1871" r:id="rId31"/>
    <p:sldId id="1872" r:id="rId32"/>
    <p:sldId id="1828" r:id="rId33"/>
    <p:sldId id="1833" r:id="rId34"/>
    <p:sldId id="1834" r:id="rId35"/>
    <p:sldId id="1835" r:id="rId36"/>
    <p:sldId id="1836" r:id="rId37"/>
    <p:sldId id="1837" r:id="rId38"/>
    <p:sldId id="1838" r:id="rId39"/>
    <p:sldId id="1839" r:id="rId40"/>
    <p:sldId id="1840" r:id="rId41"/>
    <p:sldId id="1841" r:id="rId42"/>
    <p:sldId id="1842" r:id="rId43"/>
    <p:sldId id="1843" r:id="rId44"/>
    <p:sldId id="1844" r:id="rId45"/>
    <p:sldId id="1845" r:id="rId46"/>
    <p:sldId id="1846" r:id="rId47"/>
    <p:sldId id="1847" r:id="rId48"/>
    <p:sldId id="1848" r:id="rId49"/>
    <p:sldId id="1849" r:id="rId50"/>
    <p:sldId id="1850" r:id="rId51"/>
    <p:sldId id="1851" r:id="rId52"/>
    <p:sldId id="1852" r:id="rId53"/>
    <p:sldId id="1853" r:id="rId54"/>
    <p:sldId id="1854" r:id="rId55"/>
    <p:sldId id="185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39"/>
            <p14:sldId id="1874"/>
            <p14:sldId id="1873"/>
            <p14:sldId id="1793"/>
            <p14:sldId id="1806"/>
            <p14:sldId id="1807"/>
            <p14:sldId id="1797"/>
            <p14:sldId id="1798"/>
            <p14:sldId id="1808"/>
            <p14:sldId id="1809"/>
            <p14:sldId id="1810"/>
            <p14:sldId id="1811"/>
            <p14:sldId id="1812"/>
            <p14:sldId id="1813"/>
            <p14:sldId id="1817"/>
            <p14:sldId id="1818"/>
            <p14:sldId id="1819"/>
            <p14:sldId id="1820"/>
            <p14:sldId id="1821"/>
            <p14:sldId id="1864"/>
            <p14:sldId id="1866"/>
            <p14:sldId id="1868"/>
            <p14:sldId id="1870"/>
            <p14:sldId id="1823"/>
            <p14:sldId id="1824"/>
            <p14:sldId id="1825"/>
            <p14:sldId id="1871"/>
            <p14:sldId id="1872"/>
            <p14:sldId id="1828"/>
            <p14:sldId id="1833"/>
            <p14:sldId id="1834"/>
            <p14:sldId id="1835"/>
            <p14:sldId id="1836"/>
            <p14:sldId id="1837"/>
            <p14:sldId id="1838"/>
            <p14:sldId id="1839"/>
            <p14:sldId id="1840"/>
            <p14:sldId id="1841"/>
            <p14:sldId id="1842"/>
            <p14:sldId id="1843"/>
            <p14:sldId id="1844"/>
            <p14:sldId id="1845"/>
            <p14:sldId id="1846"/>
            <p14:sldId id="1847"/>
            <p14:sldId id="1848"/>
            <p14:sldId id="1849"/>
            <p14:sldId id="1850"/>
            <p14:sldId id="1851"/>
            <p14:sldId id="1852"/>
            <p14:sldId id="1853"/>
            <p14:sldId id="1854"/>
            <p14:sldId id="18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93738" autoAdjust="0"/>
  </p:normalViewPr>
  <p:slideViewPr>
    <p:cSldViewPr snapToGrid="0">
      <p:cViewPr varScale="1">
        <p:scale>
          <a:sx n="79" d="100"/>
          <a:sy n="79" d="100"/>
        </p:scale>
        <p:origin x="61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a:xfrm>
            <a:off x="1219201" y="1524000"/>
            <a:ext cx="10164233" cy="1752600"/>
          </a:xfrm>
        </p:spPr>
        <p:txBody>
          <a:bodyPr/>
          <a:lstStyle>
            <a:lvl1pPr>
              <a:defRPr sz="5000"/>
            </a:lvl1pPr>
          </a:lstStyle>
          <a:p>
            <a:pPr lvl="0"/>
            <a:r>
              <a:rPr lang="en-US" altLang="en-US" noProof="0" smtClean="0"/>
              <a:t>Click to edit Master title style</a:t>
            </a:r>
          </a:p>
        </p:txBody>
      </p:sp>
      <p:sp>
        <p:nvSpPr>
          <p:cNvPr id="54275" name="Rectangle 3"/>
          <p:cNvSpPr>
            <a:spLocks noGrp="1" noChangeArrowheads="1"/>
          </p:cNvSpPr>
          <p:nvPr>
            <p:ph type="subTitle" idx="1"/>
          </p:nvPr>
        </p:nvSpPr>
        <p:spPr>
          <a:xfrm>
            <a:off x="2641600" y="3962400"/>
            <a:ext cx="8737600" cy="1752600"/>
          </a:xfrm>
        </p:spPr>
        <p:txBody>
          <a:bodyPr/>
          <a:lstStyle>
            <a:lvl1pPr marL="0" indent="0">
              <a:buFont typeface="Wingdings" panose="05000000000000000000" pitchFamily="2" charset="2"/>
              <a:buNone/>
              <a:defRPr sz="2800"/>
            </a:lvl1pPr>
          </a:lstStyle>
          <a:p>
            <a:pPr lvl="0"/>
            <a:r>
              <a:rPr lang="en-US" altLang="en-US" noProof="0" smtClean="0"/>
              <a:t>Click to edit Master subtitle style</a:t>
            </a:r>
          </a:p>
        </p:txBody>
      </p:sp>
      <p:sp>
        <p:nvSpPr>
          <p:cNvPr id="54277" name="Rectangle 5"/>
          <p:cNvSpPr>
            <a:spLocks noGrp="1" noChangeArrowheads="1"/>
          </p:cNvSpPr>
          <p:nvPr>
            <p:ph type="ftr" sz="quarter" idx="3"/>
          </p:nvPr>
        </p:nvSpPr>
        <p:spPr>
          <a:xfrm>
            <a:off x="914400" y="6243638"/>
            <a:ext cx="7112000" cy="457200"/>
          </a:xfrm>
        </p:spPr>
        <p:txBody>
          <a:bodyPr/>
          <a:lstStyle>
            <a:lvl1pPr algn="ct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4278" name="Rectangle 6"/>
          <p:cNvSpPr>
            <a:spLocks noGrp="1" noChangeArrowheads="1"/>
          </p:cNvSpPr>
          <p:nvPr>
            <p:ph type="sldNum" sz="quarter" idx="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479769-4665-49FA-9C7E-79E41F4A3B38}"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
        <p:nvSpPr>
          <p:cNvPr id="54279" name="Freeform 7"/>
          <p:cNvSpPr>
            <a:spLocks noChangeArrowheads="1"/>
          </p:cNvSpPr>
          <p:nvPr/>
        </p:nvSpPr>
        <p:spPr bwMode="auto">
          <a:xfrm>
            <a:off x="812800" y="1219200"/>
            <a:ext cx="10566400" cy="914400"/>
          </a:xfrm>
          <a:custGeom>
            <a:avLst/>
            <a:gdLst>
              <a:gd name="T0" fmla="*/ 0 w 1000"/>
              <a:gd name="T1" fmla="*/ 1000 h 1000"/>
              <a:gd name="T2" fmla="*/ 0 w 1000"/>
              <a:gd name="T3" fmla="*/ 0 h 1000"/>
              <a:gd name="T4" fmla="*/ 1000 w 1000"/>
              <a:gd name="T5" fmla="*/ 0 h 1000"/>
            </a:gdLst>
            <a:ahLst/>
            <a:cxnLst>
              <a:cxn ang="0">
                <a:pos x="T0" y="T1"/>
              </a:cxn>
              <a:cxn ang="0">
                <a:pos x="T2" y="T3"/>
              </a:cxn>
              <a:cxn ang="0">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CC9900"/>
              </a:buClr>
              <a:buSzPct val="65000"/>
              <a:buFont typeface="Wingdings" panose="05000000000000000000" pitchFamily="2" charset="2"/>
              <a:buChar char="n"/>
              <a:tabLst/>
              <a:defRPr/>
            </a:pPr>
            <a:endParaRPr kumimoji="0" lang="en-US" sz="30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4280" name="Line 8"/>
          <p:cNvSpPr>
            <a:spLocks noChangeShapeType="1"/>
          </p:cNvSpPr>
          <p:nvPr/>
        </p:nvSpPr>
        <p:spPr bwMode="auto">
          <a:xfrm>
            <a:off x="2641601" y="3962400"/>
            <a:ext cx="8682567"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20000"/>
              </a:spcBef>
              <a:spcAft>
                <a:spcPct val="0"/>
              </a:spcAft>
              <a:buClr>
                <a:srgbClr val="CC9900"/>
              </a:buClr>
              <a:buSzPct val="65000"/>
              <a:buFont typeface="Wingdings" panose="05000000000000000000" pitchFamily="2" charset="2"/>
              <a:buChar char="n"/>
              <a:tabLst/>
              <a:defRPr/>
            </a:pPr>
            <a:endParaRPr kumimoji="0" lang="en-US" sz="30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9267526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 name="Slide Number Placeholder 4"/>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0DACBB6-5347-48CD-9D4F-666373E5E292}"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095316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Footer Placeholder 3"/>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 name="Slide Number Placeholder 4"/>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29E3BE-F999-4D93-BC9E-F696773529EC}"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270007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6" name="Slide Number Placeholder 5"/>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B51059A-2F58-4323-BFF9-ED268078FF0A}"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298241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8" name="Slide Number Placeholder 7"/>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2C4F07B-C442-4E65-9A6D-C1AAA88EB0DC}"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4578512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4" name="Slide Number Placeholder 3"/>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D5C718-AEE8-4FA1-BCBC-829E5CF86E47}"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5595959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3" name="Slide Number Placeholder 2"/>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927A3D6-B938-4A2E-93A9-2E1A391F8E9F}"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4931910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Footer Placeholder 4"/>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6" name="Slide Number Placeholder 5"/>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F9B5849-9C90-494D-AE60-E1E75D30D30F}"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1243626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Footer Placeholder 4"/>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6" name="Slide Number Placeholder 5"/>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076ABB-250C-4D68-9566-69CAD441DB8F}"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1371181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 name="Slide Number Placeholder 4"/>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DF54D1-6F9F-4984-85BF-2FA98FCE5B1B}"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30973828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7813"/>
            <a:ext cx="27432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7813"/>
            <a:ext cx="80264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 name="Slide Number Placeholder 4"/>
          <p:cNvSpPr>
            <a:spLocks noGrp="1"/>
          </p:cNvSpPr>
          <p:nvPr>
            <p:ph type="sldNum" sz="quarter" idx="11"/>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0DBA07E-806E-45C0-8864-2BE6B8CC3C40}"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799420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609600" y="6248400"/>
            <a:ext cx="74168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6" name="Slide Number Placeholder 5"/>
          <p:cNvSpPr>
            <a:spLocks noGrp="1"/>
          </p:cNvSpPr>
          <p:nvPr>
            <p:ph type="sldNum" sz="quarter" idx="11"/>
          </p:nvPr>
        </p:nvSpPr>
        <p:spPr>
          <a:xfrm>
            <a:off x="8737600" y="6243638"/>
            <a:ext cx="2844800" cy="457200"/>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413C8DB-AB02-4F4F-842F-39CB5C36097D}"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4041587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1"/>
            <a:ext cx="5384800" cy="21891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41763"/>
            <a:ext cx="5384800" cy="21891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609600" y="6248400"/>
            <a:ext cx="74168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7" name="Slide Number Placeholder 6"/>
          <p:cNvSpPr>
            <a:spLocks noGrp="1"/>
          </p:cNvSpPr>
          <p:nvPr>
            <p:ph type="sldNum" sz="quarter" idx="11"/>
          </p:nvPr>
        </p:nvSpPr>
        <p:spPr>
          <a:xfrm>
            <a:off x="8737600" y="6243638"/>
            <a:ext cx="2844800" cy="457200"/>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E68A864-F020-477D-B484-B8AEF8EB4194}"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Tree>
    <p:extLst>
      <p:ext uri="{BB962C8B-B14F-4D97-AF65-F5344CB8AC3E}">
        <p14:creationId xmlns:p14="http://schemas.microsoft.com/office/powerpoint/2010/main" val="1344484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86012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auto">
          <a:xfrm>
            <a:off x="609600" y="277814"/>
            <a:ext cx="109728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53251" name="Rectangle 3"/>
          <p:cNvSpPr>
            <a:spLocks noGrp="1" noChangeArrowheads="1"/>
          </p:cNvSpPr>
          <p:nvPr>
            <p:ph type="body" idx="1"/>
          </p:nvPr>
        </p:nvSpPr>
        <p:spPr bwMode="auto">
          <a:xfrm>
            <a:off x="609600" y="1600201"/>
            <a:ext cx="109728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3253" name="Rectangle 5"/>
          <p:cNvSpPr>
            <a:spLocks noGrp="1" noChangeArrowheads="1"/>
          </p:cNvSpPr>
          <p:nvPr>
            <p:ph type="ftr" sz="quarter" idx="3"/>
          </p:nvPr>
        </p:nvSpPr>
        <p:spPr bwMode="auto">
          <a:xfrm>
            <a:off x="609600" y="6248400"/>
            <a:ext cx="7416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latin typeface="+mj-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t>CS583, Bing Liu, UIC</a:t>
            </a:r>
          </a:p>
        </p:txBody>
      </p:sp>
      <p:sp>
        <p:nvSpPr>
          <p:cNvPr id="53254" name="Rectangle 6"/>
          <p:cNvSpPr>
            <a:spLocks noGrp="1" noChangeArrowheads="1"/>
          </p:cNvSpPr>
          <p:nvPr>
            <p:ph type="sldNum" sz="quarter" idx="4"/>
          </p:nvPr>
        </p:nvSpPr>
        <p:spPr bwMode="auto">
          <a:xfrm>
            <a:off x="8737600" y="6243638"/>
            <a:ext cx="284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atin typeface="+mj-l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9BC3FEC-3D17-4B77-B913-B447B879953B}" type="slidenum">
              <a:rPr kumimoji="0" lang="en-US" altLang="en-US" sz="1200" b="0" i="0" u="none" strike="noStrike" kern="1200" cap="none" spc="0" normalizeH="0" baseline="0" noProof="0" smtClean="0">
                <a:ln>
                  <a:noFill/>
                </a:ln>
                <a:solidFill>
                  <a:srgbClr val="000000"/>
                </a:solidFill>
                <a:effectLst/>
                <a:uLnTx/>
                <a:uFillTx/>
                <a:latin typeface="Garamond"/>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smtClean="0">
              <a:ln>
                <a:noFill/>
              </a:ln>
              <a:solidFill>
                <a:srgbClr val="000000"/>
              </a:solidFill>
              <a:effectLst/>
              <a:uLnTx/>
              <a:uFillTx/>
              <a:latin typeface="Garamond"/>
              <a:ea typeface="+mn-ea"/>
              <a:cs typeface="+mn-cs"/>
            </a:endParaRPr>
          </a:p>
        </p:txBody>
      </p:sp>
      <p:sp>
        <p:nvSpPr>
          <p:cNvPr id="53255" name="Freeform 7"/>
          <p:cNvSpPr>
            <a:spLocks noChangeArrowheads="1"/>
          </p:cNvSpPr>
          <p:nvPr/>
        </p:nvSpPr>
        <p:spPr bwMode="auto">
          <a:xfrm>
            <a:off x="508000" y="228600"/>
            <a:ext cx="10972800" cy="609600"/>
          </a:xfrm>
          <a:custGeom>
            <a:avLst/>
            <a:gdLst>
              <a:gd name="T0" fmla="*/ 0 w 1000"/>
              <a:gd name="T1" fmla="*/ 1000 h 1000"/>
              <a:gd name="T2" fmla="*/ 0 w 1000"/>
              <a:gd name="T3" fmla="*/ 0 h 1000"/>
              <a:gd name="T4" fmla="*/ 1000 w 1000"/>
              <a:gd name="T5" fmla="*/ 0 h 1000"/>
            </a:gdLst>
            <a:ahLst/>
            <a:cxnLst>
              <a:cxn ang="0">
                <a:pos x="T0" y="T1"/>
              </a:cxn>
              <a:cxn ang="0">
                <a:pos x="T2" y="T3"/>
              </a:cxn>
              <a:cxn ang="0">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CC9900"/>
              </a:buClr>
              <a:buSzPct val="65000"/>
              <a:buFont typeface="Wingdings" panose="05000000000000000000" pitchFamily="2" charset="2"/>
              <a:buChar char="n"/>
              <a:tabLst/>
              <a:defRPr/>
            </a:pPr>
            <a:endParaRPr kumimoji="0" lang="en-US" sz="30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3256" name="Line 8"/>
          <p:cNvSpPr>
            <a:spLocks noChangeShapeType="1"/>
          </p:cNvSpPr>
          <p:nvPr/>
        </p:nvSpPr>
        <p:spPr bwMode="auto">
          <a:xfrm>
            <a:off x="609600" y="6172200"/>
            <a:ext cx="10972800" cy="0"/>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20000"/>
              </a:spcBef>
              <a:spcAft>
                <a:spcPct val="0"/>
              </a:spcAft>
              <a:buClr>
                <a:srgbClr val="CC9900"/>
              </a:buClr>
              <a:buSzPct val="65000"/>
              <a:buFont typeface="Wingdings" panose="05000000000000000000" pitchFamily="2" charset="2"/>
              <a:buChar char="n"/>
              <a:tabLst/>
              <a:defRPr/>
            </a:pPr>
            <a:endParaRPr kumimoji="0" lang="en-US" sz="30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4804313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Lst>
  <p:timing>
    <p:tnLst>
      <p:par>
        <p:cTn id="1" dur="indefinite" restart="never" nodeType="tmRoot"/>
      </p:par>
    </p:tnLst>
  </p:timing>
  <p:hf hdr="0" dt="0"/>
  <p:txStyles>
    <p:titleStyle>
      <a:lvl1pPr algn="l" rtl="0" fontAlgn="base">
        <a:spcBef>
          <a:spcPct val="0"/>
        </a:spcBef>
        <a:spcAft>
          <a:spcPct val="0"/>
        </a:spcAft>
        <a:defRPr sz="4200" kern="1200">
          <a:solidFill>
            <a:schemeClr val="tx2"/>
          </a:solidFill>
          <a:latin typeface="+mj-lt"/>
          <a:ea typeface="+mj-ea"/>
          <a:cs typeface="+mj-cs"/>
        </a:defRPr>
      </a:lvl1pPr>
      <a:lvl2pPr algn="l" rtl="0" fontAlgn="base">
        <a:spcBef>
          <a:spcPct val="0"/>
        </a:spcBef>
        <a:spcAft>
          <a:spcPct val="0"/>
        </a:spcAft>
        <a:defRPr sz="4200">
          <a:solidFill>
            <a:schemeClr val="tx2"/>
          </a:solidFill>
          <a:latin typeface="Garamond" panose="02020404030301010803" pitchFamily="18" charset="0"/>
        </a:defRPr>
      </a:lvl2pPr>
      <a:lvl3pPr algn="l" rtl="0" fontAlgn="base">
        <a:spcBef>
          <a:spcPct val="0"/>
        </a:spcBef>
        <a:spcAft>
          <a:spcPct val="0"/>
        </a:spcAft>
        <a:defRPr sz="4200">
          <a:solidFill>
            <a:schemeClr val="tx2"/>
          </a:solidFill>
          <a:latin typeface="Garamond" panose="02020404030301010803" pitchFamily="18" charset="0"/>
        </a:defRPr>
      </a:lvl3pPr>
      <a:lvl4pPr algn="l" rtl="0" fontAlgn="base">
        <a:spcBef>
          <a:spcPct val="0"/>
        </a:spcBef>
        <a:spcAft>
          <a:spcPct val="0"/>
        </a:spcAft>
        <a:defRPr sz="4200">
          <a:solidFill>
            <a:schemeClr val="tx2"/>
          </a:solidFill>
          <a:latin typeface="Garamond" panose="02020404030301010803" pitchFamily="18" charset="0"/>
        </a:defRPr>
      </a:lvl4pPr>
      <a:lvl5pPr algn="l" rtl="0" fontAlgn="base">
        <a:spcBef>
          <a:spcPct val="0"/>
        </a:spcBef>
        <a:spcAft>
          <a:spcPct val="0"/>
        </a:spcAft>
        <a:defRPr sz="4200">
          <a:solidFill>
            <a:schemeClr val="tx2"/>
          </a:solidFill>
          <a:latin typeface="Garamond" panose="02020404030301010803" pitchFamily="18" charset="0"/>
        </a:defRPr>
      </a:lvl5pPr>
      <a:lvl6pPr marL="457200" algn="l" rtl="0" fontAlgn="base">
        <a:spcBef>
          <a:spcPct val="0"/>
        </a:spcBef>
        <a:spcAft>
          <a:spcPct val="0"/>
        </a:spcAft>
        <a:defRPr sz="4200">
          <a:solidFill>
            <a:schemeClr val="tx2"/>
          </a:solidFill>
          <a:latin typeface="Garamond" panose="02020404030301010803" pitchFamily="18" charset="0"/>
        </a:defRPr>
      </a:lvl6pPr>
      <a:lvl7pPr marL="914400" algn="l" rtl="0" fontAlgn="base">
        <a:spcBef>
          <a:spcPct val="0"/>
        </a:spcBef>
        <a:spcAft>
          <a:spcPct val="0"/>
        </a:spcAft>
        <a:defRPr sz="4200">
          <a:solidFill>
            <a:schemeClr val="tx2"/>
          </a:solidFill>
          <a:latin typeface="Garamond" panose="02020404030301010803" pitchFamily="18" charset="0"/>
        </a:defRPr>
      </a:lvl7pPr>
      <a:lvl8pPr marL="1371600" algn="l" rtl="0" fontAlgn="base">
        <a:spcBef>
          <a:spcPct val="0"/>
        </a:spcBef>
        <a:spcAft>
          <a:spcPct val="0"/>
        </a:spcAft>
        <a:defRPr sz="4200">
          <a:solidFill>
            <a:schemeClr val="tx2"/>
          </a:solidFill>
          <a:latin typeface="Garamond" panose="02020404030301010803" pitchFamily="18" charset="0"/>
        </a:defRPr>
      </a:lvl8pPr>
      <a:lvl9pPr marL="1828800" algn="l" rtl="0" fontAlgn="base">
        <a:spcBef>
          <a:spcPct val="0"/>
        </a:spcBef>
        <a:spcAft>
          <a:spcPct val="0"/>
        </a:spcAft>
        <a:defRPr sz="4200">
          <a:solidFill>
            <a:schemeClr val="tx2"/>
          </a:solidFill>
          <a:latin typeface="Garamond" panose="02020404030301010803" pitchFamily="18" charset="0"/>
        </a:defRPr>
      </a:lvl9pPr>
    </p:titleStyle>
    <p:bodyStyle>
      <a:lvl1pPr marL="342900" indent="-342900" algn="l" rtl="0" fontAlgn="base">
        <a:spcBef>
          <a:spcPct val="20000"/>
        </a:spcBef>
        <a:spcAft>
          <a:spcPct val="0"/>
        </a:spcAft>
        <a:buClr>
          <a:schemeClr val="accent1"/>
        </a:buClr>
        <a:buSzPct val="65000"/>
        <a:buFont typeface="Wingdings" panose="05000000000000000000" pitchFamily="2" charset="2"/>
        <a:buChar char="n"/>
        <a:defRPr sz="3000" kern="1200">
          <a:solidFill>
            <a:schemeClr val="tx1"/>
          </a:solidFill>
          <a:latin typeface="+mn-lt"/>
          <a:ea typeface="+mn-ea"/>
          <a:cs typeface="+mn-cs"/>
        </a:defRPr>
      </a:lvl1pPr>
      <a:lvl2pPr marL="669925" indent="-325438" algn="l" rtl="0" fontAlgn="base">
        <a:spcBef>
          <a:spcPct val="20000"/>
        </a:spcBef>
        <a:spcAft>
          <a:spcPct val="0"/>
        </a:spcAft>
        <a:buClr>
          <a:schemeClr val="accent2"/>
        </a:buClr>
        <a:buSzPct val="60000"/>
        <a:buFont typeface="Wingdings" panose="05000000000000000000" pitchFamily="2" charset="2"/>
        <a:buChar char="q"/>
        <a:defRPr sz="2600" kern="1200">
          <a:solidFill>
            <a:schemeClr val="tx1"/>
          </a:solidFill>
          <a:latin typeface="+mn-lt"/>
          <a:ea typeface="+mn-ea"/>
          <a:cs typeface="+mn-cs"/>
        </a:defRPr>
      </a:lvl2pPr>
      <a:lvl3pPr marL="1022350" indent="-350838" algn="l" rtl="0" fontAlgn="base">
        <a:spcBef>
          <a:spcPct val="20000"/>
        </a:spcBef>
        <a:spcAft>
          <a:spcPct val="0"/>
        </a:spcAft>
        <a:buClr>
          <a:schemeClr val="accent1"/>
        </a:buClr>
        <a:buSzPct val="65000"/>
        <a:buFont typeface="Wingdings" panose="05000000000000000000" pitchFamily="2" charset="2"/>
        <a:buChar char="n"/>
        <a:defRPr sz="2200" kern="1200">
          <a:solidFill>
            <a:schemeClr val="tx1"/>
          </a:solidFill>
          <a:latin typeface="+mn-lt"/>
          <a:ea typeface="+mn-ea"/>
          <a:cs typeface="+mn-cs"/>
        </a:defRPr>
      </a:lvl3pPr>
      <a:lvl4pPr marL="1339850" indent="-315913" algn="l" rtl="0" fontAlgn="base">
        <a:spcBef>
          <a:spcPct val="20000"/>
        </a:spcBef>
        <a:spcAft>
          <a:spcPct val="0"/>
        </a:spcAft>
        <a:buClr>
          <a:schemeClr val="accent2"/>
        </a:buClr>
        <a:buSzPct val="70000"/>
        <a:buFont typeface="Wingdings" panose="05000000000000000000" pitchFamily="2" charset="2"/>
        <a:buChar char="q"/>
        <a:defRPr sz="2000" kern="1200">
          <a:solidFill>
            <a:schemeClr val="tx1"/>
          </a:solidFill>
          <a:latin typeface="+mn-lt"/>
          <a:ea typeface="+mn-ea"/>
          <a:cs typeface="+mn-cs"/>
        </a:defRPr>
      </a:lvl4pPr>
      <a:lvl5pPr marL="1681163" indent="-339725" algn="l" rtl="0" fontAlgn="base">
        <a:spcBef>
          <a:spcPct val="20000"/>
        </a:spcBef>
        <a:spcAft>
          <a:spcPct val="0"/>
        </a:spcAft>
        <a:buClr>
          <a:schemeClr val="accent1"/>
        </a:buClr>
        <a:buSzPct val="75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34.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5.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1.png"/><Relationship Id="rId2" Type="http://schemas.openxmlformats.org/officeDocument/2006/relationships/image" Target="../media/image49.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46586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endParaRPr lang="en-US"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for </a:t>
            </a:r>
            <a:r>
              <a:rPr lang="en-US" sz="3600" b="1" dirty="0">
                <a:solidFill>
                  <a:srgbClr val="00B0F0"/>
                </a:solidFill>
                <a:latin typeface="Alexandria" pitchFamily="2" charset="-78"/>
                <a:cs typeface="Alexandria" pitchFamily="2" charset="-78"/>
              </a:rPr>
              <a:t>Finance</a:t>
            </a: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8</a:t>
            </a:r>
          </a:p>
        </p:txBody>
      </p:sp>
      <p:sp>
        <p:nvSpPr>
          <p:cNvPr id="46" name="TextBox 45"/>
          <p:cNvSpPr txBox="1"/>
          <p:nvPr/>
        </p:nvSpPr>
        <p:spPr>
          <a:xfrm>
            <a:off x="417865" y="5048861"/>
            <a:ext cx="2222083" cy="830997"/>
          </a:xfrm>
          <a:prstGeom prst="rect">
            <a:avLst/>
          </a:prstGeom>
          <a:noFill/>
        </p:spPr>
        <p:txBody>
          <a:bodyPr wrap="none" rtlCol="0">
            <a:spAutoFit/>
          </a:bodyPr>
          <a:lstStyle/>
          <a:p>
            <a:r>
              <a:rPr lang="en-US" sz="1600" dirty="0" smtClean="0">
                <a:latin typeface="Alexandria" pitchFamily="2" charset="-78"/>
                <a:cs typeface="Alexandria" pitchFamily="2" charset="-78"/>
              </a:rPr>
              <a:t>FNT633</a:t>
            </a:r>
            <a:r>
              <a:rPr lang="ar-EG" sz="1600" dirty="0" smtClean="0">
                <a:latin typeface="Alexandria" pitchFamily="2" charset="-78"/>
                <a:cs typeface="Alexandria" pitchFamily="2" charset="-78"/>
              </a:rPr>
              <a:t> </a:t>
            </a:r>
          </a:p>
          <a:p>
            <a:r>
              <a:rPr lang="en-US" sz="1600" b="1" dirty="0" smtClean="0">
                <a:solidFill>
                  <a:srgbClr val="FF0000"/>
                </a:solidFill>
                <a:latin typeface="Alexandria" pitchFamily="2" charset="-78"/>
                <a:cs typeface="Alexandria" pitchFamily="2" charset="-78"/>
              </a:rPr>
              <a:t>Forecasting</a:t>
            </a:r>
            <a:r>
              <a:rPr lang="en-US" sz="1600" b="1" dirty="0">
                <a:solidFill>
                  <a:srgbClr val="FF0000"/>
                </a:solidFill>
                <a:latin typeface="Alexandria" pitchFamily="2" charset="-78"/>
                <a:cs typeface="Alexandria" pitchFamily="2" charset="-78"/>
              </a:rPr>
              <a:t/>
            </a:r>
            <a:br>
              <a:rPr lang="en-US" sz="1600" b="1" dirty="0">
                <a:solidFill>
                  <a:srgbClr val="FF0000"/>
                </a:solidFill>
                <a:latin typeface="Alexandria" pitchFamily="2" charset="-78"/>
                <a:cs typeface="Alexandria" pitchFamily="2" charset="-78"/>
              </a:rPr>
            </a:br>
            <a:r>
              <a:rPr lang="en-US" sz="1600" b="1" dirty="0">
                <a:solidFill>
                  <a:srgbClr val="FF0000"/>
                </a:solidFill>
                <a:latin typeface="Alexandria" pitchFamily="2" charset="-78"/>
                <a:cs typeface="Alexandria" pitchFamily="2" charset="-78"/>
              </a:rPr>
              <a:t>Time Series Models</a:t>
            </a:r>
            <a:endParaRPr lang="en-US" sz="1600" dirty="0">
              <a:latin typeface="Alexandria" pitchFamily="2" charset="-78"/>
              <a:cs typeface="Alexandria" pitchFamily="2" charset="-78"/>
            </a:endParaRPr>
          </a:p>
        </p:txBody>
      </p:sp>
      <p:sp>
        <p:nvSpPr>
          <p:cNvPr id="14" name="Oval 13"/>
          <p:cNvSpPr/>
          <p:nvPr/>
        </p:nvSpPr>
        <p:spPr>
          <a:xfrm>
            <a:off x="6276861" y="-55245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166"/>
    </mc:Choice>
    <mc:Fallback xmlns="">
      <p:transition spd="slow" advTm="21816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86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p>
          <a:p>
            <a:pPr lvl="0"/>
            <a:r>
              <a:rPr lang="en-US" sz="3600" b="1" dirty="0">
                <a:solidFill>
                  <a:srgbClr val="00B0F0"/>
                </a:solidFill>
                <a:latin typeface="Alexandria" pitchFamily="2" charset="-78"/>
                <a:cs typeface="Alexandria" pitchFamily="2" charset="-78"/>
              </a:rPr>
              <a:t>for Finance</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latin typeface="Alexandria" pitchFamily="2" charset="-78"/>
                <a:cs typeface="Alexandria" pitchFamily="2" charset="-78"/>
              </a:rPr>
              <a:t>Lecture 8 </a:t>
            </a:r>
            <a:endParaRPr lang="en-US" sz="2400" b="1" dirty="0">
              <a:solidFill>
                <a:schemeClr val="tx1"/>
              </a:solidFill>
              <a:latin typeface="Alexandria" pitchFamily="2" charset="-78"/>
              <a:cs typeface="Alexandria" pitchFamily="2" charset="-78"/>
            </a:endParaRPr>
          </a:p>
        </p:txBody>
      </p:sp>
      <p:sp>
        <p:nvSpPr>
          <p:cNvPr id="11" name="TextBox 10"/>
          <p:cNvSpPr txBox="1"/>
          <p:nvPr/>
        </p:nvSpPr>
        <p:spPr>
          <a:xfrm>
            <a:off x="6878591" y="4846425"/>
            <a:ext cx="2209259" cy="830997"/>
          </a:xfrm>
          <a:prstGeom prst="rect">
            <a:avLst/>
          </a:prstGeom>
          <a:noFill/>
        </p:spPr>
        <p:txBody>
          <a:bodyPr wrap="none" rtlCol="0">
            <a:spAutoFit/>
          </a:bodyPr>
          <a:lstStyle/>
          <a:p>
            <a:r>
              <a:rPr lang="en-US" sz="1600" dirty="0" smtClean="0">
                <a:latin typeface="Alexandria" pitchFamily="2" charset="-78"/>
                <a:cs typeface="Alexandria" pitchFamily="2" charset="-78"/>
              </a:rPr>
              <a:t>FNT633</a:t>
            </a:r>
            <a:endParaRPr lang="en-US" sz="1600" dirty="0">
              <a:latin typeface="Alexandria" pitchFamily="2" charset="-78"/>
              <a:cs typeface="Alexandria" pitchFamily="2" charset="-78"/>
            </a:endParaRPr>
          </a:p>
          <a:p>
            <a:r>
              <a:rPr lang="en-US" sz="1600" dirty="0">
                <a:solidFill>
                  <a:srgbClr val="FF0000"/>
                </a:solidFill>
                <a:latin typeface="Alexandria" pitchFamily="2" charset="-78"/>
                <a:cs typeface="Alexandria" pitchFamily="2" charset="-78"/>
              </a:rPr>
              <a:t>Forecasting</a:t>
            </a:r>
            <a:br>
              <a:rPr lang="en-US" sz="1600" dirty="0">
                <a:solidFill>
                  <a:srgbClr val="FF0000"/>
                </a:solidFill>
                <a:latin typeface="Alexandria" pitchFamily="2" charset="-78"/>
                <a:cs typeface="Alexandria" pitchFamily="2" charset="-78"/>
              </a:rPr>
            </a:br>
            <a:r>
              <a:rPr lang="en-US" sz="1600" dirty="0">
                <a:solidFill>
                  <a:srgbClr val="FF0000"/>
                </a:solidFill>
                <a:latin typeface="Alexandria" pitchFamily="2" charset="-78"/>
                <a:cs typeface="Alexandria" pitchFamily="2" charset="-78"/>
              </a:rPr>
              <a:t>Time Series Models</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348"/>
    </mc:Choice>
    <mc:Fallback xmlns="">
      <p:transition spd="slow" advTm="203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Today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180407" y="1748976"/>
            <a:ext cx="8817067" cy="3108543"/>
          </a:xfrm>
          <a:prstGeom prst="rect">
            <a:avLst/>
          </a:prstGeom>
          <a:noFill/>
        </p:spPr>
        <p:txBody>
          <a:bodyPr wrap="square" rtlCol="0">
            <a:spAutoFit/>
          </a:bodyPr>
          <a:lstStyle/>
          <a:p>
            <a:pPr marL="342900" lvl="0" indent="-342900" algn="justLow" eaLnBrk="0" fontAlgn="base" hangingPunct="0">
              <a:spcBef>
                <a:spcPct val="20000"/>
              </a:spcBef>
              <a:spcAft>
                <a:spcPct val="0"/>
              </a:spcAft>
              <a:buSzPct val="80000"/>
              <a:buBlip>
                <a:blip r:embed="rId2"/>
              </a:buBlip>
            </a:pPr>
            <a:endParaRPr lang="en-US" altLang="en-US" sz="2800" dirty="0" smtClean="0">
              <a:solidFill>
                <a:prstClr val="black"/>
              </a:solidFill>
              <a:latin typeface="Alexandria" pitchFamily="2" charset="-78"/>
              <a:cs typeface="Alexandria" pitchFamily="2" charset="-78"/>
            </a:endParaRPr>
          </a:p>
          <a:p>
            <a:pPr marL="342900" lvl="0" indent="-342900" eaLnBrk="0" fontAlgn="base" hangingPunct="0">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Forecasting</a:t>
            </a:r>
          </a:p>
          <a:p>
            <a:pPr lvl="0" eaLnBrk="0" fontAlgn="base" hangingPunct="0">
              <a:spcBef>
                <a:spcPct val="20000"/>
              </a:spcBef>
              <a:spcAft>
                <a:spcPct val="0"/>
              </a:spcAft>
              <a:buSzPct val="80000"/>
            </a:pPr>
            <a:endParaRPr lang="en-US" altLang="en-US" sz="2800" dirty="0" smtClean="0">
              <a:solidFill>
                <a:prstClr val="black"/>
              </a:solidFill>
              <a:latin typeface="Alexandria" pitchFamily="2" charset="-78"/>
              <a:cs typeface="Alexandria" pitchFamily="2" charset="-78"/>
            </a:endParaRPr>
          </a:p>
          <a:p>
            <a:pPr marL="342900" lvl="0" indent="-342900" eaLnBrk="0" fontAlgn="base" hangingPunct="0">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Time </a:t>
            </a:r>
            <a:r>
              <a:rPr lang="en-US" altLang="en-US" sz="2800" dirty="0">
                <a:solidFill>
                  <a:prstClr val="black"/>
                </a:solidFill>
                <a:latin typeface="Alexandria" pitchFamily="2" charset="-78"/>
                <a:cs typeface="Alexandria" pitchFamily="2" charset="-78"/>
              </a:rPr>
              <a:t>Series Models</a:t>
            </a:r>
            <a:endParaRPr lang="en-US" altLang="en-US" sz="2800" dirty="0" smtClean="0">
              <a:solidFill>
                <a:prstClr val="black"/>
              </a:solidFill>
              <a:latin typeface="Alexandria" pitchFamily="2" charset="-78"/>
              <a:cs typeface="Alexandria" pitchFamily="2" charset="-78"/>
            </a:endParaRPr>
          </a:p>
          <a:p>
            <a:pPr marL="342900" lvl="0" indent="-342900" algn="justLow" eaLnBrk="0" fontAlgn="base" hangingPunct="0">
              <a:spcBef>
                <a:spcPct val="20000"/>
              </a:spcBef>
              <a:spcAft>
                <a:spcPct val="0"/>
              </a:spcAft>
              <a:buSzPct val="80000"/>
              <a:buBlip>
                <a:blip r:embed="rId2"/>
              </a:buBlip>
            </a:pPr>
            <a:endParaRPr lang="en-US" altLang="en-US" sz="2800" dirty="0">
              <a:solidFill>
                <a:prstClr val="black"/>
              </a:solidFill>
              <a:latin typeface="Alexandria" pitchFamily="2" charset="-78"/>
              <a:cs typeface="Alexandria" pitchFamily="2" charset="-78"/>
            </a:endParaRPr>
          </a:p>
          <a:p>
            <a:pPr lvl="0" algn="justLow" eaLnBrk="0" fontAlgn="base" hangingPunct="0">
              <a:spcBef>
                <a:spcPct val="20000"/>
              </a:spcBef>
              <a:spcAft>
                <a:spcPct val="0"/>
              </a:spcAft>
              <a:buSzPct val="80000"/>
            </a:pPr>
            <a:endParaRPr lang="en-US" altLang="en-US" sz="28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03684"/>
            <a:ext cx="2305141" cy="1076343"/>
          </a:xfrm>
          <a:prstGeom prst="rect">
            <a:avLst/>
          </a:prstGeom>
        </p:spPr>
      </p:pic>
    </p:spTree>
    <p:extLst>
      <p:ext uri="{BB962C8B-B14F-4D97-AF65-F5344CB8AC3E}">
        <p14:creationId xmlns:p14="http://schemas.microsoft.com/office/powerpoint/2010/main" val="754954426"/>
      </p:ext>
    </p:extLst>
  </p:cSld>
  <p:clrMapOvr>
    <a:masterClrMapping/>
  </p:clrMapOvr>
  <mc:AlternateContent xmlns:mc="http://schemas.openxmlformats.org/markup-compatibility/2006" xmlns:p14="http://schemas.microsoft.com/office/powerpoint/2010/main">
    <mc:Choice Requires="p14">
      <p:transition p14:dur="10" advTm="32407"/>
    </mc:Choice>
    <mc:Fallback xmlns="">
      <p:transition advTm="3240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879962"/>
            <a:ext cx="10812720" cy="5428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TextBox 2"/>
          <p:cNvSpPr txBox="1"/>
          <p:nvPr/>
        </p:nvSpPr>
        <p:spPr>
          <a:xfrm>
            <a:off x="2606125" y="281075"/>
            <a:ext cx="7374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000000"/>
                </a:solidFill>
                <a:effectLst/>
                <a:uLnTx/>
                <a:uFillTx/>
                <a:latin typeface="Alexandria Black" pitchFamily="2" charset="-78"/>
                <a:ea typeface="+mn-ea"/>
                <a:cs typeface="Alexandria Black" pitchFamily="2" charset="-78"/>
              </a:rPr>
              <a:t>What </a:t>
            </a:r>
            <a:r>
              <a:rPr kumimoji="0" lang="en-US" sz="2000" b="1" i="0" u="none" strike="noStrike" kern="1200" cap="none" spc="0" normalizeH="0" baseline="0" noProof="0" dirty="0">
                <a:ln>
                  <a:noFill/>
                </a:ln>
                <a:solidFill>
                  <a:srgbClr val="000000"/>
                </a:solidFill>
                <a:effectLst/>
                <a:uLnTx/>
                <a:uFillTx/>
                <a:latin typeface="Alexandria Black" pitchFamily="2" charset="-78"/>
                <a:ea typeface="+mn-ea"/>
                <a:cs typeface="Alexandria Black" pitchFamily="2" charset="-78"/>
              </a:rPr>
              <a:t>Kind of Problem do I Need to Solve? </a:t>
            </a:r>
            <a:br>
              <a:rPr kumimoji="0" lang="en-US" sz="2000" b="1" i="0" u="none" strike="noStrike" kern="1200" cap="none" spc="0" normalizeH="0" baseline="0" noProof="0" dirty="0">
                <a:ln>
                  <a:noFill/>
                </a:ln>
                <a:solidFill>
                  <a:srgbClr val="000000"/>
                </a:solidFill>
                <a:effectLst/>
                <a:uLnTx/>
                <a:uFillTx/>
                <a:latin typeface="Alexandria Black" pitchFamily="2" charset="-78"/>
                <a:ea typeface="+mn-ea"/>
                <a:cs typeface="Alexandria Black" pitchFamily="2" charset="-78"/>
              </a:rPr>
            </a:br>
            <a:r>
              <a:rPr kumimoji="0" lang="en-US" sz="2000" b="1" i="0" u="none" strike="noStrike" kern="1200" cap="none" spc="0" normalizeH="0" baseline="0" noProof="0" dirty="0">
                <a:ln>
                  <a:noFill/>
                </a:ln>
                <a:solidFill>
                  <a:srgbClr val="000000"/>
                </a:solidFill>
                <a:effectLst/>
                <a:uLnTx/>
                <a:uFillTx/>
                <a:latin typeface="Alexandria Black" pitchFamily="2" charset="-78"/>
                <a:ea typeface="+mn-ea"/>
                <a:cs typeface="Alexandria Black" pitchFamily="2" charset="-78"/>
              </a:rPr>
              <a:t>How do I Solve it?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FFFFFF"/>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srgbClr val="FFFFFF"/>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93808" y="64771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8" name="Google Shape;241;p26"/>
          <p:cNvGraphicFramePr/>
          <p:nvPr>
            <p:extLst>
              <p:ext uri="{D42A27DB-BD31-4B8C-83A1-F6EECF244321}">
                <p14:modId xmlns:p14="http://schemas.microsoft.com/office/powerpoint/2010/main" val="3917577003"/>
              </p:ext>
            </p:extLst>
          </p:nvPr>
        </p:nvGraphicFramePr>
        <p:xfrm>
          <a:off x="2027688" y="1244776"/>
          <a:ext cx="8229600" cy="4800670"/>
        </p:xfrm>
        <a:graphic>
          <a:graphicData uri="http://schemas.openxmlformats.org/drawingml/2006/table">
            <a:tbl>
              <a:tblPr firstRow="1" bandRow="1">
                <a:noFill/>
              </a:tblPr>
              <a:tblGrid>
                <a:gridCol w="3131525">
                  <a:extLst>
                    <a:ext uri="{9D8B030D-6E8A-4147-A177-3AD203B41FA5}">
                      <a16:colId xmlns:a16="http://schemas.microsoft.com/office/drawing/2014/main" val="20000"/>
                    </a:ext>
                  </a:extLst>
                </a:gridCol>
                <a:gridCol w="2202475">
                  <a:extLst>
                    <a:ext uri="{9D8B030D-6E8A-4147-A177-3AD203B41FA5}">
                      <a16:colId xmlns:a16="http://schemas.microsoft.com/office/drawing/2014/main" val="20001"/>
                    </a:ext>
                  </a:extLst>
                </a:gridCol>
                <a:gridCol w="2895600">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r>
                        <a:rPr lang="en-US" sz="1800" b="1" u="none" strike="noStrike" cap="none" dirty="0"/>
                        <a:t>The Problem to Solve</a:t>
                      </a:r>
                      <a:endParaRPr sz="18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800" b="1" dirty="0"/>
                        <a:t>The Category of Techniques</a:t>
                      </a:r>
                      <a:endParaRPr sz="18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800" b="1" dirty="0"/>
                        <a:t>Covered in this Course</a:t>
                      </a:r>
                      <a:endParaRPr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US" sz="1400" b="1" dirty="0"/>
                        <a:t>I want to group items by similarity.</a:t>
                      </a:r>
                      <a:endParaRPr b="1" dirty="0"/>
                    </a:p>
                    <a:p>
                      <a:pPr marL="0" marR="0" lvl="0" indent="0" algn="l" rtl="0">
                        <a:spcBef>
                          <a:spcPts val="0"/>
                        </a:spcBef>
                        <a:spcAft>
                          <a:spcPts val="0"/>
                        </a:spcAft>
                        <a:buNone/>
                      </a:pPr>
                      <a:r>
                        <a:rPr lang="en-US" sz="1400" b="1" dirty="0"/>
                        <a:t>I want to find structure (commonalities) in the data</a:t>
                      </a:r>
                      <a:endParaRPr sz="14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Clustering</a:t>
                      </a:r>
                      <a:endParaRPr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FF0000"/>
                          </a:solidFill>
                        </a:rPr>
                        <a:t>K-means clustering</a:t>
                      </a:r>
                      <a:endParaRPr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US" sz="1400" b="1" dirty="0"/>
                        <a:t>I want to discover relationships between actions or items</a:t>
                      </a:r>
                      <a:endParaRPr sz="14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Association Rules</a:t>
                      </a:r>
                      <a:endParaRPr sz="1400"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err="1">
                          <a:solidFill>
                            <a:srgbClr val="FF0000"/>
                          </a:solidFill>
                        </a:rPr>
                        <a:t>Apriori</a:t>
                      </a:r>
                      <a:endParaRPr sz="1400"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929650">
                <a:tc>
                  <a:txBody>
                    <a:bodyPr/>
                    <a:lstStyle/>
                    <a:p>
                      <a:pPr marL="0" marR="0" lvl="0" indent="0" algn="l" rtl="0">
                        <a:spcBef>
                          <a:spcPts val="0"/>
                        </a:spcBef>
                        <a:spcAft>
                          <a:spcPts val="0"/>
                        </a:spcAft>
                        <a:buNone/>
                      </a:pPr>
                      <a:r>
                        <a:rPr lang="en-US" sz="1400" b="1" dirty="0"/>
                        <a:t>I want to determine the relationship between the outcome and the input variables</a:t>
                      </a:r>
                      <a:endParaRPr sz="1400"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Regression</a:t>
                      </a:r>
                      <a:endParaRPr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FF0000"/>
                          </a:solidFill>
                        </a:rPr>
                        <a:t>Linear Regression</a:t>
                      </a:r>
                      <a:endParaRPr b="1" dirty="0">
                        <a:solidFill>
                          <a:srgbClr val="FF0000"/>
                        </a:solidFill>
                      </a:endParaRPr>
                    </a:p>
                    <a:p>
                      <a:pPr marL="0" marR="0" lvl="0" indent="0" algn="l" rtl="0">
                        <a:spcBef>
                          <a:spcPts val="0"/>
                        </a:spcBef>
                        <a:spcAft>
                          <a:spcPts val="0"/>
                        </a:spcAft>
                        <a:buNone/>
                      </a:pPr>
                      <a:r>
                        <a:rPr lang="en-US" sz="1400" b="1" dirty="0">
                          <a:solidFill>
                            <a:srgbClr val="FF0000"/>
                          </a:solidFill>
                        </a:rPr>
                        <a:t>Logistic Regression</a:t>
                      </a:r>
                      <a:endParaRPr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70850">
                <a:tc>
                  <a:txBody>
                    <a:bodyPr/>
                    <a:lstStyle/>
                    <a:p>
                      <a:pPr marL="0" marR="0" lvl="0" indent="0" algn="l" rtl="0">
                        <a:spcBef>
                          <a:spcPts val="0"/>
                        </a:spcBef>
                        <a:spcAft>
                          <a:spcPts val="0"/>
                        </a:spcAft>
                        <a:buNone/>
                      </a:pPr>
                      <a:r>
                        <a:rPr lang="en-US" sz="1400" b="1" dirty="0"/>
                        <a:t>I want to assign (known) labels to objects</a:t>
                      </a:r>
                      <a:endParaRPr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Classification</a:t>
                      </a:r>
                      <a:endParaRPr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FF0000"/>
                          </a:solidFill>
                        </a:rPr>
                        <a:t>Naïve Bayes</a:t>
                      </a:r>
                      <a:endParaRPr b="1" dirty="0">
                        <a:solidFill>
                          <a:srgbClr val="FF0000"/>
                        </a:solidFill>
                      </a:endParaRPr>
                    </a:p>
                    <a:p>
                      <a:pPr marL="0" marR="0" lvl="0" indent="0" algn="l" rtl="0">
                        <a:spcBef>
                          <a:spcPts val="0"/>
                        </a:spcBef>
                        <a:spcAft>
                          <a:spcPts val="0"/>
                        </a:spcAft>
                        <a:buNone/>
                      </a:pPr>
                      <a:r>
                        <a:rPr lang="en-US" sz="1400" b="1" dirty="0">
                          <a:solidFill>
                            <a:srgbClr val="FF0000"/>
                          </a:solidFill>
                        </a:rPr>
                        <a:t>Decision Trees</a:t>
                      </a:r>
                      <a:endParaRPr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70850">
                <a:tc>
                  <a:txBody>
                    <a:bodyPr/>
                    <a:lstStyle/>
                    <a:p>
                      <a:pPr marL="0" marR="0" lvl="0" indent="0" algn="l" rtl="0">
                        <a:spcBef>
                          <a:spcPts val="0"/>
                        </a:spcBef>
                        <a:spcAft>
                          <a:spcPts val="0"/>
                        </a:spcAft>
                        <a:buNone/>
                      </a:pPr>
                      <a:r>
                        <a:rPr lang="en-US" sz="1400" b="1" dirty="0"/>
                        <a:t>I want to find the structure in a temporal process</a:t>
                      </a:r>
                      <a:endParaRPr b="1" dirty="0"/>
                    </a:p>
                    <a:p>
                      <a:pPr marL="0" marR="0" lvl="0" indent="0" algn="l" rtl="0">
                        <a:spcBef>
                          <a:spcPts val="0"/>
                        </a:spcBef>
                        <a:spcAft>
                          <a:spcPts val="0"/>
                        </a:spcAft>
                        <a:buNone/>
                      </a:pPr>
                      <a:r>
                        <a:rPr lang="en-US" sz="1400" b="1" dirty="0"/>
                        <a:t>I want to forecast the behavior of a temporal process</a:t>
                      </a:r>
                      <a:endParaRPr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Time Series Analysis</a:t>
                      </a:r>
                      <a:endParaRPr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FF0000"/>
                          </a:solidFill>
                        </a:rPr>
                        <a:t>ACF, PACF, ARIMA</a:t>
                      </a:r>
                      <a:endParaRPr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70850">
                <a:tc>
                  <a:txBody>
                    <a:bodyPr/>
                    <a:lstStyle/>
                    <a:p>
                      <a:pPr marL="0" marR="0" lvl="0" indent="0" algn="l" rtl="0">
                        <a:spcBef>
                          <a:spcPts val="0"/>
                        </a:spcBef>
                        <a:spcAft>
                          <a:spcPts val="0"/>
                        </a:spcAft>
                        <a:buNone/>
                      </a:pPr>
                      <a:r>
                        <a:rPr lang="en-US" sz="1400" b="1" dirty="0"/>
                        <a:t>I want to analyze my text data</a:t>
                      </a:r>
                      <a:endParaRPr b="1"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0070C0"/>
                          </a:solidFill>
                        </a:rPr>
                        <a:t>Text Analysis</a:t>
                      </a:r>
                      <a:endParaRPr b="1" dirty="0">
                        <a:solidFill>
                          <a:srgbClr val="0070C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400" b="1" dirty="0">
                          <a:solidFill>
                            <a:srgbClr val="FF0000"/>
                          </a:solidFill>
                        </a:rPr>
                        <a:t>Regular expressions, Document representation (Bag of Words).</a:t>
                      </a:r>
                      <a:endParaRPr b="1" dirty="0">
                        <a:solidFill>
                          <a:srgbClr val="FF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45983490"/>
      </p:ext>
    </p:extLst>
  </p:cSld>
  <p:clrMapOvr>
    <a:masterClrMapping/>
  </p:clrMapOvr>
  <mc:AlternateContent xmlns:mc="http://schemas.openxmlformats.org/markup-compatibility/2006" xmlns:p14="http://schemas.microsoft.com/office/powerpoint/2010/main">
    <mc:Choice Requires="p14">
      <p:transition p14:dur="10" advTm="350628"/>
    </mc:Choice>
    <mc:Fallback xmlns="">
      <p:transition advTm="3506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Forecasting</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71683"/>
            <a:ext cx="2305141" cy="1076343"/>
          </a:xfrm>
          <a:prstGeom prst="rect">
            <a:avLst/>
          </a:prstGeom>
        </p:spPr>
      </p:pic>
      <p:pic>
        <p:nvPicPr>
          <p:cNvPr id="11" name="Picture 10"/>
          <p:cNvPicPr>
            <a:picLocks noChangeAspect="1"/>
          </p:cNvPicPr>
          <p:nvPr/>
        </p:nvPicPr>
        <p:blipFill>
          <a:blip r:embed="rId3"/>
          <a:stretch>
            <a:fillRect/>
          </a:stretch>
        </p:blipFill>
        <p:spPr>
          <a:xfrm>
            <a:off x="2575621" y="1318724"/>
            <a:ext cx="7254869" cy="4412362"/>
          </a:xfrm>
          <a:prstGeom prst="rect">
            <a:avLst/>
          </a:prstGeom>
        </p:spPr>
      </p:pic>
    </p:spTree>
    <p:extLst>
      <p:ext uri="{BB962C8B-B14F-4D97-AF65-F5344CB8AC3E}">
        <p14:creationId xmlns:p14="http://schemas.microsoft.com/office/powerpoint/2010/main" val="1344540796"/>
      </p:ext>
    </p:extLst>
  </p:cSld>
  <p:clrMapOvr>
    <a:masterClrMapping/>
  </p:clrMapOvr>
  <mc:AlternateContent xmlns:mc="http://schemas.openxmlformats.org/markup-compatibility/2006" xmlns:p14="http://schemas.microsoft.com/office/powerpoint/2010/main">
    <mc:Choice Requires="p14">
      <p:transition p14:dur="10" advTm="32819"/>
    </mc:Choice>
    <mc:Fallback xmlns="">
      <p:transition advTm="3281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Agenda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948460" y="1721804"/>
            <a:ext cx="8882960" cy="3768596"/>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Appreciate </a:t>
            </a:r>
            <a:r>
              <a:rPr lang="en-US" altLang="en-US" sz="1600" dirty="0">
                <a:solidFill>
                  <a:prstClr val="black"/>
                </a:solidFill>
                <a:latin typeface="Alexandria" pitchFamily="2" charset="-78"/>
                <a:cs typeface="Alexandria" pitchFamily="2" charset="-78"/>
              </a:rPr>
              <a:t>the importance of forecasting to every organization</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List different types of forecasting method</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Discuss the characteristics of judgmental forecasting</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a variety of approaches to judgmental forecasting</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Describe the characteristics of projective forecasting</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Understand the importance of time series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Calculate errors and a tracking signal for forecasts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Forecast using simple averages, moving averages, and exponential smoothing</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Forecast time series with seasonality and trend.</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67772"/>
            <a:ext cx="2305141" cy="1076343"/>
          </a:xfrm>
          <a:prstGeom prst="rect">
            <a:avLst/>
          </a:prstGeom>
        </p:spPr>
      </p:pic>
    </p:spTree>
    <p:extLst>
      <p:ext uri="{BB962C8B-B14F-4D97-AF65-F5344CB8AC3E}">
        <p14:creationId xmlns:p14="http://schemas.microsoft.com/office/powerpoint/2010/main" val="1375609449"/>
      </p:ext>
    </p:extLst>
  </p:cSld>
  <p:clrMapOvr>
    <a:masterClrMapping/>
  </p:clrMapOvr>
  <mc:AlternateContent xmlns:mc="http://schemas.openxmlformats.org/markup-compatibility/2006" xmlns:p14="http://schemas.microsoft.com/office/powerpoint/2010/main">
    <mc:Choice Requires="p14">
      <p:transition p14:dur="10" advTm="224015"/>
    </mc:Choice>
    <mc:Fallback xmlns="">
      <p:transition advTm="2240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Introduction to Forecasting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47692"/>
            <a:ext cx="2305141" cy="1076343"/>
          </a:xfrm>
          <a:prstGeom prst="rect">
            <a:avLst/>
          </a:prstGeom>
        </p:spPr>
      </p:pic>
      <p:sp>
        <p:nvSpPr>
          <p:cNvPr id="11" name="Google Shape;159;p21"/>
          <p:cNvSpPr txBox="1">
            <a:spLocks/>
          </p:cNvSpPr>
          <p:nvPr/>
        </p:nvSpPr>
        <p:spPr>
          <a:xfrm>
            <a:off x="2125550" y="1840503"/>
            <a:ext cx="8153400" cy="3526277"/>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spcBef>
                <a:spcPts val="0"/>
              </a:spcBef>
              <a:buSzPts val="1740"/>
            </a:pPr>
            <a:r>
              <a:rPr lang="en-US" b="1" dirty="0" smtClean="0"/>
              <a:t>What is forecasting?</a:t>
            </a:r>
          </a:p>
          <a:p>
            <a:pPr marL="639762" lvl="1" indent="-273049">
              <a:spcBef>
                <a:spcPts val="0"/>
              </a:spcBef>
              <a:buSzPts val="1820"/>
            </a:pPr>
            <a:r>
              <a:rPr lang="en-US" dirty="0" smtClean="0"/>
              <a:t>Primary Function is to </a:t>
            </a:r>
            <a:r>
              <a:rPr lang="en-US" dirty="0" smtClean="0">
                <a:solidFill>
                  <a:srgbClr val="FF0000"/>
                </a:solidFill>
              </a:rPr>
              <a:t>Predict the Future using (time series </a:t>
            </a:r>
            <a:r>
              <a:rPr lang="en-US" dirty="0" smtClean="0"/>
              <a:t>related or other) </a:t>
            </a:r>
            <a:r>
              <a:rPr lang="en-US" dirty="0" smtClean="0">
                <a:solidFill>
                  <a:srgbClr val="FF0000"/>
                </a:solidFill>
              </a:rPr>
              <a:t>data</a:t>
            </a:r>
            <a:r>
              <a:rPr lang="en-US" dirty="0" smtClean="0"/>
              <a:t> we have in hand</a:t>
            </a:r>
          </a:p>
          <a:p>
            <a:pPr marL="319087" indent="-319087">
              <a:spcBef>
                <a:spcPts val="0"/>
              </a:spcBef>
              <a:buSzPts val="1740"/>
            </a:pPr>
            <a:r>
              <a:rPr lang="en-US" b="1" dirty="0" smtClean="0"/>
              <a:t>Why are we interested?</a:t>
            </a:r>
          </a:p>
          <a:p>
            <a:pPr marL="639762" lvl="1" indent="-273049">
              <a:spcBef>
                <a:spcPts val="0"/>
              </a:spcBef>
              <a:buSzPts val="1820"/>
            </a:pPr>
            <a:r>
              <a:rPr lang="en-US" dirty="0" smtClean="0">
                <a:solidFill>
                  <a:srgbClr val="FF0000"/>
                </a:solidFill>
              </a:rPr>
              <a:t>Affects the decisions we make today</a:t>
            </a:r>
          </a:p>
          <a:p>
            <a:pPr marL="319087" indent="-319087">
              <a:spcBef>
                <a:spcPts val="0"/>
              </a:spcBef>
              <a:buSzPts val="1740"/>
            </a:pPr>
            <a:r>
              <a:rPr lang="en-US" b="1" dirty="0" smtClean="0"/>
              <a:t>Where is forecasting used ?</a:t>
            </a:r>
          </a:p>
          <a:p>
            <a:pPr marL="639762" lvl="1" indent="-273049">
              <a:spcBef>
                <a:spcPts val="0"/>
              </a:spcBef>
              <a:buSzPts val="1820"/>
            </a:pPr>
            <a:r>
              <a:rPr lang="en-US" dirty="0" smtClean="0">
                <a:solidFill>
                  <a:srgbClr val="FF0000"/>
                </a:solidFill>
              </a:rPr>
              <a:t>forecast demand for products and services</a:t>
            </a:r>
          </a:p>
          <a:p>
            <a:pPr marL="639762" lvl="1" indent="-273049">
              <a:spcBef>
                <a:spcPts val="0"/>
              </a:spcBef>
              <a:buSzPts val="1820"/>
            </a:pPr>
            <a:r>
              <a:rPr lang="en-US" dirty="0" smtClean="0">
                <a:solidFill>
                  <a:srgbClr val="FF0000"/>
                </a:solidFill>
              </a:rPr>
              <a:t>forecast availability/need for manpower</a:t>
            </a:r>
          </a:p>
          <a:p>
            <a:pPr marL="639762" lvl="1" indent="-273049">
              <a:spcBef>
                <a:spcPts val="0"/>
              </a:spcBef>
              <a:buSzPts val="1820"/>
            </a:pPr>
            <a:r>
              <a:rPr lang="en-US" dirty="0" smtClean="0">
                <a:solidFill>
                  <a:srgbClr val="FF0000"/>
                </a:solidFill>
              </a:rPr>
              <a:t>forecast inventory and materiel needs daily</a:t>
            </a:r>
            <a:endParaRPr lang="en-US" dirty="0">
              <a:solidFill>
                <a:srgbClr val="FF0000"/>
              </a:solidFill>
            </a:endParaRPr>
          </a:p>
        </p:txBody>
      </p:sp>
    </p:spTree>
    <p:extLst>
      <p:ext uri="{BB962C8B-B14F-4D97-AF65-F5344CB8AC3E}">
        <p14:creationId xmlns:p14="http://schemas.microsoft.com/office/powerpoint/2010/main" val="1997385674"/>
      </p:ext>
    </p:extLst>
  </p:cSld>
  <p:clrMapOvr>
    <a:masterClrMapping/>
  </p:clrMapOvr>
  <mc:AlternateContent xmlns:mc="http://schemas.openxmlformats.org/markup-compatibility/2006" xmlns:p14="http://schemas.microsoft.com/office/powerpoint/2010/main">
    <mc:Choice Requires="p14">
      <p:transition p14:dur="10" advTm="168259"/>
    </mc:Choice>
    <mc:Fallback xmlns="">
      <p:transition advTm="16825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What makes a good Forecast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22408"/>
            <a:ext cx="2305141" cy="1076343"/>
          </a:xfrm>
          <a:prstGeom prst="rect">
            <a:avLst/>
          </a:prstGeom>
        </p:spPr>
      </p:pic>
      <p:sp>
        <p:nvSpPr>
          <p:cNvPr id="11" name="Google Shape;159;p21"/>
          <p:cNvSpPr txBox="1">
            <a:spLocks/>
          </p:cNvSpPr>
          <p:nvPr/>
        </p:nvSpPr>
        <p:spPr>
          <a:xfrm>
            <a:off x="2136775" y="1600200"/>
            <a:ext cx="8153400" cy="4495800"/>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50000"/>
              </a:lnSpc>
              <a:spcBef>
                <a:spcPts val="0"/>
              </a:spcBef>
              <a:buSzPts val="1740"/>
            </a:pPr>
            <a:r>
              <a:rPr lang="en-US" b="1" smtClean="0"/>
              <a:t>It should be timely</a:t>
            </a:r>
          </a:p>
          <a:p>
            <a:pPr marL="319087" indent="-319087">
              <a:lnSpc>
                <a:spcPct val="150000"/>
              </a:lnSpc>
              <a:spcBef>
                <a:spcPts val="0"/>
              </a:spcBef>
              <a:buSzPts val="1740"/>
            </a:pPr>
            <a:r>
              <a:rPr lang="en-US" b="1" smtClean="0"/>
              <a:t>It should be </a:t>
            </a:r>
            <a:r>
              <a:rPr lang="en-US" smtClean="0"/>
              <a:t>as </a:t>
            </a:r>
            <a:r>
              <a:rPr lang="en-US" b="1" smtClean="0"/>
              <a:t>accurate</a:t>
            </a:r>
            <a:r>
              <a:rPr lang="en-US" smtClean="0"/>
              <a:t> as possible</a:t>
            </a:r>
          </a:p>
          <a:p>
            <a:pPr marL="319087" indent="-319087">
              <a:lnSpc>
                <a:spcPct val="150000"/>
              </a:lnSpc>
              <a:spcBef>
                <a:spcPts val="0"/>
              </a:spcBef>
              <a:buSzPts val="1740"/>
            </a:pPr>
            <a:r>
              <a:rPr lang="en-US" b="1" smtClean="0"/>
              <a:t>It should be reliable</a:t>
            </a:r>
          </a:p>
          <a:p>
            <a:pPr marL="319087" indent="-319087">
              <a:lnSpc>
                <a:spcPct val="150000"/>
              </a:lnSpc>
              <a:spcBef>
                <a:spcPts val="0"/>
              </a:spcBef>
              <a:buSzPts val="1740"/>
            </a:pPr>
            <a:r>
              <a:rPr lang="en-US" smtClean="0"/>
              <a:t>It should be in meaningful units</a:t>
            </a:r>
          </a:p>
          <a:p>
            <a:pPr marL="319087" indent="-319087">
              <a:lnSpc>
                <a:spcPct val="150000"/>
              </a:lnSpc>
              <a:spcBef>
                <a:spcPts val="0"/>
              </a:spcBef>
              <a:buSzPts val="1740"/>
            </a:pPr>
            <a:r>
              <a:rPr lang="en-US" b="1" smtClean="0"/>
              <a:t>The method should be easy to use and understand in most cases.</a:t>
            </a:r>
            <a:endParaRPr lang="en-US" b="1" dirty="0" smtClean="0"/>
          </a:p>
        </p:txBody>
      </p:sp>
    </p:spTree>
    <p:extLst>
      <p:ext uri="{BB962C8B-B14F-4D97-AF65-F5344CB8AC3E}">
        <p14:creationId xmlns:p14="http://schemas.microsoft.com/office/powerpoint/2010/main" val="3859309244"/>
      </p:ext>
    </p:extLst>
  </p:cSld>
  <p:clrMapOvr>
    <a:masterClrMapping/>
  </p:clrMapOvr>
  <mc:AlternateContent xmlns:mc="http://schemas.openxmlformats.org/markup-compatibility/2006" xmlns:p14="http://schemas.microsoft.com/office/powerpoint/2010/main">
    <mc:Choice Requires="p14">
      <p:transition p14:dur="10" advTm="115691"/>
    </mc:Choice>
    <mc:Fallback xmlns="">
      <p:transition advTm="11569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Forecasting Learning Objective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36129"/>
            <a:ext cx="2305141" cy="1076343"/>
          </a:xfrm>
          <a:prstGeom prst="rect">
            <a:avLst/>
          </a:prstGeom>
        </p:spPr>
      </p:pic>
      <p:sp>
        <p:nvSpPr>
          <p:cNvPr id="62" name="Google Shape;159;p21"/>
          <p:cNvSpPr txBox="1">
            <a:spLocks/>
          </p:cNvSpPr>
          <p:nvPr/>
        </p:nvSpPr>
        <p:spPr>
          <a:xfrm>
            <a:off x="2136775" y="1600200"/>
            <a:ext cx="8153400" cy="3740285"/>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50000"/>
              </a:lnSpc>
              <a:spcBef>
                <a:spcPts val="0"/>
              </a:spcBef>
              <a:buSzPts val="1740"/>
            </a:pPr>
            <a:r>
              <a:rPr lang="en-US" b="1" smtClean="0"/>
              <a:t>Generate forecasts for data with different patterns</a:t>
            </a:r>
            <a:r>
              <a:rPr lang="en-US" smtClean="0"/>
              <a:t>: </a:t>
            </a:r>
            <a:r>
              <a:rPr lang="en-US" b="1" smtClean="0">
                <a:solidFill>
                  <a:srgbClr val="FF0000"/>
                </a:solidFill>
              </a:rPr>
              <a:t>level, trend, seasonality, and cyclical</a:t>
            </a:r>
          </a:p>
          <a:p>
            <a:pPr marL="319087" indent="-319087">
              <a:lnSpc>
                <a:spcPct val="150000"/>
              </a:lnSpc>
              <a:spcBef>
                <a:spcPts val="0"/>
              </a:spcBef>
              <a:buSzPts val="1740"/>
            </a:pPr>
            <a:r>
              <a:rPr lang="en-US" b="1" smtClean="0"/>
              <a:t>Describe causal modeling using linear regression</a:t>
            </a:r>
          </a:p>
          <a:p>
            <a:pPr marL="319087" indent="-319087">
              <a:lnSpc>
                <a:spcPct val="150000"/>
              </a:lnSpc>
              <a:spcBef>
                <a:spcPts val="0"/>
              </a:spcBef>
              <a:buSzPts val="1740"/>
            </a:pPr>
            <a:r>
              <a:rPr lang="en-US" b="1" smtClean="0"/>
              <a:t>Compute forecast accuracy</a:t>
            </a:r>
          </a:p>
          <a:p>
            <a:pPr marL="319087" indent="-319087">
              <a:lnSpc>
                <a:spcPct val="150000"/>
              </a:lnSpc>
              <a:spcBef>
                <a:spcPts val="0"/>
              </a:spcBef>
              <a:buSzPts val="1740"/>
            </a:pPr>
            <a:r>
              <a:rPr lang="en-US" b="1" smtClean="0"/>
              <a:t>Explain how forecasting models should be selected.</a:t>
            </a:r>
            <a:endParaRPr lang="en-US" b="1" dirty="0" smtClean="0"/>
          </a:p>
        </p:txBody>
      </p:sp>
    </p:spTree>
    <p:extLst>
      <p:ext uri="{BB962C8B-B14F-4D97-AF65-F5344CB8AC3E}">
        <p14:creationId xmlns:p14="http://schemas.microsoft.com/office/powerpoint/2010/main" val="978613973"/>
      </p:ext>
    </p:extLst>
  </p:cSld>
  <p:clrMapOvr>
    <a:masterClrMapping/>
  </p:clrMapOvr>
  <mc:AlternateContent xmlns:mc="http://schemas.openxmlformats.org/markup-compatibility/2006" xmlns:p14="http://schemas.microsoft.com/office/powerpoint/2010/main">
    <mc:Choice Requires="p14">
      <p:transition p14:dur="10" advTm="208109"/>
    </mc:Choice>
    <mc:Fallback xmlns="">
      <p:transition advTm="20810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Forecasting steps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2069279" y="1776140"/>
            <a:ext cx="8882960" cy="3391698"/>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Decide what needs to be forecast</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Level of detail, units of analysis &amp; time horizon required </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Evaluate and analyze appropriate data</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Identify needed data &amp; whether it’s available</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Select and test the forecasting model </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Cost, ease of use &amp; accuracy</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Generate the forecast </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Monitor forecast accuracy over time</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9668" y="99764"/>
            <a:ext cx="2305141" cy="1076343"/>
          </a:xfrm>
          <a:prstGeom prst="rect">
            <a:avLst/>
          </a:prstGeom>
        </p:spPr>
      </p:pic>
    </p:spTree>
    <p:extLst>
      <p:ext uri="{BB962C8B-B14F-4D97-AF65-F5344CB8AC3E}">
        <p14:creationId xmlns:p14="http://schemas.microsoft.com/office/powerpoint/2010/main" val="484940038"/>
      </p:ext>
    </p:extLst>
  </p:cSld>
  <p:clrMapOvr>
    <a:masterClrMapping/>
  </p:clrMapOvr>
  <mc:AlternateContent xmlns:mc="http://schemas.openxmlformats.org/markup-compatibility/2006" xmlns:p14="http://schemas.microsoft.com/office/powerpoint/2010/main">
    <mc:Choice Requires="p14">
      <p:transition p14:dur="10" advTm="153440"/>
    </mc:Choice>
    <mc:Fallback xmlns="">
      <p:transition advTm="15344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Reasons for forecasting in organizations</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737891"/>
            <a:ext cx="8882960" cy="3565463"/>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We </a:t>
            </a:r>
            <a:r>
              <a:rPr lang="en-US" altLang="en-US" sz="1600" dirty="0">
                <a:solidFill>
                  <a:prstClr val="black"/>
                </a:solidFill>
                <a:latin typeface="Alexandria" pitchFamily="2" charset="-78"/>
                <a:cs typeface="Alexandria" pitchFamily="2" charset="-78"/>
              </a:rPr>
              <a:t>have </a:t>
            </a:r>
            <a:r>
              <a:rPr lang="en-US" altLang="en-US" sz="1600" b="1" dirty="0">
                <a:solidFill>
                  <a:srgbClr val="FF0000"/>
                </a:solidFill>
                <a:latin typeface="Alexandria" pitchFamily="2" charset="-78"/>
                <a:cs typeface="Alexandria" pitchFamily="2" charset="-78"/>
              </a:rPr>
              <a:t>to calculate a break-even analysis to maximize organization profit </a:t>
            </a:r>
            <a:r>
              <a:rPr lang="en-US" altLang="en-US" sz="1600" dirty="0">
                <a:solidFill>
                  <a:prstClr val="black"/>
                </a:solidFill>
                <a:latin typeface="Alexandria" pitchFamily="2" charset="-78"/>
                <a:cs typeface="Alexandria" pitchFamily="2" charset="-78"/>
              </a:rPr>
              <a:t>by calculating  the number of units of a product that a firm </a:t>
            </a:r>
            <a:r>
              <a:rPr lang="en-US" altLang="en-US" sz="1600" b="1" dirty="0">
                <a:solidFill>
                  <a:srgbClr val="FF0000"/>
                </a:solidFill>
                <a:latin typeface="Alexandria" pitchFamily="2" charset="-78"/>
                <a:cs typeface="Alexandria" pitchFamily="2" charset="-78"/>
              </a:rPr>
              <a:t>must sell before it begins to make a profit</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sales of a new product are unlikely to reach the break-even point, the organization should not bother making it.</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Unfortunately, it cannot know exactly what future sales will be – so its only option is to forecast likely sales. </a:t>
            </a:r>
          </a:p>
        </p:txBody>
      </p:sp>
      <p:sp>
        <p:nvSpPr>
          <p:cNvPr id="4" name="TextBox 3"/>
          <p:cNvSpPr txBox="1"/>
          <p:nvPr/>
        </p:nvSpPr>
        <p:spPr>
          <a:xfrm>
            <a:off x="9439723" y="63877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5925"/>
            <a:ext cx="2305141" cy="1076343"/>
          </a:xfrm>
          <a:prstGeom prst="rect">
            <a:avLst/>
          </a:prstGeom>
        </p:spPr>
      </p:pic>
    </p:spTree>
    <p:extLst>
      <p:ext uri="{BB962C8B-B14F-4D97-AF65-F5344CB8AC3E}">
        <p14:creationId xmlns:p14="http://schemas.microsoft.com/office/powerpoint/2010/main" val="1915546511"/>
      </p:ext>
    </p:extLst>
  </p:cSld>
  <p:clrMapOvr>
    <a:masterClrMapping/>
  </p:clrMapOvr>
  <mc:AlternateContent xmlns:mc="http://schemas.openxmlformats.org/markup-compatibility/2006" xmlns:p14="http://schemas.microsoft.com/office/powerpoint/2010/main">
    <mc:Choice Requires="p14">
      <p:transition p14:dur="10" advTm="130586"/>
    </mc:Choice>
    <mc:Fallback xmlns="">
      <p:transition advTm="13058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Reasons for forecasting in </a:t>
            </a:r>
            <a:r>
              <a:rPr kumimoji="0" lang="en-US" sz="2000" b="1" i="0" u="none" strike="noStrike" kern="1200" cap="none" spc="0" normalizeH="0" baseline="0" noProof="0" dirty="0" smtClean="0">
                <a:ln>
                  <a:noFill/>
                </a:ln>
                <a:solidFill>
                  <a:prstClr val="black"/>
                </a:solidFill>
                <a:effectLst/>
                <a:uLnTx/>
                <a:uFillTx/>
                <a:latin typeface="Alexandria Black" pitchFamily="2" charset="-78"/>
                <a:ea typeface="+mn-ea"/>
                <a:cs typeface="Alexandria Black" pitchFamily="2" charset="-78"/>
              </a:rPr>
              <a:t>organizations </a:t>
            </a:r>
            <a:r>
              <a:rPr kumimoji="0" lang="en-US" sz="2000" b="1" i="0" u="none" strike="noStrike" kern="1200" cap="none" spc="0" normalizeH="0" baseline="0" noProof="0" dirty="0" err="1" smtClean="0">
                <a:ln>
                  <a:noFill/>
                </a:ln>
                <a:solidFill>
                  <a:prstClr val="black"/>
                </a:solidFill>
                <a:effectLst/>
                <a:uLnTx/>
                <a:uFillTx/>
                <a:latin typeface="Alexandria Black" pitchFamily="2" charset="-78"/>
                <a:ea typeface="+mn-ea"/>
                <a:cs typeface="Alexandria Black" pitchFamily="2" charset="-78"/>
              </a:rPr>
              <a:t>Cont</a:t>
            </a:r>
            <a:r>
              <a:rPr lang="en-US" sz="2000" b="1" dirty="0">
                <a:solidFill>
                  <a:prstClr val="black"/>
                </a:solidFill>
                <a:latin typeface="Alexandria Black" pitchFamily="2" charset="-78"/>
                <a:cs typeface="Alexandria Black" pitchFamily="2" charset="-78"/>
              </a:rPr>
              <a:t>;</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4721292"/>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So </a:t>
            </a:r>
            <a:r>
              <a:rPr lang="en-US" altLang="en-US" sz="1600" b="1" dirty="0">
                <a:solidFill>
                  <a:srgbClr val="FF0000"/>
                </a:solidFill>
                <a:latin typeface="Alexandria" pitchFamily="2" charset="-78"/>
                <a:cs typeface="Alexandria" pitchFamily="2" charset="-78"/>
              </a:rPr>
              <a:t>managers</a:t>
            </a:r>
            <a:r>
              <a:rPr lang="en-US" altLang="en-US" sz="1600" dirty="0">
                <a:solidFill>
                  <a:prstClr val="black"/>
                </a:solidFill>
                <a:latin typeface="Alexandria" pitchFamily="2" charset="-78"/>
                <a:cs typeface="Alexandria" pitchFamily="2" charset="-78"/>
              </a:rPr>
              <a:t> </a:t>
            </a:r>
            <a:r>
              <a:rPr lang="en-US" altLang="en-US" sz="1600" dirty="0">
                <a:solidFill>
                  <a:srgbClr val="FF0000"/>
                </a:solidFill>
                <a:latin typeface="Alexandria" pitchFamily="2" charset="-78"/>
                <a:cs typeface="Alexandria" pitchFamily="2" charset="-78"/>
              </a:rPr>
              <a:t>should not base their decisions </a:t>
            </a:r>
            <a:r>
              <a:rPr lang="en-US" altLang="en-US" sz="1600" dirty="0">
                <a:solidFill>
                  <a:prstClr val="black"/>
                </a:solidFill>
                <a:latin typeface="Alexandria" pitchFamily="2" charset="-78"/>
                <a:cs typeface="Alexandria" pitchFamily="2" charset="-78"/>
              </a:rPr>
              <a:t>on present situations, but </a:t>
            </a:r>
            <a:r>
              <a:rPr lang="en-US" altLang="en-US" sz="1600" dirty="0">
                <a:solidFill>
                  <a:srgbClr val="FF0000"/>
                </a:solidFill>
                <a:latin typeface="Alexandria" pitchFamily="2" charset="-78"/>
                <a:cs typeface="Alexandria" pitchFamily="2" charset="-78"/>
              </a:rPr>
              <a:t>on conditions as they will be when the decisions become effective. </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These conditions must be forecast</a:t>
            </a:r>
            <a:r>
              <a:rPr lang="en-US" altLang="en-US" sz="1600" dirty="0">
                <a:solidFill>
                  <a:prstClr val="black"/>
                </a:solidFill>
                <a:latin typeface="Alexandria" pitchFamily="2" charset="-78"/>
                <a:cs typeface="Alexandria" pitchFamily="2" charset="-78"/>
              </a:rPr>
              <a:t>, and this suggests that forecasting is a core concern of every organization. </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it becomes clear that virtually every decision made by managers depends on forecasts  of future conditions.</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srgbClr val="FF0000"/>
                </a:solidFill>
                <a:latin typeface="Alexandria" pitchFamily="2" charset="-78"/>
                <a:cs typeface="Alexandria" pitchFamily="2" charset="-78"/>
              </a:rPr>
              <a:t>The implication is that forecasting is an essential job in every organization.</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there is no single best way of forecasting, and managers have to choose the method that best suits their needs.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19239"/>
            <a:ext cx="2305141" cy="1076343"/>
          </a:xfrm>
          <a:prstGeom prst="rect">
            <a:avLst/>
          </a:prstGeom>
        </p:spPr>
      </p:pic>
    </p:spTree>
    <p:extLst>
      <p:ext uri="{BB962C8B-B14F-4D97-AF65-F5344CB8AC3E}">
        <p14:creationId xmlns:p14="http://schemas.microsoft.com/office/powerpoint/2010/main" val="2581111126"/>
      </p:ext>
    </p:extLst>
  </p:cSld>
  <p:clrMapOvr>
    <a:masterClrMapping/>
  </p:clrMapOvr>
  <mc:AlternateContent xmlns:mc="http://schemas.openxmlformats.org/markup-compatibility/2006" xmlns:p14="http://schemas.microsoft.com/office/powerpoint/2010/main">
    <mc:Choice Requires="p14">
      <p:transition p14:dur="10" advTm="62178"/>
    </mc:Choice>
    <mc:Fallback xmlns="">
      <p:transition advTm="6217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Reasons for forecasting in </a:t>
            </a:r>
            <a:r>
              <a:rPr kumimoji="0" lang="en-US" sz="2000" b="1" i="0" u="none" strike="noStrike" kern="1200" cap="none" spc="0" normalizeH="0" baseline="0" noProof="0" dirty="0" smtClean="0">
                <a:ln>
                  <a:noFill/>
                </a:ln>
                <a:solidFill>
                  <a:prstClr val="black"/>
                </a:solidFill>
                <a:effectLst/>
                <a:uLnTx/>
                <a:uFillTx/>
                <a:latin typeface="Alexandria Black" pitchFamily="2" charset="-78"/>
                <a:ea typeface="+mn-ea"/>
                <a:cs typeface="Alexandria Black" pitchFamily="2" charset="-78"/>
              </a:rPr>
              <a:t>organizations </a:t>
            </a:r>
            <a:r>
              <a:rPr kumimoji="0" lang="en-US" sz="2000" b="1" i="0" u="none" strike="noStrike" kern="1200" cap="none" spc="0" normalizeH="0" baseline="0" noProof="0" dirty="0" err="1" smtClean="0">
                <a:ln>
                  <a:noFill/>
                </a:ln>
                <a:solidFill>
                  <a:prstClr val="black"/>
                </a:solidFill>
                <a:effectLst/>
                <a:uLnTx/>
                <a:uFillTx/>
                <a:latin typeface="Alexandria Black" pitchFamily="2" charset="-78"/>
                <a:ea typeface="+mn-ea"/>
                <a:cs typeface="Alexandria Black" pitchFamily="2" charset="-78"/>
              </a:rPr>
              <a:t>Cont</a:t>
            </a:r>
            <a:r>
              <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06431"/>
            <a:ext cx="2305141" cy="1076343"/>
          </a:xfrm>
          <a:prstGeom prst="rect">
            <a:avLst/>
          </a:prstGeom>
        </p:spPr>
      </p:pic>
      <p:sp>
        <p:nvSpPr>
          <p:cNvPr id="11" name="Google Shape;159;p21"/>
          <p:cNvSpPr txBox="1">
            <a:spLocks/>
          </p:cNvSpPr>
          <p:nvPr/>
        </p:nvSpPr>
        <p:spPr>
          <a:xfrm>
            <a:off x="2057400" y="1498003"/>
            <a:ext cx="8153400" cy="1724892"/>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39762" lvl="1" indent="-273049" algn="just">
              <a:spcBef>
                <a:spcPts val="0"/>
              </a:spcBef>
              <a:buSzPts val="1820"/>
            </a:pPr>
            <a:r>
              <a:rPr lang="en-US" smtClean="0"/>
              <a:t>A lot of the following discussion talks of ‘forecasting demand’, </a:t>
            </a:r>
          </a:p>
          <a:p>
            <a:pPr marL="639762" lvl="1" indent="-273049" algn="just">
              <a:spcBef>
                <a:spcPts val="0"/>
              </a:spcBef>
              <a:buSzPts val="1820"/>
            </a:pPr>
            <a:r>
              <a:rPr lang="en-US" smtClean="0"/>
              <a:t>but this is  only a convenient label. </a:t>
            </a:r>
          </a:p>
          <a:p>
            <a:pPr marL="639762" lvl="1" indent="-273049" algn="just">
              <a:spcBef>
                <a:spcPts val="0"/>
              </a:spcBef>
              <a:buSzPts val="1820"/>
            </a:pPr>
            <a:r>
              <a:rPr lang="en-US" smtClean="0"/>
              <a:t>In practice, </a:t>
            </a:r>
            <a:r>
              <a:rPr lang="en-US" b="1" smtClean="0">
                <a:solidFill>
                  <a:srgbClr val="FF0000"/>
                </a:solidFill>
              </a:rPr>
              <a:t>virtually everything has to be </a:t>
            </a:r>
            <a:endParaRPr lang="en-US" b="1" dirty="0" smtClean="0">
              <a:solidFill>
                <a:srgbClr val="FF0000"/>
              </a:solidFill>
            </a:endParaRPr>
          </a:p>
        </p:txBody>
      </p:sp>
      <p:sp>
        <p:nvSpPr>
          <p:cNvPr id="12" name="Rectangle 11"/>
          <p:cNvSpPr/>
          <p:nvPr/>
        </p:nvSpPr>
        <p:spPr>
          <a:xfrm>
            <a:off x="1321955" y="3222895"/>
            <a:ext cx="4572000" cy="3077766"/>
          </a:xfrm>
          <a:prstGeom prst="rect">
            <a:avLst/>
          </a:prstGeom>
        </p:spPr>
        <p:txBody>
          <a:bodyPr>
            <a:spAutoFit/>
          </a:bodyPr>
          <a:lstStyle/>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forecast –demand,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costs,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availability of resources,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weather,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staff turnover,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Questrial"/>
              </a:rPr>
              <a:t>competitors’ actions, </a:t>
            </a:r>
          </a:p>
          <a:p>
            <a:pPr marL="1109663" lvl="2" indent="-28575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exchange rates, taxes, </a:t>
            </a:r>
          </a:p>
          <a:p>
            <a:pPr marL="1109663" lvl="2" indent="-285750" algn="just">
              <a:buClr>
                <a:srgbClr val="000000"/>
              </a:buClr>
              <a:buSzPts val="1820"/>
              <a:buFont typeface="Arial" panose="020B0604020202020204" pitchFamily="34" charset="0"/>
              <a:buChar char="•"/>
            </a:pPr>
            <a:endParaRPr lang="en-US" sz="2600" kern="0" dirty="0">
              <a:solidFill>
                <a:srgbClr val="FF0000"/>
              </a:solidFill>
              <a:latin typeface="Questrial"/>
              <a:ea typeface="Questrial"/>
              <a:cs typeface="Questrial"/>
              <a:sym typeface="Questrial"/>
            </a:endParaRPr>
          </a:p>
        </p:txBody>
      </p:sp>
      <p:sp>
        <p:nvSpPr>
          <p:cNvPr id="13" name="Rectangle 12"/>
          <p:cNvSpPr/>
          <p:nvPr/>
        </p:nvSpPr>
        <p:spPr>
          <a:xfrm>
            <a:off x="6134101" y="3222895"/>
            <a:ext cx="4432299" cy="2677656"/>
          </a:xfrm>
          <a:prstGeom prst="rect">
            <a:avLst/>
          </a:prstGeom>
        </p:spPr>
        <p:txBody>
          <a:bodyPr wrap="square">
            <a:spAutoFit/>
          </a:bodyPr>
          <a:lstStyle/>
          <a:p>
            <a:pPr marL="1281113" lvl="2" indent="-45720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inflation, </a:t>
            </a:r>
          </a:p>
          <a:p>
            <a:pPr marL="1281113" lvl="2" indent="-45720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energy consumption, </a:t>
            </a:r>
          </a:p>
          <a:p>
            <a:pPr marL="1281113" lvl="2" indent="-45720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traffic levels,</a:t>
            </a:r>
          </a:p>
          <a:p>
            <a:pPr marL="1281113" lvl="2" indent="-45720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customer complaints – </a:t>
            </a:r>
          </a:p>
          <a:p>
            <a:pPr marL="1281113" lvl="2" indent="-457200" algn="just">
              <a:buClr>
                <a:srgbClr val="000000"/>
              </a:buClr>
              <a:buSzPts val="1820"/>
              <a:buFont typeface="Arial" panose="020B0604020202020204" pitchFamily="34" charset="0"/>
              <a:buChar char="•"/>
            </a:pPr>
            <a:r>
              <a:rPr lang="en-US" sz="2400" kern="0" dirty="0">
                <a:solidFill>
                  <a:srgbClr val="FF0000"/>
                </a:solidFill>
                <a:latin typeface="Questrial"/>
                <a:ea typeface="Questrial"/>
                <a:cs typeface="Questrial"/>
                <a:sym typeface="Arial"/>
              </a:rPr>
              <a:t>and just about anything else.</a:t>
            </a:r>
          </a:p>
        </p:txBody>
      </p:sp>
    </p:spTree>
    <p:extLst>
      <p:ext uri="{BB962C8B-B14F-4D97-AF65-F5344CB8AC3E}">
        <p14:creationId xmlns:p14="http://schemas.microsoft.com/office/powerpoint/2010/main" val="2483663736"/>
      </p:ext>
    </p:extLst>
  </p:cSld>
  <p:clrMapOvr>
    <a:masterClrMapping/>
  </p:clrMapOvr>
  <mc:AlternateContent xmlns:mc="http://schemas.openxmlformats.org/markup-compatibility/2006" xmlns:p14="http://schemas.microsoft.com/office/powerpoint/2010/main">
    <mc:Choice Requires="p14">
      <p:transition p14:dur="10" advTm="58988"/>
    </mc:Choice>
    <mc:Fallback xmlns="">
      <p:transition advTm="5898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What is a Time Series?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00638"/>
            <a:ext cx="2305141" cy="1076343"/>
          </a:xfrm>
          <a:prstGeom prst="rect">
            <a:avLst/>
          </a:prstGeom>
        </p:spPr>
      </p:pic>
      <p:pic>
        <p:nvPicPr>
          <p:cNvPr id="2" name="Picture 1"/>
          <p:cNvPicPr>
            <a:picLocks noChangeAspect="1"/>
          </p:cNvPicPr>
          <p:nvPr/>
        </p:nvPicPr>
        <p:blipFill>
          <a:blip r:embed="rId3"/>
          <a:stretch>
            <a:fillRect/>
          </a:stretch>
        </p:blipFill>
        <p:spPr>
          <a:xfrm>
            <a:off x="1766920" y="1601121"/>
            <a:ext cx="8067744" cy="3729199"/>
          </a:xfrm>
          <a:prstGeom prst="rect">
            <a:avLst/>
          </a:prstGeom>
        </p:spPr>
      </p:pic>
    </p:spTree>
    <p:extLst>
      <p:ext uri="{BB962C8B-B14F-4D97-AF65-F5344CB8AC3E}">
        <p14:creationId xmlns:p14="http://schemas.microsoft.com/office/powerpoint/2010/main" val="79983596"/>
      </p:ext>
    </p:extLst>
  </p:cSld>
  <p:clrMapOvr>
    <a:masterClrMapping/>
  </p:clrMapOvr>
  <mc:AlternateContent xmlns:mc="http://schemas.openxmlformats.org/markup-compatibility/2006" xmlns:p14="http://schemas.microsoft.com/office/powerpoint/2010/main">
    <mc:Choice Requires="p14">
      <p:transition p14:dur="10" advTm="119354"/>
    </mc:Choice>
    <mc:Fallback xmlns="">
      <p:transition advTm="11935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71015"/>
            <a:ext cx="2305141" cy="1076343"/>
          </a:xfrm>
          <a:prstGeom prst="rect">
            <a:avLst/>
          </a:prstGeom>
        </p:spPr>
      </p:pic>
      <p:sp>
        <p:nvSpPr>
          <p:cNvPr id="11" name="Google Shape;159;p21"/>
          <p:cNvSpPr txBox="1">
            <a:spLocks/>
          </p:cNvSpPr>
          <p:nvPr/>
        </p:nvSpPr>
        <p:spPr>
          <a:xfrm>
            <a:off x="2088653" y="1498609"/>
            <a:ext cx="8742767" cy="4656129"/>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gn="just">
              <a:spcBef>
                <a:spcPts val="0"/>
              </a:spcBef>
              <a:buSzPts val="1740"/>
            </a:pPr>
            <a:r>
              <a:rPr lang="en-US" smtClean="0"/>
              <a:t>One classification of forecasting methods concerns the time in the future they cover</a:t>
            </a:r>
          </a:p>
          <a:p>
            <a:pPr marL="319087" indent="-319087" algn="just">
              <a:spcBef>
                <a:spcPts val="0"/>
              </a:spcBef>
              <a:buSzPts val="1740"/>
            </a:pPr>
            <a:endParaRPr lang="en-US" smtClean="0"/>
          </a:p>
          <a:p>
            <a:pPr marL="639762" lvl="1" indent="-273049" algn="just">
              <a:spcBef>
                <a:spcPts val="0"/>
              </a:spcBef>
              <a:buSzPts val="1820"/>
            </a:pPr>
            <a:r>
              <a:rPr lang="en-US" i="1" smtClean="0">
                <a:solidFill>
                  <a:srgbClr val="FF0000"/>
                </a:solidFill>
              </a:rPr>
              <a:t>Long-term forecasts; </a:t>
            </a:r>
            <a:r>
              <a:rPr lang="en-US" smtClean="0"/>
              <a:t>look ahead </a:t>
            </a:r>
            <a:r>
              <a:rPr lang="en-US" b="1" smtClean="0"/>
              <a:t>several years </a:t>
            </a:r>
            <a:r>
              <a:rPr lang="en-US" smtClean="0"/>
              <a:t>– the time typically needed to </a:t>
            </a:r>
            <a:r>
              <a:rPr lang="en-US" b="1" smtClean="0"/>
              <a:t>build a new factory</a:t>
            </a:r>
          </a:p>
          <a:p>
            <a:pPr marL="639762" lvl="1" indent="-273049" algn="just">
              <a:spcBef>
                <a:spcPts val="0"/>
              </a:spcBef>
              <a:buSzPts val="1820"/>
            </a:pPr>
            <a:endParaRPr lang="en-US" b="1" smtClean="0"/>
          </a:p>
          <a:p>
            <a:pPr marL="639762" lvl="1" indent="-273049" algn="just">
              <a:spcBef>
                <a:spcPts val="0"/>
              </a:spcBef>
              <a:buSzPts val="1820"/>
            </a:pPr>
            <a:r>
              <a:rPr lang="en-US" i="1" smtClean="0">
                <a:solidFill>
                  <a:srgbClr val="FF0000"/>
                </a:solidFill>
              </a:rPr>
              <a:t>Medium-term forecasts </a:t>
            </a:r>
            <a:r>
              <a:rPr lang="en-US" smtClean="0"/>
              <a:t>look ahead </a:t>
            </a:r>
            <a:r>
              <a:rPr lang="en-US" b="1" smtClean="0"/>
              <a:t>between three months and two years</a:t>
            </a:r>
            <a:r>
              <a:rPr lang="en-US" smtClean="0"/>
              <a:t> –</a:t>
            </a:r>
            <a:r>
              <a:rPr lang="en-US" b="1" smtClean="0"/>
              <a:t>the time </a:t>
            </a:r>
            <a:r>
              <a:rPr lang="en-US" smtClean="0"/>
              <a:t>typically </a:t>
            </a:r>
            <a:r>
              <a:rPr lang="en-US" b="1" smtClean="0"/>
              <a:t>needed to replace an old product by a new one.</a:t>
            </a:r>
          </a:p>
          <a:p>
            <a:pPr marL="639762" lvl="1" indent="-273049" algn="just">
              <a:spcBef>
                <a:spcPts val="0"/>
              </a:spcBef>
              <a:buSzPts val="1820"/>
            </a:pPr>
            <a:endParaRPr lang="en-US" b="1" smtClean="0"/>
          </a:p>
          <a:p>
            <a:pPr marL="639762" lvl="1" indent="-273049" algn="just">
              <a:spcBef>
                <a:spcPts val="0"/>
              </a:spcBef>
              <a:buSzPts val="1820"/>
            </a:pPr>
            <a:r>
              <a:rPr lang="en-US" i="1" smtClean="0">
                <a:solidFill>
                  <a:srgbClr val="FF0000"/>
                </a:solidFill>
              </a:rPr>
              <a:t>Short-term forecasts </a:t>
            </a:r>
            <a:r>
              <a:rPr lang="en-US" smtClean="0"/>
              <a:t>cover </a:t>
            </a:r>
            <a:r>
              <a:rPr lang="en-US" b="1" smtClean="0"/>
              <a:t>the next few weeks </a:t>
            </a:r>
            <a:r>
              <a:rPr lang="en-US" smtClean="0"/>
              <a:t>– describing </a:t>
            </a:r>
            <a:r>
              <a:rPr lang="en-US" b="1" smtClean="0"/>
              <a:t>the continuing demand for a product</a:t>
            </a:r>
            <a:r>
              <a:rPr lang="en-US" smtClean="0"/>
              <a:t>.</a:t>
            </a:r>
          </a:p>
          <a:p>
            <a:pPr marL="639762" lvl="1" indent="-273049">
              <a:spcBef>
                <a:spcPts val="0"/>
              </a:spcBef>
              <a:buSzPts val="1820"/>
            </a:pPr>
            <a:endParaRPr lang="en-US" b="1" dirty="0"/>
          </a:p>
        </p:txBody>
      </p:sp>
    </p:spTree>
    <p:extLst>
      <p:ext uri="{BB962C8B-B14F-4D97-AF65-F5344CB8AC3E}">
        <p14:creationId xmlns:p14="http://schemas.microsoft.com/office/powerpoint/2010/main" val="3469265290"/>
      </p:ext>
    </p:extLst>
  </p:cSld>
  <p:clrMapOvr>
    <a:masterClrMapping/>
  </p:clrMapOvr>
  <mc:AlternateContent xmlns:mc="http://schemas.openxmlformats.org/markup-compatibility/2006" xmlns:p14="http://schemas.microsoft.com/office/powerpoint/2010/main">
    <mc:Choice Requires="p14">
      <p:transition p14:dur="10" advTm="132573"/>
    </mc:Choice>
    <mc:Fallback xmlns="">
      <p:transition advTm="13257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1004762"/>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latin typeface="Alexandria" pitchFamily="2" charset="-78"/>
                <a:cs typeface="Alexandria" pitchFamily="2" charset="-78"/>
              </a:rPr>
              <a:t>Another </a:t>
            </a:r>
            <a:r>
              <a:rPr lang="en-US" altLang="en-US" sz="1600" dirty="0">
                <a:latin typeface="Alexandria" pitchFamily="2" charset="-78"/>
                <a:cs typeface="Alexandria" pitchFamily="2" charset="-78"/>
              </a:rPr>
              <a:t>classification of methods draws a distinction between qualitative and quantitative approaches</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4017"/>
            <a:ext cx="2305141" cy="1076343"/>
          </a:xfrm>
          <a:prstGeom prst="rect">
            <a:avLst/>
          </a:prstGeom>
        </p:spPr>
      </p:pic>
      <p:pic>
        <p:nvPicPr>
          <p:cNvPr id="11" name="Picture 10"/>
          <p:cNvPicPr>
            <a:picLocks noChangeAspect="1"/>
          </p:cNvPicPr>
          <p:nvPr/>
        </p:nvPicPr>
        <p:blipFill>
          <a:blip r:embed="rId4"/>
          <a:stretch>
            <a:fillRect/>
          </a:stretch>
        </p:blipFill>
        <p:spPr>
          <a:xfrm>
            <a:off x="3221629" y="2473784"/>
            <a:ext cx="6210838" cy="3756986"/>
          </a:xfrm>
          <a:prstGeom prst="rect">
            <a:avLst/>
          </a:prstGeom>
        </p:spPr>
      </p:pic>
    </p:spTree>
    <p:extLst>
      <p:ext uri="{BB962C8B-B14F-4D97-AF65-F5344CB8AC3E}">
        <p14:creationId xmlns:p14="http://schemas.microsoft.com/office/powerpoint/2010/main" val="4176943829"/>
      </p:ext>
    </p:extLst>
  </p:cSld>
  <p:clrMapOvr>
    <a:masterClrMapping/>
  </p:clrMapOvr>
  <mc:AlternateContent xmlns:mc="http://schemas.openxmlformats.org/markup-compatibility/2006" xmlns:p14="http://schemas.microsoft.com/office/powerpoint/2010/main">
    <mc:Choice Requires="p14">
      <p:transition p14:dur="10" advTm="65662"/>
    </mc:Choice>
    <mc:Fallback xmlns="">
      <p:transition advTm="6566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1004762"/>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Another </a:t>
            </a:r>
            <a:r>
              <a:rPr lang="en-US" altLang="en-US" sz="1600" dirty="0">
                <a:solidFill>
                  <a:prstClr val="black"/>
                </a:solidFill>
                <a:latin typeface="Alexandria" pitchFamily="2" charset="-78"/>
                <a:cs typeface="Alexandria" pitchFamily="2" charset="-78"/>
              </a:rPr>
              <a:t>classification of methods draws a distinction between qualitative and quantitative approaches</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61461"/>
            <a:ext cx="2305141" cy="1076343"/>
          </a:xfrm>
          <a:prstGeom prst="rect">
            <a:avLst/>
          </a:prstGeom>
        </p:spPr>
      </p:pic>
      <p:pic>
        <p:nvPicPr>
          <p:cNvPr id="11" name="Picture 10"/>
          <p:cNvPicPr>
            <a:picLocks noChangeAspect="1"/>
          </p:cNvPicPr>
          <p:nvPr/>
        </p:nvPicPr>
        <p:blipFill>
          <a:blip r:embed="rId4"/>
          <a:stretch>
            <a:fillRect/>
          </a:stretch>
        </p:blipFill>
        <p:spPr>
          <a:xfrm>
            <a:off x="1892766" y="2637763"/>
            <a:ext cx="8618967" cy="2827265"/>
          </a:xfrm>
          <a:prstGeom prst="rect">
            <a:avLst/>
          </a:prstGeom>
        </p:spPr>
      </p:pic>
    </p:spTree>
    <p:extLst>
      <p:ext uri="{BB962C8B-B14F-4D97-AF65-F5344CB8AC3E}">
        <p14:creationId xmlns:p14="http://schemas.microsoft.com/office/powerpoint/2010/main" val="1631320210"/>
      </p:ext>
    </p:extLst>
  </p:cSld>
  <p:clrMapOvr>
    <a:masterClrMapping/>
  </p:clrMapOvr>
  <mc:AlternateContent xmlns:mc="http://schemas.openxmlformats.org/markup-compatibility/2006" xmlns:p14="http://schemas.microsoft.com/office/powerpoint/2010/main">
    <mc:Choice Requires="p14">
      <p:transition p14:dur="10" advTm="121572"/>
    </mc:Choice>
    <mc:Fallback xmlns="">
      <p:transition advTm="12157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755622"/>
            <a:ext cx="8882960" cy="1546449"/>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When </a:t>
            </a:r>
            <a:r>
              <a:rPr lang="en-US" altLang="en-US" sz="1600" dirty="0">
                <a:solidFill>
                  <a:prstClr val="black"/>
                </a:solidFill>
                <a:latin typeface="Alexandria" pitchFamily="2" charset="-78"/>
                <a:cs typeface="Alexandria" pitchFamily="2" charset="-78"/>
              </a:rPr>
              <a:t>a </a:t>
            </a:r>
            <a:r>
              <a:rPr lang="en-US" altLang="en-US" sz="1600" b="1" dirty="0">
                <a:solidFill>
                  <a:prstClr val="black"/>
                </a:solidFill>
                <a:latin typeface="Alexandria" pitchFamily="2" charset="-78"/>
                <a:cs typeface="Alexandria" pitchFamily="2" charset="-78"/>
              </a:rPr>
              <a:t>company</a:t>
            </a:r>
            <a:r>
              <a:rPr lang="en-US" altLang="en-US" sz="1600" dirty="0">
                <a:solidFill>
                  <a:prstClr val="black"/>
                </a:solidFill>
                <a:latin typeface="Alexandria" pitchFamily="2" charset="-78"/>
                <a:cs typeface="Alexandria" pitchFamily="2" charset="-78"/>
              </a:rPr>
              <a:t> is </a:t>
            </a:r>
            <a:r>
              <a:rPr lang="en-US" altLang="en-US" sz="1600" b="1" dirty="0">
                <a:solidFill>
                  <a:prstClr val="black"/>
                </a:solidFill>
                <a:latin typeface="Alexandria" pitchFamily="2" charset="-78"/>
                <a:cs typeface="Alexandria" pitchFamily="2" charset="-78"/>
              </a:rPr>
              <a:t>already making a product</a:t>
            </a:r>
            <a:r>
              <a:rPr lang="en-US" altLang="en-US" sz="1600" dirty="0">
                <a:solidFill>
                  <a:prstClr val="black"/>
                </a:solidFill>
                <a:latin typeface="Alexandria" pitchFamily="2" charset="-78"/>
                <a:cs typeface="Alexandria" pitchFamily="2" charset="-78"/>
              </a:rPr>
              <a:t>, it has </a:t>
            </a:r>
            <a:r>
              <a:rPr lang="en-US" altLang="en-US" sz="1600" b="1" dirty="0">
                <a:solidFill>
                  <a:prstClr val="black"/>
                </a:solidFill>
                <a:latin typeface="Alexandria" pitchFamily="2" charset="-78"/>
                <a:cs typeface="Alexandria" pitchFamily="2" charset="-78"/>
              </a:rPr>
              <a:t>records of past sales and knows the factors that affect them</a:t>
            </a:r>
            <a:r>
              <a:rPr lang="en-US" altLang="en-US" sz="1600" dirty="0">
                <a:solidFill>
                  <a:prstClr val="black"/>
                </a:solidFill>
                <a:latin typeface="Alexandria" pitchFamily="2" charset="-78"/>
                <a:cs typeface="Alexandria" pitchFamily="2" charset="-78"/>
              </a:rPr>
              <a:t>. Then it can use a quantitative method</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forecast future demand. There are two ways of doing this:</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5925"/>
            <a:ext cx="2305141" cy="1076343"/>
          </a:xfrm>
          <a:prstGeom prst="rect">
            <a:avLst/>
          </a:prstGeom>
        </p:spPr>
      </p:pic>
      <p:pic>
        <p:nvPicPr>
          <p:cNvPr id="11" name="Picture 10"/>
          <p:cNvPicPr>
            <a:picLocks noChangeAspect="1"/>
          </p:cNvPicPr>
          <p:nvPr/>
        </p:nvPicPr>
        <p:blipFill>
          <a:blip r:embed="rId4"/>
          <a:stretch>
            <a:fillRect/>
          </a:stretch>
        </p:blipFill>
        <p:spPr>
          <a:xfrm>
            <a:off x="4154141" y="3486915"/>
            <a:ext cx="3637714" cy="2620872"/>
          </a:xfrm>
          <a:prstGeom prst="rect">
            <a:avLst/>
          </a:prstGeom>
        </p:spPr>
      </p:pic>
    </p:spTree>
    <p:extLst>
      <p:ext uri="{BB962C8B-B14F-4D97-AF65-F5344CB8AC3E}">
        <p14:creationId xmlns:p14="http://schemas.microsoft.com/office/powerpoint/2010/main" val="3871724494"/>
      </p:ext>
    </p:extLst>
  </p:cSld>
  <p:clrMapOvr>
    <a:masterClrMapping/>
  </p:clrMapOvr>
  <mc:AlternateContent xmlns:mc="http://schemas.openxmlformats.org/markup-compatibility/2006" xmlns:p14="http://schemas.microsoft.com/office/powerpoint/2010/main">
    <mc:Choice Requires="p14">
      <p:transition p14:dur="10" advTm="41457"/>
    </mc:Choice>
    <mc:Fallback xmlns="">
      <p:transition advTm="4145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3153043"/>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srgbClr val="FF0000"/>
                </a:solidFill>
                <a:latin typeface="Alexandria" pitchFamily="2" charset="-78"/>
                <a:cs typeface="Alexandria" pitchFamily="2" charset="-78"/>
              </a:rPr>
              <a:t>Causal </a:t>
            </a:r>
            <a:r>
              <a:rPr lang="en-US" altLang="en-US" sz="1600" b="1" dirty="0">
                <a:solidFill>
                  <a:srgbClr val="FF0000"/>
                </a:solidFill>
                <a:latin typeface="Alexandria" pitchFamily="2" charset="-78"/>
                <a:cs typeface="Alexandria" pitchFamily="2" charset="-78"/>
              </a:rPr>
              <a:t>methods </a:t>
            </a:r>
            <a:r>
              <a:rPr lang="en-US" altLang="en-US" sz="1600" b="1" dirty="0">
                <a:solidFill>
                  <a:prstClr val="black"/>
                </a:solidFill>
                <a:latin typeface="Alexandria" pitchFamily="2" charset="-78"/>
                <a:cs typeface="Alexandria" pitchFamily="2" charset="-78"/>
              </a:rPr>
              <a:t>analyze the effects of outside</a:t>
            </a:r>
            <a:r>
              <a:rPr lang="en-US" altLang="en-US" sz="1600" dirty="0">
                <a:solidFill>
                  <a:prstClr val="black"/>
                </a:solidFill>
                <a:latin typeface="Alexandria" pitchFamily="2" charset="-78"/>
                <a:cs typeface="Alexandria" pitchFamily="2" charset="-78"/>
              </a:rPr>
              <a:t> influences and use these </a:t>
            </a:r>
            <a:r>
              <a:rPr lang="en-US" altLang="en-US" sz="1600" b="1" dirty="0">
                <a:solidFill>
                  <a:prstClr val="black"/>
                </a:solidFill>
                <a:latin typeface="Alexandria" pitchFamily="2" charset="-78"/>
                <a:cs typeface="Alexandria" pitchFamily="2" charset="-78"/>
              </a:rPr>
              <a:t>to produce forecasts</a:t>
            </a:r>
            <a:r>
              <a:rPr lang="en-US" altLang="en-US" sz="1600" dirty="0">
                <a:solidFill>
                  <a:prstClr val="black"/>
                </a:solidFill>
                <a:latin typeface="Alexandria" pitchFamily="2" charset="-78"/>
                <a:cs typeface="Alexandria" pitchFamily="2" charset="-78"/>
              </a:rPr>
              <a:t> (linear regression) .</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Projective methods </a:t>
            </a:r>
            <a:r>
              <a:rPr lang="en-US" altLang="en-US" sz="1600" b="1" dirty="0">
                <a:solidFill>
                  <a:prstClr val="black"/>
                </a:solidFill>
                <a:latin typeface="Alexandria" pitchFamily="2" charset="-78"/>
                <a:cs typeface="Alexandria" pitchFamily="2" charset="-78"/>
              </a:rPr>
              <a:t>examine the pattern </a:t>
            </a:r>
            <a:r>
              <a:rPr lang="en-US" altLang="en-US" sz="1600" dirty="0">
                <a:solidFill>
                  <a:prstClr val="black"/>
                </a:solidFill>
                <a:latin typeface="Alexandria" pitchFamily="2" charset="-78"/>
                <a:cs typeface="Alexandria" pitchFamily="2" charset="-78"/>
              </a:rPr>
              <a:t>of </a:t>
            </a:r>
            <a:r>
              <a:rPr lang="en-US" altLang="en-US" sz="1600" b="1" dirty="0">
                <a:solidFill>
                  <a:prstClr val="black"/>
                </a:solidFill>
                <a:latin typeface="Alexandria" pitchFamily="2" charset="-78"/>
                <a:cs typeface="Alexandria" pitchFamily="2" charset="-78"/>
              </a:rPr>
              <a:t>past demand and extend this into the future. </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demand in the past five weeks has been 10, 20, 30, 40 and 50, it seems reasonable to project this pattern into the future and suggest that demand in the next week will be 60.</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Both of these methods need accurate, quantified data.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53473"/>
            <a:ext cx="2305141" cy="1076343"/>
          </a:xfrm>
          <a:prstGeom prst="rect">
            <a:avLst/>
          </a:prstGeom>
        </p:spPr>
      </p:pic>
      <p:pic>
        <p:nvPicPr>
          <p:cNvPr id="11" name="Picture 10"/>
          <p:cNvPicPr>
            <a:picLocks noChangeAspect="1"/>
          </p:cNvPicPr>
          <p:nvPr/>
        </p:nvPicPr>
        <p:blipFill>
          <a:blip r:embed="rId4"/>
          <a:stretch>
            <a:fillRect/>
          </a:stretch>
        </p:blipFill>
        <p:spPr>
          <a:xfrm>
            <a:off x="7844196" y="3795425"/>
            <a:ext cx="2983279" cy="2149370"/>
          </a:xfrm>
          <a:prstGeom prst="rect">
            <a:avLst/>
          </a:prstGeom>
        </p:spPr>
      </p:pic>
    </p:spTree>
    <p:extLst>
      <p:ext uri="{BB962C8B-B14F-4D97-AF65-F5344CB8AC3E}">
        <p14:creationId xmlns:p14="http://schemas.microsoft.com/office/powerpoint/2010/main" val="2403782805"/>
      </p:ext>
    </p:extLst>
  </p:cSld>
  <p:clrMapOvr>
    <a:masterClrMapping/>
  </p:clrMapOvr>
  <mc:AlternateContent xmlns:mc="http://schemas.openxmlformats.org/markup-compatibility/2006" xmlns:p14="http://schemas.microsoft.com/office/powerpoint/2010/main">
    <mc:Choice Requires="p14">
      <p:transition p14:dur="10" advTm="105798"/>
    </mc:Choice>
    <mc:Fallback xmlns="">
      <p:transition advTm="1057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Methods of forecasting</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1975"/>
            <a:ext cx="2305141" cy="1076343"/>
          </a:xfrm>
          <a:prstGeom prst="rect">
            <a:avLst/>
          </a:prstGeom>
        </p:spPr>
      </p:pic>
      <p:pic>
        <p:nvPicPr>
          <p:cNvPr id="11" name="Picture 10"/>
          <p:cNvPicPr>
            <a:picLocks noChangeAspect="1"/>
          </p:cNvPicPr>
          <p:nvPr/>
        </p:nvPicPr>
        <p:blipFill>
          <a:blip r:embed="rId3"/>
          <a:stretch>
            <a:fillRect/>
          </a:stretch>
        </p:blipFill>
        <p:spPr>
          <a:xfrm>
            <a:off x="2749166" y="1412223"/>
            <a:ext cx="7085498" cy="4552598"/>
          </a:xfrm>
          <a:prstGeom prst="rect">
            <a:avLst/>
          </a:prstGeom>
        </p:spPr>
      </p:pic>
    </p:spTree>
    <p:extLst>
      <p:ext uri="{BB962C8B-B14F-4D97-AF65-F5344CB8AC3E}">
        <p14:creationId xmlns:p14="http://schemas.microsoft.com/office/powerpoint/2010/main" val="3851617767"/>
      </p:ext>
    </p:extLst>
  </p:cSld>
  <p:clrMapOvr>
    <a:masterClrMapping/>
  </p:clrMapOvr>
  <mc:AlternateContent xmlns:mc="http://schemas.openxmlformats.org/markup-compatibility/2006" xmlns:p14="http://schemas.microsoft.com/office/powerpoint/2010/main">
    <mc:Choice Requires="p14">
      <p:transition p14:dur="10" advTm="142610"/>
    </mc:Choice>
    <mc:Fallback xmlns="">
      <p:transition advTm="14261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a:solidFill>
                  <a:prstClr val="black"/>
                </a:solidFill>
                <a:latin typeface="Alexandria Black" pitchFamily="2" charset="-78"/>
                <a:cs typeface="Alexandria Black" pitchFamily="2" charset="-78"/>
              </a:rPr>
              <a:t>Projective forecasts (Time Series forecast)</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14514"/>
            <a:ext cx="2305141" cy="1076343"/>
          </a:xfrm>
          <a:prstGeom prst="rect">
            <a:avLst/>
          </a:prstGeom>
        </p:spPr>
      </p:pic>
      <p:pic>
        <p:nvPicPr>
          <p:cNvPr id="11" name="Picture 10"/>
          <p:cNvPicPr>
            <a:picLocks noChangeAspect="1"/>
          </p:cNvPicPr>
          <p:nvPr/>
        </p:nvPicPr>
        <p:blipFill>
          <a:blip r:embed="rId3"/>
          <a:stretch>
            <a:fillRect/>
          </a:stretch>
        </p:blipFill>
        <p:spPr>
          <a:xfrm>
            <a:off x="2774450" y="1428610"/>
            <a:ext cx="7060214" cy="4548792"/>
          </a:xfrm>
          <a:prstGeom prst="rect">
            <a:avLst/>
          </a:prstGeom>
        </p:spPr>
      </p:pic>
    </p:spTree>
    <p:extLst>
      <p:ext uri="{BB962C8B-B14F-4D97-AF65-F5344CB8AC3E}">
        <p14:creationId xmlns:p14="http://schemas.microsoft.com/office/powerpoint/2010/main" val="661377914"/>
      </p:ext>
    </p:extLst>
  </p:cSld>
  <p:clrMapOvr>
    <a:masterClrMapping/>
  </p:clrMapOvr>
  <mc:AlternateContent xmlns:mc="http://schemas.openxmlformats.org/markup-compatibility/2006" xmlns:p14="http://schemas.microsoft.com/office/powerpoint/2010/main">
    <mc:Choice Requires="p14">
      <p:transition p14:dur="10" advTm="36297"/>
    </mc:Choice>
    <mc:Fallback xmlns="">
      <p:transition advTm="3629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Pattern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2062327" y="1163777"/>
            <a:ext cx="8882960" cy="5213735"/>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Projective </a:t>
            </a:r>
            <a:r>
              <a:rPr lang="en-US" altLang="en-US" sz="1600" dirty="0">
                <a:solidFill>
                  <a:prstClr val="black"/>
                </a:solidFill>
                <a:latin typeface="Alexandria" pitchFamily="2" charset="-78"/>
                <a:cs typeface="Alexandria" pitchFamily="2" charset="-78"/>
              </a:rPr>
              <a:t>forecasts often work with time series, such as monthly unemployment figures, daily rainfall, weekly sales, quarterly profit, and annual fuel consumption. </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When you have a time series it is always useful to draw a graph, and a simple scatter diagram shows any underlying patterns.</a:t>
            </a:r>
          </a:p>
          <a:p>
            <a:pPr marL="855663" lvl="3"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constant series (</a:t>
            </a:r>
            <a:r>
              <a:rPr lang="en-US" altLang="en-US" sz="1600" b="1" dirty="0">
                <a:solidFill>
                  <a:srgbClr val="FF0000"/>
                </a:solidFill>
                <a:latin typeface="Alexandria" pitchFamily="2" charset="-78"/>
                <a:cs typeface="Alexandria" pitchFamily="2" charset="-78"/>
              </a:rPr>
              <a:t>Level</a:t>
            </a:r>
            <a:r>
              <a:rPr lang="en-US" altLang="en-US" sz="1600" dirty="0">
                <a:solidFill>
                  <a:prstClr val="black"/>
                </a:solidFill>
                <a:latin typeface="Alexandria" pitchFamily="2" charset="-78"/>
                <a:cs typeface="Alexandria" pitchFamily="2" charset="-78"/>
              </a:rPr>
              <a:t>) ; with observations taking roughly the same value over time, such as annual rainfall </a:t>
            </a:r>
          </a:p>
          <a:p>
            <a:pPr marL="855663" lvl="3"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series with a </a:t>
            </a:r>
            <a:r>
              <a:rPr lang="en-US" altLang="en-US" sz="1600" b="1" dirty="0">
                <a:solidFill>
                  <a:srgbClr val="FF0000"/>
                </a:solidFill>
                <a:latin typeface="Alexandria" pitchFamily="2" charset="-78"/>
                <a:cs typeface="Alexandria" pitchFamily="2" charset="-78"/>
              </a:rPr>
              <a:t>trend</a:t>
            </a:r>
            <a:r>
              <a:rPr lang="en-US" altLang="en-US" sz="1600" dirty="0">
                <a:solidFill>
                  <a:prstClr val="black"/>
                </a:solidFill>
                <a:latin typeface="Alexandria" pitchFamily="2" charset="-78"/>
                <a:cs typeface="Alexandria" pitchFamily="2" charset="-78"/>
              </a:rPr>
              <a:t> ; with values either rising or falling steadily, such as the gross national product per capita </a:t>
            </a:r>
          </a:p>
          <a:p>
            <a:pPr marL="855663" lvl="3"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seasonal</a:t>
            </a:r>
            <a:r>
              <a:rPr lang="en-US" altLang="en-US" sz="1600" dirty="0">
                <a:solidFill>
                  <a:prstClr val="black"/>
                </a:solidFill>
                <a:latin typeface="Alexandria" pitchFamily="2" charset="-78"/>
                <a:cs typeface="Alexandria" pitchFamily="2" charset="-78"/>
              </a:rPr>
              <a:t> series; which have a </a:t>
            </a:r>
            <a:r>
              <a:rPr lang="en-US" altLang="en-US" sz="1600" b="1" dirty="0">
                <a:solidFill>
                  <a:srgbClr val="FF0000"/>
                </a:solidFill>
                <a:latin typeface="Alexandria" pitchFamily="2" charset="-78"/>
                <a:cs typeface="Alexandria" pitchFamily="2" charset="-78"/>
              </a:rPr>
              <a:t>cyclical</a:t>
            </a:r>
            <a:r>
              <a:rPr lang="en-US" altLang="en-US" sz="1600" dirty="0">
                <a:solidFill>
                  <a:prstClr val="black"/>
                </a:solidFill>
                <a:latin typeface="Alexandria" pitchFamily="2" charset="-78"/>
                <a:cs typeface="Alexandria" pitchFamily="2" charset="-78"/>
              </a:rPr>
              <a:t> component, such as the weekly sales of soft drinks.</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883" y="182419"/>
            <a:ext cx="2305141" cy="1076343"/>
          </a:xfrm>
          <a:prstGeom prst="rect">
            <a:avLst/>
          </a:prstGeom>
        </p:spPr>
      </p:pic>
    </p:spTree>
    <p:extLst>
      <p:ext uri="{BB962C8B-B14F-4D97-AF65-F5344CB8AC3E}">
        <p14:creationId xmlns:p14="http://schemas.microsoft.com/office/powerpoint/2010/main" val="2417076181"/>
      </p:ext>
    </p:extLst>
  </p:cSld>
  <p:clrMapOvr>
    <a:masterClrMapping/>
  </p:clrMapOvr>
  <mc:AlternateContent xmlns:mc="http://schemas.openxmlformats.org/markup-compatibility/2006" xmlns:p14="http://schemas.microsoft.com/office/powerpoint/2010/main">
    <mc:Choice Requires="p14">
      <p:transition p14:dur="10" advTm="87075"/>
    </mc:Choice>
    <mc:Fallback xmlns="">
      <p:transition advTm="8707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Pattern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80266"/>
            <a:ext cx="2305141" cy="1076343"/>
          </a:xfrm>
          <a:prstGeom prst="rect">
            <a:avLst/>
          </a:prstGeom>
        </p:spPr>
      </p:pic>
      <p:pic>
        <p:nvPicPr>
          <p:cNvPr id="11" name="Picture 10"/>
          <p:cNvPicPr>
            <a:picLocks noChangeAspect="1"/>
          </p:cNvPicPr>
          <p:nvPr/>
        </p:nvPicPr>
        <p:blipFill>
          <a:blip r:embed="rId3"/>
          <a:stretch>
            <a:fillRect/>
          </a:stretch>
        </p:blipFill>
        <p:spPr>
          <a:xfrm>
            <a:off x="3381723" y="1234265"/>
            <a:ext cx="5921746" cy="4648253"/>
          </a:xfrm>
          <a:prstGeom prst="rect">
            <a:avLst/>
          </a:prstGeom>
        </p:spPr>
      </p:pic>
    </p:spTree>
    <p:extLst>
      <p:ext uri="{BB962C8B-B14F-4D97-AF65-F5344CB8AC3E}">
        <p14:creationId xmlns:p14="http://schemas.microsoft.com/office/powerpoint/2010/main" val="3125557794"/>
      </p:ext>
    </p:extLst>
  </p:cSld>
  <p:clrMapOvr>
    <a:masterClrMapping/>
  </p:clrMapOvr>
  <mc:AlternateContent xmlns:mc="http://schemas.openxmlformats.org/markup-compatibility/2006" xmlns:p14="http://schemas.microsoft.com/office/powerpoint/2010/main">
    <mc:Choice Requires="p14">
      <p:transition p14:dur="10" advTm="175602"/>
    </mc:Choice>
    <mc:Fallback xmlns="">
      <p:transition advTm="17560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Pattern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3745085" cy="3884140"/>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If </a:t>
            </a:r>
            <a:r>
              <a:rPr lang="en-US" altLang="en-US" sz="1600" dirty="0">
                <a:solidFill>
                  <a:prstClr val="black"/>
                </a:solidFill>
                <a:latin typeface="Alexandria" pitchFamily="2" charset="-78"/>
                <a:cs typeface="Alexandria" pitchFamily="2" charset="-78"/>
              </a:rPr>
              <a:t>observations followed such simple patterns, there would be no problems with forecasting. </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Unfortunately, there are nearly always differences between actual observations and the underlying pattern.</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Random noise is apply to on the underlying pattern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42760"/>
            <a:ext cx="2305141" cy="1076343"/>
          </a:xfrm>
          <a:prstGeom prst="rect">
            <a:avLst/>
          </a:prstGeom>
        </p:spPr>
      </p:pic>
      <p:pic>
        <p:nvPicPr>
          <p:cNvPr id="11" name="Picture 10"/>
          <p:cNvPicPr>
            <a:picLocks noChangeAspect="1"/>
          </p:cNvPicPr>
          <p:nvPr/>
        </p:nvPicPr>
        <p:blipFill>
          <a:blip r:embed="rId4"/>
          <a:stretch>
            <a:fillRect/>
          </a:stretch>
        </p:blipFill>
        <p:spPr>
          <a:xfrm>
            <a:off x="6213475" y="1219103"/>
            <a:ext cx="4322618" cy="3993354"/>
          </a:xfrm>
          <a:prstGeom prst="rect">
            <a:avLst/>
          </a:prstGeom>
        </p:spPr>
      </p:pic>
      <p:sp>
        <p:nvSpPr>
          <p:cNvPr id="12" name="Rectangle 11"/>
          <p:cNvSpPr/>
          <p:nvPr/>
        </p:nvSpPr>
        <p:spPr>
          <a:xfrm>
            <a:off x="6096000" y="5212457"/>
            <a:ext cx="4572000" cy="954107"/>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1400" b="0" i="0" u="none" strike="noStrike" kern="0" cap="none" spc="0" normalizeH="0" baseline="0" noProof="0" dirty="0">
                <a:ln>
                  <a:noFill/>
                </a:ln>
                <a:solidFill>
                  <a:srgbClr val="000000"/>
                </a:solidFill>
                <a:effectLst/>
                <a:uLnTx/>
                <a:uFillTx/>
                <a:latin typeface="Arial"/>
                <a:ea typeface="+mn-ea"/>
                <a:cs typeface="Arial"/>
                <a:sym typeface="Arial"/>
              </a:rPr>
              <a:t>Constant series, for example, does not always take exactly the same value, but is somewhere close. Then:</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1400" b="0" i="0" u="none" strike="noStrike" kern="0" cap="none" spc="0" normalizeH="0" baseline="0" noProof="0" dirty="0">
                <a:ln>
                  <a:noFill/>
                </a:ln>
                <a:solidFill>
                  <a:srgbClr val="000000"/>
                </a:solidFill>
                <a:effectLst/>
                <a:uLnTx/>
                <a:uFillTx/>
                <a:latin typeface="Arial"/>
                <a:ea typeface="+mn-ea"/>
                <a:cs typeface="Arial"/>
                <a:sym typeface="Arial"/>
              </a:rPr>
              <a:t>200 205 194 195 208 203 200 193 201 198</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1400" b="0" i="0" u="none" strike="noStrike" kern="0" cap="none" spc="0" normalizeH="0" baseline="0" noProof="0" dirty="0">
                <a:ln>
                  <a:noFill/>
                </a:ln>
                <a:solidFill>
                  <a:srgbClr val="000000"/>
                </a:solidFill>
                <a:effectLst/>
                <a:uLnTx/>
                <a:uFillTx/>
                <a:latin typeface="Arial"/>
                <a:ea typeface="+mn-ea"/>
                <a:cs typeface="Arial"/>
                <a:sym typeface="Arial"/>
              </a:rPr>
              <a:t>is a constant series of 200 with superimposed noise.</a:t>
            </a:r>
          </a:p>
        </p:txBody>
      </p:sp>
    </p:spTree>
    <p:extLst>
      <p:ext uri="{BB962C8B-B14F-4D97-AF65-F5344CB8AC3E}">
        <p14:creationId xmlns:p14="http://schemas.microsoft.com/office/powerpoint/2010/main" val="2863720986"/>
      </p:ext>
    </p:extLst>
  </p:cSld>
  <p:clrMapOvr>
    <a:masterClrMapping/>
  </p:clrMapOvr>
  <mc:AlternateContent xmlns:mc="http://schemas.openxmlformats.org/markup-compatibility/2006" xmlns:p14="http://schemas.microsoft.com/office/powerpoint/2010/main">
    <mc:Choice Requires="p14">
      <p:transition p14:dur="10" advTm="68533"/>
    </mc:Choice>
    <mc:Fallback xmlns="">
      <p:transition advTm="6853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Pattern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90590"/>
            <a:ext cx="2305141" cy="1076343"/>
          </a:xfrm>
          <a:prstGeom prst="rect">
            <a:avLst/>
          </a:prstGeom>
        </p:spPr>
      </p:pic>
      <p:pic>
        <p:nvPicPr>
          <p:cNvPr id="11" name="Picture 10"/>
          <p:cNvPicPr>
            <a:picLocks noChangeAspect="1"/>
          </p:cNvPicPr>
          <p:nvPr/>
        </p:nvPicPr>
        <p:blipFill>
          <a:blip r:embed="rId3"/>
          <a:stretch>
            <a:fillRect/>
          </a:stretch>
        </p:blipFill>
        <p:spPr>
          <a:xfrm>
            <a:off x="2948655" y="1335880"/>
            <a:ext cx="7223896" cy="4641522"/>
          </a:xfrm>
          <a:prstGeom prst="rect">
            <a:avLst/>
          </a:prstGeom>
        </p:spPr>
      </p:pic>
    </p:spTree>
    <p:extLst>
      <p:ext uri="{BB962C8B-B14F-4D97-AF65-F5344CB8AC3E}">
        <p14:creationId xmlns:p14="http://schemas.microsoft.com/office/powerpoint/2010/main" val="2929166385"/>
      </p:ext>
    </p:extLst>
  </p:cSld>
  <p:clrMapOvr>
    <a:masterClrMapping/>
  </p:clrMapOvr>
  <mc:AlternateContent xmlns:mc="http://schemas.openxmlformats.org/markup-compatibility/2006" xmlns:p14="http://schemas.microsoft.com/office/powerpoint/2010/main">
    <mc:Choice Requires="p14">
      <p:transition p14:dur="10" advTm="75739"/>
    </mc:Choice>
    <mc:Fallback xmlns="">
      <p:transition advTm="757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Fundamental Concepts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51366"/>
            <a:ext cx="2305141" cy="1076343"/>
          </a:xfrm>
          <a:prstGeom prst="rect">
            <a:avLst/>
          </a:prstGeom>
        </p:spPr>
      </p:pic>
      <p:pic>
        <p:nvPicPr>
          <p:cNvPr id="11" name="Picture 10"/>
          <p:cNvPicPr>
            <a:picLocks noChangeAspect="1"/>
          </p:cNvPicPr>
          <p:nvPr/>
        </p:nvPicPr>
        <p:blipFill>
          <a:blip r:embed="rId3"/>
          <a:stretch>
            <a:fillRect/>
          </a:stretch>
        </p:blipFill>
        <p:spPr>
          <a:xfrm>
            <a:off x="2493183" y="1371006"/>
            <a:ext cx="7668638" cy="4416240"/>
          </a:xfrm>
          <a:prstGeom prst="rect">
            <a:avLst/>
          </a:prstGeom>
        </p:spPr>
      </p:pic>
    </p:spTree>
    <p:extLst>
      <p:ext uri="{BB962C8B-B14F-4D97-AF65-F5344CB8AC3E}">
        <p14:creationId xmlns:p14="http://schemas.microsoft.com/office/powerpoint/2010/main" val="1972182261"/>
      </p:ext>
    </p:extLst>
  </p:cSld>
  <p:clrMapOvr>
    <a:masterClrMapping/>
  </p:clrMapOvr>
  <mc:AlternateContent xmlns:mc="http://schemas.openxmlformats.org/markup-compatibility/2006" xmlns:p14="http://schemas.microsoft.com/office/powerpoint/2010/main">
    <mc:Choice Requires="p14">
      <p:transition p14:dur="10" advTm="54186"/>
    </mc:Choice>
    <mc:Fallback xmlns="">
      <p:transition advTm="5418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Fundamental Concepts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5925"/>
            <a:ext cx="2305141" cy="1076343"/>
          </a:xfrm>
          <a:prstGeom prst="rect">
            <a:avLst/>
          </a:prstGeom>
        </p:spPr>
      </p:pic>
      <p:pic>
        <p:nvPicPr>
          <p:cNvPr id="11" name="Picture 10"/>
          <p:cNvPicPr>
            <a:picLocks noChangeAspect="1"/>
          </p:cNvPicPr>
          <p:nvPr/>
        </p:nvPicPr>
        <p:blipFill>
          <a:blip r:embed="rId3"/>
          <a:stretch>
            <a:fillRect/>
          </a:stretch>
        </p:blipFill>
        <p:spPr>
          <a:xfrm>
            <a:off x="2618636" y="1345306"/>
            <a:ext cx="7600545" cy="4440249"/>
          </a:xfrm>
          <a:prstGeom prst="rect">
            <a:avLst/>
          </a:prstGeom>
        </p:spPr>
      </p:pic>
    </p:spTree>
    <p:extLst>
      <p:ext uri="{BB962C8B-B14F-4D97-AF65-F5344CB8AC3E}">
        <p14:creationId xmlns:p14="http://schemas.microsoft.com/office/powerpoint/2010/main" val="1240502072"/>
      </p:ext>
    </p:extLst>
  </p:cSld>
  <p:clrMapOvr>
    <a:masterClrMapping/>
  </p:clrMapOvr>
  <mc:AlternateContent xmlns:mc="http://schemas.openxmlformats.org/markup-compatibility/2006" xmlns:p14="http://schemas.microsoft.com/office/powerpoint/2010/main">
    <mc:Choice Requires="p14">
      <p:transition p14:dur="10" advTm="43660"/>
    </mc:Choice>
    <mc:Fallback xmlns="">
      <p:transition advTm="436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Fundamental Concepts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2654" y="136129"/>
            <a:ext cx="2305141" cy="1076343"/>
          </a:xfrm>
          <a:prstGeom prst="rect">
            <a:avLst/>
          </a:prstGeom>
        </p:spPr>
      </p:pic>
      <p:pic>
        <p:nvPicPr>
          <p:cNvPr id="11" name="Picture 10"/>
          <p:cNvPicPr>
            <a:picLocks noChangeAspect="1"/>
          </p:cNvPicPr>
          <p:nvPr/>
        </p:nvPicPr>
        <p:blipFill>
          <a:blip r:embed="rId3"/>
          <a:stretch>
            <a:fillRect/>
          </a:stretch>
        </p:blipFill>
        <p:spPr>
          <a:xfrm>
            <a:off x="2765054" y="1345306"/>
            <a:ext cx="7740625" cy="4494719"/>
          </a:xfrm>
          <a:prstGeom prst="rect">
            <a:avLst/>
          </a:prstGeom>
        </p:spPr>
      </p:pic>
    </p:spTree>
    <p:extLst>
      <p:ext uri="{BB962C8B-B14F-4D97-AF65-F5344CB8AC3E}">
        <p14:creationId xmlns:p14="http://schemas.microsoft.com/office/powerpoint/2010/main" val="3258688272"/>
      </p:ext>
    </p:extLst>
  </p:cSld>
  <p:clrMapOvr>
    <a:masterClrMapping/>
  </p:clrMapOvr>
  <mc:AlternateContent xmlns:mc="http://schemas.openxmlformats.org/markup-compatibility/2006" xmlns:p14="http://schemas.microsoft.com/office/powerpoint/2010/main">
    <mc:Choice Requires="p14">
      <p:transition p14:dur="10" advTm="20190"/>
    </mc:Choice>
    <mc:Fallback xmlns="">
      <p:transition advTm="2019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Fundamental Concepts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11934"/>
            <a:ext cx="2305141" cy="1076343"/>
          </a:xfrm>
          <a:prstGeom prst="rect">
            <a:avLst/>
          </a:prstGeom>
        </p:spPr>
      </p:pic>
      <p:pic>
        <p:nvPicPr>
          <p:cNvPr id="12" name="Picture 11"/>
          <p:cNvPicPr>
            <a:picLocks noChangeAspect="1"/>
          </p:cNvPicPr>
          <p:nvPr/>
        </p:nvPicPr>
        <p:blipFill>
          <a:blip r:embed="rId3"/>
          <a:stretch>
            <a:fillRect/>
          </a:stretch>
        </p:blipFill>
        <p:spPr>
          <a:xfrm>
            <a:off x="2493183" y="1322003"/>
            <a:ext cx="8437123" cy="4856038"/>
          </a:xfrm>
          <a:prstGeom prst="rect">
            <a:avLst/>
          </a:prstGeom>
        </p:spPr>
      </p:pic>
    </p:spTree>
    <p:extLst>
      <p:ext uri="{BB962C8B-B14F-4D97-AF65-F5344CB8AC3E}">
        <p14:creationId xmlns:p14="http://schemas.microsoft.com/office/powerpoint/2010/main" val="2673868116"/>
      </p:ext>
    </p:extLst>
  </p:cSld>
  <p:clrMapOvr>
    <a:masterClrMapping/>
  </p:clrMapOvr>
  <mc:AlternateContent xmlns:mc="http://schemas.openxmlformats.org/markup-compatibility/2006" xmlns:p14="http://schemas.microsoft.com/office/powerpoint/2010/main">
    <mc:Choice Requires="p14">
      <p:transition p14:dur="10" advTm="17030"/>
    </mc:Choice>
    <mc:Fallback xmlns="">
      <p:transition advTm="1703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Fundamental Concepts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15870"/>
            <a:ext cx="2305141" cy="1076343"/>
          </a:xfrm>
          <a:prstGeom prst="rect">
            <a:avLst/>
          </a:prstGeom>
        </p:spPr>
      </p:pic>
      <p:pic>
        <p:nvPicPr>
          <p:cNvPr id="11" name="Picture 10"/>
          <p:cNvPicPr>
            <a:picLocks noChangeAspect="1"/>
          </p:cNvPicPr>
          <p:nvPr/>
        </p:nvPicPr>
        <p:blipFill>
          <a:blip r:embed="rId3"/>
          <a:stretch>
            <a:fillRect/>
          </a:stretch>
        </p:blipFill>
        <p:spPr>
          <a:xfrm>
            <a:off x="2331937" y="1456801"/>
            <a:ext cx="7740625" cy="4463443"/>
          </a:xfrm>
          <a:prstGeom prst="rect">
            <a:avLst/>
          </a:prstGeom>
        </p:spPr>
      </p:pic>
    </p:spTree>
    <p:extLst>
      <p:ext uri="{BB962C8B-B14F-4D97-AF65-F5344CB8AC3E}">
        <p14:creationId xmlns:p14="http://schemas.microsoft.com/office/powerpoint/2010/main" val="3596468872"/>
      </p:ext>
    </p:extLst>
  </p:cSld>
  <p:clrMapOvr>
    <a:masterClrMapping/>
  </p:clrMapOvr>
  <mc:AlternateContent xmlns:mc="http://schemas.openxmlformats.org/markup-compatibility/2006" xmlns:p14="http://schemas.microsoft.com/office/powerpoint/2010/main">
    <mc:Choice Requires="p14">
      <p:transition p14:dur="10" advTm="35264"/>
    </mc:Choice>
    <mc:Fallback xmlns="">
      <p:transition advTm="3526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Components of a Time Series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92017"/>
            <a:ext cx="2305141" cy="1076343"/>
          </a:xfrm>
          <a:prstGeom prst="rect">
            <a:avLst/>
          </a:prstGeom>
        </p:spPr>
      </p:pic>
      <p:pic>
        <p:nvPicPr>
          <p:cNvPr id="11" name="Picture 10"/>
          <p:cNvPicPr>
            <a:picLocks noChangeAspect="1"/>
          </p:cNvPicPr>
          <p:nvPr/>
        </p:nvPicPr>
        <p:blipFill>
          <a:blip r:embed="rId3"/>
          <a:stretch>
            <a:fillRect/>
          </a:stretch>
        </p:blipFill>
        <p:spPr>
          <a:xfrm>
            <a:off x="2502866" y="1252307"/>
            <a:ext cx="8069859" cy="4656509"/>
          </a:xfrm>
          <a:prstGeom prst="rect">
            <a:avLst/>
          </a:prstGeom>
        </p:spPr>
      </p:pic>
    </p:spTree>
    <p:extLst>
      <p:ext uri="{BB962C8B-B14F-4D97-AF65-F5344CB8AC3E}">
        <p14:creationId xmlns:p14="http://schemas.microsoft.com/office/powerpoint/2010/main" val="3413587454"/>
      </p:ext>
    </p:extLst>
  </p:cSld>
  <p:clrMapOvr>
    <a:masterClrMapping/>
  </p:clrMapOvr>
  <mc:AlternateContent xmlns:mc="http://schemas.openxmlformats.org/markup-compatibility/2006" xmlns:p14="http://schemas.microsoft.com/office/powerpoint/2010/main">
    <mc:Choice Requires="p14">
      <p:transition p14:dur="10" advTm="20345"/>
    </mc:Choice>
    <mc:Fallback xmlns="">
      <p:transition advTm="2034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Models</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36129"/>
            <a:ext cx="2305141" cy="1076343"/>
          </a:xfrm>
          <a:prstGeom prst="rect">
            <a:avLst/>
          </a:prstGeom>
        </p:spPr>
      </p:pic>
      <p:sp>
        <p:nvSpPr>
          <p:cNvPr id="12" name="Google Shape;159;p21"/>
          <p:cNvSpPr txBox="1">
            <a:spLocks/>
          </p:cNvSpPr>
          <p:nvPr/>
        </p:nvSpPr>
        <p:spPr>
          <a:xfrm>
            <a:off x="2527063" y="1469029"/>
            <a:ext cx="8304357" cy="472671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97180" algn="l" rtl="0">
              <a:lnSpc>
                <a:spcPct val="100000"/>
              </a:lnSpc>
              <a:spcBef>
                <a:spcPts val="700"/>
              </a:spcBef>
              <a:spcAft>
                <a:spcPts val="0"/>
              </a:spcAft>
              <a:buClr>
                <a:schemeClr val="accent2"/>
              </a:buClr>
              <a:buSzPts val="1080"/>
              <a:buFont typeface="Noto Sans Symbols"/>
              <a:buChar char="◻"/>
              <a:defRPr sz="2900" b="0" i="0" u="none" strike="noStrike" cap="none">
                <a:solidFill>
                  <a:schemeClr val="dk1"/>
                </a:solidFill>
                <a:latin typeface="Questrial"/>
                <a:ea typeface="Questrial"/>
                <a:cs typeface="Questrial"/>
                <a:sym typeface="Questrial"/>
              </a:defRPr>
            </a:lvl1pPr>
            <a:lvl2pPr marL="914400" marR="0" lvl="1" indent="-308610" algn="l" rtl="0">
              <a:lnSpc>
                <a:spcPct val="100000"/>
              </a:lnSpc>
              <a:spcBef>
                <a:spcPts val="550"/>
              </a:spcBef>
              <a:spcAft>
                <a:spcPts val="0"/>
              </a:spcAft>
              <a:buClr>
                <a:schemeClr val="accent1"/>
              </a:buClr>
              <a:buSzPts val="1260"/>
              <a:buFont typeface="Noto Sans Symbols"/>
              <a:buChar char="⬜"/>
              <a:defRPr sz="2600" b="0" i="0" u="none" strike="noStrike" cap="none">
                <a:solidFill>
                  <a:schemeClr val="dk1"/>
                </a:solidFill>
                <a:latin typeface="Questrial"/>
                <a:ea typeface="Questrial"/>
                <a:cs typeface="Questrial"/>
                <a:sym typeface="Questrial"/>
              </a:defRPr>
            </a:lvl2pPr>
            <a:lvl3pPr marL="1371600" marR="0" lvl="2" indent="-314325" algn="l" rtl="0">
              <a:lnSpc>
                <a:spcPct val="100000"/>
              </a:lnSpc>
              <a:spcBef>
                <a:spcPts val="500"/>
              </a:spcBef>
              <a:spcAft>
                <a:spcPts val="0"/>
              </a:spcAft>
              <a:buClr>
                <a:schemeClr val="accent2"/>
              </a:buClr>
              <a:buSzPts val="1350"/>
              <a:buFont typeface="Noto Sans Symbols"/>
              <a:buChar char="■"/>
              <a:defRPr sz="2300" b="0" i="0" u="none" strike="noStrike" cap="none">
                <a:solidFill>
                  <a:schemeClr val="dk1"/>
                </a:solidFill>
                <a:latin typeface="Questrial"/>
                <a:ea typeface="Questrial"/>
                <a:cs typeface="Questrial"/>
                <a:sym typeface="Questrial"/>
              </a:defRPr>
            </a:lvl3pPr>
            <a:lvl4pPr marL="1828800" marR="0" lvl="3" indent="-314325" algn="l" rtl="0">
              <a:lnSpc>
                <a:spcPct val="100000"/>
              </a:lnSpc>
              <a:spcBef>
                <a:spcPts val="400"/>
              </a:spcBef>
              <a:spcAft>
                <a:spcPts val="0"/>
              </a:spcAft>
              <a:buClr>
                <a:srgbClr val="A5AB81"/>
              </a:buClr>
              <a:buSzPts val="1350"/>
              <a:buFont typeface="Noto Sans Symbols"/>
              <a:buChar char="■"/>
              <a:defRPr sz="2000" b="0" i="0" u="none" strike="noStrike" cap="none">
                <a:solidFill>
                  <a:schemeClr val="dk1"/>
                </a:solidFill>
                <a:latin typeface="Questrial"/>
                <a:ea typeface="Questrial"/>
                <a:cs typeface="Questrial"/>
                <a:sym typeface="Questrial"/>
              </a:defRPr>
            </a:lvl4pPr>
            <a:lvl5pPr marL="2286000" marR="0" lvl="4" indent="-302895" algn="l" rtl="0">
              <a:lnSpc>
                <a:spcPct val="100000"/>
              </a:lnSpc>
              <a:spcBef>
                <a:spcPts val="400"/>
              </a:spcBef>
              <a:spcAft>
                <a:spcPts val="0"/>
              </a:spcAft>
              <a:buClr>
                <a:srgbClr val="D8B25C"/>
              </a:buClr>
              <a:buSzPts val="1170"/>
              <a:buFont typeface="Noto Sans Symbols"/>
              <a:buChar char="■"/>
              <a:defRPr sz="2000" b="0" i="0" u="none" strike="noStrike" cap="none">
                <a:solidFill>
                  <a:schemeClr val="dk1"/>
                </a:solidFill>
                <a:latin typeface="Questrial"/>
                <a:ea typeface="Questrial"/>
                <a:cs typeface="Questrial"/>
                <a:sym typeface="Questrial"/>
              </a:defRPr>
            </a:lvl5pPr>
            <a:lvl6pPr marL="2743200" marR="0" lvl="5" indent="-342900" algn="l" rtl="0">
              <a:lnSpc>
                <a:spcPct val="100000"/>
              </a:lnSpc>
              <a:spcBef>
                <a:spcPts val="360"/>
              </a:spcBef>
              <a:spcAft>
                <a:spcPts val="0"/>
              </a:spcAft>
              <a:buClr>
                <a:schemeClr val="accent1"/>
              </a:buClr>
              <a:buSzPts val="1800"/>
              <a:buFont typeface="Noto Sans Symbols"/>
              <a:buChar char="▪"/>
              <a:defRPr sz="1800" b="0" i="0" u="none" strike="noStrike" cap="none">
                <a:solidFill>
                  <a:schemeClr val="dk1"/>
                </a:solidFill>
                <a:latin typeface="Questrial"/>
                <a:ea typeface="Questrial"/>
                <a:cs typeface="Questrial"/>
                <a:sym typeface="Questrial"/>
              </a:defRPr>
            </a:lvl6pPr>
            <a:lvl7pPr marL="3200400" marR="0" lvl="6" indent="-342900" algn="l" rtl="0">
              <a:lnSpc>
                <a:spcPct val="100000"/>
              </a:lnSpc>
              <a:spcBef>
                <a:spcPts val="360"/>
              </a:spcBef>
              <a:spcAft>
                <a:spcPts val="0"/>
              </a:spcAft>
              <a:buClr>
                <a:schemeClr val="accent2"/>
              </a:buClr>
              <a:buSzPts val="1800"/>
              <a:buFont typeface="Noto Sans Symbols"/>
              <a:buChar char="▪"/>
              <a:defRPr sz="1800" b="0" i="0" u="none" strike="noStrike" cap="none">
                <a:solidFill>
                  <a:schemeClr val="dk1"/>
                </a:solidFill>
                <a:latin typeface="Questrial"/>
                <a:ea typeface="Questrial"/>
                <a:cs typeface="Questrial"/>
                <a:sym typeface="Questrial"/>
              </a:defRPr>
            </a:lvl7pPr>
            <a:lvl8pPr marL="3657600" marR="0" lvl="7" indent="-342900" algn="l" rtl="0">
              <a:lnSpc>
                <a:spcPct val="100000"/>
              </a:lnSpc>
              <a:spcBef>
                <a:spcPts val="360"/>
              </a:spcBef>
              <a:spcAft>
                <a:spcPts val="0"/>
              </a:spcAft>
              <a:buClr>
                <a:schemeClr val="accent3"/>
              </a:buClr>
              <a:buSzPts val="1800"/>
              <a:buFont typeface="Noto Sans Symbols"/>
              <a:buChar char="▪"/>
              <a:defRPr sz="1800" b="0" i="0" u="none" strike="noStrike" cap="none">
                <a:solidFill>
                  <a:schemeClr val="dk1"/>
                </a:solidFill>
                <a:latin typeface="Questrial"/>
                <a:ea typeface="Questrial"/>
                <a:cs typeface="Questrial"/>
                <a:sym typeface="Questrial"/>
              </a:defRPr>
            </a:lvl8pPr>
            <a:lvl9pPr marL="4114800" marR="0" lvl="8" indent="-342900" algn="l" rtl="0">
              <a:lnSpc>
                <a:spcPct val="100000"/>
              </a:lnSpc>
              <a:spcBef>
                <a:spcPts val="360"/>
              </a:spcBef>
              <a:spcAft>
                <a:spcPts val="0"/>
              </a:spcAft>
              <a:buClr>
                <a:schemeClr val="accent4"/>
              </a:buClr>
              <a:buSzPts val="1800"/>
              <a:buFont typeface="Noto Sans Symbols"/>
              <a:buChar char="▪"/>
              <a:defRPr sz="1800" b="0" i="0" u="none" strike="noStrike" cap="none">
                <a:solidFill>
                  <a:schemeClr val="dk1"/>
                </a:solidFill>
                <a:latin typeface="Questrial"/>
                <a:ea typeface="Questrial"/>
                <a:cs typeface="Questrial"/>
                <a:sym typeface="Questrial"/>
              </a:defRPr>
            </a:lvl9pPr>
          </a:lstStyle>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0" i="0" u="none" strike="noStrike" kern="0" cap="none" spc="0" normalizeH="0" baseline="0" noProof="0" dirty="0" smtClean="0">
                <a:ln>
                  <a:noFill/>
                </a:ln>
                <a:solidFill>
                  <a:srgbClr val="000000"/>
                </a:solidFill>
                <a:effectLst/>
                <a:uLnTx/>
                <a:uFillTx/>
                <a:latin typeface="Questrial"/>
                <a:sym typeface="Questrial"/>
              </a:rPr>
              <a:t>Forecaster looks for data patterns as</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0" i="1" u="none" strike="noStrike" kern="0" cap="none" spc="0" normalizeH="0" baseline="0" noProof="0" dirty="0" smtClean="0">
                <a:ln>
                  <a:noFill/>
                </a:ln>
                <a:solidFill>
                  <a:srgbClr val="FF0000"/>
                </a:solidFill>
                <a:effectLst/>
                <a:uLnTx/>
                <a:uFillTx/>
                <a:latin typeface="Questrial"/>
                <a:sym typeface="Questrial"/>
              </a:rPr>
              <a:t>Data = historic pattern + random variation</a:t>
            </a:r>
            <a:endParaRPr kumimoji="0" lang="en-US" sz="2600" b="0" i="0" u="none" strike="noStrike" kern="0" cap="none" spc="0" normalizeH="0" baseline="0" noProof="0" dirty="0" smtClean="0">
              <a:ln>
                <a:noFill/>
              </a:ln>
              <a:solidFill>
                <a:srgbClr val="000000"/>
              </a:solidFill>
              <a:effectLst/>
              <a:uLnTx/>
              <a:uFillTx/>
              <a:latin typeface="Questrial"/>
              <a:sym typeface="Questrial"/>
            </a:endParaRPr>
          </a:p>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0" i="0" u="none" strike="noStrike" kern="0" cap="none" spc="0" normalizeH="0" baseline="0" noProof="0" dirty="0" smtClean="0">
                <a:ln>
                  <a:noFill/>
                </a:ln>
                <a:solidFill>
                  <a:srgbClr val="000000"/>
                </a:solidFill>
                <a:effectLst/>
                <a:uLnTx/>
                <a:uFillTx/>
                <a:latin typeface="Questrial"/>
                <a:sym typeface="Questrial"/>
              </a:rPr>
              <a:t>Historic pattern to be forecasted:</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400" b="1" i="0" u="none" strike="noStrike" kern="0" cap="none" spc="0" normalizeH="0" baseline="0" noProof="0" dirty="0" smtClean="0">
                <a:ln>
                  <a:noFill/>
                </a:ln>
                <a:solidFill>
                  <a:srgbClr val="000000"/>
                </a:solidFill>
                <a:effectLst/>
                <a:uLnTx/>
                <a:uFillTx/>
                <a:latin typeface="Questrial"/>
                <a:sym typeface="Questrial"/>
              </a:rPr>
              <a:t>Level</a:t>
            </a:r>
            <a:r>
              <a:rPr kumimoji="0" lang="en-US" sz="2400" b="0" i="0" u="none" strike="noStrike" kern="0" cap="none" spc="0" normalizeH="0" baseline="0" noProof="0" dirty="0" smtClean="0">
                <a:ln>
                  <a:noFill/>
                </a:ln>
                <a:solidFill>
                  <a:srgbClr val="FF0000"/>
                </a:solidFill>
                <a:effectLst/>
                <a:uLnTx/>
                <a:uFillTx/>
                <a:latin typeface="Questrial"/>
                <a:sym typeface="Questrial"/>
              </a:rPr>
              <a:t> (long-term average) – data fluctuates around a constant mean</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400" b="1" i="0" u="none" strike="noStrike" kern="0" cap="none" spc="0" normalizeH="0" baseline="0" noProof="0" dirty="0" smtClean="0">
                <a:ln>
                  <a:noFill/>
                </a:ln>
                <a:solidFill>
                  <a:srgbClr val="000000"/>
                </a:solidFill>
                <a:effectLst/>
                <a:uLnTx/>
                <a:uFillTx/>
                <a:latin typeface="Questrial"/>
                <a:sym typeface="Questrial"/>
              </a:rPr>
              <a:t>Trend</a:t>
            </a:r>
            <a:r>
              <a:rPr kumimoji="0" lang="en-US" sz="2400" b="0" i="0" u="none" strike="noStrike" kern="0" cap="none" spc="0" normalizeH="0" baseline="0" noProof="0" dirty="0" smtClean="0">
                <a:ln>
                  <a:noFill/>
                </a:ln>
                <a:solidFill>
                  <a:srgbClr val="FF0000"/>
                </a:solidFill>
                <a:effectLst/>
                <a:uLnTx/>
                <a:uFillTx/>
                <a:latin typeface="Questrial"/>
                <a:sym typeface="Questrial"/>
              </a:rPr>
              <a:t> – data exhibits an increasing or decreasing pattern </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400" b="1" i="0" u="none" strike="noStrike" kern="0" cap="none" spc="0" normalizeH="0" baseline="0" noProof="0" dirty="0" smtClean="0">
                <a:ln>
                  <a:noFill/>
                </a:ln>
                <a:solidFill>
                  <a:srgbClr val="000000"/>
                </a:solidFill>
                <a:effectLst/>
                <a:uLnTx/>
                <a:uFillTx/>
                <a:latin typeface="Questrial"/>
                <a:sym typeface="Questrial"/>
              </a:rPr>
              <a:t>Seasonality</a:t>
            </a:r>
            <a:r>
              <a:rPr kumimoji="0" lang="en-US" sz="2400" b="0" i="0" u="none" strike="noStrike" kern="0" cap="none" spc="0" normalizeH="0" baseline="0" noProof="0" dirty="0" smtClean="0">
                <a:ln>
                  <a:noFill/>
                </a:ln>
                <a:solidFill>
                  <a:srgbClr val="FF0000"/>
                </a:solidFill>
                <a:effectLst/>
                <a:uLnTx/>
                <a:uFillTx/>
                <a:latin typeface="Questrial"/>
                <a:sym typeface="Questrial"/>
              </a:rPr>
              <a:t> – any pattern that regularly repeats itself and is of a constant length</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400" b="1" i="0" u="none" strike="noStrike" kern="0" cap="none" spc="0" normalizeH="0" baseline="0" noProof="0" dirty="0" smtClean="0">
                <a:ln>
                  <a:noFill/>
                </a:ln>
                <a:solidFill>
                  <a:srgbClr val="000000"/>
                </a:solidFill>
                <a:effectLst/>
                <a:uLnTx/>
                <a:uFillTx/>
                <a:latin typeface="Questrial"/>
                <a:sym typeface="Questrial"/>
              </a:rPr>
              <a:t>Cycle</a:t>
            </a:r>
            <a:r>
              <a:rPr kumimoji="0" lang="en-US" sz="2400" b="0" i="0" u="none" strike="noStrike" kern="0" cap="none" spc="0" normalizeH="0" baseline="0" noProof="0" dirty="0" smtClean="0">
                <a:ln>
                  <a:noFill/>
                </a:ln>
                <a:solidFill>
                  <a:srgbClr val="FF0000"/>
                </a:solidFill>
                <a:effectLst/>
                <a:uLnTx/>
                <a:uFillTx/>
                <a:latin typeface="Questrial"/>
                <a:sym typeface="Questrial"/>
              </a:rPr>
              <a:t> – patterns created by economic fluctuations </a:t>
            </a:r>
            <a:endParaRPr kumimoji="0" lang="en-US" sz="2600" b="0" i="0" u="none" strike="noStrike" kern="0" cap="none" spc="0" normalizeH="0" baseline="0" noProof="0" dirty="0" smtClean="0">
              <a:ln>
                <a:noFill/>
              </a:ln>
              <a:solidFill>
                <a:srgbClr val="000000"/>
              </a:solidFill>
              <a:effectLst/>
              <a:uLnTx/>
              <a:uFillTx/>
              <a:latin typeface="Questrial"/>
              <a:sym typeface="Questrial"/>
            </a:endParaRPr>
          </a:p>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0" i="0" u="none" strike="noStrike" kern="0" cap="none" spc="0" normalizeH="0" baseline="0" noProof="0" dirty="0" smtClean="0">
                <a:ln>
                  <a:noFill/>
                </a:ln>
                <a:solidFill>
                  <a:srgbClr val="000000"/>
                </a:solidFill>
                <a:effectLst/>
                <a:uLnTx/>
                <a:uFillTx/>
                <a:latin typeface="Questrial"/>
                <a:sym typeface="Questrial"/>
              </a:rPr>
              <a:t>Random Variation cannot be predicted</a:t>
            </a:r>
            <a:endParaRPr kumimoji="0" lang="en-US" sz="2900" b="0" i="0" u="none" strike="noStrike" kern="0" cap="none" spc="0" normalizeH="0" baseline="0" noProof="0" dirty="0">
              <a:ln>
                <a:noFill/>
              </a:ln>
              <a:solidFill>
                <a:srgbClr val="000000"/>
              </a:solidFill>
              <a:effectLst/>
              <a:uLnTx/>
              <a:uFillTx/>
              <a:latin typeface="Questrial"/>
              <a:sym typeface="Questrial"/>
            </a:endParaRPr>
          </a:p>
        </p:txBody>
      </p:sp>
    </p:spTree>
    <p:extLst>
      <p:ext uri="{BB962C8B-B14F-4D97-AF65-F5344CB8AC3E}">
        <p14:creationId xmlns:p14="http://schemas.microsoft.com/office/powerpoint/2010/main" val="3629594774"/>
      </p:ext>
    </p:extLst>
  </p:cSld>
  <p:clrMapOvr>
    <a:masterClrMapping/>
  </p:clrMapOvr>
  <mc:AlternateContent xmlns:mc="http://schemas.openxmlformats.org/markup-compatibility/2006" xmlns:p14="http://schemas.microsoft.com/office/powerpoint/2010/main">
    <mc:Choice Requires="p14">
      <p:transition p14:dur="10" advTm="29301"/>
    </mc:Choice>
    <mc:Fallback xmlns="">
      <p:transition advTm="2930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Common Measures of Error</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5925"/>
            <a:ext cx="2305141" cy="1076343"/>
          </a:xfrm>
          <a:prstGeom prst="rect">
            <a:avLst/>
          </a:prstGeom>
        </p:spPr>
      </p:pic>
      <p:pic>
        <p:nvPicPr>
          <p:cNvPr id="11" name="Picture 10"/>
          <p:cNvPicPr>
            <a:picLocks noChangeAspect="1"/>
          </p:cNvPicPr>
          <p:nvPr/>
        </p:nvPicPr>
        <p:blipFill>
          <a:blip r:embed="rId3"/>
          <a:stretch>
            <a:fillRect/>
          </a:stretch>
        </p:blipFill>
        <p:spPr>
          <a:xfrm>
            <a:off x="2127121" y="2913552"/>
            <a:ext cx="4399155" cy="3368103"/>
          </a:xfrm>
          <a:prstGeom prst="rect">
            <a:avLst/>
          </a:prstGeom>
        </p:spPr>
      </p:pic>
      <p:pic>
        <p:nvPicPr>
          <p:cNvPr id="12" name="Picture 11"/>
          <p:cNvPicPr>
            <a:picLocks noChangeAspect="1"/>
          </p:cNvPicPr>
          <p:nvPr/>
        </p:nvPicPr>
        <p:blipFill>
          <a:blip r:embed="rId4"/>
          <a:stretch>
            <a:fillRect/>
          </a:stretch>
        </p:blipFill>
        <p:spPr>
          <a:xfrm>
            <a:off x="6816595" y="2303564"/>
            <a:ext cx="4359018" cy="3688400"/>
          </a:xfrm>
          <a:prstGeom prst="rect">
            <a:avLst/>
          </a:prstGeom>
        </p:spPr>
      </p:pic>
      <p:pic>
        <p:nvPicPr>
          <p:cNvPr id="13" name="Picture 12"/>
          <p:cNvPicPr>
            <a:picLocks noChangeAspect="1"/>
          </p:cNvPicPr>
          <p:nvPr/>
        </p:nvPicPr>
        <p:blipFill>
          <a:blip r:embed="rId5"/>
          <a:stretch>
            <a:fillRect/>
          </a:stretch>
        </p:blipFill>
        <p:spPr>
          <a:xfrm>
            <a:off x="2462804" y="1204970"/>
            <a:ext cx="8605647" cy="1098594"/>
          </a:xfrm>
          <a:prstGeom prst="rect">
            <a:avLst/>
          </a:prstGeom>
        </p:spPr>
      </p:pic>
      <p:pic>
        <p:nvPicPr>
          <p:cNvPr id="14" name="Picture 13"/>
          <p:cNvPicPr>
            <a:picLocks noChangeAspect="1"/>
          </p:cNvPicPr>
          <p:nvPr/>
        </p:nvPicPr>
        <p:blipFill>
          <a:blip r:embed="rId6"/>
          <a:stretch>
            <a:fillRect/>
          </a:stretch>
        </p:blipFill>
        <p:spPr>
          <a:xfrm>
            <a:off x="2285623" y="2485415"/>
            <a:ext cx="3661271" cy="718694"/>
          </a:xfrm>
          <a:prstGeom prst="rect">
            <a:avLst/>
          </a:prstGeom>
        </p:spPr>
      </p:pic>
    </p:spTree>
    <p:extLst>
      <p:ext uri="{BB962C8B-B14F-4D97-AF65-F5344CB8AC3E}">
        <p14:creationId xmlns:p14="http://schemas.microsoft.com/office/powerpoint/2010/main" val="3130850262"/>
      </p:ext>
    </p:extLst>
  </p:cSld>
  <p:clrMapOvr>
    <a:masterClrMapping/>
  </p:clrMapOvr>
  <mc:AlternateContent xmlns:mc="http://schemas.openxmlformats.org/markup-compatibility/2006" xmlns:p14="http://schemas.microsoft.com/office/powerpoint/2010/main">
    <mc:Choice Requires="p14">
      <p:transition p14:dur="10" advTm="221812"/>
    </mc:Choice>
    <mc:Fallback xmlns="">
      <p:transition advTm="22181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Common Measures of Error</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512320"/>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Example</a:t>
            </a:r>
            <a:endParaRPr kumimoji="0" lang="en-US" altLang="en-US" sz="16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19239"/>
            <a:ext cx="2305141" cy="1076343"/>
          </a:xfrm>
          <a:prstGeom prst="rect">
            <a:avLst/>
          </a:prstGeom>
        </p:spPr>
      </p:pic>
      <p:pic>
        <p:nvPicPr>
          <p:cNvPr id="11" name="Picture 10"/>
          <p:cNvPicPr>
            <a:picLocks noChangeAspect="1"/>
          </p:cNvPicPr>
          <p:nvPr/>
        </p:nvPicPr>
        <p:blipFill>
          <a:blip r:embed="rId4"/>
          <a:stretch>
            <a:fillRect/>
          </a:stretch>
        </p:blipFill>
        <p:spPr>
          <a:xfrm>
            <a:off x="2768367" y="2002430"/>
            <a:ext cx="7521808" cy="3301237"/>
          </a:xfrm>
          <a:prstGeom prst="rect">
            <a:avLst/>
          </a:prstGeom>
        </p:spPr>
      </p:pic>
    </p:spTree>
    <p:extLst>
      <p:ext uri="{BB962C8B-B14F-4D97-AF65-F5344CB8AC3E}">
        <p14:creationId xmlns:p14="http://schemas.microsoft.com/office/powerpoint/2010/main" val="856386943"/>
      </p:ext>
    </p:extLst>
  </p:cSld>
  <p:clrMapOvr>
    <a:masterClrMapping/>
  </p:clrMapOvr>
  <mc:AlternateContent xmlns:mc="http://schemas.openxmlformats.org/markup-compatibility/2006" xmlns:p14="http://schemas.microsoft.com/office/powerpoint/2010/main">
    <mc:Choice Requires="p14">
      <p:transition p14:dur="10" advTm="121249"/>
    </mc:Choice>
    <mc:Fallback xmlns="">
      <p:transition advTm="12124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Common Measures of Error</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2241437" y="1080939"/>
            <a:ext cx="8882960" cy="3145476"/>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Method </a:t>
            </a:r>
            <a:r>
              <a:rPr lang="en-US" altLang="en-US" sz="1600" b="1" dirty="0">
                <a:solidFill>
                  <a:prstClr val="black"/>
                </a:solidFill>
                <a:latin typeface="Alexandria" pitchFamily="2" charset="-78"/>
                <a:cs typeface="Alexandria" pitchFamily="2" charset="-78"/>
              </a:rPr>
              <a:t>1 gives forecasts that are always nearer to actual demand than method 2, </a:t>
            </a:r>
            <a:r>
              <a:rPr lang="en-US" altLang="en-US" sz="1600" dirty="0">
                <a:solidFill>
                  <a:prstClr val="black"/>
                </a:solidFill>
                <a:latin typeface="Alexandria" pitchFamily="2" charset="-78"/>
                <a:cs typeface="Alexandria" pitchFamily="2" charset="-78"/>
              </a:rPr>
              <a:t>so in this case the decision is easy. </a:t>
            </a:r>
            <a:r>
              <a:rPr lang="en-US" altLang="en-US" sz="1600" b="1" dirty="0">
                <a:solidFill>
                  <a:prstClr val="black"/>
                </a:solidFill>
                <a:latin typeface="Alexandria" pitchFamily="2" charset="-78"/>
                <a:cs typeface="Alexandria" pitchFamily="2" charset="-78"/>
              </a:rPr>
              <a:t>We can confirm this by calculating the errors.</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first method has </a:t>
            </a:r>
            <a:r>
              <a:rPr lang="en-US" altLang="en-US" sz="1600" b="1" dirty="0">
                <a:solidFill>
                  <a:prstClr val="black"/>
                </a:solidFill>
                <a:latin typeface="Alexandria" pitchFamily="2" charset="-78"/>
                <a:cs typeface="Alexandria" pitchFamily="2" charset="-78"/>
              </a:rPr>
              <a:t>lower mean absolute error and mean squared error</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is the better choice. </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second method has slightly less bias, measured </a:t>
            </a:r>
            <a:endParaRPr kumimoji="0" lang="en-US" alt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08237"/>
            <a:ext cx="2305141" cy="1076343"/>
          </a:xfrm>
          <a:prstGeom prst="rect">
            <a:avLst/>
          </a:prstGeom>
        </p:spPr>
      </p:pic>
      <p:pic>
        <p:nvPicPr>
          <p:cNvPr id="11" name="Picture 10"/>
          <p:cNvPicPr>
            <a:picLocks noChangeAspect="1"/>
          </p:cNvPicPr>
          <p:nvPr/>
        </p:nvPicPr>
        <p:blipFill>
          <a:blip r:embed="rId4"/>
          <a:stretch>
            <a:fillRect/>
          </a:stretch>
        </p:blipFill>
        <p:spPr>
          <a:xfrm>
            <a:off x="1642884" y="4226415"/>
            <a:ext cx="4325966" cy="2003218"/>
          </a:xfrm>
          <a:prstGeom prst="rect">
            <a:avLst/>
          </a:prstGeom>
        </p:spPr>
      </p:pic>
      <p:pic>
        <p:nvPicPr>
          <p:cNvPr id="12" name="Picture 11"/>
          <p:cNvPicPr>
            <a:picLocks noChangeAspect="1"/>
          </p:cNvPicPr>
          <p:nvPr/>
        </p:nvPicPr>
        <p:blipFill>
          <a:blip r:embed="rId5"/>
          <a:stretch>
            <a:fillRect/>
          </a:stretch>
        </p:blipFill>
        <p:spPr>
          <a:xfrm>
            <a:off x="6453063" y="4257914"/>
            <a:ext cx="4221067" cy="2003218"/>
          </a:xfrm>
          <a:prstGeom prst="rect">
            <a:avLst/>
          </a:prstGeom>
        </p:spPr>
      </p:pic>
    </p:spTree>
    <p:extLst>
      <p:ext uri="{BB962C8B-B14F-4D97-AF65-F5344CB8AC3E}">
        <p14:creationId xmlns:p14="http://schemas.microsoft.com/office/powerpoint/2010/main" val="258203793"/>
      </p:ext>
    </p:extLst>
  </p:cSld>
  <p:clrMapOvr>
    <a:masterClrMapping/>
  </p:clrMapOvr>
  <mc:AlternateContent xmlns:mc="http://schemas.openxmlformats.org/markup-compatibility/2006" xmlns:p14="http://schemas.microsoft.com/office/powerpoint/2010/main">
    <mc:Choice Requires="p14">
      <p:transition p14:dur="10" advTm="170842"/>
    </mc:Choice>
    <mc:Fallback xmlns="">
      <p:transition advTm="17084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Model</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81623"/>
            <a:ext cx="2305141" cy="1076343"/>
          </a:xfrm>
          <a:prstGeom prst="rect">
            <a:avLst/>
          </a:prstGeom>
        </p:spPr>
      </p:pic>
      <p:pic>
        <p:nvPicPr>
          <p:cNvPr id="11" name="Picture 10"/>
          <p:cNvPicPr>
            <a:picLocks noChangeAspect="1"/>
          </p:cNvPicPr>
          <p:nvPr/>
        </p:nvPicPr>
        <p:blipFill>
          <a:blip r:embed="rId3"/>
          <a:stretch>
            <a:fillRect/>
          </a:stretch>
        </p:blipFill>
        <p:spPr>
          <a:xfrm>
            <a:off x="2098711" y="1568079"/>
            <a:ext cx="8403023" cy="4314235"/>
          </a:xfrm>
          <a:prstGeom prst="rect">
            <a:avLst/>
          </a:prstGeom>
        </p:spPr>
      </p:pic>
    </p:spTree>
    <p:extLst>
      <p:ext uri="{BB962C8B-B14F-4D97-AF65-F5344CB8AC3E}">
        <p14:creationId xmlns:p14="http://schemas.microsoft.com/office/powerpoint/2010/main" val="2840593662"/>
      </p:ext>
    </p:extLst>
  </p:cSld>
  <p:clrMapOvr>
    <a:masterClrMapping/>
  </p:clrMapOvr>
  <mc:AlternateContent xmlns:mc="http://schemas.openxmlformats.org/markup-compatibility/2006" xmlns:p14="http://schemas.microsoft.com/office/powerpoint/2010/main">
    <mc:Choice Requires="p14">
      <p:transition p14:dur="10" advTm="105057"/>
    </mc:Choice>
    <mc:Fallback xmlns="">
      <p:transition advTm="10505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Model</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89255"/>
            <a:ext cx="2305141" cy="1076343"/>
          </a:xfrm>
          <a:prstGeom prst="rect">
            <a:avLst/>
          </a:prstGeom>
        </p:spPr>
      </p:pic>
      <p:pic>
        <p:nvPicPr>
          <p:cNvPr id="11" name="Picture 10"/>
          <p:cNvPicPr>
            <a:picLocks noChangeAspect="1"/>
          </p:cNvPicPr>
          <p:nvPr/>
        </p:nvPicPr>
        <p:blipFill>
          <a:blip r:embed="rId3"/>
          <a:stretch>
            <a:fillRect/>
          </a:stretch>
        </p:blipFill>
        <p:spPr>
          <a:xfrm>
            <a:off x="2765054" y="1430186"/>
            <a:ext cx="7069034" cy="4547215"/>
          </a:xfrm>
          <a:prstGeom prst="rect">
            <a:avLst/>
          </a:prstGeom>
        </p:spPr>
      </p:pic>
    </p:spTree>
    <p:extLst>
      <p:ext uri="{BB962C8B-B14F-4D97-AF65-F5344CB8AC3E}">
        <p14:creationId xmlns:p14="http://schemas.microsoft.com/office/powerpoint/2010/main" val="2645658836"/>
      </p:ext>
    </p:extLst>
  </p:cSld>
  <p:clrMapOvr>
    <a:masterClrMapping/>
  </p:clrMapOvr>
  <mc:AlternateContent xmlns:mc="http://schemas.openxmlformats.org/markup-compatibility/2006" xmlns:p14="http://schemas.microsoft.com/office/powerpoint/2010/main">
    <mc:Choice Requires="p14">
      <p:transition p14:dur="10" advTm="139142"/>
    </mc:Choice>
    <mc:Fallback xmlns="">
      <p:transition advTm="13914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0892" y="105228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Time Series Model</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66752"/>
            <a:ext cx="2305141" cy="1076343"/>
          </a:xfrm>
          <a:prstGeom prst="rect">
            <a:avLst/>
          </a:prstGeom>
        </p:spPr>
      </p:pic>
      <p:pic>
        <p:nvPicPr>
          <p:cNvPr id="11" name="Picture 10"/>
          <p:cNvPicPr>
            <a:picLocks noChangeAspect="1"/>
          </p:cNvPicPr>
          <p:nvPr/>
        </p:nvPicPr>
        <p:blipFill>
          <a:blip r:embed="rId3"/>
          <a:stretch>
            <a:fillRect/>
          </a:stretch>
        </p:blipFill>
        <p:spPr>
          <a:xfrm>
            <a:off x="3160520" y="1649152"/>
            <a:ext cx="6428419" cy="4339633"/>
          </a:xfrm>
          <a:prstGeom prst="rect">
            <a:avLst/>
          </a:prstGeom>
        </p:spPr>
      </p:pic>
    </p:spTree>
    <p:extLst>
      <p:ext uri="{BB962C8B-B14F-4D97-AF65-F5344CB8AC3E}">
        <p14:creationId xmlns:p14="http://schemas.microsoft.com/office/powerpoint/2010/main" val="609273852"/>
      </p:ext>
    </p:extLst>
  </p:cSld>
  <p:clrMapOvr>
    <a:masterClrMapping/>
  </p:clrMapOvr>
  <mc:AlternateContent xmlns:mc="http://schemas.openxmlformats.org/markup-compatibility/2006" xmlns:p14="http://schemas.microsoft.com/office/powerpoint/2010/main">
    <mc:Choice Requires="p14">
      <p:transition p14:dur="10" advTm="39207"/>
    </mc:Choice>
    <mc:Fallback xmlns="">
      <p:transition advTm="3920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Simple Averages model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2160591"/>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Simple </a:t>
            </a:r>
            <a:r>
              <a:rPr lang="en-US" altLang="en-US" sz="1600" b="1" dirty="0">
                <a:solidFill>
                  <a:prstClr val="black"/>
                </a:solidFill>
                <a:latin typeface="Alexandria" pitchFamily="2" charset="-78"/>
                <a:cs typeface="Alexandria" pitchFamily="2" charset="-78"/>
              </a:rPr>
              <a:t>averages can give good forecasts for constant series </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Simple averages do not work well when the underlying Pattern changes</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problem is that older data tends to swamp the latest figures and the forecast is very slow to follow the changing pattern.</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5925"/>
            <a:ext cx="2305141" cy="1076343"/>
          </a:xfrm>
          <a:prstGeom prst="rect">
            <a:avLst/>
          </a:prstGeom>
        </p:spPr>
      </p:pic>
    </p:spTree>
    <p:extLst>
      <p:ext uri="{BB962C8B-B14F-4D97-AF65-F5344CB8AC3E}">
        <p14:creationId xmlns:p14="http://schemas.microsoft.com/office/powerpoint/2010/main" val="3337176893"/>
      </p:ext>
    </p:extLst>
  </p:cSld>
  <p:clrMapOvr>
    <a:masterClrMapping/>
  </p:clrMapOvr>
  <mc:AlternateContent xmlns:mc="http://schemas.openxmlformats.org/markup-compatibility/2006" xmlns:p14="http://schemas.microsoft.com/office/powerpoint/2010/main">
    <mc:Choice Requires="p14">
      <p:transition p14:dur="10" advTm="37052"/>
    </mc:Choice>
    <mc:Fallback xmlns="">
      <p:transition advTm="3705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Simple Average model limitations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4770537"/>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Suppose </a:t>
            </a:r>
            <a:r>
              <a:rPr lang="en-US" altLang="en-US" sz="1600" dirty="0">
                <a:solidFill>
                  <a:prstClr val="black"/>
                </a:solidFill>
                <a:latin typeface="Alexandria" pitchFamily="2" charset="-78"/>
                <a:cs typeface="Alexandria" pitchFamily="2" charset="-78"/>
              </a:rPr>
              <a:t>that demand for an item has been constant at 100 units a week for the past two years (104 weeks). Simple averages give a forecast demand for week 105 of 100 units.</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But if the actual demand in week 105 suddenly rises to 200 units, simple averages give a forecast for week 106</a:t>
            </a:r>
          </a:p>
          <a:p>
            <a:pPr marL="398463" lvl="2"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If </a:t>
            </a:r>
            <a:r>
              <a:rPr lang="en-US" altLang="en-US" sz="1600" dirty="0">
                <a:solidFill>
                  <a:prstClr val="black"/>
                </a:solidFill>
                <a:latin typeface="Alexandria" pitchFamily="2" charset="-78"/>
                <a:cs typeface="Alexandria" pitchFamily="2" charset="-78"/>
              </a:rPr>
              <a:t>demand continues at 200 units a week, following forecasts are:</a:t>
            </a:r>
          </a:p>
          <a:p>
            <a:pPr marL="398463" lvl="2"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demand continues at 200 units a week, following forecasts are:</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79767"/>
            <a:ext cx="2305141" cy="1076343"/>
          </a:xfrm>
          <a:prstGeom prst="rect">
            <a:avLst/>
          </a:prstGeom>
        </p:spPr>
      </p:pic>
      <p:pic>
        <p:nvPicPr>
          <p:cNvPr id="11" name="Picture 10"/>
          <p:cNvPicPr>
            <a:picLocks noChangeAspect="1"/>
          </p:cNvPicPr>
          <p:nvPr/>
        </p:nvPicPr>
        <p:blipFill>
          <a:blip r:embed="rId4"/>
          <a:stretch>
            <a:fillRect/>
          </a:stretch>
        </p:blipFill>
        <p:spPr>
          <a:xfrm>
            <a:off x="3290633" y="3926635"/>
            <a:ext cx="5495802" cy="477896"/>
          </a:xfrm>
          <a:prstGeom prst="rect">
            <a:avLst/>
          </a:prstGeom>
        </p:spPr>
      </p:pic>
      <p:pic>
        <p:nvPicPr>
          <p:cNvPr id="12" name="Picture 11"/>
          <p:cNvPicPr>
            <a:picLocks noChangeAspect="1"/>
          </p:cNvPicPr>
          <p:nvPr/>
        </p:nvPicPr>
        <p:blipFill>
          <a:blip r:embed="rId5"/>
          <a:stretch>
            <a:fillRect/>
          </a:stretch>
        </p:blipFill>
        <p:spPr>
          <a:xfrm>
            <a:off x="3214090" y="4914194"/>
            <a:ext cx="6788881" cy="526600"/>
          </a:xfrm>
          <a:prstGeom prst="rect">
            <a:avLst/>
          </a:prstGeom>
        </p:spPr>
      </p:pic>
    </p:spTree>
    <p:extLst>
      <p:ext uri="{BB962C8B-B14F-4D97-AF65-F5344CB8AC3E}">
        <p14:creationId xmlns:p14="http://schemas.microsoft.com/office/powerpoint/2010/main" val="685885566"/>
      </p:ext>
    </p:extLst>
  </p:cSld>
  <p:clrMapOvr>
    <a:masterClrMapping/>
  </p:clrMapOvr>
  <mc:AlternateContent xmlns:mc="http://schemas.openxmlformats.org/markup-compatibility/2006" xmlns:p14="http://schemas.microsoft.com/office/powerpoint/2010/main">
    <mc:Choice Requires="p14">
      <p:transition p14:dur="10" advTm="117087"/>
    </mc:Choice>
    <mc:Fallback xmlns="">
      <p:transition advTm="11708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Simple Average model limitations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867774" y="1553910"/>
            <a:ext cx="8882960" cy="4228850"/>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Simple </a:t>
            </a:r>
            <a:r>
              <a:rPr lang="en-US" altLang="en-US" sz="1600" b="1" dirty="0">
                <a:solidFill>
                  <a:prstClr val="black"/>
                </a:solidFill>
                <a:latin typeface="Alexandria" pitchFamily="2" charset="-78"/>
                <a:cs typeface="Alexandria" pitchFamily="2" charset="-78"/>
              </a:rPr>
              <a:t>averages only actually work for constant series. </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forecasts are rising but the response is very slow. </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But very few time series are in fact stable over long periods, so this restriction makes them of limited value.</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The problem with simple averages is that old, out-of-date data tends to swamp newer, more relevant data.</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 A way around this is to ignore old data and use only a number of the most recent observations.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6129"/>
            <a:ext cx="2305141" cy="1076343"/>
          </a:xfrm>
          <a:prstGeom prst="rect">
            <a:avLst/>
          </a:prstGeom>
        </p:spPr>
      </p:pic>
    </p:spTree>
    <p:extLst>
      <p:ext uri="{BB962C8B-B14F-4D97-AF65-F5344CB8AC3E}">
        <p14:creationId xmlns:p14="http://schemas.microsoft.com/office/powerpoint/2010/main" val="3728462565"/>
      </p:ext>
    </p:extLst>
  </p:cSld>
  <p:clrMapOvr>
    <a:masterClrMapping/>
  </p:clrMapOvr>
  <mc:AlternateContent xmlns:mc="http://schemas.openxmlformats.org/markup-compatibility/2006" xmlns:p14="http://schemas.microsoft.com/office/powerpoint/2010/main">
    <mc:Choice Requires="p14">
      <p:transition p14:dur="10" advTm="54015"/>
    </mc:Choice>
    <mc:Fallback xmlns="">
      <p:transition advTm="5401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method</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12324"/>
            <a:ext cx="2305141" cy="1076343"/>
          </a:xfrm>
          <a:prstGeom prst="rect">
            <a:avLst/>
          </a:prstGeom>
        </p:spPr>
      </p:pic>
      <p:sp>
        <p:nvSpPr>
          <p:cNvPr id="13" name="Google Shape;159;p21"/>
          <p:cNvSpPr txBox="1">
            <a:spLocks/>
          </p:cNvSpPr>
          <p:nvPr/>
        </p:nvSpPr>
        <p:spPr>
          <a:xfrm>
            <a:off x="1060315" y="1393825"/>
            <a:ext cx="10165404" cy="472671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97180" algn="l" rtl="0">
              <a:lnSpc>
                <a:spcPct val="100000"/>
              </a:lnSpc>
              <a:spcBef>
                <a:spcPts val="700"/>
              </a:spcBef>
              <a:spcAft>
                <a:spcPts val="0"/>
              </a:spcAft>
              <a:buClr>
                <a:schemeClr val="accent2"/>
              </a:buClr>
              <a:buSzPts val="1080"/>
              <a:buFont typeface="Noto Sans Symbols"/>
              <a:buChar char="◻"/>
              <a:defRPr sz="2900" b="0" i="0" u="none" strike="noStrike" cap="none">
                <a:solidFill>
                  <a:schemeClr val="dk1"/>
                </a:solidFill>
                <a:latin typeface="Questrial"/>
                <a:ea typeface="Questrial"/>
                <a:cs typeface="Questrial"/>
                <a:sym typeface="Questrial"/>
              </a:defRPr>
            </a:lvl1pPr>
            <a:lvl2pPr marL="914400" marR="0" lvl="1" indent="-308610" algn="l" rtl="0">
              <a:lnSpc>
                <a:spcPct val="100000"/>
              </a:lnSpc>
              <a:spcBef>
                <a:spcPts val="550"/>
              </a:spcBef>
              <a:spcAft>
                <a:spcPts val="0"/>
              </a:spcAft>
              <a:buClr>
                <a:schemeClr val="accent1"/>
              </a:buClr>
              <a:buSzPts val="1260"/>
              <a:buFont typeface="Noto Sans Symbols"/>
              <a:buChar char="⬜"/>
              <a:defRPr sz="2600" b="0" i="0" u="none" strike="noStrike" cap="none">
                <a:solidFill>
                  <a:schemeClr val="dk1"/>
                </a:solidFill>
                <a:latin typeface="Questrial"/>
                <a:ea typeface="Questrial"/>
                <a:cs typeface="Questrial"/>
                <a:sym typeface="Questrial"/>
              </a:defRPr>
            </a:lvl2pPr>
            <a:lvl3pPr marL="1371600" marR="0" lvl="2" indent="-314325" algn="l" rtl="0">
              <a:lnSpc>
                <a:spcPct val="100000"/>
              </a:lnSpc>
              <a:spcBef>
                <a:spcPts val="500"/>
              </a:spcBef>
              <a:spcAft>
                <a:spcPts val="0"/>
              </a:spcAft>
              <a:buClr>
                <a:schemeClr val="accent2"/>
              </a:buClr>
              <a:buSzPts val="1350"/>
              <a:buFont typeface="Noto Sans Symbols"/>
              <a:buChar char="■"/>
              <a:defRPr sz="2300" b="0" i="0" u="none" strike="noStrike" cap="none">
                <a:solidFill>
                  <a:schemeClr val="dk1"/>
                </a:solidFill>
                <a:latin typeface="Questrial"/>
                <a:ea typeface="Questrial"/>
                <a:cs typeface="Questrial"/>
                <a:sym typeface="Questrial"/>
              </a:defRPr>
            </a:lvl3pPr>
            <a:lvl4pPr marL="1828800" marR="0" lvl="3" indent="-314325" algn="l" rtl="0">
              <a:lnSpc>
                <a:spcPct val="100000"/>
              </a:lnSpc>
              <a:spcBef>
                <a:spcPts val="400"/>
              </a:spcBef>
              <a:spcAft>
                <a:spcPts val="0"/>
              </a:spcAft>
              <a:buClr>
                <a:srgbClr val="A5AB81"/>
              </a:buClr>
              <a:buSzPts val="1350"/>
              <a:buFont typeface="Noto Sans Symbols"/>
              <a:buChar char="■"/>
              <a:defRPr sz="2000" b="0" i="0" u="none" strike="noStrike" cap="none">
                <a:solidFill>
                  <a:schemeClr val="dk1"/>
                </a:solidFill>
                <a:latin typeface="Questrial"/>
                <a:ea typeface="Questrial"/>
                <a:cs typeface="Questrial"/>
                <a:sym typeface="Questrial"/>
              </a:defRPr>
            </a:lvl4pPr>
            <a:lvl5pPr marL="2286000" marR="0" lvl="4" indent="-302895" algn="l" rtl="0">
              <a:lnSpc>
                <a:spcPct val="100000"/>
              </a:lnSpc>
              <a:spcBef>
                <a:spcPts val="400"/>
              </a:spcBef>
              <a:spcAft>
                <a:spcPts val="0"/>
              </a:spcAft>
              <a:buClr>
                <a:srgbClr val="D8B25C"/>
              </a:buClr>
              <a:buSzPts val="1170"/>
              <a:buFont typeface="Noto Sans Symbols"/>
              <a:buChar char="■"/>
              <a:defRPr sz="2000" b="0" i="0" u="none" strike="noStrike" cap="none">
                <a:solidFill>
                  <a:schemeClr val="dk1"/>
                </a:solidFill>
                <a:latin typeface="Questrial"/>
                <a:ea typeface="Questrial"/>
                <a:cs typeface="Questrial"/>
                <a:sym typeface="Questrial"/>
              </a:defRPr>
            </a:lvl5pPr>
            <a:lvl6pPr marL="2743200" marR="0" lvl="5" indent="-342900" algn="l" rtl="0">
              <a:lnSpc>
                <a:spcPct val="100000"/>
              </a:lnSpc>
              <a:spcBef>
                <a:spcPts val="360"/>
              </a:spcBef>
              <a:spcAft>
                <a:spcPts val="0"/>
              </a:spcAft>
              <a:buClr>
                <a:schemeClr val="accent1"/>
              </a:buClr>
              <a:buSzPts val="1800"/>
              <a:buFont typeface="Noto Sans Symbols"/>
              <a:buChar char="▪"/>
              <a:defRPr sz="1800" b="0" i="0" u="none" strike="noStrike" cap="none">
                <a:solidFill>
                  <a:schemeClr val="dk1"/>
                </a:solidFill>
                <a:latin typeface="Questrial"/>
                <a:ea typeface="Questrial"/>
                <a:cs typeface="Questrial"/>
                <a:sym typeface="Questrial"/>
              </a:defRPr>
            </a:lvl6pPr>
            <a:lvl7pPr marL="3200400" marR="0" lvl="6" indent="-342900" algn="l" rtl="0">
              <a:lnSpc>
                <a:spcPct val="100000"/>
              </a:lnSpc>
              <a:spcBef>
                <a:spcPts val="360"/>
              </a:spcBef>
              <a:spcAft>
                <a:spcPts val="0"/>
              </a:spcAft>
              <a:buClr>
                <a:schemeClr val="accent2"/>
              </a:buClr>
              <a:buSzPts val="1800"/>
              <a:buFont typeface="Noto Sans Symbols"/>
              <a:buChar char="▪"/>
              <a:defRPr sz="1800" b="0" i="0" u="none" strike="noStrike" cap="none">
                <a:solidFill>
                  <a:schemeClr val="dk1"/>
                </a:solidFill>
                <a:latin typeface="Questrial"/>
                <a:ea typeface="Questrial"/>
                <a:cs typeface="Questrial"/>
                <a:sym typeface="Questrial"/>
              </a:defRPr>
            </a:lvl7pPr>
            <a:lvl8pPr marL="3657600" marR="0" lvl="7" indent="-342900" algn="l" rtl="0">
              <a:lnSpc>
                <a:spcPct val="100000"/>
              </a:lnSpc>
              <a:spcBef>
                <a:spcPts val="360"/>
              </a:spcBef>
              <a:spcAft>
                <a:spcPts val="0"/>
              </a:spcAft>
              <a:buClr>
                <a:schemeClr val="accent3"/>
              </a:buClr>
              <a:buSzPts val="1800"/>
              <a:buFont typeface="Noto Sans Symbols"/>
              <a:buChar char="▪"/>
              <a:defRPr sz="1800" b="0" i="0" u="none" strike="noStrike" cap="none">
                <a:solidFill>
                  <a:schemeClr val="dk1"/>
                </a:solidFill>
                <a:latin typeface="Questrial"/>
                <a:ea typeface="Questrial"/>
                <a:cs typeface="Questrial"/>
                <a:sym typeface="Questrial"/>
              </a:defRPr>
            </a:lvl8pPr>
            <a:lvl9pPr marL="4114800" marR="0" lvl="8" indent="-342900" algn="l" rtl="0">
              <a:lnSpc>
                <a:spcPct val="100000"/>
              </a:lnSpc>
              <a:spcBef>
                <a:spcPts val="360"/>
              </a:spcBef>
              <a:spcAft>
                <a:spcPts val="0"/>
              </a:spcAft>
              <a:buClr>
                <a:schemeClr val="accent4"/>
              </a:buClr>
              <a:buSzPts val="1800"/>
              <a:buFont typeface="Noto Sans Symbols"/>
              <a:buChar char="▪"/>
              <a:defRPr sz="1800" b="0" i="0" u="none" strike="noStrike" cap="none">
                <a:solidFill>
                  <a:schemeClr val="dk1"/>
                </a:solidFill>
                <a:latin typeface="Questrial"/>
                <a:ea typeface="Questrial"/>
                <a:cs typeface="Questrial"/>
                <a:sym typeface="Questrial"/>
              </a:defRPr>
            </a:lvl9pPr>
          </a:lstStyle>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0" i="0" u="none" strike="noStrike" kern="0" cap="none" spc="0" normalizeH="0" baseline="0" noProof="0" dirty="0" smtClean="0">
                <a:ln>
                  <a:noFill/>
                </a:ln>
                <a:solidFill>
                  <a:srgbClr val="000000"/>
                </a:solidFill>
                <a:effectLst/>
                <a:uLnTx/>
                <a:uFillTx/>
                <a:latin typeface="Questrial"/>
                <a:sym typeface="Questrial"/>
              </a:rPr>
              <a:t>As </a:t>
            </a:r>
            <a:r>
              <a:rPr kumimoji="0" lang="en-US" sz="2900" b="1" i="0" u="none" strike="noStrike" kern="0" cap="none" spc="0" normalizeH="0" baseline="0" noProof="0" dirty="0" smtClean="0">
                <a:ln>
                  <a:noFill/>
                </a:ln>
                <a:solidFill>
                  <a:srgbClr val="000000"/>
                </a:solidFill>
                <a:effectLst/>
                <a:uLnTx/>
                <a:uFillTx/>
                <a:latin typeface="Questrial"/>
                <a:sym typeface="Questrial"/>
              </a:rPr>
              <a:t>patterns of demand tend to vary over time</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1" i="0" u="none" strike="noStrike" kern="0" cap="none" spc="0" normalizeH="0" baseline="0" noProof="0" dirty="0" smtClean="0">
                <a:ln>
                  <a:noFill/>
                </a:ln>
                <a:solidFill>
                  <a:srgbClr val="FF0000"/>
                </a:solidFill>
                <a:effectLst/>
                <a:uLnTx/>
                <a:uFillTx/>
                <a:latin typeface="Questrial"/>
                <a:sym typeface="Questrial"/>
              </a:rPr>
              <a:t>only a certain amount of historical data is relevant </a:t>
            </a:r>
            <a:r>
              <a:rPr kumimoji="0" lang="en-US" sz="2600" b="0" i="0" u="none" strike="noStrike" kern="0" cap="none" spc="0" normalizeH="0" baseline="0" noProof="0" dirty="0" smtClean="0">
                <a:ln>
                  <a:noFill/>
                </a:ln>
                <a:solidFill>
                  <a:srgbClr val="000000"/>
                </a:solidFill>
                <a:effectLst/>
                <a:uLnTx/>
                <a:uFillTx/>
                <a:latin typeface="Questrial"/>
                <a:sym typeface="Questrial"/>
              </a:rPr>
              <a:t>to future forecasts.</a:t>
            </a:r>
          </a:p>
          <a:p>
            <a:pPr marL="776287" marR="0" lvl="1" indent="-319087" algn="just"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400" b="1" i="0" u="none" strike="noStrike" kern="0" cap="none" spc="0" normalizeH="0" baseline="0" noProof="0" dirty="0" smtClean="0">
                <a:ln>
                  <a:noFill/>
                </a:ln>
                <a:solidFill>
                  <a:srgbClr val="000000"/>
                </a:solidFill>
                <a:effectLst/>
                <a:uLnTx/>
                <a:uFillTx/>
                <a:latin typeface="Questrial"/>
                <a:sym typeface="Questrial"/>
              </a:rPr>
              <a:t>The problem with simple averages </a:t>
            </a:r>
            <a:r>
              <a:rPr kumimoji="0" lang="en-US" sz="2400" b="0" i="0" u="none" strike="noStrike" kern="0" cap="none" spc="0" normalizeH="0" baseline="0" noProof="0" dirty="0" smtClean="0">
                <a:ln>
                  <a:noFill/>
                </a:ln>
                <a:solidFill>
                  <a:srgbClr val="000000"/>
                </a:solidFill>
                <a:effectLst/>
                <a:uLnTx/>
                <a:uFillTx/>
                <a:latin typeface="Questrial"/>
                <a:sym typeface="Questrial"/>
              </a:rPr>
              <a:t>is that </a:t>
            </a:r>
            <a:r>
              <a:rPr kumimoji="0" lang="en-US" sz="2400" b="0" i="0" u="none" strike="noStrike" kern="0" cap="none" spc="0" normalizeH="0" baseline="0" noProof="0" dirty="0" smtClean="0">
                <a:ln>
                  <a:noFill/>
                </a:ln>
                <a:solidFill>
                  <a:srgbClr val="FF0000"/>
                </a:solidFill>
                <a:effectLst/>
                <a:uLnTx/>
                <a:uFillTx/>
                <a:latin typeface="Questrial"/>
                <a:sym typeface="Questrial"/>
              </a:rPr>
              <a:t>old, out-of-date data tends to swamp newer</a:t>
            </a:r>
            <a:r>
              <a:rPr kumimoji="0" lang="en-US" sz="2400" b="0" i="0" u="none" strike="noStrike" kern="0" cap="none" spc="0" normalizeH="0" baseline="0" noProof="0" dirty="0" smtClean="0">
                <a:ln>
                  <a:noFill/>
                </a:ln>
                <a:solidFill>
                  <a:srgbClr val="000000"/>
                </a:solidFill>
                <a:effectLst/>
                <a:uLnTx/>
                <a:uFillTx/>
                <a:latin typeface="Questrial"/>
                <a:sym typeface="Questrial"/>
              </a:rPr>
              <a:t>, more relevant data</a:t>
            </a:r>
            <a:endParaRPr kumimoji="0" lang="en-US" sz="2600" b="0" i="0" u="none" strike="noStrike" kern="0" cap="none" spc="0" normalizeH="0" baseline="0" noProof="0" dirty="0" smtClean="0">
              <a:ln>
                <a:noFill/>
              </a:ln>
              <a:solidFill>
                <a:srgbClr val="000000"/>
              </a:solidFill>
              <a:effectLst/>
              <a:uLnTx/>
              <a:uFillTx/>
              <a:latin typeface="Questrial"/>
              <a:sym typeface="Questrial"/>
            </a:endParaRPr>
          </a:p>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1" i="0" u="none" strike="noStrike" kern="0" cap="none" spc="0" normalizeH="0" baseline="0" noProof="0" dirty="0" smtClean="0">
                <a:ln>
                  <a:noFill/>
                </a:ln>
                <a:solidFill>
                  <a:srgbClr val="000000"/>
                </a:solidFill>
                <a:effectLst/>
                <a:uLnTx/>
                <a:uFillTx/>
                <a:latin typeface="Questrial"/>
                <a:sym typeface="Questrial"/>
              </a:rPr>
              <a:t>the principle of moving averages is to</a:t>
            </a:r>
            <a:r>
              <a:rPr kumimoji="0" lang="en-US" sz="2900" b="1" i="0" u="none" strike="noStrike" kern="0" cap="none" spc="0" normalizeH="0" baseline="0" noProof="0" dirty="0" smtClean="0">
                <a:ln>
                  <a:noFill/>
                </a:ln>
                <a:solidFill>
                  <a:srgbClr val="0070C0"/>
                </a:solidFill>
                <a:effectLst/>
                <a:uLnTx/>
                <a:uFillTx/>
                <a:latin typeface="Questrial"/>
                <a:sym typeface="Questrial"/>
              </a:rPr>
              <a:t> ignore old data and </a:t>
            </a:r>
            <a:r>
              <a:rPr kumimoji="0" lang="en-US" sz="2900" b="1" i="0" u="none" strike="noStrike" kern="0" cap="none" spc="0" normalizeH="0" baseline="0" noProof="0" dirty="0" smtClean="0">
                <a:ln>
                  <a:noFill/>
                </a:ln>
                <a:solidFill>
                  <a:srgbClr val="000000"/>
                </a:solidFill>
                <a:effectLst/>
                <a:uLnTx/>
                <a:uFillTx/>
                <a:latin typeface="Questrial"/>
                <a:sym typeface="Questrial"/>
              </a:rPr>
              <a:t>use only a number of the most recent observations. </a:t>
            </a:r>
          </a:p>
          <a:p>
            <a:pPr marL="319087" marR="0" lvl="0" indent="-319087" algn="l" defTabSz="914400" rtl="0" eaLnBrk="1" fontAlgn="auto" latinLnBrk="0" hangingPunct="1">
              <a:lnSpc>
                <a:spcPct val="100000"/>
              </a:lnSpc>
              <a:spcBef>
                <a:spcPts val="0"/>
              </a:spcBef>
              <a:spcAft>
                <a:spcPts val="0"/>
              </a:spcAft>
              <a:buClr>
                <a:srgbClr val="DD8047"/>
              </a:buClr>
              <a:buSzPts val="1740"/>
              <a:buFont typeface="Noto Sans Symbols"/>
              <a:buChar char="◻"/>
              <a:tabLst/>
              <a:defRPr/>
            </a:pPr>
            <a:endParaRPr kumimoji="0" lang="en-US" sz="2900" b="0" i="0" u="none" strike="noStrike" kern="0" cap="none" spc="0" normalizeH="0" baseline="0" noProof="0" dirty="0" smtClean="0">
              <a:ln>
                <a:noFill/>
              </a:ln>
              <a:solidFill>
                <a:srgbClr val="000000"/>
              </a:solidFill>
              <a:effectLst/>
              <a:uLnTx/>
              <a:uFillTx/>
              <a:latin typeface="Questrial"/>
              <a:sym typeface="Questrial"/>
            </a:endParaRPr>
          </a:p>
        </p:txBody>
      </p:sp>
      <p:pic>
        <p:nvPicPr>
          <p:cNvPr id="14" name="Picture 13"/>
          <p:cNvPicPr>
            <a:picLocks noChangeAspect="1"/>
          </p:cNvPicPr>
          <p:nvPr/>
        </p:nvPicPr>
        <p:blipFill>
          <a:blip r:embed="rId3"/>
          <a:stretch>
            <a:fillRect/>
          </a:stretch>
        </p:blipFill>
        <p:spPr>
          <a:xfrm>
            <a:off x="5019472" y="4399157"/>
            <a:ext cx="5357209" cy="1849866"/>
          </a:xfrm>
          <a:prstGeom prst="rect">
            <a:avLst/>
          </a:prstGeom>
        </p:spPr>
      </p:pic>
    </p:spTree>
    <p:extLst>
      <p:ext uri="{BB962C8B-B14F-4D97-AF65-F5344CB8AC3E}">
        <p14:creationId xmlns:p14="http://schemas.microsoft.com/office/powerpoint/2010/main" val="3598682153"/>
      </p:ext>
    </p:extLst>
  </p:cSld>
  <p:clrMapOvr>
    <a:masterClrMapping/>
  </p:clrMapOvr>
  <mc:AlternateContent xmlns:mc="http://schemas.openxmlformats.org/markup-compatibility/2006" xmlns:p14="http://schemas.microsoft.com/office/powerpoint/2010/main">
    <mc:Choice Requires="p14">
      <p:transition p14:dur="10" advTm="79489"/>
    </mc:Choice>
    <mc:Fallback xmlns="">
      <p:transition advTm="7948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method</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89256"/>
            <a:ext cx="2305141" cy="1076343"/>
          </a:xfrm>
          <a:prstGeom prst="rect">
            <a:avLst/>
          </a:prstGeom>
        </p:spPr>
      </p:pic>
      <p:pic>
        <p:nvPicPr>
          <p:cNvPr id="11" name="Picture 10"/>
          <p:cNvPicPr>
            <a:picLocks noChangeAspect="1"/>
          </p:cNvPicPr>
          <p:nvPr/>
        </p:nvPicPr>
        <p:blipFill>
          <a:blip r:embed="rId3"/>
          <a:stretch>
            <a:fillRect/>
          </a:stretch>
        </p:blipFill>
        <p:spPr>
          <a:xfrm>
            <a:off x="2618636" y="1430187"/>
            <a:ext cx="7561912" cy="4341097"/>
          </a:xfrm>
          <a:prstGeom prst="rect">
            <a:avLst/>
          </a:prstGeom>
        </p:spPr>
      </p:pic>
    </p:spTree>
    <p:extLst>
      <p:ext uri="{BB962C8B-B14F-4D97-AF65-F5344CB8AC3E}">
        <p14:creationId xmlns:p14="http://schemas.microsoft.com/office/powerpoint/2010/main" val="276562719"/>
      </p:ext>
    </p:extLst>
  </p:cSld>
  <p:clrMapOvr>
    <a:masterClrMapping/>
  </p:clrMapOvr>
  <mc:AlternateContent xmlns:mc="http://schemas.openxmlformats.org/markup-compatibility/2006" xmlns:p14="http://schemas.microsoft.com/office/powerpoint/2010/main">
    <mc:Choice Requires="p14">
      <p:transition p14:dur="10" advTm="30063"/>
    </mc:Choice>
    <mc:Fallback xmlns="">
      <p:transition advTm="300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Example</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35925"/>
            <a:ext cx="2305141" cy="1076343"/>
          </a:xfrm>
          <a:prstGeom prst="rect">
            <a:avLst/>
          </a:prstGeom>
        </p:spPr>
      </p:pic>
      <p:pic>
        <p:nvPicPr>
          <p:cNvPr id="11" name="Picture 10"/>
          <p:cNvPicPr>
            <a:picLocks noChangeAspect="1"/>
          </p:cNvPicPr>
          <p:nvPr/>
        </p:nvPicPr>
        <p:blipFill>
          <a:blip r:embed="rId3"/>
          <a:stretch>
            <a:fillRect/>
          </a:stretch>
        </p:blipFill>
        <p:spPr>
          <a:xfrm>
            <a:off x="2459841" y="1776140"/>
            <a:ext cx="7038869" cy="3113346"/>
          </a:xfrm>
          <a:prstGeom prst="rect">
            <a:avLst/>
          </a:prstGeom>
        </p:spPr>
      </p:pic>
    </p:spTree>
    <p:extLst>
      <p:ext uri="{BB962C8B-B14F-4D97-AF65-F5344CB8AC3E}">
        <p14:creationId xmlns:p14="http://schemas.microsoft.com/office/powerpoint/2010/main" val="1749002760"/>
      </p:ext>
    </p:extLst>
  </p:cSld>
  <p:clrMapOvr>
    <a:masterClrMapping/>
  </p:clrMapOvr>
  <mc:AlternateContent xmlns:mc="http://schemas.openxmlformats.org/markup-compatibility/2006" xmlns:p14="http://schemas.microsoft.com/office/powerpoint/2010/main">
    <mc:Choice Requires="p14">
      <p:transition p14:dur="10" advTm="100432"/>
    </mc:Choice>
    <mc:Fallback xmlns="">
      <p:transition advTm="10043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Graph of Moving Average</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6129"/>
            <a:ext cx="2305141" cy="1076343"/>
          </a:xfrm>
          <a:prstGeom prst="rect">
            <a:avLst/>
          </a:prstGeom>
        </p:spPr>
      </p:pic>
      <p:pic>
        <p:nvPicPr>
          <p:cNvPr id="11" name="Picture 10"/>
          <p:cNvPicPr>
            <a:picLocks noChangeAspect="1"/>
          </p:cNvPicPr>
          <p:nvPr/>
        </p:nvPicPr>
        <p:blipFill>
          <a:blip r:embed="rId3"/>
          <a:stretch>
            <a:fillRect/>
          </a:stretch>
        </p:blipFill>
        <p:spPr>
          <a:xfrm>
            <a:off x="2765054" y="1430187"/>
            <a:ext cx="6742110" cy="4246316"/>
          </a:xfrm>
          <a:prstGeom prst="rect">
            <a:avLst/>
          </a:prstGeom>
        </p:spPr>
      </p:pic>
    </p:spTree>
    <p:extLst>
      <p:ext uri="{BB962C8B-B14F-4D97-AF65-F5344CB8AC3E}">
        <p14:creationId xmlns:p14="http://schemas.microsoft.com/office/powerpoint/2010/main" val="1732561864"/>
      </p:ext>
    </p:extLst>
  </p:cSld>
  <p:clrMapOvr>
    <a:masterClrMapping/>
  </p:clrMapOvr>
  <mc:AlternateContent xmlns:mc="http://schemas.openxmlformats.org/markup-compatibility/2006" xmlns:p14="http://schemas.microsoft.com/office/powerpoint/2010/main">
    <mc:Choice Requires="p14">
      <p:transition p14:dur="10" advTm="45894"/>
    </mc:Choice>
    <mc:Fallback xmlns="">
      <p:transition advTm="4589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Quiz</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222463"/>
            <a:ext cx="2305141" cy="1076343"/>
          </a:xfrm>
          <a:prstGeom prst="rect">
            <a:avLst/>
          </a:prstGeom>
        </p:spPr>
      </p:pic>
      <p:pic>
        <p:nvPicPr>
          <p:cNvPr id="11" name="Picture 10"/>
          <p:cNvPicPr>
            <a:picLocks noChangeAspect="1"/>
          </p:cNvPicPr>
          <p:nvPr/>
        </p:nvPicPr>
        <p:blipFill>
          <a:blip r:embed="rId3"/>
          <a:stretch>
            <a:fillRect/>
          </a:stretch>
        </p:blipFill>
        <p:spPr>
          <a:xfrm>
            <a:off x="3141342" y="1704831"/>
            <a:ext cx="6144267" cy="4345944"/>
          </a:xfrm>
          <a:prstGeom prst="rect">
            <a:avLst/>
          </a:prstGeom>
        </p:spPr>
      </p:pic>
    </p:spTree>
    <p:extLst>
      <p:ext uri="{BB962C8B-B14F-4D97-AF65-F5344CB8AC3E}">
        <p14:creationId xmlns:p14="http://schemas.microsoft.com/office/powerpoint/2010/main" val="327267876"/>
      </p:ext>
    </p:extLst>
  </p:cSld>
  <p:clrMapOvr>
    <a:masterClrMapping/>
  </p:clrMapOvr>
  <mc:AlternateContent xmlns:mc="http://schemas.openxmlformats.org/markup-compatibility/2006" xmlns:p14="http://schemas.microsoft.com/office/powerpoint/2010/main">
    <mc:Choice Requires="p14">
      <p:transition p14:dur="10" advTm="103498"/>
    </mc:Choice>
    <mc:Fallback xmlns="">
      <p:transition advTm="10349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Quiz Solution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36129"/>
            <a:ext cx="2305141" cy="1076343"/>
          </a:xfrm>
          <a:prstGeom prst="rect">
            <a:avLst/>
          </a:prstGeom>
        </p:spPr>
      </p:pic>
      <p:pic>
        <p:nvPicPr>
          <p:cNvPr id="11" name="Picture 10"/>
          <p:cNvPicPr>
            <a:picLocks noChangeAspect="1"/>
          </p:cNvPicPr>
          <p:nvPr/>
        </p:nvPicPr>
        <p:blipFill>
          <a:blip r:embed="rId3"/>
          <a:stretch>
            <a:fillRect/>
          </a:stretch>
        </p:blipFill>
        <p:spPr>
          <a:xfrm>
            <a:off x="2326601" y="1721804"/>
            <a:ext cx="8246124" cy="3926726"/>
          </a:xfrm>
          <a:prstGeom prst="rect">
            <a:avLst/>
          </a:prstGeom>
        </p:spPr>
      </p:pic>
    </p:spTree>
    <p:extLst>
      <p:ext uri="{BB962C8B-B14F-4D97-AF65-F5344CB8AC3E}">
        <p14:creationId xmlns:p14="http://schemas.microsoft.com/office/powerpoint/2010/main" val="1007332583"/>
      </p:ext>
    </p:extLst>
  </p:cSld>
  <p:clrMapOvr>
    <a:masterClrMapping/>
  </p:clrMapOvr>
  <mc:AlternateContent xmlns:mc="http://schemas.openxmlformats.org/markup-compatibility/2006" xmlns:p14="http://schemas.microsoft.com/office/powerpoint/2010/main">
    <mc:Choice Requires="p14">
      <p:transition p14:dur="10" advTm="47251"/>
    </mc:Choice>
    <mc:Fallback xmlns="">
      <p:transition advTm="472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example with different value of 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14097"/>
            <a:ext cx="2305141" cy="1076343"/>
          </a:xfrm>
          <a:prstGeom prst="rect">
            <a:avLst/>
          </a:prstGeom>
        </p:spPr>
      </p:pic>
      <p:pic>
        <p:nvPicPr>
          <p:cNvPr id="11" name="Picture 10"/>
          <p:cNvPicPr>
            <a:picLocks noChangeAspect="1"/>
          </p:cNvPicPr>
          <p:nvPr/>
        </p:nvPicPr>
        <p:blipFill>
          <a:blip r:embed="rId3"/>
          <a:stretch>
            <a:fillRect/>
          </a:stretch>
        </p:blipFill>
        <p:spPr>
          <a:xfrm>
            <a:off x="1679011" y="1296467"/>
            <a:ext cx="5829541" cy="2055596"/>
          </a:xfrm>
          <a:prstGeom prst="rect">
            <a:avLst/>
          </a:prstGeom>
        </p:spPr>
      </p:pic>
      <p:pic>
        <p:nvPicPr>
          <p:cNvPr id="12" name="Picture 11"/>
          <p:cNvPicPr>
            <a:picLocks noChangeAspect="1"/>
          </p:cNvPicPr>
          <p:nvPr/>
        </p:nvPicPr>
        <p:blipFill>
          <a:blip r:embed="rId4"/>
          <a:stretch>
            <a:fillRect/>
          </a:stretch>
        </p:blipFill>
        <p:spPr>
          <a:xfrm>
            <a:off x="7848902" y="1296467"/>
            <a:ext cx="2179781" cy="4996164"/>
          </a:xfrm>
          <a:prstGeom prst="rect">
            <a:avLst/>
          </a:prstGeom>
        </p:spPr>
      </p:pic>
    </p:spTree>
    <p:extLst>
      <p:ext uri="{BB962C8B-B14F-4D97-AF65-F5344CB8AC3E}">
        <p14:creationId xmlns:p14="http://schemas.microsoft.com/office/powerpoint/2010/main" val="2869474352"/>
      </p:ext>
    </p:extLst>
  </p:cSld>
  <p:clrMapOvr>
    <a:masterClrMapping/>
  </p:clrMapOvr>
  <mc:AlternateContent xmlns:mc="http://schemas.openxmlformats.org/markup-compatibility/2006" xmlns:p14="http://schemas.microsoft.com/office/powerpoint/2010/main">
    <mc:Choice Requires="p14">
      <p:transition p14:dur="10" advTm="96678"/>
    </mc:Choice>
    <mc:Fallback xmlns="">
      <p:transition advTm="96678"/>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example with different value of N</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58" y="135925"/>
            <a:ext cx="2305141" cy="1076343"/>
          </a:xfrm>
          <a:prstGeom prst="rect">
            <a:avLst/>
          </a:prstGeom>
        </p:spPr>
      </p:pic>
      <p:pic>
        <p:nvPicPr>
          <p:cNvPr id="11" name="Picture 10"/>
          <p:cNvPicPr>
            <a:picLocks noChangeAspect="1"/>
          </p:cNvPicPr>
          <p:nvPr/>
        </p:nvPicPr>
        <p:blipFill>
          <a:blip r:embed="rId3"/>
          <a:stretch>
            <a:fillRect/>
          </a:stretch>
        </p:blipFill>
        <p:spPr>
          <a:xfrm>
            <a:off x="2129344" y="1331767"/>
            <a:ext cx="4550352" cy="4822971"/>
          </a:xfrm>
          <a:prstGeom prst="rect">
            <a:avLst/>
          </a:prstGeom>
        </p:spPr>
      </p:pic>
      <p:pic>
        <p:nvPicPr>
          <p:cNvPr id="12" name="Picture 11"/>
          <p:cNvPicPr>
            <a:picLocks noChangeAspect="1"/>
          </p:cNvPicPr>
          <p:nvPr/>
        </p:nvPicPr>
        <p:blipFill>
          <a:blip r:embed="rId4"/>
          <a:stretch>
            <a:fillRect/>
          </a:stretch>
        </p:blipFill>
        <p:spPr>
          <a:xfrm>
            <a:off x="6796429" y="1483199"/>
            <a:ext cx="4328535" cy="2644369"/>
          </a:xfrm>
          <a:prstGeom prst="rect">
            <a:avLst/>
          </a:prstGeom>
        </p:spPr>
      </p:pic>
    </p:spTree>
    <p:extLst>
      <p:ext uri="{BB962C8B-B14F-4D97-AF65-F5344CB8AC3E}">
        <p14:creationId xmlns:p14="http://schemas.microsoft.com/office/powerpoint/2010/main" val="2352733092"/>
      </p:ext>
    </p:extLst>
  </p:cSld>
  <p:clrMapOvr>
    <a:masterClrMapping/>
  </p:clrMapOvr>
  <mc:AlternateContent xmlns:mc="http://schemas.openxmlformats.org/markup-compatibility/2006" xmlns:p14="http://schemas.microsoft.com/office/powerpoint/2010/main">
    <mc:Choice Requires="p14">
      <p:transition p14:dur="10" advTm="71620"/>
    </mc:Choice>
    <mc:Fallback xmlns="">
      <p:transition advTm="7162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model advantages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976833"/>
            <a:ext cx="8882960" cy="2603790"/>
          </a:xfrm>
          <a:prstGeom prst="rect">
            <a:avLst/>
          </a:prstGeom>
          <a:noFill/>
        </p:spPr>
        <p:txBody>
          <a:bodyPr wrap="square" rtlCol="0">
            <a:spAutoFit/>
          </a:bodyPr>
          <a:lstStyle/>
          <a:p>
            <a:pPr marL="398463" lvl="2" indent="-342900" algn="justLow" eaLnBrk="0" fontAlgn="base" hangingPunct="0">
              <a:lnSpc>
                <a:spcPct val="2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You </a:t>
            </a:r>
            <a:r>
              <a:rPr lang="en-US" altLang="en-US" sz="1600" b="1" dirty="0">
                <a:solidFill>
                  <a:prstClr val="black"/>
                </a:solidFill>
                <a:latin typeface="Alexandria" pitchFamily="2" charset="-78"/>
                <a:cs typeface="Alexandria" pitchFamily="2" charset="-78"/>
              </a:rPr>
              <a:t>can see from the last example that moving averages give good results for stable patterns,</a:t>
            </a:r>
            <a:r>
              <a:rPr lang="en-US" altLang="en-US" sz="1600" b="1" dirty="0">
                <a:solidFill>
                  <a:srgbClr val="FF0000"/>
                </a:solidFill>
                <a:latin typeface="Alexandria" pitchFamily="2" charset="-78"/>
                <a:cs typeface="Alexandria" pitchFamily="2" charset="-78"/>
              </a:rPr>
              <a:t> but they tend to fall behind trends</a:t>
            </a:r>
            <a:r>
              <a:rPr lang="en-US" altLang="en-US" sz="1600" dirty="0">
                <a:solidFill>
                  <a:srgbClr val="FF0000"/>
                </a:solidFill>
                <a:latin typeface="Alexandria" pitchFamily="2" charset="-78"/>
                <a:cs typeface="Alexandria" pitchFamily="2" charset="-78"/>
              </a:rPr>
              <a:t>. </a:t>
            </a:r>
          </a:p>
          <a:p>
            <a:pPr marL="398463" lvl="2" indent="-342900" algn="justLow" eaLnBrk="0" fontAlgn="base" hangingPunct="0">
              <a:lnSpc>
                <a:spcPct val="250000"/>
              </a:lnSpc>
              <a:spcBef>
                <a:spcPct val="20000"/>
              </a:spcBef>
              <a:spcAft>
                <a:spcPct val="0"/>
              </a:spcAft>
              <a:buSzPct val="80000"/>
              <a:buBlip>
                <a:blip r:embed="rId2"/>
              </a:buBlip>
            </a:pPr>
            <a:r>
              <a:rPr lang="en-US" altLang="en-US" sz="1600" b="1" dirty="0">
                <a:solidFill>
                  <a:srgbClr val="0070C0"/>
                </a:solidFill>
                <a:latin typeface="Alexandria" pitchFamily="2" charset="-78"/>
                <a:cs typeface="Alexandria" pitchFamily="2" charset="-78"/>
              </a:rPr>
              <a:t>However, they have a very useful property for data with strong seasonal variations; when you choose n equal to the number of periods in a season</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15857"/>
            <a:ext cx="2305141" cy="1076343"/>
          </a:xfrm>
          <a:prstGeom prst="rect">
            <a:avLst/>
          </a:prstGeom>
        </p:spPr>
      </p:pic>
    </p:spTree>
    <p:extLst>
      <p:ext uri="{BB962C8B-B14F-4D97-AF65-F5344CB8AC3E}">
        <p14:creationId xmlns:p14="http://schemas.microsoft.com/office/powerpoint/2010/main" val="560241101"/>
      </p:ext>
    </p:extLst>
  </p:cSld>
  <p:clrMapOvr>
    <a:masterClrMapping/>
  </p:clrMapOvr>
  <mc:AlternateContent xmlns:mc="http://schemas.openxmlformats.org/markup-compatibility/2006" xmlns:p14="http://schemas.microsoft.com/office/powerpoint/2010/main">
    <mc:Choice Requires="p14">
      <p:transition p14:dur="10" advTm="24041"/>
    </mc:Choice>
    <mc:Fallback xmlns="">
      <p:transition advTm="2404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model limitations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09658"/>
            <a:ext cx="2305141" cy="1076343"/>
          </a:xfrm>
          <a:prstGeom prst="rect">
            <a:avLst/>
          </a:prstGeom>
        </p:spPr>
      </p:pic>
      <p:sp>
        <p:nvSpPr>
          <p:cNvPr id="12" name="Google Shape;159;p21"/>
          <p:cNvSpPr txBox="1">
            <a:spLocks/>
          </p:cNvSpPr>
          <p:nvPr/>
        </p:nvSpPr>
        <p:spPr>
          <a:xfrm>
            <a:off x="1214179" y="1596114"/>
            <a:ext cx="10136221" cy="4307815"/>
          </a:xfrm>
          <a:prstGeom prst="rect">
            <a:avLst/>
          </a:prstGeom>
          <a:noFill/>
          <a:ln>
            <a:noFill/>
          </a:ln>
        </p:spPr>
        <p:txBody>
          <a:bodyPr spcFirstLastPara="1" wrap="square" lIns="91425" tIns="45700" rIns="91425" bIns="45700" anchor="t" anchorCtr="0">
            <a:normAutofit lnSpcReduction="10000"/>
          </a:bodyPr>
          <a:lstStyle>
            <a:defPPr marR="0" lvl="0" algn="l" rtl="0">
              <a:lnSpc>
                <a:spcPct val="100000"/>
              </a:lnSpc>
              <a:spcBef>
                <a:spcPts val="0"/>
              </a:spcBef>
              <a:spcAft>
                <a:spcPts val="0"/>
              </a:spcAft>
            </a:defPPr>
            <a:lvl1pPr marL="457200" marR="0" lvl="0" indent="-297180" algn="l" rtl="0">
              <a:lnSpc>
                <a:spcPct val="100000"/>
              </a:lnSpc>
              <a:spcBef>
                <a:spcPts val="700"/>
              </a:spcBef>
              <a:spcAft>
                <a:spcPts val="0"/>
              </a:spcAft>
              <a:buClr>
                <a:schemeClr val="accent2"/>
              </a:buClr>
              <a:buSzPts val="1080"/>
              <a:buFont typeface="Noto Sans Symbols"/>
              <a:buChar char="◻"/>
              <a:defRPr sz="2900" b="0" i="0" u="none" strike="noStrike" cap="none">
                <a:solidFill>
                  <a:schemeClr val="dk1"/>
                </a:solidFill>
                <a:latin typeface="Questrial"/>
                <a:ea typeface="Questrial"/>
                <a:cs typeface="Questrial"/>
                <a:sym typeface="Questrial"/>
              </a:defRPr>
            </a:lvl1pPr>
            <a:lvl2pPr marL="914400" marR="0" lvl="1" indent="-308610" algn="l" rtl="0">
              <a:lnSpc>
                <a:spcPct val="100000"/>
              </a:lnSpc>
              <a:spcBef>
                <a:spcPts val="550"/>
              </a:spcBef>
              <a:spcAft>
                <a:spcPts val="0"/>
              </a:spcAft>
              <a:buClr>
                <a:schemeClr val="accent1"/>
              </a:buClr>
              <a:buSzPts val="1260"/>
              <a:buFont typeface="Noto Sans Symbols"/>
              <a:buChar char="⬜"/>
              <a:defRPr sz="2600" b="0" i="0" u="none" strike="noStrike" cap="none">
                <a:solidFill>
                  <a:schemeClr val="dk1"/>
                </a:solidFill>
                <a:latin typeface="Questrial"/>
                <a:ea typeface="Questrial"/>
                <a:cs typeface="Questrial"/>
                <a:sym typeface="Questrial"/>
              </a:defRPr>
            </a:lvl2pPr>
            <a:lvl3pPr marL="1371600" marR="0" lvl="2" indent="-314325" algn="l" rtl="0">
              <a:lnSpc>
                <a:spcPct val="100000"/>
              </a:lnSpc>
              <a:spcBef>
                <a:spcPts val="500"/>
              </a:spcBef>
              <a:spcAft>
                <a:spcPts val="0"/>
              </a:spcAft>
              <a:buClr>
                <a:schemeClr val="accent2"/>
              </a:buClr>
              <a:buSzPts val="1350"/>
              <a:buFont typeface="Noto Sans Symbols"/>
              <a:buChar char="■"/>
              <a:defRPr sz="2300" b="0" i="0" u="none" strike="noStrike" cap="none">
                <a:solidFill>
                  <a:schemeClr val="dk1"/>
                </a:solidFill>
                <a:latin typeface="Questrial"/>
                <a:ea typeface="Questrial"/>
                <a:cs typeface="Questrial"/>
                <a:sym typeface="Questrial"/>
              </a:defRPr>
            </a:lvl3pPr>
            <a:lvl4pPr marL="1828800" marR="0" lvl="3" indent="-314325" algn="l" rtl="0">
              <a:lnSpc>
                <a:spcPct val="100000"/>
              </a:lnSpc>
              <a:spcBef>
                <a:spcPts val="400"/>
              </a:spcBef>
              <a:spcAft>
                <a:spcPts val="0"/>
              </a:spcAft>
              <a:buClr>
                <a:srgbClr val="A5AB81"/>
              </a:buClr>
              <a:buSzPts val="1350"/>
              <a:buFont typeface="Noto Sans Symbols"/>
              <a:buChar char="■"/>
              <a:defRPr sz="2000" b="0" i="0" u="none" strike="noStrike" cap="none">
                <a:solidFill>
                  <a:schemeClr val="dk1"/>
                </a:solidFill>
                <a:latin typeface="Questrial"/>
                <a:ea typeface="Questrial"/>
                <a:cs typeface="Questrial"/>
                <a:sym typeface="Questrial"/>
              </a:defRPr>
            </a:lvl4pPr>
            <a:lvl5pPr marL="2286000" marR="0" lvl="4" indent="-302895" algn="l" rtl="0">
              <a:lnSpc>
                <a:spcPct val="100000"/>
              </a:lnSpc>
              <a:spcBef>
                <a:spcPts val="400"/>
              </a:spcBef>
              <a:spcAft>
                <a:spcPts val="0"/>
              </a:spcAft>
              <a:buClr>
                <a:srgbClr val="D8B25C"/>
              </a:buClr>
              <a:buSzPts val="1170"/>
              <a:buFont typeface="Noto Sans Symbols"/>
              <a:buChar char="■"/>
              <a:defRPr sz="2000" b="0" i="0" u="none" strike="noStrike" cap="none">
                <a:solidFill>
                  <a:schemeClr val="dk1"/>
                </a:solidFill>
                <a:latin typeface="Questrial"/>
                <a:ea typeface="Questrial"/>
                <a:cs typeface="Questrial"/>
                <a:sym typeface="Questrial"/>
              </a:defRPr>
            </a:lvl5pPr>
            <a:lvl6pPr marL="2743200" marR="0" lvl="5" indent="-342900" algn="l" rtl="0">
              <a:lnSpc>
                <a:spcPct val="100000"/>
              </a:lnSpc>
              <a:spcBef>
                <a:spcPts val="360"/>
              </a:spcBef>
              <a:spcAft>
                <a:spcPts val="0"/>
              </a:spcAft>
              <a:buClr>
                <a:schemeClr val="accent1"/>
              </a:buClr>
              <a:buSzPts val="1800"/>
              <a:buFont typeface="Noto Sans Symbols"/>
              <a:buChar char="▪"/>
              <a:defRPr sz="1800" b="0" i="0" u="none" strike="noStrike" cap="none">
                <a:solidFill>
                  <a:schemeClr val="dk1"/>
                </a:solidFill>
                <a:latin typeface="Questrial"/>
                <a:ea typeface="Questrial"/>
                <a:cs typeface="Questrial"/>
                <a:sym typeface="Questrial"/>
              </a:defRPr>
            </a:lvl6pPr>
            <a:lvl7pPr marL="3200400" marR="0" lvl="6" indent="-342900" algn="l" rtl="0">
              <a:lnSpc>
                <a:spcPct val="100000"/>
              </a:lnSpc>
              <a:spcBef>
                <a:spcPts val="360"/>
              </a:spcBef>
              <a:spcAft>
                <a:spcPts val="0"/>
              </a:spcAft>
              <a:buClr>
                <a:schemeClr val="accent2"/>
              </a:buClr>
              <a:buSzPts val="1800"/>
              <a:buFont typeface="Noto Sans Symbols"/>
              <a:buChar char="▪"/>
              <a:defRPr sz="1800" b="0" i="0" u="none" strike="noStrike" cap="none">
                <a:solidFill>
                  <a:schemeClr val="dk1"/>
                </a:solidFill>
                <a:latin typeface="Questrial"/>
                <a:ea typeface="Questrial"/>
                <a:cs typeface="Questrial"/>
                <a:sym typeface="Questrial"/>
              </a:defRPr>
            </a:lvl7pPr>
            <a:lvl8pPr marL="3657600" marR="0" lvl="7" indent="-342900" algn="l" rtl="0">
              <a:lnSpc>
                <a:spcPct val="100000"/>
              </a:lnSpc>
              <a:spcBef>
                <a:spcPts val="360"/>
              </a:spcBef>
              <a:spcAft>
                <a:spcPts val="0"/>
              </a:spcAft>
              <a:buClr>
                <a:schemeClr val="accent3"/>
              </a:buClr>
              <a:buSzPts val="1800"/>
              <a:buFont typeface="Noto Sans Symbols"/>
              <a:buChar char="▪"/>
              <a:defRPr sz="1800" b="0" i="0" u="none" strike="noStrike" cap="none">
                <a:solidFill>
                  <a:schemeClr val="dk1"/>
                </a:solidFill>
                <a:latin typeface="Questrial"/>
                <a:ea typeface="Questrial"/>
                <a:cs typeface="Questrial"/>
                <a:sym typeface="Questrial"/>
              </a:defRPr>
            </a:lvl8pPr>
            <a:lvl9pPr marL="4114800" marR="0" lvl="8" indent="-342900" algn="l" rtl="0">
              <a:lnSpc>
                <a:spcPct val="100000"/>
              </a:lnSpc>
              <a:spcBef>
                <a:spcPts val="360"/>
              </a:spcBef>
              <a:spcAft>
                <a:spcPts val="0"/>
              </a:spcAft>
              <a:buClr>
                <a:schemeClr val="accent4"/>
              </a:buClr>
              <a:buSzPts val="1800"/>
              <a:buFont typeface="Noto Sans Symbols"/>
              <a:buChar char="▪"/>
              <a:defRPr sz="1800" b="0" i="0" u="none" strike="noStrike" cap="none">
                <a:solidFill>
                  <a:schemeClr val="dk1"/>
                </a:solidFill>
                <a:latin typeface="Questrial"/>
                <a:ea typeface="Questrial"/>
                <a:cs typeface="Questrial"/>
                <a:sym typeface="Questrial"/>
              </a:defRPr>
            </a:lvl9pPr>
          </a:lstStyle>
          <a:p>
            <a:pPr marL="319087" marR="0" lvl="0" indent="-319087" algn="just" defTabSz="914400" rtl="0" eaLnBrk="1" fontAlgn="auto" latinLnBrk="0" hangingPunct="1">
              <a:lnSpc>
                <a:spcPct val="100000"/>
              </a:lnSpc>
              <a:spcBef>
                <a:spcPts val="0"/>
              </a:spcBef>
              <a:spcAft>
                <a:spcPts val="0"/>
              </a:spcAft>
              <a:buClr>
                <a:srgbClr val="DD8047"/>
              </a:buClr>
              <a:buSzPts val="1740"/>
              <a:buFont typeface="Noto Sans Symbols"/>
              <a:buChar char="◻"/>
              <a:tabLst/>
              <a:defRPr/>
            </a:pPr>
            <a:r>
              <a:rPr kumimoji="0" lang="en-US" sz="2900" b="0" i="0" u="none" strike="noStrike" kern="0" cap="none" spc="0" normalizeH="0" baseline="0" noProof="0" dirty="0" smtClean="0">
                <a:ln>
                  <a:noFill/>
                </a:ln>
                <a:solidFill>
                  <a:srgbClr val="000000"/>
                </a:solidFill>
                <a:effectLst/>
                <a:uLnTx/>
                <a:uFillTx/>
                <a:latin typeface="Questrial"/>
                <a:sym typeface="Questrial"/>
              </a:rPr>
              <a:t>Although moving averages overcome some of the problems of simple averages, </a:t>
            </a:r>
            <a:r>
              <a:rPr kumimoji="0" lang="en-US" sz="2900" b="1" i="0" u="none" strike="noStrike" kern="0" cap="none" spc="0" normalizeH="0" baseline="0" noProof="0" dirty="0" smtClean="0">
                <a:ln>
                  <a:noFill/>
                </a:ln>
                <a:solidFill>
                  <a:srgbClr val="000000"/>
                </a:solidFill>
                <a:effectLst/>
                <a:uLnTx/>
                <a:uFillTx/>
                <a:latin typeface="Questrial"/>
                <a:sym typeface="Questrial"/>
              </a:rPr>
              <a:t>the method still has defects</a:t>
            </a:r>
            <a:r>
              <a:rPr kumimoji="0" lang="en-US" sz="2900" b="0" i="0" u="none" strike="noStrike" kern="0" cap="none" spc="0" normalizeH="0" baseline="0" noProof="0" dirty="0" smtClean="0">
                <a:ln>
                  <a:noFill/>
                </a:ln>
                <a:solidFill>
                  <a:srgbClr val="000000"/>
                </a:solidFill>
                <a:effectLst/>
                <a:uLnTx/>
                <a:uFillTx/>
                <a:latin typeface="Questrial"/>
                <a:sym typeface="Questrial"/>
              </a:rPr>
              <a:t>, including the following:</a:t>
            </a:r>
          </a:p>
          <a:p>
            <a:pPr marL="776287" marR="0" lvl="1" indent="-319087" algn="just"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0" i="0" u="none" strike="noStrike" kern="0" cap="none" spc="0" normalizeH="0" baseline="0" noProof="0" dirty="0" smtClean="0">
                <a:ln>
                  <a:noFill/>
                </a:ln>
                <a:solidFill>
                  <a:srgbClr val="000000"/>
                </a:solidFill>
                <a:effectLst/>
                <a:uLnTx/>
                <a:uFillTx/>
                <a:latin typeface="Questrial"/>
                <a:sym typeface="Questrial"/>
              </a:rPr>
              <a:t>It </a:t>
            </a:r>
            <a:r>
              <a:rPr kumimoji="0" lang="en-US" sz="2600" b="1" i="0" u="none" strike="noStrike" kern="0" cap="none" spc="0" normalizeH="0" baseline="0" noProof="0" dirty="0" smtClean="0">
                <a:ln>
                  <a:noFill/>
                </a:ln>
                <a:solidFill>
                  <a:srgbClr val="000000"/>
                </a:solidFill>
                <a:effectLst/>
                <a:uLnTx/>
                <a:uFillTx/>
                <a:latin typeface="Questrial"/>
                <a:sym typeface="Questrial"/>
              </a:rPr>
              <a:t>gives all observations the same weight.</a:t>
            </a:r>
          </a:p>
          <a:p>
            <a:pPr marL="776287" marR="0" lvl="1" indent="-319087" algn="just"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1" i="0" u="none" strike="noStrike" kern="0" cap="none" spc="0" normalizeH="0" baseline="0" noProof="0" dirty="0" smtClean="0">
                <a:ln>
                  <a:noFill/>
                </a:ln>
                <a:solidFill>
                  <a:srgbClr val="000000"/>
                </a:solidFill>
                <a:effectLst/>
                <a:uLnTx/>
                <a:uFillTx/>
                <a:latin typeface="Questrial"/>
                <a:sym typeface="Questrial"/>
              </a:rPr>
              <a:t>It works well only with constant time series </a:t>
            </a:r>
            <a:r>
              <a:rPr kumimoji="0" lang="en-US" sz="2600" b="0" i="0" u="none" strike="noStrike" kern="0" cap="none" spc="0" normalizeH="0" baseline="0" noProof="0" dirty="0" smtClean="0">
                <a:ln>
                  <a:noFill/>
                </a:ln>
                <a:solidFill>
                  <a:srgbClr val="000000"/>
                </a:solidFill>
                <a:effectLst/>
                <a:uLnTx/>
                <a:uFillTx/>
                <a:latin typeface="Questrial"/>
                <a:sym typeface="Questrial"/>
              </a:rPr>
              <a:t>(</a:t>
            </a:r>
            <a:r>
              <a:rPr kumimoji="0" lang="en-US" sz="2600" b="1" i="0" u="none" strike="noStrike" kern="0" cap="none" spc="0" normalizeH="0" baseline="0" noProof="0" dirty="0" smtClean="0">
                <a:ln>
                  <a:noFill/>
                </a:ln>
                <a:solidFill>
                  <a:srgbClr val="000000"/>
                </a:solidFill>
                <a:effectLst/>
                <a:uLnTx/>
                <a:uFillTx/>
                <a:latin typeface="Questrial"/>
                <a:sym typeface="Questrial"/>
              </a:rPr>
              <a:t>as we have seen, it lags behind trends and either removes seasonal factors </a:t>
            </a:r>
            <a:r>
              <a:rPr kumimoji="0" lang="en-US" sz="2600" b="0" i="0" u="none" strike="noStrike" kern="0" cap="none" spc="0" normalizeH="0" baseline="0" noProof="0" dirty="0" smtClean="0">
                <a:ln>
                  <a:noFill/>
                </a:ln>
                <a:solidFill>
                  <a:srgbClr val="000000"/>
                </a:solidFill>
                <a:effectLst/>
                <a:uLnTx/>
                <a:uFillTx/>
                <a:latin typeface="Questrial"/>
                <a:sym typeface="Questrial"/>
              </a:rPr>
              <a:t>or gets the timing wrong).</a:t>
            </a:r>
          </a:p>
          <a:p>
            <a:pPr marL="776287" marR="0" lvl="1" indent="-319087" algn="just"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0" i="0" u="none" strike="noStrike" kern="0" cap="none" spc="0" normalizeH="0" baseline="0" noProof="0" dirty="0" smtClean="0">
                <a:ln>
                  <a:noFill/>
                </a:ln>
                <a:solidFill>
                  <a:srgbClr val="000000"/>
                </a:solidFill>
                <a:effectLst/>
                <a:uLnTx/>
                <a:uFillTx/>
                <a:latin typeface="Questrial"/>
                <a:sym typeface="Questrial"/>
              </a:rPr>
              <a:t>It needs a lot of historical data to update the forecast.</a:t>
            </a:r>
          </a:p>
          <a:p>
            <a:pPr marL="776287" marR="0" lvl="1" indent="-319087" algn="just" defTabSz="914400" rtl="0" eaLnBrk="1" fontAlgn="auto" latinLnBrk="0" hangingPunct="1">
              <a:lnSpc>
                <a:spcPct val="100000"/>
              </a:lnSpc>
              <a:spcBef>
                <a:spcPts val="0"/>
              </a:spcBef>
              <a:spcAft>
                <a:spcPts val="0"/>
              </a:spcAft>
              <a:buClr>
                <a:srgbClr val="94B6D2"/>
              </a:buClr>
              <a:buSzPts val="1740"/>
              <a:buFont typeface="Noto Sans Symbols"/>
              <a:buChar char="⬜"/>
              <a:tabLst/>
              <a:defRPr/>
            </a:pPr>
            <a:r>
              <a:rPr kumimoji="0" lang="en-US" sz="2600" b="1" i="0" u="none" strike="noStrike" kern="0" cap="none" spc="0" normalizeH="0" baseline="0" noProof="0" dirty="0" smtClean="0">
                <a:ln>
                  <a:noFill/>
                </a:ln>
                <a:solidFill>
                  <a:srgbClr val="000000"/>
                </a:solidFill>
                <a:effectLst/>
                <a:uLnTx/>
                <a:uFillTx/>
                <a:latin typeface="Questrial"/>
                <a:sym typeface="Questrial"/>
              </a:rPr>
              <a:t>The choice of n is often arbitrary</a:t>
            </a:r>
          </a:p>
          <a:p>
            <a:pPr marL="457200" marR="0" lvl="1" indent="0" algn="just" defTabSz="914400" rtl="0" eaLnBrk="1" fontAlgn="auto" latinLnBrk="0" hangingPunct="1">
              <a:lnSpc>
                <a:spcPct val="100000"/>
              </a:lnSpc>
              <a:spcBef>
                <a:spcPts val="0"/>
              </a:spcBef>
              <a:spcAft>
                <a:spcPts val="0"/>
              </a:spcAft>
              <a:buClr>
                <a:srgbClr val="94B6D2"/>
              </a:buClr>
              <a:buSzPts val="1740"/>
              <a:buFont typeface="Noto Sans Symbols"/>
              <a:buNone/>
              <a:tabLst/>
              <a:defRPr/>
            </a:pPr>
            <a:r>
              <a:rPr kumimoji="0" lang="en-US" sz="2600" b="1" i="0" u="none" strike="noStrike" kern="0" cap="none" spc="0" normalizeH="0" baseline="0" noProof="0" dirty="0" smtClean="0">
                <a:ln>
                  <a:noFill/>
                </a:ln>
                <a:solidFill>
                  <a:srgbClr val="FF0000"/>
                </a:solidFill>
                <a:effectLst/>
                <a:uLnTx/>
                <a:uFillTx/>
                <a:latin typeface="Questrial"/>
                <a:sym typeface="Questrial"/>
              </a:rPr>
              <a:t>We can overcome the first of these problems by assigning different weights  to observations.</a:t>
            </a:r>
          </a:p>
          <a:p>
            <a:pPr marL="776287" marR="0" lvl="1" indent="-319087" algn="l" defTabSz="914400" rtl="0" eaLnBrk="1" fontAlgn="auto" latinLnBrk="0" hangingPunct="1">
              <a:lnSpc>
                <a:spcPct val="100000"/>
              </a:lnSpc>
              <a:spcBef>
                <a:spcPts val="0"/>
              </a:spcBef>
              <a:spcAft>
                <a:spcPts val="0"/>
              </a:spcAft>
              <a:buClr>
                <a:srgbClr val="94B6D2"/>
              </a:buClr>
              <a:buSzPts val="1740"/>
              <a:buFont typeface="Noto Sans Symbols"/>
              <a:buChar char="⬜"/>
              <a:tabLst/>
              <a:defRPr/>
            </a:pPr>
            <a:endParaRPr kumimoji="0" lang="en-US" sz="2600" b="1" i="0" u="none" strike="noStrike" kern="0" cap="none" spc="0" normalizeH="0" baseline="0" noProof="0" dirty="0" smtClean="0">
              <a:ln>
                <a:noFill/>
              </a:ln>
              <a:solidFill>
                <a:srgbClr val="000000"/>
              </a:solidFill>
              <a:effectLst/>
              <a:uLnTx/>
              <a:uFillTx/>
              <a:latin typeface="Questrial"/>
              <a:sym typeface="Questrial"/>
            </a:endParaRPr>
          </a:p>
        </p:txBody>
      </p:sp>
    </p:spTree>
    <p:extLst>
      <p:ext uri="{BB962C8B-B14F-4D97-AF65-F5344CB8AC3E}">
        <p14:creationId xmlns:p14="http://schemas.microsoft.com/office/powerpoint/2010/main" val="165757646"/>
      </p:ext>
    </p:extLst>
  </p:cSld>
  <p:clrMapOvr>
    <a:masterClrMapping/>
  </p:clrMapOvr>
  <mc:AlternateContent xmlns:mc="http://schemas.openxmlformats.org/markup-compatibility/2006" xmlns:p14="http://schemas.microsoft.com/office/powerpoint/2010/main">
    <mc:Choice Requires="p14">
      <p:transition p14:dur="10" advTm="21488"/>
    </mc:Choice>
    <mc:Fallback xmlns="">
      <p:transition advTm="21488"/>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model for seasonality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974" y="182419"/>
            <a:ext cx="2305141" cy="1076343"/>
          </a:xfrm>
          <a:prstGeom prst="rect">
            <a:avLst/>
          </a:prstGeom>
        </p:spPr>
      </p:pic>
      <p:pic>
        <p:nvPicPr>
          <p:cNvPr id="11" name="Picture 10"/>
          <p:cNvPicPr>
            <a:picLocks noChangeAspect="1"/>
          </p:cNvPicPr>
          <p:nvPr/>
        </p:nvPicPr>
        <p:blipFill>
          <a:blip r:embed="rId3"/>
          <a:stretch>
            <a:fillRect/>
          </a:stretch>
        </p:blipFill>
        <p:spPr>
          <a:xfrm>
            <a:off x="3727921" y="1252307"/>
            <a:ext cx="5950929" cy="4904612"/>
          </a:xfrm>
          <a:prstGeom prst="rect">
            <a:avLst/>
          </a:prstGeom>
        </p:spPr>
      </p:pic>
    </p:spTree>
    <p:extLst>
      <p:ext uri="{BB962C8B-B14F-4D97-AF65-F5344CB8AC3E}">
        <p14:creationId xmlns:p14="http://schemas.microsoft.com/office/powerpoint/2010/main" val="3924396980"/>
      </p:ext>
    </p:extLst>
  </p:cSld>
  <p:clrMapOvr>
    <a:masterClrMapping/>
  </p:clrMapOvr>
  <mc:AlternateContent xmlns:mc="http://schemas.openxmlformats.org/markup-compatibility/2006" xmlns:p14="http://schemas.microsoft.com/office/powerpoint/2010/main">
    <mc:Choice Requires="p14">
      <p:transition p14:dur="10" advTm="46849"/>
    </mc:Choice>
    <mc:Fallback xmlns="">
      <p:transition advTm="4684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model for seasonality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36129"/>
            <a:ext cx="2305141" cy="1076343"/>
          </a:xfrm>
          <a:prstGeom prst="rect">
            <a:avLst/>
          </a:prstGeom>
        </p:spPr>
      </p:pic>
      <p:pic>
        <p:nvPicPr>
          <p:cNvPr id="11" name="Picture 10"/>
          <p:cNvPicPr>
            <a:picLocks noChangeAspect="1"/>
          </p:cNvPicPr>
          <p:nvPr/>
        </p:nvPicPr>
        <p:blipFill>
          <a:blip r:embed="rId3"/>
          <a:stretch>
            <a:fillRect/>
          </a:stretch>
        </p:blipFill>
        <p:spPr>
          <a:xfrm>
            <a:off x="1693921" y="1776140"/>
            <a:ext cx="4992164" cy="3887210"/>
          </a:xfrm>
          <a:prstGeom prst="rect">
            <a:avLst/>
          </a:prstGeom>
        </p:spPr>
      </p:pic>
      <p:pic>
        <p:nvPicPr>
          <p:cNvPr id="12" name="Picture 11"/>
          <p:cNvPicPr>
            <a:picLocks noChangeAspect="1"/>
          </p:cNvPicPr>
          <p:nvPr/>
        </p:nvPicPr>
        <p:blipFill>
          <a:blip r:embed="rId4"/>
          <a:stretch>
            <a:fillRect/>
          </a:stretch>
        </p:blipFill>
        <p:spPr>
          <a:xfrm>
            <a:off x="6909822" y="1744917"/>
            <a:ext cx="3991643" cy="3887211"/>
          </a:xfrm>
          <a:prstGeom prst="rect">
            <a:avLst/>
          </a:prstGeom>
        </p:spPr>
      </p:pic>
    </p:spTree>
    <p:extLst>
      <p:ext uri="{BB962C8B-B14F-4D97-AF65-F5344CB8AC3E}">
        <p14:creationId xmlns:p14="http://schemas.microsoft.com/office/powerpoint/2010/main" val="2284660697"/>
      </p:ext>
    </p:extLst>
  </p:cSld>
  <p:clrMapOvr>
    <a:masterClrMapping/>
  </p:clrMapOvr>
  <mc:AlternateContent xmlns:mc="http://schemas.openxmlformats.org/markup-compatibility/2006" xmlns:p14="http://schemas.microsoft.com/office/powerpoint/2010/main">
    <mc:Choice Requires="p14">
      <p:transition p14:dur="10" advTm="89471"/>
    </mc:Choice>
    <mc:Fallback xmlns="">
      <p:transition advTm="8947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5890" y="1084413"/>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459841" y="560580"/>
            <a:ext cx="7374823" cy="400110"/>
          </a:xfrm>
          <a:prstGeom prst="rect">
            <a:avLst/>
          </a:prstGeom>
          <a:noFill/>
        </p:spPr>
        <p:txBody>
          <a:bodyPr wrap="square" rtlCol="0">
            <a:spAutoFit/>
          </a:bodyPr>
          <a:lstStyle/>
          <a:p>
            <a:pPr lvl="0"/>
            <a:r>
              <a:rPr lang="en-US" sz="2000" b="1" dirty="0">
                <a:solidFill>
                  <a:prstClr val="black"/>
                </a:solidFill>
                <a:latin typeface="Alexandria Black" pitchFamily="2" charset="-78"/>
                <a:cs typeface="Alexandria Black" pitchFamily="2" charset="-78"/>
              </a:rPr>
              <a:t>Moving Average model for seasonality </a:t>
            </a:r>
            <a:endParaRPr kumimoji="0" lang="en-US" sz="20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760770" y="1306751"/>
            <a:ext cx="8882960" cy="4721292"/>
          </a:xfrm>
          <a:prstGeom prst="rect">
            <a:avLst/>
          </a:prstGeom>
          <a:noFill/>
        </p:spPr>
        <p:txBody>
          <a:bodyPr wrap="square" rtlCol="0">
            <a:spAutoFit/>
          </a:bodyPr>
          <a:lstStyle/>
          <a:p>
            <a:pPr marL="398463"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This </a:t>
            </a:r>
            <a:r>
              <a:rPr lang="en-US" altLang="en-US" sz="1600" dirty="0">
                <a:solidFill>
                  <a:prstClr val="black"/>
                </a:solidFill>
                <a:latin typeface="Alexandria" pitchFamily="2" charset="-78"/>
                <a:cs typeface="Alexandria" pitchFamily="2" charset="-78"/>
              </a:rPr>
              <a:t>data has a clear seasonal pattern, with a peak in the fourth quarter of every year.</a:t>
            </a:r>
          </a:p>
          <a:p>
            <a:pPr marL="398463" lvl="2"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 The moving averages with both n=2 and n=6 have responded to the peaks and troughs of demand, </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but neither has got the timing right: both forecasts lag behind demand. </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As you would expect, the two-period moving average is much more responsive than the six-period one</a:t>
            </a:r>
          </a:p>
          <a:p>
            <a:pPr marL="1312863" lvl="4"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the most interesting result is the four-period moving average, which has completely </a:t>
            </a:r>
            <a:r>
              <a:rPr lang="en-US" altLang="en-US" sz="1600" b="1" dirty="0" err="1">
                <a:solidFill>
                  <a:prstClr val="black"/>
                </a:solidFill>
                <a:latin typeface="Alexandria" pitchFamily="2" charset="-78"/>
                <a:cs typeface="Alexandria" pitchFamily="2" charset="-78"/>
              </a:rPr>
              <a:t>deseasonalised</a:t>
            </a:r>
            <a:r>
              <a:rPr lang="en-US" altLang="en-US" sz="1600" b="1" dirty="0">
                <a:solidFill>
                  <a:prstClr val="black"/>
                </a:solidFill>
                <a:latin typeface="Alexandria" pitchFamily="2" charset="-78"/>
                <a:cs typeface="Alexandria" pitchFamily="2" charset="-78"/>
              </a:rPr>
              <a:t>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98114"/>
            <a:ext cx="2305141" cy="1076343"/>
          </a:xfrm>
          <a:prstGeom prst="rect">
            <a:avLst/>
          </a:prstGeom>
        </p:spPr>
      </p:pic>
    </p:spTree>
    <p:extLst>
      <p:ext uri="{BB962C8B-B14F-4D97-AF65-F5344CB8AC3E}">
        <p14:creationId xmlns:p14="http://schemas.microsoft.com/office/powerpoint/2010/main" val="2969699398"/>
      </p:ext>
    </p:extLst>
  </p:cSld>
  <p:clrMapOvr>
    <a:masterClrMapping/>
  </p:clrMapOvr>
  <mc:AlternateContent xmlns:mc="http://schemas.openxmlformats.org/markup-compatibility/2006" xmlns:p14="http://schemas.microsoft.com/office/powerpoint/2010/main">
    <mc:Choice Requires="p14">
      <p:transition p14:dur="10" advTm="56073"/>
    </mc:Choice>
    <mc:Fallback xmlns="">
      <p:transition advTm="56073"/>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37"/>
    </mc:Choice>
    <mc:Fallback xmlns="">
      <p:transition spd="slow" advTm="1583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tabLst/>
          <a:defRPr kumimoji="0" lang="en-US" altLang="en-US" sz="30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tabLst/>
          <a:defRPr kumimoji="0" lang="en-US" altLang="en-US" sz="30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63A72E-237E-422A-B936-D89926D02ED5}"/>
</file>

<file path=customXml/itemProps2.xml><?xml version="1.0" encoding="utf-8"?>
<ds:datastoreItem xmlns:ds="http://schemas.openxmlformats.org/officeDocument/2006/customXml" ds:itemID="{308338F2-AEBB-4E34-A9B1-F6C62906D10C}"/>
</file>

<file path=customXml/itemProps3.xml><?xml version="1.0" encoding="utf-8"?>
<ds:datastoreItem xmlns:ds="http://schemas.openxmlformats.org/officeDocument/2006/customXml" ds:itemID="{C30CC5F5-510F-4177-9E97-AFF0259041C0}"/>
</file>

<file path=docProps/app.xml><?xml version="1.0" encoding="utf-8"?>
<Properties xmlns="http://schemas.openxmlformats.org/officeDocument/2006/extended-properties" xmlns:vt="http://schemas.openxmlformats.org/officeDocument/2006/docPropsVTypes">
  <TotalTime>4415</TotalTime>
  <Words>2047</Words>
  <Application>Microsoft Office PowerPoint</Application>
  <PresentationFormat>Widescreen</PresentationFormat>
  <Paragraphs>380</Paragraphs>
  <Slides>55</Slides>
  <Notes>2</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55</vt:i4>
      </vt:variant>
    </vt:vector>
  </HeadingPairs>
  <TitlesOfParts>
    <vt:vector size="68" baseType="lpstr">
      <vt:lpstr>Alexandria</vt:lpstr>
      <vt:lpstr>Alexandria Black</vt:lpstr>
      <vt:lpstr>Arial</vt:lpstr>
      <vt:lpstr>Calibri</vt:lpstr>
      <vt:lpstr>Calibri Light</vt:lpstr>
      <vt:lpstr>Garamond</vt:lpstr>
      <vt:lpstr>Noto Sans Symbols</vt:lpstr>
      <vt:lpstr>Questrial</vt:lpstr>
      <vt:lpstr>Roboto Light</vt:lpstr>
      <vt:lpstr>Times New Roman</vt:lpstr>
      <vt:lpstr>Wingdings</vt:lpstr>
      <vt:lpstr>Office Theme</vt:lpstr>
      <vt:lpstr>Edge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269</cp:revision>
  <dcterms:created xsi:type="dcterms:W3CDTF">2023-04-29T09:08:00Z</dcterms:created>
  <dcterms:modified xsi:type="dcterms:W3CDTF">2024-07-29T11:53:03Z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