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9" r:id="rId3"/>
    <p:sldId id="277" r:id="rId4"/>
    <p:sldId id="260" r:id="rId5"/>
    <p:sldId id="274" r:id="rId6"/>
    <p:sldId id="276" r:id="rId7"/>
    <p:sldId id="261" r:id="rId8"/>
    <p:sldId id="262" r:id="rId9"/>
    <p:sldId id="263" r:id="rId10"/>
    <p:sldId id="264" r:id="rId11"/>
    <p:sldId id="265" r:id="rId12"/>
    <p:sldId id="266" r:id="rId13"/>
    <p:sldId id="267" r:id="rId14"/>
    <p:sldId id="268" r:id="rId15"/>
    <p:sldId id="275" r:id="rId16"/>
    <p:sldId id="25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04"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72FB1D-3A1D-4BDD-ACD0-122DBC692DA1}" type="datetimeFigureOut">
              <a:rPr lang="en-GB" smtClean="0"/>
              <a:t>27/01/2023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D04B47-7348-47AE-B08A-974492E7B413}" type="slidenum">
              <a:rPr lang="en-GB" smtClean="0"/>
              <a:t>‹#›</a:t>
            </a:fld>
            <a:endParaRPr lang="en-GB"/>
          </a:p>
        </p:txBody>
      </p:sp>
    </p:spTree>
    <p:extLst>
      <p:ext uri="{BB962C8B-B14F-4D97-AF65-F5344CB8AC3E}">
        <p14:creationId xmlns:p14="http://schemas.microsoft.com/office/powerpoint/2010/main" val="14835315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5D04B47-7348-47AE-B08A-974492E7B413}" type="slidenum">
              <a:rPr lang="en-GB" smtClean="0"/>
              <a:t>1</a:t>
            </a:fld>
            <a:endParaRPr lang="en-GB"/>
          </a:p>
        </p:txBody>
      </p:sp>
    </p:spTree>
    <p:extLst>
      <p:ext uri="{BB962C8B-B14F-4D97-AF65-F5344CB8AC3E}">
        <p14:creationId xmlns:p14="http://schemas.microsoft.com/office/powerpoint/2010/main" val="20339722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1/27/2023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5.emf"/><Relationship Id="rId3" Type="http://schemas.openxmlformats.org/officeDocument/2006/relationships/image" Target="../media/image6.png"/><Relationship Id="rId7" Type="http://schemas.openxmlformats.org/officeDocument/2006/relationships/image" Target="../media/image14.emf"/><Relationship Id="rId2" Type="http://schemas.openxmlformats.org/officeDocument/2006/relationships/image" Target="../media/image12.emf"/><Relationship Id="rId1" Type="http://schemas.openxmlformats.org/officeDocument/2006/relationships/slideLayout" Target="../slideLayouts/slideLayout1.xml"/><Relationship Id="rId6" Type="http://schemas.openxmlformats.org/officeDocument/2006/relationships/image" Target="../media/image13.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12.emf"/><Relationship Id="rId7" Type="http://schemas.openxmlformats.org/officeDocument/2006/relationships/image" Target="../media/image13.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12.emf"/><Relationship Id="rId7" Type="http://schemas.openxmlformats.org/officeDocument/2006/relationships/image" Target="../media/image13.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12.emf"/><Relationship Id="rId7" Type="http://schemas.openxmlformats.org/officeDocument/2006/relationships/image" Target="../media/image13.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12.emf"/><Relationship Id="rId7" Type="http://schemas.openxmlformats.org/officeDocument/2006/relationships/image" Target="../media/image13.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emf"/><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12.emf"/><Relationship Id="rId7" Type="http://schemas.openxmlformats.org/officeDocument/2006/relationships/image" Target="../media/image13.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12.emf"/><Relationship Id="rId7" Type="http://schemas.openxmlformats.org/officeDocument/2006/relationships/image" Target="../media/image13.em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12.emf"/><Relationship Id="rId7" Type="http://schemas.openxmlformats.org/officeDocument/2006/relationships/image" Target="../media/image13.emf"/><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12.emf"/><Relationship Id="rId7" Type="http://schemas.openxmlformats.org/officeDocument/2006/relationships/image" Target="../media/image13.emf"/><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208751" y="370115"/>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6922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0" y="576598"/>
            <a:ext cx="6714451" cy="1972334"/>
          </a:xfrm>
          <a:prstGeom prst="rect">
            <a:avLst/>
          </a:prstGeom>
        </p:spPr>
      </p:pic>
      <p:pic>
        <p:nvPicPr>
          <p:cNvPr id="13" name="Picture 12"/>
          <p:cNvPicPr>
            <a:picLocks noChangeAspect="1"/>
          </p:cNvPicPr>
          <p:nvPr/>
        </p:nvPicPr>
        <p:blipFill>
          <a:blip r:embed="rId7"/>
          <a:stretch>
            <a:fillRect/>
          </a:stretch>
        </p:blipFill>
        <p:spPr>
          <a:xfrm>
            <a:off x="6309599" y="4390987"/>
            <a:ext cx="5882401" cy="1034667"/>
          </a:xfrm>
          <a:prstGeom prst="rect">
            <a:avLst/>
          </a:prstGeom>
        </p:spPr>
      </p:pic>
      <p:sp>
        <p:nvSpPr>
          <p:cNvPr id="14" name="TextBox 13"/>
          <p:cNvSpPr txBox="1"/>
          <p:nvPr/>
        </p:nvSpPr>
        <p:spPr>
          <a:xfrm>
            <a:off x="127815" y="714859"/>
            <a:ext cx="6458819" cy="1384995"/>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Presentation and Writing Skills </a:t>
            </a:r>
          </a:p>
          <a:p>
            <a:r>
              <a:rPr lang="en-US" sz="2800" b="1"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Manal El-Sayed</a:t>
            </a:r>
          </a:p>
          <a:p>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1: Introduction to the course</a:t>
            </a:r>
          </a:p>
        </p:txBody>
      </p:sp>
      <p:sp>
        <p:nvSpPr>
          <p:cNvPr id="16" name="TextBox 15"/>
          <p:cNvSpPr txBox="1"/>
          <p:nvPr/>
        </p:nvSpPr>
        <p:spPr>
          <a:xfrm>
            <a:off x="8319501" y="4615934"/>
            <a:ext cx="3174450" cy="584775"/>
          </a:xfrm>
          <a:prstGeom prst="rect">
            <a:avLst/>
          </a:prstGeom>
          <a:noFill/>
        </p:spPr>
        <p:txBody>
          <a:bodyPr wrap="square" rtlCol="0">
            <a:spAutoFit/>
          </a:bodyPr>
          <a:lstStyle/>
          <a:p>
            <a:pPr algn="ctr"/>
            <a:r>
              <a:rPr lang="en-US" sz="32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MGM223</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247564" y="113297"/>
            <a:ext cx="9533101" cy="2065030"/>
          </a:xfrm>
          <a:prstGeom prst="rect">
            <a:avLst/>
          </a:prstGeom>
        </p:spPr>
      </p:pic>
      <p:sp>
        <p:nvSpPr>
          <p:cNvPr id="7" name="TextBox 6"/>
          <p:cNvSpPr txBox="1"/>
          <p:nvPr/>
        </p:nvSpPr>
        <p:spPr>
          <a:xfrm>
            <a:off x="2992967" y="985802"/>
            <a:ext cx="6513944"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ABOUT THE INSTRUCTOR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535680" y="2204822"/>
            <a:ext cx="7776633" cy="3330399"/>
          </a:xfrm>
          <a:prstGeom prst="rect">
            <a:avLst/>
          </a:prstGeom>
          <a:noFill/>
        </p:spPr>
        <p:txBody>
          <a:bodyPr wrap="square" rtlCol="0">
            <a:spAutoFit/>
          </a:bodyPr>
          <a:lstStyle/>
          <a:p>
            <a:pPr marL="285750" indent="-285750">
              <a:lnSpc>
                <a:spcPct val="200000"/>
              </a:lnSpc>
              <a:buFont typeface="Wingdings" panose="05000000000000000000" pitchFamily="2" charset="2"/>
              <a:buChar char="q"/>
            </a:pPr>
            <a:r>
              <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PHD Holder from Cairo University. Faculty of Economics and political Science. Public Administration Department.  </a:t>
            </a:r>
          </a:p>
          <a:p>
            <a:pPr marL="285750" indent="-285750">
              <a:lnSpc>
                <a:spcPct val="200000"/>
              </a:lnSpc>
              <a:buFont typeface="Wingdings" panose="05000000000000000000" pitchFamily="2" charset="2"/>
              <a:buChar char="q"/>
            </a:pPr>
            <a:r>
              <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Assistant professor at an Egyptian University. </a:t>
            </a:r>
          </a:p>
          <a:p>
            <a:pPr marL="285750" indent="-285750">
              <a:lnSpc>
                <a:spcPct val="200000"/>
              </a:lnSpc>
              <a:buFont typeface="Wingdings" panose="05000000000000000000" pitchFamily="2" charset="2"/>
              <a:buChar char="q"/>
            </a:pPr>
            <a:r>
              <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Consultant for Administrative and institutional development.</a:t>
            </a:r>
          </a:p>
          <a:p>
            <a:pPr marL="285750" indent="-285750">
              <a:lnSpc>
                <a:spcPct val="200000"/>
              </a:lnSpc>
              <a:buFont typeface="Wingdings" panose="05000000000000000000" pitchFamily="2" charset="2"/>
              <a:buChar char="q"/>
            </a:pPr>
            <a:r>
              <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Reviewer to many different international journals. </a:t>
            </a:r>
          </a:p>
          <a:p>
            <a:pPr marL="285750" indent="-285750">
              <a:lnSpc>
                <a:spcPct val="200000"/>
              </a:lnSpc>
              <a:buFont typeface="Wingdings" panose="05000000000000000000" pitchFamily="2" charset="2"/>
              <a:buChar char="q"/>
            </a:pPr>
            <a:r>
              <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Supervisor on DPA programs in an academy.  </a:t>
            </a:r>
          </a:p>
        </p:txBody>
      </p:sp>
      <p:pic>
        <p:nvPicPr>
          <p:cNvPr id="11" name="Picture 10">
            <a:extLst>
              <a:ext uri="{FF2B5EF4-FFF2-40B4-BE49-F238E27FC236}">
                <a16:creationId xmlns:a16="http://schemas.microsoft.com/office/drawing/2014/main" id="{6518318E-C17C-6C8D-A667-DDEF8558B209}"/>
              </a:ext>
            </a:extLst>
          </p:cNvPr>
          <p:cNvPicPr>
            <a:picLocks noChangeAspect="1"/>
          </p:cNvPicPr>
          <p:nvPr/>
        </p:nvPicPr>
        <p:blipFill rotWithShape="1">
          <a:blip r:embed="rId7"/>
          <a:srcRect l="13049" t="9605" r="9895" b="27625"/>
          <a:stretch/>
        </p:blipFill>
        <p:spPr>
          <a:xfrm>
            <a:off x="404366" y="2204822"/>
            <a:ext cx="2571051" cy="3547859"/>
          </a:xfrm>
          <a:prstGeom prst="rect">
            <a:avLst/>
          </a:prstGeom>
        </p:spPr>
      </p:pic>
      <p:sp>
        <p:nvSpPr>
          <p:cNvPr id="13" name="TextBox 12">
            <a:extLst>
              <a:ext uri="{FF2B5EF4-FFF2-40B4-BE49-F238E27FC236}">
                <a16:creationId xmlns:a16="http://schemas.microsoft.com/office/drawing/2014/main" id="{3E66E961-C4A3-49BF-CA4E-AB0D7FFFF83B}"/>
              </a:ext>
            </a:extLst>
          </p:cNvPr>
          <p:cNvSpPr txBox="1"/>
          <p:nvPr/>
        </p:nvSpPr>
        <p:spPr>
          <a:xfrm>
            <a:off x="421640" y="622592"/>
            <a:ext cx="6228080" cy="523220"/>
          </a:xfrm>
          <a:prstGeom prst="rect">
            <a:avLst/>
          </a:prstGeom>
          <a:noFill/>
        </p:spPr>
        <p:txBody>
          <a:bodyPr wrap="square">
            <a:spAutoFit/>
          </a:bodyPr>
          <a:lstStyle/>
          <a:p>
            <a:r>
              <a:rPr lang="en-GB" sz="2800" dirty="0">
                <a:solidFill>
                  <a:schemeClr val="bg1"/>
                </a:solidFill>
                <a:cs typeface="Tajawal Medium" panose="00000600000000000000" pitchFamily="2" charset="-78"/>
              </a:rPr>
              <a:t>BREIF BIO </a:t>
            </a:r>
          </a:p>
        </p:txBody>
      </p:sp>
    </p:spTree>
    <p:custDataLst>
      <p:tags r:id="rId1"/>
    </p:custDataLst>
    <p:extLst>
      <p:ext uri="{BB962C8B-B14F-4D97-AF65-F5344CB8AC3E}">
        <p14:creationId xmlns:p14="http://schemas.microsoft.com/office/powerpoint/2010/main" val="105714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30614" y="93639"/>
            <a:ext cx="8907423" cy="2517358"/>
          </a:xfrm>
          <a:prstGeom prst="rect">
            <a:avLst/>
          </a:prstGeom>
        </p:spPr>
      </p:pic>
      <p:pic>
        <p:nvPicPr>
          <p:cNvPr id="11" name="Picture 10">
            <a:extLst>
              <a:ext uri="{FF2B5EF4-FFF2-40B4-BE49-F238E27FC236}">
                <a16:creationId xmlns:a16="http://schemas.microsoft.com/office/drawing/2014/main" id="{6518318E-C17C-6C8D-A667-DDEF8558B209}"/>
              </a:ext>
            </a:extLst>
          </p:cNvPr>
          <p:cNvPicPr>
            <a:picLocks noChangeAspect="1"/>
          </p:cNvPicPr>
          <p:nvPr/>
        </p:nvPicPr>
        <p:blipFill rotWithShape="1">
          <a:blip r:embed="rId7"/>
          <a:srcRect l="13049" t="9605" r="9895" b="27625"/>
          <a:stretch/>
        </p:blipFill>
        <p:spPr>
          <a:xfrm>
            <a:off x="241791" y="2105650"/>
            <a:ext cx="2179808" cy="3547859"/>
          </a:xfrm>
          <a:prstGeom prst="rect">
            <a:avLst/>
          </a:prstGeom>
        </p:spPr>
      </p:pic>
      <p:sp>
        <p:nvSpPr>
          <p:cNvPr id="13" name="TextBox 12">
            <a:extLst>
              <a:ext uri="{FF2B5EF4-FFF2-40B4-BE49-F238E27FC236}">
                <a16:creationId xmlns:a16="http://schemas.microsoft.com/office/drawing/2014/main" id="{3E66E961-C4A3-49BF-CA4E-AB0D7FFFF83B}"/>
              </a:ext>
            </a:extLst>
          </p:cNvPr>
          <p:cNvSpPr txBox="1"/>
          <p:nvPr/>
        </p:nvSpPr>
        <p:spPr>
          <a:xfrm>
            <a:off x="421640" y="622591"/>
            <a:ext cx="1698708" cy="95410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prstClr val="white"/>
                </a:solidFill>
                <a:effectLst>
                  <a:outerShdw blurRad="38100" dist="38100" dir="2700000" algn="tl">
                    <a:srgbClr val="000000">
                      <a:alpha val="43137"/>
                    </a:srgbClr>
                  </a:outerShdw>
                </a:effectLst>
                <a:latin typeface="Calibri" panose="020F0502020204030204"/>
                <a:cs typeface="Tajawal Medium" panose="00000600000000000000" pitchFamily="2" charset="-78"/>
              </a:rPr>
              <a:t>Lecture schedule </a:t>
            </a:r>
            <a:endParaRPr kumimoji="0" lang="en-GB"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cs typeface="Tajawal Medium" panose="00000600000000000000" pitchFamily="2" charset="-78"/>
            </a:endParaRPr>
          </a:p>
        </p:txBody>
      </p:sp>
      <p:pic>
        <p:nvPicPr>
          <p:cNvPr id="14" name="Picture 13" descr="Graphical user interface, text, application&#10;&#10;Description automatically generated">
            <a:extLst>
              <a:ext uri="{FF2B5EF4-FFF2-40B4-BE49-F238E27FC236}">
                <a16:creationId xmlns:a16="http://schemas.microsoft.com/office/drawing/2014/main" id="{5CBBD389-4D98-A70F-54C3-7C79F7775895}"/>
              </a:ext>
            </a:extLst>
          </p:cNvPr>
          <p:cNvPicPr>
            <a:picLocks noChangeAspect="1"/>
          </p:cNvPicPr>
          <p:nvPr/>
        </p:nvPicPr>
        <p:blipFill rotWithShape="1">
          <a:blip r:embed="rId8">
            <a:extLst>
              <a:ext uri="{28A0092B-C50C-407E-A947-70E740481C1C}">
                <a14:useLocalDpi xmlns:a14="http://schemas.microsoft.com/office/drawing/2010/main" val="0"/>
              </a:ext>
            </a:extLst>
          </a:blip>
          <a:srcRect b="43415"/>
          <a:stretch/>
        </p:blipFill>
        <p:spPr>
          <a:xfrm>
            <a:off x="4226239" y="639318"/>
            <a:ext cx="7314021" cy="4886388"/>
          </a:xfrm>
          <a:prstGeom prst="rect">
            <a:avLst/>
          </a:prstGeom>
        </p:spPr>
      </p:pic>
    </p:spTree>
    <p:custDataLst>
      <p:tags r:id="rId1"/>
    </p:custDataLst>
    <p:extLst>
      <p:ext uri="{BB962C8B-B14F-4D97-AF65-F5344CB8AC3E}">
        <p14:creationId xmlns:p14="http://schemas.microsoft.com/office/powerpoint/2010/main" val="13184634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29362" y="14742"/>
            <a:ext cx="2470150" cy="145872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b="1" dirty="0">
              <a:effectLst>
                <a:outerShdw blurRad="38100" dist="38100" dir="2700000" algn="tl">
                  <a:srgbClr val="000000">
                    <a:alpha val="43137"/>
                  </a:srgbClr>
                </a:outerShdw>
              </a:effectLst>
            </a:endParaRPr>
          </a:p>
          <a:p>
            <a:r>
              <a:rPr lang="en-US" sz="2400" b="1" dirty="0">
                <a:effectLst>
                  <a:outerShdw blurRad="38100" dist="38100" dir="2700000" algn="tl">
                    <a:srgbClr val="000000">
                      <a:alpha val="43137"/>
                    </a:srgbClr>
                  </a:outerShdw>
                </a:effectLst>
              </a:rPr>
              <a:t>THE MAIN TOPICS </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93404" y="632896"/>
            <a:ext cx="4280018" cy="369332"/>
          </a:xfrm>
          <a:prstGeom prst="rect">
            <a:avLst/>
          </a:prstGeom>
          <a:noFill/>
        </p:spPr>
        <p:txBody>
          <a:bodyPr wrap="none" rtlCol="0">
            <a:spAutoFit/>
          </a:bodyPr>
          <a:lstStyle/>
          <a:p>
            <a:r>
              <a:rPr lang="en-US" dirty="0">
                <a:solidFill>
                  <a:schemeClr val="bg1"/>
                </a:solidFill>
                <a:latin typeface="Tajawal Medium" panose="00000600000000000000" pitchFamily="2" charset="-78"/>
                <a:cs typeface="Tajawal Medium" panose="00000600000000000000" pitchFamily="2" charset="-78"/>
              </a:rPr>
              <a:t>GO THROUGH YOUR COURSE PLAN </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25840" y="475403"/>
            <a:ext cx="3349850" cy="6056212"/>
          </a:xfrm>
          <a:prstGeom prst="rect">
            <a:avLst/>
          </a:prstGeom>
        </p:spPr>
      </p:pic>
      <p:sp>
        <p:nvSpPr>
          <p:cNvPr id="11" name="Subtitle 10">
            <a:extLst>
              <a:ext uri="{FF2B5EF4-FFF2-40B4-BE49-F238E27FC236}">
                <a16:creationId xmlns:a16="http://schemas.microsoft.com/office/drawing/2014/main" id="{8DC26B77-E12F-6826-9C31-6287AD848011}"/>
              </a:ext>
            </a:extLst>
          </p:cNvPr>
          <p:cNvSpPr>
            <a:spLocks noGrp="1"/>
          </p:cNvSpPr>
          <p:nvPr>
            <p:ph type="subTitle" idx="1"/>
          </p:nvPr>
        </p:nvSpPr>
        <p:spPr>
          <a:xfrm>
            <a:off x="549054" y="1975631"/>
            <a:ext cx="7768718" cy="2519680"/>
          </a:xfrm>
        </p:spPr>
        <p:txBody>
          <a:bodyPr/>
          <a:lstStyle/>
          <a:p>
            <a:r>
              <a:rPr lang="en-US" sz="3600" b="1" dirty="0">
                <a:solidFill>
                  <a:srgbClr val="FF0000"/>
                </a:solidFill>
                <a:effectLst>
                  <a:outerShdw blurRad="38100" dist="38100" dir="2700000" algn="tl">
                    <a:srgbClr val="000000">
                      <a:alpha val="43137"/>
                    </a:srgbClr>
                  </a:outerShdw>
                </a:effectLst>
              </a:rPr>
              <a:t>YOUR COURSE TITTLE IS</a:t>
            </a:r>
          </a:p>
          <a:p>
            <a:pPr algn="l"/>
            <a:endParaRPr lang="en-US" sz="3600" dirty="0"/>
          </a:p>
          <a:p>
            <a:r>
              <a:rPr lang="en-US" sz="3600" dirty="0"/>
              <a:t> </a:t>
            </a:r>
            <a:r>
              <a:rPr lang="en-US" sz="3600" b="1" u="sng" dirty="0">
                <a:effectLst>
                  <a:outerShdw blurRad="38100" dist="38100" dir="2700000" algn="tl">
                    <a:srgbClr val="000000">
                      <a:alpha val="43137"/>
                    </a:srgbClr>
                  </a:outerShdw>
                </a:effectLst>
              </a:rPr>
              <a:t>PRESENTATIONS AND WRITING SKILLS </a:t>
            </a:r>
          </a:p>
          <a:p>
            <a:pPr algn="l"/>
            <a:endParaRPr lang="en-US" dirty="0"/>
          </a:p>
          <a:p>
            <a:pPr algn="l"/>
            <a:endParaRPr lang="en-GB" dirty="0"/>
          </a:p>
        </p:txBody>
      </p:sp>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1754248"/>
            <a:ext cx="238650" cy="2709534"/>
          </a:xfrm>
          <a:prstGeom prst="rect">
            <a:avLst/>
          </a:prstGeom>
        </p:spPr>
      </p:pic>
      <p:pic>
        <p:nvPicPr>
          <p:cNvPr id="6" name="Picture 5"/>
          <p:cNvPicPr>
            <a:picLocks noChangeAspect="1"/>
          </p:cNvPicPr>
          <p:nvPr/>
        </p:nvPicPr>
        <p:blipFill>
          <a:blip r:embed="rId6"/>
          <a:stretch>
            <a:fillRect/>
          </a:stretch>
        </p:blipFill>
        <p:spPr>
          <a:xfrm>
            <a:off x="247564" y="122663"/>
            <a:ext cx="9533101" cy="2055664"/>
          </a:xfrm>
          <a:prstGeom prst="rect">
            <a:avLst/>
          </a:prstGeom>
        </p:spPr>
      </p:pic>
      <p:sp>
        <p:nvSpPr>
          <p:cNvPr id="10" name="TextBox 9">
            <a:extLst>
              <a:ext uri="{FF2B5EF4-FFF2-40B4-BE49-F238E27FC236}">
                <a16:creationId xmlns:a16="http://schemas.microsoft.com/office/drawing/2014/main" id="{85467CD8-452A-41BD-02DF-7323DDD749FC}"/>
              </a:ext>
            </a:extLst>
          </p:cNvPr>
          <p:cNvSpPr txBox="1"/>
          <p:nvPr/>
        </p:nvSpPr>
        <p:spPr>
          <a:xfrm>
            <a:off x="1874165" y="2280052"/>
            <a:ext cx="9109786" cy="2308324"/>
          </a:xfrm>
          <a:prstGeom prst="rect">
            <a:avLst/>
          </a:prstGeom>
          <a:noFill/>
        </p:spPr>
        <p:txBody>
          <a:bodyPr wrap="square">
            <a:spAutoFit/>
          </a:bodyPr>
          <a:lstStyle/>
          <a:p>
            <a:r>
              <a:rPr lang="en-US" sz="2400" b="1" dirty="0">
                <a:solidFill>
                  <a:srgbClr val="002060"/>
                </a:solidFill>
                <a:effectLst>
                  <a:outerShdw blurRad="38100" dist="38100" dir="2700000" algn="tl">
                    <a:srgbClr val="000000">
                      <a:alpha val="43137"/>
                    </a:srgbClr>
                  </a:outerShdw>
                </a:effectLst>
              </a:rPr>
              <a:t>This course helps students discover how to craft presentations around essential objectives, present key concepts and ideas with power and enthusiasm, design, and present effective visuals, and employ techniques for polishing and mastering presentation delivery. Executives, managers, and staff alike will boost presentation performance with this training course.</a:t>
            </a:r>
          </a:p>
        </p:txBody>
      </p:sp>
    </p:spTree>
    <p:custDataLst>
      <p:tags r:id="rId1"/>
    </p:custDataLst>
    <p:extLst>
      <p:ext uri="{BB962C8B-B14F-4D97-AF65-F5344CB8AC3E}">
        <p14:creationId xmlns:p14="http://schemas.microsoft.com/office/powerpoint/2010/main" val="1712226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mph" presetSubtype="0" fill="hold" nodeType="clickEffect">
                                  <p:stCondLst>
                                    <p:cond delay="0"/>
                                  </p:stCondLst>
                                  <p:iterate type="lt">
                                    <p:tmPct val="4000"/>
                                  </p:iterate>
                                  <p:childTnLst>
                                    <p:set>
                                      <p:cBhvr override="childStyle">
                                        <p:cTn id="6" dur="500" fill="hold"/>
                                        <p:tgtEl>
                                          <p:spTgt spid="10">
                                            <p:txEl>
                                              <p:pRg st="0" end="0"/>
                                            </p:txEl>
                                          </p:spTgt>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247564" y="113297"/>
            <a:ext cx="9533101" cy="1369815"/>
          </a:xfrm>
          <a:prstGeom prst="rect">
            <a:avLst/>
          </a:prstGeom>
        </p:spPr>
      </p:pic>
      <p:sp>
        <p:nvSpPr>
          <p:cNvPr id="14" name="TextBox 13">
            <a:extLst>
              <a:ext uri="{FF2B5EF4-FFF2-40B4-BE49-F238E27FC236}">
                <a16:creationId xmlns:a16="http://schemas.microsoft.com/office/drawing/2014/main" id="{22EF6DD4-6826-B579-15A6-C7620363C389}"/>
              </a:ext>
            </a:extLst>
          </p:cNvPr>
          <p:cNvSpPr txBox="1"/>
          <p:nvPr/>
        </p:nvSpPr>
        <p:spPr>
          <a:xfrm>
            <a:off x="910495" y="2475253"/>
            <a:ext cx="5094573" cy="204158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800"/>
              </a:spcAft>
              <a:buClrTx/>
              <a:buSzTx/>
              <a:buFontTx/>
              <a:buNone/>
              <a:tabLst/>
              <a:defRPr/>
            </a:pPr>
            <a:r>
              <a:rPr kumimoji="0" lang="en-US" sz="2000" b="1" i="0" u="sng" strike="noStrike" kern="1200" cap="none" spc="0" normalizeH="0" baseline="0" noProof="0" dirty="0">
                <a:ln>
                  <a:noFill/>
                </a:ln>
                <a:solidFill>
                  <a:srgbClr val="1F497D"/>
                </a:solidFill>
                <a:effectLst>
                  <a:outerShdw blurRad="38100" dist="38100" dir="2700000" algn="tl">
                    <a:srgbClr val="000000">
                      <a:alpha val="43137"/>
                    </a:srgbClr>
                  </a:outerShdw>
                </a:effectLst>
                <a:uLnTx/>
                <a:uFillTx/>
                <a:latin typeface="Calibri" panose="020F0502020204030204" pitchFamily="34" charset="0"/>
                <a:ea typeface="+mn-ea"/>
                <a:cs typeface="+mn-cs"/>
              </a:rPr>
              <a:t>Topics:</a:t>
            </a:r>
            <a:endPar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Communication Types.</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Types of Audience.</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The main Types of writing. </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Effective Persuasive content.</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0" marR="0" lvl="0" indent="0" algn="just" defTabSz="914400" rtl="0" eaLnBrk="1" fontAlgn="base" latinLnBrk="0" hangingPunct="1">
              <a:lnSpc>
                <a:spcPct val="100000"/>
              </a:lnSpc>
              <a:spcBef>
                <a:spcPts val="0"/>
              </a:spcBef>
              <a:spcAft>
                <a:spcPts val="80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Essentials for Dynamic Presentations.</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p:txBody>
      </p:sp>
      <p:sp>
        <p:nvSpPr>
          <p:cNvPr id="7" name="TextBox 6">
            <a:extLst>
              <a:ext uri="{FF2B5EF4-FFF2-40B4-BE49-F238E27FC236}">
                <a16:creationId xmlns:a16="http://schemas.microsoft.com/office/drawing/2014/main" id="{CB60D804-2D49-0953-AF3E-2A2B11592F06}"/>
              </a:ext>
            </a:extLst>
          </p:cNvPr>
          <p:cNvSpPr txBox="1"/>
          <p:nvPr/>
        </p:nvSpPr>
        <p:spPr>
          <a:xfrm>
            <a:off x="6784950" y="1769355"/>
            <a:ext cx="4807656" cy="3580467"/>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800"/>
              </a:spcAft>
              <a:buClrTx/>
              <a:buSzTx/>
              <a:buFontTx/>
              <a:buNone/>
              <a:tabLst/>
              <a:defRPr/>
            </a:pPr>
            <a:r>
              <a:rPr kumimoji="0" lang="en-US" sz="2000" b="1" i="0" u="sng" strike="noStrike" kern="1200" cap="none" spc="0" normalizeH="0" baseline="0" noProof="0" dirty="0">
                <a:ln>
                  <a:noFill/>
                </a:ln>
                <a:solidFill>
                  <a:srgbClr val="1F497D"/>
                </a:solidFill>
                <a:effectLst>
                  <a:outerShdw blurRad="38100" dist="38100" dir="2700000" algn="tl">
                    <a:srgbClr val="000000">
                      <a:alpha val="43137"/>
                    </a:srgbClr>
                  </a:outerShdw>
                </a:effectLst>
                <a:uLnTx/>
                <a:uFillTx/>
                <a:latin typeface="Calibri" panose="020F0502020204030204" pitchFamily="34" charset="0"/>
                <a:ea typeface="+mn-ea"/>
                <a:cs typeface="+mn-cs"/>
              </a:rPr>
              <a:t>Learning Outcomes:</a:t>
            </a:r>
            <a:endPar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342900" marR="0" lvl="0" indent="-342900" algn="just" defTabSz="914400" eaLnBrk="1" fontAlgn="base"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Explore how presentation and writing work.</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342900" marR="0" lvl="0" indent="-342900" algn="just" defTabSz="914400" eaLnBrk="1" fontAlgn="base"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 Understand what happens in front of an audience.</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342900" marR="0" lvl="0" indent="-342900" algn="just" defTabSz="914400" eaLnBrk="1" fontAlgn="base"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Practice a whole range of techniques.</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342900" marR="0" lvl="0" indent="-342900" algn="just" defTabSz="914400" eaLnBrk="1" fontAlgn="base"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 Learn the hints and tips for an effective presentation.</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342900" marR="0" lvl="0" indent="-342900" algn="just" defTabSz="914400" eaLnBrk="1" fontAlgn="base"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 Stretch your capacity to present.</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342900" marR="0" lvl="0" indent="-342900" algn="just" defTabSz="914400" eaLnBrk="1" fontAlgn="base"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Present with style  and presence.</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342900" marR="0" lvl="0" indent="-342900" algn="just" defTabSz="914400" eaLnBrk="1" fontAlgn="base"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Using support materials.</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p:txBody>
      </p:sp>
    </p:spTree>
    <p:custDataLst>
      <p:tags r:id="rId1"/>
    </p:custDataLst>
    <p:extLst>
      <p:ext uri="{BB962C8B-B14F-4D97-AF65-F5344CB8AC3E}">
        <p14:creationId xmlns:p14="http://schemas.microsoft.com/office/powerpoint/2010/main" val="1750133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xEl>
                                              <p:pRg st="1" end="1"/>
                                            </p:txEl>
                                          </p:spTgt>
                                        </p:tgtEl>
                                        <p:attrNameLst>
                                          <p:attrName>style.visibility</p:attrName>
                                        </p:attrNameLst>
                                      </p:cBhvr>
                                      <p:to>
                                        <p:strVal val="visible"/>
                                      </p:to>
                                    </p:set>
                                    <p:anim calcmode="lin" valueType="num">
                                      <p:cBhvr additive="base">
                                        <p:cTn id="7"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2" end="2"/>
                                            </p:txEl>
                                          </p:spTgt>
                                        </p:tgtEl>
                                        <p:attrNameLst>
                                          <p:attrName>style.visibility</p:attrName>
                                        </p:attrNameLst>
                                      </p:cBhvr>
                                      <p:to>
                                        <p:strVal val="visible"/>
                                      </p:to>
                                    </p:set>
                                    <p:anim calcmode="lin" valueType="num">
                                      <p:cBhvr additive="base">
                                        <p:cTn id="13"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
                                            <p:txEl>
                                              <p:pRg st="3" end="3"/>
                                            </p:txEl>
                                          </p:spTgt>
                                        </p:tgtEl>
                                        <p:attrNameLst>
                                          <p:attrName>style.visibility</p:attrName>
                                        </p:attrNameLst>
                                      </p:cBhvr>
                                      <p:to>
                                        <p:strVal val="visible"/>
                                      </p:to>
                                    </p:set>
                                    <p:anim calcmode="lin" valueType="num">
                                      <p:cBhvr additive="base">
                                        <p:cTn id="19"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4">
                                            <p:txEl>
                                              <p:pRg st="4" end="4"/>
                                            </p:txEl>
                                          </p:spTgt>
                                        </p:tgtEl>
                                        <p:attrNameLst>
                                          <p:attrName>style.visibility</p:attrName>
                                        </p:attrNameLst>
                                      </p:cBhvr>
                                      <p:to>
                                        <p:strVal val="visible"/>
                                      </p:to>
                                    </p:set>
                                    <p:anim calcmode="lin" valueType="num">
                                      <p:cBhvr additive="base">
                                        <p:cTn id="25" dur="500" fill="hold"/>
                                        <p:tgtEl>
                                          <p:spTgt spid="14">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4">
                                            <p:txEl>
                                              <p:pRg st="5" end="5"/>
                                            </p:txEl>
                                          </p:spTgt>
                                        </p:tgtEl>
                                        <p:attrNameLst>
                                          <p:attrName>style.visibility</p:attrName>
                                        </p:attrNameLst>
                                      </p:cBhvr>
                                      <p:to>
                                        <p:strVal val="visible"/>
                                      </p:to>
                                    </p:set>
                                    <p:anim calcmode="lin" valueType="num">
                                      <p:cBhvr additive="base">
                                        <p:cTn id="31" dur="500" fill="hold"/>
                                        <p:tgtEl>
                                          <p:spTgt spid="14">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7">
                                            <p:txEl>
                                              <p:pRg st="1" end="1"/>
                                            </p:txEl>
                                          </p:spTgt>
                                        </p:tgtEl>
                                        <p:attrNameLst>
                                          <p:attrName>style.visibility</p:attrName>
                                        </p:attrNameLst>
                                      </p:cBhvr>
                                      <p:to>
                                        <p:strVal val="visible"/>
                                      </p:to>
                                    </p:set>
                                    <p:anim calcmode="lin" valueType="num">
                                      <p:cBhvr additive="base">
                                        <p:cTn id="37"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7">
                                            <p:txEl>
                                              <p:pRg st="2" end="2"/>
                                            </p:txEl>
                                          </p:spTgt>
                                        </p:tgtEl>
                                        <p:attrNameLst>
                                          <p:attrName>style.visibility</p:attrName>
                                        </p:attrNameLst>
                                      </p:cBhvr>
                                      <p:to>
                                        <p:strVal val="visible"/>
                                      </p:to>
                                    </p:set>
                                    <p:anim calcmode="lin" valueType="num">
                                      <p:cBhvr additive="base">
                                        <p:cTn id="43"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7">
                                            <p:txEl>
                                              <p:pRg st="3" end="3"/>
                                            </p:txEl>
                                          </p:spTgt>
                                        </p:tgtEl>
                                        <p:attrNameLst>
                                          <p:attrName>style.visibility</p:attrName>
                                        </p:attrNameLst>
                                      </p:cBhvr>
                                      <p:to>
                                        <p:strVal val="visible"/>
                                      </p:to>
                                    </p:set>
                                    <p:anim calcmode="lin" valueType="num">
                                      <p:cBhvr additive="base">
                                        <p:cTn id="49"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7">
                                            <p:txEl>
                                              <p:pRg st="4" end="4"/>
                                            </p:txEl>
                                          </p:spTgt>
                                        </p:tgtEl>
                                        <p:attrNameLst>
                                          <p:attrName>style.visibility</p:attrName>
                                        </p:attrNameLst>
                                      </p:cBhvr>
                                      <p:to>
                                        <p:strVal val="visible"/>
                                      </p:to>
                                    </p:set>
                                    <p:anim calcmode="lin" valueType="num">
                                      <p:cBhvr additive="base">
                                        <p:cTn id="55"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7">
                                            <p:txEl>
                                              <p:pRg st="5" end="5"/>
                                            </p:txEl>
                                          </p:spTgt>
                                        </p:tgtEl>
                                        <p:attrNameLst>
                                          <p:attrName>style.visibility</p:attrName>
                                        </p:attrNameLst>
                                      </p:cBhvr>
                                      <p:to>
                                        <p:strVal val="visible"/>
                                      </p:to>
                                    </p:set>
                                    <p:anim calcmode="lin" valueType="num">
                                      <p:cBhvr additive="base">
                                        <p:cTn id="61"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7">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7">
                                            <p:txEl>
                                              <p:pRg st="6" end="6"/>
                                            </p:txEl>
                                          </p:spTgt>
                                        </p:tgtEl>
                                        <p:attrNameLst>
                                          <p:attrName>style.visibility</p:attrName>
                                        </p:attrNameLst>
                                      </p:cBhvr>
                                      <p:to>
                                        <p:strVal val="visible"/>
                                      </p:to>
                                    </p:set>
                                    <p:anim calcmode="lin" valueType="num">
                                      <p:cBhvr additive="base">
                                        <p:cTn id="67" dur="500" fill="hold"/>
                                        <p:tgtEl>
                                          <p:spTgt spid="7">
                                            <p:txEl>
                                              <p:pRg st="6" end="6"/>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7">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7">
                                            <p:txEl>
                                              <p:pRg st="7" end="7"/>
                                            </p:txEl>
                                          </p:spTgt>
                                        </p:tgtEl>
                                        <p:attrNameLst>
                                          <p:attrName>style.visibility</p:attrName>
                                        </p:attrNameLst>
                                      </p:cBhvr>
                                      <p:to>
                                        <p:strVal val="visible"/>
                                      </p:to>
                                    </p:set>
                                    <p:anim calcmode="lin" valueType="num">
                                      <p:cBhvr additive="base">
                                        <p:cTn id="73" dur="500" fill="hold"/>
                                        <p:tgtEl>
                                          <p:spTgt spid="7">
                                            <p:txEl>
                                              <p:pRg st="7" end="7"/>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7">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312379"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25369" y="20297"/>
            <a:ext cx="2470150" cy="150058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rgbClr val="0A1F61"/>
                </a:solidFill>
                <a:effectLst>
                  <a:outerShdw blurRad="38100" dist="38100" dir="2700000" algn="tl">
                    <a:srgbClr val="000000">
                      <a:alpha val="43137"/>
                    </a:srgbClr>
                  </a:outerShdw>
                </a:effectLst>
                <a:cs typeface="Tajawal ExtraBold" panose="00000800000000000000" pitchFamily="2" charset="-78"/>
              </a:rPr>
              <a:t>THE MAIN TOPICS</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505905"/>
            <a:ext cx="238650" cy="2709534"/>
          </a:xfrm>
          <a:prstGeom prst="rect">
            <a:avLst/>
          </a:prstGeom>
        </p:spPr>
      </p:pic>
      <p:sp>
        <p:nvSpPr>
          <p:cNvPr id="7" name="TextBox 6"/>
          <p:cNvSpPr txBox="1"/>
          <p:nvPr/>
        </p:nvSpPr>
        <p:spPr>
          <a:xfrm>
            <a:off x="2303775" y="601311"/>
            <a:ext cx="4241739"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Tajawal Medium" panose="00000600000000000000" pitchFamily="2" charset="-78"/>
                <a:ea typeface="+mn-ea"/>
                <a:cs typeface="Tajawal Medium" panose="00000600000000000000" pitchFamily="2" charset="-78"/>
              </a:rPr>
              <a:t>THE FOLLOWING TOPICS WILL BE COVERED</a:t>
            </a:r>
            <a:r>
              <a:rPr kumimoji="0" lang="en-US" sz="16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endParaRPr kumimoji="0" lang="en-US" sz="16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651740" y="1846381"/>
            <a:ext cx="7364500" cy="5407891"/>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CHAPTER 1: </a:t>
            </a:r>
            <a:r>
              <a:rPr lang="en-US" b="1"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UNDERSTANDING BUSINESS COMMUNICATION IN TODAY’S WORKPLACE.</a:t>
            </a:r>
          </a:p>
          <a:p>
            <a:pPr marL="0" marR="0" lvl="0" indent="0" algn="l" defTabSz="914400" rtl="0" eaLnBrk="1" fontAlgn="auto" latinLnBrk="0" hangingPunct="1">
              <a:lnSpc>
                <a:spcPct val="200000"/>
              </a:lnSpc>
              <a:spcBef>
                <a:spcPts val="0"/>
              </a:spcBef>
              <a:spcAft>
                <a:spcPts val="0"/>
              </a:spcAft>
              <a:buClrTx/>
              <a:buSzTx/>
              <a:buFontTx/>
              <a:buNone/>
              <a:tabLst/>
              <a:defRPr/>
            </a:pPr>
            <a:r>
              <a:rPr lang="en-US" b="1" u="sng"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Which will cover:</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Understanding Why Communication Matters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Communicating in Today’s Global Business Environment.</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Exploring the Communication Process.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Committing to Ethical Communication.</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Communicating in a World of Diversity. </a:t>
            </a:r>
          </a:p>
          <a:p>
            <a:pPr marL="0" marR="0" lvl="0" indent="0" algn="l" defTabSz="914400" rtl="0" eaLnBrk="1" fontAlgn="auto" latinLnBrk="0" hangingPunct="1">
              <a:lnSpc>
                <a:spcPct val="200000"/>
              </a:lnSpc>
              <a:spcBef>
                <a:spcPts val="0"/>
              </a:spcBef>
              <a:spcAft>
                <a:spcPts val="0"/>
              </a:spcAft>
              <a:buClrTx/>
              <a:buSzTx/>
              <a:buFontTx/>
              <a:buNone/>
              <a:tabLst/>
              <a:defRPr/>
            </a:pPr>
            <a:endPar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endParaRPr>
          </a:p>
          <a:p>
            <a:pPr marL="0" marR="0" lvl="0" indent="0" algn="l" defTabSz="914400" rtl="0" eaLnBrk="1" fontAlgn="auto" latinLnBrk="0" hangingPunct="1">
              <a:lnSpc>
                <a:spcPct val="200000"/>
              </a:lnSpc>
              <a:spcBef>
                <a:spcPts val="0"/>
              </a:spcBef>
              <a:spcAft>
                <a:spcPts val="0"/>
              </a:spcAft>
              <a:buClrTx/>
              <a:buSzTx/>
              <a:buFontTx/>
              <a:buNone/>
              <a:tabLst/>
              <a:defRPr/>
            </a:pPr>
            <a:endPar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endParaRPr>
          </a:p>
          <a:p>
            <a:pPr marL="0" marR="0" lvl="0" indent="0" algn="l" defTabSz="914400" rtl="0" eaLnBrk="1" fontAlgn="auto" latinLnBrk="0" hangingPunct="1">
              <a:lnSpc>
                <a:spcPct val="200000"/>
              </a:lnSpc>
              <a:spcBef>
                <a:spcPts val="0"/>
              </a:spcBef>
              <a:spcAft>
                <a:spcPts val="0"/>
              </a:spcAft>
              <a:buClrTx/>
              <a:buSzTx/>
              <a:buFontTx/>
              <a:buNone/>
              <a:tabLst/>
              <a:defRPr/>
            </a:pPr>
            <a:r>
              <a:rPr lang="en-US" dirty="0">
                <a:solidFill>
                  <a:srgbClr val="0A1F61"/>
                </a:solidFill>
                <a:latin typeface="Tajawal ExtraBold" panose="00000800000000000000" pitchFamily="2" charset="-78"/>
                <a:cs typeface="Tajawal ExtraBold" panose="00000800000000000000" pitchFamily="2" charset="-78"/>
              </a:rPr>
              <a:t> </a:t>
            </a: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Tree>
    <p:custDataLst>
      <p:tags r:id="rId1"/>
    </p:custDataLst>
    <p:extLst>
      <p:ext uri="{BB962C8B-B14F-4D97-AF65-F5344CB8AC3E}">
        <p14:creationId xmlns:p14="http://schemas.microsoft.com/office/powerpoint/2010/main" val="3951451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 calcmode="lin" valueType="num">
                                      <p:cBhvr additive="base">
                                        <p:cTn id="7"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3" end="3"/>
                                            </p:txEl>
                                          </p:spTgt>
                                        </p:tgtEl>
                                        <p:attrNameLst>
                                          <p:attrName>style.visibility</p:attrName>
                                        </p:attrNameLst>
                                      </p:cBhvr>
                                      <p:to>
                                        <p:strVal val="visible"/>
                                      </p:to>
                                    </p:set>
                                    <p:anim calcmode="lin" valueType="num">
                                      <p:cBhvr additive="base">
                                        <p:cTn id="13"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4" end="4"/>
                                            </p:txEl>
                                          </p:spTgt>
                                        </p:tgtEl>
                                        <p:attrNameLst>
                                          <p:attrName>style.visibility</p:attrName>
                                        </p:attrNameLst>
                                      </p:cBhvr>
                                      <p:to>
                                        <p:strVal val="visible"/>
                                      </p:to>
                                    </p:set>
                                    <p:anim calcmode="lin" valueType="num">
                                      <p:cBhvr additive="base">
                                        <p:cTn id="19"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9">
                                            <p:txEl>
                                              <p:pRg st="5" end="5"/>
                                            </p:txEl>
                                          </p:spTgt>
                                        </p:tgtEl>
                                        <p:attrNameLst>
                                          <p:attrName>style.visibility</p:attrName>
                                        </p:attrNameLst>
                                      </p:cBhvr>
                                      <p:to>
                                        <p:strVal val="visible"/>
                                      </p:to>
                                    </p:set>
                                    <p:anim calcmode="lin" valueType="num">
                                      <p:cBhvr additive="base">
                                        <p:cTn id="25"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9">
                                            <p:txEl>
                                              <p:pRg st="6" end="6"/>
                                            </p:txEl>
                                          </p:spTgt>
                                        </p:tgtEl>
                                        <p:attrNameLst>
                                          <p:attrName>style.visibility</p:attrName>
                                        </p:attrNameLst>
                                      </p:cBhvr>
                                      <p:to>
                                        <p:strVal val="visible"/>
                                      </p:to>
                                    </p:set>
                                    <p:anim calcmode="lin" valueType="num">
                                      <p:cBhvr additive="base">
                                        <p:cTn id="31" dur="500" fill="hold"/>
                                        <p:tgtEl>
                                          <p:spTgt spid="19">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109651" y="127057"/>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56476" y="94715"/>
            <a:ext cx="2470150" cy="107616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The main topics</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1624" y="343920"/>
            <a:ext cx="434766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following topics will be covered: </a:t>
            </a:r>
            <a:endParaRPr kumimoji="0" lang="en-US" sz="2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9029210" y="554566"/>
            <a:ext cx="2858906" cy="5748868"/>
          </a:xfrm>
          <a:prstGeom prst="rect">
            <a:avLst/>
          </a:prstGeom>
        </p:spPr>
      </p:pic>
      <p:sp>
        <p:nvSpPr>
          <p:cNvPr id="19" name="TextBox 18"/>
          <p:cNvSpPr txBox="1"/>
          <p:nvPr/>
        </p:nvSpPr>
        <p:spPr>
          <a:xfrm>
            <a:off x="130614" y="1021771"/>
            <a:ext cx="8801513" cy="5638723"/>
          </a:xfrm>
          <a:prstGeom prst="rect">
            <a:avLst/>
          </a:prstGeom>
          <a:noFill/>
        </p:spPr>
        <p:txBody>
          <a:bodyPr wrap="square" rtlCol="0">
            <a:spAutoFit/>
          </a:bodyPr>
          <a:lstStyle/>
          <a:p>
            <a:pPr marL="0" marR="0" lvl="0" indent="0" algn="ctr" defTabSz="914400" rtl="0" eaLnBrk="1" fontAlgn="auto" latinLnBrk="0" hangingPunct="1">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a:p>
            <a:pPr marL="0" marR="0" lvl="0" indent="0" defTabSz="914400" rtl="0" eaLnBrk="1" fontAlgn="auto" latinLnBrk="0" hangingPunct="1">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a:p>
            <a:pPr marL="0" marR="0" lvl="0" indent="0" defTabSz="914400" rtl="0" eaLnBrk="1" fontAlgn="auto" latinLnBrk="0" hangingPunct="1">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CHAPTER 2: MASTERING TEAM SKILLS INTERPERSONAL COMMUNICATION.</a:t>
            </a:r>
          </a:p>
          <a:p>
            <a:pPr marL="0" marR="0" lvl="0" indent="0" defTabSz="914400" rtl="0" eaLnBrk="1" fontAlgn="auto" latinLnBrk="0" hangingPunct="1">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rPr>
              <a:t>Which will cover:</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600"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rPr>
              <a:t>Communicating Effectively in Teams</a:t>
            </a:r>
            <a:r>
              <a:rPr lang="en-US" sz="1600"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600"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rPr>
              <a:t>Collaborating on Communication Efforts.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600"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rPr>
              <a:t>Making Your Meetings More Productive</a:t>
            </a:r>
            <a:endParaRPr lang="en-US" sz="1600"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600"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rPr>
              <a:t>Improving Your Listening Skills.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600"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rPr>
              <a:t>Improving Your Nonverbal Communication Skills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600"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rPr>
              <a:t>Developing Your Business Etiquette.</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600"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rPr>
              <a:t>Advantages and Disadvantages of Teams</a:t>
            </a:r>
            <a:r>
              <a:rPr lang="en-US" sz="1600"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600"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rPr>
              <a:t>The most effective teams share the following characteristics</a:t>
            </a:r>
            <a:r>
              <a:rPr kumimoji="0" lang="en-US" sz="1800"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rPr>
              <a:t>.</a:t>
            </a:r>
            <a:endParaRPr kumimoji="0" lang="en-US" sz="18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spTree>
    <p:custDataLst>
      <p:tags r:id="rId1"/>
    </p:custDataLst>
    <p:extLst>
      <p:ext uri="{BB962C8B-B14F-4D97-AF65-F5344CB8AC3E}">
        <p14:creationId xmlns:p14="http://schemas.microsoft.com/office/powerpoint/2010/main" val="3740687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5" end="5"/>
                                            </p:txEl>
                                          </p:spTgt>
                                        </p:tgtEl>
                                        <p:attrNameLst>
                                          <p:attrName>style.visibility</p:attrName>
                                        </p:attrNameLst>
                                      </p:cBhvr>
                                      <p:to>
                                        <p:strVal val="visible"/>
                                      </p:to>
                                    </p:set>
                                    <p:anim calcmode="lin" valueType="num">
                                      <p:cBhvr additive="base">
                                        <p:cTn id="7"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6" end="6"/>
                                            </p:txEl>
                                          </p:spTgt>
                                        </p:tgtEl>
                                        <p:attrNameLst>
                                          <p:attrName>style.visibility</p:attrName>
                                        </p:attrNameLst>
                                      </p:cBhvr>
                                      <p:to>
                                        <p:strVal val="visible"/>
                                      </p:to>
                                    </p:set>
                                    <p:anim calcmode="lin" valueType="num">
                                      <p:cBhvr additive="base">
                                        <p:cTn id="13" dur="500" fill="hold"/>
                                        <p:tgtEl>
                                          <p:spTgt spid="19">
                                            <p:txEl>
                                              <p:pRg st="6" end="6"/>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7" end="7"/>
                                            </p:txEl>
                                          </p:spTgt>
                                        </p:tgtEl>
                                        <p:attrNameLst>
                                          <p:attrName>style.visibility</p:attrName>
                                        </p:attrNameLst>
                                      </p:cBhvr>
                                      <p:to>
                                        <p:strVal val="visible"/>
                                      </p:to>
                                    </p:set>
                                    <p:anim calcmode="lin" valueType="num">
                                      <p:cBhvr additive="base">
                                        <p:cTn id="19" dur="500" fill="hold"/>
                                        <p:tgtEl>
                                          <p:spTgt spid="19">
                                            <p:txEl>
                                              <p:pRg st="7" end="7"/>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9">
                                            <p:txEl>
                                              <p:pRg st="8" end="8"/>
                                            </p:txEl>
                                          </p:spTgt>
                                        </p:tgtEl>
                                        <p:attrNameLst>
                                          <p:attrName>style.visibility</p:attrName>
                                        </p:attrNameLst>
                                      </p:cBhvr>
                                      <p:to>
                                        <p:strVal val="visible"/>
                                      </p:to>
                                    </p:set>
                                    <p:anim calcmode="lin" valueType="num">
                                      <p:cBhvr additive="base">
                                        <p:cTn id="25" dur="500" fill="hold"/>
                                        <p:tgtEl>
                                          <p:spTgt spid="19">
                                            <p:txEl>
                                              <p:pRg st="8" end="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9">
                                            <p:txEl>
                                              <p:pRg st="9" end="9"/>
                                            </p:txEl>
                                          </p:spTgt>
                                        </p:tgtEl>
                                        <p:attrNameLst>
                                          <p:attrName>style.visibility</p:attrName>
                                        </p:attrNameLst>
                                      </p:cBhvr>
                                      <p:to>
                                        <p:strVal val="visible"/>
                                      </p:to>
                                    </p:set>
                                    <p:anim calcmode="lin" valueType="num">
                                      <p:cBhvr additive="base">
                                        <p:cTn id="31" dur="500" fill="hold"/>
                                        <p:tgtEl>
                                          <p:spTgt spid="19">
                                            <p:txEl>
                                              <p:pRg st="9" end="9"/>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9">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9">
                                            <p:txEl>
                                              <p:pRg st="10" end="10"/>
                                            </p:txEl>
                                          </p:spTgt>
                                        </p:tgtEl>
                                        <p:attrNameLst>
                                          <p:attrName>style.visibility</p:attrName>
                                        </p:attrNameLst>
                                      </p:cBhvr>
                                      <p:to>
                                        <p:strVal val="visible"/>
                                      </p:to>
                                    </p:set>
                                    <p:anim calcmode="lin" valueType="num">
                                      <p:cBhvr additive="base">
                                        <p:cTn id="37" dur="500" fill="hold"/>
                                        <p:tgtEl>
                                          <p:spTgt spid="19">
                                            <p:txEl>
                                              <p:pRg st="10" end="1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9">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9">
                                            <p:txEl>
                                              <p:pRg st="11" end="11"/>
                                            </p:txEl>
                                          </p:spTgt>
                                        </p:tgtEl>
                                        <p:attrNameLst>
                                          <p:attrName>style.visibility</p:attrName>
                                        </p:attrNameLst>
                                      </p:cBhvr>
                                      <p:to>
                                        <p:strVal val="visible"/>
                                      </p:to>
                                    </p:set>
                                    <p:anim calcmode="lin" valueType="num">
                                      <p:cBhvr additive="base">
                                        <p:cTn id="43" dur="500" fill="hold"/>
                                        <p:tgtEl>
                                          <p:spTgt spid="19">
                                            <p:txEl>
                                              <p:pRg st="11" end="11"/>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9">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9">
                                            <p:txEl>
                                              <p:pRg st="12" end="12"/>
                                            </p:txEl>
                                          </p:spTgt>
                                        </p:tgtEl>
                                        <p:attrNameLst>
                                          <p:attrName>style.visibility</p:attrName>
                                        </p:attrNameLst>
                                      </p:cBhvr>
                                      <p:to>
                                        <p:strVal val="visible"/>
                                      </p:to>
                                    </p:set>
                                    <p:anim calcmode="lin" valueType="num">
                                      <p:cBhvr additive="base">
                                        <p:cTn id="49" dur="500" fill="hold"/>
                                        <p:tgtEl>
                                          <p:spTgt spid="19">
                                            <p:txEl>
                                              <p:pRg st="12" end="12"/>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9">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56476" y="94715"/>
            <a:ext cx="2470150" cy="150058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The main topics</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36675" y="576205"/>
            <a:ext cx="434766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following topics will be covered: </a:t>
            </a:r>
            <a:endParaRPr kumimoji="0" lang="en-US" sz="2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24029" y="1601320"/>
            <a:ext cx="7364500" cy="3468898"/>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strike="noStrike" kern="1200" cap="none" spc="0" normalizeH="0" baseline="0" noProof="0" dirty="0">
                <a:ln>
                  <a:noFill/>
                </a:ln>
                <a:solidFill>
                  <a:srgbClr val="C00000"/>
                </a:solidFill>
                <a:uLnTx/>
                <a:uFillTx/>
                <a:latin typeface="Tajawal ExtraBold" panose="00000800000000000000" pitchFamily="2" charset="-78"/>
                <a:ea typeface="+mn-ea"/>
                <a:cs typeface="Tajawal ExtraBold" panose="00000800000000000000" pitchFamily="2" charset="-78"/>
              </a:rPr>
              <a:t>CHAPTER 3: PLANNING BUSINESS MESSAGES</a:t>
            </a:r>
          </a:p>
          <a:p>
            <a:pPr>
              <a:lnSpc>
                <a:spcPct val="200000"/>
              </a:lnSpc>
            </a:pPr>
            <a:r>
              <a:rPr kumimoji="0" lang="en-US" sz="1800" b="1" i="0"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 </a:t>
            </a:r>
            <a:r>
              <a:rPr kumimoji="0" lang="en-US" sz="1800" b="1" i="0" u="sng"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Which will cover:</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Understanding the Three-Step Writing Process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800" b="1" i="0"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Planning business messages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800" b="1" i="0"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Writing business messages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800" b="1" i="0"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Completing business messages</a:t>
            </a: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1" i="0"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endParaRPr>
          </a:p>
        </p:txBody>
      </p:sp>
    </p:spTree>
    <p:custDataLst>
      <p:tags r:id="rId1"/>
    </p:custDataLst>
    <p:extLst>
      <p:ext uri="{BB962C8B-B14F-4D97-AF65-F5344CB8AC3E}">
        <p14:creationId xmlns:p14="http://schemas.microsoft.com/office/powerpoint/2010/main" val="2356449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 calcmode="lin" valueType="num">
                                      <p:cBhvr additive="base">
                                        <p:cTn id="7"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3" end="3"/>
                                            </p:txEl>
                                          </p:spTgt>
                                        </p:tgtEl>
                                        <p:attrNameLst>
                                          <p:attrName>style.visibility</p:attrName>
                                        </p:attrNameLst>
                                      </p:cBhvr>
                                      <p:to>
                                        <p:strVal val="visible"/>
                                      </p:to>
                                    </p:set>
                                    <p:anim calcmode="lin" valueType="num">
                                      <p:cBhvr additive="base">
                                        <p:cTn id="13"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4" end="4"/>
                                            </p:txEl>
                                          </p:spTgt>
                                        </p:tgtEl>
                                        <p:attrNameLst>
                                          <p:attrName>style.visibility</p:attrName>
                                        </p:attrNameLst>
                                      </p:cBhvr>
                                      <p:to>
                                        <p:strVal val="visible"/>
                                      </p:to>
                                    </p:set>
                                    <p:anim calcmode="lin" valueType="num">
                                      <p:cBhvr additive="base">
                                        <p:cTn id="19"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9">
                                            <p:txEl>
                                              <p:pRg st="5" end="5"/>
                                            </p:txEl>
                                          </p:spTgt>
                                        </p:tgtEl>
                                        <p:attrNameLst>
                                          <p:attrName>style.visibility</p:attrName>
                                        </p:attrNameLst>
                                      </p:cBhvr>
                                      <p:to>
                                        <p:strVal val="visible"/>
                                      </p:to>
                                    </p:set>
                                    <p:anim calcmode="lin" valueType="num">
                                      <p:cBhvr additive="base">
                                        <p:cTn id="25"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56476" y="94715"/>
            <a:ext cx="2470150" cy="150058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The main topics</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36675" y="576205"/>
            <a:ext cx="434766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following topics will be covered: </a:t>
            </a:r>
            <a:endParaRPr kumimoji="0" lang="en-US" sz="2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651740" y="1846381"/>
            <a:ext cx="7364500" cy="2811026"/>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CHAPTER 4: WRITING BUSINESS MESSAGES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WHICH WILL COVER: </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Being Sensitive to Your Audience’s Needs</a:t>
            </a:r>
            <a:r>
              <a:rPr lang="en-US" b="1" dirty="0">
                <a:solidFill>
                  <a:srgbClr val="0A1F61"/>
                </a:solidFill>
                <a:latin typeface="Tajawal ExtraBold" panose="00000800000000000000" pitchFamily="2" charset="-78"/>
                <a:cs typeface="Tajawal ExtraBold" panose="00000800000000000000" pitchFamily="2" charset="-78"/>
              </a:rPr>
              <a:t>.</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Building Strong Relationships with Your Audience.</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Composing Your Message: Choosing Strong Words</a:t>
            </a:r>
            <a:r>
              <a:rPr lang="en-US" b="1" dirty="0">
                <a:solidFill>
                  <a:srgbClr val="0A1F61"/>
                </a:solidFill>
                <a:latin typeface="Tajawal ExtraBold" panose="00000800000000000000" pitchFamily="2" charset="-78"/>
                <a:cs typeface="Tajawal ExtraBold" panose="00000800000000000000" pitchFamily="2" charset="-78"/>
              </a:rPr>
              <a:t>.</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Composing Your Message: Creating Effective Sentences </a:t>
            </a:r>
          </a:p>
        </p:txBody>
      </p:sp>
    </p:spTree>
    <p:custDataLst>
      <p:tags r:id="rId1"/>
    </p:custDataLst>
    <p:extLst>
      <p:ext uri="{BB962C8B-B14F-4D97-AF65-F5344CB8AC3E}">
        <p14:creationId xmlns:p14="http://schemas.microsoft.com/office/powerpoint/2010/main" val="2940261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 calcmode="lin" valueType="num">
                                      <p:cBhvr additive="base">
                                        <p:cTn id="7"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3" end="3"/>
                                            </p:txEl>
                                          </p:spTgt>
                                        </p:tgtEl>
                                        <p:attrNameLst>
                                          <p:attrName>style.visibility</p:attrName>
                                        </p:attrNameLst>
                                      </p:cBhvr>
                                      <p:to>
                                        <p:strVal val="visible"/>
                                      </p:to>
                                    </p:set>
                                    <p:anim calcmode="lin" valueType="num">
                                      <p:cBhvr additive="base">
                                        <p:cTn id="13"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4" end="4"/>
                                            </p:txEl>
                                          </p:spTgt>
                                        </p:tgtEl>
                                        <p:attrNameLst>
                                          <p:attrName>style.visibility</p:attrName>
                                        </p:attrNameLst>
                                      </p:cBhvr>
                                      <p:to>
                                        <p:strVal val="visible"/>
                                      </p:to>
                                    </p:set>
                                    <p:anim calcmode="lin" valueType="num">
                                      <p:cBhvr additive="base">
                                        <p:cTn id="19"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9">
                                            <p:txEl>
                                              <p:pRg st="5" end="5"/>
                                            </p:txEl>
                                          </p:spTgt>
                                        </p:tgtEl>
                                        <p:attrNameLst>
                                          <p:attrName>style.visibility</p:attrName>
                                        </p:attrNameLst>
                                      </p:cBhvr>
                                      <p:to>
                                        <p:strVal val="visible"/>
                                      </p:to>
                                    </p:set>
                                    <p:anim calcmode="lin" valueType="num">
                                      <p:cBhvr additive="base">
                                        <p:cTn id="25"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56476" y="94715"/>
            <a:ext cx="2470150" cy="150058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The main topics</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6675" y="576205"/>
            <a:ext cx="434766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following topics will be covered: </a:t>
            </a:r>
            <a:endParaRPr kumimoji="0" lang="en-US" sz="2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651740" y="1846381"/>
            <a:ext cx="7364500" cy="3468898"/>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CHAPTER 5: WRITING PERSUASIVE MESSAGES.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WHICH WILL COVER: </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Using the Three-Step Writing Process for Persuasive Messages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Step 1: Planning Persuasive Messages</a:t>
            </a:r>
            <a:endParaRPr lang="en-US" b="1" dirty="0">
              <a:solidFill>
                <a:srgbClr val="0A1F61"/>
              </a:solidFill>
              <a:latin typeface="Tajawal ExtraBold" panose="00000800000000000000" pitchFamily="2" charset="-78"/>
              <a:cs typeface="Tajawal ExtraBold" panose="00000800000000000000" pitchFamily="2" charset="-78"/>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Step 2: Writing Persuasive Messages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Step 3: Completing Persuasive Messages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spTree>
    <p:extLst>
      <p:ext uri="{BB962C8B-B14F-4D97-AF65-F5344CB8AC3E}">
        <p14:creationId xmlns:p14="http://schemas.microsoft.com/office/powerpoint/2010/main" val="23704691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56476" y="94715"/>
            <a:ext cx="2470150" cy="150058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The main topics</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36675" y="576205"/>
            <a:ext cx="434766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following topics will be covered: </a:t>
            </a:r>
            <a:endParaRPr kumimoji="0" lang="en-US" sz="2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651740" y="1846381"/>
            <a:ext cx="7364500" cy="3615733"/>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rPr>
              <a:t>CHAPTER 6: UNDERSTANDING AND PLANNING REPORTS AND PROPOSALS.</a:t>
            </a:r>
          </a:p>
          <a:p>
            <a:pPr>
              <a:lnSpc>
                <a:spcPct val="200000"/>
              </a:lnSpc>
            </a:pPr>
            <a:r>
              <a:rPr kumimoji="0" lang="en-US" sz="18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WHICH WILL COVER: </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lang="en-US" b="1" dirty="0">
                <a:solidFill>
                  <a:srgbClr val="0A1F61"/>
                </a:solidFill>
                <a:cs typeface="Tajawal ExtraBold" panose="00000800000000000000" pitchFamily="2" charset="-78"/>
              </a:rPr>
              <a:t>The Types Of Reports. </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lang="en-US" b="1" dirty="0">
                <a:solidFill>
                  <a:srgbClr val="0A1F61"/>
                </a:solidFill>
                <a:cs typeface="Tajawal ExtraBold" panose="00000800000000000000" pitchFamily="2" charset="-78"/>
              </a:rPr>
              <a:t>Applying the Three-Step Writing Process to Reports and Proposals.</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lang="en-US" b="1" dirty="0">
                <a:solidFill>
                  <a:srgbClr val="0A1F61"/>
                </a:solidFill>
                <a:cs typeface="Tajawal ExtraBold" panose="00000800000000000000" pitchFamily="2" charset="-78"/>
              </a:rPr>
              <a:t>Supporting Your Messages with Reliable Information.</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lang="en-US" b="1" dirty="0">
                <a:solidFill>
                  <a:srgbClr val="0A1F61"/>
                </a:solidFill>
                <a:cs typeface="Tajawal ExtraBold" panose="00000800000000000000" pitchFamily="2" charset="-78"/>
              </a:rPr>
              <a:t>Conducting Secondary Research.</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lang="en-US" b="1" dirty="0">
                <a:solidFill>
                  <a:srgbClr val="0A1F61"/>
                </a:solidFill>
                <a:cs typeface="Tajawal ExtraBold" panose="00000800000000000000" pitchFamily="2" charset="-78"/>
              </a:rPr>
              <a:t>Documenting Your Sources</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endParaRPr lang="en-US" b="1" dirty="0">
              <a:solidFill>
                <a:srgbClr val="0A1F61"/>
              </a:solidFill>
              <a:cs typeface="Tajawal ExtraBold" panose="00000800000000000000" pitchFamily="2" charset="-78"/>
            </a:endParaRPr>
          </a:p>
        </p:txBody>
      </p:sp>
    </p:spTree>
    <p:custDataLst>
      <p:tags r:id="rId1"/>
    </p:custDataLst>
    <p:extLst>
      <p:ext uri="{BB962C8B-B14F-4D97-AF65-F5344CB8AC3E}">
        <p14:creationId xmlns:p14="http://schemas.microsoft.com/office/powerpoint/2010/main" val="953583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 calcmode="lin" valueType="num">
                                      <p:cBhvr additive="base">
                                        <p:cTn id="7"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3" end="3"/>
                                            </p:txEl>
                                          </p:spTgt>
                                        </p:tgtEl>
                                        <p:attrNameLst>
                                          <p:attrName>style.visibility</p:attrName>
                                        </p:attrNameLst>
                                      </p:cBhvr>
                                      <p:to>
                                        <p:strVal val="visible"/>
                                      </p:to>
                                    </p:set>
                                    <p:anim calcmode="lin" valueType="num">
                                      <p:cBhvr additive="base">
                                        <p:cTn id="13"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4" end="4"/>
                                            </p:txEl>
                                          </p:spTgt>
                                        </p:tgtEl>
                                        <p:attrNameLst>
                                          <p:attrName>style.visibility</p:attrName>
                                        </p:attrNameLst>
                                      </p:cBhvr>
                                      <p:to>
                                        <p:strVal val="visible"/>
                                      </p:to>
                                    </p:set>
                                    <p:anim calcmode="lin" valueType="num">
                                      <p:cBhvr additive="base">
                                        <p:cTn id="19"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9">
                                            <p:txEl>
                                              <p:pRg st="5" end="5"/>
                                            </p:txEl>
                                          </p:spTgt>
                                        </p:tgtEl>
                                        <p:attrNameLst>
                                          <p:attrName>style.visibility</p:attrName>
                                        </p:attrNameLst>
                                      </p:cBhvr>
                                      <p:to>
                                        <p:strVal val="visible"/>
                                      </p:to>
                                    </p:set>
                                    <p:anim calcmode="lin" valueType="num">
                                      <p:cBhvr additive="base">
                                        <p:cTn id="25"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9">
                                            <p:txEl>
                                              <p:pRg st="6" end="6"/>
                                            </p:txEl>
                                          </p:spTgt>
                                        </p:tgtEl>
                                        <p:attrNameLst>
                                          <p:attrName>style.visibility</p:attrName>
                                        </p:attrNameLst>
                                      </p:cBhvr>
                                      <p:to>
                                        <p:strVal val="visible"/>
                                      </p:to>
                                    </p:set>
                                    <p:anim calcmode="lin" valueType="num">
                                      <p:cBhvr additive="base">
                                        <p:cTn id="31" dur="500" fill="hold"/>
                                        <p:tgtEl>
                                          <p:spTgt spid="19">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56476" y="94715"/>
            <a:ext cx="2470150" cy="150058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The main topics</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36675" y="576205"/>
            <a:ext cx="434766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following topics will be covered: </a:t>
            </a:r>
            <a:endParaRPr kumimoji="0" lang="en-US" sz="2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412079" y="1595298"/>
            <a:ext cx="7968952" cy="3288080"/>
          </a:xfrm>
          <a:prstGeom prst="rect">
            <a:avLst/>
          </a:prstGeom>
          <a:noFill/>
        </p:spPr>
        <p:txBody>
          <a:bodyPr wrap="square" rtlCol="0">
            <a:spAutoFit/>
          </a:bodyPr>
          <a:lstStyle/>
          <a:p>
            <a:pPr>
              <a:lnSpc>
                <a:spcPct val="200000"/>
              </a:lnSpc>
            </a:pPr>
            <a:r>
              <a:rPr lang="en-US" sz="2000" b="1" dirty="0">
                <a:solidFill>
                  <a:srgbClr val="C00000"/>
                </a:solidFill>
                <a:effectLst>
                  <a:outerShdw blurRad="38100" dist="38100" dir="2700000" algn="tl">
                    <a:srgbClr val="000000">
                      <a:alpha val="43137"/>
                    </a:srgbClr>
                  </a:outerShdw>
                </a:effectLst>
                <a:cs typeface="Tajawal ExtraBold" panose="00000800000000000000" pitchFamily="2" charset="-78"/>
              </a:rPr>
              <a:t>CHAPTER 7 : WRITING AND COMPLETING REPORTS AND PROPOSALS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WHICH WILL COVER: </a:t>
            </a:r>
            <a:endParaRPr lang="en-US" sz="2000" b="1" dirty="0">
              <a:solidFill>
                <a:srgbClr val="C00000"/>
              </a:solidFill>
              <a:effectLst>
                <a:outerShdw blurRad="38100" dist="38100" dir="2700000" algn="tl">
                  <a:srgbClr val="000000">
                    <a:alpha val="43137"/>
                  </a:srgbClr>
                </a:outerShdw>
              </a:effectLst>
              <a:cs typeface="Tajawal ExtraBold" panose="00000800000000000000" pitchFamily="2" charset="-78"/>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Adapting to Your Audience.</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Drafting Proposal Content</a:t>
            </a:r>
            <a:r>
              <a:rPr lang="en-US" b="1" dirty="0">
                <a:solidFill>
                  <a:srgbClr val="0A1F61"/>
                </a:solidFill>
                <a:latin typeface="Tajawal ExtraBold" panose="00000800000000000000" pitchFamily="2" charset="-78"/>
                <a:cs typeface="Tajawal ExtraBold" panose="00000800000000000000" pitchFamily="2" charset="-78"/>
              </a:rPr>
              <a:t>.</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Helping Readers Find Their Way.</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Designing Effective Visuals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Completing Reports and Proposals</a:t>
            </a:r>
          </a:p>
        </p:txBody>
      </p:sp>
    </p:spTree>
    <p:custDataLst>
      <p:tags r:id="rId1"/>
    </p:custDataLst>
    <p:extLst>
      <p:ext uri="{BB962C8B-B14F-4D97-AF65-F5344CB8AC3E}">
        <p14:creationId xmlns:p14="http://schemas.microsoft.com/office/powerpoint/2010/main" val="2043317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 calcmode="lin" valueType="num">
                                      <p:cBhvr additive="base">
                                        <p:cTn id="7"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3" end="3"/>
                                            </p:txEl>
                                          </p:spTgt>
                                        </p:tgtEl>
                                        <p:attrNameLst>
                                          <p:attrName>style.visibility</p:attrName>
                                        </p:attrNameLst>
                                      </p:cBhvr>
                                      <p:to>
                                        <p:strVal val="visible"/>
                                      </p:to>
                                    </p:set>
                                    <p:anim calcmode="lin" valueType="num">
                                      <p:cBhvr additive="base">
                                        <p:cTn id="13"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4" end="4"/>
                                            </p:txEl>
                                          </p:spTgt>
                                        </p:tgtEl>
                                        <p:attrNameLst>
                                          <p:attrName>style.visibility</p:attrName>
                                        </p:attrNameLst>
                                      </p:cBhvr>
                                      <p:to>
                                        <p:strVal val="visible"/>
                                      </p:to>
                                    </p:set>
                                    <p:anim calcmode="lin" valueType="num">
                                      <p:cBhvr additive="base">
                                        <p:cTn id="19"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9">
                                            <p:txEl>
                                              <p:pRg st="5" end="5"/>
                                            </p:txEl>
                                          </p:spTgt>
                                        </p:tgtEl>
                                        <p:attrNameLst>
                                          <p:attrName>style.visibility</p:attrName>
                                        </p:attrNameLst>
                                      </p:cBhvr>
                                      <p:to>
                                        <p:strVal val="visible"/>
                                      </p:to>
                                    </p:set>
                                    <p:anim calcmode="lin" valueType="num">
                                      <p:cBhvr additive="base">
                                        <p:cTn id="25"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9">
                                            <p:txEl>
                                              <p:pRg st="6" end="6"/>
                                            </p:txEl>
                                          </p:spTgt>
                                        </p:tgtEl>
                                        <p:attrNameLst>
                                          <p:attrName>style.visibility</p:attrName>
                                        </p:attrNameLst>
                                      </p:cBhvr>
                                      <p:to>
                                        <p:strVal val="visible"/>
                                      </p:to>
                                    </p:set>
                                    <p:anim calcmode="lin" valueType="num">
                                      <p:cBhvr additive="base">
                                        <p:cTn id="31" dur="500" fill="hold"/>
                                        <p:tgtEl>
                                          <p:spTgt spid="19">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56476" y="94715"/>
            <a:ext cx="2470150" cy="150058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The main topics</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36675" y="576205"/>
            <a:ext cx="434766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following topics will be covered: </a:t>
            </a:r>
            <a:endParaRPr kumimoji="0" lang="en-US" sz="2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651740" y="1846381"/>
            <a:ext cx="7364500" cy="3884397"/>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rPr>
              <a:t>CHAPTER 8 : BULDING CAREERS AND WRITING RESUMES</a:t>
            </a:r>
          </a:p>
          <a:p>
            <a:pPr>
              <a:lnSpc>
                <a:spcPct val="200000"/>
              </a:lnSpc>
            </a:pPr>
            <a:r>
              <a:rPr kumimoji="0" lang="en-US" sz="18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WHICH WILL COVER: </a:t>
            </a:r>
            <a:endParaRPr lang="en-US" sz="2000" b="1" dirty="0">
              <a:solidFill>
                <a:srgbClr val="C00000"/>
              </a:solidFill>
              <a:effectLst>
                <a:outerShdw blurRad="38100" dist="38100" dir="2700000" algn="tl">
                  <a:srgbClr val="000000">
                    <a:alpha val="43137"/>
                  </a:srgbClr>
                </a:outerShdw>
              </a:effectLst>
              <a:cs typeface="Tajawal ExtraBold" panose="00000800000000000000" pitchFamily="2" charset="-78"/>
            </a:endParaRP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b="1" dirty="0">
                <a:solidFill>
                  <a:srgbClr val="00206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how to find the ideal opportunity in today’s job market.</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b="1" dirty="0">
                <a:solidFill>
                  <a:srgbClr val="00206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building an effective LinkedIn profile.</a:t>
            </a:r>
          </a:p>
          <a:p>
            <a:pPr marR="0" lvl="0" algn="l" defTabSz="914400" rtl="0" eaLnBrk="1" fontAlgn="auto" latinLnBrk="0" hangingPunct="1">
              <a:lnSpc>
                <a:spcPct val="200000"/>
              </a:lnSpc>
              <a:spcBef>
                <a:spcPts val="0"/>
              </a:spcBef>
              <a:spcAft>
                <a:spcPts val="0"/>
              </a:spcAft>
              <a:buClrTx/>
              <a:buSzTx/>
              <a:tabLst/>
              <a:defRPr/>
            </a:pPr>
            <a:endParaRPr lang="en-US" b="1" dirty="0">
              <a:solidFill>
                <a:srgbClr val="C0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endParaRP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spTree>
    <p:custDataLst>
      <p:tags r:id="rId1"/>
    </p:custDataLst>
    <p:extLst>
      <p:ext uri="{BB962C8B-B14F-4D97-AF65-F5344CB8AC3E}">
        <p14:creationId xmlns:p14="http://schemas.microsoft.com/office/powerpoint/2010/main" val="336135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 calcmode="lin" valueType="num">
                                      <p:cBhvr additive="base">
                                        <p:cTn id="7"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3" end="3"/>
                                            </p:txEl>
                                          </p:spTgt>
                                        </p:tgtEl>
                                        <p:attrNameLst>
                                          <p:attrName>style.visibility</p:attrName>
                                        </p:attrNameLst>
                                      </p:cBhvr>
                                      <p:to>
                                        <p:strVal val="visible"/>
                                      </p:to>
                                    </p:set>
                                    <p:anim calcmode="lin" valueType="num">
                                      <p:cBhvr additive="base">
                                        <p:cTn id="13"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56476" y="94715"/>
            <a:ext cx="2470150" cy="150058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The main topics</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36675" y="576205"/>
            <a:ext cx="434766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following topics will be covered: </a:t>
            </a:r>
            <a:endParaRPr kumimoji="0" lang="en-US" sz="2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651740" y="1846381"/>
            <a:ext cx="7364500" cy="4776949"/>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rPr>
              <a:t>CHAPTER 9 : APPLYING AND INTERVIEWING FOR EMPLOYMENT.</a:t>
            </a:r>
            <a:endParaRPr kumimoji="0" lang="ar-EG" sz="18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endParaRPr>
          </a:p>
          <a:p>
            <a:pPr>
              <a:lnSpc>
                <a:spcPct val="200000"/>
              </a:lnSpc>
              <a:defRPr/>
            </a:pPr>
            <a:r>
              <a:rPr kumimoji="0" lang="en-US" sz="18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WHICH WILL COVER: </a:t>
            </a:r>
            <a:endParaRPr kumimoji="0" lang="ar-EG" sz="18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342900" indent="-342900">
              <a:lnSpc>
                <a:spcPct val="150000"/>
              </a:lnSpc>
              <a:buFont typeface="Wingdings" panose="05000000000000000000" pitchFamily="2" charset="2"/>
              <a:buChar char="§"/>
              <a:defRPr/>
            </a:pPr>
            <a:r>
              <a:rPr lang="en-US" sz="2000" b="1" dirty="0">
                <a:solidFill>
                  <a:srgbClr val="0A1F61"/>
                </a:solidFill>
                <a:effectLst>
                  <a:outerShdw blurRad="38100" dist="38100" dir="2700000" algn="tl">
                    <a:srgbClr val="000000">
                      <a:alpha val="43137"/>
                    </a:srgbClr>
                  </a:outerShdw>
                </a:effectLst>
                <a:cs typeface="Tajawal ExtraBold" panose="00000800000000000000" pitchFamily="2" charset="-78"/>
              </a:rPr>
              <a:t>PREPARING FOR A JOB INTERVIEW</a:t>
            </a:r>
          </a:p>
          <a:p>
            <a:pPr marL="342900" indent="-342900">
              <a:lnSpc>
                <a:spcPct val="150000"/>
              </a:lnSpc>
              <a:buFont typeface="Wingdings" panose="05000000000000000000" pitchFamily="2" charset="2"/>
              <a:buChar char="§"/>
              <a:defRPr/>
            </a:pPr>
            <a:r>
              <a:rPr lang="en-US" sz="2000" b="1" dirty="0">
                <a:solidFill>
                  <a:srgbClr val="0A1F61"/>
                </a:solidFill>
                <a:effectLst>
                  <a:outerShdw blurRad="38100" dist="38100" dir="2700000" algn="tl">
                    <a:srgbClr val="000000">
                      <a:alpha val="43137"/>
                    </a:srgbClr>
                  </a:outerShdw>
                </a:effectLst>
                <a:cs typeface="Tajawal ExtraBold" panose="00000800000000000000" pitchFamily="2" charset="-78"/>
              </a:rPr>
              <a:t>INTERVIEWING FOR SUCCESS</a:t>
            </a:r>
          </a:p>
          <a:p>
            <a:pPr marL="342900" indent="-342900">
              <a:lnSpc>
                <a:spcPct val="150000"/>
              </a:lnSpc>
              <a:buFont typeface="Wingdings" panose="05000000000000000000" pitchFamily="2" charset="2"/>
              <a:buChar char="§"/>
              <a:defRPr/>
            </a:pPr>
            <a:r>
              <a:rPr lang="en-US" sz="2000" b="1" dirty="0">
                <a:solidFill>
                  <a:srgbClr val="0A1F61"/>
                </a:solidFill>
                <a:effectLst>
                  <a:outerShdw blurRad="38100" dist="38100" dir="2700000" algn="tl">
                    <a:srgbClr val="000000">
                      <a:alpha val="43137"/>
                    </a:srgbClr>
                  </a:outerShdw>
                </a:effectLst>
                <a:cs typeface="Tajawal ExtraBold" panose="00000800000000000000" pitchFamily="2" charset="-78"/>
              </a:rPr>
              <a:t>FOLLOWING UP AFTER AN INTERVIEW. </a:t>
            </a:r>
          </a:p>
          <a:p>
            <a:pPr>
              <a:lnSpc>
                <a:spcPct val="200000"/>
              </a:lnSpc>
              <a:defRPr/>
            </a:pPr>
            <a:endParaRPr lang="en-US" sz="2000" b="1" dirty="0">
              <a:solidFill>
                <a:srgbClr val="C00000"/>
              </a:solidFill>
              <a:effectLst>
                <a:outerShdw blurRad="38100" dist="38100" dir="2700000" algn="tl">
                  <a:srgbClr val="000000">
                    <a:alpha val="43137"/>
                  </a:srgbClr>
                </a:outerShdw>
              </a:effectLst>
              <a:cs typeface="Tajawal ExtraBold" panose="00000800000000000000" pitchFamily="2" charset="-78"/>
            </a:endParaRPr>
          </a:p>
          <a:p>
            <a:pPr marL="0" marR="0" lvl="0" indent="0" algn="l" defTabSz="914400" rtl="0" eaLnBrk="1" fontAlgn="auto" latinLnBrk="0" hangingPunct="1">
              <a:lnSpc>
                <a:spcPct val="200000"/>
              </a:lnSpc>
              <a:spcBef>
                <a:spcPts val="0"/>
              </a:spcBef>
              <a:spcAft>
                <a:spcPts val="0"/>
              </a:spcAft>
              <a:buClrTx/>
              <a:buSzTx/>
              <a:buFontTx/>
              <a:buNone/>
              <a:tabLst/>
              <a:defRPr/>
            </a:pPr>
            <a:endParaRPr lang="ar-EG" b="1" dirty="0">
              <a:solidFill>
                <a:srgbClr val="C0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endParaRP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endParaRPr>
          </a:p>
        </p:txBody>
      </p:sp>
    </p:spTree>
    <p:custDataLst>
      <p:tags r:id="rId1"/>
    </p:custDataLst>
    <p:extLst>
      <p:ext uri="{BB962C8B-B14F-4D97-AF65-F5344CB8AC3E}">
        <p14:creationId xmlns:p14="http://schemas.microsoft.com/office/powerpoint/2010/main" val="329850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 calcmode="lin" valueType="num">
                                      <p:cBhvr additive="base">
                                        <p:cTn id="7"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3" end="3"/>
                                            </p:txEl>
                                          </p:spTgt>
                                        </p:tgtEl>
                                        <p:attrNameLst>
                                          <p:attrName>style.visibility</p:attrName>
                                        </p:attrNameLst>
                                      </p:cBhvr>
                                      <p:to>
                                        <p:strVal val="visible"/>
                                      </p:to>
                                    </p:set>
                                    <p:anim calcmode="lin" valueType="num">
                                      <p:cBhvr additive="base">
                                        <p:cTn id="13"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4" end="4"/>
                                            </p:txEl>
                                          </p:spTgt>
                                        </p:tgtEl>
                                        <p:attrNameLst>
                                          <p:attrName>style.visibility</p:attrName>
                                        </p:attrNameLst>
                                      </p:cBhvr>
                                      <p:to>
                                        <p:strVal val="visible"/>
                                      </p:to>
                                    </p:set>
                                    <p:anim calcmode="lin" valueType="num">
                                      <p:cBhvr additive="base">
                                        <p:cTn id="19"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39261" y="-158146"/>
            <a:ext cx="9388804"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3833708" y="1175463"/>
            <a:ext cx="7152640" cy="3464561"/>
          </a:xfrm>
          <a:prstGeom prst="rect">
            <a:avLst/>
          </a:prstGeom>
        </p:spPr>
      </p:pic>
      <p:pic>
        <p:nvPicPr>
          <p:cNvPr id="2" name="Picture 1"/>
          <p:cNvPicPr>
            <a:picLocks noChangeAspect="1"/>
          </p:cNvPicPr>
          <p:nvPr/>
        </p:nvPicPr>
        <p:blipFill>
          <a:blip r:embed="rId4"/>
          <a:stretch>
            <a:fillRect/>
          </a:stretch>
        </p:blipFill>
        <p:spPr>
          <a:xfrm>
            <a:off x="-159799" y="-117903"/>
            <a:ext cx="4169394" cy="7137043"/>
          </a:xfrm>
          <a:prstGeom prst="rect">
            <a:avLst/>
          </a:prstGeom>
        </p:spPr>
      </p:pic>
      <p:sp>
        <p:nvSpPr>
          <p:cNvPr id="14" name="TextBox 13"/>
          <p:cNvSpPr txBox="1"/>
          <p:nvPr/>
        </p:nvSpPr>
        <p:spPr>
          <a:xfrm>
            <a:off x="4973969" y="2138790"/>
            <a:ext cx="4872119" cy="1015663"/>
          </a:xfrm>
          <a:prstGeom prst="rect">
            <a:avLst/>
          </a:prstGeom>
          <a:noFill/>
        </p:spPr>
        <p:txBody>
          <a:bodyPr wrap="square" rtlCol="0">
            <a:spAutoFit/>
          </a:bodyPr>
          <a:lstStyle/>
          <a:p>
            <a:pPr algn="ctr"/>
            <a:r>
              <a:rPr lang="ar-EG" sz="6000" b="1" dirty="0">
                <a:solidFill>
                  <a:schemeClr val="bg1"/>
                </a:solidFill>
                <a:effectLst>
                  <a:outerShdw blurRad="38100" dist="38100" dir="2700000" algn="tl">
                    <a:srgbClr val="000000">
                      <a:alpha val="43137"/>
                    </a:srgbClr>
                  </a:outerShdw>
                </a:effectLst>
                <a:latin typeface="Traditional Arabic" panose="02020603050405020304" pitchFamily="18" charset="-78"/>
                <a:cs typeface="Traditional Arabic" panose="02020603050405020304" pitchFamily="18" charset="-78"/>
              </a:rPr>
              <a:t>شكرًا جزيلًا</a:t>
            </a:r>
            <a:endParaRPr lang="en-US" sz="6000" b="1" dirty="0">
              <a:solidFill>
                <a:schemeClr val="bg1"/>
              </a:solidFill>
              <a:effectLst>
                <a:outerShdw blurRad="38100" dist="38100" dir="2700000" algn="tl">
                  <a:srgbClr val="000000">
                    <a:alpha val="43137"/>
                  </a:srgbClr>
                </a:outerShdw>
              </a:effectLst>
              <a:latin typeface="Traditional Arabic" panose="02020603050405020304" pitchFamily="18" charset="-78"/>
              <a:cs typeface="Traditional Arabic" panose="02020603050405020304" pitchFamily="18" charset="-78"/>
            </a:endParaRP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1558" y="3791664"/>
            <a:ext cx="2338034" cy="1918256"/>
          </a:xfrm>
          <a:prstGeom prst="rect">
            <a:avLst/>
          </a:prstGeom>
        </p:spPr>
      </p:pic>
    </p:spTree>
    <p:extLst>
      <p:ext uri="{BB962C8B-B14F-4D97-AF65-F5344CB8AC3E}">
        <p14:creationId xmlns:p14="http://schemas.microsoft.com/office/powerpoint/2010/main" val="113456308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5.4|14.5|8.5|8.5|6.9"/>
</p:tagLst>
</file>

<file path=ppt/tags/tag2.xml><?xml version="1.0" encoding="utf-8"?>
<p:tagLst xmlns:a="http://schemas.openxmlformats.org/drawingml/2006/main" xmlns:r="http://schemas.openxmlformats.org/officeDocument/2006/relationships" xmlns:p="http://schemas.openxmlformats.org/presentationml/2006/main">
  <p:tag name="TIMING" val="|10.2|7.9|8.2|11.8|12.7"/>
</p:tagLst>
</file>

<file path=ppt/tags/tag3.xml><?xml version="1.0" encoding="utf-8"?>
<p:tagLst xmlns:a="http://schemas.openxmlformats.org/drawingml/2006/main" xmlns:r="http://schemas.openxmlformats.org/officeDocument/2006/relationships" xmlns:p="http://schemas.openxmlformats.org/presentationml/2006/main">
  <p:tag name="TIMING" val="|115.6"/>
</p:tagLst>
</file>

<file path=ppt/tags/tag4.xml><?xml version="1.0" encoding="utf-8"?>
<p:tagLst xmlns:a="http://schemas.openxmlformats.org/drawingml/2006/main" xmlns:r="http://schemas.openxmlformats.org/officeDocument/2006/relationships" xmlns:p="http://schemas.openxmlformats.org/presentationml/2006/main">
  <p:tag name="TIMING" val="|63.4|8.2|34.2|43|28.9|33.2|38.2|41.3|35.6|12.2|17.8|8.6"/>
</p:tagLst>
</file>

<file path=ppt/tags/tag5.xml><?xml version="1.0" encoding="utf-8"?>
<p:tagLst xmlns:a="http://schemas.openxmlformats.org/drawingml/2006/main" xmlns:r="http://schemas.openxmlformats.org/officeDocument/2006/relationships" xmlns:p="http://schemas.openxmlformats.org/presentationml/2006/main">
  <p:tag name="TIMING" val="|93.3|17.8|59.7|24.2|12.3"/>
</p:tagLst>
</file>

<file path=ppt/tags/tag6.xml><?xml version="1.0" encoding="utf-8"?>
<p:tagLst xmlns:a="http://schemas.openxmlformats.org/drawingml/2006/main" xmlns:r="http://schemas.openxmlformats.org/officeDocument/2006/relationships" xmlns:p="http://schemas.openxmlformats.org/presentationml/2006/main">
  <p:tag name="TIMING" val="|48.9|4.5|9.6|18.8|33.5|37.6|2.2|25.5"/>
</p:tagLst>
</file>

<file path=ppt/tags/tag7.xml><?xml version="1.0" encoding="utf-8"?>
<p:tagLst xmlns:a="http://schemas.openxmlformats.org/drawingml/2006/main" xmlns:r="http://schemas.openxmlformats.org/officeDocument/2006/relationships" xmlns:p="http://schemas.openxmlformats.org/presentationml/2006/main">
  <p:tag name="TIMING" val="|39.2|17.5|7.4|1.4"/>
</p:tagLst>
</file>

<file path=ppt/tags/tag8.xml><?xml version="1.0" encoding="utf-8"?>
<p:tagLst xmlns:a="http://schemas.openxmlformats.org/drawingml/2006/main" xmlns:r="http://schemas.openxmlformats.org/officeDocument/2006/relationships" xmlns:p="http://schemas.openxmlformats.org/presentationml/2006/main">
  <p:tag name="TIMING" val="|9.9|43.2|27.5|17.6"/>
</p:tagLst>
</file>

<file path=ppt/tags/tag9.xml><?xml version="1.0" encoding="utf-8"?>
<p:tagLst xmlns:a="http://schemas.openxmlformats.org/drawingml/2006/main" xmlns:r="http://schemas.openxmlformats.org/officeDocument/2006/relationships" xmlns:p="http://schemas.openxmlformats.org/presentationml/2006/main">
  <p:tag name="TIMING" val="|40.1|38.6|12.1|21.1|35.4"/>
</p:tagLst>
</file>

<file path=ppt/tags/tag10.xml><?xml version="1.0" encoding="utf-8"?>
<p:tagLst xmlns:a="http://schemas.openxmlformats.org/drawingml/2006/main" xmlns:r="http://schemas.openxmlformats.org/officeDocument/2006/relationships" xmlns:p="http://schemas.openxmlformats.org/presentationml/2006/main">
  <p:tag name="TIMING" val="|10.9|25.7|13.3|51.7|15.3"/>
</p:tagLst>
</file>

<file path=ppt/tags/tag11.xml><?xml version="1.0" encoding="utf-8"?>
<p:tagLst xmlns:a="http://schemas.openxmlformats.org/drawingml/2006/main" xmlns:r="http://schemas.openxmlformats.org/officeDocument/2006/relationships" xmlns:p="http://schemas.openxmlformats.org/presentationml/2006/main">
  <p:tag name="TIMING" val="|65.9|38.7"/>
</p:tagLst>
</file>

<file path=ppt/tags/tag12.xml><?xml version="1.0" encoding="utf-8"?>
<p:tagLst xmlns:a="http://schemas.openxmlformats.org/drawingml/2006/main" xmlns:r="http://schemas.openxmlformats.org/officeDocument/2006/relationships" xmlns:p="http://schemas.openxmlformats.org/presentationml/2006/main">
  <p:tag name="TIMING" val="|58.2|14.8|11.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539</TotalTime>
  <Words>656</Words>
  <Application>Microsoft Office PowerPoint</Application>
  <PresentationFormat>Widescreen</PresentationFormat>
  <Paragraphs>133</Paragraphs>
  <Slides>16</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16</vt:i4>
      </vt:variant>
    </vt:vector>
  </HeadingPairs>
  <TitlesOfParts>
    <vt:vector size="25" baseType="lpstr">
      <vt:lpstr>Arial</vt:lpstr>
      <vt:lpstr>Calibri</vt:lpstr>
      <vt:lpstr>Calibri Light</vt:lpstr>
      <vt:lpstr>Noto Sans Symbols</vt:lpstr>
      <vt:lpstr>Tajawal ExtraBold</vt:lpstr>
      <vt:lpstr>Tajawal Medium</vt:lpstr>
      <vt:lpstr>Traditional Arabic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shabat</cp:lastModifiedBy>
  <cp:revision>21</cp:revision>
  <dcterms:created xsi:type="dcterms:W3CDTF">2021-08-03T13:03:26Z</dcterms:created>
  <dcterms:modified xsi:type="dcterms:W3CDTF">2023-01-26T23:12:24Z</dcterms:modified>
</cp:coreProperties>
</file>