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313" r:id="rId4"/>
    <p:sldId id="297" r:id="rId5"/>
    <p:sldId id="298" r:id="rId6"/>
    <p:sldId id="319" r:id="rId7"/>
    <p:sldId id="321" r:id="rId8"/>
    <p:sldId id="299" r:id="rId9"/>
    <p:sldId id="300" r:id="rId10"/>
    <p:sldId id="302" r:id="rId11"/>
    <p:sldId id="483" r:id="rId12"/>
    <p:sldId id="304" r:id="rId13"/>
    <p:sldId id="305" r:id="rId14"/>
    <p:sldId id="301" r:id="rId15"/>
    <p:sldId id="484" r:id="rId16"/>
    <p:sldId id="350" r:id="rId17"/>
    <p:sldId id="351" r:id="rId18"/>
    <p:sldId id="356" r:id="rId19"/>
    <p:sldId id="341" r:id="rId20"/>
    <p:sldId id="329" r:id="rId21"/>
    <p:sldId id="330" r:id="rId22"/>
    <p:sldId id="353" r:id="rId23"/>
    <p:sldId id="331" r:id="rId24"/>
    <p:sldId id="354" r:id="rId25"/>
    <p:sldId id="355" r:id="rId26"/>
    <p:sldId id="357" r:id="rId27"/>
    <p:sldId id="320" r:id="rId28"/>
    <p:sldId id="307" r:id="rId29"/>
    <p:sldId id="308" r:id="rId30"/>
    <p:sldId id="309" r:id="rId31"/>
    <p:sldId id="310" r:id="rId32"/>
    <p:sldId id="358" r:id="rId33"/>
    <p:sldId id="359" r:id="rId34"/>
    <p:sldId id="360" r:id="rId35"/>
    <p:sldId id="362" r:id="rId36"/>
    <p:sldId id="342" r:id="rId37"/>
    <p:sldId id="266" r:id="rId38"/>
    <p:sldId id="334" r:id="rId39"/>
    <p:sldId id="335" r:id="rId40"/>
    <p:sldId id="336" r:id="rId41"/>
    <p:sldId id="337" r:id="rId42"/>
    <p:sldId id="364" r:id="rId43"/>
    <p:sldId id="272" r:id="rId44"/>
    <p:sldId id="273" r:id="rId45"/>
    <p:sldId id="361" r:id="rId46"/>
    <p:sldId id="36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97"/>
            <p14:sldId id="298"/>
            <p14:sldId id="319"/>
            <p14:sldId id="321"/>
            <p14:sldId id="299"/>
            <p14:sldId id="300"/>
            <p14:sldId id="302"/>
            <p14:sldId id="483"/>
            <p14:sldId id="304"/>
            <p14:sldId id="305"/>
            <p14:sldId id="301"/>
            <p14:sldId id="484"/>
            <p14:sldId id="350"/>
            <p14:sldId id="351"/>
            <p14:sldId id="356"/>
            <p14:sldId id="341"/>
            <p14:sldId id="329"/>
            <p14:sldId id="330"/>
            <p14:sldId id="353"/>
            <p14:sldId id="331"/>
            <p14:sldId id="354"/>
            <p14:sldId id="355"/>
            <p14:sldId id="357"/>
            <p14:sldId id="320"/>
            <p14:sldId id="307"/>
            <p14:sldId id="308"/>
            <p14:sldId id="309"/>
            <p14:sldId id="310"/>
            <p14:sldId id="358"/>
            <p14:sldId id="359"/>
            <p14:sldId id="360"/>
            <p14:sldId id="362"/>
            <p14:sldId id="342"/>
            <p14:sldId id="266"/>
            <p14:sldId id="334"/>
            <p14:sldId id="335"/>
            <p14:sldId id="336"/>
            <p14:sldId id="337"/>
            <p14:sldId id="364"/>
            <p14:sldId id="272"/>
            <p14:sldId id="273"/>
            <p14:sldId id="361"/>
            <p14:sldId id="363"/>
          </p14:sldIdLst>
        </p14:section>
        <p14:section name="Untitled Section" id="{2F6AD2C2-46A9-4BC4-94FF-3A698A8E8EFB}">
          <p14:sldIdLst>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41" autoAdjust="0"/>
  </p:normalViewPr>
  <p:slideViewPr>
    <p:cSldViewPr snapToGrid="0">
      <p:cViewPr varScale="1">
        <p:scale>
          <a:sx n="120" d="100"/>
          <a:sy n="120" d="100"/>
        </p:scale>
        <p:origin x="80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2EBA05-5FEF-1841-BD67-A275CE383659}" type="doc">
      <dgm:prSet loTypeId="urn:microsoft.com/office/officeart/2008/layout/HalfCircleOrganizationChart" loCatId="" qsTypeId="urn:microsoft.com/office/officeart/2005/8/quickstyle/simple1" qsCatId="simple" csTypeId="urn:microsoft.com/office/officeart/2005/8/colors/accent1_2" csCatId="accent1" phldr="1"/>
      <dgm:spPr/>
      <dgm:t>
        <a:bodyPr/>
        <a:lstStyle/>
        <a:p>
          <a:endParaRPr lang="en-US"/>
        </a:p>
      </dgm:t>
    </dgm:pt>
    <dgm:pt modelId="{8FE8F3E0-EE98-4F48-B66B-E779B99BD73D}">
      <dgm:prSet phldrT="[Text]"/>
      <dgm:spPr/>
      <dgm:t>
        <a:bodyPr/>
        <a:lstStyle/>
        <a:p>
          <a:pPr rtl="0"/>
          <a:r>
            <a:rPr lang="en-US" dirty="0">
              <a:solidFill>
                <a:schemeClr val="bg1">
                  <a:lumMod val="95000"/>
                </a:schemeClr>
              </a:solidFill>
            </a:rPr>
            <a:t>Market</a:t>
          </a:r>
        </a:p>
      </dgm:t>
    </dgm:pt>
    <dgm:pt modelId="{DA2CDB68-3CC0-5448-AD77-0F515D42433C}" type="parTrans" cxnId="{AF6C6F52-7782-5C4E-8E06-F3A4956335C4}">
      <dgm:prSet/>
      <dgm:spPr/>
      <dgm:t>
        <a:bodyPr/>
        <a:lstStyle/>
        <a:p>
          <a:endParaRPr lang="en-US">
            <a:solidFill>
              <a:schemeClr val="bg1">
                <a:lumMod val="95000"/>
              </a:schemeClr>
            </a:solidFill>
          </a:endParaRPr>
        </a:p>
      </dgm:t>
    </dgm:pt>
    <dgm:pt modelId="{38D0F8FC-84EE-7A41-9898-7C65CB50683D}" type="sibTrans" cxnId="{AF6C6F52-7782-5C4E-8E06-F3A4956335C4}">
      <dgm:prSet/>
      <dgm:spPr/>
      <dgm:t>
        <a:bodyPr/>
        <a:lstStyle/>
        <a:p>
          <a:endParaRPr lang="en-US">
            <a:solidFill>
              <a:schemeClr val="bg1">
                <a:lumMod val="95000"/>
              </a:schemeClr>
            </a:solidFill>
          </a:endParaRPr>
        </a:p>
      </dgm:t>
    </dgm:pt>
    <dgm:pt modelId="{1ACFE286-DC29-D24F-8290-2713E5C39B4B}">
      <dgm:prSet phldrT="[Text]"/>
      <dgm:spPr/>
      <dgm:t>
        <a:bodyPr/>
        <a:lstStyle/>
        <a:p>
          <a:pPr rtl="0"/>
          <a:r>
            <a:rPr lang="en-US" dirty="0">
              <a:solidFill>
                <a:schemeClr val="bg1">
                  <a:lumMod val="95000"/>
                </a:schemeClr>
              </a:solidFill>
            </a:rPr>
            <a:t>Trading Physical Assets</a:t>
          </a:r>
        </a:p>
      </dgm:t>
    </dgm:pt>
    <dgm:pt modelId="{E9CF8C80-03AB-0140-B72D-16F55F3F7C76}" type="parTrans" cxnId="{1581F53A-60B4-2144-9D60-4BB7A83F97DD}">
      <dgm:prSet/>
      <dgm:spPr/>
      <dgm:t>
        <a:bodyPr/>
        <a:lstStyle/>
        <a:p>
          <a:endParaRPr lang="en-US">
            <a:solidFill>
              <a:schemeClr val="bg1">
                <a:lumMod val="95000"/>
              </a:schemeClr>
            </a:solidFill>
          </a:endParaRPr>
        </a:p>
      </dgm:t>
    </dgm:pt>
    <dgm:pt modelId="{2786DD64-2F0C-4D44-9D6B-4C4242E621BB}" type="sibTrans" cxnId="{1581F53A-60B4-2144-9D60-4BB7A83F97DD}">
      <dgm:prSet/>
      <dgm:spPr/>
      <dgm:t>
        <a:bodyPr/>
        <a:lstStyle/>
        <a:p>
          <a:endParaRPr lang="en-US">
            <a:solidFill>
              <a:schemeClr val="bg1">
                <a:lumMod val="95000"/>
              </a:schemeClr>
            </a:solidFill>
          </a:endParaRPr>
        </a:p>
      </dgm:t>
    </dgm:pt>
    <dgm:pt modelId="{31616ACC-CC89-4944-BEC9-5313C0B8AB8B}">
      <dgm:prSet phldrT="[Text]"/>
      <dgm:spPr/>
      <dgm:t>
        <a:bodyPr/>
        <a:lstStyle/>
        <a:p>
          <a:pPr rtl="0"/>
          <a:r>
            <a:rPr lang="en-US" dirty="0">
              <a:solidFill>
                <a:schemeClr val="bg1">
                  <a:lumMod val="95000"/>
                </a:schemeClr>
              </a:solidFill>
            </a:rPr>
            <a:t>Trading Financial Asset</a:t>
          </a:r>
        </a:p>
      </dgm:t>
    </dgm:pt>
    <dgm:pt modelId="{9F71A180-3A8A-1C44-92FB-10A65E9500D4}" type="parTrans" cxnId="{2863EC1A-D0AE-874E-8A9F-1ED3BADCCD59}">
      <dgm:prSet/>
      <dgm:spPr/>
      <dgm:t>
        <a:bodyPr/>
        <a:lstStyle/>
        <a:p>
          <a:endParaRPr lang="en-US">
            <a:solidFill>
              <a:schemeClr val="bg1">
                <a:lumMod val="95000"/>
              </a:schemeClr>
            </a:solidFill>
          </a:endParaRPr>
        </a:p>
      </dgm:t>
    </dgm:pt>
    <dgm:pt modelId="{B4D2BACC-33DC-4D4D-9689-371B17F99949}" type="sibTrans" cxnId="{2863EC1A-D0AE-874E-8A9F-1ED3BADCCD59}">
      <dgm:prSet/>
      <dgm:spPr/>
      <dgm:t>
        <a:bodyPr/>
        <a:lstStyle/>
        <a:p>
          <a:endParaRPr lang="en-US">
            <a:solidFill>
              <a:schemeClr val="bg1">
                <a:lumMod val="95000"/>
              </a:schemeClr>
            </a:solidFill>
          </a:endParaRPr>
        </a:p>
      </dgm:t>
    </dgm:pt>
    <dgm:pt modelId="{44D25990-D151-3A4E-858F-0478379BD578}" type="pres">
      <dgm:prSet presAssocID="{842EBA05-5FEF-1841-BD67-A275CE383659}" presName="Name0" presStyleCnt="0">
        <dgm:presLayoutVars>
          <dgm:orgChart val="1"/>
          <dgm:chPref val="1"/>
          <dgm:dir/>
          <dgm:animOne val="branch"/>
          <dgm:animLvl val="lvl"/>
          <dgm:resizeHandles/>
        </dgm:presLayoutVars>
      </dgm:prSet>
      <dgm:spPr/>
    </dgm:pt>
    <dgm:pt modelId="{728B9F5D-29D9-C445-B67A-78FA08F30F9D}" type="pres">
      <dgm:prSet presAssocID="{8FE8F3E0-EE98-4F48-B66B-E779B99BD73D}" presName="hierRoot1" presStyleCnt="0">
        <dgm:presLayoutVars>
          <dgm:hierBranch val="init"/>
        </dgm:presLayoutVars>
      </dgm:prSet>
      <dgm:spPr/>
    </dgm:pt>
    <dgm:pt modelId="{0215B6BB-9F15-8B4E-91FE-69A16B362BBC}" type="pres">
      <dgm:prSet presAssocID="{8FE8F3E0-EE98-4F48-B66B-E779B99BD73D}" presName="rootComposite1" presStyleCnt="0"/>
      <dgm:spPr/>
    </dgm:pt>
    <dgm:pt modelId="{6D074970-C9A4-B849-9EE1-E7E2BB2D38D4}" type="pres">
      <dgm:prSet presAssocID="{8FE8F3E0-EE98-4F48-B66B-E779B99BD73D}" presName="rootText1" presStyleLbl="alignAcc1" presStyleIdx="0" presStyleCnt="0">
        <dgm:presLayoutVars>
          <dgm:chPref val="3"/>
        </dgm:presLayoutVars>
      </dgm:prSet>
      <dgm:spPr/>
    </dgm:pt>
    <dgm:pt modelId="{3A99523D-6A93-E242-8D41-F625A04CA2F3}" type="pres">
      <dgm:prSet presAssocID="{8FE8F3E0-EE98-4F48-B66B-E779B99BD73D}" presName="topArc1" presStyleLbl="parChTrans1D1" presStyleIdx="0" presStyleCnt="6"/>
      <dgm:spPr/>
    </dgm:pt>
    <dgm:pt modelId="{1E58E206-7665-1141-8191-45D18C1E7BA3}" type="pres">
      <dgm:prSet presAssocID="{8FE8F3E0-EE98-4F48-B66B-E779B99BD73D}" presName="bottomArc1" presStyleLbl="parChTrans1D1" presStyleIdx="1" presStyleCnt="6"/>
      <dgm:spPr/>
    </dgm:pt>
    <dgm:pt modelId="{E1068DF2-2BC5-3742-89F6-69847F57A7D2}" type="pres">
      <dgm:prSet presAssocID="{8FE8F3E0-EE98-4F48-B66B-E779B99BD73D}" presName="topConnNode1" presStyleLbl="node1" presStyleIdx="0" presStyleCnt="0"/>
      <dgm:spPr/>
    </dgm:pt>
    <dgm:pt modelId="{AF305641-0CB2-A342-BB36-541715B63DA7}" type="pres">
      <dgm:prSet presAssocID="{8FE8F3E0-EE98-4F48-B66B-E779B99BD73D}" presName="hierChild2" presStyleCnt="0"/>
      <dgm:spPr/>
    </dgm:pt>
    <dgm:pt modelId="{85A3BDD7-521B-9F47-92CF-DFF3F23256A6}" type="pres">
      <dgm:prSet presAssocID="{E9CF8C80-03AB-0140-B72D-16F55F3F7C76}" presName="Name28" presStyleLbl="parChTrans1D2" presStyleIdx="0" presStyleCnt="2"/>
      <dgm:spPr/>
    </dgm:pt>
    <dgm:pt modelId="{3D73109B-C769-8241-AF96-37E248DD651D}" type="pres">
      <dgm:prSet presAssocID="{1ACFE286-DC29-D24F-8290-2713E5C39B4B}" presName="hierRoot2" presStyleCnt="0">
        <dgm:presLayoutVars>
          <dgm:hierBranch val="init"/>
        </dgm:presLayoutVars>
      </dgm:prSet>
      <dgm:spPr/>
    </dgm:pt>
    <dgm:pt modelId="{3C7B39A4-0BDA-D54B-86AB-64E34FFE5DE1}" type="pres">
      <dgm:prSet presAssocID="{1ACFE286-DC29-D24F-8290-2713E5C39B4B}" presName="rootComposite2" presStyleCnt="0"/>
      <dgm:spPr/>
    </dgm:pt>
    <dgm:pt modelId="{B4B8D037-BD59-804D-A72F-4514278F6EFF}" type="pres">
      <dgm:prSet presAssocID="{1ACFE286-DC29-D24F-8290-2713E5C39B4B}" presName="rootText2" presStyleLbl="alignAcc1" presStyleIdx="0" presStyleCnt="0">
        <dgm:presLayoutVars>
          <dgm:chPref val="3"/>
        </dgm:presLayoutVars>
      </dgm:prSet>
      <dgm:spPr/>
    </dgm:pt>
    <dgm:pt modelId="{66D775DD-E27B-0643-91B9-5EB9A4C81F41}" type="pres">
      <dgm:prSet presAssocID="{1ACFE286-DC29-D24F-8290-2713E5C39B4B}" presName="topArc2" presStyleLbl="parChTrans1D1" presStyleIdx="2" presStyleCnt="6"/>
      <dgm:spPr/>
    </dgm:pt>
    <dgm:pt modelId="{9C25D7AA-265D-574C-9A6C-6B1437C9D195}" type="pres">
      <dgm:prSet presAssocID="{1ACFE286-DC29-D24F-8290-2713E5C39B4B}" presName="bottomArc2" presStyleLbl="parChTrans1D1" presStyleIdx="3" presStyleCnt="6"/>
      <dgm:spPr/>
    </dgm:pt>
    <dgm:pt modelId="{0FCCA507-AB07-5B47-8C8F-05E737952B4B}" type="pres">
      <dgm:prSet presAssocID="{1ACFE286-DC29-D24F-8290-2713E5C39B4B}" presName="topConnNode2" presStyleLbl="node2" presStyleIdx="0" presStyleCnt="0"/>
      <dgm:spPr/>
    </dgm:pt>
    <dgm:pt modelId="{2B8439C5-1457-5542-8CC7-5448F5262751}" type="pres">
      <dgm:prSet presAssocID="{1ACFE286-DC29-D24F-8290-2713E5C39B4B}" presName="hierChild4" presStyleCnt="0"/>
      <dgm:spPr/>
    </dgm:pt>
    <dgm:pt modelId="{34048AD8-1229-5049-86B6-0FEA82C45178}" type="pres">
      <dgm:prSet presAssocID="{1ACFE286-DC29-D24F-8290-2713E5C39B4B}" presName="hierChild5" presStyleCnt="0"/>
      <dgm:spPr/>
    </dgm:pt>
    <dgm:pt modelId="{BB0023F3-7F13-BD49-8787-11D9270BAF89}" type="pres">
      <dgm:prSet presAssocID="{9F71A180-3A8A-1C44-92FB-10A65E9500D4}" presName="Name28" presStyleLbl="parChTrans1D2" presStyleIdx="1" presStyleCnt="2"/>
      <dgm:spPr/>
    </dgm:pt>
    <dgm:pt modelId="{F8272FBF-53A3-9C4B-A23F-C0C051333797}" type="pres">
      <dgm:prSet presAssocID="{31616ACC-CC89-4944-BEC9-5313C0B8AB8B}" presName="hierRoot2" presStyleCnt="0">
        <dgm:presLayoutVars>
          <dgm:hierBranch val="init"/>
        </dgm:presLayoutVars>
      </dgm:prSet>
      <dgm:spPr/>
    </dgm:pt>
    <dgm:pt modelId="{2AEF5133-8233-7542-8AC0-C6810FBCAC3B}" type="pres">
      <dgm:prSet presAssocID="{31616ACC-CC89-4944-BEC9-5313C0B8AB8B}" presName="rootComposite2" presStyleCnt="0"/>
      <dgm:spPr/>
    </dgm:pt>
    <dgm:pt modelId="{A20D2942-C74F-714B-A687-CF0B16C39642}" type="pres">
      <dgm:prSet presAssocID="{31616ACC-CC89-4944-BEC9-5313C0B8AB8B}" presName="rootText2" presStyleLbl="alignAcc1" presStyleIdx="0" presStyleCnt="0">
        <dgm:presLayoutVars>
          <dgm:chPref val="3"/>
        </dgm:presLayoutVars>
      </dgm:prSet>
      <dgm:spPr/>
    </dgm:pt>
    <dgm:pt modelId="{FF9BFB32-660D-B247-B89D-13B4C6F3927D}" type="pres">
      <dgm:prSet presAssocID="{31616ACC-CC89-4944-BEC9-5313C0B8AB8B}" presName="topArc2" presStyleLbl="parChTrans1D1" presStyleIdx="4" presStyleCnt="6"/>
      <dgm:spPr/>
    </dgm:pt>
    <dgm:pt modelId="{A339430A-D0A3-004B-BCFF-87BB0A1AE47C}" type="pres">
      <dgm:prSet presAssocID="{31616ACC-CC89-4944-BEC9-5313C0B8AB8B}" presName="bottomArc2" presStyleLbl="parChTrans1D1" presStyleIdx="5" presStyleCnt="6"/>
      <dgm:spPr/>
    </dgm:pt>
    <dgm:pt modelId="{8D7BF4DC-E984-8147-A118-98FA33536655}" type="pres">
      <dgm:prSet presAssocID="{31616ACC-CC89-4944-BEC9-5313C0B8AB8B}" presName="topConnNode2" presStyleLbl="node2" presStyleIdx="0" presStyleCnt="0"/>
      <dgm:spPr/>
    </dgm:pt>
    <dgm:pt modelId="{46A28748-A0D5-3F4C-B9EC-71862F54F9D7}" type="pres">
      <dgm:prSet presAssocID="{31616ACC-CC89-4944-BEC9-5313C0B8AB8B}" presName="hierChild4" presStyleCnt="0"/>
      <dgm:spPr/>
    </dgm:pt>
    <dgm:pt modelId="{50AF9B75-B30C-A64F-B1C1-F74ADD1DCB95}" type="pres">
      <dgm:prSet presAssocID="{31616ACC-CC89-4944-BEC9-5313C0B8AB8B}" presName="hierChild5" presStyleCnt="0"/>
      <dgm:spPr/>
    </dgm:pt>
    <dgm:pt modelId="{FDC41FAF-0F01-FC47-98BF-BA75CC03A226}" type="pres">
      <dgm:prSet presAssocID="{8FE8F3E0-EE98-4F48-B66B-E779B99BD73D}" presName="hierChild3" presStyleCnt="0"/>
      <dgm:spPr/>
    </dgm:pt>
  </dgm:ptLst>
  <dgm:cxnLst>
    <dgm:cxn modelId="{2863EC1A-D0AE-874E-8A9F-1ED3BADCCD59}" srcId="{8FE8F3E0-EE98-4F48-B66B-E779B99BD73D}" destId="{31616ACC-CC89-4944-BEC9-5313C0B8AB8B}" srcOrd="1" destOrd="0" parTransId="{9F71A180-3A8A-1C44-92FB-10A65E9500D4}" sibTransId="{B4D2BACC-33DC-4D4D-9689-371B17F99949}"/>
    <dgm:cxn modelId="{6199AB1E-8742-7048-9622-D6198B00F6F2}" type="presOf" srcId="{842EBA05-5FEF-1841-BD67-A275CE383659}" destId="{44D25990-D151-3A4E-858F-0478379BD578}" srcOrd="0" destOrd="0" presId="urn:microsoft.com/office/officeart/2008/layout/HalfCircleOrganizationChart"/>
    <dgm:cxn modelId="{1C8BB138-18C2-8B47-982E-0E94998275E9}" type="presOf" srcId="{1ACFE286-DC29-D24F-8290-2713E5C39B4B}" destId="{B4B8D037-BD59-804D-A72F-4514278F6EFF}" srcOrd="0" destOrd="0" presId="urn:microsoft.com/office/officeart/2008/layout/HalfCircleOrganizationChart"/>
    <dgm:cxn modelId="{1581F53A-60B4-2144-9D60-4BB7A83F97DD}" srcId="{8FE8F3E0-EE98-4F48-B66B-E779B99BD73D}" destId="{1ACFE286-DC29-D24F-8290-2713E5C39B4B}" srcOrd="0" destOrd="0" parTransId="{E9CF8C80-03AB-0140-B72D-16F55F3F7C76}" sibTransId="{2786DD64-2F0C-4D44-9D6B-4C4242E621BB}"/>
    <dgm:cxn modelId="{B5B3AA4D-DA00-B54E-8AD9-41CFD1DA853D}" type="presOf" srcId="{31616ACC-CC89-4944-BEC9-5313C0B8AB8B}" destId="{A20D2942-C74F-714B-A687-CF0B16C39642}" srcOrd="0" destOrd="0" presId="urn:microsoft.com/office/officeart/2008/layout/HalfCircleOrganizationChart"/>
    <dgm:cxn modelId="{AF6C6F52-7782-5C4E-8E06-F3A4956335C4}" srcId="{842EBA05-5FEF-1841-BD67-A275CE383659}" destId="{8FE8F3E0-EE98-4F48-B66B-E779B99BD73D}" srcOrd="0" destOrd="0" parTransId="{DA2CDB68-3CC0-5448-AD77-0F515D42433C}" sibTransId="{38D0F8FC-84EE-7A41-9898-7C65CB50683D}"/>
    <dgm:cxn modelId="{D430099C-30B0-A04C-8A5B-9316F8770053}" type="presOf" srcId="{8FE8F3E0-EE98-4F48-B66B-E779B99BD73D}" destId="{E1068DF2-2BC5-3742-89F6-69847F57A7D2}" srcOrd="1" destOrd="0" presId="urn:microsoft.com/office/officeart/2008/layout/HalfCircleOrganizationChart"/>
    <dgm:cxn modelId="{D071CBBF-2B4F-7A4A-A266-C5EF5ABF8D0D}" type="presOf" srcId="{1ACFE286-DC29-D24F-8290-2713E5C39B4B}" destId="{0FCCA507-AB07-5B47-8C8F-05E737952B4B}" srcOrd="1" destOrd="0" presId="urn:microsoft.com/office/officeart/2008/layout/HalfCircleOrganizationChart"/>
    <dgm:cxn modelId="{370144C3-AAE9-0742-BE8F-2E25A81050DE}" type="presOf" srcId="{31616ACC-CC89-4944-BEC9-5313C0B8AB8B}" destId="{8D7BF4DC-E984-8147-A118-98FA33536655}" srcOrd="1" destOrd="0" presId="urn:microsoft.com/office/officeart/2008/layout/HalfCircleOrganizationChart"/>
    <dgm:cxn modelId="{1143ABDD-3406-BC4E-9F5F-BBC49CDCFD7F}" type="presOf" srcId="{E9CF8C80-03AB-0140-B72D-16F55F3F7C76}" destId="{85A3BDD7-521B-9F47-92CF-DFF3F23256A6}" srcOrd="0" destOrd="0" presId="urn:microsoft.com/office/officeart/2008/layout/HalfCircleOrganizationChart"/>
    <dgm:cxn modelId="{B5458BF6-EF78-9A41-A2FC-FA47756144D9}" type="presOf" srcId="{9F71A180-3A8A-1C44-92FB-10A65E9500D4}" destId="{BB0023F3-7F13-BD49-8787-11D9270BAF89}" srcOrd="0" destOrd="0" presId="urn:microsoft.com/office/officeart/2008/layout/HalfCircleOrganizationChart"/>
    <dgm:cxn modelId="{D32A8EFA-66BE-F24B-B376-FCF49C02581D}" type="presOf" srcId="{8FE8F3E0-EE98-4F48-B66B-E779B99BD73D}" destId="{6D074970-C9A4-B849-9EE1-E7E2BB2D38D4}" srcOrd="0" destOrd="0" presId="urn:microsoft.com/office/officeart/2008/layout/HalfCircleOrganizationChart"/>
    <dgm:cxn modelId="{55C8CA2F-0E6E-544A-9112-FCD4F58AFDBF}" type="presParOf" srcId="{44D25990-D151-3A4E-858F-0478379BD578}" destId="{728B9F5D-29D9-C445-B67A-78FA08F30F9D}" srcOrd="0" destOrd="0" presId="urn:microsoft.com/office/officeart/2008/layout/HalfCircleOrganizationChart"/>
    <dgm:cxn modelId="{84EA0F92-2627-2C4E-9C42-1176E8A2CB72}" type="presParOf" srcId="{728B9F5D-29D9-C445-B67A-78FA08F30F9D}" destId="{0215B6BB-9F15-8B4E-91FE-69A16B362BBC}" srcOrd="0" destOrd="0" presId="urn:microsoft.com/office/officeart/2008/layout/HalfCircleOrganizationChart"/>
    <dgm:cxn modelId="{973E616F-05E7-2348-9A53-A77D091054D6}" type="presParOf" srcId="{0215B6BB-9F15-8B4E-91FE-69A16B362BBC}" destId="{6D074970-C9A4-B849-9EE1-E7E2BB2D38D4}" srcOrd="0" destOrd="0" presId="urn:microsoft.com/office/officeart/2008/layout/HalfCircleOrganizationChart"/>
    <dgm:cxn modelId="{FCEBA957-DF62-B149-9E65-B6351CF1C4EB}" type="presParOf" srcId="{0215B6BB-9F15-8B4E-91FE-69A16B362BBC}" destId="{3A99523D-6A93-E242-8D41-F625A04CA2F3}" srcOrd="1" destOrd="0" presId="urn:microsoft.com/office/officeart/2008/layout/HalfCircleOrganizationChart"/>
    <dgm:cxn modelId="{1DF12D4B-B6DC-6947-9F37-E8C77F2DEF2F}" type="presParOf" srcId="{0215B6BB-9F15-8B4E-91FE-69A16B362BBC}" destId="{1E58E206-7665-1141-8191-45D18C1E7BA3}" srcOrd="2" destOrd="0" presId="urn:microsoft.com/office/officeart/2008/layout/HalfCircleOrganizationChart"/>
    <dgm:cxn modelId="{5A1D8BED-C2EF-B444-82A8-64EA8F9090D3}" type="presParOf" srcId="{0215B6BB-9F15-8B4E-91FE-69A16B362BBC}" destId="{E1068DF2-2BC5-3742-89F6-69847F57A7D2}" srcOrd="3" destOrd="0" presId="urn:microsoft.com/office/officeart/2008/layout/HalfCircleOrganizationChart"/>
    <dgm:cxn modelId="{8D9BDE23-9816-9540-80A1-6ED68FB30535}" type="presParOf" srcId="{728B9F5D-29D9-C445-B67A-78FA08F30F9D}" destId="{AF305641-0CB2-A342-BB36-541715B63DA7}" srcOrd="1" destOrd="0" presId="urn:microsoft.com/office/officeart/2008/layout/HalfCircleOrganizationChart"/>
    <dgm:cxn modelId="{BC55D0C4-D122-2C48-8990-84306AB7AB59}" type="presParOf" srcId="{AF305641-0CB2-A342-BB36-541715B63DA7}" destId="{85A3BDD7-521B-9F47-92CF-DFF3F23256A6}" srcOrd="0" destOrd="0" presId="urn:microsoft.com/office/officeart/2008/layout/HalfCircleOrganizationChart"/>
    <dgm:cxn modelId="{CECBD92E-AA35-F24B-B83E-72ECDE1BEB0E}" type="presParOf" srcId="{AF305641-0CB2-A342-BB36-541715B63DA7}" destId="{3D73109B-C769-8241-AF96-37E248DD651D}" srcOrd="1" destOrd="0" presId="urn:microsoft.com/office/officeart/2008/layout/HalfCircleOrganizationChart"/>
    <dgm:cxn modelId="{4E3A2A54-236F-DB42-924E-06A2F97728C0}" type="presParOf" srcId="{3D73109B-C769-8241-AF96-37E248DD651D}" destId="{3C7B39A4-0BDA-D54B-86AB-64E34FFE5DE1}" srcOrd="0" destOrd="0" presId="urn:microsoft.com/office/officeart/2008/layout/HalfCircleOrganizationChart"/>
    <dgm:cxn modelId="{D985339B-50B8-314F-9615-2BED2C99581C}" type="presParOf" srcId="{3C7B39A4-0BDA-D54B-86AB-64E34FFE5DE1}" destId="{B4B8D037-BD59-804D-A72F-4514278F6EFF}" srcOrd="0" destOrd="0" presId="urn:microsoft.com/office/officeart/2008/layout/HalfCircleOrganizationChart"/>
    <dgm:cxn modelId="{2871FC6A-3AED-274B-A8AD-29B23F7FDDBE}" type="presParOf" srcId="{3C7B39A4-0BDA-D54B-86AB-64E34FFE5DE1}" destId="{66D775DD-E27B-0643-91B9-5EB9A4C81F41}" srcOrd="1" destOrd="0" presId="urn:microsoft.com/office/officeart/2008/layout/HalfCircleOrganizationChart"/>
    <dgm:cxn modelId="{892B820D-91AA-B449-9FA9-244069B6CC96}" type="presParOf" srcId="{3C7B39A4-0BDA-D54B-86AB-64E34FFE5DE1}" destId="{9C25D7AA-265D-574C-9A6C-6B1437C9D195}" srcOrd="2" destOrd="0" presId="urn:microsoft.com/office/officeart/2008/layout/HalfCircleOrganizationChart"/>
    <dgm:cxn modelId="{F4549B7A-6BCF-A844-8CBC-B766EF91BA80}" type="presParOf" srcId="{3C7B39A4-0BDA-D54B-86AB-64E34FFE5DE1}" destId="{0FCCA507-AB07-5B47-8C8F-05E737952B4B}" srcOrd="3" destOrd="0" presId="urn:microsoft.com/office/officeart/2008/layout/HalfCircleOrganizationChart"/>
    <dgm:cxn modelId="{BB369F4E-558A-F348-B073-B0B3DC465BE3}" type="presParOf" srcId="{3D73109B-C769-8241-AF96-37E248DD651D}" destId="{2B8439C5-1457-5542-8CC7-5448F5262751}" srcOrd="1" destOrd="0" presId="urn:microsoft.com/office/officeart/2008/layout/HalfCircleOrganizationChart"/>
    <dgm:cxn modelId="{49ACDF9B-9E02-1540-8605-F02BB19C86A3}" type="presParOf" srcId="{3D73109B-C769-8241-AF96-37E248DD651D}" destId="{34048AD8-1229-5049-86B6-0FEA82C45178}" srcOrd="2" destOrd="0" presId="urn:microsoft.com/office/officeart/2008/layout/HalfCircleOrganizationChart"/>
    <dgm:cxn modelId="{56687D19-202D-114B-A24A-DCA7C731CADA}" type="presParOf" srcId="{AF305641-0CB2-A342-BB36-541715B63DA7}" destId="{BB0023F3-7F13-BD49-8787-11D9270BAF89}" srcOrd="2" destOrd="0" presId="urn:microsoft.com/office/officeart/2008/layout/HalfCircleOrganizationChart"/>
    <dgm:cxn modelId="{D92452C1-1673-0E43-933B-73CC18C2E41F}" type="presParOf" srcId="{AF305641-0CB2-A342-BB36-541715B63DA7}" destId="{F8272FBF-53A3-9C4B-A23F-C0C051333797}" srcOrd="3" destOrd="0" presId="urn:microsoft.com/office/officeart/2008/layout/HalfCircleOrganizationChart"/>
    <dgm:cxn modelId="{3E5E5DBB-8DCA-564E-9DD5-A2A0B1B4DFE3}" type="presParOf" srcId="{F8272FBF-53A3-9C4B-A23F-C0C051333797}" destId="{2AEF5133-8233-7542-8AC0-C6810FBCAC3B}" srcOrd="0" destOrd="0" presId="urn:microsoft.com/office/officeart/2008/layout/HalfCircleOrganizationChart"/>
    <dgm:cxn modelId="{619564EB-995D-0947-BC08-3F70A34EB9BE}" type="presParOf" srcId="{2AEF5133-8233-7542-8AC0-C6810FBCAC3B}" destId="{A20D2942-C74F-714B-A687-CF0B16C39642}" srcOrd="0" destOrd="0" presId="urn:microsoft.com/office/officeart/2008/layout/HalfCircleOrganizationChart"/>
    <dgm:cxn modelId="{4F5BBB3C-B2B3-FA42-8F29-FF286D77053D}" type="presParOf" srcId="{2AEF5133-8233-7542-8AC0-C6810FBCAC3B}" destId="{FF9BFB32-660D-B247-B89D-13B4C6F3927D}" srcOrd="1" destOrd="0" presId="urn:microsoft.com/office/officeart/2008/layout/HalfCircleOrganizationChart"/>
    <dgm:cxn modelId="{D8CC52EE-C042-E04F-84D2-273E2C3D9701}" type="presParOf" srcId="{2AEF5133-8233-7542-8AC0-C6810FBCAC3B}" destId="{A339430A-D0A3-004B-BCFF-87BB0A1AE47C}" srcOrd="2" destOrd="0" presId="urn:microsoft.com/office/officeart/2008/layout/HalfCircleOrganizationChart"/>
    <dgm:cxn modelId="{54EA639A-8DCD-6A46-A3F8-0BB68CE847C3}" type="presParOf" srcId="{2AEF5133-8233-7542-8AC0-C6810FBCAC3B}" destId="{8D7BF4DC-E984-8147-A118-98FA33536655}" srcOrd="3" destOrd="0" presId="urn:microsoft.com/office/officeart/2008/layout/HalfCircleOrganizationChart"/>
    <dgm:cxn modelId="{D636179F-A6F8-054C-9A8F-528443C0ACA4}" type="presParOf" srcId="{F8272FBF-53A3-9C4B-A23F-C0C051333797}" destId="{46A28748-A0D5-3F4C-B9EC-71862F54F9D7}" srcOrd="1" destOrd="0" presId="urn:microsoft.com/office/officeart/2008/layout/HalfCircleOrganizationChart"/>
    <dgm:cxn modelId="{277C142A-AC9D-414B-B6F2-D867B5575269}" type="presParOf" srcId="{F8272FBF-53A3-9C4B-A23F-C0C051333797}" destId="{50AF9B75-B30C-A64F-B1C1-F74ADD1DCB95}" srcOrd="2" destOrd="0" presId="urn:microsoft.com/office/officeart/2008/layout/HalfCircleOrganizationChart"/>
    <dgm:cxn modelId="{477FE944-5836-E849-9FC0-6D65B5FF4FA6}" type="presParOf" srcId="{728B9F5D-29D9-C445-B67A-78FA08F30F9D}" destId="{FDC41FAF-0F01-FC47-98BF-BA75CC03A226}" srcOrd="2" destOrd="0" presId="urn:microsoft.com/office/officeart/2008/layout/HalfCircle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0023F3-7F13-BD49-8787-11D9270BAF89}">
      <dsp:nvSpPr>
        <dsp:cNvPr id="0" name=""/>
        <dsp:cNvSpPr/>
      </dsp:nvSpPr>
      <dsp:spPr>
        <a:xfrm>
          <a:off x="4412456" y="1411795"/>
          <a:ext cx="1707564" cy="592708"/>
        </a:xfrm>
        <a:custGeom>
          <a:avLst/>
          <a:gdLst/>
          <a:ahLst/>
          <a:cxnLst/>
          <a:rect l="0" t="0" r="0" b="0"/>
          <a:pathLst>
            <a:path>
              <a:moveTo>
                <a:pt x="0" y="0"/>
              </a:moveTo>
              <a:lnTo>
                <a:pt x="0" y="296354"/>
              </a:lnTo>
              <a:lnTo>
                <a:pt x="1707564" y="296354"/>
              </a:lnTo>
              <a:lnTo>
                <a:pt x="1707564" y="5927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5A3BDD7-521B-9F47-92CF-DFF3F23256A6}">
      <dsp:nvSpPr>
        <dsp:cNvPr id="0" name=""/>
        <dsp:cNvSpPr/>
      </dsp:nvSpPr>
      <dsp:spPr>
        <a:xfrm>
          <a:off x="2704891" y="1411795"/>
          <a:ext cx="1707564" cy="592708"/>
        </a:xfrm>
        <a:custGeom>
          <a:avLst/>
          <a:gdLst/>
          <a:ahLst/>
          <a:cxnLst/>
          <a:rect l="0" t="0" r="0" b="0"/>
          <a:pathLst>
            <a:path>
              <a:moveTo>
                <a:pt x="1707564" y="0"/>
              </a:moveTo>
              <a:lnTo>
                <a:pt x="1707564" y="296354"/>
              </a:lnTo>
              <a:lnTo>
                <a:pt x="0" y="296354"/>
              </a:lnTo>
              <a:lnTo>
                <a:pt x="0" y="5927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99523D-6A93-E242-8D41-F625A04CA2F3}">
      <dsp:nvSpPr>
        <dsp:cNvPr id="0" name=""/>
        <dsp:cNvSpPr/>
      </dsp:nvSpPr>
      <dsp:spPr>
        <a:xfrm>
          <a:off x="3706851" y="585"/>
          <a:ext cx="1411210" cy="141121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58E206-7665-1141-8191-45D18C1E7BA3}">
      <dsp:nvSpPr>
        <dsp:cNvPr id="0" name=""/>
        <dsp:cNvSpPr/>
      </dsp:nvSpPr>
      <dsp:spPr>
        <a:xfrm>
          <a:off x="3706851" y="585"/>
          <a:ext cx="1411210" cy="141121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074970-C9A4-B849-9EE1-E7E2BB2D38D4}">
      <dsp:nvSpPr>
        <dsp:cNvPr id="0" name=""/>
        <dsp:cNvSpPr/>
      </dsp:nvSpPr>
      <dsp:spPr>
        <a:xfrm>
          <a:off x="3001246" y="254603"/>
          <a:ext cx="2822420" cy="9031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US" sz="3000" kern="1200" dirty="0">
              <a:solidFill>
                <a:schemeClr val="bg1">
                  <a:lumMod val="95000"/>
                </a:schemeClr>
              </a:solidFill>
            </a:rPr>
            <a:t>Market</a:t>
          </a:r>
        </a:p>
      </dsp:txBody>
      <dsp:txXfrm>
        <a:off x="3001246" y="254603"/>
        <a:ext cx="2822420" cy="903174"/>
      </dsp:txXfrm>
    </dsp:sp>
    <dsp:sp modelId="{66D775DD-E27B-0643-91B9-5EB9A4C81F41}">
      <dsp:nvSpPr>
        <dsp:cNvPr id="0" name=""/>
        <dsp:cNvSpPr/>
      </dsp:nvSpPr>
      <dsp:spPr>
        <a:xfrm>
          <a:off x="1999286" y="2004504"/>
          <a:ext cx="1411210" cy="141121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C25D7AA-265D-574C-9A6C-6B1437C9D195}">
      <dsp:nvSpPr>
        <dsp:cNvPr id="0" name=""/>
        <dsp:cNvSpPr/>
      </dsp:nvSpPr>
      <dsp:spPr>
        <a:xfrm>
          <a:off x="1999286" y="2004504"/>
          <a:ext cx="1411210" cy="141121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B8D037-BD59-804D-A72F-4514278F6EFF}">
      <dsp:nvSpPr>
        <dsp:cNvPr id="0" name=""/>
        <dsp:cNvSpPr/>
      </dsp:nvSpPr>
      <dsp:spPr>
        <a:xfrm>
          <a:off x="1293681" y="2258522"/>
          <a:ext cx="2822420" cy="9031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US" sz="3000" kern="1200" dirty="0">
              <a:solidFill>
                <a:schemeClr val="bg1">
                  <a:lumMod val="95000"/>
                </a:schemeClr>
              </a:solidFill>
            </a:rPr>
            <a:t>Trading Physical Assets</a:t>
          </a:r>
        </a:p>
      </dsp:txBody>
      <dsp:txXfrm>
        <a:off x="1293681" y="2258522"/>
        <a:ext cx="2822420" cy="903174"/>
      </dsp:txXfrm>
    </dsp:sp>
    <dsp:sp modelId="{FF9BFB32-660D-B247-B89D-13B4C6F3927D}">
      <dsp:nvSpPr>
        <dsp:cNvPr id="0" name=""/>
        <dsp:cNvSpPr/>
      </dsp:nvSpPr>
      <dsp:spPr>
        <a:xfrm>
          <a:off x="5414415" y="2004504"/>
          <a:ext cx="1411210" cy="141121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39430A-D0A3-004B-BCFF-87BB0A1AE47C}">
      <dsp:nvSpPr>
        <dsp:cNvPr id="0" name=""/>
        <dsp:cNvSpPr/>
      </dsp:nvSpPr>
      <dsp:spPr>
        <a:xfrm>
          <a:off x="5414415" y="2004504"/>
          <a:ext cx="1411210" cy="141121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0D2942-C74F-714B-A687-CF0B16C39642}">
      <dsp:nvSpPr>
        <dsp:cNvPr id="0" name=""/>
        <dsp:cNvSpPr/>
      </dsp:nvSpPr>
      <dsp:spPr>
        <a:xfrm>
          <a:off x="4708810" y="2258522"/>
          <a:ext cx="2822420" cy="9031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US" sz="3000" kern="1200" dirty="0">
              <a:solidFill>
                <a:schemeClr val="bg1">
                  <a:lumMod val="95000"/>
                </a:schemeClr>
              </a:solidFill>
            </a:rPr>
            <a:t>Trading Financial Asset</a:t>
          </a:r>
        </a:p>
      </dsp:txBody>
      <dsp:txXfrm>
        <a:off x="4708810" y="2258522"/>
        <a:ext cx="2822420" cy="903174"/>
      </dsp:txXfrm>
    </dsp:sp>
  </dsp:spTree>
</dsp:drawing>
</file>

<file path=ppt/diagrams/layout1.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9/16/23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Assets are commonly known as anything with a value that represent economic resources or ownership that can be converted into something of value such as cash.</a:t>
            </a:r>
          </a:p>
          <a:p>
            <a:r>
              <a:rPr lang="en-US" sz="1200" kern="1200" dirty="0">
                <a:solidFill>
                  <a:schemeClr val="tx1"/>
                </a:solidFill>
                <a:effectLst/>
                <a:latin typeface="+mn-lt"/>
                <a:ea typeface="+mn-ea"/>
                <a:cs typeface="+mn-cs"/>
              </a:rPr>
              <a:t>Financial assets and physical assets, both represent such ownerships of value, even though they are very different to each other based on their features and characteristics. Since many easily confuse the two types of assets to be of similar meaning, the following article provides a solid explanation of the difference between the two, and explore a few points that may help readers understand the difference between these two types of assets. </a:t>
            </a:r>
            <a:endParaRPr lang="en-US" dirty="0"/>
          </a:p>
          <a:p>
            <a:r>
              <a:rPr lang="en-US" sz="1200" kern="1200" dirty="0">
                <a:solidFill>
                  <a:schemeClr val="tx1"/>
                </a:solidFill>
                <a:effectLst/>
                <a:latin typeface="+mn-lt"/>
                <a:ea typeface="+mn-ea"/>
                <a:cs typeface="+mn-cs"/>
              </a:rPr>
              <a:t>Financial Assets </a:t>
            </a:r>
            <a:endParaRPr lang="en-US" dirty="0"/>
          </a:p>
          <a:p>
            <a:r>
              <a:rPr lang="en-US" sz="1200" kern="1200" dirty="0">
                <a:solidFill>
                  <a:schemeClr val="tx1"/>
                </a:solidFill>
                <a:effectLst/>
                <a:latin typeface="+mn-lt"/>
                <a:ea typeface="+mn-ea"/>
                <a:cs typeface="+mn-cs"/>
              </a:rPr>
              <a:t>Financial assets are intangible, meaning that they cannot be seen or felt and may not have a physical presence except for the existence of a document that represents the ownership interest held in the asset. It is important to note that the papers and certificates that represent these financial assets do not have any intrinsic value (the paper held is only a document certifying ownership and is of no value). The paper derives its value from the value of the asset that is represented. Examples of such financial assets include stocks, bonds, funds held in a bank, investments, accounts receivable, company goodwill, copyrights, patents, etc. Regardless of the fact that financial assets do not exist in physical form, they are still recorded in a firm’s balance sheet, to represent the value that is held by them. </a:t>
            </a:r>
            <a:endParaRPr lang="en-US" dirty="0"/>
          </a:p>
          <a:p>
            <a:r>
              <a:rPr lang="en-US" sz="1200" kern="1200" dirty="0">
                <a:solidFill>
                  <a:schemeClr val="tx1"/>
                </a:solidFill>
                <a:effectLst/>
                <a:latin typeface="+mn-lt"/>
                <a:ea typeface="+mn-ea"/>
                <a:cs typeface="+mn-cs"/>
              </a:rPr>
              <a:t>Physical Assets </a:t>
            </a:r>
            <a:endParaRPr lang="en-US" dirty="0"/>
          </a:p>
          <a:p>
            <a:r>
              <a:rPr lang="en-US" sz="1200" kern="1200" dirty="0">
                <a:solidFill>
                  <a:schemeClr val="tx1"/>
                </a:solidFill>
                <a:effectLst/>
                <a:latin typeface="+mn-lt"/>
                <a:ea typeface="+mn-ea"/>
                <a:cs typeface="+mn-cs"/>
              </a:rPr>
              <a:t>Physical assets are tangible assets and can be seen and touched, with a very identifiable physical presence. Examples of such physical assets include land, buildings, machinery, plant, tools, equipment, vehicles, gold, silver, or any other form of tangible economic resource. From an accounting point of view, physical assets refer to the things that may be liquidated when the entity wound up its interest. Physical assets have a useful economic life, when it ascertains its age it may be disposed off. They usually experience a reduction in value due to wear and tear of the asset through continuous use known as depreciation, or may lose their value in becoming obsolete, or too old for use. Certain tangible assets are also perishable, such as a container of apples, or flowers that need to be sold soon in order to ensure that they do not perish and lose their value. </a:t>
            </a:r>
            <a:endParaRPr lang="en-US" dirty="0"/>
          </a:p>
          <a:p>
            <a:r>
              <a:rPr lang="en-US" sz="1200" kern="1200" dirty="0">
                <a:solidFill>
                  <a:schemeClr val="tx1"/>
                </a:solidFill>
                <a:effectLst/>
                <a:latin typeface="+mn-lt"/>
                <a:ea typeface="+mn-ea"/>
                <a:cs typeface="+mn-cs"/>
              </a:rPr>
              <a:t>What is the difference between Financial Assets and Physical Assets? </a:t>
            </a:r>
            <a:endParaRPr lang="en-US" dirty="0"/>
          </a:p>
          <a:p>
            <a:r>
              <a:rPr lang="en-US" sz="1200" kern="1200" dirty="0">
                <a:solidFill>
                  <a:schemeClr val="tx1"/>
                </a:solidFill>
                <a:effectLst/>
                <a:latin typeface="+mn-lt"/>
                <a:ea typeface="+mn-ea"/>
                <a:cs typeface="+mn-cs"/>
              </a:rPr>
              <a:t>The main similarity between tangible and physical assets is that they both represent an economic resource that can be converted into value, and both assets are recorded in a firm’s balance sheet. The main difference between the two is that physical assets are tangible and financial assets are not. Physical assets usually depreciate or lose value due to wear and tear, whereas financial assets do not experience such reduction in value due to depreciation. However, financial assets may lose value to changes in market interest rates, fall in investment returns or fall in the stock market prices. Physical assets also require maintenance, upgrades and repairs, whereas financial assets do not incur such expenses. </a:t>
            </a:r>
            <a:endParaRPr lang="en-US" dirty="0"/>
          </a:p>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5</a:t>
            </a:fld>
            <a:endParaRPr lang="en-EG"/>
          </a:p>
        </p:txBody>
      </p:sp>
    </p:spTree>
    <p:extLst>
      <p:ext uri="{BB962C8B-B14F-4D97-AF65-F5344CB8AC3E}">
        <p14:creationId xmlns:p14="http://schemas.microsoft.com/office/powerpoint/2010/main" val="3547827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6</a:t>
            </a:fld>
            <a:endParaRPr lang="en-US"/>
          </a:p>
        </p:txBody>
      </p:sp>
    </p:spTree>
    <p:extLst>
      <p:ext uri="{BB962C8B-B14F-4D97-AF65-F5344CB8AC3E}">
        <p14:creationId xmlns:p14="http://schemas.microsoft.com/office/powerpoint/2010/main" val="148551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7</a:t>
            </a:fld>
            <a:endParaRPr lang="en-US"/>
          </a:p>
        </p:txBody>
      </p:sp>
    </p:spTree>
    <p:extLst>
      <p:ext uri="{BB962C8B-B14F-4D97-AF65-F5344CB8AC3E}">
        <p14:creationId xmlns:p14="http://schemas.microsoft.com/office/powerpoint/2010/main" val="7064909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12</a:t>
            </a:fld>
            <a:endParaRPr lang="en-US"/>
          </a:p>
        </p:txBody>
      </p:sp>
    </p:spTree>
    <p:extLst>
      <p:ext uri="{BB962C8B-B14F-4D97-AF65-F5344CB8AC3E}">
        <p14:creationId xmlns:p14="http://schemas.microsoft.com/office/powerpoint/2010/main" val="10475029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dirty="0">
                <a:solidFill>
                  <a:schemeClr val="tx1"/>
                </a:solidFill>
                <a:effectLst/>
                <a:latin typeface="+mn-lt"/>
                <a:ea typeface="+mn-ea"/>
                <a:cs typeface="+mn-cs"/>
              </a:rPr>
              <a:t>One of the biggest problems for any economy is to figure out is how to get money from people who want to save to people who want to borrow</a:t>
            </a:r>
            <a:r>
              <a:rPr lang="en-US" sz="1200" b="0" i="0" u="none" strike="noStrike" kern="1200" dirty="0">
                <a:solidFill>
                  <a:schemeClr val="tx1"/>
                </a:solidFill>
                <a:effectLst/>
                <a:latin typeface="+mn-lt"/>
                <a:ea typeface="+mn-ea"/>
                <a:cs typeface="+mn-cs"/>
              </a:rPr>
              <a:t>. Finance is the answer to that problem. If you think of the economy as a body, finance would be the heart, pumping money from pension funds in Iowa to construction sites in Madrid. </a:t>
            </a:r>
            <a:r>
              <a:rPr lang="en-US" sz="1200" b="1" i="0" u="none" strike="noStrike" kern="1200" dirty="0">
                <a:solidFill>
                  <a:schemeClr val="tx1"/>
                </a:solidFill>
                <a:effectLst/>
                <a:latin typeface="+mn-lt"/>
                <a:ea typeface="+mn-ea"/>
                <a:cs typeface="+mn-cs"/>
              </a:rPr>
              <a:t>In economic terms, the financial system is responsible for a lot of the world’s resource allocation</a:t>
            </a:r>
            <a:r>
              <a:rPr lang="en-US" sz="1200" b="0" i="0" u="none" strike="noStrike" kern="1200" dirty="0">
                <a:solidFill>
                  <a:schemeClr val="tx1"/>
                </a:solidFill>
                <a:effectLst/>
                <a:latin typeface="+mn-lt"/>
                <a:ea typeface="+mn-ea"/>
                <a:cs typeface="+mn-cs"/>
              </a:rPr>
              <a:t>. It decides which investments get funded and which ones do not. This makes it quite important and quite powerful.</a:t>
            </a:r>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20</a:t>
            </a:fld>
            <a:endParaRPr lang="en-EG"/>
          </a:p>
        </p:txBody>
      </p:sp>
    </p:spTree>
    <p:extLst>
      <p:ext uri="{BB962C8B-B14F-4D97-AF65-F5344CB8AC3E}">
        <p14:creationId xmlns:p14="http://schemas.microsoft.com/office/powerpoint/2010/main" val="9314875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21</a:t>
            </a:fld>
            <a:endParaRPr lang="en-EG"/>
          </a:p>
        </p:txBody>
      </p:sp>
    </p:spTree>
    <p:extLst>
      <p:ext uri="{BB962C8B-B14F-4D97-AF65-F5344CB8AC3E}">
        <p14:creationId xmlns:p14="http://schemas.microsoft.com/office/powerpoint/2010/main" val="12101654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22</a:t>
            </a:fld>
            <a:endParaRPr lang="en-EG"/>
          </a:p>
        </p:txBody>
      </p:sp>
    </p:spTree>
    <p:extLst>
      <p:ext uri="{BB962C8B-B14F-4D97-AF65-F5344CB8AC3E}">
        <p14:creationId xmlns:p14="http://schemas.microsoft.com/office/powerpoint/2010/main" val="11516697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23</a:t>
            </a:fld>
            <a:endParaRPr lang="en-EG"/>
          </a:p>
        </p:txBody>
      </p:sp>
    </p:spTree>
    <p:extLst>
      <p:ext uri="{BB962C8B-B14F-4D97-AF65-F5344CB8AC3E}">
        <p14:creationId xmlns:p14="http://schemas.microsoft.com/office/powerpoint/2010/main" val="40706193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38</a:t>
            </a:fld>
            <a:endParaRPr lang="en-EG"/>
          </a:p>
        </p:txBody>
      </p:sp>
    </p:spTree>
    <p:extLst>
      <p:ext uri="{BB962C8B-B14F-4D97-AF65-F5344CB8AC3E}">
        <p14:creationId xmlns:p14="http://schemas.microsoft.com/office/powerpoint/2010/main" val="6532149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39</a:t>
            </a:fld>
            <a:endParaRPr lang="en-EG"/>
          </a:p>
        </p:txBody>
      </p:sp>
    </p:spTree>
    <p:extLst>
      <p:ext uri="{BB962C8B-B14F-4D97-AF65-F5344CB8AC3E}">
        <p14:creationId xmlns:p14="http://schemas.microsoft.com/office/powerpoint/2010/main" val="31084410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40</a:t>
            </a:fld>
            <a:endParaRPr lang="en-EG"/>
          </a:p>
        </p:txBody>
      </p:sp>
    </p:spTree>
    <p:extLst>
      <p:ext uri="{BB962C8B-B14F-4D97-AF65-F5344CB8AC3E}">
        <p14:creationId xmlns:p14="http://schemas.microsoft.com/office/powerpoint/2010/main" val="5183990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832705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9/16/23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9/16/23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9/16/23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9/16/23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9/16/23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9/16/23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9/16/23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9/16/23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9/16/23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9/16/23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9/16/23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A9C9A-5EB7-D444-B80E-3D71078C0D25}"/>
              </a:ext>
            </a:extLst>
          </p:cNvPr>
          <p:cNvSpPr>
            <a:spLocks noGrp="1"/>
          </p:cNvSpPr>
          <p:nvPr>
            <p:ph type="title"/>
          </p:nvPr>
        </p:nvSpPr>
        <p:spPr/>
        <p:txBody>
          <a:bodyPr/>
          <a:lstStyle/>
          <a:p>
            <a:r>
              <a:rPr lang="en-US"/>
              <a:t>Click to edit Master title style</a:t>
            </a:r>
            <a:endParaRPr lang="en-EG"/>
          </a:p>
        </p:txBody>
      </p:sp>
      <p:sp>
        <p:nvSpPr>
          <p:cNvPr id="5" name="Slide Number Placeholder 4">
            <a:extLst>
              <a:ext uri="{FF2B5EF4-FFF2-40B4-BE49-F238E27FC236}">
                <a16:creationId xmlns:a16="http://schemas.microsoft.com/office/drawing/2014/main" id="{A32FDCF8-42EA-CD44-9FB5-5FDFF44E12A0}"/>
              </a:ext>
            </a:extLst>
          </p:cNvPr>
          <p:cNvSpPr>
            <a:spLocks noGrp="1"/>
          </p:cNvSpPr>
          <p:nvPr>
            <p:ph type="sldNum" sz="quarter" idx="12"/>
          </p:nvPr>
        </p:nvSpPr>
        <p:spPr>
          <a:xfrm>
            <a:off x="-1546185" y="6127750"/>
            <a:ext cx="2743200" cy="365125"/>
          </a:xfrm>
        </p:spPr>
        <p:txBody>
          <a:bodyPr/>
          <a:lstStyle>
            <a:lvl1pPr>
              <a:defRPr b="1">
                <a:solidFill>
                  <a:schemeClr val="bg1"/>
                </a:solidFill>
              </a:defRPr>
            </a:lvl1pPr>
          </a:lstStyle>
          <a:p>
            <a:fld id="{AF3A9E09-1372-4915-B62F-D3AC7680CC12}" type="slidenum">
              <a:rPr lang="en-US" smtClean="0"/>
              <a:pPr/>
              <a:t>‹#›</a:t>
            </a:fld>
            <a:endParaRPr lang="en-US"/>
          </a:p>
        </p:txBody>
      </p:sp>
    </p:spTree>
    <p:extLst>
      <p:ext uri="{BB962C8B-B14F-4D97-AF65-F5344CB8AC3E}">
        <p14:creationId xmlns:p14="http://schemas.microsoft.com/office/powerpoint/2010/main" val="3291928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71688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9/16/23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9" r:id="rId15"/>
    <p:sldLayoutId id="2147483671" r:id="rId16"/>
  </p:sldLayoutIdLst>
  <p:txStyles>
    <p:titleStyle>
      <a:lvl1pPr algn="l" defTabSz="914400" rtl="0" eaLnBrk="1" latinLnBrk="0" hangingPunct="1">
        <a:lnSpc>
          <a:spcPct val="90000"/>
        </a:lnSpc>
        <a:spcBef>
          <a:spcPct val="0"/>
        </a:spcBef>
        <a:buNone/>
        <a:defRPr sz="4400" b="1" kern="1200">
          <a:solidFill>
            <a:srgbClr val="0070C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lumMod val="9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9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9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9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9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2.png"/><Relationship Id="rId7"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446550"/>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Introduction to the Financial System</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1</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677656"/>
          </a:xfrm>
          <a:prstGeom prst="rect">
            <a:avLst/>
          </a:prstGeom>
          <a:noFill/>
        </p:spPr>
        <p:txBody>
          <a:bodyPr wrap="square" rtlCol="0">
            <a:spAutoFit/>
          </a:bodyPr>
          <a:lstStyle/>
          <a:p>
            <a:pPr>
              <a:buFont typeface="+mj-lt"/>
              <a:buAutoNum type="arabicPeriod"/>
            </a:pPr>
            <a:r>
              <a:rPr lang="en-US" sz="2400" dirty="0">
                <a:solidFill>
                  <a:schemeClr val="bg1"/>
                </a:solidFill>
              </a:rPr>
              <a:t>Understand the financial system and markets.</a:t>
            </a:r>
          </a:p>
          <a:p>
            <a:pPr>
              <a:buFont typeface="+mj-lt"/>
              <a:buAutoNum type="arabicPeriod"/>
            </a:pPr>
            <a:r>
              <a:rPr lang="en-US" sz="2400" dirty="0">
                <a:solidFill>
                  <a:schemeClr val="bg1"/>
                </a:solidFill>
              </a:rPr>
              <a:t>Describe financial markets and their functions.</a:t>
            </a:r>
          </a:p>
          <a:p>
            <a:pPr>
              <a:buFont typeface="+mj-lt"/>
              <a:buAutoNum type="arabicPeriod"/>
            </a:pPr>
            <a:r>
              <a:rPr lang="en-US" sz="2400" dirty="0">
                <a:solidFill>
                  <a:schemeClr val="bg1"/>
                </a:solidFill>
              </a:rPr>
              <a:t>Distinguish between Primary and Secondary Market.</a:t>
            </a:r>
          </a:p>
          <a:p>
            <a:pPr>
              <a:buFont typeface="+mj-lt"/>
              <a:buAutoNum type="arabicPeriod"/>
            </a:pPr>
            <a:r>
              <a:rPr lang="en-US" sz="2400" dirty="0">
                <a:solidFill>
                  <a:schemeClr val="bg1"/>
                </a:solidFill>
              </a:rPr>
              <a:t>Describe the types of securities traded within financial markets.</a:t>
            </a:r>
          </a:p>
          <a:p>
            <a:pPr>
              <a:buFont typeface="+mj-lt"/>
              <a:buAutoNum type="arabicPeriod"/>
            </a:pPr>
            <a:r>
              <a:rPr lang="en-US" sz="2400" dirty="0">
                <a:solidFill>
                  <a:schemeClr val="bg1"/>
                </a:solidFill>
              </a:rPr>
              <a:t>Understand why the financial markets exists. </a:t>
            </a:r>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79ABF62-B184-024F-82DC-C850CAA1C394}"/>
              </a:ext>
            </a:extLst>
          </p:cNvPr>
          <p:cNvSpPr>
            <a:spLocks noGrp="1"/>
          </p:cNvSpPr>
          <p:nvPr>
            <p:ph type="title" idx="4294967295"/>
          </p:nvPr>
        </p:nvSpPr>
        <p:spPr>
          <a:xfrm>
            <a:off x="1676400" y="365125"/>
            <a:ext cx="10515600" cy="1325563"/>
          </a:xfrm>
        </p:spPr>
        <p:txBody>
          <a:bodyPr>
            <a:normAutofit/>
          </a:bodyPr>
          <a:lstStyle/>
          <a:p>
            <a:r>
              <a:rPr lang="en-US" dirty="0"/>
              <a:t>W</a:t>
            </a:r>
            <a:r>
              <a:rPr lang="en-EG" dirty="0"/>
              <a:t>hat is a Market?</a:t>
            </a:r>
          </a:p>
        </p:txBody>
      </p:sp>
      <p:sp>
        <p:nvSpPr>
          <p:cNvPr id="5" name="Content Placeholder 4">
            <a:extLst>
              <a:ext uri="{FF2B5EF4-FFF2-40B4-BE49-F238E27FC236}">
                <a16:creationId xmlns:a16="http://schemas.microsoft.com/office/drawing/2014/main" id="{B7CBCBB8-314A-5542-866B-37766BF8A2C3}"/>
              </a:ext>
            </a:extLst>
          </p:cNvPr>
          <p:cNvSpPr>
            <a:spLocks noGrp="1"/>
          </p:cNvSpPr>
          <p:nvPr>
            <p:ph sz="half" idx="4294967295"/>
          </p:nvPr>
        </p:nvSpPr>
        <p:spPr>
          <a:xfrm>
            <a:off x="926637" y="1833744"/>
            <a:ext cx="4224097" cy="3684588"/>
          </a:xfrm>
        </p:spPr>
        <p:txBody>
          <a:bodyPr anchor="ctr">
            <a:normAutofit/>
          </a:bodyPr>
          <a:lstStyle/>
          <a:p>
            <a:pPr algn="just"/>
            <a:r>
              <a:rPr lang="en-US" sz="2000" dirty="0">
                <a:latin typeface="Times New Roman" panose="02020603050405020304" pitchFamily="18" charset="0"/>
                <a:cs typeface="Times New Roman" panose="02020603050405020304" pitchFamily="18" charset="0"/>
              </a:rPr>
              <a:t>A market is a place where two parties can gather to facilitate the exchange of goods and services. The parties involved are usually buyers and sellers. </a:t>
            </a:r>
          </a:p>
          <a:p>
            <a:pPr algn="just"/>
            <a:r>
              <a:rPr lang="en-US" sz="2000" dirty="0">
                <a:latin typeface="Times New Roman" panose="02020603050405020304" pitchFamily="18" charset="0"/>
                <a:cs typeface="Times New Roman" panose="02020603050405020304" pitchFamily="18" charset="0"/>
              </a:rPr>
              <a:t>The market may be physical like a retail outlet, where people meet face-to-face, or virtual like an online market, where there is no direct physical contact between buyers and sellers.</a:t>
            </a:r>
            <a:endParaRPr lang="en-EG" sz="2000" dirty="0">
              <a:latin typeface="Times New Roman" panose="02020603050405020304" pitchFamily="18" charset="0"/>
              <a:cs typeface="Times New Roman" panose="02020603050405020304" pitchFamily="18" charset="0"/>
            </a:endParaRPr>
          </a:p>
        </p:txBody>
      </p:sp>
      <p:pic>
        <p:nvPicPr>
          <p:cNvPr id="1026" name="Picture 2" descr="Expect Supreme protection from listing to closing | 2-10 HBW">
            <a:extLst>
              <a:ext uri="{FF2B5EF4-FFF2-40B4-BE49-F238E27FC236}">
                <a16:creationId xmlns:a16="http://schemas.microsoft.com/office/drawing/2014/main" id="{FDD6B2A0-7C2D-AD4B-B60A-6F4AE2EE725F}"/>
              </a:ext>
            </a:extLst>
          </p:cNvPr>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t="1289" r="-2" b="8649"/>
          <a:stretch/>
        </p:blipFill>
        <p:spPr bwMode="auto">
          <a:xfrm>
            <a:off x="5775766" y="1537460"/>
            <a:ext cx="5958299" cy="3833193"/>
          </a:xfrm>
          <a:prstGeom prst="roundRect">
            <a:avLst>
              <a:gd name="adj" fmla="val 1858"/>
            </a:avLst>
          </a:prstGeom>
          <a:noFill/>
          <a:effectLst>
            <a:outerShdw blurRad="50800" dist="50800" dir="54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522A5E08-996A-1F44-A5CC-B70CDA9B1226}"/>
              </a:ext>
            </a:extLst>
          </p:cNvPr>
          <p:cNvSpPr>
            <a:spLocks noGrp="1"/>
          </p:cNvSpPr>
          <p:nvPr>
            <p:ph type="sldNum" sz="quarter" idx="12"/>
          </p:nvPr>
        </p:nvSpPr>
        <p:spPr/>
        <p:txBody>
          <a:bodyPr/>
          <a:lstStyle/>
          <a:p>
            <a:fld id="{AF3A9E09-1372-4915-B62F-D3AC7680CC12}" type="slidenum">
              <a:rPr lang="en-US" smtClean="0"/>
              <a:pPr/>
              <a:t>4</a:t>
            </a:fld>
            <a:endParaRPr lang="en-US" dirty="0"/>
          </a:p>
        </p:txBody>
      </p:sp>
    </p:spTree>
    <p:extLst>
      <p:ext uri="{BB962C8B-B14F-4D97-AF65-F5344CB8AC3E}">
        <p14:creationId xmlns:p14="http://schemas.microsoft.com/office/powerpoint/2010/main" val="13792643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A0FB7-2B82-D546-ACB0-3F38D6627909}"/>
              </a:ext>
            </a:extLst>
          </p:cNvPr>
          <p:cNvSpPr>
            <a:spLocks noGrp="1"/>
          </p:cNvSpPr>
          <p:nvPr>
            <p:ph type="title" idx="4294967295"/>
          </p:nvPr>
        </p:nvSpPr>
        <p:spPr>
          <a:xfrm>
            <a:off x="1354238" y="155854"/>
            <a:ext cx="10515600" cy="1325563"/>
          </a:xfrm>
        </p:spPr>
        <p:txBody>
          <a:bodyPr/>
          <a:lstStyle/>
          <a:p>
            <a:r>
              <a:rPr lang="en-EG" dirty="0"/>
              <a:t>Types of Markets</a:t>
            </a:r>
          </a:p>
        </p:txBody>
      </p:sp>
      <p:graphicFrame>
        <p:nvGraphicFramePr>
          <p:cNvPr id="4" name="Content Placeholder 3">
            <a:extLst>
              <a:ext uri="{FF2B5EF4-FFF2-40B4-BE49-F238E27FC236}">
                <a16:creationId xmlns:a16="http://schemas.microsoft.com/office/drawing/2014/main" id="{3DDDEB3E-02F4-6E4E-A50E-59CD2F6B8EAF}"/>
              </a:ext>
            </a:extLst>
          </p:cNvPr>
          <p:cNvGraphicFramePr>
            <a:graphicFrameLocks noGrp="1"/>
          </p:cNvGraphicFramePr>
          <p:nvPr>
            <p:ph idx="4294967295"/>
            <p:extLst>
              <p:ext uri="{D42A27DB-BD31-4B8C-83A1-F6EECF244321}">
                <p14:modId xmlns:p14="http://schemas.microsoft.com/office/powerpoint/2010/main" val="749953211"/>
              </p:ext>
            </p:extLst>
          </p:nvPr>
        </p:nvGraphicFramePr>
        <p:xfrm>
          <a:off x="174171" y="1960283"/>
          <a:ext cx="8824913" cy="3416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Left Arrow 2">
            <a:extLst>
              <a:ext uri="{FF2B5EF4-FFF2-40B4-BE49-F238E27FC236}">
                <a16:creationId xmlns:a16="http://schemas.microsoft.com/office/drawing/2014/main" id="{C01C6838-9377-B34B-8F65-C68D785A4BC1}"/>
              </a:ext>
            </a:extLst>
          </p:cNvPr>
          <p:cNvSpPr/>
          <p:nvPr/>
        </p:nvSpPr>
        <p:spPr>
          <a:xfrm rot="19373480">
            <a:off x="7912297" y="3155270"/>
            <a:ext cx="2173574" cy="10263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G"/>
          </a:p>
        </p:txBody>
      </p:sp>
      <p:sp>
        <p:nvSpPr>
          <p:cNvPr id="5" name="Slide Number Placeholder 4">
            <a:extLst>
              <a:ext uri="{FF2B5EF4-FFF2-40B4-BE49-F238E27FC236}">
                <a16:creationId xmlns:a16="http://schemas.microsoft.com/office/drawing/2014/main" id="{B2DA6550-CDFB-1D42-9A08-B51435C942D9}"/>
              </a:ext>
            </a:extLst>
          </p:cNvPr>
          <p:cNvSpPr>
            <a:spLocks noGrp="1"/>
          </p:cNvSpPr>
          <p:nvPr>
            <p:ph type="sldNum" sz="quarter" idx="12"/>
          </p:nvPr>
        </p:nvSpPr>
        <p:spPr/>
        <p:txBody>
          <a:bodyPr/>
          <a:lstStyle/>
          <a:p>
            <a:fld id="{AF3A9E09-1372-4915-B62F-D3AC7680CC12}" type="slidenum">
              <a:rPr lang="en-US" smtClean="0"/>
              <a:pPr/>
              <a:t>5</a:t>
            </a:fld>
            <a:endParaRPr lang="en-US" dirty="0"/>
          </a:p>
        </p:txBody>
      </p:sp>
    </p:spTree>
    <p:extLst>
      <p:ext uri="{BB962C8B-B14F-4D97-AF65-F5344CB8AC3E}">
        <p14:creationId xmlns:p14="http://schemas.microsoft.com/office/powerpoint/2010/main" val="347614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What is a Financial Market?</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a:bodyPr>
          <a:lstStyle/>
          <a:p>
            <a:pPr algn="just"/>
            <a:r>
              <a:rPr lang="en-US" dirty="0">
                <a:latin typeface="+mj-lt"/>
              </a:rPr>
              <a:t>A financial market is a market in which financial assets (securities) such as stocks and bonds can be purchased or sold. </a:t>
            </a:r>
          </a:p>
          <a:p>
            <a:pPr algn="just"/>
            <a:r>
              <a:rPr lang="en-US" dirty="0">
                <a:latin typeface="+mj-lt"/>
              </a:rPr>
              <a:t>Funds are transferred in financial markets when one party purchases financial assets previously held by another party. </a:t>
            </a:r>
          </a:p>
          <a:p>
            <a:pPr algn="just"/>
            <a:r>
              <a:rPr lang="en-US" dirty="0">
                <a:latin typeface="+mj-lt"/>
              </a:rPr>
              <a:t>Financial markets facilitate the flow of funds and thereby allow financing and investing by households, firms, and government agencies. </a:t>
            </a:r>
            <a:endParaRPr lang="en-EG" dirty="0">
              <a:latin typeface="+mj-lt"/>
            </a:endParaRP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6</a:t>
            </a:fld>
            <a:endParaRPr lang="en-US" dirty="0"/>
          </a:p>
        </p:txBody>
      </p:sp>
    </p:spTree>
    <p:extLst>
      <p:ext uri="{BB962C8B-B14F-4D97-AF65-F5344CB8AC3E}">
        <p14:creationId xmlns:p14="http://schemas.microsoft.com/office/powerpoint/2010/main" val="1917130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49F85A-4ACD-C84D-808A-DA4EBDAA9719}"/>
              </a:ext>
            </a:extLst>
          </p:cNvPr>
          <p:cNvSpPr>
            <a:spLocks noGrp="1"/>
          </p:cNvSpPr>
          <p:nvPr>
            <p:ph sz="half" idx="2"/>
          </p:nvPr>
        </p:nvSpPr>
        <p:spPr>
          <a:xfrm>
            <a:off x="839788" y="1319514"/>
            <a:ext cx="10839068" cy="4870149"/>
          </a:xfrm>
        </p:spPr>
        <p:txBody>
          <a:bodyPr anchor="ctr">
            <a:normAutofit fontScale="77500" lnSpcReduction="20000"/>
          </a:bodyPr>
          <a:lstStyle/>
          <a:p>
            <a:pPr algn="just">
              <a:lnSpc>
                <a:spcPct val="90000"/>
              </a:lnSpc>
              <a:buFont typeface="+mj-lt"/>
              <a:buAutoNum type="arabicPeriod"/>
            </a:pPr>
            <a:endParaRPr lang="en-US" b="1" dirty="0"/>
          </a:p>
          <a:p>
            <a:pPr algn="just">
              <a:lnSpc>
                <a:spcPct val="90000"/>
              </a:lnSpc>
              <a:buFont typeface="+mj-lt"/>
              <a:buAutoNum type="arabicPeriod"/>
            </a:pPr>
            <a:r>
              <a:rPr lang="en-US" b="1" dirty="0"/>
              <a:t>Money Markets - </a:t>
            </a:r>
            <a:r>
              <a:rPr lang="en-US" dirty="0"/>
              <a:t>Typically the money markets trade in products with </a:t>
            </a:r>
            <a:r>
              <a:rPr lang="en-US" b="1" i="1" dirty="0">
                <a:solidFill>
                  <a:srgbClr val="92D050"/>
                </a:solidFill>
              </a:rPr>
              <a:t>highly liquid short-term maturities </a:t>
            </a:r>
            <a:r>
              <a:rPr lang="en-US" dirty="0"/>
              <a:t>(of less than one year) and are characterized by a </a:t>
            </a:r>
            <a:r>
              <a:rPr lang="en-US" b="1" dirty="0">
                <a:solidFill>
                  <a:srgbClr val="92D050"/>
                </a:solidFill>
              </a:rPr>
              <a:t>high degree of safety and a relatively low return in interest. </a:t>
            </a:r>
          </a:p>
          <a:p>
            <a:pPr algn="just">
              <a:lnSpc>
                <a:spcPct val="90000"/>
              </a:lnSpc>
              <a:buFont typeface="+mj-lt"/>
              <a:buAutoNum type="arabicPeriod"/>
            </a:pPr>
            <a:r>
              <a:rPr lang="en-US" b="1" dirty="0"/>
              <a:t>Capital Markets - </a:t>
            </a:r>
            <a:r>
              <a:rPr lang="en-US" dirty="0"/>
              <a:t>venues where savings and investments are channeled between the suppliers who have capital and those who need capital. The entities that have capital include </a:t>
            </a:r>
            <a:r>
              <a:rPr lang="en-US" b="1" dirty="0">
                <a:solidFill>
                  <a:srgbClr val="92D050"/>
                </a:solidFill>
              </a:rPr>
              <a:t>retail and institutional investors </a:t>
            </a:r>
            <a:r>
              <a:rPr lang="en-US" dirty="0"/>
              <a:t>while those who seek capital are businesses, governments, and people. Capital markets are </a:t>
            </a:r>
            <a:r>
              <a:rPr lang="en-US" b="1" dirty="0">
                <a:solidFill>
                  <a:srgbClr val="92D050"/>
                </a:solidFill>
              </a:rPr>
              <a:t>composed of primary and secondary markets</a:t>
            </a:r>
            <a:r>
              <a:rPr lang="en-US" dirty="0"/>
              <a:t>. The most common capital markets </a:t>
            </a:r>
            <a:r>
              <a:rPr lang="en-US" b="1" dirty="0">
                <a:solidFill>
                  <a:srgbClr val="92D050"/>
                </a:solidFill>
              </a:rPr>
              <a:t>are the equity market and the bond market</a:t>
            </a:r>
            <a:r>
              <a:rPr lang="en-US" dirty="0"/>
              <a:t>.</a:t>
            </a:r>
          </a:p>
          <a:p>
            <a:pPr algn="just">
              <a:lnSpc>
                <a:spcPct val="90000"/>
              </a:lnSpc>
              <a:buFont typeface="+mj-lt"/>
              <a:buAutoNum type="arabicPeriod"/>
            </a:pPr>
            <a:r>
              <a:rPr lang="en-US" b="1" dirty="0"/>
              <a:t>Foreign Exchange Market -</a:t>
            </a:r>
            <a:r>
              <a:rPr lang="en-US" dirty="0"/>
              <a:t> In such type of market, parties are involved in trading of currency. In a foreign exchange market (also called </a:t>
            </a:r>
            <a:r>
              <a:rPr lang="en-US" b="1" dirty="0">
                <a:solidFill>
                  <a:srgbClr val="92D050"/>
                </a:solidFill>
              </a:rPr>
              <a:t>currency market</a:t>
            </a:r>
            <a:r>
              <a:rPr lang="en-US" dirty="0"/>
              <a:t>), one party exchanges one country’s currency with equivalent quantity of another currency.</a:t>
            </a:r>
          </a:p>
          <a:p>
            <a:pPr algn="just">
              <a:lnSpc>
                <a:spcPct val="90000"/>
              </a:lnSpc>
              <a:buFont typeface="+mj-lt"/>
              <a:buAutoNum type="arabicPeriod"/>
            </a:pPr>
            <a:r>
              <a:rPr lang="en-US" b="1" dirty="0"/>
              <a:t>Derivatives Markets -</a:t>
            </a:r>
            <a:r>
              <a:rPr lang="en-US" dirty="0"/>
              <a:t> Predictive market is a set up where exchange of good or service takes place for future. The buyer benefits when the market goes up and is at a loss when the market crashes.</a:t>
            </a:r>
          </a:p>
          <a:p>
            <a:pPr marL="0" indent="0" algn="just">
              <a:lnSpc>
                <a:spcPct val="90000"/>
              </a:lnSpc>
              <a:buNone/>
            </a:pPr>
            <a:br>
              <a:rPr lang="en-US" dirty="0"/>
            </a:br>
            <a:endParaRPr lang="en-EG" dirty="0"/>
          </a:p>
        </p:txBody>
      </p:sp>
      <p:sp>
        <p:nvSpPr>
          <p:cNvPr id="4" name="Slide Number Placeholder 3">
            <a:extLst>
              <a:ext uri="{FF2B5EF4-FFF2-40B4-BE49-F238E27FC236}">
                <a16:creationId xmlns:a16="http://schemas.microsoft.com/office/drawing/2014/main" id="{E704B1F3-C625-1D4E-8166-A0877CF76266}"/>
              </a:ext>
            </a:extLst>
          </p:cNvPr>
          <p:cNvSpPr>
            <a:spLocks noGrp="1"/>
          </p:cNvSpPr>
          <p:nvPr>
            <p:ph type="sldNum" sz="quarter" idx="12"/>
          </p:nvPr>
        </p:nvSpPr>
        <p:spPr/>
        <p:txBody>
          <a:bodyPr/>
          <a:lstStyle/>
          <a:p>
            <a:fld id="{AF3A9E09-1372-4915-B62F-D3AC7680CC12}" type="slidenum">
              <a:rPr lang="en-US" smtClean="0"/>
              <a:pPr/>
              <a:t>7</a:t>
            </a:fld>
            <a:endParaRPr lang="en-US" dirty="0"/>
          </a:p>
        </p:txBody>
      </p:sp>
      <p:sp>
        <p:nvSpPr>
          <p:cNvPr id="7" name="Title 6">
            <a:extLst>
              <a:ext uri="{FF2B5EF4-FFF2-40B4-BE49-F238E27FC236}">
                <a16:creationId xmlns:a16="http://schemas.microsoft.com/office/drawing/2014/main" id="{3F1E77DD-06A2-E730-A78D-6BC81DBE882B}"/>
              </a:ext>
            </a:extLst>
          </p:cNvPr>
          <p:cNvSpPr>
            <a:spLocks noGrp="1"/>
          </p:cNvSpPr>
          <p:nvPr>
            <p:ph type="title"/>
          </p:nvPr>
        </p:nvSpPr>
        <p:spPr>
          <a:xfrm>
            <a:off x="839788" y="656732"/>
            <a:ext cx="10515600" cy="1325563"/>
          </a:xfrm>
        </p:spPr>
        <p:txBody>
          <a:bodyPr/>
          <a:lstStyle/>
          <a:p>
            <a:pPr rtl="1"/>
            <a:r>
              <a:rPr lang="en-EG" dirty="0"/>
              <a:t>Types of Financial Markets</a:t>
            </a:r>
            <a:br>
              <a:rPr lang="en-EG" dirty="0"/>
            </a:br>
            <a:endParaRPr lang="en-EG" dirty="0"/>
          </a:p>
        </p:txBody>
      </p:sp>
    </p:spTree>
    <p:extLst>
      <p:ext uri="{BB962C8B-B14F-4D97-AF65-F5344CB8AC3E}">
        <p14:creationId xmlns:p14="http://schemas.microsoft.com/office/powerpoint/2010/main" val="231756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676400" y="2766218"/>
            <a:ext cx="10515600" cy="1325563"/>
          </a:xfrm>
        </p:spPr>
        <p:txBody>
          <a:bodyPr>
            <a:normAutofit/>
          </a:bodyPr>
          <a:lstStyle/>
          <a:p>
            <a:r>
              <a:rPr lang="en-EG" b="1" dirty="0"/>
              <a:t>1- Role of Financial Markets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8</a:t>
            </a:fld>
            <a:endParaRPr lang="en-US" dirty="0"/>
          </a:p>
        </p:txBody>
      </p:sp>
    </p:spTree>
    <p:extLst>
      <p:ext uri="{BB962C8B-B14F-4D97-AF65-F5344CB8AC3E}">
        <p14:creationId xmlns:p14="http://schemas.microsoft.com/office/powerpoint/2010/main" val="3060603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a:t>
            </a:r>
            <a:r>
              <a:rPr lang="en-EG" dirty="0"/>
              <a:t>ole of Financial Markets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2422071"/>
          </a:xfrm>
        </p:spPr>
        <p:txBody>
          <a:bodyPr>
            <a:normAutofit fontScale="70000" lnSpcReduction="20000"/>
          </a:bodyPr>
          <a:lstStyle/>
          <a:p>
            <a:pPr algn="just"/>
            <a:r>
              <a:rPr lang="en-US" dirty="0"/>
              <a:t>Financial markets transfer funds from those who have excess funds to those who need funds. </a:t>
            </a:r>
          </a:p>
          <a:p>
            <a:pPr algn="just"/>
            <a:r>
              <a:rPr lang="en-US" dirty="0"/>
              <a:t>If funds were not supplied, the financial markets would not be able to transfer funds to those who need them.</a:t>
            </a:r>
          </a:p>
          <a:p>
            <a:pPr algn="just"/>
            <a:r>
              <a:rPr lang="en-US" dirty="0"/>
              <a:t>Those participants who receive more money than they spend are referred to as surplus units (or investors). They provide their net savings to the financial markets.</a:t>
            </a:r>
          </a:p>
          <a:p>
            <a:pPr algn="just"/>
            <a:r>
              <a:rPr lang="en-US" dirty="0"/>
              <a:t>Those participants who spend more money than they receive are referred to as deficit units. They access funds from financial markets so that they can spend more money than they receive. </a:t>
            </a: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9</a:t>
            </a:fld>
            <a:endParaRPr lang="en-US" dirty="0"/>
          </a:p>
        </p:txBody>
      </p:sp>
      <p:pic>
        <p:nvPicPr>
          <p:cNvPr id="1026" name="Picture 2" descr="Chapter 13: The economic environment">
            <a:extLst>
              <a:ext uri="{FF2B5EF4-FFF2-40B4-BE49-F238E27FC236}">
                <a16:creationId xmlns:a16="http://schemas.microsoft.com/office/drawing/2014/main" id="{C5AFD2DC-53B2-E44A-AE9C-2291F5F2A3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3362" y="4335158"/>
            <a:ext cx="7303625" cy="1567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8832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a:t>
            </a:r>
            <a:r>
              <a:rPr lang="en-EG" dirty="0"/>
              <a:t>ole of Financial Markets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lstStyle/>
          <a:p>
            <a:r>
              <a:rPr lang="en-US" dirty="0"/>
              <a:t>A key role of financial markets is to</a:t>
            </a:r>
          </a:p>
          <a:p>
            <a:pPr marL="914400" lvl="1" indent="-457200">
              <a:buFont typeface="+mj-lt"/>
              <a:buAutoNum type="arabicPeriod"/>
            </a:pPr>
            <a:r>
              <a:rPr lang="en-US" dirty="0"/>
              <a:t> Accommodate corporate finance needs, and</a:t>
            </a:r>
          </a:p>
          <a:p>
            <a:pPr marL="914400" lvl="1" indent="-457200">
              <a:buFont typeface="+mj-lt"/>
              <a:buAutoNum type="arabicPeriod"/>
            </a:pPr>
            <a:r>
              <a:rPr lang="en-US" dirty="0"/>
              <a:t>Accommodate Investment needs. </a:t>
            </a:r>
          </a:p>
          <a:p>
            <a:pPr marL="457200" lvl="1" indent="0">
              <a:buNone/>
            </a:pPr>
            <a:endParaRPr lang="en-US" dirty="0"/>
          </a:p>
          <a:p>
            <a:pPr marL="457200" lvl="1" indent="0">
              <a:buNone/>
            </a:pPr>
            <a:r>
              <a:rPr lang="en-US" sz="2800" dirty="0">
                <a:solidFill>
                  <a:srgbClr val="92D050"/>
                </a:solidFill>
              </a:rPr>
              <a:t>through the primary and secondary market.</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2096985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4965430" y="629268"/>
            <a:ext cx="6586491" cy="1286160"/>
          </a:xfrm>
        </p:spPr>
        <p:txBody>
          <a:bodyPr vert="horz" lIns="91440" tIns="45720" rIns="91440" bIns="45720" rtlCol="0" anchor="b">
            <a:normAutofit/>
          </a:bodyPr>
          <a:lstStyle/>
          <a:p>
            <a:pPr algn="ctr"/>
            <a:r>
              <a:rPr lang="en-US" sz="4100" b="1" dirty="0">
                <a:solidFill>
                  <a:srgbClr val="003399"/>
                </a:solidFill>
              </a:rPr>
              <a:t>Accommodating Corporate Finance Need</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4965431" y="2438400"/>
            <a:ext cx="6586489" cy="3785419"/>
          </a:xfrm>
        </p:spPr>
        <p:txBody>
          <a:bodyPr vert="horz" lIns="91440" tIns="45720" rIns="91440" bIns="45720" rtlCol="0">
            <a:normAutofit/>
          </a:bodyPr>
          <a:lstStyle/>
          <a:p>
            <a:pPr algn="just"/>
            <a:r>
              <a:rPr lang="en-US" sz="2000" dirty="0"/>
              <a:t>A key role of financial markets is to accommodate corporate finance activity. </a:t>
            </a:r>
          </a:p>
          <a:p>
            <a:pPr algn="just"/>
            <a:r>
              <a:rPr lang="en-US" sz="2000" dirty="0"/>
              <a:t>Corporate finance (also called financial management) involves corporate decisions such as how much funding to obtain and what types of securities to issue when financing operations.</a:t>
            </a:r>
          </a:p>
          <a:p>
            <a:pPr algn="just"/>
            <a:r>
              <a:rPr lang="en-US" sz="2000" dirty="0"/>
              <a:t>The financial markets serve as the mechanism whereby corporations (acting as deficit units) can obtain funds from investors (acting as surplus units).</a:t>
            </a:r>
          </a:p>
          <a:p>
            <a:endParaRPr lang="en-US" sz="2000" dirty="0"/>
          </a:p>
        </p:txBody>
      </p:sp>
      <p:pic>
        <p:nvPicPr>
          <p:cNvPr id="6" name="Picture 2" descr="Here's Why Finance Needs to Care About Procurement Fraud">
            <a:extLst>
              <a:ext uri="{FF2B5EF4-FFF2-40B4-BE49-F238E27FC236}">
                <a16:creationId xmlns:a16="http://schemas.microsoft.com/office/drawing/2014/main" id="{AB6510FB-9EC8-9340-B0B5-242F03E7C60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5442" r="19438" b="-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10167042" y="6356350"/>
            <a:ext cx="1186758" cy="365125"/>
          </a:xfrm>
        </p:spPr>
        <p:txBody>
          <a:bodyPr vert="horz" lIns="91440" tIns="45720" rIns="91440" bIns="45720" rtlCol="0" anchor="ctr">
            <a:normAutofit/>
          </a:bodyPr>
          <a:lstStyle/>
          <a:p>
            <a:pPr>
              <a:spcAft>
                <a:spcPts val="600"/>
              </a:spcAft>
              <a:defRPr/>
            </a:pPr>
            <a:fld id="{AF3A9E09-1372-4915-B62F-D3AC7680CC12}" type="slidenum">
              <a:rPr lang="en-US" b="0" smtClean="0">
                <a:solidFill>
                  <a:prstClr val="black">
                    <a:tint val="75000"/>
                  </a:prstClr>
                </a:solidFill>
                <a:latin typeface="Calibri" panose="020F0502020204030204"/>
              </a:rPr>
              <a:pPr>
                <a:spcAft>
                  <a:spcPts val="600"/>
                </a:spcAft>
                <a:defRPr/>
              </a:pPr>
              <a:t>11</a:t>
            </a:fld>
            <a:endParaRPr lang="en-US" b="0">
              <a:solidFill>
                <a:prstClr val="black">
                  <a:tint val="75000"/>
                </a:prstClr>
              </a:solidFill>
              <a:latin typeface="Calibri" panose="020F0502020204030204"/>
            </a:endParaRPr>
          </a:p>
        </p:txBody>
      </p:sp>
    </p:spTree>
    <p:extLst>
      <p:ext uri="{BB962C8B-B14F-4D97-AF65-F5344CB8AC3E}">
        <p14:creationId xmlns:p14="http://schemas.microsoft.com/office/powerpoint/2010/main" val="27668146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4965430" y="629268"/>
            <a:ext cx="6586491" cy="1286160"/>
          </a:xfrm>
        </p:spPr>
        <p:txBody>
          <a:bodyPr vert="horz" lIns="91440" tIns="45720" rIns="91440" bIns="45720" rtlCol="0" anchor="b">
            <a:normAutofit/>
          </a:bodyPr>
          <a:lstStyle/>
          <a:p>
            <a:r>
              <a:rPr lang="en-US" sz="3400"/>
              <a:t>Accommodating Investment Needs</a:t>
            </a:r>
            <a:br>
              <a:rPr lang="en-US" sz="3400"/>
            </a:br>
            <a:endParaRPr lang="en-US" sz="340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4965431" y="2438400"/>
            <a:ext cx="6586489" cy="3785419"/>
          </a:xfrm>
        </p:spPr>
        <p:txBody>
          <a:bodyPr vert="horz" lIns="91440" tIns="45720" rIns="91440" bIns="45720" rtlCol="0">
            <a:normAutofit/>
          </a:bodyPr>
          <a:lstStyle/>
          <a:p>
            <a:pPr algn="just"/>
            <a:r>
              <a:rPr lang="en-US" sz="1600" dirty="0"/>
              <a:t>Another key role of financial markets is accommodating surplus units who want to invest in either debt or equity securities. </a:t>
            </a:r>
          </a:p>
          <a:p>
            <a:pPr algn="just"/>
            <a:r>
              <a:rPr lang="en-US" sz="1600" dirty="0"/>
              <a:t>Investment management involves decisions by investors regarding how to invest their funds. </a:t>
            </a:r>
          </a:p>
          <a:p>
            <a:pPr algn="just"/>
            <a:r>
              <a:rPr lang="en-US" sz="1600" dirty="0"/>
              <a:t>The financial markets offer investors access to a wide variety of investment opportunities.</a:t>
            </a:r>
          </a:p>
          <a:p>
            <a:pPr algn="just"/>
            <a:r>
              <a:rPr lang="en-US" sz="1600" dirty="0"/>
              <a:t>Financial institutions serve as intermediaries within the financial markets.</a:t>
            </a:r>
          </a:p>
          <a:p>
            <a:pPr lvl="1" algn="just"/>
            <a:r>
              <a:rPr lang="en-US" sz="1600" dirty="0"/>
              <a:t>They channel funds from surplus units to deficit units.  For example, they channel funds received from individuals to corporations. </a:t>
            </a:r>
          </a:p>
          <a:p>
            <a:pPr lvl="1" algn="just"/>
            <a:r>
              <a:rPr lang="en-US" sz="1600" dirty="0"/>
              <a:t>They connect the investment management activity with the corporate finance activity, as shown in Exhibit 1.1. </a:t>
            </a:r>
          </a:p>
          <a:p>
            <a:pPr lvl="1" algn="just"/>
            <a:r>
              <a:rPr lang="en-US" sz="1600" dirty="0"/>
              <a:t>They also commonly serve as investors and channel their own funds to corporations.</a:t>
            </a:r>
          </a:p>
          <a:p>
            <a:endParaRPr lang="en-US" sz="1400" dirty="0"/>
          </a:p>
        </p:txBody>
      </p:sp>
      <p:pic>
        <p:nvPicPr>
          <p:cNvPr id="6" name="Picture 4" descr="How to get cheap life insurance -">
            <a:extLst>
              <a:ext uri="{FF2B5EF4-FFF2-40B4-BE49-F238E27FC236}">
                <a16:creationId xmlns:a16="http://schemas.microsoft.com/office/drawing/2014/main" id="{7E7F2124-5AF1-DA4E-B25D-18D1A8BC8A2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699" r="808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10167042" y="6356350"/>
            <a:ext cx="1186758" cy="365125"/>
          </a:xfrm>
        </p:spPr>
        <p:txBody>
          <a:bodyPr vert="horz" lIns="91440" tIns="45720" rIns="91440" bIns="45720" rtlCol="0" anchor="ctr">
            <a:normAutofit/>
          </a:bodyPr>
          <a:lstStyle/>
          <a:p>
            <a:pPr>
              <a:spcAft>
                <a:spcPts val="600"/>
              </a:spcAft>
              <a:defRPr/>
            </a:pPr>
            <a:fld id="{AF3A9E09-1372-4915-B62F-D3AC7680CC12}" type="slidenum">
              <a:rPr lang="en-US" b="0" smtClean="0">
                <a:solidFill>
                  <a:prstClr val="black">
                    <a:tint val="75000"/>
                  </a:prstClr>
                </a:solidFill>
                <a:latin typeface="Calibri" panose="020F0502020204030204"/>
              </a:rPr>
              <a:pPr>
                <a:spcAft>
                  <a:spcPts val="600"/>
                </a:spcAft>
                <a:defRPr/>
              </a:pPr>
              <a:t>12</a:t>
            </a:fld>
            <a:endParaRPr lang="en-US" b="0">
              <a:solidFill>
                <a:prstClr val="black">
                  <a:tint val="75000"/>
                </a:prstClr>
              </a:solidFill>
              <a:latin typeface="Calibri" panose="020F0502020204030204"/>
            </a:endParaRPr>
          </a:p>
        </p:txBody>
      </p:sp>
    </p:spTree>
    <p:extLst>
      <p:ext uri="{BB962C8B-B14F-4D97-AF65-F5344CB8AC3E}">
        <p14:creationId xmlns:p14="http://schemas.microsoft.com/office/powerpoint/2010/main" val="1827563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normAutofit/>
          </a:bodyPr>
          <a:lstStyle/>
          <a:p>
            <a:r>
              <a:rPr lang="en-US" dirty="0"/>
              <a:t>How Financial Markets Facilitate Corporate Finance and Investment Management</a:t>
            </a: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13</a:t>
            </a:fld>
            <a:endParaRPr lang="en-US" dirty="0"/>
          </a:p>
        </p:txBody>
      </p:sp>
      <p:sp>
        <p:nvSpPr>
          <p:cNvPr id="10" name="TextBox 9">
            <a:extLst>
              <a:ext uri="{FF2B5EF4-FFF2-40B4-BE49-F238E27FC236}">
                <a16:creationId xmlns:a16="http://schemas.microsoft.com/office/drawing/2014/main" id="{17FD18AC-7D80-FC4E-B473-11EB23914A74}"/>
              </a:ext>
            </a:extLst>
          </p:cNvPr>
          <p:cNvSpPr txBox="1"/>
          <p:nvPr/>
        </p:nvSpPr>
        <p:spPr>
          <a:xfrm>
            <a:off x="4542801" y="2374739"/>
            <a:ext cx="2413583" cy="1754326"/>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endParaRPr lang="en-EG" b="1" dirty="0"/>
          </a:p>
          <a:p>
            <a:endParaRPr lang="en-EG" b="1" dirty="0"/>
          </a:p>
          <a:p>
            <a:pPr algn="ctr"/>
            <a:r>
              <a:rPr lang="en-EG" b="1" dirty="0"/>
              <a:t>Financial Markets</a:t>
            </a:r>
          </a:p>
          <a:p>
            <a:endParaRPr lang="en-EG" dirty="0"/>
          </a:p>
          <a:p>
            <a:endParaRPr lang="en-EG" dirty="0"/>
          </a:p>
          <a:p>
            <a:endParaRPr lang="en-EG" dirty="0"/>
          </a:p>
        </p:txBody>
      </p:sp>
      <p:sp>
        <p:nvSpPr>
          <p:cNvPr id="11" name="TextBox 10">
            <a:extLst>
              <a:ext uri="{FF2B5EF4-FFF2-40B4-BE49-F238E27FC236}">
                <a16:creationId xmlns:a16="http://schemas.microsoft.com/office/drawing/2014/main" id="{093CA005-5A97-1E48-B223-F440AE2E8ABB}"/>
              </a:ext>
            </a:extLst>
          </p:cNvPr>
          <p:cNvSpPr txBox="1"/>
          <p:nvPr/>
        </p:nvSpPr>
        <p:spPr>
          <a:xfrm>
            <a:off x="1222173" y="2374739"/>
            <a:ext cx="2088186" cy="1754326"/>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endParaRPr lang="en-EG" b="1" u="sng" dirty="0"/>
          </a:p>
          <a:p>
            <a:pPr algn="ctr"/>
            <a:r>
              <a:rPr lang="en-EG" b="1" u="sng" dirty="0"/>
              <a:t>Corporations </a:t>
            </a:r>
            <a:endParaRPr lang="en-EG" dirty="0"/>
          </a:p>
          <a:p>
            <a:r>
              <a:rPr lang="en-EG" dirty="0"/>
              <a:t>Needs Financing</a:t>
            </a:r>
          </a:p>
          <a:p>
            <a:endParaRPr lang="en-EG" dirty="0"/>
          </a:p>
          <a:p>
            <a:endParaRPr lang="en-EG" dirty="0"/>
          </a:p>
          <a:p>
            <a:endParaRPr lang="en-EG" dirty="0"/>
          </a:p>
        </p:txBody>
      </p:sp>
      <p:sp>
        <p:nvSpPr>
          <p:cNvPr id="13" name="TextBox 12">
            <a:extLst>
              <a:ext uri="{FF2B5EF4-FFF2-40B4-BE49-F238E27FC236}">
                <a16:creationId xmlns:a16="http://schemas.microsoft.com/office/drawing/2014/main" id="{969FDEA2-1FFE-B549-B199-2559627C86D9}"/>
              </a:ext>
            </a:extLst>
          </p:cNvPr>
          <p:cNvSpPr txBox="1"/>
          <p:nvPr/>
        </p:nvSpPr>
        <p:spPr>
          <a:xfrm>
            <a:off x="8622878" y="2374739"/>
            <a:ext cx="2088186" cy="1754326"/>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endParaRPr lang="en-EG" b="1" u="sng" dirty="0"/>
          </a:p>
          <a:p>
            <a:pPr algn="ctr"/>
            <a:r>
              <a:rPr lang="en-EG" b="1" u="sng" dirty="0"/>
              <a:t>Investors</a:t>
            </a:r>
          </a:p>
          <a:p>
            <a:pPr algn="ctr"/>
            <a:r>
              <a:rPr lang="en-US" dirty="0"/>
              <a:t>S</a:t>
            </a:r>
            <a:r>
              <a:rPr lang="en-EG" dirty="0"/>
              <a:t>urplus funds</a:t>
            </a:r>
          </a:p>
          <a:p>
            <a:endParaRPr lang="en-EG" dirty="0"/>
          </a:p>
          <a:p>
            <a:endParaRPr lang="en-EG" dirty="0"/>
          </a:p>
          <a:p>
            <a:endParaRPr lang="en-EG" dirty="0"/>
          </a:p>
        </p:txBody>
      </p:sp>
      <p:cxnSp>
        <p:nvCxnSpPr>
          <p:cNvPr id="14" name="Straight Arrow Connector 13">
            <a:extLst>
              <a:ext uri="{FF2B5EF4-FFF2-40B4-BE49-F238E27FC236}">
                <a16:creationId xmlns:a16="http://schemas.microsoft.com/office/drawing/2014/main" id="{5B1F95FF-63F9-E044-A4B9-33C10A28045B}"/>
              </a:ext>
            </a:extLst>
          </p:cNvPr>
          <p:cNvCxnSpPr/>
          <p:nvPr/>
        </p:nvCxnSpPr>
        <p:spPr>
          <a:xfrm flipH="1">
            <a:off x="3310359" y="2951544"/>
            <a:ext cx="1232442" cy="0"/>
          </a:xfrm>
          <a:prstGeom prst="straightConnector1">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6" name="Straight Arrow Connector 15">
            <a:extLst>
              <a:ext uri="{FF2B5EF4-FFF2-40B4-BE49-F238E27FC236}">
                <a16:creationId xmlns:a16="http://schemas.microsoft.com/office/drawing/2014/main" id="{239D7BD7-5445-9A4F-A26B-FD5D7CBD002E}"/>
              </a:ext>
            </a:extLst>
          </p:cNvPr>
          <p:cNvCxnSpPr/>
          <p:nvPr/>
        </p:nvCxnSpPr>
        <p:spPr>
          <a:xfrm>
            <a:off x="3310359" y="3429000"/>
            <a:ext cx="1232442" cy="0"/>
          </a:xfrm>
          <a:prstGeom prst="straightConnector1">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7" name="TextBox 16">
            <a:extLst>
              <a:ext uri="{FF2B5EF4-FFF2-40B4-BE49-F238E27FC236}">
                <a16:creationId xmlns:a16="http://schemas.microsoft.com/office/drawing/2014/main" id="{CBF09F70-D862-A948-B015-54EE0420E583}"/>
              </a:ext>
            </a:extLst>
          </p:cNvPr>
          <p:cNvSpPr txBox="1"/>
          <p:nvPr/>
        </p:nvSpPr>
        <p:spPr>
          <a:xfrm>
            <a:off x="3651682" y="2619205"/>
            <a:ext cx="983848" cy="307777"/>
          </a:xfrm>
          <a:prstGeom prst="rect">
            <a:avLst/>
          </a:prstGeom>
          <a:noFill/>
        </p:spPr>
        <p:txBody>
          <a:bodyPr wrap="square" rtlCol="0">
            <a:spAutoFit/>
          </a:bodyPr>
          <a:lstStyle/>
          <a:p>
            <a:r>
              <a:rPr lang="en-EG" sz="1400" dirty="0">
                <a:solidFill>
                  <a:schemeClr val="bg1"/>
                </a:solidFill>
              </a:rPr>
              <a:t>Funds</a:t>
            </a:r>
            <a:endParaRPr lang="en-EG" dirty="0">
              <a:solidFill>
                <a:schemeClr val="bg1"/>
              </a:solidFill>
            </a:endParaRPr>
          </a:p>
        </p:txBody>
      </p:sp>
      <p:sp>
        <p:nvSpPr>
          <p:cNvPr id="18" name="TextBox 17">
            <a:extLst>
              <a:ext uri="{FF2B5EF4-FFF2-40B4-BE49-F238E27FC236}">
                <a16:creationId xmlns:a16="http://schemas.microsoft.com/office/drawing/2014/main" id="{8875B664-836A-F64A-90BE-C85BDDAB2CE5}"/>
              </a:ext>
            </a:extLst>
          </p:cNvPr>
          <p:cNvSpPr txBox="1"/>
          <p:nvPr/>
        </p:nvSpPr>
        <p:spPr>
          <a:xfrm>
            <a:off x="3507129" y="3553428"/>
            <a:ext cx="914400" cy="276999"/>
          </a:xfrm>
          <a:prstGeom prst="rect">
            <a:avLst/>
          </a:prstGeom>
          <a:noFill/>
        </p:spPr>
        <p:txBody>
          <a:bodyPr wrap="square" rtlCol="0">
            <a:spAutoFit/>
          </a:bodyPr>
          <a:lstStyle/>
          <a:p>
            <a:r>
              <a:rPr lang="en-EG" sz="1200" dirty="0">
                <a:solidFill>
                  <a:schemeClr val="bg1"/>
                </a:solidFill>
              </a:rPr>
              <a:t>Securities</a:t>
            </a:r>
          </a:p>
        </p:txBody>
      </p:sp>
      <p:cxnSp>
        <p:nvCxnSpPr>
          <p:cNvPr id="20" name="Straight Arrow Connector 19">
            <a:extLst>
              <a:ext uri="{FF2B5EF4-FFF2-40B4-BE49-F238E27FC236}">
                <a16:creationId xmlns:a16="http://schemas.microsoft.com/office/drawing/2014/main" id="{7B4C9758-5AE6-A54E-AAA6-D81C9516710E}"/>
              </a:ext>
            </a:extLst>
          </p:cNvPr>
          <p:cNvCxnSpPr/>
          <p:nvPr/>
        </p:nvCxnSpPr>
        <p:spPr>
          <a:xfrm flipH="1">
            <a:off x="7037408" y="2926982"/>
            <a:ext cx="1585470" cy="0"/>
          </a:xfrm>
          <a:prstGeom prst="straightConnector1">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1" name="TextBox 20">
            <a:extLst>
              <a:ext uri="{FF2B5EF4-FFF2-40B4-BE49-F238E27FC236}">
                <a16:creationId xmlns:a16="http://schemas.microsoft.com/office/drawing/2014/main" id="{9CB90BD3-4BF4-D741-9563-17788E4A6606}"/>
              </a:ext>
            </a:extLst>
          </p:cNvPr>
          <p:cNvSpPr txBox="1"/>
          <p:nvPr/>
        </p:nvSpPr>
        <p:spPr>
          <a:xfrm>
            <a:off x="7222209" y="3623241"/>
            <a:ext cx="1111170" cy="307777"/>
          </a:xfrm>
          <a:prstGeom prst="rect">
            <a:avLst/>
          </a:prstGeom>
          <a:noFill/>
        </p:spPr>
        <p:txBody>
          <a:bodyPr wrap="square" rtlCol="0">
            <a:spAutoFit/>
          </a:bodyPr>
          <a:lstStyle/>
          <a:p>
            <a:r>
              <a:rPr lang="en-EG" sz="1400" dirty="0">
                <a:solidFill>
                  <a:schemeClr val="bg1"/>
                </a:solidFill>
              </a:rPr>
              <a:t>Investment</a:t>
            </a:r>
          </a:p>
        </p:txBody>
      </p:sp>
      <p:cxnSp>
        <p:nvCxnSpPr>
          <p:cNvPr id="23" name="Straight Arrow Connector 22">
            <a:extLst>
              <a:ext uri="{FF2B5EF4-FFF2-40B4-BE49-F238E27FC236}">
                <a16:creationId xmlns:a16="http://schemas.microsoft.com/office/drawing/2014/main" id="{9BA27364-C800-CE49-B339-991E59B4057F}"/>
              </a:ext>
            </a:extLst>
          </p:cNvPr>
          <p:cNvCxnSpPr/>
          <p:nvPr/>
        </p:nvCxnSpPr>
        <p:spPr>
          <a:xfrm>
            <a:off x="6956384" y="3429000"/>
            <a:ext cx="1585470" cy="0"/>
          </a:xfrm>
          <a:prstGeom prst="straightConnector1">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5" name="TextBox 24">
            <a:extLst>
              <a:ext uri="{FF2B5EF4-FFF2-40B4-BE49-F238E27FC236}">
                <a16:creationId xmlns:a16="http://schemas.microsoft.com/office/drawing/2014/main" id="{58FD2B9B-0534-F943-8F97-3030DB2FE9AE}"/>
              </a:ext>
            </a:extLst>
          </p:cNvPr>
          <p:cNvSpPr txBox="1"/>
          <p:nvPr/>
        </p:nvSpPr>
        <p:spPr>
          <a:xfrm>
            <a:off x="7274558" y="2522085"/>
            <a:ext cx="1111170" cy="307777"/>
          </a:xfrm>
          <a:prstGeom prst="rect">
            <a:avLst/>
          </a:prstGeom>
          <a:noFill/>
        </p:spPr>
        <p:txBody>
          <a:bodyPr wrap="square" rtlCol="0">
            <a:spAutoFit/>
          </a:bodyPr>
          <a:lstStyle/>
          <a:p>
            <a:r>
              <a:rPr lang="en-EG" sz="1400" dirty="0">
                <a:solidFill>
                  <a:schemeClr val="bg1"/>
                </a:solidFill>
              </a:rPr>
              <a:t>Funds</a:t>
            </a:r>
          </a:p>
        </p:txBody>
      </p:sp>
    </p:spTree>
    <p:extLst>
      <p:ext uri="{BB962C8B-B14F-4D97-AF65-F5344CB8AC3E}">
        <p14:creationId xmlns:p14="http://schemas.microsoft.com/office/powerpoint/2010/main" val="3643294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a:t>
            </a:r>
            <a:r>
              <a:rPr lang="en-EG" dirty="0"/>
              <a:t>ole of Financial Markets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fontScale="92500"/>
          </a:bodyPr>
          <a:lstStyle/>
          <a:p>
            <a:pPr algn="just"/>
            <a:r>
              <a:rPr lang="en-US" dirty="0"/>
              <a:t>Many deficit units such as firms and government agencies access funds from financial markets by issuing securities, which represent a claim on the issuer. </a:t>
            </a:r>
          </a:p>
          <a:p>
            <a:pPr lvl="1" algn="just"/>
            <a:r>
              <a:rPr lang="en-US" b="1" dirty="0">
                <a:solidFill>
                  <a:srgbClr val="92D050"/>
                </a:solidFill>
              </a:rPr>
              <a:t>Debt securities </a:t>
            </a:r>
            <a:r>
              <a:rPr lang="en-US" dirty="0"/>
              <a:t>represent debt (also called credit or borrowed funds) incurred by the issuer. Deficit units that issue the debt securities are </a:t>
            </a:r>
            <a:r>
              <a:rPr lang="en-US" b="1" dirty="0"/>
              <a:t>borrowers</a:t>
            </a:r>
            <a:r>
              <a:rPr lang="en-US" dirty="0"/>
              <a:t>. The surplus units that purchase debt securities are</a:t>
            </a:r>
            <a:r>
              <a:rPr lang="en-US" b="1" dirty="0"/>
              <a:t> creditors</a:t>
            </a:r>
            <a:r>
              <a:rPr lang="en-US" dirty="0"/>
              <a:t>, and they receive </a:t>
            </a:r>
            <a:r>
              <a:rPr lang="en-US" b="1" dirty="0"/>
              <a:t>interest</a:t>
            </a:r>
            <a:r>
              <a:rPr lang="en-US" dirty="0"/>
              <a:t> on a periodic basis (such as every six months). Debt securities have a </a:t>
            </a:r>
            <a:r>
              <a:rPr lang="en-US" b="1" dirty="0"/>
              <a:t>maturity date</a:t>
            </a:r>
            <a:r>
              <a:rPr lang="en-US" dirty="0"/>
              <a:t>, at which time the surplus units can redeem the securities in order to receive the principal (face value) from the deficit units that issued them.</a:t>
            </a:r>
          </a:p>
          <a:p>
            <a:pPr lvl="1" algn="just"/>
            <a:r>
              <a:rPr lang="en-US" b="1" dirty="0">
                <a:solidFill>
                  <a:srgbClr val="92D050"/>
                </a:solidFill>
              </a:rPr>
              <a:t>Equity securities </a:t>
            </a:r>
            <a:r>
              <a:rPr lang="en-US" dirty="0"/>
              <a:t>(also called stocks) represent equity or ownership in the firm. Some large businesses prefer to issue equity securities rather than debt securities when they need funds but might not be financially capable of making the periodic interest payments required for debt securities.</a:t>
            </a:r>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14</a:t>
            </a:fld>
            <a:endParaRPr lang="en-US" dirty="0"/>
          </a:p>
        </p:txBody>
      </p:sp>
    </p:spTree>
    <p:extLst>
      <p:ext uri="{BB962C8B-B14F-4D97-AF65-F5344CB8AC3E}">
        <p14:creationId xmlns:p14="http://schemas.microsoft.com/office/powerpoint/2010/main" val="13480610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Primary versus Secondary Markets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fontScale="62500" lnSpcReduction="20000"/>
          </a:bodyPr>
          <a:lstStyle/>
          <a:p>
            <a:pPr algn="just"/>
            <a:r>
              <a:rPr lang="en-US" b="1" dirty="0">
                <a:solidFill>
                  <a:srgbClr val="92D050"/>
                </a:solidFill>
              </a:rPr>
              <a:t>Primary markets </a:t>
            </a:r>
            <a:r>
              <a:rPr lang="en-US" dirty="0"/>
              <a:t>facilitate the issuance of new securities.</a:t>
            </a:r>
          </a:p>
          <a:p>
            <a:pPr algn="just"/>
            <a:r>
              <a:rPr lang="en-US" b="1" dirty="0">
                <a:solidFill>
                  <a:srgbClr val="92D050"/>
                </a:solidFill>
              </a:rPr>
              <a:t>Secondary markets </a:t>
            </a:r>
            <a:r>
              <a:rPr lang="en-US" dirty="0"/>
              <a:t>facilitate the trading of existing securities, which allows for a change in the ownership of the securities.</a:t>
            </a:r>
          </a:p>
          <a:p>
            <a:pPr algn="just"/>
            <a:r>
              <a:rPr lang="en-US" dirty="0"/>
              <a:t>Many types of debt securities have a secondary market, so that investors who initially purchased them in the primary market do not have to hold them until maturity.</a:t>
            </a:r>
          </a:p>
          <a:p>
            <a:pPr algn="just"/>
            <a:r>
              <a:rPr lang="en-US" dirty="0"/>
              <a:t>Primary market transactions provide funds to the initial issuer of securities; secondary market transactions do not.</a:t>
            </a:r>
          </a:p>
          <a:p>
            <a:pPr algn="just"/>
            <a:r>
              <a:rPr lang="en-US" dirty="0"/>
              <a:t>An important characteristic of securities that are traded in secondary markets is</a:t>
            </a:r>
            <a:r>
              <a:rPr lang="en-US" b="1" dirty="0"/>
              <a:t> liquidity</a:t>
            </a:r>
            <a:r>
              <a:rPr lang="en-US" dirty="0"/>
              <a:t>, which is the degree to which securities can easily be liquidated (sold) without a loss of value. </a:t>
            </a:r>
          </a:p>
          <a:p>
            <a:pPr algn="just"/>
            <a:r>
              <a:rPr lang="en-US" dirty="0"/>
              <a:t>Some securities have an active secondary market, meaning that there are many willing buyers and sellers of the security at a given moment in time. </a:t>
            </a:r>
          </a:p>
          <a:p>
            <a:pPr algn="just"/>
            <a:r>
              <a:rPr lang="en-US" dirty="0"/>
              <a:t>Investors prefer liquid securities so that they can easily sell the securities whenever they want (without a loss in value). </a:t>
            </a:r>
          </a:p>
          <a:p>
            <a:pPr algn="just"/>
            <a:r>
              <a:rPr lang="en-US" dirty="0"/>
              <a:t>If a security is illiquid, investors may not be able to find a willing buyer for it in the secondary market and may have to sell the security at a large discount just to attract a buyer.</a:t>
            </a:r>
          </a:p>
          <a:p>
            <a:pPr algn="just"/>
            <a:endParaRPr lang="en-US" dirty="0"/>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15</a:t>
            </a:fld>
            <a:endParaRPr lang="en-US" dirty="0"/>
          </a:p>
        </p:txBody>
      </p:sp>
    </p:spTree>
    <p:extLst>
      <p:ext uri="{BB962C8B-B14F-4D97-AF65-F5344CB8AC3E}">
        <p14:creationId xmlns:p14="http://schemas.microsoft.com/office/powerpoint/2010/main" val="88155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Review Questions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a:bodyPr>
          <a:lstStyle/>
          <a:p>
            <a:pPr algn="just"/>
            <a:endParaRPr lang="en-US" dirty="0"/>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16</a:t>
            </a:fld>
            <a:endParaRPr lang="en-US" dirty="0"/>
          </a:p>
        </p:txBody>
      </p:sp>
      <p:graphicFrame>
        <p:nvGraphicFramePr>
          <p:cNvPr id="4" name="Table 3">
            <a:extLst>
              <a:ext uri="{FF2B5EF4-FFF2-40B4-BE49-F238E27FC236}">
                <a16:creationId xmlns:a16="http://schemas.microsoft.com/office/drawing/2014/main" id="{4619E6AF-2DCD-BA48-B02E-EC49FB07B224}"/>
              </a:ext>
            </a:extLst>
          </p:cNvPr>
          <p:cNvGraphicFramePr>
            <a:graphicFrameLocks noGrp="1"/>
          </p:cNvGraphicFramePr>
          <p:nvPr>
            <p:extLst>
              <p:ext uri="{D42A27DB-BD31-4B8C-83A1-F6EECF244321}">
                <p14:modId xmlns:p14="http://schemas.microsoft.com/office/powerpoint/2010/main" val="3918507144"/>
              </p:ext>
            </p:extLst>
          </p:nvPr>
        </p:nvGraphicFramePr>
        <p:xfrm>
          <a:off x="1063963" y="1883229"/>
          <a:ext cx="7278524" cy="822960"/>
        </p:xfrm>
        <a:graphic>
          <a:graphicData uri="http://schemas.openxmlformats.org/drawingml/2006/table">
            <a:tbl>
              <a:tblPr firstRow="1" firstCol="1" bandRow="1">
                <a:tableStyleId>{BC89EF96-8CEA-46FF-86C4-4CE0E7609802}</a:tableStyleId>
              </a:tblPr>
              <a:tblGrid>
                <a:gridCol w="308650">
                  <a:extLst>
                    <a:ext uri="{9D8B030D-6E8A-4147-A177-3AD203B41FA5}">
                      <a16:colId xmlns:a16="http://schemas.microsoft.com/office/drawing/2014/main" val="2986221211"/>
                    </a:ext>
                  </a:extLst>
                </a:gridCol>
                <a:gridCol w="580822">
                  <a:extLst>
                    <a:ext uri="{9D8B030D-6E8A-4147-A177-3AD203B41FA5}">
                      <a16:colId xmlns:a16="http://schemas.microsoft.com/office/drawing/2014/main" val="2324151543"/>
                    </a:ext>
                  </a:extLst>
                </a:gridCol>
                <a:gridCol w="6389052">
                  <a:extLst>
                    <a:ext uri="{9D8B030D-6E8A-4147-A177-3AD203B41FA5}">
                      <a16:colId xmlns:a16="http://schemas.microsoft.com/office/drawing/2014/main" val="4101515489"/>
                    </a:ext>
                  </a:extLst>
                </a:gridCol>
              </a:tblGrid>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dirty="0">
                          <a:solidFill>
                            <a:schemeClr val="bg1"/>
                          </a:solidFill>
                          <a:effectLst/>
                        </a:rPr>
                        <a:t>a. </a:t>
                      </a:r>
                      <a:endParaRPr lang="en-EG" sz="800" b="0" dirty="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​deficit units.</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210163866"/>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b.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​surplus units.</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8201199"/>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c.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​primary units.</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542050934"/>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d.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​secondary units.</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265693846"/>
                  </a:ext>
                </a:extLst>
              </a:tr>
            </a:tbl>
          </a:graphicData>
        </a:graphic>
      </p:graphicFrame>
      <p:sp>
        <p:nvSpPr>
          <p:cNvPr id="6" name="Rectangle 1">
            <a:extLst>
              <a:ext uri="{FF2B5EF4-FFF2-40B4-BE49-F238E27FC236}">
                <a16:creationId xmlns:a16="http://schemas.microsoft.com/office/drawing/2014/main" id="{5F657309-9DD2-314E-8178-863CE7FB4FBB}"/>
              </a:ext>
            </a:extLst>
          </p:cNvPr>
          <p:cNvSpPr>
            <a:spLocks noChangeArrowheads="1"/>
          </p:cNvSpPr>
          <p:nvPr/>
        </p:nvSpPr>
        <p:spPr bwMode="auto">
          <a:xfrm>
            <a:off x="839788" y="1496094"/>
            <a:ext cx="3969356"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EG" altLang="en-EG" sz="1100" dirty="0">
                <a:solidFill>
                  <a:schemeClr val="bg1">
                    <a:lumMod val="95000"/>
                  </a:schemeClr>
                </a:solidFill>
                <a:latin typeface="Arial" panose="020B0604020202020204" pitchFamily="34" charset="0"/>
                <a:ea typeface="Times New Roman" panose="02020603050405020304" pitchFamily="18" charset="0"/>
              </a:rPr>
              <a:t>1.</a:t>
            </a:r>
            <a:r>
              <a:rPr kumimoji="0" lang="en-EG" altLang="en-EG" sz="1100" b="0"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 ​Financial market participants who provide funds are called</a:t>
            </a:r>
            <a:endParaRPr kumimoji="0" lang="en-EG" altLang="en-EG" sz="1800" b="0" i="0" u="none" strike="noStrike" cap="none" normalizeH="0" baseline="0" dirty="0">
              <a:ln>
                <a:noFill/>
              </a:ln>
              <a:solidFill>
                <a:schemeClr val="bg1">
                  <a:lumMod val="95000"/>
                </a:schemeClr>
              </a:solidFill>
              <a:effectLst/>
              <a:latin typeface="Arial" panose="020B0604020202020204" pitchFamily="34" charset="0"/>
            </a:endParaRPr>
          </a:p>
        </p:txBody>
      </p:sp>
      <p:graphicFrame>
        <p:nvGraphicFramePr>
          <p:cNvPr id="8" name="Table 7">
            <a:extLst>
              <a:ext uri="{FF2B5EF4-FFF2-40B4-BE49-F238E27FC236}">
                <a16:creationId xmlns:a16="http://schemas.microsoft.com/office/drawing/2014/main" id="{DE2DEE65-16D8-2845-9CAA-834388BDC751}"/>
              </a:ext>
            </a:extLst>
          </p:cNvPr>
          <p:cNvGraphicFramePr>
            <a:graphicFrameLocks noGrp="1"/>
          </p:cNvGraphicFramePr>
          <p:nvPr>
            <p:extLst>
              <p:ext uri="{D42A27DB-BD31-4B8C-83A1-F6EECF244321}">
                <p14:modId xmlns:p14="http://schemas.microsoft.com/office/powerpoint/2010/main" val="3140260561"/>
              </p:ext>
            </p:extLst>
          </p:nvPr>
        </p:nvGraphicFramePr>
        <p:xfrm>
          <a:off x="990005" y="3367125"/>
          <a:ext cx="7352484" cy="822960"/>
        </p:xfrm>
        <a:graphic>
          <a:graphicData uri="http://schemas.openxmlformats.org/drawingml/2006/table">
            <a:tbl>
              <a:tblPr firstRow="1" firstCol="1" bandRow="1">
                <a:tableStyleId>{BC89EF96-8CEA-46FF-86C4-4CE0E7609802}</a:tableStyleId>
              </a:tblPr>
              <a:tblGrid>
                <a:gridCol w="311786">
                  <a:extLst>
                    <a:ext uri="{9D8B030D-6E8A-4147-A177-3AD203B41FA5}">
                      <a16:colId xmlns:a16="http://schemas.microsoft.com/office/drawing/2014/main" val="320166376"/>
                    </a:ext>
                  </a:extLst>
                </a:gridCol>
                <a:gridCol w="586726">
                  <a:extLst>
                    <a:ext uri="{9D8B030D-6E8A-4147-A177-3AD203B41FA5}">
                      <a16:colId xmlns:a16="http://schemas.microsoft.com/office/drawing/2014/main" val="1519024550"/>
                    </a:ext>
                  </a:extLst>
                </a:gridCol>
                <a:gridCol w="6453972">
                  <a:extLst>
                    <a:ext uri="{9D8B030D-6E8A-4147-A177-3AD203B41FA5}">
                      <a16:colId xmlns:a16="http://schemas.microsoft.com/office/drawing/2014/main" val="3130811161"/>
                    </a:ext>
                  </a:extLst>
                </a:gridCol>
              </a:tblGrid>
              <a:tr h="0">
                <a:tc>
                  <a:txBody>
                    <a:bodyPr/>
                    <a:lstStyle/>
                    <a:p>
                      <a:r>
                        <a:rPr lang="en-EG" sz="1000" b="0" dirty="0">
                          <a:solidFill>
                            <a:schemeClr val="bg1"/>
                          </a:solidFill>
                          <a:effectLst/>
                        </a:rPr>
                        <a:t> </a:t>
                      </a:r>
                      <a:endParaRPr lang="en-EG" sz="800" b="0" dirty="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a.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​households</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771608550"/>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b.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solidFill>
                          <a:effectLst/>
                        </a:rPr>
                        <a:t>​corporations</a:t>
                      </a:r>
                      <a:endParaRPr lang="en-EG" sz="80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546523558"/>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c.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solidFill>
                          <a:effectLst/>
                        </a:rPr>
                        <a:t>​the U.S. Treasury</a:t>
                      </a:r>
                      <a:endParaRPr lang="en-EG" sz="80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603319802"/>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d.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​government agencies</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084365112"/>
                  </a:ext>
                </a:extLst>
              </a:tr>
            </a:tbl>
          </a:graphicData>
        </a:graphic>
      </p:graphicFrame>
      <p:sp>
        <p:nvSpPr>
          <p:cNvPr id="9" name="Rectangle 2">
            <a:extLst>
              <a:ext uri="{FF2B5EF4-FFF2-40B4-BE49-F238E27FC236}">
                <a16:creationId xmlns:a16="http://schemas.microsoft.com/office/drawing/2014/main" id="{8E252273-0D19-6C48-8521-F37996649116}"/>
              </a:ext>
            </a:extLst>
          </p:cNvPr>
          <p:cNvSpPr>
            <a:spLocks noChangeArrowheads="1"/>
          </p:cNvSpPr>
          <p:nvPr/>
        </p:nvSpPr>
        <p:spPr bwMode="auto">
          <a:xfrm>
            <a:off x="839788" y="2955645"/>
            <a:ext cx="6290217"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2. ​Which of the following is not an issuer of bonds?</a:t>
            </a:r>
            <a:endParaRPr kumimoji="0" lang="en-EG" altLang="en-EG" sz="1800" b="0" i="0" u="none" strike="noStrike" cap="none" normalizeH="0" baseline="0" dirty="0">
              <a:ln>
                <a:noFill/>
              </a:ln>
              <a:solidFill>
                <a:schemeClr val="bg1">
                  <a:lumMod val="95000"/>
                </a:schemeClr>
              </a:solidFill>
              <a:effectLst/>
              <a:latin typeface="Arial" panose="020B0604020202020204" pitchFamily="34" charset="0"/>
            </a:endParaRPr>
          </a:p>
        </p:txBody>
      </p:sp>
      <p:graphicFrame>
        <p:nvGraphicFramePr>
          <p:cNvPr id="10" name="Table 9">
            <a:extLst>
              <a:ext uri="{FF2B5EF4-FFF2-40B4-BE49-F238E27FC236}">
                <a16:creationId xmlns:a16="http://schemas.microsoft.com/office/drawing/2014/main" id="{7B9C129C-BA73-DB4C-9C14-1005CC6F894F}"/>
              </a:ext>
            </a:extLst>
          </p:cNvPr>
          <p:cNvGraphicFramePr>
            <a:graphicFrameLocks noGrp="1"/>
          </p:cNvGraphicFramePr>
          <p:nvPr>
            <p:extLst>
              <p:ext uri="{D42A27DB-BD31-4B8C-83A1-F6EECF244321}">
                <p14:modId xmlns:p14="http://schemas.microsoft.com/office/powerpoint/2010/main" val="4223021323"/>
              </p:ext>
            </p:extLst>
          </p:nvPr>
        </p:nvGraphicFramePr>
        <p:xfrm>
          <a:off x="990005" y="4882363"/>
          <a:ext cx="7352484" cy="822960"/>
        </p:xfrm>
        <a:graphic>
          <a:graphicData uri="http://schemas.openxmlformats.org/drawingml/2006/table">
            <a:tbl>
              <a:tblPr firstRow="1" firstCol="1" bandRow="1">
                <a:tableStyleId>{BC89EF96-8CEA-46FF-86C4-4CE0E7609802}</a:tableStyleId>
              </a:tblPr>
              <a:tblGrid>
                <a:gridCol w="311787">
                  <a:extLst>
                    <a:ext uri="{9D8B030D-6E8A-4147-A177-3AD203B41FA5}">
                      <a16:colId xmlns:a16="http://schemas.microsoft.com/office/drawing/2014/main" val="3885060748"/>
                    </a:ext>
                  </a:extLst>
                </a:gridCol>
                <a:gridCol w="586725">
                  <a:extLst>
                    <a:ext uri="{9D8B030D-6E8A-4147-A177-3AD203B41FA5}">
                      <a16:colId xmlns:a16="http://schemas.microsoft.com/office/drawing/2014/main" val="360695192"/>
                    </a:ext>
                  </a:extLst>
                </a:gridCol>
                <a:gridCol w="6453972">
                  <a:extLst>
                    <a:ext uri="{9D8B030D-6E8A-4147-A177-3AD203B41FA5}">
                      <a16:colId xmlns:a16="http://schemas.microsoft.com/office/drawing/2014/main" val="983589972"/>
                    </a:ext>
                  </a:extLst>
                </a:gridCol>
              </a:tblGrid>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a.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​money markets.</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254223552"/>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b.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​capital markets.</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67427067"/>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c.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​primary markets.</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65980693"/>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d.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​secondary markets.</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84215875"/>
                  </a:ext>
                </a:extLst>
              </a:tr>
            </a:tbl>
          </a:graphicData>
        </a:graphic>
      </p:graphicFrame>
      <p:sp>
        <p:nvSpPr>
          <p:cNvPr id="11" name="Rectangle 3">
            <a:extLst>
              <a:ext uri="{FF2B5EF4-FFF2-40B4-BE49-F238E27FC236}">
                <a16:creationId xmlns:a16="http://schemas.microsoft.com/office/drawing/2014/main" id="{1637C499-031F-D94C-AC34-F0B1581ACEC1}"/>
              </a:ext>
            </a:extLst>
          </p:cNvPr>
          <p:cNvSpPr>
            <a:spLocks noChangeArrowheads="1"/>
          </p:cNvSpPr>
          <p:nvPr/>
        </p:nvSpPr>
        <p:spPr bwMode="auto">
          <a:xfrm>
            <a:off x="839788" y="4405419"/>
            <a:ext cx="5275803"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3. Those financial markets that facilitate the flow of short-term funds are known as​</a:t>
            </a:r>
            <a:endParaRPr kumimoji="0" lang="en-EG" altLang="en-EG" sz="1800" b="0" i="0" u="none" strike="noStrike" cap="none" normalizeH="0" baseline="0" dirty="0">
              <a:ln>
                <a:noFill/>
              </a:ln>
              <a:solidFill>
                <a:schemeClr val="bg1">
                  <a:lumMod val="95000"/>
                </a:schemeClr>
              </a:solidFill>
              <a:effectLst/>
              <a:latin typeface="Arial" panose="020B0604020202020204" pitchFamily="34" charset="0"/>
            </a:endParaRPr>
          </a:p>
        </p:txBody>
      </p:sp>
    </p:spTree>
    <p:extLst>
      <p:ext uri="{BB962C8B-B14F-4D97-AF65-F5344CB8AC3E}">
        <p14:creationId xmlns:p14="http://schemas.microsoft.com/office/powerpoint/2010/main" val="20248490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Review Questions</a:t>
            </a:r>
            <a:endParaRPr lang="en-EG" dirty="0"/>
          </a:p>
        </p:txBody>
      </p:sp>
      <p:graphicFrame>
        <p:nvGraphicFramePr>
          <p:cNvPr id="4" name="Content Placeholder 3">
            <a:extLst>
              <a:ext uri="{FF2B5EF4-FFF2-40B4-BE49-F238E27FC236}">
                <a16:creationId xmlns:a16="http://schemas.microsoft.com/office/drawing/2014/main" id="{E28ACEB4-4916-694C-A24D-B1C6A1E38E8E}"/>
              </a:ext>
            </a:extLst>
          </p:cNvPr>
          <p:cNvGraphicFramePr>
            <a:graphicFrameLocks noGrp="1"/>
          </p:cNvGraphicFramePr>
          <p:nvPr>
            <p:ph sz="half" idx="2"/>
            <p:extLst>
              <p:ext uri="{D42A27DB-BD31-4B8C-83A1-F6EECF244321}">
                <p14:modId xmlns:p14="http://schemas.microsoft.com/office/powerpoint/2010/main" val="4251722879"/>
              </p:ext>
            </p:extLst>
          </p:nvPr>
        </p:nvGraphicFramePr>
        <p:xfrm>
          <a:off x="736532" y="1985925"/>
          <a:ext cx="7979203" cy="822960"/>
        </p:xfrm>
        <a:graphic>
          <a:graphicData uri="http://schemas.openxmlformats.org/drawingml/2006/table">
            <a:tbl>
              <a:tblPr firstRow="1" firstCol="1" bandRow="1">
                <a:tableStyleId>{BC89EF96-8CEA-46FF-86C4-4CE0E7609802}</a:tableStyleId>
              </a:tblPr>
              <a:tblGrid>
                <a:gridCol w="338361">
                  <a:extLst>
                    <a:ext uri="{9D8B030D-6E8A-4147-A177-3AD203B41FA5}">
                      <a16:colId xmlns:a16="http://schemas.microsoft.com/office/drawing/2014/main" val="1833925633"/>
                    </a:ext>
                  </a:extLst>
                </a:gridCol>
                <a:gridCol w="636737">
                  <a:extLst>
                    <a:ext uri="{9D8B030D-6E8A-4147-A177-3AD203B41FA5}">
                      <a16:colId xmlns:a16="http://schemas.microsoft.com/office/drawing/2014/main" val="4073059647"/>
                    </a:ext>
                  </a:extLst>
                </a:gridCol>
                <a:gridCol w="7004105">
                  <a:extLst>
                    <a:ext uri="{9D8B030D-6E8A-4147-A177-3AD203B41FA5}">
                      <a16:colId xmlns:a16="http://schemas.microsoft.com/office/drawing/2014/main" val="518380837"/>
                    </a:ext>
                  </a:extLst>
                </a:gridCol>
              </a:tblGrid>
              <a:tr h="0">
                <a:tc>
                  <a:txBody>
                    <a:bodyPr/>
                    <a:lstStyle/>
                    <a:p>
                      <a:r>
                        <a:rPr lang="en-EG" sz="1000" b="0" dirty="0">
                          <a:solidFill>
                            <a:schemeClr val="bg1"/>
                          </a:solidFill>
                          <a:effectLst/>
                        </a:rPr>
                        <a:t> </a:t>
                      </a:r>
                      <a:endParaRPr lang="en-EG" sz="800" b="0" dirty="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a.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​secondary market.</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447446319"/>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b.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​primary market.</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340474927"/>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c.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​deficit market.</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039465116"/>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d.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​surplus market.</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84944274"/>
                  </a:ext>
                </a:extLst>
              </a:tr>
            </a:tbl>
          </a:graphicData>
        </a:graphic>
      </p:graphicFrame>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17</a:t>
            </a:fld>
            <a:endParaRPr lang="en-US" dirty="0"/>
          </a:p>
        </p:txBody>
      </p:sp>
      <p:sp>
        <p:nvSpPr>
          <p:cNvPr id="6" name="Rectangle 1">
            <a:extLst>
              <a:ext uri="{FF2B5EF4-FFF2-40B4-BE49-F238E27FC236}">
                <a16:creationId xmlns:a16="http://schemas.microsoft.com/office/drawing/2014/main" id="{6723BFC1-9BE5-6F46-8EBE-6B0978EF7E9D}"/>
              </a:ext>
            </a:extLst>
          </p:cNvPr>
          <p:cNvSpPr>
            <a:spLocks noChangeArrowheads="1"/>
          </p:cNvSpPr>
          <p:nvPr/>
        </p:nvSpPr>
        <p:spPr bwMode="auto">
          <a:xfrm>
            <a:off x="520861" y="1625720"/>
            <a:ext cx="489909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EG" altLang="en-EG" sz="1400" dirty="0">
                <a:solidFill>
                  <a:schemeClr val="bg1">
                    <a:lumMod val="95000"/>
                  </a:schemeClr>
                </a:solidFill>
                <a:latin typeface="Arial" panose="020B0604020202020204" pitchFamily="34" charset="0"/>
                <a:ea typeface="Times New Roman" panose="02020603050405020304" pitchFamily="18" charset="0"/>
              </a:rPr>
              <a:t>4</a:t>
            </a:r>
            <a:r>
              <a:rPr kumimoji="0" lang="en-EG" altLang="en-EG" sz="1400" b="0"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 Funds are provided to the initial issuer of securities in the</a:t>
            </a:r>
            <a:endParaRPr kumimoji="0" lang="en-EG" altLang="en-EG" sz="2400" b="0" i="0" u="none" strike="noStrike" cap="none" normalizeH="0" baseline="0" dirty="0">
              <a:ln>
                <a:noFill/>
              </a:ln>
              <a:solidFill>
                <a:schemeClr val="bg1">
                  <a:lumMod val="95000"/>
                </a:schemeClr>
              </a:solidFill>
              <a:effectLst/>
              <a:latin typeface="Arial" panose="020B0604020202020204" pitchFamily="34" charset="0"/>
            </a:endParaRPr>
          </a:p>
        </p:txBody>
      </p:sp>
      <p:sp>
        <p:nvSpPr>
          <p:cNvPr id="8" name="Rectangle 2">
            <a:extLst>
              <a:ext uri="{FF2B5EF4-FFF2-40B4-BE49-F238E27FC236}">
                <a16:creationId xmlns:a16="http://schemas.microsoft.com/office/drawing/2014/main" id="{F8B0A42D-22F6-7844-B2B7-A11260DBDEAD}"/>
              </a:ext>
            </a:extLst>
          </p:cNvPr>
          <p:cNvSpPr>
            <a:spLocks noChangeArrowheads="1"/>
          </p:cNvSpPr>
          <p:nvPr/>
        </p:nvSpPr>
        <p:spPr bwMode="auto">
          <a:xfrm>
            <a:off x="641205" y="4700556"/>
            <a:ext cx="370620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EG" altLang="en-EG" sz="1400" dirty="0">
                <a:solidFill>
                  <a:schemeClr val="bg1">
                    <a:lumMod val="95000"/>
                  </a:schemeClr>
                </a:solidFill>
                <a:latin typeface="Arial" panose="020B0604020202020204" pitchFamily="34" charset="0"/>
                <a:ea typeface="Times New Roman" panose="02020603050405020304" pitchFamily="18" charset="0"/>
              </a:rPr>
              <a:t>6</a:t>
            </a:r>
            <a:r>
              <a:rPr kumimoji="0" lang="en-EG" altLang="en-EG" sz="1400" b="0"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 ​Securities represent a claim on the issuer.</a:t>
            </a:r>
            <a:endParaRPr kumimoji="0" lang="en-EG" altLang="en-EG" sz="2400" b="0" i="0" u="none" strike="noStrike" cap="none" normalizeH="0" baseline="0" dirty="0">
              <a:ln>
                <a:noFill/>
              </a:ln>
              <a:solidFill>
                <a:schemeClr val="bg1">
                  <a:lumMod val="95000"/>
                </a:schemeClr>
              </a:solidFill>
              <a:effectLst/>
              <a:latin typeface="Arial" panose="020B0604020202020204" pitchFamily="34" charset="0"/>
            </a:endParaRPr>
          </a:p>
        </p:txBody>
      </p:sp>
      <p:sp>
        <p:nvSpPr>
          <p:cNvPr id="9" name="Rectangle 8">
            <a:extLst>
              <a:ext uri="{FF2B5EF4-FFF2-40B4-BE49-F238E27FC236}">
                <a16:creationId xmlns:a16="http://schemas.microsoft.com/office/drawing/2014/main" id="{14BC7067-ACDB-A54A-AE8A-9D5E2C258F22}"/>
              </a:ext>
            </a:extLst>
          </p:cNvPr>
          <p:cNvSpPr/>
          <p:nvPr/>
        </p:nvSpPr>
        <p:spPr>
          <a:xfrm>
            <a:off x="641205" y="5266365"/>
            <a:ext cx="6096000" cy="307777"/>
          </a:xfrm>
          <a:prstGeom prst="rect">
            <a:avLst/>
          </a:prstGeom>
        </p:spPr>
        <p:txBody>
          <a:bodyPr>
            <a:spAutoFit/>
          </a:bodyPr>
          <a:lstStyle/>
          <a:p>
            <a:pPr eaLnBrk="0" fontAlgn="base" hangingPunct="0">
              <a:spcBef>
                <a:spcPct val="0"/>
              </a:spcBef>
              <a:spcAft>
                <a:spcPct val="0"/>
              </a:spcAft>
            </a:pPr>
            <a:r>
              <a:rPr lang="en-EG" sz="1400" dirty="0">
                <a:solidFill>
                  <a:schemeClr val="bg1">
                    <a:lumMod val="95000"/>
                  </a:schemeClr>
                </a:solidFill>
                <a:latin typeface="Arial" panose="020B0604020202020204" pitchFamily="34" charset="0"/>
              </a:rPr>
              <a:t>7. ​Debt securities represent debt (borrowed funds) incurred by the issuer.</a:t>
            </a:r>
          </a:p>
        </p:txBody>
      </p:sp>
      <p:graphicFrame>
        <p:nvGraphicFramePr>
          <p:cNvPr id="12" name="Table 11">
            <a:extLst>
              <a:ext uri="{FF2B5EF4-FFF2-40B4-BE49-F238E27FC236}">
                <a16:creationId xmlns:a16="http://schemas.microsoft.com/office/drawing/2014/main" id="{8D9846C2-E801-1548-96CD-0CF8C3F0EA7A}"/>
              </a:ext>
            </a:extLst>
          </p:cNvPr>
          <p:cNvGraphicFramePr>
            <a:graphicFrameLocks noGrp="1"/>
          </p:cNvGraphicFramePr>
          <p:nvPr>
            <p:extLst>
              <p:ext uri="{D42A27DB-BD31-4B8C-83A1-F6EECF244321}">
                <p14:modId xmlns:p14="http://schemas.microsoft.com/office/powerpoint/2010/main" val="448352843"/>
              </p:ext>
            </p:extLst>
          </p:nvPr>
        </p:nvGraphicFramePr>
        <p:xfrm>
          <a:off x="641205" y="3662734"/>
          <a:ext cx="8074531" cy="822960"/>
        </p:xfrm>
        <a:graphic>
          <a:graphicData uri="http://schemas.openxmlformats.org/drawingml/2006/table">
            <a:tbl>
              <a:tblPr firstRow="1" firstCol="1" bandRow="1">
                <a:tableStyleId>{BC89EF96-8CEA-46FF-86C4-4CE0E7609802}</a:tableStyleId>
              </a:tblPr>
              <a:tblGrid>
                <a:gridCol w="342405">
                  <a:extLst>
                    <a:ext uri="{9D8B030D-6E8A-4147-A177-3AD203B41FA5}">
                      <a16:colId xmlns:a16="http://schemas.microsoft.com/office/drawing/2014/main" val="660839421"/>
                    </a:ext>
                  </a:extLst>
                </a:gridCol>
                <a:gridCol w="644344">
                  <a:extLst>
                    <a:ext uri="{9D8B030D-6E8A-4147-A177-3AD203B41FA5}">
                      <a16:colId xmlns:a16="http://schemas.microsoft.com/office/drawing/2014/main" val="1201904392"/>
                    </a:ext>
                  </a:extLst>
                </a:gridCol>
                <a:gridCol w="7087782">
                  <a:extLst>
                    <a:ext uri="{9D8B030D-6E8A-4147-A177-3AD203B41FA5}">
                      <a16:colId xmlns:a16="http://schemas.microsoft.com/office/drawing/2014/main" val="866479297"/>
                    </a:ext>
                  </a:extLst>
                </a:gridCol>
              </a:tblGrid>
              <a:tr h="0">
                <a:tc>
                  <a:txBody>
                    <a:bodyPr/>
                    <a:lstStyle/>
                    <a:p>
                      <a:r>
                        <a:rPr lang="en-EG" sz="1000" b="0">
                          <a:solidFill>
                            <a:schemeClr val="bg1"/>
                          </a:solidFill>
                          <a:effectLst/>
                        </a:rPr>
                        <a:t> </a:t>
                      </a:r>
                      <a:endParaRPr lang="en-EG" sz="800" b="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a.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​An individual investor purchases some existing shares of stock in Apple through her broker.</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547935838"/>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b.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solidFill>
                          <a:effectLst/>
                        </a:rPr>
                        <a:t>​An institutional investor sells some Disney stock through its broker.</a:t>
                      </a:r>
                      <a:endParaRPr lang="en-EG" sz="80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066920110"/>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c.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solidFill>
                          <a:effectLst/>
                        </a:rPr>
                        <a:t>​A firm that was privately held engages in an offering of stock to the public.</a:t>
                      </a:r>
                      <a:endParaRPr lang="en-EG" sz="80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38634240"/>
                  </a:ext>
                </a:extLst>
              </a:tr>
              <a:tr h="0">
                <a:tc>
                  <a:txBody>
                    <a:bodyPr/>
                    <a:lstStyle/>
                    <a:p>
                      <a:r>
                        <a:rPr lang="en-EG" sz="1000" dirty="0">
                          <a:solidFill>
                            <a:schemeClr val="bg1"/>
                          </a:solidFill>
                          <a:effectLst/>
                        </a:rPr>
                        <a:t> </a:t>
                      </a:r>
                      <a:endParaRPr lang="en-EG" sz="800" dirty="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d.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​All of the above are secondary market transactions.</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803281719"/>
                  </a:ext>
                </a:extLst>
              </a:tr>
            </a:tbl>
          </a:graphicData>
        </a:graphic>
      </p:graphicFrame>
      <p:sp>
        <p:nvSpPr>
          <p:cNvPr id="13" name="Rectangle 4">
            <a:extLst>
              <a:ext uri="{FF2B5EF4-FFF2-40B4-BE49-F238E27FC236}">
                <a16:creationId xmlns:a16="http://schemas.microsoft.com/office/drawing/2014/main" id="{6C8C42E7-FB89-0849-BEF6-FDFD62AC672E}"/>
              </a:ext>
            </a:extLst>
          </p:cNvPr>
          <p:cNvSpPr>
            <a:spLocks noChangeArrowheads="1"/>
          </p:cNvSpPr>
          <p:nvPr/>
        </p:nvSpPr>
        <p:spPr bwMode="auto">
          <a:xfrm>
            <a:off x="641205" y="3081921"/>
            <a:ext cx="7766612"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400" b="0"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​5. Which of the following transactions would </a:t>
            </a:r>
            <a:r>
              <a:rPr kumimoji="0" lang="en-EG" altLang="en-EG" sz="1400" b="1" i="0" u="sng"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not </a:t>
            </a:r>
            <a:r>
              <a:rPr kumimoji="0" lang="en-EG" altLang="en-EG" sz="1400" b="0"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be considered a secondary market transaction?</a:t>
            </a:r>
            <a:endParaRPr kumimoji="0" lang="en-EG" altLang="en-EG" sz="2400" b="0" i="0" u="none" strike="noStrike" cap="none" normalizeH="0" baseline="0" dirty="0">
              <a:ln>
                <a:noFill/>
              </a:ln>
              <a:solidFill>
                <a:schemeClr val="bg1">
                  <a:lumMod val="95000"/>
                </a:schemeClr>
              </a:solidFill>
              <a:effectLst/>
              <a:latin typeface="Arial" panose="020B0604020202020204" pitchFamily="34" charset="0"/>
            </a:endParaRPr>
          </a:p>
        </p:txBody>
      </p:sp>
    </p:spTree>
    <p:extLst>
      <p:ext uri="{BB962C8B-B14F-4D97-AF65-F5344CB8AC3E}">
        <p14:creationId xmlns:p14="http://schemas.microsoft.com/office/powerpoint/2010/main" val="24450634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Answers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lnSpcReduction="10000"/>
          </a:bodyPr>
          <a:lstStyle/>
          <a:p>
            <a:pPr algn="just"/>
            <a:endParaRPr lang="en-US" dirty="0"/>
          </a:p>
          <a:p>
            <a:pPr marL="514350" indent="-514350" algn="just">
              <a:buFont typeface="+mj-lt"/>
              <a:buAutoNum type="arabicPeriod"/>
            </a:pPr>
            <a:r>
              <a:rPr lang="en-US" dirty="0"/>
              <a:t>B</a:t>
            </a:r>
            <a:endParaRPr lang="en-EG" dirty="0"/>
          </a:p>
          <a:p>
            <a:pPr marL="514350" indent="-514350" algn="just">
              <a:buFont typeface="+mj-lt"/>
              <a:buAutoNum type="arabicPeriod"/>
            </a:pPr>
            <a:r>
              <a:rPr lang="en-US" dirty="0"/>
              <a:t>A</a:t>
            </a:r>
            <a:endParaRPr lang="en-EG" dirty="0"/>
          </a:p>
          <a:p>
            <a:pPr marL="514350" indent="-514350" algn="just">
              <a:buFont typeface="+mj-lt"/>
              <a:buAutoNum type="arabicPeriod"/>
            </a:pPr>
            <a:r>
              <a:rPr lang="en-US" dirty="0"/>
              <a:t>A</a:t>
            </a:r>
            <a:endParaRPr lang="en-EG" dirty="0"/>
          </a:p>
          <a:p>
            <a:pPr marL="514350" indent="-514350" algn="just">
              <a:buFont typeface="+mj-lt"/>
              <a:buAutoNum type="arabicPeriod"/>
            </a:pPr>
            <a:r>
              <a:rPr lang="en-US" dirty="0"/>
              <a:t>B</a:t>
            </a:r>
            <a:endParaRPr lang="en-EG" dirty="0"/>
          </a:p>
          <a:p>
            <a:pPr marL="514350" indent="-514350" algn="just">
              <a:buFont typeface="+mj-lt"/>
              <a:buAutoNum type="arabicPeriod"/>
            </a:pPr>
            <a:r>
              <a:rPr lang="en-US" dirty="0"/>
              <a:t>C</a:t>
            </a:r>
            <a:endParaRPr lang="en-EG" dirty="0"/>
          </a:p>
          <a:p>
            <a:pPr marL="514350" indent="-514350" algn="just">
              <a:buFont typeface="+mj-lt"/>
              <a:buAutoNum type="arabicPeriod"/>
            </a:pPr>
            <a:r>
              <a:rPr lang="en-US" dirty="0"/>
              <a:t>T</a:t>
            </a:r>
            <a:r>
              <a:rPr lang="en-EG" dirty="0"/>
              <a:t>rue</a:t>
            </a:r>
          </a:p>
          <a:p>
            <a:pPr marL="514350" indent="-514350" algn="just">
              <a:buFont typeface="+mj-lt"/>
              <a:buAutoNum type="arabicPeriod"/>
            </a:pPr>
            <a:r>
              <a:rPr lang="en-US" dirty="0"/>
              <a:t>T</a:t>
            </a:r>
            <a:r>
              <a:rPr lang="en-EG" dirty="0"/>
              <a:t>rue</a:t>
            </a:r>
          </a:p>
          <a:p>
            <a:pPr marL="514350" indent="-514350" algn="just">
              <a:buFont typeface="+mj-lt"/>
              <a:buAutoNum type="arabicPeriod"/>
            </a:pP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18</a:t>
            </a:fld>
            <a:endParaRPr lang="en-US" dirty="0"/>
          </a:p>
        </p:txBody>
      </p:sp>
    </p:spTree>
    <p:extLst>
      <p:ext uri="{BB962C8B-B14F-4D97-AF65-F5344CB8AC3E}">
        <p14:creationId xmlns:p14="http://schemas.microsoft.com/office/powerpoint/2010/main" val="4390047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676400" y="2766218"/>
            <a:ext cx="10515600" cy="1325563"/>
          </a:xfrm>
        </p:spPr>
        <p:txBody>
          <a:bodyPr>
            <a:normAutofit/>
          </a:bodyPr>
          <a:lstStyle/>
          <a:p>
            <a:r>
              <a:rPr lang="en-EG" b="1" dirty="0"/>
              <a:t>2- Financial System</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19</a:t>
            </a:fld>
            <a:endParaRPr lang="en-US" dirty="0"/>
          </a:p>
        </p:txBody>
      </p:sp>
    </p:spTree>
    <p:extLst>
      <p:ext uri="{BB962C8B-B14F-4D97-AF65-F5344CB8AC3E}">
        <p14:creationId xmlns:p14="http://schemas.microsoft.com/office/powerpoint/2010/main" val="8982905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E4A18-57B9-C544-901D-071C5A9BB2B8}"/>
              </a:ext>
            </a:extLst>
          </p:cNvPr>
          <p:cNvSpPr>
            <a:spLocks noGrp="1"/>
          </p:cNvSpPr>
          <p:nvPr>
            <p:ph type="title" idx="4294967295"/>
          </p:nvPr>
        </p:nvSpPr>
        <p:spPr>
          <a:xfrm>
            <a:off x="1215342" y="142081"/>
            <a:ext cx="4178300" cy="1392237"/>
          </a:xfrm>
        </p:spPr>
        <p:txBody>
          <a:bodyPr>
            <a:normAutofit/>
          </a:bodyPr>
          <a:lstStyle/>
          <a:p>
            <a:r>
              <a:rPr lang="en-EG" dirty="0">
                <a:solidFill>
                  <a:schemeClr val="tx2"/>
                </a:solidFill>
              </a:rPr>
              <a:t>Financial System</a:t>
            </a:r>
          </a:p>
        </p:txBody>
      </p:sp>
      <p:sp>
        <p:nvSpPr>
          <p:cNvPr id="3" name="Content Placeholder 2">
            <a:extLst>
              <a:ext uri="{FF2B5EF4-FFF2-40B4-BE49-F238E27FC236}">
                <a16:creationId xmlns:a16="http://schemas.microsoft.com/office/drawing/2014/main" id="{ACC01CD2-1CE9-5845-9C75-9A4FA9CC70C1}"/>
              </a:ext>
            </a:extLst>
          </p:cNvPr>
          <p:cNvSpPr>
            <a:spLocks noGrp="1"/>
          </p:cNvSpPr>
          <p:nvPr>
            <p:ph idx="4294967295"/>
          </p:nvPr>
        </p:nvSpPr>
        <p:spPr>
          <a:xfrm>
            <a:off x="787079" y="1871994"/>
            <a:ext cx="4073525" cy="4031095"/>
          </a:xfrm>
        </p:spPr>
        <p:txBody>
          <a:bodyPr>
            <a:normAutofit fontScale="62500" lnSpcReduction="20000"/>
          </a:bodyPr>
          <a:lstStyle/>
          <a:p>
            <a:pPr algn="just"/>
            <a:r>
              <a:rPr lang="en-US" sz="3400" dirty="0"/>
              <a:t>A financial system is a network of financial institutions – such as insurance companies, stock exchanges, and investment banks– that work together in the financial markets to exchange and transfer capital from one place to another. </a:t>
            </a:r>
          </a:p>
          <a:p>
            <a:pPr algn="just"/>
            <a:endParaRPr lang="en-US" sz="3400" dirty="0"/>
          </a:p>
          <a:p>
            <a:pPr algn="just"/>
            <a:r>
              <a:rPr lang="en-US" sz="3400" dirty="0"/>
              <a:t>Through the financial system, investors receive capital to fund projects and receive a return on their investments.</a:t>
            </a:r>
            <a:br>
              <a:rPr lang="en-US" dirty="0"/>
            </a:br>
            <a:endParaRPr lang="en-EG" dirty="0"/>
          </a:p>
        </p:txBody>
      </p:sp>
      <p:pic>
        <p:nvPicPr>
          <p:cNvPr id="4" name="Picture 4" descr="Finance Banking Vector , Free Transparent Clipart - ClipartKey">
            <a:extLst>
              <a:ext uri="{FF2B5EF4-FFF2-40B4-BE49-F238E27FC236}">
                <a16:creationId xmlns:a16="http://schemas.microsoft.com/office/drawing/2014/main" id="{B710FB61-6C44-494C-AC6A-7B2CB2AAA19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796" b="3"/>
          <a:stretch/>
        </p:blipFill>
        <p:spPr bwMode="auto">
          <a:xfrm>
            <a:off x="5120117" y="1172817"/>
            <a:ext cx="6585549" cy="4730272"/>
          </a:xfrm>
          <a:custGeom>
            <a:avLst/>
            <a:gdLst/>
            <a:ahLst/>
            <a:cxnLst/>
            <a:rect l="l" t="t" r="r" b="b"/>
            <a:pathLst>
              <a:path w="6585549" h="5934638">
                <a:moveTo>
                  <a:pt x="225406" y="0"/>
                </a:moveTo>
                <a:lnTo>
                  <a:pt x="6585549" y="0"/>
                </a:lnTo>
                <a:lnTo>
                  <a:pt x="6585549" y="5934638"/>
                </a:lnTo>
                <a:lnTo>
                  <a:pt x="226600" y="5934638"/>
                </a:lnTo>
                <a:lnTo>
                  <a:pt x="214529" y="5856373"/>
                </a:lnTo>
                <a:lnTo>
                  <a:pt x="203238" y="5780097"/>
                </a:lnTo>
                <a:lnTo>
                  <a:pt x="191320" y="5689292"/>
                </a:lnTo>
                <a:lnTo>
                  <a:pt x="177049" y="5581536"/>
                </a:lnTo>
                <a:lnTo>
                  <a:pt x="161995" y="5462279"/>
                </a:lnTo>
                <a:lnTo>
                  <a:pt x="146156" y="5327888"/>
                </a:lnTo>
                <a:lnTo>
                  <a:pt x="129376" y="5181389"/>
                </a:lnTo>
                <a:lnTo>
                  <a:pt x="112596" y="5022177"/>
                </a:lnTo>
                <a:lnTo>
                  <a:pt x="95503" y="4852675"/>
                </a:lnTo>
                <a:lnTo>
                  <a:pt x="79664" y="4669854"/>
                </a:lnTo>
                <a:lnTo>
                  <a:pt x="64453" y="4478558"/>
                </a:lnTo>
                <a:lnTo>
                  <a:pt x="50652" y="4276365"/>
                </a:lnTo>
                <a:lnTo>
                  <a:pt x="37480" y="4065697"/>
                </a:lnTo>
                <a:lnTo>
                  <a:pt x="25091" y="3845949"/>
                </a:lnTo>
                <a:lnTo>
                  <a:pt x="20700" y="3733351"/>
                </a:lnTo>
                <a:lnTo>
                  <a:pt x="15838" y="3618331"/>
                </a:lnTo>
                <a:lnTo>
                  <a:pt x="11291" y="3501495"/>
                </a:lnTo>
                <a:lnTo>
                  <a:pt x="8311" y="3384054"/>
                </a:lnTo>
                <a:lnTo>
                  <a:pt x="5645" y="3264191"/>
                </a:lnTo>
                <a:lnTo>
                  <a:pt x="2822" y="3143118"/>
                </a:lnTo>
                <a:lnTo>
                  <a:pt x="941" y="3019623"/>
                </a:lnTo>
                <a:lnTo>
                  <a:pt x="941" y="2894918"/>
                </a:lnTo>
                <a:lnTo>
                  <a:pt x="0" y="2769001"/>
                </a:lnTo>
                <a:lnTo>
                  <a:pt x="941" y="2641874"/>
                </a:lnTo>
                <a:lnTo>
                  <a:pt x="2822" y="2512931"/>
                </a:lnTo>
                <a:lnTo>
                  <a:pt x="4547" y="2383988"/>
                </a:lnTo>
                <a:lnTo>
                  <a:pt x="8311" y="2253229"/>
                </a:lnTo>
                <a:lnTo>
                  <a:pt x="12232" y="2121259"/>
                </a:lnTo>
                <a:lnTo>
                  <a:pt x="16779" y="1989289"/>
                </a:lnTo>
                <a:lnTo>
                  <a:pt x="23209" y="1856108"/>
                </a:lnTo>
                <a:lnTo>
                  <a:pt x="30893" y="1721716"/>
                </a:lnTo>
                <a:lnTo>
                  <a:pt x="38264" y="1586720"/>
                </a:lnTo>
                <a:lnTo>
                  <a:pt x="47673" y="1451723"/>
                </a:lnTo>
                <a:lnTo>
                  <a:pt x="58964" y="1314910"/>
                </a:lnTo>
                <a:lnTo>
                  <a:pt x="70255" y="1179913"/>
                </a:lnTo>
                <a:lnTo>
                  <a:pt x="83271" y="1042495"/>
                </a:lnTo>
                <a:lnTo>
                  <a:pt x="97542" y="904471"/>
                </a:lnTo>
                <a:lnTo>
                  <a:pt x="112596" y="768263"/>
                </a:lnTo>
                <a:lnTo>
                  <a:pt x="130160" y="630240"/>
                </a:lnTo>
                <a:lnTo>
                  <a:pt x="148978" y="492821"/>
                </a:lnTo>
                <a:lnTo>
                  <a:pt x="167640" y="354798"/>
                </a:lnTo>
                <a:lnTo>
                  <a:pt x="189438" y="217380"/>
                </a:lnTo>
                <a:lnTo>
                  <a:pt x="211706" y="80567"/>
                </a:lnTo>
                <a:close/>
              </a:path>
            </a:pathLst>
          </a:cu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69091C04-E4CA-ED4D-9CCA-C3C1691A1D52}"/>
              </a:ext>
            </a:extLst>
          </p:cNvPr>
          <p:cNvSpPr>
            <a:spLocks noGrp="1"/>
          </p:cNvSpPr>
          <p:nvPr>
            <p:ph type="sldNum" sz="quarter" idx="12"/>
          </p:nvPr>
        </p:nvSpPr>
        <p:spPr/>
        <p:txBody>
          <a:bodyPr/>
          <a:lstStyle/>
          <a:p>
            <a:fld id="{AF3A9E09-1372-4915-B62F-D3AC7680CC12}" type="slidenum">
              <a:rPr lang="en-US" smtClean="0"/>
              <a:pPr/>
              <a:t>20</a:t>
            </a:fld>
            <a:endParaRPr lang="en-US" dirty="0"/>
          </a:p>
        </p:txBody>
      </p:sp>
    </p:spTree>
    <p:extLst>
      <p:ext uri="{BB962C8B-B14F-4D97-AF65-F5344CB8AC3E}">
        <p14:creationId xmlns:p14="http://schemas.microsoft.com/office/powerpoint/2010/main" val="32856867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FD649-5481-8447-8D73-B6861ED3B19F}"/>
              </a:ext>
            </a:extLst>
          </p:cNvPr>
          <p:cNvSpPr>
            <a:spLocks noGrp="1"/>
          </p:cNvSpPr>
          <p:nvPr>
            <p:ph type="title"/>
          </p:nvPr>
        </p:nvSpPr>
        <p:spPr/>
        <p:txBody>
          <a:bodyPr/>
          <a:lstStyle/>
          <a:p>
            <a:r>
              <a:rPr lang="en-EG" dirty="0"/>
              <a:t>Understanding Financial Systems</a:t>
            </a:r>
          </a:p>
        </p:txBody>
      </p:sp>
      <p:sp>
        <p:nvSpPr>
          <p:cNvPr id="3" name="Content Placeholder 2">
            <a:extLst>
              <a:ext uri="{FF2B5EF4-FFF2-40B4-BE49-F238E27FC236}">
                <a16:creationId xmlns:a16="http://schemas.microsoft.com/office/drawing/2014/main" id="{2B1F9BAC-C04A-C349-B582-2A1BAFB66FB0}"/>
              </a:ext>
            </a:extLst>
          </p:cNvPr>
          <p:cNvSpPr>
            <a:spLocks noGrp="1"/>
          </p:cNvSpPr>
          <p:nvPr>
            <p:ph idx="1"/>
          </p:nvPr>
        </p:nvSpPr>
        <p:spPr>
          <a:xfrm>
            <a:off x="599607" y="1690689"/>
            <a:ext cx="10957809" cy="4575200"/>
          </a:xfrm>
        </p:spPr>
        <p:txBody>
          <a:bodyPr>
            <a:normAutofit/>
          </a:bodyPr>
          <a:lstStyle/>
          <a:p>
            <a:pPr algn="just"/>
            <a:r>
              <a:rPr lang="en-US" dirty="0"/>
              <a:t>Financial markets involve various players, including borrowers, lenders, and investors. </a:t>
            </a:r>
          </a:p>
          <a:p>
            <a:pPr algn="just"/>
            <a:r>
              <a:rPr lang="en-US" dirty="0"/>
              <a:t>The borrowers and lenders tend to </a:t>
            </a:r>
            <a:r>
              <a:rPr lang="en-US" b="1" dirty="0"/>
              <a:t>trade money </a:t>
            </a:r>
            <a:r>
              <a:rPr lang="en-US" dirty="0"/>
              <a:t>in exchange for a return on the investment at some future date. </a:t>
            </a:r>
          </a:p>
          <a:p>
            <a:pPr algn="just"/>
            <a:r>
              <a:rPr lang="en-US" dirty="0"/>
              <a:t>When determining the guidelines of raising capital within a financial system, the project being funded and who funds them are decided upon by the planner, who can be a business manager. Thus, the financial system is </a:t>
            </a:r>
            <a:r>
              <a:rPr lang="en-US" b="1" dirty="0"/>
              <a:t>typically organized through central planning, a market economy, or a combination of both</a:t>
            </a:r>
            <a:r>
              <a:rPr lang="en-US" dirty="0"/>
              <a:t>.</a:t>
            </a:r>
          </a:p>
          <a:p>
            <a:pPr marL="0" indent="0" algn="just">
              <a:buNone/>
            </a:pPr>
            <a:endParaRPr lang="en-US" dirty="0"/>
          </a:p>
          <a:p>
            <a:endParaRPr lang="en-EG" dirty="0"/>
          </a:p>
        </p:txBody>
      </p:sp>
      <p:sp>
        <p:nvSpPr>
          <p:cNvPr id="4" name="Slide Number Placeholder 3">
            <a:extLst>
              <a:ext uri="{FF2B5EF4-FFF2-40B4-BE49-F238E27FC236}">
                <a16:creationId xmlns:a16="http://schemas.microsoft.com/office/drawing/2014/main" id="{C2762B04-2476-B940-AD2F-00C1F95F7D4B}"/>
              </a:ext>
            </a:extLst>
          </p:cNvPr>
          <p:cNvSpPr>
            <a:spLocks noGrp="1"/>
          </p:cNvSpPr>
          <p:nvPr>
            <p:ph type="sldNum" sz="quarter" idx="12"/>
          </p:nvPr>
        </p:nvSpPr>
        <p:spPr/>
        <p:txBody>
          <a:bodyPr/>
          <a:lstStyle/>
          <a:p>
            <a:fld id="{0F32A1CE-FC88-6246-A897-F9756C11E54E}" type="slidenum">
              <a:rPr lang="en-EG" smtClean="0"/>
              <a:t>21</a:t>
            </a:fld>
            <a:endParaRPr lang="en-EG"/>
          </a:p>
        </p:txBody>
      </p:sp>
    </p:spTree>
    <p:extLst>
      <p:ext uri="{BB962C8B-B14F-4D97-AF65-F5344CB8AC3E}">
        <p14:creationId xmlns:p14="http://schemas.microsoft.com/office/powerpoint/2010/main" val="33644026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FD649-5481-8447-8D73-B6861ED3B19F}"/>
              </a:ext>
            </a:extLst>
          </p:cNvPr>
          <p:cNvSpPr>
            <a:spLocks noGrp="1"/>
          </p:cNvSpPr>
          <p:nvPr>
            <p:ph type="title"/>
          </p:nvPr>
        </p:nvSpPr>
        <p:spPr/>
        <p:txBody>
          <a:bodyPr/>
          <a:lstStyle/>
          <a:p>
            <a:r>
              <a:rPr lang="en-EG" dirty="0"/>
              <a:t>Understanding Financial Systems</a:t>
            </a:r>
          </a:p>
        </p:txBody>
      </p:sp>
      <p:sp>
        <p:nvSpPr>
          <p:cNvPr id="3" name="Content Placeholder 2">
            <a:extLst>
              <a:ext uri="{FF2B5EF4-FFF2-40B4-BE49-F238E27FC236}">
                <a16:creationId xmlns:a16="http://schemas.microsoft.com/office/drawing/2014/main" id="{2B1F9BAC-C04A-C349-B582-2A1BAFB66FB0}"/>
              </a:ext>
            </a:extLst>
          </p:cNvPr>
          <p:cNvSpPr>
            <a:spLocks noGrp="1"/>
          </p:cNvSpPr>
          <p:nvPr>
            <p:ph idx="1"/>
          </p:nvPr>
        </p:nvSpPr>
        <p:spPr>
          <a:xfrm>
            <a:off x="599607" y="1690689"/>
            <a:ext cx="10957809" cy="4575200"/>
          </a:xfrm>
        </p:spPr>
        <p:txBody>
          <a:bodyPr>
            <a:normAutofit/>
          </a:bodyPr>
          <a:lstStyle/>
          <a:p>
            <a:pPr algn="just"/>
            <a:r>
              <a:rPr lang="en-US" dirty="0"/>
              <a:t>A </a:t>
            </a:r>
            <a:r>
              <a:rPr lang="en-US" b="1" dirty="0"/>
              <a:t>centrally planned economy </a:t>
            </a:r>
            <a:r>
              <a:rPr lang="en-US" dirty="0"/>
              <a:t>is structured around a central authority, such as a government, which makes economic decisions regarding the manufacturing and distribution of products for a specific country. </a:t>
            </a:r>
          </a:p>
          <a:p>
            <a:pPr algn="just"/>
            <a:r>
              <a:rPr lang="en-US" dirty="0"/>
              <a:t>A </a:t>
            </a:r>
            <a:r>
              <a:rPr lang="en-US" b="1" dirty="0"/>
              <a:t>market economy </a:t>
            </a:r>
            <a:r>
              <a:rPr lang="en-US" dirty="0"/>
              <a:t>is when the pricing of goods and services is resulting from the effects of supply and demand.</a:t>
            </a:r>
          </a:p>
          <a:p>
            <a:pPr algn="just"/>
            <a:r>
              <a:rPr lang="en-US" dirty="0"/>
              <a:t>An </a:t>
            </a:r>
            <a:r>
              <a:rPr lang="en-US" b="1" dirty="0"/>
              <a:t>efficient markets </a:t>
            </a:r>
            <a:r>
              <a:rPr lang="en-US" dirty="0"/>
              <a:t>is when all security prices fully reflect all available information.</a:t>
            </a:r>
          </a:p>
          <a:p>
            <a:pPr algn="just"/>
            <a:r>
              <a:rPr lang="en-US" dirty="0"/>
              <a:t>Financial systems are heavily regulated due to their influence and facilitation capabilities to contribute to the growth of real assets.</a:t>
            </a:r>
          </a:p>
          <a:p>
            <a:endParaRPr lang="en-EG" dirty="0"/>
          </a:p>
        </p:txBody>
      </p:sp>
      <p:sp>
        <p:nvSpPr>
          <p:cNvPr id="4" name="Slide Number Placeholder 3">
            <a:extLst>
              <a:ext uri="{FF2B5EF4-FFF2-40B4-BE49-F238E27FC236}">
                <a16:creationId xmlns:a16="http://schemas.microsoft.com/office/drawing/2014/main" id="{C2762B04-2476-B940-AD2F-00C1F95F7D4B}"/>
              </a:ext>
            </a:extLst>
          </p:cNvPr>
          <p:cNvSpPr>
            <a:spLocks noGrp="1"/>
          </p:cNvSpPr>
          <p:nvPr>
            <p:ph type="sldNum" sz="quarter" idx="12"/>
          </p:nvPr>
        </p:nvSpPr>
        <p:spPr/>
        <p:txBody>
          <a:bodyPr/>
          <a:lstStyle/>
          <a:p>
            <a:fld id="{0F32A1CE-FC88-6246-A897-F9756C11E54E}" type="slidenum">
              <a:rPr lang="en-EG" smtClean="0"/>
              <a:t>22</a:t>
            </a:fld>
            <a:endParaRPr lang="en-EG"/>
          </a:p>
        </p:txBody>
      </p:sp>
    </p:spTree>
    <p:extLst>
      <p:ext uri="{BB962C8B-B14F-4D97-AF65-F5344CB8AC3E}">
        <p14:creationId xmlns:p14="http://schemas.microsoft.com/office/powerpoint/2010/main" val="1302556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0D123B8-4F26-4940-80CC-EE7CF270F4A8}"/>
              </a:ext>
            </a:extLst>
          </p:cNvPr>
          <p:cNvSpPr>
            <a:spLocks noGrp="1"/>
          </p:cNvSpPr>
          <p:nvPr>
            <p:ph type="sldNum" sz="quarter" idx="12"/>
          </p:nvPr>
        </p:nvSpPr>
        <p:spPr/>
        <p:txBody>
          <a:bodyPr/>
          <a:lstStyle/>
          <a:p>
            <a:fld id="{0F32A1CE-FC88-6246-A897-F9756C11E54E}" type="slidenum">
              <a:rPr lang="en-EG" smtClean="0"/>
              <a:t>23</a:t>
            </a:fld>
            <a:endParaRPr lang="en-EG"/>
          </a:p>
        </p:txBody>
      </p:sp>
      <p:pic>
        <p:nvPicPr>
          <p:cNvPr id="2050" name="Picture 2" descr="The Basics of the Financial System | SMB Financial Planning">
            <a:extLst>
              <a:ext uri="{FF2B5EF4-FFF2-40B4-BE49-F238E27FC236}">
                <a16:creationId xmlns:a16="http://schemas.microsoft.com/office/drawing/2014/main" id="{41425CB1-FD84-214F-AFA8-1F4979DF3827}"/>
              </a:ext>
            </a:extLst>
          </p:cNvPr>
          <p:cNvPicPr>
            <a:picLocks noGrp="1" noChangeAspect="1" noChangeArrowheads="1"/>
          </p:cNvPicPr>
          <p:nvPr>
            <p:ph sz="half" idx="4294967295"/>
          </p:nvPr>
        </p:nvPicPr>
        <p:blipFill rotWithShape="1">
          <a:blip r:embed="rId3">
            <a:extLst>
              <a:ext uri="{28A0092B-C50C-407E-A947-70E740481C1C}">
                <a14:useLocalDpi xmlns:a14="http://schemas.microsoft.com/office/drawing/2010/main" val="0"/>
              </a:ext>
            </a:extLst>
          </a:blip>
          <a:srcRect b="11980"/>
          <a:stretch/>
        </p:blipFill>
        <p:spPr bwMode="auto">
          <a:xfrm>
            <a:off x="938212" y="658813"/>
            <a:ext cx="10266082" cy="5151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54268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Review Questions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a:bodyPr>
          <a:lstStyle/>
          <a:p>
            <a:pPr algn="just"/>
            <a:endParaRPr lang="en-US" dirty="0"/>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24</a:t>
            </a:fld>
            <a:endParaRPr lang="en-US" dirty="0"/>
          </a:p>
        </p:txBody>
      </p:sp>
      <p:graphicFrame>
        <p:nvGraphicFramePr>
          <p:cNvPr id="7" name="Table 6">
            <a:extLst>
              <a:ext uri="{FF2B5EF4-FFF2-40B4-BE49-F238E27FC236}">
                <a16:creationId xmlns:a16="http://schemas.microsoft.com/office/drawing/2014/main" id="{A211B9DB-B08C-8643-A446-93631619B839}"/>
              </a:ext>
            </a:extLst>
          </p:cNvPr>
          <p:cNvGraphicFramePr>
            <a:graphicFrameLocks noGrp="1"/>
          </p:cNvGraphicFramePr>
          <p:nvPr>
            <p:extLst>
              <p:ext uri="{D42A27DB-BD31-4B8C-83A1-F6EECF244321}">
                <p14:modId xmlns:p14="http://schemas.microsoft.com/office/powerpoint/2010/main" val="1597114982"/>
              </p:ext>
            </p:extLst>
          </p:nvPr>
        </p:nvGraphicFramePr>
        <p:xfrm>
          <a:off x="839788" y="2071677"/>
          <a:ext cx="8755768" cy="822960"/>
        </p:xfrm>
        <a:graphic>
          <a:graphicData uri="http://schemas.openxmlformats.org/drawingml/2006/table">
            <a:tbl>
              <a:tblPr firstRow="1" firstCol="1" bandRow="1">
                <a:tableStyleId>{BC89EF96-8CEA-46FF-86C4-4CE0E7609802}</a:tableStyleId>
              </a:tblPr>
              <a:tblGrid>
                <a:gridCol w="371291">
                  <a:extLst>
                    <a:ext uri="{9D8B030D-6E8A-4147-A177-3AD203B41FA5}">
                      <a16:colId xmlns:a16="http://schemas.microsoft.com/office/drawing/2014/main" val="1456454360"/>
                    </a:ext>
                  </a:extLst>
                </a:gridCol>
                <a:gridCol w="698708">
                  <a:extLst>
                    <a:ext uri="{9D8B030D-6E8A-4147-A177-3AD203B41FA5}">
                      <a16:colId xmlns:a16="http://schemas.microsoft.com/office/drawing/2014/main" val="3874461045"/>
                    </a:ext>
                  </a:extLst>
                </a:gridCol>
                <a:gridCol w="7685769">
                  <a:extLst>
                    <a:ext uri="{9D8B030D-6E8A-4147-A177-3AD203B41FA5}">
                      <a16:colId xmlns:a16="http://schemas.microsoft.com/office/drawing/2014/main" val="2346632017"/>
                    </a:ext>
                  </a:extLst>
                </a:gridCol>
              </a:tblGrid>
              <a:tr h="0">
                <a:tc>
                  <a:txBody>
                    <a:bodyPr/>
                    <a:lstStyle/>
                    <a:p>
                      <a:r>
                        <a:rPr lang="en-EG" sz="1000" b="0">
                          <a:solidFill>
                            <a:schemeClr val="bg1"/>
                          </a:solidFill>
                          <a:effectLst/>
                        </a:rPr>
                        <a:t> </a:t>
                      </a:r>
                      <a:endParaRPr lang="en-EG" sz="800" b="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a.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​efficient.</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18144576"/>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b.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solidFill>
                          <a:effectLst/>
                        </a:rPr>
                        <a:t>​primary.</a:t>
                      </a:r>
                      <a:endParaRPr lang="en-EG" sz="80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356033286"/>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c.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solidFill>
                          <a:effectLst/>
                        </a:rPr>
                        <a:t>​overvalued.</a:t>
                      </a:r>
                      <a:endParaRPr lang="en-EG" sz="80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058033163"/>
                  </a:ext>
                </a:extLst>
              </a:tr>
              <a:tr h="0">
                <a:tc>
                  <a:txBody>
                    <a:bodyPr/>
                    <a:lstStyle/>
                    <a:p>
                      <a:r>
                        <a:rPr lang="en-EG" sz="1000" dirty="0">
                          <a:solidFill>
                            <a:schemeClr val="bg1"/>
                          </a:solidFill>
                          <a:effectLst/>
                        </a:rPr>
                        <a:t> </a:t>
                      </a:r>
                      <a:endParaRPr lang="en-EG" sz="800" dirty="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d.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​undervalued.</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212579138"/>
                  </a:ext>
                </a:extLst>
              </a:tr>
            </a:tbl>
          </a:graphicData>
        </a:graphic>
      </p:graphicFrame>
      <p:sp>
        <p:nvSpPr>
          <p:cNvPr id="12" name="Rectangle 1">
            <a:extLst>
              <a:ext uri="{FF2B5EF4-FFF2-40B4-BE49-F238E27FC236}">
                <a16:creationId xmlns:a16="http://schemas.microsoft.com/office/drawing/2014/main" id="{8F84E662-E610-7F4C-A4E2-81D71CEEF81E}"/>
              </a:ext>
            </a:extLst>
          </p:cNvPr>
          <p:cNvSpPr>
            <a:spLocks noChangeArrowheads="1"/>
          </p:cNvSpPr>
          <p:nvPr/>
        </p:nvSpPr>
        <p:spPr bwMode="auto">
          <a:xfrm>
            <a:off x="729692" y="1658326"/>
            <a:ext cx="7710366"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solidFill>
                  <a:schemeClr val="bg1"/>
                </a:solidFill>
                <a:effectLst/>
                <a:latin typeface="Arial" panose="020B0604020202020204" pitchFamily="34" charset="0"/>
                <a:ea typeface="Times New Roman" panose="02020603050405020304" pitchFamily="18" charset="0"/>
              </a:rPr>
              <a:t>8. ​If security prices fully reflect all available information, the markets for these securities are</a:t>
            </a:r>
            <a:endParaRPr kumimoji="0" lang="en-EG" altLang="en-EG" sz="1800" b="0" i="0" u="none" strike="noStrike" cap="none" normalizeH="0" baseline="0" dirty="0">
              <a:ln>
                <a:noFill/>
              </a:ln>
              <a:solidFill>
                <a:schemeClr val="bg1"/>
              </a:solidFill>
              <a:effectLst/>
              <a:latin typeface="Arial" panose="020B0604020202020204" pitchFamily="34" charset="0"/>
            </a:endParaRPr>
          </a:p>
        </p:txBody>
      </p:sp>
      <p:graphicFrame>
        <p:nvGraphicFramePr>
          <p:cNvPr id="13" name="Table 12">
            <a:extLst>
              <a:ext uri="{FF2B5EF4-FFF2-40B4-BE49-F238E27FC236}">
                <a16:creationId xmlns:a16="http://schemas.microsoft.com/office/drawing/2014/main" id="{578182F0-989C-B648-998F-B5A07E8F0852}"/>
              </a:ext>
            </a:extLst>
          </p:cNvPr>
          <p:cNvGraphicFramePr>
            <a:graphicFrameLocks noGrp="1"/>
          </p:cNvGraphicFramePr>
          <p:nvPr>
            <p:extLst>
              <p:ext uri="{D42A27DB-BD31-4B8C-83A1-F6EECF244321}">
                <p14:modId xmlns:p14="http://schemas.microsoft.com/office/powerpoint/2010/main" val="1615529596"/>
              </p:ext>
            </p:extLst>
          </p:nvPr>
        </p:nvGraphicFramePr>
        <p:xfrm>
          <a:off x="839788" y="3541475"/>
          <a:ext cx="8755768" cy="822960"/>
        </p:xfrm>
        <a:graphic>
          <a:graphicData uri="http://schemas.openxmlformats.org/drawingml/2006/table">
            <a:tbl>
              <a:tblPr firstRow="1" firstCol="1" bandRow="1">
                <a:tableStyleId>{BC89EF96-8CEA-46FF-86C4-4CE0E7609802}</a:tableStyleId>
              </a:tblPr>
              <a:tblGrid>
                <a:gridCol w="371291">
                  <a:extLst>
                    <a:ext uri="{9D8B030D-6E8A-4147-A177-3AD203B41FA5}">
                      <a16:colId xmlns:a16="http://schemas.microsoft.com/office/drawing/2014/main" val="2879151601"/>
                    </a:ext>
                  </a:extLst>
                </a:gridCol>
                <a:gridCol w="698707">
                  <a:extLst>
                    <a:ext uri="{9D8B030D-6E8A-4147-A177-3AD203B41FA5}">
                      <a16:colId xmlns:a16="http://schemas.microsoft.com/office/drawing/2014/main" val="1089426753"/>
                    </a:ext>
                  </a:extLst>
                </a:gridCol>
                <a:gridCol w="7685770">
                  <a:extLst>
                    <a:ext uri="{9D8B030D-6E8A-4147-A177-3AD203B41FA5}">
                      <a16:colId xmlns:a16="http://schemas.microsoft.com/office/drawing/2014/main" val="2153454739"/>
                    </a:ext>
                  </a:extLst>
                </a:gridCol>
              </a:tblGrid>
              <a:tr h="0">
                <a:tc>
                  <a:txBody>
                    <a:bodyPr/>
                    <a:lstStyle/>
                    <a:p>
                      <a:r>
                        <a:rPr lang="en-EG" sz="1000" b="0">
                          <a:solidFill>
                            <a:schemeClr val="bg1"/>
                          </a:solidFill>
                          <a:effectLst/>
                        </a:rPr>
                        <a:t> </a:t>
                      </a:r>
                      <a:endParaRPr lang="en-EG" sz="800" b="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a.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​perfect</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369102568"/>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b.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​active</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809363410"/>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c.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solidFill>
                          <a:effectLst/>
                        </a:rPr>
                        <a:t>​inefficient</a:t>
                      </a:r>
                      <a:endParaRPr lang="en-EG" sz="80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191836242"/>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d.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​in equilibrium</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774978297"/>
                  </a:ext>
                </a:extLst>
              </a:tr>
            </a:tbl>
          </a:graphicData>
        </a:graphic>
      </p:graphicFrame>
      <p:sp>
        <p:nvSpPr>
          <p:cNvPr id="14" name="Rectangle 2">
            <a:extLst>
              <a:ext uri="{FF2B5EF4-FFF2-40B4-BE49-F238E27FC236}">
                <a16:creationId xmlns:a16="http://schemas.microsoft.com/office/drawing/2014/main" id="{4683F0F9-CFEE-2D48-BB45-386995E125EF}"/>
              </a:ext>
            </a:extLst>
          </p:cNvPr>
          <p:cNvSpPr>
            <a:spLocks noChangeArrowheads="1"/>
          </p:cNvSpPr>
          <p:nvPr/>
        </p:nvSpPr>
        <p:spPr bwMode="auto">
          <a:xfrm>
            <a:off x="576943" y="3131514"/>
            <a:ext cx="8648520"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EG" altLang="en-EG" sz="1100" dirty="0">
                <a:solidFill>
                  <a:schemeClr val="bg1"/>
                </a:solidFill>
                <a:latin typeface="Arial" panose="020B0604020202020204" pitchFamily="34" charset="0"/>
                <a:ea typeface="Times New Roman" panose="02020603050405020304" pitchFamily="18" charset="0"/>
              </a:rPr>
              <a:t>9</a:t>
            </a:r>
            <a:r>
              <a:rPr kumimoji="0" lang="en-EG" altLang="en-EG" sz="1100" b="0" i="0" u="none" strike="noStrike" cap="none" normalizeH="0" baseline="0" dirty="0">
                <a:ln>
                  <a:noFill/>
                </a:ln>
                <a:solidFill>
                  <a:schemeClr val="bg1"/>
                </a:solidFill>
                <a:effectLst/>
                <a:latin typeface="Arial" panose="020B0604020202020204" pitchFamily="34" charset="0"/>
                <a:ea typeface="Times New Roman" panose="02020603050405020304" pitchFamily="18" charset="0"/>
              </a:rPr>
              <a:t>. ​If markets are ____, investors could use available information ignored by the market to earn abnormally high returns.</a:t>
            </a:r>
            <a:endParaRPr kumimoji="0" lang="en-EG" altLang="en-EG" sz="1800" b="0" i="0" u="none" strike="noStrike" cap="none" normalizeH="0" baseline="0" dirty="0">
              <a:ln>
                <a:noFill/>
              </a:ln>
              <a:solidFill>
                <a:schemeClr val="bg1"/>
              </a:solidFill>
              <a:effectLst/>
              <a:latin typeface="Arial" panose="020B0604020202020204" pitchFamily="34" charset="0"/>
            </a:endParaRPr>
          </a:p>
        </p:txBody>
      </p:sp>
      <p:graphicFrame>
        <p:nvGraphicFramePr>
          <p:cNvPr id="17" name="Table 16">
            <a:extLst>
              <a:ext uri="{FF2B5EF4-FFF2-40B4-BE49-F238E27FC236}">
                <a16:creationId xmlns:a16="http://schemas.microsoft.com/office/drawing/2014/main" id="{0176F7F7-3971-4040-A6C5-8AD19EC66B37}"/>
              </a:ext>
            </a:extLst>
          </p:cNvPr>
          <p:cNvGraphicFramePr>
            <a:graphicFrameLocks noGrp="1"/>
          </p:cNvGraphicFramePr>
          <p:nvPr>
            <p:extLst>
              <p:ext uri="{D42A27DB-BD31-4B8C-83A1-F6EECF244321}">
                <p14:modId xmlns:p14="http://schemas.microsoft.com/office/powerpoint/2010/main" val="1758448371"/>
              </p:ext>
            </p:extLst>
          </p:nvPr>
        </p:nvGraphicFramePr>
        <p:xfrm>
          <a:off x="806620" y="5215750"/>
          <a:ext cx="8788936" cy="822960"/>
        </p:xfrm>
        <a:graphic>
          <a:graphicData uri="http://schemas.openxmlformats.org/drawingml/2006/table">
            <a:tbl>
              <a:tblPr firstRow="1" firstCol="1" bandRow="1">
                <a:tableStyleId>{BC89EF96-8CEA-46FF-86C4-4CE0E7609802}</a:tableStyleId>
              </a:tblPr>
              <a:tblGrid>
                <a:gridCol w="372700">
                  <a:extLst>
                    <a:ext uri="{9D8B030D-6E8A-4147-A177-3AD203B41FA5}">
                      <a16:colId xmlns:a16="http://schemas.microsoft.com/office/drawing/2014/main" val="3789458514"/>
                    </a:ext>
                  </a:extLst>
                </a:gridCol>
                <a:gridCol w="701355">
                  <a:extLst>
                    <a:ext uri="{9D8B030D-6E8A-4147-A177-3AD203B41FA5}">
                      <a16:colId xmlns:a16="http://schemas.microsoft.com/office/drawing/2014/main" val="2017187400"/>
                    </a:ext>
                  </a:extLst>
                </a:gridCol>
                <a:gridCol w="7714881">
                  <a:extLst>
                    <a:ext uri="{9D8B030D-6E8A-4147-A177-3AD203B41FA5}">
                      <a16:colId xmlns:a16="http://schemas.microsoft.com/office/drawing/2014/main" val="3437362312"/>
                    </a:ext>
                  </a:extLst>
                </a:gridCol>
              </a:tblGrid>
              <a:tr h="0">
                <a:tc>
                  <a:txBody>
                    <a:bodyPr/>
                    <a:lstStyle/>
                    <a:p>
                      <a:r>
                        <a:rPr lang="en-EG" sz="1000" b="0">
                          <a:solidFill>
                            <a:schemeClr val="bg1"/>
                          </a:solidFill>
                          <a:effectLst/>
                        </a:rPr>
                        <a:t> </a:t>
                      </a:r>
                      <a:endParaRPr lang="en-EG" sz="800" b="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a.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​efficient</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909707360"/>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b.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​inefficient</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112567935"/>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c.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​perfect</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771167816"/>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dirty="0">
                          <a:solidFill>
                            <a:schemeClr val="bg1"/>
                          </a:solidFill>
                          <a:effectLst/>
                        </a:rPr>
                        <a:t>d. </a:t>
                      </a:r>
                      <a:endParaRPr lang="en-EG" sz="800" dirty="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​imperfect</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753532179"/>
                  </a:ext>
                </a:extLst>
              </a:tr>
            </a:tbl>
          </a:graphicData>
        </a:graphic>
      </p:graphicFrame>
      <p:sp>
        <p:nvSpPr>
          <p:cNvPr id="18" name="Rectangle 4">
            <a:extLst>
              <a:ext uri="{FF2B5EF4-FFF2-40B4-BE49-F238E27FC236}">
                <a16:creationId xmlns:a16="http://schemas.microsoft.com/office/drawing/2014/main" id="{81637CEF-CE65-8240-AD27-B7CA9E64A70C}"/>
              </a:ext>
            </a:extLst>
          </p:cNvPr>
          <p:cNvSpPr>
            <a:spLocks noChangeArrowheads="1"/>
          </p:cNvSpPr>
          <p:nvPr/>
        </p:nvSpPr>
        <p:spPr bwMode="auto">
          <a:xfrm>
            <a:off x="576943" y="4615486"/>
            <a:ext cx="11148211"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solidFill>
                  <a:schemeClr val="bg1"/>
                </a:solidFill>
                <a:effectLst/>
                <a:latin typeface="Arial" panose="020B0604020202020204" pitchFamily="34" charset="0"/>
                <a:ea typeface="Times New Roman" panose="02020603050405020304" pitchFamily="18" charset="0"/>
              </a:rPr>
              <a:t>10. ​If financial markets were ____, all information about any securities for sale in primary and secondary markets would be continuously and freely available to investors.</a:t>
            </a:r>
            <a:endParaRPr kumimoji="0" lang="en-EG" altLang="en-EG" sz="1800" b="0" i="0" u="none" strike="noStrike" cap="none" normalizeH="0" baseline="0" dirty="0">
              <a:ln>
                <a:noFill/>
              </a:ln>
              <a:solidFill>
                <a:schemeClr val="bg1"/>
              </a:solidFill>
              <a:effectLst/>
              <a:latin typeface="Arial" panose="020B0604020202020204" pitchFamily="34" charset="0"/>
            </a:endParaRPr>
          </a:p>
        </p:txBody>
      </p:sp>
    </p:spTree>
    <p:extLst>
      <p:ext uri="{BB962C8B-B14F-4D97-AF65-F5344CB8AC3E}">
        <p14:creationId xmlns:p14="http://schemas.microsoft.com/office/powerpoint/2010/main" val="20080815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Review Questions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2945234"/>
            <a:ext cx="10775269" cy="2611470"/>
          </a:xfrm>
        </p:spPr>
        <p:txBody>
          <a:bodyPr>
            <a:normAutofit/>
          </a:bodyPr>
          <a:lstStyle/>
          <a:p>
            <a:pPr marL="0" indent="0" algn="just">
              <a:buNone/>
            </a:pPr>
            <a:r>
              <a:rPr lang="en-US" sz="1800" dirty="0">
                <a:solidFill>
                  <a:schemeClr val="bg1"/>
                </a:solidFill>
                <a:latin typeface="Times New Roman" panose="02020603050405020304" pitchFamily="18" charset="0"/>
              </a:rPr>
              <a:t>12. </a:t>
            </a:r>
            <a:r>
              <a:rPr lang="en-EG" sz="1800" dirty="0">
                <a:solidFill>
                  <a:schemeClr val="bg1"/>
                </a:solidFill>
                <a:latin typeface="Times New Roman" panose="02020603050405020304" pitchFamily="18" charset="0"/>
              </a:rPr>
              <a:t>​If markets are perfect, securities buyers and sellers to not have full access to information and cannot always break down securities to the precise size they desire.</a:t>
            </a:r>
          </a:p>
          <a:p>
            <a:pPr algn="just"/>
            <a:endParaRPr lang="en-EG" dirty="0">
              <a:solidFill>
                <a:schemeClr val="bg1"/>
              </a:solidFill>
            </a:endParaRP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
        <p:nvSpPr>
          <p:cNvPr id="6" name="Rectangle 5">
            <a:extLst>
              <a:ext uri="{FF2B5EF4-FFF2-40B4-BE49-F238E27FC236}">
                <a16:creationId xmlns:a16="http://schemas.microsoft.com/office/drawing/2014/main" id="{8623C767-08F1-FB48-AFBD-9AF14833CBDD}"/>
              </a:ext>
            </a:extLst>
          </p:cNvPr>
          <p:cNvSpPr/>
          <p:nvPr/>
        </p:nvSpPr>
        <p:spPr>
          <a:xfrm>
            <a:off x="839788" y="1869055"/>
            <a:ext cx="10512424" cy="646331"/>
          </a:xfrm>
          <a:prstGeom prst="rect">
            <a:avLst/>
          </a:prstGeom>
        </p:spPr>
        <p:txBody>
          <a:bodyPr wrap="square">
            <a:spAutoFit/>
          </a:bodyPr>
          <a:lstStyle/>
          <a:p>
            <a:pPr algn="just"/>
            <a:r>
              <a:rPr lang="en-EG" dirty="0">
                <a:solidFill>
                  <a:schemeClr val="bg1"/>
                </a:solidFill>
                <a:latin typeface="Times New Roman" panose="02020603050405020304" pitchFamily="18" charset="0"/>
                <a:ea typeface="Times New Roman" panose="02020603050405020304" pitchFamily="18" charset="0"/>
              </a:rPr>
              <a:t>11. When security prices fully reflect all available information, the markets for these securities are said to be efficient.</a:t>
            </a:r>
            <a:r>
              <a:rPr lang="en-EG" dirty="0">
                <a:solidFill>
                  <a:schemeClr val="bg1"/>
                </a:solidFill>
              </a:rPr>
              <a:t> </a:t>
            </a:r>
          </a:p>
        </p:txBody>
      </p:sp>
      <p:sp>
        <p:nvSpPr>
          <p:cNvPr id="7" name="Rectangle 3">
            <a:extLst>
              <a:ext uri="{FF2B5EF4-FFF2-40B4-BE49-F238E27FC236}">
                <a16:creationId xmlns:a16="http://schemas.microsoft.com/office/drawing/2014/main" id="{2B9AB41A-BFB1-4B48-97C9-EDAAA8D13C0E}"/>
              </a:ext>
            </a:extLst>
          </p:cNvPr>
          <p:cNvSpPr>
            <a:spLocks noChangeArrowheads="1"/>
          </p:cNvSpPr>
          <p:nvPr/>
        </p:nvSpPr>
        <p:spPr bwMode="auto">
          <a:xfrm>
            <a:off x="839788" y="3935498"/>
            <a:ext cx="876618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indent="0" algn="just" fontAlgn="base">
              <a:lnSpc>
                <a:spcPct val="100000"/>
              </a:lnSpc>
              <a:spcBef>
                <a:spcPct val="0"/>
              </a:spcBef>
              <a:spcAft>
                <a:spcPct val="0"/>
              </a:spcAft>
              <a:buClrTx/>
              <a:buSzTx/>
              <a:buFontTx/>
              <a:buNone/>
              <a:tabLst/>
            </a:pPr>
            <a:r>
              <a:rPr lang="en-EG" altLang="en-EG" dirty="0">
                <a:solidFill>
                  <a:schemeClr val="bg1"/>
                </a:solidFill>
                <a:latin typeface="Times New Roman" panose="02020603050405020304" pitchFamily="18" charset="0"/>
              </a:rPr>
              <a:t>13. ​financial markets are efficient, this implies that all securities should earn the same return.</a:t>
            </a:r>
          </a:p>
        </p:txBody>
      </p:sp>
    </p:spTree>
    <p:extLst>
      <p:ext uri="{BB962C8B-B14F-4D97-AF65-F5344CB8AC3E}">
        <p14:creationId xmlns:p14="http://schemas.microsoft.com/office/powerpoint/2010/main" val="38388794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Answers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endParaRPr lang="en-US" dirty="0"/>
          </a:p>
          <a:p>
            <a:pPr marL="0" indent="0" algn="just">
              <a:buNone/>
            </a:pPr>
            <a:r>
              <a:rPr lang="en-EG" dirty="0"/>
              <a:t>8. </a:t>
            </a:r>
            <a:r>
              <a:rPr lang="en-US" dirty="0"/>
              <a:t>A</a:t>
            </a:r>
            <a:endParaRPr lang="en-EG" dirty="0"/>
          </a:p>
          <a:p>
            <a:pPr marL="0" indent="0" algn="just">
              <a:buNone/>
            </a:pPr>
            <a:r>
              <a:rPr lang="en-EG" dirty="0"/>
              <a:t>9.</a:t>
            </a:r>
            <a:r>
              <a:rPr lang="en-US" dirty="0"/>
              <a:t>C</a:t>
            </a:r>
            <a:endParaRPr lang="en-EG" dirty="0"/>
          </a:p>
          <a:p>
            <a:pPr marL="0" indent="0" algn="just">
              <a:buNone/>
            </a:pPr>
            <a:r>
              <a:rPr lang="en-EG" dirty="0"/>
              <a:t>10.</a:t>
            </a:r>
            <a:r>
              <a:rPr lang="en-US" dirty="0"/>
              <a:t>C</a:t>
            </a:r>
            <a:endParaRPr lang="en-EG" dirty="0"/>
          </a:p>
          <a:p>
            <a:pPr marL="0" indent="0" algn="just">
              <a:buNone/>
            </a:pPr>
            <a:r>
              <a:rPr lang="en-EG" dirty="0"/>
              <a:t>11. True</a:t>
            </a:r>
          </a:p>
          <a:p>
            <a:pPr marL="0" indent="0" algn="just">
              <a:buNone/>
            </a:pPr>
            <a:r>
              <a:rPr lang="en-EG" dirty="0"/>
              <a:t>12. False</a:t>
            </a:r>
          </a:p>
          <a:p>
            <a:pPr marL="0" indent="0" algn="just">
              <a:buNone/>
            </a:pPr>
            <a:r>
              <a:rPr lang="en-EG" dirty="0"/>
              <a:t>13. False</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26</a:t>
            </a:fld>
            <a:endParaRPr lang="en-US" dirty="0"/>
          </a:p>
        </p:txBody>
      </p:sp>
    </p:spTree>
    <p:extLst>
      <p:ext uri="{BB962C8B-B14F-4D97-AF65-F5344CB8AC3E}">
        <p14:creationId xmlns:p14="http://schemas.microsoft.com/office/powerpoint/2010/main" val="24799579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676400" y="2766218"/>
            <a:ext cx="10515600" cy="1325563"/>
          </a:xfrm>
        </p:spPr>
        <p:txBody>
          <a:bodyPr>
            <a:normAutofit/>
          </a:bodyPr>
          <a:lstStyle/>
          <a:p>
            <a:r>
              <a:rPr lang="en-EG" b="1" dirty="0"/>
              <a:t>3- Securities Traded in Financial Markets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10233871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E0C6C52-C7C1-0243-BB2D-4FEA0CE5013E}"/>
              </a:ext>
            </a:extLst>
          </p:cNvPr>
          <p:cNvPicPr>
            <a:picLocks noChangeAspect="1"/>
          </p:cNvPicPr>
          <p:nvPr/>
        </p:nvPicPr>
        <p:blipFill>
          <a:blip r:embed="rId2"/>
          <a:stretch>
            <a:fillRect/>
          </a:stretch>
        </p:blipFill>
        <p:spPr>
          <a:xfrm>
            <a:off x="1188720" y="1299113"/>
            <a:ext cx="10163492" cy="4476654"/>
          </a:xfrm>
          <a:prstGeom prst="rect">
            <a:avLst/>
          </a:prstGeom>
        </p:spPr>
      </p:pic>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b="1"/>
              <a:t>Securities Traded in Financial Markets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1615292" y="3429000"/>
            <a:ext cx="10775269" cy="4038600"/>
          </a:xfrm>
        </p:spPr>
        <p:txBody>
          <a:bodyPr/>
          <a:lstStyle/>
          <a:p>
            <a:r>
              <a:rPr lang="en-US" dirty="0"/>
              <a:t>Securities can be classified as</a:t>
            </a:r>
          </a:p>
          <a:p>
            <a:pPr lvl="1"/>
            <a:r>
              <a:rPr lang="en-US" dirty="0"/>
              <a:t>Money market securities, </a:t>
            </a:r>
          </a:p>
          <a:p>
            <a:pPr lvl="1"/>
            <a:r>
              <a:rPr lang="en-US" dirty="0"/>
              <a:t>Capital market securities, or </a:t>
            </a:r>
          </a:p>
          <a:p>
            <a:pPr lvl="1"/>
            <a:r>
              <a:rPr lang="en-US" dirty="0"/>
              <a:t>Derivative securities.</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28</a:t>
            </a:fld>
            <a:endParaRPr lang="en-US" dirty="0"/>
          </a:p>
        </p:txBody>
      </p:sp>
    </p:spTree>
    <p:extLst>
      <p:ext uri="{BB962C8B-B14F-4D97-AF65-F5344CB8AC3E}">
        <p14:creationId xmlns:p14="http://schemas.microsoft.com/office/powerpoint/2010/main" val="6077256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465641"/>
            <a:ext cx="10515600" cy="1325563"/>
          </a:xfrm>
        </p:spPr>
        <p:txBody>
          <a:bodyPr/>
          <a:lstStyle/>
          <a:p>
            <a:r>
              <a:rPr lang="en-US" dirty="0"/>
              <a:t>Money Market Securities</a:t>
            </a:r>
            <a:br>
              <a:rPr lang="en-US" dirty="0"/>
            </a:b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fontScale="85000" lnSpcReduction="20000"/>
          </a:bodyPr>
          <a:lstStyle/>
          <a:p>
            <a:pPr algn="just"/>
            <a:r>
              <a:rPr lang="en-US" dirty="0"/>
              <a:t>Money markets facilitate the sale of short-term debt securities by deficit units to surplus units. </a:t>
            </a:r>
          </a:p>
          <a:p>
            <a:pPr algn="just"/>
            <a:r>
              <a:rPr lang="en-US" dirty="0"/>
              <a:t>The securities traded in this market are referred to as money market securities, which are debt securities that have a </a:t>
            </a:r>
            <a:r>
              <a:rPr lang="en-US" b="1" dirty="0">
                <a:solidFill>
                  <a:srgbClr val="92D050"/>
                </a:solidFill>
              </a:rPr>
              <a:t>maturity of one year or less</a:t>
            </a:r>
            <a:r>
              <a:rPr lang="en-US" dirty="0"/>
              <a:t>. </a:t>
            </a:r>
          </a:p>
          <a:p>
            <a:pPr algn="just"/>
            <a:r>
              <a:rPr lang="en-US" dirty="0"/>
              <a:t>These generally have a relatively </a:t>
            </a:r>
            <a:r>
              <a:rPr lang="en-US" b="1" dirty="0">
                <a:solidFill>
                  <a:srgbClr val="92D050"/>
                </a:solidFill>
              </a:rPr>
              <a:t>high degree of liquidity</a:t>
            </a:r>
            <a:r>
              <a:rPr lang="en-US" dirty="0"/>
              <a:t>, not only because of their short-term maturity but also because they are desirable to many investors and therefore commonly have an </a:t>
            </a:r>
            <a:r>
              <a:rPr lang="en-US" b="1" dirty="0">
                <a:solidFill>
                  <a:srgbClr val="92D050"/>
                </a:solidFill>
              </a:rPr>
              <a:t>active secondary market</a:t>
            </a:r>
            <a:r>
              <a:rPr lang="en-US" dirty="0"/>
              <a:t>. </a:t>
            </a:r>
          </a:p>
          <a:p>
            <a:pPr algn="just"/>
            <a:r>
              <a:rPr lang="en-US" dirty="0"/>
              <a:t>Money market securities tend to have a </a:t>
            </a:r>
            <a:r>
              <a:rPr lang="en-US" b="1" dirty="0">
                <a:solidFill>
                  <a:srgbClr val="92D050"/>
                </a:solidFill>
              </a:rPr>
              <a:t>low expected return </a:t>
            </a:r>
            <a:r>
              <a:rPr lang="en-US" dirty="0"/>
              <a:t>but also a </a:t>
            </a:r>
            <a:r>
              <a:rPr lang="en-US" b="1" dirty="0">
                <a:solidFill>
                  <a:srgbClr val="92D050"/>
                </a:solidFill>
              </a:rPr>
              <a:t>low degree of credit (default) risk. </a:t>
            </a:r>
          </a:p>
          <a:p>
            <a:pPr algn="just"/>
            <a:r>
              <a:rPr lang="en-US" b="1" dirty="0"/>
              <a:t>Common types of money market securities include </a:t>
            </a:r>
          </a:p>
          <a:p>
            <a:pPr marL="914400" lvl="1" indent="-457200" algn="just">
              <a:buFont typeface="+mj-lt"/>
              <a:buAutoNum type="arabicPeriod"/>
            </a:pPr>
            <a:r>
              <a:rPr lang="en-US" dirty="0"/>
              <a:t>Treasury bills (issued by the U.S. Treasury and governments), </a:t>
            </a:r>
          </a:p>
          <a:p>
            <a:pPr marL="914400" lvl="1" indent="-457200" algn="just">
              <a:buFont typeface="+mj-lt"/>
              <a:buAutoNum type="arabicPeriod"/>
            </a:pPr>
            <a:r>
              <a:rPr lang="en-US" dirty="0"/>
              <a:t>Commercial paper (issued by corporations), and</a:t>
            </a:r>
          </a:p>
          <a:p>
            <a:pPr marL="914400" lvl="1" indent="-457200" algn="just">
              <a:buFont typeface="+mj-lt"/>
              <a:buAutoNum type="arabicPeriod"/>
            </a:pPr>
            <a:r>
              <a:rPr lang="en-US" dirty="0"/>
              <a:t>Negotiable certificates of deposit (issued by depository institutions).</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32119837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83127" y="445762"/>
            <a:ext cx="10515600" cy="1325563"/>
          </a:xfrm>
        </p:spPr>
        <p:txBody>
          <a:bodyPr/>
          <a:lstStyle/>
          <a:p>
            <a:r>
              <a:rPr lang="en-US" dirty="0"/>
              <a:t>Capital Market Securities</a:t>
            </a:r>
            <a:br>
              <a:rPr lang="en-US" dirty="0"/>
            </a:b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540565"/>
            <a:ext cx="10775269" cy="4381264"/>
          </a:xfrm>
        </p:spPr>
        <p:txBody>
          <a:bodyPr>
            <a:normAutofit fontScale="70000" lnSpcReduction="20000"/>
          </a:bodyPr>
          <a:lstStyle/>
          <a:p>
            <a:pPr algn="just"/>
            <a:r>
              <a:rPr lang="en-US" dirty="0"/>
              <a:t>Capital markets facilitate the sale of </a:t>
            </a:r>
            <a:r>
              <a:rPr lang="en-US" b="1" dirty="0">
                <a:solidFill>
                  <a:srgbClr val="0070C0"/>
                </a:solidFill>
              </a:rPr>
              <a:t>long-term securities </a:t>
            </a:r>
            <a:r>
              <a:rPr lang="en-US" dirty="0"/>
              <a:t>by deficit units to surplus units.</a:t>
            </a:r>
          </a:p>
          <a:p>
            <a:pPr algn="just"/>
            <a:r>
              <a:rPr lang="en-US" dirty="0"/>
              <a:t>The securities traded in this market are referred to as capital market securities.</a:t>
            </a:r>
          </a:p>
          <a:p>
            <a:pPr algn="just"/>
            <a:r>
              <a:rPr lang="en-US" dirty="0"/>
              <a:t> Capital market securities are commonly issued to </a:t>
            </a:r>
            <a:r>
              <a:rPr lang="en-US" b="1" dirty="0">
                <a:solidFill>
                  <a:srgbClr val="0070C0"/>
                </a:solidFill>
              </a:rPr>
              <a:t>finance the purchase of capital assets</a:t>
            </a:r>
            <a:r>
              <a:rPr lang="en-US" dirty="0"/>
              <a:t>, such as buildings, equipment, or machinery. </a:t>
            </a:r>
          </a:p>
          <a:p>
            <a:pPr algn="just"/>
            <a:r>
              <a:rPr lang="en-US" b="1" u="sng" dirty="0">
                <a:solidFill>
                  <a:srgbClr val="0070C0"/>
                </a:solidFill>
              </a:rPr>
              <a:t>Three common types of capital market securities are</a:t>
            </a:r>
          </a:p>
          <a:p>
            <a:pPr marL="914400" lvl="1" indent="-457200" algn="just">
              <a:buFont typeface="+mj-lt"/>
              <a:buAutoNum type="arabicPeriod"/>
            </a:pPr>
            <a:r>
              <a:rPr lang="en-US" b="1" dirty="0">
                <a:solidFill>
                  <a:srgbClr val="92D050"/>
                </a:solidFill>
              </a:rPr>
              <a:t>Bonds</a:t>
            </a:r>
            <a:r>
              <a:rPr lang="en-US" dirty="0"/>
              <a:t> are long-term debt securities issued by the Treasury, government agencies, and corporations to finance their operations. They provide a return to investors in the form of interest income (coupon payments) every six months. Bonds commonly have maturities of between 10 and 20 years.</a:t>
            </a:r>
          </a:p>
          <a:p>
            <a:pPr marL="914400" lvl="1" indent="-457200" algn="just">
              <a:buFont typeface="+mj-lt"/>
              <a:buAutoNum type="arabicPeriod"/>
            </a:pPr>
            <a:r>
              <a:rPr lang="en-US" b="1" dirty="0">
                <a:solidFill>
                  <a:srgbClr val="92D050"/>
                </a:solidFill>
              </a:rPr>
              <a:t>Stocks</a:t>
            </a:r>
            <a:r>
              <a:rPr lang="en-US" dirty="0"/>
              <a:t> (or equity securities) represent partial ownership in the corporations that issue them. They are classified as capital market securities because they have no maturity and therefore serve as a long-term source of funds. Investors who purchase stocks (referred to as stockholders) issued by a corporation in the primary market can sell the stocks to other investors at any time in the secondary market. </a:t>
            </a:r>
          </a:p>
          <a:p>
            <a:pPr marL="914400" lvl="1" indent="-457200" algn="just">
              <a:buFont typeface="+mj-lt"/>
              <a:buAutoNum type="arabicPeriod"/>
            </a:pPr>
            <a:r>
              <a:rPr lang="en-US" b="1" dirty="0">
                <a:solidFill>
                  <a:srgbClr val="92D050"/>
                </a:solidFill>
              </a:rPr>
              <a:t>Mortgages</a:t>
            </a:r>
            <a:r>
              <a:rPr lang="en-US" dirty="0"/>
              <a:t> are long-term debt obligations created to finance the purchase of real estate. Residential mortgages are obtained by individuals and families to purchase homes. Financial institutions serve as lenders by providing residential mortgages in their role as a financial intermediary. They can pool deposits received from surplus units and lend those funds to an individual who wants to purchase a home.</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30</a:t>
            </a:fld>
            <a:endParaRPr lang="en-US" dirty="0"/>
          </a:p>
        </p:txBody>
      </p:sp>
    </p:spTree>
    <p:extLst>
      <p:ext uri="{BB962C8B-B14F-4D97-AF65-F5344CB8AC3E}">
        <p14:creationId xmlns:p14="http://schemas.microsoft.com/office/powerpoint/2010/main" val="9131611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63249" y="224941"/>
            <a:ext cx="10515600" cy="1325563"/>
          </a:xfrm>
        </p:spPr>
        <p:txBody>
          <a:bodyPr/>
          <a:lstStyle/>
          <a:p>
            <a:r>
              <a:rPr lang="en-US" dirty="0"/>
              <a:t>Derivative Securities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550504"/>
            <a:ext cx="10775269" cy="4371325"/>
          </a:xfrm>
        </p:spPr>
        <p:txBody>
          <a:bodyPr>
            <a:normAutofit fontScale="85000" lnSpcReduction="10000"/>
          </a:bodyPr>
          <a:lstStyle/>
          <a:p>
            <a:pPr algn="just"/>
            <a:r>
              <a:rPr lang="en-US" dirty="0"/>
              <a:t>In addition to money market and capital market securities, derivative securities are also traded in financial markets. </a:t>
            </a:r>
          </a:p>
          <a:p>
            <a:pPr algn="just"/>
            <a:r>
              <a:rPr lang="en-US" dirty="0"/>
              <a:t>Derivative securities are financial contracts whose values are derived from the values of underlying assets (such as debt securities or equity securities).</a:t>
            </a:r>
          </a:p>
          <a:p>
            <a:pPr algn="just"/>
            <a:r>
              <a:rPr lang="en-US" dirty="0"/>
              <a:t>Many derivative securities enable investors to engage in speculation and risk management.</a:t>
            </a:r>
          </a:p>
          <a:p>
            <a:pPr algn="just"/>
            <a:r>
              <a:rPr lang="en-US" b="1" u="sng" dirty="0">
                <a:solidFill>
                  <a:srgbClr val="0070C0"/>
                </a:solidFill>
              </a:rPr>
              <a:t>Speculation</a:t>
            </a:r>
          </a:p>
          <a:p>
            <a:pPr lvl="1" algn="just"/>
            <a:r>
              <a:rPr lang="en-US" dirty="0"/>
              <a:t>Derivative securities allow an investor to speculate on movements in the value of the underlying assets. </a:t>
            </a:r>
          </a:p>
          <a:p>
            <a:pPr lvl="1" algn="just"/>
            <a:r>
              <a:rPr lang="en-US" dirty="0"/>
              <a:t>Investors who speculate in derivative contracts can achieve higher returns than if they had speculated in the underlying assets, but they are also exposed to higher risk.</a:t>
            </a:r>
          </a:p>
          <a:p>
            <a:pPr algn="just"/>
            <a:r>
              <a:rPr lang="en-US" b="1" u="sng" dirty="0">
                <a:solidFill>
                  <a:srgbClr val="0070C0"/>
                </a:solidFill>
              </a:rPr>
              <a:t>Risk Management</a:t>
            </a:r>
          </a:p>
          <a:p>
            <a:pPr lvl="1" algn="just"/>
            <a:r>
              <a:rPr lang="en-US" dirty="0"/>
              <a:t>Derivative securities can be used to reduce the risk by locking the price of the financial asset.</a:t>
            </a:r>
          </a:p>
          <a:p>
            <a:pPr lvl="1"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31</a:t>
            </a:fld>
            <a:endParaRPr lang="en-US" dirty="0"/>
          </a:p>
        </p:txBody>
      </p:sp>
    </p:spTree>
    <p:extLst>
      <p:ext uri="{BB962C8B-B14F-4D97-AF65-F5344CB8AC3E}">
        <p14:creationId xmlns:p14="http://schemas.microsoft.com/office/powerpoint/2010/main" val="7532292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465641"/>
            <a:ext cx="10515600" cy="1325563"/>
          </a:xfrm>
        </p:spPr>
        <p:txBody>
          <a:bodyPr/>
          <a:lstStyle/>
          <a:p>
            <a:r>
              <a:rPr lang="en-US" dirty="0"/>
              <a:t>Review Questions</a:t>
            </a:r>
            <a:endParaRPr lang="en-EG" dirty="0"/>
          </a:p>
        </p:txBody>
      </p:sp>
      <p:graphicFrame>
        <p:nvGraphicFramePr>
          <p:cNvPr id="4" name="Content Placeholder 3">
            <a:extLst>
              <a:ext uri="{FF2B5EF4-FFF2-40B4-BE49-F238E27FC236}">
                <a16:creationId xmlns:a16="http://schemas.microsoft.com/office/drawing/2014/main" id="{862D95FE-6F3D-5948-BB42-D0569CBD44FC}"/>
              </a:ext>
            </a:extLst>
          </p:cNvPr>
          <p:cNvGraphicFramePr>
            <a:graphicFrameLocks noGrp="1"/>
          </p:cNvGraphicFramePr>
          <p:nvPr>
            <p:ph sz="half" idx="2"/>
            <p:extLst>
              <p:ext uri="{D42A27DB-BD31-4B8C-83A1-F6EECF244321}">
                <p14:modId xmlns:p14="http://schemas.microsoft.com/office/powerpoint/2010/main" val="1397326541"/>
              </p:ext>
            </p:extLst>
          </p:nvPr>
        </p:nvGraphicFramePr>
        <p:xfrm>
          <a:off x="833375" y="2154840"/>
          <a:ext cx="8908935" cy="822960"/>
        </p:xfrm>
        <a:graphic>
          <a:graphicData uri="http://schemas.openxmlformats.org/drawingml/2006/table">
            <a:tbl>
              <a:tblPr firstRow="1" firstCol="1" bandRow="1">
                <a:tableStyleId>{BC89EF96-8CEA-46FF-86C4-4CE0E7609802}</a:tableStyleId>
              </a:tblPr>
              <a:tblGrid>
                <a:gridCol w="377788">
                  <a:extLst>
                    <a:ext uri="{9D8B030D-6E8A-4147-A177-3AD203B41FA5}">
                      <a16:colId xmlns:a16="http://schemas.microsoft.com/office/drawing/2014/main" val="3874273439"/>
                    </a:ext>
                  </a:extLst>
                </a:gridCol>
                <a:gridCol w="710929">
                  <a:extLst>
                    <a:ext uri="{9D8B030D-6E8A-4147-A177-3AD203B41FA5}">
                      <a16:colId xmlns:a16="http://schemas.microsoft.com/office/drawing/2014/main" val="2439516593"/>
                    </a:ext>
                  </a:extLst>
                </a:gridCol>
                <a:gridCol w="7820218">
                  <a:extLst>
                    <a:ext uri="{9D8B030D-6E8A-4147-A177-3AD203B41FA5}">
                      <a16:colId xmlns:a16="http://schemas.microsoft.com/office/drawing/2014/main" val="2051778243"/>
                    </a:ext>
                  </a:extLst>
                </a:gridCol>
              </a:tblGrid>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dirty="0">
                          <a:solidFill>
                            <a:schemeClr val="bg1"/>
                          </a:solidFill>
                          <a:effectLst/>
                        </a:rPr>
                        <a:t>a. </a:t>
                      </a:r>
                      <a:endParaRPr lang="en-EG" sz="800" b="0" dirty="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​a six-month certificate of deposit</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219852818"/>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b.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solidFill>
                          <a:effectLst/>
                        </a:rPr>
                        <a:t>​a three-month Treasury bill</a:t>
                      </a:r>
                      <a:endParaRPr lang="en-EG" sz="80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460176099"/>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c.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solidFill>
                          <a:effectLst/>
                        </a:rPr>
                        <a:t>​a ten-year bond</a:t>
                      </a:r>
                      <a:endParaRPr lang="en-EG" sz="80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68964984"/>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d.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​an agreement for a bank to loan funds directly to a company for nine months</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769416039"/>
                  </a:ext>
                </a:extLst>
              </a:tr>
            </a:tbl>
          </a:graphicData>
        </a:graphic>
      </p:graphicFrame>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bg1">
                    <a:lumMod val="95000"/>
                  </a:schemeClr>
                </a:solidFill>
              </a:rPr>
              <a:pPr/>
              <a:t>32</a:t>
            </a:fld>
            <a:endParaRPr lang="en-US" dirty="0">
              <a:solidFill>
                <a:schemeClr val="bg1">
                  <a:lumMod val="95000"/>
                </a:schemeClr>
              </a:solidFill>
            </a:endParaRPr>
          </a:p>
        </p:txBody>
      </p:sp>
      <p:sp>
        <p:nvSpPr>
          <p:cNvPr id="6" name="Rectangle 1">
            <a:extLst>
              <a:ext uri="{FF2B5EF4-FFF2-40B4-BE49-F238E27FC236}">
                <a16:creationId xmlns:a16="http://schemas.microsoft.com/office/drawing/2014/main" id="{018322DC-BB7D-0540-BE81-B6D72B932EA8}"/>
              </a:ext>
            </a:extLst>
          </p:cNvPr>
          <p:cNvSpPr>
            <a:spLocks noChangeArrowheads="1"/>
          </p:cNvSpPr>
          <p:nvPr/>
        </p:nvSpPr>
        <p:spPr bwMode="auto">
          <a:xfrm>
            <a:off x="833375" y="1783510"/>
            <a:ext cx="8001965"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EG" altLang="en-EG" sz="1200" b="1" dirty="0">
                <a:solidFill>
                  <a:schemeClr val="bg1">
                    <a:lumMod val="95000"/>
                  </a:schemeClr>
                </a:solidFill>
                <a:latin typeface="Arial" panose="020B0604020202020204" pitchFamily="34" charset="0"/>
                <a:ea typeface="Times New Roman" panose="02020603050405020304" pitchFamily="18" charset="0"/>
              </a:rPr>
              <a:t>14</a:t>
            </a:r>
            <a:r>
              <a:rPr kumimoji="0" lang="en-EG" altLang="en-EG" sz="1200" b="1"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 ​Which of the following is a capital market instrument?</a:t>
            </a:r>
            <a:endParaRPr kumimoji="0" lang="en-EG" altLang="en-EG" sz="2000" b="1" i="0" u="none" strike="noStrike" cap="none" normalizeH="0" baseline="0" dirty="0">
              <a:ln>
                <a:noFill/>
              </a:ln>
              <a:solidFill>
                <a:schemeClr val="bg1">
                  <a:lumMod val="95000"/>
                </a:schemeClr>
              </a:solidFill>
              <a:effectLst/>
              <a:latin typeface="Arial" panose="020B0604020202020204" pitchFamily="34" charset="0"/>
            </a:endParaRPr>
          </a:p>
        </p:txBody>
      </p:sp>
      <p:graphicFrame>
        <p:nvGraphicFramePr>
          <p:cNvPr id="7" name="Table 6">
            <a:extLst>
              <a:ext uri="{FF2B5EF4-FFF2-40B4-BE49-F238E27FC236}">
                <a16:creationId xmlns:a16="http://schemas.microsoft.com/office/drawing/2014/main" id="{A60A15D1-855F-4C4D-BE1D-4BFAFD9A7420}"/>
              </a:ext>
            </a:extLst>
          </p:cNvPr>
          <p:cNvGraphicFramePr>
            <a:graphicFrameLocks noGrp="1"/>
          </p:cNvGraphicFramePr>
          <p:nvPr>
            <p:extLst>
              <p:ext uri="{D42A27DB-BD31-4B8C-83A1-F6EECF244321}">
                <p14:modId xmlns:p14="http://schemas.microsoft.com/office/powerpoint/2010/main" val="3650206884"/>
              </p:ext>
            </p:extLst>
          </p:nvPr>
        </p:nvGraphicFramePr>
        <p:xfrm>
          <a:off x="833375" y="3480744"/>
          <a:ext cx="8908934" cy="822960"/>
        </p:xfrm>
        <a:graphic>
          <a:graphicData uri="http://schemas.openxmlformats.org/drawingml/2006/table">
            <a:tbl>
              <a:tblPr firstRow="1" firstCol="1" bandRow="1">
                <a:tableStyleId>{BC89EF96-8CEA-46FF-86C4-4CE0E7609802}</a:tableStyleId>
              </a:tblPr>
              <a:tblGrid>
                <a:gridCol w="377788">
                  <a:extLst>
                    <a:ext uri="{9D8B030D-6E8A-4147-A177-3AD203B41FA5}">
                      <a16:colId xmlns:a16="http://schemas.microsoft.com/office/drawing/2014/main" val="2337024379"/>
                    </a:ext>
                  </a:extLst>
                </a:gridCol>
                <a:gridCol w="710929">
                  <a:extLst>
                    <a:ext uri="{9D8B030D-6E8A-4147-A177-3AD203B41FA5}">
                      <a16:colId xmlns:a16="http://schemas.microsoft.com/office/drawing/2014/main" val="305955872"/>
                    </a:ext>
                  </a:extLst>
                </a:gridCol>
                <a:gridCol w="7820217">
                  <a:extLst>
                    <a:ext uri="{9D8B030D-6E8A-4147-A177-3AD203B41FA5}">
                      <a16:colId xmlns:a16="http://schemas.microsoft.com/office/drawing/2014/main" val="1719436916"/>
                    </a:ext>
                  </a:extLst>
                </a:gridCol>
              </a:tblGrid>
              <a:tr h="0">
                <a:tc>
                  <a:txBody>
                    <a:bodyPr/>
                    <a:lstStyle/>
                    <a:p>
                      <a:r>
                        <a:rPr lang="en-EG" sz="1000" dirty="0">
                          <a:solidFill>
                            <a:schemeClr val="bg1"/>
                          </a:solidFill>
                          <a:effectLst/>
                        </a:rPr>
                        <a:t> </a:t>
                      </a:r>
                      <a:endParaRPr lang="en-EG" sz="800" dirty="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dirty="0">
                          <a:solidFill>
                            <a:schemeClr val="bg1"/>
                          </a:solidFill>
                          <a:effectLst/>
                        </a:rPr>
                        <a:t>a. </a:t>
                      </a:r>
                      <a:endParaRPr lang="en-EG" sz="800" b="0" dirty="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​Treasury note</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60714939"/>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b.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​municipal bond</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583526484"/>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c.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​mortgage</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271589841"/>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d.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​commercial paper</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473102197"/>
                  </a:ext>
                </a:extLst>
              </a:tr>
            </a:tbl>
          </a:graphicData>
        </a:graphic>
      </p:graphicFrame>
      <p:sp>
        <p:nvSpPr>
          <p:cNvPr id="8" name="Rectangle 2">
            <a:extLst>
              <a:ext uri="{FF2B5EF4-FFF2-40B4-BE49-F238E27FC236}">
                <a16:creationId xmlns:a16="http://schemas.microsoft.com/office/drawing/2014/main" id="{D633BD3A-9759-CC4C-85C2-82D1045478F3}"/>
              </a:ext>
            </a:extLst>
          </p:cNvPr>
          <p:cNvSpPr>
            <a:spLocks noChangeArrowheads="1"/>
          </p:cNvSpPr>
          <p:nvPr/>
        </p:nvSpPr>
        <p:spPr bwMode="auto">
          <a:xfrm>
            <a:off x="833375" y="3129394"/>
            <a:ext cx="788459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200" b="1"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15. ​Which of the following is a money market security?</a:t>
            </a:r>
            <a:endParaRPr kumimoji="0" lang="en-EG" altLang="en-EG" sz="2000" b="1" i="0" u="none" strike="noStrike" cap="none" normalizeH="0" baseline="0" dirty="0">
              <a:ln>
                <a:noFill/>
              </a:ln>
              <a:solidFill>
                <a:schemeClr val="bg1">
                  <a:lumMod val="95000"/>
                </a:schemeClr>
              </a:solidFill>
              <a:effectLst/>
              <a:latin typeface="Arial" panose="020B0604020202020204" pitchFamily="34" charset="0"/>
            </a:endParaRPr>
          </a:p>
        </p:txBody>
      </p:sp>
      <p:graphicFrame>
        <p:nvGraphicFramePr>
          <p:cNvPr id="9" name="Table 8">
            <a:extLst>
              <a:ext uri="{FF2B5EF4-FFF2-40B4-BE49-F238E27FC236}">
                <a16:creationId xmlns:a16="http://schemas.microsoft.com/office/drawing/2014/main" id="{3A8C9631-7E16-B84F-A8CE-5E4ADFB6B3D5}"/>
              </a:ext>
            </a:extLst>
          </p:cNvPr>
          <p:cNvGraphicFramePr>
            <a:graphicFrameLocks noGrp="1"/>
          </p:cNvGraphicFramePr>
          <p:nvPr>
            <p:extLst>
              <p:ext uri="{D42A27DB-BD31-4B8C-83A1-F6EECF244321}">
                <p14:modId xmlns:p14="http://schemas.microsoft.com/office/powerpoint/2010/main" val="3710311472"/>
              </p:ext>
            </p:extLst>
          </p:nvPr>
        </p:nvGraphicFramePr>
        <p:xfrm>
          <a:off x="833375" y="4972110"/>
          <a:ext cx="8908934" cy="822960"/>
        </p:xfrm>
        <a:graphic>
          <a:graphicData uri="http://schemas.openxmlformats.org/drawingml/2006/table">
            <a:tbl>
              <a:tblPr firstRow="1" firstCol="1" bandRow="1">
                <a:tableStyleId>{BC89EF96-8CEA-46FF-86C4-4CE0E7609802}</a:tableStyleId>
              </a:tblPr>
              <a:tblGrid>
                <a:gridCol w="377788">
                  <a:extLst>
                    <a:ext uri="{9D8B030D-6E8A-4147-A177-3AD203B41FA5}">
                      <a16:colId xmlns:a16="http://schemas.microsoft.com/office/drawing/2014/main" val="3245073743"/>
                    </a:ext>
                  </a:extLst>
                </a:gridCol>
                <a:gridCol w="710929">
                  <a:extLst>
                    <a:ext uri="{9D8B030D-6E8A-4147-A177-3AD203B41FA5}">
                      <a16:colId xmlns:a16="http://schemas.microsoft.com/office/drawing/2014/main" val="2887738344"/>
                    </a:ext>
                  </a:extLst>
                </a:gridCol>
                <a:gridCol w="7820217">
                  <a:extLst>
                    <a:ext uri="{9D8B030D-6E8A-4147-A177-3AD203B41FA5}">
                      <a16:colId xmlns:a16="http://schemas.microsoft.com/office/drawing/2014/main" val="1977472394"/>
                    </a:ext>
                  </a:extLst>
                </a:gridCol>
              </a:tblGrid>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dirty="0">
                          <a:solidFill>
                            <a:schemeClr val="bg1"/>
                          </a:solidFill>
                          <a:effectLst/>
                        </a:rPr>
                        <a:t>a. </a:t>
                      </a:r>
                      <a:endParaRPr lang="en-EG" sz="800" b="0" dirty="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​coupon payments and the return of principal at the maturity date.</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384095143"/>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b.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​coupon payments and a capital gain when they sell the securities.</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120230598"/>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c.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​quarterly dividends (if paid) and a capital gain when they sell the securities.</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460207688"/>
                  </a:ext>
                </a:extLst>
              </a:tr>
              <a:tr h="0">
                <a:tc>
                  <a:txBody>
                    <a:bodyPr/>
                    <a:lstStyle/>
                    <a:p>
                      <a:r>
                        <a:rPr lang="en-EG" sz="1000" dirty="0">
                          <a:solidFill>
                            <a:schemeClr val="bg1"/>
                          </a:solidFill>
                          <a:effectLst/>
                        </a:rPr>
                        <a:t> </a:t>
                      </a:r>
                      <a:endParaRPr lang="en-EG" sz="800" dirty="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solidFill>
                          <a:effectLst/>
                        </a:rPr>
                        <a:t>d. </a:t>
                      </a:r>
                      <a:endParaRPr lang="en-EG" sz="80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solidFill>
                          <a:effectLst/>
                        </a:rPr>
                        <a:t>​quarterly dividends (if paid) and the return of principal at the maturity date.</a:t>
                      </a:r>
                      <a:endParaRPr lang="en-EG" sz="80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05894784"/>
                  </a:ext>
                </a:extLst>
              </a:tr>
            </a:tbl>
          </a:graphicData>
        </a:graphic>
      </p:graphicFrame>
      <p:sp>
        <p:nvSpPr>
          <p:cNvPr id="10" name="Rectangle 3">
            <a:extLst>
              <a:ext uri="{FF2B5EF4-FFF2-40B4-BE49-F238E27FC236}">
                <a16:creationId xmlns:a16="http://schemas.microsoft.com/office/drawing/2014/main" id="{F386AAF5-09C3-DA41-8111-F39C16860365}"/>
              </a:ext>
            </a:extLst>
          </p:cNvPr>
          <p:cNvSpPr>
            <a:spLocks noChangeArrowheads="1"/>
          </p:cNvSpPr>
          <p:nvPr/>
        </p:nvSpPr>
        <p:spPr bwMode="auto">
          <a:xfrm>
            <a:off x="833375" y="4543518"/>
            <a:ext cx="767564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200" b="1"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16. ​Investors in equity securities may earn a return from</a:t>
            </a:r>
            <a:endParaRPr kumimoji="0" lang="en-EG" altLang="en-EG" sz="2000" b="1" i="0" u="none" strike="noStrike" cap="none" normalizeH="0" baseline="0" dirty="0">
              <a:ln>
                <a:noFill/>
              </a:ln>
              <a:solidFill>
                <a:schemeClr val="bg1">
                  <a:lumMod val="95000"/>
                </a:schemeClr>
              </a:solidFill>
              <a:effectLst/>
              <a:latin typeface="Arial" panose="020B0604020202020204" pitchFamily="34" charset="0"/>
            </a:endParaRPr>
          </a:p>
        </p:txBody>
      </p:sp>
    </p:spTree>
    <p:extLst>
      <p:ext uri="{BB962C8B-B14F-4D97-AF65-F5344CB8AC3E}">
        <p14:creationId xmlns:p14="http://schemas.microsoft.com/office/powerpoint/2010/main" val="32219493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465641"/>
            <a:ext cx="10515600" cy="1325563"/>
          </a:xfrm>
        </p:spPr>
        <p:txBody>
          <a:bodyPr/>
          <a:lstStyle/>
          <a:p>
            <a:r>
              <a:rPr lang="en-US" dirty="0"/>
              <a:t>Review Questions</a:t>
            </a:r>
            <a:endParaRPr lang="en-EG" dirty="0"/>
          </a:p>
        </p:txBody>
      </p:sp>
      <p:graphicFrame>
        <p:nvGraphicFramePr>
          <p:cNvPr id="4" name="Content Placeholder 3">
            <a:extLst>
              <a:ext uri="{FF2B5EF4-FFF2-40B4-BE49-F238E27FC236}">
                <a16:creationId xmlns:a16="http://schemas.microsoft.com/office/drawing/2014/main" id="{BAC33592-2756-A348-BA71-7CAE39CB4F76}"/>
              </a:ext>
            </a:extLst>
          </p:cNvPr>
          <p:cNvGraphicFramePr>
            <a:graphicFrameLocks noGrp="1"/>
          </p:cNvGraphicFramePr>
          <p:nvPr>
            <p:ph sz="half" idx="2"/>
            <p:extLst>
              <p:ext uri="{D42A27DB-BD31-4B8C-83A1-F6EECF244321}">
                <p14:modId xmlns:p14="http://schemas.microsoft.com/office/powerpoint/2010/main" val="2985084259"/>
              </p:ext>
            </p:extLst>
          </p:nvPr>
        </p:nvGraphicFramePr>
        <p:xfrm>
          <a:off x="932467" y="2141907"/>
          <a:ext cx="8854999" cy="822960"/>
        </p:xfrm>
        <a:graphic>
          <a:graphicData uri="http://schemas.openxmlformats.org/drawingml/2006/table">
            <a:tbl>
              <a:tblPr firstRow="1" firstCol="1" bandRow="1">
                <a:tableStyleId>{BC89EF96-8CEA-46FF-86C4-4CE0E7609802}</a:tableStyleId>
              </a:tblPr>
              <a:tblGrid>
                <a:gridCol w="375501">
                  <a:extLst>
                    <a:ext uri="{9D8B030D-6E8A-4147-A177-3AD203B41FA5}">
                      <a16:colId xmlns:a16="http://schemas.microsoft.com/office/drawing/2014/main" val="3363361374"/>
                    </a:ext>
                  </a:extLst>
                </a:gridCol>
                <a:gridCol w="706625">
                  <a:extLst>
                    <a:ext uri="{9D8B030D-6E8A-4147-A177-3AD203B41FA5}">
                      <a16:colId xmlns:a16="http://schemas.microsoft.com/office/drawing/2014/main" val="650629751"/>
                    </a:ext>
                  </a:extLst>
                </a:gridCol>
                <a:gridCol w="7772873">
                  <a:extLst>
                    <a:ext uri="{9D8B030D-6E8A-4147-A177-3AD203B41FA5}">
                      <a16:colId xmlns:a16="http://schemas.microsoft.com/office/drawing/2014/main" val="3217854707"/>
                    </a:ext>
                  </a:extLst>
                </a:gridCol>
              </a:tblGrid>
              <a:tr h="0">
                <a:tc>
                  <a:txBody>
                    <a:bodyPr/>
                    <a:lstStyle/>
                    <a:p>
                      <a:r>
                        <a:rPr lang="en-EG" sz="1000" b="0">
                          <a:solidFill>
                            <a:schemeClr val="bg1"/>
                          </a:solidFill>
                          <a:effectLst/>
                        </a:rPr>
                        <a:t> </a:t>
                      </a:r>
                      <a:endParaRPr lang="en-EG" sz="800" b="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a.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​relatively low liquidity, low expected return, and a high degree of credit risk.</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519324204"/>
                  </a:ext>
                </a:extLst>
              </a:tr>
              <a:tr h="0">
                <a:tc>
                  <a:txBody>
                    <a:bodyPr/>
                    <a:lstStyle/>
                    <a:p>
                      <a:r>
                        <a:rPr lang="en-EG" sz="1000" b="0">
                          <a:solidFill>
                            <a:schemeClr val="bg1"/>
                          </a:solidFill>
                          <a:effectLst/>
                        </a:rPr>
                        <a:t> </a:t>
                      </a:r>
                      <a:endParaRPr lang="en-EG" sz="800" b="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b.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​relatively high liquidity, high expected return, and a high degree of credit risk.</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961901003"/>
                  </a:ext>
                </a:extLst>
              </a:tr>
              <a:tr h="0">
                <a:tc>
                  <a:txBody>
                    <a:bodyPr/>
                    <a:lstStyle/>
                    <a:p>
                      <a:r>
                        <a:rPr lang="en-EG" sz="1000" b="0">
                          <a:solidFill>
                            <a:schemeClr val="bg1"/>
                          </a:solidFill>
                          <a:effectLst/>
                        </a:rPr>
                        <a:t> </a:t>
                      </a:r>
                      <a:endParaRPr lang="en-EG" sz="800" b="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c.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​relatively low liquidity, high expected return, and a low degree of credit risk.</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141109052"/>
                  </a:ext>
                </a:extLst>
              </a:tr>
              <a:tr h="0">
                <a:tc>
                  <a:txBody>
                    <a:bodyPr/>
                    <a:lstStyle/>
                    <a:p>
                      <a:r>
                        <a:rPr lang="en-EG" sz="1000" b="0">
                          <a:solidFill>
                            <a:schemeClr val="bg1"/>
                          </a:solidFill>
                          <a:effectLst/>
                        </a:rPr>
                        <a:t> </a:t>
                      </a:r>
                      <a:endParaRPr lang="en-EG" sz="800" b="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d.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​relatively high liquidity, low expected return, and a low degree of credit risk.</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498068741"/>
                  </a:ext>
                </a:extLst>
              </a:tr>
            </a:tbl>
          </a:graphicData>
        </a:graphic>
      </p:graphicFrame>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solidFill>
                  <a:schemeClr val="bg1">
                    <a:lumMod val="95000"/>
                  </a:schemeClr>
                </a:solidFill>
              </a:rPr>
              <a:pPr/>
              <a:t>33</a:t>
            </a:fld>
            <a:endParaRPr lang="en-US" dirty="0">
              <a:solidFill>
                <a:schemeClr val="bg1">
                  <a:lumMod val="95000"/>
                </a:schemeClr>
              </a:solidFill>
            </a:endParaRPr>
          </a:p>
        </p:txBody>
      </p:sp>
      <p:sp>
        <p:nvSpPr>
          <p:cNvPr id="6" name="Rectangle 1">
            <a:extLst>
              <a:ext uri="{FF2B5EF4-FFF2-40B4-BE49-F238E27FC236}">
                <a16:creationId xmlns:a16="http://schemas.microsoft.com/office/drawing/2014/main" id="{AB967919-FD1A-1B4C-9FBB-171D3BBF52E8}"/>
              </a:ext>
            </a:extLst>
          </p:cNvPr>
          <p:cNvSpPr>
            <a:spLocks noChangeArrowheads="1"/>
          </p:cNvSpPr>
          <p:nvPr/>
        </p:nvSpPr>
        <p:spPr bwMode="auto">
          <a:xfrm>
            <a:off x="821802" y="1731421"/>
            <a:ext cx="757370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200" b="1"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17. ​Money market securities generally have ____.</a:t>
            </a:r>
            <a:endParaRPr kumimoji="0" lang="en-EG" altLang="en-EG" sz="2000" b="1" i="0" u="none" strike="noStrike" cap="none" normalizeH="0" baseline="0" dirty="0">
              <a:ln>
                <a:noFill/>
              </a:ln>
              <a:solidFill>
                <a:schemeClr val="bg1">
                  <a:lumMod val="95000"/>
                </a:schemeClr>
              </a:solidFill>
              <a:effectLst/>
              <a:latin typeface="Arial" panose="020B0604020202020204" pitchFamily="34" charset="0"/>
            </a:endParaRPr>
          </a:p>
        </p:txBody>
      </p:sp>
      <p:graphicFrame>
        <p:nvGraphicFramePr>
          <p:cNvPr id="7" name="Table 6">
            <a:extLst>
              <a:ext uri="{FF2B5EF4-FFF2-40B4-BE49-F238E27FC236}">
                <a16:creationId xmlns:a16="http://schemas.microsoft.com/office/drawing/2014/main" id="{D918497A-6E2F-EB48-84E2-EE9BA86E1962}"/>
              </a:ext>
            </a:extLst>
          </p:cNvPr>
          <p:cNvGraphicFramePr>
            <a:graphicFrameLocks noGrp="1"/>
          </p:cNvGraphicFramePr>
          <p:nvPr>
            <p:extLst>
              <p:ext uri="{D42A27DB-BD31-4B8C-83A1-F6EECF244321}">
                <p14:modId xmlns:p14="http://schemas.microsoft.com/office/powerpoint/2010/main" val="114357437"/>
              </p:ext>
            </p:extLst>
          </p:nvPr>
        </p:nvGraphicFramePr>
        <p:xfrm>
          <a:off x="932468" y="3564600"/>
          <a:ext cx="8854998" cy="822960"/>
        </p:xfrm>
        <a:graphic>
          <a:graphicData uri="http://schemas.openxmlformats.org/drawingml/2006/table">
            <a:tbl>
              <a:tblPr firstRow="1" firstCol="1" bandRow="1">
                <a:tableStyleId>{BC89EF96-8CEA-46FF-86C4-4CE0E7609802}</a:tableStyleId>
              </a:tblPr>
              <a:tblGrid>
                <a:gridCol w="375501">
                  <a:extLst>
                    <a:ext uri="{9D8B030D-6E8A-4147-A177-3AD203B41FA5}">
                      <a16:colId xmlns:a16="http://schemas.microsoft.com/office/drawing/2014/main" val="710429951"/>
                    </a:ext>
                  </a:extLst>
                </a:gridCol>
                <a:gridCol w="706625">
                  <a:extLst>
                    <a:ext uri="{9D8B030D-6E8A-4147-A177-3AD203B41FA5}">
                      <a16:colId xmlns:a16="http://schemas.microsoft.com/office/drawing/2014/main" val="1832851666"/>
                    </a:ext>
                  </a:extLst>
                </a:gridCol>
                <a:gridCol w="7772872">
                  <a:extLst>
                    <a:ext uri="{9D8B030D-6E8A-4147-A177-3AD203B41FA5}">
                      <a16:colId xmlns:a16="http://schemas.microsoft.com/office/drawing/2014/main" val="249891190"/>
                    </a:ext>
                  </a:extLst>
                </a:gridCol>
              </a:tblGrid>
              <a:tr h="0">
                <a:tc>
                  <a:txBody>
                    <a:bodyPr/>
                    <a:lstStyle/>
                    <a:p>
                      <a:r>
                        <a:rPr lang="en-EG" sz="1000" b="0">
                          <a:solidFill>
                            <a:schemeClr val="bg1"/>
                          </a:solidFill>
                          <a:effectLst/>
                        </a:rPr>
                        <a:t> </a:t>
                      </a:r>
                      <a:endParaRPr lang="en-EG" sz="800" b="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a.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a:solidFill>
                            <a:schemeClr val="bg1"/>
                          </a:solidFill>
                          <a:effectLst/>
                        </a:rPr>
                        <a:t>​debt security.</a:t>
                      </a:r>
                      <a:endParaRPr lang="en-EG" sz="800" b="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783106349"/>
                  </a:ext>
                </a:extLst>
              </a:tr>
              <a:tr h="0">
                <a:tc>
                  <a:txBody>
                    <a:bodyPr/>
                    <a:lstStyle/>
                    <a:p>
                      <a:r>
                        <a:rPr lang="en-EG" sz="1000" b="0">
                          <a:solidFill>
                            <a:schemeClr val="bg1"/>
                          </a:solidFill>
                          <a:effectLst/>
                        </a:rPr>
                        <a:t> </a:t>
                      </a:r>
                      <a:endParaRPr lang="en-EG" sz="800" b="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b.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​money market security.</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714065952"/>
                  </a:ext>
                </a:extLst>
              </a:tr>
              <a:tr h="0">
                <a:tc>
                  <a:txBody>
                    <a:bodyPr/>
                    <a:lstStyle/>
                    <a:p>
                      <a:r>
                        <a:rPr lang="en-EG" sz="1000" b="0">
                          <a:solidFill>
                            <a:schemeClr val="bg1"/>
                          </a:solidFill>
                          <a:effectLst/>
                        </a:rPr>
                        <a:t> </a:t>
                      </a:r>
                      <a:endParaRPr lang="en-EG" sz="800" b="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c.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​equity security.</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250713479"/>
                  </a:ext>
                </a:extLst>
              </a:tr>
              <a:tr h="0">
                <a:tc>
                  <a:txBody>
                    <a:bodyPr/>
                    <a:lstStyle/>
                    <a:p>
                      <a:r>
                        <a:rPr lang="en-EG" sz="1000" b="0">
                          <a:solidFill>
                            <a:schemeClr val="bg1"/>
                          </a:solidFill>
                          <a:effectLst/>
                        </a:rPr>
                        <a:t> </a:t>
                      </a:r>
                      <a:endParaRPr lang="en-EG" sz="800" b="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d.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​A and B</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332004946"/>
                  </a:ext>
                </a:extLst>
              </a:tr>
            </a:tbl>
          </a:graphicData>
        </a:graphic>
      </p:graphicFrame>
      <p:sp>
        <p:nvSpPr>
          <p:cNvPr id="9" name="Rectangle 2">
            <a:extLst>
              <a:ext uri="{FF2B5EF4-FFF2-40B4-BE49-F238E27FC236}">
                <a16:creationId xmlns:a16="http://schemas.microsoft.com/office/drawing/2014/main" id="{4FAE2C0B-98F3-974B-8B90-62AC22D0914F}"/>
              </a:ext>
            </a:extLst>
          </p:cNvPr>
          <p:cNvSpPr>
            <a:spLocks noChangeArrowheads="1"/>
          </p:cNvSpPr>
          <p:nvPr/>
        </p:nvSpPr>
        <p:spPr bwMode="auto">
          <a:xfrm>
            <a:off x="821802" y="3178086"/>
            <a:ext cx="862989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200" b="1"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18. ​Stock issued by a corporation is an example of a(n)</a:t>
            </a:r>
            <a:endParaRPr kumimoji="0" lang="en-EG" altLang="en-EG" sz="1000" b="1" i="0" u="none" strike="noStrike" cap="none" normalizeH="0" baseline="0" dirty="0">
              <a:ln>
                <a:noFill/>
              </a:ln>
              <a:solidFill>
                <a:schemeClr val="bg1">
                  <a:lumMod val="95000"/>
                </a:schemeClr>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EG" altLang="en-EG" sz="2000" b="1" i="0" u="none" strike="noStrike" cap="none" normalizeH="0" baseline="0" dirty="0">
              <a:ln>
                <a:noFill/>
              </a:ln>
              <a:solidFill>
                <a:schemeClr val="bg1">
                  <a:lumMod val="95000"/>
                </a:schemeClr>
              </a:solidFill>
              <a:effectLst/>
              <a:latin typeface="Arial" panose="020B0604020202020204" pitchFamily="34" charset="0"/>
            </a:endParaRPr>
          </a:p>
        </p:txBody>
      </p:sp>
      <p:graphicFrame>
        <p:nvGraphicFramePr>
          <p:cNvPr id="10" name="Table 9">
            <a:extLst>
              <a:ext uri="{FF2B5EF4-FFF2-40B4-BE49-F238E27FC236}">
                <a16:creationId xmlns:a16="http://schemas.microsoft.com/office/drawing/2014/main" id="{69796AAC-4239-4C45-B4FE-2FFB0237906C}"/>
              </a:ext>
            </a:extLst>
          </p:cNvPr>
          <p:cNvGraphicFramePr>
            <a:graphicFrameLocks noGrp="1"/>
          </p:cNvGraphicFramePr>
          <p:nvPr>
            <p:extLst>
              <p:ext uri="{D42A27DB-BD31-4B8C-83A1-F6EECF244321}">
                <p14:modId xmlns:p14="http://schemas.microsoft.com/office/powerpoint/2010/main" val="668742537"/>
              </p:ext>
            </p:extLst>
          </p:nvPr>
        </p:nvGraphicFramePr>
        <p:xfrm>
          <a:off x="932468" y="5103558"/>
          <a:ext cx="8854998" cy="822960"/>
        </p:xfrm>
        <a:graphic>
          <a:graphicData uri="http://schemas.openxmlformats.org/drawingml/2006/table">
            <a:tbl>
              <a:tblPr firstRow="1" firstCol="1" bandRow="1">
                <a:tableStyleId>{BC89EF96-8CEA-46FF-86C4-4CE0E7609802}</a:tableStyleId>
              </a:tblPr>
              <a:tblGrid>
                <a:gridCol w="375500">
                  <a:extLst>
                    <a:ext uri="{9D8B030D-6E8A-4147-A177-3AD203B41FA5}">
                      <a16:colId xmlns:a16="http://schemas.microsoft.com/office/drawing/2014/main" val="3031158388"/>
                    </a:ext>
                  </a:extLst>
                </a:gridCol>
                <a:gridCol w="706626">
                  <a:extLst>
                    <a:ext uri="{9D8B030D-6E8A-4147-A177-3AD203B41FA5}">
                      <a16:colId xmlns:a16="http://schemas.microsoft.com/office/drawing/2014/main" val="225746064"/>
                    </a:ext>
                  </a:extLst>
                </a:gridCol>
                <a:gridCol w="7772872">
                  <a:extLst>
                    <a:ext uri="{9D8B030D-6E8A-4147-A177-3AD203B41FA5}">
                      <a16:colId xmlns:a16="http://schemas.microsoft.com/office/drawing/2014/main" val="358277378"/>
                    </a:ext>
                  </a:extLst>
                </a:gridCol>
              </a:tblGrid>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a.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a:solidFill>
                            <a:schemeClr val="bg1"/>
                          </a:solidFill>
                          <a:effectLst/>
                        </a:rPr>
                        <a:t>​Money market; capital market</a:t>
                      </a:r>
                      <a:endParaRPr lang="en-EG" sz="800" b="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942474168"/>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b.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​Money market; money market</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013893280"/>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c.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​Capital market; money market</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992285215"/>
                  </a:ext>
                </a:extLst>
              </a:tr>
              <a:tr h="0">
                <a:tc>
                  <a:txBody>
                    <a:bodyPr/>
                    <a:lstStyle/>
                    <a:p>
                      <a:r>
                        <a:rPr lang="en-EG" sz="1000">
                          <a:solidFill>
                            <a:schemeClr val="bg1"/>
                          </a:solidFill>
                          <a:effectLst/>
                        </a:rPr>
                        <a:t> </a:t>
                      </a:r>
                      <a:endParaRPr lang="en-EG" sz="800">
                        <a:solidFill>
                          <a:schemeClr val="bg1"/>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solidFill>
                          <a:effectLst/>
                        </a:rPr>
                        <a:t>d. </a:t>
                      </a:r>
                      <a:endParaRPr lang="en-EG" sz="800" b="0">
                        <a:solidFill>
                          <a:schemeClr val="bg1"/>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solidFill>
                          <a:effectLst/>
                        </a:rPr>
                        <a:t>​Capital market; capital market</a:t>
                      </a:r>
                      <a:endParaRPr lang="en-EG" sz="800" b="0" dirty="0">
                        <a:solidFill>
                          <a:schemeClr val="bg1"/>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111352650"/>
                  </a:ext>
                </a:extLst>
              </a:tr>
            </a:tbl>
          </a:graphicData>
        </a:graphic>
      </p:graphicFrame>
      <p:sp>
        <p:nvSpPr>
          <p:cNvPr id="11" name="Rectangle 3">
            <a:extLst>
              <a:ext uri="{FF2B5EF4-FFF2-40B4-BE49-F238E27FC236}">
                <a16:creationId xmlns:a16="http://schemas.microsoft.com/office/drawing/2014/main" id="{A294D18D-7B98-3D42-B938-800470B55048}"/>
              </a:ext>
            </a:extLst>
          </p:cNvPr>
          <p:cNvSpPr>
            <a:spLocks noChangeArrowheads="1"/>
          </p:cNvSpPr>
          <p:nvPr/>
        </p:nvSpPr>
        <p:spPr bwMode="auto">
          <a:xfrm>
            <a:off x="821802" y="4655528"/>
            <a:ext cx="1016451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200" b="1"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19. ​____ securities have a maturity of one year or less; ____ securities generally have relatively high liquidity.</a:t>
            </a:r>
            <a:endParaRPr kumimoji="0" lang="en-EG" altLang="en-EG" sz="2000" b="1" i="0" u="none" strike="noStrike" cap="none" normalizeH="0" baseline="0" dirty="0">
              <a:ln>
                <a:noFill/>
              </a:ln>
              <a:solidFill>
                <a:schemeClr val="bg1">
                  <a:lumMod val="95000"/>
                </a:schemeClr>
              </a:solidFill>
              <a:effectLst/>
              <a:latin typeface="Arial" panose="020B0604020202020204" pitchFamily="34" charset="0"/>
            </a:endParaRPr>
          </a:p>
        </p:txBody>
      </p:sp>
    </p:spTree>
    <p:extLst>
      <p:ext uri="{BB962C8B-B14F-4D97-AF65-F5344CB8AC3E}">
        <p14:creationId xmlns:p14="http://schemas.microsoft.com/office/powerpoint/2010/main" val="32053012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465641"/>
            <a:ext cx="10515600" cy="1325563"/>
          </a:xfrm>
        </p:spPr>
        <p:txBody>
          <a:bodyPr/>
          <a:lstStyle/>
          <a:p>
            <a:r>
              <a:rPr lang="en-US" dirty="0"/>
              <a:t>Review Questions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a:bodyPr>
          <a:lstStyle/>
          <a:p>
            <a:pPr marL="0" indent="0" algn="just">
              <a:buNone/>
            </a:pPr>
            <a:r>
              <a:rPr lang="en-EG" sz="2400" dirty="0"/>
              <a:t>20.Debt securities include commercial paper, Treasury bonds, and corporate bonds.</a:t>
            </a:r>
          </a:p>
          <a:p>
            <a:pPr marL="0" indent="0" algn="just">
              <a:buNone/>
            </a:pPr>
            <a:r>
              <a:rPr lang="en-EG" sz="2400" dirty="0"/>
              <a:t>21. Common types of capital market securities include Treasury bills and commercial paper.</a:t>
            </a:r>
          </a:p>
          <a:p>
            <a:pPr marL="0" indent="0" algn="just">
              <a:buNone/>
            </a:pPr>
            <a:r>
              <a:rPr lang="en-EG" sz="2400" dirty="0"/>
              <a:t>22.Common types of money market securities include negotiable certificates of deposit and Treasury bills. </a:t>
            </a:r>
          </a:p>
          <a:p>
            <a:pPr marL="0" indent="0" algn="just">
              <a:buNone/>
            </a:pPr>
            <a:r>
              <a:rPr lang="en-EG" sz="2400" dirty="0"/>
              <a:t>23. Those financial markets that facilitate the flow of short-term funds (with maturities of less than one year) are known as capital markets, while those that facilitate the flow of long-term funds are known as money markets. </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34</a:t>
            </a:fld>
            <a:endParaRPr lang="en-US" dirty="0"/>
          </a:p>
        </p:txBody>
      </p:sp>
    </p:spTree>
    <p:extLst>
      <p:ext uri="{BB962C8B-B14F-4D97-AF65-F5344CB8AC3E}">
        <p14:creationId xmlns:p14="http://schemas.microsoft.com/office/powerpoint/2010/main" val="42864592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Answers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fontScale="77500" lnSpcReduction="20000"/>
          </a:bodyPr>
          <a:lstStyle/>
          <a:p>
            <a:pPr algn="just"/>
            <a:endParaRPr lang="en-US" dirty="0"/>
          </a:p>
          <a:p>
            <a:pPr marL="0" indent="0" algn="just">
              <a:buNone/>
            </a:pPr>
            <a:r>
              <a:rPr lang="en-EG" dirty="0"/>
              <a:t>14. </a:t>
            </a:r>
            <a:r>
              <a:rPr lang="en-US" dirty="0"/>
              <a:t>C</a:t>
            </a:r>
            <a:endParaRPr lang="en-EG" dirty="0"/>
          </a:p>
          <a:p>
            <a:pPr marL="0" indent="0" algn="just">
              <a:buNone/>
            </a:pPr>
            <a:r>
              <a:rPr lang="en-EG" dirty="0"/>
              <a:t>15.</a:t>
            </a:r>
            <a:r>
              <a:rPr lang="en-US" dirty="0"/>
              <a:t>D</a:t>
            </a:r>
            <a:endParaRPr lang="en-EG" dirty="0"/>
          </a:p>
          <a:p>
            <a:pPr marL="0" indent="0" algn="just">
              <a:buNone/>
            </a:pPr>
            <a:r>
              <a:rPr lang="en-EG" dirty="0"/>
              <a:t>16.</a:t>
            </a:r>
            <a:r>
              <a:rPr lang="en-US" dirty="0"/>
              <a:t>C</a:t>
            </a:r>
            <a:endParaRPr lang="en-EG" dirty="0"/>
          </a:p>
          <a:p>
            <a:pPr marL="0" indent="0" algn="just">
              <a:buNone/>
            </a:pPr>
            <a:r>
              <a:rPr lang="en-EG" dirty="0"/>
              <a:t>17.</a:t>
            </a:r>
            <a:r>
              <a:rPr lang="en-US" dirty="0"/>
              <a:t>D</a:t>
            </a:r>
            <a:endParaRPr lang="en-EG" dirty="0"/>
          </a:p>
          <a:p>
            <a:pPr marL="0" indent="0" algn="just">
              <a:buNone/>
            </a:pPr>
            <a:r>
              <a:rPr lang="en-EG" dirty="0"/>
              <a:t>18.</a:t>
            </a:r>
            <a:r>
              <a:rPr lang="en-US" dirty="0"/>
              <a:t>C</a:t>
            </a:r>
            <a:endParaRPr lang="en-EG" dirty="0"/>
          </a:p>
          <a:p>
            <a:pPr marL="0" indent="0" algn="just">
              <a:buNone/>
            </a:pPr>
            <a:r>
              <a:rPr lang="en-EG" dirty="0"/>
              <a:t>19.</a:t>
            </a:r>
            <a:r>
              <a:rPr lang="en-US" dirty="0"/>
              <a:t>B</a:t>
            </a:r>
            <a:endParaRPr lang="en-EG" dirty="0"/>
          </a:p>
          <a:p>
            <a:pPr marL="0" indent="0" algn="just">
              <a:buNone/>
            </a:pPr>
            <a:r>
              <a:rPr lang="en-EG" dirty="0"/>
              <a:t>20. True</a:t>
            </a:r>
          </a:p>
          <a:p>
            <a:pPr marL="0" indent="0" algn="just">
              <a:buNone/>
            </a:pPr>
            <a:r>
              <a:rPr lang="en-EG" dirty="0"/>
              <a:t>21. False</a:t>
            </a:r>
          </a:p>
          <a:p>
            <a:pPr marL="0" indent="0" algn="just">
              <a:buNone/>
            </a:pPr>
            <a:r>
              <a:rPr lang="en-EG" dirty="0"/>
              <a:t>22. True</a:t>
            </a:r>
          </a:p>
          <a:p>
            <a:pPr marL="0" indent="0" algn="just">
              <a:buNone/>
            </a:pPr>
            <a:r>
              <a:rPr lang="en-EG" dirty="0"/>
              <a:t>23. False</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23325224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676400" y="2766218"/>
            <a:ext cx="10515600" cy="1325563"/>
          </a:xfrm>
        </p:spPr>
        <p:txBody>
          <a:bodyPr>
            <a:normAutofit/>
          </a:bodyPr>
          <a:lstStyle/>
          <a:p>
            <a:r>
              <a:rPr lang="en-EG" b="1" dirty="0"/>
              <a:t>4- Functions of Financial Markets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19051134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A7523-4BB0-964B-B8CC-B2568715ABF4}"/>
              </a:ext>
            </a:extLst>
          </p:cNvPr>
          <p:cNvSpPr>
            <a:spLocks noGrp="1"/>
          </p:cNvSpPr>
          <p:nvPr>
            <p:ph type="title"/>
          </p:nvPr>
        </p:nvSpPr>
        <p:spPr/>
        <p:txBody>
          <a:bodyPr anchor="ctr">
            <a:normAutofit/>
          </a:bodyPr>
          <a:lstStyle/>
          <a:p>
            <a:r>
              <a:rPr lang="en-EG" sz="3600" dirty="0"/>
              <a:t>What are the functions of markets?</a:t>
            </a:r>
          </a:p>
        </p:txBody>
      </p:sp>
      <p:sp>
        <p:nvSpPr>
          <p:cNvPr id="3" name="Content Placeholder 2">
            <a:extLst>
              <a:ext uri="{FF2B5EF4-FFF2-40B4-BE49-F238E27FC236}">
                <a16:creationId xmlns:a16="http://schemas.microsoft.com/office/drawing/2014/main" id="{EC3B199C-9BE4-884F-B2B2-886AD653FCBE}"/>
              </a:ext>
            </a:extLst>
          </p:cNvPr>
          <p:cNvSpPr>
            <a:spLocks noGrp="1"/>
          </p:cNvSpPr>
          <p:nvPr>
            <p:ph idx="1"/>
          </p:nvPr>
        </p:nvSpPr>
        <p:spPr/>
        <p:txBody>
          <a:bodyPr anchor="ctr">
            <a:normAutofit fontScale="92500" lnSpcReduction="10000"/>
          </a:bodyPr>
          <a:lstStyle/>
          <a:p>
            <a:pPr algn="just"/>
            <a:r>
              <a:rPr lang="en-US" dirty="0"/>
              <a:t>Financial markets take many different forms and operate in diverse ways. But all of them, whether highly organized, like the London Stock Exchange, or highly informal, like the money changers on the street corners, serve the same basic functions.</a:t>
            </a:r>
          </a:p>
          <a:p>
            <a:pPr marL="0" indent="0" algn="just">
              <a:buNone/>
            </a:pPr>
            <a:endParaRPr lang="en-US" dirty="0"/>
          </a:p>
          <a:p>
            <a:pPr marL="571500" lvl="1" indent="-342900">
              <a:buFont typeface="+mj-lt"/>
              <a:buAutoNum type="arabicPeriod"/>
            </a:pPr>
            <a:r>
              <a:rPr lang="en-EG" dirty="0"/>
              <a:t>Price Setting,</a:t>
            </a:r>
          </a:p>
          <a:p>
            <a:pPr marL="571500" lvl="1" indent="-342900">
              <a:buFont typeface="+mj-lt"/>
              <a:buAutoNum type="arabicPeriod"/>
            </a:pPr>
            <a:r>
              <a:rPr lang="en-EG" dirty="0"/>
              <a:t>Asset Valuation,</a:t>
            </a:r>
          </a:p>
          <a:p>
            <a:pPr marL="571500" lvl="1" indent="-342900">
              <a:buFont typeface="+mj-lt"/>
              <a:buAutoNum type="arabicPeriod"/>
            </a:pPr>
            <a:r>
              <a:rPr lang="en-EG" dirty="0"/>
              <a:t>Arbitrage,</a:t>
            </a:r>
          </a:p>
          <a:p>
            <a:pPr marL="571500" lvl="1" indent="-342900">
              <a:buFont typeface="+mj-lt"/>
              <a:buAutoNum type="arabicPeriod"/>
            </a:pPr>
            <a:r>
              <a:rPr lang="en-EG" dirty="0"/>
              <a:t>Raising Capital,</a:t>
            </a:r>
          </a:p>
          <a:p>
            <a:pPr marL="571500" lvl="1" indent="-342900">
              <a:buFont typeface="+mj-lt"/>
              <a:buAutoNum type="arabicPeriod"/>
            </a:pPr>
            <a:r>
              <a:rPr lang="en-EG" dirty="0"/>
              <a:t>Commercial Transaction,</a:t>
            </a:r>
          </a:p>
          <a:p>
            <a:pPr marL="571500" lvl="1" indent="-342900">
              <a:buFont typeface="+mj-lt"/>
              <a:buAutoNum type="arabicPeriod"/>
            </a:pPr>
            <a:r>
              <a:rPr lang="en-EG" dirty="0"/>
              <a:t>Investment, and</a:t>
            </a:r>
          </a:p>
          <a:p>
            <a:pPr marL="571500" lvl="1" indent="-342900">
              <a:buFont typeface="+mj-lt"/>
              <a:buAutoNum type="arabicPeriod"/>
            </a:pPr>
            <a:r>
              <a:rPr lang="en-EG" dirty="0"/>
              <a:t>Risk Management</a:t>
            </a:r>
          </a:p>
          <a:p>
            <a:endParaRPr lang="en-EG" dirty="0"/>
          </a:p>
        </p:txBody>
      </p:sp>
      <p:sp>
        <p:nvSpPr>
          <p:cNvPr id="4" name="Slide Number Placeholder 3">
            <a:extLst>
              <a:ext uri="{FF2B5EF4-FFF2-40B4-BE49-F238E27FC236}">
                <a16:creationId xmlns:a16="http://schemas.microsoft.com/office/drawing/2014/main" id="{F6F99A83-F929-1143-AA50-AEDC81394764}"/>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5294147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88E77-C0E0-5D45-AA12-FBE6D65D59EB}"/>
              </a:ext>
            </a:extLst>
          </p:cNvPr>
          <p:cNvSpPr>
            <a:spLocks noGrp="1"/>
          </p:cNvSpPr>
          <p:nvPr>
            <p:ph type="title"/>
          </p:nvPr>
        </p:nvSpPr>
        <p:spPr>
          <a:xfrm>
            <a:off x="1268244" y="254685"/>
            <a:ext cx="5314536" cy="1325563"/>
          </a:xfrm>
        </p:spPr>
        <p:txBody>
          <a:bodyPr vert="horz" lIns="91440" tIns="45720" rIns="91440" bIns="45720" rtlCol="0" anchor="ctr">
            <a:normAutofit/>
          </a:bodyPr>
          <a:lstStyle/>
          <a:p>
            <a:r>
              <a:rPr lang="en-US" b="1" dirty="0">
                <a:solidFill>
                  <a:schemeClr val="bg1"/>
                </a:solidFill>
              </a:rPr>
              <a:t>1. Price setting</a:t>
            </a:r>
          </a:p>
        </p:txBody>
      </p:sp>
      <p:sp>
        <p:nvSpPr>
          <p:cNvPr id="3" name="Content Placeholder 2">
            <a:extLst>
              <a:ext uri="{FF2B5EF4-FFF2-40B4-BE49-F238E27FC236}">
                <a16:creationId xmlns:a16="http://schemas.microsoft.com/office/drawing/2014/main" id="{CDC24BA6-48E7-7C4E-950C-3F16332F775F}"/>
              </a:ext>
            </a:extLst>
          </p:cNvPr>
          <p:cNvSpPr>
            <a:spLocks noGrp="1"/>
          </p:cNvSpPr>
          <p:nvPr>
            <p:ph sz="half" idx="2"/>
          </p:nvPr>
        </p:nvSpPr>
        <p:spPr>
          <a:xfrm>
            <a:off x="781457" y="2021299"/>
            <a:ext cx="5314543" cy="3375920"/>
          </a:xfrm>
        </p:spPr>
        <p:txBody>
          <a:bodyPr vert="horz" lIns="91440" tIns="45720" rIns="91440" bIns="45720" rtlCol="0" anchor="t">
            <a:normAutofit/>
          </a:bodyPr>
          <a:lstStyle/>
          <a:p>
            <a:pPr algn="just"/>
            <a:r>
              <a:rPr lang="en-US" sz="2400" dirty="0">
                <a:solidFill>
                  <a:schemeClr val="bg1"/>
                </a:solidFill>
              </a:rPr>
              <a:t>The value of an ounce of gold or a share of stock is no more, and no less, than what someone is willing to pay to own it. </a:t>
            </a:r>
          </a:p>
          <a:p>
            <a:pPr algn="just"/>
            <a:r>
              <a:rPr lang="en-US" sz="2400" dirty="0">
                <a:solidFill>
                  <a:schemeClr val="bg1"/>
                </a:solidFill>
              </a:rPr>
              <a:t>Markets provide price discovery, a way to determine the relative values of different items, based upon the prices at which individuals are willing to buy and sell them.</a:t>
            </a:r>
          </a:p>
          <a:p>
            <a:pPr algn="just"/>
            <a:endParaRPr lang="en-US" sz="2400" dirty="0">
              <a:solidFill>
                <a:schemeClr val="bg1"/>
              </a:solidFill>
            </a:endParaRPr>
          </a:p>
        </p:txBody>
      </p:sp>
      <p:pic>
        <p:nvPicPr>
          <p:cNvPr id="6148" name="Picture 4" descr="Setting a Price – Productivity Software, Business Services &amp; Internet  Products for SMEs.">
            <a:extLst>
              <a:ext uri="{FF2B5EF4-FFF2-40B4-BE49-F238E27FC236}">
                <a16:creationId xmlns:a16="http://schemas.microsoft.com/office/drawing/2014/main" id="{5FBD3BA2-AAD8-C24D-9B9F-262D5CF4EE6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281" r="1"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F166357B-3418-6446-A866-E3CD9E506ACB}"/>
              </a:ext>
            </a:extLst>
          </p:cNvPr>
          <p:cNvSpPr>
            <a:spLocks noGrp="1"/>
          </p:cNvSpPr>
          <p:nvPr>
            <p:ph type="sldNum" sz="quarter" idx="12"/>
          </p:nvPr>
        </p:nvSpPr>
        <p:spPr>
          <a:xfrm>
            <a:off x="803563" y="6054675"/>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rgbClr val="FFFFFF"/>
                </a:solidFill>
                <a:latin typeface="Calibri" panose="020F0502020204030204"/>
              </a:rPr>
              <a:pPr algn="ctr">
                <a:spcAft>
                  <a:spcPts val="600"/>
                </a:spcAft>
                <a:defRPr/>
              </a:pPr>
              <a:t>38</a:t>
            </a:fld>
            <a:endParaRPr lang="en-US" sz="1500" b="0">
              <a:solidFill>
                <a:srgbClr val="FFFFFF"/>
              </a:solidFill>
              <a:latin typeface="Calibri" panose="020F0502020204030204"/>
            </a:endParaRPr>
          </a:p>
        </p:txBody>
      </p:sp>
    </p:spTree>
    <p:extLst>
      <p:ext uri="{BB962C8B-B14F-4D97-AF65-F5344CB8AC3E}">
        <p14:creationId xmlns:p14="http://schemas.microsoft.com/office/powerpoint/2010/main" val="42179990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17798-FA07-AB49-93C3-D75E87386E0E}"/>
              </a:ext>
            </a:extLst>
          </p:cNvPr>
          <p:cNvSpPr>
            <a:spLocks noGrp="1"/>
          </p:cNvSpPr>
          <p:nvPr>
            <p:ph type="title"/>
          </p:nvPr>
        </p:nvSpPr>
        <p:spPr>
          <a:xfrm>
            <a:off x="1310640" y="254685"/>
            <a:ext cx="5314536" cy="1325563"/>
          </a:xfrm>
        </p:spPr>
        <p:txBody>
          <a:bodyPr vert="horz" lIns="91440" tIns="45720" rIns="91440" bIns="45720" rtlCol="0" anchor="ctr">
            <a:normAutofit/>
          </a:bodyPr>
          <a:lstStyle/>
          <a:p>
            <a:r>
              <a:rPr lang="en-US" b="1" dirty="0">
                <a:solidFill>
                  <a:schemeClr val="bg1"/>
                </a:solidFill>
              </a:rPr>
              <a:t>2. Asset valuation</a:t>
            </a:r>
          </a:p>
        </p:txBody>
      </p:sp>
      <p:sp>
        <p:nvSpPr>
          <p:cNvPr id="3" name="Content Placeholder 2">
            <a:extLst>
              <a:ext uri="{FF2B5EF4-FFF2-40B4-BE49-F238E27FC236}">
                <a16:creationId xmlns:a16="http://schemas.microsoft.com/office/drawing/2014/main" id="{C9141AC4-5AB6-D64B-8B1C-5988826137EB}"/>
              </a:ext>
            </a:extLst>
          </p:cNvPr>
          <p:cNvSpPr>
            <a:spLocks noGrp="1"/>
          </p:cNvSpPr>
          <p:nvPr>
            <p:ph sz="half" idx="2"/>
          </p:nvPr>
        </p:nvSpPr>
        <p:spPr>
          <a:xfrm>
            <a:off x="762000" y="2021299"/>
            <a:ext cx="5314543" cy="3375920"/>
          </a:xfrm>
        </p:spPr>
        <p:txBody>
          <a:bodyPr vert="horz" lIns="91440" tIns="45720" rIns="91440" bIns="45720" rtlCol="0" anchor="t">
            <a:normAutofit/>
          </a:bodyPr>
          <a:lstStyle/>
          <a:p>
            <a:pPr algn="just"/>
            <a:r>
              <a:rPr lang="en-US" sz="2000" dirty="0">
                <a:solidFill>
                  <a:schemeClr val="bg1"/>
                </a:solidFill>
              </a:rPr>
              <a:t>Market prices offer the best way to determine the value of a firm or of the firm’s assets, or property. </a:t>
            </a:r>
          </a:p>
          <a:p>
            <a:pPr algn="just"/>
            <a:r>
              <a:rPr lang="en-US" sz="2000" dirty="0">
                <a:solidFill>
                  <a:schemeClr val="bg1"/>
                </a:solidFill>
              </a:rPr>
              <a:t>This is important not only to those buying and selling businesses, but also to regulators. </a:t>
            </a:r>
          </a:p>
          <a:p>
            <a:pPr algn="just"/>
            <a:r>
              <a:rPr lang="en-US" sz="2000" dirty="0">
                <a:solidFill>
                  <a:schemeClr val="bg1"/>
                </a:solidFill>
              </a:rPr>
              <a:t>An insurer, for example, may appear strong if it values the securities it owns at the prices it paid for them years ago, but the relevant question for judging its solvency is what prices those securities could be sold for if it needed cash to pay claims today.</a:t>
            </a:r>
          </a:p>
          <a:p>
            <a:pPr algn="just"/>
            <a:endParaRPr lang="en-US" sz="2000" dirty="0">
              <a:solidFill>
                <a:schemeClr val="bg1"/>
              </a:solidFill>
            </a:endParaRPr>
          </a:p>
        </p:txBody>
      </p:sp>
      <p:pic>
        <p:nvPicPr>
          <p:cNvPr id="7170" name="Picture 2" descr="Valuing your business assets: asset valuation | businessesVIEW.com.au  Resource Centre">
            <a:extLst>
              <a:ext uri="{FF2B5EF4-FFF2-40B4-BE49-F238E27FC236}">
                <a16:creationId xmlns:a16="http://schemas.microsoft.com/office/drawing/2014/main" id="{459EC123-6CAF-0647-9EEE-5AE144CE915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273" r="22689"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24DABE5E-9E7F-1145-9F42-612DDA17172C}"/>
              </a:ext>
            </a:extLst>
          </p:cNvPr>
          <p:cNvSpPr>
            <a:spLocks noGrp="1"/>
          </p:cNvSpPr>
          <p:nvPr>
            <p:ph type="sldNum" sz="quarter" idx="12"/>
          </p:nvPr>
        </p:nvSpPr>
        <p:spPr>
          <a:xfrm>
            <a:off x="762000" y="6054675"/>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rgbClr val="FFFFFF"/>
                </a:solidFill>
                <a:latin typeface="Calibri" panose="020F0502020204030204"/>
              </a:rPr>
              <a:pPr algn="ctr">
                <a:spcAft>
                  <a:spcPts val="600"/>
                </a:spcAft>
                <a:defRPr/>
              </a:pPr>
              <a:t>39</a:t>
            </a:fld>
            <a:endParaRPr lang="en-US" sz="1500" b="0">
              <a:solidFill>
                <a:srgbClr val="FFFFFF"/>
              </a:solidFill>
              <a:latin typeface="Calibri" panose="020F0502020204030204"/>
            </a:endParaRPr>
          </a:p>
        </p:txBody>
      </p:sp>
    </p:spTree>
    <p:extLst>
      <p:ext uri="{BB962C8B-B14F-4D97-AF65-F5344CB8AC3E}">
        <p14:creationId xmlns:p14="http://schemas.microsoft.com/office/powerpoint/2010/main" val="29267226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0DE7E-3437-534F-9AF5-28C611263B24}"/>
              </a:ext>
            </a:extLst>
          </p:cNvPr>
          <p:cNvSpPr>
            <a:spLocks noGrp="1"/>
          </p:cNvSpPr>
          <p:nvPr>
            <p:ph type="title"/>
          </p:nvPr>
        </p:nvSpPr>
        <p:spPr>
          <a:xfrm>
            <a:off x="1351925" y="340288"/>
            <a:ext cx="5314536" cy="1325563"/>
          </a:xfrm>
        </p:spPr>
        <p:txBody>
          <a:bodyPr vert="horz" lIns="91440" tIns="45720" rIns="91440" bIns="45720" rtlCol="0" anchor="ctr">
            <a:normAutofit/>
          </a:bodyPr>
          <a:lstStyle/>
          <a:p>
            <a:r>
              <a:rPr lang="en-US" b="1" kern="1200" dirty="0">
                <a:solidFill>
                  <a:schemeClr val="bg1"/>
                </a:solidFill>
                <a:latin typeface="+mj-lt"/>
                <a:ea typeface="+mj-ea"/>
                <a:cs typeface="+mj-cs"/>
              </a:rPr>
              <a:t>3.Arbitrage</a:t>
            </a:r>
          </a:p>
        </p:txBody>
      </p:sp>
      <p:sp>
        <p:nvSpPr>
          <p:cNvPr id="3" name="Content Placeholder 2">
            <a:extLst>
              <a:ext uri="{FF2B5EF4-FFF2-40B4-BE49-F238E27FC236}">
                <a16:creationId xmlns:a16="http://schemas.microsoft.com/office/drawing/2014/main" id="{B00A5653-925A-154D-8345-7F728105DDBE}"/>
              </a:ext>
            </a:extLst>
          </p:cNvPr>
          <p:cNvSpPr>
            <a:spLocks noGrp="1"/>
          </p:cNvSpPr>
          <p:nvPr>
            <p:ph sz="half" idx="2"/>
          </p:nvPr>
        </p:nvSpPr>
        <p:spPr>
          <a:xfrm>
            <a:off x="701279" y="2010611"/>
            <a:ext cx="5314543" cy="3375920"/>
          </a:xfrm>
        </p:spPr>
        <p:txBody>
          <a:bodyPr vert="horz" lIns="91440" tIns="45720" rIns="91440" bIns="45720" rtlCol="0" anchor="t">
            <a:normAutofit/>
          </a:bodyPr>
          <a:lstStyle/>
          <a:p>
            <a:pPr algn="just"/>
            <a:r>
              <a:rPr lang="en-US" sz="2400" dirty="0">
                <a:solidFill>
                  <a:schemeClr val="bg1"/>
                </a:solidFill>
              </a:rPr>
              <a:t>In countries with poorly developed financial markets, commodities and currencies may trade at very different prices in different locations. </a:t>
            </a:r>
          </a:p>
          <a:p>
            <a:pPr algn="just"/>
            <a:r>
              <a:rPr lang="en-US" sz="2400" dirty="0">
                <a:solidFill>
                  <a:schemeClr val="bg1"/>
                </a:solidFill>
              </a:rPr>
              <a:t>As traders in financial markets attempt to profit from these divergences, prices move towards a uniform level, making the entire economy more efficient.</a:t>
            </a:r>
          </a:p>
          <a:p>
            <a:pPr algn="just"/>
            <a:endParaRPr lang="en-US" sz="2400" dirty="0">
              <a:solidFill>
                <a:schemeClr val="bg1"/>
              </a:solidFill>
            </a:endParaRPr>
          </a:p>
        </p:txBody>
      </p:sp>
      <p:pic>
        <p:nvPicPr>
          <p:cNvPr id="8194" name="Picture 2" descr="Arbitrage | Netflix">
            <a:extLst>
              <a:ext uri="{FF2B5EF4-FFF2-40B4-BE49-F238E27FC236}">
                <a16:creationId xmlns:a16="http://schemas.microsoft.com/office/drawing/2014/main" id="{06015DBF-C643-9243-B816-728B2E6CCE3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84057" y="1734580"/>
            <a:ext cx="3796790" cy="161363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366310E0-8EF4-DA4A-A163-030F8DE22705}"/>
              </a:ext>
            </a:extLst>
          </p:cNvPr>
          <p:cNvSpPr>
            <a:spLocks noGrp="1"/>
          </p:cNvSpPr>
          <p:nvPr>
            <p:ph type="sldNum" sz="quarter" idx="12"/>
          </p:nvPr>
        </p:nvSpPr>
        <p:spPr>
          <a:xfrm>
            <a:off x="803285" y="6076050"/>
            <a:ext cx="548640" cy="548640"/>
          </a:xfrm>
          <a:prstGeom prst="ellipse">
            <a:avLst/>
          </a:prstGeom>
          <a:noFill/>
        </p:spPr>
        <p:txBody>
          <a:bodyPr vert="horz" lIns="91440" tIns="45720" rIns="91440" bIns="45720" rtlCol="0" anchor="ctr">
            <a:normAutofit/>
          </a:bodyPr>
          <a:lstStyle/>
          <a:p>
            <a:pPr algn="ctr">
              <a:spcAft>
                <a:spcPts val="600"/>
              </a:spcAft>
            </a:pPr>
            <a:fld id="{AF3A9E09-1372-4915-B62F-D3AC7680CC12}" type="slidenum">
              <a:rPr lang="en-US" sz="1500">
                <a:solidFill>
                  <a:srgbClr val="FFFFFF"/>
                </a:solidFill>
              </a:rPr>
              <a:pPr algn="ctr">
                <a:spcAft>
                  <a:spcPts val="600"/>
                </a:spcAft>
              </a:pPr>
              <a:t>40</a:t>
            </a:fld>
            <a:endParaRPr lang="en-US" sz="1500" dirty="0">
              <a:solidFill>
                <a:srgbClr val="FFFFFF"/>
              </a:solidFill>
            </a:endParaRPr>
          </a:p>
        </p:txBody>
      </p:sp>
    </p:spTree>
    <p:extLst>
      <p:ext uri="{BB962C8B-B14F-4D97-AF65-F5344CB8AC3E}">
        <p14:creationId xmlns:p14="http://schemas.microsoft.com/office/powerpoint/2010/main" val="35863690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3E9D9-DA67-BD40-ABFF-E046136108A9}"/>
              </a:ext>
            </a:extLst>
          </p:cNvPr>
          <p:cNvSpPr>
            <a:spLocks noGrp="1"/>
          </p:cNvSpPr>
          <p:nvPr>
            <p:ph type="title"/>
          </p:nvPr>
        </p:nvSpPr>
        <p:spPr>
          <a:xfrm>
            <a:off x="1435605" y="289671"/>
            <a:ext cx="5314536" cy="1325563"/>
          </a:xfrm>
        </p:spPr>
        <p:txBody>
          <a:bodyPr vert="horz" lIns="91440" tIns="45720" rIns="91440" bIns="45720" rtlCol="0" anchor="ctr">
            <a:normAutofit/>
          </a:bodyPr>
          <a:lstStyle/>
          <a:p>
            <a:r>
              <a:rPr lang="en-US" b="1" dirty="0">
                <a:solidFill>
                  <a:schemeClr val="bg1"/>
                </a:solidFill>
              </a:rPr>
              <a:t>4. Raising capital</a:t>
            </a:r>
          </a:p>
        </p:txBody>
      </p:sp>
      <p:sp>
        <p:nvSpPr>
          <p:cNvPr id="3" name="Content Placeholder 2">
            <a:extLst>
              <a:ext uri="{FF2B5EF4-FFF2-40B4-BE49-F238E27FC236}">
                <a16:creationId xmlns:a16="http://schemas.microsoft.com/office/drawing/2014/main" id="{9609D04A-2749-4641-82EC-252EFD4246A0}"/>
              </a:ext>
            </a:extLst>
          </p:cNvPr>
          <p:cNvSpPr>
            <a:spLocks noGrp="1"/>
          </p:cNvSpPr>
          <p:nvPr>
            <p:ph sz="half" idx="2"/>
          </p:nvPr>
        </p:nvSpPr>
        <p:spPr>
          <a:xfrm>
            <a:off x="762000" y="2279018"/>
            <a:ext cx="5314543" cy="3375920"/>
          </a:xfrm>
        </p:spPr>
        <p:txBody>
          <a:bodyPr vert="horz" lIns="91440" tIns="45720" rIns="91440" bIns="45720" rtlCol="0" anchor="t">
            <a:normAutofit/>
          </a:bodyPr>
          <a:lstStyle/>
          <a:p>
            <a:pPr algn="just"/>
            <a:r>
              <a:rPr lang="en-US" sz="2000" dirty="0">
                <a:solidFill>
                  <a:schemeClr val="bg1"/>
                </a:solidFill>
              </a:rPr>
              <a:t>Firms often require funds to build new facilities, replace machinery or expand their business in other ways. </a:t>
            </a:r>
          </a:p>
          <a:p>
            <a:pPr algn="just"/>
            <a:r>
              <a:rPr lang="en-US" sz="2000" dirty="0">
                <a:solidFill>
                  <a:schemeClr val="bg1"/>
                </a:solidFill>
              </a:rPr>
              <a:t>Shares, bonds and other types of financial instruments make this possible. </a:t>
            </a:r>
          </a:p>
          <a:p>
            <a:pPr algn="just"/>
            <a:r>
              <a:rPr lang="en-US" sz="2000" dirty="0">
                <a:solidFill>
                  <a:schemeClr val="bg1"/>
                </a:solidFill>
              </a:rPr>
              <a:t>Increasingly, the financial markets are also the source of capital for individuals who wish to buy homes or cars, or even to make credit-card purchases.</a:t>
            </a:r>
          </a:p>
          <a:p>
            <a:pPr algn="just"/>
            <a:endParaRPr lang="en-US" sz="2000" dirty="0">
              <a:solidFill>
                <a:schemeClr val="bg1"/>
              </a:solidFill>
            </a:endParaRPr>
          </a:p>
        </p:txBody>
      </p:sp>
      <p:pic>
        <p:nvPicPr>
          <p:cNvPr id="9218" name="Picture 2" descr="How to Pitch Raising Capital to the Board of Directors | OpenView Labs">
            <a:extLst>
              <a:ext uri="{FF2B5EF4-FFF2-40B4-BE49-F238E27FC236}">
                <a16:creationId xmlns:a16="http://schemas.microsoft.com/office/drawing/2014/main" id="{960517B6-50ED-7043-B1B9-196C9EA723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08" r="21238"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6E7375A-3668-EC44-88E3-0767D6671599}"/>
              </a:ext>
            </a:extLst>
          </p:cNvPr>
          <p:cNvSpPr>
            <a:spLocks noGrp="1"/>
          </p:cNvSpPr>
          <p:nvPr>
            <p:ph type="sldNum" sz="quarter" idx="12"/>
          </p:nvPr>
        </p:nvSpPr>
        <p:spPr>
          <a:xfrm>
            <a:off x="762000" y="6044402"/>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rgbClr val="FFFFFF"/>
                </a:solidFill>
                <a:latin typeface="Calibri" panose="020F0502020204030204"/>
              </a:rPr>
              <a:pPr algn="ctr">
                <a:spcAft>
                  <a:spcPts val="600"/>
                </a:spcAft>
                <a:defRPr/>
              </a:pPr>
              <a:t>41</a:t>
            </a:fld>
            <a:endParaRPr lang="en-US" sz="1500" b="0">
              <a:solidFill>
                <a:srgbClr val="FFFFFF"/>
              </a:solidFill>
              <a:latin typeface="Calibri" panose="020F0502020204030204"/>
            </a:endParaRPr>
          </a:p>
        </p:txBody>
      </p:sp>
    </p:spTree>
    <p:extLst>
      <p:ext uri="{BB962C8B-B14F-4D97-AF65-F5344CB8AC3E}">
        <p14:creationId xmlns:p14="http://schemas.microsoft.com/office/powerpoint/2010/main" val="9800018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3E9D9-DA67-BD40-ABFF-E046136108A9}"/>
              </a:ext>
            </a:extLst>
          </p:cNvPr>
          <p:cNvSpPr>
            <a:spLocks noGrp="1"/>
          </p:cNvSpPr>
          <p:nvPr>
            <p:ph type="title"/>
          </p:nvPr>
        </p:nvSpPr>
        <p:spPr>
          <a:xfrm>
            <a:off x="1268243" y="356948"/>
            <a:ext cx="6533845" cy="1325563"/>
          </a:xfrm>
        </p:spPr>
        <p:txBody>
          <a:bodyPr vert="horz" lIns="91440" tIns="45720" rIns="91440" bIns="45720" rtlCol="0" anchor="ctr">
            <a:normAutofit/>
          </a:bodyPr>
          <a:lstStyle/>
          <a:p>
            <a:r>
              <a:rPr lang="en-US" sz="3600" b="1" dirty="0">
                <a:solidFill>
                  <a:schemeClr val="bg1"/>
                </a:solidFill>
              </a:rPr>
              <a:t>5. Commercial Transaction</a:t>
            </a:r>
          </a:p>
        </p:txBody>
      </p:sp>
      <p:sp>
        <p:nvSpPr>
          <p:cNvPr id="3" name="Content Placeholder 2">
            <a:extLst>
              <a:ext uri="{FF2B5EF4-FFF2-40B4-BE49-F238E27FC236}">
                <a16:creationId xmlns:a16="http://schemas.microsoft.com/office/drawing/2014/main" id="{9609D04A-2749-4641-82EC-252EFD4246A0}"/>
              </a:ext>
            </a:extLst>
          </p:cNvPr>
          <p:cNvSpPr>
            <a:spLocks noGrp="1"/>
          </p:cNvSpPr>
          <p:nvPr>
            <p:ph sz="half" idx="2"/>
          </p:nvPr>
        </p:nvSpPr>
        <p:spPr>
          <a:xfrm>
            <a:off x="762000" y="2279018"/>
            <a:ext cx="5314543" cy="3375920"/>
          </a:xfrm>
        </p:spPr>
        <p:txBody>
          <a:bodyPr vert="horz" lIns="91440" tIns="45720" rIns="91440" bIns="45720" rtlCol="0" anchor="t">
            <a:normAutofit/>
          </a:bodyPr>
          <a:lstStyle/>
          <a:p>
            <a:pPr algn="just"/>
            <a:r>
              <a:rPr lang="en-US" sz="2400" dirty="0">
                <a:solidFill>
                  <a:schemeClr val="bg1"/>
                </a:solidFill>
              </a:rPr>
              <a:t>As well as long-term capital, the financial markets that makes many commercial transactions possible. </a:t>
            </a:r>
          </a:p>
          <a:p>
            <a:pPr algn="just"/>
            <a:r>
              <a:rPr lang="en-US" sz="2400" dirty="0">
                <a:solidFill>
                  <a:schemeClr val="bg1"/>
                </a:solidFill>
              </a:rPr>
              <a:t>This includes such things as arranging payment for the sale of a product abroad and providing working capital so that a firm can pay employees if payments from customers run late.</a:t>
            </a:r>
          </a:p>
          <a:p>
            <a:pPr algn="just"/>
            <a:endParaRPr lang="en-US" sz="2400" dirty="0">
              <a:solidFill>
                <a:schemeClr val="bg1"/>
              </a:solidFill>
            </a:endParaRPr>
          </a:p>
        </p:txBody>
      </p:sp>
      <p:pic>
        <p:nvPicPr>
          <p:cNvPr id="9218" name="Picture 2" descr="How to Pitch Raising Capital to the Board of Directors | OpenView Labs">
            <a:extLst>
              <a:ext uri="{FF2B5EF4-FFF2-40B4-BE49-F238E27FC236}">
                <a16:creationId xmlns:a16="http://schemas.microsoft.com/office/drawing/2014/main" id="{960517B6-50ED-7043-B1B9-196C9EA723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08" r="21238"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6E7375A-3668-EC44-88E3-0767D6671599}"/>
              </a:ext>
            </a:extLst>
          </p:cNvPr>
          <p:cNvSpPr>
            <a:spLocks noGrp="1"/>
          </p:cNvSpPr>
          <p:nvPr>
            <p:ph type="sldNum" sz="quarter" idx="12"/>
          </p:nvPr>
        </p:nvSpPr>
        <p:spPr>
          <a:xfrm>
            <a:off x="762000" y="6074325"/>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rgbClr val="FFFFFF"/>
                </a:solidFill>
                <a:latin typeface="Calibri" panose="020F0502020204030204"/>
              </a:rPr>
              <a:pPr algn="ctr">
                <a:spcAft>
                  <a:spcPts val="600"/>
                </a:spcAft>
                <a:defRPr/>
              </a:pPr>
              <a:t>42</a:t>
            </a:fld>
            <a:endParaRPr lang="en-US" sz="1500" b="0" dirty="0">
              <a:solidFill>
                <a:srgbClr val="FFFFFF"/>
              </a:solidFill>
              <a:latin typeface="Calibri" panose="020F0502020204030204"/>
            </a:endParaRPr>
          </a:p>
        </p:txBody>
      </p:sp>
    </p:spTree>
    <p:extLst>
      <p:ext uri="{BB962C8B-B14F-4D97-AF65-F5344CB8AC3E}">
        <p14:creationId xmlns:p14="http://schemas.microsoft.com/office/powerpoint/2010/main" val="16985201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8CBB8-4DFB-A541-A4B9-F9C80351E774}"/>
              </a:ext>
            </a:extLst>
          </p:cNvPr>
          <p:cNvSpPr>
            <a:spLocks noGrp="1"/>
          </p:cNvSpPr>
          <p:nvPr>
            <p:ph type="title"/>
          </p:nvPr>
        </p:nvSpPr>
        <p:spPr>
          <a:xfrm>
            <a:off x="1268244" y="223770"/>
            <a:ext cx="5314536" cy="1325563"/>
          </a:xfrm>
        </p:spPr>
        <p:txBody>
          <a:bodyPr vert="horz" lIns="91440" tIns="45720" rIns="91440" bIns="45720" rtlCol="0" anchor="ctr">
            <a:normAutofit/>
          </a:bodyPr>
          <a:lstStyle/>
          <a:p>
            <a:r>
              <a:rPr lang="en-US" b="1" kern="1200" dirty="0">
                <a:solidFill>
                  <a:schemeClr val="bg1"/>
                </a:solidFill>
                <a:latin typeface="+mj-lt"/>
                <a:ea typeface="+mj-ea"/>
                <a:cs typeface="+mj-cs"/>
              </a:rPr>
              <a:t>6. Investment</a:t>
            </a:r>
          </a:p>
        </p:txBody>
      </p:sp>
      <p:sp>
        <p:nvSpPr>
          <p:cNvPr id="3" name="Content Placeholder 2">
            <a:extLst>
              <a:ext uri="{FF2B5EF4-FFF2-40B4-BE49-F238E27FC236}">
                <a16:creationId xmlns:a16="http://schemas.microsoft.com/office/drawing/2014/main" id="{E811E7D4-6B0A-7542-91C8-43EE9B382B6A}"/>
              </a:ext>
            </a:extLst>
          </p:cNvPr>
          <p:cNvSpPr>
            <a:spLocks noGrp="1"/>
          </p:cNvSpPr>
          <p:nvPr>
            <p:ph sz="half" idx="2"/>
          </p:nvPr>
        </p:nvSpPr>
        <p:spPr>
          <a:xfrm>
            <a:off x="762000" y="2279018"/>
            <a:ext cx="5314543" cy="3375920"/>
          </a:xfrm>
        </p:spPr>
        <p:txBody>
          <a:bodyPr vert="horz" lIns="91440" tIns="45720" rIns="91440" bIns="45720" rtlCol="0" anchor="t">
            <a:normAutofit/>
          </a:bodyPr>
          <a:lstStyle/>
          <a:p>
            <a:pPr algn="just"/>
            <a:r>
              <a:rPr lang="en-US" dirty="0">
                <a:solidFill>
                  <a:schemeClr val="bg1"/>
                </a:solidFill>
              </a:rPr>
              <a:t>The stock, bond and money markets provide an opportunity to earn a return on funds that are not needed immediately, and to accumulate assets that will provide an income in future.</a:t>
            </a:r>
          </a:p>
          <a:p>
            <a:pPr algn="just"/>
            <a:endParaRPr lang="en-US" dirty="0">
              <a:solidFill>
                <a:schemeClr val="bg1"/>
              </a:solidFill>
            </a:endParaRPr>
          </a:p>
          <a:p>
            <a:pPr algn="just"/>
            <a:endParaRPr lang="en-US" dirty="0">
              <a:solidFill>
                <a:schemeClr val="bg1"/>
              </a:solidFill>
            </a:endParaRPr>
          </a:p>
        </p:txBody>
      </p:sp>
      <p:pic>
        <p:nvPicPr>
          <p:cNvPr id="3076" name="Picture 4" descr="Should You Invest Your EPF Savings During This Recession?">
            <a:extLst>
              <a:ext uri="{FF2B5EF4-FFF2-40B4-BE49-F238E27FC236}">
                <a16:creationId xmlns:a16="http://schemas.microsoft.com/office/drawing/2014/main" id="{7A22169C-CA5E-F64D-8A6F-322FEDEFC1E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884057" y="1549333"/>
            <a:ext cx="3796790" cy="1984128"/>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EA54D24-9515-9B4D-BFD8-53F9F8D5BF3D}"/>
              </a:ext>
            </a:extLst>
          </p:cNvPr>
          <p:cNvSpPr>
            <a:spLocks noGrp="1"/>
          </p:cNvSpPr>
          <p:nvPr>
            <p:ph type="sldNum" sz="quarter" idx="12"/>
          </p:nvPr>
        </p:nvSpPr>
        <p:spPr>
          <a:xfrm>
            <a:off x="762000" y="6085590"/>
            <a:ext cx="548640" cy="548640"/>
          </a:xfrm>
          <a:prstGeom prst="ellipse">
            <a:avLst/>
          </a:prstGeom>
          <a:noFill/>
        </p:spPr>
        <p:txBody>
          <a:bodyPr vert="horz" lIns="91440" tIns="45720" rIns="91440" bIns="45720" rtlCol="0" anchor="ctr">
            <a:normAutofit/>
          </a:bodyPr>
          <a:lstStyle/>
          <a:p>
            <a:pPr algn="ctr">
              <a:spcAft>
                <a:spcPts val="600"/>
              </a:spcAft>
            </a:pPr>
            <a:fld id="{AF3A9E09-1372-4915-B62F-D3AC7680CC12}" type="slidenum">
              <a:rPr lang="en-US" sz="1500">
                <a:solidFill>
                  <a:srgbClr val="FFFFFF"/>
                </a:solidFill>
              </a:rPr>
              <a:pPr algn="ctr">
                <a:spcAft>
                  <a:spcPts val="600"/>
                </a:spcAft>
              </a:pPr>
              <a:t>43</a:t>
            </a:fld>
            <a:endParaRPr lang="en-US" sz="1500">
              <a:solidFill>
                <a:srgbClr val="FFFFFF"/>
              </a:solidFill>
            </a:endParaRPr>
          </a:p>
        </p:txBody>
      </p:sp>
    </p:spTree>
    <p:extLst>
      <p:ext uri="{BB962C8B-B14F-4D97-AF65-F5344CB8AC3E}">
        <p14:creationId xmlns:p14="http://schemas.microsoft.com/office/powerpoint/2010/main" val="17829288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0C7E6-D24E-FA4C-B829-D14900ABDE27}"/>
              </a:ext>
            </a:extLst>
          </p:cNvPr>
          <p:cNvSpPr>
            <a:spLocks noGrp="1"/>
          </p:cNvSpPr>
          <p:nvPr>
            <p:ph type="title"/>
          </p:nvPr>
        </p:nvSpPr>
        <p:spPr>
          <a:xfrm>
            <a:off x="1351925" y="261459"/>
            <a:ext cx="5314536" cy="1325563"/>
          </a:xfrm>
        </p:spPr>
        <p:txBody>
          <a:bodyPr vert="horz" lIns="91440" tIns="45720" rIns="91440" bIns="45720" rtlCol="0" anchor="ctr">
            <a:normAutofit/>
          </a:bodyPr>
          <a:lstStyle/>
          <a:p>
            <a:r>
              <a:rPr lang="en-US" b="1" dirty="0">
                <a:solidFill>
                  <a:schemeClr val="bg1"/>
                </a:solidFill>
              </a:rPr>
              <a:t>7. Risk management</a:t>
            </a:r>
          </a:p>
        </p:txBody>
      </p:sp>
      <p:sp>
        <p:nvSpPr>
          <p:cNvPr id="3" name="Content Placeholder 2">
            <a:extLst>
              <a:ext uri="{FF2B5EF4-FFF2-40B4-BE49-F238E27FC236}">
                <a16:creationId xmlns:a16="http://schemas.microsoft.com/office/drawing/2014/main" id="{7A4107E1-BF4F-5F45-BAA0-FE2DF2CBEA9F}"/>
              </a:ext>
            </a:extLst>
          </p:cNvPr>
          <p:cNvSpPr>
            <a:spLocks noGrp="1"/>
          </p:cNvSpPr>
          <p:nvPr>
            <p:ph sz="half" idx="2"/>
          </p:nvPr>
        </p:nvSpPr>
        <p:spPr>
          <a:xfrm>
            <a:off x="762000" y="2279018"/>
            <a:ext cx="5314543" cy="3375920"/>
          </a:xfrm>
        </p:spPr>
        <p:txBody>
          <a:bodyPr vert="horz" lIns="91440" tIns="45720" rIns="91440" bIns="45720" rtlCol="0" anchor="t">
            <a:normAutofit/>
          </a:bodyPr>
          <a:lstStyle/>
          <a:p>
            <a:pPr algn="just"/>
            <a:r>
              <a:rPr lang="en-US" sz="2400" dirty="0">
                <a:solidFill>
                  <a:schemeClr val="bg1"/>
                </a:solidFill>
              </a:rPr>
              <a:t>Futures, options and other derivatives contracts can provide protection against many types of risk, such as the possibility that a foreign currency will lose value against the domestic currency before an export payment is received.</a:t>
            </a:r>
          </a:p>
          <a:p>
            <a:pPr marL="0" indent="0" algn="just">
              <a:buNone/>
            </a:pPr>
            <a:endParaRPr lang="en-US" sz="2400" dirty="0">
              <a:solidFill>
                <a:schemeClr val="bg1"/>
              </a:solidFill>
            </a:endParaRPr>
          </a:p>
        </p:txBody>
      </p:sp>
      <p:pic>
        <p:nvPicPr>
          <p:cNvPr id="4102" name="Picture 6" descr="ECTRIMS2019 — Human Herpesvirus 6A May Increase MS Risk">
            <a:extLst>
              <a:ext uri="{FF2B5EF4-FFF2-40B4-BE49-F238E27FC236}">
                <a16:creationId xmlns:a16="http://schemas.microsoft.com/office/drawing/2014/main" id="{D2C7B55E-15C6-1247-B416-57E1A659CE7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342" r="6538"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22DCAB89-9AD5-4043-A6D1-1A55B20E6D91}"/>
              </a:ext>
            </a:extLst>
          </p:cNvPr>
          <p:cNvSpPr>
            <a:spLocks noGrp="1"/>
          </p:cNvSpPr>
          <p:nvPr>
            <p:ph type="sldNum" sz="quarter" idx="12"/>
          </p:nvPr>
        </p:nvSpPr>
        <p:spPr>
          <a:xfrm>
            <a:off x="803285" y="6072614"/>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rgbClr val="FFFFFF"/>
                </a:solidFill>
                <a:latin typeface="Calibri" panose="020F0502020204030204"/>
              </a:rPr>
              <a:pPr algn="ctr">
                <a:spcAft>
                  <a:spcPts val="600"/>
                </a:spcAft>
                <a:defRPr/>
              </a:pPr>
              <a:t>44</a:t>
            </a:fld>
            <a:endParaRPr lang="en-US" sz="1500" b="0" dirty="0">
              <a:solidFill>
                <a:srgbClr val="FFFFFF"/>
              </a:solidFill>
              <a:latin typeface="Calibri" panose="020F0502020204030204"/>
            </a:endParaRPr>
          </a:p>
        </p:txBody>
      </p:sp>
    </p:spTree>
    <p:extLst>
      <p:ext uri="{BB962C8B-B14F-4D97-AF65-F5344CB8AC3E}">
        <p14:creationId xmlns:p14="http://schemas.microsoft.com/office/powerpoint/2010/main" val="25746487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465641"/>
            <a:ext cx="10515600" cy="1325563"/>
          </a:xfrm>
        </p:spPr>
        <p:txBody>
          <a:bodyPr/>
          <a:lstStyle/>
          <a:p>
            <a:r>
              <a:rPr lang="en-US" dirty="0"/>
              <a:t>Review Questions</a:t>
            </a:r>
            <a:endParaRPr lang="en-EG" dirty="0"/>
          </a:p>
        </p:txBody>
      </p:sp>
      <p:graphicFrame>
        <p:nvGraphicFramePr>
          <p:cNvPr id="4" name="Content Placeholder 3">
            <a:extLst>
              <a:ext uri="{FF2B5EF4-FFF2-40B4-BE49-F238E27FC236}">
                <a16:creationId xmlns:a16="http://schemas.microsoft.com/office/drawing/2014/main" id="{7288646D-97D9-B242-B43D-DF8A8949D964}"/>
              </a:ext>
            </a:extLst>
          </p:cNvPr>
          <p:cNvGraphicFramePr>
            <a:graphicFrameLocks noGrp="1"/>
          </p:cNvGraphicFramePr>
          <p:nvPr>
            <p:ph sz="half" idx="2"/>
            <p:extLst>
              <p:ext uri="{D42A27DB-BD31-4B8C-83A1-F6EECF244321}">
                <p14:modId xmlns:p14="http://schemas.microsoft.com/office/powerpoint/2010/main" val="2967743730"/>
              </p:ext>
            </p:extLst>
          </p:nvPr>
        </p:nvGraphicFramePr>
        <p:xfrm>
          <a:off x="944417" y="2270316"/>
          <a:ext cx="8797892" cy="822960"/>
        </p:xfrm>
        <a:graphic>
          <a:graphicData uri="http://schemas.openxmlformats.org/drawingml/2006/table">
            <a:tbl>
              <a:tblPr firstRow="1" firstCol="1" bandRow="1">
                <a:tableStyleId>{BC89EF96-8CEA-46FF-86C4-4CE0E7609802}</a:tableStyleId>
              </a:tblPr>
              <a:tblGrid>
                <a:gridCol w="373079">
                  <a:extLst>
                    <a:ext uri="{9D8B030D-6E8A-4147-A177-3AD203B41FA5}">
                      <a16:colId xmlns:a16="http://schemas.microsoft.com/office/drawing/2014/main" val="4110355991"/>
                    </a:ext>
                  </a:extLst>
                </a:gridCol>
                <a:gridCol w="702068">
                  <a:extLst>
                    <a:ext uri="{9D8B030D-6E8A-4147-A177-3AD203B41FA5}">
                      <a16:colId xmlns:a16="http://schemas.microsoft.com/office/drawing/2014/main" val="1406785467"/>
                    </a:ext>
                  </a:extLst>
                </a:gridCol>
                <a:gridCol w="7722745">
                  <a:extLst>
                    <a:ext uri="{9D8B030D-6E8A-4147-A177-3AD203B41FA5}">
                      <a16:colId xmlns:a16="http://schemas.microsoft.com/office/drawing/2014/main" val="2112158146"/>
                    </a:ext>
                  </a:extLst>
                </a:gridCol>
              </a:tblGrid>
              <a:tr h="0">
                <a:tc>
                  <a:txBody>
                    <a:bodyPr/>
                    <a:lstStyle/>
                    <a:p>
                      <a:r>
                        <a:rPr lang="en-EG" sz="1000" b="0">
                          <a:solidFill>
                            <a:schemeClr val="bg1">
                              <a:lumMod val="95000"/>
                            </a:schemeClr>
                          </a:solidFill>
                          <a:effectLst/>
                        </a:rPr>
                        <a:t> </a:t>
                      </a:r>
                      <a:endParaRPr lang="en-EG" sz="800" b="0">
                        <a:solidFill>
                          <a:schemeClr val="bg1">
                            <a:lumMod val="9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lumMod val="95000"/>
                            </a:schemeClr>
                          </a:solidFill>
                          <a:effectLst/>
                        </a:rPr>
                        <a:t>a. </a:t>
                      </a:r>
                      <a:endParaRPr lang="en-EG" sz="800" b="0">
                        <a:solidFill>
                          <a:schemeClr val="bg1">
                            <a:lumMod val="9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lumMod val="95000"/>
                            </a:schemeClr>
                          </a:solidFill>
                          <a:effectLst/>
                        </a:rPr>
                        <a:t>​information and transaction costs would be lower.</a:t>
                      </a:r>
                      <a:endParaRPr lang="en-EG" sz="800" b="0" dirty="0">
                        <a:solidFill>
                          <a:schemeClr val="bg1">
                            <a:lumMod val="9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602503571"/>
                  </a:ext>
                </a:extLst>
              </a:tr>
              <a:tr h="0">
                <a:tc>
                  <a:txBody>
                    <a:bodyPr/>
                    <a:lstStyle/>
                    <a:p>
                      <a:r>
                        <a:rPr lang="en-EG" sz="1000">
                          <a:solidFill>
                            <a:schemeClr val="bg1">
                              <a:lumMod val="95000"/>
                            </a:schemeClr>
                          </a:solidFill>
                          <a:effectLst/>
                        </a:rPr>
                        <a:t>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dirty="0">
                          <a:solidFill>
                            <a:schemeClr val="bg1">
                              <a:lumMod val="95000"/>
                            </a:schemeClr>
                          </a:solidFill>
                          <a:effectLst/>
                        </a:rPr>
                        <a:t>b. </a:t>
                      </a:r>
                      <a:endParaRPr lang="en-EG" sz="800" dirty="0">
                        <a:solidFill>
                          <a:schemeClr val="bg1">
                            <a:lumMod val="9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lumMod val="95000"/>
                            </a:schemeClr>
                          </a:solidFill>
                          <a:effectLst/>
                        </a:rPr>
                        <a:t>​transaction costs would be higher but information costs would be unchanged.</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826842204"/>
                  </a:ext>
                </a:extLst>
              </a:tr>
              <a:tr h="0">
                <a:tc>
                  <a:txBody>
                    <a:bodyPr/>
                    <a:lstStyle/>
                    <a:p>
                      <a:r>
                        <a:rPr lang="en-EG" sz="1000">
                          <a:solidFill>
                            <a:schemeClr val="bg1">
                              <a:lumMod val="95000"/>
                            </a:schemeClr>
                          </a:solidFill>
                          <a:effectLst/>
                        </a:rPr>
                        <a:t>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lumMod val="95000"/>
                            </a:schemeClr>
                          </a:solidFill>
                          <a:effectLst/>
                        </a:rPr>
                        <a:t>c.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lumMod val="95000"/>
                            </a:schemeClr>
                          </a:solidFill>
                          <a:effectLst/>
                        </a:rPr>
                        <a:t>​information costs would be higher but transaction costs would be unchanged.</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355877760"/>
                  </a:ext>
                </a:extLst>
              </a:tr>
              <a:tr h="0">
                <a:tc>
                  <a:txBody>
                    <a:bodyPr/>
                    <a:lstStyle/>
                    <a:p>
                      <a:r>
                        <a:rPr lang="en-EG" sz="1000">
                          <a:solidFill>
                            <a:schemeClr val="bg1">
                              <a:lumMod val="95000"/>
                            </a:schemeClr>
                          </a:solidFill>
                          <a:effectLst/>
                        </a:rPr>
                        <a:t>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lumMod val="95000"/>
                            </a:schemeClr>
                          </a:solidFill>
                          <a:effectLst/>
                        </a:rPr>
                        <a:t>d.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lumMod val="95000"/>
                            </a:schemeClr>
                          </a:solidFill>
                          <a:effectLst/>
                        </a:rPr>
                        <a:t>​information and transaction costs would be higher.</a:t>
                      </a:r>
                      <a:endParaRPr lang="en-EG" sz="800" dirty="0">
                        <a:solidFill>
                          <a:schemeClr val="bg1">
                            <a:lumMod val="9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615537732"/>
                  </a:ext>
                </a:extLst>
              </a:tr>
            </a:tbl>
          </a:graphicData>
        </a:graphic>
      </p:graphicFrame>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45</a:t>
            </a:fld>
            <a:endParaRPr lang="en-US" dirty="0"/>
          </a:p>
        </p:txBody>
      </p:sp>
      <p:sp>
        <p:nvSpPr>
          <p:cNvPr id="7" name="Rectangle 1">
            <a:extLst>
              <a:ext uri="{FF2B5EF4-FFF2-40B4-BE49-F238E27FC236}">
                <a16:creationId xmlns:a16="http://schemas.microsoft.com/office/drawing/2014/main" id="{46B0D362-4F25-FD44-854D-6B0919BA5B47}"/>
              </a:ext>
            </a:extLst>
          </p:cNvPr>
          <p:cNvSpPr>
            <a:spLocks noChangeArrowheads="1"/>
          </p:cNvSpPr>
          <p:nvPr/>
        </p:nvSpPr>
        <p:spPr bwMode="auto">
          <a:xfrm>
            <a:off x="838200" y="1914395"/>
            <a:ext cx="5580374"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EG" altLang="en-EG" sz="1100" b="0"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24. ​Without the participation of financial intermediaries in financial market transactions,</a:t>
            </a:r>
            <a:endParaRPr kumimoji="0" lang="en-EG" altLang="en-EG" sz="900" b="0" i="0" u="none" strike="noStrike" cap="none" normalizeH="0" baseline="0" dirty="0">
              <a:ln>
                <a:noFill/>
              </a:ln>
              <a:solidFill>
                <a:schemeClr val="bg1">
                  <a:lumMod val="95000"/>
                </a:schemeClr>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EG" altLang="en-EG" sz="1800" b="0" i="0" u="none" strike="noStrike" cap="none" normalizeH="0" baseline="0" dirty="0">
              <a:ln>
                <a:noFill/>
              </a:ln>
              <a:solidFill>
                <a:schemeClr val="bg1">
                  <a:lumMod val="95000"/>
                </a:schemeClr>
              </a:solidFill>
              <a:effectLst/>
              <a:latin typeface="Arial" panose="020B0604020202020204" pitchFamily="34" charset="0"/>
            </a:endParaRPr>
          </a:p>
        </p:txBody>
      </p:sp>
      <p:graphicFrame>
        <p:nvGraphicFramePr>
          <p:cNvPr id="8" name="Table 7">
            <a:extLst>
              <a:ext uri="{FF2B5EF4-FFF2-40B4-BE49-F238E27FC236}">
                <a16:creationId xmlns:a16="http://schemas.microsoft.com/office/drawing/2014/main" id="{2E2CD570-EAFF-204E-AF54-73DAAE953B6A}"/>
              </a:ext>
            </a:extLst>
          </p:cNvPr>
          <p:cNvGraphicFramePr>
            <a:graphicFrameLocks noGrp="1"/>
          </p:cNvGraphicFramePr>
          <p:nvPr>
            <p:extLst>
              <p:ext uri="{D42A27DB-BD31-4B8C-83A1-F6EECF244321}">
                <p14:modId xmlns:p14="http://schemas.microsoft.com/office/powerpoint/2010/main" val="319044569"/>
              </p:ext>
            </p:extLst>
          </p:nvPr>
        </p:nvGraphicFramePr>
        <p:xfrm>
          <a:off x="944417" y="3853482"/>
          <a:ext cx="8797891" cy="1028700"/>
        </p:xfrm>
        <a:graphic>
          <a:graphicData uri="http://schemas.openxmlformats.org/drawingml/2006/table">
            <a:tbl>
              <a:tblPr firstRow="1" firstCol="1" bandRow="1">
                <a:tableStyleId>{BC89EF96-8CEA-46FF-86C4-4CE0E7609802}</a:tableStyleId>
              </a:tblPr>
              <a:tblGrid>
                <a:gridCol w="373079">
                  <a:extLst>
                    <a:ext uri="{9D8B030D-6E8A-4147-A177-3AD203B41FA5}">
                      <a16:colId xmlns:a16="http://schemas.microsoft.com/office/drawing/2014/main" val="381331311"/>
                    </a:ext>
                  </a:extLst>
                </a:gridCol>
                <a:gridCol w="702068">
                  <a:extLst>
                    <a:ext uri="{9D8B030D-6E8A-4147-A177-3AD203B41FA5}">
                      <a16:colId xmlns:a16="http://schemas.microsoft.com/office/drawing/2014/main" val="1749748915"/>
                    </a:ext>
                  </a:extLst>
                </a:gridCol>
                <a:gridCol w="7722744">
                  <a:extLst>
                    <a:ext uri="{9D8B030D-6E8A-4147-A177-3AD203B41FA5}">
                      <a16:colId xmlns:a16="http://schemas.microsoft.com/office/drawing/2014/main" val="2126247106"/>
                    </a:ext>
                  </a:extLst>
                </a:gridCol>
              </a:tblGrid>
              <a:tr h="0">
                <a:tc>
                  <a:txBody>
                    <a:bodyPr/>
                    <a:lstStyle/>
                    <a:p>
                      <a:r>
                        <a:rPr lang="en-EG" sz="1000" b="0">
                          <a:solidFill>
                            <a:schemeClr val="bg1">
                              <a:lumMod val="95000"/>
                            </a:schemeClr>
                          </a:solidFill>
                          <a:effectLst/>
                        </a:rPr>
                        <a:t> </a:t>
                      </a:r>
                      <a:endParaRPr lang="en-EG" sz="800" b="0">
                        <a:solidFill>
                          <a:schemeClr val="bg1">
                            <a:lumMod val="9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b="0">
                          <a:solidFill>
                            <a:schemeClr val="bg1">
                              <a:lumMod val="95000"/>
                            </a:schemeClr>
                          </a:solidFill>
                          <a:effectLst/>
                        </a:rPr>
                        <a:t>a. </a:t>
                      </a:r>
                      <a:endParaRPr lang="en-EG" sz="800" b="0">
                        <a:solidFill>
                          <a:schemeClr val="bg1">
                            <a:lumMod val="9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b="0" dirty="0">
                          <a:solidFill>
                            <a:schemeClr val="bg1">
                              <a:lumMod val="95000"/>
                            </a:schemeClr>
                          </a:solidFill>
                          <a:effectLst/>
                        </a:rPr>
                        <a:t>​undervalued</a:t>
                      </a:r>
                      <a:endParaRPr lang="en-EG" sz="800" b="0" dirty="0">
                        <a:solidFill>
                          <a:schemeClr val="bg1">
                            <a:lumMod val="9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262519068"/>
                  </a:ext>
                </a:extLst>
              </a:tr>
              <a:tr h="0">
                <a:tc>
                  <a:txBody>
                    <a:bodyPr/>
                    <a:lstStyle/>
                    <a:p>
                      <a:r>
                        <a:rPr lang="en-EG" sz="1000">
                          <a:solidFill>
                            <a:schemeClr val="bg1">
                              <a:lumMod val="95000"/>
                            </a:schemeClr>
                          </a:solidFill>
                          <a:effectLst/>
                        </a:rPr>
                        <a:t>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lumMod val="95000"/>
                            </a:schemeClr>
                          </a:solidFill>
                          <a:effectLst/>
                        </a:rPr>
                        <a:t>b.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lumMod val="95000"/>
                            </a:schemeClr>
                          </a:solidFill>
                          <a:effectLst/>
                        </a:rPr>
                        <a:t>​overvalued</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4285652209"/>
                  </a:ext>
                </a:extLst>
              </a:tr>
              <a:tr h="0">
                <a:tc>
                  <a:txBody>
                    <a:bodyPr/>
                    <a:lstStyle/>
                    <a:p>
                      <a:r>
                        <a:rPr lang="en-EG" sz="1000">
                          <a:solidFill>
                            <a:schemeClr val="bg1">
                              <a:lumMod val="95000"/>
                            </a:schemeClr>
                          </a:solidFill>
                          <a:effectLst/>
                        </a:rPr>
                        <a:t>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lumMod val="95000"/>
                            </a:schemeClr>
                          </a:solidFill>
                          <a:effectLst/>
                        </a:rPr>
                        <a:t>c.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lumMod val="95000"/>
                            </a:schemeClr>
                          </a:solidFill>
                          <a:effectLst/>
                        </a:rPr>
                        <a:t>​fairly priced</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1454019172"/>
                  </a:ext>
                </a:extLst>
              </a:tr>
              <a:tr h="0">
                <a:tc>
                  <a:txBody>
                    <a:bodyPr/>
                    <a:lstStyle/>
                    <a:p>
                      <a:r>
                        <a:rPr lang="en-EG" sz="1000">
                          <a:solidFill>
                            <a:schemeClr val="bg1">
                              <a:lumMod val="95000"/>
                            </a:schemeClr>
                          </a:solidFill>
                          <a:effectLst/>
                        </a:rPr>
                        <a:t>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lumMod val="95000"/>
                            </a:schemeClr>
                          </a:solidFill>
                          <a:effectLst/>
                        </a:rPr>
                        <a:t>d.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a:solidFill>
                            <a:schemeClr val="bg1">
                              <a:lumMod val="95000"/>
                            </a:schemeClr>
                          </a:solidFill>
                          <a:effectLst/>
                        </a:rPr>
                        <a:t>​efficient</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2207552513"/>
                  </a:ext>
                </a:extLst>
              </a:tr>
              <a:tr h="0">
                <a:tc>
                  <a:txBody>
                    <a:bodyPr/>
                    <a:lstStyle/>
                    <a:p>
                      <a:r>
                        <a:rPr lang="en-EG" sz="1000">
                          <a:solidFill>
                            <a:schemeClr val="bg1">
                              <a:lumMod val="95000"/>
                            </a:schemeClr>
                          </a:solidFill>
                          <a:effectLst/>
                        </a:rPr>
                        <a:t>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0" marB="0"/>
                </a:tc>
                <a:tc>
                  <a:txBody>
                    <a:bodyPr/>
                    <a:lstStyle/>
                    <a:p>
                      <a:r>
                        <a:rPr lang="en-EG" sz="1100">
                          <a:solidFill>
                            <a:schemeClr val="bg1">
                              <a:lumMod val="95000"/>
                            </a:schemeClr>
                          </a:solidFill>
                          <a:effectLst/>
                        </a:rPr>
                        <a:t>e. </a:t>
                      </a:r>
                      <a:endParaRPr lang="en-EG" sz="800">
                        <a:solidFill>
                          <a:schemeClr val="bg1">
                            <a:lumMod val="95000"/>
                          </a:schemeClr>
                        </a:solidFill>
                        <a:effectLst/>
                        <a:latin typeface="Arial" panose="020B0604020202020204" pitchFamily="34" charset="0"/>
                        <a:ea typeface="Arial" panose="020B0604020202020204" pitchFamily="34" charset="0"/>
                      </a:endParaRPr>
                    </a:p>
                  </a:txBody>
                  <a:tcPr marL="0" marR="0" marT="19050" marB="19050"/>
                </a:tc>
                <a:tc>
                  <a:txBody>
                    <a:bodyPr/>
                    <a:lstStyle/>
                    <a:p>
                      <a:r>
                        <a:rPr lang="en-EG" sz="1100" dirty="0">
                          <a:solidFill>
                            <a:schemeClr val="bg1">
                              <a:lumMod val="95000"/>
                            </a:schemeClr>
                          </a:solidFill>
                          <a:effectLst/>
                        </a:rPr>
                        <a:t>​none of the above</a:t>
                      </a:r>
                      <a:endParaRPr lang="en-EG" sz="800" dirty="0">
                        <a:solidFill>
                          <a:schemeClr val="bg1">
                            <a:lumMod val="95000"/>
                          </a:schemeClr>
                        </a:solidFill>
                        <a:effectLst/>
                        <a:latin typeface="Arial" panose="020B0604020202020204" pitchFamily="34" charset="0"/>
                        <a:ea typeface="Arial" panose="020B0604020202020204" pitchFamily="34" charset="0"/>
                      </a:endParaRPr>
                    </a:p>
                  </a:txBody>
                  <a:tcPr marL="0" marR="254000" marT="19050" marB="19050"/>
                </a:tc>
                <a:extLst>
                  <a:ext uri="{0D108BD9-81ED-4DB2-BD59-A6C34878D82A}">
                    <a16:rowId xmlns:a16="http://schemas.microsoft.com/office/drawing/2014/main" val="3119807896"/>
                  </a:ext>
                </a:extLst>
              </a:tr>
            </a:tbl>
          </a:graphicData>
        </a:graphic>
      </p:graphicFrame>
      <p:sp>
        <p:nvSpPr>
          <p:cNvPr id="9" name="Rectangle 2">
            <a:extLst>
              <a:ext uri="{FF2B5EF4-FFF2-40B4-BE49-F238E27FC236}">
                <a16:creationId xmlns:a16="http://schemas.microsoft.com/office/drawing/2014/main" id="{A01E9ADD-683C-7C4A-A37B-76EEB868DCCF}"/>
              </a:ext>
            </a:extLst>
          </p:cNvPr>
          <p:cNvSpPr>
            <a:spLocks noChangeArrowheads="1"/>
          </p:cNvSpPr>
          <p:nvPr/>
        </p:nvSpPr>
        <p:spPr bwMode="auto">
          <a:xfrm>
            <a:off x="750727" y="3342574"/>
            <a:ext cx="9863258"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EG" altLang="en-EG" sz="1100" dirty="0">
                <a:solidFill>
                  <a:schemeClr val="bg1">
                    <a:lumMod val="95000"/>
                  </a:schemeClr>
                </a:solidFill>
                <a:latin typeface="Arial" panose="020B0604020202020204" pitchFamily="34" charset="0"/>
                <a:ea typeface="Times New Roman" panose="02020603050405020304" pitchFamily="18" charset="0"/>
              </a:rPr>
              <a:t>25</a:t>
            </a:r>
            <a:r>
              <a:rPr kumimoji="0" lang="en-EG" altLang="en-EG" sz="1100" b="0" i="0" u="none" strike="noStrike" cap="none" normalizeH="0" baseline="0" dirty="0">
                <a:ln>
                  <a:noFill/>
                </a:ln>
                <a:solidFill>
                  <a:schemeClr val="bg1">
                    <a:lumMod val="95000"/>
                  </a:schemeClr>
                </a:solidFill>
                <a:effectLst/>
                <a:latin typeface="Arial" panose="020B0604020202020204" pitchFamily="34" charset="0"/>
                <a:ea typeface="Times New Roman" panose="02020603050405020304" pitchFamily="18" charset="0"/>
              </a:rPr>
              <a:t>. ​When particular securities are perceived to be ____ by the market, their prices decrease when they are sold by investors.</a:t>
            </a:r>
            <a:endParaRPr kumimoji="0" lang="en-EG" altLang="en-EG" sz="1800" b="0" i="0" u="none" strike="noStrike" cap="none" normalizeH="0" baseline="0" dirty="0">
              <a:ln>
                <a:noFill/>
              </a:ln>
              <a:solidFill>
                <a:schemeClr val="bg1">
                  <a:lumMod val="95000"/>
                </a:schemeClr>
              </a:solidFill>
              <a:effectLst/>
              <a:latin typeface="Arial" panose="020B0604020202020204" pitchFamily="34" charset="0"/>
            </a:endParaRPr>
          </a:p>
        </p:txBody>
      </p:sp>
      <p:sp>
        <p:nvSpPr>
          <p:cNvPr id="10" name="Rectangle 9">
            <a:extLst>
              <a:ext uri="{FF2B5EF4-FFF2-40B4-BE49-F238E27FC236}">
                <a16:creationId xmlns:a16="http://schemas.microsoft.com/office/drawing/2014/main" id="{9D7DD1DB-5EF4-2D43-97B3-88F8BF2A2CF8}"/>
              </a:ext>
            </a:extLst>
          </p:cNvPr>
          <p:cNvSpPr/>
          <p:nvPr/>
        </p:nvSpPr>
        <p:spPr>
          <a:xfrm>
            <a:off x="731960" y="5014009"/>
            <a:ext cx="10728079" cy="261610"/>
          </a:xfrm>
          <a:prstGeom prst="rect">
            <a:avLst/>
          </a:prstGeom>
        </p:spPr>
        <p:txBody>
          <a:bodyPr wrap="square">
            <a:spAutoFit/>
          </a:bodyPr>
          <a:lstStyle/>
          <a:p>
            <a:pPr eaLnBrk="0" fontAlgn="base" hangingPunct="0">
              <a:spcBef>
                <a:spcPct val="0"/>
              </a:spcBef>
              <a:spcAft>
                <a:spcPct val="0"/>
              </a:spcAft>
            </a:pPr>
            <a:r>
              <a:rPr lang="en-EG" sz="1100" dirty="0">
                <a:solidFill>
                  <a:schemeClr val="bg1">
                    <a:lumMod val="95000"/>
                  </a:schemeClr>
                </a:solidFill>
                <a:latin typeface="Arial" panose="020B0604020202020204" pitchFamily="34" charset="0"/>
              </a:rPr>
              <a:t>26. Valuing stocks is easier than valuing debt securities because stocks promise to provide investors with specific payments at regular intervals. </a:t>
            </a:r>
          </a:p>
        </p:txBody>
      </p:sp>
    </p:spTree>
    <p:extLst>
      <p:ext uri="{BB962C8B-B14F-4D97-AF65-F5344CB8AC3E}">
        <p14:creationId xmlns:p14="http://schemas.microsoft.com/office/powerpoint/2010/main" val="5822233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Answers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632178"/>
            <a:ext cx="10775269" cy="4038600"/>
          </a:xfrm>
        </p:spPr>
        <p:txBody>
          <a:bodyPr>
            <a:normAutofit/>
          </a:bodyPr>
          <a:lstStyle/>
          <a:p>
            <a:pPr algn="just"/>
            <a:endParaRPr lang="en-US" dirty="0"/>
          </a:p>
          <a:p>
            <a:pPr marL="0" indent="0" algn="just">
              <a:buNone/>
            </a:pPr>
            <a:r>
              <a:rPr lang="en-EG" dirty="0"/>
              <a:t>24. </a:t>
            </a:r>
            <a:r>
              <a:rPr lang="en-US" dirty="0"/>
              <a:t>D</a:t>
            </a:r>
            <a:endParaRPr lang="en-EG" dirty="0"/>
          </a:p>
          <a:p>
            <a:pPr marL="0" indent="0" algn="just">
              <a:buNone/>
            </a:pPr>
            <a:r>
              <a:rPr lang="en-EG" dirty="0"/>
              <a:t>25.</a:t>
            </a:r>
            <a:r>
              <a:rPr lang="en-US" dirty="0"/>
              <a:t>B</a:t>
            </a:r>
            <a:endParaRPr lang="en-EG" dirty="0"/>
          </a:p>
          <a:p>
            <a:pPr marL="0" indent="0" algn="just">
              <a:buNone/>
            </a:pPr>
            <a:r>
              <a:rPr lang="en-EG"/>
              <a:t>26. </a:t>
            </a:r>
            <a:r>
              <a:rPr lang="en-EG" dirty="0"/>
              <a:t>False</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46</a:t>
            </a:fld>
            <a:endParaRPr lang="en-US" dirty="0"/>
          </a:p>
        </p:txBody>
      </p:sp>
    </p:spTree>
    <p:extLst>
      <p:ext uri="{BB962C8B-B14F-4D97-AF65-F5344CB8AC3E}">
        <p14:creationId xmlns:p14="http://schemas.microsoft.com/office/powerpoint/2010/main" val="27571280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7699329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600</TotalTime>
  <Words>4296</Words>
  <Application>Microsoft Macintosh PowerPoint</Application>
  <PresentationFormat>Widescreen</PresentationFormat>
  <Paragraphs>495</Paragraphs>
  <Slides>47</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Arial</vt:lpstr>
      <vt:lpstr>Calibri</vt:lpstr>
      <vt:lpstr>Calibri Light</vt:lpstr>
      <vt:lpstr>Times New Roman</vt:lpstr>
      <vt:lpstr>Office Theme</vt:lpstr>
      <vt:lpstr>PowerPoint Presentation</vt:lpstr>
      <vt:lpstr>PowerPoint Presentation</vt:lpstr>
      <vt:lpstr>PowerPoint Presentation</vt:lpstr>
      <vt:lpstr>What is a Market?</vt:lpstr>
      <vt:lpstr>Types of Markets</vt:lpstr>
      <vt:lpstr>What is a Financial Market?</vt:lpstr>
      <vt:lpstr>Types of Financial Markets </vt:lpstr>
      <vt:lpstr>1- Role of Financial Markets</vt:lpstr>
      <vt:lpstr>Role of Financial Markets</vt:lpstr>
      <vt:lpstr>Role of Financial Markets</vt:lpstr>
      <vt:lpstr>Accommodating Corporate Finance Need</vt:lpstr>
      <vt:lpstr>Accommodating Investment Needs </vt:lpstr>
      <vt:lpstr>How Financial Markets Facilitate Corporate Finance and Investment Management</vt:lpstr>
      <vt:lpstr>Role of Financial Markets</vt:lpstr>
      <vt:lpstr>Primary versus Secondary Markets</vt:lpstr>
      <vt:lpstr>Review Questions</vt:lpstr>
      <vt:lpstr>Review Questions</vt:lpstr>
      <vt:lpstr>Answers</vt:lpstr>
      <vt:lpstr>2- Financial System</vt:lpstr>
      <vt:lpstr>Financial System</vt:lpstr>
      <vt:lpstr>Understanding Financial Systems</vt:lpstr>
      <vt:lpstr>Understanding Financial Systems</vt:lpstr>
      <vt:lpstr>PowerPoint Presentation</vt:lpstr>
      <vt:lpstr>Review Questions</vt:lpstr>
      <vt:lpstr>Review Questions</vt:lpstr>
      <vt:lpstr>Answers</vt:lpstr>
      <vt:lpstr>3- Securities Traded in Financial Markets</vt:lpstr>
      <vt:lpstr>Securities Traded in Financial Markets</vt:lpstr>
      <vt:lpstr>Money Market Securities </vt:lpstr>
      <vt:lpstr>Capital Market Securities </vt:lpstr>
      <vt:lpstr>Derivative Securities</vt:lpstr>
      <vt:lpstr>Review Questions</vt:lpstr>
      <vt:lpstr>Review Questions</vt:lpstr>
      <vt:lpstr>Review Questions</vt:lpstr>
      <vt:lpstr>Answers</vt:lpstr>
      <vt:lpstr>4- Functions of Financial Markets</vt:lpstr>
      <vt:lpstr>What are the functions of markets?</vt:lpstr>
      <vt:lpstr>1. Price setting</vt:lpstr>
      <vt:lpstr>2. Asset valuation</vt:lpstr>
      <vt:lpstr>3.Arbitrage</vt:lpstr>
      <vt:lpstr>4. Raising capital</vt:lpstr>
      <vt:lpstr>5. Commercial Transaction</vt:lpstr>
      <vt:lpstr>6. Investment</vt:lpstr>
      <vt:lpstr>7. Risk management</vt:lpstr>
      <vt:lpstr>Review Questions</vt:lpstr>
      <vt:lpstr>Answers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20</cp:revision>
  <dcterms:created xsi:type="dcterms:W3CDTF">2023-04-29T09:08:23Z</dcterms:created>
  <dcterms:modified xsi:type="dcterms:W3CDTF">2023-09-15T22:37:40Z</dcterms:modified>
</cp:coreProperties>
</file>