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5"/>
  </p:notesMasterIdLst>
  <p:sldIdLst>
    <p:sldId id="402" r:id="rId2"/>
    <p:sldId id="384" r:id="rId3"/>
    <p:sldId id="493" r:id="rId4"/>
    <p:sldId id="491" r:id="rId5"/>
    <p:sldId id="494" r:id="rId6"/>
    <p:sldId id="492" r:id="rId7"/>
    <p:sldId id="484" r:id="rId8"/>
    <p:sldId id="485" r:id="rId9"/>
    <p:sldId id="486" r:id="rId10"/>
    <p:sldId id="487" r:id="rId11"/>
    <p:sldId id="488" r:id="rId12"/>
    <p:sldId id="489" r:id="rId13"/>
    <p:sldId id="412" r:id="rId1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7A5B1"/>
    <a:srgbClr val="DDC9D0"/>
    <a:srgbClr val="8E5A6D"/>
    <a:srgbClr val="2E3957"/>
    <a:srgbClr val="D8D9D8"/>
    <a:srgbClr val="669BBC"/>
    <a:srgbClr val="2D3956"/>
    <a:srgbClr val="FAC748"/>
    <a:srgbClr val="852F4A"/>
    <a:srgbClr val="0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3738" autoAdjust="0"/>
  </p:normalViewPr>
  <p:slideViewPr>
    <p:cSldViewPr snapToGrid="0">
      <p:cViewPr varScale="1">
        <p:scale>
          <a:sx n="54" d="100"/>
          <a:sy n="54" d="100"/>
        </p:scale>
        <p:origin x="1056" y="2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10/26/2023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3300079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10/26/2023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3114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10/26/2023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0473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10/26/2023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87252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10/26/2023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6891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10/26/2023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0701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10/26/2023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9313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10/26/2023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77631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10/26/2023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54700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10/26/2023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692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10/26/2023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0604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10/26/2023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77894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278961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bg>
      <p:bgPr>
        <a:gradFill>
          <a:gsLst>
            <a:gs pos="1000">
              <a:schemeClr val="bg1"/>
            </a:gs>
            <a:gs pos="100000">
              <a:srgbClr val="F5F5F5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>
            <a:extLst>
              <a:ext uri="{FF2B5EF4-FFF2-40B4-BE49-F238E27FC236}">
                <a16:creationId xmlns:a16="http://schemas.microsoft.com/office/drawing/2014/main" id="{4D87B024-DF46-4DF2-934F-975B0169D37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3788980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05283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6">
            <a:alphaModFix amt="76000"/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10/26/2023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2988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2" r:id="rId12"/>
    <p:sldLayoutId id="2147483666" r:id="rId13"/>
    <p:sldLayoutId id="2147483667" r:id="rId1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jpeg"/><Relationship Id="rId7" Type="http://schemas.openxmlformats.org/officeDocument/2006/relationships/image" Target="../media/image6.sv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5.png"/><Relationship Id="rId5" Type="http://schemas.openxmlformats.org/officeDocument/2006/relationships/image" Target="../media/image4.svg"/><Relationship Id="rId4" Type="http://schemas.openxmlformats.org/officeDocument/2006/relationships/image" Target="../media/image3.png"/><Relationship Id="rId9" Type="http://schemas.openxmlformats.org/officeDocument/2006/relationships/image" Target="../media/image8.sv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svg"/><Relationship Id="rId7" Type="http://schemas.openxmlformats.org/officeDocument/2006/relationships/image" Target="../media/image8.sv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7.png"/><Relationship Id="rId5" Type="http://schemas.openxmlformats.org/officeDocument/2006/relationships/image" Target="../media/image4.sv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10.svg"/><Relationship Id="rId7" Type="http://schemas.openxmlformats.org/officeDocument/2006/relationships/image" Target="../media/image8.sv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7.png"/><Relationship Id="rId5" Type="http://schemas.openxmlformats.org/officeDocument/2006/relationships/image" Target="../media/image4.svg"/><Relationship Id="rId10" Type="http://schemas.openxmlformats.org/officeDocument/2006/relationships/image" Target="../media/image12.jpeg"/><Relationship Id="rId4" Type="http://schemas.openxmlformats.org/officeDocument/2006/relationships/image" Target="../media/image3.png"/><Relationship Id="rId9" Type="http://schemas.microsoft.com/office/2007/relationships/hdphoto" Target="../media/hdphoto1.wdp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hyperlink" Target="https://tamersalah.com/tylenol-pharmaceutical-case/" TargetMode="External"/><Relationship Id="rId7" Type="http://schemas.openxmlformats.org/officeDocument/2006/relationships/image" Target="../media/image4.svg"/><Relationship Id="rId2" Type="http://schemas.openxmlformats.org/officeDocument/2006/relationships/hyperlink" Target="https://www.ou.edu/deptcomm/dodjcc/groups/02C2/Johnson%20&amp;%20Johnson.htm" TargetMode="Externa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3.png"/><Relationship Id="rId5" Type="http://schemas.openxmlformats.org/officeDocument/2006/relationships/image" Target="../media/image10.svg"/><Relationship Id="rId4" Type="http://schemas.openxmlformats.org/officeDocument/2006/relationships/image" Target="../media/image9.png"/><Relationship Id="rId9" Type="http://schemas.openxmlformats.org/officeDocument/2006/relationships/image" Target="../media/image8.sv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svg"/><Relationship Id="rId7" Type="http://schemas.openxmlformats.org/officeDocument/2006/relationships/image" Target="../media/image8.sv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7.png"/><Relationship Id="rId5" Type="http://schemas.openxmlformats.org/officeDocument/2006/relationships/image" Target="../media/image4.svg"/><Relationship Id="rId4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10.svg"/><Relationship Id="rId7" Type="http://schemas.openxmlformats.org/officeDocument/2006/relationships/image" Target="../media/image8.sv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7.png"/><Relationship Id="rId5" Type="http://schemas.openxmlformats.org/officeDocument/2006/relationships/image" Target="../media/image4.svg"/><Relationship Id="rId4" Type="http://schemas.openxmlformats.org/officeDocument/2006/relationships/image" Target="../media/image3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image" Target="../media/image10.svg"/><Relationship Id="rId7" Type="http://schemas.openxmlformats.org/officeDocument/2006/relationships/image" Target="../media/image8.sv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7.png"/><Relationship Id="rId5" Type="http://schemas.openxmlformats.org/officeDocument/2006/relationships/image" Target="../media/image4.svg"/><Relationship Id="rId4" Type="http://schemas.openxmlformats.org/officeDocument/2006/relationships/image" Target="../media/image3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image" Target="../media/image10.svg"/><Relationship Id="rId7" Type="http://schemas.openxmlformats.org/officeDocument/2006/relationships/image" Target="../media/image8.sv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7.png"/><Relationship Id="rId5" Type="http://schemas.openxmlformats.org/officeDocument/2006/relationships/image" Target="../media/image4.svg"/><Relationship Id="rId4" Type="http://schemas.openxmlformats.org/officeDocument/2006/relationships/image" Target="../media/image3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3" Type="http://schemas.openxmlformats.org/officeDocument/2006/relationships/image" Target="../media/image10.svg"/><Relationship Id="rId7" Type="http://schemas.openxmlformats.org/officeDocument/2006/relationships/image" Target="../media/image8.sv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7.png"/><Relationship Id="rId5" Type="http://schemas.openxmlformats.org/officeDocument/2006/relationships/image" Target="../media/image4.svg"/><Relationship Id="rId4" Type="http://schemas.openxmlformats.org/officeDocument/2006/relationships/image" Target="../media/image3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3" Type="http://schemas.openxmlformats.org/officeDocument/2006/relationships/image" Target="../media/image10.svg"/><Relationship Id="rId7" Type="http://schemas.openxmlformats.org/officeDocument/2006/relationships/image" Target="../media/image8.sv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7.png"/><Relationship Id="rId5" Type="http://schemas.openxmlformats.org/officeDocument/2006/relationships/image" Target="../media/image4.svg"/><Relationship Id="rId4" Type="http://schemas.openxmlformats.org/officeDocument/2006/relationships/image" Target="../media/image3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3" Type="http://schemas.openxmlformats.org/officeDocument/2006/relationships/image" Target="../media/image10.svg"/><Relationship Id="rId7" Type="http://schemas.openxmlformats.org/officeDocument/2006/relationships/image" Target="../media/image8.sv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7.png"/><Relationship Id="rId5" Type="http://schemas.openxmlformats.org/officeDocument/2006/relationships/image" Target="../media/image4.svg"/><Relationship Id="rId4" Type="http://schemas.openxmlformats.org/officeDocument/2006/relationships/image" Target="../media/image3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3" Type="http://schemas.openxmlformats.org/officeDocument/2006/relationships/image" Target="../media/image10.svg"/><Relationship Id="rId7" Type="http://schemas.openxmlformats.org/officeDocument/2006/relationships/image" Target="../media/image8.sv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7.png"/><Relationship Id="rId5" Type="http://schemas.openxmlformats.org/officeDocument/2006/relationships/image" Target="../media/image4.svg"/><Relationship Id="rId4" Type="http://schemas.openxmlformats.org/officeDocument/2006/relationships/image" Target="../media/image3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svg"/><Relationship Id="rId3" Type="http://schemas.openxmlformats.org/officeDocument/2006/relationships/image" Target="../media/image21.png"/><Relationship Id="rId7" Type="http://schemas.openxmlformats.org/officeDocument/2006/relationships/image" Target="../media/image5.pn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8.svg"/><Relationship Id="rId5" Type="http://schemas.openxmlformats.org/officeDocument/2006/relationships/image" Target="../media/image7.png"/><Relationship Id="rId4" Type="http://schemas.openxmlformats.org/officeDocument/2006/relationships/image" Target="../media/image22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gradFill flip="none" rotWithShape="1">
            <a:gsLst>
              <a:gs pos="0">
                <a:srgbClr val="8E5A6D">
                  <a:shade val="30000"/>
                  <a:satMod val="115000"/>
                </a:srgbClr>
              </a:gs>
              <a:gs pos="50000">
                <a:srgbClr val="8E5A6D">
                  <a:shade val="67500"/>
                  <a:satMod val="115000"/>
                </a:srgbClr>
              </a:gs>
              <a:gs pos="100000">
                <a:srgbClr val="8E5A6D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2"/>
            <a:ext cx="8659664" cy="5300798"/>
          </a:xfrm>
        </p:spPr>
      </p:pic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844810E4-E8A9-2051-4D02-31024B944D7B}"/>
              </a:ext>
            </a:extLst>
          </p:cNvPr>
          <p:cNvSpPr/>
          <p:nvPr/>
        </p:nvSpPr>
        <p:spPr>
          <a:xfrm>
            <a:off x="6384738" y="4232260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rgbClr val="2E3957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3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81F72BC-06B8-4FB5-F2D5-D8EA1BFF812E}"/>
              </a:ext>
            </a:extLst>
          </p:cNvPr>
          <p:cNvSpPr txBox="1"/>
          <p:nvPr/>
        </p:nvSpPr>
        <p:spPr>
          <a:xfrm>
            <a:off x="6370224" y="4802552"/>
            <a:ext cx="367921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solidFill>
                  <a:srgbClr val="FAC748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DGM 730</a:t>
            </a:r>
          </a:p>
          <a:p>
            <a:r>
              <a:rPr lang="en-US" sz="2000" dirty="0">
                <a:solidFill>
                  <a:srgbClr val="FAC748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Analysis of Social Media Crisis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C520B7F-7764-8B81-C7C7-A7440DA2CCAF}"/>
              </a:ext>
            </a:extLst>
          </p:cNvPr>
          <p:cNvSpPr txBox="1"/>
          <p:nvPr/>
        </p:nvSpPr>
        <p:spPr>
          <a:xfrm>
            <a:off x="459185" y="6187539"/>
            <a:ext cx="48864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2D3956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Dr. Doaa Rady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F2D6F91-78DB-C333-FFAC-FF52CB9F2DF3}"/>
              </a:ext>
            </a:extLst>
          </p:cNvPr>
          <p:cNvSpPr txBox="1"/>
          <p:nvPr/>
        </p:nvSpPr>
        <p:spPr>
          <a:xfrm>
            <a:off x="459185" y="583096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2D3956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Prepared by</a:t>
            </a:r>
          </a:p>
        </p:txBody>
      </p:sp>
      <p:pic>
        <p:nvPicPr>
          <p:cNvPr id="20" name="Graphic 19">
            <a:extLst>
              <a:ext uri="{FF2B5EF4-FFF2-40B4-BE49-F238E27FC236}">
                <a16:creationId xmlns:a16="http://schemas.microsoft.com/office/drawing/2014/main" id="{30BDC001-1C3C-B8DA-24DF-01E90AFFD83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  <p:pic>
        <p:nvPicPr>
          <p:cNvPr id="22" name="Graphic 21">
            <a:extLst>
              <a:ext uri="{FF2B5EF4-FFF2-40B4-BE49-F238E27FC236}">
                <a16:creationId xmlns:a16="http://schemas.microsoft.com/office/drawing/2014/main" id="{FA5D44C7-1F20-0684-5315-73F4013F0EB0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313679" y="372325"/>
            <a:ext cx="2457656" cy="670874"/>
          </a:xfrm>
          <a:prstGeom prst="rect">
            <a:avLst/>
          </a:prstGeom>
        </p:spPr>
      </p:pic>
      <p:pic>
        <p:nvPicPr>
          <p:cNvPr id="23" name="Graphic 22">
            <a:extLst>
              <a:ext uri="{FF2B5EF4-FFF2-40B4-BE49-F238E27FC236}">
                <a16:creationId xmlns:a16="http://schemas.microsoft.com/office/drawing/2014/main" id="{ACE76E66-5FF1-83D6-4EAC-3853027A6FDC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9175057" y="248508"/>
            <a:ext cx="2649477" cy="1166001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6B75B353-A292-E74C-86ED-119DBD1E1D21}"/>
              </a:ext>
            </a:extLst>
          </p:cNvPr>
          <p:cNvSpPr txBox="1"/>
          <p:nvPr/>
        </p:nvSpPr>
        <p:spPr>
          <a:xfrm>
            <a:off x="5797271" y="2785710"/>
            <a:ext cx="6348213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2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Social Media and Crises</a:t>
            </a:r>
          </a:p>
        </p:txBody>
      </p:sp>
    </p:spTree>
    <p:extLst>
      <p:ext uri="{BB962C8B-B14F-4D97-AF65-F5344CB8AC3E}">
        <p14:creationId xmlns:p14="http://schemas.microsoft.com/office/powerpoint/2010/main" val="56115518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8D6FEC8-BEE1-472C-B140-88A9A17FC355}"/>
              </a:ext>
            </a:extLst>
          </p:cNvPr>
          <p:cNvSpPr/>
          <p:nvPr/>
        </p:nvSpPr>
        <p:spPr>
          <a:xfrm>
            <a:off x="973394" y="2"/>
            <a:ext cx="11218607" cy="3170902"/>
          </a:xfrm>
          <a:prstGeom prst="rect">
            <a:avLst/>
          </a:prstGeom>
          <a:gradFill flip="none" rotWithShape="1">
            <a:gsLst>
              <a:gs pos="0">
                <a:srgbClr val="8E5A6D">
                  <a:shade val="30000"/>
                  <a:satMod val="115000"/>
                </a:srgbClr>
              </a:gs>
              <a:gs pos="50000">
                <a:srgbClr val="8E5A6D">
                  <a:shade val="67500"/>
                  <a:satMod val="115000"/>
                </a:srgbClr>
              </a:gs>
              <a:gs pos="100000">
                <a:srgbClr val="8E5A6D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8E5A6D"/>
              </a:solidFill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1423125" y="1468414"/>
            <a:ext cx="10238444" cy="452159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8E5A6D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986138" y="437584"/>
            <a:ext cx="39020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outline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367466" y="258375"/>
            <a:ext cx="1404457" cy="1166000"/>
          </a:xfrm>
          <a:prstGeom prst="rect">
            <a:avLst/>
          </a:prstGeom>
          <a:solidFill>
            <a:srgbClr val="8E5A6D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1688798" y="1644410"/>
            <a:ext cx="9782768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2800" b="1" dirty="0">
                <a:solidFill>
                  <a:srgbClr val="2D3956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Analysis of Social Media Crisis</a:t>
            </a:r>
          </a:p>
          <a:p>
            <a:pPr algn="just"/>
            <a:endParaRPr lang="en-US" sz="2800" b="1" dirty="0">
              <a:solidFill>
                <a:srgbClr val="2D3956"/>
              </a:solidFill>
              <a:latin typeface="Tajawal ExtraBold" panose="00000800000000000000" pitchFamily="2" charset="-78"/>
              <a:cs typeface="Tajawal ExtraBold" panose="00000800000000000000" pitchFamily="2" charset="-78"/>
            </a:endParaRPr>
          </a:p>
          <a:p>
            <a:pPr marL="342900" indent="-342900" algn="just">
              <a:buFont typeface="Wingdings" panose="05000000000000000000" pitchFamily="2" charset="2"/>
              <a:buChar char="§"/>
            </a:pPr>
            <a:r>
              <a:rPr lang="en-US" sz="2400" b="1" dirty="0">
                <a:solidFill>
                  <a:srgbClr val="2D3956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What is crisis management in social media?</a:t>
            </a:r>
          </a:p>
          <a:p>
            <a:pPr marL="800100" lvl="1" indent="-342900" algn="just">
              <a:buFont typeface="Wingdings" panose="05000000000000000000" pitchFamily="2" charset="2"/>
              <a:buChar char="§"/>
            </a:pPr>
            <a:r>
              <a:rPr lang="en-US" sz="2400" b="1" dirty="0">
                <a:solidFill>
                  <a:srgbClr val="2D3956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How does social media affect a crisis?</a:t>
            </a:r>
          </a:p>
          <a:p>
            <a:pPr marL="342900" indent="-342900" algn="just">
              <a:buFont typeface="Wingdings" panose="05000000000000000000" pitchFamily="2" charset="2"/>
              <a:buChar char="§"/>
            </a:pPr>
            <a:r>
              <a:rPr lang="en-US" sz="2400" b="1" dirty="0">
                <a:solidFill>
                  <a:srgbClr val="2D3956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The categories of Social Media Crisis</a:t>
            </a:r>
          </a:p>
          <a:p>
            <a:pPr marL="342900" indent="-342900" algn="just">
              <a:buFont typeface="Wingdings" panose="05000000000000000000" pitchFamily="2" charset="2"/>
              <a:buChar char="§"/>
            </a:pPr>
            <a:r>
              <a:rPr lang="en-US" sz="2400" b="1" dirty="0">
                <a:solidFill>
                  <a:srgbClr val="2D3956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The levels of Social Media Crisis</a:t>
            </a:r>
          </a:p>
          <a:p>
            <a:pPr marL="342900" indent="-342900" algn="just">
              <a:buFont typeface="Wingdings" panose="05000000000000000000" pitchFamily="2" charset="2"/>
              <a:buChar char="§"/>
            </a:pPr>
            <a:r>
              <a:rPr lang="en-US" sz="2400" b="1" dirty="0">
                <a:solidFill>
                  <a:srgbClr val="2D3956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The life cycle of Social Media Crisis                   </a:t>
            </a:r>
          </a:p>
          <a:p>
            <a:pPr marL="342900" indent="-342900" algn="just">
              <a:buFont typeface="Wingdings" panose="05000000000000000000" pitchFamily="2" charset="2"/>
              <a:buChar char="§"/>
            </a:pPr>
            <a:r>
              <a:rPr lang="en-US" sz="2400" b="1" dirty="0">
                <a:solidFill>
                  <a:srgbClr val="2D3956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How to analyze a crisis?</a:t>
            </a:r>
          </a:p>
          <a:p>
            <a:pPr marL="342900" indent="-342900" algn="just">
              <a:buFont typeface="Wingdings" panose="05000000000000000000" pitchFamily="2" charset="2"/>
              <a:buChar char="§"/>
            </a:pPr>
            <a:r>
              <a:rPr lang="en-US" sz="2400" b="1" dirty="0">
                <a:solidFill>
                  <a:srgbClr val="2D3956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Principles of Crisis Response</a:t>
            </a:r>
          </a:p>
        </p:txBody>
      </p:sp>
      <p:pic>
        <p:nvPicPr>
          <p:cNvPr id="49" name="Graphic 48">
            <a:extLst>
              <a:ext uri="{FF2B5EF4-FFF2-40B4-BE49-F238E27FC236}">
                <a16:creationId xmlns:a16="http://schemas.microsoft.com/office/drawing/2014/main" id="{8A26B39C-8EEE-33C3-70B5-EA9EF638997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pic>
        <p:nvPicPr>
          <p:cNvPr id="50" name="Graphic 49">
            <a:extLst>
              <a:ext uri="{FF2B5EF4-FFF2-40B4-BE49-F238E27FC236}">
                <a16:creationId xmlns:a16="http://schemas.microsoft.com/office/drawing/2014/main" id="{581C5057-C7BD-4A2A-C8D2-792FA9789B7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  <p:pic>
        <p:nvPicPr>
          <p:cNvPr id="54" name="Graphic 53">
            <a:extLst>
              <a:ext uri="{FF2B5EF4-FFF2-40B4-BE49-F238E27FC236}">
                <a16:creationId xmlns:a16="http://schemas.microsoft.com/office/drawing/2014/main" id="{A208CE84-6815-1F7D-D972-D0947E7DC8D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9175057" y="248508"/>
            <a:ext cx="2649477" cy="1166001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6086DDE7-BE67-9B6A-CBAA-62921B3E1373}"/>
              </a:ext>
            </a:extLst>
          </p:cNvPr>
          <p:cNvSpPr txBox="1"/>
          <p:nvPr/>
        </p:nvSpPr>
        <p:spPr>
          <a:xfrm>
            <a:off x="556249" y="267432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AACC3A6-C818-A852-40CE-65CDEEBE89E5}"/>
              </a:ext>
            </a:extLst>
          </p:cNvPr>
          <p:cNvSpPr txBox="1"/>
          <p:nvPr/>
        </p:nvSpPr>
        <p:spPr>
          <a:xfrm>
            <a:off x="617279" y="523247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  <a:endParaRPr lang="en-US" sz="1600" b="1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857214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8D6FEC8-BEE1-472C-B140-88A9A17FC355}"/>
              </a:ext>
            </a:extLst>
          </p:cNvPr>
          <p:cNvSpPr/>
          <p:nvPr/>
        </p:nvSpPr>
        <p:spPr>
          <a:xfrm>
            <a:off x="973394" y="2"/>
            <a:ext cx="11218607" cy="3170902"/>
          </a:xfrm>
          <a:prstGeom prst="rect">
            <a:avLst/>
          </a:prstGeom>
          <a:gradFill flip="none" rotWithShape="1">
            <a:gsLst>
              <a:gs pos="0">
                <a:srgbClr val="8E5A6D">
                  <a:shade val="30000"/>
                  <a:satMod val="115000"/>
                </a:srgbClr>
              </a:gs>
              <a:gs pos="50000">
                <a:srgbClr val="8E5A6D">
                  <a:shade val="67500"/>
                  <a:satMod val="115000"/>
                </a:srgbClr>
              </a:gs>
              <a:gs pos="100000">
                <a:srgbClr val="8E5A6D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8E5A6D"/>
              </a:solidFill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1423125" y="1468414"/>
            <a:ext cx="10238444" cy="452159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8E5A6D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986137" y="437584"/>
            <a:ext cx="524593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Principles of Crisis Response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367466" y="258375"/>
            <a:ext cx="1404457" cy="1166000"/>
          </a:xfrm>
          <a:prstGeom prst="rect">
            <a:avLst/>
          </a:prstGeom>
          <a:solidFill>
            <a:srgbClr val="8E5A6D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1688798" y="1644410"/>
            <a:ext cx="4165737" cy="35240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2500" b="1" dirty="0">
                <a:solidFill>
                  <a:srgbClr val="FF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Macdonald’s case study</a:t>
            </a:r>
          </a:p>
          <a:p>
            <a:pPr algn="just"/>
            <a:r>
              <a:rPr lang="en-US" b="1" dirty="0">
                <a:solidFill>
                  <a:srgbClr val="2D3956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https://alhorianews.com/%D9%85%D8%A7%D9%83%D8%AF%D9%88%D9%86%D8%A7%D9%84%D8%AF%D8%B2-%D9%85%D8%B5%D8%B1-%D8%AA%D8%B1%D8%AF-%D8%B9%D9%84%D9%89-%D8%AD%D9%85%D9%84%D8%A9-%D9%85%D9%82%D8%A7%D8%B7%D8%B9%D8%A9-%D9%88%D8%AA%D8%A4/</a:t>
            </a:r>
          </a:p>
        </p:txBody>
      </p:sp>
      <p:pic>
        <p:nvPicPr>
          <p:cNvPr id="49" name="Graphic 48">
            <a:extLst>
              <a:ext uri="{FF2B5EF4-FFF2-40B4-BE49-F238E27FC236}">
                <a16:creationId xmlns:a16="http://schemas.microsoft.com/office/drawing/2014/main" id="{8A26B39C-8EEE-33C3-70B5-EA9EF638997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pic>
        <p:nvPicPr>
          <p:cNvPr id="50" name="Graphic 49">
            <a:extLst>
              <a:ext uri="{FF2B5EF4-FFF2-40B4-BE49-F238E27FC236}">
                <a16:creationId xmlns:a16="http://schemas.microsoft.com/office/drawing/2014/main" id="{581C5057-C7BD-4A2A-C8D2-792FA9789B7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  <p:pic>
        <p:nvPicPr>
          <p:cNvPr id="54" name="Graphic 53">
            <a:extLst>
              <a:ext uri="{FF2B5EF4-FFF2-40B4-BE49-F238E27FC236}">
                <a16:creationId xmlns:a16="http://schemas.microsoft.com/office/drawing/2014/main" id="{A208CE84-6815-1F7D-D972-D0947E7DC8D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9175057" y="248508"/>
            <a:ext cx="2649477" cy="1166001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C3294FAF-4F4F-2CE6-12DA-DBE6701FDE82}"/>
              </a:ext>
            </a:extLst>
          </p:cNvPr>
          <p:cNvSpPr txBox="1"/>
          <p:nvPr/>
        </p:nvSpPr>
        <p:spPr>
          <a:xfrm>
            <a:off x="556249" y="267432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06D99091-F411-44D4-D748-14DE8C0B779F}"/>
              </a:ext>
            </a:extLst>
          </p:cNvPr>
          <p:cNvSpPr txBox="1"/>
          <p:nvPr/>
        </p:nvSpPr>
        <p:spPr>
          <a:xfrm>
            <a:off x="617279" y="523247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  <a:endParaRPr lang="en-US" sz="1600" b="1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447D29B1-E256-4F59-D742-DA10B85A6C5E}"/>
              </a:ext>
            </a:extLst>
          </p:cNvPr>
          <p:cNvSpPr txBox="1"/>
          <p:nvPr/>
        </p:nvSpPr>
        <p:spPr>
          <a:xfrm rot="20571417">
            <a:off x="101384" y="1395840"/>
            <a:ext cx="1936620" cy="523220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en-US" sz="2800" b="1" dirty="0"/>
              <a:t>Live session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2F1CAC84-5987-BEA7-B338-7B599D490052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75708" y="1268482"/>
            <a:ext cx="5042898" cy="5042898"/>
          </a:xfrm>
          <a:prstGeom prst="rect">
            <a:avLst/>
          </a:prstGeom>
        </p:spPr>
      </p:pic>
      <p:pic>
        <p:nvPicPr>
          <p:cNvPr id="11" name="Picture 10" descr="A red and black button with a white play button&#10;&#10;Description automatically generated">
            <a:extLst>
              <a:ext uri="{FF2B5EF4-FFF2-40B4-BE49-F238E27FC236}">
                <a16:creationId xmlns:a16="http://schemas.microsoft.com/office/drawing/2014/main" id="{8113B23C-B918-124F-8BB8-28FDDAB943A3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68951" y="5189907"/>
            <a:ext cx="2857500" cy="1600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01603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8D6FEC8-BEE1-472C-B140-88A9A17FC355}"/>
              </a:ext>
            </a:extLst>
          </p:cNvPr>
          <p:cNvSpPr/>
          <p:nvPr/>
        </p:nvSpPr>
        <p:spPr>
          <a:xfrm>
            <a:off x="973394" y="2"/>
            <a:ext cx="11218607" cy="3170902"/>
          </a:xfrm>
          <a:prstGeom prst="rect">
            <a:avLst/>
          </a:prstGeom>
          <a:gradFill flip="none" rotWithShape="1">
            <a:gsLst>
              <a:gs pos="0">
                <a:srgbClr val="8E5A6D">
                  <a:shade val="30000"/>
                  <a:satMod val="115000"/>
                </a:srgbClr>
              </a:gs>
              <a:gs pos="50000">
                <a:srgbClr val="8E5A6D">
                  <a:shade val="67500"/>
                  <a:satMod val="115000"/>
                </a:srgbClr>
              </a:gs>
              <a:gs pos="100000">
                <a:srgbClr val="8E5A6D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8E5A6D"/>
              </a:solidFill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1423125" y="1468414"/>
            <a:ext cx="10238444" cy="452159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8E5A6D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986137" y="437584"/>
            <a:ext cx="524593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Principles of Crisis Response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367466" y="258375"/>
            <a:ext cx="1404457" cy="1166000"/>
          </a:xfrm>
          <a:prstGeom prst="rect">
            <a:avLst/>
          </a:prstGeom>
          <a:solidFill>
            <a:srgbClr val="8E5A6D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1688798" y="1644410"/>
            <a:ext cx="9782768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2500" b="1" i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Fall back on your values. </a:t>
            </a:r>
          </a:p>
          <a:p>
            <a:pPr algn="just"/>
            <a:r>
              <a:rPr lang="en-US" sz="2500" b="1" dirty="0">
                <a:solidFill>
                  <a:srgbClr val="2D3956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Johnson &amp; Johnson case study</a:t>
            </a:r>
          </a:p>
          <a:p>
            <a:pPr algn="just"/>
            <a:r>
              <a:rPr lang="en-US" sz="2500" b="1" dirty="0">
                <a:solidFill>
                  <a:srgbClr val="2D3956"/>
                </a:solidFill>
                <a:latin typeface="Tajawal ExtraBold" panose="00000800000000000000" pitchFamily="2" charset="-78"/>
                <a:cs typeface="Tajawal ExtraBold" panose="00000800000000000000" pitchFamily="2" charset="-78"/>
                <a:hlinkClick r:id="rId2"/>
              </a:rPr>
              <a:t>https://www.ou.edu/deptcomm/dodjcc/groups/02C2/Johnson%20&amp;%20Johnson.htm</a:t>
            </a:r>
            <a:endParaRPr lang="ar-EG" sz="2500" b="1" dirty="0">
              <a:solidFill>
                <a:srgbClr val="2D3956"/>
              </a:solidFill>
              <a:latin typeface="Tajawal ExtraBold" panose="00000800000000000000" pitchFamily="2" charset="-78"/>
              <a:cs typeface="Tajawal ExtraBold" panose="00000800000000000000" pitchFamily="2" charset="-78"/>
            </a:endParaRPr>
          </a:p>
          <a:p>
            <a:pPr algn="just"/>
            <a:endParaRPr lang="ar-EG" sz="2500" b="1" dirty="0">
              <a:solidFill>
                <a:srgbClr val="2D3956"/>
              </a:solidFill>
              <a:latin typeface="Tajawal ExtraBold" panose="00000800000000000000" pitchFamily="2" charset="-78"/>
              <a:cs typeface="Tajawal ExtraBold" panose="00000800000000000000" pitchFamily="2" charset="-78"/>
            </a:endParaRPr>
          </a:p>
          <a:p>
            <a:pPr algn="just"/>
            <a:r>
              <a:rPr lang="en-US" sz="2500" b="1" dirty="0">
                <a:solidFill>
                  <a:srgbClr val="2D3956"/>
                </a:solidFill>
                <a:latin typeface="Tajawal ExtraBold" panose="00000800000000000000" pitchFamily="2" charset="-78"/>
                <a:cs typeface="Tajawal ExtraBold" panose="00000800000000000000" pitchFamily="2" charset="-78"/>
                <a:hlinkClick r:id="rId3"/>
              </a:rPr>
              <a:t>https://tamersalah.com/tylenol-pharmaceutical-case/</a:t>
            </a:r>
            <a:endParaRPr lang="ar-EG" sz="2500" b="1" dirty="0">
              <a:solidFill>
                <a:srgbClr val="2D3956"/>
              </a:solidFill>
              <a:latin typeface="Tajawal ExtraBold" panose="00000800000000000000" pitchFamily="2" charset="-78"/>
              <a:cs typeface="Tajawal ExtraBold" panose="00000800000000000000" pitchFamily="2" charset="-78"/>
            </a:endParaRPr>
          </a:p>
          <a:p>
            <a:pPr algn="just"/>
            <a:endParaRPr lang="en-US" sz="2500" b="1" dirty="0">
              <a:solidFill>
                <a:srgbClr val="2D3956"/>
              </a:solidFill>
              <a:latin typeface="Tajawal ExtraBold" panose="00000800000000000000" pitchFamily="2" charset="-78"/>
              <a:cs typeface="Tajawal ExtraBold" panose="00000800000000000000" pitchFamily="2" charset="-78"/>
            </a:endParaRPr>
          </a:p>
          <a:p>
            <a:pPr algn="just"/>
            <a:endParaRPr lang="en-US" sz="2500" b="1" dirty="0">
              <a:solidFill>
                <a:srgbClr val="2D3956"/>
              </a:solidFill>
              <a:latin typeface="Tajawal ExtraBold" panose="00000800000000000000" pitchFamily="2" charset="-78"/>
              <a:cs typeface="Tajawal ExtraBold" panose="00000800000000000000" pitchFamily="2" charset="-78"/>
            </a:endParaRPr>
          </a:p>
        </p:txBody>
      </p:sp>
      <p:pic>
        <p:nvPicPr>
          <p:cNvPr id="49" name="Graphic 48">
            <a:extLst>
              <a:ext uri="{FF2B5EF4-FFF2-40B4-BE49-F238E27FC236}">
                <a16:creationId xmlns:a16="http://schemas.microsoft.com/office/drawing/2014/main" id="{8A26B39C-8EEE-33C3-70B5-EA9EF638997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pic>
        <p:nvPicPr>
          <p:cNvPr id="50" name="Graphic 49">
            <a:extLst>
              <a:ext uri="{FF2B5EF4-FFF2-40B4-BE49-F238E27FC236}">
                <a16:creationId xmlns:a16="http://schemas.microsoft.com/office/drawing/2014/main" id="{581C5057-C7BD-4A2A-C8D2-792FA9789B73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  <p:pic>
        <p:nvPicPr>
          <p:cNvPr id="54" name="Graphic 53">
            <a:extLst>
              <a:ext uri="{FF2B5EF4-FFF2-40B4-BE49-F238E27FC236}">
                <a16:creationId xmlns:a16="http://schemas.microsoft.com/office/drawing/2014/main" id="{A208CE84-6815-1F7D-D972-D0947E7DC8DE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9175057" y="248508"/>
            <a:ext cx="2649477" cy="1166001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C3294FAF-4F4F-2CE6-12DA-DBE6701FDE82}"/>
              </a:ext>
            </a:extLst>
          </p:cNvPr>
          <p:cNvSpPr txBox="1"/>
          <p:nvPr/>
        </p:nvSpPr>
        <p:spPr>
          <a:xfrm>
            <a:off x="556249" y="267432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06D99091-F411-44D4-D748-14DE8C0B779F}"/>
              </a:ext>
            </a:extLst>
          </p:cNvPr>
          <p:cNvSpPr txBox="1"/>
          <p:nvPr/>
        </p:nvSpPr>
        <p:spPr>
          <a:xfrm>
            <a:off x="617279" y="523247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  <a:endParaRPr lang="en-US" sz="1600" b="1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447D29B1-E256-4F59-D742-DA10B85A6C5E}"/>
              </a:ext>
            </a:extLst>
          </p:cNvPr>
          <p:cNvSpPr txBox="1"/>
          <p:nvPr/>
        </p:nvSpPr>
        <p:spPr>
          <a:xfrm rot="20571417">
            <a:off x="-75618" y="4479532"/>
            <a:ext cx="1936620" cy="523220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en-US" sz="2800" b="1" dirty="0"/>
              <a:t>Live session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6B926152-2C11-FA76-7E22-E38828C59FD5}"/>
              </a:ext>
            </a:extLst>
          </p:cNvPr>
          <p:cNvSpPr txBox="1"/>
          <p:nvPr/>
        </p:nvSpPr>
        <p:spPr>
          <a:xfrm rot="20571417">
            <a:off x="-108917" y="1898268"/>
            <a:ext cx="1808508" cy="52322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en-US" sz="2800" b="1" dirty="0"/>
              <a:t>Case Study</a:t>
            </a:r>
          </a:p>
        </p:txBody>
      </p:sp>
    </p:spTree>
    <p:extLst>
      <p:ext uri="{BB962C8B-B14F-4D97-AF65-F5344CB8AC3E}">
        <p14:creationId xmlns:p14="http://schemas.microsoft.com/office/powerpoint/2010/main" val="23414962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8D6FEC8-BEE1-472C-B140-88A9A17FC355}"/>
              </a:ext>
            </a:extLst>
          </p:cNvPr>
          <p:cNvSpPr/>
          <p:nvPr/>
        </p:nvSpPr>
        <p:spPr>
          <a:xfrm>
            <a:off x="973394" y="2"/>
            <a:ext cx="11218607" cy="3170902"/>
          </a:xfrm>
          <a:prstGeom prst="rect">
            <a:avLst/>
          </a:prstGeom>
          <a:gradFill flip="none" rotWithShape="1">
            <a:gsLst>
              <a:gs pos="0">
                <a:srgbClr val="8E5A6D">
                  <a:shade val="30000"/>
                  <a:satMod val="115000"/>
                </a:srgbClr>
              </a:gs>
              <a:gs pos="50000">
                <a:srgbClr val="8E5A6D">
                  <a:shade val="67500"/>
                  <a:satMod val="115000"/>
                </a:srgbClr>
              </a:gs>
              <a:gs pos="100000">
                <a:srgbClr val="8E5A6D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8E5A6D"/>
              </a:solidFill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1423125" y="1468414"/>
            <a:ext cx="10238444" cy="452159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8E5A6D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986137" y="437584"/>
            <a:ext cx="524593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Social Media Reach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367466" y="258375"/>
            <a:ext cx="1404457" cy="1166000"/>
          </a:xfrm>
          <a:prstGeom prst="rect">
            <a:avLst/>
          </a:prstGeom>
          <a:solidFill>
            <a:srgbClr val="8E5A6D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1688798" y="1644410"/>
            <a:ext cx="4165737" cy="13080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2500" b="1" dirty="0">
                <a:solidFill>
                  <a:srgbClr val="2D3956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Coca Cola’s </a:t>
            </a:r>
            <a:r>
              <a:rPr lang="en-US" sz="2500" b="1" dirty="0" err="1">
                <a:solidFill>
                  <a:srgbClr val="2D3956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campain</a:t>
            </a:r>
            <a:endParaRPr lang="en-US" sz="2500" b="1" dirty="0">
              <a:solidFill>
                <a:srgbClr val="2D3956"/>
              </a:solidFill>
              <a:latin typeface="Tajawal ExtraBold" panose="00000800000000000000" pitchFamily="2" charset="-78"/>
              <a:cs typeface="Tajawal ExtraBold" panose="00000800000000000000" pitchFamily="2" charset="-78"/>
            </a:endParaRPr>
          </a:p>
          <a:p>
            <a:pPr algn="just"/>
            <a:r>
              <a:rPr lang="en-US" b="1" dirty="0">
                <a:solidFill>
                  <a:srgbClr val="2D3956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https://www.youtube.com/watch?v=4dJ16WcfclY&amp;list=PLRxRXcHqgCbIRy2lobx0a42KOe53a-__a</a:t>
            </a:r>
          </a:p>
        </p:txBody>
      </p:sp>
      <p:pic>
        <p:nvPicPr>
          <p:cNvPr id="49" name="Graphic 48">
            <a:extLst>
              <a:ext uri="{FF2B5EF4-FFF2-40B4-BE49-F238E27FC236}">
                <a16:creationId xmlns:a16="http://schemas.microsoft.com/office/drawing/2014/main" id="{8A26B39C-8EEE-33C3-70B5-EA9EF638997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pic>
        <p:nvPicPr>
          <p:cNvPr id="50" name="Graphic 49">
            <a:extLst>
              <a:ext uri="{FF2B5EF4-FFF2-40B4-BE49-F238E27FC236}">
                <a16:creationId xmlns:a16="http://schemas.microsoft.com/office/drawing/2014/main" id="{581C5057-C7BD-4A2A-C8D2-792FA9789B7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  <p:pic>
        <p:nvPicPr>
          <p:cNvPr id="54" name="Graphic 53">
            <a:extLst>
              <a:ext uri="{FF2B5EF4-FFF2-40B4-BE49-F238E27FC236}">
                <a16:creationId xmlns:a16="http://schemas.microsoft.com/office/drawing/2014/main" id="{A208CE84-6815-1F7D-D972-D0947E7DC8D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9175057" y="248508"/>
            <a:ext cx="2649477" cy="1166001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C3294FAF-4F4F-2CE6-12DA-DBE6701FDE82}"/>
              </a:ext>
            </a:extLst>
          </p:cNvPr>
          <p:cNvSpPr txBox="1"/>
          <p:nvPr/>
        </p:nvSpPr>
        <p:spPr>
          <a:xfrm>
            <a:off x="556249" y="267432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06D99091-F411-44D4-D748-14DE8C0B779F}"/>
              </a:ext>
            </a:extLst>
          </p:cNvPr>
          <p:cNvSpPr txBox="1"/>
          <p:nvPr/>
        </p:nvSpPr>
        <p:spPr>
          <a:xfrm>
            <a:off x="617279" y="523247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  <a:endParaRPr lang="en-US" sz="1600" b="1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447D29B1-E256-4F59-D742-DA10B85A6C5E}"/>
              </a:ext>
            </a:extLst>
          </p:cNvPr>
          <p:cNvSpPr txBox="1"/>
          <p:nvPr/>
        </p:nvSpPr>
        <p:spPr>
          <a:xfrm rot="20571417">
            <a:off x="-75618" y="4479532"/>
            <a:ext cx="1936620" cy="523220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en-US" sz="2800" b="1" dirty="0"/>
              <a:t>Live session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6B926152-2C11-FA76-7E22-E38828C59FD5}"/>
              </a:ext>
            </a:extLst>
          </p:cNvPr>
          <p:cNvSpPr txBox="1"/>
          <p:nvPr/>
        </p:nvSpPr>
        <p:spPr>
          <a:xfrm rot="20571417">
            <a:off x="-108917" y="1898268"/>
            <a:ext cx="1808508" cy="52322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en-US" sz="2800" b="1" dirty="0"/>
              <a:t>Case Study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6118DF1A-2FC7-12B6-A61C-5CE7B81AB2FA}"/>
              </a:ext>
            </a:extLst>
          </p:cNvPr>
          <p:cNvSpPr txBox="1"/>
          <p:nvPr/>
        </p:nvSpPr>
        <p:spPr>
          <a:xfrm>
            <a:off x="3203368" y="3496100"/>
            <a:ext cx="7306293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400" b="1" dirty="0">
                <a:solidFill>
                  <a:srgbClr val="131313"/>
                </a:solidFill>
                <a:effectLst/>
              </a:rPr>
              <a:t>As a brand that stands for happiness, for their 100th birthday we created a campaign that spread happiness on social media and celebrate the iconic bottle shape.</a:t>
            </a:r>
            <a:endParaRPr lang="en-US" sz="2400" b="1" dirty="0"/>
          </a:p>
        </p:txBody>
      </p:sp>
    </p:spTree>
    <p:extLst>
      <p:ext uri="{BB962C8B-B14F-4D97-AF65-F5344CB8AC3E}">
        <p14:creationId xmlns:p14="http://schemas.microsoft.com/office/powerpoint/2010/main" val="7436741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8D6FEC8-BEE1-472C-B140-88A9A17FC355}"/>
              </a:ext>
            </a:extLst>
          </p:cNvPr>
          <p:cNvSpPr/>
          <p:nvPr/>
        </p:nvSpPr>
        <p:spPr>
          <a:xfrm>
            <a:off x="973394" y="2"/>
            <a:ext cx="11218607" cy="3170902"/>
          </a:xfrm>
          <a:prstGeom prst="rect">
            <a:avLst/>
          </a:prstGeom>
          <a:gradFill flip="none" rotWithShape="1">
            <a:gsLst>
              <a:gs pos="0">
                <a:srgbClr val="8E5A6D">
                  <a:shade val="30000"/>
                  <a:satMod val="115000"/>
                </a:srgbClr>
              </a:gs>
              <a:gs pos="50000">
                <a:srgbClr val="8E5A6D">
                  <a:shade val="67500"/>
                  <a:satMod val="115000"/>
                </a:srgbClr>
              </a:gs>
              <a:gs pos="100000">
                <a:srgbClr val="8E5A6D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8E5A6D"/>
              </a:solidFill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1423125" y="1468414"/>
            <a:ext cx="10238444" cy="452159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8E5A6D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986137" y="437584"/>
            <a:ext cx="524593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Principles of Crisis Response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367466" y="258375"/>
            <a:ext cx="1404457" cy="1166000"/>
          </a:xfrm>
          <a:prstGeom prst="rect">
            <a:avLst/>
          </a:prstGeom>
          <a:solidFill>
            <a:srgbClr val="8E5A6D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49" name="Graphic 48">
            <a:extLst>
              <a:ext uri="{FF2B5EF4-FFF2-40B4-BE49-F238E27FC236}">
                <a16:creationId xmlns:a16="http://schemas.microsoft.com/office/drawing/2014/main" id="{8A26B39C-8EEE-33C3-70B5-EA9EF638997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pic>
        <p:nvPicPr>
          <p:cNvPr id="50" name="Graphic 49">
            <a:extLst>
              <a:ext uri="{FF2B5EF4-FFF2-40B4-BE49-F238E27FC236}">
                <a16:creationId xmlns:a16="http://schemas.microsoft.com/office/drawing/2014/main" id="{581C5057-C7BD-4A2A-C8D2-792FA9789B7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  <p:pic>
        <p:nvPicPr>
          <p:cNvPr id="54" name="Graphic 53">
            <a:extLst>
              <a:ext uri="{FF2B5EF4-FFF2-40B4-BE49-F238E27FC236}">
                <a16:creationId xmlns:a16="http://schemas.microsoft.com/office/drawing/2014/main" id="{A208CE84-6815-1F7D-D972-D0947E7DC8D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9175057" y="248508"/>
            <a:ext cx="2649477" cy="1166001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C3294FAF-4F4F-2CE6-12DA-DBE6701FDE82}"/>
              </a:ext>
            </a:extLst>
          </p:cNvPr>
          <p:cNvSpPr txBox="1"/>
          <p:nvPr/>
        </p:nvSpPr>
        <p:spPr>
          <a:xfrm>
            <a:off x="556249" y="267432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06D99091-F411-44D4-D748-14DE8C0B779F}"/>
              </a:ext>
            </a:extLst>
          </p:cNvPr>
          <p:cNvSpPr txBox="1"/>
          <p:nvPr/>
        </p:nvSpPr>
        <p:spPr>
          <a:xfrm>
            <a:off x="617279" y="523247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  <a:endParaRPr lang="en-US" sz="1600" b="1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8" name="Picture 7" descr="A picture containing text, clothing, footwear, poster&#10;&#10;Description automatically generated">
            <a:extLst>
              <a:ext uri="{FF2B5EF4-FFF2-40B4-BE49-F238E27FC236}">
                <a16:creationId xmlns:a16="http://schemas.microsoft.com/office/drawing/2014/main" id="{12495B91-6245-2FEC-74A0-E0916C02E7DC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60837" y="1468414"/>
            <a:ext cx="6028791" cy="4521593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A250579C-67C8-E349-0424-5FA37ACA3B51}"/>
              </a:ext>
            </a:extLst>
          </p:cNvPr>
          <p:cNvSpPr txBox="1"/>
          <p:nvPr/>
        </p:nvSpPr>
        <p:spPr>
          <a:xfrm rot="20571417">
            <a:off x="454814" y="2881500"/>
            <a:ext cx="1936620" cy="523220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en-US" sz="2800" b="1" dirty="0"/>
              <a:t>Live session</a:t>
            </a:r>
          </a:p>
        </p:txBody>
      </p:sp>
    </p:spTree>
    <p:extLst>
      <p:ext uri="{BB962C8B-B14F-4D97-AF65-F5344CB8AC3E}">
        <p14:creationId xmlns:p14="http://schemas.microsoft.com/office/powerpoint/2010/main" val="34648253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8D6FEC8-BEE1-472C-B140-88A9A17FC355}"/>
              </a:ext>
            </a:extLst>
          </p:cNvPr>
          <p:cNvSpPr/>
          <p:nvPr/>
        </p:nvSpPr>
        <p:spPr>
          <a:xfrm>
            <a:off x="973394" y="2"/>
            <a:ext cx="11218607" cy="3170902"/>
          </a:xfrm>
          <a:prstGeom prst="rect">
            <a:avLst/>
          </a:prstGeom>
          <a:gradFill flip="none" rotWithShape="1">
            <a:gsLst>
              <a:gs pos="0">
                <a:srgbClr val="8E5A6D">
                  <a:shade val="30000"/>
                  <a:satMod val="115000"/>
                </a:srgbClr>
              </a:gs>
              <a:gs pos="50000">
                <a:srgbClr val="8E5A6D">
                  <a:shade val="67500"/>
                  <a:satMod val="115000"/>
                </a:srgbClr>
              </a:gs>
              <a:gs pos="100000">
                <a:srgbClr val="8E5A6D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8E5A6D"/>
              </a:solidFill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1423125" y="1468414"/>
            <a:ext cx="10238444" cy="452159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8E5A6D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986137" y="437584"/>
            <a:ext cx="524593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Principles of Crisis Response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367466" y="258375"/>
            <a:ext cx="1404457" cy="1166000"/>
          </a:xfrm>
          <a:prstGeom prst="rect">
            <a:avLst/>
          </a:prstGeom>
          <a:solidFill>
            <a:srgbClr val="8E5A6D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49" name="Graphic 48">
            <a:extLst>
              <a:ext uri="{FF2B5EF4-FFF2-40B4-BE49-F238E27FC236}">
                <a16:creationId xmlns:a16="http://schemas.microsoft.com/office/drawing/2014/main" id="{8A26B39C-8EEE-33C3-70B5-EA9EF638997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pic>
        <p:nvPicPr>
          <p:cNvPr id="50" name="Graphic 49">
            <a:extLst>
              <a:ext uri="{FF2B5EF4-FFF2-40B4-BE49-F238E27FC236}">
                <a16:creationId xmlns:a16="http://schemas.microsoft.com/office/drawing/2014/main" id="{581C5057-C7BD-4A2A-C8D2-792FA9789B7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  <p:pic>
        <p:nvPicPr>
          <p:cNvPr id="54" name="Graphic 53">
            <a:extLst>
              <a:ext uri="{FF2B5EF4-FFF2-40B4-BE49-F238E27FC236}">
                <a16:creationId xmlns:a16="http://schemas.microsoft.com/office/drawing/2014/main" id="{A208CE84-6815-1F7D-D972-D0947E7DC8D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9175057" y="248508"/>
            <a:ext cx="2649477" cy="1166001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C3294FAF-4F4F-2CE6-12DA-DBE6701FDE82}"/>
              </a:ext>
            </a:extLst>
          </p:cNvPr>
          <p:cNvSpPr txBox="1"/>
          <p:nvPr/>
        </p:nvSpPr>
        <p:spPr>
          <a:xfrm>
            <a:off x="556249" y="267432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06D99091-F411-44D4-D748-14DE8C0B779F}"/>
              </a:ext>
            </a:extLst>
          </p:cNvPr>
          <p:cNvSpPr txBox="1"/>
          <p:nvPr/>
        </p:nvSpPr>
        <p:spPr>
          <a:xfrm>
            <a:off x="617279" y="523247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  <a:endParaRPr lang="en-US" sz="1600" b="1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12495B91-6245-2FEC-74A0-E0916C02E7DC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560837" y="1468414"/>
            <a:ext cx="6028790" cy="4521593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A250579C-67C8-E349-0424-5FA37ACA3B51}"/>
              </a:ext>
            </a:extLst>
          </p:cNvPr>
          <p:cNvSpPr txBox="1"/>
          <p:nvPr/>
        </p:nvSpPr>
        <p:spPr>
          <a:xfrm rot="20571417">
            <a:off x="454814" y="2881500"/>
            <a:ext cx="1936620" cy="523220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en-US" sz="2800" b="1" dirty="0"/>
              <a:t>Live session</a:t>
            </a:r>
          </a:p>
        </p:txBody>
      </p:sp>
    </p:spTree>
    <p:extLst>
      <p:ext uri="{BB962C8B-B14F-4D97-AF65-F5344CB8AC3E}">
        <p14:creationId xmlns:p14="http://schemas.microsoft.com/office/powerpoint/2010/main" val="40205256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8D6FEC8-BEE1-472C-B140-88A9A17FC355}"/>
              </a:ext>
            </a:extLst>
          </p:cNvPr>
          <p:cNvSpPr/>
          <p:nvPr/>
        </p:nvSpPr>
        <p:spPr>
          <a:xfrm>
            <a:off x="973394" y="2"/>
            <a:ext cx="11218607" cy="3170902"/>
          </a:xfrm>
          <a:prstGeom prst="rect">
            <a:avLst/>
          </a:prstGeom>
          <a:gradFill flip="none" rotWithShape="1">
            <a:gsLst>
              <a:gs pos="0">
                <a:srgbClr val="8E5A6D">
                  <a:shade val="30000"/>
                  <a:satMod val="115000"/>
                </a:srgbClr>
              </a:gs>
              <a:gs pos="50000">
                <a:srgbClr val="8E5A6D">
                  <a:shade val="67500"/>
                  <a:satMod val="115000"/>
                </a:srgbClr>
              </a:gs>
              <a:gs pos="100000">
                <a:srgbClr val="8E5A6D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8E5A6D"/>
              </a:solidFill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1423125" y="1468414"/>
            <a:ext cx="10238444" cy="452159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8E5A6D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986137" y="437584"/>
            <a:ext cx="524593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Principles of Crisis Response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367466" y="258375"/>
            <a:ext cx="1404457" cy="1166000"/>
          </a:xfrm>
          <a:prstGeom prst="rect">
            <a:avLst/>
          </a:prstGeom>
          <a:solidFill>
            <a:srgbClr val="8E5A6D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49" name="Graphic 48">
            <a:extLst>
              <a:ext uri="{FF2B5EF4-FFF2-40B4-BE49-F238E27FC236}">
                <a16:creationId xmlns:a16="http://schemas.microsoft.com/office/drawing/2014/main" id="{8A26B39C-8EEE-33C3-70B5-EA9EF638997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pic>
        <p:nvPicPr>
          <p:cNvPr id="50" name="Graphic 49">
            <a:extLst>
              <a:ext uri="{FF2B5EF4-FFF2-40B4-BE49-F238E27FC236}">
                <a16:creationId xmlns:a16="http://schemas.microsoft.com/office/drawing/2014/main" id="{581C5057-C7BD-4A2A-C8D2-792FA9789B7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  <p:pic>
        <p:nvPicPr>
          <p:cNvPr id="54" name="Graphic 53">
            <a:extLst>
              <a:ext uri="{FF2B5EF4-FFF2-40B4-BE49-F238E27FC236}">
                <a16:creationId xmlns:a16="http://schemas.microsoft.com/office/drawing/2014/main" id="{A208CE84-6815-1F7D-D972-D0947E7DC8D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9175057" y="248508"/>
            <a:ext cx="2649477" cy="1166001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C3294FAF-4F4F-2CE6-12DA-DBE6701FDE82}"/>
              </a:ext>
            </a:extLst>
          </p:cNvPr>
          <p:cNvSpPr txBox="1"/>
          <p:nvPr/>
        </p:nvSpPr>
        <p:spPr>
          <a:xfrm>
            <a:off x="556249" y="267432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06D99091-F411-44D4-D748-14DE8C0B779F}"/>
              </a:ext>
            </a:extLst>
          </p:cNvPr>
          <p:cNvSpPr txBox="1"/>
          <p:nvPr/>
        </p:nvSpPr>
        <p:spPr>
          <a:xfrm>
            <a:off x="617279" y="523247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  <a:endParaRPr lang="en-US" sz="1600" b="1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12495B91-6245-2FEC-74A0-E0916C02E7DC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560837" y="1468414"/>
            <a:ext cx="6028790" cy="4521592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A250579C-67C8-E349-0424-5FA37ACA3B51}"/>
              </a:ext>
            </a:extLst>
          </p:cNvPr>
          <p:cNvSpPr txBox="1"/>
          <p:nvPr/>
        </p:nvSpPr>
        <p:spPr>
          <a:xfrm rot="20571417">
            <a:off x="454814" y="2881500"/>
            <a:ext cx="1936620" cy="523220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en-US" sz="2800" b="1" dirty="0"/>
              <a:t>Live session</a:t>
            </a:r>
          </a:p>
        </p:txBody>
      </p:sp>
    </p:spTree>
    <p:extLst>
      <p:ext uri="{BB962C8B-B14F-4D97-AF65-F5344CB8AC3E}">
        <p14:creationId xmlns:p14="http://schemas.microsoft.com/office/powerpoint/2010/main" val="4585222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8D6FEC8-BEE1-472C-B140-88A9A17FC355}"/>
              </a:ext>
            </a:extLst>
          </p:cNvPr>
          <p:cNvSpPr/>
          <p:nvPr/>
        </p:nvSpPr>
        <p:spPr>
          <a:xfrm>
            <a:off x="973394" y="2"/>
            <a:ext cx="11218607" cy="3170902"/>
          </a:xfrm>
          <a:prstGeom prst="rect">
            <a:avLst/>
          </a:prstGeom>
          <a:gradFill flip="none" rotWithShape="1">
            <a:gsLst>
              <a:gs pos="0">
                <a:srgbClr val="8E5A6D">
                  <a:shade val="30000"/>
                  <a:satMod val="115000"/>
                </a:srgbClr>
              </a:gs>
              <a:gs pos="50000">
                <a:srgbClr val="8E5A6D">
                  <a:shade val="67500"/>
                  <a:satMod val="115000"/>
                </a:srgbClr>
              </a:gs>
              <a:gs pos="100000">
                <a:srgbClr val="8E5A6D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8E5A6D"/>
              </a:solidFill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1423125" y="1468414"/>
            <a:ext cx="10238444" cy="452159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8E5A6D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986137" y="437584"/>
            <a:ext cx="524593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Principles of Crisis Response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367466" y="258375"/>
            <a:ext cx="1404457" cy="1166000"/>
          </a:xfrm>
          <a:prstGeom prst="rect">
            <a:avLst/>
          </a:prstGeom>
          <a:solidFill>
            <a:srgbClr val="8E5A6D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49" name="Graphic 48">
            <a:extLst>
              <a:ext uri="{FF2B5EF4-FFF2-40B4-BE49-F238E27FC236}">
                <a16:creationId xmlns:a16="http://schemas.microsoft.com/office/drawing/2014/main" id="{8A26B39C-8EEE-33C3-70B5-EA9EF638997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pic>
        <p:nvPicPr>
          <p:cNvPr id="50" name="Graphic 49">
            <a:extLst>
              <a:ext uri="{FF2B5EF4-FFF2-40B4-BE49-F238E27FC236}">
                <a16:creationId xmlns:a16="http://schemas.microsoft.com/office/drawing/2014/main" id="{581C5057-C7BD-4A2A-C8D2-792FA9789B7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  <p:pic>
        <p:nvPicPr>
          <p:cNvPr id="54" name="Graphic 53">
            <a:extLst>
              <a:ext uri="{FF2B5EF4-FFF2-40B4-BE49-F238E27FC236}">
                <a16:creationId xmlns:a16="http://schemas.microsoft.com/office/drawing/2014/main" id="{A208CE84-6815-1F7D-D972-D0947E7DC8D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9175057" y="248508"/>
            <a:ext cx="2649477" cy="1166001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C3294FAF-4F4F-2CE6-12DA-DBE6701FDE82}"/>
              </a:ext>
            </a:extLst>
          </p:cNvPr>
          <p:cNvSpPr txBox="1"/>
          <p:nvPr/>
        </p:nvSpPr>
        <p:spPr>
          <a:xfrm>
            <a:off x="556249" y="267432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06D99091-F411-44D4-D748-14DE8C0B779F}"/>
              </a:ext>
            </a:extLst>
          </p:cNvPr>
          <p:cNvSpPr txBox="1"/>
          <p:nvPr/>
        </p:nvSpPr>
        <p:spPr>
          <a:xfrm>
            <a:off x="617279" y="523247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  <a:endParaRPr lang="en-US" sz="1600" b="1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12495B91-6245-2FEC-74A0-E0916C02E7DC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560837" y="1468414"/>
            <a:ext cx="6028789" cy="4521592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A250579C-67C8-E349-0424-5FA37ACA3B51}"/>
              </a:ext>
            </a:extLst>
          </p:cNvPr>
          <p:cNvSpPr txBox="1"/>
          <p:nvPr/>
        </p:nvSpPr>
        <p:spPr>
          <a:xfrm rot="20571417">
            <a:off x="454814" y="2881500"/>
            <a:ext cx="1936620" cy="523220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en-US" sz="2800" b="1" dirty="0"/>
              <a:t>Live session</a:t>
            </a:r>
          </a:p>
        </p:txBody>
      </p:sp>
    </p:spTree>
    <p:extLst>
      <p:ext uri="{BB962C8B-B14F-4D97-AF65-F5344CB8AC3E}">
        <p14:creationId xmlns:p14="http://schemas.microsoft.com/office/powerpoint/2010/main" val="32823160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8D6FEC8-BEE1-472C-B140-88A9A17FC355}"/>
              </a:ext>
            </a:extLst>
          </p:cNvPr>
          <p:cNvSpPr/>
          <p:nvPr/>
        </p:nvSpPr>
        <p:spPr>
          <a:xfrm>
            <a:off x="973394" y="2"/>
            <a:ext cx="11218607" cy="3170902"/>
          </a:xfrm>
          <a:prstGeom prst="rect">
            <a:avLst/>
          </a:prstGeom>
          <a:gradFill flip="none" rotWithShape="1">
            <a:gsLst>
              <a:gs pos="0">
                <a:srgbClr val="8E5A6D">
                  <a:shade val="30000"/>
                  <a:satMod val="115000"/>
                </a:srgbClr>
              </a:gs>
              <a:gs pos="50000">
                <a:srgbClr val="8E5A6D">
                  <a:shade val="67500"/>
                  <a:satMod val="115000"/>
                </a:srgbClr>
              </a:gs>
              <a:gs pos="100000">
                <a:srgbClr val="8E5A6D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8E5A6D"/>
              </a:solidFill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1423125" y="1468414"/>
            <a:ext cx="10238444" cy="452159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8E5A6D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986137" y="437584"/>
            <a:ext cx="524593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Principles of Crisis Response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367466" y="258375"/>
            <a:ext cx="1404457" cy="1166000"/>
          </a:xfrm>
          <a:prstGeom prst="rect">
            <a:avLst/>
          </a:prstGeom>
          <a:solidFill>
            <a:srgbClr val="8E5A6D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49" name="Graphic 48">
            <a:extLst>
              <a:ext uri="{FF2B5EF4-FFF2-40B4-BE49-F238E27FC236}">
                <a16:creationId xmlns:a16="http://schemas.microsoft.com/office/drawing/2014/main" id="{8A26B39C-8EEE-33C3-70B5-EA9EF638997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pic>
        <p:nvPicPr>
          <p:cNvPr id="50" name="Graphic 49">
            <a:extLst>
              <a:ext uri="{FF2B5EF4-FFF2-40B4-BE49-F238E27FC236}">
                <a16:creationId xmlns:a16="http://schemas.microsoft.com/office/drawing/2014/main" id="{581C5057-C7BD-4A2A-C8D2-792FA9789B7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  <p:pic>
        <p:nvPicPr>
          <p:cNvPr id="54" name="Graphic 53">
            <a:extLst>
              <a:ext uri="{FF2B5EF4-FFF2-40B4-BE49-F238E27FC236}">
                <a16:creationId xmlns:a16="http://schemas.microsoft.com/office/drawing/2014/main" id="{A208CE84-6815-1F7D-D972-D0947E7DC8D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9175057" y="248508"/>
            <a:ext cx="2649477" cy="1166001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C3294FAF-4F4F-2CE6-12DA-DBE6701FDE82}"/>
              </a:ext>
            </a:extLst>
          </p:cNvPr>
          <p:cNvSpPr txBox="1"/>
          <p:nvPr/>
        </p:nvSpPr>
        <p:spPr>
          <a:xfrm>
            <a:off x="556249" y="267432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06D99091-F411-44D4-D748-14DE8C0B779F}"/>
              </a:ext>
            </a:extLst>
          </p:cNvPr>
          <p:cNvSpPr txBox="1"/>
          <p:nvPr/>
        </p:nvSpPr>
        <p:spPr>
          <a:xfrm>
            <a:off x="617279" y="523247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  <a:endParaRPr lang="en-US" sz="1600" b="1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12495B91-6245-2FEC-74A0-E0916C02E7DC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560837" y="1468414"/>
            <a:ext cx="6028789" cy="4521591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A250579C-67C8-E349-0424-5FA37ACA3B51}"/>
              </a:ext>
            </a:extLst>
          </p:cNvPr>
          <p:cNvSpPr txBox="1"/>
          <p:nvPr/>
        </p:nvSpPr>
        <p:spPr>
          <a:xfrm rot="20571417">
            <a:off x="454814" y="2881500"/>
            <a:ext cx="1936620" cy="523220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en-US" sz="2800" b="1" dirty="0"/>
              <a:t>Live session</a:t>
            </a:r>
          </a:p>
        </p:txBody>
      </p:sp>
    </p:spTree>
    <p:extLst>
      <p:ext uri="{BB962C8B-B14F-4D97-AF65-F5344CB8AC3E}">
        <p14:creationId xmlns:p14="http://schemas.microsoft.com/office/powerpoint/2010/main" val="42820623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8D6FEC8-BEE1-472C-B140-88A9A17FC355}"/>
              </a:ext>
            </a:extLst>
          </p:cNvPr>
          <p:cNvSpPr/>
          <p:nvPr/>
        </p:nvSpPr>
        <p:spPr>
          <a:xfrm>
            <a:off x="973394" y="2"/>
            <a:ext cx="11218607" cy="3170902"/>
          </a:xfrm>
          <a:prstGeom prst="rect">
            <a:avLst/>
          </a:prstGeom>
          <a:gradFill flip="none" rotWithShape="1">
            <a:gsLst>
              <a:gs pos="0">
                <a:srgbClr val="8E5A6D">
                  <a:shade val="30000"/>
                  <a:satMod val="115000"/>
                </a:srgbClr>
              </a:gs>
              <a:gs pos="50000">
                <a:srgbClr val="8E5A6D">
                  <a:shade val="67500"/>
                  <a:satMod val="115000"/>
                </a:srgbClr>
              </a:gs>
              <a:gs pos="100000">
                <a:srgbClr val="8E5A6D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8E5A6D"/>
              </a:solidFill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1423125" y="1468414"/>
            <a:ext cx="10238444" cy="452159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8E5A6D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986137" y="437584"/>
            <a:ext cx="524593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Principles of Crisis Response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367466" y="258375"/>
            <a:ext cx="1404457" cy="1166000"/>
          </a:xfrm>
          <a:prstGeom prst="rect">
            <a:avLst/>
          </a:prstGeom>
          <a:solidFill>
            <a:srgbClr val="8E5A6D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49" name="Graphic 48">
            <a:extLst>
              <a:ext uri="{FF2B5EF4-FFF2-40B4-BE49-F238E27FC236}">
                <a16:creationId xmlns:a16="http://schemas.microsoft.com/office/drawing/2014/main" id="{8A26B39C-8EEE-33C3-70B5-EA9EF638997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pic>
        <p:nvPicPr>
          <p:cNvPr id="50" name="Graphic 49">
            <a:extLst>
              <a:ext uri="{FF2B5EF4-FFF2-40B4-BE49-F238E27FC236}">
                <a16:creationId xmlns:a16="http://schemas.microsoft.com/office/drawing/2014/main" id="{581C5057-C7BD-4A2A-C8D2-792FA9789B7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  <p:pic>
        <p:nvPicPr>
          <p:cNvPr id="54" name="Graphic 53">
            <a:extLst>
              <a:ext uri="{FF2B5EF4-FFF2-40B4-BE49-F238E27FC236}">
                <a16:creationId xmlns:a16="http://schemas.microsoft.com/office/drawing/2014/main" id="{A208CE84-6815-1F7D-D972-D0947E7DC8D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9175057" y="248508"/>
            <a:ext cx="2649477" cy="1166001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C3294FAF-4F4F-2CE6-12DA-DBE6701FDE82}"/>
              </a:ext>
            </a:extLst>
          </p:cNvPr>
          <p:cNvSpPr txBox="1"/>
          <p:nvPr/>
        </p:nvSpPr>
        <p:spPr>
          <a:xfrm>
            <a:off x="556249" y="267432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06D99091-F411-44D4-D748-14DE8C0B779F}"/>
              </a:ext>
            </a:extLst>
          </p:cNvPr>
          <p:cNvSpPr txBox="1"/>
          <p:nvPr/>
        </p:nvSpPr>
        <p:spPr>
          <a:xfrm>
            <a:off x="617279" y="523247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  <a:endParaRPr lang="en-US" sz="1600" b="1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12495B91-6245-2FEC-74A0-E0916C02E7DC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560837" y="1468414"/>
            <a:ext cx="6028788" cy="4521591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A250579C-67C8-E349-0424-5FA37ACA3B51}"/>
              </a:ext>
            </a:extLst>
          </p:cNvPr>
          <p:cNvSpPr txBox="1"/>
          <p:nvPr/>
        </p:nvSpPr>
        <p:spPr>
          <a:xfrm rot="20571417">
            <a:off x="454814" y="2881500"/>
            <a:ext cx="1936620" cy="523220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en-US" sz="2800" b="1" dirty="0"/>
              <a:t>Live session</a:t>
            </a:r>
          </a:p>
        </p:txBody>
      </p:sp>
    </p:spTree>
    <p:extLst>
      <p:ext uri="{BB962C8B-B14F-4D97-AF65-F5344CB8AC3E}">
        <p14:creationId xmlns:p14="http://schemas.microsoft.com/office/powerpoint/2010/main" val="22111938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8D6FEC8-BEE1-472C-B140-88A9A17FC355}"/>
              </a:ext>
            </a:extLst>
          </p:cNvPr>
          <p:cNvSpPr/>
          <p:nvPr/>
        </p:nvSpPr>
        <p:spPr>
          <a:xfrm>
            <a:off x="973394" y="2"/>
            <a:ext cx="11218607" cy="3170902"/>
          </a:xfrm>
          <a:prstGeom prst="rect">
            <a:avLst/>
          </a:prstGeom>
          <a:gradFill flip="none" rotWithShape="1">
            <a:gsLst>
              <a:gs pos="0">
                <a:srgbClr val="8E5A6D">
                  <a:shade val="30000"/>
                  <a:satMod val="115000"/>
                </a:srgbClr>
              </a:gs>
              <a:gs pos="50000">
                <a:srgbClr val="8E5A6D">
                  <a:shade val="67500"/>
                  <a:satMod val="115000"/>
                </a:srgbClr>
              </a:gs>
              <a:gs pos="100000">
                <a:srgbClr val="8E5A6D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8E5A6D"/>
              </a:solidFill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1423125" y="1468414"/>
            <a:ext cx="10238444" cy="452159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8E5A6D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986137" y="437584"/>
            <a:ext cx="524593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Principles of Crisis Response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367466" y="258375"/>
            <a:ext cx="1404457" cy="1166000"/>
          </a:xfrm>
          <a:prstGeom prst="rect">
            <a:avLst/>
          </a:prstGeom>
          <a:solidFill>
            <a:srgbClr val="8E5A6D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49" name="Graphic 48">
            <a:extLst>
              <a:ext uri="{FF2B5EF4-FFF2-40B4-BE49-F238E27FC236}">
                <a16:creationId xmlns:a16="http://schemas.microsoft.com/office/drawing/2014/main" id="{8A26B39C-8EEE-33C3-70B5-EA9EF638997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pic>
        <p:nvPicPr>
          <p:cNvPr id="50" name="Graphic 49">
            <a:extLst>
              <a:ext uri="{FF2B5EF4-FFF2-40B4-BE49-F238E27FC236}">
                <a16:creationId xmlns:a16="http://schemas.microsoft.com/office/drawing/2014/main" id="{581C5057-C7BD-4A2A-C8D2-792FA9789B7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  <p:pic>
        <p:nvPicPr>
          <p:cNvPr id="54" name="Graphic 53">
            <a:extLst>
              <a:ext uri="{FF2B5EF4-FFF2-40B4-BE49-F238E27FC236}">
                <a16:creationId xmlns:a16="http://schemas.microsoft.com/office/drawing/2014/main" id="{A208CE84-6815-1F7D-D972-D0947E7DC8D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9175057" y="248508"/>
            <a:ext cx="2649477" cy="1166001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C3294FAF-4F4F-2CE6-12DA-DBE6701FDE82}"/>
              </a:ext>
            </a:extLst>
          </p:cNvPr>
          <p:cNvSpPr txBox="1"/>
          <p:nvPr/>
        </p:nvSpPr>
        <p:spPr>
          <a:xfrm>
            <a:off x="556249" y="267432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06D99091-F411-44D4-D748-14DE8C0B779F}"/>
              </a:ext>
            </a:extLst>
          </p:cNvPr>
          <p:cNvSpPr txBox="1"/>
          <p:nvPr/>
        </p:nvSpPr>
        <p:spPr>
          <a:xfrm>
            <a:off x="617279" y="523247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  <a:endParaRPr lang="en-US" sz="1600" b="1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12495B91-6245-2FEC-74A0-E0916C02E7DC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560837" y="1468414"/>
            <a:ext cx="6028788" cy="4521591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A250579C-67C8-E349-0424-5FA37ACA3B51}"/>
              </a:ext>
            </a:extLst>
          </p:cNvPr>
          <p:cNvSpPr txBox="1"/>
          <p:nvPr/>
        </p:nvSpPr>
        <p:spPr>
          <a:xfrm rot="20571417">
            <a:off x="454814" y="2881500"/>
            <a:ext cx="1936620" cy="523220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en-US" sz="2800" b="1" dirty="0"/>
              <a:t>Live session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34E0BCE-84E8-70FD-D1A2-CF0F5DBF5E8B}"/>
              </a:ext>
            </a:extLst>
          </p:cNvPr>
          <p:cNvSpPr txBox="1"/>
          <p:nvPr/>
        </p:nvSpPr>
        <p:spPr>
          <a:xfrm>
            <a:off x="3445231" y="6011844"/>
            <a:ext cx="6577544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400" b="1" dirty="0"/>
              <a:t>Source: https://www.sketchbubble.com/en/presentation-crisis-intervention.html</a:t>
            </a:r>
          </a:p>
        </p:txBody>
      </p:sp>
    </p:spTree>
    <p:extLst>
      <p:ext uri="{BB962C8B-B14F-4D97-AF65-F5344CB8AC3E}">
        <p14:creationId xmlns:p14="http://schemas.microsoft.com/office/powerpoint/2010/main" val="31531573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3FB79B4A-7A34-1C02-CD1B-89115FC428CA}"/>
              </a:ext>
            </a:extLst>
          </p:cNvPr>
          <p:cNvPicPr>
            <a:picLocks noChangeAspect="1"/>
          </p:cNvPicPr>
          <p:nvPr/>
        </p:nvPicPr>
        <p:blipFill>
          <a:blip r:embed="rId2">
            <a:duotone>
              <a:prstClr val="black"/>
              <a:srgbClr val="852F4A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97B60AE2-5E3D-4AFD-BD97-4B8F961F9B50}"/>
              </a:ext>
            </a:extLst>
          </p:cNvPr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C2209B7-A564-4A7C-687E-49DE198161B1}"/>
              </a:ext>
            </a:extLst>
          </p:cNvPr>
          <p:cNvSpPr txBox="1"/>
          <p:nvPr/>
        </p:nvSpPr>
        <p:spPr>
          <a:xfrm>
            <a:off x="582006" y="5707075"/>
            <a:ext cx="452456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Thank You</a:t>
            </a:r>
          </a:p>
        </p:txBody>
      </p:sp>
      <p:pic>
        <p:nvPicPr>
          <p:cNvPr id="13" name="Graphic 12">
            <a:extLst>
              <a:ext uri="{FF2B5EF4-FFF2-40B4-BE49-F238E27FC236}">
                <a16:creationId xmlns:a16="http://schemas.microsoft.com/office/drawing/2014/main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>
            <a:extLst>
              <a:ext uri="{FF2B5EF4-FFF2-40B4-BE49-F238E27FC236}">
                <a16:creationId xmlns:a16="http://schemas.microsoft.com/office/drawing/2014/main" id="{7A88996D-9C9C-C22D-C278-D12119103366}"/>
              </a:ext>
            </a:extLst>
          </p:cNvPr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A6F2CBA4-F736-9294-6DD9-ADB98675CC0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9175057" y="248508"/>
            <a:ext cx="2649477" cy="1166001"/>
          </a:xfrm>
          <a:prstGeom prst="rect">
            <a:avLst/>
          </a:prstGeom>
        </p:spPr>
      </p:pic>
      <p:pic>
        <p:nvPicPr>
          <p:cNvPr id="23" name="Graphic 22">
            <a:extLst>
              <a:ext uri="{FF2B5EF4-FFF2-40B4-BE49-F238E27FC236}">
                <a16:creationId xmlns:a16="http://schemas.microsoft.com/office/drawing/2014/main" id="{7F2EF6CE-6A19-1FC7-706F-5BC62F62930A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367466" y="542565"/>
            <a:ext cx="2758843" cy="7530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685003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2779</TotalTime>
  <Words>378</Words>
  <Application>Microsoft Office PowerPoint</Application>
  <PresentationFormat>Widescreen</PresentationFormat>
  <Paragraphs>73</Paragraphs>
  <Slides>13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20" baseType="lpstr">
      <vt:lpstr>Arial</vt:lpstr>
      <vt:lpstr>Calibri</vt:lpstr>
      <vt:lpstr>Calibri Light</vt:lpstr>
      <vt:lpstr>Tajawal ExtraBold</vt:lpstr>
      <vt:lpstr>Tajawal Medium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Doaa Rady</cp:lastModifiedBy>
  <cp:revision>60</cp:revision>
  <dcterms:created xsi:type="dcterms:W3CDTF">2023-04-29T09:08:23Z</dcterms:created>
  <dcterms:modified xsi:type="dcterms:W3CDTF">2023-10-26T20:11:06Z</dcterms:modified>
</cp:coreProperties>
</file>