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34"/>
  </p:notesMasterIdLst>
  <p:sldIdLst>
    <p:sldId id="352" r:id="rId2"/>
    <p:sldId id="382" r:id="rId3"/>
    <p:sldId id="548" r:id="rId4"/>
    <p:sldId id="571" r:id="rId5"/>
    <p:sldId id="572" r:id="rId6"/>
    <p:sldId id="570" r:id="rId7"/>
    <p:sldId id="549" r:id="rId8"/>
    <p:sldId id="550" r:id="rId9"/>
    <p:sldId id="553" r:id="rId10"/>
    <p:sldId id="554" r:id="rId11"/>
    <p:sldId id="555" r:id="rId12"/>
    <p:sldId id="556" r:id="rId13"/>
    <p:sldId id="557" r:id="rId14"/>
    <p:sldId id="558" r:id="rId15"/>
    <p:sldId id="559" r:id="rId16"/>
    <p:sldId id="560" r:id="rId17"/>
    <p:sldId id="561" r:id="rId18"/>
    <p:sldId id="563" r:id="rId19"/>
    <p:sldId id="564" r:id="rId20"/>
    <p:sldId id="565" r:id="rId21"/>
    <p:sldId id="566" r:id="rId22"/>
    <p:sldId id="568" r:id="rId23"/>
    <p:sldId id="569" r:id="rId24"/>
    <p:sldId id="567" r:id="rId25"/>
    <p:sldId id="542" r:id="rId26"/>
    <p:sldId id="543" r:id="rId27"/>
    <p:sldId id="547" r:id="rId28"/>
    <p:sldId id="573" r:id="rId29"/>
    <p:sldId id="544" r:id="rId30"/>
    <p:sldId id="545" r:id="rId31"/>
    <p:sldId id="546" r:id="rId32"/>
    <p:sldId id="41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C82633"/>
    <a:srgbClr val="DDC9D0"/>
    <a:srgbClr val="8E5A6D"/>
    <a:srgbClr val="2E3957"/>
    <a:srgbClr val="D8D9D8"/>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84" y="1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10</a:t>
            </a:fld>
            <a:endParaRPr lang="en-US"/>
          </a:p>
        </p:txBody>
      </p:sp>
    </p:spTree>
    <p:extLst>
      <p:ext uri="{BB962C8B-B14F-4D97-AF65-F5344CB8AC3E}">
        <p14:creationId xmlns:p14="http://schemas.microsoft.com/office/powerpoint/2010/main" val="202661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15</a:t>
            </a:fld>
            <a:endParaRPr lang="en-US"/>
          </a:p>
        </p:txBody>
      </p:sp>
    </p:spTree>
    <p:extLst>
      <p:ext uri="{BB962C8B-B14F-4D97-AF65-F5344CB8AC3E}">
        <p14:creationId xmlns:p14="http://schemas.microsoft.com/office/powerpoint/2010/main" val="2299195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Don’t lie, cheat or do anything to misrepresent yourself online. This goes without saying, but it’s amazing the number of people who do this. Don’t let that be you.</a:t>
            </a:r>
            <a:r>
              <a:rPr lang="en-US" dirty="0">
                <a:effectLst/>
              </a:rPr>
              <a:t>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16</a:t>
            </a:fld>
            <a:endParaRPr lang="en-US"/>
          </a:p>
        </p:txBody>
      </p:sp>
    </p:spTree>
    <p:extLst>
      <p:ext uri="{BB962C8B-B14F-4D97-AF65-F5344CB8AC3E}">
        <p14:creationId xmlns:p14="http://schemas.microsoft.com/office/powerpoint/2010/main" val="2756851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Never pass off someone else’s work as your own. If you include photos, videos, papers and research on your website or blog, make sure to provide attribution to the author or owner of the content.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17</a:t>
            </a:fld>
            <a:endParaRPr lang="en-US"/>
          </a:p>
        </p:txBody>
      </p:sp>
    </p:spTree>
    <p:extLst>
      <p:ext uri="{BB962C8B-B14F-4D97-AF65-F5344CB8AC3E}">
        <p14:creationId xmlns:p14="http://schemas.microsoft.com/office/powerpoint/2010/main" val="590411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provide general legal information and use social media as an educational tool. However, attorneys must be careful not to give legal advice on specific cases. Doing so could trigger an attorney-client relationship.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18</a:t>
            </a:fld>
            <a:endParaRPr lang="en-US"/>
          </a:p>
        </p:txBody>
      </p:sp>
    </p:spTree>
    <p:extLst>
      <p:ext uri="{BB962C8B-B14F-4D97-AF65-F5344CB8AC3E}">
        <p14:creationId xmlns:p14="http://schemas.microsoft.com/office/powerpoint/2010/main" val="2938917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19</a:t>
            </a:fld>
            <a:endParaRPr lang="en-US"/>
          </a:p>
        </p:txBody>
      </p:sp>
    </p:spTree>
    <p:extLst>
      <p:ext uri="{BB962C8B-B14F-4D97-AF65-F5344CB8AC3E}">
        <p14:creationId xmlns:p14="http://schemas.microsoft.com/office/powerpoint/2010/main" val="1859481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Don’t share information about your clients or about your company.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20</a:t>
            </a:fld>
            <a:endParaRPr lang="en-US"/>
          </a:p>
        </p:txBody>
      </p:sp>
    </p:spTree>
    <p:extLst>
      <p:ext uri="{BB962C8B-B14F-4D97-AF65-F5344CB8AC3E}">
        <p14:creationId xmlns:p14="http://schemas.microsoft.com/office/powerpoint/2010/main" val="214795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you ever receive free products or services to review on your blog or if you receive payment to endorse a company on your blog. The same is true for client and investor relationships. </a:t>
            </a:r>
            <a:r>
              <a:rPr lang="en-US" sz="1200" kern="1200" dirty="0" err="1">
                <a:solidFill>
                  <a:schemeClr val="tx1"/>
                </a:solidFill>
                <a:effectLst/>
                <a:latin typeface="+mn-lt"/>
                <a:ea typeface="+mn-ea"/>
                <a:cs typeface="+mn-cs"/>
              </a:rPr>
              <a:t>Cmp.ly</a:t>
            </a:r>
            <a:r>
              <a:rPr lang="en-US" sz="1200" kern="1200" dirty="0">
                <a:solidFill>
                  <a:schemeClr val="tx1"/>
                </a:solidFill>
                <a:effectLst/>
                <a:latin typeface="+mn-lt"/>
                <a:ea typeface="+mn-ea"/>
                <a:cs typeface="+mn-cs"/>
              </a:rPr>
              <a:t> is a tool that can help you with disclosures.</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21</a:t>
            </a:fld>
            <a:endParaRPr lang="en-US"/>
          </a:p>
        </p:txBody>
      </p:sp>
    </p:spTree>
    <p:extLst>
      <p:ext uri="{BB962C8B-B14F-4D97-AF65-F5344CB8AC3E}">
        <p14:creationId xmlns:p14="http://schemas.microsoft.com/office/powerpoint/2010/main" val="2216112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22</a:t>
            </a:fld>
            <a:endParaRPr lang="en-US"/>
          </a:p>
        </p:txBody>
      </p:sp>
    </p:spTree>
    <p:extLst>
      <p:ext uri="{BB962C8B-B14F-4D97-AF65-F5344CB8AC3E}">
        <p14:creationId xmlns:p14="http://schemas.microsoft.com/office/powerpoint/2010/main" val="4027850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23</a:t>
            </a:fld>
            <a:endParaRPr lang="en-US"/>
          </a:p>
        </p:txBody>
      </p:sp>
    </p:spTree>
    <p:extLst>
      <p:ext uri="{BB962C8B-B14F-4D97-AF65-F5344CB8AC3E}">
        <p14:creationId xmlns:p14="http://schemas.microsoft.com/office/powerpoint/2010/main" val="3321711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24</a:t>
            </a:fld>
            <a:endParaRPr lang="en-US"/>
          </a:p>
        </p:txBody>
      </p:sp>
    </p:spTree>
    <p:extLst>
      <p:ext uri="{BB962C8B-B14F-4D97-AF65-F5344CB8AC3E}">
        <p14:creationId xmlns:p14="http://schemas.microsoft.com/office/powerpoint/2010/main" val="186952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open.spotify.com/episode/4tqp5uLJCYbiEUq7MRHFnr?go=1&amp;sp_cid=83f14e36d8021722d85a5a143cf2a311&amp;t=8&amp;utm_source=embed_player_p&amp;utm_medium=desktop&amp;nd=1" TargetMode="External"/><Relationship Id="rId7" Type="http://schemas.openxmlformats.org/officeDocument/2006/relationships/image" Target="../media/image4.sv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10" Type="http://schemas.openxmlformats.org/officeDocument/2006/relationships/image" Target="../media/image11.jpg"/><Relationship Id="rId4" Type="http://schemas.openxmlformats.org/officeDocument/2006/relationships/image" Target="../media/image9.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gif"/><Relationship Id="rId5" Type="http://schemas.openxmlformats.org/officeDocument/2006/relationships/image" Target="../media/image17.emf"/><Relationship Id="rId4" Type="http://schemas.openxmlformats.org/officeDocument/2006/relationships/image" Target="../media/image16.emf"/></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intel.com/content/www/us/en/legal/intel-social-media-guidelines.html"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corporate.ford.com/microsites/sustainability-report-2014-15/doc/sr14-ford-social-media-guidelines.pdf"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www.flybluekite.com" TargetMode="External"/><Relationship Id="rId2" Type="http://schemas.openxmlformats.org/officeDocument/2006/relationships/image" Target="../media/image22.png"/><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www.flickr.com/photos/kelseyw/4575526751/" TargetMode="External"/><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movies.about.com/od/themuppets/ig/Film-Photos/Beaker-Bunsen-Honeydew.htm" TargetMode="External"/><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0.pn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licenses/?lang=en"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44.png"/><Relationship Id="rId7" Type="http://schemas.openxmlformats.org/officeDocument/2006/relationships/image" Target="../media/image5.png"/><Relationship Id="rId2" Type="http://schemas.openxmlformats.org/officeDocument/2006/relationships/image" Target="../media/image4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a:solidFill>
                  <a:srgbClr val="FAC748"/>
                </a:solidFill>
                <a:latin typeface="Tajawal Medium" panose="00000600000000000000" pitchFamily="2" charset="-78"/>
                <a:cs typeface="Tajawal Medium" panose="00000600000000000000" pitchFamily="2" charset="-78"/>
              </a:rPr>
              <a:t>DGM 730</a:t>
            </a:r>
          </a:p>
          <a:p>
            <a:r>
              <a:rPr lang="en-US" sz="200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061909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050740" cy="4154984"/>
          </a:xfrm>
          <a:prstGeom prst="rect">
            <a:avLst/>
          </a:prstGeom>
          <a:noFill/>
        </p:spPr>
        <p:txBody>
          <a:bodyPr wrap="square" rtlCol="0">
            <a:spAutoFit/>
          </a:bodyPr>
          <a:lstStyle/>
          <a:p>
            <a:r>
              <a:rPr lang="en-US" sz="2800" b="1" dirty="0"/>
              <a:t>Overview and key findings of the 2023 Digital News Report</a:t>
            </a:r>
          </a:p>
          <a:p>
            <a:endParaRPr lang="en-US" sz="2800" b="1" dirty="0">
              <a:effectLst/>
              <a:hlinkClick r:id="rId2"/>
            </a:endParaRPr>
          </a:p>
          <a:p>
            <a:pPr marL="342900" indent="-342900">
              <a:buFont typeface="Wingdings" panose="05000000000000000000" pitchFamily="2" charset="2"/>
              <a:buChar char="q"/>
            </a:pPr>
            <a:r>
              <a:rPr lang="en-US" sz="2000" b="0" dirty="0">
                <a:effectLst/>
                <a:hlinkClick r:id="rId2"/>
              </a:rPr>
              <a:t>https://reutersinstitute.politics.ox.ac.uk/digital-news-report/2023/dnr-executive-summary</a:t>
            </a:r>
            <a:endParaRPr lang="en-US" sz="2000" b="0" dirty="0">
              <a:effectLst/>
            </a:endParaRPr>
          </a:p>
          <a:p>
            <a:endParaRPr lang="en-US" sz="2000" b="0" dirty="0">
              <a:effectLst/>
            </a:endParaRPr>
          </a:p>
          <a:p>
            <a:pPr marL="342900" indent="-342900">
              <a:buFont typeface="Wingdings" panose="05000000000000000000" pitchFamily="2" charset="2"/>
              <a:buChar char="q"/>
            </a:pPr>
            <a:r>
              <a:rPr lang="en-US" sz="2000" b="0" dirty="0">
                <a:effectLst/>
                <a:hlinkClick r:id="rId3"/>
              </a:rPr>
              <a:t>https://open.spotify.com/episode/4tqp5uLJCYbiEUq7MRHFnr?go=1&amp;sp_cid=83f14e36d8021722d85a5a143cf2a311&amp;t=8&amp;utm_source=embed_player_p&amp;utm_medium=desktop&amp;nd=1</a:t>
            </a:r>
            <a:endParaRPr lang="en-US" sz="2000" dirty="0"/>
          </a:p>
          <a:p>
            <a:pPr algn="r"/>
            <a:r>
              <a:rPr lang="en-US" sz="2400" dirty="0">
                <a:solidFill>
                  <a:srgbClr val="FF0000"/>
                </a:solidFill>
              </a:rPr>
              <a:t>14th June 2023</a:t>
            </a:r>
            <a:endParaRPr lang="en-US" sz="2400" b="0" dirty="0">
              <a:solidFill>
                <a:srgbClr val="FF0000"/>
              </a:solidFill>
              <a:effectLst/>
            </a:endParaRPr>
          </a:p>
          <a:p>
            <a:endParaRPr lang="en-US" sz="1200" b="1" i="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erson reading a newspaper&#10;&#10;Description automatically generated with low confidence">
            <a:extLst>
              <a:ext uri="{FF2B5EF4-FFF2-40B4-BE49-F238E27FC236}">
                <a16:creationId xmlns:a16="http://schemas.microsoft.com/office/drawing/2014/main" id="{D2C54BB5-5FFF-88A8-CC04-A94A7058AC2B}"/>
              </a:ext>
            </a:extLst>
          </p:cNvPr>
          <p:cNvPicPr>
            <a:picLocks noChangeAspect="1"/>
          </p:cNvPicPr>
          <p:nvPr/>
        </p:nvPicPr>
        <p:blipFill rotWithShape="1">
          <a:blip r:embed="rId10">
            <a:extLst>
              <a:ext uri="{28A0092B-C50C-407E-A947-70E740481C1C}">
                <a14:useLocalDpi xmlns:a14="http://schemas.microsoft.com/office/drawing/2010/main" val="0"/>
              </a:ext>
            </a:extLst>
          </a:blip>
          <a:srcRect t="10911" b="11870"/>
          <a:stretch/>
        </p:blipFill>
        <p:spPr>
          <a:xfrm>
            <a:off x="7634247" y="1391691"/>
            <a:ext cx="4538783" cy="4910490"/>
          </a:xfrm>
          <a:prstGeom prst="rect">
            <a:avLst/>
          </a:prstGeom>
        </p:spPr>
      </p:pic>
    </p:spTree>
    <p:extLst>
      <p:ext uri="{BB962C8B-B14F-4D97-AF65-F5344CB8AC3E}">
        <p14:creationId xmlns:p14="http://schemas.microsoft.com/office/powerpoint/2010/main" val="3814943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BC9D7681-8152-2FA2-C768-5B6B8B5CD49D}"/>
              </a:ext>
            </a:extLst>
          </p:cNvPr>
          <p:cNvPicPr>
            <a:picLocks noChangeAspect="1"/>
          </p:cNvPicPr>
          <p:nvPr/>
        </p:nvPicPr>
        <p:blipFill>
          <a:blip r:embed="rId8"/>
          <a:stretch>
            <a:fillRect/>
          </a:stretch>
        </p:blipFill>
        <p:spPr>
          <a:xfrm>
            <a:off x="6325955" y="285750"/>
            <a:ext cx="5905067" cy="6572250"/>
          </a:xfrm>
          <a:prstGeom prst="rect">
            <a:avLst/>
          </a:prstGeom>
        </p:spPr>
      </p:pic>
      <p:sp>
        <p:nvSpPr>
          <p:cNvPr id="11" name="TextBox 10">
            <a:extLst>
              <a:ext uri="{FF2B5EF4-FFF2-40B4-BE49-F238E27FC236}">
                <a16:creationId xmlns:a16="http://schemas.microsoft.com/office/drawing/2014/main" id="{2C85CCE4-B508-035D-3D4F-6450FFDC2A17}"/>
              </a:ext>
            </a:extLst>
          </p:cNvPr>
          <p:cNvSpPr txBox="1"/>
          <p:nvPr/>
        </p:nvSpPr>
        <p:spPr>
          <a:xfrm>
            <a:off x="1903013"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pic>
        <p:nvPicPr>
          <p:cNvPr id="13" name="Picture 12">
            <a:extLst>
              <a:ext uri="{FF2B5EF4-FFF2-40B4-BE49-F238E27FC236}">
                <a16:creationId xmlns:a16="http://schemas.microsoft.com/office/drawing/2014/main" id="{71A9B3EF-0AAA-08F6-1C8E-32AE83E501B1}"/>
              </a:ext>
            </a:extLst>
          </p:cNvPr>
          <p:cNvPicPr>
            <a:picLocks noChangeAspect="1"/>
          </p:cNvPicPr>
          <p:nvPr/>
        </p:nvPicPr>
        <p:blipFill>
          <a:blip r:embed="rId9"/>
          <a:stretch>
            <a:fillRect/>
          </a:stretch>
        </p:blipFill>
        <p:spPr>
          <a:xfrm>
            <a:off x="1583507" y="1398386"/>
            <a:ext cx="4630485" cy="4608540"/>
          </a:xfrm>
          <a:prstGeom prst="rect">
            <a:avLst/>
          </a:prstGeom>
        </p:spPr>
      </p:pic>
    </p:spTree>
    <p:extLst>
      <p:ext uri="{BB962C8B-B14F-4D97-AF65-F5344CB8AC3E}">
        <p14:creationId xmlns:p14="http://schemas.microsoft.com/office/powerpoint/2010/main" val="383756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11" name="Picture 10" descr="A video player with a red play button&#10;&#10;Description automatically generated with low confidence">
            <a:extLst>
              <a:ext uri="{FF2B5EF4-FFF2-40B4-BE49-F238E27FC236}">
                <a16:creationId xmlns:a16="http://schemas.microsoft.com/office/drawing/2014/main" id="{A32180F7-4C6F-C40E-3AB4-72366A45CA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7514" y="1123403"/>
            <a:ext cx="4928260" cy="4928260"/>
          </a:xfrm>
          <a:prstGeom prst="rect">
            <a:avLst/>
          </a:prstGeom>
        </p:spPr>
      </p:pic>
      <p:sp>
        <p:nvSpPr>
          <p:cNvPr id="7" name="TextBox 6"/>
          <p:cNvSpPr txBox="1"/>
          <p:nvPr/>
        </p:nvSpPr>
        <p:spPr>
          <a:xfrm>
            <a:off x="2720832"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Crisis Example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7304" y="356500"/>
            <a:ext cx="2544287" cy="523220"/>
          </a:xfrm>
          <a:prstGeom prst="rect">
            <a:avLst/>
          </a:prstGeom>
          <a:noFill/>
        </p:spPr>
        <p:txBody>
          <a:bodyPr wrap="none" rtlCol="0">
            <a:spAutoFit/>
          </a:bodyPr>
          <a:lstStyle/>
          <a:p>
            <a:pPr algn="ctr"/>
            <a:r>
              <a:rPr lang="en-US" sz="2700" b="1" dirty="0">
                <a:solidFill>
                  <a:schemeClr val="bg1"/>
                </a:solidFill>
                <a:latin typeface="Tajawal Medium" panose="00000600000000000000" pitchFamily="2" charset="-78"/>
                <a:cs typeface="Tajawal Medium" panose="00000600000000000000" pitchFamily="2" charset="-78"/>
              </a:rPr>
              <a:t>Live sessions</a:t>
            </a:r>
            <a:endParaRPr lang="en-US" sz="27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8238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44410"/>
            <a:ext cx="7876137" cy="4339650"/>
          </a:xfrm>
          <a:prstGeom prst="rect">
            <a:avLst/>
          </a:prstGeom>
          <a:noFill/>
        </p:spPr>
        <p:txBody>
          <a:bodyPr wrap="square" rtlCol="0">
            <a:spAutoFit/>
          </a:bodyPr>
          <a:lstStyle/>
          <a:p>
            <a:r>
              <a:rPr lang="en-US" sz="2800" b="1" dirty="0">
                <a:hlinkClick r:id="rId2"/>
              </a:rPr>
              <a:t>Dell Global Social Media Policy</a:t>
            </a:r>
            <a:endParaRPr lang="en-US" sz="2800" b="1" dirty="0"/>
          </a:p>
          <a:p>
            <a:r>
              <a:rPr lang="en-US" sz="2800" b="0" dirty="0">
                <a:effectLst/>
              </a:rPr>
              <a:t>Dell has a very simple and straightforward social media policy. It boils down to six overarching policies.</a:t>
            </a:r>
          </a:p>
          <a:p>
            <a:pPr>
              <a:buFont typeface="+mj-lt"/>
              <a:buAutoNum type="arabicPeriod"/>
            </a:pPr>
            <a:r>
              <a:rPr lang="en-US" sz="2800" b="0" dirty="0">
                <a:effectLst/>
              </a:rPr>
              <a:t>Protect Information</a:t>
            </a:r>
          </a:p>
          <a:p>
            <a:pPr>
              <a:buFont typeface="+mj-lt"/>
              <a:buAutoNum type="arabicPeriod"/>
            </a:pPr>
            <a:r>
              <a:rPr lang="en-US" sz="2800" b="0" dirty="0">
                <a:effectLst/>
              </a:rPr>
              <a:t>Be Transparent and Disclose</a:t>
            </a:r>
          </a:p>
          <a:p>
            <a:pPr>
              <a:buFont typeface="+mj-lt"/>
              <a:buAutoNum type="arabicPeriod"/>
            </a:pPr>
            <a:r>
              <a:rPr lang="en-US" sz="2800" b="0" dirty="0">
                <a:effectLst/>
              </a:rPr>
              <a:t>Follow the Law, Follow the Code of Conduct</a:t>
            </a:r>
          </a:p>
          <a:p>
            <a:pPr>
              <a:buFont typeface="+mj-lt"/>
              <a:buAutoNum type="arabicPeriod"/>
            </a:pPr>
            <a:r>
              <a:rPr lang="en-US" sz="2800" b="0" dirty="0">
                <a:effectLst/>
              </a:rPr>
              <a:t>Be Responsible</a:t>
            </a:r>
          </a:p>
          <a:p>
            <a:pPr>
              <a:buFont typeface="+mj-lt"/>
              <a:buAutoNum type="arabicPeriod"/>
            </a:pPr>
            <a:r>
              <a:rPr lang="en-US" sz="2800" b="0" dirty="0">
                <a:effectLst/>
              </a:rPr>
              <a:t>Be Nice, Have Fun and Connect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descr="A picture containing text, screenshot, font, number&#10;&#10;Description automatically generated">
            <a:extLst>
              <a:ext uri="{FF2B5EF4-FFF2-40B4-BE49-F238E27FC236}">
                <a16:creationId xmlns:a16="http://schemas.microsoft.com/office/drawing/2014/main" id="{E9BC1848-8122-5C19-E9FE-1F18D5670C6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59644" y="1491232"/>
            <a:ext cx="2343150" cy="4505325"/>
          </a:xfrm>
          <a:prstGeom prst="rect">
            <a:avLst/>
          </a:prstGeom>
        </p:spPr>
      </p:pic>
    </p:spTree>
    <p:extLst>
      <p:ext uri="{BB962C8B-B14F-4D97-AF65-F5344CB8AC3E}">
        <p14:creationId xmlns:p14="http://schemas.microsoft.com/office/powerpoint/2010/main" val="1524114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111702" cy="4339650"/>
          </a:xfrm>
          <a:prstGeom prst="rect">
            <a:avLst/>
          </a:prstGeom>
          <a:noFill/>
        </p:spPr>
        <p:txBody>
          <a:bodyPr wrap="square" rtlCol="0">
            <a:spAutoFit/>
          </a:bodyPr>
          <a:lstStyle/>
          <a:p>
            <a:r>
              <a:rPr lang="en-US" sz="2800" b="1" dirty="0">
                <a:hlinkClick r:id="rId2"/>
              </a:rPr>
              <a:t>Intel Social Media Guidelines</a:t>
            </a:r>
            <a:endParaRPr lang="en-US" sz="2800" b="0" dirty="0">
              <a:effectLst/>
            </a:endParaRPr>
          </a:p>
          <a:p>
            <a:r>
              <a:rPr lang="en-US" sz="2800" b="0" dirty="0">
                <a:effectLst/>
              </a:rPr>
              <a:t>Intel is another example of a good social media policy. They’ve split their policy into five parts. There are three sections for disclosure, protect trade secrets, and use common sense. In addition, there are sections for contractors or anyone else who is paid to contribute to Intel’s social media activity.</a:t>
            </a:r>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icture containing text, screenshot, font, logo&#10;&#10;Description automatically generated">
            <a:extLst>
              <a:ext uri="{FF2B5EF4-FFF2-40B4-BE49-F238E27FC236}">
                <a16:creationId xmlns:a16="http://schemas.microsoft.com/office/drawing/2014/main" id="{0F2538D9-BB74-A07C-3B90-8B0CBEFB2C13}"/>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09746" y="1357718"/>
            <a:ext cx="4227616" cy="5382768"/>
          </a:xfrm>
          <a:prstGeom prst="rect">
            <a:avLst/>
          </a:prstGeom>
        </p:spPr>
      </p:pic>
      <p:sp>
        <p:nvSpPr>
          <p:cNvPr id="8" name="Speech Bubble: Oval 7">
            <a:extLst>
              <a:ext uri="{FF2B5EF4-FFF2-40B4-BE49-F238E27FC236}">
                <a16:creationId xmlns:a16="http://schemas.microsoft.com/office/drawing/2014/main" id="{D0F8DE06-2FD6-5DB4-1826-D99113400469}"/>
              </a:ext>
            </a:extLst>
          </p:cNvPr>
          <p:cNvSpPr/>
          <p:nvPr/>
        </p:nvSpPr>
        <p:spPr>
          <a:xfrm>
            <a:off x="4370120" y="5866410"/>
            <a:ext cx="3774822" cy="874076"/>
          </a:xfrm>
          <a:prstGeom prst="wedgeEllipseCallout">
            <a:avLst>
              <a:gd name="adj1" fmla="val 58226"/>
              <a:gd name="adj2" fmla="val -31244"/>
            </a:avLst>
          </a:prstGeom>
          <a:solidFill>
            <a:srgbClr val="C7A5B1"/>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b="1" dirty="0">
                <a:solidFill>
                  <a:schemeClr val="tx1"/>
                </a:solidFill>
              </a:rPr>
              <a:t>Your common sense is your natural ability to make good judgments and to behave in a practical and sensible way.</a:t>
            </a:r>
          </a:p>
        </p:txBody>
      </p:sp>
    </p:spTree>
    <p:extLst>
      <p:ext uri="{BB962C8B-B14F-4D97-AF65-F5344CB8AC3E}">
        <p14:creationId xmlns:p14="http://schemas.microsoft.com/office/powerpoint/2010/main" val="258595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44410"/>
            <a:ext cx="8071132" cy="3908762"/>
          </a:xfrm>
          <a:prstGeom prst="rect">
            <a:avLst/>
          </a:prstGeom>
          <a:noFill/>
        </p:spPr>
        <p:txBody>
          <a:bodyPr wrap="square" rtlCol="0">
            <a:spAutoFit/>
          </a:bodyPr>
          <a:lstStyle/>
          <a:p>
            <a:r>
              <a:rPr lang="en-US" sz="2800" b="1" dirty="0">
                <a:hlinkClick r:id="rId2"/>
              </a:rPr>
              <a:t>Ford Motor Company Digital Participation Guidelines</a:t>
            </a:r>
            <a:endParaRPr lang="en-US" sz="2800" b="1" dirty="0"/>
          </a:p>
          <a:p>
            <a:endParaRPr lang="en-US" sz="2800" b="1" dirty="0"/>
          </a:p>
          <a:p>
            <a:pPr>
              <a:buFont typeface="+mj-lt"/>
              <a:buAutoNum type="arabicPeriod"/>
            </a:pPr>
            <a:r>
              <a:rPr lang="en-US" sz="2800" b="0" dirty="0">
                <a:effectLst/>
              </a:rPr>
              <a:t>Honest about who you are</a:t>
            </a:r>
          </a:p>
          <a:p>
            <a:pPr>
              <a:buFont typeface="+mj-lt"/>
              <a:buAutoNum type="arabicPeriod"/>
            </a:pPr>
            <a:r>
              <a:rPr lang="en-US" sz="2800" b="0" dirty="0">
                <a:effectLst/>
              </a:rPr>
              <a:t>Clarity that your opinions are your own</a:t>
            </a:r>
          </a:p>
          <a:p>
            <a:pPr>
              <a:buFont typeface="+mj-lt"/>
              <a:buAutoNum type="arabicPeriod"/>
            </a:pPr>
            <a:r>
              <a:rPr lang="en-US" sz="2800" b="0" dirty="0">
                <a:effectLst/>
              </a:rPr>
              <a:t>Respect and humility in all communication </a:t>
            </a:r>
          </a:p>
          <a:p>
            <a:pPr>
              <a:buFont typeface="+mj-lt"/>
              <a:buAutoNum type="arabicPeriod"/>
            </a:pPr>
            <a:r>
              <a:rPr lang="en-US" sz="2800" b="0" dirty="0">
                <a:effectLst/>
              </a:rPr>
              <a:t>Good judgement in sharing only public information – including financial data</a:t>
            </a:r>
          </a:p>
          <a:p>
            <a:pPr>
              <a:buFont typeface="+mj-lt"/>
              <a:buAutoNum type="arabicPeriod"/>
            </a:pPr>
            <a:r>
              <a:rPr lang="en-US" sz="2800" b="0" dirty="0">
                <a:effectLst/>
              </a:rPr>
              <a:t>Awareness that what you say is permanent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blue and white logo&#10;&#10;Description automatically generated with medium confidence">
            <a:extLst>
              <a:ext uri="{FF2B5EF4-FFF2-40B4-BE49-F238E27FC236}">
                <a16:creationId xmlns:a16="http://schemas.microsoft.com/office/drawing/2014/main" id="{F5D5ABE9-6290-C6EB-1C45-6B3220732E2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09679" y="2023970"/>
            <a:ext cx="3220352" cy="1811448"/>
          </a:xfrm>
          <a:prstGeom prst="rect">
            <a:avLst/>
          </a:prstGeom>
        </p:spPr>
      </p:pic>
    </p:spTree>
    <p:extLst>
      <p:ext uri="{BB962C8B-B14F-4D97-AF65-F5344CB8AC3E}">
        <p14:creationId xmlns:p14="http://schemas.microsoft.com/office/powerpoint/2010/main" val="41789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2F1F6C-EAB3-C69F-836B-BCD929EBCB6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r="18555"/>
          <a:stretch>
            <a:fillRect/>
          </a:stretch>
        </p:blipFill>
        <p:spPr bwMode="auto">
          <a:xfrm>
            <a:off x="2747160" y="1786938"/>
            <a:ext cx="6195261" cy="5071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8501167" y="3623468"/>
            <a:ext cx="5468813" cy="1143000"/>
          </a:xfrm>
        </p:spPr>
        <p:txBody>
          <a:bodyPr>
            <a:noAutofit/>
          </a:bodyPr>
          <a:lstStyle/>
          <a:p>
            <a:pPr algn="l">
              <a:lnSpc>
                <a:spcPct val="80000"/>
              </a:lnSpc>
              <a:defRPr/>
            </a:pPr>
            <a:r>
              <a:rPr lang="en-US" b="1" dirty="0">
                <a:cs typeface="Arial" charset="0"/>
              </a:rPr>
              <a:t>RAISE </a:t>
            </a:r>
            <a:br>
              <a:rPr lang="en-US" b="1" dirty="0">
                <a:cs typeface="Arial" charset="0"/>
              </a:rPr>
            </a:br>
            <a:r>
              <a:rPr lang="en-US" b="1" dirty="0">
                <a:cs typeface="Arial" charset="0"/>
              </a:rPr>
              <a:t>AWARENESS</a:t>
            </a:r>
          </a:p>
        </p:txBody>
      </p:sp>
      <p:pic>
        <p:nvPicPr>
          <p:cNvPr id="6" name="Graphic 5">
            <a:extLst>
              <a:ext uri="{FF2B5EF4-FFF2-40B4-BE49-F238E27FC236}">
                <a16:creationId xmlns:a16="http://schemas.microsoft.com/office/drawing/2014/main" id="{33CDDF8F-1BE4-E9F3-E2CF-46A2D92665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5A38EEF9-748E-5E4F-CE38-DAE6D167B0E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DBA0D4C0-58E6-47FC-0C43-C5C82A8045B2}"/>
              </a:ext>
            </a:extLst>
          </p:cNvPr>
          <p:cNvSpPr txBox="1"/>
          <p:nvPr/>
        </p:nvSpPr>
        <p:spPr>
          <a:xfrm>
            <a:off x="1068779" y="437584"/>
            <a:ext cx="610391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Steps of social media policy</a:t>
            </a:r>
          </a:p>
        </p:txBody>
      </p:sp>
      <p:sp>
        <p:nvSpPr>
          <p:cNvPr id="9" name="TextBox 8">
            <a:extLst>
              <a:ext uri="{FF2B5EF4-FFF2-40B4-BE49-F238E27FC236}">
                <a16:creationId xmlns:a16="http://schemas.microsoft.com/office/drawing/2014/main" id="{4B3D8E1C-3D17-9A41-A901-21C3A83CE301}"/>
              </a:ext>
            </a:extLst>
          </p:cNvPr>
          <p:cNvSpPr txBox="1"/>
          <p:nvPr/>
        </p:nvSpPr>
        <p:spPr>
          <a:xfrm>
            <a:off x="9118295" y="6043914"/>
            <a:ext cx="2868606" cy="769441"/>
          </a:xfrm>
          <a:prstGeom prst="rect">
            <a:avLst/>
          </a:prstGeom>
          <a:noFill/>
        </p:spPr>
        <p:txBody>
          <a:bodyPr wrap="none" rtlCol="0">
            <a:spAutoFit/>
          </a:bodyPr>
          <a:lstStyle/>
          <a:p>
            <a:pPr marL="0" indent="0" algn="ctr">
              <a:buNone/>
            </a:pPr>
            <a:r>
              <a:rPr lang="en-US" sz="1600" b="1" dirty="0"/>
              <a:t>Source: Laura Click</a:t>
            </a:r>
          </a:p>
          <a:p>
            <a:pPr marL="0" indent="0" algn="ctr">
              <a:buNone/>
            </a:pPr>
            <a:r>
              <a:rPr lang="en-US" sz="1400" dirty="0"/>
              <a:t>Founder &amp; CEO - Blue Kite Marketing</a:t>
            </a:r>
          </a:p>
          <a:p>
            <a:pPr marL="0" indent="0" algn="ctr">
              <a:buNone/>
            </a:pPr>
            <a:r>
              <a:rPr lang="en-US" sz="1400" dirty="0">
                <a:hlinkClick r:id="rId7"/>
              </a:rPr>
              <a:t>www.flybluekite.com</a:t>
            </a:r>
            <a:r>
              <a:rPr lang="en-US" sz="1400" dirty="0"/>
              <a:t> </a:t>
            </a:r>
          </a:p>
        </p:txBody>
      </p:sp>
    </p:spTree>
    <p:extLst>
      <p:ext uri="{BB962C8B-B14F-4D97-AF65-F5344CB8AC3E}">
        <p14:creationId xmlns:p14="http://schemas.microsoft.com/office/powerpoint/2010/main" val="112089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Build relationships.</a:t>
            </a:r>
          </a:p>
        </p:txBody>
      </p:sp>
      <p:pic>
        <p:nvPicPr>
          <p:cNvPr id="6" name="Picture 5" descr="Paper dolls holding hands.jpg"/>
          <p:cNvPicPr>
            <a:picLocks noChangeAspect="1"/>
          </p:cNvPicPr>
          <p:nvPr/>
        </p:nvPicPr>
        <p:blipFill rotWithShape="1">
          <a:blip r:embed="rId3">
            <a:extLst>
              <a:ext uri="{28A0092B-C50C-407E-A947-70E740481C1C}">
                <a14:useLocalDpi xmlns:a14="http://schemas.microsoft.com/office/drawing/2010/main" val="0"/>
              </a:ext>
            </a:extLst>
          </a:blip>
          <a:srcRect b="23946"/>
          <a:stretch/>
        </p:blipFill>
        <p:spPr>
          <a:xfrm>
            <a:off x="1524000" y="1656539"/>
            <a:ext cx="9144000" cy="5215731"/>
          </a:xfrm>
          <a:prstGeom prst="rect">
            <a:avLst/>
          </a:prstGeom>
        </p:spPr>
      </p:pic>
    </p:spTree>
    <p:extLst>
      <p:ext uri="{BB962C8B-B14F-4D97-AF65-F5344CB8AC3E}">
        <p14:creationId xmlns:p14="http://schemas.microsoft.com/office/powerpoint/2010/main" val="2358562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normAutofit/>
          </a:bodyPr>
          <a:lstStyle/>
          <a:p>
            <a:pPr lvl="0"/>
            <a:r>
              <a:rPr lang="en-US" b="1" dirty="0"/>
              <a:t>Enhance customer service.</a:t>
            </a:r>
          </a:p>
        </p:txBody>
      </p:sp>
      <p:pic>
        <p:nvPicPr>
          <p:cNvPr id="3" name="Picture 2"/>
          <p:cNvPicPr>
            <a:picLocks noChangeAspect="1"/>
          </p:cNvPicPr>
          <p:nvPr/>
        </p:nvPicPr>
        <p:blipFill rotWithShape="1">
          <a:blip r:embed="rId2"/>
          <a:srcRect t="22232"/>
          <a:stretch/>
        </p:blipFill>
        <p:spPr>
          <a:xfrm>
            <a:off x="1524000" y="1524000"/>
            <a:ext cx="9145128" cy="5334000"/>
          </a:xfrm>
          <a:prstGeom prst="rect">
            <a:avLst/>
          </a:prstGeom>
        </p:spPr>
      </p:pic>
    </p:spTree>
    <p:extLst>
      <p:ext uri="{BB962C8B-B14F-4D97-AF65-F5344CB8AC3E}">
        <p14:creationId xmlns:p14="http://schemas.microsoft.com/office/powerpoint/2010/main" val="2701692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lstStyle/>
          <a:p>
            <a:r>
              <a:rPr lang="en-US" b="1" dirty="0"/>
              <a:t>Communicate during a crisis.</a:t>
            </a:r>
          </a:p>
        </p:txBody>
      </p:sp>
      <p:pic>
        <p:nvPicPr>
          <p:cNvPr id="4" name="Picture 3"/>
          <p:cNvPicPr>
            <a:picLocks noChangeAspect="1"/>
          </p:cNvPicPr>
          <p:nvPr/>
        </p:nvPicPr>
        <p:blipFill rotWithShape="1">
          <a:blip r:embed="rId2"/>
          <a:srcRect b="8562"/>
          <a:stretch/>
        </p:blipFill>
        <p:spPr>
          <a:xfrm>
            <a:off x="1524000" y="1283958"/>
            <a:ext cx="9144000" cy="5574042"/>
          </a:xfrm>
          <a:prstGeom prst="rect">
            <a:avLst/>
          </a:prstGeom>
        </p:spPr>
      </p:pic>
      <p:sp>
        <p:nvSpPr>
          <p:cNvPr id="5" name="TextBox 4"/>
          <p:cNvSpPr txBox="1"/>
          <p:nvPr/>
        </p:nvSpPr>
        <p:spPr>
          <a:xfrm>
            <a:off x="8764040" y="6525317"/>
            <a:ext cx="1795865" cy="261610"/>
          </a:xfrm>
          <a:prstGeom prst="rect">
            <a:avLst/>
          </a:prstGeom>
          <a:noFill/>
        </p:spPr>
        <p:txBody>
          <a:bodyPr wrap="square" rtlCol="0">
            <a:spAutoFit/>
          </a:bodyPr>
          <a:lstStyle/>
          <a:p>
            <a:pPr algn="r"/>
            <a:r>
              <a:rPr lang="en-US" sz="1100" i="1" dirty="0">
                <a:hlinkClick r:id="rId3"/>
              </a:rPr>
              <a:t>Image credit: Kelsey Wynns</a:t>
            </a:r>
            <a:endParaRPr lang="en-US" sz="1100" i="1" dirty="0"/>
          </a:p>
        </p:txBody>
      </p:sp>
    </p:spTree>
    <p:extLst>
      <p:ext uri="{BB962C8B-B14F-4D97-AF65-F5344CB8AC3E}">
        <p14:creationId xmlns:p14="http://schemas.microsoft.com/office/powerpoint/2010/main" val="4241920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16773" y="1507292"/>
            <a:ext cx="4280567" cy="5350708"/>
          </a:xfrm>
          <a:prstGeom prst="rect">
            <a:avLst/>
          </a:prstGeom>
        </p:spPr>
      </p:pic>
      <p:sp>
        <p:nvSpPr>
          <p:cNvPr id="2" name="Title 1"/>
          <p:cNvSpPr>
            <a:spLocks noGrp="1"/>
          </p:cNvSpPr>
          <p:nvPr>
            <p:ph type="title"/>
          </p:nvPr>
        </p:nvSpPr>
        <p:spPr>
          <a:xfrm>
            <a:off x="3304675" y="359008"/>
            <a:ext cx="8229600" cy="1143000"/>
          </a:xfrm>
        </p:spPr>
        <p:txBody>
          <a:bodyPr>
            <a:normAutofit/>
          </a:bodyPr>
          <a:lstStyle/>
          <a:p>
            <a:r>
              <a:rPr lang="en-US" b="1" dirty="0"/>
              <a:t>Test ideas &amp; get feedback.</a:t>
            </a:r>
          </a:p>
        </p:txBody>
      </p:sp>
      <p:sp>
        <p:nvSpPr>
          <p:cNvPr id="3" name="TextBox 2"/>
          <p:cNvSpPr txBox="1"/>
          <p:nvPr/>
        </p:nvSpPr>
        <p:spPr>
          <a:xfrm>
            <a:off x="9659350" y="6489358"/>
            <a:ext cx="1365813" cy="276999"/>
          </a:xfrm>
          <a:prstGeom prst="rect">
            <a:avLst/>
          </a:prstGeom>
          <a:noFill/>
        </p:spPr>
        <p:txBody>
          <a:bodyPr wrap="square" rtlCol="0">
            <a:spAutoFit/>
          </a:bodyPr>
          <a:lstStyle/>
          <a:p>
            <a:r>
              <a:rPr lang="en-US" sz="1200" i="1" dirty="0">
                <a:hlinkClick r:id="rId3"/>
              </a:rPr>
              <a:t>Image credit</a:t>
            </a:r>
            <a:endParaRPr lang="en-US" sz="1200" i="1" dirty="0"/>
          </a:p>
        </p:txBody>
      </p:sp>
    </p:spTree>
    <p:extLst>
      <p:ext uri="{BB962C8B-B14F-4D97-AF65-F5344CB8AC3E}">
        <p14:creationId xmlns:p14="http://schemas.microsoft.com/office/powerpoint/2010/main" val="641641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s raised.jpg"/>
          <p:cNvPicPr>
            <a:picLocks noChangeAspect="1"/>
          </p:cNvPicPr>
          <p:nvPr/>
        </p:nvPicPr>
        <p:blipFill rotWithShape="1">
          <a:blip r:embed="rId2">
            <a:extLst>
              <a:ext uri="{28A0092B-C50C-407E-A947-70E740481C1C}">
                <a14:useLocalDpi xmlns:a14="http://schemas.microsoft.com/office/drawing/2010/main" val="0"/>
              </a:ext>
            </a:extLst>
          </a:blip>
          <a:srcRect t="18904" r="47691"/>
          <a:stretch/>
        </p:blipFill>
        <p:spPr>
          <a:xfrm>
            <a:off x="4091212" y="1026756"/>
            <a:ext cx="6590301" cy="5844754"/>
          </a:xfrm>
          <a:prstGeom prst="rect">
            <a:avLst/>
          </a:prstGeom>
        </p:spPr>
      </p:pic>
      <p:sp>
        <p:nvSpPr>
          <p:cNvPr id="2" name="Title 1"/>
          <p:cNvSpPr>
            <a:spLocks noGrp="1"/>
          </p:cNvSpPr>
          <p:nvPr>
            <p:ph type="title"/>
          </p:nvPr>
        </p:nvSpPr>
        <p:spPr>
          <a:xfrm>
            <a:off x="1045411" y="724548"/>
            <a:ext cx="8229600" cy="1143000"/>
          </a:xfrm>
        </p:spPr>
        <p:txBody>
          <a:bodyPr/>
          <a:lstStyle/>
          <a:p>
            <a:r>
              <a:rPr lang="en-US" b="1" dirty="0"/>
              <a:t>Find business opportunities.</a:t>
            </a:r>
          </a:p>
        </p:txBody>
      </p:sp>
    </p:spTree>
    <p:extLst>
      <p:ext uri="{BB962C8B-B14F-4D97-AF65-F5344CB8AC3E}">
        <p14:creationId xmlns:p14="http://schemas.microsoft.com/office/powerpoint/2010/main" val="2834700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But, how can you do it ethically?</a:t>
            </a:r>
          </a:p>
        </p:txBody>
      </p:sp>
      <p:pic>
        <p:nvPicPr>
          <p:cNvPr id="5" name="Picture 4" descr="iStock_000015943888XSmall.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7692" y="1878794"/>
            <a:ext cx="7545737" cy="5006818"/>
          </a:xfrm>
          <a:prstGeom prst="rect">
            <a:avLst/>
          </a:prstGeom>
        </p:spPr>
      </p:pic>
    </p:spTree>
    <p:extLst>
      <p:ext uri="{BB962C8B-B14F-4D97-AF65-F5344CB8AC3E}">
        <p14:creationId xmlns:p14="http://schemas.microsoft.com/office/powerpoint/2010/main" val="2133019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6506" y="153696"/>
            <a:ext cx="4488248" cy="6724442"/>
          </a:xfrm>
          <a:prstGeom prst="rect">
            <a:avLst/>
          </a:prstGeom>
        </p:spPr>
      </p:pic>
      <p:sp>
        <p:nvSpPr>
          <p:cNvPr id="2" name="Title 1"/>
          <p:cNvSpPr>
            <a:spLocks noGrp="1"/>
          </p:cNvSpPr>
          <p:nvPr>
            <p:ph type="title"/>
          </p:nvPr>
        </p:nvSpPr>
        <p:spPr>
          <a:xfrm>
            <a:off x="1966928" y="4202119"/>
            <a:ext cx="8229600" cy="1143000"/>
          </a:xfrm>
        </p:spPr>
        <p:txBody>
          <a:bodyPr/>
          <a:lstStyle/>
          <a:p>
            <a:r>
              <a:rPr lang="en-US" dirty="0"/>
              <a:t>Be honest. </a:t>
            </a:r>
          </a:p>
        </p:txBody>
      </p:sp>
    </p:spTree>
    <p:extLst>
      <p:ext uri="{BB962C8B-B14F-4D97-AF65-F5344CB8AC3E}">
        <p14:creationId xmlns:p14="http://schemas.microsoft.com/office/powerpoint/2010/main" val="1764994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ealing idea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7760" y="1312741"/>
            <a:ext cx="5048783" cy="5545259"/>
          </a:xfrm>
          <a:prstGeom prst="rect">
            <a:avLst/>
          </a:prstGeom>
        </p:spPr>
      </p:pic>
      <p:sp>
        <p:nvSpPr>
          <p:cNvPr id="2" name="Title 1"/>
          <p:cNvSpPr>
            <a:spLocks noGrp="1"/>
          </p:cNvSpPr>
          <p:nvPr>
            <p:ph type="title"/>
          </p:nvPr>
        </p:nvSpPr>
        <p:spPr>
          <a:xfrm>
            <a:off x="2052019" y="1087224"/>
            <a:ext cx="6517641" cy="1143000"/>
          </a:xfrm>
        </p:spPr>
        <p:txBody>
          <a:bodyPr>
            <a:normAutofit fontScale="90000"/>
          </a:bodyPr>
          <a:lstStyle/>
          <a:p>
            <a:pPr algn="l"/>
            <a:r>
              <a:rPr lang="en-US" dirty="0"/>
              <a:t>Give proper credit.</a:t>
            </a:r>
            <a:br>
              <a:rPr lang="en-US" dirty="0"/>
            </a:br>
            <a:r>
              <a:rPr lang="en-US" dirty="0"/>
              <a:t>		Cite Sources </a:t>
            </a:r>
          </a:p>
        </p:txBody>
      </p:sp>
    </p:spTree>
    <p:extLst>
      <p:ext uri="{BB962C8B-B14F-4D97-AF65-F5344CB8AC3E}">
        <p14:creationId xmlns:p14="http://schemas.microsoft.com/office/powerpoint/2010/main" val="2659025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Judge with wig.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666" y="399531"/>
            <a:ext cx="5801168" cy="6101747"/>
          </a:xfrm>
          <a:prstGeom prst="rect">
            <a:avLst/>
          </a:prstGeom>
        </p:spPr>
      </p:pic>
      <p:sp>
        <p:nvSpPr>
          <p:cNvPr id="2" name="Title 1"/>
          <p:cNvSpPr>
            <a:spLocks noGrp="1"/>
          </p:cNvSpPr>
          <p:nvPr>
            <p:ph type="title"/>
          </p:nvPr>
        </p:nvSpPr>
        <p:spPr>
          <a:xfrm>
            <a:off x="1981200" y="274638"/>
            <a:ext cx="4394864" cy="3035752"/>
          </a:xfrm>
        </p:spPr>
        <p:txBody>
          <a:bodyPr/>
          <a:lstStyle/>
          <a:p>
            <a:r>
              <a:rPr lang="en-US" dirty="0"/>
              <a:t>Don’t give specific legal advice. </a:t>
            </a:r>
            <a:br>
              <a:rPr lang="en-US" dirty="0"/>
            </a:br>
            <a:r>
              <a:rPr lang="en-US" dirty="0"/>
              <a:t>    </a:t>
            </a:r>
            <a:r>
              <a:rPr lang="en-US" sz="3600" dirty="0">
                <a:solidFill>
                  <a:srgbClr val="C00000"/>
                </a:solidFill>
              </a:rPr>
              <a:t>Only General ones </a:t>
            </a:r>
            <a:endParaRPr lang="en-US" dirty="0">
              <a:solidFill>
                <a:srgbClr val="C00000"/>
              </a:solidFill>
            </a:endParaRPr>
          </a:p>
        </p:txBody>
      </p:sp>
    </p:spTree>
    <p:extLst>
      <p:ext uri="{BB962C8B-B14F-4D97-AF65-F5344CB8AC3E}">
        <p14:creationId xmlns:p14="http://schemas.microsoft.com/office/powerpoint/2010/main" val="32318459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 careful about who you friend. </a:t>
            </a:r>
          </a:p>
        </p:txBody>
      </p:sp>
      <p:pic>
        <p:nvPicPr>
          <p:cNvPr id="4" name="Picture 3" descr="Finger pointing to blank avatars.jpg"/>
          <p:cNvPicPr>
            <a:picLocks noChangeAspect="1"/>
          </p:cNvPicPr>
          <p:nvPr/>
        </p:nvPicPr>
        <p:blipFill rotWithShape="1">
          <a:blip r:embed="rId3">
            <a:extLst>
              <a:ext uri="{28A0092B-C50C-407E-A947-70E740481C1C}">
                <a14:useLocalDpi xmlns:a14="http://schemas.microsoft.com/office/drawing/2010/main" val="0"/>
              </a:ext>
            </a:extLst>
          </a:blip>
          <a:srcRect t="14577"/>
          <a:stretch/>
        </p:blipFill>
        <p:spPr>
          <a:xfrm>
            <a:off x="1524000" y="1655195"/>
            <a:ext cx="9144000" cy="5202805"/>
          </a:xfrm>
          <a:prstGeom prst="rect">
            <a:avLst/>
          </a:prstGeom>
        </p:spPr>
      </p:pic>
    </p:spTree>
    <p:extLst>
      <p:ext uri="{BB962C8B-B14F-4D97-AF65-F5344CB8AC3E}">
        <p14:creationId xmlns:p14="http://schemas.microsoft.com/office/powerpoint/2010/main" val="3121062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2564"/>
            <a:ext cx="8229600" cy="1143000"/>
          </a:xfrm>
        </p:spPr>
        <p:txBody>
          <a:bodyPr>
            <a:normAutofit fontScale="90000"/>
          </a:bodyPr>
          <a:lstStyle/>
          <a:p>
            <a:r>
              <a:rPr lang="en-US" dirty="0"/>
              <a:t>Don’t share confidential information. </a:t>
            </a:r>
          </a:p>
        </p:txBody>
      </p:sp>
      <p:pic>
        <p:nvPicPr>
          <p:cNvPr id="3" name="Picture 2" descr="People whispering.jpg"/>
          <p:cNvPicPr>
            <a:picLocks noChangeAspect="1"/>
          </p:cNvPicPr>
          <p:nvPr/>
        </p:nvPicPr>
        <p:blipFill rotWithShape="1">
          <a:blip r:embed="rId3">
            <a:extLst>
              <a:ext uri="{28A0092B-C50C-407E-A947-70E740481C1C}">
                <a14:useLocalDpi xmlns:a14="http://schemas.microsoft.com/office/drawing/2010/main" val="0"/>
              </a:ext>
            </a:extLst>
          </a:blip>
          <a:srcRect t="3571" b="2430"/>
          <a:stretch/>
        </p:blipFill>
        <p:spPr>
          <a:xfrm>
            <a:off x="1524001" y="1158974"/>
            <a:ext cx="9147829" cy="5727564"/>
          </a:xfrm>
          <a:prstGeom prst="rect">
            <a:avLst/>
          </a:prstGeom>
        </p:spPr>
      </p:pic>
    </p:spTree>
    <p:extLst>
      <p:ext uri="{BB962C8B-B14F-4D97-AF65-F5344CB8AC3E}">
        <p14:creationId xmlns:p14="http://schemas.microsoft.com/office/powerpoint/2010/main" val="4259028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1981201" y="1831264"/>
            <a:ext cx="3286728" cy="3293315"/>
          </a:xfrm>
          <a:prstGeom prst="rect">
            <a:avLst/>
          </a:prstGeom>
        </p:spPr>
      </p:pic>
      <p:pic>
        <p:nvPicPr>
          <p:cNvPr id="5" name="Picture 4"/>
          <p:cNvPicPr>
            <a:picLocks noChangeAspect="1"/>
          </p:cNvPicPr>
          <p:nvPr/>
        </p:nvPicPr>
        <p:blipFill>
          <a:blip r:embed="rId4"/>
          <a:stretch>
            <a:fillRect/>
          </a:stretch>
        </p:blipFill>
        <p:spPr>
          <a:xfrm>
            <a:off x="5687356" y="2013439"/>
            <a:ext cx="4633105" cy="2461337"/>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sp>
        <p:nvSpPr>
          <p:cNvPr id="7" name="TextBox 6">
            <a:extLst>
              <a:ext uri="{FF2B5EF4-FFF2-40B4-BE49-F238E27FC236}">
                <a16:creationId xmlns:a16="http://schemas.microsoft.com/office/drawing/2014/main" id="{AA167033-9321-0269-8B64-07EAFC72D24D}"/>
              </a:ext>
            </a:extLst>
          </p:cNvPr>
          <p:cNvSpPr txBox="1"/>
          <p:nvPr/>
        </p:nvSpPr>
        <p:spPr>
          <a:xfrm>
            <a:off x="6516585" y="4612861"/>
            <a:ext cx="6097978" cy="369332"/>
          </a:xfrm>
          <a:prstGeom prst="rect">
            <a:avLst/>
          </a:prstGeom>
          <a:noFill/>
        </p:spPr>
        <p:txBody>
          <a:bodyPr wrap="square">
            <a:spAutoFit/>
          </a:bodyPr>
          <a:lstStyle/>
          <a:p>
            <a:r>
              <a:rPr lang="en-US" dirty="0"/>
              <a:t>https://disclosurepolicy.org/</a:t>
            </a:r>
          </a:p>
        </p:txBody>
      </p:sp>
    </p:spTree>
    <p:extLst>
      <p:ext uri="{BB962C8B-B14F-4D97-AF65-F5344CB8AC3E}">
        <p14:creationId xmlns:p14="http://schemas.microsoft.com/office/powerpoint/2010/main" val="28119837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7800111" y="365125"/>
            <a:ext cx="2082914" cy="2087088"/>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pic>
        <p:nvPicPr>
          <p:cNvPr id="8" name="Picture 7">
            <a:extLst>
              <a:ext uri="{FF2B5EF4-FFF2-40B4-BE49-F238E27FC236}">
                <a16:creationId xmlns:a16="http://schemas.microsoft.com/office/drawing/2014/main" id="{5FA8CD1A-0EF7-BBB3-2835-1D335972FBC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0" y="2626066"/>
            <a:ext cx="12192000" cy="4231934"/>
          </a:xfrm>
          <a:prstGeom prst="rect">
            <a:avLst/>
          </a:prstGeom>
        </p:spPr>
      </p:pic>
    </p:spTree>
    <p:extLst>
      <p:ext uri="{BB962C8B-B14F-4D97-AF65-F5344CB8AC3E}">
        <p14:creationId xmlns:p14="http://schemas.microsoft.com/office/powerpoint/2010/main" val="4224181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5" name="Picture 4"/>
          <p:cNvPicPr>
            <a:picLocks noChangeAspect="1"/>
          </p:cNvPicPr>
          <p:nvPr/>
        </p:nvPicPr>
        <p:blipFill>
          <a:blip r:embed="rId3"/>
          <a:stretch>
            <a:fillRect/>
          </a:stretch>
        </p:blipFill>
        <p:spPr>
          <a:xfrm>
            <a:off x="7623959" y="365125"/>
            <a:ext cx="2910258" cy="1546075"/>
          </a:xfrm>
          <a:prstGeom prst="rect">
            <a:avLst/>
          </a:prstGeom>
        </p:spPr>
      </p:pic>
      <p:pic>
        <p:nvPicPr>
          <p:cNvPr id="6" name="Picture 5">
            <a:extLst>
              <a:ext uri="{FF2B5EF4-FFF2-40B4-BE49-F238E27FC236}">
                <a16:creationId xmlns:a16="http://schemas.microsoft.com/office/drawing/2014/main" id="{11C07035-D4D6-BBA8-4205-B711F6029936}"/>
              </a:ext>
            </a:extLst>
          </p:cNvPr>
          <p:cNvPicPr>
            <a:picLocks noChangeAspect="1"/>
          </p:cNvPicPr>
          <p:nvPr/>
        </p:nvPicPr>
        <p:blipFill>
          <a:blip r:embed="rId4"/>
          <a:stretch>
            <a:fillRect/>
          </a:stretch>
        </p:blipFill>
        <p:spPr>
          <a:xfrm>
            <a:off x="838200" y="1911200"/>
            <a:ext cx="10515600" cy="5007726"/>
          </a:xfrm>
          <a:prstGeom prst="rect">
            <a:avLst/>
          </a:prstGeom>
        </p:spPr>
      </p:pic>
    </p:spTree>
    <p:extLst>
      <p:ext uri="{BB962C8B-B14F-4D97-AF65-F5344CB8AC3E}">
        <p14:creationId xmlns:p14="http://schemas.microsoft.com/office/powerpoint/2010/main" val="3480732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6" name="Title 1"/>
          <p:cNvSpPr>
            <a:spLocks noGrp="1"/>
          </p:cNvSpPr>
          <p:nvPr>
            <p:ph type="title"/>
          </p:nvPr>
        </p:nvSpPr>
        <p:spPr>
          <a:xfrm>
            <a:off x="1737257" y="68858"/>
            <a:ext cx="2977247" cy="2193182"/>
          </a:xfrm>
        </p:spPr>
        <p:style>
          <a:lnRef idx="1">
            <a:schemeClr val="accent1"/>
          </a:lnRef>
          <a:fillRef idx="2">
            <a:schemeClr val="accent1"/>
          </a:fillRef>
          <a:effectRef idx="1">
            <a:schemeClr val="accent1"/>
          </a:effectRef>
          <a:fontRef idx="minor">
            <a:schemeClr val="dk1"/>
          </a:fontRef>
        </p:style>
        <p:txBody>
          <a:bodyPr>
            <a:normAutofit/>
          </a:bodyPr>
          <a:lstStyle/>
          <a:p>
            <a:r>
              <a:rPr lang="en-US" dirty="0">
                <a:solidFill>
                  <a:schemeClr val="bg1"/>
                </a:solidFill>
              </a:rPr>
              <a:t>Use discretion.</a:t>
            </a:r>
            <a:br>
              <a:rPr lang="en-US" dirty="0">
                <a:solidFill>
                  <a:schemeClr val="bg1"/>
                </a:solidFill>
              </a:rPr>
            </a:br>
            <a:r>
              <a:rPr lang="ar-EG" sz="2800" dirty="0">
                <a:solidFill>
                  <a:schemeClr val="tx1"/>
                </a:solidFill>
              </a:rPr>
              <a:t>استخدم السلطة التقديرية</a:t>
            </a:r>
            <a:endParaRPr lang="en-US" dirty="0">
              <a:solidFill>
                <a:schemeClr val="tx1"/>
              </a:solidFill>
            </a:endParaRPr>
          </a:p>
        </p:txBody>
      </p:sp>
      <p:sp>
        <p:nvSpPr>
          <p:cNvPr id="9" name="Title 1"/>
          <p:cNvSpPr txBox="1">
            <a:spLocks/>
          </p:cNvSpPr>
          <p:nvPr/>
        </p:nvSpPr>
        <p:spPr>
          <a:xfrm>
            <a:off x="2394518" y="4994122"/>
            <a:ext cx="8005714" cy="164060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400" dirty="0">
                <a:solidFill>
                  <a:schemeClr val="bg1"/>
                </a:solidFill>
                <a:effectLst>
                  <a:outerShdw blurRad="38100" dist="38100" dir="2700000" algn="tl">
                    <a:srgbClr val="000000">
                      <a:alpha val="43137"/>
                    </a:srgbClr>
                  </a:outerShdw>
                </a:effectLst>
              </a:rPr>
              <a:t>Google never forgets!</a:t>
            </a:r>
          </a:p>
        </p:txBody>
      </p:sp>
      <p:sp>
        <p:nvSpPr>
          <p:cNvPr id="4" name="TextBox 3">
            <a:extLst>
              <a:ext uri="{FF2B5EF4-FFF2-40B4-BE49-F238E27FC236}">
                <a16:creationId xmlns:a16="http://schemas.microsoft.com/office/drawing/2014/main" id="{3143BEBE-0E75-F172-3EA8-816302131C61}"/>
              </a:ext>
            </a:extLst>
          </p:cNvPr>
          <p:cNvSpPr txBox="1"/>
          <p:nvPr/>
        </p:nvSpPr>
        <p:spPr>
          <a:xfrm>
            <a:off x="3048990" y="2586427"/>
            <a:ext cx="6097978"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dirty="0">
                <a:solidFill>
                  <a:schemeClr val="bg1"/>
                </a:solidFill>
                <a:effectLst/>
                <a:latin typeface="+mn-lt"/>
                <a:ea typeface="+mn-ea"/>
                <a:cs typeface="+mn-cs"/>
              </a:rPr>
              <a:t>Don’t post anything online that you’re not comfortable with the whole world seeing. Even with privacy settings, there’s still the possibility that content or photos will spread. Google never forgets. So, when in doubt, leave it out.</a:t>
            </a:r>
            <a:r>
              <a:rPr lang="en-US" sz="2800" b="1" dirty="0">
                <a:solidFill>
                  <a:schemeClr val="bg1"/>
                </a:solidFill>
                <a:effectLst/>
              </a:rPr>
              <a:t> </a:t>
            </a:r>
            <a:endParaRPr lang="en-US" sz="2800" b="1" dirty="0">
              <a:solidFill>
                <a:schemeClr val="bg1"/>
              </a:solidFill>
            </a:endParaRPr>
          </a:p>
          <a:p>
            <a:endParaRPr lang="en-US" sz="2800" b="1" dirty="0">
              <a:solidFill>
                <a:schemeClr val="bg1"/>
              </a:solidFill>
            </a:endParaRPr>
          </a:p>
        </p:txBody>
      </p:sp>
      <p:pic>
        <p:nvPicPr>
          <p:cNvPr id="8" name="Picture 7" descr="A picture containing graphics, font, graphic design, colorfulness&#10;&#10;Description automatically generated">
            <a:extLst>
              <a:ext uri="{FF2B5EF4-FFF2-40B4-BE49-F238E27FC236}">
                <a16:creationId xmlns:a16="http://schemas.microsoft.com/office/drawing/2014/main" id="{88AFB68C-8AF1-B561-BC17-9C1CBA7BD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4269" y="507523"/>
            <a:ext cx="4010093" cy="1356355"/>
          </a:xfrm>
          <a:prstGeom prst="rect">
            <a:avLst/>
          </a:prstGeom>
        </p:spPr>
      </p:pic>
    </p:spTree>
    <p:extLst>
      <p:ext uri="{BB962C8B-B14F-4D97-AF65-F5344CB8AC3E}">
        <p14:creationId xmlns:p14="http://schemas.microsoft.com/office/powerpoint/2010/main" val="1494696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4465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ctr"/>
            <a:r>
              <a:rPr lang="en-US" sz="2400" b="1" dirty="0">
                <a:solidFill>
                  <a:schemeClr val="accent5">
                    <a:lumMod val="75000"/>
                  </a:schemeClr>
                </a:solidFill>
                <a:latin typeface="Tajawal ExtraBold" panose="00000800000000000000" pitchFamily="2" charset="-78"/>
                <a:cs typeface="Tajawal ExtraBold" panose="00000800000000000000" pitchFamily="2" charset="-78"/>
              </a:rPr>
              <a:t>Have a look </a:t>
            </a:r>
          </a:p>
          <a:p>
            <a:pPr algn="just"/>
            <a:r>
              <a:rPr lang="en-US" sz="2000" b="1" dirty="0">
                <a:solidFill>
                  <a:srgbClr val="2D3956"/>
                </a:solidFill>
                <a:highlight>
                  <a:srgbClr val="FFFF00"/>
                </a:highlight>
                <a:latin typeface="Tajawal ExtraBold" panose="00000800000000000000" pitchFamily="2" charset="-78"/>
                <a:cs typeface="Tajawal ExtraBold" panose="00000800000000000000" pitchFamily="2" charset="-78"/>
              </a:rPr>
              <a:t>https://hr.mcleanco.com/research/ss/create-a-people-first-diversity-equity-and-inclusion-strategy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39584"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7C0B162C-C046-AC85-B951-044B44CEC16D}"/>
              </a:ext>
            </a:extLst>
          </p:cNvPr>
          <p:cNvPicPr>
            <a:picLocks noChangeAspect="1"/>
          </p:cNvPicPr>
          <p:nvPr/>
        </p:nvPicPr>
        <p:blipFill>
          <a:blip r:embed="rId8"/>
          <a:stretch>
            <a:fillRect/>
          </a:stretch>
        </p:blipFill>
        <p:spPr>
          <a:xfrm>
            <a:off x="2127706" y="3105629"/>
            <a:ext cx="4047486" cy="2846403"/>
          </a:xfrm>
          <a:prstGeom prst="rect">
            <a:avLst/>
          </a:prstGeom>
        </p:spPr>
      </p:pic>
      <p:pic>
        <p:nvPicPr>
          <p:cNvPr id="11" name="Picture 10">
            <a:extLst>
              <a:ext uri="{FF2B5EF4-FFF2-40B4-BE49-F238E27FC236}">
                <a16:creationId xmlns:a16="http://schemas.microsoft.com/office/drawing/2014/main" id="{A06F55ED-67B7-FE21-387C-0AE85A241390}"/>
              </a:ext>
            </a:extLst>
          </p:cNvPr>
          <p:cNvPicPr>
            <a:picLocks noChangeAspect="1"/>
          </p:cNvPicPr>
          <p:nvPr/>
        </p:nvPicPr>
        <p:blipFill>
          <a:blip r:embed="rId9"/>
          <a:stretch>
            <a:fillRect/>
          </a:stretch>
        </p:blipFill>
        <p:spPr>
          <a:xfrm>
            <a:off x="6592337" y="2978614"/>
            <a:ext cx="4199906" cy="2953622"/>
          </a:xfrm>
          <a:prstGeom prst="rect">
            <a:avLst/>
          </a:prstGeom>
        </p:spPr>
      </p:pic>
    </p:spTree>
    <p:extLst>
      <p:ext uri="{BB962C8B-B14F-4D97-AF65-F5344CB8AC3E}">
        <p14:creationId xmlns:p14="http://schemas.microsoft.com/office/powerpoint/2010/main" val="80418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93899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Types creative commons</a:t>
            </a:r>
          </a:p>
          <a:p>
            <a:pPr algn="just"/>
            <a:r>
              <a:rPr lang="en-US" sz="2400" b="1" dirty="0">
                <a:solidFill>
                  <a:srgbClr val="2D3956"/>
                </a:solidFill>
                <a:latin typeface="Tajawal ExtraBold" panose="00000800000000000000" pitchFamily="2" charset="-78"/>
                <a:cs typeface="Tajawal ExtraBold" panose="00000800000000000000" pitchFamily="2" charset="-78"/>
                <a:hlinkClick r:id="rId2"/>
              </a:rPr>
              <a:t>https://creativecommons.org/licenses/?lang=en</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 to start?</a:t>
            </a:r>
          </a:p>
          <a:p>
            <a:pPr algn="just"/>
            <a:r>
              <a:rPr lang="en-US" sz="2400" b="1" dirty="0">
                <a:solidFill>
                  <a:srgbClr val="2D3956"/>
                </a:solidFill>
                <a:latin typeface="Tajawal ExtraBold" panose="00000800000000000000" pitchFamily="2" charset="-78"/>
                <a:cs typeface="Tajawal ExtraBold" panose="00000800000000000000" pitchFamily="2" charset="-78"/>
              </a:rPr>
              <a:t>https://creativecommons.org/share-your-work/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61122"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3880274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screenshot of a computer&#10;&#10;Description automatically generated with low confidence">
            <a:extLst>
              <a:ext uri="{FF2B5EF4-FFF2-40B4-BE49-F238E27FC236}">
                <a16:creationId xmlns:a16="http://schemas.microsoft.com/office/drawing/2014/main" id="{8AF38D26-6D99-ED77-5100-94E31A277C1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28064" y="1424375"/>
            <a:ext cx="7314794" cy="5384021"/>
          </a:xfrm>
          <a:prstGeom prst="rect">
            <a:avLst/>
          </a:prstGeom>
        </p:spPr>
      </p:pic>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4249706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a:extLst>
              <a:ext uri="{FF2B5EF4-FFF2-40B4-BE49-F238E27FC236}">
                <a16:creationId xmlns:a16="http://schemas.microsoft.com/office/drawing/2014/main" id="{9FFB3582-54E4-5706-17BF-FE02CBC88738}"/>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Lst>
          </a:blip>
          <a:stretch>
            <a:fillRect/>
          </a:stretch>
        </p:blipFill>
        <p:spPr>
          <a:xfrm>
            <a:off x="2612572" y="1522319"/>
            <a:ext cx="7192796" cy="4571276"/>
          </a:xfrm>
          <a:prstGeom prst="rect">
            <a:avLst/>
          </a:prstGeom>
        </p:spPr>
      </p:pic>
    </p:spTree>
    <p:extLst>
      <p:ext uri="{BB962C8B-B14F-4D97-AF65-F5344CB8AC3E}">
        <p14:creationId xmlns:p14="http://schemas.microsoft.com/office/powerpoint/2010/main" val="187100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30887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Here are the different types of CC license you might find online. As you read them, keep in mind that marketing is very clearly a commercial purpose.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-No Derivatives (CC BY-NC-ND): </a:t>
            </a:r>
            <a:r>
              <a:rPr lang="en-US" sz="2200" b="1" dirty="0">
                <a:solidFill>
                  <a:srgbClr val="2D3956"/>
                </a:solidFill>
                <a:latin typeface="Tajawal ExtraBold" panose="00000800000000000000" pitchFamily="2" charset="-78"/>
                <a:cs typeface="Tajawal ExtraBold" panose="00000800000000000000" pitchFamily="2" charset="-78"/>
              </a:rPr>
              <a:t>This license means you can copy and redistribute an image – but you cannot modify it, and you cannot use it for commercial purposes. And, as the license name implies, you must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Attribution-No Derivatives (CC BY-ND): </a:t>
            </a:r>
            <a:r>
              <a:rPr lang="en-US" sz="2200" b="1" dirty="0">
                <a:solidFill>
                  <a:srgbClr val="2D3956"/>
                </a:solidFill>
                <a:latin typeface="Tajawal ExtraBold" panose="00000800000000000000" pitchFamily="2" charset="-78"/>
                <a:cs typeface="Tajawal ExtraBold" panose="00000800000000000000" pitchFamily="2" charset="-78"/>
              </a:rPr>
              <a:t>You can copy and distribute the image, including for commercial purposes, but you can’t modify it. So, for example, you can’t add overlay text, crop, or apply filters. Attribution is required.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371065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However, you cannot use it for commercial purposes, and you have to share your modified work with the same type of CC license and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 </a:t>
            </a:r>
            <a:r>
              <a:rPr lang="en-US" sz="2200" b="1" dirty="0">
                <a:solidFill>
                  <a:srgbClr val="2D3956"/>
                </a:solidFill>
                <a:latin typeface="Tajawal ExtraBold" panose="00000800000000000000" pitchFamily="2" charset="-78"/>
                <a:cs typeface="Tajawal ExtraBold" panose="00000800000000000000" pitchFamily="2" charset="-78"/>
              </a:rPr>
              <a:t>Same as the above, but without the requirement to use the same CC license on modified work.</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You can use it for commercial purposes, but you have to share your modified work with the same type of CC license and provide attribution.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2890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(CC BY): </a:t>
            </a:r>
            <a:r>
              <a:rPr lang="en-US" sz="2200" b="1" dirty="0">
                <a:solidFill>
                  <a:srgbClr val="2D3956"/>
                </a:solidFill>
                <a:latin typeface="Tajawal ExtraBold" panose="00000800000000000000" pitchFamily="2" charset="-78"/>
                <a:cs typeface="Tajawal ExtraBold" panose="00000800000000000000" pitchFamily="2" charset="-78"/>
              </a:rPr>
              <a:t>Basically the only requirement is to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Public domain/No copyright: </a:t>
            </a:r>
            <a:r>
              <a:rPr lang="en-US" sz="2200" b="1" dirty="0">
                <a:solidFill>
                  <a:srgbClr val="2D3956"/>
                </a:solidFill>
                <a:latin typeface="Tajawal ExtraBold" panose="00000800000000000000" pitchFamily="2" charset="-78"/>
                <a:cs typeface="Tajawal ExtraBold" panose="00000800000000000000" pitchFamily="2" charset="-78"/>
              </a:rPr>
              <a:t>If a creator has waived all their rights, or the copyright has expired, the work enters the public domain. In Creative Commons, this is listed as CC0 1.0 Universal (CC0 1.0). This is the license to look for if you want non-copyrighted work.</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safest options when looking for images for social media marketing are attribution-only and CC0 1.0 public domain licenses. Remember, any license that includes the word “attribution” means that you must give credit to the creator.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292264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2486</TotalTime>
  <Words>1238</Words>
  <Application>Microsoft Office PowerPoint</Application>
  <PresentationFormat>Widescreen</PresentationFormat>
  <Paragraphs>163</Paragraphs>
  <Slides>32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RAISE  AWARENESS</vt:lpstr>
      <vt:lpstr>Build relationships.</vt:lpstr>
      <vt:lpstr>Enhance customer service.</vt:lpstr>
      <vt:lpstr>Communicate during a crisis.</vt:lpstr>
      <vt:lpstr>Test ideas &amp; get feedback.</vt:lpstr>
      <vt:lpstr>Find business opportunities.</vt:lpstr>
      <vt:lpstr>But, how can you do it ethically?</vt:lpstr>
      <vt:lpstr>Be honest. </vt:lpstr>
      <vt:lpstr>Give proper credit.   Cite Sources </vt:lpstr>
      <vt:lpstr>Don’t give specific legal advice.      Only General ones </vt:lpstr>
      <vt:lpstr>Be careful about who you friend. </vt:lpstr>
      <vt:lpstr>Don’t share confidential information. </vt:lpstr>
      <vt:lpstr>Disclose your relationships. </vt:lpstr>
      <vt:lpstr>Disclose your relationships. </vt:lpstr>
      <vt:lpstr>Disclose your relationships. </vt:lpstr>
      <vt:lpstr>Use discretion. استخدم السلطة التقديرية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47</cp:revision>
  <dcterms:created xsi:type="dcterms:W3CDTF">2023-04-29T09:08:23Z</dcterms:created>
  <dcterms:modified xsi:type="dcterms:W3CDTF">2023-06-15T20:20:29Z</dcterms:modified>
</cp:coreProperties>
</file>