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3"/>
  </p:notesMasterIdLst>
  <p:sldIdLst>
    <p:sldId id="480" r:id="rId5"/>
    <p:sldId id="303" r:id="rId6"/>
    <p:sldId id="276" r:id="rId7"/>
    <p:sldId id="800" r:id="rId8"/>
    <p:sldId id="801" r:id="rId9"/>
    <p:sldId id="802" r:id="rId10"/>
    <p:sldId id="803" r:id="rId11"/>
    <p:sldId id="805" r:id="rId12"/>
    <p:sldId id="806" r:id="rId13"/>
    <p:sldId id="807" r:id="rId14"/>
    <p:sldId id="799" r:id="rId15"/>
    <p:sldId id="740" r:id="rId16"/>
    <p:sldId id="741" r:id="rId17"/>
    <p:sldId id="742" r:id="rId18"/>
    <p:sldId id="743" r:id="rId19"/>
    <p:sldId id="744" r:id="rId20"/>
    <p:sldId id="745" r:id="rId21"/>
    <p:sldId id="746" r:id="rId22"/>
    <p:sldId id="747" r:id="rId23"/>
    <p:sldId id="748" r:id="rId24"/>
    <p:sldId id="749" r:id="rId25"/>
    <p:sldId id="750" r:id="rId26"/>
    <p:sldId id="751" r:id="rId27"/>
    <p:sldId id="752" r:id="rId28"/>
    <p:sldId id="756" r:id="rId29"/>
    <p:sldId id="785" r:id="rId30"/>
    <p:sldId id="787" r:id="rId31"/>
    <p:sldId id="788" r:id="rId32"/>
    <p:sldId id="789" r:id="rId33"/>
    <p:sldId id="808" r:id="rId34"/>
    <p:sldId id="759" r:id="rId35"/>
    <p:sldId id="809" r:id="rId36"/>
    <p:sldId id="760" r:id="rId37"/>
    <p:sldId id="790" r:id="rId38"/>
    <p:sldId id="791" r:id="rId39"/>
    <p:sldId id="810" r:id="rId40"/>
    <p:sldId id="793" r:id="rId41"/>
    <p:sldId id="811" r:id="rId42"/>
    <p:sldId id="812" r:id="rId43"/>
    <p:sldId id="794" r:id="rId44"/>
    <p:sldId id="813" r:id="rId45"/>
    <p:sldId id="795" r:id="rId46"/>
    <p:sldId id="814" r:id="rId47"/>
    <p:sldId id="796" r:id="rId48"/>
    <p:sldId id="815" r:id="rId49"/>
    <p:sldId id="816" r:id="rId50"/>
    <p:sldId id="817" r:id="rId51"/>
    <p:sldId id="818" r:id="rId52"/>
    <p:sldId id="819" r:id="rId53"/>
    <p:sldId id="784" r:id="rId54"/>
    <p:sldId id="753" r:id="rId55"/>
    <p:sldId id="754" r:id="rId56"/>
    <p:sldId id="820" r:id="rId57"/>
    <p:sldId id="821" r:id="rId58"/>
    <p:sldId id="761" r:id="rId59"/>
    <p:sldId id="762" r:id="rId60"/>
    <p:sldId id="763" r:id="rId61"/>
    <p:sldId id="764" r:id="rId62"/>
    <p:sldId id="765" r:id="rId63"/>
    <p:sldId id="822" r:id="rId64"/>
    <p:sldId id="766" r:id="rId65"/>
    <p:sldId id="767" r:id="rId66"/>
    <p:sldId id="823" r:id="rId67"/>
    <p:sldId id="824" r:id="rId68"/>
    <p:sldId id="825" r:id="rId69"/>
    <p:sldId id="826" r:id="rId70"/>
    <p:sldId id="827"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800"/>
            <p14:sldId id="801"/>
            <p14:sldId id="802"/>
            <p14:sldId id="803"/>
            <p14:sldId id="805"/>
            <p14:sldId id="806"/>
            <p14:sldId id="807"/>
            <p14:sldId id="799"/>
            <p14:sldId id="740"/>
            <p14:sldId id="741"/>
            <p14:sldId id="742"/>
            <p14:sldId id="743"/>
            <p14:sldId id="744"/>
            <p14:sldId id="745"/>
            <p14:sldId id="746"/>
            <p14:sldId id="747"/>
            <p14:sldId id="748"/>
            <p14:sldId id="749"/>
            <p14:sldId id="750"/>
            <p14:sldId id="751"/>
            <p14:sldId id="752"/>
            <p14:sldId id="756"/>
            <p14:sldId id="785"/>
            <p14:sldId id="787"/>
            <p14:sldId id="788"/>
            <p14:sldId id="789"/>
            <p14:sldId id="808"/>
            <p14:sldId id="759"/>
            <p14:sldId id="809"/>
            <p14:sldId id="760"/>
            <p14:sldId id="790"/>
            <p14:sldId id="791"/>
            <p14:sldId id="810"/>
            <p14:sldId id="793"/>
            <p14:sldId id="811"/>
            <p14:sldId id="812"/>
            <p14:sldId id="794"/>
            <p14:sldId id="813"/>
            <p14:sldId id="795"/>
            <p14:sldId id="814"/>
            <p14:sldId id="796"/>
            <p14:sldId id="815"/>
            <p14:sldId id="816"/>
            <p14:sldId id="817"/>
            <p14:sldId id="818"/>
            <p14:sldId id="819"/>
            <p14:sldId id="784"/>
            <p14:sldId id="753"/>
            <p14:sldId id="754"/>
            <p14:sldId id="820"/>
            <p14:sldId id="821"/>
            <p14:sldId id="761"/>
            <p14:sldId id="762"/>
            <p14:sldId id="763"/>
            <p14:sldId id="764"/>
            <p14:sldId id="765"/>
            <p14:sldId id="822"/>
            <p14:sldId id="766"/>
            <p14:sldId id="767"/>
            <p14:sldId id="823"/>
            <p14:sldId id="824"/>
            <p14:sldId id="825"/>
            <p14:sldId id="826"/>
            <p14:sldId id="8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sorterViewPr>
    <p:cViewPr varScale="1">
      <p:scale>
        <a:sx n="100" d="100"/>
        <a:sy n="100" d="100"/>
      </p:scale>
      <p:origin x="0" y="-2388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6.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8.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19.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0.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3.xml"/></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4.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5.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7.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8.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29.xml"/></Relationships>
</file>

<file path=ppt/slides/_rels/slide4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0.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1.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3.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4.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5.xml"/></Relationships>
</file>

<file path=ppt/slides/_rels/slide5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6.xml"/></Relationships>
</file>

<file path=ppt/slides/_rels/slide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7.xml"/></Relationships>
</file>

<file path=ppt/slides/_rels/slide6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4.xml"/><Relationship Id="rId1" Type="http://schemas.openxmlformats.org/officeDocument/2006/relationships/tags" Target="../tags/tag38.xml"/></Relationships>
</file>

<file path=ppt/slides/_rels/slide6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48050" y="2529852"/>
            <a:ext cx="363695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Research Plan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NO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622780" y="4936414"/>
            <a:ext cx="164339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Research Plan</a:t>
            </a:r>
          </a:p>
          <a:p>
            <a:r>
              <a:rPr lang="en-US" sz="2000" dirty="0">
                <a:latin typeface="Times New Roman" panose="02020603050405020304" pitchFamily="18" charset="0"/>
                <a:cs typeface="Times New Roman" panose="02020603050405020304" pitchFamily="18" charset="0"/>
              </a:rPr>
              <a:t>     RPC001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71408"/>
    </mc:Choice>
    <mc:Fallback xmlns="">
      <p:transition spd="slow" advTm="7140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dirty="0" err="1"/>
              <a:t>rr</a:t>
            </a: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63695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Research Plan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NO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Alfaisal Hasan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FA59789B-D841-DB76-25B9-1348B202C2B5}"/>
              </a:ext>
            </a:extLst>
          </p:cNvPr>
          <p:cNvSpPr txBox="1"/>
          <p:nvPr/>
        </p:nvSpPr>
        <p:spPr>
          <a:xfrm>
            <a:off x="7264436" y="4807197"/>
            <a:ext cx="164339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Research Plan</a:t>
            </a:r>
          </a:p>
          <a:p>
            <a:r>
              <a:rPr lang="en-US" sz="2000" dirty="0">
                <a:latin typeface="Times New Roman" panose="02020603050405020304" pitchFamily="18" charset="0"/>
                <a:cs typeface="Times New Roman" panose="02020603050405020304" pitchFamily="18" charset="0"/>
              </a:rPr>
              <a:t>     RPC001</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80470"/>
    </mc:Choice>
    <mc:Fallback xmlns="">
      <p:transition spd="slow" advTm="18047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2306108" y="2492905"/>
            <a:ext cx="7640638" cy="164941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600" dirty="0">
                <a:solidFill>
                  <a:schemeClr val="tx1"/>
                </a:solidFill>
              </a:rPr>
              <a:t>Theoretical Framework of the Study</a:t>
            </a:r>
          </a:p>
        </p:txBody>
      </p:sp>
    </p:spTree>
    <p:custDataLst>
      <p:tags r:id="rId1"/>
    </p:custDataLst>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4832"/>
    </mc:Choice>
    <mc:Fallback xmlns="">
      <p:transition advTm="548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1377245" y="483452"/>
            <a:ext cx="3437385" cy="676233"/>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a:solidFill>
                  <a:schemeClr val="tx1"/>
                </a:solidFill>
              </a:rPr>
              <a:t>Definition </a:t>
            </a:r>
          </a:p>
        </p:txBody>
      </p:sp>
      <p:sp>
        <p:nvSpPr>
          <p:cNvPr id="9" name="Rounded Rectangle 8"/>
          <p:cNvSpPr/>
          <p:nvPr/>
        </p:nvSpPr>
        <p:spPr>
          <a:xfrm>
            <a:off x="575733" y="1345306"/>
            <a:ext cx="10826045" cy="49473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en-US" sz="2300" dirty="0">
                <a:solidFill>
                  <a:schemeClr val="tx1"/>
                </a:solidFill>
                <a:cs typeface="Times New Roman" pitchFamily="18" charset="0"/>
              </a:rPr>
              <a:t>These are studies through which the researcher can extrapolate all the theories, data, and topics that are related to the subject of his research, and which cannot be dispensed with if these studies are completely consistent with the course of the objectives and hypotheses or contradict them. The researcher must search for titles from scientific, primary, and secondary sources that are compatible. With his research and citing it, the last thing is that some of these studies do not match or differ with them. A good researcher is the one who chooses titles and topics in a way that guarantees him support for the research or guarantees the fulfillment of a hypothesis that intersects with these studies.</a:t>
            </a:r>
          </a:p>
        </p:txBody>
      </p:sp>
    </p:spTree>
    <p:custDataLst>
      <p:tags r:id="rId1"/>
    </p:custDataLst>
    <p:extLst>
      <p:ext uri="{BB962C8B-B14F-4D97-AF65-F5344CB8AC3E}">
        <p14:creationId xmlns:p14="http://schemas.microsoft.com/office/powerpoint/2010/main" val="2553253236"/>
      </p:ext>
    </p:extLst>
  </p:cSld>
  <p:clrMapOvr>
    <a:masterClrMapping/>
  </p:clrMapOvr>
  <mc:AlternateContent xmlns:mc="http://schemas.openxmlformats.org/markup-compatibility/2006" xmlns:p14="http://schemas.microsoft.com/office/powerpoint/2010/main">
    <mc:Choice Requires="p14">
      <p:transition p14:dur="10" advTm="314213"/>
    </mc:Choice>
    <mc:Fallback xmlns="">
      <p:transition advTm="3142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1+#ppt_w/2"/>
                                          </p:val>
                                        </p:tav>
                                        <p:tav tm="100000">
                                          <p:val>
                                            <p:strVal val="#ppt_x"/>
                                          </p:val>
                                        </p:tav>
                                      </p:tavLst>
                                    </p:anim>
                                    <p:anim calcmode="lin" valueType="num">
                                      <p:cBhvr additive="base">
                                        <p:cTn id="1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BD84291C-4C9A-3C2A-8167-259DE1611C75}"/>
              </a:ext>
            </a:extLst>
          </p:cNvPr>
          <p:cNvSpPr txBox="1"/>
          <p:nvPr/>
        </p:nvSpPr>
        <p:spPr>
          <a:xfrm>
            <a:off x="264826" y="1912621"/>
            <a:ext cx="11662347" cy="3682226"/>
          </a:xfrm>
          <a:prstGeom prst="rect">
            <a:avLst/>
          </a:prstGeom>
          <a:noFill/>
        </p:spPr>
        <p:txBody>
          <a:bodyPr wrap="square">
            <a:spAutoFit/>
          </a:bodyPr>
          <a:lstStyle/>
          <a:p>
            <a:pPr indent="-342900" algn="just">
              <a:lnSpc>
                <a:spcPct val="200000"/>
              </a:lnSpc>
              <a:buFont typeface="Arial" panose="020B0604020202020204" pitchFamily="34" charset="0"/>
              <a:buChar char="•"/>
            </a:pPr>
            <a:r>
              <a:rPr lang="en-US" sz="2400" dirty="0"/>
              <a:t>Previous Studies are one of the most important parts of Scientific Research, and there is no complete Scientific Research without containing previous studies. </a:t>
            </a:r>
          </a:p>
          <a:p>
            <a:pPr indent="-342900" algn="just">
              <a:lnSpc>
                <a:spcPct val="200000"/>
              </a:lnSpc>
              <a:buFont typeface="Arial" panose="020B0604020202020204" pitchFamily="34" charset="0"/>
              <a:buChar char="•"/>
            </a:pPr>
            <a:r>
              <a:rPr lang="en-US" sz="2400" dirty="0"/>
              <a:t>Previous studies are identified as all the previous research that has tackled the topic in which the researcher is digging through discussion and studying. Whenever a researcher is on to a certain subject essential</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a:solidFill>
                  <a:schemeClr val="tx1"/>
                </a:solidFill>
              </a:rPr>
              <a:t>Previous Studies </a:t>
            </a:r>
          </a:p>
        </p:txBody>
      </p:sp>
    </p:spTree>
    <p:custDataLst>
      <p:tags r:id="rId1"/>
    </p:custDataLst>
    <p:extLst>
      <p:ext uri="{BB962C8B-B14F-4D97-AF65-F5344CB8AC3E}">
        <p14:creationId xmlns:p14="http://schemas.microsoft.com/office/powerpoint/2010/main" val="3797863526"/>
      </p:ext>
    </p:extLst>
  </p:cSld>
  <p:clrMapOvr>
    <a:masterClrMapping/>
  </p:clrMapOvr>
  <mc:AlternateContent xmlns:mc="http://schemas.openxmlformats.org/markup-compatibility/2006" xmlns:p14="http://schemas.microsoft.com/office/powerpoint/2010/main">
    <mc:Choice Requires="p14">
      <p:transition spd="slow" p14:dur="2000" advTm="248363"/>
    </mc:Choice>
    <mc:Fallback xmlns="">
      <p:transition spd="slow" advTm="2483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D86D0582-4304-2C56-C00B-DA625AFEB396}"/>
              </a:ext>
            </a:extLst>
          </p:cNvPr>
          <p:cNvSpPr txBox="1"/>
          <p:nvPr/>
        </p:nvSpPr>
        <p:spPr>
          <a:xfrm>
            <a:off x="119921" y="1275683"/>
            <a:ext cx="11752289" cy="3682226"/>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b="1" i="0" dirty="0">
                <a:effectLst/>
                <a:latin typeface="neo sans arabic"/>
              </a:rPr>
              <a:t> The researcher </a:t>
            </a:r>
            <a:r>
              <a:rPr lang="en-US" sz="2400" dirty="0"/>
              <a:t>will need to get back to these previous studies, analyze them, study them properly, and then identify the similarities and differences between them and his research.</a:t>
            </a:r>
          </a:p>
          <a:p>
            <a:pPr marL="342900" indent="-342900" algn="just">
              <a:lnSpc>
                <a:spcPct val="200000"/>
              </a:lnSpc>
              <a:buFont typeface="Arial" panose="020B0604020202020204" pitchFamily="34" charset="0"/>
              <a:buChar char="•"/>
            </a:pPr>
            <a:r>
              <a:rPr lang="en-US" sz="2400" dirty="0"/>
              <a:t>It generally occupies the second section of the framework of scientific research.</a:t>
            </a:r>
          </a:p>
          <a:p>
            <a:pPr marL="342900" indent="-342900" algn="just">
              <a:lnSpc>
                <a:spcPct val="200000"/>
              </a:lnSpc>
              <a:buFont typeface="Arial" panose="020B0604020202020204" pitchFamily="34" charset="0"/>
              <a:buChar char="•"/>
            </a:pPr>
            <a:r>
              <a:rPr lang="en-US" sz="2400" b="1" dirty="0">
                <a:latin typeface="neo sans arabic"/>
              </a:rPr>
              <a:t>T</a:t>
            </a:r>
            <a:r>
              <a:rPr lang="en-US" sz="2400" b="1" i="0" dirty="0">
                <a:effectLst/>
                <a:latin typeface="neo sans arabic"/>
              </a:rPr>
              <a:t>he previous studies also help the researcher avoid repeating the already studied areas and never fall into the same mistakes that other researchers committed.</a:t>
            </a:r>
            <a:endParaRPr lang="en-US" sz="2400" b="1" dirty="0"/>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a:solidFill>
                  <a:schemeClr val="tx1"/>
                </a:solidFill>
              </a:rPr>
              <a:t>Previous Studies </a:t>
            </a:r>
          </a:p>
        </p:txBody>
      </p:sp>
    </p:spTree>
    <p:custDataLst>
      <p:tags r:id="rId1"/>
    </p:custDataLst>
    <p:extLst>
      <p:ext uri="{BB962C8B-B14F-4D97-AF65-F5344CB8AC3E}">
        <p14:creationId xmlns:p14="http://schemas.microsoft.com/office/powerpoint/2010/main" val="1444778096"/>
      </p:ext>
    </p:extLst>
  </p:cSld>
  <p:clrMapOvr>
    <a:masterClrMapping/>
  </p:clrMapOvr>
  <mc:AlternateContent xmlns:mc="http://schemas.openxmlformats.org/markup-compatibility/2006" xmlns:p14="http://schemas.microsoft.com/office/powerpoint/2010/main">
    <mc:Choice Requires="p14">
      <p:transition spd="slow" p14:dur="2000" advTm="189369"/>
    </mc:Choice>
    <mc:Fallback xmlns="">
      <p:transition spd="slow" advTm="1893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01892218-BD9B-B690-4FB4-879DA8C1761D}"/>
              </a:ext>
            </a:extLst>
          </p:cNvPr>
          <p:cNvSpPr txBox="1"/>
          <p:nvPr/>
        </p:nvSpPr>
        <p:spPr>
          <a:xfrm>
            <a:off x="314793" y="1695405"/>
            <a:ext cx="11512446" cy="2943563"/>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The previous studies contribute to the enhancement and enrichment of scientific research and provide the researcher with </a:t>
            </a:r>
            <a:r>
              <a:rPr lang="en-US" sz="2400" b="1" dirty="0"/>
              <a:t>solid ground and substantial information </a:t>
            </a:r>
            <a:r>
              <a:rPr lang="en-US" sz="2400" dirty="0"/>
              <a:t>about the research being done. This is how the researcher should be acquainted with all the </a:t>
            </a:r>
            <a:r>
              <a:rPr lang="en-US" sz="2400" b="1" dirty="0"/>
              <a:t>information related to their research</a:t>
            </a:r>
            <a:r>
              <a:rPr lang="en-US" sz="2400" b="1" i="0" dirty="0">
                <a:effectLst/>
                <a:latin typeface="neo sans arabic"/>
              </a:rPr>
              <a:t>.</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a:solidFill>
                  <a:schemeClr val="tx1"/>
                </a:solidFill>
              </a:rPr>
              <a:t>Previous Studies </a:t>
            </a:r>
          </a:p>
        </p:txBody>
      </p:sp>
    </p:spTree>
    <p:custDataLst>
      <p:tags r:id="rId1"/>
    </p:custDataLst>
    <p:extLst>
      <p:ext uri="{BB962C8B-B14F-4D97-AF65-F5344CB8AC3E}">
        <p14:creationId xmlns:p14="http://schemas.microsoft.com/office/powerpoint/2010/main" val="218565013"/>
      </p:ext>
    </p:extLst>
  </p:cSld>
  <p:clrMapOvr>
    <a:masterClrMapping/>
  </p:clrMapOvr>
  <mc:AlternateContent xmlns:mc="http://schemas.openxmlformats.org/markup-compatibility/2006" xmlns:p14="http://schemas.microsoft.com/office/powerpoint/2010/main">
    <mc:Choice Requires="p14">
      <p:transition spd="slow" p14:dur="2000" advTm="157705"/>
    </mc:Choice>
    <mc:Fallback xmlns="">
      <p:transition spd="slow" advTm="1577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24BC1295-4947-214D-FCD0-C2E5AF0B0252}"/>
              </a:ext>
            </a:extLst>
          </p:cNvPr>
          <p:cNvSpPr txBox="1"/>
          <p:nvPr/>
        </p:nvSpPr>
        <p:spPr>
          <a:xfrm>
            <a:off x="264826" y="1876380"/>
            <a:ext cx="11662348" cy="2943563"/>
          </a:xfrm>
          <a:prstGeom prst="rect">
            <a:avLst/>
          </a:prstGeom>
          <a:noFill/>
        </p:spPr>
        <p:txBody>
          <a:bodyPr wrap="square">
            <a:spAutoFit/>
          </a:bodyPr>
          <a:lstStyle/>
          <a:p>
            <a:pPr marL="342900" indent="-342900" algn="just">
              <a:lnSpc>
                <a:spcPct val="200000"/>
              </a:lnSpc>
              <a:buFont typeface="Arial" panose="020B0604020202020204" pitchFamily="34" charset="0"/>
              <a:buChar char="•"/>
            </a:pPr>
            <a:r>
              <a:rPr lang="en-US" sz="2400" dirty="0"/>
              <a:t> It is also important to mention </a:t>
            </a:r>
            <a:r>
              <a:rPr lang="en-US" sz="2400" b="1" dirty="0"/>
              <a:t>the mutual points </a:t>
            </a:r>
            <a:r>
              <a:rPr lang="en-US" sz="2400" dirty="0"/>
              <a:t>between the research and the previous studies, plus stating the significant trends of the other researchers and the ways they followed in the previous studies. And to state whether these studies have</a:t>
            </a:r>
            <a:r>
              <a:rPr lang="en-US" sz="2400" b="1" i="0" dirty="0">
                <a:effectLst/>
                <a:latin typeface="neo sans arabic"/>
              </a:rPr>
              <a:t> found a solution for the described problems or not.</a:t>
            </a:r>
            <a:endParaRPr lang="en-US" sz="2400" dirty="0"/>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a:solidFill>
                  <a:schemeClr val="tx1"/>
                </a:solidFill>
              </a:rPr>
              <a:t>Previous Studies </a:t>
            </a:r>
          </a:p>
        </p:txBody>
      </p:sp>
    </p:spTree>
    <p:custDataLst>
      <p:tags r:id="rId1"/>
    </p:custDataLst>
    <p:extLst>
      <p:ext uri="{BB962C8B-B14F-4D97-AF65-F5344CB8AC3E}">
        <p14:creationId xmlns:p14="http://schemas.microsoft.com/office/powerpoint/2010/main" val="3997985786"/>
      </p:ext>
    </p:extLst>
  </p:cSld>
  <p:clrMapOvr>
    <a:masterClrMapping/>
  </p:clrMapOvr>
  <mc:AlternateContent xmlns:mc="http://schemas.openxmlformats.org/markup-compatibility/2006" xmlns:p14="http://schemas.microsoft.com/office/powerpoint/2010/main">
    <mc:Choice Requires="p14">
      <p:transition spd="slow" p14:dur="2000" advTm="41362"/>
    </mc:Choice>
    <mc:Fallback xmlns="">
      <p:transition spd="slow" advTm="413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562215CC-9F88-63BC-9C15-6BAC3F0C7795}"/>
              </a:ext>
            </a:extLst>
          </p:cNvPr>
          <p:cNvSpPr txBox="1"/>
          <p:nvPr/>
        </p:nvSpPr>
        <p:spPr>
          <a:xfrm>
            <a:off x="194872" y="1304019"/>
            <a:ext cx="11647358" cy="4420890"/>
          </a:xfrm>
          <a:prstGeom prst="rect">
            <a:avLst/>
          </a:prstGeom>
          <a:noFill/>
        </p:spPr>
        <p:txBody>
          <a:bodyPr wrap="square">
            <a:spAutoFit/>
          </a:bodyPr>
          <a:lstStyle/>
          <a:p>
            <a:pPr marL="342900" indent="-342900" algn="l" rtl="0">
              <a:lnSpc>
                <a:spcPct val="200000"/>
              </a:lnSpc>
              <a:buFont typeface="Wingdings" panose="05000000000000000000" pitchFamily="2" charset="2"/>
              <a:buChar char="q"/>
            </a:pPr>
            <a:r>
              <a:rPr lang="en-US" sz="2400" b="1" u="sng" dirty="0"/>
              <a:t> Several terms should be taken into consideration, which are</a:t>
            </a:r>
            <a:r>
              <a:rPr lang="en-US" sz="2400" dirty="0"/>
              <a:t>:</a:t>
            </a:r>
          </a:p>
          <a:p>
            <a:pPr algn="l" rtl="0">
              <a:lnSpc>
                <a:spcPct val="200000"/>
              </a:lnSpc>
              <a:buFont typeface="Arial" panose="020B0604020202020204" pitchFamily="34" charset="0"/>
              <a:buChar char="•"/>
            </a:pPr>
            <a:r>
              <a:rPr lang="en-US" sz="2400" dirty="0"/>
              <a:t> Refer only to the primary sources and avoid the marginal ones.</a:t>
            </a:r>
          </a:p>
          <a:p>
            <a:pPr algn="l" rtl="0">
              <a:lnSpc>
                <a:spcPct val="200000"/>
              </a:lnSpc>
              <a:buFont typeface="Arial" panose="020B0604020202020204" pitchFamily="34" charset="0"/>
              <a:buChar char="•"/>
            </a:pPr>
            <a:r>
              <a:rPr lang="en-US" sz="2400" dirty="0"/>
              <a:t> Making sure that the information is correct and from confidential sources such as precise scientific magazines.</a:t>
            </a:r>
          </a:p>
          <a:p>
            <a:pPr algn="l" rtl="0">
              <a:lnSpc>
                <a:spcPct val="200000"/>
              </a:lnSpc>
              <a:buFont typeface="Arial" panose="020B0604020202020204" pitchFamily="34" charset="0"/>
              <a:buChar char="•"/>
            </a:pPr>
            <a:r>
              <a:rPr lang="en-US" sz="2400" dirty="0"/>
              <a:t> Displaying only the parts convenient to the scientific research content, not the whole study.</a:t>
            </a:r>
          </a:p>
          <a:p>
            <a:pPr algn="l" rtl="0">
              <a:lnSpc>
                <a:spcPct val="200000"/>
              </a:lnSpc>
              <a:buFont typeface="Arial" panose="020B0604020202020204" pitchFamily="34" charset="0"/>
              <a:buChar char="•"/>
            </a:pPr>
            <a:r>
              <a:rPr lang="en-US" sz="2400" dirty="0"/>
              <a:t>Displaying the ideas in a precise and swift manner.</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a:solidFill>
                  <a:schemeClr val="tx1"/>
                </a:solidFill>
              </a:rPr>
              <a:t>Previous Studies </a:t>
            </a:r>
          </a:p>
        </p:txBody>
      </p:sp>
    </p:spTree>
    <p:custDataLst>
      <p:tags r:id="rId1"/>
    </p:custDataLst>
    <p:extLst>
      <p:ext uri="{BB962C8B-B14F-4D97-AF65-F5344CB8AC3E}">
        <p14:creationId xmlns:p14="http://schemas.microsoft.com/office/powerpoint/2010/main" val="2710153672"/>
      </p:ext>
    </p:extLst>
  </p:cSld>
  <p:clrMapOvr>
    <a:masterClrMapping/>
  </p:clrMapOvr>
  <mc:AlternateContent xmlns:mc="http://schemas.openxmlformats.org/markup-compatibility/2006" xmlns:p14="http://schemas.microsoft.com/office/powerpoint/2010/main">
    <mc:Choice Requires="p14">
      <p:transition spd="slow" p14:dur="2000" advTm="166996"/>
    </mc:Choice>
    <mc:Fallback xmlns="">
      <p:transition spd="slow" advTm="1669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DEACD255-4146-FC74-0006-C66D9D5D3D3C}"/>
              </a:ext>
            </a:extLst>
          </p:cNvPr>
          <p:cNvSpPr txBox="1"/>
          <p:nvPr/>
        </p:nvSpPr>
        <p:spPr>
          <a:xfrm>
            <a:off x="209862" y="1304019"/>
            <a:ext cx="11752289" cy="5159554"/>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b="1" u="sng" dirty="0"/>
              <a:t>The inclusion of previous studies in the study plan achieves some objectives:</a:t>
            </a:r>
          </a:p>
          <a:p>
            <a:pPr algn="just">
              <a:lnSpc>
                <a:spcPct val="200000"/>
              </a:lnSpc>
            </a:pPr>
            <a:r>
              <a:rPr lang="en-US" sz="2400" dirty="0"/>
              <a:t>  - Emphasizing that the chosen study's problem has not been addressed before, or it has been addressed without </a:t>
            </a:r>
            <a:r>
              <a:rPr lang="en-US" sz="2400" b="1" dirty="0"/>
              <a:t>sufficient depth </a:t>
            </a:r>
            <a:r>
              <a:rPr lang="en-US" sz="2400" dirty="0"/>
              <a:t>and detail.</a:t>
            </a:r>
          </a:p>
          <a:p>
            <a:pPr algn="just">
              <a:lnSpc>
                <a:spcPct val="200000"/>
              </a:lnSpc>
            </a:pPr>
            <a:r>
              <a:rPr lang="en-US" sz="2400" dirty="0"/>
              <a:t>- Previous studies help the researcher formulate the study’s objectives in light of the summary of previous studies.</a:t>
            </a:r>
          </a:p>
          <a:p>
            <a:pPr algn="just">
              <a:lnSpc>
                <a:spcPct val="200000"/>
              </a:lnSpc>
            </a:pPr>
            <a:r>
              <a:rPr lang="en-US" sz="2400" dirty="0"/>
              <a:t>- Benefit from previous researchers' experiences in formulating questions and hypotheses of the study and the scientific method used in these studies.</a:t>
            </a:r>
          </a:p>
        </p:txBody>
      </p:sp>
      <p:sp>
        <p:nvSpPr>
          <p:cNvPr id="5" name="AutoShape 12"/>
          <p:cNvSpPr>
            <a:spLocks noChangeArrowheads="1"/>
          </p:cNvSpPr>
          <p:nvPr/>
        </p:nvSpPr>
        <p:spPr bwMode="auto">
          <a:xfrm>
            <a:off x="951542" y="577771"/>
            <a:ext cx="3629296" cy="72165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en-US" altLang="en-US" sz="3200" dirty="0">
                <a:solidFill>
                  <a:schemeClr val="tx1"/>
                </a:solidFill>
              </a:rPr>
              <a:t>Previous Studies </a:t>
            </a:r>
          </a:p>
        </p:txBody>
      </p:sp>
    </p:spTree>
    <p:custDataLst>
      <p:tags r:id="rId1"/>
    </p:custDataLst>
    <p:extLst>
      <p:ext uri="{BB962C8B-B14F-4D97-AF65-F5344CB8AC3E}">
        <p14:creationId xmlns:p14="http://schemas.microsoft.com/office/powerpoint/2010/main" val="1949868958"/>
      </p:ext>
    </p:extLst>
  </p:cSld>
  <p:clrMapOvr>
    <a:masterClrMapping/>
  </p:clrMapOvr>
  <mc:AlternateContent xmlns:mc="http://schemas.openxmlformats.org/markup-compatibility/2006" xmlns:p14="http://schemas.microsoft.com/office/powerpoint/2010/main">
    <mc:Choice Requires="p14">
      <p:transition spd="slow" p14:dur="2000" advTm="144971"/>
    </mc:Choice>
    <mc:Fallback xmlns="">
      <p:transition spd="slow" advTm="1449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AutoShape 12"/>
          <p:cNvSpPr>
            <a:spLocks noChangeArrowheads="1"/>
          </p:cNvSpPr>
          <p:nvPr/>
        </p:nvSpPr>
        <p:spPr bwMode="auto">
          <a:xfrm>
            <a:off x="2306108" y="2492905"/>
            <a:ext cx="7640638" cy="1649412"/>
          </a:xfrm>
          <a:prstGeom prst="bevel">
            <a:avLst>
              <a:gd name="adj" fmla="val 12500"/>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600" dirty="0">
                <a:solidFill>
                  <a:schemeClr val="tx1"/>
                </a:solidFill>
              </a:rPr>
              <a:t>مثال تطبيقي على كتابة خطة البحث</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7270661"/>
      </p:ext>
    </p:extLst>
  </p:cSld>
  <p:clrMapOvr>
    <a:masterClrMapping/>
  </p:clrMapOvr>
  <mc:AlternateContent xmlns:mc="http://schemas.openxmlformats.org/markup-compatibility/2006" xmlns:p14="http://schemas.microsoft.com/office/powerpoint/2010/main">
    <mc:Choice Requires="p14">
      <p:transition p14:dur="10" advTm="40133"/>
    </mc:Choice>
    <mc:Fallback xmlns="">
      <p:transition advTm="401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strVal val="#ppt_w*0.70"/>
                                          </p:val>
                                        </p:tav>
                                        <p:tav tm="100000">
                                          <p:val>
                                            <p:strVal val="#ppt_w"/>
                                          </p:val>
                                        </p:tav>
                                      </p:tavLst>
                                    </p:anim>
                                    <p:anim calcmode="lin" valueType="num">
                                      <p:cBhvr>
                                        <p:cTn id="8" dur="500" fill="hold"/>
                                        <p:tgtEl>
                                          <p:spTgt spid="9"/>
                                        </p:tgtEl>
                                        <p:attrNameLst>
                                          <p:attrName>ppt_h</p:attrName>
                                        </p:attrNameLst>
                                      </p:cBhvr>
                                      <p:tavLst>
                                        <p:tav tm="0">
                                          <p:val>
                                            <p:strVal val="#ppt_h"/>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018543" y="568325"/>
            <a:ext cx="5113337"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200" dirty="0">
                <a:solidFill>
                  <a:schemeClr val="tx1"/>
                </a:solidFill>
              </a:rPr>
              <a:t>تحديد مشكلة البحث</a:t>
            </a:r>
            <a:endParaRPr lang="en-US" altLang="en-US" sz="3200" dirty="0">
              <a:solidFill>
                <a:schemeClr val="tx1"/>
              </a:solidFill>
            </a:endParaRPr>
          </a:p>
        </p:txBody>
      </p:sp>
      <p:sp>
        <p:nvSpPr>
          <p:cNvPr id="8" name="Rounded Rectangle 7"/>
          <p:cNvSpPr/>
          <p:nvPr/>
        </p:nvSpPr>
        <p:spPr>
          <a:xfrm>
            <a:off x="3018543" y="2032000"/>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شبكات التواصل الإجتماعي</a:t>
            </a:r>
            <a:endParaRPr lang="en-US" sz="2400" dirty="0">
              <a:solidFill>
                <a:schemeClr val="tx1"/>
              </a:solidFill>
              <a:cs typeface="Times New Roman" pitchFamily="18" charset="0"/>
            </a:endParaRPr>
          </a:p>
        </p:txBody>
      </p:sp>
      <p:sp>
        <p:nvSpPr>
          <p:cNvPr id="9" name="Rounded Rectangle 8"/>
          <p:cNvSpPr/>
          <p:nvPr/>
        </p:nvSpPr>
        <p:spPr>
          <a:xfrm>
            <a:off x="7330193" y="3484563"/>
            <a:ext cx="1831975"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فيسبوك</a:t>
            </a:r>
            <a:endParaRPr lang="en-US" sz="2400" dirty="0">
              <a:solidFill>
                <a:schemeClr val="tx1"/>
              </a:solidFill>
              <a:cs typeface="Times New Roman" pitchFamily="18" charset="0"/>
            </a:endParaRPr>
          </a:p>
        </p:txBody>
      </p:sp>
      <p:sp>
        <p:nvSpPr>
          <p:cNvPr id="10" name="Rounded Rectangle 9"/>
          <p:cNvSpPr/>
          <p:nvPr/>
        </p:nvSpPr>
        <p:spPr>
          <a:xfrm>
            <a:off x="4674305" y="3484563"/>
            <a:ext cx="1831975"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تويتر</a:t>
            </a:r>
            <a:endParaRPr lang="en-US" sz="2400" dirty="0">
              <a:solidFill>
                <a:schemeClr val="tx1"/>
              </a:solidFill>
              <a:cs typeface="Times New Roman" pitchFamily="18" charset="0"/>
            </a:endParaRPr>
          </a:p>
        </p:txBody>
      </p:sp>
      <p:sp>
        <p:nvSpPr>
          <p:cNvPr id="11" name="Rounded Rectangle 10"/>
          <p:cNvSpPr/>
          <p:nvPr/>
        </p:nvSpPr>
        <p:spPr>
          <a:xfrm>
            <a:off x="2056518" y="3484563"/>
            <a:ext cx="1792287"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واتساب</a:t>
            </a:r>
            <a:endParaRPr lang="en-US" sz="2400" dirty="0">
              <a:solidFill>
                <a:schemeClr val="tx1"/>
              </a:solidFill>
              <a:cs typeface="Times New Roman" pitchFamily="18" charset="0"/>
            </a:endParaRPr>
          </a:p>
        </p:txBody>
      </p:sp>
      <p:sp>
        <p:nvSpPr>
          <p:cNvPr id="12" name="Rounded Rectangle 11"/>
          <p:cNvSpPr/>
          <p:nvPr/>
        </p:nvSpPr>
        <p:spPr>
          <a:xfrm>
            <a:off x="5850643" y="5067300"/>
            <a:ext cx="1830387"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انستجرام</a:t>
            </a:r>
            <a:endParaRPr lang="en-US" sz="2400" dirty="0">
              <a:solidFill>
                <a:schemeClr val="tx1"/>
              </a:solidFill>
              <a:cs typeface="Times New Roman" pitchFamily="18" charset="0"/>
            </a:endParaRPr>
          </a:p>
        </p:txBody>
      </p:sp>
      <p:sp>
        <p:nvSpPr>
          <p:cNvPr id="13" name="Rounded Rectangle 12"/>
          <p:cNvSpPr/>
          <p:nvPr/>
        </p:nvSpPr>
        <p:spPr>
          <a:xfrm>
            <a:off x="3193168" y="5067300"/>
            <a:ext cx="1831975"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سناب شات</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948148663"/>
      </p:ext>
    </p:extLst>
  </p:cSld>
  <p:clrMapOvr>
    <a:masterClrMapping/>
  </p:clrMapOvr>
  <mc:AlternateContent xmlns:mc="http://schemas.openxmlformats.org/markup-compatibility/2006" xmlns:p14="http://schemas.microsoft.com/office/powerpoint/2010/main">
    <mc:Choice Requires="p14">
      <p:transition p14:dur="10" advTm="140645"/>
    </mc:Choice>
    <mc:Fallback xmlns="">
      <p:transition advTm="1406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ounded Rectangle 4"/>
          <p:cNvSpPr/>
          <p:nvPr/>
        </p:nvSpPr>
        <p:spPr>
          <a:xfrm>
            <a:off x="3187881" y="2049463"/>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شبكات التواصل الإجتماعي</a:t>
            </a:r>
            <a:endParaRPr lang="en-US" sz="2400" dirty="0">
              <a:solidFill>
                <a:schemeClr val="tx1"/>
              </a:solidFill>
              <a:cs typeface="Times New Roman" pitchFamily="18" charset="0"/>
            </a:endParaRPr>
          </a:p>
        </p:txBody>
      </p:sp>
      <p:sp>
        <p:nvSpPr>
          <p:cNvPr id="8" name="Rounded Rectangle 7"/>
          <p:cNvSpPr/>
          <p:nvPr/>
        </p:nvSpPr>
        <p:spPr>
          <a:xfrm>
            <a:off x="3922893" y="4381500"/>
            <a:ext cx="380365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الفيسبوك وتويتر نموذجاً</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1830880512"/>
      </p:ext>
    </p:extLst>
  </p:cSld>
  <p:clrMapOvr>
    <a:masterClrMapping/>
  </p:clrMapOvr>
  <mc:AlternateContent xmlns:mc="http://schemas.openxmlformats.org/markup-compatibility/2006" xmlns:p14="http://schemas.microsoft.com/office/powerpoint/2010/main">
    <mc:Choice Requires="p14">
      <p:transition p14:dur="10" advTm="68031"/>
    </mc:Choice>
    <mc:Fallback xmlns="">
      <p:transition advTm="680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ounded Rectangle 4"/>
          <p:cNvSpPr/>
          <p:nvPr/>
        </p:nvSpPr>
        <p:spPr>
          <a:xfrm>
            <a:off x="3030361" y="793399"/>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a:t>
            </a:r>
            <a:endParaRPr lang="en-US" sz="2400" dirty="0">
              <a:solidFill>
                <a:schemeClr val="tx1"/>
              </a:solidFill>
              <a:cs typeface="Times New Roman" pitchFamily="18" charset="0"/>
            </a:endParaRPr>
          </a:p>
        </p:txBody>
      </p:sp>
      <p:sp>
        <p:nvSpPr>
          <p:cNvPr id="8" name="Rounded Rectangle 7"/>
          <p:cNvSpPr/>
          <p:nvPr/>
        </p:nvSpPr>
        <p:spPr>
          <a:xfrm>
            <a:off x="5886274" y="2258662"/>
            <a:ext cx="4078287" cy="15954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 على العلاقات الاجتماعية </a:t>
            </a:r>
            <a:endParaRPr lang="en-US" sz="2400" dirty="0">
              <a:solidFill>
                <a:schemeClr val="tx1"/>
              </a:solidFill>
              <a:cs typeface="Times New Roman" pitchFamily="18" charset="0"/>
            </a:endParaRPr>
          </a:p>
        </p:txBody>
      </p:sp>
      <p:sp>
        <p:nvSpPr>
          <p:cNvPr id="9" name="Rounded Rectangle 8"/>
          <p:cNvSpPr/>
          <p:nvPr/>
        </p:nvSpPr>
        <p:spPr>
          <a:xfrm>
            <a:off x="1292049" y="2265012"/>
            <a:ext cx="4119562" cy="159543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 على ال</a:t>
            </a:r>
            <a:r>
              <a:rPr lang="ar-EG" sz="2400" dirty="0">
                <a:solidFill>
                  <a:schemeClr val="tx1"/>
                </a:solidFill>
                <a:cs typeface="Times New Roman" pitchFamily="18" charset="0"/>
              </a:rPr>
              <a:t>تحصيل الدراسي</a:t>
            </a:r>
            <a:r>
              <a:rPr lang="ar-AE" sz="2400" dirty="0">
                <a:solidFill>
                  <a:srgbClr val="FFFF00"/>
                </a:solidFill>
                <a:cs typeface="Times New Roman" pitchFamily="18" charset="0"/>
              </a:rPr>
              <a:t> </a:t>
            </a:r>
            <a:endParaRPr lang="en-US" sz="2400" dirty="0">
              <a:solidFill>
                <a:srgbClr val="FFFF00"/>
              </a:solidFill>
              <a:cs typeface="Times New Roman" pitchFamily="18" charset="0"/>
            </a:endParaRPr>
          </a:p>
        </p:txBody>
      </p:sp>
      <p:sp>
        <p:nvSpPr>
          <p:cNvPr id="10" name="Rounded Rectangle 9"/>
          <p:cNvSpPr/>
          <p:nvPr/>
        </p:nvSpPr>
        <p:spPr>
          <a:xfrm>
            <a:off x="5871986" y="4290662"/>
            <a:ext cx="4078288" cy="1593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دراسة ميدانية (تطبيقية) على عينة </a:t>
            </a:r>
          </a:p>
          <a:p>
            <a:pPr algn="ctr" eaLnBrk="1" hangingPunct="1">
              <a:defRPr/>
            </a:pPr>
            <a:r>
              <a:rPr lang="ar-AE" sz="2400" dirty="0">
                <a:solidFill>
                  <a:schemeClr val="tx1"/>
                </a:solidFill>
                <a:cs typeface="Times New Roman" pitchFamily="18" charset="0"/>
              </a:rPr>
              <a:t>من طلاب جامعة </a:t>
            </a:r>
            <a:r>
              <a:rPr lang="ar-EG" sz="2400" dirty="0">
                <a:solidFill>
                  <a:schemeClr val="tx1"/>
                </a:solidFill>
                <a:cs typeface="Times New Roman" pitchFamily="18" charset="0"/>
              </a:rPr>
              <a:t>ميدأوشن</a:t>
            </a:r>
            <a:endParaRPr lang="en-US" sz="2400" dirty="0">
              <a:solidFill>
                <a:schemeClr val="tx1"/>
              </a:solidFill>
              <a:cs typeface="Times New Roman" pitchFamily="18" charset="0"/>
            </a:endParaRPr>
          </a:p>
        </p:txBody>
      </p:sp>
      <p:sp>
        <p:nvSpPr>
          <p:cNvPr id="11" name="Rounded Rectangle 10"/>
          <p:cNvSpPr/>
          <p:nvPr/>
        </p:nvSpPr>
        <p:spPr>
          <a:xfrm>
            <a:off x="1277761" y="4295424"/>
            <a:ext cx="4121150" cy="1595438"/>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دراسة ميدانية (تطبيقية) على ط</a:t>
            </a:r>
            <a:r>
              <a:rPr lang="ar-EG" sz="2400" dirty="0">
                <a:solidFill>
                  <a:schemeClr val="tx1"/>
                </a:solidFill>
                <a:cs typeface="Times New Roman" pitchFamily="18" charset="0"/>
              </a:rPr>
              <a:t>البات</a:t>
            </a:r>
            <a:r>
              <a:rPr lang="ar-AE" sz="2400" dirty="0">
                <a:solidFill>
                  <a:schemeClr val="tx1"/>
                </a:solidFill>
                <a:cs typeface="Times New Roman" pitchFamily="18" charset="0"/>
              </a:rPr>
              <a:t> </a:t>
            </a:r>
            <a:r>
              <a:rPr lang="ar-EG" sz="2400" dirty="0">
                <a:solidFill>
                  <a:schemeClr val="tx1"/>
                </a:solidFill>
                <a:cs typeface="Times New Roman" pitchFamily="18" charset="0"/>
              </a:rPr>
              <a:t>جامعة الملك عبدالعزيز بجدة</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4278364237"/>
      </p:ext>
    </p:extLst>
  </p:cSld>
  <p:clrMapOvr>
    <a:masterClrMapping/>
  </p:clrMapOvr>
  <mc:AlternateContent xmlns:mc="http://schemas.openxmlformats.org/markup-compatibility/2006" xmlns:p14="http://schemas.microsoft.com/office/powerpoint/2010/main">
    <mc:Choice Requires="p14">
      <p:transition p14:dur="10" advTm="266024"/>
    </mc:Choice>
    <mc:Fallback xmlns="">
      <p:transition advTm="2660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ounded Rectangle 4"/>
          <p:cNvSpPr/>
          <p:nvPr/>
        </p:nvSpPr>
        <p:spPr>
          <a:xfrm>
            <a:off x="3199694" y="669222"/>
            <a:ext cx="5143500" cy="8572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a:t>
            </a:r>
            <a:endParaRPr lang="en-US" sz="2400" dirty="0">
              <a:solidFill>
                <a:schemeClr val="tx1"/>
              </a:solidFill>
              <a:cs typeface="Times New Roman" pitchFamily="18" charset="0"/>
            </a:endParaRPr>
          </a:p>
        </p:txBody>
      </p:sp>
      <p:sp>
        <p:nvSpPr>
          <p:cNvPr id="8" name="Rounded Rectangle 7"/>
          <p:cNvSpPr/>
          <p:nvPr/>
        </p:nvSpPr>
        <p:spPr>
          <a:xfrm>
            <a:off x="3960107" y="2110672"/>
            <a:ext cx="4078287" cy="1177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أثر استخدام شبكات التواصل الإجتماعي على العلاقات الاجتماعية </a:t>
            </a:r>
            <a:endParaRPr lang="en-US" sz="2400" dirty="0">
              <a:solidFill>
                <a:schemeClr val="tx1"/>
              </a:solidFill>
              <a:cs typeface="Times New Roman" pitchFamily="18" charset="0"/>
            </a:endParaRPr>
          </a:p>
        </p:txBody>
      </p:sp>
      <p:sp>
        <p:nvSpPr>
          <p:cNvPr id="9" name="Rounded Rectangle 8"/>
          <p:cNvSpPr/>
          <p:nvPr/>
        </p:nvSpPr>
        <p:spPr>
          <a:xfrm>
            <a:off x="4022019" y="3925185"/>
            <a:ext cx="4078288" cy="1143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الفيسبوك وتويتر نموذجاً</a:t>
            </a:r>
            <a:endParaRPr lang="en-US" sz="2400" dirty="0">
              <a:solidFill>
                <a:schemeClr val="tx1"/>
              </a:solidFill>
              <a:cs typeface="Times New Roman" pitchFamily="18" charset="0"/>
            </a:endParaRPr>
          </a:p>
        </p:txBody>
      </p:sp>
      <p:sp>
        <p:nvSpPr>
          <p:cNvPr id="10" name="Rounded Rectangle 9"/>
          <p:cNvSpPr/>
          <p:nvPr/>
        </p:nvSpPr>
        <p:spPr>
          <a:xfrm>
            <a:off x="4090282" y="5457122"/>
            <a:ext cx="4079875" cy="11430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ar-AE" sz="2400" dirty="0">
                <a:solidFill>
                  <a:schemeClr val="tx1"/>
                </a:solidFill>
                <a:cs typeface="Times New Roman" pitchFamily="18" charset="0"/>
              </a:rPr>
              <a:t>دراسة ميدانية (تطبيقية) على عينة  من ط</a:t>
            </a:r>
            <a:r>
              <a:rPr lang="ar-EG" sz="2400" dirty="0">
                <a:solidFill>
                  <a:schemeClr val="tx1"/>
                </a:solidFill>
                <a:cs typeface="Times New Roman" pitchFamily="18" charset="0"/>
              </a:rPr>
              <a:t>البات</a:t>
            </a:r>
            <a:r>
              <a:rPr lang="ar-AE" sz="2400" dirty="0">
                <a:solidFill>
                  <a:schemeClr val="tx1"/>
                </a:solidFill>
                <a:cs typeface="Times New Roman" pitchFamily="18" charset="0"/>
              </a:rPr>
              <a:t> </a:t>
            </a:r>
            <a:r>
              <a:rPr lang="ar-EG" sz="2400" dirty="0">
                <a:solidFill>
                  <a:schemeClr val="tx1"/>
                </a:solidFill>
                <a:cs typeface="Times New Roman" pitchFamily="18" charset="0"/>
              </a:rPr>
              <a:t>جامعة الملك عبدالعزيز بجدة</a:t>
            </a:r>
            <a:endParaRPr lang="en-US" sz="2400" dirty="0">
              <a:solidFill>
                <a:schemeClr val="tx1"/>
              </a:solidFill>
              <a:cs typeface="Times New Roman" pitchFamily="18" charset="0"/>
            </a:endParaRPr>
          </a:p>
        </p:txBody>
      </p:sp>
    </p:spTree>
    <p:custDataLst>
      <p:tags r:id="rId1"/>
    </p:custDataLst>
    <p:extLst>
      <p:ext uri="{BB962C8B-B14F-4D97-AF65-F5344CB8AC3E}">
        <p14:creationId xmlns:p14="http://schemas.microsoft.com/office/powerpoint/2010/main" val="2416387967"/>
      </p:ext>
    </p:extLst>
  </p:cSld>
  <p:clrMapOvr>
    <a:masterClrMapping/>
  </p:clrMapOvr>
  <mc:AlternateContent xmlns:mc="http://schemas.openxmlformats.org/markup-compatibility/2006" xmlns:p14="http://schemas.microsoft.com/office/powerpoint/2010/main">
    <mc:Choice Requires="p14">
      <p:transition p14:dur="10" advTm="117573"/>
    </mc:Choice>
    <mc:Fallback xmlns="">
      <p:transition advTm="1175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1+#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915500" y="1345306"/>
            <a:ext cx="10035822" cy="225971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endParaRPr lang="ar-AE" altLang="en-US" sz="2400" dirty="0">
              <a:solidFill>
                <a:schemeClr val="tx1"/>
              </a:solidFill>
              <a:latin typeface="Sakkal Majalla" panose="02000000000000000000" pitchFamily="2" charset="-78"/>
              <a:cs typeface="Sakkal Majalla" panose="02000000000000000000" pitchFamily="2" charset="-78"/>
            </a:endParaRPr>
          </a:p>
          <a:p>
            <a:pPr algn="ctr" eaLnBrk="1" hangingPunct="1"/>
            <a:r>
              <a:rPr lang="ar-AE" altLang="en-US" sz="2800" dirty="0">
                <a:solidFill>
                  <a:schemeClr val="tx1"/>
                </a:solidFill>
                <a:latin typeface="Sakkal Majalla" panose="02000000000000000000" pitchFamily="2" charset="-78"/>
                <a:cs typeface="Sakkal Majalla" panose="02000000000000000000" pitchFamily="2" charset="-78"/>
              </a:rPr>
              <a:t>أثر استخدام شبكات التواصل الإجتماعي على العلاقات الاجتماعية</a:t>
            </a:r>
          </a:p>
          <a:p>
            <a:pPr algn="ctr" eaLnBrk="1" hangingPunct="1"/>
            <a:r>
              <a:rPr lang="ar-AE" altLang="en-US" sz="2800" dirty="0">
                <a:solidFill>
                  <a:schemeClr val="tx1"/>
                </a:solidFill>
                <a:latin typeface="Sakkal Majalla" panose="02000000000000000000" pitchFamily="2" charset="-78"/>
                <a:cs typeface="Sakkal Majalla" panose="02000000000000000000" pitchFamily="2" charset="-78"/>
              </a:rPr>
              <a:t>الفيسبوك وتويتر نموذجاً </a:t>
            </a:r>
          </a:p>
          <a:p>
            <a:pPr algn="ctr" eaLnBrk="1" hangingPunct="1"/>
            <a:r>
              <a:rPr lang="ar-AE" altLang="en-US" sz="2800" dirty="0">
                <a:solidFill>
                  <a:schemeClr val="tx1"/>
                </a:solidFill>
                <a:latin typeface="Sakkal Majalla" panose="02000000000000000000" pitchFamily="2" charset="-78"/>
                <a:cs typeface="Sakkal Majalla" panose="02000000000000000000" pitchFamily="2" charset="-78"/>
              </a:rPr>
              <a:t>دراسة ميدانية (تطبيقية) على عينة من  ط</a:t>
            </a:r>
            <a:r>
              <a:rPr lang="ar-EG" altLang="en-US" sz="2800" dirty="0">
                <a:solidFill>
                  <a:schemeClr val="tx1"/>
                </a:solidFill>
                <a:latin typeface="Sakkal Majalla" panose="02000000000000000000" pitchFamily="2" charset="-78"/>
                <a:cs typeface="Sakkal Majalla" panose="02000000000000000000" pitchFamily="2" charset="-78"/>
              </a:rPr>
              <a:t>البات</a:t>
            </a:r>
            <a:r>
              <a:rPr lang="ar-AE" altLang="en-US" sz="2800" dirty="0">
                <a:solidFill>
                  <a:schemeClr val="tx1"/>
                </a:solidFill>
                <a:latin typeface="Sakkal Majalla" panose="02000000000000000000" pitchFamily="2" charset="-78"/>
                <a:cs typeface="Sakkal Majalla" panose="02000000000000000000" pitchFamily="2" charset="-78"/>
              </a:rPr>
              <a:t> جامعة </a:t>
            </a:r>
            <a:r>
              <a:rPr lang="ar-EG" altLang="en-US" sz="2800" dirty="0">
                <a:solidFill>
                  <a:schemeClr val="tx1"/>
                </a:solidFill>
                <a:latin typeface="Sakkal Majalla" panose="02000000000000000000" pitchFamily="2" charset="-78"/>
                <a:cs typeface="Sakkal Majalla" panose="02000000000000000000" pitchFamily="2" charset="-78"/>
              </a:rPr>
              <a:t>الملك عبدالعزيز  بجدة</a:t>
            </a:r>
            <a:endParaRPr lang="en-US" altLang="en-US" sz="2800" dirty="0">
              <a:solidFill>
                <a:schemeClr val="tx1"/>
              </a:solidFill>
              <a:latin typeface="Sakkal Majalla" panose="02000000000000000000" pitchFamily="2" charset="-78"/>
              <a:cs typeface="Sakkal Majalla" panose="02000000000000000000" pitchFamily="2" charset="-78"/>
            </a:endParaRPr>
          </a:p>
          <a:p>
            <a:pPr algn="ctr" eaLnBrk="1" hangingPunct="1"/>
            <a:endParaRPr lang="en-US" altLang="en-US" sz="3600" dirty="0">
              <a:solidFill>
                <a:schemeClr val="tx1"/>
              </a:solidFill>
              <a:cs typeface="Times New Roman" panose="02020603050405020304" pitchFamily="18" charset="0"/>
            </a:endParaRPr>
          </a:p>
        </p:txBody>
      </p:sp>
      <p:sp>
        <p:nvSpPr>
          <p:cNvPr id="9" name="AutoShape 12"/>
          <p:cNvSpPr>
            <a:spLocks noChangeArrowheads="1"/>
          </p:cNvSpPr>
          <p:nvPr/>
        </p:nvSpPr>
        <p:spPr bwMode="auto">
          <a:xfrm>
            <a:off x="959557" y="3926592"/>
            <a:ext cx="10035822" cy="2259718"/>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eaLnBrk="1" hangingPunct="1"/>
            <a:endParaRPr lang="ar-AE" altLang="en-US" sz="2400" dirty="0">
              <a:solidFill>
                <a:schemeClr val="tx1"/>
              </a:solidFill>
              <a:latin typeface="Sakkal Majalla" panose="02000000000000000000" pitchFamily="2" charset="-78"/>
              <a:cs typeface="Sakkal Majalla" panose="02000000000000000000" pitchFamily="2" charset="-78"/>
            </a:endParaRPr>
          </a:p>
          <a:p>
            <a:pPr algn="ctr" eaLnBrk="1" hangingPunct="1"/>
            <a:r>
              <a:rPr lang="en-US" altLang="en-US" sz="2800" dirty="0">
                <a:solidFill>
                  <a:schemeClr val="tx1"/>
                </a:solidFill>
                <a:latin typeface="Sakkal Majalla" panose="02000000000000000000" pitchFamily="2" charset="-78"/>
                <a:cs typeface="Sakkal Majalla" panose="02000000000000000000" pitchFamily="2" charset="-78"/>
              </a:rPr>
              <a:t>The Effects of Using Electronic Social Networks on Social Relationships</a:t>
            </a:r>
            <a:endParaRPr lang="ar-AE" altLang="en-US" sz="2800" dirty="0">
              <a:solidFill>
                <a:schemeClr val="tx1"/>
              </a:solidFill>
              <a:latin typeface="Sakkal Majalla" panose="02000000000000000000" pitchFamily="2" charset="-78"/>
              <a:cs typeface="Sakkal Majalla" panose="02000000000000000000" pitchFamily="2" charset="-78"/>
            </a:endParaRPr>
          </a:p>
          <a:p>
            <a:pPr algn="ctr" eaLnBrk="1" hangingPunct="1"/>
            <a:r>
              <a:rPr lang="en-US" altLang="en-US" sz="2800" dirty="0">
                <a:solidFill>
                  <a:schemeClr val="tx1"/>
                </a:solidFill>
                <a:latin typeface="Sakkal Majalla" panose="02000000000000000000" pitchFamily="2" charset="-78"/>
                <a:cs typeface="Sakkal Majalla" panose="02000000000000000000" pitchFamily="2" charset="-78"/>
              </a:rPr>
              <a:t>Facebook and Twitter as Example</a:t>
            </a:r>
            <a:endParaRPr lang="ar-AE" altLang="en-US" sz="2800" dirty="0">
              <a:solidFill>
                <a:schemeClr val="tx1"/>
              </a:solidFill>
              <a:latin typeface="Sakkal Majalla" panose="02000000000000000000" pitchFamily="2" charset="-78"/>
              <a:cs typeface="Sakkal Majalla" panose="02000000000000000000" pitchFamily="2" charset="-78"/>
            </a:endParaRPr>
          </a:p>
          <a:p>
            <a:pPr algn="ctr" eaLnBrk="1" hangingPunct="1"/>
            <a:r>
              <a:rPr lang="en-US" altLang="en-US" sz="2800" dirty="0">
                <a:solidFill>
                  <a:schemeClr val="tx1"/>
                </a:solidFill>
                <a:latin typeface="Sakkal Majalla" panose="02000000000000000000" pitchFamily="2" charset="-78"/>
                <a:cs typeface="Sakkal Majalla" panose="02000000000000000000" pitchFamily="2" charset="-78"/>
              </a:rPr>
              <a:t>A survey Study on a Sample of King Abdul Aziz University Students in Jeddah</a:t>
            </a:r>
          </a:p>
          <a:p>
            <a:pPr algn="ctr" eaLnBrk="1" hangingPunct="1"/>
            <a:endParaRPr lang="en-US" altLang="en-US" sz="3600" dirty="0">
              <a:solidFill>
                <a:schemeClr val="tx1"/>
              </a:solidFill>
              <a:cs typeface="Times New Roman" panose="02020603050405020304" pitchFamily="18" charset="0"/>
            </a:endParaRPr>
          </a:p>
        </p:txBody>
      </p:sp>
    </p:spTree>
    <p:custDataLst>
      <p:tags r:id="rId1"/>
    </p:custDataLst>
    <p:extLst>
      <p:ext uri="{BB962C8B-B14F-4D97-AF65-F5344CB8AC3E}">
        <p14:creationId xmlns:p14="http://schemas.microsoft.com/office/powerpoint/2010/main" val="2628729139"/>
      </p:ext>
    </p:extLst>
  </p:cSld>
  <p:clrMapOvr>
    <a:masterClrMapping/>
  </p:clrMapOvr>
  <mc:AlternateContent xmlns:mc="http://schemas.openxmlformats.org/markup-compatibility/2006" xmlns:p14="http://schemas.microsoft.com/office/powerpoint/2010/main">
    <mc:Choice Requires="p14">
      <p:transition p14:dur="10" advTm="313500"/>
    </mc:Choice>
    <mc:Fallback xmlns="">
      <p:transition advTm="3135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ppt_w*0.70"/>
                                          </p:val>
                                        </p:tav>
                                        <p:tav tm="100000">
                                          <p:val>
                                            <p:strVal val="#ppt_w"/>
                                          </p:val>
                                        </p:tav>
                                      </p:tavLst>
                                    </p:anim>
                                    <p:anim calcmode="lin" valueType="num">
                                      <p:cBhvr>
                                        <p:cTn id="15" dur="500" fill="hold"/>
                                        <p:tgtEl>
                                          <p:spTgt spid="9"/>
                                        </p:tgtEl>
                                        <p:attrNameLst>
                                          <p:attrName>ppt_h</p:attrName>
                                        </p:attrNameLst>
                                      </p:cBhvr>
                                      <p:tavLst>
                                        <p:tav tm="0">
                                          <p:val>
                                            <p:strVal val="#ppt_h"/>
                                          </p:val>
                                        </p:tav>
                                        <p:tav tm="100000">
                                          <p:val>
                                            <p:strVal val="#ppt_h"/>
                                          </p:val>
                                        </p:tav>
                                      </p:tavLst>
                                    </p:anim>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606977" y="785813"/>
            <a:ext cx="5113337"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200">
                <a:solidFill>
                  <a:schemeClr val="tx1"/>
                </a:solidFill>
              </a:rPr>
              <a:t>تحديد مشكلة الدراسة</a:t>
            </a:r>
            <a:endParaRPr lang="en-US" altLang="en-US" sz="3200">
              <a:solidFill>
                <a:schemeClr val="tx1"/>
              </a:solidFill>
            </a:endParaRPr>
          </a:p>
        </p:txBody>
      </p:sp>
      <p:sp>
        <p:nvSpPr>
          <p:cNvPr id="8" name="Rounded Rectangle 7"/>
          <p:cNvSpPr/>
          <p:nvPr/>
        </p:nvSpPr>
        <p:spPr>
          <a:xfrm>
            <a:off x="1992489" y="2500313"/>
            <a:ext cx="7758113" cy="38417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rtl="1">
              <a:lnSpc>
                <a:spcPct val="150000"/>
              </a:lnSpc>
              <a:defRPr/>
            </a:pPr>
            <a:r>
              <a:rPr lang="ar-SY" dirty="0">
                <a:solidFill>
                  <a:schemeClr val="tx1"/>
                </a:solidFill>
                <a:latin typeface="Sakkal Majalla" panose="02000000000000000000" pitchFamily="2" charset="-78"/>
                <a:cs typeface="Sakkal Majalla" panose="02000000000000000000" pitchFamily="2" charset="-78"/>
              </a:rPr>
              <a:t> </a:t>
            </a:r>
            <a:r>
              <a:rPr lang="ar-SA" dirty="0">
                <a:solidFill>
                  <a:schemeClr val="tx1"/>
                </a:solidFill>
                <a:latin typeface="Sakkal Majalla" panose="02000000000000000000" pitchFamily="2" charset="-78"/>
                <a:cs typeface="Sakkal Majalla" panose="02000000000000000000" pitchFamily="2" charset="-78"/>
              </a:rPr>
              <a:t>أصبحت الشبكات الإلكترونية وسيلة فعالة للتواصل الاجتماعي حيث أنها تتيح الربط بين الزملاء  والأصدقاء وليس هذا فقط بل أنها تساعد في التعرف والتواصل بين الأشخاص والمجتمعات المختلفين بعضهم البعض، ومن هذا المنطلق سعت الشبكات الإلكترونية لتوفير قدر مناسب من المواقع التي تدعم التواصل وأبرزها على الإطلاق موقعي الفيسبوك وتويتر، وقد لاحظ الباحث من خلال مشاهداته ومتابعته أن هذه المواقع تزداد نسبة انتشارها يوما بعد يوم خاصة بين طلاب الجامعة حيث يتنوع استخدامهم لها بين ما هو إيجابي وما هو سلبي فضلا عن قوة تأثيرها على العلاقات الاجتماعية، ومن هنا تتمحور مشكلة البحث حول تلمس الباحث من خلال متابعتها الميدانية وتعامله الشخصي مع مواقع التواصل الإلكترونية زيادة انتشار هذه المواقع وقوة تأثيرها على فئة تعتبر من أكثر مستخدميها وهم طلاب  الجامعة مما دعا للقيام بهذا البحث لإلقاء الضوء على هذه الظاهرة في مجتمعنا</a:t>
            </a:r>
            <a:r>
              <a:rPr lang="en-US" dirty="0">
                <a:solidFill>
                  <a:schemeClr val="tx1"/>
                </a:solidFill>
                <a:latin typeface="Sakkal Majalla" panose="02000000000000000000" pitchFamily="2" charset="-78"/>
                <a:cs typeface="Sakkal Majalla" panose="02000000000000000000" pitchFamily="2" charset="-78"/>
              </a:rPr>
              <a:t>.</a:t>
            </a:r>
          </a:p>
        </p:txBody>
      </p:sp>
    </p:spTree>
    <p:custDataLst>
      <p:tags r:id="rId1"/>
    </p:custDataLst>
    <p:extLst>
      <p:ext uri="{BB962C8B-B14F-4D97-AF65-F5344CB8AC3E}">
        <p14:creationId xmlns:p14="http://schemas.microsoft.com/office/powerpoint/2010/main" val="3750722264"/>
      </p:ext>
    </p:extLst>
  </p:cSld>
  <p:clrMapOvr>
    <a:masterClrMapping/>
  </p:clrMapOvr>
  <mc:AlternateContent xmlns:mc="http://schemas.openxmlformats.org/markup-compatibility/2006" xmlns:p14="http://schemas.microsoft.com/office/powerpoint/2010/main">
    <mc:Choice Requires="p14">
      <p:transition p14:dur="10" advTm="233510"/>
    </mc:Choice>
    <mc:Fallback xmlns="">
      <p:transition advTm="2335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300769" y="511884"/>
            <a:ext cx="5113337" cy="100647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200" dirty="0">
                <a:solidFill>
                  <a:schemeClr val="tx1"/>
                </a:solidFill>
              </a:rPr>
              <a:t>أه</a:t>
            </a:r>
            <a:r>
              <a:rPr lang="ar-EG" altLang="en-US" sz="3200" dirty="0">
                <a:solidFill>
                  <a:schemeClr val="tx1"/>
                </a:solidFill>
              </a:rPr>
              <a:t>داف</a:t>
            </a:r>
            <a:r>
              <a:rPr lang="ar-AE" altLang="en-US" sz="3200" dirty="0">
                <a:solidFill>
                  <a:schemeClr val="tx1"/>
                </a:solidFill>
              </a:rPr>
              <a:t> الدراسة</a:t>
            </a:r>
            <a:endParaRPr lang="en-US" altLang="en-US" sz="3200" dirty="0">
              <a:solidFill>
                <a:schemeClr val="tx1"/>
              </a:solidFill>
            </a:endParaRPr>
          </a:p>
        </p:txBody>
      </p:sp>
      <p:sp>
        <p:nvSpPr>
          <p:cNvPr id="8" name="Rounded Rectangle 7"/>
          <p:cNvSpPr/>
          <p:nvPr/>
        </p:nvSpPr>
        <p:spPr>
          <a:xfrm>
            <a:off x="2418119" y="1975559"/>
            <a:ext cx="7156450" cy="1050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SA" sz="2000" dirty="0">
                <a:solidFill>
                  <a:schemeClr val="tx1"/>
                </a:solidFill>
                <a:latin typeface="Sakkal Majalla" panose="02000000000000000000" pitchFamily="2" charset="-78"/>
                <a:cs typeface="Sakkal Majalla" panose="02000000000000000000" pitchFamily="2" charset="-78"/>
              </a:rPr>
              <a:t>التعرف على الأسباب التي تدفع إلى الاشتراك في موقعي الفيسبوك وتويتر، وعلاقتها بمتغيرات (العمر،السنة الدراسية، عدد ساعات الاستخدام، طريقة الاستخدام)</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2495906" y="3615447"/>
            <a:ext cx="7156450" cy="1050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SA" sz="2000" dirty="0">
                <a:solidFill>
                  <a:schemeClr val="tx1"/>
                </a:solidFill>
                <a:latin typeface="Sakkal Majalla" panose="02000000000000000000" pitchFamily="2" charset="-78"/>
                <a:cs typeface="Sakkal Majalla" panose="02000000000000000000" pitchFamily="2" charset="-78"/>
              </a:rPr>
              <a:t>التعرف على </a:t>
            </a:r>
            <a:r>
              <a:rPr lang="ar-AE" sz="2000" dirty="0">
                <a:solidFill>
                  <a:schemeClr val="tx1"/>
                </a:solidFill>
                <a:latin typeface="Sakkal Majalla" panose="02000000000000000000" pitchFamily="2" charset="-78"/>
                <a:cs typeface="Sakkal Majalla" panose="02000000000000000000" pitchFamily="2" charset="-78"/>
              </a:rPr>
              <a:t>طبيعة العلاقات الاجتماعية عبر المواقع المعينة</a:t>
            </a:r>
            <a:r>
              <a:rPr lang="ar-SA" sz="2000" dirty="0">
                <a:solidFill>
                  <a:schemeClr val="tx1"/>
                </a:solidFill>
                <a:latin typeface="Sakkal Majalla" panose="02000000000000000000" pitchFamily="2" charset="-78"/>
                <a:cs typeface="Sakkal Majalla" panose="02000000000000000000" pitchFamily="2" charset="-78"/>
              </a:rPr>
              <a:t>، وعلاقتها بمتغيرات (العمر،السنة الدراسية، عدد ساعات الاستخدام، طريقة الاستخدام)</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2495906" y="5336297"/>
            <a:ext cx="7156450" cy="105092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الكشف عن الآثار الايجابية والسلبية للشبكات الالكترونية على العلاقات الاجتماعية</a:t>
            </a:r>
            <a:r>
              <a:rPr lang="ar-SA" sz="2000" dirty="0">
                <a:solidFill>
                  <a:schemeClr val="tx1"/>
                </a:solidFill>
                <a:latin typeface="Sakkal Majalla" panose="02000000000000000000" pitchFamily="2" charset="-78"/>
                <a:cs typeface="Sakkal Majalla" panose="02000000000000000000" pitchFamily="2" charset="-78"/>
              </a:rPr>
              <a:t>، وعلاقتها بمتغيرات (العمر،السنة الدراسية، عدد ساعات الاستخدام، طريقة الاستخدام)</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753946479"/>
      </p:ext>
    </p:extLst>
  </p:cSld>
  <p:clrMapOvr>
    <a:masterClrMapping/>
  </p:clrMapOvr>
  <mc:AlternateContent xmlns:mc="http://schemas.openxmlformats.org/markup-compatibility/2006" xmlns:p14="http://schemas.microsoft.com/office/powerpoint/2010/main">
    <mc:Choice Requires="p14">
      <p:transition p14:dur="10" advTm="232268"/>
    </mc:Choice>
    <mc:Fallback xmlns="">
      <p:transition advTm="2322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600">
                <a:solidFill>
                  <a:schemeClr val="tx1"/>
                </a:solidFill>
              </a:rPr>
              <a:t>تساؤلات الدراسة</a:t>
            </a:r>
            <a:endParaRPr lang="en-US" altLang="en-US" sz="3600">
              <a:solidFill>
                <a:schemeClr val="tx1"/>
              </a:solidFill>
            </a:endParaRPr>
          </a:p>
        </p:txBody>
      </p:sp>
    </p:spTree>
    <p:custDataLst>
      <p:tags r:id="rId1"/>
    </p:custDataLst>
    <p:extLst>
      <p:ext uri="{BB962C8B-B14F-4D97-AF65-F5344CB8AC3E}">
        <p14:creationId xmlns:p14="http://schemas.microsoft.com/office/powerpoint/2010/main" val="3855331375"/>
      </p:ext>
    </p:extLst>
  </p:cSld>
  <p:clrMapOvr>
    <a:masterClrMapping/>
  </p:clrMapOvr>
  <mc:AlternateContent xmlns:mc="http://schemas.openxmlformats.org/markup-compatibility/2006" xmlns:p14="http://schemas.microsoft.com/office/powerpoint/2010/main">
    <mc:Choice Requires="p14">
      <p:transition p14:dur="10" advTm="23457"/>
    </mc:Choice>
    <mc:Fallback xmlns="">
      <p:transition advTm="234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516159" y="250825"/>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الأول</a:t>
            </a:r>
            <a:endParaRPr lang="en-US" altLang="en-US" sz="2400">
              <a:solidFill>
                <a:schemeClr val="tx1"/>
              </a:solidFill>
            </a:endParaRPr>
          </a:p>
        </p:txBody>
      </p:sp>
      <p:sp>
        <p:nvSpPr>
          <p:cNvPr id="8" name="Rounded Rectangle 7"/>
          <p:cNvSpPr/>
          <p:nvPr/>
        </p:nvSpPr>
        <p:spPr>
          <a:xfrm>
            <a:off x="4820709" y="935038"/>
            <a:ext cx="4995863" cy="6889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الأسباب التي تدفع إلى الاشتراك في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271059" y="1774825"/>
            <a:ext cx="57546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للتعبير عن الآراء التي يصعب التعبير عنها في المجتمع؟</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271059" y="243046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لأغراض اقتصادية شرائية؟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271059" y="317341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للانضمام لبعض الحملات الاجتماعية؟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329797" y="3914775"/>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للتواصل مع القطاعات الخدمية؟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3" name="Rounded Rectangle 12"/>
          <p:cNvSpPr/>
          <p:nvPr/>
        </p:nvSpPr>
        <p:spPr>
          <a:xfrm>
            <a:off x="1329797" y="457041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للخروج من دائرة العزلة والبحث عن صداقات؟</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4" name="Rounded Rectangle 13"/>
          <p:cNvSpPr/>
          <p:nvPr/>
        </p:nvSpPr>
        <p:spPr>
          <a:xfrm>
            <a:off x="1329797" y="531336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لمتابعة أخبار المشاهير؟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5" name="Rounded Rectangle 14"/>
          <p:cNvSpPr/>
          <p:nvPr/>
        </p:nvSpPr>
        <p:spPr>
          <a:xfrm>
            <a:off x="1337734" y="6046788"/>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مواكبة للعصر واقتناء كل جديد؟</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3296461140"/>
      </p:ext>
    </p:extLst>
  </p:cSld>
  <p:clrMapOvr>
    <a:masterClrMapping/>
  </p:clrMapOvr>
  <mc:AlternateContent xmlns:mc="http://schemas.openxmlformats.org/markup-compatibility/2006" xmlns:p14="http://schemas.microsoft.com/office/powerpoint/2010/main">
    <mc:Choice Requires="p14">
      <p:transition p14:dur="10" advTm="193917"/>
    </mc:Choice>
    <mc:Fallback xmlns="">
      <p:transition advTm="1939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2"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22649"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الثاني</a:t>
            </a:r>
            <a:endParaRPr lang="en-US" altLang="en-US" sz="2400">
              <a:solidFill>
                <a:schemeClr val="tx1"/>
              </a:solidFill>
            </a:endParaRPr>
          </a:p>
        </p:txBody>
      </p:sp>
      <p:sp>
        <p:nvSpPr>
          <p:cNvPr id="8" name="Rounded Rectangle 7"/>
          <p:cNvSpPr/>
          <p:nvPr/>
        </p:nvSpPr>
        <p:spPr>
          <a:xfrm>
            <a:off x="4527199"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طبيعة العلاقات الاجتماعية عبر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010887" y="2570166"/>
            <a:ext cx="5754687"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للبحث عن صداقات جديدة؟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044224" y="3567116"/>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لتعزيز علاقات  صداقة قديمة؟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069624" y="456247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للتواصل مع الأقارب البعيدين مكانياً؟</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069624" y="555942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لتكوين صداقات من بلدان مختلفة؟</a:t>
            </a:r>
            <a:endParaRPr lang="en-US"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4033369298"/>
      </p:ext>
    </p:extLst>
  </p:cSld>
  <p:clrMapOvr>
    <a:masterClrMapping/>
  </p:clrMapOvr>
  <mc:AlternateContent xmlns:mc="http://schemas.openxmlformats.org/markup-compatibility/2006" xmlns:p14="http://schemas.microsoft.com/office/powerpoint/2010/main">
    <mc:Choice Requires="p14">
      <p:transition p14:dur="10" advTm="89928"/>
    </mc:Choice>
    <mc:Fallback xmlns="">
      <p:transition advTm="899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154916" y="1052337"/>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الثالث</a:t>
            </a:r>
            <a:endParaRPr lang="en-US" altLang="en-US" sz="2400">
              <a:solidFill>
                <a:schemeClr val="tx1"/>
              </a:solidFill>
            </a:endParaRPr>
          </a:p>
        </p:txBody>
      </p:sp>
      <p:sp>
        <p:nvSpPr>
          <p:cNvPr id="8" name="Rounded Rectangle 7"/>
          <p:cNvSpPr/>
          <p:nvPr/>
        </p:nvSpPr>
        <p:spPr>
          <a:xfrm>
            <a:off x="4459466" y="1961975"/>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الإيجابية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2024241" y="3027187"/>
            <a:ext cx="48910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الانفتاح على المجتمعات الأخرى؟</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2073454" y="418765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تسهيل عملية التواصل؟</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2038529" y="534970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الاستفادة من الفيسبوك وتويتر في الأغراض التعليمية؟</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4163771540"/>
      </p:ext>
    </p:extLst>
  </p:cSld>
  <p:clrMapOvr>
    <a:masterClrMapping/>
  </p:clrMapOvr>
  <mc:AlternateContent xmlns:mc="http://schemas.openxmlformats.org/markup-compatibility/2006" xmlns:p14="http://schemas.microsoft.com/office/powerpoint/2010/main">
    <mc:Choice Requires="p14">
      <p:transition p14:dur="10" advTm="51782"/>
    </mc:Choice>
    <mc:Fallback xmlns="">
      <p:transition advTm="517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90382"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الرابع</a:t>
            </a:r>
            <a:endParaRPr lang="en-US" altLang="en-US" sz="2400">
              <a:solidFill>
                <a:schemeClr val="tx1"/>
              </a:solidFill>
            </a:endParaRPr>
          </a:p>
        </p:txBody>
      </p:sp>
      <p:sp>
        <p:nvSpPr>
          <p:cNvPr id="8" name="Rounded Rectangle 7"/>
          <p:cNvSpPr/>
          <p:nvPr/>
        </p:nvSpPr>
        <p:spPr>
          <a:xfrm>
            <a:off x="4594932"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السلبية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824745" y="2532066"/>
            <a:ext cx="427831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التفكك الأسري؟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869195" y="369252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اهمال الواجبات الاجتماعية؟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834270" y="485457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تراجع التحصيل العلمي؟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818395" y="6015041"/>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أضرار جسدية؟</a:t>
            </a:r>
            <a:endParaRPr lang="en-US"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3070834579"/>
      </p:ext>
    </p:extLst>
  </p:cSld>
  <p:clrMapOvr>
    <a:masterClrMapping/>
  </p:clrMapOvr>
  <mc:AlternateContent xmlns:mc="http://schemas.openxmlformats.org/markup-compatibility/2006" xmlns:p14="http://schemas.microsoft.com/office/powerpoint/2010/main">
    <mc:Choice Requires="p14">
      <p:transition p14:dur="10" advTm="156419"/>
    </mc:Choice>
    <mc:Fallback xmlns="">
      <p:transition advTm="1564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قائمة المحتويات</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4183269084"/>
      </p:ext>
    </p:extLst>
  </p:cSld>
  <p:clrMapOvr>
    <a:masterClrMapping/>
  </p:clrMapOvr>
  <mc:AlternateContent xmlns:mc="http://schemas.openxmlformats.org/markup-compatibility/2006" xmlns:p14="http://schemas.microsoft.com/office/powerpoint/2010/main">
    <mc:Choice Requires="p14">
      <p:transition p14:dur="10" advTm="45877"/>
    </mc:Choice>
    <mc:Fallback xmlns="">
      <p:transition advTm="458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813" t="28025" r="14326" b="37820"/>
          <a:stretch/>
        </p:blipFill>
        <p:spPr>
          <a:xfrm>
            <a:off x="1153149" y="1921038"/>
            <a:ext cx="9167055" cy="3396027"/>
          </a:xfrm>
          <a:prstGeom prst="rect">
            <a:avLst/>
          </a:prstGeom>
        </p:spPr>
      </p:pic>
    </p:spTree>
    <p:extLst>
      <p:ext uri="{BB962C8B-B14F-4D97-AF65-F5344CB8AC3E}">
        <p14:creationId xmlns:p14="http://schemas.microsoft.com/office/powerpoint/2010/main" val="2650649501"/>
      </p:ext>
    </p:extLst>
  </p:cSld>
  <p:clrMapOvr>
    <a:masterClrMapping/>
  </p:clrMapOvr>
  <mc:AlternateContent xmlns:mc="http://schemas.openxmlformats.org/markup-compatibility/2006" xmlns:p14="http://schemas.microsoft.com/office/powerpoint/2010/main">
    <mc:Choice Requires="p14">
      <p:transition p14:dur="10" advTm="78752"/>
    </mc:Choice>
    <mc:Fallback xmlns="">
      <p:transition advTm="7875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7405" t="44523" r="15517" b="21514"/>
          <a:stretch/>
        </p:blipFill>
        <p:spPr>
          <a:xfrm>
            <a:off x="1153149" y="1537218"/>
            <a:ext cx="9092077" cy="3689538"/>
          </a:xfrm>
          <a:prstGeom prst="rect">
            <a:avLst/>
          </a:prstGeom>
        </p:spPr>
      </p:pic>
    </p:spTree>
    <p:extLst>
      <p:ext uri="{BB962C8B-B14F-4D97-AF65-F5344CB8AC3E}">
        <p14:creationId xmlns:p14="http://schemas.microsoft.com/office/powerpoint/2010/main" val="3715097532"/>
      </p:ext>
    </p:extLst>
  </p:cSld>
  <p:clrMapOvr>
    <a:masterClrMapping/>
  </p:clrMapOvr>
  <mc:AlternateContent xmlns:mc="http://schemas.openxmlformats.org/markup-compatibility/2006" xmlns:p14="http://schemas.microsoft.com/office/powerpoint/2010/main">
    <mc:Choice Requires="p14">
      <p:transition p14:dur="10" advTm="49512"/>
    </mc:Choice>
    <mc:Fallback xmlns="">
      <p:transition advTm="495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499" t="12492" r="15287" b="24485"/>
          <a:stretch/>
        </p:blipFill>
        <p:spPr>
          <a:xfrm>
            <a:off x="1819850" y="975974"/>
            <a:ext cx="7154818" cy="5153893"/>
          </a:xfrm>
          <a:prstGeom prst="rect">
            <a:avLst/>
          </a:prstGeom>
        </p:spPr>
      </p:pic>
    </p:spTree>
    <p:extLst>
      <p:ext uri="{BB962C8B-B14F-4D97-AF65-F5344CB8AC3E}">
        <p14:creationId xmlns:p14="http://schemas.microsoft.com/office/powerpoint/2010/main" val="3170127760"/>
      </p:ext>
    </p:extLst>
  </p:cSld>
  <p:clrMapOvr>
    <a:masterClrMapping/>
  </p:clrMapOvr>
  <mc:AlternateContent xmlns:mc="http://schemas.openxmlformats.org/markup-compatibility/2006" xmlns:p14="http://schemas.microsoft.com/office/powerpoint/2010/main">
    <mc:Choice Requires="p14">
      <p:transition p14:dur="10" advTm="89405"/>
    </mc:Choice>
    <mc:Fallback xmlns="">
      <p:transition advTm="894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599" t="28394" r="14035" b="42012"/>
          <a:stretch/>
        </p:blipFill>
        <p:spPr>
          <a:xfrm>
            <a:off x="2187971" y="2040315"/>
            <a:ext cx="7847635" cy="2543259"/>
          </a:xfrm>
          <a:prstGeom prst="rect">
            <a:avLst/>
          </a:prstGeom>
        </p:spPr>
      </p:pic>
      <p:pic>
        <p:nvPicPr>
          <p:cNvPr id="8" name="Picture 7"/>
          <p:cNvPicPr>
            <a:picLocks noChangeAspect="1"/>
          </p:cNvPicPr>
          <p:nvPr/>
        </p:nvPicPr>
        <p:blipFill rotWithShape="1">
          <a:blip r:embed="rId3"/>
          <a:srcRect l="34599" t="74532" r="14035" b="15290"/>
          <a:stretch/>
        </p:blipFill>
        <p:spPr>
          <a:xfrm>
            <a:off x="2187970" y="4565921"/>
            <a:ext cx="7847635" cy="874679"/>
          </a:xfrm>
          <a:prstGeom prst="rect">
            <a:avLst/>
          </a:prstGeom>
        </p:spPr>
      </p:pic>
    </p:spTree>
    <p:extLst>
      <p:ext uri="{BB962C8B-B14F-4D97-AF65-F5344CB8AC3E}">
        <p14:creationId xmlns:p14="http://schemas.microsoft.com/office/powerpoint/2010/main" val="2163067212"/>
      </p:ext>
    </p:extLst>
  </p:cSld>
  <p:clrMapOvr>
    <a:masterClrMapping/>
  </p:clrMapOvr>
  <mc:AlternateContent xmlns:mc="http://schemas.openxmlformats.org/markup-compatibility/2006" xmlns:p14="http://schemas.microsoft.com/office/powerpoint/2010/main">
    <mc:Choice Requires="p14">
      <p:transition p14:dur="10" advTm="24652"/>
    </mc:Choice>
    <mc:Fallback xmlns="">
      <p:transition advTm="2465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8404" t="41472" r="16072" b="18574"/>
          <a:stretch/>
        </p:blipFill>
        <p:spPr>
          <a:xfrm>
            <a:off x="2187971" y="1585732"/>
            <a:ext cx="8107317" cy="4002348"/>
          </a:xfrm>
          <a:prstGeom prst="rect">
            <a:avLst/>
          </a:prstGeom>
        </p:spPr>
      </p:pic>
    </p:spTree>
    <p:extLst>
      <p:ext uri="{BB962C8B-B14F-4D97-AF65-F5344CB8AC3E}">
        <p14:creationId xmlns:p14="http://schemas.microsoft.com/office/powerpoint/2010/main" val="2698309268"/>
      </p:ext>
    </p:extLst>
  </p:cSld>
  <p:clrMapOvr>
    <a:masterClrMapping/>
  </p:clrMapOvr>
  <mc:AlternateContent xmlns:mc="http://schemas.openxmlformats.org/markup-compatibility/2006" xmlns:p14="http://schemas.microsoft.com/office/powerpoint/2010/main">
    <mc:Choice Requires="p14">
      <p:transition p14:dur="10" advTm="37305"/>
    </mc:Choice>
    <mc:Fallback xmlns="">
      <p:transition advTm="3730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2709333" y="2249487"/>
            <a:ext cx="5674431" cy="1746779"/>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الفصل الأول: مدخل الدراسة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832189301"/>
      </p:ext>
    </p:extLst>
  </p:cSld>
  <p:clrMapOvr>
    <a:masterClrMapping/>
  </p:clrMapOvr>
  <mc:AlternateContent xmlns:mc="http://schemas.openxmlformats.org/markup-compatibility/2006" xmlns:p14="http://schemas.microsoft.com/office/powerpoint/2010/main">
    <mc:Choice Requires="p14">
      <p:transition p14:dur="10" advTm="13401"/>
    </mc:Choice>
    <mc:Fallback xmlns="">
      <p:transition advTm="134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8682" t="18754" r="25029" b="29805"/>
          <a:stretch/>
        </p:blipFill>
        <p:spPr>
          <a:xfrm>
            <a:off x="3240912" y="1345306"/>
            <a:ext cx="5757496" cy="4590782"/>
          </a:xfrm>
          <a:prstGeom prst="rect">
            <a:avLst/>
          </a:prstGeom>
        </p:spPr>
      </p:pic>
    </p:spTree>
    <p:extLst>
      <p:ext uri="{BB962C8B-B14F-4D97-AF65-F5344CB8AC3E}">
        <p14:creationId xmlns:p14="http://schemas.microsoft.com/office/powerpoint/2010/main" val="3217999991"/>
      </p:ext>
    </p:extLst>
  </p:cSld>
  <p:clrMapOvr>
    <a:masterClrMapping/>
  </p:clrMapOvr>
  <mc:AlternateContent xmlns:mc="http://schemas.openxmlformats.org/markup-compatibility/2006" xmlns:p14="http://schemas.microsoft.com/office/powerpoint/2010/main">
    <mc:Choice Requires="p14">
      <p:transition p14:dur="10" advTm="40669"/>
    </mc:Choice>
    <mc:Fallback xmlns="">
      <p:transition advTm="4066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مقدمة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1754750510"/>
      </p:ext>
    </p:extLst>
  </p:cSld>
  <p:clrMapOvr>
    <a:masterClrMapping/>
  </p:clrMapOvr>
  <mc:AlternateContent xmlns:mc="http://schemas.openxmlformats.org/markup-compatibility/2006" xmlns:p14="http://schemas.microsoft.com/office/powerpoint/2010/main">
    <mc:Choice Requires="p14">
      <p:transition p14:dur="10" advTm="12924"/>
    </mc:Choice>
    <mc:Fallback xmlns="">
      <p:transition advTm="129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2827" t="9171" r="15106" b="4806"/>
          <a:stretch/>
        </p:blipFill>
        <p:spPr>
          <a:xfrm>
            <a:off x="2812033" y="603934"/>
            <a:ext cx="6242755" cy="5801692"/>
          </a:xfrm>
          <a:prstGeom prst="rect">
            <a:avLst/>
          </a:prstGeom>
        </p:spPr>
      </p:pic>
    </p:spTree>
    <p:extLst>
      <p:ext uri="{BB962C8B-B14F-4D97-AF65-F5344CB8AC3E}">
        <p14:creationId xmlns:p14="http://schemas.microsoft.com/office/powerpoint/2010/main" val="754196465"/>
      </p:ext>
    </p:extLst>
  </p:cSld>
  <p:clrMapOvr>
    <a:masterClrMapping/>
  </p:clrMapOvr>
  <mc:AlternateContent xmlns:mc="http://schemas.openxmlformats.org/markup-compatibility/2006" xmlns:p14="http://schemas.microsoft.com/office/powerpoint/2010/main">
    <mc:Choice Requires="p14">
      <p:transition p14:dur="10" advTm="262767"/>
    </mc:Choice>
    <mc:Fallback xmlns="">
      <p:transition advTm="26276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547" t="22011" r="16619" b="36898"/>
          <a:stretch/>
        </p:blipFill>
        <p:spPr>
          <a:xfrm>
            <a:off x="1145894" y="447412"/>
            <a:ext cx="8518968" cy="3951111"/>
          </a:xfrm>
          <a:prstGeom prst="rect">
            <a:avLst/>
          </a:prstGeom>
        </p:spPr>
      </p:pic>
      <p:pic>
        <p:nvPicPr>
          <p:cNvPr id="3" name="Picture 2"/>
          <p:cNvPicPr>
            <a:picLocks noChangeAspect="1"/>
          </p:cNvPicPr>
          <p:nvPr/>
        </p:nvPicPr>
        <p:blipFill rotWithShape="1">
          <a:blip r:embed="rId4"/>
          <a:srcRect l="31768" t="58025" r="16537" b="16419"/>
          <a:stretch/>
        </p:blipFill>
        <p:spPr>
          <a:xfrm>
            <a:off x="1153150" y="4398523"/>
            <a:ext cx="8525700" cy="2370912"/>
          </a:xfrm>
          <a:prstGeom prst="rect">
            <a:avLst/>
          </a:prstGeom>
        </p:spPr>
      </p:pic>
    </p:spTree>
    <p:extLst>
      <p:ext uri="{BB962C8B-B14F-4D97-AF65-F5344CB8AC3E}">
        <p14:creationId xmlns:p14="http://schemas.microsoft.com/office/powerpoint/2010/main" val="296829567"/>
      </p:ext>
    </p:extLst>
  </p:cSld>
  <p:clrMapOvr>
    <a:masterClrMapping/>
  </p:clrMapOvr>
  <mc:AlternateContent xmlns:mc="http://schemas.openxmlformats.org/markup-compatibility/2006" xmlns:p14="http://schemas.microsoft.com/office/powerpoint/2010/main">
    <mc:Choice Requires="p14">
      <p:transition p14:dur="10" advTm="60154"/>
    </mc:Choice>
    <mc:Fallback xmlns="">
      <p:transition advTm="6015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2726" t="23720" r="17133" b="10049"/>
          <a:stretch/>
        </p:blipFill>
        <p:spPr>
          <a:xfrm>
            <a:off x="1670560" y="567159"/>
            <a:ext cx="7705708" cy="5725472"/>
          </a:xfrm>
          <a:prstGeom prst="rect">
            <a:avLst/>
          </a:prstGeom>
        </p:spPr>
      </p:pic>
    </p:spTree>
    <p:extLst>
      <p:ext uri="{BB962C8B-B14F-4D97-AF65-F5344CB8AC3E}">
        <p14:creationId xmlns:p14="http://schemas.microsoft.com/office/powerpoint/2010/main" val="1255368305"/>
      </p:ext>
    </p:extLst>
  </p:cSld>
  <p:clrMapOvr>
    <a:masterClrMapping/>
  </p:clrMapOvr>
  <mc:AlternateContent xmlns:mc="http://schemas.openxmlformats.org/markup-compatibility/2006" xmlns:p14="http://schemas.microsoft.com/office/powerpoint/2010/main">
    <mc:Choice Requires="p14">
      <p:transition p14:dur="10" advTm="177619"/>
    </mc:Choice>
    <mc:Fallback xmlns="">
      <p:transition advTm="17761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تحديد مشكلة الدراسة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2499347716"/>
      </p:ext>
    </p:extLst>
  </p:cSld>
  <p:clrMapOvr>
    <a:masterClrMapping/>
  </p:clrMapOvr>
  <mc:AlternateContent xmlns:mc="http://schemas.openxmlformats.org/markup-compatibility/2006" xmlns:p14="http://schemas.microsoft.com/office/powerpoint/2010/main">
    <mc:Choice Requires="p14">
      <p:transition p14:dur="10" advTm="11701"/>
    </mc:Choice>
    <mc:Fallback xmlns="">
      <p:transition advTm="1170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299906" y="13146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1309" t="14371" r="18160" b="50603"/>
          <a:stretch/>
        </p:blipFill>
        <p:spPr>
          <a:xfrm>
            <a:off x="1107855" y="1256394"/>
            <a:ext cx="8476414" cy="3305001"/>
          </a:xfrm>
          <a:prstGeom prst="rect">
            <a:avLst/>
          </a:prstGeom>
        </p:spPr>
      </p:pic>
      <p:pic>
        <p:nvPicPr>
          <p:cNvPr id="8" name="Picture 7"/>
          <p:cNvPicPr>
            <a:picLocks noChangeAspect="1"/>
          </p:cNvPicPr>
          <p:nvPr/>
        </p:nvPicPr>
        <p:blipFill rotWithShape="1">
          <a:blip r:embed="rId3"/>
          <a:srcRect l="31309" t="68418" r="18160" b="16507"/>
          <a:stretch/>
        </p:blipFill>
        <p:spPr>
          <a:xfrm>
            <a:off x="1107854" y="4560711"/>
            <a:ext cx="8476415" cy="1422400"/>
          </a:xfrm>
          <a:prstGeom prst="rect">
            <a:avLst/>
          </a:prstGeom>
        </p:spPr>
      </p:pic>
    </p:spTree>
    <p:extLst>
      <p:ext uri="{BB962C8B-B14F-4D97-AF65-F5344CB8AC3E}">
        <p14:creationId xmlns:p14="http://schemas.microsoft.com/office/powerpoint/2010/main" val="2875537326"/>
      </p:ext>
    </p:extLst>
  </p:cSld>
  <p:clrMapOvr>
    <a:masterClrMapping/>
  </p:clrMapOvr>
  <mc:AlternateContent xmlns:mc="http://schemas.openxmlformats.org/markup-compatibility/2006" xmlns:p14="http://schemas.microsoft.com/office/powerpoint/2010/main">
    <mc:Choice Requires="p14">
      <p:transition p14:dur="10" advTm="120586"/>
    </mc:Choice>
    <mc:Fallback xmlns="">
      <p:transition advTm="12058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917244" y="1749778"/>
            <a:ext cx="4319765" cy="1625599"/>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أهمية الدراسة</a:t>
            </a:r>
            <a:endParaRPr lang="en-US" altLang="en-US" sz="3600" dirty="0">
              <a:solidFill>
                <a:schemeClr val="tx1"/>
              </a:solidFill>
            </a:endParaRPr>
          </a:p>
        </p:txBody>
      </p:sp>
      <p:sp>
        <p:nvSpPr>
          <p:cNvPr id="9" name="AutoShape 12"/>
          <p:cNvSpPr>
            <a:spLocks noChangeArrowheads="1"/>
          </p:cNvSpPr>
          <p:nvPr/>
        </p:nvSpPr>
        <p:spPr bwMode="auto">
          <a:xfrm>
            <a:off x="4295423" y="5299207"/>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الأهمية التطبيقية</a:t>
            </a:r>
            <a:endParaRPr lang="en-US" altLang="en-US" sz="3600" dirty="0">
              <a:solidFill>
                <a:schemeClr val="tx1"/>
              </a:solidFill>
            </a:endParaRPr>
          </a:p>
        </p:txBody>
      </p:sp>
      <p:sp>
        <p:nvSpPr>
          <p:cNvPr id="10" name="AutoShape 12"/>
          <p:cNvSpPr>
            <a:spLocks noChangeArrowheads="1"/>
          </p:cNvSpPr>
          <p:nvPr/>
        </p:nvSpPr>
        <p:spPr bwMode="auto">
          <a:xfrm>
            <a:off x="4272844" y="3900311"/>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الأهمية النظرية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3540746134"/>
      </p:ext>
    </p:extLst>
  </p:cSld>
  <p:clrMapOvr>
    <a:masterClrMapping/>
  </p:clrMapOvr>
  <mc:AlternateContent xmlns:mc="http://schemas.openxmlformats.org/markup-compatibility/2006" xmlns:p14="http://schemas.microsoft.com/office/powerpoint/2010/main">
    <mc:Choice Requires="p14">
      <p:transition p14:dur="10" advTm="36478"/>
    </mc:Choice>
    <mc:Fallback xmlns="">
      <p:transition advTm="364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strVal val="#ppt_w*0.70"/>
                                          </p:val>
                                        </p:tav>
                                        <p:tav tm="100000">
                                          <p:val>
                                            <p:strVal val="#ppt_w"/>
                                          </p:val>
                                        </p:tav>
                                      </p:tavLst>
                                    </p:anim>
                                    <p:anim calcmode="lin" valueType="num">
                                      <p:cBhvr>
                                        <p:cTn id="15" dur="500" fill="hold"/>
                                        <p:tgtEl>
                                          <p:spTgt spid="9"/>
                                        </p:tgtEl>
                                        <p:attrNameLst>
                                          <p:attrName>ppt_h</p:attrName>
                                        </p:attrNameLst>
                                      </p:cBhvr>
                                      <p:tavLst>
                                        <p:tav tm="0">
                                          <p:val>
                                            <p:strVal val="#ppt_h"/>
                                          </p:val>
                                        </p:tav>
                                        <p:tav tm="100000">
                                          <p:val>
                                            <p:strVal val="#ppt_h"/>
                                          </p:val>
                                        </p:tav>
                                      </p:tavLst>
                                    </p:anim>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strVal val="#ppt_w*0.70"/>
                                          </p:val>
                                        </p:tav>
                                        <p:tav tm="100000">
                                          <p:val>
                                            <p:strVal val="#ppt_w"/>
                                          </p:val>
                                        </p:tav>
                                      </p:tavLst>
                                    </p:anim>
                                    <p:anim calcmode="lin" valueType="num">
                                      <p:cBhvr>
                                        <p:cTn id="22" dur="500" fill="hold"/>
                                        <p:tgtEl>
                                          <p:spTgt spid="10"/>
                                        </p:tgtEl>
                                        <p:attrNameLst>
                                          <p:attrName>ppt_h</p:attrName>
                                        </p:attrNameLst>
                                      </p:cBhvr>
                                      <p:tavLst>
                                        <p:tav tm="0">
                                          <p:val>
                                            <p:strVal val="#ppt_h"/>
                                          </p:val>
                                        </p:tav>
                                        <p:tav tm="100000">
                                          <p:val>
                                            <p:strVal val="#ppt_h"/>
                                          </p:val>
                                        </p:tav>
                                      </p:tavLst>
                                    </p:anim>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AutoShape 12"/>
          <p:cNvSpPr>
            <a:spLocks noChangeArrowheads="1"/>
          </p:cNvSpPr>
          <p:nvPr/>
        </p:nvSpPr>
        <p:spPr bwMode="auto">
          <a:xfrm>
            <a:off x="4171246" y="2794001"/>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الأهمية النظرية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3826214393"/>
      </p:ext>
    </p:extLst>
  </p:cSld>
  <p:clrMapOvr>
    <a:masterClrMapping/>
  </p:clrMapOvr>
  <mc:AlternateContent xmlns:mc="http://schemas.openxmlformats.org/markup-compatibility/2006" xmlns:p14="http://schemas.microsoft.com/office/powerpoint/2010/main">
    <mc:Choice Requires="p14">
      <p:transition p14:dur="10" advTm="25761"/>
    </mc:Choice>
    <mc:Fallback xmlns="">
      <p:transition advTm="257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ppt_w*0.70"/>
                                          </p:val>
                                        </p:tav>
                                        <p:tav tm="100000">
                                          <p:val>
                                            <p:strVal val="#ppt_w"/>
                                          </p:val>
                                        </p:tav>
                                      </p:tavLst>
                                    </p:anim>
                                    <p:anim calcmode="lin" valueType="num">
                                      <p:cBhvr>
                                        <p:cTn id="8" dur="500" fill="hold"/>
                                        <p:tgtEl>
                                          <p:spTgt spid="10"/>
                                        </p:tgtEl>
                                        <p:attrNameLst>
                                          <p:attrName>ppt_h</p:attrName>
                                        </p:attrNameLst>
                                      </p:cBhvr>
                                      <p:tavLst>
                                        <p:tav tm="0">
                                          <p:val>
                                            <p:strVal val="#ppt_h"/>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816" t="20168" r="18783" b="30130"/>
          <a:stretch/>
        </p:blipFill>
        <p:spPr>
          <a:xfrm>
            <a:off x="1959617" y="1160640"/>
            <a:ext cx="7719233" cy="4651023"/>
          </a:xfrm>
          <a:prstGeom prst="rect">
            <a:avLst/>
          </a:prstGeom>
        </p:spPr>
      </p:pic>
    </p:spTree>
    <p:extLst>
      <p:ext uri="{BB962C8B-B14F-4D97-AF65-F5344CB8AC3E}">
        <p14:creationId xmlns:p14="http://schemas.microsoft.com/office/powerpoint/2010/main" val="1036755250"/>
      </p:ext>
    </p:extLst>
  </p:cSld>
  <p:clrMapOvr>
    <a:masterClrMapping/>
  </p:clrMapOvr>
  <mc:AlternateContent xmlns:mc="http://schemas.openxmlformats.org/markup-compatibility/2006" xmlns:p14="http://schemas.microsoft.com/office/powerpoint/2010/main">
    <mc:Choice Requires="p14">
      <p:transition p14:dur="10" advTm="157438"/>
    </mc:Choice>
    <mc:Fallback xmlns="">
      <p:transition advTm="15743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AutoShape 12"/>
          <p:cNvSpPr>
            <a:spLocks noChangeArrowheads="1"/>
          </p:cNvSpPr>
          <p:nvPr/>
        </p:nvSpPr>
        <p:spPr bwMode="auto">
          <a:xfrm>
            <a:off x="4171246" y="2794001"/>
            <a:ext cx="3772253" cy="993424"/>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الأهمية التطبيقية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2477344200"/>
      </p:ext>
    </p:extLst>
  </p:cSld>
  <p:clrMapOvr>
    <a:masterClrMapping/>
  </p:clrMapOvr>
  <mc:AlternateContent xmlns:mc="http://schemas.openxmlformats.org/markup-compatibility/2006" xmlns:p14="http://schemas.microsoft.com/office/powerpoint/2010/main">
    <mc:Choice Requires="p14">
      <p:transition p14:dur="10" advTm="7277"/>
    </mc:Choice>
    <mc:Fallback xmlns="">
      <p:transition advTm="72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strVal val="#ppt_w*0.70"/>
                                          </p:val>
                                        </p:tav>
                                        <p:tav tm="100000">
                                          <p:val>
                                            <p:strVal val="#ppt_w"/>
                                          </p:val>
                                        </p:tav>
                                      </p:tavLst>
                                    </p:anim>
                                    <p:anim calcmode="lin" valueType="num">
                                      <p:cBhvr>
                                        <p:cTn id="8" dur="500" fill="hold"/>
                                        <p:tgtEl>
                                          <p:spTgt spid="10"/>
                                        </p:tgtEl>
                                        <p:attrNameLst>
                                          <p:attrName>ppt_h</p:attrName>
                                        </p:attrNameLst>
                                      </p:cBhvr>
                                      <p:tavLst>
                                        <p:tav tm="0">
                                          <p:val>
                                            <p:strVal val="#ppt_h"/>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139" t="42987" r="16825" b="31322"/>
          <a:stretch/>
        </p:blipFill>
        <p:spPr>
          <a:xfrm>
            <a:off x="1496596" y="2020711"/>
            <a:ext cx="9155151" cy="2698044"/>
          </a:xfrm>
          <a:prstGeom prst="rect">
            <a:avLst/>
          </a:prstGeom>
        </p:spPr>
      </p:pic>
    </p:spTree>
    <p:extLst>
      <p:ext uri="{BB962C8B-B14F-4D97-AF65-F5344CB8AC3E}">
        <p14:creationId xmlns:p14="http://schemas.microsoft.com/office/powerpoint/2010/main" val="3851122247"/>
      </p:ext>
    </p:extLst>
  </p:cSld>
  <p:clrMapOvr>
    <a:masterClrMapping/>
  </p:clrMapOvr>
  <mc:AlternateContent xmlns:mc="http://schemas.openxmlformats.org/markup-compatibility/2006" xmlns:p14="http://schemas.microsoft.com/office/powerpoint/2010/main">
    <mc:Choice Requires="p14">
      <p:transition p14:dur="10" advTm="60597"/>
    </mc:Choice>
    <mc:Fallback xmlns="">
      <p:transition advTm="6059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أهداف</a:t>
            </a:r>
            <a:r>
              <a:rPr lang="ar-AE" altLang="en-US" sz="3600" dirty="0">
                <a:solidFill>
                  <a:schemeClr val="tx1"/>
                </a:solidFill>
              </a:rPr>
              <a:t> الدراسة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79498575"/>
      </p:ext>
    </p:extLst>
  </p:cSld>
  <p:clrMapOvr>
    <a:masterClrMapping/>
  </p:clrMapOvr>
  <mc:AlternateContent xmlns:mc="http://schemas.openxmlformats.org/markup-compatibility/2006" xmlns:p14="http://schemas.microsoft.com/office/powerpoint/2010/main">
    <mc:Choice Requires="p14">
      <p:transition p14:dur="10" advTm="9151"/>
    </mc:Choice>
    <mc:Fallback xmlns="">
      <p:transition advTm="91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457" t="24477" r="18577" b="48230"/>
          <a:stretch/>
        </p:blipFill>
        <p:spPr>
          <a:xfrm>
            <a:off x="1670560" y="1501416"/>
            <a:ext cx="8266873" cy="2702281"/>
          </a:xfrm>
          <a:prstGeom prst="rect">
            <a:avLst/>
          </a:prstGeom>
        </p:spPr>
      </p:pic>
      <p:pic>
        <p:nvPicPr>
          <p:cNvPr id="8" name="Picture 7"/>
          <p:cNvPicPr>
            <a:picLocks noChangeAspect="1"/>
          </p:cNvPicPr>
          <p:nvPr/>
        </p:nvPicPr>
        <p:blipFill rotWithShape="1">
          <a:blip r:embed="rId3"/>
          <a:srcRect l="34457" t="72978" r="18577" b="14001"/>
          <a:stretch/>
        </p:blipFill>
        <p:spPr>
          <a:xfrm>
            <a:off x="1670561" y="4188933"/>
            <a:ext cx="8266872" cy="1289197"/>
          </a:xfrm>
          <a:prstGeom prst="rect">
            <a:avLst/>
          </a:prstGeom>
        </p:spPr>
      </p:pic>
    </p:spTree>
    <p:extLst>
      <p:ext uri="{BB962C8B-B14F-4D97-AF65-F5344CB8AC3E}">
        <p14:creationId xmlns:p14="http://schemas.microsoft.com/office/powerpoint/2010/main" val="3846789519"/>
      </p:ext>
    </p:extLst>
  </p:cSld>
  <p:clrMapOvr>
    <a:masterClrMapping/>
  </p:clrMapOvr>
  <mc:AlternateContent xmlns:mc="http://schemas.openxmlformats.org/markup-compatibility/2006" xmlns:p14="http://schemas.microsoft.com/office/powerpoint/2010/main">
    <mc:Choice Requires="p14">
      <p:transition p14:dur="10" advTm="41380"/>
    </mc:Choice>
    <mc:Fallback xmlns="">
      <p:transition advTm="4138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3600">
                <a:solidFill>
                  <a:schemeClr val="tx1"/>
                </a:solidFill>
              </a:rPr>
              <a:t>تساؤلات الدراسة</a:t>
            </a:r>
            <a:endParaRPr lang="en-US" altLang="en-US" sz="3600">
              <a:solidFill>
                <a:schemeClr val="tx1"/>
              </a:solidFill>
            </a:endParaRPr>
          </a:p>
        </p:txBody>
      </p:sp>
    </p:spTree>
    <p:custDataLst>
      <p:tags r:id="rId1"/>
    </p:custDataLst>
    <p:extLst>
      <p:ext uri="{BB962C8B-B14F-4D97-AF65-F5344CB8AC3E}">
        <p14:creationId xmlns:p14="http://schemas.microsoft.com/office/powerpoint/2010/main" val="4160092508"/>
      </p:ext>
    </p:extLst>
  </p:cSld>
  <p:clrMapOvr>
    <a:masterClrMapping/>
  </p:clrMapOvr>
  <mc:AlternateContent xmlns:mc="http://schemas.openxmlformats.org/markup-compatibility/2006" xmlns:p14="http://schemas.microsoft.com/office/powerpoint/2010/main">
    <mc:Choice Requires="p14">
      <p:transition p14:dur="10" advTm="20656"/>
    </mc:Choice>
    <mc:Fallback xmlns="">
      <p:transition advTm="206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516159" y="250825"/>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الأول</a:t>
            </a:r>
            <a:endParaRPr lang="en-US" altLang="en-US" sz="2400">
              <a:solidFill>
                <a:schemeClr val="tx1"/>
              </a:solidFill>
            </a:endParaRPr>
          </a:p>
        </p:txBody>
      </p:sp>
      <p:sp>
        <p:nvSpPr>
          <p:cNvPr id="8" name="Rounded Rectangle 7"/>
          <p:cNvSpPr/>
          <p:nvPr/>
        </p:nvSpPr>
        <p:spPr>
          <a:xfrm>
            <a:off x="4820709" y="935038"/>
            <a:ext cx="4995863" cy="688975"/>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الأسباب التي تدفع إلى الاشتراك في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271059" y="1774825"/>
            <a:ext cx="57546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للتعبير عن الآراء التي يصعب التعبير عنها في المجتمع؟</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271059" y="243046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لأغراض اقتصادية شرائية؟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271059" y="3173413"/>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للانضمام لبعض الحملات الاجتماعية؟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329797" y="3914775"/>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للتواصل مع القطاعات الخدمية؟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3" name="Rounded Rectangle 12"/>
          <p:cNvSpPr/>
          <p:nvPr/>
        </p:nvSpPr>
        <p:spPr>
          <a:xfrm>
            <a:off x="1329797" y="457041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1600"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للخروج من دائرة العزلة والبحث عن صداقات؟</a:t>
            </a:r>
            <a:endParaRPr lang="en-US" sz="1600" dirty="0">
              <a:solidFill>
                <a:schemeClr val="tx1"/>
              </a:solidFill>
              <a:latin typeface="Sakkal Majalla" panose="02000000000000000000" pitchFamily="2" charset="-78"/>
              <a:cs typeface="Sakkal Majalla" panose="02000000000000000000" pitchFamily="2" charset="-78"/>
            </a:endParaRPr>
          </a:p>
        </p:txBody>
      </p:sp>
      <p:sp>
        <p:nvSpPr>
          <p:cNvPr id="14" name="Rounded Rectangle 13"/>
          <p:cNvSpPr/>
          <p:nvPr/>
        </p:nvSpPr>
        <p:spPr>
          <a:xfrm>
            <a:off x="1329797" y="5313363"/>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لمتابعة أخبار المشاهير؟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5" name="Rounded Rectangle 14"/>
          <p:cNvSpPr/>
          <p:nvPr/>
        </p:nvSpPr>
        <p:spPr>
          <a:xfrm>
            <a:off x="1337734" y="6046788"/>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الاشتراك في موقعي الفيسبوك وتويتر مواكبة للعصر واقتناء كل جديد؟</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3764630737"/>
      </p:ext>
    </p:extLst>
  </p:cSld>
  <p:clrMapOvr>
    <a:masterClrMapping/>
  </p:clrMapOvr>
  <mc:AlternateContent xmlns:mc="http://schemas.openxmlformats.org/markup-compatibility/2006" xmlns:p14="http://schemas.microsoft.com/office/powerpoint/2010/main">
    <mc:Choice Requires="p14">
      <p:transition p14:dur="10" advTm="55778"/>
    </mc:Choice>
    <mc:Fallback xmlns="">
      <p:transition advTm="557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2"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additive="base">
                                        <p:cTn id="44" dur="500" fill="hold"/>
                                        <p:tgtEl>
                                          <p:spTgt spid="13"/>
                                        </p:tgtEl>
                                        <p:attrNameLst>
                                          <p:attrName>ppt_x</p:attrName>
                                        </p:attrNameLst>
                                      </p:cBhvr>
                                      <p:tavLst>
                                        <p:tav tm="0">
                                          <p:val>
                                            <p:strVal val="1+#ppt_w/2"/>
                                          </p:val>
                                        </p:tav>
                                        <p:tav tm="100000">
                                          <p:val>
                                            <p:strVal val="#ppt_x"/>
                                          </p:val>
                                        </p:tav>
                                      </p:tavLst>
                                    </p:anim>
                                    <p:anim calcmode="lin" valueType="num">
                                      <p:cBhvr additive="base">
                                        <p:cTn id="45"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2"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fill="hold"/>
                                        <p:tgtEl>
                                          <p:spTgt spid="14"/>
                                        </p:tgtEl>
                                        <p:attrNameLst>
                                          <p:attrName>ppt_x</p:attrName>
                                        </p:attrNameLst>
                                      </p:cBhvr>
                                      <p:tavLst>
                                        <p:tav tm="0">
                                          <p:val>
                                            <p:strVal val="1+#ppt_w/2"/>
                                          </p:val>
                                        </p:tav>
                                        <p:tav tm="100000">
                                          <p:val>
                                            <p:strVal val="#ppt_x"/>
                                          </p:val>
                                        </p:tav>
                                      </p:tavLst>
                                    </p:anim>
                                    <p:anim calcmode="lin" valueType="num">
                                      <p:cBhvr additive="base">
                                        <p:cTn id="5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22649"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الثاني</a:t>
            </a:r>
            <a:endParaRPr lang="en-US" altLang="en-US" sz="2400">
              <a:solidFill>
                <a:schemeClr val="tx1"/>
              </a:solidFill>
            </a:endParaRPr>
          </a:p>
        </p:txBody>
      </p:sp>
      <p:sp>
        <p:nvSpPr>
          <p:cNvPr id="8" name="Rounded Rectangle 7"/>
          <p:cNvSpPr/>
          <p:nvPr/>
        </p:nvSpPr>
        <p:spPr>
          <a:xfrm>
            <a:off x="4527199"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طبيعة العلاقات الاجتماعية عبر موقعي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010887" y="2570166"/>
            <a:ext cx="5754687"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للبحث عن صداقات جديدة؟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044224" y="3567116"/>
            <a:ext cx="569753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لتعزيز علاقات  صداقة قديمة؟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069624" y="456247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للتواصل مع الأقارب البعيدين مكانياً؟</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069624" y="5559428"/>
            <a:ext cx="5695950"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استخدام موقعي الفيسبوك وتويتر لتكوين صداقات من بلدان مختلفة؟</a:t>
            </a:r>
            <a:endParaRPr lang="en-US"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198705054"/>
      </p:ext>
    </p:extLst>
  </p:cSld>
  <p:clrMapOvr>
    <a:masterClrMapping/>
  </p:clrMapOvr>
  <mc:AlternateContent xmlns:mc="http://schemas.openxmlformats.org/markup-compatibility/2006" xmlns:p14="http://schemas.microsoft.com/office/powerpoint/2010/main">
    <mc:Choice Requires="p14">
      <p:transition p14:dur="10" advTm="36335"/>
    </mc:Choice>
    <mc:Fallback xmlns="">
      <p:transition advTm="363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154916" y="1052337"/>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الثالث</a:t>
            </a:r>
            <a:endParaRPr lang="en-US" altLang="en-US" sz="2400">
              <a:solidFill>
                <a:schemeClr val="tx1"/>
              </a:solidFill>
            </a:endParaRPr>
          </a:p>
        </p:txBody>
      </p:sp>
      <p:sp>
        <p:nvSpPr>
          <p:cNvPr id="8" name="Rounded Rectangle 7"/>
          <p:cNvSpPr/>
          <p:nvPr/>
        </p:nvSpPr>
        <p:spPr>
          <a:xfrm>
            <a:off x="4459466" y="1961975"/>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الإيجابية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2024241" y="3027187"/>
            <a:ext cx="4891088"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الانفتاح على المجتمعات الأخرى؟</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2073454" y="418765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ساهم الفيسبوك وتويتر في تسهيل عملية التواصل؟</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2038529" y="5349700"/>
            <a:ext cx="4841875"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يتم الاستفادة من الفيسبوك وتويتر في الأغراض التعليمية؟</a:t>
            </a:r>
            <a:endParaRPr lang="en-US" sz="20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3796086120"/>
      </p:ext>
    </p:extLst>
  </p:cSld>
  <p:clrMapOvr>
    <a:masterClrMapping/>
  </p:clrMapOvr>
  <mc:AlternateContent xmlns:mc="http://schemas.openxmlformats.org/markup-compatibility/2006" xmlns:p14="http://schemas.microsoft.com/office/powerpoint/2010/main">
    <mc:Choice Requires="p14">
      <p:transition p14:dur="10" advTm="29413"/>
    </mc:Choice>
    <mc:Fallback xmlns="">
      <p:transition advTm="2941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6290382" y="555628"/>
            <a:ext cx="2905125" cy="530225"/>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AE" altLang="en-US" sz="2400">
                <a:solidFill>
                  <a:schemeClr val="tx1"/>
                </a:solidFill>
              </a:rPr>
              <a:t>التساؤل الرئيس الرابع</a:t>
            </a:r>
            <a:endParaRPr lang="en-US" altLang="en-US" sz="2400">
              <a:solidFill>
                <a:schemeClr val="tx1"/>
              </a:solidFill>
            </a:endParaRPr>
          </a:p>
        </p:txBody>
      </p:sp>
      <p:sp>
        <p:nvSpPr>
          <p:cNvPr id="8" name="Rounded Rectangle 7"/>
          <p:cNvSpPr/>
          <p:nvPr/>
        </p:nvSpPr>
        <p:spPr>
          <a:xfrm>
            <a:off x="4594932" y="1465266"/>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sz="2000" dirty="0">
                <a:solidFill>
                  <a:schemeClr val="tx1"/>
                </a:solidFill>
                <a:latin typeface="Sakkal Majalla" panose="02000000000000000000" pitchFamily="2" charset="-78"/>
                <a:cs typeface="Sakkal Majalla" panose="02000000000000000000" pitchFamily="2" charset="-78"/>
              </a:rPr>
              <a:t>ما الآثار السلبية الناتجة عن استخدام  الفيسبوك وتويتر؟</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1824745" y="2532066"/>
            <a:ext cx="427831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التفكك الأسري؟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1869195" y="369252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اهمال الواجبات الاجتماعية؟</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1834270" y="4854578"/>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تراجع التحصيل العلمي؟</a:t>
            </a:r>
            <a:endParaRPr lang="en-US" dirty="0">
              <a:solidFill>
                <a:schemeClr val="tx1"/>
              </a:solidFill>
              <a:latin typeface="Sakkal Majalla" panose="02000000000000000000" pitchFamily="2" charset="-78"/>
              <a:cs typeface="Sakkal Majalla" panose="02000000000000000000" pitchFamily="2" charset="-78"/>
            </a:endParaRPr>
          </a:p>
        </p:txBody>
      </p:sp>
      <p:sp>
        <p:nvSpPr>
          <p:cNvPr id="12" name="Rounded Rectangle 11"/>
          <p:cNvSpPr/>
          <p:nvPr/>
        </p:nvSpPr>
        <p:spPr>
          <a:xfrm>
            <a:off x="1818395" y="6015041"/>
            <a:ext cx="4233862" cy="57785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lnSpc>
                <a:spcPct val="150000"/>
              </a:lnSpc>
              <a:defRPr/>
            </a:pPr>
            <a:r>
              <a:rPr lang="ar-AE" b="0" dirty="0">
                <a:solidFill>
                  <a:schemeClr val="tx1"/>
                </a:solidFill>
                <a:latin typeface="Sakkal Majalla" panose="02000000000000000000" pitchFamily="2" charset="-78"/>
                <a:cs typeface="Sakkal Majalla" panose="02000000000000000000" pitchFamily="2" charset="-78"/>
              </a:rPr>
              <a:t>هل يؤدي  الفيسبوك وتويتر إلى أضرار جسدية؟</a:t>
            </a:r>
            <a:endParaRPr lang="en-US"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912397805"/>
      </p:ext>
    </p:extLst>
  </p:cSld>
  <p:clrMapOvr>
    <a:masterClrMapping/>
  </p:clrMapOvr>
  <mc:AlternateContent xmlns:mc="http://schemas.openxmlformats.org/markup-compatibility/2006" xmlns:p14="http://schemas.microsoft.com/office/powerpoint/2010/main">
    <mc:Choice Requires="p14">
      <p:transition p14:dur="10" advTm="34893"/>
    </mc:Choice>
    <mc:Fallback xmlns="">
      <p:transition advTm="348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2"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fill="hold"/>
                                        <p:tgtEl>
                                          <p:spTgt spid="12"/>
                                        </p:tgtEl>
                                        <p:attrNameLst>
                                          <p:attrName>ppt_x</p:attrName>
                                        </p:attrNameLst>
                                      </p:cBhvr>
                                      <p:tavLst>
                                        <p:tav tm="0">
                                          <p:val>
                                            <p:strVal val="1+#ppt_w/2"/>
                                          </p:val>
                                        </p:tav>
                                        <p:tav tm="100000">
                                          <p:val>
                                            <p:strVal val="#ppt_x"/>
                                          </p:val>
                                        </p:tav>
                                      </p:tavLst>
                                    </p:anim>
                                    <p:anim calcmode="lin" valueType="num">
                                      <p:cBhvr additive="base">
                                        <p:cTn id="39"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3694289" y="2249488"/>
            <a:ext cx="4689475" cy="1649412"/>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مفاهيم</a:t>
            </a:r>
            <a:r>
              <a:rPr lang="ar-AE" altLang="en-US" sz="3600" dirty="0">
                <a:solidFill>
                  <a:schemeClr val="tx1"/>
                </a:solidFill>
              </a:rPr>
              <a:t> الدراسة</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3251734203"/>
      </p:ext>
    </p:extLst>
  </p:cSld>
  <p:clrMapOvr>
    <a:masterClrMapping/>
  </p:clrMapOvr>
  <mc:AlternateContent xmlns:mc="http://schemas.openxmlformats.org/markup-compatibility/2006" xmlns:p14="http://schemas.microsoft.com/office/powerpoint/2010/main">
    <mc:Choice Requires="p14">
      <p:transition p14:dur="10" advTm="81774"/>
    </mc:Choice>
    <mc:Fallback xmlns="">
      <p:transition advTm="817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693" t="42158" r="17385" b="14743"/>
          <a:stretch/>
        </p:blipFill>
        <p:spPr>
          <a:xfrm>
            <a:off x="1967912" y="268963"/>
            <a:ext cx="7439378" cy="3686586"/>
          </a:xfrm>
          <a:prstGeom prst="rect">
            <a:avLst/>
          </a:prstGeom>
        </p:spPr>
      </p:pic>
      <p:pic>
        <p:nvPicPr>
          <p:cNvPr id="3" name="Picture 2"/>
          <p:cNvPicPr>
            <a:picLocks noChangeAspect="1"/>
          </p:cNvPicPr>
          <p:nvPr/>
        </p:nvPicPr>
        <p:blipFill rotWithShape="1">
          <a:blip r:embed="rId4"/>
          <a:srcRect l="33508" t="45886" r="17602" b="28831"/>
          <a:stretch/>
        </p:blipFill>
        <p:spPr>
          <a:xfrm>
            <a:off x="1967912" y="3942028"/>
            <a:ext cx="7439378" cy="2164017"/>
          </a:xfrm>
          <a:prstGeom prst="rect">
            <a:avLst/>
          </a:prstGeom>
        </p:spPr>
      </p:pic>
    </p:spTree>
    <p:extLst>
      <p:ext uri="{BB962C8B-B14F-4D97-AF65-F5344CB8AC3E}">
        <p14:creationId xmlns:p14="http://schemas.microsoft.com/office/powerpoint/2010/main" val="2488712036"/>
      </p:ext>
    </p:extLst>
  </p:cSld>
  <p:clrMapOvr>
    <a:masterClrMapping/>
  </p:clrMapOvr>
  <mc:AlternateContent xmlns:mc="http://schemas.openxmlformats.org/markup-compatibility/2006" xmlns:p14="http://schemas.microsoft.com/office/powerpoint/2010/main">
    <mc:Choice Requires="p14">
      <p:transition p14:dur="10" advTm="100765"/>
    </mc:Choice>
    <mc:Fallback xmlns="">
      <p:transition advTm="10076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011" t="18174" r="19002" b="7508"/>
          <a:stretch/>
        </p:blipFill>
        <p:spPr>
          <a:xfrm>
            <a:off x="2187971" y="268963"/>
            <a:ext cx="7106854" cy="6323009"/>
          </a:xfrm>
          <a:prstGeom prst="rect">
            <a:avLst/>
          </a:prstGeom>
        </p:spPr>
      </p:pic>
    </p:spTree>
    <p:extLst>
      <p:ext uri="{BB962C8B-B14F-4D97-AF65-F5344CB8AC3E}">
        <p14:creationId xmlns:p14="http://schemas.microsoft.com/office/powerpoint/2010/main" val="2729823387"/>
      </p:ext>
    </p:extLst>
  </p:cSld>
  <p:clrMapOvr>
    <a:masterClrMapping/>
  </p:clrMapOvr>
  <mc:AlternateContent xmlns:mc="http://schemas.openxmlformats.org/markup-compatibility/2006" xmlns:p14="http://schemas.microsoft.com/office/powerpoint/2010/main">
    <mc:Choice Requires="p14">
      <p:transition p14:dur="10" advTm="101966"/>
    </mc:Choice>
    <mc:Fallback xmlns="">
      <p:transition advTm="101966"/>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2709333" y="2249487"/>
            <a:ext cx="5674431" cy="1746779"/>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600" dirty="0">
                <a:solidFill>
                  <a:schemeClr val="tx1"/>
                </a:solidFill>
              </a:rPr>
              <a:t>الفصل الثاني: الاطار النظري</a:t>
            </a:r>
            <a:endParaRPr lang="en-US" altLang="en-US" sz="3600" dirty="0">
              <a:solidFill>
                <a:schemeClr val="tx1"/>
              </a:solidFill>
            </a:endParaRPr>
          </a:p>
        </p:txBody>
      </p:sp>
    </p:spTree>
    <p:custDataLst>
      <p:tags r:id="rId1"/>
    </p:custDataLst>
    <p:extLst>
      <p:ext uri="{BB962C8B-B14F-4D97-AF65-F5344CB8AC3E}">
        <p14:creationId xmlns:p14="http://schemas.microsoft.com/office/powerpoint/2010/main" val="2299054814"/>
      </p:ext>
    </p:extLst>
  </p:cSld>
  <p:clrMapOvr>
    <a:masterClrMapping/>
  </p:clrMapOvr>
  <mc:AlternateContent xmlns:mc="http://schemas.openxmlformats.org/markup-compatibility/2006" xmlns:p14="http://schemas.microsoft.com/office/powerpoint/2010/main">
    <mc:Choice Requires="p14">
      <p:transition p14:dur="10" advTm="9991"/>
    </mc:Choice>
    <mc:Fallback xmlns="">
      <p:transition advTm="99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499" t="12492" r="15287" b="24485"/>
          <a:stretch/>
        </p:blipFill>
        <p:spPr>
          <a:xfrm>
            <a:off x="1819850" y="975974"/>
            <a:ext cx="7154818" cy="5153893"/>
          </a:xfrm>
          <a:prstGeom prst="rect">
            <a:avLst/>
          </a:prstGeom>
        </p:spPr>
      </p:pic>
    </p:spTree>
    <p:extLst>
      <p:ext uri="{BB962C8B-B14F-4D97-AF65-F5344CB8AC3E}">
        <p14:creationId xmlns:p14="http://schemas.microsoft.com/office/powerpoint/2010/main" val="1540925044"/>
      </p:ext>
    </p:extLst>
  </p:cSld>
  <p:clrMapOvr>
    <a:masterClrMapping/>
  </p:clrMapOvr>
  <mc:AlternateContent xmlns:mc="http://schemas.openxmlformats.org/markup-compatibility/2006" xmlns:p14="http://schemas.microsoft.com/office/powerpoint/2010/main">
    <mc:Choice Requires="p14">
      <p:transition p14:dur="10" advTm="33114"/>
    </mc:Choice>
    <mc:Fallback xmlns="">
      <p:transition advTm="33114"/>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491" t="22532" r="19544" b="32856"/>
          <a:stretch/>
        </p:blipFill>
        <p:spPr>
          <a:xfrm>
            <a:off x="1732577" y="1345306"/>
            <a:ext cx="7946273" cy="4434605"/>
          </a:xfrm>
          <a:prstGeom prst="rect">
            <a:avLst/>
          </a:prstGeom>
        </p:spPr>
      </p:pic>
    </p:spTree>
    <p:extLst>
      <p:ext uri="{BB962C8B-B14F-4D97-AF65-F5344CB8AC3E}">
        <p14:creationId xmlns:p14="http://schemas.microsoft.com/office/powerpoint/2010/main" val="4127427212"/>
      </p:ext>
    </p:extLst>
  </p:cSld>
  <p:clrMapOvr>
    <a:masterClrMapping/>
  </p:clrMapOvr>
  <mc:AlternateContent xmlns:mc="http://schemas.openxmlformats.org/markup-compatibility/2006" xmlns:p14="http://schemas.microsoft.com/office/powerpoint/2010/main">
    <mc:Choice Requires="p14">
      <p:transition p14:dur="10" advTm="32877"/>
    </mc:Choice>
    <mc:Fallback xmlns="">
      <p:transition advTm="32877"/>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3870" t="22098" r="17706" b="20511"/>
          <a:stretch/>
        </p:blipFill>
        <p:spPr>
          <a:xfrm>
            <a:off x="2359379" y="1264356"/>
            <a:ext cx="7319472" cy="4879648"/>
          </a:xfrm>
          <a:prstGeom prst="rect">
            <a:avLst/>
          </a:prstGeom>
        </p:spPr>
      </p:pic>
    </p:spTree>
    <p:extLst>
      <p:ext uri="{BB962C8B-B14F-4D97-AF65-F5344CB8AC3E}">
        <p14:creationId xmlns:p14="http://schemas.microsoft.com/office/powerpoint/2010/main" val="1355863710"/>
      </p:ext>
    </p:extLst>
  </p:cSld>
  <p:clrMapOvr>
    <a:masterClrMapping/>
  </p:clrMapOvr>
  <mc:AlternateContent xmlns:mc="http://schemas.openxmlformats.org/markup-compatibility/2006" xmlns:p14="http://schemas.microsoft.com/office/powerpoint/2010/main">
    <mc:Choice Requires="p14">
      <p:transition p14:dur="10" advTm="45420"/>
    </mc:Choice>
    <mc:Fallback xmlns="">
      <p:transition advTm="4542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519" t="18848" r="17538" b="10960"/>
          <a:stretch/>
        </p:blipFill>
        <p:spPr>
          <a:xfrm>
            <a:off x="3149601" y="975974"/>
            <a:ext cx="6423378" cy="5289840"/>
          </a:xfrm>
          <a:prstGeom prst="rect">
            <a:avLst/>
          </a:prstGeom>
        </p:spPr>
      </p:pic>
    </p:spTree>
    <p:extLst>
      <p:ext uri="{BB962C8B-B14F-4D97-AF65-F5344CB8AC3E}">
        <p14:creationId xmlns:p14="http://schemas.microsoft.com/office/powerpoint/2010/main" val="3515835213"/>
      </p:ext>
    </p:extLst>
  </p:cSld>
  <p:clrMapOvr>
    <a:masterClrMapping/>
  </p:clrMapOvr>
  <mc:AlternateContent xmlns:mc="http://schemas.openxmlformats.org/markup-compatibility/2006" xmlns:p14="http://schemas.microsoft.com/office/powerpoint/2010/main">
    <mc:Choice Requires="p14">
      <p:transition p14:dur="10" advTm="17013"/>
    </mc:Choice>
    <mc:Fallback xmlns="">
      <p:transition advTm="17013"/>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988" t="20979" r="17778" b="20817"/>
          <a:stretch/>
        </p:blipFill>
        <p:spPr>
          <a:xfrm>
            <a:off x="2460978" y="1160640"/>
            <a:ext cx="7134578" cy="4945338"/>
          </a:xfrm>
          <a:prstGeom prst="rect">
            <a:avLst/>
          </a:prstGeom>
        </p:spPr>
      </p:pic>
    </p:spTree>
    <p:extLst>
      <p:ext uri="{BB962C8B-B14F-4D97-AF65-F5344CB8AC3E}">
        <p14:creationId xmlns:p14="http://schemas.microsoft.com/office/powerpoint/2010/main" val="2234383904"/>
      </p:ext>
    </p:extLst>
  </p:cSld>
  <p:clrMapOvr>
    <a:masterClrMapping/>
  </p:clrMapOvr>
  <mc:AlternateContent xmlns:mc="http://schemas.openxmlformats.org/markup-compatibility/2006" xmlns:p14="http://schemas.microsoft.com/office/powerpoint/2010/main">
    <mc:Choice Requires="p14">
      <p:transition p14:dur="10" advTm="22208"/>
    </mc:Choice>
    <mc:Fallback xmlns="">
      <p:transition advTm="22208"/>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4876" t="10841" r="18047" b="8115"/>
          <a:stretch/>
        </p:blipFill>
        <p:spPr>
          <a:xfrm>
            <a:off x="3093155" y="666120"/>
            <a:ext cx="6016979" cy="5826566"/>
          </a:xfrm>
          <a:prstGeom prst="rect">
            <a:avLst/>
          </a:prstGeom>
        </p:spPr>
      </p:pic>
    </p:spTree>
    <p:extLst>
      <p:ext uri="{BB962C8B-B14F-4D97-AF65-F5344CB8AC3E}">
        <p14:creationId xmlns:p14="http://schemas.microsoft.com/office/powerpoint/2010/main" val="3797369937"/>
      </p:ext>
    </p:extLst>
  </p:cSld>
  <p:clrMapOvr>
    <a:masterClrMapping/>
  </p:clrMapOvr>
  <mc:AlternateContent xmlns:mc="http://schemas.openxmlformats.org/markup-compatibility/2006" xmlns:p14="http://schemas.microsoft.com/office/powerpoint/2010/main">
    <mc:Choice Requires="p14">
      <p:transition p14:dur="10" advTm="27314"/>
    </mc:Choice>
    <mc:Fallback xmlns="">
      <p:transition advTm="27314"/>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AutoShape 12"/>
          <p:cNvSpPr>
            <a:spLocks noChangeArrowheads="1"/>
          </p:cNvSpPr>
          <p:nvPr/>
        </p:nvSpPr>
        <p:spPr bwMode="auto">
          <a:xfrm>
            <a:off x="2187971" y="2362376"/>
            <a:ext cx="7800623" cy="1949980"/>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200" dirty="0">
                <a:solidFill>
                  <a:schemeClr val="tx1"/>
                </a:solidFill>
              </a:rPr>
              <a:t>المبحث الثاني</a:t>
            </a:r>
          </a:p>
          <a:p>
            <a:pPr algn="ctr" rtl="1" eaLnBrk="1" hangingPunct="1"/>
            <a:r>
              <a:rPr lang="ar-EG" altLang="en-US" sz="3200" dirty="0">
                <a:solidFill>
                  <a:schemeClr val="tx1"/>
                </a:solidFill>
              </a:rPr>
              <a:t>دور العولمة في ظهور شبكات التواصل الاجتماعي</a:t>
            </a:r>
            <a:endParaRPr lang="en-US" altLang="en-US" sz="3200" dirty="0">
              <a:solidFill>
                <a:schemeClr val="tx1"/>
              </a:solidFill>
            </a:endParaRPr>
          </a:p>
        </p:txBody>
      </p:sp>
    </p:spTree>
    <p:custDataLst>
      <p:tags r:id="rId1"/>
    </p:custDataLst>
    <p:extLst>
      <p:ext uri="{BB962C8B-B14F-4D97-AF65-F5344CB8AC3E}">
        <p14:creationId xmlns:p14="http://schemas.microsoft.com/office/powerpoint/2010/main" val="1036664692"/>
      </p:ext>
    </p:extLst>
  </p:cSld>
  <p:clrMapOvr>
    <a:masterClrMapping/>
  </p:clrMapOvr>
  <mc:AlternateContent xmlns:mc="http://schemas.openxmlformats.org/markup-compatibility/2006" xmlns:p14="http://schemas.microsoft.com/office/powerpoint/2010/main">
    <mc:Choice Requires="p14">
      <p:transition p14:dur="10" advTm="13536"/>
    </mc:Choice>
    <mc:Fallback xmlns="">
      <p:transition advTm="135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0.7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35588" t="12155" r="18903" b="4660"/>
          <a:stretch/>
        </p:blipFill>
        <p:spPr>
          <a:xfrm>
            <a:off x="3296357" y="807134"/>
            <a:ext cx="5678312" cy="5838514"/>
          </a:xfrm>
          <a:prstGeom prst="rect">
            <a:avLst/>
          </a:prstGeom>
        </p:spPr>
      </p:pic>
    </p:spTree>
    <p:extLst>
      <p:ext uri="{BB962C8B-B14F-4D97-AF65-F5344CB8AC3E}">
        <p14:creationId xmlns:p14="http://schemas.microsoft.com/office/powerpoint/2010/main" val="422244906"/>
      </p:ext>
    </p:extLst>
  </p:cSld>
  <p:clrMapOvr>
    <a:masterClrMapping/>
  </p:clrMapOvr>
  <mc:AlternateContent xmlns:mc="http://schemas.openxmlformats.org/markup-compatibility/2006" xmlns:p14="http://schemas.microsoft.com/office/powerpoint/2010/main">
    <mc:Choice Requires="p14">
      <p:transition p14:dur="10" advTm="31064"/>
    </mc:Choice>
    <mc:Fallback xmlns="">
      <p:transition advTm="31064"/>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AutoShape 12"/>
          <p:cNvSpPr>
            <a:spLocks noChangeArrowheads="1"/>
          </p:cNvSpPr>
          <p:nvPr/>
        </p:nvSpPr>
        <p:spPr bwMode="auto">
          <a:xfrm>
            <a:off x="2641600" y="807134"/>
            <a:ext cx="6154580" cy="1315177"/>
          </a:xfrm>
          <a:prstGeom prst="bevel">
            <a:avLst>
              <a:gd name="adj" fmla="val 125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b="1">
                <a:solidFill>
                  <a:schemeClr val="bg1"/>
                </a:solidFill>
                <a:latin typeface="Times New Roman" panose="02020603050405020304" pitchFamily="18" charset="0"/>
              </a:defRPr>
            </a:lvl1pPr>
            <a:lvl2pPr marL="742950" indent="-285750">
              <a:defRPr b="1">
                <a:solidFill>
                  <a:schemeClr val="bg1"/>
                </a:solidFill>
                <a:latin typeface="Times New Roman" panose="02020603050405020304" pitchFamily="18" charset="0"/>
              </a:defRPr>
            </a:lvl2pPr>
            <a:lvl3pPr marL="1143000" indent="-228600">
              <a:defRPr b="1">
                <a:solidFill>
                  <a:schemeClr val="bg1"/>
                </a:solidFill>
                <a:latin typeface="Times New Roman" panose="02020603050405020304" pitchFamily="18" charset="0"/>
              </a:defRPr>
            </a:lvl3pPr>
            <a:lvl4pPr marL="1600200" indent="-228600">
              <a:defRPr b="1">
                <a:solidFill>
                  <a:schemeClr val="bg1"/>
                </a:solidFill>
                <a:latin typeface="Times New Roman" panose="02020603050405020304" pitchFamily="18" charset="0"/>
              </a:defRPr>
            </a:lvl4pPr>
            <a:lvl5pPr marL="2057400" indent="-228600">
              <a:defRPr b="1">
                <a:solidFill>
                  <a:schemeClr val="bg1"/>
                </a:solidFill>
                <a:latin typeface="Times New Roman" panose="02020603050405020304" pitchFamily="18" charset="0"/>
              </a:defRPr>
            </a:lvl5pPr>
            <a:lvl6pPr marL="2514600" indent="-228600" eaLnBrk="0" fontAlgn="base" hangingPunct="0">
              <a:spcBef>
                <a:spcPct val="0"/>
              </a:spcBef>
              <a:spcAft>
                <a:spcPct val="0"/>
              </a:spcAft>
              <a:defRPr b="1">
                <a:solidFill>
                  <a:schemeClr val="bg1"/>
                </a:solidFill>
                <a:latin typeface="Times New Roman" panose="02020603050405020304" pitchFamily="18" charset="0"/>
              </a:defRPr>
            </a:lvl6pPr>
            <a:lvl7pPr marL="2971800" indent="-228600" eaLnBrk="0" fontAlgn="base" hangingPunct="0">
              <a:spcBef>
                <a:spcPct val="0"/>
              </a:spcBef>
              <a:spcAft>
                <a:spcPct val="0"/>
              </a:spcAft>
              <a:defRPr b="1">
                <a:solidFill>
                  <a:schemeClr val="bg1"/>
                </a:solidFill>
                <a:latin typeface="Times New Roman" panose="02020603050405020304" pitchFamily="18" charset="0"/>
              </a:defRPr>
            </a:lvl7pPr>
            <a:lvl8pPr marL="3429000" indent="-228600" eaLnBrk="0" fontAlgn="base" hangingPunct="0">
              <a:spcBef>
                <a:spcPct val="0"/>
              </a:spcBef>
              <a:spcAft>
                <a:spcPct val="0"/>
              </a:spcAft>
              <a:defRPr b="1">
                <a:solidFill>
                  <a:schemeClr val="bg1"/>
                </a:solidFill>
                <a:latin typeface="Times New Roman" panose="02020603050405020304" pitchFamily="18" charset="0"/>
              </a:defRPr>
            </a:lvl8pPr>
            <a:lvl9pPr marL="3886200" indent="-228600" eaLnBrk="0" fontAlgn="base" hangingPunct="0">
              <a:spcBef>
                <a:spcPct val="0"/>
              </a:spcBef>
              <a:spcAft>
                <a:spcPct val="0"/>
              </a:spcAft>
              <a:defRPr b="1">
                <a:solidFill>
                  <a:schemeClr val="bg1"/>
                </a:solidFill>
                <a:latin typeface="Times New Roman" panose="02020603050405020304" pitchFamily="18" charset="0"/>
              </a:defRPr>
            </a:lvl9pPr>
          </a:lstStyle>
          <a:p>
            <a:pPr algn="ctr" rtl="1" eaLnBrk="1" hangingPunct="1"/>
            <a:r>
              <a:rPr lang="ar-EG" altLang="en-US" sz="3200" dirty="0">
                <a:solidFill>
                  <a:schemeClr val="tx1"/>
                </a:solidFill>
              </a:rPr>
              <a:t>المبحث الثالث</a:t>
            </a:r>
          </a:p>
          <a:p>
            <a:pPr algn="ctr" rtl="1" eaLnBrk="1" hangingPunct="1"/>
            <a:r>
              <a:rPr lang="ar-EG" altLang="en-US" sz="3200" dirty="0">
                <a:solidFill>
                  <a:schemeClr val="tx1"/>
                </a:solidFill>
              </a:rPr>
              <a:t>الدراسات السابقة</a:t>
            </a:r>
            <a:endParaRPr lang="en-US" altLang="en-US" sz="3200" dirty="0">
              <a:solidFill>
                <a:schemeClr val="tx1"/>
              </a:solidFill>
            </a:endParaRPr>
          </a:p>
        </p:txBody>
      </p:sp>
      <p:sp>
        <p:nvSpPr>
          <p:cNvPr id="8" name="Rounded Rectangle 7"/>
          <p:cNvSpPr/>
          <p:nvPr/>
        </p:nvSpPr>
        <p:spPr>
          <a:xfrm>
            <a:off x="3364443" y="2605444"/>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a:solidFill>
                  <a:schemeClr val="tx1"/>
                </a:solidFill>
                <a:latin typeface="Sakkal Majalla" panose="02000000000000000000" pitchFamily="2" charset="-78"/>
                <a:cs typeface="Sakkal Majalla" panose="02000000000000000000" pitchFamily="2" charset="-78"/>
              </a:rPr>
              <a:t>الدراسات المحلية</a:t>
            </a:r>
            <a:endParaRPr lang="en-US" sz="2800" dirty="0">
              <a:solidFill>
                <a:schemeClr val="tx1"/>
              </a:solidFill>
              <a:latin typeface="Sakkal Majalla" panose="02000000000000000000" pitchFamily="2" charset="-78"/>
              <a:cs typeface="Sakkal Majalla" panose="02000000000000000000" pitchFamily="2" charset="-78"/>
            </a:endParaRPr>
          </a:p>
        </p:txBody>
      </p:sp>
      <p:sp>
        <p:nvSpPr>
          <p:cNvPr id="9" name="Rounded Rectangle 8"/>
          <p:cNvSpPr/>
          <p:nvPr/>
        </p:nvSpPr>
        <p:spPr>
          <a:xfrm>
            <a:off x="3364443" y="3548067"/>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a:solidFill>
                  <a:schemeClr val="tx1"/>
                </a:solidFill>
                <a:latin typeface="Sakkal Majalla" panose="02000000000000000000" pitchFamily="2" charset="-78"/>
                <a:cs typeface="Sakkal Majalla" panose="02000000000000000000" pitchFamily="2" charset="-78"/>
              </a:rPr>
              <a:t>الدراسات الأجنبية</a:t>
            </a:r>
            <a:endParaRPr lang="en-US" sz="2800" dirty="0">
              <a:solidFill>
                <a:schemeClr val="tx1"/>
              </a:solidFill>
              <a:latin typeface="Sakkal Majalla" panose="02000000000000000000" pitchFamily="2" charset="-78"/>
              <a:cs typeface="Sakkal Majalla" panose="02000000000000000000" pitchFamily="2" charset="-78"/>
            </a:endParaRPr>
          </a:p>
        </p:txBody>
      </p:sp>
      <p:sp>
        <p:nvSpPr>
          <p:cNvPr id="10" name="Rounded Rectangle 9"/>
          <p:cNvSpPr/>
          <p:nvPr/>
        </p:nvSpPr>
        <p:spPr>
          <a:xfrm>
            <a:off x="3336219" y="4676955"/>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a:solidFill>
                  <a:schemeClr val="tx1"/>
                </a:solidFill>
                <a:latin typeface="Sakkal Majalla" panose="02000000000000000000" pitchFamily="2" charset="-78"/>
                <a:cs typeface="Sakkal Majalla" panose="02000000000000000000" pitchFamily="2" charset="-78"/>
              </a:rPr>
              <a:t>التعليق على الدراسات السابقة</a:t>
            </a:r>
            <a:endParaRPr lang="en-US" sz="2800" dirty="0">
              <a:solidFill>
                <a:schemeClr val="tx1"/>
              </a:solidFill>
              <a:latin typeface="Sakkal Majalla" panose="02000000000000000000" pitchFamily="2" charset="-78"/>
              <a:cs typeface="Sakkal Majalla" panose="02000000000000000000" pitchFamily="2" charset="-78"/>
            </a:endParaRPr>
          </a:p>
        </p:txBody>
      </p:sp>
      <p:sp>
        <p:nvSpPr>
          <p:cNvPr id="11" name="Rounded Rectangle 10"/>
          <p:cNvSpPr/>
          <p:nvPr/>
        </p:nvSpPr>
        <p:spPr>
          <a:xfrm>
            <a:off x="3336219" y="5619578"/>
            <a:ext cx="4995863" cy="687387"/>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lnSpc>
                <a:spcPct val="150000"/>
              </a:lnSpc>
              <a:defRPr/>
            </a:pPr>
            <a:r>
              <a:rPr lang="ar-EG" sz="2800" dirty="0">
                <a:solidFill>
                  <a:schemeClr val="tx1"/>
                </a:solidFill>
                <a:latin typeface="Sakkal Majalla" panose="02000000000000000000" pitchFamily="2" charset="-78"/>
                <a:cs typeface="Sakkal Majalla" panose="02000000000000000000" pitchFamily="2" charset="-78"/>
              </a:rPr>
              <a:t>مايميز دراستنا عن الدراسات السابقة</a:t>
            </a:r>
            <a:endParaRPr lang="en-US" sz="2800" dirty="0">
              <a:solidFill>
                <a:schemeClr val="tx1"/>
              </a:solidFill>
              <a:latin typeface="Sakkal Majalla" panose="02000000000000000000" pitchFamily="2" charset="-78"/>
              <a:cs typeface="Sakkal Majalla" panose="02000000000000000000" pitchFamily="2" charset="-78"/>
            </a:endParaRPr>
          </a:p>
        </p:txBody>
      </p:sp>
    </p:spTree>
    <p:custDataLst>
      <p:tags r:id="rId1"/>
    </p:custDataLst>
    <p:extLst>
      <p:ext uri="{BB962C8B-B14F-4D97-AF65-F5344CB8AC3E}">
        <p14:creationId xmlns:p14="http://schemas.microsoft.com/office/powerpoint/2010/main" val="2994345064"/>
      </p:ext>
    </p:extLst>
  </p:cSld>
  <p:clrMapOvr>
    <a:masterClrMapping/>
  </p:clrMapOvr>
  <mc:AlternateContent xmlns:mc="http://schemas.openxmlformats.org/markup-compatibility/2006" xmlns:p14="http://schemas.microsoft.com/office/powerpoint/2010/main">
    <mc:Choice Requires="p14">
      <p:transition p14:dur="10" advTm="56515"/>
    </mc:Choice>
    <mc:Fallback xmlns="">
      <p:transition advTm="565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strVal val="#ppt_w*0.7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fill="hold"/>
                                        <p:tgtEl>
                                          <p:spTgt spid="8"/>
                                        </p:tgtEl>
                                        <p:attrNameLst>
                                          <p:attrName>ppt_x</p:attrName>
                                        </p:attrNameLst>
                                      </p:cBhvr>
                                      <p:tavLst>
                                        <p:tav tm="0">
                                          <p:val>
                                            <p:strVal val="1+#ppt_w/2"/>
                                          </p:val>
                                        </p:tav>
                                        <p:tav tm="100000">
                                          <p:val>
                                            <p:strVal val="#ppt_x"/>
                                          </p:val>
                                        </p:tav>
                                      </p:tavLst>
                                    </p:anim>
                                    <p:anim calcmode="lin" valueType="num">
                                      <p:cBhvr additive="base">
                                        <p:cTn id="15"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1+#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1+#ppt_w/2"/>
                                          </p:val>
                                        </p:tav>
                                        <p:tav tm="100000">
                                          <p:val>
                                            <p:strVal val="#ppt_x"/>
                                          </p:val>
                                        </p:tav>
                                      </p:tavLst>
                                    </p:anim>
                                    <p:anim calcmode="lin" valueType="num">
                                      <p:cBhvr additive="base">
                                        <p:cTn id="2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1+#ppt_w/2"/>
                                          </p:val>
                                        </p:tav>
                                        <p:tav tm="100000">
                                          <p:val>
                                            <p:strVal val="#ppt_x"/>
                                          </p:val>
                                        </p:tav>
                                      </p:tavLst>
                                    </p:anim>
                                    <p:anim calcmode="lin" valueType="num">
                                      <p:cBhvr additive="base">
                                        <p:cTn id="33"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rotWithShape="1">
          <a:blip r:embed="rId3"/>
          <a:srcRect l="27647" t="26311" r="24986" b="17062"/>
          <a:stretch/>
        </p:blipFill>
        <p:spPr>
          <a:xfrm>
            <a:off x="1532013" y="807134"/>
            <a:ext cx="7930643" cy="5330430"/>
          </a:xfrm>
          <a:prstGeom prst="rect">
            <a:avLst/>
          </a:prstGeom>
        </p:spPr>
      </p:pic>
    </p:spTree>
    <p:extLst>
      <p:ext uri="{BB962C8B-B14F-4D97-AF65-F5344CB8AC3E}">
        <p14:creationId xmlns:p14="http://schemas.microsoft.com/office/powerpoint/2010/main" val="2001135861"/>
      </p:ext>
    </p:extLst>
  </p:cSld>
  <p:clrMapOvr>
    <a:masterClrMapping/>
  </p:clrMapOvr>
  <mc:AlternateContent xmlns:mc="http://schemas.openxmlformats.org/markup-compatibility/2006" xmlns:p14="http://schemas.microsoft.com/office/powerpoint/2010/main">
    <mc:Choice Requires="p14">
      <p:transition p14:dur="10" advTm="49443"/>
    </mc:Choice>
    <mc:Fallback xmlns="">
      <p:transition advTm="49443"/>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7539" t="28516" r="25162" b="14277"/>
          <a:stretch/>
        </p:blipFill>
        <p:spPr>
          <a:xfrm>
            <a:off x="1671751" y="975974"/>
            <a:ext cx="7818614" cy="5316657"/>
          </a:xfrm>
          <a:prstGeom prst="rect">
            <a:avLst/>
          </a:prstGeom>
        </p:spPr>
      </p:pic>
    </p:spTree>
    <p:extLst>
      <p:ext uri="{BB962C8B-B14F-4D97-AF65-F5344CB8AC3E}">
        <p14:creationId xmlns:p14="http://schemas.microsoft.com/office/powerpoint/2010/main" val="1628426178"/>
      </p:ext>
    </p:extLst>
  </p:cSld>
  <p:clrMapOvr>
    <a:masterClrMapping/>
  </p:clrMapOvr>
  <mc:AlternateContent xmlns:mc="http://schemas.openxmlformats.org/markup-compatibility/2006" xmlns:p14="http://schemas.microsoft.com/office/powerpoint/2010/main">
    <mc:Choice Requires="p14">
      <p:transition p14:dur="10" advTm="46943"/>
    </mc:Choice>
    <mc:Fallback xmlns="">
      <p:transition advTm="46943"/>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150245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5938" t="25258" r="24348" b="43032"/>
          <a:stretch/>
        </p:blipFill>
        <p:spPr>
          <a:xfrm>
            <a:off x="1012501" y="1280775"/>
            <a:ext cx="9248043" cy="3316423"/>
          </a:xfrm>
          <a:prstGeom prst="rect">
            <a:avLst/>
          </a:prstGeom>
        </p:spPr>
      </p:pic>
      <p:pic>
        <p:nvPicPr>
          <p:cNvPr id="8" name="Picture 7"/>
          <p:cNvPicPr>
            <a:picLocks noChangeAspect="1"/>
          </p:cNvPicPr>
          <p:nvPr/>
        </p:nvPicPr>
        <p:blipFill rotWithShape="1">
          <a:blip r:embed="rId3"/>
          <a:srcRect l="25938" t="69871" r="24348" b="11364"/>
          <a:stretch/>
        </p:blipFill>
        <p:spPr>
          <a:xfrm>
            <a:off x="987632" y="4455099"/>
            <a:ext cx="9272912" cy="1967779"/>
          </a:xfrm>
          <a:prstGeom prst="rect">
            <a:avLst/>
          </a:prstGeom>
        </p:spPr>
      </p:pic>
    </p:spTree>
    <p:extLst>
      <p:ext uri="{BB962C8B-B14F-4D97-AF65-F5344CB8AC3E}">
        <p14:creationId xmlns:p14="http://schemas.microsoft.com/office/powerpoint/2010/main" val="478608123"/>
      </p:ext>
    </p:extLst>
  </p:cSld>
  <p:clrMapOvr>
    <a:masterClrMapping/>
  </p:clrMapOvr>
  <mc:AlternateContent xmlns:mc="http://schemas.openxmlformats.org/markup-compatibility/2006" xmlns:p14="http://schemas.microsoft.com/office/powerpoint/2010/main">
    <mc:Choice Requires="p14">
      <p:transition p14:dur="10" advTm="48246"/>
    </mc:Choice>
    <mc:Fallback xmlns="">
      <p:transition advTm="48246"/>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6635" t="23332" r="27239" b="59774"/>
          <a:stretch/>
        </p:blipFill>
        <p:spPr>
          <a:xfrm>
            <a:off x="1948458" y="1202573"/>
            <a:ext cx="7605697" cy="1566113"/>
          </a:xfrm>
          <a:prstGeom prst="rect">
            <a:avLst/>
          </a:prstGeom>
        </p:spPr>
      </p:pic>
      <p:pic>
        <p:nvPicPr>
          <p:cNvPr id="8" name="Picture 7"/>
          <p:cNvPicPr>
            <a:picLocks noChangeAspect="1"/>
          </p:cNvPicPr>
          <p:nvPr/>
        </p:nvPicPr>
        <p:blipFill rotWithShape="1">
          <a:blip r:embed="rId3"/>
          <a:srcRect l="26635" t="54345" r="27239" b="9443"/>
          <a:stretch/>
        </p:blipFill>
        <p:spPr>
          <a:xfrm>
            <a:off x="1948458" y="2752867"/>
            <a:ext cx="7605697" cy="3356979"/>
          </a:xfrm>
          <a:prstGeom prst="rect">
            <a:avLst/>
          </a:prstGeom>
        </p:spPr>
      </p:pic>
    </p:spTree>
    <p:extLst>
      <p:ext uri="{BB962C8B-B14F-4D97-AF65-F5344CB8AC3E}">
        <p14:creationId xmlns:p14="http://schemas.microsoft.com/office/powerpoint/2010/main" val="3095927297"/>
      </p:ext>
    </p:extLst>
  </p:cSld>
  <p:clrMapOvr>
    <a:masterClrMapping/>
  </p:clrMapOvr>
  <mc:AlternateContent xmlns:mc="http://schemas.openxmlformats.org/markup-compatibility/2006" xmlns:p14="http://schemas.microsoft.com/office/powerpoint/2010/main">
    <mc:Choice Requires="p14">
      <p:transition p14:dur="10" advTm="94147"/>
    </mc:Choice>
    <mc:Fallback xmlns="">
      <p:transition advTm="94147"/>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srcRect l="27044" t="24168" r="28345" b="9239"/>
          <a:stretch/>
        </p:blipFill>
        <p:spPr>
          <a:xfrm>
            <a:off x="2530858" y="765569"/>
            <a:ext cx="6585434" cy="5527062"/>
          </a:xfrm>
          <a:prstGeom prst="rect">
            <a:avLst/>
          </a:prstGeom>
        </p:spPr>
      </p:pic>
    </p:spTree>
    <p:extLst>
      <p:ext uri="{BB962C8B-B14F-4D97-AF65-F5344CB8AC3E}">
        <p14:creationId xmlns:p14="http://schemas.microsoft.com/office/powerpoint/2010/main" val="613448961"/>
      </p:ext>
    </p:extLst>
  </p:cSld>
  <p:clrMapOvr>
    <a:masterClrMapping/>
  </p:clrMapOvr>
  <mc:AlternateContent xmlns:mc="http://schemas.openxmlformats.org/markup-compatibility/2006" xmlns:p14="http://schemas.microsoft.com/office/powerpoint/2010/main">
    <mc:Choice Requires="p14">
      <p:transition p14:dur="10" advTm="134142"/>
    </mc:Choice>
    <mc:Fallback xmlns="">
      <p:transition advTm="134142"/>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3228"/>
    </mc:Choice>
    <mc:Fallback xmlns="">
      <p:transition spd="slow" advTm="23228"/>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TIMING" val="|3.5|1.2"/>
</p:tagLst>
</file>

<file path=ppt/tags/tag3.xml><?xml version="1.0" encoding="utf-8"?>
<p:tagLst xmlns:a="http://schemas.openxmlformats.org/drawingml/2006/main" xmlns:r="http://schemas.openxmlformats.org/officeDocument/2006/relationships" xmlns:p="http://schemas.openxmlformats.org/presentationml/2006/main">
  <p:tag name="TIMING" val="|2.9"/>
</p:tagLst>
</file>

<file path=ppt/tags/tag4.xml><?xml version="1.0" encoding="utf-8"?>
<p:tagLst xmlns:a="http://schemas.openxmlformats.org/drawingml/2006/main" xmlns:r="http://schemas.openxmlformats.org/officeDocument/2006/relationships" xmlns:p="http://schemas.openxmlformats.org/presentationml/2006/main">
  <p:tag name="TIMING" val="|188"/>
</p:tagLst>
</file>

<file path=ppt/tags/tag5.xml><?xml version="1.0" encoding="utf-8"?>
<p:tagLst xmlns:a="http://schemas.openxmlformats.org/drawingml/2006/main" xmlns:r="http://schemas.openxmlformats.org/officeDocument/2006/relationships" xmlns:p="http://schemas.openxmlformats.org/presentationml/2006/main">
  <p:tag name="TIMING" val="|3.5"/>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165.6"/>
</p:tagLst>
</file>

<file path=ppt/tags/tag8.xml><?xml version="1.0" encoding="utf-8"?>
<p:tagLst xmlns:a="http://schemas.openxmlformats.org/drawingml/2006/main" xmlns:r="http://schemas.openxmlformats.org/officeDocument/2006/relationships" xmlns:p="http://schemas.openxmlformats.org/presentationml/2006/main">
  <p:tag name="TIMING" val="|1.3"/>
</p:tagLst>
</file>

<file path=ppt/tags/tag9.xml><?xml version="1.0" encoding="utf-8"?>
<p:tagLst xmlns:a="http://schemas.openxmlformats.org/drawingml/2006/main" xmlns:r="http://schemas.openxmlformats.org/officeDocument/2006/relationships" xmlns:p="http://schemas.openxmlformats.org/presentationml/2006/main">
  <p:tag name="TIMING" val="|0.7"/>
</p:tagLst>
</file>

<file path=ppt/tags/tag10.xml><?xml version="1.0" encoding="utf-8"?>
<p:tagLst xmlns:a="http://schemas.openxmlformats.org/drawingml/2006/main" xmlns:r="http://schemas.openxmlformats.org/officeDocument/2006/relationships" xmlns:p="http://schemas.openxmlformats.org/presentationml/2006/main">
  <p:tag name="TIMING" val="|11.1|11.9|25.7|3.3|1.6|1.4|1.6"/>
</p:tagLst>
</file>

<file path=ppt/tags/tag11.xml><?xml version="1.0" encoding="utf-8"?>
<p:tagLst xmlns:a="http://schemas.openxmlformats.org/drawingml/2006/main" xmlns:r="http://schemas.openxmlformats.org/officeDocument/2006/relationships" xmlns:p="http://schemas.openxmlformats.org/presentationml/2006/main">
  <p:tag name="TIMING" val="|0.8|2.3"/>
</p:tagLst>
</file>

<file path=ppt/tags/tag12.xml><?xml version="1.0" encoding="utf-8"?>
<p:tagLst xmlns:a="http://schemas.openxmlformats.org/drawingml/2006/main" xmlns:r="http://schemas.openxmlformats.org/officeDocument/2006/relationships" xmlns:p="http://schemas.openxmlformats.org/presentationml/2006/main">
  <p:tag name="TIMING" val="|2.5|42.8|6.2|22.6|11.7"/>
</p:tagLst>
</file>

<file path=ppt/tags/tag13.xml><?xml version="1.0" encoding="utf-8"?>
<p:tagLst xmlns:a="http://schemas.openxmlformats.org/drawingml/2006/main" xmlns:r="http://schemas.openxmlformats.org/officeDocument/2006/relationships" xmlns:p="http://schemas.openxmlformats.org/presentationml/2006/main">
  <p:tag name="TIMING" val="|0.8|3.8|13.8|35.2"/>
</p:tagLst>
</file>

<file path=ppt/tags/tag14.xml><?xml version="1.0" encoding="utf-8"?>
<p:tagLst xmlns:a="http://schemas.openxmlformats.org/drawingml/2006/main" xmlns:r="http://schemas.openxmlformats.org/officeDocument/2006/relationships" xmlns:p="http://schemas.openxmlformats.org/presentationml/2006/main">
  <p:tag name="TIMING" val="|0.5|241.5"/>
</p:tagLst>
</file>

<file path=ppt/tags/tag15.xml><?xml version="1.0" encoding="utf-8"?>
<p:tagLst xmlns:a="http://schemas.openxmlformats.org/drawingml/2006/main" xmlns:r="http://schemas.openxmlformats.org/officeDocument/2006/relationships" xmlns:p="http://schemas.openxmlformats.org/presentationml/2006/main">
  <p:tag name="TIMING" val="|2.6|48.6"/>
</p:tagLst>
</file>

<file path=ppt/tags/tag16.xml><?xml version="1.0" encoding="utf-8"?>
<p:tagLst xmlns:a="http://schemas.openxmlformats.org/drawingml/2006/main" xmlns:r="http://schemas.openxmlformats.org/officeDocument/2006/relationships" xmlns:p="http://schemas.openxmlformats.org/presentationml/2006/main">
  <p:tag name="TIMING" val="|1.6|14|112.9|30.6"/>
</p:tagLst>
</file>

<file path=ppt/tags/tag17.xml><?xml version="1.0" encoding="utf-8"?>
<p:tagLst xmlns:a="http://schemas.openxmlformats.org/drawingml/2006/main" xmlns:r="http://schemas.openxmlformats.org/officeDocument/2006/relationships" xmlns:p="http://schemas.openxmlformats.org/presentationml/2006/main">
  <p:tag name="TIMING" val="|0.9"/>
</p:tagLst>
</file>

<file path=ppt/tags/tag18.xml><?xml version="1.0" encoding="utf-8"?>
<p:tagLst xmlns:a="http://schemas.openxmlformats.org/drawingml/2006/main" xmlns:r="http://schemas.openxmlformats.org/officeDocument/2006/relationships" xmlns:p="http://schemas.openxmlformats.org/presentationml/2006/main">
  <p:tag name="TIMING" val="|1.9|2.5|86.4|8.9|8.8|7.3|19.2|6.7|5.2"/>
</p:tagLst>
</file>

<file path=ppt/tags/tag19.xml><?xml version="1.0" encoding="utf-8"?>
<p:tagLst xmlns:a="http://schemas.openxmlformats.org/drawingml/2006/main" xmlns:r="http://schemas.openxmlformats.org/officeDocument/2006/relationships" xmlns:p="http://schemas.openxmlformats.org/presentationml/2006/main">
  <p:tag name="TIMING" val="|0.8|1.2|15.6|5.9|29.1|19.7"/>
</p:tagLst>
</file>

<file path=ppt/tags/tag20.xml><?xml version="1.0" encoding="utf-8"?>
<p:tagLst xmlns:a="http://schemas.openxmlformats.org/drawingml/2006/main" xmlns:r="http://schemas.openxmlformats.org/officeDocument/2006/relationships" xmlns:p="http://schemas.openxmlformats.org/presentationml/2006/main">
  <p:tag name="TIMING" val="|1.1|1.7|22.1|5.1|7"/>
</p:tagLst>
</file>

<file path=ppt/tags/tag21.xml><?xml version="1.0" encoding="utf-8"?>
<p:tagLst xmlns:a="http://schemas.openxmlformats.org/drawingml/2006/main" xmlns:r="http://schemas.openxmlformats.org/officeDocument/2006/relationships" xmlns:p="http://schemas.openxmlformats.org/presentationml/2006/main">
  <p:tag name="TIMING" val="|0.5|2.1|5.7|28|22.8|46.9"/>
</p:tagLst>
</file>

<file path=ppt/tags/tag22.xml><?xml version="1.0" encoding="utf-8"?>
<p:tagLst xmlns:a="http://schemas.openxmlformats.org/drawingml/2006/main" xmlns:r="http://schemas.openxmlformats.org/officeDocument/2006/relationships" xmlns:p="http://schemas.openxmlformats.org/presentationml/2006/main">
  <p:tag name="TIMING" val="|0.8"/>
</p:tagLst>
</file>

<file path=ppt/tags/tag23.xml><?xml version="1.0" encoding="utf-8"?>
<p:tagLst xmlns:a="http://schemas.openxmlformats.org/drawingml/2006/main" xmlns:r="http://schemas.openxmlformats.org/officeDocument/2006/relationships" xmlns:p="http://schemas.openxmlformats.org/presentationml/2006/main">
  <p:tag name="TIMING" val="|0.6"/>
</p:tagLst>
</file>

<file path=ppt/tags/tag24.xml><?xml version="1.0" encoding="utf-8"?>
<p:tagLst xmlns:a="http://schemas.openxmlformats.org/drawingml/2006/main" xmlns:r="http://schemas.openxmlformats.org/officeDocument/2006/relationships" xmlns:p="http://schemas.openxmlformats.org/presentationml/2006/main">
  <p:tag name="TIMING" val="|0.9"/>
</p:tagLst>
</file>

<file path=ppt/tags/tag25.xml><?xml version="1.0" encoding="utf-8"?>
<p:tagLst xmlns:a="http://schemas.openxmlformats.org/drawingml/2006/main" xmlns:r="http://schemas.openxmlformats.org/officeDocument/2006/relationships" xmlns:p="http://schemas.openxmlformats.org/presentationml/2006/main">
  <p:tag name="TIMING" val="|1.4"/>
</p:tagLst>
</file>

<file path=ppt/tags/tag26.xml><?xml version="1.0" encoding="utf-8"?>
<p:tagLst xmlns:a="http://schemas.openxmlformats.org/drawingml/2006/main" xmlns:r="http://schemas.openxmlformats.org/officeDocument/2006/relationships" xmlns:p="http://schemas.openxmlformats.org/presentationml/2006/main">
  <p:tag name="TIMING" val="|2.2|26.1|1.2"/>
</p:tagLst>
</file>

<file path=ppt/tags/tag27.xml><?xml version="1.0" encoding="utf-8"?>
<p:tagLst xmlns:a="http://schemas.openxmlformats.org/drawingml/2006/main" xmlns:r="http://schemas.openxmlformats.org/officeDocument/2006/relationships" xmlns:p="http://schemas.openxmlformats.org/presentationml/2006/main">
  <p:tag name="TIMING" val="|0.6"/>
</p:tagLst>
</file>

<file path=ppt/tags/tag28.xml><?xml version="1.0" encoding="utf-8"?>
<p:tagLst xmlns:a="http://schemas.openxmlformats.org/drawingml/2006/main" xmlns:r="http://schemas.openxmlformats.org/officeDocument/2006/relationships" xmlns:p="http://schemas.openxmlformats.org/presentationml/2006/main">
  <p:tag name="TIMING" val="|0.5"/>
</p:tagLst>
</file>

<file path=ppt/tags/tag29.xml><?xml version="1.0" encoding="utf-8"?>
<p:tagLst xmlns:a="http://schemas.openxmlformats.org/drawingml/2006/main" xmlns:r="http://schemas.openxmlformats.org/officeDocument/2006/relationships" xmlns:p="http://schemas.openxmlformats.org/presentationml/2006/main">
  <p:tag name="TIMING" val="|0.7"/>
</p:tagLst>
</file>

<file path=ppt/tags/tag30.xml><?xml version="1.0" encoding="utf-8"?>
<p:tagLst xmlns:a="http://schemas.openxmlformats.org/drawingml/2006/main" xmlns:r="http://schemas.openxmlformats.org/officeDocument/2006/relationships" xmlns:p="http://schemas.openxmlformats.org/presentationml/2006/main">
  <p:tag name="TIMING" val="|0.6"/>
</p:tagLst>
</file>

<file path=ppt/tags/tag31.xml><?xml version="1.0" encoding="utf-8"?>
<p:tagLst xmlns:a="http://schemas.openxmlformats.org/drawingml/2006/main" xmlns:r="http://schemas.openxmlformats.org/officeDocument/2006/relationships" xmlns:p="http://schemas.openxmlformats.org/presentationml/2006/main">
  <p:tag name="TIMING" val="|0.6|0.8|5.3|6.6|4.4|5.2|5.9|5.1|5.1"/>
</p:tagLst>
</file>

<file path=ppt/tags/tag32.xml><?xml version="1.0" encoding="utf-8"?>
<p:tagLst xmlns:a="http://schemas.openxmlformats.org/drawingml/2006/main" xmlns:r="http://schemas.openxmlformats.org/officeDocument/2006/relationships" xmlns:p="http://schemas.openxmlformats.org/presentationml/2006/main">
  <p:tag name="TIMING" val="|0.5|0.6|6|5.1|5.1|4.8"/>
</p:tagLst>
</file>

<file path=ppt/tags/tag33.xml><?xml version="1.0" encoding="utf-8"?>
<p:tagLst xmlns:a="http://schemas.openxmlformats.org/drawingml/2006/main" xmlns:r="http://schemas.openxmlformats.org/officeDocument/2006/relationships" xmlns:p="http://schemas.openxmlformats.org/presentationml/2006/main">
  <p:tag name="TIMING" val="|0.7|3|5.7|0.8|0.9"/>
</p:tagLst>
</file>

<file path=ppt/tags/tag34.xml><?xml version="1.0" encoding="utf-8"?>
<p:tagLst xmlns:a="http://schemas.openxmlformats.org/drawingml/2006/main" xmlns:r="http://schemas.openxmlformats.org/officeDocument/2006/relationships" xmlns:p="http://schemas.openxmlformats.org/presentationml/2006/main">
  <p:tag name="TIMING" val="|0.4|0.8|4.2|0.8|0.8|3.9"/>
</p:tagLst>
</file>

<file path=ppt/tags/tag35.xml><?xml version="1.0" encoding="utf-8"?>
<p:tagLst xmlns:a="http://schemas.openxmlformats.org/drawingml/2006/main" xmlns:r="http://schemas.openxmlformats.org/officeDocument/2006/relationships" xmlns:p="http://schemas.openxmlformats.org/presentationml/2006/main">
  <p:tag name="TIMING" val="|0.5"/>
</p:tagLst>
</file>

<file path=ppt/tags/tag36.xml><?xml version="1.0" encoding="utf-8"?>
<p:tagLst xmlns:a="http://schemas.openxmlformats.org/drawingml/2006/main" xmlns:r="http://schemas.openxmlformats.org/officeDocument/2006/relationships" xmlns:p="http://schemas.openxmlformats.org/presentationml/2006/main">
  <p:tag name="TIMING" val="|1"/>
</p:tagLst>
</file>

<file path=ppt/tags/tag37.xml><?xml version="1.0" encoding="utf-8"?>
<p:tagLst xmlns:a="http://schemas.openxmlformats.org/drawingml/2006/main" xmlns:r="http://schemas.openxmlformats.org/officeDocument/2006/relationships" xmlns:p="http://schemas.openxmlformats.org/presentationml/2006/main">
  <p:tag name="TIMING" val="|0.5"/>
</p:tagLst>
</file>

<file path=ppt/tags/tag38.xml><?xml version="1.0" encoding="utf-8"?>
<p:tagLst xmlns:a="http://schemas.openxmlformats.org/drawingml/2006/main" xmlns:r="http://schemas.openxmlformats.org/officeDocument/2006/relationships" xmlns:p="http://schemas.openxmlformats.org/presentationml/2006/main">
  <p:tag name="TIMING" val="|0.6|6.4|2.9|2.4|4.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402C18D-3232-4442-84C1-71E2D7D4E00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EEAF42FD-6852-4194-B903-206B4F81FB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499D9CE-263A-451D-BC0C-257CAB5695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1316</TotalTime>
  <Words>1550</Words>
  <Application>Microsoft Office PowerPoint</Application>
  <PresentationFormat>Widescreen</PresentationFormat>
  <Paragraphs>204</Paragraphs>
  <Slides>68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Arial</vt:lpstr>
      <vt:lpstr>Calibri</vt:lpstr>
      <vt:lpstr>Calibri Light</vt:lpstr>
      <vt:lpstr>neo sans arabic</vt:lpstr>
      <vt:lpstr>Sakkal Majalla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 farid</cp:lastModifiedBy>
  <cp:revision>123</cp:revision>
  <dcterms:created xsi:type="dcterms:W3CDTF">2023-04-29T09:08:23Z</dcterms:created>
  <dcterms:modified xsi:type="dcterms:W3CDTF">2026-08-29T20:31:20Z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