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sldIdLst>
    <p:sldId id="303" r:id="rId2"/>
    <p:sldId id="276" r:id="rId3"/>
    <p:sldId id="271" r:id="rId4"/>
    <p:sldId id="306" r:id="rId5"/>
    <p:sldId id="481" r:id="rId6"/>
    <p:sldId id="482" r:id="rId7"/>
    <p:sldId id="483" r:id="rId8"/>
    <p:sldId id="484" r:id="rId9"/>
    <p:sldId id="485" r:id="rId10"/>
    <p:sldId id="486" r:id="rId11"/>
    <p:sldId id="487" r:id="rId12"/>
    <p:sldId id="488" r:id="rId13"/>
    <p:sldId id="490" r:id="rId14"/>
    <p:sldId id="491" r:id="rId15"/>
    <p:sldId id="492" r:id="rId16"/>
    <p:sldId id="493" r:id="rId17"/>
    <p:sldId id="494" r:id="rId18"/>
    <p:sldId id="495" r:id="rId19"/>
    <p:sldId id="496" r:id="rId20"/>
    <p:sldId id="497" r:id="rId21"/>
    <p:sldId id="498" r:id="rId22"/>
    <p:sldId id="499" r:id="rId23"/>
    <p:sldId id="500" r:id="rId24"/>
    <p:sldId id="501" r:id="rId25"/>
    <p:sldId id="502" r:id="rId26"/>
    <p:sldId id="503" r:id="rId27"/>
    <p:sldId id="504" r:id="rId28"/>
    <p:sldId id="505" r:id="rId29"/>
    <p:sldId id="507" r:id="rId30"/>
    <p:sldId id="506" r:id="rId31"/>
    <p:sldId id="508" r:id="rId32"/>
    <p:sldId id="509" r:id="rId33"/>
    <p:sldId id="510" r:id="rId34"/>
    <p:sldId id="511" r:id="rId35"/>
    <p:sldId id="512" r:id="rId36"/>
    <p:sldId id="513" r:id="rId37"/>
    <p:sldId id="514" r:id="rId38"/>
    <p:sldId id="515" r:id="rId39"/>
    <p:sldId id="516" r:id="rId40"/>
    <p:sldId id="526" r:id="rId41"/>
    <p:sldId id="528" r:id="rId42"/>
    <p:sldId id="517" r:id="rId43"/>
    <p:sldId id="518" r:id="rId44"/>
    <p:sldId id="519" r:id="rId45"/>
    <p:sldId id="520" r:id="rId46"/>
    <p:sldId id="521" r:id="rId47"/>
    <p:sldId id="522" r:id="rId48"/>
    <p:sldId id="523" r:id="rId49"/>
    <p:sldId id="524" r:id="rId50"/>
    <p:sldId id="525" r:id="rId51"/>
    <p:sldId id="527"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271"/>
            <p14:sldId id="306"/>
            <p14:sldId id="481"/>
            <p14:sldId id="482"/>
            <p14:sldId id="483"/>
            <p14:sldId id="484"/>
            <p14:sldId id="485"/>
            <p14:sldId id="486"/>
            <p14:sldId id="487"/>
            <p14:sldId id="488"/>
            <p14:sldId id="490"/>
            <p14:sldId id="491"/>
            <p14:sldId id="492"/>
            <p14:sldId id="493"/>
            <p14:sldId id="494"/>
            <p14:sldId id="495"/>
            <p14:sldId id="496"/>
            <p14:sldId id="497"/>
            <p14:sldId id="498"/>
            <p14:sldId id="499"/>
            <p14:sldId id="500"/>
            <p14:sldId id="501"/>
            <p14:sldId id="502"/>
            <p14:sldId id="503"/>
            <p14:sldId id="504"/>
            <p14:sldId id="505"/>
            <p14:sldId id="507"/>
            <p14:sldId id="506"/>
            <p14:sldId id="508"/>
            <p14:sldId id="509"/>
            <p14:sldId id="510"/>
            <p14:sldId id="511"/>
            <p14:sldId id="512"/>
            <p14:sldId id="513"/>
            <p14:sldId id="514"/>
            <p14:sldId id="515"/>
            <p14:sldId id="516"/>
            <p14:sldId id="526"/>
            <p14:sldId id="528"/>
            <p14:sldId id="517"/>
            <p14:sldId id="518"/>
            <p14:sldId id="519"/>
            <p14:sldId id="520"/>
            <p14:sldId id="521"/>
            <p14:sldId id="522"/>
            <p14:sldId id="523"/>
            <p14:sldId id="524"/>
            <p14:sldId id="525"/>
            <p14:sldId id="52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BB857"/>
    <a:srgbClr val="D5E26C"/>
    <a:srgbClr val="A61A73"/>
    <a:srgbClr val="2BC259"/>
    <a:srgbClr val="B132A3"/>
    <a:srgbClr val="FF6699"/>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105" d="100"/>
          <a:sy n="105" d="100"/>
        </p:scale>
        <p:origin x="79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210508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6"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e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jpe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32.png"/></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8.png"/><Relationship Id="rId1" Type="http://schemas.openxmlformats.org/officeDocument/2006/relationships/slideLayout" Target="../slideLayouts/slideLayout16.xml"/><Relationship Id="rId4" Type="http://schemas.openxmlformats.org/officeDocument/2006/relationships/image" Target="../media/image39.png"/></Relationships>
</file>

<file path=ppt/slides/_rels/slide3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44.png"/><Relationship Id="rId4" Type="http://schemas.openxmlformats.org/officeDocument/2006/relationships/image" Target="../media/image43.png"/></Relationships>
</file>

<file path=ppt/slides/_rels/slide3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48.png"/></Relationships>
</file>

<file path=ppt/slides/_rels/slide3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hyperlink" Target="https://www.stanventures.com/blog/advanced-content-marketing-guide/" TargetMode="Externa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50.png"/><Relationship Id="rId5" Type="http://schemas.openxmlformats.org/officeDocument/2006/relationships/hyperlink" Target="https://www.stanventures.com/blog/link-building/high-quality-backlinks/" TargetMode="External"/><Relationship Id="rId4" Type="http://schemas.openxmlformats.org/officeDocument/2006/relationships/hyperlink" Target="https://www.stanventures.com/blog/keyword-research/" TargetMode="External"/></Relationships>
</file>

<file path=ppt/slides/_rels/slide41.xml.rels><?xml version="1.0" encoding="UTF-8" standalone="yes"?>
<Relationships xmlns="http://schemas.openxmlformats.org/package/2006/relationships"><Relationship Id="rId3" Type="http://schemas.openxmlformats.org/officeDocument/2006/relationships/hyperlink" Target="https://www.stanventures.com/blog/sitemap-seo/" TargetMode="External"/><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51.png"/><Relationship Id="rId4" Type="http://schemas.openxmlformats.org/officeDocument/2006/relationships/hyperlink" Target="https://www.stanventures.com/blog/crawl-budget-optimization/"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3.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63.png"/><Relationship Id="rId7" Type="http://schemas.openxmlformats.org/officeDocument/2006/relationships/image" Target="../media/image5.svg"/><Relationship Id="rId2" Type="http://schemas.openxmlformats.org/officeDocument/2006/relationships/image" Target="../media/image62.jpeg"/><Relationship Id="rId1" Type="http://schemas.openxmlformats.org/officeDocument/2006/relationships/slideLayout" Target="../slideLayouts/slideLayout15.xml"/><Relationship Id="rId6" Type="http://schemas.openxmlformats.org/officeDocument/2006/relationships/image" Target="../media/image4.png"/><Relationship Id="rId5" Type="http://schemas.openxmlformats.org/officeDocument/2006/relationships/image" Target="../media/image65.png"/><Relationship Id="rId4" Type="http://schemas.openxmlformats.org/officeDocument/2006/relationships/image" Target="../media/image6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122102" cy="2123658"/>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DIGITAL MARKETING STRATEGY</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931858" y="612948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HEBA ZIAD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858508" y="1205515"/>
            <a:ext cx="10323872" cy="376074"/>
          </a:xfrm>
          <a:prstGeom prst="rect">
            <a:avLst/>
          </a:prstGeom>
          <a:solidFill>
            <a:schemeClr val="accent1">
              <a:lumMod val="20000"/>
              <a:lumOff val="80000"/>
            </a:schemeClr>
          </a:solidFill>
        </p:spPr>
        <p:txBody>
          <a:bodyPr wrap="square" rtlCol="0">
            <a:spAutoFit/>
          </a:bodyPr>
          <a:lstStyle/>
          <a:p>
            <a:pPr algn="ctr"/>
            <a:r>
              <a:rPr lang="en-US" b="1" dirty="0">
                <a:latin typeface="Arial Rounded MT Bold" panose="020F0704030504030204" pitchFamily="34" charset="0"/>
                <a:cs typeface="Times New Roman" panose="02020603050405020304" pitchFamily="18" charset="0"/>
              </a:rPr>
              <a:t>DIGITAL CONTENT STRATEGY</a:t>
            </a:r>
            <a:endParaRPr lang="en-US" sz="2800" b="1" dirty="0">
              <a:latin typeface="Arial Rounded MT Bold" panose="020F0704030504030204" pitchFamily="34"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93454"/>
            <a:ext cx="10541000" cy="5355312"/>
          </a:xfrm>
          <a:prstGeom prst="rect">
            <a:avLst/>
          </a:prstGeom>
          <a:noFill/>
        </p:spPr>
        <p:txBody>
          <a:bodyPr wrap="square" rtlCol="0">
            <a:spAutoFit/>
          </a:bodyPr>
          <a:lstStyle/>
          <a:p>
            <a:r>
              <a:rPr lang="en-US" b="1" cap="all" dirty="0">
                <a:latin typeface="Times New Roman" panose="02020603050405020304" pitchFamily="18" charset="0"/>
                <a:cs typeface="Times New Roman" panose="02020603050405020304" pitchFamily="18" charset="0"/>
              </a:rPr>
              <a:t>TABLE OF CONTENTS</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What is Digital Content Marketing?</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What is a Digital Content Marketing Strategy?</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What is Content Marketing?</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Content Marketing and its Importance</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Why should you emphasize Digital Content Marketing?</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How to Strategize Content Marketing to Increase Revenue?</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How Can Content Marketing Drive Sales?</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Best Channels for Content Marketing</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How to Create a Content Strategy</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What is the Relationship Between </a:t>
            </a:r>
            <a:r>
              <a:rPr lang="en-US" dirty="0" err="1">
                <a:latin typeface="Times New Roman" panose="02020603050405020304" pitchFamily="18" charset="0"/>
                <a:cs typeface="Times New Roman" panose="02020603050405020304" pitchFamily="18" charset="0"/>
              </a:rPr>
              <a:t>Seo</a:t>
            </a:r>
            <a:r>
              <a:rPr lang="en-US" dirty="0">
                <a:latin typeface="Times New Roman" panose="02020603050405020304" pitchFamily="18" charset="0"/>
                <a:cs typeface="Times New Roman" panose="02020603050405020304" pitchFamily="18" charset="0"/>
              </a:rPr>
              <a:t> and Content Marketing?</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Top Insanely Useful Content Marketing Tools and How to Use Them?</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How to Create a Basic Digital Content Marketing Strategy?</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Best Digital Content Marketing Strategy is to Reach More Audience Through Guest Blogging Services/ Guest Posting Services</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Final thoughts on digital content marketing for revenue enhancement?</a:t>
            </a:r>
          </a:p>
          <a:p>
            <a:pPr marL="285750" indent="-285750">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a:xfrm>
            <a:off x="1127760" y="1123950"/>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940128" cy="2326791"/>
          </a:xfrm>
          <a:prstGeom prst="rect">
            <a:avLst/>
          </a:prstGeom>
          <a:noFill/>
        </p:spPr>
        <p:txBody>
          <a:bodyPr wrap="square">
            <a:spAutoFit/>
          </a:bodyPr>
          <a:lstStyle/>
          <a:p>
            <a:pPr lvl="0" algn="just"/>
            <a:r>
              <a:rPr lang="en-US" b="1" dirty="0">
                <a:solidFill>
                  <a:prstClr val="black"/>
                </a:solidFill>
                <a:latin typeface="Times New Roman" panose="02020603050405020304" pitchFamily="18" charset="0"/>
                <a:cs typeface="Times New Roman" panose="02020603050405020304" pitchFamily="18" charset="0"/>
              </a:rPr>
              <a:t>What is Digital Content Marketing?</a:t>
            </a:r>
          </a:p>
          <a:p>
            <a:pPr lvl="0" algn="just"/>
            <a:r>
              <a:rPr lang="en-US" dirty="0">
                <a:solidFill>
                  <a:prstClr val="black"/>
                </a:solidFill>
                <a:latin typeface="Times New Roman" panose="02020603050405020304" pitchFamily="18" charset="0"/>
                <a:cs typeface="Times New Roman" panose="02020603050405020304" pitchFamily="18" charset="0"/>
              </a:rPr>
              <a:t>Digital content marketing uses any electronic medium to create and share content across the web. Content marketing is carried out to attract and convert the target audience by showing informative and relevant content that aligns with their personal interests.</a:t>
            </a: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855816"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Digital Content Marketing</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096000" y="1269226"/>
            <a:ext cx="4962146" cy="2865120"/>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0" y="1397680"/>
            <a:ext cx="6096000"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Times New Roman" panose="02020603050405020304" pitchFamily="18" charset="0"/>
                <a:cs typeface="Times New Roman" panose="02020603050405020304" pitchFamily="18" charset="0"/>
              </a:rPr>
              <a:t>What is a Digital Content Marketing Strategy?</a:t>
            </a:r>
          </a:p>
          <a:p>
            <a:pPr algn="ctr"/>
            <a:r>
              <a:rPr lang="en-US" sz="2000" dirty="0">
                <a:solidFill>
                  <a:schemeClr val="tx1"/>
                </a:solidFill>
                <a:latin typeface="Times New Roman" panose="02020603050405020304" pitchFamily="18" charset="0"/>
                <a:cs typeface="Times New Roman" panose="02020603050405020304" pitchFamily="18" charset="0"/>
              </a:rPr>
              <a:t>A digital content marketing strategy is a part of an overall content strategy. It is implemented to increase website conversions through a set of customized content strategies. </a:t>
            </a:r>
          </a:p>
          <a:p>
            <a:pPr algn="ctr"/>
            <a:endParaRPr lang="en-US" sz="2000" dirty="0">
              <a:solidFill>
                <a:schemeClr val="tx1"/>
              </a:solidFill>
              <a:latin typeface="Times New Roman" panose="02020603050405020304" pitchFamily="18" charset="0"/>
              <a:cs typeface="Times New Roman" panose="02020603050405020304" pitchFamily="18" charset="0"/>
            </a:endParaRPr>
          </a:p>
          <a:p>
            <a:pPr algn="ctr"/>
            <a:r>
              <a:rPr lang="en-US" sz="2000" dirty="0">
                <a:solidFill>
                  <a:schemeClr val="tx1"/>
                </a:solidFill>
                <a:latin typeface="Times New Roman" panose="02020603050405020304" pitchFamily="18" charset="0"/>
                <a:cs typeface="Times New Roman" panose="02020603050405020304" pitchFamily="18" charset="0"/>
              </a:rPr>
              <a:t>A digital content marketing strategy is necessary for businesses to </a:t>
            </a:r>
            <a:r>
              <a:rPr lang="en-US" sz="2000" b="1" dirty="0">
                <a:solidFill>
                  <a:schemeClr val="tx1"/>
                </a:solidFill>
                <a:latin typeface="Times New Roman" panose="02020603050405020304" pitchFamily="18" charset="0"/>
                <a:cs typeface="Times New Roman" panose="02020603050405020304" pitchFamily="18" charset="0"/>
              </a:rPr>
              <a:t>attract new customers </a:t>
            </a:r>
            <a:r>
              <a:rPr lang="en-US" sz="2000" dirty="0">
                <a:solidFill>
                  <a:schemeClr val="tx1"/>
                </a:solidFill>
                <a:latin typeface="Times New Roman" panose="02020603050405020304" pitchFamily="18" charset="0"/>
                <a:cs typeface="Times New Roman" panose="02020603050405020304" pitchFamily="18" charset="0"/>
              </a:rPr>
              <a:t>by providing them informative, unique, and interesting content to read. </a:t>
            </a:r>
            <a:endParaRPr lang="id-ID" sz="2000" dirty="0">
              <a:solidFill>
                <a:schemeClr val="tx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096000" y="4569908"/>
            <a:ext cx="4962146" cy="830997"/>
          </a:xfrm>
          <a:prstGeom prst="rect">
            <a:avLst/>
          </a:prstGeom>
          <a:solidFill>
            <a:schemeClr val="accent2">
              <a:lumMod val="75000"/>
            </a:schemeClr>
          </a:solidFill>
        </p:spPr>
        <p:style>
          <a:lnRef idx="2">
            <a:schemeClr val="accent5"/>
          </a:lnRef>
          <a:fillRef idx="1">
            <a:schemeClr val="lt1"/>
          </a:fillRef>
          <a:effectRef idx="0">
            <a:schemeClr val="accent5"/>
          </a:effectRef>
          <a:fontRef idx="minor">
            <a:schemeClr val="dk1"/>
          </a:fontRef>
        </p:style>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What is a Digital Content Marketing Strategy?</a:t>
            </a:r>
          </a:p>
        </p:txBody>
      </p:sp>
      <p:sp>
        <p:nvSpPr>
          <p:cNvPr id="18" name="Rectangle 17">
            <a:extLst>
              <a:ext uri="{FF2B5EF4-FFF2-40B4-BE49-F238E27FC236}">
                <a16:creationId xmlns:a16="http://schemas.microsoft.com/office/drawing/2014/main" id="{9BFC32B8-BDEE-2CBC-DFF5-CD482608568C}"/>
              </a:ext>
            </a:extLst>
          </p:cNvPr>
          <p:cNvSpPr/>
          <p:nvPr/>
        </p:nvSpPr>
        <p:spPr>
          <a:xfrm>
            <a:off x="5500700" y="153309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00291" y="1673382"/>
            <a:ext cx="1091009" cy="707886"/>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 05</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Vertical Scroll 6"/>
          <p:cNvSpPr/>
          <p:nvPr/>
        </p:nvSpPr>
        <p:spPr>
          <a:xfrm>
            <a:off x="6400800" y="3454398"/>
            <a:ext cx="4968240" cy="2976880"/>
          </a:xfrm>
          <a:prstGeom prst="verticalScroll">
            <a:avLst/>
          </a:prstGeom>
          <a:solidFill>
            <a:schemeClr val="tx2">
              <a:lumMod val="20000"/>
              <a:lumOff val="80000"/>
            </a:schemeClr>
          </a:solidFill>
        </p:spPr>
        <p:style>
          <a:lnRef idx="1">
            <a:schemeClr val="accent5"/>
          </a:lnRef>
          <a:fillRef idx="2">
            <a:schemeClr val="accent5"/>
          </a:fillRef>
          <a:effectRef idx="1">
            <a:schemeClr val="accent5"/>
          </a:effectRef>
          <a:fontRef idx="minor">
            <a:schemeClr val="dk1"/>
          </a:fontRef>
        </p:style>
        <p:txBody>
          <a:bodyPr rtlCol="0" anchor="ctr"/>
          <a:lstStyle/>
          <a:p>
            <a:pPr algn="ctr"/>
            <a:r>
              <a:rPr lang="en-US">
                <a:ln w="0"/>
                <a:solidFill>
                  <a:schemeClr val="tx1"/>
                </a:solidFill>
                <a:effectLst>
                  <a:outerShdw blurRad="38100" dist="19050" dir="2700000" algn="tl" rotWithShape="0">
                    <a:schemeClr val="dk1">
                      <a:alpha val="40000"/>
                    </a:schemeClr>
                  </a:outerShdw>
                </a:effectLst>
              </a:rPr>
              <a:t>The progress in digital marketing technology has made it obvious to have content marketing for a brand. However, most business marketers wonder how to increase content marketing revenue.</a:t>
            </a:r>
          </a:p>
        </p:txBody>
      </p:sp>
      <p:sp>
        <p:nvSpPr>
          <p:cNvPr id="2" name="Rectangle 1">
            <a:extLst>
              <a:ext uri="{FF2B5EF4-FFF2-40B4-BE49-F238E27FC236}">
                <a16:creationId xmlns:a16="http://schemas.microsoft.com/office/drawing/2014/main" id="{40AD33B2-84DB-498D-99BC-48015ABD3174}"/>
              </a:ext>
            </a:extLst>
          </p:cNvPr>
          <p:cNvSpPr/>
          <p:nvPr/>
        </p:nvSpPr>
        <p:spPr>
          <a:xfrm>
            <a:off x="180431" y="1804080"/>
            <a:ext cx="6096000" cy="4414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Times New Roman" panose="02020603050405020304" pitchFamily="18" charset="0"/>
                <a:cs typeface="Times New Roman" panose="02020603050405020304" pitchFamily="18" charset="0"/>
              </a:rPr>
              <a:t>Digital content isn’t limited to written articles and blog posts but may include any form of </a:t>
            </a:r>
            <a:r>
              <a:rPr lang="en-US" sz="2400" b="1" dirty="0">
                <a:solidFill>
                  <a:schemeClr val="tx1"/>
                </a:solidFill>
                <a:latin typeface="Times New Roman" panose="02020603050405020304" pitchFamily="18" charset="0"/>
                <a:cs typeface="Times New Roman" panose="02020603050405020304" pitchFamily="18" charset="0"/>
              </a:rPr>
              <a:t>interactive content</a:t>
            </a:r>
            <a:r>
              <a:rPr lang="en-US" sz="2400" dirty="0">
                <a:solidFill>
                  <a:schemeClr val="tx1"/>
                </a:solidFill>
                <a:latin typeface="Times New Roman" panose="02020603050405020304" pitchFamily="18" charset="0"/>
                <a:cs typeface="Times New Roman" panose="02020603050405020304" pitchFamily="18" charset="0"/>
              </a:rPr>
              <a:t>, such as pictures, videos, infographics, audio files, and podcasts.</a:t>
            </a:r>
          </a:p>
          <a:p>
            <a:pPr algn="ctr"/>
            <a:endParaRPr lang="en-US" sz="2400" dirty="0">
              <a:solidFill>
                <a:schemeClr val="tx1"/>
              </a:solidFill>
              <a:latin typeface="Times New Roman" panose="02020603050405020304" pitchFamily="18" charset="0"/>
              <a:cs typeface="Times New Roman" panose="02020603050405020304" pitchFamily="18" charset="0"/>
            </a:endParaRPr>
          </a:p>
          <a:p>
            <a:pPr algn="ctr"/>
            <a:r>
              <a:rPr lang="en-US" sz="2400" dirty="0">
                <a:solidFill>
                  <a:schemeClr val="tx1"/>
                </a:solidFill>
                <a:latin typeface="Times New Roman" panose="02020603050405020304" pitchFamily="18" charset="0"/>
                <a:cs typeface="Times New Roman" panose="02020603050405020304" pitchFamily="18" charset="0"/>
              </a:rPr>
              <a:t>There are numerous ways to increase revenue through content marketing. The advent of digital technology has incepted umpteen content marketing tools.</a:t>
            </a:r>
            <a:endParaRPr lang="id-ID" sz="2400" dirty="0">
              <a:solidFill>
                <a:schemeClr val="tx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4" name="Picture 3"/>
          <p:cNvPicPr>
            <a:picLocks noChangeAspect="1"/>
          </p:cNvPicPr>
          <p:nvPr/>
        </p:nvPicPr>
        <p:blipFill>
          <a:blip r:embed="rId3"/>
          <a:stretch>
            <a:fillRect/>
          </a:stretch>
        </p:blipFill>
        <p:spPr>
          <a:xfrm>
            <a:off x="6096000" y="921320"/>
            <a:ext cx="4962146" cy="2507679"/>
          </a:xfrm>
          <a:prstGeom prst="rect">
            <a:avLst/>
          </a:prstGeom>
        </p:spPr>
      </p:pic>
    </p:spTree>
    <p:extLst>
      <p:ext uri="{BB962C8B-B14F-4D97-AF65-F5344CB8AC3E}">
        <p14:creationId xmlns:p14="http://schemas.microsoft.com/office/powerpoint/2010/main" val="31971332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80430" y="1397680"/>
            <a:ext cx="5915569" cy="4414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333333"/>
                </a:solidFill>
                <a:latin typeface="Inter"/>
              </a:rPr>
              <a:t>Content marketing can be defined as “Online content marketing that involves innovative creation using online resources such as videos, images and media posts which promote and intend to highlight the products and services.”</a:t>
            </a:r>
            <a:endParaRPr lang="id-ID" sz="2400" b="1" dirty="0">
              <a:solidFill>
                <a:schemeClr val="tx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217920" y="3996751"/>
            <a:ext cx="4840226" cy="461665"/>
          </a:xfrm>
          <a:prstGeom prst="rect">
            <a:avLst/>
          </a:prstGeom>
          <a:noFill/>
        </p:spPr>
        <p:txBody>
          <a:bodyPr wrap="square" rtlCol="0">
            <a:spAutoFit/>
          </a:bodyPr>
          <a:lstStyle/>
          <a:p>
            <a:pPr algn="just"/>
            <a:endParaRPr lang="en-US" sz="2400" b="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6" name="Picture 5"/>
          <p:cNvPicPr>
            <a:picLocks noChangeAspect="1"/>
          </p:cNvPicPr>
          <p:nvPr/>
        </p:nvPicPr>
        <p:blipFill>
          <a:blip r:embed="rId3"/>
          <a:stretch>
            <a:fillRect/>
          </a:stretch>
        </p:blipFill>
        <p:spPr>
          <a:xfrm>
            <a:off x="6240689" y="1397680"/>
            <a:ext cx="5199471" cy="2808560"/>
          </a:xfrm>
          <a:prstGeom prst="rect">
            <a:avLst/>
          </a:prstGeom>
        </p:spPr>
      </p:pic>
      <p:sp>
        <p:nvSpPr>
          <p:cNvPr id="9" name="Explosion 1 8"/>
          <p:cNvSpPr/>
          <p:nvPr/>
        </p:nvSpPr>
        <p:spPr>
          <a:xfrm>
            <a:off x="6240689" y="4458416"/>
            <a:ext cx="4846320" cy="2107197"/>
          </a:xfrm>
          <a:prstGeom prst="irregularSeal1">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US" sz="2000" dirty="0">
                <a:ln w="0"/>
                <a:solidFill>
                  <a:schemeClr val="tx1"/>
                </a:solidFill>
                <a:effectLst>
                  <a:outerShdw blurRad="38100" dist="19050" dir="2700000" algn="tl" rotWithShape="0">
                    <a:schemeClr val="dk1">
                      <a:alpha val="40000"/>
                    </a:schemeClr>
                  </a:outerShdw>
                </a:effectLst>
                <a:latin typeface="Arial Black" panose="020B0A04020102020204" pitchFamily="34" charset="0"/>
              </a:rPr>
              <a:t>Content marketing?</a:t>
            </a:r>
          </a:p>
        </p:txBody>
      </p:sp>
    </p:spTree>
    <p:extLst>
      <p:ext uri="{BB962C8B-B14F-4D97-AF65-F5344CB8AC3E}">
        <p14:creationId xmlns:p14="http://schemas.microsoft.com/office/powerpoint/2010/main" val="3321767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059" y="0"/>
            <a:ext cx="12191999" cy="6858000"/>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26852" y="617697"/>
            <a:ext cx="3976188" cy="4414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What is Content Marketing?</a:t>
            </a:r>
          </a:p>
          <a:p>
            <a:pPr algn="ctr"/>
            <a:r>
              <a:rPr lang="en-US" sz="2400" b="1" dirty="0">
                <a:solidFill>
                  <a:schemeClr val="bg1"/>
                </a:solidFill>
                <a:latin typeface="Times New Roman" panose="02020603050405020304" pitchFamily="18" charset="0"/>
                <a:cs typeface="Times New Roman" panose="02020603050405020304" pitchFamily="18" charset="0"/>
              </a:rPr>
              <a:t>Content marketing can be defined as a marketing program that revolves around creating, publishing, and distributing content for an audience</a:t>
            </a:r>
            <a:r>
              <a:rPr lang="en-US" sz="2400" b="1" dirty="0">
                <a:solidFill>
                  <a:schemeClr val="tx1"/>
                </a:solidFill>
                <a:latin typeface="Times New Roman" panose="02020603050405020304" pitchFamily="18" charset="0"/>
                <a:cs typeface="Times New Roman" panose="02020603050405020304" pitchFamily="18" charset="0"/>
              </a:rPr>
              <a:t>.</a:t>
            </a:r>
            <a:endParaRPr lang="id-ID" sz="2400" b="1" dirty="0">
              <a:solidFill>
                <a:schemeClr val="tx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217920" y="3996751"/>
            <a:ext cx="4840226" cy="461665"/>
          </a:xfrm>
          <a:prstGeom prst="rect">
            <a:avLst/>
          </a:prstGeom>
          <a:noFill/>
        </p:spPr>
        <p:txBody>
          <a:bodyPr wrap="square" rtlCol="0">
            <a:spAutoFit/>
          </a:bodyPr>
          <a:lstStyle/>
          <a:p>
            <a:pPr algn="just"/>
            <a:endParaRPr lang="en-US" sz="2400" b="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0808891" y="5781681"/>
            <a:ext cx="1091009" cy="707886"/>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 05</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42804690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417566" y="1397680"/>
            <a:ext cx="5408674" cy="3810000"/>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386080" y="1397680"/>
            <a:ext cx="5709920"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content marketing is all about creating content for the right audience at the right time to intrigue them and bring them to your website.</a:t>
            </a:r>
          </a:p>
          <a:p>
            <a:pPr algn="ctr"/>
            <a:endParaRPr lang="en-US" sz="2400" b="1" dirty="0">
              <a:solidFill>
                <a:schemeClr val="tx1"/>
              </a:solidFill>
              <a:latin typeface="Times New Roman" panose="02020603050405020304" pitchFamily="18" charset="0"/>
              <a:cs typeface="Times New Roman" panose="02020603050405020304" pitchFamily="18" charset="0"/>
            </a:endParaRPr>
          </a:p>
          <a:p>
            <a:pPr algn="ctr"/>
            <a:r>
              <a:rPr lang="en-US" sz="2400" b="1" dirty="0">
                <a:solidFill>
                  <a:schemeClr val="tx1"/>
                </a:solidFill>
                <a:latin typeface="Times New Roman" panose="02020603050405020304" pitchFamily="18" charset="0"/>
                <a:cs typeface="Times New Roman" panose="02020603050405020304" pitchFamily="18" charset="0"/>
              </a:rPr>
              <a:t>It helps in making your brand visible to a broader audience. With so many options to create great content and an effective marketing strategy, content marketing is a perfect fit for almost all businesses, regardless of their niche.</a:t>
            </a:r>
            <a:endParaRPr lang="id-ID" sz="2400" b="1" dirty="0">
              <a:solidFill>
                <a:schemeClr val="tx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217920" y="3996751"/>
            <a:ext cx="4840226" cy="461665"/>
          </a:xfrm>
          <a:prstGeom prst="rect">
            <a:avLst/>
          </a:prstGeom>
          <a:noFill/>
        </p:spPr>
        <p:txBody>
          <a:bodyPr wrap="square" rtlCol="0">
            <a:spAutoFit/>
          </a:bodyPr>
          <a:lstStyle/>
          <a:p>
            <a:pPr algn="just"/>
            <a:endParaRPr lang="en-US" sz="2400" b="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9949953" y="4323139"/>
            <a:ext cx="1091009" cy="707886"/>
          </a:xfrm>
          <a:prstGeom prst="rect">
            <a:avLst/>
          </a:prstGeom>
          <a:noFill/>
        </p:spPr>
        <p:txBody>
          <a:bodyPr wrap="square" rtlCol="0">
            <a:spAutoFit/>
          </a:bodyPr>
          <a:lstStyle/>
          <a:p>
            <a:pPr algn="ctr"/>
            <a:r>
              <a:rPr lang="en-US" sz="2000" dirty="0">
                <a:latin typeface="Times New Roman" panose="02020603050405020304" pitchFamily="18" charset="0"/>
                <a:cs typeface="Times New Roman" panose="02020603050405020304" pitchFamily="18" charset="0"/>
              </a:rPr>
              <a:t>Chapter 05</a:t>
            </a:r>
            <a:endParaRPr lang="en-US" sz="2800" dirty="0">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7" name="Rectangle 6"/>
          <p:cNvSpPr/>
          <p:nvPr/>
        </p:nvSpPr>
        <p:spPr>
          <a:xfrm>
            <a:off x="6417566" y="734982"/>
            <a:ext cx="5408674" cy="461665"/>
          </a:xfrm>
          <a:prstGeom prst="rect">
            <a:avLst/>
          </a:prstGeom>
          <a:solidFill>
            <a:schemeClr val="accent1">
              <a:lumMod val="50000"/>
            </a:schemeClr>
          </a:solidFill>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content marketing helps in </a:t>
            </a:r>
            <a:endParaRPr lang="en-US" dirty="0">
              <a:solidFill>
                <a:schemeClr val="bg1"/>
              </a:solidFill>
            </a:endParaRPr>
          </a:p>
        </p:txBody>
      </p:sp>
      <p:sp>
        <p:nvSpPr>
          <p:cNvPr id="9" name="Rectangle 8"/>
          <p:cNvSpPr/>
          <p:nvPr/>
        </p:nvSpPr>
        <p:spPr>
          <a:xfrm>
            <a:off x="6598813" y="5357413"/>
            <a:ext cx="5301087" cy="1384995"/>
          </a:xfrm>
          <a:prstGeom prst="rect">
            <a:avLst/>
          </a:prstGeom>
          <a:solidFill>
            <a:schemeClr val="accent1">
              <a:lumMod val="50000"/>
            </a:schemeClr>
          </a:solidFill>
        </p:spPr>
        <p:txBody>
          <a:bodyPr wrap="square">
            <a:spAutoFit/>
          </a:bodyPr>
          <a:lstStyle/>
          <a:p>
            <a:pPr algn="just"/>
            <a:r>
              <a:rPr lang="en-US" sz="1400" b="1" dirty="0">
                <a:solidFill>
                  <a:schemeClr val="bg1"/>
                </a:solidFill>
                <a:latin typeface="arial" panose="020B0604020202020204" pitchFamily="34" charset="0"/>
              </a:rPr>
              <a:t>A niche market is the subset of the market on which a specific product is focused. The market niche defines the product features aimed at satisfying specific market needs, as well as the price range, production quality and the demographics that it is intended to target. It is also a small market segment. </a:t>
            </a:r>
            <a:endParaRPr lang="en-US" sz="1400" b="1" dirty="0">
              <a:solidFill>
                <a:schemeClr val="bg1"/>
              </a:solidFill>
            </a:endParaRPr>
          </a:p>
        </p:txBody>
      </p:sp>
    </p:spTree>
    <p:extLst>
      <p:ext uri="{BB962C8B-B14F-4D97-AF65-F5344CB8AC3E}">
        <p14:creationId xmlns:p14="http://schemas.microsoft.com/office/powerpoint/2010/main" val="33764119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217920" y="1339026"/>
            <a:ext cx="5546975" cy="3119390"/>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48736" y="1010252"/>
            <a:ext cx="6096000" cy="52063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Content Marketing and its Importance</a:t>
            </a:r>
          </a:p>
          <a:p>
            <a:pPr algn="ctr"/>
            <a:r>
              <a:rPr lang="en-US" sz="2400" b="1" dirty="0">
                <a:solidFill>
                  <a:schemeClr val="tx1"/>
                </a:solidFill>
                <a:latin typeface="Times New Roman" panose="02020603050405020304" pitchFamily="18" charset="0"/>
                <a:cs typeface="Times New Roman" panose="02020603050405020304" pitchFamily="18" charset="0"/>
              </a:rPr>
              <a:t>Content Marketing is an effort that helps businesses- both small and big, to drive traffic to your website and rank higher in the Google search results.</a:t>
            </a:r>
          </a:p>
          <a:p>
            <a:pPr algn="ctr"/>
            <a:endParaRPr lang="en-US" sz="2400" b="1" dirty="0">
              <a:solidFill>
                <a:schemeClr val="tx1"/>
              </a:solidFill>
              <a:latin typeface="Times New Roman" panose="02020603050405020304" pitchFamily="18" charset="0"/>
              <a:cs typeface="Times New Roman" panose="02020603050405020304" pitchFamily="18" charset="0"/>
            </a:endParaRPr>
          </a:p>
          <a:p>
            <a:pPr algn="ctr"/>
            <a:r>
              <a:rPr lang="en-US" sz="2400" b="1" dirty="0">
                <a:solidFill>
                  <a:schemeClr val="tx1"/>
                </a:solidFill>
                <a:latin typeface="Times New Roman" panose="02020603050405020304" pitchFamily="18" charset="0"/>
                <a:cs typeface="Times New Roman" panose="02020603050405020304" pitchFamily="18" charset="0"/>
              </a:rPr>
              <a:t>It is a practical approach to building a genuine relationship with the target audience. This type of marketing works effectively for both B2B, as well as B2C businesses.</a:t>
            </a:r>
            <a:endParaRPr lang="id-ID" sz="2400" b="1" dirty="0">
              <a:solidFill>
                <a:schemeClr val="tx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217920" y="3996751"/>
            <a:ext cx="4840226" cy="461665"/>
          </a:xfrm>
          <a:prstGeom prst="rect">
            <a:avLst/>
          </a:prstGeom>
          <a:noFill/>
        </p:spPr>
        <p:txBody>
          <a:bodyPr wrap="square" rtlCol="0">
            <a:spAutoFit/>
          </a:bodyPr>
          <a:lstStyle/>
          <a:p>
            <a:pPr algn="just"/>
            <a:endParaRPr lang="en-US" sz="2400" b="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6323646" y="4058306"/>
            <a:ext cx="3927793" cy="400110"/>
          </a:xfrm>
          <a:prstGeom prst="rect">
            <a:avLst/>
          </a:prstGeom>
          <a:solidFill>
            <a:schemeClr val="tx1"/>
          </a:solid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 05</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6217921" y="4642189"/>
            <a:ext cx="5546974" cy="400110"/>
          </a:xfrm>
          <a:prstGeom prst="rect">
            <a:avLst/>
          </a:prstGeom>
          <a:solidFill>
            <a:srgbClr val="FF6699"/>
          </a:solidFill>
        </p:spPr>
        <p:txBody>
          <a:bodyPr wrap="square">
            <a:spAutoFit/>
          </a:bodyPr>
          <a:lstStyle/>
          <a:p>
            <a:r>
              <a:rPr lang="en-US" sz="2000" b="1" dirty="0">
                <a:solidFill>
                  <a:schemeClr val="bg1"/>
                </a:solidFill>
                <a:latin typeface="Franklin Gothic Heavy" panose="020B0903020102020204" pitchFamily="34" charset="0"/>
                <a:cs typeface="Times New Roman" panose="02020603050405020304" pitchFamily="18" charset="0"/>
              </a:rPr>
              <a:t>Content Marketing and its Importance</a:t>
            </a:r>
          </a:p>
        </p:txBody>
      </p:sp>
      <p:sp>
        <p:nvSpPr>
          <p:cNvPr id="9" name="Rectangle 8"/>
          <p:cNvSpPr/>
          <p:nvPr/>
        </p:nvSpPr>
        <p:spPr>
          <a:xfrm>
            <a:off x="6217920" y="5754014"/>
            <a:ext cx="5546975" cy="646331"/>
          </a:xfrm>
          <a:prstGeom prst="rect">
            <a:avLst/>
          </a:prstGeom>
          <a:solidFill>
            <a:srgbClr val="FF6699"/>
          </a:solidFill>
        </p:spPr>
        <p:txBody>
          <a:bodyPr wrap="square">
            <a:spAutoFit/>
          </a:bodyPr>
          <a:lstStyle/>
          <a:p>
            <a:pPr algn="ctr"/>
            <a:r>
              <a:rPr lang="en-US" dirty="0">
                <a:solidFill>
                  <a:schemeClr val="bg1"/>
                </a:solidFill>
                <a:latin typeface="Franklin Gothic Heavy" panose="020B0903020102020204" pitchFamily="34" charset="0"/>
              </a:rPr>
              <a:t>Traffic is a count of the number of visitors to a website or web page</a:t>
            </a:r>
          </a:p>
        </p:txBody>
      </p:sp>
    </p:spTree>
    <p:extLst>
      <p:ext uri="{BB962C8B-B14F-4D97-AF65-F5344CB8AC3E}">
        <p14:creationId xmlns:p14="http://schemas.microsoft.com/office/powerpoint/2010/main" val="4974140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269711" y="1155869"/>
            <a:ext cx="5238750" cy="4208611"/>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0" y="1397680"/>
            <a:ext cx="6096000" cy="4414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Content Marketing and its Importance</a:t>
            </a:r>
          </a:p>
          <a:p>
            <a:pPr algn="ctr"/>
            <a:r>
              <a:rPr lang="en-US" sz="2400" b="1" dirty="0">
                <a:solidFill>
                  <a:schemeClr val="tx1"/>
                </a:solidFill>
                <a:latin typeface="Times New Roman" panose="02020603050405020304" pitchFamily="18" charset="0"/>
                <a:cs typeface="Times New Roman" panose="02020603050405020304" pitchFamily="18" charset="0"/>
              </a:rPr>
              <a:t>Content</a:t>
            </a:r>
          </a:p>
          <a:p>
            <a:pPr algn="ctr"/>
            <a:r>
              <a:rPr lang="en-US" sz="2400" b="1" dirty="0">
                <a:solidFill>
                  <a:schemeClr val="tx1"/>
                </a:solidFill>
                <a:latin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Marketing is an effort that helps businesses- both small and big, to </a:t>
            </a:r>
            <a:r>
              <a:rPr lang="en-US" sz="2400" b="1" dirty="0">
                <a:solidFill>
                  <a:schemeClr val="tx1"/>
                </a:solidFill>
                <a:latin typeface="Times New Roman" panose="02020603050405020304" pitchFamily="18" charset="0"/>
                <a:cs typeface="Times New Roman" panose="02020603050405020304" pitchFamily="18" charset="0"/>
              </a:rPr>
              <a:t>drive traffic </a:t>
            </a:r>
            <a:r>
              <a:rPr lang="en-US" sz="2400" dirty="0">
                <a:solidFill>
                  <a:schemeClr val="tx1"/>
                </a:solidFill>
                <a:latin typeface="Times New Roman" panose="02020603050405020304" pitchFamily="18" charset="0"/>
                <a:cs typeface="Times New Roman" panose="02020603050405020304" pitchFamily="18" charset="0"/>
              </a:rPr>
              <a:t>to your website and </a:t>
            </a:r>
            <a:r>
              <a:rPr lang="en-US" sz="2400" b="1" dirty="0">
                <a:solidFill>
                  <a:schemeClr val="tx1"/>
                </a:solidFill>
                <a:latin typeface="Times New Roman" panose="02020603050405020304" pitchFamily="18" charset="0"/>
                <a:cs typeface="Times New Roman" panose="02020603050405020304" pitchFamily="18" charset="0"/>
              </a:rPr>
              <a:t>rank higher </a:t>
            </a:r>
            <a:r>
              <a:rPr lang="en-US" sz="2400" dirty="0">
                <a:solidFill>
                  <a:schemeClr val="tx1"/>
                </a:solidFill>
                <a:latin typeface="Times New Roman" panose="02020603050405020304" pitchFamily="18" charset="0"/>
                <a:cs typeface="Times New Roman" panose="02020603050405020304" pitchFamily="18" charset="0"/>
              </a:rPr>
              <a:t>in the Google search results.</a:t>
            </a:r>
          </a:p>
          <a:p>
            <a:pPr algn="ctr"/>
            <a:endParaRPr lang="en-US" sz="2400" dirty="0">
              <a:solidFill>
                <a:schemeClr val="tx1"/>
              </a:solidFill>
              <a:latin typeface="Times New Roman" panose="02020603050405020304" pitchFamily="18" charset="0"/>
              <a:cs typeface="Times New Roman" panose="02020603050405020304" pitchFamily="18" charset="0"/>
            </a:endParaRPr>
          </a:p>
          <a:p>
            <a:pPr algn="ctr"/>
            <a:r>
              <a:rPr lang="en-US" sz="2400" dirty="0">
                <a:solidFill>
                  <a:schemeClr val="tx1"/>
                </a:solidFill>
                <a:latin typeface="Times New Roman" panose="02020603050405020304" pitchFamily="18" charset="0"/>
                <a:cs typeface="Times New Roman" panose="02020603050405020304" pitchFamily="18" charset="0"/>
              </a:rPr>
              <a:t>It is a practical approach to building a genuine relationship with the target audience. This type of marketing works effectively for both B2B, as well as B2C businesses.</a:t>
            </a:r>
            <a:endParaRPr lang="id-ID" sz="2400" dirty="0">
              <a:solidFill>
                <a:schemeClr val="tx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269711" y="5328759"/>
            <a:ext cx="5238750" cy="1323439"/>
          </a:xfrm>
          <a:prstGeom prst="rect">
            <a:avLst/>
          </a:prstGeom>
          <a:noFill/>
        </p:spPr>
        <p:txBody>
          <a:bodyPr wrap="square" rtlCol="0">
            <a:spAutoFit/>
          </a:bodyPr>
          <a:lstStyle/>
          <a:p>
            <a:pPr algn="ctr"/>
            <a:r>
              <a:rPr lang="en-US" sz="2000" b="1" dirty="0">
                <a:latin typeface="Times New Roman" panose="02020603050405020304" pitchFamily="18" charset="0"/>
                <a:cs typeface="Times New Roman" panose="02020603050405020304" pitchFamily="18" charset="0"/>
              </a:rPr>
              <a:t>If you can create a good piece of content that is engaging and provides relevant information to the reader, you’ll surely get massive traffic when the content gets around.</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7" name="Rectangle 6"/>
          <p:cNvSpPr/>
          <p:nvPr/>
        </p:nvSpPr>
        <p:spPr>
          <a:xfrm>
            <a:off x="1333001" y="6140082"/>
            <a:ext cx="3820160" cy="523220"/>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US" sz="1400" b="1" dirty="0"/>
              <a:t>Ad ranking in Internet marketing is the position of an ad on the page. In paid search marketing, </a:t>
            </a:r>
          </a:p>
        </p:txBody>
      </p:sp>
    </p:spTree>
    <p:extLst>
      <p:ext uri="{BB962C8B-B14F-4D97-AF65-F5344CB8AC3E}">
        <p14:creationId xmlns:p14="http://schemas.microsoft.com/office/powerpoint/2010/main" val="33859593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40706" y="1476047"/>
            <a:ext cx="5212080" cy="2328659"/>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180431" y="1397679"/>
            <a:ext cx="5364480" cy="4414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While content is static, what takes it to places on the internet is a content marketing strategy.</a:t>
            </a:r>
          </a:p>
          <a:p>
            <a:pPr algn="ctr"/>
            <a:endParaRPr lang="en-US" sz="2400" b="1" dirty="0">
              <a:solidFill>
                <a:schemeClr val="tx1"/>
              </a:solidFill>
              <a:latin typeface="Times New Roman" panose="02020603050405020304" pitchFamily="18" charset="0"/>
              <a:cs typeface="Times New Roman" panose="02020603050405020304" pitchFamily="18" charset="0"/>
            </a:endParaRPr>
          </a:p>
          <a:p>
            <a:pPr algn="ctr"/>
            <a:r>
              <a:rPr lang="en-US" sz="2400" b="1" dirty="0">
                <a:solidFill>
                  <a:schemeClr val="tx1"/>
                </a:solidFill>
                <a:latin typeface="Times New Roman" panose="02020603050405020304" pitchFamily="18" charset="0"/>
                <a:cs typeface="Times New Roman" panose="02020603050405020304" pitchFamily="18" charset="0"/>
              </a:rPr>
              <a:t>Offering engaging and exciting content and marketing it well gives you flexibility and enables your business to generate leads. Moreover, if you can generate leads, your business will generate revenue.</a:t>
            </a:r>
            <a:endParaRPr lang="id-ID" sz="2400" b="1" dirty="0">
              <a:solidFill>
                <a:schemeClr val="tx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8098115" y="3204850"/>
            <a:ext cx="1777405" cy="400110"/>
          </a:xfrm>
          <a:prstGeom prst="rect">
            <a:avLst/>
          </a:prstGeom>
          <a:noFill/>
        </p:spPr>
        <p:txBody>
          <a:bodyPr wrap="square" rtlCol="0">
            <a:spAutoFit/>
          </a:bodyPr>
          <a:lstStyle/>
          <a:p>
            <a:pPr algn="ctr"/>
            <a:r>
              <a:rPr lang="en-US" sz="2000" dirty="0">
                <a:latin typeface="Times New Roman" panose="02020603050405020304" pitchFamily="18" charset="0"/>
                <a:cs typeface="Times New Roman" panose="02020603050405020304" pitchFamily="18" charset="0"/>
              </a:rPr>
              <a:t>Chapter 05</a:t>
            </a:r>
            <a:endParaRPr lang="en-US" sz="2800" dirty="0">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6389733" y="4085273"/>
            <a:ext cx="4963053" cy="2308324"/>
          </a:xfrm>
          <a:prstGeom prst="rect">
            <a:avLst/>
          </a:prstGeom>
        </p:spPr>
        <p:txBody>
          <a:bodyPr wrap="square">
            <a:spAutoFit/>
          </a:bodyPr>
          <a:lstStyle/>
          <a:p>
            <a:pPr algn="just"/>
            <a:r>
              <a:rPr lang="en-US" dirty="0">
                <a:latin typeface="Franklin Gothic Heavy" panose="020B0903020102020204" pitchFamily="34" charset="0"/>
              </a:rPr>
              <a:t>content marketing is almost 62% cheaper than the other traditional ways of marketing.</a:t>
            </a:r>
          </a:p>
          <a:p>
            <a:pPr algn="just"/>
            <a:endParaRPr lang="en-US" dirty="0">
              <a:latin typeface="Franklin Gothic Heavy" panose="020B0903020102020204" pitchFamily="34" charset="0"/>
            </a:endParaRPr>
          </a:p>
          <a:p>
            <a:pPr algn="just"/>
            <a:r>
              <a:rPr lang="en-US" dirty="0">
                <a:latin typeface="Franklin Gothic Heavy" panose="020B0903020102020204" pitchFamily="34" charset="0"/>
              </a:rPr>
              <a:t>Indeed it is less expensive, but it generates thrice the leads and six times higher conversion rates as compared to other methods.</a:t>
            </a:r>
          </a:p>
        </p:txBody>
      </p:sp>
      <p:sp>
        <p:nvSpPr>
          <p:cNvPr id="9" name="Rectangle 8"/>
          <p:cNvSpPr/>
          <p:nvPr/>
        </p:nvSpPr>
        <p:spPr>
          <a:xfrm>
            <a:off x="1015093" y="5863081"/>
            <a:ext cx="4176667" cy="800219"/>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r>
              <a:rPr lang="en-US" sz="1400" dirty="0">
                <a:solidFill>
                  <a:srgbClr val="4D5156"/>
                </a:solidFill>
                <a:latin typeface="Google Sans"/>
              </a:rPr>
              <a:t>Lead generation is </a:t>
            </a:r>
            <a:r>
              <a:rPr lang="en-US" sz="1400" dirty="0">
                <a:solidFill>
                  <a:srgbClr val="040C28"/>
                </a:solidFill>
                <a:latin typeface="Google Sans"/>
              </a:rPr>
              <a:t>the process of generating consumer interest for a product or service with the goal of turning that interest into a sale</a:t>
            </a:r>
            <a:r>
              <a:rPr lang="en-US" sz="1400" dirty="0">
                <a:solidFill>
                  <a:srgbClr val="4D5156"/>
                </a:solidFill>
                <a:latin typeface="Google Sans"/>
              </a:rPr>
              <a:t>.</a:t>
            </a:r>
            <a:r>
              <a:rPr lang="en-US" dirty="0">
                <a:solidFill>
                  <a:srgbClr val="4D5156"/>
                </a:solidFill>
                <a:latin typeface="Google Sans"/>
              </a:rPr>
              <a:t> </a:t>
            </a:r>
            <a:endParaRPr lang="en-US" dirty="0"/>
          </a:p>
        </p:txBody>
      </p:sp>
    </p:spTree>
    <p:extLst>
      <p:ext uri="{BB962C8B-B14F-4D97-AF65-F5344CB8AC3E}">
        <p14:creationId xmlns:p14="http://schemas.microsoft.com/office/powerpoint/2010/main" val="34255698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458324" y="1281339"/>
            <a:ext cx="4968240" cy="4414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The advancement in digital content marketing technology has influenced businesses to promote a company through traditional marketing.</a:t>
            </a:r>
          </a:p>
          <a:p>
            <a:pPr algn="ctr"/>
            <a:endParaRPr lang="en-US" sz="2400" b="1" dirty="0">
              <a:solidFill>
                <a:schemeClr val="tx1"/>
              </a:solidFill>
              <a:latin typeface="Times New Roman" panose="02020603050405020304" pitchFamily="18" charset="0"/>
              <a:cs typeface="Times New Roman" panose="02020603050405020304" pitchFamily="18" charset="0"/>
            </a:endParaRPr>
          </a:p>
          <a:p>
            <a:pPr algn="ctr"/>
            <a:r>
              <a:rPr lang="en-US" sz="2400" b="1" dirty="0">
                <a:solidFill>
                  <a:schemeClr val="tx1"/>
                </a:solidFill>
                <a:latin typeface="Times New Roman" panose="02020603050405020304" pitchFamily="18" charset="0"/>
                <a:cs typeface="Times New Roman" panose="02020603050405020304" pitchFamily="18" charset="0"/>
              </a:rPr>
              <a:t>They ought to go for online content marketing as well if they assert to be in the queue with other progressing companies.</a:t>
            </a:r>
            <a:endParaRPr lang="id-ID" sz="2400" b="1" dirty="0">
              <a:solidFill>
                <a:schemeClr val="tx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0966767" y="6011986"/>
            <a:ext cx="1091009" cy="707886"/>
          </a:xfrm>
          <a:prstGeom prst="rect">
            <a:avLst/>
          </a:prstGeom>
          <a:noFill/>
        </p:spPr>
        <p:txBody>
          <a:bodyPr wrap="square" rtlCol="0">
            <a:spAutoFit/>
          </a:bodyPr>
          <a:lstStyle/>
          <a:p>
            <a:pPr algn="ctr"/>
            <a:r>
              <a:rPr lang="en-US" sz="2000" dirty="0">
                <a:latin typeface="Times New Roman" panose="02020603050405020304" pitchFamily="18" charset="0"/>
                <a:cs typeface="Times New Roman" panose="02020603050405020304" pitchFamily="18" charset="0"/>
              </a:rPr>
              <a:t>Chapter 05</a:t>
            </a:r>
            <a:endParaRPr lang="en-US" sz="2800" dirty="0">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5939592" y="5049569"/>
            <a:ext cx="5960308" cy="646331"/>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US" dirty="0">
                <a:latin typeface="Franklin Gothic Heavy" panose="020B0903020102020204" pitchFamily="34" charset="0"/>
              </a:rPr>
              <a:t>Why should you emphasize Digital Content Marketing?</a:t>
            </a:r>
          </a:p>
        </p:txBody>
      </p:sp>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38124" y="1819002"/>
            <a:ext cx="5961776" cy="3053493"/>
          </a:xfrm>
          <a:prstGeom prst="rect">
            <a:avLst/>
          </a:prstGeom>
        </p:spPr>
      </p:pic>
    </p:spTree>
    <p:extLst>
      <p:ext uri="{BB962C8B-B14F-4D97-AF65-F5344CB8AC3E}">
        <p14:creationId xmlns:p14="http://schemas.microsoft.com/office/powerpoint/2010/main" val="33542530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095092" y="1397679"/>
            <a:ext cx="4963054" cy="2547311"/>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0" y="1397680"/>
            <a:ext cx="6096000" cy="4414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Content marketing is a significant part to consider in any online marketing strategy. Most businesses have already realized the importance of hiring the best copywriting specialists and content marketers to promote their business.</a:t>
            </a:r>
          </a:p>
          <a:p>
            <a:pPr algn="ctr"/>
            <a:endParaRPr lang="en-US" sz="2400" b="1" dirty="0">
              <a:solidFill>
                <a:schemeClr val="tx1"/>
              </a:solidFill>
              <a:latin typeface="Times New Roman" panose="02020603050405020304" pitchFamily="18" charset="0"/>
              <a:cs typeface="Times New Roman" panose="02020603050405020304" pitchFamily="18" charset="0"/>
            </a:endParaRPr>
          </a:p>
          <a:p>
            <a:pPr algn="ctr"/>
            <a:r>
              <a:rPr lang="en-US" sz="2400" b="1" dirty="0">
                <a:solidFill>
                  <a:schemeClr val="tx1"/>
                </a:solidFill>
                <a:latin typeface="Times New Roman" panose="02020603050405020304" pitchFamily="18" charset="0"/>
                <a:cs typeface="Times New Roman" panose="02020603050405020304" pitchFamily="18" charset="0"/>
              </a:rPr>
              <a:t>According to an online survey, it is said that 37 percent of B2C (Business to Customer) marketers and 61 percent of B2B (Business to Business) marketers effectively involve themselves in content marketing.</a:t>
            </a:r>
            <a:endParaRPr lang="id-ID" sz="2400" b="1" dirty="0">
              <a:solidFill>
                <a:schemeClr val="tx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6218003" y="3080663"/>
            <a:ext cx="1091009" cy="707886"/>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 05</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6269711" y="4339993"/>
            <a:ext cx="4947013" cy="646331"/>
          </a:xfrm>
          <a:prstGeom prst="rect">
            <a:avLst/>
          </a:prstGeom>
        </p:spPr>
        <p:txBody>
          <a:bodyPr wrap="square">
            <a:spAutoFit/>
          </a:bodyPr>
          <a:lstStyle/>
          <a:p>
            <a:pPr algn="ctr"/>
            <a:r>
              <a:rPr lang="en-US" dirty="0">
                <a:latin typeface="Franklin Gothic Heavy" panose="020B0903020102020204" pitchFamily="34" charset="0"/>
              </a:rPr>
              <a:t>Content marketing can induce gob smacking results when executed correctly.</a:t>
            </a:r>
          </a:p>
        </p:txBody>
      </p:sp>
      <p:sp>
        <p:nvSpPr>
          <p:cNvPr id="9" name="Rectangle 8"/>
          <p:cNvSpPr/>
          <p:nvPr/>
        </p:nvSpPr>
        <p:spPr>
          <a:xfrm>
            <a:off x="6095092" y="5812241"/>
            <a:ext cx="5488396" cy="954107"/>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sz="1400" dirty="0">
                <a:latin typeface="Franklin Gothic Heavy" panose="020B0903020102020204" pitchFamily="34" charset="0"/>
              </a:rPr>
              <a:t>the copywriter will write and edit content for a variety of projects (including print, web, mobile, video, and social media), working closely with the account and design teams to brainstorm ideas, develop concepts, and articulate messaging.</a:t>
            </a:r>
          </a:p>
        </p:txBody>
      </p:sp>
    </p:spTree>
    <p:extLst>
      <p:ext uri="{BB962C8B-B14F-4D97-AF65-F5344CB8AC3E}">
        <p14:creationId xmlns:p14="http://schemas.microsoft.com/office/powerpoint/2010/main" val="25399470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6098870" y="1384912"/>
            <a:ext cx="5619750" cy="4650128"/>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75247" y="3226805"/>
            <a:ext cx="6096000" cy="19329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2. Build a Creative and Reliably Best Content Marketing Strategy</a:t>
            </a:r>
          </a:p>
          <a:p>
            <a:pPr algn="ctr"/>
            <a:endParaRPr lang="id-ID" sz="2400" b="1" dirty="0">
              <a:solidFill>
                <a:schemeClr val="tx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6171247" y="1415942"/>
            <a:ext cx="1091009" cy="707886"/>
          </a:xfrm>
          <a:prstGeom prst="rect">
            <a:avLst/>
          </a:prstGeom>
          <a:noFill/>
        </p:spPr>
        <p:txBody>
          <a:bodyPr wrap="square" rtlCol="0">
            <a:spAutoFit/>
          </a:bodyPr>
          <a:lstStyle/>
          <a:p>
            <a:pPr algn="ctr"/>
            <a:r>
              <a:rPr lang="en-US" sz="2000" dirty="0">
                <a:latin typeface="Times New Roman" panose="02020603050405020304" pitchFamily="18" charset="0"/>
                <a:cs typeface="Times New Roman" panose="02020603050405020304" pitchFamily="18" charset="0"/>
              </a:rPr>
              <a:t>Chapter 05</a:t>
            </a:r>
            <a:endParaRPr lang="en-US" sz="2800" dirty="0">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152633" y="1410380"/>
            <a:ext cx="5648727" cy="830997"/>
          </a:xfrm>
          <a:prstGeom prst="rect">
            <a:avLst/>
          </a:prstGeom>
        </p:spPr>
        <p:txBody>
          <a:bodyPr wrap="square">
            <a:spAutoFit/>
          </a:bodyPr>
          <a:lstStyle/>
          <a:p>
            <a:pPr algn="ctr"/>
            <a:r>
              <a:rPr lang="en-US" sz="2400" dirty="0">
                <a:latin typeface="Franklin Gothic Heavy" panose="020B0903020102020204" pitchFamily="34" charset="0"/>
              </a:rPr>
              <a:t>How to Strategize Content Marketing to Increase Revenue?</a:t>
            </a:r>
          </a:p>
        </p:txBody>
      </p:sp>
      <p:sp>
        <p:nvSpPr>
          <p:cNvPr id="10" name="Rectangle 9"/>
          <p:cNvSpPr/>
          <p:nvPr/>
        </p:nvSpPr>
        <p:spPr>
          <a:xfrm>
            <a:off x="628009" y="2636468"/>
            <a:ext cx="4502791" cy="523220"/>
          </a:xfrm>
          <a:prstGeom prst="rect">
            <a:avLst/>
          </a:prstGeom>
        </p:spPr>
        <p:txBody>
          <a:bodyPr wrap="square">
            <a:spAutoFit/>
          </a:bodyPr>
          <a:lstStyle/>
          <a:p>
            <a:r>
              <a:rPr lang="en-US" sz="2800" b="1" dirty="0"/>
              <a:t>1. Get to Know Your Crowd</a:t>
            </a:r>
          </a:p>
        </p:txBody>
      </p:sp>
    </p:spTree>
    <p:extLst>
      <p:ext uri="{BB962C8B-B14F-4D97-AF65-F5344CB8AC3E}">
        <p14:creationId xmlns:p14="http://schemas.microsoft.com/office/powerpoint/2010/main" val="39062200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0" y="1397680"/>
            <a:ext cx="6096000" cy="54603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Once you have analyzed your potential target audience, you should create astounding content and figure out strategies to make it reach them.</a:t>
            </a:r>
          </a:p>
          <a:p>
            <a:pPr algn="ctr"/>
            <a:endParaRPr lang="en-US" b="1" dirty="0">
              <a:solidFill>
                <a:schemeClr val="tx1"/>
              </a:solidFill>
              <a:latin typeface="Times New Roman" panose="02020603050405020304" pitchFamily="18" charset="0"/>
              <a:cs typeface="Times New Roman" panose="02020603050405020304" pitchFamily="18" charset="0"/>
            </a:endParaRPr>
          </a:p>
          <a:p>
            <a:pPr algn="ctr"/>
            <a:r>
              <a:rPr lang="en-US" b="1" dirty="0">
                <a:solidFill>
                  <a:schemeClr val="tx1"/>
                </a:solidFill>
                <a:latin typeface="Times New Roman" panose="02020603050405020304" pitchFamily="18" charset="0"/>
                <a:cs typeface="Times New Roman" panose="02020603050405020304" pitchFamily="18" charset="0"/>
              </a:rPr>
              <a:t>Anchor your story: The best path to enhance your brand’s reach is by narrating the life story of your business.</a:t>
            </a:r>
          </a:p>
          <a:p>
            <a:pPr algn="ctr"/>
            <a:endParaRPr lang="en-US" b="1" dirty="0">
              <a:solidFill>
                <a:schemeClr val="tx1"/>
              </a:solidFill>
              <a:latin typeface="Times New Roman" panose="02020603050405020304" pitchFamily="18" charset="0"/>
              <a:cs typeface="Times New Roman" panose="02020603050405020304" pitchFamily="18" charset="0"/>
            </a:endParaRPr>
          </a:p>
          <a:p>
            <a:pPr algn="ctr"/>
            <a:r>
              <a:rPr lang="en-US" b="1" dirty="0">
                <a:solidFill>
                  <a:schemeClr val="tx1"/>
                </a:solidFill>
                <a:latin typeface="Times New Roman" panose="02020603050405020304" pitchFamily="18" charset="0"/>
                <a:cs typeface="Times New Roman" panose="02020603050405020304" pitchFamily="18" charset="0"/>
              </a:rPr>
              <a:t>You can start connecting with your audience by talking about your inception, how you started, the paths you took to succeed, what you believe in, and the moral values of your company.</a:t>
            </a:r>
          </a:p>
          <a:p>
            <a:pPr algn="ctr"/>
            <a:endParaRPr lang="en-US" b="1" dirty="0">
              <a:solidFill>
                <a:schemeClr val="tx1"/>
              </a:solidFill>
              <a:latin typeface="Times New Roman" panose="02020603050405020304" pitchFamily="18" charset="0"/>
              <a:cs typeface="Times New Roman" panose="02020603050405020304" pitchFamily="18" charset="0"/>
            </a:endParaRPr>
          </a:p>
          <a:p>
            <a:pPr algn="ctr"/>
            <a:r>
              <a:rPr lang="en-US" b="1" dirty="0">
                <a:solidFill>
                  <a:schemeClr val="tx1"/>
                </a:solidFill>
                <a:latin typeface="Times New Roman" panose="02020603050405020304" pitchFamily="18" charset="0"/>
                <a:cs typeface="Times New Roman" panose="02020603050405020304" pitchFamily="18" charset="0"/>
              </a:rPr>
              <a:t>Put these features before your campaign to clearly show the audience who you are as a brand or a business firm.</a:t>
            </a:r>
          </a:p>
          <a:p>
            <a:pPr algn="ctr"/>
            <a:endParaRPr lang="en-US" b="1" dirty="0">
              <a:solidFill>
                <a:schemeClr val="tx1"/>
              </a:solidFill>
              <a:latin typeface="Times New Roman" panose="02020603050405020304" pitchFamily="18" charset="0"/>
              <a:cs typeface="Times New Roman" panose="02020603050405020304" pitchFamily="18" charset="0"/>
            </a:endParaRPr>
          </a:p>
          <a:p>
            <a:pPr algn="ctr"/>
            <a:r>
              <a:rPr lang="en-US" b="1" dirty="0">
                <a:solidFill>
                  <a:schemeClr val="tx1"/>
                </a:solidFill>
                <a:latin typeface="Times New Roman" panose="02020603050405020304" pitchFamily="18" charset="0"/>
                <a:cs typeface="Times New Roman" panose="02020603050405020304" pitchFamily="18" charset="0"/>
              </a:rPr>
              <a:t>The reason is that depicting personal stories will induce the audience to connect with you personally, and the relationship built seems to be more than just products and services.</a:t>
            </a:r>
            <a:endParaRPr lang="id-ID" b="1" dirty="0">
              <a:solidFill>
                <a:schemeClr val="tx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04707" y="1652490"/>
            <a:ext cx="5433293" cy="4890549"/>
          </a:xfrm>
          <a:prstGeom prst="rect">
            <a:avLst/>
          </a:prstGeom>
        </p:spPr>
      </p:pic>
    </p:spTree>
    <p:extLst>
      <p:ext uri="{BB962C8B-B14F-4D97-AF65-F5344CB8AC3E}">
        <p14:creationId xmlns:p14="http://schemas.microsoft.com/office/powerpoint/2010/main" val="19877292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0" y="1397680"/>
            <a:ext cx="6096000" cy="4414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000" b="1" dirty="0">
                <a:solidFill>
                  <a:schemeClr val="tx1"/>
                </a:solidFill>
                <a:latin typeface="Times New Roman" panose="02020603050405020304" pitchFamily="18" charset="0"/>
                <a:cs typeface="Times New Roman" panose="02020603050405020304" pitchFamily="18" charset="0"/>
              </a:rPr>
              <a:t>The terrific content you wrote should be </a:t>
            </a:r>
            <a:r>
              <a:rPr lang="en-US" sz="2000" b="1" dirty="0" err="1">
                <a:solidFill>
                  <a:schemeClr val="tx1"/>
                </a:solidFill>
                <a:latin typeface="Times New Roman" panose="02020603050405020304" pitchFamily="18" charset="0"/>
                <a:cs typeface="Times New Roman" panose="02020603050405020304" pitchFamily="18" charset="0"/>
              </a:rPr>
              <a:t>marketised</a:t>
            </a:r>
            <a:r>
              <a:rPr lang="en-US" sz="2000" b="1" dirty="0">
                <a:solidFill>
                  <a:schemeClr val="tx1"/>
                </a:solidFill>
                <a:latin typeface="Times New Roman" panose="02020603050405020304" pitchFamily="18" charset="0"/>
                <a:cs typeface="Times New Roman" panose="02020603050405020304" pitchFamily="18" charset="0"/>
              </a:rPr>
              <a:t>. The best content marketing strategies may include:</a:t>
            </a:r>
          </a:p>
          <a:p>
            <a:pPr algn="ctr">
              <a:lnSpc>
                <a:spcPct val="150000"/>
              </a:lnSpc>
            </a:pPr>
            <a:endParaRPr lang="en-US" sz="2000" b="1" dirty="0">
              <a:solidFill>
                <a:schemeClr val="tx1"/>
              </a:solidFill>
              <a:latin typeface="Times New Roman" panose="02020603050405020304" pitchFamily="18" charset="0"/>
              <a:cs typeface="Times New Roman" panose="02020603050405020304" pitchFamily="18" charset="0"/>
            </a:endParaRPr>
          </a:p>
          <a:p>
            <a:pPr marL="342900" indent="-342900" algn="ctr">
              <a:lnSpc>
                <a:spcPct val="150000"/>
              </a:lnSpc>
              <a:buFont typeface="Wingdings" panose="05000000000000000000" pitchFamily="2" charset="2"/>
              <a:buChar char="ü"/>
            </a:pPr>
            <a:r>
              <a:rPr lang="en-US" sz="2000" b="1" dirty="0">
                <a:solidFill>
                  <a:schemeClr val="tx1"/>
                </a:solidFill>
                <a:latin typeface="Times New Roman" panose="02020603050405020304" pitchFamily="18" charset="0"/>
                <a:cs typeface="Times New Roman" panose="02020603050405020304" pitchFamily="18" charset="0"/>
              </a:rPr>
              <a:t>Creating infographics and visuals.</a:t>
            </a:r>
          </a:p>
          <a:p>
            <a:pPr marL="342900" indent="-342900" algn="ctr">
              <a:lnSpc>
                <a:spcPct val="150000"/>
              </a:lnSpc>
              <a:buFont typeface="Wingdings" panose="05000000000000000000" pitchFamily="2" charset="2"/>
              <a:buChar char="ü"/>
            </a:pPr>
            <a:r>
              <a:rPr lang="en-US" sz="2000" b="1" dirty="0">
                <a:solidFill>
                  <a:schemeClr val="tx1"/>
                </a:solidFill>
                <a:latin typeface="Times New Roman" panose="02020603050405020304" pitchFamily="18" charset="0"/>
                <a:cs typeface="Times New Roman" panose="02020603050405020304" pitchFamily="18" charset="0"/>
              </a:rPr>
              <a:t>Adding relevant videos in the content.</a:t>
            </a:r>
          </a:p>
          <a:p>
            <a:pPr marL="342900" indent="-342900" algn="ctr">
              <a:lnSpc>
                <a:spcPct val="150000"/>
              </a:lnSpc>
              <a:buFont typeface="Wingdings" panose="05000000000000000000" pitchFamily="2" charset="2"/>
              <a:buChar char="ü"/>
            </a:pPr>
            <a:r>
              <a:rPr lang="en-US" sz="2000" b="1" dirty="0">
                <a:solidFill>
                  <a:schemeClr val="tx1"/>
                </a:solidFill>
                <a:latin typeface="Times New Roman" panose="02020603050405020304" pitchFamily="18" charset="0"/>
                <a:cs typeface="Times New Roman" panose="02020603050405020304" pitchFamily="18" charset="0"/>
              </a:rPr>
              <a:t>Creating white paper if official content is required.</a:t>
            </a:r>
          </a:p>
          <a:p>
            <a:pPr marL="342900" indent="-342900" algn="ctr">
              <a:lnSpc>
                <a:spcPct val="150000"/>
              </a:lnSpc>
              <a:buFont typeface="Wingdings" panose="05000000000000000000" pitchFamily="2" charset="2"/>
              <a:buChar char="ü"/>
            </a:pPr>
            <a:r>
              <a:rPr lang="en-US" sz="2000" b="1" dirty="0">
                <a:solidFill>
                  <a:schemeClr val="tx1"/>
                </a:solidFill>
                <a:latin typeface="Times New Roman" panose="02020603050405020304" pitchFamily="18" charset="0"/>
                <a:cs typeface="Times New Roman" panose="02020603050405020304" pitchFamily="18" charset="0"/>
              </a:rPr>
              <a:t>Discover the target personas to target your reach.</a:t>
            </a:r>
          </a:p>
          <a:p>
            <a:pPr marL="342900" indent="-342900" algn="ctr">
              <a:lnSpc>
                <a:spcPct val="150000"/>
              </a:lnSpc>
              <a:buFont typeface="Wingdings" panose="05000000000000000000" pitchFamily="2" charset="2"/>
              <a:buChar char="ü"/>
            </a:pPr>
            <a:r>
              <a:rPr lang="en-US" sz="2000" b="1" dirty="0">
                <a:solidFill>
                  <a:schemeClr val="tx1"/>
                </a:solidFill>
                <a:latin typeface="Times New Roman" panose="02020603050405020304" pitchFamily="18" charset="0"/>
                <a:cs typeface="Times New Roman" panose="02020603050405020304" pitchFamily="18" charset="0"/>
              </a:rPr>
              <a:t>Identify the relevant queries that suit your answers or your business can answer.</a:t>
            </a:r>
          </a:p>
          <a:p>
            <a:pPr marL="342900" indent="-342900" algn="ctr">
              <a:lnSpc>
                <a:spcPct val="150000"/>
              </a:lnSpc>
              <a:buFont typeface="Wingdings" panose="05000000000000000000" pitchFamily="2" charset="2"/>
              <a:buChar char="ü"/>
            </a:pPr>
            <a:r>
              <a:rPr lang="en-US" sz="2000" b="1" dirty="0">
                <a:solidFill>
                  <a:schemeClr val="tx1"/>
                </a:solidFill>
                <a:latin typeface="Times New Roman" panose="02020603050405020304" pitchFamily="18" charset="0"/>
                <a:cs typeface="Times New Roman" panose="02020603050405020304" pitchFamily="18" charset="0"/>
              </a:rPr>
              <a:t>Identify the essential media channels to promote.</a:t>
            </a:r>
          </a:p>
          <a:p>
            <a:pPr marL="342900" indent="-342900" algn="ctr">
              <a:lnSpc>
                <a:spcPct val="150000"/>
              </a:lnSpc>
              <a:buFont typeface="Wingdings" panose="05000000000000000000" pitchFamily="2" charset="2"/>
              <a:buChar char="ü"/>
            </a:pPr>
            <a:r>
              <a:rPr lang="en-US" sz="2000" b="1" dirty="0">
                <a:solidFill>
                  <a:schemeClr val="tx1"/>
                </a:solidFill>
                <a:latin typeface="Times New Roman" panose="02020603050405020304" pitchFamily="18" charset="0"/>
                <a:cs typeface="Times New Roman" panose="02020603050405020304" pitchFamily="18" charset="0"/>
              </a:rPr>
              <a:t>Create a blog and start writing blogs frequently.</a:t>
            </a:r>
            <a:endParaRPr lang="id-ID" sz="2000" b="1" dirty="0">
              <a:solidFill>
                <a:schemeClr val="tx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4" name="Picture 3"/>
          <p:cNvPicPr>
            <a:picLocks noChangeAspect="1"/>
          </p:cNvPicPr>
          <p:nvPr/>
        </p:nvPicPr>
        <p:blipFill>
          <a:blip r:embed="rId3"/>
          <a:stretch>
            <a:fillRect/>
          </a:stretch>
        </p:blipFill>
        <p:spPr>
          <a:xfrm>
            <a:off x="6858000" y="1397680"/>
            <a:ext cx="4328160" cy="4458051"/>
          </a:xfrm>
          <a:prstGeom prst="rect">
            <a:avLst/>
          </a:prstGeom>
        </p:spPr>
      </p:pic>
    </p:spTree>
    <p:extLst>
      <p:ext uri="{BB962C8B-B14F-4D97-AF65-F5344CB8AC3E}">
        <p14:creationId xmlns:p14="http://schemas.microsoft.com/office/powerpoint/2010/main" val="3563666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0" y="1397680"/>
            <a:ext cx="6096000" cy="4414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Times New Roman" panose="02020603050405020304" pitchFamily="18" charset="0"/>
                <a:cs typeface="Times New Roman" panose="02020603050405020304" pitchFamily="18" charset="0"/>
              </a:rPr>
              <a:t>3. Consistently boost your online content</a:t>
            </a:r>
          </a:p>
          <a:p>
            <a:pPr algn="ctr"/>
            <a:endParaRPr lang="en-US" sz="2000" b="1" dirty="0">
              <a:solidFill>
                <a:schemeClr val="tx1"/>
              </a:solidFill>
              <a:latin typeface="Times New Roman" panose="02020603050405020304" pitchFamily="18" charset="0"/>
              <a:cs typeface="Times New Roman" panose="02020603050405020304" pitchFamily="18" charset="0"/>
            </a:endParaRPr>
          </a:p>
          <a:p>
            <a:pPr algn="ctr"/>
            <a:r>
              <a:rPr lang="en-US" sz="2000" dirty="0">
                <a:solidFill>
                  <a:schemeClr val="tx1"/>
                </a:solidFill>
                <a:latin typeface="Times New Roman" panose="02020603050405020304" pitchFamily="18" charset="0"/>
                <a:cs typeface="Times New Roman" panose="02020603050405020304" pitchFamily="18" charset="0"/>
              </a:rPr>
              <a:t>In digital content marketing, simply blogging or publishing your content is half done. To reach a broader audience, you have to keep amplifying the content.</a:t>
            </a:r>
          </a:p>
          <a:p>
            <a:pPr algn="ctr"/>
            <a:endParaRPr lang="en-US" sz="2000" dirty="0">
              <a:solidFill>
                <a:schemeClr val="tx1"/>
              </a:solidFill>
              <a:latin typeface="Times New Roman" panose="02020603050405020304" pitchFamily="18" charset="0"/>
              <a:cs typeface="Times New Roman" panose="02020603050405020304" pitchFamily="18" charset="0"/>
            </a:endParaRPr>
          </a:p>
          <a:p>
            <a:pPr algn="ctr"/>
            <a:r>
              <a:rPr lang="en-US" sz="2000" dirty="0">
                <a:solidFill>
                  <a:schemeClr val="tx1"/>
                </a:solidFill>
                <a:latin typeface="Times New Roman" panose="02020603050405020304" pitchFamily="18" charset="0"/>
                <a:cs typeface="Times New Roman" panose="02020603050405020304" pitchFamily="18" charset="0"/>
              </a:rPr>
              <a:t>It is necessary to use social media to ensure that it is boosted. You can make use of SEO content marketing strategies too.</a:t>
            </a:r>
            <a:endParaRPr lang="id-ID" sz="2000" dirty="0">
              <a:solidFill>
                <a:schemeClr val="tx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5" name="Picture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6000" y="1632170"/>
            <a:ext cx="5863559" cy="3220931"/>
          </a:xfrm>
          <a:prstGeom prst="rect">
            <a:avLst/>
          </a:prstGeom>
        </p:spPr>
      </p:pic>
      <p:pic>
        <p:nvPicPr>
          <p:cNvPr id="6" name="Picture 5"/>
          <p:cNvPicPr>
            <a:picLocks noChangeAspect="1"/>
          </p:cNvPicPr>
          <p:nvPr/>
        </p:nvPicPr>
        <p:blipFill>
          <a:blip r:embed="rId4"/>
          <a:stretch>
            <a:fillRect/>
          </a:stretch>
        </p:blipFill>
        <p:spPr>
          <a:xfrm>
            <a:off x="8768080" y="4307840"/>
            <a:ext cx="2560320" cy="377704"/>
          </a:xfrm>
          <a:prstGeom prst="rect">
            <a:avLst/>
          </a:prstGeom>
          <a:solidFill>
            <a:schemeClr val="tx2">
              <a:lumMod val="50000"/>
            </a:schemeClr>
          </a:solidFill>
        </p:spPr>
      </p:pic>
      <p:sp>
        <p:nvSpPr>
          <p:cNvPr id="7" name="Rectangle 6"/>
          <p:cNvSpPr/>
          <p:nvPr/>
        </p:nvSpPr>
        <p:spPr>
          <a:xfrm>
            <a:off x="6211313" y="5030711"/>
            <a:ext cx="5863559" cy="1815882"/>
          </a:xfrm>
          <a:prstGeom prst="rect">
            <a:avLst/>
          </a:prstGeom>
        </p:spPr>
        <p:txBody>
          <a:bodyPr wrap="square">
            <a:spAutoFit/>
          </a:bodyPr>
          <a:lstStyle/>
          <a:p>
            <a:pPr marL="285750" indent="-285750">
              <a:buFont typeface="Wingdings" panose="05000000000000000000" pitchFamily="2" charset="2"/>
              <a:buChar char="§"/>
            </a:pPr>
            <a:r>
              <a:rPr lang="en-US" sz="1600" dirty="0">
                <a:solidFill>
                  <a:srgbClr val="202124"/>
                </a:solidFill>
                <a:latin typeface="Franklin Gothic Heavy" panose="020B0903020102020204" pitchFamily="34" charset="0"/>
              </a:rPr>
              <a:t>Blogging is simply publishing content regularly on website or blog,</a:t>
            </a:r>
          </a:p>
          <a:p>
            <a:pPr marL="285750" indent="-285750">
              <a:buFont typeface="Wingdings" panose="05000000000000000000" pitchFamily="2" charset="2"/>
              <a:buChar char="§"/>
            </a:pPr>
            <a:r>
              <a:rPr lang="en-US" sz="1600" dirty="0">
                <a:latin typeface="Franklin Gothic Heavy" panose="020B0903020102020204" pitchFamily="34" charset="0"/>
              </a:rPr>
              <a:t>A blog is an informational website consisting of discrete, often informal diary-style text entries. Posts are typically displayed in reverse chronological order so that the most recent post appears first, at the top of the web page.</a:t>
            </a:r>
          </a:p>
        </p:txBody>
      </p:sp>
    </p:spTree>
    <p:extLst>
      <p:ext uri="{BB962C8B-B14F-4D97-AF65-F5344CB8AC3E}">
        <p14:creationId xmlns:p14="http://schemas.microsoft.com/office/powerpoint/2010/main" val="21497437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548640" y="1397679"/>
            <a:ext cx="4897120" cy="4414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Times New Roman" panose="02020603050405020304" pitchFamily="18" charset="0"/>
                <a:cs typeface="Times New Roman" panose="02020603050405020304" pitchFamily="18" charset="0"/>
              </a:rPr>
              <a:t>The best part of social ads is that you can direct your advertisements to the exact audience you intend to show them. If you have a target audience (which you do as you got buyer personas), you can be sure of content marketing promptly.</a:t>
            </a:r>
          </a:p>
          <a:p>
            <a:pPr algn="ctr"/>
            <a:endParaRPr lang="en-US" sz="2000" b="1" dirty="0">
              <a:solidFill>
                <a:schemeClr val="tx1"/>
              </a:solidFill>
              <a:latin typeface="Times New Roman" panose="02020603050405020304" pitchFamily="18" charset="0"/>
              <a:cs typeface="Times New Roman" panose="02020603050405020304" pitchFamily="18" charset="0"/>
            </a:endParaRPr>
          </a:p>
          <a:p>
            <a:pPr algn="ctr"/>
            <a:r>
              <a:rPr lang="en-US" sz="2000" b="1" dirty="0">
                <a:solidFill>
                  <a:schemeClr val="tx1"/>
                </a:solidFill>
                <a:latin typeface="Times New Roman" panose="02020603050405020304" pitchFamily="18" charset="0"/>
                <a:cs typeface="Times New Roman" panose="02020603050405020304" pitchFamily="18" charset="0"/>
              </a:rPr>
              <a:t>From now, your interest should be towards nourishing the audience into leads. You have clutched them – now it’s your duty to connect with them, grow the relationship and eventually sell your product to them. The key to all this is still with you because you have a strong buyer personas database.</a:t>
            </a:r>
            <a:endParaRPr lang="id-ID" sz="2000" b="1" dirty="0">
              <a:solidFill>
                <a:schemeClr val="tx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5" name="Picture 4"/>
          <p:cNvPicPr>
            <a:picLocks noChangeAspect="1"/>
          </p:cNvPicPr>
          <p:nvPr/>
        </p:nvPicPr>
        <p:blipFill>
          <a:blip r:embed="rId3"/>
          <a:stretch>
            <a:fillRect/>
          </a:stretch>
        </p:blipFill>
        <p:spPr>
          <a:xfrm>
            <a:off x="5781040" y="1397679"/>
            <a:ext cx="6118860" cy="4054515"/>
          </a:xfrm>
          <a:prstGeom prst="rect">
            <a:avLst/>
          </a:prstGeom>
        </p:spPr>
      </p:pic>
      <p:sp>
        <p:nvSpPr>
          <p:cNvPr id="6" name="Rectangle 5"/>
          <p:cNvSpPr/>
          <p:nvPr/>
        </p:nvSpPr>
        <p:spPr>
          <a:xfrm>
            <a:off x="5884636" y="5708698"/>
            <a:ext cx="6096000" cy="923330"/>
          </a:xfrm>
          <a:prstGeom prst="rect">
            <a:avLst/>
          </a:prstGeom>
        </p:spPr>
        <p:txBody>
          <a:bodyPr>
            <a:spAutoFit/>
          </a:bodyPr>
          <a:lstStyle/>
          <a:p>
            <a:pPr algn="just"/>
            <a:r>
              <a:rPr lang="en-US" dirty="0">
                <a:latin typeface="Franklin Gothic Heavy" panose="020B0903020102020204" pitchFamily="34" charset="0"/>
              </a:rPr>
              <a:t>A buyer persona is a semi-fictional representation of your ideal customer, based on market research and real data about your existing customers. </a:t>
            </a:r>
          </a:p>
        </p:txBody>
      </p:sp>
    </p:spTree>
    <p:extLst>
      <p:ext uri="{BB962C8B-B14F-4D97-AF65-F5344CB8AC3E}">
        <p14:creationId xmlns:p14="http://schemas.microsoft.com/office/powerpoint/2010/main" val="28353855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0" y="1397680"/>
            <a:ext cx="6096000" cy="4414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Times New Roman" panose="02020603050405020304" pitchFamily="18" charset="0"/>
                <a:cs typeface="Times New Roman" panose="02020603050405020304" pitchFamily="18" charset="0"/>
              </a:rPr>
              <a:t>4. Survey and Analyze the Performance of Digital Content Marketing</a:t>
            </a:r>
          </a:p>
          <a:p>
            <a:pPr algn="ctr"/>
            <a:endParaRPr lang="en-US" sz="2000" b="1" dirty="0">
              <a:solidFill>
                <a:schemeClr val="tx1"/>
              </a:solidFill>
              <a:latin typeface="Times New Roman" panose="02020603050405020304" pitchFamily="18" charset="0"/>
              <a:cs typeface="Times New Roman" panose="02020603050405020304" pitchFamily="18" charset="0"/>
            </a:endParaRPr>
          </a:p>
          <a:p>
            <a:pPr algn="ctr"/>
            <a:r>
              <a:rPr lang="en-US" sz="2000" b="1" dirty="0">
                <a:solidFill>
                  <a:schemeClr val="tx1"/>
                </a:solidFill>
                <a:latin typeface="Times New Roman" panose="02020603050405020304" pitchFamily="18" charset="0"/>
                <a:cs typeface="Times New Roman" panose="02020603050405020304" pitchFamily="18" charset="0"/>
              </a:rPr>
              <a:t>Use metrics to track and analyze the performances of your content in the market like most online content marketing companies do. Some of the essential metrics are the number of views, number of visits, shares, downloads, and leads generated.</a:t>
            </a:r>
          </a:p>
          <a:p>
            <a:pPr algn="ctr"/>
            <a:endParaRPr lang="en-US" sz="2000" b="1" dirty="0">
              <a:solidFill>
                <a:schemeClr val="tx1"/>
              </a:solidFill>
              <a:latin typeface="Times New Roman" panose="02020603050405020304" pitchFamily="18" charset="0"/>
              <a:cs typeface="Times New Roman" panose="02020603050405020304" pitchFamily="18" charset="0"/>
            </a:endParaRPr>
          </a:p>
          <a:p>
            <a:pPr algn="ctr"/>
            <a:r>
              <a:rPr lang="en-US" sz="2000" b="1" dirty="0">
                <a:solidFill>
                  <a:schemeClr val="tx1"/>
                </a:solidFill>
                <a:latin typeface="Times New Roman" panose="02020603050405020304" pitchFamily="18" charset="0"/>
                <a:cs typeface="Times New Roman" panose="02020603050405020304" pitchFamily="18" charset="0"/>
              </a:rPr>
              <a:t>With a CRM app, you can also survey the responses to the content as well. To boost the effectiveness of your content, try multivariate testing or A/B testing and determine the performance of the content, and do boost them as mentioned above.</a:t>
            </a:r>
            <a:endParaRPr lang="id-ID" sz="2000" b="1" dirty="0">
              <a:solidFill>
                <a:schemeClr val="tx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5" name="Picture 4"/>
          <p:cNvPicPr>
            <a:picLocks noChangeAspect="1"/>
          </p:cNvPicPr>
          <p:nvPr/>
        </p:nvPicPr>
        <p:blipFill>
          <a:blip r:embed="rId3"/>
          <a:stretch>
            <a:fillRect/>
          </a:stretch>
        </p:blipFill>
        <p:spPr>
          <a:xfrm>
            <a:off x="6421120" y="1397680"/>
            <a:ext cx="5232400" cy="4414561"/>
          </a:xfrm>
          <a:prstGeom prst="rect">
            <a:avLst/>
          </a:prstGeom>
        </p:spPr>
      </p:pic>
    </p:spTree>
    <p:extLst>
      <p:ext uri="{BB962C8B-B14F-4D97-AF65-F5344CB8AC3E}">
        <p14:creationId xmlns:p14="http://schemas.microsoft.com/office/powerpoint/2010/main" val="4374685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80431" y="1026160"/>
            <a:ext cx="6096000" cy="55530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Times New Roman" panose="02020603050405020304" pitchFamily="18" charset="0"/>
                <a:cs typeface="Times New Roman" panose="02020603050405020304" pitchFamily="18" charset="0"/>
              </a:rPr>
              <a:t>5. Emphasize on Diversifying Content Marketing Along with Digital Content Marketing</a:t>
            </a:r>
          </a:p>
          <a:p>
            <a:pPr algn="ctr"/>
            <a:endParaRPr lang="en-US" sz="2000" b="1" dirty="0">
              <a:solidFill>
                <a:schemeClr val="tx1"/>
              </a:solidFill>
              <a:latin typeface="Times New Roman" panose="02020603050405020304" pitchFamily="18" charset="0"/>
              <a:cs typeface="Times New Roman" panose="02020603050405020304" pitchFamily="18" charset="0"/>
            </a:endParaRPr>
          </a:p>
          <a:p>
            <a:pPr algn="ctr"/>
            <a:r>
              <a:rPr lang="en-US" sz="2000" b="1" dirty="0">
                <a:solidFill>
                  <a:schemeClr val="tx1"/>
                </a:solidFill>
                <a:latin typeface="Times New Roman" panose="02020603050405020304" pitchFamily="18" charset="0"/>
                <a:cs typeface="Times New Roman" panose="02020603050405020304" pitchFamily="18" charset="0"/>
              </a:rPr>
              <a:t>Digital content marketing can furnish you with startling results. In fact, it’s a great way to escalate your business, but it never means that it can make loads of money from digital content marketing strategy alone.</a:t>
            </a:r>
          </a:p>
          <a:p>
            <a:pPr algn="ctr"/>
            <a:endParaRPr lang="en-US" sz="2000" b="1" dirty="0">
              <a:solidFill>
                <a:schemeClr val="tx1"/>
              </a:solidFill>
              <a:latin typeface="Times New Roman" panose="02020603050405020304" pitchFamily="18" charset="0"/>
              <a:cs typeface="Times New Roman" panose="02020603050405020304" pitchFamily="18" charset="0"/>
            </a:endParaRPr>
          </a:p>
          <a:p>
            <a:pPr algn="ctr"/>
            <a:r>
              <a:rPr lang="en-US" sz="2000" b="1" dirty="0">
                <a:solidFill>
                  <a:schemeClr val="tx1"/>
                </a:solidFill>
                <a:latin typeface="Times New Roman" panose="02020603050405020304" pitchFamily="18" charset="0"/>
                <a:cs typeface="Times New Roman" panose="02020603050405020304" pitchFamily="18" charset="0"/>
              </a:rPr>
              <a:t>You should build brand awareness, generate traffic to your sites, get leads and sales through numerous channels Email marketing, PPC marketing, social media marketing.</a:t>
            </a:r>
          </a:p>
          <a:p>
            <a:pPr algn="ctr"/>
            <a:endParaRPr lang="en-US" sz="2000" b="1" dirty="0">
              <a:solidFill>
                <a:schemeClr val="tx1"/>
              </a:solidFill>
              <a:latin typeface="Times New Roman" panose="02020603050405020304" pitchFamily="18" charset="0"/>
              <a:cs typeface="Times New Roman" panose="02020603050405020304" pitchFamily="18" charset="0"/>
            </a:endParaRPr>
          </a:p>
          <a:p>
            <a:pPr algn="ctr"/>
            <a:r>
              <a:rPr lang="en-US" sz="2000" b="1" dirty="0">
                <a:solidFill>
                  <a:schemeClr val="tx1"/>
                </a:solidFill>
                <a:latin typeface="Times New Roman" panose="02020603050405020304" pitchFamily="18" charset="0"/>
                <a:cs typeface="Times New Roman" panose="02020603050405020304" pitchFamily="18" charset="0"/>
              </a:rPr>
              <a:t>Display AdSense and SEO are also additional fields you must focus on. This is to make sure that your business keeps running even if sales from a channel dry up.</a:t>
            </a:r>
            <a:endParaRPr lang="id-ID" sz="2000" b="1" dirty="0">
              <a:solidFill>
                <a:schemeClr val="tx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5" name="Picture 4"/>
          <p:cNvPicPr>
            <a:picLocks noChangeAspect="1"/>
          </p:cNvPicPr>
          <p:nvPr/>
        </p:nvPicPr>
        <p:blipFill>
          <a:blip r:embed="rId3"/>
          <a:stretch>
            <a:fillRect/>
          </a:stretch>
        </p:blipFill>
        <p:spPr>
          <a:xfrm>
            <a:off x="6364786" y="1026160"/>
            <a:ext cx="5556613" cy="5553009"/>
          </a:xfrm>
          <a:prstGeom prst="rect">
            <a:avLst/>
          </a:prstGeom>
        </p:spPr>
      </p:pic>
      <p:sp>
        <p:nvSpPr>
          <p:cNvPr id="9" name="TextBox 8">
            <a:extLst>
              <a:ext uri="{FF2B5EF4-FFF2-40B4-BE49-F238E27FC236}">
                <a16:creationId xmlns:a16="http://schemas.microsoft.com/office/drawing/2014/main" id="{286030D9-F3A9-5CAC-74B0-1F810F0D8C45}"/>
              </a:ext>
            </a:extLst>
          </p:cNvPr>
          <p:cNvSpPr txBox="1"/>
          <p:nvPr/>
        </p:nvSpPr>
        <p:spPr>
          <a:xfrm>
            <a:off x="10133647" y="6063540"/>
            <a:ext cx="1766253" cy="400110"/>
          </a:xfrm>
          <a:prstGeom prst="rect">
            <a:avLst/>
          </a:prstGeom>
          <a:solidFill>
            <a:schemeClr val="accent2">
              <a:lumMod val="75000"/>
            </a:schemeClr>
          </a:solid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 05</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244084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58339" y="1155869"/>
            <a:ext cx="4567101" cy="52221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Times New Roman" panose="02020603050405020304" pitchFamily="18" charset="0"/>
                <a:cs typeface="Times New Roman" panose="02020603050405020304" pitchFamily="18" charset="0"/>
              </a:rPr>
              <a:t>6. Additional Key Features to Increase Revenue Through Digital Content Marketing</a:t>
            </a:r>
          </a:p>
          <a:p>
            <a:pPr algn="ctr"/>
            <a:endParaRPr lang="en-US" sz="2000" b="1" dirty="0">
              <a:solidFill>
                <a:schemeClr val="tx1"/>
              </a:solidFill>
              <a:latin typeface="Times New Roman" panose="02020603050405020304" pitchFamily="18" charset="0"/>
              <a:cs typeface="Times New Roman" panose="02020603050405020304" pitchFamily="18" charset="0"/>
            </a:endParaRPr>
          </a:p>
          <a:p>
            <a:pPr algn="ctr"/>
            <a:r>
              <a:rPr lang="en-US" sz="2000" b="1" dirty="0">
                <a:solidFill>
                  <a:schemeClr val="tx1"/>
                </a:solidFill>
                <a:latin typeface="Times New Roman" panose="02020603050405020304" pitchFamily="18" charset="0"/>
                <a:cs typeface="Times New Roman" panose="02020603050405020304" pitchFamily="18" charset="0"/>
              </a:rPr>
              <a:t> Add in CTA: Including a Call to Action is very important for your business. Every influential content should possess CTA; otherwise, there will be a loss of potential lead as he doesn’t know what to do next without it.</a:t>
            </a:r>
            <a:endParaRPr lang="id-ID" sz="2000" b="1" dirty="0">
              <a:solidFill>
                <a:schemeClr val="tx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5" name="Picture 4"/>
          <p:cNvPicPr>
            <a:picLocks noChangeAspect="1"/>
          </p:cNvPicPr>
          <p:nvPr/>
        </p:nvPicPr>
        <p:blipFill>
          <a:blip r:embed="rId3"/>
          <a:stretch>
            <a:fillRect/>
          </a:stretch>
        </p:blipFill>
        <p:spPr>
          <a:xfrm>
            <a:off x="6096000" y="1052240"/>
            <a:ext cx="5943600" cy="3468960"/>
          </a:xfrm>
          <a:prstGeom prst="rect">
            <a:avLst/>
          </a:prstGeom>
        </p:spPr>
      </p:pic>
      <p:sp>
        <p:nvSpPr>
          <p:cNvPr id="6" name="Rectangle 5"/>
          <p:cNvSpPr/>
          <p:nvPr/>
        </p:nvSpPr>
        <p:spPr>
          <a:xfrm>
            <a:off x="6019800" y="4763011"/>
            <a:ext cx="6096000" cy="2616101"/>
          </a:xfrm>
          <a:prstGeom prst="rect">
            <a:avLst/>
          </a:prstGeom>
        </p:spPr>
        <p:txBody>
          <a:bodyPr>
            <a:spAutoFit/>
          </a:bodyPr>
          <a:lstStyle/>
          <a:p>
            <a:pPr marL="285750" indent="-285750" algn="ctr">
              <a:buFont typeface="Wingdings" panose="05000000000000000000" pitchFamily="2" charset="2"/>
              <a:buChar char="q"/>
            </a:pPr>
            <a:r>
              <a:rPr lang="en-US" sz="1600" dirty="0">
                <a:solidFill>
                  <a:srgbClr val="202124"/>
                </a:solidFill>
                <a:latin typeface="Franklin Gothic Demi" panose="020B0703020102020204" pitchFamily="34" charset="0"/>
              </a:rPr>
              <a:t>A call-to-action (CTA) overlay is </a:t>
            </a:r>
            <a:r>
              <a:rPr lang="en-US" sz="1600" dirty="0">
                <a:solidFill>
                  <a:srgbClr val="040C28"/>
                </a:solidFill>
                <a:latin typeface="Franklin Gothic Demi" panose="020B0703020102020204" pitchFamily="34" charset="0"/>
              </a:rPr>
              <a:t>an interactive element that appears over an ad and can help drive clicks to your website</a:t>
            </a:r>
            <a:r>
              <a:rPr lang="en-US" sz="1600" dirty="0">
                <a:solidFill>
                  <a:srgbClr val="202124"/>
                </a:solidFill>
                <a:latin typeface="Franklin Gothic Demi" panose="020B0703020102020204" pitchFamily="34" charset="0"/>
              </a:rPr>
              <a:t>.</a:t>
            </a:r>
          </a:p>
          <a:p>
            <a:pPr marL="285750" indent="-285750" algn="ctr">
              <a:buFont typeface="Wingdings" panose="05000000000000000000" pitchFamily="2" charset="2"/>
              <a:buChar char="q"/>
            </a:pPr>
            <a:endParaRPr lang="en-US" sz="1600" dirty="0">
              <a:solidFill>
                <a:srgbClr val="202124"/>
              </a:solidFill>
              <a:latin typeface="Franklin Gothic Demi" panose="020B0703020102020204" pitchFamily="34" charset="0"/>
            </a:endParaRPr>
          </a:p>
          <a:p>
            <a:pPr marL="285750" indent="-285750" algn="ctr">
              <a:buFont typeface="Wingdings" panose="05000000000000000000" pitchFamily="2" charset="2"/>
              <a:buChar char="q"/>
            </a:pPr>
            <a:r>
              <a:rPr lang="en-US" sz="1600" dirty="0">
                <a:solidFill>
                  <a:srgbClr val="202124"/>
                </a:solidFill>
                <a:latin typeface="Franklin Gothic Demi" panose="020B0703020102020204" pitchFamily="34" charset="0"/>
              </a:rPr>
              <a:t>A call to action (CTA) is a term commonly used in marketing that refers to the next step the marketer wants their audience or customers to take. Advertisers in every industry use well-crafted CTAs to persuade potential customers and achieve their marketing objectives.</a:t>
            </a:r>
          </a:p>
          <a:p>
            <a:pPr algn="ctr"/>
            <a:endParaRPr lang="en-US" dirty="0">
              <a:solidFill>
                <a:srgbClr val="202124"/>
              </a:solidFill>
              <a:latin typeface="Franklin Gothic Demi" panose="020B0703020102020204" pitchFamily="34" charset="0"/>
            </a:endParaRPr>
          </a:p>
          <a:p>
            <a:pPr algn="ctr"/>
            <a:endParaRPr lang="en-US" dirty="0">
              <a:latin typeface="Franklin Gothic Demi" panose="020B0703020102020204" pitchFamily="34" charset="0"/>
            </a:endParaRPr>
          </a:p>
        </p:txBody>
      </p:sp>
    </p:spTree>
    <p:extLst>
      <p:ext uri="{BB962C8B-B14F-4D97-AF65-F5344CB8AC3E}">
        <p14:creationId xmlns:p14="http://schemas.microsoft.com/office/powerpoint/2010/main" val="18516594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94080" y="1052240"/>
            <a:ext cx="4795520" cy="52221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mj-lt"/>
              <a:buAutoNum type="arabicPeriod"/>
            </a:pPr>
            <a:r>
              <a:rPr lang="en-US" sz="2000" b="1" dirty="0">
                <a:solidFill>
                  <a:srgbClr val="000000"/>
                </a:solidFill>
                <a:latin typeface="Inter"/>
              </a:rPr>
              <a:t>Include site messaging and copy facilities: </a:t>
            </a:r>
          </a:p>
          <a:p>
            <a:endParaRPr lang="en-US" sz="2000" b="1" dirty="0">
              <a:solidFill>
                <a:srgbClr val="000000"/>
              </a:solidFill>
              <a:latin typeface="Inter"/>
            </a:endParaRPr>
          </a:p>
          <a:p>
            <a:pPr algn="just"/>
            <a:r>
              <a:rPr lang="en-US" sz="2000" dirty="0">
                <a:solidFill>
                  <a:srgbClr val="000000"/>
                </a:solidFill>
                <a:latin typeface="Inter"/>
              </a:rPr>
              <a:t>One of the best paths to use content to reach a maximal number of audiences is to audit site copy. This would give you opportunities to reach out to the audience more clearly and effectively. Test and include the best site messaging and copy.</a:t>
            </a:r>
            <a:endParaRPr lang="en-US" sz="2000" b="0" i="0" dirty="0">
              <a:solidFill>
                <a:srgbClr val="000000"/>
              </a:solidFill>
              <a:effectLst/>
              <a:latin typeface="Inter"/>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9" name="Picture 8"/>
          <p:cNvPicPr>
            <a:picLocks noChangeAspect="1"/>
          </p:cNvPicPr>
          <p:nvPr/>
        </p:nvPicPr>
        <p:blipFill>
          <a:blip r:embed="rId3"/>
          <a:stretch>
            <a:fillRect/>
          </a:stretch>
        </p:blipFill>
        <p:spPr>
          <a:xfrm>
            <a:off x="6187440" y="822960"/>
            <a:ext cx="5852674" cy="4307840"/>
          </a:xfrm>
          <a:prstGeom prst="rect">
            <a:avLst/>
          </a:prstGeom>
        </p:spPr>
      </p:pic>
      <p:sp>
        <p:nvSpPr>
          <p:cNvPr id="10" name="Rectangle 9"/>
          <p:cNvSpPr/>
          <p:nvPr/>
        </p:nvSpPr>
        <p:spPr>
          <a:xfrm>
            <a:off x="6187440" y="5407141"/>
            <a:ext cx="5852674" cy="1077218"/>
          </a:xfrm>
          <a:prstGeom prst="rect">
            <a:avLst/>
          </a:prstGeom>
        </p:spPr>
        <p:txBody>
          <a:bodyPr wrap="square">
            <a:spAutoFit/>
          </a:bodyPr>
          <a:lstStyle/>
          <a:p>
            <a:r>
              <a:rPr lang="en-US" sz="1600" dirty="0">
                <a:latin typeface="Franklin Gothic Demi" panose="020B0703020102020204" pitchFamily="34" charset="0"/>
              </a:rPr>
              <a:t>What is an audit copy ?</a:t>
            </a:r>
          </a:p>
          <a:p>
            <a:r>
              <a:rPr lang="en-US" sz="1600" dirty="0">
                <a:latin typeface="Franklin Gothic Demi" panose="020B0703020102020204" pitchFamily="34" charset="0"/>
              </a:rPr>
              <a:t>A copy audit is the process of going over your existing copy in a really detailed, “official” way to ensure your content is conveying the right message for your brand and business goals.</a:t>
            </a:r>
          </a:p>
        </p:txBody>
      </p:sp>
    </p:spTree>
    <p:extLst>
      <p:ext uri="{BB962C8B-B14F-4D97-AF65-F5344CB8AC3E}">
        <p14:creationId xmlns:p14="http://schemas.microsoft.com/office/powerpoint/2010/main" val="42422083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25120" y="2133335"/>
            <a:ext cx="4003040" cy="33978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0000"/>
                </a:solidFill>
                <a:latin typeface="Times New Roman" panose="02020603050405020304" pitchFamily="18" charset="0"/>
                <a:cs typeface="Times New Roman" panose="02020603050405020304" pitchFamily="18" charset="0"/>
              </a:rPr>
              <a:t>7. Map the Created Content to Your Buyer’s Journey</a:t>
            </a:r>
          </a:p>
          <a:p>
            <a:endParaRPr lang="en-US" sz="2000" b="1" dirty="0">
              <a:solidFill>
                <a:srgbClr val="000000"/>
              </a:solidFill>
              <a:latin typeface="Inter"/>
            </a:endParaRPr>
          </a:p>
          <a:p>
            <a:r>
              <a:rPr lang="en-US" sz="2000" dirty="0">
                <a:solidFill>
                  <a:srgbClr val="000000"/>
                </a:solidFill>
                <a:latin typeface="Times New Roman" panose="02020603050405020304" pitchFamily="18" charset="0"/>
                <a:cs typeface="Times New Roman" panose="02020603050405020304" pitchFamily="18" charset="0"/>
              </a:rPr>
              <a:t>There are three stages of a buyer’s journey that every business should know about:</a:t>
            </a:r>
          </a:p>
          <a:p>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solidFill>
                  <a:srgbClr val="000000"/>
                </a:solidFill>
                <a:latin typeface="Times New Roman" panose="02020603050405020304" pitchFamily="18" charset="0"/>
                <a:cs typeface="Times New Roman" panose="02020603050405020304" pitchFamily="18" charset="0"/>
              </a:rPr>
              <a:t>Awareness</a:t>
            </a:r>
          </a:p>
          <a:p>
            <a:pPr marL="342900" indent="-342900">
              <a:buFont typeface="Wingdings" panose="05000000000000000000" pitchFamily="2" charset="2"/>
              <a:buChar char="Ø"/>
            </a:pPr>
            <a:r>
              <a:rPr lang="en-US" sz="2000" b="1" dirty="0">
                <a:solidFill>
                  <a:srgbClr val="000000"/>
                </a:solidFill>
                <a:latin typeface="Times New Roman" panose="02020603050405020304" pitchFamily="18" charset="0"/>
                <a:cs typeface="Times New Roman" panose="02020603050405020304" pitchFamily="18" charset="0"/>
              </a:rPr>
              <a:t>Comparison</a:t>
            </a:r>
          </a:p>
          <a:p>
            <a:pPr marL="342900" indent="-342900">
              <a:buFont typeface="Wingdings" panose="05000000000000000000" pitchFamily="2" charset="2"/>
              <a:buChar char="Ø"/>
            </a:pPr>
            <a:r>
              <a:rPr lang="en-US" sz="2000" b="1" dirty="0">
                <a:solidFill>
                  <a:srgbClr val="000000"/>
                </a:solidFill>
                <a:latin typeface="Times New Roman" panose="02020603050405020304" pitchFamily="18" charset="0"/>
                <a:cs typeface="Times New Roman" panose="02020603050405020304" pitchFamily="18" charset="0"/>
              </a:rPr>
              <a:t>Decision</a:t>
            </a:r>
          </a:p>
          <a:p>
            <a:endParaRPr lang="en-US" sz="2000" dirty="0">
              <a:solidFill>
                <a:srgbClr val="000000"/>
              </a:solidFill>
              <a:latin typeface="Times New Roman" panose="02020603050405020304" pitchFamily="18" charset="0"/>
              <a:cs typeface="Times New Roman" panose="02020603050405020304" pitchFamily="18" charset="0"/>
            </a:endParaRPr>
          </a:p>
          <a:p>
            <a:r>
              <a:rPr lang="en-US" sz="2000" dirty="0">
                <a:solidFill>
                  <a:srgbClr val="000000"/>
                </a:solidFill>
                <a:latin typeface="Times New Roman" panose="02020603050405020304" pitchFamily="18" charset="0"/>
                <a:cs typeface="Times New Roman" panose="02020603050405020304" pitchFamily="18" charset="0"/>
              </a:rPr>
              <a:t>Each of the three stages mentioned has its unique needs. For instance, the consumers who are in the awareness stage tend to look out for solutions for their problems.</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4" name="Picture 3"/>
          <p:cNvPicPr>
            <a:picLocks noChangeAspect="1"/>
          </p:cNvPicPr>
          <p:nvPr/>
        </p:nvPicPr>
        <p:blipFill>
          <a:blip r:embed="rId3"/>
          <a:stretch>
            <a:fillRect/>
          </a:stretch>
        </p:blipFill>
        <p:spPr>
          <a:xfrm>
            <a:off x="4328160" y="1036320"/>
            <a:ext cx="7579677" cy="5591870"/>
          </a:xfrm>
          <a:prstGeom prst="rect">
            <a:avLst/>
          </a:prstGeom>
        </p:spPr>
      </p:pic>
    </p:spTree>
    <p:extLst>
      <p:ext uri="{BB962C8B-B14F-4D97-AF65-F5344CB8AC3E}">
        <p14:creationId xmlns:p14="http://schemas.microsoft.com/office/powerpoint/2010/main" val="1757292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25120" y="1889760"/>
            <a:ext cx="5415280" cy="39827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solidFill>
                  <a:srgbClr val="000000"/>
                </a:solidFill>
                <a:latin typeface="Times New Roman" panose="02020603050405020304" pitchFamily="18" charset="0"/>
                <a:cs typeface="Times New Roman" panose="02020603050405020304" pitchFamily="18" charset="0"/>
              </a:rPr>
              <a:t>Consumers who are ready to purchase a specific product or opt for a particular service generally lookout for data to decide on which vendor to choose. If you map your content to each stage of your consumer’s journey, you can easily organize assets for sales.</a:t>
            </a:r>
          </a:p>
          <a:p>
            <a:endParaRPr lang="en-US" sz="2000" dirty="0">
              <a:solidFill>
                <a:srgbClr val="000000"/>
              </a:solidFill>
              <a:latin typeface="Times New Roman" panose="02020603050405020304" pitchFamily="18" charset="0"/>
              <a:cs typeface="Times New Roman" panose="02020603050405020304" pitchFamily="18" charset="0"/>
            </a:endParaRPr>
          </a:p>
          <a:p>
            <a:r>
              <a:rPr lang="en-US" sz="2000" dirty="0">
                <a:solidFill>
                  <a:srgbClr val="000000"/>
                </a:solidFill>
                <a:latin typeface="Times New Roman" panose="02020603050405020304" pitchFamily="18" charset="0"/>
                <a:cs typeface="Times New Roman" panose="02020603050405020304" pitchFamily="18" charset="0"/>
              </a:rPr>
              <a:t>Not only mapping the content helps you in organizing the assets, but it also helps you to find the gaps present in your content coverage.</a:t>
            </a:r>
          </a:p>
          <a:p>
            <a:endParaRPr lang="en-US" sz="2000" dirty="0">
              <a:solidFill>
                <a:srgbClr val="000000"/>
              </a:solidFill>
              <a:latin typeface="Times New Roman" panose="02020603050405020304" pitchFamily="18" charset="0"/>
              <a:cs typeface="Times New Roman" panose="02020603050405020304" pitchFamily="18" charset="0"/>
            </a:endParaRPr>
          </a:p>
          <a:p>
            <a:r>
              <a:rPr lang="en-US" sz="2000" dirty="0">
                <a:solidFill>
                  <a:srgbClr val="000000"/>
                </a:solidFill>
                <a:latin typeface="Times New Roman" panose="02020603050405020304" pitchFamily="18" charset="0"/>
                <a:cs typeface="Times New Roman" panose="02020603050405020304" pitchFamily="18" charset="0"/>
              </a:rPr>
              <a:t>You can easily identify and fill those gaps, which would help you reach the content marketing goals set for your business. Regardless of what outcomes you get, this process is essential for both sales and marketing.</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60160" y="1155869"/>
            <a:ext cx="5749872" cy="5230949"/>
          </a:xfrm>
          <a:prstGeom prst="rect">
            <a:avLst/>
          </a:prstGeom>
        </p:spPr>
      </p:pic>
    </p:spTree>
    <p:extLst>
      <p:ext uri="{BB962C8B-B14F-4D97-AF65-F5344CB8AC3E}">
        <p14:creationId xmlns:p14="http://schemas.microsoft.com/office/powerpoint/2010/main" val="22597919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35280" y="1155869"/>
            <a:ext cx="6106160" cy="51738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solidFill>
                  <a:srgbClr val="000000"/>
                </a:solidFill>
                <a:latin typeface="Times New Roman" panose="02020603050405020304" pitchFamily="18" charset="0"/>
                <a:cs typeface="Times New Roman" panose="02020603050405020304" pitchFamily="18" charset="0"/>
              </a:rPr>
              <a:t>How Can Content Marketing Drive Sales?</a:t>
            </a:r>
          </a:p>
          <a:p>
            <a:endParaRPr lang="en-US" sz="2000" dirty="0">
              <a:solidFill>
                <a:srgbClr val="000000"/>
              </a:solidFill>
              <a:latin typeface="Times New Roman" panose="02020603050405020304" pitchFamily="18" charset="0"/>
              <a:cs typeface="Times New Roman" panose="02020603050405020304" pitchFamily="18" charset="0"/>
            </a:endParaRPr>
          </a:p>
          <a:p>
            <a:r>
              <a:rPr lang="en-US" sz="2000" dirty="0">
                <a:solidFill>
                  <a:srgbClr val="000000"/>
                </a:solidFill>
                <a:latin typeface="Times New Roman" panose="02020603050405020304" pitchFamily="18" charset="0"/>
                <a:cs typeface="Times New Roman" panose="02020603050405020304" pitchFamily="18" charset="0"/>
              </a:rPr>
              <a:t>Here, we will go through some guidelines that you can follow to boost sales through digital content marketing. </a:t>
            </a:r>
          </a:p>
          <a:p>
            <a:endParaRPr lang="en-US" sz="2000" dirty="0">
              <a:solidFill>
                <a:srgbClr val="000000"/>
              </a:solidFill>
              <a:latin typeface="Times New Roman" panose="02020603050405020304" pitchFamily="18" charset="0"/>
              <a:cs typeface="Times New Roman" panose="02020603050405020304" pitchFamily="18" charset="0"/>
            </a:endParaRPr>
          </a:p>
          <a:p>
            <a:r>
              <a:rPr lang="en-US" sz="2000" dirty="0">
                <a:solidFill>
                  <a:srgbClr val="000000"/>
                </a:solidFill>
                <a:latin typeface="Times New Roman" panose="02020603050405020304" pitchFamily="18" charset="0"/>
                <a:cs typeface="Times New Roman" panose="02020603050405020304" pitchFamily="18" charset="0"/>
              </a:rPr>
              <a:t>&gt;&gt; Receive as much organic and relevant traffic as you can</a:t>
            </a:r>
          </a:p>
          <a:p>
            <a:endParaRPr lang="en-US" sz="2000" dirty="0">
              <a:solidFill>
                <a:srgbClr val="000000"/>
              </a:solidFill>
              <a:latin typeface="Times New Roman" panose="02020603050405020304" pitchFamily="18" charset="0"/>
              <a:cs typeface="Times New Roman" panose="02020603050405020304" pitchFamily="18" charset="0"/>
            </a:endParaRPr>
          </a:p>
          <a:p>
            <a:r>
              <a:rPr lang="en-US" sz="2000" dirty="0">
                <a:solidFill>
                  <a:srgbClr val="000000"/>
                </a:solidFill>
                <a:latin typeface="Times New Roman" panose="02020603050405020304" pitchFamily="18" charset="0"/>
                <a:cs typeface="Times New Roman" panose="02020603050405020304" pitchFamily="18" charset="0"/>
              </a:rPr>
              <a:t>&gt;&gt; Convert your users into paying customers</a:t>
            </a:r>
          </a:p>
          <a:p>
            <a:endParaRPr lang="en-US" sz="2000" dirty="0">
              <a:solidFill>
                <a:srgbClr val="000000"/>
              </a:solidFill>
              <a:latin typeface="Times New Roman" panose="02020603050405020304" pitchFamily="18" charset="0"/>
              <a:cs typeface="Times New Roman" panose="02020603050405020304" pitchFamily="18" charset="0"/>
            </a:endParaRPr>
          </a:p>
          <a:p>
            <a:r>
              <a:rPr lang="en-US" sz="2000" b="1" dirty="0">
                <a:solidFill>
                  <a:srgbClr val="000000"/>
                </a:solidFill>
                <a:latin typeface="Times New Roman" panose="02020603050405020304" pitchFamily="18" charset="0"/>
                <a:cs typeface="Times New Roman" panose="02020603050405020304" pitchFamily="18" charset="0"/>
              </a:rPr>
              <a:t>the guiding steps that will help you utilize Advanced digital Content Marketing strategies and increase sales:</a:t>
            </a:r>
            <a:endParaRPr lang="en-US" sz="2000" b="1" i="0" dirty="0">
              <a:solidFill>
                <a:srgbClr val="000000"/>
              </a:solidFill>
              <a:effectLst/>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4" name="Picture 3"/>
          <p:cNvPicPr>
            <a:picLocks noChangeAspect="1"/>
          </p:cNvPicPr>
          <p:nvPr/>
        </p:nvPicPr>
        <p:blipFill>
          <a:blip r:embed="rId3"/>
          <a:stretch>
            <a:fillRect/>
          </a:stretch>
        </p:blipFill>
        <p:spPr>
          <a:xfrm>
            <a:off x="6585222" y="885274"/>
            <a:ext cx="5462361" cy="5715000"/>
          </a:xfrm>
          <a:prstGeom prst="rect">
            <a:avLst/>
          </a:prstGeom>
        </p:spPr>
      </p:pic>
      <p:sp>
        <p:nvSpPr>
          <p:cNvPr id="5" name="Down Arrow 4"/>
          <p:cNvSpPr/>
          <p:nvPr/>
        </p:nvSpPr>
        <p:spPr>
          <a:xfrm>
            <a:off x="2890520" y="5842000"/>
            <a:ext cx="995680" cy="640080"/>
          </a:xfrm>
          <a:prstGeom prst="downArrow">
            <a:avLst/>
          </a:prstGeom>
          <a:solidFill>
            <a:srgbClr val="B132A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86030D9-F3A9-5CAC-74B0-1F810F0D8C45}"/>
              </a:ext>
            </a:extLst>
          </p:cNvPr>
          <p:cNvSpPr txBox="1"/>
          <p:nvPr/>
        </p:nvSpPr>
        <p:spPr>
          <a:xfrm>
            <a:off x="8146552" y="1468178"/>
            <a:ext cx="2274296" cy="584775"/>
          </a:xfrm>
          <a:prstGeom prst="rect">
            <a:avLst/>
          </a:prstGeom>
          <a:solidFill>
            <a:srgbClr val="B132A3"/>
          </a:solidFill>
        </p:spPr>
        <p:txBody>
          <a:bodyPr wrap="square" rtlCol="0">
            <a:spAutoFit/>
          </a:bodyPr>
          <a:lstStyle/>
          <a:p>
            <a:pPr algn="ctr"/>
            <a:r>
              <a:rPr lang="en-US" sz="3200" dirty="0">
                <a:latin typeface="Times New Roman" panose="02020603050405020304" pitchFamily="18" charset="0"/>
                <a:cs typeface="Times New Roman" panose="02020603050405020304" pitchFamily="18" charset="0"/>
              </a:rPr>
              <a:t>Chapter</a:t>
            </a:r>
            <a:r>
              <a:rPr lang="en-US" sz="2800" dirty="0">
                <a:latin typeface="Times New Roman" panose="02020603050405020304" pitchFamily="18" charset="0"/>
                <a:cs typeface="Times New Roman" panose="02020603050405020304" pitchFamily="18" charset="0"/>
              </a:rPr>
              <a:t> 05</a:t>
            </a:r>
            <a:endParaRPr lang="en-US"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48600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20040" y="2115989"/>
            <a:ext cx="6096000" cy="4452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rgbClr val="000000"/>
                </a:solidFill>
                <a:latin typeface="Times New Roman" panose="02020603050405020304" pitchFamily="18" charset="0"/>
                <a:cs typeface="Times New Roman" panose="02020603050405020304" pitchFamily="18" charset="0"/>
              </a:rPr>
              <a:t>Step 1- Keyword research:</a:t>
            </a:r>
          </a:p>
          <a:p>
            <a:pPr algn="just"/>
            <a:r>
              <a:rPr lang="en-US" sz="2400" dirty="0">
                <a:solidFill>
                  <a:srgbClr val="000000"/>
                </a:solidFill>
                <a:latin typeface="Times New Roman" panose="02020603050405020304" pitchFamily="18" charset="0"/>
                <a:cs typeface="Times New Roman" panose="02020603050405020304" pitchFamily="18" charset="0"/>
              </a:rPr>
              <a:t>This step is essential, regardless of whether you’re an SEO expert or not. If you create content that is not interesting to your audience, then don’t count on sustainable traffic. If you have a new site, you can start using keywords with low competition ratings. Ensure that the keywords you choose will be used to find content that leads to your site. You also need to know the search intent and the traffic you will receive if you’re ranked on the first page of Google.</a:t>
            </a:r>
            <a:endParaRPr lang="en-US" sz="2400" b="0" i="0" dirty="0">
              <a:solidFill>
                <a:srgbClr val="000000"/>
              </a:solidFill>
              <a:effectLst/>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6" name="Down Arrow 5"/>
          <p:cNvSpPr/>
          <p:nvPr/>
        </p:nvSpPr>
        <p:spPr>
          <a:xfrm>
            <a:off x="2661739" y="1389549"/>
            <a:ext cx="995680" cy="640080"/>
          </a:xfrm>
          <a:prstGeom prst="downArrow">
            <a:avLst/>
          </a:prstGeom>
          <a:solidFill>
            <a:srgbClr val="B132A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a:stretch>
            <a:fillRect/>
          </a:stretch>
        </p:blipFill>
        <p:spPr>
          <a:xfrm>
            <a:off x="6576966" y="1709589"/>
            <a:ext cx="5272133" cy="4943623"/>
          </a:xfrm>
          <a:prstGeom prst="rect">
            <a:avLst/>
          </a:prstGeom>
        </p:spPr>
      </p:pic>
      <p:pic>
        <p:nvPicPr>
          <p:cNvPr id="5" name="Picture 4"/>
          <p:cNvPicPr>
            <a:picLocks noChangeAspect="1"/>
          </p:cNvPicPr>
          <p:nvPr/>
        </p:nvPicPr>
        <p:blipFill>
          <a:blip r:embed="rId4"/>
          <a:stretch>
            <a:fillRect/>
          </a:stretch>
        </p:blipFill>
        <p:spPr>
          <a:xfrm>
            <a:off x="6622686" y="1810474"/>
            <a:ext cx="2274005" cy="859611"/>
          </a:xfrm>
          <a:prstGeom prst="rect">
            <a:avLst/>
          </a:prstGeom>
        </p:spPr>
      </p:pic>
    </p:spTree>
    <p:extLst>
      <p:ext uri="{BB962C8B-B14F-4D97-AF65-F5344CB8AC3E}">
        <p14:creationId xmlns:p14="http://schemas.microsoft.com/office/powerpoint/2010/main" val="39950204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35280" y="1155869"/>
            <a:ext cx="6096000" cy="52246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rgbClr val="000000"/>
                </a:solidFill>
                <a:latin typeface="Times New Roman" panose="02020603050405020304" pitchFamily="18" charset="0"/>
                <a:cs typeface="Times New Roman" panose="02020603050405020304" pitchFamily="18" charset="0"/>
              </a:rPr>
              <a:t>Step 2- Create the Content:</a:t>
            </a:r>
          </a:p>
          <a:p>
            <a:r>
              <a:rPr lang="en-US" sz="2000" dirty="0">
                <a:solidFill>
                  <a:srgbClr val="000000"/>
                </a:solidFill>
                <a:latin typeface="Times New Roman" panose="02020603050405020304" pitchFamily="18" charset="0"/>
                <a:cs typeface="Times New Roman" panose="02020603050405020304" pitchFamily="18" charset="0"/>
              </a:rPr>
              <a:t>Follow the format used by your competitors, especially if they have ranked well. This process is vital because Google tells you what people want to read when they search for your keywords.</a:t>
            </a:r>
          </a:p>
          <a:p>
            <a:endParaRPr lang="en-US" sz="2000" dirty="0">
              <a:solidFill>
                <a:srgbClr val="000000"/>
              </a:solidFill>
              <a:latin typeface="Times New Roman" panose="02020603050405020304" pitchFamily="18" charset="0"/>
              <a:cs typeface="Times New Roman" panose="02020603050405020304" pitchFamily="18" charset="0"/>
            </a:endParaRPr>
          </a:p>
          <a:p>
            <a:r>
              <a:rPr lang="en-US" sz="2000" dirty="0">
                <a:solidFill>
                  <a:srgbClr val="000000"/>
                </a:solidFill>
                <a:latin typeface="Times New Roman" panose="02020603050405020304" pitchFamily="18" charset="0"/>
                <a:cs typeface="Times New Roman" panose="02020603050405020304" pitchFamily="18" charset="0"/>
              </a:rPr>
              <a:t>To make your post stand out:</a:t>
            </a:r>
          </a:p>
          <a:p>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q"/>
            </a:pPr>
            <a:r>
              <a:rPr lang="en-US" sz="2000" dirty="0">
                <a:solidFill>
                  <a:srgbClr val="000000"/>
                </a:solidFill>
                <a:latin typeface="Times New Roman" panose="02020603050405020304" pitchFamily="18" charset="0"/>
                <a:cs typeface="Times New Roman" panose="02020603050405020304" pitchFamily="18" charset="0"/>
              </a:rPr>
              <a:t>Create a title that isn’t generic.</a:t>
            </a:r>
          </a:p>
          <a:p>
            <a:pPr marL="342900" indent="-342900">
              <a:buFont typeface="Wingdings" panose="05000000000000000000" pitchFamily="2" charset="2"/>
              <a:buChar char="q"/>
            </a:pPr>
            <a:r>
              <a:rPr lang="en-US" sz="2000" dirty="0">
                <a:solidFill>
                  <a:srgbClr val="000000"/>
                </a:solidFill>
                <a:latin typeface="Times New Roman" panose="02020603050405020304" pitchFamily="18" charset="0"/>
                <a:cs typeface="Times New Roman" panose="02020603050405020304" pitchFamily="18" charset="0"/>
              </a:rPr>
              <a:t>Focus on covering the points that your competitors might have missed to give your content an edge over others.</a:t>
            </a:r>
          </a:p>
          <a:p>
            <a:pPr marL="342900" indent="-342900">
              <a:buFont typeface="Wingdings" panose="05000000000000000000" pitchFamily="2" charset="2"/>
              <a:buChar char="q"/>
            </a:pPr>
            <a:r>
              <a:rPr lang="en-US" sz="2000" dirty="0">
                <a:solidFill>
                  <a:srgbClr val="000000"/>
                </a:solidFill>
                <a:latin typeface="Times New Roman" panose="02020603050405020304" pitchFamily="18" charset="0"/>
                <a:cs typeface="Times New Roman" panose="02020603050405020304" pitchFamily="18" charset="0"/>
              </a:rPr>
              <a:t>Follow a crisp writing style and try writing in the second person so that your content sounds more engaging. </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4" name="Picture 3"/>
          <p:cNvPicPr>
            <a:picLocks noChangeAspect="1"/>
          </p:cNvPicPr>
          <p:nvPr/>
        </p:nvPicPr>
        <p:blipFill>
          <a:blip r:embed="rId3"/>
          <a:stretch>
            <a:fillRect/>
          </a:stretch>
        </p:blipFill>
        <p:spPr>
          <a:xfrm>
            <a:off x="6586128" y="1238250"/>
            <a:ext cx="5313772" cy="5142230"/>
          </a:xfrm>
          <a:prstGeom prst="rect">
            <a:avLst/>
          </a:prstGeom>
        </p:spPr>
      </p:pic>
    </p:spTree>
    <p:extLst>
      <p:ext uri="{BB962C8B-B14F-4D97-AF65-F5344CB8AC3E}">
        <p14:creationId xmlns:p14="http://schemas.microsoft.com/office/powerpoint/2010/main" val="41435924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294640" y="1653709"/>
            <a:ext cx="6096000" cy="4452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dirty="0">
                <a:solidFill>
                  <a:srgbClr val="000000"/>
                </a:solidFill>
                <a:latin typeface="Times New Roman" panose="02020603050405020304" pitchFamily="18" charset="0"/>
                <a:cs typeface="Times New Roman" panose="02020603050405020304" pitchFamily="18" charset="0"/>
              </a:rPr>
              <a:t>Avoid writing in long paragraphs or using jargon. Instead, add bullet points wherever possible to make it easier for people to read. </a:t>
            </a:r>
          </a:p>
          <a:p>
            <a:pPr algn="just"/>
            <a:endParaRPr lang="en-US" sz="2000" dirty="0">
              <a:solidFill>
                <a:srgbClr val="000000"/>
              </a:solidFill>
              <a:latin typeface="Times New Roman" panose="02020603050405020304" pitchFamily="18" charset="0"/>
              <a:cs typeface="Times New Roman" panose="02020603050405020304" pitchFamily="18" charset="0"/>
            </a:endParaRPr>
          </a:p>
          <a:p>
            <a:pPr algn="just"/>
            <a:r>
              <a:rPr lang="en-US" sz="2000" dirty="0">
                <a:solidFill>
                  <a:srgbClr val="000000"/>
                </a:solidFill>
                <a:latin typeface="Times New Roman" panose="02020603050405020304" pitchFamily="18" charset="0"/>
                <a:cs typeface="Times New Roman" panose="02020603050405020304" pitchFamily="18" charset="0"/>
              </a:rPr>
              <a:t>Make the written content more interesting with images and videos. Add enough internal and external links within your content to keep users engaged. </a:t>
            </a:r>
          </a:p>
          <a:p>
            <a:pPr algn="just"/>
            <a:endParaRPr lang="en-US" sz="2000" dirty="0">
              <a:solidFill>
                <a:srgbClr val="000000"/>
              </a:solidFill>
              <a:latin typeface="Times New Roman" panose="02020603050405020304" pitchFamily="18" charset="0"/>
              <a:cs typeface="Times New Roman" panose="02020603050405020304" pitchFamily="18" charset="0"/>
            </a:endParaRPr>
          </a:p>
          <a:p>
            <a:pPr algn="just"/>
            <a:r>
              <a:rPr lang="en-US" sz="2000" dirty="0">
                <a:solidFill>
                  <a:srgbClr val="000000"/>
                </a:solidFill>
                <a:latin typeface="Times New Roman" panose="02020603050405020304" pitchFamily="18" charset="0"/>
                <a:cs typeface="Times New Roman" panose="02020603050405020304" pitchFamily="18" charset="0"/>
              </a:rPr>
              <a:t>After deciding on your content, look for additional keywords that will help you rank better.</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86129" y="882868"/>
            <a:ext cx="5503622" cy="5568731"/>
          </a:xfrm>
          <a:prstGeom prst="rect">
            <a:avLst/>
          </a:prstGeom>
        </p:spPr>
      </p:pic>
    </p:spTree>
    <p:extLst>
      <p:ext uri="{BB962C8B-B14F-4D97-AF65-F5344CB8AC3E}">
        <p14:creationId xmlns:p14="http://schemas.microsoft.com/office/powerpoint/2010/main" val="8106973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670560" y="1786194"/>
            <a:ext cx="5029200" cy="4452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solidFill>
                  <a:srgbClr val="000000"/>
                </a:solidFill>
                <a:latin typeface="Times New Roman" panose="02020603050405020304" pitchFamily="18" charset="0"/>
                <a:cs typeface="Times New Roman" panose="02020603050405020304" pitchFamily="18" charset="0"/>
              </a:rPr>
              <a:t>Step 3- Promote your content:</a:t>
            </a:r>
          </a:p>
          <a:p>
            <a:pPr algn="just"/>
            <a:r>
              <a:rPr lang="en-US" sz="2000" dirty="0">
                <a:solidFill>
                  <a:srgbClr val="000000"/>
                </a:solidFill>
                <a:latin typeface="Times New Roman" panose="02020603050405020304" pitchFamily="18" charset="0"/>
                <a:cs typeface="Times New Roman" panose="02020603050405020304" pitchFamily="18" charset="0"/>
              </a:rPr>
              <a:t>When creating SEO blog articles, you have to promote them to generate revenue. If you’ve planned an advanced content marketing strategy, then you should know that the goal is to get your content to as many people as possible. </a:t>
            </a:r>
          </a:p>
          <a:p>
            <a:pPr algn="just"/>
            <a:endParaRPr lang="en-US" sz="2000" dirty="0">
              <a:solidFill>
                <a:srgbClr val="000000"/>
              </a:solidFill>
              <a:latin typeface="Times New Roman" panose="02020603050405020304" pitchFamily="18" charset="0"/>
              <a:cs typeface="Times New Roman" panose="02020603050405020304" pitchFamily="18" charset="0"/>
            </a:endParaRPr>
          </a:p>
          <a:p>
            <a:pPr algn="just"/>
            <a:r>
              <a:rPr lang="en-US" sz="2000" dirty="0">
                <a:solidFill>
                  <a:srgbClr val="000000"/>
                </a:solidFill>
                <a:latin typeface="Times New Roman" panose="02020603050405020304" pitchFamily="18" charset="0"/>
                <a:cs typeface="Times New Roman" panose="02020603050405020304" pitchFamily="18" charset="0"/>
              </a:rPr>
              <a:t>You can market directly using relevant keywords and invest in interest-based ads that target the concerned audience. SEO will help your content rank, which will help with organic traffic from consumers who are willing to purchase your services.</a:t>
            </a:r>
          </a:p>
          <a:p>
            <a:pPr algn="just"/>
            <a:endParaRPr lang="en-US" sz="2000" dirty="0">
              <a:solidFill>
                <a:srgbClr val="000000"/>
              </a:solidFill>
              <a:latin typeface="Inter"/>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4" name="Picture 3"/>
          <p:cNvPicPr>
            <a:picLocks noChangeAspect="1"/>
          </p:cNvPicPr>
          <p:nvPr/>
        </p:nvPicPr>
        <p:blipFill>
          <a:blip r:embed="rId3"/>
          <a:stretch>
            <a:fillRect/>
          </a:stretch>
        </p:blipFill>
        <p:spPr>
          <a:xfrm>
            <a:off x="6664960" y="1583400"/>
            <a:ext cx="5234940" cy="4858040"/>
          </a:xfrm>
          <a:prstGeom prst="rect">
            <a:avLst/>
          </a:prstGeom>
        </p:spPr>
      </p:pic>
    </p:spTree>
    <p:extLst>
      <p:ext uri="{BB962C8B-B14F-4D97-AF65-F5344CB8AC3E}">
        <p14:creationId xmlns:p14="http://schemas.microsoft.com/office/powerpoint/2010/main" val="8285564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680720" y="1247309"/>
            <a:ext cx="4643120" cy="4452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dirty="0">
              <a:solidFill>
                <a:srgbClr val="000000"/>
              </a:solidFill>
              <a:latin typeface="Inter"/>
            </a:endParaRPr>
          </a:p>
          <a:p>
            <a:pPr algn="just"/>
            <a:r>
              <a:rPr lang="en-US" sz="2400" dirty="0">
                <a:solidFill>
                  <a:srgbClr val="000000"/>
                </a:solidFill>
                <a:latin typeface="Times New Roman" panose="02020603050405020304" pitchFamily="18" charset="0"/>
                <a:cs typeface="Times New Roman" panose="02020603050405020304" pitchFamily="18" charset="0"/>
              </a:rPr>
              <a:t>Receiving backlinks will help you promote your content, as well. Another effective way to promote your content is through influencer marketing. This strategy will enable you to reach more people by getting one person to share your material.</a:t>
            </a:r>
            <a:endParaRPr lang="en-US" sz="2400" b="0" i="0" dirty="0">
              <a:solidFill>
                <a:srgbClr val="000000"/>
              </a:solidFill>
              <a:effectLst/>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4" name="Picture 3"/>
          <p:cNvPicPr>
            <a:picLocks noChangeAspect="1"/>
          </p:cNvPicPr>
          <p:nvPr/>
        </p:nvPicPr>
        <p:blipFill>
          <a:blip r:embed="rId3"/>
          <a:stretch>
            <a:fillRect/>
          </a:stretch>
        </p:blipFill>
        <p:spPr>
          <a:xfrm>
            <a:off x="5770880" y="1076960"/>
            <a:ext cx="5913120" cy="3728720"/>
          </a:xfrm>
          <a:prstGeom prst="rect">
            <a:avLst/>
          </a:prstGeom>
        </p:spPr>
      </p:pic>
      <p:sp>
        <p:nvSpPr>
          <p:cNvPr id="5" name="Rectangle 4"/>
          <p:cNvSpPr/>
          <p:nvPr/>
        </p:nvSpPr>
        <p:spPr>
          <a:xfrm>
            <a:off x="5770880" y="5203130"/>
            <a:ext cx="6096000" cy="1384995"/>
          </a:xfrm>
          <a:prstGeom prst="rect">
            <a:avLst/>
          </a:prstGeom>
        </p:spPr>
        <p:txBody>
          <a:bodyPr>
            <a:spAutoFit/>
          </a:bodyPr>
          <a:lstStyle/>
          <a:p>
            <a:pPr marL="285750" indent="-285750" algn="just">
              <a:buFont typeface="Wingdings" panose="05000000000000000000" pitchFamily="2" charset="2"/>
              <a:buChar char="q"/>
            </a:pPr>
            <a:r>
              <a:rPr lang="en-US" sz="1400" b="1" dirty="0">
                <a:latin typeface="Arial Black" panose="020B0A04020102020204" pitchFamily="34" charset="0"/>
              </a:rPr>
              <a:t>A backlink is a link from some other website to that web resource. A web resource may be a website, web page, or web directory. A backlink is a reference comparable to a citation</a:t>
            </a:r>
          </a:p>
          <a:p>
            <a:pPr marL="285750" indent="-285750" algn="just">
              <a:buFont typeface="Wingdings" panose="05000000000000000000" pitchFamily="2" charset="2"/>
              <a:buChar char="q"/>
            </a:pPr>
            <a:r>
              <a:rPr lang="en-US" sz="1400" b="1" dirty="0">
                <a:latin typeface="Arial Black" panose="020B0A04020102020204" pitchFamily="34" charset="0"/>
              </a:rPr>
              <a:t>Influencer marketing is the collaboration of businesses and individuals with large and engaged online followings.</a:t>
            </a:r>
          </a:p>
        </p:txBody>
      </p:sp>
    </p:spTree>
    <p:extLst>
      <p:ext uri="{BB962C8B-B14F-4D97-AF65-F5344CB8AC3E}">
        <p14:creationId xmlns:p14="http://schemas.microsoft.com/office/powerpoint/2010/main" val="23913645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640080" y="1338749"/>
            <a:ext cx="4673600" cy="4452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solidFill>
                  <a:srgbClr val="000000"/>
                </a:solidFill>
                <a:latin typeface="Inter"/>
              </a:rPr>
              <a:t>Step 4- Drive sales by tracking your leads:</a:t>
            </a:r>
          </a:p>
          <a:p>
            <a:pPr algn="just"/>
            <a:endParaRPr lang="en-US" sz="2000" b="1" dirty="0">
              <a:solidFill>
                <a:srgbClr val="000000"/>
              </a:solidFill>
              <a:latin typeface="Inter"/>
            </a:endParaRPr>
          </a:p>
          <a:p>
            <a:pPr algn="just"/>
            <a:r>
              <a:rPr lang="en-US" sz="2000" dirty="0">
                <a:solidFill>
                  <a:srgbClr val="000000"/>
                </a:solidFill>
                <a:latin typeface="Inter"/>
              </a:rPr>
              <a:t>Tracking your content progress is essential. If you recognize that you’re not ranking despite all the marketing efforts, then you may want to reassess if your content is meeting the search intent of your audience.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5616938" y="5403056"/>
            <a:ext cx="6482080" cy="1323439"/>
          </a:xfrm>
          <a:prstGeom prst="rect">
            <a:avLst/>
          </a:prstGeom>
        </p:spPr>
        <p:txBody>
          <a:bodyPr wrap="square">
            <a:spAutoFit/>
          </a:bodyPr>
          <a:lstStyle/>
          <a:p>
            <a:pPr marL="285750" indent="-285750" algn="just">
              <a:buFont typeface="Wingdings" panose="05000000000000000000" pitchFamily="2" charset="2"/>
              <a:buChar char="q"/>
            </a:pPr>
            <a:r>
              <a:rPr lang="en-US" sz="1600" dirty="0">
                <a:solidFill>
                  <a:srgbClr val="4D5156"/>
                </a:solidFill>
                <a:latin typeface="Google Sans"/>
              </a:rPr>
              <a:t>Sales lead tracking is </a:t>
            </a:r>
            <a:r>
              <a:rPr lang="en-US" sz="1600" dirty="0">
                <a:solidFill>
                  <a:srgbClr val="040C28"/>
                </a:solidFill>
                <a:latin typeface="Google Sans"/>
              </a:rPr>
              <a:t>the process of determining the source and status of leads in the sales process</a:t>
            </a:r>
            <a:r>
              <a:rPr lang="en-US" sz="1600" dirty="0">
                <a:solidFill>
                  <a:srgbClr val="4D5156"/>
                </a:solidFill>
                <a:latin typeface="Google Sans"/>
              </a:rPr>
              <a:t>. It involves monitoring where leads are in the sales funnel and knowing what action to take to move a lead to the next stage and eventually convert a lead into a sale.</a:t>
            </a:r>
            <a:endParaRPr lang="en-US" sz="1600" dirty="0"/>
          </a:p>
        </p:txBody>
      </p:sp>
      <p:pic>
        <p:nvPicPr>
          <p:cNvPr id="5" name="Picture 4"/>
          <p:cNvPicPr>
            <a:picLocks noChangeAspect="1"/>
          </p:cNvPicPr>
          <p:nvPr/>
        </p:nvPicPr>
        <p:blipFill>
          <a:blip r:embed="rId3"/>
          <a:stretch>
            <a:fillRect/>
          </a:stretch>
        </p:blipFill>
        <p:spPr>
          <a:xfrm>
            <a:off x="5616938" y="859708"/>
            <a:ext cx="6482080" cy="4543348"/>
          </a:xfrm>
          <a:prstGeom prst="rect">
            <a:avLst/>
          </a:prstGeom>
        </p:spPr>
      </p:pic>
    </p:spTree>
    <p:extLst>
      <p:ext uri="{BB962C8B-B14F-4D97-AF65-F5344CB8AC3E}">
        <p14:creationId xmlns:p14="http://schemas.microsoft.com/office/powerpoint/2010/main" val="4909080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5651500" y="2798992"/>
            <a:ext cx="6540500" cy="2612390"/>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375920" y="1633389"/>
            <a:ext cx="4643120" cy="4452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solidFill>
                  <a:srgbClr val="000000"/>
                </a:solidFill>
                <a:latin typeface="Inter"/>
              </a:rPr>
              <a:t>It would help to review your old content again and update them. If you’re using advertising strategies, go for Google Analytics (ensure that the conversion tracking is set up) and UTM parameters. </a:t>
            </a:r>
          </a:p>
          <a:p>
            <a:pPr algn="just"/>
            <a:endParaRPr lang="en-US" dirty="0">
              <a:solidFill>
                <a:srgbClr val="000000"/>
              </a:solidFill>
              <a:latin typeface="Inter"/>
            </a:endParaRPr>
          </a:p>
          <a:p>
            <a:pPr algn="just"/>
            <a:r>
              <a:rPr lang="en-US" b="1" dirty="0">
                <a:solidFill>
                  <a:srgbClr val="000000"/>
                </a:solidFill>
                <a:latin typeface="Inter"/>
              </a:rPr>
              <a:t>UTM parameters </a:t>
            </a:r>
            <a:r>
              <a:rPr lang="en-US" dirty="0">
                <a:solidFill>
                  <a:srgbClr val="000000"/>
                </a:solidFill>
                <a:latin typeface="Inter"/>
              </a:rPr>
              <a:t>are crucial because they track the tags you add to your content URL. It’s monitored in Google Analytics. </a:t>
            </a:r>
          </a:p>
          <a:p>
            <a:pPr algn="just"/>
            <a:endParaRPr lang="en-US" dirty="0">
              <a:solidFill>
                <a:srgbClr val="000000"/>
              </a:solidFill>
              <a:latin typeface="Inter"/>
            </a:endParaRPr>
          </a:p>
          <a:p>
            <a:pPr algn="just"/>
            <a:r>
              <a:rPr lang="en-US" dirty="0">
                <a:solidFill>
                  <a:srgbClr val="000000"/>
                </a:solidFill>
                <a:latin typeface="Inter"/>
              </a:rPr>
              <a:t>Once you follow the progress, you can eliminate components that are slowing you down and enhance the working points. Repeat this process, and you will see your sales statistics increase.</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4" name="Picture 3"/>
          <p:cNvPicPr>
            <a:picLocks noChangeAspect="1"/>
          </p:cNvPicPr>
          <p:nvPr/>
        </p:nvPicPr>
        <p:blipFill>
          <a:blip r:embed="rId4"/>
          <a:stretch>
            <a:fillRect/>
          </a:stretch>
        </p:blipFill>
        <p:spPr>
          <a:xfrm>
            <a:off x="5651500" y="768107"/>
            <a:ext cx="6540500" cy="2264368"/>
          </a:xfrm>
          <a:prstGeom prst="rect">
            <a:avLst/>
          </a:prstGeom>
        </p:spPr>
      </p:pic>
      <p:sp>
        <p:nvSpPr>
          <p:cNvPr id="5" name="Rectangle 4"/>
          <p:cNvSpPr/>
          <p:nvPr/>
        </p:nvSpPr>
        <p:spPr>
          <a:xfrm>
            <a:off x="5651500" y="5371579"/>
            <a:ext cx="6540500" cy="138499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US" sz="1200" b="1" dirty="0">
                <a:solidFill>
                  <a:srgbClr val="000000"/>
                </a:solidFill>
                <a:latin typeface="Poppins"/>
              </a:rPr>
              <a:t>What are UTMs?</a:t>
            </a:r>
          </a:p>
          <a:p>
            <a:r>
              <a:rPr lang="en-US" sz="1200" b="1" dirty="0">
                <a:solidFill>
                  <a:srgbClr val="000000"/>
                </a:solidFill>
                <a:latin typeface="Times New Roman" panose="02020603050405020304" pitchFamily="18" charset="0"/>
                <a:cs typeface="Times New Roman" panose="02020603050405020304" pitchFamily="18" charset="0"/>
              </a:rPr>
              <a:t>UTMs are tags that you can add to the end of a URL in order to track the source of traffic to your website. When someone clicks on a link with UTMs, those UTMs are added to the URL as query parameters. </a:t>
            </a:r>
          </a:p>
          <a:p>
            <a:r>
              <a:rPr lang="en-US" sz="1200" b="1" dirty="0">
                <a:solidFill>
                  <a:srgbClr val="000000"/>
                </a:solidFill>
                <a:latin typeface="Times New Roman" panose="02020603050405020304" pitchFamily="18" charset="0"/>
                <a:cs typeface="Times New Roman" panose="02020603050405020304" pitchFamily="18" charset="0"/>
              </a:rPr>
              <a:t>Query parameters are pieces of information that are appended to the end of a URL. They provide additional information about a page or resource and help browsers and web servers communicate with each other.</a:t>
            </a:r>
            <a:endParaRPr lang="en-US" sz="1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49521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80430" y="1613069"/>
            <a:ext cx="4483009" cy="4452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rgbClr val="000000"/>
                </a:solidFill>
                <a:latin typeface="Inter"/>
              </a:rPr>
              <a:t>Best Channels for Content Marketing</a:t>
            </a:r>
          </a:p>
          <a:p>
            <a:endParaRPr lang="en-US" sz="2000" b="1" dirty="0">
              <a:solidFill>
                <a:srgbClr val="000000"/>
              </a:solidFill>
              <a:latin typeface="Inter"/>
            </a:endParaRPr>
          </a:p>
          <a:p>
            <a:r>
              <a:rPr lang="en-US" sz="2000" dirty="0">
                <a:solidFill>
                  <a:srgbClr val="000000"/>
                </a:solidFill>
                <a:latin typeface="Inter"/>
              </a:rPr>
              <a:t>Finding the best channels to promote your content is as crucial as writing great content for your audience. If you don’t analyze the best channels to promote your content, the result won’t be much effective. </a:t>
            </a:r>
          </a:p>
          <a:p>
            <a:endParaRPr lang="en-US" sz="2000" dirty="0">
              <a:solidFill>
                <a:srgbClr val="000000"/>
              </a:solidFill>
              <a:latin typeface="Inter"/>
            </a:endParaRPr>
          </a:p>
          <a:p>
            <a:r>
              <a:rPr lang="en-US" sz="2000" dirty="0">
                <a:solidFill>
                  <a:srgbClr val="000000"/>
                </a:solidFill>
                <a:latin typeface="Inter"/>
              </a:rPr>
              <a:t>For example, if you want to share a whitepaper, the best platform for that would either be LinkedIn or Twitter, but if you want to share a video on the top ten apps for teenagers, your best platform to do so will be Facebook.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4" name="Picture 3"/>
          <p:cNvPicPr>
            <a:picLocks noChangeAspect="1"/>
          </p:cNvPicPr>
          <p:nvPr/>
        </p:nvPicPr>
        <p:blipFill>
          <a:blip r:embed="rId3"/>
          <a:stretch>
            <a:fillRect/>
          </a:stretch>
        </p:blipFill>
        <p:spPr>
          <a:xfrm>
            <a:off x="4836160" y="679510"/>
            <a:ext cx="5696539" cy="6097210"/>
          </a:xfrm>
          <a:prstGeom prst="rect">
            <a:avLst/>
          </a:prstGeom>
        </p:spPr>
      </p:pic>
      <p:sp>
        <p:nvSpPr>
          <p:cNvPr id="5" name="Rectangle 4"/>
          <p:cNvSpPr/>
          <p:nvPr/>
        </p:nvSpPr>
        <p:spPr>
          <a:xfrm>
            <a:off x="9785350" y="2408133"/>
            <a:ext cx="2214880" cy="2862322"/>
          </a:xfrm>
          <a:prstGeom prst="rect">
            <a:avLst/>
          </a:prstGeom>
          <a:solidFill>
            <a:srgbClr val="A61A73"/>
          </a:solidFill>
        </p:spPr>
        <p:txBody>
          <a:bodyPr wrap="square">
            <a:spAutoFit/>
          </a:bodyPr>
          <a:lstStyle/>
          <a:p>
            <a:r>
              <a:rPr lang="en-US" dirty="0">
                <a:solidFill>
                  <a:schemeClr val="bg1"/>
                </a:solidFill>
              </a:rPr>
              <a:t>There are several content formats that you can follow to spread your business via various channels. These formats include Blog Posts, Infographics, Slide Share Decks, Quizzes, and many others.</a:t>
            </a:r>
          </a:p>
        </p:txBody>
      </p:sp>
    </p:spTree>
    <p:extLst>
      <p:ext uri="{BB962C8B-B14F-4D97-AF65-F5344CB8AC3E}">
        <p14:creationId xmlns:p14="http://schemas.microsoft.com/office/powerpoint/2010/main" val="9457025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75920" y="1592749"/>
            <a:ext cx="4897120" cy="4452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rgbClr val="000000"/>
                </a:solidFill>
                <a:latin typeface="Times New Roman" panose="02020603050405020304" pitchFamily="18" charset="0"/>
                <a:cs typeface="Times New Roman" panose="02020603050405020304" pitchFamily="18" charset="0"/>
              </a:rPr>
              <a:t>Some of the popular content formats are:</a:t>
            </a:r>
          </a:p>
          <a:p>
            <a:endParaRPr lang="en-US" sz="2000" b="1" dirty="0">
              <a:solidFill>
                <a:srgbClr val="000000"/>
              </a:solidFill>
              <a:latin typeface="Times New Roman" panose="02020603050405020304" pitchFamily="18" charset="0"/>
              <a:cs typeface="Times New Roman" panose="02020603050405020304" pitchFamily="18" charset="0"/>
            </a:endParaRPr>
          </a:p>
          <a:p>
            <a:pPr algn="just"/>
            <a:r>
              <a:rPr lang="en-US" sz="2000" b="1" dirty="0">
                <a:solidFill>
                  <a:srgbClr val="000000"/>
                </a:solidFill>
                <a:latin typeface="Times New Roman" panose="02020603050405020304" pitchFamily="18" charset="0"/>
                <a:cs typeface="Times New Roman" panose="02020603050405020304" pitchFamily="18" charset="0"/>
              </a:rPr>
              <a:t>Blog posts/Guest blog posts</a:t>
            </a:r>
          </a:p>
          <a:p>
            <a:pPr algn="just"/>
            <a:r>
              <a:rPr lang="en-US" sz="2000" dirty="0">
                <a:solidFill>
                  <a:srgbClr val="000000"/>
                </a:solidFill>
                <a:latin typeface="Times New Roman" panose="02020603050405020304" pitchFamily="18" charset="0"/>
                <a:cs typeface="Times New Roman" panose="02020603050405020304" pitchFamily="18" charset="0"/>
              </a:rPr>
              <a:t>blog post must provide valuable, informative, and relevant content to your audience. Usually, it should have a word count of 1000 to 2000 words in length.</a:t>
            </a:r>
          </a:p>
          <a:p>
            <a:pPr algn="just"/>
            <a:endParaRPr lang="en-US" sz="2000" dirty="0">
              <a:solidFill>
                <a:srgbClr val="000000"/>
              </a:solidFill>
              <a:latin typeface="Times New Roman" panose="02020603050405020304" pitchFamily="18" charset="0"/>
              <a:cs typeface="Times New Roman" panose="02020603050405020304" pitchFamily="18" charset="0"/>
            </a:endParaRPr>
          </a:p>
          <a:p>
            <a:pPr algn="just"/>
            <a:r>
              <a:rPr lang="en-US" sz="2000" b="1" dirty="0">
                <a:solidFill>
                  <a:srgbClr val="000000"/>
                </a:solidFill>
                <a:latin typeface="Times New Roman" panose="02020603050405020304" pitchFamily="18" charset="0"/>
                <a:cs typeface="Times New Roman" panose="02020603050405020304" pitchFamily="18" charset="0"/>
              </a:rPr>
              <a:t>EBooks</a:t>
            </a:r>
          </a:p>
          <a:p>
            <a:pPr algn="just"/>
            <a:r>
              <a:rPr lang="en-US" sz="2000" dirty="0">
                <a:solidFill>
                  <a:srgbClr val="000000"/>
                </a:solidFill>
                <a:latin typeface="Times New Roman" panose="02020603050405020304" pitchFamily="18" charset="0"/>
                <a:cs typeface="Times New Roman" panose="02020603050405020304" pitchFamily="18" charset="0"/>
              </a:rPr>
              <a:t>EBooks are books available in a digital format and can be read on various electronic devices. These are lead tools that generate leads, and your potential customers can download them by submitting their contact information.</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60721" y="1592749"/>
            <a:ext cx="5984240" cy="4675118"/>
          </a:xfrm>
          <a:prstGeom prst="rect">
            <a:avLst/>
          </a:prstGeom>
        </p:spPr>
      </p:pic>
    </p:spTree>
    <p:extLst>
      <p:ext uri="{BB962C8B-B14F-4D97-AF65-F5344CB8AC3E}">
        <p14:creationId xmlns:p14="http://schemas.microsoft.com/office/powerpoint/2010/main" val="7434882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570049" y="1620856"/>
            <a:ext cx="3596187" cy="4452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rgbClr val="000000"/>
                </a:solidFill>
                <a:latin typeface="Inter"/>
              </a:rPr>
              <a:t>Templates</a:t>
            </a:r>
          </a:p>
          <a:p>
            <a:endParaRPr lang="en-US" sz="2000" b="1" dirty="0">
              <a:solidFill>
                <a:srgbClr val="000000"/>
              </a:solidFill>
              <a:latin typeface="Inter"/>
            </a:endParaRPr>
          </a:p>
          <a:p>
            <a:r>
              <a:rPr lang="en-US" sz="2000" dirty="0">
                <a:solidFill>
                  <a:srgbClr val="000000"/>
                </a:solidFill>
                <a:latin typeface="Inter"/>
              </a:rPr>
              <a:t>A template is a pre-defined content format that helps in lead generation.</a:t>
            </a:r>
          </a:p>
          <a:p>
            <a:r>
              <a:rPr lang="en-US" sz="2000" b="1" dirty="0">
                <a:solidFill>
                  <a:srgbClr val="4D5156"/>
                </a:solidFill>
                <a:latin typeface="Google Sans"/>
              </a:rPr>
              <a:t>(A template is </a:t>
            </a:r>
            <a:r>
              <a:rPr lang="en-US" sz="2000" b="1" dirty="0">
                <a:solidFill>
                  <a:srgbClr val="040C28"/>
                </a:solidFill>
                <a:latin typeface="Google Sans"/>
              </a:rPr>
              <a:t>a form, mold or pattern used as a guide to make something</a:t>
            </a:r>
            <a:r>
              <a:rPr lang="en-US" sz="2000" b="1" dirty="0">
                <a:solidFill>
                  <a:srgbClr val="4D5156"/>
                </a:solidFill>
                <a:latin typeface="Google Sans"/>
              </a:rPr>
              <a:t>.)</a:t>
            </a:r>
            <a:endParaRPr lang="en-US" sz="2000" b="1" dirty="0">
              <a:solidFill>
                <a:srgbClr val="000000"/>
              </a:solidFill>
              <a:latin typeface="Inter"/>
            </a:endParaRPr>
          </a:p>
          <a:p>
            <a:endParaRPr lang="en-US" sz="2000" dirty="0">
              <a:solidFill>
                <a:srgbClr val="000000"/>
              </a:solidFill>
              <a:latin typeface="Inter"/>
            </a:endParaRPr>
          </a:p>
          <a:p>
            <a:pPr algn="just"/>
            <a:r>
              <a:rPr lang="en-US" sz="2000" b="1" dirty="0">
                <a:solidFill>
                  <a:srgbClr val="000000"/>
                </a:solidFill>
                <a:latin typeface="Inter"/>
              </a:rPr>
              <a:t>Infographics</a:t>
            </a:r>
          </a:p>
          <a:p>
            <a:pPr algn="just"/>
            <a:r>
              <a:rPr lang="en-US" sz="2000" dirty="0">
                <a:solidFill>
                  <a:srgbClr val="000000"/>
                </a:solidFill>
                <a:latin typeface="Inter"/>
              </a:rPr>
              <a:t>With infographics, you can easily organize and visualize the data. This is useful for users in making the content more attractive and compelling.</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4" name="Picture 3"/>
          <p:cNvPicPr>
            <a:picLocks noChangeAspect="1"/>
          </p:cNvPicPr>
          <p:nvPr/>
        </p:nvPicPr>
        <p:blipFill>
          <a:blip r:embed="rId3"/>
          <a:stretch>
            <a:fillRect/>
          </a:stretch>
        </p:blipFill>
        <p:spPr>
          <a:xfrm>
            <a:off x="5252720" y="952668"/>
            <a:ext cx="5567680" cy="4452451"/>
          </a:xfrm>
          <a:prstGeom prst="rect">
            <a:avLst/>
          </a:prstGeom>
        </p:spPr>
      </p:pic>
      <p:pic>
        <p:nvPicPr>
          <p:cNvPr id="5" name="Picture 4"/>
          <p:cNvPicPr>
            <a:picLocks noChangeAspect="1"/>
          </p:cNvPicPr>
          <p:nvPr/>
        </p:nvPicPr>
        <p:blipFill>
          <a:blip r:embed="rId4"/>
          <a:stretch>
            <a:fillRect/>
          </a:stretch>
        </p:blipFill>
        <p:spPr>
          <a:xfrm>
            <a:off x="8253458" y="4828851"/>
            <a:ext cx="3785235" cy="1924696"/>
          </a:xfrm>
          <a:prstGeom prst="rect">
            <a:avLst/>
          </a:prstGeom>
          <a:solidFill>
            <a:srgbClr val="D5E26C"/>
          </a:solidFill>
          <a:ln w="76200">
            <a:solidFill>
              <a:schemeClr val="tx1"/>
            </a:solidFill>
          </a:ln>
        </p:spPr>
      </p:pic>
      <p:pic>
        <p:nvPicPr>
          <p:cNvPr id="6" name="Picture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166236" y="4828851"/>
            <a:ext cx="3703320" cy="2049935"/>
          </a:xfrm>
          <a:prstGeom prst="rect">
            <a:avLst/>
          </a:prstGeom>
          <a:ln w="38100"/>
        </p:spPr>
        <p:style>
          <a:lnRef idx="2">
            <a:schemeClr val="dk1"/>
          </a:lnRef>
          <a:fillRef idx="1">
            <a:schemeClr val="lt1"/>
          </a:fillRef>
          <a:effectRef idx="0">
            <a:schemeClr val="dk1"/>
          </a:effectRef>
          <a:fontRef idx="minor">
            <a:schemeClr val="dk1"/>
          </a:fontRef>
        </p:style>
      </p:pic>
    </p:spTree>
    <p:extLst>
      <p:ext uri="{BB962C8B-B14F-4D97-AF65-F5344CB8AC3E}">
        <p14:creationId xmlns:p14="http://schemas.microsoft.com/office/powerpoint/2010/main" val="15074177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25120" y="1734989"/>
            <a:ext cx="6096000" cy="4452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rgbClr val="000000"/>
                </a:solidFill>
                <a:latin typeface="Inter"/>
              </a:rPr>
              <a:t>Website pages</a:t>
            </a:r>
          </a:p>
          <a:p>
            <a:endParaRPr lang="en-US" sz="2000" b="1" dirty="0">
              <a:solidFill>
                <a:srgbClr val="000000"/>
              </a:solidFill>
              <a:latin typeface="Inter"/>
            </a:endParaRPr>
          </a:p>
          <a:p>
            <a:pPr algn="just"/>
            <a:r>
              <a:rPr lang="en-US" sz="2000" dirty="0">
                <a:solidFill>
                  <a:srgbClr val="000000"/>
                </a:solidFill>
                <a:latin typeface="Inter"/>
              </a:rPr>
              <a:t>When the audience wants to explore a brand online, they first see the “About Us” section. You ought to be very careful while designing this page.</a:t>
            </a:r>
          </a:p>
          <a:p>
            <a:pPr algn="just"/>
            <a:endParaRPr lang="en-US" sz="2000" dirty="0">
              <a:solidFill>
                <a:srgbClr val="000000"/>
              </a:solidFill>
              <a:latin typeface="Inter"/>
            </a:endParaRPr>
          </a:p>
          <a:p>
            <a:pPr algn="just"/>
            <a:r>
              <a:rPr lang="en-US" sz="2000" dirty="0">
                <a:solidFill>
                  <a:srgbClr val="000000"/>
                </a:solidFill>
                <a:latin typeface="Inter"/>
              </a:rPr>
              <a:t>It should be crafted so that it hooks the audience to your site and gives them an overview of your company, its achievements, beliefs, mission, and vision.</a:t>
            </a:r>
          </a:p>
          <a:p>
            <a:endParaRPr lang="en-US" sz="2000" dirty="0">
              <a:solidFill>
                <a:srgbClr val="000000"/>
              </a:solidFill>
              <a:latin typeface="Inter"/>
            </a:endParaRPr>
          </a:p>
          <a:p>
            <a:r>
              <a:rPr lang="en-US" sz="2000" b="1" dirty="0">
                <a:solidFill>
                  <a:srgbClr val="000000"/>
                </a:solidFill>
                <a:latin typeface="Inter"/>
              </a:rPr>
              <a:t>Webinars</a:t>
            </a:r>
          </a:p>
          <a:p>
            <a:pPr algn="just"/>
            <a:r>
              <a:rPr lang="en-US" sz="2000" dirty="0">
                <a:solidFill>
                  <a:srgbClr val="000000"/>
                </a:solidFill>
                <a:latin typeface="Inter"/>
              </a:rPr>
              <a:t>This is an excellent content marketing strategy that evolved in the digital technology space. It allows the audience to watch and hear the content they are interested in instead of reading it. This technique can even be linked to your blogs and similar topics.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22811" y="866183"/>
            <a:ext cx="5521778" cy="4528777"/>
          </a:xfrm>
          <a:prstGeom prst="rect">
            <a:avLst/>
          </a:prstGeom>
        </p:spPr>
      </p:pic>
      <p:sp>
        <p:nvSpPr>
          <p:cNvPr id="5" name="Rectangle 4"/>
          <p:cNvSpPr/>
          <p:nvPr/>
        </p:nvSpPr>
        <p:spPr>
          <a:xfrm>
            <a:off x="6516369" y="5581633"/>
            <a:ext cx="5521779" cy="1169551"/>
          </a:xfrm>
          <a:prstGeom prst="rect">
            <a:avLst/>
          </a:prstGeom>
          <a:ln w="38100"/>
        </p:spPr>
        <p:style>
          <a:lnRef idx="2">
            <a:schemeClr val="accent1"/>
          </a:lnRef>
          <a:fillRef idx="1">
            <a:schemeClr val="lt1"/>
          </a:fillRef>
          <a:effectRef idx="0">
            <a:schemeClr val="accent1"/>
          </a:effectRef>
          <a:fontRef idx="minor">
            <a:schemeClr val="dk1"/>
          </a:fontRef>
        </p:style>
        <p:txBody>
          <a:bodyPr wrap="square">
            <a:spAutoFit/>
          </a:bodyPr>
          <a:lstStyle/>
          <a:p>
            <a:r>
              <a:rPr lang="en-US" sz="1400" dirty="0">
                <a:solidFill>
                  <a:srgbClr val="202124"/>
                </a:solidFill>
                <a:latin typeface="Google Sans"/>
              </a:rPr>
              <a:t>An About Us page isn't just where you share the story of your brand. It's also </a:t>
            </a:r>
            <a:r>
              <a:rPr lang="en-US" sz="1400" dirty="0">
                <a:solidFill>
                  <a:srgbClr val="040C28"/>
                </a:solidFill>
                <a:latin typeface="Google Sans"/>
              </a:rPr>
              <a:t>where you tell your customer what you do for them and how you work to meet their needs in that area</a:t>
            </a:r>
            <a:r>
              <a:rPr lang="en-US" sz="1400" dirty="0">
                <a:solidFill>
                  <a:srgbClr val="202124"/>
                </a:solidFill>
                <a:latin typeface="Google Sans"/>
              </a:rPr>
              <a:t>. It isn't so much “Here's what we're about,” but more like “Here's who we are, why we started, and what we can do for you.”</a:t>
            </a:r>
            <a:endParaRPr lang="en-US" sz="1400" dirty="0"/>
          </a:p>
        </p:txBody>
      </p:sp>
    </p:spTree>
    <p:extLst>
      <p:ext uri="{BB962C8B-B14F-4D97-AF65-F5344CB8AC3E}">
        <p14:creationId xmlns:p14="http://schemas.microsoft.com/office/powerpoint/2010/main" val="40944836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418556" y="1623229"/>
            <a:ext cx="5466080" cy="4452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dirty="0">
                <a:solidFill>
                  <a:srgbClr val="000000"/>
                </a:solidFill>
                <a:latin typeface="Inter"/>
              </a:rPr>
              <a:t>Videos</a:t>
            </a:r>
          </a:p>
          <a:p>
            <a:pPr algn="just"/>
            <a:r>
              <a:rPr lang="en-US" sz="2000" dirty="0">
                <a:solidFill>
                  <a:srgbClr val="000000"/>
                </a:solidFill>
                <a:latin typeface="Inter"/>
              </a:rPr>
              <a:t>This is one of the engaging formats that can be shared through social media all over the world.</a:t>
            </a:r>
          </a:p>
          <a:p>
            <a:pPr algn="just"/>
            <a:endParaRPr lang="en-US" sz="2000" dirty="0">
              <a:solidFill>
                <a:srgbClr val="000000"/>
              </a:solidFill>
              <a:latin typeface="Inter"/>
            </a:endParaRPr>
          </a:p>
          <a:p>
            <a:pPr algn="just"/>
            <a:r>
              <a:rPr lang="en-US" sz="2000" dirty="0">
                <a:solidFill>
                  <a:srgbClr val="000000"/>
                </a:solidFill>
                <a:latin typeface="Inter"/>
              </a:rPr>
              <a:t>Podcasts</a:t>
            </a:r>
          </a:p>
          <a:p>
            <a:pPr algn="just"/>
            <a:r>
              <a:rPr lang="en-US" sz="2000" dirty="0">
                <a:solidFill>
                  <a:srgbClr val="000000"/>
                </a:solidFill>
                <a:latin typeface="Inter"/>
              </a:rPr>
              <a:t>Podcasts are audio recordings of dialogues between two or more people on a given topic.</a:t>
            </a:r>
          </a:p>
          <a:p>
            <a:pPr algn="just"/>
            <a:endParaRPr lang="en-US" sz="2000" dirty="0">
              <a:solidFill>
                <a:srgbClr val="000000"/>
              </a:solidFill>
              <a:latin typeface="Inter"/>
            </a:endParaRPr>
          </a:p>
          <a:p>
            <a:pPr algn="just"/>
            <a:r>
              <a:rPr lang="en-US" sz="2000" dirty="0">
                <a:solidFill>
                  <a:srgbClr val="000000"/>
                </a:solidFill>
                <a:latin typeface="Inter"/>
              </a:rPr>
              <a:t>With the benefits of podcasts offered, brands are slowly integrating this type of content into their overall marketing and branding strategy.</a:t>
            </a:r>
          </a:p>
          <a:p>
            <a:pPr algn="just"/>
            <a:endParaRPr lang="en-US" sz="2000" dirty="0">
              <a:solidFill>
                <a:srgbClr val="000000"/>
              </a:solidFill>
              <a:latin typeface="Inter"/>
            </a:endParaRPr>
          </a:p>
          <a:p>
            <a:pPr algn="just"/>
            <a:r>
              <a:rPr lang="en-US" sz="2000" dirty="0">
                <a:solidFill>
                  <a:srgbClr val="000000"/>
                </a:solidFill>
                <a:latin typeface="Inter"/>
              </a:rPr>
              <a:t>Other than the above-described formats, you can also create your content in formats like lists, guides, quizzes, FAQs, and much more.</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6868159" y="5657671"/>
            <a:ext cx="5103853" cy="923330"/>
          </a:xfrm>
          <a:prstGeom prst="rect">
            <a:avLst/>
          </a:prstGeom>
        </p:spPr>
        <p:txBody>
          <a:bodyPr wrap="square">
            <a:spAutoFit/>
          </a:bodyPr>
          <a:lstStyle/>
          <a:p>
            <a:r>
              <a:rPr lang="en-US" dirty="0">
                <a:latin typeface="Franklin Gothic Demi" panose="020B0703020102020204" pitchFamily="34" charset="0"/>
                <a:cs typeface="Times New Roman" panose="02020603050405020304" pitchFamily="18" charset="0"/>
              </a:rPr>
              <a:t>What are podcasts ?</a:t>
            </a:r>
          </a:p>
          <a:p>
            <a:r>
              <a:rPr lang="en-US" dirty="0">
                <a:latin typeface="Franklin Gothic Demi" panose="020B0703020102020204" pitchFamily="34" charset="0"/>
                <a:cs typeface="Times New Roman" panose="02020603050405020304" pitchFamily="18" charset="0"/>
              </a:rPr>
              <a:t>A podcast is an episodic series of digital audio or video files which a user can download to listen. </a:t>
            </a:r>
          </a:p>
        </p:txBody>
      </p:sp>
      <p:pic>
        <p:nvPicPr>
          <p:cNvPr id="5" name="Picture 4"/>
          <p:cNvPicPr>
            <a:picLocks noChangeAspect="1"/>
          </p:cNvPicPr>
          <p:nvPr/>
        </p:nvPicPr>
        <p:blipFill>
          <a:blip r:embed="rId3"/>
          <a:stretch>
            <a:fillRect/>
          </a:stretch>
        </p:blipFill>
        <p:spPr>
          <a:xfrm>
            <a:off x="6868160" y="1341119"/>
            <a:ext cx="5103853" cy="4316551"/>
          </a:xfrm>
          <a:prstGeom prst="rect">
            <a:avLst/>
          </a:prstGeom>
        </p:spPr>
      </p:pic>
    </p:spTree>
    <p:extLst>
      <p:ext uri="{BB962C8B-B14F-4D97-AF65-F5344CB8AC3E}">
        <p14:creationId xmlns:p14="http://schemas.microsoft.com/office/powerpoint/2010/main" val="26630333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284480" y="1338749"/>
            <a:ext cx="5547360" cy="4452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rgbClr val="000000"/>
                </a:solidFill>
                <a:latin typeface="Inter"/>
              </a:rPr>
              <a:t>Downloadable rubric</a:t>
            </a:r>
          </a:p>
          <a:p>
            <a:endParaRPr lang="en-US" sz="2000" dirty="0">
              <a:solidFill>
                <a:srgbClr val="000000"/>
              </a:solidFill>
              <a:latin typeface="Inter"/>
            </a:endParaRPr>
          </a:p>
          <a:p>
            <a:r>
              <a:rPr lang="en-US" sz="2000" dirty="0">
                <a:solidFill>
                  <a:srgbClr val="000000"/>
                </a:solidFill>
                <a:latin typeface="Inter"/>
              </a:rPr>
              <a:t>Online visitors are always up to grab free resources provided they sound interesting. To make them connect to you and be potential leads, you can permit them to download your content resources for free.</a:t>
            </a:r>
          </a:p>
          <a:p>
            <a:endParaRPr lang="en-US" sz="2000" dirty="0">
              <a:solidFill>
                <a:srgbClr val="000000"/>
              </a:solidFill>
              <a:latin typeface="Inter"/>
            </a:endParaRPr>
          </a:p>
          <a:p>
            <a:r>
              <a:rPr lang="en-US" sz="2000" dirty="0">
                <a:solidFill>
                  <a:srgbClr val="000000"/>
                </a:solidFill>
                <a:latin typeface="Inter"/>
              </a:rPr>
              <a:t>Advertise it on the page that the information can be downloaded freely, the traffic gets better in such cases.</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4" name="Picture 3"/>
          <p:cNvPicPr>
            <a:picLocks noChangeAspect="1"/>
          </p:cNvPicPr>
          <p:nvPr/>
        </p:nvPicPr>
        <p:blipFill>
          <a:blip r:embed="rId3"/>
          <a:stretch>
            <a:fillRect/>
          </a:stretch>
        </p:blipFill>
        <p:spPr>
          <a:xfrm>
            <a:off x="5884636" y="1656080"/>
            <a:ext cx="5781040" cy="4439920"/>
          </a:xfrm>
          <a:prstGeom prst="rect">
            <a:avLst/>
          </a:prstGeom>
        </p:spPr>
      </p:pic>
      <p:pic>
        <p:nvPicPr>
          <p:cNvPr id="5" name="Picture 4"/>
          <p:cNvPicPr>
            <a:picLocks noChangeAspect="1"/>
          </p:cNvPicPr>
          <p:nvPr/>
        </p:nvPicPr>
        <p:blipFill>
          <a:blip r:embed="rId4"/>
          <a:stretch>
            <a:fillRect/>
          </a:stretch>
        </p:blipFill>
        <p:spPr>
          <a:xfrm>
            <a:off x="7671764" y="5497539"/>
            <a:ext cx="2102155" cy="507021"/>
          </a:xfrm>
          <a:prstGeom prst="rect">
            <a:avLst/>
          </a:prstGeom>
          <a:solidFill>
            <a:schemeClr val="tx1"/>
          </a:solidFill>
        </p:spPr>
      </p:pic>
    </p:spTree>
    <p:extLst>
      <p:ext uri="{BB962C8B-B14F-4D97-AF65-F5344CB8AC3E}">
        <p14:creationId xmlns:p14="http://schemas.microsoft.com/office/powerpoint/2010/main" val="30096465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80431" y="1369229"/>
            <a:ext cx="6017169" cy="49299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dirty="0">
                <a:solidFill>
                  <a:srgbClr val="000000"/>
                </a:solidFill>
                <a:latin typeface="Inter"/>
              </a:rPr>
              <a:t>Produce online content marketing tactics as per customer pain points</a:t>
            </a:r>
          </a:p>
          <a:p>
            <a:pPr algn="just"/>
            <a:r>
              <a:rPr lang="en-US" sz="2000" dirty="0">
                <a:solidFill>
                  <a:srgbClr val="000000"/>
                </a:solidFill>
                <a:latin typeface="Inter"/>
              </a:rPr>
              <a:t>Create content keeping in mind customers’ pain points, and try to use your content to resolve them. Every content can reach the maximum audience if it goes viral.</a:t>
            </a:r>
          </a:p>
          <a:p>
            <a:pPr algn="just"/>
            <a:endParaRPr lang="en-US" sz="2000" dirty="0">
              <a:solidFill>
                <a:srgbClr val="000000"/>
              </a:solidFill>
              <a:latin typeface="Inter"/>
            </a:endParaRPr>
          </a:p>
          <a:p>
            <a:pPr algn="just"/>
            <a:r>
              <a:rPr lang="en-US" sz="2000" dirty="0">
                <a:solidFill>
                  <a:srgbClr val="000000"/>
                </a:solidFill>
                <a:latin typeface="Inter"/>
              </a:rPr>
              <a:t>So, try creating content on trending topics. </a:t>
            </a:r>
          </a:p>
          <a:p>
            <a:pPr algn="just"/>
            <a:r>
              <a:rPr lang="en-US" sz="2000" dirty="0">
                <a:solidFill>
                  <a:srgbClr val="000000"/>
                </a:solidFill>
                <a:latin typeface="Inter"/>
              </a:rPr>
              <a:t>In addition to this, if you’ll follow proper strategies, it would add more value to your content. However, while writing content, keep in mind that today’s audience gets bored quickly, so you must keep adding some exciting things.</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97600" y="1288248"/>
            <a:ext cx="5847256" cy="5010951"/>
          </a:xfrm>
          <a:prstGeom prst="rect">
            <a:avLst/>
          </a:prstGeom>
        </p:spPr>
      </p:pic>
    </p:spTree>
    <p:extLst>
      <p:ext uri="{BB962C8B-B14F-4D97-AF65-F5344CB8AC3E}">
        <p14:creationId xmlns:p14="http://schemas.microsoft.com/office/powerpoint/2010/main" val="4513820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81280" y="1311712"/>
            <a:ext cx="6045200" cy="5078313"/>
          </a:xfrm>
          <a:prstGeom prst="rect">
            <a:avLst/>
          </a:prstGeom>
        </p:spPr>
        <p:txBody>
          <a:bodyPr wrap="square">
            <a:spAutoFit/>
          </a:bodyPr>
          <a:lstStyle/>
          <a:p>
            <a:r>
              <a:rPr lang="en-US" b="1" dirty="0">
                <a:latin typeface="Inter"/>
              </a:rPr>
              <a:t>What is the Relationship Between </a:t>
            </a:r>
            <a:r>
              <a:rPr lang="en-US" b="1" dirty="0" err="1">
                <a:latin typeface="Inter"/>
              </a:rPr>
              <a:t>Seo</a:t>
            </a:r>
            <a:r>
              <a:rPr lang="en-US" b="1" dirty="0">
                <a:latin typeface="Inter"/>
              </a:rPr>
              <a:t> and Content Marketing?</a:t>
            </a:r>
          </a:p>
          <a:p>
            <a:endParaRPr lang="en-US" b="1" dirty="0">
              <a:latin typeface="Inter"/>
            </a:endParaRPr>
          </a:p>
          <a:p>
            <a:pPr algn="just"/>
            <a:r>
              <a:rPr lang="en-US" dirty="0">
                <a:latin typeface="Inter"/>
                <a:hlinkClick r:id="rId3"/>
              </a:rPr>
              <a:t>Advanced content marketing</a:t>
            </a:r>
            <a:r>
              <a:rPr lang="en-US" dirty="0">
                <a:latin typeface="Inter"/>
              </a:rPr>
              <a:t> refers to the strategic distribution of online content like videos, audios, blogs, and infographics through various channels to generate or satiate the interest and awareness of the audience. </a:t>
            </a:r>
          </a:p>
          <a:p>
            <a:pPr algn="just"/>
            <a:r>
              <a:rPr lang="en-US" dirty="0">
                <a:latin typeface="Inter"/>
              </a:rPr>
              <a:t>SEO and content marketing are interdependent as SEO demands specific requirements that are fulfilled through content marketing.</a:t>
            </a:r>
          </a:p>
          <a:p>
            <a:pPr algn="just"/>
            <a:endParaRPr lang="en-US" dirty="0">
              <a:latin typeface="Inter"/>
            </a:endParaRPr>
          </a:p>
          <a:p>
            <a:pPr algn="just">
              <a:buFont typeface="Arial" panose="020B0604020202020204" pitchFamily="34" charset="0"/>
              <a:buChar char="•"/>
            </a:pPr>
            <a:r>
              <a:rPr lang="en-US" b="1" dirty="0">
                <a:solidFill>
                  <a:srgbClr val="000000"/>
                </a:solidFill>
                <a:latin typeface="Inter"/>
              </a:rPr>
              <a:t>SEO needs content for optimization</a:t>
            </a:r>
            <a:r>
              <a:rPr lang="en-US" dirty="0">
                <a:solidFill>
                  <a:srgbClr val="000000"/>
                </a:solidFill>
                <a:latin typeface="Inter"/>
              </a:rPr>
              <a:t>. Meanwhile, content marketing takes care of the demand by ensuring that the content produced is of high quality, has all the </a:t>
            </a:r>
            <a:r>
              <a:rPr lang="en-US" dirty="0">
                <a:solidFill>
                  <a:srgbClr val="000000"/>
                </a:solidFill>
                <a:latin typeface="Inter"/>
                <a:hlinkClick r:id="rId4"/>
              </a:rPr>
              <a:t>targeted keywords</a:t>
            </a:r>
            <a:r>
              <a:rPr lang="en-US" dirty="0">
                <a:solidFill>
                  <a:srgbClr val="000000"/>
                </a:solidFill>
                <a:latin typeface="Inter"/>
              </a:rPr>
              <a:t>, and is written for the audience.</a:t>
            </a:r>
          </a:p>
          <a:p>
            <a:pPr algn="just">
              <a:buFont typeface="Arial" panose="020B0604020202020204" pitchFamily="34" charset="0"/>
              <a:buChar char="•"/>
            </a:pPr>
            <a:r>
              <a:rPr lang="en-US" b="1" dirty="0">
                <a:solidFill>
                  <a:srgbClr val="000000"/>
                </a:solidFill>
                <a:latin typeface="Inter"/>
              </a:rPr>
              <a:t>The success of SEO lies in getting continuous </a:t>
            </a:r>
            <a:r>
              <a:rPr lang="en-US" b="1" dirty="0">
                <a:solidFill>
                  <a:srgbClr val="000000"/>
                </a:solidFill>
                <a:latin typeface="Inter"/>
                <a:hlinkClick r:id="rId5"/>
              </a:rPr>
              <a:t>quality backlinks</a:t>
            </a:r>
            <a:r>
              <a:rPr lang="en-US" b="1" dirty="0">
                <a:solidFill>
                  <a:srgbClr val="000000"/>
                </a:solidFill>
                <a:latin typeface="Inter"/>
              </a:rPr>
              <a:t>. </a:t>
            </a:r>
            <a:r>
              <a:rPr lang="en-US" dirty="0">
                <a:solidFill>
                  <a:srgbClr val="000000"/>
                </a:solidFill>
                <a:latin typeface="Inter"/>
              </a:rPr>
              <a:t>Good content will automatically help you get backlinks from reputed sites.</a:t>
            </a:r>
          </a:p>
        </p:txBody>
      </p:sp>
      <p:pic>
        <p:nvPicPr>
          <p:cNvPr id="5" name="Picture 4"/>
          <p:cNvPicPr>
            <a:picLocks noChangeAspect="1"/>
          </p:cNvPicPr>
          <p:nvPr/>
        </p:nvPicPr>
        <p:blipFill>
          <a:blip r:embed="rId6"/>
          <a:stretch>
            <a:fillRect/>
          </a:stretch>
        </p:blipFill>
        <p:spPr>
          <a:xfrm>
            <a:off x="6126480" y="1311712"/>
            <a:ext cx="5976308" cy="4794448"/>
          </a:xfrm>
          <a:prstGeom prst="rect">
            <a:avLst/>
          </a:prstGeom>
        </p:spPr>
      </p:pic>
    </p:spTree>
    <p:extLst>
      <p:ext uri="{BB962C8B-B14F-4D97-AF65-F5344CB8AC3E}">
        <p14:creationId xmlns:p14="http://schemas.microsoft.com/office/powerpoint/2010/main" val="8231763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81280" y="1311712"/>
            <a:ext cx="5669280" cy="5355312"/>
          </a:xfrm>
          <a:prstGeom prst="rect">
            <a:avLst/>
          </a:prstGeom>
        </p:spPr>
        <p:txBody>
          <a:bodyPr wrap="square">
            <a:spAutoFit/>
          </a:bodyPr>
          <a:lstStyle/>
          <a:p>
            <a:pPr lvl="0" algn="just">
              <a:buFont typeface="Arial" panose="020B0604020202020204" pitchFamily="34" charset="0"/>
              <a:buChar char="•"/>
            </a:pPr>
            <a:r>
              <a:rPr lang="en-US" dirty="0">
                <a:solidFill>
                  <a:srgbClr val="000000"/>
                </a:solidFill>
                <a:latin typeface="Inter"/>
              </a:rPr>
              <a:t>SEO is not only limited to keywords and links, but it also includes proper metadata, meta tags, and having a strategic </a:t>
            </a:r>
            <a:r>
              <a:rPr lang="en-US" dirty="0">
                <a:solidFill>
                  <a:srgbClr val="000000"/>
                </a:solidFill>
                <a:latin typeface="Inter"/>
                <a:hlinkClick r:id="rId3"/>
              </a:rPr>
              <a:t>sitemap</a:t>
            </a:r>
            <a:r>
              <a:rPr lang="en-US" dirty="0">
                <a:solidFill>
                  <a:srgbClr val="000000"/>
                </a:solidFill>
                <a:latin typeface="Inter"/>
              </a:rPr>
              <a:t>. Well, structured content will consist of the right tags in the right places and keyword-rich content that can be </a:t>
            </a:r>
            <a:r>
              <a:rPr lang="en-US" dirty="0">
                <a:solidFill>
                  <a:srgbClr val="000000"/>
                </a:solidFill>
                <a:latin typeface="Inter"/>
                <a:hlinkClick r:id="rId4"/>
              </a:rPr>
              <a:t>crawled easily</a:t>
            </a:r>
            <a:r>
              <a:rPr lang="en-US" dirty="0">
                <a:solidFill>
                  <a:srgbClr val="000000"/>
                </a:solidFill>
                <a:latin typeface="Inter"/>
              </a:rPr>
              <a:t> and accessed by the target audience.</a:t>
            </a:r>
          </a:p>
          <a:p>
            <a:pPr lvl="0" algn="just"/>
            <a:endParaRPr lang="en-US" dirty="0">
              <a:solidFill>
                <a:srgbClr val="000000"/>
              </a:solidFill>
              <a:latin typeface="Inter"/>
            </a:endParaRPr>
          </a:p>
          <a:p>
            <a:pPr lvl="0" algn="just">
              <a:buFont typeface="Arial" panose="020B0604020202020204" pitchFamily="34" charset="0"/>
              <a:buChar char="•"/>
            </a:pPr>
            <a:r>
              <a:rPr lang="en-US" dirty="0">
                <a:solidFill>
                  <a:srgbClr val="000000"/>
                </a:solidFill>
                <a:latin typeface="Inter"/>
              </a:rPr>
              <a:t>Advanced content marketing requires fresh and quality content to be produced regularly, which in turn, helps SEO by indexing these content and ranking high in the SERP. Consistent content marketing ensures that your SEO game is also top-notch.</a:t>
            </a:r>
          </a:p>
          <a:p>
            <a:pPr lvl="0" algn="just"/>
            <a:endParaRPr lang="en-US" dirty="0">
              <a:solidFill>
                <a:srgbClr val="000000"/>
              </a:solidFill>
              <a:latin typeface="Inter"/>
            </a:endParaRPr>
          </a:p>
          <a:p>
            <a:pPr lvl="0" algn="just"/>
            <a:r>
              <a:rPr lang="en-US" dirty="0">
                <a:solidFill>
                  <a:prstClr val="black"/>
                </a:solidFill>
                <a:latin typeface="Inter"/>
              </a:rPr>
              <a:t>As you can see from above, your SEO campaign will not be successful until you integrate an advanced content marketing strategy into it. The content that you produce won’t be of any value unless the people search for it and discover it, and to be discovered, you require a successful SEO plan.</a:t>
            </a:r>
          </a:p>
        </p:txBody>
      </p:sp>
      <p:pic>
        <p:nvPicPr>
          <p:cNvPr id="2" name="Picture 1"/>
          <p:cNvPicPr>
            <a:picLocks noChangeAspect="1"/>
          </p:cNvPicPr>
          <p:nvPr/>
        </p:nvPicPr>
        <p:blipFill>
          <a:blip r:embed="rId5"/>
          <a:stretch>
            <a:fillRect/>
          </a:stretch>
        </p:blipFill>
        <p:spPr>
          <a:xfrm>
            <a:off x="5974080" y="1311712"/>
            <a:ext cx="5925820" cy="4926527"/>
          </a:xfrm>
          <a:prstGeom prst="rect">
            <a:avLst/>
          </a:prstGeom>
        </p:spPr>
      </p:pic>
    </p:spTree>
    <p:extLst>
      <p:ext uri="{BB962C8B-B14F-4D97-AF65-F5344CB8AC3E}">
        <p14:creationId xmlns:p14="http://schemas.microsoft.com/office/powerpoint/2010/main" val="14078387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80431" y="1653709"/>
            <a:ext cx="6067969" cy="4452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rgbClr val="000000"/>
                </a:solidFill>
                <a:latin typeface="Inter"/>
              </a:rPr>
              <a:t>How to Create a Content Strategy</a:t>
            </a:r>
          </a:p>
          <a:p>
            <a:r>
              <a:rPr lang="en-US" sz="2000" dirty="0">
                <a:solidFill>
                  <a:srgbClr val="000000"/>
                </a:solidFill>
                <a:latin typeface="Inter"/>
              </a:rPr>
              <a:t>To make your business successful, you need to market it effectively. The primary content strategy works in a proper chain, which is known as the framework plan of content. The framework plan is as follows-</a:t>
            </a:r>
          </a:p>
          <a:p>
            <a:endParaRPr lang="en-US" sz="2000" dirty="0">
              <a:solidFill>
                <a:srgbClr val="000000"/>
              </a:solidFill>
              <a:latin typeface="Inter"/>
            </a:endParaRPr>
          </a:p>
          <a:p>
            <a:r>
              <a:rPr lang="en-US" sz="2000" dirty="0">
                <a:solidFill>
                  <a:srgbClr val="000000"/>
                </a:solidFill>
                <a:latin typeface="Inter"/>
              </a:rPr>
              <a:t>Create Content</a:t>
            </a:r>
          </a:p>
          <a:p>
            <a:r>
              <a:rPr lang="en-US" sz="2000" dirty="0">
                <a:solidFill>
                  <a:srgbClr val="000000"/>
                </a:solidFill>
                <a:latin typeface="Inter"/>
              </a:rPr>
              <a:t>Optimize</a:t>
            </a:r>
          </a:p>
          <a:p>
            <a:r>
              <a:rPr lang="en-US" sz="2000" dirty="0">
                <a:solidFill>
                  <a:srgbClr val="000000"/>
                </a:solidFill>
                <a:latin typeface="Inter"/>
              </a:rPr>
              <a:t>Publish</a:t>
            </a:r>
          </a:p>
          <a:p>
            <a:r>
              <a:rPr lang="en-US" sz="2000" dirty="0">
                <a:solidFill>
                  <a:srgbClr val="000000"/>
                </a:solidFill>
                <a:latin typeface="Inter"/>
              </a:rPr>
              <a:t>Promote</a:t>
            </a:r>
          </a:p>
          <a:p>
            <a:r>
              <a:rPr lang="en-US" sz="2000" dirty="0">
                <a:solidFill>
                  <a:srgbClr val="000000"/>
                </a:solidFill>
                <a:latin typeface="Inter"/>
              </a:rPr>
              <a:t>Measure</a:t>
            </a:r>
          </a:p>
          <a:p>
            <a:r>
              <a:rPr lang="en-US" sz="2000" dirty="0">
                <a:solidFill>
                  <a:srgbClr val="000000"/>
                </a:solidFill>
                <a:latin typeface="Inter"/>
              </a:rPr>
              <a:t>Links</a:t>
            </a:r>
          </a:p>
          <a:p>
            <a:r>
              <a:rPr lang="en-US" sz="2000" dirty="0">
                <a:solidFill>
                  <a:srgbClr val="000000"/>
                </a:solidFill>
                <a:latin typeface="Inter"/>
              </a:rPr>
              <a:t>SEO</a:t>
            </a:r>
          </a:p>
          <a:p>
            <a:r>
              <a:rPr lang="en-US" sz="2000" dirty="0">
                <a:solidFill>
                  <a:srgbClr val="000000"/>
                </a:solidFill>
                <a:latin typeface="Inter"/>
              </a:rPr>
              <a:t>Social Media</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5" name="Picture 4"/>
          <p:cNvPicPr>
            <a:picLocks noChangeAspect="1"/>
          </p:cNvPicPr>
          <p:nvPr/>
        </p:nvPicPr>
        <p:blipFill>
          <a:blip r:embed="rId3"/>
          <a:stretch>
            <a:fillRect/>
          </a:stretch>
        </p:blipFill>
        <p:spPr>
          <a:xfrm>
            <a:off x="6355080" y="1906587"/>
            <a:ext cx="5334000" cy="3552825"/>
          </a:xfrm>
          <a:prstGeom prst="rect">
            <a:avLst/>
          </a:prstGeom>
        </p:spPr>
      </p:pic>
    </p:spTree>
    <p:extLst>
      <p:ext uri="{BB962C8B-B14F-4D97-AF65-F5344CB8AC3E}">
        <p14:creationId xmlns:p14="http://schemas.microsoft.com/office/powerpoint/2010/main" val="5240729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180431" y="1460668"/>
            <a:ext cx="3855541" cy="4452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solidFill>
                  <a:srgbClr val="000000"/>
                </a:solidFill>
                <a:latin typeface="Inter"/>
              </a:rPr>
              <a:t>How to Create a Basic Digital Content Marketing Strategy?</a:t>
            </a:r>
          </a:p>
          <a:p>
            <a:pPr algn="just"/>
            <a:endParaRPr lang="en-US" sz="2000" b="1" dirty="0">
              <a:solidFill>
                <a:srgbClr val="000000"/>
              </a:solidFill>
              <a:latin typeface="Inter"/>
            </a:endParaRPr>
          </a:p>
          <a:p>
            <a:pPr algn="just"/>
            <a:r>
              <a:rPr lang="en-US" sz="2000" dirty="0">
                <a:solidFill>
                  <a:srgbClr val="000000"/>
                </a:solidFill>
                <a:latin typeface="Inter"/>
              </a:rPr>
              <a:t>The points mentioned above are the best ways how you can use digital content marketing to generate revenue for your business. However, to implement and execute these techniques, you need to have a basic content marketing strategy in place.</a:t>
            </a:r>
          </a:p>
          <a:p>
            <a:endParaRPr lang="en-US" sz="2000" dirty="0">
              <a:solidFill>
                <a:srgbClr val="000000"/>
              </a:solidFill>
              <a:latin typeface="Inter"/>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Tree>
    <p:extLst>
      <p:ext uri="{BB962C8B-B14F-4D97-AF65-F5344CB8AC3E}">
        <p14:creationId xmlns:p14="http://schemas.microsoft.com/office/powerpoint/2010/main" val="36698240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22671" y="1480989"/>
            <a:ext cx="5163729" cy="4452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AutoNum type="arabicPeriod"/>
            </a:pPr>
            <a:r>
              <a:rPr lang="en-US" sz="2000" b="1" dirty="0">
                <a:solidFill>
                  <a:srgbClr val="000000"/>
                </a:solidFill>
                <a:latin typeface="Inter"/>
              </a:rPr>
              <a:t>Determine your goal</a:t>
            </a:r>
          </a:p>
          <a:p>
            <a:endParaRPr lang="en-US" sz="2000" dirty="0">
              <a:solidFill>
                <a:srgbClr val="000000"/>
              </a:solidFill>
              <a:latin typeface="Inter"/>
            </a:endParaRPr>
          </a:p>
          <a:p>
            <a:r>
              <a:rPr lang="en-US" sz="2000" dirty="0">
                <a:solidFill>
                  <a:srgbClr val="000000"/>
                </a:solidFill>
                <a:latin typeface="Inter"/>
              </a:rPr>
              <a:t>Before developing a content marketing strategy, you need to define your goals on why you need them. You need to be sure about why you want to create a content marketing strategy.</a:t>
            </a:r>
          </a:p>
          <a:p>
            <a:endParaRPr lang="en-US" sz="2000" dirty="0">
              <a:solidFill>
                <a:srgbClr val="000000"/>
              </a:solidFill>
              <a:latin typeface="Inter"/>
            </a:endParaRPr>
          </a:p>
          <a:p>
            <a:r>
              <a:rPr lang="en-US" sz="2000" dirty="0">
                <a:solidFill>
                  <a:srgbClr val="000000"/>
                </a:solidFill>
                <a:latin typeface="Inter"/>
              </a:rPr>
              <a:t>Know your goals before you delve into developing a digital content marketing strategy for your business. This will help you in determining the best strategy for your needs.</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86400" y="1668872"/>
            <a:ext cx="6326177" cy="4076683"/>
          </a:xfrm>
          <a:prstGeom prst="rect">
            <a:avLst/>
          </a:prstGeom>
        </p:spPr>
      </p:pic>
    </p:spTree>
    <p:extLst>
      <p:ext uri="{BB962C8B-B14F-4D97-AF65-F5344CB8AC3E}">
        <p14:creationId xmlns:p14="http://schemas.microsoft.com/office/powerpoint/2010/main" val="226173511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85627" y="1440349"/>
            <a:ext cx="5499009" cy="4452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rgbClr val="000000"/>
                </a:solidFill>
                <a:latin typeface="Inter"/>
              </a:rPr>
              <a:t>2. Find your target audience</a:t>
            </a:r>
          </a:p>
          <a:p>
            <a:endParaRPr lang="en-US" sz="2000" dirty="0">
              <a:solidFill>
                <a:srgbClr val="000000"/>
              </a:solidFill>
              <a:latin typeface="Inter"/>
            </a:endParaRPr>
          </a:p>
          <a:p>
            <a:pPr algn="just"/>
            <a:r>
              <a:rPr lang="en-US" sz="2000" dirty="0">
                <a:solidFill>
                  <a:srgbClr val="000000"/>
                </a:solidFill>
                <a:latin typeface="Inter"/>
              </a:rPr>
              <a:t>After you determine your goals, you need to clearly define the target audience for the content that you create.</a:t>
            </a:r>
          </a:p>
          <a:p>
            <a:pPr algn="just"/>
            <a:endParaRPr lang="en-US" sz="2000" dirty="0">
              <a:solidFill>
                <a:srgbClr val="000000"/>
              </a:solidFill>
              <a:latin typeface="Inter"/>
            </a:endParaRPr>
          </a:p>
          <a:p>
            <a:pPr algn="just"/>
            <a:r>
              <a:rPr lang="en-US" sz="2000" dirty="0">
                <a:solidFill>
                  <a:srgbClr val="000000"/>
                </a:solidFill>
                <a:latin typeface="Inter"/>
              </a:rPr>
              <a:t>Especially, if you are new to content marketing, this is the most important thing that you need to do. Once you get to know your target audience, you can create content that can be more relevant and valuable content that is focused on the target audience.</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4" name="Picture 3"/>
          <p:cNvPicPr>
            <a:picLocks noChangeAspect="1"/>
          </p:cNvPicPr>
          <p:nvPr/>
        </p:nvPicPr>
        <p:blipFill>
          <a:blip r:embed="rId3"/>
          <a:stretch>
            <a:fillRect/>
          </a:stretch>
        </p:blipFill>
        <p:spPr>
          <a:xfrm>
            <a:off x="6014720" y="1312950"/>
            <a:ext cx="5668644" cy="4769080"/>
          </a:xfrm>
          <a:prstGeom prst="rect">
            <a:avLst/>
          </a:prstGeom>
        </p:spPr>
      </p:pic>
    </p:spTree>
    <p:extLst>
      <p:ext uri="{BB962C8B-B14F-4D97-AF65-F5344CB8AC3E}">
        <p14:creationId xmlns:p14="http://schemas.microsoft.com/office/powerpoint/2010/main" val="327972789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80431" y="1643549"/>
            <a:ext cx="7134769" cy="4452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rgbClr val="000000"/>
                </a:solidFill>
                <a:latin typeface="Inter"/>
              </a:rPr>
              <a:t>3. Creating content</a:t>
            </a:r>
          </a:p>
          <a:p>
            <a:endParaRPr lang="en-US" sz="2000" b="1" dirty="0">
              <a:solidFill>
                <a:srgbClr val="000000"/>
              </a:solidFill>
              <a:latin typeface="Inter"/>
            </a:endParaRPr>
          </a:p>
          <a:p>
            <a:r>
              <a:rPr lang="en-US" dirty="0">
                <a:solidFill>
                  <a:srgbClr val="000000"/>
                </a:solidFill>
                <a:latin typeface="Inter"/>
              </a:rPr>
              <a:t>there is a lot of preparation needed before you can create content for your digital content marketing strategy. Once you go through all the points mentioned earlier, you are ready to create content.</a:t>
            </a:r>
          </a:p>
          <a:p>
            <a:endParaRPr lang="en-US" dirty="0">
              <a:solidFill>
                <a:srgbClr val="000000"/>
              </a:solidFill>
              <a:latin typeface="Inter"/>
            </a:endParaRPr>
          </a:p>
          <a:p>
            <a:r>
              <a:rPr lang="en-US" dirty="0">
                <a:solidFill>
                  <a:srgbClr val="000000"/>
                </a:solidFill>
                <a:latin typeface="Inter"/>
              </a:rPr>
              <a:t>However, creating content is not as easy as you might think it is. There are many things that you need to consider before creating any content.</a:t>
            </a:r>
          </a:p>
          <a:p>
            <a:endParaRPr lang="en-US" dirty="0">
              <a:solidFill>
                <a:srgbClr val="000000"/>
              </a:solidFill>
              <a:latin typeface="Inter"/>
            </a:endParaRPr>
          </a:p>
          <a:p>
            <a:r>
              <a:rPr lang="en-US" dirty="0">
                <a:solidFill>
                  <a:srgbClr val="000000"/>
                </a:solidFill>
                <a:latin typeface="Inter"/>
              </a:rPr>
              <a:t>You need extensive research to make sure that the content you create is authentic, reliable, and provides detailed information to the users.</a:t>
            </a:r>
          </a:p>
          <a:p>
            <a:endParaRPr lang="en-US" dirty="0">
              <a:solidFill>
                <a:srgbClr val="000000"/>
              </a:solidFill>
              <a:latin typeface="Inter"/>
            </a:endParaRPr>
          </a:p>
          <a:p>
            <a:r>
              <a:rPr lang="en-US" dirty="0">
                <a:solidFill>
                  <a:srgbClr val="000000"/>
                </a:solidFill>
                <a:latin typeface="Inter"/>
              </a:rPr>
              <a:t>You need to make sure that the content is unique and intriguing for the readers. This is probably the most important part of any digital content marketing strategy.</a:t>
            </a:r>
          </a:p>
          <a:p>
            <a:endParaRPr lang="en-US" dirty="0">
              <a:solidFill>
                <a:srgbClr val="000000"/>
              </a:solidFill>
              <a:latin typeface="Inter"/>
            </a:endParaRPr>
          </a:p>
          <a:p>
            <a:r>
              <a:rPr lang="en-US" dirty="0">
                <a:solidFill>
                  <a:srgbClr val="000000"/>
                </a:solidFill>
                <a:latin typeface="Inter"/>
              </a:rPr>
              <a:t>If you create content that is boring or unappealing for the readers, then all your content marketing strategies will turn out to be unsuccessful.</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4" name="Picture 3"/>
          <p:cNvPicPr>
            <a:picLocks noChangeAspect="1"/>
          </p:cNvPicPr>
          <p:nvPr/>
        </p:nvPicPr>
        <p:blipFill>
          <a:blip r:embed="rId3"/>
          <a:stretch>
            <a:fillRect/>
          </a:stretch>
        </p:blipFill>
        <p:spPr>
          <a:xfrm>
            <a:off x="7537450" y="1318894"/>
            <a:ext cx="4362450" cy="5325745"/>
          </a:xfrm>
          <a:prstGeom prst="rect">
            <a:avLst/>
          </a:prstGeom>
        </p:spPr>
      </p:pic>
    </p:spTree>
    <p:extLst>
      <p:ext uri="{BB962C8B-B14F-4D97-AF65-F5344CB8AC3E}">
        <p14:creationId xmlns:p14="http://schemas.microsoft.com/office/powerpoint/2010/main" val="165898480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80431" y="1653709"/>
            <a:ext cx="5488849" cy="4452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solidFill>
                  <a:srgbClr val="000000"/>
                </a:solidFill>
                <a:latin typeface="Inter"/>
              </a:rPr>
              <a:t>4. Publish and distribute</a:t>
            </a:r>
          </a:p>
          <a:p>
            <a:pPr algn="just"/>
            <a:endParaRPr lang="en-US" sz="2000" b="1" dirty="0">
              <a:solidFill>
                <a:srgbClr val="000000"/>
              </a:solidFill>
              <a:latin typeface="Inter"/>
            </a:endParaRPr>
          </a:p>
          <a:p>
            <a:r>
              <a:rPr lang="en-US" sz="2000" dirty="0">
                <a:solidFill>
                  <a:srgbClr val="000000"/>
                </a:solidFill>
                <a:latin typeface="Inter"/>
              </a:rPr>
              <a:t>The next part of your digital content marketing strategy involves publishing and marketing the content. These are very important because you cannot expect results unless the content you create is appropriately handled.</a:t>
            </a:r>
          </a:p>
          <a:p>
            <a:endParaRPr lang="en-US" sz="2000" dirty="0">
              <a:solidFill>
                <a:srgbClr val="000000"/>
              </a:solidFill>
              <a:latin typeface="Inter"/>
            </a:endParaRPr>
          </a:p>
          <a:p>
            <a:r>
              <a:rPr lang="en-US" sz="2000" dirty="0">
                <a:solidFill>
                  <a:srgbClr val="000000"/>
                </a:solidFill>
                <a:latin typeface="Inter"/>
              </a:rPr>
              <a:t>Once you have written the content, the first thing you need to do is publish it on your website or any other channel you wish.</a:t>
            </a:r>
          </a:p>
          <a:p>
            <a:endParaRPr lang="en-US" sz="2000" dirty="0">
              <a:solidFill>
                <a:srgbClr val="000000"/>
              </a:solidFill>
              <a:latin typeface="Inter"/>
            </a:endParaRPr>
          </a:p>
          <a:p>
            <a:r>
              <a:rPr lang="en-US" sz="2000" dirty="0">
                <a:solidFill>
                  <a:srgbClr val="000000"/>
                </a:solidFill>
                <a:latin typeface="Inter"/>
              </a:rPr>
              <a:t>Then you need to share the content through various channels, like social media. You can also use email marketing to share your content. This not only gets traffic to your content but also helps you in generating leads</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4" name="Picture 3"/>
          <p:cNvPicPr>
            <a:picLocks noChangeAspect="1"/>
          </p:cNvPicPr>
          <p:nvPr/>
        </p:nvPicPr>
        <p:blipFill>
          <a:blip r:embed="rId3"/>
          <a:stretch>
            <a:fillRect/>
          </a:stretch>
        </p:blipFill>
        <p:spPr>
          <a:xfrm>
            <a:off x="5928023" y="1361440"/>
            <a:ext cx="5971877" cy="5347017"/>
          </a:xfrm>
          <a:prstGeom prst="rect">
            <a:avLst/>
          </a:prstGeom>
        </p:spPr>
      </p:pic>
    </p:spTree>
    <p:extLst>
      <p:ext uri="{BB962C8B-B14F-4D97-AF65-F5344CB8AC3E}">
        <p14:creationId xmlns:p14="http://schemas.microsoft.com/office/powerpoint/2010/main" val="284267429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627471" y="1371600"/>
            <a:ext cx="4818289" cy="4452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solidFill>
                  <a:srgbClr val="000000"/>
                </a:solidFill>
                <a:latin typeface="Inter"/>
              </a:rPr>
              <a:t>5. Take the help of professionals, </a:t>
            </a:r>
            <a:r>
              <a:rPr lang="en-US" sz="2000" dirty="0">
                <a:solidFill>
                  <a:srgbClr val="000000"/>
                </a:solidFill>
                <a:latin typeface="Inter"/>
              </a:rPr>
              <a:t>you need to have a dedicated team, time, and resources. There are chances that you might not have them; this is when you can take professional help.</a:t>
            </a:r>
          </a:p>
          <a:p>
            <a:pPr algn="just"/>
            <a:endParaRPr lang="en-US" sz="2000" dirty="0">
              <a:solidFill>
                <a:srgbClr val="000000"/>
              </a:solidFill>
              <a:latin typeface="Inter"/>
            </a:endParaRPr>
          </a:p>
          <a:p>
            <a:pPr algn="just"/>
            <a:r>
              <a:rPr lang="en-US" sz="2000" dirty="0">
                <a:solidFill>
                  <a:srgbClr val="000000"/>
                </a:solidFill>
                <a:latin typeface="Inter"/>
              </a:rPr>
              <a:t>There are many content marketing services providers that you can find today who can take care of your content marketing needs without you needing to worry about things.</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pic>
        <p:nvPicPr>
          <p:cNvPr id="4" name="Picture 3"/>
          <p:cNvPicPr>
            <a:picLocks noChangeAspect="1"/>
          </p:cNvPicPr>
          <p:nvPr/>
        </p:nvPicPr>
        <p:blipFill>
          <a:blip r:embed="rId3"/>
          <a:stretch>
            <a:fillRect/>
          </a:stretch>
        </p:blipFill>
        <p:spPr>
          <a:xfrm>
            <a:off x="6471920" y="1371600"/>
            <a:ext cx="5427980" cy="4344987"/>
          </a:xfrm>
          <a:prstGeom prst="rect">
            <a:avLst/>
          </a:prstGeom>
        </p:spPr>
      </p:pic>
    </p:spTree>
    <p:extLst>
      <p:ext uri="{BB962C8B-B14F-4D97-AF65-F5344CB8AC3E}">
        <p14:creationId xmlns:p14="http://schemas.microsoft.com/office/powerpoint/2010/main" val="380741224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80431" y="1653709"/>
            <a:ext cx="5153569" cy="1262211"/>
          </a:xfrm>
          <a:prstGeom prst="rect">
            <a:avLst/>
          </a:prstGeom>
          <a:solidFill>
            <a:srgbClr val="FBB8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solidFill>
                  <a:schemeClr val="accent1">
                    <a:lumMod val="50000"/>
                  </a:schemeClr>
                </a:solidFill>
                <a:latin typeface="Inter"/>
              </a:rPr>
              <a:t>Best Digital Content Marketing Strategy is to Reach More Audience Through Guest Blogging Services/ Guest Posting Services</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180431" y="3007360"/>
            <a:ext cx="5153569" cy="2585323"/>
          </a:xfrm>
          <a:prstGeom prst="rect">
            <a:avLst/>
          </a:prstGeom>
        </p:spPr>
        <p:txBody>
          <a:bodyPr wrap="square">
            <a:spAutoFit/>
          </a:bodyPr>
          <a:lstStyle/>
          <a:p>
            <a:pPr algn="just"/>
            <a:r>
              <a:rPr lang="en-US" dirty="0">
                <a:latin typeface="Times New Roman" panose="02020603050405020304" pitchFamily="18" charset="0"/>
                <a:cs typeface="Times New Roman" panose="02020603050405020304" pitchFamily="18" charset="0"/>
              </a:rPr>
              <a:t>Businesses use blogger outreach and guest posting as a method to reach a large audience. Apart from creating and posting content on their website, the companies guest post their content on sites.</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Usually, companies choose sites that are powerful in their niche to develop thoughts. Also, they can increase the number of new potential customers to scale the business.</a:t>
            </a:r>
          </a:p>
        </p:txBody>
      </p:sp>
      <p:pic>
        <p:nvPicPr>
          <p:cNvPr id="5" name="Picture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33085" y="1653709"/>
            <a:ext cx="6487795" cy="4327159"/>
          </a:xfrm>
          <a:prstGeom prst="rect">
            <a:avLst/>
          </a:prstGeom>
        </p:spPr>
      </p:pic>
    </p:spTree>
    <p:extLst>
      <p:ext uri="{BB962C8B-B14F-4D97-AF65-F5344CB8AC3E}">
        <p14:creationId xmlns:p14="http://schemas.microsoft.com/office/powerpoint/2010/main" val="118787002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80431" y="1155869"/>
            <a:ext cx="11397206" cy="551011"/>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rgbClr val="000000"/>
                </a:solidFill>
                <a:latin typeface="Inter"/>
              </a:rPr>
              <a:t>Final thoughts on digital content marketing for revenue enhancement?</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Rectangle 3"/>
          <p:cNvSpPr/>
          <p:nvPr/>
        </p:nvSpPr>
        <p:spPr>
          <a:xfrm>
            <a:off x="821554" y="2232212"/>
            <a:ext cx="4116206" cy="3693319"/>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three reasons as to why brands/businesses incorporate content marketing.</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first point </a:t>
            </a:r>
            <a:r>
              <a:rPr lang="en-US" dirty="0">
                <a:latin typeface="Times New Roman" panose="02020603050405020304" pitchFamily="18" charset="0"/>
                <a:cs typeface="Times New Roman" panose="02020603050405020304" pitchFamily="18" charset="0"/>
              </a:rPr>
              <a:t>he states is to “Take advantage of existing consumer behaviors.”</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second point </a:t>
            </a:r>
            <a:r>
              <a:rPr lang="en-US" dirty="0">
                <a:latin typeface="Times New Roman" panose="02020603050405020304" pitchFamily="18" charset="0"/>
                <a:cs typeface="Times New Roman" panose="02020603050405020304" pitchFamily="18" charset="0"/>
              </a:rPr>
              <a:t>was, “It provokes conversions,” </a:t>
            </a:r>
          </a:p>
          <a:p>
            <a:pPr algn="just"/>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and </a:t>
            </a:r>
            <a:r>
              <a:rPr lang="en-US" b="1" dirty="0">
                <a:latin typeface="Times New Roman" panose="02020603050405020304" pitchFamily="18" charset="0"/>
                <a:cs typeface="Times New Roman" panose="02020603050405020304" pitchFamily="18" charset="0"/>
              </a:rPr>
              <a:t>finally</a:t>
            </a:r>
            <a:r>
              <a:rPr lang="en-US" dirty="0">
                <a:latin typeface="Times New Roman" panose="02020603050405020304" pitchFamily="18" charset="0"/>
                <a:cs typeface="Times New Roman" panose="02020603050405020304" pitchFamily="18" charset="0"/>
              </a:rPr>
              <a:t>, “it evolves rooted emotional connections.”</a:t>
            </a:r>
          </a:p>
          <a:p>
            <a:pPr algn="just"/>
            <a:endParaRPr lang="en-US"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5795962" y="2278122"/>
            <a:ext cx="5781675" cy="3939798"/>
          </a:xfrm>
          <a:prstGeom prst="rect">
            <a:avLst/>
          </a:prstGeom>
        </p:spPr>
      </p:pic>
      <p:sp>
        <p:nvSpPr>
          <p:cNvPr id="9" name="TextBox 8">
            <a:extLst>
              <a:ext uri="{FF2B5EF4-FFF2-40B4-BE49-F238E27FC236}">
                <a16:creationId xmlns:a16="http://schemas.microsoft.com/office/drawing/2014/main" id="{286030D9-F3A9-5CAC-74B0-1F810F0D8C45}"/>
              </a:ext>
            </a:extLst>
          </p:cNvPr>
          <p:cNvSpPr txBox="1"/>
          <p:nvPr/>
        </p:nvSpPr>
        <p:spPr>
          <a:xfrm>
            <a:off x="7711441" y="5817810"/>
            <a:ext cx="2501900" cy="400110"/>
          </a:xfrm>
          <a:prstGeom prst="rect">
            <a:avLst/>
          </a:prstGeom>
          <a:solidFill>
            <a:schemeClr val="bg1"/>
          </a:solidFill>
        </p:spPr>
        <p:txBody>
          <a:bodyPr wrap="square" rtlCol="0">
            <a:spAutoFit/>
          </a:bodyPr>
          <a:lstStyle/>
          <a:p>
            <a:pPr algn="ctr"/>
            <a:r>
              <a:rPr lang="en-US" sz="2000" dirty="0">
                <a:solidFill>
                  <a:schemeClr val="accent1">
                    <a:lumMod val="50000"/>
                  </a:schemeClr>
                </a:solidFill>
                <a:latin typeface="Times New Roman" panose="02020603050405020304" pitchFamily="18" charset="0"/>
                <a:cs typeface="Times New Roman" panose="02020603050405020304" pitchFamily="18" charset="0"/>
              </a:rPr>
              <a:t>Chapter 05</a:t>
            </a:r>
            <a:endParaRPr lang="en-US" sz="2800" dirty="0">
              <a:solidFill>
                <a:schemeClr val="accent1">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777220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93454"/>
            <a:ext cx="10541000" cy="535531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all"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summery OF CONTENTS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What is Digital Content Marketing?</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What is a Digital Content Marketing Strategy?</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What is Content Marketing?</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Content Marketing and its Importance</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Why should you emphasize Digital Content Marketing?</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How to Strategize Content Marketing to Increase Revenue?</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How Can Content Marketing Drive Sales?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Best Channels for Content Marketing</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How to Create a Content Strategy</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What is the Relationship Between </a:t>
            </a:r>
            <a:r>
              <a:rPr kumimoji="0" lang="en-US" sz="18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Seo</a:t>
            </a: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and Content Marketing?</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Top Insanely Useful Content Marketing Tools and How to Use Them?</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How to Create a Basic Digital Content Marketing Strategy?</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Best Digital Content Marketing Strategy is to Reach More Audience Through Guest Blogging Services/ Guest Posting Services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Final thoughts on digital content marketing for revenue enhancement?</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7223761" y="1997581"/>
            <a:ext cx="3881980" cy="2373529"/>
          </a:xfrm>
          <a:prstGeom prst="rect">
            <a:avLst/>
          </a:prstGeom>
        </p:spPr>
      </p:pic>
    </p:spTree>
    <p:extLst>
      <p:ext uri="{BB962C8B-B14F-4D97-AF65-F5344CB8AC3E}">
        <p14:creationId xmlns:p14="http://schemas.microsoft.com/office/powerpoint/2010/main" val="120275823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1697</TotalTime>
  <Words>5047</Words>
  <Application>Microsoft Office PowerPoint</Application>
  <PresentationFormat>Widescreen</PresentationFormat>
  <Paragraphs>387</Paragraphs>
  <Slides>52</Slides>
  <Notes>2</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52</vt:i4>
      </vt:variant>
    </vt:vector>
  </HeadingPairs>
  <TitlesOfParts>
    <vt:vector size="66" baseType="lpstr">
      <vt:lpstr>Arial</vt:lpstr>
      <vt:lpstr>Arial</vt:lpstr>
      <vt:lpstr>Arial Black</vt:lpstr>
      <vt:lpstr>Arial Rounded MT Bold</vt:lpstr>
      <vt:lpstr>Calibri</vt:lpstr>
      <vt:lpstr>Calibri Light</vt:lpstr>
      <vt:lpstr>Franklin Gothic Demi</vt:lpstr>
      <vt:lpstr>Franklin Gothic Heavy</vt:lpstr>
      <vt:lpstr>Google Sans</vt:lpstr>
      <vt:lpstr>Inter</vt:lpstr>
      <vt:lpstr>Poppins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Ramy Elbadry</cp:lastModifiedBy>
  <cp:revision>239</cp:revision>
  <dcterms:created xsi:type="dcterms:W3CDTF">2023-04-29T09:08:23Z</dcterms:created>
  <dcterms:modified xsi:type="dcterms:W3CDTF">2023-11-03T22:00:12Z</dcterms:modified>
</cp:coreProperties>
</file>