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ink/ink2.xml" ContentType="application/inkml+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8" r:id="rId2"/>
    <p:sldId id="473" r:id="rId3"/>
    <p:sldId id="474" r:id="rId4"/>
    <p:sldId id="475" r:id="rId5"/>
    <p:sldId id="476" r:id="rId6"/>
    <p:sldId id="477" r:id="rId7"/>
    <p:sldId id="412" r:id="rId8"/>
    <p:sldId id="457" r:id="rId9"/>
    <p:sldId id="478" r:id="rId10"/>
    <p:sldId id="461" r:id="rId11"/>
    <p:sldId id="462" r:id="rId12"/>
    <p:sldId id="463" r:id="rId13"/>
    <p:sldId id="464" r:id="rId14"/>
    <p:sldId id="465" r:id="rId15"/>
    <p:sldId id="466" r:id="rId16"/>
    <p:sldId id="467" r:id="rId17"/>
    <p:sldId id="491" r:id="rId18"/>
    <p:sldId id="492" r:id="rId19"/>
    <p:sldId id="468" r:id="rId20"/>
    <p:sldId id="470" r:id="rId21"/>
    <p:sldId id="494" r:id="rId22"/>
    <p:sldId id="495" r:id="rId23"/>
    <p:sldId id="469" r:id="rId24"/>
    <p:sldId id="471" r:id="rId25"/>
    <p:sldId id="472" r:id="rId26"/>
    <p:sldId id="493" r:id="rId27"/>
    <p:sldId id="479" r:id="rId28"/>
    <p:sldId id="480" r:id="rId29"/>
    <p:sldId id="481" r:id="rId30"/>
    <p:sldId id="482" r:id="rId31"/>
    <p:sldId id="483" r:id="rId32"/>
    <p:sldId id="484" r:id="rId33"/>
    <p:sldId id="485" r:id="rId34"/>
    <p:sldId id="486" r:id="rId35"/>
    <p:sldId id="487" r:id="rId36"/>
    <p:sldId id="488" r:id="rId37"/>
    <p:sldId id="489" r:id="rId38"/>
    <p:sldId id="49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4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1-09-24T20:37:24.710"/>
    </inkml:context>
    <inkml:brush xml:id="br0">
      <inkml:brushProperty name="width" value="0.06667" units="cm"/>
      <inkml:brushProperty name="height" value="0.06667" units="cm"/>
      <inkml:brushProperty name="fitToCurve" value="1"/>
    </inkml:brush>
  </inkml:definitions>
  <inkml:trace contextRef="#ctx0" brushRef="#br0">0 0 0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1-06-15T04:08:57.923"/>
    </inkml:context>
    <inkml:brush xml:id="br0">
      <inkml:brushProperty name="width" value="0.05292" units="cm"/>
      <inkml:brushProperty name="height" value="0.05292" units="cm"/>
      <inkml:brushProperty name="color" value="#FF0000"/>
    </inkml:brush>
  </inkml:definitions>
  <inkml:trace contextRef="#ctx0" brushRef="#br0">23972 14972 2412 0,'0'0'28'15,"0"0"-40"-15,25-14 31 0,-25 14-7 0,0 0-27 16,0 0-29-16,0 0-23 0,0 0 5 0,0 0 6 16,20-15-5-16,-20 15 16 0,0 0-5 15,0 0 18-15,32-3-7 0,-32 3 6 16,0 0 7-16,0 0 3 0,0 0-11 15,22-10-24-15,-22 10-49 0,0 0-77 0,17-17-228 16,-11 3 92-16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158092-4467-487B-8C06-9BC274E1742F}" type="datetimeFigureOut">
              <a:rPr lang="en-US" smtClean="0"/>
              <a:t>10/28/2022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769576-B268-4DCB-B7B9-1B2893B22C7C}" type="slidenum">
              <a:rPr lang="en-US" smtClean="0"/>
              <a:t>‹#›</a:t>
            </a:fld>
            <a:endParaRPr lang="en-US"/>
          </a:p>
        </p:txBody>
      </p:sp>
    </p:spTree>
    <p:extLst>
      <p:ext uri="{BB962C8B-B14F-4D97-AF65-F5344CB8AC3E}">
        <p14:creationId xmlns:p14="http://schemas.microsoft.com/office/powerpoint/2010/main" val="2563002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A servant leader may facilitate the chartering process</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10</a:t>
            </a:fld>
            <a:endParaRPr lang="en-US"/>
          </a:p>
        </p:txBody>
      </p:sp>
    </p:spTree>
    <p:extLst>
      <p:ext uri="{BB962C8B-B14F-4D97-AF65-F5344CB8AC3E}">
        <p14:creationId xmlns:p14="http://schemas.microsoft.com/office/powerpoint/2010/main" val="16474719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The servant leader together with the team may decide to address other behaviors.</a:t>
            </a:r>
          </a:p>
          <a:p>
            <a:pPr marL="171450" indent="-171450">
              <a:buFont typeface="Arial" panose="020B0604020202020204" pitchFamily="34" charset="0"/>
              <a:buChar char="•"/>
            </a:pPr>
            <a:r>
              <a:rPr lang="en-US" sz="1200" b="0" i="0" u="none" strike="noStrike" kern="1200" baseline="0" dirty="0">
                <a:solidFill>
                  <a:schemeClr val="tx1"/>
                </a:solidFill>
                <a:latin typeface="+mn-lt"/>
                <a:ea typeface="+mn-ea"/>
                <a:cs typeface="+mn-cs"/>
              </a:rPr>
              <a:t>Remember that the team's social contract—its team charter—is how the team members interact with each other. The goal of the team charter is to create an agile environment in which team members can work to the best of their ability as a team.</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11</a:t>
            </a:fld>
            <a:endParaRPr lang="en-US"/>
          </a:p>
        </p:txBody>
      </p:sp>
    </p:spTree>
    <p:extLst>
      <p:ext uri="{BB962C8B-B14F-4D97-AF65-F5344CB8AC3E}">
        <p14:creationId xmlns:p14="http://schemas.microsoft.com/office/powerpoint/2010/main" val="30262989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a:t>
            </a:r>
            <a:r>
              <a:rPr lang="en-US" baseline="0" dirty="0"/>
              <a:t> HOW</a:t>
            </a:r>
          </a:p>
          <a:p>
            <a:r>
              <a:rPr lang="en-US" baseline="0" dirty="0"/>
              <a:t>Lessons Learnt</a:t>
            </a:r>
          </a:p>
          <a:p>
            <a:r>
              <a:rPr lang="en-US" baseline="0" dirty="0"/>
              <a:t>Continuous Improvement</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13</a:t>
            </a:fld>
            <a:endParaRPr lang="en-US"/>
          </a:p>
        </p:txBody>
      </p:sp>
    </p:spTree>
    <p:extLst>
      <p:ext uri="{BB962C8B-B14F-4D97-AF65-F5344CB8AC3E}">
        <p14:creationId xmlns:p14="http://schemas.microsoft.com/office/powerpoint/2010/main" val="3131152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b="1" u="sng" dirty="0">
                <a:solidFill>
                  <a:srgbClr val="FFC000"/>
                </a:solidFill>
                <a:effectLst>
                  <a:outerShdw blurRad="38100" dist="38100" dir="2700000" algn="tl">
                    <a:srgbClr val="000000">
                      <a:alpha val="43137"/>
                    </a:srgbClr>
                  </a:outerShdw>
                </a:effectLst>
              </a:rPr>
              <a:t>Acronyms</a:t>
            </a:r>
            <a:r>
              <a:rPr lang="en-US" sz="1600" b="1" u="sng" baseline="0" dirty="0">
                <a:solidFill>
                  <a:srgbClr val="FFC000"/>
                </a:solidFill>
                <a:effectLst>
                  <a:outerShdw blurRad="38100" dist="38100" dir="2700000" algn="tl">
                    <a:srgbClr val="000000">
                      <a:alpha val="43137"/>
                    </a:srgbClr>
                  </a:outerShdw>
                </a:effectLst>
              </a:rPr>
              <a:t> and </a:t>
            </a:r>
            <a:r>
              <a:rPr lang="en-US" sz="1600" b="1" u="sng" dirty="0">
                <a:solidFill>
                  <a:srgbClr val="FFC000"/>
                </a:solidFill>
                <a:effectLst>
                  <a:outerShdw blurRad="38100" dist="38100" dir="2700000" algn="tl">
                    <a:srgbClr val="000000">
                      <a:alpha val="43137"/>
                    </a:srgbClr>
                  </a:outerShdw>
                </a:effectLst>
              </a:rPr>
              <a:t>Definitions (</a:t>
            </a:r>
            <a:r>
              <a:rPr lang="en-US" sz="1600" b="1" u="sng" baseline="0" dirty="0">
                <a:solidFill>
                  <a:srgbClr val="FFC000"/>
                </a:solidFill>
                <a:effectLst>
                  <a:outerShdw blurRad="38100" dist="38100" dir="2700000" algn="tl">
                    <a:srgbClr val="000000">
                      <a:alpha val="43137"/>
                    </a:srgbClr>
                  </a:outerShdw>
                </a:effectLst>
              </a:rPr>
              <a:t>glossary at the end of the book)</a:t>
            </a:r>
            <a:endParaRPr lang="en-US" sz="1600" b="1" u="sng" dirty="0">
              <a:solidFill>
                <a:srgbClr val="FFC000"/>
              </a:solidFill>
              <a:effectLst>
                <a:outerShdw blurRad="38100" dist="38100" dir="2700000" algn="tl">
                  <a:srgbClr val="000000">
                    <a:alpha val="43137"/>
                  </a:srgbClr>
                </a:outerShdw>
              </a:effectLst>
            </a:endParaRP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14</a:t>
            </a:fld>
            <a:endParaRPr lang="en-US"/>
          </a:p>
        </p:txBody>
      </p:sp>
    </p:spTree>
    <p:extLst>
      <p:ext uri="{BB962C8B-B14F-4D97-AF65-F5344CB8AC3E}">
        <p14:creationId xmlns:p14="http://schemas.microsoft.com/office/powerpoint/2010/main" val="22273557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Index cards or sticky notes</a:t>
            </a:r>
          </a:p>
          <a:p>
            <a:r>
              <a:rPr lang="en-US" dirty="0"/>
              <a:t>Rolling Wave</a:t>
            </a:r>
          </a:p>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16</a:t>
            </a:fld>
            <a:endParaRPr lang="en-US"/>
          </a:p>
        </p:txBody>
      </p:sp>
    </p:spTree>
    <p:extLst>
      <p:ext uri="{BB962C8B-B14F-4D97-AF65-F5344CB8AC3E}">
        <p14:creationId xmlns:p14="http://schemas.microsoft.com/office/powerpoint/2010/main" val="41756225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a:t>
            </a:r>
            <a:r>
              <a:rPr lang="en-US" baseline="0" dirty="0"/>
              <a:t>mall Medium Large</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19</a:t>
            </a:fld>
            <a:endParaRPr lang="en-US"/>
          </a:p>
        </p:txBody>
      </p:sp>
    </p:spTree>
    <p:extLst>
      <p:ext uri="{BB962C8B-B14F-4D97-AF65-F5344CB8AC3E}">
        <p14:creationId xmlns:p14="http://schemas.microsoft.com/office/powerpoint/2010/main" val="40709847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20</a:t>
            </a:fld>
            <a:endParaRPr lang="en-US"/>
          </a:p>
        </p:txBody>
      </p:sp>
    </p:spTree>
    <p:extLst>
      <p:ext uri="{BB962C8B-B14F-4D97-AF65-F5344CB8AC3E}">
        <p14:creationId xmlns:p14="http://schemas.microsoft.com/office/powerpoint/2010/main" val="28914001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Teams often have a goal of spending not more than 1 hour per week refining stories for the next batch of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Teams want to maximize the time spent doing work as opposed to planning work.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If the team needs to spend more than 1 hour per week refining stories, the product owner could be over-preparing, or the team may be lacking some critical skills needed to evaluate and refine the work.</a:t>
            </a:r>
          </a:p>
          <a:p>
            <a:pPr marL="171450" indent="-171450">
              <a:buFont typeface="Arial" panose="020B0604020202020204" pitchFamily="34" charset="0"/>
              <a:buChar char="•"/>
            </a:pP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23</a:t>
            </a:fld>
            <a:endParaRPr lang="en-US"/>
          </a:p>
        </p:txBody>
      </p:sp>
    </p:spTree>
    <p:extLst>
      <p:ext uri="{BB962C8B-B14F-4D97-AF65-F5344CB8AC3E}">
        <p14:creationId xmlns:p14="http://schemas.microsoft.com/office/powerpoint/2010/main" val="32107953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Epic</a:t>
            </a: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24</a:t>
            </a:fld>
            <a:endParaRPr lang="en-US"/>
          </a:p>
        </p:txBody>
      </p:sp>
    </p:spTree>
    <p:extLst>
      <p:ext uri="{BB962C8B-B14F-4D97-AF65-F5344CB8AC3E}">
        <p14:creationId xmlns:p14="http://schemas.microsoft.com/office/powerpoint/2010/main" val="16321163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Questions like these generate answers that allow the team to self-organize and</a:t>
            </a:r>
          </a:p>
          <a:p>
            <a:r>
              <a:rPr lang="en-US" sz="1200" b="0" i="0" u="none" strike="noStrike" kern="1200" baseline="0" dirty="0">
                <a:solidFill>
                  <a:schemeClr val="tx1"/>
                </a:solidFill>
                <a:latin typeface="+mn-lt"/>
                <a:ea typeface="+mn-ea"/>
                <a:cs typeface="+mn-cs"/>
              </a:rPr>
              <a:t>hold each other accountable for completing the work they committed to the day</a:t>
            </a:r>
          </a:p>
          <a:p>
            <a:r>
              <a:rPr lang="en-US" sz="1200" b="0" i="0" u="none" strike="noStrike" kern="1200" baseline="0" dirty="0">
                <a:solidFill>
                  <a:schemeClr val="tx1"/>
                </a:solidFill>
                <a:latin typeface="+mn-lt"/>
                <a:ea typeface="+mn-ea"/>
                <a:cs typeface="+mn-cs"/>
              </a:rPr>
              <a:t>before and throughout the iteration</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26</a:t>
            </a:fld>
            <a:endParaRPr lang="en-US"/>
          </a:p>
        </p:txBody>
      </p:sp>
    </p:spTree>
    <p:extLst>
      <p:ext uri="{BB962C8B-B14F-4D97-AF65-F5344CB8AC3E}">
        <p14:creationId xmlns:p14="http://schemas.microsoft.com/office/powerpoint/2010/main" val="4464775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The team assesses the board from right to left.</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27</a:t>
            </a:fld>
            <a:endParaRPr lang="en-US"/>
          </a:p>
        </p:txBody>
      </p:sp>
    </p:spTree>
    <p:extLst>
      <p:ext uri="{BB962C8B-B14F-4D97-AF65-F5344CB8AC3E}">
        <p14:creationId xmlns:p14="http://schemas.microsoft.com/office/powerpoint/2010/main" val="38125346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u="none" strike="noStrike" kern="1200" baseline="0" dirty="0">
                <a:solidFill>
                  <a:schemeClr val="tx1"/>
                </a:solidFill>
                <a:latin typeface="+mn-lt"/>
                <a:ea typeface="+mn-ea"/>
                <a:cs typeface="+mn-cs"/>
              </a:rPr>
              <a:t>TIP</a:t>
            </a:r>
          </a:p>
          <a:p>
            <a:r>
              <a:rPr lang="en-US" sz="1200" b="0" i="1" u="none" strike="noStrike" kern="1200" baseline="0" dirty="0">
                <a:solidFill>
                  <a:schemeClr val="tx1"/>
                </a:solidFill>
                <a:latin typeface="+mn-lt"/>
                <a:ea typeface="+mn-ea"/>
                <a:cs typeface="+mn-cs"/>
              </a:rPr>
              <a:t>Encourage any team member to facilitate the standup instead of a project</a:t>
            </a:r>
          </a:p>
          <a:p>
            <a:r>
              <a:rPr lang="en-US" sz="1200" b="0" i="1" u="none" strike="noStrike" kern="1200" baseline="0" dirty="0">
                <a:solidFill>
                  <a:schemeClr val="tx1"/>
                </a:solidFill>
                <a:latin typeface="+mn-lt"/>
                <a:ea typeface="+mn-ea"/>
                <a:cs typeface="+mn-cs"/>
              </a:rPr>
              <a:t>manager or leader to ensure it does not turn into a status meeting, but</a:t>
            </a:r>
          </a:p>
          <a:p>
            <a:r>
              <a:rPr lang="en-US" sz="1200" b="0" i="1" u="none" strike="noStrike" kern="1200" baseline="0" dirty="0">
                <a:solidFill>
                  <a:schemeClr val="tx1"/>
                </a:solidFill>
                <a:latin typeface="+mn-lt"/>
                <a:ea typeface="+mn-ea"/>
                <a:cs typeface="+mn-cs"/>
              </a:rPr>
              <a:t>instead is used as a time for the team to self-organize and make</a:t>
            </a:r>
          </a:p>
          <a:p>
            <a:r>
              <a:rPr lang="en-US" sz="1200" b="0" i="1" u="none" strike="noStrike" kern="1200" baseline="0" dirty="0">
                <a:solidFill>
                  <a:schemeClr val="tx1"/>
                </a:solidFill>
                <a:latin typeface="+mn-lt"/>
                <a:ea typeface="+mn-ea"/>
                <a:cs typeface="+mn-cs"/>
              </a:rPr>
              <a:t>commitments to each other.</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28</a:t>
            </a:fld>
            <a:endParaRPr lang="en-US"/>
          </a:p>
        </p:txBody>
      </p:sp>
    </p:spTree>
    <p:extLst>
      <p:ext uri="{BB962C8B-B14F-4D97-AF65-F5344CB8AC3E}">
        <p14:creationId xmlns:p14="http://schemas.microsoft.com/office/powerpoint/2010/main" val="27463582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baseline="0" dirty="0">
                <a:solidFill>
                  <a:schemeClr val="tx1"/>
                </a:solidFill>
                <a:latin typeface="+mn-lt"/>
                <a:ea typeface="+mn-ea"/>
                <a:cs typeface="+mn-cs"/>
              </a:rPr>
              <a:t>That frequency is enough for most teams, so</a:t>
            </a:r>
          </a:p>
          <a:p>
            <a:r>
              <a:rPr lang="en-US" sz="1200" b="0" i="0" u="none" strike="noStrike" kern="1200" baseline="0" dirty="0">
                <a:solidFill>
                  <a:schemeClr val="tx1"/>
                </a:solidFill>
                <a:latin typeface="+mn-lt"/>
                <a:ea typeface="+mn-ea"/>
                <a:cs typeface="+mn-cs"/>
              </a:rPr>
              <a:t>team members can get feedback that prevents them from heading in a wrong</a:t>
            </a:r>
          </a:p>
          <a:p>
            <a:r>
              <a:rPr lang="en-US" sz="1200" b="0" i="0" u="none" strike="noStrike" kern="1200" baseline="0" dirty="0">
                <a:solidFill>
                  <a:schemeClr val="tx1"/>
                </a:solidFill>
                <a:latin typeface="+mn-lt"/>
                <a:ea typeface="+mn-ea"/>
                <a:cs typeface="+mn-cs"/>
              </a:rPr>
              <a:t>direction. That is also frequent enough so that the teams can keep the product</a:t>
            </a:r>
          </a:p>
          <a:p>
            <a:r>
              <a:rPr lang="en-US" sz="1200" b="0" i="0" u="none" strike="noStrike" kern="1200" baseline="0" dirty="0">
                <a:solidFill>
                  <a:schemeClr val="tx1"/>
                </a:solidFill>
                <a:latin typeface="+mn-lt"/>
                <a:ea typeface="+mn-ea"/>
                <a:cs typeface="+mn-cs"/>
              </a:rPr>
              <a:t>development clean enough to build a complete product as often as they want or</a:t>
            </a:r>
          </a:p>
          <a:p>
            <a:r>
              <a:rPr lang="en-US" sz="1200" b="0" i="0" u="none" strike="noStrike" kern="1200" baseline="0" dirty="0">
                <a:solidFill>
                  <a:schemeClr val="tx1"/>
                </a:solidFill>
                <a:latin typeface="+mn-lt"/>
                <a:ea typeface="+mn-ea"/>
                <a:cs typeface="+mn-cs"/>
              </a:rPr>
              <a:t>need to.</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30</a:t>
            </a:fld>
            <a:endParaRPr lang="en-US"/>
          </a:p>
        </p:txBody>
      </p:sp>
    </p:spTree>
    <p:extLst>
      <p:ext uri="{BB962C8B-B14F-4D97-AF65-F5344CB8AC3E}">
        <p14:creationId xmlns:p14="http://schemas.microsoft.com/office/powerpoint/2010/main" val="2631650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team's capacity is different. Each product owner's typical story size is different. </a:t>
            </a:r>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31</a:t>
            </a:fld>
            <a:endParaRPr lang="en-US"/>
          </a:p>
        </p:txBody>
      </p:sp>
    </p:spTree>
    <p:extLst>
      <p:ext uri="{BB962C8B-B14F-4D97-AF65-F5344CB8AC3E}">
        <p14:creationId xmlns:p14="http://schemas.microsoft.com/office/powerpoint/2010/main" val="64634984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a:t>
            </a:r>
            <a:r>
              <a:rPr lang="en-US" sz="1200" b="1" i="0" kern="1200" dirty="0">
                <a:solidFill>
                  <a:schemeClr val="tx1"/>
                </a:solidFill>
                <a:effectLst/>
                <a:latin typeface="+mn-lt"/>
                <a:ea typeface="+mn-ea"/>
                <a:cs typeface="+mn-cs"/>
              </a:rPr>
              <a:t>egression testing</a:t>
            </a:r>
            <a:r>
              <a:rPr lang="en-US" sz="1200" b="0" i="0" kern="1200" dirty="0">
                <a:solidFill>
                  <a:schemeClr val="tx1"/>
                </a:solidFill>
                <a:effectLst/>
                <a:latin typeface="+mn-lt"/>
                <a:ea typeface="+mn-ea"/>
                <a:cs typeface="+mn-cs"/>
              </a:rPr>
              <a:t> is testing existing software applications to make sure that a change or addition hasn't broken any existing functionality.</a:t>
            </a:r>
            <a:endParaRPr lang="en-US" dirty="0"/>
          </a:p>
        </p:txBody>
      </p:sp>
      <p:sp>
        <p:nvSpPr>
          <p:cNvPr id="4" name="Footer Placeholder 3"/>
          <p:cNvSpPr>
            <a:spLocks noGrp="1"/>
          </p:cNvSpPr>
          <p:nvPr>
            <p:ph type="ftr" sz="quarter" idx="10"/>
          </p:nvPr>
        </p:nvSpPr>
        <p:spPr/>
        <p:txBody>
          <a:bodyPr/>
          <a:lstStyle/>
          <a:p>
            <a:r>
              <a:rPr lang="en-US"/>
              <a:t>Eng. Dr. Akram Ali</a:t>
            </a:r>
          </a:p>
        </p:txBody>
      </p:sp>
      <p:sp>
        <p:nvSpPr>
          <p:cNvPr id="5" name="Slide Number Placeholder 4"/>
          <p:cNvSpPr>
            <a:spLocks noGrp="1"/>
          </p:cNvSpPr>
          <p:nvPr>
            <p:ph type="sldNum" sz="quarter" idx="11"/>
          </p:nvPr>
        </p:nvSpPr>
        <p:spPr/>
        <p:txBody>
          <a:bodyPr/>
          <a:lstStyle/>
          <a:p>
            <a:fld id="{159753EB-3111-4158-8CAC-CD2E18EACEDA}" type="slidenum">
              <a:rPr lang="en-US" smtClean="0"/>
              <a:t>34</a:t>
            </a:fld>
            <a:endParaRPr lang="en-US"/>
          </a:p>
        </p:txBody>
      </p:sp>
    </p:spTree>
    <p:extLst>
      <p:ext uri="{BB962C8B-B14F-4D97-AF65-F5344CB8AC3E}">
        <p14:creationId xmlns:p14="http://schemas.microsoft.com/office/powerpoint/2010/main" val="16887741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emf"/><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64266"/>
            <a:ext cx="10515600" cy="4351338"/>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0A3CCF28-A456-433E-A47D-21C7DCFAFEC9}"/>
              </a:ext>
            </a:extLst>
          </p:cNvPr>
          <p:cNvPicPr>
            <a:picLocks noChangeAspect="1"/>
          </p:cNvPicPr>
          <p:nvPr userDrawn="1"/>
        </p:nvPicPr>
        <p:blipFill>
          <a:blip r:embed="rId2"/>
          <a:stretch>
            <a:fillRect/>
          </a:stretch>
        </p:blipFill>
        <p:spPr>
          <a:xfrm>
            <a:off x="0" y="0"/>
            <a:ext cx="11461836" cy="1622171"/>
          </a:xfrm>
          <a:prstGeom prst="rect">
            <a:avLst/>
          </a:prstGeom>
        </p:spPr>
      </p:pic>
      <p:pic>
        <p:nvPicPr>
          <p:cNvPr id="11" name="Picture 10">
            <a:extLst>
              <a:ext uri="{FF2B5EF4-FFF2-40B4-BE49-F238E27FC236}">
                <a16:creationId xmlns:a16="http://schemas.microsoft.com/office/drawing/2014/main" id="{EC645ED9-7391-4BE3-85D6-688FD61CD205}"/>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226987" y="5545555"/>
            <a:ext cx="1222425" cy="1096206"/>
          </a:xfrm>
          <a:prstGeom prst="rect">
            <a:avLst/>
          </a:prstGeom>
        </p:spPr>
      </p:pic>
      <p:pic>
        <p:nvPicPr>
          <p:cNvPr id="12" name="Picture 11">
            <a:extLst>
              <a:ext uri="{FF2B5EF4-FFF2-40B4-BE49-F238E27FC236}">
                <a16:creationId xmlns:a16="http://schemas.microsoft.com/office/drawing/2014/main" id="{0EC21462-E88A-478E-BF4D-6E03A6183216}"/>
              </a:ext>
            </a:extLst>
          </p:cNvPr>
          <p:cNvPicPr>
            <a:picLocks noChangeAspect="1"/>
          </p:cNvPicPr>
          <p:nvPr userDrawn="1"/>
        </p:nvPicPr>
        <p:blipFill>
          <a:blip r:embed="rId4"/>
          <a:stretch>
            <a:fillRect/>
          </a:stretch>
        </p:blipFill>
        <p:spPr>
          <a:xfrm>
            <a:off x="2316841" y="6436923"/>
            <a:ext cx="9902229" cy="204838"/>
          </a:xfrm>
          <a:prstGeom prst="rect">
            <a:avLst/>
          </a:prstGeom>
        </p:spPr>
      </p:pic>
      <p:pic>
        <p:nvPicPr>
          <p:cNvPr id="13" name="Picture 12">
            <a:extLst>
              <a:ext uri="{FF2B5EF4-FFF2-40B4-BE49-F238E27FC236}">
                <a16:creationId xmlns:a16="http://schemas.microsoft.com/office/drawing/2014/main" id="{5A516A92-14A3-4D10-BB34-AF28C4496EDB}"/>
              </a:ext>
            </a:extLst>
          </p:cNvPr>
          <p:cNvPicPr>
            <a:picLocks noChangeAspect="1"/>
          </p:cNvPicPr>
          <p:nvPr userDrawn="1"/>
        </p:nvPicPr>
        <p:blipFill>
          <a:blip r:embed="rId5"/>
          <a:stretch>
            <a:fillRect/>
          </a:stretch>
        </p:blipFill>
        <p:spPr>
          <a:xfrm>
            <a:off x="12072675" y="2204822"/>
            <a:ext cx="238650" cy="2709534"/>
          </a:xfrm>
          <a:prstGeom prst="rect">
            <a:avLst/>
          </a:prstGeom>
        </p:spPr>
      </p:pic>
      <p:pic>
        <p:nvPicPr>
          <p:cNvPr id="14" name="Picture 13">
            <a:extLst>
              <a:ext uri="{FF2B5EF4-FFF2-40B4-BE49-F238E27FC236}">
                <a16:creationId xmlns:a16="http://schemas.microsoft.com/office/drawing/2014/main" id="{F619CCD6-BEA0-4CF4-8D3D-BA2CFE06233E}"/>
              </a:ext>
            </a:extLst>
          </p:cNvPr>
          <p:cNvPicPr>
            <a:picLocks noChangeAspect="1"/>
          </p:cNvPicPr>
          <p:nvPr userDrawn="1"/>
        </p:nvPicPr>
        <p:blipFill>
          <a:blip r:embed="rId5"/>
          <a:stretch>
            <a:fillRect/>
          </a:stretch>
        </p:blipFill>
        <p:spPr>
          <a:xfrm>
            <a:off x="-108036" y="2204822"/>
            <a:ext cx="238650" cy="2709534"/>
          </a:xfrm>
          <a:prstGeom prst="rect">
            <a:avLst/>
          </a:prstGeom>
        </p:spPr>
      </p:pic>
      <p:sp>
        <p:nvSpPr>
          <p:cNvPr id="17" name="Title 16">
            <a:extLst>
              <a:ext uri="{FF2B5EF4-FFF2-40B4-BE49-F238E27FC236}">
                <a16:creationId xmlns:a16="http://schemas.microsoft.com/office/drawing/2014/main" id="{437FB02A-A19B-4E4D-8F8F-CCC0FCB2CC4C}"/>
              </a:ext>
            </a:extLst>
          </p:cNvPr>
          <p:cNvSpPr>
            <a:spLocks noGrp="1"/>
          </p:cNvSpPr>
          <p:nvPr>
            <p:ph type="title"/>
          </p:nvPr>
        </p:nvSpPr>
        <p:spPr>
          <a:xfrm>
            <a:off x="2670048" y="216239"/>
            <a:ext cx="8683752" cy="1325563"/>
          </a:xfrm>
        </p:spPr>
        <p:txBody>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a:t>Eng. Dr. Akram Ali</a:t>
            </a:r>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Summer 2022</a:t>
            </a:r>
          </a:p>
        </p:txBody>
      </p:sp>
      <p:sp>
        <p:nvSpPr>
          <p:cNvPr id="8" name="Footer Placeholder 7"/>
          <p:cNvSpPr>
            <a:spLocks noGrp="1"/>
          </p:cNvSpPr>
          <p:nvPr>
            <p:ph type="ftr" sz="quarter" idx="11"/>
          </p:nvPr>
        </p:nvSpPr>
        <p:spPr/>
        <p:txBody>
          <a:bodyPr/>
          <a:lstStyle/>
          <a:p>
            <a:r>
              <a:rPr lang="en-US"/>
              <a:t>Eng. Dr. Akram Ali</a:t>
            </a:r>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Summer 2022</a:t>
            </a:r>
          </a:p>
        </p:txBody>
      </p:sp>
      <p:sp>
        <p:nvSpPr>
          <p:cNvPr id="4" name="Footer Placeholder 3"/>
          <p:cNvSpPr>
            <a:spLocks noGrp="1"/>
          </p:cNvSpPr>
          <p:nvPr>
            <p:ph type="ftr" sz="quarter" idx="11"/>
          </p:nvPr>
        </p:nvSpPr>
        <p:spPr/>
        <p:txBody>
          <a:bodyPr/>
          <a:lstStyle/>
          <a:p>
            <a:r>
              <a:rPr lang="en-US"/>
              <a:t>Eng. Dr. Akram Ali</a:t>
            </a:r>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Summer 2022</a:t>
            </a:r>
          </a:p>
        </p:txBody>
      </p:sp>
      <p:sp>
        <p:nvSpPr>
          <p:cNvPr id="3" name="Footer Placeholder 2"/>
          <p:cNvSpPr>
            <a:spLocks noGrp="1"/>
          </p:cNvSpPr>
          <p:nvPr>
            <p:ph type="ftr" sz="quarter" idx="11"/>
          </p:nvPr>
        </p:nvSpPr>
        <p:spPr/>
        <p:txBody>
          <a:bodyPr/>
          <a:lstStyle/>
          <a:p>
            <a:r>
              <a:rPr lang="en-US"/>
              <a:t>Eng. Dr. Akram Ali</a:t>
            </a:r>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a:t>Eng. Dr. Akram Ali</a:t>
            </a:r>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r>
              <a:rPr lang="en-US"/>
              <a:t>Summer 2022</a:t>
            </a:r>
          </a:p>
        </p:txBody>
      </p:sp>
      <p:sp>
        <p:nvSpPr>
          <p:cNvPr id="6" name="Footer Placeholder 5"/>
          <p:cNvSpPr>
            <a:spLocks noGrp="1"/>
          </p:cNvSpPr>
          <p:nvPr>
            <p:ph type="ftr" sz="quarter" idx="11"/>
          </p:nvPr>
        </p:nvSpPr>
        <p:spPr/>
        <p:txBody>
          <a:bodyPr/>
          <a:lstStyle/>
          <a:p>
            <a:r>
              <a:rPr lang="en-US"/>
              <a:t>Eng. Dr. Akram Ali</a:t>
            </a:r>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Summer 2022</a:t>
            </a:r>
          </a:p>
        </p:txBody>
      </p:sp>
      <p:sp>
        <p:nvSpPr>
          <p:cNvPr id="5" name="Footer Placeholder 4"/>
          <p:cNvSpPr>
            <a:spLocks noGrp="1"/>
          </p:cNvSpPr>
          <p:nvPr>
            <p:ph type="ftr" sz="quarter" idx="11"/>
          </p:nvPr>
        </p:nvSpPr>
        <p:spPr/>
        <p:txBody>
          <a:bodyPr/>
          <a:lstStyle/>
          <a:p>
            <a:r>
              <a:rPr lang="en-US"/>
              <a:t>Eng. Dr. Akram Ali</a:t>
            </a:r>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Summer 2022</a:t>
            </a: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Eng. Dr. Akram Ali</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0.emf"/><Relationship Id="rId2" Type="http://schemas.openxmlformats.org/officeDocument/2006/relationships/image" Target="../media/image5.emf"/><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emf"/><Relationship Id="rId4" Type="http://schemas.openxmlformats.org/officeDocument/2006/relationships/image" Target="../media/image7.e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emf"/><Relationship Id="rId2" Type="http://schemas.openxmlformats.org/officeDocument/2006/relationships/customXml" Target="../ink/ink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sp>
        <p:nvSpPr>
          <p:cNvPr id="14" name="TextBox 13"/>
          <p:cNvSpPr txBox="1"/>
          <p:nvPr/>
        </p:nvSpPr>
        <p:spPr>
          <a:xfrm>
            <a:off x="2816024" y="993316"/>
            <a:ext cx="6426830" cy="1938992"/>
          </a:xfrm>
          <a:prstGeom prst="rect">
            <a:avLst/>
          </a:prstGeom>
          <a:noFill/>
        </p:spPr>
        <p:txBody>
          <a:bodyPr wrap="square" rtlCol="0">
            <a:spAutoFit/>
          </a:bodyPr>
          <a:lstStyle/>
          <a:p>
            <a:r>
              <a:rPr lang="en-US" sz="2400" b="1" dirty="0">
                <a:solidFill>
                  <a:schemeClr val="bg1"/>
                </a:solidFill>
              </a:rPr>
              <a:t>PMG 622</a:t>
            </a:r>
            <a:br>
              <a:rPr lang="en-US" sz="2400" b="1" dirty="0">
                <a:solidFill>
                  <a:schemeClr val="bg1"/>
                </a:solidFill>
              </a:rPr>
            </a:br>
            <a:r>
              <a:rPr lang="en-US" sz="2400" b="1" dirty="0">
                <a:solidFill>
                  <a:schemeClr val="bg1"/>
                </a:solidFill>
              </a:rPr>
              <a:t>Agile Project Management</a:t>
            </a:r>
            <a:br>
              <a:rPr lang="en-US" sz="2400" b="1" dirty="0">
                <a:solidFill>
                  <a:schemeClr val="bg1"/>
                </a:solidFill>
              </a:rPr>
            </a:br>
            <a:r>
              <a:rPr lang="en-US" sz="2400" dirty="0">
                <a:solidFill>
                  <a:srgbClr val="FFFF00"/>
                </a:solidFill>
                <a:latin typeface="+mn-lt"/>
              </a:rPr>
              <a:t>LECTURE 04: </a:t>
            </a:r>
            <a:r>
              <a:rPr lang="en-US" sz="2400" dirty="0">
                <a:solidFill>
                  <a:srgbClr val="FF0000"/>
                </a:solidFill>
                <a:latin typeface="+mn-lt"/>
              </a:rPr>
              <a:t>IMPLEMENTING AGILE: </a:t>
            </a:r>
          </a:p>
          <a:p>
            <a:r>
              <a:rPr lang="en-US" sz="2400" dirty="0">
                <a:solidFill>
                  <a:srgbClr val="FF0000"/>
                </a:solidFill>
                <a:latin typeface="+mn-lt"/>
              </a:rPr>
              <a:t>DELIVERING IN AN AGILE ENVIRONMENT </a:t>
            </a:r>
          </a:p>
          <a:p>
            <a:r>
              <a:rPr lang="en-US" sz="2400" b="1" dirty="0">
                <a:latin typeface="+mn-lt"/>
              </a:rPr>
              <a:t>[</a:t>
            </a:r>
            <a:r>
              <a:rPr lang="en-US" sz="2400" b="1" u="sng" dirty="0">
                <a:latin typeface="+mn-lt"/>
              </a:rPr>
              <a:t>Part 1 of 2</a:t>
            </a:r>
            <a:r>
              <a:rPr lang="en-US" sz="2400" b="1" dirty="0">
                <a:latin typeface="+mn-lt"/>
              </a:rPr>
              <a:t>]</a:t>
            </a:r>
            <a:endParaRPr lang="en-US" sz="2400" dirty="0">
              <a:solidFill>
                <a:srgbClr val="FF9518"/>
              </a:solidFill>
              <a:latin typeface="Tajawal Medium" panose="00000600000000000000" pitchFamily="2" charset="-78"/>
              <a:cs typeface="Tajawal Medium" panose="00000600000000000000" pitchFamily="2" charset="-78"/>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0" y="5284185"/>
            <a:ext cx="6980962" cy="1384995"/>
          </a:xfrm>
          <a:prstGeom prst="rect">
            <a:avLst/>
          </a:prstGeom>
        </p:spPr>
      </p:pic>
      <p:sp>
        <p:nvSpPr>
          <p:cNvPr id="16" name="TextBox 15"/>
          <p:cNvSpPr txBox="1"/>
          <p:nvPr/>
        </p:nvSpPr>
        <p:spPr>
          <a:xfrm>
            <a:off x="3964731" y="5561184"/>
            <a:ext cx="6476728" cy="830997"/>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Eng. Dr. </a:t>
            </a:r>
            <a:r>
              <a:rPr lang="en-US" sz="2800" b="1" dirty="0" err="1">
                <a:solidFill>
                  <a:schemeClr val="bg1"/>
                </a:solidFill>
                <a:latin typeface="Tajawal Medium" panose="00000600000000000000" pitchFamily="2" charset="-78"/>
                <a:cs typeface="Tajawal Medium" panose="00000600000000000000" pitchFamily="2" charset="-78"/>
              </a:rPr>
              <a:t>Akram</a:t>
            </a:r>
            <a:r>
              <a:rPr lang="en-US" sz="2800" b="1" dirty="0">
                <a:solidFill>
                  <a:schemeClr val="bg1"/>
                </a:solidFill>
                <a:latin typeface="Tajawal Medium" panose="00000600000000000000" pitchFamily="2" charset="-78"/>
                <a:cs typeface="Tajawal Medium" panose="00000600000000000000" pitchFamily="2" charset="-78"/>
              </a:rPr>
              <a:t> Mustafa Suliman Ali,</a:t>
            </a:r>
          </a:p>
          <a:p>
            <a:pPr algn="ctr"/>
            <a:r>
              <a:rPr lang="en-US" sz="2000" dirty="0">
                <a:solidFill>
                  <a:schemeClr val="bg1"/>
                </a:solidFill>
                <a:latin typeface="Tajawal Medium" panose="00000600000000000000" pitchFamily="2" charset="-78"/>
                <a:cs typeface="Tajawal Medium" panose="00000600000000000000" pitchFamily="2" charset="-78"/>
              </a:rPr>
              <a:t>CEng </a:t>
            </a:r>
            <a:r>
              <a:rPr lang="en-US" sz="2000" dirty="0" err="1">
                <a:solidFill>
                  <a:schemeClr val="bg1"/>
                </a:solidFill>
                <a:latin typeface="Tajawal Medium" panose="00000600000000000000" pitchFamily="2" charset="-78"/>
                <a:cs typeface="Tajawal Medium" panose="00000600000000000000" pitchFamily="2" charset="-78"/>
              </a:rPr>
              <a:t>CMarEng</a:t>
            </a:r>
            <a:r>
              <a:rPr lang="en-US" sz="2000" dirty="0">
                <a:solidFill>
                  <a:schemeClr val="bg1"/>
                </a:solidFill>
                <a:latin typeface="Tajawal Medium" panose="00000600000000000000" pitchFamily="2" charset="-78"/>
                <a:cs typeface="Tajawal Medium" panose="00000600000000000000" pitchFamily="2" charset="-78"/>
              </a:rPr>
              <a:t> </a:t>
            </a:r>
            <a:r>
              <a:rPr lang="en-US" sz="2000" dirty="0" err="1">
                <a:solidFill>
                  <a:schemeClr val="bg1"/>
                </a:solidFill>
                <a:latin typeface="Tajawal Medium" panose="00000600000000000000" pitchFamily="2" charset="-78"/>
                <a:cs typeface="Tajawal Medium" panose="00000600000000000000" pitchFamily="2" charset="-78"/>
              </a:rPr>
              <a:t>MIMarEST</a:t>
            </a:r>
            <a:r>
              <a:rPr lang="en-US" sz="2000" dirty="0">
                <a:solidFill>
                  <a:schemeClr val="bg1"/>
                </a:solidFill>
                <a:latin typeface="Tajawal Medium" panose="00000600000000000000" pitchFamily="2" charset="-78"/>
                <a:cs typeface="Tajawal Medium" panose="00000600000000000000" pitchFamily="2" charset="-78"/>
              </a:rPr>
              <a:t>, PMP®, ASQ CSSBB</a:t>
            </a:r>
          </a:p>
        </p:txBody>
      </p:sp>
      <p:sp>
        <p:nvSpPr>
          <p:cNvPr id="5" name="Footer Placeholder 4">
            <a:extLst>
              <a:ext uri="{FF2B5EF4-FFF2-40B4-BE49-F238E27FC236}">
                <a16:creationId xmlns:a16="http://schemas.microsoft.com/office/drawing/2014/main" id="{6392C0F7-79E7-A1CF-0F58-E089FB2DC8BD}"/>
              </a:ext>
            </a:extLst>
          </p:cNvPr>
          <p:cNvSpPr>
            <a:spLocks noGrp="1"/>
          </p:cNvSpPr>
          <p:nvPr>
            <p:ph type="ftr" sz="quarter" idx="11"/>
          </p:nvPr>
        </p:nvSpPr>
        <p:spPr/>
        <p:txBody>
          <a:bodyPr/>
          <a:lstStyle/>
          <a:p>
            <a:r>
              <a:rPr lang="en-US"/>
              <a:t>Eng. Dr. Akram Ali</a:t>
            </a:r>
          </a:p>
        </p:txBody>
      </p:sp>
      <p:sp>
        <p:nvSpPr>
          <p:cNvPr id="7" name="Slide Number Placeholder 6">
            <a:extLst>
              <a:ext uri="{FF2B5EF4-FFF2-40B4-BE49-F238E27FC236}">
                <a16:creationId xmlns:a16="http://schemas.microsoft.com/office/drawing/2014/main" id="{2AE3187D-20EB-0832-2EBD-3EF5FB96FF50}"/>
              </a:ext>
            </a:extLst>
          </p:cNvPr>
          <p:cNvSpPr>
            <a:spLocks noGrp="1"/>
          </p:cNvSpPr>
          <p:nvPr>
            <p:ph type="sldNum" sz="quarter" idx="12"/>
          </p:nvPr>
        </p:nvSpPr>
        <p:spPr/>
        <p:txBody>
          <a:bodyPr/>
          <a:lstStyle/>
          <a:p>
            <a:fld id="{FDED41F8-FC0F-4085-8150-313B6CF05213}" type="slidenum">
              <a:rPr lang="en-US" smtClean="0"/>
              <a:t>1</a:t>
            </a:fld>
            <a:endParaRPr lang="en-US"/>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Scrum roles, artifacts &amp; ceremonies</a:t>
            </a:r>
          </a:p>
        </p:txBody>
      </p:sp>
      <p:sp>
        <p:nvSpPr>
          <p:cNvPr id="3" name="Content Placeholder 2"/>
          <p:cNvSpPr>
            <a:spLocks noGrp="1"/>
          </p:cNvSpPr>
          <p:nvPr>
            <p:ph idx="1"/>
          </p:nvPr>
        </p:nvSpPr>
        <p:spPr>
          <a:xfrm>
            <a:off x="838200" y="1825625"/>
            <a:ext cx="10515600" cy="4895850"/>
          </a:xfrm>
        </p:spPr>
        <p:txBody>
          <a:bodyPr>
            <a:normAutofit fontScale="92500" lnSpcReduction="10000"/>
          </a:bodyPr>
          <a:lstStyle/>
          <a:p>
            <a:pPr marL="171450" indent="-171450"/>
            <a:r>
              <a:rPr lang="en-US" dirty="0"/>
              <a:t>SCRUM ARTIFICATS</a:t>
            </a:r>
          </a:p>
          <a:p>
            <a:pPr marL="628650" lvl="1" indent="-171450"/>
            <a:r>
              <a:rPr lang="en-US" dirty="0"/>
              <a:t>Product Backlog</a:t>
            </a:r>
          </a:p>
          <a:p>
            <a:pPr marL="628650" lvl="1" indent="-171450"/>
            <a:r>
              <a:rPr lang="en-US" dirty="0"/>
              <a:t>Sprint Backlog</a:t>
            </a:r>
          </a:p>
          <a:p>
            <a:pPr marL="628650" lvl="1" indent="-171450"/>
            <a:r>
              <a:rPr lang="en-US" dirty="0"/>
              <a:t>Increment</a:t>
            </a:r>
          </a:p>
          <a:p>
            <a:pPr marL="171450" indent="-171450"/>
            <a:r>
              <a:rPr lang="en-US" dirty="0"/>
              <a:t>SCRUM CERMONIES</a:t>
            </a:r>
          </a:p>
          <a:p>
            <a:pPr marL="628650" lvl="1" indent="-171450"/>
            <a:r>
              <a:rPr lang="en-US" dirty="0"/>
              <a:t>Sprint Planning.</a:t>
            </a:r>
          </a:p>
          <a:p>
            <a:pPr marL="628650" lvl="1" indent="-171450"/>
            <a:r>
              <a:rPr lang="en-US" dirty="0"/>
              <a:t>Daily </a:t>
            </a:r>
            <a:r>
              <a:rPr lang="en-US" b="1" dirty="0"/>
              <a:t>Scrum</a:t>
            </a:r>
            <a:r>
              <a:rPr lang="en-US" dirty="0"/>
              <a:t>.</a:t>
            </a:r>
          </a:p>
          <a:p>
            <a:pPr marL="628650" lvl="1" indent="-171450"/>
            <a:r>
              <a:rPr lang="en-US" dirty="0"/>
              <a:t>Sprint Review.</a:t>
            </a:r>
          </a:p>
          <a:p>
            <a:pPr marL="628650" lvl="1" indent="-171450"/>
            <a:r>
              <a:rPr lang="en-US" dirty="0"/>
              <a:t>Sprint Retrospective.</a:t>
            </a:r>
          </a:p>
          <a:p>
            <a:pPr marL="171450" indent="-171450"/>
            <a:r>
              <a:rPr lang="en-US" dirty="0"/>
              <a:t>SCRUM ROLES</a:t>
            </a:r>
          </a:p>
          <a:p>
            <a:pPr marL="628650" lvl="1" indent="-171450"/>
            <a:r>
              <a:rPr lang="en-US" dirty="0"/>
              <a:t>Product Owner</a:t>
            </a:r>
          </a:p>
          <a:p>
            <a:pPr marL="628650" lvl="1" indent="-171450"/>
            <a:r>
              <a:rPr lang="en-US" dirty="0"/>
              <a:t>Development Team Members</a:t>
            </a:r>
          </a:p>
          <a:p>
            <a:pPr marL="628650" lvl="1" indent="-171450"/>
            <a:r>
              <a:rPr lang="en-US" dirty="0"/>
              <a:t>Scrum Master</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a:t>
            </a:fld>
            <a:endParaRPr lang="en-US"/>
          </a:p>
        </p:txBody>
      </p:sp>
    </p:spTree>
    <p:extLst>
      <p:ext uri="{BB962C8B-B14F-4D97-AF65-F5344CB8AC3E}">
        <p14:creationId xmlns:p14="http://schemas.microsoft.com/office/powerpoint/2010/main" val="20270832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55804" y="996435"/>
            <a:ext cx="10177849" cy="5725040"/>
          </a:xfrm>
        </p:spPr>
      </p:pic>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a:t>
            </a:fld>
            <a:endParaRPr lang="en-US"/>
          </a:p>
        </p:txBody>
      </p:sp>
    </p:spTree>
    <p:extLst>
      <p:ext uri="{BB962C8B-B14F-4D97-AF65-F5344CB8AC3E}">
        <p14:creationId xmlns:p14="http://schemas.microsoft.com/office/powerpoint/2010/main" val="17369974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0779"/>
          </a:xfrm>
        </p:spPr>
      </p:pic>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4</a:t>
            </a:fld>
            <a:endParaRPr lang="en-US"/>
          </a:p>
        </p:txBody>
      </p:sp>
    </p:spTree>
    <p:extLst>
      <p:ext uri="{BB962C8B-B14F-4D97-AF65-F5344CB8AC3E}">
        <p14:creationId xmlns:p14="http://schemas.microsoft.com/office/powerpoint/2010/main" val="6309322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30546"/>
            <a:ext cx="12192000" cy="6858000"/>
          </a:xfrm>
        </p:spPr>
      </p:pic>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5</a:t>
            </a:fld>
            <a:endParaRPr lang="en-US"/>
          </a:p>
        </p:txBody>
      </p:sp>
    </p:spTree>
    <p:extLst>
      <p:ext uri="{BB962C8B-B14F-4D97-AF65-F5344CB8AC3E}">
        <p14:creationId xmlns:p14="http://schemas.microsoft.com/office/powerpoint/2010/main" val="290143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6</a:t>
            </a:fld>
            <a:endParaRPr lang="en-US"/>
          </a:p>
        </p:txBody>
      </p:sp>
      <p:pic>
        <p:nvPicPr>
          <p:cNvPr id="9"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p:spTree>
    <p:extLst>
      <p:ext uri="{BB962C8B-B14F-4D97-AF65-F5344CB8AC3E}">
        <p14:creationId xmlns:p14="http://schemas.microsoft.com/office/powerpoint/2010/main" val="22194587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DELIVERING IN AN AGILE ENVIRONMENT</a:t>
            </a:r>
            <a:endParaRPr lang="en-US" dirty="0"/>
          </a:p>
        </p:txBody>
      </p:sp>
      <p:sp>
        <p:nvSpPr>
          <p:cNvPr id="3" name="Text Placeholder 2"/>
          <p:cNvSpPr>
            <a:spLocks noGrp="1"/>
          </p:cNvSpPr>
          <p:nvPr>
            <p:ph type="body" idx="1"/>
          </p:nvPr>
        </p:nvSpPr>
        <p:spPr/>
        <p:txBody>
          <a:bodyPr/>
          <a:lstStyle/>
          <a:p>
            <a:endParaRPr lang="en-US"/>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7</a:t>
            </a:fld>
            <a:endParaRPr lang="en-US"/>
          </a:p>
        </p:txBody>
      </p:sp>
    </p:spTree>
    <p:extLst>
      <p:ext uri="{BB962C8B-B14F-4D97-AF65-F5344CB8AC3E}">
        <p14:creationId xmlns:p14="http://schemas.microsoft.com/office/powerpoint/2010/main" val="41175839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Current and last lecture overview</a:t>
            </a:r>
          </a:p>
        </p:txBody>
      </p:sp>
      <p:sp>
        <p:nvSpPr>
          <p:cNvPr id="3" name="Content Placeholder 2"/>
          <p:cNvSpPr>
            <a:spLocks noGrp="1"/>
          </p:cNvSpPr>
          <p:nvPr>
            <p:ph idx="1"/>
          </p:nvPr>
        </p:nvSpPr>
        <p:spPr/>
        <p:txBody>
          <a:bodyPr/>
          <a:lstStyle/>
          <a:p>
            <a:endParaRPr lang="en-US" b="1" dirty="0"/>
          </a:p>
          <a:p>
            <a:r>
              <a:rPr lang="en-US" b="1" dirty="0"/>
              <a:t>IMPLEMENTING AGILE: CREATING AN AGILE ENVIRONMENT</a:t>
            </a:r>
          </a:p>
          <a:p>
            <a:pPr marL="0" indent="0">
              <a:buNone/>
            </a:pPr>
            <a:endParaRPr lang="en-US" b="1" dirty="0"/>
          </a:p>
          <a:p>
            <a:r>
              <a:rPr lang="en-US" b="1" dirty="0"/>
              <a:t>IMPLEMENTING AGILE: DELIVERING IN AN AGILE ENVIRONMENT</a:t>
            </a:r>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8</a:t>
            </a:fld>
            <a:endParaRPr lang="en-US"/>
          </a:p>
        </p:txBody>
      </p:sp>
    </p:spTree>
    <p:extLst>
      <p:ext uri="{BB962C8B-B14F-4D97-AF65-F5344CB8AC3E}">
        <p14:creationId xmlns:p14="http://schemas.microsoft.com/office/powerpoint/2010/main" val="1293462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t>CHARTER THE PROJECT AND THE TEAM</a:t>
            </a:r>
            <a:endParaRPr lang="en-US" sz="4000" dirty="0"/>
          </a:p>
        </p:txBody>
      </p:sp>
      <p:sp>
        <p:nvSpPr>
          <p:cNvPr id="3" name="Content Placeholder 2"/>
          <p:cNvSpPr>
            <a:spLocks noGrp="1"/>
          </p:cNvSpPr>
          <p:nvPr>
            <p:ph idx="1"/>
          </p:nvPr>
        </p:nvSpPr>
        <p:spPr/>
        <p:txBody>
          <a:bodyPr/>
          <a:lstStyle/>
          <a:p>
            <a:r>
              <a:rPr lang="en-US" dirty="0"/>
              <a:t>Project Charter</a:t>
            </a:r>
          </a:p>
          <a:p>
            <a:r>
              <a:rPr lang="en-US"/>
              <a:t>Team Charter</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9</a:t>
            </a:fld>
            <a:endParaRPr lang="en-US"/>
          </a:p>
        </p:txBody>
      </p:sp>
    </p:spTree>
    <p:extLst>
      <p:ext uri="{BB962C8B-B14F-4D97-AF65-F5344CB8AC3E}">
        <p14:creationId xmlns:p14="http://schemas.microsoft.com/office/powerpoint/2010/main" val="532803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PROJECT CHARTER</a:t>
            </a:r>
          </a:p>
        </p:txBody>
      </p:sp>
      <p:sp>
        <p:nvSpPr>
          <p:cNvPr id="3" name="Content Placeholder 2"/>
          <p:cNvSpPr>
            <a:spLocks noGrp="1"/>
          </p:cNvSpPr>
          <p:nvPr>
            <p:ph idx="1"/>
          </p:nvPr>
        </p:nvSpPr>
        <p:spPr/>
        <p:txBody>
          <a:bodyPr/>
          <a:lstStyle/>
          <a:p>
            <a:r>
              <a:rPr lang="en-US" dirty="0"/>
              <a:t>Why this project matters </a:t>
            </a:r>
          </a:p>
          <a:p>
            <a:r>
              <a:rPr lang="en-US" dirty="0"/>
              <a:t>Where the team is headed</a:t>
            </a:r>
          </a:p>
          <a:p>
            <a:r>
              <a:rPr lang="en-US" dirty="0"/>
              <a:t>What the project objective is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10</a:t>
            </a:fld>
            <a:endParaRPr lang="en-US"/>
          </a:p>
        </p:txBody>
      </p:sp>
      <p:sp>
        <p:nvSpPr>
          <p:cNvPr id="7" name="TextBox 6"/>
          <p:cNvSpPr txBox="1"/>
          <p:nvPr/>
        </p:nvSpPr>
        <p:spPr>
          <a:xfrm>
            <a:off x="5369168" y="1847850"/>
            <a:ext cx="1453663" cy="461665"/>
          </a:xfrm>
          <a:prstGeom prst="rect">
            <a:avLst/>
          </a:prstGeom>
          <a:noFill/>
        </p:spPr>
        <p:txBody>
          <a:bodyPr wrap="square" rtlCol="0">
            <a:spAutoFit/>
          </a:bodyPr>
          <a:lstStyle/>
          <a:p>
            <a:r>
              <a:rPr lang="en-US" sz="2400" b="1" dirty="0"/>
              <a:t>The WHY</a:t>
            </a:r>
          </a:p>
        </p:txBody>
      </p:sp>
      <p:sp>
        <p:nvSpPr>
          <p:cNvPr id="8" name="TextBox 7"/>
          <p:cNvSpPr txBox="1"/>
          <p:nvPr/>
        </p:nvSpPr>
        <p:spPr>
          <a:xfrm>
            <a:off x="5369167" y="2320086"/>
            <a:ext cx="1453663" cy="461665"/>
          </a:xfrm>
          <a:prstGeom prst="rect">
            <a:avLst/>
          </a:prstGeom>
          <a:noFill/>
        </p:spPr>
        <p:txBody>
          <a:bodyPr wrap="square" rtlCol="0">
            <a:spAutoFit/>
          </a:bodyPr>
          <a:lstStyle/>
          <a:p>
            <a:r>
              <a:rPr lang="en-US" sz="2400" b="1" dirty="0"/>
              <a:t>The HOW</a:t>
            </a:r>
          </a:p>
        </p:txBody>
      </p:sp>
      <p:sp>
        <p:nvSpPr>
          <p:cNvPr id="9" name="TextBox 8"/>
          <p:cNvSpPr txBox="1"/>
          <p:nvPr/>
        </p:nvSpPr>
        <p:spPr>
          <a:xfrm>
            <a:off x="5369167" y="2814547"/>
            <a:ext cx="1524002" cy="461665"/>
          </a:xfrm>
          <a:prstGeom prst="rect">
            <a:avLst/>
          </a:prstGeom>
          <a:noFill/>
        </p:spPr>
        <p:txBody>
          <a:bodyPr wrap="square" rtlCol="0">
            <a:spAutoFit/>
          </a:bodyPr>
          <a:lstStyle/>
          <a:p>
            <a:r>
              <a:rPr lang="en-US" sz="2400" b="1" dirty="0"/>
              <a:t>The WHAT</a:t>
            </a:r>
          </a:p>
        </p:txBody>
      </p:sp>
      <p:sp>
        <p:nvSpPr>
          <p:cNvPr id="10" name="TextBox 9"/>
          <p:cNvSpPr txBox="1"/>
          <p:nvPr/>
        </p:nvSpPr>
        <p:spPr>
          <a:xfrm>
            <a:off x="697523" y="3354977"/>
            <a:ext cx="10515600" cy="3108543"/>
          </a:xfrm>
          <a:prstGeom prst="rect">
            <a:avLst/>
          </a:prstGeom>
          <a:noFill/>
        </p:spPr>
        <p:txBody>
          <a:bodyPr wrap="square" rtlCol="0">
            <a:spAutoFit/>
          </a:bodyPr>
          <a:lstStyle/>
          <a:p>
            <a:pPr marL="285750" indent="-285750">
              <a:buFont typeface="Arial" panose="020B0604020202020204" pitchFamily="34" charset="0"/>
              <a:buChar char="•"/>
            </a:pPr>
            <a:r>
              <a:rPr lang="en-US" sz="2800" dirty="0"/>
              <a:t>Why are we doing this project? This is the project vision.</a:t>
            </a:r>
          </a:p>
          <a:p>
            <a:pPr marL="285750" indent="-285750">
              <a:buFont typeface="Arial" panose="020B0604020202020204" pitchFamily="34" charset="0"/>
              <a:buChar char="•"/>
            </a:pPr>
            <a:r>
              <a:rPr lang="en-US" sz="2800" dirty="0"/>
              <a:t>Who benefits and how? This may be part of the project vision and/or project purpose.</a:t>
            </a:r>
          </a:p>
          <a:p>
            <a:pPr marL="285750" indent="-285750">
              <a:buFont typeface="Arial" panose="020B0604020202020204" pitchFamily="34" charset="0"/>
              <a:buChar char="•"/>
            </a:pPr>
            <a:r>
              <a:rPr lang="en-US" sz="2800" dirty="0"/>
              <a:t>What does done mean for the project? These are the project's release criteria.</a:t>
            </a:r>
          </a:p>
          <a:p>
            <a:pPr marL="285750" indent="-285750">
              <a:buFont typeface="Arial" panose="020B0604020202020204" pitchFamily="34" charset="0"/>
              <a:buChar char="•"/>
            </a:pPr>
            <a:r>
              <a:rPr lang="en-US" sz="2800" dirty="0"/>
              <a:t>How are we going to work together? This explains the intended flow of work.</a:t>
            </a:r>
          </a:p>
        </p:txBody>
      </p:sp>
      <mc:AlternateContent xmlns:mc="http://schemas.openxmlformats.org/markup-compatibility/2006" xmlns:p14="http://schemas.microsoft.com/office/powerpoint/2010/main">
        <mc:Choice Requires="p14">
          <p:contentPart p14:bwMode="auto" r:id="rId3">
            <p14:nvContentPartPr>
              <p14:cNvPr id="20" name="Ink 19"/>
              <p14:cNvContentPartPr/>
              <p14:nvPr/>
            </p14:nvContentPartPr>
            <p14:xfrm>
              <a:off x="7738447" y="3575842"/>
              <a:ext cx="360" cy="360"/>
            </p14:xfrm>
          </p:contentPart>
        </mc:Choice>
        <mc:Fallback xmlns="">
          <p:pic>
            <p:nvPicPr>
              <p:cNvPr id="20" name="Ink 19"/>
              <p:cNvPicPr/>
              <p:nvPr/>
            </p:nvPicPr>
            <p:blipFill>
              <a:blip r:embed="rId4"/>
              <a:stretch>
                <a:fillRect/>
              </a:stretch>
            </p:blipFill>
            <p:spPr>
              <a:xfrm>
                <a:off x="7726567" y="3563962"/>
                <a:ext cx="24120" cy="24120"/>
              </a:xfrm>
              <a:prstGeom prst="rect">
                <a:avLst/>
              </a:prstGeom>
            </p:spPr>
          </p:pic>
        </mc:Fallback>
      </mc:AlternateContent>
    </p:spTree>
    <p:extLst>
      <p:ext uri="{BB962C8B-B14F-4D97-AF65-F5344CB8AC3E}">
        <p14:creationId xmlns:p14="http://schemas.microsoft.com/office/powerpoint/2010/main" val="57011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TEAM CHARTER</a:t>
            </a:r>
          </a:p>
        </p:txBody>
      </p:sp>
      <p:sp>
        <p:nvSpPr>
          <p:cNvPr id="3" name="Content Placeholder 2"/>
          <p:cNvSpPr>
            <a:spLocks noGrp="1"/>
          </p:cNvSpPr>
          <p:nvPr>
            <p:ph idx="1"/>
          </p:nvPr>
        </p:nvSpPr>
        <p:spPr/>
        <p:txBody>
          <a:bodyPr>
            <a:normAutofit lnSpcReduction="10000"/>
          </a:bodyPr>
          <a:lstStyle/>
          <a:p>
            <a:r>
              <a:rPr lang="en-US" dirty="0"/>
              <a:t>Team norms</a:t>
            </a:r>
          </a:p>
          <a:p>
            <a:r>
              <a:rPr lang="en-US" dirty="0"/>
              <a:t>Understanding of how to work together</a:t>
            </a:r>
          </a:p>
          <a:p>
            <a:r>
              <a:rPr lang="en-US" dirty="0"/>
              <a:t>Teams do not need a formal process for chartering as long as the teams understand how to work together. </a:t>
            </a:r>
          </a:p>
          <a:p>
            <a:r>
              <a:rPr lang="en-US" dirty="0"/>
              <a:t>Some teams benefit from a team chartering process. </a:t>
            </a:r>
          </a:p>
          <a:p>
            <a:pPr lvl="1">
              <a:buFont typeface="Wingdings" panose="05000000000000000000" pitchFamily="2" charset="2"/>
              <a:buChar char="q"/>
            </a:pPr>
            <a:r>
              <a:rPr lang="en-US" dirty="0"/>
              <a:t>Team values, such as sustainable pace and core hours;</a:t>
            </a:r>
          </a:p>
          <a:p>
            <a:pPr lvl="1">
              <a:buFont typeface="Wingdings" panose="05000000000000000000" pitchFamily="2" charset="2"/>
              <a:buChar char="q"/>
            </a:pPr>
            <a:r>
              <a:rPr lang="en-US" dirty="0"/>
              <a:t>Working agreements, such as what </a:t>
            </a:r>
            <a:r>
              <a:rPr lang="en-US" b="1" dirty="0"/>
              <a:t>“ready” </a:t>
            </a:r>
            <a:r>
              <a:rPr lang="en-US" dirty="0"/>
              <a:t>means so the team can take in work; what </a:t>
            </a:r>
            <a:r>
              <a:rPr lang="en-US" b="1" dirty="0"/>
              <a:t>“done” </a:t>
            </a:r>
            <a:r>
              <a:rPr lang="en-US" dirty="0"/>
              <a:t>means so the team can judge completeness consistently; respecting the </a:t>
            </a:r>
            <a:r>
              <a:rPr lang="en-US" b="1" dirty="0"/>
              <a:t>time-box</a:t>
            </a:r>
            <a:r>
              <a:rPr lang="en-US" dirty="0"/>
              <a:t>; or the use of </a:t>
            </a:r>
            <a:r>
              <a:rPr lang="en-US" b="1" dirty="0"/>
              <a:t>work-in-process</a:t>
            </a:r>
            <a:r>
              <a:rPr lang="en-US" dirty="0"/>
              <a:t> limits;</a:t>
            </a:r>
          </a:p>
          <a:p>
            <a:pPr lvl="1">
              <a:buFont typeface="Wingdings" panose="05000000000000000000" pitchFamily="2" charset="2"/>
              <a:buChar char="q"/>
            </a:pPr>
            <a:r>
              <a:rPr lang="en-US" dirty="0"/>
              <a:t>Ground rules, such as one person talking in a meeting; and</a:t>
            </a:r>
          </a:p>
          <a:p>
            <a:pPr lvl="1">
              <a:buFont typeface="Wingdings" panose="05000000000000000000" pitchFamily="2" charset="2"/>
              <a:buChar char="q"/>
            </a:pPr>
            <a:r>
              <a:rPr lang="en-US" dirty="0"/>
              <a:t>Group norms, such as how the team treats meeting times.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11</a:t>
            </a:fld>
            <a:endParaRPr lang="en-US"/>
          </a:p>
        </p:txBody>
      </p:sp>
    </p:spTree>
    <p:extLst>
      <p:ext uri="{BB962C8B-B14F-4D97-AF65-F5344CB8AC3E}">
        <p14:creationId xmlns:p14="http://schemas.microsoft.com/office/powerpoint/2010/main" val="33152541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COMMON AGILE PRACTICES</a:t>
            </a:r>
            <a:endParaRPr lang="en-US" dirty="0"/>
          </a:p>
        </p:txBody>
      </p:sp>
      <p:sp>
        <p:nvSpPr>
          <p:cNvPr id="5" name="Footer Placeholder 4"/>
          <p:cNvSpPr>
            <a:spLocks noGrp="1"/>
          </p:cNvSpPr>
          <p:nvPr>
            <p:ph type="ftr" sz="quarter" idx="11"/>
          </p:nvPr>
        </p:nvSpPr>
        <p:spPr/>
        <p:txBody>
          <a:bodyPr/>
          <a:lstStyle/>
          <a:p>
            <a:r>
              <a:rPr lang="en-US" b="1">
                <a:solidFill>
                  <a:srgbClr val="53728A"/>
                </a:solidFill>
              </a:rPr>
              <a:t>Eng. Dr. Akram Ali</a:t>
            </a:r>
            <a:endParaRPr lang="en-US" b="1" dirty="0">
              <a:solidFill>
                <a:srgbClr val="53728A"/>
              </a:solidFill>
            </a:endParaRPr>
          </a:p>
        </p:txBody>
      </p:sp>
      <p:sp>
        <p:nvSpPr>
          <p:cNvPr id="6" name="Slide Number Placeholder 5"/>
          <p:cNvSpPr>
            <a:spLocks noGrp="1"/>
          </p:cNvSpPr>
          <p:nvPr>
            <p:ph type="sldNum" sz="quarter" idx="12"/>
          </p:nvPr>
        </p:nvSpPr>
        <p:spPr/>
        <p:txBody>
          <a:bodyPr/>
          <a:lstStyle/>
          <a:p>
            <a:fld id="{0E9CA7F0-1DB2-4EC7-8938-616CB0658807}" type="slidenum">
              <a:rPr lang="en-US" smtClean="0"/>
              <a:t>12</a:t>
            </a:fld>
            <a:endParaRPr lang="en-US"/>
          </a:p>
        </p:txBody>
      </p:sp>
    </p:spTree>
    <p:extLst>
      <p:ext uri="{BB962C8B-B14F-4D97-AF65-F5344CB8AC3E}">
        <p14:creationId xmlns:p14="http://schemas.microsoft.com/office/powerpoint/2010/main" val="3859488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RETROSPECTIVES [1/2]</a:t>
            </a:r>
          </a:p>
        </p:txBody>
      </p:sp>
      <p:sp>
        <p:nvSpPr>
          <p:cNvPr id="8" name="Content Placeholder 7"/>
          <p:cNvSpPr>
            <a:spLocks noGrp="1"/>
          </p:cNvSpPr>
          <p:nvPr>
            <p:ph idx="1"/>
          </p:nvPr>
        </p:nvSpPr>
        <p:spPr/>
        <p:txBody>
          <a:bodyPr>
            <a:normAutofit/>
          </a:bodyPr>
          <a:lstStyle/>
          <a:p>
            <a:r>
              <a:rPr lang="en-US" dirty="0"/>
              <a:t>The single most important practice is the retrospective because it allows the team to learn about, improve, and adapt its process</a:t>
            </a:r>
          </a:p>
          <a:p>
            <a:r>
              <a:rPr lang="en-US" dirty="0"/>
              <a:t>Retrospectives help the team learn from its previous work on the product and its process</a:t>
            </a:r>
          </a:p>
          <a:p>
            <a:r>
              <a:rPr lang="en-US" dirty="0"/>
              <a:t>One of the principles behind the </a:t>
            </a:r>
            <a:r>
              <a:rPr lang="en-US" b="1" dirty="0"/>
              <a:t>Agile Manifesto</a:t>
            </a:r>
            <a:r>
              <a:rPr lang="en-US" dirty="0"/>
              <a:t> is: </a:t>
            </a:r>
            <a:r>
              <a:rPr lang="en-US" u="sng" dirty="0"/>
              <a:t>“At regular intervals, the team reflects on how to become more effective, then tunes and adjusts its behavior accordingly.”</a:t>
            </a:r>
          </a:p>
          <a:p>
            <a:r>
              <a:rPr lang="en-US" dirty="0"/>
              <a:t>Teams benefit from allocating enough time to learn, either from an </a:t>
            </a:r>
            <a:r>
              <a:rPr lang="en-US" b="1" dirty="0"/>
              <a:t>interim retrospective </a:t>
            </a:r>
            <a:r>
              <a:rPr lang="en-US" dirty="0"/>
              <a:t>or an </a:t>
            </a:r>
            <a:r>
              <a:rPr lang="en-US" b="1" dirty="0"/>
              <a:t>end-of-the-project retrospective</a:t>
            </a:r>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solidFill>
                <a:srgbClr val="53728A"/>
              </a:solidFill>
            </a:endParaRPr>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13</a:t>
            </a:fld>
            <a:endParaRPr lang="en-US"/>
          </a:p>
        </p:txBody>
      </p:sp>
    </p:spTree>
    <p:extLst>
      <p:ext uri="{BB962C8B-B14F-4D97-AF65-F5344CB8AC3E}">
        <p14:creationId xmlns:p14="http://schemas.microsoft.com/office/powerpoint/2010/main" val="84287257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dirty="0"/>
              <a:t>Teams need to learn about their </a:t>
            </a:r>
            <a:r>
              <a:rPr lang="en-US" b="1" dirty="0"/>
              <a:t>work product </a:t>
            </a:r>
            <a:r>
              <a:rPr lang="en-US" dirty="0"/>
              <a:t>and </a:t>
            </a:r>
            <a:r>
              <a:rPr lang="en-US" b="1" dirty="0"/>
              <a:t>work process</a:t>
            </a:r>
            <a:r>
              <a:rPr lang="en-US" dirty="0"/>
              <a:t>.</a:t>
            </a:r>
          </a:p>
          <a:p>
            <a:r>
              <a:rPr lang="en-US" dirty="0"/>
              <a:t>First and foremost, a retrospective is </a:t>
            </a:r>
            <a:r>
              <a:rPr lang="en-US" b="1" u="sng" dirty="0"/>
              <a:t>not</a:t>
            </a:r>
            <a:r>
              <a:rPr lang="en-US" dirty="0"/>
              <a:t> about </a:t>
            </a:r>
            <a:r>
              <a:rPr lang="en-US" b="1" dirty="0"/>
              <a:t>blame</a:t>
            </a:r>
            <a:r>
              <a:rPr lang="en-US" dirty="0"/>
              <a:t>; </a:t>
            </a:r>
          </a:p>
          <a:p>
            <a:r>
              <a:rPr lang="en-US" dirty="0"/>
              <a:t>The retrospective is about looking at the </a:t>
            </a:r>
            <a:r>
              <a:rPr lang="en-US" b="1" dirty="0"/>
              <a:t>qualitative (people's feelings)</a:t>
            </a:r>
            <a:r>
              <a:rPr lang="en-US" dirty="0"/>
              <a:t> and</a:t>
            </a:r>
          </a:p>
          <a:p>
            <a:r>
              <a:rPr lang="en-US" b="1" dirty="0"/>
              <a:t>quantitative (measurements) data</a:t>
            </a:r>
            <a:r>
              <a:rPr lang="en-US" dirty="0"/>
              <a:t>, then using that data to find root causes, designing countermeasures, and developing action plans. </a:t>
            </a:r>
          </a:p>
          <a:p>
            <a:r>
              <a:rPr lang="en-US" dirty="0"/>
              <a:t>The project team may end up with many action items to remove </a:t>
            </a:r>
            <a:r>
              <a:rPr lang="en-US" b="1" dirty="0"/>
              <a:t>impediments</a:t>
            </a:r>
          </a:p>
          <a:p>
            <a:r>
              <a:rPr lang="en-US" dirty="0"/>
              <a:t>A facilitator from the team leads them through an activity to rank the importance of each improvement item. </a:t>
            </a:r>
          </a:p>
          <a:p>
            <a:r>
              <a:rPr lang="en-US" dirty="0"/>
              <a:t>Once the improvement items are ranked by the team, the team chooses the appropriate number to work on for the next iteration (or adds work to the flow if flow-based).</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14</a:t>
            </a:fld>
            <a:endParaRPr lang="en-US"/>
          </a:p>
        </p:txBody>
      </p:sp>
      <p:sp>
        <p:nvSpPr>
          <p:cNvPr id="7" name="Title 6"/>
          <p:cNvSpPr>
            <a:spLocks noGrp="1"/>
          </p:cNvSpPr>
          <p:nvPr>
            <p:ph type="title"/>
          </p:nvPr>
        </p:nvSpPr>
        <p:spPr>
          <a:xfrm>
            <a:off x="838200" y="365125"/>
            <a:ext cx="10515600" cy="1325563"/>
          </a:xfrm>
        </p:spPr>
        <p:txBody>
          <a:bodyPr/>
          <a:lstStyle/>
          <a:p>
            <a:r>
              <a:rPr lang="en-US" dirty="0"/>
              <a:t>RETROSPECTIVES [2/2]</a:t>
            </a:r>
          </a:p>
        </p:txBody>
      </p:sp>
    </p:spTree>
    <p:extLst>
      <p:ext uri="{BB962C8B-B14F-4D97-AF65-F5344CB8AC3E}">
        <p14:creationId xmlns:p14="http://schemas.microsoft.com/office/powerpoint/2010/main" val="847471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Team members may decide to retrospect at these key times:</a:t>
            </a:r>
          </a:p>
        </p:txBody>
      </p:sp>
      <p:sp>
        <p:nvSpPr>
          <p:cNvPr id="3" name="Content Placeholder 2"/>
          <p:cNvSpPr>
            <a:spLocks noGrp="1"/>
          </p:cNvSpPr>
          <p:nvPr>
            <p:ph idx="1"/>
          </p:nvPr>
        </p:nvSpPr>
        <p:spPr/>
        <p:txBody>
          <a:bodyPr>
            <a:normAutofit/>
          </a:bodyPr>
          <a:lstStyle/>
          <a:p>
            <a:r>
              <a:rPr lang="en-US" dirty="0"/>
              <a:t>Many teams use iterations—especially 2-week iterations—because the iteration prompts a demonstration and a retrospective at the end</a:t>
            </a:r>
          </a:p>
          <a:p>
            <a:pPr lvl="1"/>
            <a:r>
              <a:rPr lang="en-US" dirty="0"/>
              <a:t>When the team completes a release or ships something. It does not have to be a monumental increment. It can be any release, no matter how small.</a:t>
            </a:r>
          </a:p>
          <a:p>
            <a:pPr lvl="1"/>
            <a:r>
              <a:rPr lang="en-US" dirty="0"/>
              <a:t>When more than a few weeks have passed since the previous retrospective.</a:t>
            </a:r>
          </a:p>
          <a:p>
            <a:pPr lvl="1"/>
            <a:r>
              <a:rPr lang="en-US" dirty="0"/>
              <a:t>When the team appears to be stuck and completed work is not flowing through the team.</a:t>
            </a:r>
          </a:p>
          <a:p>
            <a:pPr lvl="1"/>
            <a:r>
              <a:rPr lang="en-US" dirty="0"/>
              <a:t>When the team reaches any other milestone.</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15</a:t>
            </a:fld>
            <a:endParaRPr lang="en-US"/>
          </a:p>
        </p:txBody>
      </p:sp>
    </p:spTree>
    <p:extLst>
      <p:ext uri="{BB962C8B-B14F-4D97-AF65-F5344CB8AC3E}">
        <p14:creationId xmlns:p14="http://schemas.microsoft.com/office/powerpoint/2010/main" val="16859977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PREPARATION</a:t>
            </a:r>
          </a:p>
        </p:txBody>
      </p:sp>
      <p:sp>
        <p:nvSpPr>
          <p:cNvPr id="3" name="Content Placeholder 2"/>
          <p:cNvSpPr>
            <a:spLocks noGrp="1"/>
          </p:cNvSpPr>
          <p:nvPr>
            <p:ph idx="1"/>
          </p:nvPr>
        </p:nvSpPr>
        <p:spPr/>
        <p:txBody>
          <a:bodyPr>
            <a:normAutofit/>
          </a:bodyPr>
          <a:lstStyle/>
          <a:p>
            <a:r>
              <a:rPr lang="en-US" dirty="0"/>
              <a:t>The backlog is the </a:t>
            </a:r>
            <a:r>
              <a:rPr lang="en-US" b="1" u="sng" dirty="0"/>
              <a:t>ordered</a:t>
            </a:r>
            <a:r>
              <a:rPr lang="en-US" dirty="0"/>
              <a:t> </a:t>
            </a:r>
            <a:r>
              <a:rPr lang="en-US" b="1" dirty="0"/>
              <a:t>list</a:t>
            </a:r>
            <a:r>
              <a:rPr lang="en-US" dirty="0"/>
              <a:t> of </a:t>
            </a:r>
            <a:r>
              <a:rPr lang="en-US" b="1" u="sng" dirty="0"/>
              <a:t>all</a:t>
            </a:r>
            <a:r>
              <a:rPr lang="en-US" b="1" dirty="0"/>
              <a:t> the work</a:t>
            </a:r>
            <a:r>
              <a:rPr lang="en-US" dirty="0"/>
              <a:t>, presented in </a:t>
            </a:r>
            <a:r>
              <a:rPr lang="en-US" b="1" dirty="0">
                <a:effectLst>
                  <a:outerShdw blurRad="38100" dist="38100" dir="2700000" algn="tl">
                    <a:srgbClr val="000000">
                      <a:alpha val="43137"/>
                    </a:srgbClr>
                  </a:outerShdw>
                </a:effectLst>
              </a:rPr>
              <a:t>story</a:t>
            </a:r>
            <a:r>
              <a:rPr lang="en-US" dirty="0"/>
              <a:t> form, for a team.</a:t>
            </a:r>
          </a:p>
          <a:p>
            <a:r>
              <a:rPr lang="en-US" dirty="0"/>
              <a:t>There is no need to create all of the stories for the entire project before the work starts—only enough to understand the first release in broad brushstrokes and then sufficient items for the next iteration.</a:t>
            </a:r>
            <a:endParaRPr lang="en-US" b="1" dirty="0"/>
          </a:p>
          <a:p>
            <a:r>
              <a:rPr lang="en-US" b="1" dirty="0"/>
              <a:t>Product owners </a:t>
            </a:r>
            <a:r>
              <a:rPr lang="en-US" dirty="0"/>
              <a:t>might produce a </a:t>
            </a:r>
            <a:r>
              <a:rPr lang="en-US" b="1" u="sng" dirty="0"/>
              <a:t>product roadmap </a:t>
            </a:r>
            <a:r>
              <a:rPr lang="en-US" dirty="0"/>
              <a:t>to show the anticipated sequence of deliverables over time. The product owner re-plans the roadmap based on what the team produces.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16</a:t>
            </a:fld>
            <a:endParaRPr lang="en-US"/>
          </a:p>
        </p:txBody>
      </p:sp>
    </p:spTree>
    <p:extLst>
      <p:ext uri="{BB962C8B-B14F-4D97-AF65-F5344CB8AC3E}">
        <p14:creationId xmlns:p14="http://schemas.microsoft.com/office/powerpoint/2010/main" val="6598234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17</a:t>
            </a:fld>
            <a:endParaRPr lang="en-US"/>
          </a:p>
        </p:txBody>
      </p:sp>
      <p:pic>
        <p:nvPicPr>
          <p:cNvPr id="7" name="Picture 6"/>
          <p:cNvPicPr>
            <a:picLocks noChangeAspect="1"/>
          </p:cNvPicPr>
          <p:nvPr/>
        </p:nvPicPr>
        <p:blipFill>
          <a:blip r:embed="rId2"/>
          <a:stretch>
            <a:fillRect/>
          </a:stretch>
        </p:blipFill>
        <p:spPr>
          <a:xfrm>
            <a:off x="-529" y="-297"/>
            <a:ext cx="12193057" cy="6858594"/>
          </a:xfrm>
          <a:prstGeom prst="rect">
            <a:avLst/>
          </a:prstGeom>
        </p:spPr>
      </p:pic>
    </p:spTree>
    <p:extLst>
      <p:ext uri="{BB962C8B-B14F-4D97-AF65-F5344CB8AC3E}">
        <p14:creationId xmlns:p14="http://schemas.microsoft.com/office/powerpoint/2010/main" val="36087257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18</a:t>
            </a:fld>
            <a:endParaRPr lang="en-US"/>
          </a:p>
        </p:txBody>
      </p:sp>
      <p:pic>
        <p:nvPicPr>
          <p:cNvPr id="7" name="Content Placeholder 8"/>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6190" y="147484"/>
            <a:ext cx="11824119" cy="6554334"/>
          </a:xfrm>
        </p:spPr>
      </p:pic>
    </p:spTree>
    <p:extLst>
      <p:ext uri="{BB962C8B-B14F-4D97-AF65-F5344CB8AC3E}">
        <p14:creationId xmlns:p14="http://schemas.microsoft.com/office/powerpoint/2010/main" val="27079849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BACKLOG REFINEMENT</a:t>
            </a:r>
          </a:p>
        </p:txBody>
      </p:sp>
      <p:sp>
        <p:nvSpPr>
          <p:cNvPr id="3" name="Content Placeholder 2"/>
          <p:cNvSpPr>
            <a:spLocks noGrp="1"/>
          </p:cNvSpPr>
          <p:nvPr>
            <p:ph idx="1"/>
          </p:nvPr>
        </p:nvSpPr>
        <p:spPr/>
        <p:txBody>
          <a:bodyPr>
            <a:normAutofit fontScale="92500"/>
          </a:bodyPr>
          <a:lstStyle/>
          <a:p>
            <a:r>
              <a:rPr lang="en-US" dirty="0"/>
              <a:t>In </a:t>
            </a:r>
            <a:r>
              <a:rPr lang="en-US" b="1" dirty="0"/>
              <a:t>iteration-based agile</a:t>
            </a:r>
            <a:r>
              <a:rPr lang="en-US" dirty="0"/>
              <a:t>, the </a:t>
            </a:r>
            <a:r>
              <a:rPr lang="en-US" b="1" dirty="0"/>
              <a:t>product owner </a:t>
            </a:r>
            <a:r>
              <a:rPr lang="en-US" dirty="0"/>
              <a:t>often works with the team to prepare some </a:t>
            </a:r>
            <a:r>
              <a:rPr lang="en-US" b="1" dirty="0"/>
              <a:t>stories</a:t>
            </a:r>
            <a:r>
              <a:rPr lang="en-US" dirty="0"/>
              <a:t> for the </a:t>
            </a:r>
            <a:r>
              <a:rPr lang="en-US" u="sng" dirty="0"/>
              <a:t>upcoming iteration </a:t>
            </a:r>
            <a:r>
              <a:rPr lang="en-US" dirty="0"/>
              <a:t>during one or more sessions in the middle of the iteration. </a:t>
            </a:r>
          </a:p>
          <a:p>
            <a:r>
              <a:rPr lang="en-US" dirty="0"/>
              <a:t>The </a:t>
            </a:r>
            <a:r>
              <a:rPr lang="en-US" b="1" dirty="0"/>
              <a:t>purpose</a:t>
            </a:r>
            <a:r>
              <a:rPr lang="en-US" dirty="0"/>
              <a:t> of these meetings is to </a:t>
            </a:r>
            <a:r>
              <a:rPr lang="en-US" b="1" dirty="0"/>
              <a:t>refine</a:t>
            </a:r>
            <a:r>
              <a:rPr lang="en-US" dirty="0"/>
              <a:t> enough </a:t>
            </a:r>
            <a:r>
              <a:rPr lang="en-US" b="1" dirty="0"/>
              <a:t>stories</a:t>
            </a:r>
            <a:r>
              <a:rPr lang="en-US" dirty="0"/>
              <a:t> so the </a:t>
            </a:r>
            <a:r>
              <a:rPr lang="en-US" b="1" dirty="0"/>
              <a:t>team</a:t>
            </a:r>
            <a:r>
              <a:rPr lang="en-US" dirty="0"/>
              <a:t> </a:t>
            </a:r>
            <a:r>
              <a:rPr lang="en-US" b="1" u="sng" dirty="0"/>
              <a:t>understands</a:t>
            </a:r>
            <a:r>
              <a:rPr lang="en-US" dirty="0"/>
              <a:t> </a:t>
            </a:r>
            <a:r>
              <a:rPr lang="en-US" b="1" dirty="0"/>
              <a:t>what</a:t>
            </a:r>
            <a:r>
              <a:rPr lang="en-US" dirty="0"/>
              <a:t> the stories are and </a:t>
            </a:r>
            <a:r>
              <a:rPr lang="en-US" b="1" dirty="0"/>
              <a:t>how large </a:t>
            </a:r>
            <a:r>
              <a:rPr lang="en-US" dirty="0"/>
              <a:t>the stories are </a:t>
            </a:r>
            <a:r>
              <a:rPr lang="en-US" b="1" u="sng" dirty="0"/>
              <a:t>in relation to each other</a:t>
            </a:r>
            <a:r>
              <a:rPr lang="en-US" dirty="0"/>
              <a:t>.</a:t>
            </a:r>
          </a:p>
          <a:p>
            <a:r>
              <a:rPr lang="en-US" dirty="0"/>
              <a:t>Allow the </a:t>
            </a:r>
            <a:r>
              <a:rPr lang="en-US" b="1" dirty="0"/>
              <a:t>product owner </a:t>
            </a:r>
            <a:r>
              <a:rPr lang="en-US" dirty="0"/>
              <a:t>to </a:t>
            </a:r>
            <a:r>
              <a:rPr lang="en-US" b="1" dirty="0"/>
              <a:t>present story ideas </a:t>
            </a:r>
            <a:r>
              <a:rPr lang="en-US" dirty="0"/>
              <a:t>to the </a:t>
            </a:r>
            <a:r>
              <a:rPr lang="en-US" b="1" dirty="0"/>
              <a:t>team</a:t>
            </a:r>
            <a:r>
              <a:rPr lang="en-US" dirty="0"/>
              <a:t> and for the team to learn about the potential challenges or problems in the stories. </a:t>
            </a:r>
          </a:p>
          <a:p>
            <a:r>
              <a:rPr lang="en-US" dirty="0"/>
              <a:t>If the </a:t>
            </a:r>
            <a:r>
              <a:rPr lang="en-US" b="1" u="sng" dirty="0"/>
              <a:t>product owner </a:t>
            </a:r>
            <a:r>
              <a:rPr lang="en-US" u="sng" dirty="0"/>
              <a:t>is </a:t>
            </a:r>
            <a:r>
              <a:rPr lang="en-US" b="1" u="sng" dirty="0"/>
              <a:t>unsure</a:t>
            </a:r>
            <a:r>
              <a:rPr lang="en-US" u="sng" dirty="0"/>
              <a:t> </a:t>
            </a:r>
            <a:r>
              <a:rPr lang="en-US" dirty="0"/>
              <a:t>of the </a:t>
            </a:r>
            <a:r>
              <a:rPr lang="en-US" b="1" dirty="0"/>
              <a:t>dependencies</a:t>
            </a:r>
            <a:r>
              <a:rPr lang="en-US" dirty="0"/>
              <a:t>, the product owner can request the </a:t>
            </a:r>
            <a:r>
              <a:rPr lang="en-US" b="1" dirty="0"/>
              <a:t>team</a:t>
            </a:r>
            <a:r>
              <a:rPr lang="en-US" dirty="0"/>
              <a:t> to </a:t>
            </a:r>
            <a:r>
              <a:rPr lang="en-US" b="1" u="sng" dirty="0"/>
              <a:t>spike</a:t>
            </a:r>
            <a:r>
              <a:rPr lang="en-US" dirty="0"/>
              <a:t> the feature in order to understand the risks.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19</a:t>
            </a:fld>
            <a:endParaRPr lang="en-US"/>
          </a:p>
        </p:txBody>
      </p:sp>
    </p:spTree>
    <p:extLst>
      <p:ext uri="{BB962C8B-B14F-4D97-AF65-F5344CB8AC3E}">
        <p14:creationId xmlns:p14="http://schemas.microsoft.com/office/powerpoint/2010/main" val="139619693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tip</a:t>
            </a:r>
          </a:p>
        </p:txBody>
      </p:sp>
      <p:sp>
        <p:nvSpPr>
          <p:cNvPr id="3" name="Content Placeholder 2"/>
          <p:cNvSpPr>
            <a:spLocks noGrp="1"/>
          </p:cNvSpPr>
          <p:nvPr>
            <p:ph idx="1"/>
          </p:nvPr>
        </p:nvSpPr>
        <p:spPr/>
        <p:txBody>
          <a:bodyPr/>
          <a:lstStyle/>
          <a:p>
            <a:r>
              <a:rPr lang="en-US" i="1" dirty="0"/>
              <a:t>Consider using </a:t>
            </a:r>
            <a:r>
              <a:rPr lang="en-US" b="1" i="1" dirty="0"/>
              <a:t>impact mapping </a:t>
            </a:r>
            <a:r>
              <a:rPr lang="en-US" i="1" dirty="0"/>
              <a:t>to see how the product fits together.</a:t>
            </a:r>
          </a:p>
          <a:p>
            <a:r>
              <a:rPr lang="en-US" i="1" dirty="0"/>
              <a:t> Under normal circumstances, the </a:t>
            </a:r>
            <a:r>
              <a:rPr lang="en-US" b="1" i="1" dirty="0"/>
              <a:t>product owner </a:t>
            </a:r>
            <a:r>
              <a:rPr lang="en-US" i="1" dirty="0"/>
              <a:t>leads this work. A </a:t>
            </a:r>
            <a:r>
              <a:rPr lang="en-US" b="1" i="1" dirty="0"/>
              <a:t>servant leader </a:t>
            </a:r>
            <a:r>
              <a:rPr lang="en-US" i="1" dirty="0"/>
              <a:t>can </a:t>
            </a:r>
            <a:r>
              <a:rPr lang="en-US" b="1" i="1" dirty="0"/>
              <a:t>facilitate</a:t>
            </a:r>
            <a:r>
              <a:rPr lang="en-US" i="1" dirty="0"/>
              <a:t> </a:t>
            </a:r>
            <a:r>
              <a:rPr lang="en-US" i="1" u="sng" dirty="0"/>
              <a:t>any necessary meetings </a:t>
            </a:r>
            <a:r>
              <a:rPr lang="en-US" i="1" dirty="0"/>
              <a:t>as a way of serving the project.</a:t>
            </a:r>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20</a:t>
            </a:fld>
            <a:endParaRPr lang="en-US"/>
          </a:p>
        </p:txBody>
      </p:sp>
    </p:spTree>
    <p:extLst>
      <p:ext uri="{BB962C8B-B14F-4D97-AF65-F5344CB8AC3E}">
        <p14:creationId xmlns:p14="http://schemas.microsoft.com/office/powerpoint/2010/main" val="37427765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C93C1996-4BCB-9E86-6A0B-60DF1F6BD0FC}"/>
              </a:ext>
            </a:extLst>
          </p:cNvPr>
          <p:cNvSpPr>
            <a:spLocks noGrp="1"/>
          </p:cNvSpPr>
          <p:nvPr>
            <p:ph idx="1"/>
          </p:nvPr>
        </p:nvSpPr>
        <p:spPr/>
        <p:txBody>
          <a:bodyPr/>
          <a:lstStyle/>
          <a:p>
            <a:endParaRPr lang="en-US"/>
          </a:p>
        </p:txBody>
      </p:sp>
      <p:sp>
        <p:nvSpPr>
          <p:cNvPr id="3" name="Title 2">
            <a:extLst>
              <a:ext uri="{FF2B5EF4-FFF2-40B4-BE49-F238E27FC236}">
                <a16:creationId xmlns:a16="http://schemas.microsoft.com/office/drawing/2014/main" id="{8062FAE9-2712-414E-C798-76C25904D0EC}"/>
              </a:ext>
            </a:extLst>
          </p:cNvPr>
          <p:cNvSpPr>
            <a:spLocks noGrp="1"/>
          </p:cNvSpPr>
          <p:nvPr>
            <p:ph type="title"/>
          </p:nvPr>
        </p:nvSpPr>
        <p:spPr/>
        <p:txBody>
          <a:bodyPr/>
          <a:lstStyle/>
          <a:p>
            <a:r>
              <a:rPr lang="en-US" dirty="0"/>
              <a:t>Impact Map Example</a:t>
            </a:r>
          </a:p>
        </p:txBody>
      </p:sp>
      <p:pic>
        <p:nvPicPr>
          <p:cNvPr id="4" name="Picture 3">
            <a:extLst>
              <a:ext uri="{FF2B5EF4-FFF2-40B4-BE49-F238E27FC236}">
                <a16:creationId xmlns:a16="http://schemas.microsoft.com/office/drawing/2014/main" id="{53321CD1-13F9-24D0-0BDD-BA8A17E6C6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8562" y="1757904"/>
            <a:ext cx="9753600" cy="4457700"/>
          </a:xfrm>
          <a:prstGeom prst="rect">
            <a:avLst/>
          </a:prstGeom>
        </p:spPr>
      </p:pic>
    </p:spTree>
    <p:extLst>
      <p:ext uri="{BB962C8B-B14F-4D97-AF65-F5344CB8AC3E}">
        <p14:creationId xmlns:p14="http://schemas.microsoft.com/office/powerpoint/2010/main" val="32489787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63CE1623-B418-EF8F-7A58-54E97A6DB0F6}"/>
              </a:ext>
            </a:extLst>
          </p:cNvPr>
          <p:cNvPicPr>
            <a:picLocks noGrp="1" noChangeAspect="1"/>
          </p:cNvPicPr>
          <p:nvPr>
            <p:ph idx="1"/>
          </p:nvPr>
        </p:nvPicPr>
        <p:blipFill>
          <a:blip r:embed="rId2"/>
          <a:stretch>
            <a:fillRect/>
          </a:stretch>
        </p:blipFill>
        <p:spPr>
          <a:xfrm>
            <a:off x="2830852" y="1541802"/>
            <a:ext cx="8747429" cy="4871355"/>
          </a:xfrm>
          <a:prstGeom prst="rect">
            <a:avLst/>
          </a:prstGeom>
        </p:spPr>
      </p:pic>
      <p:sp>
        <p:nvSpPr>
          <p:cNvPr id="3" name="Title 2">
            <a:extLst>
              <a:ext uri="{FF2B5EF4-FFF2-40B4-BE49-F238E27FC236}">
                <a16:creationId xmlns:a16="http://schemas.microsoft.com/office/drawing/2014/main" id="{4FDF7B28-B97A-BF40-742D-5BEEF030E120}"/>
              </a:ext>
            </a:extLst>
          </p:cNvPr>
          <p:cNvSpPr>
            <a:spLocks noGrp="1"/>
          </p:cNvSpPr>
          <p:nvPr>
            <p:ph type="title"/>
          </p:nvPr>
        </p:nvSpPr>
        <p:spPr/>
        <p:txBody>
          <a:bodyPr/>
          <a:lstStyle/>
          <a:p>
            <a:r>
              <a:rPr lang="en-US" dirty="0"/>
              <a:t>Impact Map Example</a:t>
            </a:r>
          </a:p>
        </p:txBody>
      </p:sp>
    </p:spTree>
    <p:extLst>
      <p:ext uri="{BB962C8B-B14F-4D97-AF65-F5344CB8AC3E}">
        <p14:creationId xmlns:p14="http://schemas.microsoft.com/office/powerpoint/2010/main" val="18190878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long the refinement should be</a:t>
            </a:r>
          </a:p>
        </p:txBody>
      </p:sp>
      <p:sp>
        <p:nvSpPr>
          <p:cNvPr id="3" name="Content Placeholder 2"/>
          <p:cNvSpPr>
            <a:spLocks noGrp="1"/>
          </p:cNvSpPr>
          <p:nvPr>
            <p:ph idx="1"/>
          </p:nvPr>
        </p:nvSpPr>
        <p:spPr/>
        <p:txBody>
          <a:bodyPr/>
          <a:lstStyle/>
          <a:p>
            <a:r>
              <a:rPr lang="en-US" dirty="0"/>
              <a:t>Many </a:t>
            </a:r>
            <a:r>
              <a:rPr lang="en-US" b="1" dirty="0"/>
              <a:t>iteration-based agile </a:t>
            </a:r>
            <a:r>
              <a:rPr lang="en-US" dirty="0"/>
              <a:t>teams use a </a:t>
            </a:r>
            <a:r>
              <a:rPr lang="en-US" b="1" dirty="0"/>
              <a:t>time-boxed</a:t>
            </a:r>
            <a:r>
              <a:rPr lang="en-US" dirty="0"/>
              <a:t> 1-hour discussion midway through a 2-week iteration.</a:t>
            </a:r>
          </a:p>
          <a:p>
            <a:r>
              <a:rPr lang="en-US" b="1" dirty="0"/>
              <a:t>Just-in-time</a:t>
            </a:r>
            <a:r>
              <a:rPr lang="en-US" dirty="0"/>
              <a:t> refinement for </a:t>
            </a:r>
            <a:r>
              <a:rPr lang="en-US" b="1" u="sng" dirty="0"/>
              <a:t>flow-based agile</a:t>
            </a:r>
            <a:r>
              <a:rPr lang="en-US" dirty="0"/>
              <a:t>. The team takes the next card off the to-do column and discusses </a:t>
            </a:r>
            <a:r>
              <a:rPr lang="en-US"/>
              <a:t>it.</a:t>
            </a:r>
            <a:endParaRPr lang="en-US" dirty="0"/>
          </a:p>
          <a:p>
            <a:r>
              <a:rPr lang="en-US" b="1" dirty="0"/>
              <a:t>Multiple refinement discussions </a:t>
            </a:r>
            <a:r>
              <a:rPr lang="en-US" dirty="0"/>
              <a:t>for </a:t>
            </a:r>
            <a:r>
              <a:rPr lang="en-US" b="1" dirty="0"/>
              <a:t>iteration-based agile teams</a:t>
            </a:r>
            <a:r>
              <a:rPr lang="en-US" dirty="0"/>
              <a:t>. Teams can use this when they are </a:t>
            </a:r>
            <a:r>
              <a:rPr lang="en-US" b="1" dirty="0"/>
              <a:t>new to the product</a:t>
            </a:r>
            <a:r>
              <a:rPr lang="en-US" dirty="0"/>
              <a:t>, the </a:t>
            </a:r>
            <a:r>
              <a:rPr lang="en-US" b="1" dirty="0"/>
              <a:t>product area</a:t>
            </a:r>
            <a:r>
              <a:rPr lang="en-US" dirty="0"/>
              <a:t>, or the </a:t>
            </a:r>
            <a:r>
              <a:rPr lang="en-US" b="1" dirty="0"/>
              <a:t>problem domain</a:t>
            </a:r>
            <a:r>
              <a:rPr lang="en-US" dirty="0"/>
              <a:t>.</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23</a:t>
            </a:fld>
            <a:endParaRPr lang="en-US"/>
          </a:p>
        </p:txBody>
      </p:sp>
    </p:spTree>
    <p:extLst>
      <p:ext uri="{BB962C8B-B14F-4D97-AF65-F5344CB8AC3E}">
        <p14:creationId xmlns:p14="http://schemas.microsoft.com/office/powerpoint/2010/main" val="20814045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ways to conduct backlog preparation</a:t>
            </a:r>
            <a:br>
              <a:rPr lang="en-US" sz="3600" dirty="0"/>
            </a:br>
            <a:r>
              <a:rPr lang="en-US" sz="3600" dirty="0"/>
              <a:t>and refinement meetings</a:t>
            </a:r>
          </a:p>
        </p:txBody>
      </p:sp>
      <p:sp>
        <p:nvSpPr>
          <p:cNvPr id="3" name="Content Placeholder 2"/>
          <p:cNvSpPr>
            <a:spLocks noGrp="1"/>
          </p:cNvSpPr>
          <p:nvPr>
            <p:ph idx="1"/>
          </p:nvPr>
        </p:nvSpPr>
        <p:spPr>
          <a:xfrm>
            <a:off x="1048265" y="1773407"/>
            <a:ext cx="10515600" cy="4351338"/>
          </a:xfrm>
        </p:spPr>
        <p:txBody>
          <a:bodyPr>
            <a:normAutofit/>
          </a:bodyPr>
          <a:lstStyle/>
          <a:p>
            <a:pPr marL="0" indent="0">
              <a:buNone/>
            </a:pPr>
            <a:r>
              <a:rPr lang="en-US" dirty="0"/>
              <a:t>There are many ways for the </a:t>
            </a:r>
            <a:r>
              <a:rPr lang="en-US" b="1" dirty="0"/>
              <a:t>product owner </a:t>
            </a:r>
            <a:r>
              <a:rPr lang="en-US" dirty="0"/>
              <a:t>to conduct </a:t>
            </a:r>
            <a:r>
              <a:rPr lang="en-US" b="1" dirty="0"/>
              <a:t>backlog</a:t>
            </a:r>
            <a:r>
              <a:rPr lang="en-US" dirty="0"/>
              <a:t> </a:t>
            </a:r>
            <a:r>
              <a:rPr lang="en-US" b="1" dirty="0"/>
              <a:t>preparation</a:t>
            </a:r>
            <a:r>
              <a:rPr lang="en-US" dirty="0"/>
              <a:t> </a:t>
            </a:r>
            <a:r>
              <a:rPr lang="en-US" u="sng" dirty="0"/>
              <a:t>and</a:t>
            </a:r>
            <a:r>
              <a:rPr lang="en-US" dirty="0"/>
              <a:t> </a:t>
            </a:r>
            <a:r>
              <a:rPr lang="en-US" b="1" dirty="0"/>
              <a:t>refinement</a:t>
            </a:r>
            <a:r>
              <a:rPr lang="en-US" dirty="0"/>
              <a:t> meetings, including for example:</a:t>
            </a:r>
          </a:p>
          <a:p>
            <a:r>
              <a:rPr lang="en-US" dirty="0"/>
              <a:t>Encourage the team to work as </a:t>
            </a:r>
            <a:r>
              <a:rPr lang="en-US" b="1" dirty="0"/>
              <a:t>triads</a:t>
            </a:r>
            <a:r>
              <a:rPr lang="en-US" dirty="0"/>
              <a:t> of developer, tester, business analyst/product owner to discuss and write the story.</a:t>
            </a:r>
          </a:p>
          <a:p>
            <a:r>
              <a:rPr lang="en-US" dirty="0"/>
              <a:t>Present the </a:t>
            </a:r>
            <a:r>
              <a:rPr lang="en-US" b="1" dirty="0"/>
              <a:t>overall story concept </a:t>
            </a:r>
            <a:r>
              <a:rPr lang="en-US" dirty="0"/>
              <a:t>to the team. The team discusses and </a:t>
            </a:r>
            <a:r>
              <a:rPr lang="en-US" b="1" dirty="0"/>
              <a:t>refines</a:t>
            </a:r>
            <a:r>
              <a:rPr lang="en-US" dirty="0"/>
              <a:t> it </a:t>
            </a:r>
            <a:r>
              <a:rPr lang="en-US" b="1" dirty="0"/>
              <a:t>into</a:t>
            </a:r>
            <a:r>
              <a:rPr lang="en-US" dirty="0"/>
              <a:t> as many </a:t>
            </a:r>
            <a:r>
              <a:rPr lang="en-US" b="1" dirty="0"/>
              <a:t>stories</a:t>
            </a:r>
            <a:r>
              <a:rPr lang="en-US" dirty="0"/>
              <a:t> as required.</a:t>
            </a:r>
          </a:p>
          <a:p>
            <a:r>
              <a:rPr lang="en-US" dirty="0"/>
              <a:t>Work with the team to find various ways to explore and write the stories together, making sure all of the </a:t>
            </a:r>
            <a:r>
              <a:rPr lang="en-US" b="1" dirty="0"/>
              <a:t>stories are small eno</a:t>
            </a:r>
            <a:r>
              <a:rPr lang="en-US" dirty="0"/>
              <a:t>ugh so the team can produce a </a:t>
            </a:r>
            <a:r>
              <a:rPr lang="en-US" b="1" dirty="0"/>
              <a:t>steady flow of completed work</a:t>
            </a:r>
            <a:r>
              <a:rPr lang="en-US" dirty="0"/>
              <a:t>. </a:t>
            </a:r>
            <a:r>
              <a:rPr lang="en-US" u="sng" dirty="0"/>
              <a:t>Consider becoming able to complete a story at least once a day</a:t>
            </a:r>
            <a:r>
              <a:rPr lang="en-US" dirty="0"/>
              <a:t>.</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24</a:t>
            </a:fld>
            <a:endParaRPr lang="en-US"/>
          </a:p>
        </p:txBody>
      </p:sp>
    </p:spTree>
    <p:extLst>
      <p:ext uri="{BB962C8B-B14F-4D97-AF65-F5344CB8AC3E}">
        <p14:creationId xmlns:p14="http://schemas.microsoft.com/office/powerpoint/2010/main" val="36109587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DAILY STANDUPS</a:t>
            </a:r>
          </a:p>
        </p:txBody>
      </p:sp>
      <p:sp>
        <p:nvSpPr>
          <p:cNvPr id="3" name="Content Placeholder 2"/>
          <p:cNvSpPr>
            <a:spLocks noGrp="1"/>
          </p:cNvSpPr>
          <p:nvPr>
            <p:ph idx="1"/>
          </p:nvPr>
        </p:nvSpPr>
        <p:spPr/>
        <p:txBody>
          <a:bodyPr/>
          <a:lstStyle/>
          <a:p>
            <a:r>
              <a:rPr lang="en-US" dirty="0"/>
              <a:t>Teams use standups to </a:t>
            </a:r>
            <a:r>
              <a:rPr lang="en-US" b="1" dirty="0"/>
              <a:t>micro-commit</a:t>
            </a:r>
            <a:r>
              <a:rPr lang="en-US" dirty="0"/>
              <a:t> to each other, </a:t>
            </a:r>
            <a:r>
              <a:rPr lang="en-US" b="1" dirty="0"/>
              <a:t>uncover problems,</a:t>
            </a:r>
            <a:r>
              <a:rPr lang="en-US" dirty="0"/>
              <a:t> and </a:t>
            </a:r>
            <a:r>
              <a:rPr lang="en-US" b="1" dirty="0"/>
              <a:t>ensure the work flows smoothly </a:t>
            </a:r>
            <a:r>
              <a:rPr lang="en-US" dirty="0"/>
              <a:t>through the team.</a:t>
            </a:r>
          </a:p>
          <a:p>
            <a:r>
              <a:rPr lang="en-US" b="1" u="sng" dirty="0"/>
              <a:t>Time-box</a:t>
            </a:r>
            <a:r>
              <a:rPr lang="en-US" dirty="0"/>
              <a:t> the standup to no longer than </a:t>
            </a:r>
            <a:r>
              <a:rPr lang="en-US" b="1" dirty="0"/>
              <a:t>15 minutes</a:t>
            </a:r>
            <a:r>
              <a:rPr lang="en-US" dirty="0"/>
              <a:t>. The team “walks” the </a:t>
            </a:r>
            <a:r>
              <a:rPr lang="en-US" b="1" dirty="0"/>
              <a:t>Kanban</a:t>
            </a:r>
            <a:r>
              <a:rPr lang="en-US" dirty="0"/>
              <a:t> or </a:t>
            </a:r>
            <a:r>
              <a:rPr lang="en-US" b="1" dirty="0"/>
              <a:t>task board </a:t>
            </a:r>
            <a:r>
              <a:rPr lang="en-US" dirty="0"/>
              <a:t>in some way, and </a:t>
            </a:r>
            <a:r>
              <a:rPr lang="en-US" b="1" u="sng" dirty="0"/>
              <a:t>anyone</a:t>
            </a:r>
            <a:r>
              <a:rPr lang="en-US" dirty="0"/>
              <a:t> from the </a:t>
            </a:r>
            <a:r>
              <a:rPr lang="en-US" b="1" dirty="0"/>
              <a:t>team</a:t>
            </a:r>
            <a:r>
              <a:rPr lang="en-US" dirty="0"/>
              <a:t> </a:t>
            </a:r>
            <a:r>
              <a:rPr lang="en-US" b="1" dirty="0"/>
              <a:t>can facilitate </a:t>
            </a:r>
            <a:r>
              <a:rPr lang="en-US" dirty="0"/>
              <a:t>the standup.</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25</a:t>
            </a:fld>
            <a:endParaRPr lang="en-US"/>
          </a:p>
        </p:txBody>
      </p:sp>
    </p:spTree>
    <p:extLst>
      <p:ext uri="{BB962C8B-B14F-4D97-AF65-F5344CB8AC3E}">
        <p14:creationId xmlns:p14="http://schemas.microsoft.com/office/powerpoint/2010/main" val="28628041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iteration-based agile daily stand-up questions</a:t>
            </a:r>
          </a:p>
        </p:txBody>
      </p:sp>
      <p:sp>
        <p:nvSpPr>
          <p:cNvPr id="3" name="Content Placeholder 2"/>
          <p:cNvSpPr>
            <a:spLocks noGrp="1"/>
          </p:cNvSpPr>
          <p:nvPr>
            <p:ph idx="1"/>
          </p:nvPr>
        </p:nvSpPr>
        <p:spPr/>
        <p:txBody>
          <a:bodyPr/>
          <a:lstStyle/>
          <a:p>
            <a:r>
              <a:rPr lang="en-US" dirty="0"/>
              <a:t>What did I complete since the last standup?</a:t>
            </a:r>
          </a:p>
          <a:p>
            <a:r>
              <a:rPr lang="en-US" dirty="0"/>
              <a:t>What am I planning to complete between now and the next standup?</a:t>
            </a:r>
          </a:p>
          <a:p>
            <a:r>
              <a:rPr lang="en-US" dirty="0"/>
              <a:t>What are my impediments (or risks or problems)?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26</a:t>
            </a:fld>
            <a:endParaRPr lang="en-US"/>
          </a:p>
        </p:txBody>
      </p:sp>
    </p:spTree>
    <p:extLst>
      <p:ext uri="{BB962C8B-B14F-4D97-AF65-F5344CB8AC3E}">
        <p14:creationId xmlns:p14="http://schemas.microsoft.com/office/powerpoint/2010/main" val="39665504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What do we need to do to advance this piece of work?</a:t>
            </a:r>
          </a:p>
          <a:p>
            <a:r>
              <a:rPr lang="en-US" dirty="0"/>
              <a:t>Is anyone working on anything that is not on the board?</a:t>
            </a:r>
          </a:p>
          <a:p>
            <a:r>
              <a:rPr lang="en-US" dirty="0"/>
              <a:t>What do we need to finish as a team?</a:t>
            </a:r>
          </a:p>
          <a:p>
            <a:r>
              <a:rPr lang="en-US" dirty="0"/>
              <a:t>Are there any bottlenecks or blockers to the flow of work?</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27</a:t>
            </a:fld>
            <a:endParaRPr lang="en-US"/>
          </a:p>
        </p:txBody>
      </p:sp>
      <p:sp>
        <p:nvSpPr>
          <p:cNvPr id="7" name="Title 1"/>
          <p:cNvSpPr>
            <a:spLocks noGrp="1"/>
          </p:cNvSpPr>
          <p:nvPr>
            <p:ph type="title"/>
          </p:nvPr>
        </p:nvSpPr>
        <p:spPr>
          <a:xfrm>
            <a:off x="838200" y="365125"/>
            <a:ext cx="10515600" cy="1325563"/>
          </a:xfrm>
        </p:spPr>
        <p:txBody>
          <a:bodyPr/>
          <a:lstStyle/>
          <a:p>
            <a:r>
              <a:rPr lang="en-US" dirty="0"/>
              <a:t>flow-based agile daily stand-up questions</a:t>
            </a:r>
          </a:p>
        </p:txBody>
      </p:sp>
    </p:spTree>
    <p:extLst>
      <p:ext uri="{BB962C8B-B14F-4D97-AF65-F5344CB8AC3E}">
        <p14:creationId xmlns:p14="http://schemas.microsoft.com/office/powerpoint/2010/main" val="119806287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Standup anti-patterns</a:t>
            </a:r>
          </a:p>
        </p:txBody>
      </p:sp>
      <p:sp>
        <p:nvSpPr>
          <p:cNvPr id="3" name="Content Placeholder 2"/>
          <p:cNvSpPr>
            <a:spLocks noGrp="1"/>
          </p:cNvSpPr>
          <p:nvPr>
            <p:ph idx="1"/>
          </p:nvPr>
        </p:nvSpPr>
        <p:spPr/>
        <p:txBody>
          <a:bodyPr>
            <a:normAutofit/>
          </a:bodyPr>
          <a:lstStyle/>
          <a:p>
            <a:r>
              <a:rPr lang="en-US" dirty="0"/>
              <a:t>Standups become status meetings. Teams who have traditionally worked in a predictive environment may tend to fall into this anti-pattern since they are used to providing a status.</a:t>
            </a:r>
          </a:p>
          <a:p>
            <a:r>
              <a:rPr lang="en-US" dirty="0"/>
              <a:t>The team begins to solve problems as they become apparent. Standups are for realizing there are problems —not for solving them. Add the issues to a parking lot, and then create another meeting, which might be right after the standup, and solve problems there.</a:t>
            </a:r>
          </a:p>
          <a:p>
            <a:r>
              <a:rPr lang="en-US" dirty="0"/>
              <a:t>Standups can be very useful, provided the nature of the team's work requires intense collaboration. </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28</a:t>
            </a:fld>
            <a:endParaRPr lang="en-US"/>
          </a:p>
        </p:txBody>
      </p:sp>
    </p:spTree>
    <p:extLst>
      <p:ext uri="{BB962C8B-B14F-4D97-AF65-F5344CB8AC3E}">
        <p14:creationId xmlns:p14="http://schemas.microsoft.com/office/powerpoint/2010/main" val="6292294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DEMONSTRATIONS/REVIEWS</a:t>
            </a:r>
          </a:p>
        </p:txBody>
      </p:sp>
      <p:sp>
        <p:nvSpPr>
          <p:cNvPr id="3" name="Content Placeholder 2"/>
          <p:cNvSpPr>
            <a:spLocks noGrp="1"/>
          </p:cNvSpPr>
          <p:nvPr>
            <p:ph idx="1"/>
          </p:nvPr>
        </p:nvSpPr>
        <p:spPr/>
        <p:txBody>
          <a:bodyPr>
            <a:normAutofit/>
          </a:bodyPr>
          <a:lstStyle/>
          <a:p>
            <a:r>
              <a:rPr lang="en-US" dirty="0"/>
              <a:t>As the team completes the features usually in the form of user stories, the team periodically demonstrates the working product. </a:t>
            </a:r>
          </a:p>
          <a:p>
            <a:r>
              <a:rPr lang="en-US" dirty="0"/>
              <a:t>The product owner sees the demonstration and accepts or declines stories.</a:t>
            </a:r>
          </a:p>
          <a:p>
            <a:r>
              <a:rPr lang="en-US" dirty="0"/>
              <a:t> In iteration-based agile, the team demonstrates all completed work items at the end of the iteration.</a:t>
            </a:r>
          </a:p>
          <a:p>
            <a:r>
              <a:rPr lang="en-US" dirty="0"/>
              <a:t>In flow-based agile, the team demonstrates completed work when it is time to do so, usually when enough features have accumulated into a set that is coherent.</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29</a:t>
            </a:fld>
            <a:endParaRPr lang="en-US"/>
          </a:p>
        </p:txBody>
      </p:sp>
    </p:spTree>
    <p:extLst>
      <p:ext uri="{BB962C8B-B14F-4D97-AF65-F5344CB8AC3E}">
        <p14:creationId xmlns:p14="http://schemas.microsoft.com/office/powerpoint/2010/main" val="36666769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guidelines</a:t>
            </a:r>
          </a:p>
        </p:txBody>
      </p:sp>
      <p:sp>
        <p:nvSpPr>
          <p:cNvPr id="3" name="Content Placeholder 2"/>
          <p:cNvSpPr>
            <a:spLocks noGrp="1"/>
          </p:cNvSpPr>
          <p:nvPr>
            <p:ph idx="1"/>
          </p:nvPr>
        </p:nvSpPr>
        <p:spPr/>
        <p:txBody>
          <a:bodyPr/>
          <a:lstStyle/>
          <a:p>
            <a:r>
              <a:rPr lang="en-US" dirty="0"/>
              <a:t>A fundamental part of what makes a project agile is the frequent delivery of a working product.</a:t>
            </a:r>
          </a:p>
          <a:p>
            <a:r>
              <a:rPr lang="en-US" dirty="0"/>
              <a:t>Teams, including the product owner, need feedback to decide how early to ask for product feedback</a:t>
            </a:r>
          </a:p>
          <a:p>
            <a:r>
              <a:rPr lang="en-US" dirty="0"/>
              <a:t>Demonstrate whatever the team has as a working product at least once every 2 weeks</a:t>
            </a:r>
          </a:p>
          <a:p>
            <a:endParaRPr lang="en-US" dirty="0"/>
          </a:p>
          <a:p>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30</a:t>
            </a:fld>
            <a:endParaRPr lang="en-US"/>
          </a:p>
        </p:txBody>
      </p:sp>
    </p:spTree>
    <p:extLst>
      <p:ext uri="{BB962C8B-B14F-4D97-AF65-F5344CB8AC3E}">
        <p14:creationId xmlns:p14="http://schemas.microsoft.com/office/powerpoint/2010/main" val="41634904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PLANNING FOR ITERATION-BASED AGILE</a:t>
            </a:r>
          </a:p>
        </p:txBody>
      </p:sp>
      <p:sp>
        <p:nvSpPr>
          <p:cNvPr id="3" name="Content Placeholder 2"/>
          <p:cNvSpPr>
            <a:spLocks noGrp="1"/>
          </p:cNvSpPr>
          <p:nvPr>
            <p:ph idx="1"/>
          </p:nvPr>
        </p:nvSpPr>
        <p:spPr/>
        <p:txBody>
          <a:bodyPr>
            <a:normAutofit/>
          </a:bodyPr>
          <a:lstStyle/>
          <a:p>
            <a:r>
              <a:rPr lang="en-US" dirty="0"/>
              <a:t>Teams consider their story size so they do not try to commit to more stories than there is team capacity to complete within one iteration.</a:t>
            </a:r>
          </a:p>
          <a:p>
            <a:r>
              <a:rPr lang="en-US" dirty="0"/>
              <a:t>When teams have a reduced capacity, they will only plan for work that meets that capacity.</a:t>
            </a:r>
          </a:p>
          <a:p>
            <a:r>
              <a:rPr lang="en-US" dirty="0"/>
              <a:t>Teams estimate what they can complete, which is a measure of capacity</a:t>
            </a:r>
          </a:p>
          <a:p>
            <a:r>
              <a:rPr lang="en-US" dirty="0"/>
              <a:t>Agile teams do not plan just once in one single chunk. Instead, agile teams plan a little, deliver, learn, and then </a:t>
            </a:r>
            <a:r>
              <a:rPr lang="en-US" dirty="0" err="1"/>
              <a:t>replan</a:t>
            </a:r>
            <a:r>
              <a:rPr lang="en-US" dirty="0"/>
              <a:t> a little more in an ongoing cycle.</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31</a:t>
            </a:fld>
            <a:endParaRPr lang="en-US"/>
          </a:p>
        </p:txBody>
      </p:sp>
    </p:spTree>
    <p:extLst>
      <p:ext uri="{BB962C8B-B14F-4D97-AF65-F5344CB8AC3E}">
        <p14:creationId xmlns:p14="http://schemas.microsoft.com/office/powerpoint/2010/main" val="159850767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EXECUTION PRACTICES THAT HELP TEAMS  DELIVER VALUE</a:t>
            </a:r>
          </a:p>
        </p:txBody>
      </p:sp>
      <p:sp>
        <p:nvSpPr>
          <p:cNvPr id="3" name="Content Placeholder 2"/>
          <p:cNvSpPr>
            <a:spLocks noGrp="1"/>
          </p:cNvSpPr>
          <p:nvPr>
            <p:ph idx="1"/>
          </p:nvPr>
        </p:nvSpPr>
        <p:spPr/>
        <p:txBody>
          <a:bodyPr/>
          <a:lstStyle/>
          <a:p>
            <a:r>
              <a:rPr lang="en-US" dirty="0"/>
              <a:t>If the team does not pay attention to quality, it will soon become impossible to release anything rapidly.</a:t>
            </a:r>
          </a:p>
          <a:p>
            <a:r>
              <a:rPr lang="en-US" dirty="0"/>
              <a:t>The following technical practices, many of which come from </a:t>
            </a:r>
            <a:r>
              <a:rPr lang="en-US" dirty="0" err="1"/>
              <a:t>eXtreme</a:t>
            </a:r>
            <a:r>
              <a:rPr lang="en-US" dirty="0"/>
              <a:t> Programming, may help the team to deliver at their maximum speed:</a:t>
            </a:r>
          </a:p>
          <a:p>
            <a:pPr lvl="1"/>
            <a:r>
              <a:rPr lang="en-US" b="1" dirty="0"/>
              <a:t>Continuous integration</a:t>
            </a:r>
          </a:p>
          <a:p>
            <a:pPr lvl="1"/>
            <a:r>
              <a:rPr lang="en-US" b="1" dirty="0"/>
              <a:t>Test at all levels</a:t>
            </a:r>
          </a:p>
          <a:p>
            <a:pPr lvl="1"/>
            <a:r>
              <a:rPr lang="en-US" b="1" dirty="0"/>
              <a:t>Acceptance Test-Driven Development (ATDD)</a:t>
            </a:r>
          </a:p>
          <a:p>
            <a:pPr lvl="1"/>
            <a:r>
              <a:rPr lang="en-US" b="1" dirty="0"/>
              <a:t>Test-Driven Development (TDD) and Behavior-Driven Development (BDD)</a:t>
            </a:r>
          </a:p>
          <a:p>
            <a:pPr lvl="1"/>
            <a:r>
              <a:rPr lang="en-US" b="1" dirty="0"/>
              <a:t>Spikes (</a:t>
            </a:r>
            <a:r>
              <a:rPr lang="en-US" b="1" dirty="0" err="1"/>
              <a:t>timeboxed</a:t>
            </a:r>
            <a:r>
              <a:rPr lang="en-US" b="1" dirty="0"/>
              <a:t> research or experiments)</a:t>
            </a:r>
            <a:endParaRPr lang="en-US" dirty="0"/>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32</a:t>
            </a:fld>
            <a:endParaRPr lang="en-US"/>
          </a:p>
        </p:txBody>
      </p:sp>
    </p:spTree>
    <p:extLst>
      <p:ext uri="{BB962C8B-B14F-4D97-AF65-F5344CB8AC3E}">
        <p14:creationId xmlns:p14="http://schemas.microsoft.com/office/powerpoint/2010/main" val="2692075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Continuous integration</a:t>
            </a:r>
            <a:endParaRPr lang="en-US" dirty="0"/>
          </a:p>
        </p:txBody>
      </p:sp>
      <p:sp>
        <p:nvSpPr>
          <p:cNvPr id="3" name="Content Placeholder 2"/>
          <p:cNvSpPr>
            <a:spLocks noGrp="1"/>
          </p:cNvSpPr>
          <p:nvPr>
            <p:ph idx="1"/>
          </p:nvPr>
        </p:nvSpPr>
        <p:spPr/>
        <p:txBody>
          <a:bodyPr/>
          <a:lstStyle/>
          <a:p>
            <a:r>
              <a:rPr lang="en-US" dirty="0"/>
              <a:t>Perform frequent incorporation of work into the whole, no matter the product, and then retest to determine that the entire product still works as intended.</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33</a:t>
            </a:fld>
            <a:endParaRPr lang="en-US"/>
          </a:p>
        </p:txBody>
      </p:sp>
      <mc:AlternateContent xmlns:mc="http://schemas.openxmlformats.org/markup-compatibility/2006" xmlns:p14="http://schemas.microsoft.com/office/powerpoint/2010/main">
        <mc:Choice Requires="p14">
          <p:contentPart p14:bwMode="auto" r:id="rId2">
            <p14:nvContentPartPr>
              <p14:cNvPr id="7" name="Ink 6"/>
              <p14:cNvContentPartPr/>
              <p14:nvPr/>
            </p14:nvContentPartPr>
            <p14:xfrm>
              <a:off x="8629920" y="5363640"/>
              <a:ext cx="44280" cy="26640"/>
            </p14:xfrm>
          </p:contentPart>
        </mc:Choice>
        <mc:Fallback xmlns="">
          <p:pic>
            <p:nvPicPr>
              <p:cNvPr id="7" name="Ink 6"/>
              <p:cNvPicPr/>
              <p:nvPr/>
            </p:nvPicPr>
            <p:blipFill>
              <a:blip r:embed="rId3"/>
              <a:stretch>
                <a:fillRect/>
              </a:stretch>
            </p:blipFill>
            <p:spPr>
              <a:xfrm>
                <a:off x="8623440" y="5360040"/>
                <a:ext cx="54360" cy="36720"/>
              </a:xfrm>
              <a:prstGeom prst="rect">
                <a:avLst/>
              </a:prstGeom>
            </p:spPr>
          </p:pic>
        </mc:Fallback>
      </mc:AlternateContent>
    </p:spTree>
    <p:extLst>
      <p:ext uri="{BB962C8B-B14F-4D97-AF65-F5344CB8AC3E}">
        <p14:creationId xmlns:p14="http://schemas.microsoft.com/office/powerpoint/2010/main" val="34801956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Test at all levels</a:t>
            </a:r>
            <a:endParaRPr lang="en-US" dirty="0"/>
          </a:p>
        </p:txBody>
      </p:sp>
      <p:sp>
        <p:nvSpPr>
          <p:cNvPr id="3" name="Content Placeholder 2"/>
          <p:cNvSpPr>
            <a:spLocks noGrp="1"/>
          </p:cNvSpPr>
          <p:nvPr>
            <p:ph idx="1"/>
          </p:nvPr>
        </p:nvSpPr>
        <p:spPr/>
        <p:txBody>
          <a:bodyPr>
            <a:normAutofit fontScale="92500"/>
          </a:bodyPr>
          <a:lstStyle/>
          <a:p>
            <a:r>
              <a:rPr lang="en-US" dirty="0"/>
              <a:t>Employ system-level testing for end-to-end information and unit testing for the building blocks. </a:t>
            </a:r>
          </a:p>
          <a:p>
            <a:r>
              <a:rPr lang="en-US" dirty="0"/>
              <a:t>In between, understand if there is a need for integration testing and where. </a:t>
            </a:r>
          </a:p>
          <a:p>
            <a:r>
              <a:rPr lang="en-US" dirty="0"/>
              <a:t>Teams find smoke testing helpful as a first look at whether the work product is any good. </a:t>
            </a:r>
          </a:p>
          <a:p>
            <a:r>
              <a:rPr lang="en-US" dirty="0"/>
              <a:t>Teams have found that deciding when to run regression tests and which ones helps them maintain product quality with good build performance.</a:t>
            </a:r>
          </a:p>
          <a:p>
            <a:r>
              <a:rPr lang="en-US" dirty="0"/>
              <a:t> Agile teams have a strong preference for automated tests so they can build and maintain a momentum of delivery.</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34</a:t>
            </a:fld>
            <a:endParaRPr lang="en-US"/>
          </a:p>
        </p:txBody>
      </p:sp>
    </p:spTree>
    <p:extLst>
      <p:ext uri="{BB962C8B-B14F-4D97-AF65-F5344CB8AC3E}">
        <p14:creationId xmlns:p14="http://schemas.microsoft.com/office/powerpoint/2010/main" val="28068459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b="1" dirty="0"/>
              <a:t>Acceptance Test-Driven Development (ATDD)</a:t>
            </a:r>
            <a:endParaRPr lang="en-US" sz="4000" dirty="0"/>
          </a:p>
        </p:txBody>
      </p:sp>
      <p:sp>
        <p:nvSpPr>
          <p:cNvPr id="3" name="Content Placeholder 2"/>
          <p:cNvSpPr>
            <a:spLocks noGrp="1"/>
          </p:cNvSpPr>
          <p:nvPr>
            <p:ph idx="1"/>
          </p:nvPr>
        </p:nvSpPr>
        <p:spPr/>
        <p:txBody>
          <a:bodyPr/>
          <a:lstStyle/>
          <a:p>
            <a:r>
              <a:rPr lang="en-US" dirty="0"/>
              <a:t>In ATDD, the entire team gets together and discusses the acceptance criteria for a work product. </a:t>
            </a:r>
          </a:p>
          <a:p>
            <a:r>
              <a:rPr lang="en-US" dirty="0"/>
              <a:t>Then the team creates the tests, which allows the team to write just enough code and automated tests to meet the criteria. </a:t>
            </a:r>
          </a:p>
          <a:p>
            <a:r>
              <a:rPr lang="en-US" dirty="0"/>
              <a:t>For non-software projects, consider how to test the work as the team completes chunks of value.</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35</a:t>
            </a:fld>
            <a:endParaRPr lang="en-US"/>
          </a:p>
        </p:txBody>
      </p:sp>
    </p:spTree>
    <p:extLst>
      <p:ext uri="{BB962C8B-B14F-4D97-AF65-F5344CB8AC3E}">
        <p14:creationId xmlns:p14="http://schemas.microsoft.com/office/powerpoint/2010/main" val="31965505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Test-Driven Development (TDD) and Behavior-Driven Development (BDD)</a:t>
            </a:r>
            <a:endParaRPr lang="en-US" sz="3600" dirty="0"/>
          </a:p>
        </p:txBody>
      </p:sp>
      <p:sp>
        <p:nvSpPr>
          <p:cNvPr id="3" name="Content Placeholder 2"/>
          <p:cNvSpPr>
            <a:spLocks noGrp="1"/>
          </p:cNvSpPr>
          <p:nvPr>
            <p:ph idx="1"/>
          </p:nvPr>
        </p:nvSpPr>
        <p:spPr/>
        <p:txBody>
          <a:bodyPr/>
          <a:lstStyle/>
          <a:p>
            <a:r>
              <a:rPr lang="en-US" dirty="0"/>
              <a:t>Writing automated tests before writing/creating the product actually helps people design and mistake-proof the product. </a:t>
            </a:r>
          </a:p>
          <a:p>
            <a:r>
              <a:rPr lang="en-US" dirty="0"/>
              <a:t>For non-software projects, consider how to “test-drive” the team's designs. </a:t>
            </a:r>
          </a:p>
          <a:p>
            <a:r>
              <a:rPr lang="en-US" dirty="0"/>
              <a:t>Hardware and mechanical projects often use simulations for interim tests of their designs.</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36</a:t>
            </a:fld>
            <a:endParaRPr lang="en-US"/>
          </a:p>
        </p:txBody>
      </p:sp>
    </p:spTree>
    <p:extLst>
      <p:ext uri="{BB962C8B-B14F-4D97-AF65-F5344CB8AC3E}">
        <p14:creationId xmlns:p14="http://schemas.microsoft.com/office/powerpoint/2010/main" val="11788404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a:t>Spikes (</a:t>
            </a:r>
            <a:r>
              <a:rPr lang="en-US" sz="3600" b="1" dirty="0" err="1"/>
              <a:t>timeboxed</a:t>
            </a:r>
            <a:r>
              <a:rPr lang="en-US" sz="3600" b="1" dirty="0"/>
              <a:t> research or  Experiments)</a:t>
            </a:r>
            <a:endParaRPr lang="en-US" sz="3600" dirty="0"/>
          </a:p>
        </p:txBody>
      </p:sp>
      <p:sp>
        <p:nvSpPr>
          <p:cNvPr id="3" name="Content Placeholder 2"/>
          <p:cNvSpPr>
            <a:spLocks noGrp="1"/>
          </p:cNvSpPr>
          <p:nvPr>
            <p:ph idx="1"/>
          </p:nvPr>
        </p:nvSpPr>
        <p:spPr/>
        <p:txBody>
          <a:bodyPr/>
          <a:lstStyle/>
          <a:p>
            <a:r>
              <a:rPr lang="en-US" dirty="0"/>
              <a:t>Spikes are useful for learning and may be used in circumstances such as: estimation, acceptance criteria definition, and understanding the flow of a user's action through the product. </a:t>
            </a:r>
          </a:p>
          <a:p>
            <a:r>
              <a:rPr lang="en-US" dirty="0"/>
              <a:t>Spikes are helpful when the team needs to learn some critical technical or functional element.</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37</a:t>
            </a:fld>
            <a:endParaRPr lang="en-US"/>
          </a:p>
        </p:txBody>
      </p:sp>
    </p:spTree>
    <p:extLst>
      <p:ext uri="{BB962C8B-B14F-4D97-AF65-F5344CB8AC3E}">
        <p14:creationId xmlns:p14="http://schemas.microsoft.com/office/powerpoint/2010/main" val="28204442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a:t>HOW ITERATIONS AND INCREMENTS HELP DELIVER WORKING PRODUCT</a:t>
            </a:r>
          </a:p>
        </p:txBody>
      </p:sp>
      <p:sp>
        <p:nvSpPr>
          <p:cNvPr id="3" name="Content Placeholder 2"/>
          <p:cNvSpPr>
            <a:spLocks noGrp="1"/>
          </p:cNvSpPr>
          <p:nvPr>
            <p:ph idx="1"/>
          </p:nvPr>
        </p:nvSpPr>
        <p:spPr>
          <a:xfrm>
            <a:off x="1221259" y="1864266"/>
            <a:ext cx="10515600" cy="4351338"/>
          </a:xfrm>
        </p:spPr>
        <p:txBody>
          <a:bodyPr>
            <a:normAutofit fontScale="92500" lnSpcReduction="10000"/>
          </a:bodyPr>
          <a:lstStyle/>
          <a:p>
            <a:r>
              <a:rPr lang="en-US" dirty="0"/>
              <a:t>Iterations help a team create a cadence for delivery and many kinds of feedback. </a:t>
            </a:r>
          </a:p>
          <a:p>
            <a:r>
              <a:rPr lang="en-US" dirty="0"/>
              <a:t>Teams produce increments of value for delivery and feedback. </a:t>
            </a:r>
          </a:p>
          <a:p>
            <a:r>
              <a:rPr lang="en-US" dirty="0"/>
              <a:t>The first part of this delivery is a demonstration.</a:t>
            </a:r>
          </a:p>
          <a:p>
            <a:r>
              <a:rPr lang="en-US" dirty="0"/>
              <a:t>Teams receive feedback about how the product looks and operates through a demo. </a:t>
            </a:r>
          </a:p>
          <a:p>
            <a:r>
              <a:rPr lang="en-US" dirty="0"/>
              <a:t>Team members retrospect to see how they can inspect and adapt their process to succeed.</a:t>
            </a:r>
          </a:p>
          <a:p>
            <a:r>
              <a:rPr lang="en-US" dirty="0"/>
              <a:t>Demonstrations or reviews are a necessary part of the agile project flow.</a:t>
            </a:r>
          </a:p>
          <a:p>
            <a:r>
              <a:rPr lang="en-US" dirty="0"/>
              <a:t>Schedule the demonstration as appropriate for the team's delivery cadence.</a:t>
            </a:r>
          </a:p>
        </p:txBody>
      </p:sp>
      <p:sp>
        <p:nvSpPr>
          <p:cNvPr id="5" name="Footer Placeholder 4"/>
          <p:cNvSpPr>
            <a:spLocks noGrp="1"/>
          </p:cNvSpPr>
          <p:nvPr>
            <p:ph type="ftr" sz="quarter" idx="11"/>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400" b="1" kern="1200">
                <a:solidFill>
                  <a:schemeClr val="accent1">
                    <a:lumMod val="50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Eng. Dr. Akram Ali</a:t>
            </a:r>
            <a:endParaRPr lang="en-US" b="1"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0E9CA7F0-1DB2-4EC7-8938-616CB0658807}" type="slidenum">
              <a:rPr lang="en-US" smtClean="0"/>
              <a:pPr/>
              <a:t>38</a:t>
            </a:fld>
            <a:endParaRPr lang="en-US"/>
          </a:p>
        </p:txBody>
      </p:sp>
    </p:spTree>
    <p:extLst>
      <p:ext uri="{BB962C8B-B14F-4D97-AF65-F5344CB8AC3E}">
        <p14:creationId xmlns:p14="http://schemas.microsoft.com/office/powerpoint/2010/main" val="51736632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925</TotalTime>
  <Words>2762</Words>
  <Application>Microsoft Office PowerPoint</Application>
  <PresentationFormat>Widescreen</PresentationFormat>
  <Paragraphs>288</Paragraphs>
  <Slides>38</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Tajawal Medium</vt:lpstr>
      <vt:lpstr>Wingdings</vt:lpstr>
      <vt:lpstr>Office Theme</vt:lpstr>
      <vt:lpstr>PowerPoint Presentation</vt:lpstr>
      <vt:lpstr>Scrum roles, artifacts &amp; ceremonies</vt:lpstr>
      <vt:lpstr>PowerPoint Presentation</vt:lpstr>
      <vt:lpstr>PowerPoint Presentation</vt:lpstr>
      <vt:lpstr>PowerPoint Presentation</vt:lpstr>
      <vt:lpstr>PowerPoint Presentation</vt:lpstr>
      <vt:lpstr>DELIVERING IN AN AGILE ENVIRONMENT</vt:lpstr>
      <vt:lpstr>Current and last lecture overview</vt:lpstr>
      <vt:lpstr>CHARTER THE PROJECT AND THE TEAM</vt:lpstr>
      <vt:lpstr>PROJECT CHARTER</vt:lpstr>
      <vt:lpstr>TEAM CHARTER</vt:lpstr>
      <vt:lpstr>COMMON AGILE PRACTICES</vt:lpstr>
      <vt:lpstr>RETROSPECTIVES [1/2]</vt:lpstr>
      <vt:lpstr>RETROSPECTIVES [2/2]</vt:lpstr>
      <vt:lpstr>Team members may decide to retrospect at these key times:</vt:lpstr>
      <vt:lpstr>BACKLOG PREPARATION</vt:lpstr>
      <vt:lpstr>PowerPoint Presentation</vt:lpstr>
      <vt:lpstr>PowerPoint Presentation</vt:lpstr>
      <vt:lpstr>BACKLOG REFINEMENT</vt:lpstr>
      <vt:lpstr>tip</vt:lpstr>
      <vt:lpstr>Impact Map Example</vt:lpstr>
      <vt:lpstr>Impact Map Example</vt:lpstr>
      <vt:lpstr>how long the refinement should be</vt:lpstr>
      <vt:lpstr>ways to conduct backlog preparation and refinement meetings</vt:lpstr>
      <vt:lpstr>DAILY STANDUPS</vt:lpstr>
      <vt:lpstr>iteration-based agile daily stand-up questions</vt:lpstr>
      <vt:lpstr>flow-based agile daily stand-up questions</vt:lpstr>
      <vt:lpstr>Standup anti-patterns</vt:lpstr>
      <vt:lpstr>DEMONSTRATIONS/REVIEWS</vt:lpstr>
      <vt:lpstr>guidelines</vt:lpstr>
      <vt:lpstr>PLANNING FOR ITERATION-BASED AGILE</vt:lpstr>
      <vt:lpstr>EXECUTION PRACTICES THAT HELP TEAMS  DELIVER VALUE</vt:lpstr>
      <vt:lpstr>Continuous integration</vt:lpstr>
      <vt:lpstr>Test at all levels</vt:lpstr>
      <vt:lpstr>Acceptance Test-Driven Development (ATDD)</vt:lpstr>
      <vt:lpstr>Test-Driven Development (TDD) and Behavior-Driven Development (BDD)</vt:lpstr>
      <vt:lpstr>Spikes (timeboxed research or  Experiments)</vt:lpstr>
      <vt:lpstr>HOW ITERATIONS AND INCREMENTS HELP DELIVER WORKING PRODUCT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compu fast</cp:lastModifiedBy>
  <cp:revision>22</cp:revision>
  <dcterms:created xsi:type="dcterms:W3CDTF">2021-08-03T13:03:26Z</dcterms:created>
  <dcterms:modified xsi:type="dcterms:W3CDTF">2022-10-28T16:53:25Z</dcterms:modified>
</cp:coreProperties>
</file>