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6"/>
  </p:notesMasterIdLst>
  <p:sldIdLst>
    <p:sldId id="480" r:id="rId3"/>
    <p:sldId id="518" r:id="rId4"/>
    <p:sldId id="535" r:id="rId5"/>
    <p:sldId id="536" r:id="rId6"/>
    <p:sldId id="537" r:id="rId7"/>
    <p:sldId id="531" r:id="rId8"/>
    <p:sldId id="303" r:id="rId9"/>
    <p:sldId id="313" r:id="rId10"/>
    <p:sldId id="482" r:id="rId11"/>
    <p:sldId id="485" r:id="rId12"/>
    <p:sldId id="519" r:id="rId13"/>
    <p:sldId id="487" r:id="rId14"/>
    <p:sldId id="484" r:id="rId15"/>
    <p:sldId id="486" r:id="rId16"/>
    <p:sldId id="534" r:id="rId17"/>
    <p:sldId id="489" r:id="rId18"/>
    <p:sldId id="490" r:id="rId19"/>
    <p:sldId id="532" r:id="rId20"/>
    <p:sldId id="488" r:id="rId21"/>
    <p:sldId id="517" r:id="rId22"/>
    <p:sldId id="521" r:id="rId23"/>
    <p:sldId id="491" r:id="rId24"/>
    <p:sldId id="492" r:id="rId25"/>
    <p:sldId id="522" r:id="rId26"/>
    <p:sldId id="523" r:id="rId27"/>
    <p:sldId id="493" r:id="rId28"/>
    <p:sldId id="524" r:id="rId29"/>
    <p:sldId id="494" r:id="rId30"/>
    <p:sldId id="499" r:id="rId31"/>
    <p:sldId id="500" r:id="rId32"/>
    <p:sldId id="502" r:id="rId33"/>
    <p:sldId id="501" r:id="rId34"/>
    <p:sldId id="533" r:id="rId35"/>
    <p:sldId id="503" r:id="rId36"/>
    <p:sldId id="504" r:id="rId37"/>
    <p:sldId id="505" r:id="rId38"/>
    <p:sldId id="526" r:id="rId39"/>
    <p:sldId id="530" r:id="rId40"/>
    <p:sldId id="528" r:id="rId41"/>
    <p:sldId id="529" r:id="rId42"/>
    <p:sldId id="514" r:id="rId43"/>
    <p:sldId id="515"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18"/>
            <p14:sldId id="535"/>
            <p14:sldId id="536"/>
            <p14:sldId id="537"/>
            <p14:sldId id="531"/>
            <p14:sldId id="303"/>
            <p14:sldId id="313"/>
            <p14:sldId id="482"/>
            <p14:sldId id="485"/>
            <p14:sldId id="519"/>
            <p14:sldId id="487"/>
            <p14:sldId id="484"/>
            <p14:sldId id="486"/>
            <p14:sldId id="534"/>
            <p14:sldId id="489"/>
            <p14:sldId id="490"/>
            <p14:sldId id="532"/>
            <p14:sldId id="488"/>
            <p14:sldId id="517"/>
            <p14:sldId id="521"/>
            <p14:sldId id="491"/>
            <p14:sldId id="492"/>
            <p14:sldId id="522"/>
            <p14:sldId id="523"/>
            <p14:sldId id="493"/>
            <p14:sldId id="524"/>
            <p14:sldId id="494"/>
            <p14:sldId id="499"/>
            <p14:sldId id="500"/>
            <p14:sldId id="502"/>
            <p14:sldId id="501"/>
            <p14:sldId id="533"/>
            <p14:sldId id="503"/>
            <p14:sldId id="504"/>
            <p14:sldId id="505"/>
            <p14:sldId id="526"/>
            <p14:sldId id="530"/>
            <p14:sldId id="528"/>
            <p14:sldId id="529"/>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FFF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738" autoAdjust="0"/>
  </p:normalViewPr>
  <p:slideViewPr>
    <p:cSldViewPr snapToGrid="0">
      <p:cViewPr varScale="1">
        <p:scale>
          <a:sx n="69" d="100"/>
          <a:sy n="69" d="100"/>
        </p:scale>
        <p:origin x="57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38551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11/23/2023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0.jp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3.png"/><Relationship Id="rId1" Type="http://schemas.openxmlformats.org/officeDocument/2006/relationships/slideLayout" Target="../slideLayouts/slideLayout14.xml"/><Relationship Id="rId5" Type="http://schemas.openxmlformats.org/officeDocument/2006/relationships/image" Target="../media/image13.jp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7.jpg"/><Relationship Id="rId5" Type="http://schemas.openxmlformats.org/officeDocument/2006/relationships/image" Target="../media/image16.sv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30.xml"/><Relationship Id="rId5" Type="http://schemas.openxmlformats.org/officeDocument/2006/relationships/image" Target="../media/image19.jp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ads.google.com/home/tools/keyword-planner/" TargetMode="Externa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semrush.sjv.io/3PE2AM" TargetMode="External"/><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trends.google.com/trends/" TargetMode="External"/><Relationship Id="rId1" Type="http://schemas.openxmlformats.org/officeDocument/2006/relationships/slideLayout" Target="../slideLayouts/slideLayout16.xml"/><Relationship Id="rId4" Type="http://schemas.openxmlformats.org/officeDocument/2006/relationships/image" Target="../media/image37.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keywordtool.io/" TargetMode="External"/><Relationship Id="rId1" Type="http://schemas.openxmlformats.org/officeDocument/2006/relationships/slideLayout" Target="../slideLayouts/slideLayout16.xml"/><Relationship Id="rId4" Type="http://schemas.openxmlformats.org/officeDocument/2006/relationships/image" Target="../media/image38.jp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ads.google.com/home/tools/keyword-planner/" TargetMode="External"/><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hubspot.com/products/marketing/analytics" TargetMode="External"/><Relationship Id="rId1" Type="http://schemas.openxmlformats.org/officeDocument/2006/relationships/slideLayout" Target="../slideLayouts/slideLayout16.xml"/><Relationship Id="rId4" Type="http://schemas.openxmlformats.org/officeDocument/2006/relationships/image" Target="../media/image40.jp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uilt.com/blog/ar/%D8%A7%D9%84%D8%AA%D8%B3%D9%88%D9%8A%D9%82%D8%B9%D8%A8%D8%B1-%D9%85%D8%AD%D8%B1%D9%83%D8%A7%D8%AA-%D8%A7%D9%84%D8%A8%D8%AD%D8%AB" TargetMode="Externa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16.svg"/><Relationship Id="rId2" Type="http://schemas.openxmlformats.org/officeDocument/2006/relationships/image" Target="../media/image41.jpeg"/><Relationship Id="rId1" Type="http://schemas.openxmlformats.org/officeDocument/2006/relationships/slideLayout" Target="../slideLayouts/slideLayout32.xml"/><Relationship Id="rId6" Type="http://schemas.openxmlformats.org/officeDocument/2006/relationships/image" Target="../media/image15.png"/><Relationship Id="rId5" Type="http://schemas.openxmlformats.org/officeDocument/2006/relationships/image" Target="../media/image3.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5" y="4636340"/>
            <a:ext cx="4886463" cy="461665"/>
          </a:xfrm>
          <a:prstGeom prst="rect">
            <a:avLst/>
          </a:prstGeom>
          <a:noFill/>
        </p:spPr>
        <p:txBody>
          <a:bodyPr wrap="square" rtlCol="0">
            <a:spAutoFit/>
          </a:bodyPr>
          <a:lstStyle/>
          <a:p>
            <a:pPr algn="ctr"/>
            <a:r>
              <a:rPr lang="en-US" sz="2400" b="1" dirty="0">
                <a:solidFill>
                  <a:srgbClr val="00206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819" y="1316653"/>
            <a:ext cx="6685259" cy="2085636"/>
          </a:xfrm>
          <a:prstGeom prst="rect">
            <a:avLst/>
          </a:prstGeom>
          <a:noFill/>
        </p:spPr>
        <p:txBody>
          <a:bodyPr wrap="square" rtlCol="0">
            <a:spAutoFit/>
          </a:bodyPr>
          <a:lstStyle/>
          <a:p>
            <a:pPr algn="ctr" rtl="1">
              <a:lnSpc>
                <a:spcPct val="107000"/>
              </a:lnSpc>
              <a:spcAft>
                <a:spcPts val="800"/>
              </a:spcAft>
            </a:pPr>
            <a:r>
              <a:rPr lang="ar-EG" sz="2800" dirty="0">
                <a:solidFill>
                  <a:srgbClr val="C00000"/>
                </a:solidFill>
                <a:latin typeface="Calibri" panose="020F0502020204030204" pitchFamily="34" charset="0"/>
                <a:ea typeface="Calibri" panose="020F0502020204030204" pitchFamily="34" charset="0"/>
                <a:cs typeface="mohammad bold art 1" pitchFamily="2" charset="-78"/>
              </a:rPr>
              <a:t>مقرر الإعلان الرقمي </a:t>
            </a:r>
          </a:p>
          <a:p>
            <a:pPr algn="ctr" rtl="1">
              <a:lnSpc>
                <a:spcPct val="107000"/>
              </a:lnSpc>
              <a:spcAft>
                <a:spcPts val="800"/>
              </a:spcAft>
            </a:pP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Digital Advertising</a:t>
            </a:r>
          </a:p>
          <a:p>
            <a:pPr algn="ctr" rtl="1">
              <a:lnSpc>
                <a:spcPct val="107000"/>
              </a:lnSpc>
              <a:spcAft>
                <a:spcPts val="800"/>
              </a:spcAft>
            </a:pP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 </a:t>
            </a:r>
            <a:endParaRPr lang="ar-EG" sz="2800" b="1" dirty="0">
              <a:solidFill>
                <a:srgbClr val="C00000"/>
              </a:solidFill>
              <a:latin typeface="Adobe Devanagari" panose="02040503050201020203" pitchFamily="18" charset="0"/>
              <a:ea typeface="Adobe Kaiti Std R" panose="02020400000000000000" pitchFamily="18" charset="-128"/>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2210862" cy="707886"/>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MKT 123</a:t>
            </a:r>
          </a:p>
          <a:p>
            <a:r>
              <a:rPr lang="en-US" sz="2000" b="1" dirty="0">
                <a:solidFill>
                  <a:srgbClr val="002060"/>
                </a:solidFill>
                <a:latin typeface="Times New Roman" panose="02020603050405020304" pitchFamily="18" charset="0"/>
                <a:cs typeface="Times New Roman" panose="02020603050405020304" pitchFamily="18" charset="0"/>
              </a:rPr>
              <a:t>Digital advertising</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361856" y="2781537"/>
            <a:ext cx="5898942" cy="1261884"/>
          </a:xfrm>
          <a:prstGeom prst="rect">
            <a:avLst/>
          </a:prstGeom>
          <a:noFill/>
        </p:spPr>
        <p:txBody>
          <a:bodyPr wrap="square" rtlCol="0">
            <a:spAutoFit/>
          </a:bodyPr>
          <a:lstStyle/>
          <a:p>
            <a:pPr algn="ctr" rtl="1"/>
            <a:r>
              <a:rPr lang="ar-EG" sz="2400" dirty="0">
                <a:solidFill>
                  <a:srgbClr val="002060"/>
                </a:solidFill>
                <a:cs typeface="mohammad bold art 1" pitchFamily="2" charset="-78"/>
              </a:rPr>
              <a:t>المحاضرة الثامنة</a:t>
            </a:r>
          </a:p>
          <a:p>
            <a:pPr algn="ctr" rtl="1"/>
            <a:endParaRPr lang="ar-EG" sz="2400" dirty="0">
              <a:solidFill>
                <a:srgbClr val="002060"/>
              </a:solidFill>
              <a:cs typeface="mohammad bold art 1" pitchFamily="2" charset="-78"/>
            </a:endParaRPr>
          </a:p>
          <a:p>
            <a:pPr algn="ctr" rtl="1"/>
            <a:r>
              <a:rPr lang="ar-EG"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التسويق الرقمي عبر محركات البحث </a:t>
            </a:r>
            <a:r>
              <a:rPr lang="en-US" sz="2800" b="1" dirty="0">
                <a:solidFill>
                  <a:srgbClr val="C00000"/>
                </a:solidFill>
                <a:latin typeface="Adobe Devanagari" panose="02040503050201020203" pitchFamily="18" charset="0"/>
                <a:ea typeface="Adobe Kaiti Std R" panose="02020400000000000000" pitchFamily="18" charset="-128"/>
                <a:cs typeface="Adobe Devanagari" panose="02040503050201020203" pitchFamily="18" charset="0"/>
              </a:rPr>
              <a:t>SEM</a:t>
            </a:r>
            <a:endParaRPr lang="en-US" sz="2400" dirty="0">
              <a:solidFill>
                <a:srgbClr val="00206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5153892" y="329810"/>
            <a:ext cx="391016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السابعة"</a:t>
            </a:r>
          </a:p>
        </p:txBody>
      </p:sp>
      <p:sp>
        <p:nvSpPr>
          <p:cNvPr id="14" name="Rectangle 13">
            <a:extLst>
              <a:ext uri="{FF2B5EF4-FFF2-40B4-BE49-F238E27FC236}">
                <a16:creationId xmlns:a16="http://schemas.microsoft.com/office/drawing/2014/main" id="{9FA3F187-A568-4AEE-8C8D-9760BCD0B159}"/>
              </a:ext>
            </a:extLst>
          </p:cNvPr>
          <p:cNvSpPr/>
          <p:nvPr/>
        </p:nvSpPr>
        <p:spPr>
          <a:xfrm>
            <a:off x="4828672" y="1112519"/>
            <a:ext cx="7230917" cy="5288240"/>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07000"/>
              </a:lnSpc>
              <a:spcAft>
                <a:spcPts val="800"/>
              </a:spcAft>
              <a:buFont typeface="Wingdings" panose="05000000000000000000" pitchFamily="2" charset="2"/>
              <a:buChar char="Ø"/>
            </a:pPr>
            <a:r>
              <a:rPr lang="ar-SA"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خطوات ومراحل تصميم الحملات الإعلانية عبر مواقع الشبكات الاجتماعية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خصائص الجمهور واحتياجاته وتحديد كيف يمكن للحملة الإعلانية من خلال مواقع الشبكات الاجتماعية إشباع تلك الاحتياجات</a:t>
            </a:r>
            <a:r>
              <a:rPr lang="ar-SA"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الموقف التسويقي المرتبط بنقاط القوة والضعف الخاصة بالعلامة التجارية وكذلك الفرص والتهديدات المرتبطة بالبيئة الخاصة بمواقع الشبكات الاجتماعية والتي تؤثر على نجاح الحملة الخاصة بتلك العلامة</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أهداف الحملة الإعلانية</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ميزانية الحملة مع مراعاة أن تكون المصادر اللازمة لها كافية حتى يمكن تنفيذها وتحقيق الأهداف المرجوة منها</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الاستراتيجية الإعلانية الملائمة.</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تنفيذ استراتيجيات الحملة وفقا للخطة الموضوعة مع الأخذ في الاعتبار المرونة وفقا لشكل الاستجابة المرتبطة بالجمهور المستهدف.</a:t>
            </a:r>
            <a:endPar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r>
              <a:rPr lang="ar-EG" b="1" dirty="0">
                <a:solidFill>
                  <a:srgbClr val="002060"/>
                </a:solidFill>
                <a:ea typeface="Calibri" panose="020F0502020204030204" pitchFamily="34" charset="0"/>
                <a:cs typeface="Times New Roman" panose="02020603050405020304" pitchFamily="18" charset="0"/>
              </a:rPr>
              <a:t>- تحديد الطرق والأساليب التي يتم من خلالها ربط الحملة الإعلانية عبر مواقع الشبكات الاجتماعية ببعضها البعض وكذلك ربطها بالإعلانات الأخرى في الوسائل التقليدية.</a:t>
            </a:r>
            <a:endParaRPr lang="en-US" b="1"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قياس فعالية الحملة الإعلانية وتقييمها بما يساعد في تصميم الحملات التالية.</a:t>
            </a:r>
            <a:endParaRPr lang="en-US" dirty="0">
              <a:solidFill>
                <a:srgbClr val="002060"/>
              </a:solidFill>
              <a:latin typeface="Times New Roman" panose="02020603050405020304" pitchFamily="18" charset="0"/>
              <a:ea typeface="Times New Roman" panose="02020603050405020304" pitchFamily="18" charset="0"/>
            </a:endParaRPr>
          </a:p>
        </p:txBody>
      </p:sp>
      <p:pic>
        <p:nvPicPr>
          <p:cNvPr id="12" name="Picture 11">
            <a:extLst>
              <a:ext uri="{FF2B5EF4-FFF2-40B4-BE49-F238E27FC236}">
                <a16:creationId xmlns:a16="http://schemas.microsoft.com/office/drawing/2014/main" id="{52F3F57B-C086-419D-B59F-4D19BEA2DFEC}"/>
              </a:ext>
            </a:extLst>
          </p:cNvPr>
          <p:cNvPicPr>
            <a:picLocks noChangeAspect="1"/>
          </p:cNvPicPr>
          <p:nvPr/>
        </p:nvPicPr>
        <p:blipFill>
          <a:blip r:embed="rId4"/>
          <a:stretch>
            <a:fillRect/>
          </a:stretch>
        </p:blipFill>
        <p:spPr>
          <a:xfrm>
            <a:off x="9499250" y="260964"/>
            <a:ext cx="1247733" cy="85155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4717474"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السابعة"</a:t>
            </a:r>
          </a:p>
        </p:txBody>
      </p:sp>
      <p:sp>
        <p:nvSpPr>
          <p:cNvPr id="8" name="Rectangle 7">
            <a:extLst>
              <a:ext uri="{FF2B5EF4-FFF2-40B4-BE49-F238E27FC236}">
                <a16:creationId xmlns:a16="http://schemas.microsoft.com/office/drawing/2014/main" id="{A694DAD1-5D3E-4BF2-81CE-A41402DF9137}"/>
              </a:ext>
            </a:extLst>
          </p:cNvPr>
          <p:cNvSpPr/>
          <p:nvPr/>
        </p:nvSpPr>
        <p:spPr>
          <a:xfrm>
            <a:off x="2244437" y="1164838"/>
            <a:ext cx="9324110" cy="468077"/>
          </a:xfrm>
          <a:prstGeom prst="rect">
            <a:avLst/>
          </a:prstGeom>
        </p:spPr>
        <p:txBody>
          <a:bodyPr wrap="square">
            <a:spAutoFit/>
          </a:bodyPr>
          <a:lstStyle/>
          <a:p>
            <a:pPr marL="342900" lvl="0" indent="-342900" algn="r"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خطوات ومراحل تصميم الحملات الإعلانية عبر مواقع الشبكات الاجتماعية</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DA37E1CB-CFBD-4D15-A1F0-EE105F1BC284}"/>
              </a:ext>
            </a:extLst>
          </p:cNvPr>
          <p:cNvSpPr/>
          <p:nvPr/>
        </p:nvSpPr>
        <p:spPr>
          <a:xfrm>
            <a:off x="275830" y="1573301"/>
            <a:ext cx="11292716" cy="400110"/>
          </a:xfrm>
          <a:prstGeom prst="rect">
            <a:avLst/>
          </a:prstGeom>
        </p:spPr>
        <p:txBody>
          <a:bodyPr wrap="square">
            <a:spAutoFit/>
          </a:bodyPr>
          <a:lstStyle/>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خصائص الجمهور واحتياجاته وتحديد كيف يمكن للحملة الإعلانية من خلال مواقع الشبكات الاجتماعية إشباع تلك الاحتياجات</a:t>
            </a:r>
            <a:r>
              <a:rPr lang="ar-SA" sz="2000" dirty="0">
                <a:solidFill>
                  <a:srgbClr val="002060"/>
                </a:solidFill>
                <a:latin typeface="Times New Roman" panose="02020603050405020304" pitchFamily="18" charset="0"/>
                <a:ea typeface="Times New Roman" panose="02020603050405020304" pitchFamily="18"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p:txBody>
      </p:sp>
      <p:pic>
        <p:nvPicPr>
          <p:cNvPr id="16" name="Picture 15">
            <a:extLst>
              <a:ext uri="{FF2B5EF4-FFF2-40B4-BE49-F238E27FC236}">
                <a16:creationId xmlns:a16="http://schemas.microsoft.com/office/drawing/2014/main" id="{F82B8B1C-C772-484E-BBE2-594E98AC58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6492" y="2697408"/>
            <a:ext cx="3906982" cy="38999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3" name="Rectangle 12">
            <a:extLst>
              <a:ext uri="{FF2B5EF4-FFF2-40B4-BE49-F238E27FC236}">
                <a16:creationId xmlns:a16="http://schemas.microsoft.com/office/drawing/2014/main" id="{3DADA16B-E6A4-4A57-8DCF-4C4913B63724}"/>
              </a:ext>
            </a:extLst>
          </p:cNvPr>
          <p:cNvSpPr/>
          <p:nvPr/>
        </p:nvSpPr>
        <p:spPr>
          <a:xfrm>
            <a:off x="512617" y="1874042"/>
            <a:ext cx="11055930" cy="707886"/>
          </a:xfrm>
          <a:prstGeom prst="rect">
            <a:avLst/>
          </a:prstGeom>
        </p:spPr>
        <p:txBody>
          <a:bodyPr wrap="square">
            <a:spAutoFit/>
          </a:bodyPr>
          <a:lstStyle/>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تحليل الموقف التسويقي المرتبط بنقاط القوة والضعف الخاصة بالعلامة التجارية وكذلك الفرص والتهديدات المرتبطة بالبيئة الخاصة بمواقع الشبكات الاجتماعية والتي تؤثر على نجاح الحملة الخاصة بتلك العلامة</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p:txBody>
      </p:sp>
      <p:pic>
        <p:nvPicPr>
          <p:cNvPr id="18" name="Picture 17">
            <a:extLst>
              <a:ext uri="{FF2B5EF4-FFF2-40B4-BE49-F238E27FC236}">
                <a16:creationId xmlns:a16="http://schemas.microsoft.com/office/drawing/2014/main" id="{AEFACCFF-5B5E-4336-A1A4-E5A6CF9DF79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44437" y="2697408"/>
            <a:ext cx="4080163" cy="39069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27958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22568" y="944056"/>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06622" y="1011318"/>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7275109" y="349559"/>
            <a:ext cx="407176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 السابعة"</a:t>
            </a:r>
          </a:p>
        </p:txBody>
      </p:sp>
      <p:sp>
        <p:nvSpPr>
          <p:cNvPr id="8" name="Rectangle 7">
            <a:extLst>
              <a:ext uri="{FF2B5EF4-FFF2-40B4-BE49-F238E27FC236}">
                <a16:creationId xmlns:a16="http://schemas.microsoft.com/office/drawing/2014/main" id="{A694DAD1-5D3E-4BF2-81CE-A41402DF9137}"/>
              </a:ext>
            </a:extLst>
          </p:cNvPr>
          <p:cNvSpPr/>
          <p:nvPr/>
        </p:nvSpPr>
        <p:spPr>
          <a:xfrm>
            <a:off x="2244437" y="1164838"/>
            <a:ext cx="9324110" cy="468077"/>
          </a:xfrm>
          <a:prstGeom prst="rect">
            <a:avLst/>
          </a:prstGeom>
        </p:spPr>
        <p:txBody>
          <a:bodyPr wrap="square">
            <a:spAutoFit/>
          </a:bodyPr>
          <a:lstStyle/>
          <a:p>
            <a:pPr marL="342900" lvl="0" indent="-342900" algn="r"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خطوات ومراحل تصميم الحملات الإعلانية عبر مواقع الشبكات الاجتماعية</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795ADD7D-C5C2-4761-96EC-242EB1A4E0AD}"/>
              </a:ext>
            </a:extLst>
          </p:cNvPr>
          <p:cNvSpPr/>
          <p:nvPr/>
        </p:nvSpPr>
        <p:spPr>
          <a:xfrm>
            <a:off x="886691" y="1564856"/>
            <a:ext cx="10681856" cy="1015663"/>
          </a:xfrm>
          <a:prstGeom prst="rect">
            <a:avLst/>
          </a:prstGeom>
        </p:spPr>
        <p:txBody>
          <a:bodyPr wrap="square">
            <a:spAutoFit/>
          </a:bodyPr>
          <a:lstStyle/>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أهداف الحملة الإعلانية</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ميزانية الحملة مع مراعاة أن تكون المصادر اللازمة لها كافية حتى يمكن تنفيذها وتحقيق الأهداف المرجوة منها</a:t>
            </a:r>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lang="en-US"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تحديد الاستراتيجية الإعلانية الملائمة.</a:t>
            </a:r>
            <a:endParaRPr lang="en-US" dirty="0">
              <a:solidFill>
                <a:srgbClr val="002060"/>
              </a:solidFill>
              <a:latin typeface="Times New Roman" panose="02020603050405020304" pitchFamily="18" charset="0"/>
              <a:ea typeface="Times New Roman" panose="02020603050405020304" pitchFamily="18" charset="0"/>
            </a:endParaRPr>
          </a:p>
        </p:txBody>
      </p:sp>
      <p:pic>
        <p:nvPicPr>
          <p:cNvPr id="14" name="Picture 13">
            <a:extLst>
              <a:ext uri="{FF2B5EF4-FFF2-40B4-BE49-F238E27FC236}">
                <a16:creationId xmlns:a16="http://schemas.microsoft.com/office/drawing/2014/main" id="{73B19A5B-BD4B-4A13-9856-63331D087B5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0954" y="2655851"/>
            <a:ext cx="3965410" cy="3756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5" name="Picture 14">
            <a:extLst>
              <a:ext uri="{FF2B5EF4-FFF2-40B4-BE49-F238E27FC236}">
                <a16:creationId xmlns:a16="http://schemas.microsoft.com/office/drawing/2014/main" id="{D67A6221-8B66-4DBC-83E9-8AE2C767E4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08767" y="2655851"/>
            <a:ext cx="3610777" cy="3756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7" name="Picture 16">
            <a:extLst>
              <a:ext uri="{FF2B5EF4-FFF2-40B4-BE49-F238E27FC236}">
                <a16:creationId xmlns:a16="http://schemas.microsoft.com/office/drawing/2014/main" id="{C23C108C-8057-45BF-A1D8-A5467A6C9B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2568" y="2605079"/>
            <a:ext cx="3553223" cy="37563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84655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222568" y="944056"/>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03740" y="1043062"/>
            <a:ext cx="1037300"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788727" y="406238"/>
            <a:ext cx="4225636"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السابقة.. "السابعة" </a:t>
            </a:r>
          </a:p>
        </p:txBody>
      </p:sp>
      <p:sp>
        <p:nvSpPr>
          <p:cNvPr id="8" name="Rectangle 7">
            <a:extLst>
              <a:ext uri="{FF2B5EF4-FFF2-40B4-BE49-F238E27FC236}">
                <a16:creationId xmlns:a16="http://schemas.microsoft.com/office/drawing/2014/main" id="{A694DAD1-5D3E-4BF2-81CE-A41402DF9137}"/>
              </a:ext>
            </a:extLst>
          </p:cNvPr>
          <p:cNvSpPr/>
          <p:nvPr/>
        </p:nvSpPr>
        <p:spPr>
          <a:xfrm>
            <a:off x="2244437" y="1164838"/>
            <a:ext cx="9324110" cy="468077"/>
          </a:xfrm>
          <a:prstGeom prst="rect">
            <a:avLst/>
          </a:prstGeom>
        </p:spPr>
        <p:txBody>
          <a:bodyPr wrap="square">
            <a:spAutoFit/>
          </a:bodyPr>
          <a:lstStyle/>
          <a:p>
            <a:pPr marL="342900" lvl="0" indent="-342900" algn="r" rtl="1">
              <a:lnSpc>
                <a:spcPct val="107000"/>
              </a:lnSpc>
              <a:spcAft>
                <a:spcPts val="800"/>
              </a:spcAft>
              <a:buFont typeface="Wingdings" panose="05000000000000000000" pitchFamily="2" charset="2"/>
              <a:buChar char="Ø"/>
            </a:pP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خطوات ومراحل تصميم الحملات الإعلانية عبر مواقع الشبكات الاجتماعية</a:t>
            </a:r>
            <a:endParaRPr lang="en-US"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4" name="Rectangle 3">
            <a:extLst>
              <a:ext uri="{FF2B5EF4-FFF2-40B4-BE49-F238E27FC236}">
                <a16:creationId xmlns:a16="http://schemas.microsoft.com/office/drawing/2014/main" id="{78DA954B-243D-491B-8770-A4FE67FFFC0B}"/>
              </a:ext>
            </a:extLst>
          </p:cNvPr>
          <p:cNvSpPr/>
          <p:nvPr/>
        </p:nvSpPr>
        <p:spPr>
          <a:xfrm>
            <a:off x="1039988" y="1632915"/>
            <a:ext cx="10764087" cy="1261884"/>
          </a:xfrm>
          <a:prstGeom prst="rect">
            <a:avLst/>
          </a:prstGeom>
        </p:spPr>
        <p:txBody>
          <a:bodyPr wrap="square">
            <a:spAutoFit/>
          </a:bodyPr>
          <a:lstStyle/>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تنفيذ استراتيجيات الحملة وفقا للخطة الموضوعة مع الأخذ في الاعتبار المرونة وفقا لشكل الاستجابة المرتبطة بالجمهور المستهدف.</a:t>
            </a:r>
            <a:endPar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endParaRPr>
          </a:p>
          <a:p>
            <a:pPr lvl="0" algn="justLow" rtl="1"/>
            <a:r>
              <a:rPr lang="ar-EG" b="1" dirty="0">
                <a:solidFill>
                  <a:srgbClr val="002060"/>
                </a:solidFill>
                <a:ea typeface="Calibri" panose="020F0502020204030204" pitchFamily="34" charset="0"/>
                <a:cs typeface="Times New Roman" panose="02020603050405020304" pitchFamily="18" charset="0"/>
              </a:rPr>
              <a:t>- تحديد الطرق والأساليب التي يتم من خلالها ربط الحملة الإعلانية عبر مواقع الشبكات الاجتماعية ببعضها البعض وكذلك ربطها بالإعلانات الأخرى في الوسائل التقليدية.</a:t>
            </a:r>
            <a:endParaRPr lang="en-US" b="1" dirty="0">
              <a:solidFill>
                <a:srgbClr val="002060"/>
              </a:solidFill>
              <a:latin typeface="Times New Roman" panose="02020603050405020304" pitchFamily="18" charset="0"/>
              <a:ea typeface="Times New Roman" panose="02020603050405020304" pitchFamily="18" charset="0"/>
            </a:endParaRPr>
          </a:p>
          <a:p>
            <a:pPr lvl="0" algn="justLow" rtl="1"/>
            <a:r>
              <a:rPr lang="ar-EG"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 </a:t>
            </a:r>
            <a:r>
              <a:rPr lang="ar-SA" sz="20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قياس فعالية الحملة الإعلانية وتقييمها بما يساعد في تصميم الحملات التالية.</a:t>
            </a:r>
            <a:endParaRPr lang="en-US" dirty="0">
              <a:solidFill>
                <a:srgbClr val="002060"/>
              </a:solidFill>
              <a:latin typeface="Times New Roman" panose="02020603050405020304" pitchFamily="18" charset="0"/>
              <a:ea typeface="Times New Roman" panose="02020603050405020304" pitchFamily="18" charset="0"/>
            </a:endParaRPr>
          </a:p>
        </p:txBody>
      </p:sp>
      <p:pic>
        <p:nvPicPr>
          <p:cNvPr id="13" name="Picture 12">
            <a:extLst>
              <a:ext uri="{FF2B5EF4-FFF2-40B4-BE49-F238E27FC236}">
                <a16:creationId xmlns:a16="http://schemas.microsoft.com/office/drawing/2014/main" id="{6C419997-5C3F-4BE2-8DC8-7F95709A24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83237" y="2904998"/>
            <a:ext cx="3920838" cy="3546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1F71DADD-AF44-43EA-B91C-C68CF3280544}"/>
              </a:ext>
            </a:extLst>
          </p:cNvPr>
          <p:cNvPicPr>
            <a:picLocks noChangeAspect="1"/>
          </p:cNvPicPr>
          <p:nvPr/>
        </p:nvPicPr>
        <p:blipFill>
          <a:blip r:embed="rId4"/>
          <a:stretch>
            <a:fillRect/>
          </a:stretch>
        </p:blipFill>
        <p:spPr>
          <a:xfrm>
            <a:off x="4105297" y="2904998"/>
            <a:ext cx="3639393" cy="35467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Picture 17">
            <a:extLst>
              <a:ext uri="{FF2B5EF4-FFF2-40B4-BE49-F238E27FC236}">
                <a16:creationId xmlns:a16="http://schemas.microsoft.com/office/drawing/2014/main" id="{D672EAA2-4423-4C56-AF22-AC543659073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4791" y="2809054"/>
            <a:ext cx="3561959" cy="34821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57397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3792974" cy="360870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6083" y="1191297"/>
            <a:ext cx="3837528"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3733007"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819031"/>
            <a:ext cx="1037300" cy="90396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69441"/>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a:t>
            </a:r>
            <a:r>
              <a:rPr lang="en-US" sz="2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000" dirty="0">
                <a:cs typeface="mohammad bold art 1" pitchFamily="2" charset="-78"/>
              </a:rPr>
              <a:t>مضمون المحاضرة الثامنة</a:t>
            </a:r>
          </a:p>
        </p:txBody>
      </p:sp>
      <p:sp>
        <p:nvSpPr>
          <p:cNvPr id="14" name="Rectangle 13">
            <a:extLst>
              <a:ext uri="{FF2B5EF4-FFF2-40B4-BE49-F238E27FC236}">
                <a16:creationId xmlns:a16="http://schemas.microsoft.com/office/drawing/2014/main" id="{9FA3F187-A568-4AEE-8C8D-9760BCD0B159}"/>
              </a:ext>
            </a:extLst>
          </p:cNvPr>
          <p:cNvSpPr/>
          <p:nvPr/>
        </p:nvSpPr>
        <p:spPr>
          <a:xfrm>
            <a:off x="4177283" y="1272909"/>
            <a:ext cx="7798005" cy="5585091"/>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0"/>
              </a:spcAft>
            </a:pPr>
            <a:r>
              <a:rPr lang="ar-EG" sz="2400" b="1" dirty="0">
                <a:solidFill>
                  <a:srgbClr val="002060"/>
                </a:solidFill>
                <a:latin typeface="Adobe Garamond Pro Bold" panose="02020702060506020403" pitchFamily="18" charset="0"/>
                <a:ea typeface="Calibri" panose="020F0502020204030204" pitchFamily="34" charset="0"/>
                <a:cs typeface="+mj-cs"/>
              </a:rPr>
              <a:t>1</a:t>
            </a:r>
            <a:r>
              <a:rPr lang="ar-EG" sz="2400" b="1" dirty="0">
                <a:solidFill>
                  <a:srgbClr val="002060"/>
                </a:solidFill>
                <a:latin typeface="Adobe Garamond Pro Bold" panose="02020702060506020403" pitchFamily="18" charset="0"/>
                <a:ea typeface="Calibri" panose="020F0502020204030204" pitchFamily="34" charset="0"/>
              </a:rPr>
              <a:t>. تمهيد.</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b="1" kern="1800" dirty="0">
                <a:solidFill>
                  <a:srgbClr val="002060"/>
                </a:solidFill>
                <a:latin typeface="Adobe Garamond Pro Bold" panose="02020702060506020403" pitchFamily="18" charset="0"/>
                <a:ea typeface="Calibri" panose="020F0502020204030204" pitchFamily="34" charset="0"/>
                <a:cs typeface="+mj-cs"/>
              </a:rPr>
              <a:t>2</a:t>
            </a:r>
            <a:r>
              <a:rPr lang="ar-EG" sz="2400" b="1" kern="1800" dirty="0">
                <a:solidFill>
                  <a:srgbClr val="002060"/>
                </a:solidFill>
                <a:latin typeface="Adobe Garamond Pro Bold" panose="02020702060506020403" pitchFamily="18" charset="0"/>
                <a:ea typeface="Calibri" panose="020F0502020204030204" pitchFamily="34" charset="0"/>
              </a:rPr>
              <a:t>. </a:t>
            </a:r>
            <a:r>
              <a:rPr lang="ar-SA" sz="2400" b="1" kern="1800" dirty="0">
                <a:solidFill>
                  <a:srgbClr val="002060"/>
                </a:solidFill>
                <a:latin typeface="Adobe Garamond Pro Bold" panose="02020702060506020403" pitchFamily="18" charset="0"/>
                <a:ea typeface="Calibri" panose="020F0502020204030204" pitchFamily="34" charset="0"/>
              </a:rPr>
              <a:t>التسويق عبر محركات البحث </a:t>
            </a:r>
            <a:r>
              <a:rPr lang="en-US" sz="2400" b="1" kern="1800" dirty="0">
                <a:solidFill>
                  <a:srgbClr val="002060"/>
                </a:solidFill>
                <a:latin typeface="Adobe Garamond Pro Bold" panose="02020702060506020403" pitchFamily="18" charset="0"/>
                <a:ea typeface="Calibri" panose="020F0502020204030204" pitchFamily="34" charset="0"/>
              </a:rPr>
              <a:t>)</a:t>
            </a:r>
            <a:r>
              <a:rPr lang="ar-SA" sz="2400" b="1" kern="1800" dirty="0">
                <a:solidFill>
                  <a:srgbClr val="002060"/>
                </a:solidFill>
                <a:latin typeface="Times New Roman" panose="02020603050405020304" pitchFamily="18" charset="0"/>
                <a:ea typeface="Calibri" panose="020F0502020204030204" pitchFamily="34" charset="0"/>
                <a:cs typeface="Adobe Garamond Pro Bold" panose="02020702060506020403" pitchFamily="18" charset="0"/>
              </a:rPr>
              <a:t> </a:t>
            </a:r>
            <a:r>
              <a:rPr lang="en-US" sz="2400" b="1" kern="1800" dirty="0">
                <a:solidFill>
                  <a:srgbClr val="002060"/>
                </a:solidFill>
                <a:latin typeface="Adobe Garamond Pro Bold" panose="02020702060506020403" pitchFamily="18" charset="0"/>
                <a:ea typeface="Calibri" panose="020F0502020204030204" pitchFamily="34" charset="0"/>
                <a:cs typeface="Arial" panose="020B0604020202020204" pitchFamily="34" charset="0"/>
              </a:rPr>
              <a:t> SEM (Search engine Marketing</a:t>
            </a:r>
            <a:endParaRPr lang="en-US" sz="2400" dirty="0">
              <a:latin typeface="Times New Roman" panose="02020603050405020304" pitchFamily="18" charset="0"/>
              <a:ea typeface="Calibri" panose="020F0502020204030204" pitchFamily="34" charset="0"/>
            </a:endParaRPr>
          </a:p>
          <a:p>
            <a:pPr lvl="0" algn="justLow" rtl="1">
              <a:lnSpc>
                <a:spcPct val="115000"/>
              </a:lnSpc>
              <a:spcAft>
                <a:spcPts val="0"/>
              </a:spcAft>
            </a:pPr>
            <a:r>
              <a:rPr lang="ar-EG" sz="2400" b="1" dirty="0">
                <a:solidFill>
                  <a:srgbClr val="002060"/>
                </a:solidFill>
                <a:latin typeface="Adobe Garamond Pro Bold" panose="02020702060506020403" pitchFamily="18" charset="0"/>
                <a:ea typeface="Calibri" panose="020F0502020204030204" pitchFamily="34" charset="0"/>
                <a:cs typeface="+mj-cs"/>
              </a:rPr>
              <a:t>3</a:t>
            </a:r>
            <a:r>
              <a:rPr lang="ar-EG" sz="2400" b="1" dirty="0">
                <a:solidFill>
                  <a:srgbClr val="002060"/>
                </a:solidFill>
                <a:latin typeface="Adobe Garamond Pro Bold" panose="02020702060506020403" pitchFamily="18" charset="0"/>
                <a:ea typeface="Calibri" panose="020F0502020204030204" pitchFamily="34" charset="0"/>
              </a:rPr>
              <a:t>. مفهوم التسويق عبر محركات البحث </a:t>
            </a:r>
            <a:r>
              <a:rPr lang="en-US" sz="2400" b="1" dirty="0">
                <a:solidFill>
                  <a:srgbClr val="002060"/>
                </a:solidFill>
                <a:latin typeface="Adobe Garamond Pro Bold" panose="02020702060506020403" pitchFamily="18" charset="0"/>
                <a:ea typeface="Calibri" panose="020F0502020204030204" pitchFamily="34" charset="0"/>
              </a:rPr>
              <a:t>SEM</a:t>
            </a:r>
            <a:endParaRPr lang="en-US" sz="2400" dirty="0">
              <a:latin typeface="Times New Roman" panose="02020603050405020304" pitchFamily="18" charset="0"/>
              <a:ea typeface="Calibri" panose="020F0502020204030204" pitchFamily="34" charset="0"/>
            </a:endParaRPr>
          </a:p>
          <a:p>
            <a:pPr lvl="0" algn="justLow" rtl="1" fontAlgn="t">
              <a:lnSpc>
                <a:spcPct val="115000"/>
              </a:lnSpc>
              <a:spcAft>
                <a:spcPts val="0"/>
              </a:spcAft>
            </a:pPr>
            <a:r>
              <a:rPr lang="ar-EG" sz="2400" b="1" dirty="0">
                <a:solidFill>
                  <a:srgbClr val="002060"/>
                </a:solidFill>
                <a:latin typeface="Adobe Garamond Pro Bold" panose="02020702060506020403" pitchFamily="18" charset="0"/>
                <a:ea typeface="Calibri" panose="020F0502020204030204" pitchFamily="34" charset="0"/>
                <a:cs typeface="+mj-cs"/>
              </a:rPr>
              <a:t>4</a:t>
            </a:r>
            <a:r>
              <a:rPr lang="ar-EG" sz="2400" b="1" dirty="0">
                <a:solidFill>
                  <a:srgbClr val="002060"/>
                </a:solidFill>
                <a:latin typeface="Adobe Garamond Pro Bold" panose="02020702060506020403" pitchFamily="18" charset="0"/>
                <a:ea typeface="Calibri" panose="020F0502020204030204" pitchFamily="34" charset="0"/>
              </a:rPr>
              <a:t>. لماذا يعتبر </a:t>
            </a:r>
            <a:r>
              <a:rPr lang="ar-SA" sz="2400" b="1" dirty="0">
                <a:solidFill>
                  <a:srgbClr val="002060"/>
                </a:solidFill>
                <a:latin typeface="Adobe Garamond Pro Bold" panose="02020702060506020403" pitchFamily="18" charset="0"/>
                <a:ea typeface="Calibri" panose="020F0502020204030204" pitchFamily="34" charset="0"/>
              </a:rPr>
              <a:t>التسويق عبر محركات البحث</a:t>
            </a:r>
            <a:r>
              <a:rPr lang="ar-SA" sz="2400" b="1" dirty="0">
                <a:solidFill>
                  <a:srgbClr val="002060"/>
                </a:solidFill>
                <a:latin typeface="Times New Roman" panose="02020603050405020304" pitchFamily="18" charset="0"/>
                <a:ea typeface="Calibri" panose="020F0502020204030204" pitchFamily="34" charset="0"/>
                <a:cs typeface="Adobe Garamond Pro Bold" panose="02020702060506020403" pitchFamily="18" charset="0"/>
              </a:rPr>
              <a:t> </a:t>
            </a:r>
            <a:r>
              <a:rPr lang="en-US" sz="2400" b="1" dirty="0">
                <a:solidFill>
                  <a:srgbClr val="002060"/>
                </a:solidFill>
                <a:latin typeface="Adobe Garamond Pro Bold" panose="02020702060506020403" pitchFamily="18" charset="0"/>
                <a:ea typeface="Calibri" panose="020F0502020204030204" pitchFamily="34" charset="0"/>
              </a:rPr>
              <a:t>SEM </a:t>
            </a:r>
            <a:r>
              <a:rPr lang="ar-EG" sz="2400" b="1" dirty="0">
                <a:solidFill>
                  <a:srgbClr val="002060"/>
                </a:solidFill>
                <a:latin typeface="Adobe Garamond Pro Bold" panose="02020702060506020403" pitchFamily="18" charset="0"/>
                <a:ea typeface="Calibri" panose="020F0502020204030204" pitchFamily="34" charset="0"/>
              </a:rPr>
              <a:t> مهماً</a:t>
            </a:r>
            <a:endParaRPr lang="en-US" sz="2400" dirty="0">
              <a:latin typeface="Times New Roman" panose="02020603050405020304" pitchFamily="18" charset="0"/>
              <a:ea typeface="Calibri" panose="020F0502020204030204" pitchFamily="34" charset="0"/>
            </a:endParaRPr>
          </a:p>
          <a:p>
            <a:pPr lvl="0" algn="justLow" rtl="1" fontAlgn="t">
              <a:lnSpc>
                <a:spcPct val="115000"/>
              </a:lnSpc>
              <a:spcAft>
                <a:spcPts val="0"/>
              </a:spcAft>
            </a:pPr>
            <a:r>
              <a:rPr lang="ar-EG" sz="2400" b="1" dirty="0">
                <a:solidFill>
                  <a:srgbClr val="002060"/>
                </a:solidFill>
                <a:latin typeface="Adobe Garamond Pro Bold" panose="02020702060506020403" pitchFamily="18" charset="0"/>
                <a:ea typeface="Calibri" panose="020F0502020204030204" pitchFamily="34" charset="0"/>
                <a:cs typeface="+mj-cs"/>
              </a:rPr>
              <a:t>5</a:t>
            </a:r>
            <a:r>
              <a:rPr lang="ar-EG" sz="2400" b="1" dirty="0">
                <a:solidFill>
                  <a:srgbClr val="002060"/>
                </a:solidFill>
                <a:latin typeface="Adobe Garamond Pro Bold" panose="02020702060506020403" pitchFamily="18" charset="0"/>
                <a:ea typeface="Calibri" panose="020F0502020204030204" pitchFamily="34" charset="0"/>
              </a:rPr>
              <a:t>. </a:t>
            </a:r>
            <a:r>
              <a:rPr lang="ar-SA" sz="2400" b="1" dirty="0">
                <a:solidFill>
                  <a:srgbClr val="002060"/>
                </a:solidFill>
                <a:latin typeface="Adobe Garamond Pro Bold" panose="02020702060506020403" pitchFamily="18" charset="0"/>
                <a:ea typeface="Calibri" panose="020F0502020204030204" pitchFamily="34" charset="0"/>
              </a:rPr>
              <a:t>فوائد التسويق عبر محركات البحث </a:t>
            </a:r>
            <a:r>
              <a:rPr lang="en-US" sz="2400" b="1" dirty="0">
                <a:solidFill>
                  <a:srgbClr val="002060"/>
                </a:solidFill>
                <a:latin typeface="Adobe Garamond Pro Bold" panose="02020702060506020403" pitchFamily="18" charset="0"/>
                <a:ea typeface="Calibri" panose="020F0502020204030204" pitchFamily="34" charset="0"/>
              </a:rPr>
              <a:t>SEM </a:t>
            </a:r>
            <a:r>
              <a:rPr lang="ar-EG" sz="2400" b="1" dirty="0">
                <a:solidFill>
                  <a:srgbClr val="002060"/>
                </a:solidFill>
                <a:latin typeface="Adobe Garamond Pro Bold" panose="02020702060506020403" pitchFamily="18" charset="0"/>
                <a:ea typeface="Calibri" panose="020F0502020204030204" pitchFamily="34" charset="0"/>
              </a:rPr>
              <a:t>مقارنة بــــ </a:t>
            </a:r>
            <a:r>
              <a:rPr lang="en-US" sz="2400" b="1" dirty="0">
                <a:solidFill>
                  <a:srgbClr val="002060"/>
                </a:solidFill>
                <a:latin typeface="Adobe Garamond Pro Bold" panose="02020702060506020403" pitchFamily="18" charset="0"/>
                <a:ea typeface="Calibri" panose="020F0502020204030204" pitchFamily="34" charset="0"/>
              </a:rPr>
              <a:t>SEO</a:t>
            </a:r>
            <a:endParaRPr lang="en-US" sz="2400" dirty="0">
              <a:latin typeface="Times New Roman" panose="02020603050405020304" pitchFamily="18" charset="0"/>
              <a:ea typeface="Calibri" panose="020F0502020204030204" pitchFamily="34" charset="0"/>
            </a:endParaRPr>
          </a:p>
          <a:p>
            <a:pPr lvl="0" algn="justLow" rtl="1">
              <a:lnSpc>
                <a:spcPct val="115000"/>
              </a:lnSpc>
              <a:spcAft>
                <a:spcPts val="0"/>
              </a:spcAft>
            </a:pP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6. </a:t>
            </a:r>
            <a:r>
              <a:rPr lang="ar-SA"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الفرق بين </a:t>
            </a:r>
            <a:r>
              <a:rPr lang="en-US" sz="2400" b="1"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SEO</a:t>
            </a:r>
            <a:r>
              <a:rPr lang="en-US" sz="2400" b="1"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t>
            </a:r>
            <a:r>
              <a:rPr lang="en-US" sz="2400" b="1" dirty="0">
                <a:solidFill>
                  <a:srgbClr val="002060"/>
                </a:solidFill>
                <a:latin typeface="Times New Roman" panose="02020603050405020304" pitchFamily="18" charset="0"/>
                <a:ea typeface="Times New Roman" panose="02020603050405020304" pitchFamily="18" charset="0"/>
              </a:rPr>
              <a:t>&amp;</a:t>
            </a: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SEM </a:t>
            </a: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 </a:t>
            </a:r>
            <a:r>
              <a:rPr lang="ar-EG" sz="2000" b="1" dirty="0">
                <a:solidFill>
                  <a:srgbClr val="002060"/>
                </a:solidFill>
                <a:latin typeface="Adobe Caslon Pro" panose="0205050205050A020403" pitchFamily="18" charset="0"/>
                <a:ea typeface="Times New Roman" panose="02020603050405020304" pitchFamily="18" charset="0"/>
                <a:cs typeface="+mj-cs"/>
              </a:rPr>
              <a:t>(</a:t>
            </a:r>
            <a:r>
              <a:rPr lang="ar-EG" sz="20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التسويق بمحركات البحث&amp; تحسين محركات البحث</a:t>
            </a:r>
            <a:r>
              <a:rPr lang="ar-EG" sz="2000" b="1" dirty="0">
                <a:solidFill>
                  <a:srgbClr val="002060"/>
                </a:solidFill>
                <a:latin typeface="Adobe Caslon Pro" panose="0205050205050A020403" pitchFamily="18" charset="0"/>
                <a:ea typeface="Times New Roman" panose="02020603050405020304" pitchFamily="18" charset="0"/>
                <a:cs typeface="+mj-cs"/>
              </a:rPr>
              <a:t>)</a:t>
            </a:r>
            <a:endParaRPr lang="en-US" sz="2000" b="1" dirty="0">
              <a:solidFill>
                <a:srgbClr val="002060"/>
              </a:solidFill>
              <a:latin typeface="Adobe Caslon Pro" panose="0205050205050A020403" pitchFamily="18" charset="0"/>
              <a:ea typeface="Times New Roman" panose="02020603050405020304" pitchFamily="18" charset="0"/>
              <a:cs typeface="+mj-cs"/>
            </a:endParaRPr>
          </a:p>
          <a:p>
            <a:pPr lvl="0" algn="justLow" rtl="1">
              <a:lnSpc>
                <a:spcPct val="115000"/>
              </a:lnSpc>
            </a:pP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Search Engine Optimization&amp; Search Engine Marketing</a:t>
            </a:r>
            <a:endParaRPr lang="en-US" sz="48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b="1" dirty="0">
                <a:solidFill>
                  <a:srgbClr val="002060"/>
                </a:solidFill>
                <a:latin typeface="Adobe Garamond Pro Bold" panose="02020702060506020403" pitchFamily="18" charset="0"/>
                <a:cs typeface="Times New Roman" panose="02020603050405020304" pitchFamily="18" charset="0"/>
              </a:rPr>
              <a:t>7. آلية عمل التسويق عبر محركات البحث </a:t>
            </a:r>
            <a:r>
              <a:rPr lang="en-US" sz="2400" b="1" dirty="0">
                <a:solidFill>
                  <a:srgbClr val="002060"/>
                </a:solidFill>
                <a:latin typeface="Adobe Garamond Pro Bold" panose="02020702060506020403" pitchFamily="18" charset="0"/>
                <a:cs typeface="Times New Roman" panose="02020603050405020304" pitchFamily="18" charset="0"/>
              </a:rPr>
              <a:t>SEM</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pPr>
            <a:r>
              <a:rPr lang="ar-EG"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8. أ</a:t>
            </a:r>
            <a:r>
              <a:rPr lang="ar-SA"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نواع التسويق عبر محركات البحث </a:t>
            </a:r>
            <a:r>
              <a:rPr lang="en-US" sz="2400" b="1" dirty="0">
                <a:solidFill>
                  <a:srgbClr val="002060"/>
                </a:solidFill>
                <a:latin typeface="Adobe Garamond Pro Bold" panose="02020702060506020403" pitchFamily="18" charset="0"/>
                <a:ea typeface="Times New Roman" panose="02020603050405020304" pitchFamily="18" charset="0"/>
                <a:cs typeface="Times New Roman" panose="02020603050405020304" pitchFamily="18" charset="0"/>
              </a:rPr>
              <a:t>SEM</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fontAlgn="base">
              <a:lnSpc>
                <a:spcPct val="115000"/>
              </a:lnSpc>
              <a:spcAft>
                <a:spcPts val="0"/>
              </a:spcAft>
            </a:pPr>
            <a:r>
              <a:rPr lang="ar-EG" sz="2400" b="1" kern="1800" cap="all" dirty="0">
                <a:solidFill>
                  <a:srgbClr val="002060"/>
                </a:solidFill>
                <a:latin typeface="Adobe Garamond Pro Bold" panose="02020702060506020403" pitchFamily="18" charset="0"/>
                <a:ea typeface="Times New Roman" panose="02020603050405020304" pitchFamily="18" charset="0"/>
                <a:cs typeface="+mj-cs"/>
              </a:rPr>
              <a:t>9</a:t>
            </a:r>
            <a:r>
              <a:rPr lang="ar-EG" sz="2400" b="1" kern="1800" cap="all" dirty="0">
                <a:solidFill>
                  <a:srgbClr val="002060"/>
                </a:solidFill>
                <a:latin typeface="Adobe Garamond Pro Bold" panose="02020702060506020403" pitchFamily="18" charset="0"/>
                <a:ea typeface="Times New Roman" panose="02020603050405020304" pitchFamily="18" charset="0"/>
              </a:rPr>
              <a:t>. </a:t>
            </a:r>
            <a:r>
              <a:rPr lang="ar-SA" sz="2400" b="1" kern="1800" cap="all" dirty="0">
                <a:solidFill>
                  <a:srgbClr val="002060"/>
                </a:solidFill>
                <a:latin typeface="Adobe Garamond Pro Bold" panose="02020702060506020403" pitchFamily="18" charset="0"/>
                <a:ea typeface="Times New Roman" panose="02020603050405020304" pitchFamily="18" charset="0"/>
              </a:rPr>
              <a:t>خطوات بناء استراتيجية تسويق فعالة عبر محركات البحث</a:t>
            </a:r>
            <a:r>
              <a:rPr lang="ar-SA" sz="2400" b="1" kern="1800" cap="all" dirty="0">
                <a:solidFill>
                  <a:srgbClr val="002060"/>
                </a:solidFill>
                <a:latin typeface="Calibri" panose="020F0502020204030204" pitchFamily="34" charset="0"/>
                <a:ea typeface="Times New Roman" panose="02020603050405020304" pitchFamily="18" charset="0"/>
                <a:cs typeface="Adobe Garamond Pro Bold" panose="02020702060506020403" pitchFamily="18" charset="0"/>
              </a:rPr>
              <a:t> </a:t>
            </a:r>
            <a:r>
              <a:rPr lang="en-US" sz="2400" b="1"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SEM</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tabLst>
                <a:tab pos="788035" algn="l"/>
              </a:tabLst>
            </a:pPr>
            <a:r>
              <a:rPr lang="ar-EG" sz="2400" b="1" dirty="0">
                <a:solidFill>
                  <a:srgbClr val="002060"/>
                </a:solidFill>
                <a:latin typeface="Adobe Garamond Pro Bold" panose="02020702060506020403" pitchFamily="18" charset="0"/>
                <a:cs typeface="+mj-cs"/>
              </a:rPr>
              <a:t>10</a:t>
            </a:r>
            <a:r>
              <a:rPr lang="ar-EG" sz="2400" b="1" dirty="0">
                <a:solidFill>
                  <a:srgbClr val="002060"/>
                </a:solidFill>
                <a:latin typeface="Adobe Garamond Pro Bold" panose="02020702060506020403" pitchFamily="18" charset="0"/>
              </a:rPr>
              <a:t>. أدوات متخصصة في التسويق الرقمي عبر محركات البحث</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tabLst>
                <a:tab pos="788035" algn="l"/>
              </a:tabLst>
            </a:pPr>
            <a:r>
              <a:rPr lang="ar-EG" sz="2400" b="1" dirty="0">
                <a:solidFill>
                  <a:srgbClr val="002060"/>
                </a:solidFill>
                <a:latin typeface="Adobe Garamond Pro Bold" panose="02020702060506020403" pitchFamily="18" charset="0"/>
                <a:ea typeface="Calibri" panose="020F0502020204030204" pitchFamily="34" charset="0"/>
                <a:cs typeface="+mj-cs"/>
              </a:rPr>
              <a:t>11</a:t>
            </a:r>
            <a:r>
              <a:rPr lang="ar-EG" sz="2400" b="1" dirty="0">
                <a:solidFill>
                  <a:srgbClr val="002060"/>
                </a:solidFill>
                <a:latin typeface="Adobe Garamond Pro Bold" panose="02020702060506020403" pitchFamily="18" charset="0"/>
                <a:ea typeface="Calibri" panose="020F0502020204030204" pitchFamily="34" charset="0"/>
              </a:rPr>
              <a:t>. خاتمة </a:t>
            </a:r>
            <a:endParaRPr lang="en-US" sz="2400" dirty="0">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0"/>
              </a:spcAft>
              <a:tabLst>
                <a:tab pos="788035" algn="l"/>
              </a:tabLst>
            </a:pPr>
            <a:r>
              <a:rPr lang="ar-EG" sz="2400" b="1" dirty="0">
                <a:solidFill>
                  <a:srgbClr val="002060"/>
                </a:solidFill>
                <a:latin typeface="Adobe Garamond Pro Bold" panose="02020702060506020403" pitchFamily="18" charset="0"/>
                <a:ea typeface="Calibri" panose="020F0502020204030204" pitchFamily="34" charset="0"/>
                <a:cs typeface="+mj-cs"/>
              </a:rPr>
              <a:t>12</a:t>
            </a:r>
            <a:r>
              <a:rPr lang="ar-EG" sz="2400" b="1" dirty="0">
                <a:solidFill>
                  <a:srgbClr val="002060"/>
                </a:solidFill>
                <a:latin typeface="Adobe Garamond Pro Bold" panose="02020702060506020403" pitchFamily="18" charset="0"/>
                <a:ea typeface="Calibri" panose="020F0502020204030204" pitchFamily="34" charset="0"/>
              </a:rPr>
              <a:t>. مصادر ومراجع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981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a:solidFill>
            <a:schemeClr val="accent4"/>
          </a:solidFill>
        </p:spPr>
      </p:pic>
      <p:sp>
        <p:nvSpPr>
          <p:cNvPr id="12" name="TextBox 11">
            <a:extLst>
              <a:ext uri="{FF2B5EF4-FFF2-40B4-BE49-F238E27FC236}">
                <a16:creationId xmlns:a16="http://schemas.microsoft.com/office/drawing/2014/main" id="{8C520B7F-7764-8B81-C7C7-A7440DA2CCAF}"/>
              </a:ext>
            </a:extLst>
          </p:cNvPr>
          <p:cNvSpPr txBox="1"/>
          <p:nvPr/>
        </p:nvSpPr>
        <p:spPr>
          <a:xfrm>
            <a:off x="2119822" y="6250637"/>
            <a:ext cx="338043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59992" y="6213825"/>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45605" y="141995"/>
            <a:ext cx="2457656" cy="536878"/>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10160529" y="6334780"/>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6409306" y="1126483"/>
            <a:ext cx="6032075" cy="5208297"/>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6" name="Rectangle: Rounded Corners 15">
            <a:extLst>
              <a:ext uri="{FF2B5EF4-FFF2-40B4-BE49-F238E27FC236}">
                <a16:creationId xmlns:a16="http://schemas.microsoft.com/office/drawing/2014/main" id="{2E4E7CF8-B6D7-4FFF-81A8-69D5D10C50FC}"/>
              </a:ext>
            </a:extLst>
          </p:cNvPr>
          <p:cNvSpPr/>
          <p:nvPr/>
        </p:nvSpPr>
        <p:spPr>
          <a:xfrm>
            <a:off x="10671463" y="260340"/>
            <a:ext cx="1520537" cy="537342"/>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panose="05000000000000000000" pitchFamily="2" charset="2"/>
              <a:buChar char="Ø"/>
              <a:defRPr/>
            </a:pPr>
            <a:r>
              <a:rPr lang="ar-EG" sz="2400" b="1" dirty="0">
                <a:solidFill>
                  <a:srgbClr val="002060"/>
                </a:solidFill>
                <a:latin typeface="Adobe Caslon Pro" panose="0205050205050A020403" pitchFamily="18" charset="0"/>
                <a:cs typeface="Times New Roman" panose="02020603050405020304" pitchFamily="18" charset="0"/>
              </a:rPr>
              <a:t>تمهيد..</a:t>
            </a:r>
            <a:endParaRPr kumimoji="0" lang="en-US" sz="2400" b="0" i="0" u="none" strike="noStrike" kern="1200" cap="none" spc="0" normalizeH="0" baseline="0" noProof="0" dirty="0">
              <a:ln>
                <a:noFill/>
              </a:ln>
              <a:solidFill>
                <a:srgbClr val="002060"/>
              </a:solidFill>
              <a:effectLst/>
              <a:uLnTx/>
              <a:uFillTx/>
              <a:latin typeface="Calibri" panose="020F0502020204030204" pitchFamily="34" charset="0"/>
              <a:ea typeface="Calibri" panose="020F0502020204030204" pitchFamily="34"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3380508" y="945619"/>
            <a:ext cx="8990711" cy="531123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en-US" sz="2400" dirty="0">
                <a:solidFill>
                  <a:srgbClr val="002060"/>
                </a:solidFill>
                <a:latin typeface="Calibri" panose="020F0502020204030204" pitchFamily="34" charset="0"/>
                <a:ea typeface="Calibri" panose="020F0502020204030204" pitchFamily="34" charset="0"/>
              </a:rPr>
              <a:t> -</a:t>
            </a:r>
            <a:r>
              <a:rPr lang="ar-SA" sz="2400" dirty="0">
                <a:solidFill>
                  <a:srgbClr val="002060"/>
                </a:solidFill>
                <a:latin typeface="Calibri" panose="020F0502020204030204" pitchFamily="34" charset="0"/>
                <a:ea typeface="Calibri" panose="020F0502020204030204" pitchFamily="34" charset="0"/>
              </a:rPr>
              <a:t>يعتبر التسويق الرقمي باستخدام محركات البحث</a:t>
            </a:r>
            <a:r>
              <a:rPr lang="en-US" sz="2400" dirty="0">
                <a:solidFill>
                  <a:srgbClr val="002060"/>
                </a:solidFill>
                <a:latin typeface="Adobe Caslon Pro" panose="0205050205050A020403" pitchFamily="18" charset="0"/>
                <a:ea typeface="Calibri" panose="020F0502020204030204" pitchFamily="34" charset="0"/>
              </a:rPr>
              <a:t> </a:t>
            </a:r>
            <a:r>
              <a:rPr lang="en-US" sz="2000" dirty="0">
                <a:solidFill>
                  <a:srgbClr val="002060"/>
                </a:solidFill>
                <a:latin typeface="Adobe Caslon Pro" panose="0205050205050A020403" pitchFamily="18" charset="0"/>
                <a:ea typeface="Calibri" panose="020F0502020204030204" pitchFamily="34" charset="0"/>
              </a:rPr>
              <a:t>SEM</a:t>
            </a:r>
            <a:r>
              <a:rPr lang="en-US" sz="100" dirty="0">
                <a:solidFill>
                  <a:srgbClr val="002060"/>
                </a:solidFill>
                <a:latin typeface="Adobe Caslon Pro" panose="0205050205050A020403" pitchFamily="18" charset="0"/>
                <a:ea typeface="Calibri" panose="020F0502020204030204" pitchFamily="34" charset="0"/>
              </a:rPr>
              <a:t>  </a:t>
            </a:r>
            <a:r>
              <a:rPr lang="en-US" sz="2000" dirty="0">
                <a:solidFill>
                  <a:srgbClr val="002060"/>
                </a:solidFill>
                <a:latin typeface="Adobe Caslon Pro" panose="0205050205050A020403" pitchFamily="18" charset="0"/>
                <a:ea typeface="Calibri" panose="020F0502020204030204" pitchFamily="34" charset="0"/>
              </a:rPr>
              <a:t>(</a:t>
            </a:r>
            <a:r>
              <a:rPr lang="en-US" sz="20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Search</a:t>
            </a:r>
            <a:r>
              <a:rPr lang="en-US" sz="1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en-US" sz="20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Engine</a:t>
            </a:r>
            <a:r>
              <a:rPr lang="en-US" sz="8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 </a:t>
            </a:r>
            <a:r>
              <a:rPr lang="en-US" sz="2000" dirty="0">
                <a:solidFill>
                  <a:srgbClr val="002060"/>
                </a:solidFill>
                <a:latin typeface="Adobe Caslon Pro" panose="0205050205050A020403" pitchFamily="18" charset="0"/>
                <a:ea typeface="Calibri" panose="020F0502020204030204" pitchFamily="34" charset="0"/>
                <a:cs typeface="Adobe Arabic" panose="02040503050201020203" pitchFamily="18" charset="-78"/>
              </a:rPr>
              <a:t>Marketing</a:t>
            </a:r>
            <a:r>
              <a:rPr lang="en-US" sz="2000" dirty="0">
                <a:solidFill>
                  <a:srgbClr val="002060"/>
                </a:solidFill>
                <a:latin typeface="Adobe Caslon Pro" panose="0205050205050A020403" pitchFamily="18" charset="0"/>
                <a:ea typeface="Calibri" panose="020F0502020204030204" pitchFamily="34" charset="0"/>
              </a:rPr>
              <a:t>) </a:t>
            </a:r>
            <a:endParaRPr lang="en-US" sz="2000"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ar-SA" sz="2400" dirty="0">
                <a:solidFill>
                  <a:srgbClr val="002060"/>
                </a:solidFill>
                <a:latin typeface="Arial" panose="020B0604020202020204" pitchFamily="34" charset="0"/>
                <a:ea typeface="Calibri" panose="020F0502020204030204" pitchFamily="34" charset="0"/>
              </a:rPr>
              <a:t>أحد أهم العناصر الحيوية في استراتيجية التسويق الرقمي الشاملة. حيث يوفر </a:t>
            </a:r>
            <a:r>
              <a:rPr lang="en-US" sz="2400" dirty="0">
                <a:solidFill>
                  <a:srgbClr val="002060"/>
                </a:solidFill>
                <a:latin typeface="Arial" panose="020B0604020202020204" pitchFamily="34" charset="0"/>
                <a:ea typeface="Calibri" panose="020F0502020204030204" pitchFamily="34" charset="0"/>
              </a:rPr>
              <a:t> </a:t>
            </a:r>
            <a:r>
              <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rPr>
              <a:t>SEM</a:t>
            </a:r>
            <a:r>
              <a:rPr lang="en-US" sz="100" dirty="0">
                <a:solidFill>
                  <a:srgbClr val="002060"/>
                </a:solidFill>
                <a:latin typeface="Arial" panose="020B0604020202020204" pitchFamily="34" charset="0"/>
                <a:ea typeface="Calibri" panose="020F0502020204030204" pitchFamily="34" charset="0"/>
                <a:cs typeface="Arial" panose="020B0604020202020204" pitchFamily="34" charset="0"/>
              </a:rPr>
              <a:t>  </a:t>
            </a:r>
            <a:r>
              <a:rPr lang="ar-SA" sz="2400" dirty="0">
                <a:solidFill>
                  <a:srgbClr val="002060"/>
                </a:solidFill>
                <a:latin typeface="Arial" panose="020B0604020202020204" pitchFamily="34" charset="0"/>
                <a:ea typeface="Calibri" panose="020F0502020204030204" pitchFamily="34" charset="0"/>
              </a:rPr>
              <a:t>فرصًا هائلة للشركات والعلامات التجارية للوصول إلى جمهور أوسع وزيادة تواجدهم على</a:t>
            </a:r>
            <a:r>
              <a:rPr lang="ar-EG" sz="2400" dirty="0">
                <a:solidFill>
                  <a:srgbClr val="002060"/>
                </a:solidFill>
                <a:latin typeface="Arial" panose="020B0604020202020204" pitchFamily="34" charset="0"/>
                <a:ea typeface="Calibri" panose="020F0502020204030204" pitchFamily="34" charset="0"/>
              </a:rPr>
              <a:t> شبكة </a:t>
            </a:r>
            <a:r>
              <a:rPr lang="ar-SA" sz="2400" dirty="0">
                <a:solidFill>
                  <a:srgbClr val="002060"/>
                </a:solidFill>
                <a:latin typeface="Arial" panose="020B0604020202020204" pitchFamily="34" charset="0"/>
                <a:ea typeface="Calibri" panose="020F0502020204030204" pitchFamily="34" charset="0"/>
              </a:rPr>
              <a:t>الإنترنت.</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Adobe Caslon Pro" panose="0205050205050A020403" pitchFamily="18" charset="0"/>
                <a:ea typeface="Calibri" panose="020F0502020204030204" pitchFamily="34" charset="0"/>
                <a:cs typeface="+mj-cs"/>
              </a:rPr>
              <a:t>كما أن </a:t>
            </a:r>
            <a:r>
              <a:rPr lang="ar-SA" sz="2400" dirty="0">
                <a:solidFill>
                  <a:srgbClr val="002060"/>
                </a:solidFill>
                <a:latin typeface="Adobe Caslon Pro" panose="0205050205050A020403" pitchFamily="18" charset="0"/>
                <a:ea typeface="Calibri" panose="020F0502020204030204" pitchFamily="34" charset="0"/>
                <a:cs typeface="+mj-cs"/>
              </a:rPr>
              <a:t>أحد الأسباب الرئيسية لأهمية </a:t>
            </a:r>
            <a:r>
              <a:rPr lang="en-US" sz="2400" dirty="0">
                <a:solidFill>
                  <a:srgbClr val="002060"/>
                </a:solidFill>
                <a:latin typeface="Adobe Caslon Pro" panose="0205050205050A020403" pitchFamily="18" charset="0"/>
                <a:ea typeface="Calibri" panose="020F0502020204030204" pitchFamily="34" charset="0"/>
                <a:cs typeface="+mj-cs"/>
              </a:rPr>
              <a:t>SEM</a:t>
            </a:r>
            <a:r>
              <a:rPr lang="ar-EG" sz="2400" dirty="0">
                <a:solidFill>
                  <a:srgbClr val="002060"/>
                </a:solidFill>
                <a:latin typeface="Adobe Caslon Pro" panose="0205050205050A020403" pitchFamily="18" charset="0"/>
                <a:ea typeface="Calibri" panose="020F0502020204030204" pitchFamily="34" charset="0"/>
                <a:cs typeface="+mj-cs"/>
              </a:rPr>
              <a:t> </a:t>
            </a:r>
            <a:r>
              <a:rPr lang="ar-SA" sz="2400" dirty="0">
                <a:solidFill>
                  <a:srgbClr val="002060"/>
                </a:solidFill>
                <a:latin typeface="Adobe Caslon Pro" panose="0205050205050A020403" pitchFamily="18" charset="0"/>
                <a:ea typeface="Calibri" panose="020F0502020204030204" pitchFamily="34" charset="0"/>
                <a:cs typeface="+mj-cs"/>
              </a:rPr>
              <a:t>يعود </a:t>
            </a:r>
            <a:r>
              <a:rPr lang="ar-EG" sz="2400" dirty="0">
                <a:solidFill>
                  <a:srgbClr val="002060"/>
                </a:solidFill>
                <a:latin typeface="Adobe Caslon Pro" panose="0205050205050A020403" pitchFamily="18" charset="0"/>
                <a:ea typeface="Calibri" panose="020F0502020204030204" pitchFamily="34" charset="0"/>
                <a:cs typeface="+mj-cs"/>
              </a:rPr>
              <a:t>إلى </a:t>
            </a:r>
            <a:r>
              <a:rPr lang="ar-SA" sz="2400" dirty="0">
                <a:solidFill>
                  <a:srgbClr val="002060"/>
                </a:solidFill>
                <a:latin typeface="Adobe Caslon Pro" panose="0205050205050A020403" pitchFamily="18" charset="0"/>
                <a:ea typeface="Calibri" panose="020F0502020204030204" pitchFamily="34" charset="0"/>
                <a:cs typeface="+mj-cs"/>
              </a:rPr>
              <a:t>حجم المستخدمين الضخم الذين يعتمدون على محركات البحث للعثور على المعلومات والمنتجات والخدمات. فعندما يتم تنفيذ استراتيجية </a:t>
            </a:r>
            <a:r>
              <a:rPr lang="en-US" sz="2400" dirty="0">
                <a:solidFill>
                  <a:srgbClr val="002060"/>
                </a:solidFill>
                <a:latin typeface="Adobe Caslon Pro" panose="0205050205050A020403" pitchFamily="18" charset="0"/>
                <a:ea typeface="Calibri" panose="020F0502020204030204" pitchFamily="34" charset="0"/>
                <a:cs typeface="+mj-cs"/>
              </a:rPr>
              <a:t> SEM</a:t>
            </a:r>
            <a:r>
              <a:rPr lang="ar-SA" sz="2400" dirty="0">
                <a:solidFill>
                  <a:srgbClr val="002060"/>
                </a:solidFill>
                <a:latin typeface="Adobe Caslon Pro" panose="0205050205050A020403" pitchFamily="18" charset="0"/>
                <a:ea typeface="Calibri" panose="020F0502020204030204" pitchFamily="34" charset="0"/>
                <a:cs typeface="+mj-cs"/>
              </a:rPr>
              <a:t>بشكل فعال، يمكن للشركات أن تظهر بشكل بارز في نتائج البحث عندما يبحث المستخدمون عن الكلمات المفتاحية ذات الصلة بأعمالهم.</a:t>
            </a:r>
            <a:endParaRPr lang="en-US" sz="2400" dirty="0">
              <a:solidFill>
                <a:srgbClr val="002060"/>
              </a:solidFill>
              <a:latin typeface="Adobe Caslon Pro" panose="0205050205050A020403" pitchFamily="18" charset="0"/>
              <a:ea typeface="Calibri" panose="020F0502020204030204" pitchFamily="34" charset="0"/>
              <a:cs typeface="+mj-cs"/>
            </a:endParaRPr>
          </a:p>
        </p:txBody>
      </p:sp>
      <p:pic>
        <p:nvPicPr>
          <p:cNvPr id="8" name="Picture 7">
            <a:extLst>
              <a:ext uri="{FF2B5EF4-FFF2-40B4-BE49-F238E27FC236}">
                <a16:creationId xmlns:a16="http://schemas.microsoft.com/office/drawing/2014/main" id="{B75C8A27-6D5F-4524-BE57-AAC6CD4E05A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992" y="1310141"/>
            <a:ext cx="3440501" cy="43175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632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63625" y="-22358"/>
            <a:ext cx="2639355" cy="2651631"/>
          </a:xfrm>
        </p:spPr>
      </p:pic>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899739" y="205880"/>
            <a:ext cx="1091009" cy="8465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899738" y="24408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2027764" y="522054"/>
            <a:ext cx="819100"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0" y="645788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49317" y="27565"/>
            <a:ext cx="2305141" cy="824740"/>
          </a:xfrm>
          <a:prstGeom prst="rect">
            <a:avLst/>
          </a:prstGeom>
        </p:spPr>
      </p:pic>
      <p:sp>
        <p:nvSpPr>
          <p:cNvPr id="4" name="Rectangle: Rounded Corners 3">
            <a:extLst>
              <a:ext uri="{FF2B5EF4-FFF2-40B4-BE49-F238E27FC236}">
                <a16:creationId xmlns:a16="http://schemas.microsoft.com/office/drawing/2014/main" id="{226A6963-B14B-4301-BBF9-39FEF080B274}"/>
              </a:ext>
            </a:extLst>
          </p:cNvPr>
          <p:cNvSpPr/>
          <p:nvPr/>
        </p:nvSpPr>
        <p:spPr>
          <a:xfrm>
            <a:off x="3308158" y="1212613"/>
            <a:ext cx="7980835" cy="5245276"/>
          </a:xfrm>
          <a:prstGeom prst="roundRect">
            <a:avLst/>
          </a:prstGeom>
          <a:no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spcAft>
                <a:spcPts val="800"/>
              </a:spcAft>
            </a:pP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E1930B9B-6DF3-47D0-A2B8-3F31148B7CD6}"/>
              </a:ext>
            </a:extLst>
          </p:cNvPr>
          <p:cNvSpPr/>
          <p:nvPr/>
        </p:nvSpPr>
        <p:spPr>
          <a:xfrm>
            <a:off x="1154634" y="852305"/>
            <a:ext cx="10888252" cy="460895"/>
          </a:xfrm>
          <a:prstGeom prst="rect">
            <a:avLst/>
          </a:prstGeom>
        </p:spPr>
        <p:txBody>
          <a:bodyPr wrap="square">
            <a:spAutoFit/>
          </a:bodyP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      </a:t>
            </a:r>
            <a:endParaRPr lang="ar-EG" sz="1100" dirty="0">
              <a:latin typeface="Calibri" panose="020F0502020204030204" pitchFamily="34" charset="0"/>
              <a:ea typeface="Calibri" panose="020F0502020204030204" pitchFamily="34" charset="0"/>
              <a:cs typeface="+mj-cs"/>
            </a:endParaRPr>
          </a:p>
        </p:txBody>
      </p:sp>
      <p:sp>
        <p:nvSpPr>
          <p:cNvPr id="12" name="Rectangle 11">
            <a:extLst>
              <a:ext uri="{FF2B5EF4-FFF2-40B4-BE49-F238E27FC236}">
                <a16:creationId xmlns:a16="http://schemas.microsoft.com/office/drawing/2014/main" id="{54293417-98B2-4BD4-B0E0-82F922928E2D}"/>
              </a:ext>
            </a:extLst>
          </p:cNvPr>
          <p:cNvSpPr/>
          <p:nvPr/>
        </p:nvSpPr>
        <p:spPr>
          <a:xfrm>
            <a:off x="4597756" y="983719"/>
            <a:ext cx="7296415" cy="5096039"/>
          </a:xfrm>
          <a:prstGeom prst="rect">
            <a:avLst/>
          </a:prstGeom>
        </p:spPr>
        <p:txBody>
          <a:bodyPr wrap="square">
            <a:spAutoFit/>
          </a:bodyPr>
          <a:lstStyle/>
          <a:p>
            <a:pPr lvl="0"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rPr>
              <a:t>وبفضل </a:t>
            </a:r>
            <a:r>
              <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rPr>
              <a:t>SEM</a:t>
            </a:r>
            <a:r>
              <a:rPr lang="ar-SA" sz="2400" dirty="0">
                <a:solidFill>
                  <a:srgbClr val="002060"/>
                </a:solidFill>
                <a:latin typeface="Calibri" panose="020F0502020204030204" pitchFamily="34" charset="0"/>
                <a:ea typeface="Calibri" panose="020F0502020204030204" pitchFamily="34" charset="0"/>
              </a:rPr>
              <a:t>، يمكن للشركات الوصول للجمهور المستهدف بدقة عالية، كما يمكن تحديد الكلمات المفتاحية المناسبة وإنشاء حملات إعلانية مستهدفة تظهر فقط أمام الأشخاص الذين يبحثون عن منتجات أو خدمات مشابهة لما يقدمونه. وهذا يزيد من فرصة التفاعل مع الجمهور المستهدف وزيادة معدل التحويل والمبيعات. بالإضافة إلى ذلك، توفر استراتيجية </a:t>
            </a:r>
            <a:r>
              <a:rPr lang="en-US" sz="2400" dirty="0">
                <a:solidFill>
                  <a:srgbClr val="002060"/>
                </a:solidFill>
                <a:latin typeface="Calibri" panose="020F0502020204030204" pitchFamily="34" charset="0"/>
                <a:ea typeface="Calibri" panose="020F0502020204030204" pitchFamily="34" charset="0"/>
              </a:rPr>
              <a:t> </a:t>
            </a:r>
            <a:r>
              <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rPr>
              <a:t>SEM</a:t>
            </a:r>
            <a:r>
              <a:rPr lang="ar-SA" sz="2400" dirty="0">
                <a:solidFill>
                  <a:srgbClr val="002060"/>
                </a:solidFill>
                <a:latin typeface="Arial" panose="020B0604020202020204" pitchFamily="34" charset="0"/>
                <a:ea typeface="Calibri" panose="020F0502020204030204" pitchFamily="34" charset="0"/>
              </a:rPr>
              <a:t>قدرًا كبيرًا من المرونة والتحكم، بحيث يمكن تعديل الميزانية والعروض والكلمات المفتاحية بسهولة وفقًا لنتائج الحملات والتحليلات، فضلاً عن إمكانية الشركات لقياس أداء حملاتها بدقة وتحديد مدى فاعلية استراتيجياتها وإجراء التحسينات اللازمة لتحقيق أفضل النتائج.</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C24FCD22-139B-4C9F-9DA6-7E53EB2A8BB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3086" y="1518859"/>
            <a:ext cx="4225798" cy="42252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569408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519246" y="180109"/>
            <a:ext cx="1132033" cy="90848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63117" y="60958"/>
            <a:ext cx="1219639"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3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10" name="TextBox 9">
            <a:extLst>
              <a:ext uri="{FF2B5EF4-FFF2-40B4-BE49-F238E27FC236}">
                <a16:creationId xmlns:a16="http://schemas.microsoft.com/office/drawing/2014/main" id="{463D680D-A11B-0A8A-63D5-DD2C6F3FD516}"/>
              </a:ext>
            </a:extLst>
          </p:cNvPr>
          <p:cNvSpPr txBox="1"/>
          <p:nvPr/>
        </p:nvSpPr>
        <p:spPr>
          <a:xfrm>
            <a:off x="285890" y="612531"/>
            <a:ext cx="1511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08</a:t>
            </a:r>
            <a:endParaRPr kumimoji="0" lang="en-US" sz="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329208" y="644067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Arabic" panose="02040503050201020203" pitchFamily="18" charset="-78"/>
                <a:ea typeface="+mn-ea"/>
                <a:cs typeface="Adobe Arabic" panose="02040503050201020203" pitchFamily="18" charset="-78"/>
              </a:rPr>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509243" y="26370"/>
            <a:ext cx="1670758" cy="780130"/>
          </a:xfrm>
          <a:prstGeom prst="rect">
            <a:avLst/>
          </a:prstGeom>
        </p:spPr>
      </p:pic>
      <p:sp>
        <p:nvSpPr>
          <p:cNvPr id="11" name="Rectangle: Rounded Corners 10">
            <a:extLst>
              <a:ext uri="{FF2B5EF4-FFF2-40B4-BE49-F238E27FC236}">
                <a16:creationId xmlns:a16="http://schemas.microsoft.com/office/drawing/2014/main" id="{D128DE53-F3C0-438D-A12C-FCC9A1FC9012}"/>
              </a:ext>
            </a:extLst>
          </p:cNvPr>
          <p:cNvSpPr/>
          <p:nvPr/>
        </p:nvSpPr>
        <p:spPr>
          <a:xfrm>
            <a:off x="3522204" y="128963"/>
            <a:ext cx="5147591"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lnSpc>
                <a:spcPct val="107000"/>
              </a:lnSpc>
              <a:spcAft>
                <a:spcPts val="800"/>
              </a:spcAft>
            </a:pPr>
            <a:r>
              <a:rPr lang="ar-SA" sz="2400" b="1" kern="1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التسويق عبر محركات البحث</a:t>
            </a:r>
            <a:r>
              <a:rPr lang="ar-EG" sz="2400" b="1" kern="1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kern="180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en-US" sz="2400" b="1" kern="1800"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 SEM</a:t>
            </a:r>
            <a:endParaRPr lang="en-US" sz="9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41F1BB2F-0C9C-4DF5-9F30-E6626B3878A6}"/>
              </a:ext>
            </a:extLst>
          </p:cNvPr>
          <p:cNvPicPr>
            <a:picLocks noChangeAspect="1"/>
          </p:cNvPicPr>
          <p:nvPr/>
        </p:nvPicPr>
        <p:blipFill>
          <a:blip r:embed="rId3">
            <a:extLst>
              <a:ext uri="{BEBA8EAE-BF5A-486C-A8C5-ECC9F3942E4B}">
                <a14:imgProps xmlns:a14="http://schemas.microsoft.com/office/drawing/2010/main">
                  <a14:imgLayer r:embed="rId4">
                    <a14:imgEffect>
                      <a14:saturation sat="400000"/>
                    </a14:imgEffect>
                  </a14:imgLayer>
                </a14:imgProps>
              </a:ext>
            </a:extLst>
          </a:blip>
          <a:stretch>
            <a:fillRect/>
          </a:stretch>
        </p:blipFill>
        <p:spPr>
          <a:xfrm>
            <a:off x="1989420" y="878525"/>
            <a:ext cx="8213157" cy="5772215"/>
          </a:xfrm>
          <a:prstGeom prst="rect">
            <a:avLst/>
          </a:prstGeom>
        </p:spPr>
      </p:pic>
    </p:spTree>
    <p:extLst>
      <p:ext uri="{BB962C8B-B14F-4D97-AF65-F5344CB8AC3E}">
        <p14:creationId xmlns:p14="http://schemas.microsoft.com/office/powerpoint/2010/main" val="1558843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49725" y="2902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normalizeH="0" baseline="0" noProof="0">
              <a:ln w="0"/>
              <a:solidFill>
                <a:schemeClr val="accent1"/>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3075709" y="1225414"/>
            <a:ext cx="9087543" cy="5496633"/>
          </a:xfrm>
          <a:prstGeom prst="roundRect">
            <a:avLst>
              <a:gd name="adj" fmla="val 6140"/>
            </a:avLst>
          </a:prstGeom>
          <a:solidFill>
            <a:schemeClr val="bg1">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cs typeface="+mj-cs"/>
              </a:rPr>
              <a:t>بالطبع تذكر أحد المرات التي كنت تبحث فيها عن منتج ما على محرك البحث جوجل، ووجدت النتائج الأولى المعروضة بخط سميك وجوارها شارة صفراء مكتوب عليها إعلان</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Ad</a:t>
            </a:r>
            <a:r>
              <a:rPr lang="ar-SA" sz="2400" kern="1800" cap="all" dirty="0">
                <a:solidFill>
                  <a:srgbClr val="002060"/>
                </a:solidFill>
                <a:latin typeface="Calibri" panose="020F0502020204030204" pitchFamily="34" charset="0"/>
                <a:ea typeface="Times New Roman" panose="02020603050405020304" pitchFamily="18" charset="0"/>
                <a:cs typeface="+mj-cs"/>
              </a:rPr>
              <a:t>؟ (مؤخراً أصبحت شارة سوداء</a:t>
            </a:r>
            <a:r>
              <a:rPr lang="en-US" sz="2400" kern="1800" cap="all" dirty="0">
                <a:solidFill>
                  <a:srgbClr val="002060"/>
                </a:solidFill>
                <a:latin typeface="Arial" panose="020B0604020202020204" pitchFamily="34" charset="0"/>
                <a:ea typeface="Times New Roman" panose="02020603050405020304" pitchFamily="18" charset="0"/>
                <a:cs typeface="+mj-cs"/>
              </a:rPr>
              <a:t>(</a:t>
            </a:r>
            <a:r>
              <a:rPr lang="ar-EG" sz="2400" kern="1800" cap="all" dirty="0">
                <a:solidFill>
                  <a:srgbClr val="002060"/>
                </a:solidFill>
                <a:latin typeface="Arial" panose="020B0604020202020204" pitchFamily="34"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fontAlgn="base">
              <a:spcAft>
                <a:spcPts val="1500"/>
              </a:spcAft>
            </a:pPr>
            <a:r>
              <a:rPr lang="ar-SA" sz="2400" u="sng" kern="1800" cap="all" dirty="0">
                <a:solidFill>
                  <a:srgbClr val="002060"/>
                </a:solidFill>
                <a:latin typeface="Calibri" panose="020F0502020204030204" pitchFamily="34" charset="0"/>
                <a:ea typeface="Times New Roman" panose="02020603050405020304" pitchFamily="18" charset="0"/>
                <a:cs typeface="+mj-cs"/>
              </a:rPr>
              <a:t>هذا النوع من النتائج يُعرف بالتسويق عبر محركات</a:t>
            </a:r>
            <a:r>
              <a:rPr lang="en-US" sz="2400" u="sng" kern="1800" cap="all" dirty="0">
                <a:solidFill>
                  <a:srgbClr val="002060"/>
                </a:solidFill>
                <a:latin typeface="Calibri" panose="020F0502020204030204" pitchFamily="34" charset="0"/>
                <a:ea typeface="Times New Roman" panose="02020603050405020304" pitchFamily="18" charset="0"/>
                <a:cs typeface="+mj-cs"/>
              </a:rPr>
              <a:t> </a:t>
            </a:r>
            <a:r>
              <a:rPr lang="ar-EG" sz="2400" u="sng" kern="1800" cap="all" dirty="0">
                <a:solidFill>
                  <a:srgbClr val="002060"/>
                </a:solidFill>
                <a:latin typeface="Calibri" panose="020F0502020204030204" pitchFamily="34" charset="0"/>
                <a:ea typeface="Times New Roman" panose="02020603050405020304" pitchFamily="18" charset="0"/>
                <a:cs typeface="+mj-cs"/>
              </a:rPr>
              <a:t> البحث</a:t>
            </a:r>
            <a:r>
              <a:rPr lang="ar-EG" sz="2400" kern="1800" cap="all" dirty="0">
                <a:solidFill>
                  <a:srgbClr val="002060"/>
                </a:solidFill>
                <a:latin typeface="Calibri" panose="020F0502020204030204" pitchFamily="34" charset="0"/>
                <a:ea typeface="Times New Roman" panose="02020603050405020304" pitchFamily="18" charset="0"/>
                <a:cs typeface="+mj-cs"/>
              </a:rPr>
              <a:t>:</a:t>
            </a:r>
            <a:r>
              <a:rPr lang="ar-SA" sz="2400" kern="1800" cap="all" dirty="0">
                <a:solidFill>
                  <a:srgbClr val="002060"/>
                </a:solidFill>
                <a:latin typeface="Calibri" panose="020F0502020204030204" pitchFamily="34" charset="0"/>
                <a:ea typeface="Times New Roman" panose="02020603050405020304" pitchFamily="18" charset="0"/>
                <a:cs typeface="+mj-cs"/>
              </a:rPr>
              <a:t> </a:t>
            </a:r>
            <a:endParaRPr lang="en-US" sz="2400" kern="1800" cap="all" dirty="0">
              <a:solidFill>
                <a:srgbClr val="002060"/>
              </a:solidFill>
              <a:latin typeface="Calibri" panose="020F0502020204030204" pitchFamily="34" charset="0"/>
              <a:ea typeface="Times New Roman" panose="02020603050405020304" pitchFamily="18" charset="0"/>
              <a:cs typeface="+mj-cs"/>
            </a:endParaRPr>
          </a:p>
          <a:p>
            <a:pPr algn="justLow" rtl="1" fontAlgn="base">
              <a:spcAft>
                <a:spcPts val="1500"/>
              </a:spcAft>
            </a:pPr>
            <a:r>
              <a:rPr lang="en-US" sz="2000" kern="1800" cap="all" dirty="0">
                <a:solidFill>
                  <a:srgbClr val="002060"/>
                </a:solidFill>
                <a:latin typeface="Adobe Caslon Pro" panose="0205050205050A020403" pitchFamily="18" charset="0"/>
                <a:ea typeface="Times New Roman" panose="02020603050405020304" pitchFamily="18" charset="0"/>
                <a:cs typeface="+mj-cs"/>
              </a:rPr>
              <a:t>Search</a:t>
            </a:r>
            <a:r>
              <a:rPr lang="en-US" sz="2000" kern="1800" cap="all" dirty="0">
                <a:solidFill>
                  <a:srgbClr val="002060"/>
                </a:solidFill>
                <a:latin typeface="Arial" panose="020B0604020202020204" pitchFamily="34" charset="0"/>
                <a:ea typeface="Times New Roman" panose="02020603050405020304" pitchFamily="18" charset="0"/>
                <a:cs typeface="+mj-cs"/>
              </a:rPr>
              <a:t> </a:t>
            </a:r>
            <a:r>
              <a:rPr lang="en-US" sz="2000" kern="1800" cap="all" dirty="0">
                <a:solidFill>
                  <a:srgbClr val="002060"/>
                </a:solidFill>
                <a:latin typeface="Adobe Caslon Pro" panose="0205050205050A020403" pitchFamily="18" charset="0"/>
                <a:ea typeface="Times New Roman" panose="02020603050405020304" pitchFamily="18" charset="0"/>
                <a:cs typeface="+mj-cs"/>
              </a:rPr>
              <a:t>Engine Marketing</a:t>
            </a:r>
            <a:r>
              <a:rPr lang="ar-SA" sz="2400" kern="1800" cap="all" dirty="0">
                <a:solidFill>
                  <a:srgbClr val="002060"/>
                </a:solidFill>
                <a:latin typeface="Adobe Caslon Pro" panose="0205050205050A020403" pitchFamily="18" charset="0"/>
                <a:ea typeface="Times New Roman" panose="02020603050405020304" pitchFamily="18" charset="0"/>
                <a:cs typeface="+mj-cs"/>
              </a:rPr>
              <a:t>، </a:t>
            </a:r>
            <a:r>
              <a:rPr lang="ar-SA" sz="2400" kern="1800" cap="all" dirty="0">
                <a:solidFill>
                  <a:srgbClr val="002060"/>
                </a:solidFill>
                <a:latin typeface="Calibri" panose="020F0502020204030204" pitchFamily="34" charset="0"/>
                <a:ea typeface="Times New Roman" panose="02020603050405020304" pitchFamily="18" charset="0"/>
                <a:cs typeface="+mj-cs"/>
              </a:rPr>
              <a:t>وهي واحدة من أكثر استراتيجيات التسويق الفعالة لتوسيع نمو</a:t>
            </a:r>
            <a:r>
              <a:rPr lang="en-US" sz="2400" kern="1800" cap="all" dirty="0">
                <a:solidFill>
                  <a:srgbClr val="002060"/>
                </a:solidFill>
                <a:latin typeface="Calibri" panose="020F0502020204030204" pitchFamily="34" charset="0"/>
                <a:ea typeface="Times New Roman" panose="02020603050405020304" pitchFamily="18" charset="0"/>
                <a:cs typeface="+mj-cs"/>
              </a:rPr>
              <a:t> </a:t>
            </a:r>
            <a:r>
              <a:rPr lang="ar-EG" sz="2400" kern="1800" cap="all" dirty="0">
                <a:solidFill>
                  <a:srgbClr val="002060"/>
                </a:solidFill>
                <a:latin typeface="Calibri" panose="020F0502020204030204" pitchFamily="34" charset="0"/>
                <a:ea typeface="Times New Roman" panose="02020603050405020304" pitchFamily="18" charset="0"/>
                <a:cs typeface="+mj-cs"/>
              </a:rPr>
              <a:t>العلامات ا</a:t>
            </a:r>
            <a:r>
              <a:rPr lang="ar-SA" sz="2400" kern="1800" cap="all" dirty="0">
                <a:solidFill>
                  <a:srgbClr val="002060"/>
                </a:solidFill>
                <a:latin typeface="Calibri" panose="020F0502020204030204" pitchFamily="34" charset="0"/>
                <a:ea typeface="Times New Roman" panose="02020603050405020304" pitchFamily="18" charset="0"/>
                <a:cs typeface="+mj-cs"/>
              </a:rPr>
              <a:t>لتجارية في الأسواق ومضاعفة أرباحها</a:t>
            </a:r>
            <a:r>
              <a:rPr lang="en-US" sz="2400" kern="1800" cap="all" dirty="0">
                <a:solidFill>
                  <a:srgbClr val="002060"/>
                </a:solidFill>
                <a:latin typeface="Arial" panose="020B0604020202020204" pitchFamily="34" charset="0"/>
                <a:ea typeface="Times New Roman" panose="02020603050405020304" pitchFamily="18" charset="0"/>
                <a:cs typeface="+mj-cs"/>
              </a:rPr>
              <a:t>.</a:t>
            </a:r>
            <a:endParaRPr lang="ar-EG" sz="2400" u="sng" dirty="0">
              <a:solidFill>
                <a:srgbClr val="002060"/>
              </a:solidFill>
              <a:cs typeface="+mj-cs"/>
            </a:endParaRPr>
          </a:p>
          <a:p>
            <a:pPr lvl="0" algn="justLow" rtl="1" fontAlgn="base">
              <a:lnSpc>
                <a:spcPct val="150000"/>
              </a:lnSpc>
              <a:spcAft>
                <a:spcPts val="1500"/>
              </a:spcAft>
            </a:pPr>
            <a:r>
              <a:rPr lang="ar-EG" sz="2400" b="1" u="sng" dirty="0">
                <a:solidFill>
                  <a:srgbClr val="002060"/>
                </a:solidFill>
                <a:cs typeface="+mj-cs"/>
              </a:rPr>
              <a:t>ف</a:t>
            </a:r>
            <a:r>
              <a:rPr lang="ar-SA" sz="2400" b="1" u="sng" dirty="0">
                <a:solidFill>
                  <a:srgbClr val="002060"/>
                </a:solidFill>
                <a:cs typeface="+mj-cs"/>
              </a:rPr>
              <a:t>التسويق عبر محركات البحث</a:t>
            </a:r>
            <a:r>
              <a:rPr lang="en-US" sz="2400" b="1" u="sng" dirty="0">
                <a:solidFill>
                  <a:srgbClr val="002060"/>
                </a:solidFill>
                <a:cs typeface="+mj-cs"/>
              </a:rPr>
              <a:t> </a:t>
            </a:r>
            <a:r>
              <a:rPr lang="en-US" sz="2400" u="sng" dirty="0">
                <a:solidFill>
                  <a:srgbClr val="002060"/>
                </a:solidFill>
                <a:cs typeface="+mj-cs"/>
              </a:rPr>
              <a:t>::</a:t>
            </a:r>
            <a:r>
              <a:rPr lang="en-US" sz="2400" b="1" u="sng" dirty="0">
                <a:solidFill>
                  <a:srgbClr val="002060"/>
                </a:solidFill>
                <a:latin typeface="Adobe Garamond Pro" panose="02020502060506020403" pitchFamily="18" charset="0"/>
                <a:cs typeface="+mj-cs"/>
              </a:rPr>
              <a:t>SEM</a:t>
            </a:r>
            <a:r>
              <a:rPr lang="en-US" sz="2400" u="sng" dirty="0">
                <a:solidFill>
                  <a:srgbClr val="002060"/>
                </a:solidFill>
                <a:cs typeface="+mj-cs"/>
              </a:rPr>
              <a:t> </a:t>
            </a:r>
            <a:r>
              <a:rPr lang="ar-SA" sz="2400" u="sng" dirty="0">
                <a:solidFill>
                  <a:srgbClr val="002060"/>
                </a:solidFill>
                <a:cs typeface="+mj-cs"/>
              </a:rPr>
              <a:t>هو عملية زيادة زيارات الزوار والعملاء إلى الموقع الإلكتروني من خلال الإعلانات المدفوعة على صفحات نتائج محركات البحث</a:t>
            </a:r>
            <a:r>
              <a:rPr lang="en-US" sz="2400" u="sng" dirty="0">
                <a:solidFill>
                  <a:srgbClr val="002060"/>
                </a:solidFill>
                <a:cs typeface="+mj-cs"/>
              </a:rPr>
              <a:t> </a:t>
            </a:r>
            <a:r>
              <a:rPr lang="en-US" sz="2400" u="sng" dirty="0">
                <a:solidFill>
                  <a:srgbClr val="002060"/>
                </a:solidFill>
                <a:latin typeface="Adobe Caslon Pro" panose="0205050205050A020403" pitchFamily="18" charset="0"/>
                <a:cs typeface="+mj-cs"/>
              </a:rPr>
              <a:t>SERP– Search Engines Results Pages   </a:t>
            </a:r>
            <a:r>
              <a:rPr lang="ar-EG" sz="2400" dirty="0">
                <a:solidFill>
                  <a:srgbClr val="002060"/>
                </a:solidFill>
                <a:cs typeface="+mj-cs"/>
              </a:rPr>
              <a:t>كما </a:t>
            </a:r>
            <a:r>
              <a:rPr lang="ar-SA" sz="2400" dirty="0">
                <a:solidFill>
                  <a:srgbClr val="002060"/>
                </a:solidFill>
                <a:cs typeface="+mj-cs"/>
              </a:rPr>
              <a:t>يُستخدم التسويق عبر محركات البحث للتأكيد على أن منتجات أو خدمات الشركة تظهر في أول النتائج للمستخدم</a:t>
            </a:r>
            <a:r>
              <a:rPr lang="en-US" sz="2400" dirty="0">
                <a:solidFill>
                  <a:srgbClr val="002060"/>
                </a:solidFill>
                <a:cs typeface="+mj-cs"/>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5219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D5AB6686-0901-4CBD-A9A5-F8BAD8E71664}"/>
              </a:ext>
            </a:extLst>
          </p:cNvPr>
          <p:cNvSpPr/>
          <p:nvPr/>
        </p:nvSpPr>
        <p:spPr>
          <a:xfrm>
            <a:off x="4816056" y="371564"/>
            <a:ext cx="5320145"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defRPr/>
            </a:pPr>
            <a:r>
              <a:rPr lang="ar-EG" sz="2400" b="1" dirty="0">
                <a:solidFill>
                  <a:schemeClr val="bg1"/>
                </a:solidFill>
                <a:latin typeface="Adobe Caslon Pro" panose="0205050205050A020403" pitchFamily="18" charset="0"/>
                <a:ea typeface="Calibri" panose="020F0502020204030204" pitchFamily="34" charset="0"/>
                <a:cs typeface="+mj-cs"/>
              </a:rPr>
              <a:t>مفهوم التسويق عبر محركات البحث </a:t>
            </a:r>
            <a:r>
              <a:rPr lang="en-US" sz="2400" b="1" dirty="0">
                <a:solidFill>
                  <a:schemeClr val="bg1"/>
                </a:solidFill>
                <a:latin typeface="Adobe Caslon Pro" panose="0205050205050A020403" pitchFamily="18" charset="0"/>
                <a:ea typeface="Calibri" panose="020F0502020204030204" pitchFamily="34" charset="0"/>
                <a:cs typeface="+mj-cs"/>
              </a:rPr>
              <a:t>SEM</a:t>
            </a:r>
            <a:endParaRPr kumimoji="0" lang="en-US" sz="2400" b="1" i="0" u="none" strike="noStrike" kern="1200" cap="none" spc="0" normalizeH="0" baseline="0" noProof="0" dirty="0">
              <a:ln>
                <a:noFill/>
              </a:ln>
              <a:solidFill>
                <a:schemeClr val="bg1"/>
              </a:solidFill>
              <a:effectLst/>
              <a:uLnTx/>
              <a:uFillTx/>
              <a:latin typeface="Adobe Caslon Pro" panose="0205050205050A020403" pitchFamily="18" charset="0"/>
              <a:ea typeface="Calibri" panose="020F0502020204030204" pitchFamily="34" charset="0"/>
              <a:cs typeface="+mj-cs"/>
            </a:endParaRPr>
          </a:p>
        </p:txBody>
      </p:sp>
      <p:pic>
        <p:nvPicPr>
          <p:cNvPr id="6" name="Picture 5">
            <a:extLst>
              <a:ext uri="{FF2B5EF4-FFF2-40B4-BE49-F238E27FC236}">
                <a16:creationId xmlns:a16="http://schemas.microsoft.com/office/drawing/2014/main" id="{EF9A5681-988B-487E-BEBF-6BF361F03C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748" y="1617918"/>
            <a:ext cx="3046961" cy="4565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0554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363604" y="894341"/>
            <a:ext cx="3608324" cy="580710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7637" y="894341"/>
            <a:ext cx="10232692" cy="562765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r>
              <a:rPr lang="ar-EG" sz="2400" b="1" dirty="0">
                <a:solidFill>
                  <a:srgbClr val="002060"/>
                </a:solidFill>
                <a:latin typeface="Montserrat" panose="02000505000000020004" pitchFamily="2" charset="0"/>
                <a:ea typeface="Times New Roman" panose="02020603050405020304" pitchFamily="18" charset="0"/>
                <a:cs typeface="+mj-cs"/>
              </a:rPr>
              <a:t>التسويق عبر محركات البحث أيضا </a:t>
            </a:r>
            <a:r>
              <a:rPr lang="ar-SA" sz="2400" b="1" dirty="0">
                <a:solidFill>
                  <a:srgbClr val="002060"/>
                </a:solidFill>
                <a:latin typeface="Montserrat" panose="02000505000000020004" pitchFamily="2" charset="0"/>
                <a:ea typeface="Times New Roman" panose="02020603050405020304" pitchFamily="18" charset="0"/>
                <a:cs typeface="+mj-cs"/>
              </a:rPr>
              <a:t>هو</a:t>
            </a:r>
            <a:r>
              <a:rPr lang="ar-EG" sz="2400" dirty="0">
                <a:solidFill>
                  <a:srgbClr val="002060"/>
                </a:solidFill>
                <a:latin typeface="Montserrat" panose="02000505000000020004" pitchFamily="2" charset="0"/>
                <a:ea typeface="Times New Roman" panose="02020603050405020304" pitchFamily="18" charset="0"/>
              </a:rPr>
              <a:t>:</a:t>
            </a:r>
            <a:r>
              <a:rPr lang="ar-SA" sz="2400" dirty="0">
                <a:solidFill>
                  <a:srgbClr val="002060"/>
                </a:solidFill>
                <a:latin typeface="Montserrat" panose="02000505000000020004" pitchFamily="2" charset="0"/>
                <a:ea typeface="Times New Roman" panose="02020603050405020304" pitchFamily="18" charset="0"/>
              </a:rPr>
              <a:t> </a:t>
            </a:r>
            <a:r>
              <a:rPr lang="ar-SA" sz="2400" dirty="0">
                <a:solidFill>
                  <a:srgbClr val="002060"/>
                </a:solidFill>
                <a:latin typeface="Montserrat" panose="02000505000000020004" pitchFamily="2" charset="0"/>
                <a:ea typeface="Times New Roman" panose="02020603050405020304" pitchFamily="18" charset="0"/>
                <a:cs typeface="+mj-cs"/>
              </a:rPr>
              <a:t>عبارة عن استخدام محركات البحث للتسويق لعلامتك التجارية إما بالإعلانات المدفوعة </a:t>
            </a:r>
            <a:r>
              <a:rPr lang="en-US" sz="2400" dirty="0">
                <a:solidFill>
                  <a:srgbClr val="002060"/>
                </a:solidFill>
                <a:latin typeface="Adobe Caslon Pro" panose="0205050205050A020403" pitchFamily="18" charset="0"/>
                <a:ea typeface="Times New Roman" panose="02020603050405020304" pitchFamily="18" charset="0"/>
                <a:cs typeface="+mj-cs"/>
              </a:rPr>
              <a:t>PPC</a:t>
            </a:r>
            <a:r>
              <a:rPr lang="ar-SA" sz="2400" dirty="0">
                <a:solidFill>
                  <a:srgbClr val="002060"/>
                </a:solidFill>
                <a:latin typeface="Montserrat" panose="02000505000000020004" pitchFamily="2" charset="0"/>
                <a:ea typeface="Times New Roman" panose="02020603050405020304" pitchFamily="18" charset="0"/>
                <a:cs typeface="+mj-cs"/>
              </a:rPr>
              <a:t> التي تظهر على صفحات نتائج محرك البحث، أو بتحسين ظهور نشاطك في النتائج بطريقة غير مدفوعة</a:t>
            </a:r>
            <a:r>
              <a:rPr lang="ar-SA" sz="2400" dirty="0">
                <a:solidFill>
                  <a:srgbClr val="002060"/>
                </a:solidFill>
                <a:latin typeface="Montserrat" panose="02000505000000020004" pitchFamily="2" charset="0"/>
                <a:ea typeface="Times New Roman" panose="02020603050405020304" pitchFamily="18" charset="0"/>
              </a:rPr>
              <a:t> (</a:t>
            </a:r>
            <a:r>
              <a:rPr lang="en-US" sz="2400" dirty="0">
                <a:solidFill>
                  <a:srgbClr val="002060"/>
                </a:solidFill>
                <a:latin typeface="Adobe Caslon Pro" panose="0205050205050A020403" pitchFamily="18" charset="0"/>
                <a:ea typeface="Times New Roman" panose="02020603050405020304" pitchFamily="18" charset="0"/>
              </a:rPr>
              <a:t>Organic</a:t>
            </a:r>
            <a:r>
              <a:rPr lang="ar-SA" sz="2400" dirty="0">
                <a:solidFill>
                  <a:srgbClr val="002060"/>
                </a:solidFill>
                <a:latin typeface="Montserrat" panose="02000505000000020004" pitchFamily="2" charset="0"/>
                <a:ea typeface="Times New Roman" panose="02020603050405020304" pitchFamily="18" charset="0"/>
                <a:cs typeface="+mj-cs"/>
              </a:rPr>
              <a:t>). وطريقة عمل هذا التسويق ببساطة هو دخول الشركات في مزاد على الكلمات الأعلى التي يبحث عنها المستخدم عند بحثه عن خدمة أو منتج معين. والشركة التي تدفع أكثر سوف تحجز المكان الأول بالطبع فيظهر الإعلان جنبا</a:t>
            </a:r>
            <a:r>
              <a:rPr lang="ar-EG" sz="2400" dirty="0">
                <a:solidFill>
                  <a:srgbClr val="002060"/>
                </a:solidFill>
                <a:latin typeface="Montserrat" panose="02000505000000020004" pitchFamily="2" charset="0"/>
                <a:ea typeface="Times New Roman" panose="02020603050405020304" pitchFamily="18" charset="0"/>
                <a:cs typeface="+mj-cs"/>
              </a:rPr>
              <a:t>ً</a:t>
            </a:r>
            <a:r>
              <a:rPr lang="ar-SA" sz="2400" dirty="0">
                <a:solidFill>
                  <a:srgbClr val="002060"/>
                </a:solidFill>
                <a:latin typeface="Montserrat" panose="02000505000000020004" pitchFamily="2" charset="0"/>
                <a:ea typeface="Times New Roman" panose="02020603050405020304" pitchFamily="18" charset="0"/>
                <a:cs typeface="+mj-cs"/>
              </a:rPr>
              <a:t> إلى جنب أو في نتائج متقدمة عن نتائج البحث العادية.</a:t>
            </a:r>
            <a:endParaRPr lang="en-US" sz="2400" dirty="0">
              <a:solidFill>
                <a:srgbClr val="002060"/>
              </a:solidFill>
              <a:latin typeface="Times New Roman" panose="02020603050405020304" pitchFamily="18" charset="0"/>
              <a:ea typeface="Times New Roman" panose="02020603050405020304" pitchFamily="18" charset="0"/>
              <a:cs typeface="+mj-cs"/>
            </a:endParaRPr>
          </a:p>
          <a:p>
            <a:pPr algn="justLow" rtl="1">
              <a:lnSpc>
                <a:spcPct val="150000"/>
              </a:lnSpc>
            </a:pPr>
            <a:r>
              <a:rPr lang="ar-SA" sz="2400" dirty="0">
                <a:solidFill>
                  <a:srgbClr val="002060"/>
                </a:solidFill>
                <a:latin typeface="Montserrat" panose="02000505000000020004" pitchFamily="2" charset="0"/>
                <a:ea typeface="Times New Roman" panose="02020603050405020304" pitchFamily="18" charset="0"/>
                <a:cs typeface="+mj-cs"/>
              </a:rPr>
              <a:t>وتعرف هذه الإعلانات بمصطلح إعلانات (الدفع لكل نقرة) وتأتي هذه الإعلانات في أشكال مختلفة بعضها عبارة عن إعلانات نصية صغيرة</a:t>
            </a:r>
            <a:r>
              <a:rPr lang="ar-EG" sz="2400" dirty="0">
                <a:solidFill>
                  <a:srgbClr val="002060"/>
                </a:solidFill>
                <a:latin typeface="Montserrat" panose="02000505000000020004" pitchFamily="2" charset="0"/>
                <a:ea typeface="Times New Roman" panose="02020603050405020304" pitchFamily="18" charset="0"/>
                <a:cs typeface="+mj-cs"/>
              </a:rPr>
              <a:t>،</a:t>
            </a:r>
            <a:r>
              <a:rPr lang="ar-SA" sz="2400" dirty="0">
                <a:solidFill>
                  <a:srgbClr val="002060"/>
                </a:solidFill>
                <a:latin typeface="Montserrat" panose="02000505000000020004" pitchFamily="2" charset="0"/>
                <a:ea typeface="Times New Roman" panose="02020603050405020304" pitchFamily="18" charset="0"/>
                <a:cs typeface="+mj-cs"/>
              </a:rPr>
              <a:t> في حين أن البعض الآخر يظهر كقائمة منتجات تسمى إعلانات التسوق لأنها تعتمد على المنتجات وتسمح للمستهلكين برؤية المعلومات المهمة في لمحة سريعة مثل السعر وعنوان الجهة المعلنة</a:t>
            </a:r>
            <a:r>
              <a:rPr lang="ar-SA" sz="2400" dirty="0">
                <a:solidFill>
                  <a:srgbClr val="002060"/>
                </a:solidFill>
                <a:latin typeface="Montserrat" panose="02000505000000020004" pitchFamily="2" charset="0"/>
                <a:ea typeface="Times New Roman" panose="02020603050405020304" pitchFamily="18" charset="0"/>
              </a:rPr>
              <a:t>.</a:t>
            </a:r>
            <a:endParaRPr lang="en-US" sz="2400" dirty="0">
              <a:solidFill>
                <a:srgbClr val="002060"/>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4161276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14222" y="732461"/>
            <a:ext cx="3857706" cy="52849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99588" y="846224"/>
            <a:ext cx="10592823" cy="509905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t">
              <a:lnSpc>
                <a:spcPct val="150000"/>
              </a:lnSpc>
              <a:spcAft>
                <a:spcPts val="800"/>
              </a:spcAft>
            </a:pPr>
            <a:r>
              <a:rPr lang="ar-SA" sz="2400" dirty="0">
                <a:solidFill>
                  <a:srgbClr val="002060"/>
                </a:solidFill>
                <a:cs typeface="+mj-cs"/>
              </a:rPr>
              <a:t>ف</a:t>
            </a:r>
            <a:r>
              <a:rPr lang="ar-EG" sz="2400" dirty="0">
                <a:solidFill>
                  <a:srgbClr val="002060"/>
                </a:solidFill>
                <a:cs typeface="+mj-cs"/>
              </a:rPr>
              <a:t>ف</a:t>
            </a:r>
            <a:r>
              <a:rPr lang="ar-SA" sz="2400" dirty="0">
                <a:solidFill>
                  <a:srgbClr val="002060"/>
                </a:solidFill>
                <a:cs typeface="+mj-cs"/>
              </a:rPr>
              <a:t>ي الوقت الحاضر، عندما تريد معرفة المزيد عن شيء ما، فإن فرص الوصول إلى معلومات تتمثل في أن تكتب سؤالك في محرك بحث للعثور على أسرع إجابة. </a:t>
            </a:r>
            <a:r>
              <a:rPr lang="ar-EG" sz="2400" dirty="0">
                <a:solidFill>
                  <a:srgbClr val="002060"/>
                </a:solidFill>
                <a:cs typeface="+mj-cs"/>
              </a:rPr>
              <a:t>بحيث </a:t>
            </a:r>
            <a:r>
              <a:rPr lang="ar-SA" sz="2400" dirty="0">
                <a:solidFill>
                  <a:srgbClr val="002060"/>
                </a:solidFill>
                <a:cs typeface="+mj-cs"/>
              </a:rPr>
              <a:t>يستخدم العديد من المستهلكين حول العالم محركات البحث لمساعدتهم في العثور على المحتوى، والمعلومات، والإجابات على الأسئلة التي يطرحونها. </a:t>
            </a:r>
            <a:endParaRPr lang="ar-EG" sz="2400" dirty="0">
              <a:solidFill>
                <a:srgbClr val="002060"/>
              </a:solidFill>
              <a:cs typeface="+mj-cs"/>
            </a:endParaRPr>
          </a:p>
          <a:p>
            <a:pPr algn="justLow" rtl="1" fontAlgn="t">
              <a:lnSpc>
                <a:spcPct val="150000"/>
              </a:lnSpc>
              <a:spcAft>
                <a:spcPts val="800"/>
              </a:spcAft>
            </a:pPr>
            <a:r>
              <a:rPr lang="ar-EG" sz="2400" dirty="0">
                <a:solidFill>
                  <a:srgbClr val="002060"/>
                </a:solidFill>
                <a:cs typeface="+mj-cs"/>
              </a:rPr>
              <a:t>وحالياً، </a:t>
            </a:r>
            <a:r>
              <a:rPr lang="ar-SA" sz="2400" dirty="0">
                <a:solidFill>
                  <a:srgbClr val="002060"/>
                </a:solidFill>
                <a:cs typeface="+mj-cs"/>
              </a:rPr>
              <a:t>استخدم المُعلنون أيضًا صفحات نتائج محركات البحث</a:t>
            </a:r>
            <a:r>
              <a:rPr lang="en-US" sz="2400" dirty="0">
                <a:solidFill>
                  <a:srgbClr val="002060"/>
                </a:solidFill>
                <a:cs typeface="+mj-cs"/>
              </a:rPr>
              <a:t> (</a:t>
            </a:r>
            <a:r>
              <a:rPr lang="en-US" sz="2400" b="1" dirty="0">
                <a:solidFill>
                  <a:srgbClr val="002060"/>
                </a:solidFill>
                <a:latin typeface="Adobe Caslon Pro" panose="0205050205050A020403" pitchFamily="18" charset="0"/>
                <a:cs typeface="+mj-cs"/>
              </a:rPr>
              <a:t>SERPs</a:t>
            </a:r>
            <a:r>
              <a:rPr lang="en-US" sz="2400" dirty="0">
                <a:solidFill>
                  <a:srgbClr val="002060"/>
                </a:solidFill>
                <a:cs typeface="+mj-cs"/>
              </a:rPr>
              <a:t>) </a:t>
            </a:r>
            <a:r>
              <a:rPr lang="ar-SA" sz="2400" dirty="0">
                <a:solidFill>
                  <a:srgbClr val="002060"/>
                </a:solidFill>
                <a:cs typeface="+mj-cs"/>
              </a:rPr>
              <a:t>للمساعدة في التعرف على المنتجات، أو الماركة (الماركات)، أو الموقع الإلكتروني (المواقع) من خلال</a:t>
            </a:r>
            <a:r>
              <a:rPr lang="ar-EG" sz="2400" dirty="0">
                <a:solidFill>
                  <a:srgbClr val="002060"/>
                </a:solidFill>
                <a:cs typeface="+mj-cs"/>
              </a:rPr>
              <a:t> استراتيجية تسويق رقمية، </a:t>
            </a:r>
            <a:r>
              <a:rPr lang="ar-SA" sz="2400" dirty="0">
                <a:solidFill>
                  <a:srgbClr val="002060"/>
                </a:solidFill>
                <a:cs typeface="+mj-cs"/>
              </a:rPr>
              <a:t>تُعرف باسم التسويق عبر محركات البحث</a:t>
            </a:r>
            <a:r>
              <a:rPr lang="en-US" sz="100" dirty="0">
                <a:solidFill>
                  <a:srgbClr val="002060"/>
                </a:solidFill>
                <a:cs typeface="+mj-cs"/>
              </a:rPr>
              <a:t> </a:t>
            </a:r>
            <a:r>
              <a:rPr lang="en-US" sz="2400" dirty="0">
                <a:solidFill>
                  <a:srgbClr val="002060"/>
                </a:solidFill>
                <a:cs typeface="+mj-cs"/>
              </a:rPr>
              <a:t>(</a:t>
            </a:r>
            <a:r>
              <a:rPr lang="en-US" sz="2400" b="1" dirty="0">
                <a:solidFill>
                  <a:srgbClr val="002060"/>
                </a:solidFill>
                <a:latin typeface="Adobe Caslon Pro" panose="0205050205050A020403" pitchFamily="18" charset="0"/>
                <a:cs typeface="+mj-cs"/>
              </a:rPr>
              <a:t>SEM</a:t>
            </a:r>
            <a:r>
              <a:rPr lang="en-US" sz="2400" dirty="0">
                <a:solidFill>
                  <a:srgbClr val="002060"/>
                </a:solidFill>
                <a:cs typeface="+mj-cs"/>
              </a:rPr>
              <a:t>)</a:t>
            </a:r>
            <a:r>
              <a:rPr lang="ar-SA" sz="2400" dirty="0">
                <a:solidFill>
                  <a:srgbClr val="002060"/>
                </a:solidFill>
                <a:cs typeface="+mj-cs"/>
              </a:rPr>
              <a:t>، أو البحث المدفوع</a:t>
            </a:r>
            <a:r>
              <a:rPr lang="ar-EG" sz="2400" dirty="0">
                <a:solidFill>
                  <a:srgbClr val="002060"/>
                </a:solidFill>
                <a:cs typeface="+mj-cs"/>
              </a:rPr>
              <a:t>.</a:t>
            </a:r>
            <a:br>
              <a:rPr lang="en-US" sz="2400" dirty="0">
                <a:solidFill>
                  <a:srgbClr val="002060"/>
                </a:solidFill>
                <a:cs typeface="+mj-cs"/>
              </a:rPr>
            </a:br>
            <a:r>
              <a:rPr lang="en-US" sz="2400" b="1" dirty="0">
                <a:solidFill>
                  <a:srgbClr val="002060"/>
                </a:solidFill>
                <a:latin typeface="Adobe Caslon Pro" panose="0205050205050A020403" pitchFamily="18" charset="0"/>
                <a:cs typeface="+mj-cs"/>
              </a:rPr>
              <a:t>SEM</a:t>
            </a:r>
            <a:r>
              <a:rPr lang="en-US" sz="2400" b="1" u="sng" dirty="0">
                <a:solidFill>
                  <a:srgbClr val="002060"/>
                </a:solidFill>
                <a:latin typeface="Adobe Caslon Pro" panose="0205050205050A020403" pitchFamily="18" charset="0"/>
                <a:cs typeface="+mj-cs"/>
              </a:rPr>
              <a:t> </a:t>
            </a:r>
            <a:r>
              <a:rPr lang="ar-EG" sz="2400" u="sng" dirty="0">
                <a:solidFill>
                  <a:srgbClr val="002060"/>
                </a:solidFill>
                <a:latin typeface="Adobe Caslon Pro" panose="0205050205050A020403" pitchFamily="18" charset="0"/>
                <a:cs typeface="+mj-cs"/>
              </a:rPr>
              <a:t> </a:t>
            </a:r>
            <a:r>
              <a:rPr lang="ar-EG" sz="2400" u="sng" dirty="0">
                <a:solidFill>
                  <a:srgbClr val="002060"/>
                </a:solidFill>
                <a:cs typeface="+mj-cs"/>
              </a:rPr>
              <a:t>إذاً، </a:t>
            </a:r>
            <a:r>
              <a:rPr lang="ar-SA" sz="2400" u="sng" dirty="0">
                <a:solidFill>
                  <a:srgbClr val="002060"/>
                </a:solidFill>
                <a:cs typeface="+mj-cs"/>
              </a:rPr>
              <a:t>هو إحدى الطرق التي يمكن للمسوقين من خلالها تنمية نشاط</a:t>
            </a:r>
            <a:r>
              <a:rPr lang="ar-EG" sz="2400" u="sng" dirty="0">
                <a:solidFill>
                  <a:srgbClr val="002060"/>
                </a:solidFill>
                <a:cs typeface="+mj-cs"/>
              </a:rPr>
              <a:t>هم</a:t>
            </a:r>
            <a:r>
              <a:rPr lang="ar-SA" sz="2400" u="sng" dirty="0">
                <a:solidFill>
                  <a:srgbClr val="002060"/>
                </a:solidFill>
                <a:cs typeface="+mj-cs"/>
              </a:rPr>
              <a:t> التجاري في سوق تنافسية.</a:t>
            </a:r>
            <a:endParaRPr lang="ar-EG" sz="2400" u="sng" dirty="0">
              <a:solidFill>
                <a:srgbClr val="002060"/>
              </a:solidFill>
              <a:cs typeface="+mj-cs"/>
            </a:endParaRPr>
          </a:p>
          <a:p>
            <a:pPr algn="justLow" rtl="1" fontAlgn="t">
              <a:lnSpc>
                <a:spcPct val="150000"/>
              </a:lnSpc>
              <a:spcAft>
                <a:spcPts val="800"/>
              </a:spcAft>
            </a:pPr>
            <a:endParaRPr lang="en-US" sz="2000" u="sng" dirty="0">
              <a:solidFill>
                <a:srgbClr val="002060"/>
              </a:solidFill>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241757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9383" y="894340"/>
            <a:ext cx="11819182" cy="58923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spcAft>
                <a:spcPts val="1500"/>
              </a:spcAft>
            </a:pPr>
            <a:endParaRPr lang="en-US" sz="2000" dirty="0">
              <a:solidFill>
                <a:schemeClr val="tx1"/>
              </a:solidFill>
              <a:latin typeface="Adobe Caslon Pro" panose="0205050205050A020403" pitchFamily="18" charset="0"/>
              <a:cs typeface="+mj-cs"/>
            </a:endParaRPr>
          </a:p>
          <a:p>
            <a:pPr lvl="0" algn="justLow" rtl="1" fontAlgn="base">
              <a:spcAft>
                <a:spcPts val="1500"/>
              </a:spcAft>
            </a:pPr>
            <a:endParaRPr lang="ar-EG" sz="2400" b="1" u="sng" dirty="0">
              <a:solidFill>
                <a:srgbClr val="002060"/>
              </a:solidFill>
              <a:latin typeface="Adobe Caslon Pro" panose="0205050205050A020403" pitchFamily="18" charset="0"/>
              <a:cs typeface="+mj-cs"/>
            </a:endParaRPr>
          </a:p>
          <a:p>
            <a:pPr lvl="0" algn="ctr" rtl="1" fontAlgn="base">
              <a:spcAft>
                <a:spcPts val="1500"/>
              </a:spcAft>
            </a:pPr>
            <a:r>
              <a:rPr lang="ar-EG" sz="2400" b="1" u="sng" dirty="0">
                <a:solidFill>
                  <a:srgbClr val="002060"/>
                </a:solidFill>
                <a:latin typeface="Adobe Caslon Pro" panose="0205050205050A020403" pitchFamily="18" charset="0"/>
                <a:cs typeface="+mj-cs"/>
              </a:rPr>
              <a:t>هناك قول مأثور شائع يقول أن </a:t>
            </a:r>
            <a:r>
              <a:rPr lang="ar-SA" sz="2400" b="1" u="sng" dirty="0">
                <a:solidFill>
                  <a:srgbClr val="002060"/>
                </a:solidFill>
                <a:latin typeface="Adobe Caslon Pro" panose="0205050205050A020403" pitchFamily="18" charset="0"/>
                <a:cs typeface="+mj-cs"/>
              </a:rPr>
              <a:t>أفضل مكان لإخفاء جثة هو الصفحة الثانية من نتائج بحث جوجل</a:t>
            </a:r>
            <a:r>
              <a:rPr lang="ar-EG" sz="2400" dirty="0">
                <a:solidFill>
                  <a:srgbClr val="002060"/>
                </a:solidFill>
                <a:latin typeface="Adobe Caslon Pro" panose="0205050205050A020403" pitchFamily="18" charset="0"/>
                <a:cs typeface="+mj-cs"/>
              </a:rPr>
              <a:t>.</a:t>
            </a:r>
            <a:endParaRPr lang="en-US" sz="2400" dirty="0">
              <a:solidFill>
                <a:srgbClr val="002060"/>
              </a:solidFill>
              <a:latin typeface="Adobe Caslon Pro" panose="0205050205050A020403" pitchFamily="18" charset="0"/>
              <a:cs typeface="+mj-cs"/>
            </a:endParaRPr>
          </a:p>
          <a:p>
            <a:pPr algn="justLow" rtl="1" fontAlgn="base">
              <a:spcAft>
                <a:spcPts val="1500"/>
              </a:spcAft>
            </a:pPr>
            <a:r>
              <a:rPr lang="ar-EG" sz="2400" dirty="0">
                <a:solidFill>
                  <a:srgbClr val="002060"/>
                </a:solidFill>
                <a:latin typeface="Adobe Caslon Pro" panose="0205050205050A020403" pitchFamily="18" charset="0"/>
                <a:cs typeface="+mj-cs"/>
              </a:rPr>
              <a:t>ف</a:t>
            </a:r>
            <a:r>
              <a:rPr lang="ar-SA" sz="2400" dirty="0">
                <a:solidFill>
                  <a:srgbClr val="002060"/>
                </a:solidFill>
                <a:latin typeface="Adobe Caslon Pro" panose="0205050205050A020403" pitchFamily="18" charset="0"/>
                <a:cs typeface="+mj-cs"/>
              </a:rPr>
              <a:t>أنت تعرف أن المستهلك</a:t>
            </a:r>
            <a:r>
              <a:rPr lang="ar-EG" sz="2400" dirty="0">
                <a:solidFill>
                  <a:srgbClr val="002060"/>
                </a:solidFill>
                <a:latin typeface="Adobe Caslon Pro" panose="0205050205050A020403" pitchFamily="18" charset="0"/>
                <a:cs typeface="+mj-cs"/>
              </a:rPr>
              <a:t>ين</a:t>
            </a:r>
            <a:r>
              <a:rPr lang="ar-SA" sz="2400" dirty="0">
                <a:solidFill>
                  <a:srgbClr val="002060"/>
                </a:solidFill>
                <a:latin typeface="Adobe Caslon Pro" panose="0205050205050A020403" pitchFamily="18" charset="0"/>
                <a:cs typeface="+mj-cs"/>
              </a:rPr>
              <a:t> الآن يميلون إلى السرعة والإنجاز، ولا مجال لقضاء اليوم كاملًا بحثًا عن منتج، خصوصًا إذا كانوا من الفئة ضيقي الوقت</a:t>
            </a:r>
            <a:r>
              <a:rPr lang="en-US" sz="2400" dirty="0">
                <a:solidFill>
                  <a:srgbClr val="002060"/>
                </a:solidFill>
                <a:latin typeface="Adobe Caslon Pro" panose="0205050205050A020403" pitchFamily="18" charset="0"/>
                <a:cs typeface="+mj-cs"/>
              </a:rPr>
              <a:t>.</a:t>
            </a:r>
          </a:p>
          <a:p>
            <a:pPr algn="justLow" rtl="1" fontAlgn="base">
              <a:spcAft>
                <a:spcPts val="1500"/>
              </a:spcAft>
            </a:pPr>
            <a:r>
              <a:rPr lang="ar-EG" sz="2400" dirty="0">
                <a:solidFill>
                  <a:srgbClr val="002060"/>
                </a:solidFill>
                <a:latin typeface="Adobe Caslon Pro" panose="0205050205050A020403" pitchFamily="18" charset="0"/>
                <a:cs typeface="+mj-cs"/>
              </a:rPr>
              <a:t>وتُشير</a:t>
            </a:r>
            <a:r>
              <a:rPr lang="ar-SA" sz="2400" dirty="0">
                <a:solidFill>
                  <a:srgbClr val="002060"/>
                </a:solidFill>
                <a:latin typeface="Adobe Caslon Pro" panose="0205050205050A020403" pitchFamily="18" charset="0"/>
                <a:cs typeface="+mj-cs"/>
              </a:rPr>
              <a:t> الإحصائي</a:t>
            </a:r>
            <a:r>
              <a:rPr lang="ar-EG" sz="2400" dirty="0">
                <a:solidFill>
                  <a:srgbClr val="002060"/>
                </a:solidFill>
                <a:latin typeface="Adobe Caslon Pro" panose="0205050205050A020403" pitchFamily="18" charset="0"/>
                <a:cs typeface="+mj-cs"/>
              </a:rPr>
              <a:t>ا</a:t>
            </a:r>
            <a:r>
              <a:rPr lang="ar-SA" sz="2400" dirty="0">
                <a:solidFill>
                  <a:srgbClr val="002060"/>
                </a:solidFill>
                <a:latin typeface="Adobe Caslon Pro" panose="0205050205050A020403" pitchFamily="18" charset="0"/>
                <a:cs typeface="+mj-cs"/>
              </a:rPr>
              <a:t>ت أن أكثر من 35% من عمليات البحث عن المنتجات تتم عبر جوجل وحده، وتستمر ما يعادل دقيقة واحدة فحسب</a:t>
            </a:r>
            <a:r>
              <a:rPr lang="en-US" sz="2400" dirty="0">
                <a:solidFill>
                  <a:srgbClr val="002060"/>
                </a:solidFill>
                <a:latin typeface="Adobe Caslon Pro" panose="0205050205050A020403" pitchFamily="18" charset="0"/>
                <a:cs typeface="+mj-cs"/>
              </a:rPr>
              <a:t>.</a:t>
            </a:r>
          </a:p>
          <a:p>
            <a:pPr algn="justLow" rtl="1" fontAlgn="base">
              <a:spcAft>
                <a:spcPts val="1500"/>
              </a:spcAft>
            </a:pPr>
            <a:r>
              <a:rPr lang="en-US" sz="2400" dirty="0">
                <a:solidFill>
                  <a:srgbClr val="002060"/>
                </a:solidFill>
                <a:latin typeface="Adobe Caslon Pro" panose="0205050205050A020403" pitchFamily="18" charset="0"/>
                <a:cs typeface="+mj-cs"/>
              </a:rPr>
              <a:t> </a:t>
            </a:r>
            <a:r>
              <a:rPr lang="ar-SA" sz="2400" dirty="0">
                <a:solidFill>
                  <a:srgbClr val="002060"/>
                </a:solidFill>
                <a:latin typeface="Adobe Caslon Pro" panose="0205050205050A020403" pitchFamily="18" charset="0"/>
                <a:cs typeface="+mj-cs"/>
              </a:rPr>
              <a:t>وبالرغم من أنه من الضروري تطبيق استراتيجيات تهيئة منتجك لمحرّكات البحث بفعالية لزيادة الأرباح والزوار</a:t>
            </a:r>
            <a:r>
              <a:rPr lang="en-US" sz="2400" dirty="0">
                <a:solidFill>
                  <a:srgbClr val="002060"/>
                </a:solidFill>
                <a:latin typeface="Adobe Caslon Pro" panose="0205050205050A020403" pitchFamily="18" charset="0"/>
                <a:cs typeface="+mj-cs"/>
              </a:rPr>
              <a:t>Traffic</a:t>
            </a:r>
            <a:r>
              <a:rPr lang="ar-SA" sz="2400" dirty="0">
                <a:solidFill>
                  <a:srgbClr val="002060"/>
                </a:solidFill>
                <a:latin typeface="Adobe Caslon Pro" panose="0205050205050A020403" pitchFamily="18" charset="0"/>
                <a:cs typeface="+mj-cs"/>
              </a:rPr>
              <a:t>، إلا أن هذا ليس ممكنًا دائمًا من تهيئة المواقع لمحركات البحث</a:t>
            </a:r>
            <a:r>
              <a:rPr lang="en-US" sz="2400" dirty="0">
                <a:solidFill>
                  <a:srgbClr val="002060"/>
                </a:solidFill>
                <a:latin typeface="Adobe Caslon Pro" panose="0205050205050A020403" pitchFamily="18" charset="0"/>
                <a:cs typeface="+mj-cs"/>
              </a:rPr>
              <a:t> SEO </a:t>
            </a:r>
            <a:r>
              <a:rPr lang="ar-SA" sz="2400" dirty="0">
                <a:solidFill>
                  <a:srgbClr val="002060"/>
                </a:solidFill>
                <a:latin typeface="Adobe Caslon Pro" panose="0205050205050A020403" pitchFamily="18" charset="0"/>
                <a:cs typeface="+mj-cs"/>
              </a:rPr>
              <a:t>وحدها، خصوصًا عندما يكون هناك منافسون يدفعون أموالًا للظهور قبلك</a:t>
            </a:r>
            <a:r>
              <a:rPr lang="en-US" sz="2400" dirty="0">
                <a:solidFill>
                  <a:srgbClr val="002060"/>
                </a:solidFill>
                <a:latin typeface="Adobe Caslon Pro" panose="0205050205050A020403" pitchFamily="18" charset="0"/>
                <a:cs typeface="+mj-cs"/>
              </a:rPr>
              <a:t>.</a:t>
            </a:r>
          </a:p>
          <a:p>
            <a:pPr algn="justLow" rtl="1" fontAlgn="base">
              <a:spcAft>
                <a:spcPts val="1500"/>
              </a:spcAft>
            </a:pPr>
            <a:r>
              <a:rPr lang="ar-SA" sz="2400" dirty="0">
                <a:solidFill>
                  <a:srgbClr val="002060"/>
                </a:solidFill>
                <a:latin typeface="Adobe Caslon Pro" panose="0205050205050A020403" pitchFamily="18" charset="0"/>
                <a:cs typeface="+mj-cs"/>
              </a:rPr>
              <a:t>فإذا كنت تنافس في سوق يقوم فيه منافسوك بعمل حملات إعلانية على جوجل، فإنك لن تتمكن من المنافسة بشكلٍ كاف إلا إذا استثمرت بعض المال للصعود إلى مقدمة الصفحة الأولى من جوجل أنت الآخر، وذلك لكي يراك العميل قبل منافسك</a:t>
            </a:r>
            <a:r>
              <a:rPr lang="ar-EG" sz="2400" dirty="0">
                <a:solidFill>
                  <a:srgbClr val="002060"/>
                </a:solidFill>
                <a:latin typeface="Adobe Caslon Pro" panose="0205050205050A020403" pitchFamily="18" charset="0"/>
                <a:cs typeface="+mj-cs"/>
              </a:rPr>
              <a:t>.</a:t>
            </a:r>
          </a:p>
          <a:p>
            <a:pPr lvl="0" algn="justLow" rtl="1" fontAlgn="base">
              <a:spcAft>
                <a:spcPts val="1500"/>
              </a:spcAft>
            </a:pPr>
            <a:r>
              <a:rPr lang="ar-SA" sz="2400" dirty="0">
                <a:solidFill>
                  <a:srgbClr val="002060"/>
                </a:solidFill>
                <a:cs typeface="+mj-cs"/>
              </a:rPr>
              <a:t>أي أنه لو كان هناك 500.000 نتيجة بحث عن المنتج الذي تقدمه، فإنك حينها تكون أول هذه النتائج، والذي يأتي أولًا عادةً يتسم بموثوقية أعلى</a:t>
            </a:r>
            <a:r>
              <a:rPr lang="en-US" sz="2400" dirty="0">
                <a:solidFill>
                  <a:srgbClr val="002060"/>
                </a:solidFill>
                <a:cs typeface="+mj-cs"/>
              </a:rPr>
              <a:t>.</a:t>
            </a:r>
          </a:p>
          <a:p>
            <a:pPr algn="justLow" rtl="1" fontAlgn="base">
              <a:spcAft>
                <a:spcPts val="1500"/>
              </a:spcAft>
            </a:pPr>
            <a:endParaRPr lang="en-US" sz="2000" dirty="0">
              <a:solidFill>
                <a:srgbClr val="002060"/>
              </a:solidFill>
              <a:latin typeface="Adobe Caslon Pro" panose="0205050205050A020403" pitchFamily="18" charset="0"/>
              <a:cs typeface="+mj-cs"/>
            </a:endParaRPr>
          </a:p>
          <a:p>
            <a:pPr algn="justLow" rtl="1" fontAlgn="base">
              <a:spcAft>
                <a:spcPts val="1500"/>
              </a:spcAft>
            </a:pPr>
            <a:br>
              <a:rPr lang="en-US" sz="2000" dirty="0">
                <a:solidFill>
                  <a:srgbClr val="606C7B"/>
                </a:solidFill>
                <a:latin typeface="Arial" panose="020B0604020202020204" pitchFamily="34" charset="0"/>
                <a:ea typeface="Times New Roman" panose="02020603050405020304" pitchFamily="18" charset="0"/>
              </a:rPr>
            </a:br>
            <a:endParaRPr lang="en-US" sz="20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0" name="Rectangle: Rounded Corners 9">
            <a:extLst>
              <a:ext uri="{FF2B5EF4-FFF2-40B4-BE49-F238E27FC236}">
                <a16:creationId xmlns:a16="http://schemas.microsoft.com/office/drawing/2014/main" id="{97788782-A3C9-4060-857F-A8E54A1F4EA5}"/>
              </a:ext>
            </a:extLst>
          </p:cNvPr>
          <p:cNvSpPr/>
          <p:nvPr/>
        </p:nvSpPr>
        <p:spPr>
          <a:xfrm>
            <a:off x="3844327" y="179939"/>
            <a:ext cx="5604475" cy="71440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fontAlgn="t">
              <a:lnSpc>
                <a:spcPct val="107000"/>
              </a:lnSpc>
              <a:spcAft>
                <a:spcPts val="800"/>
              </a:spcAft>
            </a:pPr>
            <a:r>
              <a:rPr lang="ar-EG" sz="2400" dirty="0">
                <a:solidFill>
                  <a:schemeClr val="bg1"/>
                </a:solidFill>
                <a:latin typeface="Calibri" panose="020F0502020204030204" pitchFamily="34" charset="0"/>
                <a:ea typeface="Times New Roman" panose="02020603050405020304" pitchFamily="18" charset="0"/>
              </a:rPr>
              <a:t>لماذا يعتبر </a:t>
            </a:r>
            <a:r>
              <a:rPr lang="ar-SA" sz="2400" dirty="0">
                <a:solidFill>
                  <a:schemeClr val="bg1"/>
                </a:solidFill>
                <a:latin typeface="Calibri" panose="020F0502020204030204" pitchFamily="34" charset="0"/>
                <a:ea typeface="Times New Roman" panose="02020603050405020304" pitchFamily="18" charset="0"/>
              </a:rPr>
              <a:t>التسويق عبر محركات البحث</a:t>
            </a:r>
            <a:r>
              <a:rPr lang="en-US" sz="2400" dirty="0">
                <a:solidFill>
                  <a:schemeClr val="bg1"/>
                </a:solidFill>
                <a:latin typeface="Calibri" panose="020F0502020204030204" pitchFamily="34" charset="0"/>
                <a:ea typeface="Times New Roman" panose="02020603050405020304" pitchFamily="18" charset="0"/>
              </a:rPr>
              <a:t> </a:t>
            </a:r>
            <a:r>
              <a:rPr lang="en-US" sz="2400" b="1" dirty="0">
                <a:solidFill>
                  <a:schemeClr val="bg1"/>
                </a:solidFill>
                <a:latin typeface="Adobe Garamond Pro" panose="02020502060506020403" pitchFamily="18" charset="0"/>
                <a:ea typeface="Times New Roman" panose="02020603050405020304" pitchFamily="18" charset="0"/>
              </a:rPr>
              <a:t>SEM</a:t>
            </a:r>
            <a:r>
              <a:rPr lang="en-US" sz="2400" dirty="0">
                <a:solidFill>
                  <a:schemeClr val="bg1"/>
                </a:solidFill>
                <a:latin typeface="Calibri" panose="020F0502020204030204" pitchFamily="34" charset="0"/>
                <a:ea typeface="Times New Roman" panose="02020603050405020304" pitchFamily="18" charset="0"/>
              </a:rPr>
              <a:t> </a:t>
            </a:r>
            <a:r>
              <a:rPr lang="ar-EG" sz="2400" dirty="0">
                <a:solidFill>
                  <a:schemeClr val="bg1"/>
                </a:solidFill>
                <a:latin typeface="Calibri" panose="020F0502020204030204" pitchFamily="34" charset="0"/>
                <a:ea typeface="Times New Roman" panose="02020603050405020304" pitchFamily="18" charset="0"/>
              </a:rPr>
              <a:t> مهماً</a:t>
            </a:r>
            <a:endParaRPr lang="en-US" dirty="0">
              <a:solidFill>
                <a:prstClr val="white"/>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647954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09603" y="894341"/>
            <a:ext cx="3608324" cy="53874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395743" y="894341"/>
            <a:ext cx="8907132" cy="515177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spcAft>
                <a:spcPts val="1500"/>
              </a:spcAft>
            </a:pPr>
            <a:r>
              <a:rPr lang="ar-EG" sz="2400" dirty="0">
                <a:solidFill>
                  <a:srgbClr val="002060"/>
                </a:solidFill>
                <a:cs typeface="+mj-cs"/>
              </a:rPr>
              <a:t>- </a:t>
            </a:r>
            <a:r>
              <a:rPr lang="ar-SA" sz="2400" dirty="0">
                <a:solidFill>
                  <a:srgbClr val="002060"/>
                </a:solidFill>
                <a:cs typeface="+mj-cs"/>
              </a:rPr>
              <a:t>أثبتت </a:t>
            </a:r>
            <a:r>
              <a:rPr lang="ar-EG" sz="2400" dirty="0">
                <a:solidFill>
                  <a:srgbClr val="002060"/>
                </a:solidFill>
                <a:cs typeface="+mj-cs"/>
              </a:rPr>
              <a:t>كذلك </a:t>
            </a:r>
            <a:r>
              <a:rPr lang="ar-SA" sz="2400" dirty="0">
                <a:solidFill>
                  <a:srgbClr val="002060"/>
                </a:solidFill>
                <a:cs typeface="+mj-cs"/>
              </a:rPr>
              <a:t>استراتيجيات التسويق </a:t>
            </a:r>
            <a:r>
              <a:rPr lang="ar-EG" sz="2400" dirty="0">
                <a:solidFill>
                  <a:srgbClr val="002060"/>
                </a:solidFill>
                <a:cs typeface="+mj-cs"/>
              </a:rPr>
              <a:t>من خلال </a:t>
            </a:r>
            <a:r>
              <a:rPr lang="ar-SA" sz="2400" dirty="0">
                <a:solidFill>
                  <a:srgbClr val="002060"/>
                </a:solidFill>
                <a:cs typeface="+mj-cs"/>
              </a:rPr>
              <a:t>محركات البحث عبر السنوات أنها من أفضل قنوات توليد الأرباح وعمليات البيع</a:t>
            </a:r>
            <a:r>
              <a:rPr lang="ar-EG" sz="2400" dirty="0">
                <a:solidFill>
                  <a:srgbClr val="002060"/>
                </a:solidFill>
                <a:cs typeface="+mj-cs"/>
              </a:rPr>
              <a:t>...</a:t>
            </a:r>
            <a:r>
              <a:rPr lang="en-US" sz="2400" dirty="0">
                <a:solidFill>
                  <a:srgbClr val="002060"/>
                </a:solidFill>
                <a:cs typeface="+mj-cs"/>
              </a:rPr>
              <a:t> </a:t>
            </a:r>
            <a:r>
              <a:rPr lang="ar-SA" sz="2400" dirty="0">
                <a:solidFill>
                  <a:srgbClr val="002060"/>
                </a:solidFill>
                <a:cs typeface="+mj-cs"/>
              </a:rPr>
              <a:t>وإذا كنت لازلت متشك</a:t>
            </a:r>
            <a:r>
              <a:rPr lang="ar-EG" sz="2400" dirty="0">
                <a:solidFill>
                  <a:srgbClr val="002060"/>
                </a:solidFill>
                <a:cs typeface="+mj-cs"/>
              </a:rPr>
              <a:t>ك</a:t>
            </a:r>
            <a:r>
              <a:rPr lang="ar-SA" sz="2400" dirty="0">
                <a:solidFill>
                  <a:srgbClr val="002060"/>
                </a:solidFill>
                <a:cs typeface="+mj-cs"/>
              </a:rPr>
              <a:t>ا</a:t>
            </a:r>
            <a:r>
              <a:rPr lang="ar-EG" sz="2400" dirty="0">
                <a:solidFill>
                  <a:srgbClr val="002060"/>
                </a:solidFill>
                <a:cs typeface="+mj-cs"/>
              </a:rPr>
              <a:t>ً</a:t>
            </a:r>
            <a:r>
              <a:rPr lang="ar-SA" sz="2400" dirty="0">
                <a:solidFill>
                  <a:srgbClr val="002060"/>
                </a:solidFill>
                <a:cs typeface="+mj-cs"/>
              </a:rPr>
              <a:t> في جدوى هذه الطريقة، إذًا ربما تحتاج أن تطلع على هذه الإحصائيات الجديدة</a:t>
            </a:r>
            <a:r>
              <a:rPr lang="en-US" sz="2400" dirty="0">
                <a:solidFill>
                  <a:srgbClr val="002060"/>
                </a:solidFill>
                <a:cs typeface="+mj-cs"/>
              </a:rPr>
              <a:t>:</a:t>
            </a:r>
          </a:p>
          <a:p>
            <a:pPr marL="342900" lvl="0" indent="-342900" algn="justLow" rtl="1" fontAlgn="base">
              <a:lnSpc>
                <a:spcPct val="150000"/>
              </a:lnSpc>
              <a:spcAft>
                <a:spcPts val="1500"/>
              </a:spcAft>
              <a:buSzPts val="1000"/>
              <a:buFont typeface="Symbol" panose="05050102010706020507" pitchFamily="18" charset="2"/>
              <a:buChar char=""/>
              <a:tabLst>
                <a:tab pos="457200" algn="l"/>
              </a:tabLst>
            </a:pPr>
            <a:r>
              <a:rPr lang="ar-SA" sz="2400" dirty="0">
                <a:solidFill>
                  <a:srgbClr val="002060"/>
                </a:solidFill>
                <a:cs typeface="+mj-cs"/>
              </a:rPr>
              <a:t>البحث </a:t>
            </a:r>
            <a:r>
              <a:rPr lang="ar-EG" sz="2400" dirty="0">
                <a:solidFill>
                  <a:srgbClr val="002060"/>
                </a:solidFill>
                <a:cs typeface="+mj-cs"/>
              </a:rPr>
              <a:t>عبر محركات البحث </a:t>
            </a:r>
            <a:r>
              <a:rPr lang="ar-SA" sz="2400" dirty="0">
                <a:solidFill>
                  <a:srgbClr val="002060"/>
                </a:solidFill>
                <a:cs typeface="+mj-cs"/>
              </a:rPr>
              <a:t>هو من أكبر المكونات في سوق </a:t>
            </a:r>
            <a:r>
              <a:rPr lang="ar-EG" sz="2400" dirty="0">
                <a:solidFill>
                  <a:srgbClr val="002060"/>
                </a:solidFill>
                <a:cs typeface="+mj-cs"/>
              </a:rPr>
              <a:t>التسويق الرقمي</a:t>
            </a:r>
            <a:r>
              <a:rPr lang="ar-SA" sz="2400" dirty="0">
                <a:solidFill>
                  <a:srgbClr val="002060"/>
                </a:solidFill>
                <a:cs typeface="+mj-cs"/>
              </a:rPr>
              <a:t>، بنسبة تزيد عن 46</a:t>
            </a:r>
            <a:r>
              <a:rPr lang="en-US" sz="2400" dirty="0">
                <a:solidFill>
                  <a:srgbClr val="002060"/>
                </a:solidFill>
                <a:cs typeface="+mj-cs"/>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2356743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09603" y="894341"/>
            <a:ext cx="3608324" cy="53874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23672" y="1030228"/>
            <a:ext cx="9128805" cy="493343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fontAlgn="base">
              <a:lnSpc>
                <a:spcPct val="150000"/>
              </a:lnSpc>
              <a:spcAft>
                <a:spcPts val="1500"/>
              </a:spcAft>
              <a:buSzPts val="1000"/>
              <a:buFont typeface="Symbol" panose="05050102010706020507" pitchFamily="18" charset="2"/>
              <a:buChar char=""/>
              <a:tabLst>
                <a:tab pos="457200" algn="l"/>
              </a:tabLst>
            </a:pPr>
            <a:r>
              <a:rPr lang="ar-SA" sz="2400" dirty="0">
                <a:solidFill>
                  <a:srgbClr val="002060"/>
                </a:solidFill>
                <a:cs typeface="+mj-cs"/>
              </a:rPr>
              <a:t>الإيرادات العالمية للبحث المدفوع ترتقى إلى 128 مليون دولار في الولايات المتحدة في عام 2018 فقط</a:t>
            </a:r>
            <a:r>
              <a:rPr lang="en-US" sz="2400" dirty="0">
                <a:solidFill>
                  <a:srgbClr val="002060"/>
                </a:solidFill>
                <a:cs typeface="+mj-cs"/>
              </a:rPr>
              <a:t>.</a:t>
            </a:r>
          </a:p>
          <a:p>
            <a:pPr marL="342900" lvl="0" indent="-342900" algn="justLow" rtl="1" fontAlgn="base">
              <a:lnSpc>
                <a:spcPct val="150000"/>
              </a:lnSpc>
              <a:spcAft>
                <a:spcPts val="1500"/>
              </a:spcAft>
              <a:buSzPts val="1000"/>
              <a:buFont typeface="Symbol" panose="05050102010706020507" pitchFamily="18" charset="2"/>
              <a:buChar char=""/>
              <a:tabLst>
                <a:tab pos="457200" algn="l"/>
              </a:tabLst>
            </a:pPr>
            <a:r>
              <a:rPr lang="ar-SA" sz="2400" dirty="0">
                <a:solidFill>
                  <a:srgbClr val="002060"/>
                </a:solidFill>
                <a:cs typeface="+mj-cs"/>
              </a:rPr>
              <a:t>يتوقع أن ينمو التسويق عبر محركات البحث بمتوسط سنوي يصل إلى 10% ليبلغ حجم السوق الكلّي ما يزيد عن 140 </a:t>
            </a:r>
            <a:r>
              <a:rPr lang="ar-EG" sz="2400" dirty="0">
                <a:solidFill>
                  <a:srgbClr val="002060"/>
                </a:solidFill>
                <a:cs typeface="+mj-cs"/>
              </a:rPr>
              <a:t>مليار</a:t>
            </a:r>
            <a:r>
              <a:rPr lang="ar-SA" sz="2400" dirty="0">
                <a:solidFill>
                  <a:srgbClr val="002060"/>
                </a:solidFill>
                <a:cs typeface="+mj-cs"/>
              </a:rPr>
              <a:t> دولار في عام 2021</a:t>
            </a:r>
            <a:r>
              <a:rPr lang="en-US" sz="2400" dirty="0">
                <a:solidFill>
                  <a:srgbClr val="002060"/>
                </a:solidFill>
                <a:cs typeface="+mj-cs"/>
              </a:rPr>
              <a:t>.</a:t>
            </a:r>
          </a:p>
          <a:p>
            <a:pPr marL="342900" lvl="0" indent="-342900" algn="justLow" rtl="1" fontAlgn="base">
              <a:lnSpc>
                <a:spcPct val="150000"/>
              </a:lnSpc>
              <a:spcAft>
                <a:spcPts val="1500"/>
              </a:spcAft>
              <a:buSzPts val="1000"/>
              <a:buFont typeface="Symbol" panose="05050102010706020507" pitchFamily="18" charset="2"/>
              <a:buChar char=""/>
              <a:tabLst>
                <a:tab pos="457200" algn="l"/>
              </a:tabLst>
            </a:pPr>
            <a:r>
              <a:rPr lang="ar-EG" sz="2400" dirty="0">
                <a:solidFill>
                  <a:srgbClr val="002060"/>
                </a:solidFill>
                <a:cs typeface="+mj-cs"/>
              </a:rPr>
              <a:t>ا</a:t>
            </a:r>
            <a:r>
              <a:rPr lang="ar-SA" sz="2400" dirty="0">
                <a:solidFill>
                  <a:srgbClr val="002060"/>
                </a:solidFill>
                <a:cs typeface="+mj-cs"/>
              </a:rPr>
              <a:t>لكلمات المفتاحية ذات نية البحث العالية</a:t>
            </a:r>
            <a:r>
              <a:rPr lang="en-US" sz="2400" dirty="0">
                <a:solidFill>
                  <a:srgbClr val="002060"/>
                </a:solidFill>
                <a:latin typeface="Adobe Caslon Pro" panose="0205050205050A020403" pitchFamily="18" charset="0"/>
                <a:cs typeface="+mj-cs"/>
              </a:rPr>
              <a:t>High-volume keyword intent </a:t>
            </a:r>
            <a:r>
              <a:rPr lang="ar-SA" sz="2400" dirty="0">
                <a:solidFill>
                  <a:srgbClr val="002060"/>
                </a:solidFill>
                <a:cs typeface="+mj-cs"/>
              </a:rPr>
              <a:t>، تحظى </a:t>
            </a:r>
            <a:r>
              <a:rPr lang="ar-EG" sz="2400" dirty="0">
                <a:solidFill>
                  <a:srgbClr val="002060"/>
                </a:solidFill>
                <a:cs typeface="+mj-cs"/>
              </a:rPr>
              <a:t>فيها </a:t>
            </a:r>
            <a:r>
              <a:rPr lang="ar-SA" sz="2400" dirty="0">
                <a:solidFill>
                  <a:srgbClr val="002060"/>
                </a:solidFill>
                <a:cs typeface="+mj-cs"/>
              </a:rPr>
              <a:t>الثلاث نتائج الأولى على 40% من اجمالي النقرات</a:t>
            </a:r>
            <a:r>
              <a:rPr lang="en-US" sz="2400" dirty="0">
                <a:solidFill>
                  <a:srgbClr val="002060"/>
                </a:solidFill>
                <a:cs typeface="+mj-cs"/>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5430023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6" y="440938"/>
            <a:ext cx="3811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2060"/>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45800"/>
            <a:ext cx="4128422" cy="556461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43744" y="1221306"/>
            <a:ext cx="8460929" cy="519331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2400" u="sng" dirty="0">
                <a:solidFill>
                  <a:srgbClr val="002060"/>
                </a:solidFill>
                <a:latin typeface="Montserrat" panose="02000505000000020004" pitchFamily="2" charset="0"/>
                <a:ea typeface="Times New Roman" panose="02020603050405020304" pitchFamily="18" charset="0"/>
                <a:cs typeface="+mj-cs"/>
              </a:rPr>
              <a:t>تتلخص فوائد التسويق عبر محركات البحث في الآتي:</a:t>
            </a:r>
            <a:endParaRPr lang="en-US" sz="2000" u="sng"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سرعة الوصول إلى عملائك</a:t>
            </a:r>
            <a:r>
              <a:rPr lang="en-US"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نشر علامتك التجارية بشكل أوسع</a:t>
            </a:r>
            <a:r>
              <a:rPr lang="en-US"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إمكانية إدارة الجدول الزمني للإعلانات بسهولة من إعلانات جوجل</a:t>
            </a:r>
            <a:r>
              <a:rPr lang="en-US"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استهداف أفضل لشرائح العملاء المستهدفة</a:t>
            </a:r>
            <a:r>
              <a:rPr lang="en-US"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زيادة حركة المرور على الموقع عن طريق الظهور أعلى نتائج البحث </a:t>
            </a:r>
            <a:r>
              <a:rPr lang="en-US" sz="2400" dirty="0">
                <a:solidFill>
                  <a:srgbClr val="002060"/>
                </a:solidFill>
                <a:latin typeface="Adobe Caslon Pro" panose="0205050205050A020403" pitchFamily="18" charset="0"/>
                <a:ea typeface="Times New Roman" panose="02020603050405020304" pitchFamily="18" charset="0"/>
                <a:cs typeface="+mj-cs"/>
              </a:rPr>
              <a:t>SERP</a:t>
            </a:r>
            <a:endParaRPr lang="en-US" sz="2000" dirty="0">
              <a:solidFill>
                <a:srgbClr val="002060"/>
              </a:solidFill>
              <a:latin typeface="Adobe Caslon Pro" panose="0205050205050A020403" pitchFamily="18"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يمكنك مطابقة الإعلان مع الكلمات الرئيسية واستهداف الجماهير من خلالها</a:t>
            </a:r>
            <a:r>
              <a:rPr lang="ar-EG"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تظهر الإعلانات مجانًا ولا يتم محاسبتك إلا عند </a:t>
            </a:r>
            <a:r>
              <a:rPr lang="ar-EG" sz="2400" dirty="0">
                <a:solidFill>
                  <a:srgbClr val="002060"/>
                </a:solidFill>
                <a:latin typeface="Montserrat" panose="02000505000000020004" pitchFamily="2" charset="0"/>
                <a:ea typeface="Times New Roman" panose="02020603050405020304" pitchFamily="18" charset="0"/>
                <a:cs typeface="+mj-cs"/>
              </a:rPr>
              <a:t>ا</a:t>
            </a:r>
            <a:r>
              <a:rPr lang="ar-SA" sz="2400" dirty="0">
                <a:solidFill>
                  <a:srgbClr val="002060"/>
                </a:solidFill>
                <a:latin typeface="Montserrat" panose="02000505000000020004" pitchFamily="2" charset="0"/>
                <a:ea typeface="Times New Roman" panose="02020603050405020304" pitchFamily="18" charset="0"/>
                <a:cs typeface="+mj-cs"/>
              </a:rPr>
              <a:t>تخاذ إجراء من قبل العملاء</a:t>
            </a:r>
            <a:r>
              <a:rPr lang="ar-EG"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ظهورك أعلى نتائج الكلمات المفتاحية للمنافسين</a:t>
            </a:r>
            <a:r>
              <a:rPr lang="ar-EG"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a:p>
            <a:pPr marL="342900" lvl="0" indent="-342900" algn="r" rtl="1">
              <a:lnSpc>
                <a:spcPct val="107000"/>
              </a:lnSpc>
              <a:spcAft>
                <a:spcPts val="800"/>
              </a:spcAft>
              <a:buSzPts val="1000"/>
              <a:buFont typeface="Symbol" panose="05050102010706020507" pitchFamily="18" charset="2"/>
              <a:buChar char=""/>
              <a:tabLst>
                <a:tab pos="457200" algn="l"/>
              </a:tabLst>
            </a:pPr>
            <a:r>
              <a:rPr lang="ar-SA" sz="2400" dirty="0">
                <a:solidFill>
                  <a:srgbClr val="002060"/>
                </a:solidFill>
                <a:latin typeface="Montserrat" panose="02000505000000020004" pitchFamily="2" charset="0"/>
                <a:ea typeface="Times New Roman" panose="02020603050405020304" pitchFamily="18" charset="0"/>
                <a:cs typeface="+mj-cs"/>
              </a:rPr>
              <a:t>تحليل وقياس ال</a:t>
            </a:r>
            <a:r>
              <a:rPr lang="ar-EG" sz="2400" dirty="0">
                <a:solidFill>
                  <a:srgbClr val="002060"/>
                </a:solidFill>
                <a:latin typeface="Montserrat" panose="02000505000000020004" pitchFamily="2" charset="0"/>
                <a:ea typeface="Times New Roman" panose="02020603050405020304" pitchFamily="18" charset="0"/>
                <a:cs typeface="+mj-cs"/>
              </a:rPr>
              <a:t>أ</a:t>
            </a:r>
            <a:r>
              <a:rPr lang="ar-SA" sz="2400" dirty="0">
                <a:solidFill>
                  <a:srgbClr val="002060"/>
                </a:solidFill>
                <a:latin typeface="Montserrat" panose="02000505000000020004" pitchFamily="2" charset="0"/>
                <a:ea typeface="Times New Roman" panose="02020603050405020304" pitchFamily="18" charset="0"/>
                <a:cs typeface="+mj-cs"/>
              </a:rPr>
              <a:t>داء والتعديل للوصول لأفضل نتيجة</a:t>
            </a:r>
            <a:r>
              <a:rPr lang="ar-EG" sz="2400" dirty="0">
                <a:solidFill>
                  <a:srgbClr val="002060"/>
                </a:solidFill>
                <a:latin typeface="Montserrat" panose="02000505000000020004" pitchFamily="2" charset="0"/>
                <a:ea typeface="Times New Roman" panose="02020603050405020304" pitchFamily="18"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311175" y="601450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53073" y="-217711"/>
            <a:ext cx="1738927" cy="811960"/>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4128423" y="386746"/>
            <a:ext cx="6594995" cy="63608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07000"/>
              </a:lnSpc>
              <a:spcAft>
                <a:spcPts val="800"/>
              </a:spcAft>
            </a:pPr>
            <a:r>
              <a:rPr lang="ar-SA" sz="2400" b="1" dirty="0">
                <a:solidFill>
                  <a:schemeClr val="bg1"/>
                </a:solidFill>
                <a:latin typeface="Montserrat" panose="02000505000000020004" pitchFamily="2" charset="0"/>
                <a:ea typeface="Times New Roman" panose="02020603050405020304" pitchFamily="18" charset="0"/>
                <a:cs typeface="Times New Roman" panose="02020603050405020304" pitchFamily="18" charset="0"/>
              </a:rPr>
              <a:t>فوائد التسويق عبر محركات البحث </a:t>
            </a:r>
            <a:r>
              <a:rPr lang="en-US" sz="24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rPr>
              <a:t>SEM </a:t>
            </a:r>
            <a:r>
              <a:rPr lang="ar-EG" sz="24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rPr>
              <a:t> مقارنة بــــ </a:t>
            </a:r>
            <a:r>
              <a:rPr lang="en-US" sz="24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rPr>
              <a:t>SEO</a:t>
            </a:r>
            <a:endParaRPr lang="en-US" sz="2000" dirty="0">
              <a:solidFill>
                <a:schemeClr val="bg1"/>
              </a:solidFill>
              <a:latin typeface="Adobe Caslon Pro" panose="0205050205050A020403" pitchFamily="18"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C38F9112-CD6B-47CE-BC60-0C0D53873D0C}"/>
              </a:ext>
            </a:extLst>
          </p:cNvPr>
          <p:cNvSpPr/>
          <p:nvPr/>
        </p:nvSpPr>
        <p:spPr>
          <a:xfrm>
            <a:off x="1177636" y="6214561"/>
            <a:ext cx="45719" cy="4571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pic>
        <p:nvPicPr>
          <p:cNvPr id="4" name="Picture 3">
            <a:extLst>
              <a:ext uri="{FF2B5EF4-FFF2-40B4-BE49-F238E27FC236}">
                <a16:creationId xmlns:a16="http://schemas.microsoft.com/office/drawing/2014/main" id="{C93CFEBE-FDEB-451C-8903-9CE992A80CE2}"/>
              </a:ext>
            </a:extLst>
          </p:cNvPr>
          <p:cNvPicPr>
            <a:picLocks noChangeAspect="1"/>
          </p:cNvPicPr>
          <p:nvPr/>
        </p:nvPicPr>
        <p:blipFill>
          <a:blip r:embed="rId3"/>
          <a:stretch>
            <a:fillRect/>
          </a:stretch>
        </p:blipFill>
        <p:spPr>
          <a:xfrm>
            <a:off x="195359" y="1414913"/>
            <a:ext cx="3250903" cy="7396578"/>
          </a:xfrm>
          <a:prstGeom prst="rect">
            <a:avLst/>
          </a:prstGeom>
        </p:spPr>
      </p:pic>
    </p:spTree>
    <p:extLst>
      <p:ext uri="{BB962C8B-B14F-4D97-AF65-F5344CB8AC3E}">
        <p14:creationId xmlns:p14="http://schemas.microsoft.com/office/powerpoint/2010/main" val="40443578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23672" y="354149"/>
            <a:ext cx="267467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140330" y="1100766"/>
            <a:ext cx="3705306" cy="46564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97927" y="1223177"/>
            <a:ext cx="7467600" cy="441140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dirty="0">
                <a:solidFill>
                  <a:srgbClr val="002060"/>
                </a:solidFill>
                <a:latin typeface="Montserrat" panose="02000505000000020004" pitchFamily="2" charset="0"/>
                <a:ea typeface="Times New Roman" panose="02020603050405020304" pitchFamily="18" charset="0"/>
                <a:cs typeface="+mj-cs"/>
              </a:rPr>
              <a:t>الفرق بين </a:t>
            </a:r>
            <a:r>
              <a:rPr lang="en-US" sz="2400" dirty="0">
                <a:solidFill>
                  <a:srgbClr val="002060"/>
                </a:solidFill>
                <a:latin typeface="Adobe Caslon Pro" panose="0205050205050A020403" pitchFamily="18" charset="0"/>
                <a:ea typeface="Times New Roman" panose="02020603050405020304" pitchFamily="18" charset="0"/>
                <a:cs typeface="+mj-cs"/>
              </a:rPr>
              <a:t>SEO</a:t>
            </a:r>
            <a:r>
              <a:rPr lang="ar-SA" sz="2400" dirty="0">
                <a:solidFill>
                  <a:srgbClr val="002060"/>
                </a:solidFill>
                <a:latin typeface="Montserrat" panose="02000505000000020004" pitchFamily="2" charset="0"/>
                <a:ea typeface="Times New Roman" panose="02020603050405020304" pitchFamily="18" charset="0"/>
                <a:cs typeface="+mj-cs"/>
              </a:rPr>
              <a:t> و </a:t>
            </a:r>
            <a:r>
              <a:rPr lang="en-US" sz="2400" dirty="0">
                <a:solidFill>
                  <a:srgbClr val="002060"/>
                </a:solidFill>
                <a:latin typeface="Adobe Caslon Pro" panose="0205050205050A020403" pitchFamily="18" charset="0"/>
                <a:ea typeface="Times New Roman" panose="02020603050405020304" pitchFamily="18" charset="0"/>
                <a:cs typeface="+mj-cs"/>
              </a:rPr>
              <a:t>SEM</a:t>
            </a:r>
            <a:r>
              <a:rPr lang="ar-SA" sz="2400" dirty="0">
                <a:solidFill>
                  <a:srgbClr val="002060"/>
                </a:solidFill>
                <a:latin typeface="Montserrat" panose="02000505000000020004" pitchFamily="2" charset="0"/>
                <a:ea typeface="Times New Roman" panose="02020603050405020304" pitchFamily="18" charset="0"/>
                <a:cs typeface="+mj-cs"/>
              </a:rPr>
              <a:t> ي</a:t>
            </a:r>
            <a:r>
              <a:rPr lang="ar-EG" sz="2400" dirty="0">
                <a:solidFill>
                  <a:srgbClr val="002060"/>
                </a:solidFill>
                <a:latin typeface="Montserrat" panose="02000505000000020004" pitchFamily="2" charset="0"/>
                <a:ea typeface="Times New Roman" panose="02020603050405020304" pitchFamily="18" charset="0"/>
                <a:cs typeface="+mj-cs"/>
              </a:rPr>
              <a:t>َ</a:t>
            </a:r>
            <a:r>
              <a:rPr lang="ar-SA" sz="2400" dirty="0">
                <a:solidFill>
                  <a:srgbClr val="002060"/>
                </a:solidFill>
                <a:latin typeface="Montserrat" panose="02000505000000020004" pitchFamily="2" charset="0"/>
                <a:ea typeface="Times New Roman" panose="02020603050405020304" pitchFamily="18" charset="0"/>
                <a:cs typeface="+mj-cs"/>
              </a:rPr>
              <a:t>كمن في أن التسويق عبر محركات البحث هو الدفع في إعلانات محركات البحث من أجل استهداف زوار محركات البحث من العملاء. أما تحسين محركات البحث، فهي العملية المجانية التي يتم فيها كتابة محتوى مميز وحصري ليتفرد أعلى النتائج بشكل طبيعي وغير مدفوع. وللظهور أعلى نتائج البحث بشكل طبيعي يجب التزام المحتوى بقواعد مختلفة يطبقها محترفين وخبراء تحسين محركات البحث </a:t>
            </a:r>
            <a:r>
              <a:rPr lang="en-US" sz="2400" dirty="0">
                <a:solidFill>
                  <a:srgbClr val="002060"/>
                </a:solidFill>
                <a:latin typeface="Adobe Caslon Pro" panose="0205050205050A020403" pitchFamily="18" charset="0"/>
                <a:ea typeface="Times New Roman" panose="02020603050405020304" pitchFamily="18" charset="0"/>
                <a:cs typeface="+mj-cs"/>
              </a:rPr>
              <a:t>SEO</a:t>
            </a:r>
            <a:r>
              <a:rPr lang="ar-SA" sz="2400" dirty="0">
                <a:solidFill>
                  <a:srgbClr val="002060"/>
                </a:solidFill>
                <a:latin typeface="Montserrat" panose="02000505000000020004" pitchFamily="2"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4724401" y="153117"/>
            <a:ext cx="4860890"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07000"/>
              </a:lnSpc>
              <a:spcAft>
                <a:spcPts val="800"/>
              </a:spcAft>
            </a:pPr>
            <a:r>
              <a:rPr lang="ar-SA" sz="28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الفرق بين </a:t>
            </a:r>
            <a:r>
              <a:rPr lang="en-US" sz="2800" b="1"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SEO</a:t>
            </a:r>
            <a:r>
              <a:rPr lang="ar-SA" sz="28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و </a:t>
            </a:r>
            <a:r>
              <a:rPr lang="en-US" sz="2800" b="1"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SEM</a:t>
            </a:r>
            <a:endParaRPr lang="en-US" sz="28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B3E18A4B-80BF-4934-9754-E906670455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95" y="45719"/>
            <a:ext cx="4107932" cy="68122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931031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23671" y="354148"/>
            <a:ext cx="739741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237312" y="659992"/>
            <a:ext cx="3705306" cy="584386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10545" y="926010"/>
            <a:ext cx="7038110" cy="510828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فتحسين ظهورك في نتائج البحث غير </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ال</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مدفوع أو عن طريق إعلانات محركات البحث المدفوعة كلاهما عمليتان متوازيتان يعني أنه يجب عليك أن تقوم بهما معًا ضمن خطة </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مت</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كاملة. فتحسين محركات البحث طريقة قوية لزيادة المرور على موقعك. وهو كذلك وسيلة قوية لسمعتك من خلال تعريف الناس وتقريبهم من علامتك التجارية، أما التسويق عبر محركات البحث بشكل مدفوع فهو مفيد لمن يبحث عن خدمتك الآن ومتحمس لشرائها ويحتاجها دون حاجة لمزيد من الإقناع.</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5A890959-EF5F-47CB-9570-140481724B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762" y="1285761"/>
            <a:ext cx="4398819" cy="433821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3874324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63396" y="1158555"/>
            <a:ext cx="4128422" cy="53634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33741" y="1330036"/>
            <a:ext cx="10524517" cy="500481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spcAft>
                <a:spcPts val="1500"/>
              </a:spcAft>
            </a:pPr>
            <a:r>
              <a:rPr lang="ar-SA" sz="2400" kern="1800" cap="all" dirty="0">
                <a:solidFill>
                  <a:srgbClr val="002060"/>
                </a:solidFill>
                <a:latin typeface="Adobe Caslon Pro" panose="0205050205050A020403" pitchFamily="18" charset="0"/>
                <a:ea typeface="Times New Roman" panose="02020603050405020304" pitchFamily="18" charset="0"/>
              </a:rPr>
              <a:t>أولًا</a:t>
            </a:r>
            <a:r>
              <a:rPr lang="en-US" sz="2400" kern="1800" cap="all" dirty="0">
                <a:solidFill>
                  <a:srgbClr val="002060"/>
                </a:solidFill>
                <a:latin typeface="Adobe Caslon Pro" panose="0205050205050A020403" pitchFamily="18" charset="0"/>
                <a:ea typeface="Times New Roman" panose="02020603050405020304" pitchFamily="18" charset="0"/>
              </a:rPr>
              <a:t> </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r>
              <a:rPr lang="en-US" sz="2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dobe Caslon Pro" panose="0205050205050A020403" pitchFamily="18" charset="0"/>
                <a:ea typeface="Times New Roman" panose="02020603050405020304" pitchFamily="18" charset="0"/>
              </a:rPr>
              <a:t>يختار المُعلن الكلمات المفتاحية</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Key Words </a:t>
            </a:r>
            <a:r>
              <a:rPr lang="ar-SA" sz="2400" kern="1800" cap="all" dirty="0">
                <a:solidFill>
                  <a:srgbClr val="002060"/>
                </a:solidFill>
                <a:latin typeface="Adobe Caslon Pro" panose="0205050205050A020403" pitchFamily="18" charset="0"/>
                <a:ea typeface="Times New Roman" panose="02020603050405020304" pitchFamily="18" charset="0"/>
              </a:rPr>
              <a:t>أو العبارات المفتاحية</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Key phrases </a:t>
            </a:r>
            <a:r>
              <a:rPr lang="ar-SA" sz="2400" kern="1800" cap="all" dirty="0">
                <a:solidFill>
                  <a:srgbClr val="002060"/>
                </a:solidFill>
                <a:latin typeface="Adobe Caslon Pro" panose="0205050205050A020403" pitchFamily="18" charset="0"/>
                <a:ea typeface="Times New Roman" panose="02020603050405020304" pitchFamily="18" charset="0"/>
              </a:rPr>
              <a:t>ذات الصلة التي يرغب أن تظهر إعلاناته بشأنها</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Adobe Caslon Pro" panose="0205050205050A020403" pitchFamily="18" charset="0"/>
                <a:ea typeface="Times New Roman" panose="02020603050405020304" pitchFamily="18" charset="0"/>
              </a:rPr>
              <a:t>ثانيًا</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r>
              <a:rPr lang="en-US" sz="6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dobe Caslon Pro" panose="0205050205050A020403" pitchFamily="18" charset="0"/>
                <a:ea typeface="Times New Roman" panose="02020603050405020304" pitchFamily="18" charset="0"/>
              </a:rPr>
              <a:t>يحد</a:t>
            </a:r>
            <a:r>
              <a:rPr lang="ar-EG" sz="2400" kern="1800" cap="all" dirty="0">
                <a:solidFill>
                  <a:srgbClr val="002060"/>
                </a:solidFill>
                <a:latin typeface="Adobe Caslon Pro" panose="0205050205050A020403" pitchFamily="18" charset="0"/>
                <a:ea typeface="Times New Roman" panose="02020603050405020304" pitchFamily="18" charset="0"/>
              </a:rPr>
              <a:t>د</a:t>
            </a:r>
            <a:r>
              <a:rPr lang="ar-SA" sz="2400" kern="1800" cap="all" dirty="0">
                <a:solidFill>
                  <a:srgbClr val="002060"/>
                </a:solidFill>
                <a:latin typeface="Adobe Caslon Pro" panose="0205050205050A020403" pitchFamily="18" charset="0"/>
                <a:ea typeface="Times New Roman" panose="02020603050405020304" pitchFamily="18" charset="0"/>
              </a:rPr>
              <a:t> الم</a:t>
            </a:r>
            <a:r>
              <a:rPr lang="ar-EG" sz="2400" kern="1800" cap="all" dirty="0">
                <a:solidFill>
                  <a:srgbClr val="002060"/>
                </a:solidFill>
                <a:latin typeface="Adobe Caslon Pro" panose="0205050205050A020403" pitchFamily="18" charset="0"/>
                <a:ea typeface="Times New Roman" panose="02020603050405020304" pitchFamily="18" charset="0"/>
              </a:rPr>
              <a:t>ُ</a:t>
            </a:r>
            <a:r>
              <a:rPr lang="ar-SA" sz="2400" kern="1800" cap="all" dirty="0">
                <a:solidFill>
                  <a:srgbClr val="002060"/>
                </a:solidFill>
                <a:latin typeface="Adobe Caslon Pro" panose="0205050205050A020403" pitchFamily="18" charset="0"/>
                <a:ea typeface="Times New Roman" panose="02020603050405020304" pitchFamily="18" charset="0"/>
              </a:rPr>
              <a:t>علن القيمة التي يود</a:t>
            </a:r>
            <a:r>
              <a:rPr lang="ar-EG" sz="2400" kern="1800" cap="all" dirty="0">
                <a:solidFill>
                  <a:srgbClr val="002060"/>
                </a:solidFill>
                <a:latin typeface="Adobe Caslon Pro" panose="0205050205050A020403" pitchFamily="18" charset="0"/>
                <a:ea typeface="Times New Roman" panose="02020603050405020304" pitchFamily="18" charset="0"/>
              </a:rPr>
              <a:t> </a:t>
            </a:r>
            <a:r>
              <a:rPr lang="ar-SA" sz="2400" kern="1800" cap="all" dirty="0">
                <a:solidFill>
                  <a:srgbClr val="002060"/>
                </a:solidFill>
                <a:latin typeface="Adobe Caslon Pro" panose="0205050205050A020403" pitchFamily="18" charset="0"/>
                <a:ea typeface="Times New Roman" panose="02020603050405020304" pitchFamily="18" charset="0"/>
              </a:rPr>
              <a:t>دفعها مقابل كل نقرة مقارنةً بالمنافسين، </a:t>
            </a:r>
            <a:r>
              <a:rPr lang="ar-EG" sz="2400" kern="1800" cap="all" dirty="0">
                <a:solidFill>
                  <a:srgbClr val="002060"/>
                </a:solidFill>
                <a:latin typeface="Adobe Caslon Pro" panose="0205050205050A020403" pitchFamily="18" charset="0"/>
                <a:ea typeface="Times New Roman" panose="02020603050405020304" pitchFamily="18" charset="0"/>
              </a:rPr>
              <a:t>و</a:t>
            </a:r>
            <a:r>
              <a:rPr lang="ar-SA" sz="2400" kern="1800" cap="all" dirty="0">
                <a:solidFill>
                  <a:srgbClr val="002060"/>
                </a:solidFill>
                <a:latin typeface="Adobe Caslon Pro" panose="0205050205050A020403" pitchFamily="18" charset="0"/>
                <a:ea typeface="Times New Roman" panose="02020603050405020304" pitchFamily="18" charset="0"/>
              </a:rPr>
              <a:t>هذه العملية تُعرف بالمناقصة </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bidding </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Adobe Caslon Pro" panose="0205050205050A020403" pitchFamily="18" charset="0"/>
                <a:ea typeface="Times New Roman" panose="02020603050405020304" pitchFamily="18" charset="0"/>
              </a:rPr>
              <a:t>ثالثًا</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r>
              <a:rPr lang="en-US" sz="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dobe Caslon Pro" panose="0205050205050A020403" pitchFamily="18" charset="0"/>
                <a:ea typeface="Times New Roman" panose="02020603050405020304" pitchFamily="18" charset="0"/>
              </a:rPr>
              <a:t>عندما يبحث المستخدم باستخدام الكلمة أو العبارة المفتاحية، فإن النتائج ستظهر بالترتيب بناءً على من قام بالدفع أكثر – بجانب عدد آخر من المعطيات</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Adobe Caslon Pro" panose="0205050205050A020403" pitchFamily="18" charset="0"/>
                <a:ea typeface="Times New Roman" panose="02020603050405020304" pitchFamily="18" charset="0"/>
              </a:rPr>
              <a:t>رابعًا</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r>
              <a:rPr lang="en-US" sz="3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a:t>
            </a:r>
            <a:r>
              <a:rPr lang="ar-EG"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dobe Caslon Pro" panose="0205050205050A020403" pitchFamily="18" charset="0"/>
                <a:ea typeface="Times New Roman" panose="02020603050405020304" pitchFamily="18" charset="0"/>
              </a:rPr>
              <a:t>عندما ينقر المستخدم على أحد الإعلانات، يتم محاسبة المُعلن على هذه النقرة</a:t>
            </a:r>
            <a:r>
              <a:rPr lang="en-US" sz="2400" kern="1800" cap="all"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Rectangle: Rounded Corners 6">
            <a:extLst>
              <a:ext uri="{FF2B5EF4-FFF2-40B4-BE49-F238E27FC236}">
                <a16:creationId xmlns:a16="http://schemas.microsoft.com/office/drawing/2014/main" id="{1D6EEBB3-8551-4EF4-9904-E4C9A639AE68}"/>
              </a:ext>
            </a:extLst>
          </p:cNvPr>
          <p:cNvSpPr/>
          <p:nvPr/>
        </p:nvSpPr>
        <p:spPr>
          <a:xfrm>
            <a:off x="3380509" y="480710"/>
            <a:ext cx="6027474" cy="750343"/>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a:lnSpc>
                <a:spcPct val="150000"/>
              </a:lnSpc>
            </a:pPr>
            <a:r>
              <a:rPr lang="ar-EG" sz="2400" b="1" dirty="0">
                <a:solidFill>
                  <a:schemeClr val="bg1"/>
                </a:solidFill>
                <a:latin typeface="Adobe Caslon Pro" panose="0205050205050A020403" pitchFamily="18" charset="0"/>
                <a:cs typeface="Times New Roman" panose="02020603050405020304" pitchFamily="18" charset="0"/>
              </a:rPr>
              <a:t>آلية عمل التسويق عبر محركات البحث </a:t>
            </a:r>
            <a:r>
              <a:rPr lang="en-US" sz="2400" b="1" dirty="0">
                <a:solidFill>
                  <a:schemeClr val="bg1"/>
                </a:solidFill>
                <a:latin typeface="Adobe Caslon Pro" panose="0205050205050A020403" pitchFamily="18" charset="0"/>
                <a:cs typeface="Times New Roman" panose="02020603050405020304" pitchFamily="18" charset="0"/>
              </a:rPr>
              <a:t>SEM</a:t>
            </a:r>
            <a:endParaRPr lang="ar-EG" sz="2400" b="1" dirty="0">
              <a:solidFill>
                <a:schemeClr val="bg1"/>
              </a:solidFill>
              <a:latin typeface="Adobe Caslon Pro" panose="0205050205050A020403" pitchFamily="18" charset="0"/>
              <a:cs typeface="Times New Roman" panose="02020603050405020304" pitchFamily="18" charset="0"/>
            </a:endParaRPr>
          </a:p>
        </p:txBody>
      </p:sp>
    </p:spTree>
    <p:extLst>
      <p:ext uri="{BB962C8B-B14F-4D97-AF65-F5344CB8AC3E}">
        <p14:creationId xmlns:p14="http://schemas.microsoft.com/office/powerpoint/2010/main" val="13029083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277382"/>
            <a:ext cx="4128422" cy="503724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3782" y="878585"/>
            <a:ext cx="6849658" cy="53613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1- الإعلانات المدفوعة – الدفع بالنقرة </a:t>
            </a:r>
            <a:r>
              <a:rPr lang="en-US" sz="2400" b="1" dirty="0">
                <a:solidFill>
                  <a:srgbClr val="002060"/>
                </a:solidFill>
                <a:latin typeface="Adobe Caslon Pro" panose="0205050205050A020403" pitchFamily="18" charset="0"/>
                <a:ea typeface="Times New Roman" panose="02020603050405020304" pitchFamily="18" charset="0"/>
                <a:cs typeface="Arial" panose="020B0604020202020204" pitchFamily="34" charset="0"/>
              </a:rPr>
              <a:t>PPC</a:t>
            </a: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50000"/>
              </a:lnSpc>
              <a:spcAft>
                <a:spcPts val="800"/>
              </a:spcAft>
            </a:pP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في هذا النوع تدفع على كل نقرة أو اتخاذ إجراء من قبل الجمهور المستهدف، وهي تعتمد على إعلان نصي يظهر أعلى نتائج البحث عندما يقوم أحدهم بالبحث عن الكلمة المستهدفة في الإعلان</a:t>
            </a:r>
            <a:r>
              <a:rPr lang="ar-EG"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وفي تلك الإعلانات لا تدفع إلا على النقرات، ويمكنك إجراء تلك الإعلانات عن طريق </a:t>
            </a:r>
            <a:r>
              <a:rPr lang="en-US"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Google Ads</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3745265" y="107217"/>
            <a:ext cx="5538997"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أ</a:t>
            </a:r>
            <a:r>
              <a:rPr lang="ar-SA" sz="28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نواع التسويق عبر محركات البحث</a:t>
            </a:r>
            <a:r>
              <a:rPr lang="ar-EG" sz="2800" b="1"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 </a:t>
            </a:r>
            <a:r>
              <a:rPr lang="en-US" sz="2800" b="1" dirty="0">
                <a:solidFill>
                  <a:schemeClr val="bg1"/>
                </a:solidFill>
                <a:latin typeface="Adobe Caslon Pro" panose="0205050205050A020403" pitchFamily="18" charset="0"/>
                <a:ea typeface="Times New Roman" panose="02020603050405020304" pitchFamily="18" charset="0"/>
                <a:cs typeface="Times New Roman" panose="02020603050405020304" pitchFamily="18" charset="0"/>
              </a:rPr>
              <a:t>SEM</a:t>
            </a:r>
            <a:endParaRPr lang="ar-EG" sz="2800" b="1" dirty="0">
              <a:solidFill>
                <a:schemeClr val="bg1"/>
              </a:solidFill>
              <a:latin typeface="Adobe Caslon Pro" panose="0205050205050A020403" pitchFamily="18" charset="0"/>
            </a:endParaRPr>
          </a:p>
        </p:txBody>
      </p:sp>
      <p:pic>
        <p:nvPicPr>
          <p:cNvPr id="4" name="Picture 3">
            <a:extLst>
              <a:ext uri="{FF2B5EF4-FFF2-40B4-BE49-F238E27FC236}">
                <a16:creationId xmlns:a16="http://schemas.microsoft.com/office/drawing/2014/main" id="{355A215F-7047-46FE-8571-45CA307F1EF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4093" y="1276550"/>
            <a:ext cx="4421201" cy="4565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59743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23672" y="405674"/>
            <a:ext cx="4143257"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660115"/>
            <a:ext cx="4128422" cy="557646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47854" y="894341"/>
            <a:ext cx="6481231" cy="529007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2- </a:t>
            </a:r>
            <a:r>
              <a:rPr lang="ar-EG"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الإعلانات </a:t>
            </a: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غير </a:t>
            </a:r>
            <a:r>
              <a:rPr lang="ar-EG"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ال</a:t>
            </a: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مدفوع</a:t>
            </a:r>
            <a:r>
              <a:rPr lang="ar-EG"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ة</a:t>
            </a:r>
            <a:r>
              <a:rPr lang="ar-SA"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 تحسين محركات البحث</a:t>
            </a:r>
            <a:r>
              <a:rPr lang="ar-EG" sz="2400" b="1"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a:p>
            <a:pPr lvl="0" algn="justLow" rtl="1">
              <a:lnSpc>
                <a:spcPct val="150000"/>
              </a:lnSpc>
              <a:spcAft>
                <a:spcPts val="800"/>
              </a:spcAft>
            </a:pP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يعتمد تحسين محركات البحث</a:t>
            </a:r>
            <a:r>
              <a:rPr lang="ar-EG"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هنا</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على إظهار موقعك أو المحتوى الخاص بك بشكل طبيعي </a:t>
            </a:r>
            <a:r>
              <a:rPr lang="en-US"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Organic</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في الصفحات الأولى لنتائج البحث </a:t>
            </a:r>
            <a:r>
              <a:rPr lang="en-US"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SERPs</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بدون دفع أي مصاريف. فتحسين محركات البحث يعتبر نوع من أنواع التسويق عبر محركات البحث، وهو نوع غير مدفوع</a:t>
            </a:r>
            <a:r>
              <a:rPr lang="ar-EG"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ويتم عن طريق كتابة محتوى حصري ذا</a:t>
            </a:r>
            <a:r>
              <a:rPr lang="ar-EG"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ت</a:t>
            </a:r>
            <a:r>
              <a:rPr lang="ar-SA" sz="2400" dirty="0">
                <a:solidFill>
                  <a:srgbClr val="002060"/>
                </a:solidFill>
                <a:latin typeface="Adobe Caslon Pro" panose="0205050205050A020403" pitchFamily="18" charset="0"/>
                <a:ea typeface="Times New Roman" panose="02020603050405020304" pitchFamily="18" charset="0"/>
                <a:cs typeface="Times New Roman" panose="02020603050405020304" pitchFamily="18" charset="0"/>
              </a:rPr>
              <a:t> جودة عالية بهدف الظهور بشكل طبيعي أعلى نتائج البحث بدون إعلانات.</a:t>
            </a:r>
            <a:endParaRPr lang="en-US" sz="2400" dirty="0">
              <a:solidFill>
                <a:srgbClr val="002060"/>
              </a:solidFill>
              <a:latin typeface="Adobe Caslon Pro" panose="0205050205050A020403" pitchFamily="18"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3" name="Picture 2">
            <a:extLst>
              <a:ext uri="{FF2B5EF4-FFF2-40B4-BE49-F238E27FC236}">
                <a16:creationId xmlns:a16="http://schemas.microsoft.com/office/drawing/2014/main" id="{482EE90B-D51C-4DFD-AE65-658BE1ED6A16}"/>
              </a:ext>
            </a:extLst>
          </p:cNvPr>
          <p:cNvPicPr>
            <a:picLocks noChangeAspect="1"/>
          </p:cNvPicPr>
          <p:nvPr/>
        </p:nvPicPr>
        <p:blipFill>
          <a:blip r:embed="rId3"/>
          <a:stretch>
            <a:fillRect/>
          </a:stretch>
        </p:blipFill>
        <p:spPr>
          <a:xfrm>
            <a:off x="0" y="1431900"/>
            <a:ext cx="5334000" cy="42149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8779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32670" y="1346396"/>
            <a:ext cx="3822021" cy="46263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11625" y="1477786"/>
            <a:ext cx="6627790" cy="504420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وظيفة استراتيجية التسويق عبر محركات البحث </a:t>
            </a:r>
            <a:r>
              <a:rPr lang="en-US" sz="2400" kern="1800" cap="all" dirty="0">
                <a:solidFill>
                  <a:srgbClr val="002060"/>
                </a:solidFill>
                <a:latin typeface="Adobe Caslon Pro" panose="0205050205050A020403" pitchFamily="18" charset="0"/>
                <a:ea typeface="Times New Roman" panose="02020603050405020304" pitchFamily="18" charset="0"/>
              </a:rPr>
              <a:t>SEM</a:t>
            </a:r>
            <a:r>
              <a:rPr lang="ar-SA" sz="2400" kern="1800" cap="all" dirty="0">
                <a:solidFill>
                  <a:srgbClr val="002060"/>
                </a:solidFill>
                <a:latin typeface="Calibri" panose="020F0502020204030204" pitchFamily="34" charset="0"/>
                <a:ea typeface="Times New Roman" panose="02020603050405020304" pitchFamily="18" charset="0"/>
              </a:rPr>
              <a:t>هو تهيئة الإعلانات المدفوعة لتحقيق هدف ما</a:t>
            </a:r>
            <a:r>
              <a:rPr lang="ar-EG"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EG" sz="2400" kern="1800" cap="all" dirty="0">
                <a:solidFill>
                  <a:srgbClr val="002060"/>
                </a:solidFill>
                <a:latin typeface="Calibri" panose="020F0502020204030204" pitchFamily="34" charset="0"/>
                <a:ea typeface="Times New Roman" panose="02020603050405020304" pitchFamily="18" charset="0"/>
              </a:rPr>
              <a:t>ول</a:t>
            </a:r>
            <a:r>
              <a:rPr lang="ar-SA" sz="2400" kern="1800" cap="all" dirty="0">
                <a:solidFill>
                  <a:srgbClr val="002060"/>
                </a:solidFill>
                <a:latin typeface="Calibri" panose="020F0502020204030204" pitchFamily="34" charset="0"/>
                <a:ea typeface="Times New Roman" panose="02020603050405020304" pitchFamily="18" charset="0"/>
              </a:rPr>
              <a:t>كي تضع استراتيجية مُحكمة، يتعين عليك فهم طريقة عمل منصات الإعلانات المدفوعة، وكيف بإمكانك التحكم في المتغيرات التي تؤثر في أداء حملاتك الإعلانية، مثل الكلمات المفتاحية والميزانية ونص الإعلان</a:t>
            </a:r>
            <a:r>
              <a:rPr lang="ar-EG" sz="2400" kern="1800" cap="all" dirty="0">
                <a:solidFill>
                  <a:srgbClr val="002060"/>
                </a:solidFill>
                <a:latin typeface="Calibri" panose="020F0502020204030204" pitchFamily="34" charset="0"/>
                <a:ea typeface="Times New Roman" panose="02020603050405020304" pitchFamily="18" charset="0"/>
              </a:rPr>
              <a:t>.</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endParaRPr lang="ar-EG"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a:p>
            <a:pPr marL="342900" lvl="0" indent="-342900" algn="justLow" rtl="1">
              <a:lnSpc>
                <a:spcPct val="150000"/>
              </a:lnSpc>
              <a:buFont typeface="Wingdings" panose="05000000000000000000" pitchFamily="2" charset="2"/>
              <a:buChar char="Ø"/>
            </a:pPr>
            <a:r>
              <a:rPr lang="ar-SA" sz="2400" u="sng" kern="1800" cap="all" dirty="0">
                <a:solidFill>
                  <a:srgbClr val="002060"/>
                </a:solidFill>
                <a:latin typeface="Calibri" panose="020F0502020204030204" pitchFamily="34" charset="0"/>
                <a:ea typeface="Times New Roman" panose="02020603050405020304" pitchFamily="18" charset="0"/>
              </a:rPr>
              <a:t>إليك هذه العوامل التي ترتبط بشكلٍ وثيق بنجاحك في التسويق عبر محركات البحث</a:t>
            </a:r>
            <a:r>
              <a:rPr lang="ar-EG" sz="2400" u="sng" kern="1800" cap="all" dirty="0">
                <a:solidFill>
                  <a:srgbClr val="002060"/>
                </a:solidFill>
                <a:latin typeface="Calibri" panose="020F0502020204030204" pitchFamily="34" charset="0"/>
                <a:ea typeface="Times New Roman" panose="02020603050405020304" pitchFamily="18" charset="0"/>
              </a:rPr>
              <a:t> </a:t>
            </a:r>
            <a:r>
              <a:rPr lang="en-US" sz="2400" u="sng" kern="1800" cap="all" dirty="0">
                <a:solidFill>
                  <a:srgbClr val="002060"/>
                </a:solidFill>
                <a:latin typeface="Adobe Caslon Pro" panose="0205050205050A020403" pitchFamily="18" charset="0"/>
                <a:ea typeface="Times New Roman" panose="02020603050405020304" pitchFamily="18" charset="0"/>
              </a:rPr>
              <a:t>SEM</a:t>
            </a:r>
            <a:endParaRPr lang="ar-EG" sz="2400" u="sng" kern="1800" cap="all" dirty="0">
              <a:solidFill>
                <a:srgbClr val="002060"/>
              </a:solidFill>
              <a:latin typeface="Adobe Caslon Pro" panose="0205050205050A020403"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687782" y="513117"/>
            <a:ext cx="6800362" cy="70188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r" rtl="1" fontAlgn="base">
              <a:spcAft>
                <a:spcPts val="1500"/>
              </a:spcAft>
            </a:pPr>
            <a:r>
              <a:rPr lang="ar-SA" sz="2400" b="1" kern="1800" cap="all" dirty="0">
                <a:solidFill>
                  <a:schemeClr val="bg1"/>
                </a:solidFill>
                <a:latin typeface="Calibri" panose="020F0502020204030204" pitchFamily="34" charset="0"/>
                <a:ea typeface="Times New Roman" panose="02020603050405020304" pitchFamily="18" charset="0"/>
              </a:rPr>
              <a:t>خطوات بناء استراتيجية تسويق فعالة عبر محركات البحث</a:t>
            </a:r>
            <a:r>
              <a:rPr lang="en-US" sz="2400" b="1" kern="1800" cap="all" dirty="0">
                <a:solidFill>
                  <a:schemeClr val="bg1"/>
                </a:solidFill>
                <a:latin typeface="Arial" panose="020B0604020202020204" pitchFamily="34" charset="0"/>
                <a:ea typeface="Times New Roman" panose="02020603050405020304" pitchFamily="18" charset="0"/>
                <a:cs typeface="Arial" panose="020B0604020202020204" pitchFamily="34" charset="0"/>
              </a:rPr>
              <a:t> </a:t>
            </a:r>
            <a:r>
              <a:rPr lang="en-US" sz="2400" b="1" kern="1800" cap="all" dirty="0">
                <a:solidFill>
                  <a:schemeClr val="bg1"/>
                </a:solidFill>
                <a:latin typeface="Adobe Caslon Pro" panose="0205050205050A020403" pitchFamily="18" charset="0"/>
                <a:ea typeface="Times New Roman" panose="02020603050405020304" pitchFamily="18" charset="0"/>
                <a:cs typeface="Arial" panose="020B0604020202020204" pitchFamily="34" charset="0"/>
              </a:rPr>
              <a:t>SEM</a:t>
            </a:r>
            <a:endParaRPr lang="en-US" sz="1600" dirty="0">
              <a:solidFill>
                <a:schemeClr val="bg1"/>
              </a:solidFill>
              <a:latin typeface="Adobe Caslon Pro" panose="0205050205050A020403" pitchFamily="18"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F266E525-2F84-4B04-A8F2-164D6EDA71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673" y="1736007"/>
            <a:ext cx="4474676" cy="3999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0469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1867520" y="382814"/>
            <a:ext cx="9590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870036"/>
            <a:ext cx="4128422" cy="55878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48495" y="805934"/>
            <a:ext cx="7441227" cy="560623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pPr>
            <a:r>
              <a:rPr lang="ar-SA" sz="2400" cap="all" dirty="0">
                <a:solidFill>
                  <a:srgbClr val="002060"/>
                </a:solidFill>
                <a:latin typeface="Adobe Caslon Pro" panose="0205050205050A020403" pitchFamily="18" charset="0"/>
              </a:rPr>
              <a:t>- يمكن القول أن هذه الخطوة هي الأهم في الحملة الإعلانية بأكملها؛ لأنها هي التي تُرسى الأساس لنجاح جهودك اللاحقة كلها</a:t>
            </a:r>
            <a:r>
              <a:rPr lang="en-US" sz="2400" cap="all" dirty="0">
                <a:solidFill>
                  <a:srgbClr val="002060"/>
                </a:solidFill>
                <a:latin typeface="Adobe Caslon Pro" panose="0205050205050A020403" pitchFamily="18" charset="0"/>
              </a:rPr>
              <a:t>.</a:t>
            </a:r>
            <a:endParaRPr lang="en-US" sz="2400" dirty="0">
              <a:solidFill>
                <a:srgbClr val="002060"/>
              </a:solidFill>
              <a:latin typeface="Adobe Caslon Pro" panose="0205050205050A020403" pitchFamily="18" charset="0"/>
            </a:endParaRPr>
          </a:p>
          <a:p>
            <a:pPr algn="justLow" rtl="1" fontAlgn="base">
              <a:lnSpc>
                <a:spcPct val="150000"/>
              </a:lnSpc>
            </a:pPr>
            <a:r>
              <a:rPr lang="ar-SA" sz="2400" cap="all" dirty="0">
                <a:solidFill>
                  <a:srgbClr val="002060"/>
                </a:solidFill>
                <a:latin typeface="Adobe Caslon Pro" panose="0205050205050A020403" pitchFamily="18" charset="0"/>
              </a:rPr>
              <a:t>- كلماتك المفتاحية المختارة هي التي ستحدد مدى سهولة إيجاد عملائك المحتملين لك، وإلى أي درجة سيكون إعلانك ذا قيمة وملاءمة لهم</a:t>
            </a:r>
            <a:r>
              <a:rPr lang="en-US" sz="2400" cap="all" dirty="0">
                <a:solidFill>
                  <a:srgbClr val="002060"/>
                </a:solidFill>
                <a:latin typeface="Adobe Caslon Pro" panose="0205050205050A020403" pitchFamily="18" charset="0"/>
              </a:rPr>
              <a:t>.</a:t>
            </a:r>
            <a:endParaRPr lang="en-US" sz="2400" dirty="0">
              <a:solidFill>
                <a:srgbClr val="002060"/>
              </a:solidFill>
              <a:latin typeface="Adobe Caslon Pro" panose="0205050205050A020403" pitchFamily="18" charset="0"/>
            </a:endParaRPr>
          </a:p>
          <a:p>
            <a:pPr indent="-342900" algn="justLow" rtl="1">
              <a:lnSpc>
                <a:spcPct val="150000"/>
              </a:lnSpc>
              <a:buFontTx/>
              <a:buChar char="-"/>
            </a:pPr>
            <a:r>
              <a:rPr lang="ar-SA" sz="2400" cap="all" dirty="0">
                <a:solidFill>
                  <a:srgbClr val="002060"/>
                </a:solidFill>
                <a:latin typeface="Adobe Caslon Pro" panose="0205050205050A020403" pitchFamily="18" charset="0"/>
              </a:rPr>
              <a:t>لبعض الكلمات المفتاحية أداء ونتائج أفضل من غيرها، بجانب اختلافات أخرى كحجم المنافسة في المقايضة، وثمن الدفع لكل نقرة</a:t>
            </a:r>
            <a:r>
              <a:rPr lang="en-US" sz="2400" cap="all" dirty="0">
                <a:solidFill>
                  <a:srgbClr val="002060"/>
                </a:solidFill>
                <a:latin typeface="Adobe Caslon Pro" panose="0205050205050A020403" pitchFamily="18" charset="0"/>
              </a:rPr>
              <a:t> – Pay-Per-Click</a:t>
            </a:r>
            <a:r>
              <a:rPr lang="en-US" sz="300" cap="all" dirty="0">
                <a:solidFill>
                  <a:srgbClr val="002060"/>
                </a:solidFill>
                <a:latin typeface="Adobe Caslon Pro" panose="0205050205050A020403" pitchFamily="18" charset="0"/>
              </a:rPr>
              <a:t> </a:t>
            </a:r>
            <a:r>
              <a:rPr lang="en-US" sz="2400" cap="all" dirty="0">
                <a:solidFill>
                  <a:srgbClr val="002060"/>
                </a:solidFill>
                <a:latin typeface="Adobe Caslon Pro" panose="0205050205050A020403" pitchFamily="18" charset="0"/>
              </a:rPr>
              <a:t>– PPC</a:t>
            </a:r>
            <a:r>
              <a:rPr lang="ar-SA" sz="2400" cap="all" dirty="0">
                <a:solidFill>
                  <a:srgbClr val="002060"/>
                </a:solidFill>
                <a:latin typeface="Adobe Caslon Pro" panose="0205050205050A020403" pitchFamily="18" charset="0"/>
              </a:rPr>
              <a:t>، لذلك عليك القيام ببحثٍ واف عن أشهر الكلمات المفتاحيّة في الناحية التي تنافس فيها</a:t>
            </a:r>
            <a:r>
              <a:rPr lang="ar-EG" sz="2400" cap="all" dirty="0">
                <a:solidFill>
                  <a:srgbClr val="002060"/>
                </a:solidFill>
                <a:latin typeface="Adobe Caslon Pro" panose="0205050205050A020403" pitchFamily="18" charset="0"/>
              </a:rPr>
              <a:t>.</a:t>
            </a:r>
            <a:endParaRPr lang="en-US" sz="2400" cap="all" dirty="0">
              <a:solidFill>
                <a:srgbClr val="002060"/>
              </a:solidFill>
              <a:latin typeface="Adobe Caslon Pro" panose="0205050205050A020403"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0445643C-F5D8-4991-9C73-41427C7E4DF4}"/>
              </a:ext>
            </a:extLst>
          </p:cNvPr>
          <p:cNvSpPr/>
          <p:nvPr/>
        </p:nvSpPr>
        <p:spPr>
          <a:xfrm>
            <a:off x="5518683" y="360917"/>
            <a:ext cx="6218548" cy="61498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fontAlgn="base"/>
            <a:r>
              <a:rPr lang="ar-EG" sz="2400" b="1" cap="all" dirty="0">
                <a:solidFill>
                  <a:schemeClr val="bg1"/>
                </a:solidFill>
                <a:latin typeface="Adobe Caslon Pro" panose="0205050205050A020403" pitchFamily="18" charset="0"/>
                <a:cs typeface="+mj-cs"/>
              </a:rPr>
              <a:t>1</a:t>
            </a:r>
            <a:r>
              <a:rPr lang="ar-EG" sz="2000" b="1" cap="all" dirty="0">
                <a:solidFill>
                  <a:schemeClr val="bg1"/>
                </a:solidFill>
                <a:latin typeface="Adobe Caslon Pro" panose="0205050205050A020403" pitchFamily="18" charset="0"/>
              </a:rPr>
              <a:t>. </a:t>
            </a:r>
            <a:r>
              <a:rPr lang="ar-SA" sz="2000" b="1" cap="all" dirty="0">
                <a:solidFill>
                  <a:schemeClr val="bg1"/>
                </a:solidFill>
                <a:latin typeface="Adobe Caslon Pro" panose="0205050205050A020403" pitchFamily="18" charset="0"/>
              </a:rPr>
              <a:t>اختيار</a:t>
            </a:r>
            <a:r>
              <a:rPr lang="ar-SA" sz="2000" cap="all" dirty="0">
                <a:solidFill>
                  <a:schemeClr val="bg1"/>
                </a:solidFill>
                <a:latin typeface="Adobe Caslon Pro" panose="0205050205050A020403" pitchFamily="18" charset="0"/>
              </a:rPr>
              <a:t> </a:t>
            </a:r>
            <a:r>
              <a:rPr lang="ar-SA" sz="2000" b="1" cap="all" dirty="0">
                <a:solidFill>
                  <a:schemeClr val="bg1"/>
                </a:solidFill>
                <a:latin typeface="Adobe Caslon Pro" panose="0205050205050A020403" pitchFamily="18" charset="0"/>
              </a:rPr>
              <a:t>نية البحث/نيّة الكلمة المفتاحية الصحيحة</a:t>
            </a:r>
            <a:r>
              <a:rPr lang="en-US" sz="2000" b="1" cap="all" dirty="0">
                <a:solidFill>
                  <a:schemeClr val="bg1"/>
                </a:solidFill>
                <a:latin typeface="Adobe Caslon Pro" panose="0205050205050A020403" pitchFamily="18" charset="0"/>
              </a:rPr>
              <a:t> Keyword</a:t>
            </a:r>
            <a:r>
              <a:rPr lang="en-US" sz="2400" cap="all" dirty="0">
                <a:solidFill>
                  <a:srgbClr val="002060"/>
                </a:solidFill>
                <a:latin typeface="Adobe Caslon Pro" panose="0205050205050A020403" pitchFamily="18" charset="0"/>
              </a:rPr>
              <a:t> I</a:t>
            </a:r>
            <a:endParaRPr lang="en-US" sz="2400" dirty="0">
              <a:solidFill>
                <a:srgbClr val="002060"/>
              </a:solidFill>
              <a:latin typeface="Adobe Caslon Pro" panose="0205050205050A020403" pitchFamily="18" charset="0"/>
            </a:endParaRPr>
          </a:p>
        </p:txBody>
      </p:sp>
      <p:pic>
        <p:nvPicPr>
          <p:cNvPr id="4" name="Picture 3">
            <a:extLst>
              <a:ext uri="{FF2B5EF4-FFF2-40B4-BE49-F238E27FC236}">
                <a16:creationId xmlns:a16="http://schemas.microsoft.com/office/drawing/2014/main" id="{A6EFA0A8-11D6-4C3D-9B01-C33EEB280D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710" y="1263984"/>
            <a:ext cx="3932579" cy="46901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762501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2" y="381727"/>
            <a:ext cx="4219525" cy="66757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006" y="630093"/>
            <a:ext cx="11762921" cy="636645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spcAft>
                <a:spcPts val="1500"/>
              </a:spcAft>
            </a:pPr>
            <a:r>
              <a:rPr lang="ar-SA" sz="2400" kern="1800" cap="all" dirty="0">
                <a:solidFill>
                  <a:srgbClr val="000000"/>
                </a:solidFill>
                <a:latin typeface="Calibri" panose="020F0502020204030204" pitchFamily="34" charset="0"/>
                <a:ea typeface="Times New Roman" panose="02020603050405020304" pitchFamily="18" charset="0"/>
                <a:cs typeface="+mj-cs"/>
              </a:rPr>
              <a:t>- </a:t>
            </a:r>
            <a:r>
              <a:rPr lang="ar-SA" sz="2400" kern="1800" cap="all" dirty="0">
                <a:solidFill>
                  <a:srgbClr val="002060"/>
                </a:solidFill>
                <a:latin typeface="Calibri" panose="020F0502020204030204" pitchFamily="34" charset="0"/>
                <a:ea typeface="Times New Roman" panose="02020603050405020304" pitchFamily="18" charset="0"/>
                <a:cs typeface="+mj-cs"/>
              </a:rPr>
              <a:t>تعتمد استراتيجية الدفع لكل نقرة</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Pay-Per-Click – PPC </a:t>
            </a:r>
            <a:r>
              <a:rPr lang="ar-SA" sz="2400" kern="1800" cap="all" dirty="0">
                <a:solidFill>
                  <a:srgbClr val="002060"/>
                </a:solidFill>
                <a:latin typeface="Calibri" panose="020F0502020204030204" pitchFamily="34" charset="0"/>
                <a:ea typeface="Times New Roman" panose="02020603050405020304" pitchFamily="18" charset="0"/>
                <a:cs typeface="+mj-cs"/>
              </a:rPr>
              <a:t>على البحث الشامل من أجل اختيار الكلمات المفتاحية الصحيحة للمناقصة عليها، أي التصنيفات التي تريد أن يظهر إعلانك عندها</a:t>
            </a:r>
            <a:r>
              <a:rPr lang="en-US" sz="2400" kern="1800" cap="all" dirty="0">
                <a:solidFill>
                  <a:srgbClr val="002060"/>
                </a:solidFill>
                <a:latin typeface="Arial" panose="020B0604020202020204" pitchFamily="34"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cs typeface="+mj-cs"/>
              </a:rPr>
              <a:t>- بالطبع هناك الكثير من الأدوات التي ستسهل عليك هذه المهمة، ومن أهم هذه الأدوات هي أداة جوجل الرائعة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hlinkClick r:id="rId2">
                  <a:extLst>
                    <a:ext uri="{A12FA001-AC4F-418D-AE19-62706E023703}">
                      <ahyp:hlinkClr xmlns:ahyp="http://schemas.microsoft.com/office/drawing/2018/hyperlinkcolor" val="tx"/>
                    </a:ext>
                  </a:extLst>
                </a:hlinkClick>
              </a:rPr>
              <a:t>Keyword Planner</a:t>
            </a:r>
            <a:r>
              <a:rPr lang="ar-SA" sz="2400" kern="1800" cap="all" dirty="0">
                <a:solidFill>
                  <a:srgbClr val="002060"/>
                </a:solidFill>
                <a:latin typeface="Calibri" panose="020F0502020204030204" pitchFamily="34" charset="0"/>
                <a:ea typeface="Times New Roman" panose="02020603050405020304" pitchFamily="18" charset="0"/>
                <a:cs typeface="+mj-cs"/>
              </a:rPr>
              <a:t>، والتي تعتبر أداة مدمجة في منصة جوجل الإعلانية</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Google ADS</a:t>
            </a:r>
            <a:r>
              <a:rPr lang="en-US" sz="2400" kern="1800" cap="all" dirty="0">
                <a:solidFill>
                  <a:srgbClr val="002060"/>
                </a:solidFill>
                <a:latin typeface="Arial" panose="020B0604020202020204" pitchFamily="34"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a:p>
            <a:pPr algn="r"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cs typeface="+mj-cs"/>
              </a:rPr>
              <a:t>- إذا كانت ميزانيتك محدودة، فعليك المزايدة على الكلمات المفتاحية التي لها نية شراء </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Buying Intent </a:t>
            </a:r>
            <a:r>
              <a:rPr lang="ar-SA" sz="2400" kern="1800" cap="all" dirty="0">
                <a:solidFill>
                  <a:srgbClr val="002060"/>
                </a:solidFill>
                <a:latin typeface="Calibri" panose="020F0502020204030204" pitchFamily="34" charset="0"/>
                <a:ea typeface="Times New Roman" panose="02020603050405020304" pitchFamily="18" charset="0"/>
                <a:cs typeface="+mj-cs"/>
              </a:rPr>
              <a:t>فقط</a:t>
            </a:r>
            <a:r>
              <a:rPr lang="en-US" sz="2400" kern="1800" cap="all" dirty="0">
                <a:solidFill>
                  <a:srgbClr val="002060"/>
                </a:solidFill>
                <a:latin typeface="Arial" panose="020B0604020202020204" pitchFamily="34" charset="0"/>
                <a:ea typeface="Times New Roman" panose="02020603050405020304" pitchFamily="18" charset="0"/>
                <a:cs typeface="+mj-cs"/>
              </a:rPr>
              <a:t>.</a:t>
            </a:r>
            <a:br>
              <a:rPr lang="en-US" sz="2400" kern="1800" cap="all" dirty="0">
                <a:solidFill>
                  <a:srgbClr val="002060"/>
                </a:solidFill>
                <a:latin typeface="Arial" panose="020B0604020202020204" pitchFamily="34" charset="0"/>
                <a:ea typeface="Times New Roman" panose="02020603050405020304" pitchFamily="18" charset="0"/>
                <a:cs typeface="+mj-cs"/>
              </a:rPr>
            </a:br>
            <a:r>
              <a:rPr lang="ar-EG" sz="2400" kern="1800" cap="all" dirty="0">
                <a:solidFill>
                  <a:srgbClr val="002060"/>
                </a:solidFill>
                <a:latin typeface="Calibri" panose="020F0502020204030204" pitchFamily="34" charset="0"/>
                <a:ea typeface="Times New Roman" panose="02020603050405020304" pitchFamily="18" charset="0"/>
                <a:cs typeface="+mj-cs"/>
              </a:rPr>
              <a:t>- </a:t>
            </a:r>
            <a:r>
              <a:rPr lang="ar-SA" sz="2400" kern="1800" cap="all" dirty="0">
                <a:solidFill>
                  <a:srgbClr val="002060"/>
                </a:solidFill>
                <a:latin typeface="Calibri" panose="020F0502020204030204" pitchFamily="34" charset="0"/>
                <a:ea typeface="Times New Roman" panose="02020603050405020304" pitchFamily="18" charset="0"/>
                <a:cs typeface="+mj-cs"/>
              </a:rPr>
              <a:t>أما إذا كانت غير ذلك، فربما تمتلك المجال للمزايدة على كلمات مفتاحية تستهدف مراحل مبكرة من رحلة المشتري</a:t>
            </a:r>
            <a:r>
              <a:rPr lang="en-US" sz="2400" kern="1800" cap="all" dirty="0">
                <a:solidFill>
                  <a:srgbClr val="002060"/>
                </a:solidFill>
                <a:latin typeface="Arial" panose="020B0604020202020204" pitchFamily="34" charset="0"/>
                <a:ea typeface="Times New Roman" panose="02020603050405020304" pitchFamily="18" charset="0"/>
                <a:cs typeface="+mj-cs"/>
              </a:rPr>
              <a:t> – </a:t>
            </a: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Buyer’s Journey</a:t>
            </a:r>
            <a:r>
              <a:rPr lang="ar-SA" sz="2400" kern="1800" cap="all" dirty="0">
                <a:solidFill>
                  <a:srgbClr val="002060"/>
                </a:solidFill>
                <a:latin typeface="Calibri" panose="020F0502020204030204" pitchFamily="34" charset="0"/>
                <a:ea typeface="Times New Roman" panose="02020603050405020304" pitchFamily="18" charset="0"/>
                <a:cs typeface="+mj-cs"/>
              </a:rPr>
              <a:t>، أو حتى كلمات متعلقة بمنتجك ولو من ناحية بعيدة أو غير مباشرة</a:t>
            </a:r>
            <a:r>
              <a:rPr lang="en-US" sz="2400" kern="1800" cap="all" dirty="0">
                <a:solidFill>
                  <a:srgbClr val="002060"/>
                </a:solidFill>
                <a:latin typeface="Arial" panose="020B0604020202020204" pitchFamily="34" charset="0"/>
                <a:ea typeface="Times New Roman" panose="02020603050405020304" pitchFamily="18" charset="0"/>
                <a:cs typeface="+mj-cs"/>
              </a:rPr>
              <a:t>.</a:t>
            </a:r>
            <a:br>
              <a:rPr lang="en-US" sz="2400" kern="1800" cap="all" dirty="0">
                <a:solidFill>
                  <a:srgbClr val="002060"/>
                </a:solidFill>
                <a:latin typeface="Arial" panose="020B0604020202020204" pitchFamily="34" charset="0"/>
                <a:ea typeface="Times New Roman" panose="02020603050405020304" pitchFamily="18" charset="0"/>
                <a:cs typeface="+mj-cs"/>
              </a:rPr>
            </a:br>
            <a:r>
              <a:rPr lang="ar-SA" sz="2400" kern="1800" cap="all" dirty="0">
                <a:solidFill>
                  <a:srgbClr val="002060"/>
                </a:solidFill>
                <a:latin typeface="Calibri" panose="020F0502020204030204" pitchFamily="34" charset="0"/>
                <a:ea typeface="Times New Roman" panose="02020603050405020304" pitchFamily="18" charset="0"/>
                <a:cs typeface="+mj-cs"/>
              </a:rPr>
              <a:t>- لا حاجة للتذكير بحقيقة أن المنافسين سيكونون هناك دائمًا، وقد يقومون بدمج عدد من الاستراتيجيات أو تغيير خططهم كاملةً، لذلك عليك دائمًا أن تُخضع كلماتك المفتاحية للاختبار والتحسين، وإلا فإن كل جهودك ستذهب حين يضغط العميل على إعلان منافسك</a:t>
            </a:r>
            <a:r>
              <a:rPr lang="en-US" sz="2400" kern="1800" cap="all" dirty="0">
                <a:solidFill>
                  <a:srgbClr val="002060"/>
                </a:solidFill>
                <a:latin typeface="Arial" panose="020B0604020202020204" pitchFamily="34" charset="0"/>
                <a:ea typeface="Times New Roman" panose="02020603050405020304" pitchFamily="18" charset="0"/>
                <a:cs typeface="+mj-cs"/>
              </a:rPr>
              <a:t>.</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132383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20258" y="1256711"/>
            <a:ext cx="4128422" cy="510974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67889" y="1387885"/>
            <a:ext cx="6382057" cy="475616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spcAft>
                <a:spcPts val="1500"/>
              </a:spcAft>
            </a:pPr>
            <a:r>
              <a:rPr lang="ar-EG" sz="2400" dirty="0">
                <a:solidFill>
                  <a:srgbClr val="002060"/>
                </a:solidFill>
                <a:cs typeface="+mj-cs"/>
              </a:rPr>
              <a:t>- </a:t>
            </a:r>
            <a:r>
              <a:rPr lang="ar-SA" sz="2400" dirty="0">
                <a:solidFill>
                  <a:srgbClr val="002060"/>
                </a:solidFill>
                <a:cs typeface="+mj-cs"/>
              </a:rPr>
              <a:t>إذا لم يكن هناك ثمة من يبحث عن كلمتك المفتاحية المستهدفة، فمن المؤكد أنك لن تحصد أي نتائج من إعلاناتك</a:t>
            </a:r>
            <a:r>
              <a:rPr lang="en-US" sz="2400" dirty="0">
                <a:solidFill>
                  <a:srgbClr val="002060"/>
                </a:solidFill>
                <a:cs typeface="+mj-cs"/>
              </a:rPr>
              <a:t>.</a:t>
            </a:r>
            <a:br>
              <a:rPr lang="en-US" sz="2400" dirty="0">
                <a:solidFill>
                  <a:srgbClr val="002060"/>
                </a:solidFill>
                <a:cs typeface="+mj-cs"/>
              </a:rPr>
            </a:br>
            <a:r>
              <a:rPr lang="ar-EG" sz="2400" dirty="0">
                <a:solidFill>
                  <a:srgbClr val="002060"/>
                </a:solidFill>
                <a:cs typeface="+mj-cs"/>
              </a:rPr>
              <a:t>- </a:t>
            </a:r>
            <a:r>
              <a:rPr lang="ar-SA" sz="2400" dirty="0">
                <a:solidFill>
                  <a:srgbClr val="002060"/>
                </a:solidFill>
                <a:cs typeface="+mj-cs"/>
              </a:rPr>
              <a:t>في نفس الوقت، الكلمات المفتاحية ضخمة السعة أو الحجم</a:t>
            </a:r>
            <a:r>
              <a:rPr lang="en-US" sz="2400" dirty="0">
                <a:solidFill>
                  <a:srgbClr val="002060"/>
                </a:solidFill>
                <a:cs typeface="+mj-cs"/>
              </a:rPr>
              <a:t> </a:t>
            </a:r>
            <a:r>
              <a:rPr lang="en-US" sz="2400" dirty="0">
                <a:solidFill>
                  <a:srgbClr val="002060"/>
                </a:solidFill>
                <a:latin typeface="Adobe Caslon Pro" panose="0205050205050A020403" pitchFamily="18" charset="0"/>
                <a:cs typeface="+mj-cs"/>
              </a:rPr>
              <a:t>Volume</a:t>
            </a:r>
            <a:r>
              <a:rPr lang="en-US" sz="2400" dirty="0">
                <a:solidFill>
                  <a:srgbClr val="002060"/>
                </a:solidFill>
                <a:cs typeface="+mj-cs"/>
              </a:rPr>
              <a:t> </a:t>
            </a:r>
            <a:r>
              <a:rPr lang="ar-SA" sz="2400" dirty="0">
                <a:solidFill>
                  <a:srgbClr val="002060"/>
                </a:solidFill>
                <a:cs typeface="+mj-cs"/>
              </a:rPr>
              <a:t>يأتي معها بالضرورة منافسة أكبر، أو تفقد قوتها تمامًا</a:t>
            </a:r>
            <a:r>
              <a:rPr lang="en-US" sz="2400" dirty="0">
                <a:solidFill>
                  <a:srgbClr val="002060"/>
                </a:solidFill>
                <a:cs typeface="+mj-cs"/>
              </a:rPr>
              <a:t>.</a:t>
            </a:r>
          </a:p>
          <a:p>
            <a:pPr algn="justLow" rtl="1" fontAlgn="base">
              <a:spcAft>
                <a:spcPts val="1500"/>
              </a:spcAft>
            </a:pPr>
            <a:r>
              <a:rPr lang="en-US" sz="2400" dirty="0">
                <a:solidFill>
                  <a:srgbClr val="002060"/>
                </a:solidFill>
                <a:cs typeface="+mj-cs"/>
              </a:rPr>
              <a:t>-</a:t>
            </a:r>
            <a:r>
              <a:rPr lang="ar-EG" sz="2400" dirty="0">
                <a:solidFill>
                  <a:srgbClr val="002060"/>
                </a:solidFill>
                <a:cs typeface="+mj-cs"/>
              </a:rPr>
              <a:t> </a:t>
            </a:r>
            <a:r>
              <a:rPr lang="ar-SA" sz="2400" dirty="0">
                <a:solidFill>
                  <a:srgbClr val="002060"/>
                </a:solidFill>
                <a:cs typeface="+mj-cs"/>
              </a:rPr>
              <a:t>عندما تقوم ببحث عن أفضل كلمة مفتاحية، فضع عينك على الكلمات القيمة ذات السعة العالية والمنافسة المنخفضة</a:t>
            </a:r>
            <a:r>
              <a:rPr lang="en-US" sz="2400" dirty="0">
                <a:solidFill>
                  <a:srgbClr val="002060"/>
                </a:solidFill>
                <a:cs typeface="+mj-cs"/>
              </a:rPr>
              <a:t>.</a:t>
            </a:r>
            <a:br>
              <a:rPr lang="en-US" sz="2400" dirty="0">
                <a:solidFill>
                  <a:srgbClr val="002060"/>
                </a:solidFill>
                <a:cs typeface="+mj-cs"/>
              </a:rPr>
            </a:br>
            <a:r>
              <a:rPr lang="ar-SA" sz="2400" dirty="0">
                <a:solidFill>
                  <a:srgbClr val="002060"/>
                </a:solidFill>
                <a:cs typeface="+mj-cs"/>
              </a:rPr>
              <a:t>على أنها ليست مهمة سهلة دائمً</a:t>
            </a:r>
            <a:r>
              <a:rPr lang="ar-EG" sz="2400" dirty="0">
                <a:solidFill>
                  <a:srgbClr val="002060"/>
                </a:solidFill>
                <a:cs typeface="+mj-cs"/>
              </a:rPr>
              <a:t>ا</a:t>
            </a:r>
            <a:r>
              <a:rPr lang="ar-SA" sz="2400" dirty="0">
                <a:solidFill>
                  <a:srgbClr val="002060"/>
                </a:solidFill>
                <a:cs typeface="+mj-cs"/>
              </a:rPr>
              <a:t>، وهنا تأتي عملية المفاضلة بين الطلب (السعة)، والميزانية (المنافسة</a:t>
            </a:r>
            <a:r>
              <a:rPr lang="en-US" sz="2400" dirty="0">
                <a:solidFill>
                  <a:srgbClr val="002060"/>
                </a:solidFill>
                <a:cs typeface="+mj-cs"/>
              </a:rPr>
              <a:t>(</a:t>
            </a:r>
            <a:r>
              <a:rPr lang="ar-EG" sz="2400" dirty="0">
                <a:solidFill>
                  <a:srgbClr val="002060"/>
                </a:solidFill>
                <a:cs typeface="+mj-cs"/>
              </a:rPr>
              <a:t>.</a:t>
            </a:r>
            <a:endParaRPr lang="en-US" sz="2400" dirty="0">
              <a:solidFill>
                <a:srgbClr val="002060"/>
              </a:solidFill>
              <a:cs typeface="+mj-cs"/>
            </a:endParaRPr>
          </a:p>
          <a:p>
            <a:pPr algn="justLow" rtl="1" fontAlgn="base">
              <a:spcAft>
                <a:spcPts val="1500"/>
              </a:spcAft>
            </a:pPr>
            <a:r>
              <a:rPr lang="ar-EG" sz="2400" dirty="0">
                <a:solidFill>
                  <a:srgbClr val="002060"/>
                </a:solidFill>
                <a:cs typeface="+mj-cs"/>
              </a:rPr>
              <a:t>- </a:t>
            </a:r>
            <a:r>
              <a:rPr lang="ar-SA" sz="2400" dirty="0">
                <a:solidFill>
                  <a:srgbClr val="002060"/>
                </a:solidFill>
                <a:cs typeface="+mj-cs"/>
              </a:rPr>
              <a:t>أداة جوجل ستمكنك من معرفة عدد مرات البحث الشهرية لأي كلمة مفتاحية تقوم بوضعها في الأداة</a:t>
            </a:r>
            <a:r>
              <a:rPr lang="en-US" sz="2400" dirty="0">
                <a:solidFill>
                  <a:srgbClr val="002060"/>
                </a:solidFill>
                <a:cs typeface="+mj-cs"/>
              </a:rPr>
              <a:t>.</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98FD9859-B683-45BA-B00F-54AF5201E2DC}"/>
              </a:ext>
            </a:extLst>
          </p:cNvPr>
          <p:cNvSpPr/>
          <p:nvPr/>
        </p:nvSpPr>
        <p:spPr>
          <a:xfrm>
            <a:off x="1863129" y="485344"/>
            <a:ext cx="992220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fontAlgn="base">
              <a:lnSpc>
                <a:spcPct val="150000"/>
              </a:lnSpc>
              <a:spcAft>
                <a:spcPts val="1500"/>
              </a:spcAft>
            </a:pPr>
            <a:r>
              <a:rPr lang="ar-EG" sz="2400" kern="1800" cap="all" dirty="0">
                <a:solidFill>
                  <a:schemeClr val="bg1"/>
                </a:solidFill>
                <a:latin typeface="Calibri" panose="020F0502020204030204" pitchFamily="34" charset="0"/>
                <a:ea typeface="Times New Roman" panose="02020603050405020304" pitchFamily="18" charset="0"/>
                <a:cs typeface="+mj-cs"/>
              </a:rPr>
              <a:t>2</a:t>
            </a:r>
            <a:r>
              <a:rPr lang="ar-EG" sz="2400" kern="1800" cap="all" dirty="0">
                <a:solidFill>
                  <a:schemeClr val="bg1"/>
                </a:solidFill>
                <a:latin typeface="Calibri" panose="020F0502020204030204" pitchFamily="34" charset="0"/>
                <a:ea typeface="Times New Roman" panose="02020603050405020304" pitchFamily="18" charset="0"/>
              </a:rPr>
              <a:t>. </a:t>
            </a:r>
            <a:r>
              <a:rPr lang="ar-SA" sz="2400" b="1" kern="1800" cap="all" dirty="0">
                <a:solidFill>
                  <a:schemeClr val="bg1"/>
                </a:solidFill>
                <a:latin typeface="Calibri" panose="020F0502020204030204" pitchFamily="34" charset="0"/>
                <a:ea typeface="Times New Roman" panose="02020603050405020304" pitchFamily="18" charset="0"/>
              </a:rPr>
              <a:t>تحديد حجم الكلمة المفتاحية والمنافسة</a:t>
            </a:r>
            <a:r>
              <a:rPr lang="en-US" sz="2400" b="1" kern="1800" cap="all" dirty="0">
                <a:solidFill>
                  <a:schemeClr val="bg1"/>
                </a:solidFill>
                <a:latin typeface="Calibri" panose="020F0502020204030204" pitchFamily="34" charset="0"/>
                <a:ea typeface="Times New Roman" panose="02020603050405020304" pitchFamily="18" charset="0"/>
              </a:rPr>
              <a:t>  </a:t>
            </a:r>
            <a:r>
              <a:rPr lang="en-US" sz="2000" b="1" kern="1800" cap="all" dirty="0">
                <a:solidFill>
                  <a:schemeClr val="bg1"/>
                </a:solidFill>
                <a:latin typeface="Adobe Garamond Pro Bold" panose="02020702060506020403" pitchFamily="18" charset="0"/>
                <a:ea typeface="Times New Roman" panose="02020603050405020304" pitchFamily="18" charset="0"/>
                <a:cs typeface="Arial" panose="020B0604020202020204" pitchFamily="34" charset="0"/>
              </a:rPr>
              <a:t>Keyword Volume and Competition     </a:t>
            </a:r>
            <a:endParaRPr lang="en-US" sz="2000" b="1" dirty="0">
              <a:solidFill>
                <a:schemeClr val="bg1"/>
              </a:solidFill>
              <a:latin typeface="Adobe Garamond Pro Bold" panose="02020702060506020403" pitchFamily="18"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C46DDC5-7119-43B0-88E2-393A073B62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054" y="1446505"/>
            <a:ext cx="4927101" cy="445922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6634615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49726" y="267198"/>
            <a:ext cx="7121984" cy="688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73452" y="1169717"/>
            <a:ext cx="4128422" cy="497721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93127" y="1388740"/>
            <a:ext cx="7760651" cy="43920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يتحدد مكان</a:t>
            </a:r>
            <a:r>
              <a:rPr lang="ar-EG" sz="2400" kern="1800" cap="all" dirty="0">
                <a:solidFill>
                  <a:srgbClr val="002060"/>
                </a:solidFill>
                <a:latin typeface="Calibri" panose="020F0502020204030204" pitchFamily="34" charset="0"/>
                <a:ea typeface="Times New Roman" panose="02020603050405020304" pitchFamily="18" charset="0"/>
              </a:rPr>
              <a:t> الإعلان </a:t>
            </a:r>
            <a:r>
              <a:rPr lang="ar-SA" sz="2400" kern="1800" cap="all" dirty="0">
                <a:solidFill>
                  <a:srgbClr val="002060"/>
                </a:solidFill>
                <a:latin typeface="Calibri" panose="020F0502020204030204" pitchFamily="34" charset="0"/>
                <a:ea typeface="Times New Roman" panose="02020603050405020304" pitchFamily="18" charset="0"/>
              </a:rPr>
              <a:t>حسب المقايضة التي قمت بها للكلمة المفتاحية التي اخترتها ونقاط الجودة</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Quality score </a:t>
            </a:r>
            <a:r>
              <a:rPr lang="ar-SA" sz="2400" kern="1800" cap="all" dirty="0">
                <a:solidFill>
                  <a:srgbClr val="002060"/>
                </a:solidFill>
                <a:latin typeface="Calibri" panose="020F0502020204030204" pitchFamily="34" charset="0"/>
                <a:ea typeface="Times New Roman" panose="02020603050405020304" pitchFamily="18" charset="0"/>
              </a:rPr>
              <a:t>التي منحها جوجل لإعلانك</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الإعلانات ذات المناقصات الأعلى والجودة الأعلى هي التي تفوز بأعلى موقع للإعلان – أي في أوّل النتائج</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kern="1800" cap="all" dirty="0">
                <a:solidFill>
                  <a:srgbClr val="002060"/>
                </a:solidFill>
                <a:latin typeface="Calibri" panose="020F0502020204030204" pitchFamily="34" charset="0"/>
                <a:ea typeface="Times New Roman" panose="02020603050405020304" pitchFamily="18" charset="0"/>
              </a:rPr>
              <a:t>هذا كلّه يعني أن الكلمات المفتاحية ذات المنافسة العالية تكون في معظم الأحوال أغلى سعرًا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المزايدة المنخفضة جدًا تعني أن إعلانك لن يظهر بالأساس، وهذا يعني خسارةً لك، لذلك احرص على أن تنافس بناءً على قدر المنافسة للكلمة المفتاحية التي اخترتها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أداة جوجل للكلمات المفتاحية ستوفر لك معلومات </a:t>
            </a:r>
            <a:r>
              <a:rPr lang="ar-EG" sz="2400" kern="1800" cap="all" dirty="0">
                <a:solidFill>
                  <a:srgbClr val="002060"/>
                </a:solidFill>
                <a:latin typeface="Calibri" panose="020F0502020204030204" pitchFamily="34" charset="0"/>
                <a:ea typeface="Times New Roman" panose="02020603050405020304" pitchFamily="18" charset="0"/>
              </a:rPr>
              <a:t>حول </a:t>
            </a:r>
            <a:r>
              <a:rPr lang="ar-SA" sz="2400" kern="1800" cap="all" dirty="0">
                <a:solidFill>
                  <a:srgbClr val="002060"/>
                </a:solidFill>
                <a:latin typeface="Calibri" panose="020F0502020204030204" pitchFamily="34" charset="0"/>
                <a:ea typeface="Times New Roman" panose="02020603050405020304" pitchFamily="18" charset="0"/>
              </a:rPr>
              <a:t>متوسط التكلفة لأي كلمة مفتاحية تقوم ب</a:t>
            </a:r>
            <a:r>
              <a:rPr lang="ar-EG" sz="2400" kern="1800" cap="all" dirty="0">
                <a:solidFill>
                  <a:srgbClr val="002060"/>
                </a:solidFill>
                <a:latin typeface="Calibri" panose="020F0502020204030204" pitchFamily="34" charset="0"/>
                <a:ea typeface="Times New Roman" panose="02020603050405020304" pitchFamily="18" charset="0"/>
              </a:rPr>
              <a:t>إ</a:t>
            </a:r>
            <a:r>
              <a:rPr lang="ar-SA" sz="2400" kern="1800" cap="all" dirty="0">
                <a:solidFill>
                  <a:srgbClr val="002060"/>
                </a:solidFill>
                <a:latin typeface="Calibri" panose="020F0502020204030204" pitchFamily="34" charset="0"/>
                <a:ea typeface="Times New Roman" panose="02020603050405020304" pitchFamily="18" charset="0"/>
              </a:rPr>
              <a:t>دخالها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4724401" y="554112"/>
            <a:ext cx="6414654" cy="61560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r" rtl="1" fontAlgn="base">
              <a:lnSpc>
                <a:spcPts val="1680"/>
              </a:lnSpc>
              <a:spcAft>
                <a:spcPts val="1500"/>
              </a:spcAft>
            </a:pPr>
            <a:r>
              <a:rPr lang="ar-EG" sz="2400" b="1" kern="1800" cap="all" dirty="0">
                <a:solidFill>
                  <a:schemeClr val="bg1"/>
                </a:solidFill>
                <a:latin typeface="Calibri" panose="020F0502020204030204" pitchFamily="34" charset="0"/>
                <a:ea typeface="Times New Roman" panose="02020603050405020304" pitchFamily="18" charset="0"/>
                <a:cs typeface="+mj-cs"/>
              </a:rPr>
              <a:t>3</a:t>
            </a:r>
            <a:r>
              <a:rPr lang="ar-EG" sz="2400" b="1" kern="1800" cap="all" dirty="0">
                <a:solidFill>
                  <a:schemeClr val="bg1"/>
                </a:solidFill>
                <a:latin typeface="Calibri" panose="020F0502020204030204" pitchFamily="34" charset="0"/>
                <a:ea typeface="Times New Roman" panose="02020603050405020304" pitchFamily="18" charset="0"/>
              </a:rPr>
              <a:t>. </a:t>
            </a:r>
            <a:r>
              <a:rPr lang="ar-SA" sz="2400" b="1" kern="1800" cap="all" dirty="0">
                <a:solidFill>
                  <a:schemeClr val="bg1"/>
                </a:solidFill>
                <a:latin typeface="Calibri" panose="020F0502020204030204" pitchFamily="34" charset="0"/>
                <a:ea typeface="Times New Roman" panose="02020603050405020304" pitchFamily="18" charset="0"/>
              </a:rPr>
              <a:t>تحديد تكلفة الكلمة المفتاحية</a:t>
            </a:r>
            <a:r>
              <a:rPr lang="en-US" sz="2400" b="1" kern="1800" cap="all" dirty="0">
                <a:solidFill>
                  <a:schemeClr val="bg1"/>
                </a:solidFill>
                <a:latin typeface="Calibri" panose="020F0502020204030204" pitchFamily="34" charset="0"/>
                <a:ea typeface="Times New Roman" panose="02020603050405020304" pitchFamily="18" charset="0"/>
              </a:rPr>
              <a:t> </a:t>
            </a:r>
            <a:r>
              <a:rPr lang="en-US" sz="2400" b="1" kern="1800" cap="all" dirty="0">
                <a:solidFill>
                  <a:schemeClr val="bg1"/>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chemeClr val="bg1"/>
                </a:solidFill>
                <a:latin typeface="Adobe Garamond Pro Bold" panose="02020702060506020403" pitchFamily="18" charset="0"/>
                <a:ea typeface="Times New Roman" panose="02020603050405020304" pitchFamily="18" charset="0"/>
                <a:cs typeface="Arial" panose="020B0604020202020204" pitchFamily="34" charset="0"/>
              </a:rPr>
              <a:t>Keyword</a:t>
            </a:r>
            <a:r>
              <a:rPr lang="en-US" sz="2400" kern="1800" cap="all" dirty="0">
                <a:solidFill>
                  <a:srgbClr val="000000"/>
                </a:solidFill>
                <a:latin typeface="Adobe Garamond Pro Bold" panose="02020702060506020403" pitchFamily="18" charset="0"/>
                <a:ea typeface="Times New Roman" panose="02020603050405020304" pitchFamily="18" charset="0"/>
                <a:cs typeface="Arial" panose="020B0604020202020204" pitchFamily="34" charset="0"/>
              </a:rPr>
              <a:t> </a:t>
            </a:r>
            <a:r>
              <a:rPr lang="en-US" sz="2400" kern="1800" cap="all" dirty="0">
                <a:solidFill>
                  <a:schemeClr val="bg1"/>
                </a:solidFill>
                <a:latin typeface="Adobe Garamond Pro Bold" panose="02020702060506020403" pitchFamily="18" charset="0"/>
                <a:ea typeface="Times New Roman" panose="02020603050405020304" pitchFamily="18" charset="0"/>
                <a:cs typeface="Arial" panose="020B0604020202020204" pitchFamily="34" charset="0"/>
              </a:rPr>
              <a:t>Cost    </a:t>
            </a:r>
            <a:endParaRPr lang="en-US" sz="2000" dirty="0">
              <a:solidFill>
                <a:schemeClr val="bg1"/>
              </a:solidFill>
              <a:latin typeface="Adobe Garamond Pro Bold" panose="02020702060506020403" pitchFamily="18"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CE52E42-DBE1-4B4C-9AC6-2C503343DA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866" y="1388739"/>
            <a:ext cx="3590197" cy="41396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16474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232978"/>
            <a:ext cx="4128422" cy="557930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74392" y="1430304"/>
            <a:ext cx="7644482" cy="525359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fontAlgn="base">
              <a:lnSpc>
                <a:spcPct val="150000"/>
              </a:lnSpc>
              <a:spcAft>
                <a:spcPts val="1500"/>
              </a:spcAft>
              <a:buFont typeface="Times New Roman" panose="02020603050405020304" pitchFamily="18" charset="0"/>
              <a:buChar char="-"/>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نظريًا، لا شيء يمنعك من أن تجمع كل الكلمات المفتاحية التي تشتهيها، وتضعها في سلة واحدة، وتُظهر إعلانًا واحدًا يشمل الجميع</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Low" rtl="1" fontAlgn="base">
              <a:lnSpc>
                <a:spcPct val="150000"/>
              </a:lnSpc>
              <a:spcAft>
                <a:spcPts val="1500"/>
              </a:spcAft>
              <a:buFont typeface="Times New Roman" panose="02020603050405020304" pitchFamily="18" charset="0"/>
              <a:buChar char="-"/>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لكن الكلمات المفتاحيّة ذات القيمة العالية ستلتهم ميزانيتك، وستنحدر نقاط الجودة كليًّا، لذلك فإن هيكلة حسابك على إعلانات جوجل</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Google ads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بشكل جيد هو طريقك للنجاة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Times New Roman" panose="02020603050405020304" pitchFamily="18" charset="0"/>
              <a:cs typeface="Arial" panose="020B0604020202020204" pitchFamily="34" charset="0"/>
            </a:endParaRPr>
          </a:p>
          <a:p>
            <a:pPr marL="342900" lvl="0" indent="-342900" algn="justLow" rtl="1" fontAlgn="base">
              <a:lnSpc>
                <a:spcPct val="150000"/>
              </a:lnSpc>
              <a:spcAft>
                <a:spcPts val="1500"/>
              </a:spcAft>
              <a:buFont typeface="Times New Roman" panose="02020603050405020304" pitchFamily="18" charset="0"/>
              <a:buChar char="-"/>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الطريقة التي تدير بها هيكل حساب التسويق عبر محركات البحث ستحدد فعالية إعلاناتك والحملة ككل، لذلك فمن المهم تنظيم حسابك وميزانيتك جيدًا من البداية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535381" y="461611"/>
            <a:ext cx="8756073"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fontAlgn="base">
              <a:lnSpc>
                <a:spcPts val="1680"/>
              </a:lnSpc>
              <a:spcAft>
                <a:spcPts val="1500"/>
              </a:spcAft>
            </a:pPr>
            <a:r>
              <a:rPr lang="ar-EG" sz="2000" b="1" kern="1800" cap="all"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4. </a:t>
            </a:r>
            <a:r>
              <a:rPr lang="ar-SA" sz="2000" b="1" kern="1800" cap="all"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تنظيم هيكل الحساب والحملة الإعلانية</a:t>
            </a:r>
            <a:r>
              <a:rPr lang="en-US" sz="2000" b="1" kern="1800" cap="all"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 Account</a:t>
            </a:r>
            <a:r>
              <a:rPr lang="en-US" sz="2000" b="1" kern="1800" cap="all"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a:t>
            </a:r>
            <a:r>
              <a:rPr lang="en-US" sz="2000" b="1" kern="1800" cap="all"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and campaign structure </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BFA75F3-868B-4146-8053-59EA02D4B0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27" y="1639498"/>
            <a:ext cx="3639489" cy="40732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423235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334190"/>
            <a:ext cx="4128422" cy="49064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894342"/>
            <a:ext cx="11456126" cy="518780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fontAlgn="base">
              <a:lnSpc>
                <a:spcPct val="107000"/>
              </a:lnSpc>
              <a:spcAft>
                <a:spcPts val="1500"/>
              </a:spcAft>
              <a:buFont typeface="Wingdings" panose="05000000000000000000" pitchFamily="2" charset="2"/>
              <a:buChar char="Ø"/>
            </a:pPr>
            <a:r>
              <a:rPr lang="ar-SA" sz="2400" b="1"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هناك عدة مستويات لتنظيم حملات إعلانات جوجل، وهي بالترتيب</a:t>
            </a:r>
            <a:r>
              <a:rPr lang="en-US" sz="2400" b="1"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الإعلان</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 Ad: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وهو النص الترويجي</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 Copy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الذي سيظهر نتيجةً للكلمات المفتاحية التي اخترتها</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الكلمات المفتاحية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Keywords: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أهم الكلمات التي يبحث بها المستخدمون عن منتجك، والتي تزايد عليها</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المجموعة الإعلانية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Ad Group: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مجموعات من الكلمات المفتاحية المتشابهة تم تجميعها معاً</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r"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الحملة الإعلانية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 Campaign: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هي المستوى الأعلى لإدارة المجموعات الإعلانية</a:t>
            </a:r>
            <a:r>
              <a:rPr lang="en-US"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rPr>
              <a:t>.</a:t>
            </a:r>
            <a:endParaRPr lang="ar-EG" sz="2400" kern="1800" cap="all" dirty="0">
              <a:solidFill>
                <a:srgbClr val="002060"/>
              </a:solidFill>
              <a:latin typeface="Times New Roman" panose="02020603050405020304" pitchFamily="18" charset="0"/>
              <a:ea typeface="Times New Roman" panose="02020603050405020304" pitchFamily="18" charset="0"/>
              <a:cs typeface="Arial" panose="020B0604020202020204" pitchFamily="34" charset="0"/>
            </a:endParaRPr>
          </a:p>
          <a:p>
            <a:pPr marL="342900" indent="-342900" algn="justLow" rtl="1">
              <a:lnSpc>
                <a:spcPct val="150000"/>
              </a:lnSpc>
              <a:buFontTx/>
              <a:buChar char="-"/>
            </a:pPr>
            <a:r>
              <a:rPr lang="ar-SA" sz="2400" kern="1800" cap="all" dirty="0">
                <a:solidFill>
                  <a:srgbClr val="002060"/>
                </a:solidFill>
                <a:ea typeface="Times New Roman" panose="02020603050405020304" pitchFamily="18" charset="0"/>
                <a:cs typeface="Times New Roman" panose="02020603050405020304" pitchFamily="18" charset="0"/>
              </a:rPr>
              <a:t>عند كل مستوى، يمكنك تحديد ما الذي يعمل وما الذي لا يعمل. </a:t>
            </a:r>
            <a:r>
              <a:rPr lang="ar-EG" sz="2400" kern="1800" cap="all" dirty="0">
                <a:solidFill>
                  <a:srgbClr val="002060"/>
                </a:solidFill>
                <a:ea typeface="Times New Roman" panose="02020603050405020304" pitchFamily="18" charset="0"/>
                <a:cs typeface="Times New Roman" panose="02020603050405020304" pitchFamily="18" charset="0"/>
              </a:rPr>
              <a:t>و</a:t>
            </a:r>
            <a:r>
              <a:rPr lang="ar-SA" sz="2400" kern="1800" cap="all" dirty="0">
                <a:solidFill>
                  <a:srgbClr val="002060"/>
                </a:solidFill>
                <a:ea typeface="Times New Roman" panose="02020603050405020304" pitchFamily="18" charset="0"/>
                <a:cs typeface="Times New Roman" panose="02020603050405020304" pitchFamily="18" charset="0"/>
              </a:rPr>
              <a:t>هذا ما سيجعلك على </a:t>
            </a:r>
            <a:r>
              <a:rPr lang="ar-EG" sz="2400" kern="1800" cap="all" dirty="0">
                <a:solidFill>
                  <a:srgbClr val="002060"/>
                </a:solidFill>
                <a:ea typeface="Times New Roman" panose="02020603050405020304" pitchFamily="18" charset="0"/>
                <a:cs typeface="Times New Roman" panose="02020603050405020304" pitchFamily="18" charset="0"/>
              </a:rPr>
              <a:t>إ</a:t>
            </a:r>
            <a:r>
              <a:rPr lang="ar-SA" sz="2400" kern="1800" cap="all" dirty="0">
                <a:solidFill>
                  <a:srgbClr val="002060"/>
                </a:solidFill>
                <a:ea typeface="Times New Roman" panose="02020603050405020304" pitchFamily="18" charset="0"/>
                <a:cs typeface="Times New Roman" panose="02020603050405020304" pitchFamily="18" charset="0"/>
              </a:rPr>
              <a:t>طلاع قريب على أداء إعلاناتك، وكيف تُنفق ميزانيتك عليها، وتحديد العملاء ذوي الأولوية، كما تساهم في تسهيل إدارة </a:t>
            </a:r>
            <a:r>
              <a:rPr lang="ar-EG" sz="2400" kern="1800" cap="all" dirty="0">
                <a:solidFill>
                  <a:srgbClr val="002060"/>
                </a:solidFill>
                <a:ea typeface="Times New Roman" panose="02020603050405020304" pitchFamily="18" charset="0"/>
                <a:cs typeface="Times New Roman" panose="02020603050405020304" pitchFamily="18" charset="0"/>
              </a:rPr>
              <a:t>العملية التسويقية من الداخل</a:t>
            </a:r>
            <a:r>
              <a:rPr lang="ar-EG" sz="2400" b="1" kern="1800" cap="all" dirty="0">
                <a:solidFill>
                  <a:srgbClr val="002060"/>
                </a:solidFill>
                <a:latin typeface="Droid Arabic Kufi"/>
                <a:ea typeface="Times New Roman" panose="02020603050405020304" pitchFamily="18" charset="0"/>
                <a:cs typeface="+mj-cs"/>
              </a:rPr>
              <a:t>.</a:t>
            </a:r>
            <a:endParaRPr lang="en-US" sz="2400" kern="1800" cap="all" dirty="0">
              <a:solidFill>
                <a:srgbClr val="002060"/>
              </a:solidFill>
              <a:ea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28311801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397639"/>
            <a:ext cx="4128422" cy="50610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24946" y="1641668"/>
            <a:ext cx="8037564" cy="481622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07000"/>
              </a:lnSpc>
              <a:spcAft>
                <a:spcPts val="1500"/>
              </a:spcAft>
            </a:pP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fontAlgn="base">
              <a:lnSpc>
                <a:spcPct val="107000"/>
              </a:lnSpc>
              <a:spcAft>
                <a:spcPts val="1500"/>
              </a:spcAft>
            </a:pPr>
            <a:r>
              <a:rPr lang="ar-EG" sz="2400" kern="1800" cap="all" dirty="0">
                <a:solidFill>
                  <a:srgbClr val="002060"/>
                </a:solidFill>
                <a:latin typeface="Adobe Garamond Pro Bold" panose="02020702060506020403" pitchFamily="18" charset="0"/>
                <a:ea typeface="Times New Roman" panose="02020603050405020304" pitchFamily="18" charset="0"/>
              </a:rPr>
              <a:t>- </a:t>
            </a:r>
            <a:r>
              <a:rPr lang="ar-SA" sz="2400" kern="1800" cap="all" dirty="0">
                <a:solidFill>
                  <a:srgbClr val="002060"/>
                </a:solidFill>
                <a:latin typeface="Adobe Garamond Pro Bold" panose="02020702060506020403" pitchFamily="18" charset="0"/>
                <a:ea typeface="Times New Roman" panose="02020603050405020304" pitchFamily="18" charset="0"/>
              </a:rPr>
              <a:t>حتى لو استخدمت أفضل كلمة مفتاحية ووضعت أكبر ميزانية، سيظل نجاح إعلانك مشروطًا بمدى جودة وإبداع النص الإعلاني</a:t>
            </a:r>
            <a:r>
              <a:rPr lang="ar-EG"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rial" panose="020B0604020202020204" pitchFamily="34" charset="0"/>
                <a:ea typeface="Times New Roman" panose="02020603050405020304" pitchFamily="18" charset="0"/>
              </a:rPr>
              <a:t>ويتكون الإعلان من عدة عناصر هي</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Adobe Garamond Pro Bold" panose="02020702060506020403" pitchFamily="18" charset="0"/>
                <a:ea typeface="Times New Roman" panose="02020603050405020304" pitchFamily="18" charset="0"/>
              </a:rPr>
              <a:t>العنوان</a:t>
            </a:r>
            <a:r>
              <a:rPr lang="ar-SA" sz="2400" kern="1800" cap="all" dirty="0">
                <a:solidFill>
                  <a:srgbClr val="002060"/>
                </a:solidFill>
                <a:latin typeface="Calibri" panose="020F0502020204030204" pitchFamily="34" charset="0"/>
                <a:ea typeface="Times New Roman" panose="02020603050405020304" pitchFamily="18" charset="0"/>
                <a:cs typeface="Adobe Garamond Pro Bold" panose="02020702060506020403" pitchFamily="18"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 title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Adobe Garamond Pro Bold" panose="02020702060506020403" pitchFamily="18" charset="0"/>
                <a:ea typeface="Times New Roman" panose="02020603050405020304" pitchFamily="18" charset="0"/>
              </a:rPr>
              <a:t>رابط صفحة الويب</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 URL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fontAlgn="base">
              <a:lnSpc>
                <a:spcPct val="107000"/>
              </a:lnSpc>
              <a:spcAft>
                <a:spcPts val="1500"/>
              </a:spcAft>
              <a:buSzPts val="1000"/>
              <a:buFont typeface="Symbol" panose="05050102010706020507" pitchFamily="18" charset="2"/>
              <a:buChar char=""/>
              <a:tabLst>
                <a:tab pos="457200" algn="l"/>
              </a:tabLst>
            </a:pPr>
            <a:r>
              <a:rPr lang="ar-SA" sz="2400" kern="1800" cap="all" dirty="0">
                <a:solidFill>
                  <a:srgbClr val="002060"/>
                </a:solidFill>
                <a:latin typeface="Adobe Garamond Pro Bold" panose="02020702060506020403" pitchFamily="18" charset="0"/>
                <a:ea typeface="Times New Roman" panose="02020603050405020304" pitchFamily="18" charset="0"/>
              </a:rPr>
              <a:t>التوصيف</a:t>
            </a:r>
            <a:r>
              <a:rPr lang="ar-SA" sz="2400" kern="1800" cap="all" dirty="0">
                <a:solidFill>
                  <a:srgbClr val="002060"/>
                </a:solidFill>
                <a:latin typeface="Calibri" panose="020F0502020204030204" pitchFamily="34" charset="0"/>
                <a:ea typeface="Times New Roman" panose="02020603050405020304" pitchFamily="18" charset="0"/>
                <a:cs typeface="Adobe Garamond Pro Bold" panose="02020702060506020403" pitchFamily="18"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 Description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lnSpc>
                <a:spcPct val="107000"/>
              </a:lnSpc>
              <a:spcAft>
                <a:spcPts val="1500"/>
              </a:spcAft>
            </a:pPr>
            <a:r>
              <a:rPr lang="ar-EG" sz="2400" kern="1800" cap="all" dirty="0">
                <a:solidFill>
                  <a:srgbClr val="002060"/>
                </a:solidFill>
                <a:latin typeface="Adobe Garamond Pro Bold" panose="02020702060506020403" pitchFamily="18" charset="0"/>
                <a:ea typeface="Times New Roman" panose="02020603050405020304" pitchFamily="18" charset="0"/>
              </a:rPr>
              <a:t>- </a:t>
            </a:r>
            <a:r>
              <a:rPr lang="ar-SA" sz="2400" kern="1800" cap="all" dirty="0">
                <a:solidFill>
                  <a:srgbClr val="002060"/>
                </a:solidFill>
                <a:latin typeface="Adobe Garamond Pro Bold" panose="02020702060506020403" pitchFamily="18" charset="0"/>
                <a:ea typeface="Times New Roman" panose="02020603050405020304" pitchFamily="18" charset="0"/>
              </a:rPr>
              <a:t>فبعد انتهائك من اختيار الكلمات المفتاحية، يبقى لديك</a:t>
            </a:r>
            <a:r>
              <a:rPr lang="en-US" sz="2400" kern="1800" cap="all" dirty="0">
                <a:solidFill>
                  <a:srgbClr val="002060"/>
                </a:solidFill>
                <a:latin typeface="Adobe Garamond Pro Bold" panose="02020702060506020403" pitchFamily="18" charset="0"/>
                <a:ea typeface="Times New Roman" panose="02020603050405020304" pitchFamily="18" charset="0"/>
              </a:rPr>
              <a:t> </a:t>
            </a:r>
            <a:r>
              <a:rPr lang="ar-EG" sz="2400" kern="1800" cap="all" dirty="0">
                <a:solidFill>
                  <a:srgbClr val="002060"/>
                </a:solidFill>
                <a:latin typeface="Adobe Garamond Pro Bold" panose="02020702060506020403" pitchFamily="18" charset="0"/>
                <a:ea typeface="Times New Roman" panose="02020603050405020304" pitchFamily="18" charset="0"/>
              </a:rPr>
              <a:t>العمل على </a:t>
            </a:r>
            <a:r>
              <a:rPr lang="ar-SA" sz="2400" kern="1800" cap="all" dirty="0">
                <a:solidFill>
                  <a:srgbClr val="002060"/>
                </a:solidFill>
                <a:latin typeface="Adobe Garamond Pro Bold" panose="02020702060506020403" pitchFamily="18" charset="0"/>
                <a:ea typeface="Times New Roman" panose="02020603050405020304" pitchFamily="18" charset="0"/>
              </a:rPr>
              <a:t>ابتكار نص يغري المستخدم بمنحك تلك النقرة الذهبية أخيرًا، هذا النص هو الذي ستقنع فيه العميل أنك تملك ما يحتاجه بالضبط وأكثر</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6BC707B4-EAF7-45A7-81A2-5BCEC92176CB}"/>
              </a:ext>
            </a:extLst>
          </p:cNvPr>
          <p:cNvSpPr/>
          <p:nvPr/>
        </p:nvSpPr>
        <p:spPr>
          <a:xfrm>
            <a:off x="1484038" y="626272"/>
            <a:ext cx="1027847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en-US" sz="2000" b="1" kern="1800" cap="all" dirty="0">
                <a:solidFill>
                  <a:schemeClr val="bg1"/>
                </a:solidFill>
                <a:latin typeface="Adobe Caslon Pro" panose="0205050205050A020403" pitchFamily="18" charset="0"/>
                <a:ea typeface="Times New Roman" panose="02020603050405020304" pitchFamily="18" charset="0"/>
                <a:cs typeface="+mj-cs"/>
              </a:rPr>
              <a:t>Write an excellent marketing ad text</a:t>
            </a:r>
            <a:r>
              <a:rPr lang="ar-EG" sz="2000" b="1" kern="1800" cap="all" dirty="0">
                <a:solidFill>
                  <a:schemeClr val="bg1"/>
                </a:solidFill>
                <a:latin typeface="Adobe Caslon Pro" panose="0205050205050A020403" pitchFamily="18" charset="0"/>
                <a:ea typeface="Times New Roman" panose="02020603050405020304" pitchFamily="18" charset="0"/>
                <a:cs typeface="+mj-cs"/>
              </a:rPr>
              <a:t> </a:t>
            </a:r>
            <a:r>
              <a:rPr lang="ar-EG" sz="2400" b="1" kern="1800" cap="all" dirty="0">
                <a:solidFill>
                  <a:schemeClr val="bg1"/>
                </a:solidFill>
                <a:latin typeface="Adobe Caslon Pro" panose="0205050205050A020403" pitchFamily="18" charset="0"/>
                <a:ea typeface="Times New Roman" panose="02020603050405020304" pitchFamily="18" charset="0"/>
                <a:cs typeface="+mj-cs"/>
              </a:rPr>
              <a:t>5. كتابة نص إعلاني تسويقي متميز     </a:t>
            </a:r>
            <a:endParaRPr lang="ar-EG" sz="2400" b="1" dirty="0">
              <a:solidFill>
                <a:schemeClr val="bg1"/>
              </a:solidFill>
              <a:latin typeface="Adobe Caslon Pro" panose="0205050205050A020403" pitchFamily="18" charset="0"/>
              <a:cs typeface="+mj-cs"/>
            </a:endParaRPr>
          </a:p>
        </p:txBody>
      </p:sp>
      <p:pic>
        <p:nvPicPr>
          <p:cNvPr id="4" name="Picture 3">
            <a:extLst>
              <a:ext uri="{FF2B5EF4-FFF2-40B4-BE49-F238E27FC236}">
                <a16:creationId xmlns:a16="http://schemas.microsoft.com/office/drawing/2014/main" id="{1C37C0AD-3FEF-4AF0-AA0A-B0008BCE10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256" y="2061183"/>
            <a:ext cx="3369960" cy="35173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44215944"/>
      </p:ext>
    </p:extLst>
  </p:cSld>
  <p:clrMapOvr>
    <a:masterClrMapping/>
  </p:clrMapOvr>
  <p:timing>
    <p:tnLst>
      <p:par>
        <p:cTn id="1" dur="indefinite" restart="never" nodeType="tmRoot">
          <p:childTnLst>
            <p:par>
              <p:cTn id="2"/>
            </p:par>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61616" y="86998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58836" y="982796"/>
            <a:ext cx="7940611" cy="50052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07000"/>
              </a:lnSpc>
              <a:spcAft>
                <a:spcPts val="1500"/>
              </a:spcAft>
            </a:pPr>
            <a:r>
              <a:rPr lang="ar-EG" sz="2400" kern="1800" cap="all" dirty="0">
                <a:solidFill>
                  <a:srgbClr val="000000"/>
                </a:solidFill>
                <a:latin typeface="Adobe Garamond Pro Bold" panose="02020702060506020403" pitchFamily="18" charset="0"/>
                <a:ea typeface="Times New Roman" panose="02020603050405020304" pitchFamily="18" charset="0"/>
              </a:rPr>
              <a:t>- </a:t>
            </a:r>
            <a:r>
              <a:rPr lang="ar-SA" sz="2400" kern="1800" cap="all" dirty="0">
                <a:solidFill>
                  <a:srgbClr val="002060"/>
                </a:solidFill>
                <a:latin typeface="Adobe Garamond Pro Bold" panose="02020702060506020403" pitchFamily="18" charset="0"/>
                <a:ea typeface="Times New Roman" panose="02020603050405020304" pitchFamily="18" charset="0"/>
              </a:rPr>
              <a:t>عندما تراقب تفاعل العملاء مع إعلاناتك ستعرف كيف أن </a:t>
            </a:r>
            <a:r>
              <a:rPr lang="ar-SA" sz="2400" dirty="0">
                <a:solidFill>
                  <a:srgbClr val="002060"/>
                </a:solidFill>
                <a:latin typeface="Adobe Garamond Pro Bold" panose="02020702060506020403" pitchFamily="18" charset="0"/>
                <a:ea typeface="Calibri" panose="020F0502020204030204" pitchFamily="34" charset="0"/>
              </a:rPr>
              <a:t>بيل جيتس </a:t>
            </a:r>
            <a:r>
              <a:rPr lang="ar-SA" sz="2400" kern="1800" cap="all" dirty="0">
                <a:solidFill>
                  <a:srgbClr val="002060"/>
                </a:solidFill>
                <a:latin typeface="Adobe Garamond Pro Bold" panose="02020702060506020403" pitchFamily="18" charset="0"/>
                <a:ea typeface="Times New Roman" panose="02020603050405020304" pitchFamily="18" charset="0"/>
              </a:rPr>
              <a:t> كان يعرف أكثر عندما قال أن المحتوى هو الملك</a:t>
            </a:r>
            <a:r>
              <a:rPr lang="ar-EG" sz="2400" kern="1800" cap="all" dirty="0">
                <a:solidFill>
                  <a:srgbClr val="002060"/>
                </a:solidFill>
                <a:latin typeface="Adobe Garamond Pro Bold" panose="02020702060506020403" pitchFamily="18" charset="0"/>
                <a:ea typeface="Times New Roman" panose="02020603050405020304" pitchFamily="18" charset="0"/>
              </a:rPr>
              <a:t>.</a:t>
            </a:r>
            <a:b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br>
            <a:r>
              <a:rPr lang="ar-EG"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 </a:t>
            </a:r>
            <a:r>
              <a:rPr lang="ar-SA" sz="2400" kern="1800" cap="all" dirty="0">
                <a:solidFill>
                  <a:srgbClr val="002060"/>
                </a:solidFill>
                <a:latin typeface="Adobe Garamond Pro Bold" panose="02020702060506020403" pitchFamily="18" charset="0"/>
                <a:ea typeface="Times New Roman" panose="02020603050405020304" pitchFamily="18" charset="0"/>
              </a:rPr>
              <a:t>النص الاعلاني هو أول ما يقع عين المستهلك عليه عندما يقوم بالبحث، وفي هذه الحالة، فإن الانطباع الأول شديد الأهمية</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justLow" rtl="1" fontAlgn="base">
              <a:lnSpc>
                <a:spcPct val="107000"/>
              </a:lnSpc>
              <a:spcAft>
                <a:spcPts val="1500"/>
              </a:spcAft>
              <a:buFontTx/>
              <a:buChar char="-"/>
            </a:pPr>
            <a:r>
              <a:rPr lang="ar-SA" sz="2400" kern="1800" cap="all" dirty="0">
                <a:solidFill>
                  <a:srgbClr val="002060"/>
                </a:solidFill>
                <a:latin typeface="Adobe Garamond Pro Bold" panose="02020702060506020403" pitchFamily="18" charset="0"/>
                <a:ea typeface="Times New Roman" panose="02020603050405020304" pitchFamily="18" charset="0"/>
              </a:rPr>
              <a:t>هذا الانطباع هو الفيصل بين إنشاء علاقة جيدة دائمة مع العميل، أو فقدانه للأبد</a:t>
            </a:r>
            <a:r>
              <a:rPr lang="ar-EG" sz="2400" kern="1800" cap="all" dirty="0">
                <a:solidFill>
                  <a:srgbClr val="002060"/>
                </a:solidFill>
                <a:latin typeface="Adobe Garamond Pro Bold" panose="02020702060506020403" pitchFamily="18" charset="0"/>
                <a:ea typeface="Times New Roman" panose="02020603050405020304" pitchFamily="18" charset="0"/>
              </a:rPr>
              <a:t>.</a:t>
            </a:r>
          </a:p>
          <a:p>
            <a:pPr marL="342900" indent="-342900" algn="justLow" rtl="1" fontAlgn="base">
              <a:lnSpc>
                <a:spcPct val="107000"/>
              </a:lnSpc>
              <a:spcAft>
                <a:spcPts val="1500"/>
              </a:spcAft>
              <a:buFontTx/>
              <a:buChar char="-"/>
            </a:pPr>
            <a:r>
              <a:rPr lang="ar-SA" sz="2400" kern="1800" cap="all" dirty="0">
                <a:solidFill>
                  <a:srgbClr val="002060"/>
                </a:solidFill>
                <a:latin typeface="Arial" panose="020B0604020202020204" pitchFamily="34" charset="0"/>
                <a:ea typeface="Times New Roman" panose="02020603050405020304" pitchFamily="18" charset="0"/>
              </a:rPr>
              <a:t>وتأكد من أن نصك الإعلاني ملائم وذو صلة للكلمات المفتاحية التي تستهدفها</a:t>
            </a:r>
            <a:r>
              <a:rPr lang="ar-EG"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a:t>
            </a:r>
            <a:r>
              <a:rPr lang="ar-SA" sz="2400" kern="1800" cap="all" dirty="0">
                <a:solidFill>
                  <a:srgbClr val="002060"/>
                </a:solidFill>
                <a:latin typeface="Adobe Garamond Pro Bold" panose="02020702060506020403" pitchFamily="18" charset="0"/>
                <a:ea typeface="Times New Roman" panose="02020603050405020304" pitchFamily="18" charset="0"/>
              </a:rPr>
              <a:t> وتذكر أيضا أن المستهلكين عادةً عندما يبحثون، فإنهم ينتقون ما هو ملائم لهم ويستثنون ما دون ذلك، وأنت لا تريد أن يستثنيك عملاؤك.</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2F509AF-9B56-422A-97CF-883214DF8A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886" y="1541129"/>
            <a:ext cx="3028950" cy="34742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0593957"/>
      </p:ext>
    </p:extLst>
  </p:cSld>
  <p:clrMapOvr>
    <a:masterClrMapping/>
  </p:clrMapOvr>
  <p:timing>
    <p:tnLst>
      <p:par>
        <p:cTn id="1" dur="indefinite" restart="never" nodeType="tmRoot">
          <p:childTnLst>
            <p:par>
              <p:cTn id="2"/>
            </p:par>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752403" y="1415218"/>
            <a:ext cx="4128422" cy="5213231"/>
          </a:xfrm>
          <a:prstGeom prst="roundRect">
            <a:avLst>
              <a:gd name="adj" fmla="val 6140"/>
            </a:avLst>
          </a:prstGeom>
          <a:solidFill>
            <a:srgbClr val="0070C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39598" y="1599101"/>
            <a:ext cx="7170020" cy="472211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 </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بعد انتهائك من اختيار الكلمات المفتاحية وكتابة نص مميز لإعلانك، تبقى أن تهتم بصفحات الهبوط، حيث من المهم أن تضع رابط لصفحة الهبوط في إعلانك بدلا</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 من وضع رابط لموقعك أو متجرك بالكامل.</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ct val="150000"/>
              </a:lnSpc>
              <a:spcAft>
                <a:spcPts val="800"/>
              </a:spcAft>
              <a:buFontTx/>
              <a:buChar char="-"/>
            </a:pP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هذه الصفحة تركز على الهدف الذي تريده من العميل، من خلال التصميم البسيط والنص الجذاب والمقنع</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 ومن أجل استغلال كل زيارة للعميل، ينبغي أن تضع رابط لصفحة هبوط قوية فيها عنوان واضح ونموذج للتواصل مع العملاء ودعوة متكررة لاتخاذ إجراء معين</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a:t>
            </a:r>
          </a:p>
          <a:p>
            <a:pPr marL="342900" indent="-342900" algn="justLow" rtl="1">
              <a:lnSpc>
                <a:spcPct val="150000"/>
              </a:lnSpc>
              <a:spcAft>
                <a:spcPts val="800"/>
              </a:spcAft>
              <a:buFontTx/>
              <a:buChar char="-"/>
            </a:pP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9" name="Rectangle: Rounded Corners 8">
            <a:extLst>
              <a:ext uri="{FF2B5EF4-FFF2-40B4-BE49-F238E27FC236}">
                <a16:creationId xmlns:a16="http://schemas.microsoft.com/office/drawing/2014/main" id="{A9F00802-362F-4F86-8D66-198725B6E5AD}"/>
              </a:ext>
            </a:extLst>
          </p:cNvPr>
          <p:cNvSpPr/>
          <p:nvPr/>
        </p:nvSpPr>
        <p:spPr>
          <a:xfrm>
            <a:off x="3181578" y="536788"/>
            <a:ext cx="7658495"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400" b="1" kern="1800" cap="all" dirty="0">
                <a:latin typeface="Adobe Caslon Pro" panose="0205050205050A020403" pitchFamily="18" charset="0"/>
                <a:ea typeface="Times New Roman" panose="02020603050405020304" pitchFamily="18" charset="0"/>
                <a:cs typeface="+mj-cs"/>
              </a:rPr>
              <a:t>6</a:t>
            </a:r>
            <a:r>
              <a:rPr lang="ar-EG" sz="2400" kern="1800" cap="all" dirty="0">
                <a:ea typeface="Times New Roman" panose="02020603050405020304" pitchFamily="18" charset="0"/>
              </a:rPr>
              <a:t>. </a:t>
            </a:r>
            <a:r>
              <a:rPr lang="ar-SA" sz="2400" b="1" kern="1800" cap="all" dirty="0">
                <a:ea typeface="Times New Roman" panose="02020603050405020304" pitchFamily="18" charset="0"/>
                <a:cs typeface="+mj-cs"/>
              </a:rPr>
              <a:t>إنشاء صفحة هبوط ملائمة</a:t>
            </a:r>
            <a:r>
              <a:rPr lang="ar-EG" sz="2400" b="1" kern="1800" cap="all" dirty="0">
                <a:ea typeface="Times New Roman" panose="02020603050405020304" pitchFamily="18" charset="0"/>
                <a:cs typeface="+mj-cs"/>
              </a:rPr>
              <a:t> </a:t>
            </a:r>
            <a:r>
              <a:rPr lang="en-US" sz="2400" b="1" kern="1800" cap="all" dirty="0">
                <a:latin typeface="Arial" panose="020B0604020202020204" pitchFamily="34" charset="0"/>
                <a:ea typeface="Times New Roman" panose="02020603050405020304" pitchFamily="18" charset="0"/>
                <a:cs typeface="+mj-cs"/>
              </a:rPr>
              <a:t> </a:t>
            </a:r>
            <a:r>
              <a:rPr lang="en-US" sz="2400" kern="1800" cap="all" dirty="0">
                <a:latin typeface="Adobe Garamond Pro Bold" panose="02020702060506020403" pitchFamily="18" charset="0"/>
                <a:ea typeface="Times New Roman" panose="02020603050405020304" pitchFamily="18" charset="0"/>
              </a:rPr>
              <a:t>Landing Page </a:t>
            </a:r>
            <a:endParaRPr lang="ar-EG" sz="2400" b="1" dirty="0">
              <a:solidFill>
                <a:schemeClr val="bg1"/>
              </a:solidFill>
              <a:latin typeface="Adobe Garamond Pro Bold" panose="02020702060506020403" pitchFamily="18" charset="0"/>
              <a:cs typeface="+mj-cs"/>
            </a:endParaRPr>
          </a:p>
        </p:txBody>
      </p:sp>
      <p:pic>
        <p:nvPicPr>
          <p:cNvPr id="3" name="Picture 2">
            <a:extLst>
              <a:ext uri="{FF2B5EF4-FFF2-40B4-BE49-F238E27FC236}">
                <a16:creationId xmlns:a16="http://schemas.microsoft.com/office/drawing/2014/main" id="{15F32A4F-0071-40FD-B758-7FFBC79354BA}"/>
              </a:ext>
            </a:extLst>
          </p:cNvPr>
          <p:cNvPicPr>
            <a:picLocks noChangeAspect="1"/>
          </p:cNvPicPr>
          <p:nvPr/>
        </p:nvPicPr>
        <p:blipFill>
          <a:blip r:embed="rId3"/>
          <a:stretch>
            <a:fillRect/>
          </a:stretch>
        </p:blipFill>
        <p:spPr>
          <a:xfrm>
            <a:off x="360643" y="1346173"/>
            <a:ext cx="3807748" cy="4849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874257424"/>
      </p:ext>
    </p:extLst>
  </p:cSld>
  <p:clrMapOvr>
    <a:masterClrMapping/>
  </p:clrMapOvr>
  <p:timing>
    <p:tnLst>
      <p:par>
        <p:cTn id="1" dur="indefinite" restart="never" nodeType="tmRoot">
          <p:childTnLst>
            <p:par>
              <p:cTn id="2"/>
            </p:par>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49725" y="290289"/>
            <a:ext cx="73990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828790" y="136612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66110" y="1528155"/>
            <a:ext cx="8312726" cy="477566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أ</a:t>
            </a:r>
            <a:r>
              <a:rPr lang="ar-SA" sz="2400" kern="1800" cap="all" dirty="0">
                <a:solidFill>
                  <a:srgbClr val="002060"/>
                </a:solidFill>
                <a:latin typeface="Calibri" panose="020F0502020204030204" pitchFamily="34" charset="0"/>
                <a:ea typeface="Times New Roman" panose="02020603050405020304" pitchFamily="18" charset="0"/>
                <a:cs typeface="+mj-cs"/>
              </a:rPr>
              <a:t>) أخبر عملاءك ما يحتاجون فعله بالضبط، وبسرعة</a:t>
            </a:r>
            <a:r>
              <a:rPr lang="ar-EG" sz="2400" kern="1800" cap="all" dirty="0">
                <a:solidFill>
                  <a:srgbClr val="002060"/>
                </a:solidFill>
                <a:latin typeface="Calibri" panose="020F0502020204030204" pitchFamily="34" charset="0"/>
                <a:ea typeface="Times New Roman" panose="02020603050405020304" pitchFamily="18" charset="0"/>
                <a:cs typeface="+mj-cs"/>
              </a:rPr>
              <a:t>، و</a:t>
            </a:r>
            <a:r>
              <a:rPr lang="ar-SA" sz="2400" kern="1800" cap="all" dirty="0">
                <a:solidFill>
                  <a:srgbClr val="002060"/>
                </a:solidFill>
                <a:latin typeface="Calibri" panose="020F0502020204030204" pitchFamily="34" charset="0"/>
                <a:ea typeface="Times New Roman" panose="02020603050405020304" pitchFamily="18" charset="0"/>
                <a:cs typeface="+mj-cs"/>
              </a:rPr>
              <a:t>لا تنتظر حتى نهاية الصفحة لتمنحهم ما </a:t>
            </a:r>
            <a:r>
              <a:rPr lang="ar-SA" sz="2400" kern="1800" cap="all" dirty="0" err="1">
                <a:solidFill>
                  <a:srgbClr val="002060"/>
                </a:solidFill>
                <a:latin typeface="Calibri" panose="020F0502020204030204" pitchFamily="34" charset="0"/>
                <a:ea typeface="Times New Roman" panose="02020603050405020304" pitchFamily="18" charset="0"/>
                <a:cs typeface="+mj-cs"/>
              </a:rPr>
              <a:t>يريدو</a:t>
            </a:r>
            <a:r>
              <a:rPr lang="ar-EG" sz="2400" kern="1800" cap="all" dirty="0">
                <a:solidFill>
                  <a:srgbClr val="002060"/>
                </a:solidFill>
                <a:latin typeface="Calibri" panose="020F0502020204030204" pitchFamily="34" charset="0"/>
                <a:ea typeface="Times New Roman" panose="02020603050405020304" pitchFamily="18" charset="0"/>
                <a:cs typeface="+mj-cs"/>
              </a:rPr>
              <a:t>ا،</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ar-EG" sz="2400" kern="1800" cap="all" dirty="0">
                <a:solidFill>
                  <a:srgbClr val="002060"/>
                </a:solidFill>
                <a:latin typeface="Calibri" panose="020F0502020204030204" pitchFamily="34" charset="0"/>
                <a:ea typeface="Times New Roman" panose="02020603050405020304" pitchFamily="18" charset="0"/>
                <a:cs typeface="+mj-cs"/>
              </a:rPr>
              <a:t>خاصة وأن</a:t>
            </a:r>
            <a:r>
              <a:rPr lang="ar-SA" sz="2400" kern="1800" cap="all" dirty="0">
                <a:solidFill>
                  <a:srgbClr val="002060"/>
                </a:solidFill>
                <a:latin typeface="Calibri" panose="020F0502020204030204" pitchFamily="34" charset="0"/>
                <a:ea typeface="Times New Roman" panose="02020603050405020304" pitchFamily="18" charset="0"/>
                <a:cs typeface="+mj-cs"/>
              </a:rPr>
              <a:t> أغلب الزوار </a:t>
            </a:r>
            <a:r>
              <a:rPr lang="ar-EG" sz="2400" kern="1800" cap="all" dirty="0">
                <a:solidFill>
                  <a:srgbClr val="002060"/>
                </a:solidFill>
                <a:latin typeface="Calibri" panose="020F0502020204030204" pitchFamily="34" charset="0"/>
                <a:ea typeface="Times New Roman" panose="02020603050405020304" pitchFamily="18" charset="0"/>
                <a:cs typeface="+mj-cs"/>
              </a:rPr>
              <a:t>يقررون </a:t>
            </a:r>
            <a:r>
              <a:rPr lang="ar-SA" sz="2400" kern="1800" cap="all" dirty="0">
                <a:solidFill>
                  <a:srgbClr val="002060"/>
                </a:solidFill>
                <a:latin typeface="Calibri" panose="020F0502020204030204" pitchFamily="34" charset="0"/>
                <a:ea typeface="Times New Roman" panose="02020603050405020304" pitchFamily="18" charset="0"/>
                <a:cs typeface="+mj-cs"/>
              </a:rPr>
              <a:t>إذا ما كانوا سيبقون على الموقع أم لا في خلال أول 3 ثوان فقط</a:t>
            </a:r>
            <a:r>
              <a:rPr lang="en-US" sz="2400" kern="1800" cap="all" dirty="0">
                <a:solidFill>
                  <a:srgbClr val="002060"/>
                </a:solidFill>
                <a:latin typeface="Arial" panose="020B0604020202020204" pitchFamily="34" charset="0"/>
                <a:ea typeface="Times New Roman" panose="02020603050405020304" pitchFamily="18" charset="0"/>
                <a:cs typeface="+mj-cs"/>
              </a:rPr>
              <a:t>… </a:t>
            </a:r>
            <a:r>
              <a:rPr lang="ar-EG" sz="2400" kern="1800" cap="all" dirty="0">
                <a:solidFill>
                  <a:srgbClr val="002060"/>
                </a:solidFill>
                <a:latin typeface="Arial" panose="020B0604020202020204" pitchFamily="34" charset="0"/>
                <a:ea typeface="Times New Roman" panose="02020603050405020304" pitchFamily="18" charset="0"/>
                <a:cs typeface="+mj-cs"/>
              </a:rPr>
              <a:t>لذا </a:t>
            </a:r>
            <a:r>
              <a:rPr lang="ar-SA" sz="2400" kern="1800" cap="all" dirty="0">
                <a:solidFill>
                  <a:srgbClr val="002060"/>
                </a:solidFill>
                <a:latin typeface="Calibri" panose="020F0502020204030204" pitchFamily="34" charset="0"/>
                <a:ea typeface="Times New Roman" panose="02020603050405020304" pitchFamily="18" charset="0"/>
                <a:cs typeface="+mj-cs"/>
              </a:rPr>
              <a:t>أخبرهم لما عليهم اتمام عملية الشراء أو الطلب من عندك أنت بالذات في أول الصفحة</a:t>
            </a:r>
            <a:r>
              <a:rPr lang="en-US" sz="2400" kern="1800" cap="all" dirty="0">
                <a:solidFill>
                  <a:srgbClr val="002060"/>
                </a:solidFill>
                <a:latin typeface="Arial" panose="020B0604020202020204" pitchFamily="34" charset="0"/>
                <a:ea typeface="Times New Roman" panose="02020603050405020304" pitchFamily="18" charset="0"/>
                <a:cs typeface="+mj-cs"/>
              </a:rPr>
              <a:t>.</a:t>
            </a:r>
            <a:br>
              <a:rPr lang="en-US" sz="2400" kern="1800" cap="all" dirty="0">
                <a:solidFill>
                  <a:srgbClr val="002060"/>
                </a:solidFill>
                <a:latin typeface="Arial" panose="020B0604020202020204" pitchFamily="34" charset="0"/>
                <a:ea typeface="Times New Roman" panose="02020603050405020304" pitchFamily="18" charset="0"/>
                <a:cs typeface="+mj-cs"/>
              </a:rPr>
            </a:br>
            <a:r>
              <a:rPr lang="ar-EG" sz="2400" kern="1800" cap="all" dirty="0">
                <a:solidFill>
                  <a:srgbClr val="002060"/>
                </a:solidFill>
                <a:latin typeface="Arial" panose="020B0604020202020204" pitchFamily="34" charset="0"/>
                <a:ea typeface="Times New Roman" panose="02020603050405020304" pitchFamily="18" charset="0"/>
                <a:cs typeface="+mj-cs"/>
              </a:rPr>
              <a:t> </a:t>
            </a:r>
            <a:r>
              <a:rPr lang="ar-SA" sz="2400" kern="1800" cap="all" dirty="0">
                <a:solidFill>
                  <a:srgbClr val="002060"/>
                </a:solidFill>
                <a:latin typeface="Calibri" panose="020F0502020204030204" pitchFamily="34" charset="0"/>
                <a:ea typeface="Times New Roman" panose="02020603050405020304" pitchFamily="18" charset="0"/>
                <a:cs typeface="+mj-cs"/>
              </a:rPr>
              <a:t>وليكن دائمًا هناك إجابة عن السؤال الافتراضي للعميل: </a:t>
            </a:r>
            <a:endParaRPr lang="ar-EG" sz="2400" kern="1800" cap="all" dirty="0">
              <a:solidFill>
                <a:srgbClr val="002060"/>
              </a:solidFill>
              <a:latin typeface="Calibri" panose="020F0502020204030204" pitchFamily="34" charset="0"/>
              <a:ea typeface="Times New Roman" panose="02020603050405020304" pitchFamily="18" charset="0"/>
              <a:cs typeface="+mj-cs"/>
            </a:endParaRPr>
          </a:p>
          <a:p>
            <a:pPr marL="342900" indent="-342900" algn="r" rtl="1" fontAlgn="base">
              <a:lnSpc>
                <a:spcPct val="150000"/>
              </a:lnSpc>
              <a:spcAft>
                <a:spcPts val="1500"/>
              </a:spcAft>
              <a:buFont typeface="Wingdings" panose="05000000000000000000" pitchFamily="2" charset="2"/>
              <a:buChar char="Ø"/>
            </a:pPr>
            <a:r>
              <a:rPr lang="ar-SA" sz="2400" kern="1800" cap="all" dirty="0">
                <a:solidFill>
                  <a:srgbClr val="002060"/>
                </a:solidFill>
                <a:latin typeface="Calibri" panose="020F0502020204030204" pitchFamily="34" charset="0"/>
                <a:ea typeface="Times New Roman" panose="02020603050405020304" pitchFamily="18" charset="0"/>
                <a:cs typeface="+mj-cs"/>
              </a:rPr>
              <a:t>ما الذي يهمني ه</a:t>
            </a:r>
            <a:r>
              <a:rPr lang="ar-EG" sz="2400" kern="1800" cap="all" dirty="0">
                <a:solidFill>
                  <a:srgbClr val="002060"/>
                </a:solidFill>
                <a:latin typeface="Calibri" panose="020F0502020204030204" pitchFamily="34" charset="0"/>
                <a:ea typeface="Times New Roman" panose="02020603050405020304" pitchFamily="18" charset="0"/>
                <a:cs typeface="+mj-cs"/>
              </a:rPr>
              <a:t>ن</a:t>
            </a:r>
            <a:r>
              <a:rPr lang="ar-SA" sz="2400" kern="1800" cap="all" dirty="0">
                <a:solidFill>
                  <a:srgbClr val="002060"/>
                </a:solidFill>
                <a:latin typeface="Calibri" panose="020F0502020204030204" pitchFamily="34" charset="0"/>
                <a:ea typeface="Times New Roman" panose="02020603050405020304" pitchFamily="18" charset="0"/>
                <a:cs typeface="+mj-cs"/>
              </a:rPr>
              <a:t>ا؟</a:t>
            </a:r>
            <a:endParaRPr lang="en-US" sz="2400" kern="1800" cap="all" dirty="0">
              <a:solidFill>
                <a:srgbClr val="002060"/>
              </a:solidFill>
              <a:latin typeface="Calibri" panose="020F0502020204030204" pitchFamily="34" charset="0"/>
              <a:ea typeface="Times New Roman" panose="02020603050405020304" pitchFamily="18" charset="0"/>
              <a:cs typeface="+mj-cs"/>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Rectangle: Rounded Corners 7">
            <a:extLst>
              <a:ext uri="{FF2B5EF4-FFF2-40B4-BE49-F238E27FC236}">
                <a16:creationId xmlns:a16="http://schemas.microsoft.com/office/drawing/2014/main" id="{66A01127-06B7-4322-8CB0-79948DA106C7}"/>
              </a:ext>
            </a:extLst>
          </p:cNvPr>
          <p:cNvSpPr/>
          <p:nvPr/>
        </p:nvSpPr>
        <p:spPr>
          <a:xfrm>
            <a:off x="3569832" y="675775"/>
            <a:ext cx="6105282" cy="77136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ctr" rtl="1" fontAlgn="base">
              <a:lnSpc>
                <a:spcPts val="1680"/>
              </a:lnSpc>
              <a:spcAft>
                <a:spcPts val="1500"/>
              </a:spcAft>
            </a:pPr>
            <a:r>
              <a:rPr lang="ar-SA" sz="2400" b="1" kern="1800" cap="all" dirty="0">
                <a:solidFill>
                  <a:schemeClr val="bg1"/>
                </a:solidFill>
                <a:latin typeface="Calibri" panose="020F0502020204030204" pitchFamily="34" charset="0"/>
                <a:ea typeface="Times New Roman" panose="02020603050405020304" pitchFamily="18" charset="0"/>
                <a:cs typeface="+mj-cs"/>
              </a:rPr>
              <a:t>بعض النصائح لإنشاء صفحة هبوط ناجحة</a:t>
            </a:r>
            <a:r>
              <a:rPr lang="en-US" sz="2400" b="1" kern="1800" cap="all" dirty="0">
                <a:solidFill>
                  <a:schemeClr val="bg1"/>
                </a:solidFill>
                <a:latin typeface="Arial" panose="020B0604020202020204" pitchFamily="34" charset="0"/>
                <a:ea typeface="Times New Roman" panose="02020603050405020304" pitchFamily="18" charset="0"/>
                <a:cs typeface="+mj-cs"/>
              </a:rPr>
              <a:t>:</a:t>
            </a:r>
            <a:endParaRPr lang="en-US" sz="2000" b="1" dirty="0">
              <a:solidFill>
                <a:schemeClr val="bg1"/>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085173644"/>
      </p:ext>
    </p:extLst>
  </p:cSld>
  <p:clrMapOvr>
    <a:masterClrMapping/>
  </p:clrMapOvr>
  <p:timing>
    <p:tnLst>
      <p:par>
        <p:cTn id="1" dur="indefinite" restart="never" nodeType="tmRoot">
          <p:childTnLst>
            <p:par>
              <p:cTn id="2"/>
            </p:par>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2049725" y="290289"/>
            <a:ext cx="739907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842645" y="106949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52460" y="1144503"/>
            <a:ext cx="9087080" cy="506322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ب) </a:t>
            </a:r>
            <a:r>
              <a:rPr lang="ar-SA" sz="2400" b="1"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استخدم قوائمً ونقاطًا لفصل المحتوى</a:t>
            </a:r>
            <a:r>
              <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حيث </a:t>
            </a:r>
            <a:r>
              <a:rPr lang="ar-SA" sz="2400" kern="1800" cap="all" dirty="0">
                <a:solidFill>
                  <a:srgbClr val="002060"/>
                </a:solidFill>
                <a:ea typeface="Times New Roman" panose="02020603050405020304" pitchFamily="18" charset="0"/>
              </a:rPr>
              <a:t>يميل الزوّار دائمًا إلى التصفح السريع، ونادرًا ما يقرأون الكتل النصية</a:t>
            </a:r>
            <a:r>
              <a:rPr lang="ar-EG" sz="2400" kern="1800" cap="all" dirty="0">
                <a:solidFill>
                  <a:srgbClr val="002060"/>
                </a:solidFill>
                <a:ea typeface="Times New Roman" panose="02020603050405020304" pitchFamily="18" charset="0"/>
              </a:rPr>
              <a:t>،</a:t>
            </a:r>
            <a:r>
              <a:rPr lang="ar-SA" sz="2400" kern="1800" cap="all" dirty="0">
                <a:solidFill>
                  <a:srgbClr val="002060"/>
                </a:solidFill>
                <a:ea typeface="Times New Roman" panose="02020603050405020304" pitchFamily="18" charset="0"/>
              </a:rPr>
              <a:t> </a:t>
            </a:r>
            <a:r>
              <a:rPr lang="ar-EG" sz="2400" kern="1800" cap="all" dirty="0">
                <a:solidFill>
                  <a:srgbClr val="002060"/>
                </a:solidFill>
                <a:ea typeface="Times New Roman" panose="02020603050405020304" pitchFamily="18" charset="0"/>
              </a:rPr>
              <a:t>لذا </a:t>
            </a:r>
            <a:r>
              <a:rPr lang="ar-SA" sz="2400" kern="1800" cap="all" dirty="0">
                <a:solidFill>
                  <a:srgbClr val="002060"/>
                </a:solidFill>
                <a:ea typeface="Times New Roman" panose="02020603050405020304" pitchFamily="18" charset="0"/>
              </a:rPr>
              <a:t>استخدم دائمًا النقاط والقوائم لتوصل رسالتك سريعًا أثناء تصفّحهم</a:t>
            </a:r>
            <a:r>
              <a:rPr lang="ar-EG" sz="2400" kern="1800" cap="all" dirty="0">
                <a:solidFill>
                  <a:srgbClr val="002060"/>
                </a:solidFill>
                <a:ea typeface="Times New Roman" panose="02020603050405020304" pitchFamily="18" charset="0"/>
              </a:rPr>
              <a:t>.</a:t>
            </a:r>
            <a:endPar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endParaRPr>
          </a:p>
          <a:p>
            <a:pPr lvl="0" algn="justLow" rtl="1" fontAlgn="base">
              <a:lnSpc>
                <a:spcPct val="150000"/>
              </a:lnSpc>
              <a:spcAft>
                <a:spcPts val="1500"/>
              </a:spcAft>
            </a:pP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ج) </a:t>
            </a:r>
            <a:r>
              <a:rPr lang="ar-SA" sz="2400" b="1"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قلل المشتتات داخل الصفحة</a:t>
            </a:r>
            <a:r>
              <a:rPr lang="ar-EG" sz="2400" b="1"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EG" sz="240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اعتن بتقليل المشتتات داخل صفحة الهبوط قدر الإمكان؛ حتى لا تصرف انتباه العميل عن اجراء عملية الشراء أو الطلب</a:t>
            </a:r>
            <a:r>
              <a:rPr lang="en-US" sz="2400" kern="1800" cap="all" dirty="0">
                <a:solidFill>
                  <a:srgbClr val="002060"/>
                </a:solidFill>
                <a:latin typeface="Arial" panose="020B0604020202020204" pitchFamily="34" charset="0"/>
                <a:ea typeface="Times New Roman" panose="02020603050405020304" pitchFamily="18" charset="0"/>
              </a:rPr>
              <a:t>. </a:t>
            </a:r>
            <a:r>
              <a:rPr lang="ar-EG" sz="2400" kern="1800" cap="all" dirty="0">
                <a:solidFill>
                  <a:srgbClr val="002060"/>
                </a:solidFill>
                <a:latin typeface="Arial" panose="020B0604020202020204" pitchFamily="34" charset="0"/>
                <a:ea typeface="Times New Roman" panose="02020603050405020304" pitchFamily="18" charset="0"/>
              </a:rPr>
              <a:t>فأي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شيء لا يساعدك في </a:t>
            </a:r>
            <a:r>
              <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إ</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قناع العميل باختصار في صفحة الهبوط، لا ينبغي عليه أن يكون هناك</a:t>
            </a:r>
            <a:r>
              <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kern="1800" cap="all" dirty="0">
              <a:solidFill>
                <a:srgbClr val="002060"/>
              </a:solidFill>
              <a:latin typeface="Calibri" panose="020F0502020204030204" pitchFamily="34" charset="0"/>
              <a:ea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493119474"/>
      </p:ext>
    </p:extLst>
  </p:cSld>
  <p:clrMapOvr>
    <a:masterClrMapping/>
  </p:clrMapOvr>
  <p:timing>
    <p:tnLst>
      <p:par>
        <p:cTn id="1" dur="indefinite" restart="never" nodeType="tmRoot">
          <p:childTnLst>
            <p:par>
              <p:cTn id="2"/>
            </p:par>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638161" y="1069499"/>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74618" y="1265875"/>
            <a:ext cx="9086992" cy="482048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د) </a:t>
            </a:r>
            <a:r>
              <a:rPr lang="ar-SA" sz="2400" b="1" kern="1800" cap="all" dirty="0">
                <a:solidFill>
                  <a:srgbClr val="002060"/>
                </a:solidFill>
                <a:latin typeface="Calibri" panose="020F0502020204030204" pitchFamily="34" charset="0"/>
                <a:ea typeface="Times New Roman" panose="02020603050405020304" pitchFamily="18" charset="0"/>
              </a:rPr>
              <a:t>ضع دليلًا ايجابيًا من شهادات العملاء</a:t>
            </a:r>
            <a:r>
              <a:rPr lang="ar-EG" sz="2400" b="1" kern="1800" cap="all" dirty="0">
                <a:solidFill>
                  <a:srgbClr val="002060"/>
                </a:solidFill>
                <a:latin typeface="Calibri" panose="020F0502020204030204" pitchFamily="34" charset="0"/>
                <a:ea typeface="Times New Roman" panose="02020603050405020304" pitchFamily="18" charset="0"/>
              </a:rPr>
              <a:t>  </a:t>
            </a:r>
            <a:r>
              <a:rPr lang="en-US" sz="2400" b="1" kern="1800" cap="all" dirty="0">
                <a:solidFill>
                  <a:srgbClr val="002060"/>
                </a:solidFill>
                <a:latin typeface="Calibri" panose="020F0502020204030204" pitchFamily="34" charset="0"/>
                <a:ea typeface="Times New Roman" panose="02020603050405020304" pitchFamily="18"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Testimonials</a:t>
            </a:r>
            <a:endParaRPr lang="en-US" sz="2000"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تمنح توصيات العملاء الآخرين دليلًا على كفاءة منتجك أو خدمتك، كما أنها تمنح مصداقية لن تتمكن أنت مهما فعلت من تقديمها</a:t>
            </a:r>
            <a:r>
              <a:rPr lang="ar-EG" sz="2400" kern="1800" cap="all" dirty="0">
                <a:solidFill>
                  <a:srgbClr val="002060"/>
                </a:solidFill>
                <a:latin typeface="Calibri" panose="020F0502020204030204" pitchFamily="34" charset="0"/>
                <a:ea typeface="Times New Roman" panose="02020603050405020304" pitchFamily="18" charset="0"/>
              </a:rPr>
              <a:t>.</a:t>
            </a: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ar-SA" sz="2400" kern="1800" cap="all" dirty="0">
                <a:solidFill>
                  <a:srgbClr val="002060"/>
                </a:solidFill>
                <a:latin typeface="Calibri" panose="020F0502020204030204" pitchFamily="34" charset="0"/>
                <a:ea typeface="Times New Roman" panose="02020603050405020304" pitchFamily="18" charset="0"/>
              </a:rPr>
              <a:t>هـ) </a:t>
            </a:r>
            <a:r>
              <a:rPr lang="ar-SA" sz="2400" b="1" kern="1800" cap="all" dirty="0">
                <a:solidFill>
                  <a:srgbClr val="002060"/>
                </a:solidFill>
                <a:latin typeface="Calibri" panose="020F0502020204030204" pitchFamily="34" charset="0"/>
                <a:ea typeface="Times New Roman" panose="02020603050405020304" pitchFamily="18" charset="0"/>
              </a:rPr>
              <a:t>صمم موقعك ليكون بسيطًا</a:t>
            </a:r>
            <a:r>
              <a:rPr lang="ar-EG" sz="2400" kern="1800" cap="all" dirty="0">
                <a:solidFill>
                  <a:srgbClr val="002060"/>
                </a:solidFill>
                <a:latin typeface="Calibri" panose="020F0502020204030204" pitchFamily="34" charset="0"/>
                <a:ea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تصميم موقعك قد يساهم بدرجة كبيرة في منحك قدرًا من الموثوقيّة، وفي اقناع زبائنك بالبقاء واتمام عملي</a:t>
            </a:r>
            <a:r>
              <a:rPr lang="ar-EG" sz="2400" kern="1800" cap="all" dirty="0">
                <a:solidFill>
                  <a:srgbClr val="002060"/>
                </a:solidFill>
                <a:latin typeface="Calibri" panose="020F0502020204030204" pitchFamily="34" charset="0"/>
                <a:ea typeface="Times New Roman" panose="02020603050405020304" pitchFamily="18" charset="0"/>
              </a:rPr>
              <a:t>ا</a:t>
            </a:r>
            <a:r>
              <a:rPr lang="ar-SA" sz="2400" kern="1800" cap="all" dirty="0">
                <a:solidFill>
                  <a:srgbClr val="002060"/>
                </a:solidFill>
                <a:latin typeface="Calibri" panose="020F0502020204030204" pitchFamily="34" charset="0"/>
                <a:ea typeface="Times New Roman" panose="02020603050405020304" pitchFamily="18" charset="0"/>
              </a:rPr>
              <a:t>ت الشراء</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و) </a:t>
            </a:r>
            <a:r>
              <a:rPr lang="ar-SA" sz="2400" b="1" kern="1800" cap="all" dirty="0">
                <a:solidFill>
                  <a:srgbClr val="002060"/>
                </a:solidFill>
                <a:latin typeface="Calibri" panose="020F0502020204030204" pitchFamily="34" charset="0"/>
                <a:ea typeface="Times New Roman" panose="02020603050405020304" pitchFamily="18" charset="0"/>
              </a:rPr>
              <a:t>قياس أداء حملات التسويق عبر محركات البحث</a:t>
            </a:r>
            <a:r>
              <a:rPr lang="ar-EG" sz="2400" kern="1800" cap="all" dirty="0">
                <a:solidFill>
                  <a:srgbClr val="002060"/>
                </a:solidFill>
                <a:latin typeface="Calibri" panose="020F0502020204030204" pitchFamily="34" charset="0"/>
                <a:ea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من أكبر الأخطاء التي يقع فيها المسوّقون عبر محرّكات البحث هي إهمال مراجعة أداء وتطور الإعلان باستمرار لعمل أي تحسينات يحتاجها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1306210762"/>
      </p:ext>
    </p:extLst>
  </p:cSld>
  <p:clrMapOvr>
    <a:masterClrMapping/>
  </p:clrMapOvr>
  <p:timing>
    <p:tnLst>
      <p:par>
        <p:cTn id="1" dur="indefinite" restart="never" nodeType="tmRoot">
          <p:childTnLst>
            <p:par>
              <p:cTn id="2"/>
            </p:par>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509049" y="1362706"/>
            <a:ext cx="4439597"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97236" y="1480151"/>
            <a:ext cx="6183555" cy="490020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 </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لم ينتهي الأمر بمجرد إطلاق الإعلان، بل عليك أن تراقب وتتابع وتقيم أداء إعلاناتك عند التسويق عبر محركات البحث من أجل أن تحسن أداء هذه الإعلانات حتى لا تذهب ميزانيتك التي تدفعها سُدى.</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 </a:t>
            </a:r>
            <a:r>
              <a:rPr lang="ar-SA"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وإذا كانت نسبة التحويلات جيدة فمن خلال التقييم وتحسين أداء الحملات الإعلانية، قد تصبح نسبة التحويلات أو المبيعات ممتازة</a:t>
            </a:r>
            <a:r>
              <a:rPr lang="ar-EG" sz="2400" dirty="0">
                <a:solidFill>
                  <a:srgbClr val="002060"/>
                </a:solidFill>
                <a:latin typeface="Montserrat" panose="02000505000000020004" pitchFamily="2"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2590800" y="477643"/>
            <a:ext cx="8494437" cy="789147"/>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chemeClr val="bg1"/>
                </a:solidFill>
                <a:latin typeface="Adobe Caslon Pro" panose="0205050205050A020403" pitchFamily="18" charset="0"/>
                <a:cs typeface="+mj-cs"/>
              </a:rPr>
              <a:t>7. </a:t>
            </a:r>
            <a:r>
              <a:rPr lang="ar-EG" sz="2400" b="1" dirty="0">
                <a:solidFill>
                  <a:schemeClr val="bg1"/>
                </a:solidFill>
                <a:latin typeface="Adobe Caslon Pro" panose="0205050205050A020403" pitchFamily="18" charset="0"/>
              </a:rPr>
              <a:t>تقييم أداء الإعلانات</a:t>
            </a:r>
            <a:r>
              <a:rPr lang="en-US" sz="2400" b="1" dirty="0">
                <a:solidFill>
                  <a:schemeClr val="bg1"/>
                </a:solidFill>
                <a:latin typeface="Adobe Caslon Pro" panose="0205050205050A020403" pitchFamily="18" charset="0"/>
              </a:rPr>
              <a:t>Evaluation of advertising performance </a:t>
            </a:r>
            <a:r>
              <a:rPr lang="ar-EG" sz="2400" b="1" dirty="0">
                <a:solidFill>
                  <a:schemeClr val="bg1"/>
                </a:solidFill>
                <a:latin typeface="Adobe Caslon Pro" panose="0205050205050A020403" pitchFamily="18" charset="0"/>
              </a:rPr>
              <a:t> </a:t>
            </a:r>
          </a:p>
        </p:txBody>
      </p:sp>
      <p:pic>
        <p:nvPicPr>
          <p:cNvPr id="4" name="Picture 3">
            <a:extLst>
              <a:ext uri="{FF2B5EF4-FFF2-40B4-BE49-F238E27FC236}">
                <a16:creationId xmlns:a16="http://schemas.microsoft.com/office/drawing/2014/main" id="{E22A5BDC-0518-4E41-81E9-BC2995B92E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1209" y="1893436"/>
            <a:ext cx="4876800" cy="35653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8287097"/>
      </p:ext>
    </p:extLst>
  </p:cSld>
  <p:clrMapOvr>
    <a:masterClrMapping/>
  </p:clrMapOvr>
  <p:timing>
    <p:tnLst>
      <p:par>
        <p:cTn id="1" dur="indefinite" restart="never" nodeType="tmRoot">
          <p:childTnLst>
            <p:par>
              <p:cTn id="2"/>
            </p:par>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268526" y="1252354"/>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0442" y="1143957"/>
            <a:ext cx="7776140" cy="522869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fontAlgn="base">
              <a:spcAft>
                <a:spcPts val="1500"/>
              </a:spcAft>
            </a:pP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1) </a:t>
            </a:r>
            <a:r>
              <a:rPr lang="en-US" sz="2400" u="sng"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Semrush</a:t>
            </a:r>
            <a:endParaRPr lang="en-US" sz="2000" u="sng"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تمكنك هذه الأداة من تنفيذ عملية بحث مكثفة عن كلمات البحث، ومتابعة ترتيبها، وفحص الموقع، وتحليل أنشطة الزوار، والكثير غيرها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كما </a:t>
            </a:r>
            <a:r>
              <a:rPr lang="ar-SA" sz="2400" kern="1800" cap="all" dirty="0">
                <a:solidFill>
                  <a:srgbClr val="002060"/>
                </a:solidFill>
                <a:latin typeface="Calibri" panose="020F0502020204030204" pitchFamily="34" charset="0"/>
                <a:ea typeface="Times New Roman" panose="02020603050405020304" pitchFamily="18" charset="0"/>
              </a:rPr>
              <a:t>ت</a:t>
            </a:r>
            <a:r>
              <a:rPr lang="ar-EG" sz="2400" kern="1800" cap="all" dirty="0">
                <a:solidFill>
                  <a:srgbClr val="002060"/>
                </a:solidFill>
                <a:latin typeface="Calibri" panose="020F0502020204030204" pitchFamily="34" charset="0"/>
                <a:ea typeface="Times New Roman" panose="02020603050405020304" pitchFamily="18" charset="0"/>
              </a:rPr>
              <a:t>ُ</a:t>
            </a:r>
            <a:r>
              <a:rPr lang="ar-SA" sz="2400" kern="1800" cap="all" dirty="0">
                <a:solidFill>
                  <a:srgbClr val="002060"/>
                </a:solidFill>
                <a:latin typeface="Calibri" panose="020F0502020204030204" pitchFamily="34" charset="0"/>
                <a:ea typeface="Times New Roman" panose="02020603050405020304" pitchFamily="18" charset="0"/>
              </a:rPr>
              <a:t>عد هذه الأداة من أفضل الأدوات إذا كنت تبحث عن فرص لترتيب أعلى من الكلمات المفتاحية طويلة الذيل مجانًا، وكذلك لإتمام عمليات التسويق عبر محركات البحث</a:t>
            </a:r>
            <a:r>
              <a:rPr lang="ar-EG" sz="2400" kern="1800" cap="all" dirty="0">
                <a:solidFill>
                  <a:srgbClr val="002060"/>
                </a:solidFill>
                <a:latin typeface="Calibri" panose="020F0502020204030204" pitchFamily="34" charset="0"/>
                <a:ea typeface="Times New Roman" panose="02020603050405020304" pitchFamily="18"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من مميزات</a:t>
            </a:r>
            <a:r>
              <a:rPr lang="ar-EG" sz="2400" kern="1800" cap="all" dirty="0">
                <a:solidFill>
                  <a:srgbClr val="002060"/>
                </a:solidFill>
                <a:latin typeface="Calibri" panose="020F0502020204030204" pitchFamily="34" charset="0"/>
                <a:ea typeface="Times New Roman" panose="02020603050405020304" pitchFamily="18" charset="0"/>
              </a:rPr>
              <a:t> أداة </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Semrush </a:t>
            </a:r>
            <a:r>
              <a:rPr lang="ar-EG"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أيضا </a:t>
            </a:r>
            <a:r>
              <a:rPr lang="ar-SA" sz="2400" kern="1800" cap="all" dirty="0">
                <a:solidFill>
                  <a:srgbClr val="002060"/>
                </a:solidFill>
                <a:latin typeface="Calibri" panose="020F0502020204030204" pitchFamily="34" charset="0"/>
                <a:ea typeface="Times New Roman" panose="02020603050405020304" pitchFamily="18" charset="0"/>
              </a:rPr>
              <a:t>أنه</a:t>
            </a:r>
            <a:r>
              <a:rPr lang="ar-EG" sz="2400" kern="1800" cap="all" dirty="0">
                <a:solidFill>
                  <a:srgbClr val="002060"/>
                </a:solidFill>
                <a:latin typeface="Calibri" panose="020F0502020204030204" pitchFamily="34" charset="0"/>
                <a:ea typeface="Times New Roman" panose="02020603050405020304" pitchFamily="18" charset="0"/>
              </a:rPr>
              <a:t>ا</a:t>
            </a:r>
            <a:r>
              <a:rPr lang="ar-SA" sz="2400" kern="1800" cap="all" dirty="0">
                <a:solidFill>
                  <a:srgbClr val="002060"/>
                </a:solidFill>
                <a:latin typeface="Calibri" panose="020F0502020204030204" pitchFamily="34" charset="0"/>
                <a:ea typeface="Times New Roman" panose="02020603050405020304" pitchFamily="18" charset="0"/>
              </a:rPr>
              <a:t> </a:t>
            </a:r>
            <a:r>
              <a:rPr lang="ar-EG" sz="2400" kern="1800" cap="all" dirty="0">
                <a:solidFill>
                  <a:srgbClr val="002060"/>
                </a:solidFill>
                <a:latin typeface="Calibri" panose="020F0502020204030204" pitchFamily="34" charset="0"/>
                <a:ea typeface="Times New Roman" panose="02020603050405020304" pitchFamily="18" charset="0"/>
              </a:rPr>
              <a:t>تم</a:t>
            </a:r>
            <a:r>
              <a:rPr lang="ar-SA" sz="2400" kern="1800" cap="all" dirty="0">
                <a:solidFill>
                  <a:srgbClr val="002060"/>
                </a:solidFill>
                <a:latin typeface="Calibri" panose="020F0502020204030204" pitchFamily="34" charset="0"/>
                <a:ea typeface="Times New Roman" panose="02020603050405020304" pitchFamily="18" charset="0"/>
              </a:rPr>
              <a:t>كن من اكتشاف أين يركز منافسوك جهودهم التسويقية، وتحليل قوة تواجدهم الإقليمي؛ حتى تتمكن من تخطيط استغلال ميزانيتك</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بالإضافة إلى ذلك، يمكن</a:t>
            </a:r>
            <a:r>
              <a:rPr lang="ar-EG" sz="2400" kern="1800" cap="all" dirty="0">
                <a:solidFill>
                  <a:srgbClr val="002060"/>
                </a:solidFill>
                <a:latin typeface="Calibri" panose="020F0502020204030204" pitchFamily="34" charset="0"/>
                <a:ea typeface="Times New Roman" panose="02020603050405020304" pitchFamily="18" charset="0"/>
              </a:rPr>
              <a:t> للأداة</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Semrush</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kern="1800" cap="all" dirty="0">
                <a:solidFill>
                  <a:srgbClr val="002060"/>
                </a:solidFill>
                <a:latin typeface="Calibri" panose="020F0502020204030204" pitchFamily="34" charset="0"/>
                <a:ea typeface="Times New Roman" panose="02020603050405020304" pitchFamily="18" charset="0"/>
              </a:rPr>
              <a:t>من ال</a:t>
            </a:r>
            <a:r>
              <a:rPr lang="ar-EG" sz="2400" kern="1800" cap="all" dirty="0">
                <a:solidFill>
                  <a:srgbClr val="002060"/>
                </a:solidFill>
                <a:latin typeface="Calibri" panose="020F0502020204030204" pitchFamily="34" charset="0"/>
                <a:ea typeface="Times New Roman" panose="02020603050405020304" pitchFamily="18" charset="0"/>
              </a:rPr>
              <a:t>إ</a:t>
            </a:r>
            <a:r>
              <a:rPr lang="ar-SA" sz="2400" kern="1800" cap="all" dirty="0">
                <a:solidFill>
                  <a:srgbClr val="002060"/>
                </a:solidFill>
                <a:latin typeface="Calibri" panose="020F0502020204030204" pitchFamily="34" charset="0"/>
                <a:ea typeface="Times New Roman" panose="02020603050405020304" pitchFamily="18" charset="0"/>
              </a:rPr>
              <a:t>طلاع على أهم المنافسين لك في الفئة التي تستهدفها، واستنتاج الكلمات المفتاحية التي يزايدون عليها، ودراسة عناصر ومكونات إعلاناتهم</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3" name="Rectangle: Rounded Corners 2">
            <a:extLst>
              <a:ext uri="{FF2B5EF4-FFF2-40B4-BE49-F238E27FC236}">
                <a16:creationId xmlns:a16="http://schemas.microsoft.com/office/drawing/2014/main" id="{8665919E-46FE-4C6D-A80B-21DAC53ED854}"/>
              </a:ext>
            </a:extLst>
          </p:cNvPr>
          <p:cNvSpPr/>
          <p:nvPr/>
        </p:nvSpPr>
        <p:spPr>
          <a:xfrm>
            <a:off x="3157243" y="530472"/>
            <a:ext cx="6533203" cy="613485"/>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ctr" rtl="1">
              <a:buFont typeface="Wingdings" panose="05000000000000000000" pitchFamily="2" charset="2"/>
              <a:buChar char="Ø"/>
            </a:pPr>
            <a:r>
              <a:rPr lang="ar-EG" sz="2400" b="1" dirty="0"/>
              <a:t> أدوات متخصصة في التسويق الرقمي عبر محركات البحث</a:t>
            </a:r>
          </a:p>
        </p:txBody>
      </p:sp>
      <p:pic>
        <p:nvPicPr>
          <p:cNvPr id="6" name="Picture 5">
            <a:extLst>
              <a:ext uri="{FF2B5EF4-FFF2-40B4-BE49-F238E27FC236}">
                <a16:creationId xmlns:a16="http://schemas.microsoft.com/office/drawing/2014/main" id="{12C10C3C-EF5A-47E8-BC66-5F2A589F02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6691" y="1457799"/>
            <a:ext cx="3685309" cy="433937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5835897"/>
      </p:ext>
    </p:extLst>
  </p:cSld>
  <p:clrMapOvr>
    <a:masterClrMapping/>
  </p:clrMapOvr>
  <p:timing>
    <p:tnLst>
      <p:par>
        <p:cTn id="1" dur="indefinite" restart="never" nodeType="tmRoot">
          <p:childTnLst>
            <p:par>
              <p:cTn id="2"/>
            </p:par>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269970" y="864178"/>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799" y="1032203"/>
            <a:ext cx="6665437" cy="487717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fontAlgn="base">
              <a:spcAft>
                <a:spcPts val="1500"/>
              </a:spcAft>
            </a:pP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2)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Google Trends</a:t>
            </a:r>
            <a:endParaRPr lang="en-US" sz="2000"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يمكنك أن تعتبر هذه الأداة ذراعك الأيمن في إعلانك عبر محركات البحث؛ إذ تمكنك من تتبع قيمة وحجم البحث لأي كلمة مفتاحية حسب المنطقة واللغة والتوقيت، والذي بدوره سيساعدك على التعرف على أي</a:t>
            </a: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الكلمات أكثر رواجًا</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ar-SA" sz="2400" kern="1800" cap="all" dirty="0">
                <a:solidFill>
                  <a:srgbClr val="002060"/>
                </a:solidFill>
                <a:latin typeface="Calibri" panose="020F0502020204030204" pitchFamily="34" charset="0"/>
                <a:ea typeface="Times New Roman" panose="02020603050405020304" pitchFamily="18" charset="0"/>
              </a:rPr>
              <a:t>وبما أنك لا تريد إنفاق ميزاني</a:t>
            </a:r>
            <a:r>
              <a:rPr lang="ar-EG" sz="2400" kern="1800" cap="all" dirty="0">
                <a:solidFill>
                  <a:srgbClr val="002060"/>
                </a:solidFill>
                <a:latin typeface="Calibri" panose="020F0502020204030204" pitchFamily="34" charset="0"/>
                <a:ea typeface="Times New Roman" panose="02020603050405020304" pitchFamily="18" charset="0"/>
              </a:rPr>
              <a:t>ت</a:t>
            </a:r>
            <a:r>
              <a:rPr lang="ar-SA" sz="2400" kern="1800" cap="all" dirty="0">
                <a:solidFill>
                  <a:srgbClr val="002060"/>
                </a:solidFill>
                <a:latin typeface="Calibri" panose="020F0502020204030204" pitchFamily="34" charset="0"/>
                <a:ea typeface="Times New Roman" panose="02020603050405020304" pitchFamily="18" charset="0"/>
              </a:rPr>
              <a:t>ك على كلمات قليلة الشعبية، فستكون هذه الأداة ممتازة لتحسين أداء إعلاناتك، خصوصًا إذا كان مشروعك هو </a:t>
            </a:r>
            <a:r>
              <a:rPr lang="ar-EG" sz="2400" kern="1800" cap="all" dirty="0">
                <a:solidFill>
                  <a:srgbClr val="002060"/>
                </a:solidFill>
                <a:latin typeface="Calibri" panose="020F0502020204030204" pitchFamily="34" charset="0"/>
                <a:ea typeface="Times New Roman" panose="02020603050405020304" pitchFamily="18" charset="0"/>
              </a:rPr>
              <a:t>التجارة الالكترونية</a:t>
            </a:r>
            <a:r>
              <a:rPr lang="ar-SA" sz="2400" kern="1800" cap="all" dirty="0">
                <a:solidFill>
                  <a:srgbClr val="002060"/>
                </a:solidFill>
                <a:latin typeface="Calibri" panose="020F0502020204030204" pitchFamily="34" charset="0"/>
                <a:ea typeface="Times New Roman" panose="02020603050405020304" pitchFamily="18" charset="0"/>
              </a:rPr>
              <a:t>، لأن قدرتك على قياس اهتمام العملاء في بقعة جغرافية معينة هو بلا شك مهم لتوجيه إعلاناتك للمنطقة الصحيحة؛ مما يوفر لك المال على الأجل الطويل</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679C52C-365B-4E3D-B69E-44E1FAB993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7065" y="1759527"/>
            <a:ext cx="4716158" cy="31226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20225936"/>
      </p:ext>
    </p:extLst>
  </p:cSld>
  <p:clrMapOvr>
    <a:masterClrMapping/>
  </p:clrMapOvr>
  <p:timing>
    <p:tnLst>
      <p:par>
        <p:cTn id="1" dur="indefinite" restart="never" nodeType="tmRoot">
          <p:childTnLst>
            <p:par>
              <p:cTn id="2"/>
            </p:par>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341822" y="943631"/>
            <a:ext cx="3012579"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764" y="811262"/>
            <a:ext cx="8077199" cy="538986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fontAlgn="base">
              <a:spcAft>
                <a:spcPts val="1500"/>
              </a:spcAft>
            </a:pPr>
            <a:r>
              <a:rPr lang="en-US" sz="2400" kern="1800" cap="all" dirty="0">
                <a:solidFill>
                  <a:srgbClr val="002060"/>
                </a:solidFill>
                <a:latin typeface="Adobe Garamond Pro Bold" panose="02020702060506020403" pitchFamily="18" charset="0"/>
                <a:ea typeface="Times New Roman" panose="02020603050405020304" pitchFamily="18" charset="0"/>
                <a:cs typeface="+mj-cs"/>
              </a:rPr>
              <a:t>3) </a:t>
            </a:r>
            <a:r>
              <a:rPr lang="en-US" sz="2400" u="sng" kern="1800" cap="all" dirty="0">
                <a:solidFill>
                  <a:srgbClr val="002060"/>
                </a:solidFill>
                <a:latin typeface="Adobe Garamond Pro Bold" panose="02020702060506020403" pitchFamily="18" charset="0"/>
                <a:ea typeface="Times New Roman" panose="02020603050405020304" pitchFamily="18" charset="0"/>
                <a:cs typeface="+mj-cs"/>
                <a:hlinkClick r:id="rId2">
                  <a:extLst>
                    <a:ext uri="{A12FA001-AC4F-418D-AE19-62706E023703}">
                      <ahyp:hlinkClr xmlns:ahyp="http://schemas.microsoft.com/office/drawing/2018/hyperlinkcolor" val="tx"/>
                    </a:ext>
                  </a:extLst>
                </a:hlinkClick>
              </a:rPr>
              <a:t>Keywordtool.io</a:t>
            </a:r>
          </a:p>
          <a:p>
            <a:pPr marL="342900" indent="-342900" algn="r" rtl="1" fontAlgn="base">
              <a:spcAft>
                <a:spcPts val="1500"/>
              </a:spcAft>
              <a:buFontTx/>
              <a:buChar char="-"/>
            </a:pPr>
            <a:r>
              <a:rPr lang="ar-SA" sz="2400" kern="1800" cap="all" dirty="0">
                <a:solidFill>
                  <a:srgbClr val="002060"/>
                </a:solidFill>
                <a:latin typeface="Calibri" panose="020F0502020204030204" pitchFamily="34" charset="0"/>
                <a:ea typeface="Times New Roman" panose="02020603050405020304" pitchFamily="18" charset="0"/>
                <a:cs typeface="+mj-cs"/>
              </a:rPr>
              <a:t>من الم</a:t>
            </a:r>
            <a:r>
              <a:rPr lang="ar-EG" sz="2400" kern="1800" cap="all" dirty="0" err="1">
                <a:solidFill>
                  <a:srgbClr val="002060"/>
                </a:solidFill>
                <a:latin typeface="Calibri" panose="020F0502020204030204" pitchFamily="34" charset="0"/>
                <a:ea typeface="Times New Roman" panose="02020603050405020304" pitchFamily="18" charset="0"/>
                <a:cs typeface="+mj-cs"/>
              </a:rPr>
              <a:t>زايا</a:t>
            </a:r>
            <a:r>
              <a:rPr lang="ar-SA" sz="2400" kern="1800" cap="all" dirty="0">
                <a:solidFill>
                  <a:srgbClr val="002060"/>
                </a:solidFill>
                <a:latin typeface="Calibri" panose="020F0502020204030204" pitchFamily="34" charset="0"/>
                <a:ea typeface="Times New Roman" panose="02020603050405020304" pitchFamily="18" charset="0"/>
                <a:cs typeface="+mj-cs"/>
              </a:rPr>
              <a:t> التي </a:t>
            </a:r>
            <a:r>
              <a:rPr lang="ar-EG" sz="2400" kern="1800" cap="all" dirty="0">
                <a:solidFill>
                  <a:srgbClr val="002060"/>
                </a:solidFill>
                <a:latin typeface="Calibri" panose="020F0502020204030204" pitchFamily="34" charset="0"/>
                <a:ea typeface="Times New Roman" panose="02020603050405020304" pitchFamily="18" charset="0"/>
                <a:cs typeface="+mj-cs"/>
              </a:rPr>
              <a:t>تميز هذه الأداة هو </a:t>
            </a:r>
            <a:r>
              <a:rPr lang="ar-SA" sz="2400" kern="1800" cap="all" dirty="0">
                <a:solidFill>
                  <a:srgbClr val="002060"/>
                </a:solidFill>
                <a:latin typeface="Calibri" panose="020F0502020204030204" pitchFamily="34" charset="0"/>
                <a:ea typeface="Times New Roman" panose="02020603050405020304" pitchFamily="18" charset="0"/>
                <a:cs typeface="+mj-cs"/>
              </a:rPr>
              <a:t>قدرتها على التسلل وقراءة جوجل وبينج ويوتيوب وأمازون وإنستجرام وتويتر وكذلك متاجر التطبيقات؛ وبذلك تتمكن من القيام ببحث دقيق عن الكلمة المفتاحية عبر المنصات والقنوات المختلفة، ما يعني في النهاية عائد أفضل</a:t>
            </a:r>
            <a:r>
              <a:rPr lang="ar-EG" sz="2400" kern="1800" cap="all" dirty="0">
                <a:solidFill>
                  <a:srgbClr val="002060"/>
                </a:solidFill>
                <a:latin typeface="Calibri" panose="020F0502020204030204" pitchFamily="34" charset="0"/>
                <a:ea typeface="Times New Roman" panose="02020603050405020304" pitchFamily="18" charset="0"/>
                <a:cs typeface="+mj-cs"/>
              </a:rPr>
              <a:t>.</a:t>
            </a:r>
            <a:br>
              <a:rPr lang="en-US" sz="2400" kern="1800" cap="all" dirty="0">
                <a:solidFill>
                  <a:srgbClr val="002060"/>
                </a:solidFill>
                <a:latin typeface="Arial" panose="020B0604020202020204" pitchFamily="34" charset="0"/>
                <a:ea typeface="Times New Roman" panose="02020603050405020304" pitchFamily="18" charset="0"/>
              </a:rPr>
            </a:br>
            <a:r>
              <a:rPr lang="ar-EG" sz="2400" kern="1800" cap="all" dirty="0">
                <a:solidFill>
                  <a:srgbClr val="002060"/>
                </a:solidFill>
                <a:latin typeface="Arial" panose="020B060402020202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من الخصائص المميزة في هذه الأداة كذلك هو أنها تأخذ الأساس والجذر لكلمتك المفتاحية، وتمنحك عدة بدائل وتنوعات من الكلمات والجمل المتعلقة بها. هذه الخاصية تمكنك من عمل قائمة أقوى من الكلمات التي ستستهدفها في الإعلان المدفوع</a:t>
            </a:r>
            <a:r>
              <a:rPr lang="en-US" sz="2400" kern="1800" cap="all" dirty="0">
                <a:solidFill>
                  <a:srgbClr val="002060"/>
                </a:solidFill>
                <a:latin typeface="Arial" panose="020B0604020202020204" pitchFamily="34" charset="0"/>
                <a:ea typeface="Times New Roman" panose="02020603050405020304" pitchFamily="18" charset="0"/>
              </a:rPr>
              <a:t>.</a:t>
            </a:r>
            <a:br>
              <a:rPr lang="en-US" sz="2400" kern="1800" cap="all" dirty="0">
                <a:solidFill>
                  <a:srgbClr val="002060"/>
                </a:solidFill>
                <a:latin typeface="Arial" panose="020B0604020202020204" pitchFamily="34" charset="0"/>
                <a:ea typeface="Times New Roman" panose="02020603050405020304" pitchFamily="18" charset="0"/>
              </a:rPr>
            </a:br>
            <a:r>
              <a:rPr lang="ar-EG" sz="2400" kern="1800" cap="all" dirty="0">
                <a:solidFill>
                  <a:srgbClr val="002060"/>
                </a:solidFill>
                <a:latin typeface="Arial" panose="020B060402020202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وفوق ذلك، فإن</a:t>
            </a:r>
            <a:r>
              <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النسخة المجانية من</a:t>
            </a:r>
            <a:r>
              <a:rPr lang="en-US" sz="2400" kern="1800" cap="all" dirty="0">
                <a:solidFill>
                  <a:srgbClr val="002060"/>
                </a:solidFill>
                <a:latin typeface="Arial" panose="020B0604020202020204" pitchFamily="34" charset="0"/>
                <a:ea typeface="Times New Roman" panose="02020603050405020304" pitchFamily="18"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rPr>
              <a:t>Keywordtool.io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تسمح لك بإنتاج ما يصل إلى 750 اقتراح من الكلمات المفتاحية، وذلك باستخدام خاصية التكملة التلقائية</a:t>
            </a:r>
            <a:r>
              <a:rPr lang="en-US" sz="2400" kern="1800" cap="all" dirty="0">
                <a:solidFill>
                  <a:srgbClr val="002060"/>
                </a:solidFill>
                <a:latin typeface="Arial" panose="020B0604020202020204" pitchFamily="34" charset="0"/>
                <a:ea typeface="Times New Roman" panose="02020603050405020304" pitchFamily="18" charset="0"/>
              </a:rPr>
              <a:t> – </a:t>
            </a:r>
            <a:r>
              <a:rPr lang="en-US" sz="2400" kern="1800" cap="all" dirty="0">
                <a:solidFill>
                  <a:srgbClr val="002060"/>
                </a:solidFill>
                <a:latin typeface="Adobe Garamond Pro Bold" panose="02020702060506020403" pitchFamily="18" charset="0"/>
                <a:ea typeface="Times New Roman" panose="02020603050405020304" pitchFamily="18" charset="0"/>
              </a:rPr>
              <a:t>Autocomplete</a:t>
            </a:r>
            <a:r>
              <a:rPr lang="en-US" sz="2400" kern="1800" cap="all" dirty="0">
                <a:solidFill>
                  <a:srgbClr val="002060"/>
                </a:solidFill>
                <a:latin typeface="Arial" panose="020B060402020202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من جوجل لتقديم الكلمات</a:t>
            </a:r>
            <a:r>
              <a:rPr lang="ar-EG"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المفتاحية ذات الصلة إليك</a:t>
            </a:r>
            <a:r>
              <a:rPr lang="ar-EG" sz="2400" kern="1800" cap="all" dirty="0">
                <a:solidFill>
                  <a:srgbClr val="002060"/>
                </a:solidFill>
                <a:latin typeface="Arial" panose="020B0604020202020204" pitchFamily="34" charset="0"/>
                <a:ea typeface="Times New Roman" panose="02020603050405020304" pitchFamily="18" charset="0"/>
                <a:cs typeface="Times New Roman" panose="02020603050405020304" pitchFamily="18" charset="0"/>
              </a:rPr>
              <a:t>.</a:t>
            </a:r>
            <a:endParaRPr lang="en-US" sz="2400" dirty="0">
              <a:solidFill>
                <a:srgbClr val="002060"/>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CFB79EEA-5372-4753-8054-9BF96CFB21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75963" y="1768532"/>
            <a:ext cx="3578064" cy="33209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8022262"/>
      </p:ext>
    </p:extLst>
  </p:cSld>
  <p:clrMapOvr>
    <a:masterClrMapping/>
  </p:clrMapOvr>
  <p:timing>
    <p:tnLst>
      <p:par>
        <p:cTn id="1" dur="indefinite" restart="never" nodeType="tmRoot">
          <p:childTnLst>
            <p:par>
              <p:cTn id="2"/>
            </p:par>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270947" y="821323"/>
            <a:ext cx="2804761" cy="56365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0800" y="985906"/>
            <a:ext cx="6657418" cy="514501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fontAlgn="base">
              <a:spcAft>
                <a:spcPts val="1500"/>
              </a:spcAft>
            </a:pPr>
            <a:r>
              <a:rPr lang="en-US" sz="2000" kern="1800" cap="all" dirty="0">
                <a:latin typeface="Arial" panose="020B0604020202020204" pitchFamily="34" charset="0"/>
                <a:ea typeface="Times New Roman" panose="02020603050405020304" pitchFamily="18" charset="0"/>
                <a:cs typeface="Arial" panose="020B0604020202020204" pitchFamily="34" charset="0"/>
              </a:rPr>
              <a:t> </a:t>
            </a:r>
            <a:endParaRPr lang="en-US" sz="2400" dirty="0">
              <a:latin typeface="Calibri" panose="020F0502020204030204" pitchFamily="34" charset="0"/>
              <a:ea typeface="Calibri" panose="020F0502020204030204" pitchFamily="34" charset="0"/>
              <a:cs typeface="Arial" panose="020B0604020202020204" pitchFamily="34" charset="0"/>
            </a:endParaRPr>
          </a:p>
          <a:p>
            <a:pPr rtl="1" fontAlgn="base">
              <a:spcAft>
                <a:spcPts val="1500"/>
              </a:spcAft>
            </a:pP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4) </a:t>
            </a:r>
            <a:r>
              <a:rPr lang="en-US" sz="2400" u="sng"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Google Ads Keyword Planner</a:t>
            </a:r>
            <a:endParaRPr lang="en-US" sz="2400"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algn="justLow" rtl="1" fontAlgn="base">
              <a:spcAft>
                <a:spcPts val="1500"/>
              </a:spcAft>
            </a:pP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لأن محرك البحث جوجل هو على الأغلب الذي ستستخدمه لإظهار إعلاناتك، فإن من المنطقي</a:t>
            </a: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أن تفكر في استخدام هذه الأداة للبحث عن الكلمات الأهم لك، وتبقى على اطلاع بطريقة تغير البحث عن كلمات معينة مع الوقت</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indent="-342900" algn="justLow" rtl="1" fontAlgn="base">
              <a:spcAft>
                <a:spcPts val="1500"/>
              </a:spcAft>
              <a:buFontTx/>
              <a:buChar char="-"/>
            </a:pPr>
            <a:r>
              <a:rPr lang="ar-SA" sz="2400" kern="1800" cap="all" dirty="0">
                <a:solidFill>
                  <a:srgbClr val="002060"/>
                </a:solidFill>
                <a:latin typeface="Calibri" panose="020F0502020204030204" pitchFamily="34" charset="0"/>
                <a:ea typeface="Times New Roman" panose="02020603050405020304" pitchFamily="18" charset="0"/>
              </a:rPr>
              <a:t>ستساعدك هذه الأداة على حصر الكلمات الممكنة الأكثر بحثًا، مما يضمن اختيارك تلك الأعلى فعالية لمشروعك</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ar-EG"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kern="1800" cap="all" dirty="0">
                <a:solidFill>
                  <a:srgbClr val="002060"/>
                </a:solidFill>
                <a:latin typeface="Calibri" panose="020F0502020204030204" pitchFamily="34" charset="0"/>
                <a:ea typeface="Times New Roman" panose="02020603050405020304" pitchFamily="18" charset="0"/>
              </a:rPr>
              <a:t>علاوةً على ذلك، فأداة</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panose="02020502060506020403" pitchFamily="18" charset="0"/>
                <a:ea typeface="Times New Roman" panose="02020603050405020304" pitchFamily="18" charset="0"/>
                <a:cs typeface="Arial" panose="020B0604020202020204" pitchFamily="34" charset="0"/>
              </a:rPr>
              <a:t>Keyword planner </a:t>
            </a:r>
            <a:r>
              <a:rPr lang="ar-SA" sz="2400" kern="1800" cap="all" dirty="0">
                <a:solidFill>
                  <a:srgbClr val="002060"/>
                </a:solidFill>
                <a:latin typeface="Calibri" panose="020F0502020204030204" pitchFamily="34" charset="0"/>
                <a:ea typeface="Times New Roman" panose="02020603050405020304" pitchFamily="18" charset="0"/>
              </a:rPr>
              <a:t>تقدم لك تقديرات المزايدة المقترحة لكل كلمة مفتاحية؛ حتّى تتمكن من تحديد الكلمة التي ستعمل بكفاءة وفقًا لميزانيتك</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ar-EG"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endParaRPr>
          </a:p>
          <a:p>
            <a:pPr marL="342900" indent="-342900" algn="justLow" rtl="1" fontAlgn="base">
              <a:spcAft>
                <a:spcPts val="1500"/>
              </a:spcAft>
              <a:buFontTx/>
              <a:buChar char="-"/>
            </a:pPr>
            <a:endParaRPr lang="ar-EG" sz="2400" kern="1800" cap="all" dirty="0">
              <a:solidFill>
                <a:srgbClr val="000000"/>
              </a:solidFill>
              <a:latin typeface="Arial" panose="020B0604020202020204" pitchFamily="34" charset="0"/>
              <a:ea typeface="Calibri" panose="020F0502020204030204" pitchFamily="34" charset="0"/>
              <a:cs typeface="Arial" panose="020B0604020202020204" pitchFamily="34" charset="0"/>
            </a:endParaRPr>
          </a:p>
          <a:p>
            <a:pPr marL="342900" indent="-342900" algn="justLow" rtl="1" fontAlgn="base">
              <a:spcAft>
                <a:spcPts val="1500"/>
              </a:spcAft>
              <a:buFontTx/>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74ADAD86-36DA-41C2-8EEC-74D0E483C85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41492" y="1509729"/>
            <a:ext cx="4530436" cy="40973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939291"/>
      </p:ext>
    </p:extLst>
  </p:cSld>
  <p:clrMapOvr>
    <a:masterClrMapping/>
  </p:clrMapOvr>
  <p:timing>
    <p:tnLst>
      <p:par>
        <p:cTn id="1" dur="indefinite" restart="never" nodeType="tmRoot">
          <p:childTnLst>
            <p:par>
              <p:cTn id="2"/>
            </p:par>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79418" y="508662"/>
            <a:ext cx="6830290" cy="6149283"/>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rtl="1" fontAlgn="base">
              <a:spcAft>
                <a:spcPts val="1500"/>
              </a:spcAft>
            </a:pPr>
            <a:r>
              <a:rPr lang="en-US" sz="2400" kern="1800" cap="all" dirty="0">
                <a:solidFill>
                  <a:srgbClr val="000000"/>
                </a:solidFill>
                <a:latin typeface="Adobe Garamond Pro Bold" panose="02020702060506020403" pitchFamily="18" charset="0"/>
                <a:ea typeface="Times New Roman" panose="02020603050405020304" pitchFamily="18" charset="0"/>
                <a:cs typeface="Arial" panose="020B0604020202020204" pitchFamily="34" charset="0"/>
              </a:rPr>
              <a:t>5) </a:t>
            </a:r>
            <a:r>
              <a:rPr lang="en-US" sz="2400" u="sng"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Hubspot</a:t>
            </a:r>
            <a:endParaRPr lang="en-US" sz="2000"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شركة</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Hubspot</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kern="1800" cap="all" dirty="0">
                <a:solidFill>
                  <a:srgbClr val="002060"/>
                </a:solidFill>
                <a:latin typeface="Calibri" panose="020F0502020204030204" pitchFamily="34" charset="0"/>
                <a:ea typeface="Times New Roman" panose="02020603050405020304" pitchFamily="18" charset="0"/>
              </a:rPr>
              <a:t>بشكل عام من الشركات الرائدة في مجال </a:t>
            </a:r>
            <a:r>
              <a:rPr lang="ar-EG" sz="2400" kern="1800" cap="all" dirty="0">
                <a:solidFill>
                  <a:srgbClr val="002060"/>
                </a:solidFill>
                <a:latin typeface="Calibri" panose="020F0502020204030204" pitchFamily="34" charset="0"/>
                <a:ea typeface="Times New Roman" panose="02020603050405020304" pitchFamily="18" charset="0"/>
              </a:rPr>
              <a:t>التسويق الالكتروني</a:t>
            </a:r>
            <a:r>
              <a:rPr lang="ar-SA" sz="2400" kern="1800" cap="all" dirty="0">
                <a:solidFill>
                  <a:srgbClr val="002060"/>
                </a:solidFill>
                <a:latin typeface="Calibri" panose="020F0502020204030204" pitchFamily="34" charset="0"/>
                <a:ea typeface="Times New Roman" panose="02020603050405020304" pitchFamily="18" charset="0"/>
              </a:rPr>
              <a:t>، وهي تطور برامج وأدوات استثنائية لجعل حياة المسوّقين وأصحاب الشركات أسهل</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b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br>
            <a:r>
              <a:rPr lang="ar-SA" sz="2400" kern="1800" cap="all" dirty="0">
                <a:solidFill>
                  <a:srgbClr val="002060"/>
                </a:solidFill>
                <a:latin typeface="Calibri" panose="020F0502020204030204" pitchFamily="34" charset="0"/>
                <a:ea typeface="Times New Roman" panose="02020603050405020304" pitchFamily="18" charset="0"/>
              </a:rPr>
              <a:t>تساعدك أداة</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Hubspot</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ar-SA" sz="2400" kern="1800" cap="all" dirty="0">
                <a:solidFill>
                  <a:srgbClr val="002060"/>
                </a:solidFill>
                <a:latin typeface="Calibri" panose="020F0502020204030204" pitchFamily="34" charset="0"/>
                <a:ea typeface="Times New Roman" panose="02020603050405020304" pitchFamily="18" charset="0"/>
              </a:rPr>
              <a:t>التسويقية على أكثر من مجرد زيادة الزوار على موقعك، إذ تمكنك من ال</a:t>
            </a:r>
            <a:r>
              <a:rPr lang="ar-EG" sz="2400" kern="1800" cap="all" dirty="0">
                <a:solidFill>
                  <a:srgbClr val="002060"/>
                </a:solidFill>
                <a:latin typeface="Calibri" panose="020F0502020204030204" pitchFamily="34" charset="0"/>
                <a:ea typeface="Times New Roman" panose="02020603050405020304" pitchFamily="18" charset="0"/>
              </a:rPr>
              <a:t>ا</a:t>
            </a:r>
            <a:r>
              <a:rPr lang="ar-SA" sz="2400" kern="1800" cap="all" dirty="0">
                <a:solidFill>
                  <a:srgbClr val="002060"/>
                </a:solidFill>
                <a:latin typeface="Calibri" panose="020F0502020204030204" pitchFamily="34" charset="0"/>
                <a:ea typeface="Times New Roman" panose="02020603050405020304" pitchFamily="18" charset="0"/>
              </a:rPr>
              <a:t>طلاع على إحصائيات النقرات لحساب مدى تأثير الإعلانات على العملاء طول رحلة المشتري</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 </a:t>
            </a:r>
            <a:r>
              <a:rPr lang="en-US" sz="2400" kern="1800" cap="all" dirty="0">
                <a:solidFill>
                  <a:srgbClr val="002060"/>
                </a:solidFill>
                <a:latin typeface="Adobe Garamond Pro Bold" panose="02020702060506020403" pitchFamily="18" charset="0"/>
                <a:ea typeface="Times New Roman" panose="02020603050405020304" pitchFamily="18" charset="0"/>
                <a:cs typeface="Arial" panose="020B0604020202020204" pitchFamily="34" charset="0"/>
              </a:rPr>
              <a:t>Buyer’s journey</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يساعدك هذا التحليل على تحديد أي</a:t>
            </a: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الإعلانات يعمل بكفاءة أعلى ولماذا، ومن ثم</a:t>
            </a:r>
            <a:r>
              <a:rPr lang="ar-EG" sz="2400" kern="1800" cap="all" dirty="0">
                <a:solidFill>
                  <a:srgbClr val="002060"/>
                </a:solidFill>
                <a:latin typeface="Calibri" panose="020F0502020204030204" pitchFamily="34" charset="0"/>
                <a:ea typeface="Times New Roman" panose="02020603050405020304" pitchFamily="18" charset="0"/>
              </a:rPr>
              <a:t> </a:t>
            </a:r>
            <a:r>
              <a:rPr lang="ar-SA" sz="2400" kern="1800" cap="all" dirty="0">
                <a:solidFill>
                  <a:srgbClr val="002060"/>
                </a:solidFill>
                <a:latin typeface="Calibri" panose="020F0502020204030204" pitchFamily="34" charset="0"/>
                <a:ea typeface="Times New Roman" panose="02020603050405020304" pitchFamily="18" charset="0"/>
              </a:rPr>
              <a:t>تعديل استراتيجية التسويق عبر محركات البحث، ودمجها مع بقية الأنشطة التسويقية الأخرى</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fontAlgn="base">
              <a:spcAft>
                <a:spcPts val="1500"/>
              </a:spcAft>
            </a:pPr>
            <a:r>
              <a:rPr lang="ar-SA" sz="2400" kern="1800" cap="all" dirty="0">
                <a:solidFill>
                  <a:srgbClr val="002060"/>
                </a:solidFill>
                <a:latin typeface="Calibri" panose="020F0502020204030204" pitchFamily="34" charset="0"/>
                <a:ea typeface="Times New Roman" panose="02020603050405020304" pitchFamily="18" charset="0"/>
              </a:rPr>
              <a:t>بهذه الأدوات وباستراتيجية مضبوطة، يمكن للتسويق عبر محركات البحث أن يغير وضع ومستقبل علامتك التجارية بأكملها، ويساعد على توليد فرص مبيعات أكثر من أي وقتٍ مضى</a:t>
            </a:r>
            <a:r>
              <a:rPr lang="en-US" sz="2400" kern="1800" cap="all" dirty="0">
                <a:solidFill>
                  <a:srgbClr val="002060"/>
                </a:solidFill>
                <a:latin typeface="Arial" panose="020B0604020202020204" pitchFamily="34" charset="0"/>
                <a:ea typeface="Times New Roman" panose="02020603050405020304" pitchFamily="18" charset="0"/>
                <a:cs typeface="Arial" panose="020B0604020202020204" pitchFamily="34" charset="0"/>
              </a:rPr>
              <a:t>.</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E15950EE-4BD6-4393-ABF6-736AFD165C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17527" y="1127044"/>
            <a:ext cx="3354401" cy="46039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94668059"/>
      </p:ext>
    </p:extLst>
  </p:cSld>
  <p:clrMapOvr>
    <a:masterClrMapping/>
  </p:clrMapOvr>
  <p:timing>
    <p:tnLst>
      <p:par>
        <p:cTn id="1" dur="indefinite" restart="never" nodeType="tmRoot">
          <p:childTnLst>
            <p:par>
              <p:cTn id="2"/>
            </p:par>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247760" y="1192297"/>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19781" y="1340391"/>
            <a:ext cx="9637747" cy="4917044"/>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إجمالاً: فإن التسويق الرقمي باستخدام محركات البحث </a:t>
            </a:r>
            <a:r>
              <a:rPr lang="en-US" sz="2400" dirty="0">
                <a:solidFill>
                  <a:srgbClr val="002060"/>
                </a:solidFill>
                <a:latin typeface="Adobe Caslon Pro" panose="0205050205050A020403" pitchFamily="18" charset="0"/>
                <a:ea typeface="Calibri" panose="020F0502020204030204" pitchFamily="34" charset="0"/>
              </a:rPr>
              <a:t> SEM </a:t>
            </a: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يحظى بأهمية كبيرة في العصر الحديث، حيث يُتيح للشركات استهداف الجمهور المستهدف وزيادة الوعي بالعلامة التجارية، مما يزيد من فرص التحويل والمبيعات. </a:t>
            </a:r>
          </a:p>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وبفضل </a:t>
            </a:r>
            <a:r>
              <a:rPr lang="en-US" sz="2400" dirty="0">
                <a:solidFill>
                  <a:srgbClr val="002060"/>
                </a:solidFill>
                <a:latin typeface="Adobe Caslon Pro" panose="0205050205050A020403" pitchFamily="18" charset="0"/>
                <a:ea typeface="Calibri" panose="020F0502020204030204" pitchFamily="34" charset="0"/>
              </a:rPr>
              <a:t>SEM</a:t>
            </a:r>
            <a:r>
              <a:rPr lang="en-US" sz="1050" dirty="0">
                <a:solidFill>
                  <a:srgbClr val="002060"/>
                </a:solidFill>
                <a:latin typeface="Adobe Caslon Pro" panose="0205050205050A020403" pitchFamily="18" charset="0"/>
                <a:ea typeface="Calibri" panose="020F0502020204030204" pitchFamily="34" charset="0"/>
              </a:rPr>
              <a:t> </a:t>
            </a: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يمكن قياس النتائج بسرعة وتحليل أداء الحملات وتعديلها لتحقيق أفضل النتائج. كما يعمل </a:t>
            </a:r>
            <a:r>
              <a:rPr lang="en-US" sz="2400" dirty="0">
                <a:solidFill>
                  <a:srgbClr val="002060"/>
                </a:solidFill>
                <a:latin typeface="Adobe Caslon Pro" panose="0205050205050A020403" pitchFamily="18" charset="0"/>
                <a:ea typeface="Calibri" panose="020F0502020204030204" pitchFamily="34" charset="0"/>
              </a:rPr>
              <a:t>SEM</a:t>
            </a:r>
            <a:r>
              <a:rPr lang="en-US" sz="1200" dirty="0">
                <a:solidFill>
                  <a:srgbClr val="002060"/>
                </a:solidFill>
                <a:latin typeface="Adobe Caslon Pro" panose="0205050205050A020403" pitchFamily="18" charset="0"/>
                <a:ea typeface="Calibri" panose="020F0502020204030204" pitchFamily="34" charset="0"/>
              </a:rPr>
              <a:t> </a:t>
            </a: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على بناء الثقة وتعزيز هوية العلامة التجارية من خلال ظهورها في نتائج البحث. </a:t>
            </a:r>
          </a:p>
          <a:p>
            <a:pPr lvl="0" algn="justLow" rtl="1">
              <a:lnSpc>
                <a:spcPct val="150000"/>
              </a:lnSpc>
            </a:pP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وفي النهاية، يعتبر</a:t>
            </a:r>
            <a:r>
              <a:rPr lang="en-US" sz="2400" dirty="0">
                <a:solidFill>
                  <a:srgbClr val="002060"/>
                </a:solidFill>
                <a:latin typeface="Adobe Caslon Pro" panose="0205050205050A020403" pitchFamily="18" charset="0"/>
                <a:ea typeface="Calibri" panose="020F0502020204030204" pitchFamily="34" charset="0"/>
              </a:rPr>
              <a:t>SEM</a:t>
            </a:r>
            <a:r>
              <a:rPr lang="en-US" sz="1400" dirty="0">
                <a:solidFill>
                  <a:srgbClr val="002060"/>
                </a:solidFill>
                <a:latin typeface="Adobe Caslon Pro" panose="0205050205050A020403" pitchFamily="18" charset="0"/>
                <a:ea typeface="Calibri" panose="020F0502020204030204" pitchFamily="34" charset="0"/>
              </a:rPr>
              <a:t> </a:t>
            </a:r>
            <a:r>
              <a:rPr lang="ar-EG" sz="1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 </a:t>
            </a:r>
            <a:r>
              <a:rPr lang="ar-EG" sz="2400" dirty="0">
                <a:solidFill>
                  <a:srgbClr val="002060"/>
                </a:solidFill>
                <a:latin typeface="Adobe Caslon Pro" panose="0205050205050A020403" pitchFamily="18" charset="0"/>
                <a:ea typeface="Calibri" panose="020F0502020204030204" pitchFamily="34" charset="0"/>
                <a:cs typeface="Times New Roman" panose="02020603050405020304" pitchFamily="18" charset="0"/>
              </a:rPr>
              <a:t>أداة قوية في تعزيز الوعي بالعلامة التجارية وتحقيق النجاح في التسويق الرقمي.</a:t>
            </a: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5015644" y="427446"/>
            <a:ext cx="1995181" cy="651764"/>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خاتمة</a:t>
            </a:r>
            <a:endParaRPr kumimoji="0" lang="en-US" sz="28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12368350"/>
      </p:ext>
    </p:extLst>
  </p:cSld>
  <p:clrMapOvr>
    <a:masterClrMapping/>
  </p:clrMapOvr>
  <p:timing>
    <p:tnLst>
      <p:par>
        <p:cTn id="1" dur="indefinite" restart="never" nodeType="tmRoot">
          <p:childTnLst>
            <p:par>
              <p:cTn id="2"/>
            </p:par>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392185" y="1308761"/>
            <a:ext cx="4128422" cy="521323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7089" y="1390692"/>
            <a:ext cx="11014365" cy="5025942"/>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0"/>
              </a:spcAft>
              <a:buFont typeface="+mj-lt"/>
              <a:buAutoNum type="arabicPeriod"/>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أسامة محمد محمد سلام، قياس أثر أبعاد التسويق الرقمي في كسب رضا العملاء: دراسة تطبيقية على عينة من عملاء الشركة المصرية العامة للسياحة والفنادق (إيجوث)،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رسالة دكتوراه غير منشورة</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جامعة طنطا: كلية التجارة، 2021</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07000"/>
              </a:lnSpc>
              <a:spcAft>
                <a:spcPts val="800"/>
              </a:spcAft>
              <a:buFont typeface="+mj-lt"/>
              <a:buAutoNum type="arabicPeriod"/>
            </a:pP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أيمن عادل- فايزة عيد، دور التسويق الرقمي في تحقيق رضا العملاء</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دراسة تطبيقية على مواطني دولة الکويت، </a:t>
            </a:r>
            <a:r>
              <a:rPr lang="ar-SA"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المجلة العلمية للدراسات والبحوث المالية والإدارية</a:t>
            </a:r>
            <a:r>
              <a:rPr lang="ar-SA"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المجلد 7، العدد 2</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2020.</a:t>
            </a:r>
          </a:p>
          <a:p>
            <a:pPr marL="342900" lvl="0" indent="-342900" algn="r" rtl="1">
              <a:lnSpc>
                <a:spcPct val="107000"/>
              </a:lnSpc>
              <a:spcAft>
                <a:spcPts val="0"/>
              </a:spcAft>
              <a:buFont typeface="+mj-lt"/>
              <a:buAutoNum type="arabicPeriod"/>
            </a:pP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ما هو الفرق بين</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SEO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و</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SEM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rtl="1">
              <a:lnSpc>
                <a:spcPct val="107000"/>
              </a:lnSpc>
              <a:spcAft>
                <a:spcPts val="0"/>
              </a:spcAft>
            </a:pPr>
            <a:r>
              <a:rPr lang="en-US" u="sng" dirty="0">
                <a:solidFill>
                  <a:srgbClr val="002060"/>
                </a:solidFill>
                <a:latin typeface="Adobe Garamond Pro Bold" panose="02020702060506020403" pitchFamily="18" charset="0"/>
                <a:ea typeface="Calibri" panose="020F0502020204030204" pitchFamily="34" charset="0"/>
                <a:cs typeface="Arial" panose="020B0604020202020204" pitchFamily="34" charset="0"/>
              </a:rPr>
              <a:t>https://digitalhubegypt.com/%d9%85%d8%a7-%d9%87%d9%88-%d8%a7%d9%84%d9%81%d8%b1%d9%82-%d8%a8%d9%8a%d9%86-seo-%d9%88-sem-%d8%9f</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4.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التسويق عبر محركات البحث</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SEM | </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ما هو وكيف تنجح فيه؟</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rtl="1">
              <a:lnSpc>
                <a:spcPct val="107000"/>
              </a:lnSpc>
              <a:spcAft>
                <a:spcPts val="0"/>
              </a:spcAft>
            </a:pPr>
            <a:r>
              <a:rPr lang="en-US" sz="1600" u="sng" dirty="0">
                <a:solidFill>
                  <a:srgbClr val="002060"/>
                </a:solidFill>
                <a:latin typeface="Adobe Garamond Pro Bold" panose="02020702060506020403" pitchFamily="18" charset="0"/>
                <a:ea typeface="Calibri" panose="020F050202020403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https://wuilt.com/blog/ar/%D8%A7%D9%84%D8%AA%D8%B3%D9%88%D9%8A%D9%82%D8%B9%D8%A8%D8%B1-%D9%85%D8%AD%D8%B1%D9%83%D8%A7%D8%AA-%D8%A7%D9%84%D8%A8%D8%AD%D8%AB</a:t>
            </a:r>
            <a:endParaRPr lang="en-US" sz="1600" dirty="0">
              <a:solidFill>
                <a:srgbClr val="002060"/>
              </a:solidFill>
              <a:latin typeface="Adobe Garamond Pro Bold" panose="02020702060506020403" pitchFamily="18" charset="0"/>
              <a:ea typeface="Calibri" panose="020F0502020204030204" pitchFamily="34" charset="0"/>
              <a:cs typeface="Arial" panose="020B0604020202020204" pitchFamily="34" charset="0"/>
            </a:endParaRPr>
          </a:p>
          <a:p>
            <a:pPr lvl="0" algn="r" rtl="1">
              <a:lnSpc>
                <a:spcPct val="107000"/>
              </a:lnSpc>
              <a:spcAft>
                <a:spcPts val="0"/>
              </a:spcAft>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5.</a:t>
            </a:r>
            <a:r>
              <a:rPr lang="ar-SA"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التسويق عبر محركات البحث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SEM</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rtl="1">
              <a:lnSpc>
                <a:spcPct val="107000"/>
              </a:lnSpc>
              <a:spcAft>
                <a:spcPts val="800"/>
              </a:spcAft>
            </a:pPr>
            <a:r>
              <a:rPr lang="en-US" sz="1600" u="sng" dirty="0">
                <a:solidFill>
                  <a:srgbClr val="002060"/>
                </a:solidFill>
                <a:latin typeface="Adobe Garamond Pro Bold" panose="02020702060506020403" pitchFamily="18" charset="0"/>
                <a:ea typeface="Calibri" panose="020F0502020204030204" pitchFamily="34" charset="0"/>
                <a:cs typeface="Arial" panose="020B0604020202020204" pitchFamily="34" charset="0"/>
              </a:rPr>
              <a:t>https://advertising.amazon.com/ar-ae/library/guides/search-engine-marketing</a:t>
            </a:r>
          </a:p>
          <a:p>
            <a:pPr marL="342900" lvl="0" indent="-342900" algn="justLow" rtl="1">
              <a:lnSpc>
                <a:spcPct val="107000"/>
              </a:lnSpc>
              <a:spcAft>
                <a:spcPts val="800"/>
              </a:spcAft>
              <a:buFont typeface="+mj-lt"/>
              <a:buAutoNum type="arabicPeriod"/>
            </a:pP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11" name="Rectangle: Rounded Corners 10">
            <a:extLst>
              <a:ext uri="{FF2B5EF4-FFF2-40B4-BE49-F238E27FC236}">
                <a16:creationId xmlns:a16="http://schemas.microsoft.com/office/drawing/2014/main" id="{277DB4A2-0563-43CE-AB12-FC40C835BAB3}"/>
              </a:ext>
            </a:extLst>
          </p:cNvPr>
          <p:cNvSpPr/>
          <p:nvPr/>
        </p:nvSpPr>
        <p:spPr>
          <a:xfrm>
            <a:off x="7848648" y="609600"/>
            <a:ext cx="2348297" cy="71728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0" marR="0" lvl="0" indent="0" algn="ctr" defTabSz="914400" rtl="1" eaLnBrk="1" fontAlgn="auto" latinLnBrk="0" hangingPunct="1">
              <a:lnSpc>
                <a:spcPct val="150000"/>
              </a:lnSpc>
              <a:spcBef>
                <a:spcPts val="0"/>
              </a:spcBef>
              <a:spcAft>
                <a:spcPts val="80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Calibri" panose="020F0502020204030204"/>
                <a:ea typeface="Calibri" panose="020F0502020204030204" pitchFamily="34" charset="0"/>
                <a:cs typeface="Times New Roman" panose="02020603050405020304" pitchFamily="18" charset="0"/>
              </a:rPr>
              <a:t>المصادر والمراجع </a:t>
            </a:r>
            <a:endParaRPr kumimoji="0" lang="en-US" sz="2400" b="0"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87463910"/>
      </p:ext>
    </p:extLst>
  </p:cSld>
  <p:clrMapOvr>
    <a:masterClrMapping/>
  </p:clrMapOvr>
  <p:timing>
    <p:tnLst>
      <p:par>
        <p:cTn id="1" dur="indefinite" restart="never" nodeType="tmRoot">
          <p:childTnLst>
            <p:par>
              <p:cTn id="2"/>
            </p:par>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3049</TotalTime>
  <Words>4363</Words>
  <Application>Microsoft Office PowerPoint</Application>
  <PresentationFormat>Widescreen</PresentationFormat>
  <Paragraphs>242</Paragraphs>
  <Slides>43</Slides>
  <Notes>3</Notes>
  <HiddenSlides>0</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43</vt:i4>
      </vt:variant>
    </vt:vector>
  </HeadingPairs>
  <TitlesOfParts>
    <vt:vector size="59" baseType="lpstr">
      <vt:lpstr>Adobe Kaiti Std R</vt:lpstr>
      <vt:lpstr>Adobe Arabic</vt:lpstr>
      <vt:lpstr>Adobe Caslon Pro</vt:lpstr>
      <vt:lpstr>Adobe Devanagari</vt:lpstr>
      <vt:lpstr>Adobe Garamond Pro</vt:lpstr>
      <vt:lpstr>Adobe Garamond Pro Bold</vt:lpstr>
      <vt:lpstr>Arial</vt:lpstr>
      <vt:lpstr>Calibri</vt:lpstr>
      <vt:lpstr>Calibri Light</vt:lpstr>
      <vt:lpstr>Droid Arabic Kufi</vt:lpstr>
      <vt:lpstr>Montserrat</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254</cp:revision>
  <dcterms:created xsi:type="dcterms:W3CDTF">2023-04-29T09:08:23Z</dcterms:created>
  <dcterms:modified xsi:type="dcterms:W3CDTF">2023-11-23T07:59:54Z</dcterms:modified>
</cp:coreProperties>
</file>