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3"/>
  </p:notesMasterIdLst>
  <p:sldIdLst>
    <p:sldId id="480" r:id="rId5"/>
    <p:sldId id="303" r:id="rId6"/>
    <p:sldId id="271" r:id="rId7"/>
    <p:sldId id="313" r:id="rId8"/>
    <p:sldId id="530"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71" r:id="rId23"/>
    <p:sldId id="544" r:id="rId24"/>
    <p:sldId id="545" r:id="rId25"/>
    <p:sldId id="546" r:id="rId26"/>
    <p:sldId id="547" r:id="rId27"/>
    <p:sldId id="548" r:id="rId28"/>
    <p:sldId id="549" r:id="rId29"/>
    <p:sldId id="550" r:id="rId30"/>
    <p:sldId id="551" r:id="rId31"/>
    <p:sldId id="552" r:id="rId32"/>
    <p:sldId id="553" r:id="rId33"/>
    <p:sldId id="554" r:id="rId34"/>
    <p:sldId id="555" r:id="rId35"/>
    <p:sldId id="556" r:id="rId36"/>
    <p:sldId id="557" r:id="rId37"/>
    <p:sldId id="558" r:id="rId38"/>
    <p:sldId id="559" r:id="rId39"/>
    <p:sldId id="560" r:id="rId40"/>
    <p:sldId id="561" r:id="rId41"/>
    <p:sldId id="562" r:id="rId42"/>
    <p:sldId id="568" r:id="rId43"/>
    <p:sldId id="563" r:id="rId44"/>
    <p:sldId id="564" r:id="rId45"/>
    <p:sldId id="565" r:id="rId46"/>
    <p:sldId id="567" r:id="rId47"/>
    <p:sldId id="569" r:id="rId48"/>
    <p:sldId id="570" r:id="rId49"/>
    <p:sldId id="528" r:id="rId50"/>
    <p:sldId id="529" r:id="rId51"/>
    <p:sldId id="349" r:id="rId52"/>
  </p:sldIdLst>
  <p:sldSz cx="12192000" cy="6858000"/>
  <p:notesSz cx="6858000" cy="9144000"/>
  <p:embeddedFontLst>
    <p:embeddedFont>
      <p:font typeface="Alexandria" pitchFamily="2" charset="-78"/>
      <p:regular r:id="rId54"/>
      <p:bold r:id="rId55"/>
    </p:embeddedFont>
    <p:embeddedFont>
      <p:font typeface="Calibri" panose="020F0502020204030204" pitchFamily="34" charset="0"/>
      <p:regular r:id="rId56"/>
      <p:bold r:id="rId57"/>
      <p:italic r:id="rId58"/>
      <p:boldItalic r:id="rId59"/>
    </p:embeddedFont>
    <p:embeddedFont>
      <p:font typeface="Calibri Light" panose="020F0302020204030204" pitchFamily="34" charset="0"/>
      <p:regular r:id="rId60"/>
      <p:italic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0"/>
            <p14:sldId id="531"/>
            <p14:sldId id="532"/>
            <p14:sldId id="533"/>
            <p14:sldId id="534"/>
            <p14:sldId id="535"/>
            <p14:sldId id="536"/>
            <p14:sldId id="537"/>
            <p14:sldId id="538"/>
            <p14:sldId id="539"/>
            <p14:sldId id="540"/>
            <p14:sldId id="541"/>
            <p14:sldId id="542"/>
            <p14:sldId id="543"/>
            <p14:sldId id="571"/>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8"/>
            <p14:sldId id="563"/>
            <p14:sldId id="564"/>
            <p14:sldId id="565"/>
            <p14:sldId id="567"/>
            <p14:sldId id="569"/>
            <p14:sldId id="570"/>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1C212E"/>
    <a:srgbClr val="AC4140"/>
    <a:srgbClr val="00AEEF"/>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 Target="slides/slide1.xml"/><Relationship Id="rId61" Type="http://schemas.openxmlformats.org/officeDocument/2006/relationships/font" Target="fonts/font8.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7.fntdata"/><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0.jpg"/></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7.xml"/><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الرابعة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955267" y="2263274"/>
            <a:ext cx="4657044" cy="1754326"/>
          </a:xfrm>
          <a:prstGeom prst="rect">
            <a:avLst/>
          </a:prstGeom>
          <a:noFill/>
        </p:spPr>
        <p:txBody>
          <a:bodyPr wrap="none" rtlCol="0">
            <a:spAutoFit/>
          </a:bodyPr>
          <a:lstStyle/>
          <a:p>
            <a:pPr algn="ctr" rtl="1">
              <a:lnSpc>
                <a:spcPct val="150000"/>
              </a:lnSpc>
            </a:pPr>
            <a:r>
              <a:rPr lang="ar-SA" sz="3600" b="1" dirty="0" smtClean="0">
                <a:solidFill>
                  <a:srgbClr val="00B0F0"/>
                </a:solidFill>
                <a:latin typeface="Alexandria" panose="020F0502020204030204" pitchFamily="2" charset="-78"/>
                <a:cs typeface="Alexandria" panose="020F0502020204030204" pitchFamily="2" charset="-78"/>
              </a:rPr>
              <a:t>تنفيذ </a:t>
            </a:r>
            <a:r>
              <a:rPr lang="ar-SA" sz="3600" b="1" dirty="0">
                <a:solidFill>
                  <a:srgbClr val="00B0F0"/>
                </a:solidFill>
                <a:latin typeface="Alexandria" panose="020F0502020204030204" pitchFamily="2" charset="-78"/>
                <a:cs typeface="Alexandria" panose="020F0502020204030204" pitchFamily="2" charset="-78"/>
              </a:rPr>
              <a:t>المحتوى</a:t>
            </a:r>
          </a:p>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عبر الهاتف المحمول</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(4)</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135117" y="2019749"/>
            <a:ext cx="9585435" cy="3695114"/>
          </a:xfrm>
          <a:prstGeom prst="rect">
            <a:avLst/>
          </a:prstGeom>
          <a:noFill/>
        </p:spPr>
        <p:txBody>
          <a:bodyPr wrap="square">
            <a:spAutoFit/>
          </a:bodyPr>
          <a:lstStyle/>
          <a:p>
            <a:pPr marL="285750" indent="-285750" algn="just" rtl="1">
              <a:lnSpc>
                <a:spcPct val="200000"/>
              </a:lnSpc>
              <a:buFontTx/>
              <a:buChar char="-"/>
            </a:pPr>
            <a:r>
              <a:rPr lang="ar-SA" sz="2000" dirty="0">
                <a:latin typeface="Alexandria" charset="0"/>
                <a:cs typeface="Alexandria" charset="0"/>
              </a:rPr>
              <a:t>تناولنا دور الهواتف الذكية في إعداد وتحرير المحتوى الصحفي، بدءًا من تطور استخدامها كأداة رئيسية في العمل الإعلامي.</a:t>
            </a:r>
          </a:p>
          <a:p>
            <a:pPr marL="285750" indent="-285750" algn="just" rtl="1">
              <a:lnSpc>
                <a:spcPct val="200000"/>
              </a:lnSpc>
              <a:buFontTx/>
              <a:buChar char="-"/>
            </a:pPr>
            <a:r>
              <a:rPr lang="ar-SA" sz="2000" dirty="0">
                <a:latin typeface="Alexandria" charset="0"/>
                <a:cs typeface="Alexandria" charset="0"/>
              </a:rPr>
              <a:t>ناقشنا أساسيات العمل الصحفي عبر الهاتف، مثل ضبط إعدادات التصوير والصوت، واستخدام تقنيات تحرير الفيديوهات الحديثة. </a:t>
            </a:r>
          </a:p>
          <a:p>
            <a:pPr marL="285750" indent="-285750" algn="just" rtl="1">
              <a:lnSpc>
                <a:spcPct val="200000"/>
              </a:lnSpc>
              <a:buFontTx/>
              <a:buChar char="-"/>
            </a:pPr>
            <a:r>
              <a:rPr lang="ar-SA" sz="2000" dirty="0">
                <a:latin typeface="Alexandria" charset="0"/>
                <a:cs typeface="Alexandria" charset="0"/>
              </a:rPr>
              <a:t>تعرفنا على عناصر القصة الصحفية الناجحة كالشخصيات والسياق والصراع، وأهمية التشويق والمفاجأة في تعزيز تأثير المحتوى. </a:t>
            </a:r>
          </a:p>
        </p:txBody>
      </p:sp>
      <p:sp>
        <p:nvSpPr>
          <p:cNvPr id="41" name="TextBox 40"/>
          <p:cNvSpPr txBox="1"/>
          <p:nvPr/>
        </p:nvSpPr>
        <p:spPr>
          <a:xfrm>
            <a:off x="7684814" y="1410500"/>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276600" y="2238355"/>
            <a:ext cx="8563348" cy="4401205"/>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p>
          <a:p>
            <a:pPr algn="just" rtl="1">
              <a:lnSpc>
                <a:spcPct val="200000"/>
              </a:lnSpc>
            </a:pPr>
            <a:r>
              <a:rPr lang="ar-SA" sz="2000" dirty="0">
                <a:latin typeface="Alexandria" charset="0"/>
                <a:cs typeface="Alexandria" charset="0"/>
              </a:rPr>
              <a:t>(1) </a:t>
            </a:r>
            <a:r>
              <a:rPr lang="ar-SA" sz="2000" dirty="0" smtClean="0">
                <a:latin typeface="Alexandria" charset="0"/>
                <a:cs typeface="Alexandria" charset="0"/>
              </a:rPr>
              <a:t>فهم خطوات تنفيذ </a:t>
            </a:r>
            <a:r>
              <a:rPr lang="ar-SA" sz="2000" dirty="0">
                <a:latin typeface="Alexandria" charset="0"/>
                <a:cs typeface="Alexandria" charset="0"/>
              </a:rPr>
              <a:t>المحتوى الإعلامي عبر الهواتف </a:t>
            </a:r>
            <a:r>
              <a:rPr lang="ar-SA" sz="2000" dirty="0" smtClean="0">
                <a:latin typeface="Alexandria" charset="0"/>
                <a:cs typeface="Alexandria" charset="0"/>
              </a:rPr>
              <a:t>المحمولة.</a:t>
            </a:r>
            <a:endParaRPr lang="ar-SA" sz="2000" dirty="0">
              <a:latin typeface="Alexandria" charset="0"/>
              <a:cs typeface="Alexandria" charset="0"/>
            </a:endParaRPr>
          </a:p>
          <a:p>
            <a:pPr algn="just" rtl="1">
              <a:lnSpc>
                <a:spcPct val="200000"/>
              </a:lnSpc>
            </a:pPr>
            <a:r>
              <a:rPr lang="ar-SA" sz="2000" dirty="0" smtClean="0">
                <a:latin typeface="Alexandria" charset="0"/>
                <a:cs typeface="Alexandria" charset="0"/>
              </a:rPr>
              <a:t>(2</a:t>
            </a:r>
            <a:r>
              <a:rPr lang="ar-SA" sz="2000" dirty="0">
                <a:latin typeface="Alexandria" charset="0"/>
                <a:cs typeface="Alexandria" charset="0"/>
              </a:rPr>
              <a:t>) شرح مكونات القصة </a:t>
            </a:r>
            <a:r>
              <a:rPr lang="ar-SA" sz="2000">
                <a:latin typeface="Alexandria" charset="0"/>
                <a:cs typeface="Alexandria" charset="0"/>
              </a:rPr>
              <a:t>الإخبارية </a:t>
            </a:r>
            <a:r>
              <a:rPr lang="ar-SA" sz="2000" smtClean="0">
                <a:latin typeface="Alexandria" charset="0"/>
                <a:cs typeface="Alexandria" charset="0"/>
              </a:rPr>
              <a:t>الناجحة</a:t>
            </a:r>
            <a:r>
              <a:rPr lang="ar-SA" sz="2000">
                <a:latin typeface="Alexandria" charset="0"/>
                <a:cs typeface="Alexandria" charset="0"/>
              </a:rPr>
              <a:t> </a:t>
            </a:r>
            <a:r>
              <a:rPr lang="ar-SA" sz="2000" smtClean="0">
                <a:latin typeface="Alexandria" charset="0"/>
                <a:cs typeface="Alexandria" charset="0"/>
              </a:rPr>
              <a:t>وهيكل القصة.</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(3) التعريف بتقنيات التصوير الأساسية بالهاتف </a:t>
            </a:r>
            <a:r>
              <a:rPr lang="ar-SA" sz="2000" dirty="0" smtClean="0">
                <a:latin typeface="Alexandria" charset="0"/>
                <a:cs typeface="Alexandria" charset="0"/>
              </a:rPr>
              <a:t>المحمول.</a:t>
            </a:r>
            <a:endParaRPr lang="ar-SA" sz="2000" dirty="0">
              <a:latin typeface="Alexandria" charset="0"/>
              <a:cs typeface="Alexandria" charset="0"/>
            </a:endParaRPr>
          </a:p>
          <a:p>
            <a:pPr algn="just" rtl="1">
              <a:lnSpc>
                <a:spcPct val="200000"/>
              </a:lnSpc>
            </a:pPr>
            <a:r>
              <a:rPr lang="ar-SA" sz="2000" dirty="0">
                <a:latin typeface="Alexandria" charset="0"/>
                <a:cs typeface="Alexandria" charset="0"/>
              </a:rPr>
              <a:t>(4) تحديد الاعتبارات الفنية قبل </a:t>
            </a:r>
            <a:r>
              <a:rPr lang="ar-SA" sz="2000" dirty="0" smtClean="0">
                <a:latin typeface="Alexandria" charset="0"/>
                <a:cs typeface="Alexandria" charset="0"/>
              </a:rPr>
              <a:t>الإنتاج، والتغلب على التحديات التقنية.</a:t>
            </a:r>
            <a:endParaRPr lang="ar-SA" sz="2000" dirty="0">
              <a:latin typeface="Alexandria" charset="0"/>
              <a:cs typeface="Alexandria" charset="0"/>
            </a:endParaRPr>
          </a:p>
          <a:p>
            <a:pPr algn="just" rtl="1">
              <a:lnSpc>
                <a:spcPct val="200000"/>
              </a:lnSpc>
            </a:pPr>
            <a:r>
              <a:rPr lang="ar-SA" sz="2000" dirty="0" smtClean="0">
                <a:latin typeface="Alexandria" charset="0"/>
                <a:cs typeface="Alexandria" charset="0"/>
              </a:rPr>
              <a:t>(</a:t>
            </a:r>
            <a:r>
              <a:rPr lang="ar-SA" sz="2000" dirty="0">
                <a:latin typeface="Alexandria" charset="0"/>
                <a:cs typeface="Alexandria" charset="0"/>
              </a:rPr>
              <a:t>5</a:t>
            </a:r>
            <a:r>
              <a:rPr lang="ar-SA" sz="2000" dirty="0" smtClean="0">
                <a:latin typeface="Alexandria" charset="0"/>
                <a:cs typeface="Alexandria" charset="0"/>
              </a:rPr>
              <a:t>) </a:t>
            </a:r>
            <a:r>
              <a:rPr lang="ar-SA" sz="2000" dirty="0">
                <a:latin typeface="Alexandria" charset="0"/>
                <a:cs typeface="Alexandria" charset="0"/>
              </a:rPr>
              <a:t>تعزيز فهم الطلاب لأهمية التفاعل مع الجمهور</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200000"/>
              </a:lnSpc>
            </a:pP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05C83-A615-98AA-2495-9BFD4EF7087A}"/>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CF847243-6DF1-8ED1-1AE7-6B30605CD81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AB5FBF2-89B6-0BE8-0D70-F18C9B42BB8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BED0736-225E-3918-F255-85B227FDD7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9174206-7FFF-DB6E-8377-6DD8C3BE7715}"/>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هيكلية القصص الإخبارية</a:t>
            </a:r>
          </a:p>
        </p:txBody>
      </p:sp>
      <p:sp>
        <p:nvSpPr>
          <p:cNvPr id="5" name="TextBox 4">
            <a:extLst>
              <a:ext uri="{FF2B5EF4-FFF2-40B4-BE49-F238E27FC236}">
                <a16:creationId xmlns:a16="http://schemas.microsoft.com/office/drawing/2014/main" id="{1451DB06-8952-EA01-1A96-351B0798C0D2}"/>
              </a:ext>
            </a:extLst>
          </p:cNvPr>
          <p:cNvSpPr txBox="1"/>
          <p:nvPr/>
        </p:nvSpPr>
        <p:spPr>
          <a:xfrm>
            <a:off x="2324310" y="2827453"/>
            <a:ext cx="7017861" cy="911596"/>
          </a:xfrm>
          <a:prstGeom prst="rect">
            <a:avLst/>
          </a:prstGeom>
          <a:noFill/>
        </p:spPr>
        <p:txBody>
          <a:bodyPr wrap="square" rtlCol="0">
            <a:spAutoFit/>
          </a:bodyPr>
          <a:lstStyle/>
          <a:p>
            <a:pPr algn="r" rtl="1">
              <a:lnSpc>
                <a:spcPct val="150000"/>
              </a:lnSpc>
            </a:pPr>
            <a:r>
              <a:rPr lang="ar-SA" sz="4000" b="1" dirty="0">
                <a:solidFill>
                  <a:srgbClr val="203E5F"/>
                </a:solidFill>
                <a:latin typeface="Alexandria" charset="0"/>
                <a:cs typeface="Alexandria" charset="0"/>
              </a:rPr>
              <a:t>هيكلية القصص الإخبارية</a:t>
            </a:r>
          </a:p>
        </p:txBody>
      </p:sp>
    </p:spTree>
    <p:extLst>
      <p:ext uri="{BB962C8B-B14F-4D97-AF65-F5344CB8AC3E}">
        <p14:creationId xmlns:p14="http://schemas.microsoft.com/office/powerpoint/2010/main" val="2777982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97346-63AD-0738-29E2-F24C15A7DC6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84EDF7B-307C-E925-8900-622504AEE37A}"/>
              </a:ext>
            </a:extLst>
          </p:cNvPr>
          <p:cNvSpPr txBox="1"/>
          <p:nvPr/>
        </p:nvSpPr>
        <p:spPr>
          <a:xfrm>
            <a:off x="1038317" y="902453"/>
            <a:ext cx="10352014" cy="6041910"/>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1. المقدمة: </a:t>
            </a:r>
          </a:p>
          <a:p>
            <a:pPr algn="just" rtl="1">
              <a:lnSpc>
                <a:spcPct val="150000"/>
              </a:lnSpc>
            </a:pPr>
            <a:r>
              <a:rPr lang="ar-SA" sz="2000" dirty="0">
                <a:latin typeface="Alexandria" charset="0"/>
                <a:cs typeface="Alexandria" charset="0"/>
              </a:rPr>
              <a:t>يجب أن تكون المقدمة جذابة وتشد انتباه المشاهد، وتقدم الحكاية بشكل مثير.</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2. تفاصيل واقتباسات: </a:t>
            </a:r>
          </a:p>
          <a:p>
            <a:pPr algn="just" rtl="1">
              <a:lnSpc>
                <a:spcPct val="150000"/>
              </a:lnSpc>
            </a:pPr>
            <a:r>
              <a:rPr lang="ar-SA" sz="2000" dirty="0">
                <a:latin typeface="Alexandria" charset="0"/>
                <a:cs typeface="Alexandria" charset="0"/>
              </a:rPr>
              <a:t>يتم جذب المشاهد بشكل أكبر من خلال الدخول في التفاصيل، واستخدام الاقتباسات وتقديم الأدلة التي تعزز مصداقية القصة.</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3. تلخيص الأحداث: </a:t>
            </a:r>
          </a:p>
          <a:p>
            <a:pPr algn="just" rtl="1">
              <a:lnSpc>
                <a:spcPct val="150000"/>
              </a:lnSpc>
            </a:pPr>
            <a:r>
              <a:rPr lang="ar-SA" sz="2000" dirty="0">
                <a:latin typeface="Alexandria" charset="0"/>
                <a:cs typeface="Alexandria" charset="0"/>
              </a:rPr>
              <a:t>يتضمن المحتوى الأساسي تقديم الخلفية والأدلة التي توضح أهمية متابعة القصة ومدى ارتباطها بحياة المشاهد، مما يعكس أهميتها للجمهور.</a:t>
            </a:r>
          </a:p>
          <a:p>
            <a:pPr algn="just" rtl="1">
              <a:lnSpc>
                <a:spcPct val="150000"/>
              </a:lnSpc>
            </a:pPr>
            <a:endParaRPr lang="ar-SA" sz="10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4. تصاعد الأحداث: </a:t>
            </a:r>
          </a:p>
          <a:p>
            <a:pPr algn="just" rtl="1">
              <a:lnSpc>
                <a:spcPct val="150000"/>
              </a:lnSpc>
            </a:pPr>
            <a:r>
              <a:rPr lang="ar-SA" sz="2000" dirty="0">
                <a:latin typeface="Alexandria" charset="0"/>
                <a:cs typeface="Alexandria" charset="0"/>
              </a:rPr>
              <a:t>من الضروري متابعة تطور الأحداث وتبعات القصة، مع تقديم تفاصيل إضافية تعزز فهم المشاهد للقصة.</a:t>
            </a:r>
          </a:p>
        </p:txBody>
      </p:sp>
      <p:grpSp>
        <p:nvGrpSpPr>
          <p:cNvPr id="2" name="Group 1">
            <a:extLst>
              <a:ext uri="{FF2B5EF4-FFF2-40B4-BE49-F238E27FC236}">
                <a16:creationId xmlns:a16="http://schemas.microsoft.com/office/drawing/2014/main" id="{C96C1CF3-23DA-6921-DDD8-7DD4F1D0F27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46E1040-1CBD-E6BE-094E-8CEE3169E97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CCCB218-2DBC-3C8A-4B50-D13E632898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74687C37-D99D-3AE1-A06D-F89A22CF0756}"/>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هيكلية القصص الإخبارية</a:t>
            </a:r>
          </a:p>
        </p:txBody>
      </p:sp>
    </p:spTree>
    <p:extLst>
      <p:ext uri="{BB962C8B-B14F-4D97-AF65-F5344CB8AC3E}">
        <p14:creationId xmlns:p14="http://schemas.microsoft.com/office/powerpoint/2010/main" val="1924815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9" end="9"/>
                                            </p:txEl>
                                          </p:spTgt>
                                        </p:tgtEl>
                                        <p:attrNameLst>
                                          <p:attrName>style.visibility</p:attrName>
                                        </p:attrNameLst>
                                      </p:cBhvr>
                                      <p:to>
                                        <p:strVal val="visible"/>
                                      </p:to>
                                    </p:set>
                                    <p:animEffect transition="in" filter="fade">
                                      <p:cBhvr>
                                        <p:cTn id="37" dur="500"/>
                                        <p:tgtEl>
                                          <p:spTgt spid="9">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10" end="10"/>
                                            </p:txEl>
                                          </p:spTgt>
                                        </p:tgtEl>
                                        <p:attrNameLst>
                                          <p:attrName>style.visibility</p:attrName>
                                        </p:attrNameLst>
                                      </p:cBhvr>
                                      <p:to>
                                        <p:strVal val="visible"/>
                                      </p:to>
                                    </p:set>
                                    <p:animEffect transition="in" filter="fade">
                                      <p:cBhvr>
                                        <p:cTn id="4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85600" y="1659893"/>
            <a:ext cx="10352014"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القصة الإخبارية هي </a:t>
            </a:r>
            <a:r>
              <a:rPr lang="ar-SA" sz="2000" dirty="0">
                <a:solidFill>
                  <a:srgbClr val="C00000"/>
                </a:solidFill>
                <a:latin typeface="Alexandria" charset="0"/>
                <a:cs typeface="Alexandria" charset="0"/>
              </a:rPr>
              <a:t>سلسلة من اللقطات</a:t>
            </a:r>
            <a:r>
              <a:rPr lang="ar-SA" sz="2000" dirty="0">
                <a:latin typeface="Alexandria" charset="0"/>
                <a:cs typeface="Alexandria" charset="0"/>
              </a:rPr>
              <a:t> التي عند عرضها بالتسلسل الزمني، تشكل ما يعرف بالمونتاج، حيث يعتبر المونتاج طريقة أساسية لرواية القصص عبر الفيديو.</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كل قصة إخبارية تتكون من </a:t>
            </a:r>
            <a:r>
              <a:rPr lang="ar-SA" sz="2000" dirty="0">
                <a:solidFill>
                  <a:srgbClr val="C00000"/>
                </a:solidFill>
                <a:latin typeface="Alexandria" charset="0"/>
                <a:cs typeface="Alexandria" charset="0"/>
              </a:rPr>
              <a:t>بداية ومنتصف ونهاية</a:t>
            </a:r>
            <a:r>
              <a:rPr lang="ar-SA" sz="2000" dirty="0">
                <a:latin typeface="Alexandria" charset="0"/>
                <a:cs typeface="Alexandria" charset="0"/>
              </a:rPr>
              <a:t>، وتدور حول </a:t>
            </a:r>
            <a:r>
              <a:rPr lang="ar-SA" sz="2000" u="sng" dirty="0">
                <a:solidFill>
                  <a:srgbClr val="C00000"/>
                </a:solidFill>
                <a:latin typeface="Alexandria" charset="0"/>
                <a:cs typeface="Alexandria" charset="0"/>
              </a:rPr>
              <a:t>(</a:t>
            </a:r>
            <a:r>
              <a:rPr lang="ar-SA" sz="2000" u="sng" dirty="0">
                <a:solidFill>
                  <a:srgbClr val="203E5F"/>
                </a:solidFill>
                <a:latin typeface="Alexandria" charset="0"/>
                <a:cs typeface="Alexandria" charset="0"/>
              </a:rPr>
              <a:t>6 أسئلة</a:t>
            </a:r>
            <a:r>
              <a:rPr lang="ar-SA" sz="2000" u="sng" dirty="0">
                <a:solidFill>
                  <a:srgbClr val="C00000"/>
                </a:solidFill>
                <a:latin typeface="Alexandria" charset="0"/>
                <a:cs typeface="Alexandria" charset="0"/>
              </a:rPr>
              <a:t>)</a:t>
            </a:r>
            <a:r>
              <a:rPr lang="ar-SA" sz="2000" dirty="0">
                <a:latin typeface="Alexandria" charset="0"/>
                <a:cs typeface="Alexandria" charset="0"/>
              </a:rPr>
              <a:t> أساسية: </a:t>
            </a:r>
            <a:r>
              <a:rPr lang="ar-SA" sz="2000" dirty="0">
                <a:solidFill>
                  <a:srgbClr val="C00000"/>
                </a:solidFill>
                <a:latin typeface="Alexandria" charset="0"/>
                <a:cs typeface="Alexandria" charset="0"/>
              </a:rPr>
              <a:t>من، ماذا، أين، متى، لماذا، وكيف</a:t>
            </a:r>
            <a:r>
              <a:rPr lang="ar-SA" sz="2000" dirty="0">
                <a:latin typeface="Alexandria" charset="0"/>
                <a:cs typeface="Alexandria" charset="0"/>
              </a:rPr>
              <a:t>. هذه الأسئلة توفر المعلومات الأولية اللازمة لنشر أي قصة، وكل سؤال يمكن أن يوفر إجابات متعددة، ويجب الإجابة على كل سؤال لبناء قصة كاملة.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عند إعداد تقرير إخباري أو قصة مكتوبة أو فيديو توعوي أو دعائي، </a:t>
            </a:r>
            <a:r>
              <a:rPr lang="ar-SA" sz="2000" dirty="0">
                <a:solidFill>
                  <a:srgbClr val="C00000"/>
                </a:solidFill>
                <a:latin typeface="Alexandria" charset="0"/>
                <a:cs typeface="Alexandria" charset="0"/>
              </a:rPr>
              <a:t>يجب التأكد من الإجابة على بعض أو كل هذه الأسئلة</a:t>
            </a:r>
            <a:r>
              <a:rPr lang="ar-SA" sz="2000" dirty="0">
                <a:latin typeface="Alexandria" charset="0"/>
                <a:cs typeface="Alexandria" charset="0"/>
              </a:rPr>
              <a:t> في كل لقطة لرواية قصة بصرية كاملة.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يتم بناء القصة الإخبارية من خلال عدد من "المشاهد"، حيث كل مشهد عبارة عن مزيج من اللقطات المترابطة التي تشكل "تسلسلًا".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19821"/>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بناء هيكل القصة الإخبارية</a:t>
            </a:r>
          </a:p>
        </p:txBody>
      </p:sp>
      <p:sp>
        <p:nvSpPr>
          <p:cNvPr id="7" name="TextBox 6">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هيكلية القصص الإخبارية</a:t>
            </a:r>
          </a:p>
        </p:txBody>
      </p:sp>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CA2AC-E0E8-EFD6-CA81-9274AF6A03E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B835AFB-F3BF-C328-5A03-CF84A55EBDC6}"/>
              </a:ext>
            </a:extLst>
          </p:cNvPr>
          <p:cNvSpPr txBox="1"/>
          <p:nvPr/>
        </p:nvSpPr>
        <p:spPr>
          <a:xfrm>
            <a:off x="919993" y="1377521"/>
            <a:ext cx="10352014" cy="4056752"/>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اختيار الفكرة</a:t>
            </a:r>
          </a:p>
          <a:p>
            <a:pPr algn="just" rtl="1">
              <a:lnSpc>
                <a:spcPct val="150000"/>
              </a:lnSpc>
            </a:pPr>
            <a:endParaRPr lang="ar-SA" sz="1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العالم </a:t>
            </a:r>
            <a:r>
              <a:rPr lang="ar-SA" sz="2000" dirty="0">
                <a:solidFill>
                  <a:srgbClr val="C00000"/>
                </a:solidFill>
                <a:latin typeface="Alexandria" charset="0"/>
                <a:cs typeface="Alexandria" charset="0"/>
              </a:rPr>
              <a:t>مليء بالأفكار </a:t>
            </a:r>
            <a:r>
              <a:rPr lang="ar-SA" sz="2000" dirty="0">
                <a:latin typeface="Alexandria" charset="0"/>
                <a:cs typeface="Alexandria" charset="0"/>
              </a:rPr>
              <a:t>المتعلقة بالقضايا العامة، يجب أن تكون </a:t>
            </a:r>
            <a:r>
              <a:rPr lang="ar-SA" sz="2000" dirty="0">
                <a:solidFill>
                  <a:srgbClr val="C00000"/>
                </a:solidFill>
                <a:latin typeface="Alexandria" charset="0"/>
                <a:cs typeface="Alexandria" charset="0"/>
              </a:rPr>
              <a:t>يقظًا طوال الوقت </a:t>
            </a:r>
            <a:r>
              <a:rPr lang="ar-SA" sz="2000" dirty="0">
                <a:latin typeface="Alexandria" charset="0"/>
                <a:cs typeface="Alexandria" charset="0"/>
              </a:rPr>
              <a:t>لملاحظة ما يقوله السياسيون، والمشكلات التي يواجهها الناس وشكواهم.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يجب مراقبة وسائل الإعلام بشكل عام، حيث يمكن أن توفر </a:t>
            </a:r>
            <a:r>
              <a:rPr lang="ar-SA" sz="2000" dirty="0">
                <a:solidFill>
                  <a:srgbClr val="C00000"/>
                </a:solidFill>
                <a:latin typeface="Alexandria" charset="0"/>
                <a:cs typeface="Alexandria" charset="0"/>
              </a:rPr>
              <a:t>أفكارًا جيدة</a:t>
            </a:r>
            <a:r>
              <a:rPr lang="ar-SA" sz="2000" dirty="0">
                <a:latin typeface="Alexandria" charset="0"/>
                <a:cs typeface="Alexandria" charset="0"/>
              </a:rPr>
              <a:t>، حيث أن مراقبة قطاع إعلامي معين تساعد في </a:t>
            </a:r>
            <a:r>
              <a:rPr lang="ar-SA" sz="2000" dirty="0">
                <a:solidFill>
                  <a:srgbClr val="C00000"/>
                </a:solidFill>
                <a:latin typeface="Alexandria" charset="0"/>
                <a:cs typeface="Alexandria" charset="0"/>
              </a:rPr>
              <a:t>تحديد اتجاهاته </a:t>
            </a:r>
            <a:r>
              <a:rPr lang="ar-SA" sz="2000" dirty="0">
                <a:latin typeface="Alexandria" charset="0"/>
                <a:cs typeface="Alexandria" charset="0"/>
              </a:rPr>
              <a:t>وفهم متى يحدث شيء غير عادي.</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القراء يبحثون</a:t>
            </a:r>
            <a:r>
              <a:rPr lang="ar-SA" sz="2000" dirty="0">
                <a:latin typeface="Alexandria" charset="0"/>
                <a:cs typeface="Alexandria" charset="0"/>
              </a:rPr>
              <a:t> عن مواضيع منشورة وغير منشورة تنتظر من يغطيها، وتوجد طريقة أخرى هي ملاحظة التغيرات في محيطك </a:t>
            </a:r>
            <a:r>
              <a:rPr lang="ar-SA" sz="2000" dirty="0">
                <a:solidFill>
                  <a:srgbClr val="C00000"/>
                </a:solidFill>
                <a:latin typeface="Alexandria" charset="0"/>
                <a:cs typeface="Alexandria" charset="0"/>
              </a:rPr>
              <a:t>وعدم اعتبارها أمرًا عاديًا</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55146750-A987-AC2F-8625-1D7A731C581F}"/>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712FC8F-CF0C-4D5D-A713-EEEE0B12326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116382E-AE87-8EC4-5881-18D5D46A1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0C92A525-11DC-345A-66BC-76C5639611EA}"/>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هيكلية القصص الإخبارية</a:t>
            </a:r>
          </a:p>
        </p:txBody>
      </p:sp>
    </p:spTree>
    <p:extLst>
      <p:ext uri="{BB962C8B-B14F-4D97-AF65-F5344CB8AC3E}">
        <p14:creationId xmlns:p14="http://schemas.microsoft.com/office/powerpoint/2010/main" val="2983486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D428B-76BA-2452-C750-93BD79774A0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C57FB4-512A-591D-8818-479C1838FD7D}"/>
              </a:ext>
            </a:extLst>
          </p:cNvPr>
          <p:cNvSpPr txBox="1"/>
          <p:nvPr/>
        </p:nvSpPr>
        <p:spPr>
          <a:xfrm>
            <a:off x="959489" y="1976611"/>
            <a:ext cx="10352014" cy="373358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يتم بناء هيكل الفيديو بشكل جيد عندما يتم </a:t>
            </a:r>
            <a:r>
              <a:rPr lang="ar-SA" sz="2000" dirty="0">
                <a:solidFill>
                  <a:srgbClr val="C00000"/>
                </a:solidFill>
                <a:latin typeface="Alexandria" charset="0"/>
                <a:cs typeface="Alexandria" charset="0"/>
              </a:rPr>
              <a:t>دمج سلسلة من المشاهد</a:t>
            </a:r>
            <a:r>
              <a:rPr lang="ar-SA" sz="2000" dirty="0">
                <a:latin typeface="Alexandria" charset="0"/>
                <a:cs typeface="Alexandria" charset="0"/>
              </a:rPr>
              <a:t> المختلفة في النوع والحجم، من خلال مزج مشاهد متنوعة، يمكن الحصول على تسلسل متكامل لبناء قصة متماسكة.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قد يتطلب الأمر مشهدًا واحدًا فقط للقصص القصيرة، بينما قد تحتاج القصص الأطول والأكثر تعقيدًا إلى تجميع عدة مشاهد.</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يتكون كل مشهد من سلسلة من اللقطات المختلفة التي يجب أن تكون </a:t>
            </a:r>
            <a:r>
              <a:rPr lang="ar-SA" sz="2000" dirty="0">
                <a:solidFill>
                  <a:srgbClr val="C00000"/>
                </a:solidFill>
                <a:latin typeface="Alexandria" charset="0"/>
                <a:cs typeface="Alexandria" charset="0"/>
              </a:rPr>
              <a:t>مكملة لبعضها البعض</a:t>
            </a:r>
            <a:r>
              <a:rPr lang="ar-SA" sz="2000" dirty="0">
                <a:latin typeface="Alexandria" charset="0"/>
                <a:cs typeface="Alexandria" charset="0"/>
              </a:rPr>
              <a:t>، بحيث لا يؤدي التسلسل إلى تشتيت المشاهد.</a:t>
            </a:r>
          </a:p>
        </p:txBody>
      </p:sp>
      <p:grpSp>
        <p:nvGrpSpPr>
          <p:cNvPr id="2" name="Group 1">
            <a:extLst>
              <a:ext uri="{FF2B5EF4-FFF2-40B4-BE49-F238E27FC236}">
                <a16:creationId xmlns:a16="http://schemas.microsoft.com/office/drawing/2014/main" id="{8E3D7265-2334-F2A9-6537-C3731735EE7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7ADD41D-4945-58D5-FF2C-C076757E7DD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C49E1DE-E082-C81E-5027-66397B2E8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FCC8437-1F0D-DD77-C6EB-125230ABAC2B}"/>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هيكلية الفيديو باستخدام الهواتف المحمولة (الموبايل)</a:t>
            </a:r>
          </a:p>
        </p:txBody>
      </p:sp>
      <p:sp>
        <p:nvSpPr>
          <p:cNvPr id="5" name="TextBox 4">
            <a:extLst>
              <a:ext uri="{FF2B5EF4-FFF2-40B4-BE49-F238E27FC236}">
                <a16:creationId xmlns:a16="http://schemas.microsoft.com/office/drawing/2014/main" id="{A84D7DCD-5530-0A9A-5A9E-7A63823A18D5}"/>
              </a:ext>
            </a:extLst>
          </p:cNvPr>
          <p:cNvSpPr txBox="1"/>
          <p:nvPr/>
        </p:nvSpPr>
        <p:spPr>
          <a:xfrm>
            <a:off x="1545021" y="1147803"/>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هيكلية الفيديو باستخدام الهواتف المحمولة (الموبايل)</a:t>
            </a:r>
          </a:p>
        </p:txBody>
      </p:sp>
    </p:spTree>
    <p:extLst>
      <p:ext uri="{BB962C8B-B14F-4D97-AF65-F5344CB8AC3E}">
        <p14:creationId xmlns:p14="http://schemas.microsoft.com/office/powerpoint/2010/main" val="3270409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F48B5-2807-9E45-4743-36B21B4D383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A7E0210-5FE9-C0C7-A848-82C29308FE30}"/>
              </a:ext>
            </a:extLst>
          </p:cNvPr>
          <p:cNvSpPr txBox="1"/>
          <p:nvPr/>
        </p:nvSpPr>
        <p:spPr>
          <a:xfrm>
            <a:off x="959489" y="1976611"/>
            <a:ext cx="10352014" cy="4426083"/>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هناك عدة جوانب يجب مراعاتها قبل البدء في إنتاج المحتوى:</a:t>
            </a:r>
          </a:p>
          <a:p>
            <a:pPr algn="just" rtl="1">
              <a:lnSpc>
                <a:spcPct val="150000"/>
              </a:lnSpc>
            </a:pPr>
            <a:endParaRPr lang="ar-SA" sz="1400" dirty="0">
              <a:latin typeface="Alexandria" charset="0"/>
              <a:cs typeface="Alexandria" charset="0"/>
            </a:endParaRPr>
          </a:p>
          <a:p>
            <a:pPr algn="just" rtl="1">
              <a:lnSpc>
                <a:spcPct val="150000"/>
              </a:lnSpc>
            </a:pPr>
            <a:r>
              <a:rPr lang="ar-SA" sz="2000" b="1" dirty="0">
                <a:solidFill>
                  <a:srgbClr val="C00000"/>
                </a:solidFill>
                <a:latin typeface="Alexandria" charset="0"/>
                <a:cs typeface="Alexandria" charset="0"/>
              </a:rPr>
              <a:t>أولاً: طول الفيديو</a:t>
            </a:r>
          </a:p>
          <a:p>
            <a:pPr algn="just" rtl="1">
              <a:lnSpc>
                <a:spcPct val="150000"/>
              </a:lnSpc>
            </a:pPr>
            <a:endParaRPr lang="ar-SA" sz="1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أثناء تصوير وإنتاج الفيديو، ينبغي على الصحفيين اختيار طول مناسب يراعي ضيق وقت الجمهور ومحدوديته، ويتطلب ذلك استخدام مهارات التقدير والذكاء لتقديم محتوى مركز وفعّال، بحيث ينقل الرسالة بوضوح وجاذبية </a:t>
            </a:r>
            <a:r>
              <a:rPr lang="ar-SA" sz="2000" dirty="0">
                <a:solidFill>
                  <a:srgbClr val="C00000"/>
                </a:solidFill>
                <a:latin typeface="Alexandria" charset="0"/>
                <a:cs typeface="Alexandria" charset="0"/>
              </a:rPr>
              <a:t>دون إطالة </a:t>
            </a:r>
            <a:r>
              <a:rPr lang="ar-SA" sz="2000" dirty="0">
                <a:latin typeface="Alexandria" charset="0"/>
                <a:cs typeface="Alexandria" charset="0"/>
              </a:rPr>
              <a:t>غير ضرورية، مما يضمن الحفاظ على </a:t>
            </a:r>
            <a:r>
              <a:rPr lang="ar-SA" sz="2000" dirty="0">
                <a:solidFill>
                  <a:srgbClr val="C00000"/>
                </a:solidFill>
                <a:latin typeface="Alexandria" charset="0"/>
                <a:cs typeface="Alexandria" charset="0"/>
              </a:rPr>
              <a:t>اهتمام المشاهدين</a:t>
            </a:r>
            <a:r>
              <a:rPr lang="ar-SA" sz="2000" dirty="0">
                <a:latin typeface="Alexandria" charset="0"/>
                <a:cs typeface="Alexandria" charset="0"/>
              </a:rPr>
              <a:t>.</a:t>
            </a: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بالتأكيد لا يوجد رقم قياسي محدد، ولكن إذا كان بإمكانك رواية القصة في دقيقة واحدة، فافعل ذلك، ولا بأس في زيادة الوقت إذا كنت بحاجة إلى خمس دقائق.</a:t>
            </a:r>
          </a:p>
        </p:txBody>
      </p:sp>
      <p:grpSp>
        <p:nvGrpSpPr>
          <p:cNvPr id="2" name="Group 1">
            <a:extLst>
              <a:ext uri="{FF2B5EF4-FFF2-40B4-BE49-F238E27FC236}">
                <a16:creationId xmlns:a16="http://schemas.microsoft.com/office/drawing/2014/main" id="{ED4541E1-1A92-D7D9-B086-55861D8BEC6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4F5A3FE-62DE-9425-7BE7-D13C74E3DA8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10A432A-CEB9-87DB-C79A-DCB691955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51EE3EA5-66B2-91E0-E609-58061412EE8D}"/>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اعتبارات قبل الشروع في إنتاج المحتوى</a:t>
            </a:r>
          </a:p>
        </p:txBody>
      </p:sp>
      <p:sp>
        <p:nvSpPr>
          <p:cNvPr id="5" name="TextBox 4">
            <a:extLst>
              <a:ext uri="{FF2B5EF4-FFF2-40B4-BE49-F238E27FC236}">
                <a16:creationId xmlns:a16="http://schemas.microsoft.com/office/drawing/2014/main" id="{03F190A2-E90D-6C4D-18C2-123E6B0B99A3}"/>
              </a:ext>
            </a:extLst>
          </p:cNvPr>
          <p:cNvSpPr txBox="1"/>
          <p:nvPr/>
        </p:nvSpPr>
        <p:spPr>
          <a:xfrm>
            <a:off x="1333001" y="1175188"/>
            <a:ext cx="99660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اعتبارات قبل الشروع في إنتاج المحتوى</a:t>
            </a:r>
          </a:p>
        </p:txBody>
      </p:sp>
    </p:spTree>
    <p:extLst>
      <p:ext uri="{BB962C8B-B14F-4D97-AF65-F5344CB8AC3E}">
        <p14:creationId xmlns:p14="http://schemas.microsoft.com/office/powerpoint/2010/main" val="1869246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ADAC7-1BCA-5E8C-8E7E-09CFFF76704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664D183-EFCF-4081-D93F-6CF57A0E60C6}"/>
              </a:ext>
            </a:extLst>
          </p:cNvPr>
          <p:cNvSpPr txBox="1"/>
          <p:nvPr/>
        </p:nvSpPr>
        <p:spPr>
          <a:xfrm>
            <a:off x="919993" y="1446790"/>
            <a:ext cx="10352014" cy="3964419"/>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ثانياً: جودة الصوت</a:t>
            </a:r>
          </a:p>
          <a:p>
            <a:pPr algn="just" rtl="1">
              <a:lnSpc>
                <a:spcPct val="150000"/>
              </a:lnSpc>
            </a:pPr>
            <a:endParaRPr lang="ar-SA" sz="1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هناك جزء واحد من الفيديو لا يجب التهاون فيه أبدًا، وهو الصوت، فإذا كان الصوت في الفيديو سيئًا، فلن يشاهده الناس.</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ولضمان </a:t>
            </a:r>
            <a:r>
              <a:rPr lang="ar-SA" sz="2000" dirty="0">
                <a:solidFill>
                  <a:srgbClr val="C00000"/>
                </a:solidFill>
                <a:latin typeface="Alexandria" charset="0"/>
                <a:cs typeface="Alexandria" charset="0"/>
              </a:rPr>
              <a:t>عدم إفساد الصوت </a:t>
            </a:r>
            <a:r>
              <a:rPr lang="ar-SA" sz="2000" dirty="0">
                <a:latin typeface="Alexandria" charset="0"/>
                <a:cs typeface="Alexandria" charset="0"/>
              </a:rPr>
              <a:t>بسبب الرياح أو الضوضاء الأخرى في الخلفية، من الضروري عند تصوير مقابلات مع أفراد أن يتم ذلك دائمًا في </a:t>
            </a:r>
            <a:r>
              <a:rPr lang="ar-SA" sz="2000" dirty="0">
                <a:solidFill>
                  <a:srgbClr val="C00000"/>
                </a:solidFill>
                <a:latin typeface="Alexandria" charset="0"/>
                <a:cs typeface="Alexandria" charset="0"/>
              </a:rPr>
              <a:t>مكان هادئ </a:t>
            </a:r>
            <a:r>
              <a:rPr lang="ar-SA" sz="2000" dirty="0">
                <a:latin typeface="Alexandria" charset="0"/>
                <a:cs typeface="Alexandria" charset="0"/>
              </a:rPr>
              <a:t>ومضاء جيدًا قدر الإمكان.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حاول دائمًا </a:t>
            </a:r>
            <a:r>
              <a:rPr lang="ar-SA" sz="2000" dirty="0">
                <a:solidFill>
                  <a:srgbClr val="C00000"/>
                </a:solidFill>
                <a:latin typeface="Alexandria" charset="0"/>
                <a:cs typeface="Alexandria" charset="0"/>
              </a:rPr>
              <a:t>الاقتراب</a:t>
            </a:r>
            <a:r>
              <a:rPr lang="ar-SA" sz="2000" dirty="0">
                <a:latin typeface="Alexandria" charset="0"/>
                <a:cs typeface="Alexandria" charset="0"/>
              </a:rPr>
              <a:t> من مصدر الصوت بقدر الإمكان، وتجنب </a:t>
            </a:r>
            <a:r>
              <a:rPr lang="ar-SA" sz="2000" dirty="0">
                <a:solidFill>
                  <a:srgbClr val="C00000"/>
                </a:solidFill>
                <a:latin typeface="Alexandria" charset="0"/>
                <a:cs typeface="Alexandria" charset="0"/>
              </a:rPr>
              <a:t>تحريك</a:t>
            </a:r>
            <a:r>
              <a:rPr lang="ar-SA" sz="2000" dirty="0">
                <a:latin typeface="Alexandria" charset="0"/>
                <a:cs typeface="Alexandria" charset="0"/>
              </a:rPr>
              <a:t> المايكروفون أو الهاتف كثيراً خلال تسجيل المحتوى، وذلك يشمل أيضاً التعليق الصوتي أثناء البث المباشر.</a:t>
            </a:r>
          </a:p>
        </p:txBody>
      </p:sp>
      <p:grpSp>
        <p:nvGrpSpPr>
          <p:cNvPr id="2" name="Group 1">
            <a:extLst>
              <a:ext uri="{FF2B5EF4-FFF2-40B4-BE49-F238E27FC236}">
                <a16:creationId xmlns:a16="http://schemas.microsoft.com/office/drawing/2014/main" id="{6C8E8848-5EA6-48B5-D34E-ABD8257CCC4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EFBB664-4689-DF5A-4D71-EA1E532A2205}"/>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952208-2D3F-F6A2-0B41-C31E7F1D8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98B5BA1-F495-750C-6201-3CE01765E037}"/>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اعتبارات قبل الشروع في إنتاج المحتوى</a:t>
            </a:r>
          </a:p>
        </p:txBody>
      </p:sp>
    </p:spTree>
    <p:extLst>
      <p:ext uri="{BB962C8B-B14F-4D97-AF65-F5344CB8AC3E}">
        <p14:creationId xmlns:p14="http://schemas.microsoft.com/office/powerpoint/2010/main" val="948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E5CE8-BB65-5643-82DE-73DD3AFCC6B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5FD6817-120C-D267-A179-118AF37BE8BF}"/>
              </a:ext>
            </a:extLst>
          </p:cNvPr>
          <p:cNvSpPr txBox="1"/>
          <p:nvPr/>
        </p:nvSpPr>
        <p:spPr>
          <a:xfrm>
            <a:off x="919993" y="1401424"/>
            <a:ext cx="10352014" cy="4887748"/>
          </a:xfrm>
          <a:prstGeom prst="rect">
            <a:avLst/>
          </a:prstGeom>
          <a:noFill/>
        </p:spPr>
        <p:txBody>
          <a:bodyPr wrap="square" rtlCol="0">
            <a:spAutoFit/>
          </a:bodyPr>
          <a:lstStyle/>
          <a:p>
            <a:pPr algn="just" rtl="1">
              <a:lnSpc>
                <a:spcPct val="150000"/>
              </a:lnSpc>
            </a:pPr>
            <a:r>
              <a:rPr lang="ar-SA" sz="2000" b="1" dirty="0">
                <a:solidFill>
                  <a:srgbClr val="C00000"/>
                </a:solidFill>
                <a:latin typeface="Alexandria" charset="0"/>
                <a:cs typeface="Alexandria" charset="0"/>
              </a:rPr>
              <a:t>ثالثاً: القصص التفاعلية</a:t>
            </a:r>
          </a:p>
          <a:p>
            <a:pPr algn="just" rtl="1">
              <a:lnSpc>
                <a:spcPct val="150000"/>
              </a:lnSpc>
            </a:pPr>
            <a:endParaRPr lang="ar-SA" sz="1000" b="1" dirty="0">
              <a:solidFill>
                <a:srgbClr val="C00000"/>
              </a:solidFill>
              <a:latin typeface="Alexandria" charset="0"/>
              <a:cs typeface="Alexandria" charset="0"/>
            </a:endParaRPr>
          </a:p>
          <a:p>
            <a:pPr algn="just" rtl="1">
              <a:lnSpc>
                <a:spcPct val="150000"/>
              </a:lnSpc>
            </a:pPr>
            <a:r>
              <a:rPr lang="ar-SA" sz="2000" dirty="0">
                <a:latin typeface="Alexandria" charset="0"/>
                <a:cs typeface="Alexandria" charset="0"/>
              </a:rPr>
              <a:t>واحدة من أفضل الطرق لجذب الجمهور هي إنشاء </a:t>
            </a:r>
            <a:r>
              <a:rPr lang="ar-SA" sz="2000" dirty="0">
                <a:solidFill>
                  <a:srgbClr val="C00000"/>
                </a:solidFill>
                <a:latin typeface="Alexandria" charset="0"/>
                <a:cs typeface="Alexandria" charset="0"/>
              </a:rPr>
              <a:t>مقاطع تفاعلية بالكامل</a:t>
            </a:r>
            <a:r>
              <a:rPr lang="ar-SA" sz="2000" dirty="0">
                <a:latin typeface="Alexandria" charset="0"/>
                <a:cs typeface="Alexandria" charset="0"/>
              </a:rPr>
              <a:t> باستخدام صحافة الهواتف المحمولة، وذلك على عكس طبيعة الصحافة التلفزيونية التقليدية، تسمح هذه المقاطع التفاعلية بمشاركة أكبر من الجمهور.</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إنشاء مقاطع تفاعلية</a:t>
            </a:r>
            <a:r>
              <a:rPr lang="ar-SA" sz="2000" dirty="0">
                <a:latin typeface="Alexandria" charset="0"/>
                <a:cs typeface="Alexandria" charset="0"/>
              </a:rPr>
              <a:t> باستخدام صحافة الهواتف المحمولة يتطلب تقديم </a:t>
            </a:r>
            <a:r>
              <a:rPr lang="ar-SA" sz="2000" dirty="0">
                <a:solidFill>
                  <a:srgbClr val="C00000"/>
                </a:solidFill>
                <a:latin typeface="Alexandria" charset="0"/>
                <a:cs typeface="Alexandria" charset="0"/>
              </a:rPr>
              <a:t>محتوى ديناميكي وجذاب</a:t>
            </a:r>
            <a:r>
              <a:rPr lang="ar-SA" sz="2000" dirty="0">
                <a:latin typeface="Alexandria" charset="0"/>
                <a:cs typeface="Alexandria" charset="0"/>
              </a:rPr>
              <a:t>، يستفيد من إمكانيات الهواتف، مثل الفيديوهات القصيرة، الصور المباشرة، والتفاعل عبر منصات التواصل.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هذه الاستراتيجية تزيد من اهتمام الجمهور، تعزز التفاعل الفوري، وتسهم في إيصال المعلومة بشكل سريع ومؤثر، كما أن التفاعل يعزز </a:t>
            </a:r>
            <a:r>
              <a:rPr lang="ar-SA" sz="2000" dirty="0">
                <a:solidFill>
                  <a:srgbClr val="C00000"/>
                </a:solidFill>
                <a:latin typeface="Alexandria" charset="0"/>
                <a:cs typeface="Alexandria" charset="0"/>
              </a:rPr>
              <a:t>مصداقية القصة</a:t>
            </a:r>
            <a:r>
              <a:rPr lang="ar-SA" sz="2000" dirty="0">
                <a:latin typeface="Alexandria" charset="0"/>
                <a:cs typeface="Alexandria" charset="0"/>
              </a:rPr>
              <a:t> وقربها من الجمهور.</a:t>
            </a:r>
          </a:p>
        </p:txBody>
      </p:sp>
      <p:grpSp>
        <p:nvGrpSpPr>
          <p:cNvPr id="2" name="Group 1">
            <a:extLst>
              <a:ext uri="{FF2B5EF4-FFF2-40B4-BE49-F238E27FC236}">
                <a16:creationId xmlns:a16="http://schemas.microsoft.com/office/drawing/2014/main" id="{44C818DA-DB1F-4602-A999-C74BAC0F9A3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074502F-D0C7-42B9-AC23-EA5003EED72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3CA5F67-CC5B-5D10-F3B8-0C41D85A55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72132E3-76A8-86D7-3B8B-3BC1CF5B173E}"/>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اعتبارات قبل الشروع في إنتاج المحتوى</a:t>
            </a:r>
          </a:p>
        </p:txBody>
      </p:sp>
    </p:spTree>
    <p:extLst>
      <p:ext uri="{BB962C8B-B14F-4D97-AF65-F5344CB8AC3E}">
        <p14:creationId xmlns:p14="http://schemas.microsoft.com/office/powerpoint/2010/main" val="3986200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DFEB1-AD52-EEA8-4940-9D1352ED0DA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5AF3BA-0230-CAFE-AE51-297B4ACDE445}"/>
              </a:ext>
            </a:extLst>
          </p:cNvPr>
          <p:cNvSpPr txBox="1"/>
          <p:nvPr/>
        </p:nvSpPr>
        <p:spPr>
          <a:xfrm>
            <a:off x="919993" y="1400624"/>
            <a:ext cx="10352014" cy="4056752"/>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الصحافة التفاعلية باستخدام الهواتف المحمولة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تختلف </a:t>
            </a:r>
            <a:r>
              <a:rPr lang="ar-SA" sz="2000" dirty="0">
                <a:solidFill>
                  <a:srgbClr val="C00000"/>
                </a:solidFill>
                <a:latin typeface="Alexandria" charset="0"/>
                <a:cs typeface="Alexandria" charset="0"/>
              </a:rPr>
              <a:t>الصحافة التفاعلية </a:t>
            </a:r>
            <a:r>
              <a:rPr lang="ar-SA" sz="2000" dirty="0">
                <a:latin typeface="Alexandria" charset="0"/>
                <a:cs typeface="Alexandria" charset="0"/>
              </a:rPr>
              <a:t>عن النمط التقليدي الذي يتلقى فيه الجمهور المحتوى بشكل سلبي، تتيح صحافة الهواتف المحمولة للمشاهدين المشاركة والتفاعل مع القصة بطرق غير مسبوقة.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هناك العديد من الأمثلة الممتازة </a:t>
            </a:r>
            <a:r>
              <a:rPr lang="ar-SA" sz="2000" dirty="0">
                <a:solidFill>
                  <a:srgbClr val="C00000"/>
                </a:solidFill>
                <a:latin typeface="Alexandria" charset="0"/>
                <a:cs typeface="Alexandria" charset="0"/>
              </a:rPr>
              <a:t>للصحافة التفاعلية</a:t>
            </a:r>
            <a:r>
              <a:rPr lang="ar-SA" sz="2000" dirty="0">
                <a:latin typeface="Alexandria" charset="0"/>
                <a:cs typeface="Alexandria" charset="0"/>
              </a:rPr>
              <a:t>، بحيث يكمن المفتاح في صنع محتوى تفاعلي جذاب من خلال معرفة متى يجب التوقف والتحكم في الذات.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ومن المهم استخدام عدد محدود من الأدوات المتاحة لتجنب إغراق أو تشتيت الجمهور.</a:t>
            </a:r>
          </a:p>
        </p:txBody>
      </p:sp>
      <p:grpSp>
        <p:nvGrpSpPr>
          <p:cNvPr id="2" name="Group 1">
            <a:extLst>
              <a:ext uri="{FF2B5EF4-FFF2-40B4-BE49-F238E27FC236}">
                <a16:creationId xmlns:a16="http://schemas.microsoft.com/office/drawing/2014/main" id="{24F8889F-C32D-4F05-D6D0-8B0DC7B187A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761E3F3-654A-6561-7807-9A6A821D0D2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635708F-E31E-B368-36C0-267A8495C3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5A4B7E81-97B7-1BAA-F322-028F1287971A}"/>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اعتبارات قبل الشروع في إنتاج المحتوى</a:t>
            </a:r>
          </a:p>
        </p:txBody>
      </p:sp>
    </p:spTree>
    <p:extLst>
      <p:ext uri="{BB962C8B-B14F-4D97-AF65-F5344CB8AC3E}">
        <p14:creationId xmlns:p14="http://schemas.microsoft.com/office/powerpoint/2010/main" val="3668514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2D50C-60B3-19BA-AF78-EF66A8CB80D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B92737B-5F33-6CB8-E6FA-1BB9EF4932D1}"/>
              </a:ext>
            </a:extLst>
          </p:cNvPr>
          <p:cNvSpPr txBox="1"/>
          <p:nvPr/>
        </p:nvSpPr>
        <p:spPr>
          <a:xfrm>
            <a:off x="1038317" y="904555"/>
            <a:ext cx="10352014" cy="5698611"/>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جودة الفيديو والأدوات المستخدمة</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من العوامل التي يجب على الصحفيين مراعاتها هي </a:t>
            </a:r>
            <a:r>
              <a:rPr lang="ar-SA" sz="2000" dirty="0">
                <a:solidFill>
                  <a:srgbClr val="C00000"/>
                </a:solidFill>
                <a:latin typeface="Alexandria" charset="0"/>
                <a:cs typeface="Alexandria" charset="0"/>
              </a:rPr>
              <a:t>نوعية الجهاز</a:t>
            </a:r>
            <a:r>
              <a:rPr lang="ar-SA" sz="2000" dirty="0">
                <a:latin typeface="Alexandria" charset="0"/>
                <a:cs typeface="Alexandria" charset="0"/>
              </a:rPr>
              <a:t> المحمول المستخدم، يجب التأكد من اختيار جهاز مزود </a:t>
            </a:r>
            <a:r>
              <a:rPr lang="ar-SA" sz="2000" dirty="0">
                <a:solidFill>
                  <a:srgbClr val="C00000"/>
                </a:solidFill>
                <a:latin typeface="Alexandria" charset="0"/>
                <a:cs typeface="Alexandria" charset="0"/>
              </a:rPr>
              <a:t>بإمكانيات</a:t>
            </a:r>
            <a:r>
              <a:rPr lang="ar-SA" sz="2000" dirty="0">
                <a:latin typeface="Alexandria" charset="0"/>
                <a:cs typeface="Alexandria" charset="0"/>
              </a:rPr>
              <a:t> تسجيل فيديو عالية الجودة.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معظم الأجهزة الحديثة مجهزة بتطبيقات </a:t>
            </a:r>
            <a:r>
              <a:rPr lang="ar-SA" sz="2000" dirty="0">
                <a:solidFill>
                  <a:srgbClr val="C00000"/>
                </a:solidFill>
                <a:latin typeface="Alexandria" charset="0"/>
                <a:cs typeface="Alexandria" charset="0"/>
              </a:rPr>
              <a:t>كاميرا مدمجة </a:t>
            </a:r>
            <a:r>
              <a:rPr lang="ar-SA" sz="2000" dirty="0">
                <a:latin typeface="Alexandria" charset="0"/>
                <a:cs typeface="Alexandria" charset="0"/>
              </a:rPr>
              <a:t>قادرة على تسجيل محتوى فيديو بجودة مناسبة، يمكن أيضًا استخدام تطبيقات خارجية لتسجيل الفيديو،</a:t>
            </a:r>
            <a:r>
              <a:rPr lang="en-US" sz="2000" dirty="0">
                <a:latin typeface="Alexandria" charset="0"/>
                <a:cs typeface="Alexandria" charset="0"/>
              </a:rPr>
              <a:t> </a:t>
            </a:r>
            <a:r>
              <a:rPr lang="ar-SA" sz="2000" dirty="0">
                <a:latin typeface="Alexandria" charset="0"/>
                <a:cs typeface="Alexandria" charset="0"/>
              </a:rPr>
              <a:t>والتي توفر ميزات متقدمة لإمكانيات الفيديو.</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وهناك العديد من التطبيقات التي توفر إعدادات كاميرا متطورة وأدوات تحرير تفوق تلك الموجودة في المحطات التقليدية، حتى لو كانت القاعدة الصغيرة غير كافية لتثبيت الجهاز، يمكن استخدام أدوات أخرى كدعامة، من المهم </a:t>
            </a:r>
            <a:r>
              <a:rPr lang="ar-SA" sz="2000" dirty="0">
                <a:solidFill>
                  <a:srgbClr val="C00000"/>
                </a:solidFill>
                <a:latin typeface="Alexandria" charset="0"/>
                <a:cs typeface="Alexandria" charset="0"/>
              </a:rPr>
              <a:t>تصوير المحتوى</a:t>
            </a:r>
            <a:r>
              <a:rPr lang="ar-SA" sz="2000" dirty="0">
                <a:latin typeface="Alexandria" charset="0"/>
                <a:cs typeface="Alexandria" charset="0"/>
              </a:rPr>
              <a:t> بطريقة تسمح </a:t>
            </a:r>
            <a:r>
              <a:rPr lang="ar-SA" sz="2000" dirty="0">
                <a:solidFill>
                  <a:srgbClr val="C00000"/>
                </a:solidFill>
                <a:latin typeface="Alexandria" charset="0"/>
                <a:cs typeface="Alexandria" charset="0"/>
              </a:rPr>
              <a:t>بعرضه</a:t>
            </a:r>
            <a:r>
              <a:rPr lang="ar-SA" sz="2000" dirty="0">
                <a:latin typeface="Alexandria" charset="0"/>
                <a:cs typeface="Alexandria" charset="0"/>
              </a:rPr>
              <a:t> على الشاشة </a:t>
            </a:r>
            <a:r>
              <a:rPr lang="ar-SA" sz="2000" dirty="0">
                <a:solidFill>
                  <a:srgbClr val="C00000"/>
                </a:solidFill>
                <a:latin typeface="Alexandria" charset="0"/>
                <a:cs typeface="Alexandria" charset="0"/>
              </a:rPr>
              <a:t>بشكل واضح</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p:txBody>
      </p:sp>
      <p:grpSp>
        <p:nvGrpSpPr>
          <p:cNvPr id="2" name="Group 1">
            <a:extLst>
              <a:ext uri="{FF2B5EF4-FFF2-40B4-BE49-F238E27FC236}">
                <a16:creationId xmlns:a16="http://schemas.microsoft.com/office/drawing/2014/main" id="{B5C59072-CE72-1F52-6D06-DE53CB059D2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E9D625B-86BB-C1BD-63AF-6776372DBCE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138A68-0F60-9008-7E79-9130F98A8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47BF1E9-47BE-A3BE-E87E-BABA96E38177}"/>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جودة الفيديو والأدوات المستخدمة</a:t>
            </a:r>
          </a:p>
        </p:txBody>
      </p:sp>
    </p:spTree>
    <p:extLst>
      <p:ext uri="{BB962C8B-B14F-4D97-AF65-F5344CB8AC3E}">
        <p14:creationId xmlns:p14="http://schemas.microsoft.com/office/powerpoint/2010/main" val="3132436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A744D-0E0B-216F-CCBC-4A792D5A6F7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00A1E98-70CF-2F21-A194-A65FF34364C1}"/>
              </a:ext>
            </a:extLst>
          </p:cNvPr>
          <p:cNvSpPr txBox="1"/>
          <p:nvPr/>
        </p:nvSpPr>
        <p:spPr>
          <a:xfrm>
            <a:off x="1038317" y="1671179"/>
            <a:ext cx="10352014" cy="396441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الصحفي الذي يعتمد على </a:t>
            </a:r>
            <a:r>
              <a:rPr lang="ar-SA" sz="2000" dirty="0">
                <a:solidFill>
                  <a:srgbClr val="C00000"/>
                </a:solidFill>
                <a:latin typeface="Alexandria" charset="0"/>
                <a:cs typeface="Alexandria" charset="0"/>
              </a:rPr>
              <a:t>المعدات الخفيفة </a:t>
            </a:r>
            <a:r>
              <a:rPr lang="ar-SA" sz="2000" dirty="0">
                <a:latin typeface="Alexandria" charset="0"/>
                <a:cs typeface="Alexandria" charset="0"/>
              </a:rPr>
              <a:t>يمثل تطورًا جوهريًا في مستقبل الصحافة، باستخدام هاتف ذكي مع أدوات بسيطة مثل حامل ثلاثي، ميكروفون صغير، وجهاز إضاءة محمول، يمكنه </a:t>
            </a:r>
            <a:r>
              <a:rPr lang="ar-SA" sz="2000" dirty="0">
                <a:solidFill>
                  <a:srgbClr val="C00000"/>
                </a:solidFill>
                <a:latin typeface="Alexandria" charset="0"/>
                <a:cs typeface="Alexandria" charset="0"/>
              </a:rPr>
              <a:t>تحسين جودة عمله</a:t>
            </a:r>
            <a:r>
              <a:rPr lang="ar-SA" sz="2000" dirty="0">
                <a:latin typeface="Alexandria" charset="0"/>
                <a:cs typeface="Alexandria" charset="0"/>
              </a:rPr>
              <a:t> بشكل ملحوظ، وهذه الأدوات التي تتميز بتكلفتها المعقولة، تسهم في تعزيز المحتوى المنتج عبر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تمنح هذه المعدات الصحفي </a:t>
            </a:r>
            <a:r>
              <a:rPr lang="ar-SA" sz="2000" dirty="0">
                <a:solidFill>
                  <a:srgbClr val="C00000"/>
                </a:solidFill>
                <a:latin typeface="Alexandria" charset="0"/>
                <a:cs typeface="Alexandria" charset="0"/>
              </a:rPr>
              <a:t>مرونة وسرعة</a:t>
            </a:r>
            <a:r>
              <a:rPr lang="ar-SA" sz="2000" dirty="0">
                <a:latin typeface="Alexandria" charset="0"/>
                <a:cs typeface="Alexandria" charset="0"/>
              </a:rPr>
              <a:t> أثناء العمل الميداني، مما يتيح له توثيق الأحداث فور وقوعها ونشر المحتوى مباشرة على المنصات الرقمية، هذا الأمر يساعد في الوصول إلى جمهور أوسع بطريقة احترافية، مع تعزيز قدرة الصحفي على </a:t>
            </a:r>
            <a:r>
              <a:rPr lang="ar-SA" sz="2000" dirty="0">
                <a:solidFill>
                  <a:srgbClr val="C00000"/>
                </a:solidFill>
                <a:latin typeface="Alexandria" charset="0"/>
                <a:cs typeface="Alexandria" charset="0"/>
              </a:rPr>
              <a:t>إيصال المعلومة</a:t>
            </a:r>
            <a:r>
              <a:rPr lang="ar-SA" sz="2000" dirty="0">
                <a:latin typeface="Alexandria" charset="0"/>
                <a:cs typeface="Alexandria" charset="0"/>
              </a:rPr>
              <a:t> بكفاءة وفاعلية.</a:t>
            </a:r>
          </a:p>
        </p:txBody>
      </p:sp>
      <p:grpSp>
        <p:nvGrpSpPr>
          <p:cNvPr id="2" name="Group 1">
            <a:extLst>
              <a:ext uri="{FF2B5EF4-FFF2-40B4-BE49-F238E27FC236}">
                <a16:creationId xmlns:a16="http://schemas.microsoft.com/office/drawing/2014/main" id="{FD36D872-17F3-A9DE-CCE2-6706D7EDF0B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A5E2943-7C8A-1FEE-8973-0B22DE65BCB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C9640C4-46AD-F96D-1CE1-015D12E94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47B187D6-FC31-5A5B-4DAF-8AC06ADDD279}"/>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جودة الفيديو والأدوات المستخدمة</a:t>
            </a:r>
          </a:p>
        </p:txBody>
      </p:sp>
    </p:spTree>
    <p:extLst>
      <p:ext uri="{BB962C8B-B14F-4D97-AF65-F5344CB8AC3E}">
        <p14:creationId xmlns:p14="http://schemas.microsoft.com/office/powerpoint/2010/main" val="2667058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4980081"/>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استخدام الهواتف الذكية في الصحافة الميدانية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أصبح قسم الصحافة الإلكترونية، وخاصة </a:t>
            </a:r>
            <a:r>
              <a:rPr lang="ar-SA" sz="2000" dirty="0">
                <a:solidFill>
                  <a:srgbClr val="C00000"/>
                </a:solidFill>
                <a:latin typeface="Alexandria" charset="0"/>
                <a:cs typeface="Alexandria" charset="0"/>
              </a:rPr>
              <a:t>صحافة الهواتف المحمولة</a:t>
            </a:r>
            <a:r>
              <a:rPr lang="ar-SA" sz="2000" dirty="0">
                <a:latin typeface="Alexandria" charset="0"/>
                <a:cs typeface="Alexandria" charset="0"/>
              </a:rPr>
              <a:t>، أحد أكثر الأقسام نشاطًا في المؤسسات الإعلامية العريقة، خاصة خلال الفترة الأخيرة مع تصاعد أزمة اللاجئين السوريين القادمين إلى ألمانيا.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تقول إحدى الصحافيات الألمانيات التي </a:t>
            </a:r>
            <a:r>
              <a:rPr lang="ar-SA" sz="2000" dirty="0">
                <a:solidFill>
                  <a:srgbClr val="C00000"/>
                </a:solidFill>
                <a:latin typeface="Alexandria" charset="0"/>
                <a:cs typeface="Alexandria" charset="0"/>
              </a:rPr>
              <a:t>غطت توافد اللاجئين باستخدام هاتفها الذكي</a:t>
            </a:r>
            <a:r>
              <a:rPr lang="ar-SA" sz="2000" dirty="0">
                <a:latin typeface="Alexandria" charset="0"/>
                <a:cs typeface="Alexandria" charset="0"/>
              </a:rPr>
              <a:t>، تقول: "قمت بتغطية وتصوير اللقطات الحية لوصول اللاجئين إلى ألمانيا، هذه المشاهد تم تحريرها بسرعة عبر هاتفي، ثم تم نشرها على الموقع الإلكتروني.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أدركت أن هذا هو </a:t>
            </a:r>
            <a:r>
              <a:rPr lang="ar-SA" sz="2000" dirty="0">
                <a:solidFill>
                  <a:srgbClr val="C00000"/>
                </a:solidFill>
                <a:latin typeface="Alexandria" charset="0"/>
                <a:cs typeface="Alexandria" charset="0"/>
              </a:rPr>
              <a:t>ما يريده المشاهد </a:t>
            </a:r>
            <a:r>
              <a:rPr lang="ar-SA" sz="2000" dirty="0">
                <a:latin typeface="Alexandria" charset="0"/>
                <a:cs typeface="Alexandria" charset="0"/>
              </a:rPr>
              <a:t>(تغطية سريعة من قلب الحدث، كل ما أحتاجه هو بطاريات إضافية لتجنب نفاد شحن الهاتف أثناء التصوير).</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استخدام الهواتف الذكية في الصحافة الميدانية</a:t>
            </a:r>
          </a:p>
        </p:txBody>
      </p:sp>
    </p:spTree>
    <p:extLst>
      <p:ext uri="{BB962C8B-B14F-4D97-AF65-F5344CB8AC3E}">
        <p14:creationId xmlns:p14="http://schemas.microsoft.com/office/powerpoint/2010/main" val="447053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06158-4D76-E6CD-4E09-8347FA31AB5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81F3C34-D13C-971C-3A20-B6B5DB9082F3}"/>
              </a:ext>
            </a:extLst>
          </p:cNvPr>
          <p:cNvSpPr txBox="1"/>
          <p:nvPr/>
        </p:nvSpPr>
        <p:spPr>
          <a:xfrm>
            <a:off x="4586674" y="1432688"/>
            <a:ext cx="6788908" cy="583878"/>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أساسيات تصوير الفيديو عبر الهاتف المحمول</a:t>
            </a:r>
          </a:p>
        </p:txBody>
      </p:sp>
      <p:grpSp>
        <p:nvGrpSpPr>
          <p:cNvPr id="2" name="Group 1">
            <a:extLst>
              <a:ext uri="{FF2B5EF4-FFF2-40B4-BE49-F238E27FC236}">
                <a16:creationId xmlns:a16="http://schemas.microsoft.com/office/drawing/2014/main" id="{C3C5FDBC-5773-6ED5-FC0F-B30CD574A5D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0B9EF78-82A1-A9B9-7483-BAA4FC019F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932B162-C7AB-79CC-A2B3-3089A26C0A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1B8F8E4-2DC4-1B8C-6EAB-31EE383CDC02}"/>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أساسيات تصوير الفيديو عبر الهاتف المحمول</a:t>
            </a:r>
          </a:p>
        </p:txBody>
      </p:sp>
      <p:pic>
        <p:nvPicPr>
          <p:cNvPr id="1032" name="Picture 8" descr="دراسة: الجمهور العربي يتوقع توسع انتشار صحافة الفيديو في المستقبل">
            <a:extLst>
              <a:ext uri="{FF2B5EF4-FFF2-40B4-BE49-F238E27FC236}">
                <a16:creationId xmlns:a16="http://schemas.microsoft.com/office/drawing/2014/main" id="{609323A0-CBD0-F20B-9CDC-0420DB39F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2965" y="2448917"/>
            <a:ext cx="3893574" cy="27839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B9FE8E8C-ABB0-C055-372B-E9C8BB42D6C7}"/>
              </a:ext>
            </a:extLst>
          </p:cNvPr>
          <p:cNvSpPr txBox="1"/>
          <p:nvPr/>
        </p:nvSpPr>
        <p:spPr>
          <a:xfrm>
            <a:off x="457200" y="2265898"/>
            <a:ext cx="6566719" cy="3506153"/>
          </a:xfrm>
          <a:prstGeom prst="rect">
            <a:avLst/>
          </a:prstGeom>
          <a:noFill/>
        </p:spPr>
        <p:txBody>
          <a:bodyPr wrap="square">
            <a:spAutoFit/>
          </a:bodyPr>
          <a:lstStyle/>
          <a:p>
            <a:pPr algn="just" rtl="1">
              <a:lnSpc>
                <a:spcPct val="150000"/>
              </a:lnSpc>
            </a:pPr>
            <a:r>
              <a:rPr lang="ar-SA" sz="2000" dirty="0">
                <a:latin typeface="Alexandria" charset="0"/>
                <a:cs typeface="Alexandria" charset="0"/>
              </a:rPr>
              <a:t>يعتبر الفيديو </a:t>
            </a:r>
            <a:r>
              <a:rPr lang="ar-SA" sz="2000" dirty="0">
                <a:solidFill>
                  <a:srgbClr val="C00000"/>
                </a:solidFill>
                <a:latin typeface="Alexandria" charset="0"/>
                <a:cs typeface="Alexandria" charset="0"/>
              </a:rPr>
              <a:t>وسيلة قوية وفعالة لسرد القصص</a:t>
            </a:r>
            <a:r>
              <a:rPr lang="ar-SA" sz="2000" dirty="0">
                <a:latin typeface="Alexandria" charset="0"/>
                <a:cs typeface="Alexandria" charset="0"/>
              </a:rPr>
              <a:t>، وتوفر تقنية الهواتف الذكية إمكانيات كبيرة تسمح بمشاركة أوسع في العملية الصحفية.</a:t>
            </a:r>
          </a:p>
          <a:p>
            <a:pPr algn="just" rtl="1">
              <a:lnSpc>
                <a:spcPct val="150000"/>
              </a:lnSpc>
            </a:pPr>
            <a:endParaRPr lang="ar-SA" sz="500" dirty="0">
              <a:latin typeface="Alexandria" charset="0"/>
              <a:cs typeface="Alexandria" charset="0"/>
            </a:endParaRPr>
          </a:p>
          <a:p>
            <a:pPr algn="just" rtl="1">
              <a:lnSpc>
                <a:spcPct val="150000"/>
              </a:lnSpc>
            </a:pPr>
            <a:r>
              <a:rPr lang="ar-SA" sz="2000" dirty="0">
                <a:latin typeface="Alexandria" charset="0"/>
                <a:cs typeface="Alexandria" charset="0"/>
              </a:rPr>
              <a:t>يمكن لأي شخص يمتلك هاتفًا ذكيًا وبعض الأدوات الأساسية والموارد التعليمية أن يصبح صحفيًا ويساهم في رواية القصص بشكل فعال عبر الفيديو، مع الحفاظ على </a:t>
            </a:r>
            <a:r>
              <a:rPr lang="ar-SA" sz="2000" dirty="0">
                <a:solidFill>
                  <a:srgbClr val="C00000"/>
                </a:solidFill>
                <a:latin typeface="Alexandria" charset="0"/>
                <a:cs typeface="Alexandria" charset="0"/>
              </a:rPr>
              <a:t>معايير الجودة القياسية</a:t>
            </a:r>
            <a:r>
              <a:rPr lang="ar-SA" sz="2000" dirty="0">
                <a:solidFill>
                  <a:srgbClr val="FF0000"/>
                </a:solidFill>
                <a:latin typeface="Alexandria" charset="0"/>
                <a:cs typeface="Alexandria" charset="0"/>
              </a:rPr>
              <a:t> </a:t>
            </a:r>
            <a:r>
              <a:rPr lang="ar-SA" sz="2000" dirty="0">
                <a:latin typeface="Alexandria" charset="0"/>
                <a:cs typeface="Alexandria" charset="0"/>
              </a:rPr>
              <a:t>العالمية.</a:t>
            </a:r>
            <a:endParaRPr lang="en-SD" sz="2000" dirty="0"/>
          </a:p>
        </p:txBody>
      </p:sp>
    </p:spTree>
    <p:extLst>
      <p:ext uri="{BB962C8B-B14F-4D97-AF65-F5344CB8AC3E}">
        <p14:creationId xmlns:p14="http://schemas.microsoft.com/office/powerpoint/2010/main" val="363447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32"/>
                                        </p:tgtEl>
                                        <p:attrNameLst>
                                          <p:attrName>style.visibility</p:attrName>
                                        </p:attrNameLst>
                                      </p:cBhvr>
                                      <p:to>
                                        <p:strVal val="visible"/>
                                      </p:to>
                                    </p:set>
                                    <p:animEffect transition="in" filter="fade">
                                      <p:cBhvr>
                                        <p:cTn id="14" dur="1000"/>
                                        <p:tgtEl>
                                          <p:spTgt spid="1032"/>
                                        </p:tgtEl>
                                      </p:cBhvr>
                                    </p:animEffect>
                                    <p:anim calcmode="lin" valueType="num">
                                      <p:cBhvr>
                                        <p:cTn id="15" dur="1000" fill="hold"/>
                                        <p:tgtEl>
                                          <p:spTgt spid="1032"/>
                                        </p:tgtEl>
                                        <p:attrNameLst>
                                          <p:attrName>ppt_x</p:attrName>
                                        </p:attrNameLst>
                                      </p:cBhvr>
                                      <p:tavLst>
                                        <p:tav tm="0">
                                          <p:val>
                                            <p:strVal val="#ppt_x"/>
                                          </p:val>
                                        </p:tav>
                                        <p:tav tm="100000">
                                          <p:val>
                                            <p:strVal val="#ppt_x"/>
                                          </p:val>
                                        </p:tav>
                                      </p:tavLst>
                                    </p:anim>
                                    <p:anim calcmode="lin" valueType="num">
                                      <p:cBhvr>
                                        <p:cTn id="16"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Effect transition="in" filter="fade">
                                      <p:cBhvr>
                                        <p:cTn id="21" dur="500"/>
                                        <p:tgtEl>
                                          <p:spTgt spid="7">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animEffect transition="in" filter="fade">
                                      <p:cBhvr>
                                        <p:cTn id="26"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F850A-5319-28C2-60A8-7438A57BA53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3E3571D-052F-F3C5-6CED-AD3A1D0F29D9}"/>
              </a:ext>
            </a:extLst>
          </p:cNvPr>
          <p:cNvSpPr txBox="1"/>
          <p:nvPr/>
        </p:nvSpPr>
        <p:spPr>
          <a:xfrm>
            <a:off x="3016577" y="904555"/>
            <a:ext cx="8373753" cy="563231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في </a:t>
            </a:r>
            <a:r>
              <a:rPr lang="ar-SA" sz="2000" dirty="0">
                <a:solidFill>
                  <a:srgbClr val="C00000"/>
                </a:solidFill>
                <a:latin typeface="Alexandria" charset="0"/>
                <a:cs typeface="Alexandria" charset="0"/>
              </a:rPr>
              <a:t>حالة التصوير الميداني</a:t>
            </a:r>
            <a:r>
              <a:rPr lang="ar-SA" sz="2000" dirty="0">
                <a:latin typeface="Alexandria" charset="0"/>
                <a:cs typeface="Alexandria" charset="0"/>
              </a:rPr>
              <a:t>، مع الاعتماد على اتصال إنترنت </a:t>
            </a:r>
            <a:r>
              <a:rPr lang="en-US" sz="2000" dirty="0">
                <a:solidFill>
                  <a:srgbClr val="C00000"/>
                </a:solidFill>
                <a:latin typeface="Alexandria" charset="0"/>
                <a:cs typeface="Alexandria" charset="0"/>
              </a:rPr>
              <a:t>3G</a:t>
            </a:r>
            <a:r>
              <a:rPr lang="ar-SA" sz="2000" dirty="0">
                <a:latin typeface="Alexandria" charset="0"/>
                <a:cs typeface="Alexandria" charset="0"/>
              </a:rPr>
              <a:t> أو </a:t>
            </a:r>
            <a:r>
              <a:rPr lang="en-US" sz="2000" dirty="0">
                <a:solidFill>
                  <a:srgbClr val="C00000"/>
                </a:solidFill>
                <a:latin typeface="Alexandria" charset="0"/>
                <a:cs typeface="Alexandria" charset="0"/>
              </a:rPr>
              <a:t>4G</a:t>
            </a:r>
            <a:r>
              <a:rPr lang="en-US" sz="2000" dirty="0">
                <a:latin typeface="Alexandria" charset="0"/>
                <a:cs typeface="Alexandria" charset="0"/>
              </a:rPr>
              <a:t>، </a:t>
            </a:r>
            <a:r>
              <a:rPr lang="ar-SA" sz="2000" dirty="0">
                <a:latin typeface="Alexandria" charset="0"/>
                <a:cs typeface="Alexandria" charset="0"/>
              </a:rPr>
              <a:t>قد يواجه الصحفي مشكلة بين الرغبة في التصوير بأفضل جودة فيديو متاحة وبين الحاجة إلى تقليل حجم الملف لتسهيل تحميله على شبكة الإنترنت.</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تقدم </a:t>
            </a:r>
            <a:r>
              <a:rPr lang="ar-SA" sz="2000" dirty="0">
                <a:solidFill>
                  <a:srgbClr val="C00000"/>
                </a:solidFill>
                <a:latin typeface="Alexandria" charset="0"/>
                <a:cs typeface="Alexandria" charset="0"/>
              </a:rPr>
              <a:t>الهواتف الذكية الحديثة</a:t>
            </a:r>
            <a:r>
              <a:rPr lang="ar-SA" sz="2000" dirty="0">
                <a:latin typeface="Alexandria" charset="0"/>
                <a:cs typeface="Alexandria" charset="0"/>
              </a:rPr>
              <a:t> مجموعة من صيغ ضغط الفيديو للتسجيل، بما في ذلك:</a:t>
            </a:r>
          </a:p>
          <a:p>
            <a:pPr algn="just" rtl="1">
              <a:lnSpc>
                <a:spcPct val="150000"/>
              </a:lnSpc>
            </a:pPr>
            <a:r>
              <a:rPr lang="ar-SA" sz="2000" dirty="0">
                <a:latin typeface="Alexandria" charset="0"/>
                <a:cs typeface="Alexandria" charset="0"/>
              </a:rPr>
              <a:t>1. الوضوح القياسي (</a:t>
            </a:r>
            <a:r>
              <a:rPr lang="en-US" sz="2000" dirty="0">
                <a:latin typeface="Alexandria" charset="0"/>
                <a:cs typeface="Alexandria" charset="0"/>
              </a:rPr>
              <a:t>SD</a:t>
            </a:r>
            <a:r>
              <a:rPr lang="ar-SA" sz="2000" dirty="0">
                <a:latin typeface="Alexandria" charset="0"/>
                <a:cs typeface="Alexandria" charset="0"/>
              </a:rPr>
              <a:t>)</a:t>
            </a:r>
            <a:endParaRPr lang="en-US" sz="2000" dirty="0">
              <a:latin typeface="Alexandria" charset="0"/>
              <a:cs typeface="Alexandria" charset="0"/>
            </a:endParaRPr>
          </a:p>
          <a:p>
            <a:pPr algn="just" rtl="1">
              <a:lnSpc>
                <a:spcPct val="150000"/>
              </a:lnSpc>
            </a:pPr>
            <a:r>
              <a:rPr lang="ar-SA" sz="2000" dirty="0">
                <a:latin typeface="Alexandria" charset="0"/>
                <a:cs typeface="Alexandria" charset="0"/>
              </a:rPr>
              <a:t>2. الوضوح العالي (</a:t>
            </a:r>
            <a:r>
              <a:rPr lang="en-US" sz="2000" dirty="0">
                <a:latin typeface="Alexandria" charset="0"/>
                <a:cs typeface="Alexandria" charset="0"/>
              </a:rPr>
              <a:t>HD</a:t>
            </a:r>
            <a:r>
              <a:rPr lang="ar-SA" sz="2000" dirty="0">
                <a:latin typeface="Alexandria" charset="0"/>
                <a:cs typeface="Alexandria" charset="0"/>
              </a:rPr>
              <a:t>)</a:t>
            </a:r>
            <a:endParaRPr lang="en-US" sz="2000" dirty="0">
              <a:latin typeface="Alexandria" charset="0"/>
              <a:cs typeface="Alexandria" charset="0"/>
            </a:endParaRPr>
          </a:p>
          <a:p>
            <a:pPr algn="just" rtl="1">
              <a:lnSpc>
                <a:spcPct val="150000"/>
              </a:lnSpc>
            </a:pPr>
            <a:r>
              <a:rPr lang="ar-SA" sz="2000" dirty="0">
                <a:latin typeface="Alexandria" charset="0"/>
                <a:cs typeface="Alexandria" charset="0"/>
              </a:rPr>
              <a:t>3. الوضوح العالي الكامل (</a:t>
            </a:r>
            <a:r>
              <a:rPr lang="en-US" sz="2000" dirty="0">
                <a:latin typeface="Alexandria" charset="0"/>
                <a:cs typeface="Alexandria" charset="0"/>
              </a:rPr>
              <a:t>Full HD</a:t>
            </a:r>
            <a:r>
              <a:rPr lang="ar-SA" sz="2000" dirty="0">
                <a:latin typeface="Alexandria" charset="0"/>
                <a:cs typeface="Alexandria" charset="0"/>
              </a:rPr>
              <a:t>)</a:t>
            </a:r>
            <a:endParaRPr lang="en-US" sz="2000" dirty="0">
              <a:latin typeface="Alexandria" charset="0"/>
              <a:cs typeface="Alexandria" charset="0"/>
            </a:endParaRPr>
          </a:p>
          <a:p>
            <a:pPr algn="just" rtl="1">
              <a:lnSpc>
                <a:spcPct val="150000"/>
              </a:lnSpc>
            </a:pPr>
            <a:endParaRPr lang="en-US" sz="1000" dirty="0">
              <a:latin typeface="Alexandria" charset="0"/>
              <a:cs typeface="Alexandria" charset="0"/>
            </a:endParaRPr>
          </a:p>
          <a:p>
            <a:pPr algn="just" rtl="1">
              <a:lnSpc>
                <a:spcPct val="150000"/>
              </a:lnSpc>
            </a:pPr>
            <a:r>
              <a:rPr lang="ar-SA" sz="2000" dirty="0">
                <a:latin typeface="Alexandria" charset="0"/>
                <a:cs typeface="Alexandria" charset="0"/>
              </a:rPr>
              <a:t>للحصول على أفضل جودة، </a:t>
            </a:r>
            <a:r>
              <a:rPr lang="ar-SA" sz="2000" dirty="0">
                <a:solidFill>
                  <a:srgbClr val="C00000"/>
                </a:solidFill>
                <a:latin typeface="Alexandria" charset="0"/>
                <a:cs typeface="Alexandria" charset="0"/>
              </a:rPr>
              <a:t>يُنصح</a:t>
            </a:r>
            <a:r>
              <a:rPr lang="ar-SA" sz="2000" dirty="0">
                <a:latin typeface="Alexandria" charset="0"/>
                <a:cs typeface="Alexandria" charset="0"/>
              </a:rPr>
              <a:t> بالتصوير بصيغة</a:t>
            </a:r>
            <a:r>
              <a:rPr lang="en-US" sz="2000" dirty="0">
                <a:latin typeface="Alexandria" charset="0"/>
                <a:cs typeface="Alexandria" charset="0"/>
              </a:rPr>
              <a:t>HD </a:t>
            </a:r>
            <a:r>
              <a:rPr lang="ar-SA" sz="2000" dirty="0">
                <a:latin typeface="Alexandria" charset="0"/>
                <a:cs typeface="Alexandria" charset="0"/>
              </a:rPr>
              <a:t> أو بدقة 720 × 480 بكسل، و</a:t>
            </a:r>
            <a:r>
              <a:rPr lang="ar-SA" sz="2000" dirty="0" smtClean="0">
                <a:latin typeface="Alexandria" charset="0"/>
                <a:cs typeface="Alexandria" charset="0"/>
              </a:rPr>
              <a:t>يتم </a:t>
            </a:r>
            <a:r>
              <a:rPr lang="ar-SA" sz="2000" dirty="0">
                <a:latin typeface="Alexandria" charset="0"/>
                <a:cs typeface="Alexandria" charset="0"/>
              </a:rPr>
              <a:t>اللجوء إلى دقة أقل مثل 320 × 240 بكسل فقط في حالة الاتصال بالإنترنت الضعيف للغاية، أو إذا كان مقطع الفيديو طويلًا جدًا.</a:t>
            </a:r>
          </a:p>
        </p:txBody>
      </p:sp>
      <p:grpSp>
        <p:nvGrpSpPr>
          <p:cNvPr id="2" name="Group 1">
            <a:extLst>
              <a:ext uri="{FF2B5EF4-FFF2-40B4-BE49-F238E27FC236}">
                <a16:creationId xmlns:a16="http://schemas.microsoft.com/office/drawing/2014/main" id="{3A0E15B3-C7EC-D747-A1C8-56F98A52C08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5349F8A-9C8C-7C9F-520A-339960CA1A9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449180F-D72B-4002-87A9-3FCF35833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30EACB1-5CDE-11F2-7C66-35D5CB80F1B9}"/>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أساسيات تصوير الفيديو عبر الهاتف المحمول</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424" y="1064605"/>
            <a:ext cx="2549951" cy="25499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7011" y="4188579"/>
            <a:ext cx="2394776" cy="239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80863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F850A-5319-28C2-60A8-7438A57BA53D}"/>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3A0E15B3-C7EC-D747-A1C8-56F98A52C08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5349F8A-9C8C-7C9F-520A-339960CA1A9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449180F-D72B-4002-87A9-3FCF358338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30EACB1-5CDE-11F2-7C66-35D5CB80F1B9}"/>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أساسيات تصوير الفيديو عبر الهاتف المحمول</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9528" y="708289"/>
            <a:ext cx="5982472" cy="5982472"/>
          </a:xfrm>
          <a:prstGeom prst="rect">
            <a:avLst/>
          </a:prstGeom>
        </p:spPr>
      </p:pic>
      <p:sp>
        <p:nvSpPr>
          <p:cNvPr id="12" name="Rectangle 11"/>
          <p:cNvSpPr/>
          <p:nvPr/>
        </p:nvSpPr>
        <p:spPr>
          <a:xfrm>
            <a:off x="329938" y="1183772"/>
            <a:ext cx="5622122" cy="5447004"/>
          </a:xfrm>
          <a:prstGeom prst="rect">
            <a:avLst/>
          </a:prstGeom>
        </p:spPr>
        <p:txBody>
          <a:bodyPr wrap="square">
            <a:spAutoFit/>
          </a:bodyPr>
          <a:lstStyle/>
          <a:p>
            <a:pPr algn="just" rtl="1">
              <a:lnSpc>
                <a:spcPct val="150000"/>
              </a:lnSpc>
            </a:pPr>
            <a:r>
              <a:rPr lang="en-US" dirty="0">
                <a:latin typeface="Alexandria" charset="0"/>
                <a:cs typeface="Alexandria" charset="0"/>
              </a:rPr>
              <a:t>هذه الصورة توضح </a:t>
            </a:r>
            <a:r>
              <a:rPr lang="en-US" b="1" dirty="0">
                <a:latin typeface="Alexandria" charset="0"/>
                <a:cs typeface="Alexandria" charset="0"/>
              </a:rPr>
              <a:t>الفرق</a:t>
            </a:r>
            <a:r>
              <a:rPr lang="en-US" dirty="0">
                <a:latin typeface="Alexandria" charset="0"/>
                <a:cs typeface="Alexandria" charset="0"/>
              </a:rPr>
              <a:t> </a:t>
            </a:r>
            <a:r>
              <a:rPr lang="en-US" b="1" dirty="0">
                <a:latin typeface="Alexandria" charset="0"/>
                <a:cs typeface="Alexandria" charset="0"/>
              </a:rPr>
              <a:t>بين</a:t>
            </a:r>
            <a:r>
              <a:rPr lang="en-US" dirty="0">
                <a:latin typeface="Alexandria" charset="0"/>
                <a:cs typeface="Alexandria" charset="0"/>
              </a:rPr>
              <a:t> </a:t>
            </a:r>
            <a:r>
              <a:rPr lang="en-US" b="1" dirty="0">
                <a:latin typeface="Alexandria" charset="0"/>
                <a:cs typeface="Alexandria" charset="0"/>
              </a:rPr>
              <a:t>درجات</a:t>
            </a:r>
            <a:r>
              <a:rPr lang="en-US" dirty="0">
                <a:latin typeface="Alexandria" charset="0"/>
                <a:cs typeface="Alexandria" charset="0"/>
              </a:rPr>
              <a:t> </a:t>
            </a:r>
            <a:r>
              <a:rPr lang="en-US" b="1" dirty="0">
                <a:latin typeface="Alexandria" charset="0"/>
                <a:cs typeface="Alexandria" charset="0"/>
              </a:rPr>
              <a:t>الوضوح</a:t>
            </a:r>
            <a:r>
              <a:rPr lang="en-US" dirty="0">
                <a:latin typeface="Alexandria" charset="0"/>
                <a:cs typeface="Alexandria" charset="0"/>
              </a:rPr>
              <a:t> المختلفة </a:t>
            </a:r>
            <a:r>
              <a:rPr lang="ar-SA" dirty="0">
                <a:latin typeface="Alexandria" charset="0"/>
                <a:cs typeface="Alexandria" charset="0"/>
              </a:rPr>
              <a:t>ب</a:t>
            </a:r>
            <a:r>
              <a:rPr lang="en-US" dirty="0" smtClean="0">
                <a:latin typeface="Alexandria" charset="0"/>
                <a:cs typeface="Alexandria" charset="0"/>
              </a:rPr>
              <a:t>استخدام </a:t>
            </a:r>
            <a:r>
              <a:rPr lang="en-US" dirty="0">
                <a:latin typeface="Alexandria" charset="0"/>
                <a:cs typeface="Alexandria" charset="0"/>
              </a:rPr>
              <a:t>منظر طبيعي يضم جبالًا وبحيرة وسماء </a:t>
            </a:r>
            <a:r>
              <a:rPr lang="en-US" dirty="0" smtClean="0">
                <a:latin typeface="Alexandria" charset="0"/>
                <a:cs typeface="Alexandria" charset="0"/>
              </a:rPr>
              <a:t>صافية</a:t>
            </a:r>
            <a:r>
              <a:rPr lang="ar-SA" dirty="0" smtClean="0">
                <a:latin typeface="Alexandria" charset="0"/>
                <a:cs typeface="Alexandria" charset="0"/>
              </a:rPr>
              <a:t>.</a:t>
            </a:r>
            <a:endParaRPr lang="ar-SA" dirty="0">
              <a:latin typeface="Alexandria" charset="0"/>
              <a:cs typeface="Alexandria" charset="0"/>
            </a:endParaRPr>
          </a:p>
          <a:p>
            <a:pPr algn="just" rtl="1">
              <a:lnSpc>
                <a:spcPct val="150000"/>
              </a:lnSpc>
            </a:pPr>
            <a:r>
              <a:rPr lang="en-US" dirty="0" smtClean="0">
                <a:latin typeface="Alexandria" charset="0"/>
                <a:cs typeface="Alexandria" charset="0"/>
              </a:rPr>
              <a:t>في </a:t>
            </a:r>
            <a:r>
              <a:rPr lang="en-US" dirty="0">
                <a:latin typeface="Alexandria" charset="0"/>
                <a:cs typeface="Alexandria" charset="0"/>
              </a:rPr>
              <a:t>الجزء المخصص لدقة SD (720×480)، تظهر الصورة ضبابية مع تفاصيل </a:t>
            </a:r>
            <a:r>
              <a:rPr lang="en-US" b="1" dirty="0">
                <a:latin typeface="Alexandria" charset="0"/>
                <a:cs typeface="Alexandria" charset="0"/>
              </a:rPr>
              <a:t>أقل</a:t>
            </a:r>
            <a:r>
              <a:rPr lang="en-US" dirty="0">
                <a:latin typeface="Alexandria" charset="0"/>
                <a:cs typeface="Alexandria" charset="0"/>
              </a:rPr>
              <a:t> </a:t>
            </a:r>
            <a:r>
              <a:rPr lang="en-US" b="1" dirty="0" smtClean="0">
                <a:latin typeface="Alexandria" charset="0"/>
                <a:cs typeface="Alexandria" charset="0"/>
              </a:rPr>
              <a:t>وضوحًا</a:t>
            </a:r>
            <a:r>
              <a:rPr lang="ar-SA" dirty="0" smtClean="0">
                <a:latin typeface="Alexandria" charset="0"/>
                <a:cs typeface="Alexandria" charset="0"/>
              </a:rPr>
              <a:t>.</a:t>
            </a:r>
          </a:p>
          <a:p>
            <a:pPr algn="just" rtl="1">
              <a:lnSpc>
                <a:spcPct val="150000"/>
              </a:lnSpc>
            </a:pPr>
            <a:r>
              <a:rPr lang="en-US" dirty="0" smtClean="0">
                <a:latin typeface="Alexandria" charset="0"/>
                <a:cs typeface="Alexandria" charset="0"/>
              </a:rPr>
              <a:t>في </a:t>
            </a:r>
            <a:r>
              <a:rPr lang="en-US" dirty="0">
                <a:latin typeface="Alexandria" charset="0"/>
                <a:cs typeface="Alexandria" charset="0"/>
              </a:rPr>
              <a:t>دقة HD (1280×720)، تتحسن الجودة، حيث تبدو ملامح الجبال أكثر تحديدًا، والماء </a:t>
            </a:r>
            <a:r>
              <a:rPr lang="en-US" b="1" dirty="0">
                <a:latin typeface="Alexandria" charset="0"/>
                <a:cs typeface="Alexandria" charset="0"/>
              </a:rPr>
              <a:t>أكثر</a:t>
            </a:r>
            <a:r>
              <a:rPr lang="en-US" dirty="0">
                <a:latin typeface="Alexandria" charset="0"/>
                <a:cs typeface="Alexandria" charset="0"/>
              </a:rPr>
              <a:t> </a:t>
            </a:r>
            <a:r>
              <a:rPr lang="en-US" b="1" dirty="0" smtClean="0">
                <a:latin typeface="Alexandria" charset="0"/>
                <a:cs typeface="Alexandria" charset="0"/>
              </a:rPr>
              <a:t>وضوحًا</a:t>
            </a:r>
            <a:r>
              <a:rPr lang="en-US" dirty="0" smtClean="0">
                <a:latin typeface="Alexandria" charset="0"/>
                <a:cs typeface="Alexandria" charset="0"/>
              </a:rPr>
              <a:t>.</a:t>
            </a:r>
            <a:endParaRPr lang="ar-SA" dirty="0" smtClean="0">
              <a:latin typeface="Alexandria" charset="0"/>
              <a:cs typeface="Alexandria" charset="0"/>
            </a:endParaRPr>
          </a:p>
          <a:p>
            <a:pPr algn="just" rtl="1">
              <a:lnSpc>
                <a:spcPct val="150000"/>
              </a:lnSpc>
            </a:pPr>
            <a:r>
              <a:rPr lang="en-US" dirty="0" smtClean="0">
                <a:latin typeface="Alexandria" charset="0"/>
                <a:cs typeface="Alexandria" charset="0"/>
              </a:rPr>
              <a:t>أما </a:t>
            </a:r>
            <a:r>
              <a:rPr lang="en-US" dirty="0">
                <a:latin typeface="Alexandria" charset="0"/>
                <a:cs typeface="Alexandria" charset="0"/>
              </a:rPr>
              <a:t>في دقة Full HD (1920×1080)، فالتفاصيل تصبح في </a:t>
            </a:r>
            <a:r>
              <a:rPr lang="en-US" b="1" dirty="0">
                <a:latin typeface="Alexandria" charset="0"/>
                <a:cs typeface="Alexandria" charset="0"/>
              </a:rPr>
              <a:t>غاية</a:t>
            </a:r>
            <a:r>
              <a:rPr lang="en-US" dirty="0">
                <a:latin typeface="Alexandria" charset="0"/>
                <a:cs typeface="Alexandria" charset="0"/>
              </a:rPr>
              <a:t> </a:t>
            </a:r>
            <a:r>
              <a:rPr lang="en-US" b="1" dirty="0">
                <a:latin typeface="Alexandria" charset="0"/>
                <a:cs typeface="Alexandria" charset="0"/>
              </a:rPr>
              <a:t>الدقة</a:t>
            </a:r>
            <a:r>
              <a:rPr lang="en-US" dirty="0">
                <a:latin typeface="Alexandria" charset="0"/>
                <a:cs typeface="Alexandria" charset="0"/>
              </a:rPr>
              <a:t>، حيث تظهر الصخور بدقة عالية، وتعكس المياه بريقًا واضحًا. </a:t>
            </a:r>
            <a:endParaRPr lang="ar-SA" dirty="0" smtClean="0">
              <a:latin typeface="Alexandria" charset="0"/>
              <a:cs typeface="Alexandria" charset="0"/>
            </a:endParaRPr>
          </a:p>
          <a:p>
            <a:pPr algn="just" rtl="1">
              <a:lnSpc>
                <a:spcPct val="150000"/>
              </a:lnSpc>
            </a:pPr>
            <a:r>
              <a:rPr lang="en-US" dirty="0" smtClean="0">
                <a:latin typeface="Alexandria" charset="0"/>
                <a:cs typeface="Alexandria" charset="0"/>
              </a:rPr>
              <a:t>هذه </a:t>
            </a:r>
            <a:r>
              <a:rPr lang="en-US" b="1" dirty="0">
                <a:latin typeface="Alexandria" charset="0"/>
                <a:cs typeface="Alexandria" charset="0"/>
              </a:rPr>
              <a:t>المقارنة</a:t>
            </a:r>
            <a:r>
              <a:rPr lang="en-US" dirty="0">
                <a:latin typeface="Alexandria" charset="0"/>
                <a:cs typeface="Alexandria" charset="0"/>
              </a:rPr>
              <a:t> تبرز كيف تؤثر دقة الفيديو على </a:t>
            </a:r>
            <a:r>
              <a:rPr lang="en-US" b="1" dirty="0">
                <a:latin typeface="Alexandria" charset="0"/>
                <a:cs typeface="Alexandria" charset="0"/>
              </a:rPr>
              <a:t>تجربة</a:t>
            </a:r>
            <a:r>
              <a:rPr lang="en-US" dirty="0">
                <a:latin typeface="Alexandria" charset="0"/>
                <a:cs typeface="Alexandria" charset="0"/>
              </a:rPr>
              <a:t> </a:t>
            </a:r>
            <a:r>
              <a:rPr lang="en-US" b="1" dirty="0">
                <a:latin typeface="Alexandria" charset="0"/>
                <a:cs typeface="Alexandria" charset="0"/>
              </a:rPr>
              <a:t>المشاهدة</a:t>
            </a:r>
            <a:r>
              <a:rPr lang="en-US" dirty="0">
                <a:latin typeface="Alexandria" charset="0"/>
                <a:cs typeface="Alexandria" charset="0"/>
              </a:rPr>
              <a:t>، حيث كلما </a:t>
            </a:r>
            <a:r>
              <a:rPr lang="en-US" b="1" dirty="0">
                <a:latin typeface="Alexandria" charset="0"/>
                <a:cs typeface="Alexandria" charset="0"/>
              </a:rPr>
              <a:t>زادت</a:t>
            </a:r>
            <a:r>
              <a:rPr lang="en-US" dirty="0">
                <a:latin typeface="Alexandria" charset="0"/>
                <a:cs typeface="Alexandria" charset="0"/>
              </a:rPr>
              <a:t> </a:t>
            </a:r>
            <a:r>
              <a:rPr lang="en-US" b="1" dirty="0">
                <a:latin typeface="Alexandria" charset="0"/>
                <a:cs typeface="Alexandria" charset="0"/>
              </a:rPr>
              <a:t>الدقة</a:t>
            </a:r>
            <a:r>
              <a:rPr lang="en-US" dirty="0">
                <a:latin typeface="Alexandria" charset="0"/>
                <a:cs typeface="Alexandria" charset="0"/>
              </a:rPr>
              <a:t>، </a:t>
            </a:r>
            <a:r>
              <a:rPr lang="en-US" b="1" dirty="0">
                <a:latin typeface="Alexandria" charset="0"/>
                <a:cs typeface="Alexandria" charset="0"/>
              </a:rPr>
              <a:t>زادت</a:t>
            </a:r>
            <a:r>
              <a:rPr lang="en-US" dirty="0">
                <a:latin typeface="Alexandria" charset="0"/>
                <a:cs typeface="Alexandria" charset="0"/>
              </a:rPr>
              <a:t> </a:t>
            </a:r>
            <a:r>
              <a:rPr lang="en-US" b="1" dirty="0">
                <a:latin typeface="Alexandria" charset="0"/>
                <a:cs typeface="Alexandria" charset="0"/>
              </a:rPr>
              <a:t>التفاصيل</a:t>
            </a:r>
            <a:r>
              <a:rPr lang="en-US" dirty="0">
                <a:latin typeface="Alexandria" charset="0"/>
                <a:cs typeface="Alexandria" charset="0"/>
              </a:rPr>
              <a:t> </a:t>
            </a:r>
            <a:r>
              <a:rPr lang="en-US" b="1" dirty="0">
                <a:latin typeface="Alexandria" charset="0"/>
                <a:cs typeface="Alexandria" charset="0"/>
              </a:rPr>
              <a:t>ووضوح</a:t>
            </a:r>
            <a:r>
              <a:rPr lang="en-US" dirty="0">
                <a:latin typeface="Alexandria" charset="0"/>
                <a:cs typeface="Alexandria" charset="0"/>
              </a:rPr>
              <a:t> </a:t>
            </a:r>
            <a:r>
              <a:rPr lang="en-US" b="1" dirty="0">
                <a:latin typeface="Alexandria" charset="0"/>
                <a:cs typeface="Alexandria" charset="0"/>
              </a:rPr>
              <a:t>المشهد</a:t>
            </a:r>
            <a:r>
              <a:rPr lang="en-US" dirty="0">
                <a:latin typeface="Alexandria" charset="0"/>
                <a:cs typeface="Alexandria" charset="0"/>
              </a:rPr>
              <a:t>.</a:t>
            </a:r>
          </a:p>
        </p:txBody>
      </p:sp>
    </p:spTree>
    <p:extLst>
      <p:ext uri="{BB962C8B-B14F-4D97-AF65-F5344CB8AC3E}">
        <p14:creationId xmlns:p14="http://schemas.microsoft.com/office/powerpoint/2010/main" val="3843279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fade">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fade">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fade">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4" end="4"/>
                                            </p:txEl>
                                          </p:spTgt>
                                        </p:tgtEl>
                                        <p:attrNameLst>
                                          <p:attrName>style.visibility</p:attrName>
                                        </p:attrNameLst>
                                      </p:cBhvr>
                                      <p:to>
                                        <p:strVal val="visible"/>
                                      </p:to>
                                    </p:set>
                                    <p:animEffect transition="in" filter="fade">
                                      <p:cBhvr>
                                        <p:cTn id="3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1C8D0-A9C0-BAE5-EF4C-E91F89D9ABB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A88EBDE-B29D-D998-E39D-8472EB5D7EB5}"/>
              </a:ext>
            </a:extLst>
          </p:cNvPr>
          <p:cNvSpPr txBox="1"/>
          <p:nvPr/>
        </p:nvSpPr>
        <p:spPr>
          <a:xfrm>
            <a:off x="1038317" y="904555"/>
            <a:ext cx="10352014" cy="5672579"/>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أهمية الصوت والإضاءة في إنتاج الفيديو</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يمثل الصوت </a:t>
            </a:r>
            <a:r>
              <a:rPr lang="ar-SA" sz="2000" dirty="0">
                <a:solidFill>
                  <a:srgbClr val="C00000"/>
                </a:solidFill>
                <a:latin typeface="Alexandria" charset="0"/>
                <a:cs typeface="Alexandria" charset="0"/>
              </a:rPr>
              <a:t>نصف المعلومات</a:t>
            </a:r>
            <a:r>
              <a:rPr lang="ar-SA" sz="2000" dirty="0">
                <a:solidFill>
                  <a:srgbClr val="FF0000"/>
                </a:solidFill>
                <a:latin typeface="Alexandria" charset="0"/>
                <a:cs typeface="Alexandria" charset="0"/>
              </a:rPr>
              <a:t> </a:t>
            </a:r>
            <a:r>
              <a:rPr lang="ar-SA" sz="2000" dirty="0">
                <a:latin typeface="Alexandria" charset="0"/>
                <a:cs typeface="Alexandria" charset="0"/>
              </a:rPr>
              <a:t>الواردة في الفيديو، لذا يجب الانتباه إلى </a:t>
            </a:r>
            <a:r>
              <a:rPr lang="ar-SA" sz="2000" dirty="0">
                <a:solidFill>
                  <a:srgbClr val="C00000"/>
                </a:solidFill>
                <a:latin typeface="Alexandria" charset="0"/>
                <a:cs typeface="Alexandria" charset="0"/>
              </a:rPr>
              <a:t>جودة الصوت</a:t>
            </a:r>
            <a:r>
              <a:rPr lang="ar-SA" sz="2000" dirty="0">
                <a:solidFill>
                  <a:srgbClr val="FF0000"/>
                </a:solidFill>
                <a:latin typeface="Alexandria" charset="0"/>
                <a:cs typeface="Alexandria" charset="0"/>
              </a:rPr>
              <a:t> </a:t>
            </a:r>
            <a:r>
              <a:rPr lang="ar-SA" sz="2000" dirty="0">
                <a:latin typeface="Alexandria" charset="0"/>
                <a:cs typeface="Alexandria" charset="0"/>
              </a:rPr>
              <a:t>أثناء تسجيل كل لقطة.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إذا كان الصوت في الفيديوهات </a:t>
            </a:r>
            <a:r>
              <a:rPr lang="ar-SA" sz="2000" dirty="0">
                <a:solidFill>
                  <a:srgbClr val="C00000"/>
                </a:solidFill>
                <a:latin typeface="Alexandria" charset="0"/>
                <a:cs typeface="Alexandria" charset="0"/>
              </a:rPr>
              <a:t>غير قابل للاستخدام</a:t>
            </a:r>
            <a:r>
              <a:rPr lang="ar-SA" sz="2000" dirty="0">
                <a:latin typeface="Alexandria" charset="0"/>
                <a:cs typeface="Alexandria" charset="0"/>
              </a:rPr>
              <a:t>، يمكن إزالته واستبداله بصوت آخر أو عدم استخدام صوت على الإطلاق.</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وتلخيصاً لما سبق، يمكن أن يكون الفيديو الخاص بك مصاغًا بشكل ممتاز، ولكن إذا كانت هناك مشاكل في جودة الصوت والإضاءة، فإن</a:t>
            </a:r>
            <a:r>
              <a:rPr lang="ar-SA" sz="2000" dirty="0">
                <a:solidFill>
                  <a:srgbClr val="C00000"/>
                </a:solidFill>
                <a:latin typeface="Alexandria" charset="0"/>
                <a:cs typeface="Alexandria" charset="0"/>
              </a:rPr>
              <a:t> فعالية المقطع ستتأثر سلبًا</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تعتبر </a:t>
            </a:r>
            <a:r>
              <a:rPr lang="ar-SA" sz="2000" dirty="0">
                <a:solidFill>
                  <a:srgbClr val="C00000"/>
                </a:solidFill>
                <a:latin typeface="Alexandria" charset="0"/>
                <a:cs typeface="Alexandria" charset="0"/>
              </a:rPr>
              <a:t>جودة الصوت والإضاءة</a:t>
            </a:r>
            <a:r>
              <a:rPr lang="ar-SA" sz="2000" dirty="0">
                <a:solidFill>
                  <a:srgbClr val="FF0000"/>
                </a:solidFill>
                <a:latin typeface="Alexandria" charset="0"/>
                <a:cs typeface="Alexandria" charset="0"/>
              </a:rPr>
              <a:t> </a:t>
            </a:r>
            <a:r>
              <a:rPr lang="ar-SA" sz="2000" dirty="0">
                <a:latin typeface="Alexandria" charset="0"/>
                <a:cs typeface="Alexandria" charset="0"/>
              </a:rPr>
              <a:t>عنصرين أساسيين لإضفاء طابع احترافي على الفيديوهات، مما يزيد من احتمالية مشاركتها مع الآخرين. لذلك من الضروري تحقيق جودة مناسبة للصوت والإضاءة، بحيث تكون ضمن </a:t>
            </a:r>
            <a:r>
              <a:rPr lang="ar-SA" sz="2000" dirty="0">
                <a:solidFill>
                  <a:srgbClr val="C00000"/>
                </a:solidFill>
                <a:latin typeface="Alexandria" charset="0"/>
                <a:cs typeface="Alexandria" charset="0"/>
              </a:rPr>
              <a:t>المواصفات المطلوبة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7BFD5C4D-E6EB-F259-77B9-2C4C04F83712}"/>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C6B98DB-3994-B8DB-DF03-3280CEACB3B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CF39400-9286-321F-BCBD-1063BE3678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3270491-11CB-C479-FF81-D49645DA4ECA}"/>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أهمية الصوت والإضاءة في إنتاج الفيديو</a:t>
            </a:r>
          </a:p>
        </p:txBody>
      </p:sp>
    </p:spTree>
    <p:extLst>
      <p:ext uri="{BB962C8B-B14F-4D97-AF65-F5344CB8AC3E}">
        <p14:creationId xmlns:p14="http://schemas.microsoft.com/office/powerpoint/2010/main" val="60875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C1B3F-5676-CEFA-3B19-D2C0D4802A2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89E784F-253F-1393-9D5B-E682F53773DB}"/>
              </a:ext>
            </a:extLst>
          </p:cNvPr>
          <p:cNvSpPr txBox="1"/>
          <p:nvPr/>
        </p:nvSpPr>
        <p:spPr>
          <a:xfrm>
            <a:off x="809631" y="1882019"/>
            <a:ext cx="10352014" cy="2902589"/>
          </a:xfrm>
          <a:prstGeom prst="rect">
            <a:avLst/>
          </a:prstGeom>
          <a:noFill/>
        </p:spPr>
        <p:txBody>
          <a:bodyPr wrap="square" rtlCol="0">
            <a:spAutoFit/>
          </a:bodyPr>
          <a:lstStyle/>
          <a:p>
            <a:pPr algn="just" rtl="1">
              <a:lnSpc>
                <a:spcPct val="150000"/>
              </a:lnSpc>
            </a:pPr>
            <a:r>
              <a:rPr lang="ar-SA" sz="2400" b="1" dirty="0">
                <a:solidFill>
                  <a:srgbClr val="203E5F"/>
                </a:solidFill>
                <a:latin typeface="Alexandria" charset="0"/>
                <a:cs typeface="Alexandria" charset="0"/>
              </a:rPr>
              <a:t>إدارة طاقة البطارية أثناء التصوير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عند البدء </a:t>
            </a:r>
            <a:r>
              <a:rPr lang="ar-SA" sz="2000" dirty="0">
                <a:solidFill>
                  <a:srgbClr val="C00000"/>
                </a:solidFill>
                <a:latin typeface="Alexandria" charset="0"/>
                <a:cs typeface="Alexandria" charset="0"/>
              </a:rPr>
              <a:t>بالتصوير الميداني</a:t>
            </a:r>
            <a:r>
              <a:rPr lang="ar-SA" sz="2000" dirty="0">
                <a:latin typeface="Alexandria" charset="0"/>
                <a:cs typeface="Alexandria" charset="0"/>
              </a:rPr>
              <a:t>، يجب التأكد من شحن البطارية بالكامل، حيث يمكن أن تستنفذ عملية تسجيل الفيديو جزءًا كبيرًا من طاقة البطارية.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قد تحتاج إلى استخدام الهاتف الذكي </a:t>
            </a:r>
            <a:r>
              <a:rPr lang="ar-SA" sz="2000" dirty="0">
                <a:solidFill>
                  <a:srgbClr val="C00000"/>
                </a:solidFill>
                <a:latin typeface="Alexandria" charset="0"/>
                <a:cs typeface="Alexandria" charset="0"/>
              </a:rPr>
              <a:t>لأغراض أخرى</a:t>
            </a:r>
            <a:r>
              <a:rPr lang="ar-SA" sz="2000" dirty="0">
                <a:solidFill>
                  <a:srgbClr val="FF0000"/>
                </a:solidFill>
                <a:latin typeface="Alexandria" charset="0"/>
                <a:cs typeface="Alexandria" charset="0"/>
              </a:rPr>
              <a:t> </a:t>
            </a:r>
            <a:r>
              <a:rPr lang="ar-SA" sz="2000" dirty="0">
                <a:latin typeface="Alexandria" charset="0"/>
                <a:cs typeface="Alexandria" charset="0"/>
              </a:rPr>
              <a:t>مثل الاتصالات أو قضاء الوقت، مما يزيد من استهلاك الطاقة، لذلك من المهم </a:t>
            </a:r>
            <a:r>
              <a:rPr lang="ar-SA" sz="2000" dirty="0">
                <a:solidFill>
                  <a:srgbClr val="C00000"/>
                </a:solidFill>
                <a:latin typeface="Alexandria" charset="0"/>
                <a:cs typeface="Alexandria" charset="0"/>
              </a:rPr>
              <a:t>إدارة طاقة البطارية</a:t>
            </a:r>
            <a:r>
              <a:rPr lang="ar-SA" sz="2000" dirty="0">
                <a:solidFill>
                  <a:srgbClr val="FF0000"/>
                </a:solidFill>
                <a:latin typeface="Alexandria" charset="0"/>
                <a:cs typeface="Alexandria" charset="0"/>
              </a:rPr>
              <a:t> </a:t>
            </a:r>
            <a:r>
              <a:rPr lang="ar-SA" sz="2000" dirty="0">
                <a:latin typeface="Alexandria" charset="0"/>
                <a:cs typeface="Alexandria" charset="0"/>
              </a:rPr>
              <a:t>بشكل فعال.</a:t>
            </a:r>
          </a:p>
        </p:txBody>
      </p:sp>
      <p:grpSp>
        <p:nvGrpSpPr>
          <p:cNvPr id="2" name="Group 1">
            <a:extLst>
              <a:ext uri="{FF2B5EF4-FFF2-40B4-BE49-F238E27FC236}">
                <a16:creationId xmlns:a16="http://schemas.microsoft.com/office/drawing/2014/main" id="{C9B6133F-2DE0-2754-D71F-DDB5A33C4F8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BB9301A-DF76-E09B-2029-E1ADD5589D7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BF822C4-6F37-1812-71FB-EA40829A60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8E0897FC-31C9-F66B-4019-FC2AE346991B}"/>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إدارة طاقة البطارية أثناء التصوير</a:t>
            </a:r>
          </a:p>
        </p:txBody>
      </p:sp>
    </p:spTree>
    <p:extLst>
      <p:ext uri="{BB962C8B-B14F-4D97-AF65-F5344CB8AC3E}">
        <p14:creationId xmlns:p14="http://schemas.microsoft.com/office/powerpoint/2010/main" val="260566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D45F8-F60A-6E5D-7DEC-4C39ECA0E831}"/>
            </a:ext>
          </a:extLst>
        </p:cNvPr>
        <p:cNvGrpSpPr/>
        <p:nvPr/>
      </p:nvGrpSpPr>
      <p:grpSpPr>
        <a:xfrm>
          <a:off x="0" y="0"/>
          <a:ext cx="0" cy="0"/>
          <a:chOff x="0" y="0"/>
          <a:chExt cx="0" cy="0"/>
        </a:xfrm>
      </p:grpSpPr>
      <p:grpSp>
        <p:nvGrpSpPr>
          <p:cNvPr id="2" name="Group 1">
            <a:extLst>
              <a:ext uri="{FF2B5EF4-FFF2-40B4-BE49-F238E27FC236}">
                <a16:creationId xmlns:a16="http://schemas.microsoft.com/office/drawing/2014/main" id="{8B9B618A-F1B7-B2FF-B5EE-4E363FD68F0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508C9E1-1941-1588-4DD3-A503425F760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C6EA5C0-C156-FE56-D0FF-4E2CA766CA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6B66DB07-F4FC-CC9C-FF49-CF18D85EEB6E}"/>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نصائح لإطالة عمر بطارية الهاتف المحمول</a:t>
            </a:r>
          </a:p>
        </p:txBody>
      </p:sp>
      <p:sp>
        <p:nvSpPr>
          <p:cNvPr id="7" name="TextBox 6">
            <a:extLst>
              <a:ext uri="{FF2B5EF4-FFF2-40B4-BE49-F238E27FC236}">
                <a16:creationId xmlns:a16="http://schemas.microsoft.com/office/drawing/2014/main" id="{094986A0-CAA3-6915-E652-F3C9A639474B}"/>
              </a:ext>
            </a:extLst>
          </p:cNvPr>
          <p:cNvSpPr txBox="1"/>
          <p:nvPr/>
        </p:nvSpPr>
        <p:spPr>
          <a:xfrm>
            <a:off x="2211114" y="2511537"/>
            <a:ext cx="7531976" cy="1834926"/>
          </a:xfrm>
          <a:prstGeom prst="rect">
            <a:avLst/>
          </a:prstGeom>
          <a:noFill/>
        </p:spPr>
        <p:txBody>
          <a:bodyPr wrap="square">
            <a:spAutoFit/>
          </a:bodyPr>
          <a:lstStyle/>
          <a:p>
            <a:pPr algn="ctr" rtl="1">
              <a:lnSpc>
                <a:spcPct val="150000"/>
              </a:lnSpc>
            </a:pPr>
            <a:r>
              <a:rPr lang="ar-SA" sz="4000" b="1" dirty="0">
                <a:solidFill>
                  <a:srgbClr val="203E5F"/>
                </a:solidFill>
                <a:latin typeface="Alexandria" charset="0"/>
                <a:cs typeface="Alexandria" charset="0"/>
              </a:rPr>
              <a:t>نصائح لإطالة عمر بطارية</a:t>
            </a:r>
            <a:r>
              <a:rPr lang="en-US" sz="4000" b="1" dirty="0">
                <a:solidFill>
                  <a:srgbClr val="203E5F"/>
                </a:solidFill>
                <a:latin typeface="Alexandria" charset="0"/>
                <a:cs typeface="Alexandria" charset="0"/>
              </a:rPr>
              <a:t> </a:t>
            </a:r>
            <a:r>
              <a:rPr lang="ar-SA" sz="4000" b="1" dirty="0">
                <a:solidFill>
                  <a:srgbClr val="203E5F"/>
                </a:solidFill>
                <a:latin typeface="Alexandria" charset="0"/>
                <a:cs typeface="Alexandria" charset="0"/>
              </a:rPr>
              <a:t> الهاتف المحمول</a:t>
            </a:r>
          </a:p>
        </p:txBody>
      </p:sp>
    </p:spTree>
    <p:extLst>
      <p:ext uri="{BB962C8B-B14F-4D97-AF65-F5344CB8AC3E}">
        <p14:creationId xmlns:p14="http://schemas.microsoft.com/office/powerpoint/2010/main" val="1776179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B31F4-88BE-A1D5-482D-EBEB7572FFF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C390B39-6DA2-7AF4-B113-5D3B8861D051}"/>
              </a:ext>
            </a:extLst>
          </p:cNvPr>
          <p:cNvSpPr txBox="1"/>
          <p:nvPr/>
        </p:nvSpPr>
        <p:spPr>
          <a:xfrm>
            <a:off x="4440025" y="846055"/>
            <a:ext cx="6950306" cy="5401479"/>
          </a:xfrm>
          <a:prstGeom prst="rect">
            <a:avLst/>
          </a:prstGeom>
          <a:noFill/>
        </p:spPr>
        <p:txBody>
          <a:bodyPr wrap="square" rtlCol="0">
            <a:spAutoFit/>
          </a:bodyPr>
          <a:lstStyle/>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1. إيقاف التطبيقات غير الضرورية: </a:t>
            </a:r>
            <a:r>
              <a:rPr lang="ar-SA" sz="2000" dirty="0" smtClean="0">
                <a:latin typeface="Alexandria" charset="0"/>
                <a:cs typeface="Alexandria" charset="0"/>
              </a:rPr>
              <a:t>قم </a:t>
            </a:r>
            <a:r>
              <a:rPr lang="ar-SA" sz="2000" dirty="0">
                <a:latin typeface="Alexandria" charset="0"/>
                <a:cs typeface="Alexandria" charset="0"/>
              </a:rPr>
              <a:t>بإيقاف التطبيقات التي تستهلك طاقة كبيرة أو تلك التي لا تحتاجها أثناء التصوير.</a:t>
            </a:r>
          </a:p>
          <a:p>
            <a:pPr algn="just" rtl="1">
              <a:lnSpc>
                <a:spcPct val="150000"/>
              </a:lnSpc>
            </a:pPr>
            <a:endParaRPr lang="ar-SA" sz="5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2. تقليل سطوع الشاشة: </a:t>
            </a:r>
            <a:r>
              <a:rPr lang="ar-SA" sz="2000" dirty="0" smtClean="0">
                <a:latin typeface="Alexandria" charset="0"/>
                <a:cs typeface="Alexandria" charset="0"/>
              </a:rPr>
              <a:t>خفض </a:t>
            </a:r>
            <a:r>
              <a:rPr lang="ar-SA" sz="2000" dirty="0">
                <a:latin typeface="Alexandria" charset="0"/>
                <a:cs typeface="Alexandria" charset="0"/>
              </a:rPr>
              <a:t>سطوع الشاشة إلى أدنى مستوى ممكن لتقليل استهلاك الطاقة.</a:t>
            </a:r>
          </a:p>
          <a:p>
            <a:pPr algn="just" rtl="1">
              <a:lnSpc>
                <a:spcPct val="150000"/>
              </a:lnSpc>
            </a:pPr>
            <a:endParaRPr lang="ar-SA" sz="5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3. تقليل زمن إيقاف الشاشة: </a:t>
            </a:r>
            <a:r>
              <a:rPr lang="ar-SA" sz="2000" dirty="0" smtClean="0">
                <a:latin typeface="Alexandria" charset="0"/>
                <a:cs typeface="Alexandria" charset="0"/>
              </a:rPr>
              <a:t>اجعل </a:t>
            </a:r>
            <a:r>
              <a:rPr lang="ar-SA" sz="2000" dirty="0">
                <a:latin typeface="Alexandria" charset="0"/>
                <a:cs typeface="Alexandria" charset="0"/>
              </a:rPr>
              <a:t>زمن إيقاف الشاشة قصيرًا قدر الإمكان.</a:t>
            </a:r>
          </a:p>
          <a:p>
            <a:pPr algn="just" rtl="1">
              <a:lnSpc>
                <a:spcPct val="150000"/>
              </a:lnSpc>
            </a:pPr>
            <a:endParaRPr lang="ar-SA" sz="5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4. إيقاف خاصية الاهتزاز: </a:t>
            </a:r>
            <a:r>
              <a:rPr lang="ar-SA" sz="2000" dirty="0" smtClean="0">
                <a:latin typeface="Alexandria" charset="0"/>
                <a:cs typeface="Alexandria" charset="0"/>
              </a:rPr>
              <a:t>قم </a:t>
            </a:r>
            <a:r>
              <a:rPr lang="ar-SA" sz="2000" dirty="0">
                <a:latin typeface="Alexandria" charset="0"/>
                <a:cs typeface="Alexandria" charset="0"/>
              </a:rPr>
              <a:t>بإيقاف خاصية الاهتزاز لتقليل استهلاك الطاقة.</a:t>
            </a:r>
          </a:p>
          <a:p>
            <a:pPr algn="just" rtl="1">
              <a:lnSpc>
                <a:spcPct val="150000"/>
              </a:lnSpc>
            </a:pPr>
            <a:endParaRPr lang="ar-SA" sz="5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5. حمل بطاريات إضافية (مصادر طاقة): </a:t>
            </a:r>
            <a:r>
              <a:rPr lang="ar-SA" sz="2000" dirty="0" smtClean="0">
                <a:latin typeface="Alexandria" charset="0"/>
                <a:cs typeface="Alexandria" charset="0"/>
              </a:rPr>
              <a:t>احمل </a:t>
            </a:r>
            <a:r>
              <a:rPr lang="ar-SA" sz="2000" dirty="0">
                <a:latin typeface="Alexandria" charset="0"/>
                <a:cs typeface="Alexandria" charset="0"/>
              </a:rPr>
              <a:t>معك بطاريات إضافية، خاصة إذا كنت تقوم بتسجيل فيديو لفترات طويلة.</a:t>
            </a:r>
          </a:p>
        </p:txBody>
      </p:sp>
      <p:grpSp>
        <p:nvGrpSpPr>
          <p:cNvPr id="2" name="Group 1">
            <a:extLst>
              <a:ext uri="{FF2B5EF4-FFF2-40B4-BE49-F238E27FC236}">
                <a16:creationId xmlns:a16="http://schemas.microsoft.com/office/drawing/2014/main" id="{CF351B4A-06D0-1418-DC4E-29652C375F7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8D999CD-C6CC-E8FC-B490-AF1794AB08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D69F938-0C16-3B07-9F41-89EB700230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04989765-3992-94C7-4902-33C677C93FE6}"/>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نصائح لإطالة عمر بطارية الهاتف المحمول</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372" y="4017011"/>
            <a:ext cx="3016310" cy="20314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8154" y="1900950"/>
            <a:ext cx="1819373" cy="17857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8243" y="1302396"/>
            <a:ext cx="1762144" cy="17621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7413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fade">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9" end="9"/>
                                            </p:txEl>
                                          </p:spTgt>
                                        </p:tgtEl>
                                        <p:attrNameLst>
                                          <p:attrName>style.visibility</p:attrName>
                                        </p:attrNameLst>
                                      </p:cBhvr>
                                      <p:to>
                                        <p:strVal val="visible"/>
                                      </p:to>
                                    </p:set>
                                    <p:animEffect transition="in" filter="fade">
                                      <p:cBhvr>
                                        <p:cTn id="37" dur="500"/>
                                        <p:tgtEl>
                                          <p:spTgt spid="9">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725866" y="904555"/>
            <a:ext cx="10768162" cy="6024726"/>
          </a:xfrm>
          <a:prstGeom prst="rect">
            <a:avLst/>
          </a:prstGeom>
          <a:noFill/>
        </p:spPr>
        <p:txBody>
          <a:bodyPr wrap="square" rtlCol="0">
            <a:spAutoFit/>
          </a:bodyPr>
          <a:lstStyle/>
          <a:p>
            <a:pPr algn="ctr" rtl="1">
              <a:lnSpc>
                <a:spcPct val="150000"/>
              </a:lnSpc>
            </a:pPr>
            <a:endParaRPr lang="ar-SA" sz="1100" b="1" dirty="0" smtClean="0">
              <a:solidFill>
                <a:srgbClr val="203E5F"/>
              </a:solidFill>
              <a:latin typeface="Alexandria" charset="0"/>
              <a:cs typeface="Alexandria" charset="0"/>
            </a:endParaRPr>
          </a:p>
          <a:p>
            <a:pPr algn="ctr" rtl="1">
              <a:lnSpc>
                <a:spcPct val="150000"/>
              </a:lnSpc>
            </a:pPr>
            <a:r>
              <a:rPr lang="ar-SA" sz="3200" b="1" dirty="0" smtClean="0">
                <a:solidFill>
                  <a:srgbClr val="203E5F"/>
                </a:solidFill>
                <a:latin typeface="Alexandria" charset="0"/>
                <a:cs typeface="Alexandria" charset="0"/>
              </a:rPr>
              <a:t>تنفيذ المحتوى بواسطة الهاتف المحمول</a:t>
            </a:r>
          </a:p>
          <a:p>
            <a:pPr algn="just" rtl="1">
              <a:lnSpc>
                <a:spcPct val="150000"/>
              </a:lnSpc>
            </a:pPr>
            <a:r>
              <a:rPr lang="ar-SA" sz="2000" dirty="0">
                <a:latin typeface="Alexandria" charset="0"/>
                <a:cs typeface="Alexandria" charset="0"/>
              </a:rPr>
              <a:t/>
            </a:r>
            <a:br>
              <a:rPr lang="ar-SA" sz="2000" dirty="0">
                <a:latin typeface="Alexandria" charset="0"/>
                <a:cs typeface="Alexandria" charset="0"/>
              </a:rPr>
            </a:br>
            <a:r>
              <a:rPr lang="ar-SA" sz="2000" dirty="0" smtClean="0">
                <a:latin typeface="Alexandria" charset="0"/>
                <a:cs typeface="Alexandria" charset="0"/>
              </a:rPr>
              <a:t>-   في هذا الجزء من </a:t>
            </a:r>
            <a:r>
              <a:rPr lang="ar-SA" sz="2000" dirty="0">
                <a:latin typeface="Alexandria" charset="0"/>
                <a:cs typeface="Alexandria" charset="0"/>
              </a:rPr>
              <a:t>المحاضرة، سنتناول بالتفصيل </a:t>
            </a:r>
            <a:r>
              <a:rPr lang="ar-SA" sz="2000" dirty="0">
                <a:solidFill>
                  <a:srgbClr val="C00000"/>
                </a:solidFill>
                <a:latin typeface="Alexandria" charset="0"/>
                <a:cs typeface="Alexandria" charset="0"/>
              </a:rPr>
              <a:t>الخطوات الأساسية</a:t>
            </a:r>
            <a:r>
              <a:rPr lang="ar-SA" sz="2000" dirty="0">
                <a:latin typeface="Alexandria" charset="0"/>
                <a:cs typeface="Alexandria" charset="0"/>
              </a:rPr>
              <a:t> لتنفيذ المحتوى بواسطة الهاتف المحمول، مع التركيز على الجوانب العملية والنظرية التي تدعم هذه العملية</a:t>
            </a:r>
            <a:r>
              <a:rPr lang="ar-SA" sz="2000" dirty="0" smtClean="0">
                <a:latin typeface="Alexandria" charset="0"/>
                <a:cs typeface="Alexandria" charset="0"/>
              </a:rPr>
              <a:t>.</a:t>
            </a:r>
          </a:p>
          <a:p>
            <a:pPr algn="just" rtl="1">
              <a:lnSpc>
                <a:spcPct val="150000"/>
              </a:lnSpc>
            </a:pPr>
            <a:endParaRPr lang="ar-SA" sz="700" dirty="0">
              <a:latin typeface="Alexandria" charset="0"/>
              <a:cs typeface="Alexandria" charset="0"/>
            </a:endParaRPr>
          </a:p>
          <a:p>
            <a:pPr marL="342900" indent="-342900" algn="just" rtl="1">
              <a:lnSpc>
                <a:spcPct val="150000"/>
              </a:lnSpc>
              <a:buFontTx/>
              <a:buChar char="-"/>
            </a:pPr>
            <a:r>
              <a:rPr lang="ar-SA" sz="2000" dirty="0" smtClean="0">
                <a:latin typeface="Alexandria" charset="0"/>
                <a:cs typeface="Alexandria" charset="0"/>
              </a:rPr>
              <a:t>تنفيذ </a:t>
            </a:r>
            <a:r>
              <a:rPr lang="ar-SA" sz="2000" dirty="0">
                <a:latin typeface="Alexandria" charset="0"/>
                <a:cs typeface="Alexandria" charset="0"/>
              </a:rPr>
              <a:t>المحتوى بواسطة الهاتف المحمول أصبح أحد الركائز الأساسية في صناعة الإعلام الحديث، حيث يتيح للصحفيين والمنتجين إنشاء محتوى عالي الجودة بسرعة وكفاءة. </a:t>
            </a:r>
            <a:endParaRPr lang="ar-SA" sz="2000" dirty="0" smtClean="0">
              <a:latin typeface="Alexandria" charset="0"/>
              <a:cs typeface="Alexandria" charset="0"/>
            </a:endParaRPr>
          </a:p>
          <a:p>
            <a:pPr marL="342900" indent="-342900" algn="just" rtl="1">
              <a:lnSpc>
                <a:spcPct val="150000"/>
              </a:lnSpc>
              <a:buFontTx/>
              <a:buChar char="-"/>
            </a:pPr>
            <a:endParaRPr lang="ar-SA" sz="700" dirty="0" smtClean="0">
              <a:latin typeface="Alexandria" charset="0"/>
              <a:cs typeface="Alexandria" charset="0"/>
            </a:endParaRPr>
          </a:p>
          <a:p>
            <a:pPr marL="342900" indent="-342900" algn="just" rtl="1">
              <a:lnSpc>
                <a:spcPct val="150000"/>
              </a:lnSpc>
              <a:buFontTx/>
              <a:buChar char="-"/>
            </a:pPr>
            <a:r>
              <a:rPr lang="ar-SA" sz="2000" dirty="0">
                <a:solidFill>
                  <a:srgbClr val="C00000"/>
                </a:solidFill>
                <a:latin typeface="Alexandria" charset="0"/>
                <a:cs typeface="Alexandria" charset="0"/>
              </a:rPr>
              <a:t>يعتمد</a:t>
            </a:r>
            <a:r>
              <a:rPr lang="ar-SA" sz="2000" dirty="0">
                <a:latin typeface="Alexandria" charset="0"/>
                <a:cs typeface="Alexandria" charset="0"/>
              </a:rPr>
              <a:t> هذا الأمر على استخدام الأدوات المتاحة على الهاتف المحمول، مثل الكاميرا وبرامج التحرير، لإنتاج مواد إعلامية متنوعة، وتتطلب هذه العملية فهمًا عميقًا لخطوات تنفيذ المحتوى، بدءًا من تحديد الأفكار وانتهاءً بعملية المونتاج، كما أن كل </a:t>
            </a:r>
            <a:r>
              <a:rPr lang="ar-SA" sz="2000" dirty="0">
                <a:solidFill>
                  <a:srgbClr val="C00000"/>
                </a:solidFill>
                <a:latin typeface="Alexandria" charset="0"/>
                <a:cs typeface="Alexandria" charset="0"/>
              </a:rPr>
              <a:t>خطوة</a:t>
            </a:r>
            <a:r>
              <a:rPr lang="ar-SA" sz="2000" dirty="0">
                <a:latin typeface="Alexandria" charset="0"/>
                <a:cs typeface="Alexandria" charset="0"/>
              </a:rPr>
              <a:t> تحتاج إلى </a:t>
            </a:r>
            <a:r>
              <a:rPr lang="ar-SA" sz="2000" dirty="0">
                <a:solidFill>
                  <a:srgbClr val="C00000"/>
                </a:solidFill>
                <a:latin typeface="Alexandria" charset="0"/>
                <a:cs typeface="Alexandria" charset="0"/>
              </a:rPr>
              <a:t>دقة</a:t>
            </a:r>
            <a:r>
              <a:rPr lang="ar-SA" sz="2000" dirty="0">
                <a:latin typeface="Alexandria" charset="0"/>
                <a:cs typeface="Alexandria" charset="0"/>
              </a:rPr>
              <a:t> </a:t>
            </a:r>
            <a:r>
              <a:rPr lang="ar-SA" sz="2000" dirty="0">
                <a:solidFill>
                  <a:srgbClr val="C00000"/>
                </a:solidFill>
                <a:latin typeface="Alexandria" charset="0"/>
                <a:cs typeface="Alexandria" charset="0"/>
              </a:rPr>
              <a:t>وتخطيط</a:t>
            </a:r>
            <a:r>
              <a:rPr lang="ar-SA" sz="2000" dirty="0">
                <a:latin typeface="Alexandria" charset="0"/>
                <a:cs typeface="Alexandria" charset="0"/>
              </a:rPr>
              <a:t> لضمان جودة المحتوى النهائي.</a:t>
            </a:r>
          </a:p>
          <a:p>
            <a:pPr marL="342900" indent="-342900" algn="just" rtl="1">
              <a:lnSpc>
                <a:spcPct val="150000"/>
              </a:lnSpc>
              <a:buFontTx/>
              <a:buChar char="-"/>
            </a:pP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603533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480766" y="904555"/>
            <a:ext cx="11208469" cy="5643853"/>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أولاً: تحديد الأفكار</a:t>
            </a:r>
          </a:p>
          <a:p>
            <a:pPr algn="r" rtl="1">
              <a:lnSpc>
                <a:spcPct val="150000"/>
              </a:lnSpc>
            </a:pPr>
            <a:endParaRPr lang="ar-SA" sz="1200" b="1" dirty="0" smtClean="0">
              <a:solidFill>
                <a:srgbClr val="203E5F"/>
              </a:solidFill>
              <a:latin typeface="Alexandria" charset="0"/>
              <a:cs typeface="Alexandria" charset="0"/>
            </a:endParaRPr>
          </a:p>
          <a:p>
            <a:pPr algn="just" rtl="1">
              <a:lnSpc>
                <a:spcPct val="150000"/>
              </a:lnSpc>
            </a:pPr>
            <a:r>
              <a:rPr lang="ar-SA" sz="2000" dirty="0" smtClean="0">
                <a:latin typeface="Alexandria" charset="0"/>
                <a:cs typeface="Alexandria" charset="0"/>
              </a:rPr>
              <a:t>- تحديد </a:t>
            </a:r>
            <a:r>
              <a:rPr lang="ar-SA" sz="2000" dirty="0">
                <a:latin typeface="Alexandria" charset="0"/>
                <a:cs typeface="Alexandria" charset="0"/>
              </a:rPr>
              <a:t>الأفكار هو الخطوة </a:t>
            </a:r>
            <a:r>
              <a:rPr lang="ar-SA" sz="2000" b="1" dirty="0">
                <a:latin typeface="Alexandria" charset="0"/>
                <a:cs typeface="Alexandria" charset="0"/>
              </a:rPr>
              <a:t>الأولى</a:t>
            </a:r>
            <a:r>
              <a:rPr lang="ar-SA" sz="2000" dirty="0">
                <a:latin typeface="Alexandria" charset="0"/>
                <a:cs typeface="Alexandria" charset="0"/>
              </a:rPr>
              <a:t> والأكثر أهمية في عملية تنفيذ المحتوى. </a:t>
            </a:r>
            <a:endParaRPr lang="ar-SA" sz="2000" dirty="0" smtClean="0">
              <a:latin typeface="Alexandria" charset="0"/>
              <a:cs typeface="Alexandria" charset="0"/>
            </a:endParaRPr>
          </a:p>
          <a:p>
            <a:pPr algn="just" rtl="1">
              <a:lnSpc>
                <a:spcPct val="150000"/>
              </a:lnSpc>
            </a:pPr>
            <a:endParaRPr lang="ar-SA" sz="900" dirty="0" smtClean="0">
              <a:latin typeface="Alexandria" charset="0"/>
              <a:cs typeface="Alexandria" charset="0"/>
            </a:endParaRPr>
          </a:p>
          <a:p>
            <a:pPr algn="just" rtl="1">
              <a:lnSpc>
                <a:spcPct val="150000"/>
              </a:lnSpc>
            </a:pPr>
            <a:r>
              <a:rPr lang="ar-SA" sz="2000" dirty="0" smtClean="0">
                <a:latin typeface="Alexandria" charset="0"/>
                <a:cs typeface="Alexandria" charset="0"/>
              </a:rPr>
              <a:t>- </a:t>
            </a:r>
            <a:r>
              <a:rPr lang="ar-SA" sz="2000" b="1" dirty="0" smtClean="0">
                <a:latin typeface="Alexandria" charset="0"/>
                <a:cs typeface="Alexandria" charset="0"/>
              </a:rPr>
              <a:t>بدون</a:t>
            </a:r>
            <a:r>
              <a:rPr lang="ar-SA" sz="2000" dirty="0" smtClean="0">
                <a:latin typeface="Alexandria" charset="0"/>
                <a:cs typeface="Alexandria" charset="0"/>
              </a:rPr>
              <a:t> </a:t>
            </a:r>
            <a:r>
              <a:rPr lang="ar-SA" sz="2000" b="1" dirty="0">
                <a:latin typeface="Alexandria" charset="0"/>
                <a:cs typeface="Alexandria" charset="0"/>
              </a:rPr>
              <a:t>فكرة</a:t>
            </a:r>
            <a:r>
              <a:rPr lang="ar-SA" sz="2000" dirty="0">
                <a:latin typeface="Alexandria" charset="0"/>
                <a:cs typeface="Alexandria" charset="0"/>
              </a:rPr>
              <a:t> </a:t>
            </a:r>
            <a:r>
              <a:rPr lang="ar-SA" sz="2000" b="1" dirty="0">
                <a:latin typeface="Alexandria" charset="0"/>
                <a:cs typeface="Alexandria" charset="0"/>
              </a:rPr>
              <a:t>واضحة</a:t>
            </a:r>
            <a:r>
              <a:rPr lang="ar-SA" sz="2000" dirty="0">
                <a:latin typeface="Alexandria" charset="0"/>
                <a:cs typeface="Alexandria" charset="0"/>
              </a:rPr>
              <a:t>، يصعب إنتاج محتوى متماسك وهادف. </a:t>
            </a:r>
            <a:endParaRPr lang="ar-SA" sz="2000" dirty="0" smtClean="0">
              <a:latin typeface="Alexandria" charset="0"/>
              <a:cs typeface="Alexandria" charset="0"/>
            </a:endParaRPr>
          </a:p>
          <a:p>
            <a:pPr algn="just" rtl="1">
              <a:lnSpc>
                <a:spcPct val="150000"/>
              </a:lnSpc>
            </a:pPr>
            <a:endParaRPr lang="ar-SA" sz="900" dirty="0" smtClean="0">
              <a:latin typeface="Alexandria" charset="0"/>
              <a:cs typeface="Alexandria" charset="0"/>
            </a:endParaRPr>
          </a:p>
          <a:p>
            <a:pPr algn="just" rtl="1">
              <a:lnSpc>
                <a:spcPct val="150000"/>
              </a:lnSpc>
            </a:pPr>
            <a:r>
              <a:rPr lang="ar-SA" sz="2000" dirty="0" smtClean="0">
                <a:latin typeface="Alexandria" charset="0"/>
                <a:cs typeface="Alexandria" charset="0"/>
              </a:rPr>
              <a:t>- يجب </a:t>
            </a:r>
            <a:r>
              <a:rPr lang="ar-SA" sz="2000" dirty="0">
                <a:latin typeface="Alexandria" charset="0"/>
                <a:cs typeface="Alexandria" charset="0"/>
              </a:rPr>
              <a:t>أن تكون الفكرة </a:t>
            </a:r>
            <a:r>
              <a:rPr lang="ar-SA" sz="2000" b="1" dirty="0">
                <a:latin typeface="Alexandria" charset="0"/>
                <a:cs typeface="Alexandria" charset="0"/>
              </a:rPr>
              <a:t>مرتبطة</a:t>
            </a:r>
            <a:r>
              <a:rPr lang="ar-SA" sz="2000" dirty="0">
                <a:latin typeface="Alexandria" charset="0"/>
                <a:cs typeface="Alexandria" charset="0"/>
              </a:rPr>
              <a:t> </a:t>
            </a:r>
            <a:r>
              <a:rPr lang="ar-SA" sz="2000" b="1" dirty="0">
                <a:latin typeface="Alexandria" charset="0"/>
                <a:cs typeface="Alexandria" charset="0"/>
              </a:rPr>
              <a:t>بجمهورك</a:t>
            </a:r>
            <a:r>
              <a:rPr lang="ar-SA" sz="2000" dirty="0">
                <a:latin typeface="Alexandria" charset="0"/>
                <a:cs typeface="Alexandria" charset="0"/>
              </a:rPr>
              <a:t> المستهدف وتلبي احتياجاته أو تثير اهتمامه.</a:t>
            </a:r>
          </a:p>
          <a:p>
            <a:pPr algn="just" rtl="1">
              <a:lnSpc>
                <a:spcPct val="150000"/>
              </a:lnSpc>
            </a:pPr>
            <a:endParaRPr lang="ar-SA" sz="900" dirty="0" smtClean="0">
              <a:latin typeface="Alexandria" charset="0"/>
              <a:cs typeface="Alexandria" charset="0"/>
            </a:endParaRPr>
          </a:p>
          <a:p>
            <a:pPr algn="just" rtl="1">
              <a:lnSpc>
                <a:spcPct val="150000"/>
              </a:lnSpc>
            </a:pPr>
            <a:r>
              <a:rPr lang="ar-SA" sz="2000" dirty="0" smtClean="0">
                <a:latin typeface="Alexandria" charset="0"/>
                <a:cs typeface="Alexandria" charset="0"/>
              </a:rPr>
              <a:t>- ولتحقيق ذلك </a:t>
            </a:r>
            <a:r>
              <a:rPr lang="ar-SA" sz="2000" dirty="0">
                <a:latin typeface="Alexandria" charset="0"/>
                <a:cs typeface="Alexandria" charset="0"/>
              </a:rPr>
              <a:t>يمكن استخدام أدوات مثل </a:t>
            </a:r>
            <a:r>
              <a:rPr lang="ar-SA" sz="2000" b="1" dirty="0">
                <a:latin typeface="Alexandria" charset="0"/>
                <a:cs typeface="Alexandria" charset="0"/>
              </a:rPr>
              <a:t>تحليل</a:t>
            </a:r>
            <a:r>
              <a:rPr lang="ar-SA" sz="2000" dirty="0">
                <a:latin typeface="Alexandria" charset="0"/>
                <a:cs typeface="Alexandria" charset="0"/>
              </a:rPr>
              <a:t> </a:t>
            </a:r>
            <a:r>
              <a:rPr lang="ar-SA" sz="2000" b="1" dirty="0">
                <a:latin typeface="Alexandria" charset="0"/>
                <a:cs typeface="Alexandria" charset="0"/>
              </a:rPr>
              <a:t>الاتجاهات</a:t>
            </a:r>
            <a:r>
              <a:rPr lang="ar-SA" sz="2000" dirty="0">
                <a:latin typeface="Alexandria" charset="0"/>
                <a:cs typeface="Alexandria" charset="0"/>
              </a:rPr>
              <a:t> على منصات التواصل الاجتماعي أو الاستعانة بآراء الجمهور عبر استطلاعات الرأي</a:t>
            </a:r>
            <a:r>
              <a:rPr lang="ar-SA" sz="2000" dirty="0" smtClean="0">
                <a:latin typeface="Alexandria" charset="0"/>
                <a:cs typeface="Alexandria" charset="0"/>
              </a:rPr>
              <a:t>.</a:t>
            </a:r>
          </a:p>
          <a:p>
            <a:pPr algn="just" rtl="1">
              <a:lnSpc>
                <a:spcPct val="150000"/>
              </a:lnSpc>
            </a:pPr>
            <a:endParaRPr lang="ar-SA" sz="700" dirty="0" smtClean="0">
              <a:latin typeface="Alexandria" charset="0"/>
              <a:cs typeface="Alexandria" charset="0"/>
            </a:endParaRPr>
          </a:p>
          <a:p>
            <a:pPr algn="just" rtl="1">
              <a:lnSpc>
                <a:spcPct val="150000"/>
              </a:lnSpc>
            </a:pPr>
            <a:r>
              <a:rPr lang="ar-SA" sz="2000" dirty="0" smtClean="0">
                <a:latin typeface="Alexandria" charset="0"/>
                <a:cs typeface="Alexandria" charset="0"/>
              </a:rPr>
              <a:t>- الفكرة </a:t>
            </a:r>
            <a:r>
              <a:rPr lang="ar-SA" sz="2000" dirty="0">
                <a:latin typeface="Alexandria" charset="0"/>
                <a:cs typeface="Alexandria" charset="0"/>
              </a:rPr>
              <a:t>الجيدة يجب أن تكون </a:t>
            </a:r>
            <a:r>
              <a:rPr lang="ar-SA" sz="2000" b="1" dirty="0">
                <a:latin typeface="Alexandria" charset="0"/>
                <a:cs typeface="Alexandria" charset="0"/>
              </a:rPr>
              <a:t>قابلة</a:t>
            </a:r>
            <a:r>
              <a:rPr lang="ar-SA" sz="2000" dirty="0">
                <a:latin typeface="Alexandria" charset="0"/>
                <a:cs typeface="Alexandria" charset="0"/>
              </a:rPr>
              <a:t> </a:t>
            </a:r>
            <a:r>
              <a:rPr lang="ar-SA" sz="2000" b="1" dirty="0">
                <a:latin typeface="Alexandria" charset="0"/>
                <a:cs typeface="Alexandria" charset="0"/>
              </a:rPr>
              <a:t>للتنفيذ</a:t>
            </a:r>
            <a:r>
              <a:rPr lang="ar-SA" sz="2000" dirty="0">
                <a:latin typeface="Alexandria" charset="0"/>
                <a:cs typeface="Alexandria" charset="0"/>
              </a:rPr>
              <a:t> باستخدام الهاتف المحمول، مع مراعاة الإمكانيات التقنية المتاحة.</a:t>
            </a:r>
          </a:p>
          <a:p>
            <a:pPr algn="just" rtl="1">
              <a:lnSpc>
                <a:spcPct val="150000"/>
              </a:lnSpc>
            </a:pPr>
            <a:endParaRPr lang="ar-SA" sz="1050" dirty="0" smtClean="0">
              <a:latin typeface="Alexandria" charset="0"/>
              <a:cs typeface="Alexandria" charset="0"/>
            </a:endParaRPr>
          </a:p>
          <a:p>
            <a:pPr algn="just" rtl="1">
              <a:lnSpc>
                <a:spcPct val="150000"/>
              </a:lnSpc>
            </a:pPr>
            <a:r>
              <a:rPr lang="ar-SA" sz="2000" dirty="0" smtClean="0">
                <a:latin typeface="Alexandria" charset="0"/>
                <a:cs typeface="Alexandria" charset="0"/>
              </a:rPr>
              <a:t>- يجب </a:t>
            </a:r>
            <a:r>
              <a:rPr lang="ar-SA" sz="2000" dirty="0">
                <a:latin typeface="Alexandria" charset="0"/>
                <a:cs typeface="Alexandria" charset="0"/>
              </a:rPr>
              <a:t>أن تكون الفكرة </a:t>
            </a:r>
            <a:r>
              <a:rPr lang="ar-SA" sz="2000" b="1" dirty="0">
                <a:latin typeface="Alexandria" charset="0"/>
                <a:cs typeface="Alexandria" charset="0"/>
              </a:rPr>
              <a:t>قابلة</a:t>
            </a:r>
            <a:r>
              <a:rPr lang="ar-SA" sz="2000" dirty="0">
                <a:latin typeface="Alexandria" charset="0"/>
                <a:cs typeface="Alexandria" charset="0"/>
              </a:rPr>
              <a:t> </a:t>
            </a:r>
            <a:r>
              <a:rPr lang="ar-SA" sz="2000" b="1" dirty="0">
                <a:latin typeface="Alexandria" charset="0"/>
                <a:cs typeface="Alexandria" charset="0"/>
              </a:rPr>
              <a:t>للتطوير</a:t>
            </a:r>
            <a:r>
              <a:rPr lang="ar-SA" sz="2000" dirty="0">
                <a:latin typeface="Alexandria" charset="0"/>
                <a:cs typeface="Alexandria" charset="0"/>
              </a:rPr>
              <a:t> إلى قصة إعلامية كاملة، مع وجود بداية ووسط ونهاية واضحة.</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077066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12" end="12"/>
                                            </p:txEl>
                                          </p:spTgt>
                                        </p:tgtEl>
                                        <p:attrNameLst>
                                          <p:attrName>style.visibility</p:attrName>
                                        </p:attrNameLst>
                                      </p:cBhvr>
                                      <p:to>
                                        <p:strVal val="visible"/>
                                      </p:to>
                                    </p:set>
                                    <p:animEffect transition="in" filter="fade">
                                      <p:cBhvr>
                                        <p:cTn id="37" dur="500"/>
                                        <p:tgtEl>
                                          <p:spTgt spid="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263956" y="951690"/>
            <a:ext cx="11390331" cy="4893647"/>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ثانياً: رسم المخطط</a:t>
            </a:r>
          </a:p>
          <a:p>
            <a:pPr algn="r" rtl="1">
              <a:lnSpc>
                <a:spcPct val="150000"/>
              </a:lnSpc>
            </a:pPr>
            <a:endParaRPr lang="ar-SA" sz="1100" b="1" dirty="0" smtClean="0">
              <a:solidFill>
                <a:srgbClr val="203E5F"/>
              </a:solidFill>
              <a:latin typeface="Alexandria" charset="0"/>
              <a:cs typeface="Alexandria" charset="0"/>
            </a:endParaRPr>
          </a:p>
          <a:p>
            <a:pPr algn="just" rtl="1">
              <a:lnSpc>
                <a:spcPct val="150000"/>
              </a:lnSpc>
            </a:pPr>
            <a:r>
              <a:rPr lang="ar-SA" sz="2000" dirty="0" smtClean="0">
                <a:latin typeface="Alexandria" charset="0"/>
                <a:cs typeface="Alexandria" charset="0"/>
              </a:rPr>
              <a:t>- بعد </a:t>
            </a:r>
            <a:r>
              <a:rPr lang="ar-SA" sz="2000" dirty="0">
                <a:latin typeface="Alexandria" charset="0"/>
                <a:cs typeface="Alexandria" charset="0"/>
              </a:rPr>
              <a:t>تحديد الفكرة، تأتي خطوة </a:t>
            </a:r>
            <a:r>
              <a:rPr lang="ar-SA" sz="2000" b="1" dirty="0">
                <a:latin typeface="Alexandria" charset="0"/>
                <a:cs typeface="Alexandria" charset="0"/>
              </a:rPr>
              <a:t>رسم</a:t>
            </a:r>
            <a:r>
              <a:rPr lang="ar-SA" sz="2000" dirty="0">
                <a:latin typeface="Alexandria" charset="0"/>
                <a:cs typeface="Alexandria" charset="0"/>
              </a:rPr>
              <a:t> </a:t>
            </a:r>
            <a:r>
              <a:rPr lang="ar-SA" sz="2000" b="1" dirty="0">
                <a:latin typeface="Alexandria" charset="0"/>
                <a:cs typeface="Alexandria" charset="0"/>
              </a:rPr>
              <a:t>المخطط</a:t>
            </a:r>
            <a:r>
              <a:rPr lang="ar-SA" sz="2000" dirty="0">
                <a:latin typeface="Alexandria" charset="0"/>
                <a:cs typeface="Alexandria" charset="0"/>
              </a:rPr>
              <a:t> أو "الستوري بورد"، وهي عملية تخطيط مرئي للمحتوى.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 </a:t>
            </a:r>
            <a:r>
              <a:rPr lang="ar-SA" sz="2000" b="1" dirty="0" smtClean="0">
                <a:latin typeface="Alexandria" charset="0"/>
                <a:cs typeface="Alexandria" charset="0"/>
              </a:rPr>
              <a:t>يساعد</a:t>
            </a:r>
            <a:r>
              <a:rPr lang="ar-SA" sz="2000" dirty="0" smtClean="0">
                <a:latin typeface="Alexandria" charset="0"/>
                <a:cs typeface="Alexandria" charset="0"/>
              </a:rPr>
              <a:t> </a:t>
            </a:r>
            <a:r>
              <a:rPr lang="ar-SA" sz="2000" dirty="0">
                <a:latin typeface="Alexandria" charset="0"/>
                <a:cs typeface="Alexandria" charset="0"/>
              </a:rPr>
              <a:t>المخطط في </a:t>
            </a:r>
            <a:r>
              <a:rPr lang="ar-SA" sz="2000" b="1" dirty="0">
                <a:latin typeface="Alexandria" charset="0"/>
                <a:cs typeface="Alexandria" charset="0"/>
              </a:rPr>
              <a:t>تنظيم</a:t>
            </a:r>
            <a:r>
              <a:rPr lang="ar-SA" sz="2000" dirty="0">
                <a:latin typeface="Alexandria" charset="0"/>
                <a:cs typeface="Alexandria" charset="0"/>
              </a:rPr>
              <a:t> </a:t>
            </a:r>
            <a:r>
              <a:rPr lang="ar-SA" sz="2000" b="1" dirty="0">
                <a:latin typeface="Alexandria" charset="0"/>
                <a:cs typeface="Alexandria" charset="0"/>
              </a:rPr>
              <a:t>الأفكار</a:t>
            </a:r>
            <a:r>
              <a:rPr lang="ar-SA" sz="2000" dirty="0">
                <a:latin typeface="Alexandria" charset="0"/>
                <a:cs typeface="Alexandria" charset="0"/>
              </a:rPr>
              <a:t> وتحديد التسلسل المنطقي للقصة الإعلامية.</a:t>
            </a: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 في </a:t>
            </a:r>
            <a:r>
              <a:rPr lang="ar-SA" sz="2000" dirty="0">
                <a:latin typeface="Alexandria" charset="0"/>
                <a:cs typeface="Alexandria" charset="0"/>
              </a:rPr>
              <a:t>هذه المرحلة، يتم </a:t>
            </a:r>
            <a:r>
              <a:rPr lang="ar-SA" sz="2000" b="1" dirty="0">
                <a:latin typeface="Alexandria" charset="0"/>
                <a:cs typeface="Alexandria" charset="0"/>
              </a:rPr>
              <a:t>تقسيم</a:t>
            </a:r>
            <a:r>
              <a:rPr lang="ar-SA" sz="2000" dirty="0">
                <a:latin typeface="Alexandria" charset="0"/>
                <a:cs typeface="Alexandria" charset="0"/>
              </a:rPr>
              <a:t> المحتوى إلى </a:t>
            </a:r>
            <a:r>
              <a:rPr lang="ar-SA" sz="2000" b="1" dirty="0">
                <a:latin typeface="Alexandria" charset="0"/>
                <a:cs typeface="Alexandria" charset="0"/>
              </a:rPr>
              <a:t>مشاهد</a:t>
            </a:r>
            <a:r>
              <a:rPr lang="ar-SA" sz="2000" dirty="0">
                <a:latin typeface="Alexandria" charset="0"/>
                <a:cs typeface="Alexandria" charset="0"/>
              </a:rPr>
              <a:t> أو أجزاء، مع تحديد </a:t>
            </a:r>
            <a:r>
              <a:rPr lang="ar-SA" sz="2000" b="1" dirty="0">
                <a:latin typeface="Alexandria" charset="0"/>
                <a:cs typeface="Alexandria" charset="0"/>
              </a:rPr>
              <a:t>الأدوات</a:t>
            </a:r>
            <a:r>
              <a:rPr lang="ar-SA" sz="2000" dirty="0">
                <a:latin typeface="Alexandria" charset="0"/>
                <a:cs typeface="Alexandria" charset="0"/>
              </a:rPr>
              <a:t> التي سيتم استخدامها في كل جزء، مثل الكاميرا أو الميكروفون.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 </a:t>
            </a:r>
            <a:r>
              <a:rPr lang="ar-SA" sz="2000" b="1" dirty="0" smtClean="0">
                <a:latin typeface="Alexandria" charset="0"/>
                <a:cs typeface="Alexandria" charset="0"/>
              </a:rPr>
              <a:t>المخطط</a:t>
            </a:r>
            <a:r>
              <a:rPr lang="ar-SA" sz="2000" dirty="0" smtClean="0">
                <a:latin typeface="Alexandria" charset="0"/>
                <a:cs typeface="Alexandria" charset="0"/>
              </a:rPr>
              <a:t> </a:t>
            </a:r>
            <a:r>
              <a:rPr lang="ar-SA" sz="2000" b="1" dirty="0">
                <a:latin typeface="Alexandria" charset="0"/>
                <a:cs typeface="Alexandria" charset="0"/>
              </a:rPr>
              <a:t>الجيد</a:t>
            </a:r>
            <a:r>
              <a:rPr lang="ar-SA" sz="2000" dirty="0">
                <a:latin typeface="Alexandria" charset="0"/>
                <a:cs typeface="Alexandria" charset="0"/>
              </a:rPr>
              <a:t> يضمن عدم وجود فجوات في المحتوى ويجعل عملية التنفيذ أكثر سلاسة.</a:t>
            </a:r>
          </a:p>
          <a:p>
            <a:pPr algn="just" rtl="1">
              <a:lnSpc>
                <a:spcPct val="150000"/>
              </a:lnSpc>
            </a:pPr>
            <a:r>
              <a:rPr lang="ar-SA" sz="2000" dirty="0" smtClean="0">
                <a:latin typeface="Alexandria" charset="0"/>
                <a:cs typeface="Alexandria" charset="0"/>
              </a:rPr>
              <a:t>- رسم </a:t>
            </a:r>
            <a:r>
              <a:rPr lang="ar-SA" sz="2000" dirty="0">
                <a:latin typeface="Alexandria" charset="0"/>
                <a:cs typeface="Alexandria" charset="0"/>
              </a:rPr>
              <a:t>المخطط أيضًا يساعد في </a:t>
            </a:r>
            <a:r>
              <a:rPr lang="ar-SA" sz="2000" b="1" dirty="0">
                <a:latin typeface="Alexandria" charset="0"/>
                <a:cs typeface="Alexandria" charset="0"/>
              </a:rPr>
              <a:t>تحديد</a:t>
            </a:r>
            <a:r>
              <a:rPr lang="ar-SA" sz="2000" dirty="0">
                <a:latin typeface="Alexandria" charset="0"/>
                <a:cs typeface="Alexandria" charset="0"/>
              </a:rPr>
              <a:t> </a:t>
            </a:r>
            <a:r>
              <a:rPr lang="ar-SA" sz="2000" b="1" dirty="0">
                <a:latin typeface="Alexandria" charset="0"/>
                <a:cs typeface="Alexandria" charset="0"/>
              </a:rPr>
              <a:t>الوقت</a:t>
            </a:r>
            <a:r>
              <a:rPr lang="ar-SA" sz="2000" dirty="0">
                <a:latin typeface="Alexandria" charset="0"/>
                <a:cs typeface="Alexandria" charset="0"/>
              </a:rPr>
              <a:t> المطلوب لكل جزء من المحتوى، مما يسهل عملية التحرير لاحقًا.</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506481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9" end="9"/>
                                            </p:txEl>
                                          </p:spTgt>
                                        </p:tgtEl>
                                        <p:attrNameLst>
                                          <p:attrName>style.visibility</p:attrName>
                                        </p:attrNameLst>
                                      </p:cBhvr>
                                      <p:to>
                                        <p:strVal val="visible"/>
                                      </p:to>
                                    </p:set>
                                    <p:animEffect transition="in" filter="fade">
                                      <p:cBhvr>
                                        <p:cTn id="32"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401479"/>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ثالثاً: (1) صياغة </a:t>
            </a:r>
            <a:r>
              <a:rPr lang="ar-SA" sz="2400" b="1" dirty="0">
                <a:solidFill>
                  <a:srgbClr val="203E5F"/>
                </a:solidFill>
                <a:latin typeface="Alexandria" charset="0"/>
                <a:cs typeface="Alexandria" charset="0"/>
              </a:rPr>
              <a:t>المحتوى الإعلامي </a:t>
            </a:r>
            <a:r>
              <a:rPr lang="ar-SA" sz="2400" b="1" dirty="0" smtClean="0">
                <a:solidFill>
                  <a:srgbClr val="203E5F"/>
                </a:solidFill>
                <a:latin typeface="Alexandria" charset="0"/>
                <a:cs typeface="Alexandria" charset="0"/>
              </a:rPr>
              <a:t>– الاستهلال</a:t>
            </a:r>
          </a:p>
          <a:p>
            <a:pPr algn="r" rtl="1">
              <a:lnSpc>
                <a:spcPct val="150000"/>
              </a:lnSpc>
            </a:pPr>
            <a:endParaRPr lang="ar-SA" sz="1400" b="1" dirty="0" smtClean="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الاستهلال هو </a:t>
            </a:r>
            <a:r>
              <a:rPr lang="ar-SA" sz="2000" b="1" dirty="0">
                <a:latin typeface="Alexandria" charset="0"/>
                <a:cs typeface="Alexandria" charset="0"/>
              </a:rPr>
              <a:t>الجزء</a:t>
            </a:r>
            <a:r>
              <a:rPr lang="ar-SA" sz="2000" dirty="0">
                <a:latin typeface="Alexandria" charset="0"/>
                <a:cs typeface="Alexandria" charset="0"/>
              </a:rPr>
              <a:t> </a:t>
            </a:r>
            <a:r>
              <a:rPr lang="ar-SA" sz="2000" b="1" dirty="0">
                <a:latin typeface="Alexandria" charset="0"/>
                <a:cs typeface="Alexandria" charset="0"/>
              </a:rPr>
              <a:t>الأول</a:t>
            </a:r>
            <a:r>
              <a:rPr lang="ar-SA" sz="2000" dirty="0">
                <a:latin typeface="Alexandria" charset="0"/>
                <a:cs typeface="Alexandria" charset="0"/>
              </a:rPr>
              <a:t> من </a:t>
            </a:r>
            <a:r>
              <a:rPr lang="ar-SA" sz="2000" b="1" dirty="0">
                <a:latin typeface="Alexandria" charset="0"/>
                <a:cs typeface="Alexandria" charset="0"/>
              </a:rPr>
              <a:t>المحتوى</a:t>
            </a:r>
            <a:r>
              <a:rPr lang="ar-SA" sz="2000" dirty="0">
                <a:latin typeface="Alexandria" charset="0"/>
                <a:cs typeface="Alexandria" charset="0"/>
              </a:rPr>
              <a:t> </a:t>
            </a:r>
            <a:r>
              <a:rPr lang="ar-SA" sz="2000" b="1" dirty="0">
                <a:latin typeface="Alexandria" charset="0"/>
                <a:cs typeface="Alexandria" charset="0"/>
              </a:rPr>
              <a:t>الإعلامي</a:t>
            </a:r>
            <a:r>
              <a:rPr lang="ar-SA" sz="2000" dirty="0">
                <a:latin typeface="Alexandria" charset="0"/>
                <a:cs typeface="Alexandria" charset="0"/>
              </a:rPr>
              <a:t>، وهو الذي يحدد انطباع الجمهور عن المادة </a:t>
            </a:r>
            <a:r>
              <a:rPr lang="ar-SA" sz="2000" dirty="0" smtClean="0">
                <a:latin typeface="Alexandria" charset="0"/>
                <a:cs typeface="Alexandria" charset="0"/>
              </a:rPr>
              <a:t>ككل، ويجب </a:t>
            </a:r>
            <a:r>
              <a:rPr lang="ar-SA" sz="2000" dirty="0">
                <a:latin typeface="Alexandria" charset="0"/>
                <a:cs typeface="Alexandria" charset="0"/>
              </a:rPr>
              <a:t>أن يكون </a:t>
            </a:r>
            <a:r>
              <a:rPr lang="ar-SA" sz="2000" dirty="0" smtClean="0">
                <a:latin typeface="Alexandria" charset="0"/>
                <a:cs typeface="Alexandria" charset="0"/>
              </a:rPr>
              <a:t>الاستهلال جذابًا </a:t>
            </a:r>
            <a:r>
              <a:rPr lang="ar-SA" sz="2000" dirty="0">
                <a:latin typeface="Alexandria" charset="0"/>
                <a:cs typeface="Alexandria" charset="0"/>
              </a:rPr>
              <a:t>ومختصرًا، مع تقديم فكرة عامة عن الموضوع.</a:t>
            </a:r>
          </a:p>
          <a:p>
            <a:pPr algn="just" rtl="1">
              <a:lnSpc>
                <a:spcPct val="150000"/>
              </a:lnSpc>
            </a:pPr>
            <a:endParaRPr lang="ar-SA" sz="1050" dirty="0">
              <a:latin typeface="Alexandria" charset="0"/>
              <a:cs typeface="Alexandria" charset="0"/>
            </a:endParaRPr>
          </a:p>
          <a:p>
            <a:pPr algn="just" rtl="1">
              <a:lnSpc>
                <a:spcPct val="150000"/>
              </a:lnSpc>
            </a:pPr>
            <a:r>
              <a:rPr lang="ar-SA" sz="2000" dirty="0">
                <a:latin typeface="Alexandria" charset="0"/>
                <a:cs typeface="Alexandria" charset="0"/>
              </a:rPr>
              <a:t>في صحافة الهاتف المحمول، يمكن استخدام </a:t>
            </a:r>
            <a:r>
              <a:rPr lang="ar-SA" sz="2000" b="1" dirty="0">
                <a:latin typeface="Alexandria" charset="0"/>
                <a:cs typeface="Alexandria" charset="0"/>
              </a:rPr>
              <a:t>تقنيات</a:t>
            </a:r>
            <a:r>
              <a:rPr lang="ar-SA" sz="2000" dirty="0">
                <a:latin typeface="Alexandria" charset="0"/>
                <a:cs typeface="Alexandria" charset="0"/>
              </a:rPr>
              <a:t> مثل اللقطات القريبة أو المؤثرات الصوتية </a:t>
            </a:r>
            <a:r>
              <a:rPr lang="ar-SA" sz="2000" b="1" dirty="0">
                <a:latin typeface="Alexandria" charset="0"/>
                <a:cs typeface="Alexandria" charset="0"/>
              </a:rPr>
              <a:t>لتعزيز</a:t>
            </a:r>
            <a:r>
              <a:rPr lang="ar-SA" sz="2000" dirty="0">
                <a:latin typeface="Alexandria" charset="0"/>
                <a:cs typeface="Alexandria" charset="0"/>
              </a:rPr>
              <a:t> جاذبية </a:t>
            </a:r>
            <a:r>
              <a:rPr lang="ar-SA" sz="2000" b="1" dirty="0">
                <a:latin typeface="Alexandria" charset="0"/>
                <a:cs typeface="Alexandria" charset="0"/>
              </a:rPr>
              <a:t>الاستهلال</a:t>
            </a:r>
            <a:r>
              <a:rPr lang="ar-SA" sz="2000" dirty="0">
                <a:latin typeface="Alexandria" charset="0"/>
                <a:cs typeface="Alexandria" charset="0"/>
              </a:rPr>
              <a:t>. </a:t>
            </a:r>
            <a:endParaRPr lang="ar-SA" sz="2000" dirty="0" smtClean="0">
              <a:latin typeface="Alexandria" charset="0"/>
              <a:cs typeface="Alexandria" charset="0"/>
            </a:endParaRPr>
          </a:p>
          <a:p>
            <a:pPr algn="just" rtl="1">
              <a:lnSpc>
                <a:spcPct val="150000"/>
              </a:lnSpc>
            </a:pPr>
            <a:endParaRPr lang="ar-SA" sz="1050" dirty="0">
              <a:latin typeface="Alexandria" charset="0"/>
              <a:cs typeface="Alexandria" charset="0"/>
            </a:endParaRPr>
          </a:p>
          <a:p>
            <a:pPr algn="just" rtl="1">
              <a:lnSpc>
                <a:spcPct val="150000"/>
              </a:lnSpc>
            </a:pPr>
            <a:r>
              <a:rPr lang="ar-SA" sz="2000" dirty="0" smtClean="0">
                <a:latin typeface="Alexandria" charset="0"/>
                <a:cs typeface="Alexandria" charset="0"/>
              </a:rPr>
              <a:t>الهدف من </a:t>
            </a:r>
            <a:r>
              <a:rPr lang="ar-SA" sz="2000" b="1" dirty="0" smtClean="0">
                <a:latin typeface="Alexandria" charset="0"/>
                <a:cs typeface="Alexandria" charset="0"/>
              </a:rPr>
              <a:t>الاستهلال</a:t>
            </a:r>
            <a:r>
              <a:rPr lang="ar-SA" sz="2000" dirty="0" smtClean="0">
                <a:latin typeface="Alexandria" charset="0"/>
                <a:cs typeface="Alexandria" charset="0"/>
              </a:rPr>
              <a:t> هو </a:t>
            </a:r>
            <a:r>
              <a:rPr lang="ar-SA" sz="2000" b="1" dirty="0">
                <a:latin typeface="Alexandria" charset="0"/>
                <a:cs typeface="Alexandria" charset="0"/>
              </a:rPr>
              <a:t>جذب</a:t>
            </a:r>
            <a:r>
              <a:rPr lang="ar-SA" sz="2000" dirty="0">
                <a:latin typeface="Alexandria" charset="0"/>
                <a:cs typeface="Alexandria" charset="0"/>
              </a:rPr>
              <a:t> </a:t>
            </a:r>
            <a:r>
              <a:rPr lang="ar-SA" sz="2000" b="1" dirty="0">
                <a:latin typeface="Alexandria" charset="0"/>
                <a:cs typeface="Alexandria" charset="0"/>
              </a:rPr>
              <a:t>انتباه</a:t>
            </a:r>
            <a:r>
              <a:rPr lang="ar-SA" sz="2000" dirty="0">
                <a:latin typeface="Alexandria" charset="0"/>
                <a:cs typeface="Alexandria" charset="0"/>
              </a:rPr>
              <a:t> المشاهد في الثواني </a:t>
            </a:r>
            <a:r>
              <a:rPr lang="ar-SA" sz="2000" dirty="0" smtClean="0">
                <a:latin typeface="Alexandria" charset="0"/>
                <a:cs typeface="Alexandria" charset="0"/>
              </a:rPr>
              <a:t>الأولى، ليجعل تركيزه مع المحتوى المقدم من خلال المادة الإعلامية المقدمة في </a:t>
            </a:r>
            <a:r>
              <a:rPr lang="ar-SA" sz="2000" b="1" dirty="0" smtClean="0">
                <a:latin typeface="Alexandria" charset="0"/>
                <a:cs typeface="Alexandria" charset="0"/>
              </a:rPr>
              <a:t>متن</a:t>
            </a:r>
            <a:r>
              <a:rPr lang="ar-SA" sz="2000" dirty="0" smtClean="0">
                <a:latin typeface="Alexandria" charset="0"/>
                <a:cs typeface="Alexandria" charset="0"/>
              </a:rPr>
              <a:t> </a:t>
            </a:r>
            <a:r>
              <a:rPr lang="ar-SA" sz="2000" b="1" dirty="0" smtClean="0">
                <a:latin typeface="Alexandria" charset="0"/>
                <a:cs typeface="Alexandria" charset="0"/>
              </a:rPr>
              <a:t>الموضوع</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endParaRPr lang="ar-SA" sz="1050" dirty="0">
              <a:latin typeface="Alexandria" charset="0"/>
              <a:cs typeface="Alexandria" charset="0"/>
            </a:endParaRPr>
          </a:p>
          <a:p>
            <a:pPr algn="just" rtl="1">
              <a:lnSpc>
                <a:spcPct val="150000"/>
              </a:lnSpc>
            </a:pPr>
            <a:r>
              <a:rPr lang="ar-SA" sz="2000" dirty="0">
                <a:latin typeface="Alexandria" charset="0"/>
                <a:cs typeface="Alexandria" charset="0"/>
              </a:rPr>
              <a:t>الاستهلال الجيد يجب أن </a:t>
            </a:r>
            <a:r>
              <a:rPr lang="ar-SA" sz="2000" b="1" dirty="0">
                <a:latin typeface="Alexandria" charset="0"/>
                <a:cs typeface="Alexandria" charset="0"/>
              </a:rPr>
              <a:t>يطرح</a:t>
            </a:r>
            <a:r>
              <a:rPr lang="ar-SA" sz="2000" dirty="0">
                <a:latin typeface="Alexandria" charset="0"/>
                <a:cs typeface="Alexandria" charset="0"/>
              </a:rPr>
              <a:t> </a:t>
            </a:r>
            <a:r>
              <a:rPr lang="ar-SA" sz="2000" b="1" dirty="0">
                <a:latin typeface="Alexandria" charset="0"/>
                <a:cs typeface="Alexandria" charset="0"/>
              </a:rPr>
              <a:t>سؤالًا</a:t>
            </a:r>
            <a:r>
              <a:rPr lang="ar-SA" sz="2000" dirty="0">
                <a:latin typeface="Alexandria" charset="0"/>
                <a:cs typeface="Alexandria" charset="0"/>
              </a:rPr>
              <a:t> أو يثير فضول الجمهور، مما يشجعهم على متابعة </a:t>
            </a:r>
            <a:r>
              <a:rPr lang="ar-SA" sz="2000" b="1" dirty="0">
                <a:latin typeface="Alexandria" charset="0"/>
                <a:cs typeface="Alexandria" charset="0"/>
              </a:rPr>
              <a:t>بقية</a:t>
            </a:r>
            <a:r>
              <a:rPr lang="ar-SA" sz="2000" dirty="0">
                <a:latin typeface="Alexandria" charset="0"/>
                <a:cs typeface="Alexandria" charset="0"/>
              </a:rPr>
              <a:t> المحتوى</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2541124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286062"/>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ثالثاً: (2) صياغة </a:t>
            </a:r>
            <a:r>
              <a:rPr lang="ar-SA" sz="2400" b="1" dirty="0">
                <a:solidFill>
                  <a:srgbClr val="203E5F"/>
                </a:solidFill>
                <a:latin typeface="Alexandria" charset="0"/>
                <a:cs typeface="Alexandria" charset="0"/>
              </a:rPr>
              <a:t>المحتوى الإعلامي </a:t>
            </a:r>
            <a:r>
              <a:rPr lang="ar-SA" sz="2400" b="1" dirty="0" smtClean="0">
                <a:solidFill>
                  <a:srgbClr val="203E5F"/>
                </a:solidFill>
                <a:latin typeface="Alexandria" charset="0"/>
                <a:cs typeface="Alexandria" charset="0"/>
              </a:rPr>
              <a:t>– المتن</a:t>
            </a:r>
          </a:p>
          <a:p>
            <a:pPr algn="r" rtl="1">
              <a:lnSpc>
                <a:spcPct val="150000"/>
              </a:lnSpc>
            </a:pPr>
            <a:endParaRPr lang="ar-SA" sz="1600" b="1" dirty="0" smtClean="0">
              <a:solidFill>
                <a:srgbClr val="203E5F"/>
              </a:solidFill>
              <a:latin typeface="Alexandria" charset="0"/>
              <a:cs typeface="Alexandria" charset="0"/>
            </a:endParaRPr>
          </a:p>
          <a:p>
            <a:pPr algn="just" rtl="1">
              <a:lnSpc>
                <a:spcPct val="150000"/>
              </a:lnSpc>
            </a:pPr>
            <a:r>
              <a:rPr lang="ar-SA" sz="2000" b="1" dirty="0">
                <a:latin typeface="Alexandria" charset="0"/>
                <a:cs typeface="Alexandria" charset="0"/>
              </a:rPr>
              <a:t>المتن</a:t>
            </a:r>
            <a:r>
              <a:rPr lang="ar-SA" sz="2000" dirty="0">
                <a:latin typeface="Alexandria" charset="0"/>
                <a:cs typeface="Alexandria" charset="0"/>
              </a:rPr>
              <a:t> هو الجزء </a:t>
            </a:r>
            <a:r>
              <a:rPr lang="ar-SA" sz="2000" b="1" dirty="0">
                <a:latin typeface="Alexandria" charset="0"/>
                <a:cs typeface="Alexandria" charset="0"/>
              </a:rPr>
              <a:t>الرئيسي</a:t>
            </a:r>
            <a:r>
              <a:rPr lang="ar-SA" sz="2000" dirty="0">
                <a:latin typeface="Alexandria" charset="0"/>
                <a:cs typeface="Alexandria" charset="0"/>
              </a:rPr>
              <a:t> من المحتوى الإعلامي، حيث يتم تقديم المعلومات أو القصة بشكل </a:t>
            </a:r>
            <a:r>
              <a:rPr lang="ar-SA" sz="2000" dirty="0" smtClean="0">
                <a:latin typeface="Alexandria" charset="0"/>
                <a:cs typeface="Alexandria" charset="0"/>
              </a:rPr>
              <a:t>تفصيلي، لذلك يجب </a:t>
            </a:r>
            <a:r>
              <a:rPr lang="ar-SA" sz="2000" dirty="0">
                <a:latin typeface="Alexandria" charset="0"/>
                <a:cs typeface="Alexandria" charset="0"/>
              </a:rPr>
              <a:t>أن يكون المتن </a:t>
            </a:r>
            <a:r>
              <a:rPr lang="ar-SA" sz="2000" b="1" dirty="0">
                <a:latin typeface="Alexandria" charset="0"/>
                <a:cs typeface="Alexandria" charset="0"/>
              </a:rPr>
              <a:t>منظمًا</a:t>
            </a:r>
            <a:r>
              <a:rPr lang="ar-SA" sz="2000" dirty="0">
                <a:latin typeface="Alexandria" charset="0"/>
                <a:cs typeface="Alexandria" charset="0"/>
              </a:rPr>
              <a:t> </a:t>
            </a:r>
            <a:r>
              <a:rPr lang="ar-SA" sz="2000" b="1" dirty="0">
                <a:latin typeface="Alexandria" charset="0"/>
                <a:cs typeface="Alexandria" charset="0"/>
              </a:rPr>
              <a:t>وواضحًا</a:t>
            </a:r>
            <a:r>
              <a:rPr lang="ar-SA" sz="2000" dirty="0">
                <a:latin typeface="Alexandria" charset="0"/>
                <a:cs typeface="Alexandria" charset="0"/>
              </a:rPr>
              <a:t>، مع انتقال سلس بين الأفكار.</a:t>
            </a:r>
          </a:p>
          <a:p>
            <a:pPr algn="just" rtl="1">
              <a:lnSpc>
                <a:spcPct val="150000"/>
              </a:lnSpc>
            </a:pPr>
            <a:endParaRPr lang="ar-SA" sz="1200" dirty="0">
              <a:latin typeface="Alexandria" charset="0"/>
              <a:cs typeface="Alexandria" charset="0"/>
            </a:endParaRPr>
          </a:p>
          <a:p>
            <a:pPr algn="just" rtl="1">
              <a:lnSpc>
                <a:spcPct val="150000"/>
              </a:lnSpc>
            </a:pPr>
            <a:r>
              <a:rPr lang="ar-SA" sz="2000" dirty="0">
                <a:latin typeface="Alexandria" charset="0"/>
                <a:cs typeface="Alexandria" charset="0"/>
              </a:rPr>
              <a:t>في صحافة الهاتف المحمول، يمكن استخدام </a:t>
            </a:r>
            <a:r>
              <a:rPr lang="ar-SA" sz="2000" b="1" dirty="0" smtClean="0">
                <a:latin typeface="Alexandria" charset="0"/>
                <a:cs typeface="Alexandria" charset="0"/>
              </a:rPr>
              <a:t>بعض الجوانب الفنية</a:t>
            </a:r>
            <a:r>
              <a:rPr lang="ar-SA" sz="2000" dirty="0" smtClean="0">
                <a:latin typeface="Alexandria" charset="0"/>
                <a:cs typeface="Alexandria" charset="0"/>
              </a:rPr>
              <a:t> </a:t>
            </a:r>
            <a:r>
              <a:rPr lang="ar-SA" sz="2000" dirty="0">
                <a:latin typeface="Alexandria" charset="0"/>
                <a:cs typeface="Alexandria" charset="0"/>
              </a:rPr>
              <a:t>مثل اللقطات المتعددة والمقابلات المصورة </a:t>
            </a:r>
            <a:r>
              <a:rPr lang="ar-SA" sz="2000" b="1" dirty="0">
                <a:latin typeface="Alexandria" charset="0"/>
                <a:cs typeface="Alexandria" charset="0"/>
              </a:rPr>
              <a:t>لإثراء</a:t>
            </a:r>
            <a:r>
              <a:rPr lang="ar-SA" sz="2000" dirty="0">
                <a:latin typeface="Alexandria" charset="0"/>
                <a:cs typeface="Alexandria" charset="0"/>
              </a:rPr>
              <a:t> </a:t>
            </a:r>
            <a:r>
              <a:rPr lang="ar-SA" sz="2000" dirty="0" smtClean="0">
                <a:latin typeface="Alexandria" charset="0"/>
                <a:cs typeface="Alexandria" charset="0"/>
              </a:rPr>
              <a:t>المتن.</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 </a:t>
            </a:r>
            <a:r>
              <a:rPr lang="ar-SA" sz="2000" dirty="0">
                <a:latin typeface="Alexandria" charset="0"/>
                <a:cs typeface="Alexandria" charset="0"/>
              </a:rPr>
              <a:t>يجب أيضًا مراعاة </a:t>
            </a:r>
            <a:r>
              <a:rPr lang="ar-SA" sz="2000" b="1" dirty="0">
                <a:latin typeface="Alexandria" charset="0"/>
                <a:cs typeface="Alexandria" charset="0"/>
              </a:rPr>
              <a:t>التوازن</a:t>
            </a:r>
            <a:r>
              <a:rPr lang="ar-SA" sz="2000" dirty="0">
                <a:latin typeface="Alexandria" charset="0"/>
                <a:cs typeface="Alexandria" charset="0"/>
              </a:rPr>
              <a:t> بين النص والصور أو الفيديوهات لضمان تجربة مشاهدة ممتعة.</a:t>
            </a:r>
          </a:p>
          <a:p>
            <a:pPr algn="just" rtl="1">
              <a:lnSpc>
                <a:spcPct val="150000"/>
              </a:lnSpc>
            </a:pPr>
            <a:endParaRPr lang="ar-SA" sz="1400" dirty="0">
              <a:latin typeface="Alexandria" charset="0"/>
              <a:cs typeface="Alexandria" charset="0"/>
            </a:endParaRPr>
          </a:p>
          <a:p>
            <a:pPr algn="just" rtl="1">
              <a:lnSpc>
                <a:spcPct val="150000"/>
              </a:lnSpc>
            </a:pPr>
            <a:r>
              <a:rPr lang="ar-SA" sz="2000" b="1" dirty="0">
                <a:latin typeface="Alexandria" charset="0"/>
                <a:cs typeface="Alexandria" charset="0"/>
              </a:rPr>
              <a:t>المتن</a:t>
            </a:r>
            <a:r>
              <a:rPr lang="ar-SA" sz="2000" dirty="0">
                <a:latin typeface="Alexandria" charset="0"/>
                <a:cs typeface="Alexandria" charset="0"/>
              </a:rPr>
              <a:t> الجيد يجب أن يكون </a:t>
            </a:r>
            <a:r>
              <a:rPr lang="ar-SA" sz="2000" b="1" dirty="0">
                <a:latin typeface="Alexandria" charset="0"/>
                <a:cs typeface="Alexandria" charset="0"/>
              </a:rPr>
              <a:t>غنيًا</a:t>
            </a:r>
            <a:r>
              <a:rPr lang="ar-SA" sz="2000" dirty="0">
                <a:latin typeface="Alexandria" charset="0"/>
                <a:cs typeface="Alexandria" charset="0"/>
              </a:rPr>
              <a:t> </a:t>
            </a:r>
            <a:r>
              <a:rPr lang="ar-SA" sz="2000" b="1" dirty="0">
                <a:latin typeface="Alexandria" charset="0"/>
                <a:cs typeface="Alexandria" charset="0"/>
              </a:rPr>
              <a:t>بالمعلومات</a:t>
            </a:r>
            <a:r>
              <a:rPr lang="ar-SA" sz="2000" dirty="0">
                <a:latin typeface="Alexandria" charset="0"/>
                <a:cs typeface="Alexandria" charset="0"/>
              </a:rPr>
              <a:t> دون أن يكون مملًا، مع الحفاظ على انتباه الجمهور حتى النهاية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474264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4985980"/>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ثالثاً: (3) صياغة </a:t>
            </a:r>
            <a:r>
              <a:rPr lang="ar-SA" sz="2400" b="1" dirty="0">
                <a:solidFill>
                  <a:srgbClr val="203E5F"/>
                </a:solidFill>
                <a:latin typeface="Alexandria" charset="0"/>
                <a:cs typeface="Alexandria" charset="0"/>
              </a:rPr>
              <a:t>المحتوى الإعلامي - الخاتمة</a:t>
            </a:r>
            <a:endParaRPr lang="ar-SA" sz="2400" b="1" dirty="0" smtClean="0">
              <a:solidFill>
                <a:srgbClr val="203E5F"/>
              </a:solidFill>
              <a:latin typeface="Alexandria" charset="0"/>
              <a:cs typeface="Alexandria" charset="0"/>
            </a:endParaRPr>
          </a:p>
          <a:p>
            <a:pPr algn="just" rtl="1">
              <a:lnSpc>
                <a:spcPct val="150000"/>
              </a:lnSpc>
            </a:pPr>
            <a:endParaRPr lang="ar-SA" sz="2000" dirty="0" smtClean="0">
              <a:latin typeface="Alexandria" charset="0"/>
              <a:cs typeface="Alexandria" charset="0"/>
            </a:endParaRPr>
          </a:p>
          <a:p>
            <a:pPr algn="just" rtl="1">
              <a:lnSpc>
                <a:spcPct val="150000"/>
              </a:lnSpc>
            </a:pPr>
            <a:r>
              <a:rPr lang="ar-SA" sz="2000" dirty="0">
                <a:latin typeface="Alexandria" charset="0"/>
                <a:cs typeface="Alexandria" charset="0"/>
              </a:rPr>
              <a:t>الخاتمة هي </a:t>
            </a:r>
            <a:r>
              <a:rPr lang="ar-SA" sz="2000" b="1" dirty="0">
                <a:latin typeface="Alexandria" charset="0"/>
                <a:cs typeface="Alexandria" charset="0"/>
              </a:rPr>
              <a:t>الجزء</a:t>
            </a:r>
            <a:r>
              <a:rPr lang="ar-SA" sz="2000" dirty="0">
                <a:latin typeface="Alexandria" charset="0"/>
                <a:cs typeface="Alexandria" charset="0"/>
              </a:rPr>
              <a:t> </a:t>
            </a:r>
            <a:r>
              <a:rPr lang="ar-SA" sz="2000" b="1" dirty="0">
                <a:latin typeface="Alexandria" charset="0"/>
                <a:cs typeface="Alexandria" charset="0"/>
              </a:rPr>
              <a:t>الأخير</a:t>
            </a:r>
            <a:r>
              <a:rPr lang="ar-SA" sz="2000" dirty="0">
                <a:latin typeface="Alexandria" charset="0"/>
                <a:cs typeface="Alexandria" charset="0"/>
              </a:rPr>
              <a:t> من المحتوى الإعلامي، وهي التي تترك </a:t>
            </a:r>
            <a:r>
              <a:rPr lang="ar-SA" sz="2000" b="1" dirty="0">
                <a:latin typeface="Alexandria" charset="0"/>
                <a:cs typeface="Alexandria" charset="0"/>
              </a:rPr>
              <a:t>الانطباع</a:t>
            </a:r>
            <a:r>
              <a:rPr lang="ar-SA" sz="2000" dirty="0">
                <a:latin typeface="Alexandria" charset="0"/>
                <a:cs typeface="Alexandria" charset="0"/>
              </a:rPr>
              <a:t> </a:t>
            </a:r>
            <a:r>
              <a:rPr lang="ar-SA" sz="2000" b="1" dirty="0">
                <a:latin typeface="Alexandria" charset="0"/>
                <a:cs typeface="Alexandria" charset="0"/>
              </a:rPr>
              <a:t>النهائي</a:t>
            </a:r>
            <a:r>
              <a:rPr lang="ar-SA" sz="2000" dirty="0">
                <a:latin typeface="Alexandria" charset="0"/>
                <a:cs typeface="Alexandria" charset="0"/>
              </a:rPr>
              <a:t> لدى </a:t>
            </a:r>
            <a:r>
              <a:rPr lang="ar-SA" sz="2000" dirty="0" smtClean="0">
                <a:latin typeface="Alexandria" charset="0"/>
                <a:cs typeface="Alexandria" charset="0"/>
              </a:rPr>
              <a:t>الجمهور، لذلك </a:t>
            </a:r>
            <a:r>
              <a:rPr lang="ar-SA" sz="2000" dirty="0">
                <a:latin typeface="Alexandria" charset="0"/>
                <a:cs typeface="Alexandria" charset="0"/>
              </a:rPr>
              <a:t>يجب أن تكون مختصرة وقوية، مع </a:t>
            </a:r>
            <a:r>
              <a:rPr lang="ar-SA" sz="2000" b="1" dirty="0">
                <a:latin typeface="Alexandria" charset="0"/>
                <a:cs typeface="Alexandria" charset="0"/>
              </a:rPr>
              <a:t>تلخيص</a:t>
            </a:r>
            <a:r>
              <a:rPr lang="ar-SA" sz="2000" dirty="0">
                <a:latin typeface="Alexandria" charset="0"/>
                <a:cs typeface="Alexandria" charset="0"/>
              </a:rPr>
              <a:t> </a:t>
            </a:r>
            <a:r>
              <a:rPr lang="ar-SA" sz="2000" b="1" dirty="0">
                <a:latin typeface="Alexandria" charset="0"/>
                <a:cs typeface="Alexandria" charset="0"/>
              </a:rPr>
              <a:t>النقاط</a:t>
            </a:r>
            <a:r>
              <a:rPr lang="ar-SA" sz="2000" dirty="0">
                <a:latin typeface="Alexandria" charset="0"/>
                <a:cs typeface="Alexandria" charset="0"/>
              </a:rPr>
              <a:t> </a:t>
            </a:r>
            <a:r>
              <a:rPr lang="ar-SA" sz="2000" b="1" dirty="0">
                <a:latin typeface="Alexandria" charset="0"/>
                <a:cs typeface="Alexandria" charset="0"/>
              </a:rPr>
              <a:t>الرئيسية</a:t>
            </a:r>
            <a:r>
              <a:rPr lang="ar-SA" sz="2000" dirty="0">
                <a:latin typeface="Alexandria" charset="0"/>
                <a:cs typeface="Alexandria" charset="0"/>
              </a:rPr>
              <a:t> أو تقديم دعوة للعمل.</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في صحافة الهاتف المحمول، يمكن استخدام </a:t>
            </a:r>
            <a:r>
              <a:rPr lang="ar-SA" sz="2000" b="1" dirty="0" smtClean="0">
                <a:latin typeface="Alexandria" charset="0"/>
                <a:cs typeface="Alexandria" charset="0"/>
              </a:rPr>
              <a:t>المؤثرات</a:t>
            </a:r>
            <a:r>
              <a:rPr lang="ar-SA" sz="2000" dirty="0" smtClean="0">
                <a:latin typeface="Alexandria" charset="0"/>
                <a:cs typeface="Alexandria" charset="0"/>
              </a:rPr>
              <a:t> </a:t>
            </a:r>
            <a:r>
              <a:rPr lang="ar-SA" sz="2000" b="1" dirty="0">
                <a:latin typeface="Alexandria" charset="0"/>
                <a:cs typeface="Alexandria" charset="0"/>
              </a:rPr>
              <a:t>البصرية</a:t>
            </a:r>
            <a:r>
              <a:rPr lang="ar-SA" sz="2000" dirty="0">
                <a:latin typeface="Alexandria" charset="0"/>
                <a:cs typeface="Alexandria" charset="0"/>
              </a:rPr>
              <a:t> أو </a:t>
            </a:r>
            <a:r>
              <a:rPr lang="ar-SA" sz="2000" b="1" dirty="0">
                <a:latin typeface="Alexandria" charset="0"/>
                <a:cs typeface="Alexandria" charset="0"/>
              </a:rPr>
              <a:t>الصوتية</a:t>
            </a:r>
            <a:r>
              <a:rPr lang="ar-SA" sz="2000" dirty="0">
                <a:latin typeface="Alexandria" charset="0"/>
                <a:cs typeface="Alexandria" charset="0"/>
              </a:rPr>
              <a:t> لتعزيز تأثير </a:t>
            </a:r>
            <a:r>
              <a:rPr lang="ar-SA" sz="2000" dirty="0" smtClean="0">
                <a:latin typeface="Alexandria" charset="0"/>
                <a:cs typeface="Alexandria" charset="0"/>
              </a:rPr>
              <a:t>الخاتمة، وذلك لأن </a:t>
            </a:r>
            <a:r>
              <a:rPr lang="ar-SA" sz="2000" dirty="0">
                <a:latin typeface="Alexandria" charset="0"/>
                <a:cs typeface="Alexandria" charset="0"/>
              </a:rPr>
              <a:t>الهدف هو ترك الجمهور مع </a:t>
            </a:r>
            <a:r>
              <a:rPr lang="ar-SA" sz="2000" b="1" dirty="0">
                <a:latin typeface="Alexandria" charset="0"/>
                <a:cs typeface="Alexandria" charset="0"/>
              </a:rPr>
              <a:t>شعور</a:t>
            </a:r>
            <a:r>
              <a:rPr lang="ar-SA" sz="2000" dirty="0">
                <a:latin typeface="Alexandria" charset="0"/>
                <a:cs typeface="Alexandria" charset="0"/>
              </a:rPr>
              <a:t> </a:t>
            </a:r>
            <a:r>
              <a:rPr lang="ar-SA" sz="2000" b="1" dirty="0">
                <a:latin typeface="Alexandria" charset="0"/>
                <a:cs typeface="Alexandria" charset="0"/>
              </a:rPr>
              <a:t>بالإشباع</a:t>
            </a:r>
            <a:r>
              <a:rPr lang="ar-SA" sz="2000" dirty="0">
                <a:latin typeface="Alexandria" charset="0"/>
                <a:cs typeface="Alexandria" charset="0"/>
              </a:rPr>
              <a:t> أو </a:t>
            </a:r>
            <a:r>
              <a:rPr lang="ar-SA" sz="2000" b="1" dirty="0">
                <a:latin typeface="Alexandria" charset="0"/>
                <a:cs typeface="Alexandria" charset="0"/>
              </a:rPr>
              <a:t>الرغبة</a:t>
            </a:r>
            <a:r>
              <a:rPr lang="ar-SA" sz="2000" dirty="0">
                <a:latin typeface="Alexandria" charset="0"/>
                <a:cs typeface="Alexandria" charset="0"/>
              </a:rPr>
              <a:t> في معرفة المزيد.</a:t>
            </a:r>
          </a:p>
          <a:p>
            <a:pPr algn="just" rtl="1">
              <a:lnSpc>
                <a:spcPct val="150000"/>
              </a:lnSpc>
            </a:pPr>
            <a:endParaRPr lang="ar-SA" sz="1400" dirty="0">
              <a:latin typeface="Alexandria" charset="0"/>
              <a:cs typeface="Alexandria" charset="0"/>
            </a:endParaRPr>
          </a:p>
          <a:p>
            <a:pPr algn="just" rtl="1">
              <a:lnSpc>
                <a:spcPct val="150000"/>
              </a:lnSpc>
            </a:pPr>
            <a:r>
              <a:rPr lang="ar-SA" sz="2000" b="1" dirty="0">
                <a:latin typeface="Alexandria" charset="0"/>
                <a:cs typeface="Alexandria" charset="0"/>
              </a:rPr>
              <a:t>الخاتمة</a:t>
            </a:r>
            <a:r>
              <a:rPr lang="ar-SA" sz="2000" dirty="0">
                <a:latin typeface="Alexandria" charset="0"/>
                <a:cs typeface="Alexandria" charset="0"/>
              </a:rPr>
              <a:t> </a:t>
            </a:r>
            <a:r>
              <a:rPr lang="ar-SA" sz="2000" b="1" dirty="0">
                <a:latin typeface="Alexandria" charset="0"/>
                <a:cs typeface="Alexandria" charset="0"/>
              </a:rPr>
              <a:t>الجيدة</a:t>
            </a:r>
            <a:r>
              <a:rPr lang="ar-SA" sz="2000" dirty="0">
                <a:latin typeface="Alexandria" charset="0"/>
                <a:cs typeface="Alexandria" charset="0"/>
              </a:rPr>
              <a:t> يجب أن تكون </a:t>
            </a:r>
            <a:r>
              <a:rPr lang="ar-SA" sz="2000" b="1" dirty="0">
                <a:latin typeface="Alexandria" charset="0"/>
                <a:cs typeface="Alexandria" charset="0"/>
              </a:rPr>
              <a:t>متوافقة</a:t>
            </a:r>
            <a:r>
              <a:rPr lang="ar-SA" sz="2000" dirty="0">
                <a:latin typeface="Alexandria" charset="0"/>
                <a:cs typeface="Alexandria" charset="0"/>
              </a:rPr>
              <a:t> مع </a:t>
            </a:r>
            <a:r>
              <a:rPr lang="ar-SA" sz="2000" b="1" dirty="0">
                <a:latin typeface="Alexandria" charset="0"/>
                <a:cs typeface="Alexandria" charset="0"/>
              </a:rPr>
              <a:t>طبيعة</a:t>
            </a:r>
            <a:r>
              <a:rPr lang="ar-SA" sz="2000" dirty="0">
                <a:latin typeface="Alexandria" charset="0"/>
                <a:cs typeface="Alexandria" charset="0"/>
              </a:rPr>
              <a:t> </a:t>
            </a:r>
            <a:r>
              <a:rPr lang="ar-SA" sz="2000" b="1" dirty="0">
                <a:latin typeface="Alexandria" charset="0"/>
                <a:cs typeface="Alexandria" charset="0"/>
              </a:rPr>
              <a:t>المحتوى</a:t>
            </a:r>
            <a:r>
              <a:rPr lang="ar-SA" sz="2000" dirty="0">
                <a:latin typeface="Alexandria" charset="0"/>
                <a:cs typeface="Alexandria" charset="0"/>
              </a:rPr>
              <a:t>، سواء كان إخباريًا أو ترفيهيًا أو </a:t>
            </a:r>
            <a:r>
              <a:rPr lang="ar-SA" sz="2000" dirty="0" smtClean="0">
                <a:latin typeface="Alexandria" charset="0"/>
                <a:cs typeface="Alexandria" charset="0"/>
              </a:rPr>
              <a:t>تعليميًا، فلابد أن يكون لكل مجال أسلوب مناسب له في </a:t>
            </a:r>
            <a:r>
              <a:rPr lang="ar-SA" sz="2000" b="1" dirty="0" smtClean="0">
                <a:latin typeface="Alexandria" charset="0"/>
                <a:cs typeface="Alexandria" charset="0"/>
              </a:rPr>
              <a:t>ختام</a:t>
            </a:r>
            <a:r>
              <a:rPr lang="ar-SA" sz="2000" dirty="0" smtClean="0">
                <a:latin typeface="Alexandria" charset="0"/>
                <a:cs typeface="Alexandria" charset="0"/>
              </a:rPr>
              <a:t> العرض.</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240174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6784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رابعاً: (1) المونتاج – مقدمة</a:t>
            </a:r>
          </a:p>
          <a:p>
            <a:pPr algn="r" rtl="1">
              <a:lnSpc>
                <a:spcPct val="150000"/>
              </a:lnSpc>
            </a:pPr>
            <a:endParaRPr lang="ar-SA" sz="1100" dirty="0" smtClean="0">
              <a:latin typeface="Alexandria" charset="0"/>
              <a:cs typeface="Alexandria" charset="0"/>
            </a:endParaRPr>
          </a:p>
          <a:p>
            <a:pPr algn="just" rtl="1">
              <a:lnSpc>
                <a:spcPct val="150000"/>
              </a:lnSpc>
            </a:pPr>
            <a:r>
              <a:rPr lang="ar-SA" sz="2000" b="1" dirty="0">
                <a:latin typeface="Alexandria" charset="0"/>
                <a:cs typeface="Alexandria" charset="0"/>
              </a:rPr>
              <a:t>المونتاج</a:t>
            </a:r>
            <a:r>
              <a:rPr lang="ar-SA" sz="2000" dirty="0">
                <a:latin typeface="Alexandria" charset="0"/>
                <a:cs typeface="Alexandria" charset="0"/>
              </a:rPr>
              <a:t> هو عملية </a:t>
            </a:r>
            <a:r>
              <a:rPr lang="ar-SA" sz="2000" b="1" dirty="0">
                <a:latin typeface="Alexandria" charset="0"/>
                <a:cs typeface="Alexandria" charset="0"/>
              </a:rPr>
              <a:t>تجميع</a:t>
            </a:r>
            <a:r>
              <a:rPr lang="ar-SA" sz="2000" dirty="0">
                <a:latin typeface="Alexandria" charset="0"/>
                <a:cs typeface="Alexandria" charset="0"/>
              </a:rPr>
              <a:t> </a:t>
            </a:r>
            <a:r>
              <a:rPr lang="ar-SA" sz="2000" b="1" dirty="0">
                <a:latin typeface="Alexandria" charset="0"/>
                <a:cs typeface="Alexandria" charset="0"/>
              </a:rPr>
              <a:t>وتحرير</a:t>
            </a:r>
            <a:r>
              <a:rPr lang="ar-SA" sz="2000" dirty="0">
                <a:latin typeface="Alexandria" charset="0"/>
                <a:cs typeface="Alexandria" charset="0"/>
              </a:rPr>
              <a:t> المواد المصورة والصوتية لإنتاج المحتوى النهائي</a:t>
            </a:r>
            <a:r>
              <a:rPr lang="ar-SA" sz="2000" dirty="0" smtClean="0">
                <a:latin typeface="Alexandria" charset="0"/>
                <a:cs typeface="Alexandria" charset="0"/>
              </a:rPr>
              <a:t>.</a:t>
            </a: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صحافة الهاتف المحمول، يمكن استخدام </a:t>
            </a:r>
            <a:r>
              <a:rPr lang="ar-SA" sz="2000" b="1" dirty="0">
                <a:latin typeface="Alexandria" charset="0"/>
                <a:cs typeface="Alexandria" charset="0"/>
              </a:rPr>
              <a:t>تطبيقات</a:t>
            </a:r>
            <a:r>
              <a:rPr lang="ar-SA" sz="2000" dirty="0">
                <a:latin typeface="Alexandria" charset="0"/>
                <a:cs typeface="Alexandria" charset="0"/>
              </a:rPr>
              <a:t> التحرير المتاحة على </a:t>
            </a:r>
            <a:r>
              <a:rPr lang="ar-SA" sz="2000" b="1" dirty="0">
                <a:latin typeface="Alexandria" charset="0"/>
                <a:cs typeface="Alexandria" charset="0"/>
              </a:rPr>
              <a:t>الهاتف</a:t>
            </a:r>
            <a:r>
              <a:rPr lang="ar-SA" sz="2000" dirty="0">
                <a:latin typeface="Alexandria" charset="0"/>
                <a:cs typeface="Alexandria" charset="0"/>
              </a:rPr>
              <a:t> لإنجاز هذه </a:t>
            </a:r>
            <a:r>
              <a:rPr lang="ar-SA" sz="2000" dirty="0" smtClean="0">
                <a:latin typeface="Alexandria" charset="0"/>
                <a:cs typeface="Alexandria" charset="0"/>
              </a:rPr>
              <a:t>المهمة، كما يمكن الاستفادة من تطبيقات </a:t>
            </a:r>
            <a:r>
              <a:rPr lang="ar-SA" sz="2000" b="1" dirty="0" smtClean="0">
                <a:latin typeface="Alexandria" charset="0"/>
                <a:cs typeface="Alexandria" charset="0"/>
              </a:rPr>
              <a:t>أجهزة</a:t>
            </a:r>
            <a:r>
              <a:rPr lang="ar-SA" sz="2000" dirty="0" smtClean="0">
                <a:latin typeface="Alexandria" charset="0"/>
                <a:cs typeface="Alexandria" charset="0"/>
              </a:rPr>
              <a:t> </a:t>
            </a:r>
            <a:r>
              <a:rPr lang="ar-SA" sz="2000" b="1" dirty="0" smtClean="0">
                <a:latin typeface="Alexandria" charset="0"/>
                <a:cs typeface="Alexandria" charset="0"/>
              </a:rPr>
              <a:t>سطح</a:t>
            </a:r>
            <a:r>
              <a:rPr lang="ar-SA" sz="2000" dirty="0" smtClean="0">
                <a:latin typeface="Alexandria" charset="0"/>
                <a:cs typeface="Alexandria" charset="0"/>
              </a:rPr>
              <a:t> </a:t>
            </a:r>
            <a:r>
              <a:rPr lang="ar-SA" sz="2000" b="1" dirty="0" smtClean="0">
                <a:latin typeface="Alexandria" charset="0"/>
                <a:cs typeface="Alexandria" charset="0"/>
              </a:rPr>
              <a:t>المكتب</a:t>
            </a:r>
            <a:r>
              <a:rPr lang="ar-SA" sz="2000" dirty="0" smtClean="0">
                <a:latin typeface="Alexandria" charset="0"/>
                <a:cs typeface="Alexandria" charset="0"/>
              </a:rPr>
              <a:t> في هذه العملية.</a:t>
            </a:r>
            <a:endParaRPr lang="ar-SA" sz="2000" dirty="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تتضمن عملية المونتاج </a:t>
            </a:r>
            <a:r>
              <a:rPr lang="ar-SA" sz="2000" b="1" dirty="0">
                <a:latin typeface="Alexandria" charset="0"/>
                <a:cs typeface="Alexandria" charset="0"/>
              </a:rPr>
              <a:t>قص</a:t>
            </a:r>
            <a:r>
              <a:rPr lang="ar-SA" sz="2000" dirty="0">
                <a:latin typeface="Alexandria" charset="0"/>
                <a:cs typeface="Alexandria" charset="0"/>
              </a:rPr>
              <a:t> اللقطات </a:t>
            </a:r>
            <a:r>
              <a:rPr lang="ar-SA" sz="2000" b="1" dirty="0">
                <a:latin typeface="Alexandria" charset="0"/>
                <a:cs typeface="Alexandria" charset="0"/>
              </a:rPr>
              <a:t>غير</a:t>
            </a:r>
            <a:r>
              <a:rPr lang="ar-SA" sz="2000" dirty="0">
                <a:latin typeface="Alexandria" charset="0"/>
                <a:cs typeface="Alexandria" charset="0"/>
              </a:rPr>
              <a:t> </a:t>
            </a:r>
            <a:r>
              <a:rPr lang="ar-SA" sz="2000" b="1" dirty="0">
                <a:latin typeface="Alexandria" charset="0"/>
                <a:cs typeface="Alexandria" charset="0"/>
              </a:rPr>
              <a:t>الضرورية</a:t>
            </a:r>
            <a:r>
              <a:rPr lang="ar-SA" sz="2000" dirty="0">
                <a:latin typeface="Alexandria" charset="0"/>
                <a:cs typeface="Alexandria" charset="0"/>
              </a:rPr>
              <a:t>، </a:t>
            </a:r>
            <a:r>
              <a:rPr lang="ar-SA" sz="2000" b="1" dirty="0">
                <a:latin typeface="Alexandria" charset="0"/>
                <a:cs typeface="Alexandria" charset="0"/>
              </a:rPr>
              <a:t>وإضافة</a:t>
            </a:r>
            <a:r>
              <a:rPr lang="ar-SA" sz="2000" dirty="0">
                <a:latin typeface="Alexandria" charset="0"/>
                <a:cs typeface="Alexandria" charset="0"/>
              </a:rPr>
              <a:t> </a:t>
            </a:r>
            <a:r>
              <a:rPr lang="ar-SA" sz="2000" b="1" dirty="0">
                <a:latin typeface="Alexandria" charset="0"/>
                <a:cs typeface="Alexandria" charset="0"/>
              </a:rPr>
              <a:t>المؤثرات</a:t>
            </a:r>
            <a:r>
              <a:rPr lang="ar-SA" sz="2000" dirty="0">
                <a:latin typeface="Alexandria" charset="0"/>
                <a:cs typeface="Alexandria" charset="0"/>
              </a:rPr>
              <a:t> البصرية والصوتية، </a:t>
            </a:r>
            <a:r>
              <a:rPr lang="ar-SA" sz="2000" b="1" dirty="0">
                <a:latin typeface="Alexandria" charset="0"/>
                <a:cs typeface="Alexandria" charset="0"/>
              </a:rPr>
              <a:t>وضبط</a:t>
            </a:r>
            <a:r>
              <a:rPr lang="ar-SA" sz="2000" dirty="0">
                <a:latin typeface="Alexandria" charset="0"/>
                <a:cs typeface="Alexandria" charset="0"/>
              </a:rPr>
              <a:t> </a:t>
            </a:r>
            <a:r>
              <a:rPr lang="ar-SA" sz="2000" b="1" dirty="0">
                <a:latin typeface="Alexandria" charset="0"/>
                <a:cs typeface="Alexandria" charset="0"/>
              </a:rPr>
              <a:t>التوقيت</a:t>
            </a:r>
            <a:r>
              <a:rPr lang="ar-SA" sz="2000" dirty="0">
                <a:latin typeface="Alexandria" charset="0"/>
                <a:cs typeface="Alexandria" charset="0"/>
              </a:rPr>
              <a:t> بين المشاهد.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وبكل تأكيد </a:t>
            </a:r>
            <a:r>
              <a:rPr lang="ar-SA" sz="2000" b="1" dirty="0" smtClean="0">
                <a:latin typeface="Alexandria" charset="0"/>
                <a:cs typeface="Alexandria" charset="0"/>
              </a:rPr>
              <a:t>المونتاج</a:t>
            </a:r>
            <a:r>
              <a:rPr lang="ar-SA" sz="2000" dirty="0" smtClean="0">
                <a:latin typeface="Alexandria" charset="0"/>
                <a:cs typeface="Alexandria" charset="0"/>
              </a:rPr>
              <a:t> </a:t>
            </a:r>
            <a:r>
              <a:rPr lang="ar-SA" sz="2000" b="1" dirty="0">
                <a:latin typeface="Alexandria" charset="0"/>
                <a:cs typeface="Alexandria" charset="0"/>
              </a:rPr>
              <a:t>الجيد</a:t>
            </a:r>
            <a:r>
              <a:rPr lang="ar-SA" sz="2000" dirty="0">
                <a:latin typeface="Alexandria" charset="0"/>
                <a:cs typeface="Alexandria" charset="0"/>
              </a:rPr>
              <a:t> يعزز جودة المحتوى ويجعل القصة </a:t>
            </a:r>
            <a:r>
              <a:rPr lang="ar-SA" sz="2000" b="1" dirty="0">
                <a:latin typeface="Alexandria" charset="0"/>
                <a:cs typeface="Alexandria" charset="0"/>
              </a:rPr>
              <a:t>أكثر</a:t>
            </a:r>
            <a:r>
              <a:rPr lang="ar-SA" sz="2000" dirty="0">
                <a:latin typeface="Alexandria" charset="0"/>
                <a:cs typeface="Alexandria" charset="0"/>
              </a:rPr>
              <a:t> </a:t>
            </a:r>
            <a:r>
              <a:rPr lang="ar-SA" sz="2000" b="1" dirty="0">
                <a:latin typeface="Alexandria" charset="0"/>
                <a:cs typeface="Alexandria" charset="0"/>
              </a:rPr>
              <a:t>تأثيرًا</a:t>
            </a:r>
            <a:r>
              <a:rPr lang="ar-SA" sz="2000" dirty="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يجب أن يكون المونتاج </a:t>
            </a:r>
            <a:r>
              <a:rPr lang="ar-SA" sz="2000" b="1" dirty="0">
                <a:latin typeface="Alexandria" charset="0"/>
                <a:cs typeface="Alexandria" charset="0"/>
              </a:rPr>
              <a:t>متوافقًا</a:t>
            </a:r>
            <a:r>
              <a:rPr lang="ar-SA" sz="2000" dirty="0">
                <a:latin typeface="Alexandria" charset="0"/>
                <a:cs typeface="Alexandria" charset="0"/>
              </a:rPr>
              <a:t> مع طبيعة المحتوى، مع مراعاة </a:t>
            </a:r>
            <a:r>
              <a:rPr lang="ar-SA" sz="2000" b="1" dirty="0">
                <a:latin typeface="Alexandria" charset="0"/>
                <a:cs typeface="Alexandria" charset="0"/>
              </a:rPr>
              <a:t>التوازن</a:t>
            </a:r>
            <a:r>
              <a:rPr lang="ar-SA" sz="2000" dirty="0">
                <a:latin typeface="Alexandria" charset="0"/>
                <a:cs typeface="Alexandria" charset="0"/>
              </a:rPr>
              <a:t> بين الإبداع والوضوح.</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997264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563061"/>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رابعاً: (2) المونتاج </a:t>
            </a:r>
            <a:r>
              <a:rPr lang="ar-SA" sz="2400" b="1" dirty="0">
                <a:solidFill>
                  <a:srgbClr val="203E5F"/>
                </a:solidFill>
                <a:latin typeface="Alexandria" charset="0"/>
                <a:cs typeface="Alexandria" charset="0"/>
              </a:rPr>
              <a:t>- الأدوات </a:t>
            </a:r>
            <a:r>
              <a:rPr lang="ar-SA" sz="2400" b="1" dirty="0" smtClean="0">
                <a:solidFill>
                  <a:srgbClr val="203E5F"/>
                </a:solidFill>
                <a:latin typeface="Alexandria" charset="0"/>
                <a:cs typeface="Alexandria" charset="0"/>
              </a:rPr>
              <a:t>والتقنيات</a:t>
            </a:r>
          </a:p>
          <a:p>
            <a:pPr algn="r" rtl="1">
              <a:lnSpc>
                <a:spcPct val="150000"/>
              </a:lnSpc>
            </a:pPr>
            <a:endParaRPr lang="ar-SA" sz="2000" dirty="0" smtClean="0">
              <a:latin typeface="Alexandria" charset="0"/>
              <a:cs typeface="Alexandria" charset="0"/>
            </a:endParaRPr>
          </a:p>
          <a:p>
            <a:pPr algn="just" rtl="1">
              <a:lnSpc>
                <a:spcPct val="150000"/>
              </a:lnSpc>
            </a:pPr>
            <a:r>
              <a:rPr lang="ar-SA" sz="2000" dirty="0">
                <a:latin typeface="Alexandria" charset="0"/>
                <a:cs typeface="Alexandria" charset="0"/>
              </a:rPr>
              <a:t>هناك العديد من </a:t>
            </a:r>
            <a:r>
              <a:rPr lang="ar-SA" sz="2000" b="1" dirty="0">
                <a:latin typeface="Alexandria" charset="0"/>
                <a:cs typeface="Alexandria" charset="0"/>
              </a:rPr>
              <a:t>الأدوات</a:t>
            </a:r>
            <a:r>
              <a:rPr lang="ar-SA" sz="2000" dirty="0">
                <a:latin typeface="Alexandria" charset="0"/>
                <a:cs typeface="Alexandria" charset="0"/>
              </a:rPr>
              <a:t> والتقنيات المتاحة </a:t>
            </a:r>
            <a:r>
              <a:rPr lang="ar-SA" sz="2000" b="1" dirty="0">
                <a:latin typeface="Alexandria" charset="0"/>
                <a:cs typeface="Alexandria" charset="0"/>
              </a:rPr>
              <a:t>لتنفيذ</a:t>
            </a:r>
            <a:r>
              <a:rPr lang="ar-SA" sz="2000" dirty="0">
                <a:latin typeface="Alexandria" charset="0"/>
                <a:cs typeface="Alexandria" charset="0"/>
              </a:rPr>
              <a:t> </a:t>
            </a:r>
            <a:r>
              <a:rPr lang="ar-SA" sz="2000" b="1" dirty="0">
                <a:latin typeface="Alexandria" charset="0"/>
                <a:cs typeface="Alexandria" charset="0"/>
              </a:rPr>
              <a:t>المونتاج</a:t>
            </a:r>
            <a:r>
              <a:rPr lang="ar-SA" sz="2000" dirty="0">
                <a:latin typeface="Alexandria" charset="0"/>
                <a:cs typeface="Alexandria" charset="0"/>
              </a:rPr>
              <a:t> على الهاتف </a:t>
            </a:r>
            <a:r>
              <a:rPr lang="ar-SA" sz="2000" dirty="0" smtClean="0">
                <a:latin typeface="Alexandria" charset="0"/>
                <a:cs typeface="Alexandria" charset="0"/>
              </a:rPr>
              <a:t>المحمول، هذه </a:t>
            </a:r>
            <a:r>
              <a:rPr lang="ar-SA" sz="2000" dirty="0">
                <a:latin typeface="Alexandria" charset="0"/>
                <a:cs typeface="Alexandria" charset="0"/>
              </a:rPr>
              <a:t>التطبيقات توفر </a:t>
            </a:r>
            <a:r>
              <a:rPr lang="ar-SA" sz="2000" b="1" dirty="0">
                <a:latin typeface="Alexandria" charset="0"/>
                <a:cs typeface="Alexandria" charset="0"/>
              </a:rPr>
              <a:t>ميزات</a:t>
            </a:r>
            <a:r>
              <a:rPr lang="ar-SA" sz="2000" dirty="0">
                <a:latin typeface="Alexandria" charset="0"/>
                <a:cs typeface="Alexandria" charset="0"/>
              </a:rPr>
              <a:t> </a:t>
            </a:r>
            <a:r>
              <a:rPr lang="ar-SA" sz="2000" b="1" dirty="0">
                <a:latin typeface="Alexandria" charset="0"/>
                <a:cs typeface="Alexandria" charset="0"/>
              </a:rPr>
              <a:t>متقدمة</a:t>
            </a:r>
            <a:r>
              <a:rPr lang="ar-SA" sz="2000" dirty="0">
                <a:latin typeface="Alexandria" charset="0"/>
                <a:cs typeface="Alexandria" charset="0"/>
              </a:rPr>
              <a:t> مثل إضافة النصوص والمؤثرات البصرية وضبط الألوان.</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يجب اختيار الأداة المناسبة بناءً على طبيعة المحتوى والمهارات التقنية للمستخدم</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التعلم</a:t>
            </a:r>
            <a:r>
              <a:rPr lang="ar-SA" sz="2000" dirty="0" smtClean="0">
                <a:latin typeface="Alexandria" charset="0"/>
                <a:cs typeface="Alexandria" charset="0"/>
              </a:rPr>
              <a:t> </a:t>
            </a:r>
            <a:r>
              <a:rPr lang="ar-SA" sz="2000" b="1" dirty="0">
                <a:latin typeface="Alexandria" charset="0"/>
                <a:cs typeface="Alexandria" charset="0"/>
              </a:rPr>
              <a:t>المستمر</a:t>
            </a:r>
            <a:r>
              <a:rPr lang="ar-SA" sz="2000" dirty="0">
                <a:latin typeface="Alexandria" charset="0"/>
                <a:cs typeface="Alexandria" charset="0"/>
              </a:rPr>
              <a:t> لهذه الأدوات </a:t>
            </a:r>
            <a:r>
              <a:rPr lang="ar-SA" sz="2000" b="1" dirty="0">
                <a:latin typeface="Alexandria" charset="0"/>
                <a:cs typeface="Alexandria" charset="0"/>
              </a:rPr>
              <a:t>يساعد</a:t>
            </a:r>
            <a:r>
              <a:rPr lang="ar-SA" sz="2000" dirty="0">
                <a:latin typeface="Alexandria" charset="0"/>
                <a:cs typeface="Alexandria" charset="0"/>
              </a:rPr>
              <a:t> في </a:t>
            </a:r>
            <a:r>
              <a:rPr lang="ar-SA" sz="2000" b="1" dirty="0">
                <a:latin typeface="Alexandria" charset="0"/>
                <a:cs typeface="Alexandria" charset="0"/>
              </a:rPr>
              <a:t>تحسين</a:t>
            </a:r>
            <a:r>
              <a:rPr lang="ar-SA" sz="2000" dirty="0">
                <a:latin typeface="Alexandria" charset="0"/>
                <a:cs typeface="Alexandria" charset="0"/>
              </a:rPr>
              <a:t> جودة المحتوى المنتج.</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استخدام </a:t>
            </a:r>
            <a:r>
              <a:rPr lang="ar-SA" sz="2000" b="1" dirty="0">
                <a:latin typeface="Alexandria" charset="0"/>
                <a:cs typeface="Alexandria" charset="0"/>
              </a:rPr>
              <a:t>التقنيات</a:t>
            </a:r>
            <a:r>
              <a:rPr lang="ar-SA" sz="2000" dirty="0">
                <a:latin typeface="Alexandria" charset="0"/>
                <a:cs typeface="Alexandria" charset="0"/>
              </a:rPr>
              <a:t> </a:t>
            </a:r>
            <a:r>
              <a:rPr lang="ar-SA" sz="2000" b="1" dirty="0">
                <a:latin typeface="Alexandria" charset="0"/>
                <a:cs typeface="Alexandria" charset="0"/>
              </a:rPr>
              <a:t>الحديثة</a:t>
            </a:r>
            <a:r>
              <a:rPr lang="ar-SA" sz="2000" dirty="0">
                <a:latin typeface="Alexandria" charset="0"/>
                <a:cs typeface="Alexandria" charset="0"/>
              </a:rPr>
              <a:t> في المونتاج يمكن أن يجعل المحتوى أكثر جاذبية واحترافية</a:t>
            </a:r>
            <a:r>
              <a:rPr lang="ar-SA" sz="2000" dirty="0" smtClean="0">
                <a:latin typeface="Alexandria" charset="0"/>
                <a:cs typeface="Alexandria" charset="0"/>
              </a:rPr>
              <a:t>.</a:t>
            </a:r>
          </a:p>
          <a:p>
            <a:pPr algn="r" rtl="1">
              <a:lnSpc>
                <a:spcPct val="150000"/>
              </a:lnSpc>
            </a:pPr>
            <a:endParaRPr lang="ar-SA" sz="1100" dirty="0" smtClean="0">
              <a:latin typeface="Alexandria" charset="0"/>
              <a:cs typeface="Alexandria" charset="0"/>
            </a:endParaRPr>
          </a:p>
          <a:p>
            <a:pPr algn="just" rtl="1">
              <a:lnSpc>
                <a:spcPct val="150000"/>
              </a:lnSpc>
            </a:pPr>
            <a:r>
              <a:rPr lang="ar-SA" sz="2000" dirty="0" smtClean="0">
                <a:solidFill>
                  <a:srgbClr val="C00000"/>
                </a:solidFill>
                <a:latin typeface="Alexandria" charset="0"/>
                <a:cs typeface="Alexandria" charset="0"/>
              </a:rPr>
              <a:t>سنتعرف على هذه الأدوات بالتفصيل من خلال محاضراتنا القادمة، والتي تغطي الجوانب التطبيقية لصحافة الهاتف المحمول.</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676700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4639732"/>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رابعاً: (3) المونتاج </a:t>
            </a:r>
            <a:r>
              <a:rPr lang="ar-SA" sz="2400" b="1" dirty="0">
                <a:solidFill>
                  <a:srgbClr val="203E5F"/>
                </a:solidFill>
                <a:latin typeface="Alexandria" charset="0"/>
                <a:cs typeface="Alexandria" charset="0"/>
              </a:rPr>
              <a:t>- التحديات </a:t>
            </a:r>
            <a:r>
              <a:rPr lang="ar-SA" sz="2400" b="1" dirty="0" smtClean="0">
                <a:solidFill>
                  <a:srgbClr val="203E5F"/>
                </a:solidFill>
                <a:latin typeface="Alexandria" charset="0"/>
                <a:cs typeface="Alexandria" charset="0"/>
              </a:rPr>
              <a:t>والحلول</a:t>
            </a:r>
          </a:p>
          <a:p>
            <a:pPr algn="r" rtl="1">
              <a:lnSpc>
                <a:spcPct val="150000"/>
              </a:lnSpc>
            </a:pPr>
            <a:endParaRPr lang="ar-SA" sz="1400" dirty="0" smtClean="0">
              <a:latin typeface="Alexandria" charset="0"/>
              <a:cs typeface="Alexandria" charset="0"/>
            </a:endParaRPr>
          </a:p>
          <a:p>
            <a:pPr algn="just" rtl="1">
              <a:lnSpc>
                <a:spcPct val="150000"/>
              </a:lnSpc>
            </a:pPr>
            <a:r>
              <a:rPr lang="ar-SA" sz="2000" dirty="0">
                <a:latin typeface="Alexandria" charset="0"/>
                <a:cs typeface="Alexandria" charset="0"/>
              </a:rPr>
              <a:t>يواجه المستخدمون عدة </a:t>
            </a:r>
            <a:r>
              <a:rPr lang="ar-SA" sz="2000" b="1" dirty="0">
                <a:latin typeface="Alexandria" charset="0"/>
                <a:cs typeface="Alexandria" charset="0"/>
              </a:rPr>
              <a:t>تحديات</a:t>
            </a:r>
            <a:r>
              <a:rPr lang="ar-SA" sz="2000" dirty="0">
                <a:latin typeface="Alexandria" charset="0"/>
                <a:cs typeface="Alexandria" charset="0"/>
              </a:rPr>
              <a:t> أثناء عملية المونتاج على الهاتف المحمول، مثل </a:t>
            </a:r>
            <a:r>
              <a:rPr lang="ar-SA" sz="2000" b="1" dirty="0">
                <a:latin typeface="Alexandria" charset="0"/>
                <a:cs typeface="Alexandria" charset="0"/>
              </a:rPr>
              <a:t>محدودية</a:t>
            </a:r>
            <a:r>
              <a:rPr lang="ar-SA" sz="2000" dirty="0">
                <a:latin typeface="Alexandria" charset="0"/>
                <a:cs typeface="Alexandria" charset="0"/>
              </a:rPr>
              <a:t> </a:t>
            </a:r>
            <a:r>
              <a:rPr lang="ar-SA" sz="2000" b="1" dirty="0">
                <a:latin typeface="Alexandria" charset="0"/>
                <a:cs typeface="Alexandria" charset="0"/>
              </a:rPr>
              <a:t>مساحة</a:t>
            </a:r>
            <a:r>
              <a:rPr lang="ar-SA" sz="2000" dirty="0">
                <a:latin typeface="Alexandria" charset="0"/>
                <a:cs typeface="Alexandria" charset="0"/>
              </a:rPr>
              <a:t> التخزين وصعوبة التعامل مع اللقطات </a:t>
            </a:r>
            <a:r>
              <a:rPr lang="ar-SA" sz="2000" b="1" dirty="0">
                <a:latin typeface="Alexandria" charset="0"/>
                <a:cs typeface="Alexandria" charset="0"/>
              </a:rPr>
              <a:t>عالية</a:t>
            </a:r>
            <a:r>
              <a:rPr lang="ar-SA" sz="2000" dirty="0">
                <a:latin typeface="Alexandria" charset="0"/>
                <a:cs typeface="Alexandria" charset="0"/>
              </a:rPr>
              <a:t> </a:t>
            </a:r>
            <a:r>
              <a:rPr lang="ar-SA" sz="2000" b="1" dirty="0">
                <a:latin typeface="Alexandria" charset="0"/>
                <a:cs typeface="Alexandria" charset="0"/>
              </a:rPr>
              <a:t>الدقة</a:t>
            </a:r>
            <a:r>
              <a:rPr lang="ar-SA" sz="2000" dirty="0">
                <a:latin typeface="Alexandria" charset="0"/>
                <a:cs typeface="Alexandria" charset="0"/>
              </a:rPr>
              <a:t>.</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لحل هذه المشكلات، يمكن استخدام </a:t>
            </a:r>
            <a:r>
              <a:rPr lang="ar-SA" sz="2000" b="1" dirty="0">
                <a:latin typeface="Alexandria" charset="0"/>
                <a:cs typeface="Alexandria" charset="0"/>
              </a:rPr>
              <a:t>التخزين</a:t>
            </a:r>
            <a:r>
              <a:rPr lang="ar-SA" sz="2000" dirty="0">
                <a:latin typeface="Alexandria" charset="0"/>
                <a:cs typeface="Alexandria" charset="0"/>
              </a:rPr>
              <a:t> </a:t>
            </a:r>
            <a:r>
              <a:rPr lang="ar-SA" sz="2000" b="1" dirty="0">
                <a:latin typeface="Alexandria" charset="0"/>
                <a:cs typeface="Alexandria" charset="0"/>
              </a:rPr>
              <a:t>السحابي</a:t>
            </a:r>
            <a:r>
              <a:rPr lang="ar-SA" sz="2000" dirty="0">
                <a:latin typeface="Alexandria" charset="0"/>
                <a:cs typeface="Alexandria" charset="0"/>
              </a:rPr>
              <a:t> أو نقل الملفات إلى أجهزة أخرى. </a:t>
            </a:r>
            <a:endParaRPr lang="ar-SA"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يمكن أيضاً </a:t>
            </a:r>
            <a:r>
              <a:rPr lang="ar-SA" sz="2000" b="1" dirty="0" smtClean="0">
                <a:latin typeface="Alexandria" charset="0"/>
                <a:cs typeface="Alexandria" charset="0"/>
              </a:rPr>
              <a:t>تقليل</a:t>
            </a:r>
            <a:r>
              <a:rPr lang="ar-SA" sz="2000" dirty="0" smtClean="0">
                <a:latin typeface="Alexandria" charset="0"/>
                <a:cs typeface="Alexandria" charset="0"/>
              </a:rPr>
              <a:t> </a:t>
            </a:r>
            <a:r>
              <a:rPr lang="ar-SA" sz="2000" b="1" dirty="0">
                <a:latin typeface="Alexandria" charset="0"/>
                <a:cs typeface="Alexandria" charset="0"/>
              </a:rPr>
              <a:t>جودة</a:t>
            </a:r>
            <a:r>
              <a:rPr lang="ar-SA" sz="2000" dirty="0">
                <a:latin typeface="Alexandria" charset="0"/>
                <a:cs typeface="Alexandria" charset="0"/>
              </a:rPr>
              <a:t> </a:t>
            </a:r>
            <a:r>
              <a:rPr lang="ar-SA" sz="2000" b="1" dirty="0">
                <a:latin typeface="Alexandria" charset="0"/>
                <a:cs typeface="Alexandria" charset="0"/>
              </a:rPr>
              <a:t>الفيديوهات</a:t>
            </a:r>
            <a:r>
              <a:rPr lang="ar-SA" sz="2000" dirty="0">
                <a:latin typeface="Alexandria" charset="0"/>
                <a:cs typeface="Alexandria" charset="0"/>
              </a:rPr>
              <a:t> أثناء التحرير لتحسين الأداء.</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التخطيط المسبق واستخدام الأدوات المناسبة يمكن أن يساعد في التغلب على هذه التحديات.</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950920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724644"/>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الخلاصة</a:t>
            </a:r>
          </a:p>
          <a:p>
            <a:pPr algn="r" rtl="1">
              <a:lnSpc>
                <a:spcPct val="150000"/>
              </a:lnSpc>
            </a:pPr>
            <a:endParaRPr lang="ar-SA" sz="1100" dirty="0" smtClean="0">
              <a:latin typeface="Alexandria" charset="0"/>
              <a:cs typeface="Alexandria" charset="0"/>
            </a:endParaRPr>
          </a:p>
          <a:p>
            <a:pPr algn="just" rtl="1">
              <a:lnSpc>
                <a:spcPct val="150000"/>
              </a:lnSpc>
            </a:pPr>
            <a:r>
              <a:rPr lang="ar-SA" sz="2000" dirty="0">
                <a:latin typeface="Alexandria" charset="0"/>
                <a:cs typeface="Alexandria" charset="0"/>
              </a:rPr>
              <a:t>تنفيذ المحتوى بواسطة الهاتف المحمول يتطلب </a:t>
            </a:r>
            <a:r>
              <a:rPr lang="ar-SA" sz="2000" b="1" dirty="0">
                <a:latin typeface="Alexandria" charset="0"/>
                <a:cs typeface="Alexandria" charset="0"/>
              </a:rPr>
              <a:t>فهمًا</a:t>
            </a:r>
            <a:r>
              <a:rPr lang="ar-SA" sz="2000" dirty="0">
                <a:latin typeface="Alexandria" charset="0"/>
                <a:cs typeface="Alexandria" charset="0"/>
              </a:rPr>
              <a:t> </a:t>
            </a:r>
            <a:r>
              <a:rPr lang="ar-SA" sz="2000" b="1" dirty="0">
                <a:latin typeface="Alexandria" charset="0"/>
                <a:cs typeface="Alexandria" charset="0"/>
              </a:rPr>
              <a:t>عميقًا</a:t>
            </a:r>
            <a:r>
              <a:rPr lang="ar-SA" sz="2000" dirty="0">
                <a:latin typeface="Alexandria" charset="0"/>
                <a:cs typeface="Alexandria" charset="0"/>
              </a:rPr>
              <a:t> لخطوات العملية، من تحديد الأفكار إلى المونتاج</a:t>
            </a:r>
            <a:r>
              <a:rPr lang="ar-SA" sz="2000" dirty="0" smtClean="0">
                <a:latin typeface="Alexandria" charset="0"/>
                <a:cs typeface="Alexandria" charset="0"/>
              </a:rPr>
              <a:t>.</a:t>
            </a: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كل </a:t>
            </a:r>
            <a:r>
              <a:rPr lang="ar-SA" sz="2000" dirty="0">
                <a:latin typeface="Alexandria" charset="0"/>
                <a:cs typeface="Alexandria" charset="0"/>
              </a:rPr>
              <a:t>خطوة تحتاج إلى </a:t>
            </a:r>
            <a:r>
              <a:rPr lang="ar-SA" sz="2000" b="1" dirty="0">
                <a:latin typeface="Alexandria" charset="0"/>
                <a:cs typeface="Alexandria" charset="0"/>
              </a:rPr>
              <a:t>تخطيط</a:t>
            </a:r>
            <a:r>
              <a:rPr lang="ar-SA" sz="2000" dirty="0">
                <a:latin typeface="Alexandria" charset="0"/>
                <a:cs typeface="Alexandria" charset="0"/>
              </a:rPr>
              <a:t> </a:t>
            </a:r>
            <a:r>
              <a:rPr lang="ar-SA" sz="2000" b="1" dirty="0">
                <a:latin typeface="Alexandria" charset="0"/>
                <a:cs typeface="Alexandria" charset="0"/>
              </a:rPr>
              <a:t>ودقة</a:t>
            </a:r>
            <a:r>
              <a:rPr lang="ar-SA" sz="2000" dirty="0">
                <a:latin typeface="Alexandria" charset="0"/>
                <a:cs typeface="Alexandria" charset="0"/>
              </a:rPr>
              <a:t> لضمان جودة المحتوى النهائي.</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باستخدام الأدوات والتقنيات </a:t>
            </a:r>
            <a:r>
              <a:rPr lang="ar-SA" sz="2000" dirty="0" smtClean="0">
                <a:latin typeface="Alexandria" charset="0"/>
                <a:cs typeface="Alexandria" charset="0"/>
              </a:rPr>
              <a:t>المتاحة</a:t>
            </a:r>
            <a:r>
              <a:rPr lang="en-US" sz="2000" dirty="0" smtClean="0">
                <a:latin typeface="Alexandria" charset="0"/>
                <a:cs typeface="Alexandria" charset="0"/>
              </a:rPr>
              <a:t> </a:t>
            </a:r>
            <a:r>
              <a:rPr lang="ar-SA" sz="2000" dirty="0" smtClean="0">
                <a:latin typeface="Alexandria" charset="0"/>
                <a:cs typeface="Alexandria" charset="0"/>
              </a:rPr>
              <a:t> </a:t>
            </a:r>
            <a:r>
              <a:rPr lang="ar-SA" sz="2000" b="1" dirty="0" smtClean="0">
                <a:latin typeface="Alexandria" charset="0"/>
                <a:cs typeface="Alexandria" charset="0"/>
              </a:rPr>
              <a:t>عبر</a:t>
            </a:r>
            <a:r>
              <a:rPr lang="ar-SA" sz="2000" dirty="0" smtClean="0">
                <a:latin typeface="Alexandria" charset="0"/>
                <a:cs typeface="Alexandria" charset="0"/>
              </a:rPr>
              <a:t> </a:t>
            </a:r>
            <a:r>
              <a:rPr lang="ar-SA" sz="2000" b="1" dirty="0" smtClean="0">
                <a:latin typeface="Alexandria" charset="0"/>
                <a:cs typeface="Alexandria" charset="0"/>
              </a:rPr>
              <a:t>الهاتف</a:t>
            </a:r>
            <a:r>
              <a:rPr lang="ar-SA" sz="2000" dirty="0" smtClean="0">
                <a:latin typeface="Alexandria" charset="0"/>
                <a:cs typeface="Alexandria" charset="0"/>
              </a:rPr>
              <a:t>، </a:t>
            </a:r>
            <a:r>
              <a:rPr lang="ar-SA" sz="2000" dirty="0">
                <a:latin typeface="Alexandria" charset="0"/>
                <a:cs typeface="Alexandria" charset="0"/>
              </a:rPr>
              <a:t>يمكن إنتاج محتوى إعلامي عالي الجودة بسرعة وكفاءة</a:t>
            </a:r>
            <a:r>
              <a:rPr lang="ar-SA" sz="2000" dirty="0" smtClean="0">
                <a:latin typeface="Alexandria" charset="0"/>
                <a:cs typeface="Alexandria" charset="0"/>
              </a:rPr>
              <a:t>.</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التعلم</a:t>
            </a:r>
            <a:r>
              <a:rPr lang="ar-SA" sz="2000" dirty="0" smtClean="0">
                <a:latin typeface="Alexandria" charset="0"/>
                <a:cs typeface="Alexandria" charset="0"/>
              </a:rPr>
              <a:t> </a:t>
            </a:r>
            <a:r>
              <a:rPr lang="ar-SA" sz="2000" b="1" dirty="0">
                <a:latin typeface="Alexandria" charset="0"/>
                <a:cs typeface="Alexandria" charset="0"/>
              </a:rPr>
              <a:t>المستمر</a:t>
            </a:r>
            <a:r>
              <a:rPr lang="ar-SA" sz="2000" dirty="0">
                <a:latin typeface="Alexandria" charset="0"/>
                <a:cs typeface="Alexandria" charset="0"/>
              </a:rPr>
              <a:t> والتجريب هما المفتاح لإتقان هذه المهارة.</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وأخيراً </a:t>
            </a:r>
            <a:r>
              <a:rPr lang="ar-SA" sz="2000" dirty="0">
                <a:latin typeface="Alexandria" charset="0"/>
                <a:cs typeface="Alexandria" charset="0"/>
              </a:rPr>
              <a:t>صحافة الهاتف المحمول تفتح </a:t>
            </a:r>
            <a:r>
              <a:rPr lang="ar-SA" sz="2000" b="1" dirty="0">
                <a:latin typeface="Alexandria" charset="0"/>
                <a:cs typeface="Alexandria" charset="0"/>
              </a:rPr>
              <a:t>آفاقًا</a:t>
            </a:r>
            <a:r>
              <a:rPr lang="ar-SA" sz="2000" dirty="0">
                <a:latin typeface="Alexandria" charset="0"/>
                <a:cs typeface="Alexandria" charset="0"/>
              </a:rPr>
              <a:t> جديدة </a:t>
            </a:r>
            <a:r>
              <a:rPr lang="ar-SA" sz="2000" b="1" dirty="0">
                <a:latin typeface="Alexandria" charset="0"/>
                <a:cs typeface="Alexandria" charset="0"/>
              </a:rPr>
              <a:t>للإبداع</a:t>
            </a:r>
            <a:r>
              <a:rPr lang="ar-SA" sz="2000" dirty="0">
                <a:latin typeface="Alexandria" charset="0"/>
                <a:cs typeface="Alexandria" charset="0"/>
              </a:rPr>
              <a:t> </a:t>
            </a:r>
            <a:r>
              <a:rPr lang="ar-SA" sz="2000" b="1" dirty="0">
                <a:latin typeface="Alexandria" charset="0"/>
                <a:cs typeface="Alexandria" charset="0"/>
              </a:rPr>
              <a:t>والتعبير</a:t>
            </a:r>
            <a:r>
              <a:rPr lang="ar-SA" sz="2000" dirty="0">
                <a:latin typeface="Alexandria" charset="0"/>
                <a:cs typeface="Alexandria" charset="0"/>
              </a:rPr>
              <a:t>، مع تلبية </a:t>
            </a:r>
            <a:r>
              <a:rPr lang="ar-SA" sz="2000" b="1" dirty="0">
                <a:latin typeface="Alexandria" charset="0"/>
                <a:cs typeface="Alexandria" charset="0"/>
              </a:rPr>
              <a:t>احتياجات</a:t>
            </a:r>
            <a:r>
              <a:rPr lang="ar-SA" sz="2000" dirty="0">
                <a:latin typeface="Alexandria" charset="0"/>
                <a:cs typeface="Alexandria" charset="0"/>
              </a:rPr>
              <a:t> </a:t>
            </a:r>
            <a:r>
              <a:rPr lang="ar-SA" sz="2000" b="1" dirty="0">
                <a:latin typeface="Alexandria" charset="0"/>
                <a:cs typeface="Alexandria" charset="0"/>
              </a:rPr>
              <a:t>الجمهور</a:t>
            </a:r>
            <a:r>
              <a:rPr lang="ar-SA" sz="2000" dirty="0">
                <a:latin typeface="Alexandria" charset="0"/>
                <a:cs typeface="Alexandria" charset="0"/>
              </a:rPr>
              <a:t> في العصر الرقمي.</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4214895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484748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تحديد الجمهور </a:t>
            </a:r>
            <a:r>
              <a:rPr lang="ar-SA" sz="2400" b="1" dirty="0" smtClean="0">
                <a:solidFill>
                  <a:srgbClr val="203E5F"/>
                </a:solidFill>
                <a:latin typeface="Alexandria" charset="0"/>
                <a:cs typeface="Alexandria" charset="0"/>
              </a:rPr>
              <a:t>المستهدف</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dirty="0">
                <a:latin typeface="Alexandria" charset="0"/>
                <a:cs typeface="Alexandria" charset="0"/>
              </a:rPr>
              <a:t>قبل الشروع في تنفيذ المحتوى، يجب </a:t>
            </a:r>
            <a:r>
              <a:rPr lang="ar-SA" sz="2000" b="1" dirty="0">
                <a:latin typeface="Alexandria" charset="0"/>
                <a:cs typeface="Alexandria" charset="0"/>
              </a:rPr>
              <a:t>تحديد</a:t>
            </a:r>
            <a:r>
              <a:rPr lang="ar-SA" sz="2000" dirty="0">
                <a:latin typeface="Alexandria" charset="0"/>
                <a:cs typeface="Alexandria" charset="0"/>
              </a:rPr>
              <a:t> </a:t>
            </a:r>
            <a:r>
              <a:rPr lang="ar-SA" sz="2000" b="1" dirty="0">
                <a:latin typeface="Alexandria" charset="0"/>
                <a:cs typeface="Alexandria" charset="0"/>
              </a:rPr>
              <a:t>الجمهور</a:t>
            </a:r>
            <a:r>
              <a:rPr lang="ar-SA" sz="2000" dirty="0">
                <a:latin typeface="Alexandria" charset="0"/>
                <a:cs typeface="Alexandria" charset="0"/>
              </a:rPr>
              <a:t> المستهدف </a:t>
            </a:r>
            <a:r>
              <a:rPr lang="ar-SA" sz="2000" dirty="0" smtClean="0">
                <a:latin typeface="Alexandria" charset="0"/>
                <a:cs typeface="Alexandria" charset="0"/>
              </a:rPr>
              <a:t>بدقة، حيث أن </a:t>
            </a:r>
            <a:r>
              <a:rPr lang="ar-SA" sz="2000" dirty="0">
                <a:latin typeface="Alexandria" charset="0"/>
                <a:cs typeface="Alexandria" charset="0"/>
              </a:rPr>
              <a:t>فهم خصائص الجمهور، مثل </a:t>
            </a:r>
            <a:r>
              <a:rPr lang="ar-SA" sz="2000" dirty="0" smtClean="0">
                <a:latin typeface="Alexandria" charset="0"/>
                <a:cs typeface="Alexandria" charset="0"/>
              </a:rPr>
              <a:t>العمر والنوع </a:t>
            </a:r>
            <a:r>
              <a:rPr lang="ar-SA" sz="2000" dirty="0">
                <a:latin typeface="Alexandria" charset="0"/>
                <a:cs typeface="Alexandria" charset="0"/>
              </a:rPr>
              <a:t>والاهتمامات والموقع الجغرافي، يساعد في صياغة محتوى يتناسب مع احتياجاتهم.</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في صحافة الهاتف المحمول، يمكن استخدام </a:t>
            </a:r>
            <a:r>
              <a:rPr lang="ar-SA" sz="2000" b="1" dirty="0">
                <a:latin typeface="Alexandria" charset="0"/>
                <a:cs typeface="Alexandria" charset="0"/>
              </a:rPr>
              <a:t>أدوات</a:t>
            </a:r>
            <a:r>
              <a:rPr lang="ar-SA" sz="2000" dirty="0">
                <a:latin typeface="Alexandria" charset="0"/>
                <a:cs typeface="Alexandria" charset="0"/>
              </a:rPr>
              <a:t> </a:t>
            </a:r>
            <a:r>
              <a:rPr lang="ar-SA" sz="2000" b="1" dirty="0">
                <a:latin typeface="Alexandria" charset="0"/>
                <a:cs typeface="Alexandria" charset="0"/>
              </a:rPr>
              <a:t>التحليل</a:t>
            </a:r>
            <a:r>
              <a:rPr lang="ar-SA" sz="2000" dirty="0">
                <a:latin typeface="Alexandria" charset="0"/>
                <a:cs typeface="Alexandria" charset="0"/>
              </a:rPr>
              <a:t> المتاحة على منصات التواصل الاجتماعي لفهم سلوك </a:t>
            </a:r>
            <a:r>
              <a:rPr lang="ar-SA" sz="2000" dirty="0" smtClean="0">
                <a:latin typeface="Alexandria" charset="0"/>
                <a:cs typeface="Alexandria" charset="0"/>
              </a:rPr>
              <a:t>الجمهور، </a:t>
            </a:r>
            <a:r>
              <a:rPr lang="ar-SA" sz="2000" dirty="0">
                <a:latin typeface="Alexandria" charset="0"/>
                <a:cs typeface="Alexandria" charset="0"/>
              </a:rPr>
              <a:t>هذه البيانات تساعد في توجيه المحتوى بشكل أكثر فعالية.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تحديد الجمهور المستهدف أيضًا يساعد في </a:t>
            </a:r>
            <a:r>
              <a:rPr lang="ar-SA" sz="2000" b="1" dirty="0">
                <a:latin typeface="Alexandria" charset="0"/>
                <a:cs typeface="Alexandria" charset="0"/>
              </a:rPr>
              <a:t>اختيار</a:t>
            </a:r>
            <a:r>
              <a:rPr lang="ar-SA" sz="2000" dirty="0">
                <a:latin typeface="Alexandria" charset="0"/>
                <a:cs typeface="Alexandria" charset="0"/>
              </a:rPr>
              <a:t> </a:t>
            </a:r>
            <a:r>
              <a:rPr lang="ar-SA" sz="2000" b="1" dirty="0">
                <a:latin typeface="Alexandria" charset="0"/>
                <a:cs typeface="Alexandria" charset="0"/>
              </a:rPr>
              <a:t>الأسلوب</a:t>
            </a:r>
            <a:r>
              <a:rPr lang="ar-SA" sz="2000" dirty="0">
                <a:latin typeface="Alexandria" charset="0"/>
                <a:cs typeface="Alexandria" charset="0"/>
              </a:rPr>
              <a:t> </a:t>
            </a:r>
            <a:r>
              <a:rPr lang="ar-SA" sz="2000" b="1" dirty="0">
                <a:latin typeface="Alexandria" charset="0"/>
                <a:cs typeface="Alexandria" charset="0"/>
              </a:rPr>
              <a:t>المناسب</a:t>
            </a:r>
            <a:r>
              <a:rPr lang="ar-SA" sz="2000" dirty="0">
                <a:latin typeface="Alexandria" charset="0"/>
                <a:cs typeface="Alexandria" charset="0"/>
              </a:rPr>
              <a:t> للعرض، سواء كان مرئيًا أو مسموعًا أو </a:t>
            </a:r>
            <a:r>
              <a:rPr lang="ar-SA" sz="2000" dirty="0" smtClean="0">
                <a:latin typeface="Alexandria" charset="0"/>
                <a:cs typeface="Alexandria" charset="0"/>
              </a:rPr>
              <a:t>نصيًا، وهي نقطة مهمة جداً.</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3302247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378395"/>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البيانات في تحديد </a:t>
            </a:r>
            <a:r>
              <a:rPr lang="ar-SA" sz="2400" b="1" dirty="0" smtClean="0">
                <a:solidFill>
                  <a:srgbClr val="203E5F"/>
                </a:solidFill>
                <a:latin typeface="Alexandria" charset="0"/>
                <a:cs typeface="Alexandria" charset="0"/>
              </a:rPr>
              <a:t>الأفكار</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البيانات</a:t>
            </a:r>
            <a:r>
              <a:rPr lang="ar-SA" sz="2000" dirty="0">
                <a:latin typeface="Alexandria" charset="0"/>
                <a:cs typeface="Alexandria" charset="0"/>
              </a:rPr>
              <a:t> تلعب دورًا محوريًا في تحديد </a:t>
            </a:r>
            <a:r>
              <a:rPr lang="ar-SA" sz="2000" b="1" dirty="0">
                <a:latin typeface="Alexandria" charset="0"/>
                <a:cs typeface="Alexandria" charset="0"/>
              </a:rPr>
              <a:t>الأفكار</a:t>
            </a:r>
            <a:r>
              <a:rPr lang="ar-SA" sz="2000" dirty="0">
                <a:latin typeface="Alexandria" charset="0"/>
                <a:cs typeface="Alexandria" charset="0"/>
              </a:rPr>
              <a:t> </a:t>
            </a:r>
            <a:r>
              <a:rPr lang="ar-SA" sz="2000" dirty="0" smtClean="0">
                <a:latin typeface="Alexandria" charset="0"/>
                <a:cs typeface="Alexandria" charset="0"/>
              </a:rPr>
              <a:t>الإعلامية، حيث </a:t>
            </a:r>
            <a:r>
              <a:rPr lang="ar-SA" sz="2000" dirty="0">
                <a:latin typeface="Alexandria" charset="0"/>
                <a:cs typeface="Alexandria" charset="0"/>
              </a:rPr>
              <a:t>يمكن استخدام أدوات مثل </a:t>
            </a:r>
            <a:r>
              <a:rPr lang="ar-SA" sz="2000" dirty="0" smtClean="0">
                <a:latin typeface="Alexandria" charset="0"/>
                <a:cs typeface="Alexandria" charset="0"/>
              </a:rPr>
              <a:t>  </a:t>
            </a:r>
            <a:r>
              <a:rPr lang="en-US" sz="2000" b="1" dirty="0" smtClean="0">
                <a:latin typeface="Alexandria" charset="0"/>
                <a:cs typeface="Alexandria" charset="0"/>
              </a:rPr>
              <a:t>Google</a:t>
            </a:r>
            <a:r>
              <a:rPr lang="en-US" sz="2000" dirty="0" smtClean="0">
                <a:latin typeface="Alexandria" charset="0"/>
                <a:cs typeface="Alexandria" charset="0"/>
              </a:rPr>
              <a:t> </a:t>
            </a:r>
            <a:r>
              <a:rPr lang="en-US" sz="2000" b="1" dirty="0">
                <a:latin typeface="Alexandria" charset="0"/>
                <a:cs typeface="Alexandria" charset="0"/>
              </a:rPr>
              <a:t>Trends</a:t>
            </a:r>
            <a:r>
              <a:rPr lang="en-US" sz="2000" dirty="0">
                <a:latin typeface="Alexandria" charset="0"/>
                <a:cs typeface="Alexandria" charset="0"/>
              </a:rPr>
              <a:t> </a:t>
            </a:r>
            <a:r>
              <a:rPr lang="ar-SA" sz="2000" dirty="0" smtClean="0">
                <a:latin typeface="Alexandria" charset="0"/>
                <a:cs typeface="Alexandria" charset="0"/>
              </a:rPr>
              <a:t> (</a:t>
            </a:r>
            <a:r>
              <a:rPr lang="ar-SA" sz="2000" dirty="0">
                <a:latin typeface="Alexandria" charset="0"/>
                <a:cs typeface="Alexandria" charset="0"/>
              </a:rPr>
              <a:t>ر</a:t>
            </a:r>
            <a:r>
              <a:rPr lang="ar-SA" sz="2000" dirty="0" smtClean="0">
                <a:latin typeface="Alexandria" charset="0"/>
                <a:cs typeface="Alexandria" charset="0"/>
              </a:rPr>
              <a:t>ابط الموقع </a:t>
            </a:r>
            <a:r>
              <a:rPr lang="en-US" sz="2000" dirty="0">
                <a:latin typeface="Alexandria" charset="0"/>
                <a:cs typeface="Alexandria" charset="0"/>
              </a:rPr>
              <a:t>https://trends.google.com/trends/</a:t>
            </a:r>
            <a:r>
              <a:rPr lang="ar-SA" sz="2000" dirty="0" smtClean="0">
                <a:latin typeface="Alexandria" charset="0"/>
                <a:cs typeface="Alexandria" charset="0"/>
              </a:rPr>
              <a:t>) </a:t>
            </a:r>
            <a:r>
              <a:rPr lang="ar-SA" sz="2000" dirty="0">
                <a:latin typeface="Alexandria" charset="0"/>
                <a:cs typeface="Alexandria" charset="0"/>
              </a:rPr>
              <a:t>أو منصات </a:t>
            </a:r>
            <a:r>
              <a:rPr lang="ar-SA" sz="2000" b="1" dirty="0">
                <a:latin typeface="Alexandria" charset="0"/>
                <a:cs typeface="Alexandria" charset="0"/>
              </a:rPr>
              <a:t>تحليل</a:t>
            </a:r>
            <a:r>
              <a:rPr lang="ar-SA" sz="2000" dirty="0">
                <a:latin typeface="Alexandria" charset="0"/>
                <a:cs typeface="Alexandria" charset="0"/>
              </a:rPr>
              <a:t> وسائل التواصل الاجتماعي لتحديد الموضوعات الشائعة.</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في صحافة الهاتف المحمول، يمكن </a:t>
            </a:r>
            <a:r>
              <a:rPr lang="ar-SA" sz="2000" b="1" dirty="0">
                <a:latin typeface="Alexandria" charset="0"/>
                <a:cs typeface="Alexandria" charset="0"/>
              </a:rPr>
              <a:t>جمع</a:t>
            </a:r>
            <a:r>
              <a:rPr lang="ar-SA" sz="2000" dirty="0">
                <a:latin typeface="Alexandria" charset="0"/>
                <a:cs typeface="Alexandria" charset="0"/>
              </a:rPr>
              <a:t> </a:t>
            </a:r>
            <a:r>
              <a:rPr lang="ar-SA" sz="2000" b="1" dirty="0">
                <a:latin typeface="Alexandria" charset="0"/>
                <a:cs typeface="Alexandria" charset="0"/>
              </a:rPr>
              <a:t>البيانات</a:t>
            </a:r>
            <a:r>
              <a:rPr lang="ar-SA" sz="2000" dirty="0">
                <a:latin typeface="Alexandria" charset="0"/>
                <a:cs typeface="Alexandria" charset="0"/>
              </a:rPr>
              <a:t> مباشرة من الجمهور عبر </a:t>
            </a:r>
            <a:r>
              <a:rPr lang="ar-SA" sz="2000" b="1" dirty="0">
                <a:latin typeface="Alexandria" charset="0"/>
                <a:cs typeface="Alexandria" charset="0"/>
              </a:rPr>
              <a:t>استطلاعات</a:t>
            </a:r>
            <a:r>
              <a:rPr lang="ar-SA" sz="2000" dirty="0">
                <a:latin typeface="Alexandria" charset="0"/>
                <a:cs typeface="Alexandria" charset="0"/>
              </a:rPr>
              <a:t> </a:t>
            </a:r>
            <a:r>
              <a:rPr lang="ar-SA" sz="2000" b="1" dirty="0">
                <a:latin typeface="Alexandria" charset="0"/>
                <a:cs typeface="Alexandria" charset="0"/>
              </a:rPr>
              <a:t>الرأي</a:t>
            </a:r>
            <a:r>
              <a:rPr lang="ar-SA" sz="2000" dirty="0">
                <a:latin typeface="Alexandria" charset="0"/>
                <a:cs typeface="Alexandria" charset="0"/>
              </a:rPr>
              <a:t> أو </a:t>
            </a:r>
            <a:r>
              <a:rPr lang="ar-SA" sz="2000" b="1" dirty="0">
                <a:latin typeface="Alexandria" charset="0"/>
                <a:cs typeface="Alexandria" charset="0"/>
              </a:rPr>
              <a:t>التفاعل</a:t>
            </a:r>
            <a:r>
              <a:rPr lang="ar-SA" sz="2000" dirty="0">
                <a:latin typeface="Alexandria" charset="0"/>
                <a:cs typeface="Alexandria" charset="0"/>
              </a:rPr>
              <a:t> على المنصات </a:t>
            </a:r>
            <a:r>
              <a:rPr lang="ar-SA" sz="2000" dirty="0" smtClean="0">
                <a:latin typeface="Alexandria" charset="0"/>
                <a:cs typeface="Alexandria" charset="0"/>
              </a:rPr>
              <a:t>الرقمية</a:t>
            </a:r>
            <a:r>
              <a:rPr lang="ar-SA" sz="2000" dirty="0">
                <a:latin typeface="Alexandria" charset="0"/>
                <a:cs typeface="Alexandria" charset="0"/>
              </a:rPr>
              <a:t>،</a:t>
            </a:r>
            <a:r>
              <a:rPr lang="ar-SA" sz="2000" dirty="0" smtClean="0">
                <a:latin typeface="Alexandria" charset="0"/>
                <a:cs typeface="Alexandria" charset="0"/>
              </a:rPr>
              <a:t> </a:t>
            </a:r>
            <a:r>
              <a:rPr lang="ar-SA" sz="2000" dirty="0">
                <a:latin typeface="Alexandria" charset="0"/>
                <a:cs typeface="Alexandria" charset="0"/>
              </a:rPr>
              <a:t>هذه المعلومات تساعد في إنشاء محتوى ذي صلة وملائم.</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استخدام </a:t>
            </a:r>
            <a:r>
              <a:rPr lang="ar-SA" sz="2000" b="1" dirty="0" smtClean="0">
                <a:latin typeface="Alexandria" charset="0"/>
                <a:cs typeface="Alexandria" charset="0"/>
              </a:rPr>
              <a:t>البيانات</a:t>
            </a:r>
            <a:r>
              <a:rPr lang="ar-SA" sz="2000" dirty="0" smtClean="0">
                <a:latin typeface="Alexandria" charset="0"/>
                <a:cs typeface="Alexandria" charset="0"/>
              </a:rPr>
              <a:t> ونتائج </a:t>
            </a:r>
            <a:r>
              <a:rPr lang="ar-SA" sz="2000" b="1" dirty="0" smtClean="0">
                <a:latin typeface="Alexandria" charset="0"/>
                <a:cs typeface="Alexandria" charset="0"/>
              </a:rPr>
              <a:t>الاحصاءات</a:t>
            </a:r>
            <a:r>
              <a:rPr lang="ar-SA" sz="2000" dirty="0" smtClean="0">
                <a:latin typeface="Alexandria" charset="0"/>
                <a:cs typeface="Alexandria" charset="0"/>
              </a:rPr>
              <a:t> </a:t>
            </a:r>
            <a:r>
              <a:rPr lang="ar-SA" sz="2000" b="1" dirty="0" smtClean="0">
                <a:latin typeface="Alexandria" charset="0"/>
                <a:cs typeface="Alexandria" charset="0"/>
              </a:rPr>
              <a:t>والأرقام</a:t>
            </a:r>
            <a:r>
              <a:rPr lang="ar-SA" sz="2000" dirty="0" smtClean="0">
                <a:latin typeface="Alexandria" charset="0"/>
                <a:cs typeface="Alexandria" charset="0"/>
              </a:rPr>
              <a:t> بكل تأكيد </a:t>
            </a:r>
            <a:r>
              <a:rPr lang="ar-SA" sz="2000" dirty="0">
                <a:latin typeface="Alexandria" charset="0"/>
                <a:cs typeface="Alexandria" charset="0"/>
              </a:rPr>
              <a:t>يعزز من </a:t>
            </a:r>
            <a:r>
              <a:rPr lang="ar-SA" sz="2000" b="1" dirty="0">
                <a:latin typeface="Alexandria" charset="0"/>
                <a:cs typeface="Alexandria" charset="0"/>
              </a:rPr>
              <a:t>مصداقية</a:t>
            </a:r>
            <a:r>
              <a:rPr lang="ar-SA" sz="2000" dirty="0">
                <a:latin typeface="Alexandria" charset="0"/>
                <a:cs typeface="Alexandria" charset="0"/>
              </a:rPr>
              <a:t> </a:t>
            </a:r>
            <a:r>
              <a:rPr lang="ar-SA" sz="2000" b="1" dirty="0">
                <a:latin typeface="Alexandria" charset="0"/>
                <a:cs typeface="Alexandria" charset="0"/>
              </a:rPr>
              <a:t>المحتوى</a:t>
            </a:r>
            <a:r>
              <a:rPr lang="ar-SA" sz="2000" dirty="0">
                <a:latin typeface="Alexandria" charset="0"/>
                <a:cs typeface="Alexandria" charset="0"/>
              </a:rPr>
              <a:t> ويجعله </a:t>
            </a:r>
            <a:r>
              <a:rPr lang="ar-SA" sz="2000" b="1" dirty="0">
                <a:latin typeface="Alexandria" charset="0"/>
                <a:cs typeface="Alexandria" charset="0"/>
              </a:rPr>
              <a:t>أكثر</a:t>
            </a:r>
            <a:r>
              <a:rPr lang="ar-SA" sz="2000" dirty="0">
                <a:latin typeface="Alexandria" charset="0"/>
                <a:cs typeface="Alexandria" charset="0"/>
              </a:rPr>
              <a:t> </a:t>
            </a:r>
            <a:r>
              <a:rPr lang="ar-SA" sz="2000" b="1" dirty="0">
                <a:latin typeface="Alexandria" charset="0"/>
                <a:cs typeface="Alexandria" charset="0"/>
              </a:rPr>
              <a:t>جاذبية</a:t>
            </a:r>
            <a:r>
              <a:rPr lang="ar-SA" sz="2000" dirty="0">
                <a:latin typeface="Alexandria" charset="0"/>
                <a:cs typeface="Alexandria" charset="0"/>
              </a:rPr>
              <a:t> للجمهور المستهدف.</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8658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101397"/>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التخطيط الزمني </a:t>
            </a:r>
            <a:r>
              <a:rPr lang="ar-SA" sz="2400" b="1" dirty="0" smtClean="0">
                <a:solidFill>
                  <a:srgbClr val="203E5F"/>
                </a:solidFill>
                <a:latin typeface="Alexandria" charset="0"/>
                <a:cs typeface="Alexandria" charset="0"/>
              </a:rPr>
              <a:t>للمحتوى</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التخطيط</a:t>
            </a:r>
            <a:r>
              <a:rPr lang="ar-SA" sz="2000" dirty="0">
                <a:latin typeface="Alexandria" charset="0"/>
                <a:cs typeface="Alexandria" charset="0"/>
              </a:rPr>
              <a:t> </a:t>
            </a:r>
            <a:r>
              <a:rPr lang="ar-SA" sz="2000" b="1" dirty="0">
                <a:latin typeface="Alexandria" charset="0"/>
                <a:cs typeface="Alexandria" charset="0"/>
              </a:rPr>
              <a:t>الزمني</a:t>
            </a:r>
            <a:r>
              <a:rPr lang="ar-SA" sz="2000" dirty="0">
                <a:latin typeface="Alexandria" charset="0"/>
                <a:cs typeface="Alexandria" charset="0"/>
              </a:rPr>
              <a:t> هو عملية تحديد المدة الزمنية لكل جزء من </a:t>
            </a:r>
            <a:r>
              <a:rPr lang="ar-SA" sz="2000" dirty="0" smtClean="0">
                <a:latin typeface="Alexandria" charset="0"/>
                <a:cs typeface="Alexandria" charset="0"/>
              </a:rPr>
              <a:t>المحتوى، وفي </a:t>
            </a:r>
            <a:r>
              <a:rPr lang="ar-SA" sz="2000" dirty="0">
                <a:latin typeface="Alexandria" charset="0"/>
                <a:cs typeface="Alexandria" charset="0"/>
              </a:rPr>
              <a:t>صحافة الهاتف المحمول، يجب مراعاة أن </a:t>
            </a:r>
            <a:r>
              <a:rPr lang="ar-SA" sz="2000" b="1" dirty="0">
                <a:latin typeface="Alexandria" charset="0"/>
                <a:cs typeface="Alexandria" charset="0"/>
              </a:rPr>
              <a:t>المحتوى</a:t>
            </a:r>
            <a:r>
              <a:rPr lang="ar-SA" sz="2000" dirty="0">
                <a:latin typeface="Alexandria" charset="0"/>
                <a:cs typeface="Alexandria" charset="0"/>
              </a:rPr>
              <a:t> </a:t>
            </a:r>
            <a:r>
              <a:rPr lang="ar-SA" sz="2000" b="1" dirty="0">
                <a:latin typeface="Alexandria" charset="0"/>
                <a:cs typeface="Alexandria" charset="0"/>
              </a:rPr>
              <a:t>القصير</a:t>
            </a:r>
            <a:r>
              <a:rPr lang="ar-SA" sz="2000" dirty="0">
                <a:latin typeface="Alexandria" charset="0"/>
                <a:cs typeface="Alexandria" charset="0"/>
              </a:rPr>
              <a:t> غالبًا ما يكون </a:t>
            </a:r>
            <a:r>
              <a:rPr lang="ar-SA" sz="2000" b="1" dirty="0">
                <a:latin typeface="Alexandria" charset="0"/>
                <a:cs typeface="Alexandria" charset="0"/>
              </a:rPr>
              <a:t>أكثر</a:t>
            </a:r>
            <a:r>
              <a:rPr lang="ar-SA" sz="2000" dirty="0">
                <a:latin typeface="Alexandria" charset="0"/>
                <a:cs typeface="Alexandria" charset="0"/>
              </a:rPr>
              <a:t> </a:t>
            </a:r>
            <a:r>
              <a:rPr lang="ar-SA" sz="2000" b="1" dirty="0">
                <a:latin typeface="Alexandria" charset="0"/>
                <a:cs typeface="Alexandria" charset="0"/>
              </a:rPr>
              <a:t>فعالية</a:t>
            </a:r>
            <a:r>
              <a:rPr lang="ar-SA" sz="2000" dirty="0">
                <a:latin typeface="Alexandria" charset="0"/>
                <a:cs typeface="Alexandria" charset="0"/>
              </a:rPr>
              <a:t> في جذب </a:t>
            </a:r>
            <a:r>
              <a:rPr lang="ar-SA" sz="2000" b="1" dirty="0">
                <a:latin typeface="Alexandria" charset="0"/>
                <a:cs typeface="Alexandria" charset="0"/>
              </a:rPr>
              <a:t>الانتباه</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يجب تخصيص </a:t>
            </a:r>
            <a:r>
              <a:rPr lang="ar-SA" sz="2000" b="1" dirty="0">
                <a:latin typeface="Alexandria" charset="0"/>
                <a:cs typeface="Alexandria" charset="0"/>
              </a:rPr>
              <a:t>وقت</a:t>
            </a:r>
            <a:r>
              <a:rPr lang="ar-SA" sz="2000" dirty="0">
                <a:latin typeface="Alexandria" charset="0"/>
                <a:cs typeface="Alexandria" charset="0"/>
              </a:rPr>
              <a:t> </a:t>
            </a:r>
            <a:r>
              <a:rPr lang="ar-SA" sz="2000" b="1" dirty="0">
                <a:latin typeface="Alexandria" charset="0"/>
                <a:cs typeface="Alexandria" charset="0"/>
              </a:rPr>
              <a:t>كافٍ</a:t>
            </a:r>
            <a:r>
              <a:rPr lang="ar-SA" sz="2000" dirty="0">
                <a:latin typeface="Alexandria" charset="0"/>
                <a:cs typeface="Alexandria" charset="0"/>
              </a:rPr>
              <a:t> لكل مرحلة، بدءًا من التصوير وحتى التحرير</a:t>
            </a:r>
            <a:r>
              <a:rPr lang="ar-SA" sz="2000" dirty="0" smtClean="0">
                <a:latin typeface="Alexandria" charset="0"/>
                <a:cs typeface="Alexandria" charset="0"/>
              </a:rPr>
              <a:t>.</a:t>
            </a: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التخطيط </a:t>
            </a:r>
            <a:r>
              <a:rPr lang="ar-SA" sz="2000" dirty="0">
                <a:latin typeface="Alexandria" charset="0"/>
                <a:cs typeface="Alexandria" charset="0"/>
              </a:rPr>
              <a:t>الزمني الجيد يضمن </a:t>
            </a:r>
            <a:r>
              <a:rPr lang="ar-SA" sz="2000" b="1" dirty="0">
                <a:latin typeface="Alexandria" charset="0"/>
                <a:cs typeface="Alexandria" charset="0"/>
              </a:rPr>
              <a:t>عدم</a:t>
            </a:r>
            <a:r>
              <a:rPr lang="ar-SA" sz="2000" dirty="0">
                <a:latin typeface="Alexandria" charset="0"/>
                <a:cs typeface="Alexandria" charset="0"/>
              </a:rPr>
              <a:t> </a:t>
            </a:r>
            <a:r>
              <a:rPr lang="ar-SA" sz="2000" b="1" dirty="0">
                <a:latin typeface="Alexandria" charset="0"/>
                <a:cs typeface="Alexandria" charset="0"/>
              </a:rPr>
              <a:t>التسرع</a:t>
            </a:r>
            <a:r>
              <a:rPr lang="ar-SA" sz="2000" dirty="0">
                <a:latin typeface="Alexandria" charset="0"/>
                <a:cs typeface="Alexandria" charset="0"/>
              </a:rPr>
              <a:t> في إنتاج المحتوى، مما </a:t>
            </a:r>
            <a:r>
              <a:rPr lang="ar-SA" sz="2000" b="1" dirty="0">
                <a:latin typeface="Alexandria" charset="0"/>
                <a:cs typeface="Alexandria" charset="0"/>
              </a:rPr>
              <a:t>يحافظ</a:t>
            </a:r>
            <a:r>
              <a:rPr lang="ar-SA" sz="2000" dirty="0">
                <a:latin typeface="Alexandria" charset="0"/>
                <a:cs typeface="Alexandria" charset="0"/>
              </a:rPr>
              <a:t> على </a:t>
            </a:r>
            <a:r>
              <a:rPr lang="ar-SA" sz="2000" b="1" dirty="0">
                <a:latin typeface="Alexandria" charset="0"/>
                <a:cs typeface="Alexandria" charset="0"/>
              </a:rPr>
              <a:t>جودته</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أيضًا، يجب مراعاة الوقت المخصص </a:t>
            </a:r>
            <a:r>
              <a:rPr lang="ar-SA" sz="2000" b="1" dirty="0">
                <a:latin typeface="Alexandria" charset="0"/>
                <a:cs typeface="Alexandria" charset="0"/>
              </a:rPr>
              <a:t>للاستهلال</a:t>
            </a:r>
            <a:r>
              <a:rPr lang="ar-SA" sz="2000" dirty="0">
                <a:latin typeface="Alexandria" charset="0"/>
                <a:cs typeface="Alexandria" charset="0"/>
              </a:rPr>
              <a:t> </a:t>
            </a:r>
            <a:r>
              <a:rPr lang="ar-SA" sz="2000" b="1" dirty="0">
                <a:latin typeface="Alexandria" charset="0"/>
                <a:cs typeface="Alexandria" charset="0"/>
              </a:rPr>
              <a:t>والمتن</a:t>
            </a:r>
            <a:r>
              <a:rPr lang="ar-SA" sz="2000" dirty="0">
                <a:latin typeface="Alexandria" charset="0"/>
                <a:cs typeface="Alexandria" charset="0"/>
              </a:rPr>
              <a:t> </a:t>
            </a:r>
            <a:r>
              <a:rPr lang="ar-SA" sz="2000" b="1" dirty="0">
                <a:latin typeface="Alexandria" charset="0"/>
                <a:cs typeface="Alexandria" charset="0"/>
              </a:rPr>
              <a:t>والخاتمة</a:t>
            </a:r>
            <a:r>
              <a:rPr lang="ar-SA" sz="2000" dirty="0">
                <a:latin typeface="Alexandria" charset="0"/>
                <a:cs typeface="Alexandria" charset="0"/>
              </a:rPr>
              <a:t>، </a:t>
            </a:r>
            <a:r>
              <a:rPr lang="ar-SA" sz="2000" dirty="0" smtClean="0">
                <a:latin typeface="Alexandria" charset="0"/>
                <a:cs typeface="Alexandria" charset="0"/>
              </a:rPr>
              <a:t>كما ذكرنا في هذه المحاضرة بحيث </a:t>
            </a:r>
            <a:r>
              <a:rPr lang="ar-SA" sz="2000" dirty="0">
                <a:latin typeface="Alexandria" charset="0"/>
                <a:cs typeface="Alexandria" charset="0"/>
              </a:rPr>
              <a:t>يكون هناك توازن بين الأجزاء المختلفة.</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079397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355312"/>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بالهاتف </a:t>
            </a:r>
            <a:r>
              <a:rPr lang="ar-SA" sz="2400" b="1" dirty="0" smtClean="0">
                <a:solidFill>
                  <a:srgbClr val="203E5F"/>
                </a:solidFill>
                <a:latin typeface="Alexandria" charset="0"/>
                <a:cs typeface="Alexandria" charset="0"/>
              </a:rPr>
              <a:t>المحمول</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التصوير</a:t>
            </a:r>
            <a:r>
              <a:rPr lang="ar-SA" sz="2000" dirty="0">
                <a:latin typeface="Alexandria" charset="0"/>
                <a:cs typeface="Alexandria" charset="0"/>
              </a:rPr>
              <a:t> بالهاتف المحمول يتطلب فهمًا </a:t>
            </a:r>
            <a:r>
              <a:rPr lang="ar-SA" sz="2000" b="1" dirty="0">
                <a:latin typeface="Alexandria" charset="0"/>
                <a:cs typeface="Alexandria" charset="0"/>
              </a:rPr>
              <a:t>لتقنيات</a:t>
            </a:r>
            <a:r>
              <a:rPr lang="ar-SA" sz="2000" dirty="0">
                <a:latin typeface="Alexandria" charset="0"/>
                <a:cs typeface="Alexandria" charset="0"/>
              </a:rPr>
              <a:t> </a:t>
            </a:r>
            <a:r>
              <a:rPr lang="ar-SA" sz="2000" b="1" dirty="0">
                <a:latin typeface="Alexandria" charset="0"/>
                <a:cs typeface="Alexandria" charset="0"/>
              </a:rPr>
              <a:t>أساسية</a:t>
            </a:r>
            <a:r>
              <a:rPr lang="ar-SA" sz="2000" dirty="0">
                <a:latin typeface="Alexandria" charset="0"/>
                <a:cs typeface="Alexandria" charset="0"/>
              </a:rPr>
              <a:t> مثل الإضاءة والتركيز والزوايا. </a:t>
            </a:r>
            <a:endParaRPr lang="ar-SA" sz="2000" dirty="0" smtClean="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الإضاءة</a:t>
            </a:r>
            <a:r>
              <a:rPr lang="ar-SA" sz="2000" dirty="0" smtClean="0">
                <a:latin typeface="Alexandria" charset="0"/>
                <a:cs typeface="Alexandria" charset="0"/>
              </a:rPr>
              <a:t> </a:t>
            </a:r>
            <a:r>
              <a:rPr lang="ar-SA" sz="2000" b="1" dirty="0">
                <a:latin typeface="Alexandria" charset="0"/>
                <a:cs typeface="Alexandria" charset="0"/>
              </a:rPr>
              <a:t>الجيدة</a:t>
            </a:r>
            <a:r>
              <a:rPr lang="ar-SA" sz="2000" dirty="0">
                <a:latin typeface="Alexandria" charset="0"/>
                <a:cs typeface="Alexandria" charset="0"/>
              </a:rPr>
              <a:t> هي العامل الأكثر أهمية في الحصول على </a:t>
            </a:r>
            <a:r>
              <a:rPr lang="ar-SA" sz="2000" b="1" dirty="0">
                <a:latin typeface="Alexandria" charset="0"/>
                <a:cs typeface="Alexandria" charset="0"/>
              </a:rPr>
              <a:t>لقطات</a:t>
            </a:r>
            <a:r>
              <a:rPr lang="ar-SA" sz="2000" dirty="0">
                <a:latin typeface="Alexandria" charset="0"/>
                <a:cs typeface="Alexandria" charset="0"/>
              </a:rPr>
              <a:t> </a:t>
            </a:r>
            <a:r>
              <a:rPr lang="ar-SA" sz="2000" b="1" dirty="0">
                <a:latin typeface="Alexandria" charset="0"/>
                <a:cs typeface="Alexandria" charset="0"/>
              </a:rPr>
              <a:t>واضحة</a:t>
            </a:r>
            <a:r>
              <a:rPr lang="ar-SA" sz="2000" dirty="0">
                <a:latin typeface="Alexandria" charset="0"/>
                <a:cs typeface="Alexandria" charset="0"/>
              </a:rPr>
              <a:t> ومهنية.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يجب أيضًا تجربة </a:t>
            </a:r>
            <a:r>
              <a:rPr lang="ar-SA" sz="2000" b="1" dirty="0">
                <a:latin typeface="Alexandria" charset="0"/>
                <a:cs typeface="Alexandria" charset="0"/>
              </a:rPr>
              <a:t>زوايا</a:t>
            </a:r>
            <a:r>
              <a:rPr lang="ar-SA" sz="2000" dirty="0">
                <a:latin typeface="Alexandria" charset="0"/>
                <a:cs typeface="Alexandria" charset="0"/>
              </a:rPr>
              <a:t> تصوير </a:t>
            </a:r>
            <a:r>
              <a:rPr lang="ar-SA" sz="2000" b="1" dirty="0">
                <a:latin typeface="Alexandria" charset="0"/>
                <a:cs typeface="Alexandria" charset="0"/>
              </a:rPr>
              <a:t>مختلفة</a:t>
            </a:r>
            <a:r>
              <a:rPr lang="ar-SA" sz="2000" dirty="0">
                <a:latin typeface="Alexandria" charset="0"/>
                <a:cs typeface="Alexandria" charset="0"/>
              </a:rPr>
              <a:t> لإضافة </a:t>
            </a:r>
            <a:r>
              <a:rPr lang="ar-SA" sz="2000" b="1" dirty="0">
                <a:latin typeface="Alexandria" charset="0"/>
                <a:cs typeface="Alexandria" charset="0"/>
              </a:rPr>
              <a:t>عمق</a:t>
            </a:r>
            <a:r>
              <a:rPr lang="ar-SA" sz="2000" dirty="0">
                <a:latin typeface="Alexandria" charset="0"/>
                <a:cs typeface="Alexandria" charset="0"/>
              </a:rPr>
              <a:t> </a:t>
            </a:r>
            <a:r>
              <a:rPr lang="ar-SA" sz="2000" b="1" dirty="0">
                <a:latin typeface="Alexandria" charset="0"/>
                <a:cs typeface="Alexandria" charset="0"/>
              </a:rPr>
              <a:t>وجمالية</a:t>
            </a:r>
            <a:r>
              <a:rPr lang="ar-SA" sz="2000" dirty="0">
                <a:latin typeface="Alexandria" charset="0"/>
                <a:cs typeface="Alexandria" charset="0"/>
              </a:rPr>
              <a:t> للقطات. </a:t>
            </a:r>
            <a:endParaRPr lang="ar-SA" sz="2000" dirty="0" smtClean="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استخدام </a:t>
            </a:r>
            <a:r>
              <a:rPr lang="ar-SA" sz="2000" b="1" dirty="0">
                <a:latin typeface="Alexandria" charset="0"/>
                <a:cs typeface="Alexandria" charset="0"/>
              </a:rPr>
              <a:t>الحامل</a:t>
            </a:r>
            <a:r>
              <a:rPr lang="ar-SA" sz="2000" dirty="0">
                <a:latin typeface="Alexandria" charset="0"/>
                <a:cs typeface="Alexandria" charset="0"/>
              </a:rPr>
              <a:t> </a:t>
            </a:r>
            <a:r>
              <a:rPr lang="ar-SA" sz="2000" b="1" dirty="0">
                <a:latin typeface="Alexandria" charset="0"/>
                <a:cs typeface="Alexandria" charset="0"/>
              </a:rPr>
              <a:t>الثابت</a:t>
            </a:r>
            <a:r>
              <a:rPr lang="ar-SA" sz="2000" dirty="0">
                <a:latin typeface="Alexandria" charset="0"/>
                <a:cs typeface="Alexandria" charset="0"/>
              </a:rPr>
              <a:t> </a:t>
            </a:r>
            <a:r>
              <a:rPr lang="ar-SA" sz="2000" dirty="0" smtClean="0">
                <a:latin typeface="Alexandria" charset="0"/>
                <a:cs typeface="Alexandria" charset="0"/>
              </a:rPr>
              <a:t>يمكن </a:t>
            </a:r>
            <a:r>
              <a:rPr lang="ar-SA" sz="2000" dirty="0">
                <a:latin typeface="Alexandria" charset="0"/>
                <a:cs typeface="Alexandria" charset="0"/>
              </a:rPr>
              <a:t>أن يحسن من جودة </a:t>
            </a:r>
            <a:r>
              <a:rPr lang="ar-SA" sz="2000" dirty="0" smtClean="0">
                <a:latin typeface="Alexandria" charset="0"/>
                <a:cs typeface="Alexandria" charset="0"/>
              </a:rPr>
              <a:t>تصوير الفيديوهات</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ولا ننسى أن </a:t>
            </a:r>
            <a:r>
              <a:rPr lang="ar-SA" sz="2000" b="1" dirty="0" smtClean="0">
                <a:latin typeface="Alexandria" charset="0"/>
                <a:cs typeface="Alexandria" charset="0"/>
              </a:rPr>
              <a:t>التدريب</a:t>
            </a:r>
            <a:r>
              <a:rPr lang="ar-SA" sz="2000" dirty="0" smtClean="0">
                <a:latin typeface="Alexandria" charset="0"/>
                <a:cs typeface="Alexandria" charset="0"/>
              </a:rPr>
              <a:t> </a:t>
            </a:r>
            <a:r>
              <a:rPr lang="ar-SA" sz="2000" b="1" dirty="0">
                <a:latin typeface="Alexandria" charset="0"/>
                <a:cs typeface="Alexandria" charset="0"/>
              </a:rPr>
              <a:t>المستمر</a:t>
            </a:r>
            <a:r>
              <a:rPr lang="ar-SA" sz="2000" dirty="0">
                <a:latin typeface="Alexandria" charset="0"/>
                <a:cs typeface="Alexandria" charset="0"/>
              </a:rPr>
              <a:t> على تقنيات التصوير يساعد في تحسين المهارات وإنتاج محتوى أكثر </a:t>
            </a:r>
            <a:r>
              <a:rPr lang="ar-SA" sz="2000" dirty="0" smtClean="0">
                <a:latin typeface="Alexandria" charset="0"/>
                <a:cs typeface="Alexandria" charset="0"/>
              </a:rPr>
              <a:t>احترافية، ويمكن للصحفي في بدايات عمله أن يقوم بتدريب نفسه من خلال تصوير عدد من الصور والمقاطع التجريبية قبل التصوير النهائي.</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49717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886227"/>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تسجيل وتحرير </a:t>
            </a:r>
            <a:r>
              <a:rPr lang="ar-SA" sz="2400" b="1" dirty="0">
                <a:solidFill>
                  <a:srgbClr val="203E5F"/>
                </a:solidFill>
                <a:latin typeface="Alexandria" charset="0"/>
                <a:cs typeface="Alexandria" charset="0"/>
              </a:rPr>
              <a:t>الصوت بالهاتف </a:t>
            </a:r>
            <a:r>
              <a:rPr lang="ar-SA" sz="2400" b="1" dirty="0" smtClean="0">
                <a:solidFill>
                  <a:srgbClr val="203E5F"/>
                </a:solidFill>
                <a:latin typeface="Alexandria" charset="0"/>
                <a:cs typeface="Alexandria" charset="0"/>
              </a:rPr>
              <a:t>المحمول</a:t>
            </a:r>
            <a:endParaRPr lang="en-US" sz="2400" b="1" dirty="0" smtClean="0">
              <a:solidFill>
                <a:srgbClr val="203E5F"/>
              </a:solidFill>
              <a:latin typeface="Alexandria" charset="0"/>
              <a:cs typeface="Alexandria" charset="0"/>
            </a:endParaRPr>
          </a:p>
          <a:p>
            <a:pPr algn="r" rtl="1">
              <a:lnSpc>
                <a:spcPct val="150000"/>
              </a:lnSpc>
            </a:pPr>
            <a:endParaRPr lang="ar-SA" sz="1100" dirty="0" smtClean="0">
              <a:latin typeface="Alexandria" charset="0"/>
              <a:cs typeface="Alexandria" charset="0"/>
            </a:endParaRPr>
          </a:p>
          <a:p>
            <a:pPr algn="just" rtl="1">
              <a:lnSpc>
                <a:spcPct val="150000"/>
              </a:lnSpc>
            </a:pPr>
            <a:r>
              <a:rPr lang="ar-SA" sz="2000" b="1" dirty="0">
                <a:latin typeface="Alexandria" charset="0"/>
                <a:cs typeface="Alexandria" charset="0"/>
              </a:rPr>
              <a:t>جودة</a:t>
            </a:r>
            <a:r>
              <a:rPr lang="ar-SA" sz="2000" dirty="0">
                <a:latin typeface="Alexandria" charset="0"/>
                <a:cs typeface="Alexandria" charset="0"/>
              </a:rPr>
              <a:t> </a:t>
            </a:r>
            <a:r>
              <a:rPr lang="ar-SA" sz="2000" b="1" dirty="0">
                <a:latin typeface="Alexandria" charset="0"/>
                <a:cs typeface="Alexandria" charset="0"/>
              </a:rPr>
              <a:t>الصوت</a:t>
            </a:r>
            <a:r>
              <a:rPr lang="ar-SA" sz="2000" dirty="0">
                <a:latin typeface="Alexandria" charset="0"/>
                <a:cs typeface="Alexandria" charset="0"/>
              </a:rPr>
              <a:t> هي عنصر أساسي في المحتوى </a:t>
            </a:r>
            <a:r>
              <a:rPr lang="ar-SA" sz="2000" dirty="0" smtClean="0">
                <a:latin typeface="Alexandria" charset="0"/>
                <a:cs typeface="Alexandria" charset="0"/>
              </a:rPr>
              <a:t>الإعلامي، </a:t>
            </a:r>
            <a:r>
              <a:rPr lang="ar-SA" sz="2000" dirty="0">
                <a:latin typeface="Alexandria" charset="0"/>
                <a:cs typeface="Alexandria" charset="0"/>
              </a:rPr>
              <a:t>في صحافة الهاتف المحمول، يمكن استخدام ميكروفونات </a:t>
            </a:r>
            <a:r>
              <a:rPr lang="ar-SA" sz="2000" dirty="0" smtClean="0">
                <a:latin typeface="Alexandria" charset="0"/>
                <a:cs typeface="Alexandria" charset="0"/>
              </a:rPr>
              <a:t>خارجية كما ذكرنا في محاضرتنا السابقة لتحسين </a:t>
            </a:r>
            <a:r>
              <a:rPr lang="ar-SA" sz="2000" dirty="0">
                <a:latin typeface="Alexandria" charset="0"/>
                <a:cs typeface="Alexandria" charset="0"/>
              </a:rPr>
              <a:t>جودة </a:t>
            </a:r>
            <a:r>
              <a:rPr lang="ar-SA" sz="2000" dirty="0" smtClean="0">
                <a:latin typeface="Alexandria" charset="0"/>
                <a:cs typeface="Alexandria" charset="0"/>
              </a:rPr>
              <a:t>التسجيل، ويجب </a:t>
            </a:r>
            <a:r>
              <a:rPr lang="ar-SA" sz="2000" dirty="0">
                <a:latin typeface="Alexandria" charset="0"/>
                <a:cs typeface="Alexandria" charset="0"/>
              </a:rPr>
              <a:t>اختيار </a:t>
            </a:r>
            <a:r>
              <a:rPr lang="ar-SA" sz="2000" b="1" dirty="0">
                <a:latin typeface="Alexandria" charset="0"/>
                <a:cs typeface="Alexandria" charset="0"/>
              </a:rPr>
              <a:t>مكان</a:t>
            </a:r>
            <a:r>
              <a:rPr lang="ar-SA" sz="2000" dirty="0">
                <a:latin typeface="Alexandria" charset="0"/>
                <a:cs typeface="Alexandria" charset="0"/>
              </a:rPr>
              <a:t> </a:t>
            </a:r>
            <a:r>
              <a:rPr lang="ar-SA" sz="2000" b="1" dirty="0">
                <a:latin typeface="Alexandria" charset="0"/>
                <a:cs typeface="Alexandria" charset="0"/>
              </a:rPr>
              <a:t>هادئ</a:t>
            </a:r>
            <a:r>
              <a:rPr lang="ar-SA" sz="2000" dirty="0">
                <a:latin typeface="Alexandria" charset="0"/>
                <a:cs typeface="Alexandria" charset="0"/>
              </a:rPr>
              <a:t> لتسجيل الصوت، مع </a:t>
            </a:r>
            <a:r>
              <a:rPr lang="ar-SA" sz="2000" b="1" dirty="0">
                <a:latin typeface="Alexandria" charset="0"/>
                <a:cs typeface="Alexandria" charset="0"/>
              </a:rPr>
              <a:t>تجنب</a:t>
            </a:r>
            <a:r>
              <a:rPr lang="ar-SA" sz="2000" dirty="0">
                <a:latin typeface="Alexandria" charset="0"/>
                <a:cs typeface="Alexandria" charset="0"/>
              </a:rPr>
              <a:t> </a:t>
            </a:r>
            <a:r>
              <a:rPr lang="ar-SA" sz="2000" b="1" dirty="0">
                <a:latin typeface="Alexandria" charset="0"/>
                <a:cs typeface="Alexandria" charset="0"/>
              </a:rPr>
              <a:t>الضوضاء</a:t>
            </a:r>
            <a:r>
              <a:rPr lang="ar-SA" sz="2000" dirty="0">
                <a:latin typeface="Alexandria" charset="0"/>
                <a:cs typeface="Alexandria" charset="0"/>
              </a:rPr>
              <a:t> </a:t>
            </a:r>
            <a:r>
              <a:rPr lang="ar-SA" sz="2000" dirty="0" smtClean="0">
                <a:latin typeface="Alexandria" charset="0"/>
                <a:cs typeface="Alexandria" charset="0"/>
              </a:rPr>
              <a:t>الخلفية، ويمكن </a:t>
            </a:r>
            <a:r>
              <a:rPr lang="ar-SA" sz="2000" dirty="0">
                <a:latin typeface="Alexandria" charset="0"/>
                <a:cs typeface="Alexandria" charset="0"/>
              </a:rPr>
              <a:t>استخدام تطبيقات </a:t>
            </a:r>
            <a:r>
              <a:rPr lang="ar-SA" sz="2000" b="1" dirty="0" smtClean="0">
                <a:latin typeface="Alexandria" charset="0"/>
                <a:cs typeface="Alexandria" charset="0"/>
              </a:rPr>
              <a:t>معالجة</a:t>
            </a:r>
            <a:r>
              <a:rPr lang="ar-SA" sz="2000" dirty="0" smtClean="0">
                <a:latin typeface="Alexandria" charset="0"/>
                <a:cs typeface="Alexandria" charset="0"/>
              </a:rPr>
              <a:t> </a:t>
            </a:r>
            <a:r>
              <a:rPr lang="ar-SA" sz="2000" b="1" dirty="0">
                <a:latin typeface="Alexandria" charset="0"/>
                <a:cs typeface="Alexandria" charset="0"/>
              </a:rPr>
              <a:t>الصوت</a:t>
            </a:r>
            <a:r>
              <a:rPr lang="ar-SA" sz="2000" dirty="0">
                <a:latin typeface="Alexandria" charset="0"/>
                <a:cs typeface="Alexandria" charset="0"/>
              </a:rPr>
              <a:t> لتحسين الجودة بعد </a:t>
            </a:r>
            <a:r>
              <a:rPr lang="ar-SA" sz="2000" dirty="0" smtClean="0">
                <a:latin typeface="Alexandria" charset="0"/>
                <a:cs typeface="Alexandria" charset="0"/>
              </a:rPr>
              <a:t>التسجيل.</a:t>
            </a:r>
            <a:endParaRPr lang="ar-SA" sz="2000" dirty="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smtClean="0">
                <a:latin typeface="Alexandria" charset="0"/>
                <a:cs typeface="Alexandria" charset="0"/>
              </a:rPr>
              <a:t>بكل تأكيد الصوت </a:t>
            </a:r>
            <a:r>
              <a:rPr lang="ar-SA" sz="2000" dirty="0">
                <a:latin typeface="Alexandria" charset="0"/>
                <a:cs typeface="Alexandria" charset="0"/>
              </a:rPr>
              <a:t>الواضح يعزز من مصداقية المحتوى ويجعل التجربة أكثر متعة </a:t>
            </a:r>
            <a:r>
              <a:rPr lang="ar-SA" sz="2000" dirty="0" smtClean="0">
                <a:latin typeface="Alexandria" charset="0"/>
                <a:cs typeface="Alexandria" charset="0"/>
              </a:rPr>
              <a:t>للجمهور، وتحرير </a:t>
            </a:r>
            <a:r>
              <a:rPr lang="ar-SA" sz="2000" dirty="0">
                <a:latin typeface="Alexandria" charset="0"/>
                <a:cs typeface="Alexandria" charset="0"/>
              </a:rPr>
              <a:t>الصوت يتضمن إزالة الضوضاء </a:t>
            </a:r>
            <a:r>
              <a:rPr lang="ar-SA" sz="2000" dirty="0" smtClean="0">
                <a:latin typeface="Alexandria" charset="0"/>
                <a:cs typeface="Alexandria" charset="0"/>
              </a:rPr>
              <a:t>وضبط </a:t>
            </a:r>
            <a:r>
              <a:rPr lang="ar-SA" sz="2000" dirty="0">
                <a:latin typeface="Alexandria" charset="0"/>
                <a:cs typeface="Alexandria" charset="0"/>
              </a:rPr>
              <a:t>مستوى الصوت وإضافة المؤثرات الصوتية</a:t>
            </a:r>
            <a:r>
              <a:rPr lang="ar-SA" sz="2000" dirty="0" smtClean="0">
                <a:latin typeface="Alexandria" charset="0"/>
                <a:cs typeface="Alexandria" charset="0"/>
              </a:rPr>
              <a:t>.</a:t>
            </a:r>
          </a:p>
          <a:p>
            <a:pPr algn="just" rtl="1">
              <a:lnSpc>
                <a:spcPct val="150000"/>
              </a:lnSpc>
            </a:pPr>
            <a:endParaRPr lang="ar-SA" sz="900" dirty="0">
              <a:latin typeface="Alexandria" charset="0"/>
              <a:cs typeface="Alexandria" charset="0"/>
            </a:endParaRPr>
          </a:p>
          <a:p>
            <a:pPr algn="just" rtl="1">
              <a:lnSpc>
                <a:spcPct val="150000"/>
              </a:lnSpc>
            </a:pPr>
            <a:r>
              <a:rPr lang="ar-SA" sz="2000" dirty="0">
                <a:latin typeface="Alexandria" charset="0"/>
                <a:cs typeface="Alexandria" charset="0"/>
              </a:rPr>
              <a:t>يجب أن يكون الصوت </a:t>
            </a:r>
            <a:r>
              <a:rPr lang="ar-SA" sz="2000" b="1" dirty="0">
                <a:latin typeface="Alexandria" charset="0"/>
                <a:cs typeface="Alexandria" charset="0"/>
              </a:rPr>
              <a:t>واضحًا</a:t>
            </a:r>
            <a:r>
              <a:rPr lang="ar-SA" sz="2000" dirty="0">
                <a:latin typeface="Alexandria" charset="0"/>
                <a:cs typeface="Alexandria" charset="0"/>
              </a:rPr>
              <a:t> </a:t>
            </a:r>
            <a:r>
              <a:rPr lang="ar-SA" sz="2000" b="1" dirty="0">
                <a:latin typeface="Alexandria" charset="0"/>
                <a:cs typeface="Alexandria" charset="0"/>
              </a:rPr>
              <a:t>ومتوازنًا</a:t>
            </a:r>
            <a:r>
              <a:rPr lang="ar-SA" sz="2000" dirty="0">
                <a:latin typeface="Alexandria" charset="0"/>
                <a:cs typeface="Alexandria" charset="0"/>
              </a:rPr>
              <a:t>، مع مراعاة أن يكون مستوى الصوت مناسبًا للفيديوهات أو المقاطع </a:t>
            </a:r>
            <a:r>
              <a:rPr lang="ar-SA" sz="2000" dirty="0" smtClean="0">
                <a:latin typeface="Alexandria" charset="0"/>
                <a:cs typeface="Alexandria" charset="0"/>
              </a:rPr>
              <a:t>الصوتية، والتقنيات </a:t>
            </a:r>
            <a:r>
              <a:rPr lang="ar-SA" sz="2000" dirty="0">
                <a:latin typeface="Alexandria" charset="0"/>
                <a:cs typeface="Alexandria" charset="0"/>
              </a:rPr>
              <a:t>المتقدمة في تحرير </a:t>
            </a:r>
            <a:r>
              <a:rPr lang="ar-SA" sz="2000" dirty="0" smtClean="0">
                <a:latin typeface="Alexandria" charset="0"/>
                <a:cs typeface="Alexandria" charset="0"/>
              </a:rPr>
              <a:t>ومعالجة الصوت </a:t>
            </a:r>
            <a:r>
              <a:rPr lang="ar-SA" sz="2000" dirty="0">
                <a:latin typeface="Alexandria" charset="0"/>
                <a:cs typeface="Alexandria" charset="0"/>
              </a:rPr>
              <a:t>تشمل استخدام المؤثرات الصوتية ثلاثية الأبعاد وضبط الترددات وإضافة الموسيقى </a:t>
            </a:r>
            <a:r>
              <a:rPr lang="ar-SA" sz="2000" dirty="0" smtClean="0">
                <a:latin typeface="Alexandria" charset="0"/>
                <a:cs typeface="Alexandria" charset="0"/>
              </a:rPr>
              <a:t>الخلفية، وهذه </a:t>
            </a:r>
            <a:r>
              <a:rPr lang="ar-SA" sz="2000" dirty="0">
                <a:latin typeface="Alexandria" charset="0"/>
                <a:cs typeface="Alexandria" charset="0"/>
              </a:rPr>
              <a:t>التقنيات تضيف عمقًا عاطفيًا للمحتوى</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368811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77081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تحرير الفيديوهات </a:t>
            </a:r>
            <a:r>
              <a:rPr lang="ar-SA" sz="2400" b="1" dirty="0" smtClean="0">
                <a:solidFill>
                  <a:srgbClr val="203E5F"/>
                </a:solidFill>
                <a:latin typeface="Alexandria" charset="0"/>
                <a:cs typeface="Alexandria" charset="0"/>
              </a:rPr>
              <a:t>بالهاتف المحمول</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تحرير</a:t>
            </a:r>
            <a:r>
              <a:rPr lang="ar-SA" sz="2000" dirty="0">
                <a:latin typeface="Alexandria" charset="0"/>
                <a:cs typeface="Alexandria" charset="0"/>
              </a:rPr>
              <a:t> </a:t>
            </a:r>
            <a:r>
              <a:rPr lang="ar-SA" sz="2000" b="1" dirty="0">
                <a:latin typeface="Alexandria" charset="0"/>
                <a:cs typeface="Alexandria" charset="0"/>
              </a:rPr>
              <a:t>الفيديوهات</a:t>
            </a:r>
            <a:r>
              <a:rPr lang="ar-SA" sz="2000" dirty="0">
                <a:latin typeface="Alexandria" charset="0"/>
                <a:cs typeface="Alexandria" charset="0"/>
              </a:rPr>
              <a:t> يتضمن قص اللقطات غير الضرورية وترتيب المشاهد </a:t>
            </a:r>
            <a:r>
              <a:rPr lang="ar-SA" sz="2000" b="1" dirty="0">
                <a:latin typeface="Alexandria" charset="0"/>
                <a:cs typeface="Alexandria" charset="0"/>
              </a:rPr>
              <a:t>بشكل</a:t>
            </a:r>
            <a:r>
              <a:rPr lang="ar-SA" sz="2000" dirty="0">
                <a:latin typeface="Alexandria" charset="0"/>
                <a:cs typeface="Alexandria" charset="0"/>
              </a:rPr>
              <a:t> </a:t>
            </a:r>
            <a:r>
              <a:rPr lang="ar-SA" sz="2000" b="1" dirty="0">
                <a:latin typeface="Alexandria" charset="0"/>
                <a:cs typeface="Alexandria" charset="0"/>
              </a:rPr>
              <a:t>منطقي</a:t>
            </a:r>
            <a:r>
              <a:rPr lang="ar-SA" sz="2000" dirty="0" smtClean="0">
                <a:latin typeface="Alexandria" charset="0"/>
                <a:cs typeface="Alexandria" charset="0"/>
              </a:rPr>
              <a:t>.</a:t>
            </a:r>
            <a:endParaRPr lang="en-US"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صحافة الهاتف المحمول، يمكن استخدام </a:t>
            </a:r>
            <a:r>
              <a:rPr lang="ar-SA" sz="2000" dirty="0" smtClean="0">
                <a:latin typeface="Alexandria" charset="0"/>
                <a:cs typeface="Alexandria" charset="0"/>
              </a:rPr>
              <a:t>تطبيقات</a:t>
            </a:r>
            <a:r>
              <a:rPr lang="en-US" sz="2000" dirty="0" smtClean="0">
                <a:latin typeface="Alexandria" charset="0"/>
                <a:cs typeface="Alexandria" charset="0"/>
              </a:rPr>
              <a:t> </a:t>
            </a:r>
            <a:r>
              <a:rPr lang="ar-SA" sz="2000" dirty="0" smtClean="0">
                <a:latin typeface="Alexandria" charset="0"/>
                <a:cs typeface="Alexandria" charset="0"/>
              </a:rPr>
              <a:t> مخصصة لهذه المهمة تناولها في محاضراتنا القادمة.</a:t>
            </a:r>
            <a:endParaRPr lang="ar-SA" sz="2000" dirty="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يجب </a:t>
            </a:r>
            <a:r>
              <a:rPr lang="ar-SA" sz="2000" dirty="0">
                <a:latin typeface="Alexandria" charset="0"/>
                <a:cs typeface="Alexandria" charset="0"/>
              </a:rPr>
              <a:t>مراعاة </a:t>
            </a:r>
            <a:r>
              <a:rPr lang="ar-SA" sz="2000" b="1" dirty="0">
                <a:latin typeface="Alexandria" charset="0"/>
                <a:cs typeface="Alexandria" charset="0"/>
              </a:rPr>
              <a:t>التسلسل</a:t>
            </a:r>
            <a:r>
              <a:rPr lang="ar-SA" sz="2000" dirty="0">
                <a:latin typeface="Alexandria" charset="0"/>
                <a:cs typeface="Alexandria" charset="0"/>
              </a:rPr>
              <a:t> </a:t>
            </a:r>
            <a:r>
              <a:rPr lang="ar-SA" sz="2000" b="1" dirty="0">
                <a:latin typeface="Alexandria" charset="0"/>
                <a:cs typeface="Alexandria" charset="0"/>
              </a:rPr>
              <a:t>الزمني</a:t>
            </a:r>
            <a:r>
              <a:rPr lang="ar-SA" sz="2000" dirty="0">
                <a:latin typeface="Alexandria" charset="0"/>
                <a:cs typeface="Alexandria" charset="0"/>
              </a:rPr>
              <a:t> </a:t>
            </a:r>
            <a:r>
              <a:rPr lang="ar-SA" sz="2000" b="1" dirty="0">
                <a:latin typeface="Alexandria" charset="0"/>
                <a:cs typeface="Alexandria" charset="0"/>
              </a:rPr>
              <a:t>للقصة</a:t>
            </a:r>
            <a:r>
              <a:rPr lang="ar-SA" sz="2000" dirty="0">
                <a:latin typeface="Alexandria" charset="0"/>
                <a:cs typeface="Alexandria" charset="0"/>
              </a:rPr>
              <a:t>، مع الانتقال السلس بين </a:t>
            </a:r>
            <a:r>
              <a:rPr lang="ar-SA" sz="2000" dirty="0" smtClean="0">
                <a:latin typeface="Alexandria" charset="0"/>
                <a:cs typeface="Alexandria" charset="0"/>
              </a:rPr>
              <a:t>المشاهد، أيضًا </a:t>
            </a:r>
            <a:r>
              <a:rPr lang="ar-SA" sz="2000" dirty="0">
                <a:latin typeface="Alexandria" charset="0"/>
                <a:cs typeface="Alexandria" charset="0"/>
              </a:rPr>
              <a:t>يمكن </a:t>
            </a:r>
            <a:r>
              <a:rPr lang="ar-SA" sz="2000" b="1" dirty="0">
                <a:latin typeface="Alexandria" charset="0"/>
                <a:cs typeface="Alexandria" charset="0"/>
              </a:rPr>
              <a:t>إضافة</a:t>
            </a:r>
            <a:r>
              <a:rPr lang="ar-SA" sz="2000" dirty="0">
                <a:latin typeface="Alexandria" charset="0"/>
                <a:cs typeface="Alexandria" charset="0"/>
              </a:rPr>
              <a:t> </a:t>
            </a:r>
            <a:r>
              <a:rPr lang="ar-SA" sz="2000" b="1" dirty="0">
                <a:latin typeface="Alexandria" charset="0"/>
                <a:cs typeface="Alexandria" charset="0"/>
              </a:rPr>
              <a:t>النصوص</a:t>
            </a:r>
            <a:r>
              <a:rPr lang="ar-SA" sz="2000" dirty="0">
                <a:latin typeface="Alexandria" charset="0"/>
                <a:cs typeface="Alexandria" charset="0"/>
              </a:rPr>
              <a:t> </a:t>
            </a:r>
            <a:r>
              <a:rPr lang="ar-SA" sz="2000" b="1" dirty="0">
                <a:latin typeface="Alexandria" charset="0"/>
                <a:cs typeface="Alexandria" charset="0"/>
              </a:rPr>
              <a:t>والمؤثرات</a:t>
            </a:r>
            <a:r>
              <a:rPr lang="ar-SA" sz="2000" dirty="0">
                <a:latin typeface="Alexandria" charset="0"/>
                <a:cs typeface="Alexandria" charset="0"/>
              </a:rPr>
              <a:t> </a:t>
            </a:r>
            <a:r>
              <a:rPr lang="ar-SA" sz="2000" b="1" dirty="0">
                <a:latin typeface="Alexandria" charset="0"/>
                <a:cs typeface="Alexandria" charset="0"/>
              </a:rPr>
              <a:t>البصرية</a:t>
            </a:r>
            <a:r>
              <a:rPr lang="ar-SA" sz="2000" dirty="0">
                <a:latin typeface="Alexandria" charset="0"/>
                <a:cs typeface="Alexandria" charset="0"/>
              </a:rPr>
              <a:t> أثناء </a:t>
            </a:r>
            <a:r>
              <a:rPr lang="ar-SA" sz="2000" dirty="0" smtClean="0">
                <a:latin typeface="Alexandria" charset="0"/>
                <a:cs typeface="Alexandria" charset="0"/>
              </a:rPr>
              <a:t>التحرير، والتحرير </a:t>
            </a:r>
            <a:r>
              <a:rPr lang="ar-SA" sz="2000" dirty="0">
                <a:latin typeface="Alexandria" charset="0"/>
                <a:cs typeface="Alexandria" charset="0"/>
              </a:rPr>
              <a:t>الجيد يجعل القصة أكثر تماسكًا واحترافية</a:t>
            </a:r>
            <a:r>
              <a:rPr lang="ar-SA" sz="2000" dirty="0" smtClean="0">
                <a:latin typeface="Alexandria" charset="0"/>
                <a:cs typeface="Alexandria" charset="0"/>
              </a:rPr>
              <a:t>.</a:t>
            </a:r>
            <a:endParaRPr lang="en-US" sz="2000" dirty="0" smtClean="0">
              <a:latin typeface="Alexandria" charset="0"/>
              <a:cs typeface="Alexandria" charset="0"/>
            </a:endParaRPr>
          </a:p>
          <a:p>
            <a:pPr algn="just" rtl="1">
              <a:lnSpc>
                <a:spcPct val="150000"/>
              </a:lnSpc>
            </a:pPr>
            <a:endParaRPr lang="ar-SA" sz="1100" dirty="0" smtClean="0">
              <a:latin typeface="Alexandria" charset="0"/>
              <a:cs typeface="Alexandria" charset="0"/>
            </a:endParaRPr>
          </a:p>
          <a:p>
            <a:pPr algn="just" rtl="1">
              <a:lnSpc>
                <a:spcPct val="150000"/>
              </a:lnSpc>
            </a:pPr>
            <a:r>
              <a:rPr lang="ar-SA" sz="2000" dirty="0" smtClean="0">
                <a:latin typeface="Alexandria" charset="0"/>
                <a:cs typeface="Alexandria" charset="0"/>
              </a:rPr>
              <a:t>التقنيات </a:t>
            </a:r>
            <a:r>
              <a:rPr lang="ar-SA" sz="2000" dirty="0">
                <a:latin typeface="Alexandria" charset="0"/>
                <a:cs typeface="Alexandria" charset="0"/>
              </a:rPr>
              <a:t>المتقدمة في تحرير الفيديوهات تشمل استخدام </a:t>
            </a:r>
            <a:r>
              <a:rPr lang="ar-SA" sz="2000" b="1" dirty="0">
                <a:latin typeface="Alexandria" charset="0"/>
                <a:cs typeface="Alexandria" charset="0"/>
              </a:rPr>
              <a:t>المؤثرات</a:t>
            </a:r>
            <a:r>
              <a:rPr lang="ar-SA" sz="2000" dirty="0">
                <a:latin typeface="Alexandria" charset="0"/>
                <a:cs typeface="Alexandria" charset="0"/>
              </a:rPr>
              <a:t> الانتقالية وضبط </a:t>
            </a:r>
            <a:r>
              <a:rPr lang="ar-SA" sz="2000" b="1" dirty="0">
                <a:latin typeface="Alexandria" charset="0"/>
                <a:cs typeface="Alexandria" charset="0"/>
              </a:rPr>
              <a:t>الألوان</a:t>
            </a:r>
            <a:r>
              <a:rPr lang="ar-SA" sz="2000" dirty="0">
                <a:latin typeface="Alexandria" charset="0"/>
                <a:cs typeface="Alexandria" charset="0"/>
              </a:rPr>
              <a:t> وإضافة </a:t>
            </a:r>
            <a:r>
              <a:rPr lang="ar-SA" sz="2000" b="1" dirty="0">
                <a:latin typeface="Alexandria" charset="0"/>
                <a:cs typeface="Alexandria" charset="0"/>
              </a:rPr>
              <a:t>الرسوم</a:t>
            </a:r>
            <a:r>
              <a:rPr lang="ar-SA" sz="2000" dirty="0">
                <a:latin typeface="Alexandria" charset="0"/>
                <a:cs typeface="Alexandria" charset="0"/>
              </a:rPr>
              <a:t> </a:t>
            </a:r>
            <a:r>
              <a:rPr lang="ar-SA" sz="2000" dirty="0" smtClean="0">
                <a:latin typeface="Alexandria" charset="0"/>
                <a:cs typeface="Alexandria" charset="0"/>
              </a:rPr>
              <a:t>المتحركة، وبالطبع </a:t>
            </a:r>
            <a:r>
              <a:rPr lang="ar-SA" sz="2000" dirty="0">
                <a:latin typeface="Alexandria" charset="0"/>
                <a:cs typeface="Alexandria" charset="0"/>
              </a:rPr>
              <a:t>هذه التقنيات </a:t>
            </a:r>
            <a:r>
              <a:rPr lang="ar-SA" sz="2000" b="1" dirty="0">
                <a:latin typeface="Alexandria" charset="0"/>
                <a:cs typeface="Alexandria" charset="0"/>
              </a:rPr>
              <a:t>تعزز</a:t>
            </a:r>
            <a:r>
              <a:rPr lang="ar-SA" sz="2000" dirty="0">
                <a:latin typeface="Alexandria" charset="0"/>
                <a:cs typeface="Alexandria" charset="0"/>
              </a:rPr>
              <a:t> من </a:t>
            </a:r>
            <a:r>
              <a:rPr lang="ar-SA" sz="2000" b="1" dirty="0">
                <a:latin typeface="Alexandria" charset="0"/>
                <a:cs typeface="Alexandria" charset="0"/>
              </a:rPr>
              <a:t>جودة</a:t>
            </a:r>
            <a:r>
              <a:rPr lang="ar-SA" sz="2000" dirty="0">
                <a:latin typeface="Alexandria" charset="0"/>
                <a:cs typeface="Alexandria" charset="0"/>
              </a:rPr>
              <a:t> المحتوى وتجعل القصة أكثر </a:t>
            </a:r>
            <a:r>
              <a:rPr lang="ar-SA" sz="2000" b="1" dirty="0">
                <a:latin typeface="Alexandria" charset="0"/>
                <a:cs typeface="Alexandria" charset="0"/>
              </a:rPr>
              <a:t>تأثيرًا</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1501710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animEffect transition="in" filter="fade">
                                      <p:cBhvr>
                                        <p:cTn id="2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447645"/>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إعداد النصوص </a:t>
            </a:r>
            <a:r>
              <a:rPr lang="ar-SA" sz="2400" b="1" dirty="0" smtClean="0">
                <a:solidFill>
                  <a:srgbClr val="203E5F"/>
                </a:solidFill>
                <a:latin typeface="Alexandria" charset="0"/>
                <a:cs typeface="Alexandria" charset="0"/>
              </a:rPr>
              <a:t>والمقابلات</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dirty="0">
                <a:latin typeface="Alexandria" charset="0"/>
                <a:cs typeface="Alexandria" charset="0"/>
              </a:rPr>
              <a:t>النصوص المكتوبة والمقابلات هي </a:t>
            </a:r>
            <a:r>
              <a:rPr lang="ar-SA" sz="2000" b="1" dirty="0">
                <a:latin typeface="Alexandria" charset="0"/>
                <a:cs typeface="Alexandria" charset="0"/>
              </a:rPr>
              <a:t>عناصر</a:t>
            </a:r>
            <a:r>
              <a:rPr lang="ar-SA" sz="2000" dirty="0">
                <a:latin typeface="Alexandria" charset="0"/>
                <a:cs typeface="Alexandria" charset="0"/>
              </a:rPr>
              <a:t> </a:t>
            </a:r>
            <a:r>
              <a:rPr lang="ar-SA" sz="2000" b="1" dirty="0">
                <a:latin typeface="Alexandria" charset="0"/>
                <a:cs typeface="Alexandria" charset="0"/>
              </a:rPr>
              <a:t>أساسية</a:t>
            </a:r>
            <a:r>
              <a:rPr lang="ar-SA" sz="2000" dirty="0">
                <a:latin typeface="Alexandria" charset="0"/>
                <a:cs typeface="Alexandria" charset="0"/>
              </a:rPr>
              <a:t> في المحتوى الإعلامي. </a:t>
            </a:r>
            <a:endParaRPr lang="ar-SA" sz="2000" dirty="0" smtClean="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صحافة الهاتف المحمول، يجب أن تكون النصوص </a:t>
            </a:r>
            <a:r>
              <a:rPr lang="ar-SA" sz="2000" b="1" dirty="0">
                <a:latin typeface="Alexandria" charset="0"/>
                <a:cs typeface="Alexandria" charset="0"/>
              </a:rPr>
              <a:t>مختصرة</a:t>
            </a:r>
            <a:r>
              <a:rPr lang="ar-SA" sz="2000" dirty="0">
                <a:latin typeface="Alexandria" charset="0"/>
                <a:cs typeface="Alexandria" charset="0"/>
              </a:rPr>
              <a:t> </a:t>
            </a:r>
            <a:r>
              <a:rPr lang="ar-SA" sz="2000" b="1" dirty="0">
                <a:latin typeface="Alexandria" charset="0"/>
                <a:cs typeface="Alexandria" charset="0"/>
              </a:rPr>
              <a:t>وواضحة</a:t>
            </a:r>
            <a:r>
              <a:rPr lang="ar-SA" sz="2000" dirty="0">
                <a:latin typeface="Alexandria" charset="0"/>
                <a:cs typeface="Alexandria" charset="0"/>
              </a:rPr>
              <a:t>، مع التركيز على </a:t>
            </a:r>
            <a:r>
              <a:rPr lang="ar-SA" sz="2000" b="1" dirty="0">
                <a:latin typeface="Alexandria" charset="0"/>
                <a:cs typeface="Alexandria" charset="0"/>
              </a:rPr>
              <a:t>المعلومات</a:t>
            </a:r>
            <a:r>
              <a:rPr lang="ar-SA" sz="2000" dirty="0">
                <a:latin typeface="Alexandria" charset="0"/>
                <a:cs typeface="Alexandria" charset="0"/>
              </a:rPr>
              <a:t> </a:t>
            </a:r>
            <a:r>
              <a:rPr lang="ar-SA" sz="2000" b="1" dirty="0">
                <a:latin typeface="Alexandria" charset="0"/>
                <a:cs typeface="Alexandria" charset="0"/>
              </a:rPr>
              <a:t>الرئيسية</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في حالة </a:t>
            </a:r>
            <a:r>
              <a:rPr lang="ar-SA" sz="2000" b="1" dirty="0">
                <a:latin typeface="Alexandria" charset="0"/>
                <a:cs typeface="Alexandria" charset="0"/>
              </a:rPr>
              <a:t>المقابلات</a:t>
            </a:r>
            <a:r>
              <a:rPr lang="ar-SA" sz="2000" dirty="0">
                <a:latin typeface="Alexandria" charset="0"/>
                <a:cs typeface="Alexandria" charset="0"/>
              </a:rPr>
              <a:t>، يجب </a:t>
            </a:r>
            <a:r>
              <a:rPr lang="ar-SA" sz="2000" b="1" dirty="0">
                <a:latin typeface="Alexandria" charset="0"/>
                <a:cs typeface="Alexandria" charset="0"/>
              </a:rPr>
              <a:t>إعداد</a:t>
            </a:r>
            <a:r>
              <a:rPr lang="ar-SA" sz="2000" dirty="0">
                <a:latin typeface="Alexandria" charset="0"/>
                <a:cs typeface="Alexandria" charset="0"/>
              </a:rPr>
              <a:t> الأسئلة </a:t>
            </a:r>
            <a:r>
              <a:rPr lang="ar-SA" sz="2000" b="1" dirty="0">
                <a:latin typeface="Alexandria" charset="0"/>
                <a:cs typeface="Alexandria" charset="0"/>
              </a:rPr>
              <a:t>مسبقًا</a:t>
            </a:r>
            <a:r>
              <a:rPr lang="ar-SA" sz="2000" dirty="0">
                <a:latin typeface="Alexandria" charset="0"/>
                <a:cs typeface="Alexandria" charset="0"/>
              </a:rPr>
              <a:t> واختيار مكان مناسب </a:t>
            </a:r>
            <a:r>
              <a:rPr lang="ar-SA" sz="2000" dirty="0" smtClean="0">
                <a:latin typeface="Alexandria" charset="0"/>
                <a:cs typeface="Alexandria" charset="0"/>
              </a:rPr>
              <a:t>للتسجيل</a:t>
            </a:r>
          </a:p>
          <a:p>
            <a:pPr algn="just" rtl="1">
              <a:lnSpc>
                <a:spcPct val="150000"/>
              </a:lnSpc>
            </a:pPr>
            <a:endParaRPr lang="ar-SA" sz="1200" dirty="0">
              <a:latin typeface="Alexandria" charset="0"/>
              <a:cs typeface="Alexandria" charset="0"/>
            </a:endParaRPr>
          </a:p>
          <a:p>
            <a:pPr algn="just" rtl="1">
              <a:lnSpc>
                <a:spcPct val="150000"/>
              </a:lnSpc>
            </a:pPr>
            <a:r>
              <a:rPr lang="ar-SA" sz="2000" dirty="0" smtClean="0">
                <a:latin typeface="Alexandria" charset="0"/>
                <a:cs typeface="Alexandria" charset="0"/>
              </a:rPr>
              <a:t>أيضًا</a:t>
            </a:r>
            <a:r>
              <a:rPr lang="ar-SA" sz="2000" dirty="0">
                <a:latin typeface="Alexandria" charset="0"/>
                <a:cs typeface="Alexandria" charset="0"/>
              </a:rPr>
              <a:t>، يمكن استخدام </a:t>
            </a:r>
            <a:r>
              <a:rPr lang="ar-SA" sz="2000" b="1" dirty="0">
                <a:latin typeface="Alexandria" charset="0"/>
                <a:cs typeface="Alexandria" charset="0"/>
              </a:rPr>
              <a:t>تطبيقات</a:t>
            </a:r>
            <a:r>
              <a:rPr lang="ar-SA" sz="2000" dirty="0">
                <a:latin typeface="Alexandria" charset="0"/>
                <a:cs typeface="Alexandria" charset="0"/>
              </a:rPr>
              <a:t> </a:t>
            </a:r>
            <a:r>
              <a:rPr lang="ar-SA" sz="2000" dirty="0" smtClean="0">
                <a:latin typeface="Alexandria" charset="0"/>
                <a:cs typeface="Alexandria" charset="0"/>
              </a:rPr>
              <a:t>التسجيل الصوتي المدعمة </a:t>
            </a:r>
            <a:r>
              <a:rPr lang="ar-SA" sz="2000" b="1" dirty="0" smtClean="0">
                <a:latin typeface="Alexandria" charset="0"/>
                <a:cs typeface="Alexandria" charset="0"/>
              </a:rPr>
              <a:t>بتقنيات</a:t>
            </a:r>
            <a:r>
              <a:rPr lang="ar-SA" sz="2000" dirty="0" smtClean="0">
                <a:latin typeface="Alexandria" charset="0"/>
                <a:cs typeface="Alexandria" charset="0"/>
              </a:rPr>
              <a:t> </a:t>
            </a:r>
            <a:r>
              <a:rPr lang="ar-SA" sz="2000" b="1" dirty="0" smtClean="0">
                <a:latin typeface="Alexandria" charset="0"/>
                <a:cs typeface="Alexandria" charset="0"/>
              </a:rPr>
              <a:t>متقدمة والذكاء الاصطناعي</a:t>
            </a:r>
            <a:r>
              <a:rPr lang="ar-SA" sz="2000" dirty="0" smtClean="0">
                <a:latin typeface="Alexandria" charset="0"/>
                <a:cs typeface="Alexandria" charset="0"/>
              </a:rPr>
              <a:t> </a:t>
            </a:r>
            <a:r>
              <a:rPr lang="ar-SA" sz="2000" dirty="0">
                <a:latin typeface="Alexandria" charset="0"/>
                <a:cs typeface="Alexandria" charset="0"/>
              </a:rPr>
              <a:t>لضمان جودة الصوت.</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النصوص والمقابلات الجيدة </a:t>
            </a:r>
            <a:r>
              <a:rPr lang="ar-SA" sz="2000" b="1" dirty="0">
                <a:latin typeface="Alexandria" charset="0"/>
                <a:cs typeface="Alexandria" charset="0"/>
              </a:rPr>
              <a:t>تعزز</a:t>
            </a:r>
            <a:r>
              <a:rPr lang="ar-SA" sz="2000" dirty="0">
                <a:latin typeface="Alexandria" charset="0"/>
                <a:cs typeface="Alexandria" charset="0"/>
              </a:rPr>
              <a:t> من </a:t>
            </a:r>
            <a:r>
              <a:rPr lang="ar-SA" sz="2000" b="1" dirty="0">
                <a:latin typeface="Alexandria" charset="0"/>
                <a:cs typeface="Alexandria" charset="0"/>
              </a:rPr>
              <a:t>قيمة</a:t>
            </a:r>
            <a:r>
              <a:rPr lang="ar-SA" sz="2000" dirty="0">
                <a:latin typeface="Alexandria" charset="0"/>
                <a:cs typeface="Alexandria" charset="0"/>
              </a:rPr>
              <a:t> </a:t>
            </a:r>
            <a:r>
              <a:rPr lang="ar-SA" sz="2000" b="1" dirty="0">
                <a:latin typeface="Alexandria" charset="0"/>
                <a:cs typeface="Alexandria" charset="0"/>
              </a:rPr>
              <a:t>المحتوى</a:t>
            </a:r>
            <a:r>
              <a:rPr lang="ar-SA" sz="2000" dirty="0">
                <a:latin typeface="Alexandria" charset="0"/>
                <a:cs typeface="Alexandria" charset="0"/>
              </a:rPr>
              <a:t> وتجعل القصة أكثر </a:t>
            </a:r>
            <a:r>
              <a:rPr lang="ar-SA" sz="2000" b="1" dirty="0">
                <a:latin typeface="Alexandria" charset="0"/>
                <a:cs typeface="Alexandria" charset="0"/>
              </a:rPr>
              <a:t>تأثيرًا</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4076919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262979"/>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المؤثرات </a:t>
            </a:r>
            <a:r>
              <a:rPr lang="ar-SA" sz="2400" b="1" dirty="0" smtClean="0">
                <a:solidFill>
                  <a:srgbClr val="203E5F"/>
                </a:solidFill>
                <a:latin typeface="Alexandria" charset="0"/>
                <a:cs typeface="Alexandria" charset="0"/>
              </a:rPr>
              <a:t>البصرية</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المؤثرات</a:t>
            </a:r>
            <a:r>
              <a:rPr lang="ar-SA" sz="2000" dirty="0">
                <a:latin typeface="Alexandria" charset="0"/>
                <a:cs typeface="Alexandria" charset="0"/>
              </a:rPr>
              <a:t> </a:t>
            </a:r>
            <a:r>
              <a:rPr lang="ar-SA" sz="2000" b="1" dirty="0">
                <a:latin typeface="Alexandria" charset="0"/>
                <a:cs typeface="Alexandria" charset="0"/>
              </a:rPr>
              <a:t>البصرية</a:t>
            </a:r>
            <a:r>
              <a:rPr lang="ar-SA" sz="2000" dirty="0">
                <a:latin typeface="Alexandria" charset="0"/>
                <a:cs typeface="Alexandria" charset="0"/>
              </a:rPr>
              <a:t> تضيف بعدًا إبداعيًا </a:t>
            </a:r>
            <a:r>
              <a:rPr lang="ar-SA" sz="2000" dirty="0" smtClean="0">
                <a:latin typeface="Alexandria" charset="0"/>
                <a:cs typeface="Alexandria" charset="0"/>
              </a:rPr>
              <a:t>للمحتوى بكل تأكيد، يحدث ذلك عند </a:t>
            </a:r>
            <a:r>
              <a:rPr lang="ar-SA" sz="2000" b="1" dirty="0" smtClean="0">
                <a:latin typeface="Alexandria" charset="0"/>
                <a:cs typeface="Alexandria" charset="0"/>
              </a:rPr>
              <a:t>الاستخدام</a:t>
            </a:r>
            <a:r>
              <a:rPr lang="ar-SA" sz="2000" dirty="0" smtClean="0">
                <a:latin typeface="Alexandria" charset="0"/>
                <a:cs typeface="Alexandria" charset="0"/>
              </a:rPr>
              <a:t> </a:t>
            </a:r>
            <a:r>
              <a:rPr lang="ar-SA" sz="2000" b="1" dirty="0" smtClean="0">
                <a:latin typeface="Alexandria" charset="0"/>
                <a:cs typeface="Alexandria" charset="0"/>
              </a:rPr>
              <a:t>الأمثل</a:t>
            </a:r>
            <a:r>
              <a:rPr lang="ar-SA" sz="2000" dirty="0" smtClean="0">
                <a:latin typeface="Alexandria" charset="0"/>
                <a:cs typeface="Alexandria" charset="0"/>
              </a:rPr>
              <a:t> لها، بدون التأثير على المحتوى الرئيسي.</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صحافة الهاتف </a:t>
            </a:r>
            <a:r>
              <a:rPr lang="ar-SA" sz="2000" dirty="0" smtClean="0">
                <a:latin typeface="Alexandria" charset="0"/>
                <a:cs typeface="Alexandria" charset="0"/>
              </a:rPr>
              <a:t>المحمول يجب </a:t>
            </a:r>
            <a:r>
              <a:rPr lang="ar-SA" sz="2000" dirty="0">
                <a:latin typeface="Alexandria" charset="0"/>
                <a:cs typeface="Alexandria" charset="0"/>
              </a:rPr>
              <a:t>أن تكون </a:t>
            </a:r>
            <a:r>
              <a:rPr lang="ar-SA" sz="2000" b="1" dirty="0">
                <a:latin typeface="Alexandria" charset="0"/>
                <a:cs typeface="Alexandria" charset="0"/>
              </a:rPr>
              <a:t>المؤثرات</a:t>
            </a:r>
            <a:r>
              <a:rPr lang="ar-SA" sz="2000" dirty="0">
                <a:latin typeface="Alexandria" charset="0"/>
                <a:cs typeface="Alexandria" charset="0"/>
              </a:rPr>
              <a:t> </a:t>
            </a:r>
            <a:r>
              <a:rPr lang="ar-SA" sz="2000" b="1" dirty="0">
                <a:latin typeface="Alexandria" charset="0"/>
                <a:cs typeface="Alexandria" charset="0"/>
              </a:rPr>
              <a:t>البصرية</a:t>
            </a:r>
            <a:r>
              <a:rPr lang="ar-SA" sz="2000" dirty="0">
                <a:latin typeface="Alexandria" charset="0"/>
                <a:cs typeface="Alexandria" charset="0"/>
              </a:rPr>
              <a:t> </a:t>
            </a:r>
            <a:r>
              <a:rPr lang="ar-SA" sz="2000" b="1" dirty="0">
                <a:latin typeface="Alexandria" charset="0"/>
                <a:cs typeface="Alexandria" charset="0"/>
              </a:rPr>
              <a:t>متوافقة</a:t>
            </a:r>
            <a:r>
              <a:rPr lang="ar-SA" sz="2000" dirty="0">
                <a:latin typeface="Alexandria" charset="0"/>
                <a:cs typeface="Alexandria" charset="0"/>
              </a:rPr>
              <a:t> مع طبيعة </a:t>
            </a:r>
            <a:r>
              <a:rPr lang="ar-SA" sz="2000" b="1" dirty="0">
                <a:latin typeface="Alexandria" charset="0"/>
                <a:cs typeface="Alexandria" charset="0"/>
              </a:rPr>
              <a:t>المحتوى</a:t>
            </a:r>
            <a:r>
              <a:rPr lang="ar-SA" sz="2000" dirty="0">
                <a:latin typeface="Alexandria" charset="0"/>
                <a:cs typeface="Alexandria" charset="0"/>
              </a:rPr>
              <a:t>، دون أن تطغى على المعلومات </a:t>
            </a:r>
            <a:r>
              <a:rPr lang="ar-SA" sz="2000" dirty="0" smtClean="0">
                <a:latin typeface="Alexandria" charset="0"/>
                <a:cs typeface="Alexandria" charset="0"/>
              </a:rPr>
              <a:t>الرئيسية</a:t>
            </a:r>
            <a:r>
              <a:rPr lang="ar-SA" sz="2000" dirty="0">
                <a:latin typeface="Alexandria" charset="0"/>
                <a:cs typeface="Alexandria" charset="0"/>
              </a:rPr>
              <a:t> </a:t>
            </a:r>
            <a:r>
              <a:rPr lang="ar-SA" sz="2000" dirty="0" smtClean="0">
                <a:latin typeface="Alexandria" charset="0"/>
                <a:cs typeface="Alexandria" charset="0"/>
              </a:rPr>
              <a:t>كما ذكرنا.</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 </a:t>
            </a:r>
            <a:r>
              <a:rPr lang="ar-SA" sz="2000" dirty="0">
                <a:latin typeface="Alexandria" charset="0"/>
                <a:cs typeface="Alexandria" charset="0"/>
              </a:rPr>
              <a:t>أيضًا، يمكن استخدام المؤثرات لتعزيز </a:t>
            </a:r>
            <a:r>
              <a:rPr lang="ar-SA" sz="2000" b="1" dirty="0">
                <a:latin typeface="Alexandria" charset="0"/>
                <a:cs typeface="Alexandria" charset="0"/>
              </a:rPr>
              <a:t>الاستهلال</a:t>
            </a:r>
            <a:r>
              <a:rPr lang="ar-SA" sz="2000" dirty="0">
                <a:latin typeface="Alexandria" charset="0"/>
                <a:cs typeface="Alexandria" charset="0"/>
              </a:rPr>
              <a:t> أو </a:t>
            </a:r>
            <a:r>
              <a:rPr lang="ar-SA" sz="2000" b="1" dirty="0">
                <a:latin typeface="Alexandria" charset="0"/>
                <a:cs typeface="Alexandria" charset="0"/>
              </a:rPr>
              <a:t>الخاتمة</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b="1" dirty="0">
                <a:latin typeface="Alexandria" charset="0"/>
                <a:cs typeface="Alexandria" charset="0"/>
              </a:rPr>
              <a:t>المؤثرات</a:t>
            </a:r>
            <a:r>
              <a:rPr lang="ar-SA" sz="2000" dirty="0">
                <a:latin typeface="Alexandria" charset="0"/>
                <a:cs typeface="Alexandria" charset="0"/>
              </a:rPr>
              <a:t> البصرية </a:t>
            </a:r>
            <a:r>
              <a:rPr lang="ar-SA" sz="2000" b="1" dirty="0">
                <a:latin typeface="Alexandria" charset="0"/>
                <a:cs typeface="Alexandria" charset="0"/>
              </a:rPr>
              <a:t>الجيدة</a:t>
            </a:r>
            <a:r>
              <a:rPr lang="ar-SA" sz="2000" dirty="0">
                <a:latin typeface="Alexandria" charset="0"/>
                <a:cs typeface="Alexandria" charset="0"/>
              </a:rPr>
              <a:t> تجعل المحتوى أكثر </a:t>
            </a:r>
            <a:r>
              <a:rPr lang="ar-SA" sz="2000" b="1" dirty="0">
                <a:latin typeface="Alexandria" charset="0"/>
                <a:cs typeface="Alexandria" charset="0"/>
              </a:rPr>
              <a:t>جاذبية</a:t>
            </a:r>
            <a:r>
              <a:rPr lang="ar-SA" sz="2000" dirty="0">
                <a:latin typeface="Alexandria" charset="0"/>
                <a:cs typeface="Alexandria" charset="0"/>
              </a:rPr>
              <a:t> </a:t>
            </a:r>
            <a:r>
              <a:rPr lang="ar-SA" sz="2000" b="1" dirty="0">
                <a:latin typeface="Alexandria" charset="0"/>
                <a:cs typeface="Alexandria" charset="0"/>
              </a:rPr>
              <a:t>واحترافية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339192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48013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إضافة الموسيقى والمؤثرات </a:t>
            </a:r>
            <a:r>
              <a:rPr lang="ar-SA" sz="2400" b="1" dirty="0" smtClean="0">
                <a:solidFill>
                  <a:srgbClr val="203E5F"/>
                </a:solidFill>
                <a:latin typeface="Alexandria" charset="0"/>
                <a:cs typeface="Alexandria" charset="0"/>
              </a:rPr>
              <a:t>الصوتية</a:t>
            </a:r>
            <a:endParaRPr lang="en-US" sz="2400" b="1" dirty="0" smtClean="0">
              <a:solidFill>
                <a:srgbClr val="203E5F"/>
              </a:solidFill>
              <a:latin typeface="Alexandria" charset="0"/>
              <a:cs typeface="Alexandria" charset="0"/>
            </a:endParaRPr>
          </a:p>
          <a:p>
            <a:pPr algn="r" rtl="1">
              <a:lnSpc>
                <a:spcPct val="150000"/>
              </a:lnSpc>
            </a:pPr>
            <a:endParaRPr lang="ar-SA" sz="2000" dirty="0" smtClean="0">
              <a:latin typeface="Alexandria" charset="0"/>
              <a:cs typeface="Alexandria" charset="0"/>
            </a:endParaRPr>
          </a:p>
          <a:p>
            <a:pPr algn="just" rtl="1">
              <a:lnSpc>
                <a:spcPct val="150000"/>
              </a:lnSpc>
            </a:pPr>
            <a:r>
              <a:rPr lang="ar-SA" sz="2000" b="1" dirty="0">
                <a:latin typeface="Alexandria" charset="0"/>
                <a:cs typeface="Alexandria" charset="0"/>
              </a:rPr>
              <a:t>الموسيقى</a:t>
            </a:r>
            <a:r>
              <a:rPr lang="ar-SA" sz="2000" dirty="0">
                <a:latin typeface="Alexandria" charset="0"/>
                <a:cs typeface="Alexandria" charset="0"/>
              </a:rPr>
              <a:t> </a:t>
            </a:r>
            <a:r>
              <a:rPr lang="ar-SA" sz="2000" b="1" dirty="0">
                <a:latin typeface="Alexandria" charset="0"/>
                <a:cs typeface="Alexandria" charset="0"/>
              </a:rPr>
              <a:t>والمؤثرات</a:t>
            </a:r>
            <a:r>
              <a:rPr lang="ar-SA" sz="2000" dirty="0">
                <a:latin typeface="Alexandria" charset="0"/>
                <a:cs typeface="Alexandria" charset="0"/>
              </a:rPr>
              <a:t> </a:t>
            </a:r>
            <a:r>
              <a:rPr lang="ar-SA" sz="2000" b="1" dirty="0">
                <a:latin typeface="Alexandria" charset="0"/>
                <a:cs typeface="Alexandria" charset="0"/>
              </a:rPr>
              <a:t>الصوتية</a:t>
            </a:r>
            <a:r>
              <a:rPr lang="ar-SA" sz="2000" dirty="0">
                <a:latin typeface="Alexandria" charset="0"/>
                <a:cs typeface="Alexandria" charset="0"/>
              </a:rPr>
              <a:t> تعزز من </a:t>
            </a:r>
            <a:r>
              <a:rPr lang="ar-SA" sz="2000" b="1" dirty="0">
                <a:latin typeface="Alexandria" charset="0"/>
                <a:cs typeface="Alexandria" charset="0"/>
              </a:rPr>
              <a:t>تجربة</a:t>
            </a:r>
            <a:r>
              <a:rPr lang="ar-SA" sz="2000" dirty="0">
                <a:latin typeface="Alexandria" charset="0"/>
                <a:cs typeface="Alexandria" charset="0"/>
              </a:rPr>
              <a:t> </a:t>
            </a:r>
            <a:r>
              <a:rPr lang="ar-SA" sz="2000" dirty="0" smtClean="0">
                <a:latin typeface="Alexandria" charset="0"/>
                <a:cs typeface="Alexandria" charset="0"/>
              </a:rPr>
              <a:t>المشاهدة، </a:t>
            </a:r>
            <a:r>
              <a:rPr lang="ar-SA" sz="2000" dirty="0">
                <a:latin typeface="Alexandria" charset="0"/>
                <a:cs typeface="Alexandria" charset="0"/>
              </a:rPr>
              <a:t>في صحافة الهاتف المحمول، يمكن استخدام مكتبات صوتية مجانية أو مدفوعة لإضافة الموسيقى المناسبة.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يجب أن تكون الموسيقى </a:t>
            </a:r>
            <a:r>
              <a:rPr lang="ar-SA" sz="2000" b="1" dirty="0">
                <a:latin typeface="Alexandria" charset="0"/>
                <a:cs typeface="Alexandria" charset="0"/>
              </a:rPr>
              <a:t>متوافقة</a:t>
            </a:r>
            <a:r>
              <a:rPr lang="ar-SA" sz="2000" dirty="0">
                <a:latin typeface="Alexandria" charset="0"/>
                <a:cs typeface="Alexandria" charset="0"/>
              </a:rPr>
              <a:t> مع طبيعة </a:t>
            </a:r>
            <a:r>
              <a:rPr lang="ar-SA" sz="2000" b="1" dirty="0">
                <a:latin typeface="Alexandria" charset="0"/>
                <a:cs typeface="Alexandria" charset="0"/>
              </a:rPr>
              <a:t>المحتوى</a:t>
            </a:r>
            <a:r>
              <a:rPr lang="ar-SA" sz="2000" dirty="0">
                <a:latin typeface="Alexandria" charset="0"/>
                <a:cs typeface="Alexandria" charset="0"/>
              </a:rPr>
              <a:t>، دون أن تشتت </a:t>
            </a:r>
            <a:r>
              <a:rPr lang="ar-SA" sz="2000" b="1" dirty="0">
                <a:latin typeface="Alexandria" charset="0"/>
                <a:cs typeface="Alexandria" charset="0"/>
              </a:rPr>
              <a:t>انتباه</a:t>
            </a:r>
            <a:r>
              <a:rPr lang="ar-SA" sz="2000" dirty="0">
                <a:latin typeface="Alexandria" charset="0"/>
                <a:cs typeface="Alexandria" charset="0"/>
              </a:rPr>
              <a:t> الجمهور. </a:t>
            </a:r>
            <a:endParaRPr lang="ar-SA" sz="2000" dirty="0" smtClean="0">
              <a:latin typeface="Alexandria" charset="0"/>
              <a:cs typeface="Alexandria" charset="0"/>
            </a:endParaRP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أيضًا</a:t>
            </a:r>
            <a:r>
              <a:rPr lang="ar-SA" sz="2000" dirty="0">
                <a:latin typeface="Alexandria" charset="0"/>
                <a:cs typeface="Alexandria" charset="0"/>
              </a:rPr>
              <a:t>، يمكن </a:t>
            </a:r>
            <a:r>
              <a:rPr lang="ar-SA" sz="2000" b="1" dirty="0">
                <a:latin typeface="Alexandria" charset="0"/>
                <a:cs typeface="Alexandria" charset="0"/>
              </a:rPr>
              <a:t>استخدام</a:t>
            </a:r>
            <a:r>
              <a:rPr lang="ar-SA" sz="2000" dirty="0">
                <a:latin typeface="Alexandria" charset="0"/>
                <a:cs typeface="Alexandria" charset="0"/>
              </a:rPr>
              <a:t> المؤثرات الصوتية </a:t>
            </a:r>
            <a:r>
              <a:rPr lang="ar-SA" sz="2000" b="1" dirty="0">
                <a:latin typeface="Alexandria" charset="0"/>
                <a:cs typeface="Alexandria" charset="0"/>
              </a:rPr>
              <a:t>لتعزيز</a:t>
            </a:r>
            <a:r>
              <a:rPr lang="ar-SA" sz="2000" dirty="0">
                <a:latin typeface="Alexandria" charset="0"/>
                <a:cs typeface="Alexandria" charset="0"/>
              </a:rPr>
              <a:t> </a:t>
            </a:r>
            <a:r>
              <a:rPr lang="ar-SA" sz="2000" b="1" dirty="0">
                <a:latin typeface="Alexandria" charset="0"/>
                <a:cs typeface="Alexandria" charset="0"/>
              </a:rPr>
              <a:t>اللحظات</a:t>
            </a:r>
            <a:r>
              <a:rPr lang="ar-SA" sz="2000" dirty="0">
                <a:latin typeface="Alexandria" charset="0"/>
                <a:cs typeface="Alexandria" charset="0"/>
              </a:rPr>
              <a:t> </a:t>
            </a:r>
            <a:r>
              <a:rPr lang="ar-SA" sz="2000" b="1" dirty="0">
                <a:latin typeface="Alexandria" charset="0"/>
                <a:cs typeface="Alexandria" charset="0"/>
              </a:rPr>
              <a:t>الرئيسية</a:t>
            </a:r>
            <a:r>
              <a:rPr lang="ar-SA" sz="2000" dirty="0">
                <a:latin typeface="Alexandria" charset="0"/>
                <a:cs typeface="Alexandria" charset="0"/>
              </a:rPr>
              <a:t> في القصة.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الموسيقى والمؤثرات الصوتية الجيدة </a:t>
            </a:r>
            <a:r>
              <a:rPr lang="ar-SA" sz="2000" b="1" dirty="0">
                <a:latin typeface="Alexandria" charset="0"/>
                <a:cs typeface="Alexandria" charset="0"/>
              </a:rPr>
              <a:t>تضيف</a:t>
            </a:r>
            <a:r>
              <a:rPr lang="ar-SA" sz="2000" dirty="0">
                <a:latin typeface="Alexandria" charset="0"/>
                <a:cs typeface="Alexandria" charset="0"/>
              </a:rPr>
              <a:t> </a:t>
            </a:r>
            <a:r>
              <a:rPr lang="ar-SA" sz="2000" b="1" dirty="0">
                <a:latin typeface="Alexandria" charset="0"/>
                <a:cs typeface="Alexandria" charset="0"/>
              </a:rPr>
              <a:t>عمقًا</a:t>
            </a:r>
            <a:r>
              <a:rPr lang="ar-SA" sz="2000" dirty="0">
                <a:latin typeface="Alexandria" charset="0"/>
                <a:cs typeface="Alexandria" charset="0"/>
              </a:rPr>
              <a:t> </a:t>
            </a:r>
            <a:r>
              <a:rPr lang="ar-SA" sz="2000" b="1" dirty="0">
                <a:latin typeface="Alexandria" charset="0"/>
                <a:cs typeface="Alexandria" charset="0"/>
              </a:rPr>
              <a:t>عاطفيًا</a:t>
            </a:r>
            <a:r>
              <a:rPr lang="ar-SA" sz="2000" dirty="0">
                <a:latin typeface="Alexandria" charset="0"/>
                <a:cs typeface="Alexandria" charset="0"/>
              </a:rPr>
              <a:t> للمحتوى.</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64023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493812"/>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إضافة النصوص والترجمة</a:t>
            </a:r>
          </a:p>
          <a:p>
            <a:pPr algn="r" rtl="1">
              <a:lnSpc>
                <a:spcPct val="150000"/>
              </a:lnSpc>
            </a:pP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إضافة </a:t>
            </a:r>
            <a:r>
              <a:rPr lang="ar-SA" sz="2000" b="1" dirty="0">
                <a:latin typeface="Alexandria" charset="0"/>
                <a:cs typeface="Alexandria" charset="0"/>
              </a:rPr>
              <a:t>النصوص</a:t>
            </a:r>
            <a:r>
              <a:rPr lang="ar-SA" sz="2000" dirty="0">
                <a:latin typeface="Alexandria" charset="0"/>
                <a:cs typeface="Alexandria" charset="0"/>
              </a:rPr>
              <a:t> </a:t>
            </a:r>
            <a:r>
              <a:rPr lang="ar-SA" sz="2000" b="1" dirty="0">
                <a:latin typeface="Alexandria" charset="0"/>
                <a:cs typeface="Alexandria" charset="0"/>
              </a:rPr>
              <a:t>والترجمة</a:t>
            </a:r>
            <a:r>
              <a:rPr lang="ar-SA" sz="2000" dirty="0">
                <a:latin typeface="Alexandria" charset="0"/>
                <a:cs typeface="Alexandria" charset="0"/>
              </a:rPr>
              <a:t> يعزز من </a:t>
            </a:r>
            <a:r>
              <a:rPr lang="ar-SA" sz="2000" b="1" dirty="0">
                <a:latin typeface="Alexandria" charset="0"/>
                <a:cs typeface="Alexandria" charset="0"/>
              </a:rPr>
              <a:t>وصول</a:t>
            </a:r>
            <a:r>
              <a:rPr lang="ar-SA" sz="2000" dirty="0">
                <a:latin typeface="Alexandria" charset="0"/>
                <a:cs typeface="Alexandria" charset="0"/>
              </a:rPr>
              <a:t> المحتوى إلى </a:t>
            </a:r>
            <a:r>
              <a:rPr lang="ar-SA" sz="2000" b="1" dirty="0">
                <a:latin typeface="Alexandria" charset="0"/>
                <a:cs typeface="Alexandria" charset="0"/>
              </a:rPr>
              <a:t>جمهور</a:t>
            </a:r>
            <a:r>
              <a:rPr lang="ar-SA" sz="2000" dirty="0">
                <a:latin typeface="Alexandria" charset="0"/>
                <a:cs typeface="Alexandria" charset="0"/>
              </a:rPr>
              <a:t> </a:t>
            </a:r>
            <a:r>
              <a:rPr lang="ar-SA" sz="2000" b="1" dirty="0" smtClean="0">
                <a:latin typeface="Alexandria" charset="0"/>
                <a:cs typeface="Alexandria" charset="0"/>
              </a:rPr>
              <a:t>أوسع</a:t>
            </a:r>
            <a:r>
              <a:rPr lang="ar-SA" sz="2000" dirty="0" smtClean="0">
                <a:latin typeface="Alexandria" charset="0"/>
                <a:cs typeface="Alexandria" charset="0"/>
              </a:rPr>
              <a:t>، باعتبار تعدد اللغات والحواس لدى الجمهور المستهدف.</a:t>
            </a:r>
          </a:p>
          <a:p>
            <a:pPr algn="just" rtl="1">
              <a:lnSpc>
                <a:spcPct val="150000"/>
              </a:lnSpc>
            </a:pPr>
            <a:endParaRPr lang="ar-SA" sz="800" dirty="0" smtClean="0">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صحافة الهاتف المحمول، يمكن استخدام تطبيقات </a:t>
            </a:r>
            <a:r>
              <a:rPr lang="ar-SA" sz="2000" dirty="0" smtClean="0">
                <a:latin typeface="Alexandria" charset="0"/>
                <a:cs typeface="Alexandria" charset="0"/>
              </a:rPr>
              <a:t>متخصصة في </a:t>
            </a:r>
            <a:r>
              <a:rPr lang="ar-SA" sz="2000" b="1" dirty="0" smtClean="0">
                <a:latin typeface="Alexandria" charset="0"/>
                <a:cs typeface="Alexandria" charset="0"/>
              </a:rPr>
              <a:t>ترجمة</a:t>
            </a:r>
            <a:r>
              <a:rPr lang="ar-SA" sz="2000" dirty="0" smtClean="0">
                <a:latin typeface="Alexandria" charset="0"/>
                <a:cs typeface="Alexandria" charset="0"/>
              </a:rPr>
              <a:t> </a:t>
            </a:r>
            <a:r>
              <a:rPr lang="ar-SA" sz="2000" b="1" dirty="0" smtClean="0">
                <a:latin typeface="Alexandria" charset="0"/>
                <a:cs typeface="Alexandria" charset="0"/>
              </a:rPr>
              <a:t>المحتوى</a:t>
            </a:r>
            <a:r>
              <a:rPr lang="ar-SA" sz="2000" dirty="0" smtClean="0">
                <a:latin typeface="Alexandria" charset="0"/>
                <a:cs typeface="Alexandria" charset="0"/>
              </a:rPr>
              <a:t>  لإضافة </a:t>
            </a:r>
            <a:r>
              <a:rPr lang="ar-SA" sz="2000" dirty="0">
                <a:latin typeface="Alexandria" charset="0"/>
                <a:cs typeface="Alexandria" charset="0"/>
              </a:rPr>
              <a:t>النصوص </a:t>
            </a:r>
            <a:r>
              <a:rPr lang="ar-SA" sz="2000" dirty="0" smtClean="0">
                <a:latin typeface="Alexandria" charset="0"/>
                <a:cs typeface="Alexandria" charset="0"/>
              </a:rPr>
              <a:t>والترجمة عبر الأدوات المدمجة بداخلها.</a:t>
            </a:r>
            <a:endParaRPr lang="ar-SA" sz="2000" dirty="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يجب أن تكون النصوص </a:t>
            </a:r>
            <a:r>
              <a:rPr lang="ar-SA" sz="2000" b="1" dirty="0">
                <a:latin typeface="Alexandria" charset="0"/>
                <a:cs typeface="Alexandria" charset="0"/>
              </a:rPr>
              <a:t>واضحة</a:t>
            </a:r>
            <a:r>
              <a:rPr lang="ar-SA" sz="2000" dirty="0">
                <a:latin typeface="Alexandria" charset="0"/>
                <a:cs typeface="Alexandria" charset="0"/>
              </a:rPr>
              <a:t> وسهلة </a:t>
            </a:r>
            <a:r>
              <a:rPr lang="ar-SA" sz="2000" b="1" dirty="0">
                <a:latin typeface="Alexandria" charset="0"/>
                <a:cs typeface="Alexandria" charset="0"/>
              </a:rPr>
              <a:t>القراءة</a:t>
            </a:r>
            <a:r>
              <a:rPr lang="ar-SA" sz="2000" dirty="0">
                <a:latin typeface="Alexandria" charset="0"/>
                <a:cs typeface="Alexandria" charset="0"/>
              </a:rPr>
              <a:t>، مع مراعاة حجم الخط ولونه</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أيضًا</a:t>
            </a:r>
            <a:r>
              <a:rPr lang="ar-SA" sz="2000" dirty="0">
                <a:latin typeface="Alexandria" charset="0"/>
                <a:cs typeface="Alexandria" charset="0"/>
              </a:rPr>
              <a:t>، يمكن استخدام </a:t>
            </a:r>
            <a:r>
              <a:rPr lang="ar-SA" sz="2000" b="1" dirty="0">
                <a:latin typeface="Alexandria" charset="0"/>
                <a:cs typeface="Alexandria" charset="0"/>
              </a:rPr>
              <a:t>الترجمة</a:t>
            </a:r>
            <a:r>
              <a:rPr lang="ar-SA" sz="2000" dirty="0">
                <a:latin typeface="Alexandria" charset="0"/>
                <a:cs typeface="Alexandria" charset="0"/>
              </a:rPr>
              <a:t> </a:t>
            </a:r>
            <a:r>
              <a:rPr lang="ar-SA" sz="2000" b="1" dirty="0">
                <a:latin typeface="Alexandria" charset="0"/>
                <a:cs typeface="Alexandria" charset="0"/>
              </a:rPr>
              <a:t>التلقائية</a:t>
            </a:r>
            <a:r>
              <a:rPr lang="ar-SA" sz="2000" dirty="0">
                <a:latin typeface="Alexandria" charset="0"/>
                <a:cs typeface="Alexandria" charset="0"/>
              </a:rPr>
              <a:t> في بعض </a:t>
            </a:r>
            <a:r>
              <a:rPr lang="ar-SA" sz="2000" b="1" dirty="0" smtClean="0">
                <a:latin typeface="Alexandria" charset="0"/>
                <a:cs typeface="Alexandria" charset="0"/>
              </a:rPr>
              <a:t>التطبيقات والمنصات الرقمية</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إضافة النصوص والترجمة يجعل المحتوى أكثر شمولية واحترافية.</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394841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fade">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10" end="10"/>
                                            </p:txEl>
                                          </p:spTgt>
                                        </p:tgtEl>
                                        <p:attrNameLst>
                                          <p:attrName>style.visibility</p:attrName>
                                        </p:attrNameLst>
                                      </p:cBhvr>
                                      <p:to>
                                        <p:strVal val="visible"/>
                                      </p:to>
                                    </p:set>
                                    <p:animEffect transition="in" filter="fade">
                                      <p:cBhvr>
                                        <p:cTn id="3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932393"/>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مثال </a:t>
            </a:r>
            <a:r>
              <a:rPr lang="ar-SA" sz="2400" b="1" dirty="0" smtClean="0">
                <a:solidFill>
                  <a:srgbClr val="203E5F"/>
                </a:solidFill>
                <a:latin typeface="Alexandria" charset="0"/>
                <a:cs typeface="Alexandria" charset="0"/>
              </a:rPr>
              <a:t>تطبيقي</a:t>
            </a:r>
          </a:p>
          <a:p>
            <a:pPr algn="r" rtl="1">
              <a:lnSpc>
                <a:spcPct val="150000"/>
              </a:lnSpc>
            </a:pPr>
            <a:endParaRPr lang="ar-SA" sz="700" dirty="0" smtClean="0">
              <a:latin typeface="Alexandria" charset="0"/>
              <a:cs typeface="Alexandria" charset="0"/>
            </a:endParaRPr>
          </a:p>
          <a:p>
            <a:pPr algn="just" rtl="1">
              <a:lnSpc>
                <a:spcPct val="150000"/>
              </a:lnSpc>
            </a:pPr>
            <a:r>
              <a:rPr lang="ar-SA" sz="2000" b="1" dirty="0" smtClean="0">
                <a:latin typeface="Alexandria" charset="0"/>
                <a:cs typeface="Alexandria" charset="0"/>
              </a:rPr>
              <a:t>(1) سيناريو</a:t>
            </a:r>
            <a:r>
              <a:rPr lang="ar-SA" sz="2000" b="1" dirty="0">
                <a:latin typeface="Alexandria" charset="0"/>
                <a:cs typeface="Alexandria" charset="0"/>
              </a:rPr>
              <a:t>: </a:t>
            </a:r>
            <a:endParaRPr lang="en-US" sz="2000" b="1" dirty="0" smtClean="0">
              <a:latin typeface="Alexandria" charset="0"/>
              <a:cs typeface="Alexandria" charset="0"/>
            </a:endParaRPr>
          </a:p>
          <a:p>
            <a:pPr algn="just" rtl="1">
              <a:lnSpc>
                <a:spcPct val="150000"/>
              </a:lnSpc>
            </a:pPr>
            <a:r>
              <a:rPr lang="ar-SA" sz="2000" dirty="0" smtClean="0">
                <a:latin typeface="Alexandria" charset="0"/>
                <a:cs typeface="Alexandria" charset="0"/>
              </a:rPr>
              <a:t>تصوير </a:t>
            </a:r>
            <a:r>
              <a:rPr lang="ar-SA" sz="2000" dirty="0">
                <a:latin typeface="Alexandria" charset="0"/>
                <a:cs typeface="Alexandria" charset="0"/>
              </a:rPr>
              <a:t>تقرير إخباري عن فعالية توعوية في الجامعة باستخدام الهاتف المحمول.</a:t>
            </a:r>
          </a:p>
          <a:p>
            <a:pPr algn="just" rtl="1">
              <a:lnSpc>
                <a:spcPct val="150000"/>
              </a:lnSpc>
            </a:pPr>
            <a:r>
              <a:rPr lang="ar-SA" sz="2000" b="1" dirty="0" smtClean="0">
                <a:latin typeface="Alexandria" charset="0"/>
                <a:cs typeface="Alexandria" charset="0"/>
              </a:rPr>
              <a:t>(2) تحديد </a:t>
            </a:r>
            <a:r>
              <a:rPr lang="ar-SA" sz="2000" b="1" dirty="0">
                <a:latin typeface="Alexandria" charset="0"/>
                <a:cs typeface="Alexandria" charset="0"/>
              </a:rPr>
              <a:t>الفكرة:</a:t>
            </a:r>
          </a:p>
          <a:p>
            <a:pPr algn="just" rtl="1">
              <a:lnSpc>
                <a:spcPct val="150000"/>
              </a:lnSpc>
            </a:pPr>
            <a:r>
              <a:rPr lang="ar-SA" sz="2000" dirty="0" smtClean="0">
                <a:solidFill>
                  <a:srgbClr val="C00000"/>
                </a:solidFill>
                <a:latin typeface="Alexandria" charset="0"/>
                <a:cs typeface="Alexandria" charset="0"/>
              </a:rPr>
              <a:t>الموضوع</a:t>
            </a:r>
            <a:r>
              <a:rPr lang="ar-SA" sz="2000" dirty="0">
                <a:solidFill>
                  <a:srgbClr val="C00000"/>
                </a:solidFill>
                <a:latin typeface="Alexandria" charset="0"/>
                <a:cs typeface="Alexandria" charset="0"/>
              </a:rPr>
              <a:t>: </a:t>
            </a:r>
            <a:r>
              <a:rPr lang="ar-SA" sz="2000" dirty="0" smtClean="0">
                <a:latin typeface="Alexandria" charset="0"/>
                <a:cs typeface="Alexandria" charset="0"/>
              </a:rPr>
              <a:t>تغطية </a:t>
            </a:r>
            <a:r>
              <a:rPr lang="ar-SA" sz="2000" dirty="0">
                <a:latin typeface="Alexandria" charset="0"/>
                <a:cs typeface="Alexandria" charset="0"/>
              </a:rPr>
              <a:t>فعالية "اليوم العالمي للبيئة" في الحرم الجامعي.</a:t>
            </a:r>
          </a:p>
          <a:p>
            <a:pPr algn="just" rtl="1">
              <a:lnSpc>
                <a:spcPct val="150000"/>
              </a:lnSpc>
            </a:pPr>
            <a:r>
              <a:rPr lang="ar-SA" sz="2000" dirty="0" smtClean="0">
                <a:solidFill>
                  <a:srgbClr val="C00000"/>
                </a:solidFill>
                <a:latin typeface="Alexandria" charset="0"/>
                <a:cs typeface="Alexandria" charset="0"/>
              </a:rPr>
              <a:t>الجمهور </a:t>
            </a:r>
            <a:r>
              <a:rPr lang="ar-SA" sz="2000" dirty="0">
                <a:solidFill>
                  <a:srgbClr val="C00000"/>
                </a:solidFill>
                <a:latin typeface="Alexandria" charset="0"/>
                <a:cs typeface="Alexandria" charset="0"/>
              </a:rPr>
              <a:t>المستهدف: </a:t>
            </a:r>
            <a:r>
              <a:rPr lang="ar-SA" sz="2000" dirty="0" smtClean="0">
                <a:latin typeface="Alexandria" charset="0"/>
                <a:cs typeface="Alexandria" charset="0"/>
              </a:rPr>
              <a:t>الطلاب </a:t>
            </a:r>
            <a:r>
              <a:rPr lang="ar-SA" sz="2000" dirty="0">
                <a:latin typeface="Alexandria" charset="0"/>
                <a:cs typeface="Alexandria" charset="0"/>
              </a:rPr>
              <a:t>وأعضاء هيئة التدريس والمهتمين بالبيئة</a:t>
            </a:r>
            <a:r>
              <a:rPr lang="ar-SA" sz="2000" dirty="0" smtClean="0">
                <a:latin typeface="Alexandria" charset="0"/>
                <a:cs typeface="Alexandria" charset="0"/>
              </a:rPr>
              <a:t>.</a:t>
            </a:r>
          </a:p>
          <a:p>
            <a:pPr algn="just" rtl="1">
              <a:lnSpc>
                <a:spcPct val="150000"/>
              </a:lnSpc>
            </a:pPr>
            <a:r>
              <a:rPr lang="ar-SA" sz="2000" b="1" dirty="0" smtClean="0">
                <a:latin typeface="Alexandria" charset="0"/>
                <a:cs typeface="Alexandria" charset="0"/>
              </a:rPr>
              <a:t>(3) رسم المخطط:</a:t>
            </a:r>
            <a:endParaRPr lang="ar-SA" sz="2000" b="1" dirty="0">
              <a:latin typeface="Alexandria" charset="0"/>
              <a:cs typeface="Alexandria" charset="0"/>
            </a:endParaRPr>
          </a:p>
          <a:p>
            <a:pPr algn="just" rtl="1">
              <a:lnSpc>
                <a:spcPct val="150000"/>
              </a:lnSpc>
            </a:pPr>
            <a:r>
              <a:rPr lang="ar-SA" sz="2000" dirty="0" smtClean="0">
                <a:solidFill>
                  <a:srgbClr val="C00000"/>
                </a:solidFill>
                <a:latin typeface="Alexandria" charset="0"/>
                <a:cs typeface="Alexandria" charset="0"/>
              </a:rPr>
              <a:t>الاستهلال</a:t>
            </a:r>
            <a:r>
              <a:rPr lang="ar-SA" sz="2000" dirty="0">
                <a:solidFill>
                  <a:srgbClr val="C00000"/>
                </a:solidFill>
                <a:latin typeface="Alexandria" charset="0"/>
                <a:cs typeface="Alexandria" charset="0"/>
              </a:rPr>
              <a:t>:</a:t>
            </a:r>
            <a:r>
              <a:rPr lang="ar-SA" sz="2000" dirty="0">
                <a:latin typeface="Alexandria" charset="0"/>
                <a:cs typeface="Alexandria" charset="0"/>
              </a:rPr>
              <a:t> </a:t>
            </a:r>
            <a:r>
              <a:rPr lang="ar-SA" sz="2000" dirty="0" smtClean="0">
                <a:latin typeface="Alexandria" charset="0"/>
                <a:cs typeface="Alexandria" charset="0"/>
              </a:rPr>
              <a:t>لقطة </a:t>
            </a:r>
            <a:r>
              <a:rPr lang="ar-SA" sz="2000" dirty="0">
                <a:latin typeface="Alexandria" charset="0"/>
                <a:cs typeface="Alexandria" charset="0"/>
              </a:rPr>
              <a:t>واسعة للفعالية مع تعليق صوتي: "انطلاق فعاليات اليوم العالمي للبيئة في جامعة ميد أوشن</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المتن</a:t>
            </a:r>
            <a:r>
              <a:rPr lang="ar-SA" sz="2000" dirty="0" smtClean="0">
                <a:solidFill>
                  <a:srgbClr val="C00000"/>
                </a:solidFill>
                <a:latin typeface="Alexandria" charset="0"/>
                <a:cs typeface="Alexandria" charset="0"/>
              </a:rPr>
              <a:t>:</a:t>
            </a:r>
            <a:r>
              <a:rPr lang="ar-SA" sz="2000" dirty="0" smtClean="0">
                <a:latin typeface="Alexandria" charset="0"/>
                <a:cs typeface="Alexandria" charset="0"/>
              </a:rPr>
              <a:t> مقابلة </a:t>
            </a:r>
            <a:r>
              <a:rPr lang="ar-SA" sz="2000" dirty="0">
                <a:latin typeface="Alexandria" charset="0"/>
                <a:cs typeface="Alexandria" charset="0"/>
              </a:rPr>
              <a:t>مع منظم الفعالية (باستخدام ميكروفون خارجي لتجنب الضوضاء</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لقطات تفصيلية للأنشطة (ورش عمل، معارض، زراعة أشجار</a:t>
            </a:r>
            <a:r>
              <a:rPr lang="ar-SA" sz="2000" dirty="0" smtClean="0">
                <a:latin typeface="Alexandria" charset="0"/>
                <a:cs typeface="Alexandria" charset="0"/>
              </a:rPr>
              <a:t>).</a:t>
            </a:r>
            <a:endParaRPr lang="ar-SA" sz="2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الخاتمة:</a:t>
            </a:r>
            <a:r>
              <a:rPr lang="ar-SA" sz="2000" dirty="0">
                <a:latin typeface="Alexandria" charset="0"/>
                <a:cs typeface="Alexandria" charset="0"/>
              </a:rPr>
              <a:t> لقطة نهائية مع دعوة للمشاركة: "شاركوا في الحفاظ على كوكبنا</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2963105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0D1CC-AB3A-A136-226A-979E22BA823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E2CF091-FA45-C892-D42F-37E028B0147C}"/>
              </a:ext>
            </a:extLst>
          </p:cNvPr>
          <p:cNvSpPr txBox="1"/>
          <p:nvPr/>
        </p:nvSpPr>
        <p:spPr>
          <a:xfrm>
            <a:off x="1038317" y="904555"/>
            <a:ext cx="10352014" cy="563231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(4</a:t>
            </a:r>
            <a:r>
              <a:rPr lang="ar-SA" sz="2000" b="1" dirty="0">
                <a:latin typeface="Alexandria" charset="0"/>
                <a:cs typeface="Alexandria" charset="0"/>
              </a:rPr>
              <a:t>) التنفيذ</a:t>
            </a:r>
            <a:r>
              <a:rPr lang="ar-SA" sz="2000" b="1" dirty="0" smtClean="0">
                <a:latin typeface="Alexandria" charset="0"/>
                <a:cs typeface="Alexandria" charset="0"/>
              </a:rPr>
              <a:t>:</a:t>
            </a:r>
            <a:endParaRPr lang="en-US" sz="2000" b="1" dirty="0" smtClean="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التصوير</a:t>
            </a:r>
            <a:r>
              <a:rPr lang="ar-SA" sz="2000" dirty="0" smtClean="0">
                <a:solidFill>
                  <a:srgbClr val="C00000"/>
                </a:solidFill>
                <a:latin typeface="Alexandria" charset="0"/>
                <a:cs typeface="Alexandria" charset="0"/>
              </a:rPr>
              <a:t>:</a:t>
            </a:r>
            <a:r>
              <a:rPr lang="ar-SA" sz="2000" dirty="0" smtClean="0">
                <a:latin typeface="Alexandria" charset="0"/>
                <a:cs typeface="Alexandria" charset="0"/>
              </a:rPr>
              <a:t> استخدام </a:t>
            </a:r>
            <a:r>
              <a:rPr lang="ar-SA" sz="2000" dirty="0">
                <a:latin typeface="Alexandria" charset="0"/>
                <a:cs typeface="Alexandria" charset="0"/>
              </a:rPr>
              <a:t>حامل ثلاثي القوائم لضمان ثبات </a:t>
            </a:r>
            <a:r>
              <a:rPr lang="ar-SA" sz="2000" dirty="0" smtClean="0">
                <a:latin typeface="Alexandria" charset="0"/>
                <a:cs typeface="Alexandria" charset="0"/>
              </a:rPr>
              <a:t>اللقطات، واختيار </a:t>
            </a:r>
            <a:r>
              <a:rPr lang="ar-SA" sz="2000" dirty="0">
                <a:latin typeface="Alexandria" charset="0"/>
                <a:cs typeface="Alexandria" charset="0"/>
              </a:rPr>
              <a:t>زوايا متنوعة (لقطات علوية، قريبة من الوجوه</a:t>
            </a:r>
            <a:r>
              <a:rPr lang="ar-SA" sz="2000" dirty="0" smtClean="0">
                <a:latin typeface="Alexandria" charset="0"/>
                <a:cs typeface="Alexandria" charset="0"/>
              </a:rPr>
              <a:t>)، مع مراعاة </a:t>
            </a:r>
            <a:r>
              <a:rPr lang="ar-SA" sz="2000" dirty="0">
                <a:latin typeface="Alexandria" charset="0"/>
                <a:cs typeface="Alexandria" charset="0"/>
              </a:rPr>
              <a:t>الإضاءة الطبيعية وتجنب الظلال القوية.</a:t>
            </a:r>
          </a:p>
          <a:p>
            <a:pPr algn="just" rtl="1">
              <a:lnSpc>
                <a:spcPct val="150000"/>
              </a:lnSpc>
            </a:pPr>
            <a:r>
              <a:rPr lang="ar-SA" sz="2000" dirty="0" smtClean="0">
                <a:solidFill>
                  <a:srgbClr val="C00000"/>
                </a:solidFill>
                <a:latin typeface="Alexandria" charset="0"/>
                <a:cs typeface="Alexandria" charset="0"/>
              </a:rPr>
              <a:t>تسجيل </a:t>
            </a:r>
            <a:r>
              <a:rPr lang="ar-SA" sz="2000" dirty="0">
                <a:solidFill>
                  <a:srgbClr val="C00000"/>
                </a:solidFill>
                <a:latin typeface="Alexandria" charset="0"/>
                <a:cs typeface="Alexandria" charset="0"/>
              </a:rPr>
              <a:t>الصوت</a:t>
            </a:r>
            <a:r>
              <a:rPr lang="ar-SA" sz="2000" dirty="0" smtClean="0">
                <a:solidFill>
                  <a:srgbClr val="C00000"/>
                </a:solidFill>
                <a:latin typeface="Alexandria" charset="0"/>
                <a:cs typeface="Alexandria" charset="0"/>
              </a:rPr>
              <a:t>:</a:t>
            </a:r>
            <a:r>
              <a:rPr lang="ar-SA" sz="2000" dirty="0" smtClean="0">
                <a:latin typeface="Alexandria" charset="0"/>
                <a:cs typeface="Alexandria" charset="0"/>
              </a:rPr>
              <a:t> استخدام </a:t>
            </a:r>
            <a:r>
              <a:rPr lang="ar-SA" sz="2000" dirty="0">
                <a:latin typeface="Alexandria" charset="0"/>
                <a:cs typeface="Alexandria" charset="0"/>
              </a:rPr>
              <a:t>تطبيق </a:t>
            </a:r>
            <a:r>
              <a:rPr lang="en-US" sz="2000" dirty="0">
                <a:latin typeface="Alexandria" charset="0"/>
                <a:cs typeface="Alexandria" charset="0"/>
              </a:rPr>
              <a:t>Sound Recorder </a:t>
            </a:r>
            <a:r>
              <a:rPr lang="ar-SA" sz="2000" dirty="0" smtClean="0">
                <a:latin typeface="Alexandria" charset="0"/>
                <a:cs typeface="Alexandria" charset="0"/>
              </a:rPr>
              <a:t> لتسجيل </a:t>
            </a:r>
            <a:r>
              <a:rPr lang="ar-SA" sz="2000" dirty="0">
                <a:latin typeface="Alexandria" charset="0"/>
                <a:cs typeface="Alexandria" charset="0"/>
              </a:rPr>
              <a:t>الصوت بوضوح.</a:t>
            </a:r>
          </a:p>
          <a:p>
            <a:pPr algn="just" rtl="1">
              <a:lnSpc>
                <a:spcPct val="150000"/>
              </a:lnSpc>
            </a:pPr>
            <a:r>
              <a:rPr lang="ar-SA" sz="2000" dirty="0" smtClean="0">
                <a:solidFill>
                  <a:srgbClr val="C00000"/>
                </a:solidFill>
                <a:latin typeface="Alexandria" charset="0"/>
                <a:cs typeface="Alexandria" charset="0"/>
              </a:rPr>
              <a:t>إدارة </a:t>
            </a:r>
            <a:r>
              <a:rPr lang="ar-SA" sz="2000" dirty="0">
                <a:solidFill>
                  <a:srgbClr val="C00000"/>
                </a:solidFill>
                <a:latin typeface="Alexandria" charset="0"/>
                <a:cs typeface="Alexandria" charset="0"/>
              </a:rPr>
              <a:t>البطارية</a:t>
            </a:r>
            <a:r>
              <a:rPr lang="ar-SA" sz="2000" dirty="0" smtClean="0">
                <a:solidFill>
                  <a:srgbClr val="C00000"/>
                </a:solidFill>
                <a:latin typeface="Alexandria" charset="0"/>
                <a:cs typeface="Alexandria" charset="0"/>
              </a:rPr>
              <a:t>:</a:t>
            </a:r>
            <a:r>
              <a:rPr lang="ar-SA" sz="2000" dirty="0" smtClean="0">
                <a:latin typeface="Alexandria" charset="0"/>
                <a:cs typeface="Alexandria" charset="0"/>
              </a:rPr>
              <a:t> إيقاف </a:t>
            </a:r>
            <a:r>
              <a:rPr lang="ar-SA" sz="2000" dirty="0">
                <a:latin typeface="Alexandria" charset="0"/>
                <a:cs typeface="Alexandria" charset="0"/>
              </a:rPr>
              <a:t>التطبيقات الخلفية، وتقليل سطوع الشاشة، وحمل بطارية احتياطية.</a:t>
            </a:r>
          </a:p>
          <a:p>
            <a:pPr algn="just" rtl="1">
              <a:lnSpc>
                <a:spcPct val="150000"/>
              </a:lnSpc>
            </a:pPr>
            <a:r>
              <a:rPr lang="ar-SA" sz="2000" b="1" dirty="0" smtClean="0">
                <a:latin typeface="Alexandria" charset="0"/>
                <a:cs typeface="Alexandria" charset="0"/>
              </a:rPr>
              <a:t>(5) المونتاج</a:t>
            </a:r>
            <a:r>
              <a:rPr lang="ar-SA" sz="2000" b="1" dirty="0">
                <a:latin typeface="Alexandria" charset="0"/>
                <a:cs typeface="Alexandria" charset="0"/>
              </a:rPr>
              <a:t>:</a:t>
            </a:r>
          </a:p>
          <a:p>
            <a:pPr algn="just" rtl="1">
              <a:lnSpc>
                <a:spcPct val="150000"/>
              </a:lnSpc>
            </a:pPr>
            <a:r>
              <a:rPr lang="ar-SA" sz="2000" dirty="0" smtClean="0">
                <a:latin typeface="Alexandria" charset="0"/>
                <a:cs typeface="Alexandria" charset="0"/>
              </a:rPr>
              <a:t>استخدام </a:t>
            </a:r>
            <a:r>
              <a:rPr lang="ar-SA" sz="2000" dirty="0">
                <a:latin typeface="Alexandria" charset="0"/>
                <a:cs typeface="Alexandria" charset="0"/>
              </a:rPr>
              <a:t>تطبيق </a:t>
            </a:r>
            <a:r>
              <a:rPr lang="en-US" sz="2000" dirty="0" smtClean="0">
                <a:latin typeface="Alexandria" charset="0"/>
                <a:cs typeface="Alexandria" charset="0"/>
              </a:rPr>
              <a:t>InShot</a:t>
            </a:r>
            <a:r>
              <a:rPr lang="ar-SA" sz="2000" dirty="0" smtClean="0">
                <a:latin typeface="Alexandria" charset="0"/>
                <a:cs typeface="Alexandria" charset="0"/>
              </a:rPr>
              <a:t> لدمج </a:t>
            </a:r>
            <a:r>
              <a:rPr lang="ar-SA" sz="2000" dirty="0">
                <a:latin typeface="Alexandria" charset="0"/>
                <a:cs typeface="Alexandria" charset="0"/>
              </a:rPr>
              <a:t>اللقطات، إضافة نصوص توضيحية، وموسيقى خلفية </a:t>
            </a:r>
            <a:r>
              <a:rPr lang="ar-SA" sz="2000" dirty="0" smtClean="0">
                <a:latin typeface="Alexandria" charset="0"/>
                <a:cs typeface="Alexandria" charset="0"/>
              </a:rPr>
              <a:t>هادئة، وضغط </a:t>
            </a:r>
            <a:r>
              <a:rPr lang="ar-SA" sz="2000" dirty="0">
                <a:latin typeface="Alexandria" charset="0"/>
                <a:cs typeface="Alexandria" charset="0"/>
              </a:rPr>
              <a:t>الفيديو إلى </a:t>
            </a:r>
            <a:r>
              <a:rPr lang="ar-SA" sz="2000" dirty="0" smtClean="0">
                <a:latin typeface="Alexandria" charset="0"/>
                <a:cs typeface="Alexandria" charset="0"/>
              </a:rPr>
              <a:t>دقة</a:t>
            </a:r>
            <a:r>
              <a:rPr lang="en-US" sz="2000" dirty="0" smtClean="0">
                <a:latin typeface="Alexandria" charset="0"/>
                <a:cs typeface="Alexandria" charset="0"/>
              </a:rPr>
              <a:t> HD </a:t>
            </a:r>
            <a:r>
              <a:rPr lang="ar-SA" sz="2000" dirty="0">
                <a:latin typeface="Alexandria" charset="0"/>
                <a:cs typeface="Alexandria" charset="0"/>
              </a:rPr>
              <a:t>لتسهيل النشر على منصات التواصل الاجتماعي.</a:t>
            </a:r>
          </a:p>
          <a:p>
            <a:pPr algn="just" rtl="1">
              <a:lnSpc>
                <a:spcPct val="150000"/>
              </a:lnSpc>
            </a:pPr>
            <a:r>
              <a:rPr lang="ar-SA" sz="2000" b="1" dirty="0" smtClean="0">
                <a:latin typeface="Alexandria" charset="0"/>
                <a:cs typeface="Alexandria" charset="0"/>
              </a:rPr>
              <a:t>(6) النشر</a:t>
            </a:r>
            <a:r>
              <a:rPr lang="ar-SA" sz="2000" b="1" dirty="0">
                <a:latin typeface="Alexandria" charset="0"/>
                <a:cs typeface="Alexandria" charset="0"/>
              </a:rPr>
              <a:t>:</a:t>
            </a:r>
          </a:p>
          <a:p>
            <a:pPr algn="just" rtl="1">
              <a:lnSpc>
                <a:spcPct val="150000"/>
              </a:lnSpc>
            </a:pPr>
            <a:r>
              <a:rPr lang="ar-SA" sz="2000" dirty="0" smtClean="0">
                <a:latin typeface="Alexandria" charset="0"/>
                <a:cs typeface="Alexandria" charset="0"/>
              </a:rPr>
              <a:t>مشاركة </a:t>
            </a:r>
            <a:r>
              <a:rPr lang="ar-SA" sz="2000" dirty="0">
                <a:latin typeface="Alexandria" charset="0"/>
                <a:cs typeface="Alexandria" charset="0"/>
              </a:rPr>
              <a:t>التقرير على منصات الجامعة الرسمية مع هاشتاغ #اليوم_العالمي_للبيئة.</a:t>
            </a:r>
          </a:p>
          <a:p>
            <a:pPr algn="just" rtl="1">
              <a:lnSpc>
                <a:spcPct val="150000"/>
              </a:lnSpc>
            </a:pPr>
            <a:r>
              <a:rPr lang="ar-SA" sz="2000" b="1" dirty="0" smtClean="0">
                <a:latin typeface="Alexandria" charset="0"/>
                <a:cs typeface="Alexandria" charset="0"/>
              </a:rPr>
              <a:t>النتيجة النهائية:</a:t>
            </a:r>
            <a:r>
              <a:rPr lang="ar-SA" sz="2000" dirty="0" smtClean="0">
                <a:latin typeface="Alexandria" charset="0"/>
                <a:cs typeface="Alexandria" charset="0"/>
              </a:rPr>
              <a:t> </a:t>
            </a:r>
          </a:p>
          <a:p>
            <a:pPr algn="just" rtl="1">
              <a:lnSpc>
                <a:spcPct val="150000"/>
              </a:lnSpc>
            </a:pPr>
            <a:r>
              <a:rPr lang="ar-SA" sz="2000" dirty="0" smtClean="0">
                <a:latin typeface="Alexandria" charset="0"/>
                <a:cs typeface="Alexandria" charset="0"/>
              </a:rPr>
              <a:t>تقرير </a:t>
            </a:r>
            <a:r>
              <a:rPr lang="ar-SA" sz="2000" dirty="0">
                <a:latin typeface="Alexandria" charset="0"/>
                <a:cs typeface="Alexandria" charset="0"/>
              </a:rPr>
              <a:t>إخباري قصير (دقيقتين) جذاب، واضح، ويحقق التفاعل المطلوب!</a:t>
            </a:r>
          </a:p>
        </p:txBody>
      </p:sp>
      <p:grpSp>
        <p:nvGrpSpPr>
          <p:cNvPr id="2" name="Group 1">
            <a:extLst>
              <a:ext uri="{FF2B5EF4-FFF2-40B4-BE49-F238E27FC236}">
                <a16:creationId xmlns:a16="http://schemas.microsoft.com/office/drawing/2014/main" id="{94AE3BD9-D57C-824A-35C7-1371CD0355F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351A259-284C-28C1-83EF-597E3D2BD8D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28B1C6-F214-E6A0-59AD-B973DAF84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EAC433E1-E46D-286B-D839-8A7D6995D491}"/>
              </a:ext>
            </a:extLst>
          </p:cNvPr>
          <p:cNvSpPr txBox="1"/>
          <p:nvPr/>
        </p:nvSpPr>
        <p:spPr>
          <a:xfrm>
            <a:off x="5833241" y="163600"/>
            <a:ext cx="6272924"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تنفيذ المحتوى بواسطة الهاتف المحمول</a:t>
            </a:r>
          </a:p>
        </p:txBody>
      </p:sp>
    </p:spTree>
    <p:extLst>
      <p:ext uri="{BB962C8B-B14F-4D97-AF65-F5344CB8AC3E}">
        <p14:creationId xmlns:p14="http://schemas.microsoft.com/office/powerpoint/2010/main" val="307943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684745"/>
            <a:ext cx="10391158" cy="5016758"/>
          </a:xfrm>
          <a:prstGeom prst="rect">
            <a:avLst/>
          </a:prstGeom>
          <a:noFill/>
        </p:spPr>
        <p:txBody>
          <a:bodyPr wrap="square" rtlCol="0">
            <a:spAutoFit/>
          </a:bodyPr>
          <a:lstStyle/>
          <a:p>
            <a:pPr marL="285750" indent="-285750" algn="just" rtl="1">
              <a:lnSpc>
                <a:spcPct val="200000"/>
              </a:lnSpc>
              <a:buFontTx/>
              <a:buChar char="-"/>
            </a:pPr>
            <a:r>
              <a:rPr lang="ar-SA" sz="2000" dirty="0">
                <a:latin typeface="Alexandria" charset="0"/>
                <a:cs typeface="Alexandria" charset="0"/>
              </a:rPr>
              <a:t>تناولت </a:t>
            </a:r>
            <a:r>
              <a:rPr lang="ar-SA" sz="2000" b="1" dirty="0">
                <a:latin typeface="Alexandria" charset="0"/>
                <a:cs typeface="Alexandria" charset="0"/>
              </a:rPr>
              <a:t>المحاضرة</a:t>
            </a:r>
            <a:r>
              <a:rPr lang="ar-SA" sz="2000" dirty="0">
                <a:latin typeface="Alexandria" charset="0"/>
                <a:cs typeface="Alexandria" charset="0"/>
              </a:rPr>
              <a:t> </a:t>
            </a:r>
            <a:r>
              <a:rPr lang="ar-SA" sz="2000" b="1" dirty="0">
                <a:latin typeface="Alexandria" charset="0"/>
                <a:cs typeface="Alexandria" charset="0"/>
              </a:rPr>
              <a:t>الرابعة</a:t>
            </a:r>
            <a:r>
              <a:rPr lang="ar-SA" sz="2000" dirty="0">
                <a:latin typeface="Alexandria" charset="0"/>
                <a:cs typeface="Alexandria" charset="0"/>
              </a:rPr>
              <a:t> صحافة الهواتف المحمولة كأداة حديثة وفعالة في صناعة المحتوى </a:t>
            </a:r>
            <a:r>
              <a:rPr lang="ar-SA" sz="2000" dirty="0" smtClean="0">
                <a:latin typeface="Alexandria" charset="0"/>
                <a:cs typeface="Alexandria" charset="0"/>
              </a:rPr>
              <a:t>الإعلامي، حيث تم </a:t>
            </a:r>
            <a:r>
              <a:rPr lang="ar-SA" sz="2000" dirty="0">
                <a:latin typeface="Alexandria" charset="0"/>
                <a:cs typeface="Alexandria" charset="0"/>
              </a:rPr>
              <a:t>التركيز </a:t>
            </a:r>
            <a:r>
              <a:rPr lang="ar-SA" sz="2000" dirty="0" smtClean="0">
                <a:latin typeface="Alexandria" charset="0"/>
                <a:cs typeface="Alexandria" charset="0"/>
              </a:rPr>
              <a:t>على خطوات </a:t>
            </a:r>
            <a:r>
              <a:rPr lang="ar-SA" sz="2000" dirty="0">
                <a:latin typeface="Alexandria" charset="0"/>
                <a:cs typeface="Alexandria" charset="0"/>
              </a:rPr>
              <a:t>تنفيذ المحتوى بدءًا من تحديد الفكرة وصولًا إلى المونتاج النهائي، مع ضرورة التخطيط الدقيق لكل </a:t>
            </a:r>
            <a:r>
              <a:rPr lang="ar-SA" sz="2000" dirty="0" smtClean="0">
                <a:latin typeface="Alexandria" charset="0"/>
                <a:cs typeface="Alexandria" charset="0"/>
              </a:rPr>
              <a:t>مرحلة، والجوانب الفنية </a:t>
            </a:r>
            <a:r>
              <a:rPr lang="ar-SA" sz="2000" dirty="0">
                <a:latin typeface="Alexandria" charset="0"/>
                <a:cs typeface="Alexandria" charset="0"/>
              </a:rPr>
              <a:t>مثل جودة الصوت والإضاءة، وإدارة البطارية لضمان استمرارية العمل الميداني</a:t>
            </a:r>
            <a:r>
              <a:rPr lang="ar-SA" sz="2000" dirty="0" smtClean="0">
                <a:latin typeface="Alexandria" charset="0"/>
                <a:cs typeface="Alexandria" charset="0"/>
              </a:rPr>
              <a:t>.</a:t>
            </a:r>
            <a:endParaRPr lang="ar-SA" sz="2000" dirty="0">
              <a:latin typeface="Alexandria" charset="0"/>
              <a:cs typeface="Alexandria" charset="0"/>
            </a:endParaRPr>
          </a:p>
          <a:p>
            <a:pPr marL="285750" indent="-285750" algn="just" rtl="1">
              <a:lnSpc>
                <a:spcPct val="200000"/>
              </a:lnSpc>
              <a:buFontTx/>
              <a:buChar char="-"/>
            </a:pPr>
            <a:r>
              <a:rPr lang="ar-SA" sz="2000" dirty="0">
                <a:latin typeface="Alexandria" charset="0"/>
                <a:cs typeface="Alexandria" charset="0"/>
              </a:rPr>
              <a:t>أهمية التفاعل مع الجمهور عبر المحتوى القصير والتفاعلي، واستخدام البيانات لتحليل الاتجاهات واختيار </a:t>
            </a:r>
            <a:r>
              <a:rPr lang="ar-SA" sz="2000" dirty="0" smtClean="0">
                <a:latin typeface="Alexandria" charset="0"/>
                <a:cs typeface="Alexandria" charset="0"/>
              </a:rPr>
              <a:t>الموضوعات، والتحديات </a:t>
            </a:r>
            <a:r>
              <a:rPr lang="ar-SA" sz="2000" dirty="0">
                <a:latin typeface="Alexandria" charset="0"/>
                <a:cs typeface="Alexandria" charset="0"/>
              </a:rPr>
              <a:t>التقنية مثل محدودية التخزين وكيفية التغلب </a:t>
            </a:r>
            <a:r>
              <a:rPr lang="ar-SA" sz="2000" dirty="0" smtClean="0">
                <a:latin typeface="Alexandria" charset="0"/>
                <a:cs typeface="Alexandria" charset="0"/>
              </a:rPr>
              <a:t>عليها، والمهارات </a:t>
            </a:r>
            <a:r>
              <a:rPr lang="ar-SA" sz="2000" dirty="0">
                <a:latin typeface="Alexandria" charset="0"/>
                <a:cs typeface="Alexandria" charset="0"/>
              </a:rPr>
              <a:t>الأساسية التي يجب على الصحفي تطويرها، مثل التصوير الاحترافي بالهاتف، تحرير الفيديو باستخدام تطبيقات بسيطة، وصياغة المحتوى بشكل جذاب</a:t>
            </a:r>
            <a:r>
              <a:rPr lang="ar-SA" sz="2000" dirty="0" smtClean="0">
                <a:latin typeface="Alexandria" charset="0"/>
                <a:cs typeface="Alexandria" charset="0"/>
              </a:rPr>
              <a:t>.</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7041823" y="1023891"/>
            <a:ext cx="4064712" cy="64633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الرابعة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255454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(5)</a:t>
            </a:r>
            <a:r>
              <a:rPr lang="ar-SA" sz="2000" b="1" dirty="0" smtClean="0">
                <a:latin typeface="Alexandria" charset="0"/>
                <a:cs typeface="Alexandria" charset="0"/>
              </a:rPr>
              <a:t> </a:t>
            </a:r>
            <a:r>
              <a:rPr lang="ar-SA" sz="2000" dirty="0">
                <a:latin typeface="Alexandria" charset="0"/>
                <a:cs typeface="Alexandria" charset="0"/>
              </a:rPr>
              <a:t>نتحدث </a:t>
            </a:r>
            <a:r>
              <a:rPr lang="ar-SA" sz="2000" dirty="0" smtClean="0">
                <a:latin typeface="Alexandria" charset="0"/>
                <a:cs typeface="Alexandria" charset="0"/>
              </a:rPr>
              <a:t>عن الأدوات الأساسية والاضافية لصحافة الهاتف المحمول مع توضيح استخدام كل أداة ودورها في عملية الإنتاج، ونقدم نماذج أشكال لهذه الأدوات مع شرح بعض من مكوناتها وطريقة استخدامها الصحيحة.</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90167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الخامسة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688354b5-287c-4cda-825e-1d7935aea40e"/>
    <ds:schemaRef ds:uri="http://purl.org/dc/elements/1.1/"/>
    <ds:schemaRef ds:uri="http://purl.org/dc/terms/"/>
    <ds:schemaRef ds:uri="http://schemas.openxmlformats.org/package/2006/metadata/core-properties"/>
    <ds:schemaRef ds:uri="aca13214-df29-4e3c-a050-857c0bf7bd8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3927</TotalTime>
  <Words>4035</Words>
  <Application>Microsoft Office PowerPoint</Application>
  <PresentationFormat>Widescreen</PresentationFormat>
  <Paragraphs>400</Paragraphs>
  <Slides>48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Alexandria</vt: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325</cp:revision>
  <cp:lastPrinted>2025-01-31T12:50:10Z</cp:lastPrinted>
  <dcterms:created xsi:type="dcterms:W3CDTF">2023-04-29T09:08:00Z</dcterms:created>
  <dcterms:modified xsi:type="dcterms:W3CDTF">2025-02-21T17:19:30Z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