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1.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08" r:id="rId2"/>
    <p:sldMasterId id="2147483720" r:id="rId3"/>
  </p:sldMasterIdLst>
  <p:notesMasterIdLst>
    <p:notesMasterId r:id="rId51"/>
  </p:notesMasterIdLst>
  <p:sldIdLst>
    <p:sldId id="264" r:id="rId4"/>
    <p:sldId id="259" r:id="rId5"/>
    <p:sldId id="308" r:id="rId6"/>
    <p:sldId id="285" r:id="rId7"/>
    <p:sldId id="265" r:id="rId8"/>
    <p:sldId id="260" r:id="rId9"/>
    <p:sldId id="261" r:id="rId10"/>
    <p:sldId id="267" r:id="rId11"/>
    <p:sldId id="262" r:id="rId12"/>
    <p:sldId id="266" r:id="rId13"/>
    <p:sldId id="263" r:id="rId14"/>
    <p:sldId id="269" r:id="rId15"/>
    <p:sldId id="270" r:id="rId16"/>
    <p:sldId id="273" r:id="rId17"/>
    <p:sldId id="280" r:id="rId18"/>
    <p:sldId id="284" r:id="rId19"/>
    <p:sldId id="268" r:id="rId20"/>
    <p:sldId id="279" r:id="rId21"/>
    <p:sldId id="274" r:id="rId22"/>
    <p:sldId id="275" r:id="rId23"/>
    <p:sldId id="276" r:id="rId24"/>
    <p:sldId id="277" r:id="rId25"/>
    <p:sldId id="278" r:id="rId26"/>
    <p:sldId id="309" r:id="rId27"/>
    <p:sldId id="282" r:id="rId28"/>
    <p:sldId id="306" r:id="rId29"/>
    <p:sldId id="307" r:id="rId30"/>
    <p:sldId id="286" r:id="rId31"/>
    <p:sldId id="287" r:id="rId32"/>
    <p:sldId id="289" r:id="rId33"/>
    <p:sldId id="290" r:id="rId34"/>
    <p:sldId id="31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78" d="100"/>
          <a:sy n="78" d="100"/>
        </p:scale>
        <p:origin x="33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diagrams/_rels/data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eg"/><Relationship Id="rId1" Type="http://schemas.openxmlformats.org/officeDocument/2006/relationships/image" Target="../media/image4.jpeg"/><Relationship Id="rId4" Type="http://schemas.openxmlformats.org/officeDocument/2006/relationships/image" Target="../media/image7.jpeg"/></Relationships>
</file>

<file path=ppt/diagrams/_rels/data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9.jpeg"/><Relationship Id="rId1" Type="http://schemas.openxmlformats.org/officeDocument/2006/relationships/image" Target="../media/image8.jpeg"/><Relationship Id="rId4" Type="http://schemas.openxmlformats.org/officeDocument/2006/relationships/image" Target="../media/image10.jpg"/></Relationships>
</file>

<file path=ppt/diagrams/_rels/drawing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eg"/><Relationship Id="rId1" Type="http://schemas.openxmlformats.org/officeDocument/2006/relationships/image" Target="../media/image4.jpeg"/><Relationship Id="rId4" Type="http://schemas.openxmlformats.org/officeDocument/2006/relationships/image" Target="../media/image7.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9.jpeg"/><Relationship Id="rId1" Type="http://schemas.openxmlformats.org/officeDocument/2006/relationships/image" Target="../media/image8.jpeg"/><Relationship Id="rId4" Type="http://schemas.openxmlformats.org/officeDocument/2006/relationships/image" Target="../media/image10.jp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1D994D-31A3-48B7-8178-D9B9D4D7B79B}" type="doc">
      <dgm:prSet loTypeId="urn:microsoft.com/office/officeart/2005/8/layout/hList7" loCatId="list" qsTypeId="urn:microsoft.com/office/officeart/2005/8/quickstyle/simple3" qsCatId="simple" csTypeId="urn:microsoft.com/office/officeart/2005/8/colors/colorful2" csCatId="colorful" phldr="1"/>
      <dgm:spPr/>
      <dgm:t>
        <a:bodyPr/>
        <a:lstStyle/>
        <a:p>
          <a:endParaRPr lang="en-US"/>
        </a:p>
      </dgm:t>
    </dgm:pt>
    <dgm:pt modelId="{01CEBEF5-F328-4FEB-B1AD-5357889CAF93}">
      <dgm:prSet phldrT="[Text]" custT="1"/>
      <dgm:spPr/>
      <dgm:t>
        <a:bodyPr/>
        <a:lstStyle/>
        <a:p>
          <a:r>
            <a:rPr lang="en-US" sz="2400" b="1" u="sng" smtClean="0">
              <a:ea typeface="+mj-ea"/>
              <a:cs typeface="+mj-cs"/>
            </a:rPr>
            <a:t>Introduction:</a:t>
          </a:r>
        </a:p>
        <a:p>
          <a:r>
            <a:rPr lang="en-US" sz="2000" b="1" u="sng" smtClean="0">
              <a:ea typeface="+mj-ea"/>
              <a:cs typeface="+mj-cs"/>
            </a:rPr>
            <a:t>Lecture 1 </a:t>
          </a:r>
          <a:r>
            <a:rPr lang="en-US" sz="2000" b="1" smtClean="0">
              <a:ea typeface="+mj-ea"/>
              <a:cs typeface="+mj-cs"/>
            </a:rPr>
            <a:t>Introduction to APM and Initial Project Strategy</a:t>
          </a:r>
        </a:p>
        <a:p>
          <a:r>
            <a:rPr lang="en-US" sz="2000" b="1" u="sng" smtClean="0">
              <a:ea typeface="+mj-ea"/>
              <a:cs typeface="+mj-cs"/>
            </a:rPr>
            <a:t>Lecture 2   </a:t>
          </a:r>
          <a:r>
            <a:rPr lang="en-US" sz="2000" b="1" smtClean="0">
              <a:ea typeface="+mj-ea"/>
              <a:cs typeface="+mj-cs"/>
            </a:rPr>
            <a:t>Project Quality Management</a:t>
          </a:r>
        </a:p>
        <a:p>
          <a:endParaRPr lang="en-US" sz="2000" b="1" smtClean="0">
            <a:ea typeface="+mj-ea"/>
            <a:cs typeface="+mj-cs"/>
          </a:endParaRPr>
        </a:p>
        <a:p>
          <a:endParaRPr lang="en-US" sz="2000" b="1" dirty="0"/>
        </a:p>
      </dgm:t>
    </dgm:pt>
    <dgm:pt modelId="{5B1C686D-3C08-4901-9708-9316C7E85D74}" type="parTrans" cxnId="{6B5E5D9A-5CE7-4732-85C7-2DAE05A235EA}">
      <dgm:prSet/>
      <dgm:spPr/>
      <dgm:t>
        <a:bodyPr/>
        <a:lstStyle/>
        <a:p>
          <a:endParaRPr lang="en-US"/>
        </a:p>
      </dgm:t>
    </dgm:pt>
    <dgm:pt modelId="{7C1C4543-F1EA-4BD2-9279-8769955A617A}" type="sibTrans" cxnId="{6B5E5D9A-5CE7-4732-85C7-2DAE05A235EA}">
      <dgm:prSet/>
      <dgm:spPr/>
      <dgm:t>
        <a:bodyPr/>
        <a:lstStyle/>
        <a:p>
          <a:endParaRPr lang="en-US"/>
        </a:p>
      </dgm:t>
    </dgm:pt>
    <dgm:pt modelId="{933EF932-80A1-449A-9575-1E7CAF4B9BD4}">
      <dgm:prSet/>
      <dgm:spPr/>
      <dgm:t>
        <a:bodyPr/>
        <a:lstStyle/>
        <a:p>
          <a:endParaRPr lang="en-US" sz="900" dirty="0"/>
        </a:p>
      </dgm:t>
    </dgm:pt>
    <dgm:pt modelId="{DDCCDEC3-B870-418F-86C7-24AF101401F2}" type="parTrans" cxnId="{E4E3667B-29D4-4497-96B8-6A3F96386BBC}">
      <dgm:prSet/>
      <dgm:spPr/>
      <dgm:t>
        <a:bodyPr/>
        <a:lstStyle/>
        <a:p>
          <a:endParaRPr lang="en-US"/>
        </a:p>
      </dgm:t>
    </dgm:pt>
    <dgm:pt modelId="{744548C0-5AD9-4858-A13C-D5B32400525E}" type="sibTrans" cxnId="{E4E3667B-29D4-4497-96B8-6A3F96386BBC}">
      <dgm:prSet/>
      <dgm:spPr/>
      <dgm:t>
        <a:bodyPr/>
        <a:lstStyle/>
        <a:p>
          <a:endParaRPr lang="en-US"/>
        </a:p>
      </dgm:t>
    </dgm:pt>
    <dgm:pt modelId="{202A37BD-6B1F-4C0D-ADFB-65B306629B59}">
      <dgm:prSet custT="1"/>
      <dgm:spPr/>
      <dgm:t>
        <a:bodyPr/>
        <a:lstStyle/>
        <a:p>
          <a:pPr algn="ctr"/>
          <a:r>
            <a:rPr lang="en-US" sz="2400" b="1" u="sng" dirty="0"/>
            <a:t>Project planning</a:t>
          </a:r>
        </a:p>
        <a:p>
          <a:pPr algn="l"/>
          <a:r>
            <a:rPr lang="en-US" sz="2000" b="1" u="sng" dirty="0"/>
            <a:t>Lecture 6 </a:t>
          </a:r>
          <a:r>
            <a:rPr lang="en-US" sz="2000" b="1" dirty="0"/>
            <a:t>Initial project coordination and the project Charter</a:t>
          </a:r>
        </a:p>
        <a:p>
          <a:pPr algn="l"/>
          <a:r>
            <a:rPr lang="en-US" sz="2000" b="1" u="sng" dirty="0"/>
            <a:t>Lecture 7</a:t>
          </a:r>
          <a:r>
            <a:rPr lang="en-US" sz="2000" b="1" dirty="0"/>
            <a:t> Starting the project plan: The WBS</a:t>
          </a:r>
        </a:p>
        <a:p>
          <a:pPr algn="l"/>
          <a:r>
            <a:rPr lang="en-US" sz="2000" b="1" u="sng" dirty="0"/>
            <a:t>Lecture </a:t>
          </a:r>
          <a:r>
            <a:rPr lang="en-US" sz="2000" b="1" dirty="0"/>
            <a:t>8 Project risk management </a:t>
          </a:r>
        </a:p>
        <a:p>
          <a:pPr algn="l"/>
          <a:r>
            <a:rPr lang="en-US" sz="2000" b="1" u="sng" dirty="0"/>
            <a:t>Lecture 9 </a:t>
          </a:r>
          <a:r>
            <a:rPr lang="en-US" sz="2000" b="1" dirty="0">
              <a:solidFill>
                <a:schemeClr val="accent6">
                  <a:lumMod val="75000"/>
                </a:schemeClr>
              </a:solidFill>
            </a:rPr>
            <a:t>Budgeting, Estimating times and costs</a:t>
          </a:r>
        </a:p>
        <a:p>
          <a:pPr algn="ctr"/>
          <a:endParaRPr lang="en-US" sz="2000" b="1" dirty="0"/>
        </a:p>
      </dgm:t>
    </dgm:pt>
    <dgm:pt modelId="{6A23A51E-E651-4F0A-95FD-6970A821D878}" type="parTrans" cxnId="{8CE7AAC0-E670-48F7-831E-7EB749CD5DC9}">
      <dgm:prSet/>
      <dgm:spPr/>
      <dgm:t>
        <a:bodyPr/>
        <a:lstStyle/>
        <a:p>
          <a:endParaRPr lang="en-US"/>
        </a:p>
      </dgm:t>
    </dgm:pt>
    <dgm:pt modelId="{45AA9BA0-1E98-41F5-AF43-780227D97988}" type="sibTrans" cxnId="{8CE7AAC0-E670-48F7-831E-7EB749CD5DC9}">
      <dgm:prSet/>
      <dgm:spPr/>
      <dgm:t>
        <a:bodyPr/>
        <a:lstStyle/>
        <a:p>
          <a:endParaRPr lang="en-US"/>
        </a:p>
      </dgm:t>
    </dgm:pt>
    <dgm:pt modelId="{D367537C-793C-49CB-8931-1FDCB6465AC2}">
      <dgm:prSet custT="1"/>
      <dgm:spPr/>
      <dgm:t>
        <a:bodyPr/>
        <a:lstStyle/>
        <a:p>
          <a:pPr algn="ctr"/>
          <a:r>
            <a:rPr lang="en-US" sz="2400" b="1" u="sng" smtClean="0"/>
            <a:t>Project Initiation:</a:t>
          </a:r>
        </a:p>
        <a:p>
          <a:pPr algn="l"/>
          <a:r>
            <a:rPr lang="en-US" sz="2000" b="1" u="sng" smtClean="0"/>
            <a:t>Lecture 3 </a:t>
          </a:r>
          <a:r>
            <a:rPr lang="en-US" sz="2000" b="1" smtClean="0"/>
            <a:t>Project Communication and team Management</a:t>
          </a:r>
        </a:p>
        <a:p>
          <a:pPr algn="l"/>
          <a:r>
            <a:rPr lang="en-US" sz="2000" b="1" u="sng" smtClean="0"/>
            <a:t>Lecture 4 </a:t>
          </a:r>
          <a:r>
            <a:rPr lang="en-US" sz="2000" b="1" smtClean="0"/>
            <a:t>Managing conflicts and the art of communication</a:t>
          </a:r>
        </a:p>
        <a:p>
          <a:pPr algn="l"/>
          <a:r>
            <a:rPr lang="en-US" sz="2000" b="1" u="sng" smtClean="0"/>
            <a:t>Lecture 5</a:t>
          </a:r>
          <a:r>
            <a:rPr lang="en-US" sz="2000" b="1" smtClean="0"/>
            <a:t> Strategic Management and project selection</a:t>
          </a:r>
        </a:p>
        <a:p>
          <a:pPr algn="ctr"/>
          <a:endParaRPr lang="en-US" sz="2000" b="1" smtClean="0"/>
        </a:p>
        <a:p>
          <a:pPr algn="ctr"/>
          <a:endParaRPr lang="en-US" sz="1200" b="1" smtClean="0"/>
        </a:p>
        <a:p>
          <a:pPr algn="ctr"/>
          <a:endParaRPr lang="en-US" sz="1200" dirty="0"/>
        </a:p>
      </dgm:t>
    </dgm:pt>
    <dgm:pt modelId="{17EFB113-1D04-4ABA-945C-72F4AB54C821}" type="parTrans" cxnId="{AA622213-DB06-43DE-A582-398D4FA961D5}">
      <dgm:prSet/>
      <dgm:spPr/>
      <dgm:t>
        <a:bodyPr/>
        <a:lstStyle/>
        <a:p>
          <a:endParaRPr lang="en-US"/>
        </a:p>
      </dgm:t>
    </dgm:pt>
    <dgm:pt modelId="{D0B43EFC-A2E1-4BD7-9629-78663EA546B5}" type="sibTrans" cxnId="{AA622213-DB06-43DE-A582-398D4FA961D5}">
      <dgm:prSet/>
      <dgm:spPr/>
      <dgm:t>
        <a:bodyPr/>
        <a:lstStyle/>
        <a:p>
          <a:endParaRPr lang="en-US"/>
        </a:p>
      </dgm:t>
    </dgm:pt>
    <dgm:pt modelId="{BF8A8659-732D-4B61-A4DE-5251BBCB9396}">
      <dgm:prSet custT="1"/>
      <dgm:spPr/>
      <dgm:t>
        <a:bodyPr/>
        <a:lstStyle/>
        <a:p>
          <a:pPr algn="ctr"/>
          <a:r>
            <a:rPr lang="en-US" sz="2400" b="1" u="sng" dirty="0"/>
            <a:t>Project </a:t>
          </a:r>
          <a:r>
            <a:rPr lang="en-US" sz="2400" b="1" u="sng" dirty="0" smtClean="0">
              <a:solidFill>
                <a:srgbClr val="FF0000"/>
              </a:solidFill>
            </a:rPr>
            <a:t>Integration</a:t>
          </a:r>
          <a:endParaRPr lang="en-US" sz="2400" b="1" u="sng" dirty="0">
            <a:solidFill>
              <a:srgbClr val="FF0000"/>
            </a:solidFill>
          </a:endParaRPr>
        </a:p>
        <a:p>
          <a:pPr algn="l"/>
          <a:r>
            <a:rPr lang="en-US" sz="2000" b="1" u="sng" dirty="0"/>
            <a:t>Lecture 10  </a:t>
          </a:r>
          <a:r>
            <a:rPr lang="en-US" sz="2000" b="1" dirty="0"/>
            <a:t>Monitoring and </a:t>
          </a:r>
          <a:r>
            <a:rPr lang="en-US" sz="2000" b="1" dirty="0" smtClean="0">
              <a:solidFill>
                <a:srgbClr val="FF0000"/>
              </a:solidFill>
            </a:rPr>
            <a:t>Controlling</a:t>
          </a:r>
          <a:endParaRPr lang="en-US" sz="2000" b="1" dirty="0">
            <a:solidFill>
              <a:srgbClr val="FF0000"/>
            </a:solidFill>
          </a:endParaRPr>
        </a:p>
        <a:p>
          <a:pPr algn="l"/>
          <a:r>
            <a:rPr lang="en-US" sz="2000" b="1" u="sng" dirty="0"/>
            <a:t>Lecture </a:t>
          </a:r>
          <a:r>
            <a:rPr lang="en-US" sz="2000" b="1" u="sng" dirty="0" smtClean="0"/>
            <a:t>11</a:t>
          </a:r>
          <a:r>
            <a:rPr lang="en-US" sz="2000" b="1" u="none" dirty="0" smtClean="0"/>
            <a:t> </a:t>
          </a:r>
          <a:r>
            <a:rPr lang="en-US" sz="2000" b="1" u="none" dirty="0" smtClean="0">
              <a:solidFill>
                <a:srgbClr val="FF0000"/>
              </a:solidFill>
            </a:rPr>
            <a:t>PMOs and OPM</a:t>
          </a:r>
          <a:endParaRPr lang="en-US" sz="2000" b="1" dirty="0">
            <a:solidFill>
              <a:srgbClr val="FF0000"/>
            </a:solidFill>
          </a:endParaRPr>
        </a:p>
        <a:p>
          <a:pPr algn="l"/>
          <a:r>
            <a:rPr lang="en-US" sz="2000" b="1" u="sng" dirty="0"/>
            <a:t>Lecture </a:t>
          </a:r>
          <a:r>
            <a:rPr lang="en-US" sz="2000" b="1" u="sng" dirty="0" smtClean="0"/>
            <a:t>12</a:t>
          </a:r>
          <a:r>
            <a:rPr lang="en-US" sz="2000" b="1" u="none" dirty="0" smtClean="0"/>
            <a:t> </a:t>
          </a:r>
          <a:r>
            <a:rPr lang="en-US" sz="2000" b="1" u="none" dirty="0" smtClean="0">
              <a:solidFill>
                <a:srgbClr val="FF0000"/>
              </a:solidFill>
            </a:rPr>
            <a:t>Social and Professional Responsibility</a:t>
          </a:r>
          <a:endParaRPr lang="en-US" sz="2000" b="1" dirty="0">
            <a:solidFill>
              <a:srgbClr val="FF0000"/>
            </a:solidFill>
          </a:endParaRPr>
        </a:p>
        <a:p>
          <a:pPr algn="l"/>
          <a:r>
            <a:rPr lang="en-US" sz="2000" b="1" u="sng" dirty="0"/>
            <a:t>Lecture 13 </a:t>
          </a:r>
          <a:r>
            <a:rPr lang="en-US" sz="2000" b="1" dirty="0" smtClean="0">
              <a:solidFill>
                <a:srgbClr val="FF0000"/>
              </a:solidFill>
            </a:rPr>
            <a:t>Open Discussion</a:t>
          </a:r>
          <a:endParaRPr lang="en-US" sz="2000" b="1" dirty="0">
            <a:solidFill>
              <a:srgbClr val="FF0000"/>
            </a:solidFill>
          </a:endParaRPr>
        </a:p>
        <a:p>
          <a:pPr algn="l"/>
          <a:endParaRPr lang="en-US" sz="2000" b="1" dirty="0"/>
        </a:p>
        <a:p>
          <a:pPr algn="l"/>
          <a:endParaRPr lang="en-US" sz="2000" b="1" dirty="0"/>
        </a:p>
      </dgm:t>
    </dgm:pt>
    <dgm:pt modelId="{D81BC3A9-1823-4E3A-AC2F-5629C7D96F46}" type="parTrans" cxnId="{86E1736B-193D-4F55-89A4-83AE58C86824}">
      <dgm:prSet/>
      <dgm:spPr/>
      <dgm:t>
        <a:bodyPr/>
        <a:lstStyle/>
        <a:p>
          <a:endParaRPr lang="en-US"/>
        </a:p>
      </dgm:t>
    </dgm:pt>
    <dgm:pt modelId="{43165FDB-83A8-4908-8169-5B1B20F4D407}" type="sibTrans" cxnId="{86E1736B-193D-4F55-89A4-83AE58C86824}">
      <dgm:prSet/>
      <dgm:spPr/>
      <dgm:t>
        <a:bodyPr/>
        <a:lstStyle/>
        <a:p>
          <a:endParaRPr lang="en-US"/>
        </a:p>
      </dgm:t>
    </dgm:pt>
    <dgm:pt modelId="{829859B4-2CC5-4B3C-939A-FCA3F32B48C7}" type="pres">
      <dgm:prSet presAssocID="{D01D994D-31A3-48B7-8178-D9B9D4D7B79B}" presName="Name0" presStyleCnt="0">
        <dgm:presLayoutVars>
          <dgm:dir/>
          <dgm:resizeHandles val="exact"/>
        </dgm:presLayoutVars>
      </dgm:prSet>
      <dgm:spPr/>
      <dgm:t>
        <a:bodyPr/>
        <a:lstStyle/>
        <a:p>
          <a:endParaRPr lang="en-US"/>
        </a:p>
      </dgm:t>
    </dgm:pt>
    <dgm:pt modelId="{F93221E7-ADF7-450D-BEBE-73F9EFE5D8C8}" type="pres">
      <dgm:prSet presAssocID="{D01D994D-31A3-48B7-8178-D9B9D4D7B79B}" presName="fgShape" presStyleLbl="fgShp" presStyleIdx="0" presStyleCnt="1" custScaleY="60905" custLinFactNeighborX="-897" custLinFactNeighborY="83334"/>
      <dgm:spPr/>
      <dgm:t>
        <a:bodyPr/>
        <a:lstStyle/>
        <a:p>
          <a:endParaRPr lang="en-US"/>
        </a:p>
      </dgm:t>
    </dgm:pt>
    <dgm:pt modelId="{F2523C57-9551-47F2-A58F-DEBF425D1C03}" type="pres">
      <dgm:prSet presAssocID="{D01D994D-31A3-48B7-8178-D9B9D4D7B79B}" presName="linComp" presStyleCnt="0"/>
      <dgm:spPr/>
      <dgm:t>
        <a:bodyPr/>
        <a:lstStyle/>
        <a:p>
          <a:endParaRPr lang="en-US"/>
        </a:p>
      </dgm:t>
    </dgm:pt>
    <dgm:pt modelId="{7602F0F6-405F-42F6-9F09-2E809530B7E8}" type="pres">
      <dgm:prSet presAssocID="{01CEBEF5-F328-4FEB-B1AD-5357889CAF93}" presName="compNode" presStyleCnt="0"/>
      <dgm:spPr/>
      <dgm:t>
        <a:bodyPr/>
        <a:lstStyle/>
        <a:p>
          <a:endParaRPr lang="en-US"/>
        </a:p>
      </dgm:t>
    </dgm:pt>
    <dgm:pt modelId="{595BC8A2-99A0-4988-A087-A08A76157E80}" type="pres">
      <dgm:prSet presAssocID="{01CEBEF5-F328-4FEB-B1AD-5357889CAF93}" presName="bkgdShape" presStyleLbl="node1" presStyleIdx="0" presStyleCnt="4" custLinFactNeighborX="1263" custLinFactNeighborY="0"/>
      <dgm:spPr/>
      <dgm:t>
        <a:bodyPr/>
        <a:lstStyle/>
        <a:p>
          <a:endParaRPr lang="en-US"/>
        </a:p>
      </dgm:t>
    </dgm:pt>
    <dgm:pt modelId="{F6013622-C9B0-4A12-A16B-93A6C5238F01}" type="pres">
      <dgm:prSet presAssocID="{01CEBEF5-F328-4FEB-B1AD-5357889CAF93}" presName="nodeTx" presStyleLbl="node1" presStyleIdx="0" presStyleCnt="4">
        <dgm:presLayoutVars>
          <dgm:bulletEnabled val="1"/>
        </dgm:presLayoutVars>
      </dgm:prSet>
      <dgm:spPr/>
      <dgm:t>
        <a:bodyPr/>
        <a:lstStyle/>
        <a:p>
          <a:endParaRPr lang="en-US"/>
        </a:p>
      </dgm:t>
    </dgm:pt>
    <dgm:pt modelId="{E4F12F3A-455A-4304-836A-19A7DF1156FA}" type="pres">
      <dgm:prSet presAssocID="{01CEBEF5-F328-4FEB-B1AD-5357889CAF93}" presName="invisiNode" presStyleLbl="node1" presStyleIdx="0" presStyleCnt="4"/>
      <dgm:spPr/>
      <dgm:t>
        <a:bodyPr/>
        <a:lstStyle/>
        <a:p>
          <a:endParaRPr lang="en-US"/>
        </a:p>
      </dgm:t>
    </dgm:pt>
    <dgm:pt modelId="{2D2B619C-80A8-4D2D-A219-B0663D1DA0DD}" type="pres">
      <dgm:prSet presAssocID="{01CEBEF5-F328-4FEB-B1AD-5357889CAF93}" presName="imagNode" presStyleLbl="fgImgPlace1" presStyleIdx="0" presStyleCnt="4" custScaleX="123881" custScaleY="68577" custLinFactNeighborX="5584" custLinFactNeighborY="-25699"/>
      <dgm:spPr>
        <a:blipFill>
          <a:blip xmlns:r="http://schemas.openxmlformats.org/officeDocument/2006/relationships" r:embed="rId1" cstate="hqprint">
            <a:extLst>
              <a:ext uri="{28A0092B-C50C-407E-A947-70E740481C1C}">
                <a14:useLocalDpi xmlns:a14="http://schemas.microsoft.com/office/drawing/2010/main" val="0"/>
              </a:ext>
            </a:extLst>
          </a:blip>
          <a:srcRect/>
          <a:stretch>
            <a:fillRect/>
          </a:stretch>
        </a:blipFill>
      </dgm:spPr>
      <dgm:t>
        <a:bodyPr/>
        <a:lstStyle/>
        <a:p>
          <a:endParaRPr lang="en-US"/>
        </a:p>
      </dgm:t>
      <dgm:extLst>
        <a:ext uri="{E40237B7-FDA0-4F09-8148-C483321AD2D9}">
          <dgm14:cNvPr xmlns:dgm14="http://schemas.microsoft.com/office/drawing/2010/diagram" id="0" name="" descr="Man looking at wooden figure"/>
        </a:ext>
      </dgm:extLst>
    </dgm:pt>
    <dgm:pt modelId="{2C10A198-9A9D-40A6-976F-EB84F8BEEED8}" type="pres">
      <dgm:prSet presAssocID="{7C1C4543-F1EA-4BD2-9279-8769955A617A}" presName="sibTrans" presStyleLbl="sibTrans2D1" presStyleIdx="0" presStyleCnt="0"/>
      <dgm:spPr/>
      <dgm:t>
        <a:bodyPr/>
        <a:lstStyle/>
        <a:p>
          <a:endParaRPr lang="en-US"/>
        </a:p>
      </dgm:t>
    </dgm:pt>
    <dgm:pt modelId="{87B2D31F-9395-4BFE-91E1-AA694FC1C291}" type="pres">
      <dgm:prSet presAssocID="{D367537C-793C-49CB-8931-1FDCB6465AC2}" presName="compNode" presStyleCnt="0"/>
      <dgm:spPr/>
      <dgm:t>
        <a:bodyPr/>
        <a:lstStyle/>
        <a:p>
          <a:endParaRPr lang="en-US"/>
        </a:p>
      </dgm:t>
    </dgm:pt>
    <dgm:pt modelId="{F877A3F9-E8B9-4172-8615-1A9A0739D0EA}" type="pres">
      <dgm:prSet presAssocID="{D367537C-793C-49CB-8931-1FDCB6465AC2}" presName="bkgdShape" presStyleLbl="node1" presStyleIdx="1" presStyleCnt="4"/>
      <dgm:spPr/>
      <dgm:t>
        <a:bodyPr/>
        <a:lstStyle/>
        <a:p>
          <a:endParaRPr lang="en-US"/>
        </a:p>
      </dgm:t>
    </dgm:pt>
    <dgm:pt modelId="{206A3442-25CA-47E6-BB2F-672950FCA47A}" type="pres">
      <dgm:prSet presAssocID="{D367537C-793C-49CB-8931-1FDCB6465AC2}" presName="nodeTx" presStyleLbl="node1" presStyleIdx="1" presStyleCnt="4">
        <dgm:presLayoutVars>
          <dgm:bulletEnabled val="1"/>
        </dgm:presLayoutVars>
      </dgm:prSet>
      <dgm:spPr/>
      <dgm:t>
        <a:bodyPr/>
        <a:lstStyle/>
        <a:p>
          <a:endParaRPr lang="en-US"/>
        </a:p>
      </dgm:t>
    </dgm:pt>
    <dgm:pt modelId="{2277731A-3FB1-4676-B4B3-1483E78776AC}" type="pres">
      <dgm:prSet presAssocID="{D367537C-793C-49CB-8931-1FDCB6465AC2}" presName="invisiNode" presStyleLbl="node1" presStyleIdx="1" presStyleCnt="4"/>
      <dgm:spPr/>
      <dgm:t>
        <a:bodyPr/>
        <a:lstStyle/>
        <a:p>
          <a:endParaRPr lang="en-US"/>
        </a:p>
      </dgm:t>
    </dgm:pt>
    <dgm:pt modelId="{3D725055-D5CC-43E6-A80C-3BA3C33BA046}" type="pres">
      <dgm:prSet presAssocID="{D367537C-793C-49CB-8931-1FDCB6465AC2}" presName="imagNode" presStyleLbl="fgImgPlace1" presStyleIdx="1" presStyleCnt="4" custScaleX="115779" custScaleY="60359" custLinFactNeighborX="-2451" custLinFactNeighborY="-41473"/>
      <dgm:spPr>
        <a:blipFill>
          <a:blip xmlns:r="http://schemas.openxmlformats.org/officeDocument/2006/relationships" r:embed="rId2" cstate="hqprint">
            <a:extLst>
              <a:ext uri="{28A0092B-C50C-407E-A947-70E740481C1C}">
                <a14:useLocalDpi xmlns:a14="http://schemas.microsoft.com/office/drawing/2010/main" val="0"/>
              </a:ext>
            </a:extLst>
          </a:blip>
          <a:srcRect/>
          <a:stretch>
            <a:fillRect t="-42000" b="-42000"/>
          </a:stretch>
        </a:blipFill>
      </dgm:spPr>
      <dgm:t>
        <a:bodyPr/>
        <a:lstStyle/>
        <a:p>
          <a:endParaRPr lang="en-US"/>
        </a:p>
      </dgm:t>
    </dgm:pt>
    <dgm:pt modelId="{7B0D2070-F493-4C8A-85B2-C504FA46329A}" type="pres">
      <dgm:prSet presAssocID="{D0B43EFC-A2E1-4BD7-9629-78663EA546B5}" presName="sibTrans" presStyleLbl="sibTrans2D1" presStyleIdx="0" presStyleCnt="0"/>
      <dgm:spPr/>
      <dgm:t>
        <a:bodyPr/>
        <a:lstStyle/>
        <a:p>
          <a:endParaRPr lang="en-US"/>
        </a:p>
      </dgm:t>
    </dgm:pt>
    <dgm:pt modelId="{2A1C9805-076B-4BC6-AD8A-786E1C680335}" type="pres">
      <dgm:prSet presAssocID="{202A37BD-6B1F-4C0D-ADFB-65B306629B59}" presName="compNode" presStyleCnt="0"/>
      <dgm:spPr/>
      <dgm:t>
        <a:bodyPr/>
        <a:lstStyle/>
        <a:p>
          <a:endParaRPr lang="en-US"/>
        </a:p>
      </dgm:t>
    </dgm:pt>
    <dgm:pt modelId="{307C6DEB-6A4B-4569-8DCE-F104918CF284}" type="pres">
      <dgm:prSet presAssocID="{202A37BD-6B1F-4C0D-ADFB-65B306629B59}" presName="bkgdShape" presStyleLbl="node1" presStyleIdx="2" presStyleCnt="4"/>
      <dgm:spPr/>
      <dgm:t>
        <a:bodyPr/>
        <a:lstStyle/>
        <a:p>
          <a:endParaRPr lang="en-US"/>
        </a:p>
      </dgm:t>
    </dgm:pt>
    <dgm:pt modelId="{97DE25ED-9EAC-487C-8052-C6B2B352C89A}" type="pres">
      <dgm:prSet presAssocID="{202A37BD-6B1F-4C0D-ADFB-65B306629B59}" presName="nodeTx" presStyleLbl="node1" presStyleIdx="2" presStyleCnt="4">
        <dgm:presLayoutVars>
          <dgm:bulletEnabled val="1"/>
        </dgm:presLayoutVars>
      </dgm:prSet>
      <dgm:spPr/>
      <dgm:t>
        <a:bodyPr/>
        <a:lstStyle/>
        <a:p>
          <a:endParaRPr lang="en-US"/>
        </a:p>
      </dgm:t>
    </dgm:pt>
    <dgm:pt modelId="{55C8BC0C-0203-4867-A714-732E65ECEB6B}" type="pres">
      <dgm:prSet presAssocID="{202A37BD-6B1F-4C0D-ADFB-65B306629B59}" presName="invisiNode" presStyleLbl="node1" presStyleIdx="2" presStyleCnt="4"/>
      <dgm:spPr/>
      <dgm:t>
        <a:bodyPr/>
        <a:lstStyle/>
        <a:p>
          <a:endParaRPr lang="en-US"/>
        </a:p>
      </dgm:t>
    </dgm:pt>
    <dgm:pt modelId="{C5C22D56-BED9-42EF-9C6C-04C5A9845FD2}" type="pres">
      <dgm:prSet presAssocID="{202A37BD-6B1F-4C0D-ADFB-65B306629B59}" presName="imagNode" presStyleLbl="fgImgPlace1" presStyleIdx="2" presStyleCnt="4" custScaleX="126000" custScaleY="63156" custLinFactNeighborX="-1791" custLinFactNeighborY="-34020"/>
      <dgm:spPr>
        <a:blipFill>
          <a:blip xmlns:r="http://schemas.openxmlformats.org/officeDocument/2006/relationships" r:embed="rId3">
            <a:extLst>
              <a:ext uri="{28A0092B-C50C-407E-A947-70E740481C1C}">
                <a14:useLocalDpi xmlns:a14="http://schemas.microsoft.com/office/drawing/2010/main" val="0"/>
              </a:ext>
            </a:extLst>
          </a:blip>
          <a:srcRect/>
          <a:stretch>
            <a:fillRect l="-14000" r="-14000"/>
          </a:stretch>
        </a:blipFill>
      </dgm:spPr>
      <dgm:t>
        <a:bodyPr/>
        <a:lstStyle/>
        <a:p>
          <a:endParaRPr lang="en-US"/>
        </a:p>
      </dgm:t>
    </dgm:pt>
    <dgm:pt modelId="{AEB09646-EE61-404D-9C7E-01E352844D63}" type="pres">
      <dgm:prSet presAssocID="{45AA9BA0-1E98-41F5-AF43-780227D97988}" presName="sibTrans" presStyleLbl="sibTrans2D1" presStyleIdx="0" presStyleCnt="0"/>
      <dgm:spPr/>
      <dgm:t>
        <a:bodyPr/>
        <a:lstStyle/>
        <a:p>
          <a:endParaRPr lang="en-US"/>
        </a:p>
      </dgm:t>
    </dgm:pt>
    <dgm:pt modelId="{A12A82F8-9D4F-4B41-B1E7-99C3AFF13A6E}" type="pres">
      <dgm:prSet presAssocID="{BF8A8659-732D-4B61-A4DE-5251BBCB9396}" presName="compNode" presStyleCnt="0"/>
      <dgm:spPr/>
      <dgm:t>
        <a:bodyPr/>
        <a:lstStyle/>
        <a:p>
          <a:endParaRPr lang="en-US"/>
        </a:p>
      </dgm:t>
    </dgm:pt>
    <dgm:pt modelId="{8E23EE5C-4097-48FD-B187-0834CBC52532}" type="pres">
      <dgm:prSet presAssocID="{BF8A8659-732D-4B61-A4DE-5251BBCB9396}" presName="bkgdShape" presStyleLbl="node1" presStyleIdx="3" presStyleCnt="4" custLinFactNeighborX="6412" custLinFactNeighborY="0"/>
      <dgm:spPr/>
      <dgm:t>
        <a:bodyPr/>
        <a:lstStyle/>
        <a:p>
          <a:endParaRPr lang="en-US"/>
        </a:p>
      </dgm:t>
    </dgm:pt>
    <dgm:pt modelId="{C1834E6F-3E7E-4427-976C-0C3E181CAE07}" type="pres">
      <dgm:prSet presAssocID="{BF8A8659-732D-4B61-A4DE-5251BBCB9396}" presName="nodeTx" presStyleLbl="node1" presStyleIdx="3" presStyleCnt="4">
        <dgm:presLayoutVars>
          <dgm:bulletEnabled val="1"/>
        </dgm:presLayoutVars>
      </dgm:prSet>
      <dgm:spPr/>
      <dgm:t>
        <a:bodyPr/>
        <a:lstStyle/>
        <a:p>
          <a:endParaRPr lang="en-US"/>
        </a:p>
      </dgm:t>
    </dgm:pt>
    <dgm:pt modelId="{C760EAE4-78FF-4345-9E2B-89ABAE3BD4BB}" type="pres">
      <dgm:prSet presAssocID="{BF8A8659-732D-4B61-A4DE-5251BBCB9396}" presName="invisiNode" presStyleLbl="node1" presStyleIdx="3" presStyleCnt="4"/>
      <dgm:spPr/>
      <dgm:t>
        <a:bodyPr/>
        <a:lstStyle/>
        <a:p>
          <a:endParaRPr lang="en-US"/>
        </a:p>
      </dgm:t>
    </dgm:pt>
    <dgm:pt modelId="{E2F03FD1-E211-426F-8054-E42269FE9C05}" type="pres">
      <dgm:prSet presAssocID="{BF8A8659-732D-4B61-A4DE-5251BBCB9396}" presName="imagNode" presStyleLbl="fgImgPlace1" presStyleIdx="3" presStyleCnt="4" custScaleX="97072" custScaleY="44229" custLinFactNeighborX="4456" custLinFactNeighborY="-56284"/>
      <dgm:spPr>
        <a:blipFill>
          <a:blip xmlns:r="http://schemas.openxmlformats.org/officeDocument/2006/relationships" r:embed="rId4" cstate="hqprint">
            <a:extLst>
              <a:ext uri="{28A0092B-C50C-407E-A947-70E740481C1C}">
                <a14:useLocalDpi xmlns:a14="http://schemas.microsoft.com/office/drawing/2010/main" val="0"/>
              </a:ext>
            </a:extLst>
          </a:blip>
          <a:srcRect/>
          <a:stretch>
            <a:fillRect/>
          </a:stretch>
        </a:blipFill>
      </dgm:spPr>
      <dgm:t>
        <a:bodyPr/>
        <a:lstStyle/>
        <a:p>
          <a:endParaRPr lang="en-US"/>
        </a:p>
      </dgm:t>
    </dgm:pt>
  </dgm:ptLst>
  <dgm:cxnLst>
    <dgm:cxn modelId="{8CE7AAC0-E670-48F7-831E-7EB749CD5DC9}" srcId="{D01D994D-31A3-48B7-8178-D9B9D4D7B79B}" destId="{202A37BD-6B1F-4C0D-ADFB-65B306629B59}" srcOrd="2" destOrd="0" parTransId="{6A23A51E-E651-4F0A-95FD-6970A821D878}" sibTransId="{45AA9BA0-1E98-41F5-AF43-780227D97988}"/>
    <dgm:cxn modelId="{6B5E5D9A-5CE7-4732-85C7-2DAE05A235EA}" srcId="{D01D994D-31A3-48B7-8178-D9B9D4D7B79B}" destId="{01CEBEF5-F328-4FEB-B1AD-5357889CAF93}" srcOrd="0" destOrd="0" parTransId="{5B1C686D-3C08-4901-9708-9316C7E85D74}" sibTransId="{7C1C4543-F1EA-4BD2-9279-8769955A617A}"/>
    <dgm:cxn modelId="{9CAA2E14-2E28-468B-BDFC-B105F5CB8D19}" type="presOf" srcId="{202A37BD-6B1F-4C0D-ADFB-65B306629B59}" destId="{307C6DEB-6A4B-4569-8DCE-F104918CF284}" srcOrd="0" destOrd="0" presId="urn:microsoft.com/office/officeart/2005/8/layout/hList7"/>
    <dgm:cxn modelId="{86E1736B-193D-4F55-89A4-83AE58C86824}" srcId="{D01D994D-31A3-48B7-8178-D9B9D4D7B79B}" destId="{BF8A8659-732D-4B61-A4DE-5251BBCB9396}" srcOrd="3" destOrd="0" parTransId="{D81BC3A9-1823-4E3A-AC2F-5629C7D96F46}" sibTransId="{43165FDB-83A8-4908-8169-5B1B20F4D407}"/>
    <dgm:cxn modelId="{47DDC04A-1252-4E2C-8C35-2F70E87F95B4}" type="presOf" srcId="{01CEBEF5-F328-4FEB-B1AD-5357889CAF93}" destId="{F6013622-C9B0-4A12-A16B-93A6C5238F01}" srcOrd="1" destOrd="0" presId="urn:microsoft.com/office/officeart/2005/8/layout/hList7"/>
    <dgm:cxn modelId="{1D9525BF-AFB7-482B-9953-38FA9B06F848}" type="presOf" srcId="{7C1C4543-F1EA-4BD2-9279-8769955A617A}" destId="{2C10A198-9A9D-40A6-976F-EB84F8BEEED8}" srcOrd="0" destOrd="0" presId="urn:microsoft.com/office/officeart/2005/8/layout/hList7"/>
    <dgm:cxn modelId="{AA622213-DB06-43DE-A582-398D4FA961D5}" srcId="{D01D994D-31A3-48B7-8178-D9B9D4D7B79B}" destId="{D367537C-793C-49CB-8931-1FDCB6465AC2}" srcOrd="1" destOrd="0" parTransId="{17EFB113-1D04-4ABA-945C-72F4AB54C821}" sibTransId="{D0B43EFC-A2E1-4BD7-9629-78663EA546B5}"/>
    <dgm:cxn modelId="{7942FF9A-9F94-417E-87E8-9FE2B6DE1A8C}" type="presOf" srcId="{D367537C-793C-49CB-8931-1FDCB6465AC2}" destId="{F877A3F9-E8B9-4172-8615-1A9A0739D0EA}" srcOrd="0" destOrd="0" presId="urn:microsoft.com/office/officeart/2005/8/layout/hList7"/>
    <dgm:cxn modelId="{14169B0E-9BF1-4582-8A95-ACD390B791C5}" type="presOf" srcId="{D01D994D-31A3-48B7-8178-D9B9D4D7B79B}" destId="{829859B4-2CC5-4B3C-939A-FCA3F32B48C7}" srcOrd="0" destOrd="0" presId="urn:microsoft.com/office/officeart/2005/8/layout/hList7"/>
    <dgm:cxn modelId="{BDB5A745-9FBE-45C2-BE36-C690330FBFF7}" type="presOf" srcId="{BF8A8659-732D-4B61-A4DE-5251BBCB9396}" destId="{C1834E6F-3E7E-4427-976C-0C3E181CAE07}" srcOrd="1" destOrd="0" presId="urn:microsoft.com/office/officeart/2005/8/layout/hList7"/>
    <dgm:cxn modelId="{02983A14-EC2B-413F-999D-1AFE42D31878}" type="presOf" srcId="{933EF932-80A1-449A-9575-1E7CAF4B9BD4}" destId="{F6013622-C9B0-4A12-A16B-93A6C5238F01}" srcOrd="1" destOrd="1" presId="urn:microsoft.com/office/officeart/2005/8/layout/hList7"/>
    <dgm:cxn modelId="{2EE6D51B-9B57-4B55-BB36-D6720A1E0C38}" type="presOf" srcId="{BF8A8659-732D-4B61-A4DE-5251BBCB9396}" destId="{8E23EE5C-4097-48FD-B187-0834CBC52532}" srcOrd="0" destOrd="0" presId="urn:microsoft.com/office/officeart/2005/8/layout/hList7"/>
    <dgm:cxn modelId="{63E772FB-E1A8-4B51-A3BB-CC7CB7F09113}" type="presOf" srcId="{45AA9BA0-1E98-41F5-AF43-780227D97988}" destId="{AEB09646-EE61-404D-9C7E-01E352844D63}" srcOrd="0" destOrd="0" presId="urn:microsoft.com/office/officeart/2005/8/layout/hList7"/>
    <dgm:cxn modelId="{2DFEF958-FEE6-4C8A-A5A4-FE556088276A}" type="presOf" srcId="{933EF932-80A1-449A-9575-1E7CAF4B9BD4}" destId="{595BC8A2-99A0-4988-A087-A08A76157E80}" srcOrd="0" destOrd="1" presId="urn:microsoft.com/office/officeart/2005/8/layout/hList7"/>
    <dgm:cxn modelId="{00CE8E08-DB35-46E7-90DF-A5892BC81729}" type="presOf" srcId="{202A37BD-6B1F-4C0D-ADFB-65B306629B59}" destId="{97DE25ED-9EAC-487C-8052-C6B2B352C89A}" srcOrd="1" destOrd="0" presId="urn:microsoft.com/office/officeart/2005/8/layout/hList7"/>
    <dgm:cxn modelId="{06E6F553-7E66-4818-9C6F-019A823927DE}" type="presOf" srcId="{D367537C-793C-49CB-8931-1FDCB6465AC2}" destId="{206A3442-25CA-47E6-BB2F-672950FCA47A}" srcOrd="1" destOrd="0" presId="urn:microsoft.com/office/officeart/2005/8/layout/hList7"/>
    <dgm:cxn modelId="{E4E3667B-29D4-4497-96B8-6A3F96386BBC}" srcId="{01CEBEF5-F328-4FEB-B1AD-5357889CAF93}" destId="{933EF932-80A1-449A-9575-1E7CAF4B9BD4}" srcOrd="0" destOrd="0" parTransId="{DDCCDEC3-B870-418F-86C7-24AF101401F2}" sibTransId="{744548C0-5AD9-4858-A13C-D5B32400525E}"/>
    <dgm:cxn modelId="{F8004389-0B95-4619-9264-3BAB4E23F584}" type="presOf" srcId="{01CEBEF5-F328-4FEB-B1AD-5357889CAF93}" destId="{595BC8A2-99A0-4988-A087-A08A76157E80}" srcOrd="0" destOrd="0" presId="urn:microsoft.com/office/officeart/2005/8/layout/hList7"/>
    <dgm:cxn modelId="{B49587D2-1C5B-4C7B-ADA4-C8144A29A27F}" type="presOf" srcId="{D0B43EFC-A2E1-4BD7-9629-78663EA546B5}" destId="{7B0D2070-F493-4C8A-85B2-C504FA46329A}" srcOrd="0" destOrd="0" presId="urn:microsoft.com/office/officeart/2005/8/layout/hList7"/>
    <dgm:cxn modelId="{A090CD0F-AC49-4EDB-93FD-5A090E15785F}" type="presParOf" srcId="{829859B4-2CC5-4B3C-939A-FCA3F32B48C7}" destId="{F93221E7-ADF7-450D-BEBE-73F9EFE5D8C8}" srcOrd="0" destOrd="0" presId="urn:microsoft.com/office/officeart/2005/8/layout/hList7"/>
    <dgm:cxn modelId="{7759FC62-A0D2-4780-865C-7A24B45B467A}" type="presParOf" srcId="{829859B4-2CC5-4B3C-939A-FCA3F32B48C7}" destId="{F2523C57-9551-47F2-A58F-DEBF425D1C03}" srcOrd="1" destOrd="0" presId="urn:microsoft.com/office/officeart/2005/8/layout/hList7"/>
    <dgm:cxn modelId="{277CEC20-C131-466D-B0A6-6109C496C07F}" type="presParOf" srcId="{F2523C57-9551-47F2-A58F-DEBF425D1C03}" destId="{7602F0F6-405F-42F6-9F09-2E809530B7E8}" srcOrd="0" destOrd="0" presId="urn:microsoft.com/office/officeart/2005/8/layout/hList7"/>
    <dgm:cxn modelId="{59553E33-A93A-4A0C-94F1-C25898930CAB}" type="presParOf" srcId="{7602F0F6-405F-42F6-9F09-2E809530B7E8}" destId="{595BC8A2-99A0-4988-A087-A08A76157E80}" srcOrd="0" destOrd="0" presId="urn:microsoft.com/office/officeart/2005/8/layout/hList7"/>
    <dgm:cxn modelId="{D372CCA7-BA32-48C8-A308-283AA1B1D484}" type="presParOf" srcId="{7602F0F6-405F-42F6-9F09-2E809530B7E8}" destId="{F6013622-C9B0-4A12-A16B-93A6C5238F01}" srcOrd="1" destOrd="0" presId="urn:microsoft.com/office/officeart/2005/8/layout/hList7"/>
    <dgm:cxn modelId="{D8EF5F62-F7BE-4752-99FC-693535CCC7D6}" type="presParOf" srcId="{7602F0F6-405F-42F6-9F09-2E809530B7E8}" destId="{E4F12F3A-455A-4304-836A-19A7DF1156FA}" srcOrd="2" destOrd="0" presId="urn:microsoft.com/office/officeart/2005/8/layout/hList7"/>
    <dgm:cxn modelId="{7887C3B7-08D0-48D8-920F-AD9A1F2A8FF9}" type="presParOf" srcId="{7602F0F6-405F-42F6-9F09-2E809530B7E8}" destId="{2D2B619C-80A8-4D2D-A219-B0663D1DA0DD}" srcOrd="3" destOrd="0" presId="urn:microsoft.com/office/officeart/2005/8/layout/hList7"/>
    <dgm:cxn modelId="{33218AC8-F194-4BBA-A75E-602FE2BDBBD9}" type="presParOf" srcId="{F2523C57-9551-47F2-A58F-DEBF425D1C03}" destId="{2C10A198-9A9D-40A6-976F-EB84F8BEEED8}" srcOrd="1" destOrd="0" presId="urn:microsoft.com/office/officeart/2005/8/layout/hList7"/>
    <dgm:cxn modelId="{C21A12B9-2391-4C8F-83D5-344C3330F8F9}" type="presParOf" srcId="{F2523C57-9551-47F2-A58F-DEBF425D1C03}" destId="{87B2D31F-9395-4BFE-91E1-AA694FC1C291}" srcOrd="2" destOrd="0" presId="urn:microsoft.com/office/officeart/2005/8/layout/hList7"/>
    <dgm:cxn modelId="{62C76618-C844-41FD-AF44-993CDAD405C3}" type="presParOf" srcId="{87B2D31F-9395-4BFE-91E1-AA694FC1C291}" destId="{F877A3F9-E8B9-4172-8615-1A9A0739D0EA}" srcOrd="0" destOrd="0" presId="urn:microsoft.com/office/officeart/2005/8/layout/hList7"/>
    <dgm:cxn modelId="{E34C028D-92D0-4903-B33E-ADDA0C600907}" type="presParOf" srcId="{87B2D31F-9395-4BFE-91E1-AA694FC1C291}" destId="{206A3442-25CA-47E6-BB2F-672950FCA47A}" srcOrd="1" destOrd="0" presId="urn:microsoft.com/office/officeart/2005/8/layout/hList7"/>
    <dgm:cxn modelId="{2B8ACEE1-1065-4FC6-A57F-441EFD70DC6A}" type="presParOf" srcId="{87B2D31F-9395-4BFE-91E1-AA694FC1C291}" destId="{2277731A-3FB1-4676-B4B3-1483E78776AC}" srcOrd="2" destOrd="0" presId="urn:microsoft.com/office/officeart/2005/8/layout/hList7"/>
    <dgm:cxn modelId="{810AC745-6958-4EA7-A13E-CCEC951874C2}" type="presParOf" srcId="{87B2D31F-9395-4BFE-91E1-AA694FC1C291}" destId="{3D725055-D5CC-43E6-A80C-3BA3C33BA046}" srcOrd="3" destOrd="0" presId="urn:microsoft.com/office/officeart/2005/8/layout/hList7"/>
    <dgm:cxn modelId="{17AA9C9C-33B8-401B-BC4B-EA27F49E9E4D}" type="presParOf" srcId="{F2523C57-9551-47F2-A58F-DEBF425D1C03}" destId="{7B0D2070-F493-4C8A-85B2-C504FA46329A}" srcOrd="3" destOrd="0" presId="urn:microsoft.com/office/officeart/2005/8/layout/hList7"/>
    <dgm:cxn modelId="{9C94527C-08DC-45C7-98E3-2962946F6330}" type="presParOf" srcId="{F2523C57-9551-47F2-A58F-DEBF425D1C03}" destId="{2A1C9805-076B-4BC6-AD8A-786E1C680335}" srcOrd="4" destOrd="0" presId="urn:microsoft.com/office/officeart/2005/8/layout/hList7"/>
    <dgm:cxn modelId="{BA181B28-335E-4195-AC8E-A5255D77B1AF}" type="presParOf" srcId="{2A1C9805-076B-4BC6-AD8A-786E1C680335}" destId="{307C6DEB-6A4B-4569-8DCE-F104918CF284}" srcOrd="0" destOrd="0" presId="urn:microsoft.com/office/officeart/2005/8/layout/hList7"/>
    <dgm:cxn modelId="{D982E1B6-C98E-4174-9A78-67AB82957AF6}" type="presParOf" srcId="{2A1C9805-076B-4BC6-AD8A-786E1C680335}" destId="{97DE25ED-9EAC-487C-8052-C6B2B352C89A}" srcOrd="1" destOrd="0" presId="urn:microsoft.com/office/officeart/2005/8/layout/hList7"/>
    <dgm:cxn modelId="{37E91746-5E1A-4989-9474-494A5BF6C7FA}" type="presParOf" srcId="{2A1C9805-076B-4BC6-AD8A-786E1C680335}" destId="{55C8BC0C-0203-4867-A714-732E65ECEB6B}" srcOrd="2" destOrd="0" presId="urn:microsoft.com/office/officeart/2005/8/layout/hList7"/>
    <dgm:cxn modelId="{AA8B7D44-23AB-454C-9746-4AB15E63F5EC}" type="presParOf" srcId="{2A1C9805-076B-4BC6-AD8A-786E1C680335}" destId="{C5C22D56-BED9-42EF-9C6C-04C5A9845FD2}" srcOrd="3" destOrd="0" presId="urn:microsoft.com/office/officeart/2005/8/layout/hList7"/>
    <dgm:cxn modelId="{841D876A-F9D5-49DC-8E89-BEEC7B439596}" type="presParOf" srcId="{F2523C57-9551-47F2-A58F-DEBF425D1C03}" destId="{AEB09646-EE61-404D-9C7E-01E352844D63}" srcOrd="5" destOrd="0" presId="urn:microsoft.com/office/officeart/2005/8/layout/hList7"/>
    <dgm:cxn modelId="{7C039919-CCFD-4F91-8216-BE6DCA588E7A}" type="presParOf" srcId="{F2523C57-9551-47F2-A58F-DEBF425D1C03}" destId="{A12A82F8-9D4F-4B41-B1E7-99C3AFF13A6E}" srcOrd="6" destOrd="0" presId="urn:microsoft.com/office/officeart/2005/8/layout/hList7"/>
    <dgm:cxn modelId="{EE2D2815-1BD5-4BA1-BD43-694016020357}" type="presParOf" srcId="{A12A82F8-9D4F-4B41-B1E7-99C3AFF13A6E}" destId="{8E23EE5C-4097-48FD-B187-0834CBC52532}" srcOrd="0" destOrd="0" presId="urn:microsoft.com/office/officeart/2005/8/layout/hList7"/>
    <dgm:cxn modelId="{FB0AC51E-6666-4677-86F0-F1D2BD484D3F}" type="presParOf" srcId="{A12A82F8-9D4F-4B41-B1E7-99C3AFF13A6E}" destId="{C1834E6F-3E7E-4427-976C-0C3E181CAE07}" srcOrd="1" destOrd="0" presId="urn:microsoft.com/office/officeart/2005/8/layout/hList7"/>
    <dgm:cxn modelId="{92A92384-935F-497A-842D-9794B27E66E3}" type="presParOf" srcId="{A12A82F8-9D4F-4B41-B1E7-99C3AFF13A6E}" destId="{C760EAE4-78FF-4345-9E2B-89ABAE3BD4BB}" srcOrd="2" destOrd="0" presId="urn:microsoft.com/office/officeart/2005/8/layout/hList7"/>
    <dgm:cxn modelId="{A17199DA-0F20-48FF-8730-CEAA1E0E1027}" type="presParOf" srcId="{A12A82F8-9D4F-4B41-B1E7-99C3AFF13A6E}" destId="{E2F03FD1-E211-426F-8054-E42269FE9C05}"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01D994D-31A3-48B7-8178-D9B9D4D7B79B}" type="doc">
      <dgm:prSet loTypeId="urn:microsoft.com/office/officeart/2005/8/layout/hList7" loCatId="list" qsTypeId="urn:microsoft.com/office/officeart/2005/8/quickstyle/simple3" qsCatId="simple" csTypeId="urn:microsoft.com/office/officeart/2005/8/colors/accent1_2" csCatId="accent1" phldr="1"/>
      <dgm:spPr/>
      <dgm:t>
        <a:bodyPr/>
        <a:lstStyle/>
        <a:p>
          <a:endParaRPr lang="en-US"/>
        </a:p>
      </dgm:t>
    </dgm:pt>
    <dgm:pt modelId="{01CEBEF5-F328-4FEB-B1AD-5357889CAF93}">
      <dgm:prSet phldrT="[Text]" custT="1"/>
      <dgm:spPr/>
      <dgm:t>
        <a:bodyPr/>
        <a:lstStyle/>
        <a:p>
          <a:r>
            <a:rPr lang="en-US" sz="2400" b="1" u="sng" dirty="0">
              <a:solidFill>
                <a:schemeClr val="tx1"/>
              </a:solidFill>
              <a:ea typeface="+mj-ea"/>
              <a:cs typeface="+mj-cs"/>
            </a:rPr>
            <a:t>Introduction:</a:t>
          </a:r>
        </a:p>
        <a:p>
          <a:r>
            <a:rPr lang="en-US" sz="2000" b="1" u="sng" dirty="0">
              <a:solidFill>
                <a:schemeClr val="tx1"/>
              </a:solidFill>
              <a:ea typeface="+mj-ea"/>
              <a:cs typeface="+mj-cs"/>
            </a:rPr>
            <a:t>Lecture 1 </a:t>
          </a:r>
          <a:r>
            <a:rPr lang="en-US" sz="2000" b="1" dirty="0">
              <a:solidFill>
                <a:schemeClr val="tx1"/>
              </a:solidFill>
              <a:ea typeface="+mj-ea"/>
              <a:cs typeface="+mj-cs"/>
            </a:rPr>
            <a:t>Introduction to APM and Initial Project Strategy</a:t>
          </a:r>
        </a:p>
        <a:p>
          <a:r>
            <a:rPr lang="en-US" sz="2000" b="1" u="sng" dirty="0">
              <a:solidFill>
                <a:schemeClr val="tx1"/>
              </a:solidFill>
              <a:ea typeface="+mj-ea"/>
              <a:cs typeface="+mj-cs"/>
            </a:rPr>
            <a:t>Lecture 2   </a:t>
          </a:r>
          <a:r>
            <a:rPr lang="en-US" sz="2000" b="1" dirty="0">
              <a:solidFill>
                <a:schemeClr val="tx1"/>
              </a:solidFill>
              <a:ea typeface="+mj-ea"/>
              <a:cs typeface="+mj-cs"/>
            </a:rPr>
            <a:t>Project Quality Management</a:t>
          </a:r>
        </a:p>
        <a:p>
          <a:endParaRPr lang="en-US" sz="2000" b="1" dirty="0">
            <a:solidFill>
              <a:schemeClr val="tx1"/>
            </a:solidFill>
            <a:ea typeface="+mj-ea"/>
            <a:cs typeface="+mj-cs"/>
          </a:endParaRPr>
        </a:p>
        <a:p>
          <a:endParaRPr lang="en-US" sz="2000" b="1" dirty="0">
            <a:solidFill>
              <a:schemeClr val="tx1"/>
            </a:solidFill>
          </a:endParaRPr>
        </a:p>
      </dgm:t>
    </dgm:pt>
    <dgm:pt modelId="{5B1C686D-3C08-4901-9708-9316C7E85D74}" type="parTrans" cxnId="{6B5E5D9A-5CE7-4732-85C7-2DAE05A235EA}">
      <dgm:prSet/>
      <dgm:spPr/>
      <dgm:t>
        <a:bodyPr/>
        <a:lstStyle/>
        <a:p>
          <a:endParaRPr lang="en-US"/>
        </a:p>
      </dgm:t>
    </dgm:pt>
    <dgm:pt modelId="{7C1C4543-F1EA-4BD2-9279-8769955A617A}" type="sibTrans" cxnId="{6B5E5D9A-5CE7-4732-85C7-2DAE05A235EA}">
      <dgm:prSet/>
      <dgm:spPr/>
      <dgm:t>
        <a:bodyPr/>
        <a:lstStyle/>
        <a:p>
          <a:endParaRPr lang="en-US"/>
        </a:p>
      </dgm:t>
    </dgm:pt>
    <dgm:pt modelId="{933EF932-80A1-449A-9575-1E7CAF4B9BD4}">
      <dgm:prSet/>
      <dgm:spPr/>
      <dgm:t>
        <a:bodyPr/>
        <a:lstStyle/>
        <a:p>
          <a:endParaRPr lang="en-US" sz="900" dirty="0"/>
        </a:p>
      </dgm:t>
    </dgm:pt>
    <dgm:pt modelId="{DDCCDEC3-B870-418F-86C7-24AF101401F2}" type="parTrans" cxnId="{E4E3667B-29D4-4497-96B8-6A3F96386BBC}">
      <dgm:prSet/>
      <dgm:spPr/>
      <dgm:t>
        <a:bodyPr/>
        <a:lstStyle/>
        <a:p>
          <a:endParaRPr lang="en-US"/>
        </a:p>
      </dgm:t>
    </dgm:pt>
    <dgm:pt modelId="{744548C0-5AD9-4858-A13C-D5B32400525E}" type="sibTrans" cxnId="{E4E3667B-29D4-4497-96B8-6A3F96386BBC}">
      <dgm:prSet/>
      <dgm:spPr/>
      <dgm:t>
        <a:bodyPr/>
        <a:lstStyle/>
        <a:p>
          <a:endParaRPr lang="en-US"/>
        </a:p>
      </dgm:t>
    </dgm:pt>
    <dgm:pt modelId="{202A37BD-6B1F-4C0D-ADFB-65B306629B59}">
      <dgm:prSet custT="1"/>
      <dgm:spPr/>
      <dgm:t>
        <a:bodyPr/>
        <a:lstStyle/>
        <a:p>
          <a:pPr algn="ctr"/>
          <a:r>
            <a:rPr lang="en-US" sz="2400" b="1" u="sng" dirty="0"/>
            <a:t>Project planning</a:t>
          </a:r>
        </a:p>
        <a:p>
          <a:pPr algn="l"/>
          <a:r>
            <a:rPr lang="en-US" sz="2000" b="1" u="sng" dirty="0"/>
            <a:t>Lecture 6 </a:t>
          </a:r>
          <a:r>
            <a:rPr lang="en-US" sz="2000" b="1" dirty="0"/>
            <a:t>Initial project coordination and the project Charter</a:t>
          </a:r>
        </a:p>
        <a:p>
          <a:pPr algn="l"/>
          <a:r>
            <a:rPr lang="en-US" sz="2000" b="1" u="sng" dirty="0"/>
            <a:t>Lecture 7</a:t>
          </a:r>
          <a:r>
            <a:rPr lang="en-US" sz="2000" b="1" dirty="0"/>
            <a:t> Starting the project plan: The WBS</a:t>
          </a:r>
        </a:p>
        <a:p>
          <a:pPr algn="l"/>
          <a:r>
            <a:rPr lang="en-US" sz="2000" b="1" u="sng" dirty="0"/>
            <a:t>Lecture </a:t>
          </a:r>
          <a:r>
            <a:rPr lang="en-US" sz="2000" b="1" dirty="0"/>
            <a:t>8 Project risk management </a:t>
          </a:r>
        </a:p>
        <a:p>
          <a:pPr algn="l"/>
          <a:r>
            <a:rPr lang="en-US" sz="2000" b="1" u="sng" dirty="0"/>
            <a:t>Lecture 9 </a:t>
          </a:r>
          <a:r>
            <a:rPr lang="en-US" sz="2000" b="1" dirty="0"/>
            <a:t>Budgeting, Estimating times and costs</a:t>
          </a:r>
        </a:p>
        <a:p>
          <a:pPr algn="ctr"/>
          <a:endParaRPr lang="en-US" sz="2000" b="1" dirty="0"/>
        </a:p>
      </dgm:t>
    </dgm:pt>
    <dgm:pt modelId="{6A23A51E-E651-4F0A-95FD-6970A821D878}" type="parTrans" cxnId="{8CE7AAC0-E670-48F7-831E-7EB749CD5DC9}">
      <dgm:prSet/>
      <dgm:spPr/>
      <dgm:t>
        <a:bodyPr/>
        <a:lstStyle/>
        <a:p>
          <a:endParaRPr lang="en-US"/>
        </a:p>
      </dgm:t>
    </dgm:pt>
    <dgm:pt modelId="{45AA9BA0-1E98-41F5-AF43-780227D97988}" type="sibTrans" cxnId="{8CE7AAC0-E670-48F7-831E-7EB749CD5DC9}">
      <dgm:prSet/>
      <dgm:spPr/>
      <dgm:t>
        <a:bodyPr/>
        <a:lstStyle/>
        <a:p>
          <a:endParaRPr lang="en-US"/>
        </a:p>
      </dgm:t>
    </dgm:pt>
    <dgm:pt modelId="{D367537C-793C-49CB-8931-1FDCB6465AC2}">
      <dgm:prSet custT="1"/>
      <dgm:spPr/>
      <dgm:t>
        <a:bodyPr/>
        <a:lstStyle/>
        <a:p>
          <a:pPr algn="ctr"/>
          <a:r>
            <a:rPr lang="en-US" sz="2400" b="1" u="sng" dirty="0">
              <a:solidFill>
                <a:schemeClr val="tx1"/>
              </a:solidFill>
            </a:rPr>
            <a:t>Project Initiation:</a:t>
          </a:r>
        </a:p>
        <a:p>
          <a:pPr algn="l"/>
          <a:r>
            <a:rPr lang="en-US" sz="2000" b="1" u="sng" dirty="0">
              <a:solidFill>
                <a:schemeClr val="tx1"/>
              </a:solidFill>
            </a:rPr>
            <a:t>Lecture 3 </a:t>
          </a:r>
          <a:r>
            <a:rPr lang="en-US" sz="2000" b="1" dirty="0">
              <a:solidFill>
                <a:schemeClr val="tx1"/>
              </a:solidFill>
            </a:rPr>
            <a:t>Project Communication and team Management</a:t>
          </a:r>
        </a:p>
        <a:p>
          <a:pPr algn="l"/>
          <a:r>
            <a:rPr lang="en-US" sz="2000" b="1" u="sng" dirty="0">
              <a:solidFill>
                <a:schemeClr val="tx1"/>
              </a:solidFill>
            </a:rPr>
            <a:t>Lecture 4 </a:t>
          </a:r>
          <a:r>
            <a:rPr lang="en-US" sz="2000" b="1" dirty="0">
              <a:solidFill>
                <a:schemeClr val="tx1"/>
              </a:solidFill>
            </a:rPr>
            <a:t>Managing conflicts and the art of communication</a:t>
          </a:r>
        </a:p>
        <a:p>
          <a:pPr algn="l"/>
          <a:r>
            <a:rPr lang="en-US" sz="2000" b="1" u="sng" dirty="0">
              <a:solidFill>
                <a:schemeClr val="tx1"/>
              </a:solidFill>
            </a:rPr>
            <a:t>Lecture 5</a:t>
          </a:r>
          <a:r>
            <a:rPr lang="en-US" sz="2000" b="1" dirty="0">
              <a:solidFill>
                <a:schemeClr val="tx1"/>
              </a:solidFill>
            </a:rPr>
            <a:t> Strategic Management and project selection</a:t>
          </a:r>
        </a:p>
        <a:p>
          <a:pPr algn="ctr"/>
          <a:endParaRPr lang="en-US" sz="2000" b="1" dirty="0">
            <a:solidFill>
              <a:schemeClr val="tx1"/>
            </a:solidFill>
          </a:endParaRPr>
        </a:p>
        <a:p>
          <a:pPr algn="ctr"/>
          <a:endParaRPr lang="en-US" sz="1200" b="1" dirty="0">
            <a:solidFill>
              <a:schemeClr val="bg1">
                <a:lumMod val="95000"/>
              </a:schemeClr>
            </a:solidFill>
          </a:endParaRPr>
        </a:p>
        <a:p>
          <a:pPr algn="ctr"/>
          <a:endParaRPr lang="en-US" sz="1200" dirty="0"/>
        </a:p>
      </dgm:t>
    </dgm:pt>
    <dgm:pt modelId="{17EFB113-1D04-4ABA-945C-72F4AB54C821}" type="parTrans" cxnId="{AA622213-DB06-43DE-A582-398D4FA961D5}">
      <dgm:prSet/>
      <dgm:spPr/>
      <dgm:t>
        <a:bodyPr/>
        <a:lstStyle/>
        <a:p>
          <a:endParaRPr lang="en-US"/>
        </a:p>
      </dgm:t>
    </dgm:pt>
    <dgm:pt modelId="{D0B43EFC-A2E1-4BD7-9629-78663EA546B5}" type="sibTrans" cxnId="{AA622213-DB06-43DE-A582-398D4FA961D5}">
      <dgm:prSet/>
      <dgm:spPr/>
      <dgm:t>
        <a:bodyPr/>
        <a:lstStyle/>
        <a:p>
          <a:endParaRPr lang="en-US"/>
        </a:p>
      </dgm:t>
    </dgm:pt>
    <dgm:pt modelId="{BF8A8659-732D-4B61-A4DE-5251BBCB9396}">
      <dgm:prSet custT="1"/>
      <dgm:spPr/>
      <dgm:t>
        <a:bodyPr/>
        <a:lstStyle/>
        <a:p>
          <a:pPr algn="ctr"/>
          <a:r>
            <a:rPr lang="en-US" sz="2400" b="1" u="sng" dirty="0"/>
            <a:t>Project Execution</a:t>
          </a:r>
        </a:p>
        <a:p>
          <a:pPr algn="l"/>
          <a:r>
            <a:rPr lang="en-US" sz="2000" b="1" u="sng" dirty="0"/>
            <a:t>Lecture 10  </a:t>
          </a:r>
          <a:r>
            <a:rPr lang="en-US" sz="2000" b="1" dirty="0"/>
            <a:t>Monitoring and information systems</a:t>
          </a:r>
        </a:p>
        <a:p>
          <a:pPr algn="l"/>
          <a:r>
            <a:rPr lang="en-US" sz="2000" b="1" u="sng" dirty="0"/>
            <a:t>Lecture 11 </a:t>
          </a:r>
          <a:r>
            <a:rPr lang="en-US" sz="2000" b="1" dirty="0"/>
            <a:t>Project Control</a:t>
          </a:r>
        </a:p>
        <a:p>
          <a:pPr algn="l"/>
          <a:r>
            <a:rPr lang="en-US" sz="2000" b="1" u="sng" dirty="0"/>
            <a:t>Lecture 12 </a:t>
          </a:r>
          <a:r>
            <a:rPr lang="en-US" sz="2000" b="1" dirty="0"/>
            <a:t>Project Auditing</a:t>
          </a:r>
        </a:p>
        <a:p>
          <a:pPr algn="l"/>
          <a:r>
            <a:rPr lang="en-US" sz="2000" b="1" u="sng" dirty="0"/>
            <a:t>Lecture 13 </a:t>
          </a:r>
          <a:r>
            <a:rPr lang="en-US" sz="2000" b="1" dirty="0"/>
            <a:t>Project termination</a:t>
          </a:r>
        </a:p>
        <a:p>
          <a:pPr algn="l"/>
          <a:endParaRPr lang="en-US" sz="2000" b="1" dirty="0"/>
        </a:p>
        <a:p>
          <a:pPr algn="l"/>
          <a:endParaRPr lang="en-US" sz="2000" b="1" dirty="0"/>
        </a:p>
      </dgm:t>
    </dgm:pt>
    <dgm:pt modelId="{D81BC3A9-1823-4E3A-AC2F-5629C7D96F46}" type="parTrans" cxnId="{86E1736B-193D-4F55-89A4-83AE58C86824}">
      <dgm:prSet/>
      <dgm:spPr/>
      <dgm:t>
        <a:bodyPr/>
        <a:lstStyle/>
        <a:p>
          <a:endParaRPr lang="en-US"/>
        </a:p>
      </dgm:t>
    </dgm:pt>
    <dgm:pt modelId="{43165FDB-83A8-4908-8169-5B1B20F4D407}" type="sibTrans" cxnId="{86E1736B-193D-4F55-89A4-83AE58C86824}">
      <dgm:prSet/>
      <dgm:spPr/>
      <dgm:t>
        <a:bodyPr/>
        <a:lstStyle/>
        <a:p>
          <a:endParaRPr lang="en-US"/>
        </a:p>
      </dgm:t>
    </dgm:pt>
    <dgm:pt modelId="{829859B4-2CC5-4B3C-939A-FCA3F32B48C7}" type="pres">
      <dgm:prSet presAssocID="{D01D994D-31A3-48B7-8178-D9B9D4D7B79B}" presName="Name0" presStyleCnt="0">
        <dgm:presLayoutVars>
          <dgm:dir/>
          <dgm:resizeHandles val="exact"/>
        </dgm:presLayoutVars>
      </dgm:prSet>
      <dgm:spPr/>
      <dgm:t>
        <a:bodyPr/>
        <a:lstStyle/>
        <a:p>
          <a:endParaRPr lang="en-US"/>
        </a:p>
      </dgm:t>
    </dgm:pt>
    <dgm:pt modelId="{F93221E7-ADF7-450D-BEBE-73F9EFE5D8C8}" type="pres">
      <dgm:prSet presAssocID="{D01D994D-31A3-48B7-8178-D9B9D4D7B79B}" presName="fgShape" presStyleLbl="fgShp" presStyleIdx="0" presStyleCnt="1" custLinFactNeighborX="-1568" custLinFactNeighborY="33333"/>
      <dgm:spPr/>
    </dgm:pt>
    <dgm:pt modelId="{F2523C57-9551-47F2-A58F-DEBF425D1C03}" type="pres">
      <dgm:prSet presAssocID="{D01D994D-31A3-48B7-8178-D9B9D4D7B79B}" presName="linComp" presStyleCnt="0"/>
      <dgm:spPr/>
    </dgm:pt>
    <dgm:pt modelId="{7602F0F6-405F-42F6-9F09-2E809530B7E8}" type="pres">
      <dgm:prSet presAssocID="{01CEBEF5-F328-4FEB-B1AD-5357889CAF93}" presName="compNode" presStyleCnt="0"/>
      <dgm:spPr/>
    </dgm:pt>
    <dgm:pt modelId="{595BC8A2-99A0-4988-A087-A08A76157E80}" type="pres">
      <dgm:prSet presAssocID="{01CEBEF5-F328-4FEB-B1AD-5357889CAF93}" presName="bkgdShape" presStyleLbl="node1" presStyleIdx="0" presStyleCnt="4" custLinFactNeighborX="1263" custLinFactNeighborY="0"/>
      <dgm:spPr/>
      <dgm:t>
        <a:bodyPr/>
        <a:lstStyle/>
        <a:p>
          <a:endParaRPr lang="en-US"/>
        </a:p>
      </dgm:t>
    </dgm:pt>
    <dgm:pt modelId="{F6013622-C9B0-4A12-A16B-93A6C5238F01}" type="pres">
      <dgm:prSet presAssocID="{01CEBEF5-F328-4FEB-B1AD-5357889CAF93}" presName="nodeTx" presStyleLbl="node1" presStyleIdx="0" presStyleCnt="4">
        <dgm:presLayoutVars>
          <dgm:bulletEnabled val="1"/>
        </dgm:presLayoutVars>
      </dgm:prSet>
      <dgm:spPr/>
      <dgm:t>
        <a:bodyPr/>
        <a:lstStyle/>
        <a:p>
          <a:endParaRPr lang="en-US"/>
        </a:p>
      </dgm:t>
    </dgm:pt>
    <dgm:pt modelId="{E4F12F3A-455A-4304-836A-19A7DF1156FA}" type="pres">
      <dgm:prSet presAssocID="{01CEBEF5-F328-4FEB-B1AD-5357889CAF93}" presName="invisiNode" presStyleLbl="node1" presStyleIdx="0" presStyleCnt="4"/>
      <dgm:spPr/>
    </dgm:pt>
    <dgm:pt modelId="{2D2B619C-80A8-4D2D-A219-B0663D1DA0DD}" type="pres">
      <dgm:prSet presAssocID="{01CEBEF5-F328-4FEB-B1AD-5357889CAF93}" presName="imagNode" presStyleLbl="fgImgPlace1" presStyleIdx="0" presStyleCnt="4" custScaleX="123881" custScaleY="68577" custLinFactNeighborX="5584" custLinFactNeighborY="-25699"/>
      <dgm:spPr>
        <a:blipFill>
          <a:blip xmlns:r="http://schemas.openxmlformats.org/officeDocument/2006/relationships" r:embed="rId1" cstate="hqprint">
            <a:extLst>
              <a:ext uri="{28A0092B-C50C-407E-A947-70E740481C1C}">
                <a14:useLocalDpi xmlns:a14="http://schemas.microsoft.com/office/drawing/2010/main" val="0"/>
              </a:ext>
            </a:extLst>
          </a:blip>
          <a:srcRect/>
          <a:stretch>
            <a:fillRect/>
          </a:stretch>
        </a:blipFill>
      </dgm:spPr>
      <dgm:t>
        <a:bodyPr/>
        <a:lstStyle/>
        <a:p>
          <a:endParaRPr lang="en-US"/>
        </a:p>
      </dgm:t>
      <dgm:extLst>
        <a:ext uri="{E40237B7-FDA0-4F09-8148-C483321AD2D9}">
          <dgm14:cNvPr xmlns:dgm14="http://schemas.microsoft.com/office/drawing/2010/diagram" id="0" name="" descr="Man looking at wooden figure"/>
        </a:ext>
      </dgm:extLst>
    </dgm:pt>
    <dgm:pt modelId="{2C10A198-9A9D-40A6-976F-EB84F8BEEED8}" type="pres">
      <dgm:prSet presAssocID="{7C1C4543-F1EA-4BD2-9279-8769955A617A}" presName="sibTrans" presStyleLbl="sibTrans2D1" presStyleIdx="0" presStyleCnt="0"/>
      <dgm:spPr/>
      <dgm:t>
        <a:bodyPr/>
        <a:lstStyle/>
        <a:p>
          <a:endParaRPr lang="en-US"/>
        </a:p>
      </dgm:t>
    </dgm:pt>
    <dgm:pt modelId="{87B2D31F-9395-4BFE-91E1-AA694FC1C291}" type="pres">
      <dgm:prSet presAssocID="{D367537C-793C-49CB-8931-1FDCB6465AC2}" presName="compNode" presStyleCnt="0"/>
      <dgm:spPr/>
    </dgm:pt>
    <dgm:pt modelId="{F877A3F9-E8B9-4172-8615-1A9A0739D0EA}" type="pres">
      <dgm:prSet presAssocID="{D367537C-793C-49CB-8931-1FDCB6465AC2}" presName="bkgdShape" presStyleLbl="node1" presStyleIdx="1" presStyleCnt="4"/>
      <dgm:spPr/>
      <dgm:t>
        <a:bodyPr/>
        <a:lstStyle/>
        <a:p>
          <a:endParaRPr lang="en-US"/>
        </a:p>
      </dgm:t>
    </dgm:pt>
    <dgm:pt modelId="{206A3442-25CA-47E6-BB2F-672950FCA47A}" type="pres">
      <dgm:prSet presAssocID="{D367537C-793C-49CB-8931-1FDCB6465AC2}" presName="nodeTx" presStyleLbl="node1" presStyleIdx="1" presStyleCnt="4">
        <dgm:presLayoutVars>
          <dgm:bulletEnabled val="1"/>
        </dgm:presLayoutVars>
      </dgm:prSet>
      <dgm:spPr/>
      <dgm:t>
        <a:bodyPr/>
        <a:lstStyle/>
        <a:p>
          <a:endParaRPr lang="en-US"/>
        </a:p>
      </dgm:t>
    </dgm:pt>
    <dgm:pt modelId="{2277731A-3FB1-4676-B4B3-1483E78776AC}" type="pres">
      <dgm:prSet presAssocID="{D367537C-793C-49CB-8931-1FDCB6465AC2}" presName="invisiNode" presStyleLbl="node1" presStyleIdx="1" presStyleCnt="4"/>
      <dgm:spPr/>
    </dgm:pt>
    <dgm:pt modelId="{3D725055-D5CC-43E6-A80C-3BA3C33BA046}" type="pres">
      <dgm:prSet presAssocID="{D367537C-793C-49CB-8931-1FDCB6465AC2}" presName="imagNode" presStyleLbl="fgImgPlace1" presStyleIdx="1" presStyleCnt="4" custScaleX="115779" custScaleY="70736" custLinFactNeighborX="-2451" custLinFactNeighborY="-26521"/>
      <dgm:spPr>
        <a:blipFill>
          <a:blip xmlns:r="http://schemas.openxmlformats.org/officeDocument/2006/relationships" r:embed="rId2" cstate="hqprint">
            <a:extLst>
              <a:ext uri="{28A0092B-C50C-407E-A947-70E740481C1C}">
                <a14:useLocalDpi xmlns:a14="http://schemas.microsoft.com/office/drawing/2010/main" val="0"/>
              </a:ext>
            </a:extLst>
          </a:blip>
          <a:srcRect/>
          <a:stretch>
            <a:fillRect t="-42000" b="-42000"/>
          </a:stretch>
        </a:blipFill>
      </dgm:spPr>
      <dgm:t>
        <a:bodyPr/>
        <a:lstStyle/>
        <a:p>
          <a:endParaRPr lang="en-US"/>
        </a:p>
      </dgm:t>
    </dgm:pt>
    <dgm:pt modelId="{7B0D2070-F493-4C8A-85B2-C504FA46329A}" type="pres">
      <dgm:prSet presAssocID="{D0B43EFC-A2E1-4BD7-9629-78663EA546B5}" presName="sibTrans" presStyleLbl="sibTrans2D1" presStyleIdx="0" presStyleCnt="0"/>
      <dgm:spPr/>
      <dgm:t>
        <a:bodyPr/>
        <a:lstStyle/>
        <a:p>
          <a:endParaRPr lang="en-US"/>
        </a:p>
      </dgm:t>
    </dgm:pt>
    <dgm:pt modelId="{2A1C9805-076B-4BC6-AD8A-786E1C680335}" type="pres">
      <dgm:prSet presAssocID="{202A37BD-6B1F-4C0D-ADFB-65B306629B59}" presName="compNode" presStyleCnt="0"/>
      <dgm:spPr/>
    </dgm:pt>
    <dgm:pt modelId="{307C6DEB-6A4B-4569-8DCE-F104918CF284}" type="pres">
      <dgm:prSet presAssocID="{202A37BD-6B1F-4C0D-ADFB-65B306629B59}" presName="bkgdShape" presStyleLbl="node1" presStyleIdx="2" presStyleCnt="4"/>
      <dgm:spPr/>
      <dgm:t>
        <a:bodyPr/>
        <a:lstStyle/>
        <a:p>
          <a:endParaRPr lang="en-US"/>
        </a:p>
      </dgm:t>
    </dgm:pt>
    <dgm:pt modelId="{97DE25ED-9EAC-487C-8052-C6B2B352C89A}" type="pres">
      <dgm:prSet presAssocID="{202A37BD-6B1F-4C0D-ADFB-65B306629B59}" presName="nodeTx" presStyleLbl="node1" presStyleIdx="2" presStyleCnt="4">
        <dgm:presLayoutVars>
          <dgm:bulletEnabled val="1"/>
        </dgm:presLayoutVars>
      </dgm:prSet>
      <dgm:spPr/>
      <dgm:t>
        <a:bodyPr/>
        <a:lstStyle/>
        <a:p>
          <a:endParaRPr lang="en-US"/>
        </a:p>
      </dgm:t>
    </dgm:pt>
    <dgm:pt modelId="{55C8BC0C-0203-4867-A714-732E65ECEB6B}" type="pres">
      <dgm:prSet presAssocID="{202A37BD-6B1F-4C0D-ADFB-65B306629B59}" presName="invisiNode" presStyleLbl="node1" presStyleIdx="2" presStyleCnt="4"/>
      <dgm:spPr/>
    </dgm:pt>
    <dgm:pt modelId="{C5C22D56-BED9-42EF-9C6C-04C5A9845FD2}" type="pres">
      <dgm:prSet presAssocID="{202A37BD-6B1F-4C0D-ADFB-65B306629B59}" presName="imagNode" presStyleLbl="fgImgPlace1" presStyleIdx="2" presStyleCnt="4" custScaleX="126000" custScaleY="63156" custLinFactNeighborX="-1791" custLinFactNeighborY="-34020"/>
      <dgm:spPr>
        <a:blipFill>
          <a:blip xmlns:r="http://schemas.openxmlformats.org/officeDocument/2006/relationships" r:embed="rId3">
            <a:extLst>
              <a:ext uri="{28A0092B-C50C-407E-A947-70E740481C1C}">
                <a14:useLocalDpi xmlns:a14="http://schemas.microsoft.com/office/drawing/2010/main" val="0"/>
              </a:ext>
            </a:extLst>
          </a:blip>
          <a:srcRect/>
          <a:stretch>
            <a:fillRect l="-14000" r="-14000"/>
          </a:stretch>
        </a:blipFill>
      </dgm:spPr>
    </dgm:pt>
    <dgm:pt modelId="{AEB09646-EE61-404D-9C7E-01E352844D63}" type="pres">
      <dgm:prSet presAssocID="{45AA9BA0-1E98-41F5-AF43-780227D97988}" presName="sibTrans" presStyleLbl="sibTrans2D1" presStyleIdx="0" presStyleCnt="0"/>
      <dgm:spPr/>
      <dgm:t>
        <a:bodyPr/>
        <a:lstStyle/>
        <a:p>
          <a:endParaRPr lang="en-US"/>
        </a:p>
      </dgm:t>
    </dgm:pt>
    <dgm:pt modelId="{A12A82F8-9D4F-4B41-B1E7-99C3AFF13A6E}" type="pres">
      <dgm:prSet presAssocID="{BF8A8659-732D-4B61-A4DE-5251BBCB9396}" presName="compNode" presStyleCnt="0"/>
      <dgm:spPr/>
    </dgm:pt>
    <dgm:pt modelId="{8E23EE5C-4097-48FD-B187-0834CBC52532}" type="pres">
      <dgm:prSet presAssocID="{BF8A8659-732D-4B61-A4DE-5251BBCB9396}" presName="bkgdShape" presStyleLbl="node1" presStyleIdx="3" presStyleCnt="4" custLinFactNeighborX="6412" custLinFactNeighborY="0"/>
      <dgm:spPr/>
      <dgm:t>
        <a:bodyPr/>
        <a:lstStyle/>
        <a:p>
          <a:endParaRPr lang="en-US"/>
        </a:p>
      </dgm:t>
    </dgm:pt>
    <dgm:pt modelId="{C1834E6F-3E7E-4427-976C-0C3E181CAE07}" type="pres">
      <dgm:prSet presAssocID="{BF8A8659-732D-4B61-A4DE-5251BBCB9396}" presName="nodeTx" presStyleLbl="node1" presStyleIdx="3" presStyleCnt="4">
        <dgm:presLayoutVars>
          <dgm:bulletEnabled val="1"/>
        </dgm:presLayoutVars>
      </dgm:prSet>
      <dgm:spPr/>
      <dgm:t>
        <a:bodyPr/>
        <a:lstStyle/>
        <a:p>
          <a:endParaRPr lang="en-US"/>
        </a:p>
      </dgm:t>
    </dgm:pt>
    <dgm:pt modelId="{C760EAE4-78FF-4345-9E2B-89ABAE3BD4BB}" type="pres">
      <dgm:prSet presAssocID="{BF8A8659-732D-4B61-A4DE-5251BBCB9396}" presName="invisiNode" presStyleLbl="node1" presStyleIdx="3" presStyleCnt="4"/>
      <dgm:spPr/>
    </dgm:pt>
    <dgm:pt modelId="{E2F03FD1-E211-426F-8054-E42269FE9C05}" type="pres">
      <dgm:prSet presAssocID="{BF8A8659-732D-4B61-A4DE-5251BBCB9396}" presName="imagNode" presStyleLbl="fgImgPlace1" presStyleIdx="3" presStyleCnt="4" custScaleX="120033" custScaleY="68027" custLinFactNeighborX="1973" custLinFactNeighborY="-34617"/>
      <dgm:spPr>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dgm:spPr>
    </dgm:pt>
  </dgm:ptLst>
  <dgm:cxnLst>
    <dgm:cxn modelId="{8CE7AAC0-E670-48F7-831E-7EB749CD5DC9}" srcId="{D01D994D-31A3-48B7-8178-D9B9D4D7B79B}" destId="{202A37BD-6B1F-4C0D-ADFB-65B306629B59}" srcOrd="2" destOrd="0" parTransId="{6A23A51E-E651-4F0A-95FD-6970A821D878}" sibTransId="{45AA9BA0-1E98-41F5-AF43-780227D97988}"/>
    <dgm:cxn modelId="{6B5E5D9A-5CE7-4732-85C7-2DAE05A235EA}" srcId="{D01D994D-31A3-48B7-8178-D9B9D4D7B79B}" destId="{01CEBEF5-F328-4FEB-B1AD-5357889CAF93}" srcOrd="0" destOrd="0" parTransId="{5B1C686D-3C08-4901-9708-9316C7E85D74}" sibTransId="{7C1C4543-F1EA-4BD2-9279-8769955A617A}"/>
    <dgm:cxn modelId="{9CAA2E14-2E28-468B-BDFC-B105F5CB8D19}" type="presOf" srcId="{202A37BD-6B1F-4C0D-ADFB-65B306629B59}" destId="{307C6DEB-6A4B-4569-8DCE-F104918CF284}" srcOrd="0" destOrd="0" presId="urn:microsoft.com/office/officeart/2005/8/layout/hList7"/>
    <dgm:cxn modelId="{86E1736B-193D-4F55-89A4-83AE58C86824}" srcId="{D01D994D-31A3-48B7-8178-D9B9D4D7B79B}" destId="{BF8A8659-732D-4B61-A4DE-5251BBCB9396}" srcOrd="3" destOrd="0" parTransId="{D81BC3A9-1823-4E3A-AC2F-5629C7D96F46}" sibTransId="{43165FDB-83A8-4908-8169-5B1B20F4D407}"/>
    <dgm:cxn modelId="{47DDC04A-1252-4E2C-8C35-2F70E87F95B4}" type="presOf" srcId="{01CEBEF5-F328-4FEB-B1AD-5357889CAF93}" destId="{F6013622-C9B0-4A12-A16B-93A6C5238F01}" srcOrd="1" destOrd="0" presId="urn:microsoft.com/office/officeart/2005/8/layout/hList7"/>
    <dgm:cxn modelId="{1D9525BF-AFB7-482B-9953-38FA9B06F848}" type="presOf" srcId="{7C1C4543-F1EA-4BD2-9279-8769955A617A}" destId="{2C10A198-9A9D-40A6-976F-EB84F8BEEED8}" srcOrd="0" destOrd="0" presId="urn:microsoft.com/office/officeart/2005/8/layout/hList7"/>
    <dgm:cxn modelId="{AA622213-DB06-43DE-A582-398D4FA961D5}" srcId="{D01D994D-31A3-48B7-8178-D9B9D4D7B79B}" destId="{D367537C-793C-49CB-8931-1FDCB6465AC2}" srcOrd="1" destOrd="0" parTransId="{17EFB113-1D04-4ABA-945C-72F4AB54C821}" sibTransId="{D0B43EFC-A2E1-4BD7-9629-78663EA546B5}"/>
    <dgm:cxn modelId="{7942FF9A-9F94-417E-87E8-9FE2B6DE1A8C}" type="presOf" srcId="{D367537C-793C-49CB-8931-1FDCB6465AC2}" destId="{F877A3F9-E8B9-4172-8615-1A9A0739D0EA}" srcOrd="0" destOrd="0" presId="urn:microsoft.com/office/officeart/2005/8/layout/hList7"/>
    <dgm:cxn modelId="{14169B0E-9BF1-4582-8A95-ACD390B791C5}" type="presOf" srcId="{D01D994D-31A3-48B7-8178-D9B9D4D7B79B}" destId="{829859B4-2CC5-4B3C-939A-FCA3F32B48C7}" srcOrd="0" destOrd="0" presId="urn:microsoft.com/office/officeart/2005/8/layout/hList7"/>
    <dgm:cxn modelId="{BDB5A745-9FBE-45C2-BE36-C690330FBFF7}" type="presOf" srcId="{BF8A8659-732D-4B61-A4DE-5251BBCB9396}" destId="{C1834E6F-3E7E-4427-976C-0C3E181CAE07}" srcOrd="1" destOrd="0" presId="urn:microsoft.com/office/officeart/2005/8/layout/hList7"/>
    <dgm:cxn modelId="{02983A14-EC2B-413F-999D-1AFE42D31878}" type="presOf" srcId="{933EF932-80A1-449A-9575-1E7CAF4B9BD4}" destId="{F6013622-C9B0-4A12-A16B-93A6C5238F01}" srcOrd="1" destOrd="1" presId="urn:microsoft.com/office/officeart/2005/8/layout/hList7"/>
    <dgm:cxn modelId="{2EE6D51B-9B57-4B55-BB36-D6720A1E0C38}" type="presOf" srcId="{BF8A8659-732D-4B61-A4DE-5251BBCB9396}" destId="{8E23EE5C-4097-48FD-B187-0834CBC52532}" srcOrd="0" destOrd="0" presId="urn:microsoft.com/office/officeart/2005/8/layout/hList7"/>
    <dgm:cxn modelId="{63E772FB-E1A8-4B51-A3BB-CC7CB7F09113}" type="presOf" srcId="{45AA9BA0-1E98-41F5-AF43-780227D97988}" destId="{AEB09646-EE61-404D-9C7E-01E352844D63}" srcOrd="0" destOrd="0" presId="urn:microsoft.com/office/officeart/2005/8/layout/hList7"/>
    <dgm:cxn modelId="{2DFEF958-FEE6-4C8A-A5A4-FE556088276A}" type="presOf" srcId="{933EF932-80A1-449A-9575-1E7CAF4B9BD4}" destId="{595BC8A2-99A0-4988-A087-A08A76157E80}" srcOrd="0" destOrd="1" presId="urn:microsoft.com/office/officeart/2005/8/layout/hList7"/>
    <dgm:cxn modelId="{00CE8E08-DB35-46E7-90DF-A5892BC81729}" type="presOf" srcId="{202A37BD-6B1F-4C0D-ADFB-65B306629B59}" destId="{97DE25ED-9EAC-487C-8052-C6B2B352C89A}" srcOrd="1" destOrd="0" presId="urn:microsoft.com/office/officeart/2005/8/layout/hList7"/>
    <dgm:cxn modelId="{06E6F553-7E66-4818-9C6F-019A823927DE}" type="presOf" srcId="{D367537C-793C-49CB-8931-1FDCB6465AC2}" destId="{206A3442-25CA-47E6-BB2F-672950FCA47A}" srcOrd="1" destOrd="0" presId="urn:microsoft.com/office/officeart/2005/8/layout/hList7"/>
    <dgm:cxn modelId="{E4E3667B-29D4-4497-96B8-6A3F96386BBC}" srcId="{01CEBEF5-F328-4FEB-B1AD-5357889CAF93}" destId="{933EF932-80A1-449A-9575-1E7CAF4B9BD4}" srcOrd="0" destOrd="0" parTransId="{DDCCDEC3-B870-418F-86C7-24AF101401F2}" sibTransId="{744548C0-5AD9-4858-A13C-D5B32400525E}"/>
    <dgm:cxn modelId="{F8004389-0B95-4619-9264-3BAB4E23F584}" type="presOf" srcId="{01CEBEF5-F328-4FEB-B1AD-5357889CAF93}" destId="{595BC8A2-99A0-4988-A087-A08A76157E80}" srcOrd="0" destOrd="0" presId="urn:microsoft.com/office/officeart/2005/8/layout/hList7"/>
    <dgm:cxn modelId="{B49587D2-1C5B-4C7B-ADA4-C8144A29A27F}" type="presOf" srcId="{D0B43EFC-A2E1-4BD7-9629-78663EA546B5}" destId="{7B0D2070-F493-4C8A-85B2-C504FA46329A}" srcOrd="0" destOrd="0" presId="urn:microsoft.com/office/officeart/2005/8/layout/hList7"/>
    <dgm:cxn modelId="{A090CD0F-AC49-4EDB-93FD-5A090E15785F}" type="presParOf" srcId="{829859B4-2CC5-4B3C-939A-FCA3F32B48C7}" destId="{F93221E7-ADF7-450D-BEBE-73F9EFE5D8C8}" srcOrd="0" destOrd="0" presId="urn:microsoft.com/office/officeart/2005/8/layout/hList7"/>
    <dgm:cxn modelId="{7759FC62-A0D2-4780-865C-7A24B45B467A}" type="presParOf" srcId="{829859B4-2CC5-4B3C-939A-FCA3F32B48C7}" destId="{F2523C57-9551-47F2-A58F-DEBF425D1C03}" srcOrd="1" destOrd="0" presId="urn:microsoft.com/office/officeart/2005/8/layout/hList7"/>
    <dgm:cxn modelId="{277CEC20-C131-466D-B0A6-6109C496C07F}" type="presParOf" srcId="{F2523C57-9551-47F2-A58F-DEBF425D1C03}" destId="{7602F0F6-405F-42F6-9F09-2E809530B7E8}" srcOrd="0" destOrd="0" presId="urn:microsoft.com/office/officeart/2005/8/layout/hList7"/>
    <dgm:cxn modelId="{59553E33-A93A-4A0C-94F1-C25898930CAB}" type="presParOf" srcId="{7602F0F6-405F-42F6-9F09-2E809530B7E8}" destId="{595BC8A2-99A0-4988-A087-A08A76157E80}" srcOrd="0" destOrd="0" presId="urn:microsoft.com/office/officeart/2005/8/layout/hList7"/>
    <dgm:cxn modelId="{D372CCA7-BA32-48C8-A308-283AA1B1D484}" type="presParOf" srcId="{7602F0F6-405F-42F6-9F09-2E809530B7E8}" destId="{F6013622-C9B0-4A12-A16B-93A6C5238F01}" srcOrd="1" destOrd="0" presId="urn:microsoft.com/office/officeart/2005/8/layout/hList7"/>
    <dgm:cxn modelId="{D8EF5F62-F7BE-4752-99FC-693535CCC7D6}" type="presParOf" srcId="{7602F0F6-405F-42F6-9F09-2E809530B7E8}" destId="{E4F12F3A-455A-4304-836A-19A7DF1156FA}" srcOrd="2" destOrd="0" presId="urn:microsoft.com/office/officeart/2005/8/layout/hList7"/>
    <dgm:cxn modelId="{7887C3B7-08D0-48D8-920F-AD9A1F2A8FF9}" type="presParOf" srcId="{7602F0F6-405F-42F6-9F09-2E809530B7E8}" destId="{2D2B619C-80A8-4D2D-A219-B0663D1DA0DD}" srcOrd="3" destOrd="0" presId="urn:microsoft.com/office/officeart/2005/8/layout/hList7"/>
    <dgm:cxn modelId="{33218AC8-F194-4BBA-A75E-602FE2BDBBD9}" type="presParOf" srcId="{F2523C57-9551-47F2-A58F-DEBF425D1C03}" destId="{2C10A198-9A9D-40A6-976F-EB84F8BEEED8}" srcOrd="1" destOrd="0" presId="urn:microsoft.com/office/officeart/2005/8/layout/hList7"/>
    <dgm:cxn modelId="{C21A12B9-2391-4C8F-83D5-344C3330F8F9}" type="presParOf" srcId="{F2523C57-9551-47F2-A58F-DEBF425D1C03}" destId="{87B2D31F-9395-4BFE-91E1-AA694FC1C291}" srcOrd="2" destOrd="0" presId="urn:microsoft.com/office/officeart/2005/8/layout/hList7"/>
    <dgm:cxn modelId="{62C76618-C844-41FD-AF44-993CDAD405C3}" type="presParOf" srcId="{87B2D31F-9395-4BFE-91E1-AA694FC1C291}" destId="{F877A3F9-E8B9-4172-8615-1A9A0739D0EA}" srcOrd="0" destOrd="0" presId="urn:microsoft.com/office/officeart/2005/8/layout/hList7"/>
    <dgm:cxn modelId="{E34C028D-92D0-4903-B33E-ADDA0C600907}" type="presParOf" srcId="{87B2D31F-9395-4BFE-91E1-AA694FC1C291}" destId="{206A3442-25CA-47E6-BB2F-672950FCA47A}" srcOrd="1" destOrd="0" presId="urn:microsoft.com/office/officeart/2005/8/layout/hList7"/>
    <dgm:cxn modelId="{2B8ACEE1-1065-4FC6-A57F-441EFD70DC6A}" type="presParOf" srcId="{87B2D31F-9395-4BFE-91E1-AA694FC1C291}" destId="{2277731A-3FB1-4676-B4B3-1483E78776AC}" srcOrd="2" destOrd="0" presId="urn:microsoft.com/office/officeart/2005/8/layout/hList7"/>
    <dgm:cxn modelId="{810AC745-6958-4EA7-A13E-CCEC951874C2}" type="presParOf" srcId="{87B2D31F-9395-4BFE-91E1-AA694FC1C291}" destId="{3D725055-D5CC-43E6-A80C-3BA3C33BA046}" srcOrd="3" destOrd="0" presId="urn:microsoft.com/office/officeart/2005/8/layout/hList7"/>
    <dgm:cxn modelId="{17AA9C9C-33B8-401B-BC4B-EA27F49E9E4D}" type="presParOf" srcId="{F2523C57-9551-47F2-A58F-DEBF425D1C03}" destId="{7B0D2070-F493-4C8A-85B2-C504FA46329A}" srcOrd="3" destOrd="0" presId="urn:microsoft.com/office/officeart/2005/8/layout/hList7"/>
    <dgm:cxn modelId="{9C94527C-08DC-45C7-98E3-2962946F6330}" type="presParOf" srcId="{F2523C57-9551-47F2-A58F-DEBF425D1C03}" destId="{2A1C9805-076B-4BC6-AD8A-786E1C680335}" srcOrd="4" destOrd="0" presId="urn:microsoft.com/office/officeart/2005/8/layout/hList7"/>
    <dgm:cxn modelId="{BA181B28-335E-4195-AC8E-A5255D77B1AF}" type="presParOf" srcId="{2A1C9805-076B-4BC6-AD8A-786E1C680335}" destId="{307C6DEB-6A4B-4569-8DCE-F104918CF284}" srcOrd="0" destOrd="0" presId="urn:microsoft.com/office/officeart/2005/8/layout/hList7"/>
    <dgm:cxn modelId="{D982E1B6-C98E-4174-9A78-67AB82957AF6}" type="presParOf" srcId="{2A1C9805-076B-4BC6-AD8A-786E1C680335}" destId="{97DE25ED-9EAC-487C-8052-C6B2B352C89A}" srcOrd="1" destOrd="0" presId="urn:microsoft.com/office/officeart/2005/8/layout/hList7"/>
    <dgm:cxn modelId="{37E91746-5E1A-4989-9474-494A5BF6C7FA}" type="presParOf" srcId="{2A1C9805-076B-4BC6-AD8A-786E1C680335}" destId="{55C8BC0C-0203-4867-A714-732E65ECEB6B}" srcOrd="2" destOrd="0" presId="urn:microsoft.com/office/officeart/2005/8/layout/hList7"/>
    <dgm:cxn modelId="{AA8B7D44-23AB-454C-9746-4AB15E63F5EC}" type="presParOf" srcId="{2A1C9805-076B-4BC6-AD8A-786E1C680335}" destId="{C5C22D56-BED9-42EF-9C6C-04C5A9845FD2}" srcOrd="3" destOrd="0" presId="urn:microsoft.com/office/officeart/2005/8/layout/hList7"/>
    <dgm:cxn modelId="{841D876A-F9D5-49DC-8E89-BEEC7B439596}" type="presParOf" srcId="{F2523C57-9551-47F2-A58F-DEBF425D1C03}" destId="{AEB09646-EE61-404D-9C7E-01E352844D63}" srcOrd="5" destOrd="0" presId="urn:microsoft.com/office/officeart/2005/8/layout/hList7"/>
    <dgm:cxn modelId="{7C039919-CCFD-4F91-8216-BE6DCA588E7A}" type="presParOf" srcId="{F2523C57-9551-47F2-A58F-DEBF425D1C03}" destId="{A12A82F8-9D4F-4B41-B1E7-99C3AFF13A6E}" srcOrd="6" destOrd="0" presId="urn:microsoft.com/office/officeart/2005/8/layout/hList7"/>
    <dgm:cxn modelId="{EE2D2815-1BD5-4BA1-BD43-694016020357}" type="presParOf" srcId="{A12A82F8-9D4F-4B41-B1E7-99C3AFF13A6E}" destId="{8E23EE5C-4097-48FD-B187-0834CBC52532}" srcOrd="0" destOrd="0" presId="urn:microsoft.com/office/officeart/2005/8/layout/hList7"/>
    <dgm:cxn modelId="{FB0AC51E-6666-4677-86F0-F1D2BD484D3F}" type="presParOf" srcId="{A12A82F8-9D4F-4B41-B1E7-99C3AFF13A6E}" destId="{C1834E6F-3E7E-4427-976C-0C3E181CAE07}" srcOrd="1" destOrd="0" presId="urn:microsoft.com/office/officeart/2005/8/layout/hList7"/>
    <dgm:cxn modelId="{92A92384-935F-497A-842D-9794B27E66E3}" type="presParOf" srcId="{A12A82F8-9D4F-4B41-B1E7-99C3AFF13A6E}" destId="{C760EAE4-78FF-4345-9E2B-89ABAE3BD4BB}" srcOrd="2" destOrd="0" presId="urn:microsoft.com/office/officeart/2005/8/layout/hList7"/>
    <dgm:cxn modelId="{A17199DA-0F20-48FF-8730-CEAA1E0E1027}" type="presParOf" srcId="{A12A82F8-9D4F-4B41-B1E7-99C3AFF13A6E}" destId="{E2F03FD1-E211-426F-8054-E42269FE9C05}"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A2229B1-F418-4B00-853E-117FDD6E0FB4}" type="doc">
      <dgm:prSet loTypeId="urn:microsoft.com/office/officeart/2005/8/layout/hierarchy6" loCatId="hierarchy" qsTypeId="urn:microsoft.com/office/officeart/2005/8/quickstyle/simple4" qsCatId="simple" csTypeId="urn:microsoft.com/office/officeart/2005/8/colors/colorful2" csCatId="colorful" phldr="1"/>
      <dgm:spPr/>
      <dgm:t>
        <a:bodyPr/>
        <a:lstStyle/>
        <a:p>
          <a:endParaRPr lang="en-US"/>
        </a:p>
      </dgm:t>
    </dgm:pt>
    <dgm:pt modelId="{6AC3D123-0E8B-40E7-A81E-8F7114800270}">
      <dgm:prSet phldrT="[Text]" custT="1"/>
      <dgm:spPr/>
      <dgm:t>
        <a:bodyPr/>
        <a:lstStyle/>
        <a:p>
          <a:r>
            <a:rPr lang="en-US" sz="1400" b="1" dirty="0"/>
            <a:t>2.0</a:t>
          </a:r>
        </a:p>
        <a:p>
          <a:r>
            <a:rPr lang="en-US" sz="1400" b="1" dirty="0"/>
            <a:t>First Draft</a:t>
          </a:r>
        </a:p>
      </dgm:t>
    </dgm:pt>
    <dgm:pt modelId="{785CA79C-E250-4FB4-81D8-971762553792}" type="parTrans" cxnId="{0FFD9FB8-6057-4EB8-B741-0D45F18B0087}">
      <dgm:prSet/>
      <dgm:spPr/>
      <dgm:t>
        <a:bodyPr/>
        <a:lstStyle/>
        <a:p>
          <a:endParaRPr lang="en-US" sz="4000" b="1"/>
        </a:p>
      </dgm:t>
    </dgm:pt>
    <dgm:pt modelId="{7436FB69-F6F7-4A1D-8173-A46341F687E9}" type="sibTrans" cxnId="{0FFD9FB8-6057-4EB8-B741-0D45F18B0087}">
      <dgm:prSet/>
      <dgm:spPr/>
      <dgm:t>
        <a:bodyPr/>
        <a:lstStyle/>
        <a:p>
          <a:endParaRPr lang="en-US" sz="4000" b="1"/>
        </a:p>
      </dgm:t>
    </dgm:pt>
    <dgm:pt modelId="{BACFE5FF-CE97-4350-BAAC-8B42317067AD}">
      <dgm:prSet phldrT="[Text]" custT="1"/>
      <dgm:spPr/>
      <dgm:t>
        <a:bodyPr/>
        <a:lstStyle/>
        <a:p>
          <a:r>
            <a:rPr lang="en-US" sz="1400" b="1" dirty="0"/>
            <a:t>2.1</a:t>
          </a:r>
        </a:p>
        <a:p>
          <a:r>
            <a:rPr lang="en-US" sz="1400" b="1" dirty="0"/>
            <a:t>Create recipes</a:t>
          </a:r>
        </a:p>
      </dgm:t>
    </dgm:pt>
    <dgm:pt modelId="{DBF338CF-241D-461C-8D7D-EA9AC142A4E0}" type="parTrans" cxnId="{03ED7F96-755C-48F0-80C0-42C3F82B2ACE}">
      <dgm:prSet/>
      <dgm:spPr/>
      <dgm:t>
        <a:bodyPr/>
        <a:lstStyle/>
        <a:p>
          <a:endParaRPr lang="en-US" sz="4000" b="1"/>
        </a:p>
      </dgm:t>
    </dgm:pt>
    <dgm:pt modelId="{60042F5D-40B1-4190-A8D8-8B6CFB9CE232}" type="sibTrans" cxnId="{03ED7F96-755C-48F0-80C0-42C3F82B2ACE}">
      <dgm:prSet/>
      <dgm:spPr/>
      <dgm:t>
        <a:bodyPr/>
        <a:lstStyle/>
        <a:p>
          <a:endParaRPr lang="en-US" sz="4000" b="1"/>
        </a:p>
      </dgm:t>
    </dgm:pt>
    <dgm:pt modelId="{273384F1-200F-4B09-9A3E-40005A68F478}">
      <dgm:prSet phldrT="[Text]" custT="1"/>
      <dgm:spPr/>
      <dgm:t>
        <a:bodyPr/>
        <a:lstStyle/>
        <a:p>
          <a:r>
            <a:rPr lang="en-US" sz="1400" b="1" dirty="0"/>
            <a:t>2.1.1</a:t>
          </a:r>
        </a:p>
        <a:p>
          <a:r>
            <a:rPr lang="en-US" sz="1400" b="1" dirty="0"/>
            <a:t>Write up recipes using US Metrics</a:t>
          </a:r>
        </a:p>
      </dgm:t>
    </dgm:pt>
    <dgm:pt modelId="{CF4BB014-9D2C-42AE-B288-5CC7DD7C90BE}" type="parTrans" cxnId="{63C4DC42-D689-4528-9442-782EBFFD1A8B}">
      <dgm:prSet/>
      <dgm:spPr/>
      <dgm:t>
        <a:bodyPr/>
        <a:lstStyle/>
        <a:p>
          <a:endParaRPr lang="en-US" sz="4000" b="1"/>
        </a:p>
      </dgm:t>
    </dgm:pt>
    <dgm:pt modelId="{6B051F7E-8385-4048-A879-A790FCD2AC7C}" type="sibTrans" cxnId="{63C4DC42-D689-4528-9442-782EBFFD1A8B}">
      <dgm:prSet/>
      <dgm:spPr/>
      <dgm:t>
        <a:bodyPr/>
        <a:lstStyle/>
        <a:p>
          <a:endParaRPr lang="en-US" sz="4000" b="1"/>
        </a:p>
      </dgm:t>
    </dgm:pt>
    <dgm:pt modelId="{982CCCBF-251F-4010-BE79-ED7EC367F9E8}">
      <dgm:prSet phldrT="[Text]" custT="1"/>
      <dgm:spPr/>
      <dgm:t>
        <a:bodyPr/>
        <a:lstStyle/>
        <a:p>
          <a:r>
            <a:rPr lang="en-US" sz="1400" b="1" dirty="0"/>
            <a:t>2.1.2</a:t>
          </a:r>
        </a:p>
        <a:p>
          <a:r>
            <a:rPr lang="en-US" sz="1400" b="1" dirty="0"/>
            <a:t>Test recipes for accuracy and taste</a:t>
          </a:r>
        </a:p>
      </dgm:t>
    </dgm:pt>
    <dgm:pt modelId="{3AD1BC62-9A34-434A-B0E4-C72B556DC563}" type="parTrans" cxnId="{563D973A-8DCB-4687-9241-C2E9A636E6D1}">
      <dgm:prSet/>
      <dgm:spPr/>
      <dgm:t>
        <a:bodyPr/>
        <a:lstStyle/>
        <a:p>
          <a:endParaRPr lang="en-US" sz="4000" b="1"/>
        </a:p>
      </dgm:t>
    </dgm:pt>
    <dgm:pt modelId="{122FF863-341A-42B5-B0EE-48E05A3BCD92}" type="sibTrans" cxnId="{563D973A-8DCB-4687-9241-C2E9A636E6D1}">
      <dgm:prSet/>
      <dgm:spPr/>
      <dgm:t>
        <a:bodyPr/>
        <a:lstStyle/>
        <a:p>
          <a:endParaRPr lang="en-US" sz="4000" b="1"/>
        </a:p>
      </dgm:t>
    </dgm:pt>
    <dgm:pt modelId="{97E017EE-DB97-41B3-AD4A-219F17AB5994}">
      <dgm:prSet phldrT="[Text]" custT="1"/>
      <dgm:spPr/>
      <dgm:t>
        <a:bodyPr/>
        <a:lstStyle/>
        <a:p>
          <a:r>
            <a:rPr lang="en-US" sz="1400" b="1" dirty="0"/>
            <a:t>2.2</a:t>
          </a:r>
        </a:p>
        <a:p>
          <a:r>
            <a:rPr lang="en-US" sz="1400" b="1" dirty="0"/>
            <a:t>Write anecdote text</a:t>
          </a:r>
        </a:p>
      </dgm:t>
    </dgm:pt>
    <dgm:pt modelId="{84679F04-E92D-4079-A18A-791FE6A550B6}" type="parTrans" cxnId="{A7D813CE-AADD-479F-819F-8B9DC15B088D}">
      <dgm:prSet/>
      <dgm:spPr/>
      <dgm:t>
        <a:bodyPr/>
        <a:lstStyle/>
        <a:p>
          <a:endParaRPr lang="en-US" sz="4000" b="1"/>
        </a:p>
      </dgm:t>
    </dgm:pt>
    <dgm:pt modelId="{85C27B6F-023C-4AE3-B113-17A850DCF77C}" type="sibTrans" cxnId="{A7D813CE-AADD-479F-819F-8B9DC15B088D}">
      <dgm:prSet/>
      <dgm:spPr/>
      <dgm:t>
        <a:bodyPr/>
        <a:lstStyle/>
        <a:p>
          <a:endParaRPr lang="en-US" sz="4000" b="1"/>
        </a:p>
      </dgm:t>
    </dgm:pt>
    <dgm:pt modelId="{5F9A3573-5447-4908-9094-0F2A79686852}">
      <dgm:prSet phldrT="[Text]" custT="1"/>
      <dgm:spPr/>
      <dgm:t>
        <a:bodyPr/>
        <a:lstStyle/>
        <a:p>
          <a:r>
            <a:rPr lang="en-US" sz="1400" b="1" dirty="0"/>
            <a:t>2.2.1</a:t>
          </a:r>
        </a:p>
        <a:p>
          <a:r>
            <a:rPr lang="en-US" sz="1400" b="1" dirty="0"/>
            <a:t>Collect anecdotes (10 per chapter)</a:t>
          </a:r>
        </a:p>
      </dgm:t>
    </dgm:pt>
    <dgm:pt modelId="{72FADFA0-B8EE-466E-BAFF-F8E947BDDD2D}" type="parTrans" cxnId="{3F52FC78-DFD6-4CCA-B7E9-D2984ACF3F57}">
      <dgm:prSet/>
      <dgm:spPr/>
      <dgm:t>
        <a:bodyPr/>
        <a:lstStyle/>
        <a:p>
          <a:endParaRPr lang="en-US" sz="4000" b="1"/>
        </a:p>
      </dgm:t>
    </dgm:pt>
    <dgm:pt modelId="{DDE81B1E-20D2-4517-85A5-8999030CD4CF}" type="sibTrans" cxnId="{3F52FC78-DFD6-4CCA-B7E9-D2984ACF3F57}">
      <dgm:prSet/>
      <dgm:spPr/>
      <dgm:t>
        <a:bodyPr/>
        <a:lstStyle/>
        <a:p>
          <a:endParaRPr lang="en-US" sz="4000" b="1"/>
        </a:p>
      </dgm:t>
    </dgm:pt>
    <dgm:pt modelId="{FC3C1EF4-F28E-48B3-84CC-84B5406898A4}">
      <dgm:prSet custT="1"/>
      <dgm:spPr/>
      <dgm:t>
        <a:bodyPr/>
        <a:lstStyle/>
        <a:p>
          <a:r>
            <a:rPr lang="en-US" sz="1400" b="1" dirty="0"/>
            <a:t>2.1.3</a:t>
          </a:r>
        </a:p>
        <a:p>
          <a:r>
            <a:rPr lang="en-US" sz="1400" b="1" dirty="0"/>
            <a:t>Revise recipes</a:t>
          </a:r>
        </a:p>
      </dgm:t>
    </dgm:pt>
    <dgm:pt modelId="{5EE88191-DF35-412A-8750-CB14AE34C895}" type="parTrans" cxnId="{54C31F8D-9E79-477E-939C-16765C824768}">
      <dgm:prSet/>
      <dgm:spPr/>
      <dgm:t>
        <a:bodyPr/>
        <a:lstStyle/>
        <a:p>
          <a:endParaRPr lang="en-US" sz="4000" b="1"/>
        </a:p>
      </dgm:t>
    </dgm:pt>
    <dgm:pt modelId="{4AA9C5D8-3D13-4B0A-A21C-FCDC6B600C64}" type="sibTrans" cxnId="{54C31F8D-9E79-477E-939C-16765C824768}">
      <dgm:prSet/>
      <dgm:spPr/>
      <dgm:t>
        <a:bodyPr/>
        <a:lstStyle/>
        <a:p>
          <a:endParaRPr lang="en-US" sz="4000" b="1"/>
        </a:p>
      </dgm:t>
    </dgm:pt>
    <dgm:pt modelId="{D0A74CC5-2C7A-4B45-8AAC-B36914DA5D5E}">
      <dgm:prSet custT="1"/>
      <dgm:spPr/>
      <dgm:t>
        <a:bodyPr/>
        <a:lstStyle/>
        <a:p>
          <a:r>
            <a:rPr lang="en-US" sz="1400" b="1" dirty="0"/>
            <a:t>2.2.2</a:t>
          </a:r>
        </a:p>
        <a:p>
          <a:r>
            <a:rPr lang="en-US" sz="1400" b="1" dirty="0"/>
            <a:t>Write down anecdotes (no more than 6 lines each)</a:t>
          </a:r>
        </a:p>
      </dgm:t>
    </dgm:pt>
    <dgm:pt modelId="{24C84653-4979-4FD8-BA87-43987F7119FA}" type="parTrans" cxnId="{E0B7A9E9-8286-46AA-AAA8-6BB320543221}">
      <dgm:prSet/>
      <dgm:spPr/>
      <dgm:t>
        <a:bodyPr/>
        <a:lstStyle/>
        <a:p>
          <a:endParaRPr lang="en-US" sz="4000" b="1"/>
        </a:p>
      </dgm:t>
    </dgm:pt>
    <dgm:pt modelId="{38099BD8-9BD9-4B10-A681-874822E83E76}" type="sibTrans" cxnId="{E0B7A9E9-8286-46AA-AAA8-6BB320543221}">
      <dgm:prSet/>
      <dgm:spPr/>
      <dgm:t>
        <a:bodyPr/>
        <a:lstStyle/>
        <a:p>
          <a:endParaRPr lang="en-US" sz="4000" b="1"/>
        </a:p>
      </dgm:t>
    </dgm:pt>
    <dgm:pt modelId="{DD94AA26-2BEA-4EFB-BE26-C84A47A7DB91}">
      <dgm:prSet custT="1"/>
      <dgm:spPr/>
      <dgm:t>
        <a:bodyPr/>
        <a:lstStyle/>
        <a:p>
          <a:r>
            <a:rPr lang="en-US" sz="1400" b="1" dirty="0"/>
            <a:t>2.2.3</a:t>
          </a:r>
        </a:p>
        <a:p>
          <a:r>
            <a:rPr lang="en-US" sz="1400" b="1" dirty="0"/>
            <a:t>Incorporate Tosca’s revisions</a:t>
          </a:r>
        </a:p>
      </dgm:t>
    </dgm:pt>
    <dgm:pt modelId="{2427E88C-9DFF-4634-9C05-CAA3907FFB06}" type="parTrans" cxnId="{EF8D6D2E-15B3-4C29-9D61-981806633EAC}">
      <dgm:prSet/>
      <dgm:spPr/>
      <dgm:t>
        <a:bodyPr/>
        <a:lstStyle/>
        <a:p>
          <a:endParaRPr lang="en-US" sz="4000" b="1"/>
        </a:p>
      </dgm:t>
    </dgm:pt>
    <dgm:pt modelId="{B045321D-A65D-4721-837B-D4DF1B3A57B0}" type="sibTrans" cxnId="{EF8D6D2E-15B3-4C29-9D61-981806633EAC}">
      <dgm:prSet/>
      <dgm:spPr/>
      <dgm:t>
        <a:bodyPr/>
        <a:lstStyle/>
        <a:p>
          <a:endParaRPr lang="en-US" sz="4000" b="1"/>
        </a:p>
      </dgm:t>
    </dgm:pt>
    <dgm:pt modelId="{FF0B0C22-EB50-4048-826A-88B2D6D7A49A}" type="pres">
      <dgm:prSet presAssocID="{4A2229B1-F418-4B00-853E-117FDD6E0FB4}" presName="mainComposite" presStyleCnt="0">
        <dgm:presLayoutVars>
          <dgm:chPref val="1"/>
          <dgm:dir/>
          <dgm:animOne val="branch"/>
          <dgm:animLvl val="lvl"/>
          <dgm:resizeHandles val="exact"/>
        </dgm:presLayoutVars>
      </dgm:prSet>
      <dgm:spPr/>
      <dgm:t>
        <a:bodyPr/>
        <a:lstStyle/>
        <a:p>
          <a:endParaRPr lang="en-US"/>
        </a:p>
      </dgm:t>
    </dgm:pt>
    <dgm:pt modelId="{1EEFA745-3AC2-4A1B-869D-F7CC165B9838}" type="pres">
      <dgm:prSet presAssocID="{4A2229B1-F418-4B00-853E-117FDD6E0FB4}" presName="hierFlow" presStyleCnt="0"/>
      <dgm:spPr/>
      <dgm:t>
        <a:bodyPr/>
        <a:lstStyle/>
        <a:p>
          <a:endParaRPr lang="en-US"/>
        </a:p>
      </dgm:t>
    </dgm:pt>
    <dgm:pt modelId="{144B9E0D-6477-46DA-86FF-A5BBCED29BCE}" type="pres">
      <dgm:prSet presAssocID="{4A2229B1-F418-4B00-853E-117FDD6E0FB4}" presName="hierChild1" presStyleCnt="0">
        <dgm:presLayoutVars>
          <dgm:chPref val="1"/>
          <dgm:animOne val="branch"/>
          <dgm:animLvl val="lvl"/>
        </dgm:presLayoutVars>
      </dgm:prSet>
      <dgm:spPr/>
      <dgm:t>
        <a:bodyPr/>
        <a:lstStyle/>
        <a:p>
          <a:endParaRPr lang="en-US"/>
        </a:p>
      </dgm:t>
    </dgm:pt>
    <dgm:pt modelId="{ABC0FC1C-071A-4352-9B88-1F1A3F8F8807}" type="pres">
      <dgm:prSet presAssocID="{6AC3D123-0E8B-40E7-A81E-8F7114800270}" presName="Name14" presStyleCnt="0"/>
      <dgm:spPr/>
      <dgm:t>
        <a:bodyPr/>
        <a:lstStyle/>
        <a:p>
          <a:endParaRPr lang="en-US"/>
        </a:p>
      </dgm:t>
    </dgm:pt>
    <dgm:pt modelId="{7502A414-0541-4B06-90DF-2D1FFD7C8EF0}" type="pres">
      <dgm:prSet presAssocID="{6AC3D123-0E8B-40E7-A81E-8F7114800270}" presName="level1Shape" presStyleLbl="node0" presStyleIdx="0" presStyleCnt="1" custScaleX="152950">
        <dgm:presLayoutVars>
          <dgm:chPref val="3"/>
        </dgm:presLayoutVars>
      </dgm:prSet>
      <dgm:spPr/>
      <dgm:t>
        <a:bodyPr/>
        <a:lstStyle/>
        <a:p>
          <a:endParaRPr lang="en-US"/>
        </a:p>
      </dgm:t>
    </dgm:pt>
    <dgm:pt modelId="{20B74522-A658-431D-A715-1FFE073F10BA}" type="pres">
      <dgm:prSet presAssocID="{6AC3D123-0E8B-40E7-A81E-8F7114800270}" presName="hierChild2" presStyleCnt="0"/>
      <dgm:spPr/>
      <dgm:t>
        <a:bodyPr/>
        <a:lstStyle/>
        <a:p>
          <a:endParaRPr lang="en-US"/>
        </a:p>
      </dgm:t>
    </dgm:pt>
    <dgm:pt modelId="{80C429E6-4648-46DC-B18C-2C5779F95817}" type="pres">
      <dgm:prSet presAssocID="{DBF338CF-241D-461C-8D7D-EA9AC142A4E0}" presName="Name19" presStyleLbl="parChTrans1D2" presStyleIdx="0" presStyleCnt="2"/>
      <dgm:spPr/>
      <dgm:t>
        <a:bodyPr/>
        <a:lstStyle/>
        <a:p>
          <a:endParaRPr lang="en-US"/>
        </a:p>
      </dgm:t>
    </dgm:pt>
    <dgm:pt modelId="{02266E30-9E43-4A0A-8734-F1029E79A925}" type="pres">
      <dgm:prSet presAssocID="{BACFE5FF-CE97-4350-BAAC-8B42317067AD}" presName="Name21" presStyleCnt="0"/>
      <dgm:spPr/>
      <dgm:t>
        <a:bodyPr/>
        <a:lstStyle/>
        <a:p>
          <a:endParaRPr lang="en-US"/>
        </a:p>
      </dgm:t>
    </dgm:pt>
    <dgm:pt modelId="{FFEABAF6-9217-4CC3-9EE4-42021BFCDB09}" type="pres">
      <dgm:prSet presAssocID="{BACFE5FF-CE97-4350-BAAC-8B42317067AD}" presName="level2Shape" presStyleLbl="node2" presStyleIdx="0" presStyleCnt="2" custScaleY="195225"/>
      <dgm:spPr/>
      <dgm:t>
        <a:bodyPr/>
        <a:lstStyle/>
        <a:p>
          <a:endParaRPr lang="en-US"/>
        </a:p>
      </dgm:t>
    </dgm:pt>
    <dgm:pt modelId="{5A532407-789D-470A-B782-A035089BB7BF}" type="pres">
      <dgm:prSet presAssocID="{BACFE5FF-CE97-4350-BAAC-8B42317067AD}" presName="hierChild3" presStyleCnt="0"/>
      <dgm:spPr/>
      <dgm:t>
        <a:bodyPr/>
        <a:lstStyle/>
        <a:p>
          <a:endParaRPr lang="en-US"/>
        </a:p>
      </dgm:t>
    </dgm:pt>
    <dgm:pt modelId="{0235D7BD-D43C-44A9-B406-D16723192EC8}" type="pres">
      <dgm:prSet presAssocID="{CF4BB014-9D2C-42AE-B288-5CC7DD7C90BE}" presName="Name19" presStyleLbl="parChTrans1D3" presStyleIdx="0" presStyleCnt="6"/>
      <dgm:spPr/>
      <dgm:t>
        <a:bodyPr/>
        <a:lstStyle/>
        <a:p>
          <a:endParaRPr lang="en-US"/>
        </a:p>
      </dgm:t>
    </dgm:pt>
    <dgm:pt modelId="{6219FB07-5F33-436D-BB85-FDA3B9434799}" type="pres">
      <dgm:prSet presAssocID="{273384F1-200F-4B09-9A3E-40005A68F478}" presName="Name21" presStyleCnt="0"/>
      <dgm:spPr/>
      <dgm:t>
        <a:bodyPr/>
        <a:lstStyle/>
        <a:p>
          <a:endParaRPr lang="en-US"/>
        </a:p>
      </dgm:t>
    </dgm:pt>
    <dgm:pt modelId="{E5ACCE6F-5746-47A7-9A8A-3B2CC85A0237}" type="pres">
      <dgm:prSet presAssocID="{273384F1-200F-4B09-9A3E-40005A68F478}" presName="level2Shape" presStyleLbl="node3" presStyleIdx="0" presStyleCnt="6" custScaleY="257700"/>
      <dgm:spPr/>
      <dgm:t>
        <a:bodyPr/>
        <a:lstStyle/>
        <a:p>
          <a:endParaRPr lang="en-US"/>
        </a:p>
      </dgm:t>
    </dgm:pt>
    <dgm:pt modelId="{B3EE712D-5DC7-4E1B-97DE-CD08D1FF9D72}" type="pres">
      <dgm:prSet presAssocID="{273384F1-200F-4B09-9A3E-40005A68F478}" presName="hierChild3" presStyleCnt="0"/>
      <dgm:spPr/>
      <dgm:t>
        <a:bodyPr/>
        <a:lstStyle/>
        <a:p>
          <a:endParaRPr lang="en-US"/>
        </a:p>
      </dgm:t>
    </dgm:pt>
    <dgm:pt modelId="{9BBE3102-25C8-403C-9D3A-220053BB843F}" type="pres">
      <dgm:prSet presAssocID="{3AD1BC62-9A34-434A-B0E4-C72B556DC563}" presName="Name19" presStyleLbl="parChTrans1D3" presStyleIdx="1" presStyleCnt="6"/>
      <dgm:spPr/>
      <dgm:t>
        <a:bodyPr/>
        <a:lstStyle/>
        <a:p>
          <a:endParaRPr lang="en-US"/>
        </a:p>
      </dgm:t>
    </dgm:pt>
    <dgm:pt modelId="{3154E0C6-6236-45DD-9C63-4155D446673D}" type="pres">
      <dgm:prSet presAssocID="{982CCCBF-251F-4010-BE79-ED7EC367F9E8}" presName="Name21" presStyleCnt="0"/>
      <dgm:spPr/>
      <dgm:t>
        <a:bodyPr/>
        <a:lstStyle/>
        <a:p>
          <a:endParaRPr lang="en-US"/>
        </a:p>
      </dgm:t>
    </dgm:pt>
    <dgm:pt modelId="{D89E2617-0EE0-4635-BCE0-94F609F2A1E2}" type="pres">
      <dgm:prSet presAssocID="{982CCCBF-251F-4010-BE79-ED7EC367F9E8}" presName="level2Shape" presStyleLbl="node3" presStyleIdx="1" presStyleCnt="6" custScaleY="260075"/>
      <dgm:spPr/>
      <dgm:t>
        <a:bodyPr/>
        <a:lstStyle/>
        <a:p>
          <a:endParaRPr lang="en-US"/>
        </a:p>
      </dgm:t>
    </dgm:pt>
    <dgm:pt modelId="{88325036-3E03-45A3-BB8C-B86B7B4B786C}" type="pres">
      <dgm:prSet presAssocID="{982CCCBF-251F-4010-BE79-ED7EC367F9E8}" presName="hierChild3" presStyleCnt="0"/>
      <dgm:spPr/>
      <dgm:t>
        <a:bodyPr/>
        <a:lstStyle/>
        <a:p>
          <a:endParaRPr lang="en-US"/>
        </a:p>
      </dgm:t>
    </dgm:pt>
    <dgm:pt modelId="{BE70503B-9908-455A-8816-B7397A6274A8}" type="pres">
      <dgm:prSet presAssocID="{5EE88191-DF35-412A-8750-CB14AE34C895}" presName="Name19" presStyleLbl="parChTrans1D3" presStyleIdx="2" presStyleCnt="6"/>
      <dgm:spPr/>
      <dgm:t>
        <a:bodyPr/>
        <a:lstStyle/>
        <a:p>
          <a:endParaRPr lang="en-US"/>
        </a:p>
      </dgm:t>
    </dgm:pt>
    <dgm:pt modelId="{40478C03-07D0-4CAB-9903-51BBD660B2C6}" type="pres">
      <dgm:prSet presAssocID="{FC3C1EF4-F28E-48B3-84CC-84B5406898A4}" presName="Name21" presStyleCnt="0"/>
      <dgm:spPr/>
      <dgm:t>
        <a:bodyPr/>
        <a:lstStyle/>
        <a:p>
          <a:endParaRPr lang="en-US"/>
        </a:p>
      </dgm:t>
    </dgm:pt>
    <dgm:pt modelId="{39483D7D-BE40-4CD6-9159-D47FC375F7E1}" type="pres">
      <dgm:prSet presAssocID="{FC3C1EF4-F28E-48B3-84CC-84B5406898A4}" presName="level2Shape" presStyleLbl="node3" presStyleIdx="2" presStyleCnt="6" custScaleY="262450"/>
      <dgm:spPr/>
      <dgm:t>
        <a:bodyPr/>
        <a:lstStyle/>
        <a:p>
          <a:endParaRPr lang="en-US"/>
        </a:p>
      </dgm:t>
    </dgm:pt>
    <dgm:pt modelId="{058878EE-F8CD-476A-B196-240A3CF275FA}" type="pres">
      <dgm:prSet presAssocID="{FC3C1EF4-F28E-48B3-84CC-84B5406898A4}" presName="hierChild3" presStyleCnt="0"/>
      <dgm:spPr/>
      <dgm:t>
        <a:bodyPr/>
        <a:lstStyle/>
        <a:p>
          <a:endParaRPr lang="en-US"/>
        </a:p>
      </dgm:t>
    </dgm:pt>
    <dgm:pt modelId="{6AE48D07-277D-45C2-93FC-D8207A210762}" type="pres">
      <dgm:prSet presAssocID="{84679F04-E92D-4079-A18A-791FE6A550B6}" presName="Name19" presStyleLbl="parChTrans1D2" presStyleIdx="1" presStyleCnt="2"/>
      <dgm:spPr/>
      <dgm:t>
        <a:bodyPr/>
        <a:lstStyle/>
        <a:p>
          <a:endParaRPr lang="en-US"/>
        </a:p>
      </dgm:t>
    </dgm:pt>
    <dgm:pt modelId="{A3664828-6C0B-4C59-A2E0-4CB1BEE7B9DD}" type="pres">
      <dgm:prSet presAssocID="{97E017EE-DB97-41B3-AD4A-219F17AB5994}" presName="Name21" presStyleCnt="0"/>
      <dgm:spPr/>
      <dgm:t>
        <a:bodyPr/>
        <a:lstStyle/>
        <a:p>
          <a:endParaRPr lang="en-US"/>
        </a:p>
      </dgm:t>
    </dgm:pt>
    <dgm:pt modelId="{1E662F6F-EF91-49B9-915D-254A63F4D59B}" type="pres">
      <dgm:prSet presAssocID="{97E017EE-DB97-41B3-AD4A-219F17AB5994}" presName="level2Shape" presStyleLbl="node2" presStyleIdx="1" presStyleCnt="2" custScaleY="209250"/>
      <dgm:spPr/>
      <dgm:t>
        <a:bodyPr/>
        <a:lstStyle/>
        <a:p>
          <a:endParaRPr lang="en-US"/>
        </a:p>
      </dgm:t>
    </dgm:pt>
    <dgm:pt modelId="{CE17DC24-B4FC-46AD-893B-310DBE650918}" type="pres">
      <dgm:prSet presAssocID="{97E017EE-DB97-41B3-AD4A-219F17AB5994}" presName="hierChild3" presStyleCnt="0"/>
      <dgm:spPr/>
      <dgm:t>
        <a:bodyPr/>
        <a:lstStyle/>
        <a:p>
          <a:endParaRPr lang="en-US"/>
        </a:p>
      </dgm:t>
    </dgm:pt>
    <dgm:pt modelId="{63C1A028-A0F9-4CF9-861F-CE6AD5D966FE}" type="pres">
      <dgm:prSet presAssocID="{72FADFA0-B8EE-466E-BAFF-F8E947BDDD2D}" presName="Name19" presStyleLbl="parChTrans1D3" presStyleIdx="3" presStyleCnt="6"/>
      <dgm:spPr/>
      <dgm:t>
        <a:bodyPr/>
        <a:lstStyle/>
        <a:p>
          <a:endParaRPr lang="en-US"/>
        </a:p>
      </dgm:t>
    </dgm:pt>
    <dgm:pt modelId="{1DB7221C-1E7D-4C19-BE00-992C36FD6903}" type="pres">
      <dgm:prSet presAssocID="{5F9A3573-5447-4908-9094-0F2A79686852}" presName="Name21" presStyleCnt="0"/>
      <dgm:spPr/>
      <dgm:t>
        <a:bodyPr/>
        <a:lstStyle/>
        <a:p>
          <a:endParaRPr lang="en-US"/>
        </a:p>
      </dgm:t>
    </dgm:pt>
    <dgm:pt modelId="{34E1C73D-41A4-4A65-817B-C72079852CB0}" type="pres">
      <dgm:prSet presAssocID="{5F9A3573-5447-4908-9094-0F2A79686852}" presName="level2Shape" presStyleLbl="node3" presStyleIdx="3" presStyleCnt="6" custScaleY="255325"/>
      <dgm:spPr/>
      <dgm:t>
        <a:bodyPr/>
        <a:lstStyle/>
        <a:p>
          <a:endParaRPr lang="en-US"/>
        </a:p>
      </dgm:t>
    </dgm:pt>
    <dgm:pt modelId="{CB518DC7-C814-46DA-A803-4DE31D155CF4}" type="pres">
      <dgm:prSet presAssocID="{5F9A3573-5447-4908-9094-0F2A79686852}" presName="hierChild3" presStyleCnt="0"/>
      <dgm:spPr/>
      <dgm:t>
        <a:bodyPr/>
        <a:lstStyle/>
        <a:p>
          <a:endParaRPr lang="en-US"/>
        </a:p>
      </dgm:t>
    </dgm:pt>
    <dgm:pt modelId="{93D056E9-23EF-4D8A-822A-57EC505AB39B}" type="pres">
      <dgm:prSet presAssocID="{24C84653-4979-4FD8-BA87-43987F7119FA}" presName="Name19" presStyleLbl="parChTrans1D3" presStyleIdx="4" presStyleCnt="6"/>
      <dgm:spPr/>
      <dgm:t>
        <a:bodyPr/>
        <a:lstStyle/>
        <a:p>
          <a:endParaRPr lang="en-US"/>
        </a:p>
      </dgm:t>
    </dgm:pt>
    <dgm:pt modelId="{8BC5675C-5595-42EF-A18F-B30E9FEA8941}" type="pres">
      <dgm:prSet presAssocID="{D0A74CC5-2C7A-4B45-8AAC-B36914DA5D5E}" presName="Name21" presStyleCnt="0"/>
      <dgm:spPr/>
      <dgm:t>
        <a:bodyPr/>
        <a:lstStyle/>
        <a:p>
          <a:endParaRPr lang="en-US"/>
        </a:p>
      </dgm:t>
    </dgm:pt>
    <dgm:pt modelId="{CA7D9B3F-2EC1-419B-B15A-8BAB233C53F8}" type="pres">
      <dgm:prSet presAssocID="{D0A74CC5-2C7A-4B45-8AAC-B36914DA5D5E}" presName="level2Shape" presStyleLbl="node3" presStyleIdx="4" presStyleCnt="6" custScaleY="262450"/>
      <dgm:spPr/>
      <dgm:t>
        <a:bodyPr/>
        <a:lstStyle/>
        <a:p>
          <a:endParaRPr lang="en-US"/>
        </a:p>
      </dgm:t>
    </dgm:pt>
    <dgm:pt modelId="{1944F2E2-645B-44CE-B896-1E7533EC7C85}" type="pres">
      <dgm:prSet presAssocID="{D0A74CC5-2C7A-4B45-8AAC-B36914DA5D5E}" presName="hierChild3" presStyleCnt="0"/>
      <dgm:spPr/>
      <dgm:t>
        <a:bodyPr/>
        <a:lstStyle/>
        <a:p>
          <a:endParaRPr lang="en-US"/>
        </a:p>
      </dgm:t>
    </dgm:pt>
    <dgm:pt modelId="{9A1BE3EC-5783-4185-B75A-85A2183E8AE4}" type="pres">
      <dgm:prSet presAssocID="{2427E88C-9DFF-4634-9C05-CAA3907FFB06}" presName="Name19" presStyleLbl="parChTrans1D3" presStyleIdx="5" presStyleCnt="6"/>
      <dgm:spPr/>
      <dgm:t>
        <a:bodyPr/>
        <a:lstStyle/>
        <a:p>
          <a:endParaRPr lang="en-US"/>
        </a:p>
      </dgm:t>
    </dgm:pt>
    <dgm:pt modelId="{3A971B5C-0743-4765-9B15-9B1BE34314FC}" type="pres">
      <dgm:prSet presAssocID="{DD94AA26-2BEA-4EFB-BE26-C84A47A7DB91}" presName="Name21" presStyleCnt="0"/>
      <dgm:spPr/>
      <dgm:t>
        <a:bodyPr/>
        <a:lstStyle/>
        <a:p>
          <a:endParaRPr lang="en-US"/>
        </a:p>
      </dgm:t>
    </dgm:pt>
    <dgm:pt modelId="{B069A7DC-E272-4462-8C14-3BEACB5F29FC}" type="pres">
      <dgm:prSet presAssocID="{DD94AA26-2BEA-4EFB-BE26-C84A47A7DB91}" presName="level2Shape" presStyleLbl="node3" presStyleIdx="5" presStyleCnt="6" custScaleY="262450"/>
      <dgm:spPr/>
      <dgm:t>
        <a:bodyPr/>
        <a:lstStyle/>
        <a:p>
          <a:endParaRPr lang="en-US"/>
        </a:p>
      </dgm:t>
    </dgm:pt>
    <dgm:pt modelId="{B96F47C1-2035-43E2-8D33-BF0E1D164706}" type="pres">
      <dgm:prSet presAssocID="{DD94AA26-2BEA-4EFB-BE26-C84A47A7DB91}" presName="hierChild3" presStyleCnt="0"/>
      <dgm:spPr/>
      <dgm:t>
        <a:bodyPr/>
        <a:lstStyle/>
        <a:p>
          <a:endParaRPr lang="en-US"/>
        </a:p>
      </dgm:t>
    </dgm:pt>
    <dgm:pt modelId="{CAEAAF35-2F32-4FCD-B903-A84803D052E4}" type="pres">
      <dgm:prSet presAssocID="{4A2229B1-F418-4B00-853E-117FDD6E0FB4}" presName="bgShapesFlow" presStyleCnt="0"/>
      <dgm:spPr/>
      <dgm:t>
        <a:bodyPr/>
        <a:lstStyle/>
        <a:p>
          <a:endParaRPr lang="en-US"/>
        </a:p>
      </dgm:t>
    </dgm:pt>
  </dgm:ptLst>
  <dgm:cxnLst>
    <dgm:cxn modelId="{0FFD9FB8-6057-4EB8-B741-0D45F18B0087}" srcId="{4A2229B1-F418-4B00-853E-117FDD6E0FB4}" destId="{6AC3D123-0E8B-40E7-A81E-8F7114800270}" srcOrd="0" destOrd="0" parTransId="{785CA79C-E250-4FB4-81D8-971762553792}" sibTransId="{7436FB69-F6F7-4A1D-8173-A46341F687E9}"/>
    <dgm:cxn modelId="{A92B6913-7A21-4686-9F7C-53283C4BFF35}" type="presOf" srcId="{97E017EE-DB97-41B3-AD4A-219F17AB5994}" destId="{1E662F6F-EF91-49B9-915D-254A63F4D59B}" srcOrd="0" destOrd="0" presId="urn:microsoft.com/office/officeart/2005/8/layout/hierarchy6"/>
    <dgm:cxn modelId="{879C584A-EC76-4B22-9ED9-60A0622EB641}" type="presOf" srcId="{DD94AA26-2BEA-4EFB-BE26-C84A47A7DB91}" destId="{B069A7DC-E272-4462-8C14-3BEACB5F29FC}" srcOrd="0" destOrd="0" presId="urn:microsoft.com/office/officeart/2005/8/layout/hierarchy6"/>
    <dgm:cxn modelId="{7BCC3280-6363-4E33-9BC0-1E3E68B128CF}" type="presOf" srcId="{3AD1BC62-9A34-434A-B0E4-C72B556DC563}" destId="{9BBE3102-25C8-403C-9D3A-220053BB843F}" srcOrd="0" destOrd="0" presId="urn:microsoft.com/office/officeart/2005/8/layout/hierarchy6"/>
    <dgm:cxn modelId="{3286D16C-3F58-484F-960A-FB93717A1783}" type="presOf" srcId="{CF4BB014-9D2C-42AE-B288-5CC7DD7C90BE}" destId="{0235D7BD-D43C-44A9-B406-D16723192EC8}" srcOrd="0" destOrd="0" presId="urn:microsoft.com/office/officeart/2005/8/layout/hierarchy6"/>
    <dgm:cxn modelId="{E0B7A9E9-8286-46AA-AAA8-6BB320543221}" srcId="{97E017EE-DB97-41B3-AD4A-219F17AB5994}" destId="{D0A74CC5-2C7A-4B45-8AAC-B36914DA5D5E}" srcOrd="1" destOrd="0" parTransId="{24C84653-4979-4FD8-BA87-43987F7119FA}" sibTransId="{38099BD8-9BD9-4B10-A681-874822E83E76}"/>
    <dgm:cxn modelId="{F8B92AD0-C276-48DE-A835-B6D5F4BD7768}" type="presOf" srcId="{2427E88C-9DFF-4634-9C05-CAA3907FFB06}" destId="{9A1BE3EC-5783-4185-B75A-85A2183E8AE4}" srcOrd="0" destOrd="0" presId="urn:microsoft.com/office/officeart/2005/8/layout/hierarchy6"/>
    <dgm:cxn modelId="{C53785DF-B035-47E3-AC73-A76190DC353F}" type="presOf" srcId="{24C84653-4979-4FD8-BA87-43987F7119FA}" destId="{93D056E9-23EF-4D8A-822A-57EC505AB39B}" srcOrd="0" destOrd="0" presId="urn:microsoft.com/office/officeart/2005/8/layout/hierarchy6"/>
    <dgm:cxn modelId="{A3B3DCB7-D22B-447F-9C19-68844E7564DA}" type="presOf" srcId="{6AC3D123-0E8B-40E7-A81E-8F7114800270}" destId="{7502A414-0541-4B06-90DF-2D1FFD7C8EF0}" srcOrd="0" destOrd="0" presId="urn:microsoft.com/office/officeart/2005/8/layout/hierarchy6"/>
    <dgm:cxn modelId="{AA189CB4-8776-4C62-92F4-641514D2C320}" type="presOf" srcId="{84679F04-E92D-4079-A18A-791FE6A550B6}" destId="{6AE48D07-277D-45C2-93FC-D8207A210762}" srcOrd="0" destOrd="0" presId="urn:microsoft.com/office/officeart/2005/8/layout/hierarchy6"/>
    <dgm:cxn modelId="{54C31F8D-9E79-477E-939C-16765C824768}" srcId="{BACFE5FF-CE97-4350-BAAC-8B42317067AD}" destId="{FC3C1EF4-F28E-48B3-84CC-84B5406898A4}" srcOrd="2" destOrd="0" parTransId="{5EE88191-DF35-412A-8750-CB14AE34C895}" sibTransId="{4AA9C5D8-3D13-4B0A-A21C-FCDC6B600C64}"/>
    <dgm:cxn modelId="{6E378AC1-1687-4A22-A6FF-C5D534B25E2D}" type="presOf" srcId="{4A2229B1-F418-4B00-853E-117FDD6E0FB4}" destId="{FF0B0C22-EB50-4048-826A-88B2D6D7A49A}" srcOrd="0" destOrd="0" presId="urn:microsoft.com/office/officeart/2005/8/layout/hierarchy6"/>
    <dgm:cxn modelId="{C2728C13-FEF3-44A0-9CB9-99F9FB1B2CCE}" type="presOf" srcId="{BACFE5FF-CE97-4350-BAAC-8B42317067AD}" destId="{FFEABAF6-9217-4CC3-9EE4-42021BFCDB09}" srcOrd="0" destOrd="0" presId="urn:microsoft.com/office/officeart/2005/8/layout/hierarchy6"/>
    <dgm:cxn modelId="{B9DA700E-EF19-4180-9D3D-7F7A09180026}" type="presOf" srcId="{72FADFA0-B8EE-466E-BAFF-F8E947BDDD2D}" destId="{63C1A028-A0F9-4CF9-861F-CE6AD5D966FE}" srcOrd="0" destOrd="0" presId="urn:microsoft.com/office/officeart/2005/8/layout/hierarchy6"/>
    <dgm:cxn modelId="{563D973A-8DCB-4687-9241-C2E9A636E6D1}" srcId="{BACFE5FF-CE97-4350-BAAC-8B42317067AD}" destId="{982CCCBF-251F-4010-BE79-ED7EC367F9E8}" srcOrd="1" destOrd="0" parTransId="{3AD1BC62-9A34-434A-B0E4-C72B556DC563}" sibTransId="{122FF863-341A-42B5-B0EE-48E05A3BCD92}"/>
    <dgm:cxn modelId="{65D73B41-D466-446A-AD9D-EC9EF8B32624}" type="presOf" srcId="{5EE88191-DF35-412A-8750-CB14AE34C895}" destId="{BE70503B-9908-455A-8816-B7397A6274A8}" srcOrd="0" destOrd="0" presId="urn:microsoft.com/office/officeart/2005/8/layout/hierarchy6"/>
    <dgm:cxn modelId="{9E4D98FC-DE37-416D-88B2-9316ACD1BA8D}" type="presOf" srcId="{5F9A3573-5447-4908-9094-0F2A79686852}" destId="{34E1C73D-41A4-4A65-817B-C72079852CB0}" srcOrd="0" destOrd="0" presId="urn:microsoft.com/office/officeart/2005/8/layout/hierarchy6"/>
    <dgm:cxn modelId="{A7D813CE-AADD-479F-819F-8B9DC15B088D}" srcId="{6AC3D123-0E8B-40E7-A81E-8F7114800270}" destId="{97E017EE-DB97-41B3-AD4A-219F17AB5994}" srcOrd="1" destOrd="0" parTransId="{84679F04-E92D-4079-A18A-791FE6A550B6}" sibTransId="{85C27B6F-023C-4AE3-B113-17A850DCF77C}"/>
    <dgm:cxn modelId="{9CF2F578-6DC1-412A-BB6E-68229BA00955}" type="presOf" srcId="{D0A74CC5-2C7A-4B45-8AAC-B36914DA5D5E}" destId="{CA7D9B3F-2EC1-419B-B15A-8BAB233C53F8}" srcOrd="0" destOrd="0" presId="urn:microsoft.com/office/officeart/2005/8/layout/hierarchy6"/>
    <dgm:cxn modelId="{3F52FC78-DFD6-4CCA-B7E9-D2984ACF3F57}" srcId="{97E017EE-DB97-41B3-AD4A-219F17AB5994}" destId="{5F9A3573-5447-4908-9094-0F2A79686852}" srcOrd="0" destOrd="0" parTransId="{72FADFA0-B8EE-466E-BAFF-F8E947BDDD2D}" sibTransId="{DDE81B1E-20D2-4517-85A5-8999030CD4CF}"/>
    <dgm:cxn modelId="{1AD21E75-A503-4898-A130-905B89D6521C}" type="presOf" srcId="{273384F1-200F-4B09-9A3E-40005A68F478}" destId="{E5ACCE6F-5746-47A7-9A8A-3B2CC85A0237}" srcOrd="0" destOrd="0" presId="urn:microsoft.com/office/officeart/2005/8/layout/hierarchy6"/>
    <dgm:cxn modelId="{EF8D6D2E-15B3-4C29-9D61-981806633EAC}" srcId="{97E017EE-DB97-41B3-AD4A-219F17AB5994}" destId="{DD94AA26-2BEA-4EFB-BE26-C84A47A7DB91}" srcOrd="2" destOrd="0" parTransId="{2427E88C-9DFF-4634-9C05-CAA3907FFB06}" sibTransId="{B045321D-A65D-4721-837B-D4DF1B3A57B0}"/>
    <dgm:cxn modelId="{7CF32660-CA6C-4163-93D5-2D15314F3AD8}" type="presOf" srcId="{FC3C1EF4-F28E-48B3-84CC-84B5406898A4}" destId="{39483D7D-BE40-4CD6-9159-D47FC375F7E1}" srcOrd="0" destOrd="0" presId="urn:microsoft.com/office/officeart/2005/8/layout/hierarchy6"/>
    <dgm:cxn modelId="{63C4DC42-D689-4528-9442-782EBFFD1A8B}" srcId="{BACFE5FF-CE97-4350-BAAC-8B42317067AD}" destId="{273384F1-200F-4B09-9A3E-40005A68F478}" srcOrd="0" destOrd="0" parTransId="{CF4BB014-9D2C-42AE-B288-5CC7DD7C90BE}" sibTransId="{6B051F7E-8385-4048-A879-A790FCD2AC7C}"/>
    <dgm:cxn modelId="{A621975E-9758-41AA-A341-1B94DCC15CB6}" type="presOf" srcId="{DBF338CF-241D-461C-8D7D-EA9AC142A4E0}" destId="{80C429E6-4648-46DC-B18C-2C5779F95817}" srcOrd="0" destOrd="0" presId="urn:microsoft.com/office/officeart/2005/8/layout/hierarchy6"/>
    <dgm:cxn modelId="{03ED7F96-755C-48F0-80C0-42C3F82B2ACE}" srcId="{6AC3D123-0E8B-40E7-A81E-8F7114800270}" destId="{BACFE5FF-CE97-4350-BAAC-8B42317067AD}" srcOrd="0" destOrd="0" parTransId="{DBF338CF-241D-461C-8D7D-EA9AC142A4E0}" sibTransId="{60042F5D-40B1-4190-A8D8-8B6CFB9CE232}"/>
    <dgm:cxn modelId="{EB0D7467-1F10-4B75-B426-A350E7787A4D}" type="presOf" srcId="{982CCCBF-251F-4010-BE79-ED7EC367F9E8}" destId="{D89E2617-0EE0-4635-BCE0-94F609F2A1E2}" srcOrd="0" destOrd="0" presId="urn:microsoft.com/office/officeart/2005/8/layout/hierarchy6"/>
    <dgm:cxn modelId="{B549DC6B-6177-4021-B584-5E8ABAEF5237}" type="presParOf" srcId="{FF0B0C22-EB50-4048-826A-88B2D6D7A49A}" destId="{1EEFA745-3AC2-4A1B-869D-F7CC165B9838}" srcOrd="0" destOrd="0" presId="urn:microsoft.com/office/officeart/2005/8/layout/hierarchy6"/>
    <dgm:cxn modelId="{D1A6C6AB-8D95-4F5C-B429-C31491DA40A3}" type="presParOf" srcId="{1EEFA745-3AC2-4A1B-869D-F7CC165B9838}" destId="{144B9E0D-6477-46DA-86FF-A5BBCED29BCE}" srcOrd="0" destOrd="0" presId="urn:microsoft.com/office/officeart/2005/8/layout/hierarchy6"/>
    <dgm:cxn modelId="{8D5CC51B-B39D-43E3-9B5B-A486A8E42635}" type="presParOf" srcId="{144B9E0D-6477-46DA-86FF-A5BBCED29BCE}" destId="{ABC0FC1C-071A-4352-9B88-1F1A3F8F8807}" srcOrd="0" destOrd="0" presId="urn:microsoft.com/office/officeart/2005/8/layout/hierarchy6"/>
    <dgm:cxn modelId="{7956A90E-3E90-4292-A996-BC9EEF42966F}" type="presParOf" srcId="{ABC0FC1C-071A-4352-9B88-1F1A3F8F8807}" destId="{7502A414-0541-4B06-90DF-2D1FFD7C8EF0}" srcOrd="0" destOrd="0" presId="urn:microsoft.com/office/officeart/2005/8/layout/hierarchy6"/>
    <dgm:cxn modelId="{E5478513-FECC-4B0B-BB37-15ED21458CE0}" type="presParOf" srcId="{ABC0FC1C-071A-4352-9B88-1F1A3F8F8807}" destId="{20B74522-A658-431D-A715-1FFE073F10BA}" srcOrd="1" destOrd="0" presId="urn:microsoft.com/office/officeart/2005/8/layout/hierarchy6"/>
    <dgm:cxn modelId="{540D402D-C1CB-40B8-A519-944DF7512688}" type="presParOf" srcId="{20B74522-A658-431D-A715-1FFE073F10BA}" destId="{80C429E6-4648-46DC-B18C-2C5779F95817}" srcOrd="0" destOrd="0" presId="urn:microsoft.com/office/officeart/2005/8/layout/hierarchy6"/>
    <dgm:cxn modelId="{BD4443E9-A4EB-40BF-BC5A-202742B12450}" type="presParOf" srcId="{20B74522-A658-431D-A715-1FFE073F10BA}" destId="{02266E30-9E43-4A0A-8734-F1029E79A925}" srcOrd="1" destOrd="0" presId="urn:microsoft.com/office/officeart/2005/8/layout/hierarchy6"/>
    <dgm:cxn modelId="{FCB8BA28-A8E9-4076-9AFA-176D24AAAC31}" type="presParOf" srcId="{02266E30-9E43-4A0A-8734-F1029E79A925}" destId="{FFEABAF6-9217-4CC3-9EE4-42021BFCDB09}" srcOrd="0" destOrd="0" presId="urn:microsoft.com/office/officeart/2005/8/layout/hierarchy6"/>
    <dgm:cxn modelId="{3E5ECB18-C4A0-4B5B-8903-03623708AB5E}" type="presParOf" srcId="{02266E30-9E43-4A0A-8734-F1029E79A925}" destId="{5A532407-789D-470A-B782-A035089BB7BF}" srcOrd="1" destOrd="0" presId="urn:microsoft.com/office/officeart/2005/8/layout/hierarchy6"/>
    <dgm:cxn modelId="{6775654C-F388-42BC-A056-A2F3067C05F8}" type="presParOf" srcId="{5A532407-789D-470A-B782-A035089BB7BF}" destId="{0235D7BD-D43C-44A9-B406-D16723192EC8}" srcOrd="0" destOrd="0" presId="urn:microsoft.com/office/officeart/2005/8/layout/hierarchy6"/>
    <dgm:cxn modelId="{D98FFDD9-75BE-4C70-8A62-C6211974214F}" type="presParOf" srcId="{5A532407-789D-470A-B782-A035089BB7BF}" destId="{6219FB07-5F33-436D-BB85-FDA3B9434799}" srcOrd="1" destOrd="0" presId="urn:microsoft.com/office/officeart/2005/8/layout/hierarchy6"/>
    <dgm:cxn modelId="{67BF6B91-CB9F-4CB0-ADA4-6597C946F91E}" type="presParOf" srcId="{6219FB07-5F33-436D-BB85-FDA3B9434799}" destId="{E5ACCE6F-5746-47A7-9A8A-3B2CC85A0237}" srcOrd="0" destOrd="0" presId="urn:microsoft.com/office/officeart/2005/8/layout/hierarchy6"/>
    <dgm:cxn modelId="{E57CD4C2-B367-4BD5-AF6C-8F5EE24B03E1}" type="presParOf" srcId="{6219FB07-5F33-436D-BB85-FDA3B9434799}" destId="{B3EE712D-5DC7-4E1B-97DE-CD08D1FF9D72}" srcOrd="1" destOrd="0" presId="urn:microsoft.com/office/officeart/2005/8/layout/hierarchy6"/>
    <dgm:cxn modelId="{85C38EA9-41D7-4914-946A-7DF66B564092}" type="presParOf" srcId="{5A532407-789D-470A-B782-A035089BB7BF}" destId="{9BBE3102-25C8-403C-9D3A-220053BB843F}" srcOrd="2" destOrd="0" presId="urn:microsoft.com/office/officeart/2005/8/layout/hierarchy6"/>
    <dgm:cxn modelId="{EAEC92B3-CF1E-4DB9-BAFB-5D3A40907241}" type="presParOf" srcId="{5A532407-789D-470A-B782-A035089BB7BF}" destId="{3154E0C6-6236-45DD-9C63-4155D446673D}" srcOrd="3" destOrd="0" presId="urn:microsoft.com/office/officeart/2005/8/layout/hierarchy6"/>
    <dgm:cxn modelId="{7DC000BE-6066-4F69-B8C8-D34BB2D78402}" type="presParOf" srcId="{3154E0C6-6236-45DD-9C63-4155D446673D}" destId="{D89E2617-0EE0-4635-BCE0-94F609F2A1E2}" srcOrd="0" destOrd="0" presId="urn:microsoft.com/office/officeart/2005/8/layout/hierarchy6"/>
    <dgm:cxn modelId="{45A3BF3A-3C2A-4EAA-8915-6B6060C3D655}" type="presParOf" srcId="{3154E0C6-6236-45DD-9C63-4155D446673D}" destId="{88325036-3E03-45A3-BB8C-B86B7B4B786C}" srcOrd="1" destOrd="0" presId="urn:microsoft.com/office/officeart/2005/8/layout/hierarchy6"/>
    <dgm:cxn modelId="{51BCCA8A-B6FC-44B2-8CC0-E7B192C26E8F}" type="presParOf" srcId="{5A532407-789D-470A-B782-A035089BB7BF}" destId="{BE70503B-9908-455A-8816-B7397A6274A8}" srcOrd="4" destOrd="0" presId="urn:microsoft.com/office/officeart/2005/8/layout/hierarchy6"/>
    <dgm:cxn modelId="{99EE2E8C-4F3D-45D4-B257-13CB0A80C5D7}" type="presParOf" srcId="{5A532407-789D-470A-B782-A035089BB7BF}" destId="{40478C03-07D0-4CAB-9903-51BBD660B2C6}" srcOrd="5" destOrd="0" presId="urn:microsoft.com/office/officeart/2005/8/layout/hierarchy6"/>
    <dgm:cxn modelId="{FB15DDE2-3AA7-4684-8D51-FD7549543AF7}" type="presParOf" srcId="{40478C03-07D0-4CAB-9903-51BBD660B2C6}" destId="{39483D7D-BE40-4CD6-9159-D47FC375F7E1}" srcOrd="0" destOrd="0" presId="urn:microsoft.com/office/officeart/2005/8/layout/hierarchy6"/>
    <dgm:cxn modelId="{CB1FA015-CE26-4C08-9850-9124A6F9E6A9}" type="presParOf" srcId="{40478C03-07D0-4CAB-9903-51BBD660B2C6}" destId="{058878EE-F8CD-476A-B196-240A3CF275FA}" srcOrd="1" destOrd="0" presId="urn:microsoft.com/office/officeart/2005/8/layout/hierarchy6"/>
    <dgm:cxn modelId="{F2211A42-C243-4424-94EC-2542441426B5}" type="presParOf" srcId="{20B74522-A658-431D-A715-1FFE073F10BA}" destId="{6AE48D07-277D-45C2-93FC-D8207A210762}" srcOrd="2" destOrd="0" presId="urn:microsoft.com/office/officeart/2005/8/layout/hierarchy6"/>
    <dgm:cxn modelId="{73DE4055-7863-44C7-8AAD-BED1C67724EB}" type="presParOf" srcId="{20B74522-A658-431D-A715-1FFE073F10BA}" destId="{A3664828-6C0B-4C59-A2E0-4CB1BEE7B9DD}" srcOrd="3" destOrd="0" presId="urn:microsoft.com/office/officeart/2005/8/layout/hierarchy6"/>
    <dgm:cxn modelId="{5809684F-8324-4F8A-945F-9AE31CE980BA}" type="presParOf" srcId="{A3664828-6C0B-4C59-A2E0-4CB1BEE7B9DD}" destId="{1E662F6F-EF91-49B9-915D-254A63F4D59B}" srcOrd="0" destOrd="0" presId="urn:microsoft.com/office/officeart/2005/8/layout/hierarchy6"/>
    <dgm:cxn modelId="{A59ABF11-8D48-413A-A9B1-643FB72E6092}" type="presParOf" srcId="{A3664828-6C0B-4C59-A2E0-4CB1BEE7B9DD}" destId="{CE17DC24-B4FC-46AD-893B-310DBE650918}" srcOrd="1" destOrd="0" presId="urn:microsoft.com/office/officeart/2005/8/layout/hierarchy6"/>
    <dgm:cxn modelId="{49D7DE41-12B9-451A-8873-B7A7F33A5638}" type="presParOf" srcId="{CE17DC24-B4FC-46AD-893B-310DBE650918}" destId="{63C1A028-A0F9-4CF9-861F-CE6AD5D966FE}" srcOrd="0" destOrd="0" presId="urn:microsoft.com/office/officeart/2005/8/layout/hierarchy6"/>
    <dgm:cxn modelId="{BC7CB018-B155-429F-AA2D-82E9B247FDC7}" type="presParOf" srcId="{CE17DC24-B4FC-46AD-893B-310DBE650918}" destId="{1DB7221C-1E7D-4C19-BE00-992C36FD6903}" srcOrd="1" destOrd="0" presId="urn:microsoft.com/office/officeart/2005/8/layout/hierarchy6"/>
    <dgm:cxn modelId="{0850EDC5-AE77-409D-A2C8-FC551E2DA36F}" type="presParOf" srcId="{1DB7221C-1E7D-4C19-BE00-992C36FD6903}" destId="{34E1C73D-41A4-4A65-817B-C72079852CB0}" srcOrd="0" destOrd="0" presId="urn:microsoft.com/office/officeart/2005/8/layout/hierarchy6"/>
    <dgm:cxn modelId="{2C865A29-BEDE-48EC-8F71-913118381800}" type="presParOf" srcId="{1DB7221C-1E7D-4C19-BE00-992C36FD6903}" destId="{CB518DC7-C814-46DA-A803-4DE31D155CF4}" srcOrd="1" destOrd="0" presId="urn:microsoft.com/office/officeart/2005/8/layout/hierarchy6"/>
    <dgm:cxn modelId="{9CFB345A-BF88-4DF9-A534-46610388B45A}" type="presParOf" srcId="{CE17DC24-B4FC-46AD-893B-310DBE650918}" destId="{93D056E9-23EF-4D8A-822A-57EC505AB39B}" srcOrd="2" destOrd="0" presId="urn:microsoft.com/office/officeart/2005/8/layout/hierarchy6"/>
    <dgm:cxn modelId="{58CF3DA2-2062-44C4-A3A1-B73EBAFCB4F0}" type="presParOf" srcId="{CE17DC24-B4FC-46AD-893B-310DBE650918}" destId="{8BC5675C-5595-42EF-A18F-B30E9FEA8941}" srcOrd="3" destOrd="0" presId="urn:microsoft.com/office/officeart/2005/8/layout/hierarchy6"/>
    <dgm:cxn modelId="{65857DBD-907E-49BD-8F0C-FFB025651401}" type="presParOf" srcId="{8BC5675C-5595-42EF-A18F-B30E9FEA8941}" destId="{CA7D9B3F-2EC1-419B-B15A-8BAB233C53F8}" srcOrd="0" destOrd="0" presId="urn:microsoft.com/office/officeart/2005/8/layout/hierarchy6"/>
    <dgm:cxn modelId="{0EFF07F3-4548-4006-A54E-C98A84C66AB8}" type="presParOf" srcId="{8BC5675C-5595-42EF-A18F-B30E9FEA8941}" destId="{1944F2E2-645B-44CE-B896-1E7533EC7C85}" srcOrd="1" destOrd="0" presId="urn:microsoft.com/office/officeart/2005/8/layout/hierarchy6"/>
    <dgm:cxn modelId="{7F65F53D-BADF-4580-8A93-DD64293D9E0F}" type="presParOf" srcId="{CE17DC24-B4FC-46AD-893B-310DBE650918}" destId="{9A1BE3EC-5783-4185-B75A-85A2183E8AE4}" srcOrd="4" destOrd="0" presId="urn:microsoft.com/office/officeart/2005/8/layout/hierarchy6"/>
    <dgm:cxn modelId="{B41E1B86-5FAD-4EF5-B108-65C1D5B8EBF3}" type="presParOf" srcId="{CE17DC24-B4FC-46AD-893B-310DBE650918}" destId="{3A971B5C-0743-4765-9B15-9B1BE34314FC}" srcOrd="5" destOrd="0" presId="urn:microsoft.com/office/officeart/2005/8/layout/hierarchy6"/>
    <dgm:cxn modelId="{1D11CFE4-E789-4F2E-A287-16A80AD1B0FB}" type="presParOf" srcId="{3A971B5C-0743-4765-9B15-9B1BE34314FC}" destId="{B069A7DC-E272-4462-8C14-3BEACB5F29FC}" srcOrd="0" destOrd="0" presId="urn:microsoft.com/office/officeart/2005/8/layout/hierarchy6"/>
    <dgm:cxn modelId="{2C0E54B3-3A9D-4F00-97D0-EDA177DD8402}" type="presParOf" srcId="{3A971B5C-0743-4765-9B15-9B1BE34314FC}" destId="{B96F47C1-2035-43E2-8D33-BF0E1D164706}" srcOrd="1" destOrd="0" presId="urn:microsoft.com/office/officeart/2005/8/layout/hierarchy6"/>
    <dgm:cxn modelId="{2C9DF2BC-F753-42DD-8CDF-E78E60ACA11F}" type="presParOf" srcId="{FF0B0C22-EB50-4048-826A-88B2D6D7A49A}" destId="{CAEAAF35-2F32-4FCD-B903-A84803D052E4}"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5BC8A2-99A0-4988-A087-A08A76157E80}">
      <dsp:nvSpPr>
        <dsp:cNvPr id="0" name=""/>
        <dsp:cNvSpPr/>
      </dsp:nvSpPr>
      <dsp:spPr>
        <a:xfrm>
          <a:off x="39858" y="0"/>
          <a:ext cx="2934241" cy="5004485"/>
        </a:xfrm>
        <a:prstGeom prst="roundRect">
          <a:avLst>
            <a:gd name="adj" fmla="val 10000"/>
          </a:avLst>
        </a:prstGeom>
        <a:gradFill rotWithShape="0">
          <a:gsLst>
            <a:gs pos="0">
              <a:schemeClr val="accent2">
                <a:hueOff val="0"/>
                <a:satOff val="0"/>
                <a:lumOff val="0"/>
                <a:alphaOff val="0"/>
                <a:tint val="65000"/>
                <a:satMod val="120000"/>
                <a:lumMod val="107000"/>
              </a:schemeClr>
            </a:gs>
            <a:gs pos="50000">
              <a:schemeClr val="accent2">
                <a:hueOff val="0"/>
                <a:satOff val="0"/>
                <a:lumOff val="0"/>
                <a:alphaOff val="0"/>
                <a:tint val="70000"/>
                <a:satMod val="124000"/>
                <a:lumMod val="103000"/>
              </a:schemeClr>
            </a:gs>
            <a:gs pos="100000">
              <a:schemeClr val="accent2">
                <a:hueOff val="0"/>
                <a:satOff val="0"/>
                <a:lumOff val="0"/>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t" anchorCtr="1">
          <a:noAutofit/>
        </a:bodyPr>
        <a:lstStyle/>
        <a:p>
          <a:pPr lvl="0" algn="l" defTabSz="1066800">
            <a:lnSpc>
              <a:spcPct val="90000"/>
            </a:lnSpc>
            <a:spcBef>
              <a:spcPct val="0"/>
            </a:spcBef>
            <a:spcAft>
              <a:spcPct val="35000"/>
            </a:spcAft>
          </a:pPr>
          <a:r>
            <a:rPr lang="en-US" sz="2400" b="1" u="sng" kern="1200" smtClean="0">
              <a:ea typeface="+mj-ea"/>
              <a:cs typeface="+mj-cs"/>
            </a:rPr>
            <a:t>Introduction:</a:t>
          </a:r>
        </a:p>
        <a:p>
          <a:pPr lvl="0" algn="l" defTabSz="1066800">
            <a:lnSpc>
              <a:spcPct val="90000"/>
            </a:lnSpc>
            <a:spcBef>
              <a:spcPct val="0"/>
            </a:spcBef>
            <a:spcAft>
              <a:spcPct val="35000"/>
            </a:spcAft>
          </a:pPr>
          <a:r>
            <a:rPr lang="en-US" sz="2000" b="1" u="sng" kern="1200" smtClean="0">
              <a:ea typeface="+mj-ea"/>
              <a:cs typeface="+mj-cs"/>
            </a:rPr>
            <a:t>Lecture 1 </a:t>
          </a:r>
          <a:r>
            <a:rPr lang="en-US" sz="2000" b="1" kern="1200" smtClean="0">
              <a:ea typeface="+mj-ea"/>
              <a:cs typeface="+mj-cs"/>
            </a:rPr>
            <a:t>Introduction to APM and Initial Project Strategy</a:t>
          </a:r>
        </a:p>
        <a:p>
          <a:pPr lvl="0" algn="l" defTabSz="1066800">
            <a:lnSpc>
              <a:spcPct val="90000"/>
            </a:lnSpc>
            <a:spcBef>
              <a:spcPct val="0"/>
            </a:spcBef>
            <a:spcAft>
              <a:spcPct val="35000"/>
            </a:spcAft>
          </a:pPr>
          <a:r>
            <a:rPr lang="en-US" sz="2000" b="1" u="sng" kern="1200" smtClean="0">
              <a:ea typeface="+mj-ea"/>
              <a:cs typeface="+mj-cs"/>
            </a:rPr>
            <a:t>Lecture 2   </a:t>
          </a:r>
          <a:r>
            <a:rPr lang="en-US" sz="2000" b="1" kern="1200" smtClean="0">
              <a:ea typeface="+mj-ea"/>
              <a:cs typeface="+mj-cs"/>
            </a:rPr>
            <a:t>Project Quality Management</a:t>
          </a:r>
        </a:p>
        <a:p>
          <a:pPr lvl="0" algn="l" defTabSz="1066800">
            <a:lnSpc>
              <a:spcPct val="90000"/>
            </a:lnSpc>
            <a:spcBef>
              <a:spcPct val="0"/>
            </a:spcBef>
            <a:spcAft>
              <a:spcPct val="35000"/>
            </a:spcAft>
          </a:pPr>
          <a:endParaRPr lang="en-US" sz="2000" b="1" kern="1200" smtClean="0">
            <a:ea typeface="+mj-ea"/>
            <a:cs typeface="+mj-cs"/>
          </a:endParaRPr>
        </a:p>
        <a:p>
          <a:pPr lvl="0" algn="l" defTabSz="1066800">
            <a:lnSpc>
              <a:spcPct val="90000"/>
            </a:lnSpc>
            <a:spcBef>
              <a:spcPct val="0"/>
            </a:spcBef>
            <a:spcAft>
              <a:spcPct val="35000"/>
            </a:spcAft>
          </a:pPr>
          <a:endParaRPr lang="en-US" sz="2000" b="1" kern="1200" dirty="0"/>
        </a:p>
        <a:p>
          <a:pPr marL="57150" lvl="1" indent="-57150" algn="l" defTabSz="400050">
            <a:lnSpc>
              <a:spcPct val="90000"/>
            </a:lnSpc>
            <a:spcBef>
              <a:spcPct val="0"/>
            </a:spcBef>
            <a:spcAft>
              <a:spcPct val="15000"/>
            </a:spcAft>
            <a:buChar char="••"/>
          </a:pPr>
          <a:endParaRPr lang="en-US" sz="900" kern="1200" dirty="0"/>
        </a:p>
      </dsp:txBody>
      <dsp:txXfrm>
        <a:off x="39858" y="2001794"/>
        <a:ext cx="2934241" cy="2001794"/>
      </dsp:txXfrm>
    </dsp:sp>
    <dsp:sp modelId="{2D2B619C-80A8-4D2D-A219-B0663D1DA0DD}">
      <dsp:nvSpPr>
        <dsp:cNvPr id="0" name=""/>
        <dsp:cNvSpPr/>
      </dsp:nvSpPr>
      <dsp:spPr>
        <a:xfrm>
          <a:off x="530742" y="133828"/>
          <a:ext cx="2064468" cy="1142831"/>
        </a:xfrm>
        <a:prstGeom prst="ellipse">
          <a:avLst/>
        </a:prstGeom>
        <a:blipFill>
          <a:blip xmlns:r="http://schemas.openxmlformats.org/officeDocument/2006/relationships" r:embed="rId1" cstate="hqprint">
            <a:extLst>
              <a:ext uri="{28A0092B-C50C-407E-A947-70E740481C1C}">
                <a14:useLocalDpi xmlns:a14="http://schemas.microsoft.com/office/drawing/2010/main" val="0"/>
              </a:ext>
            </a:extLst>
          </a:blip>
          <a:srcRect/>
          <a:stretch>
            <a:fillRect/>
          </a:stretch>
        </a:blipFill>
        <a:ln w="9525" cap="flat"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F877A3F9-E8B9-4172-8615-1A9A0739D0EA}">
      <dsp:nvSpPr>
        <dsp:cNvPr id="0" name=""/>
        <dsp:cNvSpPr/>
      </dsp:nvSpPr>
      <dsp:spPr>
        <a:xfrm>
          <a:off x="3025068" y="0"/>
          <a:ext cx="2934241" cy="5004485"/>
        </a:xfrm>
        <a:prstGeom prst="roundRect">
          <a:avLst>
            <a:gd name="adj" fmla="val 10000"/>
          </a:avLst>
        </a:prstGeom>
        <a:gradFill rotWithShape="0">
          <a:gsLst>
            <a:gs pos="0">
              <a:schemeClr val="accent2">
                <a:hueOff val="1578546"/>
                <a:satOff val="8236"/>
                <a:lumOff val="-2353"/>
                <a:alphaOff val="0"/>
                <a:tint val="65000"/>
                <a:satMod val="120000"/>
                <a:lumMod val="107000"/>
              </a:schemeClr>
            </a:gs>
            <a:gs pos="50000">
              <a:schemeClr val="accent2">
                <a:hueOff val="1578546"/>
                <a:satOff val="8236"/>
                <a:lumOff val="-2353"/>
                <a:alphaOff val="0"/>
                <a:tint val="70000"/>
                <a:satMod val="124000"/>
                <a:lumMod val="103000"/>
              </a:schemeClr>
            </a:gs>
            <a:gs pos="100000">
              <a:schemeClr val="accent2">
                <a:hueOff val="1578546"/>
                <a:satOff val="8236"/>
                <a:lumOff val="-2353"/>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b="1" u="sng" kern="1200" smtClean="0"/>
            <a:t>Project Initiation:</a:t>
          </a:r>
        </a:p>
        <a:p>
          <a:pPr lvl="0" algn="l" defTabSz="1066800">
            <a:lnSpc>
              <a:spcPct val="90000"/>
            </a:lnSpc>
            <a:spcBef>
              <a:spcPct val="0"/>
            </a:spcBef>
            <a:spcAft>
              <a:spcPct val="35000"/>
            </a:spcAft>
          </a:pPr>
          <a:r>
            <a:rPr lang="en-US" sz="2000" b="1" u="sng" kern="1200" smtClean="0"/>
            <a:t>Lecture 3 </a:t>
          </a:r>
          <a:r>
            <a:rPr lang="en-US" sz="2000" b="1" kern="1200" smtClean="0"/>
            <a:t>Project Communication and team Management</a:t>
          </a:r>
        </a:p>
        <a:p>
          <a:pPr lvl="0" algn="l" defTabSz="1066800">
            <a:lnSpc>
              <a:spcPct val="90000"/>
            </a:lnSpc>
            <a:spcBef>
              <a:spcPct val="0"/>
            </a:spcBef>
            <a:spcAft>
              <a:spcPct val="35000"/>
            </a:spcAft>
          </a:pPr>
          <a:r>
            <a:rPr lang="en-US" sz="2000" b="1" u="sng" kern="1200" smtClean="0"/>
            <a:t>Lecture 4 </a:t>
          </a:r>
          <a:r>
            <a:rPr lang="en-US" sz="2000" b="1" kern="1200" smtClean="0"/>
            <a:t>Managing conflicts and the art of communication</a:t>
          </a:r>
        </a:p>
        <a:p>
          <a:pPr lvl="0" algn="l" defTabSz="1066800">
            <a:lnSpc>
              <a:spcPct val="90000"/>
            </a:lnSpc>
            <a:spcBef>
              <a:spcPct val="0"/>
            </a:spcBef>
            <a:spcAft>
              <a:spcPct val="35000"/>
            </a:spcAft>
          </a:pPr>
          <a:r>
            <a:rPr lang="en-US" sz="2000" b="1" u="sng" kern="1200" smtClean="0"/>
            <a:t>Lecture 5</a:t>
          </a:r>
          <a:r>
            <a:rPr lang="en-US" sz="2000" b="1" kern="1200" smtClean="0"/>
            <a:t> Strategic Management and project selection</a:t>
          </a:r>
        </a:p>
        <a:p>
          <a:pPr lvl="0" algn="ctr" defTabSz="1066800">
            <a:lnSpc>
              <a:spcPct val="90000"/>
            </a:lnSpc>
            <a:spcBef>
              <a:spcPct val="0"/>
            </a:spcBef>
            <a:spcAft>
              <a:spcPct val="35000"/>
            </a:spcAft>
          </a:pPr>
          <a:endParaRPr lang="en-US" sz="2000" b="1" kern="1200" smtClean="0"/>
        </a:p>
        <a:p>
          <a:pPr lvl="0" algn="ctr" defTabSz="1066800">
            <a:lnSpc>
              <a:spcPct val="90000"/>
            </a:lnSpc>
            <a:spcBef>
              <a:spcPct val="0"/>
            </a:spcBef>
            <a:spcAft>
              <a:spcPct val="35000"/>
            </a:spcAft>
          </a:pPr>
          <a:endParaRPr lang="en-US" sz="1200" b="1" kern="1200" smtClean="0"/>
        </a:p>
        <a:p>
          <a:pPr lvl="0" algn="ctr" defTabSz="1066800">
            <a:lnSpc>
              <a:spcPct val="90000"/>
            </a:lnSpc>
            <a:spcBef>
              <a:spcPct val="0"/>
            </a:spcBef>
            <a:spcAft>
              <a:spcPct val="35000"/>
            </a:spcAft>
          </a:pPr>
          <a:endParaRPr lang="en-US" sz="1200" kern="1200" dirty="0"/>
        </a:p>
      </dsp:txBody>
      <dsp:txXfrm>
        <a:off x="3025068" y="2001794"/>
        <a:ext cx="2934241" cy="2001794"/>
      </dsp:txXfrm>
    </dsp:sp>
    <dsp:sp modelId="{3D725055-D5CC-43E6-A80C-3BA3C33BA046}">
      <dsp:nvSpPr>
        <dsp:cNvPr id="0" name=""/>
        <dsp:cNvSpPr/>
      </dsp:nvSpPr>
      <dsp:spPr>
        <a:xfrm>
          <a:off x="3486618" y="0"/>
          <a:ext cx="1929449" cy="1005878"/>
        </a:xfrm>
        <a:prstGeom prst="ellipse">
          <a:avLst/>
        </a:prstGeom>
        <a:blipFill>
          <a:blip xmlns:r="http://schemas.openxmlformats.org/officeDocument/2006/relationships" r:embed="rId2" cstate="hqprint">
            <a:extLst>
              <a:ext uri="{28A0092B-C50C-407E-A947-70E740481C1C}">
                <a14:useLocalDpi xmlns:a14="http://schemas.microsoft.com/office/drawing/2010/main" val="0"/>
              </a:ext>
            </a:extLst>
          </a:blip>
          <a:srcRect/>
          <a:stretch>
            <a:fillRect t="-42000" b="-42000"/>
          </a:stretch>
        </a:blipFill>
        <a:ln w="9525" cap="flat"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307C6DEB-6A4B-4569-8DCE-F104918CF284}">
      <dsp:nvSpPr>
        <dsp:cNvPr id="0" name=""/>
        <dsp:cNvSpPr/>
      </dsp:nvSpPr>
      <dsp:spPr>
        <a:xfrm>
          <a:off x="6047337" y="0"/>
          <a:ext cx="2934241" cy="5004485"/>
        </a:xfrm>
        <a:prstGeom prst="roundRect">
          <a:avLst>
            <a:gd name="adj" fmla="val 10000"/>
          </a:avLst>
        </a:prstGeom>
        <a:gradFill rotWithShape="0">
          <a:gsLst>
            <a:gs pos="0">
              <a:schemeClr val="accent2">
                <a:hueOff val="3157092"/>
                <a:satOff val="16471"/>
                <a:lumOff val="-4705"/>
                <a:alphaOff val="0"/>
                <a:tint val="65000"/>
                <a:satMod val="120000"/>
                <a:lumMod val="107000"/>
              </a:schemeClr>
            </a:gs>
            <a:gs pos="50000">
              <a:schemeClr val="accent2">
                <a:hueOff val="3157092"/>
                <a:satOff val="16471"/>
                <a:lumOff val="-4705"/>
                <a:alphaOff val="0"/>
                <a:tint val="70000"/>
                <a:satMod val="124000"/>
                <a:lumMod val="103000"/>
              </a:schemeClr>
            </a:gs>
            <a:gs pos="100000">
              <a:schemeClr val="accent2">
                <a:hueOff val="3157092"/>
                <a:satOff val="16471"/>
                <a:lumOff val="-4705"/>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b="1" u="sng" kern="1200" dirty="0"/>
            <a:t>Project planning</a:t>
          </a:r>
        </a:p>
        <a:p>
          <a:pPr lvl="0" algn="l" defTabSz="1066800">
            <a:lnSpc>
              <a:spcPct val="90000"/>
            </a:lnSpc>
            <a:spcBef>
              <a:spcPct val="0"/>
            </a:spcBef>
            <a:spcAft>
              <a:spcPct val="35000"/>
            </a:spcAft>
          </a:pPr>
          <a:r>
            <a:rPr lang="en-US" sz="2000" b="1" u="sng" kern="1200" dirty="0"/>
            <a:t>Lecture 6 </a:t>
          </a:r>
          <a:r>
            <a:rPr lang="en-US" sz="2000" b="1" kern="1200" dirty="0"/>
            <a:t>Initial project coordination and the project Charter</a:t>
          </a:r>
        </a:p>
        <a:p>
          <a:pPr lvl="0" algn="l" defTabSz="1066800">
            <a:lnSpc>
              <a:spcPct val="90000"/>
            </a:lnSpc>
            <a:spcBef>
              <a:spcPct val="0"/>
            </a:spcBef>
            <a:spcAft>
              <a:spcPct val="35000"/>
            </a:spcAft>
          </a:pPr>
          <a:r>
            <a:rPr lang="en-US" sz="2000" b="1" u="sng" kern="1200" dirty="0"/>
            <a:t>Lecture 7</a:t>
          </a:r>
          <a:r>
            <a:rPr lang="en-US" sz="2000" b="1" kern="1200" dirty="0"/>
            <a:t> Starting the project plan: The WBS</a:t>
          </a:r>
        </a:p>
        <a:p>
          <a:pPr lvl="0" algn="l" defTabSz="1066800">
            <a:lnSpc>
              <a:spcPct val="90000"/>
            </a:lnSpc>
            <a:spcBef>
              <a:spcPct val="0"/>
            </a:spcBef>
            <a:spcAft>
              <a:spcPct val="35000"/>
            </a:spcAft>
          </a:pPr>
          <a:r>
            <a:rPr lang="en-US" sz="2000" b="1" u="sng" kern="1200" dirty="0"/>
            <a:t>Lecture </a:t>
          </a:r>
          <a:r>
            <a:rPr lang="en-US" sz="2000" b="1" kern="1200" dirty="0"/>
            <a:t>8 Project risk management </a:t>
          </a:r>
        </a:p>
        <a:p>
          <a:pPr lvl="0" algn="l" defTabSz="1066800">
            <a:lnSpc>
              <a:spcPct val="90000"/>
            </a:lnSpc>
            <a:spcBef>
              <a:spcPct val="0"/>
            </a:spcBef>
            <a:spcAft>
              <a:spcPct val="35000"/>
            </a:spcAft>
          </a:pPr>
          <a:r>
            <a:rPr lang="en-US" sz="2000" b="1" u="sng" kern="1200" dirty="0"/>
            <a:t>Lecture 9 </a:t>
          </a:r>
          <a:r>
            <a:rPr lang="en-US" sz="2000" b="1" kern="1200" dirty="0">
              <a:solidFill>
                <a:schemeClr val="accent6">
                  <a:lumMod val="75000"/>
                </a:schemeClr>
              </a:solidFill>
            </a:rPr>
            <a:t>Budgeting, Estimating times and costs</a:t>
          </a:r>
        </a:p>
        <a:p>
          <a:pPr lvl="0" algn="ctr" defTabSz="1066800">
            <a:lnSpc>
              <a:spcPct val="90000"/>
            </a:lnSpc>
            <a:spcBef>
              <a:spcPct val="0"/>
            </a:spcBef>
            <a:spcAft>
              <a:spcPct val="35000"/>
            </a:spcAft>
          </a:pPr>
          <a:endParaRPr lang="en-US" sz="2000" b="1" kern="1200" dirty="0"/>
        </a:p>
      </dsp:txBody>
      <dsp:txXfrm>
        <a:off x="6047337" y="2001794"/>
        <a:ext cx="2934241" cy="2001794"/>
      </dsp:txXfrm>
    </dsp:sp>
    <dsp:sp modelId="{C5C22D56-BED9-42EF-9C6C-04C5A9845FD2}">
      <dsp:nvSpPr>
        <dsp:cNvPr id="0" name=""/>
        <dsp:cNvSpPr/>
      </dsp:nvSpPr>
      <dsp:spPr>
        <a:xfrm>
          <a:off x="6434720" y="40329"/>
          <a:ext cx="2099781" cy="1052490"/>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4000" r="-14000"/>
          </a:stretch>
        </a:blipFill>
        <a:ln w="9525" cap="flat"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8E23EE5C-4097-48FD-B187-0834CBC52532}">
      <dsp:nvSpPr>
        <dsp:cNvPr id="0" name=""/>
        <dsp:cNvSpPr/>
      </dsp:nvSpPr>
      <dsp:spPr>
        <a:xfrm>
          <a:off x="9072406" y="0"/>
          <a:ext cx="2934241" cy="5004485"/>
        </a:xfrm>
        <a:prstGeom prst="roundRect">
          <a:avLst>
            <a:gd name="adj" fmla="val 10000"/>
          </a:avLst>
        </a:prstGeom>
        <a:gradFill rotWithShape="0">
          <a:gsLst>
            <a:gs pos="0">
              <a:schemeClr val="accent2">
                <a:hueOff val="4735638"/>
                <a:satOff val="24707"/>
                <a:lumOff val="-7058"/>
                <a:alphaOff val="0"/>
                <a:tint val="65000"/>
                <a:satMod val="120000"/>
                <a:lumMod val="107000"/>
              </a:schemeClr>
            </a:gs>
            <a:gs pos="50000">
              <a:schemeClr val="accent2">
                <a:hueOff val="4735638"/>
                <a:satOff val="24707"/>
                <a:lumOff val="-7058"/>
                <a:alphaOff val="0"/>
                <a:tint val="70000"/>
                <a:satMod val="124000"/>
                <a:lumMod val="103000"/>
              </a:schemeClr>
            </a:gs>
            <a:gs pos="100000">
              <a:schemeClr val="accent2">
                <a:hueOff val="4735638"/>
                <a:satOff val="24707"/>
                <a:lumOff val="-7058"/>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b="1" u="sng" kern="1200" dirty="0"/>
            <a:t>Project </a:t>
          </a:r>
          <a:r>
            <a:rPr lang="en-US" sz="2400" b="1" u="sng" kern="1200" dirty="0" smtClean="0">
              <a:solidFill>
                <a:srgbClr val="FF0000"/>
              </a:solidFill>
            </a:rPr>
            <a:t>Integration</a:t>
          </a:r>
          <a:endParaRPr lang="en-US" sz="2400" b="1" u="sng" kern="1200" dirty="0">
            <a:solidFill>
              <a:srgbClr val="FF0000"/>
            </a:solidFill>
          </a:endParaRPr>
        </a:p>
        <a:p>
          <a:pPr lvl="0" algn="l" defTabSz="1066800">
            <a:lnSpc>
              <a:spcPct val="90000"/>
            </a:lnSpc>
            <a:spcBef>
              <a:spcPct val="0"/>
            </a:spcBef>
            <a:spcAft>
              <a:spcPct val="35000"/>
            </a:spcAft>
          </a:pPr>
          <a:r>
            <a:rPr lang="en-US" sz="2000" b="1" u="sng" kern="1200" dirty="0"/>
            <a:t>Lecture 10  </a:t>
          </a:r>
          <a:r>
            <a:rPr lang="en-US" sz="2000" b="1" kern="1200" dirty="0"/>
            <a:t>Monitoring and </a:t>
          </a:r>
          <a:r>
            <a:rPr lang="en-US" sz="2000" b="1" kern="1200" dirty="0" smtClean="0">
              <a:solidFill>
                <a:srgbClr val="FF0000"/>
              </a:solidFill>
            </a:rPr>
            <a:t>Controlling</a:t>
          </a:r>
          <a:endParaRPr lang="en-US" sz="2000" b="1" kern="1200" dirty="0">
            <a:solidFill>
              <a:srgbClr val="FF0000"/>
            </a:solidFill>
          </a:endParaRPr>
        </a:p>
        <a:p>
          <a:pPr lvl="0" algn="l" defTabSz="1066800">
            <a:lnSpc>
              <a:spcPct val="90000"/>
            </a:lnSpc>
            <a:spcBef>
              <a:spcPct val="0"/>
            </a:spcBef>
            <a:spcAft>
              <a:spcPct val="35000"/>
            </a:spcAft>
          </a:pPr>
          <a:r>
            <a:rPr lang="en-US" sz="2000" b="1" u="sng" kern="1200" dirty="0"/>
            <a:t>Lecture </a:t>
          </a:r>
          <a:r>
            <a:rPr lang="en-US" sz="2000" b="1" u="sng" kern="1200" dirty="0" smtClean="0"/>
            <a:t>11</a:t>
          </a:r>
          <a:r>
            <a:rPr lang="en-US" sz="2000" b="1" u="none" kern="1200" dirty="0" smtClean="0"/>
            <a:t> </a:t>
          </a:r>
          <a:r>
            <a:rPr lang="en-US" sz="2000" b="1" u="none" kern="1200" dirty="0" smtClean="0">
              <a:solidFill>
                <a:srgbClr val="FF0000"/>
              </a:solidFill>
            </a:rPr>
            <a:t>PMOs and OPM</a:t>
          </a:r>
          <a:endParaRPr lang="en-US" sz="2000" b="1" kern="1200" dirty="0">
            <a:solidFill>
              <a:srgbClr val="FF0000"/>
            </a:solidFill>
          </a:endParaRPr>
        </a:p>
        <a:p>
          <a:pPr lvl="0" algn="l" defTabSz="1066800">
            <a:lnSpc>
              <a:spcPct val="90000"/>
            </a:lnSpc>
            <a:spcBef>
              <a:spcPct val="0"/>
            </a:spcBef>
            <a:spcAft>
              <a:spcPct val="35000"/>
            </a:spcAft>
          </a:pPr>
          <a:r>
            <a:rPr lang="en-US" sz="2000" b="1" u="sng" kern="1200" dirty="0"/>
            <a:t>Lecture </a:t>
          </a:r>
          <a:r>
            <a:rPr lang="en-US" sz="2000" b="1" u="sng" kern="1200" dirty="0" smtClean="0"/>
            <a:t>12</a:t>
          </a:r>
          <a:r>
            <a:rPr lang="en-US" sz="2000" b="1" u="none" kern="1200" dirty="0" smtClean="0"/>
            <a:t> </a:t>
          </a:r>
          <a:r>
            <a:rPr lang="en-US" sz="2000" b="1" u="none" kern="1200" dirty="0" smtClean="0">
              <a:solidFill>
                <a:srgbClr val="FF0000"/>
              </a:solidFill>
            </a:rPr>
            <a:t>Social and Professional Responsibility</a:t>
          </a:r>
          <a:endParaRPr lang="en-US" sz="2000" b="1" kern="1200" dirty="0">
            <a:solidFill>
              <a:srgbClr val="FF0000"/>
            </a:solidFill>
          </a:endParaRPr>
        </a:p>
        <a:p>
          <a:pPr lvl="0" algn="l" defTabSz="1066800">
            <a:lnSpc>
              <a:spcPct val="90000"/>
            </a:lnSpc>
            <a:spcBef>
              <a:spcPct val="0"/>
            </a:spcBef>
            <a:spcAft>
              <a:spcPct val="35000"/>
            </a:spcAft>
          </a:pPr>
          <a:r>
            <a:rPr lang="en-US" sz="2000" b="1" u="sng" kern="1200" dirty="0"/>
            <a:t>Lecture 13 </a:t>
          </a:r>
          <a:r>
            <a:rPr lang="en-US" sz="2000" b="1" kern="1200" dirty="0" smtClean="0">
              <a:solidFill>
                <a:srgbClr val="FF0000"/>
              </a:solidFill>
            </a:rPr>
            <a:t>Open Discussion</a:t>
          </a:r>
          <a:endParaRPr lang="en-US" sz="2000" b="1" kern="1200" dirty="0">
            <a:solidFill>
              <a:srgbClr val="FF0000"/>
            </a:solidFill>
          </a:endParaRPr>
        </a:p>
        <a:p>
          <a:pPr lvl="0" algn="l" defTabSz="1066800">
            <a:lnSpc>
              <a:spcPct val="90000"/>
            </a:lnSpc>
            <a:spcBef>
              <a:spcPct val="0"/>
            </a:spcBef>
            <a:spcAft>
              <a:spcPct val="35000"/>
            </a:spcAft>
          </a:pPr>
          <a:endParaRPr lang="en-US" sz="2000" b="1" kern="1200" dirty="0"/>
        </a:p>
        <a:p>
          <a:pPr lvl="0" algn="l" defTabSz="1066800">
            <a:lnSpc>
              <a:spcPct val="90000"/>
            </a:lnSpc>
            <a:spcBef>
              <a:spcPct val="0"/>
            </a:spcBef>
            <a:spcAft>
              <a:spcPct val="35000"/>
            </a:spcAft>
          </a:pPr>
          <a:endParaRPr lang="en-US" sz="2000" b="1" kern="1200" dirty="0"/>
        </a:p>
      </dsp:txBody>
      <dsp:txXfrm>
        <a:off x="9072406" y="2001794"/>
        <a:ext cx="2934241" cy="2001794"/>
      </dsp:txXfrm>
    </dsp:sp>
    <dsp:sp modelId="{E2F03FD1-E211-426F-8054-E42269FE9C05}">
      <dsp:nvSpPr>
        <dsp:cNvPr id="0" name=""/>
        <dsp:cNvSpPr/>
      </dsp:nvSpPr>
      <dsp:spPr>
        <a:xfrm>
          <a:off x="9802137" y="0"/>
          <a:ext cx="1617698" cy="737073"/>
        </a:xfrm>
        <a:prstGeom prst="ellipse">
          <a:avLst/>
        </a:prstGeom>
        <a:blipFill>
          <a:blip xmlns:r="http://schemas.openxmlformats.org/officeDocument/2006/relationships" r:embed="rId4" cstate="hqprint">
            <a:extLst>
              <a:ext uri="{28A0092B-C50C-407E-A947-70E740481C1C}">
                <a14:useLocalDpi xmlns:a14="http://schemas.microsoft.com/office/drawing/2010/main" val="0"/>
              </a:ext>
            </a:extLst>
          </a:blip>
          <a:srcRect/>
          <a:stretch>
            <a:fillRect/>
          </a:stretch>
        </a:blipFill>
        <a:ln w="9525" cap="flat"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F93221E7-ADF7-450D-BEBE-73F9EFE5D8C8}">
      <dsp:nvSpPr>
        <dsp:cNvPr id="0" name=""/>
        <dsp:cNvSpPr/>
      </dsp:nvSpPr>
      <dsp:spPr>
        <a:xfrm>
          <a:off x="381182" y="4547287"/>
          <a:ext cx="11046116" cy="457197"/>
        </a:xfrm>
        <a:prstGeom prst="leftRightArrow">
          <a:avLst/>
        </a:prstGeom>
        <a:gradFill rotWithShape="0">
          <a:gsLst>
            <a:gs pos="0">
              <a:schemeClr val="accent2">
                <a:tint val="40000"/>
                <a:hueOff val="0"/>
                <a:satOff val="0"/>
                <a:lumOff val="0"/>
                <a:alphaOff val="0"/>
                <a:tint val="65000"/>
                <a:satMod val="120000"/>
                <a:lumMod val="107000"/>
              </a:schemeClr>
            </a:gs>
            <a:gs pos="50000">
              <a:schemeClr val="accent2">
                <a:tint val="40000"/>
                <a:hueOff val="0"/>
                <a:satOff val="0"/>
                <a:lumOff val="0"/>
                <a:alphaOff val="0"/>
                <a:tint val="70000"/>
                <a:satMod val="124000"/>
                <a:lumMod val="103000"/>
              </a:schemeClr>
            </a:gs>
            <a:gs pos="100000">
              <a:schemeClr val="accent2">
                <a:tint val="40000"/>
                <a:hueOff val="0"/>
                <a:satOff val="0"/>
                <a:lumOff val="0"/>
                <a:alphaOff val="0"/>
                <a:tint val="85000"/>
                <a:satMod val="120000"/>
                <a:lumMod val="100000"/>
              </a:schemeClr>
            </a:gs>
          </a:gsLst>
          <a:lin ang="5400000" scaled="0"/>
        </a:gradFill>
        <a:ln w="9525" cap="flat" cmpd="sng" algn="ctr">
          <a:solidFill>
            <a:schemeClr val="lt1">
              <a:hueOff val="0"/>
              <a:satOff val="0"/>
              <a:lumOff val="0"/>
              <a:alphaOff val="0"/>
            </a:schemeClr>
          </a:solidFill>
          <a:prstDash val="solid"/>
        </a:ln>
        <a:effectLst/>
        <a:scene3d>
          <a:camera prst="orthographicFront"/>
          <a:lightRig rig="flat" dir="t"/>
        </a:scene3d>
        <a:sp3d prstMaterial="dkEdge">
          <a:bevelT w="8200" h="38100"/>
        </a:sp3d>
      </dsp:spPr>
      <dsp:style>
        <a:lnRef idx="1">
          <a:scrgbClr r="0" g="0" b="0"/>
        </a:lnRef>
        <a:fillRef idx="2">
          <a:scrgbClr r="0" g="0" b="0"/>
        </a:fillRef>
        <a:effectRef idx="1">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5BC8A2-99A0-4988-A087-A08A76157E80}">
      <dsp:nvSpPr>
        <dsp:cNvPr id="0" name=""/>
        <dsp:cNvSpPr/>
      </dsp:nvSpPr>
      <dsp:spPr>
        <a:xfrm>
          <a:off x="39858"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t" anchorCtr="1">
          <a:noAutofit/>
        </a:bodyPr>
        <a:lstStyle/>
        <a:p>
          <a:pPr lvl="0" algn="l" defTabSz="1066800">
            <a:lnSpc>
              <a:spcPct val="90000"/>
            </a:lnSpc>
            <a:spcBef>
              <a:spcPct val="0"/>
            </a:spcBef>
            <a:spcAft>
              <a:spcPct val="35000"/>
            </a:spcAft>
          </a:pPr>
          <a:r>
            <a:rPr lang="en-US" sz="2400" b="1" u="sng" kern="1200" dirty="0">
              <a:solidFill>
                <a:schemeClr val="tx1"/>
              </a:solidFill>
              <a:ea typeface="+mj-ea"/>
              <a:cs typeface="+mj-cs"/>
            </a:rPr>
            <a:t>Introduction:</a:t>
          </a:r>
        </a:p>
        <a:p>
          <a:pPr lvl="0" algn="l" defTabSz="1066800">
            <a:lnSpc>
              <a:spcPct val="90000"/>
            </a:lnSpc>
            <a:spcBef>
              <a:spcPct val="0"/>
            </a:spcBef>
            <a:spcAft>
              <a:spcPct val="35000"/>
            </a:spcAft>
          </a:pPr>
          <a:r>
            <a:rPr lang="en-US" sz="2000" b="1" u="sng" kern="1200" dirty="0">
              <a:solidFill>
                <a:schemeClr val="tx1"/>
              </a:solidFill>
              <a:ea typeface="+mj-ea"/>
              <a:cs typeface="+mj-cs"/>
            </a:rPr>
            <a:t>Lecture 1 </a:t>
          </a:r>
          <a:r>
            <a:rPr lang="en-US" sz="2000" b="1" kern="1200" dirty="0">
              <a:solidFill>
                <a:schemeClr val="tx1"/>
              </a:solidFill>
              <a:ea typeface="+mj-ea"/>
              <a:cs typeface="+mj-cs"/>
            </a:rPr>
            <a:t>Introduction to APM and Initial Project Strategy</a:t>
          </a:r>
        </a:p>
        <a:p>
          <a:pPr lvl="0" algn="l" defTabSz="1066800">
            <a:lnSpc>
              <a:spcPct val="90000"/>
            </a:lnSpc>
            <a:spcBef>
              <a:spcPct val="0"/>
            </a:spcBef>
            <a:spcAft>
              <a:spcPct val="35000"/>
            </a:spcAft>
          </a:pPr>
          <a:r>
            <a:rPr lang="en-US" sz="2000" b="1" u="sng" kern="1200" dirty="0">
              <a:solidFill>
                <a:schemeClr val="tx1"/>
              </a:solidFill>
              <a:ea typeface="+mj-ea"/>
              <a:cs typeface="+mj-cs"/>
            </a:rPr>
            <a:t>Lecture 2   </a:t>
          </a:r>
          <a:r>
            <a:rPr lang="en-US" sz="2000" b="1" kern="1200" dirty="0">
              <a:solidFill>
                <a:schemeClr val="tx1"/>
              </a:solidFill>
              <a:ea typeface="+mj-ea"/>
              <a:cs typeface="+mj-cs"/>
            </a:rPr>
            <a:t>Project Quality Management</a:t>
          </a:r>
        </a:p>
        <a:p>
          <a:pPr lvl="0" algn="l" defTabSz="1066800">
            <a:lnSpc>
              <a:spcPct val="90000"/>
            </a:lnSpc>
            <a:spcBef>
              <a:spcPct val="0"/>
            </a:spcBef>
            <a:spcAft>
              <a:spcPct val="35000"/>
            </a:spcAft>
          </a:pPr>
          <a:endParaRPr lang="en-US" sz="2000" b="1" kern="1200" dirty="0">
            <a:solidFill>
              <a:schemeClr val="tx1"/>
            </a:solidFill>
            <a:ea typeface="+mj-ea"/>
            <a:cs typeface="+mj-cs"/>
          </a:endParaRPr>
        </a:p>
        <a:p>
          <a:pPr lvl="0" algn="l" defTabSz="1066800">
            <a:lnSpc>
              <a:spcPct val="90000"/>
            </a:lnSpc>
            <a:spcBef>
              <a:spcPct val="0"/>
            </a:spcBef>
            <a:spcAft>
              <a:spcPct val="35000"/>
            </a:spcAft>
          </a:pPr>
          <a:endParaRPr lang="en-US" sz="2000" b="1" kern="1200" dirty="0">
            <a:solidFill>
              <a:schemeClr val="tx1"/>
            </a:solidFill>
          </a:endParaRPr>
        </a:p>
        <a:p>
          <a:pPr marL="57150" lvl="1" indent="-57150" algn="l" defTabSz="400050">
            <a:lnSpc>
              <a:spcPct val="90000"/>
            </a:lnSpc>
            <a:spcBef>
              <a:spcPct val="0"/>
            </a:spcBef>
            <a:spcAft>
              <a:spcPct val="15000"/>
            </a:spcAft>
            <a:buChar char="••"/>
          </a:pPr>
          <a:endParaRPr lang="en-US" sz="900" kern="1200" dirty="0"/>
        </a:p>
      </dsp:txBody>
      <dsp:txXfrm>
        <a:off x="39858" y="2421924"/>
        <a:ext cx="2934241" cy="2421924"/>
      </dsp:txXfrm>
    </dsp:sp>
    <dsp:sp modelId="{2D2B619C-80A8-4D2D-A219-B0663D1DA0DD}">
      <dsp:nvSpPr>
        <dsp:cNvPr id="0" name=""/>
        <dsp:cNvSpPr/>
      </dsp:nvSpPr>
      <dsp:spPr>
        <a:xfrm>
          <a:off x="333631" y="161915"/>
          <a:ext cx="2497753" cy="1382685"/>
        </a:xfrm>
        <a:prstGeom prst="ellipse">
          <a:avLst/>
        </a:prstGeom>
        <a:blipFill>
          <a:blip xmlns:r="http://schemas.openxmlformats.org/officeDocument/2006/relationships" r:embed="rId1" cstate="hqprint">
            <a:extLst>
              <a:ext uri="{28A0092B-C50C-407E-A947-70E740481C1C}">
                <a14:useLocalDpi xmlns:a14="http://schemas.microsoft.com/office/drawing/2010/main" val="0"/>
              </a:ext>
            </a:extLst>
          </a:blip>
          <a:srcRect/>
          <a:stretch>
            <a:fillRect/>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F877A3F9-E8B9-4172-8615-1A9A0739D0EA}">
      <dsp:nvSpPr>
        <dsp:cNvPr id="0" name=""/>
        <dsp:cNvSpPr/>
      </dsp:nvSpPr>
      <dsp:spPr>
        <a:xfrm>
          <a:off x="3025068"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b="1" u="sng" kern="1200" dirty="0">
              <a:solidFill>
                <a:schemeClr val="tx1"/>
              </a:solidFill>
            </a:rPr>
            <a:t>Project Initiation:</a:t>
          </a:r>
        </a:p>
        <a:p>
          <a:pPr lvl="0" algn="l" defTabSz="1066800">
            <a:lnSpc>
              <a:spcPct val="90000"/>
            </a:lnSpc>
            <a:spcBef>
              <a:spcPct val="0"/>
            </a:spcBef>
            <a:spcAft>
              <a:spcPct val="35000"/>
            </a:spcAft>
          </a:pPr>
          <a:r>
            <a:rPr lang="en-US" sz="2000" b="1" u="sng" kern="1200" dirty="0">
              <a:solidFill>
                <a:schemeClr val="tx1"/>
              </a:solidFill>
            </a:rPr>
            <a:t>Lecture 3 </a:t>
          </a:r>
          <a:r>
            <a:rPr lang="en-US" sz="2000" b="1" kern="1200" dirty="0">
              <a:solidFill>
                <a:schemeClr val="tx1"/>
              </a:solidFill>
            </a:rPr>
            <a:t>Project Communication and team Management</a:t>
          </a:r>
        </a:p>
        <a:p>
          <a:pPr lvl="0" algn="l" defTabSz="1066800">
            <a:lnSpc>
              <a:spcPct val="90000"/>
            </a:lnSpc>
            <a:spcBef>
              <a:spcPct val="0"/>
            </a:spcBef>
            <a:spcAft>
              <a:spcPct val="35000"/>
            </a:spcAft>
          </a:pPr>
          <a:r>
            <a:rPr lang="en-US" sz="2000" b="1" u="sng" kern="1200" dirty="0">
              <a:solidFill>
                <a:schemeClr val="tx1"/>
              </a:solidFill>
            </a:rPr>
            <a:t>Lecture 4 </a:t>
          </a:r>
          <a:r>
            <a:rPr lang="en-US" sz="2000" b="1" kern="1200" dirty="0">
              <a:solidFill>
                <a:schemeClr val="tx1"/>
              </a:solidFill>
            </a:rPr>
            <a:t>Managing conflicts and the art of communication</a:t>
          </a:r>
        </a:p>
        <a:p>
          <a:pPr lvl="0" algn="l" defTabSz="1066800">
            <a:lnSpc>
              <a:spcPct val="90000"/>
            </a:lnSpc>
            <a:spcBef>
              <a:spcPct val="0"/>
            </a:spcBef>
            <a:spcAft>
              <a:spcPct val="35000"/>
            </a:spcAft>
          </a:pPr>
          <a:r>
            <a:rPr lang="en-US" sz="2000" b="1" u="sng" kern="1200" dirty="0">
              <a:solidFill>
                <a:schemeClr val="tx1"/>
              </a:solidFill>
            </a:rPr>
            <a:t>Lecture 5</a:t>
          </a:r>
          <a:r>
            <a:rPr lang="en-US" sz="2000" b="1" kern="1200" dirty="0">
              <a:solidFill>
                <a:schemeClr val="tx1"/>
              </a:solidFill>
            </a:rPr>
            <a:t> Strategic Management and project selection</a:t>
          </a:r>
        </a:p>
        <a:p>
          <a:pPr lvl="0" algn="ctr" defTabSz="1066800">
            <a:lnSpc>
              <a:spcPct val="90000"/>
            </a:lnSpc>
            <a:spcBef>
              <a:spcPct val="0"/>
            </a:spcBef>
            <a:spcAft>
              <a:spcPct val="35000"/>
            </a:spcAft>
          </a:pPr>
          <a:endParaRPr lang="en-US" sz="2000" b="1" kern="1200" dirty="0">
            <a:solidFill>
              <a:schemeClr val="tx1"/>
            </a:solidFill>
          </a:endParaRPr>
        </a:p>
        <a:p>
          <a:pPr lvl="0" algn="ctr" defTabSz="1066800">
            <a:lnSpc>
              <a:spcPct val="90000"/>
            </a:lnSpc>
            <a:spcBef>
              <a:spcPct val="0"/>
            </a:spcBef>
            <a:spcAft>
              <a:spcPct val="35000"/>
            </a:spcAft>
          </a:pPr>
          <a:endParaRPr lang="en-US" sz="1200" b="1" kern="1200" dirty="0">
            <a:solidFill>
              <a:schemeClr val="bg1">
                <a:lumMod val="95000"/>
              </a:schemeClr>
            </a:solidFill>
          </a:endParaRPr>
        </a:p>
        <a:p>
          <a:pPr lvl="0" algn="ctr" defTabSz="1066800">
            <a:lnSpc>
              <a:spcPct val="90000"/>
            </a:lnSpc>
            <a:spcBef>
              <a:spcPct val="0"/>
            </a:spcBef>
            <a:spcAft>
              <a:spcPct val="35000"/>
            </a:spcAft>
          </a:pPr>
          <a:endParaRPr lang="en-US" sz="1200" kern="1200" dirty="0"/>
        </a:p>
      </dsp:txBody>
      <dsp:txXfrm>
        <a:off x="3025068" y="2421924"/>
        <a:ext cx="2934241" cy="2421924"/>
      </dsp:txXfrm>
    </dsp:sp>
    <dsp:sp modelId="{3D725055-D5CC-43E6-A80C-3BA3C33BA046}">
      <dsp:nvSpPr>
        <dsp:cNvPr id="0" name=""/>
        <dsp:cNvSpPr/>
      </dsp:nvSpPr>
      <dsp:spPr>
        <a:xfrm>
          <a:off x="3275572" y="123576"/>
          <a:ext cx="2334396" cy="1426216"/>
        </a:xfrm>
        <a:prstGeom prst="ellipse">
          <a:avLst/>
        </a:prstGeom>
        <a:blipFill>
          <a:blip xmlns:r="http://schemas.openxmlformats.org/officeDocument/2006/relationships" r:embed="rId2" cstate="hqprint">
            <a:extLst>
              <a:ext uri="{28A0092B-C50C-407E-A947-70E740481C1C}">
                <a14:useLocalDpi xmlns:a14="http://schemas.microsoft.com/office/drawing/2010/main" val="0"/>
              </a:ext>
            </a:extLst>
          </a:blip>
          <a:srcRect/>
          <a:stretch>
            <a:fillRect t="-42000" b="-42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307C6DEB-6A4B-4569-8DCE-F104918CF284}">
      <dsp:nvSpPr>
        <dsp:cNvPr id="0" name=""/>
        <dsp:cNvSpPr/>
      </dsp:nvSpPr>
      <dsp:spPr>
        <a:xfrm>
          <a:off x="6047337"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b="1" u="sng" kern="1200" dirty="0"/>
            <a:t>Project planning</a:t>
          </a:r>
        </a:p>
        <a:p>
          <a:pPr lvl="0" algn="l" defTabSz="1066800">
            <a:lnSpc>
              <a:spcPct val="90000"/>
            </a:lnSpc>
            <a:spcBef>
              <a:spcPct val="0"/>
            </a:spcBef>
            <a:spcAft>
              <a:spcPct val="35000"/>
            </a:spcAft>
          </a:pPr>
          <a:r>
            <a:rPr lang="en-US" sz="2000" b="1" u="sng" kern="1200" dirty="0"/>
            <a:t>Lecture 6 </a:t>
          </a:r>
          <a:r>
            <a:rPr lang="en-US" sz="2000" b="1" kern="1200" dirty="0"/>
            <a:t>Initial project coordination and the project Charter</a:t>
          </a:r>
        </a:p>
        <a:p>
          <a:pPr lvl="0" algn="l" defTabSz="1066800">
            <a:lnSpc>
              <a:spcPct val="90000"/>
            </a:lnSpc>
            <a:spcBef>
              <a:spcPct val="0"/>
            </a:spcBef>
            <a:spcAft>
              <a:spcPct val="35000"/>
            </a:spcAft>
          </a:pPr>
          <a:r>
            <a:rPr lang="en-US" sz="2000" b="1" u="sng" kern="1200" dirty="0"/>
            <a:t>Lecture 7</a:t>
          </a:r>
          <a:r>
            <a:rPr lang="en-US" sz="2000" b="1" kern="1200" dirty="0"/>
            <a:t> Starting the project plan: The WBS</a:t>
          </a:r>
        </a:p>
        <a:p>
          <a:pPr lvl="0" algn="l" defTabSz="1066800">
            <a:lnSpc>
              <a:spcPct val="90000"/>
            </a:lnSpc>
            <a:spcBef>
              <a:spcPct val="0"/>
            </a:spcBef>
            <a:spcAft>
              <a:spcPct val="35000"/>
            </a:spcAft>
          </a:pPr>
          <a:r>
            <a:rPr lang="en-US" sz="2000" b="1" u="sng" kern="1200" dirty="0"/>
            <a:t>Lecture </a:t>
          </a:r>
          <a:r>
            <a:rPr lang="en-US" sz="2000" b="1" kern="1200" dirty="0"/>
            <a:t>8 Project risk management </a:t>
          </a:r>
        </a:p>
        <a:p>
          <a:pPr lvl="0" algn="l" defTabSz="1066800">
            <a:lnSpc>
              <a:spcPct val="90000"/>
            </a:lnSpc>
            <a:spcBef>
              <a:spcPct val="0"/>
            </a:spcBef>
            <a:spcAft>
              <a:spcPct val="35000"/>
            </a:spcAft>
          </a:pPr>
          <a:r>
            <a:rPr lang="en-US" sz="2000" b="1" u="sng" kern="1200" dirty="0"/>
            <a:t>Lecture 9 </a:t>
          </a:r>
          <a:r>
            <a:rPr lang="en-US" sz="2000" b="1" kern="1200" dirty="0"/>
            <a:t>Budgeting, Estimating times and costs</a:t>
          </a:r>
        </a:p>
        <a:p>
          <a:pPr lvl="0" algn="ctr" defTabSz="1066800">
            <a:lnSpc>
              <a:spcPct val="90000"/>
            </a:lnSpc>
            <a:spcBef>
              <a:spcPct val="0"/>
            </a:spcBef>
            <a:spcAft>
              <a:spcPct val="35000"/>
            </a:spcAft>
          </a:pPr>
          <a:endParaRPr lang="en-US" sz="2000" b="1" kern="1200" dirty="0"/>
        </a:p>
      </dsp:txBody>
      <dsp:txXfrm>
        <a:off x="6047337" y="2421924"/>
        <a:ext cx="2934241" cy="2421924"/>
      </dsp:txXfrm>
    </dsp:sp>
    <dsp:sp modelId="{C5C22D56-BED9-42EF-9C6C-04C5A9845FD2}">
      <dsp:nvSpPr>
        <dsp:cNvPr id="0" name=""/>
        <dsp:cNvSpPr/>
      </dsp:nvSpPr>
      <dsp:spPr>
        <a:xfrm>
          <a:off x="6208108" y="48793"/>
          <a:ext cx="2540477" cy="1273384"/>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4000" r="-14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8E23EE5C-4097-48FD-B187-0834CBC52532}">
      <dsp:nvSpPr>
        <dsp:cNvPr id="0" name=""/>
        <dsp:cNvSpPr/>
      </dsp:nvSpPr>
      <dsp:spPr>
        <a:xfrm>
          <a:off x="9072406"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b="1" u="sng" kern="1200" dirty="0"/>
            <a:t>Project Execution</a:t>
          </a:r>
        </a:p>
        <a:p>
          <a:pPr lvl="0" algn="l" defTabSz="1066800">
            <a:lnSpc>
              <a:spcPct val="90000"/>
            </a:lnSpc>
            <a:spcBef>
              <a:spcPct val="0"/>
            </a:spcBef>
            <a:spcAft>
              <a:spcPct val="35000"/>
            </a:spcAft>
          </a:pPr>
          <a:r>
            <a:rPr lang="en-US" sz="2000" b="1" u="sng" kern="1200" dirty="0"/>
            <a:t>Lecture 10  </a:t>
          </a:r>
          <a:r>
            <a:rPr lang="en-US" sz="2000" b="1" kern="1200" dirty="0"/>
            <a:t>Monitoring and information systems</a:t>
          </a:r>
        </a:p>
        <a:p>
          <a:pPr lvl="0" algn="l" defTabSz="1066800">
            <a:lnSpc>
              <a:spcPct val="90000"/>
            </a:lnSpc>
            <a:spcBef>
              <a:spcPct val="0"/>
            </a:spcBef>
            <a:spcAft>
              <a:spcPct val="35000"/>
            </a:spcAft>
          </a:pPr>
          <a:r>
            <a:rPr lang="en-US" sz="2000" b="1" u="sng" kern="1200" dirty="0"/>
            <a:t>Lecture 11 </a:t>
          </a:r>
          <a:r>
            <a:rPr lang="en-US" sz="2000" b="1" kern="1200" dirty="0"/>
            <a:t>Project Control</a:t>
          </a:r>
        </a:p>
        <a:p>
          <a:pPr lvl="0" algn="l" defTabSz="1066800">
            <a:lnSpc>
              <a:spcPct val="90000"/>
            </a:lnSpc>
            <a:spcBef>
              <a:spcPct val="0"/>
            </a:spcBef>
            <a:spcAft>
              <a:spcPct val="35000"/>
            </a:spcAft>
          </a:pPr>
          <a:r>
            <a:rPr lang="en-US" sz="2000" b="1" u="sng" kern="1200" dirty="0"/>
            <a:t>Lecture 12 </a:t>
          </a:r>
          <a:r>
            <a:rPr lang="en-US" sz="2000" b="1" kern="1200" dirty="0"/>
            <a:t>Project Auditing</a:t>
          </a:r>
        </a:p>
        <a:p>
          <a:pPr lvl="0" algn="l" defTabSz="1066800">
            <a:lnSpc>
              <a:spcPct val="90000"/>
            </a:lnSpc>
            <a:spcBef>
              <a:spcPct val="0"/>
            </a:spcBef>
            <a:spcAft>
              <a:spcPct val="35000"/>
            </a:spcAft>
          </a:pPr>
          <a:r>
            <a:rPr lang="en-US" sz="2000" b="1" u="sng" kern="1200" dirty="0"/>
            <a:t>Lecture 13 </a:t>
          </a:r>
          <a:r>
            <a:rPr lang="en-US" sz="2000" b="1" kern="1200" dirty="0"/>
            <a:t>Project termination</a:t>
          </a:r>
        </a:p>
        <a:p>
          <a:pPr lvl="0" algn="l" defTabSz="1066800">
            <a:lnSpc>
              <a:spcPct val="90000"/>
            </a:lnSpc>
            <a:spcBef>
              <a:spcPct val="0"/>
            </a:spcBef>
            <a:spcAft>
              <a:spcPct val="35000"/>
            </a:spcAft>
          </a:pPr>
          <a:endParaRPr lang="en-US" sz="2000" b="1" kern="1200" dirty="0"/>
        </a:p>
        <a:p>
          <a:pPr lvl="0" algn="l" defTabSz="1066800">
            <a:lnSpc>
              <a:spcPct val="90000"/>
            </a:lnSpc>
            <a:spcBef>
              <a:spcPct val="0"/>
            </a:spcBef>
            <a:spcAft>
              <a:spcPct val="35000"/>
            </a:spcAft>
          </a:pPr>
          <a:endParaRPr lang="en-US" sz="2000" b="1" kern="1200" dirty="0"/>
        </a:p>
      </dsp:txBody>
      <dsp:txXfrm>
        <a:off x="9072406" y="2421924"/>
        <a:ext cx="2934241" cy="2421924"/>
      </dsp:txXfrm>
    </dsp:sp>
    <dsp:sp modelId="{E2F03FD1-E211-426F-8054-E42269FE9C05}">
      <dsp:nvSpPr>
        <dsp:cNvPr id="0" name=""/>
        <dsp:cNvSpPr/>
      </dsp:nvSpPr>
      <dsp:spPr>
        <a:xfrm>
          <a:off x="9366424" y="0"/>
          <a:ext cx="2420167" cy="1371595"/>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F93221E7-ADF7-450D-BEBE-73F9EFE5D8C8}">
      <dsp:nvSpPr>
        <dsp:cNvPr id="0" name=""/>
        <dsp:cNvSpPr/>
      </dsp:nvSpPr>
      <dsp:spPr>
        <a:xfrm>
          <a:off x="307062" y="5146586"/>
          <a:ext cx="11046116" cy="908221"/>
        </a:xfrm>
        <a:prstGeom prst="leftRightArrow">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w="6350" cap="flat" cmpd="sng" algn="ctr">
          <a:solidFill>
            <a:schemeClr val="lt1">
              <a:hueOff val="0"/>
              <a:satOff val="0"/>
              <a:lumOff val="0"/>
              <a:alphaOff val="0"/>
            </a:schemeClr>
          </a:solidFill>
          <a:prstDash val="solid"/>
          <a:miter lim="800000"/>
        </a:ln>
        <a:effectLst/>
        <a:scene3d>
          <a:camera prst="orthographicFront"/>
          <a:lightRig rig="flat" dir="t"/>
        </a:scene3d>
        <a:sp3d prstMaterial="dkEdge">
          <a:bevelT w="8200" h="38100"/>
        </a:sp3d>
      </dsp:spPr>
      <dsp:style>
        <a:lnRef idx="1">
          <a:scrgbClr r="0" g="0" b="0"/>
        </a:lnRef>
        <a:fillRef idx="2">
          <a:scrgbClr r="0" g="0" b="0"/>
        </a:fillRef>
        <a:effectRef idx="1">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02A414-0541-4B06-90DF-2D1FFD7C8EF0}">
      <dsp:nvSpPr>
        <dsp:cNvPr id="0" name=""/>
        <dsp:cNvSpPr/>
      </dsp:nvSpPr>
      <dsp:spPr>
        <a:xfrm>
          <a:off x="3124199" y="203751"/>
          <a:ext cx="1600200" cy="697483"/>
        </a:xfrm>
        <a:prstGeom prst="roundRect">
          <a:avLst>
            <a:gd name="adj" fmla="val 10000"/>
          </a:avLst>
        </a:prstGeom>
        <a:gradFill rotWithShape="0">
          <a:gsLst>
            <a:gs pos="0">
              <a:schemeClr val="accent1">
                <a:hueOff val="0"/>
                <a:satOff val="0"/>
                <a:lumOff val="0"/>
                <a:alphaOff val="0"/>
                <a:tint val="85000"/>
                <a:shade val="98000"/>
                <a:satMod val="110000"/>
                <a:lumMod val="103000"/>
              </a:schemeClr>
            </a:gs>
            <a:gs pos="50000">
              <a:schemeClr val="accent1">
                <a:hueOff val="0"/>
                <a:satOff val="0"/>
                <a:lumOff val="0"/>
                <a:alphaOff val="0"/>
                <a:shade val="85000"/>
                <a:satMod val="105000"/>
                <a:lumMod val="100000"/>
              </a:schemeClr>
            </a:gs>
            <a:gs pos="100000">
              <a:schemeClr val="accent1">
                <a:hueOff val="0"/>
                <a:satOff val="0"/>
                <a:lumOff val="0"/>
                <a:alphaOff val="0"/>
                <a:shade val="60000"/>
                <a:satMod val="120000"/>
                <a:lumMod val="100000"/>
              </a:schemeClr>
            </a:gs>
          </a:gsLst>
          <a:lin ang="5400000" scaled="0"/>
        </a:gradFill>
        <a:ln>
          <a:noFill/>
        </a:ln>
        <a:effectLst>
          <a:outerShdw blurRad="50800" dist="15875" dir="5400000" algn="ctr" rotWithShape="0">
            <a:srgbClr val="000000">
              <a:alpha val="6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a:t>2.0</a:t>
          </a:r>
        </a:p>
        <a:p>
          <a:pPr lvl="0" algn="ctr" defTabSz="622300">
            <a:lnSpc>
              <a:spcPct val="90000"/>
            </a:lnSpc>
            <a:spcBef>
              <a:spcPct val="0"/>
            </a:spcBef>
            <a:spcAft>
              <a:spcPct val="35000"/>
            </a:spcAft>
          </a:pPr>
          <a:r>
            <a:rPr lang="en-US" sz="1400" b="1" kern="1200" dirty="0"/>
            <a:t>First Draft</a:t>
          </a:r>
        </a:p>
      </dsp:txBody>
      <dsp:txXfrm>
        <a:off x="3144628" y="224180"/>
        <a:ext cx="1559342" cy="656625"/>
      </dsp:txXfrm>
    </dsp:sp>
    <dsp:sp modelId="{80C429E6-4648-46DC-B18C-2C5779F95817}">
      <dsp:nvSpPr>
        <dsp:cNvPr id="0" name=""/>
        <dsp:cNvSpPr/>
      </dsp:nvSpPr>
      <dsp:spPr>
        <a:xfrm>
          <a:off x="1884162" y="901234"/>
          <a:ext cx="2040137" cy="278993"/>
        </a:xfrm>
        <a:custGeom>
          <a:avLst/>
          <a:gdLst/>
          <a:ahLst/>
          <a:cxnLst/>
          <a:rect l="0" t="0" r="0" b="0"/>
          <a:pathLst>
            <a:path>
              <a:moveTo>
                <a:pt x="2040137" y="0"/>
              </a:moveTo>
              <a:lnTo>
                <a:pt x="2040137" y="139496"/>
              </a:lnTo>
              <a:lnTo>
                <a:pt x="0" y="139496"/>
              </a:lnTo>
              <a:lnTo>
                <a:pt x="0" y="278993"/>
              </a:lnTo>
            </a:path>
          </a:pathLst>
        </a:custGeom>
        <a:noFill/>
        <a:ln w="9525"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FFEABAF6-9217-4CC3-9EE4-42021BFCDB09}">
      <dsp:nvSpPr>
        <dsp:cNvPr id="0" name=""/>
        <dsp:cNvSpPr/>
      </dsp:nvSpPr>
      <dsp:spPr>
        <a:xfrm>
          <a:off x="1361049" y="1180227"/>
          <a:ext cx="1046224" cy="1361661"/>
        </a:xfrm>
        <a:prstGeom prst="roundRect">
          <a:avLst>
            <a:gd name="adj" fmla="val 10000"/>
          </a:avLst>
        </a:prstGeom>
        <a:gradFill rotWithShape="0">
          <a:gsLst>
            <a:gs pos="0">
              <a:schemeClr val="accent3">
                <a:hueOff val="0"/>
                <a:satOff val="0"/>
                <a:lumOff val="0"/>
                <a:alphaOff val="0"/>
                <a:tint val="85000"/>
                <a:shade val="98000"/>
                <a:satMod val="110000"/>
                <a:lumMod val="103000"/>
              </a:schemeClr>
            </a:gs>
            <a:gs pos="50000">
              <a:schemeClr val="accent3">
                <a:hueOff val="0"/>
                <a:satOff val="0"/>
                <a:lumOff val="0"/>
                <a:alphaOff val="0"/>
                <a:shade val="85000"/>
                <a:satMod val="105000"/>
                <a:lumMod val="100000"/>
              </a:schemeClr>
            </a:gs>
            <a:gs pos="100000">
              <a:schemeClr val="accent3">
                <a:hueOff val="0"/>
                <a:satOff val="0"/>
                <a:lumOff val="0"/>
                <a:alphaOff val="0"/>
                <a:shade val="60000"/>
                <a:satMod val="120000"/>
                <a:lumMod val="100000"/>
              </a:schemeClr>
            </a:gs>
          </a:gsLst>
          <a:lin ang="5400000" scaled="0"/>
        </a:gradFill>
        <a:ln>
          <a:noFill/>
        </a:ln>
        <a:effectLst>
          <a:outerShdw blurRad="50800" dist="15875" dir="5400000" algn="ctr" rotWithShape="0">
            <a:srgbClr val="000000">
              <a:alpha val="6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a:t>2.1</a:t>
          </a:r>
        </a:p>
        <a:p>
          <a:pPr lvl="0" algn="ctr" defTabSz="622300">
            <a:lnSpc>
              <a:spcPct val="90000"/>
            </a:lnSpc>
            <a:spcBef>
              <a:spcPct val="0"/>
            </a:spcBef>
            <a:spcAft>
              <a:spcPct val="35000"/>
            </a:spcAft>
          </a:pPr>
          <a:r>
            <a:rPr lang="en-US" sz="1400" b="1" kern="1200" dirty="0"/>
            <a:t>Create recipes</a:t>
          </a:r>
        </a:p>
      </dsp:txBody>
      <dsp:txXfrm>
        <a:off x="1391692" y="1210870"/>
        <a:ext cx="984938" cy="1300375"/>
      </dsp:txXfrm>
    </dsp:sp>
    <dsp:sp modelId="{0235D7BD-D43C-44A9-B406-D16723192EC8}">
      <dsp:nvSpPr>
        <dsp:cNvPr id="0" name=""/>
        <dsp:cNvSpPr/>
      </dsp:nvSpPr>
      <dsp:spPr>
        <a:xfrm>
          <a:off x="524070" y="2541889"/>
          <a:ext cx="1360091" cy="278993"/>
        </a:xfrm>
        <a:custGeom>
          <a:avLst/>
          <a:gdLst/>
          <a:ahLst/>
          <a:cxnLst/>
          <a:rect l="0" t="0" r="0" b="0"/>
          <a:pathLst>
            <a:path>
              <a:moveTo>
                <a:pt x="1360091" y="0"/>
              </a:moveTo>
              <a:lnTo>
                <a:pt x="1360091" y="139496"/>
              </a:lnTo>
              <a:lnTo>
                <a:pt x="0" y="139496"/>
              </a:lnTo>
              <a:lnTo>
                <a:pt x="0" y="278993"/>
              </a:lnTo>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E5ACCE6F-5746-47A7-9A8A-3B2CC85A0237}">
      <dsp:nvSpPr>
        <dsp:cNvPr id="0" name=""/>
        <dsp:cNvSpPr/>
      </dsp:nvSpPr>
      <dsp:spPr>
        <a:xfrm>
          <a:off x="958" y="2820882"/>
          <a:ext cx="1046224" cy="1797413"/>
        </a:xfrm>
        <a:prstGeom prst="roundRect">
          <a:avLst>
            <a:gd name="adj" fmla="val 10000"/>
          </a:avLst>
        </a:prstGeom>
        <a:gradFill rotWithShape="0">
          <a:gsLst>
            <a:gs pos="0">
              <a:schemeClr val="accent4">
                <a:hueOff val="0"/>
                <a:satOff val="0"/>
                <a:lumOff val="0"/>
                <a:alphaOff val="0"/>
                <a:tint val="85000"/>
                <a:shade val="98000"/>
                <a:satMod val="110000"/>
                <a:lumMod val="103000"/>
              </a:schemeClr>
            </a:gs>
            <a:gs pos="50000">
              <a:schemeClr val="accent4">
                <a:hueOff val="0"/>
                <a:satOff val="0"/>
                <a:lumOff val="0"/>
                <a:alphaOff val="0"/>
                <a:shade val="85000"/>
                <a:satMod val="105000"/>
                <a:lumMod val="100000"/>
              </a:schemeClr>
            </a:gs>
            <a:gs pos="100000">
              <a:schemeClr val="accent4">
                <a:hueOff val="0"/>
                <a:satOff val="0"/>
                <a:lumOff val="0"/>
                <a:alphaOff val="0"/>
                <a:shade val="60000"/>
                <a:satMod val="120000"/>
                <a:lumMod val="100000"/>
              </a:schemeClr>
            </a:gs>
          </a:gsLst>
          <a:lin ang="5400000" scaled="0"/>
        </a:gradFill>
        <a:ln>
          <a:noFill/>
        </a:ln>
        <a:effectLst>
          <a:outerShdw blurRad="50800" dist="15875" dir="5400000" algn="ctr" rotWithShape="0">
            <a:srgbClr val="000000">
              <a:alpha val="6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a:t>2.1.1</a:t>
          </a:r>
        </a:p>
        <a:p>
          <a:pPr lvl="0" algn="ctr" defTabSz="622300">
            <a:lnSpc>
              <a:spcPct val="90000"/>
            </a:lnSpc>
            <a:spcBef>
              <a:spcPct val="0"/>
            </a:spcBef>
            <a:spcAft>
              <a:spcPct val="35000"/>
            </a:spcAft>
          </a:pPr>
          <a:r>
            <a:rPr lang="en-US" sz="1400" b="1" kern="1200" dirty="0"/>
            <a:t>Write up recipes using US Metrics</a:t>
          </a:r>
        </a:p>
      </dsp:txBody>
      <dsp:txXfrm>
        <a:off x="31601" y="2851525"/>
        <a:ext cx="984938" cy="1736127"/>
      </dsp:txXfrm>
    </dsp:sp>
    <dsp:sp modelId="{9BBE3102-25C8-403C-9D3A-220053BB843F}">
      <dsp:nvSpPr>
        <dsp:cNvPr id="0" name=""/>
        <dsp:cNvSpPr/>
      </dsp:nvSpPr>
      <dsp:spPr>
        <a:xfrm>
          <a:off x="1838442" y="2541889"/>
          <a:ext cx="91440" cy="278993"/>
        </a:xfrm>
        <a:custGeom>
          <a:avLst/>
          <a:gdLst/>
          <a:ahLst/>
          <a:cxnLst/>
          <a:rect l="0" t="0" r="0" b="0"/>
          <a:pathLst>
            <a:path>
              <a:moveTo>
                <a:pt x="45720" y="0"/>
              </a:moveTo>
              <a:lnTo>
                <a:pt x="45720" y="278993"/>
              </a:lnTo>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D89E2617-0EE0-4635-BCE0-94F609F2A1E2}">
      <dsp:nvSpPr>
        <dsp:cNvPr id="0" name=""/>
        <dsp:cNvSpPr/>
      </dsp:nvSpPr>
      <dsp:spPr>
        <a:xfrm>
          <a:off x="1361049" y="2820882"/>
          <a:ext cx="1046224" cy="1813978"/>
        </a:xfrm>
        <a:prstGeom prst="roundRect">
          <a:avLst>
            <a:gd name="adj" fmla="val 10000"/>
          </a:avLst>
        </a:prstGeom>
        <a:gradFill rotWithShape="0">
          <a:gsLst>
            <a:gs pos="0">
              <a:schemeClr val="accent4">
                <a:hueOff val="0"/>
                <a:satOff val="0"/>
                <a:lumOff val="0"/>
                <a:alphaOff val="0"/>
                <a:tint val="85000"/>
                <a:shade val="98000"/>
                <a:satMod val="110000"/>
                <a:lumMod val="103000"/>
              </a:schemeClr>
            </a:gs>
            <a:gs pos="50000">
              <a:schemeClr val="accent4">
                <a:hueOff val="0"/>
                <a:satOff val="0"/>
                <a:lumOff val="0"/>
                <a:alphaOff val="0"/>
                <a:shade val="85000"/>
                <a:satMod val="105000"/>
                <a:lumMod val="100000"/>
              </a:schemeClr>
            </a:gs>
            <a:gs pos="100000">
              <a:schemeClr val="accent4">
                <a:hueOff val="0"/>
                <a:satOff val="0"/>
                <a:lumOff val="0"/>
                <a:alphaOff val="0"/>
                <a:shade val="60000"/>
                <a:satMod val="120000"/>
                <a:lumMod val="100000"/>
              </a:schemeClr>
            </a:gs>
          </a:gsLst>
          <a:lin ang="5400000" scaled="0"/>
        </a:gradFill>
        <a:ln>
          <a:noFill/>
        </a:ln>
        <a:effectLst>
          <a:outerShdw blurRad="50800" dist="15875" dir="5400000" algn="ctr" rotWithShape="0">
            <a:srgbClr val="000000">
              <a:alpha val="6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a:t>2.1.2</a:t>
          </a:r>
        </a:p>
        <a:p>
          <a:pPr lvl="0" algn="ctr" defTabSz="622300">
            <a:lnSpc>
              <a:spcPct val="90000"/>
            </a:lnSpc>
            <a:spcBef>
              <a:spcPct val="0"/>
            </a:spcBef>
            <a:spcAft>
              <a:spcPct val="35000"/>
            </a:spcAft>
          </a:pPr>
          <a:r>
            <a:rPr lang="en-US" sz="1400" b="1" kern="1200" dirty="0"/>
            <a:t>Test recipes for accuracy and taste</a:t>
          </a:r>
        </a:p>
      </dsp:txBody>
      <dsp:txXfrm>
        <a:off x="1391692" y="2851525"/>
        <a:ext cx="984938" cy="1752692"/>
      </dsp:txXfrm>
    </dsp:sp>
    <dsp:sp modelId="{BE70503B-9908-455A-8816-B7397A6274A8}">
      <dsp:nvSpPr>
        <dsp:cNvPr id="0" name=""/>
        <dsp:cNvSpPr/>
      </dsp:nvSpPr>
      <dsp:spPr>
        <a:xfrm>
          <a:off x="1884162" y="2541889"/>
          <a:ext cx="1360091" cy="278993"/>
        </a:xfrm>
        <a:custGeom>
          <a:avLst/>
          <a:gdLst/>
          <a:ahLst/>
          <a:cxnLst/>
          <a:rect l="0" t="0" r="0" b="0"/>
          <a:pathLst>
            <a:path>
              <a:moveTo>
                <a:pt x="0" y="0"/>
              </a:moveTo>
              <a:lnTo>
                <a:pt x="0" y="139496"/>
              </a:lnTo>
              <a:lnTo>
                <a:pt x="1360091" y="139496"/>
              </a:lnTo>
              <a:lnTo>
                <a:pt x="1360091" y="278993"/>
              </a:lnTo>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39483D7D-BE40-4CD6-9159-D47FC375F7E1}">
      <dsp:nvSpPr>
        <dsp:cNvPr id="0" name=""/>
        <dsp:cNvSpPr/>
      </dsp:nvSpPr>
      <dsp:spPr>
        <a:xfrm>
          <a:off x="2721141" y="2820882"/>
          <a:ext cx="1046224" cy="1830544"/>
        </a:xfrm>
        <a:prstGeom prst="roundRect">
          <a:avLst>
            <a:gd name="adj" fmla="val 10000"/>
          </a:avLst>
        </a:prstGeom>
        <a:gradFill rotWithShape="0">
          <a:gsLst>
            <a:gs pos="0">
              <a:schemeClr val="accent4">
                <a:hueOff val="0"/>
                <a:satOff val="0"/>
                <a:lumOff val="0"/>
                <a:alphaOff val="0"/>
                <a:tint val="85000"/>
                <a:shade val="98000"/>
                <a:satMod val="110000"/>
                <a:lumMod val="103000"/>
              </a:schemeClr>
            </a:gs>
            <a:gs pos="50000">
              <a:schemeClr val="accent4">
                <a:hueOff val="0"/>
                <a:satOff val="0"/>
                <a:lumOff val="0"/>
                <a:alphaOff val="0"/>
                <a:shade val="85000"/>
                <a:satMod val="105000"/>
                <a:lumMod val="100000"/>
              </a:schemeClr>
            </a:gs>
            <a:gs pos="100000">
              <a:schemeClr val="accent4">
                <a:hueOff val="0"/>
                <a:satOff val="0"/>
                <a:lumOff val="0"/>
                <a:alphaOff val="0"/>
                <a:shade val="60000"/>
                <a:satMod val="120000"/>
                <a:lumMod val="100000"/>
              </a:schemeClr>
            </a:gs>
          </a:gsLst>
          <a:lin ang="5400000" scaled="0"/>
        </a:gradFill>
        <a:ln>
          <a:noFill/>
        </a:ln>
        <a:effectLst>
          <a:outerShdw blurRad="50800" dist="15875" dir="5400000" algn="ctr" rotWithShape="0">
            <a:srgbClr val="000000">
              <a:alpha val="6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a:t>2.1.3</a:t>
          </a:r>
        </a:p>
        <a:p>
          <a:pPr lvl="0" algn="ctr" defTabSz="622300">
            <a:lnSpc>
              <a:spcPct val="90000"/>
            </a:lnSpc>
            <a:spcBef>
              <a:spcPct val="0"/>
            </a:spcBef>
            <a:spcAft>
              <a:spcPct val="35000"/>
            </a:spcAft>
          </a:pPr>
          <a:r>
            <a:rPr lang="en-US" sz="1400" b="1" kern="1200" dirty="0"/>
            <a:t>Revise recipes</a:t>
          </a:r>
        </a:p>
      </dsp:txBody>
      <dsp:txXfrm>
        <a:off x="2751784" y="2851525"/>
        <a:ext cx="984938" cy="1769258"/>
      </dsp:txXfrm>
    </dsp:sp>
    <dsp:sp modelId="{6AE48D07-277D-45C2-93FC-D8207A210762}">
      <dsp:nvSpPr>
        <dsp:cNvPr id="0" name=""/>
        <dsp:cNvSpPr/>
      </dsp:nvSpPr>
      <dsp:spPr>
        <a:xfrm>
          <a:off x="3924300" y="901234"/>
          <a:ext cx="2040137" cy="278993"/>
        </a:xfrm>
        <a:custGeom>
          <a:avLst/>
          <a:gdLst/>
          <a:ahLst/>
          <a:cxnLst/>
          <a:rect l="0" t="0" r="0" b="0"/>
          <a:pathLst>
            <a:path>
              <a:moveTo>
                <a:pt x="0" y="0"/>
              </a:moveTo>
              <a:lnTo>
                <a:pt x="0" y="139496"/>
              </a:lnTo>
              <a:lnTo>
                <a:pt x="2040137" y="139496"/>
              </a:lnTo>
              <a:lnTo>
                <a:pt x="2040137" y="278993"/>
              </a:lnTo>
            </a:path>
          </a:pathLst>
        </a:custGeom>
        <a:noFill/>
        <a:ln w="9525"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1E662F6F-EF91-49B9-915D-254A63F4D59B}">
      <dsp:nvSpPr>
        <dsp:cNvPr id="0" name=""/>
        <dsp:cNvSpPr/>
      </dsp:nvSpPr>
      <dsp:spPr>
        <a:xfrm>
          <a:off x="5441325" y="1180227"/>
          <a:ext cx="1046224" cy="1459483"/>
        </a:xfrm>
        <a:prstGeom prst="roundRect">
          <a:avLst>
            <a:gd name="adj" fmla="val 10000"/>
          </a:avLst>
        </a:prstGeom>
        <a:gradFill rotWithShape="0">
          <a:gsLst>
            <a:gs pos="0">
              <a:schemeClr val="accent3">
                <a:hueOff val="0"/>
                <a:satOff val="0"/>
                <a:lumOff val="0"/>
                <a:alphaOff val="0"/>
                <a:tint val="85000"/>
                <a:shade val="98000"/>
                <a:satMod val="110000"/>
                <a:lumMod val="103000"/>
              </a:schemeClr>
            </a:gs>
            <a:gs pos="50000">
              <a:schemeClr val="accent3">
                <a:hueOff val="0"/>
                <a:satOff val="0"/>
                <a:lumOff val="0"/>
                <a:alphaOff val="0"/>
                <a:shade val="85000"/>
                <a:satMod val="105000"/>
                <a:lumMod val="100000"/>
              </a:schemeClr>
            </a:gs>
            <a:gs pos="100000">
              <a:schemeClr val="accent3">
                <a:hueOff val="0"/>
                <a:satOff val="0"/>
                <a:lumOff val="0"/>
                <a:alphaOff val="0"/>
                <a:shade val="60000"/>
                <a:satMod val="120000"/>
                <a:lumMod val="100000"/>
              </a:schemeClr>
            </a:gs>
          </a:gsLst>
          <a:lin ang="5400000" scaled="0"/>
        </a:gradFill>
        <a:ln>
          <a:noFill/>
        </a:ln>
        <a:effectLst>
          <a:outerShdw blurRad="50800" dist="15875" dir="5400000" algn="ctr" rotWithShape="0">
            <a:srgbClr val="000000">
              <a:alpha val="6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a:t>2.2</a:t>
          </a:r>
        </a:p>
        <a:p>
          <a:pPr lvl="0" algn="ctr" defTabSz="622300">
            <a:lnSpc>
              <a:spcPct val="90000"/>
            </a:lnSpc>
            <a:spcBef>
              <a:spcPct val="0"/>
            </a:spcBef>
            <a:spcAft>
              <a:spcPct val="35000"/>
            </a:spcAft>
          </a:pPr>
          <a:r>
            <a:rPr lang="en-US" sz="1400" b="1" kern="1200" dirty="0"/>
            <a:t>Write anecdote text</a:t>
          </a:r>
        </a:p>
      </dsp:txBody>
      <dsp:txXfrm>
        <a:off x="5471968" y="1210870"/>
        <a:ext cx="984938" cy="1398197"/>
      </dsp:txXfrm>
    </dsp:sp>
    <dsp:sp modelId="{63C1A028-A0F9-4CF9-861F-CE6AD5D966FE}">
      <dsp:nvSpPr>
        <dsp:cNvPr id="0" name=""/>
        <dsp:cNvSpPr/>
      </dsp:nvSpPr>
      <dsp:spPr>
        <a:xfrm>
          <a:off x="4604345" y="2639711"/>
          <a:ext cx="1360091" cy="278993"/>
        </a:xfrm>
        <a:custGeom>
          <a:avLst/>
          <a:gdLst/>
          <a:ahLst/>
          <a:cxnLst/>
          <a:rect l="0" t="0" r="0" b="0"/>
          <a:pathLst>
            <a:path>
              <a:moveTo>
                <a:pt x="1360091" y="0"/>
              </a:moveTo>
              <a:lnTo>
                <a:pt x="1360091" y="139496"/>
              </a:lnTo>
              <a:lnTo>
                <a:pt x="0" y="139496"/>
              </a:lnTo>
              <a:lnTo>
                <a:pt x="0" y="278993"/>
              </a:lnTo>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34E1C73D-41A4-4A65-817B-C72079852CB0}">
      <dsp:nvSpPr>
        <dsp:cNvPr id="0" name=""/>
        <dsp:cNvSpPr/>
      </dsp:nvSpPr>
      <dsp:spPr>
        <a:xfrm>
          <a:off x="4081233" y="2918704"/>
          <a:ext cx="1046224" cy="1780848"/>
        </a:xfrm>
        <a:prstGeom prst="roundRect">
          <a:avLst>
            <a:gd name="adj" fmla="val 10000"/>
          </a:avLst>
        </a:prstGeom>
        <a:gradFill rotWithShape="0">
          <a:gsLst>
            <a:gs pos="0">
              <a:schemeClr val="accent4">
                <a:hueOff val="0"/>
                <a:satOff val="0"/>
                <a:lumOff val="0"/>
                <a:alphaOff val="0"/>
                <a:tint val="85000"/>
                <a:shade val="98000"/>
                <a:satMod val="110000"/>
                <a:lumMod val="103000"/>
              </a:schemeClr>
            </a:gs>
            <a:gs pos="50000">
              <a:schemeClr val="accent4">
                <a:hueOff val="0"/>
                <a:satOff val="0"/>
                <a:lumOff val="0"/>
                <a:alphaOff val="0"/>
                <a:shade val="85000"/>
                <a:satMod val="105000"/>
                <a:lumMod val="100000"/>
              </a:schemeClr>
            </a:gs>
            <a:gs pos="100000">
              <a:schemeClr val="accent4">
                <a:hueOff val="0"/>
                <a:satOff val="0"/>
                <a:lumOff val="0"/>
                <a:alphaOff val="0"/>
                <a:shade val="60000"/>
                <a:satMod val="120000"/>
                <a:lumMod val="100000"/>
              </a:schemeClr>
            </a:gs>
          </a:gsLst>
          <a:lin ang="5400000" scaled="0"/>
        </a:gradFill>
        <a:ln>
          <a:noFill/>
        </a:ln>
        <a:effectLst>
          <a:outerShdw blurRad="50800" dist="15875" dir="5400000" algn="ctr" rotWithShape="0">
            <a:srgbClr val="000000">
              <a:alpha val="6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a:t>2.2.1</a:t>
          </a:r>
        </a:p>
        <a:p>
          <a:pPr lvl="0" algn="ctr" defTabSz="622300">
            <a:lnSpc>
              <a:spcPct val="90000"/>
            </a:lnSpc>
            <a:spcBef>
              <a:spcPct val="0"/>
            </a:spcBef>
            <a:spcAft>
              <a:spcPct val="35000"/>
            </a:spcAft>
          </a:pPr>
          <a:r>
            <a:rPr lang="en-US" sz="1400" b="1" kern="1200" dirty="0"/>
            <a:t>Collect anecdotes (10 per chapter)</a:t>
          </a:r>
        </a:p>
      </dsp:txBody>
      <dsp:txXfrm>
        <a:off x="4111876" y="2949347"/>
        <a:ext cx="984938" cy="1719562"/>
      </dsp:txXfrm>
    </dsp:sp>
    <dsp:sp modelId="{93D056E9-23EF-4D8A-822A-57EC505AB39B}">
      <dsp:nvSpPr>
        <dsp:cNvPr id="0" name=""/>
        <dsp:cNvSpPr/>
      </dsp:nvSpPr>
      <dsp:spPr>
        <a:xfrm>
          <a:off x="5918717" y="2639711"/>
          <a:ext cx="91440" cy="278993"/>
        </a:xfrm>
        <a:custGeom>
          <a:avLst/>
          <a:gdLst/>
          <a:ahLst/>
          <a:cxnLst/>
          <a:rect l="0" t="0" r="0" b="0"/>
          <a:pathLst>
            <a:path>
              <a:moveTo>
                <a:pt x="45720" y="0"/>
              </a:moveTo>
              <a:lnTo>
                <a:pt x="45720" y="278993"/>
              </a:lnTo>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CA7D9B3F-2EC1-419B-B15A-8BAB233C53F8}">
      <dsp:nvSpPr>
        <dsp:cNvPr id="0" name=""/>
        <dsp:cNvSpPr/>
      </dsp:nvSpPr>
      <dsp:spPr>
        <a:xfrm>
          <a:off x="5441325" y="2918704"/>
          <a:ext cx="1046224" cy="1830544"/>
        </a:xfrm>
        <a:prstGeom prst="roundRect">
          <a:avLst>
            <a:gd name="adj" fmla="val 10000"/>
          </a:avLst>
        </a:prstGeom>
        <a:gradFill rotWithShape="0">
          <a:gsLst>
            <a:gs pos="0">
              <a:schemeClr val="accent4">
                <a:hueOff val="0"/>
                <a:satOff val="0"/>
                <a:lumOff val="0"/>
                <a:alphaOff val="0"/>
                <a:tint val="85000"/>
                <a:shade val="98000"/>
                <a:satMod val="110000"/>
                <a:lumMod val="103000"/>
              </a:schemeClr>
            </a:gs>
            <a:gs pos="50000">
              <a:schemeClr val="accent4">
                <a:hueOff val="0"/>
                <a:satOff val="0"/>
                <a:lumOff val="0"/>
                <a:alphaOff val="0"/>
                <a:shade val="85000"/>
                <a:satMod val="105000"/>
                <a:lumMod val="100000"/>
              </a:schemeClr>
            </a:gs>
            <a:gs pos="100000">
              <a:schemeClr val="accent4">
                <a:hueOff val="0"/>
                <a:satOff val="0"/>
                <a:lumOff val="0"/>
                <a:alphaOff val="0"/>
                <a:shade val="60000"/>
                <a:satMod val="120000"/>
                <a:lumMod val="100000"/>
              </a:schemeClr>
            </a:gs>
          </a:gsLst>
          <a:lin ang="5400000" scaled="0"/>
        </a:gradFill>
        <a:ln>
          <a:noFill/>
        </a:ln>
        <a:effectLst>
          <a:outerShdw blurRad="50800" dist="15875" dir="5400000" algn="ctr" rotWithShape="0">
            <a:srgbClr val="000000">
              <a:alpha val="6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a:t>2.2.2</a:t>
          </a:r>
        </a:p>
        <a:p>
          <a:pPr lvl="0" algn="ctr" defTabSz="622300">
            <a:lnSpc>
              <a:spcPct val="90000"/>
            </a:lnSpc>
            <a:spcBef>
              <a:spcPct val="0"/>
            </a:spcBef>
            <a:spcAft>
              <a:spcPct val="35000"/>
            </a:spcAft>
          </a:pPr>
          <a:r>
            <a:rPr lang="en-US" sz="1400" b="1" kern="1200" dirty="0"/>
            <a:t>Write down anecdotes (no more than 6 lines each)</a:t>
          </a:r>
        </a:p>
      </dsp:txBody>
      <dsp:txXfrm>
        <a:off x="5471968" y="2949347"/>
        <a:ext cx="984938" cy="1769258"/>
      </dsp:txXfrm>
    </dsp:sp>
    <dsp:sp modelId="{9A1BE3EC-5783-4185-B75A-85A2183E8AE4}">
      <dsp:nvSpPr>
        <dsp:cNvPr id="0" name=""/>
        <dsp:cNvSpPr/>
      </dsp:nvSpPr>
      <dsp:spPr>
        <a:xfrm>
          <a:off x="5964437" y="2639711"/>
          <a:ext cx="1360091" cy="278993"/>
        </a:xfrm>
        <a:custGeom>
          <a:avLst/>
          <a:gdLst/>
          <a:ahLst/>
          <a:cxnLst/>
          <a:rect l="0" t="0" r="0" b="0"/>
          <a:pathLst>
            <a:path>
              <a:moveTo>
                <a:pt x="0" y="0"/>
              </a:moveTo>
              <a:lnTo>
                <a:pt x="0" y="139496"/>
              </a:lnTo>
              <a:lnTo>
                <a:pt x="1360091" y="139496"/>
              </a:lnTo>
              <a:lnTo>
                <a:pt x="1360091" y="278993"/>
              </a:lnTo>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069A7DC-E272-4462-8C14-3BEACB5F29FC}">
      <dsp:nvSpPr>
        <dsp:cNvPr id="0" name=""/>
        <dsp:cNvSpPr/>
      </dsp:nvSpPr>
      <dsp:spPr>
        <a:xfrm>
          <a:off x="6801417" y="2918704"/>
          <a:ext cx="1046224" cy="1830544"/>
        </a:xfrm>
        <a:prstGeom prst="roundRect">
          <a:avLst>
            <a:gd name="adj" fmla="val 10000"/>
          </a:avLst>
        </a:prstGeom>
        <a:gradFill rotWithShape="0">
          <a:gsLst>
            <a:gs pos="0">
              <a:schemeClr val="accent4">
                <a:hueOff val="0"/>
                <a:satOff val="0"/>
                <a:lumOff val="0"/>
                <a:alphaOff val="0"/>
                <a:tint val="85000"/>
                <a:shade val="98000"/>
                <a:satMod val="110000"/>
                <a:lumMod val="103000"/>
              </a:schemeClr>
            </a:gs>
            <a:gs pos="50000">
              <a:schemeClr val="accent4">
                <a:hueOff val="0"/>
                <a:satOff val="0"/>
                <a:lumOff val="0"/>
                <a:alphaOff val="0"/>
                <a:shade val="85000"/>
                <a:satMod val="105000"/>
                <a:lumMod val="100000"/>
              </a:schemeClr>
            </a:gs>
            <a:gs pos="100000">
              <a:schemeClr val="accent4">
                <a:hueOff val="0"/>
                <a:satOff val="0"/>
                <a:lumOff val="0"/>
                <a:alphaOff val="0"/>
                <a:shade val="60000"/>
                <a:satMod val="120000"/>
                <a:lumMod val="100000"/>
              </a:schemeClr>
            </a:gs>
          </a:gsLst>
          <a:lin ang="5400000" scaled="0"/>
        </a:gradFill>
        <a:ln>
          <a:noFill/>
        </a:ln>
        <a:effectLst>
          <a:outerShdw blurRad="50800" dist="15875" dir="5400000" algn="ctr" rotWithShape="0">
            <a:srgbClr val="000000">
              <a:alpha val="6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a:t>2.2.3</a:t>
          </a:r>
        </a:p>
        <a:p>
          <a:pPr lvl="0" algn="ctr" defTabSz="622300">
            <a:lnSpc>
              <a:spcPct val="90000"/>
            </a:lnSpc>
            <a:spcBef>
              <a:spcPct val="0"/>
            </a:spcBef>
            <a:spcAft>
              <a:spcPct val="35000"/>
            </a:spcAft>
          </a:pPr>
          <a:r>
            <a:rPr lang="en-US" sz="1400" b="1" kern="1200" dirty="0"/>
            <a:t>Incorporate Tosca’s revisions</a:t>
          </a:r>
        </a:p>
      </dsp:txBody>
      <dsp:txXfrm>
        <a:off x="6832060" y="2949347"/>
        <a:ext cx="984938" cy="1769258"/>
      </dsp:txXfrm>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27-Mar-21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4EAC5EAB-D59E-4F9A-8613-A559718E26A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A901E4C0-C8F3-4A5B-8200-E617BFC82525}"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6563" name="Rectangle 2">
            <a:extLst>
              <a:ext uri="{FF2B5EF4-FFF2-40B4-BE49-F238E27FC236}">
                <a16:creationId xmlns:a16="http://schemas.microsoft.com/office/drawing/2014/main" id="{9C476FC8-3F5F-4624-A95D-F877CF70506F}"/>
              </a:ext>
            </a:extLst>
          </p:cNvPr>
          <p:cNvSpPr>
            <a:spLocks noGrp="1" noRot="1" noChangeAspect="1" noChangeArrowheads="1" noTextEdit="1"/>
          </p:cNvSpPr>
          <p:nvPr>
            <p:ph type="sldImg"/>
          </p:nvPr>
        </p:nvSpPr>
        <p:spPr>
          <a:ln/>
        </p:spPr>
      </p:sp>
      <p:sp>
        <p:nvSpPr>
          <p:cNvPr id="66564" name="Rectangle 3">
            <a:extLst>
              <a:ext uri="{FF2B5EF4-FFF2-40B4-BE49-F238E27FC236}">
                <a16:creationId xmlns:a16="http://schemas.microsoft.com/office/drawing/2014/main" id="{AB5F741F-3863-4A2C-A8F9-F66EF74B8E2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1338567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March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smtClean="0"/>
              <a:t>Dr. Akram Mustafa Suliman</a:t>
            </a:r>
            <a:endParaRPr lang="en-US"/>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March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Dr. Akram Mustafa Suliman</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March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Dr. Akram Mustafa Suliman</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March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Dr. Akram Mustafa Suliman</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March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Dr. Akram Mustafa Suliman</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March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Dr. Akram Mustafa Suliman</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March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Dr. Akram Mustafa Suliman</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March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Dr. Akram Mustafa Suliman</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March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Dr. Akram Mustafa Suliman</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March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Dr. Akram Mustafa Suliman</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March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Dr. Akram Mustafa Suliman</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smtClean="0"/>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en-US" smtClean="0"/>
              <a:t>Dr. Akram Mustafa Suliman</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9314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754326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r>
              <a:rPr lang="en-US" smtClean="0"/>
              <a:t>March 2021</a:t>
            </a:r>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r>
              <a:rPr lang="en-US" b="1" smtClean="0">
                <a:solidFill>
                  <a:srgbClr val="53728A"/>
                </a:solidFill>
              </a:rPr>
              <a:t>Dr. Akram Mustafa Suliman</a:t>
            </a:r>
            <a:endParaRPr lang="en-US" b="1" dirty="0">
              <a:solidFill>
                <a:srgbClr val="53728A"/>
              </a:solidFill>
            </a:endParaRP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6377674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r>
              <a:rPr lang="en-US" smtClean="0"/>
              <a:t>March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Dr. Akram Mustafa Suliman</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75797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r>
              <a:rPr lang="en-US" smtClean="0"/>
              <a:t>March 2021</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Dr. Akram Mustafa Suliman</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80077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r>
              <a:rPr lang="en-US" smtClean="0"/>
              <a:t>March 2021</a:t>
            </a:r>
            <a:endParaRPr lang="en-US"/>
          </a:p>
        </p:txBody>
      </p:sp>
      <p:sp>
        <p:nvSpPr>
          <p:cNvPr id="4" name="Footer Placeholder 3"/>
          <p:cNvSpPr>
            <a:spLocks noGrp="1"/>
          </p:cNvSpPr>
          <p:nvPr>
            <p:ph type="ftr" sz="quarter" idx="11"/>
          </p:nvPr>
        </p:nvSpPr>
        <p:spPr/>
        <p:txBody>
          <a:bodyPr/>
          <a:lstStyle/>
          <a:p>
            <a:r>
              <a:rPr lang="en-US" b="1" smtClean="0">
                <a:solidFill>
                  <a:srgbClr val="53728A"/>
                </a:solidFill>
              </a:rPr>
              <a:t>Dr. Akram Mustafa Suliman</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531505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March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Dr. Akram Mustafa Suliman</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40895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March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Dr. Akram Mustafa Suliman</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377394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March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Dr. Akram Mustafa Suliman</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235351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Dr. Akram Mustafa Suliman</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871074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r>
              <a:rPr lang="en-US" smtClean="0"/>
              <a:t>March 2021</a:t>
            </a:r>
            <a:endParaRPr lang="en-US"/>
          </a:p>
        </p:txBody>
      </p:sp>
      <p:sp>
        <p:nvSpPr>
          <p:cNvPr id="5" name="Footer Placeholder 4"/>
          <p:cNvSpPr>
            <a:spLocks noGrp="1"/>
          </p:cNvSpPr>
          <p:nvPr>
            <p:ph type="ftr" sz="quarter" idx="11"/>
          </p:nvPr>
        </p:nvSpPr>
        <p:spPr>
          <a:xfrm>
            <a:off x="3776135" y="6422854"/>
            <a:ext cx="4279669" cy="365125"/>
          </a:xfrm>
        </p:spPr>
        <p:txBody>
          <a:bodyPr/>
          <a:lstStyle/>
          <a:p>
            <a:r>
              <a:rPr lang="en-US" b="1" smtClean="0">
                <a:solidFill>
                  <a:srgbClr val="53728A"/>
                </a:solidFill>
              </a:rPr>
              <a:t>Dr. Akram Mustafa Suliman</a:t>
            </a:r>
            <a:endParaRPr lang="en-US" dirty="0"/>
          </a:p>
        </p:txBody>
      </p:sp>
      <p:sp>
        <p:nvSpPr>
          <p:cNvPr id="6" name="Slide Number Placeholder 5"/>
          <p:cNvSpPr>
            <a:spLocks noGrp="1"/>
          </p:cNvSpPr>
          <p:nvPr>
            <p:ph type="sldNum" sz="quarter" idx="12"/>
          </p:nvPr>
        </p:nvSpPr>
        <p:spPr>
          <a:xfrm>
            <a:off x="8073048" y="6422854"/>
            <a:ext cx="879759" cy="365125"/>
          </a:xfrm>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2859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fld id="{42782097-F866-4A86-B431-796CA8F59172}" type="datetime1">
              <a:rPr lang="en-US" smtClean="0"/>
              <a:t>27-Mar-21</a:t>
            </a:fld>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263728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fld id="{B011937B-9F24-4820-9479-7B2FA0EE95AD}" type="datetime1">
              <a:rPr lang="en-US" smtClean="0"/>
              <a:t>27-Mar-21</a:t>
            </a:fld>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7118828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fld id="{EC3BF0FD-CB6E-4B0E-9CF1-936AE0A1F48B}" type="datetime1">
              <a:rPr lang="en-US" smtClean="0"/>
              <a:t>27-Mar-21</a:t>
            </a:fld>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0099674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fld id="{70101738-229A-437E-BEFD-3CF64340FED3}" type="datetime1">
              <a:rPr lang="en-US" smtClean="0"/>
              <a:t>27-Mar-21</a:t>
            </a:fld>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772667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fld id="{5E954ECC-7CFC-452F-886A-81B8EC2DE617}" type="datetime1">
              <a:rPr lang="en-US" smtClean="0"/>
              <a:t>27-Mar-21</a:t>
            </a:fld>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7520993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fld id="{2A31E993-AAEE-4182-A544-ED5FAA9853C7}" type="datetime1">
              <a:rPr lang="en-US" smtClean="0"/>
              <a:t>27-Mar-21</a:t>
            </a:fld>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61405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fld id="{26722F9F-F55A-42E2-AEE6-1901F93C5FAE}" type="datetime1">
              <a:rPr lang="en-US" smtClean="0"/>
              <a:t>27-Mar-21</a:t>
            </a:fld>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81346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fld id="{2085AE96-1805-4C9A-A4CC-48E8339E1E77}" type="datetime1">
              <a:rPr lang="en-US" smtClean="0"/>
              <a:t>27-Mar-21</a:t>
            </a:fld>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5264242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fld id="{F7399B87-0C7A-4A4C-8F76-39E02466623A}" type="datetime1">
              <a:rPr lang="en-US" smtClean="0"/>
              <a:t>27-Mar-21</a:t>
            </a:fld>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467408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fld id="{5ECE6ACE-828E-4A69-B454-4529D9173C60}" type="datetime1">
              <a:rPr lang="en-US" smtClean="0"/>
              <a:t>27-Mar-21</a:t>
            </a:fld>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923262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fld id="{39DA0813-7BEA-4B66-AE2B-9CC5691417DE}" type="datetime1">
              <a:rPr lang="en-US" smtClean="0"/>
              <a:t>27-Mar-21</a:t>
            </a:fld>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5040180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March 2021</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Dr. Akram Mustafa Suliman</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r>
              <a:rPr lang="en-US" smtClean="0"/>
              <a:t>March 2021</a:t>
            </a:r>
            <a:endParaRPr lang="en-US"/>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r>
              <a:rPr lang="en-US" smtClean="0"/>
              <a:t>Dr. Akram Mustafa Suliman</a:t>
            </a:r>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0E9CA7F0-1DB2-4EC7-8938-616CB0658807}" type="slidenum">
              <a:rPr lang="en-US" smtClean="0"/>
              <a:t>‹#›</a:t>
            </a:fld>
            <a:endParaRPr lang="en-US"/>
          </a:p>
        </p:txBody>
      </p:sp>
      <p:pic>
        <p:nvPicPr>
          <p:cNvPr id="8" name="Picture 7"/>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204203801"/>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iming>
    <p:tnLst>
      <p:par>
        <p:cTn id="1" dur="indefinite" restart="never" nodeType="tmRoot"/>
      </p:par>
    </p:tnLst>
  </p:timing>
  <p:hf hdr="0"/>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2301CD-4D77-45A6-A913-6795C57FBACB}" type="datetime1">
              <a:rPr lang="en-US" smtClean="0"/>
              <a:t>27-Mar-21</a:t>
            </a:fld>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27137205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1.png"/><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3.xml"/><Relationship Id="rId1" Type="http://schemas.openxmlformats.org/officeDocument/2006/relationships/tags" Target="../tags/tag1.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80.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1.e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506</a:t>
            </a:r>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latin typeface="+mn-lt"/>
              </a:rPr>
              <a:t>Advanced Project Management</a:t>
            </a:r>
            <a:r>
              <a:rPr lang="en-US" b="1" dirty="0">
                <a:solidFill>
                  <a:schemeClr val="bg1"/>
                </a:solidFill>
                <a:latin typeface="+mn-lt"/>
              </a:rPr>
              <a:t/>
            </a:r>
            <a:br>
              <a:rPr lang="en-US" b="1" dirty="0">
                <a:solidFill>
                  <a:schemeClr val="bg1"/>
                </a:solidFill>
                <a:latin typeface="+mn-lt"/>
              </a:rPr>
            </a:br>
            <a:r>
              <a:rPr lang="en-US" sz="5400" dirty="0">
                <a:solidFill>
                  <a:srgbClr val="FF0000"/>
                </a:solidFill>
                <a:latin typeface="+mn-lt"/>
              </a:rPr>
              <a:t>LECTURE 9</a:t>
            </a: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578542" y="4379932"/>
            <a:ext cx="8567738" cy="1917473"/>
          </a:xfrm>
          <a:solidFill>
            <a:schemeClr val="tx1">
              <a:lumMod val="65000"/>
              <a:lumOff val="35000"/>
            </a:schemeClr>
          </a:solidFill>
        </p:spPr>
        <p:txBody>
          <a:bodyPr lIns="274320" tIns="91440" rIns="182880" bIns="91440">
            <a:noAutofit/>
          </a:bodyPr>
          <a:lstStyle/>
          <a:p>
            <a:pPr lvl="0"/>
            <a:r>
              <a:rPr lang="en-US" sz="4000" b="1" dirty="0"/>
              <a:t>Budgeting, Estimating times and costs</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123406"/>
            <a:ext cx="2694542" cy="2286000"/>
          </a:xfrm>
          <a:prstGeom prst="rect">
            <a:avLst/>
          </a:prstGeom>
        </p:spPr>
      </p:pic>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en-US" smtClean="0"/>
              <a:t>Dr. Akram Mustafa Suliman</a:t>
            </a:r>
            <a:endParaRPr lang="en-US"/>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a:p>
        </p:txBody>
      </p:sp>
    </p:spTree>
    <p:extLst>
      <p:ext uri="{BB962C8B-B14F-4D97-AF65-F5344CB8AC3E}">
        <p14:creationId xmlns:p14="http://schemas.microsoft.com/office/powerpoint/2010/main" val="5684945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a:extLst>
              <a:ext uri="{FF2B5EF4-FFF2-40B4-BE49-F238E27FC236}">
                <a16:creationId xmlns:a16="http://schemas.microsoft.com/office/drawing/2014/main" id="{013D7EEB-7322-4380-B106-D67A8664E01E}"/>
              </a:ext>
            </a:extLst>
          </p:cNvPr>
          <p:cNvGraphicFramePr>
            <a:graphicFrameLocks noGrp="1"/>
          </p:cNvGraphicFramePr>
          <p:nvPr>
            <p:ph idx="1"/>
            <p:extLst>
              <p:ext uri="{D42A27DB-BD31-4B8C-83A1-F6EECF244321}">
                <p14:modId xmlns:p14="http://schemas.microsoft.com/office/powerpoint/2010/main" val="2816111094"/>
              </p:ext>
            </p:extLst>
          </p:nvPr>
        </p:nvGraphicFramePr>
        <p:xfrm>
          <a:off x="185352" y="1853513"/>
          <a:ext cx="12006648" cy="50044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1"/>
          <p:cNvSpPr>
            <a:spLocks noGrp="1"/>
          </p:cNvSpPr>
          <p:nvPr>
            <p:ph type="title"/>
          </p:nvPr>
        </p:nvSpPr>
        <p:spPr>
          <a:xfrm>
            <a:off x="1202919" y="284176"/>
            <a:ext cx="9784080" cy="1508760"/>
          </a:xfrm>
        </p:spPr>
        <p:txBody>
          <a:bodyPr>
            <a:normAutofit/>
          </a:bodyPr>
          <a:lstStyle/>
          <a:p>
            <a:r>
              <a:rPr lang="en-US" sz="3600" dirty="0"/>
              <a:t>PMG506 </a:t>
            </a:r>
            <a:r>
              <a:rPr lang="en-US" sz="3600" dirty="0" smtClean="0"/>
              <a:t/>
            </a:r>
            <a:br>
              <a:rPr lang="en-US" sz="3600" dirty="0" smtClean="0"/>
            </a:br>
            <a:r>
              <a:rPr lang="en-US" sz="3600" dirty="0" smtClean="0"/>
              <a:t>Advanced </a:t>
            </a:r>
            <a:r>
              <a:rPr lang="en-US" sz="3600" dirty="0"/>
              <a:t>Project Management (APM)</a:t>
            </a:r>
            <a:endParaRPr lang="ar-EG" sz="3600" dirty="0"/>
          </a:p>
        </p:txBody>
      </p:sp>
      <p:sp>
        <p:nvSpPr>
          <p:cNvPr id="2" name="Date Placeholder 1"/>
          <p:cNvSpPr>
            <a:spLocks noGrp="1"/>
          </p:cNvSpPr>
          <p:nvPr>
            <p:ph type="dt" sz="half" idx="10"/>
          </p:nvPr>
        </p:nvSpPr>
        <p:spPr/>
        <p:txBody>
          <a:bodyPr/>
          <a:lstStyle/>
          <a:p>
            <a:r>
              <a:rPr lang="en-US" smtClean="0"/>
              <a:t>March 2021</a:t>
            </a:r>
            <a:endParaRPr lang="en-US"/>
          </a:p>
        </p:txBody>
      </p:sp>
      <p:sp>
        <p:nvSpPr>
          <p:cNvPr id="4" name="Slide Number Placeholder 3"/>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7482667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graphicFrame>
        <p:nvGraphicFramePr>
          <p:cNvPr id="9" name="Content Placeholder 8">
            <a:extLst>
              <a:ext uri="{FF2B5EF4-FFF2-40B4-BE49-F238E27FC236}">
                <a16:creationId xmlns:a16="http://schemas.microsoft.com/office/drawing/2014/main" id="{013D7EEB-7322-4380-B106-D67A8664E01E}"/>
              </a:ext>
            </a:extLst>
          </p:cNvPr>
          <p:cNvGraphicFramePr>
            <a:graphicFrameLocks noGrp="1"/>
          </p:cNvGraphicFramePr>
          <p:nvPr>
            <p:ph idx="1"/>
            <p:extLst/>
          </p:nvPr>
        </p:nvGraphicFramePr>
        <p:xfrm>
          <a:off x="185352" y="803188"/>
          <a:ext cx="12006648" cy="60548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Box 9">
            <a:extLst>
              <a:ext uri="{FF2B5EF4-FFF2-40B4-BE49-F238E27FC236}">
                <a16:creationId xmlns:a16="http://schemas.microsoft.com/office/drawing/2014/main" id="{7B16D2EF-AD58-42EA-B22F-212DD97B273B}"/>
              </a:ext>
            </a:extLst>
          </p:cNvPr>
          <p:cNvSpPr txBox="1"/>
          <p:nvPr/>
        </p:nvSpPr>
        <p:spPr>
          <a:xfrm>
            <a:off x="2224217" y="117540"/>
            <a:ext cx="815545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PMG506 Advanced Project Management (APM)</a:t>
            </a:r>
            <a:endPar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5" name="Picture 14">
            <a:extLst>
              <a:ext uri="{FF2B5EF4-FFF2-40B4-BE49-F238E27FC236}">
                <a16:creationId xmlns:a16="http://schemas.microsoft.com/office/drawing/2014/main" id="{F3BC91ED-CCAB-461D-8F1B-C21A306C20EF}"/>
              </a:ext>
            </a:extLst>
          </p:cNvPr>
          <p:cNvPicPr>
            <a:picLocks noChangeAspect="1"/>
          </p:cNvPicPr>
          <p:nvPr/>
        </p:nvPicPr>
        <p:blipFill>
          <a:blip r:embed="rId7"/>
          <a:stretch>
            <a:fillRect/>
          </a:stretch>
        </p:blipFill>
        <p:spPr>
          <a:xfrm>
            <a:off x="11060533" y="0"/>
            <a:ext cx="1131467" cy="1013254"/>
          </a:xfrm>
          <a:prstGeom prst="rect">
            <a:avLst/>
          </a:prstGeom>
        </p:spPr>
      </p:pic>
    </p:spTree>
    <p:extLst>
      <p:ext uri="{BB962C8B-B14F-4D97-AF65-F5344CB8AC3E}">
        <p14:creationId xmlns:p14="http://schemas.microsoft.com/office/powerpoint/2010/main" val="41438962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328" y="207643"/>
            <a:ext cx="4929556" cy="646900"/>
          </a:xfrm>
        </p:spPr>
        <p:txBody>
          <a:bodyPr anchor="b">
            <a:normAutofit fontScale="90000"/>
          </a:bodyPr>
          <a:lstStyle/>
          <a:p>
            <a:r>
              <a:rPr lang="en-GB" altLang="en-US" sz="4000" dirty="0">
                <a:solidFill>
                  <a:schemeClr val="bg1">
                    <a:lumMod val="95000"/>
                    <a:lumOff val="5000"/>
                  </a:schemeClr>
                </a:solidFill>
                <a:latin typeface="+mn-lt"/>
                <a:cs typeface="Times New Roman" panose="02020603050405020304" pitchFamily="18" charset="0"/>
              </a:rPr>
              <a:t>Learning Outcomes</a:t>
            </a:r>
            <a:endParaRPr lang="en-US" sz="4000" dirty="0">
              <a:solidFill>
                <a:schemeClr val="bg1">
                  <a:lumMod val="95000"/>
                  <a:lumOff val="5000"/>
                </a:schemeClr>
              </a:solidFill>
              <a:latin typeface="+mn-lt"/>
              <a:cs typeface="Times New Roman" panose="02020603050405020304" pitchFamily="18" charset="0"/>
            </a:endParaRPr>
          </a:p>
        </p:txBody>
      </p:sp>
      <p:sp>
        <p:nvSpPr>
          <p:cNvPr id="3" name="Content Placeholder 2"/>
          <p:cNvSpPr>
            <a:spLocks noGrp="1"/>
          </p:cNvSpPr>
          <p:nvPr>
            <p:ph idx="1"/>
          </p:nvPr>
        </p:nvSpPr>
        <p:spPr>
          <a:xfrm>
            <a:off x="4" y="1345271"/>
            <a:ext cx="6319759" cy="5794760"/>
          </a:xfrm>
        </p:spPr>
        <p:txBody>
          <a:bodyPr>
            <a:noAutofit/>
          </a:bodyPr>
          <a:lstStyle/>
          <a:p>
            <a:pPr marL="457200" indent="-457200">
              <a:buNone/>
            </a:pPr>
            <a:r>
              <a:rPr lang="en-GB" altLang="en-US" sz="2000" b="1" dirty="0">
                <a:solidFill>
                  <a:schemeClr val="bg1">
                    <a:lumMod val="95000"/>
                    <a:lumOff val="5000"/>
                  </a:schemeClr>
                </a:solidFill>
                <a:cs typeface="Times New Roman" panose="02020603050405020304" pitchFamily="18" charset="0"/>
              </a:rPr>
              <a:t>By the end of this lecture, you will be able to:</a:t>
            </a:r>
          </a:p>
          <a:p>
            <a:pPr>
              <a:buFont typeface="Wingdings" panose="05000000000000000000" pitchFamily="2" charset="2"/>
              <a:buChar char="Ø"/>
            </a:pPr>
            <a:r>
              <a:rPr lang="en-US" sz="2400" dirty="0">
                <a:solidFill>
                  <a:schemeClr val="bg1">
                    <a:lumMod val="95000"/>
                    <a:lumOff val="5000"/>
                  </a:schemeClr>
                </a:solidFill>
              </a:rPr>
              <a:t>Understand estimating project times and costs are the foundation for project planning and control.</a:t>
            </a:r>
          </a:p>
          <a:p>
            <a:pPr>
              <a:buFont typeface="Wingdings" panose="05000000000000000000" pitchFamily="2" charset="2"/>
              <a:buChar char="Ø"/>
            </a:pPr>
            <a:r>
              <a:rPr lang="en-US" sz="2400" dirty="0">
                <a:solidFill>
                  <a:schemeClr val="bg1">
                    <a:lumMod val="95000"/>
                    <a:lumOff val="5000"/>
                  </a:schemeClr>
                </a:solidFill>
              </a:rPr>
              <a:t>Describe guidelines for estimating time, costs, and resources.</a:t>
            </a:r>
          </a:p>
          <a:p>
            <a:pPr>
              <a:buFont typeface="Wingdings" panose="05000000000000000000" pitchFamily="2" charset="2"/>
              <a:buChar char="Ø"/>
            </a:pPr>
            <a:r>
              <a:rPr lang="en-US" sz="2400" dirty="0">
                <a:solidFill>
                  <a:schemeClr val="bg1">
                    <a:lumMod val="95000"/>
                    <a:lumOff val="5000"/>
                  </a:schemeClr>
                </a:solidFill>
              </a:rPr>
              <a:t>Describe the methods, uses, and advantages and disadvantages of top-down and bottom-up estimating methods.</a:t>
            </a:r>
          </a:p>
          <a:p>
            <a:pPr>
              <a:buFont typeface="Wingdings" panose="05000000000000000000" pitchFamily="2" charset="2"/>
              <a:buChar char="Ø"/>
            </a:pPr>
            <a:r>
              <a:rPr lang="en-US" sz="2400" dirty="0">
                <a:solidFill>
                  <a:schemeClr val="bg1">
                    <a:lumMod val="95000"/>
                    <a:lumOff val="5000"/>
                  </a:schemeClr>
                </a:solidFill>
              </a:rPr>
              <a:t>Distinguish different kinds of costs associated with a project.</a:t>
            </a:r>
          </a:p>
          <a:p>
            <a:pPr marL="0" indent="0">
              <a:buNone/>
            </a:pPr>
            <a:endParaRPr lang="en-US" sz="2000" dirty="0">
              <a:solidFill>
                <a:schemeClr val="bg1">
                  <a:lumMod val="95000"/>
                  <a:lumOff val="5000"/>
                </a:schemeClr>
              </a:solidFill>
            </a:endParaRPr>
          </a:p>
        </p:txBody>
      </p:sp>
      <p:pic>
        <p:nvPicPr>
          <p:cNvPr id="5" name="Picture 4">
            <a:extLst>
              <a:ext uri="{FF2B5EF4-FFF2-40B4-BE49-F238E27FC236}">
                <a16:creationId xmlns:a16="http://schemas.microsoft.com/office/drawing/2014/main" id="{77188769-64B0-4F71-8706-3AE7A932E1DA}"/>
              </a:ext>
            </a:extLst>
          </p:cNvPr>
          <p:cNvPicPr>
            <a:picLocks noChangeAspect="1"/>
          </p:cNvPicPr>
          <p:nvPr/>
        </p:nvPicPr>
        <p:blipFill rotWithShape="1">
          <a:blip r:embed="rId3"/>
          <a:srcRect l="399"/>
          <a:stretch/>
        </p:blipFill>
        <p:spPr>
          <a:xfrm>
            <a:off x="6771338" y="2136811"/>
            <a:ext cx="4853685" cy="2934000"/>
          </a:xfrm>
          <a:prstGeom prst="rect">
            <a:avLst/>
          </a:prstGeom>
        </p:spPr>
      </p:pic>
      <p:pic>
        <p:nvPicPr>
          <p:cNvPr id="4" name="Picture 3">
            <a:extLst>
              <a:ext uri="{FF2B5EF4-FFF2-40B4-BE49-F238E27FC236}">
                <a16:creationId xmlns:a16="http://schemas.microsoft.com/office/drawing/2014/main" id="{0209C7E9-A364-4889-9EAF-053B2891E3F0}"/>
              </a:ext>
            </a:extLst>
          </p:cNvPr>
          <p:cNvPicPr>
            <a:picLocks noChangeAspect="1"/>
          </p:cNvPicPr>
          <p:nvPr/>
        </p:nvPicPr>
        <p:blipFill>
          <a:blip r:embed="rId4"/>
          <a:stretch>
            <a:fillRect/>
          </a:stretch>
        </p:blipFill>
        <p:spPr>
          <a:xfrm>
            <a:off x="11058046" y="0"/>
            <a:ext cx="1133954" cy="1012024"/>
          </a:xfrm>
          <a:prstGeom prst="rect">
            <a:avLst/>
          </a:prstGeom>
        </p:spPr>
      </p:pic>
      <p:sp>
        <p:nvSpPr>
          <p:cNvPr id="6" name="Date Placeholder 5"/>
          <p:cNvSpPr>
            <a:spLocks noGrp="1"/>
          </p:cNvSpPr>
          <p:nvPr>
            <p:ph type="dt" sz="half" idx="10"/>
          </p:nvPr>
        </p:nvSpPr>
        <p:spPr/>
        <p:txBody>
          <a:bodyPr/>
          <a:lstStyle/>
          <a:p>
            <a:r>
              <a:rPr lang="en-US" smtClean="0"/>
              <a:t>March 2021</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
        <p:nvSpPr>
          <p:cNvPr id="9" name="Slide Number Placeholder 8"/>
          <p:cNvSpPr>
            <a:spLocks noGrp="1"/>
          </p:cNvSpPr>
          <p:nvPr>
            <p:ph type="sldNum" sz="quarter" idx="12"/>
          </p:nvPr>
        </p:nvSpPr>
        <p:spPr/>
        <p:txBody>
          <a:bodyPr/>
          <a:lstStyle/>
          <a:p>
            <a:fld id="{0E9CA7F0-1DB2-4EC7-8938-616CB0658807}" type="slidenum">
              <a:rPr lang="en-US" smtClean="0"/>
              <a:t>4</a:t>
            </a:fld>
            <a:endParaRPr lang="en-US"/>
          </a:p>
        </p:txBody>
      </p:sp>
    </p:spTree>
    <p:custDataLst>
      <p:tags r:id="rId1"/>
    </p:custDataLst>
    <p:extLst>
      <p:ext uri="{BB962C8B-B14F-4D97-AF65-F5344CB8AC3E}">
        <p14:creationId xmlns:p14="http://schemas.microsoft.com/office/powerpoint/2010/main" val="39722851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Overview</a:t>
            </a:r>
            <a:endParaRPr lang="ar-EG" sz="36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00323001"/>
              </p:ext>
            </p:extLst>
          </p:nvPr>
        </p:nvGraphicFramePr>
        <p:xfrm>
          <a:off x="1202919" y="1804816"/>
          <a:ext cx="9784079" cy="5053182"/>
        </p:xfrm>
        <a:graphic>
          <a:graphicData uri="http://schemas.openxmlformats.org/drawingml/2006/table">
            <a:tbl>
              <a:tblPr firstRow="1" bandRow="1">
                <a:tableStyleId>{91EBBBCC-DAD2-459C-BE2E-F6DE35CF9A28}</a:tableStyleId>
              </a:tblPr>
              <a:tblGrid>
                <a:gridCol w="580411">
                  <a:extLst>
                    <a:ext uri="{9D8B030D-6E8A-4147-A177-3AD203B41FA5}">
                      <a16:colId xmlns:a16="http://schemas.microsoft.com/office/drawing/2014/main" val="20000"/>
                    </a:ext>
                  </a:extLst>
                </a:gridCol>
                <a:gridCol w="2050603">
                  <a:extLst>
                    <a:ext uri="{9D8B030D-6E8A-4147-A177-3AD203B41FA5}">
                      <a16:colId xmlns:a16="http://schemas.microsoft.com/office/drawing/2014/main" val="20001"/>
                    </a:ext>
                  </a:extLst>
                </a:gridCol>
                <a:gridCol w="6217197">
                  <a:extLst>
                    <a:ext uri="{9D8B030D-6E8A-4147-A177-3AD203B41FA5}">
                      <a16:colId xmlns:a16="http://schemas.microsoft.com/office/drawing/2014/main" val="20002"/>
                    </a:ext>
                  </a:extLst>
                </a:gridCol>
                <a:gridCol w="935868">
                  <a:extLst>
                    <a:ext uri="{9D8B030D-6E8A-4147-A177-3AD203B41FA5}">
                      <a16:colId xmlns:a16="http://schemas.microsoft.com/office/drawing/2014/main" val="20003"/>
                    </a:ext>
                  </a:extLst>
                </a:gridCol>
              </a:tblGrid>
              <a:tr h="652894">
                <a:tc>
                  <a:txBody>
                    <a:bodyPr/>
                    <a:lstStyle/>
                    <a:p>
                      <a:pPr algn="ctr" rtl="0"/>
                      <a:r>
                        <a:rPr lang="en-US" dirty="0" smtClean="0"/>
                        <a:t>ID</a:t>
                      </a:r>
                      <a:endParaRPr lang="en-US" dirty="0">
                        <a:solidFill>
                          <a:schemeClr val="tx1"/>
                        </a:solidFill>
                      </a:endParaRPr>
                    </a:p>
                  </a:txBody>
                  <a:tcPr/>
                </a:tc>
                <a:tc>
                  <a:txBody>
                    <a:bodyPr/>
                    <a:lstStyle/>
                    <a:p>
                      <a:pPr algn="ctr" rtl="0"/>
                      <a:r>
                        <a:rPr lang="en-US" dirty="0" smtClean="0"/>
                        <a:t>Process</a:t>
                      </a:r>
                      <a:endParaRPr lang="en-US" dirty="0">
                        <a:solidFill>
                          <a:schemeClr val="tx1"/>
                        </a:solidFill>
                      </a:endParaRPr>
                    </a:p>
                  </a:txBody>
                  <a:tcPr/>
                </a:tc>
                <a:tc>
                  <a:txBody>
                    <a:bodyPr/>
                    <a:lstStyle/>
                    <a:p>
                      <a:pPr algn="ctr" rtl="0"/>
                      <a:r>
                        <a:rPr lang="en-US" dirty="0" smtClean="0"/>
                        <a:t>Definition</a:t>
                      </a:r>
                      <a:endParaRPr lang="en-US" dirty="0">
                        <a:solidFill>
                          <a:schemeClr val="tx1"/>
                        </a:solidFill>
                      </a:endParaRPr>
                    </a:p>
                  </a:txBody>
                  <a:tcPr/>
                </a:tc>
                <a:tc>
                  <a:txBody>
                    <a:bodyPr/>
                    <a:lstStyle/>
                    <a:p>
                      <a:pPr algn="ctr"/>
                      <a:r>
                        <a:rPr lang="en-US" sz="1200" dirty="0" smtClean="0"/>
                        <a:t>Process Group</a:t>
                      </a:r>
                      <a:endParaRPr lang="en-US" sz="1200" dirty="0">
                        <a:solidFill>
                          <a:schemeClr val="tx1"/>
                        </a:solidFill>
                      </a:endParaRPr>
                    </a:p>
                  </a:txBody>
                  <a:tcPr/>
                </a:tc>
                <a:extLst>
                  <a:ext uri="{0D108BD9-81ED-4DB2-BD59-A6C34878D82A}">
                    <a16:rowId xmlns:a16="http://schemas.microsoft.com/office/drawing/2014/main" val="10000"/>
                  </a:ext>
                </a:extLst>
              </a:tr>
              <a:tr h="839435">
                <a:tc>
                  <a:txBody>
                    <a:bodyPr/>
                    <a:lstStyle/>
                    <a:p>
                      <a:pPr algn="l" rtl="0"/>
                      <a:r>
                        <a:rPr lang="en-US" sz="1600" dirty="0" smtClean="0"/>
                        <a:t>6.1</a:t>
                      </a:r>
                      <a:endParaRPr lang="en-US" sz="1600" dirty="0">
                        <a:solidFill>
                          <a:schemeClr val="tx1"/>
                        </a:solidFill>
                      </a:endParaRPr>
                    </a:p>
                  </a:txBody>
                  <a:tcPr/>
                </a:tc>
                <a:tc>
                  <a:txBody>
                    <a:bodyPr/>
                    <a:lstStyle/>
                    <a:p>
                      <a:pPr algn="l" rtl="0"/>
                      <a:r>
                        <a:rPr lang="en-US" sz="1600" dirty="0" smtClean="0"/>
                        <a:t>Plan Schedule</a:t>
                      </a:r>
                      <a:r>
                        <a:rPr lang="en-US" sz="1600" baseline="0" dirty="0" smtClean="0"/>
                        <a:t> </a:t>
                      </a:r>
                      <a:r>
                        <a:rPr lang="en-US" sz="1600" dirty="0" smtClean="0"/>
                        <a:t>Management</a:t>
                      </a:r>
                      <a:endParaRPr lang="en-US" sz="1600" b="1" dirty="0">
                        <a:solidFill>
                          <a:schemeClr val="accent2"/>
                        </a:solidFill>
                      </a:endParaRPr>
                    </a:p>
                  </a:txBody>
                  <a:tcPr/>
                </a:tc>
                <a:tc>
                  <a:txBody>
                    <a:bodyPr/>
                    <a:lstStyle/>
                    <a:p>
                      <a:pPr algn="just" rtl="0"/>
                      <a:r>
                        <a:rPr lang="en-US" sz="1400" u="none" strike="noStrike" kern="1200" baseline="0" dirty="0" smtClean="0"/>
                        <a:t>The process of establishing the policies, procedures, and documentation for planning, developing, managing, executing, and controlling the project schedule.</a:t>
                      </a:r>
                      <a:endParaRPr lang="en-US" sz="1400" b="1" i="1" dirty="0"/>
                    </a:p>
                  </a:txBody>
                  <a:tcPr/>
                </a:tc>
                <a:tc>
                  <a:txBody>
                    <a:bodyPr/>
                    <a:lstStyle/>
                    <a:p>
                      <a:pPr algn="ctr"/>
                      <a:r>
                        <a:rPr lang="en-US" sz="1600" dirty="0" smtClean="0"/>
                        <a:t>P</a:t>
                      </a:r>
                      <a:endParaRPr lang="en-US" sz="1600" b="1" dirty="0">
                        <a:solidFill>
                          <a:schemeClr val="accent2"/>
                        </a:solidFill>
                      </a:endParaRPr>
                    </a:p>
                  </a:txBody>
                  <a:tcPr/>
                </a:tc>
                <a:extLst>
                  <a:ext uri="{0D108BD9-81ED-4DB2-BD59-A6C34878D82A}">
                    <a16:rowId xmlns:a16="http://schemas.microsoft.com/office/drawing/2014/main" val="10001"/>
                  </a:ext>
                </a:extLst>
              </a:tr>
              <a:tr h="628657">
                <a:tc>
                  <a:txBody>
                    <a:bodyPr/>
                    <a:lstStyle/>
                    <a:p>
                      <a:pPr algn="l" rtl="0"/>
                      <a:r>
                        <a:rPr lang="en-US" sz="1600" dirty="0" smtClean="0"/>
                        <a:t>6.2</a:t>
                      </a:r>
                      <a:endParaRPr lang="en-US" sz="1600" dirty="0">
                        <a:solidFill>
                          <a:schemeClr val="tx1"/>
                        </a:solidFill>
                      </a:endParaRPr>
                    </a:p>
                  </a:txBody>
                  <a:tcPr/>
                </a:tc>
                <a:tc>
                  <a:txBody>
                    <a:bodyPr/>
                    <a:lstStyle/>
                    <a:p>
                      <a:pPr algn="l" rtl="0"/>
                      <a:r>
                        <a:rPr lang="en-US" sz="1600" dirty="0" smtClean="0"/>
                        <a:t>Define</a:t>
                      </a:r>
                      <a:r>
                        <a:rPr lang="en-US" sz="1600" baseline="0" dirty="0" smtClean="0"/>
                        <a:t> Activities</a:t>
                      </a:r>
                      <a:endParaRPr lang="en-US" sz="1600" b="1" dirty="0">
                        <a:solidFill>
                          <a:schemeClr val="accent2"/>
                        </a:solidFill>
                      </a:endParaRPr>
                    </a:p>
                  </a:txBody>
                  <a:tcPr/>
                </a:tc>
                <a:tc>
                  <a:txBody>
                    <a:bodyPr/>
                    <a:lstStyle/>
                    <a:p>
                      <a:pPr algn="just" rtl="0"/>
                      <a:r>
                        <a:rPr lang="en-US" sz="1400" dirty="0" smtClean="0"/>
                        <a:t>The process of identifying and documenting the specific actions to be performed</a:t>
                      </a:r>
                      <a:r>
                        <a:rPr lang="en-US" sz="1400" baseline="0" dirty="0" smtClean="0"/>
                        <a:t> </a:t>
                      </a:r>
                      <a:r>
                        <a:rPr lang="en-US" sz="1400" dirty="0" smtClean="0"/>
                        <a:t>to produce the project deliverables.</a:t>
                      </a:r>
                      <a:endParaRPr lang="en-US" sz="1400" b="1" i="1" dirty="0"/>
                    </a:p>
                  </a:txBody>
                  <a:tcPr/>
                </a:tc>
                <a:tc>
                  <a:txBody>
                    <a:bodyPr/>
                    <a:lstStyle/>
                    <a:p>
                      <a:pPr algn="ctr"/>
                      <a:r>
                        <a:rPr lang="en-US" sz="1600" dirty="0" smtClean="0"/>
                        <a:t>P</a:t>
                      </a:r>
                      <a:endParaRPr lang="en-US" sz="1600" b="1" dirty="0">
                        <a:solidFill>
                          <a:schemeClr val="accent2"/>
                        </a:solidFill>
                      </a:endParaRPr>
                    </a:p>
                  </a:txBody>
                  <a:tcPr/>
                </a:tc>
                <a:extLst>
                  <a:ext uri="{0D108BD9-81ED-4DB2-BD59-A6C34878D82A}">
                    <a16:rowId xmlns:a16="http://schemas.microsoft.com/office/drawing/2014/main" val="10002"/>
                  </a:ext>
                </a:extLst>
              </a:tr>
              <a:tr h="626663">
                <a:tc>
                  <a:txBody>
                    <a:bodyPr/>
                    <a:lstStyle/>
                    <a:p>
                      <a:pPr algn="l" rtl="0"/>
                      <a:r>
                        <a:rPr lang="en-US" sz="1600" dirty="0" smtClean="0"/>
                        <a:t>6.3</a:t>
                      </a:r>
                      <a:endParaRPr lang="en-US" sz="1600" dirty="0">
                        <a:solidFill>
                          <a:schemeClr val="tx1"/>
                        </a:solidFill>
                      </a:endParaRPr>
                    </a:p>
                  </a:txBody>
                  <a:tcPr/>
                </a:tc>
                <a:tc>
                  <a:txBody>
                    <a:bodyPr/>
                    <a:lstStyle/>
                    <a:p>
                      <a:pPr algn="l" rtl="0"/>
                      <a:r>
                        <a:rPr lang="en-US" sz="1600" dirty="0" smtClean="0"/>
                        <a:t>Sequence</a:t>
                      </a:r>
                      <a:r>
                        <a:rPr lang="en-US" sz="1600" baseline="0" dirty="0" smtClean="0"/>
                        <a:t> Activities</a:t>
                      </a:r>
                      <a:endParaRPr lang="en-US" sz="1600" b="1" dirty="0">
                        <a:solidFill>
                          <a:schemeClr val="accent2"/>
                        </a:solidFill>
                      </a:endParaRPr>
                    </a:p>
                  </a:txBody>
                  <a:tcPr/>
                </a:tc>
                <a:tc>
                  <a:txBody>
                    <a:bodyPr/>
                    <a:lstStyle/>
                    <a:p>
                      <a:pPr algn="just" rtl="0"/>
                      <a:r>
                        <a:rPr lang="en-US" sz="1400" dirty="0" smtClean="0"/>
                        <a:t>The process of identifying and documenting relationships among the project</a:t>
                      </a:r>
                      <a:r>
                        <a:rPr lang="en-US" sz="1400" baseline="0" dirty="0" smtClean="0"/>
                        <a:t> </a:t>
                      </a:r>
                      <a:r>
                        <a:rPr lang="en-US" sz="1400" dirty="0" smtClean="0"/>
                        <a:t>activities.</a:t>
                      </a:r>
                      <a:endParaRPr lang="en-US" sz="1400" b="1" i="1" dirty="0"/>
                    </a:p>
                  </a:txBody>
                  <a:tcPr/>
                </a:tc>
                <a:tc>
                  <a:txBody>
                    <a:bodyPr/>
                    <a:lstStyle/>
                    <a:p>
                      <a:pPr algn="ctr"/>
                      <a:r>
                        <a:rPr lang="en-US" sz="1600" dirty="0" smtClean="0"/>
                        <a:t>p</a:t>
                      </a:r>
                      <a:endParaRPr lang="en-US" sz="1600" b="1" dirty="0">
                        <a:solidFill>
                          <a:schemeClr val="accent2"/>
                        </a:solidFill>
                      </a:endParaRPr>
                    </a:p>
                  </a:txBody>
                  <a:tcPr/>
                </a:tc>
                <a:extLst>
                  <a:ext uri="{0D108BD9-81ED-4DB2-BD59-A6C34878D82A}">
                    <a16:rowId xmlns:a16="http://schemas.microsoft.com/office/drawing/2014/main" val="10003"/>
                  </a:ext>
                </a:extLst>
              </a:tr>
              <a:tr h="626663">
                <a:tc>
                  <a:txBody>
                    <a:bodyPr/>
                    <a:lstStyle/>
                    <a:p>
                      <a:pPr algn="l" rtl="0"/>
                      <a:r>
                        <a:rPr lang="en-US" sz="1600" dirty="0" smtClean="0"/>
                        <a:t>6.4</a:t>
                      </a:r>
                      <a:endParaRPr lang="en-US" sz="1600" dirty="0">
                        <a:solidFill>
                          <a:schemeClr val="tx1"/>
                        </a:solidFill>
                      </a:endParaRPr>
                    </a:p>
                  </a:txBody>
                  <a:tcPr/>
                </a:tc>
                <a:tc>
                  <a:txBody>
                    <a:bodyPr/>
                    <a:lstStyle/>
                    <a:p>
                      <a:pPr algn="l" rtl="0"/>
                      <a:r>
                        <a:rPr lang="en-US" sz="1600" dirty="0" smtClean="0"/>
                        <a:t>Estimate</a:t>
                      </a:r>
                      <a:r>
                        <a:rPr lang="en-US" sz="1600" baseline="0" dirty="0" smtClean="0"/>
                        <a:t> Activity Durations</a:t>
                      </a:r>
                      <a:endParaRPr lang="en-US" sz="1600" b="1" dirty="0">
                        <a:solidFill>
                          <a:schemeClr val="accent2"/>
                        </a:solidFill>
                      </a:endParaRPr>
                    </a:p>
                  </a:txBody>
                  <a:tcPr/>
                </a:tc>
                <a:tc>
                  <a:txBody>
                    <a:bodyPr/>
                    <a:lstStyle/>
                    <a:p>
                      <a:pPr algn="just" rtl="0"/>
                      <a:r>
                        <a:rPr lang="en-US" sz="1400" dirty="0" smtClean="0"/>
                        <a:t>The process of estimating the number of work periods needed to</a:t>
                      </a:r>
                      <a:r>
                        <a:rPr lang="en-US" sz="1400" baseline="0" dirty="0" smtClean="0"/>
                        <a:t> </a:t>
                      </a:r>
                      <a:r>
                        <a:rPr lang="en-US" sz="1400" dirty="0" smtClean="0"/>
                        <a:t>complete individual activities with estimated resources.</a:t>
                      </a:r>
                      <a:endParaRPr lang="en-US" sz="1400" b="1" i="1" dirty="0"/>
                    </a:p>
                  </a:txBody>
                  <a:tcPr/>
                </a:tc>
                <a:tc>
                  <a:txBody>
                    <a:bodyPr/>
                    <a:lstStyle/>
                    <a:p>
                      <a:pPr algn="ctr"/>
                      <a:r>
                        <a:rPr lang="en-US" sz="1600" dirty="0" smtClean="0"/>
                        <a:t>P</a:t>
                      </a:r>
                      <a:endParaRPr lang="en-US" sz="1600" b="1" dirty="0">
                        <a:solidFill>
                          <a:schemeClr val="accent2"/>
                        </a:solidFill>
                      </a:endParaRPr>
                    </a:p>
                  </a:txBody>
                  <a:tcPr/>
                </a:tc>
                <a:extLst>
                  <a:ext uri="{0D108BD9-81ED-4DB2-BD59-A6C34878D82A}">
                    <a16:rowId xmlns:a16="http://schemas.microsoft.com/office/drawing/2014/main" val="10004"/>
                  </a:ext>
                </a:extLst>
              </a:tr>
              <a:tr h="839435">
                <a:tc>
                  <a:txBody>
                    <a:bodyPr/>
                    <a:lstStyle/>
                    <a:p>
                      <a:pPr algn="l" rtl="0"/>
                      <a:r>
                        <a:rPr lang="en-US" sz="1600" dirty="0" smtClean="0"/>
                        <a:t>6.5</a:t>
                      </a:r>
                      <a:endParaRPr lang="en-US" sz="1600" dirty="0">
                        <a:solidFill>
                          <a:schemeClr val="tx1"/>
                        </a:solidFill>
                      </a:endParaRPr>
                    </a:p>
                  </a:txBody>
                  <a:tcPr/>
                </a:tc>
                <a:tc>
                  <a:txBody>
                    <a:bodyPr/>
                    <a:lstStyle/>
                    <a:p>
                      <a:pPr algn="l" rtl="0"/>
                      <a:r>
                        <a:rPr lang="en-US" sz="1600" dirty="0" smtClean="0"/>
                        <a:t>Develop</a:t>
                      </a:r>
                      <a:r>
                        <a:rPr lang="en-US" sz="1600" baseline="0" dirty="0" smtClean="0"/>
                        <a:t> Schedule</a:t>
                      </a:r>
                      <a:endParaRPr lang="en-US" sz="1600" b="1" dirty="0">
                        <a:solidFill>
                          <a:schemeClr val="accent2"/>
                        </a:solidFill>
                      </a:endParaRPr>
                    </a:p>
                  </a:txBody>
                  <a:tcPr/>
                </a:tc>
                <a:tc>
                  <a:txBody>
                    <a:bodyPr/>
                    <a:lstStyle/>
                    <a:p>
                      <a:pPr algn="just" rtl="0"/>
                      <a:r>
                        <a:rPr lang="en-US" sz="1400" dirty="0" smtClean="0"/>
                        <a:t>The process of analyzing activity sequences, durations, resource requirements,</a:t>
                      </a:r>
                      <a:r>
                        <a:rPr lang="en-US" sz="1400" baseline="0" dirty="0" smtClean="0"/>
                        <a:t> </a:t>
                      </a:r>
                      <a:r>
                        <a:rPr lang="en-US" sz="1400" dirty="0" smtClean="0"/>
                        <a:t>and schedule constraints to create the project schedule model</a:t>
                      </a:r>
                      <a:r>
                        <a:rPr lang="en-US" sz="1400" baseline="0" dirty="0" smtClean="0"/>
                        <a:t> for project execution, monitoring and controlling.</a:t>
                      </a:r>
                      <a:endParaRPr lang="en-US" sz="1400" b="1" i="1" dirty="0"/>
                    </a:p>
                  </a:txBody>
                  <a:tcPr/>
                </a:tc>
                <a:tc>
                  <a:txBody>
                    <a:bodyPr/>
                    <a:lstStyle/>
                    <a:p>
                      <a:pPr algn="ctr"/>
                      <a:r>
                        <a:rPr lang="en-US" sz="1600" dirty="0" smtClean="0"/>
                        <a:t>P</a:t>
                      </a:r>
                      <a:endParaRPr lang="en-US" sz="1600" b="1" dirty="0">
                        <a:solidFill>
                          <a:schemeClr val="accent2"/>
                        </a:solidFill>
                      </a:endParaRPr>
                    </a:p>
                  </a:txBody>
                  <a:tcPr/>
                </a:tc>
                <a:extLst>
                  <a:ext uri="{0D108BD9-81ED-4DB2-BD59-A6C34878D82A}">
                    <a16:rowId xmlns:a16="http://schemas.microsoft.com/office/drawing/2014/main" val="10005"/>
                  </a:ext>
                </a:extLst>
              </a:tr>
              <a:tr h="839435">
                <a:tc>
                  <a:txBody>
                    <a:bodyPr/>
                    <a:lstStyle/>
                    <a:p>
                      <a:pPr algn="l" rtl="0"/>
                      <a:r>
                        <a:rPr lang="en-US" sz="1600" dirty="0" smtClean="0"/>
                        <a:t>6.6</a:t>
                      </a:r>
                      <a:endParaRPr lang="en-US" sz="1600" dirty="0">
                        <a:solidFill>
                          <a:schemeClr val="tx1"/>
                        </a:solidFill>
                      </a:endParaRPr>
                    </a:p>
                  </a:txBody>
                  <a:tcPr/>
                </a:tc>
                <a:tc>
                  <a:txBody>
                    <a:bodyPr/>
                    <a:lstStyle/>
                    <a:p>
                      <a:pPr algn="l" rtl="0"/>
                      <a:r>
                        <a:rPr lang="en-US" sz="1600" dirty="0" smtClean="0"/>
                        <a:t>Control</a:t>
                      </a:r>
                      <a:r>
                        <a:rPr lang="en-US" sz="1600" baseline="0" dirty="0" smtClean="0"/>
                        <a:t> Schedule</a:t>
                      </a:r>
                      <a:endParaRPr lang="en-US" sz="1600" b="1" dirty="0">
                        <a:solidFill>
                          <a:schemeClr val="accent2"/>
                        </a:solidFill>
                      </a:endParaRPr>
                    </a:p>
                  </a:txBody>
                  <a:tcPr/>
                </a:tc>
                <a:tc>
                  <a:txBody>
                    <a:bodyPr/>
                    <a:lstStyle/>
                    <a:p>
                      <a:pPr algn="just" rtl="0"/>
                      <a:r>
                        <a:rPr lang="en-US" sz="1400" dirty="0" smtClean="0"/>
                        <a:t>The process of monitoring the status of the project to update the project schedule and manage changes to the schedule baseline.</a:t>
                      </a:r>
                      <a:endParaRPr lang="en-US" sz="1400" b="1" i="1" dirty="0"/>
                    </a:p>
                  </a:txBody>
                  <a:tcPr/>
                </a:tc>
                <a:tc>
                  <a:txBody>
                    <a:bodyPr/>
                    <a:lstStyle/>
                    <a:p>
                      <a:pPr algn="ctr"/>
                      <a:r>
                        <a:rPr lang="en-US" sz="1600" dirty="0" smtClean="0"/>
                        <a:t>M&amp;C</a:t>
                      </a:r>
                      <a:endParaRPr lang="en-US" sz="1600" b="1" dirty="0">
                        <a:solidFill>
                          <a:schemeClr val="accent2"/>
                        </a:solidFill>
                      </a:endParaRPr>
                    </a:p>
                  </a:txBody>
                  <a:tcPr/>
                </a:tc>
                <a:extLst>
                  <a:ext uri="{0D108BD9-81ED-4DB2-BD59-A6C34878D82A}">
                    <a16:rowId xmlns:a16="http://schemas.microsoft.com/office/drawing/2014/main" val="10006"/>
                  </a:ext>
                </a:extLst>
              </a:tr>
            </a:tbl>
          </a:graphicData>
        </a:graphic>
      </p:graphicFrame>
      <p:sp>
        <p:nvSpPr>
          <p:cNvPr id="5" name="Slide Number Placeholder 4"/>
          <p:cNvSpPr>
            <a:spLocks noGrp="1"/>
          </p:cNvSpPr>
          <p:nvPr>
            <p:ph type="sldNum" sz="quarter" idx="12"/>
          </p:nvPr>
        </p:nvSpPr>
        <p:spPr/>
        <p:txBody>
          <a:bodyPr>
            <a:normAutofit/>
          </a:bodyPr>
          <a:lstStyle/>
          <a:p>
            <a:fld id="{B6F15528-21DE-4FAA-801E-634DDDAF4B2B}" type="slidenum">
              <a:rPr lang="en-US" smtClean="0"/>
              <a:pPr/>
              <a:t>5</a:t>
            </a:fld>
            <a:endParaRPr lang="en-US"/>
          </a:p>
        </p:txBody>
      </p:sp>
      <p:sp>
        <p:nvSpPr>
          <p:cNvPr id="3" name="Date Placeholder 2"/>
          <p:cNvSpPr>
            <a:spLocks noGrp="1"/>
          </p:cNvSpPr>
          <p:nvPr>
            <p:ph type="dt" sz="half" idx="10"/>
          </p:nvPr>
        </p:nvSpPr>
        <p:spPr/>
        <p:txBody>
          <a:bodyPr/>
          <a:lstStyle/>
          <a:p>
            <a:r>
              <a:rPr lang="en-US" smtClean="0"/>
              <a:t>March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23319311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Define </a:t>
            </a:r>
            <a:r>
              <a:rPr lang="en-US" sz="3600" dirty="0"/>
              <a:t>Activities</a:t>
            </a:r>
            <a:endParaRPr lang="ar-EG" sz="3600" dirty="0"/>
          </a:p>
        </p:txBody>
      </p:sp>
      <p:sp>
        <p:nvSpPr>
          <p:cNvPr id="4" name="Content Placeholder 3"/>
          <p:cNvSpPr>
            <a:spLocks noGrp="1"/>
          </p:cNvSpPr>
          <p:nvPr>
            <p:ph idx="1"/>
          </p:nvPr>
        </p:nvSpPr>
        <p:spPr>
          <a:xfrm>
            <a:off x="1943583" y="1927054"/>
            <a:ext cx="8302752" cy="4495800"/>
          </a:xfrm>
        </p:spPr>
        <p:txBody>
          <a:bodyPr>
            <a:normAutofit/>
          </a:bodyPr>
          <a:lstStyle/>
          <a:p>
            <a:pPr algn="just" rtl="0">
              <a:lnSpc>
                <a:spcPct val="150000"/>
              </a:lnSpc>
            </a:pPr>
            <a:r>
              <a:rPr lang="en-US" sz="1800" b="1" dirty="0"/>
              <a:t>The process of identifying and documenting the </a:t>
            </a:r>
            <a:r>
              <a:rPr lang="en-US" sz="1800" b="1" dirty="0">
                <a:solidFill>
                  <a:srgbClr val="C00000"/>
                </a:solidFill>
              </a:rPr>
              <a:t>specific actions </a:t>
            </a:r>
            <a:r>
              <a:rPr lang="en-US" sz="1800" b="1" dirty="0"/>
              <a:t>to be performed to produce the project deliverables. </a:t>
            </a:r>
          </a:p>
          <a:p>
            <a:pPr algn="just" rtl="0">
              <a:lnSpc>
                <a:spcPct val="150000"/>
              </a:lnSpc>
            </a:pPr>
            <a:r>
              <a:rPr lang="en-US" sz="1800" b="1" dirty="0"/>
              <a:t>The key benefit of this process is that it </a:t>
            </a:r>
            <a:r>
              <a:rPr lang="en-US" sz="1800" b="1" u="sng" dirty="0"/>
              <a:t>decomposes work packages into schedule activities </a:t>
            </a:r>
            <a:r>
              <a:rPr lang="en-US" sz="1800" b="1" dirty="0"/>
              <a:t>that provide a </a:t>
            </a:r>
            <a:r>
              <a:rPr lang="en-US" sz="1800" b="1" dirty="0">
                <a:solidFill>
                  <a:srgbClr val="C00000"/>
                </a:solidFill>
              </a:rPr>
              <a:t>basis</a:t>
            </a:r>
            <a:r>
              <a:rPr lang="en-US" sz="1800" b="1" dirty="0"/>
              <a:t> for estimating, scheduling, executing, monitoring, and controlling the project work.</a:t>
            </a:r>
            <a:endParaRPr lang="ar-EG" sz="1800" b="1" dirty="0"/>
          </a:p>
        </p:txBody>
      </p:sp>
      <p:sp>
        <p:nvSpPr>
          <p:cNvPr id="3" name="Slide Number Placeholder 2"/>
          <p:cNvSpPr>
            <a:spLocks noGrp="1"/>
          </p:cNvSpPr>
          <p:nvPr>
            <p:ph type="sldNum" sz="quarter" idx="12"/>
          </p:nvPr>
        </p:nvSpPr>
        <p:spPr/>
        <p:txBody>
          <a:bodyPr>
            <a:normAutofit/>
          </a:bodyPr>
          <a:lstStyle/>
          <a:p>
            <a:fld id="{B6F15528-21DE-4FAA-801E-634DDDAF4B2B}" type="slidenum">
              <a:rPr lang="en-US" smtClean="0"/>
              <a:pPr/>
              <a:t>6</a:t>
            </a:fld>
            <a:endParaRPr lang="en-US"/>
          </a:p>
        </p:txBody>
      </p:sp>
      <p:pic>
        <p:nvPicPr>
          <p:cNvPr id="29698" name="Picture 2"/>
          <p:cNvPicPr>
            <a:picLocks noChangeAspect="1" noChangeArrowheads="1"/>
          </p:cNvPicPr>
          <p:nvPr/>
        </p:nvPicPr>
        <p:blipFill>
          <a:blip r:embed="rId2"/>
          <a:srcRect l="6442" t="35417" r="10981" b="26042"/>
          <a:stretch>
            <a:fillRect/>
          </a:stretch>
        </p:blipFill>
        <p:spPr bwMode="auto">
          <a:xfrm>
            <a:off x="1884394" y="4578179"/>
            <a:ext cx="8421130" cy="2209800"/>
          </a:xfrm>
          <a:prstGeom prst="rect">
            <a:avLst/>
          </a:prstGeom>
          <a:noFill/>
          <a:ln w="9525">
            <a:noFill/>
            <a:miter lim="800000"/>
            <a:headEnd/>
            <a:tailEnd/>
          </a:ln>
          <a:effectLst/>
        </p:spPr>
      </p:pic>
      <p:sp>
        <p:nvSpPr>
          <p:cNvPr id="5" name="Date Placeholder 4"/>
          <p:cNvSpPr>
            <a:spLocks noGrp="1"/>
          </p:cNvSpPr>
          <p:nvPr>
            <p:ph type="dt" sz="half" idx="10"/>
          </p:nvPr>
        </p:nvSpPr>
        <p:spPr/>
        <p:txBody>
          <a:bodyPr/>
          <a:lstStyle/>
          <a:p>
            <a:r>
              <a:rPr lang="en-US" smtClean="0"/>
              <a:t>March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37009796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t>
            </a:r>
            <a:r>
              <a:rPr lang="en-US" dirty="0"/>
              <a:t>Work Breakdown Structure (WBS</a:t>
            </a:r>
            <a:r>
              <a:rPr lang="en-US" dirty="0" smtClean="0"/>
              <a:t>) [1/2]</a:t>
            </a:r>
            <a:endParaRPr lang="en-US" dirty="0"/>
          </a:p>
        </p:txBody>
      </p:sp>
      <p:sp>
        <p:nvSpPr>
          <p:cNvPr id="3" name="Content Placeholder 2"/>
          <p:cNvSpPr>
            <a:spLocks noGrp="1"/>
          </p:cNvSpPr>
          <p:nvPr>
            <p:ph idx="1"/>
          </p:nvPr>
        </p:nvSpPr>
        <p:spPr>
          <a:xfrm>
            <a:off x="1202266" y="1804816"/>
            <a:ext cx="9784732" cy="4800600"/>
          </a:xfrm>
        </p:spPr>
        <p:txBody>
          <a:bodyPr>
            <a:noAutofit/>
          </a:bodyPr>
          <a:lstStyle/>
          <a:p>
            <a:pPr>
              <a:buFont typeface="Wingdings" panose="05000000000000000000" pitchFamily="2" charset="2"/>
              <a:buChar char="q"/>
            </a:pPr>
            <a:r>
              <a:rPr lang="en-US" sz="3200" b="1" dirty="0"/>
              <a:t>WBS is the top level plan, out of which other plans </a:t>
            </a:r>
            <a:r>
              <a:rPr lang="en-US" sz="3200" dirty="0"/>
              <a:t>cascade. </a:t>
            </a:r>
          </a:p>
          <a:p>
            <a:pPr>
              <a:buFont typeface="Wingdings" panose="05000000000000000000" pitchFamily="2" charset="2"/>
              <a:buChar char="q"/>
            </a:pPr>
            <a:r>
              <a:rPr lang="en-US" sz="3200" b="1" dirty="0"/>
              <a:t>It summarizes in a hierarchy all the project’s</a:t>
            </a:r>
          </a:p>
          <a:p>
            <a:pPr lvl="1"/>
            <a:r>
              <a:rPr lang="en-US" sz="2800" dirty="0"/>
              <a:t>Sub-projects</a:t>
            </a:r>
          </a:p>
          <a:p>
            <a:pPr lvl="1"/>
            <a:r>
              <a:rPr lang="en-US" sz="2800" dirty="0"/>
              <a:t>Tasks</a:t>
            </a:r>
          </a:p>
          <a:p>
            <a:pPr>
              <a:buFont typeface="Wingdings" panose="05000000000000000000" pitchFamily="2" charset="2"/>
              <a:buChar char="q"/>
            </a:pPr>
            <a:r>
              <a:rPr lang="en-US" sz="3200" b="1" dirty="0"/>
              <a:t>The WBS</a:t>
            </a:r>
          </a:p>
          <a:p>
            <a:pPr lvl="1"/>
            <a:r>
              <a:rPr lang="en-US" sz="2800" dirty="0"/>
              <a:t>Allows breaking out sub-projects</a:t>
            </a:r>
          </a:p>
          <a:p>
            <a:pPr lvl="1"/>
            <a:r>
              <a:rPr lang="en-US" sz="2800" dirty="0"/>
              <a:t>Helps visualize sequence of performance</a:t>
            </a:r>
          </a:p>
          <a:p>
            <a:pPr lvl="1"/>
            <a:r>
              <a:rPr lang="en-US" sz="2800" dirty="0"/>
              <a:t>Allows break out of “</a:t>
            </a:r>
            <a:r>
              <a:rPr lang="en-US" sz="2800" dirty="0">
                <a:solidFill>
                  <a:schemeClr val="accent4">
                    <a:lumMod val="50000"/>
                  </a:schemeClr>
                </a:solidFill>
              </a:rPr>
              <a:t>work packages</a:t>
            </a:r>
            <a:r>
              <a:rPr lang="en-US" sz="2800" dirty="0"/>
              <a:t>”. </a:t>
            </a:r>
          </a:p>
          <a:p>
            <a:pPr lvl="1"/>
            <a:endParaRPr lang="en-US" sz="3200" dirty="0"/>
          </a:p>
          <a:p>
            <a:endParaRPr lang="en-US" sz="3200" dirty="0"/>
          </a:p>
        </p:txBody>
      </p:sp>
      <p:sp>
        <p:nvSpPr>
          <p:cNvPr id="4" name="Date Placeholder 3"/>
          <p:cNvSpPr>
            <a:spLocks noGrp="1"/>
          </p:cNvSpPr>
          <p:nvPr>
            <p:ph type="dt" sz="half" idx="10"/>
          </p:nvPr>
        </p:nvSpPr>
        <p:spPr/>
        <p:txBody>
          <a:bodyPr/>
          <a:lstStyle/>
          <a:p>
            <a:r>
              <a:rPr lang="en-US" smtClean="0">
                <a:solidFill>
                  <a:srgbClr val="ECE9C6"/>
                </a:solidFill>
                <a:latin typeface="Calibri"/>
              </a:rPr>
              <a:t>March 2021</a:t>
            </a:r>
            <a:endParaRPr lang="en-US">
              <a:solidFill>
                <a:srgbClr val="ECE9C6"/>
              </a:solidFill>
              <a:latin typeface="Calibri"/>
            </a:endParaRPr>
          </a:p>
        </p:txBody>
      </p:sp>
      <p:sp>
        <p:nvSpPr>
          <p:cNvPr id="5" name="Footer Placeholder 4"/>
          <p:cNvSpPr>
            <a:spLocks noGrp="1"/>
          </p:cNvSpPr>
          <p:nvPr>
            <p:ph type="ftr" sz="quarter" idx="11"/>
          </p:nvPr>
        </p:nvSpPr>
        <p:spPr/>
        <p:txBody>
          <a:bodyPr/>
          <a:lstStyle/>
          <a:p>
            <a:r>
              <a:rPr lang="pl-PL">
                <a:solidFill>
                  <a:srgbClr val="ECE9C6"/>
                </a:solidFill>
                <a:latin typeface="Calibri"/>
              </a:rPr>
              <a:t>Dr. Akram Mustafa Suliman</a:t>
            </a:r>
            <a:endParaRPr lang="en-US">
              <a:solidFill>
                <a:srgbClr val="ECE9C6"/>
              </a:solidFill>
              <a:latin typeface="Calibri"/>
            </a:endParaRPr>
          </a:p>
        </p:txBody>
      </p:sp>
      <p:sp>
        <p:nvSpPr>
          <p:cNvPr id="6" name="Slide Number Placeholder 5"/>
          <p:cNvSpPr>
            <a:spLocks noGrp="1"/>
          </p:cNvSpPr>
          <p:nvPr>
            <p:ph type="sldNum" sz="quarter" idx="12"/>
          </p:nvPr>
        </p:nvSpPr>
        <p:spPr/>
        <p:txBody>
          <a:bodyPr/>
          <a:lstStyle/>
          <a:p>
            <a:fld id="{D31CAF21-ECD4-4960-B772-799989C8D634}" type="slidenum">
              <a:rPr lang="en-US">
                <a:latin typeface="Calibri"/>
              </a:rPr>
              <a:pPr/>
              <a:t>7</a:t>
            </a:fld>
            <a:endParaRPr lang="en-US">
              <a:latin typeface="Calibri"/>
            </a:endParaRPr>
          </a:p>
        </p:txBody>
      </p:sp>
    </p:spTree>
    <p:extLst>
      <p:ext uri="{BB962C8B-B14F-4D97-AF65-F5344CB8AC3E}">
        <p14:creationId xmlns:p14="http://schemas.microsoft.com/office/powerpoint/2010/main" val="20063684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t>
            </a:r>
            <a:r>
              <a:rPr lang="en-US" dirty="0"/>
              <a:t>Work Breakdown Structure (WBS</a:t>
            </a:r>
            <a:r>
              <a:rPr lang="en-US" dirty="0" smtClean="0"/>
              <a:t>) [2/2]</a:t>
            </a:r>
            <a:endParaRPr lang="en-US" dirty="0"/>
          </a:p>
        </p:txBody>
      </p:sp>
      <p:sp>
        <p:nvSpPr>
          <p:cNvPr id="3" name="Content Placeholder 2"/>
          <p:cNvSpPr>
            <a:spLocks noGrp="1"/>
          </p:cNvSpPr>
          <p:nvPr>
            <p:ph idx="1"/>
          </p:nvPr>
        </p:nvSpPr>
        <p:spPr>
          <a:xfrm>
            <a:off x="1202267" y="1987379"/>
            <a:ext cx="9784732" cy="4800600"/>
          </a:xfrm>
        </p:spPr>
        <p:txBody>
          <a:bodyPr>
            <a:normAutofit/>
          </a:bodyPr>
          <a:lstStyle/>
          <a:p>
            <a:pPr>
              <a:buFont typeface="Wingdings" panose="05000000000000000000" pitchFamily="2" charset="2"/>
              <a:buChar char="q"/>
            </a:pPr>
            <a:r>
              <a:rPr lang="en-US" sz="3200" b="1" dirty="0">
                <a:solidFill>
                  <a:schemeClr val="accent4">
                    <a:lumMod val="50000"/>
                  </a:schemeClr>
                </a:solidFill>
              </a:rPr>
              <a:t>Work packages </a:t>
            </a:r>
            <a:r>
              <a:rPr lang="en-US" sz="3200" b="1" dirty="0"/>
              <a:t>are the logical building blocks of activities and are used for</a:t>
            </a:r>
          </a:p>
          <a:p>
            <a:pPr lvl="1"/>
            <a:r>
              <a:rPr lang="en-US" sz="2800" dirty="0" smtClean="0"/>
              <a:t>Estimating </a:t>
            </a:r>
            <a:r>
              <a:rPr lang="en-US" sz="2800" dirty="0"/>
              <a:t>work</a:t>
            </a:r>
          </a:p>
          <a:p>
            <a:pPr lvl="1"/>
            <a:r>
              <a:rPr lang="en-US" sz="2800" dirty="0"/>
              <a:t>Scheduling work</a:t>
            </a:r>
          </a:p>
          <a:p>
            <a:pPr lvl="1"/>
            <a:r>
              <a:rPr lang="en-US" sz="2800" dirty="0"/>
              <a:t>Assigning work</a:t>
            </a:r>
          </a:p>
          <a:p>
            <a:pPr lvl="1"/>
            <a:r>
              <a:rPr lang="en-US" sz="2800" dirty="0" smtClean="0"/>
              <a:t>Controlling </a:t>
            </a:r>
            <a:r>
              <a:rPr lang="en-US" sz="2800" dirty="0"/>
              <a:t>work</a:t>
            </a:r>
          </a:p>
          <a:p>
            <a:pPr lvl="1"/>
            <a:endParaRPr lang="en-US" dirty="0"/>
          </a:p>
          <a:p>
            <a:endParaRPr lang="en-US" dirty="0"/>
          </a:p>
        </p:txBody>
      </p:sp>
      <p:sp>
        <p:nvSpPr>
          <p:cNvPr id="4" name="Date Placeholder 3"/>
          <p:cNvSpPr>
            <a:spLocks noGrp="1"/>
          </p:cNvSpPr>
          <p:nvPr>
            <p:ph type="dt" sz="half" idx="10"/>
          </p:nvPr>
        </p:nvSpPr>
        <p:spPr/>
        <p:txBody>
          <a:bodyPr/>
          <a:lstStyle/>
          <a:p>
            <a:r>
              <a:rPr lang="en-US" smtClean="0">
                <a:solidFill>
                  <a:srgbClr val="ECE9C6"/>
                </a:solidFill>
                <a:latin typeface="Calibri"/>
              </a:rPr>
              <a:t>March 2021</a:t>
            </a:r>
            <a:endParaRPr lang="en-US">
              <a:solidFill>
                <a:srgbClr val="ECE9C6"/>
              </a:solidFill>
              <a:latin typeface="Calibri"/>
            </a:endParaRPr>
          </a:p>
        </p:txBody>
      </p:sp>
      <p:sp>
        <p:nvSpPr>
          <p:cNvPr id="5" name="Footer Placeholder 4"/>
          <p:cNvSpPr>
            <a:spLocks noGrp="1"/>
          </p:cNvSpPr>
          <p:nvPr>
            <p:ph type="ftr" sz="quarter" idx="11"/>
          </p:nvPr>
        </p:nvSpPr>
        <p:spPr/>
        <p:txBody>
          <a:bodyPr/>
          <a:lstStyle/>
          <a:p>
            <a:r>
              <a:rPr lang="pl-PL">
                <a:solidFill>
                  <a:srgbClr val="ECE9C6"/>
                </a:solidFill>
                <a:latin typeface="Calibri"/>
              </a:rPr>
              <a:t>Dr. Akram Mustafa Suliman</a:t>
            </a:r>
            <a:endParaRPr lang="en-US">
              <a:solidFill>
                <a:srgbClr val="ECE9C6"/>
              </a:solidFill>
              <a:latin typeface="Calibri"/>
            </a:endParaRPr>
          </a:p>
        </p:txBody>
      </p:sp>
      <p:sp>
        <p:nvSpPr>
          <p:cNvPr id="6" name="Slide Number Placeholder 5"/>
          <p:cNvSpPr>
            <a:spLocks noGrp="1"/>
          </p:cNvSpPr>
          <p:nvPr>
            <p:ph type="sldNum" sz="quarter" idx="12"/>
          </p:nvPr>
        </p:nvSpPr>
        <p:spPr/>
        <p:txBody>
          <a:bodyPr/>
          <a:lstStyle/>
          <a:p>
            <a:fld id="{D31CAF21-ECD4-4960-B772-799989C8D634}" type="slidenum">
              <a:rPr lang="en-US">
                <a:latin typeface="Calibri"/>
              </a:rPr>
              <a:pPr/>
              <a:t>8</a:t>
            </a:fld>
            <a:endParaRPr lang="en-US">
              <a:latin typeface="Calibri"/>
            </a:endParaRPr>
          </a:p>
        </p:txBody>
      </p:sp>
    </p:spTree>
    <p:extLst>
      <p:ext uri="{BB962C8B-B14F-4D97-AF65-F5344CB8AC3E}">
        <p14:creationId xmlns:p14="http://schemas.microsoft.com/office/powerpoint/2010/main" val="34531330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Elements </a:t>
            </a:r>
            <a:r>
              <a:rPr lang="en-US" dirty="0"/>
              <a:t>and Level of WBS</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sz="3200" dirty="0"/>
              <a:t>WBS need to include</a:t>
            </a:r>
          </a:p>
          <a:p>
            <a:pPr lvl="1"/>
            <a:r>
              <a:rPr lang="en-US" sz="2800" dirty="0"/>
              <a:t>Project Objective or Goal</a:t>
            </a:r>
          </a:p>
          <a:p>
            <a:pPr>
              <a:buFont typeface="Wingdings" panose="05000000000000000000" pitchFamily="2" charset="2"/>
              <a:buChar char="q"/>
            </a:pPr>
            <a:r>
              <a:rPr lang="en-US" sz="3200" dirty="0"/>
              <a:t>Major Sub-projects</a:t>
            </a:r>
          </a:p>
          <a:p>
            <a:pPr lvl="1"/>
            <a:r>
              <a:rPr lang="en-US" sz="2800" dirty="0"/>
              <a:t>Summary tasks for each milestone</a:t>
            </a:r>
          </a:p>
          <a:p>
            <a:pPr lvl="1"/>
            <a:r>
              <a:rPr lang="en-US" sz="2800" dirty="0"/>
              <a:t>Detailed tasks/ work packages (measureable)</a:t>
            </a:r>
          </a:p>
        </p:txBody>
      </p:sp>
      <p:sp>
        <p:nvSpPr>
          <p:cNvPr id="4" name="Date Placeholder 3"/>
          <p:cNvSpPr>
            <a:spLocks noGrp="1"/>
          </p:cNvSpPr>
          <p:nvPr>
            <p:ph type="dt" sz="half" idx="10"/>
          </p:nvPr>
        </p:nvSpPr>
        <p:spPr/>
        <p:txBody>
          <a:bodyPr/>
          <a:lstStyle/>
          <a:p>
            <a:r>
              <a:rPr lang="en-US" smtClean="0">
                <a:solidFill>
                  <a:srgbClr val="ECE9C6"/>
                </a:solidFill>
                <a:latin typeface="Calibri"/>
              </a:rPr>
              <a:t>March 2021</a:t>
            </a:r>
            <a:endParaRPr lang="en-US" dirty="0">
              <a:solidFill>
                <a:srgbClr val="ECE9C6"/>
              </a:solidFill>
              <a:latin typeface="Calibri"/>
            </a:endParaRPr>
          </a:p>
        </p:txBody>
      </p:sp>
      <p:sp>
        <p:nvSpPr>
          <p:cNvPr id="5" name="Footer Placeholder 4"/>
          <p:cNvSpPr>
            <a:spLocks noGrp="1"/>
          </p:cNvSpPr>
          <p:nvPr>
            <p:ph type="ftr" sz="quarter" idx="11"/>
          </p:nvPr>
        </p:nvSpPr>
        <p:spPr/>
        <p:txBody>
          <a:bodyPr/>
          <a:lstStyle/>
          <a:p>
            <a:r>
              <a:rPr lang="pl-PL">
                <a:solidFill>
                  <a:srgbClr val="ECE9C6"/>
                </a:solidFill>
                <a:latin typeface="Calibri"/>
              </a:rPr>
              <a:t>Dr. Akram Mustafa Suliman</a:t>
            </a:r>
            <a:endParaRPr lang="en-US">
              <a:solidFill>
                <a:srgbClr val="ECE9C6"/>
              </a:solidFill>
              <a:latin typeface="Calibri"/>
            </a:endParaRPr>
          </a:p>
        </p:txBody>
      </p:sp>
      <p:sp>
        <p:nvSpPr>
          <p:cNvPr id="6" name="Slide Number Placeholder 5"/>
          <p:cNvSpPr>
            <a:spLocks noGrp="1"/>
          </p:cNvSpPr>
          <p:nvPr>
            <p:ph type="sldNum" sz="quarter" idx="12"/>
          </p:nvPr>
        </p:nvSpPr>
        <p:spPr/>
        <p:txBody>
          <a:bodyPr/>
          <a:lstStyle/>
          <a:p>
            <a:fld id="{D31CAF21-ECD4-4960-B772-799989C8D634}" type="slidenum">
              <a:rPr lang="en-US">
                <a:latin typeface="Calibri"/>
              </a:rPr>
              <a:pPr/>
              <a:t>9</a:t>
            </a:fld>
            <a:endParaRPr lang="en-US">
              <a:latin typeface="Calibri"/>
            </a:endParaRPr>
          </a:p>
        </p:txBody>
      </p:sp>
    </p:spTree>
    <p:extLst>
      <p:ext uri="{BB962C8B-B14F-4D97-AF65-F5344CB8AC3E}">
        <p14:creationId xmlns:p14="http://schemas.microsoft.com/office/powerpoint/2010/main" val="19727222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WBS </a:t>
            </a:r>
            <a:r>
              <a:rPr lang="en-US" dirty="0"/>
              <a:t>Hierarchy</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667153027"/>
              </p:ext>
            </p:extLst>
          </p:nvPr>
        </p:nvGraphicFramePr>
        <p:xfrm>
          <a:off x="2170659" y="1687240"/>
          <a:ext cx="7848600" cy="495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pl-PL"/>
              <a:t>Dr. Akram Mustafa Suliman</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10</a:t>
            </a:fld>
            <a:endParaRPr lang="en-US"/>
          </a:p>
        </p:txBody>
      </p:sp>
    </p:spTree>
    <p:extLst>
      <p:ext uri="{BB962C8B-B14F-4D97-AF65-F5344CB8AC3E}">
        <p14:creationId xmlns:p14="http://schemas.microsoft.com/office/powerpoint/2010/main" val="29261630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WBS </a:t>
            </a:r>
            <a:r>
              <a:rPr lang="en-US" dirty="0"/>
              <a:t>Rules of Thumb</a:t>
            </a:r>
          </a:p>
        </p:txBody>
      </p:sp>
      <p:sp>
        <p:nvSpPr>
          <p:cNvPr id="3" name="Content Placeholder 2"/>
          <p:cNvSpPr>
            <a:spLocks noGrp="1"/>
          </p:cNvSpPr>
          <p:nvPr>
            <p:ph idx="1"/>
          </p:nvPr>
        </p:nvSpPr>
        <p:spPr>
          <a:xfrm>
            <a:off x="1202919" y="2011680"/>
            <a:ext cx="9784080" cy="4411174"/>
          </a:xfrm>
        </p:spPr>
        <p:txBody>
          <a:bodyPr>
            <a:normAutofit lnSpcReduction="10000"/>
          </a:bodyPr>
          <a:lstStyle/>
          <a:p>
            <a:pPr marL="457200" indent="-457200">
              <a:buFont typeface="Wingdings" panose="05000000000000000000" pitchFamily="2" charset="2"/>
              <a:buChar char="q"/>
            </a:pPr>
            <a:r>
              <a:rPr lang="en-US" sz="3200" dirty="0"/>
              <a:t>A summary task must be broken down to a maximum of 8 work packages.</a:t>
            </a:r>
          </a:p>
          <a:p>
            <a:pPr marL="457200" indent="-457200">
              <a:buFont typeface="Wingdings" panose="05000000000000000000" pitchFamily="2" charset="2"/>
              <a:buChar char="q"/>
            </a:pPr>
            <a:r>
              <a:rPr lang="en-US" sz="3200" dirty="0"/>
              <a:t>Work packages of less than ½ a man-day can be consolidated with higher level tasks</a:t>
            </a:r>
          </a:p>
          <a:p>
            <a:pPr marL="457200" indent="-457200">
              <a:buFont typeface="Wingdings" panose="05000000000000000000" pitchFamily="2" charset="2"/>
              <a:buChar char="q"/>
            </a:pPr>
            <a:r>
              <a:rPr lang="en-US" sz="3200" dirty="0"/>
              <a:t>The 8/80 rule: If a task is shorter than 8 hours or longer than 80 hours, it needs to be adjusted.</a:t>
            </a:r>
          </a:p>
          <a:p>
            <a:pPr marL="457200" indent="-457200">
              <a:buFont typeface="Wingdings" panose="05000000000000000000" pitchFamily="2" charset="2"/>
              <a:buChar char="q"/>
            </a:pPr>
            <a:r>
              <a:rPr lang="en-US" sz="3200" dirty="0"/>
              <a:t>Final rule: If breaking these rules of thumb makes it easier to plan or do the project, then disregard the rule.</a:t>
            </a:r>
          </a:p>
        </p:txBody>
      </p:sp>
      <p:sp>
        <p:nvSpPr>
          <p:cNvPr id="4" name="Date Placeholder 3"/>
          <p:cNvSpPr>
            <a:spLocks noGrp="1"/>
          </p:cNvSpPr>
          <p:nvPr>
            <p:ph type="dt" sz="half" idx="10"/>
          </p:nvPr>
        </p:nvSpPr>
        <p:spPr/>
        <p:txBody>
          <a:bodyPr/>
          <a:lstStyle/>
          <a:p>
            <a:r>
              <a:rPr lang="en-US" smtClean="0">
                <a:solidFill>
                  <a:srgbClr val="ECE9C6"/>
                </a:solidFill>
                <a:latin typeface="Calibri"/>
              </a:rPr>
              <a:t>March 2021</a:t>
            </a:r>
            <a:endParaRPr lang="en-US">
              <a:solidFill>
                <a:srgbClr val="ECE9C6"/>
              </a:solidFill>
              <a:latin typeface="Calibri"/>
            </a:endParaRPr>
          </a:p>
        </p:txBody>
      </p:sp>
      <p:sp>
        <p:nvSpPr>
          <p:cNvPr id="5" name="Footer Placeholder 4"/>
          <p:cNvSpPr>
            <a:spLocks noGrp="1"/>
          </p:cNvSpPr>
          <p:nvPr>
            <p:ph type="ftr" sz="quarter" idx="11"/>
          </p:nvPr>
        </p:nvSpPr>
        <p:spPr/>
        <p:txBody>
          <a:bodyPr/>
          <a:lstStyle/>
          <a:p>
            <a:r>
              <a:rPr lang="pl-PL">
                <a:solidFill>
                  <a:srgbClr val="ECE9C6"/>
                </a:solidFill>
                <a:latin typeface="Calibri"/>
              </a:rPr>
              <a:t>Dr. Akram Mustafa Suliman</a:t>
            </a:r>
            <a:endParaRPr lang="en-US">
              <a:solidFill>
                <a:srgbClr val="ECE9C6"/>
              </a:solidFill>
              <a:latin typeface="Calibri"/>
            </a:endParaRPr>
          </a:p>
        </p:txBody>
      </p:sp>
      <p:sp>
        <p:nvSpPr>
          <p:cNvPr id="6" name="Slide Number Placeholder 5"/>
          <p:cNvSpPr>
            <a:spLocks noGrp="1"/>
          </p:cNvSpPr>
          <p:nvPr>
            <p:ph type="sldNum" sz="quarter" idx="12"/>
          </p:nvPr>
        </p:nvSpPr>
        <p:spPr/>
        <p:txBody>
          <a:bodyPr/>
          <a:lstStyle/>
          <a:p>
            <a:fld id="{D31CAF21-ECD4-4960-B772-799989C8D634}" type="slidenum">
              <a:rPr lang="en-US">
                <a:latin typeface="Calibri"/>
              </a:rPr>
              <a:pPr/>
              <a:t>11</a:t>
            </a:fld>
            <a:endParaRPr lang="en-US">
              <a:latin typeface="Calibri"/>
            </a:endParaRPr>
          </a:p>
        </p:txBody>
      </p:sp>
    </p:spTree>
    <p:extLst>
      <p:ext uri="{BB962C8B-B14F-4D97-AF65-F5344CB8AC3E}">
        <p14:creationId xmlns:p14="http://schemas.microsoft.com/office/powerpoint/2010/main" val="10700827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Work </a:t>
            </a:r>
            <a:r>
              <a:rPr lang="en-US" dirty="0"/>
              <a:t>Package Sequencing</a:t>
            </a:r>
          </a:p>
        </p:txBody>
      </p:sp>
      <p:sp>
        <p:nvSpPr>
          <p:cNvPr id="3" name="Content Placeholder 2"/>
          <p:cNvSpPr>
            <a:spLocks noGrp="1"/>
          </p:cNvSpPr>
          <p:nvPr>
            <p:ph idx="1"/>
          </p:nvPr>
        </p:nvSpPr>
        <p:spPr>
          <a:xfrm>
            <a:off x="1202919" y="1792936"/>
            <a:ext cx="9784080" cy="4206240"/>
          </a:xfrm>
        </p:spPr>
        <p:txBody>
          <a:bodyPr/>
          <a:lstStyle/>
          <a:p>
            <a:r>
              <a:rPr lang="en-US" b="1" dirty="0"/>
              <a:t>Dependency Table</a:t>
            </a:r>
          </a:p>
          <a:p>
            <a:endParaRPr lang="en-US" dirty="0"/>
          </a:p>
          <a:p>
            <a:endParaRPr lang="en-US" dirty="0"/>
          </a:p>
        </p:txBody>
      </p:sp>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pl-PL"/>
              <a:t>Dr. Akram Mustafa Suliman</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12</a:t>
            </a:fld>
            <a:endParaRPr lang="en-US"/>
          </a:p>
        </p:txBody>
      </p:sp>
      <p:graphicFrame>
        <p:nvGraphicFramePr>
          <p:cNvPr id="7" name="Table 6"/>
          <p:cNvGraphicFramePr>
            <a:graphicFrameLocks noGrp="1"/>
          </p:cNvGraphicFramePr>
          <p:nvPr>
            <p:extLst>
              <p:ext uri="{D42A27DB-BD31-4B8C-83A1-F6EECF244321}">
                <p14:modId xmlns:p14="http://schemas.microsoft.com/office/powerpoint/2010/main" val="3758545506"/>
              </p:ext>
            </p:extLst>
          </p:nvPr>
        </p:nvGraphicFramePr>
        <p:xfrm>
          <a:off x="1920855" y="2216614"/>
          <a:ext cx="7315200" cy="4343401"/>
        </p:xfrm>
        <a:graphic>
          <a:graphicData uri="http://schemas.openxmlformats.org/drawingml/2006/table">
            <a:tbl>
              <a:tblPr firstRow="1" bandRow="1">
                <a:tableStyleId>{775DCB02-9BB8-47FD-8907-85C794F793BA}</a:tableStyleId>
              </a:tblPr>
              <a:tblGrid>
                <a:gridCol w="822960">
                  <a:extLst>
                    <a:ext uri="{9D8B030D-6E8A-4147-A177-3AD203B41FA5}">
                      <a16:colId xmlns:a16="http://schemas.microsoft.com/office/drawing/2014/main" val="20000"/>
                    </a:ext>
                  </a:extLst>
                </a:gridCol>
                <a:gridCol w="2194560">
                  <a:extLst>
                    <a:ext uri="{9D8B030D-6E8A-4147-A177-3AD203B41FA5}">
                      <a16:colId xmlns:a16="http://schemas.microsoft.com/office/drawing/2014/main" val="20001"/>
                    </a:ext>
                  </a:extLst>
                </a:gridCol>
                <a:gridCol w="1645920">
                  <a:extLst>
                    <a:ext uri="{9D8B030D-6E8A-4147-A177-3AD203B41FA5}">
                      <a16:colId xmlns:a16="http://schemas.microsoft.com/office/drawing/2014/main" val="20002"/>
                    </a:ext>
                  </a:extLst>
                </a:gridCol>
                <a:gridCol w="2651760">
                  <a:extLst>
                    <a:ext uri="{9D8B030D-6E8A-4147-A177-3AD203B41FA5}">
                      <a16:colId xmlns:a16="http://schemas.microsoft.com/office/drawing/2014/main" val="20003"/>
                    </a:ext>
                  </a:extLst>
                </a:gridCol>
              </a:tblGrid>
              <a:tr h="705243">
                <a:tc>
                  <a:txBody>
                    <a:bodyPr/>
                    <a:lstStyle/>
                    <a:p>
                      <a:r>
                        <a:rPr lang="en-US" dirty="0"/>
                        <a:t>ID</a:t>
                      </a:r>
                    </a:p>
                  </a:txBody>
                  <a:tcPr/>
                </a:tc>
                <a:tc>
                  <a:txBody>
                    <a:bodyPr/>
                    <a:lstStyle/>
                    <a:p>
                      <a:r>
                        <a:rPr lang="en-US" dirty="0"/>
                        <a:t>Task</a:t>
                      </a:r>
                    </a:p>
                  </a:txBody>
                  <a:tcPr/>
                </a:tc>
                <a:tc>
                  <a:txBody>
                    <a:bodyPr/>
                    <a:lstStyle/>
                    <a:p>
                      <a:r>
                        <a:rPr lang="en-US" dirty="0"/>
                        <a:t>Predecessors</a:t>
                      </a:r>
                    </a:p>
                  </a:txBody>
                  <a:tcPr/>
                </a:tc>
                <a:tc>
                  <a:txBody>
                    <a:bodyPr/>
                    <a:lstStyle/>
                    <a:p>
                      <a:r>
                        <a:rPr lang="en-US" dirty="0"/>
                        <a:t>Resources Needed</a:t>
                      </a:r>
                    </a:p>
                  </a:txBody>
                  <a:tcPr/>
                </a:tc>
                <a:extLst>
                  <a:ext uri="{0D108BD9-81ED-4DB2-BD59-A6C34878D82A}">
                    <a16:rowId xmlns:a16="http://schemas.microsoft.com/office/drawing/2014/main" val="10000"/>
                  </a:ext>
                </a:extLst>
              </a:tr>
              <a:tr h="408593">
                <a:tc>
                  <a:txBody>
                    <a:bodyPr/>
                    <a:lstStyle/>
                    <a:p>
                      <a:r>
                        <a:rPr lang="en-US" sz="2000" dirty="0"/>
                        <a:t>1</a:t>
                      </a:r>
                    </a:p>
                  </a:txBody>
                  <a:tcPr/>
                </a:tc>
                <a:tc>
                  <a:txBody>
                    <a:bodyPr/>
                    <a:lstStyle/>
                    <a:p>
                      <a:r>
                        <a:rPr lang="en-US" sz="2000" dirty="0"/>
                        <a:t>Write</a:t>
                      </a:r>
                      <a:r>
                        <a:rPr lang="en-US" sz="2000" baseline="0" dirty="0"/>
                        <a:t> recipes</a:t>
                      </a:r>
                      <a:endParaRPr lang="en-US" sz="2000" dirty="0"/>
                    </a:p>
                  </a:txBody>
                  <a:tcPr/>
                </a:tc>
                <a:tc>
                  <a:txBody>
                    <a:bodyPr/>
                    <a:lstStyle/>
                    <a:p>
                      <a:endParaRPr lang="en-US" sz="2000" dirty="0"/>
                    </a:p>
                  </a:txBody>
                  <a:tcPr/>
                </a:tc>
                <a:tc>
                  <a:txBody>
                    <a:bodyPr/>
                    <a:lstStyle/>
                    <a:p>
                      <a:r>
                        <a:rPr lang="en-US" sz="2000" dirty="0"/>
                        <a:t>Tosca, Writer</a:t>
                      </a:r>
                    </a:p>
                  </a:txBody>
                  <a:tcPr/>
                </a:tc>
                <a:extLst>
                  <a:ext uri="{0D108BD9-81ED-4DB2-BD59-A6C34878D82A}">
                    <a16:rowId xmlns:a16="http://schemas.microsoft.com/office/drawing/2014/main" val="10001"/>
                  </a:ext>
                </a:extLst>
              </a:tr>
              <a:tr h="705243">
                <a:tc>
                  <a:txBody>
                    <a:bodyPr/>
                    <a:lstStyle/>
                    <a:p>
                      <a:r>
                        <a:rPr lang="en-US" sz="2000" dirty="0"/>
                        <a:t>2</a:t>
                      </a:r>
                    </a:p>
                  </a:txBody>
                  <a:tcPr/>
                </a:tc>
                <a:tc>
                  <a:txBody>
                    <a:bodyPr/>
                    <a:lstStyle/>
                    <a:p>
                      <a:r>
                        <a:rPr lang="en-US" sz="2000" dirty="0"/>
                        <a:t>Test recipes</a:t>
                      </a:r>
                    </a:p>
                  </a:txBody>
                  <a:tcPr/>
                </a:tc>
                <a:tc>
                  <a:txBody>
                    <a:bodyPr/>
                    <a:lstStyle/>
                    <a:p>
                      <a:r>
                        <a:rPr lang="en-US" sz="2000" dirty="0"/>
                        <a:t>1</a:t>
                      </a:r>
                    </a:p>
                  </a:txBody>
                  <a:tcPr/>
                </a:tc>
                <a:tc>
                  <a:txBody>
                    <a:bodyPr/>
                    <a:lstStyle/>
                    <a:p>
                      <a:r>
                        <a:rPr lang="en-US" sz="2000" dirty="0"/>
                        <a:t>Chef, Asst.</a:t>
                      </a:r>
                      <a:r>
                        <a:rPr lang="en-US" sz="2000" baseline="0" dirty="0"/>
                        <a:t> Chef, Tosca</a:t>
                      </a:r>
                      <a:endParaRPr lang="en-US" sz="2000" dirty="0"/>
                    </a:p>
                  </a:txBody>
                  <a:tcPr/>
                </a:tc>
                <a:extLst>
                  <a:ext uri="{0D108BD9-81ED-4DB2-BD59-A6C34878D82A}">
                    <a16:rowId xmlns:a16="http://schemas.microsoft.com/office/drawing/2014/main" val="10002"/>
                  </a:ext>
                </a:extLst>
              </a:tr>
              <a:tr h="705243">
                <a:tc>
                  <a:txBody>
                    <a:bodyPr/>
                    <a:lstStyle/>
                    <a:p>
                      <a:r>
                        <a:rPr lang="en-US" sz="2000" dirty="0"/>
                        <a:t>3</a:t>
                      </a:r>
                    </a:p>
                  </a:txBody>
                  <a:tcPr/>
                </a:tc>
                <a:tc>
                  <a:txBody>
                    <a:bodyPr/>
                    <a:lstStyle/>
                    <a:p>
                      <a:r>
                        <a:rPr lang="en-US" sz="2000" dirty="0"/>
                        <a:t>Revise recipes</a:t>
                      </a:r>
                    </a:p>
                  </a:txBody>
                  <a:tcPr/>
                </a:tc>
                <a:tc>
                  <a:txBody>
                    <a:bodyPr/>
                    <a:lstStyle/>
                    <a:p>
                      <a:r>
                        <a:rPr lang="en-US" sz="2000" dirty="0"/>
                        <a:t>2</a:t>
                      </a:r>
                    </a:p>
                  </a:txBody>
                  <a:tcPr/>
                </a:tc>
                <a:tc>
                  <a:txBody>
                    <a:bodyPr/>
                    <a:lstStyle/>
                    <a:p>
                      <a:r>
                        <a:rPr lang="en-US" sz="2000" dirty="0"/>
                        <a:t>Tosca, Writer,</a:t>
                      </a:r>
                      <a:r>
                        <a:rPr lang="en-US" sz="2000" baseline="0" dirty="0"/>
                        <a:t> Chef, Asst. Chef</a:t>
                      </a:r>
                      <a:endParaRPr lang="en-US" sz="2000" dirty="0"/>
                    </a:p>
                  </a:txBody>
                  <a:tcPr/>
                </a:tc>
                <a:extLst>
                  <a:ext uri="{0D108BD9-81ED-4DB2-BD59-A6C34878D82A}">
                    <a16:rowId xmlns:a16="http://schemas.microsoft.com/office/drawing/2014/main" val="10003"/>
                  </a:ext>
                </a:extLst>
              </a:tr>
              <a:tr h="408593">
                <a:tc>
                  <a:txBody>
                    <a:bodyPr/>
                    <a:lstStyle/>
                    <a:p>
                      <a:r>
                        <a:rPr lang="en-US" sz="2000" dirty="0"/>
                        <a:t>4</a:t>
                      </a:r>
                    </a:p>
                  </a:txBody>
                  <a:tcPr/>
                </a:tc>
                <a:tc>
                  <a:txBody>
                    <a:bodyPr/>
                    <a:lstStyle/>
                    <a:p>
                      <a:r>
                        <a:rPr lang="en-US" sz="2000" dirty="0"/>
                        <a:t>Lay out pages</a:t>
                      </a:r>
                    </a:p>
                  </a:txBody>
                  <a:tcPr/>
                </a:tc>
                <a:tc>
                  <a:txBody>
                    <a:bodyPr/>
                    <a:lstStyle/>
                    <a:p>
                      <a:r>
                        <a:rPr lang="en-US" sz="2000" dirty="0"/>
                        <a:t>3</a:t>
                      </a:r>
                    </a:p>
                  </a:txBody>
                  <a:tcPr/>
                </a:tc>
                <a:tc>
                  <a:txBody>
                    <a:bodyPr/>
                    <a:lstStyle/>
                    <a:p>
                      <a:r>
                        <a:rPr lang="en-US" sz="2000" dirty="0"/>
                        <a:t>Graphic</a:t>
                      </a:r>
                      <a:r>
                        <a:rPr lang="en-US" sz="2000" baseline="0" dirty="0"/>
                        <a:t> artist</a:t>
                      </a:r>
                      <a:endParaRPr lang="en-US" sz="2000" dirty="0"/>
                    </a:p>
                  </a:txBody>
                  <a:tcPr/>
                </a:tc>
                <a:extLst>
                  <a:ext uri="{0D108BD9-81ED-4DB2-BD59-A6C34878D82A}">
                    <a16:rowId xmlns:a16="http://schemas.microsoft.com/office/drawing/2014/main" val="10004"/>
                  </a:ext>
                </a:extLst>
              </a:tr>
              <a:tr h="705243">
                <a:tc>
                  <a:txBody>
                    <a:bodyPr/>
                    <a:lstStyle/>
                    <a:p>
                      <a:r>
                        <a:rPr lang="en-US" sz="2000" dirty="0"/>
                        <a:t>5</a:t>
                      </a:r>
                    </a:p>
                  </a:txBody>
                  <a:tcPr/>
                </a:tc>
                <a:tc>
                  <a:txBody>
                    <a:bodyPr/>
                    <a:lstStyle/>
                    <a:p>
                      <a:r>
                        <a:rPr lang="en-US" sz="2000" dirty="0"/>
                        <a:t>Take photos</a:t>
                      </a:r>
                    </a:p>
                  </a:txBody>
                  <a:tcPr/>
                </a:tc>
                <a:tc>
                  <a:txBody>
                    <a:bodyPr/>
                    <a:lstStyle/>
                    <a:p>
                      <a:r>
                        <a:rPr lang="en-US" sz="2000" dirty="0"/>
                        <a:t>3</a:t>
                      </a:r>
                    </a:p>
                  </a:txBody>
                  <a:tcPr/>
                </a:tc>
                <a:tc>
                  <a:txBody>
                    <a:bodyPr/>
                    <a:lstStyle/>
                    <a:p>
                      <a:r>
                        <a:rPr lang="en-US" sz="2000" dirty="0"/>
                        <a:t>Photographer, Food Stylist</a:t>
                      </a:r>
                    </a:p>
                  </a:txBody>
                  <a:tcPr/>
                </a:tc>
                <a:extLst>
                  <a:ext uri="{0D108BD9-81ED-4DB2-BD59-A6C34878D82A}">
                    <a16:rowId xmlns:a16="http://schemas.microsoft.com/office/drawing/2014/main" val="10005"/>
                  </a:ext>
                </a:extLst>
              </a:tr>
              <a:tr h="705243">
                <a:tc>
                  <a:txBody>
                    <a:bodyPr/>
                    <a:lstStyle/>
                    <a:p>
                      <a:r>
                        <a:rPr lang="en-US" sz="2000" dirty="0"/>
                        <a:t>6</a:t>
                      </a:r>
                    </a:p>
                  </a:txBody>
                  <a:tcPr/>
                </a:tc>
                <a:tc>
                  <a:txBody>
                    <a:bodyPr/>
                    <a:lstStyle/>
                    <a:p>
                      <a:r>
                        <a:rPr lang="en-US" sz="2000" dirty="0"/>
                        <a:t>Write introduction</a:t>
                      </a:r>
                    </a:p>
                  </a:txBody>
                  <a:tcPr/>
                </a:tc>
                <a:tc>
                  <a:txBody>
                    <a:bodyPr/>
                    <a:lstStyle/>
                    <a:p>
                      <a:endParaRPr lang="en-US" sz="2000" dirty="0"/>
                    </a:p>
                  </a:txBody>
                  <a:tcPr/>
                </a:tc>
                <a:tc>
                  <a:txBody>
                    <a:bodyPr/>
                    <a:lstStyle/>
                    <a:p>
                      <a:r>
                        <a:rPr lang="en-US" sz="2000" dirty="0"/>
                        <a:t>Writer</a:t>
                      </a:r>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585381432"/>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t>
            </a:r>
            <a:r>
              <a:rPr lang="en-US" dirty="0"/>
              <a:t>Network Logic Diagram</a:t>
            </a:r>
          </a:p>
        </p:txBody>
      </p:sp>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pl-PL"/>
              <a:t>Dr. Akram Mustafa Suliman</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13</a:t>
            </a:fld>
            <a:endParaRPr lang="en-US"/>
          </a:p>
        </p:txBody>
      </p:sp>
      <p:sp>
        <p:nvSpPr>
          <p:cNvPr id="7" name="Content Placeholder 6"/>
          <p:cNvSpPr>
            <a:spLocks noGrp="1"/>
          </p:cNvSpPr>
          <p:nvPr>
            <p:ph idx="1"/>
          </p:nvPr>
        </p:nvSpPr>
        <p:spPr/>
        <p:txBody>
          <a:bodyPr/>
          <a:lstStyle/>
          <a:p>
            <a:r>
              <a:rPr lang="en-US" dirty="0"/>
              <a:t>Precedence Diagramming Method (</a:t>
            </a:r>
            <a:r>
              <a:rPr lang="en-US" b="1" dirty="0"/>
              <a:t>PDM</a:t>
            </a:r>
            <a:r>
              <a:rPr lang="en-US" dirty="0"/>
              <a:t>)</a:t>
            </a:r>
          </a:p>
        </p:txBody>
      </p:sp>
      <p:pic>
        <p:nvPicPr>
          <p:cNvPr id="717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2266" y="2557132"/>
            <a:ext cx="8512541" cy="38795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88697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C00000"/>
                </a:solidFill>
              </a:rPr>
              <a:t>Review</a:t>
            </a:r>
            <a:endParaRPr lang="en-US" b="1" dirty="0">
              <a:solidFill>
                <a:srgbClr val="C00000"/>
              </a:solidFill>
            </a:endParaRPr>
          </a:p>
        </p:txBody>
      </p:sp>
      <p:sp>
        <p:nvSpPr>
          <p:cNvPr id="3" name="Content Placeholder 2"/>
          <p:cNvSpPr>
            <a:spLocks noGrp="1"/>
          </p:cNvSpPr>
          <p:nvPr>
            <p:ph idx="1"/>
          </p:nvPr>
        </p:nvSpPr>
        <p:spPr/>
        <p:txBody>
          <a:bodyPr>
            <a:normAutofit fontScale="92500" lnSpcReduction="20000"/>
          </a:bodyPr>
          <a:lstStyle/>
          <a:p>
            <a:r>
              <a:rPr lang="en-US" dirty="0"/>
              <a:t>Arrange these elements of a WBS into hierarchical order</a:t>
            </a:r>
          </a:p>
          <a:p>
            <a:pPr lvl="1">
              <a:buFont typeface="Wingdings" panose="05000000000000000000" pitchFamily="2" charset="2"/>
              <a:buChar char="§"/>
            </a:pPr>
            <a:r>
              <a:rPr lang="en-US" dirty="0"/>
              <a:t>Summary Tasks</a:t>
            </a:r>
          </a:p>
          <a:p>
            <a:pPr lvl="1">
              <a:buFont typeface="Wingdings" panose="05000000000000000000" pitchFamily="2" charset="2"/>
              <a:buChar char="§"/>
            </a:pPr>
            <a:r>
              <a:rPr lang="en-US" dirty="0"/>
              <a:t>Sub Project</a:t>
            </a:r>
          </a:p>
          <a:p>
            <a:pPr lvl="1">
              <a:buFont typeface="Wingdings" panose="05000000000000000000" pitchFamily="2" charset="2"/>
              <a:buChar char="§"/>
            </a:pPr>
            <a:r>
              <a:rPr lang="en-US" dirty="0"/>
              <a:t>Work Packages</a:t>
            </a:r>
          </a:p>
          <a:p>
            <a:pPr lvl="1">
              <a:buFont typeface="Wingdings" panose="05000000000000000000" pitchFamily="2" charset="2"/>
              <a:buChar char="§"/>
            </a:pPr>
            <a:r>
              <a:rPr lang="en-US" dirty="0"/>
              <a:t>Project Objective</a:t>
            </a:r>
          </a:p>
          <a:p>
            <a:r>
              <a:rPr lang="en-US" dirty="0"/>
              <a:t>Sequencing in which a task must be completed before the next task can begin is called</a:t>
            </a:r>
          </a:p>
          <a:p>
            <a:pPr marL="868680" lvl="1" indent="-457200">
              <a:buFont typeface="+mj-lt"/>
              <a:buAutoNum type="alphaLcParenR"/>
            </a:pPr>
            <a:r>
              <a:rPr lang="en-US" dirty="0"/>
              <a:t>Start to Finish</a:t>
            </a:r>
          </a:p>
          <a:p>
            <a:pPr marL="868680" lvl="1" indent="-457200">
              <a:buFont typeface="+mj-lt"/>
              <a:buAutoNum type="alphaLcParenR"/>
            </a:pPr>
            <a:r>
              <a:rPr lang="en-US" dirty="0"/>
              <a:t>Start to Start</a:t>
            </a:r>
          </a:p>
          <a:p>
            <a:pPr marL="868680" lvl="1" indent="-457200">
              <a:buFont typeface="+mj-lt"/>
              <a:buAutoNum type="alphaLcParenR"/>
            </a:pPr>
            <a:r>
              <a:rPr lang="en-US" dirty="0"/>
              <a:t>Finish to Finish</a:t>
            </a:r>
          </a:p>
          <a:p>
            <a:pPr marL="868680" lvl="1" indent="-457200">
              <a:buFont typeface="+mj-lt"/>
              <a:buAutoNum type="alphaLcParenR"/>
            </a:pPr>
            <a:r>
              <a:rPr lang="en-US" dirty="0"/>
              <a:t>Finish to Start</a:t>
            </a:r>
          </a:p>
          <a:p>
            <a:r>
              <a:rPr lang="en-US" dirty="0"/>
              <a:t>Which tool lists summary activities, and then breaks them down into detailed activities or work packages?</a:t>
            </a:r>
          </a:p>
          <a:p>
            <a:r>
              <a:rPr lang="en-US" dirty="0"/>
              <a:t>Which tool helps you visualize the dependency relationships among work packages?</a:t>
            </a:r>
          </a:p>
        </p:txBody>
      </p:sp>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pl-PL"/>
              <a:t>Dr. Akram Mustafa Suliman</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14</a:t>
            </a:fld>
            <a:endParaRPr lang="en-US"/>
          </a:p>
        </p:txBody>
      </p:sp>
    </p:spTree>
    <p:extLst>
      <p:ext uri="{BB962C8B-B14F-4D97-AF65-F5344CB8AC3E}">
        <p14:creationId xmlns:p14="http://schemas.microsoft.com/office/powerpoint/2010/main" val="16036434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hidden"/>
                                      </p:to>
                                    </p:set>
                                  </p:childTnLst>
                                </p:cTn>
                              </p:par>
                              <p:par>
                                <p:cTn id="19" presetID="1" presetClass="exit" presetSubtype="0" fill="hold"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hidden"/>
                                      </p:to>
                                    </p:set>
                                  </p:childTnLst>
                                </p:cTn>
                              </p:par>
                              <p:par>
                                <p:cTn id="21" presetID="1" presetClass="exit"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hidden"/>
                                      </p:to>
                                    </p:set>
                                  </p:childTnLst>
                                </p:cTn>
                              </p:par>
                              <p:par>
                                <p:cTn id="23" presetID="1" presetClass="exit"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hidden"/>
                                      </p:to>
                                    </p:set>
                                  </p:childTnLst>
                                </p:cTn>
                              </p:par>
                              <p:par>
                                <p:cTn id="43" presetID="1" presetClass="exit" presetSubtype="0" fill="hold" nodeType="withEffect">
                                  <p:stCondLst>
                                    <p:cond delay="0"/>
                                  </p:stCondLst>
                                  <p:childTnLst>
                                    <p:set>
                                      <p:cBhvr>
                                        <p:cTn id="44" dur="1" fill="hold">
                                          <p:stCondLst>
                                            <p:cond delay="0"/>
                                          </p:stCondLst>
                                        </p:cTn>
                                        <p:tgtEl>
                                          <p:spTgt spid="3">
                                            <p:txEl>
                                              <p:pRg st="6" end="6"/>
                                            </p:txEl>
                                          </p:spTgt>
                                        </p:tgtEl>
                                        <p:attrNameLst>
                                          <p:attrName>style.visibility</p:attrName>
                                        </p:attrNameLst>
                                      </p:cBhvr>
                                      <p:to>
                                        <p:strVal val="hidden"/>
                                      </p:to>
                                    </p:set>
                                  </p:childTnLst>
                                </p:cTn>
                              </p:par>
                              <p:par>
                                <p:cTn id="45" presetID="1" presetClass="exit" presetSubtype="0" fill="hold" nodeType="withEffect">
                                  <p:stCondLst>
                                    <p:cond delay="0"/>
                                  </p:stCondLst>
                                  <p:childTnLst>
                                    <p:set>
                                      <p:cBhvr>
                                        <p:cTn id="46" dur="1" fill="hold">
                                          <p:stCondLst>
                                            <p:cond delay="0"/>
                                          </p:stCondLst>
                                        </p:cTn>
                                        <p:tgtEl>
                                          <p:spTgt spid="3">
                                            <p:txEl>
                                              <p:pRg st="7" end="7"/>
                                            </p:txEl>
                                          </p:spTgt>
                                        </p:tgtEl>
                                        <p:attrNameLst>
                                          <p:attrName>style.visibility</p:attrName>
                                        </p:attrNameLst>
                                      </p:cBhvr>
                                      <p:to>
                                        <p:strVal val="hidden"/>
                                      </p:to>
                                    </p:set>
                                  </p:childTnLst>
                                </p:cTn>
                              </p:par>
                              <p:par>
                                <p:cTn id="47" presetID="1" presetClass="exit" presetSubtype="0" fill="hold" nodeType="withEffect">
                                  <p:stCondLst>
                                    <p:cond delay="0"/>
                                  </p:stCondLst>
                                  <p:childTnLst>
                                    <p:set>
                                      <p:cBhvr>
                                        <p:cTn id="48" dur="1" fill="hold">
                                          <p:stCondLst>
                                            <p:cond delay="0"/>
                                          </p:stCondLst>
                                        </p:cTn>
                                        <p:tgtEl>
                                          <p:spTgt spid="3">
                                            <p:txEl>
                                              <p:pRg st="8" end="8"/>
                                            </p:txEl>
                                          </p:spTgt>
                                        </p:tgtEl>
                                        <p:attrNameLst>
                                          <p:attrName>style.visibility</p:attrName>
                                        </p:attrNameLst>
                                      </p:cBhvr>
                                      <p:to>
                                        <p:strVal val="hidden"/>
                                      </p:to>
                                    </p:set>
                                  </p:childTnLst>
                                </p:cTn>
                              </p:par>
                              <p:par>
                                <p:cTn id="49" presetID="1" presetClass="exit" presetSubtype="0" fill="hold" nodeType="withEffect">
                                  <p:stCondLst>
                                    <p:cond delay="0"/>
                                  </p:stCondLst>
                                  <p:childTnLst>
                                    <p:set>
                                      <p:cBhvr>
                                        <p:cTn id="50" dur="1" fill="hold">
                                          <p:stCondLst>
                                            <p:cond delay="0"/>
                                          </p:stCondLst>
                                        </p:cTn>
                                        <p:tgtEl>
                                          <p:spTgt spid="3">
                                            <p:txEl>
                                              <p:pRg st="9" end="9"/>
                                            </p:txEl>
                                          </p:spTgt>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xit" presetSubtype="0" fill="hold" nodeType="clickEffect">
                                  <p:stCondLst>
                                    <p:cond delay="0"/>
                                  </p:stCondLst>
                                  <p:childTnLst>
                                    <p:set>
                                      <p:cBhvr>
                                        <p:cTn id="58" dur="1" fill="hold">
                                          <p:stCondLst>
                                            <p:cond delay="0"/>
                                          </p:stCondLst>
                                        </p:cTn>
                                        <p:tgtEl>
                                          <p:spTgt spid="3">
                                            <p:txEl>
                                              <p:pRg st="10" end="10"/>
                                            </p:txEl>
                                          </p:spTgt>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xit" presetSubtype="0" fill="hold" nodeType="clickEffect">
                                  <p:stCondLst>
                                    <p:cond delay="0"/>
                                  </p:stCondLst>
                                  <p:childTnLst>
                                    <p:set>
                                      <p:cBhvr>
                                        <p:cTn id="66" dur="1" fill="hold">
                                          <p:stCondLst>
                                            <p:cond delay="0"/>
                                          </p:stCondLst>
                                        </p:cTn>
                                        <p:tgtEl>
                                          <p:spTgt spid="3">
                                            <p:txEl>
                                              <p:pRg st="11" end="11"/>
                                            </p:txEl>
                                          </p:spTgt>
                                        </p:tgtEl>
                                        <p:attrNameLst>
                                          <p:attrName>style.visibility</p:attrName>
                                        </p:attrNameLst>
                                      </p:cBhvr>
                                      <p:to>
                                        <p:strVal val="hidden"/>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3">
                                            <p:txEl>
                                              <p:pRg st="0" end="0"/>
                                            </p:txEl>
                                          </p:spTgt>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3">
                                            <p:txEl>
                                              <p:pRg st="1" end="1"/>
                                            </p:txEl>
                                          </p:spTgt>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3">
                                            <p:txEl>
                                              <p:pRg st="2" end="2"/>
                                            </p:txEl>
                                          </p:spTgt>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3">
                                            <p:txEl>
                                              <p:pRg st="3" end="3"/>
                                            </p:txEl>
                                          </p:spTgt>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3">
                                            <p:txEl>
                                              <p:pRg st="4" end="4"/>
                                            </p:txEl>
                                          </p:spTgt>
                                        </p:tgtEl>
                                        <p:attrNameLst>
                                          <p:attrName>style.visibility</p:attrName>
                                        </p:attrNameLst>
                                      </p:cBhvr>
                                      <p:to>
                                        <p:strVal val="visible"/>
                                      </p:to>
                                    </p:set>
                                  </p:childTnLst>
                                </p:cTn>
                              </p:par>
                              <p:par>
                                <p:cTn id="79" presetID="1" presetClass="entr" presetSubtype="0" fill="hold" nodeType="withEffect">
                                  <p:stCondLst>
                                    <p:cond delay="0"/>
                                  </p:stCondLst>
                                  <p:childTnLst>
                                    <p:set>
                                      <p:cBhvr>
                                        <p:cTn id="80" dur="1" fill="hold">
                                          <p:stCondLst>
                                            <p:cond delay="0"/>
                                          </p:stCondLst>
                                        </p:cTn>
                                        <p:tgtEl>
                                          <p:spTgt spid="3">
                                            <p:txEl>
                                              <p:pRg st="5" end="5"/>
                                            </p:txEl>
                                          </p:spTgt>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3">
                                            <p:txEl>
                                              <p:pRg st="6" end="6"/>
                                            </p:txEl>
                                          </p:spTgt>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3">
                                            <p:txEl>
                                              <p:pRg st="7" end="7"/>
                                            </p:txEl>
                                          </p:spTgt>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3">
                                            <p:txEl>
                                              <p:pRg st="8" end="8"/>
                                            </p:txEl>
                                          </p:spTgt>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3">
                                            <p:txEl>
                                              <p:pRg st="9" end="9"/>
                                            </p:txEl>
                                          </p:spTgt>
                                        </p:tgtEl>
                                        <p:attrNameLst>
                                          <p:attrName>style.visibility</p:attrName>
                                        </p:attrNameLst>
                                      </p:cBhvr>
                                      <p:to>
                                        <p:strVal val="visible"/>
                                      </p:to>
                                    </p:set>
                                  </p:childTnLst>
                                </p:cTn>
                              </p:par>
                              <p:par>
                                <p:cTn id="89" presetID="1" presetClass="entr" presetSubtype="0" fill="hold" nodeType="withEffect">
                                  <p:stCondLst>
                                    <p:cond delay="0"/>
                                  </p:stCondLst>
                                  <p:childTnLst>
                                    <p:set>
                                      <p:cBhvr>
                                        <p:cTn id="90" dur="1" fill="hold">
                                          <p:stCondLst>
                                            <p:cond delay="0"/>
                                          </p:stCondLst>
                                        </p:cTn>
                                        <p:tgtEl>
                                          <p:spTgt spid="3">
                                            <p:txEl>
                                              <p:pRg st="10" end="10"/>
                                            </p:txEl>
                                          </p:spTgt>
                                        </p:tgtEl>
                                        <p:attrNameLst>
                                          <p:attrName>style.visibility</p:attrName>
                                        </p:attrNameLst>
                                      </p:cBhvr>
                                      <p:to>
                                        <p:strVal val="visible"/>
                                      </p:to>
                                    </p:set>
                                  </p:childTnLst>
                                </p:cTn>
                              </p:par>
                              <p:par>
                                <p:cTn id="91" presetID="1" presetClass="entr" presetSubtype="0" fill="hold" nodeType="withEffect">
                                  <p:stCondLst>
                                    <p:cond delay="0"/>
                                  </p:stCondLst>
                                  <p:childTnLst>
                                    <p:set>
                                      <p:cBhvr>
                                        <p:cTn id="92"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t>
            </a:r>
            <a:r>
              <a:rPr lang="en-US" dirty="0"/>
              <a:t>Scheduling Process</a:t>
            </a:r>
          </a:p>
        </p:txBody>
      </p:sp>
      <p:sp>
        <p:nvSpPr>
          <p:cNvPr id="3" name="Content Placeholder 2"/>
          <p:cNvSpPr>
            <a:spLocks noGrp="1"/>
          </p:cNvSpPr>
          <p:nvPr>
            <p:ph idx="1"/>
          </p:nvPr>
        </p:nvSpPr>
        <p:spPr/>
        <p:txBody>
          <a:bodyPr>
            <a:noAutofit/>
          </a:bodyPr>
          <a:lstStyle/>
          <a:p>
            <a:r>
              <a:rPr lang="en-US" sz="2800" dirty="0"/>
              <a:t>Estimating duration and effort for each work package.</a:t>
            </a:r>
          </a:p>
          <a:p>
            <a:endParaRPr lang="en-US" sz="2800" dirty="0"/>
          </a:p>
          <a:p>
            <a:r>
              <a:rPr lang="en-US" sz="2800" dirty="0"/>
              <a:t>Calculating the critical path, or set of activities which cannot be delayed, in order to accomplish project work on time.</a:t>
            </a:r>
          </a:p>
          <a:p>
            <a:endParaRPr lang="en-US" sz="2800" dirty="0"/>
          </a:p>
          <a:p>
            <a:r>
              <a:rPr lang="en-US" sz="2800" dirty="0"/>
              <a:t>Calculating activities which have float, or additional time, during which resources can be assigned to help accomplish Critical Path activities.</a:t>
            </a:r>
          </a:p>
        </p:txBody>
      </p:sp>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pl-PL"/>
              <a:t>Dr. Akram Mustafa Suliman</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15</a:t>
            </a:fld>
            <a:endParaRPr lang="en-US"/>
          </a:p>
        </p:txBody>
      </p:sp>
    </p:spTree>
    <p:extLst>
      <p:ext uri="{BB962C8B-B14F-4D97-AF65-F5344CB8AC3E}">
        <p14:creationId xmlns:p14="http://schemas.microsoft.com/office/powerpoint/2010/main" val="3967591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6B From Duration to Schedule</a:t>
            </a:r>
          </a:p>
        </p:txBody>
      </p:sp>
      <p:sp>
        <p:nvSpPr>
          <p:cNvPr id="3" name="Content Placeholder 2"/>
          <p:cNvSpPr>
            <a:spLocks noGrp="1"/>
          </p:cNvSpPr>
          <p:nvPr>
            <p:ph idx="1"/>
          </p:nvPr>
        </p:nvSpPr>
        <p:spPr/>
        <p:txBody>
          <a:bodyPr/>
          <a:lstStyle/>
          <a:p>
            <a:r>
              <a:rPr lang="en-US" dirty="0"/>
              <a:t>After calculating the  Critical Path, use the network logic diagram and calculations and project them onto a calendar.</a:t>
            </a:r>
          </a:p>
          <a:p>
            <a:endParaRPr lang="en-US" dirty="0"/>
          </a:p>
          <a:p>
            <a:r>
              <a:rPr lang="en-US" dirty="0"/>
              <a:t>A Gant Chart is the best way to display the schedule information.</a:t>
            </a:r>
          </a:p>
          <a:p>
            <a:endParaRPr lang="en-US" dirty="0"/>
          </a:p>
        </p:txBody>
      </p:sp>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pl-PL"/>
              <a:t>Dr. Akram Mustafa Suliman</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16</a:t>
            </a:fld>
            <a:endParaRPr lang="en-US"/>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t="25606"/>
          <a:stretch/>
        </p:blipFill>
        <p:spPr>
          <a:xfrm>
            <a:off x="1828800" y="3733800"/>
            <a:ext cx="7924800" cy="2790500"/>
          </a:xfrm>
          <a:prstGeom prst="rect">
            <a:avLst/>
          </a:prstGeom>
        </p:spPr>
      </p:pic>
    </p:spTree>
    <p:extLst>
      <p:ext uri="{BB962C8B-B14F-4D97-AF65-F5344CB8AC3E}">
        <p14:creationId xmlns:p14="http://schemas.microsoft.com/office/powerpoint/2010/main" val="3280968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Work </a:t>
            </a:r>
            <a:r>
              <a:rPr lang="en-US" dirty="0"/>
              <a:t>Package Sequencing</a:t>
            </a:r>
          </a:p>
        </p:txBody>
      </p:sp>
      <p:sp>
        <p:nvSpPr>
          <p:cNvPr id="3" name="Content Placeholder 2"/>
          <p:cNvSpPr>
            <a:spLocks noGrp="1"/>
          </p:cNvSpPr>
          <p:nvPr>
            <p:ph idx="1"/>
          </p:nvPr>
        </p:nvSpPr>
        <p:spPr/>
        <p:txBody>
          <a:bodyPr/>
          <a:lstStyle/>
          <a:p>
            <a:r>
              <a:rPr lang="en-US" dirty="0"/>
              <a:t>Mandatory Dependency</a:t>
            </a:r>
          </a:p>
          <a:p>
            <a:endParaRPr lang="en-US" dirty="0"/>
          </a:p>
          <a:p>
            <a:r>
              <a:rPr lang="en-US" dirty="0"/>
              <a:t>Discretionary Dependency</a:t>
            </a:r>
          </a:p>
          <a:p>
            <a:endParaRPr lang="en-US" dirty="0"/>
          </a:p>
          <a:p>
            <a:r>
              <a:rPr lang="en-US" dirty="0"/>
              <a:t>External Dependency</a:t>
            </a:r>
          </a:p>
        </p:txBody>
      </p:sp>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pl-PL"/>
              <a:t>Dr. Akram Mustafa Suliman</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17</a:t>
            </a:fld>
            <a:endParaRPr lang="en-US"/>
          </a:p>
        </p:txBody>
      </p:sp>
    </p:spTree>
    <p:extLst>
      <p:ext uri="{BB962C8B-B14F-4D97-AF65-F5344CB8AC3E}">
        <p14:creationId xmlns:p14="http://schemas.microsoft.com/office/powerpoint/2010/main" val="24577997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rgbClr val="C00000"/>
                </a:solidFill>
              </a:rPr>
              <a:t>Review</a:t>
            </a:r>
            <a:endParaRPr lang="ar-EG" sz="3600" dirty="0"/>
          </a:p>
        </p:txBody>
      </p:sp>
      <p:sp>
        <p:nvSpPr>
          <p:cNvPr id="3" name="Slide Number Placeholder 2"/>
          <p:cNvSpPr>
            <a:spLocks noGrp="1"/>
          </p:cNvSpPr>
          <p:nvPr>
            <p:ph type="sldNum" sz="quarter" idx="12"/>
          </p:nvPr>
        </p:nvSpPr>
        <p:spPr/>
        <p:txBody>
          <a:bodyPr>
            <a:normAutofit/>
          </a:bodyPr>
          <a:lstStyle/>
          <a:p>
            <a:fld id="{B6F15528-21DE-4FAA-801E-634DDDAF4B2B}" type="slidenum">
              <a:rPr lang="en-US" smtClean="0"/>
              <a:pPr/>
              <a:t>18</a:t>
            </a:fld>
            <a:endParaRPr lang="en-US"/>
          </a:p>
        </p:txBody>
      </p:sp>
      <p:pic>
        <p:nvPicPr>
          <p:cNvPr id="58369" name="Picture 1"/>
          <p:cNvPicPr>
            <a:picLocks noGrp="1" noChangeAspect="1" noChangeArrowheads="1"/>
          </p:cNvPicPr>
          <p:nvPr>
            <p:ph sz="quarter" idx="1"/>
          </p:nvPr>
        </p:nvPicPr>
        <p:blipFill>
          <a:blip r:embed="rId2"/>
          <a:srcRect l="30494" t="11864" r="31389" b="10170"/>
          <a:stretch>
            <a:fillRect/>
          </a:stretch>
        </p:blipFill>
        <p:spPr bwMode="auto">
          <a:xfrm>
            <a:off x="2087360" y="1861879"/>
            <a:ext cx="4191000" cy="48196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Rectangle 5"/>
          <p:cNvSpPr/>
          <p:nvPr/>
        </p:nvSpPr>
        <p:spPr>
          <a:xfrm>
            <a:off x="6451600" y="2286000"/>
            <a:ext cx="2743200" cy="7620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a:t>Milestone charts</a:t>
            </a:r>
            <a:endParaRPr lang="ar-EG" b="1" dirty="0"/>
          </a:p>
        </p:txBody>
      </p:sp>
      <p:sp>
        <p:nvSpPr>
          <p:cNvPr id="7" name="Rectangle 6"/>
          <p:cNvSpPr/>
          <p:nvPr/>
        </p:nvSpPr>
        <p:spPr>
          <a:xfrm>
            <a:off x="6451600" y="3458451"/>
            <a:ext cx="2743200" cy="762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a:t>Bar Charts</a:t>
            </a:r>
            <a:endParaRPr lang="ar-EG" b="1" dirty="0"/>
          </a:p>
        </p:txBody>
      </p:sp>
      <p:sp>
        <p:nvSpPr>
          <p:cNvPr id="8" name="Rectangle 7"/>
          <p:cNvSpPr/>
          <p:nvPr/>
        </p:nvSpPr>
        <p:spPr>
          <a:xfrm>
            <a:off x="6451600" y="4713515"/>
            <a:ext cx="27432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a:solidFill>
                  <a:srgbClr val="FFFF00"/>
                </a:solidFill>
              </a:rPr>
              <a:t>Network Diagram</a:t>
            </a:r>
            <a:endParaRPr lang="ar-EG" b="1" dirty="0">
              <a:solidFill>
                <a:srgbClr val="FFFF00"/>
              </a:solidFill>
            </a:endParaRPr>
          </a:p>
        </p:txBody>
      </p:sp>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15254317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rtl="0"/>
            <a:r>
              <a:rPr lang="en-US" sz="3600" dirty="0" smtClean="0"/>
              <a:t>Estimate </a:t>
            </a:r>
            <a:r>
              <a:rPr lang="en-US" sz="3600" dirty="0"/>
              <a:t>Activity Durations</a:t>
            </a:r>
            <a:endParaRPr lang="ar-EG" sz="3600" dirty="0"/>
          </a:p>
        </p:txBody>
      </p:sp>
      <p:sp>
        <p:nvSpPr>
          <p:cNvPr id="3" name="Slide Number Placeholder 2"/>
          <p:cNvSpPr>
            <a:spLocks noGrp="1"/>
          </p:cNvSpPr>
          <p:nvPr>
            <p:ph type="sldNum" sz="quarter" idx="12"/>
          </p:nvPr>
        </p:nvSpPr>
        <p:spPr/>
        <p:txBody>
          <a:bodyPr>
            <a:normAutofit/>
          </a:bodyPr>
          <a:lstStyle/>
          <a:p>
            <a:fld id="{B6F15528-21DE-4FAA-801E-634DDDAF4B2B}" type="slidenum">
              <a:rPr lang="en-US" smtClean="0"/>
              <a:pPr/>
              <a:t>19</a:t>
            </a:fld>
            <a:endParaRPr lang="en-US"/>
          </a:p>
        </p:txBody>
      </p:sp>
      <p:sp>
        <p:nvSpPr>
          <p:cNvPr id="4" name="Content Placeholder 3"/>
          <p:cNvSpPr>
            <a:spLocks noGrp="1"/>
          </p:cNvSpPr>
          <p:nvPr>
            <p:ph sz="quarter" idx="1"/>
          </p:nvPr>
        </p:nvSpPr>
        <p:spPr/>
        <p:txBody>
          <a:bodyPr>
            <a:normAutofit/>
          </a:bodyPr>
          <a:lstStyle/>
          <a:p>
            <a:pPr algn="just" rtl="0">
              <a:lnSpc>
                <a:spcPct val="150000"/>
              </a:lnSpc>
            </a:pPr>
            <a:r>
              <a:rPr lang="en-US" sz="1800" b="1" dirty="0"/>
              <a:t>The process of estimating the </a:t>
            </a:r>
            <a:r>
              <a:rPr lang="en-US" sz="1800" b="1" dirty="0">
                <a:solidFill>
                  <a:srgbClr val="C00000"/>
                </a:solidFill>
              </a:rPr>
              <a:t>number of work periods </a:t>
            </a:r>
            <a:r>
              <a:rPr lang="en-US" sz="1800" b="1" dirty="0"/>
              <a:t>needed to complete individual activities with estimated resources. </a:t>
            </a:r>
          </a:p>
          <a:p>
            <a:pPr algn="just" rtl="0">
              <a:lnSpc>
                <a:spcPct val="150000"/>
              </a:lnSpc>
            </a:pPr>
            <a:r>
              <a:rPr lang="en-US" sz="1800" b="1" dirty="0"/>
              <a:t>The key benefit of this process is that it provides the </a:t>
            </a:r>
            <a:r>
              <a:rPr lang="en-US" sz="1800" b="1" dirty="0">
                <a:solidFill>
                  <a:srgbClr val="C00000"/>
                </a:solidFill>
              </a:rPr>
              <a:t>amount of time </a:t>
            </a:r>
            <a:r>
              <a:rPr lang="en-US" sz="1800" b="1" dirty="0"/>
              <a:t>each activity will take to complete.</a:t>
            </a:r>
            <a:endParaRPr lang="ar-EG" sz="1800" b="1" dirty="0"/>
          </a:p>
        </p:txBody>
      </p:sp>
      <p:pic>
        <p:nvPicPr>
          <p:cNvPr id="39938" name="Picture 2"/>
          <p:cNvPicPr>
            <a:picLocks noChangeAspect="1" noChangeArrowheads="1"/>
          </p:cNvPicPr>
          <p:nvPr/>
        </p:nvPicPr>
        <p:blipFill>
          <a:blip r:embed="rId2"/>
          <a:srcRect l="15227" t="36458" r="30893" b="16667"/>
          <a:stretch>
            <a:fillRect/>
          </a:stretch>
        </p:blipFill>
        <p:spPr bwMode="auto">
          <a:xfrm>
            <a:off x="2818359" y="3582609"/>
            <a:ext cx="6553200" cy="3205370"/>
          </a:xfrm>
          <a:prstGeom prst="rect">
            <a:avLst/>
          </a:prstGeom>
          <a:noFill/>
          <a:ln w="9525">
            <a:noFill/>
            <a:miter lim="800000"/>
            <a:headEnd/>
            <a:tailEnd/>
          </a:ln>
          <a:effectLst/>
        </p:spPr>
      </p:pic>
      <p:sp>
        <p:nvSpPr>
          <p:cNvPr id="5" name="Date Placeholder 4"/>
          <p:cNvSpPr>
            <a:spLocks noGrp="1"/>
          </p:cNvSpPr>
          <p:nvPr>
            <p:ph type="dt" sz="half" idx="10"/>
          </p:nvPr>
        </p:nvSpPr>
        <p:spPr/>
        <p:txBody>
          <a:bodyPr/>
          <a:lstStyle/>
          <a:p>
            <a:r>
              <a:rPr lang="en-US" smtClean="0"/>
              <a:t>March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30451284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rtl="0"/>
            <a:r>
              <a:rPr lang="en-US" sz="3600" dirty="0" smtClean="0"/>
              <a:t>Estimate </a:t>
            </a:r>
            <a:r>
              <a:rPr lang="en-US" sz="3600" dirty="0"/>
              <a:t>Activity Durations</a:t>
            </a:r>
            <a:endParaRPr lang="ar-EG" sz="3600" dirty="0"/>
          </a:p>
        </p:txBody>
      </p:sp>
      <p:sp>
        <p:nvSpPr>
          <p:cNvPr id="3" name="Slide Number Placeholder 2"/>
          <p:cNvSpPr>
            <a:spLocks noGrp="1"/>
          </p:cNvSpPr>
          <p:nvPr>
            <p:ph type="sldNum" sz="quarter" idx="12"/>
          </p:nvPr>
        </p:nvSpPr>
        <p:spPr/>
        <p:txBody>
          <a:bodyPr>
            <a:normAutofit/>
          </a:bodyPr>
          <a:lstStyle/>
          <a:p>
            <a:fld id="{B6F15528-21DE-4FAA-801E-634DDDAF4B2B}" type="slidenum">
              <a:rPr lang="en-US" smtClean="0"/>
              <a:pPr/>
              <a:t>20</a:t>
            </a:fld>
            <a:endParaRPr lang="en-US"/>
          </a:p>
        </p:txBody>
      </p:sp>
      <p:sp>
        <p:nvSpPr>
          <p:cNvPr id="4" name="Content Placeholder 3"/>
          <p:cNvSpPr>
            <a:spLocks noGrp="1"/>
          </p:cNvSpPr>
          <p:nvPr>
            <p:ph sz="quarter" idx="1"/>
          </p:nvPr>
        </p:nvSpPr>
        <p:spPr>
          <a:xfrm>
            <a:off x="2136648" y="1600200"/>
            <a:ext cx="8153400" cy="4876800"/>
          </a:xfrm>
        </p:spPr>
        <p:txBody>
          <a:bodyPr>
            <a:normAutofit/>
          </a:bodyPr>
          <a:lstStyle/>
          <a:p>
            <a:pPr algn="l" rtl="0">
              <a:lnSpc>
                <a:spcPct val="150000"/>
              </a:lnSpc>
            </a:pPr>
            <a:r>
              <a:rPr lang="en-US" sz="2000" b="1" dirty="0">
                <a:solidFill>
                  <a:srgbClr val="C00000"/>
                </a:solidFill>
              </a:rPr>
              <a:t>Tools and Techniques</a:t>
            </a:r>
          </a:p>
          <a:p>
            <a:pPr lvl="1" algn="l" rtl="0">
              <a:lnSpc>
                <a:spcPct val="150000"/>
              </a:lnSpc>
            </a:pPr>
            <a:r>
              <a:rPr lang="en-US" sz="1700" b="1" dirty="0"/>
              <a:t>Expert judgment: </a:t>
            </a:r>
            <a:r>
              <a:rPr lang="en-US" sz="1700" dirty="0"/>
              <a:t>expertise</a:t>
            </a:r>
            <a:r>
              <a:rPr lang="en-US" sz="1700" b="1" dirty="0"/>
              <a:t> </a:t>
            </a:r>
            <a:r>
              <a:rPr lang="en-US" sz="1700" dirty="0"/>
              <a:t>in</a:t>
            </a:r>
            <a:r>
              <a:rPr lang="en-US" sz="1700" b="1" dirty="0"/>
              <a:t> </a:t>
            </a:r>
            <a:r>
              <a:rPr lang="en-US" sz="1700" dirty="0"/>
              <a:t>schedule development – estimating or discipline knowledge (SMEs)</a:t>
            </a:r>
            <a:endParaRPr lang="en-US" sz="1700" b="1" dirty="0"/>
          </a:p>
          <a:p>
            <a:pPr lvl="1" algn="l" rtl="0">
              <a:lnSpc>
                <a:spcPct val="150000"/>
              </a:lnSpc>
            </a:pPr>
            <a:r>
              <a:rPr lang="en-US" sz="1700" b="1" dirty="0"/>
              <a:t>Analogous estimating: </a:t>
            </a:r>
            <a:r>
              <a:rPr lang="en-US" sz="1700" dirty="0"/>
              <a:t>uses parameters from </a:t>
            </a:r>
            <a:r>
              <a:rPr lang="en-US" sz="1700" u="sng" dirty="0"/>
              <a:t>previous similar projects </a:t>
            </a:r>
            <a:r>
              <a:rPr lang="en-US" sz="1700" dirty="0"/>
              <a:t>to estimate the same parameter (duration) for a future project</a:t>
            </a:r>
          </a:p>
          <a:p>
            <a:pPr lvl="1" algn="l" rtl="0">
              <a:lnSpc>
                <a:spcPct val="150000"/>
              </a:lnSpc>
              <a:buFont typeface="Wingdings" pitchFamily="2" charset="2"/>
              <a:buChar char="Ø"/>
            </a:pPr>
            <a:r>
              <a:rPr lang="en-US" sz="1700" i="1" dirty="0"/>
              <a:t>A </a:t>
            </a:r>
            <a:r>
              <a:rPr lang="en-US" sz="1700" i="1" u="sng" dirty="0"/>
              <a:t>gross value </a:t>
            </a:r>
            <a:r>
              <a:rPr lang="en-US" sz="1700" i="1" dirty="0"/>
              <a:t>estimating (adjusted for known differences)</a:t>
            </a:r>
          </a:p>
          <a:p>
            <a:pPr lvl="1" algn="l" rtl="0">
              <a:lnSpc>
                <a:spcPct val="150000"/>
              </a:lnSpc>
              <a:buFont typeface="Wingdings" pitchFamily="2" charset="2"/>
              <a:buChar char="Ø"/>
            </a:pPr>
            <a:r>
              <a:rPr lang="en-US" sz="1700" i="1" u="sng" dirty="0"/>
              <a:t>Less costly </a:t>
            </a:r>
            <a:r>
              <a:rPr lang="en-US" sz="1700" i="1" dirty="0"/>
              <a:t>and time consuming – </a:t>
            </a:r>
            <a:r>
              <a:rPr lang="en-US" sz="1700" i="1" u="sng" dirty="0"/>
              <a:t>less accurate  </a:t>
            </a:r>
            <a:r>
              <a:rPr lang="en-US" sz="1700" i="1" dirty="0"/>
              <a:t>(limited amount of details)</a:t>
            </a:r>
          </a:p>
          <a:p>
            <a:pPr lvl="1" algn="l" rtl="0">
              <a:lnSpc>
                <a:spcPct val="150000"/>
              </a:lnSpc>
            </a:pPr>
            <a:r>
              <a:rPr lang="en-US" sz="1700" b="1" dirty="0"/>
              <a:t>Parametric estimating: </a:t>
            </a:r>
            <a:r>
              <a:rPr lang="en-US" sz="1700" dirty="0"/>
              <a:t>uses algorithm (</a:t>
            </a:r>
            <a:r>
              <a:rPr lang="en-US" sz="1700" u="sng" dirty="0">
                <a:solidFill>
                  <a:srgbClr val="FF0000"/>
                </a:solidFill>
              </a:rPr>
              <a:t>statistical relationships</a:t>
            </a:r>
            <a:r>
              <a:rPr lang="en-US" sz="1700" dirty="0"/>
              <a:t>) to calculate durations based on historical data</a:t>
            </a:r>
          </a:p>
          <a:p>
            <a:pPr lvl="1" algn="l" rtl="0">
              <a:lnSpc>
                <a:spcPct val="150000"/>
              </a:lnSpc>
              <a:buFont typeface="Wingdings" pitchFamily="2" charset="2"/>
              <a:buChar char="Ø"/>
            </a:pPr>
            <a:r>
              <a:rPr lang="en-US" sz="1700" i="1" dirty="0"/>
              <a:t>Duration may be obtained by dividing the </a:t>
            </a:r>
            <a:r>
              <a:rPr lang="en-US" sz="1700" i="1" u="sng" dirty="0"/>
              <a:t>quantity of work </a:t>
            </a:r>
            <a:r>
              <a:rPr lang="en-US" sz="1700" i="1" dirty="0"/>
              <a:t>by the crew </a:t>
            </a:r>
            <a:r>
              <a:rPr lang="en-US" sz="1700" i="1" u="sng" dirty="0"/>
              <a:t>production rate</a:t>
            </a:r>
            <a:endParaRPr lang="en-US" sz="1700" b="1" i="1" u="sng" dirty="0"/>
          </a:p>
          <a:p>
            <a:pPr lvl="1" algn="l" rtl="0">
              <a:lnSpc>
                <a:spcPct val="150000"/>
              </a:lnSpc>
            </a:pPr>
            <a:endParaRPr lang="ar-EG" dirty="0"/>
          </a:p>
        </p:txBody>
      </p:sp>
      <p:sp>
        <p:nvSpPr>
          <p:cNvPr id="5" name="Date Placeholder 4"/>
          <p:cNvSpPr>
            <a:spLocks noGrp="1"/>
          </p:cNvSpPr>
          <p:nvPr>
            <p:ph type="dt" sz="half" idx="10"/>
          </p:nvPr>
        </p:nvSpPr>
        <p:spPr/>
        <p:txBody>
          <a:bodyPr/>
          <a:lstStyle/>
          <a:p>
            <a:r>
              <a:rPr lang="en-US" smtClean="0"/>
              <a:t>March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4836194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Estimate </a:t>
            </a:r>
            <a:r>
              <a:rPr lang="en-US" sz="3600" dirty="0"/>
              <a:t>Activity Durations</a:t>
            </a:r>
            <a:endParaRPr lang="ar-EG" sz="3600" dirty="0"/>
          </a:p>
        </p:txBody>
      </p:sp>
      <p:sp>
        <p:nvSpPr>
          <p:cNvPr id="3" name="Slide Number Placeholder 2"/>
          <p:cNvSpPr>
            <a:spLocks noGrp="1"/>
          </p:cNvSpPr>
          <p:nvPr>
            <p:ph type="sldNum" sz="quarter" idx="12"/>
          </p:nvPr>
        </p:nvSpPr>
        <p:spPr/>
        <p:txBody>
          <a:bodyPr>
            <a:normAutofit/>
          </a:bodyPr>
          <a:lstStyle/>
          <a:p>
            <a:fld id="{B6F15528-21DE-4FAA-801E-634DDDAF4B2B}" type="slidenum">
              <a:rPr lang="en-US" smtClean="0"/>
              <a:pPr/>
              <a:t>21</a:t>
            </a:fld>
            <a:endParaRPr lang="en-US"/>
          </a:p>
        </p:txBody>
      </p:sp>
      <p:sp>
        <p:nvSpPr>
          <p:cNvPr id="4" name="Content Placeholder 3"/>
          <p:cNvSpPr>
            <a:spLocks noGrp="1"/>
          </p:cNvSpPr>
          <p:nvPr>
            <p:ph sz="quarter" idx="1"/>
          </p:nvPr>
        </p:nvSpPr>
        <p:spPr/>
        <p:txBody>
          <a:bodyPr>
            <a:normAutofit/>
          </a:bodyPr>
          <a:lstStyle/>
          <a:p>
            <a:pPr algn="l" rtl="0">
              <a:lnSpc>
                <a:spcPct val="150000"/>
              </a:lnSpc>
            </a:pPr>
            <a:r>
              <a:rPr lang="en-US" sz="2000" b="1" dirty="0">
                <a:solidFill>
                  <a:srgbClr val="C00000"/>
                </a:solidFill>
              </a:rPr>
              <a:t>Tools and Techniques</a:t>
            </a:r>
          </a:p>
          <a:p>
            <a:pPr lvl="1" algn="l" rtl="0">
              <a:lnSpc>
                <a:spcPct val="150000"/>
              </a:lnSpc>
            </a:pPr>
            <a:r>
              <a:rPr lang="en-US" sz="1700" b="1" dirty="0"/>
              <a:t>Three- Point estimating (PERT): </a:t>
            </a:r>
            <a:r>
              <a:rPr lang="en-US" sz="1700" dirty="0"/>
              <a:t>improving a single estimate by considering uncertainty and risk </a:t>
            </a:r>
            <a:endParaRPr lang="en-US" sz="1700" b="1" dirty="0"/>
          </a:p>
          <a:p>
            <a:pPr lvl="1" algn="l" rtl="0">
              <a:lnSpc>
                <a:spcPct val="150000"/>
              </a:lnSpc>
              <a:buFont typeface="Wingdings" pitchFamily="2" charset="2"/>
              <a:buChar char="Ø"/>
            </a:pPr>
            <a:r>
              <a:rPr lang="en-US" sz="1700" b="1" dirty="0">
                <a:solidFill>
                  <a:srgbClr val="FF0000"/>
                </a:solidFill>
              </a:rPr>
              <a:t>Optimistic (T</a:t>
            </a:r>
            <a:r>
              <a:rPr lang="en-US" sz="1700" dirty="0">
                <a:solidFill>
                  <a:srgbClr val="FF0000"/>
                </a:solidFill>
              </a:rPr>
              <a:t>o</a:t>
            </a:r>
            <a:r>
              <a:rPr lang="en-US" sz="1700" b="1" dirty="0">
                <a:solidFill>
                  <a:srgbClr val="FF0000"/>
                </a:solidFill>
              </a:rPr>
              <a:t>): </a:t>
            </a:r>
            <a:r>
              <a:rPr lang="en-US" sz="1700" i="1" dirty="0"/>
              <a:t>best case scenario</a:t>
            </a:r>
            <a:endParaRPr lang="en-US" sz="1700" b="1" dirty="0">
              <a:solidFill>
                <a:srgbClr val="FF0000"/>
              </a:solidFill>
            </a:endParaRPr>
          </a:p>
          <a:p>
            <a:pPr lvl="1" algn="l" rtl="0">
              <a:lnSpc>
                <a:spcPct val="150000"/>
              </a:lnSpc>
              <a:buFont typeface="Wingdings" pitchFamily="2" charset="2"/>
              <a:buChar char="Ø"/>
            </a:pPr>
            <a:r>
              <a:rPr lang="en-US" sz="1700" b="1" dirty="0">
                <a:solidFill>
                  <a:srgbClr val="FF0000"/>
                </a:solidFill>
              </a:rPr>
              <a:t> Most likely (T</a:t>
            </a:r>
            <a:r>
              <a:rPr lang="en-US" sz="1700" dirty="0">
                <a:solidFill>
                  <a:srgbClr val="FF0000"/>
                </a:solidFill>
              </a:rPr>
              <a:t>m</a:t>
            </a:r>
            <a:r>
              <a:rPr lang="en-US" sz="1700" b="1" dirty="0">
                <a:solidFill>
                  <a:srgbClr val="FF0000"/>
                </a:solidFill>
              </a:rPr>
              <a:t>): </a:t>
            </a:r>
            <a:r>
              <a:rPr lang="en-US" sz="1700" dirty="0"/>
              <a:t>probable scenario</a:t>
            </a:r>
          </a:p>
          <a:p>
            <a:pPr lvl="1" algn="l" rtl="0">
              <a:lnSpc>
                <a:spcPct val="150000"/>
              </a:lnSpc>
              <a:buFont typeface="Wingdings" pitchFamily="2" charset="2"/>
              <a:buChar char="Ø"/>
            </a:pPr>
            <a:r>
              <a:rPr lang="en-US" sz="1700" b="1" dirty="0">
                <a:solidFill>
                  <a:srgbClr val="FF0000"/>
                </a:solidFill>
              </a:rPr>
              <a:t>Pessimistic (T</a:t>
            </a:r>
            <a:r>
              <a:rPr lang="en-US" sz="1700" dirty="0">
                <a:solidFill>
                  <a:srgbClr val="FF0000"/>
                </a:solidFill>
              </a:rPr>
              <a:t>p</a:t>
            </a:r>
            <a:r>
              <a:rPr lang="en-US" sz="1700" b="1" dirty="0">
                <a:solidFill>
                  <a:srgbClr val="FF0000"/>
                </a:solidFill>
              </a:rPr>
              <a:t>): </a:t>
            </a:r>
            <a:r>
              <a:rPr lang="en-US" sz="1700" i="1" dirty="0"/>
              <a:t>worst case scenario</a:t>
            </a:r>
          </a:p>
          <a:p>
            <a:pPr lvl="1" algn="l" rtl="0">
              <a:lnSpc>
                <a:spcPct val="150000"/>
              </a:lnSpc>
              <a:buNone/>
            </a:pPr>
            <a:endParaRPr lang="en-US" sz="1700" i="1" dirty="0"/>
          </a:p>
          <a:p>
            <a:pPr lvl="1" algn="l" rtl="0">
              <a:lnSpc>
                <a:spcPct val="150000"/>
              </a:lnSpc>
            </a:pPr>
            <a:r>
              <a:rPr lang="en-US" sz="1700" b="1" dirty="0"/>
              <a:t>Bottom-Up estimating: </a:t>
            </a:r>
            <a:r>
              <a:rPr lang="en-US" sz="1700" dirty="0"/>
              <a:t>estimating duration by </a:t>
            </a:r>
            <a:r>
              <a:rPr lang="en-US" sz="1700" u="sng" dirty="0"/>
              <a:t>aggregating</a:t>
            </a:r>
            <a:r>
              <a:rPr lang="en-US" sz="1700" dirty="0"/>
              <a:t> the estimates of the lower level components of WBS </a:t>
            </a:r>
          </a:p>
          <a:p>
            <a:pPr lvl="1" algn="l" rtl="0">
              <a:lnSpc>
                <a:spcPct val="150000"/>
              </a:lnSpc>
              <a:buFont typeface="Wingdings" pitchFamily="2" charset="2"/>
              <a:buChar char="Ø"/>
            </a:pPr>
            <a:r>
              <a:rPr lang="en-US" sz="1700" u="sng" dirty="0">
                <a:solidFill>
                  <a:srgbClr val="FF0000"/>
                </a:solidFill>
              </a:rPr>
              <a:t>monitor dependencies and overlap!!</a:t>
            </a:r>
            <a:endParaRPr lang="ar-EG" u="sng"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1800" y="2971800"/>
            <a:ext cx="353338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Date Placeholder 5"/>
          <p:cNvSpPr>
            <a:spLocks noGrp="1"/>
          </p:cNvSpPr>
          <p:nvPr>
            <p:ph type="dt" sz="half" idx="10"/>
          </p:nvPr>
        </p:nvSpPr>
        <p:spPr/>
        <p:txBody>
          <a:bodyPr/>
          <a:lstStyle/>
          <a:p>
            <a:r>
              <a:rPr lang="en-US" smtClean="0"/>
              <a:t>March 2021</a:t>
            </a:r>
            <a:endParaRPr lang="en-US"/>
          </a:p>
        </p:txBody>
      </p:sp>
      <p:sp>
        <p:nvSpPr>
          <p:cNvPr id="7" name="Footer Placeholder 6"/>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207196461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Estimate </a:t>
            </a:r>
            <a:r>
              <a:rPr lang="en-US" sz="3600" dirty="0"/>
              <a:t>Activity Durations</a:t>
            </a:r>
            <a:endParaRPr lang="ar-EG" sz="3600" dirty="0"/>
          </a:p>
        </p:txBody>
      </p:sp>
      <p:sp>
        <p:nvSpPr>
          <p:cNvPr id="3" name="Slide Number Placeholder 2"/>
          <p:cNvSpPr>
            <a:spLocks noGrp="1"/>
          </p:cNvSpPr>
          <p:nvPr>
            <p:ph type="sldNum" sz="quarter" idx="12"/>
          </p:nvPr>
        </p:nvSpPr>
        <p:spPr/>
        <p:txBody>
          <a:bodyPr>
            <a:normAutofit/>
          </a:bodyPr>
          <a:lstStyle/>
          <a:p>
            <a:fld id="{B6F15528-21DE-4FAA-801E-634DDDAF4B2B}" type="slidenum">
              <a:rPr lang="en-US" smtClean="0"/>
              <a:pPr/>
              <a:t>22</a:t>
            </a:fld>
            <a:endParaRPr lang="en-US"/>
          </a:p>
        </p:txBody>
      </p:sp>
      <p:sp>
        <p:nvSpPr>
          <p:cNvPr id="4" name="Content Placeholder 3"/>
          <p:cNvSpPr>
            <a:spLocks noGrp="1"/>
          </p:cNvSpPr>
          <p:nvPr>
            <p:ph sz="quarter" idx="1"/>
          </p:nvPr>
        </p:nvSpPr>
        <p:spPr/>
        <p:txBody>
          <a:bodyPr/>
          <a:lstStyle/>
          <a:p>
            <a:pPr algn="l" rtl="0">
              <a:lnSpc>
                <a:spcPct val="150000"/>
              </a:lnSpc>
            </a:pPr>
            <a:r>
              <a:rPr lang="en-US" sz="2000" b="1" dirty="0">
                <a:solidFill>
                  <a:srgbClr val="C00000"/>
                </a:solidFill>
              </a:rPr>
              <a:t>Tools and Techniques</a:t>
            </a:r>
          </a:p>
          <a:p>
            <a:pPr lvl="1" algn="l" rtl="0">
              <a:lnSpc>
                <a:spcPct val="150000"/>
              </a:lnSpc>
            </a:pPr>
            <a:r>
              <a:rPr lang="en-US" sz="1700" b="1" dirty="0"/>
              <a:t>Data analysis</a:t>
            </a:r>
          </a:p>
          <a:p>
            <a:pPr lvl="1" algn="l" rtl="0">
              <a:lnSpc>
                <a:spcPct val="150000"/>
              </a:lnSpc>
              <a:buFont typeface="Wingdings" pitchFamily="2" charset="2"/>
              <a:buChar char="Ø"/>
            </a:pPr>
            <a:r>
              <a:rPr lang="en-US" sz="1700" b="1" i="1" dirty="0"/>
              <a:t>Alternative analysis: </a:t>
            </a:r>
            <a:r>
              <a:rPr lang="en-US" sz="1700" dirty="0"/>
              <a:t>comparing </a:t>
            </a:r>
            <a:r>
              <a:rPr lang="en-US" sz="1700" u="sng" dirty="0"/>
              <a:t>various options </a:t>
            </a:r>
            <a:r>
              <a:rPr lang="en-US" sz="1700" dirty="0"/>
              <a:t>of resource skills, scheduling methods, tools and make-or- buy decisions</a:t>
            </a:r>
            <a:endParaRPr lang="en-US" sz="1700" i="1" dirty="0"/>
          </a:p>
          <a:p>
            <a:pPr lvl="1" algn="l" rtl="0">
              <a:lnSpc>
                <a:spcPct val="150000"/>
              </a:lnSpc>
              <a:buFont typeface="Wingdings" pitchFamily="2" charset="2"/>
              <a:buChar char="Ø"/>
            </a:pPr>
            <a:r>
              <a:rPr lang="en-US" sz="1700" b="1" i="1" dirty="0"/>
              <a:t>Reserve analysis: </a:t>
            </a:r>
            <a:r>
              <a:rPr lang="en-US" sz="1700" dirty="0"/>
              <a:t>determining the amount of </a:t>
            </a:r>
            <a:r>
              <a:rPr lang="en-US" sz="1700" u="sng" dirty="0">
                <a:solidFill>
                  <a:srgbClr val="FF0000"/>
                </a:solidFill>
              </a:rPr>
              <a:t>contingency</a:t>
            </a:r>
            <a:r>
              <a:rPr lang="en-US" sz="1700" dirty="0"/>
              <a:t> or </a:t>
            </a:r>
            <a:r>
              <a:rPr lang="en-US" sz="1700" u="sng" dirty="0">
                <a:solidFill>
                  <a:srgbClr val="FF0000"/>
                </a:solidFill>
              </a:rPr>
              <a:t>management</a:t>
            </a:r>
            <a:r>
              <a:rPr lang="en-US" sz="1700" dirty="0"/>
              <a:t>  reserve needed to account for schedule uncertainty</a:t>
            </a:r>
            <a:endParaRPr lang="en-US" sz="1700" b="1" i="1" dirty="0"/>
          </a:p>
          <a:p>
            <a:pPr lvl="1" algn="l" rtl="0">
              <a:lnSpc>
                <a:spcPct val="150000"/>
              </a:lnSpc>
            </a:pPr>
            <a:r>
              <a:rPr lang="en-US" sz="1700" b="1" dirty="0"/>
              <a:t>Decision making: </a:t>
            </a:r>
            <a:r>
              <a:rPr lang="en-US" sz="1700" dirty="0"/>
              <a:t>PM asks the team to show their level of support to estimates (e.g. 1</a:t>
            </a:r>
            <a:r>
              <a:rPr lang="en-US" sz="1700" dirty="0">
                <a:sym typeface="Wingdings" pitchFamily="2" charset="2"/>
              </a:rPr>
              <a:t>5)</a:t>
            </a:r>
            <a:endParaRPr lang="en-US" sz="1700" b="1" dirty="0"/>
          </a:p>
          <a:p>
            <a:pPr lvl="1" algn="l" rtl="0">
              <a:lnSpc>
                <a:spcPct val="150000"/>
              </a:lnSpc>
            </a:pPr>
            <a:r>
              <a:rPr lang="en-US" sz="1700" b="1" dirty="0"/>
              <a:t>Meetings: </a:t>
            </a:r>
            <a:r>
              <a:rPr lang="en-US" sz="1700" dirty="0"/>
              <a:t>to discuss assumptions, concerns, risk, dependencies, decisions and actions that may affect duration estimates</a:t>
            </a:r>
            <a:endParaRPr lang="ar-EG" dirty="0"/>
          </a:p>
        </p:txBody>
      </p:sp>
      <p:sp>
        <p:nvSpPr>
          <p:cNvPr id="5" name="Date Placeholder 4"/>
          <p:cNvSpPr>
            <a:spLocks noGrp="1"/>
          </p:cNvSpPr>
          <p:nvPr>
            <p:ph type="dt" sz="half" idx="10"/>
          </p:nvPr>
        </p:nvSpPr>
        <p:spPr/>
        <p:txBody>
          <a:bodyPr/>
          <a:lstStyle/>
          <a:p>
            <a:r>
              <a:rPr lang="en-US" smtClean="0"/>
              <a:t>March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4803901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Estimate </a:t>
            </a:r>
            <a:r>
              <a:rPr lang="en-US" sz="3600" dirty="0"/>
              <a:t>Activity Durations</a:t>
            </a:r>
            <a:endParaRPr lang="ar-EG" sz="3600" dirty="0"/>
          </a:p>
        </p:txBody>
      </p:sp>
      <p:sp>
        <p:nvSpPr>
          <p:cNvPr id="3" name="Slide Number Placeholder 2"/>
          <p:cNvSpPr>
            <a:spLocks noGrp="1"/>
          </p:cNvSpPr>
          <p:nvPr>
            <p:ph type="sldNum" sz="quarter" idx="12"/>
          </p:nvPr>
        </p:nvSpPr>
        <p:spPr/>
        <p:txBody>
          <a:bodyPr>
            <a:normAutofit/>
          </a:bodyPr>
          <a:lstStyle/>
          <a:p>
            <a:fld id="{B6F15528-21DE-4FAA-801E-634DDDAF4B2B}" type="slidenum">
              <a:rPr lang="en-US" smtClean="0"/>
              <a:pPr/>
              <a:t>23</a:t>
            </a:fld>
            <a:endParaRPr lang="en-US"/>
          </a:p>
        </p:txBody>
      </p:sp>
      <p:sp>
        <p:nvSpPr>
          <p:cNvPr id="4" name="Content Placeholder 3"/>
          <p:cNvSpPr>
            <a:spLocks noGrp="1"/>
          </p:cNvSpPr>
          <p:nvPr>
            <p:ph sz="quarter" idx="1"/>
          </p:nvPr>
        </p:nvSpPr>
        <p:spPr/>
        <p:txBody>
          <a:bodyPr/>
          <a:lstStyle/>
          <a:p>
            <a:pPr algn="l" rtl="0">
              <a:lnSpc>
                <a:spcPct val="150000"/>
              </a:lnSpc>
            </a:pPr>
            <a:r>
              <a:rPr lang="en-US" sz="2000" b="1" dirty="0">
                <a:solidFill>
                  <a:srgbClr val="C00000"/>
                </a:solidFill>
              </a:rPr>
              <a:t>Outputs</a:t>
            </a:r>
          </a:p>
          <a:p>
            <a:pPr lvl="1" algn="l" rtl="0">
              <a:lnSpc>
                <a:spcPct val="150000"/>
              </a:lnSpc>
            </a:pPr>
            <a:r>
              <a:rPr lang="en-US" sz="1700" b="1" dirty="0"/>
              <a:t>Duration estimates: </a:t>
            </a:r>
            <a:r>
              <a:rPr lang="en-US" sz="1700" dirty="0"/>
              <a:t>quantitative assessments of the likely number of time periods that are required to complete an activity, a phase or a project</a:t>
            </a:r>
          </a:p>
          <a:p>
            <a:pPr lvl="1" algn="l" rtl="0">
              <a:lnSpc>
                <a:spcPct val="150000"/>
              </a:lnSpc>
              <a:buFont typeface="Wingdings" pitchFamily="2" charset="2"/>
              <a:buChar char="Ø"/>
            </a:pPr>
            <a:r>
              <a:rPr lang="en-US" sz="1700" dirty="0"/>
              <a:t>single estimate or range (3 weeks </a:t>
            </a:r>
            <a:r>
              <a:rPr lang="ar-EG" sz="1800" dirty="0"/>
              <a:t>±</a:t>
            </a:r>
            <a:r>
              <a:rPr lang="en-US" sz="1800" dirty="0"/>
              <a:t> 2days)</a:t>
            </a:r>
            <a:endParaRPr lang="en-US" sz="1700" b="1" dirty="0"/>
          </a:p>
          <a:p>
            <a:pPr lvl="1" algn="l" rtl="0">
              <a:lnSpc>
                <a:spcPct val="150000"/>
              </a:lnSpc>
            </a:pPr>
            <a:r>
              <a:rPr lang="en-US" sz="1700" b="1" dirty="0"/>
              <a:t>Basis of estimates: </a:t>
            </a:r>
            <a:r>
              <a:rPr lang="en-US" sz="1700" dirty="0"/>
              <a:t>additional details supporting the duration estimate ( basis of estimates – assumptions - risks –confidence level) </a:t>
            </a:r>
          </a:p>
          <a:p>
            <a:pPr lvl="1" algn="l" rtl="0">
              <a:lnSpc>
                <a:spcPct val="150000"/>
              </a:lnSpc>
            </a:pPr>
            <a:r>
              <a:rPr lang="en-US" sz="1700" b="1" dirty="0"/>
              <a:t>Project documents updates: </a:t>
            </a:r>
            <a:r>
              <a:rPr lang="en-US" sz="1700" dirty="0"/>
              <a:t>activity attributes – assumption log – lessons learned</a:t>
            </a:r>
            <a:endParaRPr lang="ar-EG" dirty="0"/>
          </a:p>
        </p:txBody>
      </p:sp>
      <p:sp>
        <p:nvSpPr>
          <p:cNvPr id="5" name="Date Placeholder 4"/>
          <p:cNvSpPr>
            <a:spLocks noGrp="1"/>
          </p:cNvSpPr>
          <p:nvPr>
            <p:ph type="dt" sz="half" idx="10"/>
          </p:nvPr>
        </p:nvSpPr>
        <p:spPr/>
        <p:txBody>
          <a:bodyPr/>
          <a:lstStyle/>
          <a:p>
            <a:r>
              <a:rPr lang="en-US" smtClean="0"/>
              <a:t>March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39246559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152400"/>
            <a:ext cx="7620000" cy="1143000"/>
          </a:xfrm>
        </p:spPr>
        <p:txBody>
          <a:bodyPr/>
          <a:lstStyle/>
          <a:p>
            <a:r>
              <a:rPr lang="en-US" dirty="0" smtClean="0"/>
              <a:t>Types </a:t>
            </a:r>
            <a:r>
              <a:rPr lang="en-US" dirty="0"/>
              <a:t>of Cost Estimates</a:t>
            </a:r>
          </a:p>
        </p:txBody>
      </p:sp>
      <mc:AlternateContent xmlns:mc="http://schemas.openxmlformats.org/markup-compatibility/2006" xmlns:a14="http://schemas.microsoft.com/office/drawing/2010/main">
        <mc:Choice Requires="a14">
          <p:graphicFrame>
            <p:nvGraphicFramePr>
              <p:cNvPr id="8" name="Content Placeholder 7"/>
              <p:cNvGraphicFramePr>
                <a:graphicFrameLocks noGrp="1"/>
              </p:cNvGraphicFramePr>
              <p:nvPr>
                <p:ph idx="1"/>
                <p:extLst/>
              </p:nvPr>
            </p:nvGraphicFramePr>
            <p:xfrm>
              <a:off x="116114" y="1158493"/>
              <a:ext cx="11974286" cy="5699507"/>
            </p:xfrm>
            <a:graphic>
              <a:graphicData uri="http://schemas.openxmlformats.org/drawingml/2006/table">
                <a:tbl>
                  <a:tblPr firstRow="1" bandRow="1">
                    <a:tableStyleId>{5C22544A-7EE6-4342-B048-85BDC9FD1C3A}</a:tableStyleId>
                  </a:tblPr>
                  <a:tblGrid>
                    <a:gridCol w="2636540">
                      <a:extLst>
                        <a:ext uri="{9D8B030D-6E8A-4147-A177-3AD203B41FA5}">
                          <a16:colId xmlns:a16="http://schemas.microsoft.com/office/drawing/2014/main" val="20000"/>
                        </a:ext>
                      </a:extLst>
                    </a:gridCol>
                    <a:gridCol w="6261784">
                      <a:extLst>
                        <a:ext uri="{9D8B030D-6E8A-4147-A177-3AD203B41FA5}">
                          <a16:colId xmlns:a16="http://schemas.microsoft.com/office/drawing/2014/main" val="20001"/>
                        </a:ext>
                      </a:extLst>
                    </a:gridCol>
                    <a:gridCol w="3075962">
                      <a:extLst>
                        <a:ext uri="{9D8B030D-6E8A-4147-A177-3AD203B41FA5}">
                          <a16:colId xmlns:a16="http://schemas.microsoft.com/office/drawing/2014/main" val="20002"/>
                        </a:ext>
                      </a:extLst>
                    </a:gridCol>
                  </a:tblGrid>
                  <a:tr h="357010">
                    <a:tc>
                      <a:txBody>
                        <a:bodyPr/>
                        <a:lstStyle/>
                        <a:p>
                          <a:r>
                            <a:rPr lang="en-US" sz="1800" dirty="0"/>
                            <a:t>Type/ Level</a:t>
                          </a:r>
                        </a:p>
                      </a:txBody>
                      <a:tcPr/>
                    </a:tc>
                    <a:tc>
                      <a:txBody>
                        <a:bodyPr/>
                        <a:lstStyle/>
                        <a:p>
                          <a:r>
                            <a:rPr lang="en-US" sz="1800" dirty="0"/>
                            <a:t>Description</a:t>
                          </a:r>
                        </a:p>
                      </a:txBody>
                      <a:tcPr/>
                    </a:tc>
                    <a:tc>
                      <a:txBody>
                        <a:bodyPr/>
                        <a:lstStyle/>
                        <a:p>
                          <a:r>
                            <a:rPr lang="en-US" sz="1800" dirty="0"/>
                            <a:t>Accuracy</a:t>
                          </a:r>
                        </a:p>
                      </a:txBody>
                      <a:tcPr/>
                    </a:tc>
                    <a:extLst>
                      <a:ext uri="{0D108BD9-81ED-4DB2-BD59-A6C34878D82A}">
                        <a16:rowId xmlns:a16="http://schemas.microsoft.com/office/drawing/2014/main" val="10000"/>
                      </a:ext>
                    </a:extLst>
                  </a:tr>
                  <a:tr h="987503">
                    <a:tc>
                      <a:txBody>
                        <a:bodyPr/>
                        <a:lstStyle/>
                        <a:p>
                          <a:r>
                            <a:rPr lang="en-US" sz="1800" dirty="0"/>
                            <a:t>Rough Order of Magnitude (ROM) or Order of Magnitude</a:t>
                          </a:r>
                        </a:p>
                      </a:txBody>
                      <a:tcPr/>
                    </a:tc>
                    <a:tc>
                      <a:txBody>
                        <a:bodyPr/>
                        <a:lstStyle/>
                        <a:p>
                          <a:r>
                            <a:rPr lang="en-US" sz="1800" dirty="0"/>
                            <a:t>Generally</a:t>
                          </a:r>
                          <a:r>
                            <a:rPr lang="en-US" sz="1800" baseline="0" dirty="0"/>
                            <a:t> made early in the project. Developed without benefit of detailed data and often based on historical data, expert judgment, or a costing model.</a:t>
                          </a:r>
                          <a:endParaRPr lang="en-US" sz="1800" dirty="0"/>
                        </a:p>
                      </a:txBody>
                      <a:tcPr/>
                    </a:tc>
                    <a:tc>
                      <a:txBody>
                        <a:bodyPr/>
                        <a:lstStyle/>
                        <a:p>
                          <a:r>
                            <a:rPr lang="en-US" sz="1800" dirty="0"/>
                            <a:t>-25%</a:t>
                          </a:r>
                          <a:r>
                            <a:rPr lang="en-US" sz="1800" baseline="0" dirty="0"/>
                            <a:t> : +75%</a:t>
                          </a:r>
                          <a:endParaRPr lang="en-US" sz="1800" dirty="0"/>
                        </a:p>
                      </a:txBody>
                      <a:tcPr/>
                    </a:tc>
                    <a:extLst>
                      <a:ext uri="{0D108BD9-81ED-4DB2-BD59-A6C34878D82A}">
                        <a16:rowId xmlns:a16="http://schemas.microsoft.com/office/drawing/2014/main" val="10001"/>
                      </a:ext>
                    </a:extLst>
                  </a:tr>
                  <a:tr h="357010">
                    <a:tc>
                      <a:txBody>
                        <a:bodyPr/>
                        <a:lstStyle/>
                        <a:p>
                          <a:r>
                            <a:rPr lang="en-US" sz="1800" dirty="0"/>
                            <a:t>Budgetary</a:t>
                          </a:r>
                        </a:p>
                      </a:txBody>
                      <a:tcPr/>
                    </a:tc>
                    <a:tc>
                      <a:txBody>
                        <a:bodyPr/>
                        <a:lstStyle/>
                        <a:p>
                          <a:r>
                            <a:rPr lang="en-US" sz="1800" dirty="0"/>
                            <a:t>Often</a:t>
                          </a:r>
                          <a:r>
                            <a:rPr lang="en-US" sz="1800" baseline="0" dirty="0"/>
                            <a:t> used for appropriation purposes</a:t>
                          </a:r>
                          <a:endParaRPr lang="en-US" sz="1800" dirty="0"/>
                        </a:p>
                      </a:txBody>
                      <a:tcPr/>
                    </a:tc>
                    <a:tc>
                      <a:txBody>
                        <a:bodyPr/>
                        <a:lstStyle/>
                        <a:p>
                          <a:r>
                            <a:rPr lang="en-US" sz="1800" dirty="0"/>
                            <a:t>-10% : 25%</a:t>
                          </a:r>
                        </a:p>
                      </a:txBody>
                      <a:tcPr/>
                    </a:tc>
                    <a:extLst>
                      <a:ext uri="{0D108BD9-81ED-4DB2-BD59-A6C34878D82A}">
                        <a16:rowId xmlns:a16="http://schemas.microsoft.com/office/drawing/2014/main" val="10002"/>
                      </a:ext>
                    </a:extLst>
                  </a:tr>
                  <a:tr h="759617">
                    <a:tc>
                      <a:txBody>
                        <a:bodyPr/>
                        <a:lstStyle/>
                        <a:p>
                          <a:r>
                            <a:rPr lang="en-US" sz="1800" dirty="0"/>
                            <a:t>Range of Estimate</a:t>
                          </a:r>
                        </a:p>
                      </a:txBody>
                      <a:tcPr/>
                    </a:tc>
                    <a:tc>
                      <a:txBody>
                        <a:bodyPr/>
                        <a:lstStyle/>
                        <a:p>
                          <a:r>
                            <a:rPr lang="en-US" sz="1800" dirty="0"/>
                            <a:t>Often used as an alternative to ROM where the accuracy of the estimate is not well known.</a:t>
                          </a:r>
                        </a:p>
                      </a:txBody>
                      <a:tcPr/>
                    </a:tc>
                    <a:tc>
                      <a:txBody>
                        <a:bodyPr/>
                        <a:lstStyle/>
                        <a:p>
                          <a14:m>
                            <m:oMath xmlns:m="http://schemas.openxmlformats.org/officeDocument/2006/math">
                              <m:f>
                                <m:fPr>
                                  <m:type m:val="skw"/>
                                  <m:ctrlPr>
                                    <a:rPr lang="en-US" sz="1800" i="1" baseline="0" smtClean="0">
                                      <a:latin typeface="Cambria Math" panose="02040503050406030204" pitchFamily="18" charset="0"/>
                                    </a:rPr>
                                  </m:ctrlPr>
                                </m:fPr>
                                <m:num>
                                  <m:r>
                                    <a:rPr lang="en-US" sz="1800" b="0" i="1" baseline="0" smtClean="0">
                                      <a:latin typeface="Cambria Math"/>
                                    </a:rPr>
                                    <m:t>+</m:t>
                                  </m:r>
                                </m:num>
                                <m:den>
                                  <m:r>
                                    <a:rPr lang="en-US" sz="1800" b="0" i="1" baseline="0" smtClean="0">
                                      <a:latin typeface="Cambria Math"/>
                                    </a:rPr>
                                    <m:t>−</m:t>
                                  </m:r>
                                </m:den>
                              </m:f>
                            </m:oMath>
                          </a14:m>
                          <a:r>
                            <a:rPr lang="en-US" sz="1800" baseline="0" dirty="0"/>
                            <a:t> 35%</a:t>
                          </a:r>
                          <a:endParaRPr lang="en-US" sz="1800" dirty="0"/>
                        </a:p>
                      </a:txBody>
                      <a:tcPr/>
                    </a:tc>
                    <a:extLst>
                      <a:ext uri="{0D108BD9-81ED-4DB2-BD59-A6C34878D82A}">
                        <a16:rowId xmlns:a16="http://schemas.microsoft.com/office/drawing/2014/main" val="10003"/>
                      </a:ext>
                    </a:extLst>
                  </a:tr>
                  <a:tr h="1284266">
                    <a:tc>
                      <a:txBody>
                        <a:bodyPr/>
                        <a:lstStyle/>
                        <a:p>
                          <a:r>
                            <a:rPr lang="en-US" sz="1800" dirty="0"/>
                            <a:t>Approximate Estimate</a:t>
                          </a:r>
                        </a:p>
                      </a:txBody>
                      <a:tcPr/>
                    </a:tc>
                    <a:tc>
                      <a:txBody>
                        <a:bodyPr/>
                        <a:lstStyle/>
                        <a:p>
                          <a:r>
                            <a:rPr lang="en-US" sz="1800" dirty="0"/>
                            <a:t>Based on more information than ROM estimates, but still lack the detail required for high accuracy. May be possible  if the project is similar to previous ones with reliable historical data for costing or where a proven costing model is applicable</a:t>
                          </a:r>
                        </a:p>
                      </a:txBody>
                      <a:tcPr/>
                    </a:tc>
                    <a:tc>
                      <a:txBody>
                        <a:bodyPr/>
                        <a:lstStyle/>
                        <a:p>
                          <a:r>
                            <a:rPr lang="en-US" sz="1800" dirty="0"/>
                            <a:t>+⁄− 15%</a:t>
                          </a:r>
                        </a:p>
                      </a:txBody>
                      <a:tcPr/>
                    </a:tc>
                    <a:extLst>
                      <a:ext uri="{0D108BD9-81ED-4DB2-BD59-A6C34878D82A}">
                        <a16:rowId xmlns:a16="http://schemas.microsoft.com/office/drawing/2014/main" val="10004"/>
                      </a:ext>
                    </a:extLst>
                  </a:tr>
                  <a:tr h="892526">
                    <a:tc>
                      <a:txBody>
                        <a:bodyPr/>
                        <a:lstStyle/>
                        <a:p>
                          <a:r>
                            <a:rPr lang="en-US" sz="1800" dirty="0"/>
                            <a:t>Definitive Estimate (Control</a:t>
                          </a:r>
                          <a:r>
                            <a:rPr lang="en-US" sz="1800" baseline="0" dirty="0"/>
                            <a:t> or Detailed Estimate)</a:t>
                          </a:r>
                          <a:endParaRPr lang="en-US" sz="1800" dirty="0"/>
                        </a:p>
                      </a:txBody>
                      <a:tcPr/>
                    </a:tc>
                    <a:tc>
                      <a:txBody>
                        <a:bodyPr/>
                        <a:lstStyle/>
                        <a:p>
                          <a:r>
                            <a:rPr lang="en-US" sz="1800" dirty="0"/>
                            <a:t>Based of detailed information about the project work. Developed by estimating the cost for each work package in the WBS</a:t>
                          </a:r>
                        </a:p>
                      </a:txBody>
                      <a:tcPr/>
                    </a:tc>
                    <a:tc>
                      <a:txBody>
                        <a:bodyPr/>
                        <a:lstStyle/>
                        <a:p>
                          <a:r>
                            <a:rPr lang="en-US" sz="1800" dirty="0"/>
                            <a:t>-5%</a:t>
                          </a:r>
                        </a:p>
                      </a:txBody>
                      <a:tcPr/>
                    </a:tc>
                    <a:extLst>
                      <a:ext uri="{0D108BD9-81ED-4DB2-BD59-A6C34878D82A}">
                        <a16:rowId xmlns:a16="http://schemas.microsoft.com/office/drawing/2014/main" val="10005"/>
                      </a:ext>
                    </a:extLst>
                  </a:tr>
                  <a:tr h="1022201">
                    <a:tc>
                      <a:txBody>
                        <a:bodyPr/>
                        <a:lstStyle/>
                        <a:p>
                          <a:r>
                            <a:rPr lang="en-US" sz="1800" dirty="0"/>
                            <a:t>Phased</a:t>
                          </a:r>
                          <a:r>
                            <a:rPr lang="en-US" sz="1800" baseline="0" dirty="0"/>
                            <a:t> Estimate (Rolling Wave or Moving Wave Estimate</a:t>
                          </a:r>
                          <a:endParaRPr lang="en-US" sz="1800" dirty="0"/>
                        </a:p>
                      </a:txBody>
                      <a:tcPr/>
                    </a:tc>
                    <a:tc>
                      <a:txBody>
                        <a:bodyPr/>
                        <a:lstStyle/>
                        <a:p>
                          <a:r>
                            <a:rPr lang="en-US" sz="1800" dirty="0"/>
                            <a:t>Allows the use of ROM or approximate estimates for some later parts of the work. While work that must be done earlier in the project life cycle is estimated at the definitive level.</a:t>
                          </a:r>
                        </a:p>
                      </a:txBody>
                      <a:tcPr/>
                    </a:tc>
                    <a:tc>
                      <a:txBody>
                        <a:bodyPr/>
                        <a:lstStyle/>
                        <a:p>
                          <a:r>
                            <a:rPr lang="en-US" sz="1800" dirty="0"/>
                            <a:t>+⁄− 5% : +⁄− 15% in</a:t>
                          </a:r>
                          <a:r>
                            <a:rPr lang="en-US" sz="1800" baseline="0" dirty="0"/>
                            <a:t> the window closest to present time, +⁄− 35% farther in the future </a:t>
                          </a:r>
                          <a:endParaRPr lang="en-US" sz="1800" dirty="0"/>
                        </a:p>
                      </a:txBody>
                      <a:tcPr/>
                    </a:tc>
                    <a:extLst>
                      <a:ext uri="{0D108BD9-81ED-4DB2-BD59-A6C34878D82A}">
                        <a16:rowId xmlns:a16="http://schemas.microsoft.com/office/drawing/2014/main" val="10006"/>
                      </a:ext>
                    </a:extLst>
                  </a:tr>
                </a:tbl>
              </a:graphicData>
            </a:graphic>
          </p:graphicFrame>
        </mc:Choice>
        <mc:Fallback xmlns="">
          <p:graphicFrame>
            <p:nvGraphicFramePr>
              <p:cNvPr id="8" name="Content Placeholder 7"/>
              <p:cNvGraphicFramePr>
                <a:graphicFrameLocks noGrp="1"/>
              </p:cNvGraphicFramePr>
              <p:nvPr>
                <p:ph idx="1"/>
                <p:extLst>
                  <p:ext uri="{D42A27DB-BD31-4B8C-83A1-F6EECF244321}">
                    <p14:modId xmlns:p14="http://schemas.microsoft.com/office/powerpoint/2010/main" val="1039758757"/>
                  </p:ext>
                </p:extLst>
              </p:nvPr>
            </p:nvGraphicFramePr>
            <p:xfrm>
              <a:off x="116114" y="1158493"/>
              <a:ext cx="11974286" cy="5699507"/>
            </p:xfrm>
            <a:graphic>
              <a:graphicData uri="http://schemas.openxmlformats.org/drawingml/2006/table">
                <a:tbl>
                  <a:tblPr firstRow="1" bandRow="1">
                    <a:tableStyleId>{5C22544A-7EE6-4342-B048-85BDC9FD1C3A}</a:tableStyleId>
                  </a:tblPr>
                  <a:tblGrid>
                    <a:gridCol w="2636540">
                      <a:extLst>
                        <a:ext uri="{9D8B030D-6E8A-4147-A177-3AD203B41FA5}">
                          <a16:colId xmlns:a16="http://schemas.microsoft.com/office/drawing/2014/main" val="20000"/>
                        </a:ext>
                      </a:extLst>
                    </a:gridCol>
                    <a:gridCol w="6261784">
                      <a:extLst>
                        <a:ext uri="{9D8B030D-6E8A-4147-A177-3AD203B41FA5}">
                          <a16:colId xmlns:a16="http://schemas.microsoft.com/office/drawing/2014/main" val="20001"/>
                        </a:ext>
                      </a:extLst>
                    </a:gridCol>
                    <a:gridCol w="3075962">
                      <a:extLst>
                        <a:ext uri="{9D8B030D-6E8A-4147-A177-3AD203B41FA5}">
                          <a16:colId xmlns:a16="http://schemas.microsoft.com/office/drawing/2014/main" val="20002"/>
                        </a:ext>
                      </a:extLst>
                    </a:gridCol>
                  </a:tblGrid>
                  <a:tr h="365760">
                    <a:tc>
                      <a:txBody>
                        <a:bodyPr/>
                        <a:lstStyle/>
                        <a:p>
                          <a:r>
                            <a:rPr lang="en-US" sz="1800" dirty="0"/>
                            <a:t>Type/ Level</a:t>
                          </a:r>
                        </a:p>
                      </a:txBody>
                      <a:tcPr/>
                    </a:tc>
                    <a:tc>
                      <a:txBody>
                        <a:bodyPr/>
                        <a:lstStyle/>
                        <a:p>
                          <a:r>
                            <a:rPr lang="en-US" sz="1800" dirty="0"/>
                            <a:t>Description</a:t>
                          </a:r>
                        </a:p>
                      </a:txBody>
                      <a:tcPr/>
                    </a:tc>
                    <a:tc>
                      <a:txBody>
                        <a:bodyPr/>
                        <a:lstStyle/>
                        <a:p>
                          <a:r>
                            <a:rPr lang="en-US" sz="1800" dirty="0"/>
                            <a:t>Accuracy</a:t>
                          </a:r>
                        </a:p>
                      </a:txBody>
                      <a:tcPr/>
                    </a:tc>
                    <a:extLst>
                      <a:ext uri="{0D108BD9-81ED-4DB2-BD59-A6C34878D82A}">
                        <a16:rowId xmlns:a16="http://schemas.microsoft.com/office/drawing/2014/main" val="10000"/>
                      </a:ext>
                    </a:extLst>
                  </a:tr>
                  <a:tr h="987503">
                    <a:tc>
                      <a:txBody>
                        <a:bodyPr/>
                        <a:lstStyle/>
                        <a:p>
                          <a:r>
                            <a:rPr lang="en-US" sz="1800" dirty="0"/>
                            <a:t>Rough Order of Magnitude (ROM) or Order of Magnitude</a:t>
                          </a:r>
                        </a:p>
                      </a:txBody>
                      <a:tcPr/>
                    </a:tc>
                    <a:tc>
                      <a:txBody>
                        <a:bodyPr/>
                        <a:lstStyle/>
                        <a:p>
                          <a:r>
                            <a:rPr lang="en-US" sz="1800" dirty="0"/>
                            <a:t>Generally</a:t>
                          </a:r>
                          <a:r>
                            <a:rPr lang="en-US" sz="1800" baseline="0" dirty="0"/>
                            <a:t> made early in the project. Developed without benefit of detailed data and often based on historical data, expert judgment, or a costing model.</a:t>
                          </a:r>
                          <a:endParaRPr lang="en-US" sz="1800" dirty="0"/>
                        </a:p>
                      </a:txBody>
                      <a:tcPr/>
                    </a:tc>
                    <a:tc>
                      <a:txBody>
                        <a:bodyPr/>
                        <a:lstStyle/>
                        <a:p>
                          <a:r>
                            <a:rPr lang="en-US" sz="1800" dirty="0"/>
                            <a:t>-25%</a:t>
                          </a:r>
                          <a:r>
                            <a:rPr lang="en-US" sz="1800" baseline="0" dirty="0"/>
                            <a:t> : +75%</a:t>
                          </a:r>
                          <a:endParaRPr lang="en-US" sz="1800" dirty="0"/>
                        </a:p>
                      </a:txBody>
                      <a:tcPr/>
                    </a:tc>
                    <a:extLst>
                      <a:ext uri="{0D108BD9-81ED-4DB2-BD59-A6C34878D82A}">
                        <a16:rowId xmlns:a16="http://schemas.microsoft.com/office/drawing/2014/main" val="10001"/>
                      </a:ext>
                    </a:extLst>
                  </a:tr>
                  <a:tr h="365760">
                    <a:tc>
                      <a:txBody>
                        <a:bodyPr/>
                        <a:lstStyle/>
                        <a:p>
                          <a:r>
                            <a:rPr lang="en-US" sz="1800" dirty="0"/>
                            <a:t>Budgetary</a:t>
                          </a:r>
                        </a:p>
                      </a:txBody>
                      <a:tcPr/>
                    </a:tc>
                    <a:tc>
                      <a:txBody>
                        <a:bodyPr/>
                        <a:lstStyle/>
                        <a:p>
                          <a:r>
                            <a:rPr lang="en-US" sz="1800" dirty="0"/>
                            <a:t>Often</a:t>
                          </a:r>
                          <a:r>
                            <a:rPr lang="en-US" sz="1800" baseline="0" dirty="0"/>
                            <a:t> used for appropriation purposes</a:t>
                          </a:r>
                          <a:endParaRPr lang="en-US" sz="1800" dirty="0"/>
                        </a:p>
                      </a:txBody>
                      <a:tcPr/>
                    </a:tc>
                    <a:tc>
                      <a:txBody>
                        <a:bodyPr/>
                        <a:lstStyle/>
                        <a:p>
                          <a:r>
                            <a:rPr lang="en-US" sz="1800" dirty="0"/>
                            <a:t>-10% : 25%</a:t>
                          </a:r>
                        </a:p>
                      </a:txBody>
                      <a:tcPr/>
                    </a:tc>
                    <a:extLst>
                      <a:ext uri="{0D108BD9-81ED-4DB2-BD59-A6C34878D82A}">
                        <a16:rowId xmlns:a16="http://schemas.microsoft.com/office/drawing/2014/main" val="10002"/>
                      </a:ext>
                    </a:extLst>
                  </a:tr>
                  <a:tr h="759617">
                    <a:tc>
                      <a:txBody>
                        <a:bodyPr/>
                        <a:lstStyle/>
                        <a:p>
                          <a:r>
                            <a:rPr lang="en-US" sz="1800" dirty="0"/>
                            <a:t>Range of Estimate</a:t>
                          </a:r>
                        </a:p>
                      </a:txBody>
                      <a:tcPr/>
                    </a:tc>
                    <a:tc>
                      <a:txBody>
                        <a:bodyPr/>
                        <a:lstStyle/>
                        <a:p>
                          <a:r>
                            <a:rPr lang="en-US" sz="1800" dirty="0"/>
                            <a:t>Often used as an alternative to ROM where the accuracy of the estimate is not well known.</a:t>
                          </a:r>
                        </a:p>
                      </a:txBody>
                      <a:tcPr/>
                    </a:tc>
                    <a:tc>
                      <a:txBody>
                        <a:bodyPr/>
                        <a:lstStyle/>
                        <a:p>
                          <a:endParaRPr lang="en-US"/>
                        </a:p>
                      </a:txBody>
                      <a:tcPr>
                        <a:blipFill>
                          <a:blip r:embed="rId2"/>
                          <a:stretch>
                            <a:fillRect l="-289307" t="-229600" r="-792" b="-424800"/>
                          </a:stretch>
                        </a:blipFill>
                      </a:tcPr>
                    </a:tc>
                    <a:extLst>
                      <a:ext uri="{0D108BD9-81ED-4DB2-BD59-A6C34878D82A}">
                        <a16:rowId xmlns:a16="http://schemas.microsoft.com/office/drawing/2014/main" val="10003"/>
                      </a:ext>
                    </a:extLst>
                  </a:tr>
                  <a:tr h="1284266">
                    <a:tc>
                      <a:txBody>
                        <a:bodyPr/>
                        <a:lstStyle/>
                        <a:p>
                          <a:r>
                            <a:rPr lang="en-US" sz="1800" dirty="0"/>
                            <a:t>Approximate Estimate</a:t>
                          </a:r>
                        </a:p>
                      </a:txBody>
                      <a:tcPr/>
                    </a:tc>
                    <a:tc>
                      <a:txBody>
                        <a:bodyPr/>
                        <a:lstStyle/>
                        <a:p>
                          <a:r>
                            <a:rPr lang="en-US" sz="1800" dirty="0"/>
                            <a:t>Based on more information than ROM estimates, but still lack the detail required for high accuracy. May be possible  if the project is similar to previous ones with reliable historical data for costing or where a proven costing model is applicable</a:t>
                          </a:r>
                        </a:p>
                      </a:txBody>
                      <a:tcPr/>
                    </a:tc>
                    <a:tc>
                      <a:txBody>
                        <a:bodyPr/>
                        <a:lstStyle/>
                        <a:p>
                          <a:r>
                            <a:rPr lang="en-US" sz="1800" dirty="0"/>
                            <a:t>+⁄− 15%</a:t>
                          </a:r>
                        </a:p>
                      </a:txBody>
                      <a:tcPr/>
                    </a:tc>
                    <a:extLst>
                      <a:ext uri="{0D108BD9-81ED-4DB2-BD59-A6C34878D82A}">
                        <a16:rowId xmlns:a16="http://schemas.microsoft.com/office/drawing/2014/main" val="10004"/>
                      </a:ext>
                    </a:extLst>
                  </a:tr>
                  <a:tr h="914400">
                    <a:tc>
                      <a:txBody>
                        <a:bodyPr/>
                        <a:lstStyle/>
                        <a:p>
                          <a:r>
                            <a:rPr lang="en-US" sz="1800" dirty="0"/>
                            <a:t>Definitive Estimate (Control</a:t>
                          </a:r>
                          <a:r>
                            <a:rPr lang="en-US" sz="1800" baseline="0" dirty="0"/>
                            <a:t> or Detailed Estimate)</a:t>
                          </a:r>
                          <a:endParaRPr lang="en-US" sz="1800" dirty="0"/>
                        </a:p>
                      </a:txBody>
                      <a:tcPr/>
                    </a:tc>
                    <a:tc>
                      <a:txBody>
                        <a:bodyPr/>
                        <a:lstStyle/>
                        <a:p>
                          <a:r>
                            <a:rPr lang="en-US" sz="1800" dirty="0"/>
                            <a:t>Based of detailed information about the project work. Developed by estimating the cost for each work package in the WBS</a:t>
                          </a:r>
                        </a:p>
                      </a:txBody>
                      <a:tcPr/>
                    </a:tc>
                    <a:tc>
                      <a:txBody>
                        <a:bodyPr/>
                        <a:lstStyle/>
                        <a:p>
                          <a:r>
                            <a:rPr lang="en-US" sz="1800" dirty="0"/>
                            <a:t>-5%</a:t>
                          </a:r>
                        </a:p>
                      </a:txBody>
                      <a:tcPr/>
                    </a:tc>
                    <a:extLst>
                      <a:ext uri="{0D108BD9-81ED-4DB2-BD59-A6C34878D82A}">
                        <a16:rowId xmlns:a16="http://schemas.microsoft.com/office/drawing/2014/main" val="10005"/>
                      </a:ext>
                    </a:extLst>
                  </a:tr>
                  <a:tr h="1022201">
                    <a:tc>
                      <a:txBody>
                        <a:bodyPr/>
                        <a:lstStyle/>
                        <a:p>
                          <a:r>
                            <a:rPr lang="en-US" sz="1800" dirty="0"/>
                            <a:t>Phased</a:t>
                          </a:r>
                          <a:r>
                            <a:rPr lang="en-US" sz="1800" baseline="0" dirty="0"/>
                            <a:t> Estimate (Rolling Wave or Moving Wave Estimate</a:t>
                          </a:r>
                          <a:endParaRPr lang="en-US" sz="1800" dirty="0"/>
                        </a:p>
                      </a:txBody>
                      <a:tcPr/>
                    </a:tc>
                    <a:tc>
                      <a:txBody>
                        <a:bodyPr/>
                        <a:lstStyle/>
                        <a:p>
                          <a:r>
                            <a:rPr lang="en-US" sz="1800" dirty="0"/>
                            <a:t>Allows the use of ROM or approximate estimates for some later parts of the work. While work that must be done earlier in the project life cycle is estimated at the definitive level.</a:t>
                          </a:r>
                        </a:p>
                      </a:txBody>
                      <a:tcPr/>
                    </a:tc>
                    <a:tc>
                      <a:txBody>
                        <a:bodyPr/>
                        <a:lstStyle/>
                        <a:p>
                          <a:r>
                            <a:rPr lang="en-US" sz="1800" dirty="0"/>
                            <a:t>+⁄− 5% : +⁄− 15% in</a:t>
                          </a:r>
                          <a:r>
                            <a:rPr lang="en-US" sz="1800" baseline="0" dirty="0"/>
                            <a:t> the window closest to present time, +⁄− 35% farther in the future </a:t>
                          </a:r>
                          <a:endParaRPr lang="en-US" sz="1800" dirty="0"/>
                        </a:p>
                      </a:txBody>
                      <a:tcPr/>
                    </a:tc>
                    <a:extLst>
                      <a:ext uri="{0D108BD9-81ED-4DB2-BD59-A6C34878D82A}">
                        <a16:rowId xmlns:a16="http://schemas.microsoft.com/office/drawing/2014/main" val="10006"/>
                      </a:ext>
                    </a:extLst>
                  </a:tr>
                </a:tbl>
              </a:graphicData>
            </a:graphic>
          </p:graphicFrame>
        </mc:Fallback>
      </mc:AlternateContent>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pl-PL"/>
              <a:t>Dr. Akram Mustafa Suliman</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24</a:t>
            </a:fld>
            <a:endParaRPr lang="en-US"/>
          </a:p>
        </p:txBody>
      </p:sp>
    </p:spTree>
    <p:extLst>
      <p:ext uri="{BB962C8B-B14F-4D97-AF65-F5344CB8AC3E}">
        <p14:creationId xmlns:p14="http://schemas.microsoft.com/office/powerpoint/2010/main" val="3910107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Time </a:t>
            </a:r>
            <a:r>
              <a:rPr lang="en-US" dirty="0"/>
              <a:t>Estimates</a:t>
            </a:r>
          </a:p>
        </p:txBody>
      </p:sp>
      <p:sp>
        <p:nvSpPr>
          <p:cNvPr id="3" name="Content Placeholder 2"/>
          <p:cNvSpPr>
            <a:spLocks noGrp="1"/>
          </p:cNvSpPr>
          <p:nvPr>
            <p:ph idx="1"/>
          </p:nvPr>
        </p:nvSpPr>
        <p:spPr>
          <a:xfrm>
            <a:off x="1905000" y="1371600"/>
            <a:ext cx="7620000" cy="4800600"/>
          </a:xfrm>
        </p:spPr>
        <p:txBody>
          <a:bodyPr/>
          <a:lstStyle/>
          <a:p>
            <a:r>
              <a:rPr lang="en-US" sz="2400" b="1" dirty="0"/>
              <a:t>Work Effort</a:t>
            </a:r>
          </a:p>
          <a:p>
            <a:pPr marL="114300" indent="0">
              <a:buNone/>
            </a:pPr>
            <a:r>
              <a:rPr lang="en-US" dirty="0"/>
              <a:t>	</a:t>
            </a:r>
          </a:p>
        </p:txBody>
      </p:sp>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pl-PL"/>
              <a:t>Dr. Akram Mustafa Suliman</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25</a:t>
            </a:fld>
            <a:endParaRPr lang="en-US"/>
          </a:p>
        </p:txBody>
      </p:sp>
      <p:graphicFrame>
        <p:nvGraphicFramePr>
          <p:cNvPr id="7" name="Table 6"/>
          <p:cNvGraphicFramePr>
            <a:graphicFrameLocks noGrp="1"/>
          </p:cNvGraphicFramePr>
          <p:nvPr>
            <p:extLst/>
          </p:nvPr>
        </p:nvGraphicFramePr>
        <p:xfrm>
          <a:off x="2209800" y="1981200"/>
          <a:ext cx="7391400" cy="3566160"/>
        </p:xfrm>
        <a:graphic>
          <a:graphicData uri="http://schemas.openxmlformats.org/drawingml/2006/table">
            <a:tbl>
              <a:tblPr firstRow="1" bandRow="1">
                <a:tableStyleId>{5C22544A-7EE6-4342-B048-85BDC9FD1C3A}</a:tableStyleId>
              </a:tblPr>
              <a:tblGrid>
                <a:gridCol w="2209800">
                  <a:extLst>
                    <a:ext uri="{9D8B030D-6E8A-4147-A177-3AD203B41FA5}">
                      <a16:colId xmlns:a16="http://schemas.microsoft.com/office/drawing/2014/main" val="20000"/>
                    </a:ext>
                  </a:extLst>
                </a:gridCol>
                <a:gridCol w="5181600">
                  <a:extLst>
                    <a:ext uri="{9D8B030D-6E8A-4147-A177-3AD203B41FA5}">
                      <a16:colId xmlns:a16="http://schemas.microsoft.com/office/drawing/2014/main" val="20001"/>
                    </a:ext>
                  </a:extLst>
                </a:gridCol>
              </a:tblGrid>
              <a:tr h="370840">
                <a:tc>
                  <a:txBody>
                    <a:bodyPr/>
                    <a:lstStyle/>
                    <a:p>
                      <a:r>
                        <a:rPr lang="en-US" sz="2400" dirty="0"/>
                        <a:t>Term </a:t>
                      </a:r>
                    </a:p>
                  </a:txBody>
                  <a:tcPr/>
                </a:tc>
                <a:tc>
                  <a:txBody>
                    <a:bodyPr/>
                    <a:lstStyle/>
                    <a:p>
                      <a:r>
                        <a:rPr lang="en-US" sz="2400" dirty="0"/>
                        <a:t>Definition</a:t>
                      </a:r>
                    </a:p>
                  </a:txBody>
                  <a:tcPr/>
                </a:tc>
                <a:extLst>
                  <a:ext uri="{0D108BD9-81ED-4DB2-BD59-A6C34878D82A}">
                    <a16:rowId xmlns:a16="http://schemas.microsoft.com/office/drawing/2014/main" val="10000"/>
                  </a:ext>
                </a:extLst>
              </a:tr>
              <a:tr h="370840">
                <a:tc>
                  <a:txBody>
                    <a:bodyPr/>
                    <a:lstStyle/>
                    <a:p>
                      <a:r>
                        <a:rPr lang="en-US" sz="2400" b="1" dirty="0"/>
                        <a:t>Task Time</a:t>
                      </a:r>
                    </a:p>
                  </a:txBody>
                  <a:tcPr/>
                </a:tc>
                <a:tc>
                  <a:txBody>
                    <a:bodyPr/>
                    <a:lstStyle/>
                    <a:p>
                      <a:r>
                        <a:rPr lang="en-US" sz="2400" dirty="0"/>
                        <a:t>The amount of labor or resource time it will take to do the activities in the task. Sometimes referred to as “work effort” or “billable hours”.</a:t>
                      </a:r>
                    </a:p>
                  </a:txBody>
                  <a:tcPr/>
                </a:tc>
                <a:extLst>
                  <a:ext uri="{0D108BD9-81ED-4DB2-BD59-A6C34878D82A}">
                    <a16:rowId xmlns:a16="http://schemas.microsoft.com/office/drawing/2014/main" val="10001"/>
                  </a:ext>
                </a:extLst>
              </a:tr>
              <a:tr h="370840">
                <a:tc>
                  <a:txBody>
                    <a:bodyPr/>
                    <a:lstStyle/>
                    <a:p>
                      <a:r>
                        <a:rPr lang="en-US" sz="2400" b="1" dirty="0"/>
                        <a:t>Duration Effort</a:t>
                      </a:r>
                    </a:p>
                  </a:txBody>
                  <a:tcPr/>
                </a:tc>
                <a:tc>
                  <a:txBody>
                    <a:bodyPr/>
                    <a:lstStyle/>
                    <a:p>
                      <a:r>
                        <a:rPr lang="en-US" sz="2400" dirty="0"/>
                        <a:t>The total time needed to complete the task,</a:t>
                      </a:r>
                      <a:r>
                        <a:rPr lang="en-US" sz="2400" baseline="0" dirty="0"/>
                        <a:t> including waiting times. Sometimes referred to as “elapsed time”.</a:t>
                      </a:r>
                      <a:endParaRPr lang="en-US" sz="2400" dirty="0"/>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0079829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Analogous estimating</a:t>
            </a:r>
            <a:endParaRPr lang="en-US" dirty="0"/>
          </a:p>
        </p:txBody>
      </p:sp>
      <p:sp>
        <p:nvSpPr>
          <p:cNvPr id="3" name="Date Placeholder 2"/>
          <p:cNvSpPr>
            <a:spLocks noGrp="1"/>
          </p:cNvSpPr>
          <p:nvPr>
            <p:ph type="dt" sz="half" idx="10"/>
          </p:nvPr>
        </p:nvSpPr>
        <p:spPr/>
        <p:txBody>
          <a:bodyPr/>
          <a:lstStyle/>
          <a:p>
            <a:r>
              <a:rPr lang="en-US" smtClean="0"/>
              <a:t>March 2021</a:t>
            </a:r>
            <a:endParaRPr lang="en-US"/>
          </a:p>
        </p:txBody>
      </p:sp>
      <p:sp>
        <p:nvSpPr>
          <p:cNvPr id="4" name="Footer Placeholder 3"/>
          <p:cNvSpPr>
            <a:spLocks noGrp="1"/>
          </p:cNvSpPr>
          <p:nvPr>
            <p:ph type="ftr" sz="quarter" idx="11"/>
          </p:nvPr>
        </p:nvSpPr>
        <p:spPr/>
        <p:txBody>
          <a:bodyPr/>
          <a:lstStyle/>
          <a:p>
            <a:r>
              <a:rPr lang="en-US" b="1" smtClean="0">
                <a:solidFill>
                  <a:srgbClr val="53728A"/>
                </a:solidFill>
              </a:rPr>
              <a:t>Dr. Akram Mustafa Suliman</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26</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2865037134"/>
              </p:ext>
            </p:extLst>
          </p:nvPr>
        </p:nvGraphicFramePr>
        <p:xfrm>
          <a:off x="1584859" y="1986005"/>
          <a:ext cx="9020200" cy="4221480"/>
        </p:xfrm>
        <a:graphic>
          <a:graphicData uri="http://schemas.openxmlformats.org/drawingml/2006/table">
            <a:tbl>
              <a:tblPr firstRow="1" bandRow="1">
                <a:tableStyleId>{5C22544A-7EE6-4342-B048-85BDC9FD1C3A}</a:tableStyleId>
              </a:tblPr>
              <a:tblGrid>
                <a:gridCol w="4510100">
                  <a:extLst>
                    <a:ext uri="{9D8B030D-6E8A-4147-A177-3AD203B41FA5}">
                      <a16:colId xmlns:a16="http://schemas.microsoft.com/office/drawing/2014/main" val="1415927278"/>
                    </a:ext>
                  </a:extLst>
                </a:gridCol>
                <a:gridCol w="4510100">
                  <a:extLst>
                    <a:ext uri="{9D8B030D-6E8A-4147-A177-3AD203B41FA5}">
                      <a16:colId xmlns:a16="http://schemas.microsoft.com/office/drawing/2014/main" val="2393146348"/>
                    </a:ext>
                  </a:extLst>
                </a:gridCol>
              </a:tblGrid>
              <a:tr h="370840">
                <a:tc>
                  <a:txBody>
                    <a:bodyPr/>
                    <a:lstStyle/>
                    <a:p>
                      <a:r>
                        <a:rPr lang="en-US" dirty="0" smtClean="0"/>
                        <a:t>Advantages</a:t>
                      </a:r>
                      <a:r>
                        <a:rPr lang="en-US" baseline="0" dirty="0" smtClean="0"/>
                        <a:t> of Analogous Estimating</a:t>
                      </a:r>
                      <a:endParaRPr lang="en-US" dirty="0"/>
                    </a:p>
                  </a:txBody>
                  <a:tcPr/>
                </a:tc>
                <a:tc>
                  <a:txBody>
                    <a:bodyPr/>
                    <a:lstStyle/>
                    <a:p>
                      <a:r>
                        <a:rPr lang="en-US" dirty="0" smtClean="0"/>
                        <a:t>Disadvantages</a:t>
                      </a:r>
                      <a:r>
                        <a:rPr lang="en-US" baseline="0" dirty="0" smtClean="0"/>
                        <a:t> of Analogous Estimating</a:t>
                      </a:r>
                      <a:endParaRPr lang="en-US" dirty="0"/>
                    </a:p>
                  </a:txBody>
                  <a:tcPr/>
                </a:tc>
                <a:extLst>
                  <a:ext uri="{0D108BD9-81ED-4DB2-BD59-A6C34878D82A}">
                    <a16:rowId xmlns:a16="http://schemas.microsoft.com/office/drawing/2014/main" val="871218932"/>
                  </a:ext>
                </a:extLst>
              </a:tr>
              <a:tr h="370840">
                <a:tc>
                  <a:txBody>
                    <a:bodyPr/>
                    <a:lstStyle/>
                    <a:p>
                      <a:r>
                        <a:rPr lang="en-US" dirty="0" smtClean="0"/>
                        <a:t>Quick</a:t>
                      </a:r>
                      <a:endParaRPr lang="en-US" dirty="0"/>
                    </a:p>
                  </a:txBody>
                  <a:tcPr/>
                </a:tc>
                <a:tc>
                  <a:txBody>
                    <a:bodyPr/>
                    <a:lstStyle/>
                    <a:p>
                      <a:r>
                        <a:rPr lang="en-US" dirty="0" smtClean="0"/>
                        <a:t>Less accurate</a:t>
                      </a:r>
                      <a:endParaRPr lang="en-US" dirty="0"/>
                    </a:p>
                  </a:txBody>
                  <a:tcPr/>
                </a:tc>
                <a:extLst>
                  <a:ext uri="{0D108BD9-81ED-4DB2-BD59-A6C34878D82A}">
                    <a16:rowId xmlns:a16="http://schemas.microsoft.com/office/drawing/2014/main" val="3859752337"/>
                  </a:ext>
                </a:extLst>
              </a:tr>
              <a:tr h="370840">
                <a:tc>
                  <a:txBody>
                    <a:bodyPr/>
                    <a:lstStyle/>
                    <a:p>
                      <a:r>
                        <a:rPr lang="en-US" dirty="0" smtClean="0"/>
                        <a:t>Activities need not be identified</a:t>
                      </a:r>
                      <a:endParaRPr lang="en-US" dirty="0"/>
                    </a:p>
                  </a:txBody>
                  <a:tcPr/>
                </a:tc>
                <a:tc>
                  <a:txBody>
                    <a:bodyPr/>
                    <a:lstStyle/>
                    <a:p>
                      <a:r>
                        <a:rPr lang="en-US" dirty="0" smtClean="0"/>
                        <a:t>Estimates are prepared with a limited amount of detailed information and understanding of the project</a:t>
                      </a:r>
                      <a:endParaRPr lang="en-US" dirty="0"/>
                    </a:p>
                  </a:txBody>
                  <a:tcPr/>
                </a:tc>
                <a:extLst>
                  <a:ext uri="{0D108BD9-81ED-4DB2-BD59-A6C34878D82A}">
                    <a16:rowId xmlns:a16="http://schemas.microsoft.com/office/drawing/2014/main" val="361476045"/>
                  </a:ext>
                </a:extLst>
              </a:tr>
              <a:tr h="370840">
                <a:tc>
                  <a:txBody>
                    <a:bodyPr/>
                    <a:lstStyle/>
                    <a:p>
                      <a:r>
                        <a:rPr lang="en-US" dirty="0" smtClean="0"/>
                        <a:t>Less costly to create</a:t>
                      </a:r>
                      <a:endParaRPr lang="en-US" dirty="0"/>
                    </a:p>
                  </a:txBody>
                  <a:tcPr/>
                </a:tc>
                <a:tc>
                  <a:txBody>
                    <a:bodyPr/>
                    <a:lstStyle/>
                    <a:p>
                      <a:r>
                        <a:rPr lang="en-US" dirty="0" smtClean="0"/>
                        <a:t>Requires</a:t>
                      </a:r>
                      <a:r>
                        <a:rPr lang="en-US" baseline="0" dirty="0" smtClean="0"/>
                        <a:t> considerable experience to do well</a:t>
                      </a:r>
                      <a:endParaRPr lang="en-US" dirty="0"/>
                    </a:p>
                  </a:txBody>
                  <a:tcPr/>
                </a:tc>
                <a:extLst>
                  <a:ext uri="{0D108BD9-81ED-4DB2-BD59-A6C34878D82A}">
                    <a16:rowId xmlns:a16="http://schemas.microsoft.com/office/drawing/2014/main" val="2739461338"/>
                  </a:ext>
                </a:extLst>
              </a:tr>
              <a:tr h="370840">
                <a:tc>
                  <a:txBody>
                    <a:bodyPr/>
                    <a:lstStyle/>
                    <a:p>
                      <a:r>
                        <a:rPr lang="en-US" dirty="0" smtClean="0"/>
                        <a:t>Cost</a:t>
                      </a:r>
                      <a:r>
                        <a:rPr lang="en-US" baseline="0" dirty="0" smtClean="0"/>
                        <a:t> constraints created by management in project initiating give the project manager data to evaluate high-level project feasibility</a:t>
                      </a:r>
                      <a:endParaRPr lang="en-US" dirty="0"/>
                    </a:p>
                  </a:txBody>
                  <a:tcPr/>
                </a:tc>
                <a:tc>
                  <a:txBody>
                    <a:bodyPr/>
                    <a:lstStyle/>
                    <a:p>
                      <a:r>
                        <a:rPr lang="en-US" dirty="0" smtClean="0"/>
                        <a:t>There may be infighting</a:t>
                      </a:r>
                      <a:r>
                        <a:rPr lang="en-US" baseline="0" dirty="0" smtClean="0"/>
                        <a:t> to gain the  biggest piece of the budget without being able to justify the need.</a:t>
                      </a:r>
                      <a:endParaRPr lang="en-US" dirty="0"/>
                    </a:p>
                  </a:txBody>
                  <a:tcPr/>
                </a:tc>
                <a:extLst>
                  <a:ext uri="{0D108BD9-81ED-4DB2-BD59-A6C34878D82A}">
                    <a16:rowId xmlns:a16="http://schemas.microsoft.com/office/drawing/2014/main" val="3312864226"/>
                  </a:ext>
                </a:extLst>
              </a:tr>
              <a:tr h="320040">
                <a:tc rowSpan="2">
                  <a:txBody>
                    <a:bodyPr/>
                    <a:lstStyle/>
                    <a:p>
                      <a:r>
                        <a:rPr lang="en-US" dirty="0" smtClean="0"/>
                        <a:t>Overall project costs will be capped (for a project analogous estimate)</a:t>
                      </a:r>
                      <a:endParaRPr lang="en-US" dirty="0"/>
                    </a:p>
                  </a:txBody>
                  <a:tcPr/>
                </a:tc>
                <a:tc>
                  <a:txBody>
                    <a:bodyPr/>
                    <a:lstStyle/>
                    <a:p>
                      <a:r>
                        <a:rPr lang="en-US" dirty="0" smtClean="0"/>
                        <a:t>Extremely difficult for project with uncertainty</a:t>
                      </a:r>
                      <a:endParaRPr lang="en-US" dirty="0"/>
                    </a:p>
                  </a:txBody>
                  <a:tcPr/>
                </a:tc>
                <a:extLst>
                  <a:ext uri="{0D108BD9-81ED-4DB2-BD59-A6C34878D82A}">
                    <a16:rowId xmlns:a16="http://schemas.microsoft.com/office/drawing/2014/main" val="3117047515"/>
                  </a:ext>
                </a:extLst>
              </a:tr>
              <a:tr h="320040">
                <a:tc vMerge="1">
                  <a:txBody>
                    <a:bodyPr/>
                    <a:lstStyle/>
                    <a:p>
                      <a:endParaRPr lang="en-US"/>
                    </a:p>
                  </a:txBody>
                  <a:tcPr/>
                </a:tc>
                <a:tc>
                  <a:txBody>
                    <a:bodyPr/>
                    <a:lstStyle/>
                    <a:p>
                      <a:r>
                        <a:rPr lang="en-US" dirty="0" smtClean="0"/>
                        <a:t>Does not take into account the difference between projects</a:t>
                      </a:r>
                      <a:endParaRPr lang="en-US" dirty="0"/>
                    </a:p>
                  </a:txBody>
                  <a:tcPr/>
                </a:tc>
                <a:extLst>
                  <a:ext uri="{0D108BD9-81ED-4DB2-BD59-A6C34878D82A}">
                    <a16:rowId xmlns:a16="http://schemas.microsoft.com/office/drawing/2014/main" val="1165874284"/>
                  </a:ext>
                </a:extLst>
              </a:tr>
            </a:tbl>
          </a:graphicData>
        </a:graphic>
      </p:graphicFrame>
    </p:spTree>
    <p:extLst>
      <p:ext uri="{BB962C8B-B14F-4D97-AF65-F5344CB8AC3E}">
        <p14:creationId xmlns:p14="http://schemas.microsoft.com/office/powerpoint/2010/main" val="12869283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Bottom-up estimating</a:t>
            </a:r>
            <a:endParaRPr lang="en-US" dirty="0"/>
          </a:p>
        </p:txBody>
      </p:sp>
      <p:sp>
        <p:nvSpPr>
          <p:cNvPr id="3" name="Date Placeholder 2"/>
          <p:cNvSpPr>
            <a:spLocks noGrp="1"/>
          </p:cNvSpPr>
          <p:nvPr>
            <p:ph type="dt" sz="half" idx="10"/>
          </p:nvPr>
        </p:nvSpPr>
        <p:spPr/>
        <p:txBody>
          <a:bodyPr/>
          <a:lstStyle/>
          <a:p>
            <a:r>
              <a:rPr lang="en-US" smtClean="0"/>
              <a:t>March 2021</a:t>
            </a:r>
            <a:endParaRPr lang="en-US"/>
          </a:p>
        </p:txBody>
      </p:sp>
      <p:sp>
        <p:nvSpPr>
          <p:cNvPr id="4" name="Footer Placeholder 3"/>
          <p:cNvSpPr>
            <a:spLocks noGrp="1"/>
          </p:cNvSpPr>
          <p:nvPr>
            <p:ph type="ftr" sz="quarter" idx="11"/>
          </p:nvPr>
        </p:nvSpPr>
        <p:spPr/>
        <p:txBody>
          <a:bodyPr/>
          <a:lstStyle/>
          <a:p>
            <a:r>
              <a:rPr lang="en-US" b="1" smtClean="0">
                <a:solidFill>
                  <a:srgbClr val="53728A"/>
                </a:solidFill>
              </a:rPr>
              <a:t>Dr. Akram Mustafa Suliman</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27</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2357458587"/>
              </p:ext>
            </p:extLst>
          </p:nvPr>
        </p:nvGraphicFramePr>
        <p:xfrm>
          <a:off x="1532471" y="2054196"/>
          <a:ext cx="8128000" cy="40233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2715983361"/>
                    </a:ext>
                  </a:extLst>
                </a:gridCol>
                <a:gridCol w="4064000">
                  <a:extLst>
                    <a:ext uri="{9D8B030D-6E8A-4147-A177-3AD203B41FA5}">
                      <a16:colId xmlns:a16="http://schemas.microsoft.com/office/drawing/2014/main" val="3296749088"/>
                    </a:ext>
                  </a:extLst>
                </a:gridCol>
              </a:tblGrid>
              <a:tr h="370840">
                <a:tc>
                  <a:txBody>
                    <a:bodyPr/>
                    <a:lstStyle/>
                    <a:p>
                      <a:r>
                        <a:rPr lang="en-US" dirty="0" smtClean="0"/>
                        <a:t>Advantages of Bottom-up</a:t>
                      </a:r>
                      <a:r>
                        <a:rPr lang="en-US" baseline="0" dirty="0" smtClean="0"/>
                        <a:t> Estimating</a:t>
                      </a:r>
                      <a:endParaRPr lang="en-US" dirty="0"/>
                    </a:p>
                  </a:txBody>
                  <a:tcPr/>
                </a:tc>
                <a:tc>
                  <a:txBody>
                    <a:bodyPr/>
                    <a:lstStyle/>
                    <a:p>
                      <a:r>
                        <a:rPr lang="en-US" dirty="0" smtClean="0"/>
                        <a:t>Disadvantages of Bottom-up Estimating</a:t>
                      </a:r>
                      <a:endParaRPr lang="en-US" dirty="0"/>
                    </a:p>
                  </a:txBody>
                  <a:tcPr/>
                </a:tc>
                <a:extLst>
                  <a:ext uri="{0D108BD9-81ED-4DB2-BD59-A6C34878D82A}">
                    <a16:rowId xmlns:a16="http://schemas.microsoft.com/office/drawing/2014/main" val="2093963176"/>
                  </a:ext>
                </a:extLst>
              </a:tr>
              <a:tr h="370840">
                <a:tc>
                  <a:txBody>
                    <a:bodyPr/>
                    <a:lstStyle/>
                    <a:p>
                      <a:r>
                        <a:rPr lang="en-US" dirty="0" smtClean="0"/>
                        <a:t>More accurate</a:t>
                      </a:r>
                      <a:endParaRPr lang="en-US" dirty="0"/>
                    </a:p>
                  </a:txBody>
                  <a:tcPr/>
                </a:tc>
                <a:tc>
                  <a:txBody>
                    <a:bodyPr/>
                    <a:lstStyle/>
                    <a:p>
                      <a:r>
                        <a:rPr lang="en-US" dirty="0" smtClean="0"/>
                        <a:t>Takes time and</a:t>
                      </a:r>
                      <a:r>
                        <a:rPr lang="en-US" baseline="0" dirty="0" smtClean="0"/>
                        <a:t> expense to use this estimating technique</a:t>
                      </a:r>
                      <a:endParaRPr lang="en-US" dirty="0"/>
                    </a:p>
                  </a:txBody>
                  <a:tcPr/>
                </a:tc>
                <a:extLst>
                  <a:ext uri="{0D108BD9-81ED-4DB2-BD59-A6C34878D82A}">
                    <a16:rowId xmlns:a16="http://schemas.microsoft.com/office/drawing/2014/main" val="3945916306"/>
                  </a:ext>
                </a:extLst>
              </a:tr>
              <a:tr h="370840">
                <a:tc>
                  <a:txBody>
                    <a:bodyPr/>
                    <a:lstStyle/>
                    <a:p>
                      <a:r>
                        <a:rPr lang="en-US" dirty="0" smtClean="0"/>
                        <a:t>Gains buy-in</a:t>
                      </a:r>
                      <a:r>
                        <a:rPr lang="en-US" baseline="0" dirty="0" smtClean="0"/>
                        <a:t> from the team because the team creates estimates they can live with</a:t>
                      </a:r>
                      <a:endParaRPr lang="en-US" dirty="0"/>
                    </a:p>
                  </a:txBody>
                  <a:tcPr/>
                </a:tc>
                <a:tc>
                  <a:txBody>
                    <a:bodyPr/>
                    <a:lstStyle/>
                    <a:p>
                      <a:r>
                        <a:rPr lang="en-US" dirty="0" smtClean="0"/>
                        <a:t>Tendency for the team to pad estimates unless they understand the use of reserves</a:t>
                      </a:r>
                      <a:endParaRPr lang="en-US" dirty="0"/>
                    </a:p>
                  </a:txBody>
                  <a:tcPr/>
                </a:tc>
                <a:extLst>
                  <a:ext uri="{0D108BD9-81ED-4DB2-BD59-A6C34878D82A}">
                    <a16:rowId xmlns:a16="http://schemas.microsoft.com/office/drawing/2014/main" val="893360192"/>
                  </a:ext>
                </a:extLst>
              </a:tr>
              <a:tr h="370840">
                <a:tc>
                  <a:txBody>
                    <a:bodyPr/>
                    <a:lstStyle/>
                    <a:p>
                      <a:r>
                        <a:rPr lang="en-US" dirty="0" smtClean="0"/>
                        <a:t>Based on</a:t>
                      </a:r>
                      <a:r>
                        <a:rPr lang="en-US" baseline="0" dirty="0" smtClean="0"/>
                        <a:t> a detailed analysis of the project</a:t>
                      </a:r>
                      <a:endParaRPr lang="en-US" dirty="0"/>
                    </a:p>
                  </a:txBody>
                  <a:tcPr/>
                </a:tc>
                <a:tc>
                  <a:txBody>
                    <a:bodyPr/>
                    <a:lstStyle/>
                    <a:p>
                      <a:r>
                        <a:rPr lang="en-US" dirty="0" smtClean="0"/>
                        <a:t>Requires that the project be defined and well understood before estimating begins</a:t>
                      </a:r>
                      <a:endParaRPr lang="en-US" dirty="0"/>
                    </a:p>
                  </a:txBody>
                  <a:tcPr/>
                </a:tc>
                <a:extLst>
                  <a:ext uri="{0D108BD9-81ED-4DB2-BD59-A6C34878D82A}">
                    <a16:rowId xmlns:a16="http://schemas.microsoft.com/office/drawing/2014/main" val="1209242629"/>
                  </a:ext>
                </a:extLst>
              </a:tr>
              <a:tr h="370840">
                <a:tc>
                  <a:txBody>
                    <a:bodyPr/>
                    <a:lstStyle/>
                    <a:p>
                      <a:r>
                        <a:rPr lang="en-US" dirty="0" smtClean="0"/>
                        <a:t>Provides a </a:t>
                      </a:r>
                      <a:r>
                        <a:rPr lang="en-US" dirty="0" err="1" smtClean="0"/>
                        <a:t>bassis</a:t>
                      </a:r>
                      <a:r>
                        <a:rPr lang="en-US" dirty="0" smtClean="0"/>
                        <a:t> for monitoring and controlling, performance measurement, and management</a:t>
                      </a:r>
                      <a:endParaRPr lang="en-US" dirty="0"/>
                    </a:p>
                  </a:txBody>
                  <a:tcPr/>
                </a:tc>
                <a:tc>
                  <a:txBody>
                    <a:bodyPr/>
                    <a:lstStyle/>
                    <a:p>
                      <a:r>
                        <a:rPr lang="en-US" dirty="0" smtClean="0"/>
                        <a:t>Requires time to break</a:t>
                      </a:r>
                      <a:r>
                        <a:rPr lang="en-US" baseline="0" dirty="0" smtClean="0"/>
                        <a:t> the project down into smaller pieces</a:t>
                      </a:r>
                      <a:endParaRPr lang="en-US" dirty="0"/>
                    </a:p>
                  </a:txBody>
                  <a:tcPr/>
                </a:tc>
                <a:extLst>
                  <a:ext uri="{0D108BD9-81ED-4DB2-BD59-A6C34878D82A}">
                    <a16:rowId xmlns:a16="http://schemas.microsoft.com/office/drawing/2014/main" val="325670780"/>
                  </a:ext>
                </a:extLst>
              </a:tr>
            </a:tbl>
          </a:graphicData>
        </a:graphic>
      </p:graphicFrame>
    </p:spTree>
    <p:extLst>
      <p:ext uri="{BB962C8B-B14F-4D97-AF65-F5344CB8AC3E}">
        <p14:creationId xmlns:p14="http://schemas.microsoft.com/office/powerpoint/2010/main" val="1944316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A7A650F-ECC7-4667-89AB-6147C6908A31}"/>
              </a:ext>
            </a:extLst>
          </p:cNvPr>
          <p:cNvPicPr>
            <a:picLocks noChangeAspect="1"/>
          </p:cNvPicPr>
          <p:nvPr/>
        </p:nvPicPr>
        <p:blipFill>
          <a:blip r:embed="rId3"/>
          <a:stretch>
            <a:fillRect/>
          </a:stretch>
        </p:blipFill>
        <p:spPr>
          <a:xfrm>
            <a:off x="11058046" y="0"/>
            <a:ext cx="1133954" cy="1012024"/>
          </a:xfrm>
          <a:prstGeom prst="rect">
            <a:avLst/>
          </a:prstGeom>
        </p:spPr>
      </p:pic>
      <p:pic>
        <p:nvPicPr>
          <p:cNvPr id="6" name="Picture 5">
            <a:extLst>
              <a:ext uri="{FF2B5EF4-FFF2-40B4-BE49-F238E27FC236}">
                <a16:creationId xmlns:a16="http://schemas.microsoft.com/office/drawing/2014/main" id="{CF757A87-8DF6-4D2C-BAC1-7794F54DC517}"/>
              </a:ext>
            </a:extLst>
          </p:cNvPr>
          <p:cNvPicPr>
            <a:picLocks noChangeAspect="1"/>
          </p:cNvPicPr>
          <p:nvPr/>
        </p:nvPicPr>
        <p:blipFill>
          <a:blip r:embed="rId4"/>
          <a:stretch>
            <a:fillRect/>
          </a:stretch>
        </p:blipFill>
        <p:spPr>
          <a:xfrm>
            <a:off x="2057400" y="723900"/>
            <a:ext cx="7150100" cy="5715000"/>
          </a:xfrm>
          <a:prstGeom prst="rect">
            <a:avLst/>
          </a:prstGeom>
        </p:spPr>
      </p:pic>
      <p:sp>
        <p:nvSpPr>
          <p:cNvPr id="3" name="Date Placeholder 2"/>
          <p:cNvSpPr>
            <a:spLocks noGrp="1"/>
          </p:cNvSpPr>
          <p:nvPr>
            <p:ph type="dt" sz="half" idx="10"/>
          </p:nvPr>
        </p:nvSpPr>
        <p:spPr/>
        <p:txBody>
          <a:bodyPr/>
          <a:lstStyle/>
          <a:p>
            <a:r>
              <a:rPr lang="en-US" smtClean="0"/>
              <a:t>March 2021</a:t>
            </a:r>
            <a:endParaRPr lang="en-US"/>
          </a:p>
        </p:txBody>
      </p:sp>
      <p:sp>
        <p:nvSpPr>
          <p:cNvPr id="4" name="Footer Placeholder 3"/>
          <p:cNvSpPr>
            <a:spLocks noGrp="1"/>
          </p:cNvSpPr>
          <p:nvPr>
            <p:ph type="ftr" sz="quarter" idx="11"/>
          </p:nvPr>
        </p:nvSpPr>
        <p:spPr/>
        <p:txBody>
          <a:bodyPr/>
          <a:lstStyle/>
          <a:p>
            <a:r>
              <a:rPr lang="en-US" b="1" smtClean="0">
                <a:solidFill>
                  <a:srgbClr val="53728A"/>
                </a:solidFill>
              </a:rPr>
              <a:t>Dr. Akram Mustafa Suliman</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149208565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a:t>
            </a:r>
            <a:r>
              <a:rPr lang="en-US" dirty="0"/>
              <a:t>is Project Budget?</a:t>
            </a:r>
          </a:p>
        </p:txBody>
      </p:sp>
      <p:sp>
        <p:nvSpPr>
          <p:cNvPr id="3" name="Content Placeholder 2"/>
          <p:cNvSpPr>
            <a:spLocks noGrp="1"/>
          </p:cNvSpPr>
          <p:nvPr>
            <p:ph idx="1"/>
          </p:nvPr>
        </p:nvSpPr>
        <p:spPr/>
        <p:txBody>
          <a:bodyPr/>
          <a:lstStyle/>
          <a:p>
            <a:pPr>
              <a:buFont typeface="Wingdings" panose="05000000000000000000" pitchFamily="2" charset="2"/>
              <a:buChar char="q"/>
            </a:pPr>
            <a:r>
              <a:rPr lang="en-US" sz="2800" dirty="0"/>
              <a:t>A plan for how you will spend money on each work package in a project.</a:t>
            </a:r>
          </a:p>
          <a:p>
            <a:pPr lvl="1"/>
            <a:r>
              <a:rPr lang="en-US" sz="2800" dirty="0"/>
              <a:t>It estimates how much and when needed.</a:t>
            </a:r>
          </a:p>
          <a:p>
            <a:pPr lvl="1"/>
            <a:r>
              <a:rPr lang="en-US" sz="2800" dirty="0"/>
              <a:t>It includes “contingency” or “management reserve” to cover unexpected expenses</a:t>
            </a:r>
          </a:p>
          <a:p>
            <a:endParaRPr lang="en-US" dirty="0"/>
          </a:p>
        </p:txBody>
      </p:sp>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pl-PL"/>
              <a:t>Dr. Akram Mustafa Suliman</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29</a:t>
            </a:fld>
            <a:endParaRPr lang="en-US"/>
          </a:p>
        </p:txBody>
      </p:sp>
    </p:spTree>
    <p:extLst>
      <p:ext uri="{BB962C8B-B14F-4D97-AF65-F5344CB8AC3E}">
        <p14:creationId xmlns:p14="http://schemas.microsoft.com/office/powerpoint/2010/main" val="27520815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From </a:t>
            </a:r>
            <a:r>
              <a:rPr lang="en-US" dirty="0"/>
              <a:t>Cost Estimates to Budget 		</a:t>
            </a:r>
            <a:r>
              <a:rPr lang="en-US" dirty="0" smtClean="0"/>
              <a:t>[1/2]</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04371279"/>
              </p:ext>
            </p:extLst>
          </p:nvPr>
        </p:nvGraphicFramePr>
        <p:xfrm>
          <a:off x="724674" y="1792936"/>
          <a:ext cx="10740570" cy="4676701"/>
        </p:xfrm>
        <a:graphic>
          <a:graphicData uri="http://schemas.openxmlformats.org/drawingml/2006/table">
            <a:tbl>
              <a:tblPr firstRow="1" bandRow="1">
                <a:tableStyleId>{5C22544A-7EE6-4342-B048-85BDC9FD1C3A}</a:tableStyleId>
              </a:tblPr>
              <a:tblGrid>
                <a:gridCol w="1718492">
                  <a:extLst>
                    <a:ext uri="{9D8B030D-6E8A-4147-A177-3AD203B41FA5}">
                      <a16:colId xmlns:a16="http://schemas.microsoft.com/office/drawing/2014/main" val="20000"/>
                    </a:ext>
                  </a:extLst>
                </a:gridCol>
                <a:gridCol w="4511039">
                  <a:extLst>
                    <a:ext uri="{9D8B030D-6E8A-4147-A177-3AD203B41FA5}">
                      <a16:colId xmlns:a16="http://schemas.microsoft.com/office/drawing/2014/main" val="20001"/>
                    </a:ext>
                  </a:extLst>
                </a:gridCol>
                <a:gridCol w="4511039">
                  <a:extLst>
                    <a:ext uri="{9D8B030D-6E8A-4147-A177-3AD203B41FA5}">
                      <a16:colId xmlns:a16="http://schemas.microsoft.com/office/drawing/2014/main" val="20002"/>
                    </a:ext>
                  </a:extLst>
                </a:gridCol>
              </a:tblGrid>
              <a:tr h="746206">
                <a:tc>
                  <a:txBody>
                    <a:bodyPr/>
                    <a:lstStyle/>
                    <a:p>
                      <a:r>
                        <a:rPr lang="en-US" sz="2400" dirty="0"/>
                        <a:t>Cost Element</a:t>
                      </a:r>
                    </a:p>
                  </a:txBody>
                  <a:tcPr/>
                </a:tc>
                <a:tc>
                  <a:txBody>
                    <a:bodyPr/>
                    <a:lstStyle/>
                    <a:p>
                      <a:r>
                        <a:rPr lang="en-US" sz="2400" dirty="0"/>
                        <a:t>Description</a:t>
                      </a:r>
                    </a:p>
                  </a:txBody>
                  <a:tcPr/>
                </a:tc>
                <a:tc>
                  <a:txBody>
                    <a:bodyPr/>
                    <a:lstStyle/>
                    <a:p>
                      <a:r>
                        <a:rPr lang="en-US" sz="2400" dirty="0"/>
                        <a:t>Formula</a:t>
                      </a:r>
                    </a:p>
                  </a:txBody>
                  <a:tcPr/>
                </a:tc>
                <a:extLst>
                  <a:ext uri="{0D108BD9-81ED-4DB2-BD59-A6C34878D82A}">
                    <a16:rowId xmlns:a16="http://schemas.microsoft.com/office/drawing/2014/main" val="10000"/>
                  </a:ext>
                </a:extLst>
              </a:tr>
              <a:tr h="2665021">
                <a:tc>
                  <a:txBody>
                    <a:bodyPr/>
                    <a:lstStyle/>
                    <a:p>
                      <a:r>
                        <a:rPr lang="en-US" sz="2400" b="1" dirty="0"/>
                        <a:t>Labor</a:t>
                      </a:r>
                    </a:p>
                  </a:txBody>
                  <a:tcPr/>
                </a:tc>
                <a:tc>
                  <a:txBody>
                    <a:bodyPr/>
                    <a:lstStyle/>
                    <a:p>
                      <a:r>
                        <a:rPr lang="en-US" sz="2400" dirty="0"/>
                        <a:t>The cost of the people working on the project. Include expected overtime. May include overhead and fringe benefits, depending on the organization. Both formulae</a:t>
                      </a:r>
                      <a:r>
                        <a:rPr lang="en-US" sz="2400" baseline="0" dirty="0"/>
                        <a:t> are shown at right</a:t>
                      </a:r>
                      <a:endParaRPr lang="en-US" sz="2400" dirty="0"/>
                    </a:p>
                  </a:txBody>
                  <a:tcPr/>
                </a:tc>
                <a:tc>
                  <a:txBody>
                    <a:bodyPr/>
                    <a:lstStyle/>
                    <a:p>
                      <a:pPr marL="285750" indent="-285750">
                        <a:buFont typeface="Arial" panose="020B0604020202020204" pitchFamily="34" charset="0"/>
                        <a:buChar char="•"/>
                      </a:pPr>
                      <a:r>
                        <a:rPr lang="en-US" sz="2400" dirty="0"/>
                        <a:t>(Regular hours X hourly rate) +(Overtime</a:t>
                      </a:r>
                      <a:r>
                        <a:rPr lang="en-US" sz="2400" baseline="0" dirty="0"/>
                        <a:t> hours X overtime rate)</a:t>
                      </a:r>
                    </a:p>
                    <a:p>
                      <a:pPr marL="285750" indent="-285750">
                        <a:buFont typeface="Arial" panose="020B0604020202020204" pitchFamily="34" charset="0"/>
                        <a:buChar char="•"/>
                      </a:pPr>
                      <a:r>
                        <a:rPr lang="en-US" sz="2400" baseline="0" dirty="0"/>
                        <a:t>(Regular hours X hourly rate) + (Overtime hours X overtime rate) + (pro-rated overhead and fringe benefits)</a:t>
                      </a:r>
                      <a:endParaRPr lang="en-US" sz="2400" dirty="0"/>
                    </a:p>
                  </a:txBody>
                  <a:tcPr/>
                </a:tc>
                <a:extLst>
                  <a:ext uri="{0D108BD9-81ED-4DB2-BD59-A6C34878D82A}">
                    <a16:rowId xmlns:a16="http://schemas.microsoft.com/office/drawing/2014/main" val="10001"/>
                  </a:ext>
                </a:extLst>
              </a:tr>
              <a:tr h="1066009">
                <a:tc>
                  <a:txBody>
                    <a:bodyPr/>
                    <a:lstStyle/>
                    <a:p>
                      <a:r>
                        <a:rPr lang="en-US" sz="2400" b="1" dirty="0"/>
                        <a:t>Equipment</a:t>
                      </a:r>
                    </a:p>
                  </a:txBody>
                  <a:tcPr/>
                </a:tc>
                <a:tc>
                  <a:txBody>
                    <a:bodyPr/>
                    <a:lstStyle/>
                    <a:p>
                      <a:r>
                        <a:rPr lang="en-US" sz="2400" dirty="0"/>
                        <a:t>The purchase, lease or rental price and cost</a:t>
                      </a:r>
                      <a:r>
                        <a:rPr lang="en-US" sz="2400" baseline="0" dirty="0"/>
                        <a:t> of usage</a:t>
                      </a:r>
                      <a:endParaRPr lang="en-US" sz="2400" dirty="0"/>
                    </a:p>
                  </a:txBody>
                  <a:tcPr/>
                </a:tc>
                <a:tc>
                  <a:txBody>
                    <a:bodyPr/>
                    <a:lstStyle/>
                    <a:p>
                      <a:pPr marL="285750" indent="-285750">
                        <a:buFont typeface="Arial" panose="020B0604020202020204" pitchFamily="34" charset="0"/>
                        <a:buChar char="•"/>
                      </a:pPr>
                      <a:r>
                        <a:rPr lang="en-US" sz="2400" dirty="0"/>
                        <a:t>Purchase price</a:t>
                      </a:r>
                    </a:p>
                    <a:p>
                      <a:pPr marL="285750" indent="-285750">
                        <a:buFont typeface="Arial" panose="020B0604020202020204" pitchFamily="34" charset="0"/>
                        <a:buChar char="•"/>
                      </a:pPr>
                      <a:r>
                        <a:rPr lang="en-US" sz="2400" dirty="0"/>
                        <a:t>Lease or rental price</a:t>
                      </a:r>
                      <a:r>
                        <a:rPr lang="en-US" sz="2400" baseline="0" dirty="0"/>
                        <a:t> X time period</a:t>
                      </a:r>
                      <a:endParaRPr lang="en-US" sz="2400" dirty="0"/>
                    </a:p>
                  </a:txBody>
                  <a:tcPr/>
                </a:tc>
                <a:extLst>
                  <a:ext uri="{0D108BD9-81ED-4DB2-BD59-A6C34878D82A}">
                    <a16:rowId xmlns:a16="http://schemas.microsoft.com/office/drawing/2014/main" val="10002"/>
                  </a:ext>
                </a:extLst>
              </a:tr>
            </a:tbl>
          </a:graphicData>
        </a:graphic>
      </p:graphicFrame>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pl-PL"/>
              <a:t>Dr. Akram Mustafa Suliman</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30</a:t>
            </a:fld>
            <a:endParaRPr lang="en-US"/>
          </a:p>
        </p:txBody>
      </p:sp>
    </p:spTree>
    <p:extLst>
      <p:ext uri="{BB962C8B-B14F-4D97-AF65-F5344CB8AC3E}">
        <p14:creationId xmlns:p14="http://schemas.microsoft.com/office/powerpoint/2010/main" val="24442076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From </a:t>
            </a:r>
            <a:r>
              <a:rPr lang="en-US" dirty="0"/>
              <a:t>Cost Estimates to Budget 		</a:t>
            </a:r>
            <a:r>
              <a:rPr lang="en-US" dirty="0" smtClean="0"/>
              <a:t>[2/2]</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467798737"/>
              </p:ext>
            </p:extLst>
          </p:nvPr>
        </p:nvGraphicFramePr>
        <p:xfrm>
          <a:off x="1202266" y="1934029"/>
          <a:ext cx="9784733" cy="3657600"/>
        </p:xfrm>
        <a:graphic>
          <a:graphicData uri="http://schemas.openxmlformats.org/drawingml/2006/table">
            <a:tbl>
              <a:tblPr firstRow="1" bandRow="1">
                <a:tableStyleId>{5C22544A-7EE6-4342-B048-85BDC9FD1C3A}</a:tableStyleId>
              </a:tblPr>
              <a:tblGrid>
                <a:gridCol w="1565557">
                  <a:extLst>
                    <a:ext uri="{9D8B030D-6E8A-4147-A177-3AD203B41FA5}">
                      <a16:colId xmlns:a16="http://schemas.microsoft.com/office/drawing/2014/main" val="20000"/>
                    </a:ext>
                  </a:extLst>
                </a:gridCol>
                <a:gridCol w="4109588">
                  <a:extLst>
                    <a:ext uri="{9D8B030D-6E8A-4147-A177-3AD203B41FA5}">
                      <a16:colId xmlns:a16="http://schemas.microsoft.com/office/drawing/2014/main" val="20001"/>
                    </a:ext>
                  </a:extLst>
                </a:gridCol>
                <a:gridCol w="4109588">
                  <a:extLst>
                    <a:ext uri="{9D8B030D-6E8A-4147-A177-3AD203B41FA5}">
                      <a16:colId xmlns:a16="http://schemas.microsoft.com/office/drawing/2014/main" val="20002"/>
                    </a:ext>
                  </a:extLst>
                </a:gridCol>
              </a:tblGrid>
              <a:tr h="370840">
                <a:tc>
                  <a:txBody>
                    <a:bodyPr/>
                    <a:lstStyle/>
                    <a:p>
                      <a:r>
                        <a:rPr lang="en-US" sz="2400" dirty="0"/>
                        <a:t>Cost Element</a:t>
                      </a:r>
                    </a:p>
                  </a:txBody>
                  <a:tcPr/>
                </a:tc>
                <a:tc>
                  <a:txBody>
                    <a:bodyPr/>
                    <a:lstStyle/>
                    <a:p>
                      <a:r>
                        <a:rPr lang="en-US" sz="2400" dirty="0"/>
                        <a:t>Description</a:t>
                      </a:r>
                    </a:p>
                  </a:txBody>
                  <a:tcPr/>
                </a:tc>
                <a:tc>
                  <a:txBody>
                    <a:bodyPr/>
                    <a:lstStyle/>
                    <a:p>
                      <a:r>
                        <a:rPr lang="en-US" sz="2400" dirty="0"/>
                        <a:t>Formula</a:t>
                      </a:r>
                    </a:p>
                  </a:txBody>
                  <a:tcPr/>
                </a:tc>
                <a:extLst>
                  <a:ext uri="{0D108BD9-81ED-4DB2-BD59-A6C34878D82A}">
                    <a16:rowId xmlns:a16="http://schemas.microsoft.com/office/drawing/2014/main" val="10000"/>
                  </a:ext>
                </a:extLst>
              </a:tr>
              <a:tr h="370840">
                <a:tc>
                  <a:txBody>
                    <a:bodyPr/>
                    <a:lstStyle/>
                    <a:p>
                      <a:r>
                        <a:rPr lang="en-US" sz="2400" b="1" dirty="0"/>
                        <a:t>Facilities</a:t>
                      </a:r>
                    </a:p>
                  </a:txBody>
                  <a:tcPr/>
                </a:tc>
                <a:tc>
                  <a:txBody>
                    <a:bodyPr/>
                    <a:lstStyle/>
                    <a:p>
                      <a:r>
                        <a:rPr lang="en-US" sz="2400" dirty="0"/>
                        <a:t>The cost of space to house your team, provide electric and phone service, etc.</a:t>
                      </a:r>
                    </a:p>
                  </a:txBody>
                  <a:tcPr/>
                </a:tc>
                <a:tc>
                  <a:txBody>
                    <a:bodyPr/>
                    <a:lstStyle/>
                    <a:p>
                      <a:pPr marL="285750" indent="-285750">
                        <a:buFont typeface="Arial" panose="020B0604020202020204" pitchFamily="34" charset="0"/>
                        <a:buChar char="•"/>
                      </a:pPr>
                      <a:r>
                        <a:rPr lang="en-US" sz="2400" dirty="0"/>
                        <a:t>Rental</a:t>
                      </a:r>
                      <a:r>
                        <a:rPr lang="en-US" sz="2400" baseline="0" dirty="0"/>
                        <a:t> costs X time period</a:t>
                      </a:r>
                    </a:p>
                    <a:p>
                      <a:pPr marL="285750" indent="-285750">
                        <a:buFont typeface="Arial" panose="020B0604020202020204" pitchFamily="34" charset="0"/>
                        <a:buChar char="•"/>
                      </a:pPr>
                      <a:r>
                        <a:rPr lang="en-US" sz="2400" baseline="0" dirty="0"/>
                        <a:t>Organizational burden rate X time period</a:t>
                      </a:r>
                      <a:endParaRPr lang="en-US" sz="2400" dirty="0"/>
                    </a:p>
                  </a:txBody>
                  <a:tcPr/>
                </a:tc>
                <a:extLst>
                  <a:ext uri="{0D108BD9-81ED-4DB2-BD59-A6C34878D82A}">
                    <a16:rowId xmlns:a16="http://schemas.microsoft.com/office/drawing/2014/main" val="10001"/>
                  </a:ext>
                </a:extLst>
              </a:tr>
              <a:tr h="370840">
                <a:tc>
                  <a:txBody>
                    <a:bodyPr/>
                    <a:lstStyle/>
                    <a:p>
                      <a:r>
                        <a:rPr lang="en-US" sz="2400" b="1" dirty="0"/>
                        <a:t>Supplies</a:t>
                      </a:r>
                    </a:p>
                  </a:txBody>
                  <a:tcPr/>
                </a:tc>
                <a:tc>
                  <a:txBody>
                    <a:bodyPr/>
                    <a:lstStyle/>
                    <a:p>
                      <a:r>
                        <a:rPr lang="en-US" sz="2400" dirty="0"/>
                        <a:t>The consumables your team will use during the project</a:t>
                      </a:r>
                    </a:p>
                  </a:txBody>
                  <a:tcPr/>
                </a:tc>
                <a:tc>
                  <a:txBody>
                    <a:bodyPr/>
                    <a:lstStyle/>
                    <a:p>
                      <a:pPr marL="285750" indent="-285750">
                        <a:buFont typeface="Arial" panose="020B0604020202020204" pitchFamily="34" charset="0"/>
                        <a:buChar char="•"/>
                      </a:pPr>
                      <a:r>
                        <a:rPr lang="en-US" sz="2400" dirty="0"/>
                        <a:t>Estimated volume X (Cost</a:t>
                      </a:r>
                      <a:r>
                        <a:rPr lang="en-US" sz="2400" baseline="0" dirty="0"/>
                        <a:t> + inflation adjustment)</a:t>
                      </a:r>
                      <a:endParaRPr lang="en-US" sz="2400" dirty="0"/>
                    </a:p>
                  </a:txBody>
                  <a:tcPr/>
                </a:tc>
                <a:extLst>
                  <a:ext uri="{0D108BD9-81ED-4DB2-BD59-A6C34878D82A}">
                    <a16:rowId xmlns:a16="http://schemas.microsoft.com/office/drawing/2014/main" val="10002"/>
                  </a:ext>
                </a:extLst>
              </a:tr>
              <a:tr h="370840">
                <a:tc>
                  <a:txBody>
                    <a:bodyPr/>
                    <a:lstStyle/>
                    <a:p>
                      <a:r>
                        <a:rPr lang="en-US" sz="2400" b="1" dirty="0"/>
                        <a:t>Special Expenses</a:t>
                      </a:r>
                    </a:p>
                  </a:txBody>
                  <a:tcPr/>
                </a:tc>
                <a:tc>
                  <a:txBody>
                    <a:bodyPr/>
                    <a:lstStyle/>
                    <a:p>
                      <a:r>
                        <a:rPr lang="en-US" sz="2400" dirty="0"/>
                        <a:t>Specialized services, miscellaneous items, etc.</a:t>
                      </a:r>
                    </a:p>
                  </a:txBody>
                  <a:tcPr/>
                </a:tc>
                <a:tc>
                  <a:txBody>
                    <a:bodyPr/>
                    <a:lstStyle/>
                    <a:p>
                      <a:r>
                        <a:rPr lang="en-US" sz="2400" dirty="0"/>
                        <a:t>Estimated cost of service or item</a:t>
                      </a:r>
                    </a:p>
                  </a:txBody>
                  <a:tcPr/>
                </a:tc>
                <a:extLst>
                  <a:ext uri="{0D108BD9-81ED-4DB2-BD59-A6C34878D82A}">
                    <a16:rowId xmlns:a16="http://schemas.microsoft.com/office/drawing/2014/main" val="10003"/>
                  </a:ext>
                </a:extLst>
              </a:tr>
            </a:tbl>
          </a:graphicData>
        </a:graphic>
      </p:graphicFrame>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pl-PL"/>
              <a:t>Dr. Akram Mustafa Suliman</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31</a:t>
            </a:fld>
            <a:endParaRPr lang="en-US"/>
          </a:p>
        </p:txBody>
      </p:sp>
    </p:spTree>
    <p:extLst>
      <p:ext uri="{BB962C8B-B14F-4D97-AF65-F5344CB8AC3E}">
        <p14:creationId xmlns:p14="http://schemas.microsoft.com/office/powerpoint/2010/main" val="23483601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Work </a:t>
            </a:r>
            <a:r>
              <a:rPr lang="en-US" dirty="0"/>
              <a:t>Package Estimation Table</a:t>
            </a:r>
          </a:p>
        </p:txBody>
      </p:sp>
      <p:graphicFrame>
        <p:nvGraphicFramePr>
          <p:cNvPr id="7" name="Content Placeholder 6"/>
          <p:cNvGraphicFramePr>
            <a:graphicFrameLocks noGrp="1"/>
          </p:cNvGraphicFramePr>
          <p:nvPr>
            <p:ph idx="1"/>
            <p:extLst/>
          </p:nvPr>
        </p:nvGraphicFramePr>
        <p:xfrm>
          <a:off x="2323059" y="2088596"/>
          <a:ext cx="7543800" cy="4038597"/>
        </p:xfrm>
        <a:graphic>
          <a:graphicData uri="http://schemas.openxmlformats.org/drawingml/2006/table">
            <a:tbl>
              <a:tblPr firstRow="1" bandRow="1">
                <a:tableStyleId>{5C22544A-7EE6-4342-B048-85BDC9FD1C3A}</a:tableStyleId>
              </a:tblPr>
              <a:tblGrid>
                <a:gridCol w="980694">
                  <a:extLst>
                    <a:ext uri="{9D8B030D-6E8A-4147-A177-3AD203B41FA5}">
                      <a16:colId xmlns:a16="http://schemas.microsoft.com/office/drawing/2014/main" val="20000"/>
                    </a:ext>
                  </a:extLst>
                </a:gridCol>
                <a:gridCol w="1584198">
                  <a:extLst>
                    <a:ext uri="{9D8B030D-6E8A-4147-A177-3AD203B41FA5}">
                      <a16:colId xmlns:a16="http://schemas.microsoft.com/office/drawing/2014/main" val="20001"/>
                    </a:ext>
                  </a:extLst>
                </a:gridCol>
                <a:gridCol w="1207008">
                  <a:extLst>
                    <a:ext uri="{9D8B030D-6E8A-4147-A177-3AD203B41FA5}">
                      <a16:colId xmlns:a16="http://schemas.microsoft.com/office/drawing/2014/main" val="20002"/>
                    </a:ext>
                  </a:extLst>
                </a:gridCol>
                <a:gridCol w="829818">
                  <a:extLst>
                    <a:ext uri="{9D8B030D-6E8A-4147-A177-3AD203B41FA5}">
                      <a16:colId xmlns:a16="http://schemas.microsoft.com/office/drawing/2014/main" val="20003"/>
                    </a:ext>
                  </a:extLst>
                </a:gridCol>
                <a:gridCol w="1471041">
                  <a:extLst>
                    <a:ext uri="{9D8B030D-6E8A-4147-A177-3AD203B41FA5}">
                      <a16:colId xmlns:a16="http://schemas.microsoft.com/office/drawing/2014/main" val="1947087866"/>
                    </a:ext>
                  </a:extLst>
                </a:gridCol>
                <a:gridCol w="1471041">
                  <a:extLst>
                    <a:ext uri="{9D8B030D-6E8A-4147-A177-3AD203B41FA5}">
                      <a16:colId xmlns:a16="http://schemas.microsoft.com/office/drawing/2014/main" val="20004"/>
                    </a:ext>
                  </a:extLst>
                </a:gridCol>
              </a:tblGrid>
              <a:tr h="716709">
                <a:tc>
                  <a:txBody>
                    <a:bodyPr/>
                    <a:lstStyle/>
                    <a:p>
                      <a:r>
                        <a:rPr lang="en-US" dirty="0"/>
                        <a:t>ID #</a:t>
                      </a:r>
                    </a:p>
                  </a:txBody>
                  <a:tcPr/>
                </a:tc>
                <a:tc>
                  <a:txBody>
                    <a:bodyPr/>
                    <a:lstStyle/>
                    <a:p>
                      <a:r>
                        <a:rPr lang="en-US" dirty="0"/>
                        <a:t>Task</a:t>
                      </a:r>
                      <a:r>
                        <a:rPr lang="en-US" baseline="0" dirty="0"/>
                        <a:t> Description</a:t>
                      </a:r>
                      <a:endParaRPr lang="en-US" dirty="0"/>
                    </a:p>
                  </a:txBody>
                  <a:tcPr/>
                </a:tc>
                <a:tc>
                  <a:txBody>
                    <a:bodyPr/>
                    <a:lstStyle/>
                    <a:p>
                      <a:r>
                        <a:rPr lang="en-US" dirty="0"/>
                        <a:t>Duration (Days)</a:t>
                      </a:r>
                    </a:p>
                  </a:txBody>
                  <a:tcPr/>
                </a:tc>
                <a:tc>
                  <a:txBody>
                    <a:bodyPr/>
                    <a:lstStyle/>
                    <a:p>
                      <a:r>
                        <a:rPr lang="en-US" dirty="0"/>
                        <a:t>Task Time</a:t>
                      </a:r>
                    </a:p>
                  </a:txBody>
                  <a:tcPr/>
                </a:tc>
                <a:tc>
                  <a:txBody>
                    <a:bodyPr/>
                    <a:lstStyle/>
                    <a:p>
                      <a:r>
                        <a:rPr lang="en-US"/>
                        <a:t>Predessors</a:t>
                      </a:r>
                      <a:endParaRPr lang="en-US" dirty="0"/>
                    </a:p>
                  </a:txBody>
                  <a:tcPr/>
                </a:tc>
                <a:tc>
                  <a:txBody>
                    <a:bodyPr/>
                    <a:lstStyle/>
                    <a:p>
                      <a:r>
                        <a:rPr lang="en-US" dirty="0"/>
                        <a:t>Resources</a:t>
                      </a:r>
                    </a:p>
                  </a:txBody>
                  <a:tcPr/>
                </a:tc>
                <a:extLst>
                  <a:ext uri="{0D108BD9-81ED-4DB2-BD59-A6C34878D82A}">
                    <a16:rowId xmlns:a16="http://schemas.microsoft.com/office/drawing/2014/main" val="10000"/>
                  </a:ext>
                </a:extLst>
              </a:tr>
              <a:tr h="415236">
                <a:tc>
                  <a:txBody>
                    <a:bodyPr/>
                    <a:lstStyle/>
                    <a:p>
                      <a:endParaRPr lang="en-US"/>
                    </a:p>
                  </a:txBody>
                  <a:tcPr/>
                </a:tc>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1"/>
                  </a:ext>
                </a:extLst>
              </a:tr>
              <a:tr h="415236">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2"/>
                  </a:ext>
                </a:extLst>
              </a:tr>
              <a:tr h="415236">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3"/>
                  </a:ext>
                </a:extLst>
              </a:tr>
              <a:tr h="415236">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4"/>
                  </a:ext>
                </a:extLst>
              </a:tr>
              <a:tr h="415236">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5"/>
                  </a:ext>
                </a:extLst>
              </a:tr>
              <a:tr h="415236">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6"/>
                  </a:ext>
                </a:extLst>
              </a:tr>
              <a:tr h="415236">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7"/>
                  </a:ext>
                </a:extLst>
              </a:tr>
              <a:tr h="415236">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8"/>
                  </a:ext>
                </a:extLst>
              </a:tr>
            </a:tbl>
          </a:graphicData>
        </a:graphic>
      </p:graphicFrame>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pl-PL"/>
              <a:t>Dr. Akram Mustafa Suliman</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32</a:t>
            </a:fld>
            <a:endParaRPr lang="en-US"/>
          </a:p>
        </p:txBody>
      </p:sp>
    </p:spTree>
    <p:extLst>
      <p:ext uri="{BB962C8B-B14F-4D97-AF65-F5344CB8AC3E}">
        <p14:creationId xmlns:p14="http://schemas.microsoft.com/office/powerpoint/2010/main" val="12071191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Creating </a:t>
            </a:r>
            <a:r>
              <a:rPr lang="en-US" dirty="0"/>
              <a:t>a Preliminary Budget 1/3</a:t>
            </a:r>
          </a:p>
        </p:txBody>
      </p:sp>
      <p:sp>
        <p:nvSpPr>
          <p:cNvPr id="3" name="Content Placeholder 2"/>
          <p:cNvSpPr>
            <a:spLocks noGrp="1"/>
          </p:cNvSpPr>
          <p:nvPr>
            <p:ph idx="1"/>
          </p:nvPr>
        </p:nvSpPr>
        <p:spPr/>
        <p:txBody>
          <a:bodyPr/>
          <a:lstStyle/>
          <a:p>
            <a:r>
              <a:rPr lang="en-US" dirty="0"/>
              <a:t>Converting Task Time Data to Cost Estimates</a:t>
            </a:r>
          </a:p>
          <a:p>
            <a:pPr marL="571500" indent="-457200">
              <a:buFont typeface="+mj-lt"/>
              <a:buAutoNum type="arabicPeriod"/>
            </a:pPr>
            <a:r>
              <a:rPr lang="en-US" dirty="0"/>
              <a:t>Review the two tables below. Follow the flow of data from one table to the next</a:t>
            </a:r>
          </a:p>
          <a:p>
            <a:pPr marL="571500" indent="-457200">
              <a:buFont typeface="+mj-lt"/>
              <a:buAutoNum type="arabicPeriod"/>
            </a:pPr>
            <a:endParaRPr lang="en-US" dirty="0"/>
          </a:p>
        </p:txBody>
      </p:sp>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pl-PL"/>
              <a:t>Dr. Akram Mustafa Suliman</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33</a:t>
            </a:fld>
            <a:endParaRPr lang="en-US"/>
          </a:p>
        </p:txBody>
      </p:sp>
      <p:graphicFrame>
        <p:nvGraphicFramePr>
          <p:cNvPr id="7" name="Table 6"/>
          <p:cNvGraphicFramePr>
            <a:graphicFrameLocks noGrp="1"/>
          </p:cNvGraphicFramePr>
          <p:nvPr>
            <p:extLst>
              <p:ext uri="{D42A27DB-BD31-4B8C-83A1-F6EECF244321}">
                <p14:modId xmlns:p14="http://schemas.microsoft.com/office/powerpoint/2010/main" val="1062434851"/>
              </p:ext>
            </p:extLst>
          </p:nvPr>
        </p:nvGraphicFramePr>
        <p:xfrm>
          <a:off x="1202265" y="3320143"/>
          <a:ext cx="9625391" cy="2194560"/>
        </p:xfrm>
        <a:graphic>
          <a:graphicData uri="http://schemas.openxmlformats.org/drawingml/2006/table">
            <a:tbl>
              <a:tblPr firstRow="1" bandRow="1">
                <a:tableStyleId>{5C22544A-7EE6-4342-B048-85BDC9FD1C3A}</a:tableStyleId>
              </a:tblPr>
              <a:tblGrid>
                <a:gridCol w="545323">
                  <a:extLst>
                    <a:ext uri="{9D8B030D-6E8A-4147-A177-3AD203B41FA5}">
                      <a16:colId xmlns:a16="http://schemas.microsoft.com/office/drawing/2014/main" val="20000"/>
                    </a:ext>
                  </a:extLst>
                </a:gridCol>
                <a:gridCol w="1402012">
                  <a:extLst>
                    <a:ext uri="{9D8B030D-6E8A-4147-A177-3AD203B41FA5}">
                      <a16:colId xmlns:a16="http://schemas.microsoft.com/office/drawing/2014/main" val="20001"/>
                    </a:ext>
                  </a:extLst>
                </a:gridCol>
                <a:gridCol w="1045029">
                  <a:extLst>
                    <a:ext uri="{9D8B030D-6E8A-4147-A177-3AD203B41FA5}">
                      <a16:colId xmlns:a16="http://schemas.microsoft.com/office/drawing/2014/main" val="20002"/>
                    </a:ext>
                  </a:extLst>
                </a:gridCol>
                <a:gridCol w="1088571">
                  <a:extLst>
                    <a:ext uri="{9D8B030D-6E8A-4147-A177-3AD203B41FA5}">
                      <a16:colId xmlns:a16="http://schemas.microsoft.com/office/drawing/2014/main" val="20003"/>
                    </a:ext>
                  </a:extLst>
                </a:gridCol>
                <a:gridCol w="1538514">
                  <a:extLst>
                    <a:ext uri="{9D8B030D-6E8A-4147-A177-3AD203B41FA5}">
                      <a16:colId xmlns:a16="http://schemas.microsoft.com/office/drawing/2014/main" val="2140118366"/>
                    </a:ext>
                  </a:extLst>
                </a:gridCol>
                <a:gridCol w="4005942">
                  <a:extLst>
                    <a:ext uri="{9D8B030D-6E8A-4147-A177-3AD203B41FA5}">
                      <a16:colId xmlns:a16="http://schemas.microsoft.com/office/drawing/2014/main" val="20004"/>
                    </a:ext>
                  </a:extLst>
                </a:gridCol>
              </a:tblGrid>
              <a:tr h="370840">
                <a:tc>
                  <a:txBody>
                    <a:bodyPr/>
                    <a:lstStyle/>
                    <a:p>
                      <a:r>
                        <a:rPr lang="en-US" dirty="0"/>
                        <a:t>ID</a:t>
                      </a:r>
                    </a:p>
                  </a:txBody>
                  <a:tcPr/>
                </a:tc>
                <a:tc>
                  <a:txBody>
                    <a:bodyPr/>
                    <a:lstStyle/>
                    <a:p>
                      <a:r>
                        <a:rPr lang="en-US" dirty="0"/>
                        <a:t>Task</a:t>
                      </a:r>
                    </a:p>
                  </a:txBody>
                  <a:tcPr/>
                </a:tc>
                <a:tc>
                  <a:txBody>
                    <a:bodyPr/>
                    <a:lstStyle/>
                    <a:p>
                      <a:r>
                        <a:rPr lang="en-US" dirty="0" err="1"/>
                        <a:t>Dur</a:t>
                      </a:r>
                      <a:r>
                        <a:rPr lang="en-US" dirty="0"/>
                        <a:t> Time</a:t>
                      </a:r>
                    </a:p>
                  </a:txBody>
                  <a:tcPr/>
                </a:tc>
                <a:tc>
                  <a:txBody>
                    <a:bodyPr/>
                    <a:lstStyle/>
                    <a:p>
                      <a:r>
                        <a:rPr lang="en-US" dirty="0"/>
                        <a:t>Task Time</a:t>
                      </a:r>
                    </a:p>
                  </a:txBody>
                  <a:tcPr/>
                </a:tc>
                <a:tc>
                  <a:txBody>
                    <a:bodyPr/>
                    <a:lstStyle/>
                    <a:p>
                      <a:r>
                        <a:rPr lang="en-US" dirty="0" smtClean="0"/>
                        <a:t>Predecessors</a:t>
                      </a:r>
                      <a:endParaRPr lang="en-US" dirty="0"/>
                    </a:p>
                  </a:txBody>
                  <a:tcPr/>
                </a:tc>
                <a:tc>
                  <a:txBody>
                    <a:bodyPr/>
                    <a:lstStyle/>
                    <a:p>
                      <a:r>
                        <a:rPr lang="en-US" dirty="0"/>
                        <a:t>Resources</a:t>
                      </a:r>
                    </a:p>
                  </a:txBody>
                  <a:tcPr/>
                </a:tc>
                <a:extLst>
                  <a:ext uri="{0D108BD9-81ED-4DB2-BD59-A6C34878D82A}">
                    <a16:rowId xmlns:a16="http://schemas.microsoft.com/office/drawing/2014/main" val="10000"/>
                  </a:ext>
                </a:extLst>
              </a:tr>
              <a:tr h="370840">
                <a:tc>
                  <a:txBody>
                    <a:bodyPr/>
                    <a:lstStyle/>
                    <a:p>
                      <a:r>
                        <a:rPr lang="en-US" dirty="0"/>
                        <a:t>2</a:t>
                      </a:r>
                    </a:p>
                  </a:txBody>
                  <a:tcPr/>
                </a:tc>
                <a:tc>
                  <a:txBody>
                    <a:bodyPr/>
                    <a:lstStyle/>
                    <a:p>
                      <a:r>
                        <a:rPr lang="en-US" dirty="0"/>
                        <a:t>Test recipes</a:t>
                      </a:r>
                    </a:p>
                  </a:txBody>
                  <a:tcPr/>
                </a:tc>
                <a:tc>
                  <a:txBody>
                    <a:bodyPr/>
                    <a:lstStyle/>
                    <a:p>
                      <a:r>
                        <a:rPr lang="en-US" dirty="0"/>
                        <a:t>10 </a:t>
                      </a:r>
                      <a:r>
                        <a:rPr lang="en-US" dirty="0" err="1"/>
                        <a:t>wks</a:t>
                      </a:r>
                      <a:endParaRPr lang="en-US" dirty="0"/>
                    </a:p>
                  </a:txBody>
                  <a:tcPr/>
                </a:tc>
                <a:tc>
                  <a:txBody>
                    <a:bodyPr/>
                    <a:lstStyle/>
                    <a:p>
                      <a:r>
                        <a:rPr lang="en-US" dirty="0"/>
                        <a:t>10 </a:t>
                      </a:r>
                      <a:r>
                        <a:rPr lang="en-US" dirty="0" err="1"/>
                        <a:t>wks</a:t>
                      </a:r>
                      <a:endParaRPr lang="en-US" dirty="0"/>
                    </a:p>
                  </a:txBody>
                  <a:tcPr/>
                </a:tc>
                <a:tc>
                  <a:txBody>
                    <a:bodyPr/>
                    <a:lstStyle/>
                    <a:p>
                      <a:pPr marL="285750" indent="-285750">
                        <a:buFont typeface="Arial" panose="020B0604020202020204" pitchFamily="34" charset="0"/>
                        <a:buChar char="•"/>
                      </a:pPr>
                      <a:endParaRPr lang="en-US" dirty="0"/>
                    </a:p>
                  </a:txBody>
                  <a:tcPr/>
                </a:tc>
                <a:tc>
                  <a:txBody>
                    <a:bodyPr/>
                    <a:lstStyle/>
                    <a:p>
                      <a:pPr marL="285750" indent="-285750">
                        <a:buFont typeface="Arial" panose="020B0604020202020204" pitchFamily="34" charset="0"/>
                        <a:buChar char="•"/>
                      </a:pPr>
                      <a:r>
                        <a:rPr lang="en-US" dirty="0"/>
                        <a:t>Chef</a:t>
                      </a:r>
                      <a:r>
                        <a:rPr lang="en-US" baseline="0" dirty="0"/>
                        <a:t> (10 </a:t>
                      </a:r>
                      <a:r>
                        <a:rPr lang="en-US" baseline="0" dirty="0" err="1"/>
                        <a:t>wks</a:t>
                      </a:r>
                      <a:r>
                        <a:rPr lang="en-US" baseline="0" dirty="0"/>
                        <a:t>, 50 </a:t>
                      </a:r>
                      <a:r>
                        <a:rPr lang="en-US" baseline="0" dirty="0" err="1"/>
                        <a:t>hrs</a:t>
                      </a:r>
                      <a:r>
                        <a:rPr lang="en-US" baseline="0" dirty="0"/>
                        <a:t>/ week)</a:t>
                      </a:r>
                    </a:p>
                    <a:p>
                      <a:pPr marL="285750" indent="-285750">
                        <a:buFont typeface="Arial" panose="020B0604020202020204" pitchFamily="34" charset="0"/>
                        <a:buChar char="•"/>
                      </a:pPr>
                      <a:r>
                        <a:rPr lang="en-US" baseline="0" dirty="0"/>
                        <a:t>Asst. Chef (10 </a:t>
                      </a:r>
                      <a:r>
                        <a:rPr lang="en-US" baseline="0" dirty="0" err="1"/>
                        <a:t>wks</a:t>
                      </a:r>
                      <a:r>
                        <a:rPr lang="en-US" baseline="0" dirty="0"/>
                        <a:t>, 50 </a:t>
                      </a:r>
                      <a:r>
                        <a:rPr lang="en-US" baseline="0" dirty="0" err="1"/>
                        <a:t>hrs</a:t>
                      </a:r>
                      <a:r>
                        <a:rPr lang="en-US" baseline="0" dirty="0"/>
                        <a:t>/ week)</a:t>
                      </a:r>
                    </a:p>
                    <a:p>
                      <a:pPr marL="285750" indent="-285750">
                        <a:buFont typeface="Arial" panose="020B0604020202020204" pitchFamily="34" charset="0"/>
                        <a:buChar char="•"/>
                      </a:pPr>
                      <a:r>
                        <a:rPr lang="en-US" baseline="0" dirty="0"/>
                        <a:t>Tosca (10 days)</a:t>
                      </a:r>
                      <a:endParaRPr lang="en-US" dirty="0"/>
                    </a:p>
                  </a:txBody>
                  <a:tcPr/>
                </a:tc>
                <a:extLst>
                  <a:ext uri="{0D108BD9-81ED-4DB2-BD59-A6C34878D82A}">
                    <a16:rowId xmlns:a16="http://schemas.microsoft.com/office/drawing/2014/main" val="10001"/>
                  </a:ext>
                </a:extLst>
              </a:tr>
              <a:tr h="370840">
                <a:tc>
                  <a:txBody>
                    <a:bodyPr/>
                    <a:lstStyle/>
                    <a:p>
                      <a:r>
                        <a:rPr lang="en-US" dirty="0"/>
                        <a:t>3</a:t>
                      </a:r>
                    </a:p>
                  </a:txBody>
                  <a:tcPr/>
                </a:tc>
                <a:tc>
                  <a:txBody>
                    <a:bodyPr/>
                    <a:lstStyle/>
                    <a:p>
                      <a:r>
                        <a:rPr lang="en-US" dirty="0"/>
                        <a:t>Photograph recipes</a:t>
                      </a:r>
                    </a:p>
                  </a:txBody>
                  <a:tcPr/>
                </a:tc>
                <a:tc>
                  <a:txBody>
                    <a:bodyPr/>
                    <a:lstStyle/>
                    <a:p>
                      <a:r>
                        <a:rPr lang="en-US" dirty="0"/>
                        <a:t>2 </a:t>
                      </a:r>
                      <a:r>
                        <a:rPr lang="en-US" dirty="0" err="1"/>
                        <a:t>wks</a:t>
                      </a:r>
                      <a:endParaRPr lang="en-US" dirty="0"/>
                    </a:p>
                  </a:txBody>
                  <a:tcPr/>
                </a:tc>
                <a:tc>
                  <a:txBody>
                    <a:bodyPr/>
                    <a:lstStyle/>
                    <a:p>
                      <a:r>
                        <a:rPr lang="en-US" dirty="0"/>
                        <a:t>1 </a:t>
                      </a:r>
                      <a:r>
                        <a:rPr lang="en-US" dirty="0" err="1"/>
                        <a:t>wk</a:t>
                      </a:r>
                      <a:endParaRPr lang="en-US" dirty="0"/>
                    </a:p>
                  </a:txBody>
                  <a:tcPr/>
                </a:tc>
                <a:tc>
                  <a:txBody>
                    <a:bodyPr/>
                    <a:lstStyle/>
                    <a:p>
                      <a:pPr marL="285750" indent="-285750">
                        <a:buFont typeface="Arial" panose="020B0604020202020204" pitchFamily="34" charset="0"/>
                        <a:buChar char="•"/>
                      </a:pPr>
                      <a:endParaRPr lang="en-US" dirty="0"/>
                    </a:p>
                  </a:txBody>
                  <a:tcPr/>
                </a:tc>
                <a:tc>
                  <a:txBody>
                    <a:bodyPr/>
                    <a:lstStyle/>
                    <a:p>
                      <a:pPr marL="285750" indent="-285750">
                        <a:buFont typeface="Arial" panose="020B0604020202020204" pitchFamily="34" charset="0"/>
                        <a:buChar char="•"/>
                      </a:pPr>
                      <a:r>
                        <a:rPr lang="en-US" dirty="0"/>
                        <a:t>Photographer</a:t>
                      </a:r>
                      <a:r>
                        <a:rPr lang="en-US" baseline="0" dirty="0"/>
                        <a:t> (5 days, 8 </a:t>
                      </a:r>
                      <a:r>
                        <a:rPr lang="en-US" baseline="0" dirty="0" err="1"/>
                        <a:t>hrs</a:t>
                      </a:r>
                      <a:r>
                        <a:rPr lang="en-US" baseline="0" dirty="0"/>
                        <a:t>/ day)</a:t>
                      </a:r>
                    </a:p>
                    <a:p>
                      <a:pPr marL="285750" indent="-285750">
                        <a:buFont typeface="Arial" panose="020B0604020202020204" pitchFamily="34" charset="0"/>
                        <a:buChar char="•"/>
                      </a:pPr>
                      <a:r>
                        <a:rPr lang="en-US" baseline="0" dirty="0"/>
                        <a:t>Food stylist (10 day contract)</a:t>
                      </a:r>
                      <a:endParaRPr lang="en-US" dirty="0"/>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6612950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Creating </a:t>
            </a:r>
            <a:r>
              <a:rPr lang="en-US" dirty="0"/>
              <a:t>a Preliminary Budget 2/3</a:t>
            </a:r>
          </a:p>
        </p:txBody>
      </p:sp>
      <p:sp>
        <p:nvSpPr>
          <p:cNvPr id="3" name="Content Placeholder 2"/>
          <p:cNvSpPr>
            <a:spLocks noGrp="1"/>
          </p:cNvSpPr>
          <p:nvPr>
            <p:ph idx="1"/>
          </p:nvPr>
        </p:nvSpPr>
        <p:spPr/>
        <p:txBody>
          <a:bodyPr>
            <a:normAutofit fontScale="92500" lnSpcReduction="10000"/>
          </a:bodyPr>
          <a:lstStyle/>
          <a:p>
            <a:pPr marL="571500" indent="-457200">
              <a:buFont typeface="+mj-lt"/>
              <a:buAutoNum type="arabicPeriod"/>
            </a:pPr>
            <a:endParaRPr lang="en-US" dirty="0"/>
          </a:p>
          <a:p>
            <a:pPr marL="571500" indent="-457200">
              <a:buFont typeface="+mj-lt"/>
              <a:buAutoNum type="arabicPeriod"/>
            </a:pPr>
            <a:endParaRPr lang="en-US" dirty="0"/>
          </a:p>
          <a:p>
            <a:pPr marL="571500" indent="-457200">
              <a:buFont typeface="+mj-lt"/>
              <a:buAutoNum type="arabicPeriod"/>
            </a:pPr>
            <a:endParaRPr lang="en-US" dirty="0"/>
          </a:p>
          <a:p>
            <a:pPr marL="571500" indent="-457200">
              <a:buFont typeface="+mj-lt"/>
              <a:buAutoNum type="arabicPeriod"/>
            </a:pPr>
            <a:endParaRPr lang="en-US" dirty="0"/>
          </a:p>
          <a:p>
            <a:pPr marL="571500" indent="-457200">
              <a:buFont typeface="+mj-lt"/>
              <a:buAutoNum type="arabicPeriod" startAt="2"/>
            </a:pPr>
            <a:r>
              <a:rPr lang="en-US" sz="3000" dirty="0" smtClean="0"/>
              <a:t>In </a:t>
            </a:r>
            <a:r>
              <a:rPr lang="en-US" sz="3000" dirty="0"/>
              <a:t>the Test Recipes work package, you expect to need an assistant chef for 10 weeks. You expect that the assistant chef will work 10 hours a day, from Monday to Friday. An assistant chef’s hourly rate is $20/</a:t>
            </a:r>
            <a:r>
              <a:rPr lang="en-US" sz="3000" dirty="0" err="1"/>
              <a:t>hr</a:t>
            </a:r>
            <a:r>
              <a:rPr lang="en-US" sz="3000" dirty="0"/>
              <a:t> for an 8 hour day. Standard Publishing’s overtime rate is time-and-a-half. Calculate the total labor cost estimate for the assistant chef’s work in this work package.</a:t>
            </a:r>
          </a:p>
          <a:p>
            <a:pPr marL="571500" indent="-457200">
              <a:buFont typeface="+mj-lt"/>
              <a:buAutoNum type="arabicPeriod" startAt="2"/>
            </a:pPr>
            <a:endParaRPr lang="en-US" dirty="0"/>
          </a:p>
        </p:txBody>
      </p:sp>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pl-PL"/>
              <a:t>Dr. Akram Mustafa Suliman</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34</a:t>
            </a:fld>
            <a:endParaRPr lang="en-US"/>
          </a:p>
        </p:txBody>
      </p:sp>
      <p:graphicFrame>
        <p:nvGraphicFramePr>
          <p:cNvPr id="7" name="Table 6"/>
          <p:cNvGraphicFramePr>
            <a:graphicFrameLocks noGrp="1"/>
          </p:cNvGraphicFramePr>
          <p:nvPr>
            <p:extLst>
              <p:ext uri="{D42A27DB-BD31-4B8C-83A1-F6EECF244321}">
                <p14:modId xmlns:p14="http://schemas.microsoft.com/office/powerpoint/2010/main" val="943538400"/>
              </p:ext>
            </p:extLst>
          </p:nvPr>
        </p:nvGraphicFramePr>
        <p:xfrm>
          <a:off x="1937657" y="2035255"/>
          <a:ext cx="7620000" cy="1381760"/>
        </p:xfrm>
        <a:graphic>
          <a:graphicData uri="http://schemas.openxmlformats.org/drawingml/2006/table">
            <a:tbl>
              <a:tblPr firstRow="1" bandRow="1">
                <a:tableStyleId>{5C22544A-7EE6-4342-B048-85BDC9FD1C3A}</a:tableStyleId>
              </a:tblPr>
              <a:tblGrid>
                <a:gridCol w="640509">
                  <a:extLst>
                    <a:ext uri="{9D8B030D-6E8A-4147-A177-3AD203B41FA5}">
                      <a16:colId xmlns:a16="http://schemas.microsoft.com/office/drawing/2014/main" val="20000"/>
                    </a:ext>
                  </a:extLst>
                </a:gridCol>
                <a:gridCol w="1569291">
                  <a:extLst>
                    <a:ext uri="{9D8B030D-6E8A-4147-A177-3AD203B41FA5}">
                      <a16:colId xmlns:a16="http://schemas.microsoft.com/office/drawing/2014/main" val="20001"/>
                    </a:ext>
                  </a:extLst>
                </a:gridCol>
                <a:gridCol w="809743">
                  <a:extLst>
                    <a:ext uri="{9D8B030D-6E8A-4147-A177-3AD203B41FA5}">
                      <a16:colId xmlns:a16="http://schemas.microsoft.com/office/drawing/2014/main" val="20002"/>
                    </a:ext>
                  </a:extLst>
                </a:gridCol>
                <a:gridCol w="915013">
                  <a:extLst>
                    <a:ext uri="{9D8B030D-6E8A-4147-A177-3AD203B41FA5}">
                      <a16:colId xmlns:a16="http://schemas.microsoft.com/office/drawing/2014/main" val="20003"/>
                    </a:ext>
                  </a:extLst>
                </a:gridCol>
                <a:gridCol w="1228481">
                  <a:extLst>
                    <a:ext uri="{9D8B030D-6E8A-4147-A177-3AD203B41FA5}">
                      <a16:colId xmlns:a16="http://schemas.microsoft.com/office/drawing/2014/main" val="20004"/>
                    </a:ext>
                  </a:extLst>
                </a:gridCol>
                <a:gridCol w="1228482">
                  <a:extLst>
                    <a:ext uri="{9D8B030D-6E8A-4147-A177-3AD203B41FA5}">
                      <a16:colId xmlns:a16="http://schemas.microsoft.com/office/drawing/2014/main" val="20005"/>
                    </a:ext>
                  </a:extLst>
                </a:gridCol>
                <a:gridCol w="1228481">
                  <a:extLst>
                    <a:ext uri="{9D8B030D-6E8A-4147-A177-3AD203B41FA5}">
                      <a16:colId xmlns:a16="http://schemas.microsoft.com/office/drawing/2014/main" val="20006"/>
                    </a:ext>
                  </a:extLst>
                </a:gridCol>
              </a:tblGrid>
              <a:tr h="370840">
                <a:tc>
                  <a:txBody>
                    <a:bodyPr/>
                    <a:lstStyle/>
                    <a:p>
                      <a:r>
                        <a:rPr lang="en-US" dirty="0"/>
                        <a:t>ID</a:t>
                      </a:r>
                    </a:p>
                  </a:txBody>
                  <a:tcPr/>
                </a:tc>
                <a:tc>
                  <a:txBody>
                    <a:bodyPr/>
                    <a:lstStyle/>
                    <a:p>
                      <a:r>
                        <a:rPr lang="en-US" dirty="0"/>
                        <a:t>Resource</a:t>
                      </a:r>
                    </a:p>
                  </a:txBody>
                  <a:tcPr/>
                </a:tc>
                <a:tc>
                  <a:txBody>
                    <a:bodyPr/>
                    <a:lstStyle/>
                    <a:p>
                      <a:r>
                        <a:rPr lang="en-US" dirty="0"/>
                        <a:t>Total</a:t>
                      </a:r>
                      <a:r>
                        <a:rPr lang="en-US" baseline="0" dirty="0"/>
                        <a:t> </a:t>
                      </a:r>
                      <a:r>
                        <a:rPr lang="en-US" baseline="0" dirty="0" err="1"/>
                        <a:t>Hrs</a:t>
                      </a:r>
                      <a:endParaRPr lang="en-US" dirty="0"/>
                    </a:p>
                  </a:txBody>
                  <a:tcPr/>
                </a:tc>
                <a:tc>
                  <a:txBody>
                    <a:bodyPr/>
                    <a:lstStyle/>
                    <a:p>
                      <a:r>
                        <a:rPr lang="en-US" dirty="0"/>
                        <a:t>OT </a:t>
                      </a:r>
                      <a:r>
                        <a:rPr lang="en-US" dirty="0" err="1"/>
                        <a:t>Hrs</a:t>
                      </a:r>
                      <a:endParaRPr lang="en-US" dirty="0"/>
                    </a:p>
                  </a:txBody>
                  <a:tcPr/>
                </a:tc>
                <a:tc>
                  <a:txBody>
                    <a:bodyPr/>
                    <a:lstStyle/>
                    <a:p>
                      <a:r>
                        <a:rPr lang="en-US" dirty="0" err="1"/>
                        <a:t>Reg</a:t>
                      </a:r>
                      <a:r>
                        <a:rPr lang="en-US" baseline="0" dirty="0"/>
                        <a:t> Rate</a:t>
                      </a:r>
                      <a:endParaRPr lang="en-US" dirty="0"/>
                    </a:p>
                  </a:txBody>
                  <a:tcPr/>
                </a:tc>
                <a:tc>
                  <a:txBody>
                    <a:bodyPr/>
                    <a:lstStyle/>
                    <a:p>
                      <a:r>
                        <a:rPr lang="en-US" dirty="0"/>
                        <a:t>OT Rate</a:t>
                      </a:r>
                    </a:p>
                  </a:txBody>
                  <a:tcPr/>
                </a:tc>
                <a:tc>
                  <a:txBody>
                    <a:bodyPr/>
                    <a:lstStyle/>
                    <a:p>
                      <a:r>
                        <a:rPr lang="en-US" dirty="0"/>
                        <a:t>Total Cost</a:t>
                      </a:r>
                    </a:p>
                  </a:txBody>
                  <a:tcPr/>
                </a:tc>
                <a:extLst>
                  <a:ext uri="{0D108BD9-81ED-4DB2-BD59-A6C34878D82A}">
                    <a16:rowId xmlns:a16="http://schemas.microsoft.com/office/drawing/2014/main" val="10000"/>
                  </a:ext>
                </a:extLst>
              </a:tr>
              <a:tr h="370840">
                <a:tc>
                  <a:txBody>
                    <a:bodyPr/>
                    <a:lstStyle/>
                    <a:p>
                      <a:r>
                        <a:rPr lang="en-US" dirty="0"/>
                        <a:t>2</a:t>
                      </a:r>
                    </a:p>
                  </a:txBody>
                  <a:tcPr/>
                </a:tc>
                <a:tc>
                  <a:txBody>
                    <a:bodyPr/>
                    <a:lstStyle/>
                    <a:p>
                      <a:r>
                        <a:rPr lang="en-US" dirty="0"/>
                        <a:t>Asst.</a:t>
                      </a:r>
                      <a:r>
                        <a:rPr lang="en-US" baseline="0" dirty="0"/>
                        <a:t> Chef</a:t>
                      </a:r>
                      <a:endParaRPr lang="en-US" dirty="0"/>
                    </a:p>
                  </a:txBody>
                  <a:tcPr/>
                </a:tc>
                <a:tc>
                  <a:txBody>
                    <a:bodyPr/>
                    <a:lstStyle/>
                    <a:p>
                      <a:r>
                        <a:rPr lang="en-US" dirty="0"/>
                        <a:t>400</a:t>
                      </a:r>
                    </a:p>
                  </a:txBody>
                  <a:tcPr/>
                </a:tc>
                <a:tc>
                  <a:txBody>
                    <a:bodyPr/>
                    <a:lstStyle/>
                    <a:p>
                      <a:r>
                        <a:rPr lang="en-US" dirty="0"/>
                        <a:t>100</a:t>
                      </a:r>
                    </a:p>
                  </a:txBody>
                  <a:tcPr/>
                </a:tc>
                <a:tc>
                  <a:txBody>
                    <a:bodyPr/>
                    <a:lstStyle/>
                    <a:p>
                      <a:pPr marL="285750" indent="-285750">
                        <a:buFont typeface="Arial" panose="020B0604020202020204" pitchFamily="34" charset="0"/>
                        <a:buChar char="•"/>
                      </a:pPr>
                      <a:endParaRPr lang="en-US" dirty="0"/>
                    </a:p>
                  </a:txBody>
                  <a:tcPr/>
                </a:tc>
                <a:tc>
                  <a:txBody>
                    <a:bodyPr/>
                    <a:lstStyle/>
                    <a:p>
                      <a:pPr marL="285750" indent="-285750">
                        <a:buFont typeface="Arial" panose="020B0604020202020204" pitchFamily="34" charset="0"/>
                        <a:buChar char="•"/>
                      </a:pPr>
                      <a:endParaRPr lang="en-US" dirty="0"/>
                    </a:p>
                  </a:txBody>
                  <a:tcPr/>
                </a:tc>
                <a:tc>
                  <a:txBody>
                    <a:bodyPr/>
                    <a:lstStyle/>
                    <a:p>
                      <a:pPr marL="285750" indent="-285750">
                        <a:buFont typeface="Arial" panose="020B0604020202020204" pitchFamily="34" charset="0"/>
                        <a:buChar char="•"/>
                      </a:pPr>
                      <a:endParaRPr lang="en-US" dirty="0"/>
                    </a:p>
                  </a:txBody>
                  <a:tcPr/>
                </a:tc>
                <a:extLst>
                  <a:ext uri="{0D108BD9-81ED-4DB2-BD59-A6C34878D82A}">
                    <a16:rowId xmlns:a16="http://schemas.microsoft.com/office/drawing/2014/main" val="10001"/>
                  </a:ext>
                </a:extLst>
              </a:tr>
              <a:tr h="370840">
                <a:tc>
                  <a:txBody>
                    <a:bodyPr/>
                    <a:lstStyle/>
                    <a:p>
                      <a:r>
                        <a:rPr lang="en-US" dirty="0"/>
                        <a:t>3</a:t>
                      </a:r>
                    </a:p>
                  </a:txBody>
                  <a:tcPr/>
                </a:tc>
                <a:tc>
                  <a:txBody>
                    <a:bodyPr/>
                    <a:lstStyle/>
                    <a:p>
                      <a:r>
                        <a:rPr lang="en-US" dirty="0"/>
                        <a:t>Photographer</a:t>
                      </a:r>
                    </a:p>
                  </a:txBody>
                  <a:tcPr/>
                </a:tc>
                <a:tc>
                  <a:txBody>
                    <a:bodyPr/>
                    <a:lstStyle/>
                    <a:p>
                      <a:r>
                        <a:rPr lang="en-US" dirty="0"/>
                        <a:t>40</a:t>
                      </a:r>
                    </a:p>
                  </a:txBody>
                  <a:tcPr/>
                </a:tc>
                <a:tc>
                  <a:txBody>
                    <a:bodyPr/>
                    <a:lstStyle/>
                    <a:p>
                      <a:r>
                        <a:rPr lang="en-US" dirty="0"/>
                        <a:t>0</a:t>
                      </a:r>
                    </a:p>
                  </a:txBody>
                  <a:tcPr/>
                </a:tc>
                <a:tc>
                  <a:txBody>
                    <a:bodyPr/>
                    <a:lstStyle/>
                    <a:p>
                      <a:pPr marL="285750" indent="-285750">
                        <a:buFont typeface="Arial" panose="020B0604020202020204" pitchFamily="34" charset="0"/>
                        <a:buChar char="•"/>
                      </a:pPr>
                      <a:endParaRPr lang="en-US" dirty="0"/>
                    </a:p>
                  </a:txBody>
                  <a:tcPr/>
                </a:tc>
                <a:tc>
                  <a:txBody>
                    <a:bodyPr/>
                    <a:lstStyle/>
                    <a:p>
                      <a:pPr marL="285750" indent="-285750">
                        <a:buFont typeface="Arial" panose="020B0604020202020204" pitchFamily="34" charset="0"/>
                        <a:buChar char="•"/>
                      </a:pPr>
                      <a:endParaRPr lang="en-US" dirty="0"/>
                    </a:p>
                  </a:txBody>
                  <a:tcPr/>
                </a:tc>
                <a:tc>
                  <a:txBody>
                    <a:bodyPr/>
                    <a:lstStyle/>
                    <a:p>
                      <a:pPr marL="285750" indent="-285750">
                        <a:buFont typeface="Arial" panose="020B0604020202020204" pitchFamily="34" charset="0"/>
                        <a:buChar char="•"/>
                      </a:pPr>
                      <a:endParaRPr lang="en-US" dirty="0"/>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7746446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Creating </a:t>
            </a:r>
            <a:r>
              <a:rPr lang="en-US" dirty="0"/>
              <a:t>a Preliminary Budget 3/3</a:t>
            </a:r>
          </a:p>
        </p:txBody>
      </p:sp>
      <p:sp>
        <p:nvSpPr>
          <p:cNvPr id="3" name="Content Placeholder 2"/>
          <p:cNvSpPr>
            <a:spLocks noGrp="1"/>
          </p:cNvSpPr>
          <p:nvPr>
            <p:ph idx="1"/>
          </p:nvPr>
        </p:nvSpPr>
        <p:spPr/>
        <p:txBody>
          <a:bodyPr/>
          <a:lstStyle/>
          <a:p>
            <a:pPr marL="571500" indent="-457200">
              <a:buFont typeface="+mj-lt"/>
              <a:buAutoNum type="arabicPeriod" startAt="3"/>
            </a:pPr>
            <a:r>
              <a:rPr lang="en-US" dirty="0"/>
              <a:t>In the Photograph Recipes work package, you expect to need a professional photographer on a one-day-a-week basis, from 9 to 5, for 4 weeks. A professional photographer's hourly rate is $50/</a:t>
            </a:r>
            <a:r>
              <a:rPr lang="en-US" dirty="0" err="1"/>
              <a:t>hr</a:t>
            </a:r>
            <a:r>
              <a:rPr lang="en-US" dirty="0"/>
              <a:t> for an 8 hour day. What is the total labor estimate for the photographer?</a:t>
            </a:r>
          </a:p>
          <a:p>
            <a:pPr marL="571500" indent="-457200">
              <a:buFont typeface="+mj-lt"/>
              <a:buAutoNum type="arabicPeriod" startAt="3"/>
            </a:pPr>
            <a:endParaRPr lang="en-US" dirty="0"/>
          </a:p>
        </p:txBody>
      </p:sp>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pl-PL"/>
              <a:t>Dr. Akram Mustafa Suliman</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35</a:t>
            </a:fld>
            <a:endParaRPr lang="en-US"/>
          </a:p>
        </p:txBody>
      </p:sp>
    </p:spTree>
    <p:extLst>
      <p:ext uri="{BB962C8B-B14F-4D97-AF65-F5344CB8AC3E}">
        <p14:creationId xmlns:p14="http://schemas.microsoft.com/office/powerpoint/2010/main" val="26043925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Budget </a:t>
            </a:r>
            <a:r>
              <a:rPr lang="en-US" dirty="0"/>
              <a:t>and Schedule Balancing</a:t>
            </a:r>
          </a:p>
        </p:txBody>
      </p:sp>
      <p:sp>
        <p:nvSpPr>
          <p:cNvPr id="3" name="Content Placeholder 2"/>
          <p:cNvSpPr>
            <a:spLocks noGrp="1"/>
          </p:cNvSpPr>
          <p:nvPr>
            <p:ph idx="1"/>
          </p:nvPr>
        </p:nvSpPr>
        <p:spPr/>
        <p:txBody>
          <a:bodyPr>
            <a:normAutofit/>
          </a:bodyPr>
          <a:lstStyle/>
          <a:p>
            <a:r>
              <a:rPr lang="en-US" dirty="0"/>
              <a:t>Cost and Time  tradeoff</a:t>
            </a:r>
          </a:p>
          <a:p>
            <a:pPr lvl="1"/>
            <a:r>
              <a:rPr lang="en-US" dirty="0"/>
              <a:t>Will adding overtime hours help? Or are the people stretched too thin already?</a:t>
            </a:r>
          </a:p>
          <a:p>
            <a:pPr lvl="1"/>
            <a:r>
              <a:rPr lang="en-US" dirty="0"/>
              <a:t>Will adding additional people help? Or is this task in which adding additional people will complicate things to the point that time is not saved?</a:t>
            </a:r>
          </a:p>
          <a:p>
            <a:pPr lvl="1"/>
            <a:r>
              <a:rPr lang="en-US" dirty="0"/>
              <a:t>What other costs am I  adding? (for example, if I add an additional assistant chef, do I need additional kitchen facilities or equipment also?)</a:t>
            </a:r>
          </a:p>
          <a:p>
            <a:pPr lvl="1"/>
            <a:r>
              <a:rPr lang="en-US" dirty="0"/>
              <a:t>Am I adjusting an activity that is on the Critical Path? If so, can the project survive with a lengthened schedule?</a:t>
            </a:r>
          </a:p>
          <a:p>
            <a:pPr lvl="1"/>
            <a:r>
              <a:rPr lang="en-US" dirty="0"/>
              <a:t>Am I adding new costs by revising the schedule? (If I lengthen the schedule will additional equipment rental costs offset my labor cost savings?)</a:t>
            </a:r>
          </a:p>
          <a:p>
            <a:pPr lvl="1"/>
            <a:r>
              <a:rPr lang="en-US" dirty="0"/>
              <a:t>Will these changes make it more difficult to meet quality goals?</a:t>
            </a:r>
          </a:p>
          <a:p>
            <a:pPr lvl="1"/>
            <a:endParaRPr lang="en-US" dirty="0"/>
          </a:p>
        </p:txBody>
      </p:sp>
      <p:sp>
        <p:nvSpPr>
          <p:cNvPr id="4" name="Date Placeholder 3"/>
          <p:cNvSpPr>
            <a:spLocks noGrp="1"/>
          </p:cNvSpPr>
          <p:nvPr>
            <p:ph type="dt" sz="half" idx="10"/>
          </p:nvPr>
        </p:nvSpPr>
        <p:spPr/>
        <p:txBody>
          <a:bodyPr/>
          <a:lstStyle/>
          <a:p>
            <a:r>
              <a:rPr lang="en-US" smtClean="0"/>
              <a:t>March 2021</a:t>
            </a:r>
            <a:endParaRPr lang="en-US"/>
          </a:p>
        </p:txBody>
      </p:sp>
      <p:sp>
        <p:nvSpPr>
          <p:cNvPr id="5" name="Footer Placeholder 4"/>
          <p:cNvSpPr>
            <a:spLocks noGrp="1"/>
          </p:cNvSpPr>
          <p:nvPr>
            <p:ph type="ftr" sz="quarter" idx="11"/>
          </p:nvPr>
        </p:nvSpPr>
        <p:spPr/>
        <p:txBody>
          <a:bodyPr/>
          <a:lstStyle/>
          <a:p>
            <a:r>
              <a:rPr lang="pl-PL"/>
              <a:t>Dr. Akram Mustafa Suliman</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36</a:t>
            </a:fld>
            <a:endParaRPr lang="en-US"/>
          </a:p>
        </p:txBody>
      </p:sp>
    </p:spTree>
    <p:extLst>
      <p:ext uri="{BB962C8B-B14F-4D97-AF65-F5344CB8AC3E}">
        <p14:creationId xmlns:p14="http://schemas.microsoft.com/office/powerpoint/2010/main" val="38351697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rtl="0"/>
            <a:r>
              <a:rPr lang="en-US" sz="3600" dirty="0"/>
              <a:t>Overview</a:t>
            </a:r>
            <a:endParaRPr lang="ar-EG" sz="3600" dirty="0"/>
          </a:p>
        </p:txBody>
      </p:sp>
      <p:sp>
        <p:nvSpPr>
          <p:cNvPr id="5" name="Slide Number Placeholder 4"/>
          <p:cNvSpPr>
            <a:spLocks noGrp="1"/>
          </p:cNvSpPr>
          <p:nvPr>
            <p:ph type="sldNum" sz="quarter" idx="12"/>
          </p:nvPr>
        </p:nvSpPr>
        <p:spPr/>
        <p:txBody>
          <a:bodyPr>
            <a:normAutofit/>
          </a:bodyPr>
          <a:lstStyle/>
          <a:p>
            <a:fld id="{B6F15528-21DE-4FAA-801E-634DDDAF4B2B}" type="slidenum">
              <a:rPr lang="en-US" smtClean="0"/>
              <a:pPr/>
              <a:t>37</a:t>
            </a:fld>
            <a:endParaRPr lang="en-US"/>
          </a:p>
        </p:txBody>
      </p:sp>
      <p:sp>
        <p:nvSpPr>
          <p:cNvPr id="6" name="Content Placeholder 5"/>
          <p:cNvSpPr>
            <a:spLocks noGrp="1"/>
          </p:cNvSpPr>
          <p:nvPr>
            <p:ph sz="quarter" idx="1"/>
          </p:nvPr>
        </p:nvSpPr>
        <p:spPr>
          <a:xfrm>
            <a:off x="2136648" y="1600200"/>
            <a:ext cx="8302752" cy="4953000"/>
          </a:xfrm>
        </p:spPr>
        <p:txBody>
          <a:bodyPr>
            <a:normAutofit/>
          </a:bodyPr>
          <a:lstStyle/>
          <a:p>
            <a:pPr algn="just" rtl="0">
              <a:lnSpc>
                <a:spcPct val="150000"/>
              </a:lnSpc>
            </a:pPr>
            <a:r>
              <a:rPr lang="en-US" sz="1800" b="1" dirty="0"/>
              <a:t>Project cost management includes the processes involved in planning, estimating, budgeting, financing, funding, managing and controlling </a:t>
            </a:r>
            <a:r>
              <a:rPr lang="en-US" sz="1800" b="1" dirty="0">
                <a:solidFill>
                  <a:srgbClr val="C00000"/>
                </a:solidFill>
              </a:rPr>
              <a:t>costs</a:t>
            </a:r>
            <a:r>
              <a:rPr lang="en-US" sz="1800" b="1" dirty="0"/>
              <a:t> so that the project can be completed within the approved </a:t>
            </a:r>
            <a:r>
              <a:rPr lang="en-US" sz="1800" b="1" dirty="0">
                <a:solidFill>
                  <a:srgbClr val="C00000"/>
                </a:solidFill>
              </a:rPr>
              <a:t>budget</a:t>
            </a:r>
            <a:r>
              <a:rPr lang="en-US" sz="1800" b="1" dirty="0"/>
              <a:t>.</a:t>
            </a:r>
            <a:endParaRPr lang="ar-EG" sz="1800" b="1" dirty="0"/>
          </a:p>
        </p:txBody>
      </p:sp>
      <p:graphicFrame>
        <p:nvGraphicFramePr>
          <p:cNvPr id="7" name="Table 6"/>
          <p:cNvGraphicFramePr>
            <a:graphicFrameLocks noGrp="1"/>
          </p:cNvGraphicFramePr>
          <p:nvPr>
            <p:extLst/>
          </p:nvPr>
        </p:nvGraphicFramePr>
        <p:xfrm>
          <a:off x="1752600" y="3124200"/>
          <a:ext cx="8763000" cy="3460692"/>
        </p:xfrm>
        <a:graphic>
          <a:graphicData uri="http://schemas.openxmlformats.org/drawingml/2006/table">
            <a:tbl>
              <a:tblPr firstRow="1" bandRow="1">
                <a:tableStyleId>{5C22544A-7EE6-4342-B048-85BDC9FD1C3A}</a:tableStyleId>
              </a:tblPr>
              <a:tblGrid>
                <a:gridCol w="533399">
                  <a:extLst>
                    <a:ext uri="{9D8B030D-6E8A-4147-A177-3AD203B41FA5}">
                      <a16:colId xmlns:a16="http://schemas.microsoft.com/office/drawing/2014/main" val="20000"/>
                    </a:ext>
                  </a:extLst>
                </a:gridCol>
                <a:gridCol w="1524000">
                  <a:extLst>
                    <a:ext uri="{9D8B030D-6E8A-4147-A177-3AD203B41FA5}">
                      <a16:colId xmlns:a16="http://schemas.microsoft.com/office/drawing/2014/main" val="20001"/>
                    </a:ext>
                  </a:extLst>
                </a:gridCol>
                <a:gridCol w="5791201">
                  <a:extLst>
                    <a:ext uri="{9D8B030D-6E8A-4147-A177-3AD203B41FA5}">
                      <a16:colId xmlns:a16="http://schemas.microsoft.com/office/drawing/2014/main" val="20002"/>
                    </a:ext>
                  </a:extLst>
                </a:gridCol>
                <a:gridCol w="914400">
                  <a:extLst>
                    <a:ext uri="{9D8B030D-6E8A-4147-A177-3AD203B41FA5}">
                      <a16:colId xmlns:a16="http://schemas.microsoft.com/office/drawing/2014/main" val="20003"/>
                    </a:ext>
                  </a:extLst>
                </a:gridCol>
              </a:tblGrid>
              <a:tr h="545245">
                <a:tc>
                  <a:txBody>
                    <a:bodyPr/>
                    <a:lstStyle/>
                    <a:p>
                      <a:pPr algn="ctr"/>
                      <a:r>
                        <a:rPr lang="en-US" b="1" dirty="0" smtClean="0">
                          <a:solidFill>
                            <a:schemeClr val="tx1"/>
                          </a:solidFill>
                        </a:rPr>
                        <a:t>ID</a:t>
                      </a:r>
                      <a:endParaRPr lang="en-US" b="1" dirty="0">
                        <a:solidFill>
                          <a:schemeClr val="tx1"/>
                        </a:solidFill>
                      </a:endParaRPr>
                    </a:p>
                  </a:txBody>
                  <a:tcPr/>
                </a:tc>
                <a:tc>
                  <a:txBody>
                    <a:bodyPr/>
                    <a:lstStyle/>
                    <a:p>
                      <a:pPr algn="ctr"/>
                      <a:r>
                        <a:rPr lang="en-US" b="1" dirty="0" smtClean="0">
                          <a:solidFill>
                            <a:schemeClr val="tx1"/>
                          </a:solidFill>
                        </a:rPr>
                        <a:t>Process</a:t>
                      </a:r>
                      <a:endParaRPr lang="en-US" b="1" dirty="0">
                        <a:solidFill>
                          <a:schemeClr val="tx1"/>
                        </a:solidFill>
                      </a:endParaRPr>
                    </a:p>
                  </a:txBody>
                  <a:tcPr/>
                </a:tc>
                <a:tc>
                  <a:txBody>
                    <a:bodyPr/>
                    <a:lstStyle/>
                    <a:p>
                      <a:pPr algn="ctr"/>
                      <a:r>
                        <a:rPr lang="en-US" b="1" dirty="0" smtClean="0">
                          <a:solidFill>
                            <a:schemeClr val="tx1"/>
                          </a:solidFill>
                        </a:rPr>
                        <a:t>Definition</a:t>
                      </a:r>
                      <a:endParaRPr lang="en-US" b="1" dirty="0">
                        <a:solidFill>
                          <a:schemeClr val="tx1"/>
                        </a:solidFill>
                      </a:endParaRPr>
                    </a:p>
                  </a:txBody>
                  <a:tcPr/>
                </a:tc>
                <a:tc>
                  <a:txBody>
                    <a:bodyPr/>
                    <a:lstStyle/>
                    <a:p>
                      <a:pPr algn="ctr" rtl="0"/>
                      <a:r>
                        <a:rPr lang="en-US" sz="1400" b="1" dirty="0" smtClean="0">
                          <a:solidFill>
                            <a:schemeClr val="tx1"/>
                          </a:solidFill>
                        </a:rPr>
                        <a:t>Process Group</a:t>
                      </a:r>
                      <a:endParaRPr lang="en-US" sz="1400" b="1" dirty="0">
                        <a:solidFill>
                          <a:schemeClr val="tx1"/>
                        </a:solidFill>
                      </a:endParaRPr>
                    </a:p>
                  </a:txBody>
                  <a:tcPr/>
                </a:tc>
                <a:extLst>
                  <a:ext uri="{0D108BD9-81ED-4DB2-BD59-A6C34878D82A}">
                    <a16:rowId xmlns:a16="http://schemas.microsoft.com/office/drawing/2014/main" val="10000"/>
                  </a:ext>
                </a:extLst>
              </a:tr>
              <a:tr h="619599">
                <a:tc>
                  <a:txBody>
                    <a:bodyPr/>
                    <a:lstStyle/>
                    <a:p>
                      <a:pPr algn="l"/>
                      <a:r>
                        <a:rPr lang="en-US" dirty="0" smtClean="0"/>
                        <a:t>7.1</a:t>
                      </a:r>
                      <a:endParaRPr lang="en-US" dirty="0"/>
                    </a:p>
                  </a:txBody>
                  <a:tcPr/>
                </a:tc>
                <a:tc>
                  <a:txBody>
                    <a:bodyPr/>
                    <a:lstStyle/>
                    <a:p>
                      <a:pPr algn="l"/>
                      <a:r>
                        <a:rPr lang="en-US" sz="1600" b="1" dirty="0" smtClean="0">
                          <a:solidFill>
                            <a:schemeClr val="accent2"/>
                          </a:solidFill>
                        </a:rPr>
                        <a:t>Plan Cost Management</a:t>
                      </a:r>
                      <a:endParaRPr lang="en-US" sz="1600" b="1" dirty="0">
                        <a:solidFill>
                          <a:schemeClr val="accent2"/>
                        </a:solidFill>
                      </a:endParaRPr>
                    </a:p>
                  </a:txBody>
                  <a:tcPr/>
                </a:tc>
                <a:tc>
                  <a:txBody>
                    <a:bodyPr/>
                    <a:lstStyle/>
                    <a:p>
                      <a:pPr algn="l" rtl="0"/>
                      <a:r>
                        <a:rPr lang="en-US" sz="1600" i="1" dirty="0" smtClean="0"/>
                        <a:t>The process </a:t>
                      </a:r>
                      <a:r>
                        <a:rPr lang="en-US" sz="1600" i="1" baseline="0" dirty="0" smtClean="0"/>
                        <a:t> of defining how the project costs will be estimated, budgeted, managed, monitored and controlled</a:t>
                      </a:r>
                      <a:endParaRPr lang="en-US" sz="1600" i="1" dirty="0"/>
                    </a:p>
                  </a:txBody>
                  <a:tcPr/>
                </a:tc>
                <a:tc>
                  <a:txBody>
                    <a:bodyPr/>
                    <a:lstStyle/>
                    <a:p>
                      <a:pPr algn="l"/>
                      <a:r>
                        <a:rPr lang="en-US" sz="1600" b="1" dirty="0" smtClean="0">
                          <a:solidFill>
                            <a:schemeClr val="accent2"/>
                          </a:solidFill>
                        </a:rPr>
                        <a:t>P</a:t>
                      </a:r>
                      <a:endParaRPr lang="en-US" sz="1600" b="1" dirty="0">
                        <a:solidFill>
                          <a:schemeClr val="accent2"/>
                        </a:solidFill>
                      </a:endParaRPr>
                    </a:p>
                  </a:txBody>
                  <a:tcPr/>
                </a:tc>
                <a:extLst>
                  <a:ext uri="{0D108BD9-81ED-4DB2-BD59-A6C34878D82A}">
                    <a16:rowId xmlns:a16="http://schemas.microsoft.com/office/drawing/2014/main" val="10001"/>
                  </a:ext>
                </a:extLst>
              </a:tr>
              <a:tr h="662987">
                <a:tc>
                  <a:txBody>
                    <a:bodyPr/>
                    <a:lstStyle/>
                    <a:p>
                      <a:pPr algn="l"/>
                      <a:r>
                        <a:rPr lang="en-US" dirty="0" smtClean="0"/>
                        <a:t>7.2</a:t>
                      </a:r>
                      <a:endParaRPr lang="en-US" dirty="0"/>
                    </a:p>
                  </a:txBody>
                  <a:tcPr/>
                </a:tc>
                <a:tc>
                  <a:txBody>
                    <a:bodyPr/>
                    <a:lstStyle/>
                    <a:p>
                      <a:pPr algn="l"/>
                      <a:r>
                        <a:rPr lang="en-US" sz="1600" b="1" dirty="0" smtClean="0">
                          <a:solidFill>
                            <a:schemeClr val="accent2"/>
                          </a:solidFill>
                        </a:rPr>
                        <a:t>Estimate Costs</a:t>
                      </a:r>
                      <a:endParaRPr lang="en-US" sz="1600" b="1" dirty="0">
                        <a:solidFill>
                          <a:schemeClr val="accent2"/>
                        </a:solidFill>
                      </a:endParaRPr>
                    </a:p>
                  </a:txBody>
                  <a:tcPr/>
                </a:tc>
                <a:tc>
                  <a:txBody>
                    <a:bodyPr/>
                    <a:lstStyle/>
                    <a:p>
                      <a:pPr algn="l"/>
                      <a:r>
                        <a:rPr lang="en-US" sz="1600" i="1" dirty="0" smtClean="0"/>
                        <a:t>The process of developing an approximation of the monetary resources needed to complete project work.</a:t>
                      </a:r>
                      <a:endParaRPr lang="en-US" sz="1600" i="1" dirty="0"/>
                    </a:p>
                  </a:txBody>
                  <a:tcPr/>
                </a:tc>
                <a:tc>
                  <a:txBody>
                    <a:bodyPr/>
                    <a:lstStyle/>
                    <a:p>
                      <a:pPr algn="l"/>
                      <a:r>
                        <a:rPr lang="en-US" sz="1600" b="1" dirty="0" smtClean="0">
                          <a:solidFill>
                            <a:schemeClr val="accent2"/>
                          </a:solidFill>
                        </a:rPr>
                        <a:t>P</a:t>
                      </a:r>
                      <a:endParaRPr lang="en-US" sz="1600" b="1" dirty="0">
                        <a:solidFill>
                          <a:schemeClr val="accent2"/>
                        </a:solidFill>
                      </a:endParaRPr>
                    </a:p>
                  </a:txBody>
                  <a:tcPr/>
                </a:tc>
                <a:extLst>
                  <a:ext uri="{0D108BD9-81ED-4DB2-BD59-A6C34878D82A}">
                    <a16:rowId xmlns:a16="http://schemas.microsoft.com/office/drawing/2014/main" val="10002"/>
                  </a:ext>
                </a:extLst>
              </a:tr>
              <a:tr h="838351">
                <a:tc>
                  <a:txBody>
                    <a:bodyPr/>
                    <a:lstStyle/>
                    <a:p>
                      <a:pPr algn="l"/>
                      <a:r>
                        <a:rPr lang="en-US" dirty="0" smtClean="0"/>
                        <a:t>7.3</a:t>
                      </a:r>
                      <a:endParaRPr lang="en-US" dirty="0"/>
                    </a:p>
                  </a:txBody>
                  <a:tcPr/>
                </a:tc>
                <a:tc>
                  <a:txBody>
                    <a:bodyPr/>
                    <a:lstStyle/>
                    <a:p>
                      <a:pPr algn="l"/>
                      <a:r>
                        <a:rPr lang="en-US" sz="1600" b="1" dirty="0" smtClean="0">
                          <a:solidFill>
                            <a:schemeClr val="accent2"/>
                          </a:solidFill>
                        </a:rPr>
                        <a:t>Determine</a:t>
                      </a:r>
                      <a:r>
                        <a:rPr lang="en-US" sz="1600" b="1" baseline="0" dirty="0" smtClean="0">
                          <a:solidFill>
                            <a:schemeClr val="accent2"/>
                          </a:solidFill>
                        </a:rPr>
                        <a:t> Budget</a:t>
                      </a:r>
                    </a:p>
                  </a:txBody>
                  <a:tcPr/>
                </a:tc>
                <a:tc>
                  <a:txBody>
                    <a:bodyPr/>
                    <a:lstStyle/>
                    <a:p>
                      <a:pPr algn="l"/>
                      <a:r>
                        <a:rPr lang="en-US" sz="1600" i="1" dirty="0" smtClean="0"/>
                        <a:t>The process of aggregating the estimated costs of individual activities or work</a:t>
                      </a:r>
                      <a:r>
                        <a:rPr lang="en-US" sz="1600" i="1" baseline="0" dirty="0" smtClean="0"/>
                        <a:t> </a:t>
                      </a:r>
                      <a:r>
                        <a:rPr lang="en-US" sz="1600" i="1" dirty="0" smtClean="0"/>
                        <a:t>packages to establish an authorized cost baseline.</a:t>
                      </a:r>
                      <a:endParaRPr lang="en-US" sz="1600" i="1" dirty="0"/>
                    </a:p>
                  </a:txBody>
                  <a:tcPr/>
                </a:tc>
                <a:tc>
                  <a:txBody>
                    <a:bodyPr/>
                    <a:lstStyle/>
                    <a:p>
                      <a:pPr algn="l"/>
                      <a:r>
                        <a:rPr lang="en-US" sz="1600" b="1" dirty="0" smtClean="0">
                          <a:solidFill>
                            <a:schemeClr val="accent2"/>
                          </a:solidFill>
                        </a:rPr>
                        <a:t>P</a:t>
                      </a:r>
                      <a:endParaRPr lang="en-US" sz="1600" b="1" dirty="0">
                        <a:solidFill>
                          <a:schemeClr val="accent2"/>
                        </a:solidFill>
                      </a:endParaRPr>
                    </a:p>
                  </a:txBody>
                  <a:tcPr/>
                </a:tc>
                <a:extLst>
                  <a:ext uri="{0D108BD9-81ED-4DB2-BD59-A6C34878D82A}">
                    <a16:rowId xmlns:a16="http://schemas.microsoft.com/office/drawing/2014/main" val="10003"/>
                  </a:ext>
                </a:extLst>
              </a:tr>
              <a:tr h="794510">
                <a:tc>
                  <a:txBody>
                    <a:bodyPr/>
                    <a:lstStyle/>
                    <a:p>
                      <a:pPr algn="l"/>
                      <a:r>
                        <a:rPr lang="en-US" dirty="0" smtClean="0"/>
                        <a:t>7.4</a:t>
                      </a:r>
                      <a:endParaRPr lang="en-US" dirty="0"/>
                    </a:p>
                  </a:txBody>
                  <a:tcPr/>
                </a:tc>
                <a:tc>
                  <a:txBody>
                    <a:bodyPr/>
                    <a:lstStyle/>
                    <a:p>
                      <a:pPr algn="l"/>
                      <a:r>
                        <a:rPr lang="en-US" sz="1600" b="1" dirty="0" smtClean="0">
                          <a:solidFill>
                            <a:schemeClr val="accent2"/>
                          </a:solidFill>
                        </a:rPr>
                        <a:t>Control</a:t>
                      </a:r>
                      <a:r>
                        <a:rPr lang="en-US" sz="1600" b="1" baseline="0" dirty="0" smtClean="0">
                          <a:solidFill>
                            <a:schemeClr val="accent2"/>
                          </a:solidFill>
                        </a:rPr>
                        <a:t> Costs</a:t>
                      </a:r>
                      <a:endParaRPr lang="en-US" sz="1600" b="1" dirty="0">
                        <a:solidFill>
                          <a:schemeClr val="accent2"/>
                        </a:solidFill>
                      </a:endParaRPr>
                    </a:p>
                  </a:txBody>
                  <a:tcPr/>
                </a:tc>
                <a:tc>
                  <a:txBody>
                    <a:bodyPr/>
                    <a:lstStyle/>
                    <a:p>
                      <a:pPr algn="l"/>
                      <a:r>
                        <a:rPr lang="en-US" sz="1600" i="1" dirty="0" smtClean="0"/>
                        <a:t>The process of monitoring the status of the project to update the project costs and</a:t>
                      </a:r>
                      <a:r>
                        <a:rPr lang="en-US" sz="1600" i="1" baseline="0" dirty="0" smtClean="0"/>
                        <a:t> </a:t>
                      </a:r>
                      <a:r>
                        <a:rPr lang="en-US" sz="1600" i="1" dirty="0" smtClean="0"/>
                        <a:t>manage</a:t>
                      </a:r>
                      <a:r>
                        <a:rPr lang="en-US" sz="1600" i="1" baseline="0" dirty="0" smtClean="0"/>
                        <a:t> </a:t>
                      </a:r>
                      <a:r>
                        <a:rPr lang="en-US" sz="1600" i="1" dirty="0" smtClean="0"/>
                        <a:t>changes to the cost baseline.</a:t>
                      </a:r>
                      <a:endParaRPr lang="en-US" sz="1600" i="1" dirty="0"/>
                    </a:p>
                  </a:txBody>
                  <a:tcPr/>
                </a:tc>
                <a:tc>
                  <a:txBody>
                    <a:bodyPr/>
                    <a:lstStyle/>
                    <a:p>
                      <a:pPr algn="l"/>
                      <a:r>
                        <a:rPr lang="en-US" sz="1600" b="1" dirty="0" smtClean="0">
                          <a:solidFill>
                            <a:schemeClr val="accent2"/>
                          </a:solidFill>
                        </a:rPr>
                        <a:t>M&amp;C</a:t>
                      </a:r>
                      <a:endParaRPr lang="en-US" sz="1600" b="1" dirty="0">
                        <a:solidFill>
                          <a:schemeClr val="accent2"/>
                        </a:solidFill>
                      </a:endParaRPr>
                    </a:p>
                  </a:txBody>
                  <a:tcPr/>
                </a:tc>
                <a:extLst>
                  <a:ext uri="{0D108BD9-81ED-4DB2-BD59-A6C34878D82A}">
                    <a16:rowId xmlns:a16="http://schemas.microsoft.com/office/drawing/2014/main" val="10004"/>
                  </a:ext>
                </a:extLst>
              </a:tr>
            </a:tbl>
          </a:graphicData>
        </a:graphic>
      </p:graphicFrame>
      <p:sp>
        <p:nvSpPr>
          <p:cNvPr id="3" name="Date Placeholder 2"/>
          <p:cNvSpPr>
            <a:spLocks noGrp="1"/>
          </p:cNvSpPr>
          <p:nvPr>
            <p:ph type="dt" sz="half" idx="10"/>
          </p:nvPr>
        </p:nvSpPr>
        <p:spPr/>
        <p:txBody>
          <a:bodyPr/>
          <a:lstStyle/>
          <a:p>
            <a:r>
              <a:rPr lang="en-US" smtClean="0"/>
              <a:t>March 2021</a:t>
            </a:r>
            <a:endParaRPr lang="en-US"/>
          </a:p>
        </p:txBody>
      </p:sp>
      <p:sp>
        <p:nvSpPr>
          <p:cNvPr id="4" name="Footer Placeholder 3"/>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46777780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Plan </a:t>
            </a:r>
            <a:r>
              <a:rPr lang="en-US" sz="3600" dirty="0"/>
              <a:t>Cost Management</a:t>
            </a:r>
            <a:endParaRPr lang="ar-EG" sz="3600" dirty="0"/>
          </a:p>
        </p:txBody>
      </p:sp>
      <p:sp>
        <p:nvSpPr>
          <p:cNvPr id="3" name="Content Placeholder 2"/>
          <p:cNvSpPr>
            <a:spLocks noGrp="1"/>
          </p:cNvSpPr>
          <p:nvPr>
            <p:ph sz="quarter" idx="1"/>
          </p:nvPr>
        </p:nvSpPr>
        <p:spPr>
          <a:xfrm>
            <a:off x="1202266" y="1927054"/>
            <a:ext cx="8378952" cy="4495800"/>
          </a:xfrm>
        </p:spPr>
        <p:txBody>
          <a:bodyPr>
            <a:normAutofit/>
          </a:bodyPr>
          <a:lstStyle/>
          <a:p>
            <a:pPr algn="l" rtl="0">
              <a:lnSpc>
                <a:spcPct val="150000"/>
              </a:lnSpc>
            </a:pPr>
            <a:r>
              <a:rPr lang="en-US" sz="1800" b="1" dirty="0"/>
              <a:t>The process of defining how the project </a:t>
            </a:r>
            <a:r>
              <a:rPr lang="en-US" sz="1800" b="1" dirty="0">
                <a:solidFill>
                  <a:srgbClr val="C00000"/>
                </a:solidFill>
              </a:rPr>
              <a:t>costs</a:t>
            </a:r>
            <a:r>
              <a:rPr lang="en-US" sz="1800" b="1" dirty="0"/>
              <a:t> will be estimated, budgeted,  managed, monitored, and controlled. </a:t>
            </a:r>
          </a:p>
          <a:p>
            <a:pPr algn="l" rtl="0">
              <a:lnSpc>
                <a:spcPct val="150000"/>
              </a:lnSpc>
            </a:pPr>
            <a:r>
              <a:rPr lang="en-US" sz="1800" b="1" dirty="0"/>
              <a:t>The key benefit of this process is that it provides guidance and direction on </a:t>
            </a:r>
            <a:r>
              <a:rPr lang="en-US" sz="1800" b="1" dirty="0">
                <a:solidFill>
                  <a:srgbClr val="C00000"/>
                </a:solidFill>
              </a:rPr>
              <a:t>how</a:t>
            </a:r>
            <a:r>
              <a:rPr lang="en-US" sz="1800" b="1" dirty="0"/>
              <a:t> the project costs will be managed throughout the project.</a:t>
            </a:r>
            <a:endParaRPr lang="ar-EG" sz="1800" b="1" dirty="0"/>
          </a:p>
        </p:txBody>
      </p:sp>
      <p:sp>
        <p:nvSpPr>
          <p:cNvPr id="5" name="Slide Number Placeholder 4"/>
          <p:cNvSpPr>
            <a:spLocks noGrp="1"/>
          </p:cNvSpPr>
          <p:nvPr>
            <p:ph type="sldNum" sz="quarter" idx="12"/>
          </p:nvPr>
        </p:nvSpPr>
        <p:spPr/>
        <p:txBody>
          <a:bodyPr>
            <a:normAutofit/>
          </a:bodyPr>
          <a:lstStyle/>
          <a:p>
            <a:fld id="{B6F15528-21DE-4FAA-801E-634DDDAF4B2B}" type="slidenum">
              <a:rPr lang="en-US" smtClean="0"/>
              <a:pPr/>
              <a:t>38</a:t>
            </a:fld>
            <a:endParaRPr lang="en-US"/>
          </a:p>
        </p:txBody>
      </p:sp>
      <p:pic>
        <p:nvPicPr>
          <p:cNvPr id="1026" name="Picture 2"/>
          <p:cNvPicPr>
            <a:picLocks noChangeAspect="1" noChangeArrowheads="1"/>
          </p:cNvPicPr>
          <p:nvPr/>
        </p:nvPicPr>
        <p:blipFill>
          <a:blip r:embed="rId2"/>
          <a:srcRect l="9370" t="53125" r="19180" b="16667"/>
          <a:stretch>
            <a:fillRect/>
          </a:stretch>
        </p:blipFill>
        <p:spPr bwMode="auto">
          <a:xfrm>
            <a:off x="2568737" y="4174954"/>
            <a:ext cx="7052443" cy="2209800"/>
          </a:xfrm>
          <a:prstGeom prst="rect">
            <a:avLst/>
          </a:prstGeom>
          <a:noFill/>
          <a:ln w="9525">
            <a:noFill/>
            <a:miter lim="800000"/>
            <a:headEnd/>
            <a:tailEnd/>
          </a:ln>
          <a:effectLst/>
        </p:spPr>
      </p:pic>
      <p:sp>
        <p:nvSpPr>
          <p:cNvPr id="4" name="Date Placeholder 3"/>
          <p:cNvSpPr>
            <a:spLocks noGrp="1"/>
          </p:cNvSpPr>
          <p:nvPr>
            <p:ph type="dt" sz="half" idx="10"/>
          </p:nvPr>
        </p:nvSpPr>
        <p:spPr/>
        <p:txBody>
          <a:bodyPr/>
          <a:lstStyle/>
          <a:p>
            <a:r>
              <a:rPr lang="en-US" smtClean="0"/>
              <a:t>March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126638579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rgbClr val="C00000"/>
                </a:solidFill>
              </a:rPr>
              <a:t>Cost Categories</a:t>
            </a:r>
            <a:endParaRPr lang="ar-EG" sz="3600" b="1" dirty="0">
              <a:solidFill>
                <a:srgbClr val="C00000"/>
              </a:solidFill>
            </a:endParaRPr>
          </a:p>
        </p:txBody>
      </p:sp>
      <p:sp>
        <p:nvSpPr>
          <p:cNvPr id="3" name="Slide Number Placeholder 2"/>
          <p:cNvSpPr>
            <a:spLocks noGrp="1"/>
          </p:cNvSpPr>
          <p:nvPr>
            <p:ph type="sldNum" sz="quarter" idx="12"/>
          </p:nvPr>
        </p:nvSpPr>
        <p:spPr/>
        <p:txBody>
          <a:bodyPr>
            <a:normAutofit/>
          </a:bodyPr>
          <a:lstStyle/>
          <a:p>
            <a:fld id="{B6F15528-21DE-4FAA-801E-634DDDAF4B2B}" type="slidenum">
              <a:rPr lang="en-US" smtClean="0"/>
              <a:pPr/>
              <a:t>39</a:t>
            </a:fld>
            <a:endParaRPr lang="en-US"/>
          </a:p>
        </p:txBody>
      </p:sp>
      <p:graphicFrame>
        <p:nvGraphicFramePr>
          <p:cNvPr id="5" name="Table 4"/>
          <p:cNvGraphicFramePr>
            <a:graphicFrameLocks noGrp="1"/>
          </p:cNvGraphicFramePr>
          <p:nvPr>
            <p:extLst/>
          </p:nvPr>
        </p:nvGraphicFramePr>
        <p:xfrm>
          <a:off x="1828801" y="1828801"/>
          <a:ext cx="8686801" cy="4508573"/>
        </p:xfrm>
        <a:graphic>
          <a:graphicData uri="http://schemas.openxmlformats.org/drawingml/2006/table">
            <a:tbl>
              <a:tblPr firstRow="1" bandRow="1">
                <a:tableStyleId>{5C22544A-7EE6-4342-B048-85BDC9FD1C3A}</a:tableStyleId>
              </a:tblPr>
              <a:tblGrid>
                <a:gridCol w="1676401">
                  <a:extLst>
                    <a:ext uri="{9D8B030D-6E8A-4147-A177-3AD203B41FA5}">
                      <a16:colId xmlns:a16="http://schemas.microsoft.com/office/drawing/2014/main" val="20000"/>
                    </a:ext>
                  </a:extLst>
                </a:gridCol>
                <a:gridCol w="5638800">
                  <a:extLst>
                    <a:ext uri="{9D8B030D-6E8A-4147-A177-3AD203B41FA5}">
                      <a16:colId xmlns:a16="http://schemas.microsoft.com/office/drawing/2014/main" val="20001"/>
                    </a:ext>
                  </a:extLst>
                </a:gridCol>
                <a:gridCol w="1371600">
                  <a:extLst>
                    <a:ext uri="{9D8B030D-6E8A-4147-A177-3AD203B41FA5}">
                      <a16:colId xmlns:a16="http://schemas.microsoft.com/office/drawing/2014/main" val="20002"/>
                    </a:ext>
                  </a:extLst>
                </a:gridCol>
              </a:tblGrid>
              <a:tr h="380999">
                <a:tc>
                  <a:txBody>
                    <a:bodyPr/>
                    <a:lstStyle/>
                    <a:p>
                      <a:pPr algn="ctr"/>
                      <a:r>
                        <a:rPr kumimoji="0" lang="en-US" sz="1600" b="1" i="0" u="none" strike="noStrike" kern="1200" baseline="0" dirty="0" smtClean="0">
                          <a:solidFill>
                            <a:schemeClr val="lt1"/>
                          </a:solidFill>
                          <a:latin typeface="+mn-lt"/>
                          <a:ea typeface="+mn-ea"/>
                          <a:cs typeface="+mn-cs"/>
                        </a:rPr>
                        <a:t>Type</a:t>
                      </a:r>
                      <a:endParaRPr lang="en-US" sz="1600" dirty="0"/>
                    </a:p>
                  </a:txBody>
                  <a:tcPr/>
                </a:tc>
                <a:tc>
                  <a:txBody>
                    <a:bodyPr/>
                    <a:lstStyle/>
                    <a:p>
                      <a:pPr algn="ctr"/>
                      <a:r>
                        <a:rPr kumimoji="0" lang="en-US" sz="1600" b="1" i="0" u="none" strike="noStrike" kern="1200" baseline="0" dirty="0" smtClean="0">
                          <a:solidFill>
                            <a:schemeClr val="lt1"/>
                          </a:solidFill>
                          <a:latin typeface="+mn-lt"/>
                          <a:ea typeface="+mn-ea"/>
                          <a:cs typeface="+mn-cs"/>
                        </a:rPr>
                        <a:t>Description</a:t>
                      </a:r>
                      <a:endParaRPr lang="en-US" sz="16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baseline="0" dirty="0" smtClean="0">
                          <a:solidFill>
                            <a:schemeClr val="lt1"/>
                          </a:solidFill>
                          <a:latin typeface="+mn-lt"/>
                          <a:ea typeface="+mn-ea"/>
                          <a:cs typeface="+mn-cs"/>
                        </a:rPr>
                        <a:t>Example</a:t>
                      </a:r>
                      <a:endParaRPr lang="en-US" sz="1600" dirty="0" smtClean="0"/>
                    </a:p>
                    <a:p>
                      <a:pPr algn="ctr"/>
                      <a:endParaRPr lang="en-US" sz="1600" dirty="0"/>
                    </a:p>
                  </a:txBody>
                  <a:tcPr/>
                </a:tc>
                <a:extLst>
                  <a:ext uri="{0D108BD9-81ED-4DB2-BD59-A6C34878D82A}">
                    <a16:rowId xmlns:a16="http://schemas.microsoft.com/office/drawing/2014/main" val="10000"/>
                  </a:ext>
                </a:extLst>
              </a:tr>
              <a:tr h="608402">
                <a:tc>
                  <a:txBody>
                    <a:bodyPr/>
                    <a:lstStyle/>
                    <a:p>
                      <a:pPr algn="ctr"/>
                      <a:r>
                        <a:rPr kumimoji="0" lang="en-US" sz="1800" b="1" i="0" u="none" strike="noStrike" kern="1200" baseline="0" dirty="0" smtClean="0">
                          <a:solidFill>
                            <a:srgbClr val="C00000"/>
                          </a:solidFill>
                          <a:latin typeface="+mn-lt"/>
                          <a:ea typeface="+mn-ea"/>
                          <a:cs typeface="+mn-cs"/>
                        </a:rPr>
                        <a:t>Fixed Costs</a:t>
                      </a:r>
                      <a:endParaRPr lang="en-US" sz="1800" b="1" dirty="0">
                        <a:solidFill>
                          <a:srgbClr val="C00000"/>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baseline="0" dirty="0" smtClean="0">
                          <a:solidFill>
                            <a:schemeClr val="dk1"/>
                          </a:solidFill>
                          <a:latin typeface="+mn-lt"/>
                          <a:ea typeface="+mn-ea"/>
                          <a:cs typeface="+mn-cs"/>
                        </a:rPr>
                        <a:t>Project costs that remain constant regardless  to the phase or output.</a:t>
                      </a:r>
                      <a:endParaRPr lang="en-US" sz="1800" dirty="0" smtClean="0"/>
                    </a:p>
                  </a:txBody>
                  <a:tcPr/>
                </a:tc>
                <a:tc>
                  <a:txBody>
                    <a:bodyPr/>
                    <a:lstStyle/>
                    <a:p>
                      <a:pPr algn="ctr"/>
                      <a:r>
                        <a:rPr kumimoji="0" lang="en-US" sz="1800" b="0" i="0" u="none" strike="noStrike" kern="1200" baseline="0" dirty="0" smtClean="0">
                          <a:solidFill>
                            <a:schemeClr val="dk1"/>
                          </a:solidFill>
                          <a:latin typeface="+mn-lt"/>
                          <a:ea typeface="+mn-ea"/>
                          <a:cs typeface="+mn-cs"/>
                        </a:rPr>
                        <a:t>Set‐up</a:t>
                      </a:r>
                      <a:endParaRPr lang="en-US" sz="1800" dirty="0"/>
                    </a:p>
                  </a:txBody>
                  <a:tcPr/>
                </a:tc>
                <a:extLst>
                  <a:ext uri="{0D108BD9-81ED-4DB2-BD59-A6C34878D82A}">
                    <a16:rowId xmlns:a16="http://schemas.microsoft.com/office/drawing/2014/main" val="10001"/>
                  </a:ext>
                </a:extLst>
              </a:tr>
              <a:tr h="745759">
                <a:tc>
                  <a:txBody>
                    <a:bodyPr/>
                    <a:lstStyle/>
                    <a:p>
                      <a:pPr algn="ctr"/>
                      <a:r>
                        <a:rPr kumimoji="0" lang="en-US" sz="1800" b="1" i="0" u="none" strike="noStrike" kern="1200" baseline="0" dirty="0" smtClean="0">
                          <a:solidFill>
                            <a:srgbClr val="C00000"/>
                          </a:solidFill>
                          <a:latin typeface="+mn-lt"/>
                          <a:ea typeface="+mn-ea"/>
                          <a:cs typeface="+mn-cs"/>
                        </a:rPr>
                        <a:t>Variable Costs</a:t>
                      </a:r>
                      <a:endParaRPr lang="en-US" sz="1800" b="1" dirty="0">
                        <a:solidFill>
                          <a:srgbClr val="C00000"/>
                        </a:solidFill>
                      </a:endParaRPr>
                    </a:p>
                  </a:txBody>
                  <a:tcPr/>
                </a:tc>
                <a:tc>
                  <a:txBody>
                    <a:bodyPr/>
                    <a:lstStyle/>
                    <a:p>
                      <a:pPr algn="ctr"/>
                      <a:r>
                        <a:rPr kumimoji="0" lang="en-US" sz="1800" b="0" i="0" u="none" strike="noStrike" kern="1200" baseline="0" dirty="0" smtClean="0">
                          <a:solidFill>
                            <a:schemeClr val="dk1"/>
                          </a:solidFill>
                          <a:latin typeface="+mn-lt"/>
                          <a:ea typeface="+mn-ea"/>
                          <a:cs typeface="+mn-cs"/>
                        </a:rPr>
                        <a:t>Project costs that vary in relation to the output.</a:t>
                      </a:r>
                      <a:endParaRPr lang="en-US" sz="1800" dirty="0"/>
                    </a:p>
                  </a:txBody>
                  <a:tcPr/>
                </a:tc>
                <a:tc>
                  <a:txBody>
                    <a:bodyPr/>
                    <a:lstStyle/>
                    <a:p>
                      <a:pPr algn="ctr"/>
                      <a:r>
                        <a:rPr kumimoji="0" lang="en-US" sz="1800" b="0" i="0" u="none" strike="noStrike" kern="1200" baseline="0" dirty="0" smtClean="0">
                          <a:solidFill>
                            <a:schemeClr val="dk1"/>
                          </a:solidFill>
                          <a:latin typeface="+mn-lt"/>
                          <a:ea typeface="+mn-ea"/>
                          <a:cs typeface="+mn-cs"/>
                        </a:rPr>
                        <a:t>Materials, supplies</a:t>
                      </a:r>
                      <a:endParaRPr lang="en-US" sz="1800" dirty="0"/>
                    </a:p>
                  </a:txBody>
                  <a:tcPr/>
                </a:tc>
                <a:extLst>
                  <a:ext uri="{0D108BD9-81ED-4DB2-BD59-A6C34878D82A}">
                    <a16:rowId xmlns:a16="http://schemas.microsoft.com/office/drawing/2014/main" val="10002"/>
                  </a:ext>
                </a:extLst>
              </a:tr>
              <a:tr h="714814">
                <a:tc>
                  <a:txBody>
                    <a:bodyPr/>
                    <a:lstStyle/>
                    <a:p>
                      <a:pPr algn="ctr"/>
                      <a:r>
                        <a:rPr kumimoji="0" lang="en-US" sz="1800" b="1" i="0" u="none" strike="noStrike" kern="1200" baseline="0" dirty="0" smtClean="0">
                          <a:solidFill>
                            <a:srgbClr val="C00000"/>
                          </a:solidFill>
                          <a:latin typeface="+mn-lt"/>
                          <a:ea typeface="+mn-ea"/>
                          <a:cs typeface="+mn-cs"/>
                        </a:rPr>
                        <a:t>Direct Costs</a:t>
                      </a:r>
                      <a:endParaRPr lang="en-US" sz="1800" b="1" dirty="0">
                        <a:solidFill>
                          <a:srgbClr val="C00000"/>
                        </a:solidFill>
                      </a:endParaRPr>
                    </a:p>
                  </a:txBody>
                  <a:tcPr/>
                </a:tc>
                <a:tc>
                  <a:txBody>
                    <a:bodyPr/>
                    <a:lstStyle/>
                    <a:p>
                      <a:pPr algn="ctr"/>
                      <a:r>
                        <a:rPr kumimoji="0" lang="en-US" sz="1800" b="0" i="0" u="none" strike="noStrike" kern="1200" baseline="0" dirty="0" smtClean="0">
                          <a:solidFill>
                            <a:schemeClr val="dk1"/>
                          </a:solidFill>
                          <a:latin typeface="+mn-lt"/>
                          <a:ea typeface="+mn-ea"/>
                          <a:cs typeface="+mn-cs"/>
                        </a:rPr>
                        <a:t>Costs that are directly attributable to</a:t>
                      </a:r>
                    </a:p>
                    <a:p>
                      <a:pPr algn="ctr"/>
                      <a:r>
                        <a:rPr kumimoji="0" lang="en-US" sz="1800" b="0" i="0" u="none" strike="noStrike" kern="1200" baseline="0" smtClean="0">
                          <a:solidFill>
                            <a:schemeClr val="dk1"/>
                          </a:solidFill>
                          <a:latin typeface="+mn-lt"/>
                          <a:ea typeface="+mn-ea"/>
                          <a:cs typeface="+mn-cs"/>
                        </a:rPr>
                        <a:t>the </a:t>
                      </a:r>
                      <a:r>
                        <a:rPr kumimoji="0" lang="en-US" sz="1800" b="0" i="0" u="none" strike="noStrike" kern="1200" baseline="0" dirty="0" smtClean="0">
                          <a:solidFill>
                            <a:schemeClr val="dk1"/>
                          </a:solidFill>
                          <a:latin typeface="+mn-lt"/>
                          <a:ea typeface="+mn-ea"/>
                          <a:cs typeface="+mn-cs"/>
                        </a:rPr>
                        <a:t>work of the project</a:t>
                      </a:r>
                      <a:endParaRPr lang="en-US" sz="1800" dirty="0"/>
                    </a:p>
                  </a:txBody>
                  <a:tcPr/>
                </a:tc>
                <a:tc>
                  <a:txBody>
                    <a:bodyPr/>
                    <a:lstStyle/>
                    <a:p>
                      <a:pPr algn="ctr"/>
                      <a:r>
                        <a:rPr kumimoji="0" lang="en-US" sz="1800" b="0" i="0" u="none" strike="noStrike" kern="1200" baseline="0" dirty="0" smtClean="0">
                          <a:solidFill>
                            <a:schemeClr val="dk1"/>
                          </a:solidFill>
                          <a:latin typeface="+mn-lt"/>
                          <a:ea typeface="+mn-ea"/>
                          <a:cs typeface="+mn-cs"/>
                        </a:rPr>
                        <a:t>Training,</a:t>
                      </a:r>
                    </a:p>
                    <a:p>
                      <a:pPr algn="ctr"/>
                      <a:r>
                        <a:rPr kumimoji="0" lang="en-US" sz="1800" b="0" i="0" u="none" strike="noStrike" kern="1200" baseline="0" dirty="0" smtClean="0">
                          <a:solidFill>
                            <a:schemeClr val="dk1"/>
                          </a:solidFill>
                          <a:latin typeface="+mn-lt"/>
                          <a:ea typeface="+mn-ea"/>
                          <a:cs typeface="+mn-cs"/>
                        </a:rPr>
                        <a:t>travel</a:t>
                      </a:r>
                      <a:endParaRPr lang="en-US" sz="1800" dirty="0"/>
                    </a:p>
                  </a:txBody>
                  <a:tcPr/>
                </a:tc>
                <a:extLst>
                  <a:ext uri="{0D108BD9-81ED-4DB2-BD59-A6C34878D82A}">
                    <a16:rowId xmlns:a16="http://schemas.microsoft.com/office/drawing/2014/main" val="10003"/>
                  </a:ext>
                </a:extLst>
              </a:tr>
              <a:tr h="608402">
                <a:tc>
                  <a:txBody>
                    <a:bodyPr/>
                    <a:lstStyle/>
                    <a:p>
                      <a:pPr algn="ctr"/>
                      <a:r>
                        <a:rPr kumimoji="0" lang="en-US" sz="1800" b="1" i="0" u="none" strike="noStrike" kern="1200" baseline="0" dirty="0" smtClean="0">
                          <a:solidFill>
                            <a:srgbClr val="C00000"/>
                          </a:solidFill>
                          <a:latin typeface="+mn-lt"/>
                          <a:ea typeface="+mn-ea"/>
                          <a:cs typeface="+mn-cs"/>
                        </a:rPr>
                        <a:t>Indirect Costs</a:t>
                      </a:r>
                      <a:endParaRPr lang="en-US" sz="1800" b="1" dirty="0">
                        <a:solidFill>
                          <a:srgbClr val="C00000"/>
                        </a:solidFill>
                      </a:endParaRPr>
                    </a:p>
                  </a:txBody>
                  <a:tcPr/>
                </a:tc>
                <a:tc>
                  <a:txBody>
                    <a:bodyPr/>
                    <a:lstStyle/>
                    <a:p>
                      <a:pPr algn="ctr"/>
                      <a:r>
                        <a:rPr kumimoji="0" lang="en-US" sz="1800" b="0" i="0" u="none" strike="noStrike" kern="1200" baseline="0" dirty="0" smtClean="0">
                          <a:solidFill>
                            <a:schemeClr val="dk1"/>
                          </a:solidFill>
                          <a:latin typeface="+mn-lt"/>
                          <a:ea typeface="+mn-ea"/>
                          <a:cs typeface="+mn-cs"/>
                        </a:rPr>
                        <a:t>Costs that are directly attributable to </a:t>
                      </a:r>
                    </a:p>
                    <a:p>
                      <a:pPr algn="ctr"/>
                      <a:r>
                        <a:rPr kumimoji="0" lang="en-US" sz="1800" b="0" i="0" u="none" strike="noStrike" kern="1200" baseline="0" smtClean="0">
                          <a:solidFill>
                            <a:schemeClr val="dk1"/>
                          </a:solidFill>
                          <a:latin typeface="+mn-lt"/>
                          <a:ea typeface="+mn-ea"/>
                          <a:cs typeface="+mn-cs"/>
                        </a:rPr>
                        <a:t>more </a:t>
                      </a:r>
                      <a:r>
                        <a:rPr kumimoji="0" lang="en-US" sz="1800" b="0" i="0" u="none" strike="noStrike" kern="1200" baseline="0" dirty="0" smtClean="0">
                          <a:solidFill>
                            <a:schemeClr val="dk1"/>
                          </a:solidFill>
                          <a:latin typeface="+mn-lt"/>
                          <a:ea typeface="+mn-ea"/>
                          <a:cs typeface="+mn-cs"/>
                        </a:rPr>
                        <a:t>than one project (overhead)</a:t>
                      </a:r>
                      <a:endParaRPr lang="en-US" sz="1800" dirty="0"/>
                    </a:p>
                  </a:txBody>
                  <a:tcPr/>
                </a:tc>
                <a:tc>
                  <a:txBody>
                    <a:bodyPr/>
                    <a:lstStyle/>
                    <a:p>
                      <a:pPr algn="ctr"/>
                      <a:r>
                        <a:rPr kumimoji="0" lang="en-US" sz="1800" b="0" i="0" u="none" strike="noStrike" kern="1200" baseline="0" dirty="0" smtClean="0">
                          <a:solidFill>
                            <a:schemeClr val="dk1"/>
                          </a:solidFill>
                          <a:latin typeface="+mn-lt"/>
                          <a:ea typeface="+mn-ea"/>
                          <a:cs typeface="+mn-cs"/>
                        </a:rPr>
                        <a:t>Taxes</a:t>
                      </a:r>
                      <a:endParaRPr lang="en-US" sz="1800" dirty="0"/>
                    </a:p>
                  </a:txBody>
                  <a:tcPr/>
                </a:tc>
                <a:extLst>
                  <a:ext uri="{0D108BD9-81ED-4DB2-BD59-A6C34878D82A}">
                    <a16:rowId xmlns:a16="http://schemas.microsoft.com/office/drawing/2014/main" val="10004"/>
                  </a:ext>
                </a:extLst>
              </a:tr>
              <a:tr h="1129889">
                <a:tc>
                  <a:txBody>
                    <a:bodyPr/>
                    <a:lstStyle/>
                    <a:p>
                      <a:pPr algn="ctr"/>
                      <a:r>
                        <a:rPr kumimoji="0" lang="en-US" sz="1800" b="1" i="0" u="none" strike="noStrike" kern="1200" baseline="0" dirty="0" smtClean="0">
                          <a:solidFill>
                            <a:srgbClr val="C00000"/>
                          </a:solidFill>
                          <a:latin typeface="+mn-lt"/>
                          <a:ea typeface="+mn-ea"/>
                          <a:cs typeface="+mn-cs"/>
                        </a:rPr>
                        <a:t>Cost reserves</a:t>
                      </a:r>
                      <a:endParaRPr lang="en-US" sz="1800" b="1" dirty="0">
                        <a:solidFill>
                          <a:srgbClr val="C00000"/>
                        </a:solidFill>
                      </a:endParaRPr>
                    </a:p>
                  </a:txBody>
                  <a:tcPr/>
                </a:tc>
                <a:tc>
                  <a:txBody>
                    <a:bodyPr/>
                    <a:lstStyle/>
                    <a:p>
                      <a:pPr algn="ctr"/>
                      <a:r>
                        <a:rPr kumimoji="0" lang="en-US" sz="1800" b="0" i="0" u="none" strike="noStrike" kern="1200" baseline="0" dirty="0" smtClean="0">
                          <a:solidFill>
                            <a:schemeClr val="dk1"/>
                          </a:solidFill>
                          <a:latin typeface="+mn-lt"/>
                          <a:ea typeface="+mn-ea"/>
                          <a:cs typeface="+mn-cs"/>
                        </a:rPr>
                        <a:t>Amount of money needed above the</a:t>
                      </a:r>
                    </a:p>
                    <a:p>
                      <a:pPr algn="ctr"/>
                      <a:r>
                        <a:rPr kumimoji="0" lang="en-US" sz="1800" b="0" i="0" u="none" strike="noStrike" kern="1200" baseline="0" dirty="0" smtClean="0">
                          <a:solidFill>
                            <a:schemeClr val="dk1"/>
                          </a:solidFill>
                          <a:latin typeface="+mn-lt"/>
                          <a:ea typeface="+mn-ea"/>
                          <a:cs typeface="+mn-cs"/>
                        </a:rPr>
                        <a:t>estimate to reduce risk of overruns of</a:t>
                      </a:r>
                    </a:p>
                    <a:p>
                      <a:pPr algn="ctr"/>
                      <a:r>
                        <a:rPr kumimoji="0" lang="en-US" sz="1800" b="0" i="0" u="none" strike="noStrike" kern="1200" baseline="0" dirty="0" smtClean="0">
                          <a:solidFill>
                            <a:schemeClr val="dk1"/>
                          </a:solidFill>
                          <a:latin typeface="+mn-lt"/>
                          <a:ea typeface="+mn-ea"/>
                          <a:cs typeface="+mn-cs"/>
                        </a:rPr>
                        <a:t>project objectives to a level</a:t>
                      </a:r>
                    </a:p>
                    <a:p>
                      <a:pPr algn="ctr"/>
                      <a:r>
                        <a:rPr kumimoji="0" lang="en-US" sz="1800" b="0" i="0" u="none" strike="noStrike" kern="1200" baseline="0" dirty="0" smtClean="0">
                          <a:solidFill>
                            <a:schemeClr val="dk1"/>
                          </a:solidFill>
                          <a:latin typeface="+mn-lt"/>
                          <a:ea typeface="+mn-ea"/>
                          <a:cs typeface="+mn-cs"/>
                        </a:rPr>
                        <a:t>acceptable to the organization</a:t>
                      </a:r>
                      <a:endParaRPr lang="en-US" sz="1800" dirty="0"/>
                    </a:p>
                  </a:txBody>
                  <a:tcPr/>
                </a:tc>
                <a:tc>
                  <a:txBody>
                    <a:bodyPr/>
                    <a:lstStyle/>
                    <a:p>
                      <a:pPr algn="ctr"/>
                      <a:endParaRPr lang="en-US" sz="1800" dirty="0"/>
                    </a:p>
                  </a:txBody>
                  <a:tcPr/>
                </a:tc>
                <a:extLst>
                  <a:ext uri="{0D108BD9-81ED-4DB2-BD59-A6C34878D82A}">
                    <a16:rowId xmlns:a16="http://schemas.microsoft.com/office/drawing/2014/main" val="10005"/>
                  </a:ext>
                </a:extLst>
              </a:tr>
            </a:tbl>
          </a:graphicData>
        </a:graphic>
      </p:graphicFrame>
      <p:sp>
        <p:nvSpPr>
          <p:cNvPr id="4" name="Date Placeholder 3"/>
          <p:cNvSpPr>
            <a:spLocks noGrp="1"/>
          </p:cNvSpPr>
          <p:nvPr>
            <p:ph type="dt" sz="half" idx="10"/>
          </p:nvPr>
        </p:nvSpPr>
        <p:spPr/>
        <p:txBody>
          <a:bodyPr/>
          <a:lstStyle/>
          <a:p>
            <a:r>
              <a:rPr lang="en-US" smtClean="0"/>
              <a:t>March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427341475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rtl="0"/>
            <a:r>
              <a:rPr lang="en-US" sz="3600" dirty="0"/>
              <a:t>7.2 Estimate Costs</a:t>
            </a:r>
            <a:endParaRPr lang="ar-EG" sz="3600" dirty="0"/>
          </a:p>
        </p:txBody>
      </p:sp>
      <p:sp>
        <p:nvSpPr>
          <p:cNvPr id="3" name="Content Placeholder 2"/>
          <p:cNvSpPr>
            <a:spLocks noGrp="1"/>
          </p:cNvSpPr>
          <p:nvPr>
            <p:ph sz="quarter" idx="1"/>
          </p:nvPr>
        </p:nvSpPr>
        <p:spPr>
          <a:xfrm>
            <a:off x="1202266" y="1859995"/>
            <a:ext cx="8226552" cy="4495800"/>
          </a:xfrm>
        </p:spPr>
        <p:txBody>
          <a:bodyPr>
            <a:normAutofit/>
          </a:bodyPr>
          <a:lstStyle/>
          <a:p>
            <a:pPr algn="l" rtl="0">
              <a:lnSpc>
                <a:spcPct val="150000"/>
              </a:lnSpc>
            </a:pPr>
            <a:r>
              <a:rPr lang="en-US" sz="1800" b="1" dirty="0"/>
              <a:t>The process of developing an </a:t>
            </a:r>
            <a:r>
              <a:rPr lang="en-US" sz="1800" b="1" dirty="0">
                <a:solidFill>
                  <a:srgbClr val="C00000"/>
                </a:solidFill>
              </a:rPr>
              <a:t>approximation </a:t>
            </a:r>
            <a:r>
              <a:rPr lang="en-US" sz="1800" b="1" dirty="0"/>
              <a:t>of the cost of resources needed to complete project work. </a:t>
            </a:r>
          </a:p>
          <a:p>
            <a:pPr algn="l" rtl="0">
              <a:lnSpc>
                <a:spcPct val="150000"/>
              </a:lnSpc>
            </a:pPr>
            <a:r>
              <a:rPr lang="en-US" sz="1800" b="1" dirty="0"/>
              <a:t>The key benefit of this process is that it determines the</a:t>
            </a:r>
            <a:r>
              <a:rPr lang="en-US" sz="1800" b="1" dirty="0">
                <a:solidFill>
                  <a:srgbClr val="C00000"/>
                </a:solidFill>
              </a:rPr>
              <a:t> monetary </a:t>
            </a:r>
            <a:r>
              <a:rPr lang="en-US" sz="1800" b="1" dirty="0"/>
              <a:t>resources required for the project.</a:t>
            </a:r>
            <a:endParaRPr lang="ar-EG" sz="1800" b="1" dirty="0"/>
          </a:p>
        </p:txBody>
      </p:sp>
      <p:pic>
        <p:nvPicPr>
          <p:cNvPr id="3074" name="Picture 2"/>
          <p:cNvPicPr>
            <a:picLocks noChangeAspect="1" noChangeArrowheads="1"/>
          </p:cNvPicPr>
          <p:nvPr/>
        </p:nvPicPr>
        <p:blipFill>
          <a:blip r:embed="rId2"/>
          <a:srcRect l="9956" t="31250" r="19766" b="20833"/>
          <a:stretch>
            <a:fillRect/>
          </a:stretch>
        </p:blipFill>
        <p:spPr bwMode="auto">
          <a:xfrm>
            <a:off x="2592324" y="3801256"/>
            <a:ext cx="7315200" cy="2804160"/>
          </a:xfrm>
          <a:prstGeom prst="rect">
            <a:avLst/>
          </a:prstGeom>
          <a:noFill/>
          <a:ln w="9525">
            <a:noFill/>
            <a:miter lim="800000"/>
            <a:headEnd/>
            <a:tailEnd/>
          </a:ln>
          <a:effectLst/>
        </p:spPr>
      </p:pic>
      <p:sp>
        <p:nvSpPr>
          <p:cNvPr id="5" name="Slide Number Placeholder 4"/>
          <p:cNvSpPr>
            <a:spLocks noGrp="1"/>
          </p:cNvSpPr>
          <p:nvPr>
            <p:ph type="sldNum" sz="quarter" idx="12"/>
          </p:nvPr>
        </p:nvSpPr>
        <p:spPr/>
        <p:txBody>
          <a:bodyPr>
            <a:normAutofit/>
          </a:bodyPr>
          <a:lstStyle/>
          <a:p>
            <a:fld id="{B6F15528-21DE-4FAA-801E-634DDDAF4B2B}" type="slidenum">
              <a:rPr lang="en-US" smtClean="0"/>
              <a:pPr/>
              <a:t>40</a:t>
            </a:fld>
            <a:endParaRPr lang="en-US"/>
          </a:p>
        </p:txBody>
      </p:sp>
      <p:sp>
        <p:nvSpPr>
          <p:cNvPr id="4" name="Date Placeholder 3"/>
          <p:cNvSpPr>
            <a:spLocks noGrp="1"/>
          </p:cNvSpPr>
          <p:nvPr>
            <p:ph type="dt" sz="half" idx="10"/>
          </p:nvPr>
        </p:nvSpPr>
        <p:spPr/>
        <p:txBody>
          <a:bodyPr/>
          <a:lstStyle/>
          <a:p>
            <a:r>
              <a:rPr lang="en-US" smtClean="0"/>
              <a:t>March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352418108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7.2 Estimate Costs</a:t>
            </a:r>
            <a:endParaRPr lang="ar-EG" sz="3600" dirty="0"/>
          </a:p>
        </p:txBody>
      </p:sp>
      <p:sp>
        <p:nvSpPr>
          <p:cNvPr id="3" name="Content Placeholder 2"/>
          <p:cNvSpPr>
            <a:spLocks noGrp="1"/>
          </p:cNvSpPr>
          <p:nvPr>
            <p:ph sz="quarter" idx="1"/>
          </p:nvPr>
        </p:nvSpPr>
        <p:spPr>
          <a:xfrm>
            <a:off x="1202266" y="2004775"/>
            <a:ext cx="9784080" cy="4206240"/>
          </a:xfrm>
        </p:spPr>
        <p:txBody>
          <a:bodyPr/>
          <a:lstStyle/>
          <a:p>
            <a:pPr algn="l" rtl="0">
              <a:lnSpc>
                <a:spcPct val="150000"/>
              </a:lnSpc>
            </a:pPr>
            <a:r>
              <a:rPr lang="en-US" sz="2000" b="1" dirty="0">
                <a:solidFill>
                  <a:srgbClr val="C00000"/>
                </a:solidFill>
              </a:rPr>
              <a:t>Tools and Techniques</a:t>
            </a:r>
          </a:p>
          <a:p>
            <a:pPr lvl="1" algn="l" rtl="0">
              <a:lnSpc>
                <a:spcPct val="150000"/>
              </a:lnSpc>
            </a:pPr>
            <a:r>
              <a:rPr lang="en-US" sz="1700" b="1" dirty="0"/>
              <a:t>Expert judgment: </a:t>
            </a:r>
            <a:r>
              <a:rPr lang="en-US" sz="1700" dirty="0"/>
              <a:t>previous similar projects – discipline – cost estimating</a:t>
            </a:r>
            <a:endParaRPr lang="en-US" sz="1700" b="1" dirty="0"/>
          </a:p>
          <a:p>
            <a:pPr lvl="1" algn="l" rtl="0">
              <a:lnSpc>
                <a:spcPct val="150000"/>
              </a:lnSpc>
            </a:pPr>
            <a:r>
              <a:rPr lang="en-US" sz="1700" b="1" dirty="0"/>
              <a:t>Analogous estimating: </a:t>
            </a:r>
            <a:r>
              <a:rPr lang="en-US" sz="1700" u="sng" dirty="0"/>
              <a:t>gross value </a:t>
            </a:r>
            <a:r>
              <a:rPr lang="en-US" sz="1700" dirty="0"/>
              <a:t>estimate of project cost based on historical data – less costly and time consuming – </a:t>
            </a:r>
            <a:r>
              <a:rPr lang="en-US" sz="1700" u="sng" dirty="0"/>
              <a:t>less accurate</a:t>
            </a:r>
            <a:endParaRPr lang="en-US" sz="1700" b="1" u="sng" dirty="0"/>
          </a:p>
          <a:p>
            <a:pPr lvl="1" algn="l" rtl="0">
              <a:lnSpc>
                <a:spcPct val="150000"/>
              </a:lnSpc>
            </a:pPr>
            <a:r>
              <a:rPr lang="en-US" sz="1700" b="1" dirty="0"/>
              <a:t>Parametric estimating: </a:t>
            </a:r>
            <a:r>
              <a:rPr lang="en-US" sz="1700" dirty="0"/>
              <a:t>statistical relationship between </a:t>
            </a:r>
            <a:r>
              <a:rPr lang="en-US" sz="1700" u="sng" dirty="0"/>
              <a:t>historical data </a:t>
            </a:r>
            <a:r>
              <a:rPr lang="en-US" sz="1700" dirty="0"/>
              <a:t>and </a:t>
            </a:r>
            <a:r>
              <a:rPr lang="en-US" sz="1700" u="sng" dirty="0"/>
              <a:t>cost estimate </a:t>
            </a:r>
            <a:r>
              <a:rPr lang="en-US" sz="1700" dirty="0"/>
              <a:t>of project work (square meter in construction)</a:t>
            </a:r>
            <a:endParaRPr lang="en-US" sz="1700" b="1" dirty="0"/>
          </a:p>
          <a:p>
            <a:pPr lvl="1" algn="l" rtl="0">
              <a:lnSpc>
                <a:spcPct val="150000"/>
              </a:lnSpc>
            </a:pPr>
            <a:r>
              <a:rPr lang="en-US" sz="1700" b="1" dirty="0"/>
              <a:t>Bottom-up estimating: </a:t>
            </a:r>
            <a:r>
              <a:rPr lang="en-US" sz="1700" dirty="0"/>
              <a:t>the cost of activities or work packages  is estimated in detail, then rolled up to higher levels </a:t>
            </a:r>
            <a:r>
              <a:rPr lang="en-US" sz="1700" b="1" dirty="0">
                <a:solidFill>
                  <a:srgbClr val="C00000"/>
                </a:solidFill>
              </a:rPr>
              <a:t>(WBS !!)</a:t>
            </a:r>
            <a:endParaRPr lang="ar-EG" b="1" dirty="0">
              <a:solidFill>
                <a:srgbClr val="C00000"/>
              </a:solidFill>
            </a:endParaRPr>
          </a:p>
        </p:txBody>
      </p:sp>
      <p:sp>
        <p:nvSpPr>
          <p:cNvPr id="4" name="Slide Number Placeholder 3"/>
          <p:cNvSpPr>
            <a:spLocks noGrp="1"/>
          </p:cNvSpPr>
          <p:nvPr>
            <p:ph type="sldNum" sz="quarter" idx="12"/>
          </p:nvPr>
        </p:nvSpPr>
        <p:spPr/>
        <p:txBody>
          <a:bodyPr>
            <a:normAutofit/>
          </a:bodyPr>
          <a:lstStyle/>
          <a:p>
            <a:fld id="{B6F15528-21DE-4FAA-801E-634DDDAF4B2B}" type="slidenum">
              <a:rPr lang="en-US" smtClean="0"/>
              <a:pPr/>
              <a:t>41</a:t>
            </a:fld>
            <a:endParaRPr lang="en-US"/>
          </a:p>
        </p:txBody>
      </p:sp>
      <p:sp>
        <p:nvSpPr>
          <p:cNvPr id="5" name="Date Placeholder 4"/>
          <p:cNvSpPr>
            <a:spLocks noGrp="1"/>
          </p:cNvSpPr>
          <p:nvPr>
            <p:ph type="dt" sz="half" idx="10"/>
          </p:nvPr>
        </p:nvSpPr>
        <p:spPr/>
        <p:txBody>
          <a:bodyPr/>
          <a:lstStyle/>
          <a:p>
            <a:r>
              <a:rPr lang="en-US" smtClean="0"/>
              <a:t>March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413862484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7.2 Estimate Costs</a:t>
            </a:r>
            <a:endParaRPr lang="ar-EG" sz="3600" dirty="0"/>
          </a:p>
        </p:txBody>
      </p:sp>
      <p:sp>
        <p:nvSpPr>
          <p:cNvPr id="3" name="Content Placeholder 2"/>
          <p:cNvSpPr>
            <a:spLocks noGrp="1"/>
          </p:cNvSpPr>
          <p:nvPr>
            <p:ph sz="quarter" idx="1"/>
          </p:nvPr>
        </p:nvSpPr>
        <p:spPr>
          <a:xfrm>
            <a:off x="2136648" y="1600200"/>
            <a:ext cx="8531352" cy="4800600"/>
          </a:xfrm>
        </p:spPr>
        <p:txBody>
          <a:bodyPr>
            <a:normAutofit/>
          </a:bodyPr>
          <a:lstStyle/>
          <a:p>
            <a:pPr algn="l" rtl="0">
              <a:lnSpc>
                <a:spcPct val="150000"/>
              </a:lnSpc>
            </a:pPr>
            <a:r>
              <a:rPr lang="en-US" sz="2000" b="1" dirty="0">
                <a:solidFill>
                  <a:srgbClr val="C00000"/>
                </a:solidFill>
              </a:rPr>
              <a:t>Tools and Techniques</a:t>
            </a:r>
          </a:p>
          <a:p>
            <a:pPr lvl="1" algn="l" rtl="0">
              <a:lnSpc>
                <a:spcPct val="150000"/>
              </a:lnSpc>
            </a:pPr>
            <a:r>
              <a:rPr lang="en-US" sz="1700" b="1" dirty="0"/>
              <a:t>Three- point estimating: </a:t>
            </a:r>
          </a:p>
          <a:p>
            <a:pPr lvl="1" algn="l" rtl="0">
              <a:lnSpc>
                <a:spcPct val="150000"/>
              </a:lnSpc>
            </a:pPr>
            <a:r>
              <a:rPr lang="en-US" sz="1700" b="1" dirty="0"/>
              <a:t>Data analysis:</a:t>
            </a:r>
          </a:p>
          <a:p>
            <a:pPr lvl="1" algn="l" rtl="0">
              <a:lnSpc>
                <a:spcPct val="150000"/>
              </a:lnSpc>
              <a:buFont typeface="Wingdings" pitchFamily="2" charset="2"/>
              <a:buChar char="Ø"/>
            </a:pPr>
            <a:r>
              <a:rPr lang="en-US" sz="1700" b="1" i="1" dirty="0"/>
              <a:t>Alternative analysis: </a:t>
            </a:r>
            <a:r>
              <a:rPr lang="en-US" sz="1700" dirty="0"/>
              <a:t>available cost </a:t>
            </a:r>
            <a:r>
              <a:rPr lang="en-US" sz="1700" u="sng" dirty="0"/>
              <a:t>options</a:t>
            </a:r>
            <a:r>
              <a:rPr lang="en-US" sz="1700" dirty="0"/>
              <a:t> (cash vs. credit – make vs. buy)</a:t>
            </a:r>
            <a:endParaRPr lang="en-US" sz="1700" b="1" i="1" dirty="0"/>
          </a:p>
          <a:p>
            <a:pPr lvl="1" algn="l" rtl="0">
              <a:lnSpc>
                <a:spcPct val="150000"/>
              </a:lnSpc>
              <a:buFont typeface="Wingdings" pitchFamily="2" charset="2"/>
              <a:buChar char="Ø"/>
            </a:pPr>
            <a:r>
              <a:rPr lang="en-US" sz="1700" b="1" i="1" dirty="0"/>
              <a:t>Reserve analysis: </a:t>
            </a:r>
            <a:r>
              <a:rPr lang="en-US" sz="1700" dirty="0"/>
              <a:t>amount of money to account for uncertainty (</a:t>
            </a:r>
            <a:r>
              <a:rPr lang="en-US" sz="1700" u="sng" dirty="0"/>
              <a:t>risks</a:t>
            </a:r>
            <a:r>
              <a:rPr lang="en-US" sz="1700" dirty="0"/>
              <a:t>)</a:t>
            </a:r>
          </a:p>
          <a:p>
            <a:pPr lvl="1" algn="l" rtl="0">
              <a:lnSpc>
                <a:spcPct val="150000"/>
              </a:lnSpc>
              <a:buFont typeface="Wingdings" pitchFamily="2" charset="2"/>
              <a:buChar char="v"/>
            </a:pPr>
            <a:r>
              <a:rPr lang="en-US" sz="1700" b="1" i="1" dirty="0">
                <a:solidFill>
                  <a:srgbClr val="C00000"/>
                </a:solidFill>
              </a:rPr>
              <a:t>Contingency reserves </a:t>
            </a:r>
            <a:r>
              <a:rPr lang="en-US" sz="1700" dirty="0"/>
              <a:t>(known risks)</a:t>
            </a:r>
            <a:r>
              <a:rPr lang="en-US" sz="1700" b="1" i="1" dirty="0">
                <a:solidFill>
                  <a:srgbClr val="C00000"/>
                </a:solidFill>
              </a:rPr>
              <a:t> – Management reserves </a:t>
            </a:r>
            <a:r>
              <a:rPr lang="en-US" sz="1700" dirty="0"/>
              <a:t>(unknown risks)</a:t>
            </a:r>
            <a:endParaRPr lang="en-US" sz="1700" b="1" i="1" dirty="0">
              <a:solidFill>
                <a:srgbClr val="C00000"/>
              </a:solidFill>
            </a:endParaRPr>
          </a:p>
          <a:p>
            <a:pPr lvl="1" algn="l" rtl="0">
              <a:lnSpc>
                <a:spcPct val="150000"/>
              </a:lnSpc>
              <a:buFont typeface="Wingdings" pitchFamily="2" charset="2"/>
              <a:buChar char="Ø"/>
            </a:pPr>
            <a:r>
              <a:rPr lang="en-US" sz="1700" b="1" i="1" dirty="0"/>
              <a:t>Cost of quality: </a:t>
            </a:r>
            <a:r>
              <a:rPr lang="en-US" sz="1700" dirty="0"/>
              <a:t>cost of conformance  – cost of NON conformance</a:t>
            </a:r>
            <a:endParaRPr lang="en-US" sz="1700" b="1" i="1" dirty="0"/>
          </a:p>
          <a:p>
            <a:pPr lvl="1" algn="l" rtl="0">
              <a:lnSpc>
                <a:spcPct val="150000"/>
              </a:lnSpc>
            </a:pPr>
            <a:r>
              <a:rPr lang="en-US" sz="1700" b="1" dirty="0"/>
              <a:t>Project management information system:</a:t>
            </a:r>
            <a:r>
              <a:rPr lang="en-US" sz="1700" dirty="0"/>
              <a:t> spread sheets - software</a:t>
            </a:r>
          </a:p>
          <a:p>
            <a:pPr lvl="1" algn="l" rtl="0">
              <a:lnSpc>
                <a:spcPct val="150000"/>
              </a:lnSpc>
            </a:pPr>
            <a:r>
              <a:rPr lang="en-US" sz="1700" b="1" dirty="0"/>
              <a:t>Decision making: </a:t>
            </a:r>
            <a:r>
              <a:rPr lang="en-US" sz="1700" dirty="0"/>
              <a:t>voting to select cost options – improve accuracy</a:t>
            </a:r>
          </a:p>
        </p:txBody>
      </p:sp>
      <p:sp>
        <p:nvSpPr>
          <p:cNvPr id="4" name="Slide Number Placeholder 3"/>
          <p:cNvSpPr>
            <a:spLocks noGrp="1"/>
          </p:cNvSpPr>
          <p:nvPr>
            <p:ph type="sldNum" sz="quarter" idx="12"/>
          </p:nvPr>
        </p:nvSpPr>
        <p:spPr/>
        <p:txBody>
          <a:bodyPr>
            <a:normAutofit/>
          </a:bodyPr>
          <a:lstStyle/>
          <a:p>
            <a:fld id="{B6F15528-21DE-4FAA-801E-634DDDAF4B2B}" type="slidenum">
              <a:rPr lang="en-US" smtClean="0"/>
              <a:pPr/>
              <a:t>42</a:t>
            </a:fld>
            <a:endParaRPr lang="en-US"/>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1828801"/>
            <a:ext cx="3147342" cy="106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Date Placeholder 7"/>
          <p:cNvSpPr>
            <a:spLocks noGrp="1"/>
          </p:cNvSpPr>
          <p:nvPr>
            <p:ph type="dt" sz="half" idx="10"/>
          </p:nvPr>
        </p:nvSpPr>
        <p:spPr/>
        <p:txBody>
          <a:bodyPr/>
          <a:lstStyle/>
          <a:p>
            <a:r>
              <a:rPr lang="en-US" smtClean="0"/>
              <a:t>March 2021</a:t>
            </a:r>
            <a:endParaRPr lang="en-US"/>
          </a:p>
        </p:txBody>
      </p:sp>
      <p:sp>
        <p:nvSpPr>
          <p:cNvPr id="9" name="Footer Placeholder 8"/>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28399908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7.2 Estimate Costs</a:t>
            </a:r>
            <a:endParaRPr lang="ar-EG" sz="3600" dirty="0"/>
          </a:p>
        </p:txBody>
      </p:sp>
      <p:sp>
        <p:nvSpPr>
          <p:cNvPr id="5" name="Content Placeholder 4"/>
          <p:cNvSpPr>
            <a:spLocks noGrp="1"/>
          </p:cNvSpPr>
          <p:nvPr>
            <p:ph sz="quarter" idx="1"/>
          </p:nvPr>
        </p:nvSpPr>
        <p:spPr>
          <a:xfrm>
            <a:off x="2136648" y="1600200"/>
            <a:ext cx="8378952" cy="4495800"/>
          </a:xfrm>
        </p:spPr>
        <p:txBody>
          <a:bodyPr>
            <a:normAutofit/>
          </a:bodyPr>
          <a:lstStyle/>
          <a:p>
            <a:pPr algn="l" rtl="0">
              <a:lnSpc>
                <a:spcPct val="150000"/>
              </a:lnSpc>
            </a:pPr>
            <a:r>
              <a:rPr lang="en-US" sz="2000" b="1" dirty="0">
                <a:solidFill>
                  <a:srgbClr val="C00000"/>
                </a:solidFill>
              </a:rPr>
              <a:t>Outputs</a:t>
            </a:r>
          </a:p>
          <a:p>
            <a:pPr lvl="1" algn="l" rtl="0">
              <a:lnSpc>
                <a:spcPct val="150000"/>
              </a:lnSpc>
            </a:pPr>
            <a:r>
              <a:rPr lang="en-US" sz="1700" b="1" dirty="0"/>
              <a:t>Cost estimates: </a:t>
            </a:r>
            <a:r>
              <a:rPr lang="en-US" sz="1700" dirty="0"/>
              <a:t>quantitative assessments of the probable</a:t>
            </a:r>
            <a:r>
              <a:rPr lang="en-US" sz="1700" u="sng" dirty="0"/>
              <a:t> costs </a:t>
            </a:r>
            <a:r>
              <a:rPr lang="en-US" sz="1700" dirty="0"/>
              <a:t>required to complete the project work and </a:t>
            </a:r>
            <a:r>
              <a:rPr lang="en-US" sz="1700" u="sng" dirty="0"/>
              <a:t>contingency</a:t>
            </a:r>
            <a:r>
              <a:rPr lang="en-US" sz="1700" dirty="0"/>
              <a:t> amounts for identified risks:</a:t>
            </a:r>
          </a:p>
          <a:p>
            <a:pPr lvl="1" algn="l" rtl="0">
              <a:lnSpc>
                <a:spcPct val="150000"/>
              </a:lnSpc>
              <a:buFont typeface="Wingdings" pitchFamily="2" charset="2"/>
              <a:buChar char="Ø"/>
            </a:pPr>
            <a:r>
              <a:rPr lang="en-US" sz="1700" dirty="0"/>
              <a:t>Labor, material, equipment, services, facilities, IT, funding charges, inflation allowance and reserves</a:t>
            </a:r>
          </a:p>
          <a:p>
            <a:pPr lvl="1" algn="l" rtl="0">
              <a:lnSpc>
                <a:spcPct val="150000"/>
              </a:lnSpc>
            </a:pPr>
            <a:r>
              <a:rPr lang="en-US" sz="1700" b="1" dirty="0"/>
              <a:t>Basis of estimates: </a:t>
            </a:r>
            <a:r>
              <a:rPr lang="en-US" sz="1700" dirty="0"/>
              <a:t>additional details supporting cost estimates (calculations, assumptions, constraints, risks and confidence level)</a:t>
            </a:r>
            <a:endParaRPr lang="en-US" sz="1700" b="1" dirty="0"/>
          </a:p>
          <a:p>
            <a:pPr lvl="1" algn="l" rtl="0">
              <a:lnSpc>
                <a:spcPct val="150000"/>
              </a:lnSpc>
            </a:pPr>
            <a:r>
              <a:rPr lang="en-US" sz="1700" b="1" dirty="0"/>
              <a:t>Project documents updates:</a:t>
            </a:r>
          </a:p>
          <a:p>
            <a:pPr lvl="1" algn="l" rtl="0">
              <a:lnSpc>
                <a:spcPct val="150000"/>
              </a:lnSpc>
              <a:buFont typeface="Wingdings" pitchFamily="2" charset="2"/>
              <a:buChar char="Ø"/>
            </a:pPr>
            <a:r>
              <a:rPr lang="en-US" sz="1700" b="1" dirty="0"/>
              <a:t> </a:t>
            </a:r>
            <a:r>
              <a:rPr lang="en-US" sz="1700" dirty="0"/>
              <a:t>assumption log (updates)  – lessons learned register </a:t>
            </a:r>
          </a:p>
          <a:p>
            <a:pPr lvl="1" algn="l" rtl="0">
              <a:lnSpc>
                <a:spcPct val="150000"/>
              </a:lnSpc>
              <a:buNone/>
            </a:pPr>
            <a:r>
              <a:rPr lang="en-US" sz="1700" dirty="0"/>
              <a:t>– risk register (risk response costs)</a:t>
            </a:r>
            <a:endParaRPr lang="ar-EG" dirty="0"/>
          </a:p>
        </p:txBody>
      </p:sp>
      <p:sp>
        <p:nvSpPr>
          <p:cNvPr id="6" name="Slide Number Placeholder 5"/>
          <p:cNvSpPr>
            <a:spLocks noGrp="1"/>
          </p:cNvSpPr>
          <p:nvPr>
            <p:ph type="sldNum" sz="quarter" idx="12"/>
          </p:nvPr>
        </p:nvSpPr>
        <p:spPr/>
        <p:txBody>
          <a:bodyPr>
            <a:normAutofit/>
          </a:bodyPr>
          <a:lstStyle/>
          <a:p>
            <a:fld id="{B6F15528-21DE-4FAA-801E-634DDDAF4B2B}" type="slidenum">
              <a:rPr lang="en-US" smtClean="0"/>
              <a:pPr/>
              <a:t>43</a:t>
            </a:fld>
            <a:endParaRPr lang="en-US"/>
          </a:p>
        </p:txBody>
      </p:sp>
      <p:sp>
        <p:nvSpPr>
          <p:cNvPr id="3" name="Date Placeholder 2"/>
          <p:cNvSpPr>
            <a:spLocks noGrp="1"/>
          </p:cNvSpPr>
          <p:nvPr>
            <p:ph type="dt" sz="half" idx="10"/>
          </p:nvPr>
        </p:nvSpPr>
        <p:spPr/>
        <p:txBody>
          <a:bodyPr/>
          <a:lstStyle/>
          <a:p>
            <a:r>
              <a:rPr lang="en-US" smtClean="0"/>
              <a:t>March 2021</a:t>
            </a:r>
            <a:endParaRPr lang="en-US"/>
          </a:p>
        </p:txBody>
      </p:sp>
      <p:sp>
        <p:nvSpPr>
          <p:cNvPr id="4" name="Footer Placeholder 3"/>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40322781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Determine </a:t>
            </a:r>
            <a:r>
              <a:rPr lang="en-US" sz="3600" dirty="0"/>
              <a:t>Budget</a:t>
            </a:r>
            <a:endParaRPr lang="ar-EG" sz="3600" dirty="0"/>
          </a:p>
        </p:txBody>
      </p:sp>
      <p:sp>
        <p:nvSpPr>
          <p:cNvPr id="5" name="Content Placeholder 4"/>
          <p:cNvSpPr>
            <a:spLocks noGrp="1"/>
          </p:cNvSpPr>
          <p:nvPr>
            <p:ph sz="quarter" idx="1"/>
          </p:nvPr>
        </p:nvSpPr>
        <p:spPr/>
        <p:txBody>
          <a:bodyPr>
            <a:normAutofit/>
          </a:bodyPr>
          <a:lstStyle/>
          <a:p>
            <a:pPr algn="just" rtl="0">
              <a:lnSpc>
                <a:spcPct val="150000"/>
              </a:lnSpc>
            </a:pPr>
            <a:r>
              <a:rPr lang="en-US" sz="1800" b="1" dirty="0"/>
              <a:t>The process of </a:t>
            </a:r>
            <a:r>
              <a:rPr lang="en-US" sz="1800" b="1" dirty="0">
                <a:solidFill>
                  <a:srgbClr val="C00000"/>
                </a:solidFill>
              </a:rPr>
              <a:t>aggregating </a:t>
            </a:r>
            <a:r>
              <a:rPr lang="en-US" sz="1800" b="1" dirty="0"/>
              <a:t>the estimated costs of individual activities or work packages to establish an authorized </a:t>
            </a:r>
            <a:r>
              <a:rPr lang="en-US" sz="1800" b="1" dirty="0">
                <a:solidFill>
                  <a:srgbClr val="C00000"/>
                </a:solidFill>
              </a:rPr>
              <a:t>cost baseline</a:t>
            </a:r>
            <a:r>
              <a:rPr lang="en-US" sz="1800" b="1" dirty="0"/>
              <a:t>. </a:t>
            </a:r>
          </a:p>
          <a:p>
            <a:pPr algn="just" rtl="0">
              <a:lnSpc>
                <a:spcPct val="150000"/>
              </a:lnSpc>
            </a:pPr>
            <a:r>
              <a:rPr lang="en-US" sz="1800" b="1" dirty="0"/>
              <a:t>The key benefit of this process is that it determines the cost baseline against which project performance can be monitored and controlled.</a:t>
            </a:r>
            <a:endParaRPr lang="ar-EG" sz="1800" b="1" dirty="0"/>
          </a:p>
        </p:txBody>
      </p:sp>
      <p:sp>
        <p:nvSpPr>
          <p:cNvPr id="6" name="Slide Number Placeholder 5"/>
          <p:cNvSpPr>
            <a:spLocks noGrp="1"/>
          </p:cNvSpPr>
          <p:nvPr>
            <p:ph type="sldNum" sz="quarter" idx="12"/>
          </p:nvPr>
        </p:nvSpPr>
        <p:spPr/>
        <p:txBody>
          <a:bodyPr>
            <a:normAutofit/>
          </a:bodyPr>
          <a:lstStyle/>
          <a:p>
            <a:fld id="{B6F15528-21DE-4FAA-801E-634DDDAF4B2B}" type="slidenum">
              <a:rPr lang="en-US" smtClean="0"/>
              <a:pPr/>
              <a:t>44</a:t>
            </a:fld>
            <a:endParaRPr lang="en-US"/>
          </a:p>
        </p:txBody>
      </p:sp>
      <p:pic>
        <p:nvPicPr>
          <p:cNvPr id="1026" name="Picture 2"/>
          <p:cNvPicPr>
            <a:picLocks noChangeAspect="1" noChangeArrowheads="1"/>
          </p:cNvPicPr>
          <p:nvPr/>
        </p:nvPicPr>
        <p:blipFill>
          <a:blip r:embed="rId2"/>
          <a:srcRect l="14795" t="31579" r="30462" b="26316"/>
          <a:stretch>
            <a:fillRect/>
          </a:stretch>
        </p:blipFill>
        <p:spPr bwMode="auto">
          <a:xfrm>
            <a:off x="2583544" y="3892379"/>
            <a:ext cx="6696075" cy="2895600"/>
          </a:xfrm>
          <a:prstGeom prst="rect">
            <a:avLst/>
          </a:prstGeom>
          <a:noFill/>
          <a:ln w="9525">
            <a:noFill/>
            <a:miter lim="800000"/>
            <a:headEnd/>
            <a:tailEnd/>
          </a:ln>
          <a:effectLst/>
        </p:spPr>
      </p:pic>
      <p:sp>
        <p:nvSpPr>
          <p:cNvPr id="3" name="Date Placeholder 2"/>
          <p:cNvSpPr>
            <a:spLocks noGrp="1"/>
          </p:cNvSpPr>
          <p:nvPr>
            <p:ph type="dt" sz="half" idx="10"/>
          </p:nvPr>
        </p:nvSpPr>
        <p:spPr/>
        <p:txBody>
          <a:bodyPr/>
          <a:lstStyle/>
          <a:p>
            <a:r>
              <a:rPr lang="en-US" smtClean="0"/>
              <a:t>March 2021</a:t>
            </a:r>
            <a:endParaRPr lang="en-US"/>
          </a:p>
        </p:txBody>
      </p:sp>
      <p:sp>
        <p:nvSpPr>
          <p:cNvPr id="4" name="Footer Placeholder 3"/>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303169193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Determine </a:t>
            </a:r>
            <a:r>
              <a:rPr lang="en-US" sz="3600" dirty="0"/>
              <a:t>Budget</a:t>
            </a:r>
            <a:endParaRPr lang="ar-EG" sz="3600" dirty="0"/>
          </a:p>
        </p:txBody>
      </p:sp>
      <p:sp>
        <p:nvSpPr>
          <p:cNvPr id="5" name="Content Placeholder 4"/>
          <p:cNvSpPr>
            <a:spLocks noGrp="1"/>
          </p:cNvSpPr>
          <p:nvPr>
            <p:ph sz="quarter" idx="1"/>
          </p:nvPr>
        </p:nvSpPr>
        <p:spPr/>
        <p:txBody>
          <a:bodyPr/>
          <a:lstStyle/>
          <a:p>
            <a:pPr algn="l" rtl="0">
              <a:lnSpc>
                <a:spcPct val="150000"/>
              </a:lnSpc>
            </a:pPr>
            <a:r>
              <a:rPr lang="en-US" sz="2000" b="1" dirty="0">
                <a:solidFill>
                  <a:srgbClr val="C00000"/>
                </a:solidFill>
              </a:rPr>
              <a:t>Tools and Techniques</a:t>
            </a:r>
          </a:p>
          <a:p>
            <a:pPr lvl="1" algn="l" rtl="0">
              <a:lnSpc>
                <a:spcPct val="150000"/>
              </a:lnSpc>
            </a:pPr>
            <a:r>
              <a:rPr lang="en-US" sz="1700" b="1" dirty="0"/>
              <a:t>Expert judgment: </a:t>
            </a:r>
            <a:r>
              <a:rPr lang="en-US" sz="1700" dirty="0"/>
              <a:t>previous similar projects – financial principles - funding</a:t>
            </a:r>
            <a:endParaRPr lang="en-US" sz="1700" b="1" dirty="0"/>
          </a:p>
          <a:p>
            <a:pPr lvl="1" algn="l" rtl="0">
              <a:lnSpc>
                <a:spcPct val="150000"/>
              </a:lnSpc>
            </a:pPr>
            <a:r>
              <a:rPr lang="en-US" sz="1700" b="1" dirty="0"/>
              <a:t>Cost aggregation: </a:t>
            </a:r>
            <a:r>
              <a:rPr lang="en-US" sz="1700" dirty="0"/>
              <a:t>cost estimates are aggregated by </a:t>
            </a:r>
            <a:r>
              <a:rPr lang="en-US" sz="1700" u="sng" dirty="0"/>
              <a:t>work packages </a:t>
            </a:r>
            <a:r>
              <a:rPr lang="en-US" sz="1700" dirty="0"/>
              <a:t>in using </a:t>
            </a:r>
            <a:r>
              <a:rPr lang="en-US" sz="1700" b="1" dirty="0">
                <a:solidFill>
                  <a:srgbClr val="C00000"/>
                </a:solidFill>
              </a:rPr>
              <a:t>WBS</a:t>
            </a:r>
            <a:r>
              <a:rPr lang="en-US" sz="1700" dirty="0"/>
              <a:t>, then for </a:t>
            </a:r>
            <a:r>
              <a:rPr lang="en-US" sz="1700" u="sng" dirty="0"/>
              <a:t>control accounts </a:t>
            </a:r>
            <a:r>
              <a:rPr lang="en-US" sz="1700" dirty="0"/>
              <a:t>and ultimately for the entire </a:t>
            </a:r>
            <a:r>
              <a:rPr lang="en-US" sz="1700" u="sng" dirty="0"/>
              <a:t>project</a:t>
            </a:r>
            <a:r>
              <a:rPr lang="en-US" sz="1700" dirty="0"/>
              <a:t>.</a:t>
            </a:r>
            <a:endParaRPr lang="en-US" sz="1700" b="1" dirty="0"/>
          </a:p>
          <a:p>
            <a:pPr lvl="1" algn="l" rtl="0">
              <a:lnSpc>
                <a:spcPct val="150000"/>
              </a:lnSpc>
            </a:pPr>
            <a:r>
              <a:rPr lang="en-US" sz="1700" b="1" dirty="0"/>
              <a:t>Data analysis: </a:t>
            </a:r>
            <a:r>
              <a:rPr lang="en-US" sz="1700" dirty="0"/>
              <a:t>management reserve analysis</a:t>
            </a:r>
          </a:p>
          <a:p>
            <a:pPr lvl="1" algn="l" rtl="0">
              <a:lnSpc>
                <a:spcPct val="150000"/>
              </a:lnSpc>
            </a:pPr>
            <a:r>
              <a:rPr lang="en-US" sz="1700" b="1" dirty="0"/>
              <a:t>Historical information review: </a:t>
            </a:r>
            <a:r>
              <a:rPr lang="en-US" sz="1700" dirty="0"/>
              <a:t>mathematical </a:t>
            </a:r>
            <a:r>
              <a:rPr lang="en-US" sz="1700" u="sng" dirty="0"/>
              <a:t>models </a:t>
            </a:r>
            <a:r>
              <a:rPr lang="en-US" sz="1700" dirty="0"/>
              <a:t>to predict total cost</a:t>
            </a:r>
          </a:p>
          <a:p>
            <a:pPr lvl="1" algn="l" rtl="0">
              <a:lnSpc>
                <a:spcPct val="150000"/>
              </a:lnSpc>
            </a:pPr>
            <a:r>
              <a:rPr lang="en-US" sz="1700" b="1" dirty="0"/>
              <a:t>Funding limit reconciliation : </a:t>
            </a:r>
            <a:r>
              <a:rPr lang="en-US" sz="1700" dirty="0"/>
              <a:t>expenditure </a:t>
            </a:r>
            <a:r>
              <a:rPr lang="en-US" sz="1700" u="sng" dirty="0"/>
              <a:t>limits </a:t>
            </a:r>
            <a:r>
              <a:rPr lang="en-US" sz="1700" dirty="0"/>
              <a:t>(monthly – quarterly)</a:t>
            </a:r>
          </a:p>
          <a:p>
            <a:pPr lvl="1" algn="l" rtl="0">
              <a:lnSpc>
                <a:spcPct val="150000"/>
              </a:lnSpc>
            </a:pPr>
            <a:r>
              <a:rPr lang="en-US" sz="1700" b="1" dirty="0"/>
              <a:t>Financing: </a:t>
            </a:r>
            <a:r>
              <a:rPr lang="en-US" sz="1700" dirty="0"/>
              <a:t>acquiring </a:t>
            </a:r>
            <a:r>
              <a:rPr lang="en-US" sz="1700" u="sng" dirty="0"/>
              <a:t>funding </a:t>
            </a:r>
            <a:r>
              <a:rPr lang="en-US" sz="1700" dirty="0"/>
              <a:t>for the project</a:t>
            </a:r>
            <a:endParaRPr lang="ar-EG" b="1" dirty="0"/>
          </a:p>
        </p:txBody>
      </p:sp>
      <p:sp>
        <p:nvSpPr>
          <p:cNvPr id="6" name="Slide Number Placeholder 5"/>
          <p:cNvSpPr>
            <a:spLocks noGrp="1"/>
          </p:cNvSpPr>
          <p:nvPr>
            <p:ph type="sldNum" sz="quarter" idx="12"/>
          </p:nvPr>
        </p:nvSpPr>
        <p:spPr/>
        <p:txBody>
          <a:bodyPr>
            <a:normAutofit/>
          </a:bodyPr>
          <a:lstStyle/>
          <a:p>
            <a:fld id="{B6F15528-21DE-4FAA-801E-634DDDAF4B2B}" type="slidenum">
              <a:rPr lang="en-US" smtClean="0"/>
              <a:pPr/>
              <a:t>45</a:t>
            </a:fld>
            <a:endParaRPr lang="en-US"/>
          </a:p>
        </p:txBody>
      </p:sp>
      <p:sp>
        <p:nvSpPr>
          <p:cNvPr id="3" name="Date Placeholder 2"/>
          <p:cNvSpPr>
            <a:spLocks noGrp="1"/>
          </p:cNvSpPr>
          <p:nvPr>
            <p:ph type="dt" sz="half" idx="10"/>
          </p:nvPr>
        </p:nvSpPr>
        <p:spPr/>
        <p:txBody>
          <a:bodyPr/>
          <a:lstStyle/>
          <a:p>
            <a:r>
              <a:rPr lang="en-US" smtClean="0"/>
              <a:t>March 2021</a:t>
            </a:r>
            <a:endParaRPr lang="en-US"/>
          </a:p>
        </p:txBody>
      </p:sp>
      <p:sp>
        <p:nvSpPr>
          <p:cNvPr id="4" name="Footer Placeholder 3"/>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245518813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Determine </a:t>
            </a:r>
            <a:r>
              <a:rPr lang="en-US" sz="3600" dirty="0"/>
              <a:t>Budget</a:t>
            </a:r>
            <a:endParaRPr lang="ar-EG" sz="3600" dirty="0"/>
          </a:p>
        </p:txBody>
      </p:sp>
      <p:sp>
        <p:nvSpPr>
          <p:cNvPr id="5" name="Content Placeholder 4"/>
          <p:cNvSpPr>
            <a:spLocks noGrp="1"/>
          </p:cNvSpPr>
          <p:nvPr>
            <p:ph sz="quarter" idx="1"/>
          </p:nvPr>
        </p:nvSpPr>
        <p:spPr/>
        <p:txBody>
          <a:bodyPr/>
          <a:lstStyle/>
          <a:p>
            <a:pPr algn="l" rtl="0">
              <a:lnSpc>
                <a:spcPct val="150000"/>
              </a:lnSpc>
            </a:pPr>
            <a:r>
              <a:rPr lang="en-US" sz="2000" b="1" dirty="0">
                <a:solidFill>
                  <a:srgbClr val="C00000"/>
                </a:solidFill>
              </a:rPr>
              <a:t>Outputs</a:t>
            </a:r>
          </a:p>
          <a:p>
            <a:pPr lvl="1" algn="l" rtl="0">
              <a:lnSpc>
                <a:spcPct val="150000"/>
              </a:lnSpc>
            </a:pPr>
            <a:r>
              <a:rPr lang="en-US" sz="1700" b="1" dirty="0"/>
              <a:t>Cost baseline: </a:t>
            </a:r>
            <a:r>
              <a:rPr lang="en-US" sz="1700" dirty="0"/>
              <a:t>the </a:t>
            </a:r>
            <a:r>
              <a:rPr lang="en-US" sz="1700" u="sng" dirty="0"/>
              <a:t>approved </a:t>
            </a:r>
            <a:r>
              <a:rPr lang="en-US" sz="1700" dirty="0"/>
              <a:t>version of the </a:t>
            </a:r>
            <a:r>
              <a:rPr lang="en-US" sz="1700" b="1" dirty="0">
                <a:solidFill>
                  <a:srgbClr val="C00000"/>
                </a:solidFill>
              </a:rPr>
              <a:t>time-phased project budget </a:t>
            </a:r>
            <a:r>
              <a:rPr lang="en-US" sz="1700" dirty="0"/>
              <a:t>,  excluding any </a:t>
            </a:r>
            <a:r>
              <a:rPr lang="en-US" sz="1700" u="sng" dirty="0"/>
              <a:t>management reserves</a:t>
            </a:r>
            <a:r>
              <a:rPr lang="en-US" sz="1700" dirty="0"/>
              <a:t>, which can only be </a:t>
            </a:r>
            <a:r>
              <a:rPr lang="en-US" sz="1700" b="1" dirty="0" smtClean="0">
                <a:solidFill>
                  <a:srgbClr val="FFFF00"/>
                </a:solidFill>
              </a:rPr>
              <a:t>CHANGED</a:t>
            </a:r>
            <a:r>
              <a:rPr lang="en-US" sz="1700" dirty="0" smtClean="0"/>
              <a:t> </a:t>
            </a:r>
            <a:r>
              <a:rPr lang="en-US" sz="1700" dirty="0"/>
              <a:t>through formal change control procedure. It is used as a basis for </a:t>
            </a:r>
            <a:r>
              <a:rPr lang="en-US" sz="1700" u="sng" dirty="0"/>
              <a:t>comparison</a:t>
            </a:r>
            <a:r>
              <a:rPr lang="en-US" sz="1700" dirty="0"/>
              <a:t> to actual results.</a:t>
            </a:r>
            <a:endParaRPr lang="ar-EG" dirty="0"/>
          </a:p>
        </p:txBody>
      </p:sp>
      <p:sp>
        <p:nvSpPr>
          <p:cNvPr id="6" name="Slide Number Placeholder 5"/>
          <p:cNvSpPr>
            <a:spLocks noGrp="1"/>
          </p:cNvSpPr>
          <p:nvPr>
            <p:ph type="sldNum" sz="quarter" idx="12"/>
          </p:nvPr>
        </p:nvSpPr>
        <p:spPr/>
        <p:txBody>
          <a:bodyPr>
            <a:normAutofit/>
          </a:bodyPr>
          <a:lstStyle/>
          <a:p>
            <a:fld id="{B6F15528-21DE-4FAA-801E-634DDDAF4B2B}" type="slidenum">
              <a:rPr lang="en-US" smtClean="0"/>
              <a:pPr/>
              <a:t>46</a:t>
            </a:fld>
            <a:endParaRPr lang="en-US"/>
          </a:p>
        </p:txBody>
      </p:sp>
      <p:pic>
        <p:nvPicPr>
          <p:cNvPr id="3073" name="Picture 1"/>
          <p:cNvPicPr>
            <a:picLocks noChangeAspect="1" noChangeArrowheads="1"/>
          </p:cNvPicPr>
          <p:nvPr/>
        </p:nvPicPr>
        <p:blipFill>
          <a:blip r:embed="rId2"/>
          <a:srcRect l="18741" t="28125" r="33236" b="23958"/>
          <a:stretch>
            <a:fillRect/>
          </a:stretch>
        </p:blipFill>
        <p:spPr bwMode="auto">
          <a:xfrm>
            <a:off x="4673599" y="3474421"/>
            <a:ext cx="5834743" cy="3313558"/>
          </a:xfrm>
          <a:prstGeom prst="rect">
            <a:avLst/>
          </a:prstGeom>
          <a:noFill/>
          <a:ln w="9525">
            <a:noFill/>
            <a:miter lim="800000"/>
            <a:headEnd/>
            <a:tailEnd/>
          </a:ln>
          <a:effectLst/>
        </p:spPr>
      </p:pic>
      <p:sp>
        <p:nvSpPr>
          <p:cNvPr id="7" name="TextBox 6"/>
          <p:cNvSpPr txBox="1"/>
          <p:nvPr/>
        </p:nvSpPr>
        <p:spPr>
          <a:xfrm>
            <a:off x="2838180" y="4669535"/>
            <a:ext cx="1600200" cy="92333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b="1" dirty="0">
                <a:solidFill>
                  <a:srgbClr val="0070C0"/>
                </a:solidFill>
              </a:rPr>
              <a:t>Project </a:t>
            </a:r>
            <a:r>
              <a:rPr lang="en-US" b="1" dirty="0">
                <a:solidFill>
                  <a:schemeClr val="accent2"/>
                </a:solidFill>
              </a:rPr>
              <a:t>Budget </a:t>
            </a:r>
            <a:r>
              <a:rPr lang="en-US" b="1" dirty="0">
                <a:solidFill>
                  <a:srgbClr val="0070C0"/>
                </a:solidFill>
              </a:rPr>
              <a:t>Components</a:t>
            </a:r>
          </a:p>
        </p:txBody>
      </p:sp>
      <p:sp>
        <p:nvSpPr>
          <p:cNvPr id="3" name="Date Placeholder 2"/>
          <p:cNvSpPr>
            <a:spLocks noGrp="1"/>
          </p:cNvSpPr>
          <p:nvPr>
            <p:ph type="dt" sz="half" idx="10"/>
          </p:nvPr>
        </p:nvSpPr>
        <p:spPr/>
        <p:txBody>
          <a:bodyPr/>
          <a:lstStyle/>
          <a:p>
            <a:r>
              <a:rPr lang="en-US" smtClean="0"/>
              <a:t>March 2021</a:t>
            </a:r>
            <a:endParaRPr lang="en-US"/>
          </a:p>
        </p:txBody>
      </p:sp>
      <p:sp>
        <p:nvSpPr>
          <p:cNvPr id="4" name="Footer Placeholder 3"/>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296958244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Determine </a:t>
            </a:r>
            <a:r>
              <a:rPr lang="en-US" sz="3600" dirty="0"/>
              <a:t>Budget</a:t>
            </a:r>
            <a:endParaRPr lang="ar-EG" sz="3600" dirty="0"/>
          </a:p>
        </p:txBody>
      </p:sp>
      <p:sp>
        <p:nvSpPr>
          <p:cNvPr id="5" name="Content Placeholder 4"/>
          <p:cNvSpPr>
            <a:spLocks noGrp="1"/>
          </p:cNvSpPr>
          <p:nvPr>
            <p:ph sz="quarter" idx="1"/>
          </p:nvPr>
        </p:nvSpPr>
        <p:spPr>
          <a:xfrm>
            <a:off x="2136648" y="1600200"/>
            <a:ext cx="8302752" cy="4495800"/>
          </a:xfrm>
        </p:spPr>
        <p:txBody>
          <a:bodyPr/>
          <a:lstStyle/>
          <a:p>
            <a:pPr algn="l" rtl="0">
              <a:lnSpc>
                <a:spcPct val="150000"/>
              </a:lnSpc>
            </a:pPr>
            <a:r>
              <a:rPr lang="en-US" sz="2000" b="1" dirty="0">
                <a:solidFill>
                  <a:srgbClr val="C00000"/>
                </a:solidFill>
              </a:rPr>
              <a:t>Outputs</a:t>
            </a:r>
          </a:p>
          <a:p>
            <a:pPr lvl="1" algn="l" rtl="0">
              <a:lnSpc>
                <a:spcPct val="150000"/>
              </a:lnSpc>
            </a:pPr>
            <a:r>
              <a:rPr lang="en-US" sz="1700" b="1" dirty="0"/>
              <a:t>Project funding requirements: </a:t>
            </a:r>
            <a:r>
              <a:rPr lang="en-US" sz="1700" dirty="0"/>
              <a:t>projected expenditures + anticipated liabilities</a:t>
            </a:r>
            <a:endParaRPr lang="en-US" sz="1700" b="1" dirty="0"/>
          </a:p>
          <a:p>
            <a:pPr lvl="1" algn="l" rtl="0">
              <a:lnSpc>
                <a:spcPct val="150000"/>
              </a:lnSpc>
            </a:pPr>
            <a:r>
              <a:rPr lang="en-US" sz="1700" b="1" dirty="0"/>
              <a:t>Project documents updates: </a:t>
            </a:r>
            <a:r>
              <a:rPr lang="en-US" sz="1700" dirty="0"/>
              <a:t>cost estimates – project schedule – risk register</a:t>
            </a:r>
            <a:endParaRPr lang="ar-EG" dirty="0"/>
          </a:p>
        </p:txBody>
      </p:sp>
      <p:sp>
        <p:nvSpPr>
          <p:cNvPr id="6" name="Slide Number Placeholder 5"/>
          <p:cNvSpPr>
            <a:spLocks noGrp="1"/>
          </p:cNvSpPr>
          <p:nvPr>
            <p:ph type="sldNum" sz="quarter" idx="12"/>
          </p:nvPr>
        </p:nvSpPr>
        <p:spPr/>
        <p:txBody>
          <a:bodyPr>
            <a:normAutofit/>
          </a:bodyPr>
          <a:lstStyle/>
          <a:p>
            <a:fld id="{B6F15528-21DE-4FAA-801E-634DDDAF4B2B}" type="slidenum">
              <a:rPr lang="en-US" smtClean="0"/>
              <a:pPr/>
              <a:t>47</a:t>
            </a:fld>
            <a:endParaRPr lang="en-US"/>
          </a:p>
        </p:txBody>
      </p:sp>
      <p:pic>
        <p:nvPicPr>
          <p:cNvPr id="2049" name="Picture 1"/>
          <p:cNvPicPr>
            <a:picLocks noChangeAspect="1" noChangeArrowheads="1"/>
          </p:cNvPicPr>
          <p:nvPr/>
        </p:nvPicPr>
        <p:blipFill>
          <a:blip r:embed="rId2"/>
          <a:srcRect l="20498" t="29167" r="36164" b="30208"/>
          <a:stretch>
            <a:fillRect/>
          </a:stretch>
        </p:blipFill>
        <p:spPr bwMode="auto">
          <a:xfrm>
            <a:off x="2848439" y="3124200"/>
            <a:ext cx="6258985" cy="3298654"/>
          </a:xfrm>
          <a:prstGeom prst="rect">
            <a:avLst/>
          </a:prstGeom>
          <a:noFill/>
          <a:ln w="9525">
            <a:noFill/>
            <a:miter lim="800000"/>
            <a:headEnd/>
            <a:tailEnd/>
          </a:ln>
          <a:effectLst/>
        </p:spPr>
      </p:pic>
      <p:sp>
        <p:nvSpPr>
          <p:cNvPr id="3" name="Date Placeholder 2"/>
          <p:cNvSpPr>
            <a:spLocks noGrp="1"/>
          </p:cNvSpPr>
          <p:nvPr>
            <p:ph type="dt" sz="half" idx="10"/>
          </p:nvPr>
        </p:nvSpPr>
        <p:spPr/>
        <p:txBody>
          <a:bodyPr/>
          <a:lstStyle/>
          <a:p>
            <a:r>
              <a:rPr lang="en-US" smtClean="0"/>
              <a:t>March 2021</a:t>
            </a:r>
            <a:endParaRPr lang="en-US"/>
          </a:p>
        </p:txBody>
      </p:sp>
      <p:sp>
        <p:nvSpPr>
          <p:cNvPr id="4" name="Footer Placeholder 3"/>
          <p:cNvSpPr>
            <a:spLocks noGrp="1"/>
          </p:cNvSpPr>
          <p:nvPr>
            <p:ph type="ftr" sz="quarter" idx="11"/>
          </p:nvPr>
        </p:nvSpPr>
        <p:spPr/>
        <p:txBody>
          <a:bodyPr/>
          <a:lstStyle/>
          <a:p>
            <a:r>
              <a:rPr lang="en-US" b="1" smtClean="0">
                <a:solidFill>
                  <a:srgbClr val="53728A"/>
                </a:solidFill>
              </a:rPr>
              <a:t>Dr. Akram Mustafa Suliman</a:t>
            </a:r>
            <a:endParaRPr lang="en-US" sz="1200" b="1" dirty="0">
              <a:solidFill>
                <a:srgbClr val="53728A"/>
              </a:solidFill>
            </a:endParaRPr>
          </a:p>
        </p:txBody>
      </p:sp>
    </p:spTree>
    <p:extLst>
      <p:ext uri="{BB962C8B-B14F-4D97-AF65-F5344CB8AC3E}">
        <p14:creationId xmlns:p14="http://schemas.microsoft.com/office/powerpoint/2010/main" val="62902119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6.5|2.2|2.8|4.4|9.3|12|8.8"/>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506</TotalTime>
  <Words>3604</Words>
  <Application>Microsoft Office PowerPoint</Application>
  <PresentationFormat>Widescreen</PresentationFormat>
  <Paragraphs>601</Paragraphs>
  <Slides>47</Slides>
  <Notes>1</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47</vt:i4>
      </vt:variant>
    </vt:vector>
  </HeadingPairs>
  <TitlesOfParts>
    <vt:vector size="58" baseType="lpstr">
      <vt:lpstr>Arial</vt:lpstr>
      <vt:lpstr>Calibri</vt:lpstr>
      <vt:lpstr>Calibri Light</vt:lpstr>
      <vt:lpstr>Cambria Math</vt:lpstr>
      <vt:lpstr>Corbel</vt:lpstr>
      <vt:lpstr>Tahoma</vt:lpstr>
      <vt:lpstr>Times New Roman</vt:lpstr>
      <vt:lpstr>Wingdings</vt:lpstr>
      <vt:lpstr>1_Office Theme</vt:lpstr>
      <vt:lpstr>Banded</vt:lpstr>
      <vt:lpstr>Office Theme</vt:lpstr>
      <vt:lpstr> PMG 506 Advanced Project Management LECTURE 9</vt:lpstr>
      <vt:lpstr>PMG506  Advanced Project Management (APM)</vt:lpstr>
      <vt:lpstr>PowerPoint Presentation</vt:lpstr>
      <vt:lpstr>Learning Outcomes</vt:lpstr>
      <vt:lpstr>Overview</vt:lpstr>
      <vt:lpstr>Define Activities</vt:lpstr>
      <vt:lpstr>The Work Breakdown Structure (WBS) [1/2]</vt:lpstr>
      <vt:lpstr>The Work Breakdown Structure (WBS) [2/2]</vt:lpstr>
      <vt:lpstr>Elements and Level of WBS</vt:lpstr>
      <vt:lpstr>WBS Hierarchy</vt:lpstr>
      <vt:lpstr>WBS Rules of Thumb</vt:lpstr>
      <vt:lpstr>Work Package Sequencing</vt:lpstr>
      <vt:lpstr>The Network Logic Diagram</vt:lpstr>
      <vt:lpstr>Review</vt:lpstr>
      <vt:lpstr>The Scheduling Process</vt:lpstr>
      <vt:lpstr>6B From Duration to Schedule</vt:lpstr>
      <vt:lpstr>Work Package Sequencing</vt:lpstr>
      <vt:lpstr>Review</vt:lpstr>
      <vt:lpstr>Estimate Activity Durations</vt:lpstr>
      <vt:lpstr>Estimate Activity Durations</vt:lpstr>
      <vt:lpstr>Estimate Activity Durations</vt:lpstr>
      <vt:lpstr>Estimate Activity Durations</vt:lpstr>
      <vt:lpstr>Estimate Activity Durations</vt:lpstr>
      <vt:lpstr>Types of Cost Estimates</vt:lpstr>
      <vt:lpstr>Time Estimates</vt:lpstr>
      <vt:lpstr>Analogous estimating</vt:lpstr>
      <vt:lpstr>Bottom-up estimating</vt:lpstr>
      <vt:lpstr>PowerPoint Presentation</vt:lpstr>
      <vt:lpstr>What is Project Budget?</vt:lpstr>
      <vt:lpstr>From Cost Estimates to Budget   [1/2]</vt:lpstr>
      <vt:lpstr>From Cost Estimates to Budget   [2/2]</vt:lpstr>
      <vt:lpstr>Work Package Estimation Table</vt:lpstr>
      <vt:lpstr>Creating a Preliminary Budget 1/3</vt:lpstr>
      <vt:lpstr>Creating a Preliminary Budget 2/3</vt:lpstr>
      <vt:lpstr>Creating a Preliminary Budget 3/3</vt:lpstr>
      <vt:lpstr>Budget and Schedule Balancing</vt:lpstr>
      <vt:lpstr>Overview</vt:lpstr>
      <vt:lpstr>Plan Cost Management</vt:lpstr>
      <vt:lpstr>Cost Categories</vt:lpstr>
      <vt:lpstr>7.2 Estimate Costs</vt:lpstr>
      <vt:lpstr>7.2 Estimate Costs</vt:lpstr>
      <vt:lpstr>7.2 Estimate Costs</vt:lpstr>
      <vt:lpstr>7.2 Estimate Costs</vt:lpstr>
      <vt:lpstr>Determine Budget</vt:lpstr>
      <vt:lpstr>Determine Budget</vt:lpstr>
      <vt:lpstr>Determine Budget</vt:lpstr>
      <vt:lpstr>Determine Budget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42</cp:revision>
  <dcterms:created xsi:type="dcterms:W3CDTF">2020-10-15T07:04:09Z</dcterms:created>
  <dcterms:modified xsi:type="dcterms:W3CDTF">2021-03-27T07:50:26Z</dcterms:modified>
</cp:coreProperties>
</file>